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0" r:id="rId5"/>
  </p:sldMasterIdLst>
  <p:notesMasterIdLst>
    <p:notesMasterId r:id="rId62"/>
  </p:notesMasterIdLst>
  <p:sldIdLst>
    <p:sldId id="256" r:id="rId6"/>
    <p:sldId id="650" r:id="rId7"/>
    <p:sldId id="592" r:id="rId8"/>
    <p:sldId id="691" r:id="rId9"/>
    <p:sldId id="651" r:id="rId10"/>
    <p:sldId id="692" r:id="rId11"/>
    <p:sldId id="679" r:id="rId12"/>
    <p:sldId id="688" r:id="rId13"/>
    <p:sldId id="680" r:id="rId14"/>
    <p:sldId id="682" r:id="rId15"/>
    <p:sldId id="683" r:id="rId16"/>
    <p:sldId id="668" r:id="rId17"/>
    <p:sldId id="598" r:id="rId18"/>
    <p:sldId id="681" r:id="rId19"/>
    <p:sldId id="684" r:id="rId20"/>
    <p:sldId id="685" r:id="rId21"/>
    <p:sldId id="686" r:id="rId22"/>
    <p:sldId id="600" r:id="rId23"/>
    <p:sldId id="673" r:id="rId24"/>
    <p:sldId id="674" r:id="rId25"/>
    <p:sldId id="675" r:id="rId26"/>
    <p:sldId id="677" r:id="rId27"/>
    <p:sldId id="690" r:id="rId28"/>
    <p:sldId id="689" r:id="rId29"/>
    <p:sldId id="637" r:id="rId30"/>
    <p:sldId id="676" r:id="rId31"/>
    <p:sldId id="601" r:id="rId32"/>
    <p:sldId id="654" r:id="rId33"/>
    <p:sldId id="655" r:id="rId34"/>
    <p:sldId id="656" r:id="rId35"/>
    <p:sldId id="657" r:id="rId36"/>
    <p:sldId id="658" r:id="rId37"/>
    <p:sldId id="659" r:id="rId38"/>
    <p:sldId id="602" r:id="rId39"/>
    <p:sldId id="603" r:id="rId40"/>
    <p:sldId id="604" r:id="rId41"/>
    <p:sldId id="640" r:id="rId42"/>
    <p:sldId id="638" r:id="rId43"/>
    <p:sldId id="639" r:id="rId44"/>
    <p:sldId id="616" r:id="rId45"/>
    <p:sldId id="617" r:id="rId46"/>
    <p:sldId id="693" r:id="rId47"/>
    <p:sldId id="272" r:id="rId48"/>
    <p:sldId id="605" r:id="rId49"/>
    <p:sldId id="606" r:id="rId50"/>
    <p:sldId id="281" r:id="rId51"/>
    <p:sldId id="582" r:id="rId52"/>
    <p:sldId id="282" r:id="rId53"/>
    <p:sldId id="283" r:id="rId54"/>
    <p:sldId id="584" r:id="rId55"/>
    <p:sldId id="607" r:id="rId56"/>
    <p:sldId id="608" r:id="rId57"/>
    <p:sldId id="585" r:id="rId58"/>
    <p:sldId id="609" r:id="rId59"/>
    <p:sldId id="646" r:id="rId60"/>
    <p:sldId id="687" r:id="rId61"/>
  </p:sldIdLst>
  <p:sldSz cx="12192000" cy="6858000"/>
  <p:notesSz cx="12192000" cy="6858000"/>
  <p:defaultTextStyle>
    <a:defPPr>
      <a:defRPr kern="0"/>
    </a:defPPr>
  </p:defaultTextStyle>
  <p:extLst>
    <p:ext uri="{521415D9-36F7-43E2-AB2F-B90AF26B5E84}">
      <p14:sectionLst xmlns:p14="http://schemas.microsoft.com/office/powerpoint/2010/main">
        <p14:section name="Introduction and quick reference" id="{2F7E1CB6-C1C4-4884-BB5E-36E88CE2539C}">
          <p14:sldIdLst>
            <p14:sldId id="256"/>
            <p14:sldId id="650"/>
            <p14:sldId id="592"/>
            <p14:sldId id="691"/>
            <p14:sldId id="651"/>
          </p14:sldIdLst>
        </p14:section>
        <p14:section name="Why" id="{2E63FD92-0DE4-40F6-BF15-DE1E06FB0BF7}">
          <p14:sldIdLst>
            <p14:sldId id="692"/>
            <p14:sldId id="679"/>
            <p14:sldId id="688"/>
            <p14:sldId id="680"/>
            <p14:sldId id="682"/>
            <p14:sldId id="683"/>
            <p14:sldId id="668"/>
          </p14:sldIdLst>
        </p14:section>
        <p14:section name="What is involved in the Active Practice Charter" id="{37067369-AD0D-4BB4-B2A8-BE8C00D30A09}">
          <p14:sldIdLst>
            <p14:sldId id="598"/>
            <p14:sldId id="681"/>
            <p14:sldId id="684"/>
            <p14:sldId id="685"/>
            <p14:sldId id="686"/>
          </p14:sldIdLst>
        </p14:section>
        <p14:section name="Tools to become an Active Practice" id="{964A0E3D-5624-4D0F-B223-C8F975324F0A}">
          <p14:sldIdLst>
            <p14:sldId id="600"/>
            <p14:sldId id="673"/>
            <p14:sldId id="674"/>
            <p14:sldId id="675"/>
            <p14:sldId id="677"/>
            <p14:sldId id="690"/>
            <p14:sldId id="689"/>
            <p14:sldId id="637"/>
            <p14:sldId id="676"/>
          </p14:sldIdLst>
        </p14:section>
        <p14:section name="Suggested training and CPD" id="{6BE5C565-00E0-4466-8FD3-63BAC9AACC51}">
          <p14:sldIdLst>
            <p14:sldId id="601"/>
            <p14:sldId id="654"/>
            <p14:sldId id="655"/>
            <p14:sldId id="656"/>
            <p14:sldId id="657"/>
            <p14:sldId id="658"/>
            <p14:sldId id="659"/>
          </p14:sldIdLst>
        </p14:section>
        <p14:section name="Funding" id="{68BF47F7-177C-4D7D-A940-6A0E9E126C61}">
          <p14:sldIdLst>
            <p14:sldId id="602"/>
            <p14:sldId id="603"/>
            <p14:sldId id="604"/>
            <p14:sldId id="640"/>
            <p14:sldId id="638"/>
            <p14:sldId id="639"/>
          </p14:sldIdLst>
        </p14:section>
        <p14:section name="Medical Indemnity" id="{A068B481-DC11-43CE-B68E-654FD6013C5F}">
          <p14:sldIdLst>
            <p14:sldId id="616"/>
            <p14:sldId id="617"/>
          </p14:sldIdLst>
        </p14:section>
        <p14:section name="Evaluation" id="{B1A4B63B-692F-4129-9DCD-B9D731D0A85C}">
          <p14:sldIdLst>
            <p14:sldId id="693"/>
            <p14:sldId id="272"/>
          </p14:sldIdLst>
        </p14:section>
        <p14:section name="Case Study" id="{008AC549-CA97-4972-B031-4790D023C4BB}">
          <p14:sldIdLst>
            <p14:sldId id="605"/>
            <p14:sldId id="606"/>
            <p14:sldId id="281"/>
            <p14:sldId id="582"/>
            <p14:sldId id="282"/>
            <p14:sldId id="283"/>
            <p14:sldId id="584"/>
            <p14:sldId id="607"/>
            <p14:sldId id="608"/>
            <p14:sldId id="585"/>
            <p14:sldId id="609"/>
            <p14:sldId id="646"/>
          </p14:sldIdLst>
        </p14:section>
        <p14:section name="Acknowledgements" id="{C37266AB-BCE0-4547-9625-97F90422E283}">
          <p14:sldIdLst>
            <p14:sldId id="687"/>
          </p14:sldIdLst>
        </p14:section>
      </p14:sectionLst>
    </p:ext>
    <p:ext uri="{EFAFB233-063F-42B5-8137-9DF3F51BA10A}">
      <p15:sldGuideLst xmlns:p15="http://schemas.microsoft.com/office/powerpoint/2012/main">
        <p15:guide id="1" orient="horz" pos="414" userDrawn="1">
          <p15:clr>
            <a:srgbClr val="A4A3A4"/>
          </p15:clr>
        </p15:guide>
        <p15:guide id="2" pos="347" userDrawn="1">
          <p15:clr>
            <a:srgbClr val="A4A3A4"/>
          </p15:clr>
        </p15:guide>
        <p15:guide id="3" orient="horz" pos="10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596219-1D5F-9D5C-DAA8-A593C9B1ECF0}" name="Hayley Jarvis" initials="HJ" userId="S::h.jarvis_mind.org.uk#ext#@cimspa.onmicrosoft.com::b7ba4087-1da5-4aed-aeb1-5ef41722a266" providerId="AD"/>
  <p188:author id="{3A9EFA20-7F73-315C-C7A0-FD852C3B47A1}" name="Joseph Besford" initials="JB" userId="S::Joseph.Besford@rcgp.org.uk::7141e247-f4c8-453e-ad61-092846f842bc" providerId="AD"/>
  <p188:author id="{852CB630-18A6-8A01-BF1C-B9BB9530C4E6}" name="Chantal Edwards" initials="CE" userId="S::chantale@aura-creative.co.uk::a98893d9-3eab-41ff-8ed9-d42a3c20be74" providerId="AD"/>
  <p188:author id="{5CDE7433-8E0A-1DAD-A732-8905F010E769}" name="Dharini Shanmugabavan" initials="DS" userId="S::dharini.shanmugabavan@rcgp.org.uk::a9d6890e-fc2a-4975-af5e-e361d0a93ce5" providerId="AD"/>
  <p188:author id="{9D254B43-C9DB-78B6-8766-2AF201D0912E}" name="Alzubaidi Hussain (5PM) CLARENDON LODGE" initials="AL" userId="S::hussain.alzubaidi_clmp.nhs.uk#ext#@30esq.onmicrosoft.com::41b33286-264b-43cc-9ef4-1738cac8d434" providerId="AD"/>
  <p188:author id="{1AC07B5B-6C14-7DBA-1539-35405BF91E6D}" name="Camilla Stevenson" initials="CS" userId="S::camilla.stevenson@rcgp.org.uk::d96c295a-7cc2-4514-9fc5-c4c6a57c02c2" providerId="AD"/>
  <p188:author id="{C3ABD168-8D94-0DFC-2F26-06CDB7DD8A7A}" name="Guest User" initials="GU" userId="S::urn:spo:anon#674feba10d881a3cd2d5b28201f4be0fc8f3fde278aa86c5d0665b4549d4377e::" providerId="AD"/>
  <p188:author id="{EA51068F-BF86-03D5-DFA7-6F4B874172B8}" name="Camilla Stevenson" initials="CS" userId="S::Camilla.Stevenson@rcgp.org.uk::d96c295a-7cc2-4514-9fc5-c4c6a57c02c2" providerId="AD"/>
  <p188:author id="{3CEE3BC6-B809-BCB9-31D8-7FBE6AFD3E5D}" name="Stephen Young" initials="SY" userId="S::Stephen.Young@rcgp.org.uk::748379b5-42ee-4b44-9d07-867a13784a4b" providerId="AD"/>
  <p188:author id="{4CD1C9C8-C2BB-A2F2-7016-1FC0AA55D916}" name="Ben Hulson" initials="BH" userId="S::ben.hulson@cimspa.co.uk::07a7b9fe-1248-4daf-a97b-e33130efeb9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B5C"/>
    <a:srgbClr val="80499C"/>
    <a:srgbClr val="EA801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5036" autoAdjust="0"/>
  </p:normalViewPr>
  <p:slideViewPr>
    <p:cSldViewPr snapToGrid="0">
      <p:cViewPr varScale="1">
        <p:scale>
          <a:sx n="105" d="100"/>
          <a:sy n="105" d="100"/>
        </p:scale>
        <p:origin x="918" y="108"/>
      </p:cViewPr>
      <p:guideLst>
        <p:guide orient="horz" pos="414"/>
        <p:guide pos="347"/>
        <p:guide orient="horz" pos="109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ADAD524-0C19-4465-B1B8-02CD48E49B6B}" type="datetimeFigureOut">
              <a:rPr lang="en-GB" smtClean="0"/>
              <a:t>05/03/2025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B9A28A2-7D13-4E6C-833F-80AB058F639A}" type="slidenum">
              <a:rPr lang="en-GB" smtClean="0"/>
              <a:t>‹#›</a:t>
            </a:fld>
            <a:endParaRPr lang="en-GB"/>
          </a:p>
        </p:txBody>
      </p:sp>
    </p:spTree>
    <p:extLst>
      <p:ext uri="{BB962C8B-B14F-4D97-AF65-F5344CB8AC3E}">
        <p14:creationId xmlns:p14="http://schemas.microsoft.com/office/powerpoint/2010/main" val="230276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portengland-production-files.s3.eu-west-2.amazonaws.com/s3fs-public/2024-04/Active%20Lives%20Adult%20Survey%20November%202022-23%20Report.pdf?VersionId=veYJTP_2n55UdOmX3PAXH7dJr1GA24v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2</a:t>
            </a:fld>
            <a:endParaRPr lang="en-GB"/>
          </a:p>
        </p:txBody>
      </p:sp>
    </p:spTree>
    <p:extLst>
      <p:ext uri="{BB962C8B-B14F-4D97-AF65-F5344CB8AC3E}">
        <p14:creationId xmlns:p14="http://schemas.microsoft.com/office/powerpoint/2010/main" val="2987766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43</a:t>
            </a:fld>
            <a:endParaRPr lang="en-GB"/>
          </a:p>
        </p:txBody>
      </p:sp>
    </p:spTree>
    <p:extLst>
      <p:ext uri="{BB962C8B-B14F-4D97-AF65-F5344CB8AC3E}">
        <p14:creationId xmlns:p14="http://schemas.microsoft.com/office/powerpoint/2010/main" val="63746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44</a:t>
            </a:fld>
            <a:endParaRPr lang="en-GB"/>
          </a:p>
        </p:txBody>
      </p:sp>
    </p:spTree>
    <p:extLst>
      <p:ext uri="{BB962C8B-B14F-4D97-AF65-F5344CB8AC3E}">
        <p14:creationId xmlns:p14="http://schemas.microsoft.com/office/powerpoint/2010/main" val="23499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000"/>
              </a:spcBef>
              <a:spcAft>
                <a:spcPts val="1000"/>
              </a:spcAf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Self-referral</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Self-referral through practice websites helped identify the most motivated and to remove the barrier of patients needing to arrange an appointment before gaining access to the service.   </a:t>
            </a:r>
          </a:p>
          <a:p>
            <a:pPr algn="just">
              <a:lnSpc>
                <a:spcPct val="115000"/>
              </a:lnSpc>
              <a:spcBef>
                <a:spcPts val="1000"/>
              </a:spcBef>
              <a:spcAft>
                <a:spcPts val="1000"/>
              </a:spcAft>
            </a:pP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Clinician referral</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If a patient is identified from a consultation, lab result or clinic letter they are offered a referral to the service. Attempting to achieve the needed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behaviour</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change into a tight consultation is near impossible, but looking to get the patient to sign up to the lifestyle group clinics is a more achievable task. </a:t>
            </a:r>
          </a:p>
          <a:p>
            <a:pPr algn="just">
              <a:lnSpc>
                <a:spcPct val="115000"/>
              </a:lnSpc>
              <a:spcBef>
                <a:spcPts val="1000"/>
              </a:spcBef>
              <a:spcAft>
                <a:spcPts val="1000"/>
              </a:spcAft>
            </a:pP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Social prescribing referral</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Social prescribing referrals are prioritized to identify and support patients from lower socio-economic backgrounds. They are supported to attend the sessions and the content is designed to support lifestyle changes on a very limited budget. Information is provided on how to access food banks, free physical activity providers and community support. </a:t>
            </a:r>
          </a:p>
          <a:p>
            <a:pPr algn="just">
              <a:lnSpc>
                <a:spcPct val="115000"/>
              </a:lnSpc>
              <a:spcBef>
                <a:spcPts val="1000"/>
              </a:spcBef>
              <a:spcAft>
                <a:spcPts val="1000"/>
              </a:spcAft>
            </a:pP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Population search</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To further identify patients with the highest clinical and social need, we run searches on our clinical system. A care coordinator or clinician then contacts the patients to discuss the service and gain consent. Approximately 50-60% of patients contacted took up the offer. </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l">
              <a:lnSpc>
                <a:spcPct val="115000"/>
              </a:lnSpc>
              <a:spcBef>
                <a:spcPts val="1000"/>
              </a:spcBef>
              <a:spcAft>
                <a:spcPts val="10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An important aspect when signposting patients to any lifestyle intervention whether within primary care, the fitness sector or community groups is to track progress by entering specific SNOMED codes which can then be searched periodically. There are many potential codes, so agreement must be reached. The Social Prescribing Information Standard was introduced to enable the sharing and recording of information for the whole patient’s journey. Having nationally established lifestyle codes embedded through clinical system templates allows staff to easily select relevant codes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See RCGP Physical Activity Hub codes: https://elearning.rcgp.org.uk/mod/page/view.php?id=15827)</a:t>
            </a:r>
            <a:endParaRPr lang="en-GB" sz="1800" dirty="0">
              <a:effectLst/>
              <a:highlight>
                <a:srgbClr val="00FFFF"/>
              </a:highligh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47</a:t>
            </a:fld>
            <a:endParaRPr lang="en-GB"/>
          </a:p>
        </p:txBody>
      </p:sp>
    </p:spTree>
    <p:extLst>
      <p:ext uri="{BB962C8B-B14F-4D97-AF65-F5344CB8AC3E}">
        <p14:creationId xmlns:p14="http://schemas.microsoft.com/office/powerpoint/2010/main" val="171657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000"/>
              </a:spcBef>
              <a:spcAft>
                <a:spcPts val="1000"/>
              </a:spcAft>
            </a:pP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Session 1: Happy, healthy me (led by GP and health and wellbeing coach)</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In session one we spend time discovering who our patients are what matters to them and give them space to outline their health journey and motivations for change. We also outline who we are and look to build confidence and trust. Motivational interviewing techniques are employed to structure the session. A key component is identifying barriers and potential opportunities for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behaviour</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change to shape the upcoming sessions. The structure of the four sessions is outlined and patients are given a workbook with useful information and related content. This includes a 7-day food and mood diary which they return during session two. It is often a very reflective practice for patients and gives them a better appreciation of their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behaviour</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around nutrition. </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Session 2: </a:t>
            </a:r>
            <a:r>
              <a:rPr lang="en-US" sz="1200" b="1" dirty="0" err="1">
                <a:effectLst/>
                <a:latin typeface="Century Gothic" panose="020B0502020202020204" pitchFamily="34" charset="0"/>
                <a:ea typeface="Times New Roman" panose="02020603050405020304" pitchFamily="18" charset="0"/>
                <a:cs typeface="Times New Roman" panose="02020603050405020304" pitchFamily="18" charset="0"/>
              </a:rPr>
              <a:t>Behaviour</a:t>
            </a: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 community, and hurdles (led by social prescriber)</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In this session, we explore how our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behaviours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are influenced by our environment and vice versa. Understanding how we think can help us learn to avoid the many pitfalls that result in us straying from a new lifestyle intervention. We discuss the science of </a:t>
            </a:r>
            <a:r>
              <a:rPr lang="en-US" sz="1200" dirty="0" err="1">
                <a:effectLst/>
                <a:latin typeface="Century Gothic" panose="020B0502020202020204" pitchFamily="34" charset="0"/>
                <a:ea typeface="Times New Roman" panose="02020603050405020304" pitchFamily="18" charset="0"/>
                <a:cs typeface="Times New Roman" panose="02020603050405020304" pitchFamily="18" charset="0"/>
              </a:rPr>
              <a:t>behaviour</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change as outlined in the capability, opportunity, and motivation (COM-B) model (Wilmott et al., 2021) and equip patients with a funded mobile application designed to log identified lifestyle changes and support patients achieve them. We facilitate the group to create their first goal, with a focus on making small, meaningful goals rather than large aspirational ones which often lead to failure. The importance of joining a community like our free fitness club is discussed to help maintain motivation, gain confidence, and overcome hurdles. Many of the hurdles identified are related to social determinants. This is tackled through accessing grant funding and developing mutually beneficial relationships with providers to help patients from low socio-economic backgrounds access healthy food, digital solutions, and physical activity offerings either free or at vastly reduced cost. The fitness club, run by the PCN supports patients to access other community events like parkrun, through promotion and education during the sessions, and then accompanying patients at the event. Collaboration with our local parkrun through the parkrun practice initiative was crucial to achieve this relationship. </a:t>
            </a:r>
          </a:p>
          <a:p>
            <a:pPr algn="just">
              <a:lnSpc>
                <a:spcPct val="115000"/>
              </a:lnSpc>
              <a:spcBef>
                <a:spcPts val="1000"/>
              </a:spcBef>
              <a:spcAft>
                <a:spcPts val="100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Session 3: Nutrition NOT Diet! (led by dietician) </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One of the activities is getting patients to tell us the first thing that comes into their head on the mention of the word ‘food’. Many have negative thoughts or emotions towards it. But food is not something to be feared. It is crucial for our survival and health. The right foods can help protect and improve our health. However, the wrong foods can have a substantial impact on quality of life, energy levels and mood. In this session we explore their thoughts around nutrition and help debunk some myths while explaining why we can so often have an unhealthy attitude towards what we eat secondary to the food environment we live in. A large chunk of our patient population at the group clinics lives in the more deprived areas of Leamington where there are limited options to buy affordable healthy food, and many are on means-tested benefits with a restricted budget. We highlight local initiatives who support healthy eating like the Lillington pantry to help them access nutritious food at a vastly reduced cost.  </a:t>
            </a:r>
          </a:p>
          <a:p>
            <a:pPr algn="just">
              <a:lnSpc>
                <a:spcPct val="115000"/>
              </a:lnSpc>
              <a:spcBef>
                <a:spcPts val="1000"/>
              </a:spcBef>
              <a:spcAft>
                <a:spcPts val="100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Session 4: Physical activity (led by health and wellbeing coach)</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Here, we delve into the crucial role that physical activity plays in promoting both physical and mental well-being. A recurring theme among our patients is their perception of physical activity, often viewing it as a beneficial yet burdensome task, marked by discomfort and strenuous effort. Many individuals express a sense of inability to engage in more active lifestyles, citing constraints such as time limitations, physical or mental health obstacles, or past advisories from healthcare professionals deeming it unsafe. However, it is imperative to note that the consensus statement on risk, as articulated by Reid et al. in 2022, highlights that only a limited number of cases warrant caution against physical activity.</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We aim to reshape the mindset around physical activity to enjoyable movement, by emphasizing the joy, fun, and opportunities for connecting with nature and loved ones. In our sessions, we explore various forms of movement and </a:t>
            </a:r>
            <a:r>
              <a:rPr lang="en-GB" sz="1200" dirty="0">
                <a:effectLst/>
                <a:latin typeface="Century Gothic" panose="020B0502020202020204" pitchFamily="34" charset="0"/>
                <a:ea typeface="Times New Roman" panose="02020603050405020304" pitchFamily="18" charset="0"/>
                <a:cs typeface="Times New Roman" panose="02020603050405020304" pitchFamily="18" charset="0"/>
              </a:rPr>
              <a:t>encourage</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participants to identify personalized approaches to staying active.</a:t>
            </a: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15000"/>
              </a:lnSpc>
              <a:spcBef>
                <a:spcPts val="1000"/>
              </a:spcBef>
              <a:spcAft>
                <a:spcPts val="1000"/>
              </a:spcAft>
            </a:pP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As part of our long-term support strategy, we prioritize establishing therapeutic communities for patients with limited social networks. This involves organizing group activities through our fitness club and collaborating with local events like parkrun. Additionally, we cultivate partnerships with various community entities, including ecotherapy, dance, and art groups, providing diverse options for patients. Our association with the local active partnership not only offers support but also guides us to relevant opportunities, ensuring a holistic and community-driven approach.</a:t>
            </a:r>
            <a:endParaRPr lang="en-GB" dirty="0"/>
          </a:p>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48</a:t>
            </a:fld>
            <a:endParaRPr lang="en-GB"/>
          </a:p>
        </p:txBody>
      </p:sp>
    </p:spTree>
    <p:extLst>
      <p:ext uri="{BB962C8B-B14F-4D97-AF65-F5344CB8AC3E}">
        <p14:creationId xmlns:p14="http://schemas.microsoft.com/office/powerpoint/2010/main" val="406015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49</a:t>
            </a:fld>
            <a:endParaRPr lang="en-GB"/>
          </a:p>
        </p:txBody>
      </p:sp>
    </p:spTree>
    <p:extLst>
      <p:ext uri="{BB962C8B-B14F-4D97-AF65-F5344CB8AC3E}">
        <p14:creationId xmlns:p14="http://schemas.microsoft.com/office/powerpoint/2010/main" val="1838299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50</a:t>
            </a:fld>
            <a:endParaRPr lang="en-GB"/>
          </a:p>
        </p:txBody>
      </p:sp>
    </p:spTree>
    <p:extLst>
      <p:ext uri="{BB962C8B-B14F-4D97-AF65-F5344CB8AC3E}">
        <p14:creationId xmlns:p14="http://schemas.microsoft.com/office/powerpoint/2010/main" val="214061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51</a:t>
            </a:fld>
            <a:endParaRPr lang="en-GB"/>
          </a:p>
        </p:txBody>
      </p:sp>
    </p:spTree>
    <p:extLst>
      <p:ext uri="{BB962C8B-B14F-4D97-AF65-F5344CB8AC3E}">
        <p14:creationId xmlns:p14="http://schemas.microsoft.com/office/powerpoint/2010/main" val="172506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52</a:t>
            </a:fld>
            <a:endParaRPr lang="en-GB"/>
          </a:p>
        </p:txBody>
      </p:sp>
    </p:spTree>
    <p:extLst>
      <p:ext uri="{BB962C8B-B14F-4D97-AF65-F5344CB8AC3E}">
        <p14:creationId xmlns:p14="http://schemas.microsoft.com/office/powerpoint/2010/main" val="347932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53</a:t>
            </a:fld>
            <a:endParaRPr lang="en-GB"/>
          </a:p>
        </p:txBody>
      </p:sp>
    </p:spTree>
    <p:extLst>
      <p:ext uri="{BB962C8B-B14F-4D97-AF65-F5344CB8AC3E}">
        <p14:creationId xmlns:p14="http://schemas.microsoft.com/office/powerpoint/2010/main" val="363437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54</a:t>
            </a:fld>
            <a:endParaRPr lang="en-GB"/>
          </a:p>
        </p:txBody>
      </p:sp>
    </p:spTree>
    <p:extLst>
      <p:ext uri="{BB962C8B-B14F-4D97-AF65-F5344CB8AC3E}">
        <p14:creationId xmlns:p14="http://schemas.microsoft.com/office/powerpoint/2010/main" val="310605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3</a:t>
            </a:fld>
            <a:endParaRPr lang="en-GB"/>
          </a:p>
        </p:txBody>
      </p:sp>
    </p:spTree>
    <p:extLst>
      <p:ext uri="{BB962C8B-B14F-4D97-AF65-F5344CB8AC3E}">
        <p14:creationId xmlns:p14="http://schemas.microsoft.com/office/powerpoint/2010/main" val="1436754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55</a:t>
            </a:fld>
            <a:endParaRPr lang="en-GB"/>
          </a:p>
        </p:txBody>
      </p:sp>
    </p:spTree>
    <p:extLst>
      <p:ext uri="{BB962C8B-B14F-4D97-AF65-F5344CB8AC3E}">
        <p14:creationId xmlns:p14="http://schemas.microsoft.com/office/powerpoint/2010/main" val="2258689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56</a:t>
            </a:fld>
            <a:endParaRPr lang="en-GB"/>
          </a:p>
        </p:txBody>
      </p:sp>
    </p:spTree>
    <p:extLst>
      <p:ext uri="{BB962C8B-B14F-4D97-AF65-F5344CB8AC3E}">
        <p14:creationId xmlns:p14="http://schemas.microsoft.com/office/powerpoint/2010/main" val="117491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latin typeface="Segoe UI Emoji"/>
                <a:ea typeface="Lato Light"/>
                <a:cs typeface="Lato Light"/>
              </a:rPr>
              <a:t>(1) </a:t>
            </a:r>
            <a:r>
              <a:rPr lang="en-US" sz="1200" dirty="0">
                <a:solidFill>
                  <a:schemeClr val="tx2"/>
                </a:solidFill>
                <a:latin typeface="Lato Light"/>
                <a:ea typeface="Lato Light"/>
                <a:cs typeface="Lato Light"/>
                <a:hlinkClick r:id="rId3">
                  <a:extLst>
                    <a:ext uri="{A12FA001-AC4F-418D-AE19-62706E023703}">
                      <ahyp:hlinkClr xmlns:ahyp="http://schemas.microsoft.com/office/drawing/2018/hyperlinkcolor" val="tx"/>
                    </a:ext>
                  </a:extLst>
                </a:hlinkClick>
              </a:rPr>
              <a:t>Active Lives Adult Survey November 2022-23 Report</a:t>
            </a:r>
            <a:r>
              <a:rPr lang="en-US" sz="1200" dirty="0">
                <a:solidFill>
                  <a:schemeClr val="tx2"/>
                </a:solidFill>
                <a:latin typeface="Lato Light"/>
                <a:ea typeface="Lato Light"/>
                <a:cs typeface="Lato Light"/>
              </a:rPr>
              <a:t>: https://www.sportengland.org/research-and-data/data/active-lives</a:t>
            </a:r>
            <a:endParaRPr lang="en-US" sz="1200" dirty="0">
              <a:solidFill>
                <a:schemeClr val="tx2"/>
              </a:solidFill>
              <a:latin typeface="Segoe UI Emoji"/>
              <a:ea typeface="Lato Light"/>
              <a:cs typeface="Lato Light"/>
            </a:endParaRPr>
          </a:p>
          <a:p>
            <a:r>
              <a:rPr lang="en-US" sz="1200" dirty="0">
                <a:solidFill>
                  <a:schemeClr val="tx2"/>
                </a:solidFill>
                <a:latin typeface="Segoe UI Emoji"/>
                <a:ea typeface="Lato Light"/>
                <a:cs typeface="Lato Light"/>
              </a:rPr>
              <a:t>(2) </a:t>
            </a:r>
            <a:r>
              <a:rPr lang="en-US" sz="1200" dirty="0">
                <a:solidFill>
                  <a:schemeClr val="tx2"/>
                </a:solidFill>
                <a:latin typeface="Segoe UI Emoji"/>
                <a:ea typeface="Lato Light"/>
                <a:cs typeface="Arial"/>
              </a:rPr>
              <a:t>van Sluijs, E. M., Ekelund, U., </a:t>
            </a:r>
            <a:r>
              <a:rPr lang="en-US" sz="1200" dirty="0" err="1">
                <a:solidFill>
                  <a:schemeClr val="tx2"/>
                </a:solidFill>
                <a:latin typeface="Segoe UI Emoji"/>
                <a:ea typeface="Lato Light"/>
                <a:cs typeface="Arial"/>
              </a:rPr>
              <a:t>Crochemore</a:t>
            </a:r>
            <a:r>
              <a:rPr lang="en-US" sz="1200" dirty="0">
                <a:solidFill>
                  <a:schemeClr val="tx2"/>
                </a:solidFill>
                <a:latin typeface="Segoe UI Emoji"/>
                <a:ea typeface="Lato Light"/>
                <a:cs typeface="Arial"/>
              </a:rPr>
              <a:t>-Silva, I., </a:t>
            </a:r>
            <a:r>
              <a:rPr lang="en-US" sz="1200" dirty="0" err="1">
                <a:solidFill>
                  <a:schemeClr val="tx2"/>
                </a:solidFill>
                <a:latin typeface="Segoe UI Emoji"/>
                <a:ea typeface="Lato Light"/>
                <a:cs typeface="Arial"/>
              </a:rPr>
              <a:t>Guthold</a:t>
            </a:r>
            <a:r>
              <a:rPr lang="en-US" sz="1200" dirty="0">
                <a:solidFill>
                  <a:schemeClr val="tx2"/>
                </a:solidFill>
                <a:latin typeface="Segoe UI Emoji"/>
                <a:ea typeface="Lato Light"/>
                <a:cs typeface="Arial"/>
              </a:rPr>
              <a:t>, R., Ha, A., Lubans, D., ... &amp; Katzmarzyk, P. T. (2021). Physical activity </a:t>
            </a:r>
            <a:r>
              <a:rPr lang="en-US" sz="1200" dirty="0" err="1">
                <a:solidFill>
                  <a:schemeClr val="tx2"/>
                </a:solidFill>
                <a:latin typeface="Segoe UI Emoji"/>
                <a:ea typeface="Lato Light"/>
                <a:cs typeface="Arial"/>
              </a:rPr>
              <a:t>behaviours</a:t>
            </a:r>
            <a:r>
              <a:rPr lang="en-US" sz="1200" dirty="0">
                <a:solidFill>
                  <a:schemeClr val="tx2"/>
                </a:solidFill>
                <a:latin typeface="Segoe UI Emoji"/>
                <a:ea typeface="Lato Light"/>
                <a:cs typeface="Arial"/>
              </a:rPr>
              <a:t> in adolescence: current evidence and opportunities for intervention. </a:t>
            </a:r>
            <a:r>
              <a:rPr lang="en-US" sz="1200" i="1" dirty="0">
                <a:solidFill>
                  <a:schemeClr val="tx2"/>
                </a:solidFill>
                <a:latin typeface="Segoe UI Emoji"/>
                <a:ea typeface="Lato Light"/>
                <a:cs typeface="Arial"/>
              </a:rPr>
              <a:t>The Lancet</a:t>
            </a:r>
            <a:r>
              <a:rPr lang="en-US" sz="1200" dirty="0">
                <a:solidFill>
                  <a:schemeClr val="tx2"/>
                </a:solidFill>
                <a:latin typeface="Segoe UI Emoji"/>
                <a:ea typeface="Lato Light"/>
                <a:cs typeface="Arial"/>
              </a:rPr>
              <a:t>, </a:t>
            </a:r>
            <a:r>
              <a:rPr lang="en-US" sz="1200" i="1" dirty="0">
                <a:solidFill>
                  <a:schemeClr val="tx2"/>
                </a:solidFill>
                <a:latin typeface="Segoe UI Emoji"/>
                <a:ea typeface="Lato Light"/>
                <a:cs typeface="Arial"/>
              </a:rPr>
              <a:t>398</a:t>
            </a:r>
            <a:r>
              <a:rPr lang="en-US" sz="1200" dirty="0">
                <a:solidFill>
                  <a:schemeClr val="tx2"/>
                </a:solidFill>
                <a:latin typeface="Segoe UI Emoji"/>
                <a:ea typeface="Lato Light"/>
                <a:cs typeface="Arial"/>
              </a:rPr>
              <a:t>(10298), 429-442.</a:t>
            </a:r>
          </a:p>
          <a:p>
            <a:r>
              <a:rPr lang="en-US" sz="1200" dirty="0">
                <a:solidFill>
                  <a:schemeClr val="tx2"/>
                </a:solidFill>
                <a:latin typeface="Segoe UI Emoji"/>
                <a:ea typeface="Lato Light"/>
                <a:cs typeface="Arial"/>
              </a:rPr>
              <a:t>(3) </a:t>
            </a:r>
            <a:r>
              <a:rPr lang="en-US" sz="1600" dirty="0">
                <a:solidFill>
                  <a:schemeClr val="tx2"/>
                </a:solidFill>
                <a:latin typeface="Calibri"/>
                <a:ea typeface="Calibri"/>
                <a:cs typeface="Calibri"/>
              </a:rPr>
              <a:t>King A. Health risks of physical inactivity similar to smoking. Nature Reviews Cardiology. 2012;9(9):492-.</a:t>
            </a:r>
            <a:endParaRPr lang="en-US" sz="1200" dirty="0">
              <a:solidFill>
                <a:schemeClr val="tx2"/>
              </a:solidFill>
              <a:latin typeface="Segoe UI Emoji"/>
              <a:ea typeface="Lato Light"/>
              <a:cs typeface="Arial"/>
            </a:endParaRPr>
          </a:p>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7</a:t>
            </a:fld>
            <a:endParaRPr lang="en-GB"/>
          </a:p>
        </p:txBody>
      </p:sp>
    </p:spTree>
    <p:extLst>
      <p:ext uri="{BB962C8B-B14F-4D97-AF65-F5344CB8AC3E}">
        <p14:creationId xmlns:p14="http://schemas.microsoft.com/office/powerpoint/2010/main" val="169137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0886-79CD-C769-DB1B-DDF209DAB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3B49C-6A5E-7AFE-1F0C-1A156E622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60D1B-C5AD-652D-AAFE-41E36579696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2FE312-1EB1-D21D-F84C-A0DD4D0A7E71}"/>
              </a:ext>
            </a:extLst>
          </p:cNvPr>
          <p:cNvSpPr>
            <a:spLocks noGrp="1"/>
          </p:cNvSpPr>
          <p:nvPr>
            <p:ph type="sldNum" sz="quarter" idx="5"/>
          </p:nvPr>
        </p:nvSpPr>
        <p:spPr/>
        <p:txBody>
          <a:bodyPr/>
          <a:lstStyle/>
          <a:p>
            <a:fld id="{0B9A28A2-7D13-4E6C-833F-80AB058F639A}" type="slidenum">
              <a:rPr lang="en-GB" smtClean="0"/>
              <a:t>8</a:t>
            </a:fld>
            <a:endParaRPr lang="en-GB"/>
          </a:p>
        </p:txBody>
      </p:sp>
    </p:spTree>
    <p:extLst>
      <p:ext uri="{BB962C8B-B14F-4D97-AF65-F5344CB8AC3E}">
        <p14:creationId xmlns:p14="http://schemas.microsoft.com/office/powerpoint/2010/main" val="15263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10000"/>
                  </a:schemeClr>
                </a:solidFill>
                <a:latin typeface="Segoe UI Emoji"/>
                <a:ea typeface="Lato Light"/>
                <a:cs typeface="Lato Light"/>
              </a:rPr>
              <a:t>(1) </a:t>
            </a:r>
            <a:r>
              <a:rPr lang="en-US" sz="1200" dirty="0">
                <a:solidFill>
                  <a:schemeClr val="bg2">
                    <a:lumMod val="10000"/>
                  </a:schemeClr>
                </a:solidFill>
                <a:latin typeface="Segoe UI Emoji"/>
                <a:ea typeface="Lato Light"/>
                <a:cs typeface="Calibri"/>
              </a:rPr>
              <a:t>McNally S. Exercise: The miracle cure and the role of the doctor in promoting it. Academy of Medical Royal Colleges, London. 2015.</a:t>
            </a:r>
            <a:endParaRPr lang="en-US" sz="1200" dirty="0">
              <a:solidFill>
                <a:schemeClr val="bg2">
                  <a:lumMod val="10000"/>
                </a:schemeClr>
              </a:solidFill>
              <a:latin typeface="Segoe UI Emoji"/>
            </a:endParaRPr>
          </a:p>
          <a:p>
            <a:r>
              <a:rPr lang="en-US" sz="1200" dirty="0">
                <a:solidFill>
                  <a:schemeClr val="bg2">
                    <a:lumMod val="10000"/>
                  </a:schemeClr>
                </a:solidFill>
                <a:latin typeface="Segoe UI Emoji"/>
                <a:ea typeface="Lato Light"/>
                <a:cs typeface="Calibri"/>
              </a:rPr>
              <a:t>(2) </a:t>
            </a:r>
            <a:r>
              <a:rPr lang="en-US" sz="1200" dirty="0">
                <a:solidFill>
                  <a:schemeClr val="bg2">
                    <a:lumMod val="10000"/>
                  </a:schemeClr>
                </a:solidFill>
                <a:latin typeface="Lato Light"/>
                <a:ea typeface="Lato Light"/>
                <a:cs typeface="Lato Light"/>
              </a:rPr>
              <a:t>Physical Activity: applying All Our Health, Office for Health Improvement &amp; Disparities; 2015, updated 2022. gov.uk: https://www.gov.uk/government/publications/physical-activity-applying-all-our-health/physical-activity-applying-all-our-health</a:t>
            </a:r>
            <a:endParaRPr lang="en-US" sz="1200" dirty="0">
              <a:solidFill>
                <a:schemeClr val="bg2">
                  <a:lumMod val="10000"/>
                </a:schemeClr>
              </a:solidFill>
              <a:latin typeface="Segoe UI Emoji"/>
              <a:ea typeface="Lato Light"/>
              <a:cs typeface="Calibri"/>
            </a:endParaRPr>
          </a:p>
          <a:p>
            <a:r>
              <a:rPr lang="en-US" sz="1200" dirty="0">
                <a:solidFill>
                  <a:schemeClr val="bg2">
                    <a:lumMod val="10000"/>
                  </a:schemeClr>
                </a:solidFill>
                <a:latin typeface="Segoe UI Emoji"/>
                <a:ea typeface="Lato Light"/>
                <a:cs typeface="Calibri"/>
              </a:rPr>
              <a:t>(3) Kettle VE, Madigan CD, Coombe A, Graham H, Thomas JJC, Chalkley AE, et al. Effectiveness of physical activity interventions delivered or prompted by health professionals in primary care settings: systematic review and meta-analysis of </a:t>
            </a:r>
            <a:r>
              <a:rPr lang="en-US" sz="1200" dirty="0" err="1">
                <a:solidFill>
                  <a:schemeClr val="bg2">
                    <a:lumMod val="10000"/>
                  </a:schemeClr>
                </a:solidFill>
                <a:latin typeface="Segoe UI Emoji"/>
                <a:ea typeface="Lato Light"/>
                <a:cs typeface="Calibri"/>
              </a:rPr>
              <a:t>randomised</a:t>
            </a:r>
            <a:r>
              <a:rPr lang="en-US" sz="1200" dirty="0">
                <a:solidFill>
                  <a:schemeClr val="bg2">
                    <a:lumMod val="10000"/>
                  </a:schemeClr>
                </a:solidFill>
                <a:latin typeface="Segoe UI Emoji"/>
                <a:ea typeface="Lato Light"/>
                <a:cs typeface="Calibri"/>
              </a:rPr>
              <a:t> controlled trials. British Journal of Medicine. 2022;376:e068465.</a:t>
            </a:r>
          </a:p>
          <a:p>
            <a:r>
              <a:rPr lang="en-US" sz="1200" dirty="0">
                <a:solidFill>
                  <a:schemeClr val="bg2">
                    <a:lumMod val="10000"/>
                  </a:schemeClr>
                </a:solidFill>
                <a:latin typeface="Segoe UI Emoji"/>
                <a:ea typeface="Lato Light"/>
                <a:cs typeface="Calibri"/>
              </a:rPr>
              <a:t>(4) WHO. Tackling NCDs Best buys. Geneva: World Health </a:t>
            </a:r>
            <a:r>
              <a:rPr lang="en-US" sz="1200" dirty="0" err="1">
                <a:solidFill>
                  <a:schemeClr val="bg2">
                    <a:lumMod val="10000"/>
                  </a:schemeClr>
                </a:solidFill>
                <a:latin typeface="Segoe UI Emoji"/>
                <a:ea typeface="Lato Light"/>
                <a:cs typeface="Calibri"/>
              </a:rPr>
              <a:t>Organisation</a:t>
            </a:r>
            <a:r>
              <a:rPr lang="en-US" sz="1200" dirty="0">
                <a:solidFill>
                  <a:schemeClr val="bg2">
                    <a:lumMod val="10000"/>
                  </a:schemeClr>
                </a:solidFill>
                <a:latin typeface="Segoe UI Emoji"/>
                <a:ea typeface="Lato Light"/>
                <a:cs typeface="Calibri"/>
              </a:rPr>
              <a:t>; 2017.</a:t>
            </a:r>
          </a:p>
          <a:p>
            <a:r>
              <a:rPr lang="en-US" sz="1200" dirty="0">
                <a:solidFill>
                  <a:schemeClr val="bg2">
                    <a:lumMod val="10000"/>
                  </a:schemeClr>
                </a:solidFill>
                <a:latin typeface="Segoe UI Emoji"/>
                <a:ea typeface="Lato Light"/>
                <a:cs typeface="Calibri"/>
              </a:rPr>
              <a:t>(5) </a:t>
            </a:r>
            <a:r>
              <a:rPr lang="en-GB" sz="1200" dirty="0" err="1">
                <a:solidFill>
                  <a:schemeClr val="bg2">
                    <a:lumMod val="10000"/>
                  </a:schemeClr>
                </a:solidFill>
                <a:latin typeface="Segoe UI Emoji"/>
                <a:ea typeface="Lato Light"/>
                <a:cs typeface="Calibri"/>
              </a:rPr>
              <a:t>Orrow</a:t>
            </a:r>
            <a:r>
              <a:rPr lang="en-GB" sz="1200" dirty="0">
                <a:solidFill>
                  <a:schemeClr val="bg2">
                    <a:lumMod val="10000"/>
                  </a:schemeClr>
                </a:solidFill>
                <a:latin typeface="Segoe UI Emoji"/>
                <a:ea typeface="Lato Light"/>
                <a:cs typeface="Calibri"/>
              </a:rPr>
              <a:t> G, </a:t>
            </a:r>
            <a:r>
              <a:rPr lang="en-GB" sz="1200" dirty="0" err="1">
                <a:solidFill>
                  <a:schemeClr val="bg2">
                    <a:lumMod val="10000"/>
                  </a:schemeClr>
                </a:solidFill>
                <a:latin typeface="Segoe UI Emoji"/>
                <a:ea typeface="Lato Light"/>
                <a:cs typeface="Calibri"/>
              </a:rPr>
              <a:t>Kinmonth</a:t>
            </a:r>
            <a:r>
              <a:rPr lang="en-GB" sz="1200" dirty="0">
                <a:solidFill>
                  <a:schemeClr val="bg2">
                    <a:lumMod val="10000"/>
                  </a:schemeClr>
                </a:solidFill>
                <a:latin typeface="Segoe UI Emoji"/>
                <a:ea typeface="Lato Light"/>
                <a:cs typeface="Calibri"/>
              </a:rPr>
              <a:t> A-L, Sanderson S, Sutton S. Effectiveness of physical activity promotion based in primary care: systematic review and meta-analysis of randomised controlled trials. BMJ. 2012;344:e1389</a:t>
            </a:r>
            <a:r>
              <a:rPr lang="en-US" sz="1200" dirty="0">
                <a:solidFill>
                  <a:schemeClr val="bg2">
                    <a:lumMod val="10000"/>
                  </a:schemeClr>
                </a:solidFill>
                <a:latin typeface="Segoe UI Emoji"/>
                <a:ea typeface="Lato Light"/>
                <a:cs typeface="Calibri"/>
              </a:rPr>
              <a:t> https://www.bmj.com/content/344/bmj.e1389</a:t>
            </a:r>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9</a:t>
            </a:fld>
            <a:endParaRPr lang="en-GB"/>
          </a:p>
        </p:txBody>
      </p:sp>
    </p:spTree>
    <p:extLst>
      <p:ext uri="{BB962C8B-B14F-4D97-AF65-F5344CB8AC3E}">
        <p14:creationId xmlns:p14="http://schemas.microsoft.com/office/powerpoint/2010/main" val="39058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2">
                    <a:lumMod val="10000"/>
                  </a:schemeClr>
                </a:solidFill>
                <a:latin typeface="Lato Light"/>
                <a:ea typeface="Lato Light"/>
                <a:cs typeface="Lato Light"/>
              </a:rPr>
              <a:t>(1) </a:t>
            </a:r>
            <a:r>
              <a:rPr lang="en-US" sz="1200">
                <a:solidFill>
                  <a:schemeClr val="bg2">
                    <a:lumMod val="10000"/>
                  </a:schemeClr>
                </a:solidFill>
                <a:latin typeface="Arial"/>
                <a:ea typeface="Lato Light"/>
                <a:cs typeface="Arial"/>
              </a:rPr>
              <a:t>Chatterjee, R., Chapman, T., Brannan, M. G., &amp; Varney, J. (2017). GPs’ knowledge, use, and confidence in national physical activity and health guidelines and tools: a questionnaire-based survey of general practice in England. </a:t>
            </a:r>
            <a:r>
              <a:rPr lang="en-US" sz="1200" i="1">
                <a:solidFill>
                  <a:schemeClr val="bg2">
                    <a:lumMod val="10000"/>
                  </a:schemeClr>
                </a:solidFill>
                <a:latin typeface="Arial"/>
                <a:ea typeface="Lato Light"/>
                <a:cs typeface="Arial"/>
              </a:rPr>
              <a:t>British Journal of General Practice</a:t>
            </a:r>
            <a:r>
              <a:rPr lang="en-US" sz="1200">
                <a:solidFill>
                  <a:schemeClr val="bg2">
                    <a:lumMod val="10000"/>
                  </a:schemeClr>
                </a:solidFill>
                <a:latin typeface="Arial"/>
                <a:ea typeface="Lato Light"/>
                <a:cs typeface="Arial"/>
              </a:rPr>
              <a:t>, </a:t>
            </a:r>
            <a:r>
              <a:rPr lang="en-US" sz="1200" i="1">
                <a:solidFill>
                  <a:schemeClr val="bg2">
                    <a:lumMod val="10000"/>
                  </a:schemeClr>
                </a:solidFill>
                <a:latin typeface="Arial"/>
                <a:ea typeface="Lato Light"/>
                <a:cs typeface="Arial"/>
              </a:rPr>
              <a:t>67</a:t>
            </a:r>
            <a:r>
              <a:rPr lang="en-US" sz="1200">
                <a:solidFill>
                  <a:schemeClr val="bg2">
                    <a:lumMod val="10000"/>
                  </a:schemeClr>
                </a:solidFill>
                <a:latin typeface="Arial"/>
                <a:ea typeface="Lato Light"/>
                <a:cs typeface="Arial"/>
              </a:rPr>
              <a:t>(663), e668-e675.</a:t>
            </a:r>
          </a:p>
          <a:p>
            <a:r>
              <a:rPr lang="en-US" sz="1200">
                <a:solidFill>
                  <a:schemeClr val="bg2">
                    <a:lumMod val="10000"/>
                  </a:schemeClr>
                </a:solidFill>
                <a:latin typeface="Arial"/>
                <a:ea typeface="Lato Light"/>
                <a:cs typeface="Arial"/>
              </a:rPr>
              <a:t>(2) Leese, C., Abraham, K., &amp; Smith, B. H. (2023). Narrative review–barriers and facilitators to promotion of physical activity in primary care. </a:t>
            </a:r>
            <a:r>
              <a:rPr lang="en-US" sz="1200" i="1">
                <a:solidFill>
                  <a:schemeClr val="bg2">
                    <a:lumMod val="10000"/>
                  </a:schemeClr>
                </a:solidFill>
                <a:latin typeface="Arial"/>
                <a:ea typeface="Lato Light"/>
                <a:cs typeface="Arial"/>
              </a:rPr>
              <a:t>Lifestyle Medicine</a:t>
            </a:r>
            <a:r>
              <a:rPr lang="en-US" sz="1200">
                <a:solidFill>
                  <a:schemeClr val="bg2">
                    <a:lumMod val="10000"/>
                  </a:schemeClr>
                </a:solidFill>
                <a:latin typeface="Arial"/>
                <a:ea typeface="Lato Light"/>
                <a:cs typeface="Arial"/>
              </a:rPr>
              <a:t>, </a:t>
            </a:r>
            <a:r>
              <a:rPr lang="en-US" sz="1200" i="1">
                <a:solidFill>
                  <a:schemeClr val="bg2">
                    <a:lumMod val="10000"/>
                  </a:schemeClr>
                </a:solidFill>
                <a:latin typeface="Arial"/>
                <a:ea typeface="Lato Light"/>
                <a:cs typeface="Arial"/>
              </a:rPr>
              <a:t>4</a:t>
            </a:r>
            <a:r>
              <a:rPr lang="en-US" sz="1200">
                <a:solidFill>
                  <a:schemeClr val="bg2">
                    <a:lumMod val="10000"/>
                  </a:schemeClr>
                </a:solidFill>
                <a:latin typeface="Arial"/>
                <a:ea typeface="Lato Light"/>
                <a:cs typeface="Arial"/>
              </a:rPr>
              <a:t>(3), e81</a:t>
            </a:r>
            <a:endParaRPr lang="en-GB"/>
          </a:p>
        </p:txBody>
      </p:sp>
      <p:sp>
        <p:nvSpPr>
          <p:cNvPr id="4" name="Slide Number Placeholder 3"/>
          <p:cNvSpPr>
            <a:spLocks noGrp="1"/>
          </p:cNvSpPr>
          <p:nvPr>
            <p:ph type="sldNum" sz="quarter" idx="5"/>
          </p:nvPr>
        </p:nvSpPr>
        <p:spPr/>
        <p:txBody>
          <a:bodyPr/>
          <a:lstStyle/>
          <a:p>
            <a:fld id="{0B9A28A2-7D13-4E6C-833F-80AB058F639A}" type="slidenum">
              <a:rPr lang="en-GB" smtClean="0"/>
              <a:t>10</a:t>
            </a:fld>
            <a:endParaRPr lang="en-GB"/>
          </a:p>
        </p:txBody>
      </p:sp>
    </p:spTree>
    <p:extLst>
      <p:ext uri="{BB962C8B-B14F-4D97-AF65-F5344CB8AC3E}">
        <p14:creationId xmlns:p14="http://schemas.microsoft.com/office/powerpoint/2010/main" val="44349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0B9A28A2-7D13-4E6C-833F-80AB058F639A}" type="slidenum">
              <a:rPr lang="en-GB" smtClean="0"/>
              <a:t>12</a:t>
            </a:fld>
            <a:endParaRPr lang="en-GB"/>
          </a:p>
        </p:txBody>
      </p:sp>
    </p:spTree>
    <p:extLst>
      <p:ext uri="{BB962C8B-B14F-4D97-AF65-F5344CB8AC3E}">
        <p14:creationId xmlns:p14="http://schemas.microsoft.com/office/powerpoint/2010/main" val="311452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18</a:t>
            </a:fld>
            <a:endParaRPr lang="en-GB"/>
          </a:p>
        </p:txBody>
      </p:sp>
    </p:spTree>
    <p:extLst>
      <p:ext uri="{BB962C8B-B14F-4D97-AF65-F5344CB8AC3E}">
        <p14:creationId xmlns:p14="http://schemas.microsoft.com/office/powerpoint/2010/main" val="2128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A28A2-7D13-4E6C-833F-80AB058F639A}" type="slidenum">
              <a:rPr lang="en-GB" smtClean="0"/>
              <a:t>34</a:t>
            </a:fld>
            <a:endParaRPr lang="en-GB"/>
          </a:p>
        </p:txBody>
      </p:sp>
    </p:spTree>
    <p:extLst>
      <p:ext uri="{BB962C8B-B14F-4D97-AF65-F5344CB8AC3E}">
        <p14:creationId xmlns:p14="http://schemas.microsoft.com/office/powerpoint/2010/main" val="2527014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object 5">
            <a:extLst>
              <a:ext uri="{FF2B5EF4-FFF2-40B4-BE49-F238E27FC236}">
                <a16:creationId xmlns:a16="http://schemas.microsoft.com/office/drawing/2014/main" id="{ECA9799C-957B-F615-87C4-ABD1D9D3F6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296785"/>
            <a:ext cx="5552748" cy="5552748"/>
          </a:xfrm>
          <a:prstGeom prst="rect">
            <a:avLst/>
          </a:prstGeom>
        </p:spPr>
      </p:pic>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400800" y="3151414"/>
            <a:ext cx="54102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400800" y="3869871"/>
            <a:ext cx="54102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400800" y="4554907"/>
            <a:ext cx="54102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400800" y="5616631"/>
            <a:ext cx="54102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3" name="object 4">
            <a:extLst>
              <a:ext uri="{FF2B5EF4-FFF2-40B4-BE49-F238E27FC236}">
                <a16:creationId xmlns:a16="http://schemas.microsoft.com/office/drawing/2014/main" id="{C9C1D7B9-31BD-6A36-D992-B79B37BD88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324600" y="3151414"/>
            <a:ext cx="54864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324600" y="3869871"/>
            <a:ext cx="54864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324600" y="4588328"/>
            <a:ext cx="54864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324600" y="5616631"/>
            <a:ext cx="54864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C9538E2F-4981-BF55-C747-DA4F7CD2ED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41" r="20409"/>
          <a:stretch/>
        </p:blipFill>
        <p:spPr>
          <a:xfrm flipH="1">
            <a:off x="0" y="0"/>
            <a:ext cx="5943600" cy="7315200"/>
          </a:xfrm>
          <a:prstGeom prst="rect">
            <a:avLst/>
          </a:prstGeom>
        </p:spPr>
      </p:pic>
      <p:pic>
        <p:nvPicPr>
          <p:cNvPr id="3" name="object 4">
            <a:extLst>
              <a:ext uri="{FF2B5EF4-FFF2-40B4-BE49-F238E27FC236}">
                <a16:creationId xmlns:a16="http://schemas.microsoft.com/office/drawing/2014/main" id="{782B7903-472E-1AEC-0EC5-A65A480300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91430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Complex Imagery_A">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F279CBC-7169-D60F-5AE7-8140125FD415}"/>
              </a:ext>
            </a:extLst>
          </p:cNvPr>
          <p:cNvSpPr>
            <a:spLocks noGrp="1"/>
          </p:cNvSpPr>
          <p:nvPr>
            <p:ph type="body" sz="quarter" idx="12" hasCustomPrompt="1"/>
          </p:nvPr>
        </p:nvSpPr>
        <p:spPr>
          <a:xfrm>
            <a:off x="449892" y="424667"/>
            <a:ext cx="5821604" cy="150177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27" name="Text Placeholder 26">
            <a:extLst>
              <a:ext uri="{FF2B5EF4-FFF2-40B4-BE49-F238E27FC236}">
                <a16:creationId xmlns:a16="http://schemas.microsoft.com/office/drawing/2014/main" id="{EAFF4AF4-52DD-1B37-19D6-7B4855BC2A57}"/>
              </a:ext>
            </a:extLst>
          </p:cNvPr>
          <p:cNvSpPr>
            <a:spLocks noGrp="1"/>
          </p:cNvSpPr>
          <p:nvPr>
            <p:ph type="body" sz="quarter" idx="13" hasCustomPrompt="1"/>
          </p:nvPr>
        </p:nvSpPr>
        <p:spPr>
          <a:xfrm>
            <a:off x="3469635" y="2275692"/>
            <a:ext cx="2801861" cy="404843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8" name="Text Placeholder 26">
            <a:extLst>
              <a:ext uri="{FF2B5EF4-FFF2-40B4-BE49-F238E27FC236}">
                <a16:creationId xmlns:a16="http://schemas.microsoft.com/office/drawing/2014/main" id="{78727F4F-CB89-D630-6B8D-CCD2C7A2E993}"/>
              </a:ext>
            </a:extLst>
          </p:cNvPr>
          <p:cNvSpPr>
            <a:spLocks noGrp="1"/>
          </p:cNvSpPr>
          <p:nvPr>
            <p:ph type="body" sz="quarter" idx="14" hasCustomPrompt="1"/>
          </p:nvPr>
        </p:nvSpPr>
        <p:spPr>
          <a:xfrm>
            <a:off x="448303" y="2275691"/>
            <a:ext cx="2801861" cy="4048431"/>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Picture 2">
            <a:extLst>
              <a:ext uri="{FF2B5EF4-FFF2-40B4-BE49-F238E27FC236}">
                <a16:creationId xmlns:a16="http://schemas.microsoft.com/office/drawing/2014/main" id="{DA544ABB-DF3C-F184-FBC7-18906F93E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588" r="11980"/>
          <a:stretch/>
        </p:blipFill>
        <p:spPr>
          <a:xfrm>
            <a:off x="6490967" y="0"/>
            <a:ext cx="5701033" cy="5791200"/>
          </a:xfrm>
          <a:prstGeom prst="rect">
            <a:avLst/>
          </a:prstGeom>
        </p:spPr>
      </p:pic>
      <p:pic>
        <p:nvPicPr>
          <p:cNvPr id="4" name="object 4">
            <a:extLst>
              <a:ext uri="{FF2B5EF4-FFF2-40B4-BE49-F238E27FC236}">
                <a16:creationId xmlns:a16="http://schemas.microsoft.com/office/drawing/2014/main" id="{3F25D981-ED0F-3147-A33F-B76B8A35AE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_Complex Imagery_A">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F279CBC-7169-D60F-5AE7-8140125FD415}"/>
              </a:ext>
            </a:extLst>
          </p:cNvPr>
          <p:cNvSpPr>
            <a:spLocks noGrp="1"/>
          </p:cNvSpPr>
          <p:nvPr>
            <p:ph type="body" sz="quarter" idx="12" hasCustomPrompt="1"/>
          </p:nvPr>
        </p:nvSpPr>
        <p:spPr>
          <a:xfrm>
            <a:off x="382588" y="457200"/>
            <a:ext cx="53895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27" name="Text Placeholder 26">
            <a:extLst>
              <a:ext uri="{FF2B5EF4-FFF2-40B4-BE49-F238E27FC236}">
                <a16:creationId xmlns:a16="http://schemas.microsoft.com/office/drawing/2014/main" id="{EAFF4AF4-52DD-1B37-19D6-7B4855BC2A57}"/>
              </a:ext>
            </a:extLst>
          </p:cNvPr>
          <p:cNvSpPr>
            <a:spLocks noGrp="1"/>
          </p:cNvSpPr>
          <p:nvPr>
            <p:ph type="body" sz="quarter" idx="13" hasCustomPrompt="1"/>
          </p:nvPr>
        </p:nvSpPr>
        <p:spPr>
          <a:xfrm>
            <a:off x="3181350" y="2308225"/>
            <a:ext cx="2590800" cy="409257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8" name="Text Placeholder 26">
            <a:extLst>
              <a:ext uri="{FF2B5EF4-FFF2-40B4-BE49-F238E27FC236}">
                <a16:creationId xmlns:a16="http://schemas.microsoft.com/office/drawing/2014/main" id="{78727F4F-CB89-D630-6B8D-CCD2C7A2E993}"/>
              </a:ext>
            </a:extLst>
          </p:cNvPr>
          <p:cNvSpPr>
            <a:spLocks noGrp="1"/>
          </p:cNvSpPr>
          <p:nvPr>
            <p:ph type="body" sz="quarter" idx="14" hasCustomPrompt="1"/>
          </p:nvPr>
        </p:nvSpPr>
        <p:spPr>
          <a:xfrm>
            <a:off x="381000" y="2308224"/>
            <a:ext cx="2590800"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7" name="Picture 6">
            <a:extLst>
              <a:ext uri="{FF2B5EF4-FFF2-40B4-BE49-F238E27FC236}">
                <a16:creationId xmlns:a16="http://schemas.microsoft.com/office/drawing/2014/main" id="{BB7B6988-D2F1-4E09-985D-C60279725E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669" b="2761"/>
          <a:stretch/>
        </p:blipFill>
        <p:spPr>
          <a:xfrm>
            <a:off x="5981700" y="0"/>
            <a:ext cx="6210300" cy="5562600"/>
          </a:xfrm>
          <a:prstGeom prst="rect">
            <a:avLst/>
          </a:prstGeom>
        </p:spPr>
      </p:pic>
      <p:pic>
        <p:nvPicPr>
          <p:cNvPr id="4" name="object 4">
            <a:extLst>
              <a:ext uri="{FF2B5EF4-FFF2-40B4-BE49-F238E27FC236}">
                <a16:creationId xmlns:a16="http://schemas.microsoft.com/office/drawing/2014/main" id="{5F2A504D-6D05-93BF-E2E1-1E3B9C568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70672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Slide_Complex Imagery_A">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F279CBC-7169-D60F-5AE7-8140125FD415}"/>
              </a:ext>
            </a:extLst>
          </p:cNvPr>
          <p:cNvSpPr>
            <a:spLocks noGrp="1"/>
          </p:cNvSpPr>
          <p:nvPr>
            <p:ph type="body" sz="quarter" idx="12" hasCustomPrompt="1"/>
          </p:nvPr>
        </p:nvSpPr>
        <p:spPr>
          <a:xfrm>
            <a:off x="382588" y="457200"/>
            <a:ext cx="53895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27" name="Text Placeholder 26">
            <a:extLst>
              <a:ext uri="{FF2B5EF4-FFF2-40B4-BE49-F238E27FC236}">
                <a16:creationId xmlns:a16="http://schemas.microsoft.com/office/drawing/2014/main" id="{EAFF4AF4-52DD-1B37-19D6-7B4855BC2A57}"/>
              </a:ext>
            </a:extLst>
          </p:cNvPr>
          <p:cNvSpPr>
            <a:spLocks noGrp="1"/>
          </p:cNvSpPr>
          <p:nvPr>
            <p:ph type="body" sz="quarter" idx="13" hasCustomPrompt="1"/>
          </p:nvPr>
        </p:nvSpPr>
        <p:spPr>
          <a:xfrm>
            <a:off x="3181350" y="2308225"/>
            <a:ext cx="2590800" cy="409257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8" name="Text Placeholder 26">
            <a:extLst>
              <a:ext uri="{FF2B5EF4-FFF2-40B4-BE49-F238E27FC236}">
                <a16:creationId xmlns:a16="http://schemas.microsoft.com/office/drawing/2014/main" id="{78727F4F-CB89-D630-6B8D-CCD2C7A2E993}"/>
              </a:ext>
            </a:extLst>
          </p:cNvPr>
          <p:cNvSpPr>
            <a:spLocks noGrp="1"/>
          </p:cNvSpPr>
          <p:nvPr>
            <p:ph type="body" sz="quarter" idx="14" hasCustomPrompt="1"/>
          </p:nvPr>
        </p:nvSpPr>
        <p:spPr>
          <a:xfrm>
            <a:off x="381000" y="2308224"/>
            <a:ext cx="2590800"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Picture 2">
            <a:extLst>
              <a:ext uri="{FF2B5EF4-FFF2-40B4-BE49-F238E27FC236}">
                <a16:creationId xmlns:a16="http://schemas.microsoft.com/office/drawing/2014/main" id="{F03472BB-7482-F12E-3F33-70B45AE1B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076" r="1125" b="1383"/>
          <a:stretch/>
        </p:blipFill>
        <p:spPr>
          <a:xfrm>
            <a:off x="6070600" y="0"/>
            <a:ext cx="6121400" cy="5791200"/>
          </a:xfrm>
          <a:prstGeom prst="rect">
            <a:avLst/>
          </a:prstGeom>
        </p:spPr>
      </p:pic>
      <p:pic>
        <p:nvPicPr>
          <p:cNvPr id="4" name="object 4">
            <a:extLst>
              <a:ext uri="{FF2B5EF4-FFF2-40B4-BE49-F238E27FC236}">
                <a16:creationId xmlns:a16="http://schemas.microsoft.com/office/drawing/2014/main" id="{F1F10E33-F38E-701D-6C28-9AB27D5CA1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72978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_Complex Imagery_A">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F279CBC-7169-D60F-5AE7-8140125FD415}"/>
              </a:ext>
            </a:extLst>
          </p:cNvPr>
          <p:cNvSpPr>
            <a:spLocks noGrp="1"/>
          </p:cNvSpPr>
          <p:nvPr>
            <p:ph type="body" sz="quarter" idx="12" hasCustomPrompt="1"/>
          </p:nvPr>
        </p:nvSpPr>
        <p:spPr>
          <a:xfrm>
            <a:off x="458788" y="457200"/>
            <a:ext cx="53895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27" name="Text Placeholder 26">
            <a:extLst>
              <a:ext uri="{FF2B5EF4-FFF2-40B4-BE49-F238E27FC236}">
                <a16:creationId xmlns:a16="http://schemas.microsoft.com/office/drawing/2014/main" id="{EAFF4AF4-52DD-1B37-19D6-7B4855BC2A57}"/>
              </a:ext>
            </a:extLst>
          </p:cNvPr>
          <p:cNvSpPr>
            <a:spLocks noGrp="1"/>
          </p:cNvSpPr>
          <p:nvPr>
            <p:ph type="body" sz="quarter" idx="13" hasCustomPrompt="1"/>
          </p:nvPr>
        </p:nvSpPr>
        <p:spPr>
          <a:xfrm>
            <a:off x="3257550" y="2308225"/>
            <a:ext cx="2590800" cy="409257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8" name="Text Placeholder 26">
            <a:extLst>
              <a:ext uri="{FF2B5EF4-FFF2-40B4-BE49-F238E27FC236}">
                <a16:creationId xmlns:a16="http://schemas.microsoft.com/office/drawing/2014/main" id="{78727F4F-CB89-D630-6B8D-CCD2C7A2E993}"/>
              </a:ext>
            </a:extLst>
          </p:cNvPr>
          <p:cNvSpPr>
            <a:spLocks noGrp="1"/>
          </p:cNvSpPr>
          <p:nvPr>
            <p:ph type="body" sz="quarter" idx="14" hasCustomPrompt="1"/>
          </p:nvPr>
        </p:nvSpPr>
        <p:spPr>
          <a:xfrm>
            <a:off x="457200" y="2308224"/>
            <a:ext cx="2590800"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21BB2171-DD71-556B-2585-6D4B1D9B4C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491" b="1491"/>
          <a:stretch/>
        </p:blipFill>
        <p:spPr>
          <a:xfrm>
            <a:off x="6057900" y="0"/>
            <a:ext cx="6134100" cy="5951169"/>
          </a:xfrm>
          <a:prstGeom prst="rect">
            <a:avLst/>
          </a:prstGeom>
        </p:spPr>
      </p:pic>
      <p:pic>
        <p:nvPicPr>
          <p:cNvPr id="3" name="object 4">
            <a:extLst>
              <a:ext uri="{FF2B5EF4-FFF2-40B4-BE49-F238E27FC236}">
                <a16:creationId xmlns:a16="http://schemas.microsoft.com/office/drawing/2014/main" id="{DB855E2D-FC7E-C29A-FB7F-3705646839E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890636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7010400" y="666343"/>
            <a:ext cx="4731708"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7010400" y="2293568"/>
            <a:ext cx="4731706"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7010400" y="3619500"/>
            <a:ext cx="4731706"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6" name="Picture 5">
            <a:extLst>
              <a:ext uri="{FF2B5EF4-FFF2-40B4-BE49-F238E27FC236}">
                <a16:creationId xmlns:a16="http://schemas.microsoft.com/office/drawing/2014/main" id="{9134CB1E-8DC3-8670-A555-B77ED5E4C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714" t="6184" r="1111" b="10797"/>
          <a:stretch/>
        </p:blipFill>
        <p:spPr>
          <a:xfrm>
            <a:off x="0" y="0"/>
            <a:ext cx="6705600" cy="6858000"/>
          </a:xfrm>
          <a:prstGeom prst="rect">
            <a:avLst/>
          </a:prstGeom>
        </p:spPr>
      </p:pic>
      <p:pic>
        <p:nvPicPr>
          <p:cNvPr id="3" name="object 4">
            <a:extLst>
              <a:ext uri="{FF2B5EF4-FFF2-40B4-BE49-F238E27FC236}">
                <a16:creationId xmlns:a16="http://schemas.microsoft.com/office/drawing/2014/main" id="{70CF9F55-7A6C-FC7F-9C61-60DB124BC6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29867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6705600" y="685800"/>
            <a:ext cx="5036508"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6705600" y="2313025"/>
            <a:ext cx="5036506"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6705600" y="3638957"/>
            <a:ext cx="5036506"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3282DA44-D011-7FF1-E889-982D1AF5D8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416" t="6584" r="3333" b="8759"/>
          <a:stretch/>
        </p:blipFill>
        <p:spPr>
          <a:xfrm>
            <a:off x="0" y="0"/>
            <a:ext cx="6095999" cy="6858000"/>
          </a:xfrm>
          <a:prstGeom prst="rect">
            <a:avLst/>
          </a:prstGeom>
        </p:spPr>
      </p:pic>
      <p:pic>
        <p:nvPicPr>
          <p:cNvPr id="3" name="object 4">
            <a:extLst>
              <a:ext uri="{FF2B5EF4-FFF2-40B4-BE49-F238E27FC236}">
                <a16:creationId xmlns:a16="http://schemas.microsoft.com/office/drawing/2014/main" id="{13B7F681-BBA0-872D-ED70-5ECCCD71A4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079958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6324600" y="609600"/>
            <a:ext cx="5417508"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err="1"/>
              <a:t>Headling</a:t>
            </a:r>
            <a:r>
              <a:rPr lang="en-GB"/>
              <a:t>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6324600" y="2236825"/>
            <a:ext cx="5417506"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6324600" y="3562757"/>
            <a:ext cx="5417506"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6" name="Picture 5">
            <a:extLst>
              <a:ext uri="{FF2B5EF4-FFF2-40B4-BE49-F238E27FC236}">
                <a16:creationId xmlns:a16="http://schemas.microsoft.com/office/drawing/2014/main" id="{1E33D3EF-7479-506E-04C2-B1CE52E892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067" t="2937" b="8950"/>
          <a:stretch/>
        </p:blipFill>
        <p:spPr>
          <a:xfrm>
            <a:off x="0" y="1"/>
            <a:ext cx="6299200" cy="6858000"/>
          </a:xfrm>
          <a:prstGeom prst="rect">
            <a:avLst/>
          </a:prstGeom>
        </p:spPr>
      </p:pic>
      <p:pic>
        <p:nvPicPr>
          <p:cNvPr id="3" name="object 4">
            <a:extLst>
              <a:ext uri="{FF2B5EF4-FFF2-40B4-BE49-F238E27FC236}">
                <a16:creationId xmlns:a16="http://schemas.microsoft.com/office/drawing/2014/main" id="{9B79AAA1-0F3F-1E7A-470D-A929279B11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559539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6629400" y="685800"/>
            <a:ext cx="5112708"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6629400" y="2313025"/>
            <a:ext cx="5112706"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6629400" y="3638957"/>
            <a:ext cx="5112706"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6" name="Picture 5">
            <a:extLst>
              <a:ext uri="{FF2B5EF4-FFF2-40B4-BE49-F238E27FC236}">
                <a16:creationId xmlns:a16="http://schemas.microsoft.com/office/drawing/2014/main" id="{CD854FD5-6244-17E6-729B-95D0FC6CCB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44" t="4343" b="12324"/>
          <a:stretch/>
        </p:blipFill>
        <p:spPr>
          <a:xfrm>
            <a:off x="0" y="0"/>
            <a:ext cx="6629400" cy="6858000"/>
          </a:xfrm>
          <a:prstGeom prst="rect">
            <a:avLst/>
          </a:prstGeom>
        </p:spPr>
      </p:pic>
      <p:pic>
        <p:nvPicPr>
          <p:cNvPr id="3" name="object 4">
            <a:extLst>
              <a:ext uri="{FF2B5EF4-FFF2-40B4-BE49-F238E27FC236}">
                <a16:creationId xmlns:a16="http://schemas.microsoft.com/office/drawing/2014/main" id="{D7A2AAA9-97B3-2494-76E4-ED7375336E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209254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6109068" y="381000"/>
            <a:ext cx="5633042"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6109068" y="2008225"/>
            <a:ext cx="5633040"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6109068" y="3334157"/>
            <a:ext cx="5633040" cy="2380843"/>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6" name="Picture 5">
            <a:extLst>
              <a:ext uri="{FF2B5EF4-FFF2-40B4-BE49-F238E27FC236}">
                <a16:creationId xmlns:a16="http://schemas.microsoft.com/office/drawing/2014/main" id="{76085C3F-C158-53C8-E8F0-2ADAE545BE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91" r="17702" b="2326"/>
          <a:stretch/>
        </p:blipFill>
        <p:spPr>
          <a:xfrm flipH="1">
            <a:off x="-3" y="-1"/>
            <a:ext cx="6082933" cy="6858001"/>
          </a:xfrm>
          <a:prstGeom prst="rect">
            <a:avLst/>
          </a:prstGeom>
        </p:spPr>
      </p:pic>
      <p:pic>
        <p:nvPicPr>
          <p:cNvPr id="3" name="object 4">
            <a:extLst>
              <a:ext uri="{FF2B5EF4-FFF2-40B4-BE49-F238E27FC236}">
                <a16:creationId xmlns:a16="http://schemas.microsoft.com/office/drawing/2014/main" id="{1C120D78-EAA9-A7EF-BEB8-4C8A37219F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88608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400801" y="3151414"/>
            <a:ext cx="5415973"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400801" y="3869871"/>
            <a:ext cx="5415973"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400801" y="4588328"/>
            <a:ext cx="5415973"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400802" y="5616631"/>
            <a:ext cx="5415974"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6" name="Picture 5">
            <a:extLst>
              <a:ext uri="{FF2B5EF4-FFF2-40B4-BE49-F238E27FC236}">
                <a16:creationId xmlns:a16="http://schemas.microsoft.com/office/drawing/2014/main" id="{12AD3B8D-BB79-12D2-DA3E-B1BD9B1D81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70360"/>
            <a:ext cx="5791200" cy="5791200"/>
          </a:xfrm>
          <a:prstGeom prst="rect">
            <a:avLst/>
          </a:prstGeom>
        </p:spPr>
      </p:pic>
      <p:pic>
        <p:nvPicPr>
          <p:cNvPr id="3" name="object 4">
            <a:extLst>
              <a:ext uri="{FF2B5EF4-FFF2-40B4-BE49-F238E27FC236}">
                <a16:creationId xmlns:a16="http://schemas.microsoft.com/office/drawing/2014/main" id="{EEC16BFD-1505-5CB3-38F7-4E6E059890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221466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7315200" y="666343"/>
            <a:ext cx="4426910"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7315200" y="2293568"/>
            <a:ext cx="4426908"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7315200" y="3619500"/>
            <a:ext cx="4426908"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5F0EFE45-F6DE-B7E4-35E4-8F57A8823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6858000" cy="6858000"/>
          </a:xfrm>
          <a:prstGeom prst="rect">
            <a:avLst/>
          </a:prstGeom>
        </p:spPr>
      </p:pic>
      <p:pic>
        <p:nvPicPr>
          <p:cNvPr id="3" name="object 4">
            <a:extLst>
              <a:ext uri="{FF2B5EF4-FFF2-40B4-BE49-F238E27FC236}">
                <a16:creationId xmlns:a16="http://schemas.microsoft.com/office/drawing/2014/main" id="{781A14A6-D44E-E787-2378-547882B6ED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736634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7315200" y="666343"/>
            <a:ext cx="4426910"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7315200" y="2293568"/>
            <a:ext cx="4426908"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7315200" y="3619500"/>
            <a:ext cx="4426908"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6" name="Picture 5">
            <a:extLst>
              <a:ext uri="{FF2B5EF4-FFF2-40B4-BE49-F238E27FC236}">
                <a16:creationId xmlns:a16="http://schemas.microsoft.com/office/drawing/2014/main" id="{CE804629-3F9E-124B-8C03-348B629D2EC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0" y="0"/>
            <a:ext cx="6858000" cy="6858000"/>
          </a:xfrm>
          <a:prstGeom prst="rect">
            <a:avLst/>
          </a:prstGeom>
        </p:spPr>
      </p:pic>
      <p:pic>
        <p:nvPicPr>
          <p:cNvPr id="3" name="object 4">
            <a:extLst>
              <a:ext uri="{FF2B5EF4-FFF2-40B4-BE49-F238E27FC236}">
                <a16:creationId xmlns:a16="http://schemas.microsoft.com/office/drawing/2014/main" id="{C732E08B-ACD5-2F98-8D2E-8AE94DC9D05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572860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ontent Slide_Complex Imagery_B">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7315200" y="666343"/>
            <a:ext cx="4426910" cy="1314857"/>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7315200" y="2293568"/>
            <a:ext cx="4426908" cy="10668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7315200" y="3619500"/>
            <a:ext cx="4426908" cy="2019299"/>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D574D6F4-7CC5-97DF-AF59-2235A366930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6858000" cy="6858000"/>
          </a:xfrm>
          <a:prstGeom prst="rect">
            <a:avLst/>
          </a:prstGeom>
        </p:spPr>
      </p:pic>
      <p:pic>
        <p:nvPicPr>
          <p:cNvPr id="3" name="object 4">
            <a:extLst>
              <a:ext uri="{FF2B5EF4-FFF2-40B4-BE49-F238E27FC236}">
                <a16:creationId xmlns:a16="http://schemas.microsoft.com/office/drawing/2014/main" id="{FF848E6C-0167-7E4D-4B73-4EDD7EABFD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726000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ntent Slide_Complex Imagery_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098AE-E780-6689-05F6-F000B2CCEC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8" r="1" b="20818"/>
          <a:stretch/>
        </p:blipFill>
        <p:spPr>
          <a:xfrm flipH="1">
            <a:off x="5807264" y="1792383"/>
            <a:ext cx="6384736" cy="5065618"/>
          </a:xfrm>
          <a:prstGeom prst="rect">
            <a:avLst/>
          </a:prstGeom>
        </p:spPr>
      </p:pic>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228600" y="304801"/>
            <a:ext cx="8686800" cy="86941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228600" y="1371601"/>
            <a:ext cx="7772400" cy="186001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249865" y="3429000"/>
            <a:ext cx="4093535" cy="312420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0BE10A4D-02B6-E315-559D-F77853F6E35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9809" y="0"/>
            <a:ext cx="1222191" cy="1314306"/>
          </a:xfrm>
          <a:prstGeom prst="rect">
            <a:avLst/>
          </a:prstGeom>
        </p:spPr>
      </p:pic>
    </p:spTree>
    <p:extLst>
      <p:ext uri="{BB962C8B-B14F-4D97-AF65-F5344CB8AC3E}">
        <p14:creationId xmlns:p14="http://schemas.microsoft.com/office/powerpoint/2010/main" val="3701571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ntent Slide_Complex Imagery_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AE55-3B0E-7392-1D32-FC2D4FE3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2714"/>
          <a:stretch/>
        </p:blipFill>
        <p:spPr>
          <a:xfrm flipH="1">
            <a:off x="5350063" y="1570133"/>
            <a:ext cx="6841936" cy="5287868"/>
          </a:xfrm>
          <a:prstGeom prst="rect">
            <a:avLst/>
          </a:prstGeom>
        </p:spPr>
      </p:pic>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228600" y="304801"/>
            <a:ext cx="8686800" cy="86941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228600" y="1371601"/>
            <a:ext cx="7696200" cy="186001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249865" y="3429000"/>
            <a:ext cx="4626935" cy="312420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7F85EDB4-4E42-0074-4E01-97279B9E433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9809" y="0"/>
            <a:ext cx="1222191" cy="1314306"/>
          </a:xfrm>
          <a:prstGeom prst="rect">
            <a:avLst/>
          </a:prstGeom>
        </p:spPr>
      </p:pic>
    </p:spTree>
    <p:extLst>
      <p:ext uri="{BB962C8B-B14F-4D97-AF65-F5344CB8AC3E}">
        <p14:creationId xmlns:p14="http://schemas.microsoft.com/office/powerpoint/2010/main" val="1479321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ontent Slide_Complex Imagery_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99E1F-8688-C713-DA70-240AB198BD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344"/>
          <a:stretch/>
        </p:blipFill>
        <p:spPr>
          <a:xfrm flipH="1">
            <a:off x="5040594" y="1161517"/>
            <a:ext cx="7151406" cy="5696483"/>
          </a:xfrm>
          <a:prstGeom prst="rect">
            <a:avLst/>
          </a:prstGeom>
        </p:spPr>
      </p:pic>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228600" y="304801"/>
            <a:ext cx="8686800" cy="86941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228600" y="1371601"/>
            <a:ext cx="7696200" cy="186001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249865" y="3429000"/>
            <a:ext cx="4626935" cy="312420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3635534F-21EB-3E49-1487-D757DCCC2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9809" y="0"/>
            <a:ext cx="1222191" cy="1314306"/>
          </a:xfrm>
          <a:prstGeom prst="rect">
            <a:avLst/>
          </a:prstGeom>
        </p:spPr>
      </p:pic>
    </p:spTree>
    <p:extLst>
      <p:ext uri="{BB962C8B-B14F-4D97-AF65-F5344CB8AC3E}">
        <p14:creationId xmlns:p14="http://schemas.microsoft.com/office/powerpoint/2010/main" val="1192349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ontent Slide_Complex Imagery_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FDCB8-8690-FD2B-835C-146A1A23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901"/>
          <a:stretch/>
        </p:blipFill>
        <p:spPr>
          <a:xfrm flipH="1">
            <a:off x="5255876" y="1371601"/>
            <a:ext cx="6936124" cy="5486399"/>
          </a:xfrm>
          <a:prstGeom prst="rect">
            <a:avLst/>
          </a:prstGeom>
        </p:spPr>
      </p:pic>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228600" y="304801"/>
            <a:ext cx="8686800" cy="86941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228600" y="1371601"/>
            <a:ext cx="7696200" cy="186001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249865" y="3429000"/>
            <a:ext cx="4626935" cy="312420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59E0291F-A9C5-B8AF-02DC-DE460929D9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9809" y="0"/>
            <a:ext cx="1222191" cy="1314306"/>
          </a:xfrm>
          <a:prstGeom prst="rect">
            <a:avLst/>
          </a:prstGeom>
        </p:spPr>
      </p:pic>
    </p:spTree>
    <p:extLst>
      <p:ext uri="{BB962C8B-B14F-4D97-AF65-F5344CB8AC3E}">
        <p14:creationId xmlns:p14="http://schemas.microsoft.com/office/powerpoint/2010/main" val="13266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ntent Slide_Complex Imagery_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2869F-ADF3-56AC-53FE-4A1D4BA5E4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232"/>
          <a:stretch/>
        </p:blipFill>
        <p:spPr>
          <a:xfrm flipH="1">
            <a:off x="5329980" y="1384301"/>
            <a:ext cx="6862019" cy="5473699"/>
          </a:xfrm>
          <a:prstGeom prst="rect">
            <a:avLst/>
          </a:prstGeom>
        </p:spPr>
      </p:pic>
      <p:sp>
        <p:nvSpPr>
          <p:cNvPr id="4" name="Text Placeholder 18">
            <a:extLst>
              <a:ext uri="{FF2B5EF4-FFF2-40B4-BE49-F238E27FC236}">
                <a16:creationId xmlns:a16="http://schemas.microsoft.com/office/drawing/2014/main" id="{AD2BFEC9-B05C-FC3A-2B39-E6EEBF3C5DB8}"/>
              </a:ext>
            </a:extLst>
          </p:cNvPr>
          <p:cNvSpPr>
            <a:spLocks noGrp="1"/>
          </p:cNvSpPr>
          <p:nvPr>
            <p:ph type="body" sz="quarter" idx="12" hasCustomPrompt="1"/>
          </p:nvPr>
        </p:nvSpPr>
        <p:spPr>
          <a:xfrm>
            <a:off x="228600" y="304801"/>
            <a:ext cx="8686800" cy="869416"/>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a:t>
            </a:r>
          </a:p>
        </p:txBody>
      </p:sp>
      <p:sp>
        <p:nvSpPr>
          <p:cNvPr id="10" name="Text Placeholder 26">
            <a:extLst>
              <a:ext uri="{FF2B5EF4-FFF2-40B4-BE49-F238E27FC236}">
                <a16:creationId xmlns:a16="http://schemas.microsoft.com/office/drawing/2014/main" id="{6C0F4917-6D02-E0F9-D828-BF7B84E10CF3}"/>
              </a:ext>
            </a:extLst>
          </p:cNvPr>
          <p:cNvSpPr>
            <a:spLocks noGrp="1"/>
          </p:cNvSpPr>
          <p:nvPr>
            <p:ph type="body" sz="quarter" idx="14" hasCustomPrompt="1"/>
          </p:nvPr>
        </p:nvSpPr>
        <p:spPr>
          <a:xfrm>
            <a:off x="228600" y="1371601"/>
            <a:ext cx="7696200" cy="1860014"/>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1" name="Text Placeholder 26">
            <a:extLst>
              <a:ext uri="{FF2B5EF4-FFF2-40B4-BE49-F238E27FC236}">
                <a16:creationId xmlns:a16="http://schemas.microsoft.com/office/drawing/2014/main" id="{834DE8A5-2BC5-9494-B0C3-0331BD33C476}"/>
              </a:ext>
            </a:extLst>
          </p:cNvPr>
          <p:cNvSpPr>
            <a:spLocks noGrp="1"/>
          </p:cNvSpPr>
          <p:nvPr>
            <p:ph type="body" sz="quarter" idx="15" hasCustomPrompt="1"/>
          </p:nvPr>
        </p:nvSpPr>
        <p:spPr>
          <a:xfrm>
            <a:off x="249865" y="3429000"/>
            <a:ext cx="4626935" cy="312420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8367C87E-ABAB-D99C-5E9F-61C36D61FB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9809" y="0"/>
            <a:ext cx="1222191" cy="1314306"/>
          </a:xfrm>
          <a:prstGeom prst="rect">
            <a:avLst/>
          </a:prstGeom>
        </p:spPr>
      </p:pic>
    </p:spTree>
    <p:extLst>
      <p:ext uri="{BB962C8B-B14F-4D97-AF65-F5344CB8AC3E}">
        <p14:creationId xmlns:p14="http://schemas.microsoft.com/office/powerpoint/2010/main" val="981358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_Complex Imagery_C">
    <p:spTree>
      <p:nvGrpSpPr>
        <p:cNvPr id="1" name=""/>
        <p:cNvGrpSpPr/>
        <p:nvPr/>
      </p:nvGrpSpPr>
      <p:grpSpPr>
        <a:xfrm>
          <a:off x="0" y="0"/>
          <a:ext cx="0" cy="0"/>
          <a:chOff x="0" y="0"/>
          <a:chExt cx="0" cy="0"/>
        </a:xfrm>
      </p:grpSpPr>
      <p:sp>
        <p:nvSpPr>
          <p:cNvPr id="7" name="Text Placeholder 18">
            <a:extLst>
              <a:ext uri="{FF2B5EF4-FFF2-40B4-BE49-F238E27FC236}">
                <a16:creationId xmlns:a16="http://schemas.microsoft.com/office/drawing/2014/main" id="{75033D59-2981-C7A4-3B44-5FAC39632E0F}"/>
              </a:ext>
            </a:extLst>
          </p:cNvPr>
          <p:cNvSpPr>
            <a:spLocks noGrp="1"/>
          </p:cNvSpPr>
          <p:nvPr>
            <p:ph type="body" sz="quarter" idx="12" hasCustomPrompt="1"/>
          </p:nvPr>
        </p:nvSpPr>
        <p:spPr>
          <a:xfrm>
            <a:off x="706438" y="457200"/>
            <a:ext cx="47037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2" name="Text Placeholder 26">
            <a:extLst>
              <a:ext uri="{FF2B5EF4-FFF2-40B4-BE49-F238E27FC236}">
                <a16:creationId xmlns:a16="http://schemas.microsoft.com/office/drawing/2014/main" id="{262817C3-9D63-D5D2-ECC9-67A72DF74C1E}"/>
              </a:ext>
            </a:extLst>
          </p:cNvPr>
          <p:cNvSpPr>
            <a:spLocks noGrp="1"/>
          </p:cNvSpPr>
          <p:nvPr>
            <p:ph type="body" sz="quarter" idx="14" hasCustomPrompt="1"/>
          </p:nvPr>
        </p:nvSpPr>
        <p:spPr>
          <a:xfrm>
            <a:off x="704850" y="2308225"/>
            <a:ext cx="4703762" cy="36830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DA7EE8E4-97C3-752C-0CC2-040CF0C73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6" t="15800" r="15729" b="8357"/>
          <a:stretch/>
        </p:blipFill>
        <p:spPr>
          <a:xfrm>
            <a:off x="6068060" y="0"/>
            <a:ext cx="6123940" cy="5486400"/>
          </a:xfrm>
          <a:prstGeom prst="rect">
            <a:avLst/>
          </a:prstGeom>
        </p:spPr>
      </p:pic>
      <p:pic>
        <p:nvPicPr>
          <p:cNvPr id="3" name="object 4">
            <a:extLst>
              <a:ext uri="{FF2B5EF4-FFF2-40B4-BE49-F238E27FC236}">
                <a16:creationId xmlns:a16="http://schemas.microsoft.com/office/drawing/2014/main" id="{698C4CCF-0CFE-1499-2BFE-B77C0D6D51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928337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slide_Complex Imagery_C">
    <p:spTree>
      <p:nvGrpSpPr>
        <p:cNvPr id="1" name=""/>
        <p:cNvGrpSpPr/>
        <p:nvPr/>
      </p:nvGrpSpPr>
      <p:grpSpPr>
        <a:xfrm>
          <a:off x="0" y="0"/>
          <a:ext cx="0" cy="0"/>
          <a:chOff x="0" y="0"/>
          <a:chExt cx="0" cy="0"/>
        </a:xfrm>
      </p:grpSpPr>
      <p:sp>
        <p:nvSpPr>
          <p:cNvPr id="7" name="Text Placeholder 18">
            <a:extLst>
              <a:ext uri="{FF2B5EF4-FFF2-40B4-BE49-F238E27FC236}">
                <a16:creationId xmlns:a16="http://schemas.microsoft.com/office/drawing/2014/main" id="{75033D59-2981-C7A4-3B44-5FAC39632E0F}"/>
              </a:ext>
            </a:extLst>
          </p:cNvPr>
          <p:cNvSpPr>
            <a:spLocks noGrp="1"/>
          </p:cNvSpPr>
          <p:nvPr>
            <p:ph type="body" sz="quarter" idx="12" hasCustomPrompt="1"/>
          </p:nvPr>
        </p:nvSpPr>
        <p:spPr>
          <a:xfrm>
            <a:off x="706438" y="457200"/>
            <a:ext cx="47037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2" name="Text Placeholder 26">
            <a:extLst>
              <a:ext uri="{FF2B5EF4-FFF2-40B4-BE49-F238E27FC236}">
                <a16:creationId xmlns:a16="http://schemas.microsoft.com/office/drawing/2014/main" id="{262817C3-9D63-D5D2-ECC9-67A72DF74C1E}"/>
              </a:ext>
            </a:extLst>
          </p:cNvPr>
          <p:cNvSpPr>
            <a:spLocks noGrp="1"/>
          </p:cNvSpPr>
          <p:nvPr>
            <p:ph type="body" sz="quarter" idx="14" hasCustomPrompt="1"/>
          </p:nvPr>
        </p:nvSpPr>
        <p:spPr>
          <a:xfrm>
            <a:off x="704850" y="2308225"/>
            <a:ext cx="4703762" cy="36830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4" name="Picture 3">
            <a:extLst>
              <a:ext uri="{FF2B5EF4-FFF2-40B4-BE49-F238E27FC236}">
                <a16:creationId xmlns:a16="http://schemas.microsoft.com/office/drawing/2014/main" id="{B0B0E90B-81FF-5572-6D17-036E59FCA4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154" t="6700" b="20126"/>
          <a:stretch/>
        </p:blipFill>
        <p:spPr>
          <a:xfrm flipH="1">
            <a:off x="5755552" y="0"/>
            <a:ext cx="6436448" cy="5486400"/>
          </a:xfrm>
          <a:prstGeom prst="rect">
            <a:avLst/>
          </a:prstGeom>
        </p:spPr>
      </p:pic>
      <p:pic>
        <p:nvPicPr>
          <p:cNvPr id="2" name="object 4">
            <a:extLst>
              <a:ext uri="{FF2B5EF4-FFF2-40B4-BE49-F238E27FC236}">
                <a16:creationId xmlns:a16="http://schemas.microsoft.com/office/drawing/2014/main" id="{FEC16F1D-CA23-B32B-26EC-A43C70F07B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1298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324602" y="3151414"/>
            <a:ext cx="5486398"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324602" y="3869871"/>
            <a:ext cx="5486398"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324602" y="4588328"/>
            <a:ext cx="5486398"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324602" y="5616631"/>
            <a:ext cx="5486399"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DF21677C-6C0B-AE36-8F99-AF2081418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90600"/>
            <a:ext cx="5867400" cy="5867400"/>
          </a:xfrm>
          <a:prstGeom prst="rect">
            <a:avLst/>
          </a:prstGeom>
        </p:spPr>
      </p:pic>
      <p:pic>
        <p:nvPicPr>
          <p:cNvPr id="3" name="object 4">
            <a:extLst>
              <a:ext uri="{FF2B5EF4-FFF2-40B4-BE49-F238E27FC236}">
                <a16:creationId xmlns:a16="http://schemas.microsoft.com/office/drawing/2014/main" id="{692FEFDD-8164-1CEE-7C89-E6A117BA60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356363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slide_Complex Imagery_C">
    <p:spTree>
      <p:nvGrpSpPr>
        <p:cNvPr id="1" name=""/>
        <p:cNvGrpSpPr/>
        <p:nvPr/>
      </p:nvGrpSpPr>
      <p:grpSpPr>
        <a:xfrm>
          <a:off x="0" y="0"/>
          <a:ext cx="0" cy="0"/>
          <a:chOff x="0" y="0"/>
          <a:chExt cx="0" cy="0"/>
        </a:xfrm>
      </p:grpSpPr>
      <p:sp>
        <p:nvSpPr>
          <p:cNvPr id="7" name="Text Placeholder 18">
            <a:extLst>
              <a:ext uri="{FF2B5EF4-FFF2-40B4-BE49-F238E27FC236}">
                <a16:creationId xmlns:a16="http://schemas.microsoft.com/office/drawing/2014/main" id="{75033D59-2981-C7A4-3B44-5FAC39632E0F}"/>
              </a:ext>
            </a:extLst>
          </p:cNvPr>
          <p:cNvSpPr>
            <a:spLocks noGrp="1"/>
          </p:cNvSpPr>
          <p:nvPr>
            <p:ph type="body" sz="quarter" idx="12" hasCustomPrompt="1"/>
          </p:nvPr>
        </p:nvSpPr>
        <p:spPr>
          <a:xfrm>
            <a:off x="706438" y="457200"/>
            <a:ext cx="47037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2" name="Text Placeholder 26">
            <a:extLst>
              <a:ext uri="{FF2B5EF4-FFF2-40B4-BE49-F238E27FC236}">
                <a16:creationId xmlns:a16="http://schemas.microsoft.com/office/drawing/2014/main" id="{262817C3-9D63-D5D2-ECC9-67A72DF74C1E}"/>
              </a:ext>
            </a:extLst>
          </p:cNvPr>
          <p:cNvSpPr>
            <a:spLocks noGrp="1"/>
          </p:cNvSpPr>
          <p:nvPr>
            <p:ph type="body" sz="quarter" idx="14" hasCustomPrompt="1"/>
          </p:nvPr>
        </p:nvSpPr>
        <p:spPr>
          <a:xfrm>
            <a:off x="704850" y="2308225"/>
            <a:ext cx="4703762" cy="36830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Picture 4">
            <a:extLst>
              <a:ext uri="{FF2B5EF4-FFF2-40B4-BE49-F238E27FC236}">
                <a16:creationId xmlns:a16="http://schemas.microsoft.com/office/drawing/2014/main" id="{B28C1E83-1A62-1AB5-105D-3094FBBEC2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273" r="15492" b="15382"/>
          <a:stretch/>
        </p:blipFill>
        <p:spPr>
          <a:xfrm>
            <a:off x="5867400" y="0"/>
            <a:ext cx="6324600" cy="5638800"/>
          </a:xfrm>
          <a:prstGeom prst="rect">
            <a:avLst/>
          </a:prstGeom>
        </p:spPr>
      </p:pic>
      <p:pic>
        <p:nvPicPr>
          <p:cNvPr id="2" name="object 4">
            <a:extLst>
              <a:ext uri="{FF2B5EF4-FFF2-40B4-BE49-F238E27FC236}">
                <a16:creationId xmlns:a16="http://schemas.microsoft.com/office/drawing/2014/main" id="{7F7AAF93-F925-C2AC-056D-AD03E5D832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139485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slide_Complex Imagery_C">
    <p:spTree>
      <p:nvGrpSpPr>
        <p:cNvPr id="1" name=""/>
        <p:cNvGrpSpPr/>
        <p:nvPr/>
      </p:nvGrpSpPr>
      <p:grpSpPr>
        <a:xfrm>
          <a:off x="0" y="0"/>
          <a:ext cx="0" cy="0"/>
          <a:chOff x="0" y="0"/>
          <a:chExt cx="0" cy="0"/>
        </a:xfrm>
      </p:grpSpPr>
      <p:sp>
        <p:nvSpPr>
          <p:cNvPr id="7" name="Text Placeholder 18">
            <a:extLst>
              <a:ext uri="{FF2B5EF4-FFF2-40B4-BE49-F238E27FC236}">
                <a16:creationId xmlns:a16="http://schemas.microsoft.com/office/drawing/2014/main" id="{75033D59-2981-C7A4-3B44-5FAC39632E0F}"/>
              </a:ext>
            </a:extLst>
          </p:cNvPr>
          <p:cNvSpPr>
            <a:spLocks noGrp="1"/>
          </p:cNvSpPr>
          <p:nvPr>
            <p:ph type="body" sz="quarter" idx="12" hasCustomPrompt="1"/>
          </p:nvPr>
        </p:nvSpPr>
        <p:spPr>
          <a:xfrm>
            <a:off x="706438" y="457200"/>
            <a:ext cx="47037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2" name="Text Placeholder 26">
            <a:extLst>
              <a:ext uri="{FF2B5EF4-FFF2-40B4-BE49-F238E27FC236}">
                <a16:creationId xmlns:a16="http://schemas.microsoft.com/office/drawing/2014/main" id="{262817C3-9D63-D5D2-ECC9-67A72DF74C1E}"/>
              </a:ext>
            </a:extLst>
          </p:cNvPr>
          <p:cNvSpPr>
            <a:spLocks noGrp="1"/>
          </p:cNvSpPr>
          <p:nvPr>
            <p:ph type="body" sz="quarter" idx="14" hasCustomPrompt="1"/>
          </p:nvPr>
        </p:nvSpPr>
        <p:spPr>
          <a:xfrm>
            <a:off x="704850" y="2308225"/>
            <a:ext cx="4703762" cy="36830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4" name="Picture 3">
            <a:extLst>
              <a:ext uri="{FF2B5EF4-FFF2-40B4-BE49-F238E27FC236}">
                <a16:creationId xmlns:a16="http://schemas.microsoft.com/office/drawing/2014/main" id="{30D09F96-933B-CDFE-4A72-CBD701DC0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225" r="14474" b="16187"/>
          <a:stretch/>
        </p:blipFill>
        <p:spPr>
          <a:xfrm>
            <a:off x="5638801" y="0"/>
            <a:ext cx="6553200" cy="5715000"/>
          </a:xfrm>
          <a:prstGeom prst="rect">
            <a:avLst/>
          </a:prstGeom>
        </p:spPr>
      </p:pic>
      <p:pic>
        <p:nvPicPr>
          <p:cNvPr id="2" name="object 4">
            <a:extLst>
              <a:ext uri="{FF2B5EF4-FFF2-40B4-BE49-F238E27FC236}">
                <a16:creationId xmlns:a16="http://schemas.microsoft.com/office/drawing/2014/main" id="{3FD643A4-CDD7-BB51-AF89-E63D0ED51D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709998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Simple Imagery_A">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F33E0E88-DB78-F50F-17C7-F81F4E79DB52}"/>
              </a:ext>
            </a:extLst>
          </p:cNvPr>
          <p:cNvSpPr>
            <a:spLocks noGrp="1"/>
          </p:cNvSpPr>
          <p:nvPr>
            <p:ph type="body" sz="quarter" idx="12" hasCustomPrompt="1"/>
          </p:nvPr>
        </p:nvSpPr>
        <p:spPr>
          <a:xfrm>
            <a:off x="706438" y="457200"/>
            <a:ext cx="53895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8" name="Picture Placeholder 7">
            <a:extLst>
              <a:ext uri="{FF2B5EF4-FFF2-40B4-BE49-F238E27FC236}">
                <a16:creationId xmlns:a16="http://schemas.microsoft.com/office/drawing/2014/main" id="{E2C0DA60-B9FB-9908-DD4D-6C6F498CE4A4}"/>
              </a:ext>
            </a:extLst>
          </p:cNvPr>
          <p:cNvSpPr>
            <a:spLocks noGrp="1"/>
          </p:cNvSpPr>
          <p:nvPr>
            <p:ph type="pic" sz="quarter" idx="13"/>
          </p:nvPr>
        </p:nvSpPr>
        <p:spPr>
          <a:xfrm>
            <a:off x="6651581" y="457200"/>
            <a:ext cx="5540419" cy="5138738"/>
          </a:xfrm>
          <a:prstGeom prst="rect">
            <a:avLst/>
          </a:prstGeom>
          <a:solidFill>
            <a:schemeClr val="bg1">
              <a:lumMod val="95000"/>
            </a:schemeClr>
          </a:solidFill>
        </p:spPr>
        <p:txBody>
          <a:bodyPr/>
          <a:lstStyle/>
          <a:p>
            <a:r>
              <a:rPr lang="en-US"/>
              <a:t>Click icon to add picture</a:t>
            </a:r>
          </a:p>
        </p:txBody>
      </p:sp>
      <p:sp>
        <p:nvSpPr>
          <p:cNvPr id="10" name="Text Placeholder 26">
            <a:extLst>
              <a:ext uri="{FF2B5EF4-FFF2-40B4-BE49-F238E27FC236}">
                <a16:creationId xmlns:a16="http://schemas.microsoft.com/office/drawing/2014/main" id="{86D5AA75-9FC4-58CA-FE70-3E2349538E37}"/>
              </a:ext>
            </a:extLst>
          </p:cNvPr>
          <p:cNvSpPr>
            <a:spLocks noGrp="1"/>
          </p:cNvSpPr>
          <p:nvPr>
            <p:ph type="body" sz="quarter" idx="14" hasCustomPrompt="1"/>
          </p:nvPr>
        </p:nvSpPr>
        <p:spPr>
          <a:xfrm>
            <a:off x="3505200" y="2308224"/>
            <a:ext cx="2590800" cy="39401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 name="Text Placeholder 26">
            <a:extLst>
              <a:ext uri="{FF2B5EF4-FFF2-40B4-BE49-F238E27FC236}">
                <a16:creationId xmlns:a16="http://schemas.microsoft.com/office/drawing/2014/main" id="{76B5789F-FAFB-7AF9-DECD-206354B81CDD}"/>
              </a:ext>
            </a:extLst>
          </p:cNvPr>
          <p:cNvSpPr>
            <a:spLocks noGrp="1"/>
          </p:cNvSpPr>
          <p:nvPr>
            <p:ph type="body" sz="quarter" idx="15" hasCustomPrompt="1"/>
          </p:nvPr>
        </p:nvSpPr>
        <p:spPr>
          <a:xfrm>
            <a:off x="720436" y="2308224"/>
            <a:ext cx="2590800" cy="39401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4" name="object 4">
            <a:extLst>
              <a:ext uri="{FF2B5EF4-FFF2-40B4-BE49-F238E27FC236}">
                <a16:creationId xmlns:a16="http://schemas.microsoft.com/office/drawing/2014/main" id="{72594B8A-DADB-1C8F-471B-92EDBDDBCC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798756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Simple Imagery_B">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BFDD229-D8CE-B173-E530-285DF11BB162}"/>
              </a:ext>
            </a:extLst>
          </p:cNvPr>
          <p:cNvSpPr>
            <a:spLocks noGrp="1"/>
          </p:cNvSpPr>
          <p:nvPr>
            <p:ph type="pic" sz="quarter" idx="10"/>
          </p:nvPr>
        </p:nvSpPr>
        <p:spPr>
          <a:xfrm>
            <a:off x="712" y="0"/>
            <a:ext cx="4583112" cy="6858000"/>
          </a:xfrm>
          <a:prstGeom prst="rect">
            <a:avLst/>
          </a:prstGeom>
          <a:solidFill>
            <a:schemeClr val="bg1">
              <a:lumMod val="95000"/>
            </a:schemeClr>
          </a:solidFill>
        </p:spPr>
        <p:txBody>
          <a:bodyPr/>
          <a:lstStyle/>
          <a:p>
            <a:r>
              <a:rPr lang="en-US"/>
              <a:t>Click icon to add picture</a:t>
            </a:r>
          </a:p>
        </p:txBody>
      </p:sp>
      <p:sp>
        <p:nvSpPr>
          <p:cNvPr id="10" name="Text Placeholder 18">
            <a:extLst>
              <a:ext uri="{FF2B5EF4-FFF2-40B4-BE49-F238E27FC236}">
                <a16:creationId xmlns:a16="http://schemas.microsoft.com/office/drawing/2014/main" id="{873DA5F8-2046-D480-B5CE-AE989AA4A413}"/>
              </a:ext>
            </a:extLst>
          </p:cNvPr>
          <p:cNvSpPr>
            <a:spLocks noGrp="1"/>
          </p:cNvSpPr>
          <p:nvPr>
            <p:ph type="body" sz="quarter" idx="12" hasCustomPrompt="1"/>
          </p:nvPr>
        </p:nvSpPr>
        <p:spPr>
          <a:xfrm>
            <a:off x="4958129" y="229876"/>
            <a:ext cx="6933484"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2" name="Text Placeholder 26">
            <a:extLst>
              <a:ext uri="{FF2B5EF4-FFF2-40B4-BE49-F238E27FC236}">
                <a16:creationId xmlns:a16="http://schemas.microsoft.com/office/drawing/2014/main" id="{357B5849-B96C-929A-33AE-D678CEF0AA40}"/>
              </a:ext>
            </a:extLst>
          </p:cNvPr>
          <p:cNvSpPr>
            <a:spLocks noGrp="1"/>
          </p:cNvSpPr>
          <p:nvPr>
            <p:ph type="body" sz="quarter" idx="14" hasCustomPrompt="1"/>
          </p:nvPr>
        </p:nvSpPr>
        <p:spPr>
          <a:xfrm>
            <a:off x="4958129" y="1981200"/>
            <a:ext cx="6933484" cy="289560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4" name="Text Placeholder 13">
            <a:extLst>
              <a:ext uri="{FF2B5EF4-FFF2-40B4-BE49-F238E27FC236}">
                <a16:creationId xmlns:a16="http://schemas.microsoft.com/office/drawing/2014/main" id="{AC7F35EC-52EF-C52D-0C9D-94A72C6AD7B0}"/>
              </a:ext>
            </a:extLst>
          </p:cNvPr>
          <p:cNvSpPr>
            <a:spLocks noGrp="1"/>
          </p:cNvSpPr>
          <p:nvPr>
            <p:ph type="body" sz="quarter" idx="15" hasCustomPrompt="1"/>
          </p:nvPr>
        </p:nvSpPr>
        <p:spPr>
          <a:xfrm>
            <a:off x="4966675" y="5181600"/>
            <a:ext cx="6090871" cy="1295400"/>
          </a:xfrm>
          <a:prstGeom prst="rect">
            <a:avLst/>
          </a:prstGeom>
        </p:spPr>
        <p:txBody>
          <a:bodyPr/>
          <a:lstStyle>
            <a:lvl1pPr>
              <a:defRPr sz="2000" b="0" i="0">
                <a:solidFill>
                  <a:srgbClr val="80499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pic>
        <p:nvPicPr>
          <p:cNvPr id="2" name="object 4">
            <a:extLst>
              <a:ext uri="{FF2B5EF4-FFF2-40B4-BE49-F238E27FC236}">
                <a16:creationId xmlns:a16="http://schemas.microsoft.com/office/drawing/2014/main" id="{084E0BC0-55C3-1454-C7A7-B0E0CB7811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081714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Simple Imagery_C">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6D14F99C-3D42-E305-DD29-78C378B4173D}"/>
              </a:ext>
            </a:extLst>
          </p:cNvPr>
          <p:cNvSpPr>
            <a:spLocks noGrp="1"/>
          </p:cNvSpPr>
          <p:nvPr>
            <p:ph type="body" sz="quarter" idx="12" hasCustomPrompt="1"/>
          </p:nvPr>
        </p:nvSpPr>
        <p:spPr>
          <a:xfrm>
            <a:off x="706438" y="457200"/>
            <a:ext cx="5160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3" name="Picture Placeholder 12">
            <a:extLst>
              <a:ext uri="{FF2B5EF4-FFF2-40B4-BE49-F238E27FC236}">
                <a16:creationId xmlns:a16="http://schemas.microsoft.com/office/drawing/2014/main" id="{62A9421D-BA4D-F1BC-53D5-3C4D9C1BC10F}"/>
              </a:ext>
            </a:extLst>
          </p:cNvPr>
          <p:cNvSpPr>
            <a:spLocks noGrp="1"/>
          </p:cNvSpPr>
          <p:nvPr>
            <p:ph type="pic" sz="quarter" idx="13"/>
          </p:nvPr>
        </p:nvSpPr>
        <p:spPr>
          <a:xfrm>
            <a:off x="5181600" y="3627437"/>
            <a:ext cx="5562600" cy="3230563"/>
          </a:xfrm>
          <a:prstGeom prst="rect">
            <a:avLst/>
          </a:prstGeom>
          <a:solidFill>
            <a:schemeClr val="bg1">
              <a:lumMod val="95000"/>
            </a:schemeClr>
          </a:solidFill>
        </p:spPr>
        <p:txBody>
          <a:bodyPr/>
          <a:lstStyle/>
          <a:p>
            <a:r>
              <a:rPr lang="en-US"/>
              <a:t>Click icon to add picture</a:t>
            </a:r>
          </a:p>
        </p:txBody>
      </p:sp>
      <p:sp>
        <p:nvSpPr>
          <p:cNvPr id="15" name="Picture Placeholder 14">
            <a:extLst>
              <a:ext uri="{FF2B5EF4-FFF2-40B4-BE49-F238E27FC236}">
                <a16:creationId xmlns:a16="http://schemas.microsoft.com/office/drawing/2014/main" id="{59251A90-5C2F-CED2-A29F-8B573429A949}"/>
              </a:ext>
            </a:extLst>
          </p:cNvPr>
          <p:cNvSpPr>
            <a:spLocks noGrp="1"/>
          </p:cNvSpPr>
          <p:nvPr>
            <p:ph type="pic" sz="quarter" idx="14"/>
          </p:nvPr>
        </p:nvSpPr>
        <p:spPr>
          <a:xfrm>
            <a:off x="6680404" y="0"/>
            <a:ext cx="5511596" cy="3230563"/>
          </a:xfrm>
          <a:prstGeom prst="rect">
            <a:avLst/>
          </a:prstGeom>
          <a:solidFill>
            <a:schemeClr val="bg1">
              <a:lumMod val="95000"/>
            </a:schemeClr>
          </a:solidFill>
        </p:spPr>
        <p:txBody>
          <a:bodyPr/>
          <a:lstStyle/>
          <a:p>
            <a:r>
              <a:rPr lang="en-US"/>
              <a:t>Click icon to add picture</a:t>
            </a:r>
          </a:p>
        </p:txBody>
      </p:sp>
      <p:sp>
        <p:nvSpPr>
          <p:cNvPr id="16" name="Text Placeholder 26">
            <a:extLst>
              <a:ext uri="{FF2B5EF4-FFF2-40B4-BE49-F238E27FC236}">
                <a16:creationId xmlns:a16="http://schemas.microsoft.com/office/drawing/2014/main" id="{B139E713-DCC2-B8B4-D9BC-8D702638B209}"/>
              </a:ext>
            </a:extLst>
          </p:cNvPr>
          <p:cNvSpPr>
            <a:spLocks noGrp="1"/>
          </p:cNvSpPr>
          <p:nvPr>
            <p:ph type="body" sz="quarter" idx="15" hasCustomPrompt="1"/>
          </p:nvPr>
        </p:nvSpPr>
        <p:spPr>
          <a:xfrm>
            <a:off x="704850" y="2308224"/>
            <a:ext cx="3943350"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D2A1F169-B6CB-0BFA-AA9C-56BAFFF8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90903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075EAF5-8AAA-AE1A-1309-3252635EC81B}"/>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5" name="object 4">
            <a:extLst>
              <a:ext uri="{FF2B5EF4-FFF2-40B4-BE49-F238E27FC236}">
                <a16:creationId xmlns:a16="http://schemas.microsoft.com/office/drawing/2014/main" id="{C272C05F-05BE-F98A-1DEF-7EFB21289C6D}"/>
              </a:ext>
            </a:extLst>
          </p:cNvPr>
          <p:cNvSpPr/>
          <p:nvPr userDrawn="1"/>
        </p:nvSpPr>
        <p:spPr>
          <a:xfrm>
            <a:off x="732137" y="1371993"/>
            <a:ext cx="5776595" cy="5486400"/>
          </a:xfrm>
          <a:custGeom>
            <a:avLst/>
            <a:gdLst/>
            <a:ahLst/>
            <a:cxnLst/>
            <a:rect l="l" t="t" r="r" b="b"/>
            <a:pathLst>
              <a:path w="5776595" h="5486400">
                <a:moveTo>
                  <a:pt x="2888056" y="0"/>
                </a:moveTo>
                <a:lnTo>
                  <a:pt x="0" y="1464475"/>
                </a:lnTo>
                <a:lnTo>
                  <a:pt x="0" y="5486006"/>
                </a:lnTo>
                <a:lnTo>
                  <a:pt x="5776112" y="5486006"/>
                </a:lnTo>
                <a:lnTo>
                  <a:pt x="5776112" y="1464475"/>
                </a:lnTo>
                <a:lnTo>
                  <a:pt x="2888056" y="0"/>
                </a:lnTo>
                <a:close/>
              </a:path>
            </a:pathLst>
          </a:custGeom>
          <a:solidFill>
            <a:srgbClr val="FFFFFF"/>
          </a:solidFill>
        </p:spPr>
        <p:txBody>
          <a:bodyPr wrap="square" lIns="0" tIns="0" rIns="0" bIns="0" rtlCol="0"/>
          <a:lstStyle/>
          <a:p>
            <a:endParaRPr/>
          </a:p>
        </p:txBody>
      </p:sp>
      <p:sp>
        <p:nvSpPr>
          <p:cNvPr id="7" name="Text Placeholder 18">
            <a:extLst>
              <a:ext uri="{FF2B5EF4-FFF2-40B4-BE49-F238E27FC236}">
                <a16:creationId xmlns:a16="http://schemas.microsoft.com/office/drawing/2014/main" id="{6636037D-9657-6E66-933C-EE7EE34E62E5}"/>
              </a:ext>
            </a:extLst>
          </p:cNvPr>
          <p:cNvSpPr>
            <a:spLocks noGrp="1"/>
          </p:cNvSpPr>
          <p:nvPr>
            <p:ph type="body" sz="quarter" idx="12" hasCustomPrompt="1"/>
          </p:nvPr>
        </p:nvSpPr>
        <p:spPr>
          <a:xfrm>
            <a:off x="1143000" y="4111733"/>
            <a:ext cx="5160962"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8" name="Text Placeholder 18">
            <a:extLst>
              <a:ext uri="{FF2B5EF4-FFF2-40B4-BE49-F238E27FC236}">
                <a16:creationId xmlns:a16="http://schemas.microsoft.com/office/drawing/2014/main" id="{D5512B02-218F-87D8-1829-5C68733D92F9}"/>
              </a:ext>
            </a:extLst>
          </p:cNvPr>
          <p:cNvSpPr>
            <a:spLocks noGrp="1"/>
          </p:cNvSpPr>
          <p:nvPr>
            <p:ph type="body" sz="quarter" idx="13" hasCustomPrompt="1"/>
          </p:nvPr>
        </p:nvSpPr>
        <p:spPr>
          <a:xfrm>
            <a:off x="1143000" y="4822371"/>
            <a:ext cx="5160962"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9" name="Text Placeholder 18">
            <a:extLst>
              <a:ext uri="{FF2B5EF4-FFF2-40B4-BE49-F238E27FC236}">
                <a16:creationId xmlns:a16="http://schemas.microsoft.com/office/drawing/2014/main" id="{0CA9FDD8-5682-7E74-5341-B02E69F4FC36}"/>
              </a:ext>
            </a:extLst>
          </p:cNvPr>
          <p:cNvSpPr>
            <a:spLocks noGrp="1"/>
          </p:cNvSpPr>
          <p:nvPr>
            <p:ph type="body" sz="quarter" idx="14" hasCustomPrompt="1"/>
          </p:nvPr>
        </p:nvSpPr>
        <p:spPr>
          <a:xfrm>
            <a:off x="1143000" y="5508171"/>
            <a:ext cx="5160962"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Tree>
    <p:extLst>
      <p:ext uri="{BB962C8B-B14F-4D97-AF65-F5344CB8AC3E}">
        <p14:creationId xmlns:p14="http://schemas.microsoft.com/office/powerpoint/2010/main" val="2649860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_Text and Shape_A">
    <p:spTree>
      <p:nvGrpSpPr>
        <p:cNvPr id="1" name=""/>
        <p:cNvGrpSpPr/>
        <p:nvPr/>
      </p:nvGrpSpPr>
      <p:grpSpPr>
        <a:xfrm>
          <a:off x="0" y="0"/>
          <a:ext cx="0" cy="0"/>
          <a:chOff x="0" y="0"/>
          <a:chExt cx="0" cy="0"/>
        </a:xfrm>
      </p:grpSpPr>
      <p:pic>
        <p:nvPicPr>
          <p:cNvPr id="5" name="Picture 4" descr="A white square with black background&#10;&#10;Description automatically generated">
            <a:extLst>
              <a:ext uri="{FF2B5EF4-FFF2-40B4-BE49-F238E27FC236}">
                <a16:creationId xmlns:a16="http://schemas.microsoft.com/office/drawing/2014/main" id="{519CE857-0950-7E59-6527-A3DF627AF6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91000" y="-829235"/>
            <a:ext cx="8001001" cy="7687236"/>
          </a:xfrm>
          <a:prstGeom prst="rect">
            <a:avLst/>
          </a:prstGeom>
        </p:spPr>
      </p:pic>
      <p:sp>
        <p:nvSpPr>
          <p:cNvPr id="10" name="Text Placeholder 18">
            <a:extLst>
              <a:ext uri="{FF2B5EF4-FFF2-40B4-BE49-F238E27FC236}">
                <a16:creationId xmlns:a16="http://schemas.microsoft.com/office/drawing/2014/main" id="{0F7C9FF7-E2FA-3A4B-6F2F-E2D523DA1196}"/>
              </a:ext>
            </a:extLst>
          </p:cNvPr>
          <p:cNvSpPr>
            <a:spLocks noGrp="1"/>
          </p:cNvSpPr>
          <p:nvPr>
            <p:ph type="body" sz="quarter" idx="12" hasCustomPrompt="1"/>
          </p:nvPr>
        </p:nvSpPr>
        <p:spPr>
          <a:xfrm>
            <a:off x="706438" y="457200"/>
            <a:ext cx="5922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6" name="Text Placeholder 26">
            <a:extLst>
              <a:ext uri="{FF2B5EF4-FFF2-40B4-BE49-F238E27FC236}">
                <a16:creationId xmlns:a16="http://schemas.microsoft.com/office/drawing/2014/main" id="{931B9A77-8966-9A85-22D6-313181586703}"/>
              </a:ext>
            </a:extLst>
          </p:cNvPr>
          <p:cNvSpPr>
            <a:spLocks noGrp="1"/>
          </p:cNvSpPr>
          <p:nvPr>
            <p:ph type="body" sz="quarter" idx="13" hasCustomPrompt="1"/>
          </p:nvPr>
        </p:nvSpPr>
        <p:spPr>
          <a:xfrm>
            <a:off x="3839360" y="2336799"/>
            <a:ext cx="2774373" cy="4063999"/>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8" name="Text Placeholder 13">
            <a:extLst>
              <a:ext uri="{FF2B5EF4-FFF2-40B4-BE49-F238E27FC236}">
                <a16:creationId xmlns:a16="http://schemas.microsoft.com/office/drawing/2014/main" id="{1E08110F-9A9A-A8DF-86B4-48DF100CDFC5}"/>
              </a:ext>
            </a:extLst>
          </p:cNvPr>
          <p:cNvSpPr>
            <a:spLocks noGrp="1"/>
          </p:cNvSpPr>
          <p:nvPr>
            <p:ph type="body" sz="quarter" idx="15" hasCustomPrompt="1"/>
          </p:nvPr>
        </p:nvSpPr>
        <p:spPr>
          <a:xfrm>
            <a:off x="7046293" y="3273425"/>
            <a:ext cx="4576413" cy="1752600"/>
          </a:xfrm>
          <a:prstGeom prst="rect">
            <a:avLst/>
          </a:prstGeom>
        </p:spPr>
        <p:txBody>
          <a:bodyPr/>
          <a:lstStyle>
            <a:lvl1pPr>
              <a:defRPr sz="2000" b="0" i="0">
                <a:solidFill>
                  <a:srgbClr val="EA8017"/>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1234CADA-1FFB-18D4-342B-B13436F6BF61}"/>
              </a:ext>
            </a:extLst>
          </p:cNvPr>
          <p:cNvSpPr>
            <a:spLocks noGrp="1"/>
          </p:cNvSpPr>
          <p:nvPr>
            <p:ph type="body" sz="quarter" idx="16" hasCustomPrompt="1"/>
          </p:nvPr>
        </p:nvSpPr>
        <p:spPr>
          <a:xfrm>
            <a:off x="730826" y="2308224"/>
            <a:ext cx="2774373"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C96ACAA8-A75A-F5E3-B9C8-F533A59349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784239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_Text and Shape_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F6A03-D036-6342-8021-4C092F60AA2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91000" y="-838200"/>
            <a:ext cx="9267040" cy="9267040"/>
          </a:xfrm>
          <a:prstGeom prst="rect">
            <a:avLst/>
          </a:prstGeom>
        </p:spPr>
      </p:pic>
      <p:sp>
        <p:nvSpPr>
          <p:cNvPr id="10" name="Text Placeholder 18">
            <a:extLst>
              <a:ext uri="{FF2B5EF4-FFF2-40B4-BE49-F238E27FC236}">
                <a16:creationId xmlns:a16="http://schemas.microsoft.com/office/drawing/2014/main" id="{0F7C9FF7-E2FA-3A4B-6F2F-E2D523DA1196}"/>
              </a:ext>
            </a:extLst>
          </p:cNvPr>
          <p:cNvSpPr>
            <a:spLocks noGrp="1"/>
          </p:cNvSpPr>
          <p:nvPr>
            <p:ph type="body" sz="quarter" idx="12" hasCustomPrompt="1"/>
          </p:nvPr>
        </p:nvSpPr>
        <p:spPr>
          <a:xfrm>
            <a:off x="706438" y="457200"/>
            <a:ext cx="5922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6" name="Text Placeholder 26">
            <a:extLst>
              <a:ext uri="{FF2B5EF4-FFF2-40B4-BE49-F238E27FC236}">
                <a16:creationId xmlns:a16="http://schemas.microsoft.com/office/drawing/2014/main" id="{931B9A77-8966-9A85-22D6-313181586703}"/>
              </a:ext>
            </a:extLst>
          </p:cNvPr>
          <p:cNvSpPr>
            <a:spLocks noGrp="1"/>
          </p:cNvSpPr>
          <p:nvPr>
            <p:ph type="body" sz="quarter" idx="13" hasCustomPrompt="1"/>
          </p:nvPr>
        </p:nvSpPr>
        <p:spPr>
          <a:xfrm>
            <a:off x="3839360" y="2336799"/>
            <a:ext cx="2774373" cy="4063999"/>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8" name="Text Placeholder 13">
            <a:extLst>
              <a:ext uri="{FF2B5EF4-FFF2-40B4-BE49-F238E27FC236}">
                <a16:creationId xmlns:a16="http://schemas.microsoft.com/office/drawing/2014/main" id="{1E08110F-9A9A-A8DF-86B4-48DF100CDFC5}"/>
              </a:ext>
            </a:extLst>
          </p:cNvPr>
          <p:cNvSpPr>
            <a:spLocks noGrp="1"/>
          </p:cNvSpPr>
          <p:nvPr>
            <p:ph type="body" sz="quarter" idx="15" hasCustomPrompt="1"/>
          </p:nvPr>
        </p:nvSpPr>
        <p:spPr>
          <a:xfrm>
            <a:off x="7046293" y="3273425"/>
            <a:ext cx="4576413" cy="1752600"/>
          </a:xfrm>
          <a:prstGeom prst="rect">
            <a:avLst/>
          </a:prstGeom>
        </p:spPr>
        <p:txBody>
          <a:bodyPr/>
          <a:lstStyle>
            <a:lvl1pPr>
              <a:defRPr sz="2000" b="0" i="0">
                <a:solidFill>
                  <a:schemeClr val="accent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1234CADA-1FFB-18D4-342B-B13436F6BF61}"/>
              </a:ext>
            </a:extLst>
          </p:cNvPr>
          <p:cNvSpPr>
            <a:spLocks noGrp="1"/>
          </p:cNvSpPr>
          <p:nvPr>
            <p:ph type="body" sz="quarter" idx="16" hasCustomPrompt="1"/>
          </p:nvPr>
        </p:nvSpPr>
        <p:spPr>
          <a:xfrm>
            <a:off x="730826" y="2308224"/>
            <a:ext cx="2774373"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6365DE78-08AD-6E87-D096-C8D4CE309A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19132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_Text and Shape_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2735F-28C5-93B8-ECAD-53FB751C99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43400" y="-685800"/>
            <a:ext cx="7848600" cy="7543800"/>
          </a:xfrm>
          <a:prstGeom prst="rect">
            <a:avLst/>
          </a:prstGeom>
        </p:spPr>
      </p:pic>
      <p:sp>
        <p:nvSpPr>
          <p:cNvPr id="10" name="Text Placeholder 18">
            <a:extLst>
              <a:ext uri="{FF2B5EF4-FFF2-40B4-BE49-F238E27FC236}">
                <a16:creationId xmlns:a16="http://schemas.microsoft.com/office/drawing/2014/main" id="{0F7C9FF7-E2FA-3A4B-6F2F-E2D523DA1196}"/>
              </a:ext>
            </a:extLst>
          </p:cNvPr>
          <p:cNvSpPr>
            <a:spLocks noGrp="1"/>
          </p:cNvSpPr>
          <p:nvPr>
            <p:ph type="body" sz="quarter" idx="12" hasCustomPrompt="1"/>
          </p:nvPr>
        </p:nvSpPr>
        <p:spPr>
          <a:xfrm>
            <a:off x="706438" y="457200"/>
            <a:ext cx="5922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6" name="Text Placeholder 26">
            <a:extLst>
              <a:ext uri="{FF2B5EF4-FFF2-40B4-BE49-F238E27FC236}">
                <a16:creationId xmlns:a16="http://schemas.microsoft.com/office/drawing/2014/main" id="{931B9A77-8966-9A85-22D6-313181586703}"/>
              </a:ext>
            </a:extLst>
          </p:cNvPr>
          <p:cNvSpPr>
            <a:spLocks noGrp="1"/>
          </p:cNvSpPr>
          <p:nvPr>
            <p:ph type="body" sz="quarter" idx="13" hasCustomPrompt="1"/>
          </p:nvPr>
        </p:nvSpPr>
        <p:spPr>
          <a:xfrm>
            <a:off x="3839360" y="2336799"/>
            <a:ext cx="2774373" cy="4063999"/>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8" name="Text Placeholder 13">
            <a:extLst>
              <a:ext uri="{FF2B5EF4-FFF2-40B4-BE49-F238E27FC236}">
                <a16:creationId xmlns:a16="http://schemas.microsoft.com/office/drawing/2014/main" id="{1E08110F-9A9A-A8DF-86B4-48DF100CDFC5}"/>
              </a:ext>
            </a:extLst>
          </p:cNvPr>
          <p:cNvSpPr>
            <a:spLocks noGrp="1"/>
          </p:cNvSpPr>
          <p:nvPr>
            <p:ph type="body" sz="quarter" idx="15" hasCustomPrompt="1"/>
          </p:nvPr>
        </p:nvSpPr>
        <p:spPr>
          <a:xfrm>
            <a:off x="7046293" y="3273425"/>
            <a:ext cx="4576413" cy="1752600"/>
          </a:xfrm>
          <a:prstGeom prst="rect">
            <a:avLst/>
          </a:prstGeom>
        </p:spPr>
        <p:txBody>
          <a:bodyPr/>
          <a:lstStyle>
            <a:lvl1pPr>
              <a:defRPr sz="2000" b="0" i="0">
                <a:solidFill>
                  <a:schemeClr val="accent4">
                    <a:lumMod val="5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1234CADA-1FFB-18D4-342B-B13436F6BF61}"/>
              </a:ext>
            </a:extLst>
          </p:cNvPr>
          <p:cNvSpPr>
            <a:spLocks noGrp="1"/>
          </p:cNvSpPr>
          <p:nvPr>
            <p:ph type="body" sz="quarter" idx="16" hasCustomPrompt="1"/>
          </p:nvPr>
        </p:nvSpPr>
        <p:spPr>
          <a:xfrm>
            <a:off x="730826" y="2308224"/>
            <a:ext cx="2774373" cy="4092575"/>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8DC3CF78-C759-A082-39B3-0C5F62C1C0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138906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Text and Shape_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F3310-4A5C-2D0B-BC0E-3C989C9C33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876800" cy="6858000"/>
          </a:xfrm>
          <a:prstGeom prst="rect">
            <a:avLst/>
          </a:prstGeom>
        </p:spPr>
      </p:pic>
      <p:sp>
        <p:nvSpPr>
          <p:cNvPr id="7" name="Text Placeholder 18">
            <a:extLst>
              <a:ext uri="{FF2B5EF4-FFF2-40B4-BE49-F238E27FC236}">
                <a16:creationId xmlns:a16="http://schemas.microsoft.com/office/drawing/2014/main" id="{83B42643-A75B-B657-6902-CE78DB36D27A}"/>
              </a:ext>
            </a:extLst>
          </p:cNvPr>
          <p:cNvSpPr>
            <a:spLocks noGrp="1"/>
          </p:cNvSpPr>
          <p:nvPr>
            <p:ph type="body" sz="quarter" idx="12" hasCustomPrompt="1"/>
          </p:nvPr>
        </p:nvSpPr>
        <p:spPr>
          <a:xfrm>
            <a:off x="5020236" y="373912"/>
            <a:ext cx="6692941" cy="1196529"/>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9" name="Text Placeholder 26">
            <a:extLst>
              <a:ext uri="{FF2B5EF4-FFF2-40B4-BE49-F238E27FC236}">
                <a16:creationId xmlns:a16="http://schemas.microsoft.com/office/drawing/2014/main" id="{F978C443-C4F6-CF04-71A6-5CBEAB969F7C}"/>
              </a:ext>
            </a:extLst>
          </p:cNvPr>
          <p:cNvSpPr>
            <a:spLocks noGrp="1"/>
          </p:cNvSpPr>
          <p:nvPr>
            <p:ph type="body" sz="quarter" idx="14" hasCustomPrompt="1"/>
          </p:nvPr>
        </p:nvSpPr>
        <p:spPr>
          <a:xfrm>
            <a:off x="5020237" y="1907843"/>
            <a:ext cx="6714563" cy="1741263"/>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5" name="Text Placeholder 26">
            <a:extLst>
              <a:ext uri="{FF2B5EF4-FFF2-40B4-BE49-F238E27FC236}">
                <a16:creationId xmlns:a16="http://schemas.microsoft.com/office/drawing/2014/main" id="{F91572FD-E5E8-5507-11AE-5E3EC66E0AE1}"/>
              </a:ext>
            </a:extLst>
          </p:cNvPr>
          <p:cNvSpPr>
            <a:spLocks noGrp="1"/>
          </p:cNvSpPr>
          <p:nvPr>
            <p:ph type="body" sz="quarter" idx="15" hasCustomPrompt="1"/>
          </p:nvPr>
        </p:nvSpPr>
        <p:spPr>
          <a:xfrm>
            <a:off x="5020236" y="4023018"/>
            <a:ext cx="6028763" cy="246107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71AF0E72-10C3-5837-16A0-CE2C7407ED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69603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303962" y="3151414"/>
            <a:ext cx="5507038"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303962" y="3869871"/>
            <a:ext cx="5507038"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303962" y="4588328"/>
            <a:ext cx="5507038"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303962" y="5616631"/>
            <a:ext cx="5507039"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6" name="Picture 5">
            <a:extLst>
              <a:ext uri="{FF2B5EF4-FFF2-40B4-BE49-F238E27FC236}">
                <a16:creationId xmlns:a16="http://schemas.microsoft.com/office/drawing/2014/main" id="{CDC08E8C-2076-250E-B7C6-1CD6C5AE33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1143000"/>
            <a:ext cx="5715000" cy="5715000"/>
          </a:xfrm>
          <a:prstGeom prst="rect">
            <a:avLst/>
          </a:prstGeom>
        </p:spPr>
      </p:pic>
      <p:pic>
        <p:nvPicPr>
          <p:cNvPr id="3" name="object 4">
            <a:extLst>
              <a:ext uri="{FF2B5EF4-FFF2-40B4-BE49-F238E27FC236}">
                <a16:creationId xmlns:a16="http://schemas.microsoft.com/office/drawing/2014/main" id="{7BB837A0-4C08-0F88-D9BE-A4E8D26CFE1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3750174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_Text and Shape_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F3310-4A5C-2D0B-BC0E-3C989C9C33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876800" cy="6858001"/>
          </a:xfrm>
          <a:prstGeom prst="rect">
            <a:avLst/>
          </a:prstGeom>
        </p:spPr>
      </p:pic>
      <p:sp>
        <p:nvSpPr>
          <p:cNvPr id="7" name="Text Placeholder 18">
            <a:extLst>
              <a:ext uri="{FF2B5EF4-FFF2-40B4-BE49-F238E27FC236}">
                <a16:creationId xmlns:a16="http://schemas.microsoft.com/office/drawing/2014/main" id="{83B42643-A75B-B657-6902-CE78DB36D27A}"/>
              </a:ext>
            </a:extLst>
          </p:cNvPr>
          <p:cNvSpPr>
            <a:spLocks noGrp="1"/>
          </p:cNvSpPr>
          <p:nvPr>
            <p:ph type="body" sz="quarter" idx="12" hasCustomPrompt="1"/>
          </p:nvPr>
        </p:nvSpPr>
        <p:spPr>
          <a:xfrm>
            <a:off x="5020236" y="373912"/>
            <a:ext cx="6692941" cy="1196529"/>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9" name="Text Placeholder 26">
            <a:extLst>
              <a:ext uri="{FF2B5EF4-FFF2-40B4-BE49-F238E27FC236}">
                <a16:creationId xmlns:a16="http://schemas.microsoft.com/office/drawing/2014/main" id="{F978C443-C4F6-CF04-71A6-5CBEAB969F7C}"/>
              </a:ext>
            </a:extLst>
          </p:cNvPr>
          <p:cNvSpPr>
            <a:spLocks noGrp="1"/>
          </p:cNvSpPr>
          <p:nvPr>
            <p:ph type="body" sz="quarter" idx="14" hasCustomPrompt="1"/>
          </p:nvPr>
        </p:nvSpPr>
        <p:spPr>
          <a:xfrm>
            <a:off x="5020237" y="1907843"/>
            <a:ext cx="6714563" cy="1741263"/>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5" name="Text Placeholder 26">
            <a:extLst>
              <a:ext uri="{FF2B5EF4-FFF2-40B4-BE49-F238E27FC236}">
                <a16:creationId xmlns:a16="http://schemas.microsoft.com/office/drawing/2014/main" id="{F91572FD-E5E8-5507-11AE-5E3EC66E0AE1}"/>
              </a:ext>
            </a:extLst>
          </p:cNvPr>
          <p:cNvSpPr>
            <a:spLocks noGrp="1"/>
          </p:cNvSpPr>
          <p:nvPr>
            <p:ph type="body" sz="quarter" idx="15" hasCustomPrompt="1"/>
          </p:nvPr>
        </p:nvSpPr>
        <p:spPr>
          <a:xfrm>
            <a:off x="5020236" y="4023018"/>
            <a:ext cx="6028763" cy="246107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17E5930F-FB3A-E3F5-1306-298C0C1FC3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595671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lide_Text and Shape_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F3310-4A5C-2D0B-BC0E-3C989C9C33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58" y="0"/>
            <a:ext cx="6692941" cy="6858000"/>
          </a:xfrm>
          <a:prstGeom prst="rect">
            <a:avLst/>
          </a:prstGeom>
        </p:spPr>
      </p:pic>
      <p:sp>
        <p:nvSpPr>
          <p:cNvPr id="7" name="Text Placeholder 18">
            <a:extLst>
              <a:ext uri="{FF2B5EF4-FFF2-40B4-BE49-F238E27FC236}">
                <a16:creationId xmlns:a16="http://schemas.microsoft.com/office/drawing/2014/main" id="{83B42643-A75B-B657-6902-CE78DB36D27A}"/>
              </a:ext>
            </a:extLst>
          </p:cNvPr>
          <p:cNvSpPr>
            <a:spLocks noGrp="1"/>
          </p:cNvSpPr>
          <p:nvPr>
            <p:ph type="body" sz="quarter" idx="12" hasCustomPrompt="1"/>
          </p:nvPr>
        </p:nvSpPr>
        <p:spPr>
          <a:xfrm>
            <a:off x="5020236" y="373912"/>
            <a:ext cx="6692941" cy="1196529"/>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9" name="Text Placeholder 26">
            <a:extLst>
              <a:ext uri="{FF2B5EF4-FFF2-40B4-BE49-F238E27FC236}">
                <a16:creationId xmlns:a16="http://schemas.microsoft.com/office/drawing/2014/main" id="{F978C443-C4F6-CF04-71A6-5CBEAB969F7C}"/>
              </a:ext>
            </a:extLst>
          </p:cNvPr>
          <p:cNvSpPr>
            <a:spLocks noGrp="1"/>
          </p:cNvSpPr>
          <p:nvPr>
            <p:ph type="body" sz="quarter" idx="14" hasCustomPrompt="1"/>
          </p:nvPr>
        </p:nvSpPr>
        <p:spPr>
          <a:xfrm>
            <a:off x="5020237" y="1907843"/>
            <a:ext cx="6714563" cy="1741263"/>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5" name="Text Placeholder 26">
            <a:extLst>
              <a:ext uri="{FF2B5EF4-FFF2-40B4-BE49-F238E27FC236}">
                <a16:creationId xmlns:a16="http://schemas.microsoft.com/office/drawing/2014/main" id="{F91572FD-E5E8-5507-11AE-5E3EC66E0AE1}"/>
              </a:ext>
            </a:extLst>
          </p:cNvPr>
          <p:cNvSpPr>
            <a:spLocks noGrp="1"/>
          </p:cNvSpPr>
          <p:nvPr>
            <p:ph type="body" sz="quarter" idx="15" hasCustomPrompt="1"/>
          </p:nvPr>
        </p:nvSpPr>
        <p:spPr>
          <a:xfrm>
            <a:off x="5020236" y="4023018"/>
            <a:ext cx="6028763" cy="2461070"/>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3" name="object 4">
            <a:extLst>
              <a:ext uri="{FF2B5EF4-FFF2-40B4-BE49-F238E27FC236}">
                <a16:creationId xmlns:a16="http://schemas.microsoft.com/office/drawing/2014/main" id="{3C8B3314-790F-B287-63C5-DB6EBE7575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93862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_Text and Shape_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45DF4-F4A6-13A3-2FF8-135C99C555F4}"/>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276600" y="-1143000"/>
            <a:ext cx="8915400" cy="8001000"/>
          </a:xfrm>
          <a:prstGeom prst="rect">
            <a:avLst/>
          </a:prstGeom>
        </p:spPr>
      </p:pic>
      <p:sp>
        <p:nvSpPr>
          <p:cNvPr id="9" name="Text Placeholder 18">
            <a:extLst>
              <a:ext uri="{FF2B5EF4-FFF2-40B4-BE49-F238E27FC236}">
                <a16:creationId xmlns:a16="http://schemas.microsoft.com/office/drawing/2014/main" id="{F455457D-875E-58DF-5970-F4C207DBC1A4}"/>
              </a:ext>
            </a:extLst>
          </p:cNvPr>
          <p:cNvSpPr>
            <a:spLocks noGrp="1"/>
          </p:cNvSpPr>
          <p:nvPr>
            <p:ph type="body" sz="quarter" idx="12" hasCustomPrompt="1"/>
          </p:nvPr>
        </p:nvSpPr>
        <p:spPr>
          <a:xfrm>
            <a:off x="706438" y="457200"/>
            <a:ext cx="7446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1" name="Text Placeholder 13">
            <a:extLst>
              <a:ext uri="{FF2B5EF4-FFF2-40B4-BE49-F238E27FC236}">
                <a16:creationId xmlns:a16="http://schemas.microsoft.com/office/drawing/2014/main" id="{E68BC8FC-9089-78D7-98E4-6D71BC607588}"/>
              </a:ext>
            </a:extLst>
          </p:cNvPr>
          <p:cNvSpPr>
            <a:spLocks noGrp="1"/>
          </p:cNvSpPr>
          <p:nvPr>
            <p:ph type="body" sz="quarter" idx="15" hasCustomPrompt="1"/>
          </p:nvPr>
        </p:nvSpPr>
        <p:spPr>
          <a:xfrm>
            <a:off x="727658" y="4880958"/>
            <a:ext cx="7425742" cy="1295400"/>
          </a:xfrm>
          <a:prstGeom prst="rect">
            <a:avLst/>
          </a:prstGeom>
        </p:spPr>
        <p:txBody>
          <a:bodyPr/>
          <a:lstStyle>
            <a:lvl1pPr>
              <a:defRPr sz="2000" b="0" i="0">
                <a:solidFill>
                  <a:schemeClr val="accent5">
                    <a:lumMod val="5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91DCF583-36BA-A2AF-0EF4-97E64F212478}"/>
              </a:ext>
            </a:extLst>
          </p:cNvPr>
          <p:cNvSpPr>
            <a:spLocks noGrp="1"/>
          </p:cNvSpPr>
          <p:nvPr>
            <p:ph type="body" sz="quarter" idx="16" hasCustomPrompt="1"/>
          </p:nvPr>
        </p:nvSpPr>
        <p:spPr>
          <a:xfrm>
            <a:off x="706438" y="2362199"/>
            <a:ext cx="7446962" cy="2133601"/>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4" name="object 4">
            <a:extLst>
              <a:ext uri="{FF2B5EF4-FFF2-40B4-BE49-F238E27FC236}">
                <a16:creationId xmlns:a16="http://schemas.microsoft.com/office/drawing/2014/main" id="{DE60600C-92F1-3D07-FDBA-87D937B810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43638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Slide_Text and Shape_C">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5E7BA302-2237-5747-C056-348B00618B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276597" y="-1066799"/>
            <a:ext cx="8915401" cy="7924800"/>
          </a:xfrm>
          <a:prstGeom prst="rect">
            <a:avLst/>
          </a:prstGeom>
        </p:spPr>
      </p:pic>
      <p:sp>
        <p:nvSpPr>
          <p:cNvPr id="9" name="Text Placeholder 18">
            <a:extLst>
              <a:ext uri="{FF2B5EF4-FFF2-40B4-BE49-F238E27FC236}">
                <a16:creationId xmlns:a16="http://schemas.microsoft.com/office/drawing/2014/main" id="{F455457D-875E-58DF-5970-F4C207DBC1A4}"/>
              </a:ext>
            </a:extLst>
          </p:cNvPr>
          <p:cNvSpPr>
            <a:spLocks noGrp="1"/>
          </p:cNvSpPr>
          <p:nvPr>
            <p:ph type="body" sz="quarter" idx="12" hasCustomPrompt="1"/>
          </p:nvPr>
        </p:nvSpPr>
        <p:spPr>
          <a:xfrm>
            <a:off x="706438" y="457200"/>
            <a:ext cx="7446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1" name="Text Placeholder 13">
            <a:extLst>
              <a:ext uri="{FF2B5EF4-FFF2-40B4-BE49-F238E27FC236}">
                <a16:creationId xmlns:a16="http://schemas.microsoft.com/office/drawing/2014/main" id="{E68BC8FC-9089-78D7-98E4-6D71BC607588}"/>
              </a:ext>
            </a:extLst>
          </p:cNvPr>
          <p:cNvSpPr>
            <a:spLocks noGrp="1"/>
          </p:cNvSpPr>
          <p:nvPr>
            <p:ph type="body" sz="quarter" idx="15" hasCustomPrompt="1"/>
          </p:nvPr>
        </p:nvSpPr>
        <p:spPr>
          <a:xfrm>
            <a:off x="727658" y="4880958"/>
            <a:ext cx="7425742" cy="1295400"/>
          </a:xfrm>
          <a:prstGeom prst="rect">
            <a:avLst/>
          </a:prstGeom>
        </p:spPr>
        <p:txBody>
          <a:bodyPr/>
          <a:lstStyle>
            <a:lvl1pPr>
              <a:defRPr sz="2000" b="0" i="0">
                <a:solidFill>
                  <a:schemeClr val="accent1">
                    <a:lumMod val="5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91DCF583-36BA-A2AF-0EF4-97E64F212478}"/>
              </a:ext>
            </a:extLst>
          </p:cNvPr>
          <p:cNvSpPr>
            <a:spLocks noGrp="1"/>
          </p:cNvSpPr>
          <p:nvPr>
            <p:ph type="body" sz="quarter" idx="16" hasCustomPrompt="1"/>
          </p:nvPr>
        </p:nvSpPr>
        <p:spPr>
          <a:xfrm>
            <a:off x="706438" y="2362199"/>
            <a:ext cx="7446962" cy="2133601"/>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7E33D32F-3ED9-9C8E-89E2-B9670AE29B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2165198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_Text and Shape_C">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5E7BA302-2237-5747-C056-348B00618B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276597" y="-838199"/>
            <a:ext cx="8915401" cy="7696200"/>
          </a:xfrm>
          <a:prstGeom prst="rect">
            <a:avLst/>
          </a:prstGeom>
        </p:spPr>
      </p:pic>
      <p:sp>
        <p:nvSpPr>
          <p:cNvPr id="9" name="Text Placeholder 18">
            <a:extLst>
              <a:ext uri="{FF2B5EF4-FFF2-40B4-BE49-F238E27FC236}">
                <a16:creationId xmlns:a16="http://schemas.microsoft.com/office/drawing/2014/main" id="{F455457D-875E-58DF-5970-F4C207DBC1A4}"/>
              </a:ext>
            </a:extLst>
          </p:cNvPr>
          <p:cNvSpPr>
            <a:spLocks noGrp="1"/>
          </p:cNvSpPr>
          <p:nvPr>
            <p:ph type="body" sz="quarter" idx="12" hasCustomPrompt="1"/>
          </p:nvPr>
        </p:nvSpPr>
        <p:spPr>
          <a:xfrm>
            <a:off x="706438" y="457200"/>
            <a:ext cx="7446962" cy="1447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1" name="Text Placeholder 13">
            <a:extLst>
              <a:ext uri="{FF2B5EF4-FFF2-40B4-BE49-F238E27FC236}">
                <a16:creationId xmlns:a16="http://schemas.microsoft.com/office/drawing/2014/main" id="{E68BC8FC-9089-78D7-98E4-6D71BC607588}"/>
              </a:ext>
            </a:extLst>
          </p:cNvPr>
          <p:cNvSpPr>
            <a:spLocks noGrp="1"/>
          </p:cNvSpPr>
          <p:nvPr>
            <p:ph type="body" sz="quarter" idx="15" hasCustomPrompt="1"/>
          </p:nvPr>
        </p:nvSpPr>
        <p:spPr>
          <a:xfrm>
            <a:off x="727658" y="4880958"/>
            <a:ext cx="7425742" cy="1295400"/>
          </a:xfrm>
          <a:prstGeom prst="rect">
            <a:avLst/>
          </a:prstGeom>
        </p:spPr>
        <p:txBody>
          <a:bodyPr/>
          <a:lstStyle>
            <a:lvl1pPr>
              <a:defRPr sz="2000" b="0" i="0">
                <a:solidFill>
                  <a:srgbClr val="80499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“Pull out quotes/text to go here. Pull out quotes/text to go here. Pull out quotes/text to go here. Pull out quotes/text to go here. Pull out quotes/text to go here.”</a:t>
            </a:r>
          </a:p>
        </p:txBody>
      </p:sp>
      <p:sp>
        <p:nvSpPr>
          <p:cNvPr id="2" name="Text Placeholder 26">
            <a:extLst>
              <a:ext uri="{FF2B5EF4-FFF2-40B4-BE49-F238E27FC236}">
                <a16:creationId xmlns:a16="http://schemas.microsoft.com/office/drawing/2014/main" id="{91DCF583-36BA-A2AF-0EF4-97E64F212478}"/>
              </a:ext>
            </a:extLst>
          </p:cNvPr>
          <p:cNvSpPr>
            <a:spLocks noGrp="1"/>
          </p:cNvSpPr>
          <p:nvPr>
            <p:ph type="body" sz="quarter" idx="16" hasCustomPrompt="1"/>
          </p:nvPr>
        </p:nvSpPr>
        <p:spPr>
          <a:xfrm>
            <a:off x="706438" y="2362199"/>
            <a:ext cx="7446962" cy="2133601"/>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1130BE6C-1CF2-9C33-92C0-60B0534863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315200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91A582B1-E6A7-D7F3-8F74-68266F353666}"/>
              </a:ext>
            </a:extLst>
          </p:cNvPr>
          <p:cNvSpPr>
            <a:spLocks noGrp="1"/>
          </p:cNvSpPr>
          <p:nvPr>
            <p:ph type="body" sz="quarter" idx="12" hasCustomPrompt="1"/>
          </p:nvPr>
        </p:nvSpPr>
        <p:spPr>
          <a:xfrm>
            <a:off x="706437" y="457200"/>
            <a:ext cx="10976236" cy="878342"/>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13" name="Text Placeholder 26">
            <a:extLst>
              <a:ext uri="{FF2B5EF4-FFF2-40B4-BE49-F238E27FC236}">
                <a16:creationId xmlns:a16="http://schemas.microsoft.com/office/drawing/2014/main" id="{8B75380E-054D-CBDA-E18A-FE342AEBE0DA}"/>
              </a:ext>
            </a:extLst>
          </p:cNvPr>
          <p:cNvSpPr>
            <a:spLocks noGrp="1"/>
          </p:cNvSpPr>
          <p:nvPr>
            <p:ph type="body" sz="quarter" idx="14" hasCustomPrompt="1"/>
          </p:nvPr>
        </p:nvSpPr>
        <p:spPr>
          <a:xfrm>
            <a:off x="6164786" y="2324240"/>
            <a:ext cx="5523203" cy="140956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4" name="Text Placeholder 26">
            <a:extLst>
              <a:ext uri="{FF2B5EF4-FFF2-40B4-BE49-F238E27FC236}">
                <a16:creationId xmlns:a16="http://schemas.microsoft.com/office/drawing/2014/main" id="{5FC4E3D8-1F7B-E7E1-044D-B806B8A774BE}"/>
              </a:ext>
            </a:extLst>
          </p:cNvPr>
          <p:cNvSpPr>
            <a:spLocks noGrp="1"/>
          </p:cNvSpPr>
          <p:nvPr>
            <p:ph type="body" sz="quarter" idx="15" hasCustomPrompt="1"/>
          </p:nvPr>
        </p:nvSpPr>
        <p:spPr>
          <a:xfrm>
            <a:off x="6164777" y="3942942"/>
            <a:ext cx="5523203" cy="1772058"/>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7" name="Text Placeholder 26">
            <a:extLst>
              <a:ext uri="{FF2B5EF4-FFF2-40B4-BE49-F238E27FC236}">
                <a16:creationId xmlns:a16="http://schemas.microsoft.com/office/drawing/2014/main" id="{2AEC38A9-8792-2D07-95D6-AF910E297834}"/>
              </a:ext>
            </a:extLst>
          </p:cNvPr>
          <p:cNvSpPr>
            <a:spLocks noGrp="1"/>
          </p:cNvSpPr>
          <p:nvPr>
            <p:ph type="body" sz="quarter" idx="18" hasCustomPrompt="1"/>
          </p:nvPr>
        </p:nvSpPr>
        <p:spPr>
          <a:xfrm>
            <a:off x="720144" y="3942942"/>
            <a:ext cx="5176778" cy="1772058"/>
          </a:xfrm>
          <a:prstGeom prst="rect">
            <a:avLst/>
          </a:prstGeom>
        </p:spPr>
        <p:txBody>
          <a:bodyPr/>
          <a:lstStyle>
            <a:lvl1pPr marL="0" indent="0">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r>
              <a:rPr lang="en-US"/>
              <a:t>Bullet point copy to go here</a:t>
            </a:r>
          </a:p>
          <a:p>
            <a:pPr marL="171450" marR="0" lvl="0" indent="-171450" defTabSz="914400" eaLnBrk="1" fontAlgn="auto" latinLnBrk="0" hangingPunct="1">
              <a:lnSpc>
                <a:spcPct val="100000"/>
              </a:lnSpc>
              <a:spcBef>
                <a:spcPts val="0"/>
              </a:spcBef>
              <a:spcAft>
                <a:spcPts val="0"/>
              </a:spcAft>
              <a:buClr>
                <a:srgbClr val="002B5C"/>
              </a:buClr>
              <a:buSzPct val="100000"/>
              <a:buFont typeface="Arial" panose="020B0604020202020204" pitchFamily="34" charset="0"/>
              <a:buChar char="•"/>
              <a:tabLst/>
              <a:defRPr/>
            </a:pPr>
            <a:endParaRPr lang="en-US"/>
          </a:p>
          <a:p>
            <a:pPr lvl="0"/>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18" name="Text Placeholder 26">
            <a:extLst>
              <a:ext uri="{FF2B5EF4-FFF2-40B4-BE49-F238E27FC236}">
                <a16:creationId xmlns:a16="http://schemas.microsoft.com/office/drawing/2014/main" id="{7FC73FA9-679D-B5F9-C3E2-5C67F6DE7723}"/>
              </a:ext>
            </a:extLst>
          </p:cNvPr>
          <p:cNvSpPr>
            <a:spLocks noGrp="1"/>
          </p:cNvSpPr>
          <p:nvPr>
            <p:ph type="body" sz="quarter" idx="19" hasCustomPrompt="1"/>
          </p:nvPr>
        </p:nvSpPr>
        <p:spPr>
          <a:xfrm>
            <a:off x="723267" y="1768712"/>
            <a:ext cx="5160962" cy="353790"/>
          </a:xfrm>
          <a:prstGeom prst="rect">
            <a:avLst/>
          </a:prstGeom>
        </p:spPr>
        <p:txBody>
          <a:bodyPr/>
          <a:lstStyle>
            <a:lvl1pPr>
              <a:defRPr sz="1600" b="1"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t>Subhead</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2" name="Text Placeholder 26">
            <a:extLst>
              <a:ext uri="{FF2B5EF4-FFF2-40B4-BE49-F238E27FC236}">
                <a16:creationId xmlns:a16="http://schemas.microsoft.com/office/drawing/2014/main" id="{095EB4B3-920F-6296-ADB6-94BD0879944B}"/>
              </a:ext>
            </a:extLst>
          </p:cNvPr>
          <p:cNvSpPr>
            <a:spLocks noGrp="1"/>
          </p:cNvSpPr>
          <p:nvPr>
            <p:ph type="body" sz="quarter" idx="20" hasCustomPrompt="1"/>
          </p:nvPr>
        </p:nvSpPr>
        <p:spPr>
          <a:xfrm>
            <a:off x="710015" y="2324240"/>
            <a:ext cx="5176778" cy="1409560"/>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
        <p:nvSpPr>
          <p:cNvPr id="3" name="Text Placeholder 26">
            <a:extLst>
              <a:ext uri="{FF2B5EF4-FFF2-40B4-BE49-F238E27FC236}">
                <a16:creationId xmlns:a16="http://schemas.microsoft.com/office/drawing/2014/main" id="{1E48F4C2-9480-AEAE-B307-1213853479D2}"/>
              </a:ext>
            </a:extLst>
          </p:cNvPr>
          <p:cNvSpPr>
            <a:spLocks noGrp="1"/>
          </p:cNvSpPr>
          <p:nvPr>
            <p:ph type="body" sz="quarter" idx="21" hasCustomPrompt="1"/>
          </p:nvPr>
        </p:nvSpPr>
        <p:spPr>
          <a:xfrm>
            <a:off x="6164770" y="1758776"/>
            <a:ext cx="5523219" cy="353790"/>
          </a:xfrm>
          <a:prstGeom prst="rect">
            <a:avLst/>
          </a:prstGeom>
        </p:spPr>
        <p:txBody>
          <a:bodyPr/>
          <a:lstStyle>
            <a:lvl1pPr>
              <a:defRPr sz="1600" b="1"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t>Subhead</a:t>
            </a:r>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pic>
        <p:nvPicPr>
          <p:cNvPr id="5" name="object 4">
            <a:extLst>
              <a:ext uri="{FF2B5EF4-FFF2-40B4-BE49-F238E27FC236}">
                <a16:creationId xmlns:a16="http://schemas.microsoft.com/office/drawing/2014/main" id="{2F73BD1F-9232-3E9A-5511-9734D395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1616413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Text Placeholder 18">
            <a:extLst>
              <a:ext uri="{FF2B5EF4-FFF2-40B4-BE49-F238E27FC236}">
                <a16:creationId xmlns:a16="http://schemas.microsoft.com/office/drawing/2014/main" id="{F455457D-875E-58DF-5970-F4C207DBC1A4}"/>
              </a:ext>
            </a:extLst>
          </p:cNvPr>
          <p:cNvSpPr>
            <a:spLocks noGrp="1"/>
          </p:cNvSpPr>
          <p:nvPr>
            <p:ph type="body" sz="quarter" idx="12" hasCustomPrompt="1"/>
          </p:nvPr>
        </p:nvSpPr>
        <p:spPr>
          <a:xfrm>
            <a:off x="706438" y="457200"/>
            <a:ext cx="10418762" cy="8382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4" name="Text Placeholder 26">
            <a:extLst>
              <a:ext uri="{FF2B5EF4-FFF2-40B4-BE49-F238E27FC236}">
                <a16:creationId xmlns:a16="http://schemas.microsoft.com/office/drawing/2014/main" id="{4D423A72-7D53-2617-90D4-1740E09B5D13}"/>
              </a:ext>
            </a:extLst>
          </p:cNvPr>
          <p:cNvSpPr>
            <a:spLocks noGrp="1"/>
          </p:cNvSpPr>
          <p:nvPr>
            <p:ph type="body" sz="quarter" idx="14" hasCustomPrompt="1"/>
          </p:nvPr>
        </p:nvSpPr>
        <p:spPr>
          <a:xfrm>
            <a:off x="706438" y="1661453"/>
            <a:ext cx="10418762" cy="4739347"/>
          </a:xfrm>
          <a:prstGeom prst="rect">
            <a:avLst/>
          </a:prstGeom>
        </p:spPr>
        <p:txBody>
          <a:bodyPr/>
          <a:lstStyle>
            <a:lvl1pPr>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r>
              <a:rPr lang="en-US" dirty="0"/>
              <a:t>Body copy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3" name="object 4">
            <a:extLst>
              <a:ext uri="{FF2B5EF4-FFF2-40B4-BE49-F238E27FC236}">
                <a16:creationId xmlns:a16="http://schemas.microsoft.com/office/drawing/2014/main" id="{6C9550CA-A465-339E-7EC5-95B43BB4AD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852690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9" name="Text Placeholder 18">
            <a:extLst>
              <a:ext uri="{FF2B5EF4-FFF2-40B4-BE49-F238E27FC236}">
                <a16:creationId xmlns:a16="http://schemas.microsoft.com/office/drawing/2014/main" id="{F455457D-875E-58DF-5970-F4C207DBC1A4}"/>
              </a:ext>
            </a:extLst>
          </p:cNvPr>
          <p:cNvSpPr>
            <a:spLocks noGrp="1"/>
          </p:cNvSpPr>
          <p:nvPr>
            <p:ph type="body" sz="quarter" idx="12" hasCustomPrompt="1"/>
          </p:nvPr>
        </p:nvSpPr>
        <p:spPr>
          <a:xfrm>
            <a:off x="706438" y="457200"/>
            <a:ext cx="10113962" cy="8382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heading to go here</a:t>
            </a:r>
          </a:p>
        </p:txBody>
      </p:sp>
      <p:sp>
        <p:nvSpPr>
          <p:cNvPr id="2" name="Picture Placeholder 14">
            <a:extLst>
              <a:ext uri="{FF2B5EF4-FFF2-40B4-BE49-F238E27FC236}">
                <a16:creationId xmlns:a16="http://schemas.microsoft.com/office/drawing/2014/main" id="{CFBEEF08-2FD3-FF8C-FFF1-6B0F98657D46}"/>
              </a:ext>
            </a:extLst>
          </p:cNvPr>
          <p:cNvSpPr>
            <a:spLocks noGrp="1"/>
          </p:cNvSpPr>
          <p:nvPr>
            <p:ph type="pic" sz="quarter" idx="14"/>
          </p:nvPr>
        </p:nvSpPr>
        <p:spPr>
          <a:xfrm>
            <a:off x="706438" y="1447800"/>
            <a:ext cx="10113962" cy="4953000"/>
          </a:xfrm>
          <a:prstGeom prst="rect">
            <a:avLst/>
          </a:prstGeom>
          <a:solidFill>
            <a:schemeClr val="bg1">
              <a:lumMod val="95000"/>
            </a:schemeClr>
          </a:solidFill>
        </p:spPr>
        <p:txBody>
          <a:bodyPr/>
          <a:lstStyle/>
          <a:p>
            <a:r>
              <a:rPr lang="en-US"/>
              <a:t>Click icon to add picture</a:t>
            </a:r>
          </a:p>
        </p:txBody>
      </p:sp>
      <p:pic>
        <p:nvPicPr>
          <p:cNvPr id="4" name="object 4">
            <a:extLst>
              <a:ext uri="{FF2B5EF4-FFF2-40B4-BE49-F238E27FC236}">
                <a16:creationId xmlns:a16="http://schemas.microsoft.com/office/drawing/2014/main" id="{DC0989F8-2442-ECD9-6882-A334D29CF1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49000" y="5666969"/>
            <a:ext cx="1222191" cy="1314306"/>
          </a:xfrm>
          <a:prstGeom prst="rect">
            <a:avLst/>
          </a:prstGeom>
        </p:spPr>
      </p:pic>
    </p:spTree>
    <p:extLst>
      <p:ext uri="{BB962C8B-B14F-4D97-AF65-F5344CB8AC3E}">
        <p14:creationId xmlns:p14="http://schemas.microsoft.com/office/powerpoint/2010/main" val="36115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89397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400802" y="3151414"/>
            <a:ext cx="5410198"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400802" y="3869871"/>
            <a:ext cx="5410198"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400802" y="4588328"/>
            <a:ext cx="5410198"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400802" y="5616631"/>
            <a:ext cx="5410199"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5E23B34E-B308-39B7-2D3C-80BFCA4D0D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66800"/>
            <a:ext cx="5791200" cy="5791200"/>
          </a:xfrm>
          <a:prstGeom prst="rect">
            <a:avLst/>
          </a:prstGeom>
        </p:spPr>
      </p:pic>
      <p:pic>
        <p:nvPicPr>
          <p:cNvPr id="3" name="object 4">
            <a:extLst>
              <a:ext uri="{FF2B5EF4-FFF2-40B4-BE49-F238E27FC236}">
                <a16:creationId xmlns:a16="http://schemas.microsoft.com/office/drawing/2014/main" id="{573DBF4A-3C13-DF25-75B2-0C51204CAA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2881736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5715001" y="3220238"/>
            <a:ext cx="60960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5715001" y="3918857"/>
            <a:ext cx="60960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5715001" y="4617476"/>
            <a:ext cx="60960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5715001" y="5665617"/>
            <a:ext cx="60960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6" name="Picture 5">
            <a:extLst>
              <a:ext uri="{FF2B5EF4-FFF2-40B4-BE49-F238E27FC236}">
                <a16:creationId xmlns:a16="http://schemas.microsoft.com/office/drawing/2014/main" id="{57DE4030-A93F-EB52-5176-A590417B2B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534" t="3404"/>
          <a:stretch/>
        </p:blipFill>
        <p:spPr>
          <a:xfrm>
            <a:off x="-1" y="0"/>
            <a:ext cx="5700347" cy="6866792"/>
          </a:xfrm>
          <a:prstGeom prst="rect">
            <a:avLst/>
          </a:prstGeom>
        </p:spPr>
      </p:pic>
      <p:pic>
        <p:nvPicPr>
          <p:cNvPr id="3" name="object 4">
            <a:extLst>
              <a:ext uri="{FF2B5EF4-FFF2-40B4-BE49-F238E27FC236}">
                <a16:creationId xmlns:a16="http://schemas.microsoft.com/office/drawing/2014/main" id="{9C8EB5D9-B4C1-CD8C-7B54-9EC3F3DFC6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2821804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3270" cy="68580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12326E"/>
          </a:solidFill>
        </p:spPr>
        <p:txBody>
          <a:bodyPr wrap="square" lIns="0" tIns="0" rIns="0" bIns="0" rtlCol="0"/>
          <a:lstStyle/>
          <a:p>
            <a:endParaRPr/>
          </a:p>
        </p:txBody>
      </p:sp>
      <p:sp>
        <p:nvSpPr>
          <p:cNvPr id="29" name="bk object 29"/>
          <p:cNvSpPr/>
          <p:nvPr/>
        </p:nvSpPr>
        <p:spPr>
          <a:xfrm>
            <a:off x="0" y="3642788"/>
            <a:ext cx="3445510" cy="3215640"/>
          </a:xfrm>
          <a:custGeom>
            <a:avLst/>
            <a:gdLst/>
            <a:ahLst/>
            <a:cxnLst/>
            <a:rect l="l" t="t" r="r" b="b"/>
            <a:pathLst>
              <a:path w="3445510" h="3215640">
                <a:moveTo>
                  <a:pt x="0" y="0"/>
                </a:moveTo>
                <a:lnTo>
                  <a:pt x="0" y="3215211"/>
                </a:lnTo>
                <a:lnTo>
                  <a:pt x="3444963" y="3215211"/>
                </a:lnTo>
                <a:lnTo>
                  <a:pt x="1224727" y="1933977"/>
                </a:lnTo>
                <a:lnTo>
                  <a:pt x="1181549" y="1908436"/>
                </a:lnTo>
                <a:lnTo>
                  <a:pt x="1139018" y="1882095"/>
                </a:lnTo>
                <a:lnTo>
                  <a:pt x="1097139" y="1854968"/>
                </a:lnTo>
                <a:lnTo>
                  <a:pt x="1055920" y="1827067"/>
                </a:lnTo>
                <a:lnTo>
                  <a:pt x="1015366" y="1798406"/>
                </a:lnTo>
                <a:lnTo>
                  <a:pt x="975486" y="1768998"/>
                </a:lnTo>
                <a:lnTo>
                  <a:pt x="936285" y="1738855"/>
                </a:lnTo>
                <a:lnTo>
                  <a:pt x="897770" y="1707991"/>
                </a:lnTo>
                <a:lnTo>
                  <a:pt x="859948" y="1676419"/>
                </a:lnTo>
                <a:lnTo>
                  <a:pt x="822825" y="1644153"/>
                </a:lnTo>
                <a:lnTo>
                  <a:pt x="786409" y="1611204"/>
                </a:lnTo>
                <a:lnTo>
                  <a:pt x="750705" y="1577587"/>
                </a:lnTo>
                <a:lnTo>
                  <a:pt x="715721" y="1543315"/>
                </a:lnTo>
                <a:lnTo>
                  <a:pt x="681463" y="1508400"/>
                </a:lnTo>
                <a:lnTo>
                  <a:pt x="647938" y="1472856"/>
                </a:lnTo>
                <a:lnTo>
                  <a:pt x="612345" y="1433609"/>
                </a:lnTo>
                <a:lnTo>
                  <a:pt x="603989" y="1424237"/>
                </a:lnTo>
                <a:lnTo>
                  <a:pt x="601144" y="1421112"/>
                </a:lnTo>
                <a:lnTo>
                  <a:pt x="562610" y="1376765"/>
                </a:lnTo>
                <a:lnTo>
                  <a:pt x="528282" y="1335192"/>
                </a:lnTo>
                <a:lnTo>
                  <a:pt x="495352" y="1293256"/>
                </a:lnTo>
                <a:lnTo>
                  <a:pt x="463793" y="1251009"/>
                </a:lnTo>
                <a:lnTo>
                  <a:pt x="433576" y="1208500"/>
                </a:lnTo>
                <a:lnTo>
                  <a:pt x="404675" y="1165780"/>
                </a:lnTo>
                <a:lnTo>
                  <a:pt x="377063" y="1122900"/>
                </a:lnTo>
                <a:lnTo>
                  <a:pt x="350711" y="1079910"/>
                </a:lnTo>
                <a:lnTo>
                  <a:pt x="325592" y="1036861"/>
                </a:lnTo>
                <a:lnTo>
                  <a:pt x="301283" y="994049"/>
                </a:lnTo>
                <a:lnTo>
                  <a:pt x="277833" y="950758"/>
                </a:lnTo>
                <a:lnTo>
                  <a:pt x="255249" y="907000"/>
                </a:lnTo>
                <a:lnTo>
                  <a:pt x="233538" y="862790"/>
                </a:lnTo>
                <a:lnTo>
                  <a:pt x="212707" y="818139"/>
                </a:lnTo>
                <a:lnTo>
                  <a:pt x="192765" y="773063"/>
                </a:lnTo>
                <a:lnTo>
                  <a:pt x="173717" y="727572"/>
                </a:lnTo>
                <a:lnTo>
                  <a:pt x="155572" y="681682"/>
                </a:lnTo>
                <a:lnTo>
                  <a:pt x="138337" y="635404"/>
                </a:lnTo>
                <a:lnTo>
                  <a:pt x="122019" y="588753"/>
                </a:lnTo>
                <a:lnTo>
                  <a:pt x="106625" y="541741"/>
                </a:lnTo>
                <a:lnTo>
                  <a:pt x="92163" y="494381"/>
                </a:lnTo>
                <a:lnTo>
                  <a:pt x="78640" y="446687"/>
                </a:lnTo>
                <a:lnTo>
                  <a:pt x="66063" y="398672"/>
                </a:lnTo>
                <a:lnTo>
                  <a:pt x="54440" y="350348"/>
                </a:lnTo>
                <a:lnTo>
                  <a:pt x="43778" y="301730"/>
                </a:lnTo>
                <a:lnTo>
                  <a:pt x="34084" y="252830"/>
                </a:lnTo>
                <a:lnTo>
                  <a:pt x="25366" y="203662"/>
                </a:lnTo>
                <a:lnTo>
                  <a:pt x="17631" y="154238"/>
                </a:lnTo>
                <a:lnTo>
                  <a:pt x="10886" y="104572"/>
                </a:lnTo>
                <a:lnTo>
                  <a:pt x="5138" y="54678"/>
                </a:lnTo>
                <a:lnTo>
                  <a:pt x="396" y="4567"/>
                </a:lnTo>
                <a:lnTo>
                  <a:pt x="0" y="0"/>
                </a:lnTo>
                <a:close/>
              </a:path>
            </a:pathLst>
          </a:custGeom>
          <a:solidFill>
            <a:srgbClr val="00B2D6"/>
          </a:solidFill>
        </p:spPr>
        <p:txBody>
          <a:bodyPr wrap="square" lIns="0" tIns="0" rIns="0" bIns="0" rtlCol="0"/>
          <a:lstStyle/>
          <a:p>
            <a:endParaRPr/>
          </a:p>
        </p:txBody>
      </p:sp>
      <p:sp>
        <p:nvSpPr>
          <p:cNvPr id="3" name="Holder 3"/>
          <p:cNvSpPr>
            <a:spLocks noGrp="1"/>
          </p:cNvSpPr>
          <p:nvPr>
            <p:ph type="subTitle" idx="4" hasCustomPrompt="1"/>
          </p:nvPr>
        </p:nvSpPr>
        <p:spPr>
          <a:xfrm>
            <a:off x="990718" y="3704836"/>
            <a:ext cx="5993765" cy="867164"/>
          </a:xfrm>
          <a:prstGeom prst="rect">
            <a:avLst/>
          </a:prstGeom>
        </p:spPr>
        <p:txBody>
          <a:bodyPr vert="horz" wrap="square" lIns="0" tIns="12700" rIns="0" bIns="0" rtlCol="0">
            <a:noAutofit/>
          </a:bodyPr>
          <a:lstStyle>
            <a:lvl1pPr marL="0" indent="0">
              <a:buNone/>
              <a:defRPr sz="2100" spc="-5">
                <a:solidFill>
                  <a:srgbClr val="FFFFFF"/>
                </a:solidFill>
              </a:defRPr>
            </a:lvl1pPr>
          </a:lstStyle>
          <a:p>
            <a:pPr marL="12700" lvl="0" algn="l" defTabSz="914400" rtl="0" eaLnBrk="1" latinLnBrk="0" hangingPunct="1">
              <a:lnSpc>
                <a:spcPct val="100000"/>
              </a:lnSpc>
              <a:spcBef>
                <a:spcPts val="100"/>
              </a:spcBef>
            </a:pPr>
            <a:r>
              <a:rPr lang="en-GB"/>
              <a:t>Subtitle</a:t>
            </a:r>
            <a:endParaRPr/>
          </a:p>
        </p:txBody>
      </p:sp>
      <p:sp>
        <p:nvSpPr>
          <p:cNvPr id="8" name="Title 7">
            <a:extLst>
              <a:ext uri="{FF2B5EF4-FFF2-40B4-BE49-F238E27FC236}">
                <a16:creationId xmlns:a16="http://schemas.microsoft.com/office/drawing/2014/main" id="{F4BE8953-376F-4B0C-9899-67C117AA92CD}"/>
              </a:ext>
            </a:extLst>
          </p:cNvPr>
          <p:cNvSpPr>
            <a:spLocks noGrp="1"/>
          </p:cNvSpPr>
          <p:nvPr>
            <p:ph type="title" hasCustomPrompt="1"/>
          </p:nvPr>
        </p:nvSpPr>
        <p:spPr>
          <a:xfrm>
            <a:off x="990718" y="1981200"/>
            <a:ext cx="7772282" cy="1485900"/>
          </a:xfrm>
        </p:spPr>
        <p:txBody>
          <a:bodyPr vert="horz" wrap="square" lIns="0" tIns="88900" rIns="0" bIns="0" rtlCol="0">
            <a:noAutofit/>
          </a:bodyPr>
          <a:lstStyle>
            <a:lvl1pPr>
              <a:lnSpc>
                <a:spcPct val="90000"/>
              </a:lnSpc>
              <a:defRPr lang="en-GB" kern="1200" spc="-35">
                <a:solidFill>
                  <a:srgbClr val="FFFFFF"/>
                </a:solidFill>
                <a:ea typeface="+mn-ea"/>
              </a:defRPr>
            </a:lvl1pPr>
          </a:lstStyle>
          <a:p>
            <a:pPr lvl="0">
              <a:lnSpc>
                <a:spcPct val="90000"/>
              </a:lnSpc>
            </a:pPr>
            <a:r>
              <a:rPr lang="en-US"/>
              <a:t>Click to edit Title</a:t>
            </a:r>
            <a:endParaRPr lang="en-GB"/>
          </a:p>
        </p:txBody>
      </p:sp>
      <p:sp>
        <p:nvSpPr>
          <p:cNvPr id="9" name="Slide Number Placeholder 8">
            <a:extLst>
              <a:ext uri="{FF2B5EF4-FFF2-40B4-BE49-F238E27FC236}">
                <a16:creationId xmlns:a16="http://schemas.microsoft.com/office/drawing/2014/main" id="{F68FBDAC-FF36-416D-BD67-101A11F70864}"/>
              </a:ext>
            </a:extLst>
          </p:cNvPr>
          <p:cNvSpPr>
            <a:spLocks noGrp="1"/>
          </p:cNvSpPr>
          <p:nvPr>
            <p:ph type="sldNum" sz="quarter" idx="10"/>
          </p:nvPr>
        </p:nvSpPr>
        <p:spPr/>
        <p:txBody>
          <a:bodyPr/>
          <a:lstStyle/>
          <a:p>
            <a:pPr marL="25400">
              <a:lnSpc>
                <a:spcPts val="2090"/>
              </a:lnSpc>
            </a:pPr>
            <a:fld id="{81D60167-4931-47E6-BA6A-407CBD079E47}" type="slidenum">
              <a:rPr lang="en-GB" smtClean="0"/>
              <a:t>‹#›</a:t>
            </a:fld>
            <a:endParaRPr lang="en-GB"/>
          </a:p>
        </p:txBody>
      </p:sp>
      <p:pic>
        <p:nvPicPr>
          <p:cNvPr id="6" name="Picture 5">
            <a:extLst>
              <a:ext uri="{FF2B5EF4-FFF2-40B4-BE49-F238E27FC236}">
                <a16:creationId xmlns:a16="http://schemas.microsoft.com/office/drawing/2014/main" id="{B7E512F0-A24F-9D4C-B02C-6D8F03CA49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0718" y="990600"/>
            <a:ext cx="2046771" cy="507338"/>
          </a:xfrm>
          <a:prstGeom prst="rect">
            <a:avLst/>
          </a:prstGeom>
        </p:spPr>
      </p:pic>
    </p:spTree>
    <p:extLst>
      <p:ext uri="{BB962C8B-B14F-4D97-AF65-F5344CB8AC3E}">
        <p14:creationId xmlns:p14="http://schemas.microsoft.com/office/powerpoint/2010/main" val="3162856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825D0505-3246-47BF-8A25-E7CA8FB57510}"/>
              </a:ext>
            </a:extLst>
          </p:cNvPr>
          <p:cNvSpPr/>
          <p:nvPr userDrawn="1"/>
        </p:nvSpPr>
        <p:spPr>
          <a:xfrm>
            <a:off x="0" y="5345315"/>
            <a:ext cx="1524000" cy="1513301"/>
          </a:xfrm>
          <a:custGeom>
            <a:avLst/>
            <a:gdLst/>
            <a:ahLst/>
            <a:cxnLst/>
            <a:rect l="l" t="t" r="r" b="b"/>
            <a:pathLst>
              <a:path w="2894330" h="2874009">
                <a:moveTo>
                  <a:pt x="0" y="0"/>
                </a:moveTo>
                <a:lnTo>
                  <a:pt x="0" y="2873392"/>
                </a:lnTo>
                <a:lnTo>
                  <a:pt x="2893847" y="2873392"/>
                </a:lnTo>
                <a:lnTo>
                  <a:pt x="1223276" y="1909354"/>
                </a:lnTo>
                <a:lnTo>
                  <a:pt x="1180063" y="1883794"/>
                </a:lnTo>
                <a:lnTo>
                  <a:pt x="1137497" y="1857433"/>
                </a:lnTo>
                <a:lnTo>
                  <a:pt x="1095584" y="1830284"/>
                </a:lnTo>
                <a:lnTo>
                  <a:pt x="1054331" y="1802362"/>
                </a:lnTo>
                <a:lnTo>
                  <a:pt x="1013745" y="1773678"/>
                </a:lnTo>
                <a:lnTo>
                  <a:pt x="973832" y="1744246"/>
                </a:lnTo>
                <a:lnTo>
                  <a:pt x="934599" y="1714079"/>
                </a:lnTo>
                <a:lnTo>
                  <a:pt x="896053" y="1683191"/>
                </a:lnTo>
                <a:lnTo>
                  <a:pt x="858200" y="1651594"/>
                </a:lnTo>
                <a:lnTo>
                  <a:pt x="821047" y="1619301"/>
                </a:lnTo>
                <a:lnTo>
                  <a:pt x="784601" y="1586326"/>
                </a:lnTo>
                <a:lnTo>
                  <a:pt x="748869" y="1552683"/>
                </a:lnTo>
                <a:lnTo>
                  <a:pt x="713856" y="1518383"/>
                </a:lnTo>
                <a:lnTo>
                  <a:pt x="679571" y="1483440"/>
                </a:lnTo>
                <a:lnTo>
                  <a:pt x="646018" y="1447868"/>
                </a:lnTo>
                <a:lnTo>
                  <a:pt x="610400" y="1408580"/>
                </a:lnTo>
                <a:lnTo>
                  <a:pt x="602043" y="1399195"/>
                </a:lnTo>
                <a:lnTo>
                  <a:pt x="599185" y="1396083"/>
                </a:lnTo>
                <a:lnTo>
                  <a:pt x="560623" y="1351693"/>
                </a:lnTo>
                <a:lnTo>
                  <a:pt x="526268" y="1310088"/>
                </a:lnTo>
                <a:lnTo>
                  <a:pt x="493313" y="1268119"/>
                </a:lnTo>
                <a:lnTo>
                  <a:pt x="461729" y="1225838"/>
                </a:lnTo>
                <a:lnTo>
                  <a:pt x="431489" y="1183295"/>
                </a:lnTo>
                <a:lnTo>
                  <a:pt x="402566" y="1140542"/>
                </a:lnTo>
                <a:lnTo>
                  <a:pt x="374931" y="1097628"/>
                </a:lnTo>
                <a:lnTo>
                  <a:pt x="348557" y="1054607"/>
                </a:lnTo>
                <a:lnTo>
                  <a:pt x="323418" y="1011527"/>
                </a:lnTo>
                <a:lnTo>
                  <a:pt x="299090" y="968681"/>
                </a:lnTo>
                <a:lnTo>
                  <a:pt x="275622" y="925354"/>
                </a:lnTo>
                <a:lnTo>
                  <a:pt x="253020" y="881561"/>
                </a:lnTo>
                <a:lnTo>
                  <a:pt x="231291" y="837315"/>
                </a:lnTo>
                <a:lnTo>
                  <a:pt x="210444" y="792629"/>
                </a:lnTo>
                <a:lnTo>
                  <a:pt x="190485" y="747515"/>
                </a:lnTo>
                <a:lnTo>
                  <a:pt x="171422" y="701988"/>
                </a:lnTo>
                <a:lnTo>
                  <a:pt x="153262" y="656061"/>
                </a:lnTo>
                <a:lnTo>
                  <a:pt x="136013" y="609746"/>
                </a:lnTo>
                <a:lnTo>
                  <a:pt x="119681" y="563057"/>
                </a:lnTo>
                <a:lnTo>
                  <a:pt x="104274" y="516007"/>
                </a:lnTo>
                <a:lnTo>
                  <a:pt x="89800" y="468609"/>
                </a:lnTo>
                <a:lnTo>
                  <a:pt x="76266" y="420876"/>
                </a:lnTo>
                <a:lnTo>
                  <a:pt x="63678" y="372822"/>
                </a:lnTo>
                <a:lnTo>
                  <a:pt x="52045" y="324459"/>
                </a:lnTo>
                <a:lnTo>
                  <a:pt x="41374" y="275802"/>
                </a:lnTo>
                <a:lnTo>
                  <a:pt x="31672" y="226862"/>
                </a:lnTo>
                <a:lnTo>
                  <a:pt x="22946" y="177654"/>
                </a:lnTo>
                <a:lnTo>
                  <a:pt x="15204" y="128190"/>
                </a:lnTo>
                <a:lnTo>
                  <a:pt x="8454" y="78483"/>
                </a:lnTo>
                <a:lnTo>
                  <a:pt x="2701" y="28547"/>
                </a:lnTo>
                <a:lnTo>
                  <a:pt x="0" y="0"/>
                </a:lnTo>
                <a:close/>
              </a:path>
            </a:pathLst>
          </a:custGeom>
          <a:solidFill>
            <a:schemeClr val="tx2"/>
          </a:solidFill>
        </p:spPr>
        <p:txBody>
          <a:bodyPr wrap="square" lIns="0" tIns="0" rIns="0" bIns="0" rtlCol="0"/>
          <a:lstStyle/>
          <a:p>
            <a:endParaRPr/>
          </a:p>
        </p:txBody>
      </p:sp>
      <p:sp>
        <p:nvSpPr>
          <p:cNvPr id="10" name="Slide Number Placeholder 9">
            <a:extLst>
              <a:ext uri="{FF2B5EF4-FFF2-40B4-BE49-F238E27FC236}">
                <a16:creationId xmlns:a16="http://schemas.microsoft.com/office/drawing/2014/main" id="{2B7BB693-A7EA-4834-9DF8-392FC9437DD3}"/>
              </a:ext>
            </a:extLst>
          </p:cNvPr>
          <p:cNvSpPr>
            <a:spLocks noGrp="1"/>
          </p:cNvSpPr>
          <p:nvPr>
            <p:ph type="sldNum" sz="quarter" idx="11"/>
          </p:nvPr>
        </p:nvSpPr>
        <p:spPr>
          <a:xfrm>
            <a:off x="11506200" y="6152306"/>
            <a:ext cx="335915" cy="269304"/>
          </a:xfrm>
        </p:spPr>
        <p:txBody>
          <a:bodyPr anchor="ctr" anchorCtr="0"/>
          <a:lstStyle>
            <a:lvl1pPr>
              <a:defRPr>
                <a:solidFill>
                  <a:schemeClr val="tx1"/>
                </a:solidFill>
              </a:defRPr>
            </a:lvl1pPr>
          </a:lstStyle>
          <a:p>
            <a:pPr marL="25400">
              <a:lnSpc>
                <a:spcPts val="2090"/>
              </a:lnSpc>
            </a:pPr>
            <a:fld id="{81D60167-4931-47E6-BA6A-407CBD079E47}" type="slidenum">
              <a:rPr lang="en-GB" smtClean="0"/>
              <a:pPr marL="25400">
                <a:lnSpc>
                  <a:spcPts val="2090"/>
                </a:lnSpc>
              </a:pPr>
              <a:t>‹#›</a:t>
            </a:fld>
            <a:endParaRPr lang="en-GB"/>
          </a:p>
        </p:txBody>
      </p:sp>
      <p:sp>
        <p:nvSpPr>
          <p:cNvPr id="3" name="Text Placeholder 2">
            <a:extLst>
              <a:ext uri="{FF2B5EF4-FFF2-40B4-BE49-F238E27FC236}">
                <a16:creationId xmlns:a16="http://schemas.microsoft.com/office/drawing/2014/main" id="{74A9A3DB-64DF-44C8-B4B7-7EA860A677BD}"/>
              </a:ext>
            </a:extLst>
          </p:cNvPr>
          <p:cNvSpPr>
            <a:spLocks noGrp="1"/>
          </p:cNvSpPr>
          <p:nvPr>
            <p:ph type="body" sz="quarter" idx="12"/>
          </p:nvPr>
        </p:nvSpPr>
        <p:spPr>
          <a:xfrm>
            <a:off x="990704" y="2009662"/>
            <a:ext cx="10447617" cy="3705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7D1EEDA6-F8D0-43FC-9384-E25374DB6098}"/>
              </a:ext>
            </a:extLst>
          </p:cNvPr>
          <p:cNvSpPr>
            <a:spLocks noGrp="1"/>
          </p:cNvSpPr>
          <p:nvPr>
            <p:ph type="title" hasCustomPrompt="1"/>
          </p:nvPr>
        </p:nvSpPr>
        <p:spPr/>
        <p:txBody>
          <a:bodyPr/>
          <a:lstStyle>
            <a:lvl1pPr>
              <a:defRPr/>
            </a:lvl1pPr>
          </a:lstStyle>
          <a:p>
            <a:r>
              <a:rPr lang="en-US"/>
              <a:t>Click to edit Title</a:t>
            </a:r>
            <a:endParaRPr lang="en-GB"/>
          </a:p>
        </p:txBody>
      </p:sp>
    </p:spTree>
    <p:extLst>
      <p:ext uri="{BB962C8B-B14F-4D97-AF65-F5344CB8AC3E}">
        <p14:creationId xmlns:p14="http://schemas.microsoft.com/office/powerpoint/2010/main" val="2213709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096001" y="3173583"/>
            <a:ext cx="57150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096001" y="3892040"/>
            <a:ext cx="57150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096001" y="4610497"/>
            <a:ext cx="57150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096001" y="5638800"/>
            <a:ext cx="57150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E65B9CF2-B5CA-2B99-FA04-74A4660B6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10" t="6160" r="18948" b="-1949"/>
          <a:stretch/>
        </p:blipFill>
        <p:spPr>
          <a:xfrm flipH="1">
            <a:off x="0" y="-46893"/>
            <a:ext cx="5562600" cy="6934201"/>
          </a:xfrm>
          <a:prstGeom prst="rect">
            <a:avLst/>
          </a:prstGeom>
        </p:spPr>
      </p:pic>
      <p:pic>
        <p:nvPicPr>
          <p:cNvPr id="3" name="object 4">
            <a:extLst>
              <a:ext uri="{FF2B5EF4-FFF2-40B4-BE49-F238E27FC236}">
                <a16:creationId xmlns:a16="http://schemas.microsoft.com/office/drawing/2014/main" id="{FB7E3DAF-40A1-701C-3F8A-389F05002C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114795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400800" y="3151414"/>
            <a:ext cx="54102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400800" y="3869871"/>
            <a:ext cx="54102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400800" y="4588328"/>
            <a:ext cx="54102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400800" y="5616631"/>
            <a:ext cx="54102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8D16C5D9-B733-A126-E2AD-6B2A189805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806" b="3571"/>
          <a:stretch/>
        </p:blipFill>
        <p:spPr>
          <a:xfrm flipH="1">
            <a:off x="-31691" y="0"/>
            <a:ext cx="6318739" cy="5410199"/>
          </a:xfrm>
          <a:prstGeom prst="rect">
            <a:avLst/>
          </a:prstGeom>
        </p:spPr>
      </p:pic>
      <p:pic>
        <p:nvPicPr>
          <p:cNvPr id="3" name="object 4">
            <a:extLst>
              <a:ext uri="{FF2B5EF4-FFF2-40B4-BE49-F238E27FC236}">
                <a16:creationId xmlns:a16="http://schemas.microsoft.com/office/drawing/2014/main" id="{A2D10752-9767-CCC8-D47D-33055B3B1B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233405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sp>
        <p:nvSpPr>
          <p:cNvPr id="12" name="Text Placeholder 18">
            <a:extLst>
              <a:ext uri="{FF2B5EF4-FFF2-40B4-BE49-F238E27FC236}">
                <a16:creationId xmlns:a16="http://schemas.microsoft.com/office/drawing/2014/main" id="{F1C09333-AFD6-1942-108C-81FF882A7323}"/>
              </a:ext>
            </a:extLst>
          </p:cNvPr>
          <p:cNvSpPr>
            <a:spLocks noGrp="1"/>
          </p:cNvSpPr>
          <p:nvPr>
            <p:ph type="body" sz="quarter" idx="12" hasCustomPrompt="1"/>
          </p:nvPr>
        </p:nvSpPr>
        <p:spPr>
          <a:xfrm>
            <a:off x="6096001" y="3147541"/>
            <a:ext cx="5715000" cy="685800"/>
          </a:xfrm>
          <a:prstGeom prst="rect">
            <a:avLst/>
          </a:prstGeom>
        </p:spPr>
        <p:txBody>
          <a:bodyPr/>
          <a:lstStyle>
            <a:lvl1pPr>
              <a:defRPr sz="40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a:t>Heading to go here. </a:t>
            </a:r>
          </a:p>
        </p:txBody>
      </p:sp>
      <p:sp>
        <p:nvSpPr>
          <p:cNvPr id="13" name="Text Placeholder 18">
            <a:extLst>
              <a:ext uri="{FF2B5EF4-FFF2-40B4-BE49-F238E27FC236}">
                <a16:creationId xmlns:a16="http://schemas.microsoft.com/office/drawing/2014/main" id="{DA55EAE1-D1E7-6818-D86C-8912C0F763B3}"/>
              </a:ext>
            </a:extLst>
          </p:cNvPr>
          <p:cNvSpPr>
            <a:spLocks noGrp="1"/>
          </p:cNvSpPr>
          <p:nvPr>
            <p:ph type="body" sz="quarter" idx="13" hasCustomPrompt="1"/>
          </p:nvPr>
        </p:nvSpPr>
        <p:spPr>
          <a:xfrm>
            <a:off x="6096001" y="3842657"/>
            <a:ext cx="5715000" cy="685800"/>
          </a:xfrm>
          <a:prstGeom prst="rect">
            <a:avLst/>
          </a:prstGeom>
        </p:spPr>
        <p:txBody>
          <a:bodyPr/>
          <a:lstStyle>
            <a:lvl1pPr>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stStyle>
          <a:p>
            <a:pPr lvl="0"/>
            <a:r>
              <a:rPr lang="en-GB"/>
              <a:t>Heading to go here. </a:t>
            </a:r>
          </a:p>
        </p:txBody>
      </p:sp>
      <p:sp>
        <p:nvSpPr>
          <p:cNvPr id="14" name="Text Placeholder 18">
            <a:extLst>
              <a:ext uri="{FF2B5EF4-FFF2-40B4-BE49-F238E27FC236}">
                <a16:creationId xmlns:a16="http://schemas.microsoft.com/office/drawing/2014/main" id="{C4FC7BFE-BD38-434A-8941-4523A645425B}"/>
              </a:ext>
            </a:extLst>
          </p:cNvPr>
          <p:cNvSpPr>
            <a:spLocks noGrp="1"/>
          </p:cNvSpPr>
          <p:nvPr>
            <p:ph type="body" sz="quarter" idx="14" hasCustomPrompt="1"/>
          </p:nvPr>
        </p:nvSpPr>
        <p:spPr>
          <a:xfrm>
            <a:off x="6096001" y="4561114"/>
            <a:ext cx="5715000" cy="685800"/>
          </a:xfrm>
          <a:prstGeom prst="rect">
            <a:avLst/>
          </a:prstGeom>
        </p:spPr>
        <p:txBody>
          <a:bodyPr/>
          <a:lstStyle>
            <a:lvl1pPr>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stStyle>
          <a:p>
            <a:pPr lvl="0"/>
            <a:r>
              <a:rPr lang="en-GB"/>
              <a:t>Heading to go here. </a:t>
            </a:r>
          </a:p>
        </p:txBody>
      </p:sp>
      <p:sp>
        <p:nvSpPr>
          <p:cNvPr id="16" name="Text Placeholder 15">
            <a:extLst>
              <a:ext uri="{FF2B5EF4-FFF2-40B4-BE49-F238E27FC236}">
                <a16:creationId xmlns:a16="http://schemas.microsoft.com/office/drawing/2014/main" id="{5C2461E1-712F-E493-1B6D-F4A67E529F80}"/>
              </a:ext>
            </a:extLst>
          </p:cNvPr>
          <p:cNvSpPr>
            <a:spLocks noGrp="1"/>
          </p:cNvSpPr>
          <p:nvPr>
            <p:ph type="body" sz="quarter" idx="15" hasCustomPrompt="1"/>
          </p:nvPr>
        </p:nvSpPr>
        <p:spPr>
          <a:xfrm>
            <a:off x="6096001" y="5589417"/>
            <a:ext cx="5715001" cy="533400"/>
          </a:xfrm>
          <a:prstGeom prst="rect">
            <a:avLst/>
          </a:prstGeom>
        </p:spPr>
        <p:txBody>
          <a:bodyPr/>
          <a:lstStyle>
            <a:lvl1pPr>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err="1"/>
              <a:t>Subheader</a:t>
            </a:r>
            <a:r>
              <a:rPr lang="en-US"/>
              <a:t> text to go here. </a:t>
            </a:r>
            <a:r>
              <a:rPr lang="en-US" err="1"/>
              <a:t>Subheader</a:t>
            </a:r>
            <a:r>
              <a:rPr lang="en-US"/>
              <a:t> text to go here. </a:t>
            </a:r>
            <a:r>
              <a:rPr lang="en-US" err="1"/>
              <a:t>Subheader</a:t>
            </a:r>
            <a:r>
              <a:rPr lang="en-US"/>
              <a:t> text to go here. </a:t>
            </a:r>
            <a:r>
              <a:rPr lang="en-US" err="1"/>
              <a:t>Subheader</a:t>
            </a:r>
            <a:r>
              <a:rPr lang="en-US"/>
              <a:t> text to go here.</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US"/>
          </a:p>
          <a:p>
            <a:pPr lvl="0"/>
            <a:endParaRPr lang="en-US"/>
          </a:p>
        </p:txBody>
      </p:sp>
      <p:pic>
        <p:nvPicPr>
          <p:cNvPr id="5" name="Picture 4">
            <a:extLst>
              <a:ext uri="{FF2B5EF4-FFF2-40B4-BE49-F238E27FC236}">
                <a16:creationId xmlns:a16="http://schemas.microsoft.com/office/drawing/2014/main" id="{FA3364D4-6E11-14C7-8471-6E5BD6966E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899" t="251"/>
          <a:stretch/>
        </p:blipFill>
        <p:spPr>
          <a:xfrm>
            <a:off x="0" y="0"/>
            <a:ext cx="5521105" cy="6875352"/>
          </a:xfrm>
          <a:prstGeom prst="rect">
            <a:avLst/>
          </a:prstGeom>
        </p:spPr>
      </p:pic>
      <p:pic>
        <p:nvPicPr>
          <p:cNvPr id="3" name="object 4">
            <a:extLst>
              <a:ext uri="{FF2B5EF4-FFF2-40B4-BE49-F238E27FC236}">
                <a16:creationId xmlns:a16="http://schemas.microsoft.com/office/drawing/2014/main" id="{D3EAE938-E326-7843-A519-5BDEB4D0FE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34600" y="-117860"/>
            <a:ext cx="2212791" cy="2379566"/>
          </a:xfrm>
          <a:prstGeom prst="rect">
            <a:avLst/>
          </a:prstGeom>
        </p:spPr>
      </p:pic>
    </p:spTree>
    <p:extLst>
      <p:ext uri="{BB962C8B-B14F-4D97-AF65-F5344CB8AC3E}">
        <p14:creationId xmlns:p14="http://schemas.microsoft.com/office/powerpoint/2010/main" val="36671466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 id="2147483698" r:id="rId2"/>
    <p:sldLayoutId id="2147483699" r:id="rId3"/>
    <p:sldLayoutId id="2147483712" r:id="rId4"/>
    <p:sldLayoutId id="2147483713" r:id="rId5"/>
    <p:sldLayoutId id="2147483700" r:id="rId6"/>
    <p:sldLayoutId id="2147483701" r:id="rId7"/>
    <p:sldLayoutId id="2147483687" r:id="rId8"/>
    <p:sldLayoutId id="2147483686" r:id="rId9"/>
    <p:sldLayoutId id="2147483688" r:id="rId10"/>
    <p:sldLayoutId id="2147483719" r:id="rId11"/>
    <p:sldLayoutId id="2147483695" r:id="rId12"/>
    <p:sldLayoutId id="2147483696" r:id="rId13"/>
    <p:sldLayoutId id="2147483697" r:id="rId14"/>
    <p:sldLayoutId id="2147483703" r:id="rId15"/>
    <p:sldLayoutId id="2147483717" r:id="rId16"/>
    <p:sldLayoutId id="2147483691" r:id="rId17"/>
    <p:sldLayoutId id="2147483690" r:id="rId18"/>
    <p:sldLayoutId id="2147483693" r:id="rId19"/>
    <p:sldLayoutId id="2147483705" r:id="rId20"/>
    <p:sldLayoutId id="2147483714" r:id="rId21"/>
    <p:sldLayoutId id="2147483715" r:id="rId22"/>
    <p:sldLayoutId id="2147483706" r:id="rId23"/>
    <p:sldLayoutId id="2147483707" r:id="rId24"/>
    <p:sldLayoutId id="2147483708" r:id="rId25"/>
    <p:sldLayoutId id="2147483709" r:id="rId26"/>
    <p:sldLayoutId id="2147483710" r:id="rId27"/>
    <p:sldLayoutId id="2147483692" r:id="rId28"/>
    <p:sldLayoutId id="2147483694" r:id="rId29"/>
    <p:sldLayoutId id="2147483704" r:id="rId30"/>
    <p:sldLayoutId id="2147483716" r:id="rId31"/>
    <p:sldLayoutId id="2147483720" r:id="rId32"/>
    <p:sldLayoutId id="2147483721" r:id="rId33"/>
    <p:sldLayoutId id="2147483722" r:id="rId34"/>
    <p:sldLayoutId id="2147483723" r:id="rId35"/>
    <p:sldLayoutId id="2147483724" r:id="rId36"/>
    <p:sldLayoutId id="2147483679" r:id="rId37"/>
    <p:sldLayoutId id="2147483680" r:id="rId38"/>
    <p:sldLayoutId id="2147483725" r:id="rId39"/>
    <p:sldLayoutId id="2147483683" r:id="rId40"/>
    <p:sldLayoutId id="2147483684" r:id="rId41"/>
    <p:sldLayoutId id="2147483681" r:id="rId42"/>
    <p:sldLayoutId id="2147483682" r:id="rId43"/>
    <p:sldLayoutId id="2147483674" r:id="rId44"/>
    <p:sldLayoutId id="2147483675" r:id="rId45"/>
    <p:sldLayoutId id="2147483677" r:id="rId46"/>
    <p:sldLayoutId id="2147483678" r:id="rId47"/>
    <p:sldLayoutId id="2147483726" r:id="rId48"/>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6.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jsm.bmj.com/content/56/8/427" TargetMode="Externa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hyperlink" Target="https://elearning.rcgp.org.uk/course/view.php?id=536" TargetMode="External"/><Relationship Id="rId2" Type="http://schemas.openxmlformats.org/officeDocument/2006/relationships/image" Target="../media/image43.png"/><Relationship Id="rId1" Type="http://schemas.openxmlformats.org/officeDocument/2006/relationships/slideLayout" Target="../slideLayouts/slideLayout46.xml"/><Relationship Id="rId4" Type="http://schemas.openxmlformats.org/officeDocument/2006/relationships/hyperlink" Target="https://rcgp-news.com/p/49LX-ITH/rcgp-active-practice-sign-up?pfredir=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elearning.rcgp.org.uk/mod/page/view.php?id=12583" TargetMode="Externa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47.xml"/><Relationship Id="rId5" Type="http://schemas.openxmlformats.org/officeDocument/2006/relationships/image" Target="../media/image51.png"/><Relationship Id="rId4" Type="http://schemas.openxmlformats.org/officeDocument/2006/relationships/hyperlink" Target="https://www.youtube.com/watch?v=d1TYucpdZd8"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learning.rcgp.org.uk/mod/book/view.php?id=12567&amp;chapterid=393" TargetMode="External"/><Relationship Id="rId3" Type="http://schemas.openxmlformats.org/officeDocument/2006/relationships/hyperlink" Target="https://rcgp-news.com/p/49LX-ITH/rcgp-active-practice-sign-up?pfredir=1" TargetMode="External"/><Relationship Id="rId7" Type="http://schemas.openxmlformats.org/officeDocument/2006/relationships/hyperlink" Target="https://elearning.rcgp.org.uk/mod/book/view.php?id=12567&amp;chapterid=391" TargetMode="External"/><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hyperlink" Target="../Swimming%20as%20Medicine" TargetMode="External"/><Relationship Id="rId11" Type="http://schemas.openxmlformats.org/officeDocument/2006/relationships/hyperlink" Target="https://elearning.rcgp.org.uk/mod/book/view.php?id=12567&amp;chapterid=420" TargetMode="External"/><Relationship Id="rId5" Type="http://schemas.openxmlformats.org/officeDocument/2006/relationships/hyperlink" Target="https://www.youtube.com/watch?v=BiwGtsG_EJE" TargetMode="External"/><Relationship Id="rId10" Type="http://schemas.openxmlformats.org/officeDocument/2006/relationships/hyperlink" Target="https://elearning.rcgp.org.uk/mod/book/view.php?id=12567&amp;chapterid=394" TargetMode="External"/><Relationship Id="rId4" Type="http://schemas.openxmlformats.org/officeDocument/2006/relationships/hyperlink" Target="https://www.youtube.com/watch?v=d1TYucpdZd8" TargetMode="External"/><Relationship Id="rId9" Type="http://schemas.openxmlformats.org/officeDocument/2006/relationships/hyperlink" Target="https://elearning.rcgp.org.uk/mod/book/view.php?id=12567&amp;chapterid=39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hyperlink" Target="https://elearning.rcgp.org.uk/mod/resource/view.php?id=15832" TargetMode="External"/><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hyperlink" Target="https://elearning.rcgp.org.uk/course/view.php?id=536#resources" TargetMode="External"/><Relationship Id="rId5" Type="http://schemas.openxmlformats.org/officeDocument/2006/relationships/hyperlink" Target="https://elearning.rcgp.org.uk/mod/page/view.php?id=15829" TargetMode="External"/><Relationship Id="rId4" Type="http://schemas.openxmlformats.org/officeDocument/2006/relationships/hyperlink" Target="https://elearning.rcgp.org.uk/mod/page/view.php?id=1583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couchtofitness.com/" TargetMode="External"/><Relationship Id="rId7" Type="http://schemas.openxmlformats.org/officeDocument/2006/relationships/hyperlink" Target="https://elearning.rcgp.org.uk/mod/book/view.php?id=12567&amp;chapterid=394" TargetMode="External"/><Relationship Id="rId2" Type="http://schemas.openxmlformats.org/officeDocument/2006/relationships/hyperlink" Target="https://weareundefeatable.co.uk/supporters-hub/categories/healthcare-professional-promotional-pack" TargetMode="External"/><Relationship Id="rId1" Type="http://schemas.openxmlformats.org/officeDocument/2006/relationships/slideLayout" Target="../slideLayouts/slideLayout46.xml"/><Relationship Id="rId6" Type="http://schemas.openxmlformats.org/officeDocument/2006/relationships/hyperlink" Target="http://www.movingmedicine.ac.uk/" TargetMode="External"/><Relationship Id="rId5" Type="http://schemas.openxmlformats.org/officeDocument/2006/relationships/hyperlink" Target="https://www.swimming.org/swimengland/health-and-wellbeing/" TargetMode="External"/><Relationship Id="rId4" Type="http://schemas.openxmlformats.org/officeDocument/2006/relationships/hyperlink" Target="https://www.csp.org.uk/campaigns-influencing/campaigns/stronger-my-wa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learning.rcgp.org.uk/mod/page/view.php?id=15827" TargetMode="External"/><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hyperlink" Target="https://activepartnerships.org/" TargetMode="External"/><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s://www.cimspa.co.uk/" TargetMode="External"/><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hyperlink" Target="https://www.mind.org.uk/information-support/tips-for-everyday-living/physical-activity-exercise-and-mental-health/" TargetMode="External"/><Relationship Id="rId5" Type="http://schemas.openxmlformats.org/officeDocument/2006/relationships/hyperlink" Target="https://www.cimspa.co.uk/join-us/partnership-for-organisations/partnership-case-studies/study-active-hsp-unite/" TargetMode="External"/><Relationship Id="rId4" Type="http://schemas.openxmlformats.org/officeDocument/2006/relationships/hyperlink" Target="https://www.cimspa.co.uk/localskills/skillshub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45.xml"/><Relationship Id="rId4" Type="http://schemas.openxmlformats.org/officeDocument/2006/relationships/hyperlink" Target="https://elearning.rcgp.org.uk/course/view.php?id=72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chrome-extension://efaidnbmnnnibpcajpcglclefindmkaj/https:/assets.publishing.service.gov.uk/media/5dc9475440f0b64251080457/cycle-to-work-guidance.pdf" TargetMode="External"/><Relationship Id="rId2" Type="http://schemas.openxmlformats.org/officeDocument/2006/relationships/image" Target="../media/image43.png"/><Relationship Id="rId1" Type="http://schemas.openxmlformats.org/officeDocument/2006/relationships/slideLayout" Target="../slideLayouts/slideLayout46.xml"/><Relationship Id="rId4" Type="http://schemas.openxmlformats.org/officeDocument/2006/relationships/hyperlink" Target="https://www.rcgp.org.uk/membership/rcgp-pl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jpeg"/><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www.e-lfh.org.uk/programmes/making-every-contact-count/" TargetMode="External"/><Relationship Id="rId2" Type="http://schemas.openxmlformats.org/officeDocument/2006/relationships/image" Target="../media/image43.png"/><Relationship Id="rId1" Type="http://schemas.openxmlformats.org/officeDocument/2006/relationships/slideLayout" Target="../slideLayouts/slideLayout45.xml"/><Relationship Id="rId6" Type="http://schemas.openxmlformats.org/officeDocument/2006/relationships/hyperlink" Target="https://movingmedicine.ac.uk/activeconversations/" TargetMode="External"/><Relationship Id="rId5" Type="http://schemas.openxmlformats.org/officeDocument/2006/relationships/hyperlink" Target="https://www.personalisedcareinstitute.org.uk/your-learning-options/" TargetMode="External"/><Relationship Id="rId4" Type="http://schemas.openxmlformats.org/officeDocument/2006/relationships/hyperlink" Target="https://portal.e-lfh.org.uk/Catalogue/Index?HierarchyId=0_41737_42670&amp;programmeId=41737"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lfh.org.uk/programmes/physical-activity-and-health/" TargetMode="External"/><Relationship Id="rId7" Type="http://schemas.openxmlformats.org/officeDocument/2006/relationships/hyperlink" Target="https://www.e-lfh.org.uk/programmes/aquatic-activity-and-swimming-for-health/" TargetMode="External"/><Relationship Id="rId2" Type="http://schemas.openxmlformats.org/officeDocument/2006/relationships/image" Target="../media/image43.png"/><Relationship Id="rId1" Type="http://schemas.openxmlformats.org/officeDocument/2006/relationships/slideLayout" Target="../slideLayouts/slideLayout45.xml"/><Relationship Id="rId6" Type="http://schemas.openxmlformats.org/officeDocument/2006/relationships/hyperlink" Target="https://movingmedicine.ac.uk/pacc/" TargetMode="External"/><Relationship Id="rId5" Type="http://schemas.openxmlformats.org/officeDocument/2006/relationships/hyperlink" Target="https://new-learning.bmj.com/collection/10051913" TargetMode="External"/><Relationship Id="rId4" Type="http://schemas.openxmlformats.org/officeDocument/2006/relationships/hyperlink" Target="https://portal.e-lfh.org.uk/Component/Details/57129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hyperlink" Target="https://movingmedicine.ac.uk/" TargetMode="External"/><Relationship Id="rId2" Type="http://schemas.openxmlformats.org/officeDocument/2006/relationships/image" Target="../media/image43.png"/><Relationship Id="rId1" Type="http://schemas.openxmlformats.org/officeDocument/2006/relationships/slideLayout" Target="../slideLayouts/slideLayout45.xml"/><Relationship Id="rId5" Type="http://schemas.openxmlformats.org/officeDocument/2006/relationships/hyperlink" Target="https://www.rsph.org.uk/our-work/resources/allied-health-professionals-hub.html" TargetMode="External"/><Relationship Id="rId4" Type="http://schemas.openxmlformats.org/officeDocument/2006/relationships/hyperlink" Target="https://www.csp.org.uk/professional-clinical/professional-guidance/public-health-physical-activit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sem.ac.uk/careers-and-training/exams/fsem-diploma-exams/diploma-in-exercise-medicine/" TargetMode="External"/><Relationship Id="rId2" Type="http://schemas.openxmlformats.org/officeDocument/2006/relationships/image" Target="../media/image43.png"/><Relationship Id="rId1" Type="http://schemas.openxmlformats.org/officeDocument/2006/relationships/slideLayout" Target="../slideLayouts/slideLayout45.xml"/><Relationship Id="rId5" Type="http://schemas.openxmlformats.org/officeDocument/2006/relationships/hyperlink" Target="https://www.cimspa.co.uk/education-training/" TargetMode="External"/><Relationship Id="rId4" Type="http://schemas.openxmlformats.org/officeDocument/2006/relationships/hyperlink" Target="https://education-sport.ed.ac.uk/study/postgraduate-taught-degrees/physical-activity-healt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45.xml"/><Relationship Id="rId4" Type="http://schemas.openxmlformats.org/officeDocument/2006/relationships/hyperlink" Target="https://www.rcgp.org.uk/your-career/gp-extended-roles/lifestyle-medicine-framework-develop-maintai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v.uk/government/publications/physical-activity-guidelines-uk-chief-medical-officers-report" TargetMode="External"/><Relationship Id="rId2" Type="http://schemas.openxmlformats.org/officeDocument/2006/relationships/image" Target="../media/image43.png"/><Relationship Id="rId1" Type="http://schemas.openxmlformats.org/officeDocument/2006/relationships/slideLayout" Target="../slideLayouts/slideLayout45.xml"/><Relationship Id="rId6" Type="http://schemas.openxmlformats.org/officeDocument/2006/relationships/hyperlink" Target="https://www.taylorfrancis.com/books/mono/10.4324/9781003127420/psychology-physical-activity-nanette-mutrie-stuart-biddle-trish-gorely-guy-faulkner" TargetMode="External"/><Relationship Id="rId5" Type="http://schemas.openxmlformats.org/officeDocument/2006/relationships/hyperlink" Target="https://www.taylorfrancis.com/books/edit/10.4324/9780203095270/physical-activity-health-adrianne-hardman-david-stensel-jason-gill" TargetMode="External"/><Relationship Id="rId4" Type="http://schemas.openxmlformats.org/officeDocument/2006/relationships/hyperlink" Target="https://www.who.int/publications/i/item/978924001512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43.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sv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40.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jpe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hyperlink" Target="https://www.clmp.org.uk/mediafile/e978093f-62d9-446b-995f-92e5f50b8b59" TargetMode="External"/><Relationship Id="rId3" Type="http://schemas.openxmlformats.org/officeDocument/2006/relationships/hyperlink" Target="https://www.clmp.org.uk/mediafile/5aba7632-65c3-4485-8451-d578f184c5d5" TargetMode="External"/><Relationship Id="rId7" Type="http://schemas.openxmlformats.org/officeDocument/2006/relationships/image" Target="../media/image77.svg"/><Relationship Id="rId12" Type="http://schemas.openxmlformats.org/officeDocument/2006/relationships/hyperlink" Target="https://www.clmp.org.uk/mediafile/283e2be6-33f2-4dbe-a691-45aa0e85677e" TargetMode="External"/><Relationship Id="rId2" Type="http://schemas.openxmlformats.org/officeDocument/2006/relationships/image" Target="../media/image43.png"/><Relationship Id="rId1" Type="http://schemas.openxmlformats.org/officeDocument/2006/relationships/slideLayout" Target="../slideLayouts/slideLayout40.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hyperlink" Target="https://www.clmp.org.uk/mediafile/8b52f3d7-b27c-4f8d-b6b0-58829c71570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lmp.org.uk/mediafile/d5555a9f-3346-4d68-9de4-e81794eed749" TargetMode="External"/><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althcheck.nhs.uk/seecmsfile/?id=331" TargetMode="External"/><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3.xml"/><Relationship Id="rId7" Type="http://schemas.openxmlformats.org/officeDocument/2006/relationships/slide" Target="slide34.xml"/><Relationship Id="rId2" Type="http://schemas.openxmlformats.org/officeDocument/2006/relationships/slide" Target="slide6.xml"/><Relationship Id="rId1" Type="http://schemas.openxmlformats.org/officeDocument/2006/relationships/slideLayout" Target="../slideLayouts/slideLayout46.xml"/><Relationship Id="rId6" Type="http://schemas.openxmlformats.org/officeDocument/2006/relationships/slide" Target="slide27.xml"/><Relationship Id="rId5" Type="http://schemas.openxmlformats.org/officeDocument/2006/relationships/slide" Target="slide18.xml"/><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2.jpeg"/><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hyperlink" Target="https://assets.redwhale.co.uk/uploads/2024/06/10171507/The-medico-legal-considerations-of-setting-up-a-lifestyle-medicine-practice-MDU.pdf" TargetMode="External"/><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3.jpeg"/><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hyperlink" Target="https://elearning.rcgp.org.uk/mod/page/view.php?id=1582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53.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s://www.clmp.org.uk/mediafile/364ed259-ce3f-4dd0-b111-4206c6d52c0e" TargetMode="External"/><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slide" Target="slide27.xml"/><Relationship Id="rId11" Type="http://schemas.openxmlformats.org/officeDocument/2006/relationships/slide" Target="slide56.xml"/><Relationship Id="rId5" Type="http://schemas.openxmlformats.org/officeDocument/2006/relationships/slide" Target="slide18.xml"/><Relationship Id="rId10" Type="http://schemas.openxmlformats.org/officeDocument/2006/relationships/slide" Target="slide44.xml"/><Relationship Id="rId4" Type="http://schemas.openxmlformats.org/officeDocument/2006/relationships/slide" Target="slide13.xml"/><Relationship Id="rId9" Type="http://schemas.openxmlformats.org/officeDocument/2006/relationships/slide" Target="slide4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92.emf"/><Relationship Id="rId5" Type="http://schemas.openxmlformats.org/officeDocument/2006/relationships/oleObject" Target="../embeddings/oleObject1.bin"/><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93.png"/><Relationship Id="rId4" Type="http://schemas.openxmlformats.org/officeDocument/2006/relationships/hyperlink" Target="https://r1.dotdigital-pages.com/p/49LX-110R/rcgp-active-practice-case-study-submissio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53.png"/><Relationship Id="rId5" Type="http://schemas.openxmlformats.org/officeDocument/2006/relationships/hyperlink" Target="http://www.rcgp.org.uk/" TargetMode="Externa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5.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hyperlink" Target="https://assets.publishing.service.gov.uk/media/5d839543ed915d52428dc134/uk-chief-medical-officers-physical-activity-guidelines.pdf" TargetMode="Externa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8.jpe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while wearing a red outfit&#10;&#10;AI-generated content may be incorrect.">
            <a:extLst>
              <a:ext uri="{FF2B5EF4-FFF2-40B4-BE49-F238E27FC236}">
                <a16:creationId xmlns:a16="http://schemas.microsoft.com/office/drawing/2014/main" id="{1EB9E311-29A0-16DC-05F6-4691D6F3549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2" name="Text Placeholder 11">
            <a:extLst>
              <a:ext uri="{FF2B5EF4-FFF2-40B4-BE49-F238E27FC236}">
                <a16:creationId xmlns:a16="http://schemas.microsoft.com/office/drawing/2014/main" id="{FE20EAA7-1C9F-2486-81CA-632C3395AD56}"/>
              </a:ext>
            </a:extLst>
          </p:cNvPr>
          <p:cNvSpPr>
            <a:spLocks noGrp="1"/>
          </p:cNvSpPr>
          <p:nvPr>
            <p:ph type="body" sz="quarter" idx="12"/>
          </p:nvPr>
        </p:nvSpPr>
        <p:spPr>
          <a:xfrm>
            <a:off x="419720" y="339157"/>
            <a:ext cx="10418762" cy="4307267"/>
          </a:xfrm>
        </p:spPr>
        <p:txBody>
          <a:bodyPr/>
          <a:lstStyle/>
          <a:p>
            <a:pPr algn="l"/>
            <a:r>
              <a:rPr lang="en-GB" sz="5400" dirty="0">
                <a:solidFill>
                  <a:schemeClr val="bg1"/>
                </a:solidFill>
              </a:rPr>
              <a:t>TOOLKIT TO </a:t>
            </a:r>
            <a:br>
              <a:rPr lang="en-GB" sz="5400" dirty="0">
                <a:solidFill>
                  <a:schemeClr val="bg1"/>
                </a:solidFill>
              </a:rPr>
            </a:br>
            <a:r>
              <a:rPr lang="en-GB" sz="5400" dirty="0">
                <a:solidFill>
                  <a:schemeClr val="bg1"/>
                </a:solidFill>
              </a:rPr>
              <a:t>INCORPORATE </a:t>
            </a:r>
            <a:br>
              <a:rPr lang="en-GB" sz="5400" dirty="0">
                <a:solidFill>
                  <a:schemeClr val="bg1"/>
                </a:solidFill>
              </a:rPr>
            </a:br>
            <a:r>
              <a:rPr lang="en-GB" sz="5400" dirty="0">
                <a:solidFill>
                  <a:schemeClr val="bg1"/>
                </a:solidFill>
              </a:rPr>
              <a:t>PHYSICAL </a:t>
            </a:r>
            <a:br>
              <a:rPr lang="en-GB" sz="5400" dirty="0">
                <a:solidFill>
                  <a:schemeClr val="bg1"/>
                </a:solidFill>
              </a:rPr>
            </a:br>
            <a:r>
              <a:rPr lang="en-GB" sz="5400" dirty="0">
                <a:solidFill>
                  <a:schemeClr val="bg1"/>
                </a:solidFill>
              </a:rPr>
              <a:t>ACTIVITY IN </a:t>
            </a:r>
            <a:br>
              <a:rPr lang="en-GB" sz="5400" dirty="0">
                <a:solidFill>
                  <a:schemeClr val="bg1"/>
                </a:solidFill>
              </a:rPr>
            </a:br>
            <a:r>
              <a:rPr lang="en-GB" sz="5400" dirty="0">
                <a:solidFill>
                  <a:schemeClr val="bg1"/>
                </a:solidFill>
              </a:rPr>
              <a:t>PRIMARY CARE</a:t>
            </a:r>
          </a:p>
          <a:p>
            <a:pPr algn="ctr"/>
            <a:endParaRPr lang="en-GB" sz="6000" dirty="0"/>
          </a:p>
        </p:txBody>
      </p:sp>
      <p:pic>
        <p:nvPicPr>
          <p:cNvPr id="8" name="Picture 7">
            <a:extLst>
              <a:ext uri="{FF2B5EF4-FFF2-40B4-BE49-F238E27FC236}">
                <a16:creationId xmlns:a16="http://schemas.microsoft.com/office/drawing/2014/main" id="{2863CB53-7351-C084-C2BA-F9F6EB5FE6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0862" y="5264509"/>
            <a:ext cx="1194435" cy="1178509"/>
          </a:xfrm>
          <a:prstGeom prst="rect">
            <a:avLst/>
          </a:prstGeom>
        </p:spPr>
      </p:pic>
      <p:pic>
        <p:nvPicPr>
          <p:cNvPr id="14" name="Picture 13" descr="A black letters on a white background&#10;&#10;AI-generated content may be incorrect.">
            <a:extLst>
              <a:ext uri="{FF2B5EF4-FFF2-40B4-BE49-F238E27FC236}">
                <a16:creationId xmlns:a16="http://schemas.microsoft.com/office/drawing/2014/main" id="{5E3A6F43-9B99-B82D-85CF-AD8FAD1D3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4376" y="551813"/>
            <a:ext cx="1275005" cy="1479006"/>
          </a:xfrm>
          <a:prstGeom prst="rect">
            <a:avLst/>
          </a:prstGeom>
        </p:spPr>
      </p:pic>
      <p:pic>
        <p:nvPicPr>
          <p:cNvPr id="3" name="Picture 2">
            <a:extLst>
              <a:ext uri="{FF2B5EF4-FFF2-40B4-BE49-F238E27FC236}">
                <a16:creationId xmlns:a16="http://schemas.microsoft.com/office/drawing/2014/main" id="{40F9C172-75B3-91F3-89A7-8F4F8F5BE19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377424" y="5258341"/>
            <a:ext cx="1775038" cy="1178509"/>
          </a:xfrm>
          <a:prstGeom prst="rect">
            <a:avLst/>
          </a:prstGeom>
        </p:spPr>
      </p:pic>
    </p:spTree>
    <p:extLst>
      <p:ext uri="{BB962C8B-B14F-4D97-AF65-F5344CB8AC3E}">
        <p14:creationId xmlns:p14="http://schemas.microsoft.com/office/powerpoint/2010/main" val="14020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DEA7-3C2D-B6F1-8E54-D5544C7292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532773-34B8-BCD2-665A-0CC127544DE9}"/>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06AFB5B-97B9-051E-5BB0-E5E37164011F}"/>
              </a:ext>
            </a:extLst>
          </p:cNvPr>
          <p:cNvSpPr>
            <a:spLocks noGrp="1"/>
          </p:cNvSpPr>
          <p:nvPr>
            <p:ph type="body" sz="quarter" idx="12"/>
          </p:nvPr>
        </p:nvSpPr>
        <p:spPr/>
        <p:txBody>
          <a:bodyPr/>
          <a:lstStyle/>
          <a:p>
            <a:r>
              <a:rPr lang="en-GB"/>
              <a:t>So why is it not happening?</a:t>
            </a:r>
          </a:p>
        </p:txBody>
      </p:sp>
      <p:sp>
        <p:nvSpPr>
          <p:cNvPr id="3" name="Text Placeholder 2">
            <a:extLst>
              <a:ext uri="{FF2B5EF4-FFF2-40B4-BE49-F238E27FC236}">
                <a16:creationId xmlns:a16="http://schemas.microsoft.com/office/drawing/2014/main" id="{DFC7894C-A8E1-47FB-3C90-CE5BEB15CBA1}"/>
              </a:ext>
            </a:extLst>
          </p:cNvPr>
          <p:cNvSpPr>
            <a:spLocks noGrp="1"/>
          </p:cNvSpPr>
          <p:nvPr>
            <p:ph type="body" sz="quarter" idx="14"/>
          </p:nvPr>
        </p:nvSpPr>
        <p:spPr/>
        <p:txBody>
          <a:bodyPr/>
          <a:lstStyle/>
          <a:p>
            <a:r>
              <a:rPr lang="en-GB" sz="1500" dirty="0"/>
              <a:t>72% of GPs didn't routinely recommend physical activity to patients</a:t>
            </a:r>
            <a:r>
              <a:rPr lang="en-GB" sz="1500" baseline="30000" dirty="0"/>
              <a:t>1</a:t>
            </a:r>
            <a:r>
              <a:rPr lang="en-GB" sz="1500" dirty="0"/>
              <a:t>.</a:t>
            </a:r>
          </a:p>
          <a:p>
            <a:endParaRPr lang="en-GB" sz="1500" dirty="0"/>
          </a:p>
          <a:p>
            <a:r>
              <a:rPr lang="en-GB" sz="1500" dirty="0"/>
              <a:t>Four key barriers exist</a:t>
            </a:r>
            <a:r>
              <a:rPr lang="en-GB" sz="1500" baseline="30000" dirty="0"/>
              <a:t>2</a:t>
            </a:r>
            <a:r>
              <a:rPr lang="en-GB" sz="1500" dirty="0"/>
              <a:t>:</a:t>
            </a:r>
          </a:p>
          <a:p>
            <a:endParaRPr lang="en-GB" sz="1500" dirty="0"/>
          </a:p>
          <a:p>
            <a:pPr marL="342900" indent="-342900">
              <a:buFont typeface="+mj-lt"/>
              <a:buAutoNum type="arabicPeriod"/>
            </a:pPr>
            <a:r>
              <a:rPr lang="en-GB" sz="1500" dirty="0"/>
              <a:t>A lack of time</a:t>
            </a:r>
          </a:p>
          <a:p>
            <a:pPr marL="342900" indent="-342900">
              <a:buFont typeface="+mj-lt"/>
              <a:buAutoNum type="arabicPeriod"/>
            </a:pPr>
            <a:r>
              <a:rPr lang="en-GB" sz="1500" dirty="0"/>
              <a:t>A lack of knowledge</a:t>
            </a:r>
          </a:p>
          <a:p>
            <a:pPr marL="342900" indent="-342900">
              <a:buFont typeface="+mj-lt"/>
              <a:buAutoNum type="arabicPeriod"/>
            </a:pPr>
            <a:r>
              <a:rPr lang="en-GB" sz="1500" dirty="0"/>
              <a:t>A lack of resources/support</a:t>
            </a:r>
          </a:p>
          <a:p>
            <a:pPr marL="342900" indent="-342900">
              <a:buFont typeface="+mj-lt"/>
              <a:buAutoNum type="arabicPeriod"/>
            </a:pPr>
            <a:r>
              <a:rPr lang="en-GB" sz="1500" dirty="0"/>
              <a:t>A lack of finances. </a:t>
            </a:r>
          </a:p>
          <a:p>
            <a:pPr marL="342900" indent="-342900">
              <a:buFont typeface="+mj-lt"/>
              <a:buAutoNum type="arabicPeriod"/>
            </a:pPr>
            <a:endParaRPr lang="en-GB" sz="1500" dirty="0"/>
          </a:p>
          <a:p>
            <a:r>
              <a:rPr lang="en-GB" sz="1500" dirty="0"/>
              <a:t>We have no magic cure for time (or money) but this toolkit aims to address 2 and 3... </a:t>
            </a:r>
          </a:p>
        </p:txBody>
      </p:sp>
      <p:grpSp>
        <p:nvGrpSpPr>
          <p:cNvPr id="10" name="Group 9">
            <a:extLst>
              <a:ext uri="{FF2B5EF4-FFF2-40B4-BE49-F238E27FC236}">
                <a16:creationId xmlns:a16="http://schemas.microsoft.com/office/drawing/2014/main" id="{F5F9053D-AC02-37C1-14C4-D87939CAB9E8}"/>
              </a:ext>
            </a:extLst>
          </p:cNvPr>
          <p:cNvGrpSpPr/>
          <p:nvPr/>
        </p:nvGrpSpPr>
        <p:grpSpPr>
          <a:xfrm>
            <a:off x="11125200" y="0"/>
            <a:ext cx="1059712" cy="6858000"/>
            <a:chOff x="11132288" y="0"/>
            <a:chExt cx="1059712" cy="6858000"/>
          </a:xfrm>
        </p:grpSpPr>
        <p:sp>
          <p:nvSpPr>
            <p:cNvPr id="11" name="Rectangle 10">
              <a:extLst>
                <a:ext uri="{FF2B5EF4-FFF2-40B4-BE49-F238E27FC236}">
                  <a16:creationId xmlns:a16="http://schemas.microsoft.com/office/drawing/2014/main" id="{49C05152-4283-9365-CFB3-615B5DE01D4B}"/>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FB9969-7847-9544-0BF0-EA8A5C480238}"/>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letters on a white background&#10;&#10;AI-generated content may be incorrect.">
              <a:extLst>
                <a:ext uri="{FF2B5EF4-FFF2-40B4-BE49-F238E27FC236}">
                  <a16:creationId xmlns:a16="http://schemas.microsoft.com/office/drawing/2014/main" id="{F9E6F50D-2B4F-BDAF-1664-23ABF66B6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4" name="Slide Number Placeholder 14">
              <a:extLst>
                <a:ext uri="{FF2B5EF4-FFF2-40B4-BE49-F238E27FC236}">
                  <a16:creationId xmlns:a16="http://schemas.microsoft.com/office/drawing/2014/main" id="{075540EE-4A4C-7050-DE7E-69C62BD2CEF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10</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3557468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2958-9021-94B5-FD91-CD93B587E7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8171B1-F829-34BF-9993-5C812C54AB88}"/>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5471781-56C1-8676-628D-30353EC1A011}"/>
              </a:ext>
            </a:extLst>
          </p:cNvPr>
          <p:cNvSpPr>
            <a:spLocks noGrp="1"/>
          </p:cNvSpPr>
          <p:nvPr>
            <p:ph type="body" sz="quarter" idx="12"/>
          </p:nvPr>
        </p:nvSpPr>
        <p:spPr/>
        <p:txBody>
          <a:bodyPr/>
          <a:lstStyle/>
          <a:p>
            <a:r>
              <a:rPr lang="en-GB" dirty="0"/>
              <a:t>The benefits outweigh the risks</a:t>
            </a:r>
          </a:p>
          <a:p>
            <a:endParaRPr lang="en-GB" dirty="0"/>
          </a:p>
        </p:txBody>
      </p:sp>
      <p:sp>
        <p:nvSpPr>
          <p:cNvPr id="3" name="Text Placeholder 2">
            <a:extLst>
              <a:ext uri="{FF2B5EF4-FFF2-40B4-BE49-F238E27FC236}">
                <a16:creationId xmlns:a16="http://schemas.microsoft.com/office/drawing/2014/main" id="{BAA5B4D8-851D-5AE6-A5E7-98773C288039}"/>
              </a:ext>
            </a:extLst>
          </p:cNvPr>
          <p:cNvSpPr>
            <a:spLocks noGrp="1"/>
          </p:cNvSpPr>
          <p:nvPr>
            <p:ph type="body" sz="quarter" idx="14"/>
          </p:nvPr>
        </p:nvSpPr>
        <p:spPr>
          <a:xfrm>
            <a:off x="706438" y="1661453"/>
            <a:ext cx="9451975" cy="4739347"/>
          </a:xfrm>
        </p:spPr>
        <p:txBody>
          <a:bodyPr lIns="91440" tIns="45720" rIns="91440" bIns="45720" anchor="t"/>
          <a:lstStyle/>
          <a:p>
            <a:r>
              <a:rPr lang="en-GB" sz="1500" b="1" dirty="0">
                <a:latin typeface="Lato Light"/>
                <a:ea typeface="Lato Light"/>
                <a:cs typeface="Lato Light"/>
              </a:rPr>
              <a:t>Benefits to patients </a:t>
            </a:r>
          </a:p>
          <a:p>
            <a:r>
              <a:rPr lang="en-GB" sz="1500" dirty="0">
                <a:latin typeface="Lato Light"/>
                <a:ea typeface="Lato Light"/>
                <a:cs typeface="Lato Light"/>
              </a:rPr>
              <a:t>The benefits of physical activity for people with long-term conditions far outweighs the risks. But despite risk being low, the perceived risk is high. Healthcare professionals have a role in person-centred conversations that address perceived risk and promote the right kind of physical activity for the individual.</a:t>
            </a:r>
          </a:p>
          <a:p>
            <a:endParaRPr lang="en-GB" sz="1500" dirty="0"/>
          </a:p>
          <a:p>
            <a:r>
              <a:rPr lang="en-GB" sz="1500" dirty="0">
                <a:latin typeface="Lato Light"/>
                <a:ea typeface="Lato Light"/>
                <a:cs typeface="Lato Light"/>
                <a:hlinkClick r:id="rId2"/>
              </a:rPr>
              <a:t>Benefits outweigh the risks: a consensus statement on the risks of physical activity for people living with long-term conditions | British Journal of Sports Medicine</a:t>
            </a:r>
            <a:endParaRPr lang="en-GB" sz="1500" dirty="0"/>
          </a:p>
          <a:p>
            <a:endParaRPr lang="en-GB" sz="1500" dirty="0"/>
          </a:p>
          <a:p>
            <a:r>
              <a:rPr lang="en-GB" sz="1500" b="1" dirty="0">
                <a:latin typeface="Lato Light"/>
                <a:ea typeface="Lato Light"/>
                <a:cs typeface="Lato Light"/>
              </a:rPr>
              <a:t>Benefits for practices</a:t>
            </a:r>
          </a:p>
          <a:p>
            <a:pPr marL="285750" indent="-285750">
              <a:buFont typeface="Arial" panose="020B0604020202020204" pitchFamily="34" charset="0"/>
              <a:buChar char="•"/>
            </a:pPr>
            <a:r>
              <a:rPr lang="en-GB" sz="1500" dirty="0">
                <a:latin typeface="Lato Light"/>
                <a:ea typeface="Lato Light"/>
                <a:cs typeface="Lato Light"/>
              </a:rPr>
              <a:t>Improve the health and wellbeing of practice staff and patients, reducing the need for lifelong medicine.</a:t>
            </a:r>
          </a:p>
          <a:p>
            <a:pPr marL="285750" indent="-285750">
              <a:buFont typeface="Arial" panose="020B0604020202020204" pitchFamily="34" charset="0"/>
              <a:buChar char="•"/>
            </a:pPr>
            <a:r>
              <a:rPr lang="en-GB" sz="1500" dirty="0">
                <a:latin typeface="Lato Light"/>
                <a:ea typeface="Lato Light"/>
                <a:cs typeface="Lato Light"/>
              </a:rPr>
              <a:t>Support the move towards personalised care and social prescribing.</a:t>
            </a:r>
          </a:p>
          <a:p>
            <a:pPr marL="285750" indent="-285750">
              <a:buFont typeface="Arial" panose="020B0604020202020204" pitchFamily="34" charset="0"/>
              <a:buChar char="•"/>
            </a:pPr>
            <a:r>
              <a:rPr lang="en-GB" sz="1500" dirty="0">
                <a:latin typeface="Lato Light"/>
                <a:ea typeface="Lato Light"/>
                <a:cs typeface="Lato Light"/>
              </a:rPr>
              <a:t>Strengthen connections with the local community.</a:t>
            </a:r>
          </a:p>
          <a:p>
            <a:pPr marL="285750" indent="-285750">
              <a:buFont typeface="Arial" panose="020B0604020202020204" pitchFamily="34" charset="0"/>
              <a:buChar char="•"/>
            </a:pPr>
            <a:r>
              <a:rPr lang="en-GB" sz="1500" dirty="0">
                <a:latin typeface="Lato Light"/>
                <a:ea typeface="Lato Light"/>
                <a:cs typeface="Lato Light"/>
              </a:rPr>
              <a:t>Improve staff morale, relationships between staff members and with other local practices.</a:t>
            </a:r>
          </a:p>
          <a:p>
            <a:pPr marL="285750" indent="-285750">
              <a:buFont typeface="Arial" panose="020B0604020202020204" pitchFamily="34" charset="0"/>
              <a:buChar char="•"/>
            </a:pPr>
            <a:r>
              <a:rPr lang="en-GB" sz="1500" dirty="0">
                <a:latin typeface="Lato Light"/>
                <a:ea typeface="Lato Light"/>
                <a:cs typeface="Lato Light"/>
              </a:rPr>
              <a:t>Closer engagement with patient participation groups, with shared projects.</a:t>
            </a:r>
          </a:p>
          <a:p>
            <a:pPr marL="285750" indent="-285750">
              <a:buFont typeface="Arial" panose="020B0604020202020204" pitchFamily="34" charset="0"/>
              <a:buChar char="•"/>
            </a:pPr>
            <a:r>
              <a:rPr lang="en-GB" sz="1500" dirty="0">
                <a:latin typeface="Lato Light"/>
                <a:ea typeface="Lato Light"/>
                <a:cs typeface="Lato Light"/>
              </a:rPr>
              <a:t>Achieve high CQC ratings and improved patient satisfaction score.</a:t>
            </a:r>
          </a:p>
          <a:p>
            <a:pPr marL="285750" indent="-285750">
              <a:buFont typeface="Arial" panose="020B0604020202020204" pitchFamily="34" charset="0"/>
              <a:buChar char="•"/>
            </a:pPr>
            <a:r>
              <a:rPr lang="en-GB" sz="1500" dirty="0">
                <a:latin typeface="Lato Light"/>
                <a:ea typeface="Lato Light"/>
                <a:cs typeface="Lato Light"/>
              </a:rPr>
              <a:t>Great for your appraisals and personal professional development (PDPs).</a:t>
            </a:r>
          </a:p>
          <a:p>
            <a:endParaRPr lang="en-GB" sz="1500" dirty="0"/>
          </a:p>
        </p:txBody>
      </p:sp>
      <p:grpSp>
        <p:nvGrpSpPr>
          <p:cNvPr id="5" name="Group 4">
            <a:extLst>
              <a:ext uri="{FF2B5EF4-FFF2-40B4-BE49-F238E27FC236}">
                <a16:creationId xmlns:a16="http://schemas.microsoft.com/office/drawing/2014/main" id="{885B7C2A-6E31-EC8D-64F4-06C2DE0CDC8C}"/>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D1BEFCFA-B65C-46D4-FA5E-59631E76B985}"/>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4E9B02-6FC7-FEE4-C5FD-871DB666EE0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367AFF12-D76C-9392-7E8B-0AD63FFD1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7AE3515B-D430-4068-B83B-88DC4164B86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11</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201654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2C3870-BFFE-0DA7-EE23-E471AC79D31C}"/>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299CA06-FB4C-25C7-AB10-136CDA086342}"/>
              </a:ext>
            </a:extLst>
          </p:cNvPr>
          <p:cNvSpPr>
            <a:spLocks noGrp="1"/>
          </p:cNvSpPr>
          <p:nvPr>
            <p:ph type="body" sz="quarter" idx="12"/>
          </p:nvPr>
        </p:nvSpPr>
        <p:spPr>
          <a:xfrm>
            <a:off x="706438" y="457200"/>
            <a:ext cx="7443152" cy="1447800"/>
          </a:xfrm>
        </p:spPr>
        <p:txBody>
          <a:bodyPr lIns="91440" tIns="45720" rIns="91440" bIns="45720" anchor="t"/>
          <a:lstStyle/>
          <a:p>
            <a:r>
              <a:rPr lang="en-GB" dirty="0">
                <a:latin typeface="Lato"/>
                <a:ea typeface="Lato"/>
                <a:cs typeface="Lato"/>
              </a:rPr>
              <a:t>Becoming an Active Practice to foster community connections</a:t>
            </a:r>
            <a:endParaRPr lang="en-US" dirty="0">
              <a:latin typeface="Lato"/>
              <a:ea typeface="Lato"/>
              <a:cs typeface="Lato"/>
            </a:endParaRPr>
          </a:p>
        </p:txBody>
      </p:sp>
      <p:sp>
        <p:nvSpPr>
          <p:cNvPr id="3" name="Text Placeholder 2">
            <a:extLst>
              <a:ext uri="{FF2B5EF4-FFF2-40B4-BE49-F238E27FC236}">
                <a16:creationId xmlns:a16="http://schemas.microsoft.com/office/drawing/2014/main" id="{C5A45FAC-737D-55F3-7D30-1D10D4695747}"/>
              </a:ext>
            </a:extLst>
          </p:cNvPr>
          <p:cNvSpPr>
            <a:spLocks noGrp="1"/>
          </p:cNvSpPr>
          <p:nvPr>
            <p:ph type="body" sz="quarter" idx="15"/>
          </p:nvPr>
        </p:nvSpPr>
        <p:spPr>
          <a:xfrm>
            <a:off x="704850" y="1927682"/>
            <a:ext cx="9926044" cy="4473118"/>
          </a:xfrm>
        </p:spPr>
        <p:txBody>
          <a:bodyPr lIns="91440" tIns="45720" rIns="91440" bIns="45720" numCol="2" spcCol="360000" anchor="t"/>
          <a:lstStyle/>
          <a:p>
            <a:pPr algn="l"/>
            <a:r>
              <a:rPr lang="en-GB" sz="1500" b="1" dirty="0"/>
              <a:t>Community networks foster sustainability</a:t>
            </a:r>
            <a:endParaRPr lang="en-US" sz="1500" dirty="0"/>
          </a:p>
          <a:p>
            <a:pPr marL="285750" indent="-285750" algn="l">
              <a:buFont typeface="Arial"/>
              <a:buChar char="•"/>
            </a:pPr>
            <a:r>
              <a:rPr lang="en-GB" sz="1500" dirty="0">
                <a:latin typeface="Lato Light"/>
                <a:ea typeface="Lato Light"/>
                <a:cs typeface="Lato Light"/>
              </a:rPr>
              <a:t>Connections with local communities encourage </a:t>
            </a:r>
            <a:br>
              <a:rPr lang="en-GB" sz="1500" dirty="0">
                <a:latin typeface="Lato Light"/>
                <a:ea typeface="Lato Light"/>
                <a:cs typeface="Lato Light"/>
              </a:rPr>
            </a:br>
            <a:r>
              <a:rPr lang="en-GB" sz="1500" dirty="0">
                <a:latin typeface="Lato Light"/>
                <a:ea typeface="Lato Light"/>
                <a:cs typeface="Lato Light"/>
              </a:rPr>
              <a:t>long-term engagement in physical activity.</a:t>
            </a:r>
          </a:p>
          <a:p>
            <a:pPr marL="285750" indent="-285750" algn="l">
              <a:buFont typeface="Arial"/>
              <a:buChar char="•"/>
            </a:pPr>
            <a:r>
              <a:rPr lang="en-GB" sz="1500" dirty="0">
                <a:latin typeface="Lato Light"/>
                <a:ea typeface="Lato Light"/>
                <a:cs typeface="Lato Light"/>
              </a:rPr>
              <a:t>Shared goals and support systems increase </a:t>
            </a:r>
            <a:br>
              <a:rPr lang="en-GB" sz="1500" dirty="0">
                <a:latin typeface="Lato Light"/>
                <a:ea typeface="Lato Light"/>
                <a:cs typeface="Lato Light"/>
              </a:rPr>
            </a:br>
            <a:r>
              <a:rPr lang="en-GB" sz="1500" dirty="0">
                <a:latin typeface="Lato Light"/>
                <a:ea typeface="Lato Light"/>
                <a:cs typeface="Lato Light"/>
              </a:rPr>
              <a:t>motivation and adherence.</a:t>
            </a:r>
          </a:p>
          <a:p>
            <a:pPr marL="285750" indent="-285750" algn="l">
              <a:buFont typeface="Arial"/>
              <a:buChar char="•"/>
            </a:pPr>
            <a:endParaRPr lang="en-GB" sz="1500" dirty="0">
              <a:latin typeface="Lato Light"/>
              <a:ea typeface="Lato Light"/>
              <a:cs typeface="Lato Light"/>
            </a:endParaRPr>
          </a:p>
          <a:p>
            <a:pPr algn="l"/>
            <a:r>
              <a:rPr lang="en-GB" sz="1500" b="1" dirty="0">
                <a:latin typeface="Lato Light"/>
                <a:ea typeface="Lato Light"/>
                <a:cs typeface="Lato Light"/>
              </a:rPr>
              <a:t>Enhancing patient outcomes through collaboration</a:t>
            </a:r>
            <a:endParaRPr lang="en-GB" sz="1500" dirty="0">
              <a:latin typeface="Lato Light"/>
              <a:ea typeface="Lato Light"/>
              <a:cs typeface="Lato Light"/>
            </a:endParaRPr>
          </a:p>
          <a:p>
            <a:pPr marL="285750" indent="-285750" algn="l">
              <a:buFont typeface="Arial"/>
              <a:buChar char="•"/>
            </a:pPr>
            <a:r>
              <a:rPr lang="en-GB" sz="1500" dirty="0">
                <a:latin typeface="Lato Light"/>
                <a:ea typeface="Lato Light"/>
                <a:cs typeface="Lato Light"/>
              </a:rPr>
              <a:t>Community-based physical activity initiatives improve mental and physical health outcomes.</a:t>
            </a:r>
          </a:p>
          <a:p>
            <a:pPr marL="285750" indent="-285750" algn="l">
              <a:buFont typeface="Arial"/>
              <a:buChar char="•"/>
            </a:pPr>
            <a:r>
              <a:rPr lang="en-GB" sz="1500" dirty="0">
                <a:latin typeface="Lato Light"/>
                <a:ea typeface="Lato Light"/>
                <a:cs typeface="Lato Light"/>
              </a:rPr>
              <a:t>Strengthening ties with voluntary, community, faith, and social enterprise (VCFSE) organisations amplifies patient reach and support.</a:t>
            </a:r>
          </a:p>
          <a:p>
            <a:pPr marL="285750" indent="-285750" algn="l">
              <a:buFont typeface="Arial"/>
              <a:buChar char="•"/>
            </a:pPr>
            <a:endParaRPr lang="en-GB" sz="1500" dirty="0">
              <a:latin typeface="Lato Light"/>
              <a:ea typeface="Lato Light"/>
              <a:cs typeface="Lato Light"/>
            </a:endParaRPr>
          </a:p>
          <a:p>
            <a:pPr algn="l"/>
            <a:r>
              <a:rPr lang="en-GB" sz="1500" b="1" dirty="0">
                <a:latin typeface="Lato Light"/>
                <a:ea typeface="Lato Light"/>
                <a:cs typeface="Lato Light"/>
              </a:rPr>
              <a:t>The value of the Active Practice Charter</a:t>
            </a:r>
            <a:endParaRPr lang="en-GB" sz="1500" dirty="0">
              <a:latin typeface="Lato Light"/>
              <a:ea typeface="Lato Light"/>
              <a:cs typeface="Lato Light"/>
            </a:endParaRPr>
          </a:p>
          <a:p>
            <a:pPr marL="285750" indent="-285750" algn="l">
              <a:buFont typeface="Arial"/>
              <a:buChar char="•"/>
            </a:pPr>
            <a:r>
              <a:rPr lang="en-GB" sz="1500" dirty="0">
                <a:latin typeface="Lato Light"/>
                <a:ea typeface="Lato Light"/>
                <a:cs typeface="Lato Light"/>
              </a:rPr>
              <a:t>Embedding movement into healthcare enhances patient well-being and prevention strategies.</a:t>
            </a:r>
          </a:p>
          <a:p>
            <a:pPr marL="285750" indent="-285750" algn="l">
              <a:buFont typeface="Arial"/>
              <a:buChar char="•"/>
            </a:pPr>
            <a:r>
              <a:rPr lang="en-GB" sz="1500" dirty="0">
                <a:latin typeface="Lato Light"/>
                <a:ea typeface="Lato Light"/>
                <a:cs typeface="Lato Light"/>
              </a:rPr>
              <a:t>Community partnerships bring the Active </a:t>
            </a:r>
            <a:br>
              <a:rPr lang="en-GB" sz="1500" dirty="0">
                <a:latin typeface="Lato Light"/>
                <a:ea typeface="Lato Light"/>
                <a:cs typeface="Lato Light"/>
              </a:rPr>
            </a:br>
            <a:r>
              <a:rPr lang="en-GB" sz="1500" dirty="0">
                <a:latin typeface="Lato Light"/>
                <a:ea typeface="Lato Light"/>
                <a:cs typeface="Lato Light"/>
              </a:rPr>
              <a:t>Practice Charter to life, extending its impact beyond clinical settings.</a:t>
            </a:r>
          </a:p>
          <a:p>
            <a:pPr algn="l"/>
            <a:r>
              <a:rPr lang="en-GB" sz="1500" b="1" dirty="0">
                <a:latin typeface="Lato Light"/>
                <a:ea typeface="Lato Light"/>
                <a:cs typeface="Lato Light"/>
              </a:rPr>
              <a:t>It’s a shared responsibility</a:t>
            </a:r>
            <a:endParaRPr lang="en-GB" sz="1500" dirty="0">
              <a:latin typeface="Lato Light"/>
              <a:ea typeface="Lato Light"/>
              <a:cs typeface="Lato Light"/>
            </a:endParaRPr>
          </a:p>
          <a:p>
            <a:pPr marL="285750" indent="-285750" algn="l">
              <a:buFont typeface="Arial"/>
              <a:buChar char="•"/>
            </a:pPr>
            <a:r>
              <a:rPr lang="en-GB" sz="1500" dirty="0">
                <a:latin typeface="Lato Light"/>
                <a:ea typeface="Lato Light"/>
                <a:cs typeface="Lato Light"/>
              </a:rPr>
              <a:t>Practices don’t need to work alone—collaborate with VCFSE sectors for shared resources and expertise.</a:t>
            </a:r>
          </a:p>
          <a:p>
            <a:pPr marL="285750" indent="-285750" algn="l">
              <a:buFont typeface="Arial"/>
              <a:buChar char="•"/>
            </a:pPr>
            <a:r>
              <a:rPr lang="en-GB" sz="1500" dirty="0">
                <a:latin typeface="Lato Light"/>
                <a:ea typeface="Lato Light"/>
                <a:cs typeface="Lato Light"/>
              </a:rPr>
              <a:t>Leverage community assets to co-create sustainable, impactful movement initiatives.</a:t>
            </a:r>
          </a:p>
          <a:p>
            <a:pPr marL="285750" indent="-285750" algn="l">
              <a:buFont typeface="Arial"/>
              <a:buChar char="•"/>
            </a:pPr>
            <a:endParaRPr lang="en-GB" sz="1500" dirty="0">
              <a:latin typeface="Lato Light"/>
              <a:ea typeface="Lato Light"/>
              <a:cs typeface="Lato Light"/>
            </a:endParaRPr>
          </a:p>
          <a:p>
            <a:pPr algn="l"/>
            <a:r>
              <a:rPr lang="en-GB" sz="1500" b="1" dirty="0">
                <a:latin typeface="Lato Light"/>
                <a:ea typeface="Lato Light"/>
                <a:cs typeface="Lato Light"/>
              </a:rPr>
              <a:t>Building healthier, more active communities</a:t>
            </a:r>
            <a:endParaRPr lang="en-GB" sz="1500" dirty="0">
              <a:latin typeface="Lato Light"/>
              <a:ea typeface="Lato Light"/>
              <a:cs typeface="Lato Light"/>
            </a:endParaRPr>
          </a:p>
          <a:p>
            <a:pPr marL="285750" indent="-285750" algn="l">
              <a:buFont typeface="Arial"/>
              <a:buChar char="•"/>
            </a:pPr>
            <a:r>
              <a:rPr lang="en-GB" sz="1500" dirty="0">
                <a:latin typeface="Lato Light"/>
                <a:ea typeface="Lato Light"/>
                <a:cs typeface="Lato Light"/>
              </a:rPr>
              <a:t>Strengthening community connections supports </a:t>
            </a:r>
            <a:br>
              <a:rPr lang="en-GB" sz="1500" dirty="0">
                <a:latin typeface="Lato Light"/>
                <a:ea typeface="Lato Light"/>
                <a:cs typeface="Lato Light"/>
              </a:rPr>
            </a:br>
            <a:r>
              <a:rPr lang="en-GB" sz="1500" dirty="0">
                <a:latin typeface="Lato Light"/>
                <a:ea typeface="Lato Light"/>
                <a:cs typeface="Lato Light"/>
              </a:rPr>
              <a:t>active lifestyles across all age groups.</a:t>
            </a:r>
          </a:p>
          <a:p>
            <a:pPr marL="285750" indent="-285750" algn="l">
              <a:buFont typeface="Arial"/>
              <a:buChar char="•"/>
            </a:pPr>
            <a:r>
              <a:rPr lang="en-GB" sz="1500" dirty="0">
                <a:latin typeface="Lato Light"/>
                <a:ea typeface="Lato Light"/>
                <a:cs typeface="Lato Light"/>
              </a:rPr>
              <a:t>Aligning with VCFSE partners creates inclusive, accessible opportunities for everyone.</a:t>
            </a:r>
          </a:p>
          <a:p>
            <a:endParaRPr lang="en-GB" sz="1500" dirty="0"/>
          </a:p>
        </p:txBody>
      </p:sp>
      <p:grpSp>
        <p:nvGrpSpPr>
          <p:cNvPr id="5" name="Group 4">
            <a:extLst>
              <a:ext uri="{FF2B5EF4-FFF2-40B4-BE49-F238E27FC236}">
                <a16:creationId xmlns:a16="http://schemas.microsoft.com/office/drawing/2014/main" id="{047EAC0D-FDEF-64F4-BC46-BA2B1DEE2EC3}"/>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3D3B6F52-7AC0-730C-006E-D6FEF6D3F5A3}"/>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518713-05AD-406E-E08B-E64374DF1B8A}"/>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73F5E053-15AB-0CFC-45A3-7C8BDBF33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A3C0FB3F-630A-4601-6EE6-1A6A13FD8D63}"/>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12</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3720819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3D802-EA62-B879-358D-98DF9DA4E6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5C0C4F09-9D74-34D7-AE63-9863B4420A8F}"/>
              </a:ext>
            </a:extLst>
          </p:cNvPr>
          <p:cNvSpPr/>
          <p:nvPr/>
        </p:nvSpPr>
        <p:spPr>
          <a:xfrm>
            <a:off x="550863" y="5536406"/>
            <a:ext cx="4571206" cy="979776"/>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ADB5C05F-F369-B4F7-1C2C-DE97C1BFB3D8}"/>
              </a:ext>
            </a:extLst>
          </p:cNvPr>
          <p:cNvSpPr txBox="1">
            <a:spLocks/>
          </p:cNvSpPr>
          <p:nvPr/>
        </p:nvSpPr>
        <p:spPr>
          <a:xfrm>
            <a:off x="420634" y="342699"/>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THE ACTIVE</a:t>
            </a:r>
          </a:p>
          <a:p>
            <a:pPr marL="0" marR="0" lvl="0" indent="0" algn="l" defTabSz="914400" eaLnBrk="1" fontAlgn="auto" latinLnBrk="0" hangingPunct="1">
              <a:lnSpc>
                <a:spcPct val="100000"/>
              </a:lnSpc>
              <a:spcBef>
                <a:spcPts val="0"/>
              </a:spcBef>
              <a:spcAft>
                <a:spcPts val="0"/>
              </a:spcAft>
              <a:buClrTx/>
              <a:buSzTx/>
              <a:buFontTx/>
              <a:buNone/>
              <a:tabLst/>
              <a:defRPr/>
            </a:pPr>
            <a:r>
              <a:rPr lang="en-US" sz="4800" b="0" dirty="0">
                <a:latin typeface="Lato" panose="020F0502020204030203" pitchFamily="34" charset="0"/>
                <a:ea typeface="Lato" panose="020F0502020204030203" pitchFamily="34" charset="0"/>
                <a:cs typeface="Lato" panose="020F0502020204030203" pitchFamily="34" charset="0"/>
              </a:rPr>
              <a:t>PRACTICE CHARTER</a:t>
            </a:r>
            <a:endParaRPr kumimoji="0" lang="en-GB"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 Placeholder 8">
            <a:extLst>
              <a:ext uri="{FF2B5EF4-FFF2-40B4-BE49-F238E27FC236}">
                <a16:creationId xmlns:a16="http://schemas.microsoft.com/office/drawing/2014/main" id="{A64D541F-B869-ADC9-3F5B-C3D16F5912F2}"/>
              </a:ext>
            </a:extLst>
          </p:cNvPr>
          <p:cNvSpPr txBox="1">
            <a:spLocks/>
          </p:cNvSpPr>
          <p:nvPr/>
        </p:nvSpPr>
        <p:spPr>
          <a:xfrm>
            <a:off x="633589" y="5591734"/>
            <a:ext cx="4332119"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latin typeface="Lato Light"/>
                <a:ea typeface="Lato Light"/>
                <a:cs typeface="Lato Light"/>
              </a:rPr>
              <a:t>An easy way to increase physical activity, reduce sedentary </a:t>
            </a:r>
            <a:r>
              <a:rPr lang="en-US" sz="1600" dirty="0" err="1">
                <a:solidFill>
                  <a:schemeClr val="bg1"/>
                </a:solidFill>
                <a:latin typeface="Lato Light"/>
                <a:ea typeface="Lato Light"/>
                <a:cs typeface="Lato Light"/>
              </a:rPr>
              <a:t>behaviour</a:t>
            </a:r>
            <a:r>
              <a:rPr lang="en-US" sz="1600" dirty="0">
                <a:solidFill>
                  <a:schemeClr val="bg1"/>
                </a:solidFill>
                <a:latin typeface="Lato Light"/>
                <a:ea typeface="Lato Light"/>
                <a:cs typeface="Lato Light"/>
              </a:rPr>
              <a:t> and connect with physical activity providers in the community</a:t>
            </a:r>
            <a:endParaRPr lang="en-US" sz="1600" dirty="0">
              <a:solidFill>
                <a:schemeClr val="bg1"/>
              </a:solidFill>
            </a:endParaRPr>
          </a:p>
        </p:txBody>
      </p:sp>
      <p:pic>
        <p:nvPicPr>
          <p:cNvPr id="8" name="Picture 7">
            <a:extLst>
              <a:ext uri="{FF2B5EF4-FFF2-40B4-BE49-F238E27FC236}">
                <a16:creationId xmlns:a16="http://schemas.microsoft.com/office/drawing/2014/main" id="{80521F04-C6F6-19C8-8535-FB7FE10875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13710" y="5848580"/>
            <a:ext cx="689686" cy="801803"/>
          </a:xfrm>
          <a:prstGeom prst="rect">
            <a:avLst/>
          </a:prstGeom>
        </p:spPr>
      </p:pic>
      <p:pic>
        <p:nvPicPr>
          <p:cNvPr id="10" name="Picture 9">
            <a:extLst>
              <a:ext uri="{FF2B5EF4-FFF2-40B4-BE49-F238E27FC236}">
                <a16:creationId xmlns:a16="http://schemas.microsoft.com/office/drawing/2014/main" id="{0B3320DB-2999-6CCA-269E-21A40156B5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33721" y="5841502"/>
            <a:ext cx="1217401" cy="808275"/>
          </a:xfrm>
          <a:prstGeom prst="rect">
            <a:avLst/>
          </a:prstGeom>
        </p:spPr>
      </p:pic>
    </p:spTree>
    <p:extLst>
      <p:ext uri="{BB962C8B-B14F-4D97-AF65-F5344CB8AC3E}">
        <p14:creationId xmlns:p14="http://schemas.microsoft.com/office/powerpoint/2010/main" val="226361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109BB-EF6F-5407-185B-4F926062E5D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8F7D03-4501-0F8B-7C3D-83E461C827D4}"/>
              </a:ext>
            </a:extLst>
          </p:cNvPr>
          <p:cNvSpPr/>
          <p:nvPr/>
        </p:nvSpPr>
        <p:spPr>
          <a:xfrm>
            <a:off x="0" y="0"/>
            <a:ext cx="10994065"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9" name="Group 8">
            <a:extLst>
              <a:ext uri="{FF2B5EF4-FFF2-40B4-BE49-F238E27FC236}">
                <a16:creationId xmlns:a16="http://schemas.microsoft.com/office/drawing/2014/main" id="{A4F0E85E-16B9-9F44-5E1B-92848D4A9FE3}"/>
              </a:ext>
            </a:extLst>
          </p:cNvPr>
          <p:cNvGrpSpPr/>
          <p:nvPr/>
        </p:nvGrpSpPr>
        <p:grpSpPr>
          <a:xfrm>
            <a:off x="11125200" y="0"/>
            <a:ext cx="1059712" cy="6858000"/>
            <a:chOff x="11132288" y="0"/>
            <a:chExt cx="1059712" cy="6858000"/>
          </a:xfrm>
        </p:grpSpPr>
        <p:sp>
          <p:nvSpPr>
            <p:cNvPr id="10" name="Rectangle 9">
              <a:extLst>
                <a:ext uri="{FF2B5EF4-FFF2-40B4-BE49-F238E27FC236}">
                  <a16:creationId xmlns:a16="http://schemas.microsoft.com/office/drawing/2014/main" id="{612F0D5A-07DF-71E8-29BD-087AA65A9920}"/>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872D09-69B5-09DB-4750-292A1CD632DA}"/>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letters on a white background&#10;&#10;AI-generated content may be incorrect.">
              <a:extLst>
                <a:ext uri="{FF2B5EF4-FFF2-40B4-BE49-F238E27FC236}">
                  <a16:creationId xmlns:a16="http://schemas.microsoft.com/office/drawing/2014/main" id="{3E664FA7-8B27-0580-67FA-61B1E8B3A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3" name="Slide Number Placeholder 14">
              <a:extLst>
                <a:ext uri="{FF2B5EF4-FFF2-40B4-BE49-F238E27FC236}">
                  <a16:creationId xmlns:a16="http://schemas.microsoft.com/office/drawing/2014/main" id="{E65A5EC7-C504-1B1E-7EB4-3B05E9F04254}"/>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14</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F815DADA-44B1-7385-D7D8-31C90659AED6}"/>
              </a:ext>
            </a:extLst>
          </p:cNvPr>
          <p:cNvSpPr>
            <a:spLocks noGrp="1"/>
          </p:cNvSpPr>
          <p:nvPr>
            <p:ph type="body" sz="quarter" idx="12"/>
          </p:nvPr>
        </p:nvSpPr>
        <p:spPr/>
        <p:txBody>
          <a:bodyPr/>
          <a:lstStyle/>
          <a:p>
            <a:r>
              <a:rPr lang="en-GB"/>
              <a:t>What is the Active Practice Charter?</a:t>
            </a:r>
          </a:p>
        </p:txBody>
      </p:sp>
      <p:sp>
        <p:nvSpPr>
          <p:cNvPr id="3" name="Text Placeholder 2">
            <a:extLst>
              <a:ext uri="{FF2B5EF4-FFF2-40B4-BE49-F238E27FC236}">
                <a16:creationId xmlns:a16="http://schemas.microsoft.com/office/drawing/2014/main" id="{61E866E3-4C0F-6C47-3B5C-134A9ED38A1C}"/>
              </a:ext>
            </a:extLst>
          </p:cNvPr>
          <p:cNvSpPr>
            <a:spLocks noGrp="1"/>
          </p:cNvSpPr>
          <p:nvPr>
            <p:ph type="body" sz="quarter" idx="14"/>
          </p:nvPr>
        </p:nvSpPr>
        <p:spPr>
          <a:xfrm>
            <a:off x="706438" y="1661453"/>
            <a:ext cx="9624161" cy="3587347"/>
          </a:xfrm>
        </p:spPr>
        <p:txBody>
          <a:bodyPr/>
          <a:lstStyle/>
          <a:p>
            <a:r>
              <a:rPr lang="en-GB" sz="1500" dirty="0"/>
              <a:t>The Active Practice Charter is a fun and easy way to make simple but impactful changes in your workplace that will demonstrate to your patients and staff that you mean it when you say that movement is the best medicine.</a:t>
            </a:r>
          </a:p>
          <a:p>
            <a:endParaRPr lang="en-GB" sz="1500" dirty="0"/>
          </a:p>
          <a:p>
            <a:r>
              <a:rPr lang="en-GB" sz="1500" dirty="0"/>
              <a:t>It's free to join and there are lots of simple and creative ideas to help you meet the criteria in this toolkit and </a:t>
            </a:r>
            <a:br>
              <a:rPr lang="en-GB" sz="1500" dirty="0"/>
            </a:br>
            <a:r>
              <a:rPr lang="en-GB" sz="1500" dirty="0"/>
              <a:t>on the </a:t>
            </a:r>
            <a:r>
              <a:rPr lang="en-GB" sz="1500" dirty="0">
                <a:hlinkClick r:id="rId3"/>
              </a:rPr>
              <a:t>Physical Activity Hub</a:t>
            </a:r>
            <a:r>
              <a:rPr lang="en-GB" sz="1500" dirty="0"/>
              <a:t>. You just need to demonstrate that your practice has taken steps to reduce sedentary behaviour and increase physical activity in staff and patients, and partnered with a local physical activity provider. </a:t>
            </a:r>
          </a:p>
          <a:p>
            <a:endParaRPr lang="en-GB" sz="1500" dirty="0"/>
          </a:p>
          <a:p>
            <a:r>
              <a:rPr lang="en-GB" sz="1500" dirty="0"/>
              <a:t>You will then join a growing national network of practices making positive changes in their surgeries to boost staff and patent wellbeing.</a:t>
            </a:r>
          </a:p>
          <a:p>
            <a:endParaRPr lang="en-GB" sz="1500" dirty="0"/>
          </a:p>
          <a:p>
            <a:r>
              <a:rPr lang="en-GB" sz="1500" dirty="0">
                <a:latin typeface="Lato Light"/>
                <a:ea typeface="Lato Light"/>
                <a:cs typeface="Lato Light"/>
              </a:rPr>
              <a:t>Achieving the RCGP Active Practice Charter is something to be celebrated, and shared widely with staff, patients, and the wider community. It's a great example of social prescribing ‘in action’, and an excellent case study for the CQC. </a:t>
            </a:r>
          </a:p>
          <a:p>
            <a:endParaRPr lang="en-GB" sz="1500" dirty="0"/>
          </a:p>
          <a:p>
            <a:endParaRPr lang="en-GB" sz="1500" dirty="0"/>
          </a:p>
        </p:txBody>
      </p:sp>
      <p:sp>
        <p:nvSpPr>
          <p:cNvPr id="14" name="Rectangle 13">
            <a:extLst>
              <a:ext uri="{FF2B5EF4-FFF2-40B4-BE49-F238E27FC236}">
                <a16:creationId xmlns:a16="http://schemas.microsoft.com/office/drawing/2014/main" id="{119EA9E0-E682-A90A-94B9-D1B7EED487CD}"/>
              </a:ext>
            </a:extLst>
          </p:cNvPr>
          <p:cNvSpPr/>
          <p:nvPr/>
        </p:nvSpPr>
        <p:spPr>
          <a:xfrm>
            <a:off x="5454063" y="5308929"/>
            <a:ext cx="4701490" cy="6118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762CF08C-D73B-1CBB-D035-222D2EEDEF65}"/>
              </a:ext>
            </a:extLst>
          </p:cNvPr>
          <p:cNvSpPr txBox="1">
            <a:spLocks/>
          </p:cNvSpPr>
          <p:nvPr/>
        </p:nvSpPr>
        <p:spPr>
          <a:xfrm>
            <a:off x="5560568" y="5387376"/>
            <a:ext cx="4488480" cy="418747"/>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b="1" dirty="0">
                <a:solidFill>
                  <a:schemeClr val="bg1"/>
                </a:solidFill>
                <a:latin typeface="Lato Semibold" panose="020F0502020204030203" pitchFamily="34" charset="77"/>
                <a:ea typeface="Lato Light"/>
                <a:cs typeface="Lato Light"/>
                <a:hlinkClick r:id="rId4">
                  <a:extLst>
                    <a:ext uri="{A12FA001-AC4F-418D-AE19-62706E023703}">
                      <ahyp:hlinkClr xmlns:ahyp="http://schemas.microsoft.com/office/drawing/2018/hyperlinkcolor" val="tx"/>
                    </a:ext>
                  </a:extLst>
                </a:hlinkClick>
              </a:rPr>
              <a:t>Sign up to the Active Practice Charter</a:t>
            </a:r>
            <a:endParaRPr lang="en-US" sz="2000" b="1" dirty="0">
              <a:solidFill>
                <a:schemeClr val="bg1"/>
              </a:solidFill>
              <a:latin typeface="Lato Semibold" panose="020F0502020204030203" pitchFamily="34" charset="77"/>
            </a:endParaRPr>
          </a:p>
        </p:txBody>
      </p:sp>
    </p:spTree>
    <p:extLst>
      <p:ext uri="{BB962C8B-B14F-4D97-AF65-F5344CB8AC3E}">
        <p14:creationId xmlns:p14="http://schemas.microsoft.com/office/powerpoint/2010/main" val="344517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DE0B7-F64F-094D-27A4-42D48D248A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6DACDEB-7F03-82C7-9784-7E87003D3417}"/>
              </a:ext>
            </a:extLst>
          </p:cNvPr>
          <p:cNvSpPr/>
          <p:nvPr/>
        </p:nvSpPr>
        <p:spPr>
          <a:xfrm>
            <a:off x="0" y="0"/>
            <a:ext cx="10994065"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sp>
        <p:nvSpPr>
          <p:cNvPr id="2" name="Text Placeholder 1">
            <a:extLst>
              <a:ext uri="{FF2B5EF4-FFF2-40B4-BE49-F238E27FC236}">
                <a16:creationId xmlns:a16="http://schemas.microsoft.com/office/drawing/2014/main" id="{9F5C50E3-CD6F-2244-160C-F949775B1318}"/>
              </a:ext>
            </a:extLst>
          </p:cNvPr>
          <p:cNvSpPr>
            <a:spLocks noGrp="1"/>
          </p:cNvSpPr>
          <p:nvPr>
            <p:ph type="body" sz="quarter" idx="12"/>
          </p:nvPr>
        </p:nvSpPr>
        <p:spPr>
          <a:xfrm>
            <a:off x="706438" y="457200"/>
            <a:ext cx="10705274" cy="838200"/>
          </a:xfrm>
        </p:spPr>
        <p:txBody>
          <a:bodyPr/>
          <a:lstStyle/>
          <a:p>
            <a:r>
              <a:rPr lang="en-GB" dirty="0"/>
              <a:t>Becoming an Active Practice – </a:t>
            </a:r>
            <a:br>
              <a:rPr lang="en-GB" dirty="0"/>
            </a:br>
            <a:r>
              <a:rPr lang="en-GB" dirty="0"/>
              <a:t>the five criteria</a:t>
            </a:r>
          </a:p>
        </p:txBody>
      </p:sp>
      <p:sp>
        <p:nvSpPr>
          <p:cNvPr id="3" name="Text Placeholder 2">
            <a:extLst>
              <a:ext uri="{FF2B5EF4-FFF2-40B4-BE49-F238E27FC236}">
                <a16:creationId xmlns:a16="http://schemas.microsoft.com/office/drawing/2014/main" id="{8FE0C5DE-0411-FABA-2257-C19214490FF5}"/>
              </a:ext>
            </a:extLst>
          </p:cNvPr>
          <p:cNvSpPr>
            <a:spLocks noGrp="1"/>
          </p:cNvSpPr>
          <p:nvPr>
            <p:ph type="body" sz="quarter" idx="14"/>
          </p:nvPr>
        </p:nvSpPr>
        <p:spPr>
          <a:xfrm>
            <a:off x="706438" y="1927682"/>
            <a:ext cx="10418762" cy="4739347"/>
          </a:xfrm>
        </p:spPr>
        <p:txBody>
          <a:bodyPr lIns="91440" tIns="45720" rIns="91440" bIns="45720" anchor="t"/>
          <a:lstStyle/>
          <a:p>
            <a:r>
              <a:rPr lang="en-GB" sz="1500" dirty="0">
                <a:latin typeface="Lato Light"/>
                <a:ea typeface="Lato Light"/>
                <a:cs typeface="Lato Light"/>
              </a:rPr>
              <a:t>Becoming an Active Practice is simple – all you need to do is sign up and demonstrate you have taken steps </a:t>
            </a:r>
            <a:br>
              <a:rPr lang="en-GB" sz="1500" dirty="0">
                <a:latin typeface="Lato Light"/>
                <a:ea typeface="Lato Light"/>
                <a:cs typeface="Lato Light"/>
              </a:rPr>
            </a:br>
            <a:r>
              <a:rPr lang="en-GB" sz="1500" dirty="0">
                <a:latin typeface="Lato Light"/>
                <a:ea typeface="Lato Light"/>
                <a:cs typeface="Lato Light"/>
              </a:rPr>
              <a:t>in the practice to:</a:t>
            </a:r>
          </a:p>
          <a:p>
            <a:endParaRPr lang="en-GB" sz="1500" dirty="0">
              <a:latin typeface="Lato Light"/>
              <a:ea typeface="Lato Light"/>
              <a:cs typeface="Lato Light"/>
            </a:endParaRPr>
          </a:p>
          <a:p>
            <a:pPr marL="342900" indent="-342900">
              <a:buFont typeface="+mj-lt"/>
              <a:buAutoNum type="arabicPeriod"/>
            </a:pPr>
            <a:r>
              <a:rPr lang="en-GB" sz="1500" dirty="0">
                <a:latin typeface="Lato Light"/>
                <a:ea typeface="Lato Light"/>
                <a:cs typeface="Lato Light"/>
              </a:rPr>
              <a:t>Reduce sedentary behaviour in staff</a:t>
            </a:r>
          </a:p>
          <a:p>
            <a:pPr marL="342900" indent="-342900">
              <a:buFont typeface="+mj-lt"/>
              <a:buAutoNum type="arabicPeriod"/>
            </a:pPr>
            <a:r>
              <a:rPr lang="en-GB" sz="1500" dirty="0">
                <a:latin typeface="Lato Light"/>
                <a:ea typeface="Lato Light"/>
                <a:cs typeface="Lato Light"/>
              </a:rPr>
              <a:t>Reduce sedentary behaviour in patients</a:t>
            </a:r>
          </a:p>
          <a:p>
            <a:pPr marL="342900" indent="-342900">
              <a:buFont typeface="+mj-lt"/>
              <a:buAutoNum type="arabicPeriod"/>
            </a:pPr>
            <a:r>
              <a:rPr lang="en-GB" sz="1500" dirty="0">
                <a:latin typeface="Lato Light"/>
                <a:ea typeface="Lato Light"/>
                <a:cs typeface="Lato Light"/>
              </a:rPr>
              <a:t>Increase physical activity in staff</a:t>
            </a:r>
          </a:p>
          <a:p>
            <a:pPr marL="342900" indent="-342900">
              <a:buFont typeface="+mj-lt"/>
              <a:buAutoNum type="arabicPeriod"/>
            </a:pPr>
            <a:r>
              <a:rPr lang="en-GB" sz="1500" dirty="0">
                <a:latin typeface="Lato Light"/>
                <a:ea typeface="Lato Light"/>
                <a:cs typeface="Lato Light"/>
              </a:rPr>
              <a:t>Increase physical activity in patients</a:t>
            </a:r>
          </a:p>
          <a:p>
            <a:pPr marL="342900" indent="-342900">
              <a:buFont typeface="+mj-lt"/>
              <a:buAutoNum type="arabicPeriod"/>
            </a:pPr>
            <a:r>
              <a:rPr lang="en-GB" sz="1500" dirty="0">
                <a:latin typeface="Lato Light"/>
                <a:ea typeface="Lato Light"/>
                <a:cs typeface="Lato Light"/>
              </a:rPr>
              <a:t>Partner with a local physical activity provider</a:t>
            </a:r>
          </a:p>
          <a:p>
            <a:pPr marL="342900" indent="-342900">
              <a:buFont typeface="+mj-lt"/>
              <a:buAutoNum type="arabicPeriod"/>
            </a:pPr>
            <a:endParaRPr lang="en-GB" sz="1500" dirty="0"/>
          </a:p>
          <a:p>
            <a:r>
              <a:rPr lang="en-GB" sz="1500" dirty="0">
                <a:latin typeface="Lato Light"/>
                <a:ea typeface="Lato Light"/>
                <a:cs typeface="Lato Light"/>
              </a:rPr>
              <a:t>Just like training for a race, the first steps are often the hardest – but practices that have embraced this </a:t>
            </a:r>
            <a:br>
              <a:rPr lang="en-GB" sz="1500" dirty="0">
                <a:latin typeface="Lato Light"/>
                <a:ea typeface="Lato Light"/>
                <a:cs typeface="Lato Light"/>
              </a:rPr>
            </a:br>
            <a:r>
              <a:rPr lang="en-GB" sz="1500" dirty="0">
                <a:latin typeface="Lato Light"/>
                <a:ea typeface="Lato Light"/>
                <a:cs typeface="Lato Light"/>
              </a:rPr>
              <a:t>approach have found that the benefits in terms of staff morale, patient health and engagement more than </a:t>
            </a:r>
            <a:br>
              <a:rPr lang="en-GB" sz="1500" dirty="0">
                <a:latin typeface="Lato Light"/>
                <a:ea typeface="Lato Light"/>
                <a:cs typeface="Lato Light"/>
              </a:rPr>
            </a:br>
            <a:r>
              <a:rPr lang="en-GB" sz="1500" dirty="0">
                <a:latin typeface="Lato Light"/>
                <a:ea typeface="Lato Light"/>
                <a:cs typeface="Lato Light"/>
              </a:rPr>
              <a:t>make up for the initial effort.</a:t>
            </a:r>
          </a:p>
          <a:p>
            <a:endParaRPr lang="en-GB" sz="1500" dirty="0"/>
          </a:p>
          <a:p>
            <a:r>
              <a:rPr lang="en-GB" sz="1500" dirty="0">
                <a:latin typeface="Lato Light"/>
                <a:ea typeface="Lato Light"/>
                <a:cs typeface="Lato Light"/>
              </a:rPr>
              <a:t>This initiative does not have to be led by a GP partner, or even a doctor – you may have a member of your </a:t>
            </a:r>
            <a:br>
              <a:rPr lang="en-GB" sz="1500" dirty="0">
                <a:latin typeface="Lato Light"/>
                <a:ea typeface="Lato Light"/>
                <a:cs typeface="Lato Light"/>
              </a:rPr>
            </a:br>
            <a:r>
              <a:rPr lang="en-GB" sz="1500" dirty="0">
                <a:latin typeface="Lato Light"/>
                <a:ea typeface="Lato Light"/>
                <a:cs typeface="Lato Light"/>
              </a:rPr>
              <a:t>non-clinical practice team who would be best placed to lead the initiative. Medical students, GP trainees, </a:t>
            </a:r>
            <a:br>
              <a:rPr lang="en-GB" sz="1500" dirty="0">
                <a:latin typeface="Lato Light"/>
                <a:ea typeface="Lato Light"/>
                <a:cs typeface="Lato Light"/>
              </a:rPr>
            </a:br>
            <a:r>
              <a:rPr lang="en-GB" sz="1500" dirty="0">
                <a:latin typeface="Lato Light"/>
                <a:ea typeface="Lato Light"/>
                <a:cs typeface="Lato Light"/>
              </a:rPr>
              <a:t>the social prescriber, first contact physiotherapist, a receptionist or one of the patient participation group </a:t>
            </a:r>
            <a:br>
              <a:rPr lang="en-GB" sz="1500" dirty="0">
                <a:latin typeface="Lato Light"/>
                <a:ea typeface="Lato Light"/>
                <a:cs typeface="Lato Light"/>
              </a:rPr>
            </a:br>
            <a:r>
              <a:rPr lang="en-GB" sz="1500" dirty="0">
                <a:latin typeface="Lato Light"/>
                <a:ea typeface="Lato Light"/>
                <a:cs typeface="Lato Light"/>
              </a:rPr>
              <a:t>(PPG) team – anyone can lead!</a:t>
            </a:r>
          </a:p>
          <a:p>
            <a:endParaRPr lang="en-GB" sz="1500" dirty="0">
              <a:latin typeface="Lato Light"/>
              <a:ea typeface="Lato Light"/>
              <a:cs typeface="Lato Light"/>
            </a:endParaRPr>
          </a:p>
          <a:p>
            <a:r>
              <a:rPr lang="en-GB" sz="1500" dirty="0">
                <a:latin typeface="Lato Light"/>
                <a:ea typeface="Lato Light"/>
                <a:cs typeface="Lato Light"/>
              </a:rPr>
              <a:t>The </a:t>
            </a:r>
            <a:r>
              <a:rPr lang="en-GB" sz="1500" dirty="0">
                <a:latin typeface="Lato Light"/>
                <a:ea typeface="Lato Light"/>
                <a:cs typeface="Lato Light"/>
                <a:hlinkClick r:id="rId2"/>
              </a:rPr>
              <a:t>Physical Activity Hub </a:t>
            </a:r>
            <a:r>
              <a:rPr lang="en-GB" sz="1500" dirty="0">
                <a:latin typeface="Lato Light"/>
                <a:ea typeface="Lato Light"/>
                <a:cs typeface="Lato Light"/>
              </a:rPr>
              <a:t>has many suggestions and resources to help you meet the five criteria. </a:t>
            </a:r>
          </a:p>
        </p:txBody>
      </p:sp>
      <p:grpSp>
        <p:nvGrpSpPr>
          <p:cNvPr id="5" name="Group 4">
            <a:extLst>
              <a:ext uri="{FF2B5EF4-FFF2-40B4-BE49-F238E27FC236}">
                <a16:creationId xmlns:a16="http://schemas.microsoft.com/office/drawing/2014/main" id="{A7882D38-2ACE-7F85-E0A8-483A1FF6D66C}"/>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5F38C3D6-061A-3F64-8E45-D872D9705A86}"/>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EFEDDB-B232-6408-01DD-C156913AF430}"/>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13E27C27-9B65-C3B2-D37E-55200A99A4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29741E1D-1CC9-BDAA-8F76-72B495C3861A}"/>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15</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3704114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ABA72-4D4D-22F1-967B-80035D75B0FC}"/>
              </a:ext>
            </a:extLst>
          </p:cNvPr>
          <p:cNvSpPr/>
          <p:nvPr/>
        </p:nvSpPr>
        <p:spPr>
          <a:xfrm>
            <a:off x="0" y="0"/>
            <a:ext cx="10994065"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3" name="Group 2">
            <a:extLst>
              <a:ext uri="{FF2B5EF4-FFF2-40B4-BE49-F238E27FC236}">
                <a16:creationId xmlns:a16="http://schemas.microsoft.com/office/drawing/2014/main" id="{DB303D12-F7CB-58DE-79EB-6E913D0D0C2E}"/>
              </a:ext>
            </a:extLst>
          </p:cNvPr>
          <p:cNvGrpSpPr/>
          <p:nvPr/>
        </p:nvGrpSpPr>
        <p:grpSpPr>
          <a:xfrm>
            <a:off x="11125200" y="0"/>
            <a:ext cx="1059712" cy="6858000"/>
            <a:chOff x="11132288" y="0"/>
            <a:chExt cx="1059712" cy="6858000"/>
          </a:xfrm>
        </p:grpSpPr>
        <p:sp>
          <p:nvSpPr>
            <p:cNvPr id="4" name="Rectangle 3">
              <a:extLst>
                <a:ext uri="{FF2B5EF4-FFF2-40B4-BE49-F238E27FC236}">
                  <a16:creationId xmlns:a16="http://schemas.microsoft.com/office/drawing/2014/main" id="{EC39547E-96C3-2F11-9D7C-A852BCE96711}"/>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ADD21C-17BF-9736-9441-61CF1EFD5EB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letters on a white background&#10;&#10;AI-generated content may be incorrect.">
              <a:extLst>
                <a:ext uri="{FF2B5EF4-FFF2-40B4-BE49-F238E27FC236}">
                  <a16:creationId xmlns:a16="http://schemas.microsoft.com/office/drawing/2014/main" id="{C10AF67D-2A8B-F7E5-A273-2498BFC5A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8" name="Slide Number Placeholder 14">
              <a:extLst>
                <a:ext uri="{FF2B5EF4-FFF2-40B4-BE49-F238E27FC236}">
                  <a16:creationId xmlns:a16="http://schemas.microsoft.com/office/drawing/2014/main" id="{8C93B757-F610-C549-D560-9999D3B9BC35}"/>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16</a:t>
              </a:fld>
              <a:endParaRPr lang="en-US" sz="2000" dirty="0">
                <a:solidFill>
                  <a:schemeClr val="tx2"/>
                </a:solidFill>
                <a:latin typeface="Arial" panose="020B0604020202020204" pitchFamily="34" charset="0"/>
              </a:endParaRPr>
            </a:p>
          </p:txBody>
        </p:sp>
      </p:grpSp>
      <p:sp>
        <p:nvSpPr>
          <p:cNvPr id="10" name="Text Placeholder 1">
            <a:extLst>
              <a:ext uri="{FF2B5EF4-FFF2-40B4-BE49-F238E27FC236}">
                <a16:creationId xmlns:a16="http://schemas.microsoft.com/office/drawing/2014/main" id="{1EB3DEE1-BD01-F0C7-F666-BE9F67C6EBA0}"/>
              </a:ext>
            </a:extLst>
          </p:cNvPr>
          <p:cNvSpPr>
            <a:spLocks noGrp="1"/>
          </p:cNvSpPr>
          <p:nvPr>
            <p:ph type="body" sz="quarter" idx="12"/>
          </p:nvPr>
        </p:nvSpPr>
        <p:spPr>
          <a:xfrm>
            <a:off x="706438" y="457200"/>
            <a:ext cx="10113962" cy="838200"/>
          </a:xfrm>
        </p:spPr>
        <p:txBody>
          <a:bodyPr/>
          <a:lstStyle/>
          <a:p>
            <a:r>
              <a:rPr lang="en-US" dirty="0"/>
              <a:t>APC: hints and tips video</a:t>
            </a:r>
          </a:p>
        </p:txBody>
      </p:sp>
      <p:pic>
        <p:nvPicPr>
          <p:cNvPr id="14" name="Picture 13" descr="A computer monitor with a blue screen&#10;&#10;AI-generated content may be incorrect.">
            <a:extLst>
              <a:ext uri="{FF2B5EF4-FFF2-40B4-BE49-F238E27FC236}">
                <a16:creationId xmlns:a16="http://schemas.microsoft.com/office/drawing/2014/main" id="{54701F65-BDDD-5D2C-6C52-D436F65C52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77980" y="1074075"/>
            <a:ext cx="7716308" cy="5783926"/>
          </a:xfrm>
          <a:prstGeom prst="rect">
            <a:avLst/>
          </a:prstGeom>
        </p:spPr>
      </p:pic>
      <p:pic>
        <p:nvPicPr>
          <p:cNvPr id="5" name="Picture 4">
            <a:hlinkClick r:id="rId4"/>
            <a:extLst>
              <a:ext uri="{FF2B5EF4-FFF2-40B4-BE49-F238E27FC236}">
                <a16:creationId xmlns:a16="http://schemas.microsoft.com/office/drawing/2014/main" id="{0F28EFC1-D668-85AE-09E1-7D5D0B64A9A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232948" y="2048863"/>
            <a:ext cx="6436267" cy="3151963"/>
          </a:xfrm>
          <a:prstGeom prst="rect">
            <a:avLst/>
          </a:prstGeom>
          <a:noFill/>
        </p:spPr>
      </p:pic>
    </p:spTree>
    <p:extLst>
      <p:ext uri="{BB962C8B-B14F-4D97-AF65-F5344CB8AC3E}">
        <p14:creationId xmlns:p14="http://schemas.microsoft.com/office/powerpoint/2010/main" val="303417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5A52E-EB33-26BB-F6AC-99B79BD6CA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6BDC9-DFA3-BC68-8AA3-77C2B3741D92}"/>
              </a:ext>
            </a:extLst>
          </p:cNvPr>
          <p:cNvSpPr/>
          <p:nvPr/>
        </p:nvSpPr>
        <p:spPr>
          <a:xfrm>
            <a:off x="0" y="0"/>
            <a:ext cx="10994065"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5" name="Group 4">
            <a:extLst>
              <a:ext uri="{FF2B5EF4-FFF2-40B4-BE49-F238E27FC236}">
                <a16:creationId xmlns:a16="http://schemas.microsoft.com/office/drawing/2014/main" id="{8F85EDB6-5B77-42B0-F96F-B9A7C355F80D}"/>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59030240-AA52-1EE1-06E7-17DB82EF0C9E}"/>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040A26-D42F-1127-D78E-19AB9AD2D5E4}"/>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657AC1DE-DCD6-E74C-40C9-B89536F321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4EE5EB09-7D41-37CD-7DCE-D1AEECCCCBC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17</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E311E7D2-66C0-3084-828C-EF6C1EA87E94}"/>
              </a:ext>
            </a:extLst>
          </p:cNvPr>
          <p:cNvSpPr>
            <a:spLocks noGrp="1"/>
          </p:cNvSpPr>
          <p:nvPr>
            <p:ph type="body" sz="quarter" idx="12"/>
          </p:nvPr>
        </p:nvSpPr>
        <p:spPr>
          <a:xfrm>
            <a:off x="706438" y="457200"/>
            <a:ext cx="10705274" cy="838200"/>
          </a:xfrm>
        </p:spPr>
        <p:txBody>
          <a:bodyPr/>
          <a:lstStyle/>
          <a:p>
            <a:r>
              <a:rPr lang="en-GB"/>
              <a:t>Useful links for becoming an Active Practice</a:t>
            </a:r>
          </a:p>
        </p:txBody>
      </p:sp>
      <p:sp>
        <p:nvSpPr>
          <p:cNvPr id="3" name="Text Placeholder 2">
            <a:extLst>
              <a:ext uri="{FF2B5EF4-FFF2-40B4-BE49-F238E27FC236}">
                <a16:creationId xmlns:a16="http://schemas.microsoft.com/office/drawing/2014/main" id="{F087F122-3C17-445E-B251-6A3D52FD92B6}"/>
              </a:ext>
            </a:extLst>
          </p:cNvPr>
          <p:cNvSpPr>
            <a:spLocks noGrp="1"/>
          </p:cNvSpPr>
          <p:nvPr>
            <p:ph type="body" sz="quarter" idx="14"/>
          </p:nvPr>
        </p:nvSpPr>
        <p:spPr/>
        <p:txBody>
          <a:bodyPr/>
          <a:lstStyle/>
          <a:p>
            <a:r>
              <a:rPr lang="en-GB" sz="1500" b="1" dirty="0"/>
              <a:t>Join the movement – become an Active Practice</a:t>
            </a:r>
          </a:p>
          <a:p>
            <a:r>
              <a:rPr lang="en-GB" sz="1500" dirty="0">
                <a:hlinkClick r:id="rId3"/>
              </a:rPr>
              <a:t>Active Practice Charter sign-up form</a:t>
            </a:r>
            <a:endParaRPr lang="en-GB" sz="1500" dirty="0"/>
          </a:p>
          <a:p>
            <a:endParaRPr lang="en-GB" sz="1500" dirty="0"/>
          </a:p>
          <a:p>
            <a:r>
              <a:rPr lang="en-GB" sz="1500" b="1" dirty="0"/>
              <a:t>Videos</a:t>
            </a:r>
          </a:p>
          <a:p>
            <a:r>
              <a:rPr lang="en-GB" sz="1500" dirty="0">
                <a:hlinkClick r:id="rId4"/>
              </a:rPr>
              <a:t>Active Practice Charter: Hints and Tips</a:t>
            </a:r>
            <a:endParaRPr lang="en-GB" sz="1500" dirty="0"/>
          </a:p>
          <a:p>
            <a:r>
              <a:rPr lang="en-GB" sz="1500" dirty="0">
                <a:hlinkClick r:id="rId5"/>
              </a:rPr>
              <a:t>RCGP Physical Activity and Lifestyle project</a:t>
            </a:r>
            <a:endParaRPr lang="en-GB" sz="1500" dirty="0"/>
          </a:p>
          <a:p>
            <a:r>
              <a:rPr lang="en-GB" sz="1500" dirty="0">
                <a:hlinkClick r:id="rId6"/>
              </a:rPr>
              <a:t>Swimming as Medicine</a:t>
            </a:r>
            <a:endParaRPr lang="en-GB" sz="1500" dirty="0"/>
          </a:p>
          <a:p>
            <a:endParaRPr lang="en-GB" sz="1500" dirty="0"/>
          </a:p>
          <a:p>
            <a:r>
              <a:rPr lang="en-GB" sz="1500" b="1" dirty="0"/>
              <a:t>External resources and initiatives</a:t>
            </a:r>
          </a:p>
          <a:p>
            <a:r>
              <a:rPr lang="en-GB" sz="1500" dirty="0">
                <a:hlinkClick r:id="rId7"/>
              </a:rPr>
              <a:t>Physical activity resources</a:t>
            </a:r>
            <a:endParaRPr lang="en-GB" sz="1500" dirty="0"/>
          </a:p>
          <a:p>
            <a:r>
              <a:rPr lang="en-GB" sz="1500" dirty="0">
                <a:hlinkClick r:id="rId8"/>
              </a:rPr>
              <a:t>Supporting patients to change their behaviour</a:t>
            </a:r>
            <a:endParaRPr lang="en-GB" sz="1500" dirty="0"/>
          </a:p>
          <a:p>
            <a:r>
              <a:rPr lang="en-GB" sz="1500" dirty="0">
                <a:hlinkClick r:id="rId9"/>
              </a:rPr>
              <a:t>Evidence and guidance</a:t>
            </a:r>
            <a:endParaRPr lang="en-GB" sz="1500" dirty="0"/>
          </a:p>
          <a:p>
            <a:r>
              <a:rPr lang="en-GB" sz="1500" dirty="0">
                <a:hlinkClick r:id="rId10"/>
              </a:rPr>
              <a:t>Organisations</a:t>
            </a:r>
            <a:endParaRPr lang="en-GB" sz="1500" dirty="0"/>
          </a:p>
          <a:p>
            <a:r>
              <a:rPr lang="en-GB" sz="1500" dirty="0">
                <a:hlinkClick r:id="rId11"/>
              </a:rPr>
              <a:t>Key papers</a:t>
            </a:r>
            <a:endParaRPr lang="en-GB" sz="1500" dirty="0"/>
          </a:p>
          <a:p>
            <a:endParaRPr lang="en-GB" sz="1500" dirty="0"/>
          </a:p>
        </p:txBody>
      </p:sp>
    </p:spTree>
    <p:extLst>
      <p:ext uri="{BB962C8B-B14F-4D97-AF65-F5344CB8AC3E}">
        <p14:creationId xmlns:p14="http://schemas.microsoft.com/office/powerpoint/2010/main" val="242208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D81C3E-E597-E11F-28CB-7659FE34DB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 Placeholder 7">
            <a:extLst>
              <a:ext uri="{FF2B5EF4-FFF2-40B4-BE49-F238E27FC236}">
                <a16:creationId xmlns:a16="http://schemas.microsoft.com/office/drawing/2014/main" id="{97C2AA32-5AD8-F917-4548-85A50B17567D}"/>
              </a:ext>
            </a:extLst>
          </p:cNvPr>
          <p:cNvSpPr txBox="1">
            <a:spLocks/>
          </p:cNvSpPr>
          <p:nvPr/>
        </p:nvSpPr>
        <p:spPr>
          <a:xfrm>
            <a:off x="420634" y="342699"/>
            <a:ext cx="4571206"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TOOLS TO BECOME </a:t>
            </a:r>
            <a:b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br>
            <a:r>
              <a:rPr kumimoji="0" lang="en-US"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AN ACTIVE PRACTICE</a:t>
            </a:r>
            <a:endParaRPr kumimoji="0" lang="en-GB"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D0FF7510-8D90-B9BC-D842-2DBEF66E4525}"/>
              </a:ext>
            </a:extLst>
          </p:cNvPr>
          <p:cNvSpPr/>
          <p:nvPr/>
        </p:nvSpPr>
        <p:spPr>
          <a:xfrm>
            <a:off x="550862" y="5714378"/>
            <a:ext cx="3370507"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2FBBCC99-D757-FE6B-8A56-BB00848B62F8}"/>
              </a:ext>
            </a:extLst>
          </p:cNvPr>
          <p:cNvSpPr txBox="1">
            <a:spLocks/>
          </p:cNvSpPr>
          <p:nvPr/>
        </p:nvSpPr>
        <p:spPr>
          <a:xfrm>
            <a:off x="633590" y="5788464"/>
            <a:ext cx="3287780"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An inventory of resources to help you on your journey of movement</a:t>
            </a:r>
          </a:p>
        </p:txBody>
      </p:sp>
      <p:pic>
        <p:nvPicPr>
          <p:cNvPr id="9" name="Picture 8" descr="A black letters on a white background&#10;&#10;AI-generated content may be incorrect.">
            <a:extLst>
              <a:ext uri="{FF2B5EF4-FFF2-40B4-BE49-F238E27FC236}">
                <a16:creationId xmlns:a16="http://schemas.microsoft.com/office/drawing/2014/main" id="{7D372DFF-BA48-C47A-BFF3-E253B8A5DC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pic>
        <p:nvPicPr>
          <p:cNvPr id="10" name="Picture 9">
            <a:extLst>
              <a:ext uri="{FF2B5EF4-FFF2-40B4-BE49-F238E27FC236}">
                <a16:creationId xmlns:a16="http://schemas.microsoft.com/office/drawing/2014/main" id="{82BAD540-D731-268E-A226-87BA072E065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3721" y="5841502"/>
            <a:ext cx="1217401" cy="808274"/>
          </a:xfrm>
          <a:prstGeom prst="rect">
            <a:avLst/>
          </a:prstGeom>
        </p:spPr>
      </p:pic>
    </p:spTree>
    <p:extLst>
      <p:ext uri="{BB962C8B-B14F-4D97-AF65-F5344CB8AC3E}">
        <p14:creationId xmlns:p14="http://schemas.microsoft.com/office/powerpoint/2010/main" val="15676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A73E34-92E1-D3D6-583A-18C0DBCC518C}"/>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7" name="Group 6">
            <a:extLst>
              <a:ext uri="{FF2B5EF4-FFF2-40B4-BE49-F238E27FC236}">
                <a16:creationId xmlns:a16="http://schemas.microsoft.com/office/drawing/2014/main" id="{1D963B2D-7C4C-96C7-AFF7-6AFB4793BD15}"/>
              </a:ext>
            </a:extLst>
          </p:cNvPr>
          <p:cNvGrpSpPr/>
          <p:nvPr/>
        </p:nvGrpSpPr>
        <p:grpSpPr>
          <a:xfrm>
            <a:off x="11125200" y="0"/>
            <a:ext cx="1059712" cy="6858000"/>
            <a:chOff x="11132288" y="0"/>
            <a:chExt cx="1059712" cy="6858000"/>
          </a:xfrm>
        </p:grpSpPr>
        <p:sp>
          <p:nvSpPr>
            <p:cNvPr id="8" name="Rectangle 7">
              <a:extLst>
                <a:ext uri="{FF2B5EF4-FFF2-40B4-BE49-F238E27FC236}">
                  <a16:creationId xmlns:a16="http://schemas.microsoft.com/office/drawing/2014/main" id="{001E887A-FC53-519C-3161-33C77409F47A}"/>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F1F2EA-EB0D-4213-3BF5-E56B55114CF5}"/>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letters on a white background&#10;&#10;AI-generated content may be incorrect.">
              <a:extLst>
                <a:ext uri="{FF2B5EF4-FFF2-40B4-BE49-F238E27FC236}">
                  <a16:creationId xmlns:a16="http://schemas.microsoft.com/office/drawing/2014/main" id="{1094639E-BB4A-206D-E5F5-C356F70D2B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1" name="Slide Number Placeholder 14">
              <a:extLst>
                <a:ext uri="{FF2B5EF4-FFF2-40B4-BE49-F238E27FC236}">
                  <a16:creationId xmlns:a16="http://schemas.microsoft.com/office/drawing/2014/main" id="{2B8B82D2-82DF-F31E-6470-1A134FDF969E}"/>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19</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82DECD9A-6C14-3CDC-7630-924DF8F7B9D3}"/>
              </a:ext>
            </a:extLst>
          </p:cNvPr>
          <p:cNvSpPr>
            <a:spLocks noGrp="1"/>
          </p:cNvSpPr>
          <p:nvPr>
            <p:ph type="body" sz="quarter" idx="12"/>
          </p:nvPr>
        </p:nvSpPr>
        <p:spPr/>
        <p:txBody>
          <a:bodyPr/>
          <a:lstStyle/>
          <a:p>
            <a:r>
              <a:rPr lang="en-GB"/>
              <a:t>Promotional resources</a:t>
            </a:r>
          </a:p>
        </p:txBody>
      </p:sp>
      <p:sp>
        <p:nvSpPr>
          <p:cNvPr id="4" name="Rectangle 3">
            <a:extLst>
              <a:ext uri="{FF2B5EF4-FFF2-40B4-BE49-F238E27FC236}">
                <a16:creationId xmlns:a16="http://schemas.microsoft.com/office/drawing/2014/main" id="{49ED7E10-8130-0518-CF5C-C96B2C69617B}"/>
              </a:ext>
            </a:extLst>
          </p:cNvPr>
          <p:cNvSpPr/>
          <p:nvPr/>
        </p:nvSpPr>
        <p:spPr>
          <a:xfrm>
            <a:off x="710924" y="5972783"/>
            <a:ext cx="2489476" cy="54339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2FCB056-A34C-949A-CBFB-03161DE20C62}"/>
              </a:ext>
            </a:extLst>
          </p:cNvPr>
          <p:cNvSpPr>
            <a:spLocks noGrp="1"/>
          </p:cNvSpPr>
          <p:nvPr>
            <p:ph type="body" sz="quarter" idx="14"/>
          </p:nvPr>
        </p:nvSpPr>
        <p:spPr>
          <a:xfrm>
            <a:off x="706438" y="1661453"/>
            <a:ext cx="9582550" cy="4739347"/>
          </a:xfrm>
        </p:spPr>
        <p:txBody>
          <a:bodyPr lIns="91440" tIns="45720" rIns="91440" bIns="45720" anchor="t"/>
          <a:lstStyle/>
          <a:p>
            <a:r>
              <a:rPr lang="en-GB" sz="1500" dirty="0"/>
              <a:t>These resources can be downloaded from the Physical Activity Hub and used by practice staff to promote </a:t>
            </a:r>
            <a:br>
              <a:rPr lang="en-GB" sz="1500" dirty="0"/>
            </a:br>
            <a:r>
              <a:rPr lang="en-GB" sz="1500" dirty="0"/>
              <a:t>physical activity to patients.</a:t>
            </a:r>
          </a:p>
          <a:p>
            <a:endParaRPr lang="en-GB" sz="1500" dirty="0"/>
          </a:p>
          <a:p>
            <a:r>
              <a:rPr lang="en-GB" sz="1500" b="1" dirty="0">
                <a:hlinkClick r:id="rId3"/>
              </a:rPr>
              <a:t>Posters</a:t>
            </a:r>
            <a:r>
              <a:rPr lang="en-GB" sz="1500" b="1" dirty="0"/>
              <a:t> </a:t>
            </a:r>
            <a:r>
              <a:rPr lang="en-GB" sz="1500" dirty="0"/>
              <a:t>- we have created a range of posters for you to use in your practice to promote the movement </a:t>
            </a:r>
            <a:br>
              <a:rPr lang="en-GB" sz="1500" dirty="0"/>
            </a:br>
            <a:r>
              <a:rPr lang="en-GB" sz="1500" dirty="0"/>
              <a:t>for movement.</a:t>
            </a:r>
            <a:br>
              <a:rPr lang="en-GB" sz="1500" dirty="0"/>
            </a:br>
            <a:endParaRPr lang="en-GB" sz="1500" dirty="0"/>
          </a:p>
          <a:p>
            <a:r>
              <a:rPr lang="en-GB" sz="1500" b="1" dirty="0">
                <a:latin typeface="Lato Light"/>
                <a:ea typeface="Lato Light"/>
                <a:cs typeface="Lato Light"/>
                <a:hlinkClick r:id="rId4"/>
              </a:rPr>
              <a:t>Social media assets</a:t>
            </a:r>
            <a:r>
              <a:rPr lang="en-GB" sz="1500" b="1" dirty="0">
                <a:latin typeface="Lato Light"/>
                <a:ea typeface="Lato Light"/>
                <a:cs typeface="Lato Light"/>
              </a:rPr>
              <a:t> </a:t>
            </a:r>
            <a:r>
              <a:rPr lang="en-GB" sz="1500" dirty="0">
                <a:latin typeface="Lato Light"/>
                <a:ea typeface="Lato Light"/>
                <a:cs typeface="Lato Light"/>
              </a:rPr>
              <a:t>- we have created a range of social media assets to help you promote physical activity </a:t>
            </a:r>
            <a:br>
              <a:rPr lang="en-GB" sz="1500" dirty="0">
                <a:latin typeface="Lato Light"/>
                <a:ea typeface="Lato Light"/>
                <a:cs typeface="Lato Light"/>
              </a:rPr>
            </a:br>
            <a:r>
              <a:rPr lang="en-GB" sz="1500" dirty="0">
                <a:latin typeface="Lato Light"/>
                <a:ea typeface="Lato Light"/>
                <a:cs typeface="Lato Light"/>
              </a:rPr>
              <a:t>to patients digitally.</a:t>
            </a:r>
            <a:br>
              <a:rPr lang="en-GB" sz="1500" dirty="0">
                <a:latin typeface="Lato Light"/>
                <a:ea typeface="Lato Light"/>
                <a:cs typeface="Lato Light"/>
              </a:rPr>
            </a:br>
            <a:endParaRPr lang="en-GB" sz="1500" dirty="0">
              <a:latin typeface="Lato Light"/>
              <a:ea typeface="Lato Light"/>
              <a:cs typeface="Lato Light"/>
            </a:endParaRPr>
          </a:p>
          <a:p>
            <a:r>
              <a:rPr lang="en-GB" sz="1500" b="1" dirty="0">
                <a:hlinkClick r:id="rId5"/>
              </a:rPr>
              <a:t>Text (SMS) templates </a:t>
            </a:r>
            <a:r>
              <a:rPr lang="en-GB" sz="1500" dirty="0"/>
              <a:t>- these SMS text templates are tailored for a GP practice to encourage patients </a:t>
            </a:r>
            <a:br>
              <a:rPr lang="en-GB" sz="1500" dirty="0"/>
            </a:br>
            <a:r>
              <a:rPr lang="en-GB" sz="1500" dirty="0"/>
              <a:t>to become more active, with a focus on the health benefits. These include parkrun-themed messages. </a:t>
            </a:r>
            <a:br>
              <a:rPr lang="en-GB" sz="1500" dirty="0"/>
            </a:br>
            <a:r>
              <a:rPr lang="en-GB" sz="1500" dirty="0"/>
              <a:t>Adapt content as needed.</a:t>
            </a:r>
          </a:p>
          <a:p>
            <a:endParaRPr lang="en-GB" sz="1500" dirty="0"/>
          </a:p>
          <a:p>
            <a:endParaRPr lang="en-GB" sz="1500" dirty="0"/>
          </a:p>
          <a:p>
            <a:endParaRPr lang="en-GB" sz="1500" dirty="0"/>
          </a:p>
          <a:p>
            <a:endParaRPr lang="en-GB" sz="1500" dirty="0"/>
          </a:p>
          <a:p>
            <a:endParaRPr lang="en-GB" sz="1500" dirty="0"/>
          </a:p>
          <a:p>
            <a:endParaRPr lang="en-GB" sz="1500" dirty="0"/>
          </a:p>
          <a:p>
            <a:endParaRPr lang="en-GB" sz="1500" dirty="0"/>
          </a:p>
          <a:p>
            <a:r>
              <a:rPr lang="en-GB" sz="2000" b="1" dirty="0">
                <a:solidFill>
                  <a:schemeClr val="bg1"/>
                </a:solidFill>
              </a:rPr>
              <a:t>→</a:t>
            </a:r>
            <a:r>
              <a:rPr lang="en-GB" sz="2000" b="1" dirty="0"/>
              <a:t> </a:t>
            </a:r>
            <a:r>
              <a:rPr lang="en-GB" sz="2000" dirty="0">
                <a:hlinkClick r:id="rId6"/>
              </a:rPr>
              <a:t>More information</a:t>
            </a:r>
            <a:endParaRPr lang="en-GB" sz="2000" dirty="0"/>
          </a:p>
        </p:txBody>
      </p:sp>
    </p:spTree>
    <p:extLst>
      <p:ext uri="{BB962C8B-B14F-4D97-AF65-F5344CB8AC3E}">
        <p14:creationId xmlns:p14="http://schemas.microsoft.com/office/powerpoint/2010/main" val="77914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4A84A-A428-47A9-68CD-0B1CFDCF6467}"/>
              </a:ext>
            </a:extLst>
          </p:cNvPr>
          <p:cNvSpPr/>
          <p:nvPr/>
        </p:nvSpPr>
        <p:spPr>
          <a:xfrm>
            <a:off x="0" y="0"/>
            <a:ext cx="10994065"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30227A-FE7C-013B-1BF9-1A1157ACE95B}"/>
              </a:ext>
            </a:extLst>
          </p:cNvPr>
          <p:cNvSpPr>
            <a:spLocks noGrp="1"/>
          </p:cNvSpPr>
          <p:nvPr>
            <p:ph type="body" sz="quarter" idx="14"/>
          </p:nvPr>
        </p:nvSpPr>
        <p:spPr>
          <a:xfrm>
            <a:off x="706436" y="1661452"/>
            <a:ext cx="9140297" cy="4739347"/>
          </a:xfrm>
        </p:spPr>
        <p:txBody>
          <a:bodyPr lIns="91440" tIns="45720" rIns="91440" bIns="45720" anchor="t"/>
          <a:lstStyle/>
          <a:p>
            <a:r>
              <a:rPr lang="en-GB" sz="2000" b="1" dirty="0">
                <a:latin typeface="Lato" panose="020F0502020204030203" pitchFamily="34" charset="0"/>
                <a:ea typeface="Lato" panose="020F0502020204030203" pitchFamily="34" charset="0"/>
                <a:cs typeface="Lato" panose="020F0502020204030203" pitchFamily="34" charset="0"/>
              </a:rPr>
              <a:t>This toolkit is for all primary care staff, regardless of your pre-existing interests and knowledge. </a:t>
            </a:r>
          </a:p>
          <a:p>
            <a:endParaRPr lang="en-GB" sz="1500" dirty="0">
              <a:latin typeface="Lato Light"/>
              <a:ea typeface="Lato Light"/>
              <a:cs typeface="Lato Light"/>
            </a:endParaRPr>
          </a:p>
          <a:p>
            <a:r>
              <a:rPr lang="en-GB" sz="1500" dirty="0">
                <a:latin typeface="Lato Light"/>
                <a:ea typeface="Lato Light"/>
                <a:cs typeface="Lato Light"/>
              </a:rPr>
              <a:t>The material contained here (and on the RCGP Physical Activity Hub) will help your practice on its journey to improving the health and wellbeing of your staff and patients by increasing physical activity and reducing sedentary behaviour.</a:t>
            </a:r>
          </a:p>
          <a:p>
            <a:endParaRPr lang="en-GB" sz="1500" dirty="0">
              <a:latin typeface="Lato Light"/>
              <a:ea typeface="Lato Light"/>
              <a:cs typeface="Lato Light"/>
            </a:endParaRPr>
          </a:p>
          <a:p>
            <a:r>
              <a:rPr lang="en-GB" sz="1500" dirty="0">
                <a:latin typeface="Lato Light"/>
                <a:ea typeface="Lato Light"/>
                <a:cs typeface="Lato Light"/>
              </a:rPr>
              <a:t>It includes introductory information on why physical activity is important and how you can make positive changes by joining the Active Practice Charter. It signposts you to tools and resources – from waiting room posters to guidance on coding, evaluation and funding. But it also highlights the range of external organisations who are doing incredible work in this space.</a:t>
            </a:r>
          </a:p>
          <a:p>
            <a:endParaRPr lang="en-GB" sz="1500" dirty="0">
              <a:latin typeface="Lato Light"/>
              <a:ea typeface="Lato Light"/>
              <a:cs typeface="Lato Light"/>
            </a:endParaRPr>
          </a:p>
          <a:p>
            <a:r>
              <a:rPr lang="en-GB" sz="1500" dirty="0">
                <a:latin typeface="Lato Light"/>
                <a:ea typeface="Lato Light"/>
                <a:cs typeface="Lato Light"/>
              </a:rPr>
              <a:t>This toolkit has been conceived as both a starting point for those interested in increasing their practice’s physical activity offer, while also providing links to more detailed resources and learning for those who have already begun the journey.</a:t>
            </a:r>
          </a:p>
          <a:p>
            <a:endParaRPr lang="en-GB" sz="1800" dirty="0">
              <a:latin typeface="Lato Light"/>
              <a:ea typeface="Lato Light"/>
              <a:cs typeface="Lato Light"/>
            </a:endParaRPr>
          </a:p>
        </p:txBody>
      </p:sp>
      <p:grpSp>
        <p:nvGrpSpPr>
          <p:cNvPr id="5" name="Group 4">
            <a:extLst>
              <a:ext uri="{FF2B5EF4-FFF2-40B4-BE49-F238E27FC236}">
                <a16:creationId xmlns:a16="http://schemas.microsoft.com/office/drawing/2014/main" id="{C28694A1-0F43-2099-714E-0B4787210244}"/>
              </a:ext>
            </a:extLst>
          </p:cNvPr>
          <p:cNvGrpSpPr/>
          <p:nvPr/>
        </p:nvGrpSpPr>
        <p:grpSpPr>
          <a:xfrm>
            <a:off x="11132288" y="0"/>
            <a:ext cx="1059712" cy="6858000"/>
            <a:chOff x="11132288" y="0"/>
            <a:chExt cx="1059712" cy="6858000"/>
          </a:xfrm>
        </p:grpSpPr>
        <p:sp>
          <p:nvSpPr>
            <p:cNvPr id="9" name="Rectangle 8">
              <a:extLst>
                <a:ext uri="{FF2B5EF4-FFF2-40B4-BE49-F238E27FC236}">
                  <a16:creationId xmlns:a16="http://schemas.microsoft.com/office/drawing/2014/main" id="{FB03CBB5-2565-9A76-8AB0-AC11265A9253}"/>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D06827-CADA-50C9-B6F4-C8565AEF3DC3}"/>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letters on a white background&#10;&#10;AI-generated content may be incorrect.">
              <a:extLst>
                <a:ext uri="{FF2B5EF4-FFF2-40B4-BE49-F238E27FC236}">
                  <a16:creationId xmlns:a16="http://schemas.microsoft.com/office/drawing/2014/main" id="{1A536FDA-E06A-5DC8-2045-A3102CA057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2" name="Slide Number Placeholder 14">
              <a:extLst>
                <a:ext uri="{FF2B5EF4-FFF2-40B4-BE49-F238E27FC236}">
                  <a16:creationId xmlns:a16="http://schemas.microsoft.com/office/drawing/2014/main" id="{BAFB0DA3-8ADE-E862-5FF9-148282CC4550}"/>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a:t>
              </a:fld>
              <a:endParaRPr lang="en-US" sz="2000" dirty="0">
                <a:solidFill>
                  <a:schemeClr val="tx2"/>
                </a:solidFill>
                <a:latin typeface="Arial" panose="020B0604020202020204" pitchFamily="34" charset="0"/>
              </a:endParaRPr>
            </a:p>
          </p:txBody>
        </p:sp>
      </p:grpSp>
      <p:sp>
        <p:nvSpPr>
          <p:cNvPr id="6" name="Text Placeholder 1">
            <a:extLst>
              <a:ext uri="{FF2B5EF4-FFF2-40B4-BE49-F238E27FC236}">
                <a16:creationId xmlns:a16="http://schemas.microsoft.com/office/drawing/2014/main" id="{78C85BD1-360D-773A-8CAB-D4A86D93FB79}"/>
              </a:ext>
            </a:extLst>
          </p:cNvPr>
          <p:cNvSpPr txBox="1">
            <a:spLocks/>
          </p:cNvSpPr>
          <p:nvPr/>
        </p:nvSpPr>
        <p:spPr>
          <a:xfrm>
            <a:off x="706437" y="457200"/>
            <a:ext cx="8852429" cy="1447800"/>
          </a:xfrm>
          <a:prstGeom prst="rect">
            <a:avLst/>
          </a:prstGeom>
        </p:spPr>
        <p:txBody>
          <a:bodyPr lIns="91440" tIns="45720" rIns="91440" bIns="45720" anchor="t"/>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latin typeface="Lato"/>
                <a:ea typeface="Lato"/>
                <a:cs typeface="Lato"/>
              </a:rPr>
              <a:t>What is this toolkit and who is it for? </a:t>
            </a:r>
            <a:endParaRPr lang="en-US" dirty="0">
              <a:latin typeface="Lato"/>
              <a:ea typeface="Lato"/>
              <a:cs typeface="Lato"/>
            </a:endParaRPr>
          </a:p>
        </p:txBody>
      </p:sp>
    </p:spTree>
    <p:extLst>
      <p:ext uri="{BB962C8B-B14F-4D97-AF65-F5344CB8AC3E}">
        <p14:creationId xmlns:p14="http://schemas.microsoft.com/office/powerpoint/2010/main" val="426792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B85F7E-F3E8-C9A5-FA7A-6BC2ECC2E322}"/>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sp>
        <p:nvSpPr>
          <p:cNvPr id="2" name="Text Placeholder 1">
            <a:extLst>
              <a:ext uri="{FF2B5EF4-FFF2-40B4-BE49-F238E27FC236}">
                <a16:creationId xmlns:a16="http://schemas.microsoft.com/office/drawing/2014/main" id="{0FE55C11-875C-31D0-47A4-7F79BCFF6368}"/>
              </a:ext>
            </a:extLst>
          </p:cNvPr>
          <p:cNvSpPr>
            <a:spLocks noGrp="1"/>
          </p:cNvSpPr>
          <p:nvPr>
            <p:ph type="body" sz="quarter" idx="12"/>
          </p:nvPr>
        </p:nvSpPr>
        <p:spPr/>
        <p:txBody>
          <a:bodyPr/>
          <a:lstStyle/>
          <a:p>
            <a:r>
              <a:rPr lang="en-GB"/>
              <a:t>Patient resources</a:t>
            </a:r>
          </a:p>
        </p:txBody>
      </p:sp>
      <p:sp>
        <p:nvSpPr>
          <p:cNvPr id="4" name="Rectangle 3">
            <a:extLst>
              <a:ext uri="{FF2B5EF4-FFF2-40B4-BE49-F238E27FC236}">
                <a16:creationId xmlns:a16="http://schemas.microsoft.com/office/drawing/2014/main" id="{785F222E-1B35-8304-005F-A78E9E69BDF9}"/>
              </a:ext>
            </a:extLst>
          </p:cNvPr>
          <p:cNvSpPr/>
          <p:nvPr/>
        </p:nvSpPr>
        <p:spPr>
          <a:xfrm>
            <a:off x="710924" y="5972783"/>
            <a:ext cx="2489476" cy="54339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2032377-7779-4FEE-1BA5-497CF9D0F990}"/>
              </a:ext>
            </a:extLst>
          </p:cNvPr>
          <p:cNvSpPr>
            <a:spLocks noGrp="1"/>
          </p:cNvSpPr>
          <p:nvPr>
            <p:ph type="body" sz="quarter" idx="14"/>
          </p:nvPr>
        </p:nvSpPr>
        <p:spPr>
          <a:xfrm>
            <a:off x="706438" y="1664208"/>
            <a:ext cx="9343170" cy="4853324"/>
          </a:xfrm>
        </p:spPr>
        <p:txBody>
          <a:bodyPr/>
          <a:lstStyle/>
          <a:p>
            <a:r>
              <a:rPr lang="en-GB" sz="1500" b="1" dirty="0">
                <a:hlinkClick r:id="rId2"/>
              </a:rPr>
              <a:t>We Are Undefeatable </a:t>
            </a:r>
            <a:r>
              <a:rPr lang="en-GB" sz="1500" dirty="0"/>
              <a:t>- Supporting people living with long-term health conditions to be active. </a:t>
            </a:r>
            <a:br>
              <a:rPr lang="en-GB" sz="1500" dirty="0"/>
            </a:br>
            <a:r>
              <a:rPr lang="en-GB" sz="1500" dirty="0"/>
              <a:t>This includes a resource pack for healthcare professionals and practice managers. </a:t>
            </a:r>
            <a:br>
              <a:rPr lang="en-GB" sz="1500" dirty="0"/>
            </a:br>
            <a:br>
              <a:rPr lang="en-GB" sz="1500" dirty="0"/>
            </a:br>
            <a:r>
              <a:rPr lang="en-GB" sz="1500" b="1" dirty="0">
                <a:hlinkClick r:id="rId3"/>
              </a:rPr>
              <a:t>Couch to fitness </a:t>
            </a:r>
            <a:r>
              <a:rPr lang="en-GB" sz="1500" dirty="0"/>
              <a:t>- Supports individuals to get active from home. Supported by Sport England.</a:t>
            </a:r>
            <a:br>
              <a:rPr lang="en-GB" sz="1500" dirty="0"/>
            </a:br>
            <a:endParaRPr lang="en-GB" sz="1500" dirty="0"/>
          </a:p>
          <a:p>
            <a:r>
              <a:rPr lang="en-GB" sz="1500" b="1" dirty="0">
                <a:hlinkClick r:id="rId4"/>
              </a:rPr>
              <a:t>Stronger my way </a:t>
            </a:r>
            <a:r>
              <a:rPr lang="en-GB" sz="1500" dirty="0"/>
              <a:t>– This initiative has resources for both patients and professionals to help people with strengthening activity.</a:t>
            </a:r>
            <a:br>
              <a:rPr lang="en-GB" sz="1500" dirty="0"/>
            </a:br>
            <a:endParaRPr lang="en-GB" sz="1500" dirty="0"/>
          </a:p>
          <a:p>
            <a:r>
              <a:rPr lang="en-GB" sz="1500" b="1" dirty="0">
                <a:hlinkClick r:id="rId5"/>
              </a:rPr>
              <a:t>Swim England </a:t>
            </a:r>
            <a:r>
              <a:rPr lang="en-GB" sz="1500" dirty="0"/>
              <a:t>- Swim England has teamed up with the RCGP to encourage healthcare professionals to consider recommending swimming and aquatic activity to their patients. The ‘Swimming as Medicine’ series of videos outline how transformative being active in water can be for individuals.</a:t>
            </a:r>
          </a:p>
          <a:p>
            <a:endParaRPr lang="en-GB" sz="1500" dirty="0"/>
          </a:p>
          <a:p>
            <a:r>
              <a:rPr lang="en-GB" sz="1500" b="1" dirty="0"/>
              <a:t>Healthcare professional resources</a:t>
            </a:r>
          </a:p>
          <a:p>
            <a:r>
              <a:rPr lang="en-GB" sz="1500" b="1" dirty="0">
                <a:hlinkClick r:id="rId6"/>
              </a:rPr>
              <a:t>Moving medicine </a:t>
            </a:r>
            <a:r>
              <a:rPr lang="en-GB" sz="1500" dirty="0"/>
              <a:t>- Moving Medicine is an initiative by the Faculty of Sport and Exercise Medicine (FSEM), developed in collaboration with Public Health England and Sport England. Its aim is to promote better patient outcomes through physical activity as medicine. It provides practical, evidence-based tools to help healthcare professionals integrate physical activity discussions into routine care.</a:t>
            </a:r>
          </a:p>
          <a:p>
            <a:endParaRPr lang="en-GB" sz="1500" dirty="0">
              <a:highlight>
                <a:srgbClr val="FFFF00"/>
              </a:highlight>
            </a:endParaRPr>
          </a:p>
          <a:p>
            <a:endParaRPr lang="en-GB" sz="1500" dirty="0">
              <a:highlight>
                <a:srgbClr val="FFFF00"/>
              </a:highlight>
            </a:endParaRPr>
          </a:p>
          <a:p>
            <a:r>
              <a:rPr lang="en-GB" sz="2000" dirty="0">
                <a:solidFill>
                  <a:schemeClr val="bg1"/>
                </a:solidFill>
              </a:rPr>
              <a:t>→</a:t>
            </a:r>
            <a:r>
              <a:rPr lang="en-GB" sz="2000" dirty="0"/>
              <a:t> </a:t>
            </a:r>
            <a:r>
              <a:rPr lang="en-GB" sz="2000" dirty="0">
                <a:hlinkClick r:id="rId7"/>
              </a:rPr>
              <a:t>More information</a:t>
            </a:r>
            <a:endParaRPr lang="en-GB" sz="2000" dirty="0"/>
          </a:p>
        </p:txBody>
      </p:sp>
      <p:grpSp>
        <p:nvGrpSpPr>
          <p:cNvPr id="11" name="Group 10">
            <a:extLst>
              <a:ext uri="{FF2B5EF4-FFF2-40B4-BE49-F238E27FC236}">
                <a16:creationId xmlns:a16="http://schemas.microsoft.com/office/drawing/2014/main" id="{634449F3-6DF5-0FD7-1F5A-AB0B552483E5}"/>
              </a:ext>
            </a:extLst>
          </p:cNvPr>
          <p:cNvGrpSpPr/>
          <p:nvPr/>
        </p:nvGrpSpPr>
        <p:grpSpPr>
          <a:xfrm>
            <a:off x="11125200" y="0"/>
            <a:ext cx="1059712" cy="6858000"/>
            <a:chOff x="11132288" y="0"/>
            <a:chExt cx="1059712" cy="6858000"/>
          </a:xfrm>
        </p:grpSpPr>
        <p:sp>
          <p:nvSpPr>
            <p:cNvPr id="12" name="Rectangle 11">
              <a:extLst>
                <a:ext uri="{FF2B5EF4-FFF2-40B4-BE49-F238E27FC236}">
                  <a16:creationId xmlns:a16="http://schemas.microsoft.com/office/drawing/2014/main" id="{8FF1C106-37C6-26B5-F7C1-341DC150E77B}"/>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19D573-B92E-BB67-D88E-7D369B71068C}"/>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letters on a white background&#10;&#10;AI-generated content may be incorrect.">
              <a:extLst>
                <a:ext uri="{FF2B5EF4-FFF2-40B4-BE49-F238E27FC236}">
                  <a16:creationId xmlns:a16="http://schemas.microsoft.com/office/drawing/2014/main" id="{D419BA18-A252-4456-BB5E-ABF979A703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5" name="Slide Number Placeholder 14">
              <a:extLst>
                <a:ext uri="{FF2B5EF4-FFF2-40B4-BE49-F238E27FC236}">
                  <a16:creationId xmlns:a16="http://schemas.microsoft.com/office/drawing/2014/main" id="{9BEDBC25-8D4E-FB43-F034-ABCA84FC382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20</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199849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76A686-7202-E3A6-C4CA-040092D509AD}"/>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376BA161-E980-A023-F2B4-D0606AA10C3B}"/>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5BDC8F95-F788-B76D-53B9-361404B1FE7C}"/>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5B31B1-73C1-CACA-3EFB-A4FF4105BA9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s on a white background&#10;&#10;AI-generated content may be incorrect.">
              <a:extLst>
                <a:ext uri="{FF2B5EF4-FFF2-40B4-BE49-F238E27FC236}">
                  <a16:creationId xmlns:a16="http://schemas.microsoft.com/office/drawing/2014/main" id="{23F507D3-7687-0B68-ACC0-2E04E74AA2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0" name="Slide Number Placeholder 14">
              <a:extLst>
                <a:ext uri="{FF2B5EF4-FFF2-40B4-BE49-F238E27FC236}">
                  <a16:creationId xmlns:a16="http://schemas.microsoft.com/office/drawing/2014/main" id="{0B48A798-776C-F6EE-96D7-DD69A8244C3F}"/>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21</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71662937-58FA-BD55-A75F-4AFC3DD4D2D8}"/>
              </a:ext>
            </a:extLst>
          </p:cNvPr>
          <p:cNvSpPr>
            <a:spLocks noGrp="1"/>
          </p:cNvSpPr>
          <p:nvPr>
            <p:ph type="body" sz="quarter" idx="12"/>
          </p:nvPr>
        </p:nvSpPr>
        <p:spPr/>
        <p:txBody>
          <a:bodyPr/>
          <a:lstStyle/>
          <a:p>
            <a:r>
              <a:rPr lang="en-GB"/>
              <a:t>Population searches and coding</a:t>
            </a:r>
          </a:p>
        </p:txBody>
      </p:sp>
      <p:sp>
        <p:nvSpPr>
          <p:cNvPr id="4" name="Rectangle 3">
            <a:extLst>
              <a:ext uri="{FF2B5EF4-FFF2-40B4-BE49-F238E27FC236}">
                <a16:creationId xmlns:a16="http://schemas.microsoft.com/office/drawing/2014/main" id="{C226E1C7-EB56-CDF1-4DB7-1D24A7366C59}"/>
              </a:ext>
            </a:extLst>
          </p:cNvPr>
          <p:cNvSpPr/>
          <p:nvPr/>
        </p:nvSpPr>
        <p:spPr>
          <a:xfrm>
            <a:off x="710924" y="5972783"/>
            <a:ext cx="2489476" cy="54339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104B580-783C-0319-B192-30D13F2A7904}"/>
              </a:ext>
            </a:extLst>
          </p:cNvPr>
          <p:cNvSpPr>
            <a:spLocks noGrp="1"/>
          </p:cNvSpPr>
          <p:nvPr>
            <p:ph type="body" sz="quarter" idx="14"/>
          </p:nvPr>
        </p:nvSpPr>
        <p:spPr>
          <a:xfrm>
            <a:off x="706438" y="1661453"/>
            <a:ext cx="9308000" cy="4739347"/>
          </a:xfrm>
        </p:spPr>
        <p:txBody>
          <a:bodyPr/>
          <a:lstStyle/>
          <a:p>
            <a:r>
              <a:rPr lang="en-GB" sz="1500" dirty="0"/>
              <a:t>Population searches can drive better health outcomes and effective coding helps determine the impact of interventions in quality improvement projects. </a:t>
            </a:r>
          </a:p>
          <a:p>
            <a:endParaRPr lang="en-GB" sz="1500" dirty="0"/>
          </a:p>
          <a:p>
            <a:r>
              <a:rPr lang="en-GB" sz="1500" b="1" dirty="0"/>
              <a:t>Key benefits of searches:</a:t>
            </a:r>
          </a:p>
          <a:p>
            <a:pPr marL="342900" indent="-342900">
              <a:buFont typeface="Arial" panose="020B0604020202020204" pitchFamily="34" charset="0"/>
              <a:buChar char="•"/>
            </a:pPr>
            <a:r>
              <a:rPr lang="en-GB" sz="1500" dirty="0"/>
              <a:t>Targeted care delivery</a:t>
            </a:r>
          </a:p>
          <a:p>
            <a:pPr marL="342900" indent="-342900">
              <a:buFont typeface="Arial" panose="020B0604020202020204" pitchFamily="34" charset="0"/>
              <a:buChar char="•"/>
            </a:pPr>
            <a:r>
              <a:rPr lang="en-GB" sz="1500" dirty="0"/>
              <a:t>Addresses health inequalities</a:t>
            </a:r>
          </a:p>
          <a:p>
            <a:pPr marL="342900" indent="-342900">
              <a:buFont typeface="Arial" panose="020B0604020202020204" pitchFamily="34" charset="0"/>
              <a:buChar char="•"/>
            </a:pPr>
            <a:r>
              <a:rPr lang="en-GB" sz="1500" dirty="0"/>
              <a:t>Efficient resource allocation</a:t>
            </a:r>
          </a:p>
          <a:p>
            <a:pPr marL="342900" indent="-342900">
              <a:buFont typeface="Arial" panose="020B0604020202020204" pitchFamily="34" charset="0"/>
              <a:buChar char="•"/>
            </a:pPr>
            <a:r>
              <a:rPr lang="en-GB" sz="1500" dirty="0"/>
              <a:t>Data-driven insights</a:t>
            </a:r>
          </a:p>
          <a:p>
            <a:endParaRPr lang="en-GB" sz="1500" dirty="0"/>
          </a:p>
          <a:p>
            <a:r>
              <a:rPr lang="en-GB" sz="1500" b="1" dirty="0"/>
              <a:t>Coding</a:t>
            </a:r>
          </a:p>
          <a:p>
            <a:r>
              <a:rPr lang="en-GB" sz="1500" dirty="0"/>
              <a:t>Effective coding helps you evaluate your initiatives, such as working to increase physical activity in patients. </a:t>
            </a:r>
            <a:br>
              <a:rPr lang="en-GB" sz="1500" dirty="0"/>
            </a:br>
            <a:r>
              <a:rPr lang="en-GB" sz="1500" dirty="0"/>
              <a:t>This can be done using SNOMED codes. </a:t>
            </a:r>
          </a:p>
          <a:p>
            <a:endParaRPr lang="en-GB" sz="1500" dirty="0"/>
          </a:p>
          <a:p>
            <a:endParaRPr lang="en-GB" sz="1500" dirty="0"/>
          </a:p>
          <a:p>
            <a:endParaRPr lang="en-GB" sz="1500" dirty="0"/>
          </a:p>
          <a:p>
            <a:endParaRPr lang="en-GB" sz="1500" dirty="0"/>
          </a:p>
          <a:p>
            <a:endParaRPr lang="en-GB" sz="1500" dirty="0"/>
          </a:p>
          <a:p>
            <a:endParaRPr lang="en-GB" sz="1500" dirty="0"/>
          </a:p>
          <a:p>
            <a:endParaRPr lang="en-GB" sz="1500" dirty="0"/>
          </a:p>
          <a:p>
            <a:r>
              <a:rPr lang="en-GB" sz="2000" b="1" dirty="0">
                <a:solidFill>
                  <a:schemeClr val="bg1"/>
                </a:solidFill>
              </a:rPr>
              <a:t>→</a:t>
            </a:r>
            <a:r>
              <a:rPr lang="en-GB" sz="2000" b="1" dirty="0"/>
              <a:t> </a:t>
            </a:r>
            <a:r>
              <a:rPr lang="en-GB" sz="2000" dirty="0">
                <a:hlinkClick r:id="rId3"/>
              </a:rPr>
              <a:t>More information</a:t>
            </a:r>
            <a:endParaRPr lang="en-GB" sz="2000" dirty="0"/>
          </a:p>
        </p:txBody>
      </p:sp>
    </p:spTree>
    <p:extLst>
      <p:ext uri="{BB962C8B-B14F-4D97-AF65-F5344CB8AC3E}">
        <p14:creationId xmlns:p14="http://schemas.microsoft.com/office/powerpoint/2010/main" val="139743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2BE0-9E1D-3254-A3DD-0C5929C32FE3}"/>
            </a:ext>
          </a:extLst>
        </p:cNvPr>
        <p:cNvGrpSpPr/>
        <p:nvPr/>
      </p:nvGrpSpPr>
      <p:grpSpPr>
        <a:xfrm>
          <a:off x="0" y="0"/>
          <a:ext cx="0" cy="0"/>
          <a:chOff x="0" y="0"/>
          <a:chExt cx="0" cy="0"/>
        </a:xfrm>
      </p:grpSpPr>
      <p:sp>
        <p:nvSpPr>
          <p:cNvPr id="13" name="Text Placeholder 1">
            <a:extLst>
              <a:ext uri="{FF2B5EF4-FFF2-40B4-BE49-F238E27FC236}">
                <a16:creationId xmlns:a16="http://schemas.microsoft.com/office/drawing/2014/main" id="{2BF4C409-E7E4-AACC-60FC-242EEF516AB1}"/>
              </a:ext>
            </a:extLst>
          </p:cNvPr>
          <p:cNvSpPr txBox="1">
            <a:spLocks/>
          </p:cNvSpPr>
          <p:nvPr/>
        </p:nvSpPr>
        <p:spPr>
          <a:xfrm rot="10800000">
            <a:off x="4202976" y="5211482"/>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
        <p:nvSpPr>
          <p:cNvPr id="5" name="Rectangle 4">
            <a:extLst>
              <a:ext uri="{FF2B5EF4-FFF2-40B4-BE49-F238E27FC236}">
                <a16:creationId xmlns:a16="http://schemas.microsoft.com/office/drawing/2014/main" id="{F0514F1D-8542-AF0E-30D8-277165492DA4}"/>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9230F554-11B8-8C97-C128-11646E009983}"/>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98056A5B-704D-2D65-F2ED-9EDFA67CA0D3}"/>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B90B98-E553-D4A8-3C52-AD940E4EF01F}"/>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s on a white background&#10;&#10;AI-generated content may be incorrect.">
              <a:extLst>
                <a:ext uri="{FF2B5EF4-FFF2-40B4-BE49-F238E27FC236}">
                  <a16:creationId xmlns:a16="http://schemas.microsoft.com/office/drawing/2014/main" id="{E2015D06-9023-4779-21BC-DF11FEB245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0" name="Slide Number Placeholder 14">
              <a:extLst>
                <a:ext uri="{FF2B5EF4-FFF2-40B4-BE49-F238E27FC236}">
                  <a16:creationId xmlns:a16="http://schemas.microsoft.com/office/drawing/2014/main" id="{A67A5FBD-B111-56B8-9729-72901F149217}"/>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22</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7FB464A2-6F53-FD8B-354B-AB9F81623504}"/>
              </a:ext>
            </a:extLst>
          </p:cNvPr>
          <p:cNvSpPr>
            <a:spLocks noGrp="1"/>
          </p:cNvSpPr>
          <p:nvPr>
            <p:ph type="body" sz="quarter" idx="12"/>
          </p:nvPr>
        </p:nvSpPr>
        <p:spPr/>
        <p:txBody>
          <a:bodyPr/>
          <a:lstStyle/>
          <a:p>
            <a:r>
              <a:rPr lang="en-GB"/>
              <a:t>Partnering with a physical activity provider</a:t>
            </a:r>
          </a:p>
        </p:txBody>
      </p:sp>
      <p:sp>
        <p:nvSpPr>
          <p:cNvPr id="3" name="Text Placeholder 2">
            <a:extLst>
              <a:ext uri="{FF2B5EF4-FFF2-40B4-BE49-F238E27FC236}">
                <a16:creationId xmlns:a16="http://schemas.microsoft.com/office/drawing/2014/main" id="{48E29D59-957C-693A-8313-A7E3E39C6C7C}"/>
              </a:ext>
            </a:extLst>
          </p:cNvPr>
          <p:cNvSpPr>
            <a:spLocks noGrp="1"/>
          </p:cNvSpPr>
          <p:nvPr>
            <p:ph type="body" sz="quarter" idx="14"/>
          </p:nvPr>
        </p:nvSpPr>
        <p:spPr>
          <a:xfrm>
            <a:off x="706438" y="1661453"/>
            <a:ext cx="9096985" cy="2691091"/>
          </a:xfrm>
        </p:spPr>
        <p:txBody>
          <a:bodyPr/>
          <a:lstStyle/>
          <a:p>
            <a:r>
              <a:rPr lang="en-GB" sz="1500" dirty="0"/>
              <a:t>Partnering with a local physical activity provider is a key part of becoming an Active Practice. There are many ways to achieve this, such as signing up to become a parkrun Practice, setting up a local health walk, approaching local activity providers, or connecting with your PCN’s social prescriber to identify local options. </a:t>
            </a:r>
          </a:p>
          <a:p>
            <a:endParaRPr lang="en-GB" sz="1500" dirty="0"/>
          </a:p>
          <a:p>
            <a:r>
              <a:rPr lang="en-GB" sz="1500" dirty="0"/>
              <a:t>You can also contact your regional </a:t>
            </a:r>
            <a:r>
              <a:rPr lang="en-GB" sz="1500" dirty="0">
                <a:hlinkClick r:id="rId3"/>
              </a:rPr>
              <a:t>Active Partnership </a:t>
            </a:r>
            <a:r>
              <a:rPr lang="en-GB" sz="1500" dirty="0"/>
              <a:t>team. They are experts in local physical activity resources and assets, are aware of the Active Practice Charter and are there to help.</a:t>
            </a:r>
          </a:p>
          <a:p>
            <a:endParaRPr lang="en-GB" sz="2000" dirty="0"/>
          </a:p>
          <a:p>
            <a:endParaRPr lang="en-GB" dirty="0"/>
          </a:p>
        </p:txBody>
      </p:sp>
      <p:sp>
        <p:nvSpPr>
          <p:cNvPr id="11" name="Rounded Rectangle 10">
            <a:extLst>
              <a:ext uri="{FF2B5EF4-FFF2-40B4-BE49-F238E27FC236}">
                <a16:creationId xmlns:a16="http://schemas.microsoft.com/office/drawing/2014/main" id="{8B496A01-9BB4-8907-92FE-DD2B2C66C4AF}"/>
              </a:ext>
            </a:extLst>
          </p:cNvPr>
          <p:cNvSpPr/>
          <p:nvPr/>
        </p:nvSpPr>
        <p:spPr>
          <a:xfrm>
            <a:off x="815496" y="3429000"/>
            <a:ext cx="7859166" cy="1175408"/>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
            <a:extLst>
              <a:ext uri="{FF2B5EF4-FFF2-40B4-BE49-F238E27FC236}">
                <a16:creationId xmlns:a16="http://schemas.microsoft.com/office/drawing/2014/main" id="{AA833275-E05C-809C-EE26-D77FBF1B7777}"/>
              </a:ext>
            </a:extLst>
          </p:cNvPr>
          <p:cNvSpPr txBox="1">
            <a:spLocks/>
          </p:cNvSpPr>
          <p:nvPr/>
        </p:nvSpPr>
        <p:spPr>
          <a:xfrm>
            <a:off x="921127" y="3367636"/>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
        <p:nvSpPr>
          <p:cNvPr id="4" name="Text Placeholder 3">
            <a:extLst>
              <a:ext uri="{FF2B5EF4-FFF2-40B4-BE49-F238E27FC236}">
                <a16:creationId xmlns:a16="http://schemas.microsoft.com/office/drawing/2014/main" id="{8D1DFA53-0A35-AF8F-F808-0B5CF17CF3D3}"/>
              </a:ext>
            </a:extLst>
          </p:cNvPr>
          <p:cNvSpPr txBox="1">
            <a:spLocks/>
          </p:cNvSpPr>
          <p:nvPr/>
        </p:nvSpPr>
        <p:spPr>
          <a:xfrm>
            <a:off x="1377309" y="3619500"/>
            <a:ext cx="6828015" cy="1295400"/>
          </a:xfrm>
          <a:prstGeom prst="rect">
            <a:avLst/>
          </a:prstGeom>
        </p:spPr>
        <p:txBody>
          <a:bodyPr lIns="91440" tIns="45720" rIns="91440" bIns="4572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dirty="0">
                <a:latin typeface="Lato Light"/>
                <a:ea typeface="Lato Light"/>
                <a:cs typeface="Lato Light"/>
              </a:rPr>
              <a:t>Partnering with our local event has really helped the practice engage closer with the community </a:t>
            </a:r>
            <a:r>
              <a:rPr lang="en-US" sz="2000" dirty="0">
                <a:latin typeface="Lato" panose="020F0502020204030203" pitchFamily="34" charset="77"/>
                <a:ea typeface="Lato Light"/>
                <a:cs typeface="Lato Light"/>
              </a:rPr>
              <a:t>- A general practitioner</a:t>
            </a:r>
            <a:endParaRPr lang="en-US" sz="2000" dirty="0">
              <a:latin typeface="Lato" panose="020F0502020204030203" pitchFamily="34" charset="77"/>
            </a:endParaRPr>
          </a:p>
        </p:txBody>
      </p:sp>
      <p:sp>
        <p:nvSpPr>
          <p:cNvPr id="14" name="Text Placeholder 1">
            <a:extLst>
              <a:ext uri="{FF2B5EF4-FFF2-40B4-BE49-F238E27FC236}">
                <a16:creationId xmlns:a16="http://schemas.microsoft.com/office/drawing/2014/main" id="{0EB5F476-0B59-CE09-0EF8-AEFEED40BB54}"/>
              </a:ext>
            </a:extLst>
          </p:cNvPr>
          <p:cNvSpPr txBox="1">
            <a:spLocks/>
          </p:cNvSpPr>
          <p:nvPr/>
        </p:nvSpPr>
        <p:spPr>
          <a:xfrm rot="10800000">
            <a:off x="7829346" y="3704844"/>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Tree>
    <p:extLst>
      <p:ext uri="{BB962C8B-B14F-4D97-AF65-F5344CB8AC3E}">
        <p14:creationId xmlns:p14="http://schemas.microsoft.com/office/powerpoint/2010/main" val="42910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6515-A4F3-A9BF-533D-8576C27FB25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A24AA8A-CC86-2D6A-F5B5-CA45A6A82F13}"/>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18CF08ED-A910-4D0C-6F1D-F56BF856D809}"/>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1B6951D5-D27A-0077-B72B-BE877514EFA4}"/>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CF8BB9-EAE3-8540-5C25-C41BA0BF7BB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s on a white background&#10;&#10;AI-generated content may be incorrect.">
              <a:extLst>
                <a:ext uri="{FF2B5EF4-FFF2-40B4-BE49-F238E27FC236}">
                  <a16:creationId xmlns:a16="http://schemas.microsoft.com/office/drawing/2014/main" id="{C796ADB3-5808-4084-94DB-7C31D580C5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0" name="Slide Number Placeholder 14">
              <a:extLst>
                <a:ext uri="{FF2B5EF4-FFF2-40B4-BE49-F238E27FC236}">
                  <a16:creationId xmlns:a16="http://schemas.microsoft.com/office/drawing/2014/main" id="{10F99A06-F884-2D21-1837-3036EE4FF466}"/>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23</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D3A3BA61-B650-3931-6F59-6F12DEE0E1EE}"/>
              </a:ext>
            </a:extLst>
          </p:cNvPr>
          <p:cNvSpPr>
            <a:spLocks noGrp="1"/>
          </p:cNvSpPr>
          <p:nvPr>
            <p:ph type="body" sz="quarter" idx="12"/>
          </p:nvPr>
        </p:nvSpPr>
        <p:spPr>
          <a:xfrm>
            <a:off x="706438" y="457200"/>
            <a:ext cx="6563042" cy="838200"/>
          </a:xfrm>
        </p:spPr>
        <p:txBody>
          <a:bodyPr/>
          <a:lstStyle/>
          <a:p>
            <a:r>
              <a:rPr lang="en-GB" dirty="0"/>
              <a:t>Benefits of linking with your regional Active Partnership</a:t>
            </a:r>
          </a:p>
        </p:txBody>
      </p:sp>
      <p:sp>
        <p:nvSpPr>
          <p:cNvPr id="3" name="Text Placeholder 2">
            <a:extLst>
              <a:ext uri="{FF2B5EF4-FFF2-40B4-BE49-F238E27FC236}">
                <a16:creationId xmlns:a16="http://schemas.microsoft.com/office/drawing/2014/main" id="{CF58B0AF-FBF0-CEF9-B2EE-74B53E67D8ED}"/>
              </a:ext>
            </a:extLst>
          </p:cNvPr>
          <p:cNvSpPr>
            <a:spLocks noGrp="1"/>
          </p:cNvSpPr>
          <p:nvPr>
            <p:ph type="body" sz="quarter" idx="14"/>
          </p:nvPr>
        </p:nvSpPr>
        <p:spPr>
          <a:xfrm>
            <a:off x="706438" y="1927681"/>
            <a:ext cx="9342437" cy="3472993"/>
          </a:xfrm>
        </p:spPr>
        <p:txBody>
          <a:bodyPr lIns="91440" tIns="45720" rIns="91440" bIns="45720" anchor="t"/>
          <a:lstStyle/>
          <a:p>
            <a:r>
              <a:rPr lang="en-GB" sz="1500" dirty="0">
                <a:latin typeface="Lato Light"/>
                <a:ea typeface="Lato Light"/>
                <a:cs typeface="Lato Light"/>
              </a:rPr>
              <a:t>You can connect with your local regional Active Partnership, which will help with the following:</a:t>
            </a:r>
          </a:p>
          <a:p>
            <a:endParaRPr lang="en-GB" sz="1500" b="1" dirty="0"/>
          </a:p>
          <a:p>
            <a:r>
              <a:rPr lang="en-GB" sz="1500" b="1" dirty="0">
                <a:latin typeface="Lato Light"/>
                <a:ea typeface="Lato Light"/>
                <a:cs typeface="Lato Light"/>
              </a:rPr>
              <a:t>Foster collaboration</a:t>
            </a:r>
            <a:r>
              <a:rPr lang="en-GB" sz="1500" dirty="0">
                <a:latin typeface="Lato Light"/>
                <a:ea typeface="Lato Light"/>
                <a:cs typeface="Lato Light"/>
              </a:rPr>
              <a:t>: Unite organisations with shared goals to achieve greater collective impact.</a:t>
            </a:r>
          </a:p>
          <a:p>
            <a:r>
              <a:rPr lang="en-GB" sz="1500" b="1" dirty="0">
                <a:latin typeface="Lato Light"/>
                <a:ea typeface="Lato Light"/>
                <a:cs typeface="Lato Light"/>
              </a:rPr>
              <a:t>Enhance reach</a:t>
            </a:r>
            <a:r>
              <a:rPr lang="en-GB" sz="1500" dirty="0">
                <a:latin typeface="Lato Light"/>
                <a:ea typeface="Lato Light"/>
                <a:cs typeface="Lato Light"/>
              </a:rPr>
              <a:t>: Extend access to programmes and initiatives by leveraging partner networks.</a:t>
            </a:r>
          </a:p>
          <a:p>
            <a:r>
              <a:rPr lang="en-GB" sz="1500" b="1" dirty="0">
                <a:latin typeface="Lato Light"/>
                <a:ea typeface="Lato Light"/>
                <a:cs typeface="Lato Light"/>
              </a:rPr>
              <a:t>Promote innovation</a:t>
            </a:r>
            <a:r>
              <a:rPr lang="en-GB" sz="1500" dirty="0">
                <a:latin typeface="Lato Light"/>
                <a:ea typeface="Lato Light"/>
                <a:cs typeface="Lato Light"/>
              </a:rPr>
              <a:t>: Encourage the sharing of ideas, resources, and expertise to develop new solutions.</a:t>
            </a:r>
          </a:p>
          <a:p>
            <a:r>
              <a:rPr lang="en-GB" sz="1500" b="1" dirty="0">
                <a:latin typeface="Lato Light"/>
                <a:ea typeface="Lato Light"/>
                <a:cs typeface="Lato Light"/>
              </a:rPr>
              <a:t>Strengthen community engagement</a:t>
            </a:r>
            <a:r>
              <a:rPr lang="en-GB" sz="1500" dirty="0">
                <a:latin typeface="Lato Light"/>
                <a:ea typeface="Lato Light"/>
                <a:cs typeface="Lato Light"/>
              </a:rPr>
              <a:t>: Build trust and lasting connections with diverse communities.</a:t>
            </a:r>
          </a:p>
          <a:p>
            <a:r>
              <a:rPr lang="en-GB" sz="1500" b="1" dirty="0">
                <a:latin typeface="Lato Light"/>
                <a:ea typeface="Lato Light"/>
                <a:cs typeface="Lato Light"/>
              </a:rPr>
              <a:t>Improve outcomes</a:t>
            </a:r>
            <a:r>
              <a:rPr lang="en-GB" sz="1500" dirty="0">
                <a:latin typeface="Lato Light"/>
                <a:ea typeface="Lato Light"/>
                <a:cs typeface="Lato Light"/>
              </a:rPr>
              <a:t>: Deliver measurable benefits through coordinated, aligned efforts.</a:t>
            </a:r>
          </a:p>
          <a:p>
            <a:r>
              <a:rPr lang="en-GB" sz="1500" b="1" dirty="0">
                <a:latin typeface="Lato Light"/>
                <a:ea typeface="Lato Light"/>
                <a:cs typeface="Lato Light"/>
              </a:rPr>
              <a:t>Maximise resources</a:t>
            </a:r>
            <a:r>
              <a:rPr lang="en-GB" sz="1500" dirty="0">
                <a:latin typeface="Lato Light"/>
                <a:ea typeface="Lato Light"/>
                <a:cs typeface="Lato Light"/>
              </a:rPr>
              <a:t>: Optimise use of funding, skills, and infrastructure to reduce duplication.</a:t>
            </a:r>
          </a:p>
          <a:p>
            <a:r>
              <a:rPr lang="en-GB" sz="1500" b="1" dirty="0">
                <a:latin typeface="Lato Light"/>
                <a:ea typeface="Lato Light"/>
                <a:cs typeface="Lato Light"/>
              </a:rPr>
              <a:t>Support sustainability</a:t>
            </a:r>
            <a:r>
              <a:rPr lang="en-GB" sz="1500" dirty="0">
                <a:latin typeface="Lato Light"/>
                <a:ea typeface="Lato Light"/>
                <a:cs typeface="Lato Light"/>
              </a:rPr>
              <a:t>: Create long-term frameworks for growth and resilience.</a:t>
            </a:r>
          </a:p>
          <a:p>
            <a:r>
              <a:rPr lang="en-GB" sz="1500" b="1" dirty="0">
                <a:latin typeface="Lato Light"/>
                <a:ea typeface="Lato Light"/>
                <a:cs typeface="Lato Light"/>
              </a:rPr>
              <a:t>Raise awareness</a:t>
            </a:r>
            <a:r>
              <a:rPr lang="en-GB" sz="1500" dirty="0">
                <a:latin typeface="Lato Light"/>
                <a:ea typeface="Lato Light"/>
                <a:cs typeface="Lato Light"/>
              </a:rPr>
              <a:t>: Amplify key messages and campaigns to wider audiences.</a:t>
            </a:r>
          </a:p>
          <a:p>
            <a:r>
              <a:rPr lang="en-GB" sz="1500" b="1" dirty="0">
                <a:latin typeface="Lato Light"/>
                <a:ea typeface="Lato Light"/>
                <a:cs typeface="Lato Light"/>
              </a:rPr>
              <a:t>Drive policy change</a:t>
            </a:r>
            <a:r>
              <a:rPr lang="en-GB" sz="1500" dirty="0">
                <a:latin typeface="Lato Light"/>
                <a:ea typeface="Lato Light"/>
                <a:cs typeface="Lato Light"/>
              </a:rPr>
              <a:t>: Collaborate to influence decision-making and advocate for systemic improvements.</a:t>
            </a:r>
          </a:p>
          <a:p>
            <a:r>
              <a:rPr lang="en-GB" sz="1500" b="1" dirty="0">
                <a:latin typeface="Lato Light"/>
                <a:ea typeface="Lato Light"/>
                <a:cs typeface="Lato Light"/>
              </a:rPr>
              <a:t>Provide training </a:t>
            </a:r>
            <a:r>
              <a:rPr lang="en-GB" sz="1500" dirty="0">
                <a:latin typeface="Lato Light"/>
                <a:ea typeface="Lato Light"/>
                <a:cs typeface="Lato Light"/>
              </a:rPr>
              <a:t>on physical activity for healthcare professionals. </a:t>
            </a:r>
          </a:p>
          <a:p>
            <a:endParaRPr lang="en-GB" dirty="0"/>
          </a:p>
          <a:p>
            <a:endParaRPr lang="en-GB" dirty="0"/>
          </a:p>
        </p:txBody>
      </p:sp>
    </p:spTree>
    <p:extLst>
      <p:ext uri="{BB962C8B-B14F-4D97-AF65-F5344CB8AC3E}">
        <p14:creationId xmlns:p14="http://schemas.microsoft.com/office/powerpoint/2010/main" val="429960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88762C-F462-E33D-A9F1-1A5275C50172}"/>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5" name="Group 4">
            <a:extLst>
              <a:ext uri="{FF2B5EF4-FFF2-40B4-BE49-F238E27FC236}">
                <a16:creationId xmlns:a16="http://schemas.microsoft.com/office/drawing/2014/main" id="{C0B4BFF3-DAB3-EF40-E9F7-FC6C7BAF341F}"/>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3AF14C93-763B-E5D7-A99D-775F44007C00}"/>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AC1D22-733C-DD04-3AE8-C2D9D0F62C34}"/>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800C4F5C-A56A-2125-2B2D-86D62D07F4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0838272F-2F0C-F7F2-AED9-88655635FFE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24</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81387580-3F18-DCA5-4B01-4BF2A2482988}"/>
              </a:ext>
            </a:extLst>
          </p:cNvPr>
          <p:cNvSpPr>
            <a:spLocks noGrp="1"/>
          </p:cNvSpPr>
          <p:nvPr>
            <p:ph type="body" sz="quarter" idx="12"/>
          </p:nvPr>
        </p:nvSpPr>
        <p:spPr/>
        <p:txBody>
          <a:bodyPr/>
          <a:lstStyle/>
          <a:p>
            <a:r>
              <a:rPr lang="en-GB"/>
              <a:t>Partnering with a physical activity provider</a:t>
            </a:r>
          </a:p>
        </p:txBody>
      </p:sp>
      <p:sp>
        <p:nvSpPr>
          <p:cNvPr id="3" name="Text Placeholder 2">
            <a:extLst>
              <a:ext uri="{FF2B5EF4-FFF2-40B4-BE49-F238E27FC236}">
                <a16:creationId xmlns:a16="http://schemas.microsoft.com/office/drawing/2014/main" id="{A11827C1-7E80-40FE-5763-A4DF62562147}"/>
              </a:ext>
            </a:extLst>
          </p:cNvPr>
          <p:cNvSpPr>
            <a:spLocks noGrp="1"/>
          </p:cNvSpPr>
          <p:nvPr>
            <p:ph type="body" sz="quarter" idx="14"/>
          </p:nvPr>
        </p:nvSpPr>
        <p:spPr>
          <a:xfrm>
            <a:off x="706438" y="1661453"/>
            <a:ext cx="9121374" cy="4739347"/>
          </a:xfrm>
        </p:spPr>
        <p:txBody>
          <a:bodyPr/>
          <a:lstStyle/>
          <a:p>
            <a:r>
              <a:rPr lang="en-GB" sz="1500" b="1" dirty="0">
                <a:hlinkClick r:id="rId3"/>
              </a:rPr>
              <a:t>The Chartered Institute for the Management of Sport and Physical Activity</a:t>
            </a:r>
            <a:r>
              <a:rPr lang="en-GB" sz="1500" b="1" dirty="0"/>
              <a:t> (CIMSPA) </a:t>
            </a:r>
            <a:r>
              <a:rPr lang="en-GB" sz="1500" dirty="0"/>
              <a:t>– CIMPSA is the professional development body for the UK sport and physical activity sector. GPs can connect with CIMSPA’s local delivery teams. </a:t>
            </a:r>
            <a:r>
              <a:rPr lang="en-GB" sz="1500" dirty="0">
                <a:hlinkClick r:id="rId4"/>
              </a:rPr>
              <a:t>Skills hub managers across the UK </a:t>
            </a:r>
            <a:r>
              <a:rPr lang="en-GB" sz="1500" dirty="0"/>
              <a:t>engage with all organisations including gyms, leisure centres, community hubs, coaching facilities, local authorities, GP practices and healthcare professionals. CIMSPA provide a kitemark to quality assure the physical activity workforce and has an understanding of driving engagement and participation in a locality. View their </a:t>
            </a:r>
            <a:r>
              <a:rPr lang="en-GB" sz="1500" dirty="0">
                <a:hlinkClick r:id="rId5"/>
              </a:rPr>
              <a:t>case studies</a:t>
            </a:r>
            <a:r>
              <a:rPr lang="en-GB" sz="1500" dirty="0"/>
              <a:t>.</a:t>
            </a:r>
          </a:p>
          <a:p>
            <a:endParaRPr lang="en-GB" sz="1500" dirty="0"/>
          </a:p>
          <a:p>
            <a:r>
              <a:rPr lang="en-GB" sz="1500" b="1" dirty="0">
                <a:hlinkClick r:id="rId6"/>
              </a:rPr>
              <a:t>Mind</a:t>
            </a:r>
            <a:r>
              <a:rPr lang="en-GB" sz="1500" dirty="0"/>
              <a:t> - Mind and sector partners have worked with people with lived experience of mental health problems (adults and young people), physical activity deliverers (PTs, fitness instructors, coaches and leaders) along with the sports and health sectors to develop guidance to support physical activity deliverers &amp; healthcare professionals specifically signposting moving for mental health. Included are skills, knowledge, training, resources and case studies to provide safe and effective delivery in a range of settings including at home, in the community, and in primary and secondary care. It supports healthcare professional to identify the key aspects they should be looking for when partnering with physical activity providers. </a:t>
            </a:r>
          </a:p>
          <a:p>
            <a:endParaRPr lang="en-GB" sz="1500" dirty="0"/>
          </a:p>
        </p:txBody>
      </p:sp>
    </p:spTree>
    <p:extLst>
      <p:ext uri="{BB962C8B-B14F-4D97-AF65-F5344CB8AC3E}">
        <p14:creationId xmlns:p14="http://schemas.microsoft.com/office/powerpoint/2010/main" val="1133504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45D61C-6925-6A8E-0529-9951C0EF1364}"/>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AB09FC44-779E-E5D7-B8D8-FD0590935A92}"/>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CCA225BC-4D98-164A-BC3C-9A8866C675AF}"/>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198E9-27D1-4F0B-D15F-AC93A587699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letters on a white background&#10;&#10;AI-generated content may be incorrect.">
              <a:extLst>
                <a:ext uri="{FF2B5EF4-FFF2-40B4-BE49-F238E27FC236}">
                  <a16:creationId xmlns:a16="http://schemas.microsoft.com/office/drawing/2014/main" id="{728DA29C-B4C7-74DA-2676-72A161FB02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2" name="Slide Number Placeholder 14">
              <a:extLst>
                <a:ext uri="{FF2B5EF4-FFF2-40B4-BE49-F238E27FC236}">
                  <a16:creationId xmlns:a16="http://schemas.microsoft.com/office/drawing/2014/main" id="{D659CAA8-B2B1-0162-9CA8-A84D76CBD3F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25</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FD222348-1302-08EB-8504-F3A191D485B4}"/>
              </a:ext>
            </a:extLst>
          </p:cNvPr>
          <p:cNvSpPr>
            <a:spLocks noGrp="1"/>
          </p:cNvSpPr>
          <p:nvPr>
            <p:ph type="body" sz="quarter" idx="12"/>
          </p:nvPr>
        </p:nvSpPr>
        <p:spPr/>
        <p:txBody>
          <a:bodyPr lIns="91440" tIns="45720" rIns="91440" bIns="45720" anchor="t"/>
          <a:lstStyle/>
          <a:p>
            <a:r>
              <a:rPr lang="en-US" dirty="0">
                <a:latin typeface="Lato"/>
                <a:ea typeface="Lato"/>
                <a:cs typeface="Lato"/>
              </a:rPr>
              <a:t>parkrun practice</a:t>
            </a:r>
          </a:p>
        </p:txBody>
      </p:sp>
      <p:sp>
        <p:nvSpPr>
          <p:cNvPr id="3" name="Text Placeholder 2">
            <a:extLst>
              <a:ext uri="{FF2B5EF4-FFF2-40B4-BE49-F238E27FC236}">
                <a16:creationId xmlns:a16="http://schemas.microsoft.com/office/drawing/2014/main" id="{114F6E05-6ED8-F733-FA20-6C120AFC393D}"/>
              </a:ext>
            </a:extLst>
          </p:cNvPr>
          <p:cNvSpPr>
            <a:spLocks noGrp="1"/>
          </p:cNvSpPr>
          <p:nvPr>
            <p:ph type="body" sz="quarter" idx="14"/>
          </p:nvPr>
        </p:nvSpPr>
        <p:spPr>
          <a:xfrm>
            <a:off x="6097380" y="2030176"/>
            <a:ext cx="4550106" cy="874696"/>
          </a:xfrm>
        </p:spPr>
        <p:txBody>
          <a:bodyPr lIns="91440" tIns="45720" rIns="91440" bIns="45720" anchor="t"/>
          <a:lstStyle/>
          <a:p>
            <a:pPr algn="l"/>
            <a:r>
              <a:rPr lang="en-US" sz="1500" dirty="0">
                <a:latin typeface="Lato Light"/>
                <a:ea typeface="Lato Light"/>
                <a:cs typeface="Lato Light"/>
              </a:rPr>
              <a:t>The parkrun practice initiative resources available </a:t>
            </a:r>
            <a:br>
              <a:rPr lang="en-US" sz="1500" dirty="0">
                <a:latin typeface="Lato Light"/>
                <a:ea typeface="Lato Light"/>
                <a:cs typeface="Lato Light"/>
              </a:rPr>
            </a:br>
            <a:r>
              <a:rPr lang="en-US" sz="1500" dirty="0">
                <a:latin typeface="Lato Light"/>
                <a:ea typeface="Lato Light"/>
                <a:cs typeface="Lato Light"/>
              </a:rPr>
              <a:t>on the RCGP eLearning platform provide tools and guidance to help practices promote physical activity through parkrun.</a:t>
            </a:r>
            <a:endParaRPr lang="en-US" sz="1500" dirty="0"/>
          </a:p>
        </p:txBody>
      </p:sp>
      <p:sp>
        <p:nvSpPr>
          <p:cNvPr id="4" name="Text Placeholder 3">
            <a:extLst>
              <a:ext uri="{FF2B5EF4-FFF2-40B4-BE49-F238E27FC236}">
                <a16:creationId xmlns:a16="http://schemas.microsoft.com/office/drawing/2014/main" id="{94BCA933-08BA-44C6-FD02-868CABA87158}"/>
              </a:ext>
            </a:extLst>
          </p:cNvPr>
          <p:cNvSpPr>
            <a:spLocks noGrp="1"/>
          </p:cNvSpPr>
          <p:nvPr>
            <p:ph type="body" sz="quarter" idx="15"/>
          </p:nvPr>
        </p:nvSpPr>
        <p:spPr>
          <a:xfrm>
            <a:off x="6097371" y="3068805"/>
            <a:ext cx="4444606" cy="2883404"/>
          </a:xfrm>
        </p:spPr>
        <p:txBody>
          <a:bodyPr lIns="91440" tIns="45720" rIns="91440" bIns="45720" anchor="t"/>
          <a:lstStyle/>
          <a:p>
            <a:pPr algn="l"/>
            <a:r>
              <a:rPr lang="en-US" sz="1500" dirty="0"/>
              <a:t>Why use parkrun practice resources?</a:t>
            </a:r>
          </a:p>
          <a:p>
            <a:pPr marL="284400" indent="-285750" algn="l">
              <a:lnSpc>
                <a:spcPct val="100000"/>
              </a:lnSpc>
              <a:spcAft>
                <a:spcPts val="1200"/>
              </a:spcAft>
              <a:buChar char="•"/>
            </a:pPr>
            <a:r>
              <a:rPr lang="en-US" sz="1500" dirty="0">
                <a:latin typeface="Lato Light"/>
                <a:ea typeface="Lato Light"/>
                <a:cs typeface="Lato Light"/>
              </a:rPr>
              <a:t>Boosts patient engagement in physical activity </a:t>
            </a:r>
            <a:br>
              <a:rPr lang="en-US" sz="1500" dirty="0">
                <a:latin typeface="Lato Light"/>
                <a:ea typeface="Lato Light"/>
                <a:cs typeface="Lato Light"/>
              </a:rPr>
            </a:br>
            <a:r>
              <a:rPr lang="en-US" sz="1500" dirty="0">
                <a:latin typeface="Lato Light"/>
                <a:ea typeface="Lato Light"/>
                <a:cs typeface="Lato Light"/>
              </a:rPr>
              <a:t>with minimal effort.</a:t>
            </a:r>
          </a:p>
          <a:p>
            <a:pPr marL="284400" indent="-285750" algn="l">
              <a:lnSpc>
                <a:spcPct val="100000"/>
              </a:lnSpc>
              <a:spcAft>
                <a:spcPts val="1200"/>
              </a:spcAft>
              <a:buChar char="•"/>
            </a:pPr>
            <a:r>
              <a:rPr lang="en-US" sz="1500" dirty="0">
                <a:latin typeface="Lato Light"/>
                <a:ea typeface="Lato Light"/>
                <a:cs typeface="Lato Light"/>
              </a:rPr>
              <a:t>Offers ready-made, professional materials to promote parkrun.</a:t>
            </a:r>
          </a:p>
          <a:p>
            <a:pPr marL="284400" indent="-285750" algn="l">
              <a:lnSpc>
                <a:spcPct val="100000"/>
              </a:lnSpc>
              <a:spcAft>
                <a:spcPts val="1200"/>
              </a:spcAft>
              <a:buChar char="•"/>
            </a:pPr>
            <a:r>
              <a:rPr lang="en-US" sz="1500" dirty="0">
                <a:latin typeface="Lato Light"/>
                <a:ea typeface="Lato Light"/>
                <a:cs typeface="Lato Light"/>
              </a:rPr>
              <a:t>Simplifies referrals with tools like SMS templates </a:t>
            </a:r>
            <a:br>
              <a:rPr lang="en-US" sz="1500" dirty="0">
                <a:latin typeface="Lato Light"/>
                <a:ea typeface="Lato Light"/>
                <a:cs typeface="Lato Light"/>
              </a:rPr>
            </a:br>
            <a:r>
              <a:rPr lang="en-US" sz="1500" dirty="0">
                <a:latin typeface="Lato Light"/>
                <a:ea typeface="Lato Light"/>
                <a:cs typeface="Lato Light"/>
              </a:rPr>
              <a:t>and SNOMED codes.</a:t>
            </a:r>
          </a:p>
          <a:p>
            <a:pPr marL="284400" indent="-285750" algn="l">
              <a:lnSpc>
                <a:spcPct val="100000"/>
              </a:lnSpc>
              <a:spcAft>
                <a:spcPts val="1200"/>
              </a:spcAft>
              <a:buChar char="•"/>
            </a:pPr>
            <a:r>
              <a:rPr lang="en-US" sz="1500" dirty="0">
                <a:latin typeface="Lato Light"/>
                <a:ea typeface="Lato Light"/>
                <a:cs typeface="Lato Light"/>
              </a:rPr>
              <a:t>Strengthens team morale through collaborative activities.</a:t>
            </a:r>
          </a:p>
          <a:p>
            <a:pPr marL="284400" indent="-285750" algn="l">
              <a:lnSpc>
                <a:spcPct val="100000"/>
              </a:lnSpc>
              <a:spcAft>
                <a:spcPts val="1200"/>
              </a:spcAft>
              <a:buChar char="•"/>
            </a:pPr>
            <a:r>
              <a:rPr lang="en-US" sz="1500" dirty="0">
                <a:latin typeface="Lato Light"/>
                <a:ea typeface="Lato Light"/>
                <a:cs typeface="Lato Light"/>
              </a:rPr>
              <a:t>Demonstrates the health benefits of community connections</a:t>
            </a:r>
          </a:p>
          <a:p>
            <a:pPr marL="285750" indent="-285750" algn="l">
              <a:buChar char="•"/>
            </a:pPr>
            <a:endParaRPr lang="en-US" sz="1500" dirty="0"/>
          </a:p>
        </p:txBody>
      </p:sp>
      <p:sp>
        <p:nvSpPr>
          <p:cNvPr id="8" name="Text Placeholder 7">
            <a:extLst>
              <a:ext uri="{FF2B5EF4-FFF2-40B4-BE49-F238E27FC236}">
                <a16:creationId xmlns:a16="http://schemas.microsoft.com/office/drawing/2014/main" id="{12F4207D-648F-858E-ACCB-50FBC6E57626}"/>
              </a:ext>
            </a:extLst>
          </p:cNvPr>
          <p:cNvSpPr>
            <a:spLocks noGrp="1"/>
          </p:cNvSpPr>
          <p:nvPr>
            <p:ph type="body" sz="quarter" idx="21"/>
          </p:nvPr>
        </p:nvSpPr>
        <p:spPr>
          <a:xfrm>
            <a:off x="6068055" y="1661453"/>
            <a:ext cx="5523219" cy="353790"/>
          </a:xfrm>
        </p:spPr>
        <p:txBody>
          <a:bodyPr lIns="91440" tIns="45720" rIns="91440" bIns="45720" anchor="t"/>
          <a:lstStyle/>
          <a:p>
            <a:r>
              <a:rPr lang="en-US" sz="1500" dirty="0">
                <a:latin typeface="Lato"/>
                <a:ea typeface="Lato"/>
                <a:cs typeface="Lato"/>
              </a:rPr>
              <a:t>Resources for your practice and patients</a:t>
            </a:r>
            <a:endParaRPr lang="en-US" sz="1500" dirty="0"/>
          </a:p>
        </p:txBody>
      </p:sp>
      <p:pic>
        <p:nvPicPr>
          <p:cNvPr id="9" name="Picture 8" descr="A screenshot of a website&#10;&#10;Description automatically generated">
            <a:extLst>
              <a:ext uri="{FF2B5EF4-FFF2-40B4-BE49-F238E27FC236}">
                <a16:creationId xmlns:a16="http://schemas.microsoft.com/office/drawing/2014/main" id="{DE54445A-9CD0-E04F-8DAD-D896D8B67B78}"/>
              </a:ext>
            </a:extLst>
          </p:cNvPr>
          <p:cNvPicPr>
            <a:picLocks noChangeAspect="1"/>
          </p:cNvPicPr>
          <p:nvPr/>
        </p:nvPicPr>
        <p:blipFill>
          <a:blip r:embed="rId3" cstate="screen">
            <a:extLst>
              <a:ext uri="{28A0092B-C50C-407E-A947-70E740481C1C}">
                <a14:useLocalDpi xmlns:a14="http://schemas.microsoft.com/office/drawing/2010/main"/>
              </a:ext>
            </a:extLst>
          </a:blip>
          <a:srcRect b="-194"/>
          <a:stretch/>
        </p:blipFill>
        <p:spPr>
          <a:xfrm>
            <a:off x="815149" y="1646620"/>
            <a:ext cx="4681883" cy="4125288"/>
          </a:xfrm>
          <a:prstGeom prst="rect">
            <a:avLst/>
          </a:prstGeom>
          <a:ln>
            <a:noFill/>
          </a:ln>
          <a:effectLst>
            <a:outerShdw blurRad="220319" sx="99936" sy="99936" algn="ctr" rotWithShape="0">
              <a:prstClr val="black">
                <a:alpha val="24698"/>
              </a:prstClr>
            </a:outerShdw>
          </a:effectLst>
        </p:spPr>
      </p:pic>
      <p:sp>
        <p:nvSpPr>
          <p:cNvPr id="14" name="Rectangle 13">
            <a:extLst>
              <a:ext uri="{FF2B5EF4-FFF2-40B4-BE49-F238E27FC236}">
                <a16:creationId xmlns:a16="http://schemas.microsoft.com/office/drawing/2014/main" id="{7FA47DDF-20D8-7B44-F201-985D11411C25}"/>
              </a:ext>
            </a:extLst>
          </p:cNvPr>
          <p:cNvSpPr/>
          <p:nvPr/>
        </p:nvSpPr>
        <p:spPr>
          <a:xfrm>
            <a:off x="815149" y="6003311"/>
            <a:ext cx="2489476" cy="54339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475F993-70E8-6DDD-21ED-1D4005F57F41}"/>
              </a:ext>
            </a:extLst>
          </p:cNvPr>
          <p:cNvSpPr txBox="1"/>
          <p:nvPr/>
        </p:nvSpPr>
        <p:spPr>
          <a:xfrm>
            <a:off x="815149" y="6049426"/>
            <a:ext cx="2547152" cy="400110"/>
          </a:xfrm>
          <a:prstGeom prst="rect">
            <a:avLst/>
          </a:prstGeom>
          <a:noFill/>
        </p:spPr>
        <p:txBody>
          <a:bodyPr wrap="square" rtlCol="0">
            <a:spAutoFit/>
          </a:bodyPr>
          <a:lstStyle/>
          <a:p>
            <a:r>
              <a:rPr lang="en-GB" sz="20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a:t>
            </a:r>
            <a:r>
              <a:rPr lang="en-GB" sz="2000" b="1" dirty="0"/>
              <a:t> </a:t>
            </a:r>
            <a:r>
              <a:rPr lang="en-GB" sz="2000" dirty="0">
                <a:latin typeface="Lato Light" panose="020F0502020204030203" pitchFamily="34" charset="0"/>
                <a:ea typeface="Lato Light" panose="020F0502020204030203" pitchFamily="34" charset="0"/>
                <a:cs typeface="Lato Light" panose="020F0502020204030203" pitchFamily="34" charset="0"/>
                <a:hlinkClick r:id="rId4"/>
              </a:rPr>
              <a:t>More information</a:t>
            </a:r>
            <a:endParaRPr lang="en-GB" sz="2000"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154357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88AD3-1518-2F2E-2B0C-8D7D029B898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64E27A8-16D0-3A28-090C-8D9E0E56CD4F}"/>
              </a:ext>
            </a:extLst>
          </p:cNvPr>
          <p:cNvSpPr/>
          <p:nvPr/>
        </p:nvSpPr>
        <p:spPr>
          <a:xfrm>
            <a:off x="0" y="0"/>
            <a:ext cx="10994065"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D525CB87-B506-CD82-CCF4-953E41754A42}"/>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FD9DA35E-0A52-D183-1B37-1FB09C21E292}"/>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1BAC31-B620-C079-18CB-9F7B4BE1644B}"/>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s on a white background&#10;&#10;AI-generated content may be incorrect.">
              <a:extLst>
                <a:ext uri="{FF2B5EF4-FFF2-40B4-BE49-F238E27FC236}">
                  <a16:creationId xmlns:a16="http://schemas.microsoft.com/office/drawing/2014/main" id="{D7AC0DAD-6899-A40F-2A94-FE758ADE2A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0" name="Slide Number Placeholder 14">
              <a:extLst>
                <a:ext uri="{FF2B5EF4-FFF2-40B4-BE49-F238E27FC236}">
                  <a16:creationId xmlns:a16="http://schemas.microsoft.com/office/drawing/2014/main" id="{A890178A-A48C-FF52-DFB1-7967DB09D51C}"/>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26</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BB59782D-9C78-1730-15ED-1A7067A4D6E9}"/>
              </a:ext>
            </a:extLst>
          </p:cNvPr>
          <p:cNvSpPr>
            <a:spLocks noGrp="1"/>
          </p:cNvSpPr>
          <p:nvPr>
            <p:ph type="body" sz="quarter" idx="12"/>
          </p:nvPr>
        </p:nvSpPr>
        <p:spPr/>
        <p:txBody>
          <a:bodyPr/>
          <a:lstStyle/>
          <a:p>
            <a:r>
              <a:rPr lang="en-GB"/>
              <a:t>Staff benefits</a:t>
            </a:r>
          </a:p>
        </p:txBody>
      </p:sp>
      <p:sp>
        <p:nvSpPr>
          <p:cNvPr id="3" name="Text Placeholder 2">
            <a:extLst>
              <a:ext uri="{FF2B5EF4-FFF2-40B4-BE49-F238E27FC236}">
                <a16:creationId xmlns:a16="http://schemas.microsoft.com/office/drawing/2014/main" id="{BEB7E7FA-9218-24C1-C60A-AE44B860E540}"/>
              </a:ext>
            </a:extLst>
          </p:cNvPr>
          <p:cNvSpPr>
            <a:spLocks noGrp="1"/>
          </p:cNvSpPr>
          <p:nvPr>
            <p:ph type="body" sz="quarter" idx="14"/>
          </p:nvPr>
        </p:nvSpPr>
        <p:spPr>
          <a:xfrm>
            <a:off x="706437" y="1661454"/>
            <a:ext cx="9526891" cy="2761078"/>
          </a:xfrm>
        </p:spPr>
        <p:txBody>
          <a:bodyPr/>
          <a:lstStyle/>
          <a:p>
            <a:r>
              <a:rPr lang="en-GB" sz="2000" dirty="0">
                <a:hlinkClick r:id="rId3"/>
              </a:rPr>
              <a:t>Cycle to work scheme</a:t>
            </a:r>
            <a:r>
              <a:rPr lang="en-GB" sz="2000" dirty="0"/>
              <a:t> - Join over 1.1 million other people with this popular scheme to help support you with the cost of a new bike or bike parts. This link helps partners or practice managers who want guidance on implementation.</a:t>
            </a:r>
          </a:p>
          <a:p>
            <a:endParaRPr lang="en-GB" sz="2000" dirty="0"/>
          </a:p>
          <a:p>
            <a:r>
              <a:rPr lang="en-GB" sz="2000" dirty="0">
                <a:hlinkClick r:id="rId4"/>
              </a:rPr>
              <a:t>Lifestyle related RCGP member benefits</a:t>
            </a:r>
            <a:r>
              <a:rPr lang="en-GB" sz="2000" dirty="0"/>
              <a:t> – RCGP membership includes a number of discounts on physical activity and lifestyle-related providers.</a:t>
            </a:r>
          </a:p>
          <a:p>
            <a:endParaRPr lang="en-GB" sz="1500" dirty="0"/>
          </a:p>
          <a:p>
            <a:endParaRPr lang="en-GB" sz="1500" dirty="0"/>
          </a:p>
          <a:p>
            <a:endParaRPr lang="en-GB" sz="1500" dirty="0"/>
          </a:p>
        </p:txBody>
      </p:sp>
    </p:spTree>
    <p:extLst>
      <p:ext uri="{BB962C8B-B14F-4D97-AF65-F5344CB8AC3E}">
        <p14:creationId xmlns:p14="http://schemas.microsoft.com/office/powerpoint/2010/main" val="208955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C9823A33-89EA-376F-8C38-748734C75232}"/>
              </a:ext>
            </a:extLst>
          </p:cNvPr>
          <p:cNvSpPr>
            <a:spLocks noGrp="1"/>
          </p:cNvSpPr>
          <p:nvPr>
            <p:ph type="body" sz="quarter" idx="12"/>
          </p:nvPr>
        </p:nvSpPr>
        <p:spPr/>
        <p:txBody>
          <a:bodyPr/>
          <a:lstStyle/>
          <a:p>
            <a:pPr algn="ctr"/>
            <a:r>
              <a:rPr lang="en-US" sz="4800" dirty="0"/>
              <a:t>Suggested Training and CPD </a:t>
            </a:r>
            <a:endParaRPr lang="en-GB" sz="4800" dirty="0"/>
          </a:p>
        </p:txBody>
      </p:sp>
      <p:sp>
        <p:nvSpPr>
          <p:cNvPr id="3" name="Text Placeholder 2">
            <a:extLst>
              <a:ext uri="{FF2B5EF4-FFF2-40B4-BE49-F238E27FC236}">
                <a16:creationId xmlns:a16="http://schemas.microsoft.com/office/drawing/2014/main" id="{4A197E26-0A3E-8476-2EE3-097FB07686D0}"/>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3D80ACAA-B844-01DE-8476-C85032F531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 Placeholder 7">
            <a:extLst>
              <a:ext uri="{FF2B5EF4-FFF2-40B4-BE49-F238E27FC236}">
                <a16:creationId xmlns:a16="http://schemas.microsoft.com/office/drawing/2014/main" id="{4AED4A0F-C5E1-6D0B-9F0B-F19EC9D72D60}"/>
              </a:ext>
            </a:extLst>
          </p:cNvPr>
          <p:cNvSpPr txBox="1">
            <a:spLocks/>
          </p:cNvSpPr>
          <p:nvPr/>
        </p:nvSpPr>
        <p:spPr>
          <a:xfrm>
            <a:off x="420634" y="342699"/>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SUGGESTED TRAINING </a:t>
            </a:r>
            <a:b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b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AND CPD</a:t>
            </a:r>
            <a:endParaRPr kumimoji="0" lang="en-GB"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654F2638-9DF7-26BB-3BF6-587829AEE284}"/>
              </a:ext>
            </a:extLst>
          </p:cNvPr>
          <p:cNvSpPr/>
          <p:nvPr/>
        </p:nvSpPr>
        <p:spPr>
          <a:xfrm>
            <a:off x="550864" y="5714378"/>
            <a:ext cx="2678112"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4657620C-A1E6-687E-7E1E-19ACA6BC6AE0}"/>
              </a:ext>
            </a:extLst>
          </p:cNvPr>
          <p:cNvSpPr txBox="1">
            <a:spLocks/>
          </p:cNvSpPr>
          <p:nvPr/>
        </p:nvSpPr>
        <p:spPr>
          <a:xfrm>
            <a:off x="633589" y="5788464"/>
            <a:ext cx="3124595"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A guide on useful</a:t>
            </a:r>
          </a:p>
          <a:p>
            <a:r>
              <a:rPr lang="en-US" sz="1600" dirty="0">
                <a:solidFill>
                  <a:schemeClr val="bg1"/>
                </a:solidFill>
              </a:rPr>
              <a:t>training and CPD courses</a:t>
            </a:r>
          </a:p>
        </p:txBody>
      </p:sp>
      <p:pic>
        <p:nvPicPr>
          <p:cNvPr id="14" name="Picture 13">
            <a:extLst>
              <a:ext uri="{FF2B5EF4-FFF2-40B4-BE49-F238E27FC236}">
                <a16:creationId xmlns:a16="http://schemas.microsoft.com/office/drawing/2014/main" id="{E968BA4E-5328-5DDF-BC1C-DADBC79936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13710" y="5848580"/>
            <a:ext cx="689686" cy="801803"/>
          </a:xfrm>
          <a:prstGeom prst="rect">
            <a:avLst/>
          </a:prstGeom>
        </p:spPr>
      </p:pic>
      <p:pic>
        <p:nvPicPr>
          <p:cNvPr id="5" name="Picture 4">
            <a:extLst>
              <a:ext uri="{FF2B5EF4-FFF2-40B4-BE49-F238E27FC236}">
                <a16:creationId xmlns:a16="http://schemas.microsoft.com/office/drawing/2014/main" id="{85D5ED64-41BF-479F-85CD-352F22019A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33721" y="5841502"/>
            <a:ext cx="1217401" cy="808275"/>
          </a:xfrm>
          <a:prstGeom prst="rect">
            <a:avLst/>
          </a:prstGeom>
        </p:spPr>
      </p:pic>
    </p:spTree>
    <p:extLst>
      <p:ext uri="{BB962C8B-B14F-4D97-AF65-F5344CB8AC3E}">
        <p14:creationId xmlns:p14="http://schemas.microsoft.com/office/powerpoint/2010/main" val="1891686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28B6B-AE94-34D9-18EA-348C8595D4D0}"/>
              </a:ext>
            </a:extLst>
          </p:cNvPr>
          <p:cNvSpPr/>
          <p:nvPr/>
        </p:nvSpPr>
        <p:spPr>
          <a:xfrm>
            <a:off x="0"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4" name="Group 3">
            <a:extLst>
              <a:ext uri="{FF2B5EF4-FFF2-40B4-BE49-F238E27FC236}">
                <a16:creationId xmlns:a16="http://schemas.microsoft.com/office/drawing/2014/main" id="{352249F5-51F0-8729-BE12-6A0FF39520F9}"/>
              </a:ext>
            </a:extLst>
          </p:cNvPr>
          <p:cNvGrpSpPr/>
          <p:nvPr/>
        </p:nvGrpSpPr>
        <p:grpSpPr>
          <a:xfrm>
            <a:off x="11125200" y="0"/>
            <a:ext cx="1059712" cy="6858000"/>
            <a:chOff x="11132288" y="0"/>
            <a:chExt cx="1059712" cy="6858000"/>
          </a:xfrm>
        </p:grpSpPr>
        <p:sp>
          <p:nvSpPr>
            <p:cNvPr id="5" name="Rectangle 4">
              <a:extLst>
                <a:ext uri="{FF2B5EF4-FFF2-40B4-BE49-F238E27FC236}">
                  <a16:creationId xmlns:a16="http://schemas.microsoft.com/office/drawing/2014/main" id="{3B7154C7-475B-67D4-033B-50091F82E0CE}"/>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30BB4C-C106-C004-1CAE-4DCAFB0907D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F1F53005-A038-4EE8-A26E-158113C5FD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7FA68B6C-0683-3A8C-F5FB-E566E6FF2A2E}"/>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28</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D3600A20-72F5-968D-B0C3-744DE1373473}"/>
              </a:ext>
            </a:extLst>
          </p:cNvPr>
          <p:cNvSpPr>
            <a:spLocks noGrp="1"/>
          </p:cNvSpPr>
          <p:nvPr>
            <p:ph type="body" sz="quarter" idx="12"/>
          </p:nvPr>
        </p:nvSpPr>
        <p:spPr/>
        <p:txBody>
          <a:bodyPr/>
          <a:lstStyle/>
          <a:p>
            <a:r>
              <a:rPr lang="en-GB" dirty="0"/>
              <a:t>Behaviour change and coaching </a:t>
            </a:r>
          </a:p>
        </p:txBody>
      </p:sp>
      <p:sp>
        <p:nvSpPr>
          <p:cNvPr id="7" name="Text Placeholder 6">
            <a:extLst>
              <a:ext uri="{FF2B5EF4-FFF2-40B4-BE49-F238E27FC236}">
                <a16:creationId xmlns:a16="http://schemas.microsoft.com/office/drawing/2014/main" id="{577630D1-362E-1180-2153-B5D73D239663}"/>
              </a:ext>
            </a:extLst>
          </p:cNvPr>
          <p:cNvSpPr>
            <a:spLocks noGrp="1"/>
          </p:cNvSpPr>
          <p:nvPr>
            <p:ph type="body" sz="quarter" idx="20"/>
          </p:nvPr>
        </p:nvSpPr>
        <p:spPr>
          <a:xfrm>
            <a:off x="710015" y="1674389"/>
            <a:ext cx="9737999" cy="4613738"/>
          </a:xfrm>
        </p:spPr>
        <p:txBody>
          <a:bodyPr lIns="91440" tIns="45720" rIns="91440" bIns="45720" anchor="t"/>
          <a:lstStyle/>
          <a:p>
            <a:r>
              <a:rPr lang="en-GB" sz="1500" b="1" kern="100" dirty="0">
                <a:effectLst/>
                <a:latin typeface="Lato Light"/>
                <a:ea typeface="Lato Light"/>
                <a:cs typeface="Lato Light"/>
              </a:rPr>
              <a:t>NHS England Making Every Contact Count </a:t>
            </a:r>
            <a:r>
              <a:rPr lang="en-GB" sz="1500" kern="100" dirty="0">
                <a:effectLst/>
                <a:latin typeface="Lato Light"/>
                <a:ea typeface="Lato Light"/>
                <a:cs typeface="Lato Light"/>
              </a:rPr>
              <a:t>is a free online e</a:t>
            </a:r>
            <a:r>
              <a:rPr lang="en-GB" sz="1500" kern="100" dirty="0">
                <a:latin typeface="Lato Light"/>
                <a:ea typeface="Lato Light"/>
                <a:cs typeface="Lato Light"/>
              </a:rPr>
              <a:t>L</a:t>
            </a:r>
            <a:r>
              <a:rPr lang="en-GB" sz="1500" kern="100" dirty="0">
                <a:solidFill>
                  <a:srgbClr val="000000"/>
                </a:solidFill>
                <a:effectLst/>
                <a:latin typeface="Lato Light"/>
                <a:ea typeface="Lato Light"/>
                <a:cs typeface="Lato Light"/>
              </a:rPr>
              <a:t>earning for health </a:t>
            </a:r>
            <a:r>
              <a:rPr lang="en-GB" sz="1500" kern="100" dirty="0">
                <a:solidFill>
                  <a:srgbClr val="000000"/>
                </a:solidFill>
                <a:latin typeface="Lato Light"/>
                <a:ea typeface="Lato Light"/>
                <a:cs typeface="Lato Light"/>
              </a:rPr>
              <a:t>course covering</a:t>
            </a:r>
            <a:r>
              <a:rPr lang="en-GB" sz="1500" kern="100" dirty="0">
                <a:solidFill>
                  <a:srgbClr val="000000"/>
                </a:solidFill>
                <a:effectLst/>
                <a:latin typeface="Lato Light"/>
                <a:ea typeface="Lato Light"/>
                <a:cs typeface="Lato Light"/>
              </a:rPr>
              <a:t> </a:t>
            </a:r>
            <a:r>
              <a:rPr lang="en-GB" sz="1500" kern="100" dirty="0">
                <a:solidFill>
                  <a:srgbClr val="000000"/>
                </a:solidFill>
                <a:latin typeface="Lato Light"/>
                <a:ea typeface="Lato Light"/>
                <a:cs typeface="Lato Light"/>
              </a:rPr>
              <a:t>the  </a:t>
            </a:r>
            <a:r>
              <a:rPr lang="en-GB" sz="1500" kern="100" dirty="0">
                <a:solidFill>
                  <a:srgbClr val="000000"/>
                </a:solidFill>
                <a:effectLst/>
                <a:latin typeface="Lato Light"/>
                <a:ea typeface="Lato Light"/>
                <a:cs typeface="Lato Light"/>
              </a:rPr>
              <a:t>importance </a:t>
            </a:r>
            <a:br>
              <a:rPr lang="en-GB" sz="1500" kern="100" dirty="0">
                <a:solidFill>
                  <a:srgbClr val="000000"/>
                </a:solidFill>
                <a:effectLst/>
                <a:latin typeface="Lato Light"/>
                <a:ea typeface="Lato Light"/>
                <a:cs typeface="Lato Light"/>
              </a:rPr>
            </a:br>
            <a:r>
              <a:rPr lang="en-GB" sz="1500" kern="100" dirty="0">
                <a:solidFill>
                  <a:srgbClr val="000000"/>
                </a:solidFill>
                <a:effectLst/>
                <a:latin typeface="Lato Light"/>
                <a:ea typeface="Lato Light"/>
                <a:cs typeface="Lato Light"/>
              </a:rPr>
              <a:t>of preventative medicine within healthcare settings: </a:t>
            </a:r>
            <a:r>
              <a:rPr lang="en-GB" sz="1500" u="sng" kern="100" dirty="0">
                <a:solidFill>
                  <a:srgbClr val="0000FF"/>
                </a:solidFill>
                <a:effectLst/>
                <a:latin typeface="Lato Light"/>
                <a:ea typeface="Lato Light"/>
                <a:cs typeface="Lato Light"/>
                <a:hlinkClick r:id="rId3"/>
              </a:rPr>
              <a:t>Making Every Contact Count - eLearning for healthcare</a:t>
            </a:r>
            <a:r>
              <a:rPr lang="en-GB" sz="1500" kern="100" dirty="0">
                <a:solidFill>
                  <a:srgbClr val="000000"/>
                </a:solidFill>
                <a:effectLst/>
                <a:latin typeface="Lato Light"/>
                <a:ea typeface="Lato Light"/>
                <a:cs typeface="Lato Light"/>
              </a:rPr>
              <a:t> </a:t>
            </a:r>
          </a:p>
          <a:p>
            <a:endParaRPr lang="en-GB" sz="1500" kern="100" dirty="0">
              <a:effectLst/>
            </a:endParaRPr>
          </a:p>
          <a:p>
            <a:pPr>
              <a:lnSpc>
                <a:spcPct val="107000"/>
              </a:lnSpc>
              <a:spcAft>
                <a:spcPts val="800"/>
              </a:spcAft>
            </a:pPr>
            <a:r>
              <a:rPr lang="en-GB" sz="1500" b="1" kern="100" dirty="0">
                <a:solidFill>
                  <a:schemeClr val="tx1"/>
                </a:solidFill>
                <a:effectLst/>
                <a:latin typeface="Lato Light"/>
                <a:ea typeface="Lato Light"/>
                <a:cs typeface="Lato Light"/>
              </a:rPr>
              <a:t>All Our Health</a:t>
            </a:r>
            <a:r>
              <a:rPr lang="en-GB" sz="1500" kern="100" dirty="0">
                <a:solidFill>
                  <a:schemeClr val="tx1"/>
                </a:solidFill>
                <a:effectLst/>
                <a:latin typeface="Lato Light"/>
                <a:ea typeface="Lato Light"/>
                <a:cs typeface="Lato Light"/>
              </a:rPr>
              <a:t>, is a free online NHS England eLearning for health module on behaviour change techniques: </a:t>
            </a:r>
            <a:br>
              <a:rPr lang="en-GB" sz="1500" kern="100" dirty="0">
                <a:solidFill>
                  <a:srgbClr val="000000"/>
                </a:solidFill>
                <a:effectLst/>
                <a:latin typeface="Lato Light"/>
                <a:ea typeface="Lato Light"/>
                <a:cs typeface="Lato Light"/>
              </a:rPr>
            </a:br>
            <a:r>
              <a:rPr lang="en-GB" sz="1500" u="sng" kern="100" dirty="0">
                <a:solidFill>
                  <a:srgbClr val="0000FF"/>
                </a:solidFill>
                <a:effectLst/>
                <a:latin typeface="Lato Light"/>
                <a:ea typeface="Lato Light"/>
                <a:cs typeface="Lato Light"/>
                <a:hlinkClick r:id="rId4"/>
              </a:rPr>
              <a:t>NHSE elfh Hub</a:t>
            </a:r>
            <a:br>
              <a:rPr lang="en-GB" sz="1500" u="sng" kern="100" dirty="0">
                <a:solidFill>
                  <a:srgbClr val="0000FF"/>
                </a:solidFill>
                <a:effectLst/>
                <a:latin typeface="Lato Light"/>
                <a:ea typeface="Lato Light"/>
                <a:cs typeface="Lato Light"/>
              </a:rPr>
            </a:br>
            <a:br>
              <a:rPr lang="en-GB" sz="1500" u="sng" kern="100" dirty="0">
                <a:solidFill>
                  <a:srgbClr val="0000FF"/>
                </a:solidFill>
                <a:effectLst/>
                <a:latin typeface="Lato Light"/>
                <a:ea typeface="Lato Light"/>
                <a:cs typeface="Lato Light"/>
              </a:rPr>
            </a:br>
            <a:r>
              <a:rPr lang="en-GB" sz="1500" kern="100" dirty="0">
                <a:effectLst/>
                <a:latin typeface="Lato Light"/>
                <a:ea typeface="Lato Light"/>
                <a:cs typeface="Lato Light"/>
              </a:rPr>
              <a:t>The </a:t>
            </a:r>
            <a:r>
              <a:rPr lang="en-GB" sz="1500" b="1" kern="100" dirty="0">
                <a:effectLst/>
                <a:latin typeface="Lato Light"/>
                <a:ea typeface="Lato Light"/>
                <a:cs typeface="Lato Light"/>
              </a:rPr>
              <a:t>Personalised Care Institute </a:t>
            </a:r>
            <a:r>
              <a:rPr lang="en-GB" sz="1500" kern="100" dirty="0">
                <a:effectLst/>
                <a:latin typeface="Lato Light"/>
                <a:ea typeface="Lato Light"/>
                <a:cs typeface="Lato Light"/>
              </a:rPr>
              <a:t>accredits health coaching courses, and these can be seen here: </a:t>
            </a:r>
            <a:r>
              <a:rPr lang="en-GB" sz="1500" u="sng" kern="100" dirty="0">
                <a:solidFill>
                  <a:srgbClr val="0000FF"/>
                </a:solidFill>
                <a:effectLst/>
                <a:latin typeface="Lato Light"/>
                <a:ea typeface="Lato Light"/>
                <a:cs typeface="Lato Light"/>
                <a:hlinkClick r:id="rId5"/>
              </a:rPr>
              <a:t>Your learning options</a:t>
            </a:r>
            <a:br>
              <a:rPr lang="en-GB" sz="1500" u="sng" kern="100" dirty="0">
                <a:solidFill>
                  <a:srgbClr val="0000FF"/>
                </a:solidFill>
                <a:latin typeface="Lato Light"/>
                <a:ea typeface="Lato Light"/>
                <a:cs typeface="Lato Light"/>
              </a:rPr>
            </a:br>
            <a:br>
              <a:rPr lang="en-GB" sz="1500" u="sng" kern="100" dirty="0">
                <a:solidFill>
                  <a:srgbClr val="0000FF"/>
                </a:solidFill>
                <a:latin typeface="Lato Light"/>
                <a:ea typeface="Lato Light"/>
                <a:cs typeface="Lato Light"/>
              </a:rPr>
            </a:br>
            <a:r>
              <a:rPr lang="en-GB" sz="1500" kern="100" dirty="0">
                <a:effectLst/>
                <a:latin typeface="Lato Light"/>
                <a:ea typeface="Lato Light"/>
                <a:cs typeface="Lato Light"/>
              </a:rPr>
              <a:t>The </a:t>
            </a:r>
            <a:r>
              <a:rPr lang="en-GB" sz="1500" b="1" kern="100" dirty="0">
                <a:effectLst/>
                <a:latin typeface="Lato Light"/>
                <a:ea typeface="Lato Light"/>
                <a:cs typeface="Lato Light"/>
              </a:rPr>
              <a:t>Faculty of Sport and Exercise </a:t>
            </a:r>
            <a:r>
              <a:rPr lang="en-GB" sz="1500" kern="100" dirty="0">
                <a:effectLst/>
                <a:latin typeface="Lato Light"/>
                <a:ea typeface="Lato Light"/>
                <a:cs typeface="Lato Light"/>
              </a:rPr>
              <a:t>medicine has produced a course on motivational interviewing </a:t>
            </a:r>
            <a:r>
              <a:rPr lang="en-GB" sz="1500" kern="100" dirty="0">
                <a:latin typeface="Lato Light"/>
                <a:ea typeface="Lato Light"/>
                <a:cs typeface="Lato Light"/>
              </a:rPr>
              <a:t>(Active Conversations) for</a:t>
            </a:r>
            <a:r>
              <a:rPr lang="en-GB" sz="1500" kern="100" dirty="0">
                <a:effectLst/>
                <a:latin typeface="Lato Light"/>
                <a:ea typeface="Lato Light"/>
                <a:cs typeface="Lato Light"/>
              </a:rPr>
              <a:t> physical activity:</a:t>
            </a:r>
            <a:r>
              <a:rPr lang="en-GB" sz="1500" kern="100" dirty="0">
                <a:solidFill>
                  <a:srgbClr val="000000"/>
                </a:solidFill>
                <a:effectLst/>
                <a:latin typeface="Lato Light"/>
                <a:ea typeface="Lato Light"/>
                <a:cs typeface="Lato Light"/>
              </a:rPr>
              <a:t> </a:t>
            </a:r>
            <a:r>
              <a:rPr lang="en-GB" sz="1500" u="sng" kern="100" dirty="0">
                <a:solidFill>
                  <a:srgbClr val="0000FF"/>
                </a:solidFill>
                <a:effectLst/>
                <a:latin typeface="Lato Light"/>
                <a:ea typeface="Lato Light"/>
                <a:cs typeface="Lato Light"/>
                <a:hlinkClick r:id="rId6"/>
              </a:rPr>
              <a:t>Online course - Moving Medicine</a:t>
            </a:r>
            <a:endParaRPr lang="en-GB" sz="1500" kern="100" dirty="0">
              <a:effectLst/>
              <a:latin typeface="Lato Light"/>
              <a:ea typeface="Lato Light"/>
              <a:cs typeface="Lato Light"/>
            </a:endParaRPr>
          </a:p>
          <a:p>
            <a:endParaRPr lang="en-GB" sz="1500" dirty="0"/>
          </a:p>
        </p:txBody>
      </p:sp>
    </p:spTree>
    <p:extLst>
      <p:ext uri="{BB962C8B-B14F-4D97-AF65-F5344CB8AC3E}">
        <p14:creationId xmlns:p14="http://schemas.microsoft.com/office/powerpoint/2010/main" val="2449607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4E5E-B115-AFED-2723-220BB37FE6B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7C70898-4804-2B22-AE5E-5BD05E698DC3}"/>
              </a:ext>
            </a:extLst>
          </p:cNvPr>
          <p:cNvSpPr/>
          <p:nvPr/>
        </p:nvSpPr>
        <p:spPr>
          <a:xfrm>
            <a:off x="-12968"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11" name="Group 10">
            <a:extLst>
              <a:ext uri="{FF2B5EF4-FFF2-40B4-BE49-F238E27FC236}">
                <a16:creationId xmlns:a16="http://schemas.microsoft.com/office/drawing/2014/main" id="{83A1B311-0DB4-E88B-58F0-82A3C31F4CD3}"/>
              </a:ext>
            </a:extLst>
          </p:cNvPr>
          <p:cNvGrpSpPr/>
          <p:nvPr/>
        </p:nvGrpSpPr>
        <p:grpSpPr>
          <a:xfrm>
            <a:off x="11125200" y="0"/>
            <a:ext cx="1059712" cy="6858000"/>
            <a:chOff x="11132288" y="0"/>
            <a:chExt cx="1059712" cy="6858000"/>
          </a:xfrm>
        </p:grpSpPr>
        <p:sp>
          <p:nvSpPr>
            <p:cNvPr id="12" name="Rectangle 11">
              <a:extLst>
                <a:ext uri="{FF2B5EF4-FFF2-40B4-BE49-F238E27FC236}">
                  <a16:creationId xmlns:a16="http://schemas.microsoft.com/office/drawing/2014/main" id="{DFB99D18-5712-7B3C-EF09-ACE51D4B3DB2}"/>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F8B95B-909D-16A4-A355-85E4EE8319F9}"/>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letters on a white background&#10;&#10;AI-generated content may be incorrect.">
              <a:extLst>
                <a:ext uri="{FF2B5EF4-FFF2-40B4-BE49-F238E27FC236}">
                  <a16:creationId xmlns:a16="http://schemas.microsoft.com/office/drawing/2014/main" id="{F0A3B9AC-AF0C-6763-E78E-2B655217A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5" name="Slide Number Placeholder 14">
              <a:extLst>
                <a:ext uri="{FF2B5EF4-FFF2-40B4-BE49-F238E27FC236}">
                  <a16:creationId xmlns:a16="http://schemas.microsoft.com/office/drawing/2014/main" id="{7E70F81C-CDB3-5CA1-188B-7B82D658D527}"/>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29</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C804330A-4EC2-4DDA-7829-1F907B9F235E}"/>
              </a:ext>
            </a:extLst>
          </p:cNvPr>
          <p:cNvSpPr>
            <a:spLocks noGrp="1"/>
          </p:cNvSpPr>
          <p:nvPr>
            <p:ph type="body" sz="quarter" idx="12"/>
          </p:nvPr>
        </p:nvSpPr>
        <p:spPr>
          <a:xfrm>
            <a:off x="706436" y="457200"/>
            <a:ext cx="9790113" cy="878342"/>
          </a:xfrm>
        </p:spPr>
        <p:txBody>
          <a:bodyPr lIns="91440" tIns="45720" rIns="91440" bIns="45720" anchor="t"/>
          <a:lstStyle/>
          <a:p>
            <a:r>
              <a:rPr lang="en-GB" dirty="0">
                <a:latin typeface="Lato"/>
                <a:ea typeface="Lato"/>
                <a:cs typeface="Lato"/>
              </a:rPr>
              <a:t>Free courses on physical activity for health</a:t>
            </a:r>
          </a:p>
        </p:txBody>
      </p:sp>
      <p:sp>
        <p:nvSpPr>
          <p:cNvPr id="7" name="Text Placeholder 6">
            <a:extLst>
              <a:ext uri="{FF2B5EF4-FFF2-40B4-BE49-F238E27FC236}">
                <a16:creationId xmlns:a16="http://schemas.microsoft.com/office/drawing/2014/main" id="{7EA810F8-1119-05A3-69D5-0468830CE424}"/>
              </a:ext>
            </a:extLst>
          </p:cNvPr>
          <p:cNvSpPr>
            <a:spLocks noGrp="1"/>
          </p:cNvSpPr>
          <p:nvPr>
            <p:ph type="body" sz="quarter" idx="20"/>
          </p:nvPr>
        </p:nvSpPr>
        <p:spPr>
          <a:xfrm>
            <a:off x="706436" y="1792742"/>
            <a:ext cx="9421537" cy="4314931"/>
          </a:xfrm>
        </p:spPr>
        <p:txBody>
          <a:bodyPr lIns="91440" tIns="45720" rIns="91440" bIns="45720" anchor="t"/>
          <a:lstStyle/>
          <a:p>
            <a:pPr>
              <a:lnSpc>
                <a:spcPct val="107000"/>
              </a:lnSpc>
              <a:spcAft>
                <a:spcPts val="800"/>
              </a:spcAft>
            </a:pPr>
            <a:r>
              <a:rPr lang="en-GB" sz="1500" kern="100" dirty="0">
                <a:effectLst/>
                <a:latin typeface="Lato Light"/>
                <a:ea typeface="Lato Light"/>
                <a:cs typeface="Lato Light"/>
              </a:rPr>
              <a:t>An </a:t>
            </a:r>
            <a:r>
              <a:rPr lang="en-GB" sz="1500" b="1" kern="100" dirty="0">
                <a:effectLst/>
                <a:latin typeface="Lato Light"/>
                <a:ea typeface="Lato Light"/>
                <a:cs typeface="Lato Light"/>
              </a:rPr>
              <a:t>online NHS eLearning </a:t>
            </a:r>
            <a:r>
              <a:rPr lang="en-GB" sz="1500" kern="100" dirty="0">
                <a:effectLst/>
                <a:latin typeface="Lato Light"/>
                <a:ea typeface="Lato Light"/>
                <a:cs typeface="Lato Light"/>
              </a:rPr>
              <a:t>for health course on understanding how physical activity can help patients to manage a number of long-term conditions. Gain confidence in your ability to advocate physical activity to patients: </a:t>
            </a:r>
            <a:r>
              <a:rPr lang="en-GB" sz="1500" u="sng" kern="100" dirty="0">
                <a:solidFill>
                  <a:srgbClr val="0000FF"/>
                </a:solidFill>
                <a:effectLst/>
                <a:latin typeface="Lato Light"/>
                <a:ea typeface="Lato Light"/>
                <a:cs typeface="Lato Light"/>
                <a:hlinkClick r:id="rId3"/>
              </a:rPr>
              <a:t>e-lfh.org.uk/programmes/physical-activity-and-health/</a:t>
            </a:r>
            <a:br>
              <a:rPr lang="en-GB" sz="1500" u="sng" kern="100" dirty="0">
                <a:solidFill>
                  <a:srgbClr val="0000FF"/>
                </a:solidFill>
                <a:latin typeface="Lato Light"/>
                <a:ea typeface="Lato Light"/>
                <a:cs typeface="Lato Light"/>
              </a:rPr>
            </a:br>
            <a:br>
              <a:rPr lang="en-GB" sz="1500" u="sng" kern="100" dirty="0">
                <a:solidFill>
                  <a:srgbClr val="0000FF"/>
                </a:solidFill>
                <a:latin typeface="Lato Light"/>
                <a:ea typeface="Lato Light"/>
                <a:cs typeface="Lato Light"/>
              </a:rPr>
            </a:br>
            <a:r>
              <a:rPr lang="en-GB" sz="1500" kern="100" dirty="0">
                <a:solidFill>
                  <a:schemeClr val="tx1"/>
                </a:solidFill>
                <a:effectLst/>
                <a:latin typeface="Lato Light"/>
                <a:ea typeface="Lato Light"/>
                <a:cs typeface="Lato Light"/>
              </a:rPr>
              <a:t>On online NHS based eLearning for health course, </a:t>
            </a:r>
            <a:r>
              <a:rPr lang="en-GB" sz="1500" b="1" kern="100" dirty="0">
                <a:solidFill>
                  <a:schemeClr val="tx1"/>
                </a:solidFill>
                <a:effectLst/>
                <a:latin typeface="Lato Light"/>
                <a:ea typeface="Lato Light"/>
                <a:cs typeface="Lato Light"/>
              </a:rPr>
              <a:t>All Our Health</a:t>
            </a:r>
            <a:r>
              <a:rPr lang="en-GB" sz="1500" kern="100" dirty="0">
                <a:solidFill>
                  <a:schemeClr val="tx1"/>
                </a:solidFill>
                <a:effectLst/>
                <a:latin typeface="Lato Light"/>
                <a:ea typeface="Lato Light"/>
                <a:cs typeface="Lato Light"/>
              </a:rPr>
              <a:t>, has a module giving overview of physical activity and the challenges presented by physical inactivity</a:t>
            </a:r>
            <a:r>
              <a:rPr lang="en-GB" sz="1500" kern="100" dirty="0">
                <a:solidFill>
                  <a:schemeClr val="tx1"/>
                </a:solidFill>
                <a:latin typeface="Lato Light"/>
                <a:ea typeface="Lato Light"/>
                <a:cs typeface="Lato Light"/>
              </a:rPr>
              <a:t>: </a:t>
            </a:r>
            <a:r>
              <a:rPr lang="en-GB" sz="1500" u="sng" kern="100" dirty="0">
                <a:solidFill>
                  <a:srgbClr val="0000FF"/>
                </a:solidFill>
                <a:effectLst/>
                <a:latin typeface="Lato Light"/>
                <a:ea typeface="Lato Light"/>
                <a:cs typeface="Lato Light"/>
                <a:hlinkClick r:id="rId4"/>
              </a:rPr>
              <a:t>NHSE </a:t>
            </a:r>
            <a:r>
              <a:rPr lang="en-GB" sz="1500" u="sng" kern="100" dirty="0" err="1">
                <a:solidFill>
                  <a:srgbClr val="0000FF"/>
                </a:solidFill>
                <a:effectLst/>
                <a:latin typeface="Lato Light"/>
                <a:ea typeface="Lato Light"/>
                <a:cs typeface="Lato Light"/>
                <a:hlinkClick r:id="rId4"/>
              </a:rPr>
              <a:t>elfh</a:t>
            </a:r>
            <a:r>
              <a:rPr lang="en-GB" sz="1500" u="sng" kern="100" dirty="0">
                <a:solidFill>
                  <a:srgbClr val="0000FF"/>
                </a:solidFill>
                <a:effectLst/>
                <a:latin typeface="Lato Light"/>
                <a:ea typeface="Lato Light"/>
                <a:cs typeface="Lato Light"/>
                <a:hlinkClick r:id="rId4"/>
              </a:rPr>
              <a:t> Hub</a:t>
            </a:r>
            <a:br>
              <a:rPr lang="en-GB" sz="1500" u="sng" kern="100" dirty="0">
                <a:solidFill>
                  <a:srgbClr val="0000FF"/>
                </a:solidFill>
                <a:latin typeface="Lato Light"/>
                <a:ea typeface="Lato Light"/>
                <a:cs typeface="Lato Light"/>
              </a:rPr>
            </a:br>
            <a:br>
              <a:rPr lang="en-GB" sz="1500" u="sng" kern="100" dirty="0">
                <a:solidFill>
                  <a:srgbClr val="0000FF"/>
                </a:solidFill>
                <a:latin typeface="Lato Light"/>
                <a:ea typeface="Lato Light"/>
                <a:cs typeface="Lato Light"/>
              </a:rPr>
            </a:br>
            <a:r>
              <a:rPr lang="en-GB" sz="1500" b="1" kern="100" dirty="0">
                <a:effectLst/>
                <a:latin typeface="Lato Light"/>
                <a:ea typeface="Lato Light"/>
                <a:cs typeface="Lato Light"/>
              </a:rPr>
              <a:t>BMJ Learning </a:t>
            </a:r>
            <a:r>
              <a:rPr lang="en-GB" sz="1500" kern="100" dirty="0">
                <a:effectLst/>
                <a:latin typeface="Lato Light"/>
                <a:ea typeface="Lato Light"/>
                <a:cs typeface="Lato Light"/>
              </a:rPr>
              <a:t>has produced an online course for clinicians on physical activity in the treatment of long-term conditions:</a:t>
            </a:r>
            <a:r>
              <a:rPr lang="en-GB" sz="1500" kern="100" dirty="0">
                <a:solidFill>
                  <a:srgbClr val="000000"/>
                </a:solidFill>
                <a:effectLst/>
                <a:latin typeface="Lato Light"/>
                <a:ea typeface="Lato Light"/>
                <a:cs typeface="Lato Light"/>
              </a:rPr>
              <a:t> </a:t>
            </a:r>
            <a:r>
              <a:rPr lang="en-GB" sz="1500" u="sng" kern="100" dirty="0">
                <a:solidFill>
                  <a:srgbClr val="0000FF"/>
                </a:solidFill>
                <a:effectLst/>
                <a:latin typeface="Lato Light"/>
                <a:ea typeface="Lato Light"/>
                <a:cs typeface="Lato Light"/>
                <a:hlinkClick r:id="rId5"/>
              </a:rPr>
              <a:t>Physical activity in the treatment of long-term conditions Online course | BMJ Learning</a:t>
            </a:r>
            <a:br>
              <a:rPr lang="en-GB" sz="1500" u="sng" kern="100" dirty="0">
                <a:solidFill>
                  <a:srgbClr val="0000FF"/>
                </a:solidFill>
                <a:effectLst/>
                <a:latin typeface="Lato Light"/>
                <a:ea typeface="Lato Light"/>
                <a:cs typeface="Lato Light"/>
              </a:rPr>
            </a:br>
            <a:br>
              <a:rPr lang="en-GB" sz="1500" u="sng" kern="100" dirty="0">
                <a:solidFill>
                  <a:srgbClr val="0000FF"/>
                </a:solidFill>
                <a:effectLst/>
                <a:latin typeface="Lato Light"/>
                <a:ea typeface="Lato Light"/>
                <a:cs typeface="Lato Light"/>
              </a:rPr>
            </a:br>
            <a:r>
              <a:rPr lang="en-GB" sz="1500" b="1" kern="100" dirty="0">
                <a:latin typeface="Lato Light"/>
                <a:ea typeface="Lato Light"/>
                <a:cs typeface="Lato Light"/>
              </a:rPr>
              <a:t>Physical Activity Clinical Champions </a:t>
            </a:r>
            <a:r>
              <a:rPr lang="en-GB" sz="1500" kern="100" dirty="0">
                <a:latin typeface="Lato Light"/>
                <a:ea typeface="Lato Light"/>
                <a:cs typeface="Lato Light"/>
              </a:rPr>
              <a:t>is a training course produced by Public Health England and Sheffield Hallam University to deliver education to healthcare professionals on physical activity. To organise training (either face to face or online) please visit: </a:t>
            </a:r>
            <a:r>
              <a:rPr lang="en-GB" sz="1500" kern="100" dirty="0">
                <a:latin typeface="Lato Light"/>
                <a:ea typeface="Lato Light"/>
                <a:cs typeface="Lato Light"/>
                <a:hlinkClick r:id="rId6"/>
              </a:rPr>
              <a:t>Physical Activity Clinical Champions (PACC) - Moving Medicine</a:t>
            </a:r>
            <a:br>
              <a:rPr lang="en-GB" sz="1500" kern="100" dirty="0">
                <a:latin typeface="Lato Light"/>
                <a:ea typeface="Lato Light"/>
                <a:cs typeface="Lato Light"/>
              </a:rPr>
            </a:br>
            <a:br>
              <a:rPr lang="en-GB" sz="1500" kern="100" dirty="0">
                <a:latin typeface="Lato Light"/>
                <a:ea typeface="Lato Light"/>
                <a:cs typeface="Lato Light"/>
              </a:rPr>
            </a:br>
            <a:r>
              <a:rPr lang="en-GB" sz="1500" b="1" kern="100" dirty="0">
                <a:latin typeface="Lato Light"/>
                <a:ea typeface="Lato Light"/>
                <a:cs typeface="Lato Light"/>
              </a:rPr>
              <a:t>Swim England eLearning</a:t>
            </a:r>
            <a:r>
              <a:rPr lang="en-GB" sz="1500" kern="100" dirty="0">
                <a:latin typeface="Lato Light"/>
                <a:ea typeface="Lato Light"/>
                <a:cs typeface="Lato Light"/>
              </a:rPr>
              <a:t> explores the benefits of water-based physical activity for rehabilitation, chronic conditions, and overall wellbeing: </a:t>
            </a:r>
            <a:r>
              <a:rPr lang="en-GB" sz="1500" kern="100" dirty="0">
                <a:latin typeface="Lato Light"/>
                <a:ea typeface="Lato Light"/>
                <a:cs typeface="Lato Light"/>
                <a:hlinkClick r:id="rId7"/>
              </a:rPr>
              <a:t>Aquatic Activity and Swimming for Health programme</a:t>
            </a:r>
            <a:endParaRPr lang="en-GB" sz="1500" kern="100" dirty="0"/>
          </a:p>
        </p:txBody>
      </p:sp>
    </p:spTree>
    <p:extLst>
      <p:ext uri="{BB962C8B-B14F-4D97-AF65-F5344CB8AC3E}">
        <p14:creationId xmlns:p14="http://schemas.microsoft.com/office/powerpoint/2010/main" val="3589528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0D51BD-54EC-CB8B-0F0E-36C82F70C36C}"/>
              </a:ext>
            </a:extLst>
          </p:cNvPr>
          <p:cNvSpPr/>
          <p:nvPr/>
        </p:nvSpPr>
        <p:spPr>
          <a:xfrm>
            <a:off x="0" y="0"/>
            <a:ext cx="10994065"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B42FEE2-EC98-A749-BCBA-E483B5DB6224}"/>
              </a:ext>
            </a:extLst>
          </p:cNvPr>
          <p:cNvSpPr>
            <a:spLocks noGrp="1"/>
          </p:cNvSpPr>
          <p:nvPr>
            <p:ph type="body" sz="quarter" idx="14"/>
          </p:nvPr>
        </p:nvSpPr>
        <p:spPr>
          <a:xfrm>
            <a:off x="770033" y="1661452"/>
            <a:ext cx="9288367" cy="3850761"/>
          </a:xfrm>
        </p:spPr>
        <p:txBody>
          <a:bodyPr lIns="91440" tIns="45720" rIns="91440" bIns="45720" anchor="t"/>
          <a:lstStyle/>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Healthy professionals make healthy patients.</a:t>
            </a:r>
          </a:p>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There is a strong need to incorporate physical activity into primary care.</a:t>
            </a:r>
          </a:p>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Signing up to the Active Practice Charter is simple and rewarding.</a:t>
            </a:r>
          </a:p>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There are many ways to achieve Active Practice status.</a:t>
            </a:r>
          </a:p>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This toolkit and the physical activity hub contains numerous resources to support you on the journey.</a:t>
            </a:r>
          </a:p>
          <a:p>
            <a:pPr marL="342900" indent="-342900" algn="l">
              <a:spcBef>
                <a:spcPts val="1500"/>
              </a:spcBef>
              <a:buClr>
                <a:srgbClr val="002B5C"/>
              </a:buClr>
              <a:buFont typeface="Arial" panose="020B0604020202020204" pitchFamily="34" charset="0"/>
              <a:buChar char="•"/>
            </a:pPr>
            <a:r>
              <a:rPr lang="en-GB" sz="1500" dirty="0">
                <a:latin typeface="Lato Light"/>
                <a:ea typeface="Lato Light"/>
                <a:cs typeface="Lato Light"/>
              </a:rPr>
              <a:t>Evaluation and planning is key for more ambitious projects.</a:t>
            </a:r>
            <a:endParaRPr lang="en-GB" sz="1500" dirty="0"/>
          </a:p>
        </p:txBody>
      </p:sp>
      <p:grpSp>
        <p:nvGrpSpPr>
          <p:cNvPr id="4" name="Group 3">
            <a:extLst>
              <a:ext uri="{FF2B5EF4-FFF2-40B4-BE49-F238E27FC236}">
                <a16:creationId xmlns:a16="http://schemas.microsoft.com/office/drawing/2014/main" id="{7697C4F5-1EF7-9C00-2574-6514C94A3A2E}"/>
              </a:ext>
            </a:extLst>
          </p:cNvPr>
          <p:cNvGrpSpPr/>
          <p:nvPr/>
        </p:nvGrpSpPr>
        <p:grpSpPr>
          <a:xfrm>
            <a:off x="11132288" y="0"/>
            <a:ext cx="1059712" cy="6858000"/>
            <a:chOff x="11132288" y="0"/>
            <a:chExt cx="1059712" cy="6858000"/>
          </a:xfrm>
        </p:grpSpPr>
        <p:sp>
          <p:nvSpPr>
            <p:cNvPr id="10" name="Rectangle 9">
              <a:extLst>
                <a:ext uri="{FF2B5EF4-FFF2-40B4-BE49-F238E27FC236}">
                  <a16:creationId xmlns:a16="http://schemas.microsoft.com/office/drawing/2014/main" id="{F9980251-4705-BE10-AA0E-F1BEAB7F0B49}"/>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F49D35-5284-1EE4-944D-085D1D2B76A1}"/>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letters on a white background&#10;&#10;AI-generated content may be incorrect.">
              <a:extLst>
                <a:ext uri="{FF2B5EF4-FFF2-40B4-BE49-F238E27FC236}">
                  <a16:creationId xmlns:a16="http://schemas.microsoft.com/office/drawing/2014/main" id="{83213E4E-72DD-4F93-91CA-4FF24EAB9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3" name="Slide Number Placeholder 14">
              <a:extLst>
                <a:ext uri="{FF2B5EF4-FFF2-40B4-BE49-F238E27FC236}">
                  <a16:creationId xmlns:a16="http://schemas.microsoft.com/office/drawing/2014/main" id="{B6828E7F-471E-CCBF-987E-DDCC2C0FAE2A}"/>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a:t>
              </a:fld>
              <a:endParaRPr lang="en-US" sz="2000" dirty="0">
                <a:solidFill>
                  <a:schemeClr val="tx2"/>
                </a:solidFill>
                <a:latin typeface="Arial" panose="020B0604020202020204" pitchFamily="34" charset="0"/>
              </a:endParaRPr>
            </a:p>
          </p:txBody>
        </p:sp>
      </p:grpSp>
      <p:sp>
        <p:nvSpPr>
          <p:cNvPr id="18" name="Text Placeholder 1">
            <a:extLst>
              <a:ext uri="{FF2B5EF4-FFF2-40B4-BE49-F238E27FC236}">
                <a16:creationId xmlns:a16="http://schemas.microsoft.com/office/drawing/2014/main" id="{02FE0221-7FF8-19ED-E428-8A86F17B9F7B}"/>
              </a:ext>
            </a:extLst>
          </p:cNvPr>
          <p:cNvSpPr txBox="1">
            <a:spLocks/>
          </p:cNvSpPr>
          <p:nvPr/>
        </p:nvSpPr>
        <p:spPr>
          <a:xfrm>
            <a:off x="706437" y="457200"/>
            <a:ext cx="8852429" cy="1447800"/>
          </a:xfrm>
          <a:prstGeom prst="rect">
            <a:avLst/>
          </a:prstGeom>
        </p:spPr>
        <p:txBody>
          <a:bodyPr lIns="91440" tIns="45720" rIns="91440" bIns="45720" anchor="t"/>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latin typeface="Lato"/>
                <a:ea typeface="Lato"/>
                <a:cs typeface="Lato"/>
              </a:rPr>
              <a:t>Key messages</a:t>
            </a:r>
            <a:endParaRPr lang="en-US" dirty="0">
              <a:latin typeface="Lato"/>
              <a:ea typeface="Lato"/>
              <a:cs typeface="Lato"/>
            </a:endParaRPr>
          </a:p>
        </p:txBody>
      </p:sp>
    </p:spTree>
    <p:extLst>
      <p:ext uri="{BB962C8B-B14F-4D97-AF65-F5344CB8AC3E}">
        <p14:creationId xmlns:p14="http://schemas.microsoft.com/office/powerpoint/2010/main" val="1232829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73DB0-39DD-1CF0-793E-6CD21749E9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34DA461-2B10-C759-F32D-0A7031C2CB5C}"/>
              </a:ext>
            </a:extLst>
          </p:cNvPr>
          <p:cNvSpPr/>
          <p:nvPr/>
        </p:nvSpPr>
        <p:spPr>
          <a:xfrm>
            <a:off x="0"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4" name="Group 3">
            <a:extLst>
              <a:ext uri="{FF2B5EF4-FFF2-40B4-BE49-F238E27FC236}">
                <a16:creationId xmlns:a16="http://schemas.microsoft.com/office/drawing/2014/main" id="{CDAE81CD-6544-9099-8D62-5E3DEB810416}"/>
              </a:ext>
            </a:extLst>
          </p:cNvPr>
          <p:cNvGrpSpPr/>
          <p:nvPr/>
        </p:nvGrpSpPr>
        <p:grpSpPr>
          <a:xfrm>
            <a:off x="11125200" y="0"/>
            <a:ext cx="1059712" cy="6858000"/>
            <a:chOff x="11132288" y="0"/>
            <a:chExt cx="1059712" cy="6858000"/>
          </a:xfrm>
        </p:grpSpPr>
        <p:sp>
          <p:nvSpPr>
            <p:cNvPr id="5" name="Rectangle 4">
              <a:extLst>
                <a:ext uri="{FF2B5EF4-FFF2-40B4-BE49-F238E27FC236}">
                  <a16:creationId xmlns:a16="http://schemas.microsoft.com/office/drawing/2014/main" id="{3F630129-6493-E40A-0528-43151CC0C2AA}"/>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E45D73-0146-3B63-AC5E-6411E5E85E3C}"/>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033C9A25-077D-BC89-CA37-67829AC80C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5B62096C-E513-9270-5E63-830D8CE47691}"/>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30</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6AACA78C-192A-3870-2232-F32F191CBFD4}"/>
              </a:ext>
            </a:extLst>
          </p:cNvPr>
          <p:cNvSpPr>
            <a:spLocks noGrp="1"/>
          </p:cNvSpPr>
          <p:nvPr>
            <p:ph type="body" sz="quarter" idx="12"/>
          </p:nvPr>
        </p:nvSpPr>
        <p:spPr>
          <a:xfrm>
            <a:off x="706437" y="457200"/>
            <a:ext cx="9532938" cy="878342"/>
          </a:xfrm>
        </p:spPr>
        <p:txBody>
          <a:bodyPr/>
          <a:lstStyle/>
          <a:p>
            <a:r>
              <a:rPr lang="en-GB" dirty="0"/>
              <a:t>Online resources and support</a:t>
            </a:r>
          </a:p>
        </p:txBody>
      </p:sp>
      <p:sp>
        <p:nvSpPr>
          <p:cNvPr id="7" name="Text Placeholder 6">
            <a:extLst>
              <a:ext uri="{FF2B5EF4-FFF2-40B4-BE49-F238E27FC236}">
                <a16:creationId xmlns:a16="http://schemas.microsoft.com/office/drawing/2014/main" id="{6E7C0E7D-7366-4604-67D2-CF0AAAB95740}"/>
              </a:ext>
            </a:extLst>
          </p:cNvPr>
          <p:cNvSpPr>
            <a:spLocks noGrp="1"/>
          </p:cNvSpPr>
          <p:nvPr>
            <p:ph type="body" sz="quarter" idx="20"/>
          </p:nvPr>
        </p:nvSpPr>
        <p:spPr>
          <a:xfrm>
            <a:off x="710015" y="1661453"/>
            <a:ext cx="8927761" cy="4613738"/>
          </a:xfrm>
        </p:spPr>
        <p:txBody>
          <a:bodyPr lIns="91440" tIns="45720" rIns="91440" bIns="45720" anchor="t"/>
          <a:lstStyle/>
          <a:p>
            <a:pPr>
              <a:lnSpc>
                <a:spcPct val="107000"/>
              </a:lnSpc>
              <a:spcAft>
                <a:spcPts val="800"/>
              </a:spcAft>
            </a:pPr>
            <a:r>
              <a:rPr lang="en-GB" sz="1500" b="1" kern="100" dirty="0">
                <a:effectLst/>
                <a:latin typeface="Lato Light"/>
                <a:ea typeface="Lato Light"/>
                <a:cs typeface="Lato Light"/>
              </a:rPr>
              <a:t>Moving Medicine </a:t>
            </a:r>
            <a:r>
              <a:rPr lang="en-GB" sz="1500" kern="100" dirty="0">
                <a:effectLst/>
                <a:latin typeface="Lato Light"/>
                <a:ea typeface="Lato Light"/>
                <a:cs typeface="Lato Light"/>
              </a:rPr>
              <a:t>is an online resource to support clinicians promote physical activity to patients. It includes condition specific advice and evidence, conversation prompts and patient information leaflets: </a:t>
            </a:r>
            <a:r>
              <a:rPr lang="en-GB" sz="1500" u="sng" kern="100" dirty="0">
                <a:solidFill>
                  <a:srgbClr val="0000FF"/>
                </a:solidFill>
                <a:effectLst/>
                <a:latin typeface="Lato Light"/>
                <a:ea typeface="Lato Light"/>
                <a:cs typeface="Lato Light"/>
                <a:hlinkClick r:id="rId3"/>
              </a:rPr>
              <a:t>Homepage - Moving Medicine</a:t>
            </a:r>
            <a:br>
              <a:rPr lang="en-GB" sz="1500" u="sng" kern="100" dirty="0">
                <a:solidFill>
                  <a:srgbClr val="0000FF"/>
                </a:solidFill>
                <a:latin typeface="Lato Light"/>
                <a:ea typeface="Lato Light"/>
                <a:cs typeface="Lato Light"/>
              </a:rPr>
            </a:br>
            <a:br>
              <a:rPr lang="en-GB" sz="1500" u="sng" kern="100" dirty="0">
                <a:solidFill>
                  <a:srgbClr val="0000FF"/>
                </a:solidFill>
                <a:latin typeface="Lato Light"/>
                <a:ea typeface="Lato Light"/>
                <a:cs typeface="Lato Light"/>
              </a:rPr>
            </a:br>
            <a:r>
              <a:rPr lang="en-GB" sz="1500" kern="100" dirty="0">
                <a:solidFill>
                  <a:schemeClr val="tx1"/>
                </a:solidFill>
                <a:effectLst/>
                <a:latin typeface="Lato Light"/>
                <a:ea typeface="Lato Light"/>
                <a:cs typeface="Lato Light"/>
              </a:rPr>
              <a:t>The </a:t>
            </a:r>
            <a:r>
              <a:rPr lang="en-GB" sz="1500" b="1" kern="100" dirty="0">
                <a:solidFill>
                  <a:schemeClr val="tx1"/>
                </a:solidFill>
                <a:effectLst/>
                <a:latin typeface="Lato Light"/>
                <a:ea typeface="Lato Light"/>
                <a:cs typeface="Lato Light"/>
              </a:rPr>
              <a:t>Chartered Society of Physiotherapists </a:t>
            </a:r>
            <a:r>
              <a:rPr lang="en-GB" sz="1500" kern="100" dirty="0">
                <a:solidFill>
                  <a:schemeClr val="tx1"/>
                </a:solidFill>
                <a:effectLst/>
                <a:latin typeface="Lato Light"/>
                <a:ea typeface="Lato Light"/>
                <a:cs typeface="Lato Light"/>
              </a:rPr>
              <a:t>hosts a page with information and support relating to physical activity promotion: </a:t>
            </a:r>
            <a:r>
              <a:rPr lang="en-GB" sz="1500" u="sng" kern="100" dirty="0">
                <a:solidFill>
                  <a:srgbClr val="0000FF"/>
                </a:solidFill>
                <a:effectLst/>
                <a:latin typeface="Lato Light"/>
                <a:ea typeface="Lato Light"/>
                <a:cs typeface="Lato Light"/>
                <a:hlinkClick r:id="rId4"/>
              </a:rPr>
              <a:t>Public health and physical activity | The Chartered Society of Physiotherapy</a:t>
            </a:r>
            <a:br>
              <a:rPr lang="en-GB" sz="1500" u="sng" kern="100" dirty="0">
                <a:solidFill>
                  <a:srgbClr val="0000FF"/>
                </a:solidFill>
                <a:latin typeface="Lato Light"/>
                <a:ea typeface="Lato Light"/>
                <a:cs typeface="Lato Light"/>
              </a:rPr>
            </a:br>
            <a:br>
              <a:rPr lang="en-GB" sz="1500" u="sng" kern="100" dirty="0">
                <a:solidFill>
                  <a:srgbClr val="0000FF"/>
                </a:solidFill>
                <a:latin typeface="Lato Light"/>
                <a:ea typeface="Lato Light"/>
                <a:cs typeface="Lato Light"/>
              </a:rPr>
            </a:br>
            <a:r>
              <a:rPr lang="en-GB" sz="1500" kern="100" dirty="0">
                <a:effectLst/>
                <a:latin typeface="Lato Light"/>
                <a:ea typeface="Lato Light"/>
                <a:cs typeface="Lato Light"/>
              </a:rPr>
              <a:t>The </a:t>
            </a:r>
            <a:r>
              <a:rPr lang="en-GB" sz="1500" b="1" kern="100" dirty="0">
                <a:effectLst/>
                <a:latin typeface="Lato Light"/>
                <a:ea typeface="Lato Light"/>
                <a:cs typeface="Lato Light"/>
              </a:rPr>
              <a:t>Royal Society of Public Health </a:t>
            </a:r>
            <a:r>
              <a:rPr lang="en-GB" sz="1500" kern="100" dirty="0">
                <a:effectLst/>
                <a:latin typeface="Lato Light"/>
                <a:ea typeface="Lato Light"/>
                <a:cs typeface="Lato Light"/>
              </a:rPr>
              <a:t>has created a number of resources aimed at Allied Health Professionals to aid in the delivery of preventative care, including physical activity:</a:t>
            </a:r>
            <a:r>
              <a:rPr lang="en-GB" sz="1500" kern="100" dirty="0">
                <a:solidFill>
                  <a:srgbClr val="000000"/>
                </a:solidFill>
                <a:effectLst/>
                <a:latin typeface="Lato Light"/>
                <a:ea typeface="Lato Light"/>
                <a:cs typeface="Lato Light"/>
              </a:rPr>
              <a:t> </a:t>
            </a:r>
            <a:r>
              <a:rPr lang="en-GB" sz="1500" u="sng" kern="100" dirty="0">
                <a:solidFill>
                  <a:srgbClr val="0000FF"/>
                </a:solidFill>
                <a:effectLst/>
                <a:latin typeface="Lato Light"/>
                <a:ea typeface="Lato Light"/>
                <a:cs typeface="Lato Light"/>
                <a:hlinkClick r:id="rId5"/>
              </a:rPr>
              <a:t>RSPH | Allied Health Professions hub</a:t>
            </a:r>
            <a:endParaRPr lang="en-GB" sz="1500" kern="100" dirty="0">
              <a:effectLst/>
              <a:latin typeface="Lato Light"/>
              <a:ea typeface="Lato Light"/>
              <a:cs typeface="Lato Light"/>
            </a:endParaRPr>
          </a:p>
          <a:p>
            <a:endParaRPr lang="en-GB" sz="1500" dirty="0"/>
          </a:p>
        </p:txBody>
      </p:sp>
    </p:spTree>
    <p:extLst>
      <p:ext uri="{BB962C8B-B14F-4D97-AF65-F5344CB8AC3E}">
        <p14:creationId xmlns:p14="http://schemas.microsoft.com/office/powerpoint/2010/main" val="2984064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5A4F6-C17F-A8F4-9505-4230B1E822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AC7018F-7957-2ACE-53A3-C633106D3FEF}"/>
              </a:ext>
            </a:extLst>
          </p:cNvPr>
          <p:cNvSpPr/>
          <p:nvPr/>
        </p:nvSpPr>
        <p:spPr>
          <a:xfrm>
            <a:off x="0"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4" name="Group 3">
            <a:extLst>
              <a:ext uri="{FF2B5EF4-FFF2-40B4-BE49-F238E27FC236}">
                <a16:creationId xmlns:a16="http://schemas.microsoft.com/office/drawing/2014/main" id="{4C042502-4C29-9E80-703C-14D1B00BC1E7}"/>
              </a:ext>
            </a:extLst>
          </p:cNvPr>
          <p:cNvGrpSpPr/>
          <p:nvPr/>
        </p:nvGrpSpPr>
        <p:grpSpPr>
          <a:xfrm>
            <a:off x="11125200" y="0"/>
            <a:ext cx="1059712" cy="6858000"/>
            <a:chOff x="11132288" y="0"/>
            <a:chExt cx="1059712" cy="6858000"/>
          </a:xfrm>
        </p:grpSpPr>
        <p:sp>
          <p:nvSpPr>
            <p:cNvPr id="5" name="Rectangle 4">
              <a:extLst>
                <a:ext uri="{FF2B5EF4-FFF2-40B4-BE49-F238E27FC236}">
                  <a16:creationId xmlns:a16="http://schemas.microsoft.com/office/drawing/2014/main" id="{1007D6A1-3B50-50F3-E6FA-820CB69555BE}"/>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B42797-FBB4-7EFC-DA90-EF24979D831D}"/>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5C1BFF18-49B7-1EC9-7A3C-AB71773A7E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35CA3168-EC89-A6FD-A9DA-7B16C2BA7FE7}"/>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31</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181CEA0D-DEA8-3A4E-F679-4540EF50B777}"/>
              </a:ext>
            </a:extLst>
          </p:cNvPr>
          <p:cNvSpPr>
            <a:spLocks noGrp="1"/>
          </p:cNvSpPr>
          <p:nvPr>
            <p:ph type="body" sz="quarter" idx="12"/>
          </p:nvPr>
        </p:nvSpPr>
        <p:spPr/>
        <p:txBody>
          <a:bodyPr/>
          <a:lstStyle/>
          <a:p>
            <a:r>
              <a:rPr lang="en-GB" dirty="0"/>
              <a:t>Physical activity qualifications</a:t>
            </a:r>
          </a:p>
        </p:txBody>
      </p:sp>
      <p:sp>
        <p:nvSpPr>
          <p:cNvPr id="7" name="Text Placeholder 6">
            <a:extLst>
              <a:ext uri="{FF2B5EF4-FFF2-40B4-BE49-F238E27FC236}">
                <a16:creationId xmlns:a16="http://schemas.microsoft.com/office/drawing/2014/main" id="{41B32DC6-A6F3-9026-1115-3CCDA95284AD}"/>
              </a:ext>
            </a:extLst>
          </p:cNvPr>
          <p:cNvSpPr>
            <a:spLocks noGrp="1"/>
          </p:cNvSpPr>
          <p:nvPr>
            <p:ph type="body" sz="quarter" idx="20"/>
          </p:nvPr>
        </p:nvSpPr>
        <p:spPr>
          <a:xfrm>
            <a:off x="710015" y="1661453"/>
            <a:ext cx="9010057" cy="2962137"/>
          </a:xfrm>
        </p:spPr>
        <p:txBody>
          <a:bodyPr lIns="91440" tIns="45720" rIns="91440" bIns="45720" anchor="t"/>
          <a:lstStyle/>
          <a:p>
            <a:pPr>
              <a:lnSpc>
                <a:spcPct val="107000"/>
              </a:lnSpc>
              <a:spcAft>
                <a:spcPts val="800"/>
              </a:spcAft>
            </a:pPr>
            <a:r>
              <a:rPr lang="en-GB" sz="2000" kern="100" dirty="0">
                <a:effectLst/>
                <a:latin typeface="Lato Light"/>
                <a:ea typeface="Lato Light"/>
                <a:cs typeface="Lato Light"/>
              </a:rPr>
              <a:t>The </a:t>
            </a:r>
            <a:r>
              <a:rPr lang="en-GB" sz="2000" b="1" kern="100" dirty="0">
                <a:effectLst/>
                <a:latin typeface="Lato Light"/>
                <a:ea typeface="Lato Light"/>
                <a:cs typeface="Lato Light"/>
              </a:rPr>
              <a:t>Faculty of Sport and Exercise Medicine diploma </a:t>
            </a:r>
            <a:r>
              <a:rPr lang="en-GB" sz="2000" kern="100" dirty="0">
                <a:effectLst/>
                <a:latin typeface="Lato Light"/>
                <a:ea typeface="Lato Light"/>
                <a:cs typeface="Lato Light"/>
              </a:rPr>
              <a:t>in exercise medicine:</a:t>
            </a:r>
            <a:r>
              <a:rPr lang="en-GB" sz="2000" kern="100" dirty="0">
                <a:solidFill>
                  <a:srgbClr val="000000"/>
                </a:solidFill>
                <a:effectLst/>
                <a:latin typeface="Lato Light"/>
                <a:ea typeface="Lato Light"/>
                <a:cs typeface="Lato Light"/>
              </a:rPr>
              <a:t> </a:t>
            </a:r>
            <a:br>
              <a:rPr lang="en-GB" sz="2000" kern="100" dirty="0">
                <a:solidFill>
                  <a:srgbClr val="000000"/>
                </a:solidFill>
                <a:effectLst/>
                <a:latin typeface="Lato Light"/>
                <a:ea typeface="Lato Light"/>
                <a:cs typeface="Lato Light"/>
              </a:rPr>
            </a:br>
            <a:r>
              <a:rPr lang="en-GB" sz="2000" u="sng" kern="100" dirty="0">
                <a:solidFill>
                  <a:srgbClr val="0000FF"/>
                </a:solidFill>
                <a:effectLst/>
                <a:latin typeface="Lato Light"/>
                <a:ea typeface="Lato Light"/>
                <a:cs typeface="Lato Light"/>
                <a:hlinkClick r:id="rId3"/>
              </a:rPr>
              <a:t>FSEM - Diploma in Exercise Medicine – FSEMFSEM</a:t>
            </a:r>
            <a:endParaRPr lang="en-GB" sz="2000" u="sng" kern="100" dirty="0">
              <a:solidFill>
                <a:srgbClr val="0000FF"/>
              </a:solidFill>
              <a:effectLst/>
              <a:latin typeface="Lato Light"/>
              <a:ea typeface="Lato Light"/>
              <a:cs typeface="Lato Light"/>
            </a:endParaRPr>
          </a:p>
          <a:p>
            <a:pPr>
              <a:lnSpc>
                <a:spcPct val="107000"/>
              </a:lnSpc>
              <a:spcAft>
                <a:spcPts val="800"/>
              </a:spcAft>
            </a:pPr>
            <a:endParaRPr lang="en-GB" sz="2000" kern="100" dirty="0">
              <a:effectLst/>
            </a:endParaRPr>
          </a:p>
          <a:p>
            <a:pPr>
              <a:lnSpc>
                <a:spcPct val="107000"/>
              </a:lnSpc>
              <a:spcAft>
                <a:spcPts val="800"/>
              </a:spcAft>
            </a:pPr>
            <a:r>
              <a:rPr lang="en-GB" sz="2000" b="1" kern="100" dirty="0">
                <a:latin typeface="Lato Light"/>
                <a:ea typeface="Lato Light"/>
                <a:cs typeface="Lato Light"/>
              </a:rPr>
              <a:t>MSc courses such as </a:t>
            </a:r>
            <a:r>
              <a:rPr lang="en-GB" sz="2000" b="1" kern="100" dirty="0">
                <a:effectLst/>
                <a:latin typeface="Lato Light"/>
                <a:ea typeface="Lato Light"/>
                <a:cs typeface="Lato Light"/>
              </a:rPr>
              <a:t>Physical Activity for Health</a:t>
            </a:r>
            <a:r>
              <a:rPr lang="en-GB" sz="2000" b="1" kern="100" dirty="0">
                <a:latin typeface="Lato Light"/>
                <a:ea typeface="Lato Light"/>
                <a:cs typeface="Lato Light"/>
              </a:rPr>
              <a:t> or</a:t>
            </a:r>
            <a:r>
              <a:rPr lang="en-GB" sz="2000" b="1" kern="100" dirty="0">
                <a:effectLst/>
                <a:latin typeface="Lato Light"/>
                <a:ea typeface="Lato Light"/>
                <a:cs typeface="Lato Light"/>
              </a:rPr>
              <a:t> </a:t>
            </a:r>
            <a:r>
              <a:rPr lang="en-GB" sz="2000" b="1" kern="100" dirty="0">
                <a:latin typeface="Lato Light"/>
                <a:ea typeface="Lato Light"/>
                <a:cs typeface="Lato Light"/>
              </a:rPr>
              <a:t>equivalent, e.g.</a:t>
            </a:r>
            <a:r>
              <a:rPr lang="en-GB" sz="2000" b="1" kern="100" dirty="0">
                <a:solidFill>
                  <a:srgbClr val="000000"/>
                </a:solidFill>
                <a:latin typeface="Lato Light"/>
                <a:ea typeface="Lato Light"/>
                <a:cs typeface="Lato Light"/>
              </a:rPr>
              <a:t>:</a:t>
            </a:r>
            <a:br>
              <a:rPr lang="en-GB" sz="2000" kern="100" dirty="0">
                <a:solidFill>
                  <a:srgbClr val="000000"/>
                </a:solidFill>
                <a:latin typeface="Lato Light"/>
                <a:ea typeface="Lato Light"/>
                <a:cs typeface="Lato Light"/>
              </a:rPr>
            </a:br>
            <a:r>
              <a:rPr lang="en-GB" sz="2000" u="sng" kern="100" dirty="0">
                <a:solidFill>
                  <a:srgbClr val="0000FF"/>
                </a:solidFill>
                <a:effectLst/>
                <a:latin typeface="Lato Light"/>
                <a:ea typeface="Lato Light"/>
                <a:cs typeface="Lato Light"/>
                <a:hlinkClick r:id="rId4"/>
              </a:rPr>
              <a:t>Physical Activity for Health (MSc) | Moray House School of Education and Sport</a:t>
            </a:r>
            <a:endParaRPr lang="en-GB" sz="2000" u="sng" kern="100" dirty="0">
              <a:solidFill>
                <a:srgbClr val="0000FF"/>
              </a:solidFill>
              <a:effectLst/>
              <a:latin typeface="Lato Light"/>
              <a:ea typeface="Lato Light"/>
              <a:cs typeface="Lato Light"/>
            </a:endParaRPr>
          </a:p>
          <a:p>
            <a:pPr>
              <a:lnSpc>
                <a:spcPct val="107000"/>
              </a:lnSpc>
              <a:spcAft>
                <a:spcPts val="800"/>
              </a:spcAft>
            </a:pPr>
            <a:endParaRPr lang="en-GB" sz="2000" kern="100" dirty="0">
              <a:effectLst/>
            </a:endParaRPr>
          </a:p>
          <a:p>
            <a:pPr>
              <a:lnSpc>
                <a:spcPct val="107000"/>
              </a:lnSpc>
              <a:spcAft>
                <a:spcPts val="800"/>
              </a:spcAft>
            </a:pPr>
            <a:r>
              <a:rPr lang="en-GB" sz="2000" b="1" kern="100" dirty="0">
                <a:effectLst/>
                <a:latin typeface="Lato Light"/>
                <a:ea typeface="Lato Light"/>
                <a:cs typeface="Lato Light"/>
              </a:rPr>
              <a:t>CIMSPA </a:t>
            </a:r>
            <a:r>
              <a:rPr lang="en-GB" sz="2000" b="1" kern="100" dirty="0">
                <a:latin typeface="Lato Light"/>
                <a:ea typeface="Lato Light"/>
                <a:cs typeface="Lato Light"/>
              </a:rPr>
              <a:t>education and training</a:t>
            </a:r>
            <a:r>
              <a:rPr lang="en-GB" sz="2000" kern="100" dirty="0">
                <a:effectLst/>
                <a:latin typeface="Lato Light"/>
                <a:ea typeface="Lato Light"/>
                <a:cs typeface="Lato Light"/>
              </a:rPr>
              <a:t>: </a:t>
            </a:r>
            <a:r>
              <a:rPr lang="en-GB" sz="2000" kern="100" dirty="0">
                <a:latin typeface="Lato Light"/>
                <a:ea typeface="Lato Light"/>
                <a:cs typeface="Lato Light"/>
                <a:hlinkClick r:id="rId5"/>
              </a:rPr>
              <a:t>CIMSPA education and training: high quality, </a:t>
            </a:r>
            <a:br>
              <a:rPr lang="en-GB" sz="2000" kern="100" dirty="0">
                <a:latin typeface="Lato Light"/>
                <a:ea typeface="Lato Light"/>
                <a:cs typeface="Lato Light"/>
                <a:hlinkClick r:id="rId5"/>
              </a:rPr>
            </a:br>
            <a:r>
              <a:rPr lang="en-GB" sz="2000" kern="100" dirty="0">
                <a:latin typeface="Lato Light"/>
                <a:ea typeface="Lato Light"/>
                <a:cs typeface="Lato Light"/>
                <a:hlinkClick r:id="rId5"/>
              </a:rPr>
              <a:t>employer-led | CIMSPA</a:t>
            </a:r>
            <a:endParaRPr lang="en-GB" sz="2000" u="sng" kern="100" dirty="0">
              <a:solidFill>
                <a:srgbClr val="0000FF"/>
              </a:solidFill>
            </a:endParaRPr>
          </a:p>
        </p:txBody>
      </p:sp>
    </p:spTree>
    <p:extLst>
      <p:ext uri="{BB962C8B-B14F-4D97-AF65-F5344CB8AC3E}">
        <p14:creationId xmlns:p14="http://schemas.microsoft.com/office/powerpoint/2010/main" val="148179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A04E5-DC19-2C76-8528-C0838F23A1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19F6EB-120E-BD57-47E6-1ACE912BD474}"/>
              </a:ext>
            </a:extLst>
          </p:cNvPr>
          <p:cNvSpPr/>
          <p:nvPr/>
        </p:nvSpPr>
        <p:spPr>
          <a:xfrm>
            <a:off x="0"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5E9248E0-2A1A-5348-F61C-EC00EB1856AA}"/>
              </a:ext>
            </a:extLst>
          </p:cNvPr>
          <p:cNvGrpSpPr/>
          <p:nvPr/>
        </p:nvGrpSpPr>
        <p:grpSpPr>
          <a:xfrm>
            <a:off x="11125200" y="0"/>
            <a:ext cx="1059712" cy="6858000"/>
            <a:chOff x="11132288" y="0"/>
            <a:chExt cx="1059712" cy="6858000"/>
          </a:xfrm>
        </p:grpSpPr>
        <p:sp>
          <p:nvSpPr>
            <p:cNvPr id="7" name="Rectangle 6">
              <a:extLst>
                <a:ext uri="{FF2B5EF4-FFF2-40B4-BE49-F238E27FC236}">
                  <a16:creationId xmlns:a16="http://schemas.microsoft.com/office/drawing/2014/main" id="{50B20274-8CA7-A7AF-566E-30EA455E5A39}"/>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9DAEEC-E2F4-1ECB-FD0A-B66BB117FAD8}"/>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letters on a white background&#10;&#10;AI-generated content may be incorrect.">
              <a:extLst>
                <a:ext uri="{FF2B5EF4-FFF2-40B4-BE49-F238E27FC236}">
                  <a16:creationId xmlns:a16="http://schemas.microsoft.com/office/drawing/2014/main" id="{1E93F785-5B1B-450A-80C3-13530877BF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1" name="Slide Number Placeholder 14">
              <a:extLst>
                <a:ext uri="{FF2B5EF4-FFF2-40B4-BE49-F238E27FC236}">
                  <a16:creationId xmlns:a16="http://schemas.microsoft.com/office/drawing/2014/main" id="{859343EA-C471-2458-4804-4CE29EA577E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32</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05FF93B3-F260-333B-A826-9C8103994C06}"/>
              </a:ext>
            </a:extLst>
          </p:cNvPr>
          <p:cNvSpPr>
            <a:spLocks noGrp="1"/>
          </p:cNvSpPr>
          <p:nvPr>
            <p:ph type="body" sz="quarter" idx="12"/>
          </p:nvPr>
        </p:nvSpPr>
        <p:spPr/>
        <p:txBody>
          <a:bodyPr/>
          <a:lstStyle/>
          <a:p>
            <a:r>
              <a:rPr lang="en-GB" dirty="0"/>
              <a:t>Qualifications required to be a</a:t>
            </a:r>
          </a:p>
          <a:p>
            <a:r>
              <a:rPr lang="en-GB" dirty="0" err="1"/>
              <a:t>GPwER</a:t>
            </a:r>
            <a:r>
              <a:rPr lang="en-GB" dirty="0"/>
              <a:t> in lifestyle medicine</a:t>
            </a:r>
          </a:p>
        </p:txBody>
      </p:sp>
      <p:pic>
        <p:nvPicPr>
          <p:cNvPr id="5" name="Picture 4">
            <a:extLst>
              <a:ext uri="{FF2B5EF4-FFF2-40B4-BE49-F238E27FC236}">
                <a16:creationId xmlns:a16="http://schemas.microsoft.com/office/drawing/2014/main" id="{304E143D-DD61-129D-1938-B4B2381B4B81}"/>
              </a:ext>
            </a:extLst>
          </p:cNvPr>
          <p:cNvPicPr>
            <a:picLocks noChangeAspect="1"/>
          </p:cNvPicPr>
          <p:nvPr/>
        </p:nvPicPr>
        <p:blipFill>
          <a:blip r:embed="rId3"/>
          <a:stretch>
            <a:fillRect/>
          </a:stretch>
        </p:blipFill>
        <p:spPr>
          <a:xfrm>
            <a:off x="7315200" y="1927746"/>
            <a:ext cx="3343576" cy="3319608"/>
          </a:xfrm>
          <a:prstGeom prst="rect">
            <a:avLst/>
          </a:prstGeom>
        </p:spPr>
      </p:pic>
      <p:sp>
        <p:nvSpPr>
          <p:cNvPr id="12" name="Text Placeholder 2">
            <a:extLst>
              <a:ext uri="{FF2B5EF4-FFF2-40B4-BE49-F238E27FC236}">
                <a16:creationId xmlns:a16="http://schemas.microsoft.com/office/drawing/2014/main" id="{C51D64E9-4237-1B49-955A-09E6F2428D6B}"/>
              </a:ext>
            </a:extLst>
          </p:cNvPr>
          <p:cNvSpPr txBox="1">
            <a:spLocks/>
          </p:cNvSpPr>
          <p:nvPr/>
        </p:nvSpPr>
        <p:spPr>
          <a:xfrm>
            <a:off x="704850" y="1927682"/>
            <a:ext cx="6345174" cy="4343399"/>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lnSpc>
                <a:spcPct val="100000"/>
              </a:lnSpc>
            </a:pPr>
            <a:r>
              <a:rPr lang="en-GB" sz="1500" b="1" dirty="0"/>
              <a:t>Basic qualifications</a:t>
            </a:r>
            <a:endParaRPr lang="en-US" sz="1500" dirty="0"/>
          </a:p>
          <a:p>
            <a:pPr marL="285750" indent="-285750" algn="l">
              <a:lnSpc>
                <a:spcPct val="100000"/>
              </a:lnSpc>
              <a:buFont typeface="Arial"/>
              <a:buChar char="•"/>
            </a:pPr>
            <a:r>
              <a:rPr lang="en-GB" sz="1500" dirty="0">
                <a:latin typeface="Lato Light"/>
                <a:ea typeface="Lato Light"/>
                <a:cs typeface="Lato Light"/>
              </a:rPr>
              <a:t>Primary medical qualification from UK or overseas.</a:t>
            </a:r>
          </a:p>
          <a:p>
            <a:pPr marL="285750" indent="-285750" algn="l">
              <a:lnSpc>
                <a:spcPct val="100000"/>
              </a:lnSpc>
              <a:buFont typeface="Arial"/>
              <a:buChar char="•"/>
            </a:pPr>
            <a:r>
              <a:rPr lang="en-GB" sz="1500" dirty="0">
                <a:latin typeface="Lato Light"/>
                <a:ea typeface="Lato Light"/>
                <a:cs typeface="Lato Light"/>
              </a:rPr>
              <a:t>MRCGP or equivalent route to UK general practice (e.g., Certificate </a:t>
            </a:r>
            <a:br>
              <a:rPr lang="en-GB" sz="1500" dirty="0">
                <a:latin typeface="Lato Light"/>
                <a:ea typeface="Lato Light"/>
                <a:cs typeface="Lato Light"/>
              </a:rPr>
            </a:br>
            <a:r>
              <a:rPr lang="en-GB" sz="1500" dirty="0">
                <a:latin typeface="Lato Light"/>
                <a:ea typeface="Lato Light"/>
                <a:cs typeface="Lato Light"/>
              </a:rPr>
              <a:t>of Eligibility for GP Registration).</a:t>
            </a:r>
          </a:p>
          <a:p>
            <a:pPr marL="285750" indent="-285750" algn="l">
              <a:lnSpc>
                <a:spcPct val="100000"/>
              </a:lnSpc>
              <a:buFont typeface="Arial"/>
              <a:buChar char="•"/>
            </a:pPr>
            <a:r>
              <a:rPr lang="en-GB" sz="1500" dirty="0">
                <a:latin typeface="Lato Light"/>
                <a:ea typeface="Lato Light"/>
                <a:cs typeface="Lato Light"/>
              </a:rPr>
              <a:t>Full GMC registration with licence to practise on NHS performers list.</a:t>
            </a:r>
          </a:p>
          <a:p>
            <a:pPr marL="285750" indent="-285750" algn="l">
              <a:lnSpc>
                <a:spcPct val="100000"/>
              </a:lnSpc>
              <a:buFont typeface="Arial"/>
              <a:buChar char="•"/>
            </a:pPr>
            <a:r>
              <a:rPr lang="en-GB" sz="1500" dirty="0">
                <a:latin typeface="Lato Light"/>
                <a:ea typeface="Lato Light"/>
                <a:cs typeface="Lato Light"/>
              </a:rPr>
              <a:t>A qualification in Lifestyle Medicine; options include multiple courses which cover the full discipline of lifestyle medicine principles.</a:t>
            </a:r>
          </a:p>
          <a:p>
            <a:pPr marL="285750" indent="-285750" algn="l">
              <a:lnSpc>
                <a:spcPct val="100000"/>
              </a:lnSpc>
              <a:buFont typeface="Arial"/>
              <a:buChar char="•"/>
            </a:pPr>
            <a:endParaRPr lang="en-GB" sz="1500" dirty="0">
              <a:latin typeface="Lato Light"/>
              <a:ea typeface="Lato Light"/>
              <a:cs typeface="Lato Light"/>
            </a:endParaRPr>
          </a:p>
          <a:p>
            <a:pPr algn="l">
              <a:lnSpc>
                <a:spcPct val="100000"/>
              </a:lnSpc>
            </a:pPr>
            <a:r>
              <a:rPr lang="en-GB" sz="1500" b="1" dirty="0">
                <a:latin typeface="Lato Light"/>
                <a:ea typeface="Lato Light"/>
                <a:cs typeface="Lato Light"/>
              </a:rPr>
              <a:t>Other qualifications in lifestyle medicine containing all six pillars:</a:t>
            </a:r>
            <a:endParaRPr lang="en-GB" sz="1500" dirty="0">
              <a:latin typeface="Lato Light"/>
              <a:ea typeface="Lato Light"/>
              <a:cs typeface="Lato Light"/>
            </a:endParaRPr>
          </a:p>
          <a:p>
            <a:pPr marL="285750" indent="-285750" algn="l">
              <a:lnSpc>
                <a:spcPct val="100000"/>
              </a:lnSpc>
              <a:buFont typeface="Arial"/>
              <a:buChar char="•"/>
            </a:pPr>
            <a:r>
              <a:rPr lang="en-GB" sz="1500" dirty="0">
                <a:latin typeface="Lato Light"/>
                <a:ea typeface="Lato Light"/>
                <a:cs typeface="Lato Light"/>
              </a:rPr>
              <a:t>The British Society of Lifestyle Medicine Core Accreditation.</a:t>
            </a:r>
          </a:p>
          <a:p>
            <a:pPr marL="285750" indent="-285750" algn="l">
              <a:lnSpc>
                <a:spcPct val="100000"/>
              </a:lnSpc>
              <a:buFont typeface="Arial"/>
              <a:buChar char="•"/>
            </a:pPr>
            <a:r>
              <a:rPr lang="en-GB" sz="1500" dirty="0">
                <a:latin typeface="Lato Light"/>
              </a:rPr>
              <a:t>International Board of Lifestyle Medicine.</a:t>
            </a:r>
          </a:p>
          <a:p>
            <a:pPr marL="285750" indent="-285750" algn="l">
              <a:lnSpc>
                <a:spcPct val="100000"/>
              </a:lnSpc>
              <a:buFont typeface="Arial"/>
              <a:buChar char="•"/>
            </a:pPr>
            <a:r>
              <a:rPr lang="en-GB" sz="1500" dirty="0">
                <a:latin typeface="Lato Light"/>
              </a:rPr>
              <a:t>Prescribing Lifestyle Medicine.</a:t>
            </a:r>
          </a:p>
          <a:p>
            <a:pPr marL="285750" indent="-285750" algn="l">
              <a:lnSpc>
                <a:spcPct val="100000"/>
              </a:lnSpc>
              <a:buFont typeface="Arial"/>
              <a:buChar char="•"/>
            </a:pPr>
            <a:r>
              <a:rPr lang="en-GB" sz="1500" dirty="0"/>
              <a:t>Red Whale Lifestyle Medicine</a:t>
            </a:r>
          </a:p>
          <a:p>
            <a:pPr marL="285750" indent="-285750" algn="l">
              <a:lnSpc>
                <a:spcPct val="100000"/>
              </a:lnSpc>
              <a:buFont typeface="Arial"/>
              <a:buChar char="•"/>
            </a:pPr>
            <a:endParaRPr lang="en-GB" sz="1500" dirty="0"/>
          </a:p>
          <a:p>
            <a:pPr algn="l">
              <a:lnSpc>
                <a:spcPct val="100000"/>
              </a:lnSpc>
            </a:pPr>
            <a:r>
              <a:rPr lang="en-GB" sz="1500" dirty="0"/>
              <a:t>Other qualifications in lifestyle medicine do not contain all six pillars, </a:t>
            </a:r>
            <a:br>
              <a:rPr lang="en-GB" sz="1500" dirty="0"/>
            </a:br>
            <a:r>
              <a:rPr lang="en-GB" sz="1500" dirty="0"/>
              <a:t>but can be combined to cover the full discipline.</a:t>
            </a:r>
          </a:p>
        </p:txBody>
      </p:sp>
      <p:sp>
        <p:nvSpPr>
          <p:cNvPr id="13" name="Rectangle 12">
            <a:extLst>
              <a:ext uri="{FF2B5EF4-FFF2-40B4-BE49-F238E27FC236}">
                <a16:creationId xmlns:a16="http://schemas.microsoft.com/office/drawing/2014/main" id="{4E4B8B2D-8914-9EF8-607D-12400B70CBF4}"/>
              </a:ext>
            </a:extLst>
          </p:cNvPr>
          <p:cNvSpPr/>
          <p:nvPr/>
        </p:nvSpPr>
        <p:spPr>
          <a:xfrm>
            <a:off x="7315198" y="5604286"/>
            <a:ext cx="3343577" cy="61184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37FE93D-54CA-CA45-F2E2-CA5FC15DC24A}"/>
              </a:ext>
            </a:extLst>
          </p:cNvPr>
          <p:cNvSpPr txBox="1">
            <a:spLocks/>
          </p:cNvSpPr>
          <p:nvPr/>
        </p:nvSpPr>
        <p:spPr>
          <a:xfrm>
            <a:off x="7360181" y="5682733"/>
            <a:ext cx="3192090" cy="418747"/>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b="1" dirty="0">
                <a:solidFill>
                  <a:schemeClr val="bg1"/>
                </a:solidFill>
                <a:latin typeface="Lato Semibold" panose="020F0502020204030203" pitchFamily="34" charset="77"/>
                <a:ea typeface="Lato Light"/>
                <a:cs typeface="Lato Light"/>
                <a:hlinkClick r:id="rId4">
                  <a:extLst>
                    <a:ext uri="{A12FA001-AC4F-418D-AE19-62706E023703}">
                      <ahyp:hlinkClr xmlns:ahyp="http://schemas.microsoft.com/office/drawing/2018/hyperlinkcolor" val="tx"/>
                    </a:ext>
                  </a:extLst>
                </a:hlinkClick>
              </a:rPr>
              <a:t>More information</a:t>
            </a:r>
            <a:endParaRPr lang="en-US" sz="2000" b="1" dirty="0">
              <a:solidFill>
                <a:schemeClr val="bg1"/>
              </a:solidFill>
              <a:latin typeface="Lato Semibold" panose="020F0502020204030203" pitchFamily="34" charset="77"/>
            </a:endParaRPr>
          </a:p>
        </p:txBody>
      </p:sp>
    </p:spTree>
    <p:extLst>
      <p:ext uri="{BB962C8B-B14F-4D97-AF65-F5344CB8AC3E}">
        <p14:creationId xmlns:p14="http://schemas.microsoft.com/office/powerpoint/2010/main" val="42759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626A-2657-27E9-78F0-CA6683785E7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246CE6-96A4-E285-C481-BB94F0DC9A88}"/>
              </a:ext>
            </a:extLst>
          </p:cNvPr>
          <p:cNvSpPr/>
          <p:nvPr/>
        </p:nvSpPr>
        <p:spPr>
          <a:xfrm>
            <a:off x="0" y="0"/>
            <a:ext cx="10994065" cy="6858000"/>
          </a:xfrm>
          <a:prstGeom prst="rect">
            <a:avLst/>
          </a:prstGeom>
          <a:solidFill>
            <a:schemeClr val="accent3">
              <a:alpha val="246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10000"/>
                  <a:lumOff val="90000"/>
                </a:schemeClr>
              </a:solidFill>
            </a:endParaRPr>
          </a:p>
        </p:txBody>
      </p:sp>
      <p:grpSp>
        <p:nvGrpSpPr>
          <p:cNvPr id="4" name="Group 3">
            <a:extLst>
              <a:ext uri="{FF2B5EF4-FFF2-40B4-BE49-F238E27FC236}">
                <a16:creationId xmlns:a16="http://schemas.microsoft.com/office/drawing/2014/main" id="{FBF8817C-5B43-D2E9-A438-00B2F0FF2FB1}"/>
              </a:ext>
            </a:extLst>
          </p:cNvPr>
          <p:cNvGrpSpPr/>
          <p:nvPr/>
        </p:nvGrpSpPr>
        <p:grpSpPr>
          <a:xfrm>
            <a:off x="11125200" y="0"/>
            <a:ext cx="1059712" cy="6858000"/>
            <a:chOff x="11132288" y="0"/>
            <a:chExt cx="1059712" cy="6858000"/>
          </a:xfrm>
        </p:grpSpPr>
        <p:sp>
          <p:nvSpPr>
            <p:cNvPr id="5" name="Rectangle 4">
              <a:extLst>
                <a:ext uri="{FF2B5EF4-FFF2-40B4-BE49-F238E27FC236}">
                  <a16:creationId xmlns:a16="http://schemas.microsoft.com/office/drawing/2014/main" id="{EC4F145E-9BFD-87E1-48C9-4A696C61CADF}"/>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5DA75A-1E2D-53DE-7168-835E957B32A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0384DCBD-7301-CCE3-B70B-15D7C4FB6D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E36CAE74-E7D5-D764-4EE4-38501341AE93}"/>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33</a:t>
              </a:fld>
              <a:endParaRPr lang="en-US" sz="2000" dirty="0">
                <a:solidFill>
                  <a:schemeClr val="tx2"/>
                </a:solidFill>
                <a:latin typeface="Arial" panose="020B0604020202020204" pitchFamily="34" charset="0"/>
              </a:endParaRPr>
            </a:p>
          </p:txBody>
        </p:sp>
      </p:grpSp>
      <p:sp>
        <p:nvSpPr>
          <p:cNvPr id="2" name="Text Placeholder 1">
            <a:extLst>
              <a:ext uri="{FF2B5EF4-FFF2-40B4-BE49-F238E27FC236}">
                <a16:creationId xmlns:a16="http://schemas.microsoft.com/office/drawing/2014/main" id="{300B4C05-9C6E-E849-C947-EDD39E1C602E}"/>
              </a:ext>
            </a:extLst>
          </p:cNvPr>
          <p:cNvSpPr>
            <a:spLocks noGrp="1"/>
          </p:cNvSpPr>
          <p:nvPr>
            <p:ph type="body" sz="quarter" idx="12"/>
          </p:nvPr>
        </p:nvSpPr>
        <p:spPr/>
        <p:txBody>
          <a:bodyPr/>
          <a:lstStyle/>
          <a:p>
            <a:r>
              <a:rPr lang="en-GB" dirty="0"/>
              <a:t>Further reading</a:t>
            </a:r>
          </a:p>
        </p:txBody>
      </p:sp>
      <p:sp>
        <p:nvSpPr>
          <p:cNvPr id="7" name="Text Placeholder 6">
            <a:extLst>
              <a:ext uri="{FF2B5EF4-FFF2-40B4-BE49-F238E27FC236}">
                <a16:creationId xmlns:a16="http://schemas.microsoft.com/office/drawing/2014/main" id="{5B85633E-AE5D-6495-5630-7CB3CA99D4FE}"/>
              </a:ext>
            </a:extLst>
          </p:cNvPr>
          <p:cNvSpPr>
            <a:spLocks noGrp="1"/>
          </p:cNvSpPr>
          <p:nvPr>
            <p:ph type="body" sz="quarter" idx="20"/>
          </p:nvPr>
        </p:nvSpPr>
        <p:spPr>
          <a:xfrm>
            <a:off x="710015" y="1661971"/>
            <a:ext cx="10560432" cy="4613738"/>
          </a:xfrm>
        </p:spPr>
        <p:txBody>
          <a:bodyPr/>
          <a:lstStyle/>
          <a:p>
            <a:pPr>
              <a:lnSpc>
                <a:spcPct val="107000"/>
              </a:lnSpc>
              <a:spcAft>
                <a:spcPts val="800"/>
              </a:spcAft>
            </a:pPr>
            <a:r>
              <a:rPr lang="en-GB" sz="2000" b="1" kern="100" dirty="0">
                <a:effectLst/>
              </a:rPr>
              <a:t>Physical activity guidelines</a:t>
            </a:r>
          </a:p>
          <a:p>
            <a:pPr marL="342900" lvl="0" indent="-342900">
              <a:lnSpc>
                <a:spcPct val="107000"/>
              </a:lnSpc>
              <a:buFont typeface="Arial" panose="020B0604020202020204" pitchFamily="34" charset="0"/>
              <a:buChar char="•"/>
            </a:pPr>
            <a:r>
              <a:rPr lang="en-GB" sz="2000" kern="100" dirty="0">
                <a:effectLst/>
                <a:hlinkClick r:id="rId3"/>
              </a:rPr>
              <a:t>CMO Physical Activity Guidelines (2019)</a:t>
            </a:r>
            <a:endParaRPr lang="en-GB" sz="2000" kern="100" dirty="0">
              <a:effectLst/>
            </a:endParaRPr>
          </a:p>
          <a:p>
            <a:pPr marL="342900" lvl="0" indent="-342900">
              <a:lnSpc>
                <a:spcPct val="107000"/>
              </a:lnSpc>
              <a:spcAft>
                <a:spcPts val="800"/>
              </a:spcAft>
              <a:buFont typeface="Arial" panose="020B0604020202020204" pitchFamily="34" charset="0"/>
              <a:buChar char="•"/>
            </a:pPr>
            <a:r>
              <a:rPr lang="en-GB" sz="2000" kern="100" dirty="0">
                <a:effectLst/>
                <a:hlinkClick r:id="rId4"/>
              </a:rPr>
              <a:t>WHO Physical Activity Guidelines (2020)</a:t>
            </a:r>
            <a:endParaRPr lang="en-GB" sz="2000" kern="100" dirty="0">
              <a:effectLst/>
            </a:endParaRPr>
          </a:p>
          <a:p>
            <a:pPr marL="457200">
              <a:lnSpc>
                <a:spcPct val="107000"/>
              </a:lnSpc>
              <a:spcAft>
                <a:spcPts val="800"/>
              </a:spcAft>
            </a:pPr>
            <a:endParaRPr lang="en-GB" sz="2000" kern="100" dirty="0">
              <a:effectLst/>
            </a:endParaRPr>
          </a:p>
          <a:p>
            <a:pPr>
              <a:lnSpc>
                <a:spcPct val="107000"/>
              </a:lnSpc>
              <a:spcAft>
                <a:spcPts val="800"/>
              </a:spcAft>
            </a:pPr>
            <a:r>
              <a:rPr lang="en-GB" sz="2000" b="1" kern="100" dirty="0">
                <a:effectLst/>
              </a:rPr>
              <a:t>Textbooks</a:t>
            </a:r>
          </a:p>
          <a:p>
            <a:pPr marL="342900" lvl="0" indent="-342900">
              <a:lnSpc>
                <a:spcPct val="107000"/>
              </a:lnSpc>
              <a:buFont typeface="Arial" panose="020B0604020202020204" pitchFamily="34" charset="0"/>
              <a:buChar char="•"/>
            </a:pPr>
            <a:r>
              <a:rPr lang="en-GB" sz="2000" kern="100" dirty="0">
                <a:effectLst/>
                <a:hlinkClick r:id="rId5"/>
              </a:rPr>
              <a:t>Physical Activity for Health</a:t>
            </a:r>
            <a:endParaRPr lang="en-GB" sz="2000" kern="100" dirty="0">
              <a:effectLst/>
            </a:endParaRPr>
          </a:p>
          <a:p>
            <a:pPr marL="342900" lvl="0" indent="-342900">
              <a:lnSpc>
                <a:spcPct val="107000"/>
              </a:lnSpc>
              <a:spcAft>
                <a:spcPts val="800"/>
              </a:spcAft>
              <a:buFont typeface="Arial" panose="020B0604020202020204" pitchFamily="34" charset="0"/>
              <a:buChar char="•"/>
            </a:pPr>
            <a:r>
              <a:rPr lang="en-GB" sz="2000" kern="100" dirty="0">
                <a:effectLst/>
                <a:hlinkClick r:id="rId6"/>
              </a:rPr>
              <a:t>Psychology of Physical Activity</a:t>
            </a:r>
            <a:endParaRPr lang="en-GB" sz="2000" kern="100" dirty="0">
              <a:effectLst/>
            </a:endParaRPr>
          </a:p>
          <a:p>
            <a:pPr marL="457200">
              <a:lnSpc>
                <a:spcPct val="107000"/>
              </a:lnSpc>
              <a:spcAft>
                <a:spcPts val="800"/>
              </a:spcAft>
            </a:pPr>
            <a:endParaRPr lang="en-GB" sz="2000" kern="100" dirty="0">
              <a:effectLst/>
            </a:endParaRPr>
          </a:p>
          <a:p>
            <a:pPr>
              <a:lnSpc>
                <a:spcPct val="107000"/>
              </a:lnSpc>
              <a:spcAft>
                <a:spcPts val="800"/>
              </a:spcAft>
            </a:pPr>
            <a:r>
              <a:rPr lang="en-GB" sz="2000" b="1" kern="100" dirty="0">
                <a:effectLst/>
              </a:rPr>
              <a:t>Popular science books on physical activity</a:t>
            </a:r>
          </a:p>
          <a:p>
            <a:pPr marL="342900" lvl="0" indent="-342900">
              <a:lnSpc>
                <a:spcPct val="107000"/>
              </a:lnSpc>
              <a:buFont typeface="Arial" panose="020B0604020202020204" pitchFamily="34" charset="0"/>
              <a:buChar char="•"/>
            </a:pPr>
            <a:r>
              <a:rPr lang="en-GB" sz="2000" kern="100" dirty="0">
                <a:effectLst/>
              </a:rPr>
              <a:t>Exercised by Dan Leiberman</a:t>
            </a:r>
          </a:p>
          <a:p>
            <a:pPr marL="342900" lvl="0" indent="-342900">
              <a:lnSpc>
                <a:spcPct val="107000"/>
              </a:lnSpc>
              <a:spcAft>
                <a:spcPts val="800"/>
              </a:spcAft>
              <a:buFont typeface="Arial" panose="020B0604020202020204" pitchFamily="34" charset="0"/>
              <a:buChar char="•"/>
            </a:pPr>
            <a:r>
              <a:rPr lang="en-GB" sz="2000" kern="100" dirty="0">
                <a:effectLst/>
              </a:rPr>
              <a:t>Spark: The Revolutionary New Science of Exercise and the Brain by John Ratey</a:t>
            </a:r>
          </a:p>
          <a:p>
            <a:endParaRPr lang="en-GB" sz="2000" dirty="0"/>
          </a:p>
        </p:txBody>
      </p:sp>
    </p:spTree>
    <p:extLst>
      <p:ext uri="{BB962C8B-B14F-4D97-AF65-F5344CB8AC3E}">
        <p14:creationId xmlns:p14="http://schemas.microsoft.com/office/powerpoint/2010/main" val="2473989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6D6624-557C-F1FF-77C3-B09DDA963C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Text Placeholder 7">
            <a:extLst>
              <a:ext uri="{FF2B5EF4-FFF2-40B4-BE49-F238E27FC236}">
                <a16:creationId xmlns:a16="http://schemas.microsoft.com/office/drawing/2014/main" id="{87EAF486-1516-5A9F-0FA4-3682277671D6}"/>
              </a:ext>
            </a:extLst>
          </p:cNvPr>
          <p:cNvSpPr txBox="1">
            <a:spLocks/>
          </p:cNvSpPr>
          <p:nvPr/>
        </p:nvSpPr>
        <p:spPr>
          <a:xfrm>
            <a:off x="420634" y="342700"/>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FUNDING</a:t>
            </a:r>
            <a:b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b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OPPORTUNITIES</a:t>
            </a:r>
            <a:endParaRPr kumimoji="0" lang="en-GB"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4111B9AF-DDE5-3AD6-2512-50F134AD5873}"/>
              </a:ext>
            </a:extLst>
          </p:cNvPr>
          <p:cNvSpPr/>
          <p:nvPr/>
        </p:nvSpPr>
        <p:spPr>
          <a:xfrm>
            <a:off x="550863" y="5714379"/>
            <a:ext cx="2704401"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D7E55E2B-FAA6-A011-269D-9FE36D75DFBA}"/>
              </a:ext>
            </a:extLst>
          </p:cNvPr>
          <p:cNvSpPr txBox="1">
            <a:spLocks/>
          </p:cNvSpPr>
          <p:nvPr/>
        </p:nvSpPr>
        <p:spPr>
          <a:xfrm>
            <a:off x="633589" y="5788465"/>
            <a:ext cx="2685683"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Useful tips to help support your projects</a:t>
            </a:r>
          </a:p>
        </p:txBody>
      </p:sp>
      <p:pic>
        <p:nvPicPr>
          <p:cNvPr id="6" name="Picture 5">
            <a:extLst>
              <a:ext uri="{FF2B5EF4-FFF2-40B4-BE49-F238E27FC236}">
                <a16:creationId xmlns:a16="http://schemas.microsoft.com/office/drawing/2014/main" id="{F0686932-1D6A-3305-B4F3-AABF4D6834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13710" y="5848580"/>
            <a:ext cx="689686" cy="801803"/>
          </a:xfrm>
          <a:prstGeom prst="rect">
            <a:avLst/>
          </a:prstGeom>
        </p:spPr>
      </p:pic>
      <p:pic>
        <p:nvPicPr>
          <p:cNvPr id="8" name="Picture 7">
            <a:extLst>
              <a:ext uri="{FF2B5EF4-FFF2-40B4-BE49-F238E27FC236}">
                <a16:creationId xmlns:a16="http://schemas.microsoft.com/office/drawing/2014/main" id="{9A8DE5A1-BD51-D984-0C88-24E19960592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3721" y="5841502"/>
            <a:ext cx="1217401" cy="808275"/>
          </a:xfrm>
          <a:prstGeom prst="rect">
            <a:avLst/>
          </a:prstGeom>
        </p:spPr>
      </p:pic>
    </p:spTree>
    <p:extLst>
      <p:ext uri="{BB962C8B-B14F-4D97-AF65-F5344CB8AC3E}">
        <p14:creationId xmlns:p14="http://schemas.microsoft.com/office/powerpoint/2010/main" val="1532799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B9BB4-9268-2419-6D72-F718A898AD09}"/>
              </a:ext>
            </a:extLst>
          </p:cNvPr>
          <p:cNvSpPr/>
          <p:nvPr/>
        </p:nvSpPr>
        <p:spPr>
          <a:xfrm>
            <a:off x="7088" y="0"/>
            <a:ext cx="10994065"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3" name="Group 2">
            <a:extLst>
              <a:ext uri="{FF2B5EF4-FFF2-40B4-BE49-F238E27FC236}">
                <a16:creationId xmlns:a16="http://schemas.microsoft.com/office/drawing/2014/main" id="{C2F074CD-1C35-44F1-0DF6-A82DF5DFC736}"/>
              </a:ext>
            </a:extLst>
          </p:cNvPr>
          <p:cNvGrpSpPr/>
          <p:nvPr/>
        </p:nvGrpSpPr>
        <p:grpSpPr>
          <a:xfrm>
            <a:off x="11132288" y="0"/>
            <a:ext cx="1059712" cy="6858000"/>
            <a:chOff x="11132288" y="0"/>
            <a:chExt cx="1059712" cy="6858000"/>
          </a:xfrm>
        </p:grpSpPr>
        <p:sp>
          <p:nvSpPr>
            <p:cNvPr id="4" name="Rectangle 3">
              <a:extLst>
                <a:ext uri="{FF2B5EF4-FFF2-40B4-BE49-F238E27FC236}">
                  <a16:creationId xmlns:a16="http://schemas.microsoft.com/office/drawing/2014/main" id="{2F58631C-16CD-F07B-7D5E-1CBC0CB8DCF0}"/>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500959-C529-007E-1FCA-2B070F91CD0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letters on a white background&#10;&#10;AI-generated content may be incorrect.">
              <a:extLst>
                <a:ext uri="{FF2B5EF4-FFF2-40B4-BE49-F238E27FC236}">
                  <a16:creationId xmlns:a16="http://schemas.microsoft.com/office/drawing/2014/main" id="{00604CDA-81E8-1A72-629E-5A6E80C00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FE820426-1CE9-FD7C-BF28-AB0EED6E67D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35</a:t>
              </a:fld>
              <a:endParaRPr lang="en-US" sz="2000" dirty="0">
                <a:solidFill>
                  <a:schemeClr val="tx2"/>
                </a:solidFill>
                <a:latin typeface="Arial" panose="020B0604020202020204" pitchFamily="34" charset="0"/>
              </a:endParaRPr>
            </a:p>
          </p:txBody>
        </p:sp>
      </p:grpSp>
      <p:sp>
        <p:nvSpPr>
          <p:cNvPr id="8" name="Text Placeholder 7">
            <a:extLst>
              <a:ext uri="{FF2B5EF4-FFF2-40B4-BE49-F238E27FC236}">
                <a16:creationId xmlns:a16="http://schemas.microsoft.com/office/drawing/2014/main" id="{7ABE7FB0-4EC7-A613-4D14-1F0312A9D04A}"/>
              </a:ext>
            </a:extLst>
          </p:cNvPr>
          <p:cNvSpPr>
            <a:spLocks noGrp="1"/>
          </p:cNvSpPr>
          <p:nvPr>
            <p:ph type="body" sz="quarter" idx="15"/>
          </p:nvPr>
        </p:nvSpPr>
        <p:spPr>
          <a:xfrm>
            <a:off x="713525" y="1665946"/>
            <a:ext cx="9169083" cy="4332518"/>
          </a:xfrm>
        </p:spPr>
        <p:txBody>
          <a:bodyPr lIns="91440" tIns="45720" rIns="91440" bIns="45720" anchor="t"/>
          <a:lstStyle/>
          <a:p>
            <a:pPr>
              <a:lnSpc>
                <a:spcPct val="100000"/>
              </a:lnSpc>
            </a:pPr>
            <a:r>
              <a:rPr lang="en-US" sz="1500" dirty="0">
                <a:latin typeface="Lato Light"/>
                <a:ea typeface="Lato Light"/>
                <a:cs typeface="Lato Light"/>
              </a:rPr>
              <a:t>Build a strong business case using provided examples in our resources section.</a:t>
            </a:r>
            <a:endParaRPr lang="en-US" sz="1500" dirty="0"/>
          </a:p>
          <a:p>
            <a:pPr>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Identify roles like health coaches, dietitians, social prescribers, and care coordinators to support projects.</a:t>
            </a:r>
          </a:p>
          <a:p>
            <a:pPr>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Focus on cost-effectiveness, staff development, and patient engagement.</a:t>
            </a:r>
          </a:p>
          <a:p>
            <a:pPr>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Start with quick wins to achieve Active Practice Charter and/or parkrun Practice status to drive culture </a:t>
            </a:r>
            <a:br>
              <a:rPr lang="en-US" sz="1500" dirty="0">
                <a:latin typeface="Lato Light"/>
                <a:ea typeface="Lato Light"/>
                <a:cs typeface="Lato Light"/>
              </a:rPr>
            </a:br>
            <a:r>
              <a:rPr lang="en-US" sz="1500" dirty="0">
                <a:latin typeface="Lato Light"/>
                <a:ea typeface="Lato Light"/>
                <a:cs typeface="Lato Light"/>
              </a:rPr>
              <a:t>change in your area.</a:t>
            </a:r>
          </a:p>
          <a:p>
            <a:pPr>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Seek external funding from local councils, active partnerships, and sports legacy funds.</a:t>
            </a:r>
          </a:p>
          <a:p>
            <a:pPr>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Measure outcomes against your organisations key performance indicators to track impact and success.</a:t>
            </a:r>
          </a:p>
          <a:p>
            <a:pPr>
              <a:lnSpc>
                <a:spcPct val="100000"/>
              </a:lnSpc>
            </a:pPr>
            <a:endParaRPr lang="en-US" sz="1500" b="1" dirty="0">
              <a:latin typeface="Lato Light"/>
              <a:ea typeface="Lato Light"/>
              <a:cs typeface="Lato Light"/>
            </a:endParaRPr>
          </a:p>
          <a:p>
            <a:pPr>
              <a:lnSpc>
                <a:spcPct val="100000"/>
              </a:lnSpc>
            </a:pPr>
            <a:r>
              <a:rPr lang="en-US" sz="1500" b="1" dirty="0">
                <a:latin typeface="Lato Light"/>
                <a:ea typeface="Lato Light"/>
                <a:cs typeface="Lato Light"/>
              </a:rPr>
              <a:t>BUT REMEMBER, if funding is not available, </a:t>
            </a:r>
            <a:r>
              <a:rPr lang="en-US" sz="1500" b="1" dirty="0" err="1">
                <a:latin typeface="Lato Light"/>
                <a:ea typeface="Lato Light"/>
                <a:cs typeface="Lato Light"/>
              </a:rPr>
              <a:t>utilising</a:t>
            </a:r>
            <a:r>
              <a:rPr lang="en-US" sz="1500" b="1" dirty="0">
                <a:latin typeface="Lato Light"/>
                <a:ea typeface="Lato Light"/>
                <a:cs typeface="Lato Light"/>
              </a:rPr>
              <a:t> free universal resources and a small amount </a:t>
            </a:r>
            <a:br>
              <a:rPr lang="en-US" sz="1500" b="1" dirty="0">
                <a:latin typeface="Lato Light"/>
                <a:ea typeface="Lato Light"/>
                <a:cs typeface="Lato Light"/>
              </a:rPr>
            </a:br>
            <a:r>
              <a:rPr lang="en-US" sz="1500" b="1" dirty="0">
                <a:latin typeface="Lato Light"/>
                <a:ea typeface="Lato Light"/>
                <a:cs typeface="Lato Light"/>
              </a:rPr>
              <a:t>of staff time can allow you to achieve meaningful impact for patients and staff. Funding is a bonus </a:t>
            </a:r>
            <a:br>
              <a:rPr lang="en-US" sz="1500" b="1" dirty="0">
                <a:latin typeface="Lato Light"/>
                <a:ea typeface="Lato Light"/>
                <a:cs typeface="Lato Light"/>
              </a:rPr>
            </a:br>
            <a:r>
              <a:rPr lang="en-US" sz="1500" b="1" dirty="0">
                <a:latin typeface="Lato Light"/>
                <a:ea typeface="Lato Light"/>
                <a:cs typeface="Lato Light"/>
              </a:rPr>
              <a:t>not a necessity. </a:t>
            </a:r>
            <a:endParaRPr lang="en-US" sz="1500" b="1" dirty="0"/>
          </a:p>
        </p:txBody>
      </p:sp>
      <p:sp>
        <p:nvSpPr>
          <p:cNvPr id="12" name="Text Placeholder 1">
            <a:extLst>
              <a:ext uri="{FF2B5EF4-FFF2-40B4-BE49-F238E27FC236}">
                <a16:creationId xmlns:a16="http://schemas.microsoft.com/office/drawing/2014/main" id="{7D5D11A2-BA7D-8E4C-4708-02A3B6ED990B}"/>
              </a:ext>
            </a:extLst>
          </p:cNvPr>
          <p:cNvSpPr txBox="1">
            <a:spLocks/>
          </p:cNvSpPr>
          <p:nvPr/>
        </p:nvSpPr>
        <p:spPr>
          <a:xfrm>
            <a:off x="713525" y="457200"/>
            <a:ext cx="10976236"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How to get your projects off the ground</a:t>
            </a:r>
            <a:endParaRPr lang="en-GB" dirty="0"/>
          </a:p>
        </p:txBody>
      </p:sp>
    </p:spTree>
    <p:extLst>
      <p:ext uri="{BB962C8B-B14F-4D97-AF65-F5344CB8AC3E}">
        <p14:creationId xmlns:p14="http://schemas.microsoft.com/office/powerpoint/2010/main" val="331837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5BAD1F1-72E4-B8A5-CBBF-778E8E38CAEE}"/>
              </a:ext>
            </a:extLst>
          </p:cNvPr>
          <p:cNvSpPr/>
          <p:nvPr/>
        </p:nvSpPr>
        <p:spPr>
          <a:xfrm>
            <a:off x="0" y="10994"/>
            <a:ext cx="10994065"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10000"/>
                  <a:lumOff val="90000"/>
                </a:schemeClr>
              </a:solidFill>
            </a:endParaRPr>
          </a:p>
        </p:txBody>
      </p:sp>
      <p:sp>
        <p:nvSpPr>
          <p:cNvPr id="38" name="Rounded Rectangle 37">
            <a:extLst>
              <a:ext uri="{FF2B5EF4-FFF2-40B4-BE49-F238E27FC236}">
                <a16:creationId xmlns:a16="http://schemas.microsoft.com/office/drawing/2014/main" id="{CD782146-53B0-FD76-3859-1E05C2E5DB64}"/>
              </a:ext>
            </a:extLst>
          </p:cNvPr>
          <p:cNvSpPr/>
          <p:nvPr/>
        </p:nvSpPr>
        <p:spPr>
          <a:xfrm>
            <a:off x="5678904" y="1540043"/>
            <a:ext cx="5046481" cy="4860757"/>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842D32B-67AE-CEE1-DE62-4828EB30411A}"/>
              </a:ext>
            </a:extLst>
          </p:cNvPr>
          <p:cNvSpPr>
            <a:spLocks noGrp="1"/>
          </p:cNvSpPr>
          <p:nvPr>
            <p:ph type="body" sz="quarter" idx="14"/>
          </p:nvPr>
        </p:nvSpPr>
        <p:spPr>
          <a:xfrm>
            <a:off x="5678903" y="1738627"/>
            <a:ext cx="5046482" cy="927139"/>
          </a:xfrm>
        </p:spPr>
        <p:txBody>
          <a:bodyPr/>
          <a:lstStyle/>
          <a:p>
            <a:pPr algn="ctr"/>
            <a:r>
              <a:rPr lang="en-US" sz="2000" dirty="0"/>
              <a:t>We often worry that offering lifestyle medicine at practice/network level is not financially possible.</a:t>
            </a:r>
            <a:endParaRPr lang="en-GB" sz="2000" dirty="0"/>
          </a:p>
        </p:txBody>
      </p:sp>
      <p:sp>
        <p:nvSpPr>
          <p:cNvPr id="5" name="Text Placeholder 2">
            <a:extLst>
              <a:ext uri="{FF2B5EF4-FFF2-40B4-BE49-F238E27FC236}">
                <a16:creationId xmlns:a16="http://schemas.microsoft.com/office/drawing/2014/main" id="{7B03BC8F-5298-58CF-6F46-B19FB84CE728}"/>
              </a:ext>
            </a:extLst>
          </p:cNvPr>
          <p:cNvSpPr txBox="1">
            <a:spLocks/>
          </p:cNvSpPr>
          <p:nvPr/>
        </p:nvSpPr>
        <p:spPr>
          <a:xfrm>
            <a:off x="1465807" y="1665946"/>
            <a:ext cx="3240360" cy="927139"/>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dirty="0"/>
              <a:t>Who has the skills in your team to apply for funding? Consider hiring </a:t>
            </a:r>
            <a:br>
              <a:rPr lang="en-US" sz="1500" dirty="0"/>
            </a:br>
            <a:r>
              <a:rPr lang="en-US" sz="1500" dirty="0"/>
              <a:t>a funding consultant</a:t>
            </a:r>
            <a:endParaRPr lang="en-GB" sz="1500" dirty="0"/>
          </a:p>
        </p:txBody>
      </p:sp>
      <p:sp>
        <p:nvSpPr>
          <p:cNvPr id="6" name="Text Placeholder 2">
            <a:extLst>
              <a:ext uri="{FF2B5EF4-FFF2-40B4-BE49-F238E27FC236}">
                <a16:creationId xmlns:a16="http://schemas.microsoft.com/office/drawing/2014/main" id="{D9397E6F-7A53-940B-0CB5-5E686A0B1CE4}"/>
              </a:ext>
            </a:extLst>
          </p:cNvPr>
          <p:cNvSpPr txBox="1">
            <a:spLocks/>
          </p:cNvSpPr>
          <p:nvPr/>
        </p:nvSpPr>
        <p:spPr>
          <a:xfrm>
            <a:off x="1465807" y="2718960"/>
            <a:ext cx="2359653" cy="927139"/>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dirty="0"/>
              <a:t>Build a team within your </a:t>
            </a:r>
            <a:r>
              <a:rPr lang="en-US" sz="1500" dirty="0" err="1"/>
              <a:t>organisation</a:t>
            </a:r>
            <a:r>
              <a:rPr lang="en-US" sz="1500" dirty="0"/>
              <a:t> with a variety of skills.</a:t>
            </a:r>
            <a:endParaRPr lang="en-GB" sz="1500" dirty="0"/>
          </a:p>
        </p:txBody>
      </p:sp>
      <p:sp>
        <p:nvSpPr>
          <p:cNvPr id="7" name="Text Placeholder 2">
            <a:extLst>
              <a:ext uri="{FF2B5EF4-FFF2-40B4-BE49-F238E27FC236}">
                <a16:creationId xmlns:a16="http://schemas.microsoft.com/office/drawing/2014/main" id="{C45473F1-3449-B3C0-6B76-E522248CE55C}"/>
              </a:ext>
            </a:extLst>
          </p:cNvPr>
          <p:cNvSpPr txBox="1">
            <a:spLocks/>
          </p:cNvSpPr>
          <p:nvPr/>
        </p:nvSpPr>
        <p:spPr>
          <a:xfrm>
            <a:off x="1465807" y="3771974"/>
            <a:ext cx="2813299" cy="927139"/>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dirty="0"/>
              <a:t>Create a business case, aligning to your </a:t>
            </a:r>
            <a:r>
              <a:rPr lang="en-US" sz="1500" dirty="0" err="1"/>
              <a:t>organisation’s</a:t>
            </a:r>
            <a:r>
              <a:rPr lang="en-US" sz="1500" dirty="0"/>
              <a:t> key performance indicators</a:t>
            </a:r>
            <a:endParaRPr lang="en-GB" sz="1500" dirty="0"/>
          </a:p>
        </p:txBody>
      </p:sp>
      <p:sp>
        <p:nvSpPr>
          <p:cNvPr id="8" name="Text Placeholder 2">
            <a:extLst>
              <a:ext uri="{FF2B5EF4-FFF2-40B4-BE49-F238E27FC236}">
                <a16:creationId xmlns:a16="http://schemas.microsoft.com/office/drawing/2014/main" id="{63B35286-EF63-F075-DCD6-36303A2BF7AE}"/>
              </a:ext>
            </a:extLst>
          </p:cNvPr>
          <p:cNvSpPr txBox="1">
            <a:spLocks/>
          </p:cNvSpPr>
          <p:nvPr/>
        </p:nvSpPr>
        <p:spPr>
          <a:xfrm>
            <a:off x="1465807" y="4886630"/>
            <a:ext cx="2206081" cy="927139"/>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dirty="0"/>
              <a:t>Explore funding options out there! </a:t>
            </a:r>
            <a:endParaRPr lang="en-GB" sz="1500" dirty="0"/>
          </a:p>
        </p:txBody>
      </p:sp>
      <p:pic>
        <p:nvPicPr>
          <p:cNvPr id="1026" name="Picture 2" descr="Homepage - Active Partnerships">
            <a:extLst>
              <a:ext uri="{FF2B5EF4-FFF2-40B4-BE49-F238E27FC236}">
                <a16:creationId xmlns:a16="http://schemas.microsoft.com/office/drawing/2014/main" id="{39768B4A-A3EF-97C9-92FF-046E392291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45728" y="4918462"/>
            <a:ext cx="1794627" cy="7362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D89A0E5-79D1-50DB-7888-C0ADF9839885}"/>
              </a:ext>
            </a:extLst>
          </p:cNvPr>
          <p:cNvGrpSpPr/>
          <p:nvPr/>
        </p:nvGrpSpPr>
        <p:grpSpPr>
          <a:xfrm>
            <a:off x="5668494" y="3450863"/>
            <a:ext cx="2232248" cy="1305027"/>
            <a:chOff x="9603574" y="3834368"/>
            <a:chExt cx="2232248" cy="1305027"/>
          </a:xfrm>
        </p:grpSpPr>
        <p:pic>
          <p:nvPicPr>
            <p:cNvPr id="13" name="Graphic 12" descr="Tennis racket and ball with solid fill">
              <a:extLst>
                <a:ext uri="{FF2B5EF4-FFF2-40B4-BE49-F238E27FC236}">
                  <a16:creationId xmlns:a16="http://schemas.microsoft.com/office/drawing/2014/main" id="{19F353BC-4847-630A-2154-E64EA9E1D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2498" y="3834368"/>
              <a:ext cx="914400" cy="914400"/>
            </a:xfrm>
            <a:prstGeom prst="rect">
              <a:avLst/>
            </a:prstGeom>
          </p:spPr>
        </p:pic>
        <p:sp>
          <p:nvSpPr>
            <p:cNvPr id="19" name="Text Placeholder 2">
              <a:extLst>
                <a:ext uri="{FF2B5EF4-FFF2-40B4-BE49-F238E27FC236}">
                  <a16:creationId xmlns:a16="http://schemas.microsoft.com/office/drawing/2014/main" id="{6996B070-12DF-3861-5DB3-90959FE3AF50}"/>
                </a:ext>
              </a:extLst>
            </p:cNvPr>
            <p:cNvSpPr txBox="1">
              <a:spLocks/>
            </p:cNvSpPr>
            <p:nvPr/>
          </p:nvSpPr>
          <p:spPr>
            <a:xfrm>
              <a:off x="9603574" y="4748768"/>
              <a:ext cx="2232248" cy="390627"/>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1500" dirty="0">
                  <a:effectLst/>
                </a:rPr>
                <a:t>Sport legacy funding</a:t>
              </a:r>
              <a:endParaRPr lang="en-GB" sz="1500" dirty="0"/>
            </a:p>
          </p:txBody>
        </p:sp>
      </p:grpSp>
      <p:grpSp>
        <p:nvGrpSpPr>
          <p:cNvPr id="14" name="Group 13">
            <a:extLst>
              <a:ext uri="{FF2B5EF4-FFF2-40B4-BE49-F238E27FC236}">
                <a16:creationId xmlns:a16="http://schemas.microsoft.com/office/drawing/2014/main" id="{5970FE28-43D7-37C2-06CB-4E4ADE57EC16}"/>
              </a:ext>
            </a:extLst>
          </p:cNvPr>
          <p:cNvGrpSpPr/>
          <p:nvPr/>
        </p:nvGrpSpPr>
        <p:grpSpPr>
          <a:xfrm>
            <a:off x="7902912" y="3452459"/>
            <a:ext cx="1546554" cy="1189577"/>
            <a:chOff x="5358503" y="3836855"/>
            <a:chExt cx="1546554" cy="1189577"/>
          </a:xfrm>
        </p:grpSpPr>
        <p:pic>
          <p:nvPicPr>
            <p:cNvPr id="15" name="Graphic 14" descr="Meeting outline">
              <a:extLst>
                <a:ext uri="{FF2B5EF4-FFF2-40B4-BE49-F238E27FC236}">
                  <a16:creationId xmlns:a16="http://schemas.microsoft.com/office/drawing/2014/main" id="{4034223C-3D9F-FBA6-38DB-20A947FD32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4580" y="3836855"/>
              <a:ext cx="914400" cy="914400"/>
            </a:xfrm>
            <a:prstGeom prst="rect">
              <a:avLst/>
            </a:prstGeom>
          </p:spPr>
        </p:pic>
        <p:sp>
          <p:nvSpPr>
            <p:cNvPr id="20" name="Text Placeholder 2">
              <a:extLst>
                <a:ext uri="{FF2B5EF4-FFF2-40B4-BE49-F238E27FC236}">
                  <a16:creationId xmlns:a16="http://schemas.microsoft.com/office/drawing/2014/main" id="{A0707CD3-58B3-294A-15D1-019A129D8662}"/>
                </a:ext>
              </a:extLst>
            </p:cNvPr>
            <p:cNvSpPr txBox="1">
              <a:spLocks/>
            </p:cNvSpPr>
            <p:nvPr/>
          </p:nvSpPr>
          <p:spPr>
            <a:xfrm>
              <a:off x="5358503" y="4748770"/>
              <a:ext cx="1546554" cy="277662"/>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1500" dirty="0">
                  <a:effectLst/>
                </a:rPr>
                <a:t>Local councils</a:t>
              </a:r>
              <a:endParaRPr lang="en-GB" sz="1500" dirty="0"/>
            </a:p>
          </p:txBody>
        </p:sp>
      </p:grpSp>
      <p:pic>
        <p:nvPicPr>
          <p:cNvPr id="22" name="Graphic 21" descr="Badge 4 with solid fill">
            <a:extLst>
              <a:ext uri="{FF2B5EF4-FFF2-40B4-BE49-F238E27FC236}">
                <a16:creationId xmlns:a16="http://schemas.microsoft.com/office/drawing/2014/main" id="{469A1A02-9C66-A574-4597-E59B535C94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847" y="4825194"/>
            <a:ext cx="688960" cy="688960"/>
          </a:xfrm>
          <a:prstGeom prst="rect">
            <a:avLst/>
          </a:prstGeom>
        </p:spPr>
      </p:pic>
      <p:pic>
        <p:nvPicPr>
          <p:cNvPr id="24" name="Graphic 23" descr="Badge 3 with solid fill">
            <a:extLst>
              <a:ext uri="{FF2B5EF4-FFF2-40B4-BE49-F238E27FC236}">
                <a16:creationId xmlns:a16="http://schemas.microsoft.com/office/drawing/2014/main" id="{EDD9DDD1-9247-28CC-3BA1-3F3F2DDA47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6847" y="3773895"/>
            <a:ext cx="688960" cy="688960"/>
          </a:xfrm>
          <a:prstGeom prst="rect">
            <a:avLst/>
          </a:prstGeom>
        </p:spPr>
      </p:pic>
      <p:pic>
        <p:nvPicPr>
          <p:cNvPr id="26" name="Graphic 25" descr="Badge with solid fill">
            <a:extLst>
              <a:ext uri="{FF2B5EF4-FFF2-40B4-BE49-F238E27FC236}">
                <a16:creationId xmlns:a16="http://schemas.microsoft.com/office/drawing/2014/main" id="{176CFAB2-79A1-A244-FFD6-06A487F3BD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5642" y="2722596"/>
            <a:ext cx="688960" cy="688960"/>
          </a:xfrm>
          <a:prstGeom prst="rect">
            <a:avLst/>
          </a:prstGeom>
        </p:spPr>
      </p:pic>
      <p:pic>
        <p:nvPicPr>
          <p:cNvPr id="28" name="Graphic 27" descr="Badge 1 with solid fill">
            <a:extLst>
              <a:ext uri="{FF2B5EF4-FFF2-40B4-BE49-F238E27FC236}">
                <a16:creationId xmlns:a16="http://schemas.microsoft.com/office/drawing/2014/main" id="{E07915EF-67DF-2B73-F22F-C65F8EC6A5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1046" y="1665946"/>
            <a:ext cx="688960" cy="688960"/>
          </a:xfrm>
          <a:prstGeom prst="rect">
            <a:avLst/>
          </a:prstGeom>
        </p:spPr>
      </p:pic>
      <p:sp>
        <p:nvSpPr>
          <p:cNvPr id="29" name="Text Placeholder 2">
            <a:extLst>
              <a:ext uri="{FF2B5EF4-FFF2-40B4-BE49-F238E27FC236}">
                <a16:creationId xmlns:a16="http://schemas.microsoft.com/office/drawing/2014/main" id="{620B0DA7-12D3-78ED-1002-54AA3D14EE9F}"/>
              </a:ext>
            </a:extLst>
          </p:cNvPr>
          <p:cNvSpPr txBox="1">
            <a:spLocks/>
          </p:cNvSpPr>
          <p:nvPr/>
        </p:nvSpPr>
        <p:spPr>
          <a:xfrm>
            <a:off x="5668494" y="2805701"/>
            <a:ext cx="5056892" cy="649477"/>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400" b="1" dirty="0">
                <a:effectLst/>
              </a:rPr>
              <a:t>Where can we get funding?</a:t>
            </a:r>
            <a:endParaRPr lang="en-GB" sz="2400" b="1" dirty="0"/>
          </a:p>
        </p:txBody>
      </p:sp>
      <p:sp>
        <p:nvSpPr>
          <p:cNvPr id="18" name="Text Placeholder 2">
            <a:extLst>
              <a:ext uri="{FF2B5EF4-FFF2-40B4-BE49-F238E27FC236}">
                <a16:creationId xmlns:a16="http://schemas.microsoft.com/office/drawing/2014/main" id="{1C265BB4-D5CD-063C-8A91-CB6DC9D969CC}"/>
              </a:ext>
            </a:extLst>
          </p:cNvPr>
          <p:cNvSpPr txBox="1">
            <a:spLocks/>
          </p:cNvSpPr>
          <p:nvPr/>
        </p:nvSpPr>
        <p:spPr>
          <a:xfrm>
            <a:off x="6045728" y="5820644"/>
            <a:ext cx="4368634" cy="313847"/>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1500" dirty="0">
                <a:effectLst/>
              </a:rPr>
              <a:t>National Governing bodies </a:t>
            </a:r>
            <a:endParaRPr lang="en-GB" sz="1500" dirty="0"/>
          </a:p>
        </p:txBody>
      </p:sp>
      <p:pic>
        <p:nvPicPr>
          <p:cNvPr id="4" name="Picture 3" descr="A blue and red text&#10;&#10;Description automatically generated">
            <a:extLst>
              <a:ext uri="{FF2B5EF4-FFF2-40B4-BE49-F238E27FC236}">
                <a16:creationId xmlns:a16="http://schemas.microsoft.com/office/drawing/2014/main" id="{13B71555-EBD3-5549-5019-3FAD20B1673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67129" y="4918462"/>
            <a:ext cx="2347233" cy="736257"/>
          </a:xfrm>
          <a:prstGeom prst="rect">
            <a:avLst/>
          </a:prstGeom>
        </p:spPr>
      </p:pic>
      <p:grpSp>
        <p:nvGrpSpPr>
          <p:cNvPr id="10" name="Group 9">
            <a:extLst>
              <a:ext uri="{FF2B5EF4-FFF2-40B4-BE49-F238E27FC236}">
                <a16:creationId xmlns:a16="http://schemas.microsoft.com/office/drawing/2014/main" id="{BD214A9A-1A75-9F3F-A2D1-8F59E41D333C}"/>
              </a:ext>
            </a:extLst>
          </p:cNvPr>
          <p:cNvGrpSpPr/>
          <p:nvPr/>
        </p:nvGrpSpPr>
        <p:grpSpPr>
          <a:xfrm>
            <a:off x="9477772" y="3485375"/>
            <a:ext cx="1224136" cy="1156661"/>
            <a:chOff x="10107630" y="5433646"/>
            <a:chExt cx="1224136" cy="1156661"/>
          </a:xfrm>
        </p:grpSpPr>
        <p:sp>
          <p:nvSpPr>
            <p:cNvPr id="11" name="Text Placeholder 2">
              <a:extLst>
                <a:ext uri="{FF2B5EF4-FFF2-40B4-BE49-F238E27FC236}">
                  <a16:creationId xmlns:a16="http://schemas.microsoft.com/office/drawing/2014/main" id="{F441DBFB-892C-8018-6201-526CBAC96CD7}"/>
                </a:ext>
              </a:extLst>
            </p:cNvPr>
            <p:cNvSpPr txBox="1">
              <a:spLocks/>
            </p:cNvSpPr>
            <p:nvPr/>
          </p:nvSpPr>
          <p:spPr>
            <a:xfrm>
              <a:off x="10107630" y="6309320"/>
              <a:ext cx="1224136" cy="280987"/>
            </a:xfrm>
            <a:prstGeom prst="rect">
              <a:avLst/>
            </a:prstGeom>
          </p:spPr>
          <p:txBody>
            <a:bodyPr/>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1500" dirty="0">
                  <a:effectLst/>
                </a:rPr>
                <a:t>Charities</a:t>
              </a:r>
              <a:endParaRPr lang="en-GB" sz="1500" dirty="0"/>
            </a:p>
          </p:txBody>
        </p:sp>
        <p:pic>
          <p:nvPicPr>
            <p:cNvPr id="9" name="Graphic 8" descr="Open hand with plant with solid fill">
              <a:extLst>
                <a:ext uri="{FF2B5EF4-FFF2-40B4-BE49-F238E27FC236}">
                  <a16:creationId xmlns:a16="http://schemas.microsoft.com/office/drawing/2014/main" id="{0E5C26F5-BC6F-EB9B-4A56-BB33EDFB3E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62088" y="5433646"/>
              <a:ext cx="914400" cy="914400"/>
            </a:xfrm>
            <a:prstGeom prst="rect">
              <a:avLst/>
            </a:prstGeom>
          </p:spPr>
        </p:pic>
      </p:grpSp>
      <p:grpSp>
        <p:nvGrpSpPr>
          <p:cNvPr id="32" name="Group 31">
            <a:extLst>
              <a:ext uri="{FF2B5EF4-FFF2-40B4-BE49-F238E27FC236}">
                <a16:creationId xmlns:a16="http://schemas.microsoft.com/office/drawing/2014/main" id="{6C8E7938-9378-2E85-176A-8D42BF294701}"/>
              </a:ext>
            </a:extLst>
          </p:cNvPr>
          <p:cNvGrpSpPr/>
          <p:nvPr/>
        </p:nvGrpSpPr>
        <p:grpSpPr>
          <a:xfrm>
            <a:off x="11125200" y="6875"/>
            <a:ext cx="1059712" cy="6858000"/>
            <a:chOff x="11132288" y="0"/>
            <a:chExt cx="1059712" cy="6858000"/>
          </a:xfrm>
        </p:grpSpPr>
        <p:sp>
          <p:nvSpPr>
            <p:cNvPr id="33" name="Rectangle 32">
              <a:extLst>
                <a:ext uri="{FF2B5EF4-FFF2-40B4-BE49-F238E27FC236}">
                  <a16:creationId xmlns:a16="http://schemas.microsoft.com/office/drawing/2014/main" id="{8903EEF0-CA21-BF37-8149-43101CEDFF91}"/>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0DB3CFB-4340-C96E-3F55-6626AB71DFF9}"/>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letters on a white background&#10;&#10;AI-generated content may be incorrect.">
              <a:extLst>
                <a:ext uri="{FF2B5EF4-FFF2-40B4-BE49-F238E27FC236}">
                  <a16:creationId xmlns:a16="http://schemas.microsoft.com/office/drawing/2014/main" id="{DA804444-2993-30F9-2414-D4CB0F1B013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36" name="Slide Number Placeholder 14">
              <a:extLst>
                <a:ext uri="{FF2B5EF4-FFF2-40B4-BE49-F238E27FC236}">
                  <a16:creationId xmlns:a16="http://schemas.microsoft.com/office/drawing/2014/main" id="{70FF26E9-FD9D-924C-98F7-6ABC3B2B4F9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36</a:t>
              </a:fld>
              <a:endParaRPr lang="en-US" sz="2000" dirty="0">
                <a:solidFill>
                  <a:schemeClr val="tx2"/>
                </a:solidFill>
                <a:latin typeface="Arial" panose="020B0604020202020204" pitchFamily="34" charset="0"/>
              </a:endParaRPr>
            </a:p>
          </p:txBody>
        </p:sp>
      </p:grpSp>
      <p:sp>
        <p:nvSpPr>
          <p:cNvPr id="37" name="Text Placeholder 1">
            <a:extLst>
              <a:ext uri="{FF2B5EF4-FFF2-40B4-BE49-F238E27FC236}">
                <a16:creationId xmlns:a16="http://schemas.microsoft.com/office/drawing/2014/main" id="{A5C2BD95-CD75-867B-2720-F4AA86E3EBCB}"/>
              </a:ext>
            </a:extLst>
          </p:cNvPr>
          <p:cNvSpPr txBox="1">
            <a:spLocks/>
          </p:cNvSpPr>
          <p:nvPr/>
        </p:nvSpPr>
        <p:spPr>
          <a:xfrm>
            <a:off x="706437" y="457200"/>
            <a:ext cx="9441173"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Funding approach and options</a:t>
            </a:r>
            <a:endParaRPr lang="en-GB" dirty="0"/>
          </a:p>
        </p:txBody>
      </p:sp>
    </p:spTree>
    <p:extLst>
      <p:ext uri="{BB962C8B-B14F-4D97-AF65-F5344CB8AC3E}">
        <p14:creationId xmlns:p14="http://schemas.microsoft.com/office/powerpoint/2010/main" val="3333902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9CA4C6-5797-70F1-3C7D-6A371DF01313}"/>
              </a:ext>
            </a:extLst>
          </p:cNvPr>
          <p:cNvSpPr/>
          <p:nvPr/>
        </p:nvSpPr>
        <p:spPr>
          <a:xfrm>
            <a:off x="-12968" y="6875"/>
            <a:ext cx="10994065"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10000"/>
                  <a:lumOff val="90000"/>
                </a:schemeClr>
              </a:solidFill>
            </a:endParaRPr>
          </a:p>
        </p:txBody>
      </p:sp>
      <p:grpSp>
        <p:nvGrpSpPr>
          <p:cNvPr id="24" name="Group 23">
            <a:extLst>
              <a:ext uri="{FF2B5EF4-FFF2-40B4-BE49-F238E27FC236}">
                <a16:creationId xmlns:a16="http://schemas.microsoft.com/office/drawing/2014/main" id="{76F8E51B-9FAB-2B1D-7D1C-5FEF05C9EBCD}"/>
              </a:ext>
            </a:extLst>
          </p:cNvPr>
          <p:cNvGrpSpPr/>
          <p:nvPr/>
        </p:nvGrpSpPr>
        <p:grpSpPr>
          <a:xfrm>
            <a:off x="800820" y="1781777"/>
            <a:ext cx="9940486" cy="4077768"/>
            <a:chOff x="823970" y="1781777"/>
            <a:chExt cx="9302860" cy="4077768"/>
          </a:xfrm>
        </p:grpSpPr>
        <p:sp>
          <p:nvSpPr>
            <p:cNvPr id="2" name="Rounded Rectangle 1">
              <a:extLst>
                <a:ext uri="{FF2B5EF4-FFF2-40B4-BE49-F238E27FC236}">
                  <a16:creationId xmlns:a16="http://schemas.microsoft.com/office/drawing/2014/main" id="{510CFAEE-E7E4-E616-94EE-049C7A66B840}"/>
                </a:ext>
              </a:extLst>
            </p:cNvPr>
            <p:cNvSpPr/>
            <p:nvPr/>
          </p:nvSpPr>
          <p:spPr>
            <a:xfrm>
              <a:off x="823970" y="1785867"/>
              <a:ext cx="2137383" cy="4073678"/>
            </a:xfrm>
            <a:prstGeom prst="roundRect">
              <a:avLst>
                <a:gd name="adj" fmla="val 74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137BE6B2-0708-EEC9-704B-8F9918B46077}"/>
                </a:ext>
              </a:extLst>
            </p:cNvPr>
            <p:cNvSpPr/>
            <p:nvPr/>
          </p:nvSpPr>
          <p:spPr>
            <a:xfrm>
              <a:off x="3213582" y="1785867"/>
              <a:ext cx="2137383" cy="4073678"/>
            </a:xfrm>
            <a:prstGeom prst="roundRect">
              <a:avLst>
                <a:gd name="adj" fmla="val 74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a:extLst>
                <a:ext uri="{FF2B5EF4-FFF2-40B4-BE49-F238E27FC236}">
                  <a16:creationId xmlns:a16="http://schemas.microsoft.com/office/drawing/2014/main" id="{C297A282-727D-D53C-D378-C3CD7D7BC9B4}"/>
                </a:ext>
              </a:extLst>
            </p:cNvPr>
            <p:cNvSpPr/>
            <p:nvPr/>
          </p:nvSpPr>
          <p:spPr>
            <a:xfrm>
              <a:off x="5605170" y="1785867"/>
              <a:ext cx="2137383" cy="4073678"/>
            </a:xfrm>
            <a:prstGeom prst="roundRect">
              <a:avLst>
                <a:gd name="adj" fmla="val 74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54213ED4-B576-D805-8734-8E37C96A9216}"/>
                </a:ext>
              </a:extLst>
            </p:cNvPr>
            <p:cNvSpPr/>
            <p:nvPr/>
          </p:nvSpPr>
          <p:spPr>
            <a:xfrm>
              <a:off x="7989447" y="1781777"/>
              <a:ext cx="2137383" cy="4073678"/>
            </a:xfrm>
            <a:prstGeom prst="roundRect">
              <a:avLst>
                <a:gd name="adj" fmla="val 74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DEA21797-B457-4766-5742-0FCC069FA7AA}"/>
              </a:ext>
            </a:extLst>
          </p:cNvPr>
          <p:cNvGrpSpPr/>
          <p:nvPr/>
        </p:nvGrpSpPr>
        <p:grpSpPr>
          <a:xfrm>
            <a:off x="11125200" y="6875"/>
            <a:ext cx="1059712" cy="6858000"/>
            <a:chOff x="11132288" y="0"/>
            <a:chExt cx="1059712" cy="6858000"/>
          </a:xfrm>
        </p:grpSpPr>
        <p:sp>
          <p:nvSpPr>
            <p:cNvPr id="10" name="Rectangle 9">
              <a:extLst>
                <a:ext uri="{FF2B5EF4-FFF2-40B4-BE49-F238E27FC236}">
                  <a16:creationId xmlns:a16="http://schemas.microsoft.com/office/drawing/2014/main" id="{323A2AC6-E3A1-332E-1F78-5CFF71F4B910}"/>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EE4D9-5946-E3D6-49A2-0393DCEFC57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letters on a white background&#10;&#10;AI-generated content may be incorrect.">
              <a:extLst>
                <a:ext uri="{FF2B5EF4-FFF2-40B4-BE49-F238E27FC236}">
                  <a16:creationId xmlns:a16="http://schemas.microsoft.com/office/drawing/2014/main" id="{7C196FF0-13E2-1104-C8B4-A991E48AD3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6" name="Slide Number Placeholder 14">
              <a:extLst>
                <a:ext uri="{FF2B5EF4-FFF2-40B4-BE49-F238E27FC236}">
                  <a16:creationId xmlns:a16="http://schemas.microsoft.com/office/drawing/2014/main" id="{E6E9C730-6637-8C00-F5B6-114088F4D1E5}"/>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37</a:t>
              </a:fld>
              <a:endParaRPr lang="en-US" sz="2000" dirty="0">
                <a:solidFill>
                  <a:schemeClr val="tx2"/>
                </a:solidFill>
                <a:latin typeface="Arial" panose="020B0604020202020204" pitchFamily="34" charset="0"/>
              </a:endParaRPr>
            </a:p>
          </p:txBody>
        </p:sp>
      </p:grpSp>
      <p:sp>
        <p:nvSpPr>
          <p:cNvPr id="4" name="Text Placeholder 3">
            <a:extLst>
              <a:ext uri="{FF2B5EF4-FFF2-40B4-BE49-F238E27FC236}">
                <a16:creationId xmlns:a16="http://schemas.microsoft.com/office/drawing/2014/main" id="{C27F9F9A-FEDC-0874-0859-64FDC580DC72}"/>
              </a:ext>
            </a:extLst>
          </p:cNvPr>
          <p:cNvSpPr>
            <a:spLocks noGrp="1"/>
          </p:cNvSpPr>
          <p:nvPr>
            <p:ph type="body" sz="quarter" idx="15"/>
          </p:nvPr>
        </p:nvSpPr>
        <p:spPr>
          <a:xfrm>
            <a:off x="768617" y="3676356"/>
            <a:ext cx="2340000" cy="764179"/>
          </a:xfrm>
        </p:spPr>
        <p:txBody>
          <a:bodyPr lIns="91440" tIns="45720" rIns="91440" bIns="45720" anchor="t"/>
          <a:lstStyle/>
          <a:p>
            <a:pPr algn="ctr"/>
            <a:r>
              <a:rPr lang="en-US" sz="20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t>Group </a:t>
            </a:r>
            <a:br>
              <a:rPr lang="en-US" sz="20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t>Consultation </a:t>
            </a:r>
            <a:br>
              <a:rPr lang="en-US" sz="20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t>Grant</a:t>
            </a:r>
            <a:endParaRPr lang="en-US" sz="2000" dirty="0">
              <a:solidFill>
                <a:srgbClr val="00B0F0"/>
              </a:solidFill>
            </a:endParaRPr>
          </a:p>
        </p:txBody>
      </p:sp>
      <p:pic>
        <p:nvPicPr>
          <p:cNvPr id="5" name="Graphic 4" descr="Soccer ball with solid fill">
            <a:extLst>
              <a:ext uri="{FF2B5EF4-FFF2-40B4-BE49-F238E27FC236}">
                <a16:creationId xmlns:a16="http://schemas.microsoft.com/office/drawing/2014/main" id="{A7B99135-C83D-9AD8-B223-E60FCAE3D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8800" y="1990252"/>
            <a:ext cx="1497105" cy="1503509"/>
          </a:xfrm>
          <a:prstGeom prst="rect">
            <a:avLst/>
          </a:prstGeom>
        </p:spPr>
      </p:pic>
      <p:pic>
        <p:nvPicPr>
          <p:cNvPr id="6" name="Graphic 5" descr="Cheers with solid fill">
            <a:extLst>
              <a:ext uri="{FF2B5EF4-FFF2-40B4-BE49-F238E27FC236}">
                <a16:creationId xmlns:a16="http://schemas.microsoft.com/office/drawing/2014/main" id="{1AFCAA23-EE19-27D7-54C3-E5891FD65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6064" y="1964691"/>
            <a:ext cx="1443702" cy="1443702"/>
          </a:xfrm>
          <a:prstGeom prst="rect">
            <a:avLst/>
          </a:prstGeom>
        </p:spPr>
      </p:pic>
      <p:pic>
        <p:nvPicPr>
          <p:cNvPr id="7" name="Graphic 6" descr="Run with solid fill">
            <a:extLst>
              <a:ext uri="{FF2B5EF4-FFF2-40B4-BE49-F238E27FC236}">
                <a16:creationId xmlns:a16="http://schemas.microsoft.com/office/drawing/2014/main" id="{471F49C2-ABDB-4E2D-81C2-762C54A176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8322" y="1985910"/>
            <a:ext cx="1417049" cy="1417049"/>
          </a:xfrm>
          <a:prstGeom prst="rect">
            <a:avLst/>
          </a:prstGeom>
        </p:spPr>
      </p:pic>
      <p:pic>
        <p:nvPicPr>
          <p:cNvPr id="8" name="Graphic 7" descr="Meeting with solid fill">
            <a:extLst>
              <a:ext uri="{FF2B5EF4-FFF2-40B4-BE49-F238E27FC236}">
                <a16:creationId xmlns:a16="http://schemas.microsoft.com/office/drawing/2014/main" id="{561591AD-AE33-CD2D-52C1-1AA128A402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2007" y="2029341"/>
            <a:ext cx="1646726" cy="1653770"/>
          </a:xfrm>
          <a:prstGeom prst="rect">
            <a:avLst/>
          </a:prstGeom>
        </p:spPr>
      </p:pic>
      <p:sp>
        <p:nvSpPr>
          <p:cNvPr id="11" name="Text Placeholder 3">
            <a:extLst>
              <a:ext uri="{FF2B5EF4-FFF2-40B4-BE49-F238E27FC236}">
                <a16:creationId xmlns:a16="http://schemas.microsoft.com/office/drawing/2014/main" id="{C3BD87B5-B8DB-FDAF-7F59-06FBB61706B9}"/>
              </a:ext>
            </a:extLst>
          </p:cNvPr>
          <p:cNvSpPr txBox="1">
            <a:spLocks/>
          </p:cNvSpPr>
          <p:nvPr/>
        </p:nvSpPr>
        <p:spPr>
          <a:xfrm>
            <a:off x="3316840" y="3676356"/>
            <a:ext cx="2340000" cy="764179"/>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dirty="0">
                <a:solidFill>
                  <a:srgbClr val="00B0F0"/>
                </a:solidFill>
                <a:latin typeface="Lato Light"/>
                <a:ea typeface="Lato Light"/>
                <a:cs typeface="Lato Light"/>
                <a:hlinkClick r:id="rId12">
                  <a:extLst>
                    <a:ext uri="{A12FA001-AC4F-418D-AE19-62706E023703}">
                      <ahyp:hlinkClr xmlns:ahyp="http://schemas.microsoft.com/office/drawing/2018/hyperlinkcolor" val="tx"/>
                    </a:ext>
                  </a:extLst>
                </a:hlinkClick>
              </a:rPr>
              <a:t>National Running </a:t>
            </a:r>
            <a:br>
              <a:rPr lang="en-US" sz="2000" dirty="0">
                <a:solidFill>
                  <a:srgbClr val="00B0F0"/>
                </a:solidFill>
                <a:latin typeface="Lato Light"/>
                <a:ea typeface="Lato Light"/>
                <a:cs typeface="Lato Light"/>
                <a:hlinkClick r:id="rId12">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2">
                  <a:extLst>
                    <a:ext uri="{A12FA001-AC4F-418D-AE19-62706E023703}">
                      <ahyp:hlinkClr xmlns:ahyp="http://schemas.microsoft.com/office/drawing/2018/hyperlinkcolor" val="tx"/>
                    </a:ext>
                  </a:extLst>
                </a:hlinkClick>
              </a:rPr>
              <a:t>Show grant</a:t>
            </a:r>
            <a:endParaRPr lang="en-US" dirty="0">
              <a:solidFill>
                <a:srgbClr val="00B0F0"/>
              </a:solidFill>
              <a:latin typeface="Lato Light"/>
              <a:ea typeface="Lato Light"/>
              <a:cs typeface="Lato Light"/>
              <a:hlinkClick r:id="rId12">
                <a:extLst>
                  <a:ext uri="{A12FA001-AC4F-418D-AE19-62706E023703}">
                    <ahyp:hlinkClr xmlns:ahyp="http://schemas.microsoft.com/office/drawing/2018/hyperlinkcolor" val="tx"/>
                  </a:ext>
                </a:extLst>
              </a:hlinkClick>
            </a:endParaRPr>
          </a:p>
        </p:txBody>
      </p:sp>
      <p:sp>
        <p:nvSpPr>
          <p:cNvPr id="13" name="Text Placeholder 3">
            <a:extLst>
              <a:ext uri="{FF2B5EF4-FFF2-40B4-BE49-F238E27FC236}">
                <a16:creationId xmlns:a16="http://schemas.microsoft.com/office/drawing/2014/main" id="{EADB16E2-04C2-92A6-C6E6-4295E8020629}"/>
              </a:ext>
            </a:extLst>
          </p:cNvPr>
          <p:cNvSpPr txBox="1">
            <a:spLocks/>
          </p:cNvSpPr>
          <p:nvPr/>
        </p:nvSpPr>
        <p:spPr>
          <a:xfrm>
            <a:off x="5880985" y="3676356"/>
            <a:ext cx="2340000" cy="764179"/>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t>Think Active </a:t>
            </a:r>
            <a:b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t>(active partnership) </a:t>
            </a:r>
            <a:b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t>Live Longer </a:t>
            </a:r>
            <a:b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rPr>
              <a:t>Better grant</a:t>
            </a:r>
            <a:endParaRPr lang="en-US" dirty="0">
              <a:solidFill>
                <a:srgbClr val="00B0F0"/>
              </a:solidFill>
              <a:latin typeface="Lato Light"/>
              <a:ea typeface="Lato Light"/>
              <a:cs typeface="Lato Light"/>
              <a:hlinkClick r:id="rId13">
                <a:extLst>
                  <a:ext uri="{A12FA001-AC4F-418D-AE19-62706E023703}">
                    <ahyp:hlinkClr xmlns:ahyp="http://schemas.microsoft.com/office/drawing/2018/hyperlinkcolor" val="tx"/>
                  </a:ext>
                </a:extLst>
              </a:hlinkClick>
            </a:endParaRPr>
          </a:p>
        </p:txBody>
      </p:sp>
      <p:sp>
        <p:nvSpPr>
          <p:cNvPr id="15" name="Text Placeholder 3">
            <a:extLst>
              <a:ext uri="{FF2B5EF4-FFF2-40B4-BE49-F238E27FC236}">
                <a16:creationId xmlns:a16="http://schemas.microsoft.com/office/drawing/2014/main" id="{B48502DD-55B4-80E5-1BB1-0DF829977290}"/>
              </a:ext>
            </a:extLst>
          </p:cNvPr>
          <p:cNvSpPr txBox="1">
            <a:spLocks/>
          </p:cNvSpPr>
          <p:nvPr/>
        </p:nvSpPr>
        <p:spPr>
          <a:xfrm>
            <a:off x="8422248" y="3676356"/>
            <a:ext cx="2340000" cy="764179"/>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dirty="0">
                <a:solidFill>
                  <a:srgbClr val="00B0F0"/>
                </a:solidFill>
                <a:latin typeface="Lato Light"/>
                <a:ea typeface="Lato Light"/>
                <a:cs typeface="Lato Light"/>
                <a:hlinkClick r:id="rId14">
                  <a:extLst>
                    <a:ext uri="{A12FA001-AC4F-418D-AE19-62706E023703}">
                      <ahyp:hlinkClr xmlns:ahyp="http://schemas.microsoft.com/office/drawing/2018/hyperlinkcolor" val="tx"/>
                    </a:ext>
                  </a:extLst>
                </a:hlinkClick>
              </a:rPr>
              <a:t>Warwick District Council Physical </a:t>
            </a:r>
            <a:br>
              <a:rPr lang="en-US" sz="2000" dirty="0">
                <a:solidFill>
                  <a:srgbClr val="00B0F0"/>
                </a:solidFill>
                <a:latin typeface="Lato Light"/>
                <a:ea typeface="Lato Light"/>
                <a:cs typeface="Lato Light"/>
                <a:hlinkClick r:id="rId14">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4">
                  <a:extLst>
                    <a:ext uri="{A12FA001-AC4F-418D-AE19-62706E023703}">
                      <ahyp:hlinkClr xmlns:ahyp="http://schemas.microsoft.com/office/drawing/2018/hyperlinkcolor" val="tx"/>
                    </a:ext>
                  </a:extLst>
                </a:hlinkClick>
              </a:rPr>
              <a:t>Activity and </a:t>
            </a:r>
            <a:br>
              <a:rPr lang="en-US" sz="2000" dirty="0">
                <a:solidFill>
                  <a:srgbClr val="00B0F0"/>
                </a:solidFill>
                <a:latin typeface="Lato Light"/>
                <a:ea typeface="Lato Light"/>
                <a:cs typeface="Lato Light"/>
                <a:hlinkClick r:id="rId14">
                  <a:extLst>
                    <a:ext uri="{A12FA001-AC4F-418D-AE19-62706E023703}">
                      <ahyp:hlinkClr xmlns:ahyp="http://schemas.microsoft.com/office/drawing/2018/hyperlinkcolor" val="tx"/>
                    </a:ext>
                  </a:extLst>
                </a:hlinkClick>
              </a:rPr>
            </a:br>
            <a:r>
              <a:rPr lang="en-US" sz="2000" dirty="0">
                <a:solidFill>
                  <a:srgbClr val="00B0F0"/>
                </a:solidFill>
                <a:latin typeface="Lato Light"/>
                <a:ea typeface="Lato Light"/>
                <a:cs typeface="Lato Light"/>
                <a:hlinkClick r:id="rId14">
                  <a:extLst>
                    <a:ext uri="{A12FA001-AC4F-418D-AE19-62706E023703}">
                      <ahyp:hlinkClr xmlns:ahyp="http://schemas.microsoft.com/office/drawing/2018/hyperlinkcolor" val="tx"/>
                    </a:ext>
                  </a:extLst>
                </a:hlinkClick>
              </a:rPr>
              <a:t>Sport grant</a:t>
            </a:r>
            <a:endParaRPr lang="en-US" dirty="0">
              <a:solidFill>
                <a:srgbClr val="00B0F0"/>
              </a:solidFill>
              <a:hlinkClick r:id="rId14">
                <a:extLst>
                  <a:ext uri="{A12FA001-AC4F-418D-AE19-62706E023703}">
                    <ahyp:hlinkClr xmlns:ahyp="http://schemas.microsoft.com/office/drawing/2018/hyperlinkcolor" val="tx"/>
                  </a:ext>
                </a:extLst>
              </a:hlinkClick>
            </a:endParaRPr>
          </a:p>
        </p:txBody>
      </p:sp>
      <p:sp>
        <p:nvSpPr>
          <p:cNvPr id="17" name="Text Placeholder 1">
            <a:extLst>
              <a:ext uri="{FF2B5EF4-FFF2-40B4-BE49-F238E27FC236}">
                <a16:creationId xmlns:a16="http://schemas.microsoft.com/office/drawing/2014/main" id="{E4D65F00-3F65-5440-1A37-FBAE28D30168}"/>
              </a:ext>
            </a:extLst>
          </p:cNvPr>
          <p:cNvSpPr txBox="1">
            <a:spLocks/>
          </p:cNvSpPr>
          <p:nvPr/>
        </p:nvSpPr>
        <p:spPr>
          <a:xfrm>
            <a:off x="706437" y="457200"/>
            <a:ext cx="9441173"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Example funding applications</a:t>
            </a:r>
            <a:endParaRPr lang="en-GB" dirty="0"/>
          </a:p>
        </p:txBody>
      </p:sp>
    </p:spTree>
    <p:extLst>
      <p:ext uri="{BB962C8B-B14F-4D97-AF65-F5344CB8AC3E}">
        <p14:creationId xmlns:p14="http://schemas.microsoft.com/office/powerpoint/2010/main" val="4202168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E7CBA0-1E84-5443-429C-6EE29A84716D}"/>
              </a:ext>
            </a:extLst>
          </p:cNvPr>
          <p:cNvSpPr/>
          <p:nvPr/>
        </p:nvSpPr>
        <p:spPr>
          <a:xfrm>
            <a:off x="4487" y="0"/>
            <a:ext cx="10994065"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5" name="Group 4">
            <a:extLst>
              <a:ext uri="{FF2B5EF4-FFF2-40B4-BE49-F238E27FC236}">
                <a16:creationId xmlns:a16="http://schemas.microsoft.com/office/drawing/2014/main" id="{B6D7872E-09DA-093E-D33E-4B4EDE56BE68}"/>
              </a:ext>
            </a:extLst>
          </p:cNvPr>
          <p:cNvGrpSpPr/>
          <p:nvPr/>
        </p:nvGrpSpPr>
        <p:grpSpPr>
          <a:xfrm>
            <a:off x="11132288" y="0"/>
            <a:ext cx="1059712" cy="6858000"/>
            <a:chOff x="11132288" y="0"/>
            <a:chExt cx="1059712" cy="6858000"/>
          </a:xfrm>
        </p:grpSpPr>
        <p:sp>
          <p:nvSpPr>
            <p:cNvPr id="6" name="Rectangle 5">
              <a:extLst>
                <a:ext uri="{FF2B5EF4-FFF2-40B4-BE49-F238E27FC236}">
                  <a16:creationId xmlns:a16="http://schemas.microsoft.com/office/drawing/2014/main" id="{4EB7D567-406C-1128-FF04-88994AD87C3C}"/>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B99260-52F8-BE13-3255-045386BE8289}"/>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B88C3858-9890-8A41-49CB-A86AA4A31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88D06D9D-3C3A-D155-F93B-A5CB62CC8AC1}"/>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38</a:t>
              </a:fld>
              <a:endParaRPr lang="en-US" sz="2000" dirty="0">
                <a:solidFill>
                  <a:schemeClr val="tx2"/>
                </a:solidFill>
                <a:latin typeface="Arial" panose="020B0604020202020204" pitchFamily="34" charset="0"/>
              </a:endParaRPr>
            </a:p>
          </p:txBody>
        </p:sp>
      </p:grpSp>
      <p:sp>
        <p:nvSpPr>
          <p:cNvPr id="10" name="Text Placeholder 7">
            <a:extLst>
              <a:ext uri="{FF2B5EF4-FFF2-40B4-BE49-F238E27FC236}">
                <a16:creationId xmlns:a16="http://schemas.microsoft.com/office/drawing/2014/main" id="{D9F04AA7-658A-E285-C82F-CE0917CACF92}"/>
              </a:ext>
            </a:extLst>
          </p:cNvPr>
          <p:cNvSpPr>
            <a:spLocks noGrp="1"/>
          </p:cNvSpPr>
          <p:nvPr>
            <p:ph type="body" sz="quarter" idx="15"/>
          </p:nvPr>
        </p:nvSpPr>
        <p:spPr>
          <a:xfrm>
            <a:off x="710924" y="1665946"/>
            <a:ext cx="9324327" cy="4332518"/>
          </a:xfrm>
        </p:spPr>
        <p:txBody>
          <a:bodyPr lIns="91440" tIns="45720" rIns="91440" bIns="45720" anchor="t"/>
          <a:lstStyle/>
          <a:p>
            <a:pPr algn="l">
              <a:lnSpc>
                <a:spcPct val="100000"/>
              </a:lnSpc>
            </a:pPr>
            <a:r>
              <a:rPr lang="en-US" sz="1500" b="1" dirty="0">
                <a:latin typeface="Lato Light"/>
                <a:ea typeface="Lato Light"/>
                <a:cs typeface="Lato Light"/>
              </a:rPr>
              <a:t>Definition:</a:t>
            </a:r>
            <a:r>
              <a:rPr lang="en-US" sz="1500" dirty="0">
                <a:latin typeface="Lato Light"/>
                <a:ea typeface="Lato Light"/>
                <a:cs typeface="Lato Light"/>
              </a:rPr>
              <a:t> A structured proposal that outlines the rationale, benefits, and feasibility of a project to guide decision-making.</a:t>
            </a:r>
          </a:p>
          <a:p>
            <a:pPr algn="l">
              <a:lnSpc>
                <a:spcPct val="100000"/>
              </a:lnSpc>
            </a:pPr>
            <a:endParaRPr lang="en-US" sz="1500" dirty="0">
              <a:latin typeface="Lato Light"/>
              <a:ea typeface="Lato Light"/>
              <a:cs typeface="Lato Light"/>
            </a:endParaRPr>
          </a:p>
          <a:p>
            <a:pPr algn="l">
              <a:lnSpc>
                <a:spcPct val="100000"/>
              </a:lnSpc>
            </a:pPr>
            <a:r>
              <a:rPr lang="en-US" sz="1500" b="1" dirty="0">
                <a:latin typeface="Lato Light"/>
                <a:ea typeface="Lato Light"/>
                <a:cs typeface="Lato Light"/>
              </a:rPr>
              <a:t>Purpose for lifestyle medicine:</a:t>
            </a:r>
            <a:r>
              <a:rPr lang="en-US" sz="1500" dirty="0">
                <a:latin typeface="Lato Light"/>
                <a:ea typeface="Lato Light"/>
                <a:cs typeface="Lato Light"/>
              </a:rPr>
              <a:t> Demonstrates how initiatives (e.g., group consultations, exercise prescriptions) align with clinical goals and improve patient outcomes.</a:t>
            </a:r>
          </a:p>
          <a:p>
            <a:pPr algn="l">
              <a:lnSpc>
                <a:spcPct val="100000"/>
              </a:lnSpc>
            </a:pPr>
            <a:endParaRPr lang="en-US" sz="1500" dirty="0">
              <a:latin typeface="Lato Light"/>
              <a:ea typeface="Lato Light"/>
              <a:cs typeface="Lato Light"/>
            </a:endParaRPr>
          </a:p>
          <a:p>
            <a:pPr algn="l">
              <a:lnSpc>
                <a:spcPct val="100000"/>
              </a:lnSpc>
            </a:pPr>
            <a:r>
              <a:rPr lang="en-US" sz="1500" b="1" dirty="0">
                <a:latin typeface="Lato Light"/>
                <a:ea typeface="Lato Light"/>
                <a:cs typeface="Lato Light"/>
              </a:rPr>
              <a:t>Key elements:</a:t>
            </a:r>
          </a:p>
          <a:p>
            <a:pPr algn="l">
              <a:lnSpc>
                <a:spcPct val="100000"/>
              </a:lnSpc>
            </a:pPr>
            <a:r>
              <a:rPr lang="en-US" sz="1500" dirty="0">
                <a:latin typeface="Lato Light"/>
                <a:ea typeface="Lato Light"/>
                <a:cs typeface="Lato Light"/>
              </a:rPr>
              <a:t>Problem: Define the health issue to address.</a:t>
            </a:r>
          </a:p>
          <a:p>
            <a:pPr algn="l">
              <a:lnSpc>
                <a:spcPct val="100000"/>
              </a:lnSpc>
            </a:pPr>
            <a:r>
              <a:rPr lang="en-US" sz="1500" dirty="0">
                <a:latin typeface="Lato Light"/>
                <a:ea typeface="Lato Light"/>
                <a:cs typeface="Lato Light"/>
              </a:rPr>
              <a:t>Solution: Outline the proposed lifestyle intervention.</a:t>
            </a:r>
          </a:p>
          <a:p>
            <a:pPr algn="l">
              <a:lnSpc>
                <a:spcPct val="100000"/>
              </a:lnSpc>
            </a:pPr>
            <a:r>
              <a:rPr lang="en-US" sz="1500" dirty="0">
                <a:latin typeface="Lato Light"/>
                <a:ea typeface="Lato Light"/>
                <a:cs typeface="Lato Light"/>
              </a:rPr>
              <a:t>Benefits: Highlight patient outcomes, cost savings, and practice improvements.</a:t>
            </a:r>
          </a:p>
          <a:p>
            <a:pPr algn="l">
              <a:lnSpc>
                <a:spcPct val="100000"/>
              </a:lnSpc>
            </a:pPr>
            <a:r>
              <a:rPr lang="en-US" sz="1500" dirty="0">
                <a:latin typeface="Lato Light"/>
                <a:ea typeface="Lato Light"/>
                <a:cs typeface="Lato Light"/>
              </a:rPr>
              <a:t>Resources: Specify funding, staff, and infrastructure needs.</a:t>
            </a:r>
          </a:p>
          <a:p>
            <a:pPr algn="l">
              <a:lnSpc>
                <a:spcPct val="100000"/>
              </a:lnSpc>
            </a:pPr>
            <a:endParaRPr lang="en-US" sz="1500" dirty="0">
              <a:latin typeface="Lato Light"/>
              <a:ea typeface="Lato Light"/>
              <a:cs typeface="Lato Light"/>
            </a:endParaRPr>
          </a:p>
          <a:p>
            <a:pPr algn="l">
              <a:lnSpc>
                <a:spcPct val="100000"/>
              </a:lnSpc>
            </a:pPr>
            <a:r>
              <a:rPr lang="en-US" sz="1500" b="1" dirty="0">
                <a:latin typeface="Lato Light"/>
                <a:ea typeface="Lato Light"/>
                <a:cs typeface="Lato Light"/>
              </a:rPr>
              <a:t>Approval pathway: </a:t>
            </a:r>
            <a:r>
              <a:rPr lang="en-US" sz="1500" dirty="0">
                <a:latin typeface="Lato Light"/>
                <a:ea typeface="Lato Light"/>
                <a:cs typeface="Lato Light"/>
              </a:rPr>
              <a:t>Submit to practice or network/cluster leadership or commissioners, linking to health priorities (e.g., NHS Long Term Plan).</a:t>
            </a:r>
            <a:endParaRPr lang="en-US" sz="1500" dirty="0"/>
          </a:p>
          <a:p>
            <a:pPr algn="l">
              <a:lnSpc>
                <a:spcPct val="100000"/>
              </a:lnSpc>
            </a:pPr>
            <a:endParaRPr lang="en-US" sz="1500" dirty="0">
              <a:latin typeface="Lato Light"/>
              <a:ea typeface="Lato Light"/>
              <a:cs typeface="Lato Light"/>
            </a:endParaRPr>
          </a:p>
          <a:p>
            <a:pPr algn="l">
              <a:lnSpc>
                <a:spcPct val="100000"/>
              </a:lnSpc>
            </a:pPr>
            <a:r>
              <a:rPr lang="en-US" sz="1500" b="1" dirty="0">
                <a:latin typeface="Lato Light"/>
                <a:ea typeface="Lato Light"/>
                <a:cs typeface="Lato Light"/>
              </a:rPr>
              <a:t>Tips:</a:t>
            </a:r>
            <a:r>
              <a:rPr lang="en-US" sz="1500" dirty="0">
                <a:latin typeface="Lato Light"/>
                <a:ea typeface="Lato Light"/>
                <a:cs typeface="Lato Light"/>
              </a:rPr>
              <a:t> Use evidence-based data, patient feedback, and show scalability for long-term impact.</a:t>
            </a:r>
          </a:p>
          <a:p>
            <a:pPr algn="l">
              <a:lnSpc>
                <a:spcPct val="100000"/>
              </a:lnSpc>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Example: </a:t>
            </a:r>
            <a:r>
              <a:rPr lang="en-US" sz="1500" dirty="0">
                <a:solidFill>
                  <a:srgbClr val="00ADE5"/>
                </a:solidFill>
                <a:latin typeface="Lato Light"/>
                <a:ea typeface="Lato Light"/>
                <a:cs typeface="Lato Light"/>
                <a:hlinkClick r:id="rId3">
                  <a:extLst>
                    <a:ext uri="{A12FA001-AC4F-418D-AE19-62706E023703}">
                      <ahyp:hlinkClr xmlns:ahyp="http://schemas.microsoft.com/office/drawing/2018/hyperlinkcolor" val="tx"/>
                    </a:ext>
                  </a:extLst>
                </a:hlinkClick>
              </a:rPr>
              <a:t>Leamington </a:t>
            </a:r>
            <a:r>
              <a:rPr lang="en-US" sz="1500" dirty="0">
                <a:solidFill>
                  <a:srgbClr val="00B0F0"/>
                </a:solidFill>
                <a:latin typeface="Lato Light"/>
                <a:ea typeface="Lato Light"/>
                <a:cs typeface="Lato Light"/>
                <a:hlinkClick r:id="rId3">
                  <a:extLst>
                    <a:ext uri="{A12FA001-AC4F-418D-AE19-62706E023703}">
                      <ahyp:hlinkClr xmlns:ahyp="http://schemas.microsoft.com/office/drawing/2018/hyperlinkcolor" val="tx"/>
                    </a:ext>
                  </a:extLst>
                </a:hlinkClick>
              </a:rPr>
              <a:t>PCN</a:t>
            </a:r>
            <a:r>
              <a:rPr lang="en-US" sz="1500" dirty="0">
                <a:solidFill>
                  <a:srgbClr val="00ADE5"/>
                </a:solidFill>
                <a:latin typeface="Lato Light"/>
                <a:ea typeface="Lato Light"/>
                <a:cs typeface="Lato Light"/>
                <a:hlinkClick r:id="rId3">
                  <a:extLst>
                    <a:ext uri="{A12FA001-AC4F-418D-AE19-62706E023703}">
                      <ahyp:hlinkClr xmlns:ahyp="http://schemas.microsoft.com/office/drawing/2018/hyperlinkcolor" val="tx"/>
                    </a:ext>
                  </a:extLst>
                </a:hlinkClick>
              </a:rPr>
              <a:t> - business plan for group lifestyle service</a:t>
            </a:r>
            <a:endParaRPr lang="en-US" sz="1500" dirty="0"/>
          </a:p>
        </p:txBody>
      </p:sp>
      <p:sp>
        <p:nvSpPr>
          <p:cNvPr id="11" name="Text Placeholder 1">
            <a:extLst>
              <a:ext uri="{FF2B5EF4-FFF2-40B4-BE49-F238E27FC236}">
                <a16:creationId xmlns:a16="http://schemas.microsoft.com/office/drawing/2014/main" id="{072B24C2-9459-D3F8-054D-979CD5CFBF6F}"/>
              </a:ext>
            </a:extLst>
          </p:cNvPr>
          <p:cNvSpPr txBox="1">
            <a:spLocks/>
          </p:cNvSpPr>
          <p:nvPr/>
        </p:nvSpPr>
        <p:spPr>
          <a:xfrm>
            <a:off x="710924" y="457200"/>
            <a:ext cx="10976236"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Business case</a:t>
            </a:r>
            <a:endParaRPr lang="en-GB" dirty="0"/>
          </a:p>
        </p:txBody>
      </p:sp>
    </p:spTree>
    <p:extLst>
      <p:ext uri="{BB962C8B-B14F-4D97-AF65-F5344CB8AC3E}">
        <p14:creationId xmlns:p14="http://schemas.microsoft.com/office/powerpoint/2010/main" val="3874733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7E70D0-09F8-114E-97A0-A9AF99D22067}"/>
              </a:ext>
            </a:extLst>
          </p:cNvPr>
          <p:cNvSpPr>
            <a:spLocks noGrp="1"/>
          </p:cNvSpPr>
          <p:nvPr>
            <p:ph type="body" sz="quarter" idx="14"/>
          </p:nvPr>
        </p:nvSpPr>
        <p:spPr>
          <a:xfrm>
            <a:off x="4546388" y="5852314"/>
            <a:ext cx="6714563" cy="1741263"/>
          </a:xfrm>
        </p:spPr>
        <p:txBody>
          <a:bodyPr lIns="91440" tIns="45720" rIns="91440" bIns="45720" anchor="t"/>
          <a:lstStyle/>
          <a:p>
            <a:endParaRPr lang="en-US"/>
          </a:p>
          <a:p>
            <a:endParaRPr lang="en-US"/>
          </a:p>
        </p:txBody>
      </p:sp>
      <p:sp>
        <p:nvSpPr>
          <p:cNvPr id="5" name="Rectangle 4">
            <a:extLst>
              <a:ext uri="{FF2B5EF4-FFF2-40B4-BE49-F238E27FC236}">
                <a16:creationId xmlns:a16="http://schemas.microsoft.com/office/drawing/2014/main" id="{DF762494-B9C2-B6EB-75F9-6A475C807D06}"/>
              </a:ext>
            </a:extLst>
          </p:cNvPr>
          <p:cNvSpPr/>
          <p:nvPr/>
        </p:nvSpPr>
        <p:spPr>
          <a:xfrm>
            <a:off x="0" y="0"/>
            <a:ext cx="10994065"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6" name="Group 5">
            <a:extLst>
              <a:ext uri="{FF2B5EF4-FFF2-40B4-BE49-F238E27FC236}">
                <a16:creationId xmlns:a16="http://schemas.microsoft.com/office/drawing/2014/main" id="{6DABB79B-5B3E-225D-8AA3-198B016A8E69}"/>
              </a:ext>
            </a:extLst>
          </p:cNvPr>
          <p:cNvGrpSpPr/>
          <p:nvPr/>
        </p:nvGrpSpPr>
        <p:grpSpPr>
          <a:xfrm>
            <a:off x="11132288" y="0"/>
            <a:ext cx="1059712" cy="6858000"/>
            <a:chOff x="11132288" y="0"/>
            <a:chExt cx="1059712" cy="6858000"/>
          </a:xfrm>
        </p:grpSpPr>
        <p:sp>
          <p:nvSpPr>
            <p:cNvPr id="7" name="Rectangle 6">
              <a:extLst>
                <a:ext uri="{FF2B5EF4-FFF2-40B4-BE49-F238E27FC236}">
                  <a16:creationId xmlns:a16="http://schemas.microsoft.com/office/drawing/2014/main" id="{EFA69682-FBF3-E477-E189-67DB1E341B2E}"/>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A0C004-B89E-E450-6AF7-5501768D6DAB}"/>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letters on a white background&#10;&#10;AI-generated content may be incorrect.">
              <a:extLst>
                <a:ext uri="{FF2B5EF4-FFF2-40B4-BE49-F238E27FC236}">
                  <a16:creationId xmlns:a16="http://schemas.microsoft.com/office/drawing/2014/main" id="{2FE3BBCE-F701-4FB1-480A-9BB893ABF9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0" name="Slide Number Placeholder 14">
              <a:extLst>
                <a:ext uri="{FF2B5EF4-FFF2-40B4-BE49-F238E27FC236}">
                  <a16:creationId xmlns:a16="http://schemas.microsoft.com/office/drawing/2014/main" id="{17C997A6-C22F-FA2E-C04F-B5D108C0AF8A}"/>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39</a:t>
              </a:fld>
              <a:endParaRPr lang="en-US" sz="2000" dirty="0">
                <a:solidFill>
                  <a:schemeClr val="tx2"/>
                </a:solidFill>
                <a:latin typeface="Arial" panose="020B0604020202020204" pitchFamily="34" charset="0"/>
              </a:endParaRPr>
            </a:p>
          </p:txBody>
        </p:sp>
      </p:grpSp>
      <p:sp>
        <p:nvSpPr>
          <p:cNvPr id="11" name="Text Placeholder 7">
            <a:extLst>
              <a:ext uri="{FF2B5EF4-FFF2-40B4-BE49-F238E27FC236}">
                <a16:creationId xmlns:a16="http://schemas.microsoft.com/office/drawing/2014/main" id="{AEDE53AB-0A3E-6EFB-63B3-3662E5AB2008}"/>
              </a:ext>
            </a:extLst>
          </p:cNvPr>
          <p:cNvSpPr txBox="1">
            <a:spLocks/>
          </p:cNvSpPr>
          <p:nvPr/>
        </p:nvSpPr>
        <p:spPr>
          <a:xfrm>
            <a:off x="710925" y="1665946"/>
            <a:ext cx="8739858" cy="4332518"/>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lgn="l">
              <a:lnSpc>
                <a:spcPct val="100000"/>
              </a:lnSpc>
              <a:buChar char="•"/>
            </a:pPr>
            <a:r>
              <a:rPr lang="en-US" sz="1500" b="1" dirty="0">
                <a:latin typeface="Lato Light"/>
                <a:ea typeface="Lato Light"/>
                <a:cs typeface="Lato Light"/>
              </a:rPr>
              <a:t>Definition and purpose</a:t>
            </a:r>
            <a:r>
              <a:rPr lang="en-US" sz="1500" dirty="0">
                <a:latin typeface="Lato Light"/>
                <a:ea typeface="Lato Light"/>
                <a:cs typeface="Lato Light"/>
              </a:rPr>
              <a:t>: Service evaluation measures current practices to assess the standard of service and identify areas for improvement.</a:t>
            </a:r>
            <a:endParaRPr lang="en-US" sz="1500" dirty="0"/>
          </a:p>
          <a:p>
            <a:pPr marL="285750" indent="-285750" algn="l">
              <a:lnSpc>
                <a:spcPct val="100000"/>
              </a:lnSpc>
              <a:buChar char="•"/>
            </a:pPr>
            <a:r>
              <a:rPr lang="en-US" sz="1500" b="1" dirty="0">
                <a:latin typeface="Lato Light"/>
                <a:ea typeface="Lato Light"/>
                <a:cs typeface="Lato Light"/>
              </a:rPr>
              <a:t>Scope</a:t>
            </a:r>
            <a:r>
              <a:rPr lang="en-US" sz="1500" dirty="0">
                <a:latin typeface="Lato Light"/>
                <a:ea typeface="Lato Light"/>
                <a:cs typeface="Lato Light"/>
              </a:rPr>
              <a:t>: It can focus on specific aspects (e.g., waiting times) or provide a comprehensive review of the entire service.</a:t>
            </a:r>
          </a:p>
          <a:p>
            <a:pPr marL="285750" indent="-285750" algn="l">
              <a:lnSpc>
                <a:spcPct val="100000"/>
              </a:lnSpc>
              <a:buChar char="•"/>
            </a:pPr>
            <a:r>
              <a:rPr lang="en-US" sz="1500" b="1" dirty="0">
                <a:latin typeface="Lato Light"/>
                <a:ea typeface="Lato Light"/>
                <a:cs typeface="Lato Light"/>
              </a:rPr>
              <a:t>Approval requirements</a:t>
            </a:r>
            <a:r>
              <a:rPr lang="en-US" sz="1500" dirty="0">
                <a:latin typeface="Lato Light"/>
                <a:ea typeface="Lato Light"/>
                <a:cs typeface="Lato Light"/>
              </a:rPr>
              <a:t>: Ethical approval is not needed, but may require approval from the relevant </a:t>
            </a:r>
            <a:r>
              <a:rPr lang="en-US" sz="1500" dirty="0" err="1">
                <a:latin typeface="Lato Light"/>
                <a:ea typeface="Lato Light"/>
                <a:cs typeface="Lato Light"/>
              </a:rPr>
              <a:t>organisation</a:t>
            </a:r>
            <a:r>
              <a:rPr lang="en-US" sz="1500" dirty="0">
                <a:latin typeface="Lato Light"/>
                <a:ea typeface="Lato Light"/>
                <a:cs typeface="Lato Light"/>
              </a:rPr>
              <a:t> you work in.</a:t>
            </a:r>
          </a:p>
          <a:p>
            <a:pPr marL="285750" indent="-285750" algn="l">
              <a:lnSpc>
                <a:spcPct val="100000"/>
              </a:lnSpc>
              <a:buChar char="•"/>
            </a:pPr>
            <a:r>
              <a:rPr lang="en-US" sz="1500" b="1" dirty="0">
                <a:latin typeface="Lato Light"/>
                <a:ea typeface="Lato Light"/>
                <a:cs typeface="Lato Light"/>
              </a:rPr>
              <a:t>Process</a:t>
            </a:r>
            <a:r>
              <a:rPr lang="en-US" sz="1500" dirty="0">
                <a:latin typeface="Lato Light"/>
                <a:ea typeface="Lato Light"/>
                <a:cs typeface="Lato Light"/>
              </a:rPr>
              <a:t>: Systematic research methods are used to evaluate the quality or value of a service, generating evidence for improvements.</a:t>
            </a:r>
          </a:p>
          <a:p>
            <a:pPr marL="285750" indent="-285750" algn="l">
              <a:lnSpc>
                <a:spcPct val="100000"/>
              </a:lnSpc>
              <a:buChar char="•"/>
            </a:pPr>
            <a:r>
              <a:rPr lang="en-US" sz="1500" b="1" dirty="0">
                <a:latin typeface="Lato Light"/>
                <a:ea typeface="Lato Light"/>
                <a:cs typeface="Lato Light"/>
              </a:rPr>
              <a:t>Drivers for evaluation</a:t>
            </a:r>
            <a:r>
              <a:rPr lang="en-US" sz="1500" dirty="0">
                <a:latin typeface="Lato Light"/>
                <a:ea typeface="Lato Light"/>
                <a:cs typeface="Lato Light"/>
              </a:rPr>
              <a:t>: Priorities include new service assessments, innovations, commissioner requests, feedback from users/carers, staff concerns, or productivity issues.</a:t>
            </a:r>
          </a:p>
          <a:p>
            <a:pPr marL="285750" indent="-285750" algn="l">
              <a:lnSpc>
                <a:spcPct val="100000"/>
              </a:lnSpc>
              <a:buChar char="•"/>
            </a:pPr>
            <a:endParaRPr lang="en-US" sz="1500" dirty="0">
              <a:latin typeface="Lato Light"/>
              <a:ea typeface="Lato Light"/>
              <a:cs typeface="Lato Light"/>
            </a:endParaRPr>
          </a:p>
          <a:p>
            <a:pPr>
              <a:lnSpc>
                <a:spcPct val="100000"/>
              </a:lnSpc>
            </a:pPr>
            <a:r>
              <a:rPr lang="en-US" sz="1500" dirty="0">
                <a:latin typeface="Lato Light"/>
                <a:ea typeface="Lato Light"/>
                <a:cs typeface="Lato Light"/>
              </a:rPr>
              <a:t>Example: </a:t>
            </a:r>
            <a:r>
              <a:rPr lang="en-US" sz="1500" dirty="0">
                <a:latin typeface="Lato Light"/>
                <a:ea typeface="Lato Light"/>
                <a:cs typeface="Lato Light"/>
                <a:hlinkClick r:id="rId3"/>
              </a:rPr>
              <a:t>Bedfordshire and Great Yarmouth and Waveney PCTs Improving Healthy Lifestyles QIPP Evaluation Report</a:t>
            </a:r>
            <a:endParaRPr lang="en-US" sz="1500" dirty="0"/>
          </a:p>
        </p:txBody>
      </p:sp>
      <p:sp>
        <p:nvSpPr>
          <p:cNvPr id="12" name="Text Placeholder 1">
            <a:extLst>
              <a:ext uri="{FF2B5EF4-FFF2-40B4-BE49-F238E27FC236}">
                <a16:creationId xmlns:a16="http://schemas.microsoft.com/office/drawing/2014/main" id="{98E88CAF-4488-D46C-D65D-57E958B7394B}"/>
              </a:ext>
            </a:extLst>
          </p:cNvPr>
          <p:cNvSpPr txBox="1">
            <a:spLocks/>
          </p:cNvSpPr>
          <p:nvPr/>
        </p:nvSpPr>
        <p:spPr>
          <a:xfrm>
            <a:off x="710924" y="457200"/>
            <a:ext cx="10976236"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Service evaluation</a:t>
            </a:r>
            <a:endParaRPr lang="en-GB" dirty="0"/>
          </a:p>
        </p:txBody>
      </p:sp>
    </p:spTree>
    <p:extLst>
      <p:ext uri="{BB962C8B-B14F-4D97-AF65-F5344CB8AC3E}">
        <p14:creationId xmlns:p14="http://schemas.microsoft.com/office/powerpoint/2010/main" val="315381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F40FA1-7DC6-5C28-70A4-92591A4C9878}"/>
              </a:ext>
            </a:extLst>
          </p:cNvPr>
          <p:cNvSpPr/>
          <p:nvPr/>
        </p:nvSpPr>
        <p:spPr>
          <a:xfrm>
            <a:off x="0" y="0"/>
            <a:ext cx="10994065"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5ED751F-D2E1-F602-DA0D-2A1F76FF0235}"/>
              </a:ext>
            </a:extLst>
          </p:cNvPr>
          <p:cNvSpPr>
            <a:spLocks noGrp="1"/>
          </p:cNvSpPr>
          <p:nvPr>
            <p:ph type="body" sz="quarter" idx="14"/>
          </p:nvPr>
        </p:nvSpPr>
        <p:spPr>
          <a:xfrm>
            <a:off x="723266" y="1935125"/>
            <a:ext cx="9496001" cy="4625163"/>
          </a:xfrm>
        </p:spPr>
        <p:txBody>
          <a:bodyPr lIns="91440" tIns="45720" rIns="91440" bIns="45720" anchor="t"/>
          <a:lstStyle/>
          <a:p>
            <a:r>
              <a:rPr lang="en-GB" sz="1500" dirty="0">
                <a:latin typeface="Lato Light"/>
                <a:ea typeface="Lato Light"/>
                <a:cs typeface="Lato Light"/>
              </a:rPr>
              <a:t>If you are eager to become an Active Practice, this quick-reference guide helps practices understand the </a:t>
            </a:r>
            <a:br>
              <a:rPr lang="en-GB" sz="1500" dirty="0">
                <a:latin typeface="Lato Light"/>
                <a:ea typeface="Lato Light"/>
                <a:cs typeface="Lato Light"/>
              </a:rPr>
            </a:br>
            <a:r>
              <a:rPr lang="en-GB" sz="1500" dirty="0">
                <a:latin typeface="Lato Light"/>
                <a:ea typeface="Lato Light"/>
                <a:cs typeface="Lato Light"/>
              </a:rPr>
              <a:t>various aspects and signposts you to information, resources and guidance within this document and on the </a:t>
            </a:r>
            <a:br>
              <a:rPr lang="en-GB" sz="1500" dirty="0">
                <a:latin typeface="Lato Light"/>
                <a:ea typeface="Lato Light"/>
                <a:cs typeface="Lato Light"/>
              </a:rPr>
            </a:br>
            <a:r>
              <a:rPr lang="en-GB" sz="1500" dirty="0">
                <a:latin typeface="Lato Light"/>
                <a:ea typeface="Lato Light"/>
                <a:cs typeface="Lato Light"/>
              </a:rPr>
              <a:t>RCGP’s Physical Activity hub.</a:t>
            </a:r>
            <a:endParaRPr lang="en-GB" sz="1500" dirty="0"/>
          </a:p>
          <a:p>
            <a:pPr marL="342900" indent="-342900">
              <a:spcBef>
                <a:spcPts val="1500"/>
              </a:spcBef>
              <a:buClr>
                <a:srgbClr val="002B5C"/>
              </a:buClr>
              <a:buFont typeface="Arial" panose="020B0604020202020204" pitchFamily="34" charset="0"/>
              <a:buChar char="•"/>
            </a:pPr>
            <a:r>
              <a:rPr lang="en-GB" sz="1500" dirty="0"/>
              <a:t>Understand why we need to encourage movement in primary care. (</a:t>
            </a:r>
            <a:r>
              <a:rPr lang="en-GB" sz="1500" dirty="0">
                <a:hlinkClick r:id="rId2" action="ppaction://hlinksldjump"/>
              </a:rPr>
              <a:t>Slides 6-12</a:t>
            </a:r>
            <a:r>
              <a:rPr lang="en-GB" sz="1500" dirty="0"/>
              <a:t>)</a:t>
            </a:r>
          </a:p>
          <a:p>
            <a:pPr marL="342900" indent="-342900">
              <a:spcBef>
                <a:spcPts val="1500"/>
              </a:spcBef>
              <a:buClr>
                <a:srgbClr val="002B5C"/>
              </a:buClr>
              <a:buFont typeface="Arial" panose="020B0604020202020204" pitchFamily="34" charset="0"/>
              <a:buChar char="•"/>
            </a:pPr>
            <a:r>
              <a:rPr lang="en-GB" sz="1500" dirty="0"/>
              <a:t>Learn more about the Active Practice Charter. (</a:t>
            </a:r>
            <a:r>
              <a:rPr lang="en-GB" sz="1500" dirty="0">
                <a:hlinkClick r:id="rId3" action="ppaction://hlinksldjump"/>
              </a:rPr>
              <a:t>Slides 13-16</a:t>
            </a:r>
            <a:r>
              <a:rPr lang="en-GB" sz="1500" dirty="0"/>
              <a:t>)</a:t>
            </a:r>
          </a:p>
          <a:p>
            <a:pPr marL="342900" indent="-342900">
              <a:spcBef>
                <a:spcPts val="1500"/>
              </a:spcBef>
              <a:buClr>
                <a:srgbClr val="002B5C"/>
              </a:buClr>
              <a:buFont typeface="Arial" panose="020B0604020202020204" pitchFamily="34" charset="0"/>
              <a:buChar char="•"/>
            </a:pPr>
            <a:r>
              <a:rPr lang="en-GB" sz="1500" dirty="0"/>
              <a:t>Decide which team member(s) will lead the initiative. (</a:t>
            </a:r>
            <a:r>
              <a:rPr lang="en-GB" sz="1500" dirty="0">
                <a:hlinkClick r:id="rId4" action="ppaction://hlinksldjump"/>
              </a:rPr>
              <a:t>Slide 15</a:t>
            </a:r>
            <a:r>
              <a:rPr lang="en-GB" sz="1500" dirty="0"/>
              <a:t>)</a:t>
            </a:r>
          </a:p>
          <a:p>
            <a:pPr marL="342900" indent="-342900">
              <a:spcBef>
                <a:spcPts val="1500"/>
              </a:spcBef>
              <a:buClr>
                <a:srgbClr val="002B5C"/>
              </a:buClr>
              <a:buFont typeface="Arial" panose="020B0604020202020204" pitchFamily="34" charset="0"/>
              <a:buChar char="•"/>
            </a:pPr>
            <a:r>
              <a:rPr lang="en-GB" sz="1500" dirty="0"/>
              <a:t>Prioritise your approach to meeting the Active Practice Charter criteria. (</a:t>
            </a:r>
            <a:r>
              <a:rPr lang="en-GB" sz="1500" dirty="0">
                <a:hlinkClick r:id="rId3" action="ppaction://hlinksldjump"/>
              </a:rPr>
              <a:t>Slides 13-16</a:t>
            </a:r>
            <a:r>
              <a:rPr lang="en-GB" sz="1500" dirty="0"/>
              <a:t>)</a:t>
            </a:r>
          </a:p>
          <a:p>
            <a:pPr marL="342900" indent="-342900">
              <a:spcBef>
                <a:spcPts val="1500"/>
              </a:spcBef>
              <a:buClr>
                <a:srgbClr val="002B5C"/>
              </a:buClr>
              <a:buFont typeface="Arial" panose="020B0604020202020204" pitchFamily="34" charset="0"/>
              <a:buChar char="•"/>
            </a:pPr>
            <a:r>
              <a:rPr lang="en-GB" sz="1500" dirty="0"/>
              <a:t>Look at the different ways in which you can meet the criteria. (</a:t>
            </a:r>
            <a:r>
              <a:rPr lang="en-GB" sz="1500" dirty="0">
                <a:hlinkClick r:id="rId5" action="ppaction://hlinksldjump"/>
              </a:rPr>
              <a:t>Slides 18-26</a:t>
            </a:r>
            <a:r>
              <a:rPr lang="en-GB" sz="1500" dirty="0"/>
              <a:t>)</a:t>
            </a:r>
          </a:p>
          <a:p>
            <a:pPr marL="342900" indent="-342900">
              <a:spcBef>
                <a:spcPts val="1500"/>
              </a:spcBef>
              <a:buClr>
                <a:srgbClr val="002B5C"/>
              </a:buClr>
              <a:buFont typeface="Arial" panose="020B0604020202020204" pitchFamily="34" charset="0"/>
              <a:buChar char="•"/>
            </a:pPr>
            <a:r>
              <a:rPr lang="en-GB" sz="1500" dirty="0">
                <a:latin typeface="Lato Light"/>
                <a:ea typeface="Lato Light"/>
                <a:cs typeface="Lato Light"/>
              </a:rPr>
              <a:t>Explore training and support needs. (</a:t>
            </a:r>
            <a:r>
              <a:rPr lang="en-GB" sz="1500" dirty="0">
                <a:latin typeface="Lato Light"/>
                <a:ea typeface="Lato Light"/>
                <a:cs typeface="Lato Light"/>
                <a:hlinkClick r:id="rId6" action="ppaction://hlinksldjump"/>
              </a:rPr>
              <a:t>Slides 27-33</a:t>
            </a:r>
            <a:r>
              <a:rPr lang="en-GB" sz="1500" dirty="0">
                <a:latin typeface="Lato Light"/>
                <a:ea typeface="Lato Light"/>
                <a:cs typeface="Lato Light"/>
              </a:rPr>
              <a:t>)</a:t>
            </a:r>
          </a:p>
          <a:p>
            <a:pPr marL="342900" indent="-342900">
              <a:spcBef>
                <a:spcPts val="1500"/>
              </a:spcBef>
              <a:buClr>
                <a:srgbClr val="002B5C"/>
              </a:buClr>
              <a:buFont typeface="Arial" panose="020B0604020202020204" pitchFamily="34" charset="0"/>
              <a:buChar char="•"/>
            </a:pPr>
            <a:r>
              <a:rPr lang="en-GB" sz="1500" dirty="0">
                <a:latin typeface="Lato Light"/>
                <a:ea typeface="Lato Light"/>
                <a:cs typeface="Lato Light"/>
              </a:rPr>
              <a:t>Do any initiatives require external funding? (</a:t>
            </a:r>
            <a:r>
              <a:rPr lang="en-GB" sz="1500" dirty="0">
                <a:latin typeface="Lato Light"/>
                <a:ea typeface="Lato Light"/>
                <a:cs typeface="Lato Light"/>
                <a:hlinkClick r:id="rId7" action="ppaction://hlinksldjump"/>
              </a:rPr>
              <a:t>Slides 34-39</a:t>
            </a:r>
            <a:r>
              <a:rPr lang="en-GB" sz="1500" dirty="0">
                <a:latin typeface="Lato Light"/>
                <a:ea typeface="Lato Light"/>
                <a:cs typeface="Lato Light"/>
              </a:rPr>
              <a:t>)</a:t>
            </a:r>
          </a:p>
          <a:p>
            <a:pPr marL="285750" indent="-285750">
              <a:buFont typeface="Wingdings" panose="05000000000000000000" pitchFamily="2" charset="2"/>
              <a:buChar char="Ø"/>
            </a:pPr>
            <a:endParaRPr lang="en-GB" dirty="0">
              <a:highlight>
                <a:srgbClr val="00FFFF"/>
              </a:highlight>
            </a:endParaRPr>
          </a:p>
          <a:p>
            <a:endParaRPr lang="en-GB" dirty="0"/>
          </a:p>
        </p:txBody>
      </p:sp>
      <p:grpSp>
        <p:nvGrpSpPr>
          <p:cNvPr id="9" name="Group 8">
            <a:extLst>
              <a:ext uri="{FF2B5EF4-FFF2-40B4-BE49-F238E27FC236}">
                <a16:creationId xmlns:a16="http://schemas.microsoft.com/office/drawing/2014/main" id="{6F06092B-7EFD-411B-5729-0BA889BD4731}"/>
              </a:ext>
            </a:extLst>
          </p:cNvPr>
          <p:cNvGrpSpPr/>
          <p:nvPr/>
        </p:nvGrpSpPr>
        <p:grpSpPr>
          <a:xfrm>
            <a:off x="11132288" y="0"/>
            <a:ext cx="1059712" cy="6858000"/>
            <a:chOff x="11132288" y="0"/>
            <a:chExt cx="1059712" cy="6858000"/>
          </a:xfrm>
        </p:grpSpPr>
        <p:sp>
          <p:nvSpPr>
            <p:cNvPr id="10" name="Rectangle 9">
              <a:extLst>
                <a:ext uri="{FF2B5EF4-FFF2-40B4-BE49-F238E27FC236}">
                  <a16:creationId xmlns:a16="http://schemas.microsoft.com/office/drawing/2014/main" id="{81D3E852-13E9-ABF8-BFDA-BCD4F1755B2C}"/>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03EA6E-D138-272A-5F78-9A8E4EB4FB1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letters on a white background&#10;&#10;AI-generated content may be incorrect.">
              <a:extLst>
                <a:ext uri="{FF2B5EF4-FFF2-40B4-BE49-F238E27FC236}">
                  <a16:creationId xmlns:a16="http://schemas.microsoft.com/office/drawing/2014/main" id="{5E188A1B-EF6B-821E-35ED-E5AB69DAE3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3" name="Slide Number Placeholder 14">
              <a:extLst>
                <a:ext uri="{FF2B5EF4-FFF2-40B4-BE49-F238E27FC236}">
                  <a16:creationId xmlns:a16="http://schemas.microsoft.com/office/drawing/2014/main" id="{D7E15B1E-50CE-25D8-9579-37DE11174EF4}"/>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a:t>
              </a:fld>
              <a:endParaRPr lang="en-US" sz="2000" dirty="0">
                <a:solidFill>
                  <a:schemeClr val="tx2"/>
                </a:solidFill>
                <a:latin typeface="Arial" panose="020B0604020202020204" pitchFamily="34" charset="0"/>
              </a:endParaRPr>
            </a:p>
          </p:txBody>
        </p:sp>
      </p:grpSp>
      <p:sp>
        <p:nvSpPr>
          <p:cNvPr id="18" name="Text Placeholder 1">
            <a:extLst>
              <a:ext uri="{FF2B5EF4-FFF2-40B4-BE49-F238E27FC236}">
                <a16:creationId xmlns:a16="http://schemas.microsoft.com/office/drawing/2014/main" id="{224DB0AC-F627-4C27-95AF-78061BD3B99B}"/>
              </a:ext>
            </a:extLst>
          </p:cNvPr>
          <p:cNvSpPr txBox="1">
            <a:spLocks/>
          </p:cNvSpPr>
          <p:nvPr/>
        </p:nvSpPr>
        <p:spPr>
          <a:xfrm>
            <a:off x="706438" y="457200"/>
            <a:ext cx="8420630" cy="1447800"/>
          </a:xfrm>
          <a:prstGeom prst="rect">
            <a:avLst/>
          </a:prstGeom>
        </p:spPr>
        <p:txBody>
          <a:bodyPr lIns="91440" tIns="45720" rIns="91440" bIns="45720" anchor="t"/>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latin typeface="Lato"/>
                <a:ea typeface="Lato"/>
                <a:cs typeface="Lato"/>
              </a:rPr>
              <a:t>Quick-reference guide for becoming an active practice</a:t>
            </a:r>
            <a:endParaRPr lang="en-US" dirty="0">
              <a:latin typeface="Lato"/>
              <a:ea typeface="Lato"/>
              <a:cs typeface="Lato"/>
            </a:endParaRPr>
          </a:p>
        </p:txBody>
      </p:sp>
    </p:spTree>
    <p:extLst>
      <p:ext uri="{BB962C8B-B14F-4D97-AF65-F5344CB8AC3E}">
        <p14:creationId xmlns:p14="http://schemas.microsoft.com/office/powerpoint/2010/main" val="1660554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658E9-7681-A8B7-2A05-CD21F6005E2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Text Placeholder 7">
            <a:extLst>
              <a:ext uri="{FF2B5EF4-FFF2-40B4-BE49-F238E27FC236}">
                <a16:creationId xmlns:a16="http://schemas.microsoft.com/office/drawing/2014/main" id="{DA26D557-5ED5-4357-6AEE-F22AC4D26084}"/>
              </a:ext>
            </a:extLst>
          </p:cNvPr>
          <p:cNvSpPr txBox="1">
            <a:spLocks/>
          </p:cNvSpPr>
          <p:nvPr/>
        </p:nvSpPr>
        <p:spPr>
          <a:xfrm>
            <a:off x="420634" y="342700"/>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MEDICAL</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INDEMNITY</a:t>
            </a:r>
            <a:endParaRPr kumimoji="0" lang="en-GB" sz="4800" b="0" u="none" strike="noStrike" kern="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56240FC2-D029-11EE-D738-C47384C79CAA}"/>
              </a:ext>
            </a:extLst>
          </p:cNvPr>
          <p:cNvSpPr/>
          <p:nvPr/>
        </p:nvSpPr>
        <p:spPr>
          <a:xfrm>
            <a:off x="550864" y="5714379"/>
            <a:ext cx="4284748"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8">
            <a:extLst>
              <a:ext uri="{FF2B5EF4-FFF2-40B4-BE49-F238E27FC236}">
                <a16:creationId xmlns:a16="http://schemas.microsoft.com/office/drawing/2014/main" id="{74011030-AF5C-2882-196D-4FAA0944BFF9}"/>
              </a:ext>
            </a:extLst>
          </p:cNvPr>
          <p:cNvSpPr txBox="1">
            <a:spLocks/>
          </p:cNvSpPr>
          <p:nvPr/>
        </p:nvSpPr>
        <p:spPr>
          <a:xfrm>
            <a:off x="633589" y="5788465"/>
            <a:ext cx="4202023"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What considerations should you be taking when practicing lifestyle and physical activity</a:t>
            </a:r>
          </a:p>
        </p:txBody>
      </p:sp>
      <p:pic>
        <p:nvPicPr>
          <p:cNvPr id="10" name="Picture 9" descr="A black letters on a white background&#10;&#10;AI-generated content may be incorrect.">
            <a:extLst>
              <a:ext uri="{FF2B5EF4-FFF2-40B4-BE49-F238E27FC236}">
                <a16:creationId xmlns:a16="http://schemas.microsoft.com/office/drawing/2014/main" id="{21ECD458-BE7D-0294-CDAF-CD1797F89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pic>
        <p:nvPicPr>
          <p:cNvPr id="11" name="Picture 10">
            <a:extLst>
              <a:ext uri="{FF2B5EF4-FFF2-40B4-BE49-F238E27FC236}">
                <a16:creationId xmlns:a16="http://schemas.microsoft.com/office/drawing/2014/main" id="{10E8E8FA-74B8-6D05-FEDE-FAF9736307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33720" y="5841502"/>
            <a:ext cx="1217403" cy="808275"/>
          </a:xfrm>
          <a:prstGeom prst="rect">
            <a:avLst/>
          </a:prstGeom>
        </p:spPr>
      </p:pic>
    </p:spTree>
    <p:extLst>
      <p:ext uri="{BB962C8B-B14F-4D97-AF65-F5344CB8AC3E}">
        <p14:creationId xmlns:p14="http://schemas.microsoft.com/office/powerpoint/2010/main" val="383728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EBC57-E134-0C32-412E-F1FF15E57C3B}"/>
              </a:ext>
            </a:extLst>
          </p:cNvPr>
          <p:cNvSpPr/>
          <p:nvPr/>
        </p:nvSpPr>
        <p:spPr>
          <a:xfrm>
            <a:off x="0" y="0"/>
            <a:ext cx="10994065"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sp>
        <p:nvSpPr>
          <p:cNvPr id="6" name="Rectangle 5">
            <a:extLst>
              <a:ext uri="{FF2B5EF4-FFF2-40B4-BE49-F238E27FC236}">
                <a16:creationId xmlns:a16="http://schemas.microsoft.com/office/drawing/2014/main" id="{B5D34DBC-DD37-BE71-3C1F-C4F6871F281D}"/>
              </a:ext>
            </a:extLst>
          </p:cNvPr>
          <p:cNvSpPr/>
          <p:nvPr/>
        </p:nvSpPr>
        <p:spPr>
          <a:xfrm>
            <a:off x="710924" y="5998463"/>
            <a:ext cx="2489476" cy="51771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8149A7CF-F06B-E5AA-21F7-ADF90C049F65}"/>
              </a:ext>
            </a:extLst>
          </p:cNvPr>
          <p:cNvGrpSpPr/>
          <p:nvPr/>
        </p:nvGrpSpPr>
        <p:grpSpPr>
          <a:xfrm>
            <a:off x="11132288" y="0"/>
            <a:ext cx="1059712" cy="6858000"/>
            <a:chOff x="11132288" y="0"/>
            <a:chExt cx="1059712" cy="6858000"/>
          </a:xfrm>
        </p:grpSpPr>
        <p:sp>
          <p:nvSpPr>
            <p:cNvPr id="4" name="Rectangle 3">
              <a:extLst>
                <a:ext uri="{FF2B5EF4-FFF2-40B4-BE49-F238E27FC236}">
                  <a16:creationId xmlns:a16="http://schemas.microsoft.com/office/drawing/2014/main" id="{6A5F5A1B-F457-164B-5284-487356A3E00A}"/>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2CFF80-B58A-D82C-3CFA-EF704F81B873}"/>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letters on a white background&#10;&#10;AI-generated content may be incorrect.">
              <a:extLst>
                <a:ext uri="{FF2B5EF4-FFF2-40B4-BE49-F238E27FC236}">
                  <a16:creationId xmlns:a16="http://schemas.microsoft.com/office/drawing/2014/main" id="{7EB4130F-CD80-1A7D-41C7-4A286F03A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2" name="Slide Number Placeholder 14">
              <a:extLst>
                <a:ext uri="{FF2B5EF4-FFF2-40B4-BE49-F238E27FC236}">
                  <a16:creationId xmlns:a16="http://schemas.microsoft.com/office/drawing/2014/main" id="{BF578B4C-88CB-E56D-6A54-B7420B66B838}"/>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41</a:t>
              </a:fld>
              <a:endParaRPr lang="en-US" sz="2000" dirty="0">
                <a:solidFill>
                  <a:schemeClr val="tx2"/>
                </a:solidFill>
                <a:latin typeface="Arial" panose="020B0604020202020204" pitchFamily="34" charset="0"/>
              </a:endParaRPr>
            </a:p>
          </p:txBody>
        </p:sp>
      </p:grpSp>
      <p:sp>
        <p:nvSpPr>
          <p:cNvPr id="13" name="Text Placeholder 7">
            <a:extLst>
              <a:ext uri="{FF2B5EF4-FFF2-40B4-BE49-F238E27FC236}">
                <a16:creationId xmlns:a16="http://schemas.microsoft.com/office/drawing/2014/main" id="{E6F3ED58-8714-855C-23C4-A4ED890747EA}"/>
              </a:ext>
            </a:extLst>
          </p:cNvPr>
          <p:cNvSpPr txBox="1">
            <a:spLocks/>
          </p:cNvSpPr>
          <p:nvPr/>
        </p:nvSpPr>
        <p:spPr>
          <a:xfrm>
            <a:off x="710925" y="1665946"/>
            <a:ext cx="8251843" cy="4332518"/>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lnSpc>
                <a:spcPct val="100000"/>
              </a:lnSpc>
            </a:pPr>
            <a:r>
              <a:rPr lang="en-US" sz="1600" b="1" dirty="0">
                <a:latin typeface="Lato Light"/>
                <a:ea typeface="Lato Light"/>
                <a:cs typeface="Lato Light"/>
              </a:rPr>
              <a:t>Indemnity:</a:t>
            </a:r>
            <a:r>
              <a:rPr lang="en-US" sz="1600" dirty="0">
                <a:latin typeface="Lato Light"/>
                <a:ea typeface="Lato Light"/>
                <a:cs typeface="Lato Light"/>
              </a:rPr>
              <a:t> Ensure adequate insurance covers your full scope of practice; private practice may require additional corporate indemnity.</a:t>
            </a:r>
            <a:endParaRPr lang="en-US" sz="1400" dirty="0">
              <a:latin typeface="Lato Light"/>
              <a:ea typeface="Lato Light"/>
              <a:cs typeface="Lato Light"/>
            </a:endParaRPr>
          </a:p>
          <a:p>
            <a:pPr algn="l">
              <a:lnSpc>
                <a:spcPct val="100000"/>
              </a:lnSpc>
            </a:pPr>
            <a:endParaRPr lang="en-US" sz="1600" dirty="0">
              <a:latin typeface="Lato Light"/>
              <a:ea typeface="Lato Light"/>
              <a:cs typeface="Lato Light"/>
            </a:endParaRPr>
          </a:p>
          <a:p>
            <a:pPr algn="l">
              <a:lnSpc>
                <a:spcPct val="100000"/>
              </a:lnSpc>
            </a:pPr>
            <a:r>
              <a:rPr lang="en-US" sz="1600" b="1" dirty="0">
                <a:latin typeface="Lato Light"/>
                <a:ea typeface="Lato Light"/>
                <a:cs typeface="Lato Light"/>
              </a:rPr>
              <a:t>CQC registration:</a:t>
            </a:r>
            <a:r>
              <a:rPr lang="en-US" sz="1600" dirty="0">
                <a:latin typeface="Lato Light"/>
                <a:ea typeface="Lato Light"/>
                <a:cs typeface="Lato Light"/>
              </a:rPr>
              <a:t> Lifestyle medicine is a regulated activity; confirm if CQC registration is needed, especially in private settings.</a:t>
            </a:r>
            <a:endParaRPr lang="en-US" sz="1400" dirty="0">
              <a:latin typeface="Lato Light"/>
              <a:ea typeface="Lato Light"/>
              <a:cs typeface="Lato Light"/>
            </a:endParaRPr>
          </a:p>
          <a:p>
            <a:pPr algn="l">
              <a:lnSpc>
                <a:spcPct val="100000"/>
              </a:lnSpc>
            </a:pPr>
            <a:endParaRPr lang="en-US" sz="1600" dirty="0">
              <a:latin typeface="Lato Light"/>
              <a:ea typeface="Lato Light"/>
              <a:cs typeface="Lato Light"/>
            </a:endParaRPr>
          </a:p>
          <a:p>
            <a:pPr algn="l">
              <a:lnSpc>
                <a:spcPct val="100000"/>
              </a:lnSpc>
            </a:pPr>
            <a:r>
              <a:rPr lang="en-US" sz="1600" b="1" dirty="0">
                <a:latin typeface="Lato Light"/>
                <a:ea typeface="Lato Light"/>
                <a:cs typeface="Lato Light"/>
              </a:rPr>
              <a:t>Appraisal and revalidation:</a:t>
            </a:r>
            <a:r>
              <a:rPr lang="en-US" sz="1600" dirty="0">
                <a:latin typeface="Lato Light"/>
                <a:ea typeface="Lato Light"/>
                <a:cs typeface="Lato Light"/>
              </a:rPr>
              <a:t> Regular GMC appraisal required, covering lifestyle medicine scope and relevant CPD activities.</a:t>
            </a:r>
            <a:endParaRPr lang="en-US" sz="1400" dirty="0">
              <a:latin typeface="Lato Light"/>
              <a:ea typeface="Lato Light"/>
              <a:cs typeface="Lato Light"/>
            </a:endParaRPr>
          </a:p>
          <a:p>
            <a:pPr algn="l">
              <a:lnSpc>
                <a:spcPct val="100000"/>
              </a:lnSpc>
            </a:pPr>
            <a:endParaRPr lang="en-US" sz="1600" dirty="0">
              <a:latin typeface="Lato Light"/>
              <a:ea typeface="Lato Light"/>
              <a:cs typeface="Lato Light"/>
            </a:endParaRPr>
          </a:p>
          <a:p>
            <a:pPr algn="l">
              <a:lnSpc>
                <a:spcPct val="100000"/>
              </a:lnSpc>
            </a:pPr>
            <a:r>
              <a:rPr lang="en-US" sz="1600" b="1" dirty="0">
                <a:latin typeface="Lato Light"/>
                <a:ea typeface="Lato Light"/>
                <a:cs typeface="Lato Light"/>
              </a:rPr>
              <a:t>Complaints policy:</a:t>
            </a:r>
            <a:r>
              <a:rPr lang="en-US" sz="1600" dirty="0">
                <a:latin typeface="Lato Light"/>
                <a:ea typeface="Lato Light"/>
                <a:cs typeface="Lato Light"/>
              </a:rPr>
              <a:t> Maintain an accessible complaints policy; follow NHS or private sector procedures as applicable.</a:t>
            </a:r>
            <a:endParaRPr lang="en-US" sz="1400" dirty="0">
              <a:latin typeface="Lato Light"/>
              <a:ea typeface="Lato Light"/>
              <a:cs typeface="Lato Light"/>
            </a:endParaRPr>
          </a:p>
          <a:p>
            <a:pPr algn="l">
              <a:lnSpc>
                <a:spcPct val="100000"/>
              </a:lnSpc>
            </a:pPr>
            <a:endParaRPr lang="en-US" sz="1600" dirty="0">
              <a:latin typeface="Lato Light"/>
              <a:ea typeface="Lato Light"/>
              <a:cs typeface="Lato Light"/>
            </a:endParaRPr>
          </a:p>
          <a:p>
            <a:pPr algn="l">
              <a:lnSpc>
                <a:spcPct val="100000"/>
              </a:lnSpc>
            </a:pPr>
            <a:r>
              <a:rPr lang="en-US" sz="1600" b="1" dirty="0">
                <a:latin typeface="Lato Light"/>
                <a:ea typeface="Lato Light"/>
                <a:cs typeface="Lato Light"/>
              </a:rPr>
              <a:t>Data protection:</a:t>
            </a:r>
            <a:r>
              <a:rPr lang="en-US" sz="1600" dirty="0">
                <a:latin typeface="Lato Light"/>
                <a:ea typeface="Lato Light"/>
                <a:cs typeface="Lato Light"/>
              </a:rPr>
              <a:t> Comply with the Data Protection Act; register as a data controller if practicing independently.</a:t>
            </a:r>
            <a:endParaRPr lang="en-US" sz="1400" dirty="0">
              <a:latin typeface="Lato Light"/>
              <a:ea typeface="Lato Light"/>
              <a:cs typeface="Lato Light"/>
            </a:endParaRPr>
          </a:p>
          <a:p>
            <a:pPr algn="l">
              <a:lnSpc>
                <a:spcPct val="100000"/>
              </a:lnSpc>
            </a:pPr>
            <a:endParaRPr lang="en-US" sz="1600" dirty="0">
              <a:latin typeface="Lato Light"/>
              <a:ea typeface="Lato Light"/>
              <a:cs typeface="Lato Light"/>
            </a:endParaRPr>
          </a:p>
          <a:p>
            <a:pPr algn="l">
              <a:lnSpc>
                <a:spcPct val="100000"/>
              </a:lnSpc>
            </a:pPr>
            <a:r>
              <a:rPr lang="en-US" sz="1600" b="1" dirty="0">
                <a:latin typeface="Lato Light"/>
                <a:ea typeface="Lato Light"/>
                <a:cs typeface="Lato Light"/>
              </a:rPr>
              <a:t>Financial transparency:</a:t>
            </a:r>
            <a:r>
              <a:rPr lang="en-US" sz="1600" dirty="0">
                <a:latin typeface="Lato Light"/>
                <a:ea typeface="Lato Light"/>
                <a:cs typeface="Lato Light"/>
              </a:rPr>
              <a:t> Be open with patients about fees if applicable and manage any conflicts of interest transparently.</a:t>
            </a:r>
          </a:p>
          <a:p>
            <a:pPr algn="l">
              <a:lnSpc>
                <a:spcPct val="100000"/>
              </a:lnSpc>
            </a:pPr>
            <a:endParaRPr lang="en-US" dirty="0">
              <a:latin typeface="Lato Light"/>
              <a:ea typeface="Lato Light"/>
              <a:cs typeface="Lato Light"/>
            </a:endParaRPr>
          </a:p>
          <a:p>
            <a:pPr algn="l">
              <a:lnSpc>
                <a:spcPct val="100000"/>
              </a:lnSpc>
            </a:pPr>
            <a:r>
              <a:rPr lang="en-GB" sz="2000" b="1" dirty="0">
                <a:solidFill>
                  <a:schemeClr val="bg1"/>
                </a:solidFill>
              </a:rPr>
              <a:t>→</a:t>
            </a:r>
            <a:r>
              <a:rPr lang="en-GB" sz="2000" b="1" dirty="0"/>
              <a:t> </a:t>
            </a:r>
            <a:r>
              <a:rPr lang="en-US" sz="2000" dirty="0">
                <a:latin typeface="Lato Light"/>
                <a:ea typeface="Lato Light"/>
                <a:cs typeface="Lato Light"/>
                <a:hlinkClick r:id="rId3"/>
              </a:rPr>
              <a:t>More information</a:t>
            </a:r>
            <a:endParaRPr lang="en-US" sz="2000" dirty="0">
              <a:latin typeface="Lato Light"/>
              <a:ea typeface="Lato Light"/>
              <a:cs typeface="Lato Light"/>
            </a:endParaRPr>
          </a:p>
          <a:p>
            <a:pPr>
              <a:lnSpc>
                <a:spcPct val="100000"/>
              </a:lnSpc>
            </a:pPr>
            <a:endParaRPr lang="en-US" sz="1600" dirty="0"/>
          </a:p>
        </p:txBody>
      </p:sp>
      <p:sp>
        <p:nvSpPr>
          <p:cNvPr id="14" name="Text Placeholder 1">
            <a:extLst>
              <a:ext uri="{FF2B5EF4-FFF2-40B4-BE49-F238E27FC236}">
                <a16:creationId xmlns:a16="http://schemas.microsoft.com/office/drawing/2014/main" id="{83C0D6B5-B3BE-F11D-F3B4-8AFD9F7E74CF}"/>
              </a:ext>
            </a:extLst>
          </p:cNvPr>
          <p:cNvSpPr txBox="1">
            <a:spLocks/>
          </p:cNvSpPr>
          <p:nvPr/>
        </p:nvSpPr>
        <p:spPr>
          <a:xfrm>
            <a:off x="710924" y="457200"/>
            <a:ext cx="10976236" cy="878342"/>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dirty="0"/>
              <a:t>Medical indemnity</a:t>
            </a:r>
            <a:endParaRPr lang="en-GB" dirty="0"/>
          </a:p>
        </p:txBody>
      </p:sp>
    </p:spTree>
    <p:extLst>
      <p:ext uri="{BB962C8B-B14F-4D97-AF65-F5344CB8AC3E}">
        <p14:creationId xmlns:p14="http://schemas.microsoft.com/office/powerpoint/2010/main" val="1701521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9FAA-E561-9635-DF40-B4180D40E85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FEE7A0-F65A-F456-F43A-607EE43019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Text Placeholder 7">
            <a:extLst>
              <a:ext uri="{FF2B5EF4-FFF2-40B4-BE49-F238E27FC236}">
                <a16:creationId xmlns:a16="http://schemas.microsoft.com/office/drawing/2014/main" id="{B5A2B006-31C3-7035-BCD7-B2600E6135C7}"/>
              </a:ext>
            </a:extLst>
          </p:cNvPr>
          <p:cNvSpPr txBox="1">
            <a:spLocks/>
          </p:cNvSpPr>
          <p:nvPr/>
        </p:nvSpPr>
        <p:spPr>
          <a:xfrm>
            <a:off x="420634" y="342700"/>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4800" b="0" dirty="0">
                <a:solidFill>
                  <a:schemeClr val="bg1"/>
                </a:solidFill>
                <a:latin typeface="Lato" panose="020F0502020204030203" pitchFamily="34" charset="0"/>
                <a:ea typeface="Lato" panose="020F0502020204030203" pitchFamily="34" charset="0"/>
                <a:cs typeface="Lato" panose="020F0502020204030203" pitchFamily="34" charset="0"/>
              </a:rPr>
              <a:t>EVALUATION</a:t>
            </a:r>
            <a:endParaRPr kumimoji="0" lang="en-GB"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descr="A black letters on a white background&#10;&#10;AI-generated content may be incorrect.">
            <a:extLst>
              <a:ext uri="{FF2B5EF4-FFF2-40B4-BE49-F238E27FC236}">
                <a16:creationId xmlns:a16="http://schemas.microsoft.com/office/drawing/2014/main" id="{11C7592C-BDCC-7A14-045D-0E1C10539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8149" y="5855052"/>
            <a:ext cx="691209" cy="801803"/>
          </a:xfrm>
          <a:prstGeom prst="rect">
            <a:avLst/>
          </a:prstGeom>
        </p:spPr>
      </p:pic>
      <p:pic>
        <p:nvPicPr>
          <p:cNvPr id="5" name="Picture 4">
            <a:extLst>
              <a:ext uri="{FF2B5EF4-FFF2-40B4-BE49-F238E27FC236}">
                <a16:creationId xmlns:a16="http://schemas.microsoft.com/office/drawing/2014/main" id="{6423601E-577A-D9A5-82F5-FF10EFFD33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0634" y="5848580"/>
            <a:ext cx="1217403" cy="808275"/>
          </a:xfrm>
          <a:prstGeom prst="rect">
            <a:avLst/>
          </a:prstGeom>
        </p:spPr>
      </p:pic>
      <p:sp>
        <p:nvSpPr>
          <p:cNvPr id="4" name="Rectangle 3">
            <a:extLst>
              <a:ext uri="{FF2B5EF4-FFF2-40B4-BE49-F238E27FC236}">
                <a16:creationId xmlns:a16="http://schemas.microsoft.com/office/drawing/2014/main" id="{CB93198B-EC63-8000-34E2-A7799073CCD2}"/>
              </a:ext>
            </a:extLst>
          </p:cNvPr>
          <p:cNvSpPr/>
          <p:nvPr/>
        </p:nvSpPr>
        <p:spPr>
          <a:xfrm>
            <a:off x="7486618" y="5780966"/>
            <a:ext cx="4284748"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8">
            <a:extLst>
              <a:ext uri="{FF2B5EF4-FFF2-40B4-BE49-F238E27FC236}">
                <a16:creationId xmlns:a16="http://schemas.microsoft.com/office/drawing/2014/main" id="{31923EAA-0984-8E97-ED62-2B4D0BFD3244}"/>
              </a:ext>
            </a:extLst>
          </p:cNvPr>
          <p:cNvSpPr txBox="1">
            <a:spLocks/>
          </p:cNvSpPr>
          <p:nvPr/>
        </p:nvSpPr>
        <p:spPr>
          <a:xfrm>
            <a:off x="7569343" y="5855052"/>
            <a:ext cx="4202023"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Quality improvement project templates to support Active Practice evaluation</a:t>
            </a:r>
          </a:p>
        </p:txBody>
      </p:sp>
    </p:spTree>
    <p:extLst>
      <p:ext uri="{BB962C8B-B14F-4D97-AF65-F5344CB8AC3E}">
        <p14:creationId xmlns:p14="http://schemas.microsoft.com/office/powerpoint/2010/main" val="422674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C40DB4D-3DD0-1666-A5DE-0136E72E32B8}"/>
              </a:ext>
            </a:extLst>
          </p:cNvPr>
          <p:cNvSpPr/>
          <p:nvPr/>
        </p:nvSpPr>
        <p:spPr>
          <a:xfrm>
            <a:off x="0" y="0"/>
            <a:ext cx="10994065" cy="6858000"/>
          </a:xfrm>
          <a:prstGeom prst="rect">
            <a:avLst/>
          </a:pr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29C936-74D0-70B2-1F78-E01F6430D8A3}"/>
              </a:ext>
            </a:extLst>
          </p:cNvPr>
          <p:cNvSpPr>
            <a:spLocks noGrp="1"/>
          </p:cNvSpPr>
          <p:nvPr>
            <p:ph type="body" sz="quarter" idx="12"/>
          </p:nvPr>
        </p:nvSpPr>
        <p:spPr/>
        <p:txBody>
          <a:bodyPr/>
          <a:lstStyle/>
          <a:p>
            <a:r>
              <a:rPr lang="en-GB" dirty="0"/>
              <a:t>Evaluation </a:t>
            </a:r>
          </a:p>
        </p:txBody>
      </p:sp>
      <p:grpSp>
        <p:nvGrpSpPr>
          <p:cNvPr id="9" name="Group 8">
            <a:extLst>
              <a:ext uri="{FF2B5EF4-FFF2-40B4-BE49-F238E27FC236}">
                <a16:creationId xmlns:a16="http://schemas.microsoft.com/office/drawing/2014/main" id="{09FBEBAB-C8BC-4371-0A4E-8E4A2B0E5AB8}"/>
              </a:ext>
            </a:extLst>
          </p:cNvPr>
          <p:cNvGrpSpPr/>
          <p:nvPr/>
        </p:nvGrpSpPr>
        <p:grpSpPr>
          <a:xfrm>
            <a:off x="11132288" y="0"/>
            <a:ext cx="1059712" cy="6858000"/>
            <a:chOff x="11132288" y="0"/>
            <a:chExt cx="1059712" cy="6858000"/>
          </a:xfrm>
        </p:grpSpPr>
        <p:sp>
          <p:nvSpPr>
            <p:cNvPr id="10" name="Rectangle 9">
              <a:extLst>
                <a:ext uri="{FF2B5EF4-FFF2-40B4-BE49-F238E27FC236}">
                  <a16:creationId xmlns:a16="http://schemas.microsoft.com/office/drawing/2014/main" id="{F9266B49-C3C5-3B5E-33C5-6D51787DAE4C}"/>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754F59-465C-1E06-2E87-CDC866ABFEE9}"/>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letters on a white background&#10;&#10;AI-generated content may be incorrect.">
              <a:extLst>
                <a:ext uri="{FF2B5EF4-FFF2-40B4-BE49-F238E27FC236}">
                  <a16:creationId xmlns:a16="http://schemas.microsoft.com/office/drawing/2014/main" id="{8519A24E-E933-AF0E-A0B6-73CC12749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3" name="Slide Number Placeholder 14">
              <a:extLst>
                <a:ext uri="{FF2B5EF4-FFF2-40B4-BE49-F238E27FC236}">
                  <a16:creationId xmlns:a16="http://schemas.microsoft.com/office/drawing/2014/main" id="{0C10364A-25EE-A595-ADB8-A495A775ABA9}"/>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43</a:t>
              </a:fld>
              <a:endParaRPr lang="en-US" sz="2000" dirty="0">
                <a:solidFill>
                  <a:schemeClr val="tx2"/>
                </a:solidFill>
                <a:latin typeface="Arial" panose="020B0604020202020204" pitchFamily="34" charset="0"/>
              </a:endParaRPr>
            </a:p>
          </p:txBody>
        </p:sp>
      </p:grpSp>
      <p:sp>
        <p:nvSpPr>
          <p:cNvPr id="3" name="Rectangle 2">
            <a:extLst>
              <a:ext uri="{FF2B5EF4-FFF2-40B4-BE49-F238E27FC236}">
                <a16:creationId xmlns:a16="http://schemas.microsoft.com/office/drawing/2014/main" id="{DC95030B-0D33-BE25-7ED4-D4445AD2E6C8}"/>
              </a:ext>
            </a:extLst>
          </p:cNvPr>
          <p:cNvSpPr/>
          <p:nvPr/>
        </p:nvSpPr>
        <p:spPr>
          <a:xfrm>
            <a:off x="710924" y="5972783"/>
            <a:ext cx="2489476" cy="543399"/>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7">
            <a:extLst>
              <a:ext uri="{FF2B5EF4-FFF2-40B4-BE49-F238E27FC236}">
                <a16:creationId xmlns:a16="http://schemas.microsoft.com/office/drawing/2014/main" id="{48C3670B-4532-57FD-DFDB-D1FBAACBCF4E}"/>
              </a:ext>
            </a:extLst>
          </p:cNvPr>
          <p:cNvSpPr txBox="1">
            <a:spLocks/>
          </p:cNvSpPr>
          <p:nvPr/>
        </p:nvSpPr>
        <p:spPr>
          <a:xfrm>
            <a:off x="710925" y="1665945"/>
            <a:ext cx="9064011" cy="2944965"/>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GB" sz="1500" dirty="0">
                <a:latin typeface="Lato Light"/>
                <a:ea typeface="Lato Light"/>
                <a:cs typeface="Lato Light"/>
              </a:rPr>
              <a:t>The aim of this template evaluation form is to guide and support your practice in assessing the impact of signing up to </a:t>
            </a:r>
            <a:r>
              <a:rPr lang="en-GB" sz="1500" dirty="0">
                <a:latin typeface="Lato"/>
                <a:ea typeface="Lato Light"/>
                <a:cs typeface="Lato Light"/>
              </a:rPr>
              <a:t>Active Practice Charter</a:t>
            </a:r>
            <a:r>
              <a:rPr lang="en-GB" sz="1500" dirty="0">
                <a:latin typeface="Lato Light"/>
                <a:ea typeface="Lato Light"/>
                <a:cs typeface="Lato Light"/>
              </a:rPr>
              <a:t>, alongside streamlining and facilitating quality improvement projects.</a:t>
            </a:r>
            <a:endParaRPr lang="en-US" dirty="0"/>
          </a:p>
          <a:p>
            <a:pPr>
              <a:lnSpc>
                <a:spcPct val="100000"/>
              </a:lnSpc>
            </a:pPr>
            <a:endParaRPr lang="en-GB" sz="1500" dirty="0"/>
          </a:p>
          <a:p>
            <a:pPr>
              <a:lnSpc>
                <a:spcPct val="100000"/>
              </a:lnSpc>
            </a:pPr>
            <a:r>
              <a:rPr lang="en-GB" sz="1500" dirty="0">
                <a:latin typeface="Lato Light"/>
                <a:ea typeface="Calibri"/>
                <a:cs typeface="Calibri"/>
              </a:rPr>
              <a:t>The evaluation contains three forms. It has been designed to offer options based upon need and interest, with Part 1 the easiest to perform. All parts can be performed independently or sequentially. </a:t>
            </a:r>
          </a:p>
          <a:p>
            <a:pPr marL="228600" indent="-228600">
              <a:lnSpc>
                <a:spcPct val="100000"/>
              </a:lnSpc>
              <a:buAutoNum type="arabicPeriod"/>
            </a:pPr>
            <a:r>
              <a:rPr lang="en-GB" sz="1500" dirty="0">
                <a:latin typeface="Lato Light"/>
                <a:ea typeface="Lato Light"/>
                <a:cs typeface="Times New Roman"/>
              </a:rPr>
              <a:t>Form 1: demographics and delivery</a:t>
            </a:r>
            <a:endParaRPr lang="en-US" sz="1500" dirty="0">
              <a:latin typeface="Lato Light"/>
              <a:ea typeface="Lato Light"/>
              <a:cs typeface="Times New Roman"/>
            </a:endParaRPr>
          </a:p>
          <a:p>
            <a:pPr marL="228600" indent="-228600">
              <a:lnSpc>
                <a:spcPct val="100000"/>
              </a:lnSpc>
              <a:buAutoNum type="arabicPeriod"/>
            </a:pPr>
            <a:r>
              <a:rPr lang="en-GB" sz="1500" dirty="0">
                <a:latin typeface="Lato Light"/>
                <a:ea typeface="Lato Light"/>
                <a:cs typeface="Times New Roman"/>
              </a:rPr>
              <a:t>Form 2: staff questionnaire </a:t>
            </a:r>
            <a:endParaRPr lang="en-US" sz="1500" dirty="0">
              <a:latin typeface="Lato Light"/>
              <a:ea typeface="Lato Light"/>
              <a:cs typeface="Times New Roman"/>
            </a:endParaRPr>
          </a:p>
          <a:p>
            <a:pPr marL="228600" indent="-228600">
              <a:lnSpc>
                <a:spcPct val="100000"/>
              </a:lnSpc>
              <a:buAutoNum type="arabicPeriod"/>
            </a:pPr>
            <a:r>
              <a:rPr lang="en-GB" sz="1500" dirty="0">
                <a:latin typeface="Lato Light"/>
                <a:ea typeface="Lato Light"/>
                <a:cs typeface="Times New Roman"/>
              </a:rPr>
              <a:t>Form 3: evaluation of physical activity coding </a:t>
            </a:r>
            <a:endParaRPr lang="en-US" sz="1500" dirty="0">
              <a:latin typeface="Lato Light"/>
              <a:ea typeface="Lato Light"/>
              <a:cs typeface="Times New Roman"/>
            </a:endParaRPr>
          </a:p>
          <a:p>
            <a:pPr marL="228600" indent="-228600">
              <a:lnSpc>
                <a:spcPct val="100000"/>
              </a:lnSpc>
              <a:buAutoNum type="arabicPeriod"/>
            </a:pPr>
            <a:endParaRPr lang="en-GB" sz="1500" dirty="0">
              <a:latin typeface="Lato Light"/>
              <a:cs typeface="Times New Roman"/>
            </a:endParaRPr>
          </a:p>
          <a:p>
            <a:pPr>
              <a:lnSpc>
                <a:spcPct val="100000"/>
              </a:lnSpc>
            </a:pPr>
            <a:r>
              <a:rPr lang="en-GB" sz="1500" dirty="0">
                <a:latin typeface="Lato Light"/>
                <a:ea typeface="Calibri"/>
                <a:cs typeface="Calibri"/>
              </a:rPr>
              <a:t>We hope this evaluation template can help you in assessing how you deliver the Active Practice Charter and its’ potential impact, whilst also assisting you, colleagues or trainees in appraisal/portfolio requirements.  </a:t>
            </a: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endParaRPr lang="en-GB" sz="1500" dirty="0">
              <a:latin typeface="Lato Light"/>
              <a:ea typeface="Calibri"/>
              <a:cs typeface="Calibri"/>
            </a:endParaRPr>
          </a:p>
          <a:p>
            <a:pPr>
              <a:lnSpc>
                <a:spcPct val="100000"/>
              </a:lnSpc>
            </a:pPr>
            <a:r>
              <a:rPr lang="en-GB" sz="2000" b="1" dirty="0">
                <a:solidFill>
                  <a:schemeClr val="bg1"/>
                </a:solidFill>
              </a:rPr>
              <a:t>→</a:t>
            </a:r>
            <a:r>
              <a:rPr lang="en-GB" sz="2000" b="1" dirty="0"/>
              <a:t> </a:t>
            </a:r>
            <a:r>
              <a:rPr lang="en-GB" sz="2000" dirty="0">
                <a:latin typeface="Lato Light"/>
                <a:ea typeface="Calibri"/>
                <a:cs typeface="Calibri"/>
                <a:hlinkClick r:id="rId4"/>
              </a:rPr>
              <a:t>More information</a:t>
            </a:r>
            <a:endParaRPr lang="en-US" sz="2000" dirty="0">
              <a:latin typeface="Lato Light"/>
              <a:ea typeface="Calibri"/>
              <a:cs typeface="Calibri"/>
            </a:endParaRPr>
          </a:p>
          <a:p>
            <a:pPr>
              <a:lnSpc>
                <a:spcPct val="100000"/>
              </a:lnSpc>
            </a:pPr>
            <a:endParaRPr lang="en-GB" dirty="0"/>
          </a:p>
          <a:p>
            <a:pPr>
              <a:lnSpc>
                <a:spcPct val="100000"/>
              </a:lnSpc>
            </a:pPr>
            <a:endParaRPr lang="en-GB" sz="1500" dirty="0">
              <a:latin typeface="Lato Light"/>
            </a:endParaRPr>
          </a:p>
          <a:p>
            <a:pPr>
              <a:lnSpc>
                <a:spcPct val="100000"/>
              </a:lnSpc>
            </a:pPr>
            <a:endParaRPr lang="en-GB" sz="1500" dirty="0">
              <a:latin typeface="Lato Light"/>
            </a:endParaRPr>
          </a:p>
        </p:txBody>
      </p:sp>
    </p:spTree>
    <p:extLst>
      <p:ext uri="{BB962C8B-B14F-4D97-AF65-F5344CB8AC3E}">
        <p14:creationId xmlns:p14="http://schemas.microsoft.com/office/powerpoint/2010/main" val="2374729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AD4471-BEC6-C31B-C799-9DB66050DCEF}"/>
              </a:ext>
            </a:extLst>
          </p:cNvPr>
          <p:cNvSpPr>
            <a:spLocks noGrp="1"/>
          </p:cNvSpPr>
          <p:nvPr>
            <p:ph type="body" sz="quarter" idx="12"/>
          </p:nvPr>
        </p:nvSpPr>
        <p:spPr/>
        <p:txBody>
          <a:bodyPr/>
          <a:lstStyle/>
          <a:p>
            <a:pPr algn="ctr"/>
            <a:r>
              <a:rPr lang="en-US" sz="4800" dirty="0"/>
              <a:t>Case study</a:t>
            </a:r>
            <a:endParaRPr lang="en-GB" sz="4800" dirty="0"/>
          </a:p>
        </p:txBody>
      </p:sp>
      <p:sp>
        <p:nvSpPr>
          <p:cNvPr id="8" name="Text Placeholder 7">
            <a:extLst>
              <a:ext uri="{FF2B5EF4-FFF2-40B4-BE49-F238E27FC236}">
                <a16:creationId xmlns:a16="http://schemas.microsoft.com/office/drawing/2014/main" id="{DB145CC1-4F80-5C7F-89C3-86670D1638B6}"/>
              </a:ext>
            </a:extLst>
          </p:cNvPr>
          <p:cNvSpPr>
            <a:spLocks noGrp="1"/>
          </p:cNvSpPr>
          <p:nvPr>
            <p:ph type="body" sz="quarter" idx="14"/>
          </p:nvPr>
        </p:nvSpPr>
        <p:spPr/>
        <p:txBody>
          <a:bodyPr/>
          <a:lstStyle/>
          <a:p>
            <a:pPr algn="ctr"/>
            <a:r>
              <a:rPr lang="en-US" sz="1600"/>
              <a:t>Active practices in practice!</a:t>
            </a:r>
            <a:endParaRPr lang="en-GB" sz="1600"/>
          </a:p>
        </p:txBody>
      </p:sp>
      <p:pic>
        <p:nvPicPr>
          <p:cNvPr id="2" name="Picture 1">
            <a:extLst>
              <a:ext uri="{FF2B5EF4-FFF2-40B4-BE49-F238E27FC236}">
                <a16:creationId xmlns:a16="http://schemas.microsoft.com/office/drawing/2014/main" id="{7F733CF0-C0EE-FD0E-8DFF-B7C4A127FC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0"/>
            <a:ext cx="12192000" cy="6858001"/>
          </a:xfrm>
          <a:prstGeom prst="rect">
            <a:avLst/>
          </a:prstGeom>
        </p:spPr>
      </p:pic>
      <p:sp>
        <p:nvSpPr>
          <p:cNvPr id="3" name="Text Placeholder 7">
            <a:extLst>
              <a:ext uri="{FF2B5EF4-FFF2-40B4-BE49-F238E27FC236}">
                <a16:creationId xmlns:a16="http://schemas.microsoft.com/office/drawing/2014/main" id="{1F3F0FAA-0C2E-1539-7404-5DE71D26936C}"/>
              </a:ext>
            </a:extLst>
          </p:cNvPr>
          <p:cNvSpPr txBox="1">
            <a:spLocks/>
          </p:cNvSpPr>
          <p:nvPr/>
        </p:nvSpPr>
        <p:spPr>
          <a:xfrm>
            <a:off x="420634" y="342700"/>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CASE</a:t>
            </a:r>
          </a:p>
          <a:p>
            <a:pPr marL="0" marR="0" lvl="0" indent="0" algn="l" defTabSz="914400" eaLnBrk="1" fontAlgn="auto" latinLnBrk="0" hangingPunct="1">
              <a:lnSpc>
                <a:spcPct val="100000"/>
              </a:lnSpc>
              <a:spcBef>
                <a:spcPts val="0"/>
              </a:spcBef>
              <a:spcAft>
                <a:spcPts val="0"/>
              </a:spcAft>
              <a:buClrTx/>
              <a:buSzTx/>
              <a:buFontTx/>
              <a:buNone/>
              <a:tabLst/>
              <a:defRPr/>
            </a:pPr>
            <a:r>
              <a:rPr lang="en-US" sz="4800" b="0" dirty="0">
                <a:solidFill>
                  <a:schemeClr val="bg1"/>
                </a:solidFill>
                <a:latin typeface="Lato" panose="020F0502020204030203" pitchFamily="34" charset="0"/>
                <a:ea typeface="Lato" panose="020F0502020204030203" pitchFamily="34" charset="0"/>
                <a:cs typeface="Lato" panose="020F0502020204030203" pitchFamily="34" charset="0"/>
              </a:rPr>
              <a:t>STUDY</a:t>
            </a:r>
            <a:endParaRPr kumimoji="0" lang="en-GB"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92935535-6500-7B18-4C15-63EC8B6B40B8}"/>
              </a:ext>
            </a:extLst>
          </p:cNvPr>
          <p:cNvSpPr/>
          <p:nvPr/>
        </p:nvSpPr>
        <p:spPr>
          <a:xfrm>
            <a:off x="550864" y="5714379"/>
            <a:ext cx="2782886"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8">
            <a:extLst>
              <a:ext uri="{FF2B5EF4-FFF2-40B4-BE49-F238E27FC236}">
                <a16:creationId xmlns:a16="http://schemas.microsoft.com/office/drawing/2014/main" id="{9ABB3D31-1448-5F0D-1059-6A105AF3BB4B}"/>
              </a:ext>
            </a:extLst>
          </p:cNvPr>
          <p:cNvSpPr txBox="1">
            <a:spLocks/>
          </p:cNvSpPr>
          <p:nvPr/>
        </p:nvSpPr>
        <p:spPr>
          <a:xfrm>
            <a:off x="633589" y="5915277"/>
            <a:ext cx="3339600" cy="406587"/>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Active practices in practice</a:t>
            </a:r>
          </a:p>
        </p:txBody>
      </p:sp>
      <p:pic>
        <p:nvPicPr>
          <p:cNvPr id="7" name="Picture 6" descr="A black letters on a white background&#10;&#10;AI-generated content may be incorrect.">
            <a:extLst>
              <a:ext uri="{FF2B5EF4-FFF2-40B4-BE49-F238E27FC236}">
                <a16:creationId xmlns:a16="http://schemas.microsoft.com/office/drawing/2014/main" id="{0A25B77B-3682-B252-C8F1-622E841620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pic>
        <p:nvPicPr>
          <p:cNvPr id="12" name="Picture 11">
            <a:extLst>
              <a:ext uri="{FF2B5EF4-FFF2-40B4-BE49-F238E27FC236}">
                <a16:creationId xmlns:a16="http://schemas.microsoft.com/office/drawing/2014/main" id="{9888853E-60BD-39AA-0670-F62572416A8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3720" y="5841502"/>
            <a:ext cx="1217403" cy="808275"/>
          </a:xfrm>
          <a:prstGeom prst="rect">
            <a:avLst/>
          </a:prstGeom>
        </p:spPr>
      </p:pic>
    </p:spTree>
    <p:extLst>
      <p:ext uri="{BB962C8B-B14F-4D97-AF65-F5344CB8AC3E}">
        <p14:creationId xmlns:p14="http://schemas.microsoft.com/office/powerpoint/2010/main" val="2877494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777A73-BF53-17A3-9763-92DBBDCC5791}"/>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3" name="Group 2">
            <a:extLst>
              <a:ext uri="{FF2B5EF4-FFF2-40B4-BE49-F238E27FC236}">
                <a16:creationId xmlns:a16="http://schemas.microsoft.com/office/drawing/2014/main" id="{241A19E8-C1AA-FBF7-0E76-3F1CB23CF9FE}"/>
              </a:ext>
            </a:extLst>
          </p:cNvPr>
          <p:cNvGrpSpPr/>
          <p:nvPr/>
        </p:nvGrpSpPr>
        <p:grpSpPr>
          <a:xfrm>
            <a:off x="11125200" y="0"/>
            <a:ext cx="1059712" cy="6858000"/>
            <a:chOff x="11132288" y="0"/>
            <a:chExt cx="1059712" cy="6858000"/>
          </a:xfrm>
        </p:grpSpPr>
        <p:sp>
          <p:nvSpPr>
            <p:cNvPr id="4" name="Rectangle 3">
              <a:extLst>
                <a:ext uri="{FF2B5EF4-FFF2-40B4-BE49-F238E27FC236}">
                  <a16:creationId xmlns:a16="http://schemas.microsoft.com/office/drawing/2014/main" id="{F16A831E-22BF-0CF6-B7DC-2DF05FEAABC8}"/>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67BAFC-4DCD-52F5-365C-EDFAFB0DD1AD}"/>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letters on a white background&#10;&#10;AI-generated content may be incorrect.">
              <a:extLst>
                <a:ext uri="{FF2B5EF4-FFF2-40B4-BE49-F238E27FC236}">
                  <a16:creationId xmlns:a16="http://schemas.microsoft.com/office/drawing/2014/main" id="{4FCE4B61-91B4-AF92-9BB9-6A19BB5A31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2" name="Slide Number Placeholder 14">
              <a:extLst>
                <a:ext uri="{FF2B5EF4-FFF2-40B4-BE49-F238E27FC236}">
                  <a16:creationId xmlns:a16="http://schemas.microsoft.com/office/drawing/2014/main" id="{30822EE5-66D4-FE77-E8DD-9EBA1A633716}"/>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45</a:t>
              </a:fld>
              <a:endParaRPr lang="en-US" sz="2000" dirty="0">
                <a:solidFill>
                  <a:schemeClr val="tx2"/>
                </a:solidFill>
                <a:latin typeface="Arial" panose="020B0604020202020204" pitchFamily="34" charset="0"/>
              </a:endParaRPr>
            </a:p>
          </p:txBody>
        </p:sp>
      </p:grpSp>
      <p:sp>
        <p:nvSpPr>
          <p:cNvPr id="6" name="Rectangle 5">
            <a:extLst>
              <a:ext uri="{FF2B5EF4-FFF2-40B4-BE49-F238E27FC236}">
                <a16:creationId xmlns:a16="http://schemas.microsoft.com/office/drawing/2014/main" id="{52106C6D-D2EA-A872-3ADA-AD571A1BE3D6}"/>
              </a:ext>
            </a:extLst>
          </p:cNvPr>
          <p:cNvSpPr/>
          <p:nvPr/>
        </p:nvSpPr>
        <p:spPr>
          <a:xfrm>
            <a:off x="706438" y="5913340"/>
            <a:ext cx="2562055" cy="59446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
            <a:extLst>
              <a:ext uri="{FF2B5EF4-FFF2-40B4-BE49-F238E27FC236}">
                <a16:creationId xmlns:a16="http://schemas.microsoft.com/office/drawing/2014/main" id="{BF94FE9F-E1EE-F671-B0C0-17F0DEBF9447}"/>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Leamington Spa Primary Care Network</a:t>
            </a:r>
          </a:p>
        </p:txBody>
      </p:sp>
      <p:sp>
        <p:nvSpPr>
          <p:cNvPr id="14" name="Text Placeholder 2">
            <a:extLst>
              <a:ext uri="{FF2B5EF4-FFF2-40B4-BE49-F238E27FC236}">
                <a16:creationId xmlns:a16="http://schemas.microsoft.com/office/drawing/2014/main" id="{7C454B3B-3436-5A2D-4E35-92F0042E5D67}"/>
              </a:ext>
            </a:extLst>
          </p:cNvPr>
          <p:cNvSpPr txBox="1">
            <a:spLocks/>
          </p:cNvSpPr>
          <p:nvPr/>
        </p:nvSpPr>
        <p:spPr>
          <a:xfrm>
            <a:off x="706438" y="1661453"/>
            <a:ext cx="9582550" cy="382494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500" dirty="0"/>
              <a:t>Team make-up: </a:t>
            </a:r>
          </a:p>
          <a:p>
            <a:endParaRPr lang="en-GB" sz="1500" dirty="0"/>
          </a:p>
          <a:p>
            <a:endParaRPr lang="en-GB" sz="1500" dirty="0"/>
          </a:p>
          <a:p>
            <a:r>
              <a:rPr lang="en-GB" sz="1500" dirty="0"/>
              <a:t>GP with extended role in Lifestyle Medicine</a:t>
            </a:r>
          </a:p>
          <a:p>
            <a:endParaRPr lang="en-GB" sz="1500" dirty="0"/>
          </a:p>
          <a:p>
            <a:r>
              <a:rPr lang="en-GB" sz="1500" dirty="0"/>
              <a:t>Health and wellbeing coach</a:t>
            </a:r>
          </a:p>
          <a:p>
            <a:endParaRPr lang="en-GB" sz="1500" dirty="0"/>
          </a:p>
          <a:p>
            <a:r>
              <a:rPr lang="en-GB" sz="1500" dirty="0"/>
              <a:t>Social prescribers x 3</a:t>
            </a:r>
          </a:p>
          <a:p>
            <a:endParaRPr lang="en-GB" sz="1500" dirty="0"/>
          </a:p>
          <a:p>
            <a:r>
              <a:rPr lang="en-GB" sz="1500" dirty="0"/>
              <a:t>Dieticians x 2</a:t>
            </a:r>
          </a:p>
          <a:p>
            <a:endParaRPr lang="en-GB" sz="1500" dirty="0"/>
          </a:p>
          <a:p>
            <a:r>
              <a:rPr lang="en-GB" sz="1500" dirty="0"/>
              <a:t>GP ST on rotation 6 monthly with a special interest in Lifestyle Medicine</a:t>
            </a:r>
          </a:p>
          <a:p>
            <a:endParaRPr lang="en-GB" sz="1500" dirty="0"/>
          </a:p>
          <a:p>
            <a:r>
              <a:rPr lang="en-GB" sz="1500" dirty="0"/>
              <a:t>Patient champions</a:t>
            </a:r>
          </a:p>
          <a:p>
            <a:endParaRPr lang="en-GB" sz="1500" dirty="0"/>
          </a:p>
          <a:p>
            <a:endParaRPr lang="en-GB" sz="1500" dirty="0"/>
          </a:p>
          <a:p>
            <a:endParaRPr lang="en-GB" sz="1500" dirty="0"/>
          </a:p>
          <a:p>
            <a:endParaRPr lang="en-GB" sz="1500" dirty="0"/>
          </a:p>
          <a:p>
            <a:endParaRPr lang="en-GB" sz="1500" dirty="0"/>
          </a:p>
          <a:p>
            <a:r>
              <a:rPr lang="en-GB" sz="2000" b="1" dirty="0">
                <a:solidFill>
                  <a:schemeClr val="bg1"/>
                </a:solidFill>
              </a:rPr>
              <a:t>→</a:t>
            </a:r>
            <a:r>
              <a:rPr lang="en-GB" sz="2000" dirty="0"/>
              <a:t> </a:t>
            </a:r>
            <a:r>
              <a:rPr lang="en-GB" sz="2000" dirty="0">
                <a:hlinkClick r:id="rId3"/>
              </a:rPr>
              <a:t>More information</a:t>
            </a:r>
            <a:endParaRPr lang="en-GB" sz="2000" dirty="0"/>
          </a:p>
        </p:txBody>
      </p:sp>
    </p:spTree>
    <p:extLst>
      <p:ext uri="{BB962C8B-B14F-4D97-AF65-F5344CB8AC3E}">
        <p14:creationId xmlns:p14="http://schemas.microsoft.com/office/powerpoint/2010/main" val="3200909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CA191-4FBE-5D41-DFCC-72D12B2EEACF}"/>
              </a:ext>
            </a:extLst>
          </p:cNvPr>
          <p:cNvSpPr>
            <a:spLocks noGrp="1"/>
          </p:cNvSpPr>
          <p:nvPr>
            <p:ph type="body" sz="quarter" idx="12"/>
          </p:nvPr>
        </p:nvSpPr>
        <p:spPr/>
        <p:txBody>
          <a:bodyPr/>
          <a:lstStyle/>
          <a:p>
            <a:r>
              <a:rPr lang="en-GB" dirty="0"/>
              <a:t>Leamington Spa Model</a:t>
            </a:r>
          </a:p>
        </p:txBody>
      </p:sp>
      <p:sp>
        <p:nvSpPr>
          <p:cNvPr id="13" name="Text Placeholder 12">
            <a:extLst>
              <a:ext uri="{FF2B5EF4-FFF2-40B4-BE49-F238E27FC236}">
                <a16:creationId xmlns:a16="http://schemas.microsoft.com/office/drawing/2014/main" id="{23EADC96-C031-682F-C59F-4B2EBD5B4252}"/>
              </a:ext>
            </a:extLst>
          </p:cNvPr>
          <p:cNvSpPr>
            <a:spLocks noGrp="1"/>
          </p:cNvSpPr>
          <p:nvPr>
            <p:ph type="body" sz="quarter" idx="14"/>
          </p:nvPr>
        </p:nvSpPr>
        <p:spPr/>
        <p:txBody>
          <a:bodyPr/>
          <a:lstStyle/>
          <a:p>
            <a:endParaRPr lang="en-GB" dirty="0"/>
          </a:p>
        </p:txBody>
      </p:sp>
      <p:sp>
        <p:nvSpPr>
          <p:cNvPr id="3" name="Rectangle 2">
            <a:extLst>
              <a:ext uri="{FF2B5EF4-FFF2-40B4-BE49-F238E27FC236}">
                <a16:creationId xmlns:a16="http://schemas.microsoft.com/office/drawing/2014/main" id="{98C3019B-3851-3EAA-62F1-58D4A1DA761D}"/>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4" name="Group 3">
            <a:extLst>
              <a:ext uri="{FF2B5EF4-FFF2-40B4-BE49-F238E27FC236}">
                <a16:creationId xmlns:a16="http://schemas.microsoft.com/office/drawing/2014/main" id="{FA85C8A1-8B1F-1D95-A13B-CEEA96B53A01}"/>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FEB4C0BA-C8B2-4B58-DA74-6D82F4DD5246}"/>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EECBE8-79DF-2F9B-3F65-11A830CCA381}"/>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1E801A44-82EA-84C0-AD63-21594217A9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7DCDFB90-AEAC-85E2-D4C2-578A7A53B485}"/>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46</a:t>
              </a:fld>
              <a:endParaRPr lang="en-US" sz="2000" dirty="0">
                <a:solidFill>
                  <a:schemeClr val="tx2"/>
                </a:solidFill>
                <a:latin typeface="Arial" panose="020B0604020202020204" pitchFamily="34" charset="0"/>
              </a:endParaRPr>
            </a:p>
          </p:txBody>
        </p:sp>
      </p:grpSp>
      <p:sp>
        <p:nvSpPr>
          <p:cNvPr id="10" name="Text Placeholder 1">
            <a:extLst>
              <a:ext uri="{FF2B5EF4-FFF2-40B4-BE49-F238E27FC236}">
                <a16:creationId xmlns:a16="http://schemas.microsoft.com/office/drawing/2014/main" id="{C462D6DB-B2FF-4415-9E03-8D55421CA769}"/>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Leamington Spa model</a:t>
            </a:r>
          </a:p>
        </p:txBody>
      </p:sp>
      <p:sp>
        <p:nvSpPr>
          <p:cNvPr id="12" name="Rounded Rectangle 11">
            <a:extLst>
              <a:ext uri="{FF2B5EF4-FFF2-40B4-BE49-F238E27FC236}">
                <a16:creationId xmlns:a16="http://schemas.microsoft.com/office/drawing/2014/main" id="{B9763C58-9C6B-59E4-0D5E-01555C692E7F}"/>
              </a:ext>
            </a:extLst>
          </p:cNvPr>
          <p:cNvSpPr/>
          <p:nvPr/>
        </p:nvSpPr>
        <p:spPr>
          <a:xfrm>
            <a:off x="1867460" y="1447800"/>
            <a:ext cx="7259144" cy="4860757"/>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diagram of a group of people&#10;&#10;Description automatically generated">
            <a:extLst>
              <a:ext uri="{FF2B5EF4-FFF2-40B4-BE49-F238E27FC236}">
                <a16:creationId xmlns:a16="http://schemas.microsoft.com/office/drawing/2014/main" id="{F905BC42-135C-8C40-617D-8E807522812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73922" y="1505734"/>
            <a:ext cx="6362964" cy="4770123"/>
          </a:xfrm>
          <a:prstGeom prst="rect">
            <a:avLst/>
          </a:prstGeom>
          <a:noFill/>
          <a:ln>
            <a:noFill/>
          </a:ln>
        </p:spPr>
      </p:pic>
    </p:spTree>
    <p:extLst>
      <p:ext uri="{BB962C8B-B14F-4D97-AF65-F5344CB8AC3E}">
        <p14:creationId xmlns:p14="http://schemas.microsoft.com/office/powerpoint/2010/main" val="3447444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47E272-56D2-22C3-3FD2-B3ADFBCA0920}"/>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7" name="Group 6">
            <a:extLst>
              <a:ext uri="{FF2B5EF4-FFF2-40B4-BE49-F238E27FC236}">
                <a16:creationId xmlns:a16="http://schemas.microsoft.com/office/drawing/2014/main" id="{73C9994D-E574-D5C4-CF7C-2EAB9EB77E4E}"/>
              </a:ext>
            </a:extLst>
          </p:cNvPr>
          <p:cNvGrpSpPr/>
          <p:nvPr/>
        </p:nvGrpSpPr>
        <p:grpSpPr>
          <a:xfrm>
            <a:off x="11125200" y="0"/>
            <a:ext cx="1059712" cy="6858000"/>
            <a:chOff x="11132288" y="0"/>
            <a:chExt cx="1059712" cy="6858000"/>
          </a:xfrm>
        </p:grpSpPr>
        <p:sp>
          <p:nvSpPr>
            <p:cNvPr id="8" name="Rectangle 7">
              <a:extLst>
                <a:ext uri="{FF2B5EF4-FFF2-40B4-BE49-F238E27FC236}">
                  <a16:creationId xmlns:a16="http://schemas.microsoft.com/office/drawing/2014/main" id="{92CC9F92-A165-63D2-2BE1-E9ACDC137AF4}"/>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E2C4F7-AB52-7D54-DC22-7CA4E5550BA6}"/>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letters on a white background&#10;&#10;AI-generated content may be incorrect.">
              <a:extLst>
                <a:ext uri="{FF2B5EF4-FFF2-40B4-BE49-F238E27FC236}">
                  <a16:creationId xmlns:a16="http://schemas.microsoft.com/office/drawing/2014/main" id="{751A1910-9C3C-8882-57D5-626B64B4CC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1" name="Slide Number Placeholder 14">
              <a:extLst>
                <a:ext uri="{FF2B5EF4-FFF2-40B4-BE49-F238E27FC236}">
                  <a16:creationId xmlns:a16="http://schemas.microsoft.com/office/drawing/2014/main" id="{C74FA450-8A22-8C78-5013-84661380F8C8}"/>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47</a:t>
              </a:fld>
              <a:endParaRPr lang="en-US" sz="2000" dirty="0">
                <a:solidFill>
                  <a:schemeClr val="tx2"/>
                </a:solidFill>
                <a:latin typeface="Arial" panose="020B0604020202020204" pitchFamily="34" charset="0"/>
              </a:endParaRPr>
            </a:p>
          </p:txBody>
        </p:sp>
      </p:grpSp>
      <p:sp>
        <p:nvSpPr>
          <p:cNvPr id="13" name="Text Placeholder 2">
            <a:extLst>
              <a:ext uri="{FF2B5EF4-FFF2-40B4-BE49-F238E27FC236}">
                <a16:creationId xmlns:a16="http://schemas.microsoft.com/office/drawing/2014/main" id="{A177BAE7-3357-5F76-2EA6-96C43865AA7D}"/>
              </a:ext>
            </a:extLst>
          </p:cNvPr>
          <p:cNvSpPr txBox="1">
            <a:spLocks/>
          </p:cNvSpPr>
          <p:nvPr/>
        </p:nvSpPr>
        <p:spPr>
          <a:xfrm>
            <a:off x="706438" y="1661453"/>
            <a:ext cx="9582550" cy="473934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2000" b="1" dirty="0">
                <a:latin typeface="Lato Light"/>
                <a:ea typeface="Lato Light"/>
                <a:cs typeface="Lato Light"/>
              </a:rPr>
              <a:t>Self-referral</a:t>
            </a:r>
            <a:r>
              <a:rPr lang="en-GB" sz="2000" dirty="0">
                <a:latin typeface="Lato Light"/>
                <a:ea typeface="Lato Light"/>
                <a:cs typeface="Lato Light"/>
              </a:rPr>
              <a:t>: practice websites and social media</a:t>
            </a:r>
          </a:p>
          <a:p>
            <a:endParaRPr lang="en-GB" sz="2000" b="1" dirty="0">
              <a:latin typeface="Lato Light"/>
              <a:ea typeface="Lato Light"/>
              <a:cs typeface="Lato Light"/>
            </a:endParaRPr>
          </a:p>
          <a:p>
            <a:r>
              <a:rPr lang="en-GB" sz="2000" b="1" dirty="0">
                <a:latin typeface="Lato Light"/>
                <a:ea typeface="Lato Light"/>
                <a:cs typeface="Lato Light"/>
              </a:rPr>
              <a:t>Clinician referral</a:t>
            </a:r>
            <a:r>
              <a:rPr lang="en-GB" sz="2000" dirty="0">
                <a:latin typeface="Lato Light"/>
                <a:ea typeface="Lato Light"/>
                <a:cs typeface="Lato Light"/>
              </a:rPr>
              <a:t>: consultation, lab result or clinic letter</a:t>
            </a:r>
          </a:p>
          <a:p>
            <a:br>
              <a:rPr lang="en-GB" sz="2000" b="1" dirty="0">
                <a:latin typeface="Lato Light"/>
                <a:ea typeface="Lato Light"/>
                <a:cs typeface="Lato Light"/>
              </a:rPr>
            </a:br>
            <a:r>
              <a:rPr lang="en-GB" sz="2000" b="1" dirty="0">
                <a:latin typeface="Lato Light"/>
                <a:ea typeface="Lato Light"/>
                <a:cs typeface="Lato Light"/>
              </a:rPr>
              <a:t>Social prescribing referral</a:t>
            </a:r>
            <a:r>
              <a:rPr lang="en-GB" sz="2000" dirty="0">
                <a:latin typeface="Lato Light"/>
                <a:ea typeface="Lato Light"/>
                <a:cs typeface="Lato Light"/>
              </a:rPr>
              <a:t>: </a:t>
            </a:r>
            <a:r>
              <a:rPr lang="en-US" sz="2000" dirty="0">
                <a:effectLst/>
                <a:latin typeface="Lato Light"/>
                <a:ea typeface="Lato Light"/>
                <a:cs typeface="Lato Light"/>
              </a:rPr>
              <a:t>Social prescribing referrals are </a:t>
            </a:r>
            <a:r>
              <a:rPr lang="en-US" sz="2000" dirty="0" err="1">
                <a:effectLst/>
                <a:latin typeface="Lato Light"/>
                <a:ea typeface="Lato Light"/>
                <a:cs typeface="Lato Light"/>
              </a:rPr>
              <a:t>prioritised</a:t>
            </a:r>
            <a:r>
              <a:rPr lang="en-US" sz="2000" dirty="0">
                <a:effectLst/>
                <a:latin typeface="Lato Light"/>
                <a:ea typeface="Lato Light"/>
                <a:cs typeface="Lato Light"/>
              </a:rPr>
              <a:t> to identify and support patients from lower socio-economic backgrounds</a:t>
            </a:r>
          </a:p>
          <a:p>
            <a:endParaRPr lang="en-US" sz="2000" dirty="0">
              <a:effectLst/>
              <a:latin typeface="Lato Light"/>
              <a:ea typeface="Lato Light"/>
              <a:cs typeface="Lato Light"/>
            </a:endParaRPr>
          </a:p>
          <a:p>
            <a:r>
              <a:rPr lang="en-GB" sz="2000" b="1" dirty="0">
                <a:latin typeface="Lato Light"/>
                <a:ea typeface="Lato Light"/>
                <a:cs typeface="Lato Light"/>
              </a:rPr>
              <a:t>Population searching</a:t>
            </a:r>
            <a:r>
              <a:rPr lang="en-GB" sz="2000" dirty="0">
                <a:latin typeface="Lato Light"/>
                <a:ea typeface="Lato Light"/>
                <a:cs typeface="Lato Light"/>
              </a:rPr>
              <a:t>: via clinical systems (SNOMED).</a:t>
            </a:r>
          </a:p>
        </p:txBody>
      </p:sp>
      <p:sp>
        <p:nvSpPr>
          <p:cNvPr id="2" name="Text Placeholder 1">
            <a:extLst>
              <a:ext uri="{FF2B5EF4-FFF2-40B4-BE49-F238E27FC236}">
                <a16:creationId xmlns:a16="http://schemas.microsoft.com/office/drawing/2014/main" id="{5D1F5433-7FF1-B147-7DD4-89E2C6FA820C}"/>
              </a:ext>
            </a:extLst>
          </p:cNvPr>
          <p:cNvSpPr>
            <a:spLocks noGrp="1"/>
          </p:cNvSpPr>
          <p:nvPr>
            <p:ph type="body" sz="quarter" idx="12"/>
          </p:nvPr>
        </p:nvSpPr>
        <p:spPr/>
        <p:txBody>
          <a:bodyPr/>
          <a:lstStyle/>
          <a:p>
            <a:r>
              <a:rPr lang="en-GB" dirty="0"/>
              <a:t>Referral options</a:t>
            </a:r>
          </a:p>
        </p:txBody>
      </p:sp>
    </p:spTree>
    <p:extLst>
      <p:ext uri="{BB962C8B-B14F-4D97-AF65-F5344CB8AC3E}">
        <p14:creationId xmlns:p14="http://schemas.microsoft.com/office/powerpoint/2010/main" val="1091782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A3793A-FCED-19C0-F540-73C9F2B18408}"/>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5" name="Group 4">
            <a:extLst>
              <a:ext uri="{FF2B5EF4-FFF2-40B4-BE49-F238E27FC236}">
                <a16:creationId xmlns:a16="http://schemas.microsoft.com/office/drawing/2014/main" id="{D046C9A5-B3D9-BF61-82C6-049BDBC70607}"/>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9573F7C2-D1C9-A516-96B8-8175FE13B216}"/>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F6D2AA-DEE3-ABCF-BDEA-E4A48970252D}"/>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BF580B25-DFAF-7331-BDB1-E93C425E1C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CF71F54F-0855-DA7B-1D67-013825963A9A}"/>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48</a:t>
              </a:fld>
              <a:endParaRPr lang="en-US" sz="2000" dirty="0">
                <a:solidFill>
                  <a:schemeClr val="tx2"/>
                </a:solidFill>
                <a:latin typeface="Arial" panose="020B0604020202020204" pitchFamily="34" charset="0"/>
              </a:endParaRPr>
            </a:p>
          </p:txBody>
        </p:sp>
      </p:grpSp>
      <p:sp>
        <p:nvSpPr>
          <p:cNvPr id="10" name="Text Placeholder 2">
            <a:extLst>
              <a:ext uri="{FF2B5EF4-FFF2-40B4-BE49-F238E27FC236}">
                <a16:creationId xmlns:a16="http://schemas.microsoft.com/office/drawing/2014/main" id="{EE12E890-B1F8-BA73-8448-55959CB714D3}"/>
              </a:ext>
            </a:extLst>
          </p:cNvPr>
          <p:cNvSpPr txBox="1">
            <a:spLocks/>
          </p:cNvSpPr>
          <p:nvPr/>
        </p:nvSpPr>
        <p:spPr>
          <a:xfrm>
            <a:off x="706438" y="1661453"/>
            <a:ext cx="9582550" cy="473934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2000" b="1" dirty="0">
                <a:latin typeface="Lato Light"/>
                <a:ea typeface="Lato Light"/>
                <a:cs typeface="Lato Light"/>
              </a:rPr>
              <a:t>Session 1</a:t>
            </a:r>
            <a:r>
              <a:rPr lang="en-GB" sz="2000" dirty="0">
                <a:latin typeface="Lato Light"/>
                <a:ea typeface="Lato Light"/>
                <a:cs typeface="Lato Light"/>
              </a:rPr>
              <a:t>: Happy, healthy me</a:t>
            </a:r>
          </a:p>
          <a:p>
            <a:endParaRPr lang="en-GB" sz="2000" dirty="0">
              <a:latin typeface="Lato Light"/>
              <a:ea typeface="Lato Light"/>
              <a:cs typeface="Lato Light"/>
            </a:endParaRPr>
          </a:p>
          <a:p>
            <a:r>
              <a:rPr lang="en-GB" sz="2000" b="1" dirty="0">
                <a:latin typeface="Lato Light"/>
                <a:ea typeface="Lato Light"/>
                <a:cs typeface="Lato Light"/>
              </a:rPr>
              <a:t>Session 2</a:t>
            </a:r>
            <a:r>
              <a:rPr lang="en-GB" sz="2000" dirty="0">
                <a:latin typeface="Lato Light"/>
                <a:ea typeface="Lato Light"/>
                <a:cs typeface="Lato Light"/>
              </a:rPr>
              <a:t>: Behaviour, community and hurdles</a:t>
            </a:r>
          </a:p>
          <a:p>
            <a:endParaRPr lang="en-GB" sz="2000" dirty="0">
              <a:latin typeface="Lato Light"/>
              <a:ea typeface="Lato Light"/>
              <a:cs typeface="Lato Light"/>
            </a:endParaRPr>
          </a:p>
          <a:p>
            <a:r>
              <a:rPr lang="en-GB" sz="2000" b="1" dirty="0">
                <a:latin typeface="Lato Light"/>
                <a:ea typeface="Lato Light"/>
                <a:cs typeface="Lato Light"/>
              </a:rPr>
              <a:t>Session 3</a:t>
            </a:r>
            <a:r>
              <a:rPr lang="en-GB" sz="2000" dirty="0">
                <a:latin typeface="Lato Light"/>
                <a:ea typeface="Lato Light"/>
                <a:cs typeface="Lato Light"/>
              </a:rPr>
              <a:t>: Nutrition, NOT Diet!</a:t>
            </a:r>
          </a:p>
          <a:p>
            <a:endParaRPr lang="en-GB" sz="2000" dirty="0">
              <a:latin typeface="Lato Light"/>
              <a:ea typeface="Lato Light"/>
              <a:cs typeface="Lato Light"/>
            </a:endParaRPr>
          </a:p>
          <a:p>
            <a:r>
              <a:rPr lang="en-GB" sz="2000" b="1" dirty="0">
                <a:latin typeface="Lato Light"/>
                <a:ea typeface="Lato Light"/>
                <a:cs typeface="Lato Light"/>
              </a:rPr>
              <a:t>Session 4</a:t>
            </a:r>
            <a:r>
              <a:rPr lang="en-GB" sz="2000" dirty="0">
                <a:latin typeface="Lato Light"/>
                <a:ea typeface="Lato Light"/>
                <a:cs typeface="Lato Light"/>
              </a:rPr>
              <a:t>: Physical Activity</a:t>
            </a:r>
          </a:p>
        </p:txBody>
      </p:sp>
      <p:sp>
        <p:nvSpPr>
          <p:cNvPr id="11" name="Text Placeholder 1">
            <a:extLst>
              <a:ext uri="{FF2B5EF4-FFF2-40B4-BE49-F238E27FC236}">
                <a16:creationId xmlns:a16="http://schemas.microsoft.com/office/drawing/2014/main" id="{9914E1CF-32BA-0E36-717F-A0FB56F4E978}"/>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The group sessions</a:t>
            </a:r>
          </a:p>
        </p:txBody>
      </p:sp>
    </p:spTree>
    <p:extLst>
      <p:ext uri="{BB962C8B-B14F-4D97-AF65-F5344CB8AC3E}">
        <p14:creationId xmlns:p14="http://schemas.microsoft.com/office/powerpoint/2010/main" val="1152987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A5C41C-ED07-7069-12F9-1864A8D1C3C9}"/>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5" name="Group 4">
            <a:extLst>
              <a:ext uri="{FF2B5EF4-FFF2-40B4-BE49-F238E27FC236}">
                <a16:creationId xmlns:a16="http://schemas.microsoft.com/office/drawing/2014/main" id="{99239149-84EA-380C-639B-829AE09FE35B}"/>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DB64763E-1147-F06A-A3C2-E9D1F2330A49}"/>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C8AA82-3C06-C957-C9EC-30421F5EBFA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9EBE9F4A-49B9-E146-DA71-45999A749A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4F954E2C-8B86-9603-35D5-CF797668EB53}"/>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49</a:t>
              </a:fld>
              <a:endParaRPr lang="en-US" sz="2000" dirty="0">
                <a:solidFill>
                  <a:schemeClr val="tx2"/>
                </a:solidFill>
                <a:latin typeface="Arial" panose="020B0604020202020204" pitchFamily="34" charset="0"/>
              </a:endParaRPr>
            </a:p>
          </p:txBody>
        </p:sp>
      </p:grpSp>
      <p:sp>
        <p:nvSpPr>
          <p:cNvPr id="10" name="Text Placeholder 2">
            <a:extLst>
              <a:ext uri="{FF2B5EF4-FFF2-40B4-BE49-F238E27FC236}">
                <a16:creationId xmlns:a16="http://schemas.microsoft.com/office/drawing/2014/main" id="{D270CE87-356A-5E0F-293D-AFADDBD5FAE8}"/>
              </a:ext>
            </a:extLst>
          </p:cNvPr>
          <p:cNvSpPr txBox="1">
            <a:spLocks/>
          </p:cNvSpPr>
          <p:nvPr/>
        </p:nvSpPr>
        <p:spPr>
          <a:xfrm>
            <a:off x="706438" y="1661453"/>
            <a:ext cx="9582550" cy="473934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just">
              <a:lnSpc>
                <a:spcPct val="115000"/>
              </a:lnSpc>
              <a:spcBef>
                <a:spcPts val="1000"/>
              </a:spcBef>
              <a:spcAft>
                <a:spcPts val="1000"/>
              </a:spcAft>
            </a:pPr>
            <a:r>
              <a:rPr lang="en-US" sz="2000" b="1" u="none" strike="noStrike" dirty="0">
                <a:effectLst/>
                <a:latin typeface="Lato Light"/>
                <a:ea typeface="Lato Light"/>
                <a:cs typeface="Lato Light"/>
              </a:rPr>
              <a:t>Monday </a:t>
            </a:r>
            <a:endParaRPr lang="en-GB" sz="2000" b="1" dirty="0">
              <a:latin typeface="Lato Light"/>
              <a:ea typeface="Lato Light"/>
              <a:cs typeface="Lato Light"/>
            </a:endParaRPr>
          </a:p>
          <a:p>
            <a:pPr algn="just">
              <a:lnSpc>
                <a:spcPct val="114999"/>
              </a:lnSpc>
              <a:spcBef>
                <a:spcPts val="1000"/>
              </a:spcBef>
              <a:spcAft>
                <a:spcPts val="1000"/>
              </a:spcAft>
            </a:pPr>
            <a:r>
              <a:rPr lang="en-US" sz="2000" dirty="0">
                <a:latin typeface="Lato Light"/>
                <a:ea typeface="Lato Light"/>
                <a:cs typeface="Lato Light"/>
              </a:rPr>
              <a:t>10:30 Spa </a:t>
            </a:r>
            <a:r>
              <a:rPr lang="en-US" sz="2000" dirty="0" err="1">
                <a:latin typeface="Lato Light"/>
                <a:ea typeface="Lato Light"/>
                <a:cs typeface="Lato Light"/>
              </a:rPr>
              <a:t>Pramblers</a:t>
            </a:r>
            <a:r>
              <a:rPr lang="en-US" sz="2000" dirty="0">
                <a:latin typeface="Lato Light"/>
                <a:ea typeface="Lato Light"/>
                <a:cs typeface="Lato Light"/>
              </a:rPr>
              <a:t> group for new parents. Buggy walk in South Leamington. </a:t>
            </a:r>
          </a:p>
          <a:p>
            <a:pPr algn="just">
              <a:lnSpc>
                <a:spcPct val="114999"/>
              </a:lnSpc>
              <a:spcBef>
                <a:spcPts val="1000"/>
              </a:spcBef>
              <a:spcAft>
                <a:spcPts val="1000"/>
              </a:spcAft>
            </a:pPr>
            <a:r>
              <a:rPr lang="en-US" sz="2000" dirty="0">
                <a:latin typeface="Lato Light"/>
                <a:ea typeface="Lato Light"/>
                <a:cs typeface="Lato Light"/>
              </a:rPr>
              <a:t>18:30 </a:t>
            </a:r>
            <a:r>
              <a:rPr lang="en-US" sz="2000" u="none" strike="noStrike" dirty="0">
                <a:effectLst/>
                <a:latin typeface="Lato Light"/>
                <a:ea typeface="Lato Light"/>
                <a:cs typeface="Lato Light"/>
              </a:rPr>
              <a:t>Walk Talk Walk/Run Talk Run group from a North Leamington GP practice.</a:t>
            </a:r>
            <a:endParaRPr lang="en-GB" sz="2000" u="none" strike="noStrike" dirty="0">
              <a:effectLst/>
              <a:latin typeface="Lato Light"/>
              <a:ea typeface="Lato Light"/>
              <a:cs typeface="Lato Light"/>
            </a:endParaRPr>
          </a:p>
          <a:p>
            <a:pPr algn="just">
              <a:lnSpc>
                <a:spcPct val="115000"/>
              </a:lnSpc>
              <a:spcBef>
                <a:spcPts val="1000"/>
              </a:spcBef>
              <a:spcAft>
                <a:spcPts val="1000"/>
              </a:spcAft>
            </a:pPr>
            <a:r>
              <a:rPr lang="en-US" sz="2000" b="1" u="none" strike="noStrike" dirty="0">
                <a:effectLst/>
                <a:latin typeface="Lato Light"/>
                <a:ea typeface="Lato Light"/>
                <a:cs typeface="Lato Light"/>
              </a:rPr>
              <a:t>Thursday</a:t>
            </a:r>
            <a:r>
              <a:rPr lang="en-US" sz="2000" dirty="0">
                <a:latin typeface="Lato Light"/>
                <a:ea typeface="Lato Light"/>
                <a:cs typeface="Lato Light"/>
              </a:rPr>
              <a:t> 11:00</a:t>
            </a:r>
            <a:r>
              <a:rPr lang="en-US" sz="2000" u="none" strike="noStrike" dirty="0">
                <a:effectLst/>
                <a:latin typeface="Lato Light"/>
                <a:ea typeface="Lato Light"/>
                <a:cs typeface="Lato Light"/>
              </a:rPr>
              <a:t> Walk Talk Walk group from a South Leamington GP practice.</a:t>
            </a:r>
            <a:endParaRPr lang="en-GB" sz="2000" u="none" strike="noStrike" dirty="0">
              <a:effectLst/>
              <a:latin typeface="Lato Light"/>
              <a:ea typeface="Lato Light"/>
              <a:cs typeface="Lato Light"/>
            </a:endParaRPr>
          </a:p>
          <a:p>
            <a:pPr lvl="0" algn="just">
              <a:lnSpc>
                <a:spcPct val="115000"/>
              </a:lnSpc>
              <a:spcBef>
                <a:spcPts val="1000"/>
              </a:spcBef>
              <a:spcAft>
                <a:spcPts val="1000"/>
              </a:spcAft>
            </a:pPr>
            <a:r>
              <a:rPr lang="en-US" sz="2000" u="none" strike="noStrike" dirty="0">
                <a:effectLst/>
              </a:rPr>
              <a:t>Twice weekly Swim Together group at the centrally located Leamington Spa Leisure Centre (supported by Mental health swims, Everyone Active and Swim England).</a:t>
            </a:r>
            <a:endParaRPr lang="en-GB" sz="2000" u="none" strike="noStrike" dirty="0">
              <a:effectLst/>
            </a:endParaRPr>
          </a:p>
          <a:p>
            <a:pPr lvl="0" algn="just">
              <a:lnSpc>
                <a:spcPct val="115000"/>
              </a:lnSpc>
              <a:spcBef>
                <a:spcPts val="1000"/>
              </a:spcBef>
              <a:spcAft>
                <a:spcPts val="1000"/>
              </a:spcAft>
            </a:pPr>
            <a:r>
              <a:rPr lang="en-US" sz="2000" b="1" u="none" strike="noStrike" dirty="0">
                <a:effectLst/>
                <a:latin typeface="Lato Light"/>
                <a:ea typeface="Lato Light"/>
                <a:cs typeface="Lato Light"/>
              </a:rPr>
              <a:t>Leamington parkrun, </a:t>
            </a:r>
            <a:r>
              <a:rPr lang="en-US" sz="2000" b="1" dirty="0">
                <a:latin typeface="Lato Light"/>
                <a:ea typeface="Lato Light"/>
                <a:cs typeface="Lato Light"/>
              </a:rPr>
              <a:t>Saturday</a:t>
            </a:r>
            <a:r>
              <a:rPr lang="en-US" sz="2000" u="none" strike="noStrike" dirty="0">
                <a:effectLst/>
                <a:latin typeface="Lato Light"/>
                <a:ea typeface="Lato Light"/>
                <a:cs typeface="Lato Light"/>
              </a:rPr>
              <a:t>: patients accompanied to our local event to spectate, volunteer, walk or jog. This program is called ‘path to parkrun’.</a:t>
            </a:r>
            <a:endParaRPr lang="en-GB" sz="2000" u="none" strike="noStrike" dirty="0">
              <a:effectLst/>
              <a:latin typeface="Lato Light"/>
              <a:ea typeface="Lato Light"/>
              <a:cs typeface="Lato Light"/>
            </a:endParaRPr>
          </a:p>
        </p:txBody>
      </p:sp>
      <p:sp>
        <p:nvSpPr>
          <p:cNvPr id="11" name="Text Placeholder 1">
            <a:extLst>
              <a:ext uri="{FF2B5EF4-FFF2-40B4-BE49-F238E27FC236}">
                <a16:creationId xmlns:a16="http://schemas.microsoft.com/office/drawing/2014/main" id="{F13784CB-27E9-4C97-E6FE-29844E14A0A1}"/>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Physical activity sessions on offer</a:t>
            </a:r>
          </a:p>
        </p:txBody>
      </p:sp>
    </p:spTree>
    <p:extLst>
      <p:ext uri="{BB962C8B-B14F-4D97-AF65-F5344CB8AC3E}">
        <p14:creationId xmlns:p14="http://schemas.microsoft.com/office/powerpoint/2010/main" val="296891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3973EF-8E9C-0949-B0DF-125E754E0C05}"/>
              </a:ext>
            </a:extLst>
          </p:cNvPr>
          <p:cNvSpPr/>
          <p:nvPr/>
        </p:nvSpPr>
        <p:spPr>
          <a:xfrm>
            <a:off x="0" y="0"/>
            <a:ext cx="10994065"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4">
            <a:extLst>
              <a:ext uri="{FF2B5EF4-FFF2-40B4-BE49-F238E27FC236}">
                <a16:creationId xmlns:a16="http://schemas.microsoft.com/office/drawing/2014/main" id="{89228788-EDC1-7658-79DD-FB9AD1AD7F37}"/>
              </a:ext>
            </a:extLst>
          </p:cNvPr>
          <p:cNvSpPr txBox="1">
            <a:spLocks/>
          </p:cNvSpPr>
          <p:nvPr/>
        </p:nvSpPr>
        <p:spPr>
          <a:xfrm>
            <a:off x="556179" y="1341547"/>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endParaRPr lang="en-US" sz="2400" dirty="0">
              <a:solidFill>
                <a:schemeClr val="tx2"/>
              </a:solidFill>
              <a:latin typeface="Arial" panose="020B0604020202020204" pitchFamily="34" charset="0"/>
            </a:endParaRPr>
          </a:p>
        </p:txBody>
      </p:sp>
      <p:grpSp>
        <p:nvGrpSpPr>
          <p:cNvPr id="9" name="Group 8">
            <a:extLst>
              <a:ext uri="{FF2B5EF4-FFF2-40B4-BE49-F238E27FC236}">
                <a16:creationId xmlns:a16="http://schemas.microsoft.com/office/drawing/2014/main" id="{F56BFCF5-AB26-D5C4-97CD-664B5E6D935A}"/>
              </a:ext>
            </a:extLst>
          </p:cNvPr>
          <p:cNvGrpSpPr/>
          <p:nvPr/>
        </p:nvGrpSpPr>
        <p:grpSpPr>
          <a:xfrm>
            <a:off x="11132288" y="0"/>
            <a:ext cx="1059712" cy="6858000"/>
            <a:chOff x="11132288" y="0"/>
            <a:chExt cx="1059712" cy="6858000"/>
          </a:xfrm>
        </p:grpSpPr>
        <p:sp>
          <p:nvSpPr>
            <p:cNvPr id="11" name="Rectangle 10">
              <a:extLst>
                <a:ext uri="{FF2B5EF4-FFF2-40B4-BE49-F238E27FC236}">
                  <a16:creationId xmlns:a16="http://schemas.microsoft.com/office/drawing/2014/main" id="{41C29BE4-0144-F650-7878-24AD7DF55FB1}"/>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351DF9-59B4-E7C9-6D07-7F08A5793346}"/>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letters on a white background&#10;&#10;AI-generated content may be incorrect.">
              <a:extLst>
                <a:ext uri="{FF2B5EF4-FFF2-40B4-BE49-F238E27FC236}">
                  <a16:creationId xmlns:a16="http://schemas.microsoft.com/office/drawing/2014/main" id="{A0B060F4-251F-4C86-41EA-584B3E6AEE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4" name="Slide Number Placeholder 14">
              <a:extLst>
                <a:ext uri="{FF2B5EF4-FFF2-40B4-BE49-F238E27FC236}">
                  <a16:creationId xmlns:a16="http://schemas.microsoft.com/office/drawing/2014/main" id="{A8B6E611-0B0F-9908-7648-AF0D00BBC9DA}"/>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a:t>
              </a:fld>
              <a:endParaRPr lang="en-US" sz="2000" dirty="0">
                <a:solidFill>
                  <a:schemeClr val="tx2"/>
                </a:solidFill>
                <a:latin typeface="Arial" panose="020B0604020202020204" pitchFamily="34" charset="0"/>
              </a:endParaRPr>
            </a:p>
          </p:txBody>
        </p:sp>
      </p:grpSp>
      <p:sp>
        <p:nvSpPr>
          <p:cNvPr id="15" name="Text Placeholder 1">
            <a:extLst>
              <a:ext uri="{FF2B5EF4-FFF2-40B4-BE49-F238E27FC236}">
                <a16:creationId xmlns:a16="http://schemas.microsoft.com/office/drawing/2014/main" id="{B265E76D-EEA6-F952-7A61-D041C9A39BA0}"/>
              </a:ext>
            </a:extLst>
          </p:cNvPr>
          <p:cNvSpPr txBox="1">
            <a:spLocks/>
          </p:cNvSpPr>
          <p:nvPr/>
        </p:nvSpPr>
        <p:spPr>
          <a:xfrm>
            <a:off x="706438" y="457200"/>
            <a:ext cx="8420630" cy="1447800"/>
          </a:xfrm>
          <a:prstGeom prst="rect">
            <a:avLst/>
          </a:prstGeom>
        </p:spPr>
        <p:txBody>
          <a:bodyPr lIns="91440" tIns="45720" rIns="91440" bIns="45720" anchor="t"/>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latin typeface="Lato"/>
                <a:ea typeface="Lato"/>
                <a:cs typeface="Lato"/>
              </a:rPr>
              <a:t>Contents</a:t>
            </a:r>
            <a:endParaRPr lang="en-US" dirty="0">
              <a:latin typeface="Lato"/>
              <a:ea typeface="Lato"/>
              <a:cs typeface="Lato"/>
            </a:endParaRPr>
          </a:p>
        </p:txBody>
      </p:sp>
      <p:sp>
        <p:nvSpPr>
          <p:cNvPr id="2" name="TextBox 1">
            <a:extLst>
              <a:ext uri="{FF2B5EF4-FFF2-40B4-BE49-F238E27FC236}">
                <a16:creationId xmlns:a16="http://schemas.microsoft.com/office/drawing/2014/main" id="{3024FC1A-904E-C357-F9AA-76A5C91AA38A}"/>
              </a:ext>
            </a:extLst>
          </p:cNvPr>
          <p:cNvSpPr txBox="1"/>
          <p:nvPr/>
        </p:nvSpPr>
        <p:spPr>
          <a:xfrm>
            <a:off x="794238" y="1527331"/>
            <a:ext cx="6686332" cy="2862322"/>
          </a:xfrm>
          <a:prstGeom prst="rect">
            <a:avLst/>
          </a:prstGeom>
          <a:noFill/>
        </p:spPr>
        <p:txBody>
          <a:bodyPr wrap="square" rtlCol="0">
            <a:spAutoFit/>
          </a:bodyPr>
          <a:lstStyle/>
          <a:p>
            <a:pPr marL="457200" indent="-457200">
              <a:buFont typeface="+mj-lt"/>
              <a:buAutoNum type="arabicPeriod"/>
            </a:pPr>
            <a:r>
              <a:rPr lang="en-GB" sz="2000" dirty="0">
                <a:solidFill>
                  <a:srgbClr val="002B5C"/>
                </a:solidFill>
                <a:latin typeface="Lato Light"/>
                <a:ea typeface="Lato Light"/>
                <a:cs typeface="Lato Light"/>
                <a:hlinkClick r:id="rId3" action="ppaction://hlinksldjump"/>
              </a:rPr>
              <a:t>Why do we need movement in primary care</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4" action="ppaction://hlinksldjump"/>
              </a:rPr>
              <a:t>What is involved in the Active Practice Charter</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5" action="ppaction://hlinksldjump"/>
              </a:rPr>
              <a:t>Tools to become an Active Practice</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6" action="ppaction://hlinksldjump"/>
              </a:rPr>
              <a:t>Suggested Training and CPD </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7" action="ppaction://hlinksldjump"/>
              </a:rPr>
              <a:t>Funding</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8" action="ppaction://hlinksldjump"/>
              </a:rPr>
              <a:t>Medical Indemnity</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9" action="ppaction://hlinksldjump"/>
              </a:rPr>
              <a:t>Evaluation</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10" action="ppaction://hlinksldjump"/>
              </a:rPr>
              <a:t>Case study</a:t>
            </a:r>
            <a:endParaRPr lang="en-GB" sz="2000" dirty="0">
              <a:solidFill>
                <a:srgbClr val="002B5C"/>
              </a:solidFill>
              <a:latin typeface="Lato Light"/>
              <a:ea typeface="Lato Light"/>
              <a:cs typeface="Lato Light"/>
            </a:endParaRPr>
          </a:p>
          <a:p>
            <a:pPr marL="457200" indent="-457200">
              <a:buFont typeface="+mj-lt"/>
              <a:buAutoNum type="arabicPeriod"/>
            </a:pPr>
            <a:r>
              <a:rPr lang="en-GB" sz="2000" dirty="0">
                <a:solidFill>
                  <a:srgbClr val="002B5C"/>
                </a:solidFill>
                <a:latin typeface="Lato Light"/>
                <a:ea typeface="Lato Light"/>
                <a:cs typeface="Lato Light"/>
                <a:hlinkClick r:id="rId11" action="ppaction://hlinksldjump"/>
              </a:rPr>
              <a:t>Acknowledgements</a:t>
            </a:r>
            <a:endParaRPr lang="en-GB" sz="2000" dirty="0">
              <a:solidFill>
                <a:srgbClr val="002B5C"/>
              </a:solidFill>
              <a:latin typeface="Lato Light"/>
              <a:ea typeface="Lato Light"/>
              <a:cs typeface="Lato Light"/>
            </a:endParaRPr>
          </a:p>
        </p:txBody>
      </p:sp>
    </p:spTree>
    <p:extLst>
      <p:ext uri="{BB962C8B-B14F-4D97-AF65-F5344CB8AC3E}">
        <p14:creationId xmlns:p14="http://schemas.microsoft.com/office/powerpoint/2010/main" val="3950744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848891-FF2B-D5E5-DBBE-30AFF2486DFA}"/>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4" name="Group 3">
            <a:extLst>
              <a:ext uri="{FF2B5EF4-FFF2-40B4-BE49-F238E27FC236}">
                <a16:creationId xmlns:a16="http://schemas.microsoft.com/office/drawing/2014/main" id="{6694A721-29DB-12DE-7577-1221377E2BEB}"/>
              </a:ext>
            </a:extLst>
          </p:cNvPr>
          <p:cNvGrpSpPr/>
          <p:nvPr/>
        </p:nvGrpSpPr>
        <p:grpSpPr>
          <a:xfrm>
            <a:off x="11125200" y="0"/>
            <a:ext cx="1059712" cy="6858000"/>
            <a:chOff x="11132288" y="0"/>
            <a:chExt cx="1059712" cy="6858000"/>
          </a:xfrm>
        </p:grpSpPr>
        <p:sp>
          <p:nvSpPr>
            <p:cNvPr id="5" name="Rectangle 4">
              <a:extLst>
                <a:ext uri="{FF2B5EF4-FFF2-40B4-BE49-F238E27FC236}">
                  <a16:creationId xmlns:a16="http://schemas.microsoft.com/office/drawing/2014/main" id="{DB71807A-CD7A-CE07-26CD-819599B74E53}"/>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86F1D5-9271-FB33-7E32-2580A992D5A2}"/>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ack letters on a white background&#10;&#10;AI-generated content may be incorrect.">
              <a:extLst>
                <a:ext uri="{FF2B5EF4-FFF2-40B4-BE49-F238E27FC236}">
                  <a16:creationId xmlns:a16="http://schemas.microsoft.com/office/drawing/2014/main" id="{68EA1204-991D-B369-C5A8-9217A289ED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9" name="Slide Number Placeholder 14">
              <a:extLst>
                <a:ext uri="{FF2B5EF4-FFF2-40B4-BE49-F238E27FC236}">
                  <a16:creationId xmlns:a16="http://schemas.microsoft.com/office/drawing/2014/main" id="{1D5424F6-560C-74D8-8480-4305EAE4266B}"/>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50</a:t>
              </a:fld>
              <a:endParaRPr lang="en-US" sz="2000" dirty="0">
                <a:solidFill>
                  <a:schemeClr val="tx2"/>
                </a:solidFill>
                <a:latin typeface="Arial" panose="020B0604020202020204" pitchFamily="34" charset="0"/>
              </a:endParaRPr>
            </a:p>
          </p:txBody>
        </p:sp>
      </p:grpSp>
      <p:sp>
        <p:nvSpPr>
          <p:cNvPr id="21" name="Rounded Rectangle 20">
            <a:extLst>
              <a:ext uri="{FF2B5EF4-FFF2-40B4-BE49-F238E27FC236}">
                <a16:creationId xmlns:a16="http://schemas.microsoft.com/office/drawing/2014/main" id="{E6F9B86A-4278-1932-CA1B-ADB4E07611DF}"/>
              </a:ext>
            </a:extLst>
          </p:cNvPr>
          <p:cNvSpPr/>
          <p:nvPr/>
        </p:nvSpPr>
        <p:spPr>
          <a:xfrm>
            <a:off x="1209161" y="1447800"/>
            <a:ext cx="8575741" cy="4860757"/>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42EF5152-6E55-C191-4E52-134F24A70771}"/>
              </a:ext>
            </a:extLst>
          </p:cNvPr>
          <p:cNvSpPr>
            <a:spLocks noGrp="1"/>
          </p:cNvSpPr>
          <p:nvPr>
            <p:ph type="body" sz="quarter" idx="12"/>
          </p:nvPr>
        </p:nvSpPr>
        <p:spPr/>
        <p:txBody>
          <a:bodyPr/>
          <a:lstStyle/>
          <a:p>
            <a:r>
              <a:rPr lang="en-GB" dirty="0"/>
              <a:t>The outcomes</a:t>
            </a:r>
          </a:p>
        </p:txBody>
      </p:sp>
      <p:sp>
        <p:nvSpPr>
          <p:cNvPr id="8" name="Rectangle 7">
            <a:extLst>
              <a:ext uri="{FF2B5EF4-FFF2-40B4-BE49-F238E27FC236}">
                <a16:creationId xmlns:a16="http://schemas.microsoft.com/office/drawing/2014/main" id="{26EABB3C-2F03-FF28-2C87-F397960E59B7}"/>
              </a:ext>
            </a:extLst>
          </p:cNvPr>
          <p:cNvSpPr/>
          <p:nvPr/>
        </p:nvSpPr>
        <p:spPr bwMode="auto">
          <a:xfrm>
            <a:off x="1957981" y="1661579"/>
            <a:ext cx="7078100" cy="4872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lnSpc>
                <a:spcPct val="115000"/>
              </a:lnSpc>
              <a:spcBef>
                <a:spcPts val="1000"/>
              </a:spcBef>
              <a:spcAft>
                <a:spcPts val="1000"/>
              </a:spcAft>
            </a:pPr>
            <a:r>
              <a:rPr lang="en-US" sz="1500" kern="1200" dirty="0">
                <a:solidFill>
                  <a:srgbClr val="000000"/>
                </a:solidFill>
                <a:effectLst/>
                <a:latin typeface="Lato Light" panose="020F0302020204030203" pitchFamily="34" charset="77"/>
                <a:ea typeface="Segoe UI Emoji" panose="020B0502040204020203" pitchFamily="34" charset="0"/>
                <a:cs typeface="Times New Roman" panose="02020603050405020304" pitchFamily="18" charset="0"/>
              </a:rPr>
              <a:t>Data based on 142 patients who attended Lifestyle Clinic at a North Leamington GP practice location between 09/21 – 11/22. </a:t>
            </a:r>
            <a:endParaRPr lang="en-GB" sz="1500" dirty="0">
              <a:effectLst/>
              <a:latin typeface="Lato Light" panose="020F0302020204030203" pitchFamily="34" charset="77"/>
              <a:ea typeface="Times New Roman" panose="02020603050405020304" pitchFamily="18" charset="0"/>
              <a:cs typeface="Times New Roman" panose="02020603050405020304" pitchFamily="18" charset="0"/>
            </a:endParaRPr>
          </a:p>
        </p:txBody>
      </p:sp>
      <p:pic>
        <p:nvPicPr>
          <p:cNvPr id="9" name="Picture 8" descr="A blue circle with white text&#10;&#10;Description automatically generated">
            <a:extLst>
              <a:ext uri="{FF2B5EF4-FFF2-40B4-BE49-F238E27FC236}">
                <a16:creationId xmlns:a16="http://schemas.microsoft.com/office/drawing/2014/main" id="{02CDEA3A-E30A-6E2E-9903-A8DF56599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0212" y="2592334"/>
            <a:ext cx="2803471" cy="2137260"/>
          </a:xfrm>
          <a:prstGeom prst="rect">
            <a:avLst/>
          </a:prstGeom>
        </p:spPr>
      </p:pic>
      <p:pic>
        <p:nvPicPr>
          <p:cNvPr id="10" name="Picture 9" descr="A blue circle with white text&#10;&#10;Description automatically generated">
            <a:extLst>
              <a:ext uri="{FF2B5EF4-FFF2-40B4-BE49-F238E27FC236}">
                <a16:creationId xmlns:a16="http://schemas.microsoft.com/office/drawing/2014/main" id="{AA2B2C34-A39B-AA4F-1465-B9179FA57D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4883" y="2567230"/>
            <a:ext cx="2855329" cy="2221166"/>
          </a:xfrm>
          <a:prstGeom prst="rect">
            <a:avLst/>
          </a:prstGeom>
        </p:spPr>
      </p:pic>
      <p:pic>
        <p:nvPicPr>
          <p:cNvPr id="11" name="Picture 10" descr="A blue circle with white text&#10;&#10;Description automatically generated">
            <a:extLst>
              <a:ext uri="{FF2B5EF4-FFF2-40B4-BE49-F238E27FC236}">
                <a16:creationId xmlns:a16="http://schemas.microsoft.com/office/drawing/2014/main" id="{C9BC592E-C235-D748-7FEB-E090667DCC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2687" y="2629625"/>
            <a:ext cx="2282534" cy="2062678"/>
          </a:xfrm>
          <a:prstGeom prst="rect">
            <a:avLst/>
          </a:prstGeom>
        </p:spPr>
      </p:pic>
      <p:sp>
        <p:nvSpPr>
          <p:cNvPr id="13" name="Rectangle 12">
            <a:extLst>
              <a:ext uri="{FF2B5EF4-FFF2-40B4-BE49-F238E27FC236}">
                <a16:creationId xmlns:a16="http://schemas.microsoft.com/office/drawing/2014/main" id="{9BC03681-3D9A-0423-0B3C-E5A1217B840D}"/>
              </a:ext>
            </a:extLst>
          </p:cNvPr>
          <p:cNvSpPr/>
          <p:nvPr/>
        </p:nvSpPr>
        <p:spPr>
          <a:xfrm>
            <a:off x="10880396" y="3248122"/>
            <a:ext cx="119453" cy="620148"/>
          </a:xfrm>
          <a:prstGeom prst="rect">
            <a:avLst/>
          </a:prstGeom>
          <a:ln>
            <a:noFill/>
          </a:ln>
        </p:spPr>
        <p:txBody>
          <a:bodyPr wrap="square">
            <a:noAutofit/>
          </a:bodyPr>
          <a:lstStyle/>
          <a:p>
            <a:endParaRPr lang="en-GB"/>
          </a:p>
        </p:txBody>
      </p:sp>
      <p:sp>
        <p:nvSpPr>
          <p:cNvPr id="14" name="Rectangle 13">
            <a:extLst>
              <a:ext uri="{FF2B5EF4-FFF2-40B4-BE49-F238E27FC236}">
                <a16:creationId xmlns:a16="http://schemas.microsoft.com/office/drawing/2014/main" id="{90B119AA-31DE-FFA1-123C-AB85AD67B6CB}"/>
              </a:ext>
            </a:extLst>
          </p:cNvPr>
          <p:cNvSpPr/>
          <p:nvPr/>
        </p:nvSpPr>
        <p:spPr>
          <a:xfrm>
            <a:off x="1796344" y="5071784"/>
            <a:ext cx="2292512" cy="1339572"/>
          </a:xfrm>
          <a:prstGeom prst="rect">
            <a:avLst/>
          </a:prstGeom>
          <a:ln>
            <a:noFill/>
          </a:ln>
        </p:spPr>
        <p:txBody>
          <a:bodyPr wrap="square">
            <a:noAutofit/>
          </a:bodyPr>
          <a:lstStyle/>
          <a:p>
            <a:pPr algn="ctr" eaLnBrk="0" fontAlgn="base" hangingPunct="0">
              <a:lnSpc>
                <a:spcPct val="115000"/>
              </a:lnSpc>
              <a:spcBef>
                <a:spcPts val="1000"/>
              </a:spcBef>
              <a:spcAft>
                <a:spcPts val="1000"/>
              </a:spcAft>
            </a:pPr>
            <a:r>
              <a:rPr lang="en-US" sz="1500" kern="1200" dirty="0">
                <a:solidFill>
                  <a:srgbClr val="000000"/>
                </a:solidFill>
                <a:effectLst/>
                <a:latin typeface="Lato Light" panose="020F0302020204030203" pitchFamily="34" charset="77"/>
                <a:ea typeface="Segoe UI Emoji" panose="020B0502040204020203" pitchFamily="34" charset="0"/>
                <a:cs typeface="Century Gothic" panose="020B0502020202020204" pitchFamily="34" charset="0"/>
              </a:rPr>
              <a:t>Do you have increased confidence to make lifestyle changes?</a:t>
            </a:r>
            <a:endParaRPr lang="en-GB" sz="1500" dirty="0">
              <a:effectLst/>
              <a:latin typeface="Lato Light" panose="020F0302020204030203" pitchFamily="34" charset="77"/>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7F11FA4-4EB1-66B8-901F-7728696431D0}"/>
              </a:ext>
            </a:extLst>
          </p:cNvPr>
          <p:cNvSpPr/>
          <p:nvPr/>
        </p:nvSpPr>
        <p:spPr>
          <a:xfrm>
            <a:off x="4676039" y="5064903"/>
            <a:ext cx="2130246" cy="878913"/>
          </a:xfrm>
          <a:prstGeom prst="rect">
            <a:avLst/>
          </a:prstGeom>
          <a:ln>
            <a:noFill/>
          </a:ln>
        </p:spPr>
        <p:txBody>
          <a:bodyPr wrap="square">
            <a:noAutofit/>
          </a:bodyPr>
          <a:lstStyle/>
          <a:p>
            <a:pPr algn="ctr" eaLnBrk="0" fontAlgn="base" hangingPunct="0">
              <a:lnSpc>
                <a:spcPct val="115000"/>
              </a:lnSpc>
              <a:spcBef>
                <a:spcPts val="1000"/>
              </a:spcBef>
              <a:spcAft>
                <a:spcPts val="1000"/>
              </a:spcAft>
            </a:pPr>
            <a:r>
              <a:rPr lang="en-US" sz="1500" kern="1200" dirty="0">
                <a:solidFill>
                  <a:srgbClr val="000000"/>
                </a:solidFill>
                <a:effectLst/>
                <a:latin typeface="Lato Light" panose="020F0302020204030203" pitchFamily="34" charset="77"/>
                <a:ea typeface="Segoe UI Emoji" panose="020B0502040204020203" pitchFamily="34" charset="0"/>
                <a:cs typeface="Century Gothic" panose="020B0502020202020204" pitchFamily="34" charset="0"/>
              </a:rPr>
              <a:t>Have you noticed any positive impacts on your physical health?</a:t>
            </a:r>
            <a:endParaRPr lang="en-GB" sz="1500" dirty="0">
              <a:effectLst/>
              <a:latin typeface="Lato Light" panose="020F0302020204030203" pitchFamily="34" charset="77"/>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F907ECC-E4BE-6D9E-781A-502FC91316EC}"/>
              </a:ext>
            </a:extLst>
          </p:cNvPr>
          <p:cNvSpPr/>
          <p:nvPr/>
        </p:nvSpPr>
        <p:spPr>
          <a:xfrm>
            <a:off x="7420364" y="5071784"/>
            <a:ext cx="2130246" cy="878913"/>
          </a:xfrm>
          <a:prstGeom prst="rect">
            <a:avLst/>
          </a:prstGeom>
          <a:ln>
            <a:noFill/>
          </a:ln>
        </p:spPr>
        <p:txBody>
          <a:bodyPr wrap="square">
            <a:noAutofit/>
          </a:bodyPr>
          <a:lstStyle/>
          <a:p>
            <a:pPr algn="ctr" eaLnBrk="0" fontAlgn="base" hangingPunct="0">
              <a:lnSpc>
                <a:spcPct val="115000"/>
              </a:lnSpc>
              <a:spcBef>
                <a:spcPts val="1000"/>
              </a:spcBef>
              <a:spcAft>
                <a:spcPts val="1000"/>
              </a:spcAft>
            </a:pPr>
            <a:r>
              <a:rPr lang="en-US" sz="1500" kern="1200" dirty="0">
                <a:solidFill>
                  <a:srgbClr val="000000"/>
                </a:solidFill>
                <a:effectLst/>
                <a:latin typeface="Lato Light" panose="020F0302020204030203" pitchFamily="34" charset="77"/>
                <a:ea typeface="Segoe UI Emoji" panose="020B0502040204020203" pitchFamily="34" charset="0"/>
                <a:cs typeface="Century Gothic" panose="020B0502020202020204" pitchFamily="34" charset="0"/>
              </a:rPr>
              <a:t>Have you noticed any positive impacts on your mental health?</a:t>
            </a:r>
            <a:endParaRPr lang="en-GB" sz="1500" dirty="0">
              <a:effectLst/>
              <a:latin typeface="Lato Light" panose="020F03020202040302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839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F9C6A6-1745-FE36-9AD7-2398C302346B}"/>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9" name="Group 8">
            <a:extLst>
              <a:ext uri="{FF2B5EF4-FFF2-40B4-BE49-F238E27FC236}">
                <a16:creationId xmlns:a16="http://schemas.microsoft.com/office/drawing/2014/main" id="{B401C628-5D2D-B794-4129-1EC50F83D0B3}"/>
              </a:ext>
            </a:extLst>
          </p:cNvPr>
          <p:cNvGrpSpPr/>
          <p:nvPr/>
        </p:nvGrpSpPr>
        <p:grpSpPr>
          <a:xfrm>
            <a:off x="11125200" y="0"/>
            <a:ext cx="1059712" cy="6858000"/>
            <a:chOff x="11132288" y="0"/>
            <a:chExt cx="1059712" cy="6858000"/>
          </a:xfrm>
        </p:grpSpPr>
        <p:sp>
          <p:nvSpPr>
            <p:cNvPr id="10" name="Rectangle 9">
              <a:extLst>
                <a:ext uri="{FF2B5EF4-FFF2-40B4-BE49-F238E27FC236}">
                  <a16:creationId xmlns:a16="http://schemas.microsoft.com/office/drawing/2014/main" id="{CDFEBCE8-CE20-242F-29C9-0A59D088908D}"/>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D01E63-8BF8-EFE5-3806-A2ADAC268926}"/>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letters on a white background&#10;&#10;AI-generated content may be incorrect.">
              <a:extLst>
                <a:ext uri="{FF2B5EF4-FFF2-40B4-BE49-F238E27FC236}">
                  <a16:creationId xmlns:a16="http://schemas.microsoft.com/office/drawing/2014/main" id="{A94ED183-11E4-E8DA-8DA4-A32FC2702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3" name="Slide Number Placeholder 14">
              <a:extLst>
                <a:ext uri="{FF2B5EF4-FFF2-40B4-BE49-F238E27FC236}">
                  <a16:creationId xmlns:a16="http://schemas.microsoft.com/office/drawing/2014/main" id="{EFE5D9B9-A670-BD20-7B0E-F8F61573234E}"/>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51</a:t>
              </a:fld>
              <a:endParaRPr lang="en-US" sz="2000" dirty="0">
                <a:solidFill>
                  <a:schemeClr val="tx2"/>
                </a:solidFill>
                <a:latin typeface="Arial" panose="020B0604020202020204" pitchFamily="34" charset="0"/>
              </a:endParaRPr>
            </a:p>
          </p:txBody>
        </p:sp>
      </p:grpSp>
      <p:sp>
        <p:nvSpPr>
          <p:cNvPr id="14" name="Text Placeholder 1">
            <a:extLst>
              <a:ext uri="{FF2B5EF4-FFF2-40B4-BE49-F238E27FC236}">
                <a16:creationId xmlns:a16="http://schemas.microsoft.com/office/drawing/2014/main" id="{8A202B01-2C67-5F37-581C-D958437EE3D3}"/>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The outcomes</a:t>
            </a:r>
          </a:p>
        </p:txBody>
      </p:sp>
      <p:sp>
        <p:nvSpPr>
          <p:cNvPr id="15" name="Rounded Rectangle 14">
            <a:extLst>
              <a:ext uri="{FF2B5EF4-FFF2-40B4-BE49-F238E27FC236}">
                <a16:creationId xmlns:a16="http://schemas.microsoft.com/office/drawing/2014/main" id="{2B86E0BF-16FA-39A7-BF8C-EB163D013B54}"/>
              </a:ext>
            </a:extLst>
          </p:cNvPr>
          <p:cNvSpPr/>
          <p:nvPr/>
        </p:nvSpPr>
        <p:spPr>
          <a:xfrm>
            <a:off x="825910" y="1447801"/>
            <a:ext cx="9627238" cy="4011706"/>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E0BFF1D-03F4-65FE-6C31-2F77E1BBD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972" y="2213311"/>
            <a:ext cx="9331113" cy="3181668"/>
          </a:xfrm>
          <a:prstGeom prst="rect">
            <a:avLst/>
          </a:prstGeom>
          <a:solidFill>
            <a:srgbClr val="FFFFFF">
              <a:shade val="85000"/>
            </a:srgbClr>
          </a:solidFill>
          <a:ln w="88900" cap="sq">
            <a:noFill/>
            <a:miter lim="800000"/>
          </a:ln>
          <a:effectLst>
            <a:softEdge rad="0"/>
          </a:effectLst>
          <a:scene3d>
            <a:camera prst="orthographicFront"/>
            <a:lightRig rig="twoPt" dir="t">
              <a:rot lat="0" lon="0" rev="7200000"/>
            </a:lightRig>
          </a:scene3d>
          <a:sp3d>
            <a:bevelT w="0" h="0"/>
            <a:contourClr>
              <a:srgbClr val="FFFFFF"/>
            </a:contourClr>
          </a:sp3d>
        </p:spPr>
      </p:pic>
      <p:sp>
        <p:nvSpPr>
          <p:cNvPr id="16" name="Rectangle 15">
            <a:extLst>
              <a:ext uri="{FF2B5EF4-FFF2-40B4-BE49-F238E27FC236}">
                <a16:creationId xmlns:a16="http://schemas.microsoft.com/office/drawing/2014/main" id="{3A181112-84B5-7281-363C-65C8A8B5D043}"/>
              </a:ext>
            </a:extLst>
          </p:cNvPr>
          <p:cNvSpPr/>
          <p:nvPr/>
        </p:nvSpPr>
        <p:spPr bwMode="auto">
          <a:xfrm>
            <a:off x="973972" y="1661579"/>
            <a:ext cx="9171834" cy="4872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fontAlgn="base">
              <a:lnSpc>
                <a:spcPct val="115000"/>
              </a:lnSpc>
              <a:spcBef>
                <a:spcPts val="1000"/>
              </a:spcBef>
              <a:spcAft>
                <a:spcPts val="1000"/>
              </a:spcAft>
            </a:pPr>
            <a:r>
              <a:rPr lang="en-US" sz="15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Has the Lifestyle  Clinic increased your confidence in making positive changes in your life? Please select one and explain your answer where possible</a:t>
            </a:r>
            <a:endParaRPr lang="en-GB" sz="1500" dirty="0">
              <a:solidFill>
                <a:srgbClr val="002B5C"/>
              </a:solidFill>
              <a:effectLst/>
              <a:latin typeface="Lato Light" panose="020F03020202040302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455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3F1FC-8F0E-4170-15A8-40612EF3CE57}"/>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sp>
        <p:nvSpPr>
          <p:cNvPr id="11" name="Rounded Rectangle 10">
            <a:extLst>
              <a:ext uri="{FF2B5EF4-FFF2-40B4-BE49-F238E27FC236}">
                <a16:creationId xmlns:a16="http://schemas.microsoft.com/office/drawing/2014/main" id="{A2A1E2EA-6745-6B18-31C5-E4DCD41E1CE6}"/>
              </a:ext>
            </a:extLst>
          </p:cNvPr>
          <p:cNvSpPr/>
          <p:nvPr/>
        </p:nvSpPr>
        <p:spPr>
          <a:xfrm>
            <a:off x="832998" y="1447801"/>
            <a:ext cx="9627238" cy="4011706"/>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a16="http://schemas.microsoft.com/office/drawing/2014/main" id="{42EF5152-6E55-C191-4E52-134F24A70771}"/>
              </a:ext>
            </a:extLst>
          </p:cNvPr>
          <p:cNvSpPr>
            <a:spLocks noGrp="1"/>
          </p:cNvSpPr>
          <p:nvPr>
            <p:ph type="body" sz="quarter" idx="12"/>
          </p:nvPr>
        </p:nvSpPr>
        <p:spPr/>
        <p:txBody>
          <a:bodyPr/>
          <a:lstStyle/>
          <a:p>
            <a:r>
              <a:rPr lang="en-GB" dirty="0"/>
              <a:t>The outcomes</a:t>
            </a:r>
          </a:p>
        </p:txBody>
      </p:sp>
      <p:grpSp>
        <p:nvGrpSpPr>
          <p:cNvPr id="5" name="Group 4">
            <a:extLst>
              <a:ext uri="{FF2B5EF4-FFF2-40B4-BE49-F238E27FC236}">
                <a16:creationId xmlns:a16="http://schemas.microsoft.com/office/drawing/2014/main" id="{3C09D717-03DF-1E6A-DD42-6FF7E5273829}"/>
              </a:ext>
            </a:extLst>
          </p:cNvPr>
          <p:cNvGrpSpPr/>
          <p:nvPr/>
        </p:nvGrpSpPr>
        <p:grpSpPr>
          <a:xfrm>
            <a:off x="11125200" y="0"/>
            <a:ext cx="1059712" cy="6858000"/>
            <a:chOff x="11132288" y="0"/>
            <a:chExt cx="1059712" cy="6858000"/>
          </a:xfrm>
        </p:grpSpPr>
        <p:sp>
          <p:nvSpPr>
            <p:cNvPr id="6" name="Rectangle 5">
              <a:extLst>
                <a:ext uri="{FF2B5EF4-FFF2-40B4-BE49-F238E27FC236}">
                  <a16:creationId xmlns:a16="http://schemas.microsoft.com/office/drawing/2014/main" id="{60392807-03DF-78E2-8AFB-96804A07108D}"/>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62503D-D099-0440-3020-B7094FBBBFEE}"/>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letters on a white background&#10;&#10;AI-generated content may be incorrect.">
              <a:extLst>
                <a:ext uri="{FF2B5EF4-FFF2-40B4-BE49-F238E27FC236}">
                  <a16:creationId xmlns:a16="http://schemas.microsoft.com/office/drawing/2014/main" id="{8E547FF5-D221-23F4-FA4C-9F8F25FAD5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9" name="Slide Number Placeholder 14">
              <a:extLst>
                <a:ext uri="{FF2B5EF4-FFF2-40B4-BE49-F238E27FC236}">
                  <a16:creationId xmlns:a16="http://schemas.microsoft.com/office/drawing/2014/main" id="{20A2580A-9998-00AE-4D39-4965825E8C70}"/>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52</a:t>
              </a:fld>
              <a:endParaRPr lang="en-US" sz="2000" dirty="0">
                <a:solidFill>
                  <a:schemeClr val="tx2"/>
                </a:solidFill>
                <a:latin typeface="Arial" panose="020B0604020202020204" pitchFamily="34" charset="0"/>
              </a:endParaRPr>
            </a:p>
          </p:txBody>
        </p:sp>
      </p:grpSp>
      <p:sp>
        <p:nvSpPr>
          <p:cNvPr id="10" name="Text Placeholder 1">
            <a:extLst>
              <a:ext uri="{FF2B5EF4-FFF2-40B4-BE49-F238E27FC236}">
                <a16:creationId xmlns:a16="http://schemas.microsoft.com/office/drawing/2014/main" id="{CCEB2736-B029-688C-1818-6B34D4170BF6}"/>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The outcomes</a:t>
            </a:r>
          </a:p>
        </p:txBody>
      </p:sp>
      <p:sp>
        <p:nvSpPr>
          <p:cNvPr id="12" name="Rectangle 11">
            <a:extLst>
              <a:ext uri="{FF2B5EF4-FFF2-40B4-BE49-F238E27FC236}">
                <a16:creationId xmlns:a16="http://schemas.microsoft.com/office/drawing/2014/main" id="{90C9118D-B4AD-4ACF-A05E-01ED3AE9C02A}"/>
              </a:ext>
            </a:extLst>
          </p:cNvPr>
          <p:cNvSpPr/>
          <p:nvPr/>
        </p:nvSpPr>
        <p:spPr bwMode="auto">
          <a:xfrm>
            <a:off x="973972" y="1661579"/>
            <a:ext cx="8297775" cy="4872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fontAlgn="base">
              <a:lnSpc>
                <a:spcPct val="115000"/>
              </a:lnSpc>
              <a:spcBef>
                <a:spcPts val="1000"/>
              </a:spcBef>
              <a:spcAft>
                <a:spcPts val="1000"/>
              </a:spcAft>
            </a:pPr>
            <a:r>
              <a:rPr lang="en-US" sz="15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What was your overall experience of the </a:t>
            </a:r>
            <a:r>
              <a:rPr lang="en-US" sz="1500" kern="1200" dirty="0" err="1">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LifeStyle</a:t>
            </a:r>
            <a:r>
              <a:rPr lang="en-US" sz="15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 Clinic? Please select one and explain your answer where possible</a:t>
            </a:r>
            <a:endParaRPr lang="en-GB" sz="1500" dirty="0">
              <a:solidFill>
                <a:srgbClr val="002B5C"/>
              </a:solidFill>
              <a:effectLst/>
              <a:latin typeface="Lato Light" panose="020F0302020204030203" pitchFamily="34" charset="77"/>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303870A-CC19-06B1-2128-24F12FEA4E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6826" y="2337051"/>
            <a:ext cx="9299581" cy="2934187"/>
          </a:xfrm>
          <a:prstGeom prst="rect">
            <a:avLst/>
          </a:prstGeom>
          <a:noFill/>
          <a:ln w="88900" cap="sq">
            <a:noFill/>
            <a:miter lim="800000"/>
          </a:ln>
          <a:effectLst/>
          <a:scene3d>
            <a:camera prst="orthographicFront"/>
            <a:lightRig rig="twoPt" dir="t">
              <a:rot lat="0" lon="0" rev="7200000"/>
            </a:lightRig>
          </a:scene3d>
          <a:sp3d>
            <a:bevelT w="0" h="0"/>
            <a:contourClr>
              <a:srgbClr val="FFFFFF"/>
            </a:contourClr>
          </a:sp3d>
        </p:spPr>
      </p:pic>
    </p:spTree>
    <p:extLst>
      <p:ext uri="{BB962C8B-B14F-4D97-AF65-F5344CB8AC3E}">
        <p14:creationId xmlns:p14="http://schemas.microsoft.com/office/powerpoint/2010/main" val="3417696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C7D66D-AE39-082C-C6F0-54DDBE39BB59}"/>
              </a:ext>
            </a:extLst>
          </p:cNvPr>
          <p:cNvSpPr/>
          <p:nvPr/>
        </p:nvSpPr>
        <p:spPr>
          <a:xfrm>
            <a:off x="-1774"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7" name="Group 6">
            <a:extLst>
              <a:ext uri="{FF2B5EF4-FFF2-40B4-BE49-F238E27FC236}">
                <a16:creationId xmlns:a16="http://schemas.microsoft.com/office/drawing/2014/main" id="{4926C1AE-0478-7283-C9D3-3E886530AD4D}"/>
              </a:ext>
            </a:extLst>
          </p:cNvPr>
          <p:cNvGrpSpPr/>
          <p:nvPr/>
        </p:nvGrpSpPr>
        <p:grpSpPr>
          <a:xfrm>
            <a:off x="11125200" y="0"/>
            <a:ext cx="1059712" cy="6858000"/>
            <a:chOff x="11132288" y="0"/>
            <a:chExt cx="1059712" cy="6858000"/>
          </a:xfrm>
        </p:grpSpPr>
        <p:sp>
          <p:nvSpPr>
            <p:cNvPr id="8" name="Rectangle 7">
              <a:extLst>
                <a:ext uri="{FF2B5EF4-FFF2-40B4-BE49-F238E27FC236}">
                  <a16:creationId xmlns:a16="http://schemas.microsoft.com/office/drawing/2014/main" id="{EA9D1C03-D697-0161-D966-E98CDA04A46E}"/>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D6471C-95E3-244F-06AF-61A61CDB8F89}"/>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letters on a white background&#10;&#10;AI-generated content may be incorrect.">
              <a:extLst>
                <a:ext uri="{FF2B5EF4-FFF2-40B4-BE49-F238E27FC236}">
                  <a16:creationId xmlns:a16="http://schemas.microsoft.com/office/drawing/2014/main" id="{2FA275FC-C767-0BCD-4498-24E467A927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1" name="Slide Number Placeholder 14">
              <a:extLst>
                <a:ext uri="{FF2B5EF4-FFF2-40B4-BE49-F238E27FC236}">
                  <a16:creationId xmlns:a16="http://schemas.microsoft.com/office/drawing/2014/main" id="{337F4D15-5C1D-DF24-7972-0DA9F727EFC6}"/>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53</a:t>
              </a:fld>
              <a:endParaRPr lang="en-US" sz="2000" dirty="0">
                <a:solidFill>
                  <a:schemeClr val="tx2"/>
                </a:solidFill>
                <a:latin typeface="Arial" panose="020B0604020202020204" pitchFamily="34" charset="0"/>
              </a:endParaRPr>
            </a:p>
          </p:txBody>
        </p:sp>
      </p:grpSp>
      <p:sp>
        <p:nvSpPr>
          <p:cNvPr id="12" name="Text Placeholder 1">
            <a:extLst>
              <a:ext uri="{FF2B5EF4-FFF2-40B4-BE49-F238E27FC236}">
                <a16:creationId xmlns:a16="http://schemas.microsoft.com/office/drawing/2014/main" id="{E7167033-522E-5496-E6F8-CA1D603214BA}"/>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The outcomes</a:t>
            </a:r>
          </a:p>
        </p:txBody>
      </p:sp>
      <p:sp>
        <p:nvSpPr>
          <p:cNvPr id="2" name="Text Placeholder 1">
            <a:extLst>
              <a:ext uri="{FF2B5EF4-FFF2-40B4-BE49-F238E27FC236}">
                <a16:creationId xmlns:a16="http://schemas.microsoft.com/office/drawing/2014/main" id="{42EF5152-6E55-C191-4E52-134F24A70771}"/>
              </a:ext>
            </a:extLst>
          </p:cNvPr>
          <p:cNvSpPr>
            <a:spLocks noGrp="1"/>
          </p:cNvSpPr>
          <p:nvPr>
            <p:ph type="body" sz="quarter" idx="12"/>
          </p:nvPr>
        </p:nvSpPr>
        <p:spPr/>
        <p:txBody>
          <a:bodyPr/>
          <a:lstStyle/>
          <a:p>
            <a:r>
              <a:rPr lang="en-GB" dirty="0"/>
              <a:t>The outcomes</a:t>
            </a:r>
          </a:p>
        </p:txBody>
      </p:sp>
      <p:sp>
        <p:nvSpPr>
          <p:cNvPr id="14" name="Rounded Rectangle 13">
            <a:extLst>
              <a:ext uri="{FF2B5EF4-FFF2-40B4-BE49-F238E27FC236}">
                <a16:creationId xmlns:a16="http://schemas.microsoft.com/office/drawing/2014/main" id="{742891D4-B54F-0531-971E-676FF20D64F0}"/>
              </a:ext>
            </a:extLst>
          </p:cNvPr>
          <p:cNvSpPr/>
          <p:nvPr/>
        </p:nvSpPr>
        <p:spPr>
          <a:xfrm>
            <a:off x="815496" y="1447800"/>
            <a:ext cx="4201566" cy="4860757"/>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C365F317-B06D-32CC-6CBE-3C1678E0DAD4}"/>
              </a:ext>
            </a:extLst>
          </p:cNvPr>
          <p:cNvSpPr/>
          <p:nvPr/>
        </p:nvSpPr>
        <p:spPr bwMode="auto">
          <a:xfrm>
            <a:off x="1291473" y="1639621"/>
            <a:ext cx="3296711" cy="43484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fontAlgn="base">
              <a:lnSpc>
                <a:spcPct val="115000"/>
              </a:lnSpc>
            </a:pPr>
            <a:r>
              <a:rPr lang="en-US" sz="2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Patient feedback</a:t>
            </a:r>
          </a:p>
          <a:p>
            <a:pPr algn="l" fontAlgn="base">
              <a:lnSpc>
                <a:spcPct val="115000"/>
              </a:lnSpc>
              <a:spcBef>
                <a:spcPts val="1000"/>
              </a:spcBef>
              <a:spcAft>
                <a:spcPts val="1000"/>
              </a:spcAft>
            </a:pP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I remember going to my first session when I couldn’t manage 100m without stopping and I had that awful habit of cuffing away on cigarettes. Now, I’m entering organized races and kicked the filthy habit, all thanks to the people who support and give positive encouragement.</a:t>
            </a:r>
          </a:p>
          <a:p>
            <a:pPr algn="l" fontAlgn="base">
              <a:lnSpc>
                <a:spcPct val="115000"/>
              </a:lnSpc>
              <a:spcBef>
                <a:spcPts val="1000"/>
              </a:spcBef>
              <a:spcAft>
                <a:spcPts val="1000"/>
              </a:spcAft>
            </a:pPr>
            <a:r>
              <a:rPr lang="en-GB" sz="1000" kern="1200" dirty="0">
                <a:solidFill>
                  <a:srgbClr val="002B5C"/>
                </a:solidFill>
                <a:latin typeface="Lato Light" panose="020F0302020204030203" pitchFamily="34" charset="77"/>
                <a:ea typeface="Segoe UI Emoji" panose="020B0502040204020203" pitchFamily="34" charset="0"/>
                <a:cs typeface="Times New Roman" panose="02020603050405020304" pitchFamily="18" charset="0"/>
              </a:rPr>
              <a:t>Being part of the lifestyle clinic has been life changing for me and I started just after the first lockdown and not looked back! I have gained so much more confidence whilst improving both my physical and mental health. Everyone is so welcoming and supportive.</a:t>
            </a:r>
          </a:p>
          <a:p>
            <a:pPr algn="l" fontAlgn="base">
              <a:lnSpc>
                <a:spcPct val="115000"/>
              </a:lnSpc>
              <a:spcBef>
                <a:spcPts val="1000"/>
              </a:spcBef>
              <a:spcAft>
                <a:spcPts val="1000"/>
              </a:spcAft>
            </a:pPr>
            <a:r>
              <a:rPr lang="en-GB" sz="1000" kern="1200" dirty="0">
                <a:solidFill>
                  <a:srgbClr val="002B5C"/>
                </a:solidFill>
                <a:latin typeface="Lato Light" panose="020F0302020204030203" pitchFamily="34" charset="77"/>
                <a:ea typeface="Segoe UI Emoji" panose="020B0502040204020203" pitchFamily="34" charset="0"/>
                <a:cs typeface="Times New Roman" panose="02020603050405020304" pitchFamily="18" charset="0"/>
              </a:rPr>
              <a:t>If has given me increased self belief and a ‘yep, I can do this’ attitude which isn’t easy to achieve especially alone.</a:t>
            </a:r>
          </a:p>
          <a:p>
            <a:pPr algn="l" fontAlgn="base">
              <a:lnSpc>
                <a:spcPct val="115000"/>
              </a:lnSpc>
              <a:spcBef>
                <a:spcPts val="1000"/>
              </a:spcBef>
              <a:spcAft>
                <a:spcPts val="1000"/>
              </a:spcAft>
            </a:pPr>
            <a:r>
              <a:rPr lang="en-GB" sz="1000" kern="1200" dirty="0">
                <a:solidFill>
                  <a:srgbClr val="002B5C"/>
                </a:solidFill>
                <a:latin typeface="Lato Light" panose="020F0302020204030203" pitchFamily="34" charset="77"/>
                <a:ea typeface="Segoe UI Emoji" panose="020B0502040204020203" pitchFamily="34" charset="0"/>
                <a:cs typeface="Times New Roman" panose="02020603050405020304" pitchFamily="18" charset="0"/>
              </a:rPr>
              <a:t>I have now joined a gym and go three times a week, we eat a lot less meat and processed foods. I cook from scratch more. This clinic has been life-changing for me and eve enabled to better engage with talking therapy.</a:t>
            </a:r>
          </a:p>
        </p:txBody>
      </p:sp>
      <p:sp>
        <p:nvSpPr>
          <p:cNvPr id="17" name="Rounded Rectangle 16">
            <a:extLst>
              <a:ext uri="{FF2B5EF4-FFF2-40B4-BE49-F238E27FC236}">
                <a16:creationId xmlns:a16="http://schemas.microsoft.com/office/drawing/2014/main" id="{1408C9A2-0702-EF9F-AA92-EB788E0497BD}"/>
              </a:ext>
            </a:extLst>
          </p:cNvPr>
          <p:cNvSpPr/>
          <p:nvPr/>
        </p:nvSpPr>
        <p:spPr>
          <a:xfrm>
            <a:off x="5282648" y="1447800"/>
            <a:ext cx="5031232" cy="4860757"/>
          </a:xfrm>
          <a:prstGeom prst="roundRect">
            <a:avLst>
              <a:gd name="adj" fmla="val 6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978CB554-8BB2-8FDC-F0D6-EB07BE08BF2E}"/>
              </a:ext>
            </a:extLst>
          </p:cNvPr>
          <p:cNvSpPr/>
          <p:nvPr/>
        </p:nvSpPr>
        <p:spPr bwMode="auto">
          <a:xfrm>
            <a:off x="5745346" y="1639621"/>
            <a:ext cx="4175490" cy="43484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fontAlgn="base">
              <a:lnSpc>
                <a:spcPct val="115000"/>
              </a:lnSpc>
            </a:pPr>
            <a:r>
              <a:rPr lang="en-US" sz="2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Staff feedback</a:t>
            </a:r>
          </a:p>
          <a:p>
            <a:pPr algn="l" fontAlgn="base">
              <a:lnSpc>
                <a:spcPct val="115000"/>
              </a:lnSpc>
              <a:spcBef>
                <a:spcPts val="1000"/>
              </a:spcBef>
              <a:spcAft>
                <a:spcPts val="1000"/>
              </a:spcAft>
            </a:pP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Running the lifestyle service is the highlight of my working week. It is an outlet for creativity, gives me the time and space to have </a:t>
            </a:r>
            <a:r>
              <a:rPr lang="en-US" sz="1000" kern="1200" dirty="0" err="1">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behaviour</a:t>
            </a: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 change conversations with patients in a sensible timeframe, and allows me to work closely with ARRS staff and learn from them – </a:t>
            </a:r>
            <a:r>
              <a:rPr lang="en-US" sz="1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Lead GP</a:t>
            </a:r>
          </a:p>
          <a:p>
            <a:pPr algn="l" fontAlgn="base">
              <a:lnSpc>
                <a:spcPct val="115000"/>
              </a:lnSpc>
              <a:spcBef>
                <a:spcPts val="1000"/>
              </a:spcBef>
              <a:spcAft>
                <a:spcPts val="1000"/>
              </a:spcAft>
            </a:pP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It is a privile</a:t>
            </a:r>
            <a:r>
              <a:rPr lang="en-US" sz="1000" kern="1200" dirty="0">
                <a:solidFill>
                  <a:srgbClr val="002B5C"/>
                </a:solidFill>
                <a:latin typeface="Lato Light" panose="020F0302020204030203" pitchFamily="34" charset="77"/>
                <a:ea typeface="Segoe UI Emoji" panose="020B0502040204020203" pitchFamily="34" charset="0"/>
                <a:cs typeface="Times New Roman" panose="02020603050405020304" pitchFamily="18" charset="0"/>
              </a:rPr>
              <a:t>ge to accompany patients on their health journey. Seeing patients go from attending their first Lifestyle Clinic, to achieving their first health goal is just the best feeling. And with our physical activity groups, not only can I offer activity suggestions – I’m able to be active with them! </a:t>
            </a: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 </a:t>
            </a:r>
            <a:r>
              <a:rPr lang="en-US" sz="1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Health and Wellbeing Coach</a:t>
            </a:r>
          </a:p>
          <a:p>
            <a:pPr algn="l" fontAlgn="base">
              <a:lnSpc>
                <a:spcPct val="115000"/>
              </a:lnSpc>
              <a:spcBef>
                <a:spcPts val="1000"/>
              </a:spcBef>
              <a:spcAft>
                <a:spcPts val="1000"/>
              </a:spcAft>
            </a:pP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I previously worked in a hospital setting. Coming into a PCN was a new experience and I wondered how I would be </a:t>
            </a:r>
            <a:r>
              <a:rPr lang="en-US" sz="1000" kern="1200" dirty="0" err="1">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utilised</a:t>
            </a: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 Supporting group clinics and having such incredible options all within the PCN has been a really positive experience – </a:t>
            </a:r>
            <a:r>
              <a:rPr lang="en-US" sz="1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Dietitian</a:t>
            </a:r>
          </a:p>
          <a:p>
            <a:pPr algn="l" fontAlgn="base">
              <a:lnSpc>
                <a:spcPct val="115000"/>
              </a:lnSpc>
              <a:spcBef>
                <a:spcPts val="1000"/>
              </a:spcBef>
              <a:spcAft>
                <a:spcPts val="1000"/>
              </a:spcAft>
            </a:pPr>
            <a:r>
              <a:rPr lang="en-US" sz="1000" kern="1200" dirty="0">
                <a:solidFill>
                  <a:srgbClr val="002B5C"/>
                </a:solidFill>
                <a:effectLst/>
                <a:latin typeface="Lato Light" panose="020F0302020204030203" pitchFamily="34" charset="77"/>
                <a:ea typeface="Segoe UI Emoji" panose="020B0502040204020203" pitchFamily="34" charset="0"/>
                <a:cs typeface="Times New Roman" panose="02020603050405020304" pitchFamily="18" charset="0"/>
              </a:rPr>
              <a:t>I really enjoy supporting the groups and physical activity sessions. I am passionate about walking and as an older woman from south Asian community I like to role model the benefits of movement to encourage more from my community – </a:t>
            </a:r>
            <a:r>
              <a:rPr lang="en-US" sz="1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Social </a:t>
            </a:r>
            <a:r>
              <a:rPr lang="en-US" sz="1000" kern="1200" dirty="0" err="1">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rPr>
              <a:t>Precriber</a:t>
            </a:r>
            <a:endParaRPr lang="en-US" sz="10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endParaRPr>
          </a:p>
          <a:p>
            <a:pPr algn="l" fontAlgn="base">
              <a:lnSpc>
                <a:spcPct val="115000"/>
              </a:lnSpc>
              <a:spcBef>
                <a:spcPts val="1000"/>
              </a:spcBef>
              <a:spcAft>
                <a:spcPts val="1000"/>
              </a:spcAft>
            </a:pPr>
            <a:endParaRPr lang="en-US" sz="1100" kern="1200" dirty="0">
              <a:solidFill>
                <a:srgbClr val="002B5C"/>
              </a:solidFill>
              <a:effectLst/>
              <a:latin typeface="Lato" panose="020F0502020204030203" pitchFamily="34" charset="77"/>
              <a:ea typeface="Segoe UI Emoji" panose="020B0502040204020203" pitchFamily="34" charset="0"/>
              <a:cs typeface="Times New Roman" panose="02020603050405020304" pitchFamily="18" charset="0"/>
            </a:endParaRPr>
          </a:p>
        </p:txBody>
      </p:sp>
      <p:sp>
        <p:nvSpPr>
          <p:cNvPr id="19" name="Text Placeholder 1">
            <a:extLst>
              <a:ext uri="{FF2B5EF4-FFF2-40B4-BE49-F238E27FC236}">
                <a16:creationId xmlns:a16="http://schemas.microsoft.com/office/drawing/2014/main" id="{0AC7A2A4-E7AB-7EA1-6E03-2843EA71A270}"/>
              </a:ext>
            </a:extLst>
          </p:cNvPr>
          <p:cNvSpPr txBox="1">
            <a:spLocks/>
          </p:cNvSpPr>
          <p:nvPr/>
        </p:nvSpPr>
        <p:spPr>
          <a:xfrm>
            <a:off x="888467" y="1862517"/>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
        <p:nvSpPr>
          <p:cNvPr id="20" name="Text Placeholder 1">
            <a:extLst>
              <a:ext uri="{FF2B5EF4-FFF2-40B4-BE49-F238E27FC236}">
                <a16:creationId xmlns:a16="http://schemas.microsoft.com/office/drawing/2014/main" id="{7226BA6B-8805-27EB-2AAB-AFD8B998241D}"/>
              </a:ext>
            </a:extLst>
          </p:cNvPr>
          <p:cNvSpPr txBox="1">
            <a:spLocks/>
          </p:cNvSpPr>
          <p:nvPr/>
        </p:nvSpPr>
        <p:spPr>
          <a:xfrm rot="10800000">
            <a:off x="4202976" y="5211482"/>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
        <p:nvSpPr>
          <p:cNvPr id="21" name="Text Placeholder 1">
            <a:extLst>
              <a:ext uri="{FF2B5EF4-FFF2-40B4-BE49-F238E27FC236}">
                <a16:creationId xmlns:a16="http://schemas.microsoft.com/office/drawing/2014/main" id="{732D36DE-B52C-74A2-0D82-38F3E4A2F9EA}"/>
              </a:ext>
            </a:extLst>
          </p:cNvPr>
          <p:cNvSpPr txBox="1">
            <a:spLocks/>
          </p:cNvSpPr>
          <p:nvPr/>
        </p:nvSpPr>
        <p:spPr>
          <a:xfrm>
            <a:off x="5331700" y="1862517"/>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
        <p:nvSpPr>
          <p:cNvPr id="22" name="Text Placeholder 1">
            <a:extLst>
              <a:ext uri="{FF2B5EF4-FFF2-40B4-BE49-F238E27FC236}">
                <a16:creationId xmlns:a16="http://schemas.microsoft.com/office/drawing/2014/main" id="{1CAC937B-47E8-4293-CD69-69A87F18647B}"/>
              </a:ext>
            </a:extLst>
          </p:cNvPr>
          <p:cNvSpPr txBox="1">
            <a:spLocks/>
          </p:cNvSpPr>
          <p:nvPr/>
        </p:nvSpPr>
        <p:spPr>
          <a:xfrm rot="10800000">
            <a:off x="9495737" y="5310132"/>
            <a:ext cx="751955"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0000" dirty="0">
                <a:solidFill>
                  <a:schemeClr val="tx2">
                    <a:lumMod val="25000"/>
                    <a:lumOff val="75000"/>
                  </a:schemeClr>
                </a:solidFill>
              </a:rPr>
              <a:t>“</a:t>
            </a:r>
          </a:p>
        </p:txBody>
      </p:sp>
    </p:spTree>
    <p:extLst>
      <p:ext uri="{BB962C8B-B14F-4D97-AF65-F5344CB8AC3E}">
        <p14:creationId xmlns:p14="http://schemas.microsoft.com/office/powerpoint/2010/main" val="449272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33BDE8-F98D-3B28-5476-ECB639FBC89D}"/>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3" name="Group 2">
            <a:extLst>
              <a:ext uri="{FF2B5EF4-FFF2-40B4-BE49-F238E27FC236}">
                <a16:creationId xmlns:a16="http://schemas.microsoft.com/office/drawing/2014/main" id="{EC1A745B-AC60-45EE-A878-CD297491A597}"/>
              </a:ext>
            </a:extLst>
          </p:cNvPr>
          <p:cNvGrpSpPr/>
          <p:nvPr/>
        </p:nvGrpSpPr>
        <p:grpSpPr>
          <a:xfrm>
            <a:off x="11125200" y="0"/>
            <a:ext cx="1059712" cy="6858000"/>
            <a:chOff x="11132288" y="0"/>
            <a:chExt cx="1059712" cy="6858000"/>
          </a:xfrm>
        </p:grpSpPr>
        <p:sp>
          <p:nvSpPr>
            <p:cNvPr id="4" name="Rectangle 3">
              <a:extLst>
                <a:ext uri="{FF2B5EF4-FFF2-40B4-BE49-F238E27FC236}">
                  <a16:creationId xmlns:a16="http://schemas.microsoft.com/office/drawing/2014/main" id="{8E5FC6B9-2A9B-8EF4-255B-7FF8C68A98AF}"/>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9B423B-60CA-CE66-4231-F66FF762914B}"/>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letters on a white background&#10;&#10;AI-generated content may be incorrect.">
              <a:extLst>
                <a:ext uri="{FF2B5EF4-FFF2-40B4-BE49-F238E27FC236}">
                  <a16:creationId xmlns:a16="http://schemas.microsoft.com/office/drawing/2014/main" id="{1AEF98C6-CFE2-CBD8-E00B-5BD39BA3F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8" name="Slide Number Placeholder 14">
              <a:extLst>
                <a:ext uri="{FF2B5EF4-FFF2-40B4-BE49-F238E27FC236}">
                  <a16:creationId xmlns:a16="http://schemas.microsoft.com/office/drawing/2014/main" id="{FF4B6E9F-B966-242D-A881-EBC25096464C}"/>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54</a:t>
              </a:fld>
              <a:endParaRPr lang="en-US" sz="2000" dirty="0">
                <a:solidFill>
                  <a:schemeClr val="tx2"/>
                </a:solidFill>
                <a:latin typeface="Arial" panose="020B0604020202020204" pitchFamily="34" charset="0"/>
              </a:endParaRPr>
            </a:p>
          </p:txBody>
        </p:sp>
      </p:grpSp>
      <p:grpSp>
        <p:nvGrpSpPr>
          <p:cNvPr id="16" name="Group 15">
            <a:extLst>
              <a:ext uri="{FF2B5EF4-FFF2-40B4-BE49-F238E27FC236}">
                <a16:creationId xmlns:a16="http://schemas.microsoft.com/office/drawing/2014/main" id="{D80B1ADE-9A34-4060-EFFB-341DCAA7E2B1}"/>
              </a:ext>
            </a:extLst>
          </p:cNvPr>
          <p:cNvGrpSpPr/>
          <p:nvPr/>
        </p:nvGrpSpPr>
        <p:grpSpPr>
          <a:xfrm>
            <a:off x="1533102" y="288758"/>
            <a:ext cx="3596751" cy="6242670"/>
            <a:chOff x="1618343" y="288758"/>
            <a:chExt cx="3596751" cy="6242670"/>
          </a:xfrm>
        </p:grpSpPr>
        <p:sp>
          <p:nvSpPr>
            <p:cNvPr id="13" name="Rectangle 12">
              <a:extLst>
                <a:ext uri="{FF2B5EF4-FFF2-40B4-BE49-F238E27FC236}">
                  <a16:creationId xmlns:a16="http://schemas.microsoft.com/office/drawing/2014/main" id="{E7DC7A85-45BC-FA15-E524-6BB4F67BEFD9}"/>
                </a:ext>
              </a:extLst>
            </p:cNvPr>
            <p:cNvSpPr/>
            <p:nvPr/>
          </p:nvSpPr>
          <p:spPr>
            <a:xfrm>
              <a:off x="1618343" y="288758"/>
              <a:ext cx="3596751" cy="6242670"/>
            </a:xfrm>
            <a:prstGeom prst="rect">
              <a:avLst/>
            </a:prstGeom>
            <a:solidFill>
              <a:schemeClr val="bg1"/>
            </a:solidFill>
            <a:ln>
              <a:noFill/>
            </a:ln>
            <a:effectLst>
              <a:outerShdw blurRad="127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C508E2F-052B-C699-0B6E-A4783EE3A070}"/>
                </a:ext>
              </a:extLst>
            </p:cNvPr>
            <p:cNvPicPr>
              <a:picLocks noChangeAspect="1"/>
            </p:cNvPicPr>
            <p:nvPr/>
          </p:nvPicPr>
          <p:blipFill>
            <a:blip r:embed="rId4" cstate="screen">
              <a:extLst>
                <a:ext uri="{28A0092B-C50C-407E-A947-70E740481C1C}">
                  <a14:useLocalDpi xmlns:a14="http://schemas.microsoft.com/office/drawing/2010/main"/>
                </a:ext>
              </a:extLst>
            </a:blip>
            <a:srcRect l="1038" t="449" r="1093"/>
            <a:stretch/>
          </p:blipFill>
          <p:spPr>
            <a:xfrm>
              <a:off x="1720657" y="368415"/>
              <a:ext cx="3398977" cy="6081597"/>
            </a:xfrm>
            <a:prstGeom prst="rect">
              <a:avLst/>
            </a:prstGeom>
            <a:effectLst/>
          </p:spPr>
        </p:pic>
      </p:grpSp>
      <p:grpSp>
        <p:nvGrpSpPr>
          <p:cNvPr id="15" name="Group 14">
            <a:extLst>
              <a:ext uri="{FF2B5EF4-FFF2-40B4-BE49-F238E27FC236}">
                <a16:creationId xmlns:a16="http://schemas.microsoft.com/office/drawing/2014/main" id="{077DDA5E-DA25-681E-41B2-E500ACC4AF68}"/>
              </a:ext>
            </a:extLst>
          </p:cNvPr>
          <p:cNvGrpSpPr/>
          <p:nvPr/>
        </p:nvGrpSpPr>
        <p:grpSpPr>
          <a:xfrm>
            <a:off x="5884198" y="288758"/>
            <a:ext cx="3596751" cy="6242670"/>
            <a:chOff x="6039180" y="288758"/>
            <a:chExt cx="3596751" cy="6242670"/>
          </a:xfrm>
        </p:grpSpPr>
        <p:sp>
          <p:nvSpPr>
            <p:cNvPr id="14" name="Rectangle 13">
              <a:extLst>
                <a:ext uri="{FF2B5EF4-FFF2-40B4-BE49-F238E27FC236}">
                  <a16:creationId xmlns:a16="http://schemas.microsoft.com/office/drawing/2014/main" id="{A90E84B3-DF03-FE4F-5F05-D4A10067A55C}"/>
                </a:ext>
              </a:extLst>
            </p:cNvPr>
            <p:cNvSpPr/>
            <p:nvPr/>
          </p:nvSpPr>
          <p:spPr>
            <a:xfrm>
              <a:off x="6039180" y="288758"/>
              <a:ext cx="3596751" cy="6242670"/>
            </a:xfrm>
            <a:prstGeom prst="rect">
              <a:avLst/>
            </a:prstGeom>
            <a:solidFill>
              <a:schemeClr val="bg1"/>
            </a:solidFill>
            <a:ln>
              <a:noFill/>
            </a:ln>
            <a:effectLst>
              <a:outerShdw blurRad="127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Object 8">
              <a:extLst>
                <a:ext uri="{FF2B5EF4-FFF2-40B4-BE49-F238E27FC236}">
                  <a16:creationId xmlns:a16="http://schemas.microsoft.com/office/drawing/2014/main" id="{B5B6EDF6-3FCF-E550-AA59-50C6D940AAAE}"/>
                </a:ext>
              </a:extLst>
            </p:cNvPr>
            <p:cNvGraphicFramePr>
              <a:graphicFrameLocks noChangeAspect="1"/>
            </p:cNvGraphicFramePr>
            <p:nvPr>
              <p:extLst>
                <p:ext uri="{D42A27DB-BD31-4B8C-83A1-F6EECF244321}">
                  <p14:modId xmlns:p14="http://schemas.microsoft.com/office/powerpoint/2010/main" val="4005166854"/>
                </p:ext>
              </p:extLst>
            </p:nvPr>
          </p:nvGraphicFramePr>
          <p:xfrm>
            <a:off x="6118768" y="313720"/>
            <a:ext cx="3436937" cy="6108700"/>
          </p:xfrm>
          <a:graphic>
            <a:graphicData uri="http://schemas.openxmlformats.org/presentationml/2006/ole">
              <mc:AlternateContent xmlns:mc="http://schemas.openxmlformats.org/markup-compatibility/2006">
                <mc:Choice xmlns:v="urn:schemas-microsoft-com:vml" Requires="v">
                  <p:oleObj name="Acrobat Document" r:id="rId5" imgW="16811513" imgH="29889322" progId="AcroExch.Document.11">
                    <p:embed/>
                  </p:oleObj>
                </mc:Choice>
                <mc:Fallback>
                  <p:oleObj name="Acrobat Document" r:id="rId5" imgW="16811513" imgH="29889322" progId="AcroExch.Document.11">
                    <p:embed/>
                    <p:pic>
                      <p:nvPicPr>
                        <p:cNvPr id="9" name="Object 8">
                          <a:extLst>
                            <a:ext uri="{FF2B5EF4-FFF2-40B4-BE49-F238E27FC236}">
                              <a16:creationId xmlns:a16="http://schemas.microsoft.com/office/drawing/2014/main" id="{B5B6EDF6-3FCF-E550-AA59-50C6D940AAAE}"/>
                            </a:ext>
                          </a:extLst>
                        </p:cNvPr>
                        <p:cNvPicPr/>
                        <p:nvPr/>
                      </p:nvPicPr>
                      <p:blipFill>
                        <a:blip r:embed="rId6"/>
                        <a:stretch>
                          <a:fillRect/>
                        </a:stretch>
                      </p:blipFill>
                      <p:spPr>
                        <a:xfrm>
                          <a:off x="6118768" y="313720"/>
                          <a:ext cx="3436937" cy="6108700"/>
                        </a:xfrm>
                        <a:prstGeom prst="rect">
                          <a:avLst/>
                        </a:prstGeom>
                      </p:spPr>
                    </p:pic>
                  </p:oleObj>
                </mc:Fallback>
              </mc:AlternateContent>
            </a:graphicData>
          </a:graphic>
        </p:graphicFrame>
      </p:grpSp>
    </p:spTree>
    <p:extLst>
      <p:ext uri="{BB962C8B-B14F-4D97-AF65-F5344CB8AC3E}">
        <p14:creationId xmlns:p14="http://schemas.microsoft.com/office/powerpoint/2010/main" val="439046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5A37164-6653-7B97-331D-6902352B0D97}"/>
              </a:ext>
            </a:extLst>
          </p:cNvPr>
          <p:cNvSpPr/>
          <p:nvPr/>
        </p:nvSpPr>
        <p:spPr>
          <a:xfrm>
            <a:off x="0" y="0"/>
            <a:ext cx="10994065"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grpSp>
        <p:nvGrpSpPr>
          <p:cNvPr id="18" name="Group 17">
            <a:extLst>
              <a:ext uri="{FF2B5EF4-FFF2-40B4-BE49-F238E27FC236}">
                <a16:creationId xmlns:a16="http://schemas.microsoft.com/office/drawing/2014/main" id="{9D717172-BFDB-0710-2363-B338F9DFBDE4}"/>
              </a:ext>
            </a:extLst>
          </p:cNvPr>
          <p:cNvGrpSpPr/>
          <p:nvPr/>
        </p:nvGrpSpPr>
        <p:grpSpPr>
          <a:xfrm>
            <a:off x="11125200" y="0"/>
            <a:ext cx="1059712" cy="6858000"/>
            <a:chOff x="11132288" y="0"/>
            <a:chExt cx="1059712" cy="6858000"/>
          </a:xfrm>
        </p:grpSpPr>
        <p:sp>
          <p:nvSpPr>
            <p:cNvPr id="19" name="Rectangle 18">
              <a:extLst>
                <a:ext uri="{FF2B5EF4-FFF2-40B4-BE49-F238E27FC236}">
                  <a16:creationId xmlns:a16="http://schemas.microsoft.com/office/drawing/2014/main" id="{714908E8-63E5-DD5A-408A-1E12E8C7F3BB}"/>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1BCDA6-3511-98EC-572A-C134731C92AC}"/>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letters on a white background&#10;&#10;AI-generated content may be incorrect.">
              <a:extLst>
                <a:ext uri="{FF2B5EF4-FFF2-40B4-BE49-F238E27FC236}">
                  <a16:creationId xmlns:a16="http://schemas.microsoft.com/office/drawing/2014/main" id="{42D25FC7-12C6-0C32-7FB3-018D21F693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22" name="Slide Number Placeholder 14">
              <a:extLst>
                <a:ext uri="{FF2B5EF4-FFF2-40B4-BE49-F238E27FC236}">
                  <a16:creationId xmlns:a16="http://schemas.microsoft.com/office/drawing/2014/main" id="{F05487A4-ED4A-CA31-5AA3-B2AACF0C43B1}"/>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55</a:t>
              </a:fld>
              <a:endParaRPr lang="en-US" sz="2000" dirty="0">
                <a:solidFill>
                  <a:schemeClr val="tx2"/>
                </a:solidFill>
                <a:latin typeface="Arial" panose="020B0604020202020204" pitchFamily="34" charset="0"/>
              </a:endParaRPr>
            </a:p>
          </p:txBody>
        </p:sp>
      </p:grpSp>
      <p:sp>
        <p:nvSpPr>
          <p:cNvPr id="23" name="Text Placeholder 1">
            <a:extLst>
              <a:ext uri="{FF2B5EF4-FFF2-40B4-BE49-F238E27FC236}">
                <a16:creationId xmlns:a16="http://schemas.microsoft.com/office/drawing/2014/main" id="{EEF7E2ED-D792-1C93-794C-FC99E811EE73}"/>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Submit your story</a:t>
            </a:r>
          </a:p>
        </p:txBody>
      </p:sp>
      <p:sp>
        <p:nvSpPr>
          <p:cNvPr id="24" name="Text Placeholder 2">
            <a:extLst>
              <a:ext uri="{FF2B5EF4-FFF2-40B4-BE49-F238E27FC236}">
                <a16:creationId xmlns:a16="http://schemas.microsoft.com/office/drawing/2014/main" id="{1E591763-5442-166E-46C4-FA91C19544AF}"/>
              </a:ext>
            </a:extLst>
          </p:cNvPr>
          <p:cNvSpPr txBox="1">
            <a:spLocks/>
          </p:cNvSpPr>
          <p:nvPr/>
        </p:nvSpPr>
        <p:spPr>
          <a:xfrm>
            <a:off x="706438" y="1661453"/>
            <a:ext cx="4896694" cy="369848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r>
              <a:rPr lang="en-US" sz="1600" dirty="0">
                <a:latin typeface="Lato Light"/>
                <a:ea typeface="Lato Light"/>
                <a:cs typeface="Lato Light"/>
              </a:rPr>
              <a:t>We encourage all Active </a:t>
            </a:r>
            <a:r>
              <a:rPr lang="en-US" dirty="0">
                <a:latin typeface="Lato Light"/>
                <a:ea typeface="Lato Light"/>
                <a:cs typeface="Lato Light"/>
              </a:rPr>
              <a:t>P</a:t>
            </a:r>
            <a:r>
              <a:rPr lang="en-US" sz="1600" dirty="0">
                <a:latin typeface="Lato Light"/>
                <a:ea typeface="Lato Light"/>
                <a:cs typeface="Lato Light"/>
              </a:rPr>
              <a:t>ractices, networks, and clusters to share their inspiring journey with the RCGP Active Practice team! Your story can help highlight the positive impact of integrating physical activity into healthcare. Please use </a:t>
            </a:r>
            <a:r>
              <a:rPr lang="en-US" sz="1600" dirty="0">
                <a:latin typeface="Lato Light"/>
                <a:ea typeface="Lato Light"/>
                <a:cs typeface="Lato Light"/>
                <a:hlinkClick r:id="rId4"/>
              </a:rPr>
              <a:t>the form </a:t>
            </a:r>
            <a:r>
              <a:rPr lang="en-US" sz="1600" dirty="0">
                <a:latin typeface="Lato Light"/>
                <a:ea typeface="Lato Light"/>
                <a:cs typeface="Lato Light"/>
              </a:rPr>
              <a:t>to submit your story and inspire others to follow in your footsteps. </a:t>
            </a:r>
            <a:endParaRPr lang="en-US" sz="1400" dirty="0">
              <a:highlight>
                <a:srgbClr val="00FFFF"/>
              </a:highlight>
            </a:endParaRPr>
          </a:p>
        </p:txBody>
      </p:sp>
      <p:pic>
        <p:nvPicPr>
          <p:cNvPr id="5" name="Picture 4">
            <a:extLst>
              <a:ext uri="{FF2B5EF4-FFF2-40B4-BE49-F238E27FC236}">
                <a16:creationId xmlns:a16="http://schemas.microsoft.com/office/drawing/2014/main" id="{DB0D22E0-EA75-0B2B-606B-DD001BA23E30}"/>
              </a:ext>
            </a:extLst>
          </p:cNvPr>
          <p:cNvPicPr>
            <a:picLocks noChangeAspect="1"/>
          </p:cNvPicPr>
          <p:nvPr/>
        </p:nvPicPr>
        <p:blipFill>
          <a:blip r:embed="rId5"/>
          <a:stretch>
            <a:fillRect/>
          </a:stretch>
        </p:blipFill>
        <p:spPr>
          <a:xfrm>
            <a:off x="5819716" y="1661453"/>
            <a:ext cx="4794715" cy="3017551"/>
          </a:xfrm>
          <a:prstGeom prst="rect">
            <a:avLst/>
          </a:prstGeom>
        </p:spPr>
      </p:pic>
      <p:sp>
        <p:nvSpPr>
          <p:cNvPr id="8" name="Rectangle 7">
            <a:extLst>
              <a:ext uri="{FF2B5EF4-FFF2-40B4-BE49-F238E27FC236}">
                <a16:creationId xmlns:a16="http://schemas.microsoft.com/office/drawing/2014/main" id="{20771F1B-E4E1-B3BC-443A-0A4422B2E375}"/>
              </a:ext>
            </a:extLst>
          </p:cNvPr>
          <p:cNvSpPr/>
          <p:nvPr/>
        </p:nvSpPr>
        <p:spPr>
          <a:xfrm>
            <a:off x="706438" y="5952249"/>
            <a:ext cx="2562055" cy="59446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7C1C708-F8A5-81AC-5ECF-180882235B0D}"/>
              </a:ext>
            </a:extLst>
          </p:cNvPr>
          <p:cNvSpPr txBox="1">
            <a:spLocks/>
          </p:cNvSpPr>
          <p:nvPr/>
        </p:nvSpPr>
        <p:spPr>
          <a:xfrm>
            <a:off x="706438" y="6034723"/>
            <a:ext cx="5331755" cy="366077"/>
          </a:xfrm>
          <a:prstGeom prst="rect">
            <a:avLst/>
          </a:prstGeom>
        </p:spPr>
        <p:txBody>
          <a:bodyPr lIns="91440" tIns="45720" rIns="91440" bIns="45720" anchor="t"/>
          <a:lstStyle>
            <a:lvl1pPr marL="0" eaLnBrk="1" hangingPunct="1">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r>
              <a:rPr lang="en-GB" sz="2000" b="1" dirty="0">
                <a:solidFill>
                  <a:schemeClr val="bg1"/>
                </a:solidFill>
              </a:rPr>
              <a:t>→ </a:t>
            </a:r>
            <a:r>
              <a:rPr lang="en-US" sz="2000" dirty="0">
                <a:latin typeface="Lato Light"/>
                <a:ea typeface="Lato Light"/>
                <a:cs typeface="Lato Light"/>
                <a:hlinkClick r:id="rId4"/>
              </a:rPr>
              <a:t>More information</a:t>
            </a:r>
            <a:endParaRPr lang="en-US" sz="2000" dirty="0">
              <a:highlight>
                <a:srgbClr val="00FFFF"/>
              </a:highlight>
            </a:endParaRPr>
          </a:p>
        </p:txBody>
      </p:sp>
    </p:spTree>
    <p:extLst>
      <p:ext uri="{BB962C8B-B14F-4D97-AF65-F5344CB8AC3E}">
        <p14:creationId xmlns:p14="http://schemas.microsoft.com/office/powerpoint/2010/main" val="1909750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1F6458D-B5F2-65B9-BEE6-F1C51CC1CAC2}"/>
              </a:ext>
            </a:extLst>
          </p:cNvPr>
          <p:cNvSpPr/>
          <p:nvPr/>
        </p:nvSpPr>
        <p:spPr>
          <a:xfrm>
            <a:off x="0" y="0"/>
            <a:ext cx="10994065" cy="6858000"/>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lumOff val="90000"/>
                </a:schemeClr>
              </a:solidFill>
            </a:endParaRPr>
          </a:p>
        </p:txBody>
      </p:sp>
      <p:sp>
        <p:nvSpPr>
          <p:cNvPr id="5" name="TextBox 4">
            <a:extLst>
              <a:ext uri="{FF2B5EF4-FFF2-40B4-BE49-F238E27FC236}">
                <a16:creationId xmlns:a16="http://schemas.microsoft.com/office/drawing/2014/main" id="{9017AF60-C9CE-AB82-A090-C0B58523B498}"/>
              </a:ext>
            </a:extLst>
          </p:cNvPr>
          <p:cNvSpPr txBox="1"/>
          <p:nvPr/>
        </p:nvSpPr>
        <p:spPr>
          <a:xfrm>
            <a:off x="607386" y="827097"/>
            <a:ext cx="9936480" cy="615553"/>
          </a:xfrm>
          <a:prstGeom prst="rect">
            <a:avLst/>
          </a:prstGeom>
          <a:noFill/>
        </p:spPr>
        <p:txBody>
          <a:bodyPr wrap="square" rtlCol="0">
            <a:spAutoFit/>
          </a:bodyPr>
          <a:lstStyle/>
          <a:p>
            <a:pPr lvl="1"/>
            <a:r>
              <a:rPr lang="en-GB" sz="1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This toolkit was written by:</a:t>
            </a:r>
          </a:p>
          <a:p>
            <a:endParaRPr lang="en-GB" dirty="0">
              <a:solidFill>
                <a:schemeClr val="bg1"/>
              </a:solidFill>
            </a:endParaRPr>
          </a:p>
        </p:txBody>
      </p:sp>
      <p:sp>
        <p:nvSpPr>
          <p:cNvPr id="6" name="Text Placeholder 3">
            <a:extLst>
              <a:ext uri="{FF2B5EF4-FFF2-40B4-BE49-F238E27FC236}">
                <a16:creationId xmlns:a16="http://schemas.microsoft.com/office/drawing/2014/main" id="{9FCF54D1-CF7E-89FC-EB25-E02972FDFCBA}"/>
              </a:ext>
            </a:extLst>
          </p:cNvPr>
          <p:cNvSpPr txBox="1">
            <a:spLocks/>
          </p:cNvSpPr>
          <p:nvPr/>
        </p:nvSpPr>
        <p:spPr>
          <a:xfrm>
            <a:off x="607386" y="1255702"/>
            <a:ext cx="4680520" cy="2133601"/>
          </a:xfrm>
          <a:prstGeom prst="rect">
            <a:avLst/>
          </a:prstGeom>
        </p:spPr>
        <p:txBody>
          <a:bodyPr lIns="91440" tIns="45720" rIns="91440" bIns="45720" anchor="t"/>
          <a:lstStyle>
            <a:lvl1pPr marL="0" indent="0" eaLnBrk="1" hangingPunct="1">
              <a:lnSpc>
                <a:spcPct val="150000"/>
              </a:lnSpc>
              <a:buClr>
                <a:srgbClr val="002B5C"/>
              </a:buClr>
              <a:buSzPct val="100000"/>
              <a:buFont typeface="Arial" panose="020B0604020202020204" pitchFamily="34" charset="0"/>
              <a:buNone/>
              <a:defRPr sz="16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GB" sz="1500" dirty="0">
                <a:solidFill>
                  <a:schemeClr val="bg1"/>
                </a:solidFill>
                <a:latin typeface="Lato" panose="020F0502020204030203" pitchFamily="34" charset="77"/>
                <a:ea typeface="Lato Light"/>
                <a:cs typeface="Lato Light"/>
              </a:rPr>
              <a:t>Dr Hussain Al-</a:t>
            </a:r>
            <a:r>
              <a:rPr lang="en-GB" sz="1500" dirty="0" err="1">
                <a:solidFill>
                  <a:schemeClr val="bg1"/>
                </a:solidFill>
                <a:latin typeface="Lato" panose="020F0502020204030203" pitchFamily="34" charset="77"/>
                <a:ea typeface="Lato Light"/>
                <a:cs typeface="Lato Light"/>
              </a:rPr>
              <a:t>Zubaidi</a:t>
            </a:r>
            <a:r>
              <a:rPr lang="en-GB" sz="1500" dirty="0">
                <a:solidFill>
                  <a:schemeClr val="bg1"/>
                </a:solidFill>
                <a:latin typeface="Lato" panose="020F0502020204030203" pitchFamily="34" charset="77"/>
                <a:ea typeface="Lato Light"/>
                <a:cs typeface="Lato Light"/>
              </a:rPr>
              <a:t> @</a:t>
            </a:r>
            <a:r>
              <a:rPr lang="en-GB" sz="1500" dirty="0" err="1">
                <a:solidFill>
                  <a:schemeClr val="bg1"/>
                </a:solidFill>
                <a:latin typeface="Lato" panose="020F0502020204030203" pitchFamily="34" charset="77"/>
                <a:ea typeface="Lato Light"/>
                <a:cs typeface="Lato Light"/>
              </a:rPr>
              <a:t>irondoctorhaz</a:t>
            </a:r>
            <a:endParaRPr lang="en-GB" sz="1500" dirty="0">
              <a:solidFill>
                <a:schemeClr val="bg1"/>
              </a:solidFill>
              <a:latin typeface="Lato" panose="020F0502020204030203" pitchFamily="34" charset="77"/>
              <a:ea typeface="Lato Light"/>
              <a:cs typeface="Lato Light"/>
            </a:endParaRPr>
          </a:p>
          <a:p>
            <a:pPr>
              <a:lnSpc>
                <a:spcPct val="100000"/>
              </a:lnSpc>
            </a:pPr>
            <a:r>
              <a:rPr lang="en-GB" sz="1500" dirty="0">
                <a:solidFill>
                  <a:schemeClr val="bg1"/>
                </a:solidFill>
              </a:rPr>
              <a:t>GP in the West Midlands</a:t>
            </a:r>
          </a:p>
          <a:p>
            <a:pPr>
              <a:lnSpc>
                <a:spcPct val="100000"/>
              </a:lnSpc>
            </a:pPr>
            <a:r>
              <a:rPr lang="en-GB" sz="1500" dirty="0">
                <a:solidFill>
                  <a:schemeClr val="bg1"/>
                </a:solidFill>
              </a:rPr>
              <a:t>Physical Activity and Lifestyle Champion at RCGP</a:t>
            </a:r>
          </a:p>
          <a:p>
            <a:pPr>
              <a:lnSpc>
                <a:spcPct val="100000"/>
              </a:lnSpc>
            </a:pPr>
            <a:r>
              <a:rPr lang="en-GB" sz="1500" dirty="0">
                <a:solidFill>
                  <a:schemeClr val="bg1"/>
                </a:solidFill>
              </a:rPr>
              <a:t>parkrun Health Partnerships Lead</a:t>
            </a:r>
          </a:p>
          <a:p>
            <a:pPr>
              <a:lnSpc>
                <a:spcPct val="100000"/>
              </a:lnSpc>
            </a:pPr>
            <a:r>
              <a:rPr lang="en-GB" sz="1500" dirty="0">
                <a:solidFill>
                  <a:schemeClr val="bg1"/>
                </a:solidFill>
              </a:rPr>
              <a:t>Swim England Health Commission Advisor</a:t>
            </a:r>
          </a:p>
          <a:p>
            <a:pPr>
              <a:lnSpc>
                <a:spcPct val="100000"/>
              </a:lnSpc>
            </a:pPr>
            <a:endParaRPr lang="en-GB" sz="1500" dirty="0">
              <a:solidFill>
                <a:schemeClr val="bg1"/>
              </a:solidFill>
            </a:endParaRPr>
          </a:p>
        </p:txBody>
      </p:sp>
      <p:sp>
        <p:nvSpPr>
          <p:cNvPr id="7" name="Text Placeholder 3">
            <a:extLst>
              <a:ext uri="{FF2B5EF4-FFF2-40B4-BE49-F238E27FC236}">
                <a16:creationId xmlns:a16="http://schemas.microsoft.com/office/drawing/2014/main" id="{BB17B175-A5A7-3CC6-ECF1-28726AB60F1B}"/>
              </a:ext>
            </a:extLst>
          </p:cNvPr>
          <p:cNvSpPr txBox="1">
            <a:spLocks/>
          </p:cNvSpPr>
          <p:nvPr/>
        </p:nvSpPr>
        <p:spPr>
          <a:xfrm>
            <a:off x="5426128" y="1255703"/>
            <a:ext cx="5759961" cy="213360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500" dirty="0">
                <a:solidFill>
                  <a:schemeClr val="bg1"/>
                </a:solidFill>
                <a:latin typeface="Lato" panose="020F0502020204030203" pitchFamily="34" charset="77"/>
                <a:ea typeface="Lato Light" panose="020F0502020204030203" pitchFamily="34" charset="0"/>
                <a:cs typeface="Lato Light" panose="020F0502020204030203" pitchFamily="34" charset="0"/>
              </a:rPr>
              <a:t>Dr Callum Leese @</a:t>
            </a:r>
            <a:r>
              <a:rPr lang="en-GB" sz="1500" dirty="0" err="1">
                <a:solidFill>
                  <a:schemeClr val="bg1"/>
                </a:solidFill>
                <a:latin typeface="Lato" panose="020F0502020204030203" pitchFamily="34" charset="77"/>
                <a:ea typeface="Lato Light" panose="020F0502020204030203" pitchFamily="34" charset="0"/>
                <a:cs typeface="Lato Light" panose="020F0502020204030203" pitchFamily="34" charset="0"/>
              </a:rPr>
              <a:t>drcalluml</a:t>
            </a:r>
            <a:endParaRPr lang="en-GB" sz="1500" dirty="0">
              <a:solidFill>
                <a:schemeClr val="bg1"/>
              </a:solidFill>
              <a:latin typeface="Lato" panose="020F0502020204030203" pitchFamily="34" charset="77"/>
              <a:ea typeface="Lato Light" panose="020F0502020204030203" pitchFamily="34" charset="0"/>
              <a:cs typeface="Lato Light" panose="020F0502020204030203" pitchFamily="34" charset="0"/>
            </a:endParaRPr>
          </a:p>
          <a:p>
            <a:pPr marL="0" indent="0">
              <a:lnSpc>
                <a:spcPct val="100000"/>
              </a:lnSpc>
              <a:spcBef>
                <a:spcPts val="0"/>
              </a:spcBef>
              <a:buNone/>
            </a:pPr>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GP in Aberfeldy and Kinloch Rannoch </a:t>
            </a:r>
            <a:b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Academic Fellow in General Practice at University</a:t>
            </a:r>
            <a:b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of Dundee </a:t>
            </a:r>
          </a:p>
          <a:p>
            <a:pPr marL="0" indent="0">
              <a:lnSpc>
                <a:spcPct val="100000"/>
              </a:lnSpc>
              <a:spcBef>
                <a:spcPts val="0"/>
              </a:spcBef>
              <a:buNone/>
            </a:pPr>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Physical Activity and Lifestyle Champion at RCGP </a:t>
            </a:r>
            <a:b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Former WHO Consultant</a:t>
            </a:r>
          </a:p>
          <a:p>
            <a:pPr>
              <a:lnSpc>
                <a:spcPct val="100000"/>
              </a:lnSpc>
            </a:pPr>
            <a:endParaRPr lang="en-GB" sz="1500" dirty="0">
              <a:solidFill>
                <a:schemeClr val="bg1"/>
              </a:solidFill>
            </a:endParaRPr>
          </a:p>
        </p:txBody>
      </p:sp>
      <p:sp>
        <p:nvSpPr>
          <p:cNvPr id="8" name="TextBox 7">
            <a:extLst>
              <a:ext uri="{FF2B5EF4-FFF2-40B4-BE49-F238E27FC236}">
                <a16:creationId xmlns:a16="http://schemas.microsoft.com/office/drawing/2014/main" id="{7C6E4D23-BC6C-30FF-AE5D-CAC823C10F0C}"/>
              </a:ext>
            </a:extLst>
          </p:cNvPr>
          <p:cNvSpPr txBox="1"/>
          <p:nvPr/>
        </p:nvSpPr>
        <p:spPr>
          <a:xfrm>
            <a:off x="607386" y="2736146"/>
            <a:ext cx="10158150" cy="553998"/>
          </a:xfrm>
          <a:prstGeom prst="rect">
            <a:avLst/>
          </a:prstGeom>
          <a:noFill/>
        </p:spPr>
        <p:txBody>
          <a:bodyPr wrap="square" rtlCol="0">
            <a:spAutoFit/>
          </a:bodyPr>
          <a:lstStyle/>
          <a:p>
            <a:pPr lvl="1"/>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In collaboration with the RCGP Physical Activity and Lifestyle Project, funded by Sport England and the RCGP. Version 3.</a:t>
            </a:r>
          </a:p>
          <a:p>
            <a:endParaRPr lang="en-GB" sz="1500" dirty="0">
              <a:solidFill>
                <a:schemeClr val="bg1"/>
              </a:solidFill>
            </a:endParaRPr>
          </a:p>
        </p:txBody>
      </p:sp>
      <p:grpSp>
        <p:nvGrpSpPr>
          <p:cNvPr id="27" name="Group 26">
            <a:extLst>
              <a:ext uri="{FF2B5EF4-FFF2-40B4-BE49-F238E27FC236}">
                <a16:creationId xmlns:a16="http://schemas.microsoft.com/office/drawing/2014/main" id="{C79121F7-A3C7-8D53-C80B-91615F160946}"/>
              </a:ext>
            </a:extLst>
          </p:cNvPr>
          <p:cNvGrpSpPr/>
          <p:nvPr/>
        </p:nvGrpSpPr>
        <p:grpSpPr>
          <a:xfrm>
            <a:off x="11132288" y="0"/>
            <a:ext cx="1059712" cy="6858000"/>
            <a:chOff x="11132288" y="0"/>
            <a:chExt cx="1059712" cy="6858000"/>
          </a:xfrm>
        </p:grpSpPr>
        <p:sp>
          <p:nvSpPr>
            <p:cNvPr id="28" name="Rectangle 27">
              <a:extLst>
                <a:ext uri="{FF2B5EF4-FFF2-40B4-BE49-F238E27FC236}">
                  <a16:creationId xmlns:a16="http://schemas.microsoft.com/office/drawing/2014/main" id="{0E9537EC-34B9-B8E4-6AF0-17E74153AB12}"/>
                </a:ext>
              </a:extLst>
            </p:cNvPr>
            <p:cNvSpPr/>
            <p:nvPr/>
          </p:nvSpPr>
          <p:spPr>
            <a:xfrm>
              <a:off x="11132288" y="0"/>
              <a:ext cx="1059712" cy="6858000"/>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Rectangle 28">
              <a:extLst>
                <a:ext uri="{FF2B5EF4-FFF2-40B4-BE49-F238E27FC236}">
                  <a16:creationId xmlns:a16="http://schemas.microsoft.com/office/drawing/2014/main" id="{4F3BA762-AED2-ECEF-0417-54D954C37720}"/>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ack letters on a white background&#10;&#10;AI-generated content may be incorrect.">
              <a:extLst>
                <a:ext uri="{FF2B5EF4-FFF2-40B4-BE49-F238E27FC236}">
                  <a16:creationId xmlns:a16="http://schemas.microsoft.com/office/drawing/2014/main" id="{3B463305-0B4C-5999-98B0-516A7C7C89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31" name="Slide Number Placeholder 14">
              <a:extLst>
                <a:ext uri="{FF2B5EF4-FFF2-40B4-BE49-F238E27FC236}">
                  <a16:creationId xmlns:a16="http://schemas.microsoft.com/office/drawing/2014/main" id="{2161BC42-C482-175C-656C-56120130385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56</a:t>
              </a:fld>
              <a:endParaRPr lang="en-US" sz="2000" dirty="0">
                <a:solidFill>
                  <a:schemeClr val="tx2"/>
                </a:solidFill>
                <a:latin typeface="Arial" panose="020B0604020202020204" pitchFamily="34" charset="0"/>
              </a:endParaRPr>
            </a:p>
          </p:txBody>
        </p:sp>
      </p:grpSp>
      <p:sp>
        <p:nvSpPr>
          <p:cNvPr id="33" name="TextBox 32">
            <a:extLst>
              <a:ext uri="{FF2B5EF4-FFF2-40B4-BE49-F238E27FC236}">
                <a16:creationId xmlns:a16="http://schemas.microsoft.com/office/drawing/2014/main" id="{E0D686E6-CEBD-6838-FB58-43440B47641C}"/>
              </a:ext>
            </a:extLst>
          </p:cNvPr>
          <p:cNvSpPr txBox="1"/>
          <p:nvPr/>
        </p:nvSpPr>
        <p:spPr>
          <a:xfrm>
            <a:off x="607386" y="6393520"/>
            <a:ext cx="10158150" cy="246221"/>
          </a:xfrm>
          <a:prstGeom prst="rect">
            <a:avLst/>
          </a:prstGeom>
          <a:noFill/>
        </p:spPr>
        <p:txBody>
          <a:bodyPr wrap="square" rtlCol="0">
            <a:spAutoFit/>
          </a:bodyPr>
          <a:lstStyle/>
          <a:p>
            <a:pPr lvl="1"/>
            <a:r>
              <a:rPr lang="en-GB" sz="1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Royal College of General Practitioners is a registered charity (Number 223106) and Scotland (Number SC0404300).</a:t>
            </a:r>
          </a:p>
        </p:txBody>
      </p:sp>
      <p:pic>
        <p:nvPicPr>
          <p:cNvPr id="35" name="Picture 34" descr="A black and white logo&#10;&#10;AI-generated content may be incorrect.">
            <a:extLst>
              <a:ext uri="{FF2B5EF4-FFF2-40B4-BE49-F238E27FC236}">
                <a16:creationId xmlns:a16="http://schemas.microsoft.com/office/drawing/2014/main" id="{B3DFC4CC-8871-8C51-98CC-9E5BDD6AF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634" y="4454227"/>
            <a:ext cx="4680520" cy="2230692"/>
          </a:xfrm>
          <a:prstGeom prst="rect">
            <a:avLst/>
          </a:prstGeom>
        </p:spPr>
      </p:pic>
      <p:sp>
        <p:nvSpPr>
          <p:cNvPr id="36" name="TextBox 35">
            <a:extLst>
              <a:ext uri="{FF2B5EF4-FFF2-40B4-BE49-F238E27FC236}">
                <a16:creationId xmlns:a16="http://schemas.microsoft.com/office/drawing/2014/main" id="{7A5D0ED3-E092-A4BB-E8F3-9BD36EDFF309}"/>
              </a:ext>
            </a:extLst>
          </p:cNvPr>
          <p:cNvSpPr txBox="1"/>
          <p:nvPr/>
        </p:nvSpPr>
        <p:spPr>
          <a:xfrm>
            <a:off x="607386" y="3257438"/>
            <a:ext cx="9662029" cy="1246495"/>
          </a:xfrm>
          <a:prstGeom prst="rect">
            <a:avLst/>
          </a:prstGeom>
          <a:noFill/>
        </p:spPr>
        <p:txBody>
          <a:bodyPr wrap="square" rtlCol="0">
            <a:spAutoFit/>
          </a:bodyPr>
          <a:lstStyle/>
          <a:p>
            <a:pPr lvl="1"/>
            <a:r>
              <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Royal College of Practitioners is a network of over 55,000 family doctors working to improve care for patients. We work to encourage and maintain the highest standards of general medical practice and act as the voice of GPs on education, training, research and clinical standards.</a:t>
            </a:r>
          </a:p>
          <a:p>
            <a:pPr lvl="1"/>
            <a:endParaRPr lang="en-GB" sz="15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endParaRPr lang="en-GB" sz="1500" dirty="0">
              <a:solidFill>
                <a:schemeClr val="bg1"/>
              </a:solidFill>
            </a:endParaRPr>
          </a:p>
        </p:txBody>
      </p:sp>
      <p:sp>
        <p:nvSpPr>
          <p:cNvPr id="37" name="TextBox 36">
            <a:extLst>
              <a:ext uri="{FF2B5EF4-FFF2-40B4-BE49-F238E27FC236}">
                <a16:creationId xmlns:a16="http://schemas.microsoft.com/office/drawing/2014/main" id="{700BCE36-AC58-3B60-EDAE-ECBE9D6FE009}"/>
              </a:ext>
            </a:extLst>
          </p:cNvPr>
          <p:cNvSpPr txBox="1"/>
          <p:nvPr/>
        </p:nvSpPr>
        <p:spPr>
          <a:xfrm>
            <a:off x="5426129" y="5112047"/>
            <a:ext cx="5518318" cy="784830"/>
          </a:xfrm>
          <a:prstGeom prst="rect">
            <a:avLst/>
          </a:prstGeom>
          <a:noFill/>
        </p:spPr>
        <p:txBody>
          <a:bodyPr wrap="square" rtlCol="0">
            <a:spAutoFit/>
          </a:bodyPr>
          <a:lstStyle/>
          <a:p>
            <a:pPr lvl="1"/>
            <a:r>
              <a:rPr lang="en-GB" sz="1500" dirty="0">
                <a:solidFill>
                  <a:schemeClr val="bg1"/>
                </a:solidFill>
                <a:latin typeface="Lato" panose="020F0502020204030203" pitchFamily="34" charset="77"/>
                <a:ea typeface="Lato Light" panose="020F0502020204030203" pitchFamily="34" charset="0"/>
                <a:cs typeface="Lato Light" panose="020F0502020204030203" pitchFamily="34" charset="0"/>
              </a:rPr>
              <a:t>Royal College of Practitioners </a:t>
            </a:r>
            <a:br>
              <a:rPr lang="en-GB" sz="1500" dirty="0">
                <a:solidFill>
                  <a:schemeClr val="bg1"/>
                </a:solidFill>
                <a:latin typeface="Lato Light" panose="020F0302020204030203" pitchFamily="34" charset="77"/>
                <a:ea typeface="Lato Light" panose="020F0502020204030203" pitchFamily="34" charset="0"/>
                <a:cs typeface="Lato Light" panose="020F0502020204030203" pitchFamily="34" charset="0"/>
              </a:rPr>
            </a:br>
            <a:r>
              <a:rPr lang="en-GB" sz="1500" dirty="0">
                <a:solidFill>
                  <a:schemeClr val="bg1"/>
                </a:solidFill>
                <a:latin typeface="Lato Light" panose="020F0302020204030203" pitchFamily="34" charset="77"/>
                <a:ea typeface="Lato Light" panose="020F0502020204030203" pitchFamily="34" charset="0"/>
                <a:cs typeface="Lato Light" panose="020F0502020204030203" pitchFamily="34" charset="0"/>
              </a:rPr>
              <a:t>30 Euston Square, London NW1 2FB</a:t>
            </a:r>
          </a:p>
          <a:p>
            <a:r>
              <a:rPr lang="en-GB" sz="1500" dirty="0">
                <a:solidFill>
                  <a:schemeClr val="bg1"/>
                </a:solidFill>
                <a:latin typeface="Lato Light" panose="020F0302020204030203" pitchFamily="34" charset="77"/>
                <a:hlinkClick r:id="rId5">
                  <a:extLst>
                    <a:ext uri="{A12FA001-AC4F-418D-AE19-62706E023703}">
                      <ahyp:hlinkClr xmlns:ahyp="http://schemas.microsoft.com/office/drawing/2018/hyperlinkcolor" val="tx"/>
                    </a:ext>
                  </a:extLst>
                </a:hlinkClick>
              </a:rPr>
              <a:t>rcgp.org.uk</a:t>
            </a:r>
            <a:endParaRPr lang="en-GB" sz="1500" dirty="0">
              <a:solidFill>
                <a:schemeClr val="bg1"/>
              </a:solidFill>
              <a:latin typeface="Lato Light" panose="020F0302020204030203" pitchFamily="34" charset="77"/>
            </a:endParaRPr>
          </a:p>
        </p:txBody>
      </p:sp>
      <p:pic>
        <p:nvPicPr>
          <p:cNvPr id="3" name="Picture 2">
            <a:extLst>
              <a:ext uri="{FF2B5EF4-FFF2-40B4-BE49-F238E27FC236}">
                <a16:creationId xmlns:a16="http://schemas.microsoft.com/office/drawing/2014/main" id="{21D0DEEB-2E2F-399A-A9E7-AFFB0C7F38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96514" y="5794879"/>
            <a:ext cx="1217403" cy="808275"/>
          </a:xfrm>
          <a:prstGeom prst="rect">
            <a:avLst/>
          </a:prstGeom>
        </p:spPr>
      </p:pic>
    </p:spTree>
    <p:extLst>
      <p:ext uri="{BB962C8B-B14F-4D97-AF65-F5344CB8AC3E}">
        <p14:creationId xmlns:p14="http://schemas.microsoft.com/office/powerpoint/2010/main" val="38488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8F81F-4BB1-BFA9-289A-0D5480A620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21" name="Rectangle 20">
            <a:extLst>
              <a:ext uri="{FF2B5EF4-FFF2-40B4-BE49-F238E27FC236}">
                <a16:creationId xmlns:a16="http://schemas.microsoft.com/office/drawing/2014/main" id="{7B2672D1-006B-E5D3-5DD1-A9F7A3BD25FA}"/>
              </a:ext>
            </a:extLst>
          </p:cNvPr>
          <p:cNvSpPr/>
          <p:nvPr/>
        </p:nvSpPr>
        <p:spPr>
          <a:xfrm>
            <a:off x="550863" y="5714378"/>
            <a:ext cx="4097337" cy="801804"/>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
            <a:extLst>
              <a:ext uri="{FF2B5EF4-FFF2-40B4-BE49-F238E27FC236}">
                <a16:creationId xmlns:a16="http://schemas.microsoft.com/office/drawing/2014/main" id="{C635BC06-1D03-DA15-1229-9798696FEB8A}"/>
              </a:ext>
            </a:extLst>
          </p:cNvPr>
          <p:cNvSpPr txBox="1">
            <a:spLocks/>
          </p:cNvSpPr>
          <p:nvPr/>
        </p:nvSpPr>
        <p:spPr>
          <a:xfrm>
            <a:off x="420634" y="342699"/>
            <a:ext cx="5410200" cy="4048547"/>
          </a:xfrm>
          <a:prstGeom prst="rect">
            <a:avLst/>
          </a:prstGeom>
        </p:spPr>
        <p:txBody>
          <a:bodyPr/>
          <a:lstStyle>
            <a:lvl1pPr marL="0" eaLnBrk="1" hangingPunct="1">
              <a:defRPr sz="4000" b="1" i="0">
                <a:solidFill>
                  <a:srgbClr val="002B5C"/>
                </a:solidFill>
                <a:latin typeface="Lato Heavy" panose="020F0502020204030203" pitchFamily="34" charset="0"/>
                <a:ea typeface="Lato Heavy" panose="020F0502020204030203" pitchFamily="34" charset="0"/>
                <a:cs typeface="Lato Heavy"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WHY WE NEED MOVEMENT IN PRIMARY CARE</a:t>
            </a:r>
            <a:endParaRPr kumimoji="0" lang="en-GB" sz="4800" b="0" u="none" strike="noStrike" kern="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0" name="Text Placeholder 8">
            <a:extLst>
              <a:ext uri="{FF2B5EF4-FFF2-40B4-BE49-F238E27FC236}">
                <a16:creationId xmlns:a16="http://schemas.microsoft.com/office/drawing/2014/main" id="{56C59608-289D-291C-4C50-3BC3B535E0C3}"/>
              </a:ext>
            </a:extLst>
          </p:cNvPr>
          <p:cNvSpPr txBox="1">
            <a:spLocks/>
          </p:cNvSpPr>
          <p:nvPr/>
        </p:nvSpPr>
        <p:spPr>
          <a:xfrm>
            <a:off x="633589" y="5788464"/>
            <a:ext cx="4332119" cy="533400"/>
          </a:xfrm>
          <a:prstGeom prst="rect">
            <a:avLst/>
          </a:prstGeom>
        </p:spPr>
        <p:txBody>
          <a:bodyPr/>
          <a:lstStyle>
            <a:lvl1pPr marL="0" eaLnBrk="1" hangingPunct="1">
              <a:defRPr sz="1500" b="0" i="0">
                <a:solidFill>
                  <a:srgbClr val="002B5C"/>
                </a:solidFill>
                <a:latin typeface="Lato Light" panose="020F0502020204030203" pitchFamily="34" charset="0"/>
                <a:ea typeface="Lato Light" panose="020F0502020204030203" pitchFamily="34" charset="0"/>
                <a:cs typeface="Lato Light"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solidFill>
              </a:rPr>
              <a:t>Why physical activity is needed and why primary care is best placed to encourage it</a:t>
            </a:r>
          </a:p>
        </p:txBody>
      </p:sp>
      <p:pic>
        <p:nvPicPr>
          <p:cNvPr id="10" name="Picture 9">
            <a:extLst>
              <a:ext uri="{FF2B5EF4-FFF2-40B4-BE49-F238E27FC236}">
                <a16:creationId xmlns:a16="http://schemas.microsoft.com/office/drawing/2014/main" id="{804AD298-7EE1-1205-6A9A-0A5E8660CA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13710" y="5848580"/>
            <a:ext cx="689686" cy="801803"/>
          </a:xfrm>
          <a:prstGeom prst="rect">
            <a:avLst/>
          </a:prstGeom>
        </p:spPr>
      </p:pic>
      <p:pic>
        <p:nvPicPr>
          <p:cNvPr id="12" name="Picture 11">
            <a:extLst>
              <a:ext uri="{FF2B5EF4-FFF2-40B4-BE49-F238E27FC236}">
                <a16:creationId xmlns:a16="http://schemas.microsoft.com/office/drawing/2014/main" id="{90878BC4-236F-ADBD-D460-3DBA6BC5B2E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33721" y="5841502"/>
            <a:ext cx="1217401" cy="808275"/>
          </a:xfrm>
          <a:prstGeom prst="rect">
            <a:avLst/>
          </a:prstGeom>
        </p:spPr>
      </p:pic>
    </p:spTree>
    <p:extLst>
      <p:ext uri="{BB962C8B-B14F-4D97-AF65-F5344CB8AC3E}">
        <p14:creationId xmlns:p14="http://schemas.microsoft.com/office/powerpoint/2010/main" val="3214955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E6F59-4F5C-8B0D-6845-EAB96F3A876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1EA63F0-3D47-91A0-E5F1-F880650265A1}"/>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6FF2B84-340D-A32A-1B37-8A037E688A29}"/>
              </a:ext>
            </a:extLst>
          </p:cNvPr>
          <p:cNvSpPr>
            <a:spLocks noGrp="1"/>
          </p:cNvSpPr>
          <p:nvPr>
            <p:ph type="body" sz="quarter" idx="14"/>
          </p:nvPr>
        </p:nvSpPr>
        <p:spPr>
          <a:xfrm>
            <a:off x="782204" y="1661452"/>
            <a:ext cx="9174596" cy="4739347"/>
          </a:xfrm>
        </p:spPr>
        <p:txBody>
          <a:bodyPr lIns="91440" tIns="45720" rIns="91440" bIns="45720" anchor="t"/>
          <a:lstStyle/>
          <a:p>
            <a:pPr marL="342900" indent="-342900">
              <a:spcBef>
                <a:spcPts val="1500"/>
              </a:spcBef>
              <a:buClr>
                <a:srgbClr val="002B5C"/>
              </a:buClr>
              <a:buFont typeface="Arial" panose="020B0604020202020204" pitchFamily="34" charset="0"/>
              <a:buChar char="•"/>
            </a:pPr>
            <a:r>
              <a:rPr lang="en-GB" sz="1500" dirty="0"/>
              <a:t>1 in 3 people in the UK do not meet the UK CMO guidelines at 150 minutes per week</a:t>
            </a:r>
            <a:r>
              <a:rPr lang="en-GB" sz="1500" baseline="30000" dirty="0"/>
              <a:t>1</a:t>
            </a:r>
            <a:r>
              <a:rPr lang="en-GB" sz="1500" dirty="0"/>
              <a:t>.</a:t>
            </a:r>
          </a:p>
          <a:p>
            <a:pPr marL="342900" indent="-342900">
              <a:spcBef>
                <a:spcPts val="1500"/>
              </a:spcBef>
              <a:buClr>
                <a:srgbClr val="002B5C"/>
              </a:buClr>
              <a:buFont typeface="Arial" panose="020B0604020202020204" pitchFamily="34" charset="0"/>
              <a:buChar char="•"/>
            </a:pPr>
            <a:r>
              <a:rPr lang="en-GB" sz="1500" dirty="0"/>
              <a:t>Activity is less common for adults with a disability or long-term condition (48% meet the guidelines) compared to those without (69%)</a:t>
            </a:r>
            <a:r>
              <a:rPr lang="en-GB" sz="1500" baseline="30000" dirty="0"/>
              <a:t>1</a:t>
            </a:r>
            <a:r>
              <a:rPr lang="en-GB" sz="1500" dirty="0"/>
              <a:t>.</a:t>
            </a:r>
          </a:p>
          <a:p>
            <a:pPr marL="342900" indent="-342900">
              <a:spcBef>
                <a:spcPts val="1500"/>
              </a:spcBef>
              <a:buClr>
                <a:srgbClr val="002B5C"/>
              </a:buClr>
              <a:buFont typeface="Arial" panose="020B0604020202020204" pitchFamily="34" charset="0"/>
              <a:buChar char="•"/>
            </a:pPr>
            <a:r>
              <a:rPr lang="en-GB" sz="1500" dirty="0"/>
              <a:t>80% of teenagers in the UK are inactive</a:t>
            </a:r>
            <a:r>
              <a:rPr lang="en-GB" sz="1500" baseline="30000" dirty="0"/>
              <a:t>2</a:t>
            </a:r>
            <a:r>
              <a:rPr lang="en-GB" sz="1500" dirty="0"/>
              <a:t>.</a:t>
            </a:r>
          </a:p>
          <a:p>
            <a:pPr marL="342900" indent="-342900">
              <a:spcBef>
                <a:spcPts val="1500"/>
              </a:spcBef>
              <a:buClr>
                <a:srgbClr val="002B5C"/>
              </a:buClr>
              <a:buFont typeface="Arial" panose="020B0604020202020204" pitchFamily="34" charset="0"/>
              <a:buChar char="•"/>
            </a:pPr>
            <a:r>
              <a:rPr lang="en-GB" sz="1500" dirty="0"/>
              <a:t>Physical inactivity caused 1 in 6 deaths, comparable to smoking and alcohol</a:t>
            </a:r>
            <a:r>
              <a:rPr lang="en-GB" sz="1500" baseline="30000" dirty="0"/>
              <a:t>3</a:t>
            </a:r>
            <a:r>
              <a:rPr lang="en-GB" sz="1500" dirty="0"/>
              <a:t>.</a:t>
            </a:r>
          </a:p>
          <a:p>
            <a:pPr marL="342900" indent="-342900">
              <a:spcBef>
                <a:spcPts val="1500"/>
              </a:spcBef>
              <a:buClr>
                <a:srgbClr val="002B5C"/>
              </a:buClr>
              <a:buFont typeface="Arial" panose="020B0604020202020204" pitchFamily="34" charset="0"/>
              <a:buChar char="•"/>
            </a:pPr>
            <a:r>
              <a:rPr lang="en-GB" sz="1500" dirty="0"/>
              <a:t>This is having huge implications on healthcare, social care and the economy. </a:t>
            </a:r>
          </a:p>
          <a:p>
            <a:endParaRPr lang="en-GB" dirty="0"/>
          </a:p>
          <a:p>
            <a:endParaRPr lang="en-GB" dirty="0"/>
          </a:p>
        </p:txBody>
      </p:sp>
      <p:grpSp>
        <p:nvGrpSpPr>
          <p:cNvPr id="14" name="Group 13">
            <a:extLst>
              <a:ext uri="{FF2B5EF4-FFF2-40B4-BE49-F238E27FC236}">
                <a16:creationId xmlns:a16="http://schemas.microsoft.com/office/drawing/2014/main" id="{AA592233-B684-5FFF-DACF-CEBDBFBCD034}"/>
              </a:ext>
            </a:extLst>
          </p:cNvPr>
          <p:cNvGrpSpPr/>
          <p:nvPr/>
        </p:nvGrpSpPr>
        <p:grpSpPr>
          <a:xfrm>
            <a:off x="11132288" y="0"/>
            <a:ext cx="1059712" cy="6858000"/>
            <a:chOff x="11132288" y="0"/>
            <a:chExt cx="1059712" cy="6858000"/>
          </a:xfrm>
        </p:grpSpPr>
        <p:sp>
          <p:nvSpPr>
            <p:cNvPr id="15" name="Rectangle 14">
              <a:extLst>
                <a:ext uri="{FF2B5EF4-FFF2-40B4-BE49-F238E27FC236}">
                  <a16:creationId xmlns:a16="http://schemas.microsoft.com/office/drawing/2014/main" id="{E0289994-0AFE-2E36-1C82-C96104E69FA5}"/>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98AF61-8C16-21AD-B0F9-1806D66909B7}"/>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letters on a white background&#10;&#10;AI-generated content may be incorrect.">
              <a:extLst>
                <a:ext uri="{FF2B5EF4-FFF2-40B4-BE49-F238E27FC236}">
                  <a16:creationId xmlns:a16="http://schemas.microsoft.com/office/drawing/2014/main" id="{545F3EC2-4DBE-0132-A907-FAF768904F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8" name="Slide Number Placeholder 14">
              <a:extLst>
                <a:ext uri="{FF2B5EF4-FFF2-40B4-BE49-F238E27FC236}">
                  <a16:creationId xmlns:a16="http://schemas.microsoft.com/office/drawing/2014/main" id="{BF2177D4-5C6C-9678-E88B-C7AFF4B0C73D}"/>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7</a:t>
              </a:fld>
              <a:endParaRPr lang="en-US" sz="2000" dirty="0">
                <a:solidFill>
                  <a:schemeClr val="tx2"/>
                </a:solidFill>
                <a:latin typeface="Arial" panose="020B0604020202020204" pitchFamily="34" charset="0"/>
              </a:endParaRPr>
            </a:p>
          </p:txBody>
        </p:sp>
      </p:grpSp>
      <p:sp>
        <p:nvSpPr>
          <p:cNvPr id="19" name="Text Placeholder 1">
            <a:extLst>
              <a:ext uri="{FF2B5EF4-FFF2-40B4-BE49-F238E27FC236}">
                <a16:creationId xmlns:a16="http://schemas.microsoft.com/office/drawing/2014/main" id="{2DA99F50-76E2-5F9F-FAB7-4A2C743C04C7}"/>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Physical inactivity is a major problem</a:t>
            </a:r>
          </a:p>
        </p:txBody>
      </p:sp>
    </p:spTree>
    <p:extLst>
      <p:ext uri="{BB962C8B-B14F-4D97-AF65-F5344CB8AC3E}">
        <p14:creationId xmlns:p14="http://schemas.microsoft.com/office/powerpoint/2010/main" val="269752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D7A5-2563-D562-34E5-4B4DD44030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0E285A5-3378-E37B-D2D9-D5F80E3E8F5E}"/>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15833CC-1481-0B95-3FBC-EE63B3395EEC}"/>
              </a:ext>
            </a:extLst>
          </p:cNvPr>
          <p:cNvSpPr>
            <a:spLocks noGrp="1"/>
          </p:cNvSpPr>
          <p:nvPr>
            <p:ph type="body" sz="quarter" idx="14"/>
          </p:nvPr>
        </p:nvSpPr>
        <p:spPr>
          <a:xfrm>
            <a:off x="713526" y="5649088"/>
            <a:ext cx="10418762" cy="646176"/>
          </a:xfrm>
        </p:spPr>
        <p:txBody>
          <a:bodyPr/>
          <a:lstStyle/>
          <a:p>
            <a:pPr algn="l"/>
            <a:r>
              <a:rPr lang="en-GB" sz="1500" dirty="0"/>
              <a:t>Ref: </a:t>
            </a:r>
            <a:r>
              <a:rPr lang="en-GB" sz="1500" dirty="0">
                <a:hlinkClick r:id="rId3"/>
              </a:rPr>
              <a:t>UK Chief Medical Officers' Physical Activity Guidelines</a:t>
            </a:r>
            <a:endParaRPr lang="en-GB" sz="1500" dirty="0"/>
          </a:p>
        </p:txBody>
      </p:sp>
      <p:pic>
        <p:nvPicPr>
          <p:cNvPr id="6" name="Picture 5" descr="A graph with a line and a circle&#10;&#10;Description automatically generated">
            <a:extLst>
              <a:ext uri="{FF2B5EF4-FFF2-40B4-BE49-F238E27FC236}">
                <a16:creationId xmlns:a16="http://schemas.microsoft.com/office/drawing/2014/main" id="{72084181-BD95-2723-2A8B-F3EED1D66CBC}"/>
              </a:ext>
            </a:extLst>
          </p:cNvPr>
          <p:cNvPicPr>
            <a:picLocks noChangeAspect="1"/>
          </p:cNvPicPr>
          <p:nvPr/>
        </p:nvPicPr>
        <p:blipFill>
          <a:blip r:embed="rId4"/>
          <a:stretch>
            <a:fillRect/>
          </a:stretch>
        </p:blipFill>
        <p:spPr>
          <a:xfrm>
            <a:off x="811033" y="1452563"/>
            <a:ext cx="9359411" cy="3845966"/>
          </a:xfrm>
          <a:prstGeom prst="rect">
            <a:avLst/>
          </a:prstGeom>
          <a:effectLst>
            <a:outerShdw blurRad="160826" dist="157902" dir="8400000" sx="99472" sy="99472" algn="r" rotWithShape="0">
              <a:prstClr val="black">
                <a:alpha val="30000"/>
              </a:prstClr>
            </a:outerShdw>
          </a:effectLst>
        </p:spPr>
      </p:pic>
      <p:pic>
        <p:nvPicPr>
          <p:cNvPr id="12" name="Picture 11">
            <a:extLst>
              <a:ext uri="{FF2B5EF4-FFF2-40B4-BE49-F238E27FC236}">
                <a16:creationId xmlns:a16="http://schemas.microsoft.com/office/drawing/2014/main" id="{8662F064-2E60-1ED1-5CF3-126B7503E601}"/>
              </a:ext>
            </a:extLst>
          </p:cNvPr>
          <p:cNvPicPr>
            <a:picLocks noChangeAspect="1"/>
          </p:cNvPicPr>
          <p:nvPr/>
        </p:nvPicPr>
        <p:blipFill>
          <a:blip r:embed="rId5"/>
          <a:stretch>
            <a:fillRect/>
          </a:stretch>
        </p:blipFill>
        <p:spPr>
          <a:xfrm>
            <a:off x="8996764" y="1452563"/>
            <a:ext cx="1173680" cy="1173680"/>
          </a:xfrm>
          <a:prstGeom prst="rect">
            <a:avLst/>
          </a:prstGeom>
        </p:spPr>
      </p:pic>
      <p:grpSp>
        <p:nvGrpSpPr>
          <p:cNvPr id="13" name="Group 12">
            <a:extLst>
              <a:ext uri="{FF2B5EF4-FFF2-40B4-BE49-F238E27FC236}">
                <a16:creationId xmlns:a16="http://schemas.microsoft.com/office/drawing/2014/main" id="{013CA420-EB2C-9913-ECF6-966B1C24227B}"/>
              </a:ext>
            </a:extLst>
          </p:cNvPr>
          <p:cNvGrpSpPr/>
          <p:nvPr/>
        </p:nvGrpSpPr>
        <p:grpSpPr>
          <a:xfrm>
            <a:off x="11132288" y="0"/>
            <a:ext cx="1059712" cy="6858000"/>
            <a:chOff x="11132288" y="0"/>
            <a:chExt cx="1059712" cy="6858000"/>
          </a:xfrm>
        </p:grpSpPr>
        <p:sp>
          <p:nvSpPr>
            <p:cNvPr id="14" name="Rectangle 13">
              <a:extLst>
                <a:ext uri="{FF2B5EF4-FFF2-40B4-BE49-F238E27FC236}">
                  <a16:creationId xmlns:a16="http://schemas.microsoft.com/office/drawing/2014/main" id="{971B7142-2BFC-A259-BD74-973913E64CAC}"/>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1FBB40-1384-239B-FB8E-669BC253B1AD}"/>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letters on a white background&#10;&#10;AI-generated content may be incorrect.">
              <a:extLst>
                <a:ext uri="{FF2B5EF4-FFF2-40B4-BE49-F238E27FC236}">
                  <a16:creationId xmlns:a16="http://schemas.microsoft.com/office/drawing/2014/main" id="{049B0A55-F40A-A932-FE1E-ECAD7A0DF9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17" name="Slide Number Placeholder 14">
              <a:extLst>
                <a:ext uri="{FF2B5EF4-FFF2-40B4-BE49-F238E27FC236}">
                  <a16:creationId xmlns:a16="http://schemas.microsoft.com/office/drawing/2014/main" id="{43253DDC-9429-71AB-7AFD-55FF238B3C10}"/>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8</a:t>
              </a:fld>
              <a:endParaRPr lang="en-US" sz="2000" dirty="0">
                <a:solidFill>
                  <a:schemeClr val="tx2"/>
                </a:solidFill>
                <a:latin typeface="Arial" panose="020B0604020202020204" pitchFamily="34" charset="0"/>
              </a:endParaRPr>
            </a:p>
          </p:txBody>
        </p:sp>
      </p:grpSp>
      <p:sp>
        <p:nvSpPr>
          <p:cNvPr id="18" name="Text Placeholder 1">
            <a:extLst>
              <a:ext uri="{FF2B5EF4-FFF2-40B4-BE49-F238E27FC236}">
                <a16:creationId xmlns:a16="http://schemas.microsoft.com/office/drawing/2014/main" id="{AD7821B9-FB01-6240-02A0-688E925C40C1}"/>
              </a:ext>
            </a:extLst>
          </p:cNvPr>
          <p:cNvSpPr txBox="1">
            <a:spLocks/>
          </p:cNvSpPr>
          <p:nvPr/>
        </p:nvSpPr>
        <p:spPr>
          <a:xfrm>
            <a:off x="706438" y="457200"/>
            <a:ext cx="10418762" cy="83820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t>The least active have the most to gain</a:t>
            </a:r>
          </a:p>
        </p:txBody>
      </p:sp>
    </p:spTree>
    <p:extLst>
      <p:ext uri="{BB962C8B-B14F-4D97-AF65-F5344CB8AC3E}">
        <p14:creationId xmlns:p14="http://schemas.microsoft.com/office/powerpoint/2010/main" val="99897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8BE3-DBA1-1E75-7D4E-7BEADDBC178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84BC859-8546-8D42-2CBC-AC7489A82552}"/>
              </a:ext>
            </a:extLst>
          </p:cNvPr>
          <p:cNvSpPr/>
          <p:nvPr/>
        </p:nvSpPr>
        <p:spPr>
          <a:xfrm>
            <a:off x="0" y="0"/>
            <a:ext cx="10994065"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51CEEDC-F828-EE9D-B226-32A24859705B}"/>
              </a:ext>
            </a:extLst>
          </p:cNvPr>
          <p:cNvSpPr>
            <a:spLocks noGrp="1"/>
          </p:cNvSpPr>
          <p:nvPr>
            <p:ph type="body" sz="quarter" idx="12"/>
          </p:nvPr>
        </p:nvSpPr>
        <p:spPr/>
        <p:txBody>
          <a:bodyPr/>
          <a:lstStyle/>
          <a:p>
            <a:r>
              <a:rPr lang="en-GB" dirty="0"/>
              <a:t>Primary care is key</a:t>
            </a:r>
          </a:p>
        </p:txBody>
      </p:sp>
      <p:sp>
        <p:nvSpPr>
          <p:cNvPr id="3" name="Text Placeholder 2">
            <a:extLst>
              <a:ext uri="{FF2B5EF4-FFF2-40B4-BE49-F238E27FC236}">
                <a16:creationId xmlns:a16="http://schemas.microsoft.com/office/drawing/2014/main" id="{7470B472-C207-4881-A26A-1F1967278245}"/>
              </a:ext>
            </a:extLst>
          </p:cNvPr>
          <p:cNvSpPr>
            <a:spLocks noGrp="1"/>
          </p:cNvSpPr>
          <p:nvPr>
            <p:ph type="body" sz="quarter" idx="14"/>
          </p:nvPr>
        </p:nvSpPr>
        <p:spPr>
          <a:xfrm>
            <a:off x="706438" y="1661453"/>
            <a:ext cx="9402762" cy="4739347"/>
          </a:xfrm>
        </p:spPr>
        <p:txBody>
          <a:bodyPr lIns="91440" tIns="45720" rIns="91440" bIns="45720" anchor="t"/>
          <a:lstStyle/>
          <a:p>
            <a:r>
              <a:rPr lang="en-GB" sz="1500" dirty="0">
                <a:latin typeface="Lato Light"/>
                <a:ea typeface="Lato Light"/>
                <a:cs typeface="Lato Light"/>
              </a:rPr>
              <a:t>Practice staff are influential and have wide reach</a:t>
            </a:r>
            <a:r>
              <a:rPr lang="en-GB" sz="1500" baseline="30000" dirty="0">
                <a:latin typeface="Lato Light"/>
                <a:ea typeface="Lato Light"/>
                <a:cs typeface="Lato Light"/>
              </a:rPr>
              <a:t>1</a:t>
            </a:r>
            <a:r>
              <a:rPr lang="en-GB" sz="1500" dirty="0">
                <a:latin typeface="Lato Light"/>
                <a:ea typeface="Lato Light"/>
                <a:cs typeface="Lato Light"/>
              </a:rPr>
              <a:t>.</a:t>
            </a:r>
          </a:p>
          <a:p>
            <a:endParaRPr lang="en-GB" sz="1500" dirty="0"/>
          </a:p>
          <a:p>
            <a:r>
              <a:rPr lang="en-GB" sz="1500" dirty="0">
                <a:latin typeface="Lato Light"/>
                <a:ea typeface="Lato Light"/>
                <a:cs typeface="Lato Light"/>
              </a:rPr>
              <a:t>1 in 4 people say they would be more active if told to be so by a doctor or nurse</a:t>
            </a:r>
            <a:r>
              <a:rPr lang="en-GB" sz="1500" baseline="30000" dirty="0">
                <a:latin typeface="Lato Light"/>
                <a:ea typeface="Lato Light"/>
                <a:cs typeface="Lato Light"/>
              </a:rPr>
              <a:t>2</a:t>
            </a:r>
            <a:r>
              <a:rPr lang="en-GB" sz="1500" dirty="0">
                <a:latin typeface="Lato Light"/>
                <a:ea typeface="Lato Light"/>
                <a:cs typeface="Lato Light"/>
              </a:rPr>
              <a:t>.</a:t>
            </a:r>
          </a:p>
          <a:p>
            <a:endParaRPr lang="en-GB" sz="1500" dirty="0"/>
          </a:p>
          <a:p>
            <a:r>
              <a:rPr lang="en-GB" sz="1500" dirty="0">
                <a:latin typeface="Lato Light"/>
                <a:ea typeface="Lato Light"/>
                <a:cs typeface="Lato Light"/>
              </a:rPr>
              <a:t>72% of people with a long-term health condition say the NHS is the most trusted source of physical activity advice</a:t>
            </a:r>
            <a:r>
              <a:rPr lang="en-GB" sz="1500" baseline="30000" dirty="0">
                <a:latin typeface="Lato Light"/>
                <a:ea typeface="Lato Light"/>
                <a:cs typeface="Lato Light"/>
              </a:rPr>
              <a:t>2</a:t>
            </a:r>
            <a:r>
              <a:rPr lang="en-GB" sz="1500" dirty="0">
                <a:latin typeface="Lato Light"/>
                <a:ea typeface="Lato Light"/>
                <a:cs typeface="Lato Light"/>
              </a:rPr>
              <a:t>.</a:t>
            </a:r>
          </a:p>
          <a:p>
            <a:endParaRPr lang="en-GB" sz="1500" dirty="0"/>
          </a:p>
          <a:p>
            <a:r>
              <a:rPr lang="en-GB" sz="1500" dirty="0">
                <a:latin typeface="Lato Light"/>
                <a:ea typeface="Lato Light"/>
                <a:cs typeface="Lato Light"/>
              </a:rPr>
              <a:t>Physical activity promoted in primary care is effective</a:t>
            </a:r>
            <a:r>
              <a:rPr lang="en-GB" sz="1500" baseline="30000" dirty="0">
                <a:latin typeface="Lato Light"/>
                <a:ea typeface="Lato Light"/>
                <a:cs typeface="Lato Light"/>
              </a:rPr>
              <a:t>3</a:t>
            </a:r>
            <a:r>
              <a:rPr lang="en-GB" sz="1500" dirty="0">
                <a:latin typeface="Lato Light"/>
                <a:ea typeface="Lato Light"/>
                <a:cs typeface="Lato Light"/>
              </a:rPr>
              <a:t>.</a:t>
            </a:r>
          </a:p>
          <a:p>
            <a:endParaRPr lang="en-GB" sz="1500" dirty="0"/>
          </a:p>
          <a:p>
            <a:r>
              <a:rPr lang="en-GB" sz="1500" dirty="0">
                <a:latin typeface="Lato Light"/>
                <a:ea typeface="Lato Light"/>
                <a:cs typeface="Lato Light"/>
              </a:rPr>
              <a:t>WHO declared physical activity promotion in primary care as a 'best-buy' in an economic-analysis</a:t>
            </a:r>
            <a:r>
              <a:rPr lang="en-GB" sz="1500" baseline="30000" dirty="0">
                <a:latin typeface="Lato Light"/>
                <a:ea typeface="Lato Light"/>
                <a:cs typeface="Lato Light"/>
              </a:rPr>
              <a:t>4</a:t>
            </a:r>
            <a:r>
              <a:rPr lang="en-GB" sz="1500" dirty="0">
                <a:latin typeface="Lato Light"/>
                <a:ea typeface="Lato Light"/>
                <a:cs typeface="Lato Light"/>
              </a:rPr>
              <a:t>.</a:t>
            </a:r>
          </a:p>
          <a:p>
            <a:endParaRPr lang="en-GB" sz="1500" dirty="0"/>
          </a:p>
          <a:p>
            <a:r>
              <a:rPr lang="en-GB" sz="1500" dirty="0">
                <a:latin typeface="Lato Light"/>
                <a:ea typeface="Lato Light"/>
                <a:cs typeface="Lato Light"/>
              </a:rPr>
              <a:t>The number needed to treat (NNT) to get a patient to reach the physical activity guidelines is 1 in 12... for smoking cessation it is between 1 in 50 and 1 in 120!</a:t>
            </a:r>
            <a:r>
              <a:rPr lang="en-GB" sz="1500" baseline="30000" dirty="0">
                <a:latin typeface="Lato Light"/>
                <a:ea typeface="Lato Light"/>
                <a:cs typeface="Lato Light"/>
              </a:rPr>
              <a:t>5</a:t>
            </a:r>
            <a:r>
              <a:rPr lang="en-GB" sz="1500" dirty="0">
                <a:latin typeface="Lato Light"/>
                <a:ea typeface="Lato Light"/>
                <a:cs typeface="Lato Light"/>
              </a:rPr>
              <a:t>.</a:t>
            </a:r>
          </a:p>
        </p:txBody>
      </p:sp>
      <p:grpSp>
        <p:nvGrpSpPr>
          <p:cNvPr id="23" name="Group 22">
            <a:extLst>
              <a:ext uri="{FF2B5EF4-FFF2-40B4-BE49-F238E27FC236}">
                <a16:creationId xmlns:a16="http://schemas.microsoft.com/office/drawing/2014/main" id="{648FAF15-7B61-9B8B-8638-EC867724BBD4}"/>
              </a:ext>
            </a:extLst>
          </p:cNvPr>
          <p:cNvGrpSpPr/>
          <p:nvPr/>
        </p:nvGrpSpPr>
        <p:grpSpPr>
          <a:xfrm>
            <a:off x="11132288" y="0"/>
            <a:ext cx="1059712" cy="6858000"/>
            <a:chOff x="11132288" y="0"/>
            <a:chExt cx="1059712" cy="6858000"/>
          </a:xfrm>
        </p:grpSpPr>
        <p:sp>
          <p:nvSpPr>
            <p:cNvPr id="24" name="Rectangle 23">
              <a:extLst>
                <a:ext uri="{FF2B5EF4-FFF2-40B4-BE49-F238E27FC236}">
                  <a16:creationId xmlns:a16="http://schemas.microsoft.com/office/drawing/2014/main" id="{4A3F4646-BE37-86A1-801E-072A468D6F77}"/>
                </a:ext>
              </a:extLst>
            </p:cNvPr>
            <p:cNvSpPr/>
            <p:nvPr/>
          </p:nvSpPr>
          <p:spPr>
            <a:xfrm>
              <a:off x="11132288" y="0"/>
              <a:ext cx="105971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821BF8-285C-B524-EFB5-E908A387D544}"/>
                </a:ext>
              </a:extLst>
            </p:cNvPr>
            <p:cNvSpPr/>
            <p:nvPr/>
          </p:nvSpPr>
          <p:spPr>
            <a:xfrm>
              <a:off x="11420493" y="340984"/>
              <a:ext cx="476120" cy="47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ack letters on a white background&#10;&#10;AI-generated content may be incorrect.">
              <a:extLst>
                <a:ext uri="{FF2B5EF4-FFF2-40B4-BE49-F238E27FC236}">
                  <a16:creationId xmlns:a16="http://schemas.microsoft.com/office/drawing/2014/main" id="{87C04665-5A28-1DB9-50A9-7C956EDF4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2949" y="5848580"/>
              <a:ext cx="691209" cy="801803"/>
            </a:xfrm>
            <a:prstGeom prst="rect">
              <a:avLst/>
            </a:prstGeom>
          </p:spPr>
        </p:pic>
        <p:sp>
          <p:nvSpPr>
            <p:cNvPr id="27" name="Slide Number Placeholder 14">
              <a:extLst>
                <a:ext uri="{FF2B5EF4-FFF2-40B4-BE49-F238E27FC236}">
                  <a16:creationId xmlns:a16="http://schemas.microsoft.com/office/drawing/2014/main" id="{944BD3C8-873B-7465-0E88-2AC31196DC67}"/>
                </a:ext>
              </a:extLst>
            </p:cNvPr>
            <p:cNvSpPr txBox="1">
              <a:spLocks/>
            </p:cNvSpPr>
            <p:nvPr/>
          </p:nvSpPr>
          <p:spPr>
            <a:xfrm>
              <a:off x="11420493" y="368416"/>
              <a:ext cx="476120" cy="476120"/>
            </a:xfrm>
            <a:prstGeom prst="rect">
              <a:avLst/>
            </a:prstGeom>
          </p:spPr>
          <p:txBody>
            <a:bodyPr/>
            <a:lstStyle>
              <a:lvl1pPr marL="0" eaLnBrk="1" hangingPunct="1">
                <a:defRPr sz="4000" b="0" i="0">
                  <a:solidFill>
                    <a:srgbClr val="002B5C"/>
                  </a:solidFill>
                  <a:latin typeface="Lato" panose="020F0502020204030203" pitchFamily="34" charset="0"/>
                  <a:ea typeface="Lato" panose="020F0502020204030203" pitchFamily="34" charset="0"/>
                  <a:cs typeface="Lato" panose="020F0502020204030203"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126">
                <a:defRPr/>
              </a:pPr>
              <a:fld id="{96E69268-9C8B-4EBF-A9EE-DC5DC2D48DC3}" type="slidenum">
                <a:rPr lang="en-US" sz="2000" smtClean="0">
                  <a:solidFill>
                    <a:schemeClr val="tx2"/>
                  </a:solidFill>
                  <a:latin typeface="Arial" panose="020B0604020202020204" pitchFamily="34" charset="0"/>
                </a:rPr>
                <a:pPr algn="ctr" defTabSz="914126">
                  <a:defRPr/>
                </a:pPr>
                <a:t>9</a:t>
              </a:fld>
              <a:endParaRPr lang="en-US" sz="2000" dirty="0">
                <a:solidFill>
                  <a:schemeClr val="tx2"/>
                </a:solidFill>
                <a:latin typeface="Arial" panose="020B0604020202020204" pitchFamily="34" charset="0"/>
              </a:endParaRPr>
            </a:p>
          </p:txBody>
        </p:sp>
      </p:grpSp>
    </p:spTree>
    <p:extLst>
      <p:ext uri="{BB962C8B-B14F-4D97-AF65-F5344CB8AC3E}">
        <p14:creationId xmlns:p14="http://schemas.microsoft.com/office/powerpoint/2010/main" val="1683469586"/>
      </p:ext>
    </p:extLst>
  </p:cSld>
  <p:clrMapOvr>
    <a:masterClrMapping/>
  </p:clrMapOvr>
</p:sld>
</file>

<file path=ppt/theme/theme1.xml><?xml version="1.0" encoding="utf-8"?>
<a:theme xmlns:a="http://schemas.openxmlformats.org/drawingml/2006/main" name="Office Theme">
  <a:themeElements>
    <a:clrScheme name="RCGP colours">
      <a:dk1>
        <a:srgbClr val="002B5C"/>
      </a:dk1>
      <a:lt1>
        <a:sysClr val="window" lastClr="FFFFFF"/>
      </a:lt1>
      <a:dk2>
        <a:srgbClr val="002B5C"/>
      </a:dk2>
      <a:lt2>
        <a:srgbClr val="E7E6E6"/>
      </a:lt2>
      <a:accent1>
        <a:srgbClr val="1059A9"/>
      </a:accent1>
      <a:accent2>
        <a:srgbClr val="80499C"/>
      </a:accent2>
      <a:accent3>
        <a:srgbClr val="00ABB3"/>
      </a:accent3>
      <a:accent4>
        <a:srgbClr val="83C55B"/>
      </a:accent4>
      <a:accent5>
        <a:srgbClr val="EA8017"/>
      </a:accent5>
      <a:accent6>
        <a:srgbClr val="BA1E1E"/>
      </a:accent6>
      <a:hlink>
        <a:srgbClr val="00ADE5"/>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GP_Generic_PowerPoint Template_MASTER - Low Res" id="{413B1A04-298D-4354-9864-7CD5F19380C4}" vid="{431EF853-E021-4A67-B52A-245FB7362D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57CD159584C6479957138288892FEB" ma:contentTypeVersion="18" ma:contentTypeDescription="Create a new document." ma:contentTypeScope="" ma:versionID="1c7c1f34976595f942b24bb56707fbc9">
  <xsd:schema xmlns:xsd="http://www.w3.org/2001/XMLSchema" xmlns:xs="http://www.w3.org/2001/XMLSchema" xmlns:p="http://schemas.microsoft.com/office/2006/metadata/properties" xmlns:ns2="90c5a317-923c-4d43-8cbb-6ec885956536" xmlns:ns3="1ab1d4a3-ba68-4fd2-a0e0-76c2be7faa2b" targetNamespace="http://schemas.microsoft.com/office/2006/metadata/properties" ma:root="true" ma:fieldsID="2ab91120a31696546485802b8efd3e10" ns2:_="" ns3:_="">
    <xsd:import namespace="90c5a317-923c-4d43-8cbb-6ec885956536"/>
    <xsd:import namespace="1ab1d4a3-ba68-4fd2-a0e0-76c2be7faa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c5a317-923c-4d43-8cbb-6ec885956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5156a5-ab19-4525-af57-dc6961067a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b1d4a3-ba68-4fd2-a0e0-76c2be7faa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73bc4b-1da8-4674-b227-7a414ae1435d}" ma:internalName="TaxCatchAll" ma:showField="CatchAllData" ma:web="1ab1d4a3-ba68-4fd2-a0e0-76c2be7fa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c5a317-923c-4d43-8cbb-6ec885956536">
      <Terms xmlns="http://schemas.microsoft.com/office/infopath/2007/PartnerControls"/>
    </lcf76f155ced4ddcb4097134ff3c332f>
    <TaxCatchAll xmlns="1ab1d4a3-ba68-4fd2-a0e0-76c2be7faa2b" xsi:nil="true"/>
  </documentManagement>
</p:properties>
</file>

<file path=customXml/itemProps1.xml><?xml version="1.0" encoding="utf-8"?>
<ds:datastoreItem xmlns:ds="http://schemas.openxmlformats.org/officeDocument/2006/customXml" ds:itemID="{7F3515FB-B6CC-4771-B47D-60C3A44FE302}">
  <ds:schemaRefs>
    <ds:schemaRef ds:uri="http://schemas.microsoft.com/sharepoint/v3/contenttype/forms"/>
  </ds:schemaRefs>
</ds:datastoreItem>
</file>

<file path=customXml/itemProps2.xml><?xml version="1.0" encoding="utf-8"?>
<ds:datastoreItem xmlns:ds="http://schemas.openxmlformats.org/officeDocument/2006/customXml" ds:itemID="{45D4E515-4C0F-4A30-A78A-45C9B9957DD0}">
  <ds:schemaRefs>
    <ds:schemaRef ds:uri="1ab1d4a3-ba68-4fd2-a0e0-76c2be7faa2b"/>
    <ds:schemaRef ds:uri="90c5a317-923c-4d43-8cbb-6ec8859565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336CC3-997A-4F65-A206-32864AD8D9FC}">
  <ds:schemaRef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90c5a317-923c-4d43-8cbb-6ec885956536"/>
    <ds:schemaRef ds:uri="http://schemas.openxmlformats.org/package/2006/metadata/core-properties"/>
    <ds:schemaRef ds:uri="1ab1d4a3-ba68-4fd2-a0e0-76c2be7faa2b"/>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2975</TotalTime>
  <Words>6786</Words>
  <Application>Microsoft Office PowerPoint</Application>
  <PresentationFormat>Widescreen</PresentationFormat>
  <Paragraphs>563</Paragraphs>
  <Slides>56</Slides>
  <Notes>21</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Camilla Stevenson</dc:creator>
  <cp:lastModifiedBy>Joseph Besford</cp:lastModifiedBy>
  <cp:revision>55</cp:revision>
  <dcterms:created xsi:type="dcterms:W3CDTF">2024-09-12T09:42:32Z</dcterms:created>
  <dcterms:modified xsi:type="dcterms:W3CDTF">2025-03-05T15:22:42Z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2023-02-17T00:00:00Z</vt:filetime>
  </property>
  <property fmtid="{D5CDD505-2E9C-101B-9397-08002B2CF9AE}" pid="3" name="Creator">
    <vt:lpwstr>Adobe InDesign 17.3 (Macintosh)</vt:lpwstr>
  </property>
  <property fmtid="{D5CDD505-2E9C-101B-9397-08002B2CF9AE}" pid="4" name="LastSaved">
    <vt:filetime>2023-02-17T00:00:00Z</vt:filetime>
  </property>
  <property fmtid="{D5CDD505-2E9C-101B-9397-08002B2CF9AE}" pid="5" name="Producer">
    <vt:lpwstr>Adobe PDF Library 16.0.7</vt:lpwstr>
  </property>
  <property fmtid="{D5CDD505-2E9C-101B-9397-08002B2CF9AE}" pid="6" name="MediaServiceImageTags">
    <vt:lpwstr/>
  </property>
  <property fmtid="{D5CDD505-2E9C-101B-9397-08002B2CF9AE}" pid="7" name="ContentTypeId">
    <vt:lpwstr>0x0101006457CD159584C6479957138288892FEB</vt:lpwstr>
  </property>
</Properties>
</file>