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5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F70FC-75CC-1244-8ABD-6DA7893AEF40}" v="5" dt="2020-07-05T12:04:43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1"/>
    <p:restoredTop sz="95170"/>
  </p:normalViewPr>
  <p:slideViewPr>
    <p:cSldViewPr snapToGrid="0" snapToObjects="1">
      <p:cViewPr varScale="1">
        <p:scale>
          <a:sx n="95" d="100"/>
          <a:sy n="95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ley Kavi" userId="dbca78fc-ca18-4a2d-8d20-e5270d4141f5" providerId="ADAL" clId="{965F70FC-75CC-1244-8ABD-6DA7893AEF40}"/>
    <pc:docChg chg="custSel modSld">
      <pc:chgData name="Lesley Kavi" userId="dbca78fc-ca18-4a2d-8d20-e5270d4141f5" providerId="ADAL" clId="{965F70FC-75CC-1244-8ABD-6DA7893AEF40}" dt="2020-07-06T14:37:44.635" v="312" actId="1076"/>
      <pc:docMkLst>
        <pc:docMk/>
      </pc:docMkLst>
      <pc:sldChg chg="addSp delSp modSp">
        <pc:chgData name="Lesley Kavi" userId="dbca78fc-ca18-4a2d-8d20-e5270d4141f5" providerId="ADAL" clId="{965F70FC-75CC-1244-8ABD-6DA7893AEF40}" dt="2020-07-06T14:37:44.635" v="312" actId="1076"/>
        <pc:sldMkLst>
          <pc:docMk/>
          <pc:sldMk cId="3438097607" sldId="532"/>
        </pc:sldMkLst>
        <pc:spChg chg="del">
          <ac:chgData name="Lesley Kavi" userId="dbca78fc-ca18-4a2d-8d20-e5270d4141f5" providerId="ADAL" clId="{965F70FC-75CC-1244-8ABD-6DA7893AEF40}" dt="2020-07-05T11:52:12.044" v="9" actId="21"/>
          <ac:spMkLst>
            <pc:docMk/>
            <pc:sldMk cId="3438097607" sldId="532"/>
            <ac:spMk id="4" creationId="{00000000-0000-0000-0000-000000000000}"/>
          </ac:spMkLst>
        </pc:spChg>
        <pc:spChg chg="mod">
          <ac:chgData name="Lesley Kavi" userId="dbca78fc-ca18-4a2d-8d20-e5270d4141f5" providerId="ADAL" clId="{965F70FC-75CC-1244-8ABD-6DA7893AEF40}" dt="2020-07-05T12:32:19.618" v="300" actId="1076"/>
          <ac:spMkLst>
            <pc:docMk/>
            <pc:sldMk cId="3438097607" sldId="532"/>
            <ac:spMk id="5" creationId="{00000000-0000-0000-0000-000000000000}"/>
          </ac:spMkLst>
        </pc:spChg>
        <pc:spChg chg="del mod">
          <ac:chgData name="Lesley Kavi" userId="dbca78fc-ca18-4a2d-8d20-e5270d4141f5" providerId="ADAL" clId="{965F70FC-75CC-1244-8ABD-6DA7893AEF40}" dt="2020-07-05T11:52:32.003" v="14" actId="21"/>
          <ac:spMkLst>
            <pc:docMk/>
            <pc:sldMk cId="3438097607" sldId="532"/>
            <ac:spMk id="6" creationId="{00000000-0000-0000-0000-000000000000}"/>
          </ac:spMkLst>
        </pc:spChg>
        <pc:spChg chg="mod">
          <ac:chgData name="Lesley Kavi" userId="dbca78fc-ca18-4a2d-8d20-e5270d4141f5" providerId="ADAL" clId="{965F70FC-75CC-1244-8ABD-6DA7893AEF40}" dt="2020-07-05T12:00:47.909" v="143" actId="1076"/>
          <ac:spMkLst>
            <pc:docMk/>
            <pc:sldMk cId="3438097607" sldId="532"/>
            <ac:spMk id="10" creationId="{00000000-0000-0000-0000-000000000000}"/>
          </ac:spMkLst>
        </pc:spChg>
        <pc:spChg chg="del mod">
          <ac:chgData name="Lesley Kavi" userId="dbca78fc-ca18-4a2d-8d20-e5270d4141f5" providerId="ADAL" clId="{965F70FC-75CC-1244-8ABD-6DA7893AEF40}" dt="2020-07-05T11:58:24.544" v="69" actId="21"/>
          <ac:spMkLst>
            <pc:docMk/>
            <pc:sldMk cId="3438097607" sldId="532"/>
            <ac:spMk id="11" creationId="{00000000-0000-0000-0000-000000000000}"/>
          </ac:spMkLst>
        </pc:spChg>
        <pc:spChg chg="mod">
          <ac:chgData name="Lesley Kavi" userId="dbca78fc-ca18-4a2d-8d20-e5270d4141f5" providerId="ADAL" clId="{965F70FC-75CC-1244-8ABD-6DA7893AEF40}" dt="2020-07-06T14:37:44.635" v="312" actId="1076"/>
          <ac:spMkLst>
            <pc:docMk/>
            <pc:sldMk cId="3438097607" sldId="532"/>
            <ac:spMk id="12" creationId="{00000000-0000-0000-0000-000000000000}"/>
          </ac:spMkLst>
        </pc:spChg>
        <pc:spChg chg="del mod">
          <ac:chgData name="Lesley Kavi" userId="dbca78fc-ca18-4a2d-8d20-e5270d4141f5" providerId="ADAL" clId="{965F70FC-75CC-1244-8ABD-6DA7893AEF40}" dt="2020-07-05T11:58:29.407" v="70" actId="21"/>
          <ac:spMkLst>
            <pc:docMk/>
            <pc:sldMk cId="3438097607" sldId="532"/>
            <ac:spMk id="13" creationId="{00000000-0000-0000-0000-000000000000}"/>
          </ac:spMkLst>
        </pc:spChg>
        <pc:spChg chg="mod">
          <ac:chgData name="Lesley Kavi" userId="dbca78fc-ca18-4a2d-8d20-e5270d4141f5" providerId="ADAL" clId="{965F70FC-75CC-1244-8ABD-6DA7893AEF40}" dt="2020-07-05T11:58:04.241" v="65" actId="21"/>
          <ac:spMkLst>
            <pc:docMk/>
            <pc:sldMk cId="3438097607" sldId="532"/>
            <ac:spMk id="14" creationId="{00000000-0000-0000-0000-000000000000}"/>
          </ac:spMkLst>
        </pc:spChg>
        <pc:spChg chg="del mod">
          <ac:chgData name="Lesley Kavi" userId="dbca78fc-ca18-4a2d-8d20-e5270d4141f5" providerId="ADAL" clId="{965F70FC-75CC-1244-8ABD-6DA7893AEF40}" dt="2020-07-05T11:52:18.139" v="11" actId="21"/>
          <ac:spMkLst>
            <pc:docMk/>
            <pc:sldMk cId="3438097607" sldId="532"/>
            <ac:spMk id="16" creationId="{00000000-0000-0000-0000-000000000000}"/>
          </ac:spMkLst>
        </pc:spChg>
        <pc:spChg chg="mod">
          <ac:chgData name="Lesley Kavi" userId="dbca78fc-ca18-4a2d-8d20-e5270d4141f5" providerId="ADAL" clId="{965F70FC-75CC-1244-8ABD-6DA7893AEF40}" dt="2020-07-05T12:32:26.789" v="301" actId="1076"/>
          <ac:spMkLst>
            <pc:docMk/>
            <pc:sldMk cId="3438097607" sldId="532"/>
            <ac:spMk id="17" creationId="{00000000-0000-0000-0000-000000000000}"/>
          </ac:spMkLst>
        </pc:spChg>
        <pc:spChg chg="add mod">
          <ac:chgData name="Lesley Kavi" userId="dbca78fc-ca18-4a2d-8d20-e5270d4141f5" providerId="ADAL" clId="{965F70FC-75CC-1244-8ABD-6DA7893AEF40}" dt="2020-07-06T14:37:07" v="305" actId="20577"/>
          <ac:spMkLst>
            <pc:docMk/>
            <pc:sldMk cId="3438097607" sldId="532"/>
            <ac:spMk id="18" creationId="{A9CF6CF2-3BA8-3544-820C-169D530B8E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6C25-E8F4-7048-9415-AF95153E920F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FCEB7-6EB1-714B-868D-291E7B8E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2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Epilepsy affects under 1%</a:t>
            </a:r>
          </a:p>
          <a:p>
            <a:r>
              <a:rPr lang="en-US" dirty="0"/>
              <a:t>Syncope affects up to 40% in our lifetime</a:t>
            </a:r>
          </a:p>
          <a:p>
            <a:r>
              <a:rPr lang="en-US" dirty="0"/>
              <a:t>Ones on L-less common, often misdiagnosed as syncope</a:t>
            </a:r>
          </a:p>
          <a:p>
            <a:r>
              <a:rPr lang="en-US" dirty="0"/>
              <a:t>Trauma-this cause is usually very evident-coma</a:t>
            </a:r>
          </a:p>
          <a:p>
            <a:r>
              <a:rPr lang="en-US" dirty="0"/>
              <a:t>Epilepsy under 1% -misdiagnosis stats</a:t>
            </a:r>
          </a:p>
          <a:p>
            <a:r>
              <a:rPr lang="en-US" dirty="0"/>
              <a:t>Metabolic –</a:t>
            </a:r>
            <a:r>
              <a:rPr lang="en-US" dirty="0" err="1"/>
              <a:t>hypoglycaemia</a:t>
            </a:r>
            <a:endParaRPr lang="en-US" dirty="0"/>
          </a:p>
          <a:p>
            <a:r>
              <a:rPr lang="en-US" dirty="0"/>
              <a:t>Alcohol-we have probably all come across this, perhaps</a:t>
            </a:r>
            <a:r>
              <a:rPr lang="en-US" baseline="0" dirty="0"/>
              <a:t> even</a:t>
            </a:r>
            <a:r>
              <a:rPr lang="en-US" dirty="0"/>
              <a:t> experienced</a:t>
            </a:r>
            <a:r>
              <a:rPr lang="en-US" baseline="0" dirty="0"/>
              <a:t> in our younger days</a:t>
            </a:r>
          </a:p>
          <a:p>
            <a:r>
              <a:rPr lang="en-US" baseline="0" dirty="0"/>
              <a:t>TIA-</a:t>
            </a:r>
            <a:r>
              <a:rPr lang="en-US" baseline="0" dirty="0" err="1"/>
              <a:t>esp</a:t>
            </a:r>
            <a:r>
              <a:rPr lang="en-US" baseline="0" dirty="0"/>
              <a:t> </a:t>
            </a:r>
            <a:r>
              <a:rPr lang="en-US" baseline="0" dirty="0" err="1"/>
              <a:t>vertibrobasillar</a:t>
            </a:r>
            <a:endParaRPr lang="en-US" dirty="0"/>
          </a:p>
          <a:p>
            <a:r>
              <a:rPr lang="en-US" baseline="0" dirty="0"/>
              <a:t>Psychogenic </a:t>
            </a:r>
            <a:r>
              <a:rPr lang="en-US" baseline="0" dirty="0" err="1"/>
              <a:t>pseudoseizures</a:t>
            </a:r>
            <a:r>
              <a:rPr lang="en-US" baseline="0" dirty="0"/>
              <a:t> or syncope (non </a:t>
            </a:r>
            <a:r>
              <a:rPr lang="en-US" baseline="0" dirty="0" err="1"/>
              <a:t>haemodynamic</a:t>
            </a:r>
            <a:r>
              <a:rPr lang="en-US" baseline="0" dirty="0"/>
              <a:t> syncope-– often history of severe distress </a:t>
            </a:r>
          </a:p>
          <a:p>
            <a:r>
              <a:rPr lang="en-US" baseline="0" dirty="0"/>
              <a:t>CSH </a:t>
            </a:r>
            <a:r>
              <a:rPr lang="mr-IN" baseline="0" dirty="0"/>
              <a:t>–</a:t>
            </a:r>
            <a:r>
              <a:rPr lang="en-US" baseline="0" dirty="0"/>
              <a:t> 3 sec </a:t>
            </a:r>
            <a:r>
              <a:rPr lang="en-US" baseline="0" dirty="0" err="1"/>
              <a:t>asystole</a:t>
            </a:r>
            <a:r>
              <a:rPr lang="en-US" baseline="0" dirty="0"/>
              <a:t>/ 50 mm Hg  Syndrome </a:t>
            </a:r>
            <a:r>
              <a:rPr lang="en-US" baseline="0" dirty="0" err="1"/>
              <a:t>ie</a:t>
            </a:r>
            <a:r>
              <a:rPr lang="en-US" baseline="0" dirty="0"/>
              <a:t> faint </a:t>
            </a:r>
            <a:r>
              <a:rPr lang="en-US" baseline="0" dirty="0" err="1"/>
              <a:t>usualy</a:t>
            </a:r>
            <a:r>
              <a:rPr lang="en-US" baseline="0" dirty="0"/>
              <a:t> pause over 6s   CSM-1in1000 TIA, 1 in 4000 CVA older males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Fainting</a:t>
            </a:r>
            <a:r>
              <a:rPr lang="en-US" baseline="0" dirty="0"/>
              <a:t> 15 year olds 50% females and 30% males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1y- MSA, PAF, </a:t>
            </a:r>
            <a:r>
              <a:rPr lang="en-US" baseline="0" dirty="0" err="1"/>
              <a:t>Parkinsons</a:t>
            </a: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2y –diabetes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Volume depletion-</a:t>
            </a:r>
            <a:r>
              <a:rPr lang="en-US" baseline="0" dirty="0" err="1"/>
              <a:t>diarrhoea</a:t>
            </a:r>
            <a:r>
              <a:rPr lang="en-US" baseline="0" dirty="0"/>
              <a:t>, </a:t>
            </a:r>
            <a:r>
              <a:rPr lang="en-US" baseline="0" dirty="0" err="1"/>
              <a:t>haemorrhage</a:t>
            </a: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OH-b blockers, anticholinergic bladder </a:t>
            </a:r>
            <a:r>
              <a:rPr lang="en-US" baseline="0" dirty="0" err="1"/>
              <a:t>stabilisers</a:t>
            </a:r>
            <a:r>
              <a:rPr lang="en-US" baseline="0" dirty="0"/>
              <a:t> </a:t>
            </a:r>
            <a:r>
              <a:rPr lang="en-US" baseline="0" dirty="0" err="1"/>
              <a:t>eg</a:t>
            </a:r>
            <a:r>
              <a:rPr lang="en-US" baseline="0" dirty="0"/>
              <a:t> doxazosin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Arrhythmia – </a:t>
            </a:r>
            <a:r>
              <a:rPr lang="en-US" baseline="0" dirty="0" err="1"/>
              <a:t>chanelopathoesprolonged</a:t>
            </a:r>
            <a:r>
              <a:rPr lang="en-US" baseline="0" dirty="0"/>
              <a:t> QT, </a:t>
            </a:r>
            <a:r>
              <a:rPr lang="en-US" baseline="0" dirty="0" err="1"/>
              <a:t>Brugada</a:t>
            </a: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Structural- cardiomyopathy, </a:t>
            </a:r>
            <a:r>
              <a:rPr lang="en-US" baseline="0" dirty="0" err="1"/>
              <a:t>Ao</a:t>
            </a:r>
            <a:r>
              <a:rPr lang="en-US" baseline="0" dirty="0"/>
              <a:t> Stenosis</a:t>
            </a:r>
          </a:p>
          <a:p>
            <a:r>
              <a:rPr lang="en-US" dirty="0"/>
              <a:t>PoTS –</a:t>
            </a:r>
            <a:r>
              <a:rPr lang="en-US" dirty="0" err="1"/>
              <a:t>tachy</a:t>
            </a:r>
            <a:r>
              <a:rPr lang="en-US" dirty="0"/>
              <a:t> on standing </a:t>
            </a:r>
            <a:r>
              <a:rPr lang="en-US" dirty="0" err="1"/>
              <a:t>assd</a:t>
            </a:r>
            <a:r>
              <a:rPr lang="en-US" dirty="0"/>
              <a:t> with OI-60% IN UK HAVE SYNCOPE</a:t>
            </a:r>
          </a:p>
          <a:p>
            <a:r>
              <a:rPr lang="en-US" dirty="0"/>
              <a:t>IN ESP REFLEX SYNCOPE, IT IS OFTEN ACOMBINATION OF SYMPATHETIC 2 </a:t>
            </a:r>
            <a:r>
              <a:rPr lang="en-US" dirty="0" err="1"/>
              <a:t>pathophysiolohical</a:t>
            </a:r>
            <a:r>
              <a:rPr lang="en-US" dirty="0"/>
              <a:t> </a:t>
            </a:r>
            <a:r>
              <a:rPr lang="en-US" dirty="0" err="1"/>
              <a:t>mechaisms-vasodepression</a:t>
            </a:r>
            <a:r>
              <a:rPr lang="en-US" dirty="0"/>
              <a:t> and </a:t>
            </a:r>
            <a:r>
              <a:rPr lang="en-US" dirty="0" err="1"/>
              <a:t>cardioinhibition</a:t>
            </a:r>
            <a:r>
              <a:rPr lang="en-US" dirty="0"/>
              <a:t> </a:t>
            </a:r>
            <a:r>
              <a:rPr lang="en-US" dirty="0" err="1"/>
              <a:t>ieWITHDRAWL</a:t>
            </a:r>
            <a:r>
              <a:rPr lang="en-US" baseline="0" dirty="0"/>
              <a:t> AND INCREASED PARASYMP OR VAGAL INFLUENCE RESULTS IN FAILED VASOCONSTRICTION/DILITATION AND OR BRADY/ASYSOLE. Same situation can trigger 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0521-3226-BB4B-B341-AC6C02320E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6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984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370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8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1AED6D2-E6F4-3345-9F54-97E51F7B7CED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9F2435A-B4DE-ED44-B40B-AE362AD1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71518" y="1529029"/>
            <a:ext cx="3498879" cy="21426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0104" y="148862"/>
            <a:ext cx="6790764" cy="65602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66137" y="148862"/>
            <a:ext cx="511869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rgbClr val="595959"/>
                </a:solidFill>
              </a:rPr>
              <a:t>  SYNCOPE</a:t>
            </a:r>
          </a:p>
          <a:p>
            <a:pPr algn="ctr"/>
            <a:endParaRPr lang="en-US" sz="1400" b="1" dirty="0">
              <a:solidFill>
                <a:srgbClr val="595959"/>
              </a:solidFill>
            </a:endParaRPr>
          </a:p>
          <a:p>
            <a:pPr algn="ctr"/>
            <a:r>
              <a:rPr lang="en-US" sz="2000" b="1" dirty="0">
                <a:solidFill>
                  <a:srgbClr val="595959"/>
                </a:solidFill>
              </a:rPr>
              <a:t>Reflex/</a:t>
            </a:r>
            <a:r>
              <a:rPr lang="en-US" sz="2000" b="1" dirty="0" err="1">
                <a:solidFill>
                  <a:srgbClr val="595959"/>
                </a:solidFill>
              </a:rPr>
              <a:t>neurally</a:t>
            </a:r>
            <a:r>
              <a:rPr lang="en-US" sz="2000" b="1" dirty="0">
                <a:solidFill>
                  <a:srgbClr val="595959"/>
                </a:solidFill>
              </a:rPr>
              <a:t> mediated (66%) 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Vasovagal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Carotid sinus syndrome</a:t>
            </a:r>
          </a:p>
          <a:p>
            <a:pPr algn="ctr"/>
            <a:endParaRPr lang="en-US" sz="1200" dirty="0">
              <a:solidFill>
                <a:srgbClr val="595959"/>
              </a:solidFill>
            </a:endParaRPr>
          </a:p>
          <a:p>
            <a:pPr algn="ctr"/>
            <a:r>
              <a:rPr lang="en-US" sz="2000" b="1" dirty="0">
                <a:solidFill>
                  <a:srgbClr val="595959"/>
                </a:solidFill>
              </a:rPr>
              <a:t>Orthostatic hypotension (10%)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1y or 2y autonomic failure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Drug induced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Volume depletion</a:t>
            </a:r>
          </a:p>
          <a:p>
            <a:pPr algn="ctr"/>
            <a:r>
              <a:rPr lang="en-US" sz="2000" dirty="0">
                <a:solidFill>
                  <a:srgbClr val="595959"/>
                </a:solidFill>
              </a:rPr>
              <a:t> </a:t>
            </a:r>
          </a:p>
          <a:p>
            <a:pPr algn="ctr"/>
            <a:r>
              <a:rPr lang="en-US" sz="2000" b="1" dirty="0">
                <a:solidFill>
                  <a:srgbClr val="595959"/>
                </a:solidFill>
              </a:rPr>
              <a:t>Cardiac syncope (11%)</a:t>
            </a:r>
            <a:endParaRPr lang="en-US" sz="2000" dirty="0">
              <a:solidFill>
                <a:srgbClr val="595959"/>
              </a:solidFill>
            </a:endParaRPr>
          </a:p>
          <a:p>
            <a:pPr algn="ctr"/>
            <a:r>
              <a:rPr lang="en-US" dirty="0">
                <a:solidFill>
                  <a:srgbClr val="595959"/>
                </a:solidFill>
              </a:rPr>
              <a:t>Arrhythmia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Structural</a:t>
            </a:r>
          </a:p>
          <a:p>
            <a:pPr algn="ctr"/>
            <a:endParaRPr lang="en-US" sz="1200" dirty="0">
              <a:solidFill>
                <a:srgbClr val="595959"/>
              </a:solidFill>
            </a:endParaRPr>
          </a:p>
          <a:p>
            <a:pPr algn="ctr"/>
            <a:r>
              <a:rPr lang="en-US" sz="2000" b="1" dirty="0">
                <a:solidFill>
                  <a:srgbClr val="595959"/>
                </a:solidFill>
              </a:rPr>
              <a:t>Others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Pulmonary embolism, 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aortic dissection</a:t>
            </a:r>
          </a:p>
          <a:p>
            <a:pPr algn="ctr"/>
            <a:r>
              <a:rPr lang="en-US" dirty="0">
                <a:solidFill>
                  <a:srgbClr val="595959"/>
                </a:solidFill>
              </a:rPr>
              <a:t>Postural Tachycardia Syndrome (PoTS)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3701" y="208226"/>
            <a:ext cx="543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600" dirty="0">
                <a:solidFill>
                  <a:srgbClr val="595959"/>
                </a:solidFill>
              </a:rPr>
              <a:t>Blackout (TLoC) Causes</a:t>
            </a: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386" y="5783378"/>
            <a:ext cx="2843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95959"/>
                </a:solidFill>
              </a:rPr>
              <a:t> </a:t>
            </a: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2386" y="1852082"/>
            <a:ext cx="3877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95959"/>
                </a:solidFill>
              </a:rPr>
              <a:t>NON-SYNCOPAL (6%)</a:t>
            </a:r>
          </a:p>
          <a:p>
            <a:pPr algn="ctr"/>
            <a:endParaRPr lang="en-US" sz="800" b="1" dirty="0">
              <a:solidFill>
                <a:srgbClr val="595959"/>
              </a:solidFill>
            </a:endParaRPr>
          </a:p>
          <a:p>
            <a:pPr algn="ctr"/>
            <a:r>
              <a:rPr lang="en-US" sz="1200" b="1" dirty="0">
                <a:solidFill>
                  <a:srgbClr val="595959"/>
                </a:solidFill>
              </a:rPr>
              <a:t>Epilepsy</a:t>
            </a:r>
          </a:p>
          <a:p>
            <a:pPr algn="ctr"/>
            <a:endParaRPr lang="en-US" sz="800" b="1" dirty="0">
              <a:solidFill>
                <a:srgbClr val="595959"/>
              </a:solidFill>
            </a:endParaRPr>
          </a:p>
          <a:p>
            <a:pPr algn="ctr"/>
            <a:r>
              <a:rPr lang="en-US" sz="1200" b="1" dirty="0">
                <a:solidFill>
                  <a:srgbClr val="595959"/>
                </a:solidFill>
              </a:rPr>
              <a:t>Non-</a:t>
            </a:r>
            <a:r>
              <a:rPr lang="en-US" sz="1200" b="1" dirty="0" err="1">
                <a:solidFill>
                  <a:srgbClr val="595959"/>
                </a:solidFill>
              </a:rPr>
              <a:t>haemodynamic</a:t>
            </a:r>
            <a:r>
              <a:rPr lang="en-US" sz="1200" b="1" dirty="0">
                <a:solidFill>
                  <a:srgbClr val="595959"/>
                </a:solidFill>
              </a:rPr>
              <a:t> Collapse </a:t>
            </a:r>
            <a:r>
              <a:rPr lang="en-US" sz="1200" dirty="0">
                <a:solidFill>
                  <a:srgbClr val="595959"/>
                </a:solidFill>
              </a:rPr>
              <a:t>(PPS/NES)</a:t>
            </a:r>
          </a:p>
          <a:p>
            <a:pPr algn="ctr"/>
            <a:endParaRPr lang="en-US" sz="800" dirty="0">
              <a:solidFill>
                <a:srgbClr val="595959"/>
              </a:solidFill>
            </a:endParaRPr>
          </a:p>
          <a:p>
            <a:pPr algn="ctr"/>
            <a:r>
              <a:rPr lang="en-US" sz="1200" b="1" dirty="0">
                <a:solidFill>
                  <a:srgbClr val="595959"/>
                </a:solidFill>
              </a:rPr>
              <a:t>Rare </a:t>
            </a:r>
          </a:p>
          <a:p>
            <a:pPr algn="ctr"/>
            <a:r>
              <a:rPr lang="en-US" sz="1200" dirty="0" err="1">
                <a:solidFill>
                  <a:srgbClr val="595959"/>
                </a:solidFill>
              </a:rPr>
              <a:t>eg</a:t>
            </a:r>
            <a:r>
              <a:rPr lang="en-US" sz="1200" b="1" dirty="0">
                <a:solidFill>
                  <a:srgbClr val="595959"/>
                </a:solidFill>
              </a:rPr>
              <a:t> </a:t>
            </a:r>
            <a:r>
              <a:rPr lang="en-US" sz="1200" dirty="0">
                <a:solidFill>
                  <a:srgbClr val="595959"/>
                </a:solidFill>
              </a:rPr>
              <a:t>TIA, SAH, Metabolic</a:t>
            </a:r>
          </a:p>
          <a:p>
            <a:pPr algn="ctr"/>
            <a:endParaRPr lang="en-US" sz="800" dirty="0">
              <a:solidFill>
                <a:srgbClr val="595959"/>
              </a:solidFill>
            </a:endParaRPr>
          </a:p>
          <a:p>
            <a:pPr algn="ctr"/>
            <a:r>
              <a:rPr lang="en-US" sz="1200" b="1" dirty="0">
                <a:solidFill>
                  <a:srgbClr val="595959"/>
                </a:solidFill>
              </a:rPr>
              <a:t>Trauma</a:t>
            </a:r>
          </a:p>
          <a:p>
            <a:pPr algn="ctr"/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9CF6CF2-3BA8-3544-820C-169D530B8E48}"/>
              </a:ext>
            </a:extLst>
          </p:cNvPr>
          <p:cNvSpPr/>
          <p:nvPr/>
        </p:nvSpPr>
        <p:spPr>
          <a:xfrm>
            <a:off x="2296366" y="4538991"/>
            <a:ext cx="1977428" cy="10326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595959"/>
                </a:solidFill>
              </a:rPr>
              <a:t>NO DIAGNOSIS</a:t>
            </a:r>
          </a:p>
          <a:p>
            <a:pPr algn="ctr"/>
            <a:r>
              <a:rPr lang="en-US" sz="1600" b="1" dirty="0">
                <a:solidFill>
                  <a:srgbClr val="595959"/>
                </a:solidFill>
              </a:rPr>
              <a:t>(2-37%)</a:t>
            </a:r>
          </a:p>
        </p:txBody>
      </p:sp>
    </p:spTree>
    <p:extLst>
      <p:ext uri="{BB962C8B-B14F-4D97-AF65-F5344CB8AC3E}">
        <p14:creationId xmlns:p14="http://schemas.microsoft.com/office/powerpoint/2010/main" val="343809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eeze template" id="{781981A5-49C2-714C-8CDC-5AFC4802DFAE}" vid="{6A5C9657-6F0E-894C-B33D-F7EA7F52C6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3187483918F4BA79DB14184AFE952" ma:contentTypeVersion="10" ma:contentTypeDescription="Create a new document." ma:contentTypeScope="" ma:versionID="75f76da4e1244fa08a2b226c75061649">
  <xsd:schema xmlns:xsd="http://www.w3.org/2001/XMLSchema" xmlns:xs="http://www.w3.org/2001/XMLSchema" xmlns:p="http://schemas.microsoft.com/office/2006/metadata/properties" xmlns:ns2="c103485f-fd1b-4e12-8f46-9c42a20e6a59" targetNamespace="http://schemas.microsoft.com/office/2006/metadata/properties" ma:root="true" ma:fieldsID="9224fe44db19f3c8116411bcfff18ab5" ns2:_="">
    <xsd:import namespace="c103485f-fd1b-4e12-8f46-9c42a20e6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3485f-fd1b-4e12-8f46-9c42a20e6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493B34-E009-4A5C-8FE0-C93F8291E8B5}"/>
</file>

<file path=customXml/itemProps2.xml><?xml version="1.0" encoding="utf-8"?>
<ds:datastoreItem xmlns:ds="http://schemas.openxmlformats.org/officeDocument/2006/customXml" ds:itemID="{85D6B7F2-DF29-4687-B57C-71F4C321B669}"/>
</file>

<file path=customXml/itemProps3.xml><?xml version="1.0" encoding="utf-8"?>
<ds:datastoreItem xmlns:ds="http://schemas.openxmlformats.org/officeDocument/2006/customXml" ds:itemID="{9D6C0B07-4C71-4DA7-B5EA-71DD484788F6}"/>
</file>

<file path=docProps/app.xml><?xml version="1.0" encoding="utf-8"?>
<Properties xmlns="http://schemas.openxmlformats.org/officeDocument/2006/extended-properties" xmlns:vt="http://schemas.openxmlformats.org/officeDocument/2006/docPropsVTypes">
  <Template>Breeze template</Template>
  <TotalTime>128</TotalTime>
  <Words>273</Words>
  <Application>Microsoft Macintosh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Breeze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Kavi</dc:creator>
  <cp:lastModifiedBy>Lesley Kavi</cp:lastModifiedBy>
  <cp:revision>4</cp:revision>
  <dcterms:created xsi:type="dcterms:W3CDTF">2020-06-23T09:28:03Z</dcterms:created>
  <dcterms:modified xsi:type="dcterms:W3CDTF">2020-07-06T14:38:06Z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0x01010068C3187483918F4BA79DB14184AFE952</vt:lpwstr>
  </property>
</Properties>
</file>