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337" r:id="rId2"/>
    <p:sldId id="338" r:id="rId3"/>
    <p:sldId id="1572" r:id="rId4"/>
    <p:sldId id="884" r:id="rId5"/>
    <p:sldId id="880" r:id="rId6"/>
    <p:sldId id="401" r:id="rId7"/>
    <p:sldId id="540" r:id="rId8"/>
    <p:sldId id="1574" r:id="rId9"/>
    <p:sldId id="264" r:id="rId10"/>
    <p:sldId id="864" r:id="rId11"/>
    <p:sldId id="1570" r:id="rId12"/>
    <p:sldId id="883" r:id="rId13"/>
    <p:sldId id="339" r:id="rId14"/>
    <p:sldId id="1575" r:id="rId15"/>
    <p:sldId id="329" r:id="rId16"/>
    <p:sldId id="330" r:id="rId17"/>
    <p:sldId id="335" r:id="rId18"/>
    <p:sldId id="1576" r:id="rId19"/>
    <p:sldId id="1577" r:id="rId20"/>
    <p:sldId id="1578" r:id="rId21"/>
    <p:sldId id="1583" r:id="rId22"/>
    <p:sldId id="15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Thomas" initials="AT" lastIdx="7" clrIdx="0">
    <p:extLst>
      <p:ext uri="{19B8F6BF-5375-455C-9EA6-DF929625EA0E}">
        <p15:presenceInfo xmlns:p15="http://schemas.microsoft.com/office/powerpoint/2012/main" userId="S::Amy.Thomas@phe.gov.uk::b66f0bfd-9ba1-4701-b636-d9e47b766793" providerId="AD"/>
      </p:ext>
    </p:extLst>
  </p:cmAuthor>
  <p:cmAuthor id="2" name="Eirwen Sides" initials="ES" lastIdx="34" clrIdx="1">
    <p:extLst>
      <p:ext uri="{19B8F6BF-5375-455C-9EA6-DF929625EA0E}">
        <p15:presenceInfo xmlns:p15="http://schemas.microsoft.com/office/powerpoint/2012/main" userId="S::Eirwen.Sides@phe.gov.uk::0e62f732-0be3-42f9-bf06-db3c718c6371" providerId="AD"/>
      </p:ext>
    </p:extLst>
  </p:cmAuthor>
  <p:cmAuthor id="3" name="Emily Cooper" initials="EC" lastIdx="7" clrIdx="2">
    <p:extLst>
      <p:ext uri="{19B8F6BF-5375-455C-9EA6-DF929625EA0E}">
        <p15:presenceInfo xmlns:p15="http://schemas.microsoft.com/office/powerpoint/2012/main" userId="S::Emily.Cooper@phe.gov.uk::eb95757b-e3cc-4f78-9541-56bd20621a99" providerId="AD"/>
      </p:ext>
    </p:extLst>
  </p:cmAuthor>
  <p:cmAuthor id="4" name="Donna Lecky" initials="DL" lastIdx="2" clrIdx="3">
    <p:extLst>
      <p:ext uri="{19B8F6BF-5375-455C-9EA6-DF929625EA0E}">
        <p15:presenceInfo xmlns:p15="http://schemas.microsoft.com/office/powerpoint/2012/main" userId="S::Donna.Lecky@phe.gov.uk::e895a76e-1148-466d-a1c3-af3d581712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72973" autoAdjust="0"/>
  </p:normalViewPr>
  <p:slideViewPr>
    <p:cSldViewPr snapToGrid="0" snapToObjects="1">
      <p:cViewPr varScale="1">
        <p:scale>
          <a:sx n="75" d="100"/>
          <a:sy n="75" d="100"/>
        </p:scale>
        <p:origin x="54" y="19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683151607493314E-2"/>
          <c:y val="3.2592642963042422E-2"/>
          <c:w val="0.86314734870728649"/>
          <c:h val="0.65675197966509835"/>
        </c:manualLayout>
      </c:layout>
      <c:barChart>
        <c:barDir val="col"/>
        <c:grouping val="clustered"/>
        <c:varyColors val="0"/>
        <c:ser>
          <c:idx val="0"/>
          <c:order val="0"/>
          <c:tx>
            <c:strRef>
              <c:f>Sheet1!$B$3</c:f>
              <c:strCache>
                <c:ptCount val="1"/>
                <c:pt idx="0">
                  <c:v>Given 10 days antibiotic treatment</c:v>
                </c:pt>
              </c:strCache>
            </c:strRef>
          </c:tx>
          <c:spPr>
            <a:solidFill>
              <a:srgbClr val="FF0000"/>
            </a:solidFill>
            <a:ln>
              <a:solidFill>
                <a:schemeClr val="tx1"/>
              </a:solidFill>
            </a:ln>
          </c:spPr>
          <c:invertIfNegative val="0"/>
          <c:cat>
            <c:strRef>
              <c:f>Sheet1!$C$2:$F$2</c:f>
              <c:strCache>
                <c:ptCount val="4"/>
                <c:pt idx="0">
                  <c:v>Better by day 3</c:v>
                </c:pt>
                <c:pt idx="1">
                  <c:v>Satisfied patients</c:v>
                </c:pt>
                <c:pt idx="2">
                  <c:v>Think antibiotics are effective</c:v>
                </c:pt>
                <c:pt idx="3">
                  <c:v>Would visit GP again for similar symptoms</c:v>
                </c:pt>
              </c:strCache>
            </c:strRef>
          </c:cat>
          <c:val>
            <c:numRef>
              <c:f>Sheet1!$C$3:$F$3</c:f>
              <c:numCache>
                <c:formatCode>General</c:formatCode>
                <c:ptCount val="4"/>
                <c:pt idx="0">
                  <c:v>37</c:v>
                </c:pt>
                <c:pt idx="1">
                  <c:v>96</c:v>
                </c:pt>
                <c:pt idx="2">
                  <c:v>87</c:v>
                </c:pt>
                <c:pt idx="3">
                  <c:v>79</c:v>
                </c:pt>
              </c:numCache>
            </c:numRef>
          </c:val>
          <c:extLst>
            <c:ext xmlns:c16="http://schemas.microsoft.com/office/drawing/2014/chart" uri="{C3380CC4-5D6E-409C-BE32-E72D297353CC}">
              <c16:uniqueId val="{00000000-E697-403A-828A-36DA4C048584}"/>
            </c:ext>
          </c:extLst>
        </c:ser>
        <c:ser>
          <c:idx val="1"/>
          <c:order val="1"/>
          <c:tx>
            <c:strRef>
              <c:f>Sheet1!$B$4</c:f>
              <c:strCache>
                <c:ptCount val="1"/>
                <c:pt idx="0">
                  <c:v>Given NO antibiotics</c:v>
                </c:pt>
              </c:strCache>
            </c:strRef>
          </c:tx>
          <c:spPr>
            <a:ln>
              <a:solidFill>
                <a:schemeClr val="tx1"/>
              </a:solidFill>
            </a:ln>
          </c:spPr>
          <c:invertIfNegative val="0"/>
          <c:cat>
            <c:strRef>
              <c:f>Sheet1!$C$2:$F$2</c:f>
              <c:strCache>
                <c:ptCount val="4"/>
                <c:pt idx="0">
                  <c:v>Better by day 3</c:v>
                </c:pt>
                <c:pt idx="1">
                  <c:v>Satisfied patients</c:v>
                </c:pt>
                <c:pt idx="2">
                  <c:v>Think antibiotics are effective</c:v>
                </c:pt>
                <c:pt idx="3">
                  <c:v>Would visit GP again for similar symptoms</c:v>
                </c:pt>
              </c:strCache>
            </c:strRef>
          </c:cat>
          <c:val>
            <c:numRef>
              <c:f>Sheet1!$C$4:$F$4</c:f>
              <c:numCache>
                <c:formatCode>General</c:formatCode>
                <c:ptCount val="4"/>
                <c:pt idx="0">
                  <c:v>35</c:v>
                </c:pt>
                <c:pt idx="1">
                  <c:v>90</c:v>
                </c:pt>
                <c:pt idx="2">
                  <c:v>55</c:v>
                </c:pt>
                <c:pt idx="3">
                  <c:v>54</c:v>
                </c:pt>
              </c:numCache>
            </c:numRef>
          </c:val>
          <c:extLst>
            <c:ext xmlns:c16="http://schemas.microsoft.com/office/drawing/2014/chart" uri="{C3380CC4-5D6E-409C-BE32-E72D297353CC}">
              <c16:uniqueId val="{00000001-E697-403A-828A-36DA4C048584}"/>
            </c:ext>
          </c:extLst>
        </c:ser>
        <c:ser>
          <c:idx val="2"/>
          <c:order val="2"/>
          <c:tx>
            <c:strRef>
              <c:f>Sheet1!$B$5</c:f>
              <c:strCache>
                <c:ptCount val="1"/>
                <c:pt idx="0">
                  <c:v>Given DELAYED antibiotics</c:v>
                </c:pt>
              </c:strCache>
            </c:strRef>
          </c:tx>
          <c:spPr>
            <a:solidFill>
              <a:srgbClr val="E6FC18"/>
            </a:solidFill>
            <a:ln>
              <a:solidFill>
                <a:schemeClr val="tx1"/>
              </a:solidFill>
            </a:ln>
          </c:spPr>
          <c:invertIfNegative val="0"/>
          <c:cat>
            <c:strRef>
              <c:f>Sheet1!$C$2:$F$2</c:f>
              <c:strCache>
                <c:ptCount val="4"/>
                <c:pt idx="0">
                  <c:v>Better by day 3</c:v>
                </c:pt>
                <c:pt idx="1">
                  <c:v>Satisfied patients</c:v>
                </c:pt>
                <c:pt idx="2">
                  <c:v>Think antibiotics are effective</c:v>
                </c:pt>
                <c:pt idx="3">
                  <c:v>Would visit GP again for similar symptoms</c:v>
                </c:pt>
              </c:strCache>
            </c:strRef>
          </c:cat>
          <c:val>
            <c:numRef>
              <c:f>Sheet1!$C$5:$F$5</c:f>
              <c:numCache>
                <c:formatCode>General</c:formatCode>
                <c:ptCount val="4"/>
                <c:pt idx="0">
                  <c:v>30</c:v>
                </c:pt>
                <c:pt idx="1">
                  <c:v>93</c:v>
                </c:pt>
                <c:pt idx="2">
                  <c:v>60</c:v>
                </c:pt>
                <c:pt idx="3">
                  <c:v>57</c:v>
                </c:pt>
              </c:numCache>
            </c:numRef>
          </c:val>
          <c:extLst>
            <c:ext xmlns:c16="http://schemas.microsoft.com/office/drawing/2014/chart" uri="{C3380CC4-5D6E-409C-BE32-E72D297353CC}">
              <c16:uniqueId val="{00000002-E697-403A-828A-36DA4C048584}"/>
            </c:ext>
          </c:extLst>
        </c:ser>
        <c:dLbls>
          <c:showLegendKey val="0"/>
          <c:showVal val="0"/>
          <c:showCatName val="0"/>
          <c:showSerName val="0"/>
          <c:showPercent val="0"/>
          <c:showBubbleSize val="0"/>
        </c:dLbls>
        <c:gapWidth val="300"/>
        <c:axId val="523121408"/>
        <c:axId val="523122944"/>
      </c:barChart>
      <c:catAx>
        <c:axId val="523121408"/>
        <c:scaling>
          <c:orientation val="minMax"/>
        </c:scaling>
        <c:delete val="0"/>
        <c:axPos val="b"/>
        <c:numFmt formatCode="General" sourceLinked="0"/>
        <c:majorTickMark val="none"/>
        <c:minorTickMark val="none"/>
        <c:tickLblPos val="nextTo"/>
        <c:txPr>
          <a:bodyPr/>
          <a:lstStyle/>
          <a:p>
            <a:pPr>
              <a:defRPr sz="1100" b="1"/>
            </a:pPr>
            <a:endParaRPr lang="en-US"/>
          </a:p>
        </c:txPr>
        <c:crossAx val="523122944"/>
        <c:crosses val="autoZero"/>
        <c:auto val="1"/>
        <c:lblAlgn val="ctr"/>
        <c:lblOffset val="100"/>
        <c:noMultiLvlLbl val="0"/>
      </c:catAx>
      <c:valAx>
        <c:axId val="523122944"/>
        <c:scaling>
          <c:orientation val="minMax"/>
          <c:max val="100"/>
        </c:scaling>
        <c:delete val="0"/>
        <c:axPos val="l"/>
        <c:majorGridlines/>
        <c:title>
          <c:tx>
            <c:rich>
              <a:bodyPr/>
              <a:lstStyle/>
              <a:p>
                <a:pPr>
                  <a:defRPr sz="1400" b="1"/>
                </a:pPr>
                <a:r>
                  <a:rPr lang="en-US" sz="1400" b="1" dirty="0"/>
                  <a:t>%</a:t>
                </a:r>
              </a:p>
            </c:rich>
          </c:tx>
          <c:overlay val="0"/>
        </c:title>
        <c:numFmt formatCode="General" sourceLinked="1"/>
        <c:majorTickMark val="out"/>
        <c:minorTickMark val="none"/>
        <c:tickLblPos val="nextTo"/>
        <c:txPr>
          <a:bodyPr/>
          <a:lstStyle/>
          <a:p>
            <a:pPr>
              <a:defRPr sz="1100" b="1"/>
            </a:pPr>
            <a:endParaRPr lang="en-US"/>
          </a:p>
        </c:txPr>
        <c:crossAx val="523121408"/>
        <c:crosses val="autoZero"/>
        <c:crossBetween val="between"/>
      </c:valAx>
      <c:spPr>
        <a:solidFill>
          <a:srgbClr val="FFFFFF"/>
        </a:solidFill>
      </c:spPr>
    </c:plotArea>
    <c:legend>
      <c:legendPos val="b"/>
      <c:layout>
        <c:manualLayout>
          <c:xMode val="edge"/>
          <c:yMode val="edge"/>
          <c:x val="0"/>
          <c:y val="0.82512479456305665"/>
          <c:w val="1"/>
          <c:h val="6.9769546678721511E-2"/>
        </c:manualLayout>
      </c:layout>
      <c:overlay val="0"/>
      <c:txPr>
        <a:bodyPr/>
        <a:lstStyle/>
        <a:p>
          <a:pPr>
            <a:defRPr sz="13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explosion val="8"/>
          <c:dPt>
            <c:idx val="0"/>
            <c:bubble3D val="0"/>
            <c:spPr>
              <a:solidFill>
                <a:srgbClr val="39582A"/>
              </a:solidFill>
              <a:ln w="19050">
                <a:solidFill>
                  <a:schemeClr val="lt1"/>
                </a:solidFill>
              </a:ln>
              <a:effectLst/>
            </c:spPr>
            <c:extLst>
              <c:ext xmlns:c16="http://schemas.microsoft.com/office/drawing/2014/chart" uri="{C3380CC4-5D6E-409C-BE32-E72D297353CC}">
                <c16:uniqueId val="{00000001-E269-4BEB-978B-27A263E7FA52}"/>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E269-4BEB-978B-27A263E7FA52}"/>
              </c:ext>
            </c:extLst>
          </c:dPt>
          <c:dPt>
            <c:idx val="2"/>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5-E269-4BEB-978B-27A263E7FA52}"/>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E269-4BEB-978B-27A263E7FA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269-4BEB-978B-27A263E7FA52}"/>
              </c:ext>
            </c:extLst>
          </c:dPt>
          <c:cat>
            <c:strRef>
              <c:f>Sheet1!$A$24:$A$27</c:f>
              <c:strCache>
                <c:ptCount val="4"/>
                <c:pt idx="0">
                  <c:v>Given a backup/delayed antibiotic</c:v>
                </c:pt>
                <c:pt idx="1">
                  <c:v>Not given </c:v>
                </c:pt>
                <c:pt idx="2">
                  <c:v>Taken delayed antibiotic</c:v>
                </c:pt>
                <c:pt idx="3">
                  <c:v>Not taken delayed antibiotic</c:v>
                </c:pt>
              </c:strCache>
            </c:strRef>
          </c:cat>
          <c:val>
            <c:numRef>
              <c:f>Sheet1!$B$24:$B$27</c:f>
              <c:numCache>
                <c:formatCode>0</c:formatCode>
                <c:ptCount val="4"/>
                <c:pt idx="0">
                  <c:v>82</c:v>
                </c:pt>
                <c:pt idx="1">
                  <c:v>1970</c:v>
                </c:pt>
                <c:pt idx="2" formatCode="0%">
                  <c:v>0.51</c:v>
                </c:pt>
                <c:pt idx="3" formatCode="0%">
                  <c:v>0.48</c:v>
                </c:pt>
              </c:numCache>
            </c:numRef>
          </c:val>
          <c:extLst>
            <c:ext xmlns:c16="http://schemas.microsoft.com/office/drawing/2014/chart" uri="{C3380CC4-5D6E-409C-BE32-E72D297353CC}">
              <c16:uniqueId val="{0000000A-E269-4BEB-978B-27A263E7FA52}"/>
            </c:ext>
          </c:extLst>
        </c:ser>
        <c:dLbls>
          <c:showLegendKey val="0"/>
          <c:showVal val="0"/>
          <c:showCatName val="0"/>
          <c:showSerName val="0"/>
          <c:showPercent val="0"/>
          <c:showBubbleSize val="0"/>
          <c:showLeaderLines val="1"/>
        </c:dLbls>
        <c:gapWidth val="100"/>
        <c:splitType val="pos"/>
        <c:splitPos val="2"/>
        <c:secondPieSize val="75"/>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74909031083155"/>
          <c:y val="0.12729810096465632"/>
          <c:w val="0.73600673230869107"/>
          <c:h val="0.84202771081134931"/>
        </c:manualLayout>
      </c:layout>
      <c:barChart>
        <c:barDir val="bar"/>
        <c:grouping val="percentStacked"/>
        <c:varyColors val="0"/>
        <c:ser>
          <c:idx val="0"/>
          <c:order val="0"/>
          <c:tx>
            <c:strRef>
              <c:f>Sheet1!$B$1</c:f>
              <c:strCache>
                <c:ptCount val="1"/>
                <c:pt idx="0">
                  <c:v>% Strongly support</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infection</c:v>
                </c:pt>
                <c:pt idx="1">
                  <c:v>Ear infection</c:v>
                </c:pt>
                <c:pt idx="2">
                  <c:v>Throat infection</c:v>
                </c:pt>
              </c:strCache>
            </c:strRef>
          </c:cat>
          <c:val>
            <c:numRef>
              <c:f>Sheet1!$B$2:$B$4</c:f>
              <c:numCache>
                <c:formatCode>General</c:formatCode>
                <c:ptCount val="3"/>
                <c:pt idx="0">
                  <c:v>36</c:v>
                </c:pt>
                <c:pt idx="1">
                  <c:v>32</c:v>
                </c:pt>
                <c:pt idx="2">
                  <c:v>27</c:v>
                </c:pt>
              </c:numCache>
            </c:numRef>
          </c:val>
          <c:extLst>
            <c:ext xmlns:c16="http://schemas.microsoft.com/office/drawing/2014/chart" uri="{C3380CC4-5D6E-409C-BE32-E72D297353CC}">
              <c16:uniqueId val="{00000000-4C68-4310-AACC-86A25345439A}"/>
            </c:ext>
          </c:extLst>
        </c:ser>
        <c:ser>
          <c:idx val="1"/>
          <c:order val="1"/>
          <c:tx>
            <c:strRef>
              <c:f>Sheet1!$C$1</c:f>
              <c:strCache>
                <c:ptCount val="1"/>
                <c:pt idx="0">
                  <c:v>% Tend to support</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infection</c:v>
                </c:pt>
                <c:pt idx="1">
                  <c:v>Ear infection</c:v>
                </c:pt>
                <c:pt idx="2">
                  <c:v>Throat infection</c:v>
                </c:pt>
              </c:strCache>
            </c:strRef>
          </c:cat>
          <c:val>
            <c:numRef>
              <c:f>Sheet1!$C$2:$C$4</c:f>
              <c:numCache>
                <c:formatCode>General</c:formatCode>
                <c:ptCount val="3"/>
                <c:pt idx="0">
                  <c:v>27</c:v>
                </c:pt>
                <c:pt idx="1">
                  <c:v>28</c:v>
                </c:pt>
                <c:pt idx="2">
                  <c:v>27</c:v>
                </c:pt>
              </c:numCache>
            </c:numRef>
          </c:val>
          <c:extLst>
            <c:ext xmlns:c16="http://schemas.microsoft.com/office/drawing/2014/chart" uri="{C3380CC4-5D6E-409C-BE32-E72D297353CC}">
              <c16:uniqueId val="{00000001-4C68-4310-AACC-86A25345439A}"/>
            </c:ext>
          </c:extLst>
        </c:ser>
        <c:ser>
          <c:idx val="2"/>
          <c:order val="2"/>
          <c:tx>
            <c:strRef>
              <c:f>Sheet1!$D$1</c:f>
              <c:strCache>
                <c:ptCount val="1"/>
                <c:pt idx="0">
                  <c:v>% Neither/nor</c:v>
                </c:pt>
              </c:strCache>
            </c:strRef>
          </c:tx>
          <c:spPr>
            <a:solidFill>
              <a:srgbClr val="DDDD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Urine infection</c:v>
                </c:pt>
                <c:pt idx="1">
                  <c:v>Ear infection</c:v>
                </c:pt>
                <c:pt idx="2">
                  <c:v>Throat infection</c:v>
                </c:pt>
              </c:strCache>
            </c:strRef>
          </c:cat>
          <c:val>
            <c:numRef>
              <c:f>Sheet1!$D$2:$D$4</c:f>
              <c:numCache>
                <c:formatCode>General</c:formatCode>
                <c:ptCount val="3"/>
                <c:pt idx="0">
                  <c:v>18</c:v>
                </c:pt>
                <c:pt idx="1">
                  <c:v>19</c:v>
                </c:pt>
                <c:pt idx="2">
                  <c:v>22</c:v>
                </c:pt>
              </c:numCache>
            </c:numRef>
          </c:val>
          <c:extLst>
            <c:ext xmlns:c16="http://schemas.microsoft.com/office/drawing/2014/chart" uri="{C3380CC4-5D6E-409C-BE32-E72D297353CC}">
              <c16:uniqueId val="{00000002-4C68-4310-AACC-86A25345439A}"/>
            </c:ext>
          </c:extLst>
        </c:ser>
        <c:ser>
          <c:idx val="3"/>
          <c:order val="3"/>
          <c:tx>
            <c:strRef>
              <c:f>Sheet1!$E$1</c:f>
              <c:strCache>
                <c:ptCount val="1"/>
                <c:pt idx="0">
                  <c:v>% Tend to oppose</c:v>
                </c:pt>
              </c:strCache>
            </c:strRef>
          </c:tx>
          <c:spPr>
            <a:solidFill>
              <a:srgbClr val="AD0016">
                <a:lumMod val="60000"/>
                <a:lumOff val="4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Urine infection</c:v>
                </c:pt>
                <c:pt idx="1">
                  <c:v>Ear infection</c:v>
                </c:pt>
                <c:pt idx="2">
                  <c:v>Throat infection</c:v>
                </c:pt>
              </c:strCache>
            </c:strRef>
          </c:cat>
          <c:val>
            <c:numRef>
              <c:f>Sheet1!$E$2:$E$4</c:f>
              <c:numCache>
                <c:formatCode>General</c:formatCode>
                <c:ptCount val="3"/>
                <c:pt idx="0">
                  <c:v>8</c:v>
                </c:pt>
                <c:pt idx="1">
                  <c:v>10</c:v>
                </c:pt>
                <c:pt idx="2">
                  <c:v>12</c:v>
                </c:pt>
              </c:numCache>
            </c:numRef>
          </c:val>
          <c:extLst>
            <c:ext xmlns:c16="http://schemas.microsoft.com/office/drawing/2014/chart" uri="{C3380CC4-5D6E-409C-BE32-E72D297353CC}">
              <c16:uniqueId val="{00000003-4C68-4310-AACC-86A25345439A}"/>
            </c:ext>
          </c:extLst>
        </c:ser>
        <c:ser>
          <c:idx val="4"/>
          <c:order val="4"/>
          <c:tx>
            <c:strRef>
              <c:f>Sheet1!$F$1</c:f>
              <c:strCache>
                <c:ptCount val="1"/>
                <c:pt idx="0">
                  <c:v>% Strongly oppose</c:v>
                </c:pt>
              </c:strCache>
            </c:strRef>
          </c:tx>
          <c:spPr>
            <a:solidFill>
              <a:srgbClr val="AD0016">
                <a:lumMod val="75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Urine infection</c:v>
                </c:pt>
                <c:pt idx="1">
                  <c:v>Ear infection</c:v>
                </c:pt>
                <c:pt idx="2">
                  <c:v>Throat infection</c:v>
                </c:pt>
              </c:strCache>
            </c:strRef>
          </c:cat>
          <c:val>
            <c:numRef>
              <c:f>Sheet1!$F$2:$F$4</c:f>
              <c:numCache>
                <c:formatCode>General</c:formatCode>
                <c:ptCount val="3"/>
                <c:pt idx="0">
                  <c:v>7</c:v>
                </c:pt>
                <c:pt idx="1">
                  <c:v>7</c:v>
                </c:pt>
                <c:pt idx="2">
                  <c:v>8</c:v>
                </c:pt>
              </c:numCache>
            </c:numRef>
          </c:val>
          <c:extLst>
            <c:ext xmlns:c16="http://schemas.microsoft.com/office/drawing/2014/chart" uri="{C3380CC4-5D6E-409C-BE32-E72D297353CC}">
              <c16:uniqueId val="{00000004-4C68-4310-AACC-86A25345439A}"/>
            </c:ext>
          </c:extLst>
        </c:ser>
        <c:ser>
          <c:idx val="5"/>
          <c:order val="5"/>
          <c:tx>
            <c:strRef>
              <c:f>Sheet1!$G$1</c:f>
              <c:strCache>
                <c:ptCount val="1"/>
                <c:pt idx="0">
                  <c:v>% Don't know</c:v>
                </c:pt>
              </c:strCache>
            </c:strRef>
          </c:tx>
          <c:spPr>
            <a:solidFill>
              <a:srgbClr val="002554">
                <a:lumMod val="10000"/>
                <a:lumOff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Urine infection</c:v>
                </c:pt>
                <c:pt idx="1">
                  <c:v>Ear infection</c:v>
                </c:pt>
                <c:pt idx="2">
                  <c:v>Throat infection</c:v>
                </c:pt>
              </c:strCache>
            </c:strRef>
          </c:cat>
          <c:val>
            <c:numRef>
              <c:f>Sheet1!$G$2:$G$4</c:f>
              <c:numCache>
                <c:formatCode>General</c:formatCode>
                <c:ptCount val="3"/>
                <c:pt idx="0">
                  <c:v>4</c:v>
                </c:pt>
                <c:pt idx="1">
                  <c:v>4</c:v>
                </c:pt>
                <c:pt idx="2">
                  <c:v>4</c:v>
                </c:pt>
              </c:numCache>
            </c:numRef>
          </c:val>
          <c:extLst>
            <c:ext xmlns:c16="http://schemas.microsoft.com/office/drawing/2014/chart" uri="{C3380CC4-5D6E-409C-BE32-E72D297353CC}">
              <c16:uniqueId val="{00000000-7A68-4F5D-A33A-BD5E07324A11}"/>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0.14694243202340521"/>
          <c:y val="1.9656019656019656E-2"/>
          <c:w val="0.72955013683001435"/>
          <c:h val="0.105289411883205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10-06T11:22:59.390" idx="19">
    <p:pos x="5475" y="1497"/>
    <p:text>Add reference to footer as well</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73FB1-47F8-4C97-BB5B-2F83882F7DCA}"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GB"/>
        </a:p>
      </dgm:t>
    </dgm:pt>
    <dgm:pt modelId="{81441D79-1C90-47C1-BD19-61756AD28794}">
      <dgm:prSet phldrT="[Text]" custT="1"/>
      <dgm:spPr>
        <a:solidFill>
          <a:srgbClr val="AD0016"/>
        </a:solidFill>
      </dgm:spPr>
      <dgm:t>
        <a:bodyPr/>
        <a:lstStyle/>
        <a:p>
          <a:r>
            <a:rPr lang="en-GB" sz="3600" dirty="0">
              <a:solidFill>
                <a:srgbClr val="FFFFFF"/>
              </a:solidFill>
            </a:rPr>
            <a:t>Reasons</a:t>
          </a:r>
        </a:p>
      </dgm:t>
    </dgm:pt>
    <dgm:pt modelId="{15C8CD02-1BF2-4644-9A01-6D1B36BD21FE}" type="parTrans" cxnId="{7E428B11-4EF4-4837-B3EC-7847EB8C578E}">
      <dgm:prSet/>
      <dgm:spPr/>
      <dgm:t>
        <a:bodyPr/>
        <a:lstStyle/>
        <a:p>
          <a:endParaRPr lang="en-GB"/>
        </a:p>
      </dgm:t>
    </dgm:pt>
    <dgm:pt modelId="{4977A89E-C456-4BEC-90CA-A80AF07CB9A5}" type="sibTrans" cxnId="{7E428B11-4EF4-4837-B3EC-7847EB8C578E}">
      <dgm:prSet/>
      <dgm:spPr/>
      <dgm:t>
        <a:bodyPr/>
        <a:lstStyle/>
        <a:p>
          <a:endParaRPr lang="en-GB"/>
        </a:p>
      </dgm:t>
    </dgm:pt>
    <dgm:pt modelId="{5C6F2F66-480A-4584-B7BC-302AEFD1B75F}">
      <dgm:prSet phldrT="[Text]"/>
      <dgm:spPr/>
      <dgm:t>
        <a:bodyPr/>
        <a:lstStyle/>
        <a:p>
          <a:pPr marL="171450" indent="0">
            <a:buFont typeface="Arial" panose="020B0604020202020204" pitchFamily="34" charset="0"/>
            <a:buNone/>
          </a:pPr>
          <a:r>
            <a:rPr lang="en-GB" b="1" dirty="0">
              <a:solidFill>
                <a:schemeClr val="accent6">
                  <a:lumMod val="10000"/>
                </a:schemeClr>
              </a:solidFill>
              <a:cs typeface="Arial" panose="020B0604020202020204" pitchFamily="34" charset="0"/>
            </a:rPr>
            <a:t>Reassure patient</a:t>
          </a:r>
          <a:endParaRPr lang="en-GB" dirty="0"/>
        </a:p>
      </dgm:t>
    </dgm:pt>
    <dgm:pt modelId="{5EEED0F7-D4FD-4E00-908F-7ED2DD1D83C0}" type="parTrans" cxnId="{197FFCF8-DFDB-4AEF-8AFA-57A2754F2A92}">
      <dgm:prSet/>
      <dgm:spPr/>
      <dgm:t>
        <a:bodyPr/>
        <a:lstStyle/>
        <a:p>
          <a:endParaRPr lang="en-GB"/>
        </a:p>
      </dgm:t>
    </dgm:pt>
    <dgm:pt modelId="{1FB69494-B488-4B3A-8B28-00A5DF30EEFD}" type="sibTrans" cxnId="{197FFCF8-DFDB-4AEF-8AFA-57A2754F2A92}">
      <dgm:prSet/>
      <dgm:spPr/>
      <dgm:t>
        <a:bodyPr/>
        <a:lstStyle/>
        <a:p>
          <a:endParaRPr lang="en-GB"/>
        </a:p>
      </dgm:t>
    </dgm:pt>
    <dgm:pt modelId="{AB0B3597-C5FC-4453-87B7-F988EF661EE5}">
      <dgm:prSet phldrT="[Text]"/>
      <dgm:spPr/>
      <dgm:t>
        <a:bodyPr/>
        <a:lstStyle/>
        <a:p>
          <a:pPr marL="171450" indent="0">
            <a:buFont typeface="Arial" panose="020B0604020202020204" pitchFamily="34" charset="0"/>
            <a:buNone/>
          </a:pPr>
          <a:r>
            <a:rPr lang="en-GB" dirty="0">
              <a:solidFill>
                <a:schemeClr val="accent6">
                  <a:lumMod val="10000"/>
                </a:schemeClr>
              </a:solidFill>
              <a:cs typeface="Arial" panose="020B0604020202020204" pitchFamily="34" charset="0"/>
            </a:rPr>
            <a:t>A</a:t>
          </a:r>
          <a:r>
            <a:rPr lang="en-GB" b="0" dirty="0">
              <a:solidFill>
                <a:schemeClr val="accent6">
                  <a:lumMod val="10000"/>
                </a:schemeClr>
              </a:solidFill>
              <a:cs typeface="Arial" panose="020B0604020202020204" pitchFamily="34" charset="0"/>
            </a:rPr>
            <a:t>cknowledge</a:t>
          </a:r>
        </a:p>
        <a:p>
          <a:pPr marL="450850" indent="277813">
            <a:buFont typeface="Arial" panose="020B0604020202020204" pitchFamily="34" charset="0"/>
            <a:buChar char="•"/>
          </a:pPr>
          <a:r>
            <a:rPr lang="en-GB" b="0" baseline="0" dirty="0">
              <a:solidFill>
                <a:schemeClr val="accent6">
                  <a:lumMod val="10000"/>
                </a:schemeClr>
              </a:solidFill>
              <a:cs typeface="Arial" panose="020B0604020202020204" pitchFamily="34" charset="0"/>
            </a:rPr>
            <a:t>  	not possible to</a:t>
          </a:r>
          <a:r>
            <a:rPr lang="en-GB" b="0" dirty="0">
              <a:solidFill>
                <a:schemeClr val="accent6">
                  <a:lumMod val="10000"/>
                </a:schemeClr>
              </a:solidFill>
              <a:cs typeface="Arial" panose="020B0604020202020204" pitchFamily="34" charset="0"/>
            </a:rPr>
            <a:t> predict exactly how the illness               	will progress; </a:t>
          </a:r>
        </a:p>
        <a:p>
          <a:pPr marL="450850" indent="-173038">
            <a:buFont typeface="Arial" panose="020B0604020202020204" pitchFamily="34" charset="0"/>
            <a:buChar char="•"/>
          </a:pPr>
          <a:r>
            <a:rPr lang="en-GB" b="0" dirty="0">
              <a:solidFill>
                <a:schemeClr val="accent6">
                  <a:lumMod val="10000"/>
                </a:schemeClr>
              </a:solidFill>
              <a:cs typeface="Arial" panose="020B0604020202020204" pitchFamily="34" charset="0"/>
            </a:rPr>
            <a:t> 	would like the patient to have access to 	antibiotics if no improvement</a:t>
          </a:r>
          <a:endParaRPr lang="en-GB" dirty="0"/>
        </a:p>
      </dgm:t>
    </dgm:pt>
    <dgm:pt modelId="{12011F3C-34F2-4F13-B3D1-CBF058DE0AC7}" type="parTrans" cxnId="{C5799253-ED18-4409-9F21-3B96A1CA1BA8}">
      <dgm:prSet/>
      <dgm:spPr/>
      <dgm:t>
        <a:bodyPr/>
        <a:lstStyle/>
        <a:p>
          <a:endParaRPr lang="en-GB"/>
        </a:p>
      </dgm:t>
    </dgm:pt>
    <dgm:pt modelId="{F9BCA7CF-3678-47B6-A55A-E2358B2C196A}" type="sibTrans" cxnId="{C5799253-ED18-4409-9F21-3B96A1CA1BA8}">
      <dgm:prSet/>
      <dgm:spPr/>
      <dgm:t>
        <a:bodyPr/>
        <a:lstStyle/>
        <a:p>
          <a:endParaRPr lang="en-GB"/>
        </a:p>
      </dgm:t>
    </dgm:pt>
    <dgm:pt modelId="{7F2C698E-728A-435F-94A5-56B9E7827439}" type="pres">
      <dgm:prSet presAssocID="{1D873FB1-47F8-4C97-BB5B-2F83882F7DCA}" presName="Name0" presStyleCnt="0">
        <dgm:presLayoutVars>
          <dgm:dir/>
          <dgm:animLvl val="lvl"/>
          <dgm:resizeHandles/>
        </dgm:presLayoutVars>
      </dgm:prSet>
      <dgm:spPr/>
    </dgm:pt>
    <dgm:pt modelId="{771372F9-C9D1-4CB0-80E1-861B5D2D0F09}" type="pres">
      <dgm:prSet presAssocID="{81441D79-1C90-47C1-BD19-61756AD28794}" presName="linNode" presStyleCnt="0"/>
      <dgm:spPr/>
    </dgm:pt>
    <dgm:pt modelId="{F22F013E-C49D-474F-8170-962ED3D4EF0B}" type="pres">
      <dgm:prSet presAssocID="{81441D79-1C90-47C1-BD19-61756AD28794}" presName="parentShp" presStyleLbl="node1" presStyleIdx="0" presStyleCnt="1" custScaleX="72581" custScaleY="68051">
        <dgm:presLayoutVars>
          <dgm:bulletEnabled val="1"/>
        </dgm:presLayoutVars>
      </dgm:prSet>
      <dgm:spPr/>
    </dgm:pt>
    <dgm:pt modelId="{CBEDECA3-36C7-4A20-87BF-4426A66C9B89}" type="pres">
      <dgm:prSet presAssocID="{81441D79-1C90-47C1-BD19-61756AD28794}" presName="childShp" presStyleLbl="bgAccFollowNode1" presStyleIdx="0" presStyleCnt="1" custScaleX="119368" custScaleY="123753">
        <dgm:presLayoutVars>
          <dgm:bulletEnabled val="1"/>
        </dgm:presLayoutVars>
      </dgm:prSet>
      <dgm:spPr/>
    </dgm:pt>
  </dgm:ptLst>
  <dgm:cxnLst>
    <dgm:cxn modelId="{37A1690F-CD30-48F1-93FB-316E3CD3AB5E}" type="presOf" srcId="{1D873FB1-47F8-4C97-BB5B-2F83882F7DCA}" destId="{7F2C698E-728A-435F-94A5-56B9E7827439}" srcOrd="0" destOrd="0" presId="urn:microsoft.com/office/officeart/2005/8/layout/vList6"/>
    <dgm:cxn modelId="{7E428B11-4EF4-4837-B3EC-7847EB8C578E}" srcId="{1D873FB1-47F8-4C97-BB5B-2F83882F7DCA}" destId="{81441D79-1C90-47C1-BD19-61756AD28794}" srcOrd="0" destOrd="0" parTransId="{15C8CD02-1BF2-4644-9A01-6D1B36BD21FE}" sibTransId="{4977A89E-C456-4BEC-90CA-A80AF07CB9A5}"/>
    <dgm:cxn modelId="{10D74241-D7D7-4B1B-8993-3D7A1C343C86}" type="presOf" srcId="{5C6F2F66-480A-4584-B7BC-302AEFD1B75F}" destId="{CBEDECA3-36C7-4A20-87BF-4426A66C9B89}" srcOrd="0" destOrd="0" presId="urn:microsoft.com/office/officeart/2005/8/layout/vList6"/>
    <dgm:cxn modelId="{C5799253-ED18-4409-9F21-3B96A1CA1BA8}" srcId="{81441D79-1C90-47C1-BD19-61756AD28794}" destId="{AB0B3597-C5FC-4453-87B7-F988EF661EE5}" srcOrd="1" destOrd="0" parTransId="{12011F3C-34F2-4F13-B3D1-CBF058DE0AC7}" sibTransId="{F9BCA7CF-3678-47B6-A55A-E2358B2C196A}"/>
    <dgm:cxn modelId="{02F16384-AE8F-4576-997A-F5F841B2E8FD}" type="presOf" srcId="{AB0B3597-C5FC-4453-87B7-F988EF661EE5}" destId="{CBEDECA3-36C7-4A20-87BF-4426A66C9B89}" srcOrd="0" destOrd="1" presId="urn:microsoft.com/office/officeart/2005/8/layout/vList6"/>
    <dgm:cxn modelId="{FC293CE1-3889-4C83-9F83-1728E9956026}" type="presOf" srcId="{81441D79-1C90-47C1-BD19-61756AD28794}" destId="{F22F013E-C49D-474F-8170-962ED3D4EF0B}" srcOrd="0" destOrd="0" presId="urn:microsoft.com/office/officeart/2005/8/layout/vList6"/>
    <dgm:cxn modelId="{197FFCF8-DFDB-4AEF-8AFA-57A2754F2A92}" srcId="{81441D79-1C90-47C1-BD19-61756AD28794}" destId="{5C6F2F66-480A-4584-B7BC-302AEFD1B75F}" srcOrd="0" destOrd="0" parTransId="{5EEED0F7-D4FD-4E00-908F-7ED2DD1D83C0}" sibTransId="{1FB69494-B488-4B3A-8B28-00A5DF30EEFD}"/>
    <dgm:cxn modelId="{808600DB-8BE8-4DE3-BB36-F2C43754192B}" type="presParOf" srcId="{7F2C698E-728A-435F-94A5-56B9E7827439}" destId="{771372F9-C9D1-4CB0-80E1-861B5D2D0F09}" srcOrd="0" destOrd="0" presId="urn:microsoft.com/office/officeart/2005/8/layout/vList6"/>
    <dgm:cxn modelId="{53CB98B6-5898-4714-A08D-1CBE618E1798}" type="presParOf" srcId="{771372F9-C9D1-4CB0-80E1-861B5D2D0F09}" destId="{F22F013E-C49D-474F-8170-962ED3D4EF0B}" srcOrd="0" destOrd="0" presId="urn:microsoft.com/office/officeart/2005/8/layout/vList6"/>
    <dgm:cxn modelId="{E7FE0343-611E-4A5B-9E25-81FE13520C93}" type="presParOf" srcId="{771372F9-C9D1-4CB0-80E1-861B5D2D0F09}" destId="{CBEDECA3-36C7-4A20-87BF-4426A66C9B8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73FB1-47F8-4C97-BB5B-2F83882F7DCA}"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GB"/>
        </a:p>
      </dgm:t>
    </dgm:pt>
    <dgm:pt modelId="{938C6B7A-1A5C-46AA-8AB2-41DCFF93F616}">
      <dgm:prSet phldrT="[Text]" custT="1"/>
      <dgm:spPr>
        <a:solidFill>
          <a:srgbClr val="AD0016"/>
        </a:solidFill>
      </dgm:spPr>
      <dgm:t>
        <a:bodyPr/>
        <a:lstStyle/>
        <a:p>
          <a:r>
            <a:rPr lang="en-GB" sz="3600" dirty="0">
              <a:solidFill>
                <a:srgbClr val="FFFFFF"/>
              </a:solidFill>
            </a:rPr>
            <a:t>Number of days to wait</a:t>
          </a:r>
        </a:p>
      </dgm:t>
    </dgm:pt>
    <dgm:pt modelId="{B906C5F3-90D6-48F3-A5EC-B1101D31F381}" type="parTrans" cxnId="{86B9EDB5-27EA-4574-85F9-88BF7CE7949F}">
      <dgm:prSet/>
      <dgm:spPr/>
      <dgm:t>
        <a:bodyPr/>
        <a:lstStyle/>
        <a:p>
          <a:endParaRPr lang="en-GB"/>
        </a:p>
      </dgm:t>
    </dgm:pt>
    <dgm:pt modelId="{A35186B2-A0D1-465F-8F10-4196F07E346E}" type="sibTrans" cxnId="{86B9EDB5-27EA-4574-85F9-88BF7CE7949F}">
      <dgm:prSet/>
      <dgm:spPr/>
      <dgm:t>
        <a:bodyPr/>
        <a:lstStyle/>
        <a:p>
          <a:endParaRPr lang="en-GB"/>
        </a:p>
      </dgm:t>
    </dgm:pt>
    <dgm:pt modelId="{D9947227-03D9-417B-A8E3-42140DE5602C}">
      <dgm:prSet phldrT="[Text]" custT="1"/>
      <dgm:spPr/>
      <dgm:t>
        <a:bodyPr/>
        <a:lstStyle/>
        <a:p>
          <a:pPr marL="173038" indent="0">
            <a:buNone/>
          </a:pPr>
          <a:r>
            <a:rPr lang="en-GB" sz="1800" b="0" dirty="0">
              <a:solidFill>
                <a:schemeClr val="accent6">
                  <a:lumMod val="10000"/>
                </a:schemeClr>
              </a:solidFill>
              <a:cs typeface="Arial" panose="020B0604020202020204" pitchFamily="34" charset="0"/>
            </a:rPr>
            <a:t>Tailor</a:t>
          </a:r>
          <a:r>
            <a:rPr lang="en-GB" sz="1800" b="0" baseline="0" dirty="0">
              <a:solidFill>
                <a:schemeClr val="accent6">
                  <a:lumMod val="10000"/>
                </a:schemeClr>
              </a:solidFill>
              <a:cs typeface="Arial" panose="020B0604020202020204" pitchFamily="34" charset="0"/>
            </a:rPr>
            <a:t> advice</a:t>
          </a:r>
          <a:r>
            <a:rPr lang="en-GB" sz="1800" b="0" dirty="0">
              <a:solidFill>
                <a:schemeClr val="accent6">
                  <a:lumMod val="10000"/>
                </a:schemeClr>
              </a:solidFill>
              <a:cs typeface="Arial" panose="020B0604020202020204" pitchFamily="34" charset="0"/>
            </a:rPr>
            <a:t> to experience; history, co-morbidities, &amp; their ability to access antibiotics</a:t>
          </a:r>
          <a:endParaRPr lang="en-GB" sz="1800" dirty="0"/>
        </a:p>
      </dgm:t>
    </dgm:pt>
    <dgm:pt modelId="{DC5F0E61-2EE9-436B-B808-770E939C3215}" type="parTrans" cxnId="{2A0E5EDA-7461-4392-9CF1-919DE9D37A65}">
      <dgm:prSet/>
      <dgm:spPr/>
      <dgm:t>
        <a:bodyPr/>
        <a:lstStyle/>
        <a:p>
          <a:endParaRPr lang="en-GB"/>
        </a:p>
      </dgm:t>
    </dgm:pt>
    <dgm:pt modelId="{7A07D6FA-66AF-40B4-97C8-B558336B43B4}" type="sibTrans" cxnId="{2A0E5EDA-7461-4392-9CF1-919DE9D37A65}">
      <dgm:prSet/>
      <dgm:spPr/>
      <dgm:t>
        <a:bodyPr/>
        <a:lstStyle/>
        <a:p>
          <a:endParaRPr lang="en-GB"/>
        </a:p>
      </dgm:t>
    </dgm:pt>
    <dgm:pt modelId="{7F2C698E-728A-435F-94A5-56B9E7827439}" type="pres">
      <dgm:prSet presAssocID="{1D873FB1-47F8-4C97-BB5B-2F83882F7DCA}" presName="Name0" presStyleCnt="0">
        <dgm:presLayoutVars>
          <dgm:dir/>
          <dgm:animLvl val="lvl"/>
          <dgm:resizeHandles/>
        </dgm:presLayoutVars>
      </dgm:prSet>
      <dgm:spPr/>
    </dgm:pt>
    <dgm:pt modelId="{45F06DCC-4F03-46C8-BD24-BD7803A98581}" type="pres">
      <dgm:prSet presAssocID="{938C6B7A-1A5C-46AA-8AB2-41DCFF93F616}" presName="linNode" presStyleCnt="0"/>
      <dgm:spPr/>
    </dgm:pt>
    <dgm:pt modelId="{3C4F9762-EC8D-4F61-B4AF-BEEC030548E6}" type="pres">
      <dgm:prSet presAssocID="{938C6B7A-1A5C-46AA-8AB2-41DCFF93F616}" presName="parentShp" presStyleLbl="node1" presStyleIdx="0" presStyleCnt="1" custScaleX="77739" custScaleY="61587" custLinFactNeighborX="-701">
        <dgm:presLayoutVars>
          <dgm:bulletEnabled val="1"/>
        </dgm:presLayoutVars>
      </dgm:prSet>
      <dgm:spPr/>
    </dgm:pt>
    <dgm:pt modelId="{70ACF138-5C46-437C-AF56-C61E8D86C101}" type="pres">
      <dgm:prSet presAssocID="{938C6B7A-1A5C-46AA-8AB2-41DCFF93F616}" presName="childShp" presStyleLbl="bgAccFollowNode1" presStyleIdx="0" presStyleCnt="1" custScaleX="119554" custScaleY="41511" custLinFactNeighborX="-3718" custLinFactNeighborY="1510">
        <dgm:presLayoutVars>
          <dgm:bulletEnabled val="1"/>
        </dgm:presLayoutVars>
      </dgm:prSet>
      <dgm:spPr/>
    </dgm:pt>
  </dgm:ptLst>
  <dgm:cxnLst>
    <dgm:cxn modelId="{37A1690F-CD30-48F1-93FB-316E3CD3AB5E}" type="presOf" srcId="{1D873FB1-47F8-4C97-BB5B-2F83882F7DCA}" destId="{7F2C698E-728A-435F-94A5-56B9E7827439}" srcOrd="0" destOrd="0" presId="urn:microsoft.com/office/officeart/2005/8/layout/vList6"/>
    <dgm:cxn modelId="{4D3ABF92-AEBD-4C0C-9BC1-9422882B41E7}" type="presOf" srcId="{938C6B7A-1A5C-46AA-8AB2-41DCFF93F616}" destId="{3C4F9762-EC8D-4F61-B4AF-BEEC030548E6}" srcOrd="0" destOrd="0" presId="urn:microsoft.com/office/officeart/2005/8/layout/vList6"/>
    <dgm:cxn modelId="{86B9EDB5-27EA-4574-85F9-88BF7CE7949F}" srcId="{1D873FB1-47F8-4C97-BB5B-2F83882F7DCA}" destId="{938C6B7A-1A5C-46AA-8AB2-41DCFF93F616}" srcOrd="0" destOrd="0" parTransId="{B906C5F3-90D6-48F3-A5EC-B1101D31F381}" sibTransId="{A35186B2-A0D1-465F-8F10-4196F07E346E}"/>
    <dgm:cxn modelId="{2A0E5EDA-7461-4392-9CF1-919DE9D37A65}" srcId="{938C6B7A-1A5C-46AA-8AB2-41DCFF93F616}" destId="{D9947227-03D9-417B-A8E3-42140DE5602C}" srcOrd="0" destOrd="0" parTransId="{DC5F0E61-2EE9-436B-B808-770E939C3215}" sibTransId="{7A07D6FA-66AF-40B4-97C8-B558336B43B4}"/>
    <dgm:cxn modelId="{AE7459E7-A390-4654-B03E-10CAF048AE44}" type="presOf" srcId="{D9947227-03D9-417B-A8E3-42140DE5602C}" destId="{70ACF138-5C46-437C-AF56-C61E8D86C101}" srcOrd="0" destOrd="0" presId="urn:microsoft.com/office/officeart/2005/8/layout/vList6"/>
    <dgm:cxn modelId="{744A7197-F07E-41F5-9B77-1CAB16F79DB5}" type="presParOf" srcId="{7F2C698E-728A-435F-94A5-56B9E7827439}" destId="{45F06DCC-4F03-46C8-BD24-BD7803A98581}" srcOrd="0" destOrd="0" presId="urn:microsoft.com/office/officeart/2005/8/layout/vList6"/>
    <dgm:cxn modelId="{841A9F03-3054-4910-A6E6-724E0C5311DA}" type="presParOf" srcId="{45F06DCC-4F03-46C8-BD24-BD7803A98581}" destId="{3C4F9762-EC8D-4F61-B4AF-BEEC030548E6}" srcOrd="0" destOrd="0" presId="urn:microsoft.com/office/officeart/2005/8/layout/vList6"/>
    <dgm:cxn modelId="{F5689B87-2D42-4EB8-A61B-FC4E750DD79E}" type="presParOf" srcId="{45F06DCC-4F03-46C8-BD24-BD7803A98581}" destId="{70ACF138-5C46-437C-AF56-C61E8D86C101}"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DECA3-36C7-4A20-87BF-4426A66C9B89}">
      <dsp:nvSpPr>
        <dsp:cNvPr id="0" name=""/>
        <dsp:cNvSpPr/>
      </dsp:nvSpPr>
      <dsp:spPr>
        <a:xfrm>
          <a:off x="2568040" y="628"/>
          <a:ext cx="6331340" cy="228746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0" algn="l" defTabSz="800100">
            <a:lnSpc>
              <a:spcPct val="90000"/>
            </a:lnSpc>
            <a:spcBef>
              <a:spcPct val="0"/>
            </a:spcBef>
            <a:spcAft>
              <a:spcPct val="15000"/>
            </a:spcAft>
            <a:buFont typeface="Arial" panose="020B0604020202020204" pitchFamily="34" charset="0"/>
            <a:buNone/>
          </a:pPr>
          <a:r>
            <a:rPr lang="en-GB" sz="1800" b="1" kern="1200" dirty="0">
              <a:solidFill>
                <a:schemeClr val="accent6">
                  <a:lumMod val="10000"/>
                </a:schemeClr>
              </a:solidFill>
              <a:cs typeface="Arial" panose="020B0604020202020204" pitchFamily="34" charset="0"/>
            </a:rPr>
            <a:t>Reassure patient</a:t>
          </a:r>
          <a:endParaRPr lang="en-GB" sz="1800" kern="1200" dirty="0"/>
        </a:p>
        <a:p>
          <a:pPr marL="171450" lvl="1" indent="0" algn="l" defTabSz="800100">
            <a:lnSpc>
              <a:spcPct val="90000"/>
            </a:lnSpc>
            <a:spcBef>
              <a:spcPct val="0"/>
            </a:spcBef>
            <a:spcAft>
              <a:spcPct val="15000"/>
            </a:spcAft>
            <a:buFont typeface="Arial" panose="020B0604020202020204" pitchFamily="34" charset="0"/>
            <a:buNone/>
          </a:pPr>
          <a:r>
            <a:rPr lang="en-GB" sz="1800" kern="1200" dirty="0">
              <a:solidFill>
                <a:schemeClr val="accent6">
                  <a:lumMod val="10000"/>
                </a:schemeClr>
              </a:solidFill>
              <a:cs typeface="Arial" panose="020B0604020202020204" pitchFamily="34" charset="0"/>
            </a:rPr>
            <a:t>A</a:t>
          </a:r>
          <a:r>
            <a:rPr lang="en-GB" sz="1800" b="0" kern="1200" dirty="0">
              <a:solidFill>
                <a:schemeClr val="accent6">
                  <a:lumMod val="10000"/>
                </a:schemeClr>
              </a:solidFill>
              <a:cs typeface="Arial" panose="020B0604020202020204" pitchFamily="34" charset="0"/>
            </a:rPr>
            <a:t>cknowledge</a:t>
          </a:r>
        </a:p>
        <a:p>
          <a:pPr marL="450850" lvl="1" indent="277813" algn="l" defTabSz="800100">
            <a:lnSpc>
              <a:spcPct val="90000"/>
            </a:lnSpc>
            <a:spcBef>
              <a:spcPct val="0"/>
            </a:spcBef>
            <a:spcAft>
              <a:spcPct val="15000"/>
            </a:spcAft>
            <a:buFont typeface="Arial" panose="020B0604020202020204" pitchFamily="34" charset="0"/>
            <a:buChar char="•"/>
          </a:pPr>
          <a:r>
            <a:rPr lang="en-GB" sz="1800" b="0" kern="1200" baseline="0" dirty="0">
              <a:solidFill>
                <a:schemeClr val="accent6">
                  <a:lumMod val="10000"/>
                </a:schemeClr>
              </a:solidFill>
              <a:cs typeface="Arial" panose="020B0604020202020204" pitchFamily="34" charset="0"/>
            </a:rPr>
            <a:t>  	not possible to</a:t>
          </a:r>
          <a:r>
            <a:rPr lang="en-GB" sz="1800" b="0" kern="1200" dirty="0">
              <a:solidFill>
                <a:schemeClr val="accent6">
                  <a:lumMod val="10000"/>
                </a:schemeClr>
              </a:solidFill>
              <a:cs typeface="Arial" panose="020B0604020202020204" pitchFamily="34" charset="0"/>
            </a:rPr>
            <a:t> predict exactly how the illness               	will progress; </a:t>
          </a:r>
        </a:p>
        <a:p>
          <a:pPr marL="450850" lvl="1" indent="-173038" algn="l" defTabSz="800100">
            <a:lnSpc>
              <a:spcPct val="90000"/>
            </a:lnSpc>
            <a:spcBef>
              <a:spcPct val="0"/>
            </a:spcBef>
            <a:spcAft>
              <a:spcPct val="15000"/>
            </a:spcAft>
            <a:buFont typeface="Arial" panose="020B0604020202020204" pitchFamily="34" charset="0"/>
            <a:buChar char="•"/>
          </a:pPr>
          <a:r>
            <a:rPr lang="en-GB" sz="1800" b="0" kern="1200" dirty="0">
              <a:solidFill>
                <a:schemeClr val="accent6">
                  <a:lumMod val="10000"/>
                </a:schemeClr>
              </a:solidFill>
              <a:cs typeface="Arial" panose="020B0604020202020204" pitchFamily="34" charset="0"/>
            </a:rPr>
            <a:t> 	would like the patient to have access to 	antibiotics if no improvement</a:t>
          </a:r>
          <a:endParaRPr lang="en-GB" sz="1800" kern="1200" dirty="0"/>
        </a:p>
      </dsp:txBody>
      <dsp:txXfrm>
        <a:off x="2568040" y="286561"/>
        <a:ext cx="5473540" cy="1715600"/>
      </dsp:txXfrm>
    </dsp:sp>
    <dsp:sp modelId="{F22F013E-C49D-474F-8170-962ED3D4EF0B}">
      <dsp:nvSpPr>
        <dsp:cNvPr id="0" name=""/>
        <dsp:cNvSpPr/>
      </dsp:nvSpPr>
      <dsp:spPr>
        <a:xfrm>
          <a:off x="1551" y="515430"/>
          <a:ext cx="2566489" cy="1257863"/>
        </a:xfrm>
        <a:prstGeom prst="roundRect">
          <a:avLst/>
        </a:prstGeom>
        <a:solidFill>
          <a:srgbClr val="AD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rgbClr val="FFFFFF"/>
              </a:solidFill>
            </a:rPr>
            <a:t>Reasons</a:t>
          </a:r>
        </a:p>
      </dsp:txBody>
      <dsp:txXfrm>
        <a:off x="62955" y="576834"/>
        <a:ext cx="2443681" cy="1135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CF138-5C46-437C-AF56-C61E8D86C101}">
      <dsp:nvSpPr>
        <dsp:cNvPr id="0" name=""/>
        <dsp:cNvSpPr/>
      </dsp:nvSpPr>
      <dsp:spPr>
        <a:xfrm>
          <a:off x="2564531" y="687967"/>
          <a:ext cx="6204031" cy="92858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3038" lvl="1" indent="0" algn="l" defTabSz="800100">
            <a:lnSpc>
              <a:spcPct val="90000"/>
            </a:lnSpc>
            <a:spcBef>
              <a:spcPct val="0"/>
            </a:spcBef>
            <a:spcAft>
              <a:spcPct val="15000"/>
            </a:spcAft>
            <a:buNone/>
          </a:pPr>
          <a:r>
            <a:rPr lang="en-GB" sz="1800" b="0" kern="1200" dirty="0">
              <a:solidFill>
                <a:schemeClr val="accent6">
                  <a:lumMod val="10000"/>
                </a:schemeClr>
              </a:solidFill>
              <a:cs typeface="Arial" panose="020B0604020202020204" pitchFamily="34" charset="0"/>
            </a:rPr>
            <a:t>Tailor</a:t>
          </a:r>
          <a:r>
            <a:rPr lang="en-GB" sz="1800" b="0" kern="1200" baseline="0" dirty="0">
              <a:solidFill>
                <a:schemeClr val="accent6">
                  <a:lumMod val="10000"/>
                </a:schemeClr>
              </a:solidFill>
              <a:cs typeface="Arial" panose="020B0604020202020204" pitchFamily="34" charset="0"/>
            </a:rPr>
            <a:t> advice</a:t>
          </a:r>
          <a:r>
            <a:rPr lang="en-GB" sz="1800" b="0" kern="1200" dirty="0">
              <a:solidFill>
                <a:schemeClr val="accent6">
                  <a:lumMod val="10000"/>
                </a:schemeClr>
              </a:solidFill>
              <a:cs typeface="Arial" panose="020B0604020202020204" pitchFamily="34" charset="0"/>
            </a:rPr>
            <a:t> to experience; history, co-morbidities, &amp; their ability to access antibiotics</a:t>
          </a:r>
          <a:endParaRPr lang="en-GB" sz="1800" kern="1200" dirty="0"/>
        </a:p>
      </dsp:txBody>
      <dsp:txXfrm>
        <a:off x="2564531" y="804040"/>
        <a:ext cx="5855811" cy="696440"/>
      </dsp:txXfrm>
    </dsp:sp>
    <dsp:sp modelId="{3C4F9762-EC8D-4F61-B4AF-BEEC030548E6}">
      <dsp:nvSpPr>
        <dsp:cNvPr id="0" name=""/>
        <dsp:cNvSpPr/>
      </dsp:nvSpPr>
      <dsp:spPr>
        <a:xfrm>
          <a:off x="0" y="429642"/>
          <a:ext cx="2689413" cy="1377679"/>
        </a:xfrm>
        <a:prstGeom prst="roundRect">
          <a:avLst/>
        </a:prstGeom>
        <a:solidFill>
          <a:srgbClr val="AD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rgbClr val="FFFFFF"/>
              </a:solidFill>
            </a:rPr>
            <a:t>Number of days to wait</a:t>
          </a:r>
        </a:p>
      </dsp:txBody>
      <dsp:txXfrm>
        <a:off x="67253" y="496895"/>
        <a:ext cx="2554907" cy="124317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28/02/2022</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B52BC-AC94-4F70-8654-DEAB885303D3}" type="datetimeFigureOut">
              <a:rPr lang="en-GB" smtClean="0"/>
              <a:t>28/02/2022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3A15C-F0FD-42E5-83D1-167BE671B14A}" type="slidenum">
              <a:rPr lang="en-GB" smtClean="0"/>
              <a:t>‹#›</a:t>
            </a:fld>
            <a:endParaRPr lang="en-GB"/>
          </a:p>
        </p:txBody>
      </p:sp>
    </p:spTree>
    <p:extLst>
      <p:ext uri="{BB962C8B-B14F-4D97-AF65-F5344CB8AC3E}">
        <p14:creationId xmlns:p14="http://schemas.microsoft.com/office/powerpoint/2010/main" val="13083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ntibioticoptimisation.co.uk/discussing-antibiotic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ur01.safelinks.protection.outlook.com/?url=http%3A%2F%2Fwww.imperial.nhs.uk%2F&amp;data=04%7C01%7CEmily.Cooper%40phe.gov.uk%7C14e48554cd344976c4f708d9ab67a067%7Cee4e14994a354b2ead475f3cf9de8666%7C0%7C0%7C637729283826339384%7CUnknown%7CTWFpbGZsb3d8eyJWIjoiMC4wLjAwMDAiLCJQIjoiV2luMzIiLCJBTiI6Ik1haWwiLCJXVCI6Mn0%3D%7C3000&amp;sdata=O3S2F9E%2FBR%2FthBayjoyv2j5Otdt1whitNgHJAoFQI4c%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ur01.safelinks.protection.outlook.com/?url=https%3A%2F%2Fwww.expmedndm.ox.ac.uk%2Fstepup%2Fhome&amp;data=04%7C01%7CEmily.Cooper%40phe.gov.uk%7C14e48554cd344976c4f708d9ab67a067%7Cee4e14994a354b2ead475f3cf9de8666%7C0%7C0%7C637729283826359290%7CUnknown%7CTWFpbGZsb3d8eyJWIjoiMC4wLjAwMDAiLCJQIjoiV2luMzIiLCJBTiI6Ik1haWwiLCJXVCI6Mn0%3D%7C3000&amp;sdata=g%2Bj4fbtsE8qo4wdQSDeyQRjmxcDYj%2BTELurkOZwfWlQ%3D&amp;reserved=0" TargetMode="External"/><Relationship Id="rId5" Type="http://schemas.openxmlformats.org/officeDocument/2006/relationships/hyperlink" Target="https://eur01.safelinks.protection.outlook.com/?url=https%3A%2F%2Fwww.imperial.ac.uk%2Fpatient-safety-translational-research-centre&amp;data=04%7C01%7CEmily.Cooper%40phe.gov.uk%7C14e48554cd344976c4f708d9ab67a067%7Cee4e14994a354b2ead475f3cf9de8666%7C0%7C0%7C637729283826359290%7CUnknown%7CTWFpbGZsb3d8eyJWIjoiMC4wLjAwMDAiLCJQIjoiV2luMzIiLCJBTiI6Ik1haWwiLCJXVCI6Mn0%3D%7C3000&amp;sdata=%2F5XCr5LBR7DElytGP5yoVHpVCk0u88H%2F0jRDkYwUPvs%3D&amp;reserved=0" TargetMode="External"/><Relationship Id="rId4" Type="http://schemas.openxmlformats.org/officeDocument/2006/relationships/hyperlink" Target="https://eur01.safelinks.protection.outlook.com/?url=https%3A%2F%2Fwww.imperial.ac.uk%2Fmedicine%2Fhpru-amr%2F&amp;data=04%7C01%7CEmily.Cooper%40phe.gov.uk%7C14e48554cd344976c4f708d9ab67a067%7Cee4e14994a354b2ead475f3cf9de8666%7C0%7C0%7C637729283826349334%7CUnknown%7CTWFpbGZsb3d8eyJWIjoiMC4wLjAwMDAiLCJQIjoiV2luMzIiLCJBTiI6Ik1haWwiLCJXVCI6Mn0%3D%7C3000&amp;sdata=%2FjDYC6w9lIrBS1tNeMWeqxynD%2BY%2B2WbzgYBA8GY519o%3D&amp;reserved=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Learning objectives: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Understand the evidence for using back-up/delayed antibiotic prescriptions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Recognise when it is appropriate to use back-up/delayed antibiotic prescriptions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Discover quick and easy tips on how to explain delayed antibiotic prescriptions to patients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Learn different ways to issue delayed antibiotic prescriptions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Who is it for:   </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Primary care prescribers including:  GPs, GPNs, practice managers, pharmacists, AHPs and medical students.</a:t>
            </a:r>
          </a:p>
          <a:p>
            <a:pPr marL="0" indent="0">
              <a:buNone/>
            </a:pPr>
            <a:endParaRPr lang="en-GB" sz="1800" dirty="0"/>
          </a:p>
          <a:p>
            <a:r>
              <a:rPr lang="en-GB" sz="1800" b="1" dirty="0"/>
              <a:t>Suggestions for use:</a:t>
            </a:r>
          </a:p>
          <a:p>
            <a:pPr marL="285750" indent="-285750">
              <a:buFont typeface="Arial" panose="020B0604020202020204" pitchFamily="34" charset="0"/>
              <a:buChar char="•"/>
            </a:pPr>
            <a:r>
              <a:rPr lang="en-GB" sz="1800" dirty="0"/>
              <a:t>Familiarise yourself with this slide deck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Familiarise yourself with the “</a:t>
            </a:r>
            <a:r>
              <a:rPr lang="en-GB" sz="1200" b="1" i="0" kern="1200" dirty="0">
                <a:solidFill>
                  <a:schemeClr val="tx1"/>
                </a:solidFill>
                <a:effectLst/>
                <a:latin typeface="+mn-lt"/>
                <a:ea typeface="+mn-ea"/>
                <a:cs typeface="+mn-cs"/>
              </a:rPr>
              <a:t>Discussing antibiotics with patients: back-up/delayed prescriptions</a:t>
            </a:r>
            <a:r>
              <a:rPr lang="en-GB" sz="1200" b="0" i="0" kern="1200" dirty="0">
                <a:solidFill>
                  <a:schemeClr val="tx1"/>
                </a:solidFill>
                <a:effectLst/>
                <a:latin typeface="+mn-lt"/>
                <a:ea typeface="+mn-ea"/>
                <a:cs typeface="+mn-cs"/>
              </a:rPr>
              <a:t>” TARGET website section</a:t>
            </a:r>
            <a:endParaRPr lang="en-GB" sz="1800" b="0" dirty="0"/>
          </a:p>
          <a:p>
            <a:pPr marL="285750" indent="-285750">
              <a:buFont typeface="Arial" panose="020B0604020202020204" pitchFamily="34" charset="0"/>
              <a:buChar char="•"/>
            </a:pPr>
            <a:r>
              <a:rPr lang="en-GB" sz="1800" dirty="0"/>
              <a:t>Email the slides to all practice staff after the meeting &amp; discuss them with those who couldn’t attend</a:t>
            </a:r>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a:t>
            </a:fld>
            <a:endParaRPr lang="en-GB"/>
          </a:p>
        </p:txBody>
      </p:sp>
    </p:spTree>
    <p:extLst>
      <p:ext uri="{BB962C8B-B14F-4D97-AF65-F5344CB8AC3E}">
        <p14:creationId xmlns:p14="http://schemas.microsoft.com/office/powerpoint/2010/main" val="342796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same public survey, when all participants were asked do you support or oppose health care professionals prescribing delayed or back-up antibiotic prescriptions for common infections. Over half of those surveyed were in support of using delayed antibiotics for named infections; 63% for urine infections / 59% for ear infections and 54% were in support of using delayed or back-up prescriptions for throat infections. You can see here that public acceptance of delayed antibiotics has also increased since the previous survey in 2020. </a:t>
            </a:r>
          </a:p>
        </p:txBody>
      </p:sp>
      <p:sp>
        <p:nvSpPr>
          <p:cNvPr id="4" name="Slide Number Placeholder 3"/>
          <p:cNvSpPr>
            <a:spLocks noGrp="1"/>
          </p:cNvSpPr>
          <p:nvPr>
            <p:ph type="sldNum" sz="quarter" idx="5"/>
          </p:nvPr>
        </p:nvSpPr>
        <p:spPr/>
        <p:txBody>
          <a:bodyPr/>
          <a:lstStyle/>
          <a:p>
            <a:fld id="{5AC1A2B3-7A02-49DF-AFEF-D66772E733A6}" type="slidenum">
              <a:rPr lang="en-GB" smtClean="0"/>
              <a:t>11</a:t>
            </a:fld>
            <a:endParaRPr lang="en-GB"/>
          </a:p>
        </p:txBody>
      </p:sp>
    </p:spTree>
    <p:extLst>
      <p:ext uri="{BB962C8B-B14F-4D97-AF65-F5344CB8AC3E}">
        <p14:creationId xmlns:p14="http://schemas.microsoft.com/office/powerpoint/2010/main" val="46842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GB" altLang="en-US" sz="1200" b="1" u="sng" dirty="0"/>
              <a:t>Key presenter point:</a:t>
            </a:r>
          </a:p>
          <a:p>
            <a:pPr eaLnBrk="1" hangingPunct="1">
              <a:lnSpc>
                <a:spcPct val="90000"/>
              </a:lnSpc>
              <a:spcBef>
                <a:spcPct val="0"/>
              </a:spcBef>
              <a:defRPr/>
            </a:pPr>
            <a:r>
              <a:rPr lang="en-GB" altLang="en-US" sz="1200" b="1" u="none" dirty="0"/>
              <a:t>Delayed prescriptions do not lead to complications or adverse events</a:t>
            </a:r>
          </a:p>
          <a:p>
            <a:pPr eaLnBrk="1" hangingPunct="1">
              <a:lnSpc>
                <a:spcPct val="90000"/>
              </a:lnSpc>
              <a:spcBef>
                <a:spcPct val="0"/>
              </a:spcBef>
              <a:defRPr/>
            </a:pPr>
            <a:endParaRPr lang="en-GB" altLang="en-US" sz="1200" b="1" u="sng" dirty="0"/>
          </a:p>
          <a:p>
            <a:pPr eaLnBrk="1" hangingPunct="1">
              <a:lnSpc>
                <a:spcPct val="90000"/>
              </a:lnSpc>
              <a:spcBef>
                <a:spcPct val="0"/>
              </a:spcBef>
              <a:defRPr/>
            </a:pPr>
            <a:r>
              <a:rPr lang="en-GB" altLang="en-US" sz="1200" b="1" u="sng" dirty="0"/>
              <a:t>Presenter notes:</a:t>
            </a:r>
            <a:r>
              <a:rPr lang="en-GB" altLang="en-US" sz="1200" b="1" dirty="0"/>
              <a:t> </a:t>
            </a:r>
            <a:r>
              <a:rPr lang="en-GB" altLang="en-US" sz="1200" dirty="0"/>
              <a:t> There has been much discussion about the use of giving delayed antibiotic prescriptions in acute uncomplicated infections, to reduce antibiotic use and reduce patient expectations (although patients understand the term back-up more easily – so we have now changed to this term. </a:t>
            </a:r>
            <a:r>
              <a:rPr lang="en-GB" altLang="en-US" sz="1200" b="1" dirty="0"/>
              <a:t>A Cochrane review has recently shown the benefits of this approach, without increasing complications in patients.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altLang="en-US" sz="1200" dirty="0"/>
          </a:p>
          <a:p>
            <a:pPr marL="0" marR="0" lvl="0" indent="0" algn="l" defTabSz="914400" rtl="0" eaLnBrk="1" fontAlgn="auto" latinLnBrk="0" hangingPunct="1">
              <a:lnSpc>
                <a:spcPct val="90000"/>
              </a:lnSpc>
              <a:spcBef>
                <a:spcPct val="0"/>
              </a:spcBef>
              <a:spcAft>
                <a:spcPts val="0"/>
              </a:spcAft>
              <a:buClrTx/>
              <a:buSzTx/>
              <a:buFontTx/>
              <a:buNone/>
              <a:tabLst/>
              <a:defRPr/>
            </a:pPr>
            <a:r>
              <a:rPr lang="en-GB" altLang="en-US" sz="1200" dirty="0"/>
              <a:t>A Cochrane review from 2017  of </a:t>
            </a:r>
            <a:r>
              <a:rPr lang="en-GB" altLang="en-US" sz="1200" b="1" dirty="0"/>
              <a:t>11 studies </a:t>
            </a:r>
            <a:r>
              <a:rPr lang="en-GB" altLang="en-US" sz="1200" dirty="0"/>
              <a:t>has shown that:</a:t>
            </a:r>
            <a:endParaRPr lang="en-GB" altLang="en-US" sz="1200" b="1" dirty="0"/>
          </a:p>
          <a:p>
            <a:pPr eaLnBrk="1" hangingPunct="1">
              <a:lnSpc>
                <a:spcPct val="90000"/>
              </a:lnSpc>
              <a:spcBef>
                <a:spcPct val="0"/>
              </a:spcBef>
              <a:defRPr/>
            </a:pPr>
            <a:endParaRPr lang="en-GB" altLang="en-US" sz="1200" b="1" dirty="0"/>
          </a:p>
          <a:p>
            <a:pPr eaLnBrk="1" hangingPunct="1">
              <a:lnSpc>
                <a:spcPct val="90000"/>
              </a:lnSpc>
              <a:spcBef>
                <a:spcPct val="0"/>
              </a:spcBef>
              <a:defRPr/>
            </a:pPr>
            <a:r>
              <a:rPr lang="en-GB" b="1" dirty="0"/>
              <a:t>Comparing delayed vs immediate antibiotics, there was not difference in re-consultation rates</a:t>
            </a:r>
          </a:p>
          <a:p>
            <a:pPr eaLnBrk="1" hangingPunct="1">
              <a:lnSpc>
                <a:spcPct val="90000"/>
              </a:lnSpc>
              <a:spcBef>
                <a:spcPct val="0"/>
              </a:spcBef>
              <a:defRPr/>
            </a:pPr>
            <a:r>
              <a:rPr lang="en-GB" b="1" dirty="0"/>
              <a:t>Compared to no antibiotics, delayed antibiotics led to a small reduction in how long pain, fever, and cough persisted in people with colds. </a:t>
            </a:r>
          </a:p>
          <a:p>
            <a:pPr eaLnBrk="1" hangingPunct="1">
              <a:lnSpc>
                <a:spcPct val="90000"/>
              </a:lnSpc>
              <a:spcBef>
                <a:spcPct val="0"/>
              </a:spcBef>
              <a:defRPr/>
            </a:pPr>
            <a:r>
              <a:rPr lang="en-GB" b="1" dirty="0"/>
              <a:t>There was little difference in antibiotic adverse effects, and no significant difference in complications. </a:t>
            </a:r>
            <a:endParaRPr lang="en-GB" altLang="en-US" sz="1200" b="1" dirty="0"/>
          </a:p>
          <a:p>
            <a:pPr>
              <a:defRPr/>
            </a:pPr>
            <a:endParaRPr lang="en-GB" b="1" dirty="0"/>
          </a:p>
          <a:p>
            <a:pPr eaLnBrk="1" hangingPunct="1">
              <a:lnSpc>
                <a:spcPct val="90000"/>
              </a:lnSpc>
              <a:spcBef>
                <a:spcPct val="0"/>
              </a:spcBef>
              <a:defRPr/>
            </a:pPr>
            <a:endParaRPr lang="en-GB" sz="1200" i="1" dirty="0"/>
          </a:p>
          <a:p>
            <a:pPr eaLnBrk="1" hangingPunct="1">
              <a:lnSpc>
                <a:spcPct val="90000"/>
              </a:lnSpc>
              <a:spcBef>
                <a:spcPct val="0"/>
              </a:spcBef>
              <a:defRPr/>
            </a:pPr>
            <a:r>
              <a:rPr lang="en-GB" sz="1200" i="1" dirty="0"/>
              <a:t>Spurling GKP, Del Mar CB, Dooley L, </a:t>
            </a:r>
            <a:r>
              <a:rPr lang="en-GB" sz="1200" i="1" dirty="0" err="1"/>
              <a:t>Foxlee</a:t>
            </a:r>
            <a:r>
              <a:rPr lang="en-GB" sz="1200" i="1" dirty="0"/>
              <a:t> R, Farley R. Delayed antibiotic prescriptions for respiratory infections. Cochrane Database of Systematic Reviews 2017, Issue 9. Art. No.: CD004417. DOI: 10.1002/14651858.CD004417.pub5. </a:t>
            </a:r>
            <a:endParaRPr lang="en-GB" altLang="en-US" sz="1200"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12</a:t>
            </a:fld>
            <a:endParaRPr lang="en-GB"/>
          </a:p>
        </p:txBody>
      </p:sp>
    </p:spTree>
    <p:extLst>
      <p:ext uri="{BB962C8B-B14F-4D97-AF65-F5344CB8AC3E}">
        <p14:creationId xmlns:p14="http://schemas.microsoft.com/office/powerpoint/2010/main" val="196730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200" b="0" i="0" kern="1200" dirty="0">
                <a:solidFill>
                  <a:schemeClr val="tx1"/>
                </a:solidFill>
                <a:effectLst/>
                <a:latin typeface="+mn-lt"/>
                <a:ea typeface="+mn-ea"/>
                <a:cs typeface="+mn-cs"/>
              </a:rPr>
              <a:t>Patients are likely to better understand and accept a back-up/delayed antibiotic prescription if you discuss </a:t>
            </a:r>
            <a:r>
              <a:rPr lang="en-GB" sz="1200" b="1" i="0" kern="1200" dirty="0">
                <a:solidFill>
                  <a:schemeClr val="tx1"/>
                </a:solidFill>
                <a:effectLst/>
                <a:latin typeface="+mn-lt"/>
                <a:ea typeface="+mn-ea"/>
                <a:cs typeface="+mn-cs"/>
              </a:rPr>
              <a:t>two key points. </a:t>
            </a:r>
            <a:r>
              <a:rPr lang="en-GB" sz="1200" b="0" i="0" kern="1200" dirty="0">
                <a:solidFill>
                  <a:schemeClr val="tx1"/>
                </a:solidFill>
                <a:effectLst/>
                <a:latin typeface="+mn-lt"/>
                <a:ea typeface="+mn-ea"/>
                <a:cs typeface="+mn-cs"/>
              </a:rPr>
              <a:t>These can be incorporated in the last four techniques in </a:t>
            </a:r>
            <a:r>
              <a:rPr lang="en-GB" sz="1200" b="0" i="0" u="sng" kern="1200" dirty="0">
                <a:solidFill>
                  <a:schemeClr val="tx1"/>
                </a:solidFill>
                <a:effectLst/>
                <a:latin typeface="+mn-lt"/>
                <a:ea typeface="+mn-ea"/>
                <a:cs typeface="+mn-cs"/>
                <a:hlinkClick r:id="rId3"/>
              </a:rPr>
              <a:t>CHESTSSS</a:t>
            </a:r>
            <a:r>
              <a:rPr lang="en-GB" sz="1200" b="0" i="0" kern="1200" dirty="0">
                <a:solidFill>
                  <a:schemeClr val="tx1"/>
                </a:solidFill>
                <a:effectLst/>
                <a:latin typeface="+mn-lt"/>
                <a:ea typeface="+mn-ea"/>
                <a:cs typeface="+mn-cs"/>
              </a:rPr>
              <a:t> (Timeline, Shortcomings, Self-care, Safety-netting).</a:t>
            </a:r>
          </a:p>
          <a:p>
            <a:pPr>
              <a:spcBef>
                <a:spcPts val="600"/>
              </a:spcBef>
            </a:pPr>
            <a:r>
              <a:rPr lang="en-GB" sz="1200" dirty="0">
                <a:cs typeface="Arial" panose="020B0604020202020204" pitchFamily="34" charset="0"/>
              </a:rPr>
              <a:t>Patients are likely to better understand and accept a back-up/delayed antibiotic prescription if, in addition to CHESTSSS (especially Timeline, Shortcomings, Self-care, Safety-netting) you provide: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kern="1200" dirty="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kern="1200" dirty="0">
                <a:cs typeface="Arial" panose="020B0604020202020204" pitchFamily="34" charset="0"/>
              </a:rPr>
              <a:t>Reasons for giving it</a:t>
            </a:r>
          </a:p>
          <a:p>
            <a:pPr marL="285750" lvl="0" indent="-285750" defTabSz="711200">
              <a:lnSpc>
                <a:spcPct val="90000"/>
              </a:lnSpc>
              <a:spcBef>
                <a:spcPct val="0"/>
              </a:spcBef>
              <a:spcAft>
                <a:spcPct val="35000"/>
              </a:spcAft>
              <a:buFont typeface="Arial" panose="020B0604020202020204" pitchFamily="34" charset="0"/>
              <a:buChar char="•"/>
            </a:pPr>
            <a:r>
              <a:rPr lang="en-GB" dirty="0">
                <a:cs typeface="Arial" panose="020B0604020202020204" pitchFamily="34" charset="0"/>
              </a:rPr>
              <a:t>R</a:t>
            </a:r>
            <a:r>
              <a:rPr lang="en-GB" b="0" kern="1200" dirty="0">
                <a:cs typeface="Arial" panose="020B0604020202020204" pitchFamily="34" charset="0"/>
              </a:rPr>
              <a:t>eassure patient that there is no need for an immediate antibiotic prescription; </a:t>
            </a:r>
          </a:p>
          <a:p>
            <a:pPr marL="285750" lvl="0" indent="-285750" defTabSz="711200">
              <a:lnSpc>
                <a:spcPct val="90000"/>
              </a:lnSpc>
              <a:spcBef>
                <a:spcPct val="0"/>
              </a:spcBef>
              <a:spcAft>
                <a:spcPct val="35000"/>
              </a:spcAft>
              <a:buFont typeface="Arial" panose="020B0604020202020204" pitchFamily="34" charset="0"/>
              <a:buChar char="•"/>
            </a:pPr>
            <a:r>
              <a:rPr lang="en-GB" dirty="0">
                <a:cs typeface="Arial" panose="020B0604020202020204" pitchFamily="34" charset="0"/>
              </a:rPr>
              <a:t>a</a:t>
            </a:r>
            <a:r>
              <a:rPr lang="en-GB" b="0" kern="1200" dirty="0">
                <a:cs typeface="Arial" panose="020B0604020202020204" pitchFamily="34" charset="0"/>
              </a:rPr>
              <a:t>cknowledge that it</a:t>
            </a:r>
            <a:r>
              <a:rPr lang="en-GB" b="0" kern="1200" baseline="0" dirty="0">
                <a:cs typeface="Arial" panose="020B0604020202020204" pitchFamily="34" charset="0"/>
              </a:rPr>
              <a:t> is not possible to</a:t>
            </a:r>
            <a:r>
              <a:rPr lang="en-GB" b="0" kern="1200" dirty="0">
                <a:cs typeface="Arial" panose="020B0604020202020204" pitchFamily="34" charset="0"/>
              </a:rPr>
              <a:t> predict exactly how the illness will progress; </a:t>
            </a:r>
          </a:p>
          <a:p>
            <a:pPr marL="285750" lvl="0" indent="-285750" defTabSz="711200">
              <a:lnSpc>
                <a:spcPct val="90000"/>
              </a:lnSpc>
              <a:spcBef>
                <a:spcPct val="0"/>
              </a:spcBef>
              <a:spcAft>
                <a:spcPct val="35000"/>
              </a:spcAft>
              <a:buFont typeface="Arial" panose="020B0604020202020204" pitchFamily="34" charset="0"/>
              <a:buChar char="•"/>
            </a:pPr>
            <a:r>
              <a:rPr lang="en-GB" b="0" kern="1200" dirty="0">
                <a:cs typeface="Arial" panose="020B0604020202020204" pitchFamily="34" charset="0"/>
              </a:rPr>
              <a:t>and that you would like the patient to have access to antibiotics should their symptoms get worse or not improve as expected. </a:t>
            </a:r>
            <a:endParaRPr lang="en-GB" kern="1200" dirty="0">
              <a:cs typeface="Arial" panose="020B0604020202020204" pitchFamily="34" charset="0"/>
            </a:endParaRP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13</a:t>
            </a:fld>
            <a:endParaRPr lang="en-GB"/>
          </a:p>
        </p:txBody>
      </p:sp>
    </p:spTree>
    <p:extLst>
      <p:ext uri="{BB962C8B-B14F-4D97-AF65-F5344CB8AC3E}">
        <p14:creationId xmlns:p14="http://schemas.microsoft.com/office/powerpoint/2010/main" val="220219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kern="1200" dirty="0">
                <a:cs typeface="Arial" panose="020B0604020202020204" pitchFamily="34" charset="0"/>
              </a:rPr>
              <a:t>2. Specify no. of days to wait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kern="1200" dirty="0">
                <a:cs typeface="Arial" panose="020B0604020202020204" pitchFamily="34" charset="0"/>
              </a:rPr>
              <a:t>Tailor</a:t>
            </a:r>
            <a:r>
              <a:rPr lang="en-GB" b="0" kern="1200" baseline="0" dirty="0">
                <a:cs typeface="Arial" panose="020B0604020202020204" pitchFamily="34" charset="0"/>
              </a:rPr>
              <a:t> advice</a:t>
            </a:r>
            <a:r>
              <a:rPr lang="en-GB" b="0" kern="1200" dirty="0">
                <a:cs typeface="Arial" panose="020B0604020202020204" pitchFamily="34" charset="0"/>
              </a:rPr>
              <a:t> to patient’s current experience of infection, prior duration &amp; expected natural history, co-morbidities, &amp; their ability to timely access antibiotics</a:t>
            </a:r>
            <a:endParaRPr lang="en-GB" kern="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kern="1200" dirty="0">
              <a:cs typeface="Arial" panose="020B0604020202020204" pitchFamily="34" charset="0"/>
            </a:endParaRP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14</a:t>
            </a:fld>
            <a:endParaRPr lang="en-GB"/>
          </a:p>
        </p:txBody>
      </p:sp>
    </p:spTree>
    <p:extLst>
      <p:ext uri="{BB962C8B-B14F-4D97-AF65-F5344CB8AC3E}">
        <p14:creationId xmlns:p14="http://schemas.microsoft.com/office/powerpoint/2010/main" val="111083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457200">
              <a:lnSpc>
                <a:spcPct val="110000"/>
              </a:lnSpc>
              <a:spcBef>
                <a:spcPts val="0"/>
              </a:spcBef>
              <a:buFont typeface="+mj-lt"/>
              <a:buAutoNum type="arabicPeriod"/>
            </a:pPr>
            <a:r>
              <a:rPr lang="en-GB" dirty="0"/>
              <a:t>Give a prescription with </a:t>
            </a:r>
            <a:r>
              <a:rPr lang="en-GB" b="1" dirty="0"/>
              <a:t>advice</a:t>
            </a:r>
            <a:r>
              <a:rPr lang="en-GB" dirty="0"/>
              <a:t> to get it dispensed only if needed</a:t>
            </a:r>
          </a:p>
          <a:p>
            <a:pPr marL="514350" indent="-457200">
              <a:lnSpc>
                <a:spcPct val="110000"/>
              </a:lnSpc>
              <a:spcBef>
                <a:spcPts val="0"/>
              </a:spcBef>
              <a:buFont typeface="+mj-lt"/>
              <a:buAutoNum type="arabicPeriod"/>
            </a:pPr>
            <a:r>
              <a:rPr lang="en-GB" dirty="0"/>
              <a:t>Ask patient to </a:t>
            </a:r>
            <a:r>
              <a:rPr lang="en-GB" b="1" dirty="0"/>
              <a:t>collect</a:t>
            </a:r>
            <a:r>
              <a:rPr lang="en-GB" dirty="0"/>
              <a:t> the prescription from an agreed location</a:t>
            </a:r>
          </a:p>
          <a:p>
            <a:pPr marL="514350" indent="-457200">
              <a:lnSpc>
                <a:spcPct val="110000"/>
              </a:lnSpc>
              <a:spcBef>
                <a:spcPts val="0"/>
              </a:spcBef>
              <a:buFont typeface="+mj-lt"/>
              <a:buAutoNum type="arabicPeriod"/>
            </a:pPr>
            <a:r>
              <a:rPr lang="en-GB" dirty="0"/>
              <a:t>Write a </a:t>
            </a:r>
            <a:r>
              <a:rPr lang="en-GB" b="1" dirty="0"/>
              <a:t>post-dated </a:t>
            </a:r>
            <a:r>
              <a:rPr lang="en-GB" dirty="0"/>
              <a:t>prescription</a:t>
            </a:r>
          </a:p>
          <a:p>
            <a:pPr marL="514350" indent="-457200">
              <a:lnSpc>
                <a:spcPct val="110000"/>
              </a:lnSpc>
              <a:spcBef>
                <a:spcPts val="0"/>
              </a:spcBef>
              <a:buFont typeface="+mj-lt"/>
              <a:buAutoNum type="arabicPeriod"/>
            </a:pPr>
            <a:r>
              <a:rPr lang="en-GB" dirty="0"/>
              <a:t>Ask patient to </a:t>
            </a:r>
            <a:r>
              <a:rPr lang="en-GB" b="1" dirty="0"/>
              <a:t>contact</a:t>
            </a:r>
            <a:r>
              <a:rPr lang="en-GB" dirty="0"/>
              <a:t> the practice again to get the prescription</a:t>
            </a:r>
          </a:p>
          <a:p>
            <a:pPr marL="514350" indent="-457200">
              <a:lnSpc>
                <a:spcPct val="110000"/>
              </a:lnSpc>
              <a:spcBef>
                <a:spcPts val="0"/>
              </a:spcBef>
              <a:buFont typeface="+mj-lt"/>
              <a:buAutoNum type="arabicPeriod"/>
            </a:pPr>
            <a:r>
              <a:rPr lang="en-GB" dirty="0"/>
              <a:t>Ask patient to collect antibiotic now but only use if needed.</a:t>
            </a:r>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15</a:t>
            </a:fld>
            <a:endParaRPr lang="en-GB"/>
          </a:p>
        </p:txBody>
      </p:sp>
    </p:spTree>
    <p:extLst>
      <p:ext uri="{BB962C8B-B14F-4D97-AF65-F5344CB8AC3E}">
        <p14:creationId xmlns:p14="http://schemas.microsoft.com/office/powerpoint/2010/main" val="113530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forget to code your treatment choice. Much of the evidence presented today use Read/</a:t>
            </a:r>
            <a:r>
              <a:rPr lang="en-GB" dirty="0" err="1"/>
              <a:t>Snomed</a:t>
            </a:r>
            <a:r>
              <a:rPr lang="en-GB" dirty="0"/>
              <a:t> codes to trawl the data, if you haven’t coded its makes it difficult for researchers to understand the benefit or not of any treatment. </a:t>
            </a:r>
          </a:p>
          <a:p>
            <a:endParaRPr lang="en-GB" dirty="0"/>
          </a:p>
          <a:p>
            <a:r>
              <a:rPr lang="en-GB" dirty="0"/>
              <a:t>The Read/</a:t>
            </a:r>
            <a:r>
              <a:rPr lang="en-GB" dirty="0" err="1"/>
              <a:t>Snomed</a:t>
            </a:r>
            <a:r>
              <a:rPr lang="en-GB" dirty="0"/>
              <a:t> codes for delayed prescriptions are outlined in this table and you can these slides will be freely available on the TARGET website following this presentation. </a:t>
            </a:r>
          </a:p>
        </p:txBody>
      </p:sp>
      <p:sp>
        <p:nvSpPr>
          <p:cNvPr id="4" name="Slide Number Placeholder 3"/>
          <p:cNvSpPr>
            <a:spLocks noGrp="1"/>
          </p:cNvSpPr>
          <p:nvPr>
            <p:ph type="sldNum" sz="quarter" idx="10"/>
          </p:nvPr>
        </p:nvSpPr>
        <p:spPr/>
        <p:txBody>
          <a:bodyPr/>
          <a:lstStyle/>
          <a:p>
            <a:fld id="{067F8311-D065-4984-95A1-B53211C3BBB2}" type="slidenum">
              <a:rPr lang="en-GB" smtClean="0"/>
              <a:t>16</a:t>
            </a:fld>
            <a:endParaRPr lang="en-GB"/>
          </a:p>
        </p:txBody>
      </p:sp>
    </p:spTree>
    <p:extLst>
      <p:ext uri="{BB962C8B-B14F-4D97-AF65-F5344CB8AC3E}">
        <p14:creationId xmlns:p14="http://schemas.microsoft.com/office/powerpoint/2010/main" val="140791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17</a:t>
            </a:fld>
            <a:endParaRPr lang="en-GB"/>
          </a:p>
        </p:txBody>
      </p:sp>
    </p:spTree>
    <p:extLst>
      <p:ext uri="{BB962C8B-B14F-4D97-AF65-F5344CB8AC3E}">
        <p14:creationId xmlns:p14="http://schemas.microsoft.com/office/powerpoint/2010/main" val="355099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C3A15C-F0FD-42E5-83D1-167BE671B14A}" type="slidenum">
              <a:rPr lang="en-GB" smtClean="0"/>
              <a:t>21</a:t>
            </a:fld>
            <a:endParaRPr lang="en-GB"/>
          </a:p>
        </p:txBody>
      </p:sp>
    </p:spTree>
    <p:extLst>
      <p:ext uri="{BB962C8B-B14F-4D97-AF65-F5344CB8AC3E}">
        <p14:creationId xmlns:p14="http://schemas.microsoft.com/office/powerpoint/2010/main" val="1859277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Dr Monsey McLeod is Lead Pharmacist for Medication Safety and Anti-infectives Research at the Centre for Medication Safety and Service Quality at </a:t>
            </a:r>
            <a:r>
              <a:rPr lang="en-GB" sz="1200" u="sng" kern="1200" dirty="0">
                <a:solidFill>
                  <a:schemeClr val="tx1"/>
                </a:solidFill>
                <a:effectLst/>
                <a:latin typeface="+mn-lt"/>
                <a:ea typeface="+mn-ea"/>
                <a:cs typeface="+mn-cs"/>
                <a:hlinkClick r:id="rId3"/>
              </a:rPr>
              <a:t>Imperial College Healthcare NHS Trust</a:t>
            </a:r>
            <a:r>
              <a:rPr lang="en-GB" sz="1200" kern="1200" dirty="0">
                <a:solidFill>
                  <a:schemeClr val="tx1"/>
                </a:solidFill>
                <a:effectLst/>
                <a:latin typeface="+mn-lt"/>
                <a:ea typeface="+mn-ea"/>
                <a:cs typeface="+mn-cs"/>
              </a:rPr>
              <a:t> and Honorary Research Fellow at the </a:t>
            </a:r>
            <a:r>
              <a:rPr lang="en-GB" sz="1200" u="sng" kern="1200" dirty="0">
                <a:solidFill>
                  <a:schemeClr val="tx1"/>
                </a:solidFill>
                <a:effectLst/>
                <a:latin typeface="+mn-lt"/>
                <a:ea typeface="+mn-ea"/>
                <a:cs typeface="+mn-cs"/>
                <a:hlinkClick r:id="rId4"/>
              </a:rPr>
              <a:t>NIHR Health Protection Research Unit in Healthcare Associated Infection and Antimicrobial Resistance</a:t>
            </a:r>
            <a:r>
              <a:rPr lang="en-GB" sz="1200" kern="1200" dirty="0">
                <a:solidFill>
                  <a:schemeClr val="tx1"/>
                </a:solidFill>
                <a:effectLst/>
                <a:latin typeface="+mn-lt"/>
                <a:ea typeface="+mn-ea"/>
                <a:cs typeface="+mn-cs"/>
              </a:rPr>
              <a:t> at Imperial College, and at the </a:t>
            </a:r>
            <a:r>
              <a:rPr lang="en-GB" sz="1200" u="sng" kern="1200" dirty="0">
                <a:solidFill>
                  <a:schemeClr val="tx1"/>
                </a:solidFill>
                <a:effectLst/>
                <a:latin typeface="+mn-lt"/>
                <a:ea typeface="+mn-ea"/>
                <a:cs typeface="+mn-cs"/>
                <a:hlinkClick r:id="rId5"/>
              </a:rPr>
              <a:t>NIHR Imperial Patient Safety Translational Research Centre</a:t>
            </a:r>
            <a:r>
              <a:rPr lang="en-GB" sz="1200" kern="1200" dirty="0">
                <a:solidFill>
                  <a:schemeClr val="tx1"/>
                </a:solidFill>
                <a:effectLst/>
                <a:latin typeface="+mn-lt"/>
                <a:ea typeface="+mn-ea"/>
                <a:cs typeface="+mn-cs"/>
              </a:rPr>
              <a:t>. She co-led the </a:t>
            </a:r>
            <a:r>
              <a:rPr lang="en-GB" sz="1200" u="sng" kern="1200" dirty="0">
                <a:solidFill>
                  <a:schemeClr val="tx1"/>
                </a:solidFill>
                <a:effectLst/>
                <a:latin typeface="+mn-lt"/>
                <a:ea typeface="+mn-ea"/>
                <a:cs typeface="+mn-cs"/>
                <a:hlinkClick r:id="rId6"/>
              </a:rPr>
              <a:t>STEP-UP</a:t>
            </a:r>
            <a:r>
              <a:rPr lang="en-GB" sz="1200" kern="1200" dirty="0">
                <a:solidFill>
                  <a:schemeClr val="tx1"/>
                </a:solidFill>
                <a:effectLst/>
                <a:latin typeface="+mn-lt"/>
                <a:ea typeface="+mn-ea"/>
                <a:cs typeface="+mn-cs"/>
              </a:rPr>
              <a:t> Implement Research, in collaboration with colleagues at the University of Oxford, that aims to improve the uptake and sustainability of effective interventions to promote prudent antibiotic use in primary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Dr Alexandra Borek is </a:t>
            </a:r>
            <a:r>
              <a:rPr lang="en-GB" sz="1200" b="0" i="0" kern="1200" dirty="0">
                <a:solidFill>
                  <a:schemeClr val="tx1"/>
                </a:solidFill>
                <a:effectLst/>
                <a:latin typeface="+mn-lt"/>
                <a:ea typeface="+mn-ea"/>
                <a:cs typeface="+mn-cs"/>
              </a:rPr>
              <a:t>a researcher in health behaviour change. Her research focuses on optimising antibiotic use and implementation of antimicrobial stewardship interventions in primary care; Ola is currently exploring the impact of COVID-19 on antibiotic prescribing and experiences of healthcare workers.</a:t>
            </a:r>
            <a:endParaRPr lang="en-GB" dirty="0"/>
          </a:p>
        </p:txBody>
      </p:sp>
      <p:sp>
        <p:nvSpPr>
          <p:cNvPr id="4" name="Slide Number Placeholder 3"/>
          <p:cNvSpPr>
            <a:spLocks noGrp="1"/>
          </p:cNvSpPr>
          <p:nvPr>
            <p:ph type="sldNum" sz="quarter" idx="5"/>
          </p:nvPr>
        </p:nvSpPr>
        <p:spPr/>
        <p:txBody>
          <a:bodyPr/>
          <a:lstStyle/>
          <a:p>
            <a:fld id="{13B7AC92-64F7-4229-8804-2F330A54634D}" type="slidenum">
              <a:rPr lang="en-GB" smtClean="0"/>
              <a:t>22</a:t>
            </a:fld>
            <a:endParaRPr lang="en-GB"/>
          </a:p>
        </p:txBody>
      </p:sp>
    </p:spTree>
    <p:extLst>
      <p:ext uri="{BB962C8B-B14F-4D97-AF65-F5344CB8AC3E}">
        <p14:creationId xmlns:p14="http://schemas.microsoft.com/office/powerpoint/2010/main" val="191884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2</a:t>
            </a:fld>
            <a:endParaRPr lang="en-GB"/>
          </a:p>
        </p:txBody>
      </p:sp>
    </p:spTree>
    <p:extLst>
      <p:ext uri="{BB962C8B-B14F-4D97-AF65-F5344CB8AC3E}">
        <p14:creationId xmlns:p14="http://schemas.microsoft.com/office/powerpoint/2010/main" val="218803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terms we can use for delayed or back-up antibiotics and these can mean different things to different people. To be clear, for the purpose of this presentation we are discussing delaying antimicrobial prescribing when there is clinical uncertainty about whether a condition is self‑limiting or is likely to deteriorate. Specifically this is in the context of </a:t>
            </a:r>
            <a:r>
              <a:rPr lang="en-GB" sz="1200" kern="1200" dirty="0">
                <a:solidFill>
                  <a:schemeClr val="tx1"/>
                </a:solidFill>
                <a:effectLst/>
                <a:latin typeface="+mn-lt"/>
                <a:ea typeface="+mn-ea"/>
                <a:cs typeface="+mn-cs"/>
              </a:rPr>
              <a:t>patients presenting with current acute self-limiting infections rather than about providing rescue packs for acute infections associated with chronic conditions. </a:t>
            </a:r>
          </a:p>
          <a:p>
            <a:endParaRPr lang="en-GB" sz="1200" kern="1200" dirty="0">
              <a:solidFill>
                <a:schemeClr val="tx1"/>
              </a:solidFill>
              <a:effectLst/>
              <a:latin typeface="+mn-lt"/>
              <a:ea typeface="+mn-ea"/>
              <a:cs typeface="+mn-cs"/>
            </a:endParaRPr>
          </a:p>
          <a:p>
            <a:r>
              <a:rPr lang="en-GB" dirty="0"/>
              <a:t>Regardless of the terminology you use, it is important that you always explain your intent to the patient – do not assume they understand your terminology. </a:t>
            </a:r>
          </a:p>
        </p:txBody>
      </p:sp>
      <p:sp>
        <p:nvSpPr>
          <p:cNvPr id="4" name="Slide Number Placeholder 3"/>
          <p:cNvSpPr>
            <a:spLocks noGrp="1"/>
          </p:cNvSpPr>
          <p:nvPr>
            <p:ph type="sldNum" sz="quarter" idx="5"/>
          </p:nvPr>
        </p:nvSpPr>
        <p:spPr/>
        <p:txBody>
          <a:bodyPr/>
          <a:lstStyle/>
          <a:p>
            <a:fld id="{5AC1A2B3-7A02-49DF-AFEF-D66772E733A6}" type="slidenum">
              <a:rPr lang="en-GB" smtClean="0"/>
              <a:t>3</a:t>
            </a:fld>
            <a:endParaRPr lang="en-GB"/>
          </a:p>
        </p:txBody>
      </p:sp>
    </p:spTree>
    <p:extLst>
      <p:ext uri="{BB962C8B-B14F-4D97-AF65-F5344CB8AC3E}">
        <p14:creationId xmlns:p14="http://schemas.microsoft.com/office/powerpoint/2010/main" val="222558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u="sng" dirty="0"/>
              <a:t>Speaker notes</a:t>
            </a:r>
          </a:p>
          <a:p>
            <a:pPr marL="171450" indent="-171450">
              <a:buFont typeface="Arial" panose="020B0604020202020204" pitchFamily="34" charset="0"/>
              <a:buChar char="•"/>
            </a:pPr>
            <a:r>
              <a:rPr lang="en-GB" dirty="0"/>
              <a:t>Here are 6 reasons for why should you use back-up/delayed antibiotic prescriptions</a:t>
            </a:r>
          </a:p>
          <a:p>
            <a:pPr marL="171450" indent="-171450">
              <a:buFont typeface="Arial" panose="020B0604020202020204" pitchFamily="34" charset="0"/>
              <a:buChar char="•"/>
            </a:pPr>
            <a:r>
              <a:rPr lang="en-GB" dirty="0"/>
              <a:t>In the following few slides we will examine the evidence behind these statements.</a:t>
            </a:r>
          </a:p>
        </p:txBody>
      </p:sp>
      <p:sp>
        <p:nvSpPr>
          <p:cNvPr id="4" name="Slide Number Placeholder 3"/>
          <p:cNvSpPr>
            <a:spLocks noGrp="1"/>
          </p:cNvSpPr>
          <p:nvPr>
            <p:ph type="sldNum" sz="quarter" idx="10"/>
          </p:nvPr>
        </p:nvSpPr>
        <p:spPr/>
        <p:txBody>
          <a:bodyPr/>
          <a:lstStyle/>
          <a:p>
            <a:fld id="{067F8311-D065-4984-95A1-B53211C3BBB2}" type="slidenum">
              <a:rPr lang="en-GB" smtClean="0"/>
              <a:t>4</a:t>
            </a:fld>
            <a:endParaRPr lang="en-GB"/>
          </a:p>
        </p:txBody>
      </p:sp>
    </p:spTree>
    <p:extLst>
      <p:ext uri="{BB962C8B-B14F-4D97-AF65-F5344CB8AC3E}">
        <p14:creationId xmlns:p14="http://schemas.microsoft.com/office/powerpoint/2010/main" val="362277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Speaker notes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dirty="0"/>
              <a:t>Reduce patient use of antibiotics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Using delayed or back-up antibiotics can actually reduce patient use of antibiotics as many patient will not actually get the antibiotics.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In 2014 - A Large randomized control trail in the UK looked to estimate the effectiveness of different strategies involving delayed antibiotic prescription for acute respiratory tract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 study looked at 889 patients aged 3 years and over with acute respiratory tract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 study found that o</a:t>
            </a:r>
            <a:r>
              <a:rPr lang="en-GB" dirty="0"/>
              <a:t>nly</a:t>
            </a:r>
            <a:r>
              <a:rPr lang="en-GB" b="1" dirty="0"/>
              <a:t> </a:t>
            </a:r>
            <a:r>
              <a:rPr lang="en-GB" b="1" dirty="0">
                <a:solidFill>
                  <a:srgbClr val="FF0000"/>
                </a:solidFill>
              </a:rPr>
              <a:t>&lt;40% </a:t>
            </a:r>
            <a:r>
              <a:rPr lang="en-GB" dirty="0"/>
              <a:t>of patients use antibiotics when given a back-up prescription</a:t>
            </a:r>
            <a:r>
              <a:rPr lang="en-GB" sz="1200" b="0" i="0" u="none" strike="noStrike" kern="1200" baseline="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Fast forward to 2021 – a telephone survey of 1676 members of the English general public found that only 3% were offered a delayed antibiotic throughout 2020 – note that 75% of these found it completely acceptable and only 4% stated it was unacceptable. – but of these 3%, again only about 40% took the antibiotic.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1" i="0" u="sng" strike="noStrike" kern="1200" baseline="0" dirty="0">
                <a:solidFill>
                  <a:schemeClr val="tx1"/>
                </a:solidFill>
                <a:latin typeface="+mn-lt"/>
                <a:ea typeface="+mn-ea"/>
                <a:cs typeface="+mn-cs"/>
              </a:rPr>
              <a:t>Additional notes on the 2014 trial (Little et al. 2014)</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Patients who were judged not to need immediate antibiotics were randomised to undergo 4 different types of delayed prescription: (1) recontact for a prescription, (2) post-dated prescription, (3) collection of the prescription, (4) and be given the prescription (patient led). During the trial, a strategy of no antibiotic prescription was added as another randomised comparison.</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Symptom severity: </a:t>
            </a:r>
            <a:r>
              <a:rPr lang="en-GB" sz="1200" b="0" i="0" u="none" strike="noStrike" kern="1200" baseline="0" dirty="0">
                <a:solidFill>
                  <a:schemeClr val="tx1"/>
                </a:solidFill>
                <a:latin typeface="+mn-lt"/>
                <a:ea typeface="+mn-ea"/>
                <a:cs typeface="+mn-cs"/>
              </a:rPr>
              <a:t>Minimal differences in mean symptom severity between the strategies involving no prescription and delayed prescription </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Symptom duration: </a:t>
            </a:r>
            <a:r>
              <a:rPr lang="en-GB" sz="1200" b="0" i="0" u="none" strike="noStrike" kern="1200" baseline="0" dirty="0">
                <a:solidFill>
                  <a:schemeClr val="tx1"/>
                </a:solidFill>
                <a:latin typeface="+mn-lt"/>
                <a:ea typeface="+mn-ea"/>
                <a:cs typeface="+mn-cs"/>
              </a:rPr>
              <a:t>Duration of symptoms rated moderately bad or worse also did not differ between no prescription and delayed prescription strategies combined (median 3 days </a:t>
            </a:r>
            <a:r>
              <a:rPr lang="en-GB" sz="1200" b="0" i="1" u="none" strike="noStrike" kern="1200" baseline="0" dirty="0">
                <a:solidFill>
                  <a:schemeClr val="tx1"/>
                </a:solidFill>
                <a:latin typeface="+mn-lt"/>
                <a:ea typeface="+mn-ea"/>
                <a:cs typeface="+mn-cs"/>
              </a:rPr>
              <a:t>v </a:t>
            </a:r>
            <a:r>
              <a:rPr lang="en-GB" sz="1200" b="0" i="0" u="none" strike="noStrike" kern="1200" baseline="0" dirty="0">
                <a:solidFill>
                  <a:schemeClr val="tx1"/>
                </a:solidFill>
                <a:latin typeface="+mn-lt"/>
                <a:ea typeface="+mn-ea"/>
                <a:cs typeface="+mn-cs"/>
              </a:rPr>
              <a:t>4 days; 4.29, P=0.368). There were modest and non-significant differences in patients very satisfied with the consultation between the randomised groups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Strategies of no prescription or delayed antibiotic prescription result in </a:t>
            </a:r>
            <a:r>
              <a:rPr lang="en-GB" sz="1200" b="1" i="0" u="none" strike="noStrike" kern="1200" baseline="0" dirty="0">
                <a:solidFill>
                  <a:schemeClr val="tx1"/>
                </a:solidFill>
                <a:latin typeface="+mn-lt"/>
                <a:ea typeface="+mn-ea"/>
                <a:cs typeface="+mn-cs"/>
              </a:rPr>
              <a:t>fewer than 40% (around one third) </a:t>
            </a:r>
            <a:r>
              <a:rPr lang="en-GB" sz="1200" b="0" i="0" u="none" strike="noStrike" kern="1200" baseline="0" dirty="0">
                <a:solidFill>
                  <a:schemeClr val="tx1"/>
                </a:solidFill>
                <a:latin typeface="+mn-lt"/>
                <a:ea typeface="+mn-ea"/>
                <a:cs typeface="+mn-cs"/>
              </a:rPr>
              <a:t>of patients using antibiotics, and are associated with less strong beliefs in antibiotics, and similar symptomatic outcomes to immediate prescription. If clear advice is given to patients, there is probably little to choose between the different strategies of delayed prescription.</a:t>
            </a:r>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5</a:t>
            </a:fld>
            <a:endParaRPr lang="en-GB"/>
          </a:p>
        </p:txBody>
      </p:sp>
    </p:spTree>
    <p:extLst>
      <p:ext uri="{BB962C8B-B14F-4D97-AF65-F5344CB8AC3E}">
        <p14:creationId xmlns:p14="http://schemas.microsoft.com/office/powerpoint/2010/main" val="207391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32244BA-407B-493E-8060-79E8FE7013B6}"/>
              </a:ext>
            </a:extLst>
          </p:cNvPr>
          <p:cNvSpPr>
            <a:spLocks noGrp="1" noRot="1" noChangeAspect="1" noTextEdit="1"/>
          </p:cNvSpPr>
          <p:nvPr>
            <p:ph type="sldImg"/>
          </p:nvPr>
        </p:nvSpPr>
        <p:spPr bwMode="auto">
          <a:xfrm>
            <a:off x="1077913" y="509588"/>
            <a:ext cx="4587875" cy="344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4FCD5E46-70B6-4DDF-AE49-489CFEB0B434}"/>
              </a:ext>
            </a:extLst>
          </p:cNvPr>
          <p:cNvSpPr>
            <a:spLocks noGrp="1"/>
          </p:cNvSpPr>
          <p:nvPr>
            <p:ph type="body" idx="1"/>
          </p:nvPr>
        </p:nvSpPr>
        <p:spPr bwMode="auto">
          <a:xfrm>
            <a:off x="401638" y="4025900"/>
            <a:ext cx="5922962" cy="5707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7620" bIns="0" numCol="1" anchor="t" anchorCtr="0" compatLnSpc="1">
            <a:prstTxWarp prst="textNoShape">
              <a:avLst/>
            </a:prstTxWarp>
            <a:normAutofit lnSpcReduction="10000"/>
          </a:bodyPr>
          <a:lstStyle/>
          <a:p>
            <a:pPr eaLnBrk="1" hangingPunct="1">
              <a:lnSpc>
                <a:spcPct val="90000"/>
              </a:lnSpc>
              <a:spcBef>
                <a:spcPct val="0"/>
              </a:spcBef>
              <a:defRPr/>
            </a:pPr>
            <a:r>
              <a:rPr lang="en-GB" altLang="en-US" sz="1100" b="1" u="sng" dirty="0"/>
              <a:t>Presenter notes:</a:t>
            </a:r>
            <a:r>
              <a:rPr lang="en-GB" altLang="en-US" sz="1100" b="1" dirty="0"/>
              <a:t> </a:t>
            </a:r>
            <a:r>
              <a:rPr lang="en-GB" altLang="en-US" sz="1100" dirty="0"/>
              <a:t> There has been much discussion about the use of giving delayed antibiotic prescriptions in acute uncomplicated infections, to reduce antibiotic use and reduce patient expectations (although patients understand the term back-up more easily – so we have now changed to this term. A Cochrane review has recently shown the benefits of this approach, without increasing complications in patients. </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dirty="0"/>
              <a:t>This study in acute sore throat is an exemplar. patients in 11 English GP practices were randomised into immediate antibiotics, delayed antibiotics and no antibiotics groups. </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dirty="0"/>
              <a:t>There was no difference in recovery rates and high levels of satisfaction with all strategies. Compared to immediate antibiotics those given no antibiotics or delayed antibiotics had a reduction in belief in antibiotics for sore throat and were less likely to visit the GP again for similar symptoms.  A more recent study of acute sore throat (the DESCARTE study) in fact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r>
              <a:rPr lang="en-GB" altLang="en-US" sz="1100" dirty="0"/>
              <a:t>The back-up prescription is very useful to give to patients who have a high expectation for antibiotics, and can be given using the patient leaflet I will show you.</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b="1" dirty="0"/>
              <a:t>Detailed results of Little et al: </a:t>
            </a:r>
            <a:r>
              <a:rPr lang="en-GB" altLang="en-US" sz="1100" dirty="0"/>
              <a:t>Median duration of antibiotic use differed significantly in the three groups (10 v 0 v 0 days, P &lt; 0.001); 69% of patients in group 3 did not use their prescription. The proportion of patients better by day 3 did not differ significantly (37% v 35% v 30%, P = 0.28), nor did the duration of illness (median 4 v 5 v 5 days, P = 0.39), days off work or school (median 2 v 2 v 1, P = 0.13), or proportion of patients satisfied (96% v 90% v 93%, P = 0.09), although group 1 had fewer days of fever (median 1 v 2 v 2 days, P = 0.04).  More patients in group 1 thought the antibiotics were effective (87% v 55% v 60%, P &lt; 0.001) and intended coming to the doctor in future attacks (79% v 54% v 57%, P &lt; 0.001). "Legitimation" of illness-to explain to work or school (60%) or family or friends (37%)-was an important reason for consultation.  Patients who were more satisfied got better more quickly, and satisfaction related strongly to how well the doctor dealt with patient's concerns. </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dirty="0"/>
              <a:t>In other studies delayed prescriptions have led to the greatest reduction in future consultation in sore throat (Little 2007) and LRTI (Moore 2009).</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dirty="0"/>
              <a:t>A Cochrane review  of </a:t>
            </a:r>
            <a:r>
              <a:rPr lang="en-GB" altLang="en-US" sz="1100" b="1" dirty="0"/>
              <a:t>10 studies </a:t>
            </a:r>
            <a:r>
              <a:rPr lang="en-GB" altLang="en-US" sz="1100" dirty="0"/>
              <a:t>has shown that delayed prescriptions reduce antibiotic prescriptions without reducing satisfaction </a:t>
            </a:r>
          </a:p>
          <a:p>
            <a:pPr eaLnBrk="1" hangingPunct="1">
              <a:lnSpc>
                <a:spcPct val="90000"/>
              </a:lnSpc>
              <a:spcBef>
                <a:spcPct val="0"/>
              </a:spcBef>
              <a:defRPr/>
            </a:pPr>
            <a:endParaRPr lang="en-GB" altLang="en-US" sz="1100" dirty="0"/>
          </a:p>
          <a:p>
            <a:pPr eaLnBrk="1" fontAlgn="t" hangingPunct="1">
              <a:lnSpc>
                <a:spcPct val="90000"/>
              </a:lnSpc>
              <a:spcBef>
                <a:spcPct val="0"/>
              </a:spcBef>
              <a:defRPr/>
            </a:pPr>
            <a:r>
              <a:rPr lang="en-GB" altLang="en-US" sz="1100" b="1" dirty="0"/>
              <a:t>	Antibiotic use (%) Satisfaction (%)</a:t>
            </a:r>
            <a:endParaRPr lang="en-GB" altLang="en-US" sz="1100" dirty="0"/>
          </a:p>
          <a:p>
            <a:pPr eaLnBrk="1" fontAlgn="t" hangingPunct="1">
              <a:lnSpc>
                <a:spcPct val="90000"/>
              </a:lnSpc>
              <a:spcBef>
                <a:spcPct val="0"/>
              </a:spcBef>
              <a:defRPr/>
            </a:pPr>
            <a:r>
              <a:rPr lang="en-GB" altLang="en-US" sz="1100" dirty="0"/>
              <a:t>Immediate	93	92</a:t>
            </a:r>
          </a:p>
          <a:p>
            <a:pPr eaLnBrk="1" fontAlgn="t" hangingPunct="1">
              <a:lnSpc>
                <a:spcPct val="90000"/>
              </a:lnSpc>
              <a:spcBef>
                <a:spcPct val="0"/>
              </a:spcBef>
              <a:defRPr/>
            </a:pPr>
            <a:r>
              <a:rPr lang="en-GB" altLang="en-US" sz="1100" dirty="0"/>
              <a:t>Delayed	32	87</a:t>
            </a:r>
          </a:p>
          <a:p>
            <a:pPr eaLnBrk="1" fontAlgn="t" hangingPunct="1">
              <a:lnSpc>
                <a:spcPct val="90000"/>
              </a:lnSpc>
              <a:spcBef>
                <a:spcPct val="0"/>
              </a:spcBef>
              <a:defRPr/>
            </a:pPr>
            <a:r>
              <a:rPr lang="en-GB" altLang="en-US" sz="1100" dirty="0"/>
              <a:t>No	14	83</a:t>
            </a:r>
          </a:p>
          <a:p>
            <a:pPr eaLnBrk="1" hangingPunct="1">
              <a:lnSpc>
                <a:spcPct val="90000"/>
              </a:lnSpc>
              <a:spcBef>
                <a:spcPct val="0"/>
              </a:spcBef>
              <a:defRPr/>
            </a:pPr>
            <a:endParaRPr lang="en-GB" altLang="en-US" sz="1100" dirty="0"/>
          </a:p>
          <a:p>
            <a:pPr eaLnBrk="1" hangingPunct="1">
              <a:lnSpc>
                <a:spcPct val="90000"/>
              </a:lnSpc>
              <a:spcBef>
                <a:spcPct val="0"/>
              </a:spcBef>
              <a:defRPr/>
            </a:pPr>
            <a:endParaRPr lang="en-GB" altLang="en-US" sz="1100" dirty="0"/>
          </a:p>
          <a:p>
            <a:pPr eaLnBrk="1" hangingPunct="1">
              <a:lnSpc>
                <a:spcPct val="90000"/>
              </a:lnSpc>
              <a:spcBef>
                <a:spcPct val="0"/>
              </a:spcBef>
              <a:defRPr/>
            </a:pPr>
            <a:endParaRPr lang="en-GB" altLang="en-US" sz="1100" dirty="0"/>
          </a:p>
        </p:txBody>
      </p:sp>
      <p:sp>
        <p:nvSpPr>
          <p:cNvPr id="37892" name="Slide Number Placeholder 3">
            <a:extLst>
              <a:ext uri="{FF2B5EF4-FFF2-40B4-BE49-F238E27FC236}">
                <a16:creationId xmlns:a16="http://schemas.microsoft.com/office/drawing/2014/main" id="{CC9A03C1-5194-4ACF-890C-BDF79AAB0E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68E105-918D-4333-9DA8-1D4F9957D567}" type="slidenum">
              <a:rPr lang="en-GB" altLang="en-US" sz="1300">
                <a:solidFill>
                  <a:srgbClr val="000000"/>
                </a:solidFill>
              </a:rPr>
              <a:pPr>
                <a:spcBef>
                  <a:spcPct val="0"/>
                </a:spcBef>
              </a:pPr>
              <a:t>6</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5F3669E-C614-4053-B791-3C3E8A2A3C78}"/>
              </a:ext>
            </a:extLst>
          </p:cNvPr>
          <p:cNvSpPr>
            <a:spLocks noGrp="1"/>
          </p:cNvSpPr>
          <p:nvPr>
            <p:ph type="dt" sz="quarter" idx="1"/>
          </p:nvPr>
        </p:nvSpPr>
        <p:spPr/>
        <p:txBody>
          <a:bodyPr/>
          <a:lstStyle/>
          <a:p>
            <a:pPr>
              <a:defRPr/>
            </a:pPr>
            <a:fld id="{CF5B9261-C9CA-459F-BF5B-763325EC62DB}" type="datetime3">
              <a:rPr lang="en-GB">
                <a:solidFill>
                  <a:prstClr val="black"/>
                </a:solidFill>
              </a:rPr>
              <a:pPr>
                <a:defRPr/>
              </a:pPr>
              <a:t>28 February, 2022</a:t>
            </a:fld>
            <a:endParaRPr lang="en-GB">
              <a:solidFill>
                <a:prstClr val="black"/>
              </a:solidFill>
            </a:endParaRPr>
          </a:p>
        </p:txBody>
      </p:sp>
      <p:sp>
        <p:nvSpPr>
          <p:cNvPr id="2" name="Footer Placeholder 1">
            <a:extLst>
              <a:ext uri="{FF2B5EF4-FFF2-40B4-BE49-F238E27FC236}">
                <a16:creationId xmlns:a16="http://schemas.microsoft.com/office/drawing/2014/main" id="{70989245-3B47-4CD8-BEC1-F5108BBD5A25}"/>
              </a:ext>
            </a:extLst>
          </p:cNvPr>
          <p:cNvSpPr>
            <a:spLocks noGrp="1"/>
          </p:cNvSpPr>
          <p:nvPr>
            <p:ph type="ftr" sz="quarter" idx="4"/>
          </p:nvPr>
        </p:nvSpPr>
        <p:spPr/>
        <p:txBody>
          <a:bodyPr/>
          <a:lstStyle/>
          <a:p>
            <a:pPr>
              <a:defRPr/>
            </a:pPr>
            <a:r>
              <a:rPr lang="en-GB"/>
              <a:t>TARGET Antibiotics Presentation - Optional - 11.07.17</a:t>
            </a:r>
          </a:p>
        </p:txBody>
      </p:sp>
      <p:sp>
        <p:nvSpPr>
          <p:cNvPr id="3" name="Header Placeholder 2">
            <a:extLst>
              <a:ext uri="{FF2B5EF4-FFF2-40B4-BE49-F238E27FC236}">
                <a16:creationId xmlns:a16="http://schemas.microsoft.com/office/drawing/2014/main" id="{51B3679F-79BB-4F71-8B27-EF486E1BCE89}"/>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BC164D-F0E3-4E7A-9A6B-566FC89DA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4A128069-3E6C-4237-9E18-8BE971AD8DC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b="1" dirty="0"/>
              <a:t>Presenter notes:</a:t>
            </a:r>
          </a:p>
          <a:p>
            <a:pPr>
              <a:defRPr/>
            </a:pPr>
            <a:r>
              <a:rPr lang="en-US" dirty="0"/>
              <a:t>How useful are antibiotics for common respiratory tract infections? This table includes much of the research on what we know about common respiratory tract infections, how long the symptoms usually last, and how much patients benefit from taking antibiotics. As you can see from the circled column, antibiotics reduce symptoms for between 8 and 24 hours. So at best about 12 hours in otitis media, an illness that lasts for 4 to 8 days; taking a look at the NNT Benefit and NNT Harm columns </a:t>
            </a:r>
            <a:r>
              <a:rPr lang="mr-IN" dirty="0"/>
              <a:t>–</a:t>
            </a:r>
            <a:r>
              <a:rPr lang="en-US" dirty="0"/>
              <a:t> 18 patients with OM need to be treated with antibiotics for one patient to benefit, but for 9 patients receiving antibiotics one will experience an adverse effect. For bronchitis, an illness that lasts for about three weeks, the reduction in days with cough was less than half a day and the reduction in days feeling ill was just over half a day with antibiotics. </a:t>
            </a:r>
          </a:p>
          <a:p>
            <a:pPr>
              <a:defRPr/>
            </a:pPr>
            <a:endParaRPr lang="en-US" dirty="0"/>
          </a:p>
          <a:p>
            <a:pPr>
              <a:defRPr/>
            </a:pPr>
            <a:r>
              <a:rPr lang="en-US" dirty="0"/>
              <a:t>Any benefit that our patients achieve from antibiotics is tiny and the numbers needed to treat to achieve one satisfactory earlier resolution needs to be weighed against the one in 10 chance of causing side effects such as diarrhoea, vomiting, rash, allergic reaction (1 in 15) or the risk of carrying a resistance bacteria. So, unless symptoms are particularly severe, there is no reason for using antibiotics in the majority of patients presenting with respiratory symptoms because they do not help. </a:t>
            </a:r>
          </a:p>
          <a:p>
            <a:pPr>
              <a:defRPr/>
            </a:pPr>
            <a:endParaRPr lang="en-US" dirty="0"/>
          </a:p>
          <a:p>
            <a:pPr>
              <a:defRPr/>
            </a:pPr>
            <a:r>
              <a:rPr lang="en-US" b="1" dirty="0"/>
              <a:t>Evidence</a:t>
            </a:r>
          </a:p>
          <a:p>
            <a:pPr>
              <a:defRPr/>
            </a:pPr>
            <a:r>
              <a:rPr lang="en-US" dirty="0"/>
              <a:t>This evidence is all outlined in the PHE antibiotic guidelines and NICE CG69, but most recent systematic reviews include:</a:t>
            </a:r>
          </a:p>
          <a:p>
            <a:pPr>
              <a:defRPr/>
            </a:pPr>
            <a:endParaRPr lang="en-US" dirty="0"/>
          </a:p>
          <a:p>
            <a:pPr>
              <a:defRPr/>
            </a:pPr>
            <a:r>
              <a:rPr lang="en-US" b="1" dirty="0"/>
              <a:t>Otitis media</a:t>
            </a:r>
          </a:p>
          <a:p>
            <a:pPr>
              <a:defRPr/>
            </a:pPr>
            <a:r>
              <a:rPr lang="en-US" dirty="0"/>
              <a:t>Venekamp et al (2015) Antibiotics for acute middle ear infection (acute otitis media). Cochrane</a:t>
            </a:r>
          </a:p>
          <a:p>
            <a:pPr>
              <a:defRPr/>
            </a:pPr>
            <a:r>
              <a:rPr lang="en-US" dirty="0"/>
              <a:t>http://www.cochrane.org/CD000219/ARI_antibiotics-for-acute-middle-ear-infection-acute-otitis-media-in-children</a:t>
            </a:r>
          </a:p>
          <a:p>
            <a:pPr>
              <a:defRPr/>
            </a:pPr>
            <a:r>
              <a:rPr lang="en-US" dirty="0"/>
              <a:t>This systematic review included 13 RCTs involving 3401 children with otitis media (3938 episodes). Pain was not reduced by antibiotics at 24 hours. A third fewer had residual pain at 2-3 days (at which point pain levels are usually substantially reduced) and NNT for an additional beneficial outcome was 20. Antibiotics reduced the number of Tympanic Membrane perforations, but </a:t>
            </a:r>
            <a:r>
              <a:rPr lang="en-US" u="sng" dirty="0"/>
              <a:t>NNT for Benefit is 33</a:t>
            </a:r>
            <a:r>
              <a:rPr lang="en-US" dirty="0"/>
              <a:t>. Severe complications were rare and did not differ between children given antibiotics and those given placebo. Antibiotics are </a:t>
            </a:r>
            <a:r>
              <a:rPr lang="en-US" u="sng" dirty="0"/>
              <a:t>most beneficial for children aged &lt;2 yrs </a:t>
            </a:r>
            <a:r>
              <a:rPr lang="en-US" dirty="0"/>
              <a:t>with bilateral AOM (NNTB 4) or with both AOM and discharge (NNTB 3). Immediate antibiotics were associated with a substantial increased risk of vomiting, diarrhoea or rash compared with no treatment (NNTH9).</a:t>
            </a:r>
          </a:p>
          <a:p>
            <a:pPr>
              <a:defRPr/>
            </a:pPr>
            <a:endParaRPr lang="en-US" dirty="0"/>
          </a:p>
          <a:p>
            <a:pPr>
              <a:defRPr/>
            </a:pPr>
            <a:r>
              <a:rPr lang="en-US" b="1" dirty="0"/>
              <a:t>Sore throat</a:t>
            </a:r>
          </a:p>
          <a:p>
            <a:pPr>
              <a:defRPr/>
            </a:pPr>
            <a:r>
              <a:rPr lang="en-US" dirty="0"/>
              <a:t>Spinks A et al. (2013) Antibiotics for sore throat. Cochrane</a:t>
            </a:r>
          </a:p>
          <a:p>
            <a:pPr>
              <a:defRPr/>
            </a:pPr>
            <a:r>
              <a:rPr lang="en-US" dirty="0"/>
              <a:t>http://onlinelibrary.wiley.com/doi/10.1002/14651858.CD000023.pub4/pdf/abstract</a:t>
            </a:r>
          </a:p>
          <a:p>
            <a:pPr>
              <a:defRPr/>
            </a:pPr>
            <a:r>
              <a:rPr lang="en-US" dirty="0"/>
              <a:t>27 RCTs of antibiotics for sore throat vs placebo including 12 835 cases. Antibiotics were most beneficial if given at day three if throat swabs were positive for streptococcus (NNTB 6) compared to NNTB at day 7 of 21. Antibiotics reduced duration of symptoms by 16 hours on average. 90% resolve in 7 days. Advantages may be greater in low income countries (possibly recent travelers from these countries </a:t>
            </a:r>
            <a:r>
              <a:rPr lang="mr-IN" dirty="0"/>
              <a:t>–</a:t>
            </a:r>
            <a:r>
              <a:rPr lang="en-US" dirty="0"/>
              <a:t> personal communication Dr L Hendricks) where the risk of rheumatic fever is higher. NNTH is 15. </a:t>
            </a:r>
          </a:p>
          <a:p>
            <a:pPr>
              <a:defRPr/>
            </a:pPr>
            <a:endParaRPr lang="en-US" dirty="0"/>
          </a:p>
          <a:p>
            <a:pPr>
              <a:defRPr/>
            </a:pPr>
            <a:r>
              <a:rPr lang="en-US" dirty="0"/>
              <a:t>Little P et al (2013) </a:t>
            </a:r>
            <a:r>
              <a:rPr lang="mr-IN" dirty="0"/>
              <a:t>–</a:t>
            </a:r>
            <a:r>
              <a:rPr lang="en-US" dirty="0"/>
              <a:t> 2 studies within the PRISM trial used a Clinical score compared to rapid antigen detection test to guide antibiotic use for sore throats. The RCT using clinical scores to predict streptococcal infection in patients and found that the use of </a:t>
            </a:r>
            <a:r>
              <a:rPr lang="en-US" dirty="0" err="1"/>
              <a:t>FeverPAIN</a:t>
            </a:r>
            <a:r>
              <a:rPr lang="en-US" dirty="0"/>
              <a:t> is likely to moderately improve symptom control and reduce antibiotic use. PHE and NICE guidance suggests Consider immediate antibiotics if symptoms severe or a short 48 hour back-up strategy may be appropriate, when the </a:t>
            </a:r>
            <a:r>
              <a:rPr lang="en-US" dirty="0" err="1"/>
              <a:t>FeverPAIN</a:t>
            </a:r>
            <a:r>
              <a:rPr lang="en-US" dirty="0"/>
              <a:t> score is 4 or over. Consider back-up or no antibiotic if score 2-3.</a:t>
            </a:r>
          </a:p>
          <a:p>
            <a:pPr>
              <a:defRPr/>
            </a:pPr>
            <a:endParaRPr lang="en-US" dirty="0"/>
          </a:p>
          <a:p>
            <a:pPr>
              <a:defRPr/>
            </a:pPr>
            <a:r>
              <a:rPr lang="en-US" b="1" dirty="0"/>
              <a:t>Sinusitis</a:t>
            </a:r>
          </a:p>
          <a:p>
            <a:pPr>
              <a:defRPr/>
            </a:pPr>
            <a:r>
              <a:rPr lang="en-US" dirty="0"/>
              <a:t>Leminengre M et al. (2012) Antibiotics for clinically diagnosed acute rhinosinusitis in adults. Cochrane.</a:t>
            </a:r>
          </a:p>
          <a:p>
            <a:pPr>
              <a:defRPr/>
            </a:pPr>
            <a:r>
              <a:rPr lang="en-US" dirty="0"/>
              <a:t>http://onlinelibrary.wiley.com/doi/10.1002/14651858.CD006089.pub4/pdf/abstract</a:t>
            </a:r>
          </a:p>
          <a:p>
            <a:pPr>
              <a:defRPr/>
            </a:pPr>
            <a:r>
              <a:rPr lang="en-US" dirty="0"/>
              <a:t>10 RCTs of antibiotics vs placebo including 2450 participants. Irrespective of treatment group 47% of patients were cured after 1 week, 71% after 14 days. 18 patients need to be treated for a faster cure rate between 7 and 14 days. </a:t>
            </a:r>
            <a:r>
              <a:rPr lang="en-GB" dirty="0"/>
              <a:t>If several of: purulent nasal discharge; severe localised unilateral pain; fever; marked deterioration after initial milder phase, patients were more likely to benefit from antibiotics,</a:t>
            </a:r>
            <a:r>
              <a:rPr lang="en-GB" baseline="30000" dirty="0"/>
              <a:t> </a:t>
            </a:r>
            <a:r>
              <a:rPr lang="en-GB" dirty="0"/>
              <a:t>when PHE and NICE recommend a </a:t>
            </a:r>
            <a:r>
              <a:rPr lang="en-GB" b="1" dirty="0"/>
              <a:t>back-up antibiotic.</a:t>
            </a:r>
            <a:r>
              <a:rPr lang="en-GB" dirty="0"/>
              <a:t> </a:t>
            </a:r>
            <a:r>
              <a:rPr lang="en-US" dirty="0"/>
              <a:t>One disease related complication (brain abscess) occurred in patient treated with antibiotics, but complications are rare.</a:t>
            </a:r>
          </a:p>
          <a:p>
            <a:pPr>
              <a:defRPr/>
            </a:pPr>
            <a:endParaRPr lang="en-US" b="1" dirty="0"/>
          </a:p>
          <a:p>
            <a:pPr>
              <a:defRPr/>
            </a:pPr>
            <a:r>
              <a:rPr lang="en-US" b="1" dirty="0"/>
              <a:t>Bronchitis/LRTI (without pneumonia) </a:t>
            </a:r>
          </a:p>
          <a:p>
            <a:pPr>
              <a:defRPr/>
            </a:pPr>
            <a:r>
              <a:rPr lang="en-US" dirty="0"/>
              <a:t>Smith S et al. (2014) Antibiotic treatment of people with clinical diagnosis of acute bronchitis. Cochrane </a:t>
            </a:r>
          </a:p>
          <a:p>
            <a:pPr>
              <a:defRPr/>
            </a:pPr>
            <a:r>
              <a:rPr lang="en-US" dirty="0"/>
              <a:t>http://www.cochrane.org/CD000245/ARI_antibiotic-treatment-people-clinical-diagnosis-acute-bronchitis</a:t>
            </a:r>
          </a:p>
          <a:p>
            <a:pPr>
              <a:defRPr/>
            </a:pPr>
            <a:r>
              <a:rPr lang="en-US" dirty="0"/>
              <a:t>17 trials with 5099 participants were included. The number needed to treat for one additional beneficial outcome was 22 (NNTB 22). The reduction in days with cough was 0.46 days and days feeling ill was 0.64 days (CI 1.16-0.13). NNT for an additional adverse effect was 24. </a:t>
            </a:r>
          </a:p>
          <a:p>
            <a:pPr>
              <a:defRPr/>
            </a:pPr>
            <a:endParaRPr lang="en-GB" altLang="en-US" dirty="0"/>
          </a:p>
        </p:txBody>
      </p:sp>
      <p:sp>
        <p:nvSpPr>
          <p:cNvPr id="4" name="Date Placeholder 3">
            <a:extLst>
              <a:ext uri="{FF2B5EF4-FFF2-40B4-BE49-F238E27FC236}">
                <a16:creationId xmlns:a16="http://schemas.microsoft.com/office/drawing/2014/main" id="{5118705B-B5E1-48E4-97CB-A3799B6FEADA}"/>
              </a:ext>
            </a:extLst>
          </p:cNvPr>
          <p:cNvSpPr>
            <a:spLocks noGrp="1"/>
          </p:cNvSpPr>
          <p:nvPr>
            <p:ph type="dt" sz="quarter" idx="1"/>
          </p:nvPr>
        </p:nvSpPr>
        <p:spPr/>
        <p:txBody>
          <a:bodyPr/>
          <a:lstStyle/>
          <a:p>
            <a:pPr>
              <a:defRPr/>
            </a:pPr>
            <a:fld id="{8BA38727-69F0-42C1-82D9-CB8509CF5991}" type="datetime3">
              <a:rPr lang="en-GB">
                <a:solidFill>
                  <a:prstClr val="black"/>
                </a:solidFill>
              </a:rPr>
              <a:pPr>
                <a:defRPr/>
              </a:pPr>
              <a:t>28 February, 2022</a:t>
            </a:fld>
            <a:endParaRPr lang="en-US" dirty="0">
              <a:solidFill>
                <a:prstClr val="black"/>
              </a:solidFill>
            </a:endParaRPr>
          </a:p>
        </p:txBody>
      </p:sp>
      <p:sp>
        <p:nvSpPr>
          <p:cNvPr id="5" name="Footer Placeholder 4">
            <a:extLst>
              <a:ext uri="{FF2B5EF4-FFF2-40B4-BE49-F238E27FC236}">
                <a16:creationId xmlns:a16="http://schemas.microsoft.com/office/drawing/2014/main" id="{8B78A97C-B04D-43A9-8360-B8488F410BCA}"/>
              </a:ext>
            </a:extLst>
          </p:cNvPr>
          <p:cNvSpPr>
            <a:spLocks noGrp="1"/>
          </p:cNvSpPr>
          <p:nvPr>
            <p:ph type="ftr" sz="quarter" idx="4"/>
          </p:nvPr>
        </p:nvSpPr>
        <p:spPr/>
        <p:txBody>
          <a:bodyPr/>
          <a:lstStyle/>
          <a:p>
            <a:pPr>
              <a:defRPr/>
            </a:pPr>
            <a:endParaRPr lang="en-US">
              <a:solidFill>
                <a:prstClr val="black"/>
              </a:solidFill>
            </a:endParaRPr>
          </a:p>
        </p:txBody>
      </p:sp>
      <p:sp>
        <p:nvSpPr>
          <p:cNvPr id="47110" name="Slide Number Placeholder 5">
            <a:extLst>
              <a:ext uri="{FF2B5EF4-FFF2-40B4-BE49-F238E27FC236}">
                <a16:creationId xmlns:a16="http://schemas.microsoft.com/office/drawing/2014/main" id="{2BB0A9EA-BE70-45F7-8D6F-48724CA7E9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5455F-B453-4F11-96B7-6135D6411E9B}" type="slidenum">
              <a:rPr lang="en-US" altLang="en-US" sz="1300" smtClean="0">
                <a:solidFill>
                  <a:srgbClr val="000000"/>
                </a:solidFill>
              </a:rPr>
              <a:pPr>
                <a:spcBef>
                  <a:spcPct val="0"/>
                </a:spcBef>
              </a:pPr>
              <a:t>7</a:t>
            </a:fld>
            <a:endParaRPr lang="en-US" altLang="en-US" sz="1300">
              <a:solidFill>
                <a:srgbClr val="000000"/>
              </a:solidFill>
            </a:endParaRPr>
          </a:p>
        </p:txBody>
      </p:sp>
      <p:sp>
        <p:nvSpPr>
          <p:cNvPr id="7" name="Header Placeholder 6">
            <a:extLst>
              <a:ext uri="{FF2B5EF4-FFF2-40B4-BE49-F238E27FC236}">
                <a16:creationId xmlns:a16="http://schemas.microsoft.com/office/drawing/2014/main" id="{C3C4EC10-727D-4545-B553-A6C9DA6471F1}"/>
              </a:ext>
            </a:extLst>
          </p:cNvPr>
          <p:cNvSpPr>
            <a:spLocks noGrp="1"/>
          </p:cNvSpPr>
          <p:nvPr>
            <p:ph type="hdr" sz="quarter"/>
          </p:nvPr>
        </p:nvSpPr>
        <p:spPr/>
        <p:txBody>
          <a:bodyPr/>
          <a:lstStyle/>
          <a:p>
            <a:pPr>
              <a:defRPr/>
            </a:pPr>
            <a:r>
              <a:rPr lang="en-US">
                <a:solidFill>
                  <a:prstClr val="black"/>
                </a:solidFill>
              </a:rPr>
              <a:t>extra slides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Presenter notes:</a:t>
            </a:r>
            <a:endParaRPr dirty="0"/>
          </a:p>
          <a:p>
            <a:pPr marL="0" lvl="0" indent="0" algn="l" rtl="0">
              <a:lnSpc>
                <a:spcPct val="100000"/>
              </a:lnSpc>
              <a:spcBef>
                <a:spcPts val="0"/>
              </a:spcBef>
              <a:spcAft>
                <a:spcPts val="0"/>
              </a:spcAft>
              <a:buSzPts val="1400"/>
              <a:buNone/>
            </a:pPr>
            <a:r>
              <a:rPr lang="en-GB" dirty="0"/>
              <a:t>Serious complications are rare after URTI, sore throats and otitis media. There are some patient groups at slightly higher risk of complications after LRTI or bronchitis and the current guidelines target prescribing for those at highest risk, for example in those aged 65 or older with 2 or more of: recent hospitalisation, diabetes, CCF or recent steroid use.  and even then you still have to treat a number of patients for one to benefit. </a:t>
            </a:r>
            <a:endParaRPr dirty="0"/>
          </a:p>
        </p:txBody>
      </p:sp>
      <p:sp>
        <p:nvSpPr>
          <p:cNvPr id="189" name="Google Shape;189;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000000"/>
              </a:solidFill>
            </a:endParaRPr>
          </a:p>
        </p:txBody>
      </p:sp>
      <p:sp>
        <p:nvSpPr>
          <p:cNvPr id="190" name="Google Shape;190;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GB">
                <a:solidFill>
                  <a:srgbClr val="000000"/>
                </a:solidFill>
              </a:rPr>
              <a:t>30 November, 2020</a:t>
            </a:r>
            <a:endParaRPr>
              <a:solidFill>
                <a:srgbClr val="000000"/>
              </a:solidFill>
            </a:endParaRPr>
          </a:p>
        </p:txBody>
      </p:sp>
      <p:sp>
        <p:nvSpPr>
          <p:cNvPr id="191" name="Google Shape;191;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solidFill>
                <a:srgbClr val="000000"/>
              </a:solidFill>
            </a:endParaRPr>
          </a:p>
        </p:txBody>
      </p:sp>
      <p:sp>
        <p:nvSpPr>
          <p:cNvPr id="192" name="Google Shape;1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GB" sz="1300">
                <a:solidFill>
                  <a:srgbClr val="000000"/>
                </a:solidFill>
                <a:latin typeface="Calibri"/>
                <a:ea typeface="Calibri"/>
                <a:cs typeface="Calibri"/>
                <a:sym typeface="Calibri"/>
              </a:rPr>
              <a:t>9</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133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038AFFE-2065-4C9C-A7E1-4D9812FD158C}"/>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4ED7A90-B735-4E02-B236-BC1ECD93B66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GB" altLang="en-US" b="1" u="sng" dirty="0"/>
              <a:t>Presenter notes:</a:t>
            </a:r>
          </a:p>
          <a:p>
            <a:pPr eaLnBrk="1" hangingPunct="1">
              <a:spcBef>
                <a:spcPct val="0"/>
              </a:spcBef>
              <a:defRP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u="none" strike="noStrike" kern="1200" baseline="0" dirty="0">
                <a:solidFill>
                  <a:schemeClr val="tx1"/>
                </a:solidFill>
                <a:latin typeface="+mn-lt"/>
                <a:ea typeface="+mn-ea"/>
                <a:cs typeface="+mn-cs"/>
              </a:rPr>
              <a:t>A 2021 telephone survey of 1676 members of the English general public found that only 3% were offered a delayed antibiotic in the previous 12 months. Note that 75% of all respondents found it completely acceptable and only 4% stated it was unacceptable. Of this 3%, again only about 40% took the antibiotic. </a:t>
            </a:r>
          </a:p>
        </p:txBody>
      </p:sp>
      <p:sp>
        <p:nvSpPr>
          <p:cNvPr id="50180" name="Slide Number Placeholder 3">
            <a:extLst>
              <a:ext uri="{FF2B5EF4-FFF2-40B4-BE49-F238E27FC236}">
                <a16:creationId xmlns:a16="http://schemas.microsoft.com/office/drawing/2014/main" id="{9EE64DEA-C3C1-40A2-BACB-FCEB2FE668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5FE00-DA91-40B3-AB79-365E7A7DB4D9}" type="slidenum">
              <a:rPr lang="en-GB" altLang="en-US" sz="1300" smtClean="0">
                <a:solidFill>
                  <a:srgbClr val="000000"/>
                </a:solidFill>
              </a:rPr>
              <a:pPr>
                <a:spcBef>
                  <a:spcPct val="0"/>
                </a:spcBef>
              </a:pPr>
              <a:t>10</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80A9D34-122A-42A8-9D0D-60A01B1677D1}"/>
              </a:ext>
            </a:extLst>
          </p:cNvPr>
          <p:cNvSpPr>
            <a:spLocks noGrp="1"/>
          </p:cNvSpPr>
          <p:nvPr>
            <p:ph type="dt" sz="quarter" idx="1"/>
          </p:nvPr>
        </p:nvSpPr>
        <p:spPr/>
        <p:txBody>
          <a:bodyPr/>
          <a:lstStyle/>
          <a:p>
            <a:pPr>
              <a:defRPr/>
            </a:pPr>
            <a:fld id="{2B5B8320-93CB-488D-A022-D971EBEBE07B}" type="datetime1">
              <a:rPr lang="en-GB" smtClean="0">
                <a:solidFill>
                  <a:prstClr val="black"/>
                </a:solidFill>
              </a:rPr>
              <a:t>28/02/2022</a:t>
            </a:fld>
            <a:endParaRPr lang="en-GB" dirty="0">
              <a:solidFill>
                <a:prstClr val="black"/>
              </a:solidFill>
            </a:endParaRPr>
          </a:p>
        </p:txBody>
      </p:sp>
      <p:sp>
        <p:nvSpPr>
          <p:cNvPr id="2" name="Footer Placeholder 1">
            <a:extLst>
              <a:ext uri="{FF2B5EF4-FFF2-40B4-BE49-F238E27FC236}">
                <a16:creationId xmlns:a16="http://schemas.microsoft.com/office/drawing/2014/main" id="{798FA21E-1146-451D-87B3-27123AB266E0}"/>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FEFC552E-6F26-4220-A225-4B181B113DA5}"/>
              </a:ext>
            </a:extLst>
          </p:cNvPr>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107564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25/11/2021</a:t>
            </a:r>
            <a:endParaRPr lang="en-GB" dirty="0"/>
          </a:p>
        </p:txBody>
      </p:sp>
      <p:sp>
        <p:nvSpPr>
          <p:cNvPr id="5" name="Footer Placeholder 4"/>
          <p:cNvSpPr>
            <a:spLocks noGrp="1"/>
          </p:cNvSpPr>
          <p:nvPr>
            <p:ph type="ftr" sz="quarter" idx="11"/>
          </p:nvPr>
        </p:nvSpPr>
        <p:spPr/>
        <p:txBody>
          <a:bodyPr/>
          <a:lstStyle/>
          <a:p>
            <a:r>
              <a:rPr lang="en-GB" dirty="0"/>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ltLang="en-US" dirty="0">
                <a:solidFill>
                  <a:srgbClr val="AD0016"/>
                </a:solidFill>
                <a:cs typeface="Arial" panose="020B0604020202020204" pitchFamily="34" charset="0"/>
              </a:rPr>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GB"/>
              <a:t>25/11/2021</a:t>
            </a:r>
            <a:endParaRPr lang="en-GB"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dirty="0"/>
              <a:t>www.rcgp.org.uk/targetantibiotics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25/11/2021</a:t>
            </a:r>
          </a:p>
        </p:txBody>
      </p:sp>
      <p:sp>
        <p:nvSpPr>
          <p:cNvPr id="8" name="Footer Placeholder 7"/>
          <p:cNvSpPr>
            <a:spLocks noGrp="1"/>
          </p:cNvSpPr>
          <p:nvPr>
            <p:ph type="ftr" sz="quarter" idx="11"/>
          </p:nvPr>
        </p:nvSpPr>
        <p:spPr/>
        <p:txBody>
          <a:bodyPr/>
          <a:lstStyle/>
          <a:p>
            <a:r>
              <a:rPr lang="en-GB"/>
              <a:t>www.rcgp.org.uk/targetantibiotics</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a:t>25/11/2021</a:t>
            </a:r>
          </a:p>
        </p:txBody>
      </p:sp>
      <p:sp>
        <p:nvSpPr>
          <p:cNvPr id="4" name="Footer Placeholder 3"/>
          <p:cNvSpPr>
            <a:spLocks noGrp="1"/>
          </p:cNvSpPr>
          <p:nvPr>
            <p:ph type="ftr" sz="quarter" idx="11"/>
          </p:nvPr>
        </p:nvSpPr>
        <p:spPr/>
        <p:txBody>
          <a:bodyPr/>
          <a:lstStyle/>
          <a:p>
            <a:r>
              <a:rPr lang="en-GB"/>
              <a:t>www.rcgp.org.uk/targetantibiotics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25/11/2021</a:t>
            </a:r>
          </a:p>
        </p:txBody>
      </p:sp>
      <p:sp>
        <p:nvSpPr>
          <p:cNvPr id="3" name="Footer Placeholder 2"/>
          <p:cNvSpPr>
            <a:spLocks noGrp="1"/>
          </p:cNvSpPr>
          <p:nvPr>
            <p:ph type="ftr" sz="quarter" idx="11"/>
          </p:nvPr>
        </p:nvSpPr>
        <p:spPr/>
        <p:txBody>
          <a:bodyPr/>
          <a:lstStyle/>
          <a:p>
            <a:r>
              <a:rPr lang="en-GB"/>
              <a:t>www.rcgp.org.uk/targetantibiotics</a:t>
            </a:r>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GB"/>
              <a:t>25/11/2021</a:t>
            </a:r>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GB"/>
              <a:t>25/11/2021</a:t>
            </a:r>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r>
              <a:rPr lang="en-GB"/>
              <a:t>25/11/2021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a:t>www.rcgp.org.uk/targetantibiotics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jpg"/><Relationship Id="rId5" Type="http://schemas.openxmlformats.org/officeDocument/2006/relationships/diagramQuickStyle" Target="../diagrams/quickStyle2.xml"/><Relationship Id="rId10" Type="http://schemas.openxmlformats.org/officeDocument/2006/relationships/image" Target="../media/image9.jpg"/><Relationship Id="rId4" Type="http://schemas.openxmlformats.org/officeDocument/2006/relationships/diagramLayout" Target="../diagrams/layout2.xml"/><Relationship Id="rId9"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60" y="2856562"/>
            <a:ext cx="8760279" cy="2085009"/>
          </a:xfrm>
        </p:spPr>
        <p:txBody>
          <a:bodyPr>
            <a:normAutofit fontScale="90000"/>
          </a:bodyPr>
          <a:lstStyle/>
          <a:p>
            <a:pPr algn="ctr"/>
            <a:r>
              <a:rPr lang="en-GB" sz="4000" dirty="0">
                <a:solidFill>
                  <a:schemeClr val="tx1"/>
                </a:solidFill>
                <a:latin typeface="+mn-lt"/>
                <a:ea typeface="+mn-ea"/>
                <a:cs typeface="+mn-cs"/>
              </a:rPr>
              <a:t>Back-up/delayed antibiotic prescriptions </a:t>
            </a:r>
            <a:br>
              <a:rPr lang="en-GB" sz="3700" dirty="0">
                <a:solidFill>
                  <a:schemeClr val="tx1"/>
                </a:solidFill>
                <a:latin typeface="+mn-lt"/>
                <a:ea typeface="+mn-ea"/>
                <a:cs typeface="+mn-cs"/>
              </a:rPr>
            </a:br>
            <a:r>
              <a:rPr lang="en-GB" sz="3600" dirty="0">
                <a:solidFill>
                  <a:schemeClr val="tx1"/>
                </a:solidFill>
                <a:latin typeface="+mn-lt"/>
                <a:ea typeface="+mn-ea"/>
                <a:cs typeface="+mn-cs"/>
              </a:rPr>
              <a:t>Why and how to use them in primary care settings</a:t>
            </a:r>
            <a:br>
              <a:rPr lang="en-GB" sz="3000" dirty="0">
                <a:solidFill>
                  <a:schemeClr val="tx1"/>
                </a:solidFill>
                <a:latin typeface="+mn-lt"/>
                <a:ea typeface="+mn-ea"/>
                <a:cs typeface="+mn-cs"/>
              </a:rPr>
            </a:br>
            <a:br>
              <a:rPr lang="en-GB" sz="3000" dirty="0">
                <a:solidFill>
                  <a:schemeClr val="tx1"/>
                </a:solidFill>
                <a:latin typeface="+mn-lt"/>
                <a:ea typeface="+mn-ea"/>
                <a:cs typeface="+mn-cs"/>
              </a:rPr>
            </a:br>
            <a:r>
              <a:rPr lang="en-GB" sz="2200" dirty="0">
                <a:solidFill>
                  <a:schemeClr val="accent3"/>
                </a:solidFill>
              </a:rPr>
              <a:t>TARGET webinar series: </a:t>
            </a:r>
            <a:br>
              <a:rPr lang="en-GB" sz="2200" dirty="0">
                <a:solidFill>
                  <a:schemeClr val="accent3"/>
                </a:solidFill>
              </a:rPr>
            </a:br>
            <a:r>
              <a:rPr lang="en-GB" sz="2200" dirty="0">
                <a:solidFill>
                  <a:schemeClr val="accent3"/>
                </a:solidFill>
              </a:rPr>
              <a:t>Effective antibiotic prescribing: shared decision-making &amp; delayed prescriptions </a:t>
            </a:r>
            <a:br>
              <a:rPr lang="en-GB" sz="2200" dirty="0">
                <a:solidFill>
                  <a:schemeClr val="accent3"/>
                </a:solidFill>
              </a:rPr>
            </a:br>
            <a:r>
              <a:rPr lang="en-GB" sz="2200" dirty="0">
                <a:solidFill>
                  <a:schemeClr val="accent3"/>
                </a:solidFill>
              </a:rPr>
              <a:t>part 2</a:t>
            </a:r>
            <a:endParaRPr lang="en-GB" sz="2200" dirty="0">
              <a:solidFill>
                <a:srgbClr val="FF0000"/>
              </a:solidFill>
            </a:endParaRPr>
          </a:p>
        </p:txBody>
      </p:sp>
      <p:sp>
        <p:nvSpPr>
          <p:cNvPr id="3" name="Footer Placeholder 5">
            <a:extLst>
              <a:ext uri="{FF2B5EF4-FFF2-40B4-BE49-F238E27FC236}">
                <a16:creationId xmlns:a16="http://schemas.microsoft.com/office/drawing/2014/main" id="{5E06E13B-7072-4C94-A335-8EE8E127F9C7}"/>
              </a:ext>
            </a:extLst>
          </p:cNvPr>
          <p:cNvSpPr>
            <a:spLocks noGrp="1"/>
          </p:cNvSpPr>
          <p:nvPr>
            <p:ph type="ftr" sz="quarter" idx="11"/>
          </p:nvPr>
        </p:nvSpPr>
        <p:spPr>
          <a:xfrm>
            <a:off x="3608690" y="632968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4" name="TextBox 3">
            <a:extLst>
              <a:ext uri="{FF2B5EF4-FFF2-40B4-BE49-F238E27FC236}">
                <a16:creationId xmlns:a16="http://schemas.microsoft.com/office/drawing/2014/main" id="{C6C25048-6730-498F-BFE0-93F534CFB1AE}"/>
              </a:ext>
            </a:extLst>
          </p:cNvPr>
          <p:cNvSpPr txBox="1"/>
          <p:nvPr/>
        </p:nvSpPr>
        <p:spPr>
          <a:xfrm>
            <a:off x="141167" y="5413962"/>
            <a:ext cx="5158577" cy="523220"/>
          </a:xfrm>
          <a:prstGeom prst="rect">
            <a:avLst/>
          </a:prstGeom>
          <a:noFill/>
        </p:spPr>
        <p:txBody>
          <a:bodyPr wrap="square" rtlCol="0">
            <a:spAutoFit/>
          </a:bodyPr>
          <a:lstStyle/>
          <a:p>
            <a:r>
              <a:rPr lang="en-GB" sz="2800" b="1" dirty="0">
                <a:solidFill>
                  <a:schemeClr val="accent3"/>
                </a:solidFill>
              </a:rPr>
              <a:t>Presented by: Dr Linda </a:t>
            </a:r>
            <a:r>
              <a:rPr lang="en-GB" sz="2800" b="1" dirty="0" err="1">
                <a:solidFill>
                  <a:schemeClr val="accent3"/>
                </a:solidFill>
              </a:rPr>
              <a:t>Strettle</a:t>
            </a:r>
            <a:endParaRPr lang="en-GB" sz="2800" b="1" dirty="0">
              <a:solidFill>
                <a:schemeClr val="accent3"/>
              </a:solidFill>
            </a:endParaRPr>
          </a:p>
        </p:txBody>
      </p:sp>
      <p:sp>
        <p:nvSpPr>
          <p:cNvPr id="5" name="Rectangle 4">
            <a:extLst>
              <a:ext uri="{FF2B5EF4-FFF2-40B4-BE49-F238E27FC236}">
                <a16:creationId xmlns:a16="http://schemas.microsoft.com/office/drawing/2014/main" id="{BFCB8B46-3082-446E-A426-3E73409C7F0D}"/>
              </a:ext>
            </a:extLst>
          </p:cNvPr>
          <p:cNvSpPr/>
          <p:nvPr/>
        </p:nvSpPr>
        <p:spPr>
          <a:xfrm>
            <a:off x="138980" y="5937182"/>
            <a:ext cx="1998046" cy="369332"/>
          </a:xfrm>
          <a:prstGeom prst="rect">
            <a:avLst/>
          </a:prstGeom>
        </p:spPr>
        <p:txBody>
          <a:bodyPr wrap="none">
            <a:spAutoFit/>
          </a:bodyPr>
          <a:lstStyle/>
          <a:p>
            <a:pPr algn="ctr"/>
            <a:r>
              <a:rPr lang="en-GB" b="1" dirty="0">
                <a:solidFill>
                  <a:schemeClr val="accent1"/>
                </a:solidFill>
              </a:rPr>
              <a:t>25 November 2021</a:t>
            </a:r>
          </a:p>
        </p:txBody>
      </p:sp>
      <p:sp>
        <p:nvSpPr>
          <p:cNvPr id="6" name="Date Placeholder 5">
            <a:extLst>
              <a:ext uri="{FF2B5EF4-FFF2-40B4-BE49-F238E27FC236}">
                <a16:creationId xmlns:a16="http://schemas.microsoft.com/office/drawing/2014/main" id="{64A15EB0-8AAB-414B-8ED7-2CF4B191B301}"/>
              </a:ext>
            </a:extLst>
          </p:cNvPr>
          <p:cNvSpPr>
            <a:spLocks noGrp="1"/>
          </p:cNvSpPr>
          <p:nvPr>
            <p:ph type="dt" sz="half" idx="10"/>
          </p:nvPr>
        </p:nvSpPr>
        <p:spPr/>
        <p:txBody>
          <a:bodyPr/>
          <a:lstStyle/>
          <a:p>
            <a:r>
              <a:rPr lang="en-GB" dirty="0"/>
              <a:t>25/11/2021 V1</a:t>
            </a:r>
          </a:p>
        </p:txBody>
      </p:sp>
      <p:sp>
        <p:nvSpPr>
          <p:cNvPr id="7" name="Slide Number Placeholder 6">
            <a:extLst>
              <a:ext uri="{FF2B5EF4-FFF2-40B4-BE49-F238E27FC236}">
                <a16:creationId xmlns:a16="http://schemas.microsoft.com/office/drawing/2014/main" id="{9E76F67F-598D-4E32-B905-456A0481B2FB}"/>
              </a:ext>
            </a:extLst>
          </p:cNvPr>
          <p:cNvSpPr>
            <a:spLocks noGrp="1"/>
          </p:cNvSpPr>
          <p:nvPr>
            <p:ph type="sldNum" sz="quarter" idx="12"/>
          </p:nvPr>
        </p:nvSpPr>
        <p:spPr/>
        <p:txBody>
          <a:bodyPr/>
          <a:lstStyle/>
          <a:p>
            <a:fld id="{EE1385C2-C24A-4E88-87F7-2016927FAD7D}" type="slidenum">
              <a:rPr lang="en-GB" smtClean="0"/>
              <a:t>1</a:t>
            </a:fld>
            <a:endParaRPr lang="en-GB"/>
          </a:p>
        </p:txBody>
      </p:sp>
    </p:spTree>
    <p:extLst>
      <p:ext uri="{BB962C8B-B14F-4D97-AF65-F5344CB8AC3E}">
        <p14:creationId xmlns:p14="http://schemas.microsoft.com/office/powerpoint/2010/main" val="351749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89E72F5C-9964-4FAE-8E0A-9103E19F2651}"/>
              </a:ext>
            </a:extLst>
          </p:cNvPr>
          <p:cNvGraphicFramePr>
            <a:graphicFrameLocks/>
          </p:cNvGraphicFramePr>
          <p:nvPr/>
        </p:nvGraphicFramePr>
        <p:xfrm>
          <a:off x="864296" y="2073042"/>
          <a:ext cx="7415408" cy="323726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3A1B4EB-9CA5-410F-AE5C-34F8822FB06C}"/>
              </a:ext>
            </a:extLst>
          </p:cNvPr>
          <p:cNvSpPr txBox="1"/>
          <p:nvPr/>
        </p:nvSpPr>
        <p:spPr>
          <a:xfrm>
            <a:off x="1517146" y="2835038"/>
            <a:ext cx="1528175" cy="1200329"/>
          </a:xfrm>
          <a:prstGeom prst="rect">
            <a:avLst/>
          </a:prstGeom>
          <a:noFill/>
        </p:spPr>
        <p:txBody>
          <a:bodyPr wrap="square" rtlCol="0">
            <a:spAutoFit/>
          </a:bodyPr>
          <a:lstStyle/>
          <a:p>
            <a:r>
              <a:rPr lang="en-GB" dirty="0">
                <a:solidFill>
                  <a:schemeClr val="accent6">
                    <a:lumMod val="10000"/>
                  </a:schemeClr>
                </a:solidFill>
              </a:rPr>
              <a:t>97% not given a delayed script</a:t>
            </a:r>
          </a:p>
          <a:p>
            <a:r>
              <a:rPr lang="en-GB" dirty="0">
                <a:solidFill>
                  <a:schemeClr val="accent6">
                    <a:lumMod val="10000"/>
                  </a:schemeClr>
                </a:solidFill>
              </a:rPr>
              <a:t>(n=1676)</a:t>
            </a:r>
          </a:p>
        </p:txBody>
      </p:sp>
      <p:sp>
        <p:nvSpPr>
          <p:cNvPr id="23" name="TextBox 22">
            <a:extLst>
              <a:ext uri="{FF2B5EF4-FFF2-40B4-BE49-F238E27FC236}">
                <a16:creationId xmlns:a16="http://schemas.microsoft.com/office/drawing/2014/main" id="{202704E1-AD2F-4366-AAE9-F62BA3A7FF0A}"/>
              </a:ext>
            </a:extLst>
          </p:cNvPr>
          <p:cNvSpPr txBox="1"/>
          <p:nvPr/>
        </p:nvSpPr>
        <p:spPr>
          <a:xfrm>
            <a:off x="3694395" y="4394751"/>
            <a:ext cx="1755210" cy="707886"/>
          </a:xfrm>
          <a:prstGeom prst="rect">
            <a:avLst/>
          </a:prstGeom>
          <a:noFill/>
        </p:spPr>
        <p:txBody>
          <a:bodyPr wrap="square" rtlCol="0">
            <a:spAutoFit/>
          </a:bodyPr>
          <a:lstStyle/>
          <a:p>
            <a:r>
              <a:rPr lang="en-GB" sz="2000" b="1" dirty="0">
                <a:solidFill>
                  <a:schemeClr val="accent6">
                    <a:lumMod val="10000"/>
                  </a:schemeClr>
                </a:solidFill>
              </a:rPr>
              <a:t>3% given </a:t>
            </a:r>
            <a:r>
              <a:rPr lang="en-GB" sz="2000" dirty="0">
                <a:solidFill>
                  <a:schemeClr val="accent6">
                    <a:lumMod val="10000"/>
                  </a:schemeClr>
                </a:solidFill>
              </a:rPr>
              <a:t>a delayed script</a:t>
            </a:r>
          </a:p>
        </p:txBody>
      </p:sp>
      <p:sp>
        <p:nvSpPr>
          <p:cNvPr id="24" name="TextBox 23">
            <a:extLst>
              <a:ext uri="{FF2B5EF4-FFF2-40B4-BE49-F238E27FC236}">
                <a16:creationId xmlns:a16="http://schemas.microsoft.com/office/drawing/2014/main" id="{4FC95ADD-3DF9-4A09-B137-7BE6D446719C}"/>
              </a:ext>
            </a:extLst>
          </p:cNvPr>
          <p:cNvSpPr txBox="1"/>
          <p:nvPr/>
        </p:nvSpPr>
        <p:spPr>
          <a:xfrm>
            <a:off x="7590728" y="2164485"/>
            <a:ext cx="1528175" cy="923330"/>
          </a:xfrm>
          <a:prstGeom prst="rect">
            <a:avLst/>
          </a:prstGeom>
          <a:noFill/>
        </p:spPr>
        <p:txBody>
          <a:bodyPr wrap="square" rtlCol="0">
            <a:spAutoFit/>
          </a:bodyPr>
          <a:lstStyle/>
          <a:p>
            <a:r>
              <a:rPr lang="en-GB" b="1" dirty="0">
                <a:solidFill>
                  <a:schemeClr val="accent6">
                    <a:lumMod val="10000"/>
                  </a:schemeClr>
                </a:solidFill>
              </a:rPr>
              <a:t>Did not take </a:t>
            </a:r>
            <a:r>
              <a:rPr lang="en-GB" dirty="0">
                <a:solidFill>
                  <a:schemeClr val="accent6">
                    <a:lumMod val="10000"/>
                  </a:schemeClr>
                </a:solidFill>
              </a:rPr>
              <a:t>the delayed antibiotic</a:t>
            </a:r>
          </a:p>
        </p:txBody>
      </p:sp>
      <p:sp>
        <p:nvSpPr>
          <p:cNvPr id="25" name="TextBox 24">
            <a:extLst>
              <a:ext uri="{FF2B5EF4-FFF2-40B4-BE49-F238E27FC236}">
                <a16:creationId xmlns:a16="http://schemas.microsoft.com/office/drawing/2014/main" id="{2A5D9B63-2F33-43B9-AFAF-C2F49C02BBB2}"/>
              </a:ext>
            </a:extLst>
          </p:cNvPr>
          <p:cNvSpPr txBox="1"/>
          <p:nvPr/>
        </p:nvSpPr>
        <p:spPr>
          <a:xfrm>
            <a:off x="6511541" y="2894598"/>
            <a:ext cx="732375" cy="461665"/>
          </a:xfrm>
          <a:prstGeom prst="rect">
            <a:avLst/>
          </a:prstGeom>
          <a:noFill/>
        </p:spPr>
        <p:txBody>
          <a:bodyPr wrap="square" rtlCol="0">
            <a:spAutoFit/>
          </a:bodyPr>
          <a:lstStyle/>
          <a:p>
            <a:r>
              <a:rPr lang="en-GB" sz="2400" dirty="0">
                <a:solidFill>
                  <a:schemeClr val="accent6">
                    <a:lumMod val="10000"/>
                  </a:schemeClr>
                </a:solidFill>
              </a:rPr>
              <a:t>59%</a:t>
            </a:r>
          </a:p>
        </p:txBody>
      </p:sp>
      <p:sp>
        <p:nvSpPr>
          <p:cNvPr id="26" name="TextBox 25">
            <a:extLst>
              <a:ext uri="{FF2B5EF4-FFF2-40B4-BE49-F238E27FC236}">
                <a16:creationId xmlns:a16="http://schemas.microsoft.com/office/drawing/2014/main" id="{4B98B8B0-8DAF-4D97-8722-E33219003859}"/>
              </a:ext>
            </a:extLst>
          </p:cNvPr>
          <p:cNvSpPr txBox="1"/>
          <p:nvPr/>
        </p:nvSpPr>
        <p:spPr>
          <a:xfrm>
            <a:off x="6557182" y="3850294"/>
            <a:ext cx="732375" cy="461665"/>
          </a:xfrm>
          <a:prstGeom prst="rect">
            <a:avLst/>
          </a:prstGeom>
          <a:noFill/>
        </p:spPr>
        <p:txBody>
          <a:bodyPr wrap="square" rtlCol="0">
            <a:spAutoFit/>
          </a:bodyPr>
          <a:lstStyle/>
          <a:p>
            <a:r>
              <a:rPr lang="en-GB" sz="2400" dirty="0">
                <a:solidFill>
                  <a:schemeClr val="accent6">
                    <a:lumMod val="10000"/>
                  </a:schemeClr>
                </a:solidFill>
              </a:rPr>
              <a:t>41%</a:t>
            </a:r>
          </a:p>
        </p:txBody>
      </p:sp>
      <p:cxnSp>
        <p:nvCxnSpPr>
          <p:cNvPr id="17" name="Straight Connector 16">
            <a:extLst>
              <a:ext uri="{FF2B5EF4-FFF2-40B4-BE49-F238E27FC236}">
                <a16:creationId xmlns:a16="http://schemas.microsoft.com/office/drawing/2014/main" id="{B346DAE4-1974-4797-8EED-D9A95D7C1804}"/>
              </a:ext>
            </a:extLst>
          </p:cNvPr>
          <p:cNvCxnSpPr>
            <a:cxnSpLocks/>
          </p:cNvCxnSpPr>
          <p:nvPr/>
        </p:nvCxnSpPr>
        <p:spPr>
          <a:xfrm flipV="1">
            <a:off x="4158641" y="3184928"/>
            <a:ext cx="1986620" cy="583635"/>
          </a:xfrm>
          <a:prstGeom prst="line">
            <a:avLst/>
          </a:prstGeom>
          <a:ln>
            <a:solidFill>
              <a:srgbClr val="39582A"/>
            </a:solidFill>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64381CEA-D6C9-4D10-9063-04530E520B61}"/>
              </a:ext>
            </a:extLst>
          </p:cNvPr>
          <p:cNvCxnSpPr>
            <a:cxnSpLocks/>
          </p:cNvCxnSpPr>
          <p:nvPr/>
        </p:nvCxnSpPr>
        <p:spPr>
          <a:xfrm>
            <a:off x="4158641" y="3862597"/>
            <a:ext cx="1986620" cy="121057"/>
          </a:xfrm>
          <a:prstGeom prst="line">
            <a:avLst/>
          </a:prstGeom>
          <a:ln>
            <a:solidFill>
              <a:srgbClr val="39582A"/>
            </a:solidFill>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79B3BBD4-38CA-4D29-B6F6-24707A9C1D31}"/>
              </a:ext>
            </a:extLst>
          </p:cNvPr>
          <p:cNvCxnSpPr>
            <a:cxnSpLocks/>
          </p:cNvCxnSpPr>
          <p:nvPr/>
        </p:nvCxnSpPr>
        <p:spPr>
          <a:xfrm flipH="1" flipV="1">
            <a:off x="4031123" y="3768563"/>
            <a:ext cx="127518" cy="626188"/>
          </a:xfrm>
          <a:prstGeom prst="line">
            <a:avLst/>
          </a:prstGeom>
          <a:ln>
            <a:solidFill>
              <a:schemeClr val="accent6">
                <a:lumMod val="10000"/>
              </a:schemeClr>
            </a:solidFill>
          </a:ln>
        </p:spPr>
        <p:style>
          <a:lnRef idx="1">
            <a:schemeClr val="accent3"/>
          </a:lnRef>
          <a:fillRef idx="0">
            <a:schemeClr val="accent3"/>
          </a:fillRef>
          <a:effectRef idx="0">
            <a:schemeClr val="accent3"/>
          </a:effectRef>
          <a:fontRef idx="minor">
            <a:schemeClr val="tx1"/>
          </a:fontRef>
        </p:style>
      </p:cxnSp>
      <p:cxnSp>
        <p:nvCxnSpPr>
          <p:cNvPr id="33" name="Straight Connector 32">
            <a:extLst>
              <a:ext uri="{FF2B5EF4-FFF2-40B4-BE49-F238E27FC236}">
                <a16:creationId xmlns:a16="http://schemas.microsoft.com/office/drawing/2014/main" id="{A5EEA033-3BF9-4D96-9A74-447EECEE38E2}"/>
              </a:ext>
            </a:extLst>
          </p:cNvPr>
          <p:cNvCxnSpPr>
            <a:cxnSpLocks/>
          </p:cNvCxnSpPr>
          <p:nvPr/>
        </p:nvCxnSpPr>
        <p:spPr>
          <a:xfrm flipV="1">
            <a:off x="7411919" y="3102758"/>
            <a:ext cx="501505" cy="356289"/>
          </a:xfrm>
          <a:prstGeom prst="line">
            <a:avLst/>
          </a:prstGeom>
          <a:ln>
            <a:solidFill>
              <a:schemeClr val="accent6">
                <a:lumMod val="10000"/>
              </a:schemeClr>
            </a:solidFill>
          </a:ln>
        </p:spPr>
        <p:style>
          <a:lnRef idx="1">
            <a:schemeClr val="accent3"/>
          </a:lnRef>
          <a:fillRef idx="0">
            <a:schemeClr val="accent3"/>
          </a:fillRef>
          <a:effectRef idx="0">
            <a:schemeClr val="accent3"/>
          </a:effectRef>
          <a:fontRef idx="minor">
            <a:schemeClr val="tx1"/>
          </a:fontRef>
        </p:style>
      </p:cxnSp>
      <p:sp>
        <p:nvSpPr>
          <p:cNvPr id="32" name="TextBox 31">
            <a:extLst>
              <a:ext uri="{FF2B5EF4-FFF2-40B4-BE49-F238E27FC236}">
                <a16:creationId xmlns:a16="http://schemas.microsoft.com/office/drawing/2014/main" id="{3067F2FB-FD03-407E-8E00-8995186EF59E}"/>
              </a:ext>
            </a:extLst>
          </p:cNvPr>
          <p:cNvSpPr txBox="1"/>
          <p:nvPr/>
        </p:nvSpPr>
        <p:spPr>
          <a:xfrm>
            <a:off x="293877" y="5193702"/>
            <a:ext cx="8556243" cy="954107"/>
          </a:xfrm>
          <a:prstGeom prst="rect">
            <a:avLst/>
          </a:prstGeom>
          <a:noFill/>
        </p:spPr>
        <p:txBody>
          <a:bodyPr wrap="square" rtlCol="0">
            <a:spAutoFit/>
          </a:bodyPr>
          <a:lstStyle/>
          <a:p>
            <a:r>
              <a:rPr lang="en-GB" sz="2800" dirty="0">
                <a:solidFill>
                  <a:schemeClr val="accent6">
                    <a:lumMod val="10000"/>
                  </a:schemeClr>
                </a:solidFill>
              </a:rPr>
              <a:t>75% of all respondents felt that it was acceptable to be offered a delayed script by their GP </a:t>
            </a:r>
          </a:p>
        </p:txBody>
      </p:sp>
      <p:sp>
        <p:nvSpPr>
          <p:cNvPr id="30" name="Content Placeholder 2">
            <a:extLst>
              <a:ext uri="{FF2B5EF4-FFF2-40B4-BE49-F238E27FC236}">
                <a16:creationId xmlns:a16="http://schemas.microsoft.com/office/drawing/2014/main" id="{9B8BD35F-3E39-4B06-A6E6-D8B8A839E728}"/>
              </a:ext>
            </a:extLst>
          </p:cNvPr>
          <p:cNvSpPr txBox="1">
            <a:spLocks/>
          </p:cNvSpPr>
          <p:nvPr/>
        </p:nvSpPr>
        <p:spPr>
          <a:xfrm>
            <a:off x="154176" y="1913855"/>
            <a:ext cx="8556244" cy="4763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4. Increase patient’s ability to self-manage infections</a:t>
            </a:r>
          </a:p>
        </p:txBody>
      </p:sp>
      <p:sp>
        <p:nvSpPr>
          <p:cNvPr id="31" name="Title 1">
            <a:extLst>
              <a:ext uri="{FF2B5EF4-FFF2-40B4-BE49-F238E27FC236}">
                <a16:creationId xmlns:a16="http://schemas.microsoft.com/office/drawing/2014/main" id="{659A7A73-DDE9-4F78-9972-583098B74798}"/>
              </a:ext>
            </a:extLst>
          </p:cNvPr>
          <p:cNvSpPr txBox="1">
            <a:spLocks/>
          </p:cNvSpPr>
          <p:nvPr/>
        </p:nvSpPr>
        <p:spPr>
          <a:xfrm>
            <a:off x="1647251" y="582823"/>
            <a:ext cx="7399627"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Why?</a:t>
            </a:r>
          </a:p>
        </p:txBody>
      </p:sp>
      <p:sp>
        <p:nvSpPr>
          <p:cNvPr id="34" name="Footer Placeholder 5">
            <a:extLst>
              <a:ext uri="{FF2B5EF4-FFF2-40B4-BE49-F238E27FC236}">
                <a16:creationId xmlns:a16="http://schemas.microsoft.com/office/drawing/2014/main" id="{AE0462C8-DB64-417B-B150-AA75E2E49E13}"/>
              </a:ext>
            </a:extLst>
          </p:cNvPr>
          <p:cNvSpPr txBox="1">
            <a:spLocks/>
          </p:cNvSpPr>
          <p:nvPr/>
        </p:nvSpPr>
        <p:spPr>
          <a:xfrm>
            <a:off x="6145261" y="6296891"/>
            <a:ext cx="2998739" cy="56110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altLang="en-US" dirty="0">
                <a:cs typeface="Arial" panose="020B0604020202020204" pitchFamily="34" charset="0"/>
              </a:rPr>
              <a:t>PHE 2021 General Public Health Seeking Behaviour for RTI survey – in press</a:t>
            </a:r>
          </a:p>
        </p:txBody>
      </p:sp>
      <p:sp>
        <p:nvSpPr>
          <p:cNvPr id="16" name="Footer Placeholder 5">
            <a:extLst>
              <a:ext uri="{FF2B5EF4-FFF2-40B4-BE49-F238E27FC236}">
                <a16:creationId xmlns:a16="http://schemas.microsoft.com/office/drawing/2014/main" id="{5E0264B2-7DA6-474A-B876-D0BE9A855321}"/>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3" name="Slide Number Placeholder 2">
            <a:extLst>
              <a:ext uri="{FF2B5EF4-FFF2-40B4-BE49-F238E27FC236}">
                <a16:creationId xmlns:a16="http://schemas.microsoft.com/office/drawing/2014/main" id="{AF81DF55-E412-4319-91DF-FB271874D336}"/>
              </a:ext>
            </a:extLst>
          </p:cNvPr>
          <p:cNvSpPr>
            <a:spLocks noGrp="1"/>
          </p:cNvSpPr>
          <p:nvPr>
            <p:ph type="sldNum" sz="quarter" idx="12"/>
          </p:nvPr>
        </p:nvSpPr>
        <p:spPr>
          <a:xfrm>
            <a:off x="2787824" y="6606100"/>
            <a:ext cx="2057400" cy="365125"/>
          </a:xfrm>
        </p:spPr>
        <p:txBody>
          <a:bodyPr/>
          <a:lstStyle/>
          <a:p>
            <a:fld id="{EE1385C2-C24A-4E88-87F7-2016927FAD7D}" type="slidenum">
              <a:rPr lang="en-GB" smtClean="0"/>
              <a:t>10</a:t>
            </a:fld>
            <a:endParaRPr lang="en-GB"/>
          </a:p>
        </p:txBody>
      </p:sp>
      <p:sp>
        <p:nvSpPr>
          <p:cNvPr id="19" name="Date Placeholder 5">
            <a:extLst>
              <a:ext uri="{FF2B5EF4-FFF2-40B4-BE49-F238E27FC236}">
                <a16:creationId xmlns:a16="http://schemas.microsoft.com/office/drawing/2014/main" id="{C7EED964-1B59-47D3-B8C8-1BAC42FBAA50}"/>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322692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526E93-BDB2-4927-981F-AFFE09831F73}"/>
              </a:ext>
            </a:extLst>
          </p:cNvPr>
          <p:cNvSpPr txBox="1"/>
          <p:nvPr/>
        </p:nvSpPr>
        <p:spPr>
          <a:xfrm>
            <a:off x="300935" y="5930991"/>
            <a:ext cx="8207272" cy="369332"/>
          </a:xfrm>
          <a:prstGeom prst="rect">
            <a:avLst/>
          </a:prstGeom>
          <a:noFill/>
        </p:spPr>
        <p:txBody>
          <a:bodyPr wrap="square" rtlCol="0">
            <a:spAutoFit/>
          </a:bodyPr>
          <a:lstStyle/>
          <a:p>
            <a:r>
              <a:rPr lang="en-GB" sz="900" dirty="0"/>
              <a:t>Base: All adults aged 18+ in England: 2021 (1676); 2020 (2052) : </a:t>
            </a:r>
            <a:br>
              <a:rPr lang="en-GB" sz="900" dirty="0"/>
            </a:br>
            <a:r>
              <a:rPr lang="en-GB" sz="900" dirty="0"/>
              <a:t>Fieldwork dates: 26 February to 2 March 2021</a:t>
            </a:r>
          </a:p>
        </p:txBody>
      </p:sp>
      <p:sp>
        <p:nvSpPr>
          <p:cNvPr id="14" name="Title 1">
            <a:extLst>
              <a:ext uri="{FF2B5EF4-FFF2-40B4-BE49-F238E27FC236}">
                <a16:creationId xmlns:a16="http://schemas.microsoft.com/office/drawing/2014/main" id="{CCCFAB1E-CEED-42BF-95F7-86F771FCB061}"/>
              </a:ext>
            </a:extLst>
          </p:cNvPr>
          <p:cNvSpPr txBox="1">
            <a:spLocks/>
          </p:cNvSpPr>
          <p:nvPr/>
        </p:nvSpPr>
        <p:spPr>
          <a:xfrm>
            <a:off x="352941" y="1925918"/>
            <a:ext cx="8649292" cy="48605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000" b="1" kern="1200" cap="none" spc="0" baseline="0">
                <a:solidFill>
                  <a:srgbClr val="00AE9E"/>
                </a:solidFill>
                <a:latin typeface="Arial" pitchFamily="34" charset="0"/>
                <a:ea typeface="+mj-ea"/>
                <a:cs typeface="+mj-cs"/>
              </a:defRPr>
            </a:lvl1pPr>
          </a:lstStyle>
          <a:p>
            <a:r>
              <a:rPr lang="en-GB" sz="1800" b="0" i="1" dirty="0">
                <a:solidFill>
                  <a:schemeClr val="accent6">
                    <a:lumMod val="10000"/>
                  </a:schemeClr>
                </a:solidFill>
                <a:latin typeface="Calibri "/>
              </a:rPr>
              <a:t>In general, do you support or oppose GPs, nurses or dentists or other healthcare professional prescribing ‘delayed / back-up’ antibiotic prescriptions for the following infections?</a:t>
            </a:r>
          </a:p>
        </p:txBody>
      </p:sp>
      <p:graphicFrame>
        <p:nvGraphicFramePr>
          <p:cNvPr id="9" name="Content Placeholder 7">
            <a:extLst>
              <a:ext uri="{FF2B5EF4-FFF2-40B4-BE49-F238E27FC236}">
                <a16:creationId xmlns:a16="http://schemas.microsoft.com/office/drawing/2014/main" id="{5A3392D9-BA25-4F44-9B3D-3AF7E441E643}"/>
              </a:ext>
            </a:extLst>
          </p:cNvPr>
          <p:cNvGraphicFramePr>
            <a:graphicFrameLocks/>
          </p:cNvGraphicFramePr>
          <p:nvPr/>
        </p:nvGraphicFramePr>
        <p:xfrm>
          <a:off x="327710" y="2467092"/>
          <a:ext cx="8438116" cy="3752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12">
            <a:extLst>
              <a:ext uri="{FF2B5EF4-FFF2-40B4-BE49-F238E27FC236}">
                <a16:creationId xmlns:a16="http://schemas.microsoft.com/office/drawing/2014/main" id="{07E87402-60EC-45E1-8967-225DD9163783}"/>
              </a:ext>
            </a:extLst>
          </p:cNvPr>
          <p:cNvGraphicFramePr>
            <a:graphicFrameLocks noGrp="1"/>
          </p:cNvGraphicFramePr>
          <p:nvPr/>
        </p:nvGraphicFramePr>
        <p:xfrm>
          <a:off x="7892043" y="2843143"/>
          <a:ext cx="1041974" cy="3502376"/>
        </p:xfrm>
        <a:graphic>
          <a:graphicData uri="http://schemas.openxmlformats.org/drawingml/2006/table">
            <a:tbl>
              <a:tblPr firstRow="1" bandRow="1">
                <a:tableStyleId>{5C22544A-7EE6-4342-B048-85BDC9FD1C3A}</a:tableStyleId>
              </a:tblPr>
              <a:tblGrid>
                <a:gridCol w="520987">
                  <a:extLst>
                    <a:ext uri="{9D8B030D-6E8A-4147-A177-3AD203B41FA5}">
                      <a16:colId xmlns:a16="http://schemas.microsoft.com/office/drawing/2014/main" val="3233126781"/>
                    </a:ext>
                  </a:extLst>
                </a:gridCol>
                <a:gridCol w="520987">
                  <a:extLst>
                    <a:ext uri="{9D8B030D-6E8A-4147-A177-3AD203B41FA5}">
                      <a16:colId xmlns:a16="http://schemas.microsoft.com/office/drawing/2014/main" val="3803212327"/>
                    </a:ext>
                  </a:extLst>
                </a:gridCol>
              </a:tblGrid>
              <a:tr h="288829">
                <a:tc>
                  <a:txBody>
                    <a:bodyPr/>
                    <a:lstStyle/>
                    <a:p>
                      <a:pPr algn="ctr"/>
                      <a:r>
                        <a:rPr lang="en-GB" sz="1400" b="1" dirty="0">
                          <a:solidFill>
                            <a:schemeClr val="accent6">
                              <a:lumMod val="10000"/>
                            </a:schemeClr>
                          </a:solidFill>
                        </a:rPr>
                        <a:t>2021</a:t>
                      </a:r>
                    </a:p>
                  </a:txBody>
                  <a:tcPr marL="68580" marR="68580" marT="34290" marB="34290">
                    <a:solidFill>
                      <a:schemeClr val="bg2"/>
                    </a:solidFill>
                  </a:tcPr>
                </a:tc>
                <a:tc>
                  <a:txBody>
                    <a:bodyPr/>
                    <a:lstStyle/>
                    <a:p>
                      <a:pPr algn="ctr"/>
                      <a:r>
                        <a:rPr lang="en-GB" sz="1400" b="1" dirty="0">
                          <a:solidFill>
                            <a:schemeClr val="accent6">
                              <a:lumMod val="10000"/>
                            </a:schemeClr>
                          </a:solidFill>
                        </a:rPr>
                        <a:t>2020</a:t>
                      </a:r>
                    </a:p>
                  </a:txBody>
                  <a:tcPr marL="68580" marR="68580" marT="34290" marB="34290">
                    <a:solidFill>
                      <a:schemeClr val="accent3">
                        <a:lumMod val="75000"/>
                      </a:schemeClr>
                    </a:solidFill>
                  </a:tcPr>
                </a:tc>
                <a:extLst>
                  <a:ext uri="{0D108BD9-81ED-4DB2-BD59-A6C34878D82A}">
                    <a16:rowId xmlns:a16="http://schemas.microsoft.com/office/drawing/2014/main" val="833524419"/>
                  </a:ext>
                </a:extLst>
              </a:tr>
              <a:tr h="288829">
                <a:tc>
                  <a:txBody>
                    <a:bodyPr/>
                    <a:lstStyle/>
                    <a:p>
                      <a:pPr algn="ctr"/>
                      <a:endParaRPr lang="en-GB" sz="1400" b="1" dirty="0">
                        <a:solidFill>
                          <a:schemeClr val="accent6">
                            <a:lumMod val="10000"/>
                          </a:schemeClr>
                        </a:solidFill>
                      </a:endParaRPr>
                    </a:p>
                  </a:txBody>
                  <a:tcPr marL="68580" marR="68580" marT="34290" marB="34290">
                    <a:noFill/>
                  </a:tcPr>
                </a:tc>
                <a:tc>
                  <a:txBody>
                    <a:bodyPr/>
                    <a:lstStyle/>
                    <a:p>
                      <a:pPr algn="ctr"/>
                      <a:endParaRPr lang="en-GB" sz="1400" b="1" dirty="0">
                        <a:solidFill>
                          <a:schemeClr val="accent6">
                            <a:lumMod val="10000"/>
                          </a:schemeClr>
                        </a:solidFill>
                      </a:endParaRPr>
                    </a:p>
                  </a:txBody>
                  <a:tcPr marL="68580" marR="68580" marT="34290" marB="34290">
                    <a:noFill/>
                  </a:tcPr>
                </a:tc>
                <a:extLst>
                  <a:ext uri="{0D108BD9-81ED-4DB2-BD59-A6C34878D82A}">
                    <a16:rowId xmlns:a16="http://schemas.microsoft.com/office/drawing/2014/main" val="3962406664"/>
                  </a:ext>
                </a:extLst>
              </a:tr>
              <a:tr h="974906">
                <a:tc>
                  <a:txBody>
                    <a:bodyPr/>
                    <a:lstStyle/>
                    <a:p>
                      <a:pPr algn="ctr"/>
                      <a:r>
                        <a:rPr lang="en-GB" sz="1400" b="1" dirty="0">
                          <a:solidFill>
                            <a:schemeClr val="accent6">
                              <a:lumMod val="10000"/>
                            </a:schemeClr>
                          </a:solidFill>
                        </a:rPr>
                        <a:t>63%</a:t>
                      </a:r>
                    </a:p>
                  </a:txBody>
                  <a:tcPr marL="68580" marR="68580" marT="34290" marB="34290">
                    <a:noFill/>
                  </a:tcPr>
                </a:tc>
                <a:tc>
                  <a:txBody>
                    <a:bodyPr/>
                    <a:lstStyle/>
                    <a:p>
                      <a:pPr algn="ctr"/>
                      <a:r>
                        <a:rPr lang="en-GB" sz="1400" b="1" dirty="0">
                          <a:solidFill>
                            <a:schemeClr val="accent6">
                              <a:lumMod val="10000"/>
                            </a:schemeClr>
                          </a:solidFill>
                        </a:rPr>
                        <a:t>50%</a:t>
                      </a:r>
                    </a:p>
                  </a:txBody>
                  <a:tcPr marL="68580" marR="68580" marT="34290" marB="34290">
                    <a:noFill/>
                  </a:tcPr>
                </a:tc>
                <a:extLst>
                  <a:ext uri="{0D108BD9-81ED-4DB2-BD59-A6C34878D82A}">
                    <a16:rowId xmlns:a16="http://schemas.microsoft.com/office/drawing/2014/main" val="4080445553"/>
                  </a:ext>
                </a:extLst>
              </a:tr>
              <a:tr h="974906">
                <a:tc>
                  <a:txBody>
                    <a:bodyPr/>
                    <a:lstStyle/>
                    <a:p>
                      <a:pPr algn="ctr"/>
                      <a:r>
                        <a:rPr lang="en-GB" sz="1400" b="1" dirty="0">
                          <a:solidFill>
                            <a:schemeClr val="accent6">
                              <a:lumMod val="10000"/>
                            </a:schemeClr>
                          </a:solidFill>
                        </a:rPr>
                        <a:t>59%</a:t>
                      </a:r>
                    </a:p>
                  </a:txBody>
                  <a:tcPr marL="68580" marR="68580" marT="34290" marB="34290">
                    <a:noFill/>
                  </a:tcPr>
                </a:tc>
                <a:tc>
                  <a:txBody>
                    <a:bodyPr/>
                    <a:lstStyle/>
                    <a:p>
                      <a:pPr algn="ctr"/>
                      <a:r>
                        <a:rPr lang="en-GB" sz="1400" b="1" dirty="0">
                          <a:solidFill>
                            <a:schemeClr val="accent6">
                              <a:lumMod val="10000"/>
                            </a:schemeClr>
                          </a:solidFill>
                        </a:rPr>
                        <a:t>47%</a:t>
                      </a:r>
                    </a:p>
                  </a:txBody>
                  <a:tcPr marL="68580" marR="68580" marT="34290" marB="34290">
                    <a:noFill/>
                  </a:tcPr>
                </a:tc>
                <a:extLst>
                  <a:ext uri="{0D108BD9-81ED-4DB2-BD59-A6C34878D82A}">
                    <a16:rowId xmlns:a16="http://schemas.microsoft.com/office/drawing/2014/main" val="1091774669"/>
                  </a:ext>
                </a:extLst>
              </a:tr>
              <a:tr h="974906">
                <a:tc>
                  <a:txBody>
                    <a:bodyPr/>
                    <a:lstStyle/>
                    <a:p>
                      <a:pPr algn="ctr"/>
                      <a:r>
                        <a:rPr lang="en-GB" sz="1400" b="1" dirty="0">
                          <a:solidFill>
                            <a:schemeClr val="accent6">
                              <a:lumMod val="10000"/>
                            </a:schemeClr>
                          </a:solidFill>
                        </a:rPr>
                        <a:t>54%</a:t>
                      </a:r>
                    </a:p>
                  </a:txBody>
                  <a:tcPr marL="68580" marR="68580" marT="34290" marB="34290">
                    <a:noFill/>
                  </a:tcPr>
                </a:tc>
                <a:tc>
                  <a:txBody>
                    <a:bodyPr/>
                    <a:lstStyle/>
                    <a:p>
                      <a:pPr algn="ctr"/>
                      <a:r>
                        <a:rPr lang="en-GB" sz="1400" b="1" dirty="0">
                          <a:solidFill>
                            <a:schemeClr val="accent6">
                              <a:lumMod val="10000"/>
                            </a:schemeClr>
                          </a:solidFill>
                        </a:rPr>
                        <a:t>45%</a:t>
                      </a:r>
                    </a:p>
                  </a:txBody>
                  <a:tcPr marL="68580" marR="68580" marT="34290" marB="34290">
                    <a:noFill/>
                  </a:tcPr>
                </a:tc>
                <a:extLst>
                  <a:ext uri="{0D108BD9-81ED-4DB2-BD59-A6C34878D82A}">
                    <a16:rowId xmlns:a16="http://schemas.microsoft.com/office/drawing/2014/main" val="1759771679"/>
                  </a:ext>
                </a:extLst>
              </a:tr>
            </a:tbl>
          </a:graphicData>
        </a:graphic>
      </p:graphicFrame>
      <p:graphicFrame>
        <p:nvGraphicFramePr>
          <p:cNvPr id="7" name="Table 12">
            <a:extLst>
              <a:ext uri="{FF2B5EF4-FFF2-40B4-BE49-F238E27FC236}">
                <a16:creationId xmlns:a16="http://schemas.microsoft.com/office/drawing/2014/main" id="{62493083-FA7F-4545-9E3B-7AAF277F977C}"/>
              </a:ext>
            </a:extLst>
          </p:cNvPr>
          <p:cNvGraphicFramePr>
            <a:graphicFrameLocks noGrp="1"/>
          </p:cNvGraphicFramePr>
          <p:nvPr/>
        </p:nvGraphicFramePr>
        <p:xfrm>
          <a:off x="7918819" y="2606923"/>
          <a:ext cx="1015198" cy="236220"/>
        </p:xfrm>
        <a:graphic>
          <a:graphicData uri="http://schemas.openxmlformats.org/drawingml/2006/table">
            <a:tbl>
              <a:tblPr firstRow="1" bandRow="1">
                <a:tableStyleId>{5C22544A-7EE6-4342-B048-85BDC9FD1C3A}</a:tableStyleId>
              </a:tblPr>
              <a:tblGrid>
                <a:gridCol w="1015198">
                  <a:extLst>
                    <a:ext uri="{9D8B030D-6E8A-4147-A177-3AD203B41FA5}">
                      <a16:colId xmlns:a16="http://schemas.microsoft.com/office/drawing/2014/main" val="3233126781"/>
                    </a:ext>
                  </a:extLst>
                </a:gridCol>
              </a:tblGrid>
              <a:tr h="228600">
                <a:tc>
                  <a:txBody>
                    <a:bodyPr/>
                    <a:lstStyle/>
                    <a:p>
                      <a:pPr algn="ctr"/>
                      <a:r>
                        <a:rPr lang="en-GB" sz="1100" b="1" dirty="0"/>
                        <a:t>% support</a:t>
                      </a:r>
                    </a:p>
                  </a:txBody>
                  <a:tcPr marL="68580" marR="68580" marT="34290" marB="34290">
                    <a:solidFill>
                      <a:schemeClr val="accent1"/>
                    </a:solidFill>
                  </a:tcPr>
                </a:tc>
                <a:extLst>
                  <a:ext uri="{0D108BD9-81ED-4DB2-BD59-A6C34878D82A}">
                    <a16:rowId xmlns:a16="http://schemas.microsoft.com/office/drawing/2014/main" val="3904007959"/>
                  </a:ext>
                </a:extLst>
              </a:tr>
            </a:tbl>
          </a:graphicData>
        </a:graphic>
      </p:graphicFrame>
      <p:sp>
        <p:nvSpPr>
          <p:cNvPr id="16" name="Isosceles Triangle 15">
            <a:extLst>
              <a:ext uri="{FF2B5EF4-FFF2-40B4-BE49-F238E27FC236}">
                <a16:creationId xmlns:a16="http://schemas.microsoft.com/office/drawing/2014/main" id="{41FEA9CC-35E4-4697-8AD8-81E6A5E4B85B}"/>
              </a:ext>
            </a:extLst>
          </p:cNvPr>
          <p:cNvSpPr/>
          <p:nvPr/>
        </p:nvSpPr>
        <p:spPr>
          <a:xfrm>
            <a:off x="8337400" y="5347147"/>
            <a:ext cx="90436" cy="19596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7" name="Isosceles Triangle 16">
            <a:extLst>
              <a:ext uri="{FF2B5EF4-FFF2-40B4-BE49-F238E27FC236}">
                <a16:creationId xmlns:a16="http://schemas.microsoft.com/office/drawing/2014/main" id="{E7D662CB-9DC9-4D44-9DF8-663F6035D806}"/>
              </a:ext>
            </a:extLst>
          </p:cNvPr>
          <p:cNvSpPr/>
          <p:nvPr/>
        </p:nvSpPr>
        <p:spPr>
          <a:xfrm>
            <a:off x="8346736" y="4393292"/>
            <a:ext cx="90436" cy="19596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8" name="Isosceles Triangle 17">
            <a:extLst>
              <a:ext uri="{FF2B5EF4-FFF2-40B4-BE49-F238E27FC236}">
                <a16:creationId xmlns:a16="http://schemas.microsoft.com/office/drawing/2014/main" id="{36C8D5B3-4C20-4523-8149-BDF42F70DAD0}"/>
              </a:ext>
            </a:extLst>
          </p:cNvPr>
          <p:cNvSpPr/>
          <p:nvPr/>
        </p:nvSpPr>
        <p:spPr>
          <a:xfrm>
            <a:off x="8355709" y="3439437"/>
            <a:ext cx="90436" cy="19596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grpSp>
        <p:nvGrpSpPr>
          <p:cNvPr id="19" name="Group 18">
            <a:extLst>
              <a:ext uri="{FF2B5EF4-FFF2-40B4-BE49-F238E27FC236}">
                <a16:creationId xmlns:a16="http://schemas.microsoft.com/office/drawing/2014/main" id="{EE2F0150-B956-466B-B2A7-049EF2F546DC}"/>
              </a:ext>
            </a:extLst>
          </p:cNvPr>
          <p:cNvGrpSpPr/>
          <p:nvPr/>
        </p:nvGrpSpPr>
        <p:grpSpPr>
          <a:xfrm>
            <a:off x="6510165" y="6092805"/>
            <a:ext cx="2260887" cy="144720"/>
            <a:chOff x="7512813" y="4164701"/>
            <a:chExt cx="3014516" cy="192960"/>
          </a:xfrm>
        </p:grpSpPr>
        <p:sp>
          <p:nvSpPr>
            <p:cNvPr id="20" name="Isosceles Triangle 19">
              <a:extLst>
                <a:ext uri="{FF2B5EF4-FFF2-40B4-BE49-F238E27FC236}">
                  <a16:creationId xmlns:a16="http://schemas.microsoft.com/office/drawing/2014/main" id="{30335090-2EFC-4F7A-A316-C90E26955AD8}"/>
                </a:ext>
              </a:extLst>
            </p:cNvPr>
            <p:cNvSpPr/>
            <p:nvPr/>
          </p:nvSpPr>
          <p:spPr>
            <a:xfrm>
              <a:off x="7512813" y="4184797"/>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1" name="Isosceles Triangle 20">
              <a:extLst>
                <a:ext uri="{FF2B5EF4-FFF2-40B4-BE49-F238E27FC236}">
                  <a16:creationId xmlns:a16="http://schemas.microsoft.com/office/drawing/2014/main" id="{F95546C7-73C1-45EA-AE15-E4B02799E5AD}"/>
                </a:ext>
              </a:extLst>
            </p:cNvPr>
            <p:cNvSpPr/>
            <p:nvPr/>
          </p:nvSpPr>
          <p:spPr>
            <a:xfrm rot="10800000">
              <a:off x="7609951" y="418479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2" name="TextBox 21">
              <a:extLst>
                <a:ext uri="{FF2B5EF4-FFF2-40B4-BE49-F238E27FC236}">
                  <a16:creationId xmlns:a16="http://schemas.microsoft.com/office/drawing/2014/main" id="{FEFC0C70-9B32-4260-8892-7F79BB64A3B5}"/>
                </a:ext>
              </a:extLst>
            </p:cNvPr>
            <p:cNvSpPr txBox="1"/>
            <p:nvPr/>
          </p:nvSpPr>
          <p:spPr>
            <a:xfrm>
              <a:off x="7767381" y="4164701"/>
              <a:ext cx="2759948" cy="192960"/>
            </a:xfrm>
            <a:prstGeom prst="rect">
              <a:avLst/>
            </a:prstGeom>
            <a:noFill/>
          </p:spPr>
          <p:txBody>
            <a:bodyPr wrap="square" lIns="0" tIns="0" rIns="0" bIns="0" rtlCol="0">
              <a:spAutoFit/>
            </a:bodyPr>
            <a:lstStyle/>
            <a:p>
              <a:pPr>
                <a:lnSpc>
                  <a:spcPct val="110000"/>
                </a:lnSpc>
                <a:spcBef>
                  <a:spcPts val="300"/>
                </a:spcBef>
                <a:spcAft>
                  <a:spcPts val="300"/>
                </a:spcAft>
              </a:pPr>
              <a:r>
                <a:rPr lang="en-GB" sz="900" dirty="0"/>
                <a:t>= significantly higher/lower than 2020</a:t>
              </a:r>
            </a:p>
          </p:txBody>
        </p:sp>
      </p:grpSp>
      <p:sp>
        <p:nvSpPr>
          <p:cNvPr id="15" name="Title 1">
            <a:extLst>
              <a:ext uri="{FF2B5EF4-FFF2-40B4-BE49-F238E27FC236}">
                <a16:creationId xmlns:a16="http://schemas.microsoft.com/office/drawing/2014/main" id="{887804F8-F696-4894-980B-45110CF1F9A3}"/>
              </a:ext>
            </a:extLst>
          </p:cNvPr>
          <p:cNvSpPr txBox="1">
            <a:spLocks/>
          </p:cNvSpPr>
          <p:nvPr/>
        </p:nvSpPr>
        <p:spPr>
          <a:xfrm>
            <a:off x="1521117" y="568636"/>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Why?</a:t>
            </a:r>
          </a:p>
        </p:txBody>
      </p:sp>
      <p:sp>
        <p:nvSpPr>
          <p:cNvPr id="23" name="Footer Placeholder 5">
            <a:extLst>
              <a:ext uri="{FF2B5EF4-FFF2-40B4-BE49-F238E27FC236}">
                <a16:creationId xmlns:a16="http://schemas.microsoft.com/office/drawing/2014/main" id="{B37DD643-E53C-4747-81D9-12EEA6DA8E40}"/>
              </a:ext>
            </a:extLst>
          </p:cNvPr>
          <p:cNvSpPr txBox="1">
            <a:spLocks/>
          </p:cNvSpPr>
          <p:nvPr/>
        </p:nvSpPr>
        <p:spPr>
          <a:xfrm>
            <a:off x="6166338" y="6296891"/>
            <a:ext cx="2977662" cy="56110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altLang="en-US" dirty="0">
                <a:cs typeface="Arial" panose="020B0604020202020204" pitchFamily="34" charset="0"/>
              </a:rPr>
              <a:t>PHE 2021 General Public Health Seeking Behaviour for RTI survey – in press</a:t>
            </a:r>
          </a:p>
        </p:txBody>
      </p:sp>
      <p:sp>
        <p:nvSpPr>
          <p:cNvPr id="25" name="Footer Placeholder 5">
            <a:extLst>
              <a:ext uri="{FF2B5EF4-FFF2-40B4-BE49-F238E27FC236}">
                <a16:creationId xmlns:a16="http://schemas.microsoft.com/office/drawing/2014/main" id="{CFB0BFBF-F0A6-4F5B-A1CC-FC19A1630786}"/>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3" name="Slide Number Placeholder 2">
            <a:extLst>
              <a:ext uri="{FF2B5EF4-FFF2-40B4-BE49-F238E27FC236}">
                <a16:creationId xmlns:a16="http://schemas.microsoft.com/office/drawing/2014/main" id="{F7B741BF-4E46-495C-B783-234B7FD5ACAB}"/>
              </a:ext>
            </a:extLst>
          </p:cNvPr>
          <p:cNvSpPr>
            <a:spLocks noGrp="1"/>
          </p:cNvSpPr>
          <p:nvPr>
            <p:ph type="sldNum" sz="quarter" idx="12"/>
          </p:nvPr>
        </p:nvSpPr>
        <p:spPr>
          <a:xfrm>
            <a:off x="2756272" y="6615305"/>
            <a:ext cx="2057400" cy="365125"/>
          </a:xfrm>
        </p:spPr>
        <p:txBody>
          <a:bodyPr/>
          <a:lstStyle/>
          <a:p>
            <a:fld id="{EE1385C2-C24A-4E88-87F7-2016927FAD7D}" type="slidenum">
              <a:rPr lang="en-GB" smtClean="0"/>
              <a:t>11</a:t>
            </a:fld>
            <a:endParaRPr lang="en-GB" dirty="0"/>
          </a:p>
        </p:txBody>
      </p:sp>
      <p:sp>
        <p:nvSpPr>
          <p:cNvPr id="24" name="Date Placeholder 5">
            <a:extLst>
              <a:ext uri="{FF2B5EF4-FFF2-40B4-BE49-F238E27FC236}">
                <a16:creationId xmlns:a16="http://schemas.microsoft.com/office/drawing/2014/main" id="{7E04D6C2-D05F-488C-BF9C-B62E0C4ACCB8}"/>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204279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89" y="2211572"/>
            <a:ext cx="9145090" cy="807824"/>
          </a:xfrm>
        </p:spPr>
        <p:txBody>
          <a:bodyPr>
            <a:noAutofit/>
          </a:bodyPr>
          <a:lstStyle/>
          <a:p>
            <a:pPr marL="0" indent="0">
              <a:buNone/>
            </a:pPr>
            <a:r>
              <a:rPr lang="en-GB" sz="2000" b="1" dirty="0"/>
              <a:t>5/6. Prevent complications </a:t>
            </a:r>
            <a:r>
              <a:rPr lang="en-GB" sz="2000" dirty="0"/>
              <a:t>(as effectively as immediate antibiotic) &amp; </a:t>
            </a:r>
            <a:r>
              <a:rPr lang="en-GB" sz="2000" b="1" dirty="0"/>
              <a:t>reduce re-consultations </a:t>
            </a:r>
            <a:r>
              <a:rPr lang="en-GB" sz="2000" dirty="0"/>
              <a:t>(‘doctor shopping’/visits to OOH, A&amp;E) </a:t>
            </a:r>
          </a:p>
          <a:p>
            <a:pPr marL="0" indent="0">
              <a:buNone/>
            </a:pPr>
            <a:endParaRPr lang="en-GB" sz="2400" b="1" dirty="0"/>
          </a:p>
        </p:txBody>
      </p:sp>
      <p:sp>
        <p:nvSpPr>
          <p:cNvPr id="8" name="Footer Placeholder 5">
            <a:extLst>
              <a:ext uri="{FF2B5EF4-FFF2-40B4-BE49-F238E27FC236}">
                <a16:creationId xmlns:a16="http://schemas.microsoft.com/office/drawing/2014/main" id="{25C64494-B211-4342-BD22-307E5C0B89B6}"/>
              </a:ext>
            </a:extLst>
          </p:cNvPr>
          <p:cNvSpPr>
            <a:spLocks noGrp="1"/>
          </p:cNvSpPr>
          <p:nvPr>
            <p:ph type="ftr" sz="quarter" idx="11"/>
          </p:nvPr>
        </p:nvSpPr>
        <p:spPr>
          <a:xfrm>
            <a:off x="2840191" y="6381587"/>
            <a:ext cx="2456153" cy="365125"/>
          </a:xfrm>
        </p:spPr>
        <p:txBody>
          <a:bodyPr/>
          <a:lstStyle/>
          <a:p>
            <a:pPr algn="r"/>
            <a:r>
              <a:rPr lang="en-GB" altLang="en-US" dirty="0">
                <a:solidFill>
                  <a:srgbClr val="C00000"/>
                </a:solidFill>
                <a:latin typeface="Calibri "/>
                <a:cs typeface="Arial" panose="020B0604020202020204" pitchFamily="34" charset="0"/>
              </a:rPr>
              <a:t>www.rcgp.org.uk/targetantibiotics</a:t>
            </a:r>
          </a:p>
        </p:txBody>
      </p:sp>
      <p:pic>
        <p:nvPicPr>
          <p:cNvPr id="14" name="Picture 13" descr="Graphical user interface, text, application, email&#10;&#10;Description automatically generated">
            <a:extLst>
              <a:ext uri="{FF2B5EF4-FFF2-40B4-BE49-F238E27FC236}">
                <a16:creationId xmlns:a16="http://schemas.microsoft.com/office/drawing/2014/main" id="{6A7BBD43-A1E8-4009-82D0-9CB94A75B931}"/>
              </a:ext>
            </a:extLst>
          </p:cNvPr>
          <p:cNvPicPr>
            <a:picLocks noChangeAspect="1"/>
          </p:cNvPicPr>
          <p:nvPr/>
        </p:nvPicPr>
        <p:blipFill rotWithShape="1">
          <a:blip r:embed="rId3">
            <a:extLst>
              <a:ext uri="{28A0092B-C50C-407E-A947-70E740481C1C}">
                <a14:useLocalDpi xmlns:a14="http://schemas.microsoft.com/office/drawing/2010/main" val="0"/>
              </a:ext>
            </a:extLst>
          </a:blip>
          <a:srcRect r="6535"/>
          <a:stretch/>
        </p:blipFill>
        <p:spPr>
          <a:xfrm>
            <a:off x="4363196" y="3955933"/>
            <a:ext cx="4649331" cy="2264030"/>
          </a:xfrm>
          <a:prstGeom prst="rect">
            <a:avLst/>
          </a:prstGeom>
        </p:spPr>
      </p:pic>
      <p:sp>
        <p:nvSpPr>
          <p:cNvPr id="15" name="TextBox 14">
            <a:extLst>
              <a:ext uri="{FF2B5EF4-FFF2-40B4-BE49-F238E27FC236}">
                <a16:creationId xmlns:a16="http://schemas.microsoft.com/office/drawing/2014/main" id="{BEF72DD9-850C-461C-9D8A-97AF7E355DCA}"/>
              </a:ext>
            </a:extLst>
          </p:cNvPr>
          <p:cNvSpPr txBox="1"/>
          <p:nvPr/>
        </p:nvSpPr>
        <p:spPr>
          <a:xfrm>
            <a:off x="670872" y="3198281"/>
            <a:ext cx="3807343" cy="2246769"/>
          </a:xfrm>
          <a:prstGeom prst="rect">
            <a:avLst/>
          </a:prstGeom>
          <a:noFill/>
        </p:spPr>
        <p:txBody>
          <a:bodyPr wrap="square" rtlCol="0">
            <a:spAutoFit/>
          </a:bodyPr>
          <a:lstStyle/>
          <a:p>
            <a:r>
              <a:rPr lang="en-GB" sz="2800" dirty="0">
                <a:solidFill>
                  <a:schemeClr val="accent6">
                    <a:lumMod val="10000"/>
                  </a:schemeClr>
                </a:solidFill>
              </a:rPr>
              <a:t>Little/no difference in:</a:t>
            </a:r>
          </a:p>
          <a:p>
            <a:pPr lvl="1">
              <a:buFontTx/>
              <a:buChar char="-"/>
            </a:pPr>
            <a:r>
              <a:rPr lang="en-GB" sz="2800" dirty="0">
                <a:solidFill>
                  <a:schemeClr val="accent6">
                    <a:lumMod val="10000"/>
                  </a:schemeClr>
                </a:solidFill>
              </a:rPr>
              <a:t>Re-consultation</a:t>
            </a:r>
          </a:p>
          <a:p>
            <a:pPr lvl="1">
              <a:buFontTx/>
              <a:buChar char="-"/>
            </a:pPr>
            <a:r>
              <a:rPr lang="en-GB" sz="2800" dirty="0">
                <a:solidFill>
                  <a:schemeClr val="accent6">
                    <a:lumMod val="10000"/>
                  </a:schemeClr>
                </a:solidFill>
              </a:rPr>
              <a:t>Adverse effect</a:t>
            </a:r>
          </a:p>
          <a:p>
            <a:pPr lvl="1">
              <a:buFontTx/>
              <a:buChar char="-"/>
            </a:pPr>
            <a:r>
              <a:rPr lang="en-GB" sz="2800" dirty="0">
                <a:solidFill>
                  <a:schemeClr val="accent6">
                    <a:lumMod val="10000"/>
                  </a:schemeClr>
                </a:solidFill>
              </a:rPr>
              <a:t>Complications</a:t>
            </a:r>
          </a:p>
          <a:p>
            <a:endParaRPr lang="en-GB" sz="2800" dirty="0">
              <a:solidFill>
                <a:schemeClr val="accent6">
                  <a:lumMod val="10000"/>
                </a:schemeClr>
              </a:solidFill>
            </a:endParaRPr>
          </a:p>
        </p:txBody>
      </p:sp>
      <p:sp>
        <p:nvSpPr>
          <p:cNvPr id="12" name="Title 1">
            <a:extLst>
              <a:ext uri="{FF2B5EF4-FFF2-40B4-BE49-F238E27FC236}">
                <a16:creationId xmlns:a16="http://schemas.microsoft.com/office/drawing/2014/main" id="{806993C1-49F6-4CE0-8153-331FE7E52575}"/>
              </a:ext>
            </a:extLst>
          </p:cNvPr>
          <p:cNvSpPr txBox="1">
            <a:spLocks/>
          </p:cNvSpPr>
          <p:nvPr/>
        </p:nvSpPr>
        <p:spPr>
          <a:xfrm>
            <a:off x="1679729" y="508642"/>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Why?</a:t>
            </a:r>
          </a:p>
        </p:txBody>
      </p:sp>
      <p:sp>
        <p:nvSpPr>
          <p:cNvPr id="4" name="TextBox 3">
            <a:extLst>
              <a:ext uri="{FF2B5EF4-FFF2-40B4-BE49-F238E27FC236}">
                <a16:creationId xmlns:a16="http://schemas.microsoft.com/office/drawing/2014/main" id="{6A2D3A40-E58C-4BBC-A66A-7BCC72976F2C}"/>
              </a:ext>
            </a:extLst>
          </p:cNvPr>
          <p:cNvSpPr txBox="1"/>
          <p:nvPr/>
        </p:nvSpPr>
        <p:spPr>
          <a:xfrm>
            <a:off x="6297811" y="6333316"/>
            <a:ext cx="2846189" cy="461665"/>
          </a:xfrm>
          <a:prstGeom prst="rect">
            <a:avLst/>
          </a:prstGeom>
          <a:noFill/>
        </p:spPr>
        <p:txBody>
          <a:bodyPr wrap="square" rtlCol="0">
            <a:spAutoFit/>
          </a:bodyPr>
          <a:lstStyle/>
          <a:p>
            <a:r>
              <a:rPr lang="en-GB" sz="1200" dirty="0"/>
              <a:t>Spurling GKP, et al. 2017</a:t>
            </a:r>
          </a:p>
          <a:p>
            <a:r>
              <a:rPr lang="en-GB" sz="1200" dirty="0"/>
              <a:t>DOI: 10.1002/14651858.CD004417.pub5. </a:t>
            </a:r>
          </a:p>
        </p:txBody>
      </p:sp>
      <p:sp>
        <p:nvSpPr>
          <p:cNvPr id="5" name="Slide Number Placeholder 4">
            <a:extLst>
              <a:ext uri="{FF2B5EF4-FFF2-40B4-BE49-F238E27FC236}">
                <a16:creationId xmlns:a16="http://schemas.microsoft.com/office/drawing/2014/main" id="{9DD5FC3F-3E74-4119-82A2-772C527DCEC2}"/>
              </a:ext>
            </a:extLst>
          </p:cNvPr>
          <p:cNvSpPr>
            <a:spLocks noGrp="1"/>
          </p:cNvSpPr>
          <p:nvPr>
            <p:ph type="sldNum" sz="quarter" idx="12"/>
          </p:nvPr>
        </p:nvSpPr>
        <p:spPr>
          <a:xfrm>
            <a:off x="2305796" y="6571637"/>
            <a:ext cx="2057400" cy="365125"/>
          </a:xfrm>
        </p:spPr>
        <p:txBody>
          <a:bodyPr/>
          <a:lstStyle/>
          <a:p>
            <a:fld id="{EE1385C2-C24A-4E88-87F7-2016927FAD7D}" type="slidenum">
              <a:rPr lang="en-GB" smtClean="0"/>
              <a:t>12</a:t>
            </a:fld>
            <a:endParaRPr lang="en-GB" dirty="0"/>
          </a:p>
        </p:txBody>
      </p:sp>
      <p:sp>
        <p:nvSpPr>
          <p:cNvPr id="10" name="Date Placeholder 5">
            <a:extLst>
              <a:ext uri="{FF2B5EF4-FFF2-40B4-BE49-F238E27FC236}">
                <a16:creationId xmlns:a16="http://schemas.microsoft.com/office/drawing/2014/main" id="{2BFC6F69-A034-455C-90B2-FB909F7855CB}"/>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18691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00796A5-99E9-4D09-9A85-618142BA31CF}"/>
              </a:ext>
            </a:extLst>
          </p:cNvPr>
          <p:cNvGraphicFramePr/>
          <p:nvPr/>
        </p:nvGraphicFramePr>
        <p:xfrm>
          <a:off x="150471" y="1455140"/>
          <a:ext cx="8900932" cy="2288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1">
            <a:extLst>
              <a:ext uri="{FF2B5EF4-FFF2-40B4-BE49-F238E27FC236}">
                <a16:creationId xmlns:a16="http://schemas.microsoft.com/office/drawing/2014/main" id="{FADAACAB-F2C5-4E73-A53E-EA1B7D7139D8}"/>
              </a:ext>
            </a:extLst>
          </p:cNvPr>
          <p:cNvSpPr txBox="1">
            <a:spLocks/>
          </p:cNvSpPr>
          <p:nvPr/>
        </p:nvSpPr>
        <p:spPr>
          <a:xfrm>
            <a:off x="1658464" y="487378"/>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a:t>
            </a:r>
          </a:p>
          <a:p>
            <a:r>
              <a:rPr lang="en-GB" sz="3600" dirty="0"/>
              <a:t>How to explain/discuss</a:t>
            </a:r>
          </a:p>
        </p:txBody>
      </p:sp>
      <p:graphicFrame>
        <p:nvGraphicFramePr>
          <p:cNvPr id="7" name="Table 13">
            <a:extLst>
              <a:ext uri="{FF2B5EF4-FFF2-40B4-BE49-F238E27FC236}">
                <a16:creationId xmlns:a16="http://schemas.microsoft.com/office/drawing/2014/main" id="{194B4192-96B1-9D45-81D6-39FCE2BAE50E}"/>
              </a:ext>
            </a:extLst>
          </p:cNvPr>
          <p:cNvGraphicFramePr>
            <a:graphicFrameLocks noGrp="1"/>
          </p:cNvGraphicFramePr>
          <p:nvPr/>
        </p:nvGraphicFramePr>
        <p:xfrm>
          <a:off x="150471" y="3653687"/>
          <a:ext cx="8633460" cy="22860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pPr>
                        <a:lnSpc>
                          <a:spcPct val="100000"/>
                        </a:lnSpc>
                        <a:spcAft>
                          <a:spcPts val="0"/>
                        </a:spcAft>
                      </a:pPr>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nchor="ctr"/>
                </a:tc>
                <a:tc>
                  <a:txBody>
                    <a:bodyPr/>
                    <a:lstStyle/>
                    <a:p>
                      <a:pPr>
                        <a:lnSpc>
                          <a:spcPct val="100000"/>
                        </a:lnSpc>
                        <a:spcAft>
                          <a:spcPts val="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51010328"/>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Explain </a:t>
                      </a:r>
                      <a:r>
                        <a:rPr lang="en-GB" sz="1400" b="1" dirty="0">
                          <a:solidFill>
                            <a:schemeClr val="accent6">
                              <a:lumMod val="10000"/>
                            </a:schemeClr>
                          </a:solidFill>
                        </a:rPr>
                        <a:t>shortcomings</a:t>
                      </a:r>
                      <a:r>
                        <a:rPr lang="en-GB" sz="1400" dirty="0">
                          <a:solidFill>
                            <a:schemeClr val="accent6">
                              <a:lumMod val="10000"/>
                            </a:schemeClr>
                          </a:solidFill>
                        </a:rPr>
                        <a:t> of antibiotics</a:t>
                      </a:r>
                    </a:p>
                  </a:txBody>
                  <a:tcPr anchor="ctr"/>
                </a:tc>
                <a:tc>
                  <a:txBody>
                    <a:bodyPr/>
                    <a:lstStyle/>
                    <a:p>
                      <a:pPr>
                        <a:lnSpc>
                          <a:spcPct val="100000"/>
                        </a:lnSpc>
                        <a:spcAft>
                          <a:spcPts val="0"/>
                        </a:spcAft>
                      </a:pPr>
                      <a:r>
                        <a:rPr lang="en-GB" sz="1400" dirty="0">
                          <a:solidFill>
                            <a:srgbClr val="000000"/>
                          </a:solidFill>
                          <a:effectLst/>
                        </a:rPr>
                        <a:t>Antibiotics </a:t>
                      </a:r>
                      <a:r>
                        <a:rPr lang="en-GB" sz="1400" b="1" i="1" dirty="0">
                          <a:solidFill>
                            <a:srgbClr val="000000"/>
                          </a:solidFill>
                          <a:effectLst/>
                        </a:rPr>
                        <a:t>don’t help with pain </a:t>
                      </a:r>
                      <a:r>
                        <a:rPr lang="en-GB" sz="1400" dirty="0">
                          <a:solidFill>
                            <a:srgbClr val="000000"/>
                          </a:solidFill>
                          <a:effectLst/>
                        </a:rPr>
                        <a:t>but </a:t>
                      </a:r>
                      <a:r>
                        <a:rPr lang="en-GB" sz="1400" b="1" i="1" dirty="0">
                          <a:solidFill>
                            <a:srgbClr val="000000"/>
                          </a:solidFill>
                          <a:effectLst/>
                        </a:rPr>
                        <a:t>side effects</a:t>
                      </a:r>
                      <a:r>
                        <a:rPr lang="en-GB" sz="1400" dirty="0">
                          <a:solidFill>
                            <a:srgbClr val="000000"/>
                          </a:solidFill>
                          <a:effectLst/>
                        </a:rPr>
                        <a:t>, such as diarrhoea, nausea and rash, can be </a:t>
                      </a:r>
                      <a:r>
                        <a:rPr lang="en-GB" sz="1400" b="1" i="1" dirty="0">
                          <a:solidFill>
                            <a:srgbClr val="000000"/>
                          </a:solidFill>
                          <a:effectLst/>
                        </a:rPr>
                        <a:t>experienced by up to 1 in 10 people</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3946835598"/>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Self-care</a:t>
                      </a:r>
                      <a:r>
                        <a:rPr lang="en-GB" sz="1400" dirty="0">
                          <a:solidFill>
                            <a:schemeClr val="accent6">
                              <a:lumMod val="10000"/>
                            </a:schemeClr>
                          </a:solidFill>
                        </a:rPr>
                        <a:t> advice</a:t>
                      </a:r>
                    </a:p>
                  </a:txBody>
                  <a:tcPr anchor="ctr"/>
                </a:tc>
                <a:tc>
                  <a:txBody>
                    <a:bodyPr/>
                    <a:lstStyle/>
                    <a:p>
                      <a:pPr>
                        <a:lnSpc>
                          <a:spcPct val="100000"/>
                        </a:lnSpc>
                        <a:spcAft>
                          <a:spcPts val="0"/>
                        </a:spcAft>
                      </a:pPr>
                      <a:r>
                        <a:rPr lang="en-GB" sz="1400" dirty="0">
                          <a:solidFill>
                            <a:srgbClr val="000000"/>
                          </a:solidFill>
                          <a:effectLst/>
                        </a:rPr>
                        <a:t>‘Pain in the chest or throat is normal due to inflammation, </a:t>
                      </a:r>
                      <a:r>
                        <a:rPr lang="en-GB" sz="1400" b="1" i="1" dirty="0">
                          <a:solidFill>
                            <a:srgbClr val="000000"/>
                          </a:solidFill>
                          <a:effectLst/>
                        </a:rPr>
                        <a:t>you can take paracetamol, and/or ibuprofen, which will help the pain and soothe the inflammation</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3718311575"/>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Safety-netting</a:t>
                      </a:r>
                      <a:r>
                        <a:rPr lang="en-GB" sz="1400" dirty="0">
                          <a:solidFill>
                            <a:schemeClr val="accent6">
                              <a:lumMod val="10000"/>
                            </a:schemeClr>
                          </a:solidFill>
                        </a:rPr>
                        <a:t> advice</a:t>
                      </a:r>
                    </a:p>
                  </a:txBody>
                  <a:tcPr anchor="ctr"/>
                </a:tc>
                <a:tc>
                  <a:txBody>
                    <a:bodyPr/>
                    <a:lstStyle/>
                    <a:p>
                      <a:pPr>
                        <a:lnSpc>
                          <a:spcPct val="100000"/>
                        </a:lnSpc>
                        <a:spcAft>
                          <a:spcPts val="0"/>
                        </a:spcAft>
                      </a:pPr>
                      <a:r>
                        <a:rPr lang="en-GB" sz="1400" dirty="0">
                          <a:solidFill>
                            <a:srgbClr val="000000"/>
                          </a:solidFill>
                          <a:effectLst/>
                        </a:rPr>
                        <a:t>Provide patients with specific </a:t>
                      </a:r>
                      <a:r>
                        <a:rPr lang="en-GB" sz="1400" b="1" i="1" dirty="0">
                          <a:solidFill>
                            <a:srgbClr val="000000"/>
                          </a:solidFill>
                          <a:effectLst/>
                        </a:rPr>
                        <a:t>information on red-flag symptoms </a:t>
                      </a:r>
                      <a:r>
                        <a:rPr lang="en-GB" sz="1400" dirty="0">
                          <a:solidFill>
                            <a:srgbClr val="000000"/>
                          </a:solidFill>
                          <a:effectLst/>
                        </a:rPr>
                        <a:t>and when they should seek further help</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1062685710"/>
                  </a:ext>
                </a:extLst>
              </a:tr>
            </a:tbl>
          </a:graphicData>
        </a:graphic>
      </p:graphicFrame>
      <p:sp>
        <p:nvSpPr>
          <p:cNvPr id="8" name="Footer Placeholder 5">
            <a:extLst>
              <a:ext uri="{FF2B5EF4-FFF2-40B4-BE49-F238E27FC236}">
                <a16:creationId xmlns:a16="http://schemas.microsoft.com/office/drawing/2014/main" id="{17CD75F2-E7C8-431D-86BB-4A2DDF458B01}"/>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4" name="Slide Number Placeholder 3">
            <a:extLst>
              <a:ext uri="{FF2B5EF4-FFF2-40B4-BE49-F238E27FC236}">
                <a16:creationId xmlns:a16="http://schemas.microsoft.com/office/drawing/2014/main" id="{27AA4577-773C-4097-86B1-6F0544EF9CCC}"/>
              </a:ext>
            </a:extLst>
          </p:cNvPr>
          <p:cNvSpPr>
            <a:spLocks noGrp="1"/>
          </p:cNvSpPr>
          <p:nvPr>
            <p:ph type="sldNum" sz="quarter" idx="12"/>
          </p:nvPr>
        </p:nvSpPr>
        <p:spPr/>
        <p:txBody>
          <a:bodyPr/>
          <a:lstStyle/>
          <a:p>
            <a:fld id="{EE1385C2-C24A-4E88-87F7-2016927FAD7D}" type="slidenum">
              <a:rPr lang="en-GB" smtClean="0"/>
              <a:t>13</a:t>
            </a:fld>
            <a:endParaRPr lang="en-GB" dirty="0"/>
          </a:p>
        </p:txBody>
      </p:sp>
      <p:sp>
        <p:nvSpPr>
          <p:cNvPr id="9" name="Date Placeholder 5">
            <a:extLst>
              <a:ext uri="{FF2B5EF4-FFF2-40B4-BE49-F238E27FC236}">
                <a16:creationId xmlns:a16="http://schemas.microsoft.com/office/drawing/2014/main" id="{006B472E-8748-44F9-81D7-4A353B075A73}"/>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9861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00796A5-99E9-4D09-9A85-618142BA31CF}"/>
              </a:ext>
            </a:extLst>
          </p:cNvPr>
          <p:cNvGraphicFramePr/>
          <p:nvPr>
            <p:extLst>
              <p:ext uri="{D42A27DB-BD31-4B8C-83A1-F6EECF244321}">
                <p14:modId xmlns:p14="http://schemas.microsoft.com/office/powerpoint/2010/main" val="1189298641"/>
              </p:ext>
            </p:extLst>
          </p:nvPr>
        </p:nvGraphicFramePr>
        <p:xfrm>
          <a:off x="121534" y="1732306"/>
          <a:ext cx="8900932" cy="223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1">
            <a:extLst>
              <a:ext uri="{FF2B5EF4-FFF2-40B4-BE49-F238E27FC236}">
                <a16:creationId xmlns:a16="http://schemas.microsoft.com/office/drawing/2014/main" id="{FADAACAB-F2C5-4E73-A53E-EA1B7D7139D8}"/>
              </a:ext>
            </a:extLst>
          </p:cNvPr>
          <p:cNvSpPr txBox="1">
            <a:spLocks/>
          </p:cNvSpPr>
          <p:nvPr/>
        </p:nvSpPr>
        <p:spPr>
          <a:xfrm>
            <a:off x="1828585" y="479674"/>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a:t>
            </a:r>
          </a:p>
          <a:p>
            <a:r>
              <a:rPr lang="en-GB" sz="3600" dirty="0"/>
              <a:t>How to explain/discuss?</a:t>
            </a:r>
          </a:p>
        </p:txBody>
      </p:sp>
      <p:pic>
        <p:nvPicPr>
          <p:cNvPr id="7" name="Picture 6" descr="Diagram&#10;&#10;Description automatically generated">
            <a:extLst>
              <a:ext uri="{FF2B5EF4-FFF2-40B4-BE49-F238E27FC236}">
                <a16:creationId xmlns:a16="http://schemas.microsoft.com/office/drawing/2014/main" id="{B828FC45-39D3-BC4C-8A71-29C385D378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9826" y="4188536"/>
            <a:ext cx="1422431" cy="2017753"/>
          </a:xfrm>
          <a:prstGeom prst="rect">
            <a:avLst/>
          </a:prstGeom>
          <a:ln>
            <a:solidFill>
              <a:srgbClr val="AD0016"/>
            </a:solidFill>
          </a:ln>
        </p:spPr>
      </p:pic>
      <p:pic>
        <p:nvPicPr>
          <p:cNvPr id="8" name="Picture 7" descr="Table&#10;&#10;Description automatically generated">
            <a:extLst>
              <a:ext uri="{FF2B5EF4-FFF2-40B4-BE49-F238E27FC236}">
                <a16:creationId xmlns:a16="http://schemas.microsoft.com/office/drawing/2014/main" id="{6D8CF7C6-1174-6449-A6B4-6F5114854D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3790" y="4381668"/>
            <a:ext cx="2471530" cy="1748774"/>
          </a:xfrm>
          <a:prstGeom prst="rect">
            <a:avLst/>
          </a:prstGeom>
          <a:ln>
            <a:solidFill>
              <a:srgbClr val="AD0016"/>
            </a:solidFill>
          </a:ln>
        </p:spPr>
      </p:pic>
      <p:pic>
        <p:nvPicPr>
          <p:cNvPr id="9" name="Picture 8" descr="Graphical user interface, text&#10;&#10;Description automatically generated">
            <a:extLst>
              <a:ext uri="{FF2B5EF4-FFF2-40B4-BE49-F238E27FC236}">
                <a16:creationId xmlns:a16="http://schemas.microsoft.com/office/drawing/2014/main" id="{093A4E7E-8213-7341-AC45-010DDD5C82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49" y="4220813"/>
            <a:ext cx="1422431" cy="1985476"/>
          </a:xfrm>
          <a:prstGeom prst="rect">
            <a:avLst/>
          </a:prstGeom>
        </p:spPr>
      </p:pic>
      <p:pic>
        <p:nvPicPr>
          <p:cNvPr id="10" name="Picture 9">
            <a:extLst>
              <a:ext uri="{FF2B5EF4-FFF2-40B4-BE49-F238E27FC236}">
                <a16:creationId xmlns:a16="http://schemas.microsoft.com/office/drawing/2014/main" id="{79F257F5-B0FB-C44B-ACFD-3008498B5D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30330" y="4381668"/>
            <a:ext cx="2473024" cy="1748774"/>
          </a:xfrm>
          <a:prstGeom prst="rect">
            <a:avLst/>
          </a:prstGeom>
          <a:ln>
            <a:solidFill>
              <a:srgbClr val="AD0016"/>
            </a:solidFill>
          </a:ln>
        </p:spPr>
      </p:pic>
      <p:pic>
        <p:nvPicPr>
          <p:cNvPr id="11" name="Picture 10" descr="Text&#10;&#10;Description automatically generated">
            <a:extLst>
              <a:ext uri="{FF2B5EF4-FFF2-40B4-BE49-F238E27FC236}">
                <a16:creationId xmlns:a16="http://schemas.microsoft.com/office/drawing/2014/main" id="{D6E0BE0A-D12D-D742-93D1-83E25B3099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9569" y="4204674"/>
            <a:ext cx="1422431" cy="2017754"/>
          </a:xfrm>
          <a:prstGeom prst="rect">
            <a:avLst/>
          </a:prstGeom>
          <a:ln>
            <a:solidFill>
              <a:srgbClr val="AD0016"/>
            </a:solidFill>
          </a:ln>
        </p:spPr>
      </p:pic>
      <p:sp>
        <p:nvSpPr>
          <p:cNvPr id="12" name="Footer Placeholder 5">
            <a:extLst>
              <a:ext uri="{FF2B5EF4-FFF2-40B4-BE49-F238E27FC236}">
                <a16:creationId xmlns:a16="http://schemas.microsoft.com/office/drawing/2014/main" id="{05E6EB28-8A59-4DD6-8E3E-547868C27681}"/>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4" name="Slide Number Placeholder 3">
            <a:extLst>
              <a:ext uri="{FF2B5EF4-FFF2-40B4-BE49-F238E27FC236}">
                <a16:creationId xmlns:a16="http://schemas.microsoft.com/office/drawing/2014/main" id="{B739D2CC-2DBE-4AAB-A489-7DFB9BD74A65}"/>
              </a:ext>
            </a:extLst>
          </p:cNvPr>
          <p:cNvSpPr>
            <a:spLocks noGrp="1"/>
          </p:cNvSpPr>
          <p:nvPr>
            <p:ph type="sldNum" sz="quarter" idx="12"/>
          </p:nvPr>
        </p:nvSpPr>
        <p:spPr/>
        <p:txBody>
          <a:bodyPr/>
          <a:lstStyle/>
          <a:p>
            <a:fld id="{EE1385C2-C24A-4E88-87F7-2016927FAD7D}" type="slidenum">
              <a:rPr lang="en-GB" smtClean="0"/>
              <a:t>14</a:t>
            </a:fld>
            <a:endParaRPr lang="en-GB" dirty="0"/>
          </a:p>
        </p:txBody>
      </p:sp>
      <p:sp>
        <p:nvSpPr>
          <p:cNvPr id="13" name="Date Placeholder 5">
            <a:extLst>
              <a:ext uri="{FF2B5EF4-FFF2-40B4-BE49-F238E27FC236}">
                <a16:creationId xmlns:a16="http://schemas.microsoft.com/office/drawing/2014/main" id="{848AEFDD-1B50-467E-8F05-9EFAF3ED09AF}"/>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159272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942" y="2095017"/>
            <a:ext cx="8502116" cy="3766521"/>
          </a:xfrm>
        </p:spPr>
        <p:txBody>
          <a:bodyPr>
            <a:normAutofit/>
          </a:bodyPr>
          <a:lstStyle/>
          <a:p>
            <a:pPr marL="514350" indent="-457200">
              <a:lnSpc>
                <a:spcPct val="100000"/>
              </a:lnSpc>
              <a:spcBef>
                <a:spcPts val="0"/>
              </a:spcBef>
              <a:spcAft>
                <a:spcPts val="1200"/>
              </a:spcAft>
              <a:buFont typeface="+mj-lt"/>
              <a:buAutoNum type="arabicPeriod"/>
            </a:pPr>
            <a:r>
              <a:rPr lang="en-GB" dirty="0"/>
              <a:t>Issue prescription but advise to get it dispensed only if needed</a:t>
            </a:r>
          </a:p>
          <a:p>
            <a:pPr marL="514350" indent="-457200">
              <a:lnSpc>
                <a:spcPct val="100000"/>
              </a:lnSpc>
              <a:spcBef>
                <a:spcPts val="0"/>
              </a:spcBef>
              <a:spcAft>
                <a:spcPts val="1200"/>
              </a:spcAft>
              <a:buFont typeface="+mj-lt"/>
              <a:buAutoNum type="arabicPeriod"/>
            </a:pPr>
            <a:r>
              <a:rPr lang="en-GB" dirty="0"/>
              <a:t>Post-dated prescription</a:t>
            </a:r>
          </a:p>
          <a:p>
            <a:pPr marL="514350" indent="-457200">
              <a:lnSpc>
                <a:spcPct val="100000"/>
              </a:lnSpc>
              <a:spcBef>
                <a:spcPts val="0"/>
              </a:spcBef>
              <a:spcAft>
                <a:spcPts val="1200"/>
              </a:spcAft>
              <a:buFont typeface="+mj-lt"/>
              <a:buAutoNum type="arabicPeriod"/>
            </a:pPr>
            <a:r>
              <a:rPr lang="en-GB" dirty="0"/>
              <a:t>Collect the prescription from an agreed location</a:t>
            </a:r>
          </a:p>
          <a:p>
            <a:pPr marL="514350" indent="-457200">
              <a:lnSpc>
                <a:spcPct val="100000"/>
              </a:lnSpc>
              <a:spcBef>
                <a:spcPts val="0"/>
              </a:spcBef>
              <a:spcAft>
                <a:spcPts val="1200"/>
              </a:spcAft>
              <a:buFont typeface="+mj-lt"/>
              <a:buAutoNum type="arabicPeriod"/>
            </a:pPr>
            <a:r>
              <a:rPr lang="en-GB" dirty="0"/>
              <a:t>Collect antibiotic now but only use if needed</a:t>
            </a:r>
          </a:p>
          <a:p>
            <a:pPr marL="514350" indent="-457200">
              <a:lnSpc>
                <a:spcPct val="100000"/>
              </a:lnSpc>
              <a:spcBef>
                <a:spcPts val="0"/>
              </a:spcBef>
              <a:spcAft>
                <a:spcPts val="1200"/>
              </a:spcAft>
              <a:buFont typeface="+mj-lt"/>
              <a:buAutoNum type="arabicPeriod"/>
            </a:pPr>
            <a:r>
              <a:rPr lang="en-GB" dirty="0"/>
              <a:t>Contact the practice again to get the prescription</a:t>
            </a:r>
          </a:p>
        </p:txBody>
      </p:sp>
      <p:sp>
        <p:nvSpPr>
          <p:cNvPr id="10" name="Title 1">
            <a:extLst>
              <a:ext uri="{FF2B5EF4-FFF2-40B4-BE49-F238E27FC236}">
                <a16:creationId xmlns:a16="http://schemas.microsoft.com/office/drawing/2014/main" id="{FB5D1689-3E0C-42AE-828B-F6D3A8DF15E7}"/>
              </a:ext>
            </a:extLst>
          </p:cNvPr>
          <p:cNvSpPr txBox="1">
            <a:spLocks/>
          </p:cNvSpPr>
          <p:nvPr/>
        </p:nvSpPr>
        <p:spPr>
          <a:xfrm>
            <a:off x="1627442" y="584500"/>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How?</a:t>
            </a:r>
          </a:p>
        </p:txBody>
      </p:sp>
      <p:sp>
        <p:nvSpPr>
          <p:cNvPr id="5" name="Footer Placeholder 5">
            <a:extLst>
              <a:ext uri="{FF2B5EF4-FFF2-40B4-BE49-F238E27FC236}">
                <a16:creationId xmlns:a16="http://schemas.microsoft.com/office/drawing/2014/main" id="{0BE2B925-A226-40E1-80D2-0907CA0DD434}"/>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4" name="Slide Number Placeholder 3">
            <a:extLst>
              <a:ext uri="{FF2B5EF4-FFF2-40B4-BE49-F238E27FC236}">
                <a16:creationId xmlns:a16="http://schemas.microsoft.com/office/drawing/2014/main" id="{BA573932-8151-4F9D-823E-B9D6285AA782}"/>
              </a:ext>
            </a:extLst>
          </p:cNvPr>
          <p:cNvSpPr>
            <a:spLocks noGrp="1"/>
          </p:cNvSpPr>
          <p:nvPr>
            <p:ph type="sldNum" sz="quarter" idx="12"/>
          </p:nvPr>
        </p:nvSpPr>
        <p:spPr/>
        <p:txBody>
          <a:bodyPr/>
          <a:lstStyle/>
          <a:p>
            <a:fld id="{EE1385C2-C24A-4E88-87F7-2016927FAD7D}" type="slidenum">
              <a:rPr lang="en-GB" smtClean="0"/>
              <a:t>15</a:t>
            </a:fld>
            <a:endParaRPr lang="en-GB" dirty="0"/>
          </a:p>
        </p:txBody>
      </p:sp>
      <p:sp>
        <p:nvSpPr>
          <p:cNvPr id="7" name="Date Placeholder 5">
            <a:extLst>
              <a:ext uri="{FF2B5EF4-FFF2-40B4-BE49-F238E27FC236}">
                <a16:creationId xmlns:a16="http://schemas.microsoft.com/office/drawing/2014/main" id="{16474A3D-786F-4EC3-A82F-00A5DB9D6E83}"/>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31897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p:cNvSpPr>
          <p:nvPr/>
        </p:nvSpPr>
        <p:spPr>
          <a:xfrm>
            <a:off x="1521117" y="520704"/>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534379" y="2035820"/>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nvGraphicFramePr>
        <p:xfrm>
          <a:off x="534378" y="2741248"/>
          <a:ext cx="8075241" cy="3383280"/>
        </p:xfrm>
        <a:graphic>
          <a:graphicData uri="http://schemas.openxmlformats.org/drawingml/2006/table">
            <a:tbl>
              <a:tblPr>
                <a:tableStyleId>{69C7853C-536D-4A76-A0AE-DD22124D55A5}</a:tableStyleId>
              </a:tblPr>
              <a:tblGrid>
                <a:gridCol w="1858866">
                  <a:extLst>
                    <a:ext uri="{9D8B030D-6E8A-4147-A177-3AD203B41FA5}">
                      <a16:colId xmlns:a16="http://schemas.microsoft.com/office/drawing/2014/main" val="3555672956"/>
                    </a:ext>
                  </a:extLst>
                </a:gridCol>
                <a:gridCol w="2483556">
                  <a:extLst>
                    <a:ext uri="{9D8B030D-6E8A-4147-A177-3AD203B41FA5}">
                      <a16:colId xmlns:a16="http://schemas.microsoft.com/office/drawing/2014/main" val="3157479047"/>
                    </a:ext>
                  </a:extLst>
                </a:gridCol>
                <a:gridCol w="3732819">
                  <a:extLst>
                    <a:ext uri="{9D8B030D-6E8A-4147-A177-3AD203B41FA5}">
                      <a16:colId xmlns:a16="http://schemas.microsoft.com/office/drawing/2014/main" val="246730303"/>
                    </a:ext>
                  </a:extLst>
                </a:gridCol>
              </a:tblGrid>
              <a:tr h="0">
                <a:tc>
                  <a:txBody>
                    <a:bodyPr/>
                    <a:lstStyle/>
                    <a:p>
                      <a:r>
                        <a:rPr lang="en-GB" sz="2200" b="1" dirty="0">
                          <a:solidFill>
                            <a:srgbClr val="FFFFFF"/>
                          </a:solidFill>
                          <a:effectLst/>
                        </a:rPr>
                        <a:t>READ codes (</a:t>
                      </a:r>
                      <a:r>
                        <a:rPr lang="en-GB" sz="2200" b="1" dirty="0" err="1">
                          <a:solidFill>
                            <a:srgbClr val="FFFFFF"/>
                          </a:solidFill>
                          <a:effectLst/>
                        </a:rPr>
                        <a:t>Emis</a:t>
                      </a:r>
                      <a:r>
                        <a:rPr lang="en-GB" sz="2200" b="1" dirty="0">
                          <a:solidFill>
                            <a:srgbClr val="FFFFFF"/>
                          </a:solidFill>
                          <a:effectLst/>
                        </a:rPr>
                        <a:t>, Vision)</a:t>
                      </a:r>
                    </a:p>
                  </a:txBody>
                  <a:tcPr>
                    <a:solidFill>
                      <a:schemeClr val="accent4"/>
                    </a:solidFill>
                  </a:tcPr>
                </a:tc>
                <a:tc>
                  <a:txBody>
                    <a:bodyPr/>
                    <a:lstStyle/>
                    <a:p>
                      <a:r>
                        <a:rPr lang="en-GB" sz="2200" b="1" dirty="0">
                          <a:solidFill>
                            <a:srgbClr val="FFFFFF"/>
                          </a:solidFill>
                          <a:effectLst/>
                        </a:rPr>
                        <a:t>SNOMED code </a:t>
                      </a:r>
                    </a:p>
                    <a:p>
                      <a:r>
                        <a:rPr lang="en-GB" sz="2200" b="1" dirty="0">
                          <a:solidFill>
                            <a:srgbClr val="FFFFFF"/>
                          </a:solidFill>
                          <a:effectLst/>
                        </a:rPr>
                        <a:t>(System One)</a:t>
                      </a:r>
                    </a:p>
                  </a:txBody>
                  <a:tcPr>
                    <a:solidFill>
                      <a:schemeClr val="accent4"/>
                    </a:solidFill>
                  </a:tcPr>
                </a:tc>
                <a:tc>
                  <a:txBody>
                    <a:bodyPr/>
                    <a:lstStyle/>
                    <a:p>
                      <a:r>
                        <a:rPr lang="en-GB" sz="2200" b="1" dirty="0">
                          <a:solidFill>
                            <a:srgbClr val="FFFFFF"/>
                          </a:solidFill>
                          <a:effectLst/>
                        </a:rPr>
                        <a:t>Definition</a:t>
                      </a:r>
                    </a:p>
                  </a:txBody>
                  <a:tcPr>
                    <a:solidFill>
                      <a:schemeClr val="accent4"/>
                    </a:solidFill>
                  </a:tcPr>
                </a:tc>
                <a:extLst>
                  <a:ext uri="{0D108BD9-81ED-4DB2-BD59-A6C34878D82A}">
                    <a16:rowId xmlns:a16="http://schemas.microsoft.com/office/drawing/2014/main" val="2793182540"/>
                  </a:ext>
                </a:extLst>
              </a:tr>
              <a:tr h="0">
                <a:tc>
                  <a:txBody>
                    <a:bodyPr/>
                    <a:lstStyle/>
                    <a:p>
                      <a:r>
                        <a:rPr lang="en-GB" sz="2200">
                          <a:solidFill>
                            <a:schemeClr val="accent6">
                              <a:lumMod val="10000"/>
                            </a:schemeClr>
                          </a:solidFill>
                          <a:effectLst/>
                        </a:rPr>
                        <a:t>8BP0</a:t>
                      </a:r>
                    </a:p>
                  </a:txBody>
                  <a:tcPr>
                    <a:solidFill>
                      <a:schemeClr val="accent4">
                        <a:lumMod val="20000"/>
                        <a:lumOff val="80000"/>
                      </a:schemeClr>
                    </a:solidFill>
                  </a:tcPr>
                </a:tc>
                <a:tc>
                  <a:txBody>
                    <a:bodyPr/>
                    <a:lstStyle/>
                    <a:p>
                      <a:r>
                        <a:rPr lang="en-GB" sz="2200">
                          <a:solidFill>
                            <a:schemeClr val="accent6">
                              <a:lumMod val="10000"/>
                            </a:schemeClr>
                          </a:solidFill>
                          <a:effectLst/>
                        </a:rPr>
                        <a:t>2549788011</a:t>
                      </a:r>
                    </a:p>
                  </a:txBody>
                  <a:tcPr>
                    <a:solidFill>
                      <a:schemeClr val="accent4">
                        <a:lumMod val="20000"/>
                        <a:lumOff val="80000"/>
                      </a:schemeClr>
                    </a:solidFill>
                  </a:tcPr>
                </a:tc>
                <a:tc>
                  <a:txBody>
                    <a:bodyPr/>
                    <a:lstStyle/>
                    <a:p>
                      <a:r>
                        <a:rPr lang="en-GB" sz="2200" dirty="0">
                          <a:solidFill>
                            <a:schemeClr val="accent6">
                              <a:lumMod val="10000"/>
                            </a:schemeClr>
                          </a:solidFill>
                          <a:effectLst/>
                        </a:rPr>
                        <a:t>Deferred antibiotic therapy</a:t>
                      </a:r>
                    </a:p>
                  </a:txBody>
                  <a:tcPr>
                    <a:solidFill>
                      <a:schemeClr val="accent4">
                        <a:lumMod val="20000"/>
                        <a:lumOff val="80000"/>
                      </a:schemeClr>
                    </a:solidFill>
                  </a:tcPr>
                </a:tc>
                <a:extLst>
                  <a:ext uri="{0D108BD9-81ED-4DB2-BD59-A6C34878D82A}">
                    <a16:rowId xmlns:a16="http://schemas.microsoft.com/office/drawing/2014/main" val="72795957"/>
                  </a:ext>
                </a:extLst>
              </a:tr>
              <a:tr h="0">
                <a:tc>
                  <a:txBody>
                    <a:bodyPr/>
                    <a:lstStyle/>
                    <a:p>
                      <a:r>
                        <a:rPr lang="en-GB" sz="2200" dirty="0">
                          <a:solidFill>
                            <a:schemeClr val="accent6">
                              <a:lumMod val="10000"/>
                            </a:schemeClr>
                          </a:solidFill>
                          <a:effectLst/>
                        </a:rPr>
                        <a:t>8CAk</a:t>
                      </a:r>
                    </a:p>
                  </a:txBody>
                  <a:tcPr>
                    <a:solidFill>
                      <a:schemeClr val="accent4">
                        <a:lumMod val="20000"/>
                        <a:lumOff val="80000"/>
                      </a:schemeClr>
                    </a:solidFill>
                  </a:tcPr>
                </a:tc>
                <a:tc>
                  <a:txBody>
                    <a:bodyPr/>
                    <a:lstStyle/>
                    <a:p>
                      <a:r>
                        <a:rPr lang="en-GB" sz="2200" dirty="0">
                          <a:solidFill>
                            <a:schemeClr val="accent6">
                              <a:lumMod val="10000"/>
                            </a:schemeClr>
                          </a:solidFill>
                          <a:effectLst/>
                        </a:rPr>
                        <a:t>406111000000113</a:t>
                      </a:r>
                    </a:p>
                  </a:txBody>
                  <a:tcPr>
                    <a:solidFill>
                      <a:schemeClr val="accent4">
                        <a:lumMod val="20000"/>
                        <a:lumOff val="80000"/>
                      </a:schemeClr>
                    </a:solidFill>
                  </a:tcPr>
                </a:tc>
                <a:tc>
                  <a:txBody>
                    <a:bodyPr/>
                    <a:lstStyle/>
                    <a:p>
                      <a:r>
                        <a:rPr lang="en-GB" sz="2200" dirty="0">
                          <a:solidFill>
                            <a:schemeClr val="accent6">
                              <a:lumMod val="10000"/>
                            </a:schemeClr>
                          </a:solidFill>
                          <a:effectLst/>
                        </a:rPr>
                        <a:t>Patient advised to delay filling of prescription</a:t>
                      </a:r>
                    </a:p>
                  </a:txBody>
                  <a:tcPr>
                    <a:solidFill>
                      <a:schemeClr val="accent4">
                        <a:lumMod val="20000"/>
                        <a:lumOff val="80000"/>
                      </a:schemeClr>
                    </a:solidFill>
                  </a:tcPr>
                </a:tc>
                <a:extLst>
                  <a:ext uri="{0D108BD9-81ED-4DB2-BD59-A6C34878D82A}">
                    <a16:rowId xmlns:a16="http://schemas.microsoft.com/office/drawing/2014/main" val="2003549155"/>
                  </a:ext>
                </a:extLst>
              </a:tr>
              <a:tr h="0">
                <a:tc>
                  <a:txBody>
                    <a:bodyPr/>
                    <a:lstStyle/>
                    <a:p>
                      <a:r>
                        <a:rPr lang="en-GB" sz="2200">
                          <a:solidFill>
                            <a:schemeClr val="accent6">
                              <a:lumMod val="10000"/>
                            </a:schemeClr>
                          </a:solidFill>
                          <a:effectLst/>
                        </a:rPr>
                        <a:t>8OAN</a:t>
                      </a:r>
                    </a:p>
                  </a:txBody>
                  <a:tcPr>
                    <a:solidFill>
                      <a:schemeClr val="accent4">
                        <a:lumMod val="20000"/>
                        <a:lumOff val="80000"/>
                      </a:schemeClr>
                    </a:solidFill>
                  </a:tcPr>
                </a:tc>
                <a:tc>
                  <a:txBody>
                    <a:bodyPr/>
                    <a:lstStyle/>
                    <a:p>
                      <a:r>
                        <a:rPr lang="en-GB" sz="2200" dirty="0">
                          <a:solidFill>
                            <a:schemeClr val="accent6">
                              <a:lumMod val="10000"/>
                            </a:schemeClr>
                          </a:solidFill>
                          <a:effectLst/>
                        </a:rPr>
                        <a:t>2462831000000113</a:t>
                      </a:r>
                    </a:p>
                  </a:txBody>
                  <a:tcPr>
                    <a:solidFill>
                      <a:schemeClr val="accent4">
                        <a:lumMod val="20000"/>
                        <a:lumOff val="80000"/>
                      </a:schemeClr>
                    </a:solidFill>
                  </a:tcPr>
                </a:tc>
                <a:tc>
                  <a:txBody>
                    <a:bodyPr/>
                    <a:lstStyle/>
                    <a:p>
                      <a:r>
                        <a:rPr lang="en-GB" sz="2200" dirty="0">
                          <a:solidFill>
                            <a:schemeClr val="accent6">
                              <a:lumMod val="10000"/>
                            </a:schemeClr>
                          </a:solidFill>
                          <a:effectLst/>
                        </a:rPr>
                        <a:t>Provision of </a:t>
                      </a:r>
                      <a:r>
                        <a:rPr lang="en-GB" sz="2200" u="sng" dirty="0">
                          <a:solidFill>
                            <a:schemeClr val="accent6">
                              <a:lumMod val="10000"/>
                            </a:schemeClr>
                          </a:solidFill>
                          <a:effectLst/>
                          <a:hlinkClick r:id="rId3">
                            <a:extLst>
                              <a:ext uri="{A12FA001-AC4F-418D-AE19-62706E023703}">
                                <ahyp:hlinkClr xmlns:ahyp="http://schemas.microsoft.com/office/drawing/2018/hyperlinkcolor" val="tx"/>
                              </a:ext>
                            </a:extLst>
                          </a:hlinkClick>
                        </a:rPr>
                        <a:t>TARGET Managing Your Common Infection (Self-Care) Leaflet</a:t>
                      </a:r>
                      <a:r>
                        <a:rPr lang="en-GB" sz="2200" dirty="0">
                          <a:solidFill>
                            <a:schemeClr val="accent6">
                              <a:lumMod val="10000"/>
                            </a:schemeClr>
                          </a:solidFill>
                          <a:effectLst/>
                        </a:rPr>
                        <a:t> with back-up antibiotic prescription issued</a:t>
                      </a:r>
                    </a:p>
                  </a:txBody>
                  <a:tcPr>
                    <a:solidFill>
                      <a:schemeClr val="accent4">
                        <a:lumMod val="20000"/>
                        <a:lumOff val="80000"/>
                      </a:schemeClr>
                    </a:solidFill>
                  </a:tcPr>
                </a:tc>
                <a:extLst>
                  <a:ext uri="{0D108BD9-81ED-4DB2-BD59-A6C34878D82A}">
                    <a16:rowId xmlns:a16="http://schemas.microsoft.com/office/drawing/2014/main" val="1177526292"/>
                  </a:ext>
                </a:extLst>
              </a:tr>
            </a:tbl>
          </a:graphicData>
        </a:graphic>
      </p:graphicFrame>
      <p:sp>
        <p:nvSpPr>
          <p:cNvPr id="6" name="Footer Placeholder 5">
            <a:extLst>
              <a:ext uri="{FF2B5EF4-FFF2-40B4-BE49-F238E27FC236}">
                <a16:creationId xmlns:a16="http://schemas.microsoft.com/office/drawing/2014/main" id="{FB12F378-4EE6-4C91-AC21-F352D701ECA0}"/>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4" name="Slide Number Placeholder 3">
            <a:extLst>
              <a:ext uri="{FF2B5EF4-FFF2-40B4-BE49-F238E27FC236}">
                <a16:creationId xmlns:a16="http://schemas.microsoft.com/office/drawing/2014/main" id="{F509560B-799B-489B-9708-BC2BC782520B}"/>
              </a:ext>
            </a:extLst>
          </p:cNvPr>
          <p:cNvSpPr>
            <a:spLocks noGrp="1"/>
          </p:cNvSpPr>
          <p:nvPr>
            <p:ph type="sldNum" sz="quarter" idx="12"/>
          </p:nvPr>
        </p:nvSpPr>
        <p:spPr/>
        <p:txBody>
          <a:bodyPr/>
          <a:lstStyle/>
          <a:p>
            <a:fld id="{EE1385C2-C24A-4E88-87F7-2016927FAD7D}" type="slidenum">
              <a:rPr lang="en-GB" smtClean="0"/>
              <a:t>16</a:t>
            </a:fld>
            <a:endParaRPr lang="en-GB" dirty="0"/>
          </a:p>
        </p:txBody>
      </p:sp>
      <p:sp>
        <p:nvSpPr>
          <p:cNvPr id="8" name="Date Placeholder 5">
            <a:extLst>
              <a:ext uri="{FF2B5EF4-FFF2-40B4-BE49-F238E27FC236}">
                <a16:creationId xmlns:a16="http://schemas.microsoft.com/office/drawing/2014/main" id="{960559AE-F503-452B-BBF2-B1D5BDB3751D}"/>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75522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78" y="2132856"/>
            <a:ext cx="8556244" cy="3744416"/>
          </a:xfrm>
        </p:spPr>
        <p:txBody>
          <a:bodyPr>
            <a:normAutofit/>
          </a:bodyPr>
          <a:lstStyle/>
          <a:p>
            <a:pPr marL="514350" indent="-514350">
              <a:buFont typeface="+mj-lt"/>
              <a:buAutoNum type="arabicPeriod"/>
            </a:pPr>
            <a:r>
              <a:rPr lang="en-GB" dirty="0"/>
              <a:t>You are </a:t>
            </a:r>
            <a:r>
              <a:rPr lang="en-GB" b="1" dirty="0"/>
              <a:t>uncertain about how an infection might progress</a:t>
            </a:r>
          </a:p>
          <a:p>
            <a:pPr marL="514350" indent="-514350">
              <a:buFont typeface="+mj-lt"/>
              <a:buAutoNum type="arabicPeriod"/>
            </a:pPr>
            <a:endParaRPr lang="en-GB" dirty="0"/>
          </a:p>
          <a:p>
            <a:pPr marL="514350" indent="-514350">
              <a:buFont typeface="+mj-lt"/>
              <a:buAutoNum type="arabicPeriod"/>
            </a:pPr>
            <a:r>
              <a:rPr lang="en-GB" dirty="0"/>
              <a:t>The </a:t>
            </a:r>
            <a:r>
              <a:rPr lang="en-GB" b="1" dirty="0"/>
              <a:t>patient remains concerned</a:t>
            </a:r>
            <a:r>
              <a:rPr lang="en-GB" dirty="0"/>
              <a:t> about illness progression despite you discussing antibiotics</a:t>
            </a:r>
          </a:p>
          <a:p>
            <a:pPr marL="514350" indent="-514350">
              <a:buFont typeface="+mj-lt"/>
              <a:buAutoNum type="arabicPeriod"/>
            </a:pPr>
            <a:endParaRPr lang="en-GB" dirty="0"/>
          </a:p>
          <a:p>
            <a:pPr marL="514350" indent="-514350">
              <a:buFont typeface="+mj-lt"/>
              <a:buAutoNum type="arabicPeriod"/>
            </a:pPr>
            <a:r>
              <a:rPr lang="en-GB" dirty="0"/>
              <a:t>You are concerned that patient may need antibiotics when they will have </a:t>
            </a:r>
            <a:r>
              <a:rPr lang="en-GB" b="1" dirty="0"/>
              <a:t>limited access to </a:t>
            </a:r>
            <a:r>
              <a:rPr lang="en-GB" b="1"/>
              <a:t>medical care</a:t>
            </a:r>
            <a:endParaRPr lang="en-GB" dirty="0"/>
          </a:p>
          <a:p>
            <a:pPr marL="0" indent="0">
              <a:buNone/>
            </a:pPr>
            <a:endParaRPr lang="en-GB" sz="2200" dirty="0"/>
          </a:p>
        </p:txBody>
      </p:sp>
      <p:sp>
        <p:nvSpPr>
          <p:cNvPr id="9" name="Footer Placeholder 5">
            <a:extLst>
              <a:ext uri="{FF2B5EF4-FFF2-40B4-BE49-F238E27FC236}">
                <a16:creationId xmlns:a16="http://schemas.microsoft.com/office/drawing/2014/main" id="{85650BAD-D9C9-4EBB-BAAB-208F99914274}"/>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11" name="Title 1">
            <a:extLst>
              <a:ext uri="{FF2B5EF4-FFF2-40B4-BE49-F238E27FC236}">
                <a16:creationId xmlns:a16="http://schemas.microsoft.com/office/drawing/2014/main" id="{54A346EF-C3C8-4984-B725-0EE900048DE8}"/>
              </a:ext>
            </a:extLst>
          </p:cNvPr>
          <p:cNvSpPr txBox="1">
            <a:spLocks/>
          </p:cNvSpPr>
          <p:nvPr/>
        </p:nvSpPr>
        <p:spPr>
          <a:xfrm>
            <a:off x="1443144" y="877060"/>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When?</a:t>
            </a:r>
          </a:p>
        </p:txBody>
      </p:sp>
      <p:sp>
        <p:nvSpPr>
          <p:cNvPr id="4" name="Slide Number Placeholder 3">
            <a:extLst>
              <a:ext uri="{FF2B5EF4-FFF2-40B4-BE49-F238E27FC236}">
                <a16:creationId xmlns:a16="http://schemas.microsoft.com/office/drawing/2014/main" id="{C7C69C0F-480D-4C16-866F-2EEEEB7E15B2}"/>
              </a:ext>
            </a:extLst>
          </p:cNvPr>
          <p:cNvSpPr>
            <a:spLocks noGrp="1"/>
          </p:cNvSpPr>
          <p:nvPr>
            <p:ph type="sldNum" sz="quarter" idx="12"/>
          </p:nvPr>
        </p:nvSpPr>
        <p:spPr/>
        <p:txBody>
          <a:bodyPr/>
          <a:lstStyle/>
          <a:p>
            <a:fld id="{EE1385C2-C24A-4E88-87F7-2016927FAD7D}" type="slidenum">
              <a:rPr lang="en-GB" smtClean="0"/>
              <a:t>17</a:t>
            </a:fld>
            <a:endParaRPr lang="en-GB" dirty="0"/>
          </a:p>
        </p:txBody>
      </p:sp>
      <p:sp>
        <p:nvSpPr>
          <p:cNvPr id="7" name="Date Placeholder 5">
            <a:extLst>
              <a:ext uri="{FF2B5EF4-FFF2-40B4-BE49-F238E27FC236}">
                <a16:creationId xmlns:a16="http://schemas.microsoft.com/office/drawing/2014/main" id="{45A1ECBF-0A58-4B56-B4D8-0FDDDE8EC7D6}"/>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38173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1DE7-5E7E-4446-A622-F5125A26335E}"/>
              </a:ext>
            </a:extLst>
          </p:cNvPr>
          <p:cNvSpPr>
            <a:spLocks noGrp="1"/>
          </p:cNvSpPr>
          <p:nvPr>
            <p:ph type="title"/>
          </p:nvPr>
        </p:nvSpPr>
        <p:spPr>
          <a:xfrm>
            <a:off x="2037622" y="436010"/>
            <a:ext cx="7297763" cy="1325563"/>
          </a:xfrm>
        </p:spPr>
        <p:txBody>
          <a:bodyPr>
            <a:normAutofit/>
          </a:bodyPr>
          <a:lstStyle/>
          <a:p>
            <a:r>
              <a:rPr lang="en-GB" sz="3600" dirty="0"/>
              <a:t>Back-up antibiotic prescriptions</a:t>
            </a:r>
            <a:br>
              <a:rPr lang="en-GB" sz="3600" dirty="0"/>
            </a:br>
            <a:r>
              <a:rPr lang="en-GB" sz="3600" dirty="0"/>
              <a:t>Summary</a:t>
            </a:r>
            <a:endParaRPr lang="en-US" sz="3600" dirty="0"/>
          </a:p>
        </p:txBody>
      </p:sp>
      <p:sp>
        <p:nvSpPr>
          <p:cNvPr id="3" name="Content Placeholder 2">
            <a:extLst>
              <a:ext uri="{FF2B5EF4-FFF2-40B4-BE49-F238E27FC236}">
                <a16:creationId xmlns:a16="http://schemas.microsoft.com/office/drawing/2014/main" id="{EE675388-C49E-5A4C-B32B-B279A2071D1E}"/>
              </a:ext>
            </a:extLst>
          </p:cNvPr>
          <p:cNvSpPr>
            <a:spLocks noGrp="1"/>
          </p:cNvSpPr>
          <p:nvPr>
            <p:ph idx="1"/>
          </p:nvPr>
        </p:nvSpPr>
        <p:spPr>
          <a:xfrm>
            <a:off x="628650" y="2130425"/>
            <a:ext cx="7886700" cy="3438037"/>
          </a:xfrm>
        </p:spPr>
        <p:txBody>
          <a:bodyPr/>
          <a:lstStyle/>
          <a:p>
            <a:pPr marL="0" lvl="0" indent="0" fontAlgn="base">
              <a:lnSpc>
                <a:spcPct val="100000"/>
              </a:lnSpc>
              <a:spcBef>
                <a:spcPts val="0"/>
              </a:spcBef>
              <a:spcAft>
                <a:spcPts val="1200"/>
              </a:spcAft>
              <a:buClr>
                <a:srgbClr val="003399"/>
              </a:buClr>
              <a:buNone/>
              <a:defRPr/>
            </a:pPr>
            <a:r>
              <a:rPr lang="en-GB" altLang="en-US" b="1" kern="0" dirty="0"/>
              <a:t>Back-up antibiotics less effective c.f. no prescription of antibiotics in reducing antibiotic uptake?</a:t>
            </a:r>
          </a:p>
          <a:p>
            <a:pPr marL="539750" lvl="1" indent="-285750" fontAlgn="base">
              <a:lnSpc>
                <a:spcPct val="100000"/>
              </a:lnSpc>
              <a:spcBef>
                <a:spcPts val="0"/>
              </a:spcBef>
              <a:spcAft>
                <a:spcPts val="1200"/>
              </a:spcAft>
              <a:defRPr/>
            </a:pPr>
            <a:r>
              <a:rPr lang="en-GB" altLang="en-US" sz="2800" kern="0" dirty="0">
                <a:solidFill>
                  <a:srgbClr val="454545"/>
                </a:solidFill>
              </a:rPr>
              <a:t>Yes - slightly higher rates of antibiotic use for back-up, but fine</a:t>
            </a:r>
          </a:p>
          <a:p>
            <a:pPr marL="539750" lvl="1" indent="-285750" fontAlgn="base">
              <a:lnSpc>
                <a:spcPct val="100000"/>
              </a:lnSpc>
              <a:spcBef>
                <a:spcPts val="0"/>
              </a:spcBef>
              <a:spcAft>
                <a:spcPts val="1200"/>
              </a:spcAft>
              <a:defRPr/>
            </a:pPr>
            <a:r>
              <a:rPr lang="en-GB" altLang="en-US" sz="2800" kern="0" dirty="0">
                <a:solidFill>
                  <a:srgbClr val="454545"/>
                </a:solidFill>
              </a:rPr>
              <a:t>Back-up will reduce number of patients who come back to see you by 1/3</a:t>
            </a:r>
          </a:p>
          <a:p>
            <a:endParaRPr lang="en-US" dirty="0"/>
          </a:p>
        </p:txBody>
      </p:sp>
      <p:sp>
        <p:nvSpPr>
          <p:cNvPr id="4" name="Footer Placeholder 5">
            <a:extLst>
              <a:ext uri="{FF2B5EF4-FFF2-40B4-BE49-F238E27FC236}">
                <a16:creationId xmlns:a16="http://schemas.microsoft.com/office/drawing/2014/main" id="{9D6260BE-86DD-47ED-8BFA-BA6A060610B4}"/>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6" name="Slide Number Placeholder 5">
            <a:extLst>
              <a:ext uri="{FF2B5EF4-FFF2-40B4-BE49-F238E27FC236}">
                <a16:creationId xmlns:a16="http://schemas.microsoft.com/office/drawing/2014/main" id="{22834CEC-FC76-4F1A-99F4-E58811D2F57A}"/>
              </a:ext>
            </a:extLst>
          </p:cNvPr>
          <p:cNvSpPr>
            <a:spLocks noGrp="1"/>
          </p:cNvSpPr>
          <p:nvPr>
            <p:ph type="sldNum" sz="quarter" idx="12"/>
          </p:nvPr>
        </p:nvSpPr>
        <p:spPr/>
        <p:txBody>
          <a:bodyPr/>
          <a:lstStyle/>
          <a:p>
            <a:fld id="{EE1385C2-C24A-4E88-87F7-2016927FAD7D}" type="slidenum">
              <a:rPr lang="en-GB" smtClean="0"/>
              <a:t>18</a:t>
            </a:fld>
            <a:endParaRPr lang="en-GB" dirty="0"/>
          </a:p>
        </p:txBody>
      </p:sp>
      <p:sp>
        <p:nvSpPr>
          <p:cNvPr id="7" name="Date Placeholder 5">
            <a:extLst>
              <a:ext uri="{FF2B5EF4-FFF2-40B4-BE49-F238E27FC236}">
                <a16:creationId xmlns:a16="http://schemas.microsoft.com/office/drawing/2014/main" id="{2E64C91B-0DE8-466F-9E40-CF0ADDBA55E2}"/>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9424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1857-4859-474F-A210-E24CCBCC1D8C}"/>
              </a:ext>
            </a:extLst>
          </p:cNvPr>
          <p:cNvSpPr>
            <a:spLocks noGrp="1"/>
          </p:cNvSpPr>
          <p:nvPr>
            <p:ph type="title"/>
          </p:nvPr>
        </p:nvSpPr>
        <p:spPr/>
        <p:txBody>
          <a:bodyPr>
            <a:normAutofit/>
          </a:bodyPr>
          <a:lstStyle/>
          <a:p>
            <a:r>
              <a:rPr lang="en-GB" sz="3600" dirty="0"/>
              <a:t>Back-up antibiotic prescriptions</a:t>
            </a:r>
            <a:br>
              <a:rPr lang="en-GB" sz="3600" dirty="0"/>
            </a:br>
            <a:r>
              <a:rPr lang="en-GB" sz="3600" dirty="0"/>
              <a:t>Summary</a:t>
            </a:r>
            <a:endParaRPr lang="en-US" sz="3600" dirty="0"/>
          </a:p>
        </p:txBody>
      </p:sp>
      <p:sp>
        <p:nvSpPr>
          <p:cNvPr id="3" name="Content Placeholder 2">
            <a:extLst>
              <a:ext uri="{FF2B5EF4-FFF2-40B4-BE49-F238E27FC236}">
                <a16:creationId xmlns:a16="http://schemas.microsoft.com/office/drawing/2014/main" id="{1D78F1F1-24C1-5F4B-9A50-C265DADBF4E0}"/>
              </a:ext>
            </a:extLst>
          </p:cNvPr>
          <p:cNvSpPr>
            <a:spLocks noGrp="1"/>
          </p:cNvSpPr>
          <p:nvPr>
            <p:ph idx="1"/>
          </p:nvPr>
        </p:nvSpPr>
        <p:spPr>
          <a:xfrm>
            <a:off x="628650" y="2060087"/>
            <a:ext cx="7886700" cy="3649052"/>
          </a:xfrm>
        </p:spPr>
        <p:txBody>
          <a:bodyPr/>
          <a:lstStyle/>
          <a:p>
            <a:pPr marL="0" lvl="0" indent="0" fontAlgn="base">
              <a:lnSpc>
                <a:spcPct val="100000"/>
              </a:lnSpc>
              <a:spcAft>
                <a:spcPts val="1200"/>
              </a:spcAft>
              <a:buClr>
                <a:srgbClr val="003399"/>
              </a:buClr>
              <a:buNone/>
              <a:defRPr/>
            </a:pPr>
            <a:r>
              <a:rPr lang="en-GB" altLang="en-US" b="1" kern="0" dirty="0"/>
              <a:t>Medico-legal consequences?: complications</a:t>
            </a:r>
          </a:p>
          <a:p>
            <a:pPr marL="363538" lvl="1" indent="-285750" fontAlgn="base">
              <a:lnSpc>
                <a:spcPct val="100000"/>
              </a:lnSpc>
              <a:spcBef>
                <a:spcPts val="0"/>
              </a:spcBef>
              <a:spcAft>
                <a:spcPts val="1200"/>
              </a:spcAft>
              <a:defRPr/>
            </a:pPr>
            <a:r>
              <a:rPr lang="en-GB" altLang="en-US" sz="2800" kern="0" dirty="0">
                <a:solidFill>
                  <a:srgbClr val="454545"/>
                </a:solidFill>
              </a:rPr>
              <a:t>Similar reduction in complications with back-up antibiotics &amp; immediate antibiotics </a:t>
            </a:r>
          </a:p>
          <a:p>
            <a:pPr marL="363538" lvl="1" indent="-285750" fontAlgn="base">
              <a:lnSpc>
                <a:spcPct val="100000"/>
              </a:lnSpc>
              <a:spcBef>
                <a:spcPts val="0"/>
              </a:spcBef>
              <a:spcAft>
                <a:spcPts val="1200"/>
              </a:spcAft>
              <a:defRPr/>
            </a:pPr>
            <a:r>
              <a:rPr lang="en-GB" altLang="en-US" sz="2800" kern="0" dirty="0">
                <a:solidFill>
                  <a:srgbClr val="454545"/>
                </a:solidFill>
              </a:rPr>
              <a:t>Less complications in back-up antibiotics &amp; immediate compared to no antibiotics</a:t>
            </a:r>
          </a:p>
          <a:p>
            <a:pPr marL="363538" lvl="1" indent="-285750" fontAlgn="base">
              <a:lnSpc>
                <a:spcPct val="100000"/>
              </a:lnSpc>
              <a:spcBef>
                <a:spcPts val="0"/>
              </a:spcBef>
              <a:spcAft>
                <a:spcPts val="1200"/>
              </a:spcAft>
              <a:defRPr/>
            </a:pPr>
            <a:r>
              <a:rPr lang="en-GB" altLang="en-US" sz="2800" kern="0" dirty="0">
                <a:solidFill>
                  <a:srgbClr val="454545"/>
                </a:solidFill>
              </a:rPr>
              <a:t>Two very large cohorts to show that this the case</a:t>
            </a:r>
          </a:p>
        </p:txBody>
      </p:sp>
      <p:sp>
        <p:nvSpPr>
          <p:cNvPr id="4" name="Footer Placeholder 5">
            <a:extLst>
              <a:ext uri="{FF2B5EF4-FFF2-40B4-BE49-F238E27FC236}">
                <a16:creationId xmlns:a16="http://schemas.microsoft.com/office/drawing/2014/main" id="{8260783B-33AC-42E0-998D-8FD94C2E691C}"/>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6" name="Slide Number Placeholder 5">
            <a:extLst>
              <a:ext uri="{FF2B5EF4-FFF2-40B4-BE49-F238E27FC236}">
                <a16:creationId xmlns:a16="http://schemas.microsoft.com/office/drawing/2014/main" id="{656B1D65-55AF-4FDC-8FD1-443D6820074E}"/>
              </a:ext>
            </a:extLst>
          </p:cNvPr>
          <p:cNvSpPr>
            <a:spLocks noGrp="1"/>
          </p:cNvSpPr>
          <p:nvPr>
            <p:ph type="sldNum" sz="quarter" idx="12"/>
          </p:nvPr>
        </p:nvSpPr>
        <p:spPr/>
        <p:txBody>
          <a:bodyPr/>
          <a:lstStyle/>
          <a:p>
            <a:fld id="{EE1385C2-C24A-4E88-87F7-2016927FAD7D}" type="slidenum">
              <a:rPr lang="en-GB" smtClean="0"/>
              <a:t>19</a:t>
            </a:fld>
            <a:endParaRPr lang="en-GB" dirty="0"/>
          </a:p>
        </p:txBody>
      </p:sp>
      <p:sp>
        <p:nvSpPr>
          <p:cNvPr id="7" name="Date Placeholder 5">
            <a:extLst>
              <a:ext uri="{FF2B5EF4-FFF2-40B4-BE49-F238E27FC236}">
                <a16:creationId xmlns:a16="http://schemas.microsoft.com/office/drawing/2014/main" id="{0021AAAC-F185-4A4B-92FD-3D82759BED74}"/>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3434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481" y="2087961"/>
            <a:ext cx="7546694" cy="4105021"/>
          </a:xfrm>
        </p:spPr>
        <p:txBody>
          <a:bodyPr>
            <a:noAutofit/>
          </a:bodyPr>
          <a:lstStyle/>
          <a:p>
            <a:pPr>
              <a:spcBef>
                <a:spcPts val="600"/>
              </a:spcBef>
              <a:spcAft>
                <a:spcPts val="600"/>
              </a:spcAft>
            </a:pPr>
            <a:r>
              <a:rPr lang="en-GB" dirty="0"/>
              <a:t>Understand the evidence </a:t>
            </a:r>
          </a:p>
          <a:p>
            <a:pPr>
              <a:spcBef>
                <a:spcPts val="600"/>
              </a:spcBef>
              <a:spcAft>
                <a:spcPts val="600"/>
              </a:spcAft>
            </a:pPr>
            <a:r>
              <a:rPr lang="en-GB" dirty="0"/>
              <a:t>Recognise when back-up prescriptions are appropriate </a:t>
            </a:r>
          </a:p>
          <a:p>
            <a:pPr>
              <a:spcBef>
                <a:spcPts val="600"/>
              </a:spcBef>
              <a:spcAft>
                <a:spcPts val="600"/>
              </a:spcAft>
            </a:pPr>
            <a:r>
              <a:rPr lang="en-GB" dirty="0"/>
              <a:t>Quick and easy tips on how to explain back-up antibiotic prescriptions to patients</a:t>
            </a:r>
          </a:p>
          <a:p>
            <a:pPr>
              <a:spcBef>
                <a:spcPts val="600"/>
              </a:spcBef>
              <a:spcAft>
                <a:spcPts val="600"/>
              </a:spcAft>
            </a:pPr>
            <a:r>
              <a:rPr lang="en-GB" dirty="0"/>
              <a:t>Learn different ways to issue back-up antibiotic prescriptions</a:t>
            </a:r>
          </a:p>
          <a:p>
            <a:pPr>
              <a:spcBef>
                <a:spcPts val="600"/>
              </a:spcBef>
              <a:spcAft>
                <a:spcPts val="600"/>
              </a:spcAft>
            </a:pPr>
            <a:endParaRPr lang="en-GB" dirty="0"/>
          </a:p>
        </p:txBody>
      </p:sp>
      <p:sp>
        <p:nvSpPr>
          <p:cNvPr id="5" name="Title 4">
            <a:extLst>
              <a:ext uri="{FF2B5EF4-FFF2-40B4-BE49-F238E27FC236}">
                <a16:creationId xmlns:a16="http://schemas.microsoft.com/office/drawing/2014/main" id="{E47522BD-4E85-43BF-9E64-E6C4F1FF4C52}"/>
              </a:ext>
            </a:extLst>
          </p:cNvPr>
          <p:cNvSpPr>
            <a:spLocks noGrp="1"/>
          </p:cNvSpPr>
          <p:nvPr>
            <p:ph type="title"/>
          </p:nvPr>
        </p:nvSpPr>
        <p:spPr/>
        <p:txBody>
          <a:bodyPr/>
          <a:lstStyle/>
          <a:p>
            <a:r>
              <a:rPr lang="en-GB" dirty="0"/>
              <a:t>Aims</a:t>
            </a:r>
          </a:p>
        </p:txBody>
      </p:sp>
      <p:sp>
        <p:nvSpPr>
          <p:cNvPr id="4" name="Footer Placeholder 5">
            <a:extLst>
              <a:ext uri="{FF2B5EF4-FFF2-40B4-BE49-F238E27FC236}">
                <a16:creationId xmlns:a16="http://schemas.microsoft.com/office/drawing/2014/main" id="{ECA2DFF8-87D2-4A4A-8DD3-B92CA3A26E9E}"/>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6" name="Slide Number Placeholder 5">
            <a:extLst>
              <a:ext uri="{FF2B5EF4-FFF2-40B4-BE49-F238E27FC236}">
                <a16:creationId xmlns:a16="http://schemas.microsoft.com/office/drawing/2014/main" id="{2F86BA3A-D231-4BED-BDD9-17CA60267A98}"/>
              </a:ext>
            </a:extLst>
          </p:cNvPr>
          <p:cNvSpPr>
            <a:spLocks noGrp="1"/>
          </p:cNvSpPr>
          <p:nvPr>
            <p:ph type="sldNum" sz="quarter" idx="12"/>
          </p:nvPr>
        </p:nvSpPr>
        <p:spPr/>
        <p:txBody>
          <a:bodyPr/>
          <a:lstStyle/>
          <a:p>
            <a:fld id="{EE1385C2-C24A-4E88-87F7-2016927FAD7D}" type="slidenum">
              <a:rPr lang="en-GB" smtClean="0"/>
              <a:t>2</a:t>
            </a:fld>
            <a:endParaRPr lang="en-GB" dirty="0"/>
          </a:p>
        </p:txBody>
      </p:sp>
      <p:sp>
        <p:nvSpPr>
          <p:cNvPr id="7" name="Date Placeholder 5">
            <a:extLst>
              <a:ext uri="{FF2B5EF4-FFF2-40B4-BE49-F238E27FC236}">
                <a16:creationId xmlns:a16="http://schemas.microsoft.com/office/drawing/2014/main" id="{C76031FD-BE45-4280-ADB5-FA5FD9B50383}"/>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331221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C17F-B59C-E544-A6F4-E5AB46BD6608}"/>
              </a:ext>
            </a:extLst>
          </p:cNvPr>
          <p:cNvSpPr>
            <a:spLocks noGrp="1"/>
          </p:cNvSpPr>
          <p:nvPr>
            <p:ph type="title"/>
          </p:nvPr>
        </p:nvSpPr>
        <p:spPr/>
        <p:txBody>
          <a:bodyPr>
            <a:normAutofit/>
          </a:bodyPr>
          <a:lstStyle/>
          <a:p>
            <a:r>
              <a:rPr lang="en-GB" sz="3600" dirty="0"/>
              <a:t>Back-up antibiotic prescriptions</a:t>
            </a:r>
            <a:br>
              <a:rPr lang="en-GB" sz="3600" dirty="0"/>
            </a:br>
            <a:r>
              <a:rPr lang="en-GB" sz="3600" dirty="0"/>
              <a:t>Summary</a:t>
            </a:r>
            <a:endParaRPr lang="en-US" sz="3600" dirty="0"/>
          </a:p>
        </p:txBody>
      </p:sp>
      <p:sp>
        <p:nvSpPr>
          <p:cNvPr id="3" name="Content Placeholder 2">
            <a:extLst>
              <a:ext uri="{FF2B5EF4-FFF2-40B4-BE49-F238E27FC236}">
                <a16:creationId xmlns:a16="http://schemas.microsoft.com/office/drawing/2014/main" id="{4CFF12B8-0BB7-EF40-9DD1-74F6FE923360}"/>
              </a:ext>
            </a:extLst>
          </p:cNvPr>
          <p:cNvSpPr>
            <a:spLocks noGrp="1"/>
          </p:cNvSpPr>
          <p:nvPr>
            <p:ph idx="1"/>
          </p:nvPr>
        </p:nvSpPr>
        <p:spPr>
          <a:xfrm>
            <a:off x="628650" y="2227385"/>
            <a:ext cx="7886700" cy="3949578"/>
          </a:xfrm>
        </p:spPr>
        <p:txBody>
          <a:bodyPr/>
          <a:lstStyle/>
          <a:p>
            <a:pPr marL="0" lvl="0" indent="0" fontAlgn="base">
              <a:lnSpc>
                <a:spcPct val="100000"/>
              </a:lnSpc>
              <a:spcBef>
                <a:spcPts val="0"/>
              </a:spcBef>
              <a:spcAft>
                <a:spcPts val="1200"/>
              </a:spcAft>
              <a:buClr>
                <a:srgbClr val="003399"/>
              </a:buClr>
              <a:buNone/>
              <a:defRPr/>
            </a:pPr>
            <a:r>
              <a:rPr lang="en-GB" altLang="en-US" b="1" kern="0" dirty="0"/>
              <a:t>It takes more time?</a:t>
            </a:r>
          </a:p>
          <a:p>
            <a:pPr marL="808038" lvl="1" indent="-285750" fontAlgn="base">
              <a:lnSpc>
                <a:spcPct val="100000"/>
              </a:lnSpc>
              <a:spcBef>
                <a:spcPts val="0"/>
              </a:spcBef>
              <a:spcAft>
                <a:spcPts val="1200"/>
              </a:spcAft>
              <a:defRPr/>
            </a:pPr>
            <a:r>
              <a:rPr lang="en-GB" altLang="en-US" sz="2800" kern="0" dirty="0">
                <a:solidFill>
                  <a:srgbClr val="454545"/>
                </a:solidFill>
              </a:rPr>
              <a:t>Part of good practice anyway!</a:t>
            </a:r>
          </a:p>
          <a:p>
            <a:pPr marL="808038" lvl="1" indent="-285750" fontAlgn="base">
              <a:lnSpc>
                <a:spcPct val="100000"/>
              </a:lnSpc>
              <a:spcBef>
                <a:spcPts val="0"/>
              </a:spcBef>
              <a:spcAft>
                <a:spcPts val="1200"/>
              </a:spcAft>
              <a:defRPr/>
            </a:pPr>
            <a:r>
              <a:rPr lang="en-GB" altLang="en-US" sz="2800" kern="0" dirty="0">
                <a:solidFill>
                  <a:srgbClr val="454545"/>
                </a:solidFill>
              </a:rPr>
              <a:t>The key difference is advice about </a:t>
            </a:r>
            <a:r>
              <a:rPr lang="en-GB" altLang="en-US" sz="2800" b="1" kern="0" dirty="0">
                <a:solidFill>
                  <a:srgbClr val="454545"/>
                </a:solidFill>
              </a:rPr>
              <a:t>when</a:t>
            </a:r>
            <a:r>
              <a:rPr lang="en-GB" altLang="en-US" sz="2800" kern="0" dirty="0">
                <a:solidFill>
                  <a:srgbClr val="454545"/>
                </a:solidFill>
              </a:rPr>
              <a:t> to consider cashing in</a:t>
            </a:r>
          </a:p>
          <a:p>
            <a:endParaRPr lang="en-US" dirty="0"/>
          </a:p>
        </p:txBody>
      </p:sp>
      <p:sp>
        <p:nvSpPr>
          <p:cNvPr id="4" name="Footer Placeholder 5">
            <a:extLst>
              <a:ext uri="{FF2B5EF4-FFF2-40B4-BE49-F238E27FC236}">
                <a16:creationId xmlns:a16="http://schemas.microsoft.com/office/drawing/2014/main" id="{0DED4D26-B8DD-47DC-94A6-46E8A892A053}"/>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6" name="Slide Number Placeholder 5">
            <a:extLst>
              <a:ext uri="{FF2B5EF4-FFF2-40B4-BE49-F238E27FC236}">
                <a16:creationId xmlns:a16="http://schemas.microsoft.com/office/drawing/2014/main" id="{F25F4EEE-B91A-4C13-BECD-7AD759E37754}"/>
              </a:ext>
            </a:extLst>
          </p:cNvPr>
          <p:cNvSpPr>
            <a:spLocks noGrp="1"/>
          </p:cNvSpPr>
          <p:nvPr>
            <p:ph type="sldNum" sz="quarter" idx="12"/>
          </p:nvPr>
        </p:nvSpPr>
        <p:spPr/>
        <p:txBody>
          <a:bodyPr/>
          <a:lstStyle/>
          <a:p>
            <a:fld id="{EE1385C2-C24A-4E88-87F7-2016927FAD7D}" type="slidenum">
              <a:rPr lang="en-GB" smtClean="0"/>
              <a:t>20</a:t>
            </a:fld>
            <a:endParaRPr lang="en-GB" dirty="0"/>
          </a:p>
        </p:txBody>
      </p:sp>
      <p:sp>
        <p:nvSpPr>
          <p:cNvPr id="7" name="Date Placeholder 5">
            <a:extLst>
              <a:ext uri="{FF2B5EF4-FFF2-40B4-BE49-F238E27FC236}">
                <a16:creationId xmlns:a16="http://schemas.microsoft.com/office/drawing/2014/main" id="{B7A9A482-D620-40F2-ACB6-E98CAC25E55E}"/>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367185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13A-1EA9-EF48-AF78-1FBDC1C6D7CC}"/>
              </a:ext>
            </a:extLst>
          </p:cNvPr>
          <p:cNvSpPr>
            <a:spLocks noGrp="1"/>
          </p:cNvSpPr>
          <p:nvPr>
            <p:ph type="ctrTitle"/>
          </p:nvPr>
        </p:nvSpPr>
        <p:spPr>
          <a:xfrm>
            <a:off x="145804" y="4085112"/>
            <a:ext cx="8852392" cy="1891556"/>
          </a:xfrm>
        </p:spPr>
        <p:txBody>
          <a:bodyPr>
            <a:normAutofit fontScale="90000"/>
          </a:bodyPr>
          <a:lstStyle/>
          <a:p>
            <a:pPr algn="l"/>
            <a:br>
              <a:rPr lang="en-US" dirty="0"/>
            </a:br>
            <a:br>
              <a:rPr lang="en-US" dirty="0"/>
            </a:br>
            <a:br>
              <a:rPr lang="en-US" dirty="0"/>
            </a:br>
            <a:r>
              <a:rPr lang="en-US" dirty="0"/>
              <a:t>Thank you for all you are doing!</a:t>
            </a:r>
            <a:br>
              <a:rPr lang="en-US" dirty="0"/>
            </a:br>
            <a:br>
              <a:rPr lang="en-US" sz="3600" dirty="0">
                <a:solidFill>
                  <a:schemeClr val="accent3"/>
                </a:solidFill>
              </a:rPr>
            </a:br>
            <a:br>
              <a:rPr lang="en-US" sz="3600" dirty="0">
                <a:solidFill>
                  <a:schemeClr val="accent3"/>
                </a:solidFill>
              </a:rPr>
            </a:br>
            <a:r>
              <a:rPr lang="en-US" sz="3600" dirty="0">
                <a:solidFill>
                  <a:schemeClr val="accent3"/>
                </a:solidFill>
              </a:rPr>
              <a:t>www.rcgp.org.uk/targetantibiotics</a:t>
            </a:r>
            <a:br>
              <a:rPr lang="en-US" sz="3600" dirty="0">
                <a:solidFill>
                  <a:schemeClr val="accent3"/>
                </a:solidFill>
              </a:rPr>
            </a:br>
            <a:br>
              <a:rPr lang="en-US" sz="3600" dirty="0">
                <a:solidFill>
                  <a:schemeClr val="accent3"/>
                </a:solidFill>
              </a:rPr>
            </a:br>
            <a:r>
              <a:rPr lang="en-US" sz="2000" dirty="0">
                <a:solidFill>
                  <a:schemeClr val="accent3"/>
                </a:solidFill>
              </a:rPr>
              <a:t>TARGETAntibiotics@phe.gov.uk</a:t>
            </a:r>
            <a:br>
              <a:rPr lang="en-US" sz="2000" dirty="0">
                <a:solidFill>
                  <a:schemeClr val="accent3"/>
                </a:solidFill>
              </a:rPr>
            </a:br>
            <a:br>
              <a:rPr lang="en-US" sz="2000" dirty="0">
                <a:solidFill>
                  <a:schemeClr val="accent3"/>
                </a:solidFill>
              </a:rPr>
            </a:br>
            <a:r>
              <a:rPr lang="en-US" sz="2000" dirty="0">
                <a:solidFill>
                  <a:schemeClr val="accent3"/>
                </a:solidFill>
              </a:rPr>
              <a:t>@TARGETabx</a:t>
            </a:r>
            <a:br>
              <a:rPr lang="en-US" sz="3600" dirty="0">
                <a:solidFill>
                  <a:schemeClr val="accent3"/>
                </a:solidFill>
              </a:rPr>
            </a:br>
            <a:endParaRPr lang="en-US" sz="3600" dirty="0">
              <a:solidFill>
                <a:schemeClr val="accent3"/>
              </a:solidFill>
            </a:endParaRPr>
          </a:p>
        </p:txBody>
      </p:sp>
      <p:sp>
        <p:nvSpPr>
          <p:cNvPr id="3" name="Date Placeholder 5">
            <a:extLst>
              <a:ext uri="{FF2B5EF4-FFF2-40B4-BE49-F238E27FC236}">
                <a16:creationId xmlns:a16="http://schemas.microsoft.com/office/drawing/2014/main" id="{4AFB084B-9E31-49F3-A664-7D9377ACC53D}"/>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250330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BEFCBA-0650-4738-9DDE-4DEB73C7ED1D}"/>
              </a:ext>
            </a:extLst>
          </p:cNvPr>
          <p:cNvSpPr txBox="1">
            <a:spLocks/>
          </p:cNvSpPr>
          <p:nvPr/>
        </p:nvSpPr>
        <p:spPr>
          <a:xfrm>
            <a:off x="1679261" y="413158"/>
            <a:ext cx="762621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AD0016"/>
                </a:solidFill>
                <a:latin typeface="Calibri" panose="020F0502020204030204" pitchFamily="34" charset="0"/>
                <a:cs typeface="Calibri" panose="020F0502020204030204" pitchFamily="34" charset="0"/>
              </a:rPr>
              <a:t>Discussion</a:t>
            </a:r>
          </a:p>
        </p:txBody>
      </p:sp>
      <p:sp>
        <p:nvSpPr>
          <p:cNvPr id="5" name="Rectangle 4">
            <a:extLst>
              <a:ext uri="{FF2B5EF4-FFF2-40B4-BE49-F238E27FC236}">
                <a16:creationId xmlns:a16="http://schemas.microsoft.com/office/drawing/2014/main" id="{0810B661-F569-404D-A5C3-EF66C2FACF04}"/>
              </a:ext>
            </a:extLst>
          </p:cNvPr>
          <p:cNvSpPr/>
          <p:nvPr/>
        </p:nvSpPr>
        <p:spPr>
          <a:xfrm>
            <a:off x="3375718" y="6413709"/>
            <a:ext cx="2710999" cy="300082"/>
          </a:xfrm>
          <a:prstGeom prst="rect">
            <a:avLst/>
          </a:prstGeom>
        </p:spPr>
        <p:txBody>
          <a:bodyPr wrap="none">
            <a:spAutoFit/>
          </a:bodyPr>
          <a:lstStyle/>
          <a:p>
            <a:r>
              <a:rPr lang="en-GB" sz="1350" dirty="0">
                <a:solidFill>
                  <a:srgbClr val="AD0016"/>
                </a:solidFill>
              </a:rPr>
              <a:t>www.rcgp.org.uk/TARGETantibiotics</a:t>
            </a:r>
          </a:p>
        </p:txBody>
      </p:sp>
      <p:sp>
        <p:nvSpPr>
          <p:cNvPr id="18" name="Slide Number Placeholder 17">
            <a:extLst>
              <a:ext uri="{FF2B5EF4-FFF2-40B4-BE49-F238E27FC236}">
                <a16:creationId xmlns:a16="http://schemas.microsoft.com/office/drawing/2014/main" id="{0393335D-5CE3-44E3-AFDE-7D630D9DEA09}"/>
              </a:ext>
            </a:extLst>
          </p:cNvPr>
          <p:cNvSpPr>
            <a:spLocks noGrp="1"/>
          </p:cNvSpPr>
          <p:nvPr>
            <p:ph type="sldNum" sz="quarter" idx="12"/>
          </p:nvPr>
        </p:nvSpPr>
        <p:spPr/>
        <p:txBody>
          <a:bodyPr/>
          <a:lstStyle/>
          <a:p>
            <a:fld id="{EE1385C2-C24A-4E88-87F7-2016927FAD7D}" type="slidenum">
              <a:rPr lang="en-GB" smtClean="0"/>
              <a:t>22</a:t>
            </a:fld>
            <a:endParaRPr lang="en-GB" dirty="0"/>
          </a:p>
        </p:txBody>
      </p:sp>
      <p:sp>
        <p:nvSpPr>
          <p:cNvPr id="27" name="Rectangle 26">
            <a:extLst>
              <a:ext uri="{FF2B5EF4-FFF2-40B4-BE49-F238E27FC236}">
                <a16:creationId xmlns:a16="http://schemas.microsoft.com/office/drawing/2014/main" id="{4D96AC42-713B-4017-A54B-DC5382EEDF37}"/>
              </a:ext>
            </a:extLst>
          </p:cNvPr>
          <p:cNvSpPr/>
          <p:nvPr/>
        </p:nvSpPr>
        <p:spPr>
          <a:xfrm>
            <a:off x="1385773" y="3922787"/>
            <a:ext cx="2145397" cy="830997"/>
          </a:xfrm>
          <a:prstGeom prst="rect">
            <a:avLst/>
          </a:prstGeom>
        </p:spPr>
        <p:txBody>
          <a:bodyPr wrap="square">
            <a:spAutoFit/>
          </a:bodyPr>
          <a:lstStyle/>
          <a:p>
            <a:r>
              <a:rPr lang="en-GB" sz="1600" dirty="0">
                <a:solidFill>
                  <a:schemeClr val="accent6">
                    <a:lumMod val="10000"/>
                  </a:schemeClr>
                </a:solidFill>
                <a:latin typeface="Calibri" panose="020F0502020204030204" pitchFamily="34" charset="0"/>
                <a:cs typeface="Calibri" panose="020F0502020204030204" pitchFamily="34" charset="0"/>
              </a:rPr>
              <a:t>Dr Linda </a:t>
            </a:r>
            <a:r>
              <a:rPr lang="en-GB" sz="1600" dirty="0" err="1">
                <a:solidFill>
                  <a:schemeClr val="accent6">
                    <a:lumMod val="10000"/>
                  </a:schemeClr>
                </a:solidFill>
                <a:latin typeface="Calibri" panose="020F0502020204030204" pitchFamily="34" charset="0"/>
                <a:cs typeface="Calibri" panose="020F0502020204030204" pitchFamily="34" charset="0"/>
              </a:rPr>
              <a:t>Strettle</a:t>
            </a:r>
            <a:r>
              <a:rPr lang="en-GB" sz="1600" dirty="0">
                <a:solidFill>
                  <a:schemeClr val="accent6">
                    <a:lumMod val="10000"/>
                  </a:schemeClr>
                </a:solidFill>
                <a:latin typeface="Calibri" panose="020F0502020204030204" pitchFamily="34" charset="0"/>
                <a:cs typeface="Calibri" panose="020F0502020204030204" pitchFamily="34" charset="0"/>
              </a:rPr>
              <a:t> </a:t>
            </a:r>
          </a:p>
          <a:p>
            <a:r>
              <a:rPr lang="en-GB" sz="1600" dirty="0">
                <a:solidFill>
                  <a:schemeClr val="accent6">
                    <a:lumMod val="10000"/>
                  </a:schemeClr>
                </a:solidFill>
                <a:latin typeface="Calibri" panose="020F0502020204030204" pitchFamily="34" charset="0"/>
                <a:cs typeface="Calibri" panose="020F0502020204030204" pitchFamily="34" charset="0"/>
              </a:rPr>
              <a:t>General Practitioner  </a:t>
            </a:r>
          </a:p>
          <a:p>
            <a:r>
              <a:rPr lang="en-GB" sz="1600" dirty="0">
                <a:solidFill>
                  <a:schemeClr val="accent6">
                    <a:lumMod val="10000"/>
                  </a:schemeClr>
                </a:solidFill>
                <a:latin typeface="Calibri" panose="020F0502020204030204" pitchFamily="34" charset="0"/>
                <a:cs typeface="Calibri" panose="020F0502020204030204" pitchFamily="34" charset="0"/>
              </a:rPr>
              <a:t>Hon Sr Clinical Lecturer</a:t>
            </a:r>
          </a:p>
        </p:txBody>
      </p:sp>
      <p:sp>
        <p:nvSpPr>
          <p:cNvPr id="28" name="Rectangle 27">
            <a:extLst>
              <a:ext uri="{FF2B5EF4-FFF2-40B4-BE49-F238E27FC236}">
                <a16:creationId xmlns:a16="http://schemas.microsoft.com/office/drawing/2014/main" id="{3A85192D-4C27-49E4-B539-21797BB6D488}"/>
              </a:ext>
            </a:extLst>
          </p:cNvPr>
          <p:cNvSpPr/>
          <p:nvPr/>
        </p:nvSpPr>
        <p:spPr>
          <a:xfrm>
            <a:off x="5396136" y="3939819"/>
            <a:ext cx="1922033" cy="584775"/>
          </a:xfrm>
          <a:prstGeom prst="rect">
            <a:avLst/>
          </a:prstGeom>
        </p:spPr>
        <p:txBody>
          <a:bodyPr wrap="square">
            <a:spAutoFit/>
          </a:bodyPr>
          <a:lstStyle/>
          <a:p>
            <a:r>
              <a:rPr lang="en-GB" sz="1600" dirty="0">
                <a:solidFill>
                  <a:schemeClr val="accent6">
                    <a:lumMod val="10000"/>
                  </a:schemeClr>
                </a:solidFill>
                <a:latin typeface="Calibri" panose="020F0502020204030204" pitchFamily="34" charset="0"/>
                <a:cs typeface="Calibri" panose="020F0502020204030204" pitchFamily="34" charset="0"/>
              </a:rPr>
              <a:t>Dr Monsey McLeod</a:t>
            </a:r>
          </a:p>
          <a:p>
            <a:r>
              <a:rPr lang="en-GB" sz="1600" dirty="0">
                <a:solidFill>
                  <a:schemeClr val="accent6">
                    <a:lumMod val="10000"/>
                  </a:schemeClr>
                </a:solidFill>
                <a:latin typeface="Calibri" panose="020F0502020204030204" pitchFamily="34" charset="0"/>
                <a:cs typeface="Calibri" panose="020F0502020204030204" pitchFamily="34" charset="0"/>
              </a:rPr>
              <a:t>Imperial College</a:t>
            </a:r>
          </a:p>
        </p:txBody>
      </p:sp>
      <p:pic>
        <p:nvPicPr>
          <p:cNvPr id="29" name="Picture 28">
            <a:extLst>
              <a:ext uri="{FF2B5EF4-FFF2-40B4-BE49-F238E27FC236}">
                <a16:creationId xmlns:a16="http://schemas.microsoft.com/office/drawing/2014/main" id="{8C44F282-B539-4D80-9602-986A7999B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275" y="2323830"/>
            <a:ext cx="1622242" cy="1596285"/>
          </a:xfrm>
          <a:prstGeom prst="rect">
            <a:avLst/>
          </a:prstGeom>
        </p:spPr>
      </p:pic>
      <p:pic>
        <p:nvPicPr>
          <p:cNvPr id="30" name="Picture 29">
            <a:extLst>
              <a:ext uri="{FF2B5EF4-FFF2-40B4-BE49-F238E27FC236}">
                <a16:creationId xmlns:a16="http://schemas.microsoft.com/office/drawing/2014/main" id="{4049779A-0B25-4312-A418-D2B85C95C1D8}"/>
              </a:ext>
            </a:extLst>
          </p:cNvPr>
          <p:cNvPicPr>
            <a:picLocks noChangeAspect="1"/>
          </p:cNvPicPr>
          <p:nvPr/>
        </p:nvPicPr>
        <p:blipFill rotWithShape="1">
          <a:blip r:embed="rId4">
            <a:extLst>
              <a:ext uri="{28A0092B-C50C-407E-A947-70E740481C1C}">
                <a14:useLocalDpi xmlns:a14="http://schemas.microsoft.com/office/drawing/2010/main" val="0"/>
              </a:ext>
            </a:extLst>
          </a:blip>
          <a:srcRect l="8997" t="8752" r="23807"/>
          <a:stretch/>
        </p:blipFill>
        <p:spPr>
          <a:xfrm>
            <a:off x="5492369" y="2344662"/>
            <a:ext cx="1092166" cy="1579811"/>
          </a:xfrm>
          <a:prstGeom prst="rect">
            <a:avLst/>
          </a:prstGeom>
        </p:spPr>
      </p:pic>
      <p:sp>
        <p:nvSpPr>
          <p:cNvPr id="31" name="Rectangle 30">
            <a:extLst>
              <a:ext uri="{FF2B5EF4-FFF2-40B4-BE49-F238E27FC236}">
                <a16:creationId xmlns:a16="http://schemas.microsoft.com/office/drawing/2014/main" id="{85825F70-5CBF-42C3-BFA2-C2387B647567}"/>
              </a:ext>
            </a:extLst>
          </p:cNvPr>
          <p:cNvSpPr/>
          <p:nvPr/>
        </p:nvSpPr>
        <p:spPr>
          <a:xfrm>
            <a:off x="3536008" y="3935509"/>
            <a:ext cx="1922033" cy="584775"/>
          </a:xfrm>
          <a:prstGeom prst="rect">
            <a:avLst/>
          </a:prstGeom>
        </p:spPr>
        <p:txBody>
          <a:bodyPr wrap="square">
            <a:spAutoFit/>
          </a:bodyPr>
          <a:lstStyle/>
          <a:p>
            <a:r>
              <a:rPr lang="en-GB" sz="1600" dirty="0">
                <a:solidFill>
                  <a:schemeClr val="accent6">
                    <a:lumMod val="10000"/>
                  </a:schemeClr>
                </a:solidFill>
                <a:latin typeface="Calibri" panose="020F0502020204030204" pitchFamily="34" charset="0"/>
              </a:rPr>
              <a:t>Dr Steve Granier</a:t>
            </a:r>
          </a:p>
          <a:p>
            <a:r>
              <a:rPr lang="en-GB" sz="1600" dirty="0">
                <a:solidFill>
                  <a:schemeClr val="accent6">
                    <a:lumMod val="10000"/>
                  </a:schemeClr>
                </a:solidFill>
                <a:latin typeface="Calibri" panose="020F0502020204030204" pitchFamily="34" charset="0"/>
              </a:rPr>
              <a:t>General Practitioner</a:t>
            </a:r>
          </a:p>
        </p:txBody>
      </p:sp>
      <p:pic>
        <p:nvPicPr>
          <p:cNvPr id="9" name="Picture 8" descr="Graphical user interface, application&#10;&#10;Description automatically generated">
            <a:extLst>
              <a:ext uri="{FF2B5EF4-FFF2-40B4-BE49-F238E27FC236}">
                <a16:creationId xmlns:a16="http://schemas.microsoft.com/office/drawing/2014/main" id="{0B13EE1A-B01B-4090-B638-3617E96C33C6}"/>
              </a:ext>
            </a:extLst>
          </p:cNvPr>
          <p:cNvPicPr>
            <a:picLocks noChangeAspect="1"/>
          </p:cNvPicPr>
          <p:nvPr/>
        </p:nvPicPr>
        <p:blipFill rotWithShape="1">
          <a:blip r:embed="rId5">
            <a:extLst>
              <a:ext uri="{28A0092B-C50C-407E-A947-70E740481C1C}">
                <a14:useLocalDpi xmlns:a14="http://schemas.microsoft.com/office/drawing/2010/main" val="0"/>
              </a:ext>
            </a:extLst>
          </a:blip>
          <a:srcRect l="13036" t="47064" r="14579" b="10613"/>
          <a:stretch/>
        </p:blipFill>
        <p:spPr>
          <a:xfrm>
            <a:off x="3651693" y="2334914"/>
            <a:ext cx="1228553" cy="1596285"/>
          </a:xfrm>
          <a:prstGeom prst="rect">
            <a:avLst/>
          </a:prstGeom>
        </p:spPr>
      </p:pic>
      <p:sp>
        <p:nvSpPr>
          <p:cNvPr id="22" name="Rectangle 21">
            <a:extLst>
              <a:ext uri="{FF2B5EF4-FFF2-40B4-BE49-F238E27FC236}">
                <a16:creationId xmlns:a16="http://schemas.microsoft.com/office/drawing/2014/main" id="{1E6F13F4-CF57-4642-9D8B-D6C5F4274F21}"/>
              </a:ext>
            </a:extLst>
          </p:cNvPr>
          <p:cNvSpPr/>
          <p:nvPr/>
        </p:nvSpPr>
        <p:spPr>
          <a:xfrm>
            <a:off x="205422" y="2756585"/>
            <a:ext cx="1363354" cy="707886"/>
          </a:xfrm>
          <a:prstGeom prst="rect">
            <a:avLst/>
          </a:prstGeom>
        </p:spPr>
        <p:txBody>
          <a:bodyPr wrap="square">
            <a:spAutoFit/>
          </a:bodyPr>
          <a:lstStyle/>
          <a:p>
            <a:r>
              <a:rPr lang="en-GB" sz="2000" b="1" dirty="0"/>
              <a:t>Panel Members</a:t>
            </a:r>
          </a:p>
        </p:txBody>
      </p:sp>
      <p:pic>
        <p:nvPicPr>
          <p:cNvPr id="4" name="Picture 3">
            <a:extLst>
              <a:ext uri="{FF2B5EF4-FFF2-40B4-BE49-F238E27FC236}">
                <a16:creationId xmlns:a16="http://schemas.microsoft.com/office/drawing/2014/main" id="{062B8F40-2BDE-4B7E-BD5B-2FEDE8C7EF0E}"/>
              </a:ext>
            </a:extLst>
          </p:cNvPr>
          <p:cNvPicPr>
            <a:picLocks noChangeAspect="1"/>
          </p:cNvPicPr>
          <p:nvPr/>
        </p:nvPicPr>
        <p:blipFill>
          <a:blip r:embed="rId6"/>
          <a:stretch>
            <a:fillRect/>
          </a:stretch>
        </p:blipFill>
        <p:spPr>
          <a:xfrm>
            <a:off x="7270669" y="2345436"/>
            <a:ext cx="1538465" cy="1538465"/>
          </a:xfrm>
          <a:prstGeom prst="rect">
            <a:avLst/>
          </a:prstGeom>
        </p:spPr>
      </p:pic>
      <p:sp>
        <p:nvSpPr>
          <p:cNvPr id="10" name="Rectangle 9">
            <a:extLst>
              <a:ext uri="{FF2B5EF4-FFF2-40B4-BE49-F238E27FC236}">
                <a16:creationId xmlns:a16="http://schemas.microsoft.com/office/drawing/2014/main" id="{6023840A-DEFF-44BE-990E-DFE55F79C8F8}"/>
              </a:ext>
            </a:extLst>
          </p:cNvPr>
          <p:cNvSpPr/>
          <p:nvPr/>
        </p:nvSpPr>
        <p:spPr>
          <a:xfrm>
            <a:off x="7144735" y="3924473"/>
            <a:ext cx="1879810" cy="830997"/>
          </a:xfrm>
          <a:prstGeom prst="rect">
            <a:avLst/>
          </a:prstGeom>
        </p:spPr>
        <p:txBody>
          <a:bodyPr wrap="none">
            <a:spAutoFit/>
          </a:bodyPr>
          <a:lstStyle/>
          <a:p>
            <a:r>
              <a:rPr lang="en-GB" sz="1600" dirty="0">
                <a:solidFill>
                  <a:schemeClr val="accent6">
                    <a:lumMod val="10000"/>
                  </a:schemeClr>
                </a:solidFill>
              </a:rPr>
              <a:t>Dr Aleksandra Borek</a:t>
            </a:r>
          </a:p>
          <a:p>
            <a:r>
              <a:rPr lang="en-GB" sz="1600" dirty="0">
                <a:solidFill>
                  <a:schemeClr val="accent6">
                    <a:lumMod val="10000"/>
                  </a:schemeClr>
                </a:solidFill>
              </a:rPr>
              <a:t>University of Oxford</a:t>
            </a:r>
          </a:p>
          <a:p>
            <a:endParaRPr lang="en-GB" sz="1600" b="0" i="0" dirty="0">
              <a:solidFill>
                <a:schemeClr val="accent6">
                  <a:lumMod val="10000"/>
                </a:schemeClr>
              </a:solidFill>
              <a:effectLst/>
            </a:endParaRPr>
          </a:p>
        </p:txBody>
      </p:sp>
      <p:sp>
        <p:nvSpPr>
          <p:cNvPr id="16" name="Date Placeholder 5">
            <a:extLst>
              <a:ext uri="{FF2B5EF4-FFF2-40B4-BE49-F238E27FC236}">
                <a16:creationId xmlns:a16="http://schemas.microsoft.com/office/drawing/2014/main" id="{33952571-261F-4420-BF66-532E5D19BF7A}"/>
              </a:ext>
            </a:extLst>
          </p:cNvPr>
          <p:cNvSpPr txBox="1">
            <a:spLocks/>
          </p:cNvSpPr>
          <p:nvPr/>
        </p:nvSpPr>
        <p:spPr>
          <a:xfrm>
            <a:off x="781050" y="65087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25/11/2021 V1</a:t>
            </a:r>
            <a:endParaRPr lang="en-GB" dirty="0"/>
          </a:p>
        </p:txBody>
      </p:sp>
    </p:spTree>
    <p:extLst>
      <p:ext uri="{BB962C8B-B14F-4D97-AF65-F5344CB8AC3E}">
        <p14:creationId xmlns:p14="http://schemas.microsoft.com/office/powerpoint/2010/main" val="221217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CA-5D41-5A40-9D88-E5CC30847BBE}"/>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3649E9B5-8E93-EF4D-A51B-3DCCF4B0EB54}"/>
              </a:ext>
            </a:extLst>
          </p:cNvPr>
          <p:cNvSpPr>
            <a:spLocks noGrp="1"/>
          </p:cNvSpPr>
          <p:nvPr>
            <p:ph idx="1"/>
          </p:nvPr>
        </p:nvSpPr>
        <p:spPr>
          <a:xfrm>
            <a:off x="628650" y="2008920"/>
            <a:ext cx="7886700" cy="2840160"/>
          </a:xfrm>
        </p:spPr>
        <p:txBody>
          <a:bodyPr>
            <a:normAutofit/>
          </a:bodyPr>
          <a:lstStyle/>
          <a:p>
            <a:r>
              <a:rPr lang="en-US" sz="3200" dirty="0"/>
              <a:t>Delayed prescriptions </a:t>
            </a:r>
          </a:p>
          <a:p>
            <a:r>
              <a:rPr lang="en-US" sz="3200" dirty="0"/>
              <a:t>‘Back-up’ prescriptions</a:t>
            </a:r>
          </a:p>
          <a:p>
            <a:r>
              <a:rPr lang="en-US" sz="3200" dirty="0"/>
              <a:t>Deferred antibiotics</a:t>
            </a:r>
          </a:p>
          <a:p>
            <a:r>
              <a:rPr lang="en-US" sz="3200" dirty="0"/>
              <a:t>Just-in-case antibiotic</a:t>
            </a:r>
          </a:p>
        </p:txBody>
      </p:sp>
      <p:sp>
        <p:nvSpPr>
          <p:cNvPr id="4" name="TextBox 3">
            <a:extLst>
              <a:ext uri="{FF2B5EF4-FFF2-40B4-BE49-F238E27FC236}">
                <a16:creationId xmlns:a16="http://schemas.microsoft.com/office/drawing/2014/main" id="{AEC96403-A2C0-419F-B973-219D8EC803E0}"/>
              </a:ext>
            </a:extLst>
          </p:cNvPr>
          <p:cNvSpPr txBox="1"/>
          <p:nvPr/>
        </p:nvSpPr>
        <p:spPr>
          <a:xfrm>
            <a:off x="445477" y="4923692"/>
            <a:ext cx="8335108" cy="523220"/>
          </a:xfrm>
          <a:prstGeom prst="rect">
            <a:avLst/>
          </a:prstGeom>
          <a:noFill/>
        </p:spPr>
        <p:txBody>
          <a:bodyPr wrap="square" rtlCol="0">
            <a:spAutoFit/>
          </a:bodyPr>
          <a:lstStyle/>
          <a:p>
            <a:r>
              <a:rPr lang="en-GB" sz="2800" b="1" dirty="0"/>
              <a:t>Always explain your intention to the patient</a:t>
            </a:r>
          </a:p>
        </p:txBody>
      </p:sp>
      <p:sp>
        <p:nvSpPr>
          <p:cNvPr id="5" name="Footer Placeholder 5">
            <a:extLst>
              <a:ext uri="{FF2B5EF4-FFF2-40B4-BE49-F238E27FC236}">
                <a16:creationId xmlns:a16="http://schemas.microsoft.com/office/drawing/2014/main" id="{18C75F03-BA4A-405F-B762-4B29CC37807A}"/>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7" name="Slide Number Placeholder 6">
            <a:extLst>
              <a:ext uri="{FF2B5EF4-FFF2-40B4-BE49-F238E27FC236}">
                <a16:creationId xmlns:a16="http://schemas.microsoft.com/office/drawing/2014/main" id="{988501CD-2FDD-4C49-AD91-0DF2C38D0647}"/>
              </a:ext>
            </a:extLst>
          </p:cNvPr>
          <p:cNvSpPr>
            <a:spLocks noGrp="1"/>
          </p:cNvSpPr>
          <p:nvPr>
            <p:ph type="sldNum" sz="quarter" idx="12"/>
          </p:nvPr>
        </p:nvSpPr>
        <p:spPr/>
        <p:txBody>
          <a:bodyPr/>
          <a:lstStyle/>
          <a:p>
            <a:fld id="{EE1385C2-C24A-4E88-87F7-2016927FAD7D}" type="slidenum">
              <a:rPr lang="en-GB" smtClean="0"/>
              <a:t>3</a:t>
            </a:fld>
            <a:endParaRPr lang="en-GB" dirty="0"/>
          </a:p>
        </p:txBody>
      </p:sp>
      <p:sp>
        <p:nvSpPr>
          <p:cNvPr id="8" name="Date Placeholder 5">
            <a:extLst>
              <a:ext uri="{FF2B5EF4-FFF2-40B4-BE49-F238E27FC236}">
                <a16:creationId xmlns:a16="http://schemas.microsoft.com/office/drawing/2014/main" id="{4E827C5E-666D-47DF-B756-F9D8A7BA7EE8}"/>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19092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78" y="1964957"/>
            <a:ext cx="8556244" cy="4176069"/>
          </a:xfrm>
        </p:spPr>
        <p:txBody>
          <a:bodyPr>
            <a:normAutofit/>
          </a:bodyPr>
          <a:lstStyle/>
          <a:p>
            <a:pPr marL="457200" indent="-457200">
              <a:buFont typeface="+mj-lt"/>
              <a:buAutoNum type="arabicPeriod"/>
            </a:pPr>
            <a:r>
              <a:rPr lang="en-GB" dirty="0"/>
              <a:t>Reduce patient use of antibiotics</a:t>
            </a:r>
          </a:p>
          <a:p>
            <a:pPr marL="457200" indent="-457200">
              <a:buFont typeface="+mj-lt"/>
              <a:buAutoNum type="arabicPeriod"/>
            </a:pPr>
            <a:r>
              <a:rPr lang="en-GB" dirty="0"/>
              <a:t>Useful if unsure whether immediate antibiotic is needed </a:t>
            </a:r>
          </a:p>
          <a:p>
            <a:pPr marL="457200" indent="-457200">
              <a:buFont typeface="+mj-lt"/>
              <a:buAutoNum type="arabicPeriod"/>
            </a:pPr>
            <a:r>
              <a:rPr lang="en-GB" dirty="0">
                <a:solidFill>
                  <a:srgbClr val="F6F6F6">
                    <a:lumMod val="10000"/>
                  </a:srgbClr>
                </a:solidFill>
              </a:rPr>
              <a:t>Little difference in symptomatic benefit with immediate vs. back-up antibiotics</a:t>
            </a:r>
          </a:p>
          <a:p>
            <a:pPr marL="457200" indent="-457200">
              <a:buFont typeface="+mj-lt"/>
              <a:buAutoNum type="arabicPeriod"/>
            </a:pPr>
            <a:r>
              <a:rPr lang="en-GB" dirty="0"/>
              <a:t>Increase patient’s ability to self-manage infections</a:t>
            </a:r>
          </a:p>
          <a:p>
            <a:pPr marL="457200" indent="-457200">
              <a:buFont typeface="+mj-lt"/>
              <a:buAutoNum type="arabicPeriod"/>
            </a:pPr>
            <a:r>
              <a:rPr lang="en-GB" dirty="0"/>
              <a:t>Prevent complications </a:t>
            </a:r>
          </a:p>
          <a:p>
            <a:pPr marL="457200" indent="-457200">
              <a:buFont typeface="+mj-lt"/>
              <a:buAutoNum type="arabicPeriod"/>
            </a:pPr>
            <a:r>
              <a:rPr lang="en-GB" dirty="0"/>
              <a:t>Reduce re-consultations</a:t>
            </a:r>
          </a:p>
          <a:p>
            <a:endParaRPr lang="en-GB" dirty="0"/>
          </a:p>
          <a:p>
            <a:endParaRPr lang="en-GB" dirty="0">
              <a:solidFill>
                <a:srgbClr val="F6F6F6">
                  <a:lumMod val="10000"/>
                </a:srgbClr>
              </a:solidFill>
            </a:endParaRPr>
          </a:p>
          <a:p>
            <a:endParaRPr lang="en-GB" dirty="0"/>
          </a:p>
          <a:p>
            <a:endParaRPr lang="en-GB" dirty="0"/>
          </a:p>
        </p:txBody>
      </p:sp>
      <p:sp>
        <p:nvSpPr>
          <p:cNvPr id="11" name="Title 1">
            <a:extLst>
              <a:ext uri="{FF2B5EF4-FFF2-40B4-BE49-F238E27FC236}">
                <a16:creationId xmlns:a16="http://schemas.microsoft.com/office/drawing/2014/main" id="{51619D37-FC72-46A6-9C28-D71D05125066}"/>
              </a:ext>
            </a:extLst>
          </p:cNvPr>
          <p:cNvSpPr txBox="1">
            <a:spLocks/>
          </p:cNvSpPr>
          <p:nvPr/>
        </p:nvSpPr>
        <p:spPr>
          <a:xfrm>
            <a:off x="1719844" y="518027"/>
            <a:ext cx="775435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Why use back-up antibiotic prescriptions?</a:t>
            </a:r>
          </a:p>
        </p:txBody>
      </p:sp>
      <p:sp>
        <p:nvSpPr>
          <p:cNvPr id="4" name="Footer Placeholder 5">
            <a:extLst>
              <a:ext uri="{FF2B5EF4-FFF2-40B4-BE49-F238E27FC236}">
                <a16:creationId xmlns:a16="http://schemas.microsoft.com/office/drawing/2014/main" id="{0DC217DF-AC2B-4D1D-9C9D-B5B98EA2FD56}"/>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5" name="Slide Number Placeholder 4">
            <a:extLst>
              <a:ext uri="{FF2B5EF4-FFF2-40B4-BE49-F238E27FC236}">
                <a16:creationId xmlns:a16="http://schemas.microsoft.com/office/drawing/2014/main" id="{41159A87-8761-4664-9F1C-BEE356E08957}"/>
              </a:ext>
            </a:extLst>
          </p:cNvPr>
          <p:cNvSpPr>
            <a:spLocks noGrp="1"/>
          </p:cNvSpPr>
          <p:nvPr>
            <p:ph type="sldNum" sz="quarter" idx="12"/>
          </p:nvPr>
        </p:nvSpPr>
        <p:spPr/>
        <p:txBody>
          <a:bodyPr/>
          <a:lstStyle/>
          <a:p>
            <a:fld id="{EE1385C2-C24A-4E88-87F7-2016927FAD7D}" type="slidenum">
              <a:rPr lang="en-GB" smtClean="0"/>
              <a:t>4</a:t>
            </a:fld>
            <a:endParaRPr lang="en-GB" dirty="0"/>
          </a:p>
        </p:txBody>
      </p:sp>
      <p:sp>
        <p:nvSpPr>
          <p:cNvPr id="7" name="Date Placeholder 5">
            <a:extLst>
              <a:ext uri="{FF2B5EF4-FFF2-40B4-BE49-F238E27FC236}">
                <a16:creationId xmlns:a16="http://schemas.microsoft.com/office/drawing/2014/main" id="{DD9D6788-0547-48EB-902C-5530934887BE}"/>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19119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0BD9E1A-4F99-4700-9F82-28981B77BA23}"/>
              </a:ext>
            </a:extLst>
          </p:cNvPr>
          <p:cNvSpPr txBox="1">
            <a:spLocks/>
          </p:cNvSpPr>
          <p:nvPr/>
        </p:nvSpPr>
        <p:spPr>
          <a:xfrm>
            <a:off x="1650615" y="521610"/>
            <a:ext cx="749338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Why?</a:t>
            </a:r>
          </a:p>
        </p:txBody>
      </p:sp>
      <p:sp>
        <p:nvSpPr>
          <p:cNvPr id="16" name="Footer Placeholder 5">
            <a:extLst>
              <a:ext uri="{FF2B5EF4-FFF2-40B4-BE49-F238E27FC236}">
                <a16:creationId xmlns:a16="http://schemas.microsoft.com/office/drawing/2014/main" id="{3CC90D19-2487-4E87-B392-A4FB30D22B39}"/>
              </a:ext>
            </a:extLst>
          </p:cNvPr>
          <p:cNvSpPr txBox="1">
            <a:spLocks/>
          </p:cNvSpPr>
          <p:nvPr/>
        </p:nvSpPr>
        <p:spPr>
          <a:xfrm>
            <a:off x="4862917" y="6296891"/>
            <a:ext cx="4281083" cy="56110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dirty="0"/>
              <a:t>Little P, et al. BMJ 2014; 348 :g1606 </a:t>
            </a:r>
          </a:p>
          <a:p>
            <a:pPr algn="r">
              <a:spcAft>
                <a:spcPts val="600"/>
              </a:spcAft>
            </a:pPr>
            <a:r>
              <a:rPr lang="en-GB" dirty="0"/>
              <a:t>doi:10.1136/bmj.g1606</a:t>
            </a:r>
            <a:endParaRPr lang="en-GB" altLang="en-US" dirty="0">
              <a:cs typeface="Arial" panose="020B0604020202020204" pitchFamily="34" charset="0"/>
            </a:endParaRPr>
          </a:p>
        </p:txBody>
      </p:sp>
      <p:sp>
        <p:nvSpPr>
          <p:cNvPr id="2" name="Rectangle 1">
            <a:extLst>
              <a:ext uri="{FF2B5EF4-FFF2-40B4-BE49-F238E27FC236}">
                <a16:creationId xmlns:a16="http://schemas.microsoft.com/office/drawing/2014/main" id="{C53008B5-D1C8-4995-86F3-298F9E6B1244}"/>
              </a:ext>
            </a:extLst>
          </p:cNvPr>
          <p:cNvSpPr/>
          <p:nvPr/>
        </p:nvSpPr>
        <p:spPr>
          <a:xfrm>
            <a:off x="451425" y="1997915"/>
            <a:ext cx="4671151" cy="461665"/>
          </a:xfrm>
          <a:prstGeom prst="rect">
            <a:avLst/>
          </a:prstGeom>
        </p:spPr>
        <p:txBody>
          <a:bodyPr wrap="none">
            <a:spAutoFit/>
          </a:bodyPr>
          <a:lstStyle/>
          <a:p>
            <a:r>
              <a:rPr lang="en-GB" sz="2400" b="1" dirty="0">
                <a:solidFill>
                  <a:schemeClr val="accent6">
                    <a:lumMod val="10000"/>
                  </a:schemeClr>
                </a:solidFill>
              </a:rPr>
              <a:t>1. Reduce patient use of antibiotics</a:t>
            </a:r>
          </a:p>
        </p:txBody>
      </p:sp>
      <p:pic>
        <p:nvPicPr>
          <p:cNvPr id="30" name="Picture 29" descr="Graphical user interface, text, application&#10;&#10;Description automatically generated">
            <a:extLst>
              <a:ext uri="{FF2B5EF4-FFF2-40B4-BE49-F238E27FC236}">
                <a16:creationId xmlns:a16="http://schemas.microsoft.com/office/drawing/2014/main" id="{191FFCE9-9CA2-41C9-ADF8-2E8F295DB24A}"/>
              </a:ext>
            </a:extLst>
          </p:cNvPr>
          <p:cNvPicPr>
            <a:picLocks noChangeAspect="1"/>
          </p:cNvPicPr>
          <p:nvPr/>
        </p:nvPicPr>
        <p:blipFill rotWithShape="1">
          <a:blip r:embed="rId3">
            <a:extLst>
              <a:ext uri="{28A0092B-C50C-407E-A947-70E740481C1C}">
                <a14:useLocalDpi xmlns:a14="http://schemas.microsoft.com/office/drawing/2010/main" val="0"/>
              </a:ext>
            </a:extLst>
          </a:blip>
          <a:srcRect t="53137"/>
          <a:stretch/>
        </p:blipFill>
        <p:spPr>
          <a:xfrm>
            <a:off x="734575" y="3304068"/>
            <a:ext cx="7493385" cy="2419482"/>
          </a:xfrm>
          <a:prstGeom prst="rect">
            <a:avLst/>
          </a:prstGeom>
        </p:spPr>
      </p:pic>
      <p:sp>
        <p:nvSpPr>
          <p:cNvPr id="31" name="Rectangle 30">
            <a:extLst>
              <a:ext uri="{FF2B5EF4-FFF2-40B4-BE49-F238E27FC236}">
                <a16:creationId xmlns:a16="http://schemas.microsoft.com/office/drawing/2014/main" id="{2FB95F8B-F60B-4745-9967-F083FA8E7EE6}"/>
              </a:ext>
            </a:extLst>
          </p:cNvPr>
          <p:cNvSpPr/>
          <p:nvPr/>
        </p:nvSpPr>
        <p:spPr>
          <a:xfrm>
            <a:off x="356799" y="2397908"/>
            <a:ext cx="7847623" cy="830997"/>
          </a:xfrm>
          <a:prstGeom prst="rect">
            <a:avLst/>
          </a:prstGeom>
        </p:spPr>
        <p:txBody>
          <a:bodyPr wrap="square">
            <a:spAutoFit/>
          </a:bodyPr>
          <a:lstStyle/>
          <a:p>
            <a:pPr lvl="1"/>
            <a:r>
              <a:rPr lang="en-GB" sz="2400" dirty="0">
                <a:solidFill>
                  <a:schemeClr val="accent6">
                    <a:lumMod val="10000"/>
                  </a:schemeClr>
                </a:solidFill>
              </a:rPr>
              <a:t>2014 trial: Only </a:t>
            </a:r>
            <a:r>
              <a:rPr lang="en-GB" sz="2400" b="1" dirty="0">
                <a:solidFill>
                  <a:schemeClr val="accent1"/>
                </a:solidFill>
              </a:rPr>
              <a:t>one third </a:t>
            </a:r>
            <a:r>
              <a:rPr lang="en-GB" sz="2400" dirty="0">
                <a:solidFill>
                  <a:schemeClr val="accent6">
                    <a:lumMod val="10000"/>
                  </a:schemeClr>
                </a:solidFill>
              </a:rPr>
              <a:t>of patients use antibiotics when given a back-up prescription</a:t>
            </a:r>
          </a:p>
        </p:txBody>
      </p:sp>
      <p:sp>
        <p:nvSpPr>
          <p:cNvPr id="7" name="Footer Placeholder 5">
            <a:extLst>
              <a:ext uri="{FF2B5EF4-FFF2-40B4-BE49-F238E27FC236}">
                <a16:creationId xmlns:a16="http://schemas.microsoft.com/office/drawing/2014/main" id="{48FFB497-2A29-4BFE-92E8-F9EE4D5755A2}"/>
              </a:ext>
            </a:extLst>
          </p:cNvPr>
          <p:cNvSpPr>
            <a:spLocks noGrp="1"/>
          </p:cNvSpPr>
          <p:nvPr>
            <p:ph type="ftr" sz="quarter" idx="11"/>
          </p:nvPr>
        </p:nvSpPr>
        <p:spPr>
          <a:xfrm>
            <a:off x="3343923" y="6284286"/>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4" name="Slide Number Placeholder 3">
            <a:extLst>
              <a:ext uri="{FF2B5EF4-FFF2-40B4-BE49-F238E27FC236}">
                <a16:creationId xmlns:a16="http://schemas.microsoft.com/office/drawing/2014/main" id="{4420F262-A5BE-47C4-8DEB-68BA8A44CF81}"/>
              </a:ext>
            </a:extLst>
          </p:cNvPr>
          <p:cNvSpPr>
            <a:spLocks noGrp="1"/>
          </p:cNvSpPr>
          <p:nvPr>
            <p:ph type="sldNum" sz="quarter" idx="12"/>
          </p:nvPr>
        </p:nvSpPr>
        <p:spPr>
          <a:xfrm>
            <a:off x="2745783" y="6492875"/>
            <a:ext cx="2057400" cy="365125"/>
          </a:xfrm>
        </p:spPr>
        <p:txBody>
          <a:bodyPr/>
          <a:lstStyle/>
          <a:p>
            <a:fld id="{EE1385C2-C24A-4E88-87F7-2016927FAD7D}" type="slidenum">
              <a:rPr lang="en-GB" smtClean="0"/>
              <a:t>5</a:t>
            </a:fld>
            <a:endParaRPr lang="en-GB" dirty="0"/>
          </a:p>
        </p:txBody>
      </p:sp>
      <p:sp>
        <p:nvSpPr>
          <p:cNvPr id="10" name="Date Placeholder 5">
            <a:extLst>
              <a:ext uri="{FF2B5EF4-FFF2-40B4-BE49-F238E27FC236}">
                <a16:creationId xmlns:a16="http://schemas.microsoft.com/office/drawing/2014/main" id="{F3AF9C1E-22F8-4AA4-BB85-FA20A36EE36C}"/>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243489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a:extLst>
              <a:ext uri="{FF2B5EF4-FFF2-40B4-BE49-F238E27FC236}">
                <a16:creationId xmlns:a16="http://schemas.microsoft.com/office/drawing/2014/main" id="{23618B3D-9DAE-4FEF-A8B1-A1C704452AD9}"/>
              </a:ext>
            </a:extLst>
          </p:cNvPr>
          <p:cNvSpPr>
            <a:spLocks noChangeArrowheads="1"/>
          </p:cNvSpPr>
          <p:nvPr/>
        </p:nvSpPr>
        <p:spPr bwMode="auto">
          <a:xfrm>
            <a:off x="0" y="6165850"/>
            <a:ext cx="9144000" cy="692150"/>
          </a:xfrm>
          <a:prstGeom prst="rect">
            <a:avLst/>
          </a:prstGeom>
          <a:solidFill>
            <a:schemeClr val="accent2"/>
          </a:solidFill>
          <a:ln>
            <a:noFill/>
          </a:ln>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GB" altLang="en-US" sz="2800"/>
          </a:p>
        </p:txBody>
      </p:sp>
      <p:graphicFrame>
        <p:nvGraphicFramePr>
          <p:cNvPr id="4" name="Chart 3">
            <a:extLst>
              <a:ext uri="{FF2B5EF4-FFF2-40B4-BE49-F238E27FC236}">
                <a16:creationId xmlns:a16="http://schemas.microsoft.com/office/drawing/2014/main" id="{3F0DECDD-9B7B-46D4-94C3-D935D0D4B29C}"/>
              </a:ext>
            </a:extLst>
          </p:cNvPr>
          <p:cNvGraphicFramePr/>
          <p:nvPr/>
        </p:nvGraphicFramePr>
        <p:xfrm>
          <a:off x="1043608" y="2456947"/>
          <a:ext cx="7560840"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36869" name="TextBox 4">
            <a:extLst>
              <a:ext uri="{FF2B5EF4-FFF2-40B4-BE49-F238E27FC236}">
                <a16:creationId xmlns:a16="http://schemas.microsoft.com/office/drawing/2014/main" id="{9FDEE6BE-0185-4DFF-9E84-58C849E89BBF}"/>
              </a:ext>
            </a:extLst>
          </p:cNvPr>
          <p:cNvSpPr txBox="1">
            <a:spLocks noChangeArrowheads="1"/>
          </p:cNvSpPr>
          <p:nvPr/>
        </p:nvSpPr>
        <p:spPr bwMode="auto">
          <a:xfrm>
            <a:off x="6353908" y="6314818"/>
            <a:ext cx="27900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t>Little, Williamson, Warner </a:t>
            </a:r>
            <a:r>
              <a:rPr lang="en-GB" altLang="en-US" sz="1100" i="1" dirty="0"/>
              <a:t>et al.</a:t>
            </a:r>
            <a:r>
              <a:rPr lang="en-GB" altLang="en-US" sz="1100" dirty="0"/>
              <a:t> </a:t>
            </a:r>
            <a:r>
              <a:rPr lang="en-GB" altLang="en-US" sz="1100" i="1" dirty="0"/>
              <a:t>BMJ</a:t>
            </a:r>
            <a:r>
              <a:rPr lang="en-GB" altLang="en-US" sz="1100" dirty="0"/>
              <a:t> . (1997) 314:722 - 727</a:t>
            </a:r>
          </a:p>
        </p:txBody>
      </p:sp>
      <p:sp>
        <p:nvSpPr>
          <p:cNvPr id="36870" name="TextBox 5">
            <a:extLst>
              <a:ext uri="{FF2B5EF4-FFF2-40B4-BE49-F238E27FC236}">
                <a16:creationId xmlns:a16="http://schemas.microsoft.com/office/drawing/2014/main" id="{DFD18BE5-C00F-4C30-9516-394EC34F5E6E}"/>
              </a:ext>
            </a:extLst>
          </p:cNvPr>
          <p:cNvSpPr txBox="1">
            <a:spLocks noChangeArrowheads="1"/>
          </p:cNvSpPr>
          <p:nvPr/>
        </p:nvSpPr>
        <p:spPr bwMode="auto">
          <a:xfrm>
            <a:off x="1311134" y="2162506"/>
            <a:ext cx="7270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GB" altLang="en-US" sz="1600" b="1" dirty="0">
                <a:solidFill>
                  <a:schemeClr val="accent3"/>
                </a:solidFill>
              </a:rPr>
              <a:t>English RCT comparing three treatment strategies for sore throat (n=582)</a:t>
            </a:r>
          </a:p>
        </p:txBody>
      </p:sp>
      <p:sp>
        <p:nvSpPr>
          <p:cNvPr id="7" name="Down Arrow 6">
            <a:extLst>
              <a:ext uri="{FF2B5EF4-FFF2-40B4-BE49-F238E27FC236}">
                <a16:creationId xmlns:a16="http://schemas.microsoft.com/office/drawing/2014/main" id="{4A97CD41-9612-4784-9D53-71A4BC87FB1A}"/>
              </a:ext>
            </a:extLst>
          </p:cNvPr>
          <p:cNvSpPr>
            <a:spLocks noChangeArrowheads="1"/>
          </p:cNvSpPr>
          <p:nvPr/>
        </p:nvSpPr>
        <p:spPr bwMode="auto">
          <a:xfrm>
            <a:off x="5462588" y="2558629"/>
            <a:ext cx="215900" cy="361950"/>
          </a:xfrm>
          <a:prstGeom prst="downArrow">
            <a:avLst>
              <a:gd name="adj1" fmla="val 50000"/>
              <a:gd name="adj2" fmla="val 50294"/>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100">
              <a:solidFill>
                <a:srgbClr val="000000"/>
              </a:solidFill>
            </a:endParaRPr>
          </a:p>
        </p:txBody>
      </p:sp>
      <p:sp>
        <p:nvSpPr>
          <p:cNvPr id="8" name="Down Arrow 7">
            <a:extLst>
              <a:ext uri="{FF2B5EF4-FFF2-40B4-BE49-F238E27FC236}">
                <a16:creationId xmlns:a16="http://schemas.microsoft.com/office/drawing/2014/main" id="{95E8A485-97B3-4AEF-A9E3-8AFB7CAC76F0}"/>
              </a:ext>
            </a:extLst>
          </p:cNvPr>
          <p:cNvSpPr>
            <a:spLocks noChangeArrowheads="1"/>
          </p:cNvSpPr>
          <p:nvPr/>
        </p:nvSpPr>
        <p:spPr bwMode="auto">
          <a:xfrm>
            <a:off x="7092950" y="2777704"/>
            <a:ext cx="215900" cy="358775"/>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100">
              <a:solidFill>
                <a:srgbClr val="000000"/>
              </a:solidFill>
            </a:endParaRPr>
          </a:p>
        </p:txBody>
      </p:sp>
      <p:sp>
        <p:nvSpPr>
          <p:cNvPr id="12" name="Title 1">
            <a:extLst>
              <a:ext uri="{FF2B5EF4-FFF2-40B4-BE49-F238E27FC236}">
                <a16:creationId xmlns:a16="http://schemas.microsoft.com/office/drawing/2014/main" id="{0526224F-13E3-4ED7-9D83-584E4064C708}"/>
              </a:ext>
            </a:extLst>
          </p:cNvPr>
          <p:cNvSpPr txBox="1">
            <a:spLocks/>
          </p:cNvSpPr>
          <p:nvPr/>
        </p:nvSpPr>
        <p:spPr>
          <a:xfrm>
            <a:off x="1689100" y="548644"/>
            <a:ext cx="7308417"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Why?</a:t>
            </a:r>
          </a:p>
        </p:txBody>
      </p:sp>
      <p:sp>
        <p:nvSpPr>
          <p:cNvPr id="13" name="Content Placeholder 2">
            <a:extLst>
              <a:ext uri="{FF2B5EF4-FFF2-40B4-BE49-F238E27FC236}">
                <a16:creationId xmlns:a16="http://schemas.microsoft.com/office/drawing/2014/main" id="{140C0CE8-5EC2-4C2A-9421-34B763CD73DA}"/>
              </a:ext>
            </a:extLst>
          </p:cNvPr>
          <p:cNvSpPr txBox="1">
            <a:spLocks/>
          </p:cNvSpPr>
          <p:nvPr/>
        </p:nvSpPr>
        <p:spPr>
          <a:xfrm>
            <a:off x="930308" y="1817539"/>
            <a:ext cx="9229659" cy="6148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2. Useful if unsure whether immediate antibiotic is needed at that time</a:t>
            </a:r>
          </a:p>
        </p:txBody>
      </p:sp>
      <p:sp>
        <p:nvSpPr>
          <p:cNvPr id="10" name="Footer Placeholder 5">
            <a:extLst>
              <a:ext uri="{FF2B5EF4-FFF2-40B4-BE49-F238E27FC236}">
                <a16:creationId xmlns:a16="http://schemas.microsoft.com/office/drawing/2014/main" id="{B459A63C-1043-4862-B45E-D97E81891C71}"/>
              </a:ext>
            </a:extLst>
          </p:cNvPr>
          <p:cNvSpPr>
            <a:spLocks noGrp="1"/>
          </p:cNvSpPr>
          <p:nvPr>
            <p:ph type="ftr" sz="quarter" idx="11"/>
          </p:nvPr>
        </p:nvSpPr>
        <p:spPr>
          <a:xfrm>
            <a:off x="3343923" y="6305959"/>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3" name="Slide Number Placeholder 2">
            <a:extLst>
              <a:ext uri="{FF2B5EF4-FFF2-40B4-BE49-F238E27FC236}">
                <a16:creationId xmlns:a16="http://schemas.microsoft.com/office/drawing/2014/main" id="{BA6C9719-4461-49D1-A893-F4903D65BDB7}"/>
              </a:ext>
            </a:extLst>
          </p:cNvPr>
          <p:cNvSpPr>
            <a:spLocks noGrp="1"/>
          </p:cNvSpPr>
          <p:nvPr>
            <p:ph type="sldNum" sz="quarter" idx="12"/>
          </p:nvPr>
        </p:nvSpPr>
        <p:spPr>
          <a:xfrm>
            <a:off x="2670058" y="6598575"/>
            <a:ext cx="2057400" cy="365125"/>
          </a:xfrm>
        </p:spPr>
        <p:txBody>
          <a:bodyPr/>
          <a:lstStyle/>
          <a:p>
            <a:fld id="{EE1385C2-C24A-4E88-87F7-2016927FAD7D}" type="slidenum">
              <a:rPr lang="en-GB" smtClean="0"/>
              <a:t>6</a:t>
            </a:fld>
            <a:endParaRPr lang="en-GB" dirty="0"/>
          </a:p>
        </p:txBody>
      </p:sp>
      <p:sp>
        <p:nvSpPr>
          <p:cNvPr id="14" name="Date Placeholder 5">
            <a:extLst>
              <a:ext uri="{FF2B5EF4-FFF2-40B4-BE49-F238E27FC236}">
                <a16:creationId xmlns:a16="http://schemas.microsoft.com/office/drawing/2014/main" id="{97BFAC0B-AEFA-469B-B4EE-B0FAD3AF91A2}"/>
              </a:ext>
            </a:extLst>
          </p:cNvPr>
          <p:cNvSpPr>
            <a:spLocks noGrp="1"/>
          </p:cNvSpPr>
          <p:nvPr>
            <p:ph type="dt" sz="half" idx="10"/>
          </p:nvPr>
        </p:nvSpPr>
        <p:spPr>
          <a:xfrm>
            <a:off x="628650" y="6356351"/>
            <a:ext cx="2057400" cy="365125"/>
          </a:xfrm>
        </p:spPr>
        <p:txBody>
          <a:bodyPr/>
          <a:lstStyle/>
          <a:p>
            <a:r>
              <a:rPr lang="en-GB" dirty="0"/>
              <a:t>25/11/2021 V1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076DF17E-93BC-472B-B03F-CFB4065E67E5}"/>
              </a:ext>
            </a:extLst>
          </p:cNvPr>
          <p:cNvGraphicFramePr>
            <a:graphicFrameLocks noGrp="1"/>
          </p:cNvGraphicFramePr>
          <p:nvPr>
            <p:ph idx="1"/>
            <p:extLst>
              <p:ext uri="{D42A27DB-BD31-4B8C-83A1-F6EECF244321}">
                <p14:modId xmlns:p14="http://schemas.microsoft.com/office/powerpoint/2010/main" val="2894475315"/>
              </p:ext>
            </p:extLst>
          </p:nvPr>
        </p:nvGraphicFramePr>
        <p:xfrm>
          <a:off x="628650" y="2230739"/>
          <a:ext cx="7865110" cy="3749674"/>
        </p:xfrm>
        <a:graphic>
          <a:graphicData uri="http://schemas.openxmlformats.org/drawingml/2006/table">
            <a:tbl>
              <a:tblPr firstRow="1" bandRow="1">
                <a:tableStyleId>{1FECB4D8-DB02-4DC6-A0A2-4F2EBAE1DC90}</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tblGrid>
              <a:tr h="1188922">
                <a:tc>
                  <a:txBody>
                    <a:bodyPr/>
                    <a:lstStyle/>
                    <a:p>
                      <a:endParaRPr lang="en-US" sz="1800" dirty="0"/>
                    </a:p>
                  </a:txBody>
                  <a:tcPr marL="87630" marR="87630" marT="45728" marB="45728"/>
                </a:tc>
                <a:tc>
                  <a:txBody>
                    <a:bodyPr/>
                    <a:lstStyle/>
                    <a:p>
                      <a:pPr algn="ctr"/>
                      <a:r>
                        <a:rPr lang="en-US" sz="1800" baseline="0" dirty="0"/>
                        <a:t>Total Duration untreated</a:t>
                      </a:r>
                    </a:p>
                  </a:txBody>
                  <a:tcPr marL="87630" marR="87630" marT="45728" marB="45728"/>
                </a:tc>
                <a:tc>
                  <a:txBody>
                    <a:bodyPr/>
                    <a:lstStyle/>
                    <a:p>
                      <a:pPr algn="ctr"/>
                      <a:r>
                        <a:rPr lang="en-US" sz="1800" baseline="0" dirty="0"/>
                        <a:t>Beneficial effect from antibiotics</a:t>
                      </a:r>
                    </a:p>
                  </a:txBody>
                  <a:tcPr marL="87630" marR="87630" marT="45728" marB="45728"/>
                </a:tc>
                <a:tc>
                  <a:txBody>
                    <a:bodyPr/>
                    <a:lstStyle/>
                    <a:p>
                      <a:pPr algn="r"/>
                      <a:r>
                        <a:rPr lang="en-US" sz="1800" baseline="0" dirty="0"/>
                        <a:t>NNT for one additional patient to benefit</a:t>
                      </a:r>
                    </a:p>
                  </a:txBody>
                  <a:tcPr marL="87630" marR="87630" marT="45728" marB="45728"/>
                </a:tc>
                <a:tc>
                  <a:txBody>
                    <a:bodyPr/>
                    <a:lstStyle/>
                    <a:p>
                      <a:pPr algn="ctr"/>
                      <a:r>
                        <a:rPr lang="en-US" sz="1800" baseline="0" dirty="0"/>
                        <a:t>NNT for one additional adverse effect</a:t>
                      </a:r>
                    </a:p>
                  </a:txBody>
                  <a:tcPr marL="87630" marR="87630" marT="45728" marB="45728"/>
                </a:tc>
                <a:extLst>
                  <a:ext uri="{0D108BD9-81ED-4DB2-BD59-A6C34878D82A}">
                    <a16:rowId xmlns:a16="http://schemas.microsoft.com/office/drawing/2014/main" val="10000"/>
                  </a:ext>
                </a:extLst>
              </a:tr>
              <a:tr h="640188">
                <a:tc>
                  <a:txBody>
                    <a:bodyPr/>
                    <a:lstStyle/>
                    <a:p>
                      <a:pPr marL="0" algn="ctr">
                        <a:lnSpc>
                          <a:spcPct val="200000"/>
                        </a:lnSpc>
                      </a:pPr>
                      <a:r>
                        <a:rPr lang="en-US" sz="1800" dirty="0">
                          <a:solidFill>
                            <a:schemeClr val="accent6">
                              <a:lumMod val="10000"/>
                            </a:schemeClr>
                          </a:solidFill>
                        </a:rPr>
                        <a:t>Otitis</a:t>
                      </a:r>
                      <a:r>
                        <a:rPr lang="en-US" sz="1800" baseline="0" dirty="0">
                          <a:solidFill>
                            <a:schemeClr val="accent6">
                              <a:lumMod val="10000"/>
                            </a:schemeClr>
                          </a:solidFill>
                        </a:rPr>
                        <a:t> media</a:t>
                      </a:r>
                      <a:endParaRPr lang="en-US" sz="1800" dirty="0">
                        <a:solidFill>
                          <a:schemeClr val="accent6">
                            <a:lumMod val="10000"/>
                          </a:schemeClr>
                        </a:solidFill>
                      </a:endParaRPr>
                    </a:p>
                  </a:txBody>
                  <a:tcPr marL="87630" marR="87630" marT="45728" marB="45728"/>
                </a:tc>
                <a:tc>
                  <a:txBody>
                    <a:bodyPr/>
                    <a:lstStyle/>
                    <a:p>
                      <a:pPr marL="0" algn="ctr">
                        <a:lnSpc>
                          <a:spcPct val="200000"/>
                        </a:lnSpc>
                      </a:pPr>
                      <a:r>
                        <a:rPr lang="en-US" sz="1800" baseline="0" dirty="0">
                          <a:solidFill>
                            <a:schemeClr val="accent6">
                              <a:lumMod val="10000"/>
                            </a:schemeClr>
                          </a:solidFill>
                        </a:rPr>
                        <a:t>4 -12 days</a:t>
                      </a:r>
                    </a:p>
                  </a:txBody>
                  <a:tcPr marL="87630" marR="87630" marT="45728" marB="45728"/>
                </a:tc>
                <a:tc>
                  <a:txBody>
                    <a:bodyPr/>
                    <a:lstStyle/>
                    <a:p>
                      <a:pPr marL="0" algn="ctr">
                        <a:lnSpc>
                          <a:spcPct val="200000"/>
                        </a:lnSpc>
                      </a:pPr>
                      <a:r>
                        <a:rPr lang="en-US" sz="1800" baseline="0" dirty="0">
                          <a:solidFill>
                            <a:schemeClr val="accent6">
                              <a:lumMod val="10000"/>
                            </a:schemeClr>
                          </a:solidFill>
                        </a:rPr>
                        <a:t>8-12 hours</a:t>
                      </a:r>
                    </a:p>
                  </a:txBody>
                  <a:tcPr marL="87630" marR="87630" marT="45728" marB="45728"/>
                </a:tc>
                <a:tc>
                  <a:txBody>
                    <a:bodyPr/>
                    <a:lstStyle/>
                    <a:p>
                      <a:pPr marL="0" algn="ctr">
                        <a:lnSpc>
                          <a:spcPct val="200000"/>
                        </a:lnSpc>
                      </a:pPr>
                      <a:r>
                        <a:rPr lang="en-US" sz="1800" baseline="0" dirty="0">
                          <a:solidFill>
                            <a:schemeClr val="accent6">
                              <a:lumMod val="10000"/>
                            </a:schemeClr>
                          </a:solidFill>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rPr>
                        <a:t>9</a:t>
                      </a:r>
                    </a:p>
                  </a:txBody>
                  <a:tcPr marL="87630" marR="87630" marT="45728" marB="45728"/>
                </a:tc>
                <a:extLst>
                  <a:ext uri="{0D108BD9-81ED-4DB2-BD59-A6C34878D82A}">
                    <a16:rowId xmlns:a16="http://schemas.microsoft.com/office/drawing/2014/main" val="10001"/>
                  </a:ext>
                </a:extLst>
              </a:tr>
              <a:tr h="640188">
                <a:tc>
                  <a:txBody>
                    <a:bodyPr/>
                    <a:lstStyle/>
                    <a:p>
                      <a:pPr marL="0" algn="ctr">
                        <a:lnSpc>
                          <a:spcPct val="200000"/>
                        </a:lnSpc>
                      </a:pPr>
                      <a:r>
                        <a:rPr lang="en-US" sz="1800" dirty="0">
                          <a:solidFill>
                            <a:schemeClr val="accent6">
                              <a:lumMod val="10000"/>
                            </a:schemeClr>
                          </a:solidFill>
                        </a:rPr>
                        <a:t>Sore</a:t>
                      </a:r>
                      <a:r>
                        <a:rPr lang="en-US" sz="1800" baseline="0" dirty="0">
                          <a:solidFill>
                            <a:schemeClr val="accent6">
                              <a:lumMod val="10000"/>
                            </a:schemeClr>
                          </a:solidFill>
                        </a:rPr>
                        <a:t> throat</a:t>
                      </a:r>
                      <a:endParaRPr lang="en-US" sz="1800" dirty="0">
                        <a:solidFill>
                          <a:schemeClr val="accent6">
                            <a:lumMod val="10000"/>
                          </a:schemeClr>
                        </a:solidFill>
                      </a:endParaRPr>
                    </a:p>
                  </a:txBody>
                  <a:tcPr marL="87630" marR="87630" marT="45728" marB="45728"/>
                </a:tc>
                <a:tc>
                  <a:txBody>
                    <a:bodyPr/>
                    <a:lstStyle/>
                    <a:p>
                      <a:pPr marL="0" algn="ctr">
                        <a:lnSpc>
                          <a:spcPct val="200000"/>
                        </a:lnSpc>
                      </a:pPr>
                      <a:r>
                        <a:rPr lang="en-US" sz="1800" baseline="0" dirty="0">
                          <a:solidFill>
                            <a:schemeClr val="accent6">
                              <a:lumMod val="10000"/>
                            </a:schemeClr>
                          </a:solidFill>
                        </a:rPr>
                        <a:t>8 days</a:t>
                      </a:r>
                    </a:p>
                  </a:txBody>
                  <a:tcPr marL="87630" marR="87630" marT="45728" marB="45728"/>
                </a:tc>
                <a:tc>
                  <a:txBody>
                    <a:bodyPr/>
                    <a:lstStyle/>
                    <a:p>
                      <a:pPr marL="0" algn="ctr">
                        <a:lnSpc>
                          <a:spcPct val="200000"/>
                        </a:lnSpc>
                      </a:pPr>
                      <a:r>
                        <a:rPr lang="en-US" sz="1800" baseline="0" dirty="0">
                          <a:solidFill>
                            <a:schemeClr val="accent6">
                              <a:lumMod val="10000"/>
                            </a:schemeClr>
                          </a:solidFill>
                        </a:rPr>
                        <a:t>12-18 hours</a:t>
                      </a:r>
                    </a:p>
                  </a:txBody>
                  <a:tcPr marL="87630" marR="87630" marT="45728" marB="45728"/>
                </a:tc>
                <a:tc>
                  <a:txBody>
                    <a:bodyPr/>
                    <a:lstStyle/>
                    <a:p>
                      <a:pPr marL="0" algn="ctr">
                        <a:lnSpc>
                          <a:spcPct val="200000"/>
                        </a:lnSpc>
                      </a:pPr>
                      <a:r>
                        <a:rPr lang="en-US" sz="1800" baseline="0" dirty="0">
                          <a:solidFill>
                            <a:schemeClr val="accent6">
                              <a:lumMod val="10000"/>
                            </a:schemeClr>
                          </a:solidFill>
                        </a:rPr>
                        <a:t>6-20</a:t>
                      </a:r>
                    </a:p>
                  </a:txBody>
                  <a:tcPr marL="87630" marR="87630" marT="45728" marB="45728"/>
                </a:tc>
                <a:tc>
                  <a:txBody>
                    <a:bodyPr/>
                    <a:lstStyle/>
                    <a:p>
                      <a:pPr marL="0" algn="ctr">
                        <a:lnSpc>
                          <a:spcPct val="200000"/>
                        </a:lnSpc>
                      </a:pPr>
                      <a:r>
                        <a:rPr lang="en-US" sz="1800" baseline="0" dirty="0">
                          <a:solidFill>
                            <a:schemeClr val="accent6">
                              <a:lumMod val="10000"/>
                            </a:schemeClr>
                          </a:solidFill>
                        </a:rPr>
                        <a:t>15</a:t>
                      </a:r>
                    </a:p>
                  </a:txBody>
                  <a:tcPr marL="87630" marR="87630" marT="45728" marB="45728"/>
                </a:tc>
                <a:extLst>
                  <a:ext uri="{0D108BD9-81ED-4DB2-BD59-A6C34878D82A}">
                    <a16:rowId xmlns:a16="http://schemas.microsoft.com/office/drawing/2014/main" val="10002"/>
                  </a:ext>
                </a:extLst>
              </a:tr>
              <a:tr h="640188">
                <a:tc>
                  <a:txBody>
                    <a:bodyPr/>
                    <a:lstStyle/>
                    <a:p>
                      <a:pPr marL="0" algn="ctr">
                        <a:lnSpc>
                          <a:spcPct val="200000"/>
                        </a:lnSpc>
                      </a:pPr>
                      <a:r>
                        <a:rPr lang="en-US" sz="1800" dirty="0">
                          <a:solidFill>
                            <a:schemeClr val="accent6">
                              <a:lumMod val="10000"/>
                            </a:schemeClr>
                          </a:solidFill>
                        </a:rPr>
                        <a:t>Sinusitis</a:t>
                      </a:r>
                    </a:p>
                  </a:txBody>
                  <a:tcPr marL="87630" marR="87630" marT="45728" marB="45728"/>
                </a:tc>
                <a:tc>
                  <a:txBody>
                    <a:bodyPr/>
                    <a:lstStyle/>
                    <a:p>
                      <a:pPr marL="0" algn="ctr">
                        <a:lnSpc>
                          <a:spcPct val="200000"/>
                        </a:lnSpc>
                      </a:pPr>
                      <a:r>
                        <a:rPr lang="en-US" sz="1800" baseline="0" dirty="0">
                          <a:solidFill>
                            <a:schemeClr val="accent6">
                              <a:lumMod val="10000"/>
                            </a:schemeClr>
                          </a:solidFill>
                        </a:rPr>
                        <a:t>12-15 days</a:t>
                      </a:r>
                    </a:p>
                  </a:txBody>
                  <a:tcPr marL="87630" marR="87630" marT="45728" marB="45728"/>
                </a:tc>
                <a:tc>
                  <a:txBody>
                    <a:bodyPr/>
                    <a:lstStyle/>
                    <a:p>
                      <a:pPr marL="0" algn="ctr">
                        <a:lnSpc>
                          <a:spcPct val="200000"/>
                        </a:lnSpc>
                      </a:pPr>
                      <a:r>
                        <a:rPr lang="en-US" sz="1800" baseline="0" dirty="0">
                          <a:solidFill>
                            <a:schemeClr val="accent6">
                              <a:lumMod val="10000"/>
                            </a:schemeClr>
                          </a:solidFill>
                        </a:rPr>
                        <a:t>24 hours</a:t>
                      </a:r>
                    </a:p>
                  </a:txBody>
                  <a:tcPr marL="87630" marR="87630" marT="45728" marB="45728"/>
                </a:tc>
                <a:tc>
                  <a:txBody>
                    <a:bodyPr/>
                    <a:lstStyle/>
                    <a:p>
                      <a:pPr marL="0" algn="ctr">
                        <a:lnSpc>
                          <a:spcPct val="200000"/>
                        </a:lnSpc>
                      </a:pPr>
                      <a:r>
                        <a:rPr lang="en-US" sz="1800" baseline="0" dirty="0">
                          <a:solidFill>
                            <a:schemeClr val="accent6">
                              <a:lumMod val="10000"/>
                            </a:schemeClr>
                          </a:solidFill>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rPr>
                        <a:t>8</a:t>
                      </a:r>
                    </a:p>
                  </a:txBody>
                  <a:tcPr marL="87630" marR="87630" marT="45728" marB="45728"/>
                </a:tc>
                <a:extLst>
                  <a:ext uri="{0D108BD9-81ED-4DB2-BD59-A6C34878D82A}">
                    <a16:rowId xmlns:a16="http://schemas.microsoft.com/office/drawing/2014/main" val="10003"/>
                  </a:ext>
                </a:extLst>
              </a:tr>
              <a:tr h="640188">
                <a:tc>
                  <a:txBody>
                    <a:bodyPr/>
                    <a:lstStyle/>
                    <a:p>
                      <a:pPr marL="0" algn="ctr">
                        <a:lnSpc>
                          <a:spcPct val="200000"/>
                        </a:lnSpc>
                      </a:pPr>
                      <a:r>
                        <a:rPr lang="en-US" sz="1800" dirty="0">
                          <a:solidFill>
                            <a:schemeClr val="accent6">
                              <a:lumMod val="10000"/>
                            </a:schemeClr>
                          </a:solidFill>
                        </a:rPr>
                        <a:t>Bronchitis</a:t>
                      </a:r>
                    </a:p>
                  </a:txBody>
                  <a:tcPr marL="87630" marR="87630" marT="45728" marB="45728"/>
                </a:tc>
                <a:tc>
                  <a:txBody>
                    <a:bodyPr/>
                    <a:lstStyle/>
                    <a:p>
                      <a:pPr marL="0" algn="ctr">
                        <a:lnSpc>
                          <a:spcPct val="200000"/>
                        </a:lnSpc>
                      </a:pPr>
                      <a:r>
                        <a:rPr lang="en-US" sz="1800" baseline="0" dirty="0">
                          <a:solidFill>
                            <a:schemeClr val="accent6">
                              <a:lumMod val="10000"/>
                            </a:schemeClr>
                          </a:solidFill>
                        </a:rPr>
                        <a:t>20-22 days</a:t>
                      </a:r>
                    </a:p>
                  </a:txBody>
                  <a:tcPr marL="87630" marR="87630" marT="45728" marB="45728"/>
                </a:tc>
                <a:tc>
                  <a:txBody>
                    <a:bodyPr/>
                    <a:lstStyle/>
                    <a:p>
                      <a:pPr marL="0" algn="ctr">
                        <a:lnSpc>
                          <a:spcPct val="200000"/>
                        </a:lnSpc>
                      </a:pPr>
                      <a:r>
                        <a:rPr lang="en-US" sz="1800" baseline="0" dirty="0">
                          <a:solidFill>
                            <a:schemeClr val="accent6">
                              <a:lumMod val="10000"/>
                            </a:schemeClr>
                          </a:solidFill>
                        </a:rPr>
                        <a:t>11-24 hours</a:t>
                      </a:r>
                    </a:p>
                  </a:txBody>
                  <a:tcPr marL="87630" marR="87630" marT="45728" marB="45728"/>
                </a:tc>
                <a:tc>
                  <a:txBody>
                    <a:bodyPr/>
                    <a:lstStyle/>
                    <a:p>
                      <a:pPr marL="0" algn="ctr">
                        <a:lnSpc>
                          <a:spcPct val="200000"/>
                        </a:lnSpc>
                      </a:pPr>
                      <a:r>
                        <a:rPr lang="en-US" sz="1800" baseline="0" dirty="0">
                          <a:solidFill>
                            <a:schemeClr val="accent6">
                              <a:lumMod val="10000"/>
                            </a:schemeClr>
                          </a:solidFill>
                        </a:rPr>
                        <a:t>10-22</a:t>
                      </a:r>
                    </a:p>
                  </a:txBody>
                  <a:tcPr marL="87630" marR="87630" marT="45728" marB="45728"/>
                </a:tc>
                <a:tc>
                  <a:txBody>
                    <a:bodyPr/>
                    <a:lstStyle/>
                    <a:p>
                      <a:pPr marL="0" algn="ctr">
                        <a:lnSpc>
                          <a:spcPct val="200000"/>
                        </a:lnSpc>
                      </a:pPr>
                      <a:r>
                        <a:rPr lang="en-US" sz="1800" baseline="0" dirty="0">
                          <a:solidFill>
                            <a:schemeClr val="accent6">
                              <a:lumMod val="10000"/>
                            </a:schemeClr>
                          </a:solidFill>
                        </a:rPr>
                        <a:t>24</a:t>
                      </a:r>
                    </a:p>
                  </a:txBody>
                  <a:tcPr marL="87630" marR="87630" marT="45728" marB="45728"/>
                </a:tc>
                <a:extLst>
                  <a:ext uri="{0D108BD9-81ED-4DB2-BD59-A6C34878D82A}">
                    <a16:rowId xmlns:a16="http://schemas.microsoft.com/office/drawing/2014/main" val="10004"/>
                  </a:ext>
                </a:extLst>
              </a:tr>
            </a:tbl>
          </a:graphicData>
        </a:graphic>
      </p:graphicFrame>
      <p:sp>
        <p:nvSpPr>
          <p:cNvPr id="46126" name="Slide Number Placeholder 3">
            <a:extLst>
              <a:ext uri="{FF2B5EF4-FFF2-40B4-BE49-F238E27FC236}">
                <a16:creationId xmlns:a16="http://schemas.microsoft.com/office/drawing/2014/main" id="{761F97C4-32A5-43E7-8C15-15E9AF389E94}"/>
              </a:ext>
            </a:extLst>
          </p:cNvPr>
          <p:cNvSpPr txBox="1">
            <a:spLocks/>
          </p:cNvSpPr>
          <p:nvPr/>
        </p:nvSpPr>
        <p:spPr bwMode="auto">
          <a:xfrm>
            <a:off x="5042359" y="6284311"/>
            <a:ext cx="4101641" cy="4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altLang="en-US" sz="1200" i="1" dirty="0"/>
              <a:t>Cochrane reviews Otitis media: Venekamp et al (2015); Sore throat: Spinks et al. 2013; Sinusitis: Leminengre M et al. (2012); bronchitis: Smith et al. (2014)</a:t>
            </a:r>
          </a:p>
        </p:txBody>
      </p:sp>
      <p:sp>
        <p:nvSpPr>
          <p:cNvPr id="13" name="Title 1">
            <a:extLst>
              <a:ext uri="{FF2B5EF4-FFF2-40B4-BE49-F238E27FC236}">
                <a16:creationId xmlns:a16="http://schemas.microsoft.com/office/drawing/2014/main" id="{3A3DF756-6EC7-4B29-815D-B3C662113F14}"/>
              </a:ext>
            </a:extLst>
          </p:cNvPr>
          <p:cNvSpPr txBox="1">
            <a:spLocks/>
          </p:cNvSpPr>
          <p:nvPr/>
        </p:nvSpPr>
        <p:spPr>
          <a:xfrm>
            <a:off x="1522799" y="517917"/>
            <a:ext cx="762288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Back-up antibiotic prescriptions - Why?</a:t>
            </a:r>
          </a:p>
        </p:txBody>
      </p:sp>
      <p:sp>
        <p:nvSpPr>
          <p:cNvPr id="5" name="Rectangle: Rounded Corners 4">
            <a:extLst>
              <a:ext uri="{FF2B5EF4-FFF2-40B4-BE49-F238E27FC236}">
                <a16:creationId xmlns:a16="http://schemas.microsoft.com/office/drawing/2014/main" id="{FFEFFABF-8025-4B8D-8EF5-30B7877EFDB0}"/>
              </a:ext>
            </a:extLst>
          </p:cNvPr>
          <p:cNvSpPr/>
          <p:nvPr/>
        </p:nvSpPr>
        <p:spPr>
          <a:xfrm>
            <a:off x="628650" y="3429000"/>
            <a:ext cx="1651563" cy="61056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24BA7E4E-AC64-4DD9-B5DD-0121C77DC16E}"/>
              </a:ext>
            </a:extLst>
          </p:cNvPr>
          <p:cNvSpPr/>
          <p:nvPr/>
        </p:nvSpPr>
        <p:spPr>
          <a:xfrm>
            <a:off x="2432613" y="3423011"/>
            <a:ext cx="1097665" cy="61056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AC84F0A-6A05-4038-9840-A3557655F0BC}"/>
              </a:ext>
            </a:extLst>
          </p:cNvPr>
          <p:cNvSpPr/>
          <p:nvPr/>
        </p:nvSpPr>
        <p:spPr>
          <a:xfrm>
            <a:off x="3682678" y="3436515"/>
            <a:ext cx="1651563" cy="61056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0B7B625B-EC4E-4BFC-91F4-B678898975C3}"/>
              </a:ext>
            </a:extLst>
          </p:cNvPr>
          <p:cNvSpPr/>
          <p:nvPr/>
        </p:nvSpPr>
        <p:spPr>
          <a:xfrm>
            <a:off x="5532941" y="3423010"/>
            <a:ext cx="1203766" cy="61056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AA09230-5775-491B-AAE9-D5A23276C80B}"/>
              </a:ext>
            </a:extLst>
          </p:cNvPr>
          <p:cNvSpPr/>
          <p:nvPr/>
        </p:nvSpPr>
        <p:spPr>
          <a:xfrm>
            <a:off x="7066856" y="3436514"/>
            <a:ext cx="1203766" cy="61056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2A269DBF-748C-4DE2-999A-EFCEF6228C48}"/>
              </a:ext>
            </a:extLst>
          </p:cNvPr>
          <p:cNvSpPr/>
          <p:nvPr/>
        </p:nvSpPr>
        <p:spPr>
          <a:xfrm>
            <a:off x="376629" y="1839488"/>
            <a:ext cx="9072172" cy="369332"/>
          </a:xfrm>
          <a:prstGeom prst="rect">
            <a:avLst/>
          </a:prstGeom>
        </p:spPr>
        <p:txBody>
          <a:bodyPr wrap="square">
            <a:spAutoFit/>
          </a:bodyPr>
          <a:lstStyle/>
          <a:p>
            <a:pPr defTabSz="914400">
              <a:lnSpc>
                <a:spcPct val="90000"/>
              </a:lnSpc>
              <a:spcBef>
                <a:spcPts val="1000"/>
              </a:spcBef>
            </a:pPr>
            <a:r>
              <a:rPr lang="en-GB" sz="2000" b="1" dirty="0">
                <a:solidFill>
                  <a:srgbClr val="F6F6F6">
                    <a:lumMod val="10000"/>
                  </a:srgbClr>
                </a:solidFill>
              </a:rPr>
              <a:t>3. Little difference in symptomatic benefit with immediate vs. back-up</a:t>
            </a:r>
          </a:p>
        </p:txBody>
      </p:sp>
      <p:sp>
        <p:nvSpPr>
          <p:cNvPr id="3" name="Footer Placeholder 2">
            <a:extLst>
              <a:ext uri="{FF2B5EF4-FFF2-40B4-BE49-F238E27FC236}">
                <a16:creationId xmlns:a16="http://schemas.microsoft.com/office/drawing/2014/main" id="{30EF1878-6815-412E-A8DB-8E172C773E79}"/>
              </a:ext>
            </a:extLst>
          </p:cNvPr>
          <p:cNvSpPr>
            <a:spLocks noGrp="1"/>
          </p:cNvSpPr>
          <p:nvPr>
            <p:ph type="ftr" sz="quarter" idx="11"/>
          </p:nvPr>
        </p:nvSpPr>
        <p:spPr>
          <a:xfrm>
            <a:off x="1522799" y="6278232"/>
            <a:ext cx="3086100" cy="365125"/>
          </a:xfrm>
        </p:spPr>
        <p:txBody>
          <a:bodyPr/>
          <a:lstStyle/>
          <a:p>
            <a:r>
              <a:rPr lang="en-GB" dirty="0"/>
              <a:t>www.rcgp.org.uk/targetantibiotics</a:t>
            </a:r>
          </a:p>
        </p:txBody>
      </p:sp>
      <p:sp>
        <p:nvSpPr>
          <p:cNvPr id="4" name="Slide Number Placeholder 3">
            <a:extLst>
              <a:ext uri="{FF2B5EF4-FFF2-40B4-BE49-F238E27FC236}">
                <a16:creationId xmlns:a16="http://schemas.microsoft.com/office/drawing/2014/main" id="{5371198A-08E0-4CE0-BB55-1D01881D3952}"/>
              </a:ext>
            </a:extLst>
          </p:cNvPr>
          <p:cNvSpPr>
            <a:spLocks noGrp="1"/>
          </p:cNvSpPr>
          <p:nvPr>
            <p:ph type="sldNum" sz="quarter" idx="12"/>
          </p:nvPr>
        </p:nvSpPr>
        <p:spPr>
          <a:xfrm>
            <a:off x="1089338" y="6549936"/>
            <a:ext cx="2057400" cy="365125"/>
          </a:xfrm>
        </p:spPr>
        <p:txBody>
          <a:bodyPr/>
          <a:lstStyle/>
          <a:p>
            <a:fld id="{EE1385C2-C24A-4E88-87F7-2016927FAD7D}" type="slidenum">
              <a:rPr lang="en-GB" smtClean="0"/>
              <a:t>7</a:t>
            </a:fld>
            <a:endParaRPr lang="en-GB" dirty="0"/>
          </a:p>
        </p:txBody>
      </p:sp>
      <p:sp>
        <p:nvSpPr>
          <p:cNvPr id="14" name="Date Placeholder 5">
            <a:extLst>
              <a:ext uri="{FF2B5EF4-FFF2-40B4-BE49-F238E27FC236}">
                <a16:creationId xmlns:a16="http://schemas.microsoft.com/office/drawing/2014/main" id="{078A4D3A-F53B-4BF3-9FE6-326B0D5D64E0}"/>
              </a:ext>
            </a:extLst>
          </p:cNvPr>
          <p:cNvSpPr>
            <a:spLocks noGrp="1"/>
          </p:cNvSpPr>
          <p:nvPr>
            <p:ph type="dt" sz="half" idx="10"/>
          </p:nvPr>
        </p:nvSpPr>
        <p:spPr>
          <a:xfrm>
            <a:off x="628650" y="6356351"/>
            <a:ext cx="2057400" cy="365125"/>
          </a:xfrm>
        </p:spPr>
        <p:txBody>
          <a:bodyPr/>
          <a:lstStyle/>
          <a:p>
            <a:r>
              <a:rPr lang="en-GB" dirty="0"/>
              <a:t>25/11/2021 V1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93BD4BB-D4ED-3A44-A403-DAD519684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67" y="1779796"/>
            <a:ext cx="8215533" cy="4274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678FAA-BB4B-2B4F-970B-61B97C9585AA}"/>
              </a:ext>
            </a:extLst>
          </p:cNvPr>
          <p:cNvSpPr txBox="1"/>
          <p:nvPr/>
        </p:nvSpPr>
        <p:spPr>
          <a:xfrm>
            <a:off x="2152356" y="5569636"/>
            <a:ext cx="4586068" cy="307777"/>
          </a:xfrm>
          <a:prstGeom prst="rect">
            <a:avLst/>
          </a:prstGeom>
          <a:noFill/>
        </p:spPr>
        <p:txBody>
          <a:bodyPr wrap="square">
            <a:spAutoFit/>
          </a:bodyPr>
          <a:lstStyle/>
          <a:p>
            <a:r>
              <a:rPr lang="en-GB" b="0" i="0" dirty="0">
                <a:solidFill>
                  <a:srgbClr val="000000"/>
                </a:solidFill>
                <a:effectLst/>
                <a:latin typeface="Times" pitchFamily="2" charset="0"/>
              </a:rPr>
              <a:t> </a:t>
            </a:r>
            <a:endParaRPr lang="en-US" dirty="0"/>
          </a:p>
        </p:txBody>
      </p:sp>
      <p:sp>
        <p:nvSpPr>
          <p:cNvPr id="7" name="TextBox 6">
            <a:extLst>
              <a:ext uri="{FF2B5EF4-FFF2-40B4-BE49-F238E27FC236}">
                <a16:creationId xmlns:a16="http://schemas.microsoft.com/office/drawing/2014/main" id="{349425E5-7D40-E746-88F3-74056097E909}"/>
              </a:ext>
            </a:extLst>
          </p:cNvPr>
          <p:cNvSpPr txBox="1"/>
          <p:nvPr/>
        </p:nvSpPr>
        <p:spPr>
          <a:xfrm>
            <a:off x="5848799" y="6258351"/>
            <a:ext cx="3508561" cy="646331"/>
          </a:xfrm>
          <a:prstGeom prst="rect">
            <a:avLst/>
          </a:prstGeom>
          <a:noFill/>
        </p:spPr>
        <p:txBody>
          <a:bodyPr wrap="square">
            <a:spAutoFit/>
          </a:bodyPr>
          <a:lstStyle/>
          <a:p>
            <a:r>
              <a:rPr lang="en-GB" sz="1200" b="0" i="0" u="none" strike="noStrike" dirty="0">
                <a:solidFill>
                  <a:srgbClr val="AD0016"/>
                </a:solidFill>
                <a:effectLst/>
                <a:latin typeface="Calibri" panose="020F0502020204030204" pitchFamily="34" charset="0"/>
              </a:rPr>
              <a:t>https://</a:t>
            </a:r>
            <a:r>
              <a:rPr lang="en-GB" sz="1200" b="0" i="0" u="none" strike="noStrike" dirty="0" err="1">
                <a:solidFill>
                  <a:srgbClr val="AD0016"/>
                </a:solidFill>
                <a:effectLst/>
                <a:latin typeface="Calibri" panose="020F0502020204030204" pitchFamily="34" charset="0"/>
              </a:rPr>
              <a:t>www.bnf.org</a:t>
            </a:r>
            <a:r>
              <a:rPr lang="en-GB" sz="1200" b="0" i="0" u="none" strike="noStrike" dirty="0">
                <a:solidFill>
                  <a:srgbClr val="AD0016"/>
                </a:solidFill>
                <a:effectLst/>
                <a:latin typeface="Calibri" panose="020F0502020204030204" pitchFamily="34" charset="0"/>
              </a:rPr>
              <a:t>/</a:t>
            </a:r>
            <a:r>
              <a:rPr lang="en-GB" sz="1200" b="0" i="0" u="none" strike="noStrike" dirty="0" err="1">
                <a:solidFill>
                  <a:srgbClr val="AD0016"/>
                </a:solidFill>
                <a:effectLst/>
                <a:latin typeface="Calibri" panose="020F0502020204030204" pitchFamily="34" charset="0"/>
              </a:rPr>
              <a:t>wp</a:t>
            </a:r>
            <a:r>
              <a:rPr lang="en-GB" sz="1200" b="0" i="0" u="none" strike="noStrike" dirty="0">
                <a:solidFill>
                  <a:srgbClr val="AD0016"/>
                </a:solidFill>
                <a:effectLst/>
                <a:latin typeface="Calibri" panose="020F0502020204030204" pitchFamily="34" charset="0"/>
              </a:rPr>
              <a:t>-content/uploads/2021/09/summary-antimicrobial-prescribing-guidance_aug-21_final.pdf</a:t>
            </a:r>
            <a:endParaRPr lang="en-US" sz="1200" dirty="0"/>
          </a:p>
        </p:txBody>
      </p:sp>
      <p:sp>
        <p:nvSpPr>
          <p:cNvPr id="3" name="Footer Placeholder 2">
            <a:extLst>
              <a:ext uri="{FF2B5EF4-FFF2-40B4-BE49-F238E27FC236}">
                <a16:creationId xmlns:a16="http://schemas.microsoft.com/office/drawing/2014/main" id="{5D32AC56-34F8-4893-A2C7-D92737110B6C}"/>
              </a:ext>
            </a:extLst>
          </p:cNvPr>
          <p:cNvSpPr>
            <a:spLocks noGrp="1"/>
          </p:cNvSpPr>
          <p:nvPr>
            <p:ph type="ftr" sz="quarter" idx="11"/>
          </p:nvPr>
        </p:nvSpPr>
        <p:spPr>
          <a:xfrm>
            <a:off x="2152356" y="6253207"/>
            <a:ext cx="3086100" cy="365125"/>
          </a:xfrm>
        </p:spPr>
        <p:txBody>
          <a:bodyPr/>
          <a:lstStyle/>
          <a:p>
            <a:r>
              <a:rPr lang="en-GB" dirty="0"/>
              <a:t>www.rcgp.org.uk/targetantibiotics</a:t>
            </a:r>
          </a:p>
        </p:txBody>
      </p:sp>
      <p:sp>
        <p:nvSpPr>
          <p:cNvPr id="4" name="Slide Number Placeholder 3">
            <a:extLst>
              <a:ext uri="{FF2B5EF4-FFF2-40B4-BE49-F238E27FC236}">
                <a16:creationId xmlns:a16="http://schemas.microsoft.com/office/drawing/2014/main" id="{870D3073-5363-4CC0-A536-B23150EA53CF}"/>
              </a:ext>
            </a:extLst>
          </p:cNvPr>
          <p:cNvSpPr>
            <a:spLocks noGrp="1"/>
          </p:cNvSpPr>
          <p:nvPr>
            <p:ph type="sldNum" sz="quarter" idx="12"/>
          </p:nvPr>
        </p:nvSpPr>
        <p:spPr>
          <a:xfrm>
            <a:off x="1670872" y="6538913"/>
            <a:ext cx="2057400" cy="365125"/>
          </a:xfrm>
        </p:spPr>
        <p:txBody>
          <a:bodyPr/>
          <a:lstStyle/>
          <a:p>
            <a:fld id="{EE1385C2-C24A-4E88-87F7-2016927FAD7D}" type="slidenum">
              <a:rPr lang="en-GB" smtClean="0"/>
              <a:t>8</a:t>
            </a:fld>
            <a:endParaRPr lang="en-GB" dirty="0"/>
          </a:p>
        </p:txBody>
      </p:sp>
      <p:sp>
        <p:nvSpPr>
          <p:cNvPr id="8" name="Date Placeholder 5">
            <a:extLst>
              <a:ext uri="{FF2B5EF4-FFF2-40B4-BE49-F238E27FC236}">
                <a16:creationId xmlns:a16="http://schemas.microsoft.com/office/drawing/2014/main" id="{81181E30-9CAC-4FCB-AD44-77913569E970}"/>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105315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6" name="Google Shape;196;p14" descr="https://www.nice.org.uk/Media/Default/About/what-we-do/NICE-guidance/antimicrobial%20guidance/s - Internet Explorer"/>
          <p:cNvPicPr preferRelativeResize="0"/>
          <p:nvPr/>
        </p:nvPicPr>
        <p:blipFill rotWithShape="1">
          <a:blip r:embed="rId3">
            <a:alphaModFix/>
          </a:blip>
          <a:srcRect l="14563" t="20647" r="35037" b="17711"/>
          <a:stretch/>
        </p:blipFill>
        <p:spPr>
          <a:xfrm>
            <a:off x="1628000" y="1124743"/>
            <a:ext cx="7323000" cy="5060157"/>
          </a:xfrm>
          <a:prstGeom prst="rect">
            <a:avLst/>
          </a:prstGeom>
          <a:noFill/>
          <a:ln>
            <a:noFill/>
          </a:ln>
        </p:spPr>
      </p:pic>
      <p:sp>
        <p:nvSpPr>
          <p:cNvPr id="194" name="Google Shape;194;p14"/>
          <p:cNvSpPr txBox="1">
            <a:spLocks noGrp="1"/>
          </p:cNvSpPr>
          <p:nvPr>
            <p:ph type="title"/>
          </p:nvPr>
        </p:nvSpPr>
        <p:spPr>
          <a:xfrm>
            <a:off x="1628000" y="210350"/>
            <a:ext cx="7323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F1E2C"/>
              </a:buClr>
              <a:buSzPts val="4400"/>
              <a:buFont typeface="Calibri"/>
              <a:buNone/>
            </a:pPr>
            <a:r>
              <a:rPr lang="en-GB" sz="3600" dirty="0"/>
              <a:t>Who is higher risk?</a:t>
            </a:r>
            <a:endParaRPr sz="3600" dirty="0"/>
          </a:p>
        </p:txBody>
      </p:sp>
      <p:sp>
        <p:nvSpPr>
          <p:cNvPr id="197" name="Google Shape;197;p14"/>
          <p:cNvSpPr/>
          <p:nvPr/>
        </p:nvSpPr>
        <p:spPr>
          <a:xfrm>
            <a:off x="2022474" y="4330700"/>
            <a:ext cx="4175125" cy="1368425"/>
          </a:xfrm>
          <a:prstGeom prst="ellipse">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5" name="Footer Placeholder 5">
            <a:extLst>
              <a:ext uri="{FF2B5EF4-FFF2-40B4-BE49-F238E27FC236}">
                <a16:creationId xmlns:a16="http://schemas.microsoft.com/office/drawing/2014/main" id="{E930F6C7-96FE-4623-AD46-D1F7565AE5F2}"/>
              </a:ext>
            </a:extLst>
          </p:cNvPr>
          <p:cNvSpPr>
            <a:spLocks noGrp="1"/>
          </p:cNvSpPr>
          <p:nvPr>
            <p:ph type="ftr" sz="quarter" idx="11"/>
          </p:nvPr>
        </p:nvSpPr>
        <p:spPr>
          <a:xfrm>
            <a:off x="3343923" y="6416013"/>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3" name="Slide Number Placeholder 2">
            <a:extLst>
              <a:ext uri="{FF2B5EF4-FFF2-40B4-BE49-F238E27FC236}">
                <a16:creationId xmlns:a16="http://schemas.microsoft.com/office/drawing/2014/main" id="{A5201175-CEC4-4383-BEFE-7B6BAFF90760}"/>
              </a:ext>
            </a:extLst>
          </p:cNvPr>
          <p:cNvSpPr>
            <a:spLocks noGrp="1"/>
          </p:cNvSpPr>
          <p:nvPr>
            <p:ph type="sldNum" sz="quarter" idx="12"/>
          </p:nvPr>
        </p:nvSpPr>
        <p:spPr/>
        <p:txBody>
          <a:bodyPr/>
          <a:lstStyle/>
          <a:p>
            <a:fld id="{EE1385C2-C24A-4E88-87F7-2016927FAD7D}" type="slidenum">
              <a:rPr lang="en-GB" smtClean="0"/>
              <a:t>9</a:t>
            </a:fld>
            <a:endParaRPr lang="en-GB" dirty="0"/>
          </a:p>
        </p:txBody>
      </p:sp>
      <p:sp>
        <p:nvSpPr>
          <p:cNvPr id="8" name="Date Placeholder 5">
            <a:extLst>
              <a:ext uri="{FF2B5EF4-FFF2-40B4-BE49-F238E27FC236}">
                <a16:creationId xmlns:a16="http://schemas.microsoft.com/office/drawing/2014/main" id="{F206DCAC-1F0D-409F-B29E-889B7264BCE9}"/>
              </a:ext>
            </a:extLst>
          </p:cNvPr>
          <p:cNvSpPr>
            <a:spLocks noGrp="1"/>
          </p:cNvSpPr>
          <p:nvPr>
            <p:ph type="dt" sz="half" idx="10"/>
          </p:nvPr>
        </p:nvSpPr>
        <p:spPr>
          <a:xfrm>
            <a:off x="628650" y="6356351"/>
            <a:ext cx="2057400" cy="365125"/>
          </a:xfrm>
        </p:spPr>
        <p:txBody>
          <a:bodyPr/>
          <a:lstStyle/>
          <a:p>
            <a:r>
              <a:rPr lang="en-GB" dirty="0"/>
              <a:t>25/11/2021 V1</a:t>
            </a:r>
          </a:p>
        </p:txBody>
      </p:sp>
    </p:spTree>
    <p:extLst>
      <p:ext uri="{BB962C8B-B14F-4D97-AF65-F5344CB8AC3E}">
        <p14:creationId xmlns:p14="http://schemas.microsoft.com/office/powerpoint/2010/main" val="2436232468"/>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RCGP Powerpoint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926</TotalTime>
  <Words>4385</Words>
  <Application>Microsoft Office PowerPoint</Application>
  <PresentationFormat>On-screen Show (4:3)</PresentationFormat>
  <Paragraphs>381</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vt:lpstr>
      <vt:lpstr>Calibri Light</vt:lpstr>
      <vt:lpstr>Times</vt:lpstr>
      <vt:lpstr>Office Theme</vt:lpstr>
      <vt:lpstr>Back-up/delayed antibiotic prescriptions  Why and how to use them in primary care settings  TARGET webinar series:  Effective antibiotic prescribing: shared decision-making &amp; delayed prescriptions  part 2</vt:lpstr>
      <vt:lpstr>Aims</vt:lpstr>
      <vt:lpstr>Terms</vt:lpstr>
      <vt:lpstr>PowerPoint Presentation</vt:lpstr>
      <vt:lpstr>PowerPoint Presentation</vt:lpstr>
      <vt:lpstr>PowerPoint Presentation</vt:lpstr>
      <vt:lpstr>PowerPoint Presentation</vt:lpstr>
      <vt:lpstr>PowerPoint Presentation</vt:lpstr>
      <vt:lpstr>Who is higher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antibiotic prescriptions Summary</vt:lpstr>
      <vt:lpstr>Back-up antibiotic prescriptions Summary</vt:lpstr>
      <vt:lpstr>Back-up antibiotic prescriptions Summary</vt:lpstr>
      <vt:lpstr>   Thank you for all you are doing!   www.rcgp.org.uk/targetantibiotics  TARGETAntibiotics@phe.gov.uk  @TARGETabx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Cooper</dc:creator>
  <cp:lastModifiedBy>Eirwen Sides</cp:lastModifiedBy>
  <cp:revision>69</cp:revision>
  <dcterms:modified xsi:type="dcterms:W3CDTF">2022-02-28T12:20:12Z</dcterms:modified>
</cp:coreProperties>
</file>