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336" r:id="rId2"/>
    <p:sldId id="881" r:id="rId3"/>
    <p:sldId id="882" r:id="rId4"/>
    <p:sldId id="293" r:id="rId5"/>
    <p:sldId id="885" r:id="rId6"/>
    <p:sldId id="890" r:id="rId7"/>
    <p:sldId id="313" r:id="rId8"/>
    <p:sldId id="320" r:id="rId9"/>
    <p:sldId id="893" r:id="rId10"/>
    <p:sldId id="886" r:id="rId11"/>
    <p:sldId id="887" r:id="rId12"/>
    <p:sldId id="892" r:id="rId13"/>
    <p:sldId id="894" r:id="rId14"/>
    <p:sldId id="1592" r:id="rId15"/>
    <p:sldId id="158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Thomas" initials="AT" lastIdx="7" clrIdx="0">
    <p:extLst>
      <p:ext uri="{19B8F6BF-5375-455C-9EA6-DF929625EA0E}">
        <p15:presenceInfo xmlns:p15="http://schemas.microsoft.com/office/powerpoint/2012/main" userId="S::Amy.Thomas@phe.gov.uk::b66f0bfd-9ba1-4701-b636-d9e47b766793" providerId="AD"/>
      </p:ext>
    </p:extLst>
  </p:cmAuthor>
  <p:cmAuthor id="2" name="Eirwen Sides" initials="ES" lastIdx="34" clrIdx="1">
    <p:extLst>
      <p:ext uri="{19B8F6BF-5375-455C-9EA6-DF929625EA0E}">
        <p15:presenceInfo xmlns:p15="http://schemas.microsoft.com/office/powerpoint/2012/main" userId="S::Eirwen.Sides@phe.gov.uk::0e62f732-0be3-42f9-bf06-db3c718c6371" providerId="AD"/>
      </p:ext>
    </p:extLst>
  </p:cmAuthor>
  <p:cmAuthor id="3" name="Emily Cooper" initials="EC" lastIdx="7" clrIdx="2">
    <p:extLst>
      <p:ext uri="{19B8F6BF-5375-455C-9EA6-DF929625EA0E}">
        <p15:presenceInfo xmlns:p15="http://schemas.microsoft.com/office/powerpoint/2012/main" userId="S::Emily.Cooper@phe.gov.uk::eb95757b-e3cc-4f78-9541-56bd20621a99" providerId="AD"/>
      </p:ext>
    </p:extLst>
  </p:cmAuthor>
  <p:cmAuthor id="4" name="Donna Lecky" initials="DL" lastIdx="2" clrIdx="3">
    <p:extLst>
      <p:ext uri="{19B8F6BF-5375-455C-9EA6-DF929625EA0E}">
        <p15:presenceInfo xmlns:p15="http://schemas.microsoft.com/office/powerpoint/2012/main" userId="S::Donna.Lecky@phe.gov.uk::e895a76e-1148-466d-a1c3-af3d581712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72973" autoAdjust="0"/>
  </p:normalViewPr>
  <p:slideViewPr>
    <p:cSldViewPr snapToGrid="0" snapToObjects="1">
      <p:cViewPr varScale="1">
        <p:scale>
          <a:sx n="83" d="100"/>
          <a:sy n="83" d="100"/>
        </p:scale>
        <p:origin x="2148" y="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28/02/2022</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B52BC-AC94-4F70-8654-DEAB885303D3}" type="datetimeFigureOut">
              <a:rPr lang="en-GB" smtClean="0"/>
              <a:t>28/02/2022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3A15C-F0FD-42E5-83D1-167BE671B14A}" type="slidenum">
              <a:rPr lang="en-GB" smtClean="0"/>
              <a:t>‹#›</a:t>
            </a:fld>
            <a:endParaRPr lang="en-GB"/>
          </a:p>
        </p:txBody>
      </p:sp>
    </p:spTree>
    <p:extLst>
      <p:ext uri="{BB962C8B-B14F-4D97-AF65-F5344CB8AC3E}">
        <p14:creationId xmlns:p14="http://schemas.microsoft.com/office/powerpoint/2010/main" val="13083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ur01.safelinks.protection.outlook.com/?url=http%3A%2F%2Fwww.imperial.nhs.uk%2F&amp;data=04%7C01%7CEmily.Cooper%40phe.gov.uk%7C14e48554cd344976c4f708d9ab67a067%7Cee4e14994a354b2ead475f3cf9de8666%7C0%7C0%7C637729283826339384%7CUnknown%7CTWFpbGZsb3d8eyJWIjoiMC4wLjAwMDAiLCJQIjoiV2luMzIiLCJBTiI6Ik1haWwiLCJXVCI6Mn0%3D%7C3000&amp;sdata=O3S2F9E%2FBR%2FthBayjoyv2j5Otdt1whitNgHJAoFQI4c%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ur01.safelinks.protection.outlook.com/?url=https%3A%2F%2Fwww.expmedndm.ox.ac.uk%2Fstepup%2Fhome&amp;data=04%7C01%7CEmily.Cooper%40phe.gov.uk%7C14e48554cd344976c4f708d9ab67a067%7Cee4e14994a354b2ead475f3cf9de8666%7C0%7C0%7C637729283826359290%7CUnknown%7CTWFpbGZsb3d8eyJWIjoiMC4wLjAwMDAiLCJQIjoiV2luMzIiLCJBTiI6Ik1haWwiLCJXVCI6Mn0%3D%7C3000&amp;sdata=g%2Bj4fbtsE8qo4wdQSDeyQRjmxcDYj%2BTELurkOZwfWlQ%3D&amp;reserved=0" TargetMode="External"/><Relationship Id="rId5" Type="http://schemas.openxmlformats.org/officeDocument/2006/relationships/hyperlink" Target="https://eur01.safelinks.protection.outlook.com/?url=https%3A%2F%2Fwww.imperial.ac.uk%2Fpatient-safety-translational-research-centre&amp;data=04%7C01%7CEmily.Cooper%40phe.gov.uk%7C14e48554cd344976c4f708d9ab67a067%7Cee4e14994a354b2ead475f3cf9de8666%7C0%7C0%7C637729283826359290%7CUnknown%7CTWFpbGZsb3d8eyJWIjoiMC4wLjAwMDAiLCJQIjoiV2luMzIiLCJBTiI6Ik1haWwiLCJXVCI6Mn0%3D%7C3000&amp;sdata=%2F5XCr5LBR7DElytGP5yoVHpVCk0u88H%2F0jRDkYwUPvs%3D&amp;reserved=0" TargetMode="External"/><Relationship Id="rId4" Type="http://schemas.openxmlformats.org/officeDocument/2006/relationships/hyperlink" Target="https://eur01.safelinks.protection.outlook.com/?url=https%3A%2F%2Fwww.imperial.ac.uk%2Fmedicine%2Fhpru-amr%2F&amp;data=04%7C01%7CEmily.Cooper%40phe.gov.uk%7C14e48554cd344976c4f708d9ab67a067%7Cee4e14994a354b2ead475f3cf9de8666%7C0%7C0%7C637729283826349334%7CUnknown%7CTWFpbGZsb3d8eyJWIjoiMC4wLjAwMDAiLCJQIjoiV2luMzIiLCJBTiI6Ik1haWwiLCJXVCI6Mn0%3D%7C3000&amp;sdata=%2FjDYC6w9lIrBS1tNeMWeqxynD%2BY%2B2WbzgYBA8GY519o%3D&amp;reserved=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cochranelibrary.com/cdsr/doi/10.1002/14651858.CD012252.pub2/full" TargetMode="External"/><Relationship Id="rId3" Type="http://schemas.openxmlformats.org/officeDocument/2006/relationships/hyperlink" Target="https://linkinghub.elsevier.com/retrieve/pii/S0140673613609940" TargetMode="External"/><Relationship Id="rId7" Type="http://schemas.openxmlformats.org/officeDocument/2006/relationships/hyperlink" Target="https://implementationscience.biomedcentral.com/articles/10.1186/s13012-018-0732-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mj.com/content/344/bmj.d8173" TargetMode="External"/><Relationship Id="rId11" Type="http://schemas.openxmlformats.org/officeDocument/2006/relationships/hyperlink" Target="https://doi.org/10.1002/14651858.CD012252.pub2" TargetMode="External"/><Relationship Id="rId5" Type="http://schemas.openxmlformats.org/officeDocument/2006/relationships/hyperlink" Target="https://www.healthcarecpd.com/course/star-stemming-the-tide-of-antibiotic-resistance" TargetMode="External"/><Relationship Id="rId10" Type="http://schemas.openxmlformats.org/officeDocument/2006/relationships/hyperlink" Target="https://doi.org/10.1136/bmj.d8173" TargetMode="External"/><Relationship Id="rId4" Type="http://schemas.openxmlformats.org/officeDocument/2006/relationships/hyperlink" Target="https://antibioticoptimisation.co.uk/resources#collapse1326771" TargetMode="External"/><Relationship Id="rId9" Type="http://schemas.openxmlformats.org/officeDocument/2006/relationships/hyperlink" Target="https://doi.org/10.1016/S0140-6736(13)60994-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Who is it for: </a:t>
            </a:r>
            <a:r>
              <a:rPr lang="en-GB" sz="1200" kern="1200" dirty="0">
                <a:solidFill>
                  <a:schemeClr val="tx1"/>
                </a:solidFill>
                <a:effectLst/>
                <a:latin typeface="+mn-lt"/>
                <a:ea typeface="+mn-ea"/>
                <a:cs typeface="+mn-cs"/>
              </a:rPr>
              <a:t>Primary care prescribers including: GPs, GPNs, practice managers, pharmacists, AHPs and medical students</a:t>
            </a:r>
          </a:p>
          <a:p>
            <a:r>
              <a:rPr lang="en-GB" sz="1200" kern="1200" dirty="0">
                <a:solidFill>
                  <a:schemeClr val="tx1"/>
                </a:solidFill>
                <a:effectLst/>
                <a:latin typeface="+mn-lt"/>
                <a:ea typeface="+mn-ea"/>
                <a:cs typeface="+mn-cs"/>
              </a:rPr>
              <a:t> </a:t>
            </a:r>
            <a:endParaRPr lang="en-GB" sz="1800" dirty="0"/>
          </a:p>
          <a:p>
            <a:r>
              <a:rPr lang="en-GB" sz="1800" b="1" dirty="0"/>
              <a:t>Suggestions for use:</a:t>
            </a:r>
          </a:p>
          <a:p>
            <a:pPr marL="285750" indent="-285750">
              <a:buFont typeface="Arial" panose="020B0604020202020204" pitchFamily="34" charset="0"/>
              <a:buChar char="•"/>
            </a:pPr>
            <a:r>
              <a:rPr lang="en-GB" sz="1800" dirty="0"/>
              <a:t>Familiarise yourself with this slide deck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Familiarise yourself with the “</a:t>
            </a:r>
            <a:r>
              <a:rPr lang="en-GB" sz="1800" b="1" i="0" kern="1200" dirty="0">
                <a:solidFill>
                  <a:schemeClr val="tx1"/>
                </a:solidFill>
                <a:effectLst/>
                <a:latin typeface="+mn-lt"/>
                <a:ea typeface="+mn-ea"/>
                <a:cs typeface="+mn-cs"/>
              </a:rPr>
              <a:t>Discussing antibiotics with patients</a:t>
            </a:r>
            <a:r>
              <a:rPr lang="en-GB" sz="1800" b="0" i="0" kern="1200" dirty="0">
                <a:solidFill>
                  <a:schemeClr val="tx1"/>
                </a:solidFill>
                <a:effectLst/>
                <a:latin typeface="+mn-lt"/>
                <a:ea typeface="+mn-ea"/>
                <a:cs typeface="+mn-cs"/>
              </a:rPr>
              <a:t>” TARGET website section</a:t>
            </a:r>
            <a:endParaRPr lang="en-GB" sz="2800" b="0" dirty="0"/>
          </a:p>
          <a:p>
            <a:pPr marL="285750" indent="-285750">
              <a:buFont typeface="Arial" panose="020B0604020202020204" pitchFamily="34" charset="0"/>
              <a:buChar char="•"/>
            </a:pPr>
            <a:r>
              <a:rPr lang="en-GB" sz="1800" dirty="0"/>
              <a:t>Email the slides to all practice staff after the meeting &amp; discuss them with those who couldn’t attend</a:t>
            </a:r>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a:t>
            </a:fld>
            <a:endParaRPr lang="en-GB"/>
          </a:p>
        </p:txBody>
      </p:sp>
    </p:spTree>
    <p:extLst>
      <p:ext uri="{BB962C8B-B14F-4D97-AF65-F5344CB8AC3E}">
        <p14:creationId xmlns:p14="http://schemas.microsoft.com/office/powerpoint/2010/main" val="310880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C3A15C-F0FD-42E5-83D1-167BE671B14A}" type="slidenum">
              <a:rPr lang="en-GB" smtClean="0"/>
              <a:t>11</a:t>
            </a:fld>
            <a:endParaRPr lang="en-GB"/>
          </a:p>
        </p:txBody>
      </p:sp>
    </p:spTree>
    <p:extLst>
      <p:ext uri="{BB962C8B-B14F-4D97-AF65-F5344CB8AC3E}">
        <p14:creationId xmlns:p14="http://schemas.microsoft.com/office/powerpoint/2010/main" val="212889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C3A15C-F0FD-42E5-83D1-167BE671B14A}" type="slidenum">
              <a:rPr lang="en-GB" smtClean="0"/>
              <a:t>14</a:t>
            </a:fld>
            <a:endParaRPr lang="en-GB"/>
          </a:p>
        </p:txBody>
      </p:sp>
    </p:spTree>
    <p:extLst>
      <p:ext uri="{BB962C8B-B14F-4D97-AF65-F5344CB8AC3E}">
        <p14:creationId xmlns:p14="http://schemas.microsoft.com/office/powerpoint/2010/main" val="51514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Dr Monsey McLeod is Lead Pharmacist for Medication Safety and Anti-infectives Research at the Centre for Medication Safety and Service Quality at </a:t>
            </a:r>
            <a:r>
              <a:rPr lang="en-GB" sz="1200" u="sng" kern="1200" dirty="0">
                <a:solidFill>
                  <a:schemeClr val="tx1"/>
                </a:solidFill>
                <a:effectLst/>
                <a:latin typeface="+mn-lt"/>
                <a:ea typeface="+mn-ea"/>
                <a:cs typeface="+mn-cs"/>
                <a:hlinkClick r:id="rId3"/>
              </a:rPr>
              <a:t>Imperial College Healthcare NHS Trust</a:t>
            </a:r>
            <a:r>
              <a:rPr lang="en-GB" sz="1200" kern="1200" dirty="0">
                <a:solidFill>
                  <a:schemeClr val="tx1"/>
                </a:solidFill>
                <a:effectLst/>
                <a:latin typeface="+mn-lt"/>
                <a:ea typeface="+mn-ea"/>
                <a:cs typeface="+mn-cs"/>
              </a:rPr>
              <a:t> and Honorary Research Fellow at the </a:t>
            </a:r>
            <a:r>
              <a:rPr lang="en-GB" sz="1200" u="sng" kern="1200" dirty="0">
                <a:solidFill>
                  <a:schemeClr val="tx1"/>
                </a:solidFill>
                <a:effectLst/>
                <a:latin typeface="+mn-lt"/>
                <a:ea typeface="+mn-ea"/>
                <a:cs typeface="+mn-cs"/>
                <a:hlinkClick r:id="rId4"/>
              </a:rPr>
              <a:t>NIHR Health Protection Research Unit in Healthcare Associated Infection and Antimicrobial Resistance</a:t>
            </a:r>
            <a:r>
              <a:rPr lang="en-GB" sz="1200" kern="1200" dirty="0">
                <a:solidFill>
                  <a:schemeClr val="tx1"/>
                </a:solidFill>
                <a:effectLst/>
                <a:latin typeface="+mn-lt"/>
                <a:ea typeface="+mn-ea"/>
                <a:cs typeface="+mn-cs"/>
              </a:rPr>
              <a:t> at Imperial College, and at the </a:t>
            </a:r>
            <a:r>
              <a:rPr lang="en-GB" sz="1200" u="sng" kern="1200" dirty="0">
                <a:solidFill>
                  <a:schemeClr val="tx1"/>
                </a:solidFill>
                <a:effectLst/>
                <a:latin typeface="+mn-lt"/>
                <a:ea typeface="+mn-ea"/>
                <a:cs typeface="+mn-cs"/>
                <a:hlinkClick r:id="rId5"/>
              </a:rPr>
              <a:t>NIHR Imperial Patient Safety Translational Research Centre</a:t>
            </a:r>
            <a:r>
              <a:rPr lang="en-GB" sz="1200" kern="1200" dirty="0">
                <a:solidFill>
                  <a:schemeClr val="tx1"/>
                </a:solidFill>
                <a:effectLst/>
                <a:latin typeface="+mn-lt"/>
                <a:ea typeface="+mn-ea"/>
                <a:cs typeface="+mn-cs"/>
              </a:rPr>
              <a:t>. She co-led the </a:t>
            </a:r>
            <a:r>
              <a:rPr lang="en-GB" sz="1200" u="sng" kern="1200" dirty="0">
                <a:solidFill>
                  <a:schemeClr val="tx1"/>
                </a:solidFill>
                <a:effectLst/>
                <a:latin typeface="+mn-lt"/>
                <a:ea typeface="+mn-ea"/>
                <a:cs typeface="+mn-cs"/>
                <a:hlinkClick r:id="rId6"/>
              </a:rPr>
              <a:t>STEP-UP</a:t>
            </a:r>
            <a:r>
              <a:rPr lang="en-GB" sz="1200" kern="1200" dirty="0">
                <a:solidFill>
                  <a:schemeClr val="tx1"/>
                </a:solidFill>
                <a:effectLst/>
                <a:latin typeface="+mn-lt"/>
                <a:ea typeface="+mn-ea"/>
                <a:cs typeface="+mn-cs"/>
              </a:rPr>
              <a:t> Implement Research, in collaboration with colleagues at the University of Oxford, that aims to improve the uptake and sustainability of effective interventions to promote prudent antibiotic use in primary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Dr Alexandra Borek is </a:t>
            </a:r>
            <a:r>
              <a:rPr lang="en-GB" sz="1200" b="0" i="0" kern="1200" dirty="0">
                <a:solidFill>
                  <a:schemeClr val="tx1"/>
                </a:solidFill>
                <a:effectLst/>
                <a:latin typeface="+mn-lt"/>
                <a:ea typeface="+mn-ea"/>
                <a:cs typeface="+mn-cs"/>
              </a:rPr>
              <a:t>a researcher in health behaviour change. Her research focuses on optimising antibiotic use and implementation of antimicrobial stewardship interventions in primary care; Ola is currently exploring the impact of COVID-19 on antibiotic prescribing and experiences of healthcare workers.</a:t>
            </a:r>
            <a:endParaRPr lang="en-GB" dirty="0"/>
          </a:p>
        </p:txBody>
      </p:sp>
      <p:sp>
        <p:nvSpPr>
          <p:cNvPr id="4" name="Slide Number Placeholder 3"/>
          <p:cNvSpPr>
            <a:spLocks noGrp="1"/>
          </p:cNvSpPr>
          <p:nvPr>
            <p:ph type="sldNum" sz="quarter" idx="5"/>
          </p:nvPr>
        </p:nvSpPr>
        <p:spPr/>
        <p:txBody>
          <a:bodyPr/>
          <a:lstStyle/>
          <a:p>
            <a:fld id="{13B7AC92-64F7-4229-8804-2F330A54634D}" type="slidenum">
              <a:rPr lang="en-GB" smtClean="0"/>
              <a:t>15</a:t>
            </a:fld>
            <a:endParaRPr lang="en-GB"/>
          </a:p>
        </p:txBody>
      </p:sp>
    </p:spTree>
    <p:extLst>
      <p:ext uri="{BB962C8B-B14F-4D97-AF65-F5344CB8AC3E}">
        <p14:creationId xmlns:p14="http://schemas.microsoft.com/office/powerpoint/2010/main" val="59386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Discussing whether or not an patient needs antibiotics can be tricky, especially if the patient thinks they need them. The aim of this webinar is to ….</a:t>
            </a:r>
          </a:p>
        </p:txBody>
      </p:sp>
      <p:sp>
        <p:nvSpPr>
          <p:cNvPr id="4" name="Slide Number Placeholder 3"/>
          <p:cNvSpPr>
            <a:spLocks noGrp="1"/>
          </p:cNvSpPr>
          <p:nvPr>
            <p:ph type="sldNum" sz="quarter" idx="5"/>
          </p:nvPr>
        </p:nvSpPr>
        <p:spPr/>
        <p:txBody>
          <a:bodyPr/>
          <a:lstStyle/>
          <a:p>
            <a:fld id="{63C3A15C-F0FD-42E5-83D1-167BE671B14A}" type="slidenum">
              <a:rPr lang="en-GB" smtClean="0"/>
              <a:t>2</a:t>
            </a:fld>
            <a:endParaRPr lang="en-GB"/>
          </a:p>
        </p:txBody>
      </p:sp>
    </p:spTree>
    <p:extLst>
      <p:ext uri="{BB962C8B-B14F-4D97-AF65-F5344CB8AC3E}">
        <p14:creationId xmlns:p14="http://schemas.microsoft.com/office/powerpoint/2010/main" val="288392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consider how to communicate with patients about the need for antibiotics, its important to understand WHY we prescribe antibiotics in the first instance. </a:t>
            </a:r>
          </a:p>
          <a:p>
            <a:endParaRPr lang="en-GB" dirty="0"/>
          </a:p>
          <a:p>
            <a:r>
              <a:rPr lang="en-GB" dirty="0"/>
              <a:t>For much of the research available we see clinicians and patients tell a similar story</a:t>
            </a:r>
          </a:p>
          <a:p>
            <a:pPr marL="171450" indent="-171450">
              <a:buFontTx/>
              <a:buChar char="-"/>
            </a:pPr>
            <a:r>
              <a:rPr lang="en-GB" dirty="0"/>
              <a:t>They want to relieve the symptoms</a:t>
            </a:r>
          </a:p>
          <a:p>
            <a:pPr marL="171450" indent="-171450">
              <a:buFontTx/>
              <a:buChar char="-"/>
            </a:pPr>
            <a:r>
              <a:rPr lang="en-GB" dirty="0"/>
              <a:t> Worry about complications </a:t>
            </a:r>
          </a:p>
          <a:p>
            <a:pPr marL="171450" indent="-171450">
              <a:buFontTx/>
              <a:buChar char="-"/>
            </a:pPr>
            <a:r>
              <a:rPr lang="en-GB" dirty="0"/>
              <a:t>Previous experience – On the part of clinicians it is important they are aware of and implement any updated prescribing guidance, on the part of the patient – if they had received antibiotics for a sore throat in the past they may expect it again. </a:t>
            </a:r>
          </a:p>
          <a:p>
            <a:pPr marL="0" indent="0">
              <a:buFontTx/>
              <a:buNone/>
            </a:pPr>
            <a:endParaRPr lang="en-GB" dirty="0"/>
          </a:p>
          <a:p>
            <a:pPr marL="0" indent="0">
              <a:buFontTx/>
              <a:buNone/>
            </a:pPr>
            <a:r>
              <a:rPr lang="en-GB" dirty="0"/>
              <a:t>However research also highlights areas of misunderstanding. </a:t>
            </a:r>
            <a:r>
              <a:rPr lang="en-GB" sz="1200" b="0" i="0" kern="1200" dirty="0">
                <a:solidFill>
                  <a:schemeClr val="tx1"/>
                </a:solidFill>
                <a:effectLst/>
                <a:latin typeface="+mn-lt"/>
                <a:ea typeface="+mn-ea"/>
                <a:cs typeface="+mn-cs"/>
              </a:rPr>
              <a:t>Evidence shows that prescribers often</a:t>
            </a:r>
            <a:r>
              <a:rPr lang="en-GB" sz="1200" b="1" i="0" kern="1200" dirty="0">
                <a:solidFill>
                  <a:schemeClr val="tx1"/>
                </a:solidFill>
                <a:effectLst/>
                <a:latin typeface="+mn-lt"/>
                <a:ea typeface="+mn-ea"/>
                <a:cs typeface="+mn-cs"/>
              </a:rPr>
              <a:t> overestimate patients' expectations for antibiotics</a:t>
            </a:r>
            <a:r>
              <a:rPr lang="en-GB" sz="1200" b="0" i="0" kern="1200" dirty="0">
                <a:solidFill>
                  <a:schemeClr val="tx1"/>
                </a:solidFill>
                <a:effectLst/>
                <a:latin typeface="+mn-lt"/>
                <a:ea typeface="+mn-ea"/>
                <a:cs typeface="+mn-cs"/>
              </a:rPr>
              <a:t> and that </a:t>
            </a:r>
            <a:r>
              <a:rPr lang="en-GB" sz="1200" b="1" i="0" kern="1200" dirty="0">
                <a:solidFill>
                  <a:schemeClr val="tx1"/>
                </a:solidFill>
                <a:effectLst/>
                <a:latin typeface="+mn-lt"/>
                <a:ea typeface="+mn-ea"/>
                <a:cs typeface="+mn-cs"/>
              </a:rPr>
              <a:t>patients' satisfaction is related to</a:t>
            </a:r>
            <a:r>
              <a:rPr lang="en-GB"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Having a careful and thorough examination.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Having their concerns identified and addressed.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Having advice on how to manage their symptoms.</a:t>
            </a:r>
            <a:endParaRPr lang="en-GB" dirty="0"/>
          </a:p>
          <a:p>
            <a:pPr marL="0" indent="0">
              <a:buFontTx/>
              <a:buNone/>
            </a:pPr>
            <a:endParaRPr lang="en-GB" dirty="0"/>
          </a:p>
          <a:p>
            <a:pPr marL="0" indent="0">
              <a:buFontTx/>
              <a:buNone/>
            </a:pPr>
            <a:r>
              <a:rPr lang="en-GB" dirty="0"/>
              <a:t>Past </a:t>
            </a:r>
            <a:r>
              <a:rPr lang="en-GB" sz="1200" b="0" i="0" kern="1200" dirty="0">
                <a:solidFill>
                  <a:schemeClr val="tx1"/>
                </a:solidFill>
                <a:effectLst/>
                <a:latin typeface="+mn-lt"/>
                <a:ea typeface="+mn-ea"/>
                <a:cs typeface="+mn-cs"/>
              </a:rPr>
              <a:t>research demonstrates that perceived patient demand is correlated with antibiotic prescribing and that clinicians often perceive patient demand where it does not exist. </a:t>
            </a:r>
            <a:r>
              <a:rPr lang="en-GB" sz="1200" b="0" i="0" kern="1200" dirty="0" err="1">
                <a:solidFill>
                  <a:schemeClr val="tx1"/>
                </a:solidFill>
                <a:effectLst/>
                <a:latin typeface="+mn-lt"/>
                <a:ea typeface="+mn-ea"/>
                <a:cs typeface="+mn-cs"/>
              </a:rPr>
              <a:t>Kohuts</a:t>
            </a:r>
            <a:r>
              <a:rPr lang="en-GB" sz="1200" b="0" i="0" kern="1200" dirty="0">
                <a:solidFill>
                  <a:schemeClr val="tx1"/>
                </a:solidFill>
                <a:effectLst/>
                <a:latin typeface="+mn-lt"/>
                <a:ea typeface="+mn-ea"/>
                <a:cs typeface="+mn-cs"/>
              </a:rPr>
              <a:t> findings help explain why clinicians would perceive such demand. Respondents reported risks that come with failing to identify and satisfy inconvincible patients: the emotional drain of trying unsuccessfully to convince them (</a:t>
            </a:r>
            <a:r>
              <a:rPr lang="en-GB" sz="1200" b="0" i="0" u="none" strike="noStrike" kern="1200" dirty="0">
                <a:solidFill>
                  <a:schemeClr val="tx1"/>
                </a:solidFill>
                <a:effectLst/>
                <a:latin typeface="+mn-lt"/>
                <a:ea typeface="+mn-ea"/>
                <a:cs typeface="+mn-cs"/>
              </a:rPr>
              <a:t>26</a:t>
            </a:r>
            <a:r>
              <a:rPr lang="en-GB" sz="1200" b="0" i="0" kern="1200" dirty="0">
                <a:solidFill>
                  <a:schemeClr val="tx1"/>
                </a:solidFill>
                <a:effectLst/>
                <a:latin typeface="+mn-lt"/>
                <a:ea typeface="+mn-ea"/>
                <a:cs typeface="+mn-cs"/>
              </a:rPr>
              <a:t>) and the conviction that antibiotic prescribing adversely affects patient satisfaction metrics (</a:t>
            </a:r>
            <a:r>
              <a:rPr lang="en-GB" sz="1200" b="0" i="0" u="none" strike="noStrike" kern="1200" dirty="0">
                <a:solidFill>
                  <a:schemeClr val="tx1"/>
                </a:solidFill>
                <a:effectLst/>
                <a:latin typeface="+mn-lt"/>
                <a:ea typeface="+mn-ea"/>
                <a:cs typeface="+mn-cs"/>
              </a:rPr>
              <a:t>12</a:t>
            </a:r>
            <a:r>
              <a:rPr lang="en-GB" sz="1200" b="0" i="0"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27</a:t>
            </a:r>
            <a:r>
              <a:rPr lang="en-GB" sz="1200" b="0" i="0"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28</a:t>
            </a:r>
            <a:r>
              <a:rPr lang="en-GB" sz="1200" b="0" i="0" kern="1200" dirty="0">
                <a:solidFill>
                  <a:schemeClr val="tx1"/>
                </a:solidFill>
                <a:effectLst/>
                <a:latin typeface="+mn-lt"/>
                <a:ea typeface="+mn-ea"/>
                <a:cs typeface="+mn-cs"/>
              </a:rPr>
              <a:t>)</a:t>
            </a:r>
          </a:p>
          <a:p>
            <a:pPr marL="0" indent="0">
              <a:buFontTx/>
              <a:buNone/>
            </a:pPr>
            <a:endParaRPr lang="en-GB" sz="1200" b="0" i="0" kern="1200" dirty="0">
              <a:solidFill>
                <a:schemeClr val="tx1"/>
              </a:solidFill>
              <a:effectLst/>
              <a:latin typeface="+mn-lt"/>
              <a:ea typeface="+mn-ea"/>
              <a:cs typeface="+mn-cs"/>
            </a:endParaRPr>
          </a:p>
          <a:p>
            <a:pPr marL="0" indent="0">
              <a:buFontTx/>
              <a:buNone/>
            </a:pPr>
            <a:r>
              <a:rPr lang="en-GB" sz="1200" b="0" i="0" kern="1200" dirty="0">
                <a:solidFill>
                  <a:schemeClr val="tx1"/>
                </a:solidFill>
                <a:effectLst/>
                <a:latin typeface="+mn-lt"/>
                <a:ea typeface="+mn-ea"/>
                <a:cs typeface="+mn-cs"/>
              </a:rPr>
              <a:t>So what can we do to change the narrative. </a:t>
            </a:r>
            <a:endParaRPr lang="en-GB" dirty="0"/>
          </a:p>
        </p:txBody>
      </p:sp>
      <p:sp>
        <p:nvSpPr>
          <p:cNvPr id="4" name="Slide Number Placeholder 3"/>
          <p:cNvSpPr>
            <a:spLocks noGrp="1"/>
          </p:cNvSpPr>
          <p:nvPr>
            <p:ph type="sldNum" sz="quarter" idx="5"/>
          </p:nvPr>
        </p:nvSpPr>
        <p:spPr/>
        <p:txBody>
          <a:bodyPr/>
          <a:lstStyle/>
          <a:p>
            <a:fld id="{63C3A15C-F0FD-42E5-83D1-167BE671B14A}" type="slidenum">
              <a:rPr lang="en-GB" smtClean="0"/>
              <a:t>3</a:t>
            </a:fld>
            <a:endParaRPr lang="en-GB"/>
          </a:p>
        </p:txBody>
      </p:sp>
    </p:spTree>
    <p:extLst>
      <p:ext uri="{BB962C8B-B14F-4D97-AF65-F5344CB8AC3E}">
        <p14:creationId xmlns:p14="http://schemas.microsoft.com/office/powerpoint/2010/main" val="141061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kern="1200" dirty="0">
                <a:solidFill>
                  <a:schemeClr val="tx1"/>
                </a:solidFill>
                <a:effectLst/>
                <a:latin typeface="+mn-lt"/>
                <a:ea typeface="+mn-ea"/>
                <a:cs typeface="+mn-cs"/>
              </a:rPr>
              <a:t>Prescribers already have good general communication skills and have their own individual approaches. However, given short consultations, it is </a:t>
            </a:r>
            <a:r>
              <a:rPr lang="en-GB" sz="1200" b="1" i="0" kern="1200" dirty="0">
                <a:solidFill>
                  <a:schemeClr val="tx1"/>
                </a:solidFill>
                <a:effectLst/>
                <a:latin typeface="+mn-lt"/>
                <a:ea typeface="+mn-ea"/>
                <a:cs typeface="+mn-cs"/>
              </a:rPr>
              <a:t>easy to miss out</a:t>
            </a:r>
            <a:r>
              <a:rPr lang="en-GB" sz="1200" b="0" i="0" kern="1200" dirty="0">
                <a:solidFill>
                  <a:schemeClr val="tx1"/>
                </a:solidFill>
                <a:effectLst/>
                <a:latin typeface="+mn-lt"/>
                <a:ea typeface="+mn-ea"/>
                <a:cs typeface="+mn-cs"/>
              </a:rPr>
              <a:t> an important element of a consultation or </a:t>
            </a:r>
            <a:r>
              <a:rPr lang="en-GB" sz="1200" b="1" i="0" kern="1200" dirty="0">
                <a:solidFill>
                  <a:schemeClr val="tx1"/>
                </a:solidFill>
                <a:effectLst/>
                <a:latin typeface="+mn-lt"/>
                <a:ea typeface="+mn-ea"/>
                <a:cs typeface="+mn-cs"/>
              </a:rPr>
              <a:t>rush over</a:t>
            </a:r>
            <a:r>
              <a:rPr lang="en-GB" sz="1200" b="0" i="0" kern="1200" dirty="0">
                <a:solidFill>
                  <a:schemeClr val="tx1"/>
                </a:solidFill>
                <a:effectLst/>
                <a:latin typeface="+mn-lt"/>
                <a:ea typeface="+mn-ea"/>
                <a:cs typeface="+mn-cs"/>
              </a:rPr>
              <a:t> an explanation. This can have a big </a:t>
            </a:r>
            <a:r>
              <a:rPr lang="en-GB" sz="1200" b="1" i="0" kern="1200" dirty="0">
                <a:solidFill>
                  <a:schemeClr val="tx1"/>
                </a:solidFill>
                <a:effectLst/>
                <a:latin typeface="+mn-lt"/>
                <a:ea typeface="+mn-ea"/>
                <a:cs typeface="+mn-cs"/>
              </a:rPr>
              <a:t>impact on whether patients are happy with a prescribing decision</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Tweaking your discussions with patients can help:</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Increase patient satisfaction</a:t>
            </a:r>
            <a:r>
              <a:rPr lang="en-GB" sz="1200" b="0" i="0" kern="1200" dirty="0">
                <a:solidFill>
                  <a:schemeClr val="tx1"/>
                </a:solidFill>
                <a:effectLst/>
                <a:latin typeface="+mn-lt"/>
                <a:ea typeface="+mn-ea"/>
                <a:cs typeface="+mn-cs"/>
              </a:rPr>
              <a:t>: Patients report high levels of satisfaction and enablement in managing their infection, and are more informed about the appropriate use and harms of antibiotics when prescribers discuss antibiotics effectively and when they discuss leaflets interactively.</a:t>
            </a: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Reduce consultations</a:t>
            </a:r>
            <a:r>
              <a:rPr lang="en-GB" sz="1200" b="0" i="0" kern="1200" dirty="0">
                <a:solidFill>
                  <a:schemeClr val="tx1"/>
                </a:solidFill>
                <a:effectLst/>
                <a:latin typeface="+mn-lt"/>
                <a:ea typeface="+mn-ea"/>
                <a:cs typeface="+mn-cs"/>
              </a:rPr>
              <a:t>: Prudent antibiotic prescribing with effective discussions about antibiotics help reduce re-consultations and future consultations. So it is worth investing a bit of time in these consultations in order to get future benefits.</a:t>
            </a: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Reduce your antibiotic prescribing</a:t>
            </a:r>
            <a:r>
              <a:rPr lang="en-GB" sz="1200" b="0" i="0" kern="1200" dirty="0">
                <a:solidFill>
                  <a:schemeClr val="tx1"/>
                </a:solidFill>
                <a:effectLst/>
                <a:latin typeface="+mn-lt"/>
                <a:ea typeface="+mn-ea"/>
                <a:cs typeface="+mn-cs"/>
              </a:rPr>
              <a:t>: The examples of how you may tweak your discussions with patients presented here have been shown to be effective in reducing antibiotic prescribing when trialled with prescribers in UK general practice.</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This approach and the examples provided in the presentation focus on things to say to patients with acute infections but you may also find them helpful for other consultations.</a:t>
            </a:r>
          </a:p>
          <a:p>
            <a:endParaRPr lang="en-GB" dirty="0"/>
          </a:p>
          <a:p>
            <a:r>
              <a:rPr lang="en-GB" b="1" u="sng" dirty="0"/>
              <a:t>Additional notes: Evidence of benefits</a:t>
            </a:r>
          </a:p>
          <a:p>
            <a:r>
              <a:rPr lang="en-GB" sz="1200" b="0" i="0" kern="1200" dirty="0">
                <a:solidFill>
                  <a:schemeClr val="tx1"/>
                </a:solidFill>
                <a:effectLst/>
                <a:latin typeface="+mn-lt"/>
                <a:ea typeface="+mn-ea"/>
                <a:cs typeface="+mn-cs"/>
              </a:rPr>
              <a:t>Evidence shows that prescribers often</a:t>
            </a:r>
            <a:r>
              <a:rPr lang="en-GB" sz="1200" b="1" i="0" kern="1200" dirty="0">
                <a:solidFill>
                  <a:schemeClr val="tx1"/>
                </a:solidFill>
                <a:effectLst/>
                <a:latin typeface="+mn-lt"/>
                <a:ea typeface="+mn-ea"/>
                <a:cs typeface="+mn-cs"/>
              </a:rPr>
              <a:t> overestimate patients' expectations for antibiotics</a:t>
            </a:r>
            <a:r>
              <a:rPr lang="en-GB" sz="1200" b="0" i="0" kern="1200" dirty="0">
                <a:solidFill>
                  <a:schemeClr val="tx1"/>
                </a:solidFill>
                <a:effectLst/>
                <a:latin typeface="+mn-lt"/>
                <a:ea typeface="+mn-ea"/>
                <a:cs typeface="+mn-cs"/>
              </a:rPr>
              <a:t> and that </a:t>
            </a:r>
            <a:r>
              <a:rPr lang="en-GB" sz="1200" b="1" i="0" kern="1200" dirty="0">
                <a:solidFill>
                  <a:schemeClr val="tx1"/>
                </a:solidFill>
                <a:effectLst/>
                <a:latin typeface="+mn-lt"/>
                <a:ea typeface="+mn-ea"/>
                <a:cs typeface="+mn-cs"/>
              </a:rPr>
              <a:t>patients' satisfaction is related to</a:t>
            </a:r>
            <a:r>
              <a:rPr lang="en-GB"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Having a careful and thorough examination.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Having their concerns identified and addressed.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Having advice on how to manage their symptoms.</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The examples and the CHESTSSS acronym provided in this presentation are based on enhanced communication skills training that has been shown to be effective in a </a:t>
            </a:r>
            <a:r>
              <a:rPr lang="en-GB" sz="1200" b="0" i="0" u="sng" kern="1200" dirty="0">
                <a:solidFill>
                  <a:schemeClr val="tx1"/>
                </a:solidFill>
                <a:effectLst/>
                <a:latin typeface="+mn-lt"/>
                <a:ea typeface="+mn-ea"/>
                <a:cs typeface="+mn-cs"/>
                <a:hlinkClick r:id="rId3"/>
              </a:rPr>
              <a:t>trial</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4"/>
              </a:rPr>
              <a:t>1</a:t>
            </a:r>
            <a:r>
              <a:rPr lang="en-GB" sz="1200" b="0" i="0" kern="1200" dirty="0">
                <a:solidFill>
                  <a:schemeClr val="tx1"/>
                </a:solidFill>
                <a:effectLst/>
                <a:latin typeface="+mn-lt"/>
                <a:ea typeface="+mn-ea"/>
                <a:cs typeface="+mn-cs"/>
              </a:rPr>
              <a:t>] with experienced GPs in the UK and on the </a:t>
            </a:r>
            <a:r>
              <a:rPr lang="en-GB" sz="1200" b="0" i="0" u="sng" kern="1200" dirty="0">
                <a:solidFill>
                  <a:schemeClr val="tx1"/>
                </a:solidFill>
                <a:effectLst/>
                <a:latin typeface="+mn-lt"/>
                <a:ea typeface="+mn-ea"/>
                <a:cs typeface="+mn-cs"/>
                <a:hlinkClick r:id="rId5"/>
              </a:rPr>
              <a:t>STAR training</a:t>
            </a:r>
            <a:r>
              <a:rPr lang="en-GB" sz="1200" b="0" i="0" u="sng" kern="1200" dirty="0">
                <a:solidFill>
                  <a:schemeClr val="tx1"/>
                </a:solidFill>
                <a:effectLst/>
                <a:latin typeface="+mn-lt"/>
                <a:ea typeface="+mn-ea"/>
                <a:cs typeface="+mn-cs"/>
              </a:rPr>
              <a:t> [2] </a:t>
            </a:r>
            <a:r>
              <a:rPr lang="en-GB" sz="1200" b="0" i="0" kern="1200" dirty="0">
                <a:solidFill>
                  <a:schemeClr val="tx1"/>
                </a:solidFill>
                <a:effectLst/>
                <a:latin typeface="+mn-lt"/>
                <a:ea typeface="+mn-ea"/>
                <a:cs typeface="+mn-cs"/>
              </a:rPr>
              <a:t>also shown effective in a UK-based </a:t>
            </a:r>
            <a:r>
              <a:rPr lang="en-GB" sz="1200" b="0" i="0" u="sng" kern="1200" dirty="0">
                <a:solidFill>
                  <a:schemeClr val="tx1"/>
                </a:solidFill>
                <a:effectLst/>
                <a:latin typeface="+mn-lt"/>
                <a:ea typeface="+mn-ea"/>
                <a:cs typeface="+mn-cs"/>
                <a:hlinkClick r:id="rId6"/>
              </a:rPr>
              <a:t>trial</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rPr>
              <a:t>3</a:t>
            </a:r>
            <a:r>
              <a:rPr lang="en-GB" sz="1200" b="0" i="0" kern="1200" dirty="0">
                <a:solidFill>
                  <a:schemeClr val="tx1"/>
                </a:solidFill>
                <a:effectLst/>
                <a:latin typeface="+mn-lt"/>
                <a:ea typeface="+mn-ea"/>
                <a:cs typeface="+mn-cs"/>
              </a:rPr>
              <a:t>]. Evidence from a recent </a:t>
            </a:r>
            <a:r>
              <a:rPr lang="en-GB" sz="1200" b="0" i="0" u="sng" kern="1200" dirty="0">
                <a:solidFill>
                  <a:schemeClr val="tx1"/>
                </a:solidFill>
                <a:effectLst/>
                <a:latin typeface="+mn-lt"/>
                <a:ea typeface="+mn-ea"/>
                <a:cs typeface="+mn-cs"/>
                <a:hlinkClick r:id="rId7"/>
              </a:rPr>
              <a:t>systematic review</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rPr>
              <a:t>4</a:t>
            </a:r>
            <a:r>
              <a:rPr lang="en-GB" sz="1200" b="0" i="0" kern="1200" dirty="0">
                <a:solidFill>
                  <a:schemeClr val="tx1"/>
                </a:solidFill>
                <a:effectLst/>
                <a:latin typeface="+mn-lt"/>
                <a:ea typeface="+mn-ea"/>
                <a:cs typeface="+mn-cs"/>
              </a:rPr>
              <a:t>] and a </a:t>
            </a:r>
            <a:r>
              <a:rPr lang="en-GB" sz="1200" b="0" i="0" u="sng" kern="1200" dirty="0">
                <a:solidFill>
                  <a:schemeClr val="tx1"/>
                </a:solidFill>
                <a:effectLst/>
                <a:latin typeface="+mn-lt"/>
                <a:ea typeface="+mn-ea"/>
                <a:cs typeface="+mn-cs"/>
                <a:hlinkClick r:id="rId8"/>
              </a:rPr>
              <a:t>Cochrane overview of reviews</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rPr>
              <a:t>5</a:t>
            </a:r>
            <a:r>
              <a:rPr lang="en-GB" sz="1200" b="0" i="0" kern="1200" dirty="0">
                <a:solidFill>
                  <a:schemeClr val="tx1"/>
                </a:solidFill>
                <a:effectLst/>
                <a:latin typeface="+mn-lt"/>
                <a:ea typeface="+mn-ea"/>
                <a:cs typeface="+mn-cs"/>
              </a:rPr>
              <a:t>] also found support for the use of communication skills training and shared decision making as effective strategies to optimise antibiotic prescribing in primary care. </a:t>
            </a:r>
          </a:p>
          <a:p>
            <a:endParaRPr lang="en-GB" sz="1200" b="0" i="0" kern="1200" dirty="0">
              <a:solidFill>
                <a:schemeClr val="tx1"/>
              </a:solidFill>
              <a:effectLst/>
              <a:latin typeface="+mn-lt"/>
              <a:ea typeface="+mn-ea"/>
              <a:cs typeface="+mn-cs"/>
            </a:endParaRPr>
          </a:p>
          <a:p>
            <a:r>
              <a:rPr lang="en-GB" sz="1200" b="1" i="0" u="sng" kern="1200" dirty="0">
                <a:solidFill>
                  <a:schemeClr val="tx1"/>
                </a:solidFill>
                <a:effectLst/>
                <a:latin typeface="+mn-lt"/>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a:solidFill>
                  <a:schemeClr val="tx1"/>
                </a:solidFill>
                <a:effectLst/>
                <a:latin typeface="+mn-lt"/>
                <a:ea typeface="+mn-ea"/>
                <a:cs typeface="+mn-cs"/>
              </a:rPr>
              <a:t>Little et al. (2013). Effects of internet-based training on antibiotic prescribing rates for acute respiratory-tract infections: a multinational, cluster, randomised, factorial, controlled trial. The Lancet. 2013; 382(9899):1175-82. </a:t>
            </a:r>
            <a:r>
              <a:rPr lang="en-GB" sz="1200" b="0" i="0" u="sng" kern="1200" dirty="0">
                <a:solidFill>
                  <a:schemeClr val="tx1"/>
                </a:solidFill>
                <a:effectLst/>
                <a:latin typeface="+mn-lt"/>
                <a:ea typeface="+mn-ea"/>
                <a:cs typeface="+mn-cs"/>
                <a:hlinkClick r:id="rId9"/>
              </a:rPr>
              <a:t>https://doi.org/10.1016/S0140-6736(13)60994-0</a:t>
            </a:r>
            <a:endParaRPr lang="en-GB" sz="1200" b="0" i="0" u="sng"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kern="1200" dirty="0">
                <a:solidFill>
                  <a:schemeClr val="tx1"/>
                </a:solidFill>
                <a:effectLst/>
                <a:latin typeface="+mn-lt"/>
                <a:ea typeface="+mn-ea"/>
                <a:cs typeface="+mn-cs"/>
              </a:rPr>
              <a:t>STAR training. https://www.healthcarecpd.com/course/star-stemming-the-tide-of-antibiotic-resistance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a:solidFill>
                  <a:schemeClr val="tx1"/>
                </a:solidFill>
                <a:effectLst/>
                <a:latin typeface="+mn-lt"/>
                <a:ea typeface="+mn-ea"/>
                <a:cs typeface="+mn-cs"/>
              </a:rPr>
              <a:t>Butler et al. (2012). Effectiveness of multifaceted educational programme to reduce antibiotic dispensing in primary care: practice based randomised controlled trial. BMJ. 2012; 344:d8173. </a:t>
            </a:r>
            <a:r>
              <a:rPr lang="en-GB" sz="1200" b="0" i="0" u="sng" kern="1200" dirty="0">
                <a:solidFill>
                  <a:schemeClr val="tx1"/>
                </a:solidFill>
                <a:effectLst/>
                <a:latin typeface="+mn-lt"/>
                <a:ea typeface="+mn-ea"/>
                <a:cs typeface="+mn-cs"/>
                <a:hlinkClick r:id="rId10"/>
              </a:rPr>
              <a:t>https://doi.org/10.1136/bmj.d8173</a:t>
            </a:r>
            <a:endParaRPr lang="en-GB" sz="1200" b="0" i="0" u="sng"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err="1">
                <a:solidFill>
                  <a:schemeClr val="tx1"/>
                </a:solidFill>
                <a:effectLst/>
                <a:latin typeface="+mn-lt"/>
                <a:ea typeface="+mn-ea"/>
                <a:cs typeface="+mn-cs"/>
              </a:rPr>
              <a:t>Köchling</a:t>
            </a:r>
            <a:r>
              <a:rPr lang="en-GB" sz="1200" b="0" i="0" kern="1200" dirty="0">
                <a:solidFill>
                  <a:schemeClr val="tx1"/>
                </a:solidFill>
                <a:effectLst/>
                <a:latin typeface="+mn-lt"/>
                <a:ea typeface="+mn-ea"/>
                <a:cs typeface="+mn-cs"/>
              </a:rPr>
              <a:t> et al. (2018). Reduction of antibiotic prescriptions for acute respiratory tract infections in primary care: a systematic review. Implementation Science. 2018;13(1):47. </a:t>
            </a:r>
            <a:r>
              <a:rPr lang="en-GB" sz="1200" b="0" i="0" u="sng" kern="1200" dirty="0">
                <a:solidFill>
                  <a:schemeClr val="tx1"/>
                </a:solidFill>
                <a:effectLst/>
                <a:latin typeface="+mn-lt"/>
                <a:ea typeface="+mn-ea"/>
                <a:cs typeface="+mn-cs"/>
                <a:hlinkClick r:id="rId7"/>
              </a:rPr>
              <a:t>https://implementationscience.biomedcentral.com/articles/10.1186/s13012-018-0732-y</a:t>
            </a:r>
            <a:endParaRPr lang="en-GB" sz="1200" b="0" i="0" u="sng"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a:solidFill>
                  <a:schemeClr val="tx1"/>
                </a:solidFill>
                <a:effectLst/>
                <a:latin typeface="+mn-lt"/>
                <a:ea typeface="+mn-ea"/>
                <a:cs typeface="+mn-cs"/>
              </a:rPr>
              <a:t>Tonkin-Crine et al. (2017). Clinician‐targeted interventions to influence antibiotic prescribing behaviour for acute respiratory infections in primary care: an overview of systematic reviews. Cochrane Database of Systematic Reviews. 2017(9). </a:t>
            </a:r>
            <a:r>
              <a:rPr lang="en-GB" sz="1200" b="0" i="0" u="sng" kern="1200" dirty="0">
                <a:solidFill>
                  <a:schemeClr val="tx1"/>
                </a:solidFill>
                <a:effectLst/>
                <a:latin typeface="+mn-lt"/>
                <a:ea typeface="+mn-ea"/>
                <a:cs typeface="+mn-cs"/>
                <a:hlinkClick r:id="rId11"/>
              </a:rPr>
              <a:t>https://doi.org/10.1002/14651858.CD012252.pub2</a:t>
            </a:r>
            <a:endParaRPr lang="en-GB"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0" u="non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0" kern="1200" dirty="0">
              <a:solidFill>
                <a:schemeClr val="tx1"/>
              </a:solidFill>
              <a:effectLst/>
              <a:latin typeface="+mn-lt"/>
              <a:ea typeface="+mn-ea"/>
              <a:cs typeface="+mn-cs"/>
            </a:endParaRPr>
          </a:p>
          <a:p>
            <a:endParaRPr lang="en-GB" sz="1200" b="0" i="0"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4</a:t>
            </a:fld>
            <a:endParaRPr lang="en-GB"/>
          </a:p>
        </p:txBody>
      </p:sp>
    </p:spTree>
    <p:extLst>
      <p:ext uri="{BB962C8B-B14F-4D97-AF65-F5344CB8AC3E}">
        <p14:creationId xmlns:p14="http://schemas.microsoft.com/office/powerpoint/2010/main" val="250951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dirty="0"/>
              <a:t>The CHESTSSS acronym was developed and tested in a randomised-controlled trial [1] which resulted in improved antibiotic prescribing and patient satisfaction when used by experienced GPs in the UK.</a:t>
            </a:r>
          </a:p>
          <a:p>
            <a:endParaRPr lang="en-GB" dirty="0"/>
          </a:p>
          <a:p>
            <a:r>
              <a:rPr lang="en-GB" dirty="0"/>
              <a:t>CHESTSSS presents specific communication techniques. These techniques have been developed based on patient expectations and needs specific to antibiotic discussions so can be more useful and effective than general approaches (e.g., 'ICE' or 'Calgary-Cambridge' models).</a:t>
            </a:r>
          </a:p>
          <a:p>
            <a:endParaRPr lang="en-GB" dirty="0"/>
          </a:p>
          <a:p>
            <a:r>
              <a:rPr lang="en-GB" dirty="0"/>
              <a:t>CHESTSSS can help you to remember specific phrases which:</a:t>
            </a:r>
          </a:p>
          <a:p>
            <a:pPr marL="171450" indent="-171450">
              <a:buFont typeface="Arial" panose="020B0604020202020204" pitchFamily="34" charset="0"/>
              <a:buChar char="•"/>
            </a:pPr>
            <a:r>
              <a:rPr lang="en-GB" dirty="0"/>
              <a:t>Reassures patients</a:t>
            </a:r>
          </a:p>
          <a:p>
            <a:pPr marL="171450" indent="-171450">
              <a:buFont typeface="Arial" panose="020B0604020202020204" pitchFamily="34" charset="0"/>
              <a:buChar char="•"/>
            </a:pPr>
            <a:r>
              <a:rPr lang="en-GB" dirty="0"/>
              <a:t>Increase patient understanding and satisfaction with a prescribing decision</a:t>
            </a:r>
          </a:p>
          <a:p>
            <a:pPr marL="171450" indent="-171450">
              <a:buFont typeface="Arial" panose="020B0604020202020204" pitchFamily="34" charset="0"/>
              <a:buChar char="•"/>
            </a:pPr>
            <a:r>
              <a:rPr lang="en-GB" dirty="0"/>
              <a:t>May be particularly helpful for patients who are expecting antibiotics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i="0" u="sng" dirty="0"/>
              <a:t>C- ask specific concerns  </a:t>
            </a:r>
          </a:p>
          <a:p>
            <a:pPr marL="0" indent="0">
              <a:buFont typeface="Arial" panose="020B0604020202020204" pitchFamily="34" charset="0"/>
              <a:buNone/>
            </a:pPr>
            <a:r>
              <a:rPr lang="en-GB" dirty="0"/>
              <a:t>Asking the patient specifically about their concerns. This can be difficult as, if not careful, one can sound patronising or give the impression that you have not been listening. However, if concerns are not specifically asked about, the patient will sometimes not share their main worries for fear of being seen as ‘overly-anxious’. </a:t>
            </a:r>
          </a:p>
          <a:p>
            <a:pPr marL="0" indent="0">
              <a:buFont typeface="Arial" panose="020B0604020202020204" pitchFamily="34" charset="0"/>
              <a:buNone/>
            </a:pPr>
            <a:r>
              <a:rPr lang="en-GB" u="sng" dirty="0"/>
              <a:t>Example phrases you can use:</a:t>
            </a:r>
            <a:endParaRPr lang="en-GB" dirty="0"/>
          </a:p>
          <a:p>
            <a:pPr marL="0" indent="0">
              <a:buFont typeface="Arial" panose="020B0604020202020204" pitchFamily="34" charset="0"/>
              <a:buNone/>
            </a:pPr>
            <a:r>
              <a:rPr lang="en-GB" i="1" dirty="0"/>
              <a:t>‘There are probably a number of things that are worrying you about this illness, but what would you say are the things that you are most worried about?’</a:t>
            </a:r>
          </a:p>
          <a:p>
            <a:pPr marL="0" indent="0">
              <a:buFont typeface="Arial" panose="020B0604020202020204" pitchFamily="34" charset="0"/>
              <a:buNone/>
            </a:pPr>
            <a:r>
              <a:rPr lang="en-GB" i="1" dirty="0"/>
              <a:t>‘You’ve mentioned the high temperature; is that the thing that is causing you most worry at the moment, or is it something else?’ </a:t>
            </a:r>
          </a:p>
          <a:p>
            <a:pPr marL="0" indent="0">
              <a:buFont typeface="Arial" panose="020B0604020202020204" pitchFamily="34" charset="0"/>
              <a:buNone/>
            </a:pPr>
            <a:endParaRPr lang="en-GB" b="1" u="sng" dirty="0"/>
          </a:p>
          <a:p>
            <a:pPr marL="0" indent="0">
              <a:buFont typeface="Arial" panose="020B0604020202020204" pitchFamily="34" charset="0"/>
              <a:buNone/>
            </a:pPr>
            <a:r>
              <a:rPr lang="en-GB" b="1" u="sng" dirty="0"/>
              <a:t>H – history</a:t>
            </a:r>
          </a:p>
          <a:p>
            <a:pPr marL="0" indent="0">
              <a:buFont typeface="Arial" panose="020B0604020202020204" pitchFamily="34" charset="0"/>
              <a:buNone/>
            </a:pPr>
            <a:r>
              <a:rPr lang="en-GB" b="0" u="none" dirty="0"/>
              <a:t>A good history and examination, conducted prior to providing the patient with advice and/or reassurance, is an essential component of reassuring patients that their illness is being taken seriously.</a:t>
            </a:r>
          </a:p>
          <a:p>
            <a:pPr marL="0" indent="0">
              <a:buFont typeface="Arial" panose="020B0604020202020204" pitchFamily="34" charset="0"/>
              <a:buNone/>
            </a:pPr>
            <a:r>
              <a:rPr lang="en-GB" b="0" u="sng" dirty="0"/>
              <a:t>Consider:</a:t>
            </a:r>
          </a:p>
          <a:p>
            <a:pPr marL="0" indent="0">
              <a:buFont typeface="Arial" panose="020B0604020202020204" pitchFamily="34" charset="0"/>
              <a:buNone/>
            </a:pPr>
            <a:r>
              <a:rPr lang="en-GB" b="0" u="none" dirty="0"/>
              <a:t>Providing a "running commentary", especially a "no problem commentary" [7,8], to the patient while doing an examination, for example:</a:t>
            </a:r>
          </a:p>
          <a:p>
            <a:pPr marL="0" indent="0">
              <a:buFont typeface="Arial" panose="020B0604020202020204" pitchFamily="34" charset="0"/>
              <a:buNone/>
            </a:pPr>
            <a:r>
              <a:rPr lang="en-GB" b="0" i="1" u="none" dirty="0"/>
              <a:t>'Your heart rate is normal', 'Your temperature isn't raised', 'Your lungs sound good.“</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1" u="sng" dirty="0"/>
              <a:t>E- Expectations</a:t>
            </a:r>
          </a:p>
          <a:p>
            <a:pPr marL="0" indent="0">
              <a:buFont typeface="Arial" panose="020B0604020202020204" pitchFamily="34" charset="0"/>
              <a:buNone/>
            </a:pPr>
            <a:r>
              <a:rPr lang="en-GB" b="0" u="none" dirty="0"/>
              <a:t>Research has shown that there is often a mismatch between what GPs think patients are expecting and what they actually want. A patient that appears ‘demanding’ may actually just want reassurance that the infection has not ‘gone down to the chest’, rather than antibiotics.</a:t>
            </a:r>
          </a:p>
          <a:p>
            <a:r>
              <a:rPr lang="en-GB" b="0" u="sng" dirty="0">
                <a:solidFill>
                  <a:schemeClr val="accent1"/>
                </a:solidFill>
              </a:rPr>
              <a:t>Consider:</a:t>
            </a:r>
            <a:endParaRPr lang="en-GB" b="0" u="sng" dirty="0"/>
          </a:p>
          <a:p>
            <a:r>
              <a:rPr lang="en-GB" dirty="0"/>
              <a:t>Asking the patient specifically about their expectations, for example:</a:t>
            </a:r>
          </a:p>
          <a:p>
            <a:r>
              <a:rPr lang="en-GB" i="1" dirty="0"/>
              <a:t>'How do you think I could most help you today?' </a:t>
            </a:r>
          </a:p>
          <a:p>
            <a:r>
              <a:rPr lang="en-GB" i="1" dirty="0"/>
              <a:t>'Some people have a clear idea about what they are expecting when they come to see me. Is there something that you were hoping for or expecting that we haven't talked about yet?’</a:t>
            </a:r>
          </a:p>
          <a:p>
            <a:endParaRPr lang="en-GB" b="1" i="0" u="sng" dirty="0"/>
          </a:p>
          <a:p>
            <a:r>
              <a:rPr lang="en-GB" b="1" i="0" u="sng" dirty="0"/>
              <a:t>S – Symptoms</a:t>
            </a:r>
          </a:p>
          <a:p>
            <a:r>
              <a:rPr lang="en-GB" b="0" i="0" u="none" dirty="0"/>
              <a:t>Telling patients that you can find no sign of serious illness when they are worried about symptoms, might not be enough to make them feel reassured – they just think you have failed to detect how serious their illness is! </a:t>
            </a:r>
          </a:p>
          <a:p>
            <a:r>
              <a:rPr lang="en-GB" b="0" u="sng" dirty="0">
                <a:solidFill>
                  <a:schemeClr val="accent1"/>
                </a:solidFill>
              </a:rPr>
              <a:t>Consider:</a:t>
            </a:r>
            <a:endParaRPr lang="en-GB" b="0" u="sng" dirty="0"/>
          </a:p>
          <a:p>
            <a:r>
              <a:rPr lang="en-GB" dirty="0"/>
              <a:t>Finding out what symptoms the patient is concerned about and then providing convincing non-serious explanations for these symptoms [7,8]. For example:</a:t>
            </a:r>
          </a:p>
          <a:p>
            <a:r>
              <a:rPr lang="en-GB" dirty="0"/>
              <a:t>‘</a:t>
            </a:r>
            <a:r>
              <a:rPr lang="en-GB" i="1" dirty="0"/>
              <a:t>Your body produces phlegm as a normal reaction to inflammation in the airways to your lungs. The phlegm catches particles in your airways and helps keep your lungs clear.’</a:t>
            </a:r>
          </a:p>
          <a:p>
            <a:r>
              <a:rPr lang="en-GB" dirty="0"/>
              <a:t>It can be helpful to acknowledge that these non-serious symptoms can still be very disruptive for patients so showing empathy that they are feeling very unwell is important.</a:t>
            </a:r>
          </a:p>
          <a:p>
            <a:endParaRPr lang="en-GB" dirty="0"/>
          </a:p>
          <a:p>
            <a:r>
              <a:rPr lang="en-GB" b="1" u="sng" dirty="0"/>
              <a:t>T - Timelines</a:t>
            </a:r>
          </a:p>
          <a:p>
            <a:r>
              <a:rPr lang="en-GB" dirty="0"/>
              <a:t>Prescribers might not always set realistic expectations and sometimes suggest that patients will get better ‘in a few days’, when we now know that it often takes much longer than this to recover.</a:t>
            </a:r>
          </a:p>
          <a:p>
            <a:r>
              <a:rPr lang="en-GB" dirty="0"/>
              <a:t>In addition, patients often have unrealistic expectations about how quickly they will recover, and these can lead to unnecessary anxiety and re-consultation. </a:t>
            </a:r>
          </a:p>
          <a:p>
            <a:r>
              <a:rPr lang="en-GB" b="0" u="sng" dirty="0">
                <a:solidFill>
                  <a:schemeClr val="accent1"/>
                </a:solidFill>
              </a:rPr>
              <a:t>Consider:</a:t>
            </a:r>
          </a:p>
          <a:p>
            <a:r>
              <a:rPr lang="en-GB" dirty="0"/>
              <a:t>Research has provided us with valuable information on expected duration of common infections. It is useful to tell these durations to patients to reassure them that their symptoms are not unusual.</a:t>
            </a:r>
          </a:p>
          <a:p>
            <a:endParaRPr lang="en-GB" dirty="0"/>
          </a:p>
          <a:p>
            <a:r>
              <a:rPr lang="en-GB" b="1" u="sng" dirty="0"/>
              <a:t>S - Shortcomings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Prescribers don't always discuss pros and cons of antibiotics with patients, and patients often are not aware that antibiotics have no or very limited benefit for several common infections.</a:t>
            </a:r>
          </a:p>
          <a:p>
            <a:r>
              <a:rPr lang="en-GB" b="0" u="sng" dirty="0">
                <a:solidFill>
                  <a:schemeClr val="accent1"/>
                </a:solidFill>
              </a:rPr>
              <a:t>Consider:</a:t>
            </a:r>
          </a:p>
          <a:p>
            <a:r>
              <a:rPr lang="en-GB" dirty="0"/>
              <a:t>Several trials have shown no or limited benefit of antibiotics for several types of common infections. Antibiotics are not usually indicated in sore throat, sinusitis, acute otitis media and acute cough where pneumonia is not suspected. Consider expanding on antibiotics effects on illness duration, AMR and side effects.</a:t>
            </a:r>
          </a:p>
          <a:p>
            <a:endParaRPr lang="en-GB" dirty="0"/>
          </a:p>
          <a:p>
            <a:r>
              <a:rPr lang="en-GB" b="1" u="sng" dirty="0"/>
              <a:t>S – Self-care</a:t>
            </a:r>
          </a:p>
          <a:p>
            <a:r>
              <a:rPr lang="en-GB" dirty="0"/>
              <a:t>Most patients are looking for </a:t>
            </a:r>
            <a:r>
              <a:rPr lang="en-GB" b="1" dirty="0">
                <a:solidFill>
                  <a:schemeClr val="accent1"/>
                </a:solidFill>
              </a:rPr>
              <a:t>something positive that they can do </a:t>
            </a:r>
            <a:r>
              <a:rPr lang="en-GB" dirty="0"/>
              <a:t>to feel better more quickly.</a:t>
            </a:r>
          </a:p>
          <a:p>
            <a:r>
              <a:rPr lang="en-GB" b="0" u="sng" dirty="0">
                <a:solidFill>
                  <a:schemeClr val="accent1"/>
                </a:solidFill>
              </a:rPr>
              <a:t>Consider:</a:t>
            </a:r>
          </a:p>
          <a:p>
            <a:r>
              <a:rPr lang="en-GB" dirty="0"/>
              <a:t>Asking patients what they have done already to manage their symptoms and reassure them that what they are doing will help. Giving reassurance and advice on other things they can do can go a long way to make patients feel more in control and comfortable. </a:t>
            </a:r>
          </a:p>
          <a:p>
            <a:r>
              <a:rPr lang="en-GB" dirty="0"/>
              <a:t> </a:t>
            </a:r>
          </a:p>
          <a:p>
            <a:r>
              <a:rPr lang="en-GB" dirty="0"/>
              <a:t>Reinforcing the fact that the </a:t>
            </a:r>
            <a:r>
              <a:rPr lang="en-GB" b="1" dirty="0">
                <a:solidFill>
                  <a:schemeClr val="accent1"/>
                </a:solidFill>
              </a:rPr>
              <a:t>patient’s own immune system </a:t>
            </a:r>
            <a:r>
              <a:rPr lang="en-GB" dirty="0"/>
              <a:t>is their best source of defence, and advise on </a:t>
            </a:r>
            <a:r>
              <a:rPr lang="en-GB" b="1" dirty="0">
                <a:solidFill>
                  <a:schemeClr val="accent1"/>
                </a:solidFill>
              </a:rPr>
              <a:t>what they can do themselves to help their body fight the infection</a:t>
            </a:r>
            <a:r>
              <a:rPr lang="en-GB" dirty="0"/>
              <a:t>. Patient leaflets can support how you discuss self-care advice.</a:t>
            </a:r>
          </a:p>
          <a:p>
            <a:endParaRPr lang="en-GB" dirty="0"/>
          </a:p>
          <a:p>
            <a:r>
              <a:rPr lang="en-GB" b="1" u="sng" dirty="0"/>
              <a:t>S – Safety netting</a:t>
            </a:r>
          </a:p>
          <a:p>
            <a:r>
              <a:rPr lang="en-GB" dirty="0"/>
              <a:t>Lastly it is important that patients understand what they should be looking out for, and when they should re-consult.</a:t>
            </a:r>
          </a:p>
          <a:p>
            <a:r>
              <a:rPr lang="en-GB" b="0" u="sng" dirty="0">
                <a:solidFill>
                  <a:schemeClr val="accent1"/>
                </a:solidFill>
              </a:rPr>
              <a:t>Consider:</a:t>
            </a:r>
          </a:p>
          <a:p>
            <a:r>
              <a:rPr lang="en-GB" dirty="0"/>
              <a:t>Providing patients with specific information on 'red-flag symptoms' and advising them on what to do if symptoms get worse.</a:t>
            </a:r>
          </a:p>
          <a:p>
            <a:r>
              <a:rPr lang="en-GB" dirty="0"/>
              <a:t>Supporting the safety-netting advice by discussing a patient leaflet.</a:t>
            </a:r>
          </a:p>
          <a:p>
            <a:endParaRPr lang="en-GB" dirty="0"/>
          </a:p>
          <a:p>
            <a:endParaRPr lang="en-GB" dirty="0"/>
          </a:p>
          <a:p>
            <a:r>
              <a:rPr lang="en-GB" dirty="0"/>
              <a:t>Finally, it can be useful for you to </a:t>
            </a:r>
            <a:r>
              <a:rPr lang="en-GB" b="1" dirty="0">
                <a:solidFill>
                  <a:schemeClr val="accent1"/>
                </a:solidFill>
              </a:rPr>
              <a:t>summarise key messages </a:t>
            </a:r>
            <a:r>
              <a:rPr lang="en-GB" dirty="0"/>
              <a:t>- the natural history, reassurance that nothing serious is going on (assuming you have found no indication for antibiotics) and to check that the patient understands and is happy with the management plan. </a:t>
            </a:r>
          </a:p>
          <a:p>
            <a:endParaRPr lang="en-GB" b="0" u="none" dirty="0"/>
          </a:p>
          <a:p>
            <a:endParaRPr lang="en-GB" dirty="0"/>
          </a:p>
          <a:p>
            <a:endParaRPr lang="en-GB" dirty="0"/>
          </a:p>
          <a:p>
            <a:endParaRPr lang="en-GB" b="0" i="0" u="none" dirty="0"/>
          </a:p>
          <a:p>
            <a:pPr marL="0" indent="0">
              <a:buFont typeface="Arial" panose="020B0604020202020204" pitchFamily="34" charset="0"/>
              <a:buNone/>
            </a:pPr>
            <a:endParaRPr lang="en-GB" b="0" u="none" dirty="0"/>
          </a:p>
          <a:p>
            <a:pPr marL="0" indent="0">
              <a:buFont typeface="Arial" panose="020B0604020202020204" pitchFamily="34" charset="0"/>
              <a:buNone/>
            </a:pPr>
            <a:endParaRPr lang="en-GB" b="0" u="none"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5</a:t>
            </a:fld>
            <a:endParaRPr lang="en-GB"/>
          </a:p>
        </p:txBody>
      </p:sp>
    </p:spTree>
    <p:extLst>
      <p:ext uri="{BB962C8B-B14F-4D97-AF65-F5344CB8AC3E}">
        <p14:creationId xmlns:p14="http://schemas.microsoft.com/office/powerpoint/2010/main" val="10200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u="none" dirty="0"/>
              <a:t>Clinicians will usually cover the first 4-5 elements of CHESTSSS in the consultation but tell us they often run out of time to cover E-S-S-S. Patient information leaflets can be a really useful tool to help ensure that all elements of CHESTSSS are being covered and allow patients to digest the information at their own pace. </a:t>
            </a:r>
          </a:p>
          <a:p>
            <a:endParaRPr lang="en-GB" dirty="0"/>
          </a:p>
          <a:p>
            <a:endParaRPr lang="en-GB" dirty="0"/>
          </a:p>
          <a:p>
            <a:endParaRPr lang="en-GB" b="0" i="0" u="none" dirty="0"/>
          </a:p>
          <a:p>
            <a:pPr marL="0" indent="0">
              <a:buFont typeface="Arial" panose="020B0604020202020204" pitchFamily="34" charset="0"/>
              <a:buNone/>
            </a:pPr>
            <a:endParaRPr lang="en-GB" b="0" u="none" dirty="0"/>
          </a:p>
          <a:p>
            <a:pPr marL="0" indent="0">
              <a:buFont typeface="Arial" panose="020B0604020202020204" pitchFamily="34" charset="0"/>
              <a:buNone/>
            </a:pPr>
            <a:endParaRPr lang="en-GB" b="0" u="none"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6</a:t>
            </a:fld>
            <a:endParaRPr lang="en-GB"/>
          </a:p>
        </p:txBody>
      </p:sp>
    </p:spTree>
    <p:extLst>
      <p:ext uri="{BB962C8B-B14F-4D97-AF65-F5344CB8AC3E}">
        <p14:creationId xmlns:p14="http://schemas.microsoft.com/office/powerpoint/2010/main" val="4925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7</a:t>
            </a:fld>
            <a:endParaRPr lang="en-GB"/>
          </a:p>
        </p:txBody>
      </p:sp>
    </p:spTree>
    <p:extLst>
      <p:ext uri="{BB962C8B-B14F-4D97-AF65-F5344CB8AC3E}">
        <p14:creationId xmlns:p14="http://schemas.microsoft.com/office/powerpoint/2010/main" val="152208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7F8311-D065-4984-95A1-B53211C3BBB2}" type="slidenum">
              <a:rPr lang="en-GB" smtClean="0"/>
              <a:t>8</a:t>
            </a:fld>
            <a:endParaRPr lang="en-GB"/>
          </a:p>
        </p:txBody>
      </p:sp>
    </p:spTree>
    <p:extLst>
      <p:ext uri="{BB962C8B-B14F-4D97-AF65-F5344CB8AC3E}">
        <p14:creationId xmlns:p14="http://schemas.microsoft.com/office/powerpoint/2010/main" val="137352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dirty="0">
                <a:latin typeface="Calibri "/>
              </a:rPr>
              <a:t>TIMELINES</a:t>
            </a:r>
            <a:br>
              <a:rPr lang="en-GB" strike="noStrike" dirty="0">
                <a:latin typeface="Calibri "/>
              </a:rPr>
            </a:br>
            <a:r>
              <a:rPr lang="en-GB" strike="noStrike" dirty="0">
                <a:latin typeface="Calibri "/>
              </a:rPr>
              <a:t>specifically telling a patient the usual duration of cough (21 days) can be especially helpful in addressing patient expectations of when they will likely feel better. This is more convincing for patients than saying symptoms will get better in "a few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trike="noStrike" dirty="0">
              <a:latin typeface="Calibri "/>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dirty="0">
                <a:latin typeface="Calibri "/>
              </a:rPr>
              <a:t>SELF CARE</a:t>
            </a:r>
          </a:p>
          <a:p>
            <a:pPr>
              <a:buFontTx/>
              <a:buChar char="-"/>
            </a:pPr>
            <a:r>
              <a:rPr lang="en-GB" sz="2300" b="1" dirty="0"/>
              <a:t>Advise on </a:t>
            </a:r>
            <a:r>
              <a:rPr lang="en-GB" sz="2300" b="1" u="sng" dirty="0"/>
              <a:t>specific</a:t>
            </a:r>
            <a:r>
              <a:rPr lang="en-GB" sz="2300" b="1" i="1" dirty="0"/>
              <a:t> </a:t>
            </a:r>
            <a:r>
              <a:rPr lang="en-GB" sz="2300" b="1" dirty="0"/>
              <a:t>things patients can do to SELF-CARE</a:t>
            </a:r>
            <a:r>
              <a:rPr lang="en-GB" sz="2300" dirty="0"/>
              <a:t>, e.g.:</a:t>
            </a:r>
          </a:p>
          <a:p>
            <a:pPr lvl="1">
              <a:buFontTx/>
              <a:buChar char="-"/>
            </a:pPr>
            <a:r>
              <a:rPr lang="en-GB" sz="2000" dirty="0"/>
              <a:t>Rather than giving general advice ‘rest and drink more water’, be more specific, e.g. ‘</a:t>
            </a:r>
            <a:r>
              <a:rPr lang="en-GB" sz="2000" i="1" dirty="0"/>
              <a:t>take regular paracetamol four times a day to ease the pain</a:t>
            </a:r>
            <a:r>
              <a:rPr lang="en-GB" sz="2000" dirty="0"/>
              <a:t>’. </a:t>
            </a:r>
          </a:p>
          <a:p>
            <a:endParaRPr lang="en-GB" dirty="0"/>
          </a:p>
          <a:p>
            <a:r>
              <a:rPr lang="en-GB" dirty="0"/>
              <a:t>SAFETY-NETTING</a:t>
            </a:r>
          </a:p>
          <a:p>
            <a:r>
              <a:rPr lang="en-GB" dirty="0"/>
              <a:t>Empowering patients </a:t>
            </a:r>
          </a:p>
          <a:p>
            <a:endParaRPr lang="en-GB" dirty="0"/>
          </a:p>
          <a:p>
            <a:r>
              <a:rPr lang="en-GB" dirty="0"/>
              <a:t>Side Effects</a:t>
            </a:r>
          </a:p>
          <a:p>
            <a:r>
              <a:rPr lang="en-GB" dirty="0"/>
              <a:t>In previous studies patients have stated that of they were fully </a:t>
            </a:r>
            <a:r>
              <a:rPr lang="en-GB" dirty="0" err="1"/>
              <a:t>awre</a:t>
            </a:r>
            <a:r>
              <a:rPr lang="en-GB" dirty="0"/>
              <a:t> of the side effects they may not have taken the antibiotics in the first place</a:t>
            </a:r>
          </a:p>
        </p:txBody>
      </p:sp>
      <p:sp>
        <p:nvSpPr>
          <p:cNvPr id="4" name="Slide Number Placeholder 3"/>
          <p:cNvSpPr>
            <a:spLocks noGrp="1"/>
          </p:cNvSpPr>
          <p:nvPr>
            <p:ph type="sldNum" sz="quarter" idx="5"/>
          </p:nvPr>
        </p:nvSpPr>
        <p:spPr/>
        <p:txBody>
          <a:bodyPr/>
          <a:lstStyle/>
          <a:p>
            <a:fld id="{63C3A15C-F0FD-42E5-83D1-167BE671B14A}" type="slidenum">
              <a:rPr lang="en-GB" smtClean="0"/>
              <a:t>10</a:t>
            </a:fld>
            <a:endParaRPr lang="en-GB"/>
          </a:p>
        </p:txBody>
      </p:sp>
    </p:spTree>
    <p:extLst>
      <p:ext uri="{BB962C8B-B14F-4D97-AF65-F5344CB8AC3E}">
        <p14:creationId xmlns:p14="http://schemas.microsoft.com/office/powerpoint/2010/main" val="264963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25/11/2021</a:t>
            </a:r>
            <a:endParaRPr lang="en-GB" dirty="0"/>
          </a:p>
        </p:txBody>
      </p:sp>
      <p:sp>
        <p:nvSpPr>
          <p:cNvPr id="5" name="Footer Placeholder 4"/>
          <p:cNvSpPr>
            <a:spLocks noGrp="1"/>
          </p:cNvSpPr>
          <p:nvPr>
            <p:ph type="ftr" sz="quarter" idx="11"/>
          </p:nvPr>
        </p:nvSpPr>
        <p:spPr/>
        <p:txBody>
          <a:bodyPr/>
          <a:lstStyle/>
          <a:p>
            <a:r>
              <a:rPr lang="en-GB" dirty="0"/>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GB"/>
              <a:t>25/11/2021</a:t>
            </a:r>
          </a:p>
        </p:txBody>
      </p:sp>
      <p:sp>
        <p:nvSpPr>
          <p:cNvPr id="5" name="Footer Placeholder 4"/>
          <p:cNvSpPr>
            <a:spLocks noGrp="1"/>
          </p:cNvSpPr>
          <p:nvPr>
            <p:ph type="ftr" sz="quarter" idx="11"/>
          </p:nvPr>
        </p:nvSpPr>
        <p:spPr/>
        <p:txBody>
          <a:bodyPr/>
          <a:lstStyle/>
          <a:p>
            <a:r>
              <a:rPr lang="en-GB" altLang="en-US" dirty="0">
                <a:solidFill>
                  <a:srgbClr val="AD0016"/>
                </a:solidFill>
                <a:cs typeface="Arial" panose="020B0604020202020204" pitchFamily="34" charset="0"/>
              </a:rPr>
              <a:t>www.rcgp.org.uk/targetantibiotics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GB"/>
              <a:t>25/11/2021</a:t>
            </a:r>
            <a:endParaRPr lang="en-GB"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dirty="0"/>
              <a:t>www.rcgp.org.uk/targetantibiotics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25/11/2021</a:t>
            </a:r>
          </a:p>
        </p:txBody>
      </p:sp>
      <p:sp>
        <p:nvSpPr>
          <p:cNvPr id="8" name="Footer Placeholder 7"/>
          <p:cNvSpPr>
            <a:spLocks noGrp="1"/>
          </p:cNvSpPr>
          <p:nvPr>
            <p:ph type="ftr" sz="quarter" idx="11"/>
          </p:nvPr>
        </p:nvSpPr>
        <p:spPr/>
        <p:txBody>
          <a:bodyPr/>
          <a:lstStyle/>
          <a:p>
            <a:r>
              <a:rPr lang="en-GB"/>
              <a:t>www.rcgp.org.uk/targetantibiotics</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a:t>25/11/2021</a:t>
            </a:r>
          </a:p>
        </p:txBody>
      </p:sp>
      <p:sp>
        <p:nvSpPr>
          <p:cNvPr id="4" name="Footer Placeholder 3"/>
          <p:cNvSpPr>
            <a:spLocks noGrp="1"/>
          </p:cNvSpPr>
          <p:nvPr>
            <p:ph type="ftr" sz="quarter" idx="11"/>
          </p:nvPr>
        </p:nvSpPr>
        <p:spPr/>
        <p:txBody>
          <a:bodyPr/>
          <a:lstStyle/>
          <a:p>
            <a:r>
              <a:rPr lang="en-GB"/>
              <a:t>www.rcgp.org.uk/targetantibiotics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25/11/2021</a:t>
            </a:r>
          </a:p>
        </p:txBody>
      </p:sp>
      <p:sp>
        <p:nvSpPr>
          <p:cNvPr id="3" name="Footer Placeholder 2"/>
          <p:cNvSpPr>
            <a:spLocks noGrp="1"/>
          </p:cNvSpPr>
          <p:nvPr>
            <p:ph type="ftr" sz="quarter" idx="11"/>
          </p:nvPr>
        </p:nvSpPr>
        <p:spPr/>
        <p:txBody>
          <a:bodyPr/>
          <a:lstStyle/>
          <a:p>
            <a:r>
              <a:rPr lang="en-GB"/>
              <a:t>www.rcgp.org.uk/targetantibiotics</a:t>
            </a:r>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GB"/>
              <a:t>25/11/2021</a:t>
            </a:r>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GB"/>
              <a:t>25/11/2021</a:t>
            </a:r>
          </a:p>
        </p:txBody>
      </p:sp>
      <p:sp>
        <p:nvSpPr>
          <p:cNvPr id="6" name="Footer Placeholder 5"/>
          <p:cNvSpPr>
            <a:spLocks noGrp="1"/>
          </p:cNvSpPr>
          <p:nvPr>
            <p:ph type="ftr" sz="quarter" idx="11"/>
          </p:nvPr>
        </p:nvSpPr>
        <p:spPr/>
        <p:txBody>
          <a:bodyPr/>
          <a:lstStyle/>
          <a:p>
            <a:r>
              <a:rPr lang="en-GB"/>
              <a:t>www.rcgp.org.uk/targetantibiotics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r>
              <a:rPr lang="en-GB"/>
              <a:t>25/11/2021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a:t>www.rcgp.org.uk/targetantibiotics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9.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050" y="2117474"/>
            <a:ext cx="8343900" cy="2927156"/>
          </a:xfrm>
        </p:spPr>
        <p:txBody>
          <a:bodyPr>
            <a:normAutofit fontScale="85000" lnSpcReduction="20000"/>
          </a:bodyPr>
          <a:lstStyle/>
          <a:p>
            <a:pPr algn="ctr"/>
            <a:r>
              <a:rPr lang="en-GB" sz="4000" b="1" dirty="0">
                <a:solidFill>
                  <a:schemeClr val="tx1"/>
                </a:solidFill>
              </a:rPr>
              <a:t>“I think I need an antibiotic?”</a:t>
            </a:r>
          </a:p>
          <a:p>
            <a:pPr algn="ctr"/>
            <a:r>
              <a:rPr lang="en-GB" sz="3600" b="1" dirty="0">
                <a:solidFill>
                  <a:schemeClr val="tx1"/>
                </a:solidFill>
              </a:rPr>
              <a:t>Putting shared decision making into practice</a:t>
            </a:r>
          </a:p>
          <a:p>
            <a:pPr algn="ctr"/>
            <a:endParaRPr lang="en-GB" sz="3000" b="1" dirty="0"/>
          </a:p>
          <a:p>
            <a:pPr algn="ctr"/>
            <a:r>
              <a:rPr lang="en-GB" sz="2800" dirty="0">
                <a:solidFill>
                  <a:schemeClr val="accent3"/>
                </a:solidFill>
              </a:rPr>
              <a:t>TARGET webinar series: </a:t>
            </a:r>
          </a:p>
          <a:p>
            <a:pPr algn="ctr"/>
            <a:r>
              <a:rPr lang="en-GB" sz="2800" dirty="0">
                <a:solidFill>
                  <a:schemeClr val="accent3"/>
                </a:solidFill>
              </a:rPr>
              <a:t>Effective antibiotic prescribing: shared decision-making &amp; delayed prescriptions </a:t>
            </a:r>
          </a:p>
          <a:p>
            <a:pPr algn="ctr"/>
            <a:r>
              <a:rPr lang="en-GB" sz="2800" dirty="0">
                <a:solidFill>
                  <a:schemeClr val="accent3"/>
                </a:solidFill>
              </a:rPr>
              <a:t>part 1</a:t>
            </a:r>
          </a:p>
        </p:txBody>
      </p:sp>
      <p:sp>
        <p:nvSpPr>
          <p:cNvPr id="10" name="Footer Placeholder 5">
            <a:extLst>
              <a:ext uri="{FF2B5EF4-FFF2-40B4-BE49-F238E27FC236}">
                <a16:creationId xmlns:a16="http://schemas.microsoft.com/office/drawing/2014/main" id="{9E22AD99-F764-4CC3-BD41-B8D06B5291B8}"/>
              </a:ext>
            </a:extLst>
          </p:cNvPr>
          <p:cNvSpPr>
            <a:spLocks noGrp="1"/>
          </p:cNvSpPr>
          <p:nvPr>
            <p:ph type="ftr" sz="quarter" idx="11"/>
          </p:nvPr>
        </p:nvSpPr>
        <p:spPr>
          <a:xfrm>
            <a:off x="3172770" y="6404214"/>
            <a:ext cx="2456153" cy="365125"/>
          </a:xfrm>
        </p:spPr>
        <p:txBody>
          <a:bodyPr/>
          <a:lstStyle/>
          <a:p>
            <a:pPr algn="r"/>
            <a:r>
              <a:rPr lang="en-GB" altLang="en-US" dirty="0">
                <a:solidFill>
                  <a:srgbClr val="AD0016"/>
                </a:solidFill>
                <a:cs typeface="Arial" panose="020B0604020202020204" pitchFamily="34" charset="0"/>
              </a:rPr>
              <a:t>www.rcgp.org.uk/targetantibiotics</a:t>
            </a:r>
          </a:p>
        </p:txBody>
      </p:sp>
      <p:sp>
        <p:nvSpPr>
          <p:cNvPr id="2" name="TextBox 1">
            <a:extLst>
              <a:ext uri="{FF2B5EF4-FFF2-40B4-BE49-F238E27FC236}">
                <a16:creationId xmlns:a16="http://schemas.microsoft.com/office/drawing/2014/main" id="{1158B021-7155-4681-8BF8-08F6B6370C8F}"/>
              </a:ext>
            </a:extLst>
          </p:cNvPr>
          <p:cNvSpPr txBox="1"/>
          <p:nvPr/>
        </p:nvSpPr>
        <p:spPr>
          <a:xfrm>
            <a:off x="141167" y="5413962"/>
            <a:ext cx="5158577" cy="523220"/>
          </a:xfrm>
          <a:prstGeom prst="rect">
            <a:avLst/>
          </a:prstGeom>
          <a:noFill/>
        </p:spPr>
        <p:txBody>
          <a:bodyPr wrap="square" rtlCol="0">
            <a:spAutoFit/>
          </a:bodyPr>
          <a:lstStyle/>
          <a:p>
            <a:r>
              <a:rPr lang="en-GB" sz="2800" b="1" dirty="0">
                <a:solidFill>
                  <a:schemeClr val="accent3"/>
                </a:solidFill>
              </a:rPr>
              <a:t>Presented by: Dr Linda </a:t>
            </a:r>
            <a:r>
              <a:rPr lang="en-GB" sz="2800" b="1" dirty="0" err="1">
                <a:solidFill>
                  <a:schemeClr val="accent3"/>
                </a:solidFill>
              </a:rPr>
              <a:t>Strettle</a:t>
            </a:r>
            <a:endParaRPr lang="en-GB" sz="2800" b="1" dirty="0">
              <a:solidFill>
                <a:schemeClr val="accent3"/>
              </a:solidFill>
            </a:endParaRPr>
          </a:p>
        </p:txBody>
      </p:sp>
      <p:sp>
        <p:nvSpPr>
          <p:cNvPr id="5" name="Rectangle 4">
            <a:extLst>
              <a:ext uri="{FF2B5EF4-FFF2-40B4-BE49-F238E27FC236}">
                <a16:creationId xmlns:a16="http://schemas.microsoft.com/office/drawing/2014/main" id="{B73D835F-106F-48A4-9434-B1074E62F6FF}"/>
              </a:ext>
            </a:extLst>
          </p:cNvPr>
          <p:cNvSpPr/>
          <p:nvPr/>
        </p:nvSpPr>
        <p:spPr>
          <a:xfrm>
            <a:off x="138980" y="5937182"/>
            <a:ext cx="1998046" cy="369332"/>
          </a:xfrm>
          <a:prstGeom prst="rect">
            <a:avLst/>
          </a:prstGeom>
        </p:spPr>
        <p:txBody>
          <a:bodyPr wrap="none">
            <a:spAutoFit/>
          </a:bodyPr>
          <a:lstStyle/>
          <a:p>
            <a:pPr algn="ctr"/>
            <a:r>
              <a:rPr lang="en-GB" b="1" dirty="0">
                <a:solidFill>
                  <a:schemeClr val="accent3"/>
                </a:solidFill>
              </a:rPr>
              <a:t>25 November 2021</a:t>
            </a:r>
          </a:p>
        </p:txBody>
      </p:sp>
      <p:sp>
        <p:nvSpPr>
          <p:cNvPr id="6" name="Date Placeholder 5">
            <a:extLst>
              <a:ext uri="{FF2B5EF4-FFF2-40B4-BE49-F238E27FC236}">
                <a16:creationId xmlns:a16="http://schemas.microsoft.com/office/drawing/2014/main" id="{958134C2-2C90-494A-B9EA-ABD8171F21D0}"/>
              </a:ext>
            </a:extLst>
          </p:cNvPr>
          <p:cNvSpPr>
            <a:spLocks noGrp="1"/>
          </p:cNvSpPr>
          <p:nvPr>
            <p:ph type="dt" sz="half" idx="10"/>
          </p:nvPr>
        </p:nvSpPr>
        <p:spPr>
          <a:xfrm>
            <a:off x="277921" y="6455401"/>
            <a:ext cx="2057400" cy="365125"/>
          </a:xfrm>
        </p:spPr>
        <p:txBody>
          <a:bodyPr/>
          <a:lstStyle/>
          <a:p>
            <a:r>
              <a:rPr lang="en-GB"/>
              <a:t>25/11/2021</a:t>
            </a:r>
            <a:endParaRPr lang="en-GB" dirty="0"/>
          </a:p>
        </p:txBody>
      </p:sp>
      <p:sp>
        <p:nvSpPr>
          <p:cNvPr id="7" name="Slide Number Placeholder 6">
            <a:extLst>
              <a:ext uri="{FF2B5EF4-FFF2-40B4-BE49-F238E27FC236}">
                <a16:creationId xmlns:a16="http://schemas.microsoft.com/office/drawing/2014/main" id="{4BA1C0E0-939B-4993-A65F-2132583E8852}"/>
              </a:ext>
            </a:extLst>
          </p:cNvPr>
          <p:cNvSpPr>
            <a:spLocks noGrp="1"/>
          </p:cNvSpPr>
          <p:nvPr>
            <p:ph type="sldNum" sz="quarter" idx="12"/>
          </p:nvPr>
        </p:nvSpPr>
        <p:spPr/>
        <p:txBody>
          <a:bodyPr/>
          <a:lstStyle/>
          <a:p>
            <a:fld id="{EE1385C2-C24A-4E88-87F7-2016927FAD7D}" type="slidenum">
              <a:rPr lang="en-GB" smtClean="0"/>
              <a:t>1</a:t>
            </a:fld>
            <a:endParaRPr lang="en-GB"/>
          </a:p>
        </p:txBody>
      </p:sp>
    </p:spTree>
    <p:extLst>
      <p:ext uri="{BB962C8B-B14F-4D97-AF65-F5344CB8AC3E}">
        <p14:creationId xmlns:p14="http://schemas.microsoft.com/office/powerpoint/2010/main" val="335774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6C99FE-8F6C-4859-B56E-0929052355DB}"/>
              </a:ext>
            </a:extLst>
          </p:cNvPr>
          <p:cNvPicPr>
            <a:picLocks noChangeAspect="1"/>
          </p:cNvPicPr>
          <p:nvPr/>
        </p:nvPicPr>
        <p:blipFill rotWithShape="1">
          <a:blip r:embed="rId3"/>
          <a:srcRect l="63097" t="12092" r="5044" b="7724"/>
          <a:stretch/>
        </p:blipFill>
        <p:spPr>
          <a:xfrm>
            <a:off x="0" y="147108"/>
            <a:ext cx="9213387" cy="6563783"/>
          </a:xfrm>
          <a:prstGeom prst="rect">
            <a:avLst/>
          </a:prstGeom>
        </p:spPr>
      </p:pic>
      <p:sp>
        <p:nvSpPr>
          <p:cNvPr id="7" name="TextBox 6">
            <a:extLst>
              <a:ext uri="{FF2B5EF4-FFF2-40B4-BE49-F238E27FC236}">
                <a16:creationId xmlns:a16="http://schemas.microsoft.com/office/drawing/2014/main" id="{D7BE71D6-71C9-4FCF-A14F-8F3F219EB278}"/>
              </a:ext>
            </a:extLst>
          </p:cNvPr>
          <p:cNvSpPr txBox="1"/>
          <p:nvPr/>
        </p:nvSpPr>
        <p:spPr>
          <a:xfrm>
            <a:off x="557212" y="393120"/>
            <a:ext cx="1476375"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T</a:t>
            </a:r>
            <a:r>
              <a:rPr lang="en-GB" sz="2400" dirty="0">
                <a:solidFill>
                  <a:schemeClr val="accent3"/>
                </a:solidFill>
              </a:rPr>
              <a:t>imelines</a:t>
            </a:r>
          </a:p>
        </p:txBody>
      </p:sp>
      <p:sp>
        <p:nvSpPr>
          <p:cNvPr id="8" name="TextBox 7">
            <a:extLst>
              <a:ext uri="{FF2B5EF4-FFF2-40B4-BE49-F238E27FC236}">
                <a16:creationId xmlns:a16="http://schemas.microsoft.com/office/drawing/2014/main" id="{C21885A9-8746-42A7-8BF2-FA30B8D98280}"/>
              </a:ext>
            </a:extLst>
          </p:cNvPr>
          <p:cNvSpPr txBox="1"/>
          <p:nvPr/>
        </p:nvSpPr>
        <p:spPr>
          <a:xfrm>
            <a:off x="2590799" y="393120"/>
            <a:ext cx="1476375"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S</a:t>
            </a:r>
            <a:r>
              <a:rPr lang="en-GB" sz="2400" dirty="0">
                <a:solidFill>
                  <a:schemeClr val="accent3"/>
                </a:solidFill>
              </a:rPr>
              <a:t>elf-Care</a:t>
            </a:r>
          </a:p>
        </p:txBody>
      </p:sp>
      <p:sp>
        <p:nvSpPr>
          <p:cNvPr id="9" name="TextBox 8">
            <a:extLst>
              <a:ext uri="{FF2B5EF4-FFF2-40B4-BE49-F238E27FC236}">
                <a16:creationId xmlns:a16="http://schemas.microsoft.com/office/drawing/2014/main" id="{73545AD6-00C9-4A33-8788-8058B192857B}"/>
              </a:ext>
            </a:extLst>
          </p:cNvPr>
          <p:cNvSpPr txBox="1"/>
          <p:nvPr/>
        </p:nvSpPr>
        <p:spPr>
          <a:xfrm>
            <a:off x="5644918" y="393119"/>
            <a:ext cx="1990725"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S</a:t>
            </a:r>
            <a:r>
              <a:rPr lang="en-GB" sz="2400" dirty="0">
                <a:solidFill>
                  <a:schemeClr val="accent3"/>
                </a:solidFill>
              </a:rPr>
              <a:t>afety-netting</a:t>
            </a:r>
          </a:p>
        </p:txBody>
      </p:sp>
      <p:sp>
        <p:nvSpPr>
          <p:cNvPr id="10" name="TextBox 9">
            <a:extLst>
              <a:ext uri="{FF2B5EF4-FFF2-40B4-BE49-F238E27FC236}">
                <a16:creationId xmlns:a16="http://schemas.microsoft.com/office/drawing/2014/main" id="{6A985F65-B0BE-425E-B4B2-132E20717FCD}"/>
              </a:ext>
            </a:extLst>
          </p:cNvPr>
          <p:cNvSpPr txBox="1"/>
          <p:nvPr/>
        </p:nvSpPr>
        <p:spPr>
          <a:xfrm>
            <a:off x="1330092" y="4826115"/>
            <a:ext cx="1638300"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S</a:t>
            </a:r>
            <a:r>
              <a:rPr lang="en-GB" sz="2400" dirty="0">
                <a:solidFill>
                  <a:schemeClr val="accent3"/>
                </a:solidFill>
              </a:rPr>
              <a:t>ide effects</a:t>
            </a:r>
          </a:p>
        </p:txBody>
      </p:sp>
      <p:sp>
        <p:nvSpPr>
          <p:cNvPr id="2" name="Date Placeholder 1">
            <a:extLst>
              <a:ext uri="{FF2B5EF4-FFF2-40B4-BE49-F238E27FC236}">
                <a16:creationId xmlns:a16="http://schemas.microsoft.com/office/drawing/2014/main" id="{FA617CE1-CF60-4381-A9A5-3AA758A7999A}"/>
              </a:ext>
            </a:extLst>
          </p:cNvPr>
          <p:cNvSpPr>
            <a:spLocks noGrp="1"/>
          </p:cNvSpPr>
          <p:nvPr>
            <p:ph type="dt" sz="half" idx="10"/>
          </p:nvPr>
        </p:nvSpPr>
        <p:spPr>
          <a:xfrm>
            <a:off x="557212" y="6580570"/>
            <a:ext cx="2057400" cy="365125"/>
          </a:xfrm>
        </p:spPr>
        <p:txBody>
          <a:bodyPr/>
          <a:lstStyle/>
          <a:p>
            <a:r>
              <a:rPr lang="en-GB" dirty="0"/>
              <a:t>25/11/2021</a:t>
            </a:r>
          </a:p>
        </p:txBody>
      </p:sp>
      <p:sp>
        <p:nvSpPr>
          <p:cNvPr id="3" name="Footer Placeholder 2">
            <a:extLst>
              <a:ext uri="{FF2B5EF4-FFF2-40B4-BE49-F238E27FC236}">
                <a16:creationId xmlns:a16="http://schemas.microsoft.com/office/drawing/2014/main" id="{D88E5B57-CE43-46E0-8185-BF6AB70D30D6}"/>
              </a:ext>
            </a:extLst>
          </p:cNvPr>
          <p:cNvSpPr>
            <a:spLocks noGrp="1"/>
          </p:cNvSpPr>
          <p:nvPr>
            <p:ph type="ftr" sz="quarter" idx="11"/>
          </p:nvPr>
        </p:nvSpPr>
        <p:spPr>
          <a:xfrm>
            <a:off x="2968392" y="6580569"/>
            <a:ext cx="3086100" cy="365125"/>
          </a:xfrm>
        </p:spPr>
        <p:txBody>
          <a:bodyPr/>
          <a:lstStyle/>
          <a:p>
            <a:r>
              <a:rPr lang="en-GB" dirty="0"/>
              <a:t>www.rcgp.org.uk/targetantibiotics</a:t>
            </a:r>
          </a:p>
        </p:txBody>
      </p:sp>
      <p:sp>
        <p:nvSpPr>
          <p:cNvPr id="4" name="Slide Number Placeholder 3">
            <a:extLst>
              <a:ext uri="{FF2B5EF4-FFF2-40B4-BE49-F238E27FC236}">
                <a16:creationId xmlns:a16="http://schemas.microsoft.com/office/drawing/2014/main" id="{C143184F-9B18-41FD-89D7-9813A1C2A1CC}"/>
              </a:ext>
            </a:extLst>
          </p:cNvPr>
          <p:cNvSpPr>
            <a:spLocks noGrp="1"/>
          </p:cNvSpPr>
          <p:nvPr>
            <p:ph type="sldNum" sz="quarter" idx="12"/>
          </p:nvPr>
        </p:nvSpPr>
        <p:spPr>
          <a:xfrm>
            <a:off x="6640280" y="6580570"/>
            <a:ext cx="2057400" cy="365125"/>
          </a:xfrm>
        </p:spPr>
        <p:txBody>
          <a:bodyPr/>
          <a:lstStyle/>
          <a:p>
            <a:fld id="{EE1385C2-C24A-4E88-87F7-2016927FAD7D}" type="slidenum">
              <a:rPr lang="en-GB" smtClean="0"/>
              <a:t>10</a:t>
            </a:fld>
            <a:endParaRPr lang="en-GB" dirty="0"/>
          </a:p>
        </p:txBody>
      </p:sp>
    </p:spTree>
    <p:extLst>
      <p:ext uri="{BB962C8B-B14F-4D97-AF65-F5344CB8AC3E}">
        <p14:creationId xmlns:p14="http://schemas.microsoft.com/office/powerpoint/2010/main" val="63847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9DBE2D-88F1-4D34-9475-E3170040A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
        <p:nvSpPr>
          <p:cNvPr id="5" name="TextBox 4">
            <a:extLst>
              <a:ext uri="{FF2B5EF4-FFF2-40B4-BE49-F238E27FC236}">
                <a16:creationId xmlns:a16="http://schemas.microsoft.com/office/drawing/2014/main" id="{7BA7B905-CC6D-45F0-8DEE-0490B6D94F39}"/>
              </a:ext>
            </a:extLst>
          </p:cNvPr>
          <p:cNvSpPr txBox="1"/>
          <p:nvPr/>
        </p:nvSpPr>
        <p:spPr>
          <a:xfrm>
            <a:off x="557212" y="469320"/>
            <a:ext cx="1638300"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S</a:t>
            </a:r>
            <a:r>
              <a:rPr lang="en-GB" sz="2400" dirty="0">
                <a:solidFill>
                  <a:schemeClr val="accent3"/>
                </a:solidFill>
              </a:rPr>
              <a:t>ymptoms</a:t>
            </a:r>
          </a:p>
        </p:txBody>
      </p:sp>
      <p:sp>
        <p:nvSpPr>
          <p:cNvPr id="6" name="TextBox 5">
            <a:extLst>
              <a:ext uri="{FF2B5EF4-FFF2-40B4-BE49-F238E27FC236}">
                <a16:creationId xmlns:a16="http://schemas.microsoft.com/office/drawing/2014/main" id="{905AD9E3-D894-4EA0-8068-FEFEC33295A1}"/>
              </a:ext>
            </a:extLst>
          </p:cNvPr>
          <p:cNvSpPr txBox="1"/>
          <p:nvPr/>
        </p:nvSpPr>
        <p:spPr>
          <a:xfrm>
            <a:off x="1376362" y="3198166"/>
            <a:ext cx="1476375"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S</a:t>
            </a:r>
            <a:r>
              <a:rPr lang="en-GB" sz="2400" dirty="0">
                <a:solidFill>
                  <a:schemeClr val="accent3"/>
                </a:solidFill>
              </a:rPr>
              <a:t>elf-Care</a:t>
            </a:r>
          </a:p>
        </p:txBody>
      </p:sp>
      <p:sp>
        <p:nvSpPr>
          <p:cNvPr id="7" name="TextBox 6">
            <a:extLst>
              <a:ext uri="{FF2B5EF4-FFF2-40B4-BE49-F238E27FC236}">
                <a16:creationId xmlns:a16="http://schemas.microsoft.com/office/drawing/2014/main" id="{5D9379A4-B815-48D9-A8D3-FB3687C9A1D3}"/>
              </a:ext>
            </a:extLst>
          </p:cNvPr>
          <p:cNvSpPr txBox="1"/>
          <p:nvPr/>
        </p:nvSpPr>
        <p:spPr>
          <a:xfrm>
            <a:off x="6937258" y="3198167"/>
            <a:ext cx="1990725"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S</a:t>
            </a:r>
            <a:r>
              <a:rPr lang="en-GB" sz="2400" dirty="0">
                <a:solidFill>
                  <a:schemeClr val="accent3"/>
                </a:solidFill>
              </a:rPr>
              <a:t>afety-netting</a:t>
            </a:r>
          </a:p>
        </p:txBody>
      </p:sp>
      <p:sp>
        <p:nvSpPr>
          <p:cNvPr id="8" name="TextBox 7">
            <a:extLst>
              <a:ext uri="{FF2B5EF4-FFF2-40B4-BE49-F238E27FC236}">
                <a16:creationId xmlns:a16="http://schemas.microsoft.com/office/drawing/2014/main" id="{43A4F6ED-889A-44A6-AF23-3A6563CA98ED}"/>
              </a:ext>
            </a:extLst>
          </p:cNvPr>
          <p:cNvSpPr txBox="1"/>
          <p:nvPr/>
        </p:nvSpPr>
        <p:spPr>
          <a:xfrm>
            <a:off x="5006742" y="3198167"/>
            <a:ext cx="1638300"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S</a:t>
            </a:r>
            <a:r>
              <a:rPr lang="en-GB" sz="2400" dirty="0">
                <a:solidFill>
                  <a:schemeClr val="accent3"/>
                </a:solidFill>
              </a:rPr>
              <a:t>ide effects</a:t>
            </a:r>
          </a:p>
        </p:txBody>
      </p:sp>
      <p:sp>
        <p:nvSpPr>
          <p:cNvPr id="2" name="Date Placeholder 1">
            <a:extLst>
              <a:ext uri="{FF2B5EF4-FFF2-40B4-BE49-F238E27FC236}">
                <a16:creationId xmlns:a16="http://schemas.microsoft.com/office/drawing/2014/main" id="{987F547A-B9C0-4EAB-842A-84DE372E67ED}"/>
              </a:ext>
            </a:extLst>
          </p:cNvPr>
          <p:cNvSpPr>
            <a:spLocks noGrp="1"/>
          </p:cNvSpPr>
          <p:nvPr>
            <p:ph type="dt" sz="half" idx="10"/>
          </p:nvPr>
        </p:nvSpPr>
        <p:spPr>
          <a:xfrm>
            <a:off x="557212" y="6558963"/>
            <a:ext cx="2057400" cy="365125"/>
          </a:xfrm>
        </p:spPr>
        <p:txBody>
          <a:bodyPr/>
          <a:lstStyle/>
          <a:p>
            <a:r>
              <a:rPr lang="en-GB" dirty="0"/>
              <a:t>25/11/2021</a:t>
            </a:r>
          </a:p>
        </p:txBody>
      </p:sp>
      <p:sp>
        <p:nvSpPr>
          <p:cNvPr id="3" name="Footer Placeholder 2">
            <a:extLst>
              <a:ext uri="{FF2B5EF4-FFF2-40B4-BE49-F238E27FC236}">
                <a16:creationId xmlns:a16="http://schemas.microsoft.com/office/drawing/2014/main" id="{DD14700F-AE0A-4A9F-80AF-5ABBF1A72D7C}"/>
              </a:ext>
            </a:extLst>
          </p:cNvPr>
          <p:cNvSpPr>
            <a:spLocks noGrp="1"/>
          </p:cNvSpPr>
          <p:nvPr>
            <p:ph type="ftr" sz="quarter" idx="11"/>
          </p:nvPr>
        </p:nvSpPr>
        <p:spPr>
          <a:xfrm>
            <a:off x="3028950" y="6538913"/>
            <a:ext cx="3086100" cy="365125"/>
          </a:xfrm>
        </p:spPr>
        <p:txBody>
          <a:bodyPr/>
          <a:lstStyle/>
          <a:p>
            <a:r>
              <a:rPr lang="en-GB" dirty="0"/>
              <a:t>www.rcgp.org.uk/targetantibiotics</a:t>
            </a:r>
          </a:p>
        </p:txBody>
      </p:sp>
      <p:sp>
        <p:nvSpPr>
          <p:cNvPr id="9" name="TextBox 8">
            <a:extLst>
              <a:ext uri="{FF2B5EF4-FFF2-40B4-BE49-F238E27FC236}">
                <a16:creationId xmlns:a16="http://schemas.microsoft.com/office/drawing/2014/main" id="{17156F55-7800-43D0-B49A-5A7C1FA57396}"/>
              </a:ext>
            </a:extLst>
          </p:cNvPr>
          <p:cNvSpPr txBox="1"/>
          <p:nvPr/>
        </p:nvSpPr>
        <p:spPr>
          <a:xfrm>
            <a:off x="5460883" y="1466230"/>
            <a:ext cx="1476375" cy="461665"/>
          </a:xfrm>
          <a:prstGeom prst="rect">
            <a:avLst/>
          </a:prstGeom>
          <a:solidFill>
            <a:schemeClr val="accent2"/>
          </a:solidFill>
        </p:spPr>
        <p:txBody>
          <a:bodyPr wrap="square" rtlCol="0">
            <a:spAutoFit/>
          </a:bodyPr>
          <a:lstStyle/>
          <a:p>
            <a:r>
              <a:rPr lang="en-GB" sz="2400" b="1" dirty="0">
                <a:solidFill>
                  <a:schemeClr val="accent6">
                    <a:lumMod val="10000"/>
                  </a:schemeClr>
                </a:solidFill>
              </a:rPr>
              <a:t>T</a:t>
            </a:r>
            <a:r>
              <a:rPr lang="en-GB" sz="2400" dirty="0">
                <a:solidFill>
                  <a:schemeClr val="accent3"/>
                </a:solidFill>
              </a:rPr>
              <a:t>imelines</a:t>
            </a:r>
          </a:p>
        </p:txBody>
      </p:sp>
      <p:sp>
        <p:nvSpPr>
          <p:cNvPr id="10" name="Slide Number Placeholder 9">
            <a:extLst>
              <a:ext uri="{FF2B5EF4-FFF2-40B4-BE49-F238E27FC236}">
                <a16:creationId xmlns:a16="http://schemas.microsoft.com/office/drawing/2014/main" id="{CAA684F8-9194-418C-A50F-D956D9177611}"/>
              </a:ext>
            </a:extLst>
          </p:cNvPr>
          <p:cNvSpPr>
            <a:spLocks noGrp="1"/>
          </p:cNvSpPr>
          <p:nvPr>
            <p:ph type="sldNum" sz="quarter" idx="12"/>
          </p:nvPr>
        </p:nvSpPr>
        <p:spPr/>
        <p:txBody>
          <a:bodyPr/>
          <a:lstStyle/>
          <a:p>
            <a:fld id="{EE1385C2-C24A-4E88-87F7-2016927FAD7D}" type="slidenum">
              <a:rPr lang="en-GB" smtClean="0"/>
              <a:t>11</a:t>
            </a:fld>
            <a:endParaRPr lang="en-GB"/>
          </a:p>
        </p:txBody>
      </p:sp>
    </p:spTree>
    <p:extLst>
      <p:ext uri="{BB962C8B-B14F-4D97-AF65-F5344CB8AC3E}">
        <p14:creationId xmlns:p14="http://schemas.microsoft.com/office/powerpoint/2010/main" val="25061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202E6D-34E2-4F72-A5AD-C5DEFD0F1E99}"/>
              </a:ext>
            </a:extLst>
          </p:cNvPr>
          <p:cNvSpPr>
            <a:spLocks noGrp="1"/>
          </p:cNvSpPr>
          <p:nvPr>
            <p:ph type="title"/>
          </p:nvPr>
        </p:nvSpPr>
        <p:spPr/>
        <p:txBody>
          <a:bodyPr>
            <a:normAutofit/>
          </a:bodyPr>
          <a:lstStyle/>
          <a:p>
            <a:r>
              <a:rPr lang="en-GB" sz="4000" dirty="0"/>
              <a:t>Available in .html</a:t>
            </a:r>
          </a:p>
        </p:txBody>
      </p:sp>
      <p:sp>
        <p:nvSpPr>
          <p:cNvPr id="2" name="Date Placeholder 1">
            <a:extLst>
              <a:ext uri="{FF2B5EF4-FFF2-40B4-BE49-F238E27FC236}">
                <a16:creationId xmlns:a16="http://schemas.microsoft.com/office/drawing/2014/main" id="{B1229A10-29E4-44D7-946F-658790F9826B}"/>
              </a:ext>
            </a:extLst>
          </p:cNvPr>
          <p:cNvSpPr>
            <a:spLocks noGrp="1"/>
          </p:cNvSpPr>
          <p:nvPr>
            <p:ph type="dt" sz="half" idx="10"/>
          </p:nvPr>
        </p:nvSpPr>
        <p:spPr/>
        <p:txBody>
          <a:bodyPr/>
          <a:lstStyle/>
          <a:p>
            <a:r>
              <a:rPr lang="en-GB"/>
              <a:t>25/11/2021</a:t>
            </a:r>
          </a:p>
        </p:txBody>
      </p:sp>
      <p:sp>
        <p:nvSpPr>
          <p:cNvPr id="3" name="Footer Placeholder 2">
            <a:extLst>
              <a:ext uri="{FF2B5EF4-FFF2-40B4-BE49-F238E27FC236}">
                <a16:creationId xmlns:a16="http://schemas.microsoft.com/office/drawing/2014/main" id="{67F963FB-87A1-4FB2-A075-A307BFC46B60}"/>
              </a:ext>
            </a:extLst>
          </p:cNvPr>
          <p:cNvSpPr>
            <a:spLocks noGrp="1"/>
          </p:cNvSpPr>
          <p:nvPr>
            <p:ph type="ftr" sz="quarter" idx="11"/>
          </p:nvPr>
        </p:nvSpPr>
        <p:spPr/>
        <p:txBody>
          <a:bodyPr/>
          <a:lstStyle/>
          <a:p>
            <a:r>
              <a:rPr lang="en-GB"/>
              <a:t>www.rcgp.org.uk/targetantibiotics</a:t>
            </a:r>
          </a:p>
        </p:txBody>
      </p:sp>
      <p:grpSp>
        <p:nvGrpSpPr>
          <p:cNvPr id="9" name="Group 8">
            <a:extLst>
              <a:ext uri="{FF2B5EF4-FFF2-40B4-BE49-F238E27FC236}">
                <a16:creationId xmlns:a16="http://schemas.microsoft.com/office/drawing/2014/main" id="{CEDC9BEC-FBA1-4FD6-BAF8-C31BEAD6B9D8}"/>
              </a:ext>
            </a:extLst>
          </p:cNvPr>
          <p:cNvGrpSpPr/>
          <p:nvPr/>
        </p:nvGrpSpPr>
        <p:grpSpPr>
          <a:xfrm>
            <a:off x="5773479" y="136524"/>
            <a:ext cx="3009014" cy="6356351"/>
            <a:chOff x="5199321" y="63798"/>
            <a:chExt cx="3009014" cy="6356351"/>
          </a:xfrm>
        </p:grpSpPr>
        <p:pic>
          <p:nvPicPr>
            <p:cNvPr id="8" name="Graphic 7" descr="Smart Phone">
              <a:extLst>
                <a:ext uri="{FF2B5EF4-FFF2-40B4-BE49-F238E27FC236}">
                  <a16:creationId xmlns:a16="http://schemas.microsoft.com/office/drawing/2014/main" id="{9AF8F50C-1BA8-4BB1-A9C7-54C9563533A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075" r="21232"/>
            <a:stretch/>
          </p:blipFill>
          <p:spPr>
            <a:xfrm>
              <a:off x="5199321" y="63798"/>
              <a:ext cx="3009014" cy="6356351"/>
            </a:xfrm>
            <a:prstGeom prst="rect">
              <a:avLst/>
            </a:prstGeom>
          </p:spPr>
        </p:pic>
        <p:pic>
          <p:nvPicPr>
            <p:cNvPr id="6" name="Picture 5">
              <a:extLst>
                <a:ext uri="{FF2B5EF4-FFF2-40B4-BE49-F238E27FC236}">
                  <a16:creationId xmlns:a16="http://schemas.microsoft.com/office/drawing/2014/main" id="{9A82BED7-C143-4D90-9B3E-DEC41CA64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089" y="1132367"/>
              <a:ext cx="2066969" cy="4593265"/>
            </a:xfrm>
            <a:prstGeom prst="rect">
              <a:avLst/>
            </a:prstGeom>
          </p:spPr>
        </p:pic>
      </p:grpSp>
      <p:pic>
        <p:nvPicPr>
          <p:cNvPr id="10" name="Picture 9">
            <a:extLst>
              <a:ext uri="{FF2B5EF4-FFF2-40B4-BE49-F238E27FC236}">
                <a16:creationId xmlns:a16="http://schemas.microsoft.com/office/drawing/2014/main" id="{7E491AC4-6A3E-468B-AFE2-F843A4BA7783}"/>
              </a:ext>
            </a:extLst>
          </p:cNvPr>
          <p:cNvPicPr>
            <a:picLocks noChangeAspect="1"/>
          </p:cNvPicPr>
          <p:nvPr/>
        </p:nvPicPr>
        <p:blipFill rotWithShape="1">
          <a:blip r:embed="rId5">
            <a:extLst>
              <a:ext uri="{28A0092B-C50C-407E-A947-70E740481C1C}">
                <a14:useLocalDpi xmlns:a14="http://schemas.microsoft.com/office/drawing/2010/main" val="0"/>
              </a:ext>
            </a:extLst>
          </a:blip>
          <a:srcRect t="10697" r="71843" b="45971"/>
          <a:stretch/>
        </p:blipFill>
        <p:spPr>
          <a:xfrm>
            <a:off x="0" y="1569538"/>
            <a:ext cx="4099116" cy="4460821"/>
          </a:xfrm>
          <a:prstGeom prst="rect">
            <a:avLst/>
          </a:prstGeom>
        </p:spPr>
      </p:pic>
      <p:sp>
        <p:nvSpPr>
          <p:cNvPr id="4" name="Slide Number Placeholder 3">
            <a:extLst>
              <a:ext uri="{FF2B5EF4-FFF2-40B4-BE49-F238E27FC236}">
                <a16:creationId xmlns:a16="http://schemas.microsoft.com/office/drawing/2014/main" id="{5B98DCC7-4A93-440F-8E81-CEA51AFA8CE3}"/>
              </a:ext>
            </a:extLst>
          </p:cNvPr>
          <p:cNvSpPr>
            <a:spLocks noGrp="1"/>
          </p:cNvSpPr>
          <p:nvPr>
            <p:ph type="sldNum" sz="quarter" idx="12"/>
          </p:nvPr>
        </p:nvSpPr>
        <p:spPr/>
        <p:txBody>
          <a:bodyPr/>
          <a:lstStyle/>
          <a:p>
            <a:fld id="{EE1385C2-C24A-4E88-87F7-2016927FAD7D}" type="slidenum">
              <a:rPr lang="en-GB" smtClean="0"/>
              <a:t>12</a:t>
            </a:fld>
            <a:endParaRPr lang="en-GB"/>
          </a:p>
        </p:txBody>
      </p:sp>
    </p:spTree>
    <p:extLst>
      <p:ext uri="{BB962C8B-B14F-4D97-AF65-F5344CB8AC3E}">
        <p14:creationId xmlns:p14="http://schemas.microsoft.com/office/powerpoint/2010/main" val="136723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4C5C-52EB-4727-8F37-7A63026CFB93}"/>
              </a:ext>
            </a:extLst>
          </p:cNvPr>
          <p:cNvSpPr>
            <a:spLocks noGrp="1"/>
          </p:cNvSpPr>
          <p:nvPr>
            <p:ph type="title"/>
          </p:nvPr>
        </p:nvSpPr>
        <p:spPr>
          <a:xfrm>
            <a:off x="3135074" y="365127"/>
            <a:ext cx="5931938" cy="928916"/>
          </a:xfrm>
        </p:spPr>
        <p:txBody>
          <a:bodyPr>
            <a:normAutofit/>
          </a:bodyPr>
          <a:lstStyle/>
          <a:p>
            <a:r>
              <a:rPr lang="en-GB" sz="4000" dirty="0"/>
              <a:t>Patient information Leaflets</a:t>
            </a:r>
          </a:p>
        </p:txBody>
      </p:sp>
      <p:sp>
        <p:nvSpPr>
          <p:cNvPr id="3" name="Date Placeholder 2">
            <a:extLst>
              <a:ext uri="{FF2B5EF4-FFF2-40B4-BE49-F238E27FC236}">
                <a16:creationId xmlns:a16="http://schemas.microsoft.com/office/drawing/2014/main" id="{25DB557B-5349-4728-B89A-4281DD264728}"/>
              </a:ext>
            </a:extLst>
          </p:cNvPr>
          <p:cNvSpPr>
            <a:spLocks noGrp="1"/>
          </p:cNvSpPr>
          <p:nvPr>
            <p:ph type="dt" sz="half" idx="10"/>
          </p:nvPr>
        </p:nvSpPr>
        <p:spPr/>
        <p:txBody>
          <a:bodyPr/>
          <a:lstStyle/>
          <a:p>
            <a:r>
              <a:rPr lang="en-GB"/>
              <a:t>25/11/2021</a:t>
            </a:r>
          </a:p>
        </p:txBody>
      </p:sp>
      <p:sp>
        <p:nvSpPr>
          <p:cNvPr id="4" name="Footer Placeholder 3">
            <a:extLst>
              <a:ext uri="{FF2B5EF4-FFF2-40B4-BE49-F238E27FC236}">
                <a16:creationId xmlns:a16="http://schemas.microsoft.com/office/drawing/2014/main" id="{9062F678-D3F7-489C-A4E3-CFC6BD7A6E3D}"/>
              </a:ext>
            </a:extLst>
          </p:cNvPr>
          <p:cNvSpPr>
            <a:spLocks noGrp="1"/>
          </p:cNvSpPr>
          <p:nvPr>
            <p:ph type="ftr" sz="quarter" idx="11"/>
          </p:nvPr>
        </p:nvSpPr>
        <p:spPr/>
        <p:txBody>
          <a:bodyPr/>
          <a:lstStyle/>
          <a:p>
            <a:r>
              <a:rPr lang="en-GB"/>
              <a:t>www.rcgp.org.uk/targetantibiotics</a:t>
            </a:r>
          </a:p>
        </p:txBody>
      </p:sp>
      <p:pic>
        <p:nvPicPr>
          <p:cNvPr id="6" name="Picture 5" descr="Diagram&#10;&#10;Description automatically generated">
            <a:extLst>
              <a:ext uri="{FF2B5EF4-FFF2-40B4-BE49-F238E27FC236}">
                <a16:creationId xmlns:a16="http://schemas.microsoft.com/office/drawing/2014/main" id="{D11E4B9F-7F4F-4547-87F1-1C82C1936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8" y="365126"/>
            <a:ext cx="3058086" cy="4337971"/>
          </a:xfrm>
          <a:prstGeom prst="rect">
            <a:avLst/>
          </a:prstGeom>
          <a:ln>
            <a:solidFill>
              <a:srgbClr val="AD0016"/>
            </a:solidFill>
          </a:ln>
        </p:spPr>
      </p:pic>
      <p:pic>
        <p:nvPicPr>
          <p:cNvPr id="12" name="Picture 11" descr="Table&#10;&#10;Description automatically generated">
            <a:extLst>
              <a:ext uri="{FF2B5EF4-FFF2-40B4-BE49-F238E27FC236}">
                <a16:creationId xmlns:a16="http://schemas.microsoft.com/office/drawing/2014/main" id="{EE960D6D-836D-4C0F-95C2-403DE8CA9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117726"/>
            <a:ext cx="5931937" cy="4197245"/>
          </a:xfrm>
          <a:prstGeom prst="rect">
            <a:avLst/>
          </a:prstGeom>
          <a:ln>
            <a:solidFill>
              <a:srgbClr val="AD0016"/>
            </a:solidFill>
          </a:ln>
        </p:spPr>
      </p:pic>
      <p:pic>
        <p:nvPicPr>
          <p:cNvPr id="16" name="Picture 15" descr="Graphical user interface, text&#10;&#10;Description automatically generated">
            <a:extLst>
              <a:ext uri="{FF2B5EF4-FFF2-40B4-BE49-F238E27FC236}">
                <a16:creationId xmlns:a16="http://schemas.microsoft.com/office/drawing/2014/main" id="{CBF10FE3-839F-428D-8E38-F438C4525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868" y="1478624"/>
            <a:ext cx="3287603" cy="4588946"/>
          </a:xfrm>
          <a:prstGeom prst="rect">
            <a:avLst/>
          </a:prstGeom>
        </p:spPr>
      </p:pic>
      <p:pic>
        <p:nvPicPr>
          <p:cNvPr id="10" name="Picture 9">
            <a:extLst>
              <a:ext uri="{FF2B5EF4-FFF2-40B4-BE49-F238E27FC236}">
                <a16:creationId xmlns:a16="http://schemas.microsoft.com/office/drawing/2014/main" id="{5869F4C4-32FB-47DD-9470-667EDFCB6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0806" y="1960708"/>
            <a:ext cx="5815050" cy="4112053"/>
          </a:xfrm>
          <a:prstGeom prst="rect">
            <a:avLst/>
          </a:prstGeom>
          <a:ln>
            <a:solidFill>
              <a:srgbClr val="AD0016"/>
            </a:solidFill>
          </a:ln>
        </p:spPr>
      </p:pic>
      <p:pic>
        <p:nvPicPr>
          <p:cNvPr id="8" name="Picture 7" descr="Text&#10;&#10;Description automatically generated">
            <a:extLst>
              <a:ext uri="{FF2B5EF4-FFF2-40B4-BE49-F238E27FC236}">
                <a16:creationId xmlns:a16="http://schemas.microsoft.com/office/drawing/2014/main" id="{196500E0-A682-46A6-9C02-D48E39EC60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331" y="2298650"/>
            <a:ext cx="3117905" cy="4422826"/>
          </a:xfrm>
          <a:prstGeom prst="rect">
            <a:avLst/>
          </a:prstGeom>
          <a:ln>
            <a:solidFill>
              <a:srgbClr val="AD0016"/>
            </a:solidFill>
          </a:ln>
        </p:spPr>
      </p:pic>
      <p:sp>
        <p:nvSpPr>
          <p:cNvPr id="5" name="Slide Number Placeholder 4">
            <a:extLst>
              <a:ext uri="{FF2B5EF4-FFF2-40B4-BE49-F238E27FC236}">
                <a16:creationId xmlns:a16="http://schemas.microsoft.com/office/drawing/2014/main" id="{46E49DEE-C14F-43A2-91F5-69547560ABBD}"/>
              </a:ext>
            </a:extLst>
          </p:cNvPr>
          <p:cNvSpPr>
            <a:spLocks noGrp="1"/>
          </p:cNvSpPr>
          <p:nvPr>
            <p:ph type="sldNum" sz="quarter" idx="12"/>
          </p:nvPr>
        </p:nvSpPr>
        <p:spPr/>
        <p:txBody>
          <a:bodyPr/>
          <a:lstStyle/>
          <a:p>
            <a:fld id="{EE1385C2-C24A-4E88-87F7-2016927FAD7D}" type="slidenum">
              <a:rPr lang="en-GB" smtClean="0"/>
              <a:t>13</a:t>
            </a:fld>
            <a:endParaRPr lang="en-GB"/>
          </a:p>
        </p:txBody>
      </p:sp>
    </p:spTree>
    <p:extLst>
      <p:ext uri="{BB962C8B-B14F-4D97-AF65-F5344CB8AC3E}">
        <p14:creationId xmlns:p14="http://schemas.microsoft.com/office/powerpoint/2010/main" val="401332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13A-1EA9-EF48-AF78-1FBDC1C6D7CC}"/>
              </a:ext>
            </a:extLst>
          </p:cNvPr>
          <p:cNvSpPr>
            <a:spLocks noGrp="1"/>
          </p:cNvSpPr>
          <p:nvPr>
            <p:ph type="ctrTitle"/>
          </p:nvPr>
        </p:nvSpPr>
        <p:spPr>
          <a:xfrm>
            <a:off x="145804" y="4085112"/>
            <a:ext cx="8852392" cy="1891556"/>
          </a:xfrm>
        </p:spPr>
        <p:txBody>
          <a:bodyPr>
            <a:normAutofit fontScale="90000"/>
          </a:bodyPr>
          <a:lstStyle/>
          <a:p>
            <a:pPr algn="l"/>
            <a:br>
              <a:rPr lang="en-US" dirty="0"/>
            </a:br>
            <a:br>
              <a:rPr lang="en-US" dirty="0"/>
            </a:br>
            <a:br>
              <a:rPr lang="en-US" dirty="0"/>
            </a:br>
            <a:r>
              <a:rPr lang="en-US" dirty="0"/>
              <a:t>Thank you for all you are doing!</a:t>
            </a:r>
            <a:br>
              <a:rPr lang="en-US" dirty="0"/>
            </a:br>
            <a:br>
              <a:rPr lang="en-US" sz="3600" dirty="0">
                <a:solidFill>
                  <a:schemeClr val="accent3"/>
                </a:solidFill>
              </a:rPr>
            </a:br>
            <a:br>
              <a:rPr lang="en-US" sz="3600" dirty="0">
                <a:solidFill>
                  <a:schemeClr val="accent3"/>
                </a:solidFill>
              </a:rPr>
            </a:br>
            <a:r>
              <a:rPr lang="en-US" sz="3600" dirty="0">
                <a:solidFill>
                  <a:schemeClr val="accent3"/>
                </a:solidFill>
              </a:rPr>
              <a:t>www.rcgp.org.uk/targetantibiotics</a:t>
            </a:r>
            <a:br>
              <a:rPr lang="en-US" sz="3600" dirty="0">
                <a:solidFill>
                  <a:schemeClr val="accent3"/>
                </a:solidFill>
              </a:rPr>
            </a:br>
            <a:br>
              <a:rPr lang="en-US" sz="3600" dirty="0">
                <a:solidFill>
                  <a:schemeClr val="accent3"/>
                </a:solidFill>
              </a:rPr>
            </a:br>
            <a:r>
              <a:rPr lang="en-US" sz="2000" dirty="0">
                <a:solidFill>
                  <a:schemeClr val="accent3"/>
                </a:solidFill>
              </a:rPr>
              <a:t>TARGETAntibiotics@phe.gov.uk</a:t>
            </a:r>
            <a:br>
              <a:rPr lang="en-US" sz="2000" dirty="0">
                <a:solidFill>
                  <a:schemeClr val="accent3"/>
                </a:solidFill>
              </a:rPr>
            </a:br>
            <a:br>
              <a:rPr lang="en-US" sz="2000" dirty="0">
                <a:solidFill>
                  <a:schemeClr val="accent3"/>
                </a:solidFill>
              </a:rPr>
            </a:br>
            <a:r>
              <a:rPr lang="en-US" sz="2000" dirty="0">
                <a:solidFill>
                  <a:schemeClr val="accent3"/>
                </a:solidFill>
              </a:rPr>
              <a:t>@TARGETabx</a:t>
            </a:r>
            <a:br>
              <a:rPr lang="en-US" sz="3600" dirty="0">
                <a:solidFill>
                  <a:schemeClr val="accent3"/>
                </a:solidFill>
              </a:rPr>
            </a:br>
            <a:endParaRPr lang="en-US" sz="3600" dirty="0">
              <a:solidFill>
                <a:schemeClr val="accent3"/>
              </a:solidFill>
            </a:endParaRPr>
          </a:p>
        </p:txBody>
      </p:sp>
    </p:spTree>
    <p:extLst>
      <p:ext uri="{BB962C8B-B14F-4D97-AF65-F5344CB8AC3E}">
        <p14:creationId xmlns:p14="http://schemas.microsoft.com/office/powerpoint/2010/main" val="148878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BEFCBA-0650-4738-9DDE-4DEB73C7ED1D}"/>
              </a:ext>
            </a:extLst>
          </p:cNvPr>
          <p:cNvSpPr txBox="1">
            <a:spLocks/>
          </p:cNvSpPr>
          <p:nvPr/>
        </p:nvSpPr>
        <p:spPr>
          <a:xfrm>
            <a:off x="1679261" y="413158"/>
            <a:ext cx="762621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AD0016"/>
                </a:solidFill>
                <a:latin typeface="Calibri" panose="020F0502020204030204" pitchFamily="34" charset="0"/>
                <a:cs typeface="Calibri" panose="020F0502020204030204" pitchFamily="34" charset="0"/>
              </a:rPr>
              <a:t>Discussion</a:t>
            </a:r>
          </a:p>
        </p:txBody>
      </p:sp>
      <p:sp>
        <p:nvSpPr>
          <p:cNvPr id="5" name="Rectangle 4">
            <a:extLst>
              <a:ext uri="{FF2B5EF4-FFF2-40B4-BE49-F238E27FC236}">
                <a16:creationId xmlns:a16="http://schemas.microsoft.com/office/drawing/2014/main" id="{0810B661-F569-404D-A5C3-EF66C2FACF04}"/>
              </a:ext>
            </a:extLst>
          </p:cNvPr>
          <p:cNvSpPr/>
          <p:nvPr/>
        </p:nvSpPr>
        <p:spPr>
          <a:xfrm>
            <a:off x="3375718" y="6413709"/>
            <a:ext cx="2710999" cy="300082"/>
          </a:xfrm>
          <a:prstGeom prst="rect">
            <a:avLst/>
          </a:prstGeom>
        </p:spPr>
        <p:txBody>
          <a:bodyPr wrap="none">
            <a:spAutoFit/>
          </a:bodyPr>
          <a:lstStyle/>
          <a:p>
            <a:r>
              <a:rPr lang="en-GB" sz="1350" dirty="0">
                <a:solidFill>
                  <a:srgbClr val="AD0016"/>
                </a:solidFill>
              </a:rPr>
              <a:t>www.rcgp.org.uk/TARGETantibiotics</a:t>
            </a:r>
          </a:p>
        </p:txBody>
      </p:sp>
      <p:sp>
        <p:nvSpPr>
          <p:cNvPr id="15" name="Date Placeholder 14">
            <a:extLst>
              <a:ext uri="{FF2B5EF4-FFF2-40B4-BE49-F238E27FC236}">
                <a16:creationId xmlns:a16="http://schemas.microsoft.com/office/drawing/2014/main" id="{1E8608AB-1BC4-4141-9871-92AF08BF6BEF}"/>
              </a:ext>
            </a:extLst>
          </p:cNvPr>
          <p:cNvSpPr>
            <a:spLocks noGrp="1"/>
          </p:cNvSpPr>
          <p:nvPr>
            <p:ph type="dt" sz="half" idx="10"/>
          </p:nvPr>
        </p:nvSpPr>
        <p:spPr/>
        <p:txBody>
          <a:bodyPr/>
          <a:lstStyle/>
          <a:p>
            <a:r>
              <a:rPr lang="en-GB"/>
              <a:t>25/11/2021</a:t>
            </a:r>
            <a:endParaRPr lang="en-GB" dirty="0"/>
          </a:p>
        </p:txBody>
      </p:sp>
      <p:sp>
        <p:nvSpPr>
          <p:cNvPr id="18" name="Slide Number Placeholder 17">
            <a:extLst>
              <a:ext uri="{FF2B5EF4-FFF2-40B4-BE49-F238E27FC236}">
                <a16:creationId xmlns:a16="http://schemas.microsoft.com/office/drawing/2014/main" id="{0393335D-5CE3-44E3-AFDE-7D630D9DEA09}"/>
              </a:ext>
            </a:extLst>
          </p:cNvPr>
          <p:cNvSpPr>
            <a:spLocks noGrp="1"/>
          </p:cNvSpPr>
          <p:nvPr>
            <p:ph type="sldNum" sz="quarter" idx="12"/>
          </p:nvPr>
        </p:nvSpPr>
        <p:spPr/>
        <p:txBody>
          <a:bodyPr/>
          <a:lstStyle/>
          <a:p>
            <a:fld id="{EE1385C2-C24A-4E88-87F7-2016927FAD7D}" type="slidenum">
              <a:rPr lang="en-GB" smtClean="0"/>
              <a:t>15</a:t>
            </a:fld>
            <a:endParaRPr lang="en-GB" dirty="0"/>
          </a:p>
        </p:txBody>
      </p:sp>
      <p:sp>
        <p:nvSpPr>
          <p:cNvPr id="27" name="Rectangle 26">
            <a:extLst>
              <a:ext uri="{FF2B5EF4-FFF2-40B4-BE49-F238E27FC236}">
                <a16:creationId xmlns:a16="http://schemas.microsoft.com/office/drawing/2014/main" id="{4D96AC42-713B-4017-A54B-DC5382EEDF37}"/>
              </a:ext>
            </a:extLst>
          </p:cNvPr>
          <p:cNvSpPr/>
          <p:nvPr/>
        </p:nvSpPr>
        <p:spPr>
          <a:xfrm>
            <a:off x="1385773" y="3922787"/>
            <a:ext cx="2145397" cy="830997"/>
          </a:xfrm>
          <a:prstGeom prst="rect">
            <a:avLst/>
          </a:prstGeom>
        </p:spPr>
        <p:txBody>
          <a:bodyPr wrap="square">
            <a:spAutoFit/>
          </a:bodyPr>
          <a:lstStyle/>
          <a:p>
            <a:r>
              <a:rPr lang="en-GB" sz="1600" dirty="0">
                <a:solidFill>
                  <a:schemeClr val="accent6">
                    <a:lumMod val="10000"/>
                  </a:schemeClr>
                </a:solidFill>
                <a:latin typeface="Calibri" panose="020F0502020204030204" pitchFamily="34" charset="0"/>
                <a:cs typeface="Calibri" panose="020F0502020204030204" pitchFamily="34" charset="0"/>
              </a:rPr>
              <a:t>Dr Linda </a:t>
            </a:r>
            <a:r>
              <a:rPr lang="en-GB" sz="1600" dirty="0" err="1">
                <a:solidFill>
                  <a:schemeClr val="accent6">
                    <a:lumMod val="10000"/>
                  </a:schemeClr>
                </a:solidFill>
                <a:latin typeface="Calibri" panose="020F0502020204030204" pitchFamily="34" charset="0"/>
                <a:cs typeface="Calibri" panose="020F0502020204030204" pitchFamily="34" charset="0"/>
              </a:rPr>
              <a:t>Strettle</a:t>
            </a:r>
            <a:r>
              <a:rPr lang="en-GB" sz="1600" dirty="0">
                <a:solidFill>
                  <a:schemeClr val="accent6">
                    <a:lumMod val="10000"/>
                  </a:schemeClr>
                </a:solidFill>
                <a:latin typeface="Calibri" panose="020F0502020204030204" pitchFamily="34" charset="0"/>
                <a:cs typeface="Calibri" panose="020F0502020204030204" pitchFamily="34" charset="0"/>
              </a:rPr>
              <a:t> </a:t>
            </a:r>
          </a:p>
          <a:p>
            <a:r>
              <a:rPr lang="en-GB" sz="1600" dirty="0">
                <a:solidFill>
                  <a:schemeClr val="accent6">
                    <a:lumMod val="10000"/>
                  </a:schemeClr>
                </a:solidFill>
                <a:latin typeface="Calibri" panose="020F0502020204030204" pitchFamily="34" charset="0"/>
                <a:cs typeface="Calibri" panose="020F0502020204030204" pitchFamily="34" charset="0"/>
              </a:rPr>
              <a:t>General Practitioner  </a:t>
            </a:r>
          </a:p>
          <a:p>
            <a:r>
              <a:rPr lang="en-GB" sz="1600" dirty="0">
                <a:solidFill>
                  <a:schemeClr val="accent6">
                    <a:lumMod val="10000"/>
                  </a:schemeClr>
                </a:solidFill>
                <a:latin typeface="Calibri" panose="020F0502020204030204" pitchFamily="34" charset="0"/>
                <a:cs typeface="Calibri" panose="020F0502020204030204" pitchFamily="34" charset="0"/>
              </a:rPr>
              <a:t>Hon Sr Clinical Lecturer</a:t>
            </a:r>
          </a:p>
        </p:txBody>
      </p:sp>
      <p:sp>
        <p:nvSpPr>
          <p:cNvPr id="28" name="Rectangle 27">
            <a:extLst>
              <a:ext uri="{FF2B5EF4-FFF2-40B4-BE49-F238E27FC236}">
                <a16:creationId xmlns:a16="http://schemas.microsoft.com/office/drawing/2014/main" id="{3A85192D-4C27-49E4-B539-21797BB6D488}"/>
              </a:ext>
            </a:extLst>
          </p:cNvPr>
          <p:cNvSpPr/>
          <p:nvPr/>
        </p:nvSpPr>
        <p:spPr>
          <a:xfrm>
            <a:off x="5396136" y="3939819"/>
            <a:ext cx="1922033" cy="584775"/>
          </a:xfrm>
          <a:prstGeom prst="rect">
            <a:avLst/>
          </a:prstGeom>
        </p:spPr>
        <p:txBody>
          <a:bodyPr wrap="square">
            <a:spAutoFit/>
          </a:bodyPr>
          <a:lstStyle/>
          <a:p>
            <a:r>
              <a:rPr lang="en-GB" sz="1600" dirty="0">
                <a:solidFill>
                  <a:schemeClr val="accent6">
                    <a:lumMod val="10000"/>
                  </a:schemeClr>
                </a:solidFill>
                <a:latin typeface="Calibri" panose="020F0502020204030204" pitchFamily="34" charset="0"/>
                <a:cs typeface="Calibri" panose="020F0502020204030204" pitchFamily="34" charset="0"/>
              </a:rPr>
              <a:t>Dr Monsey McLeod</a:t>
            </a:r>
          </a:p>
          <a:p>
            <a:r>
              <a:rPr lang="en-GB" sz="1600" dirty="0">
                <a:solidFill>
                  <a:schemeClr val="accent6">
                    <a:lumMod val="10000"/>
                  </a:schemeClr>
                </a:solidFill>
                <a:latin typeface="Calibri" panose="020F0502020204030204" pitchFamily="34" charset="0"/>
                <a:cs typeface="Calibri" panose="020F0502020204030204" pitchFamily="34" charset="0"/>
              </a:rPr>
              <a:t>Imperial College</a:t>
            </a:r>
          </a:p>
        </p:txBody>
      </p:sp>
      <p:pic>
        <p:nvPicPr>
          <p:cNvPr id="29" name="Picture 28">
            <a:extLst>
              <a:ext uri="{FF2B5EF4-FFF2-40B4-BE49-F238E27FC236}">
                <a16:creationId xmlns:a16="http://schemas.microsoft.com/office/drawing/2014/main" id="{8C44F282-B539-4D80-9602-986A7999B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275" y="2323830"/>
            <a:ext cx="1622242" cy="1596285"/>
          </a:xfrm>
          <a:prstGeom prst="rect">
            <a:avLst/>
          </a:prstGeom>
        </p:spPr>
      </p:pic>
      <p:pic>
        <p:nvPicPr>
          <p:cNvPr id="30" name="Picture 29">
            <a:extLst>
              <a:ext uri="{FF2B5EF4-FFF2-40B4-BE49-F238E27FC236}">
                <a16:creationId xmlns:a16="http://schemas.microsoft.com/office/drawing/2014/main" id="{4049779A-0B25-4312-A418-D2B85C95C1D8}"/>
              </a:ext>
            </a:extLst>
          </p:cNvPr>
          <p:cNvPicPr>
            <a:picLocks noChangeAspect="1"/>
          </p:cNvPicPr>
          <p:nvPr/>
        </p:nvPicPr>
        <p:blipFill rotWithShape="1">
          <a:blip r:embed="rId4">
            <a:extLst>
              <a:ext uri="{28A0092B-C50C-407E-A947-70E740481C1C}">
                <a14:useLocalDpi xmlns:a14="http://schemas.microsoft.com/office/drawing/2010/main" val="0"/>
              </a:ext>
            </a:extLst>
          </a:blip>
          <a:srcRect l="8997" t="8752" r="23807"/>
          <a:stretch/>
        </p:blipFill>
        <p:spPr>
          <a:xfrm>
            <a:off x="5492369" y="2344662"/>
            <a:ext cx="1092166" cy="1579811"/>
          </a:xfrm>
          <a:prstGeom prst="rect">
            <a:avLst/>
          </a:prstGeom>
        </p:spPr>
      </p:pic>
      <p:sp>
        <p:nvSpPr>
          <p:cNvPr id="31" name="Rectangle 30">
            <a:extLst>
              <a:ext uri="{FF2B5EF4-FFF2-40B4-BE49-F238E27FC236}">
                <a16:creationId xmlns:a16="http://schemas.microsoft.com/office/drawing/2014/main" id="{85825F70-5CBF-42C3-BFA2-C2387B647567}"/>
              </a:ext>
            </a:extLst>
          </p:cNvPr>
          <p:cNvSpPr/>
          <p:nvPr/>
        </p:nvSpPr>
        <p:spPr>
          <a:xfrm>
            <a:off x="3536008" y="3935509"/>
            <a:ext cx="1922033" cy="584775"/>
          </a:xfrm>
          <a:prstGeom prst="rect">
            <a:avLst/>
          </a:prstGeom>
        </p:spPr>
        <p:txBody>
          <a:bodyPr wrap="square">
            <a:spAutoFit/>
          </a:bodyPr>
          <a:lstStyle/>
          <a:p>
            <a:r>
              <a:rPr lang="en-GB" sz="1600" dirty="0">
                <a:solidFill>
                  <a:schemeClr val="accent6">
                    <a:lumMod val="10000"/>
                  </a:schemeClr>
                </a:solidFill>
                <a:latin typeface="Calibri" panose="020F0502020204030204" pitchFamily="34" charset="0"/>
              </a:rPr>
              <a:t>Dr Steve Granier</a:t>
            </a:r>
          </a:p>
          <a:p>
            <a:r>
              <a:rPr lang="en-GB" sz="1600" dirty="0">
                <a:solidFill>
                  <a:schemeClr val="accent6">
                    <a:lumMod val="10000"/>
                  </a:schemeClr>
                </a:solidFill>
                <a:latin typeface="Calibri" panose="020F0502020204030204" pitchFamily="34" charset="0"/>
              </a:rPr>
              <a:t>General Practitioner</a:t>
            </a:r>
          </a:p>
        </p:txBody>
      </p:sp>
      <p:pic>
        <p:nvPicPr>
          <p:cNvPr id="9" name="Picture 8" descr="Graphical user interface, application&#10;&#10;Description automatically generated">
            <a:extLst>
              <a:ext uri="{FF2B5EF4-FFF2-40B4-BE49-F238E27FC236}">
                <a16:creationId xmlns:a16="http://schemas.microsoft.com/office/drawing/2014/main" id="{0B13EE1A-B01B-4090-B638-3617E96C33C6}"/>
              </a:ext>
            </a:extLst>
          </p:cNvPr>
          <p:cNvPicPr>
            <a:picLocks noChangeAspect="1"/>
          </p:cNvPicPr>
          <p:nvPr/>
        </p:nvPicPr>
        <p:blipFill rotWithShape="1">
          <a:blip r:embed="rId5">
            <a:extLst>
              <a:ext uri="{28A0092B-C50C-407E-A947-70E740481C1C}">
                <a14:useLocalDpi xmlns:a14="http://schemas.microsoft.com/office/drawing/2010/main" val="0"/>
              </a:ext>
            </a:extLst>
          </a:blip>
          <a:srcRect l="13036" t="47064" r="14579" b="10613"/>
          <a:stretch/>
        </p:blipFill>
        <p:spPr>
          <a:xfrm>
            <a:off x="3651693" y="2334914"/>
            <a:ext cx="1228553" cy="1596285"/>
          </a:xfrm>
          <a:prstGeom prst="rect">
            <a:avLst/>
          </a:prstGeom>
        </p:spPr>
      </p:pic>
      <p:sp>
        <p:nvSpPr>
          <p:cNvPr id="22" name="Rectangle 21">
            <a:extLst>
              <a:ext uri="{FF2B5EF4-FFF2-40B4-BE49-F238E27FC236}">
                <a16:creationId xmlns:a16="http://schemas.microsoft.com/office/drawing/2014/main" id="{1E6F13F4-CF57-4642-9D8B-D6C5F4274F21}"/>
              </a:ext>
            </a:extLst>
          </p:cNvPr>
          <p:cNvSpPr/>
          <p:nvPr/>
        </p:nvSpPr>
        <p:spPr>
          <a:xfrm>
            <a:off x="205422" y="2756585"/>
            <a:ext cx="1363354" cy="707886"/>
          </a:xfrm>
          <a:prstGeom prst="rect">
            <a:avLst/>
          </a:prstGeom>
        </p:spPr>
        <p:txBody>
          <a:bodyPr wrap="square">
            <a:spAutoFit/>
          </a:bodyPr>
          <a:lstStyle/>
          <a:p>
            <a:r>
              <a:rPr lang="en-GB" sz="2000" b="1" dirty="0"/>
              <a:t>Panel Members</a:t>
            </a:r>
          </a:p>
        </p:txBody>
      </p:sp>
      <p:pic>
        <p:nvPicPr>
          <p:cNvPr id="4" name="Picture 3">
            <a:extLst>
              <a:ext uri="{FF2B5EF4-FFF2-40B4-BE49-F238E27FC236}">
                <a16:creationId xmlns:a16="http://schemas.microsoft.com/office/drawing/2014/main" id="{062B8F40-2BDE-4B7E-BD5B-2FEDE8C7EF0E}"/>
              </a:ext>
            </a:extLst>
          </p:cNvPr>
          <p:cNvPicPr>
            <a:picLocks noChangeAspect="1"/>
          </p:cNvPicPr>
          <p:nvPr/>
        </p:nvPicPr>
        <p:blipFill>
          <a:blip r:embed="rId6"/>
          <a:stretch>
            <a:fillRect/>
          </a:stretch>
        </p:blipFill>
        <p:spPr>
          <a:xfrm>
            <a:off x="7270669" y="2345436"/>
            <a:ext cx="1538465" cy="1538465"/>
          </a:xfrm>
          <a:prstGeom prst="rect">
            <a:avLst/>
          </a:prstGeom>
        </p:spPr>
      </p:pic>
      <p:sp>
        <p:nvSpPr>
          <p:cNvPr id="10" name="Rectangle 9">
            <a:extLst>
              <a:ext uri="{FF2B5EF4-FFF2-40B4-BE49-F238E27FC236}">
                <a16:creationId xmlns:a16="http://schemas.microsoft.com/office/drawing/2014/main" id="{6023840A-DEFF-44BE-990E-DFE55F79C8F8}"/>
              </a:ext>
            </a:extLst>
          </p:cNvPr>
          <p:cNvSpPr/>
          <p:nvPr/>
        </p:nvSpPr>
        <p:spPr>
          <a:xfrm>
            <a:off x="7144735" y="3924473"/>
            <a:ext cx="1879810" cy="830997"/>
          </a:xfrm>
          <a:prstGeom prst="rect">
            <a:avLst/>
          </a:prstGeom>
        </p:spPr>
        <p:txBody>
          <a:bodyPr wrap="none">
            <a:spAutoFit/>
          </a:bodyPr>
          <a:lstStyle/>
          <a:p>
            <a:r>
              <a:rPr lang="en-GB" sz="1600" dirty="0">
                <a:solidFill>
                  <a:schemeClr val="accent6">
                    <a:lumMod val="10000"/>
                  </a:schemeClr>
                </a:solidFill>
              </a:rPr>
              <a:t>Dr Aleksandra Borek</a:t>
            </a:r>
          </a:p>
          <a:p>
            <a:r>
              <a:rPr lang="en-GB" sz="1600" dirty="0">
                <a:solidFill>
                  <a:schemeClr val="accent6">
                    <a:lumMod val="10000"/>
                  </a:schemeClr>
                </a:solidFill>
              </a:rPr>
              <a:t>University of Oxford</a:t>
            </a:r>
          </a:p>
          <a:p>
            <a:endParaRPr lang="en-GB" sz="1600" b="0" i="0" dirty="0">
              <a:solidFill>
                <a:schemeClr val="accent6">
                  <a:lumMod val="10000"/>
                </a:schemeClr>
              </a:solidFill>
              <a:effectLst/>
            </a:endParaRPr>
          </a:p>
        </p:txBody>
      </p:sp>
    </p:spTree>
    <p:extLst>
      <p:ext uri="{BB962C8B-B14F-4D97-AF65-F5344CB8AC3E}">
        <p14:creationId xmlns:p14="http://schemas.microsoft.com/office/powerpoint/2010/main" val="183303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033A22-5C9F-426E-81F9-AB2ECCD0107F}"/>
              </a:ext>
            </a:extLst>
          </p:cNvPr>
          <p:cNvSpPr>
            <a:spLocks noGrp="1"/>
          </p:cNvSpPr>
          <p:nvPr>
            <p:ph idx="1"/>
          </p:nvPr>
        </p:nvSpPr>
        <p:spPr>
          <a:xfrm>
            <a:off x="628650" y="2312642"/>
            <a:ext cx="7886700" cy="3435015"/>
          </a:xfrm>
        </p:spPr>
        <p:txBody>
          <a:bodyPr/>
          <a:lstStyle/>
          <a:p>
            <a:pPr marL="171450" lvl="0" indent="-171450"/>
            <a:r>
              <a:rPr lang="en-GB" dirty="0"/>
              <a:t>Identify quick and easy communication methods that will enhance your discussions and improve shared decision making with patients</a:t>
            </a:r>
          </a:p>
          <a:p>
            <a:pPr marL="0" lvl="0" indent="0">
              <a:buNone/>
            </a:pPr>
            <a:endParaRPr lang="en-GB" dirty="0"/>
          </a:p>
          <a:p>
            <a:pPr marL="171450" lvl="0" indent="-171450"/>
            <a:r>
              <a:rPr lang="en-GB" dirty="0"/>
              <a:t>Understand how the use of patient information leaflets can help the shared decision-making process</a:t>
            </a:r>
          </a:p>
          <a:p>
            <a:endParaRPr lang="en-GB" dirty="0"/>
          </a:p>
        </p:txBody>
      </p:sp>
      <p:sp>
        <p:nvSpPr>
          <p:cNvPr id="3" name="Title 1">
            <a:extLst>
              <a:ext uri="{FF2B5EF4-FFF2-40B4-BE49-F238E27FC236}">
                <a16:creationId xmlns:a16="http://schemas.microsoft.com/office/drawing/2014/main" id="{ACB8B880-8EDD-4566-A55E-AFEB03CFC0CC}"/>
              </a:ext>
            </a:extLst>
          </p:cNvPr>
          <p:cNvSpPr>
            <a:spLocks noGrp="1"/>
          </p:cNvSpPr>
          <p:nvPr>
            <p:ph type="title"/>
          </p:nvPr>
        </p:nvSpPr>
        <p:spPr>
          <a:xfrm>
            <a:off x="1777608" y="504748"/>
            <a:ext cx="6548898" cy="1325563"/>
          </a:xfrm>
        </p:spPr>
        <p:txBody>
          <a:bodyPr/>
          <a:lstStyle/>
          <a:p>
            <a:r>
              <a:rPr lang="en-GB" dirty="0"/>
              <a:t>Aims</a:t>
            </a:r>
          </a:p>
        </p:txBody>
      </p:sp>
      <p:sp>
        <p:nvSpPr>
          <p:cNvPr id="2" name="Date Placeholder 1">
            <a:extLst>
              <a:ext uri="{FF2B5EF4-FFF2-40B4-BE49-F238E27FC236}">
                <a16:creationId xmlns:a16="http://schemas.microsoft.com/office/drawing/2014/main" id="{E0105C49-BA71-400F-971D-E7C53F633EDD}"/>
              </a:ext>
            </a:extLst>
          </p:cNvPr>
          <p:cNvSpPr>
            <a:spLocks noGrp="1"/>
          </p:cNvSpPr>
          <p:nvPr>
            <p:ph type="dt" sz="half" idx="10"/>
          </p:nvPr>
        </p:nvSpPr>
        <p:spPr/>
        <p:txBody>
          <a:bodyPr/>
          <a:lstStyle/>
          <a:p>
            <a:r>
              <a:rPr lang="en-GB"/>
              <a:t>25/11/2021</a:t>
            </a:r>
          </a:p>
        </p:txBody>
      </p:sp>
      <p:sp>
        <p:nvSpPr>
          <p:cNvPr id="4" name="Footer Placeholder 3">
            <a:extLst>
              <a:ext uri="{FF2B5EF4-FFF2-40B4-BE49-F238E27FC236}">
                <a16:creationId xmlns:a16="http://schemas.microsoft.com/office/drawing/2014/main" id="{C038E74C-6CA8-43B5-803B-5BD70EBE0B45}"/>
              </a:ext>
            </a:extLst>
          </p:cNvPr>
          <p:cNvSpPr>
            <a:spLocks noGrp="1"/>
          </p:cNvSpPr>
          <p:nvPr>
            <p:ph type="ftr" sz="quarter" idx="11"/>
          </p:nvPr>
        </p:nvSpPr>
        <p:spPr/>
        <p:txBody>
          <a:bodyPr/>
          <a:lstStyle/>
          <a:p>
            <a:r>
              <a:rPr lang="en-GB"/>
              <a:t>www.rcgp.org.uk/targetantibiotics</a:t>
            </a:r>
          </a:p>
        </p:txBody>
      </p:sp>
      <p:sp>
        <p:nvSpPr>
          <p:cNvPr id="6" name="Slide Number Placeholder 5">
            <a:extLst>
              <a:ext uri="{FF2B5EF4-FFF2-40B4-BE49-F238E27FC236}">
                <a16:creationId xmlns:a16="http://schemas.microsoft.com/office/drawing/2014/main" id="{C6BDCBC2-CD1A-4A42-B6E4-A1334FD8A08B}"/>
              </a:ext>
            </a:extLst>
          </p:cNvPr>
          <p:cNvSpPr>
            <a:spLocks noGrp="1"/>
          </p:cNvSpPr>
          <p:nvPr>
            <p:ph type="sldNum" sz="quarter" idx="12"/>
          </p:nvPr>
        </p:nvSpPr>
        <p:spPr/>
        <p:txBody>
          <a:bodyPr/>
          <a:lstStyle/>
          <a:p>
            <a:fld id="{EE1385C2-C24A-4E88-87F7-2016927FAD7D}" type="slidenum">
              <a:rPr lang="en-GB" smtClean="0"/>
              <a:t>2</a:t>
            </a:fld>
            <a:endParaRPr lang="en-GB" dirty="0"/>
          </a:p>
        </p:txBody>
      </p:sp>
    </p:spTree>
    <p:extLst>
      <p:ext uri="{BB962C8B-B14F-4D97-AF65-F5344CB8AC3E}">
        <p14:creationId xmlns:p14="http://schemas.microsoft.com/office/powerpoint/2010/main" val="126181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9364-5B77-4C00-8769-FDC528C29B37}"/>
              </a:ext>
            </a:extLst>
          </p:cNvPr>
          <p:cNvSpPr>
            <a:spLocks noGrp="1"/>
          </p:cNvSpPr>
          <p:nvPr>
            <p:ph type="title"/>
          </p:nvPr>
        </p:nvSpPr>
        <p:spPr>
          <a:xfrm>
            <a:off x="1514413" y="497263"/>
            <a:ext cx="7623048" cy="1325563"/>
          </a:xfrm>
        </p:spPr>
        <p:txBody>
          <a:bodyPr/>
          <a:lstStyle/>
          <a:p>
            <a:r>
              <a:rPr lang="en-GB" dirty="0"/>
              <a:t>Why do we prescribe antibiotics?</a:t>
            </a:r>
          </a:p>
        </p:txBody>
      </p:sp>
      <p:pic>
        <p:nvPicPr>
          <p:cNvPr id="7" name="Content Placeholder 6" descr="Doctor">
            <a:extLst>
              <a:ext uri="{FF2B5EF4-FFF2-40B4-BE49-F238E27FC236}">
                <a16:creationId xmlns:a16="http://schemas.microsoft.com/office/drawing/2014/main" id="{5B22049A-8C2E-44C8-93AC-5E999BEFD5CA}"/>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9186" y="2835172"/>
            <a:ext cx="1325563" cy="1325563"/>
          </a:xfrm>
        </p:spPr>
      </p:pic>
      <p:pic>
        <p:nvPicPr>
          <p:cNvPr id="12" name="Content Placeholder 11" descr="Family with boy">
            <a:extLst>
              <a:ext uri="{FF2B5EF4-FFF2-40B4-BE49-F238E27FC236}">
                <a16:creationId xmlns:a16="http://schemas.microsoft.com/office/drawing/2014/main" id="{6390678E-4138-476B-9CAD-02DB685167A6}"/>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8830" y="2906732"/>
            <a:ext cx="1182442" cy="1182442"/>
          </a:xfrm>
        </p:spPr>
      </p:pic>
      <p:sp>
        <p:nvSpPr>
          <p:cNvPr id="8" name="Speech Bubble: Rectangle with Corners Rounded 7">
            <a:extLst>
              <a:ext uri="{FF2B5EF4-FFF2-40B4-BE49-F238E27FC236}">
                <a16:creationId xmlns:a16="http://schemas.microsoft.com/office/drawing/2014/main" id="{501DDAEA-B913-4AE0-B874-ED0361493412}"/>
              </a:ext>
            </a:extLst>
          </p:cNvPr>
          <p:cNvSpPr/>
          <p:nvPr/>
        </p:nvSpPr>
        <p:spPr>
          <a:xfrm>
            <a:off x="1657561" y="1797274"/>
            <a:ext cx="1764406" cy="737271"/>
          </a:xfrm>
          <a:prstGeom prst="wedgeRoundRectCallout">
            <a:avLst>
              <a:gd name="adj1" fmla="val 43401"/>
              <a:gd name="adj2" fmla="val 79969"/>
              <a:gd name="adj3" fmla="val 16667"/>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Relief of symptoms</a:t>
            </a:r>
          </a:p>
        </p:txBody>
      </p:sp>
      <p:sp>
        <p:nvSpPr>
          <p:cNvPr id="9" name="Speech Bubble: Rectangle with Corners Rounded 8">
            <a:extLst>
              <a:ext uri="{FF2B5EF4-FFF2-40B4-BE49-F238E27FC236}">
                <a16:creationId xmlns:a16="http://schemas.microsoft.com/office/drawing/2014/main" id="{81C0B57C-2816-471B-A16B-F7409BA5FAE6}"/>
              </a:ext>
            </a:extLst>
          </p:cNvPr>
          <p:cNvSpPr/>
          <p:nvPr/>
        </p:nvSpPr>
        <p:spPr>
          <a:xfrm>
            <a:off x="446785" y="2822813"/>
            <a:ext cx="1764406" cy="737271"/>
          </a:xfrm>
          <a:prstGeom prst="wedgeRoundRectCallout">
            <a:avLst>
              <a:gd name="adj1" fmla="val 76247"/>
              <a:gd name="adj2" fmla="val -2132"/>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Worry about complications</a:t>
            </a:r>
          </a:p>
        </p:txBody>
      </p:sp>
      <p:sp>
        <p:nvSpPr>
          <p:cNvPr id="10" name="Speech Bubble: Rectangle with Corners Rounded 9">
            <a:extLst>
              <a:ext uri="{FF2B5EF4-FFF2-40B4-BE49-F238E27FC236}">
                <a16:creationId xmlns:a16="http://schemas.microsoft.com/office/drawing/2014/main" id="{412CB6D9-A979-4D75-A7B0-556401585840}"/>
              </a:ext>
            </a:extLst>
          </p:cNvPr>
          <p:cNvSpPr/>
          <p:nvPr/>
        </p:nvSpPr>
        <p:spPr>
          <a:xfrm>
            <a:off x="883400" y="5152052"/>
            <a:ext cx="2467012" cy="884500"/>
          </a:xfrm>
          <a:prstGeom prst="wedgeRoundRectCallout">
            <a:avLst>
              <a:gd name="adj1" fmla="val 39174"/>
              <a:gd name="adj2" fmla="val -118917"/>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10000"/>
                  </a:schemeClr>
                </a:solidFill>
              </a:rPr>
              <a:t>Patient pressure</a:t>
            </a:r>
          </a:p>
        </p:txBody>
      </p:sp>
      <p:sp>
        <p:nvSpPr>
          <p:cNvPr id="14" name="Speech Bubble: Rectangle with Corners Rounded 13">
            <a:extLst>
              <a:ext uri="{FF2B5EF4-FFF2-40B4-BE49-F238E27FC236}">
                <a16:creationId xmlns:a16="http://schemas.microsoft.com/office/drawing/2014/main" id="{E1B50B6B-39FD-44F5-BC21-F68A7DFE734F}"/>
              </a:ext>
            </a:extLst>
          </p:cNvPr>
          <p:cNvSpPr/>
          <p:nvPr/>
        </p:nvSpPr>
        <p:spPr>
          <a:xfrm>
            <a:off x="6334260" y="2760682"/>
            <a:ext cx="1764406" cy="737271"/>
          </a:xfrm>
          <a:prstGeom prst="wedgeRoundRectCallout">
            <a:avLst>
              <a:gd name="adj1" fmla="val -80687"/>
              <a:gd name="adj2" fmla="val 18830"/>
              <a:gd name="adj3" fmla="val 16667"/>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Worry about complications</a:t>
            </a:r>
          </a:p>
        </p:txBody>
      </p:sp>
      <p:sp>
        <p:nvSpPr>
          <p:cNvPr id="15" name="Speech Bubble: Rectangle with Corners Rounded 14">
            <a:extLst>
              <a:ext uri="{FF2B5EF4-FFF2-40B4-BE49-F238E27FC236}">
                <a16:creationId xmlns:a16="http://schemas.microsoft.com/office/drawing/2014/main" id="{4558F32B-F175-493A-B2FF-147CE7A6201E}"/>
              </a:ext>
            </a:extLst>
          </p:cNvPr>
          <p:cNvSpPr/>
          <p:nvPr/>
        </p:nvSpPr>
        <p:spPr>
          <a:xfrm>
            <a:off x="5862254" y="4136838"/>
            <a:ext cx="2083797" cy="618593"/>
          </a:xfrm>
          <a:prstGeom prst="wedgeRoundRectCallout">
            <a:avLst>
              <a:gd name="adj1" fmla="val -53924"/>
              <a:gd name="adj2" fmla="val -102907"/>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Previous experience</a:t>
            </a:r>
          </a:p>
        </p:txBody>
      </p:sp>
      <p:sp>
        <p:nvSpPr>
          <p:cNvPr id="18" name="Speech Bubble: Rectangle with Corners Rounded 17">
            <a:extLst>
              <a:ext uri="{FF2B5EF4-FFF2-40B4-BE49-F238E27FC236}">
                <a16:creationId xmlns:a16="http://schemas.microsoft.com/office/drawing/2014/main" id="{AD26AF70-A7F4-436F-AD01-5F2360B27B80}"/>
              </a:ext>
            </a:extLst>
          </p:cNvPr>
          <p:cNvSpPr/>
          <p:nvPr/>
        </p:nvSpPr>
        <p:spPr>
          <a:xfrm>
            <a:off x="5340282" y="5293093"/>
            <a:ext cx="2310598" cy="618593"/>
          </a:xfrm>
          <a:prstGeom prst="wedgeRoundRectCallout">
            <a:avLst>
              <a:gd name="adj1" fmla="val -48301"/>
              <a:gd name="adj2" fmla="val -140555"/>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10000"/>
                  </a:schemeClr>
                </a:solidFill>
              </a:rPr>
              <a:t>Want information and treatment</a:t>
            </a:r>
          </a:p>
        </p:txBody>
      </p:sp>
      <p:sp>
        <p:nvSpPr>
          <p:cNvPr id="19" name="Speech Bubble: Rectangle with Corners Rounded 18">
            <a:extLst>
              <a:ext uri="{FF2B5EF4-FFF2-40B4-BE49-F238E27FC236}">
                <a16:creationId xmlns:a16="http://schemas.microsoft.com/office/drawing/2014/main" id="{E0696069-4A0D-44DD-94C0-B972E7BE5E28}"/>
              </a:ext>
            </a:extLst>
          </p:cNvPr>
          <p:cNvSpPr/>
          <p:nvPr/>
        </p:nvSpPr>
        <p:spPr>
          <a:xfrm>
            <a:off x="472515" y="4018160"/>
            <a:ext cx="2083797" cy="737271"/>
          </a:xfrm>
          <a:prstGeom prst="wedgeRoundRectCallout">
            <a:avLst>
              <a:gd name="adj1" fmla="val 66813"/>
              <a:gd name="adj2" fmla="val -51042"/>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Previous experience</a:t>
            </a:r>
          </a:p>
        </p:txBody>
      </p:sp>
      <p:sp>
        <p:nvSpPr>
          <p:cNvPr id="22" name="Speech Bubble: Rectangle with Corners Rounded 21">
            <a:extLst>
              <a:ext uri="{FF2B5EF4-FFF2-40B4-BE49-F238E27FC236}">
                <a16:creationId xmlns:a16="http://schemas.microsoft.com/office/drawing/2014/main" id="{FA4E5587-63E3-426A-B347-7B3F4EC148CA}"/>
              </a:ext>
            </a:extLst>
          </p:cNvPr>
          <p:cNvSpPr/>
          <p:nvPr/>
        </p:nvSpPr>
        <p:spPr>
          <a:xfrm>
            <a:off x="4980051" y="1792946"/>
            <a:ext cx="1764406" cy="737271"/>
          </a:xfrm>
          <a:prstGeom prst="wedgeRoundRectCallout">
            <a:avLst>
              <a:gd name="adj1" fmla="val -36890"/>
              <a:gd name="adj2" fmla="val 86957"/>
              <a:gd name="adj3" fmla="val 16667"/>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Relief of symptoms</a:t>
            </a:r>
          </a:p>
        </p:txBody>
      </p:sp>
      <p:sp>
        <p:nvSpPr>
          <p:cNvPr id="3" name="Date Placeholder 2">
            <a:extLst>
              <a:ext uri="{FF2B5EF4-FFF2-40B4-BE49-F238E27FC236}">
                <a16:creationId xmlns:a16="http://schemas.microsoft.com/office/drawing/2014/main" id="{3F38C39F-5B0E-4A3C-93C6-3BDE8D79CD38}"/>
              </a:ext>
            </a:extLst>
          </p:cNvPr>
          <p:cNvSpPr>
            <a:spLocks noGrp="1"/>
          </p:cNvSpPr>
          <p:nvPr>
            <p:ph type="dt" sz="half" idx="10"/>
          </p:nvPr>
        </p:nvSpPr>
        <p:spPr>
          <a:xfrm>
            <a:off x="300077" y="6324302"/>
            <a:ext cx="1028911" cy="365125"/>
          </a:xfrm>
        </p:spPr>
        <p:txBody>
          <a:bodyPr/>
          <a:lstStyle/>
          <a:p>
            <a:r>
              <a:rPr lang="en-GB">
                <a:solidFill>
                  <a:schemeClr val="accent1"/>
                </a:solidFill>
              </a:rPr>
              <a:t>25/11/2021</a:t>
            </a:r>
          </a:p>
        </p:txBody>
      </p:sp>
      <p:sp>
        <p:nvSpPr>
          <p:cNvPr id="4" name="Footer Placeholder 3">
            <a:extLst>
              <a:ext uri="{FF2B5EF4-FFF2-40B4-BE49-F238E27FC236}">
                <a16:creationId xmlns:a16="http://schemas.microsoft.com/office/drawing/2014/main" id="{A3D32412-0328-4955-896F-B03A63CCE097}"/>
              </a:ext>
            </a:extLst>
          </p:cNvPr>
          <p:cNvSpPr>
            <a:spLocks noGrp="1"/>
          </p:cNvSpPr>
          <p:nvPr>
            <p:ph type="ftr" sz="quarter" idx="11"/>
          </p:nvPr>
        </p:nvSpPr>
        <p:spPr>
          <a:xfrm>
            <a:off x="2845780" y="6413117"/>
            <a:ext cx="3086100" cy="365125"/>
          </a:xfrm>
        </p:spPr>
        <p:txBody>
          <a:bodyPr/>
          <a:lstStyle/>
          <a:p>
            <a:r>
              <a:rPr lang="en-GB" dirty="0">
                <a:solidFill>
                  <a:schemeClr val="accent1"/>
                </a:solidFill>
              </a:rPr>
              <a:t>www.rcgp.org.uk/targetantibiotics</a:t>
            </a:r>
          </a:p>
        </p:txBody>
      </p:sp>
      <p:sp>
        <p:nvSpPr>
          <p:cNvPr id="5" name="Slide Number Placeholder 4">
            <a:extLst>
              <a:ext uri="{FF2B5EF4-FFF2-40B4-BE49-F238E27FC236}">
                <a16:creationId xmlns:a16="http://schemas.microsoft.com/office/drawing/2014/main" id="{53DB1FE5-65B2-41F6-B25E-372DF1D7721B}"/>
              </a:ext>
            </a:extLst>
          </p:cNvPr>
          <p:cNvSpPr>
            <a:spLocks noGrp="1"/>
          </p:cNvSpPr>
          <p:nvPr>
            <p:ph type="sldNum" sz="quarter" idx="12"/>
          </p:nvPr>
        </p:nvSpPr>
        <p:spPr/>
        <p:txBody>
          <a:bodyPr/>
          <a:lstStyle/>
          <a:p>
            <a:fld id="{EE1385C2-C24A-4E88-87F7-2016927FAD7D}" type="slidenum">
              <a:rPr lang="en-GB" smtClean="0"/>
              <a:pPr/>
              <a:t>3</a:t>
            </a:fld>
            <a:endParaRPr lang="en-GB" dirty="0"/>
          </a:p>
        </p:txBody>
      </p:sp>
    </p:spTree>
    <p:extLst>
      <p:ext uri="{BB962C8B-B14F-4D97-AF65-F5344CB8AC3E}">
        <p14:creationId xmlns:p14="http://schemas.microsoft.com/office/powerpoint/2010/main" val="37567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8" grpId="0" animBg="1"/>
      <p:bldP spid="19"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4380" y="2244069"/>
            <a:ext cx="8075240" cy="3744416"/>
          </a:xfrm>
        </p:spPr>
        <p:txBody>
          <a:bodyPr>
            <a:normAutofit/>
          </a:bodyPr>
          <a:lstStyle/>
          <a:p>
            <a:pPr marL="0" indent="0">
              <a:buNone/>
            </a:pPr>
            <a:r>
              <a:rPr lang="en-GB" dirty="0"/>
              <a:t>Evidence shows that effective communication skills</a:t>
            </a:r>
          </a:p>
          <a:p>
            <a:pPr lvl="1">
              <a:spcBef>
                <a:spcPts val="1200"/>
              </a:spcBef>
              <a:buFontTx/>
              <a:buChar char="-"/>
            </a:pPr>
            <a:r>
              <a:rPr lang="en-GB" sz="2800" dirty="0"/>
              <a:t>Increase patient satisfaction &amp; understanding of prescribing decisions</a:t>
            </a:r>
          </a:p>
          <a:p>
            <a:pPr lvl="1">
              <a:spcBef>
                <a:spcPts val="1200"/>
              </a:spcBef>
              <a:buFontTx/>
              <a:buChar char="-"/>
            </a:pPr>
            <a:r>
              <a:rPr lang="en-GB" sz="2800" dirty="0"/>
              <a:t>Reduce consultations </a:t>
            </a:r>
          </a:p>
          <a:p>
            <a:pPr lvl="1">
              <a:spcBef>
                <a:spcPts val="1200"/>
              </a:spcBef>
              <a:buFontTx/>
              <a:buChar char="-"/>
            </a:pPr>
            <a:r>
              <a:rPr lang="en-GB" sz="2800" dirty="0"/>
              <a:t>Reduce antibiotic prescribing </a:t>
            </a:r>
          </a:p>
          <a:p>
            <a:pPr marL="0" indent="0">
              <a:buNone/>
            </a:pPr>
            <a:endParaRPr lang="en-GB" dirty="0"/>
          </a:p>
        </p:txBody>
      </p:sp>
      <p:sp>
        <p:nvSpPr>
          <p:cNvPr id="9" name="Footer Placeholder 5">
            <a:extLst>
              <a:ext uri="{FF2B5EF4-FFF2-40B4-BE49-F238E27FC236}">
                <a16:creationId xmlns:a16="http://schemas.microsoft.com/office/drawing/2014/main" id="{729E4414-B60D-45E7-B30D-8ED0F594DA62}"/>
              </a:ext>
            </a:extLst>
          </p:cNvPr>
          <p:cNvSpPr>
            <a:spLocks noGrp="1"/>
          </p:cNvSpPr>
          <p:nvPr>
            <p:ph type="ftr" sz="quarter" idx="11"/>
          </p:nvPr>
        </p:nvSpPr>
        <p:spPr>
          <a:xfrm>
            <a:off x="3272720" y="6310312"/>
            <a:ext cx="2456153" cy="365125"/>
          </a:xfrm>
        </p:spPr>
        <p:txBody>
          <a:bodyPr/>
          <a:lstStyle/>
          <a:p>
            <a:pPr algn="r"/>
            <a:r>
              <a:rPr lang="en-GB" altLang="en-US" dirty="0">
                <a:solidFill>
                  <a:srgbClr val="AD0016"/>
                </a:solidFill>
                <a:cs typeface="Arial" panose="020B0604020202020204" pitchFamily="34" charset="0"/>
              </a:rPr>
              <a:t>www.rcgp.org.uk/targetantibiotics</a:t>
            </a:r>
          </a:p>
        </p:txBody>
      </p:sp>
      <p:sp>
        <p:nvSpPr>
          <p:cNvPr id="11" name="Title 1">
            <a:extLst>
              <a:ext uri="{FF2B5EF4-FFF2-40B4-BE49-F238E27FC236}">
                <a16:creationId xmlns:a16="http://schemas.microsoft.com/office/drawing/2014/main" id="{E2F9C48C-02E9-4CAE-850B-08E2B77DF0C0}"/>
              </a:ext>
            </a:extLst>
          </p:cNvPr>
          <p:cNvSpPr>
            <a:spLocks noGrp="1"/>
          </p:cNvSpPr>
          <p:nvPr>
            <p:ph type="title"/>
          </p:nvPr>
        </p:nvSpPr>
        <p:spPr>
          <a:xfrm>
            <a:off x="1590676" y="550640"/>
            <a:ext cx="6889296" cy="1325563"/>
          </a:xfrm>
        </p:spPr>
        <p:txBody>
          <a:bodyPr/>
          <a:lstStyle/>
          <a:p>
            <a:r>
              <a:rPr lang="en-GB" dirty="0"/>
              <a:t>Finding the right words: Why?</a:t>
            </a:r>
          </a:p>
        </p:txBody>
      </p:sp>
      <p:sp>
        <p:nvSpPr>
          <p:cNvPr id="2" name="Date Placeholder 1">
            <a:extLst>
              <a:ext uri="{FF2B5EF4-FFF2-40B4-BE49-F238E27FC236}">
                <a16:creationId xmlns:a16="http://schemas.microsoft.com/office/drawing/2014/main" id="{B4AAB4A6-40D1-45A0-8326-33C733240644}"/>
              </a:ext>
            </a:extLst>
          </p:cNvPr>
          <p:cNvSpPr>
            <a:spLocks noGrp="1"/>
          </p:cNvSpPr>
          <p:nvPr>
            <p:ph type="dt" sz="half" idx="10"/>
          </p:nvPr>
        </p:nvSpPr>
        <p:spPr/>
        <p:txBody>
          <a:bodyPr/>
          <a:lstStyle/>
          <a:p>
            <a:r>
              <a:rPr lang="en-GB"/>
              <a:t>25/11/2021</a:t>
            </a:r>
          </a:p>
        </p:txBody>
      </p:sp>
      <p:sp>
        <p:nvSpPr>
          <p:cNvPr id="3" name="Slide Number Placeholder 2">
            <a:extLst>
              <a:ext uri="{FF2B5EF4-FFF2-40B4-BE49-F238E27FC236}">
                <a16:creationId xmlns:a16="http://schemas.microsoft.com/office/drawing/2014/main" id="{0C86A9B8-68B4-485E-A288-64F830D0DD54}"/>
              </a:ext>
            </a:extLst>
          </p:cNvPr>
          <p:cNvSpPr>
            <a:spLocks noGrp="1"/>
          </p:cNvSpPr>
          <p:nvPr>
            <p:ph type="sldNum" sz="quarter" idx="12"/>
          </p:nvPr>
        </p:nvSpPr>
        <p:spPr/>
        <p:txBody>
          <a:bodyPr/>
          <a:lstStyle/>
          <a:p>
            <a:fld id="{EE1385C2-C24A-4E88-87F7-2016927FAD7D}" type="slidenum">
              <a:rPr lang="en-GB" smtClean="0"/>
              <a:t>4</a:t>
            </a:fld>
            <a:endParaRPr lang="en-GB" dirty="0"/>
          </a:p>
        </p:txBody>
      </p:sp>
    </p:spTree>
    <p:extLst>
      <p:ext uri="{BB962C8B-B14F-4D97-AF65-F5344CB8AC3E}">
        <p14:creationId xmlns:p14="http://schemas.microsoft.com/office/powerpoint/2010/main" val="6379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58249" y="1123580"/>
            <a:ext cx="6336704" cy="432048"/>
          </a:xfrm>
        </p:spPr>
        <p:txBody>
          <a:bodyPr>
            <a:normAutofit fontScale="77500" lnSpcReduction="20000"/>
          </a:bodyPr>
          <a:lstStyle/>
          <a:p>
            <a:pPr marL="0" indent="0">
              <a:buNone/>
            </a:pPr>
            <a:r>
              <a:rPr lang="en-GB" dirty="0"/>
              <a:t>Key elements of effective consultations (CHESTSSS)</a:t>
            </a:r>
            <a:endParaRPr lang="en-GB"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marL="0" indent="0">
              <a:buNone/>
            </a:pPr>
            <a:endParaRPr lang="en-GB" sz="2400" dirty="0">
              <a:solidFill>
                <a:schemeClr val="accent2">
                  <a:lumMod val="75000"/>
                </a:schemeClr>
              </a:solidFill>
            </a:endParaRPr>
          </a:p>
        </p:txBody>
      </p:sp>
      <p:sp>
        <p:nvSpPr>
          <p:cNvPr id="10" name="Footer Placeholder 5">
            <a:extLst>
              <a:ext uri="{FF2B5EF4-FFF2-40B4-BE49-F238E27FC236}">
                <a16:creationId xmlns:a16="http://schemas.microsoft.com/office/drawing/2014/main" id="{4A64FA54-FF36-4BFA-B7EF-75837A056255}"/>
              </a:ext>
            </a:extLst>
          </p:cNvPr>
          <p:cNvSpPr>
            <a:spLocks noGrp="1"/>
          </p:cNvSpPr>
          <p:nvPr>
            <p:ph type="ftr" sz="quarter" idx="11"/>
          </p:nvPr>
        </p:nvSpPr>
        <p:spPr>
          <a:xfrm>
            <a:off x="2962867" y="6445799"/>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11" name="Title 10">
            <a:extLst>
              <a:ext uri="{FF2B5EF4-FFF2-40B4-BE49-F238E27FC236}">
                <a16:creationId xmlns:a16="http://schemas.microsoft.com/office/drawing/2014/main" id="{1B1EE32F-F0DC-457B-8248-BE9F044731D1}"/>
              </a:ext>
            </a:extLst>
          </p:cNvPr>
          <p:cNvSpPr>
            <a:spLocks noGrp="1"/>
          </p:cNvSpPr>
          <p:nvPr>
            <p:ph type="title"/>
          </p:nvPr>
        </p:nvSpPr>
        <p:spPr>
          <a:xfrm>
            <a:off x="1591056" y="365127"/>
            <a:ext cx="6924294" cy="750904"/>
          </a:xfrm>
        </p:spPr>
        <p:txBody>
          <a:bodyPr>
            <a:normAutofit/>
          </a:bodyPr>
          <a:lstStyle/>
          <a:p>
            <a:r>
              <a:rPr lang="en-GB" dirty="0"/>
              <a:t>Finding the right words: How?</a:t>
            </a:r>
          </a:p>
        </p:txBody>
      </p:sp>
      <p:graphicFrame>
        <p:nvGraphicFramePr>
          <p:cNvPr id="15" name="Table 13">
            <a:extLst>
              <a:ext uri="{FF2B5EF4-FFF2-40B4-BE49-F238E27FC236}">
                <a16:creationId xmlns:a16="http://schemas.microsoft.com/office/drawing/2014/main" id="{4C8F597A-37DA-4934-8B2A-0533322FE880}"/>
              </a:ext>
            </a:extLst>
          </p:cNvPr>
          <p:cNvGraphicFramePr>
            <a:graphicFrameLocks noGrp="1"/>
          </p:cNvGraphicFramePr>
          <p:nvPr>
            <p:extLst>
              <p:ext uri="{D42A27DB-BD31-4B8C-83A1-F6EECF244321}">
                <p14:modId xmlns:p14="http://schemas.microsoft.com/office/powerpoint/2010/main" val="1930588642"/>
              </p:ext>
            </p:extLst>
          </p:nvPr>
        </p:nvGraphicFramePr>
        <p:xfrm>
          <a:off x="255270" y="1710296"/>
          <a:ext cx="8633460" cy="39624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bl>
          </a:graphicData>
        </a:graphic>
      </p:graphicFrame>
      <p:graphicFrame>
        <p:nvGraphicFramePr>
          <p:cNvPr id="16" name="Table 13">
            <a:extLst>
              <a:ext uri="{FF2B5EF4-FFF2-40B4-BE49-F238E27FC236}">
                <a16:creationId xmlns:a16="http://schemas.microsoft.com/office/drawing/2014/main" id="{38FF177E-8294-4BC9-AC97-BA5FC14FD640}"/>
              </a:ext>
            </a:extLst>
          </p:cNvPr>
          <p:cNvGraphicFramePr>
            <a:graphicFrameLocks noGrp="1"/>
          </p:cNvGraphicFramePr>
          <p:nvPr>
            <p:extLst>
              <p:ext uri="{D42A27DB-BD31-4B8C-83A1-F6EECF244321}">
                <p14:modId xmlns:p14="http://schemas.microsoft.com/office/powerpoint/2010/main" val="1559839862"/>
              </p:ext>
            </p:extLst>
          </p:nvPr>
        </p:nvGraphicFramePr>
        <p:xfrm>
          <a:off x="255270" y="1710296"/>
          <a:ext cx="8633460" cy="9144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bl>
          </a:graphicData>
        </a:graphic>
      </p:graphicFrame>
      <p:graphicFrame>
        <p:nvGraphicFramePr>
          <p:cNvPr id="17" name="Table 13">
            <a:extLst>
              <a:ext uri="{FF2B5EF4-FFF2-40B4-BE49-F238E27FC236}">
                <a16:creationId xmlns:a16="http://schemas.microsoft.com/office/drawing/2014/main" id="{006A26BB-308A-4B04-ACF8-F2C1C1ADC649}"/>
              </a:ext>
            </a:extLst>
          </p:cNvPr>
          <p:cNvGraphicFramePr>
            <a:graphicFrameLocks noGrp="1"/>
          </p:cNvGraphicFramePr>
          <p:nvPr>
            <p:extLst>
              <p:ext uri="{D42A27DB-BD31-4B8C-83A1-F6EECF244321}">
                <p14:modId xmlns:p14="http://schemas.microsoft.com/office/powerpoint/2010/main" val="1739466212"/>
              </p:ext>
            </p:extLst>
          </p:nvPr>
        </p:nvGraphicFramePr>
        <p:xfrm>
          <a:off x="255270" y="1710296"/>
          <a:ext cx="8633460" cy="15240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bl>
          </a:graphicData>
        </a:graphic>
      </p:graphicFrame>
      <p:graphicFrame>
        <p:nvGraphicFramePr>
          <p:cNvPr id="18" name="Table 13">
            <a:extLst>
              <a:ext uri="{FF2B5EF4-FFF2-40B4-BE49-F238E27FC236}">
                <a16:creationId xmlns:a16="http://schemas.microsoft.com/office/drawing/2014/main" id="{4888BD3C-413A-4DD8-A890-ED76C60D04BC}"/>
              </a:ext>
            </a:extLst>
          </p:cNvPr>
          <p:cNvGraphicFramePr>
            <a:graphicFrameLocks noGrp="1"/>
          </p:cNvGraphicFramePr>
          <p:nvPr>
            <p:extLst>
              <p:ext uri="{D42A27DB-BD31-4B8C-83A1-F6EECF244321}">
                <p14:modId xmlns:p14="http://schemas.microsoft.com/office/powerpoint/2010/main" val="2784736189"/>
              </p:ext>
            </p:extLst>
          </p:nvPr>
        </p:nvGraphicFramePr>
        <p:xfrm>
          <a:off x="255270" y="1710296"/>
          <a:ext cx="8633460" cy="21336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bl>
          </a:graphicData>
        </a:graphic>
      </p:graphicFrame>
      <p:graphicFrame>
        <p:nvGraphicFramePr>
          <p:cNvPr id="19" name="Table 13">
            <a:extLst>
              <a:ext uri="{FF2B5EF4-FFF2-40B4-BE49-F238E27FC236}">
                <a16:creationId xmlns:a16="http://schemas.microsoft.com/office/drawing/2014/main" id="{1BDDA9D2-6097-4212-922A-FE4798E563F9}"/>
              </a:ext>
            </a:extLst>
          </p:cNvPr>
          <p:cNvGraphicFramePr>
            <a:graphicFrameLocks noGrp="1"/>
          </p:cNvGraphicFramePr>
          <p:nvPr>
            <p:extLst>
              <p:ext uri="{D42A27DB-BD31-4B8C-83A1-F6EECF244321}">
                <p14:modId xmlns:p14="http://schemas.microsoft.com/office/powerpoint/2010/main" val="1538945578"/>
              </p:ext>
            </p:extLst>
          </p:nvPr>
        </p:nvGraphicFramePr>
        <p:xfrm>
          <a:off x="255270" y="1710296"/>
          <a:ext cx="8633460" cy="27432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r h="370840">
                <a:tc>
                  <a:txBody>
                    <a:bodyPr/>
                    <a:lstStyle/>
                    <a:p>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tc>
                <a:tc>
                  <a:txBody>
                    <a:bodyPr/>
                    <a:lstStyle/>
                    <a:p>
                      <a:pPr>
                        <a:lnSpc>
                          <a:spcPct val="107000"/>
                        </a:lnSpc>
                        <a:spcAft>
                          <a:spcPts val="80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51010328"/>
                  </a:ext>
                </a:extLst>
              </a:tr>
            </a:tbl>
          </a:graphicData>
        </a:graphic>
      </p:graphicFrame>
      <p:graphicFrame>
        <p:nvGraphicFramePr>
          <p:cNvPr id="20" name="Table 13">
            <a:extLst>
              <a:ext uri="{FF2B5EF4-FFF2-40B4-BE49-F238E27FC236}">
                <a16:creationId xmlns:a16="http://schemas.microsoft.com/office/drawing/2014/main" id="{6FFFA09D-9D0F-426D-9637-BA04F3A7CF22}"/>
              </a:ext>
            </a:extLst>
          </p:cNvPr>
          <p:cNvGraphicFramePr>
            <a:graphicFrameLocks noGrp="1"/>
          </p:cNvGraphicFramePr>
          <p:nvPr>
            <p:extLst>
              <p:ext uri="{D42A27DB-BD31-4B8C-83A1-F6EECF244321}">
                <p14:modId xmlns:p14="http://schemas.microsoft.com/office/powerpoint/2010/main" val="983831449"/>
              </p:ext>
            </p:extLst>
          </p:nvPr>
        </p:nvGraphicFramePr>
        <p:xfrm>
          <a:off x="255270" y="1710296"/>
          <a:ext cx="8633460" cy="33528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r h="370840">
                <a:tc>
                  <a:txBody>
                    <a:bodyPr/>
                    <a:lstStyle/>
                    <a:p>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tc>
                <a:tc>
                  <a:txBody>
                    <a:bodyPr/>
                    <a:lstStyle/>
                    <a:p>
                      <a:pPr>
                        <a:lnSpc>
                          <a:spcPct val="107000"/>
                        </a:lnSpc>
                        <a:spcAft>
                          <a:spcPts val="80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51010328"/>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Explain </a:t>
                      </a:r>
                      <a:r>
                        <a:rPr lang="en-GB" sz="1400" b="1" dirty="0">
                          <a:solidFill>
                            <a:schemeClr val="accent6">
                              <a:lumMod val="10000"/>
                            </a:schemeClr>
                          </a:solidFill>
                        </a:rPr>
                        <a:t>shortcomings</a:t>
                      </a:r>
                      <a:r>
                        <a:rPr lang="en-GB" sz="1400" dirty="0">
                          <a:solidFill>
                            <a:schemeClr val="accent6">
                              <a:lumMod val="10000"/>
                            </a:schemeClr>
                          </a:solidFill>
                        </a:rPr>
                        <a:t> of antibiotics</a:t>
                      </a:r>
                    </a:p>
                  </a:txBody>
                  <a:tcPr/>
                </a:tc>
                <a:tc>
                  <a:txBody>
                    <a:bodyPr/>
                    <a:lstStyle/>
                    <a:p>
                      <a:pPr>
                        <a:lnSpc>
                          <a:spcPct val="107000"/>
                        </a:lnSpc>
                        <a:spcAft>
                          <a:spcPts val="800"/>
                        </a:spcAft>
                      </a:pPr>
                      <a:r>
                        <a:rPr lang="en-GB" sz="1400" dirty="0">
                          <a:solidFill>
                            <a:srgbClr val="000000"/>
                          </a:solidFill>
                          <a:effectLst/>
                        </a:rPr>
                        <a:t>Antibiotics </a:t>
                      </a:r>
                      <a:r>
                        <a:rPr lang="en-GB" sz="1400" b="1" i="1" dirty="0">
                          <a:solidFill>
                            <a:srgbClr val="000000"/>
                          </a:solidFill>
                          <a:effectLst/>
                        </a:rPr>
                        <a:t>don’t help with pain </a:t>
                      </a:r>
                      <a:r>
                        <a:rPr lang="en-GB" sz="1400" dirty="0">
                          <a:solidFill>
                            <a:srgbClr val="000000"/>
                          </a:solidFill>
                          <a:effectLst/>
                        </a:rPr>
                        <a:t>but </a:t>
                      </a:r>
                      <a:r>
                        <a:rPr lang="en-GB" sz="1400" b="1" i="1" dirty="0">
                          <a:solidFill>
                            <a:srgbClr val="000000"/>
                          </a:solidFill>
                          <a:effectLst/>
                        </a:rPr>
                        <a:t>side effects</a:t>
                      </a:r>
                      <a:r>
                        <a:rPr lang="en-GB" sz="1400" dirty="0">
                          <a:solidFill>
                            <a:srgbClr val="000000"/>
                          </a:solidFill>
                          <a:effectLst/>
                        </a:rPr>
                        <a:t>, such as diarrhoea, nausea and rash, can be </a:t>
                      </a:r>
                      <a:r>
                        <a:rPr lang="en-GB" sz="1400" b="1" i="1" dirty="0">
                          <a:solidFill>
                            <a:srgbClr val="000000"/>
                          </a:solidFill>
                          <a:effectLst/>
                        </a:rPr>
                        <a:t>experienced by up to 1 in 10 people</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3946835598"/>
                  </a:ext>
                </a:extLst>
              </a:tr>
            </a:tbl>
          </a:graphicData>
        </a:graphic>
      </p:graphicFrame>
      <p:graphicFrame>
        <p:nvGraphicFramePr>
          <p:cNvPr id="21" name="Table 13">
            <a:extLst>
              <a:ext uri="{FF2B5EF4-FFF2-40B4-BE49-F238E27FC236}">
                <a16:creationId xmlns:a16="http://schemas.microsoft.com/office/drawing/2014/main" id="{0EDCE1C7-5AFF-4D95-97CE-D2984D4D91DA}"/>
              </a:ext>
            </a:extLst>
          </p:cNvPr>
          <p:cNvGraphicFramePr>
            <a:graphicFrameLocks noGrp="1"/>
          </p:cNvGraphicFramePr>
          <p:nvPr>
            <p:extLst>
              <p:ext uri="{D42A27DB-BD31-4B8C-83A1-F6EECF244321}">
                <p14:modId xmlns:p14="http://schemas.microsoft.com/office/powerpoint/2010/main" val="572764117"/>
              </p:ext>
            </p:extLst>
          </p:nvPr>
        </p:nvGraphicFramePr>
        <p:xfrm>
          <a:off x="255270" y="1710296"/>
          <a:ext cx="8633460" cy="4027551"/>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r h="370840">
                <a:tc>
                  <a:txBody>
                    <a:bodyPr/>
                    <a:lstStyle/>
                    <a:p>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tc>
                <a:tc>
                  <a:txBody>
                    <a:bodyPr/>
                    <a:lstStyle/>
                    <a:p>
                      <a:pPr>
                        <a:lnSpc>
                          <a:spcPct val="107000"/>
                        </a:lnSpc>
                        <a:spcAft>
                          <a:spcPts val="80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51010328"/>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Explain </a:t>
                      </a:r>
                      <a:r>
                        <a:rPr lang="en-GB" sz="1400" b="1" dirty="0">
                          <a:solidFill>
                            <a:schemeClr val="accent6">
                              <a:lumMod val="10000"/>
                            </a:schemeClr>
                          </a:solidFill>
                        </a:rPr>
                        <a:t>shortcomings</a:t>
                      </a:r>
                      <a:r>
                        <a:rPr lang="en-GB" sz="1400" dirty="0">
                          <a:solidFill>
                            <a:schemeClr val="accent6">
                              <a:lumMod val="10000"/>
                            </a:schemeClr>
                          </a:solidFill>
                        </a:rPr>
                        <a:t> of antibiotics</a:t>
                      </a:r>
                    </a:p>
                  </a:txBody>
                  <a:tcPr/>
                </a:tc>
                <a:tc>
                  <a:txBody>
                    <a:bodyPr/>
                    <a:lstStyle/>
                    <a:p>
                      <a:pPr>
                        <a:lnSpc>
                          <a:spcPct val="107000"/>
                        </a:lnSpc>
                        <a:spcAft>
                          <a:spcPts val="800"/>
                        </a:spcAft>
                      </a:pPr>
                      <a:r>
                        <a:rPr lang="en-GB" sz="1400" dirty="0">
                          <a:solidFill>
                            <a:srgbClr val="000000"/>
                          </a:solidFill>
                          <a:effectLst/>
                        </a:rPr>
                        <a:t>Antibiotics </a:t>
                      </a:r>
                      <a:r>
                        <a:rPr lang="en-GB" sz="1400" b="1" i="1" dirty="0">
                          <a:solidFill>
                            <a:srgbClr val="000000"/>
                          </a:solidFill>
                          <a:effectLst/>
                        </a:rPr>
                        <a:t>don’t help with pain </a:t>
                      </a:r>
                      <a:r>
                        <a:rPr lang="en-GB" sz="1400" dirty="0">
                          <a:solidFill>
                            <a:srgbClr val="000000"/>
                          </a:solidFill>
                          <a:effectLst/>
                        </a:rPr>
                        <a:t>but </a:t>
                      </a:r>
                      <a:r>
                        <a:rPr lang="en-GB" sz="1400" b="1" i="1" dirty="0">
                          <a:solidFill>
                            <a:srgbClr val="000000"/>
                          </a:solidFill>
                          <a:effectLst/>
                        </a:rPr>
                        <a:t>side effects</a:t>
                      </a:r>
                      <a:r>
                        <a:rPr lang="en-GB" sz="1400" dirty="0">
                          <a:solidFill>
                            <a:srgbClr val="000000"/>
                          </a:solidFill>
                          <a:effectLst/>
                        </a:rPr>
                        <a:t>, such as diarrhoea, nausea and rash, can be </a:t>
                      </a:r>
                      <a:r>
                        <a:rPr lang="en-GB" sz="1400" b="1" i="1" dirty="0">
                          <a:solidFill>
                            <a:srgbClr val="000000"/>
                          </a:solidFill>
                          <a:effectLst/>
                        </a:rPr>
                        <a:t>experienced by up to 1 in 10 people</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3946835598"/>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Self-care</a:t>
                      </a:r>
                      <a:r>
                        <a:rPr lang="en-GB" sz="1400" dirty="0">
                          <a:solidFill>
                            <a:schemeClr val="accent6">
                              <a:lumMod val="10000"/>
                            </a:schemeClr>
                          </a:solidFill>
                        </a:rPr>
                        <a:t> advice</a:t>
                      </a:r>
                    </a:p>
                  </a:txBody>
                  <a:tcPr/>
                </a:tc>
                <a:tc>
                  <a:txBody>
                    <a:bodyPr/>
                    <a:lstStyle/>
                    <a:p>
                      <a:pPr>
                        <a:lnSpc>
                          <a:spcPct val="107000"/>
                        </a:lnSpc>
                        <a:spcAft>
                          <a:spcPts val="800"/>
                        </a:spcAft>
                      </a:pPr>
                      <a:r>
                        <a:rPr lang="en-GB" sz="1400" dirty="0">
                          <a:solidFill>
                            <a:srgbClr val="000000"/>
                          </a:solidFill>
                          <a:effectLst/>
                        </a:rPr>
                        <a:t>‘Pain in the chest or throat is normal due to inflammation, </a:t>
                      </a:r>
                      <a:r>
                        <a:rPr lang="en-GB" sz="1400" b="1" i="1" dirty="0">
                          <a:solidFill>
                            <a:srgbClr val="000000"/>
                          </a:solidFill>
                          <a:effectLst/>
                        </a:rPr>
                        <a:t>you can take paracetamol, and/or ibuprofen, which will help the pain and soothe the inflammation</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3718311575"/>
                  </a:ext>
                </a:extLst>
              </a:tr>
            </a:tbl>
          </a:graphicData>
        </a:graphic>
      </p:graphicFrame>
      <p:graphicFrame>
        <p:nvGraphicFramePr>
          <p:cNvPr id="22" name="Table 13">
            <a:extLst>
              <a:ext uri="{FF2B5EF4-FFF2-40B4-BE49-F238E27FC236}">
                <a16:creationId xmlns:a16="http://schemas.microsoft.com/office/drawing/2014/main" id="{439335AF-0F0D-4779-B8B7-FFB87A33D20E}"/>
              </a:ext>
            </a:extLst>
          </p:cNvPr>
          <p:cNvGraphicFramePr>
            <a:graphicFrameLocks noGrp="1"/>
          </p:cNvGraphicFramePr>
          <p:nvPr>
            <p:extLst>
              <p:ext uri="{D42A27DB-BD31-4B8C-83A1-F6EECF244321}">
                <p14:modId xmlns:p14="http://schemas.microsoft.com/office/powerpoint/2010/main" val="3097959519"/>
              </p:ext>
            </p:extLst>
          </p:nvPr>
        </p:nvGraphicFramePr>
        <p:xfrm>
          <a:off x="255270" y="1710296"/>
          <a:ext cx="8633460" cy="44196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pPr>
                        <a:lnSpc>
                          <a:spcPct val="100000"/>
                        </a:lnSpc>
                        <a:spcAft>
                          <a:spcPts val="0"/>
                        </a:spcAft>
                      </a:pPr>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nchor="ctr"/>
                </a:tc>
                <a:tc>
                  <a:txBody>
                    <a:bodyPr/>
                    <a:lstStyle/>
                    <a:p>
                      <a:pPr>
                        <a:lnSpc>
                          <a:spcPct val="100000"/>
                        </a:lnSpc>
                        <a:spcAft>
                          <a:spcPts val="0"/>
                        </a:spcAft>
                      </a:pPr>
                      <a:r>
                        <a:rPr lang="en-GB" sz="1400" dirty="0">
                          <a:solidFill>
                            <a:schemeClr val="accent6">
                              <a:lumMod val="10000"/>
                            </a:schemeClr>
                          </a:solidFill>
                        </a:rPr>
                        <a:t>‘What are the things you are most worried about?’</a:t>
                      </a:r>
                    </a:p>
                  </a:txBody>
                  <a:tcPr anchor="ctr"/>
                </a:tc>
                <a:extLst>
                  <a:ext uri="{0D108BD9-81ED-4DB2-BD59-A6C34878D82A}">
                    <a16:rowId xmlns:a16="http://schemas.microsoft.com/office/drawing/2014/main" val="1104846607"/>
                  </a:ext>
                </a:extLst>
              </a:tr>
              <a:tr h="370840">
                <a:tc>
                  <a:txBody>
                    <a:bodyPr/>
                    <a:lstStyle/>
                    <a:p>
                      <a:pPr>
                        <a:lnSpc>
                          <a:spcPct val="100000"/>
                        </a:lnSpc>
                        <a:spcAft>
                          <a:spcPts val="0"/>
                        </a:spcAft>
                      </a:pPr>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nchor="ctr"/>
                </a:tc>
                <a:tc>
                  <a:txBody>
                    <a:bodyPr/>
                    <a:lstStyle/>
                    <a:p>
                      <a:pPr>
                        <a:lnSpc>
                          <a:spcPct val="100000"/>
                        </a:lnSpc>
                        <a:spcAft>
                          <a:spcPts val="0"/>
                        </a:spcAft>
                      </a:pPr>
                      <a:r>
                        <a:rPr lang="en-GB" sz="1400" dirty="0">
                          <a:solidFill>
                            <a:schemeClr val="accent6">
                              <a:lumMod val="10000"/>
                            </a:schemeClr>
                          </a:solidFill>
                        </a:rPr>
                        <a:t>While doing an examination provide ‘no problem’ commentary</a:t>
                      </a:r>
                    </a:p>
                    <a:p>
                      <a:pPr>
                        <a:lnSpc>
                          <a:spcPct val="100000"/>
                        </a:lnSpc>
                        <a:spcAft>
                          <a:spcPts val="0"/>
                        </a:spcAft>
                      </a:pPr>
                      <a:r>
                        <a:rPr lang="en-GB" sz="1400" dirty="0">
                          <a:solidFill>
                            <a:schemeClr val="accent6">
                              <a:lumMod val="10000"/>
                            </a:schemeClr>
                          </a:solidFill>
                        </a:rPr>
                        <a:t>‘Your heart rate is normal, your temperature isn’t raised’</a:t>
                      </a:r>
                    </a:p>
                  </a:txBody>
                  <a:tcPr anchor="ctr"/>
                </a:tc>
                <a:extLst>
                  <a:ext uri="{0D108BD9-81ED-4DB2-BD59-A6C34878D82A}">
                    <a16:rowId xmlns:a16="http://schemas.microsoft.com/office/drawing/2014/main" val="1664172637"/>
                  </a:ext>
                </a:extLst>
              </a:tr>
              <a:tr h="370840">
                <a:tc>
                  <a:txBody>
                    <a:bodyPr/>
                    <a:lstStyle/>
                    <a:p>
                      <a:pPr>
                        <a:lnSpc>
                          <a:spcPct val="100000"/>
                        </a:lnSpc>
                        <a:spcAft>
                          <a:spcPts val="0"/>
                        </a:spcAft>
                      </a:pPr>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nchor="ctr"/>
                </a:tc>
                <a:tc>
                  <a:txBody>
                    <a:bodyPr/>
                    <a:lstStyle/>
                    <a:p>
                      <a:pPr>
                        <a:lnSpc>
                          <a:spcPct val="100000"/>
                        </a:lnSpc>
                        <a:spcAft>
                          <a:spcPts val="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352815676"/>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nchor="ctr"/>
                </a:tc>
                <a:tc>
                  <a:txBody>
                    <a:bodyPr/>
                    <a:lstStyle/>
                    <a:p>
                      <a:pPr>
                        <a:lnSpc>
                          <a:spcPct val="100000"/>
                        </a:lnSpc>
                        <a:spcAft>
                          <a:spcPts val="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2436321353"/>
                  </a:ext>
                </a:extLst>
              </a:tr>
              <a:tr h="370840">
                <a:tc>
                  <a:txBody>
                    <a:bodyPr/>
                    <a:lstStyle/>
                    <a:p>
                      <a:pPr>
                        <a:lnSpc>
                          <a:spcPct val="100000"/>
                        </a:lnSpc>
                        <a:spcAft>
                          <a:spcPts val="0"/>
                        </a:spcAft>
                      </a:pPr>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nchor="ctr"/>
                </a:tc>
                <a:tc>
                  <a:txBody>
                    <a:bodyPr/>
                    <a:lstStyle/>
                    <a:p>
                      <a:pPr>
                        <a:lnSpc>
                          <a:spcPct val="100000"/>
                        </a:lnSpc>
                        <a:spcAft>
                          <a:spcPts val="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51010328"/>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Explain </a:t>
                      </a:r>
                      <a:r>
                        <a:rPr lang="en-GB" sz="1400" b="1" dirty="0">
                          <a:solidFill>
                            <a:schemeClr val="accent6">
                              <a:lumMod val="10000"/>
                            </a:schemeClr>
                          </a:solidFill>
                        </a:rPr>
                        <a:t>shortcomings</a:t>
                      </a:r>
                      <a:r>
                        <a:rPr lang="en-GB" sz="1400" dirty="0">
                          <a:solidFill>
                            <a:schemeClr val="accent6">
                              <a:lumMod val="10000"/>
                            </a:schemeClr>
                          </a:solidFill>
                        </a:rPr>
                        <a:t> of antibiotics</a:t>
                      </a:r>
                    </a:p>
                  </a:txBody>
                  <a:tcPr anchor="ctr"/>
                </a:tc>
                <a:tc>
                  <a:txBody>
                    <a:bodyPr/>
                    <a:lstStyle/>
                    <a:p>
                      <a:pPr>
                        <a:lnSpc>
                          <a:spcPct val="100000"/>
                        </a:lnSpc>
                        <a:spcAft>
                          <a:spcPts val="0"/>
                        </a:spcAft>
                      </a:pPr>
                      <a:r>
                        <a:rPr lang="en-GB" sz="1400" dirty="0">
                          <a:solidFill>
                            <a:srgbClr val="000000"/>
                          </a:solidFill>
                          <a:effectLst/>
                        </a:rPr>
                        <a:t>Antibiotics </a:t>
                      </a:r>
                      <a:r>
                        <a:rPr lang="en-GB" sz="1400" b="1" i="1" dirty="0">
                          <a:solidFill>
                            <a:srgbClr val="000000"/>
                          </a:solidFill>
                          <a:effectLst/>
                        </a:rPr>
                        <a:t>don’t help with pain </a:t>
                      </a:r>
                      <a:r>
                        <a:rPr lang="en-GB" sz="1400" dirty="0">
                          <a:solidFill>
                            <a:srgbClr val="000000"/>
                          </a:solidFill>
                          <a:effectLst/>
                        </a:rPr>
                        <a:t>but </a:t>
                      </a:r>
                      <a:r>
                        <a:rPr lang="en-GB" sz="1400" b="1" i="1" dirty="0">
                          <a:solidFill>
                            <a:srgbClr val="000000"/>
                          </a:solidFill>
                          <a:effectLst/>
                        </a:rPr>
                        <a:t>side effects</a:t>
                      </a:r>
                      <a:r>
                        <a:rPr lang="en-GB" sz="1400" dirty="0">
                          <a:solidFill>
                            <a:srgbClr val="000000"/>
                          </a:solidFill>
                          <a:effectLst/>
                        </a:rPr>
                        <a:t>, such as diarrhoea, nausea and rash, can be </a:t>
                      </a:r>
                      <a:r>
                        <a:rPr lang="en-GB" sz="1400" b="1" i="1" dirty="0">
                          <a:solidFill>
                            <a:srgbClr val="000000"/>
                          </a:solidFill>
                          <a:effectLst/>
                        </a:rPr>
                        <a:t>experienced by up to 1 in 10 people</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3946835598"/>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Self-care</a:t>
                      </a:r>
                      <a:r>
                        <a:rPr lang="en-GB" sz="1400" dirty="0">
                          <a:solidFill>
                            <a:schemeClr val="accent6">
                              <a:lumMod val="10000"/>
                            </a:schemeClr>
                          </a:solidFill>
                        </a:rPr>
                        <a:t> advice</a:t>
                      </a:r>
                    </a:p>
                  </a:txBody>
                  <a:tcPr anchor="ctr"/>
                </a:tc>
                <a:tc>
                  <a:txBody>
                    <a:bodyPr/>
                    <a:lstStyle/>
                    <a:p>
                      <a:pPr>
                        <a:lnSpc>
                          <a:spcPct val="100000"/>
                        </a:lnSpc>
                        <a:spcAft>
                          <a:spcPts val="0"/>
                        </a:spcAft>
                      </a:pPr>
                      <a:r>
                        <a:rPr lang="en-GB" sz="1400" dirty="0">
                          <a:solidFill>
                            <a:srgbClr val="000000"/>
                          </a:solidFill>
                          <a:effectLst/>
                        </a:rPr>
                        <a:t>‘Pain in the chest or throat is normal due to inflammation, </a:t>
                      </a:r>
                      <a:r>
                        <a:rPr lang="en-GB" sz="1400" b="1" i="1" dirty="0">
                          <a:solidFill>
                            <a:srgbClr val="000000"/>
                          </a:solidFill>
                          <a:effectLst/>
                        </a:rPr>
                        <a:t>you can take paracetamol, and/or ibuprofen, which will help the pain and soothe the inflammation</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3718311575"/>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Safety-netting</a:t>
                      </a:r>
                      <a:r>
                        <a:rPr lang="en-GB" sz="1400" dirty="0">
                          <a:solidFill>
                            <a:schemeClr val="accent6">
                              <a:lumMod val="10000"/>
                            </a:schemeClr>
                          </a:solidFill>
                        </a:rPr>
                        <a:t> advice</a:t>
                      </a:r>
                    </a:p>
                  </a:txBody>
                  <a:tcPr anchor="ctr"/>
                </a:tc>
                <a:tc>
                  <a:txBody>
                    <a:bodyPr/>
                    <a:lstStyle/>
                    <a:p>
                      <a:pPr>
                        <a:lnSpc>
                          <a:spcPct val="100000"/>
                        </a:lnSpc>
                        <a:spcAft>
                          <a:spcPts val="0"/>
                        </a:spcAft>
                      </a:pPr>
                      <a:r>
                        <a:rPr lang="en-GB" sz="1400" dirty="0">
                          <a:solidFill>
                            <a:srgbClr val="000000"/>
                          </a:solidFill>
                          <a:effectLst/>
                        </a:rPr>
                        <a:t>Provide patients with specific </a:t>
                      </a:r>
                      <a:r>
                        <a:rPr lang="en-GB" sz="1400" b="1" i="1" dirty="0">
                          <a:solidFill>
                            <a:srgbClr val="000000"/>
                          </a:solidFill>
                          <a:effectLst/>
                        </a:rPr>
                        <a:t>information on red-flag symptoms </a:t>
                      </a:r>
                      <a:r>
                        <a:rPr lang="en-GB" sz="1400" dirty="0">
                          <a:solidFill>
                            <a:srgbClr val="000000"/>
                          </a:solidFill>
                          <a:effectLst/>
                        </a:rPr>
                        <a:t>and when they should seek further help</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1062685710"/>
                  </a:ext>
                </a:extLst>
              </a:tr>
            </a:tbl>
          </a:graphicData>
        </a:graphic>
      </p:graphicFrame>
      <p:sp>
        <p:nvSpPr>
          <p:cNvPr id="2" name="Date Placeholder 1">
            <a:extLst>
              <a:ext uri="{FF2B5EF4-FFF2-40B4-BE49-F238E27FC236}">
                <a16:creationId xmlns:a16="http://schemas.microsoft.com/office/drawing/2014/main" id="{F5102313-2828-442B-B990-6D6360F8A70A}"/>
              </a:ext>
            </a:extLst>
          </p:cNvPr>
          <p:cNvSpPr>
            <a:spLocks noGrp="1"/>
          </p:cNvSpPr>
          <p:nvPr>
            <p:ph type="dt" sz="half" idx="10"/>
          </p:nvPr>
        </p:nvSpPr>
        <p:spPr>
          <a:xfrm>
            <a:off x="489502" y="6445800"/>
            <a:ext cx="2057400" cy="365125"/>
          </a:xfrm>
        </p:spPr>
        <p:txBody>
          <a:bodyPr/>
          <a:lstStyle/>
          <a:p>
            <a:r>
              <a:rPr lang="en-GB"/>
              <a:t>25/11/2021</a:t>
            </a:r>
            <a:endParaRPr lang="en-GB" dirty="0"/>
          </a:p>
        </p:txBody>
      </p:sp>
      <p:sp>
        <p:nvSpPr>
          <p:cNvPr id="3" name="Slide Number Placeholder 2">
            <a:extLst>
              <a:ext uri="{FF2B5EF4-FFF2-40B4-BE49-F238E27FC236}">
                <a16:creationId xmlns:a16="http://schemas.microsoft.com/office/drawing/2014/main" id="{CE113BD5-F73E-42E3-97F5-25F5AFE312D1}"/>
              </a:ext>
            </a:extLst>
          </p:cNvPr>
          <p:cNvSpPr>
            <a:spLocks noGrp="1"/>
          </p:cNvSpPr>
          <p:nvPr>
            <p:ph type="sldNum" sz="quarter" idx="12"/>
          </p:nvPr>
        </p:nvSpPr>
        <p:spPr/>
        <p:txBody>
          <a:bodyPr/>
          <a:lstStyle/>
          <a:p>
            <a:fld id="{EE1385C2-C24A-4E88-87F7-2016927FAD7D}" type="slidenum">
              <a:rPr lang="en-GB" smtClean="0"/>
              <a:t>5</a:t>
            </a:fld>
            <a:endParaRPr lang="en-GB" dirty="0"/>
          </a:p>
        </p:txBody>
      </p:sp>
    </p:spTree>
    <p:extLst>
      <p:ext uri="{BB962C8B-B14F-4D97-AF65-F5344CB8AC3E}">
        <p14:creationId xmlns:p14="http://schemas.microsoft.com/office/powerpoint/2010/main" val="26377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58249" y="1123580"/>
            <a:ext cx="6336704" cy="432048"/>
          </a:xfrm>
        </p:spPr>
        <p:txBody>
          <a:bodyPr>
            <a:normAutofit fontScale="77500" lnSpcReduction="20000"/>
          </a:bodyPr>
          <a:lstStyle/>
          <a:p>
            <a:pPr marL="0" indent="0">
              <a:buNone/>
            </a:pPr>
            <a:r>
              <a:rPr lang="en-GB" dirty="0"/>
              <a:t>Key elements of effective consultations (CHESTSSS)</a:t>
            </a:r>
            <a:endParaRPr lang="en-GB"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a:buFontTx/>
              <a:buChar char="-"/>
            </a:pPr>
            <a:endParaRPr lang="en-GB" sz="2400" dirty="0">
              <a:solidFill>
                <a:schemeClr val="accent2">
                  <a:lumMod val="75000"/>
                </a:schemeClr>
              </a:solidFill>
            </a:endParaRPr>
          </a:p>
          <a:p>
            <a:pPr marL="0" indent="0">
              <a:buNone/>
            </a:pPr>
            <a:endParaRPr lang="en-GB" sz="2400" dirty="0">
              <a:solidFill>
                <a:schemeClr val="accent2">
                  <a:lumMod val="75000"/>
                </a:schemeClr>
              </a:solidFill>
            </a:endParaRPr>
          </a:p>
        </p:txBody>
      </p:sp>
      <p:sp>
        <p:nvSpPr>
          <p:cNvPr id="10" name="Footer Placeholder 5">
            <a:extLst>
              <a:ext uri="{FF2B5EF4-FFF2-40B4-BE49-F238E27FC236}">
                <a16:creationId xmlns:a16="http://schemas.microsoft.com/office/drawing/2014/main" id="{4A64FA54-FF36-4BFA-B7EF-75837A056255}"/>
              </a:ext>
            </a:extLst>
          </p:cNvPr>
          <p:cNvSpPr>
            <a:spLocks noGrp="1"/>
          </p:cNvSpPr>
          <p:nvPr>
            <p:ph type="ftr" sz="quarter" idx="11"/>
          </p:nvPr>
        </p:nvSpPr>
        <p:spPr>
          <a:xfrm>
            <a:off x="2965174" y="6445815"/>
            <a:ext cx="2456153" cy="365125"/>
          </a:xfrm>
        </p:spPr>
        <p:txBody>
          <a:bodyPr/>
          <a:lstStyle/>
          <a:p>
            <a:pPr algn="r"/>
            <a:r>
              <a:rPr lang="en-GB" altLang="en-US" dirty="0">
                <a:solidFill>
                  <a:srgbClr val="C00000"/>
                </a:solidFill>
                <a:cs typeface="Arial" panose="020B0604020202020204" pitchFamily="34" charset="0"/>
              </a:rPr>
              <a:t>www.rcgp.org.uk/targetantibiotics</a:t>
            </a:r>
          </a:p>
        </p:txBody>
      </p:sp>
      <p:sp>
        <p:nvSpPr>
          <p:cNvPr id="11" name="Title 10">
            <a:extLst>
              <a:ext uri="{FF2B5EF4-FFF2-40B4-BE49-F238E27FC236}">
                <a16:creationId xmlns:a16="http://schemas.microsoft.com/office/drawing/2014/main" id="{1B1EE32F-F0DC-457B-8248-BE9F044731D1}"/>
              </a:ext>
            </a:extLst>
          </p:cNvPr>
          <p:cNvSpPr>
            <a:spLocks noGrp="1"/>
          </p:cNvSpPr>
          <p:nvPr>
            <p:ph type="title"/>
          </p:nvPr>
        </p:nvSpPr>
        <p:spPr>
          <a:xfrm>
            <a:off x="1591056" y="365127"/>
            <a:ext cx="6924294" cy="750904"/>
          </a:xfrm>
        </p:spPr>
        <p:txBody>
          <a:bodyPr>
            <a:normAutofit/>
          </a:bodyPr>
          <a:lstStyle/>
          <a:p>
            <a:r>
              <a:rPr lang="en-GB" dirty="0"/>
              <a:t>Finding the right words: How?</a:t>
            </a:r>
          </a:p>
        </p:txBody>
      </p:sp>
      <p:graphicFrame>
        <p:nvGraphicFramePr>
          <p:cNvPr id="15" name="Table 13">
            <a:extLst>
              <a:ext uri="{FF2B5EF4-FFF2-40B4-BE49-F238E27FC236}">
                <a16:creationId xmlns:a16="http://schemas.microsoft.com/office/drawing/2014/main" id="{4C8F597A-37DA-4934-8B2A-0533322FE880}"/>
              </a:ext>
            </a:extLst>
          </p:cNvPr>
          <p:cNvGraphicFramePr>
            <a:graphicFrameLocks noGrp="1"/>
          </p:cNvGraphicFramePr>
          <p:nvPr/>
        </p:nvGraphicFramePr>
        <p:xfrm>
          <a:off x="255270" y="1710296"/>
          <a:ext cx="8633460" cy="39624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bl>
          </a:graphicData>
        </a:graphic>
      </p:graphicFrame>
      <p:graphicFrame>
        <p:nvGraphicFramePr>
          <p:cNvPr id="16" name="Table 13">
            <a:extLst>
              <a:ext uri="{FF2B5EF4-FFF2-40B4-BE49-F238E27FC236}">
                <a16:creationId xmlns:a16="http://schemas.microsoft.com/office/drawing/2014/main" id="{38FF177E-8294-4BC9-AC97-BA5FC14FD640}"/>
              </a:ext>
            </a:extLst>
          </p:cNvPr>
          <p:cNvGraphicFramePr>
            <a:graphicFrameLocks noGrp="1"/>
          </p:cNvGraphicFramePr>
          <p:nvPr/>
        </p:nvGraphicFramePr>
        <p:xfrm>
          <a:off x="255270" y="1710296"/>
          <a:ext cx="8633460" cy="9144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bl>
          </a:graphicData>
        </a:graphic>
      </p:graphicFrame>
      <p:graphicFrame>
        <p:nvGraphicFramePr>
          <p:cNvPr id="17" name="Table 13">
            <a:extLst>
              <a:ext uri="{FF2B5EF4-FFF2-40B4-BE49-F238E27FC236}">
                <a16:creationId xmlns:a16="http://schemas.microsoft.com/office/drawing/2014/main" id="{006A26BB-308A-4B04-ACF8-F2C1C1ADC649}"/>
              </a:ext>
            </a:extLst>
          </p:cNvPr>
          <p:cNvGraphicFramePr>
            <a:graphicFrameLocks noGrp="1"/>
          </p:cNvGraphicFramePr>
          <p:nvPr/>
        </p:nvGraphicFramePr>
        <p:xfrm>
          <a:off x="255270" y="1710296"/>
          <a:ext cx="8633460" cy="15240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bl>
          </a:graphicData>
        </a:graphic>
      </p:graphicFrame>
      <p:graphicFrame>
        <p:nvGraphicFramePr>
          <p:cNvPr id="18" name="Table 13">
            <a:extLst>
              <a:ext uri="{FF2B5EF4-FFF2-40B4-BE49-F238E27FC236}">
                <a16:creationId xmlns:a16="http://schemas.microsoft.com/office/drawing/2014/main" id="{4888BD3C-413A-4DD8-A890-ED76C60D04BC}"/>
              </a:ext>
            </a:extLst>
          </p:cNvPr>
          <p:cNvGraphicFramePr>
            <a:graphicFrameLocks noGrp="1"/>
          </p:cNvGraphicFramePr>
          <p:nvPr/>
        </p:nvGraphicFramePr>
        <p:xfrm>
          <a:off x="255270" y="1710296"/>
          <a:ext cx="8633460" cy="21336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bl>
          </a:graphicData>
        </a:graphic>
      </p:graphicFrame>
      <p:graphicFrame>
        <p:nvGraphicFramePr>
          <p:cNvPr id="19" name="Table 13">
            <a:extLst>
              <a:ext uri="{FF2B5EF4-FFF2-40B4-BE49-F238E27FC236}">
                <a16:creationId xmlns:a16="http://schemas.microsoft.com/office/drawing/2014/main" id="{1BDDA9D2-6097-4212-922A-FE4798E563F9}"/>
              </a:ext>
            </a:extLst>
          </p:cNvPr>
          <p:cNvGraphicFramePr>
            <a:graphicFrameLocks noGrp="1"/>
          </p:cNvGraphicFramePr>
          <p:nvPr/>
        </p:nvGraphicFramePr>
        <p:xfrm>
          <a:off x="255270" y="1710296"/>
          <a:ext cx="8633460" cy="27432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r h="370840">
                <a:tc>
                  <a:txBody>
                    <a:bodyPr/>
                    <a:lstStyle/>
                    <a:p>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tc>
                <a:tc>
                  <a:txBody>
                    <a:bodyPr/>
                    <a:lstStyle/>
                    <a:p>
                      <a:pPr>
                        <a:lnSpc>
                          <a:spcPct val="107000"/>
                        </a:lnSpc>
                        <a:spcAft>
                          <a:spcPts val="80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51010328"/>
                  </a:ext>
                </a:extLst>
              </a:tr>
            </a:tbl>
          </a:graphicData>
        </a:graphic>
      </p:graphicFrame>
      <p:graphicFrame>
        <p:nvGraphicFramePr>
          <p:cNvPr id="20" name="Table 13">
            <a:extLst>
              <a:ext uri="{FF2B5EF4-FFF2-40B4-BE49-F238E27FC236}">
                <a16:creationId xmlns:a16="http://schemas.microsoft.com/office/drawing/2014/main" id="{6FFFA09D-9D0F-426D-9637-BA04F3A7CF22}"/>
              </a:ext>
            </a:extLst>
          </p:cNvPr>
          <p:cNvGraphicFramePr>
            <a:graphicFrameLocks noGrp="1"/>
          </p:cNvGraphicFramePr>
          <p:nvPr/>
        </p:nvGraphicFramePr>
        <p:xfrm>
          <a:off x="255270" y="1710296"/>
          <a:ext cx="8633460" cy="33528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r h="370840">
                <a:tc>
                  <a:txBody>
                    <a:bodyPr/>
                    <a:lstStyle/>
                    <a:p>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tc>
                <a:tc>
                  <a:txBody>
                    <a:bodyPr/>
                    <a:lstStyle/>
                    <a:p>
                      <a:pPr>
                        <a:lnSpc>
                          <a:spcPct val="107000"/>
                        </a:lnSpc>
                        <a:spcAft>
                          <a:spcPts val="80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51010328"/>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Explain </a:t>
                      </a:r>
                      <a:r>
                        <a:rPr lang="en-GB" sz="1400" b="1" dirty="0">
                          <a:solidFill>
                            <a:schemeClr val="accent6">
                              <a:lumMod val="10000"/>
                            </a:schemeClr>
                          </a:solidFill>
                        </a:rPr>
                        <a:t>shortcomings</a:t>
                      </a:r>
                      <a:r>
                        <a:rPr lang="en-GB" sz="1400" dirty="0">
                          <a:solidFill>
                            <a:schemeClr val="accent6">
                              <a:lumMod val="10000"/>
                            </a:schemeClr>
                          </a:solidFill>
                        </a:rPr>
                        <a:t> of antibiotics</a:t>
                      </a:r>
                    </a:p>
                  </a:txBody>
                  <a:tcPr/>
                </a:tc>
                <a:tc>
                  <a:txBody>
                    <a:bodyPr/>
                    <a:lstStyle/>
                    <a:p>
                      <a:pPr>
                        <a:lnSpc>
                          <a:spcPct val="107000"/>
                        </a:lnSpc>
                        <a:spcAft>
                          <a:spcPts val="800"/>
                        </a:spcAft>
                      </a:pPr>
                      <a:r>
                        <a:rPr lang="en-GB" sz="1400" dirty="0">
                          <a:solidFill>
                            <a:srgbClr val="000000"/>
                          </a:solidFill>
                          <a:effectLst/>
                        </a:rPr>
                        <a:t>Antibiotics </a:t>
                      </a:r>
                      <a:r>
                        <a:rPr lang="en-GB" sz="1400" b="1" i="1" dirty="0">
                          <a:solidFill>
                            <a:srgbClr val="000000"/>
                          </a:solidFill>
                          <a:effectLst/>
                        </a:rPr>
                        <a:t>don’t help with pain </a:t>
                      </a:r>
                      <a:r>
                        <a:rPr lang="en-GB" sz="1400" dirty="0">
                          <a:solidFill>
                            <a:srgbClr val="000000"/>
                          </a:solidFill>
                          <a:effectLst/>
                        </a:rPr>
                        <a:t>but </a:t>
                      </a:r>
                      <a:r>
                        <a:rPr lang="en-GB" sz="1400" b="1" i="1" dirty="0">
                          <a:solidFill>
                            <a:srgbClr val="000000"/>
                          </a:solidFill>
                          <a:effectLst/>
                        </a:rPr>
                        <a:t>side effects</a:t>
                      </a:r>
                      <a:r>
                        <a:rPr lang="en-GB" sz="1400" dirty="0">
                          <a:solidFill>
                            <a:srgbClr val="000000"/>
                          </a:solidFill>
                          <a:effectLst/>
                        </a:rPr>
                        <a:t>, such as diarrhoea, nausea and rash, can be </a:t>
                      </a:r>
                      <a:r>
                        <a:rPr lang="en-GB" sz="1400" b="1" i="1" dirty="0">
                          <a:solidFill>
                            <a:srgbClr val="000000"/>
                          </a:solidFill>
                          <a:effectLst/>
                        </a:rPr>
                        <a:t>experienced by up to 1 in 10 people</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3946835598"/>
                  </a:ext>
                </a:extLst>
              </a:tr>
            </a:tbl>
          </a:graphicData>
        </a:graphic>
      </p:graphicFrame>
      <p:graphicFrame>
        <p:nvGraphicFramePr>
          <p:cNvPr id="21" name="Table 13">
            <a:extLst>
              <a:ext uri="{FF2B5EF4-FFF2-40B4-BE49-F238E27FC236}">
                <a16:creationId xmlns:a16="http://schemas.microsoft.com/office/drawing/2014/main" id="{0EDCE1C7-5AFF-4D95-97CE-D2984D4D91DA}"/>
              </a:ext>
            </a:extLst>
          </p:cNvPr>
          <p:cNvGraphicFramePr>
            <a:graphicFrameLocks noGrp="1"/>
          </p:cNvGraphicFramePr>
          <p:nvPr/>
        </p:nvGraphicFramePr>
        <p:xfrm>
          <a:off x="255270" y="1710296"/>
          <a:ext cx="8633460" cy="4027551"/>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tc>
                <a:tc>
                  <a:txBody>
                    <a:bodyPr/>
                    <a:lstStyle/>
                    <a:p>
                      <a:r>
                        <a:rPr lang="en-GB" sz="1400" dirty="0">
                          <a:solidFill>
                            <a:schemeClr val="accent6">
                              <a:lumMod val="10000"/>
                            </a:schemeClr>
                          </a:solidFill>
                        </a:rPr>
                        <a:t>‘What are the things you are most worried about?’</a:t>
                      </a:r>
                    </a:p>
                  </a:txBody>
                  <a:tcPr/>
                </a:tc>
                <a:extLst>
                  <a:ext uri="{0D108BD9-81ED-4DB2-BD59-A6C34878D82A}">
                    <a16:rowId xmlns:a16="http://schemas.microsoft.com/office/drawing/2014/main" val="1104846607"/>
                  </a:ext>
                </a:extLst>
              </a:tr>
              <a:tr h="370840">
                <a:tc>
                  <a:txBody>
                    <a:bodyPr/>
                    <a:lstStyle/>
                    <a:p>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tc>
                <a:tc>
                  <a:txBody>
                    <a:bodyPr/>
                    <a:lstStyle/>
                    <a:p>
                      <a:r>
                        <a:rPr lang="en-GB" sz="1400" dirty="0">
                          <a:solidFill>
                            <a:schemeClr val="accent6">
                              <a:lumMod val="10000"/>
                            </a:schemeClr>
                          </a:solidFill>
                        </a:rPr>
                        <a:t>While doing an examination provide ‘no problem’ commentary</a:t>
                      </a:r>
                    </a:p>
                    <a:p>
                      <a:r>
                        <a:rPr lang="en-GB" sz="1400" dirty="0">
                          <a:solidFill>
                            <a:schemeClr val="accent6">
                              <a:lumMod val="10000"/>
                            </a:schemeClr>
                          </a:solidFill>
                        </a:rPr>
                        <a:t>‘Your heart rate is normal, your temperature isn’t raised’</a:t>
                      </a:r>
                    </a:p>
                  </a:txBody>
                  <a:tcPr/>
                </a:tc>
                <a:extLst>
                  <a:ext uri="{0D108BD9-81ED-4DB2-BD59-A6C34878D82A}">
                    <a16:rowId xmlns:a16="http://schemas.microsoft.com/office/drawing/2014/main" val="1664172637"/>
                  </a:ext>
                </a:extLst>
              </a:tr>
              <a:tr h="370840">
                <a:tc>
                  <a:txBody>
                    <a:bodyPr/>
                    <a:lstStyle/>
                    <a:p>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tc>
                <a:tc>
                  <a:txBody>
                    <a:bodyPr/>
                    <a:lstStyle/>
                    <a:p>
                      <a:pPr>
                        <a:lnSpc>
                          <a:spcPct val="107000"/>
                        </a:lnSpc>
                        <a:spcAft>
                          <a:spcPts val="80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52815676"/>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tc>
                <a:tc>
                  <a:txBody>
                    <a:bodyPr/>
                    <a:lstStyle/>
                    <a:p>
                      <a:pPr>
                        <a:lnSpc>
                          <a:spcPct val="107000"/>
                        </a:lnSpc>
                        <a:spcAft>
                          <a:spcPts val="80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2436321353"/>
                  </a:ext>
                </a:extLst>
              </a:tr>
              <a:tr h="370840">
                <a:tc>
                  <a:txBody>
                    <a:bodyPr/>
                    <a:lstStyle/>
                    <a:p>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tc>
                <a:tc>
                  <a:txBody>
                    <a:bodyPr/>
                    <a:lstStyle/>
                    <a:p>
                      <a:pPr>
                        <a:lnSpc>
                          <a:spcPct val="107000"/>
                        </a:lnSpc>
                        <a:spcAft>
                          <a:spcPts val="80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51010328"/>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Explain </a:t>
                      </a:r>
                      <a:r>
                        <a:rPr lang="en-GB" sz="1400" b="1" dirty="0">
                          <a:solidFill>
                            <a:schemeClr val="accent6">
                              <a:lumMod val="10000"/>
                            </a:schemeClr>
                          </a:solidFill>
                        </a:rPr>
                        <a:t>shortcomings</a:t>
                      </a:r>
                      <a:r>
                        <a:rPr lang="en-GB" sz="1400" dirty="0">
                          <a:solidFill>
                            <a:schemeClr val="accent6">
                              <a:lumMod val="10000"/>
                            </a:schemeClr>
                          </a:solidFill>
                        </a:rPr>
                        <a:t> of antibiotics</a:t>
                      </a:r>
                    </a:p>
                  </a:txBody>
                  <a:tcPr/>
                </a:tc>
                <a:tc>
                  <a:txBody>
                    <a:bodyPr/>
                    <a:lstStyle/>
                    <a:p>
                      <a:pPr>
                        <a:lnSpc>
                          <a:spcPct val="107000"/>
                        </a:lnSpc>
                        <a:spcAft>
                          <a:spcPts val="800"/>
                        </a:spcAft>
                      </a:pPr>
                      <a:r>
                        <a:rPr lang="en-GB" sz="1400" dirty="0">
                          <a:solidFill>
                            <a:srgbClr val="000000"/>
                          </a:solidFill>
                          <a:effectLst/>
                        </a:rPr>
                        <a:t>Antibiotics </a:t>
                      </a:r>
                      <a:r>
                        <a:rPr lang="en-GB" sz="1400" b="1" i="1" dirty="0">
                          <a:solidFill>
                            <a:srgbClr val="000000"/>
                          </a:solidFill>
                          <a:effectLst/>
                        </a:rPr>
                        <a:t>don’t help with pain </a:t>
                      </a:r>
                      <a:r>
                        <a:rPr lang="en-GB" sz="1400" dirty="0">
                          <a:solidFill>
                            <a:srgbClr val="000000"/>
                          </a:solidFill>
                          <a:effectLst/>
                        </a:rPr>
                        <a:t>but </a:t>
                      </a:r>
                      <a:r>
                        <a:rPr lang="en-GB" sz="1400" b="1" i="1" dirty="0">
                          <a:solidFill>
                            <a:srgbClr val="000000"/>
                          </a:solidFill>
                          <a:effectLst/>
                        </a:rPr>
                        <a:t>side effects</a:t>
                      </a:r>
                      <a:r>
                        <a:rPr lang="en-GB" sz="1400" dirty="0">
                          <a:solidFill>
                            <a:srgbClr val="000000"/>
                          </a:solidFill>
                          <a:effectLst/>
                        </a:rPr>
                        <a:t>, such as diarrhoea, nausea and rash, can be </a:t>
                      </a:r>
                      <a:r>
                        <a:rPr lang="en-GB" sz="1400" b="1" i="1" dirty="0">
                          <a:solidFill>
                            <a:srgbClr val="000000"/>
                          </a:solidFill>
                          <a:effectLst/>
                        </a:rPr>
                        <a:t>experienced by up to 1 in 10 people</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3946835598"/>
                  </a:ext>
                </a:extLst>
              </a:tr>
              <a:tr h="370840">
                <a:tc>
                  <a:txBody>
                    <a:bodyPr/>
                    <a:lstStyle/>
                    <a:p>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Self-care</a:t>
                      </a:r>
                      <a:r>
                        <a:rPr lang="en-GB" sz="1400" dirty="0">
                          <a:solidFill>
                            <a:schemeClr val="accent6">
                              <a:lumMod val="10000"/>
                            </a:schemeClr>
                          </a:solidFill>
                        </a:rPr>
                        <a:t> advice</a:t>
                      </a:r>
                    </a:p>
                  </a:txBody>
                  <a:tcPr/>
                </a:tc>
                <a:tc>
                  <a:txBody>
                    <a:bodyPr/>
                    <a:lstStyle/>
                    <a:p>
                      <a:pPr>
                        <a:lnSpc>
                          <a:spcPct val="107000"/>
                        </a:lnSpc>
                        <a:spcAft>
                          <a:spcPts val="800"/>
                        </a:spcAft>
                      </a:pPr>
                      <a:r>
                        <a:rPr lang="en-GB" sz="1400" dirty="0">
                          <a:solidFill>
                            <a:srgbClr val="000000"/>
                          </a:solidFill>
                          <a:effectLst/>
                        </a:rPr>
                        <a:t>‘Pain in the chest or throat is normal due to inflammation, </a:t>
                      </a:r>
                      <a:r>
                        <a:rPr lang="en-GB" sz="1400" b="1" i="1" dirty="0">
                          <a:solidFill>
                            <a:srgbClr val="000000"/>
                          </a:solidFill>
                          <a:effectLst/>
                        </a:rPr>
                        <a:t>you can take paracetamol, and/or ibuprofen, which will help the pain and soothe the inflammation</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tc>
                <a:extLst>
                  <a:ext uri="{0D108BD9-81ED-4DB2-BD59-A6C34878D82A}">
                    <a16:rowId xmlns:a16="http://schemas.microsoft.com/office/drawing/2014/main" val="3718311575"/>
                  </a:ext>
                </a:extLst>
              </a:tr>
            </a:tbl>
          </a:graphicData>
        </a:graphic>
      </p:graphicFrame>
      <p:graphicFrame>
        <p:nvGraphicFramePr>
          <p:cNvPr id="22" name="Table 13">
            <a:extLst>
              <a:ext uri="{FF2B5EF4-FFF2-40B4-BE49-F238E27FC236}">
                <a16:creationId xmlns:a16="http://schemas.microsoft.com/office/drawing/2014/main" id="{439335AF-0F0D-4779-B8B7-FFB87A33D20E}"/>
              </a:ext>
            </a:extLst>
          </p:cNvPr>
          <p:cNvGraphicFramePr>
            <a:graphicFrameLocks noGrp="1"/>
          </p:cNvGraphicFramePr>
          <p:nvPr>
            <p:extLst>
              <p:ext uri="{D42A27DB-BD31-4B8C-83A1-F6EECF244321}">
                <p14:modId xmlns:p14="http://schemas.microsoft.com/office/powerpoint/2010/main" val="1987455413"/>
              </p:ext>
            </p:extLst>
          </p:nvPr>
        </p:nvGraphicFramePr>
        <p:xfrm>
          <a:off x="255270" y="1710296"/>
          <a:ext cx="8633460" cy="4419600"/>
        </p:xfrm>
        <a:graphic>
          <a:graphicData uri="http://schemas.openxmlformats.org/drawingml/2006/table">
            <a:tbl>
              <a:tblPr firstRow="1" bandRow="1">
                <a:tableStyleId>{22838BEF-8BB2-4498-84A7-C5851F593DF1}</a:tableStyleId>
              </a:tblPr>
              <a:tblGrid>
                <a:gridCol w="2674620">
                  <a:extLst>
                    <a:ext uri="{9D8B030D-6E8A-4147-A177-3AD203B41FA5}">
                      <a16:colId xmlns:a16="http://schemas.microsoft.com/office/drawing/2014/main" val="2968784778"/>
                    </a:ext>
                  </a:extLst>
                </a:gridCol>
                <a:gridCol w="5958840">
                  <a:extLst>
                    <a:ext uri="{9D8B030D-6E8A-4147-A177-3AD203B41FA5}">
                      <a16:colId xmlns:a16="http://schemas.microsoft.com/office/drawing/2014/main" val="1333458301"/>
                    </a:ext>
                  </a:extLst>
                </a:gridCol>
              </a:tblGrid>
              <a:tr h="370840">
                <a:tc>
                  <a:txBody>
                    <a:bodyPr/>
                    <a:lstStyle/>
                    <a:p>
                      <a:pPr>
                        <a:lnSpc>
                          <a:spcPct val="100000"/>
                        </a:lnSpc>
                        <a:spcAft>
                          <a:spcPts val="0"/>
                        </a:spcAft>
                      </a:pPr>
                      <a:r>
                        <a:rPr lang="en-GB" sz="2000" dirty="0">
                          <a:solidFill>
                            <a:schemeClr val="accent6">
                              <a:lumMod val="10000"/>
                            </a:schemeClr>
                          </a:solidFill>
                        </a:rPr>
                        <a:t>C</a:t>
                      </a:r>
                      <a:r>
                        <a:rPr lang="en-GB" sz="1400" dirty="0">
                          <a:solidFill>
                            <a:schemeClr val="accent6">
                              <a:lumMod val="10000"/>
                            </a:schemeClr>
                          </a:solidFill>
                        </a:rPr>
                        <a:t>: </a:t>
                      </a:r>
                      <a:r>
                        <a:rPr lang="en-GB" sz="1400" b="0" dirty="0">
                          <a:solidFill>
                            <a:schemeClr val="accent6">
                              <a:lumMod val="10000"/>
                            </a:schemeClr>
                          </a:solidFill>
                        </a:rPr>
                        <a:t>Ask specifically about </a:t>
                      </a:r>
                      <a:r>
                        <a:rPr lang="en-GB" sz="1400" b="1" dirty="0">
                          <a:solidFill>
                            <a:schemeClr val="accent6">
                              <a:lumMod val="10000"/>
                            </a:schemeClr>
                          </a:solidFill>
                        </a:rPr>
                        <a:t>concerns</a:t>
                      </a:r>
                    </a:p>
                  </a:txBody>
                  <a:tcPr anchor="ctr"/>
                </a:tc>
                <a:tc>
                  <a:txBody>
                    <a:bodyPr/>
                    <a:lstStyle/>
                    <a:p>
                      <a:pPr>
                        <a:lnSpc>
                          <a:spcPct val="100000"/>
                        </a:lnSpc>
                        <a:spcAft>
                          <a:spcPts val="0"/>
                        </a:spcAft>
                      </a:pPr>
                      <a:r>
                        <a:rPr lang="en-GB" sz="1400" dirty="0">
                          <a:solidFill>
                            <a:schemeClr val="accent6">
                              <a:lumMod val="10000"/>
                            </a:schemeClr>
                          </a:solidFill>
                        </a:rPr>
                        <a:t>‘What are the things you are most worried about?’</a:t>
                      </a:r>
                    </a:p>
                  </a:txBody>
                  <a:tcPr anchor="ctr"/>
                </a:tc>
                <a:extLst>
                  <a:ext uri="{0D108BD9-81ED-4DB2-BD59-A6C34878D82A}">
                    <a16:rowId xmlns:a16="http://schemas.microsoft.com/office/drawing/2014/main" val="1104846607"/>
                  </a:ext>
                </a:extLst>
              </a:tr>
              <a:tr h="370840">
                <a:tc>
                  <a:txBody>
                    <a:bodyPr/>
                    <a:lstStyle/>
                    <a:p>
                      <a:pPr>
                        <a:lnSpc>
                          <a:spcPct val="100000"/>
                        </a:lnSpc>
                        <a:spcAft>
                          <a:spcPts val="0"/>
                        </a:spcAft>
                      </a:pPr>
                      <a:r>
                        <a:rPr lang="en-GB" sz="2000" b="1" dirty="0">
                          <a:solidFill>
                            <a:schemeClr val="accent6">
                              <a:lumMod val="10000"/>
                            </a:schemeClr>
                          </a:solidFill>
                        </a:rPr>
                        <a:t>H</a:t>
                      </a:r>
                      <a:r>
                        <a:rPr lang="en-GB" sz="1400" dirty="0">
                          <a:solidFill>
                            <a:schemeClr val="accent6">
                              <a:lumMod val="10000"/>
                            </a:schemeClr>
                          </a:solidFill>
                        </a:rPr>
                        <a:t>: Discuss </a:t>
                      </a:r>
                      <a:r>
                        <a:rPr lang="en-GB" sz="1400" b="1" dirty="0">
                          <a:solidFill>
                            <a:schemeClr val="accent6">
                              <a:lumMod val="10000"/>
                            </a:schemeClr>
                          </a:solidFill>
                        </a:rPr>
                        <a:t>history and exam</a:t>
                      </a:r>
                    </a:p>
                  </a:txBody>
                  <a:tcPr anchor="ctr"/>
                </a:tc>
                <a:tc>
                  <a:txBody>
                    <a:bodyPr/>
                    <a:lstStyle/>
                    <a:p>
                      <a:pPr>
                        <a:lnSpc>
                          <a:spcPct val="100000"/>
                        </a:lnSpc>
                        <a:spcAft>
                          <a:spcPts val="0"/>
                        </a:spcAft>
                      </a:pPr>
                      <a:r>
                        <a:rPr lang="en-GB" sz="1400" dirty="0">
                          <a:solidFill>
                            <a:schemeClr val="accent6">
                              <a:lumMod val="10000"/>
                            </a:schemeClr>
                          </a:solidFill>
                        </a:rPr>
                        <a:t>While doing an examination provide ‘no problem’ commentary</a:t>
                      </a:r>
                    </a:p>
                    <a:p>
                      <a:pPr>
                        <a:lnSpc>
                          <a:spcPct val="100000"/>
                        </a:lnSpc>
                        <a:spcAft>
                          <a:spcPts val="0"/>
                        </a:spcAft>
                      </a:pPr>
                      <a:r>
                        <a:rPr lang="en-GB" sz="1400" dirty="0">
                          <a:solidFill>
                            <a:schemeClr val="accent6">
                              <a:lumMod val="10000"/>
                            </a:schemeClr>
                          </a:solidFill>
                        </a:rPr>
                        <a:t>‘Your heart rate is normal, your temperature isn’t raised’</a:t>
                      </a:r>
                    </a:p>
                  </a:txBody>
                  <a:tcPr anchor="ctr"/>
                </a:tc>
                <a:extLst>
                  <a:ext uri="{0D108BD9-81ED-4DB2-BD59-A6C34878D82A}">
                    <a16:rowId xmlns:a16="http://schemas.microsoft.com/office/drawing/2014/main" val="1664172637"/>
                  </a:ext>
                </a:extLst>
              </a:tr>
              <a:tr h="370840">
                <a:tc>
                  <a:txBody>
                    <a:bodyPr/>
                    <a:lstStyle/>
                    <a:p>
                      <a:pPr>
                        <a:lnSpc>
                          <a:spcPct val="100000"/>
                        </a:lnSpc>
                        <a:spcAft>
                          <a:spcPts val="0"/>
                        </a:spcAft>
                      </a:pPr>
                      <a:r>
                        <a:rPr lang="en-GB" sz="2000" b="1" dirty="0">
                          <a:solidFill>
                            <a:schemeClr val="accent6">
                              <a:lumMod val="10000"/>
                            </a:schemeClr>
                          </a:solidFill>
                        </a:rPr>
                        <a:t>E</a:t>
                      </a:r>
                      <a:r>
                        <a:rPr lang="en-GB" sz="1400" dirty="0">
                          <a:solidFill>
                            <a:schemeClr val="accent6">
                              <a:lumMod val="10000"/>
                            </a:schemeClr>
                          </a:solidFill>
                        </a:rPr>
                        <a:t>: Ask specifically about </a:t>
                      </a:r>
                      <a:r>
                        <a:rPr lang="en-GB" sz="1400" b="1" dirty="0">
                          <a:solidFill>
                            <a:schemeClr val="accent6">
                              <a:lumMod val="10000"/>
                            </a:schemeClr>
                          </a:solidFill>
                        </a:rPr>
                        <a:t>expectations</a:t>
                      </a:r>
                    </a:p>
                  </a:txBody>
                  <a:tcPr anchor="ctr"/>
                </a:tc>
                <a:tc>
                  <a:txBody>
                    <a:bodyPr/>
                    <a:lstStyle/>
                    <a:p>
                      <a:pPr>
                        <a:lnSpc>
                          <a:spcPct val="100000"/>
                        </a:lnSpc>
                        <a:spcAft>
                          <a:spcPts val="0"/>
                        </a:spcAft>
                      </a:pPr>
                      <a:r>
                        <a:rPr lang="en-GB" sz="1400" b="1" i="1" dirty="0">
                          <a:solidFill>
                            <a:srgbClr val="000000"/>
                          </a:solidFill>
                          <a:effectLst/>
                        </a:rPr>
                        <a:t>How do you think I could most help you today?’ </a:t>
                      </a:r>
                      <a:r>
                        <a:rPr lang="en-GB" sz="1400" b="1" i="0" u="sng" dirty="0">
                          <a:solidFill>
                            <a:srgbClr val="000000"/>
                          </a:solidFill>
                          <a:effectLst/>
                        </a:rPr>
                        <a:t>or</a:t>
                      </a:r>
                      <a:r>
                        <a:rPr lang="en-GB" sz="1400" b="1" i="1" dirty="0">
                          <a:solidFill>
                            <a:srgbClr val="000000"/>
                          </a:solidFill>
                          <a:effectLst/>
                        </a:rPr>
                        <a:t> ‘How do you feel about antibiotics?’</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352815676"/>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Provide non-serious explanation for </a:t>
                      </a:r>
                      <a:r>
                        <a:rPr lang="en-GB" sz="1400" b="1" dirty="0">
                          <a:solidFill>
                            <a:schemeClr val="accent6">
                              <a:lumMod val="10000"/>
                            </a:schemeClr>
                          </a:solidFill>
                        </a:rPr>
                        <a:t>symptoms</a:t>
                      </a:r>
                    </a:p>
                  </a:txBody>
                  <a:tcPr anchor="ctr"/>
                </a:tc>
                <a:tc>
                  <a:txBody>
                    <a:bodyPr/>
                    <a:lstStyle/>
                    <a:p>
                      <a:pPr>
                        <a:lnSpc>
                          <a:spcPct val="100000"/>
                        </a:lnSpc>
                        <a:spcAft>
                          <a:spcPts val="0"/>
                        </a:spcAft>
                      </a:pPr>
                      <a:r>
                        <a:rPr lang="en-GB" sz="1400" dirty="0">
                          <a:solidFill>
                            <a:srgbClr val="000000"/>
                          </a:solidFill>
                          <a:effectLst/>
                        </a:rPr>
                        <a:t>‘Your body produces phlegm as a </a:t>
                      </a:r>
                      <a:r>
                        <a:rPr lang="en-GB" sz="1400" b="1" i="1" dirty="0">
                          <a:solidFill>
                            <a:srgbClr val="000000"/>
                          </a:solidFill>
                          <a:effectLst/>
                        </a:rPr>
                        <a:t>normal reaction </a:t>
                      </a:r>
                      <a:r>
                        <a:rPr lang="en-GB" sz="1400" dirty="0">
                          <a:solidFill>
                            <a:srgbClr val="000000"/>
                          </a:solidFill>
                          <a:effectLst/>
                        </a:rPr>
                        <a:t>to inflammation in your airways. The phlegm catches particles and helps keep your lungs clear.’</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2436321353"/>
                  </a:ext>
                </a:extLst>
              </a:tr>
              <a:tr h="370840">
                <a:tc>
                  <a:txBody>
                    <a:bodyPr/>
                    <a:lstStyle/>
                    <a:p>
                      <a:pPr>
                        <a:lnSpc>
                          <a:spcPct val="100000"/>
                        </a:lnSpc>
                        <a:spcAft>
                          <a:spcPts val="0"/>
                        </a:spcAft>
                      </a:pPr>
                      <a:r>
                        <a:rPr lang="en-GB" sz="2000" b="1" dirty="0">
                          <a:solidFill>
                            <a:schemeClr val="accent6">
                              <a:lumMod val="10000"/>
                            </a:schemeClr>
                          </a:solidFill>
                        </a:rPr>
                        <a:t>T</a:t>
                      </a:r>
                      <a:r>
                        <a:rPr lang="en-GB" sz="1400" dirty="0">
                          <a:solidFill>
                            <a:schemeClr val="accent6">
                              <a:lumMod val="10000"/>
                            </a:schemeClr>
                          </a:solidFill>
                        </a:rPr>
                        <a:t>: Be specific about illness </a:t>
                      </a:r>
                      <a:r>
                        <a:rPr lang="en-GB" sz="1400" b="1" dirty="0">
                          <a:solidFill>
                            <a:schemeClr val="accent6">
                              <a:lumMod val="10000"/>
                            </a:schemeClr>
                          </a:solidFill>
                        </a:rPr>
                        <a:t>timeline</a:t>
                      </a:r>
                      <a:r>
                        <a:rPr lang="en-GB" sz="1400" dirty="0">
                          <a:solidFill>
                            <a:schemeClr val="accent6">
                              <a:lumMod val="10000"/>
                            </a:schemeClr>
                          </a:solidFill>
                        </a:rPr>
                        <a:t>/usual course</a:t>
                      </a:r>
                    </a:p>
                  </a:txBody>
                  <a:tcPr anchor="ctr"/>
                </a:tc>
                <a:tc>
                  <a:txBody>
                    <a:bodyPr/>
                    <a:lstStyle/>
                    <a:p>
                      <a:pPr>
                        <a:lnSpc>
                          <a:spcPct val="100000"/>
                        </a:lnSpc>
                        <a:spcAft>
                          <a:spcPts val="0"/>
                        </a:spcAft>
                      </a:pPr>
                      <a:r>
                        <a:rPr lang="en-GB" sz="1400" b="1" i="1" dirty="0">
                          <a:solidFill>
                            <a:srgbClr val="000000"/>
                          </a:solidFill>
                          <a:effectLst/>
                        </a:rPr>
                        <a:t>‘A typical cough can take 3-4 weeks to clear completely.’</a:t>
                      </a:r>
                      <a:endParaRPr lang="en-GB"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51010328"/>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Explain </a:t>
                      </a:r>
                      <a:r>
                        <a:rPr lang="en-GB" sz="1400" b="1" dirty="0">
                          <a:solidFill>
                            <a:schemeClr val="accent6">
                              <a:lumMod val="10000"/>
                            </a:schemeClr>
                          </a:solidFill>
                        </a:rPr>
                        <a:t>shortcomings</a:t>
                      </a:r>
                      <a:r>
                        <a:rPr lang="en-GB" sz="1400" dirty="0">
                          <a:solidFill>
                            <a:schemeClr val="accent6">
                              <a:lumMod val="10000"/>
                            </a:schemeClr>
                          </a:solidFill>
                        </a:rPr>
                        <a:t> of antibiotics</a:t>
                      </a:r>
                    </a:p>
                  </a:txBody>
                  <a:tcPr anchor="ctr"/>
                </a:tc>
                <a:tc>
                  <a:txBody>
                    <a:bodyPr/>
                    <a:lstStyle/>
                    <a:p>
                      <a:pPr>
                        <a:lnSpc>
                          <a:spcPct val="100000"/>
                        </a:lnSpc>
                        <a:spcAft>
                          <a:spcPts val="0"/>
                        </a:spcAft>
                      </a:pPr>
                      <a:r>
                        <a:rPr lang="en-GB" sz="1400" dirty="0">
                          <a:solidFill>
                            <a:srgbClr val="000000"/>
                          </a:solidFill>
                          <a:effectLst/>
                        </a:rPr>
                        <a:t>Antibiotics </a:t>
                      </a:r>
                      <a:r>
                        <a:rPr lang="en-GB" sz="1400" b="1" i="1" dirty="0">
                          <a:solidFill>
                            <a:srgbClr val="000000"/>
                          </a:solidFill>
                          <a:effectLst/>
                        </a:rPr>
                        <a:t>don’t help with pain </a:t>
                      </a:r>
                      <a:r>
                        <a:rPr lang="en-GB" sz="1400" dirty="0">
                          <a:solidFill>
                            <a:srgbClr val="000000"/>
                          </a:solidFill>
                          <a:effectLst/>
                        </a:rPr>
                        <a:t>but </a:t>
                      </a:r>
                      <a:r>
                        <a:rPr lang="en-GB" sz="1400" b="1" i="1" dirty="0">
                          <a:solidFill>
                            <a:srgbClr val="000000"/>
                          </a:solidFill>
                          <a:effectLst/>
                        </a:rPr>
                        <a:t>side effects</a:t>
                      </a:r>
                      <a:r>
                        <a:rPr lang="en-GB" sz="1400" dirty="0">
                          <a:solidFill>
                            <a:srgbClr val="000000"/>
                          </a:solidFill>
                          <a:effectLst/>
                        </a:rPr>
                        <a:t>, such as diarrhoea, nausea and rash, can be </a:t>
                      </a:r>
                      <a:r>
                        <a:rPr lang="en-GB" sz="1400" b="1" i="1" dirty="0">
                          <a:solidFill>
                            <a:srgbClr val="000000"/>
                          </a:solidFill>
                          <a:effectLst/>
                        </a:rPr>
                        <a:t>experienced by up to 1 in 10 people</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3946835598"/>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Self-care</a:t>
                      </a:r>
                      <a:r>
                        <a:rPr lang="en-GB" sz="1400" dirty="0">
                          <a:solidFill>
                            <a:schemeClr val="accent6">
                              <a:lumMod val="10000"/>
                            </a:schemeClr>
                          </a:solidFill>
                        </a:rPr>
                        <a:t> advice</a:t>
                      </a:r>
                    </a:p>
                  </a:txBody>
                  <a:tcPr anchor="ctr"/>
                </a:tc>
                <a:tc>
                  <a:txBody>
                    <a:bodyPr/>
                    <a:lstStyle/>
                    <a:p>
                      <a:pPr>
                        <a:lnSpc>
                          <a:spcPct val="100000"/>
                        </a:lnSpc>
                        <a:spcAft>
                          <a:spcPts val="0"/>
                        </a:spcAft>
                      </a:pPr>
                      <a:r>
                        <a:rPr lang="en-GB" sz="1400" dirty="0">
                          <a:solidFill>
                            <a:srgbClr val="000000"/>
                          </a:solidFill>
                          <a:effectLst/>
                        </a:rPr>
                        <a:t>‘Pain in the chest or throat is normal due to inflammation, </a:t>
                      </a:r>
                      <a:r>
                        <a:rPr lang="en-GB" sz="1400" b="1" i="1" dirty="0">
                          <a:solidFill>
                            <a:srgbClr val="000000"/>
                          </a:solidFill>
                          <a:effectLst/>
                        </a:rPr>
                        <a:t>you can take paracetamol, and/or ibuprofen, which will help the pain and soothe the inflammation</a:t>
                      </a:r>
                      <a:r>
                        <a:rPr lang="en-GB" sz="1400" dirty="0">
                          <a:solidFill>
                            <a:srgbClr val="000000"/>
                          </a:solidFill>
                          <a:effectLst/>
                        </a:rPr>
                        <a:t>.’</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3718311575"/>
                  </a:ext>
                </a:extLst>
              </a:tr>
              <a:tr h="370840">
                <a:tc>
                  <a:txBody>
                    <a:bodyPr/>
                    <a:lstStyle/>
                    <a:p>
                      <a:pPr>
                        <a:lnSpc>
                          <a:spcPct val="100000"/>
                        </a:lnSpc>
                        <a:spcAft>
                          <a:spcPts val="0"/>
                        </a:spcAft>
                      </a:pPr>
                      <a:r>
                        <a:rPr lang="en-GB" sz="2000" b="1" dirty="0">
                          <a:solidFill>
                            <a:schemeClr val="accent6">
                              <a:lumMod val="10000"/>
                            </a:schemeClr>
                          </a:solidFill>
                        </a:rPr>
                        <a:t>S</a:t>
                      </a:r>
                      <a:r>
                        <a:rPr lang="en-GB" sz="1400" dirty="0">
                          <a:solidFill>
                            <a:schemeClr val="accent6">
                              <a:lumMod val="10000"/>
                            </a:schemeClr>
                          </a:solidFill>
                        </a:rPr>
                        <a:t>: </a:t>
                      </a:r>
                      <a:r>
                        <a:rPr lang="en-GB" sz="1400" b="1" dirty="0">
                          <a:solidFill>
                            <a:schemeClr val="accent6">
                              <a:lumMod val="10000"/>
                            </a:schemeClr>
                          </a:solidFill>
                        </a:rPr>
                        <a:t>Safety-netting</a:t>
                      </a:r>
                      <a:r>
                        <a:rPr lang="en-GB" sz="1400" dirty="0">
                          <a:solidFill>
                            <a:schemeClr val="accent6">
                              <a:lumMod val="10000"/>
                            </a:schemeClr>
                          </a:solidFill>
                        </a:rPr>
                        <a:t> advice</a:t>
                      </a:r>
                    </a:p>
                  </a:txBody>
                  <a:tcPr anchor="ctr"/>
                </a:tc>
                <a:tc>
                  <a:txBody>
                    <a:bodyPr/>
                    <a:lstStyle/>
                    <a:p>
                      <a:pPr>
                        <a:lnSpc>
                          <a:spcPct val="100000"/>
                        </a:lnSpc>
                        <a:spcAft>
                          <a:spcPts val="0"/>
                        </a:spcAft>
                      </a:pPr>
                      <a:r>
                        <a:rPr lang="en-GB" sz="1400" dirty="0">
                          <a:solidFill>
                            <a:srgbClr val="000000"/>
                          </a:solidFill>
                          <a:effectLst/>
                        </a:rPr>
                        <a:t>Provide patients with specific </a:t>
                      </a:r>
                      <a:r>
                        <a:rPr lang="en-GB" sz="1400" b="1" i="1" dirty="0">
                          <a:solidFill>
                            <a:srgbClr val="000000"/>
                          </a:solidFill>
                          <a:effectLst/>
                        </a:rPr>
                        <a:t>information on red-flag symptoms </a:t>
                      </a:r>
                      <a:r>
                        <a:rPr lang="en-GB" sz="1400" dirty="0">
                          <a:solidFill>
                            <a:srgbClr val="000000"/>
                          </a:solidFill>
                          <a:effectLst/>
                        </a:rPr>
                        <a:t>and when they should seek further help</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39" marR="63639" marT="0" marB="0" anchor="ctr"/>
                </a:tc>
                <a:extLst>
                  <a:ext uri="{0D108BD9-81ED-4DB2-BD59-A6C34878D82A}">
                    <a16:rowId xmlns:a16="http://schemas.microsoft.com/office/drawing/2014/main" val="1062685710"/>
                  </a:ext>
                </a:extLst>
              </a:tr>
            </a:tbl>
          </a:graphicData>
        </a:graphic>
      </p:graphicFrame>
      <p:sp>
        <p:nvSpPr>
          <p:cNvPr id="2" name="Rectangle 1">
            <a:extLst>
              <a:ext uri="{FF2B5EF4-FFF2-40B4-BE49-F238E27FC236}">
                <a16:creationId xmlns:a16="http://schemas.microsoft.com/office/drawing/2014/main" id="{B17B037C-3AE8-466A-B116-9AC73C95E436}"/>
              </a:ext>
            </a:extLst>
          </p:cNvPr>
          <p:cNvSpPr/>
          <p:nvPr/>
        </p:nvSpPr>
        <p:spPr>
          <a:xfrm>
            <a:off x="154055" y="1627207"/>
            <a:ext cx="8835887" cy="22166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E5F8517-8604-41FE-81FD-52D8EEB7E18C}"/>
              </a:ext>
            </a:extLst>
          </p:cNvPr>
          <p:cNvSpPr txBox="1"/>
          <p:nvPr/>
        </p:nvSpPr>
        <p:spPr>
          <a:xfrm>
            <a:off x="3213293" y="2001641"/>
            <a:ext cx="5302057" cy="1323439"/>
          </a:xfrm>
          <a:prstGeom prst="rect">
            <a:avLst/>
          </a:prstGeom>
          <a:solidFill>
            <a:schemeClr val="bg1"/>
          </a:solidFill>
        </p:spPr>
        <p:txBody>
          <a:bodyPr wrap="square" rtlCol="0">
            <a:spAutoFit/>
          </a:bodyPr>
          <a:lstStyle/>
          <a:p>
            <a:r>
              <a:rPr lang="en-GB" sz="4000" dirty="0"/>
              <a:t>First 5 min of the consultation </a:t>
            </a:r>
          </a:p>
        </p:txBody>
      </p:sp>
      <p:sp>
        <p:nvSpPr>
          <p:cNvPr id="5" name="Rectangle 4">
            <a:extLst>
              <a:ext uri="{FF2B5EF4-FFF2-40B4-BE49-F238E27FC236}">
                <a16:creationId xmlns:a16="http://schemas.microsoft.com/office/drawing/2014/main" id="{D4AEF092-8563-408F-84BA-9C95743C8E1F}"/>
              </a:ext>
            </a:extLst>
          </p:cNvPr>
          <p:cNvSpPr/>
          <p:nvPr/>
        </p:nvSpPr>
        <p:spPr>
          <a:xfrm>
            <a:off x="154056" y="3901067"/>
            <a:ext cx="8835887" cy="231089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3FCB57F-60E8-4394-A952-E15B4A39F635}"/>
              </a:ext>
            </a:extLst>
          </p:cNvPr>
          <p:cNvSpPr txBox="1"/>
          <p:nvPr/>
        </p:nvSpPr>
        <p:spPr>
          <a:xfrm>
            <a:off x="3213292" y="4301181"/>
            <a:ext cx="5302057" cy="1323439"/>
          </a:xfrm>
          <a:prstGeom prst="rect">
            <a:avLst/>
          </a:prstGeom>
          <a:solidFill>
            <a:schemeClr val="bg1"/>
          </a:solidFill>
        </p:spPr>
        <p:txBody>
          <a:bodyPr wrap="square" rtlCol="0">
            <a:spAutoFit/>
          </a:bodyPr>
          <a:lstStyle/>
          <a:p>
            <a:r>
              <a:rPr lang="en-GB" sz="4000" dirty="0">
                <a:solidFill>
                  <a:schemeClr val="accent3"/>
                </a:solidFill>
              </a:rPr>
              <a:t>Covered in the patient information leaflets</a:t>
            </a:r>
          </a:p>
        </p:txBody>
      </p:sp>
      <p:sp>
        <p:nvSpPr>
          <p:cNvPr id="6" name="Date Placeholder 5">
            <a:extLst>
              <a:ext uri="{FF2B5EF4-FFF2-40B4-BE49-F238E27FC236}">
                <a16:creationId xmlns:a16="http://schemas.microsoft.com/office/drawing/2014/main" id="{021467D4-9635-4AF1-B8BF-9A8A3A45AF32}"/>
              </a:ext>
            </a:extLst>
          </p:cNvPr>
          <p:cNvSpPr>
            <a:spLocks noGrp="1"/>
          </p:cNvSpPr>
          <p:nvPr>
            <p:ph type="dt" sz="half" idx="10"/>
          </p:nvPr>
        </p:nvSpPr>
        <p:spPr>
          <a:xfrm>
            <a:off x="604900" y="6463226"/>
            <a:ext cx="2057400" cy="365125"/>
          </a:xfrm>
        </p:spPr>
        <p:txBody>
          <a:bodyPr/>
          <a:lstStyle/>
          <a:p>
            <a:r>
              <a:rPr lang="en-GB"/>
              <a:t>25/11/2021</a:t>
            </a:r>
          </a:p>
        </p:txBody>
      </p:sp>
      <p:sp>
        <p:nvSpPr>
          <p:cNvPr id="7" name="Slide Number Placeholder 6">
            <a:extLst>
              <a:ext uri="{FF2B5EF4-FFF2-40B4-BE49-F238E27FC236}">
                <a16:creationId xmlns:a16="http://schemas.microsoft.com/office/drawing/2014/main" id="{A7ACF333-E823-4195-99FF-6858E8D7BF83}"/>
              </a:ext>
            </a:extLst>
          </p:cNvPr>
          <p:cNvSpPr>
            <a:spLocks noGrp="1"/>
          </p:cNvSpPr>
          <p:nvPr>
            <p:ph type="sldNum" sz="quarter" idx="12"/>
          </p:nvPr>
        </p:nvSpPr>
        <p:spPr/>
        <p:txBody>
          <a:bodyPr/>
          <a:lstStyle/>
          <a:p>
            <a:fld id="{EE1385C2-C24A-4E88-87F7-2016927FAD7D}" type="slidenum">
              <a:rPr lang="en-GB" smtClean="0"/>
              <a:t>6</a:t>
            </a:fld>
            <a:endParaRPr lang="en-GB" dirty="0"/>
          </a:p>
        </p:txBody>
      </p:sp>
    </p:spTree>
    <p:extLst>
      <p:ext uri="{BB962C8B-B14F-4D97-AF65-F5344CB8AC3E}">
        <p14:creationId xmlns:p14="http://schemas.microsoft.com/office/powerpoint/2010/main" val="100389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2772" y="2188772"/>
            <a:ext cx="8523514" cy="3697678"/>
          </a:xfrm>
        </p:spPr>
        <p:txBody>
          <a:bodyPr>
            <a:normAutofit/>
          </a:bodyPr>
          <a:lstStyle/>
          <a:p>
            <a:pPr>
              <a:lnSpc>
                <a:spcPct val="100000"/>
              </a:lnSpc>
              <a:spcBef>
                <a:spcPts val="1200"/>
              </a:spcBef>
            </a:pPr>
            <a:r>
              <a:rPr lang="en-GB" sz="2400" dirty="0"/>
              <a:t>Best way to support your verbal advice &amp; help patients remember it</a:t>
            </a:r>
          </a:p>
          <a:p>
            <a:pPr>
              <a:lnSpc>
                <a:spcPct val="100000"/>
              </a:lnSpc>
              <a:spcBef>
                <a:spcPts val="1200"/>
              </a:spcBef>
            </a:pPr>
            <a:r>
              <a:rPr lang="en-GB" sz="2400" dirty="0"/>
              <a:t>Addresses patient concerns</a:t>
            </a:r>
          </a:p>
          <a:p>
            <a:pPr>
              <a:lnSpc>
                <a:spcPct val="100000"/>
              </a:lnSpc>
              <a:spcBef>
                <a:spcPts val="1200"/>
              </a:spcBef>
            </a:pPr>
            <a:r>
              <a:rPr lang="en-GB" sz="2400" dirty="0"/>
              <a:t>Empowers patients to self-manage</a:t>
            </a:r>
          </a:p>
          <a:p>
            <a:pPr>
              <a:lnSpc>
                <a:spcPct val="100000"/>
              </a:lnSpc>
              <a:spcBef>
                <a:spcPts val="1200"/>
              </a:spcBef>
            </a:pPr>
            <a:r>
              <a:rPr lang="en-GB" sz="2400" dirty="0"/>
              <a:t>Improves patient recall</a:t>
            </a:r>
          </a:p>
          <a:p>
            <a:pPr>
              <a:lnSpc>
                <a:spcPct val="100000"/>
              </a:lnSpc>
              <a:spcBef>
                <a:spcPts val="1200"/>
              </a:spcBef>
            </a:pPr>
            <a:r>
              <a:rPr lang="en-GB" sz="2400" dirty="0"/>
              <a:t>Improves patient satisfaction</a:t>
            </a:r>
          </a:p>
          <a:p>
            <a:pPr>
              <a:lnSpc>
                <a:spcPct val="100000"/>
              </a:lnSpc>
              <a:spcBef>
                <a:spcPts val="1200"/>
              </a:spcBef>
            </a:pPr>
            <a:r>
              <a:rPr lang="en-GB" sz="2400" dirty="0"/>
              <a:t>Standardises advice given by different prescribers</a:t>
            </a:r>
          </a:p>
          <a:p>
            <a:pPr>
              <a:lnSpc>
                <a:spcPct val="100000"/>
              </a:lnSpc>
              <a:spcBef>
                <a:spcPts val="1200"/>
              </a:spcBef>
            </a:pPr>
            <a:endParaRPr lang="en-GB" sz="2400" dirty="0"/>
          </a:p>
        </p:txBody>
      </p:sp>
      <p:sp>
        <p:nvSpPr>
          <p:cNvPr id="10" name="Footer Placeholder 5">
            <a:extLst>
              <a:ext uri="{FF2B5EF4-FFF2-40B4-BE49-F238E27FC236}">
                <a16:creationId xmlns:a16="http://schemas.microsoft.com/office/drawing/2014/main" id="{7C0F3155-559A-44D9-BC9F-5CA55BCFC755}"/>
              </a:ext>
            </a:extLst>
          </p:cNvPr>
          <p:cNvSpPr>
            <a:spLocks noGrp="1"/>
          </p:cNvSpPr>
          <p:nvPr>
            <p:ph type="ftr" sz="quarter" idx="11"/>
          </p:nvPr>
        </p:nvSpPr>
        <p:spPr>
          <a:xfrm>
            <a:off x="3343923" y="6356350"/>
            <a:ext cx="2456153" cy="365125"/>
          </a:xfrm>
        </p:spPr>
        <p:txBody>
          <a:bodyPr/>
          <a:lstStyle/>
          <a:p>
            <a:pPr algn="r"/>
            <a:r>
              <a:rPr lang="en-GB" altLang="en-US" dirty="0">
                <a:solidFill>
                  <a:srgbClr val="AD0016"/>
                </a:solidFill>
                <a:cs typeface="Arial" panose="020B0604020202020204" pitchFamily="34" charset="0"/>
              </a:rPr>
              <a:t>www.rcgp.org.uk/targetantibiotics</a:t>
            </a:r>
          </a:p>
        </p:txBody>
      </p:sp>
      <p:sp>
        <p:nvSpPr>
          <p:cNvPr id="3" name="Title 2">
            <a:extLst>
              <a:ext uri="{FF2B5EF4-FFF2-40B4-BE49-F238E27FC236}">
                <a16:creationId xmlns:a16="http://schemas.microsoft.com/office/drawing/2014/main" id="{509D0694-2E6A-4849-9F61-363B2AFC727B}"/>
              </a:ext>
            </a:extLst>
          </p:cNvPr>
          <p:cNvSpPr>
            <a:spLocks noGrp="1"/>
          </p:cNvSpPr>
          <p:nvPr>
            <p:ph type="title"/>
          </p:nvPr>
        </p:nvSpPr>
        <p:spPr>
          <a:xfrm>
            <a:off x="1591055" y="365126"/>
            <a:ext cx="7444087" cy="1325563"/>
          </a:xfrm>
        </p:spPr>
        <p:txBody>
          <a:bodyPr>
            <a:normAutofit/>
          </a:bodyPr>
          <a:lstStyle/>
          <a:p>
            <a:r>
              <a:rPr lang="en-GB" sz="4000" dirty="0">
                <a:cs typeface="Arial" panose="020B0604020202020204" pitchFamily="34" charset="0"/>
              </a:rPr>
              <a:t>Discussing a patient leaflet: Why?</a:t>
            </a:r>
          </a:p>
        </p:txBody>
      </p:sp>
      <p:sp>
        <p:nvSpPr>
          <p:cNvPr id="2" name="Date Placeholder 1">
            <a:extLst>
              <a:ext uri="{FF2B5EF4-FFF2-40B4-BE49-F238E27FC236}">
                <a16:creationId xmlns:a16="http://schemas.microsoft.com/office/drawing/2014/main" id="{33476A99-19ED-4A1D-B9C7-02323468E8A9}"/>
              </a:ext>
            </a:extLst>
          </p:cNvPr>
          <p:cNvSpPr>
            <a:spLocks noGrp="1"/>
          </p:cNvSpPr>
          <p:nvPr>
            <p:ph type="dt" sz="half" idx="10"/>
          </p:nvPr>
        </p:nvSpPr>
        <p:spPr/>
        <p:txBody>
          <a:bodyPr/>
          <a:lstStyle/>
          <a:p>
            <a:r>
              <a:rPr lang="en-GB"/>
              <a:t>25/11/2021</a:t>
            </a:r>
          </a:p>
        </p:txBody>
      </p:sp>
      <p:sp>
        <p:nvSpPr>
          <p:cNvPr id="5" name="Slide Number Placeholder 4">
            <a:extLst>
              <a:ext uri="{FF2B5EF4-FFF2-40B4-BE49-F238E27FC236}">
                <a16:creationId xmlns:a16="http://schemas.microsoft.com/office/drawing/2014/main" id="{294D67AD-4C66-434F-B05B-5FAD9B815BB6}"/>
              </a:ext>
            </a:extLst>
          </p:cNvPr>
          <p:cNvSpPr>
            <a:spLocks noGrp="1"/>
          </p:cNvSpPr>
          <p:nvPr>
            <p:ph type="sldNum" sz="quarter" idx="12"/>
          </p:nvPr>
        </p:nvSpPr>
        <p:spPr/>
        <p:txBody>
          <a:bodyPr/>
          <a:lstStyle/>
          <a:p>
            <a:fld id="{EE1385C2-C24A-4E88-87F7-2016927FAD7D}" type="slidenum">
              <a:rPr lang="en-GB" smtClean="0"/>
              <a:t>7</a:t>
            </a:fld>
            <a:endParaRPr lang="en-GB" dirty="0"/>
          </a:p>
        </p:txBody>
      </p:sp>
    </p:spTree>
    <p:extLst>
      <p:ext uri="{BB962C8B-B14F-4D97-AF65-F5344CB8AC3E}">
        <p14:creationId xmlns:p14="http://schemas.microsoft.com/office/powerpoint/2010/main" val="35138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19800" y="1905000"/>
            <a:ext cx="2867025" cy="3457575"/>
          </a:xfrm>
        </p:spPr>
        <p:txBody>
          <a:bodyPr>
            <a:normAutofit/>
          </a:bodyPr>
          <a:lstStyle/>
          <a:p>
            <a:pPr>
              <a:spcBef>
                <a:spcPts val="2400"/>
              </a:spcBef>
              <a:buClr>
                <a:schemeClr val="accent6">
                  <a:lumMod val="10000"/>
                </a:schemeClr>
              </a:buClr>
            </a:pPr>
            <a:r>
              <a:rPr lang="en-GB" sz="2400" dirty="0"/>
              <a:t>Use patient leaflets</a:t>
            </a:r>
            <a:r>
              <a:rPr lang="en-GB" sz="2400" dirty="0">
                <a:solidFill>
                  <a:schemeClr val="accent1">
                    <a:lumMod val="50000"/>
                  </a:schemeClr>
                </a:solidFill>
              </a:rPr>
              <a:t> </a:t>
            </a:r>
            <a:r>
              <a:rPr lang="en-GB" sz="2400" b="1" u="sng" dirty="0">
                <a:solidFill>
                  <a:srgbClr val="C00000"/>
                </a:solidFill>
              </a:rPr>
              <a:t>interactively</a:t>
            </a:r>
            <a:r>
              <a:rPr lang="en-GB" sz="2400" dirty="0">
                <a:solidFill>
                  <a:schemeClr val="accent1">
                    <a:lumMod val="50000"/>
                  </a:schemeClr>
                </a:solidFill>
              </a:rPr>
              <a:t> </a:t>
            </a:r>
            <a:r>
              <a:rPr lang="en-GB" sz="2400" dirty="0"/>
              <a:t>– not as a parting gift</a:t>
            </a:r>
          </a:p>
          <a:p>
            <a:pPr>
              <a:spcBef>
                <a:spcPts val="2400"/>
              </a:spcBef>
              <a:buClr>
                <a:schemeClr val="accent6">
                  <a:lumMod val="10000"/>
                </a:schemeClr>
              </a:buClr>
            </a:pPr>
            <a:r>
              <a:rPr lang="en-GB" sz="2400" b="1" u="sng" dirty="0">
                <a:solidFill>
                  <a:srgbClr val="C00000"/>
                </a:solidFill>
              </a:rPr>
              <a:t>Personalise</a:t>
            </a:r>
            <a:r>
              <a:rPr lang="en-GB" sz="2400" dirty="0"/>
              <a:t> leaflet by drawing attention to the parts relevant to the patient</a:t>
            </a:r>
          </a:p>
          <a:p>
            <a:pPr marL="0" indent="0">
              <a:spcBef>
                <a:spcPts val="2400"/>
              </a:spcBef>
              <a:buNone/>
            </a:pPr>
            <a:endParaRPr lang="en-GB" sz="2400" dirty="0"/>
          </a:p>
        </p:txBody>
      </p:sp>
      <p:sp>
        <p:nvSpPr>
          <p:cNvPr id="19" name="Footer Placeholder 5">
            <a:extLst>
              <a:ext uri="{FF2B5EF4-FFF2-40B4-BE49-F238E27FC236}">
                <a16:creationId xmlns:a16="http://schemas.microsoft.com/office/drawing/2014/main" id="{69C958C8-76E3-42FA-B721-27DAF675F75D}"/>
              </a:ext>
            </a:extLst>
          </p:cNvPr>
          <p:cNvSpPr>
            <a:spLocks noGrp="1"/>
          </p:cNvSpPr>
          <p:nvPr>
            <p:ph type="ftr" sz="quarter" idx="11"/>
          </p:nvPr>
        </p:nvSpPr>
        <p:spPr>
          <a:xfrm>
            <a:off x="2785961" y="6388928"/>
            <a:ext cx="2456153" cy="365125"/>
          </a:xfrm>
        </p:spPr>
        <p:txBody>
          <a:bodyPr/>
          <a:lstStyle/>
          <a:p>
            <a:pPr algn="r"/>
            <a:r>
              <a:rPr lang="en-GB" altLang="en-US" dirty="0">
                <a:solidFill>
                  <a:srgbClr val="AD0016"/>
                </a:solidFill>
                <a:cs typeface="Arial" panose="020B0604020202020204" pitchFamily="34" charset="0"/>
              </a:rPr>
              <a:t>www.rcgp.org.uk/targetantibiotics</a:t>
            </a:r>
          </a:p>
        </p:txBody>
      </p:sp>
      <p:sp>
        <p:nvSpPr>
          <p:cNvPr id="10" name="Title 9">
            <a:extLst>
              <a:ext uri="{FF2B5EF4-FFF2-40B4-BE49-F238E27FC236}">
                <a16:creationId xmlns:a16="http://schemas.microsoft.com/office/drawing/2014/main" id="{53EF0CC2-8038-4F8D-829F-61FB6E7F44A9}"/>
              </a:ext>
            </a:extLst>
          </p:cNvPr>
          <p:cNvSpPr>
            <a:spLocks noGrp="1"/>
          </p:cNvSpPr>
          <p:nvPr>
            <p:ph type="title"/>
          </p:nvPr>
        </p:nvSpPr>
        <p:spPr/>
        <p:txBody>
          <a:bodyPr>
            <a:normAutofit/>
          </a:bodyPr>
          <a:lstStyle/>
          <a:p>
            <a:r>
              <a:rPr lang="en-GB" sz="4000" dirty="0"/>
              <a:t>Discussing a leaflet: How?</a:t>
            </a:r>
          </a:p>
        </p:txBody>
      </p:sp>
      <p:pic>
        <p:nvPicPr>
          <p:cNvPr id="21" name="Picture 20" descr="A picture containing person, indoor, wall&#10;&#10;Description automatically generated">
            <a:extLst>
              <a:ext uri="{FF2B5EF4-FFF2-40B4-BE49-F238E27FC236}">
                <a16:creationId xmlns:a16="http://schemas.microsoft.com/office/drawing/2014/main" id="{53310F91-DECD-4159-ABF1-627F61512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98" y="1904999"/>
            <a:ext cx="5183770" cy="3457575"/>
          </a:xfrm>
          <a:prstGeom prst="rect">
            <a:avLst/>
          </a:prstGeom>
        </p:spPr>
      </p:pic>
      <p:sp>
        <p:nvSpPr>
          <p:cNvPr id="2" name="Date Placeholder 1">
            <a:extLst>
              <a:ext uri="{FF2B5EF4-FFF2-40B4-BE49-F238E27FC236}">
                <a16:creationId xmlns:a16="http://schemas.microsoft.com/office/drawing/2014/main" id="{E6E8E9FB-16C9-459B-8CA5-E7B6D819EEDB}"/>
              </a:ext>
            </a:extLst>
          </p:cNvPr>
          <p:cNvSpPr>
            <a:spLocks noGrp="1"/>
          </p:cNvSpPr>
          <p:nvPr>
            <p:ph type="dt" sz="half" idx="10"/>
          </p:nvPr>
        </p:nvSpPr>
        <p:spPr/>
        <p:txBody>
          <a:bodyPr/>
          <a:lstStyle/>
          <a:p>
            <a:r>
              <a:rPr lang="en-GB"/>
              <a:t>25/11/2021</a:t>
            </a:r>
          </a:p>
        </p:txBody>
      </p:sp>
      <p:sp>
        <p:nvSpPr>
          <p:cNvPr id="3" name="Slide Number Placeholder 2">
            <a:extLst>
              <a:ext uri="{FF2B5EF4-FFF2-40B4-BE49-F238E27FC236}">
                <a16:creationId xmlns:a16="http://schemas.microsoft.com/office/drawing/2014/main" id="{8C36035A-0B0A-4C0F-9E4C-045A17DDB4D8}"/>
              </a:ext>
            </a:extLst>
          </p:cNvPr>
          <p:cNvSpPr>
            <a:spLocks noGrp="1"/>
          </p:cNvSpPr>
          <p:nvPr>
            <p:ph type="sldNum" sz="quarter" idx="12"/>
          </p:nvPr>
        </p:nvSpPr>
        <p:spPr/>
        <p:txBody>
          <a:bodyPr/>
          <a:lstStyle/>
          <a:p>
            <a:fld id="{EE1385C2-C24A-4E88-87F7-2016927FAD7D}" type="slidenum">
              <a:rPr lang="en-GB" smtClean="0"/>
              <a:t>8</a:t>
            </a:fld>
            <a:endParaRPr lang="en-GB" dirty="0"/>
          </a:p>
        </p:txBody>
      </p:sp>
    </p:spTree>
    <p:extLst>
      <p:ext uri="{BB962C8B-B14F-4D97-AF65-F5344CB8AC3E}">
        <p14:creationId xmlns:p14="http://schemas.microsoft.com/office/powerpoint/2010/main" val="19690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4D5FF-A07A-48E4-AC17-DF26DCF3A629}"/>
              </a:ext>
            </a:extLst>
          </p:cNvPr>
          <p:cNvSpPr>
            <a:spLocks noGrp="1"/>
          </p:cNvSpPr>
          <p:nvPr>
            <p:ph type="dt" sz="half" idx="10"/>
          </p:nvPr>
        </p:nvSpPr>
        <p:spPr/>
        <p:txBody>
          <a:bodyPr/>
          <a:lstStyle/>
          <a:p>
            <a:r>
              <a:rPr lang="en-GB"/>
              <a:t>25/11/2021</a:t>
            </a:r>
          </a:p>
        </p:txBody>
      </p:sp>
      <p:sp>
        <p:nvSpPr>
          <p:cNvPr id="3" name="Footer Placeholder 2">
            <a:extLst>
              <a:ext uri="{FF2B5EF4-FFF2-40B4-BE49-F238E27FC236}">
                <a16:creationId xmlns:a16="http://schemas.microsoft.com/office/drawing/2014/main" id="{CB730AB7-3772-4307-9A25-EBB378188D57}"/>
              </a:ext>
            </a:extLst>
          </p:cNvPr>
          <p:cNvSpPr>
            <a:spLocks noGrp="1"/>
          </p:cNvSpPr>
          <p:nvPr>
            <p:ph type="ftr" sz="quarter" idx="11"/>
          </p:nvPr>
        </p:nvSpPr>
        <p:spPr/>
        <p:txBody>
          <a:bodyPr/>
          <a:lstStyle/>
          <a:p>
            <a:r>
              <a:rPr lang="en-GB"/>
              <a:t>www.rcgp.org.uk/targetantibiotics</a:t>
            </a:r>
          </a:p>
        </p:txBody>
      </p:sp>
      <p:pic>
        <p:nvPicPr>
          <p:cNvPr id="4" name="Picture 3">
            <a:extLst>
              <a:ext uri="{FF2B5EF4-FFF2-40B4-BE49-F238E27FC236}">
                <a16:creationId xmlns:a16="http://schemas.microsoft.com/office/drawing/2014/main" id="{ADA994DE-EDAE-49DC-A6CA-12315D38BDE7}"/>
              </a:ext>
            </a:extLst>
          </p:cNvPr>
          <p:cNvPicPr>
            <a:picLocks noChangeAspect="1"/>
          </p:cNvPicPr>
          <p:nvPr/>
        </p:nvPicPr>
        <p:blipFill rotWithShape="1">
          <a:blip r:embed="rId2"/>
          <a:srcRect l="59419" t="5142" r="10232" b="5142"/>
          <a:stretch/>
        </p:blipFill>
        <p:spPr>
          <a:xfrm>
            <a:off x="1626780" y="1063255"/>
            <a:ext cx="5837276" cy="4853213"/>
          </a:xfrm>
          <a:prstGeom prst="rect">
            <a:avLst/>
          </a:prstGeom>
        </p:spPr>
      </p:pic>
      <p:sp>
        <p:nvSpPr>
          <p:cNvPr id="5" name="Rectangle 4">
            <a:extLst>
              <a:ext uri="{FF2B5EF4-FFF2-40B4-BE49-F238E27FC236}">
                <a16:creationId xmlns:a16="http://schemas.microsoft.com/office/drawing/2014/main" id="{7798EA61-508B-41B4-940F-4BBC70DA5EF1}"/>
              </a:ext>
            </a:extLst>
          </p:cNvPr>
          <p:cNvSpPr/>
          <p:nvPr/>
        </p:nvSpPr>
        <p:spPr>
          <a:xfrm>
            <a:off x="1626780" y="4465674"/>
            <a:ext cx="1967025" cy="1450794"/>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40F1FACF-B1A2-4CC4-9B61-B598164D6BA8}"/>
              </a:ext>
            </a:extLst>
          </p:cNvPr>
          <p:cNvSpPr>
            <a:spLocks noGrp="1"/>
          </p:cNvSpPr>
          <p:nvPr>
            <p:ph type="sldNum" sz="quarter" idx="12"/>
          </p:nvPr>
        </p:nvSpPr>
        <p:spPr/>
        <p:txBody>
          <a:bodyPr/>
          <a:lstStyle/>
          <a:p>
            <a:fld id="{EE1385C2-C24A-4E88-87F7-2016927FAD7D}" type="slidenum">
              <a:rPr lang="en-GB" smtClean="0"/>
              <a:t>9</a:t>
            </a:fld>
            <a:endParaRPr lang="en-GB"/>
          </a:p>
        </p:txBody>
      </p:sp>
    </p:spTree>
    <p:extLst>
      <p:ext uri="{BB962C8B-B14F-4D97-AF65-F5344CB8AC3E}">
        <p14:creationId xmlns:p14="http://schemas.microsoft.com/office/powerpoint/2010/main" val="3312837610"/>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4543</Words>
  <Application>Microsoft Office PowerPoint</Application>
  <PresentationFormat>On-screen Show (4:3)</PresentationFormat>
  <Paragraphs>432</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vt:lpstr>
      <vt:lpstr>Calibri Light</vt:lpstr>
      <vt:lpstr>Office Theme</vt:lpstr>
      <vt:lpstr>PowerPoint Presentation</vt:lpstr>
      <vt:lpstr>Aims</vt:lpstr>
      <vt:lpstr>Why do we prescribe antibiotics?</vt:lpstr>
      <vt:lpstr>Finding the right words: Why?</vt:lpstr>
      <vt:lpstr>Finding the right words: How?</vt:lpstr>
      <vt:lpstr>Finding the right words: How?</vt:lpstr>
      <vt:lpstr>Discussing a patient leaflet: Why?</vt:lpstr>
      <vt:lpstr>Discussing a leaflet: How?</vt:lpstr>
      <vt:lpstr>PowerPoint Presentation</vt:lpstr>
      <vt:lpstr>PowerPoint Presentation</vt:lpstr>
      <vt:lpstr>PowerPoint Presentation</vt:lpstr>
      <vt:lpstr>Available in .html</vt:lpstr>
      <vt:lpstr>Patient information Leaflets</vt:lpstr>
      <vt:lpstr>   Thank you for all you are doing!   www.rcgp.org.uk/targetantibiotics  TARGETAntibiotics@phe.gov.uk  @TARGETabx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Cooper</dc:creator>
  <cp:lastModifiedBy>Eirwen Sides</cp:lastModifiedBy>
  <cp:revision>67</cp:revision>
  <dcterms:modified xsi:type="dcterms:W3CDTF">2022-02-28T16:27:52Z</dcterms:modified>
</cp:coreProperties>
</file>