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 id="2147483685" r:id="rId6"/>
    <p:sldMasterId id="2147483689" r:id="rId7"/>
    <p:sldMasterId id="2147483693" r:id="rId8"/>
    <p:sldMasterId id="2147483697" r:id="rId9"/>
    <p:sldMasterId id="2147483701" r:id="rId10"/>
    <p:sldMasterId id="2147483705" r:id="rId11"/>
  </p:sldMasterIdLst>
  <p:notesMasterIdLst>
    <p:notesMasterId r:id="rId34"/>
  </p:notesMasterIdLst>
  <p:handoutMasterIdLst>
    <p:handoutMasterId r:id="rId35"/>
  </p:handoutMasterIdLst>
  <p:sldIdLst>
    <p:sldId id="2145707335" r:id="rId12"/>
    <p:sldId id="2145707336" r:id="rId13"/>
    <p:sldId id="2145707334" r:id="rId14"/>
    <p:sldId id="2145707333" r:id="rId15"/>
    <p:sldId id="2145707332" r:id="rId16"/>
    <p:sldId id="2145707331" r:id="rId17"/>
    <p:sldId id="2145707288" r:id="rId18"/>
    <p:sldId id="620" r:id="rId19"/>
    <p:sldId id="2145707330" r:id="rId20"/>
    <p:sldId id="2145707321" r:id="rId21"/>
    <p:sldId id="2145707322" r:id="rId22"/>
    <p:sldId id="2145707323" r:id="rId23"/>
    <p:sldId id="2145707324" r:id="rId24"/>
    <p:sldId id="2145707293" r:id="rId25"/>
    <p:sldId id="2145707329" r:id="rId26"/>
    <p:sldId id="2145707325" r:id="rId27"/>
    <p:sldId id="2145707326" r:id="rId28"/>
    <p:sldId id="2145707327" r:id="rId29"/>
    <p:sldId id="2145707328" r:id="rId30"/>
    <p:sldId id="2145707301" r:id="rId31"/>
    <p:sldId id="603" r:id="rId32"/>
    <p:sldId id="2145707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2B2A65-19A4-4AC6-332C-367B47A9FF3D}" name="Naomi Fleming" initials="NF" userId="S::naomifleming@nhs.net::c6a1c371-dbf4-4857-8649-4f4ae083fed2" providerId="AD"/>
  <p188:author id="{987EA5C4-26F9-4E8D-F73F-5F3ED8A5153F}" name="Catherine Hayes" initials="CH" userId="S::Catherine.Hayes@ukhsa.gov.uk::51064343-f055-4aba-a6ff-35764d19f49d" providerId="AD"/>
  <p188:author id="{457343ED-E686-4A66-B99D-23E0B1F2D69E}" name="Naomi Fleming" initials="NF" userId="S::naomifleming@england.nhs.uk::8e9671e6-d56c-4f94-9f3e-f71e5704b5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D"/>
    <a:srgbClr val="AF1E2C"/>
    <a:srgbClr val="ECC9CD"/>
    <a:srgbClr val="AD0016"/>
    <a:srgbClr val="F4DDC4"/>
    <a:srgbClr val="DBDCDD"/>
    <a:srgbClr val="ED174F"/>
    <a:srgbClr val="003A60"/>
    <a:srgbClr val="007C9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1069" autoAdjust="0"/>
  </p:normalViewPr>
  <p:slideViewPr>
    <p:cSldViewPr snapToGrid="0">
      <p:cViewPr varScale="1">
        <p:scale>
          <a:sx n="103" d="100"/>
          <a:sy n="103" d="100"/>
        </p:scale>
        <p:origin x="114" y="120"/>
      </p:cViewPr>
      <p:guideLst/>
    </p:cSldViewPr>
  </p:slideViewPr>
  <p:notesTextViewPr>
    <p:cViewPr>
      <p:scale>
        <a:sx n="100" d="100"/>
        <a:sy n="100" d="100"/>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854F-4738-A94E-FCFFFD1BF8CE}"/>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854F-4738-A94E-FCFFFD1BF8CE}"/>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854F-4738-A94E-FCFFFD1BF8CE}"/>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6-854F-4738-A94E-FCFFFD1BF8CE}"/>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854F-4738-A94E-FCFFFD1BF8CE}"/>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0CAF4-1F19-454C-B499-80114D3998E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CBBD56D9-DFFA-4817-AB93-4CBC6BCA8C7A}">
      <dgm:prSet phldrT="[Text]" custT="1"/>
      <dgm:spPr>
        <a:solidFill>
          <a:srgbClr val="AD0016">
            <a:alpha val="30196"/>
          </a:srgbClr>
        </a:solidFill>
      </dgm:spPr>
      <dgm:t>
        <a:bodyPr/>
        <a:lstStyle/>
        <a:p>
          <a:pPr>
            <a:buFont typeface="Arial" panose="020B0604020202020204" pitchFamily="34" charset="0"/>
            <a:buChar char="•"/>
          </a:pPr>
          <a:r>
            <a:rPr lang="en-GB" sz="2000" dirty="0">
              <a:solidFill>
                <a:schemeClr val="tx1"/>
              </a:solidFill>
            </a:rPr>
            <a:t>Individual costs - health, social, psychological, including over-exposure to antibiotics and steroids </a:t>
          </a:r>
        </a:p>
      </dgm:t>
    </dgm:pt>
    <dgm:pt modelId="{233E9A22-D9B9-4C03-82EE-140EC8E0324F}" type="parTrans" cxnId="{34FA5996-081D-42B7-9CF7-F4092AACD958}">
      <dgm:prSet/>
      <dgm:spPr/>
      <dgm:t>
        <a:bodyPr/>
        <a:lstStyle/>
        <a:p>
          <a:endParaRPr lang="en-GB" sz="2000">
            <a:solidFill>
              <a:schemeClr val="tx1"/>
            </a:solidFill>
          </a:endParaRPr>
        </a:p>
      </dgm:t>
    </dgm:pt>
    <dgm:pt modelId="{747AE44F-12F6-4841-B6BF-F1E278BEF550}" type="sibTrans" cxnId="{34FA5996-081D-42B7-9CF7-F4092AACD958}">
      <dgm:prSet/>
      <dgm:spPr>
        <a:solidFill>
          <a:srgbClr val="AD0016"/>
        </a:solidFill>
        <a:ln>
          <a:solidFill>
            <a:srgbClr val="AD0016"/>
          </a:solidFill>
        </a:ln>
      </dgm:spPr>
      <dgm:t>
        <a:bodyPr/>
        <a:lstStyle/>
        <a:p>
          <a:endParaRPr lang="en-GB" sz="2000">
            <a:solidFill>
              <a:schemeClr val="tx1"/>
            </a:solidFill>
          </a:endParaRPr>
        </a:p>
      </dgm:t>
    </dgm:pt>
    <dgm:pt modelId="{83054942-A589-42F3-A982-DF74BE772037}">
      <dgm:prSet phldrT="[Text]" custT="1"/>
      <dgm:spPr>
        <a:solidFill>
          <a:srgbClr val="AD0016">
            <a:alpha val="30196"/>
          </a:srgbClr>
        </a:solidFill>
      </dgm:spPr>
      <dgm:t>
        <a:bodyPr/>
        <a:lstStyle/>
        <a:p>
          <a:pPr>
            <a:buFont typeface="Arial" panose="020B0604020202020204" pitchFamily="34" charset="0"/>
            <a:buChar char="•"/>
          </a:pPr>
          <a:r>
            <a:rPr lang="en-GB" sz="2000" dirty="0">
              <a:solidFill>
                <a:schemeClr val="tx1"/>
              </a:solidFill>
            </a:rPr>
            <a:t>The treatment goals of COPD exacerbations are to get the patient better, reducing the negative impact of their current exacerbations and </a:t>
          </a:r>
          <a:r>
            <a:rPr lang="en-GB" sz="2000" b="1" dirty="0">
              <a:solidFill>
                <a:schemeClr val="tx1"/>
              </a:solidFill>
            </a:rPr>
            <a:t>preventing future exacerbations which are associated with disease progression</a:t>
          </a:r>
          <a:r>
            <a:rPr lang="en-GB" sz="2000" dirty="0">
              <a:solidFill>
                <a:schemeClr val="tx1"/>
              </a:solidFill>
            </a:rPr>
            <a:t> (GOLD, 2022). </a:t>
          </a:r>
        </a:p>
      </dgm:t>
    </dgm:pt>
    <dgm:pt modelId="{2E52E4DD-45DE-433C-8AF6-4B9E0FB58AA7}" type="parTrans" cxnId="{B6FF7EF9-2755-46BE-9A75-6BDA39A0B0B8}">
      <dgm:prSet/>
      <dgm:spPr/>
      <dgm:t>
        <a:bodyPr/>
        <a:lstStyle/>
        <a:p>
          <a:endParaRPr lang="en-GB" sz="2000">
            <a:solidFill>
              <a:schemeClr val="tx1"/>
            </a:solidFill>
          </a:endParaRPr>
        </a:p>
      </dgm:t>
    </dgm:pt>
    <dgm:pt modelId="{F23AD0B7-4984-497C-A3EC-12CE4FF80F54}" type="sibTrans" cxnId="{B6FF7EF9-2755-46BE-9A75-6BDA39A0B0B8}">
      <dgm:prSet/>
      <dgm:spPr/>
      <dgm:t>
        <a:bodyPr/>
        <a:lstStyle/>
        <a:p>
          <a:endParaRPr lang="en-GB" sz="2000">
            <a:solidFill>
              <a:schemeClr val="tx1"/>
            </a:solidFill>
          </a:endParaRPr>
        </a:p>
      </dgm:t>
    </dgm:pt>
    <dgm:pt modelId="{93CF6E06-A6E4-4E91-919B-260F95D9C8A5}">
      <dgm:prSet custT="1"/>
      <dgm:spPr>
        <a:solidFill>
          <a:srgbClr val="AD0016">
            <a:alpha val="30196"/>
          </a:srgbClr>
        </a:solidFill>
      </dgm:spPr>
      <dgm:t>
        <a:bodyPr/>
        <a:lstStyle/>
        <a:p>
          <a:r>
            <a:rPr lang="en-GB" sz="2000" dirty="0">
              <a:solidFill>
                <a:schemeClr val="tx1"/>
              </a:solidFill>
            </a:rPr>
            <a:t>Societal costs – economic and reliance on urgent, primary and secondary care services. </a:t>
          </a:r>
        </a:p>
      </dgm:t>
    </dgm:pt>
    <dgm:pt modelId="{0C10FF85-99CB-4FC5-8CE7-12BEC0A627D8}" type="parTrans" cxnId="{61BD0B68-9EE8-4CA6-88C6-D2482F2A5682}">
      <dgm:prSet/>
      <dgm:spPr/>
      <dgm:t>
        <a:bodyPr/>
        <a:lstStyle/>
        <a:p>
          <a:endParaRPr lang="en-GB" sz="2000">
            <a:solidFill>
              <a:schemeClr val="tx1"/>
            </a:solidFill>
          </a:endParaRPr>
        </a:p>
      </dgm:t>
    </dgm:pt>
    <dgm:pt modelId="{3155E1C0-B5F1-41EB-BBD4-B9AE99CF9504}" type="sibTrans" cxnId="{61BD0B68-9EE8-4CA6-88C6-D2482F2A5682}">
      <dgm:prSet/>
      <dgm:spPr/>
      <dgm:t>
        <a:bodyPr/>
        <a:lstStyle/>
        <a:p>
          <a:endParaRPr lang="en-GB" sz="2000">
            <a:solidFill>
              <a:schemeClr val="tx1"/>
            </a:solidFill>
          </a:endParaRPr>
        </a:p>
      </dgm:t>
    </dgm:pt>
    <dgm:pt modelId="{5789D311-D1A4-49E2-AEA2-208BC4ABF9BB}" type="pres">
      <dgm:prSet presAssocID="{5700CAF4-1F19-454C-B499-80114D3998EE}" presName="Name0" presStyleCnt="0">
        <dgm:presLayoutVars>
          <dgm:chMax val="7"/>
          <dgm:chPref val="7"/>
          <dgm:dir/>
        </dgm:presLayoutVars>
      </dgm:prSet>
      <dgm:spPr/>
    </dgm:pt>
    <dgm:pt modelId="{81333ABA-39EA-4C69-A886-56052AFF1F0B}" type="pres">
      <dgm:prSet presAssocID="{5700CAF4-1F19-454C-B499-80114D3998EE}" presName="Name1" presStyleCnt="0"/>
      <dgm:spPr/>
    </dgm:pt>
    <dgm:pt modelId="{B6AD05ED-3F77-42D5-8058-867D12DDC140}" type="pres">
      <dgm:prSet presAssocID="{5700CAF4-1F19-454C-B499-80114D3998EE}" presName="cycle" presStyleCnt="0"/>
      <dgm:spPr/>
    </dgm:pt>
    <dgm:pt modelId="{4E6EE5CB-7C40-40AE-9A89-EE59420D87E8}" type="pres">
      <dgm:prSet presAssocID="{5700CAF4-1F19-454C-B499-80114D3998EE}" presName="srcNode" presStyleLbl="node1" presStyleIdx="0" presStyleCnt="3"/>
      <dgm:spPr/>
    </dgm:pt>
    <dgm:pt modelId="{BD186E43-F726-44A7-A8DE-20A002D17E7A}" type="pres">
      <dgm:prSet presAssocID="{5700CAF4-1F19-454C-B499-80114D3998EE}" presName="conn" presStyleLbl="parChTrans1D2" presStyleIdx="0" presStyleCnt="1"/>
      <dgm:spPr/>
    </dgm:pt>
    <dgm:pt modelId="{9722CF08-87B0-42E9-AD99-73890462BB0A}" type="pres">
      <dgm:prSet presAssocID="{5700CAF4-1F19-454C-B499-80114D3998EE}" presName="extraNode" presStyleLbl="node1" presStyleIdx="0" presStyleCnt="3"/>
      <dgm:spPr/>
    </dgm:pt>
    <dgm:pt modelId="{4C470287-1D8E-4C8B-A59F-B96B990F5E03}" type="pres">
      <dgm:prSet presAssocID="{5700CAF4-1F19-454C-B499-80114D3998EE}" presName="dstNode" presStyleLbl="node1" presStyleIdx="0" presStyleCnt="3"/>
      <dgm:spPr/>
    </dgm:pt>
    <dgm:pt modelId="{B257E437-AA92-4EC1-AD46-B22E63BBBF2D}" type="pres">
      <dgm:prSet presAssocID="{CBBD56D9-DFFA-4817-AB93-4CBC6BCA8C7A}" presName="text_1" presStyleLbl="node1" presStyleIdx="0" presStyleCnt="3">
        <dgm:presLayoutVars>
          <dgm:bulletEnabled val="1"/>
        </dgm:presLayoutVars>
      </dgm:prSet>
      <dgm:spPr/>
    </dgm:pt>
    <dgm:pt modelId="{DBAFFB5C-E2F2-40A1-B312-5EC2DA979BC5}" type="pres">
      <dgm:prSet presAssocID="{CBBD56D9-DFFA-4817-AB93-4CBC6BCA8C7A}" presName="accent_1" presStyleCnt="0"/>
      <dgm:spPr/>
    </dgm:pt>
    <dgm:pt modelId="{77B4070A-3BF2-4229-A9D9-2356B1186A06}" type="pres">
      <dgm:prSet presAssocID="{CBBD56D9-DFFA-4817-AB93-4CBC6BCA8C7A}" presName="accentRepeatNode" presStyleLbl="solidFgAcc1" presStyleIdx="0" presStyleCnt="3"/>
      <dgm:spPr>
        <a:ln>
          <a:solidFill>
            <a:srgbClr val="AD0016"/>
          </a:solidFill>
        </a:ln>
      </dgm:spPr>
    </dgm:pt>
    <dgm:pt modelId="{D049F116-7DE1-49EB-8FBA-8786594332E5}" type="pres">
      <dgm:prSet presAssocID="{93CF6E06-A6E4-4E91-919B-260F95D9C8A5}" presName="text_2" presStyleLbl="node1" presStyleIdx="1" presStyleCnt="3">
        <dgm:presLayoutVars>
          <dgm:bulletEnabled val="1"/>
        </dgm:presLayoutVars>
      </dgm:prSet>
      <dgm:spPr/>
    </dgm:pt>
    <dgm:pt modelId="{4BCFD795-6D54-4B4C-B727-2454CFD9AEE1}" type="pres">
      <dgm:prSet presAssocID="{93CF6E06-A6E4-4E91-919B-260F95D9C8A5}" presName="accent_2" presStyleCnt="0"/>
      <dgm:spPr/>
    </dgm:pt>
    <dgm:pt modelId="{D7EBCA24-C665-4140-BC98-1B6FBAA43995}" type="pres">
      <dgm:prSet presAssocID="{93CF6E06-A6E4-4E91-919B-260F95D9C8A5}" presName="accentRepeatNode" presStyleLbl="solidFgAcc1" presStyleIdx="1" presStyleCnt="3"/>
      <dgm:spPr>
        <a:ln>
          <a:solidFill>
            <a:srgbClr val="AD0016"/>
          </a:solidFill>
        </a:ln>
      </dgm:spPr>
    </dgm:pt>
    <dgm:pt modelId="{EBCA2346-2142-4E9C-B9C7-EBF7A9844335}" type="pres">
      <dgm:prSet presAssocID="{83054942-A589-42F3-A982-DF74BE772037}" presName="text_3" presStyleLbl="node1" presStyleIdx="2" presStyleCnt="3">
        <dgm:presLayoutVars>
          <dgm:bulletEnabled val="1"/>
        </dgm:presLayoutVars>
      </dgm:prSet>
      <dgm:spPr/>
    </dgm:pt>
    <dgm:pt modelId="{C10CDCA6-A394-4BAB-B22F-17B9DF33826F}" type="pres">
      <dgm:prSet presAssocID="{83054942-A589-42F3-A982-DF74BE772037}" presName="accent_3" presStyleCnt="0"/>
      <dgm:spPr/>
    </dgm:pt>
    <dgm:pt modelId="{76A1B8D9-10B7-4FF5-A11F-05A6323AB3DA}" type="pres">
      <dgm:prSet presAssocID="{83054942-A589-42F3-A982-DF74BE772037}" presName="accentRepeatNode" presStyleLbl="solidFgAcc1" presStyleIdx="2" presStyleCnt="3"/>
      <dgm:spPr>
        <a:ln>
          <a:solidFill>
            <a:srgbClr val="AD0016"/>
          </a:solidFill>
        </a:ln>
      </dgm:spPr>
    </dgm:pt>
  </dgm:ptLst>
  <dgm:cxnLst>
    <dgm:cxn modelId="{DBB5BC00-6F6C-4C52-8ACF-095FC4FA9E97}" type="presOf" srcId="{747AE44F-12F6-4841-B6BF-F1E278BEF550}" destId="{BD186E43-F726-44A7-A8DE-20A002D17E7A}" srcOrd="0" destOrd="0" presId="urn:microsoft.com/office/officeart/2008/layout/VerticalCurvedList"/>
    <dgm:cxn modelId="{61BD0B68-9EE8-4CA6-88C6-D2482F2A5682}" srcId="{5700CAF4-1F19-454C-B499-80114D3998EE}" destId="{93CF6E06-A6E4-4E91-919B-260F95D9C8A5}" srcOrd="1" destOrd="0" parTransId="{0C10FF85-99CB-4FC5-8CE7-12BEC0A627D8}" sibTransId="{3155E1C0-B5F1-41EB-BBD4-B9AE99CF9504}"/>
    <dgm:cxn modelId="{2B872F6B-5FCD-4F56-9C60-B101A7622F8D}" type="presOf" srcId="{83054942-A589-42F3-A982-DF74BE772037}" destId="{EBCA2346-2142-4E9C-B9C7-EBF7A9844335}" srcOrd="0" destOrd="0" presId="urn:microsoft.com/office/officeart/2008/layout/VerticalCurvedList"/>
    <dgm:cxn modelId="{42AA5C72-C531-409C-A029-6A61AC244CE6}" type="presOf" srcId="{93CF6E06-A6E4-4E91-919B-260F95D9C8A5}" destId="{D049F116-7DE1-49EB-8FBA-8786594332E5}" srcOrd="0" destOrd="0" presId="urn:microsoft.com/office/officeart/2008/layout/VerticalCurvedList"/>
    <dgm:cxn modelId="{9EB6A789-2295-471B-BB48-85174B762D28}" type="presOf" srcId="{CBBD56D9-DFFA-4817-AB93-4CBC6BCA8C7A}" destId="{B257E437-AA92-4EC1-AD46-B22E63BBBF2D}" srcOrd="0" destOrd="0" presId="urn:microsoft.com/office/officeart/2008/layout/VerticalCurvedList"/>
    <dgm:cxn modelId="{34FA5996-081D-42B7-9CF7-F4092AACD958}" srcId="{5700CAF4-1F19-454C-B499-80114D3998EE}" destId="{CBBD56D9-DFFA-4817-AB93-4CBC6BCA8C7A}" srcOrd="0" destOrd="0" parTransId="{233E9A22-D9B9-4C03-82EE-140EC8E0324F}" sibTransId="{747AE44F-12F6-4841-B6BF-F1E278BEF550}"/>
    <dgm:cxn modelId="{B6FF7EF9-2755-46BE-9A75-6BDA39A0B0B8}" srcId="{5700CAF4-1F19-454C-B499-80114D3998EE}" destId="{83054942-A589-42F3-A982-DF74BE772037}" srcOrd="2" destOrd="0" parTransId="{2E52E4DD-45DE-433C-8AF6-4B9E0FB58AA7}" sibTransId="{F23AD0B7-4984-497C-A3EC-12CE4FF80F54}"/>
    <dgm:cxn modelId="{A00783F9-A793-46D7-A09A-E3831F382121}" type="presOf" srcId="{5700CAF4-1F19-454C-B499-80114D3998EE}" destId="{5789D311-D1A4-49E2-AEA2-208BC4ABF9BB}" srcOrd="0" destOrd="0" presId="urn:microsoft.com/office/officeart/2008/layout/VerticalCurvedList"/>
    <dgm:cxn modelId="{86EE625E-6690-4F34-8F5C-AB384476A60A}" type="presParOf" srcId="{5789D311-D1A4-49E2-AEA2-208BC4ABF9BB}" destId="{81333ABA-39EA-4C69-A886-56052AFF1F0B}" srcOrd="0" destOrd="0" presId="urn:microsoft.com/office/officeart/2008/layout/VerticalCurvedList"/>
    <dgm:cxn modelId="{FCA5E451-15D9-40E8-B747-4414942F2889}" type="presParOf" srcId="{81333ABA-39EA-4C69-A886-56052AFF1F0B}" destId="{B6AD05ED-3F77-42D5-8058-867D12DDC140}" srcOrd="0" destOrd="0" presId="urn:microsoft.com/office/officeart/2008/layout/VerticalCurvedList"/>
    <dgm:cxn modelId="{39E190F0-44E7-446D-B9E7-FBDFB7E3531D}" type="presParOf" srcId="{B6AD05ED-3F77-42D5-8058-867D12DDC140}" destId="{4E6EE5CB-7C40-40AE-9A89-EE59420D87E8}" srcOrd="0" destOrd="0" presId="urn:microsoft.com/office/officeart/2008/layout/VerticalCurvedList"/>
    <dgm:cxn modelId="{92F515E1-482B-4FB5-A2FE-AD1D07191E55}" type="presParOf" srcId="{B6AD05ED-3F77-42D5-8058-867D12DDC140}" destId="{BD186E43-F726-44A7-A8DE-20A002D17E7A}" srcOrd="1" destOrd="0" presId="urn:microsoft.com/office/officeart/2008/layout/VerticalCurvedList"/>
    <dgm:cxn modelId="{3CD93538-E0EF-4DEB-B6DF-79873FE91B1C}" type="presParOf" srcId="{B6AD05ED-3F77-42D5-8058-867D12DDC140}" destId="{9722CF08-87B0-42E9-AD99-73890462BB0A}" srcOrd="2" destOrd="0" presId="urn:microsoft.com/office/officeart/2008/layout/VerticalCurvedList"/>
    <dgm:cxn modelId="{B81C6EB7-1E99-47E6-9E07-2AF23A73DA65}" type="presParOf" srcId="{B6AD05ED-3F77-42D5-8058-867D12DDC140}" destId="{4C470287-1D8E-4C8B-A59F-B96B990F5E03}" srcOrd="3" destOrd="0" presId="urn:microsoft.com/office/officeart/2008/layout/VerticalCurvedList"/>
    <dgm:cxn modelId="{812AFD54-0964-47E3-A0AD-73F3F4243A5B}" type="presParOf" srcId="{81333ABA-39EA-4C69-A886-56052AFF1F0B}" destId="{B257E437-AA92-4EC1-AD46-B22E63BBBF2D}" srcOrd="1" destOrd="0" presId="urn:microsoft.com/office/officeart/2008/layout/VerticalCurvedList"/>
    <dgm:cxn modelId="{592AE9C4-A3D7-4D05-850A-6AE0A3E64AA1}" type="presParOf" srcId="{81333ABA-39EA-4C69-A886-56052AFF1F0B}" destId="{DBAFFB5C-E2F2-40A1-B312-5EC2DA979BC5}" srcOrd="2" destOrd="0" presId="urn:microsoft.com/office/officeart/2008/layout/VerticalCurvedList"/>
    <dgm:cxn modelId="{8683E699-7CD2-4E24-AC63-B9AFC9862DE1}" type="presParOf" srcId="{DBAFFB5C-E2F2-40A1-B312-5EC2DA979BC5}" destId="{77B4070A-3BF2-4229-A9D9-2356B1186A06}" srcOrd="0" destOrd="0" presId="urn:microsoft.com/office/officeart/2008/layout/VerticalCurvedList"/>
    <dgm:cxn modelId="{973EA6C9-817B-4BCD-97C5-9BB1ACE07114}" type="presParOf" srcId="{81333ABA-39EA-4C69-A886-56052AFF1F0B}" destId="{D049F116-7DE1-49EB-8FBA-8786594332E5}" srcOrd="3" destOrd="0" presId="urn:microsoft.com/office/officeart/2008/layout/VerticalCurvedList"/>
    <dgm:cxn modelId="{51F215F2-921D-4E3F-A90B-963ED59E2E5A}" type="presParOf" srcId="{81333ABA-39EA-4C69-A886-56052AFF1F0B}" destId="{4BCFD795-6D54-4B4C-B727-2454CFD9AEE1}" srcOrd="4" destOrd="0" presId="urn:microsoft.com/office/officeart/2008/layout/VerticalCurvedList"/>
    <dgm:cxn modelId="{8C997AF3-6BA5-41F0-B26F-98E3E621A3F8}" type="presParOf" srcId="{4BCFD795-6D54-4B4C-B727-2454CFD9AEE1}" destId="{D7EBCA24-C665-4140-BC98-1B6FBAA43995}" srcOrd="0" destOrd="0" presId="urn:microsoft.com/office/officeart/2008/layout/VerticalCurvedList"/>
    <dgm:cxn modelId="{C2388EE3-BE06-4221-AEC6-F270BB9D635A}" type="presParOf" srcId="{81333ABA-39EA-4C69-A886-56052AFF1F0B}" destId="{EBCA2346-2142-4E9C-B9C7-EBF7A9844335}" srcOrd="5" destOrd="0" presId="urn:microsoft.com/office/officeart/2008/layout/VerticalCurvedList"/>
    <dgm:cxn modelId="{1287F3E9-D7B6-4F16-B40C-FFF4B96E16DB}" type="presParOf" srcId="{81333ABA-39EA-4C69-A886-56052AFF1F0B}" destId="{C10CDCA6-A394-4BAB-B22F-17B9DF33826F}" srcOrd="6" destOrd="0" presId="urn:microsoft.com/office/officeart/2008/layout/VerticalCurvedList"/>
    <dgm:cxn modelId="{DCBFC656-5B2F-486B-AF8B-75B15F48E021}" type="presParOf" srcId="{C10CDCA6-A394-4BAB-B22F-17B9DF33826F}" destId="{76A1B8D9-10B7-4FF5-A11F-05A6323AB3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70000D"/>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70000D"/>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70000D"/>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A519ED9D-B728-45C6-972E-405B829AA3F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AB7DE74F-D733-44E6-8A1A-72A6F23EFCB8}">
      <dgm:prSet/>
      <dgm:spPr/>
      <dgm:t>
        <a:bodyPr/>
        <a:lstStyle/>
        <a:p>
          <a:r>
            <a:rPr lang="en-GB" dirty="0"/>
            <a:t>Revisit fundamentals of COPD care </a:t>
          </a:r>
          <a:endParaRPr lang="en-US" dirty="0"/>
        </a:p>
      </dgm:t>
    </dgm:pt>
    <dgm:pt modelId="{37797C16-3A88-4DFD-8CF5-0A87E4BAB693}" type="parTrans" cxnId="{83D34871-7163-4C97-9E8B-923A362F5E3D}">
      <dgm:prSet/>
      <dgm:spPr/>
      <dgm:t>
        <a:bodyPr/>
        <a:lstStyle/>
        <a:p>
          <a:endParaRPr lang="en-US"/>
        </a:p>
      </dgm:t>
    </dgm:pt>
    <dgm:pt modelId="{8F077C1C-A46E-47FA-9E3E-95960C6C9686}" type="sibTrans" cxnId="{83D34871-7163-4C97-9E8B-923A362F5E3D}">
      <dgm:prSet/>
      <dgm:spPr/>
      <dgm:t>
        <a:bodyPr/>
        <a:lstStyle/>
        <a:p>
          <a:endParaRPr lang="en-US"/>
        </a:p>
      </dgm:t>
    </dgm:pt>
    <dgm:pt modelId="{4C8AB3F6-8E24-46CA-BCB4-D48662530EDE}">
      <dgm:prSet/>
      <dgm:spPr/>
      <dgm:t>
        <a:bodyPr/>
        <a:lstStyle/>
        <a:p>
          <a:r>
            <a:rPr lang="en-GB"/>
            <a:t>Promote prevention </a:t>
          </a:r>
          <a:endParaRPr lang="en-US"/>
        </a:p>
      </dgm:t>
    </dgm:pt>
    <dgm:pt modelId="{82A4D0F2-9E1B-4C4C-B0A8-A82EF5F9720B}" type="parTrans" cxnId="{D0B763BA-8689-4ED2-B0B6-3F8A980B1085}">
      <dgm:prSet/>
      <dgm:spPr/>
      <dgm:t>
        <a:bodyPr/>
        <a:lstStyle/>
        <a:p>
          <a:endParaRPr lang="en-US"/>
        </a:p>
      </dgm:t>
    </dgm:pt>
    <dgm:pt modelId="{06C3C8AC-9CBB-49FD-B313-38FB2D7A094F}" type="sibTrans" cxnId="{D0B763BA-8689-4ED2-B0B6-3F8A980B1085}">
      <dgm:prSet/>
      <dgm:spPr/>
      <dgm:t>
        <a:bodyPr/>
        <a:lstStyle/>
        <a:p>
          <a:endParaRPr lang="en-US"/>
        </a:p>
      </dgm:t>
    </dgm:pt>
    <dgm:pt modelId="{85182B6B-FE6C-44F4-AADE-A7DAA508A57F}">
      <dgm:prSet/>
      <dgm:spPr/>
      <dgm:t>
        <a:bodyPr/>
        <a:lstStyle/>
        <a:p>
          <a:r>
            <a:rPr lang="en-GB"/>
            <a:t>Optimise inhaler management </a:t>
          </a:r>
          <a:endParaRPr lang="en-US"/>
        </a:p>
      </dgm:t>
    </dgm:pt>
    <dgm:pt modelId="{CF910783-C3D6-4B69-82F2-21C1FC3C632F}" type="parTrans" cxnId="{202801F8-5F5C-4029-905A-81AC7246A269}">
      <dgm:prSet/>
      <dgm:spPr/>
      <dgm:t>
        <a:bodyPr/>
        <a:lstStyle/>
        <a:p>
          <a:endParaRPr lang="en-US"/>
        </a:p>
      </dgm:t>
    </dgm:pt>
    <dgm:pt modelId="{746FD0EC-9871-48D9-BB64-F1C222D1B8CA}" type="sibTrans" cxnId="{202801F8-5F5C-4029-905A-81AC7246A269}">
      <dgm:prSet/>
      <dgm:spPr/>
      <dgm:t>
        <a:bodyPr/>
        <a:lstStyle/>
        <a:p>
          <a:endParaRPr lang="en-US"/>
        </a:p>
      </dgm:t>
    </dgm:pt>
    <dgm:pt modelId="{D4D10A9C-5FBA-43BC-A87F-D82DDDF11463}">
      <dgm:prSet/>
      <dgm:spPr/>
      <dgm:t>
        <a:bodyPr/>
        <a:lstStyle/>
        <a:p>
          <a:r>
            <a:rPr lang="en-GB" dirty="0"/>
            <a:t>Referral – pulmonary rehabilitation, mental health, social prescriber</a:t>
          </a:r>
          <a:endParaRPr lang="en-US" dirty="0"/>
        </a:p>
      </dgm:t>
    </dgm:pt>
    <dgm:pt modelId="{64B79327-0CA9-4AC1-91C6-A07A5EE74660}" type="parTrans" cxnId="{31469A78-A5BF-4868-A920-45C96374B582}">
      <dgm:prSet/>
      <dgm:spPr/>
      <dgm:t>
        <a:bodyPr/>
        <a:lstStyle/>
        <a:p>
          <a:endParaRPr lang="en-US"/>
        </a:p>
      </dgm:t>
    </dgm:pt>
    <dgm:pt modelId="{84719204-64C9-463E-857B-CC8061C04C4D}" type="sibTrans" cxnId="{31469A78-A5BF-4868-A920-45C96374B582}">
      <dgm:prSet/>
      <dgm:spPr/>
      <dgm:t>
        <a:bodyPr/>
        <a:lstStyle/>
        <a:p>
          <a:endParaRPr lang="en-US"/>
        </a:p>
      </dgm:t>
    </dgm:pt>
    <dgm:pt modelId="{CD68CF64-ADC3-4F8B-ABF2-838AEDBB663A}">
      <dgm:prSet/>
      <dgm:spPr/>
      <dgm:t>
        <a:bodyPr/>
        <a:lstStyle/>
        <a:p>
          <a:r>
            <a:rPr lang="en-GB"/>
            <a:t>Exacerbation management advice</a:t>
          </a:r>
          <a:endParaRPr lang="en-US"/>
        </a:p>
      </dgm:t>
    </dgm:pt>
    <dgm:pt modelId="{C40ECCF8-BD4F-4144-995B-EE1B1EFD0A16}" type="parTrans" cxnId="{9965F18B-7641-4361-8B53-4241F34A4AE9}">
      <dgm:prSet/>
      <dgm:spPr/>
      <dgm:t>
        <a:bodyPr/>
        <a:lstStyle/>
        <a:p>
          <a:endParaRPr lang="en-US"/>
        </a:p>
      </dgm:t>
    </dgm:pt>
    <dgm:pt modelId="{ECB0364F-CE25-41C5-9AC5-4D5D83E0405B}" type="sibTrans" cxnId="{9965F18B-7641-4361-8B53-4241F34A4AE9}">
      <dgm:prSet/>
      <dgm:spPr/>
      <dgm:t>
        <a:bodyPr/>
        <a:lstStyle/>
        <a:p>
          <a:endParaRPr lang="en-US"/>
        </a:p>
      </dgm:t>
    </dgm:pt>
    <dgm:pt modelId="{76EB30CC-8660-4204-945D-68FFF3607AE9}">
      <dgm:prSet/>
      <dgm:spPr/>
      <dgm:t>
        <a:bodyPr/>
        <a:lstStyle/>
        <a:p>
          <a:r>
            <a:rPr lang="en-GB" dirty="0"/>
            <a:t>Review long term antibiotic prescribing for COPD</a:t>
          </a:r>
          <a:endParaRPr lang="en-US" dirty="0"/>
        </a:p>
      </dgm:t>
    </dgm:pt>
    <dgm:pt modelId="{02F1F688-9E44-4D32-A710-EA1041238328}" type="parTrans" cxnId="{2B8011A6-61DC-48C6-8F0F-B347630D71FA}">
      <dgm:prSet/>
      <dgm:spPr/>
      <dgm:t>
        <a:bodyPr/>
        <a:lstStyle/>
        <a:p>
          <a:endParaRPr lang="en-US"/>
        </a:p>
      </dgm:t>
    </dgm:pt>
    <dgm:pt modelId="{C1F1CF24-19AA-434B-BD2F-F54D85570EA5}" type="sibTrans" cxnId="{2B8011A6-61DC-48C6-8F0F-B347630D71FA}">
      <dgm:prSet/>
      <dgm:spPr/>
      <dgm:t>
        <a:bodyPr/>
        <a:lstStyle/>
        <a:p>
          <a:endParaRPr lang="en-US"/>
        </a:p>
      </dgm:t>
    </dgm:pt>
    <dgm:pt modelId="{1CA2E7B5-F214-446D-B081-C68A4C1298F7}">
      <dgm:prSet/>
      <dgm:spPr/>
      <dgm:t>
        <a:bodyPr/>
        <a:lstStyle/>
        <a:p>
          <a:r>
            <a:rPr lang="en-GB"/>
            <a:t>Ensure regular monitoring is in place</a:t>
          </a:r>
          <a:endParaRPr lang="en-US"/>
        </a:p>
      </dgm:t>
    </dgm:pt>
    <dgm:pt modelId="{215F4A51-56A2-488D-80B5-E1D8F9207E78}" type="parTrans" cxnId="{13A779EB-CF2C-48C6-A1A7-80E531BD0F66}">
      <dgm:prSet/>
      <dgm:spPr/>
      <dgm:t>
        <a:bodyPr/>
        <a:lstStyle/>
        <a:p>
          <a:endParaRPr lang="en-US"/>
        </a:p>
      </dgm:t>
    </dgm:pt>
    <dgm:pt modelId="{011E6DF4-F202-4A80-8B98-E55B0ED47BEF}" type="sibTrans" cxnId="{13A779EB-CF2C-48C6-A1A7-80E531BD0F66}">
      <dgm:prSet/>
      <dgm:spPr/>
      <dgm:t>
        <a:bodyPr/>
        <a:lstStyle/>
        <a:p>
          <a:endParaRPr lang="en-US"/>
        </a:p>
      </dgm:t>
    </dgm:pt>
    <dgm:pt modelId="{E9D7D6B5-C46B-4F55-BDF0-CFC753E0402F}">
      <dgm:prSet/>
      <dgm:spPr/>
      <dgm:t>
        <a:bodyPr/>
        <a:lstStyle/>
        <a:p>
          <a:r>
            <a:rPr lang="en-GB"/>
            <a:t>Ensure </a:t>
          </a:r>
          <a:r>
            <a:rPr lang="en-GB" dirty="0"/>
            <a:t>coding is correct on clinical system </a:t>
          </a:r>
          <a:endParaRPr lang="en-US" dirty="0"/>
        </a:p>
      </dgm:t>
    </dgm:pt>
    <dgm:pt modelId="{5BF5CF71-812E-4182-8717-893681EC3B82}" type="parTrans" cxnId="{AE61526C-5CF8-4EE7-A7F4-542C56A45BA7}">
      <dgm:prSet/>
      <dgm:spPr/>
      <dgm:t>
        <a:bodyPr/>
        <a:lstStyle/>
        <a:p>
          <a:endParaRPr lang="en-GB"/>
        </a:p>
      </dgm:t>
    </dgm:pt>
    <dgm:pt modelId="{E9683334-1902-4FB3-AAF6-FC13254A9240}" type="sibTrans" cxnId="{AE61526C-5CF8-4EE7-A7F4-542C56A45BA7}">
      <dgm:prSet/>
      <dgm:spPr/>
      <dgm:t>
        <a:bodyPr/>
        <a:lstStyle/>
        <a:p>
          <a:endParaRPr lang="en-GB"/>
        </a:p>
      </dgm:t>
    </dgm:pt>
    <dgm:pt modelId="{44F50312-5CA4-4A0F-AB2D-1955DAB67292}" type="pres">
      <dgm:prSet presAssocID="{A519ED9D-B728-45C6-972E-405B829AA3F6}" presName="vert0" presStyleCnt="0">
        <dgm:presLayoutVars>
          <dgm:dir/>
          <dgm:animOne val="branch"/>
          <dgm:animLvl val="lvl"/>
        </dgm:presLayoutVars>
      </dgm:prSet>
      <dgm:spPr/>
    </dgm:pt>
    <dgm:pt modelId="{999E0A15-776A-4A3D-95F3-A52B28D779F7}" type="pres">
      <dgm:prSet presAssocID="{AB7DE74F-D733-44E6-8A1A-72A6F23EFCB8}" presName="thickLine" presStyleLbl="alignNode1" presStyleIdx="0" presStyleCnt="8"/>
      <dgm:spPr/>
    </dgm:pt>
    <dgm:pt modelId="{E2AECF26-CF3E-405F-9F52-E446CEB99930}" type="pres">
      <dgm:prSet presAssocID="{AB7DE74F-D733-44E6-8A1A-72A6F23EFCB8}" presName="horz1" presStyleCnt="0"/>
      <dgm:spPr/>
    </dgm:pt>
    <dgm:pt modelId="{C4819F5C-8CE4-4B12-B6E4-C1A69AA8EB98}" type="pres">
      <dgm:prSet presAssocID="{AB7DE74F-D733-44E6-8A1A-72A6F23EFCB8}" presName="tx1" presStyleLbl="revTx" presStyleIdx="0" presStyleCnt="8"/>
      <dgm:spPr/>
    </dgm:pt>
    <dgm:pt modelId="{C4012B9D-6E23-4076-AECA-5A5D927B1666}" type="pres">
      <dgm:prSet presAssocID="{AB7DE74F-D733-44E6-8A1A-72A6F23EFCB8}" presName="vert1" presStyleCnt="0"/>
      <dgm:spPr/>
    </dgm:pt>
    <dgm:pt modelId="{13ADCDB8-9CF8-45BA-8B9D-88E6FDBE53F8}" type="pres">
      <dgm:prSet presAssocID="{4C8AB3F6-8E24-46CA-BCB4-D48662530EDE}" presName="thickLine" presStyleLbl="alignNode1" presStyleIdx="1" presStyleCnt="8"/>
      <dgm:spPr/>
    </dgm:pt>
    <dgm:pt modelId="{29E935C2-E70F-4B79-9F51-AD52C040A918}" type="pres">
      <dgm:prSet presAssocID="{4C8AB3F6-8E24-46CA-BCB4-D48662530EDE}" presName="horz1" presStyleCnt="0"/>
      <dgm:spPr/>
    </dgm:pt>
    <dgm:pt modelId="{4E0344C9-E3F2-4BFF-9BC9-781BA953511C}" type="pres">
      <dgm:prSet presAssocID="{4C8AB3F6-8E24-46CA-BCB4-D48662530EDE}" presName="tx1" presStyleLbl="revTx" presStyleIdx="1" presStyleCnt="8"/>
      <dgm:spPr/>
    </dgm:pt>
    <dgm:pt modelId="{C1AD0D5D-9049-4DF4-AE12-3ED567AE4D86}" type="pres">
      <dgm:prSet presAssocID="{4C8AB3F6-8E24-46CA-BCB4-D48662530EDE}" presName="vert1" presStyleCnt="0"/>
      <dgm:spPr/>
    </dgm:pt>
    <dgm:pt modelId="{55F3FD4B-4DF4-496D-9C84-B7B2839E4933}" type="pres">
      <dgm:prSet presAssocID="{85182B6B-FE6C-44F4-AADE-A7DAA508A57F}" presName="thickLine" presStyleLbl="alignNode1" presStyleIdx="2" presStyleCnt="8"/>
      <dgm:spPr/>
    </dgm:pt>
    <dgm:pt modelId="{EF387BE4-47D0-4EB6-A843-4623FB18E943}" type="pres">
      <dgm:prSet presAssocID="{85182B6B-FE6C-44F4-AADE-A7DAA508A57F}" presName="horz1" presStyleCnt="0"/>
      <dgm:spPr/>
    </dgm:pt>
    <dgm:pt modelId="{59F684DA-6265-4A92-A144-A4725A11B987}" type="pres">
      <dgm:prSet presAssocID="{85182B6B-FE6C-44F4-AADE-A7DAA508A57F}" presName="tx1" presStyleLbl="revTx" presStyleIdx="2" presStyleCnt="8"/>
      <dgm:spPr/>
    </dgm:pt>
    <dgm:pt modelId="{B8DAA2FF-B0A3-46D0-9CBA-23A9BA719378}" type="pres">
      <dgm:prSet presAssocID="{85182B6B-FE6C-44F4-AADE-A7DAA508A57F}" presName="vert1" presStyleCnt="0"/>
      <dgm:spPr/>
    </dgm:pt>
    <dgm:pt modelId="{A28E657F-19DB-42C6-8ADF-4634489B9627}" type="pres">
      <dgm:prSet presAssocID="{D4D10A9C-5FBA-43BC-A87F-D82DDDF11463}" presName="thickLine" presStyleLbl="alignNode1" presStyleIdx="3" presStyleCnt="8"/>
      <dgm:spPr/>
    </dgm:pt>
    <dgm:pt modelId="{A48232DC-A76B-4C48-B870-05911F770F02}" type="pres">
      <dgm:prSet presAssocID="{D4D10A9C-5FBA-43BC-A87F-D82DDDF11463}" presName="horz1" presStyleCnt="0"/>
      <dgm:spPr/>
    </dgm:pt>
    <dgm:pt modelId="{FD7561D5-E04A-408B-8DAA-494E93FC2F1F}" type="pres">
      <dgm:prSet presAssocID="{D4D10A9C-5FBA-43BC-A87F-D82DDDF11463}" presName="tx1" presStyleLbl="revTx" presStyleIdx="3" presStyleCnt="8"/>
      <dgm:spPr/>
    </dgm:pt>
    <dgm:pt modelId="{A6062A7F-C3EB-4B99-93E6-6D1B66D7D5B5}" type="pres">
      <dgm:prSet presAssocID="{D4D10A9C-5FBA-43BC-A87F-D82DDDF11463}" presName="vert1" presStyleCnt="0"/>
      <dgm:spPr/>
    </dgm:pt>
    <dgm:pt modelId="{61775205-66D9-4490-98C3-0BD778F05265}" type="pres">
      <dgm:prSet presAssocID="{CD68CF64-ADC3-4F8B-ABF2-838AEDBB663A}" presName="thickLine" presStyleLbl="alignNode1" presStyleIdx="4" presStyleCnt="8"/>
      <dgm:spPr/>
    </dgm:pt>
    <dgm:pt modelId="{F6FBE6D7-3DF6-4D81-96A7-44C9E2357AD2}" type="pres">
      <dgm:prSet presAssocID="{CD68CF64-ADC3-4F8B-ABF2-838AEDBB663A}" presName="horz1" presStyleCnt="0"/>
      <dgm:spPr/>
    </dgm:pt>
    <dgm:pt modelId="{90B763AF-0784-49B5-A661-E5482DCD121D}" type="pres">
      <dgm:prSet presAssocID="{CD68CF64-ADC3-4F8B-ABF2-838AEDBB663A}" presName="tx1" presStyleLbl="revTx" presStyleIdx="4" presStyleCnt="8"/>
      <dgm:spPr/>
    </dgm:pt>
    <dgm:pt modelId="{6BCE649D-9980-4683-B172-D8AFEF4A3289}" type="pres">
      <dgm:prSet presAssocID="{CD68CF64-ADC3-4F8B-ABF2-838AEDBB663A}" presName="vert1" presStyleCnt="0"/>
      <dgm:spPr/>
    </dgm:pt>
    <dgm:pt modelId="{EFE4A215-A372-4472-9D22-E673F2926062}" type="pres">
      <dgm:prSet presAssocID="{76EB30CC-8660-4204-945D-68FFF3607AE9}" presName="thickLine" presStyleLbl="alignNode1" presStyleIdx="5" presStyleCnt="8"/>
      <dgm:spPr/>
    </dgm:pt>
    <dgm:pt modelId="{A5663C16-E7D6-4EF1-BCD8-86B586475ECF}" type="pres">
      <dgm:prSet presAssocID="{76EB30CC-8660-4204-945D-68FFF3607AE9}" presName="horz1" presStyleCnt="0"/>
      <dgm:spPr/>
    </dgm:pt>
    <dgm:pt modelId="{8195F450-DF6D-4416-9D8F-28CF0C470F50}" type="pres">
      <dgm:prSet presAssocID="{76EB30CC-8660-4204-945D-68FFF3607AE9}" presName="tx1" presStyleLbl="revTx" presStyleIdx="5" presStyleCnt="8"/>
      <dgm:spPr/>
    </dgm:pt>
    <dgm:pt modelId="{A8EA6D06-13FC-495E-BD3F-1542EF50542A}" type="pres">
      <dgm:prSet presAssocID="{76EB30CC-8660-4204-945D-68FFF3607AE9}" presName="vert1" presStyleCnt="0"/>
      <dgm:spPr/>
    </dgm:pt>
    <dgm:pt modelId="{D4BC9E4E-FF54-40F9-8977-5199D956443B}" type="pres">
      <dgm:prSet presAssocID="{E9D7D6B5-C46B-4F55-BDF0-CFC753E0402F}" presName="thickLine" presStyleLbl="alignNode1" presStyleIdx="6" presStyleCnt="8"/>
      <dgm:spPr/>
    </dgm:pt>
    <dgm:pt modelId="{64FF5EB2-F71D-44B0-BF31-019A14BCEFA5}" type="pres">
      <dgm:prSet presAssocID="{E9D7D6B5-C46B-4F55-BDF0-CFC753E0402F}" presName="horz1" presStyleCnt="0"/>
      <dgm:spPr/>
    </dgm:pt>
    <dgm:pt modelId="{9BBEFB28-DDA5-4C44-B97C-3895D6E179EC}" type="pres">
      <dgm:prSet presAssocID="{E9D7D6B5-C46B-4F55-BDF0-CFC753E0402F}" presName="tx1" presStyleLbl="revTx" presStyleIdx="6" presStyleCnt="8"/>
      <dgm:spPr/>
    </dgm:pt>
    <dgm:pt modelId="{02A70215-F160-4FF5-91AE-FFEF5B956A5A}" type="pres">
      <dgm:prSet presAssocID="{E9D7D6B5-C46B-4F55-BDF0-CFC753E0402F}" presName="vert1" presStyleCnt="0"/>
      <dgm:spPr/>
    </dgm:pt>
    <dgm:pt modelId="{E26D8E99-5720-4E62-8566-3B5CCC6A5BF8}" type="pres">
      <dgm:prSet presAssocID="{1CA2E7B5-F214-446D-B081-C68A4C1298F7}" presName="thickLine" presStyleLbl="alignNode1" presStyleIdx="7" presStyleCnt="8"/>
      <dgm:spPr/>
    </dgm:pt>
    <dgm:pt modelId="{01B8C7E6-71FA-44A2-8200-500F8EF723D3}" type="pres">
      <dgm:prSet presAssocID="{1CA2E7B5-F214-446D-B081-C68A4C1298F7}" presName="horz1" presStyleCnt="0"/>
      <dgm:spPr/>
    </dgm:pt>
    <dgm:pt modelId="{366208E9-7A47-4782-8434-B905EF28C92A}" type="pres">
      <dgm:prSet presAssocID="{1CA2E7B5-F214-446D-B081-C68A4C1298F7}" presName="tx1" presStyleLbl="revTx" presStyleIdx="7" presStyleCnt="8"/>
      <dgm:spPr/>
    </dgm:pt>
    <dgm:pt modelId="{EB1C1E35-790B-4147-8953-91080BEAC2B4}" type="pres">
      <dgm:prSet presAssocID="{1CA2E7B5-F214-446D-B081-C68A4C1298F7}" presName="vert1" presStyleCnt="0"/>
      <dgm:spPr/>
    </dgm:pt>
  </dgm:ptLst>
  <dgm:cxnLst>
    <dgm:cxn modelId="{C013FA33-67D0-4163-A57A-08211F3394E4}" type="presOf" srcId="{E9D7D6B5-C46B-4F55-BDF0-CFC753E0402F}" destId="{9BBEFB28-DDA5-4C44-B97C-3895D6E179EC}" srcOrd="0" destOrd="0" presId="urn:microsoft.com/office/officeart/2008/layout/LinedList"/>
    <dgm:cxn modelId="{E611DD46-F4CD-471E-A67B-DB83CD85A1E1}" type="presOf" srcId="{1CA2E7B5-F214-446D-B081-C68A4C1298F7}" destId="{366208E9-7A47-4782-8434-B905EF28C92A}" srcOrd="0" destOrd="0" presId="urn:microsoft.com/office/officeart/2008/layout/LinedList"/>
    <dgm:cxn modelId="{8EADA54B-63D7-4FE2-909A-FBB4783E9641}" type="presOf" srcId="{76EB30CC-8660-4204-945D-68FFF3607AE9}" destId="{8195F450-DF6D-4416-9D8F-28CF0C470F50}" srcOrd="0" destOrd="0" presId="urn:microsoft.com/office/officeart/2008/layout/LinedList"/>
    <dgm:cxn modelId="{AE61526C-5CF8-4EE7-A7F4-542C56A45BA7}" srcId="{A519ED9D-B728-45C6-972E-405B829AA3F6}" destId="{E9D7D6B5-C46B-4F55-BDF0-CFC753E0402F}" srcOrd="6" destOrd="0" parTransId="{5BF5CF71-812E-4182-8717-893681EC3B82}" sibTransId="{E9683334-1902-4FB3-AAF6-FC13254A9240}"/>
    <dgm:cxn modelId="{83D34871-7163-4C97-9E8B-923A362F5E3D}" srcId="{A519ED9D-B728-45C6-972E-405B829AA3F6}" destId="{AB7DE74F-D733-44E6-8A1A-72A6F23EFCB8}" srcOrd="0" destOrd="0" parTransId="{37797C16-3A88-4DFD-8CF5-0A87E4BAB693}" sibTransId="{8F077C1C-A46E-47FA-9E3E-95960C6C9686}"/>
    <dgm:cxn modelId="{31469A78-A5BF-4868-A920-45C96374B582}" srcId="{A519ED9D-B728-45C6-972E-405B829AA3F6}" destId="{D4D10A9C-5FBA-43BC-A87F-D82DDDF11463}" srcOrd="3" destOrd="0" parTransId="{64B79327-0CA9-4AC1-91C6-A07A5EE74660}" sibTransId="{84719204-64C9-463E-857B-CC8061C04C4D}"/>
    <dgm:cxn modelId="{9965F18B-7641-4361-8B53-4241F34A4AE9}" srcId="{A519ED9D-B728-45C6-972E-405B829AA3F6}" destId="{CD68CF64-ADC3-4F8B-ABF2-838AEDBB663A}" srcOrd="4" destOrd="0" parTransId="{C40ECCF8-BD4F-4144-995B-EE1B1EFD0A16}" sibTransId="{ECB0364F-CE25-41C5-9AC5-4D5D83E0405B}"/>
    <dgm:cxn modelId="{B8862190-809C-4848-98D3-86E588E49489}" type="presOf" srcId="{D4D10A9C-5FBA-43BC-A87F-D82DDDF11463}" destId="{FD7561D5-E04A-408B-8DAA-494E93FC2F1F}" srcOrd="0" destOrd="0" presId="urn:microsoft.com/office/officeart/2008/layout/LinedList"/>
    <dgm:cxn modelId="{88D4D99A-BAF2-4514-A860-6167585CA295}" type="presOf" srcId="{85182B6B-FE6C-44F4-AADE-A7DAA508A57F}" destId="{59F684DA-6265-4A92-A144-A4725A11B987}" srcOrd="0" destOrd="0" presId="urn:microsoft.com/office/officeart/2008/layout/LinedList"/>
    <dgm:cxn modelId="{2B8011A6-61DC-48C6-8F0F-B347630D71FA}" srcId="{A519ED9D-B728-45C6-972E-405B829AA3F6}" destId="{76EB30CC-8660-4204-945D-68FFF3607AE9}" srcOrd="5" destOrd="0" parTransId="{02F1F688-9E44-4D32-A710-EA1041238328}" sibTransId="{C1F1CF24-19AA-434B-BD2F-F54D85570EA5}"/>
    <dgm:cxn modelId="{1B2712AB-47F7-4BEA-8146-DAF11ECFA67F}" type="presOf" srcId="{CD68CF64-ADC3-4F8B-ABF2-838AEDBB663A}" destId="{90B763AF-0784-49B5-A661-E5482DCD121D}" srcOrd="0" destOrd="0" presId="urn:microsoft.com/office/officeart/2008/layout/LinedList"/>
    <dgm:cxn modelId="{D0B763BA-8689-4ED2-B0B6-3F8A980B1085}" srcId="{A519ED9D-B728-45C6-972E-405B829AA3F6}" destId="{4C8AB3F6-8E24-46CA-BCB4-D48662530EDE}" srcOrd="1" destOrd="0" parTransId="{82A4D0F2-9E1B-4C4C-B0A8-A82EF5F9720B}" sibTransId="{06C3C8AC-9CBB-49FD-B313-38FB2D7A094F}"/>
    <dgm:cxn modelId="{C7F1B3DD-9FD6-433B-A866-4F9E0AF0BE48}" type="presOf" srcId="{A519ED9D-B728-45C6-972E-405B829AA3F6}" destId="{44F50312-5CA4-4A0F-AB2D-1955DAB67292}" srcOrd="0" destOrd="0" presId="urn:microsoft.com/office/officeart/2008/layout/LinedList"/>
    <dgm:cxn modelId="{D29E57DF-5C59-4396-AB4C-35D5F613D0F9}" type="presOf" srcId="{4C8AB3F6-8E24-46CA-BCB4-D48662530EDE}" destId="{4E0344C9-E3F2-4BFF-9BC9-781BA953511C}" srcOrd="0" destOrd="0" presId="urn:microsoft.com/office/officeart/2008/layout/LinedList"/>
    <dgm:cxn modelId="{13A779EB-CF2C-48C6-A1A7-80E531BD0F66}" srcId="{A519ED9D-B728-45C6-972E-405B829AA3F6}" destId="{1CA2E7B5-F214-446D-B081-C68A4C1298F7}" srcOrd="7" destOrd="0" parTransId="{215F4A51-56A2-488D-80B5-E1D8F9207E78}" sibTransId="{011E6DF4-F202-4A80-8B98-E55B0ED47BEF}"/>
    <dgm:cxn modelId="{B13E0AEE-9AB4-40E9-87AD-B36093C946B1}" type="presOf" srcId="{AB7DE74F-D733-44E6-8A1A-72A6F23EFCB8}" destId="{C4819F5C-8CE4-4B12-B6E4-C1A69AA8EB98}" srcOrd="0" destOrd="0" presId="urn:microsoft.com/office/officeart/2008/layout/LinedList"/>
    <dgm:cxn modelId="{202801F8-5F5C-4029-905A-81AC7246A269}" srcId="{A519ED9D-B728-45C6-972E-405B829AA3F6}" destId="{85182B6B-FE6C-44F4-AADE-A7DAA508A57F}" srcOrd="2" destOrd="0" parTransId="{CF910783-C3D6-4B69-82F2-21C1FC3C632F}" sibTransId="{746FD0EC-9871-48D9-BB64-F1C222D1B8CA}"/>
    <dgm:cxn modelId="{346A55DE-47D4-4182-BDF6-DA6AA7B53575}" type="presParOf" srcId="{44F50312-5CA4-4A0F-AB2D-1955DAB67292}" destId="{999E0A15-776A-4A3D-95F3-A52B28D779F7}" srcOrd="0" destOrd="0" presId="urn:microsoft.com/office/officeart/2008/layout/LinedList"/>
    <dgm:cxn modelId="{D0448941-8619-442E-8C01-687B97424B3C}" type="presParOf" srcId="{44F50312-5CA4-4A0F-AB2D-1955DAB67292}" destId="{E2AECF26-CF3E-405F-9F52-E446CEB99930}" srcOrd="1" destOrd="0" presId="urn:microsoft.com/office/officeart/2008/layout/LinedList"/>
    <dgm:cxn modelId="{DEFEAEAD-885D-4A9D-AC51-38613318EFE9}" type="presParOf" srcId="{E2AECF26-CF3E-405F-9F52-E446CEB99930}" destId="{C4819F5C-8CE4-4B12-B6E4-C1A69AA8EB98}" srcOrd="0" destOrd="0" presId="urn:microsoft.com/office/officeart/2008/layout/LinedList"/>
    <dgm:cxn modelId="{375A4B5F-6B33-4E1B-9BF0-26BD09A3A0CD}" type="presParOf" srcId="{E2AECF26-CF3E-405F-9F52-E446CEB99930}" destId="{C4012B9D-6E23-4076-AECA-5A5D927B1666}" srcOrd="1" destOrd="0" presId="urn:microsoft.com/office/officeart/2008/layout/LinedList"/>
    <dgm:cxn modelId="{A007932E-7642-44FB-AF7A-E391150BB898}" type="presParOf" srcId="{44F50312-5CA4-4A0F-AB2D-1955DAB67292}" destId="{13ADCDB8-9CF8-45BA-8B9D-88E6FDBE53F8}" srcOrd="2" destOrd="0" presId="urn:microsoft.com/office/officeart/2008/layout/LinedList"/>
    <dgm:cxn modelId="{DC4D1581-54A6-470E-91EF-6BE874E36252}" type="presParOf" srcId="{44F50312-5CA4-4A0F-AB2D-1955DAB67292}" destId="{29E935C2-E70F-4B79-9F51-AD52C040A918}" srcOrd="3" destOrd="0" presId="urn:microsoft.com/office/officeart/2008/layout/LinedList"/>
    <dgm:cxn modelId="{758D5959-8A07-4438-AC78-BF425AA0DE8B}" type="presParOf" srcId="{29E935C2-E70F-4B79-9F51-AD52C040A918}" destId="{4E0344C9-E3F2-4BFF-9BC9-781BA953511C}" srcOrd="0" destOrd="0" presId="urn:microsoft.com/office/officeart/2008/layout/LinedList"/>
    <dgm:cxn modelId="{5E2399B8-2184-4AE2-A01D-F1748E321E79}" type="presParOf" srcId="{29E935C2-E70F-4B79-9F51-AD52C040A918}" destId="{C1AD0D5D-9049-4DF4-AE12-3ED567AE4D86}" srcOrd="1" destOrd="0" presId="urn:microsoft.com/office/officeart/2008/layout/LinedList"/>
    <dgm:cxn modelId="{C0703A48-348E-491B-B1FC-D9A22DD776B0}" type="presParOf" srcId="{44F50312-5CA4-4A0F-AB2D-1955DAB67292}" destId="{55F3FD4B-4DF4-496D-9C84-B7B2839E4933}" srcOrd="4" destOrd="0" presId="urn:microsoft.com/office/officeart/2008/layout/LinedList"/>
    <dgm:cxn modelId="{AEEF2035-1DB3-49BF-B09D-B0EB7D2DB326}" type="presParOf" srcId="{44F50312-5CA4-4A0F-AB2D-1955DAB67292}" destId="{EF387BE4-47D0-4EB6-A843-4623FB18E943}" srcOrd="5" destOrd="0" presId="urn:microsoft.com/office/officeart/2008/layout/LinedList"/>
    <dgm:cxn modelId="{4DAFC44A-2D79-4C09-AC0E-0F302D43D1A6}" type="presParOf" srcId="{EF387BE4-47D0-4EB6-A843-4623FB18E943}" destId="{59F684DA-6265-4A92-A144-A4725A11B987}" srcOrd="0" destOrd="0" presId="urn:microsoft.com/office/officeart/2008/layout/LinedList"/>
    <dgm:cxn modelId="{8314CC80-4BEE-47D5-AC78-4B491F56F56D}" type="presParOf" srcId="{EF387BE4-47D0-4EB6-A843-4623FB18E943}" destId="{B8DAA2FF-B0A3-46D0-9CBA-23A9BA719378}" srcOrd="1" destOrd="0" presId="urn:microsoft.com/office/officeart/2008/layout/LinedList"/>
    <dgm:cxn modelId="{B687F292-35FB-4C4A-98E7-3C41477CBF6A}" type="presParOf" srcId="{44F50312-5CA4-4A0F-AB2D-1955DAB67292}" destId="{A28E657F-19DB-42C6-8ADF-4634489B9627}" srcOrd="6" destOrd="0" presId="urn:microsoft.com/office/officeart/2008/layout/LinedList"/>
    <dgm:cxn modelId="{FA142EA6-9E2E-4B5C-96A4-0B9852AB66AF}" type="presParOf" srcId="{44F50312-5CA4-4A0F-AB2D-1955DAB67292}" destId="{A48232DC-A76B-4C48-B870-05911F770F02}" srcOrd="7" destOrd="0" presId="urn:microsoft.com/office/officeart/2008/layout/LinedList"/>
    <dgm:cxn modelId="{63A89B17-CE1A-4A9D-9914-997116D351DB}" type="presParOf" srcId="{A48232DC-A76B-4C48-B870-05911F770F02}" destId="{FD7561D5-E04A-408B-8DAA-494E93FC2F1F}" srcOrd="0" destOrd="0" presId="urn:microsoft.com/office/officeart/2008/layout/LinedList"/>
    <dgm:cxn modelId="{5CCBF802-FB7E-4291-86D1-057C3208FF9D}" type="presParOf" srcId="{A48232DC-A76B-4C48-B870-05911F770F02}" destId="{A6062A7F-C3EB-4B99-93E6-6D1B66D7D5B5}" srcOrd="1" destOrd="0" presId="urn:microsoft.com/office/officeart/2008/layout/LinedList"/>
    <dgm:cxn modelId="{84E83B57-3EE8-48CA-90E5-9EA0B4F1EF91}" type="presParOf" srcId="{44F50312-5CA4-4A0F-AB2D-1955DAB67292}" destId="{61775205-66D9-4490-98C3-0BD778F05265}" srcOrd="8" destOrd="0" presId="urn:microsoft.com/office/officeart/2008/layout/LinedList"/>
    <dgm:cxn modelId="{66C49490-13F6-49BF-BF7F-5E53C20B96D8}" type="presParOf" srcId="{44F50312-5CA4-4A0F-AB2D-1955DAB67292}" destId="{F6FBE6D7-3DF6-4D81-96A7-44C9E2357AD2}" srcOrd="9" destOrd="0" presId="urn:microsoft.com/office/officeart/2008/layout/LinedList"/>
    <dgm:cxn modelId="{B481D514-1041-4EEA-964B-55F4A23C5134}" type="presParOf" srcId="{F6FBE6D7-3DF6-4D81-96A7-44C9E2357AD2}" destId="{90B763AF-0784-49B5-A661-E5482DCD121D}" srcOrd="0" destOrd="0" presId="urn:microsoft.com/office/officeart/2008/layout/LinedList"/>
    <dgm:cxn modelId="{FEBE276C-6BE9-4D44-9E2A-6BF83FC946CF}" type="presParOf" srcId="{F6FBE6D7-3DF6-4D81-96A7-44C9E2357AD2}" destId="{6BCE649D-9980-4683-B172-D8AFEF4A3289}" srcOrd="1" destOrd="0" presId="urn:microsoft.com/office/officeart/2008/layout/LinedList"/>
    <dgm:cxn modelId="{E58C0CC3-1915-4BFD-A129-1611ECEF7796}" type="presParOf" srcId="{44F50312-5CA4-4A0F-AB2D-1955DAB67292}" destId="{EFE4A215-A372-4472-9D22-E673F2926062}" srcOrd="10" destOrd="0" presId="urn:microsoft.com/office/officeart/2008/layout/LinedList"/>
    <dgm:cxn modelId="{540B5805-B45E-4010-95AD-15A05FBE504E}" type="presParOf" srcId="{44F50312-5CA4-4A0F-AB2D-1955DAB67292}" destId="{A5663C16-E7D6-4EF1-BCD8-86B586475ECF}" srcOrd="11" destOrd="0" presId="urn:microsoft.com/office/officeart/2008/layout/LinedList"/>
    <dgm:cxn modelId="{E064AF82-834E-48D5-BC10-67EF167EEAC0}" type="presParOf" srcId="{A5663C16-E7D6-4EF1-BCD8-86B586475ECF}" destId="{8195F450-DF6D-4416-9D8F-28CF0C470F50}" srcOrd="0" destOrd="0" presId="urn:microsoft.com/office/officeart/2008/layout/LinedList"/>
    <dgm:cxn modelId="{2D23F6F7-98FC-477B-AD22-A0A86526B9A5}" type="presParOf" srcId="{A5663C16-E7D6-4EF1-BCD8-86B586475ECF}" destId="{A8EA6D06-13FC-495E-BD3F-1542EF50542A}" srcOrd="1" destOrd="0" presId="urn:microsoft.com/office/officeart/2008/layout/LinedList"/>
    <dgm:cxn modelId="{8025EC85-36EF-4FA6-8AF3-9EE8FD4D1130}" type="presParOf" srcId="{44F50312-5CA4-4A0F-AB2D-1955DAB67292}" destId="{D4BC9E4E-FF54-40F9-8977-5199D956443B}" srcOrd="12" destOrd="0" presId="urn:microsoft.com/office/officeart/2008/layout/LinedList"/>
    <dgm:cxn modelId="{6AEADD78-51EF-4ABD-8307-C363CA527638}" type="presParOf" srcId="{44F50312-5CA4-4A0F-AB2D-1955DAB67292}" destId="{64FF5EB2-F71D-44B0-BF31-019A14BCEFA5}" srcOrd="13" destOrd="0" presId="urn:microsoft.com/office/officeart/2008/layout/LinedList"/>
    <dgm:cxn modelId="{98FC91AA-5B93-4BA2-A651-E0F6B2C94EF8}" type="presParOf" srcId="{64FF5EB2-F71D-44B0-BF31-019A14BCEFA5}" destId="{9BBEFB28-DDA5-4C44-B97C-3895D6E179EC}" srcOrd="0" destOrd="0" presId="urn:microsoft.com/office/officeart/2008/layout/LinedList"/>
    <dgm:cxn modelId="{E4C5AF7D-ACFB-4827-A34D-F524A56CF8C0}" type="presParOf" srcId="{64FF5EB2-F71D-44B0-BF31-019A14BCEFA5}" destId="{02A70215-F160-4FF5-91AE-FFEF5B956A5A}" srcOrd="1" destOrd="0" presId="urn:microsoft.com/office/officeart/2008/layout/LinedList"/>
    <dgm:cxn modelId="{721BDE41-5E8A-45F8-8FD4-8F83D94BB8E0}" type="presParOf" srcId="{44F50312-5CA4-4A0F-AB2D-1955DAB67292}" destId="{E26D8E99-5720-4E62-8566-3B5CCC6A5BF8}" srcOrd="14" destOrd="0" presId="urn:microsoft.com/office/officeart/2008/layout/LinedList"/>
    <dgm:cxn modelId="{47EE445F-91FF-4640-A33B-1EFE524A905F}" type="presParOf" srcId="{44F50312-5CA4-4A0F-AB2D-1955DAB67292}" destId="{01B8C7E6-71FA-44A2-8200-500F8EF723D3}" srcOrd="15" destOrd="0" presId="urn:microsoft.com/office/officeart/2008/layout/LinedList"/>
    <dgm:cxn modelId="{3102B64C-A1CD-4A75-A2CC-B35EF8C47788}" type="presParOf" srcId="{01B8C7E6-71FA-44A2-8200-500F8EF723D3}" destId="{366208E9-7A47-4782-8434-B905EF28C92A}" srcOrd="0" destOrd="0" presId="urn:microsoft.com/office/officeart/2008/layout/LinedList"/>
    <dgm:cxn modelId="{5875C56F-D4D7-4A1F-91D9-DF47C2CBF84B}" type="presParOf" srcId="{01B8C7E6-71FA-44A2-8200-500F8EF723D3}" destId="{EB1C1E35-790B-4147-8953-91080BEAC2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04DED-295D-4F4C-960B-8D90C2DDCD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2FC9FB05-AA1F-44FB-8088-9CD9B3D93A00}">
      <dgm:prSet phldrT="[Text]"/>
      <dgm:spPr>
        <a:solidFill>
          <a:schemeClr val="accent2">
            <a:lumMod val="60000"/>
            <a:lumOff val="40000"/>
          </a:schemeClr>
        </a:solidFill>
      </dgm:spPr>
      <dgm:t>
        <a:bodyPr/>
        <a:lstStyle/>
        <a:p>
          <a:r>
            <a:rPr lang="en-GB" dirty="0">
              <a:solidFill>
                <a:schemeClr val="tx1"/>
              </a:solidFill>
            </a:rPr>
            <a:t>Prevention</a:t>
          </a:r>
        </a:p>
      </dgm:t>
    </dgm:pt>
    <dgm:pt modelId="{480F563B-D60C-4A9E-8FE6-70EABCFEA151}" type="parTrans" cxnId="{6E550C29-E78F-4BEA-8EE6-4635CFDBBA03}">
      <dgm:prSet/>
      <dgm:spPr/>
      <dgm:t>
        <a:bodyPr/>
        <a:lstStyle/>
        <a:p>
          <a:endParaRPr lang="en-GB"/>
        </a:p>
      </dgm:t>
    </dgm:pt>
    <dgm:pt modelId="{CC9AD9A7-B8B9-4D8A-A41F-C846E7CDD695}" type="sibTrans" cxnId="{6E550C29-E78F-4BEA-8EE6-4635CFDBBA03}">
      <dgm:prSet/>
      <dgm:spPr/>
      <dgm:t>
        <a:bodyPr/>
        <a:lstStyle/>
        <a:p>
          <a:endParaRPr lang="en-GB"/>
        </a:p>
      </dgm:t>
    </dgm:pt>
    <dgm:pt modelId="{453838E5-AA28-449F-B360-D627FE7A0E25}">
      <dgm:prSet phldrT="[Text]"/>
      <dgm:spPr>
        <a:solidFill>
          <a:schemeClr val="accent2">
            <a:lumMod val="60000"/>
            <a:lumOff val="40000"/>
          </a:schemeClr>
        </a:solidFill>
      </dgm:spPr>
      <dgm:t>
        <a:bodyPr/>
        <a:lstStyle/>
        <a:p>
          <a:r>
            <a:rPr lang="en-GB" dirty="0">
              <a:solidFill>
                <a:schemeClr val="tx1"/>
              </a:solidFill>
            </a:rPr>
            <a:t>Education</a:t>
          </a:r>
        </a:p>
      </dgm:t>
    </dgm:pt>
    <dgm:pt modelId="{ADD36528-4F6F-4870-A48B-D8E5CB429C49}" type="parTrans" cxnId="{799972DC-4808-43D7-AA56-6EFBA52D2134}">
      <dgm:prSet/>
      <dgm:spPr/>
      <dgm:t>
        <a:bodyPr/>
        <a:lstStyle/>
        <a:p>
          <a:endParaRPr lang="en-GB"/>
        </a:p>
      </dgm:t>
    </dgm:pt>
    <dgm:pt modelId="{153074CB-0FE5-4BBF-8306-F7F53CB81453}" type="sibTrans" cxnId="{799972DC-4808-43D7-AA56-6EFBA52D2134}">
      <dgm:prSet/>
      <dgm:spPr/>
      <dgm:t>
        <a:bodyPr/>
        <a:lstStyle/>
        <a:p>
          <a:endParaRPr lang="en-GB"/>
        </a:p>
      </dgm:t>
    </dgm:pt>
    <dgm:pt modelId="{3B5869D8-6BE6-419B-801E-E6AAE73387C2}">
      <dgm:prSet phldrT="[Text]"/>
      <dgm:spPr>
        <a:solidFill>
          <a:schemeClr val="accent2">
            <a:lumMod val="60000"/>
            <a:lumOff val="40000"/>
          </a:schemeClr>
        </a:solidFill>
      </dgm:spPr>
      <dgm:t>
        <a:bodyPr/>
        <a:lstStyle/>
        <a:p>
          <a:r>
            <a:rPr lang="en-GB" dirty="0">
              <a:solidFill>
                <a:schemeClr val="tx1"/>
              </a:solidFill>
            </a:rPr>
            <a:t>Action planning	</a:t>
          </a:r>
        </a:p>
      </dgm:t>
    </dgm:pt>
    <dgm:pt modelId="{CA2BC2BD-D009-4E76-9A76-A174C23810C5}" type="parTrans" cxnId="{D135D1AD-00A5-4FAB-A496-487C4DAA8543}">
      <dgm:prSet/>
      <dgm:spPr/>
      <dgm:t>
        <a:bodyPr/>
        <a:lstStyle/>
        <a:p>
          <a:endParaRPr lang="en-GB"/>
        </a:p>
      </dgm:t>
    </dgm:pt>
    <dgm:pt modelId="{78F56A4C-68AF-432E-85CD-963E46A020E1}" type="sibTrans" cxnId="{D135D1AD-00A5-4FAB-A496-487C4DAA8543}">
      <dgm:prSet/>
      <dgm:spPr/>
      <dgm:t>
        <a:bodyPr/>
        <a:lstStyle/>
        <a:p>
          <a:endParaRPr lang="en-GB"/>
        </a:p>
      </dgm:t>
    </dgm:pt>
    <dgm:pt modelId="{C2041D21-C495-4ED9-A168-6619DF226586}">
      <dgm:prSet phldrT="[Text]"/>
      <dgm:spPr>
        <a:solidFill>
          <a:schemeClr val="accent2">
            <a:lumMod val="60000"/>
            <a:lumOff val="40000"/>
          </a:schemeClr>
        </a:solidFill>
      </dgm:spPr>
      <dgm:t>
        <a:bodyPr/>
        <a:lstStyle/>
        <a:p>
          <a:r>
            <a:rPr lang="en-GB" dirty="0">
              <a:solidFill>
                <a:schemeClr val="tx1"/>
              </a:solidFill>
            </a:rPr>
            <a:t>Referral</a:t>
          </a:r>
        </a:p>
      </dgm:t>
    </dgm:pt>
    <dgm:pt modelId="{606CA490-0E29-4123-8AB5-0E43B7F8428E}" type="parTrans" cxnId="{7ADDD61B-C33C-4319-B950-CFB8AC097181}">
      <dgm:prSet/>
      <dgm:spPr/>
      <dgm:t>
        <a:bodyPr/>
        <a:lstStyle/>
        <a:p>
          <a:endParaRPr lang="en-GB"/>
        </a:p>
      </dgm:t>
    </dgm:pt>
    <dgm:pt modelId="{285087B8-B071-4F82-97C5-E62B361940BB}" type="sibTrans" cxnId="{7ADDD61B-C33C-4319-B950-CFB8AC097181}">
      <dgm:prSet/>
      <dgm:spPr/>
      <dgm:t>
        <a:bodyPr/>
        <a:lstStyle/>
        <a:p>
          <a:endParaRPr lang="en-GB"/>
        </a:p>
      </dgm:t>
    </dgm:pt>
    <dgm:pt modelId="{4BC4D029-1164-41B7-9CFE-957E285A3504}" type="pres">
      <dgm:prSet presAssocID="{F4204DED-295D-4F4C-960B-8D90C2DDCD50}" presName="matrix" presStyleCnt="0">
        <dgm:presLayoutVars>
          <dgm:chMax val="1"/>
          <dgm:dir/>
          <dgm:resizeHandles val="exact"/>
        </dgm:presLayoutVars>
      </dgm:prSet>
      <dgm:spPr/>
    </dgm:pt>
    <dgm:pt modelId="{90C88181-AA08-4940-8C20-E4B65154792B}" type="pres">
      <dgm:prSet presAssocID="{F4204DED-295D-4F4C-960B-8D90C2DDCD50}" presName="diamond" presStyleLbl="bgShp" presStyleIdx="0" presStyleCnt="1"/>
      <dgm:spPr>
        <a:solidFill>
          <a:srgbClr val="C00000"/>
        </a:solidFill>
      </dgm:spPr>
    </dgm:pt>
    <dgm:pt modelId="{78782614-C6CC-4201-B0D5-0DD984C28CF7}" type="pres">
      <dgm:prSet presAssocID="{F4204DED-295D-4F4C-960B-8D90C2DDCD50}" presName="quad1" presStyleLbl="node1" presStyleIdx="0" presStyleCnt="4">
        <dgm:presLayoutVars>
          <dgm:chMax val="0"/>
          <dgm:chPref val="0"/>
          <dgm:bulletEnabled val="1"/>
        </dgm:presLayoutVars>
      </dgm:prSet>
      <dgm:spPr/>
    </dgm:pt>
    <dgm:pt modelId="{10E2EFDE-2167-4187-A3EF-84EBE9DEEE73}" type="pres">
      <dgm:prSet presAssocID="{F4204DED-295D-4F4C-960B-8D90C2DDCD50}" presName="quad2" presStyleLbl="node1" presStyleIdx="1" presStyleCnt="4">
        <dgm:presLayoutVars>
          <dgm:chMax val="0"/>
          <dgm:chPref val="0"/>
          <dgm:bulletEnabled val="1"/>
        </dgm:presLayoutVars>
      </dgm:prSet>
      <dgm:spPr/>
    </dgm:pt>
    <dgm:pt modelId="{F4841048-952E-4F78-8E6B-3696936B811E}" type="pres">
      <dgm:prSet presAssocID="{F4204DED-295D-4F4C-960B-8D90C2DDCD50}" presName="quad3" presStyleLbl="node1" presStyleIdx="2" presStyleCnt="4">
        <dgm:presLayoutVars>
          <dgm:chMax val="0"/>
          <dgm:chPref val="0"/>
          <dgm:bulletEnabled val="1"/>
        </dgm:presLayoutVars>
      </dgm:prSet>
      <dgm:spPr/>
    </dgm:pt>
    <dgm:pt modelId="{EE881296-7877-435E-A42D-BA6BE5F3C18B}" type="pres">
      <dgm:prSet presAssocID="{F4204DED-295D-4F4C-960B-8D90C2DDCD50}" presName="quad4" presStyleLbl="node1" presStyleIdx="3" presStyleCnt="4">
        <dgm:presLayoutVars>
          <dgm:chMax val="0"/>
          <dgm:chPref val="0"/>
          <dgm:bulletEnabled val="1"/>
        </dgm:presLayoutVars>
      </dgm:prSet>
      <dgm:spPr/>
    </dgm:pt>
  </dgm:ptLst>
  <dgm:cxnLst>
    <dgm:cxn modelId="{9B227704-3333-4EB3-A734-C285EB64C439}" type="presOf" srcId="{3B5869D8-6BE6-419B-801E-E6AAE73387C2}" destId="{F4841048-952E-4F78-8E6B-3696936B811E}" srcOrd="0" destOrd="0" presId="urn:microsoft.com/office/officeart/2005/8/layout/matrix3"/>
    <dgm:cxn modelId="{7ADDD61B-C33C-4319-B950-CFB8AC097181}" srcId="{F4204DED-295D-4F4C-960B-8D90C2DDCD50}" destId="{C2041D21-C495-4ED9-A168-6619DF226586}" srcOrd="3" destOrd="0" parTransId="{606CA490-0E29-4123-8AB5-0E43B7F8428E}" sibTransId="{285087B8-B071-4F82-97C5-E62B361940BB}"/>
    <dgm:cxn modelId="{6E550C29-E78F-4BEA-8EE6-4635CFDBBA03}" srcId="{F4204DED-295D-4F4C-960B-8D90C2DDCD50}" destId="{2FC9FB05-AA1F-44FB-8088-9CD9B3D93A00}" srcOrd="0" destOrd="0" parTransId="{480F563B-D60C-4A9E-8FE6-70EABCFEA151}" sibTransId="{CC9AD9A7-B8B9-4D8A-A41F-C846E7CDD695}"/>
    <dgm:cxn modelId="{9FD6A282-34E1-49A1-97CE-FF1E6A595B7A}" type="presOf" srcId="{F4204DED-295D-4F4C-960B-8D90C2DDCD50}" destId="{4BC4D029-1164-41B7-9CFE-957E285A3504}" srcOrd="0" destOrd="0" presId="urn:microsoft.com/office/officeart/2005/8/layout/matrix3"/>
    <dgm:cxn modelId="{D135D1AD-00A5-4FAB-A496-487C4DAA8543}" srcId="{F4204DED-295D-4F4C-960B-8D90C2DDCD50}" destId="{3B5869D8-6BE6-419B-801E-E6AAE73387C2}" srcOrd="2" destOrd="0" parTransId="{CA2BC2BD-D009-4E76-9A76-A174C23810C5}" sibTransId="{78F56A4C-68AF-432E-85CD-963E46A020E1}"/>
    <dgm:cxn modelId="{AC22FAB9-FB16-4954-8198-558E4890D956}" type="presOf" srcId="{C2041D21-C495-4ED9-A168-6619DF226586}" destId="{EE881296-7877-435E-A42D-BA6BE5F3C18B}" srcOrd="0" destOrd="0" presId="urn:microsoft.com/office/officeart/2005/8/layout/matrix3"/>
    <dgm:cxn modelId="{55DD3BCB-A1D5-48EF-A23B-D00455366E2B}" type="presOf" srcId="{453838E5-AA28-449F-B360-D627FE7A0E25}" destId="{10E2EFDE-2167-4187-A3EF-84EBE9DEEE73}" srcOrd="0" destOrd="0" presId="urn:microsoft.com/office/officeart/2005/8/layout/matrix3"/>
    <dgm:cxn modelId="{799972DC-4808-43D7-AA56-6EFBA52D2134}" srcId="{F4204DED-295D-4F4C-960B-8D90C2DDCD50}" destId="{453838E5-AA28-449F-B360-D627FE7A0E25}" srcOrd="1" destOrd="0" parTransId="{ADD36528-4F6F-4870-A48B-D8E5CB429C49}" sibTransId="{153074CB-0FE5-4BBF-8306-F7F53CB81453}"/>
    <dgm:cxn modelId="{9D04AFDE-2CA0-4ABF-8535-F21D1C5FD8A5}" type="presOf" srcId="{2FC9FB05-AA1F-44FB-8088-9CD9B3D93A00}" destId="{78782614-C6CC-4201-B0D5-0DD984C28CF7}" srcOrd="0" destOrd="0" presId="urn:microsoft.com/office/officeart/2005/8/layout/matrix3"/>
    <dgm:cxn modelId="{1FD814E4-B465-4950-BD38-F5DCF7219111}" type="presParOf" srcId="{4BC4D029-1164-41B7-9CFE-957E285A3504}" destId="{90C88181-AA08-4940-8C20-E4B65154792B}" srcOrd="0" destOrd="0" presId="urn:microsoft.com/office/officeart/2005/8/layout/matrix3"/>
    <dgm:cxn modelId="{13607FF1-C59C-4675-A918-F3FD7C6352F4}" type="presParOf" srcId="{4BC4D029-1164-41B7-9CFE-957E285A3504}" destId="{78782614-C6CC-4201-B0D5-0DD984C28CF7}" srcOrd="1" destOrd="0" presId="urn:microsoft.com/office/officeart/2005/8/layout/matrix3"/>
    <dgm:cxn modelId="{E75B5668-7C7F-46FA-8277-E77AFC8A3F76}" type="presParOf" srcId="{4BC4D029-1164-41B7-9CFE-957E285A3504}" destId="{10E2EFDE-2167-4187-A3EF-84EBE9DEEE73}" srcOrd="2" destOrd="0" presId="urn:microsoft.com/office/officeart/2005/8/layout/matrix3"/>
    <dgm:cxn modelId="{DD37F4D3-EDE4-43B0-A080-B5A054106E44}" type="presParOf" srcId="{4BC4D029-1164-41B7-9CFE-957E285A3504}" destId="{F4841048-952E-4F78-8E6B-3696936B811E}" srcOrd="3" destOrd="0" presId="urn:microsoft.com/office/officeart/2005/8/layout/matrix3"/>
    <dgm:cxn modelId="{65AA31DC-3949-43F5-AEEC-E45A0663CDFF}" type="presParOf" srcId="{4BC4D029-1164-41B7-9CFE-957E285A3504}" destId="{EE881296-7877-435E-A42D-BA6BE5F3C18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70000D"/>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70000D"/>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70000D"/>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86E43-F726-44A7-A8DE-20A002D17E7A}">
      <dsp:nvSpPr>
        <dsp:cNvPr id="0" name=""/>
        <dsp:cNvSpPr/>
      </dsp:nvSpPr>
      <dsp:spPr>
        <a:xfrm>
          <a:off x="-5560673" y="-851439"/>
          <a:ext cx="6621715" cy="6621715"/>
        </a:xfrm>
        <a:prstGeom prst="blockArc">
          <a:avLst>
            <a:gd name="adj1" fmla="val 18900000"/>
            <a:gd name="adj2" fmla="val 2700000"/>
            <a:gd name="adj3" fmla="val 326"/>
          </a:avLst>
        </a:prstGeom>
        <a:solidFill>
          <a:srgbClr val="AD0016"/>
        </a:solidFill>
        <a:ln w="12700" cap="flat" cmpd="sng" algn="ctr">
          <a:solidFill>
            <a:srgbClr val="AD0016"/>
          </a:solidFill>
          <a:prstDash val="solid"/>
          <a:miter lim="800000"/>
        </a:ln>
        <a:effectLst/>
      </dsp:spPr>
      <dsp:style>
        <a:lnRef idx="2">
          <a:scrgbClr r="0" g="0" b="0"/>
        </a:lnRef>
        <a:fillRef idx="0">
          <a:scrgbClr r="0" g="0" b="0"/>
        </a:fillRef>
        <a:effectRef idx="0">
          <a:scrgbClr r="0" g="0" b="0"/>
        </a:effectRef>
        <a:fontRef idx="minor"/>
      </dsp:style>
    </dsp:sp>
    <dsp:sp modelId="{B257E437-AA92-4EC1-AD46-B22E63BBBF2D}">
      <dsp:nvSpPr>
        <dsp:cNvPr id="0" name=""/>
        <dsp:cNvSpPr/>
      </dsp:nvSpPr>
      <dsp:spPr>
        <a:xfrm>
          <a:off x="682734" y="491883"/>
          <a:ext cx="10138380" cy="983767"/>
        </a:xfrm>
        <a:prstGeom prst="rect">
          <a:avLst/>
        </a:prstGeom>
        <a:solidFill>
          <a:srgbClr val="AD0016">
            <a:alpha val="3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5"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schemeClr val="tx1"/>
              </a:solidFill>
            </a:rPr>
            <a:t>Individual costs - health, social, psychological, including over-exposure to antibiotics and steroids </a:t>
          </a:r>
        </a:p>
      </dsp:txBody>
      <dsp:txXfrm>
        <a:off x="682734" y="491883"/>
        <a:ext cx="10138380" cy="983767"/>
      </dsp:txXfrm>
    </dsp:sp>
    <dsp:sp modelId="{77B4070A-3BF2-4229-A9D9-2356B1186A06}">
      <dsp:nvSpPr>
        <dsp:cNvPr id="0" name=""/>
        <dsp:cNvSpPr/>
      </dsp:nvSpPr>
      <dsp:spPr>
        <a:xfrm>
          <a:off x="67879" y="368912"/>
          <a:ext cx="1229709" cy="1229709"/>
        </a:xfrm>
        <a:prstGeom prst="ellipse">
          <a:avLst/>
        </a:prstGeom>
        <a:solidFill>
          <a:schemeClr val="lt1">
            <a:hueOff val="0"/>
            <a:satOff val="0"/>
            <a:lumOff val="0"/>
            <a:alphaOff val="0"/>
          </a:schemeClr>
        </a:solidFill>
        <a:ln w="12700" cap="flat" cmpd="sng" algn="ctr">
          <a:solidFill>
            <a:srgbClr val="AD0016"/>
          </a:solidFill>
          <a:prstDash val="solid"/>
          <a:miter lim="800000"/>
        </a:ln>
        <a:effectLst/>
      </dsp:spPr>
      <dsp:style>
        <a:lnRef idx="2">
          <a:scrgbClr r="0" g="0" b="0"/>
        </a:lnRef>
        <a:fillRef idx="1">
          <a:scrgbClr r="0" g="0" b="0"/>
        </a:fillRef>
        <a:effectRef idx="0">
          <a:scrgbClr r="0" g="0" b="0"/>
        </a:effectRef>
        <a:fontRef idx="minor"/>
      </dsp:style>
    </dsp:sp>
    <dsp:sp modelId="{D049F116-7DE1-49EB-8FBA-8786594332E5}">
      <dsp:nvSpPr>
        <dsp:cNvPr id="0" name=""/>
        <dsp:cNvSpPr/>
      </dsp:nvSpPr>
      <dsp:spPr>
        <a:xfrm>
          <a:off x="1040333" y="1967534"/>
          <a:ext cx="9780781" cy="983767"/>
        </a:xfrm>
        <a:prstGeom prst="rect">
          <a:avLst/>
        </a:prstGeom>
        <a:solidFill>
          <a:srgbClr val="AD0016">
            <a:alpha val="3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Societal costs – economic and reliance on urgent, primary and secondary care services. </a:t>
          </a:r>
        </a:p>
      </dsp:txBody>
      <dsp:txXfrm>
        <a:off x="1040333" y="1967534"/>
        <a:ext cx="9780781" cy="983767"/>
      </dsp:txXfrm>
    </dsp:sp>
    <dsp:sp modelId="{D7EBCA24-C665-4140-BC98-1B6FBAA43995}">
      <dsp:nvSpPr>
        <dsp:cNvPr id="0" name=""/>
        <dsp:cNvSpPr/>
      </dsp:nvSpPr>
      <dsp:spPr>
        <a:xfrm>
          <a:off x="425479" y="1844563"/>
          <a:ext cx="1229709" cy="1229709"/>
        </a:xfrm>
        <a:prstGeom prst="ellipse">
          <a:avLst/>
        </a:prstGeom>
        <a:solidFill>
          <a:schemeClr val="lt1">
            <a:hueOff val="0"/>
            <a:satOff val="0"/>
            <a:lumOff val="0"/>
            <a:alphaOff val="0"/>
          </a:schemeClr>
        </a:solidFill>
        <a:ln w="12700" cap="flat" cmpd="sng" algn="ctr">
          <a:solidFill>
            <a:srgbClr val="AD0016"/>
          </a:solidFill>
          <a:prstDash val="solid"/>
          <a:miter lim="800000"/>
        </a:ln>
        <a:effectLst/>
      </dsp:spPr>
      <dsp:style>
        <a:lnRef idx="2">
          <a:scrgbClr r="0" g="0" b="0"/>
        </a:lnRef>
        <a:fillRef idx="1">
          <a:scrgbClr r="0" g="0" b="0"/>
        </a:fillRef>
        <a:effectRef idx="0">
          <a:scrgbClr r="0" g="0" b="0"/>
        </a:effectRef>
        <a:fontRef idx="minor"/>
      </dsp:style>
    </dsp:sp>
    <dsp:sp modelId="{EBCA2346-2142-4E9C-B9C7-EBF7A9844335}">
      <dsp:nvSpPr>
        <dsp:cNvPr id="0" name=""/>
        <dsp:cNvSpPr/>
      </dsp:nvSpPr>
      <dsp:spPr>
        <a:xfrm>
          <a:off x="682734" y="3443185"/>
          <a:ext cx="10138380" cy="983767"/>
        </a:xfrm>
        <a:prstGeom prst="rect">
          <a:avLst/>
        </a:prstGeom>
        <a:solidFill>
          <a:srgbClr val="AD0016">
            <a:alpha val="3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5"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solidFill>
                <a:schemeClr val="tx1"/>
              </a:solidFill>
            </a:rPr>
            <a:t>The treatment goals of COPD exacerbations are to get the patient better, reducing the negative impact of their current exacerbations and </a:t>
          </a:r>
          <a:r>
            <a:rPr lang="en-GB" sz="2000" b="1" kern="1200" dirty="0">
              <a:solidFill>
                <a:schemeClr val="tx1"/>
              </a:solidFill>
            </a:rPr>
            <a:t>preventing future exacerbations which are associated with disease progression</a:t>
          </a:r>
          <a:r>
            <a:rPr lang="en-GB" sz="2000" kern="1200" dirty="0">
              <a:solidFill>
                <a:schemeClr val="tx1"/>
              </a:solidFill>
            </a:rPr>
            <a:t> (GOLD, 2022). </a:t>
          </a:r>
        </a:p>
      </dsp:txBody>
      <dsp:txXfrm>
        <a:off x="682734" y="3443185"/>
        <a:ext cx="10138380" cy="983767"/>
      </dsp:txXfrm>
    </dsp:sp>
    <dsp:sp modelId="{76A1B8D9-10B7-4FF5-A11F-05A6323AB3DA}">
      <dsp:nvSpPr>
        <dsp:cNvPr id="0" name=""/>
        <dsp:cNvSpPr/>
      </dsp:nvSpPr>
      <dsp:spPr>
        <a:xfrm>
          <a:off x="67879" y="3320214"/>
          <a:ext cx="1229709" cy="1229709"/>
        </a:xfrm>
        <a:prstGeom prst="ellipse">
          <a:avLst/>
        </a:prstGeom>
        <a:solidFill>
          <a:schemeClr val="lt1">
            <a:hueOff val="0"/>
            <a:satOff val="0"/>
            <a:lumOff val="0"/>
            <a:alphaOff val="0"/>
          </a:schemeClr>
        </a:solidFill>
        <a:ln w="12700" cap="flat" cmpd="sng" algn="ctr">
          <a:solidFill>
            <a:srgbClr val="AD001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E0A15-776A-4A3D-95F3-A52B28D779F7}">
      <dsp:nvSpPr>
        <dsp:cNvPr id="0" name=""/>
        <dsp:cNvSpPr/>
      </dsp:nvSpPr>
      <dsp:spPr>
        <a:xfrm>
          <a:off x="0" y="0"/>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19F5C-8CE4-4B12-B6E4-C1A69AA8EB98}">
      <dsp:nvSpPr>
        <dsp:cNvPr id="0" name=""/>
        <dsp:cNvSpPr/>
      </dsp:nvSpPr>
      <dsp:spPr>
        <a:xfrm>
          <a:off x="0" y="0"/>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Revisit fundamentals of COPD care </a:t>
          </a:r>
          <a:endParaRPr lang="en-US" sz="2500" kern="1200" dirty="0"/>
        </a:p>
      </dsp:txBody>
      <dsp:txXfrm>
        <a:off x="0" y="0"/>
        <a:ext cx="11693072" cy="545556"/>
      </dsp:txXfrm>
    </dsp:sp>
    <dsp:sp modelId="{13ADCDB8-9CF8-45BA-8B9D-88E6FDBE53F8}">
      <dsp:nvSpPr>
        <dsp:cNvPr id="0" name=""/>
        <dsp:cNvSpPr/>
      </dsp:nvSpPr>
      <dsp:spPr>
        <a:xfrm>
          <a:off x="0" y="545556"/>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344C9-E3F2-4BFF-9BC9-781BA953511C}">
      <dsp:nvSpPr>
        <dsp:cNvPr id="0" name=""/>
        <dsp:cNvSpPr/>
      </dsp:nvSpPr>
      <dsp:spPr>
        <a:xfrm>
          <a:off x="0" y="545556"/>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Promote prevention </a:t>
          </a:r>
          <a:endParaRPr lang="en-US" sz="2500" kern="1200"/>
        </a:p>
      </dsp:txBody>
      <dsp:txXfrm>
        <a:off x="0" y="545556"/>
        <a:ext cx="11693072" cy="545556"/>
      </dsp:txXfrm>
    </dsp:sp>
    <dsp:sp modelId="{55F3FD4B-4DF4-496D-9C84-B7B2839E4933}">
      <dsp:nvSpPr>
        <dsp:cNvPr id="0" name=""/>
        <dsp:cNvSpPr/>
      </dsp:nvSpPr>
      <dsp:spPr>
        <a:xfrm>
          <a:off x="0" y="1091113"/>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684DA-6265-4A92-A144-A4725A11B987}">
      <dsp:nvSpPr>
        <dsp:cNvPr id="0" name=""/>
        <dsp:cNvSpPr/>
      </dsp:nvSpPr>
      <dsp:spPr>
        <a:xfrm>
          <a:off x="0" y="1091113"/>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Optimise inhaler management </a:t>
          </a:r>
          <a:endParaRPr lang="en-US" sz="2500" kern="1200"/>
        </a:p>
      </dsp:txBody>
      <dsp:txXfrm>
        <a:off x="0" y="1091113"/>
        <a:ext cx="11693072" cy="545556"/>
      </dsp:txXfrm>
    </dsp:sp>
    <dsp:sp modelId="{A28E657F-19DB-42C6-8ADF-4634489B9627}">
      <dsp:nvSpPr>
        <dsp:cNvPr id="0" name=""/>
        <dsp:cNvSpPr/>
      </dsp:nvSpPr>
      <dsp:spPr>
        <a:xfrm>
          <a:off x="0" y="1636669"/>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561D5-E04A-408B-8DAA-494E93FC2F1F}">
      <dsp:nvSpPr>
        <dsp:cNvPr id="0" name=""/>
        <dsp:cNvSpPr/>
      </dsp:nvSpPr>
      <dsp:spPr>
        <a:xfrm>
          <a:off x="0" y="1636669"/>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Referral – pulmonary rehabilitation, mental health, social prescriber</a:t>
          </a:r>
          <a:endParaRPr lang="en-US" sz="2500" kern="1200" dirty="0"/>
        </a:p>
      </dsp:txBody>
      <dsp:txXfrm>
        <a:off x="0" y="1636669"/>
        <a:ext cx="11693072" cy="545556"/>
      </dsp:txXfrm>
    </dsp:sp>
    <dsp:sp modelId="{61775205-66D9-4490-98C3-0BD778F05265}">
      <dsp:nvSpPr>
        <dsp:cNvPr id="0" name=""/>
        <dsp:cNvSpPr/>
      </dsp:nvSpPr>
      <dsp:spPr>
        <a:xfrm>
          <a:off x="0" y="2182226"/>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763AF-0784-49B5-A661-E5482DCD121D}">
      <dsp:nvSpPr>
        <dsp:cNvPr id="0" name=""/>
        <dsp:cNvSpPr/>
      </dsp:nvSpPr>
      <dsp:spPr>
        <a:xfrm>
          <a:off x="0" y="2182226"/>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Exacerbation management advice</a:t>
          </a:r>
          <a:endParaRPr lang="en-US" sz="2500" kern="1200"/>
        </a:p>
      </dsp:txBody>
      <dsp:txXfrm>
        <a:off x="0" y="2182226"/>
        <a:ext cx="11693072" cy="545556"/>
      </dsp:txXfrm>
    </dsp:sp>
    <dsp:sp modelId="{EFE4A215-A372-4472-9D22-E673F2926062}">
      <dsp:nvSpPr>
        <dsp:cNvPr id="0" name=""/>
        <dsp:cNvSpPr/>
      </dsp:nvSpPr>
      <dsp:spPr>
        <a:xfrm>
          <a:off x="0" y="2727783"/>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5F450-DF6D-4416-9D8F-28CF0C470F50}">
      <dsp:nvSpPr>
        <dsp:cNvPr id="0" name=""/>
        <dsp:cNvSpPr/>
      </dsp:nvSpPr>
      <dsp:spPr>
        <a:xfrm>
          <a:off x="0" y="2727783"/>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Review long term antibiotic prescribing for COPD</a:t>
          </a:r>
          <a:endParaRPr lang="en-US" sz="2500" kern="1200" dirty="0"/>
        </a:p>
      </dsp:txBody>
      <dsp:txXfrm>
        <a:off x="0" y="2727783"/>
        <a:ext cx="11693072" cy="545556"/>
      </dsp:txXfrm>
    </dsp:sp>
    <dsp:sp modelId="{D4BC9E4E-FF54-40F9-8977-5199D956443B}">
      <dsp:nvSpPr>
        <dsp:cNvPr id="0" name=""/>
        <dsp:cNvSpPr/>
      </dsp:nvSpPr>
      <dsp:spPr>
        <a:xfrm>
          <a:off x="0" y="3273339"/>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EFB28-DDA5-4C44-B97C-3895D6E179EC}">
      <dsp:nvSpPr>
        <dsp:cNvPr id="0" name=""/>
        <dsp:cNvSpPr/>
      </dsp:nvSpPr>
      <dsp:spPr>
        <a:xfrm>
          <a:off x="0" y="3273339"/>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Ensure </a:t>
          </a:r>
          <a:r>
            <a:rPr lang="en-GB" sz="2500" kern="1200" dirty="0"/>
            <a:t>coding is correct on clinical system </a:t>
          </a:r>
          <a:endParaRPr lang="en-US" sz="2500" kern="1200" dirty="0"/>
        </a:p>
      </dsp:txBody>
      <dsp:txXfrm>
        <a:off x="0" y="3273339"/>
        <a:ext cx="11693072" cy="545556"/>
      </dsp:txXfrm>
    </dsp:sp>
    <dsp:sp modelId="{E26D8E99-5720-4E62-8566-3B5CCC6A5BF8}">
      <dsp:nvSpPr>
        <dsp:cNvPr id="0" name=""/>
        <dsp:cNvSpPr/>
      </dsp:nvSpPr>
      <dsp:spPr>
        <a:xfrm>
          <a:off x="0" y="3818896"/>
          <a:ext cx="11693072"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208E9-7A47-4782-8434-B905EF28C92A}">
      <dsp:nvSpPr>
        <dsp:cNvPr id="0" name=""/>
        <dsp:cNvSpPr/>
      </dsp:nvSpPr>
      <dsp:spPr>
        <a:xfrm>
          <a:off x="0" y="3818896"/>
          <a:ext cx="11693072" cy="545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Ensure regular monitoring is in place</a:t>
          </a:r>
          <a:endParaRPr lang="en-US" sz="2500" kern="1200"/>
        </a:p>
      </dsp:txBody>
      <dsp:txXfrm>
        <a:off x="0" y="3818896"/>
        <a:ext cx="11693072" cy="545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88181-AA08-4940-8C20-E4B65154792B}">
      <dsp:nvSpPr>
        <dsp:cNvPr id="0" name=""/>
        <dsp:cNvSpPr/>
      </dsp:nvSpPr>
      <dsp:spPr>
        <a:xfrm>
          <a:off x="1840177" y="0"/>
          <a:ext cx="4447645" cy="4447645"/>
        </a:xfrm>
        <a:prstGeom prst="diamond">
          <a:avLst/>
        </a:prstGeom>
        <a:solidFill>
          <a:srgbClr val="C00000"/>
        </a:solidFill>
        <a:ln>
          <a:noFill/>
        </a:ln>
        <a:effectLst/>
      </dsp:spPr>
      <dsp:style>
        <a:lnRef idx="0">
          <a:scrgbClr r="0" g="0" b="0"/>
        </a:lnRef>
        <a:fillRef idx="1">
          <a:scrgbClr r="0" g="0" b="0"/>
        </a:fillRef>
        <a:effectRef idx="0">
          <a:scrgbClr r="0" g="0" b="0"/>
        </a:effectRef>
        <a:fontRef idx="minor"/>
      </dsp:style>
    </dsp:sp>
    <dsp:sp modelId="{78782614-C6CC-4201-B0D5-0DD984C28CF7}">
      <dsp:nvSpPr>
        <dsp:cNvPr id="0" name=""/>
        <dsp:cNvSpPr/>
      </dsp:nvSpPr>
      <dsp:spPr>
        <a:xfrm>
          <a:off x="2262703" y="422526"/>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Prevention</a:t>
          </a:r>
        </a:p>
      </dsp:txBody>
      <dsp:txXfrm>
        <a:off x="2347378" y="507201"/>
        <a:ext cx="1565231" cy="1565231"/>
      </dsp:txXfrm>
    </dsp:sp>
    <dsp:sp modelId="{10E2EFDE-2167-4187-A3EF-84EBE9DEEE73}">
      <dsp:nvSpPr>
        <dsp:cNvPr id="0" name=""/>
        <dsp:cNvSpPr/>
      </dsp:nvSpPr>
      <dsp:spPr>
        <a:xfrm>
          <a:off x="4130714" y="422526"/>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Education</a:t>
          </a:r>
        </a:p>
      </dsp:txBody>
      <dsp:txXfrm>
        <a:off x="4215389" y="507201"/>
        <a:ext cx="1565231" cy="1565231"/>
      </dsp:txXfrm>
    </dsp:sp>
    <dsp:sp modelId="{F4841048-952E-4F78-8E6B-3696936B811E}">
      <dsp:nvSpPr>
        <dsp:cNvPr id="0" name=""/>
        <dsp:cNvSpPr/>
      </dsp:nvSpPr>
      <dsp:spPr>
        <a:xfrm>
          <a:off x="2262703" y="2290537"/>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Action planning	</a:t>
          </a:r>
        </a:p>
      </dsp:txBody>
      <dsp:txXfrm>
        <a:off x="2347378" y="2375212"/>
        <a:ext cx="1565231" cy="1565231"/>
      </dsp:txXfrm>
    </dsp:sp>
    <dsp:sp modelId="{EE881296-7877-435E-A42D-BA6BE5F3C18B}">
      <dsp:nvSpPr>
        <dsp:cNvPr id="0" name=""/>
        <dsp:cNvSpPr/>
      </dsp:nvSpPr>
      <dsp:spPr>
        <a:xfrm>
          <a:off x="4130714" y="2290537"/>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Referral</a:t>
          </a:r>
        </a:p>
      </dsp:txBody>
      <dsp:txXfrm>
        <a:off x="4215389" y="2375212"/>
        <a:ext cx="1565231" cy="156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25/04/2024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71BF-EFB7-42E0-A8A1-6EA5D0740E8C}"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E996-E973-4AA4-858F-A96EEB1CC84A}" type="slidenum">
              <a:rPr lang="en-GB" smtClean="0"/>
              <a:t>‹#›</a:t>
            </a:fld>
            <a:endParaRPr lang="en-GB"/>
          </a:p>
        </p:txBody>
      </p:sp>
    </p:spTree>
    <p:extLst>
      <p:ext uri="{BB962C8B-B14F-4D97-AF65-F5344CB8AC3E}">
        <p14:creationId xmlns:p14="http://schemas.microsoft.com/office/powerpoint/2010/main" val="248828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crs-uk.org/mrc-dyspnoea-scale" TargetMode="External"/><Relationship Id="rId7" Type="http://schemas.openxmlformats.org/officeDocument/2006/relationships/hyperlink" Target="https://www.blf.org.uk/support-for-you/keep-active/exercise-video"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lf.org.uk/support-for-you/eating-well" TargetMode="External"/><Relationship Id="rId5" Type="http://schemas.openxmlformats.org/officeDocument/2006/relationships/hyperlink" Target="https://www.blf.org.uk/support-for-you/copd/managing-my-copd" TargetMode="External"/><Relationship Id="rId4" Type="http://schemas.openxmlformats.org/officeDocument/2006/relationships/hyperlink" Target="https://www.blf.org.uk/support-for-you/copd/what-is-copd"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blf.org.uk/support-for-you/keep-active/pulmonary-rehabilitation" TargetMode="External"/><Relationship Id="rId3" Type="http://schemas.openxmlformats.org/officeDocument/2006/relationships/hyperlink" Target="https://www.nice.org.uk/guidance/ng209" TargetMode="External"/><Relationship Id="rId7" Type="http://schemas.openxmlformats.org/officeDocument/2006/relationships/hyperlink" Target="https://goldcopd.org/2022-gold-reports-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nhs.uk/better-health/quit-smoking/" TargetMode="External"/><Relationship Id="rId5" Type="http://schemas.openxmlformats.org/officeDocument/2006/relationships/hyperlink" Target="https://www.england.nhs.uk/primary-care/pharmacy/pharmacy-integration-fund/nhs-smoking-cessation-transfer-of-care-pilot-from-hospital-to-community-pharmacy/" TargetMode="External"/><Relationship Id="rId4" Type="http://schemas.openxmlformats.org/officeDocument/2006/relationships/hyperlink" Target="https://www.nhs.uk/live-well/quit-smoking/using-e-cigarettes-to-stop-smok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oldcopd.org/2022-gold-reports-2/" TargetMode="External"/><Relationship Id="rId3" Type="http://schemas.openxmlformats.org/officeDocument/2006/relationships/hyperlink" Target="https://www.blf.org.uk/support-for-you/copd/flare-ups" TargetMode="External"/><Relationship Id="rId7" Type="http://schemas.openxmlformats.org/officeDocument/2006/relationships/hyperlink" Target="https://www.nice.org.uk/guidance/ng114/chapter/Summary-of-the-evid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ice.org.uk/guidance/NG115" TargetMode="External"/><Relationship Id="rId11" Type="http://schemas.openxmlformats.org/officeDocument/2006/relationships/hyperlink" Target="https://www.nice.org.uk/guidance/ng115/chapter/Recommendations#diagnosing-copd" TargetMode="External"/><Relationship Id="rId5" Type="http://schemas.openxmlformats.org/officeDocument/2006/relationships/hyperlink" Target="https://pubmed.ncbi.nlm.nih.gov/23235687/" TargetMode="External"/><Relationship Id="rId10" Type="http://schemas.openxmlformats.org/officeDocument/2006/relationships/hyperlink" Target="https://patient.info/chest-lungs/chronic-obstructive-pulmonary-disease-leaflet/mucolytics" TargetMode="External"/><Relationship Id="rId4" Type="http://schemas.openxmlformats.org/officeDocument/2006/relationships/hyperlink" Target="https://cks.nice.org.uk/topics/chronic-obstructive-pulmonary-disease/management/acute-exacerbation/#treatment" TargetMode="External"/><Relationship Id="rId9" Type="http://schemas.openxmlformats.org/officeDocument/2006/relationships/hyperlink" Target="https://www.nice.org.uk/guidance/ng115/chapter/Recommendation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ks.nice.org.uk/topics/chronic-obstructive-pulmonary-disease/diagnosis/diagnosis-copd/#differential-diagnosi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crs-uk.org/mrc-dyspnoea-scale" TargetMode="External"/><Relationship Id="rId7" Type="http://schemas.openxmlformats.org/officeDocument/2006/relationships/hyperlink" Target="https://www.blf.org.uk/support-for-you/keep-active/exercise-video"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blf.org.uk/support-for-you/eating-well" TargetMode="External"/><Relationship Id="rId5" Type="http://schemas.openxmlformats.org/officeDocument/2006/relationships/hyperlink" Target="https://www.blf.org.uk/support-for-you/copd/managing-my-copd" TargetMode="External"/><Relationship Id="rId4" Type="http://schemas.openxmlformats.org/officeDocument/2006/relationships/hyperlink" Target="https://www.blf.org.uk/support-for-you/copd/what-is-copd"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blf.org.uk/support-for-you/keep-active/pulmonary-rehabilitation" TargetMode="External"/><Relationship Id="rId3" Type="http://schemas.openxmlformats.org/officeDocument/2006/relationships/hyperlink" Target="https://www.nice.org.uk/guidance/ng209" TargetMode="External"/><Relationship Id="rId7" Type="http://schemas.openxmlformats.org/officeDocument/2006/relationships/hyperlink" Target="https://goldcopd.org/2022-gold-reports-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nhs.uk/better-health/quit-smoking/" TargetMode="External"/><Relationship Id="rId5" Type="http://schemas.openxmlformats.org/officeDocument/2006/relationships/hyperlink" Target="https://www.england.nhs.uk/primary-care/pharmacy/pharmacy-integration-fund/nhs-smoking-cessation-transfer-of-care-pilot-from-hospital-to-community-pharmacy/" TargetMode="External"/><Relationship Id="rId4" Type="http://schemas.openxmlformats.org/officeDocument/2006/relationships/hyperlink" Target="https://www.nhs.uk/live-well/quit-smoking/using-e-cigarettes-to-stop-smoki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nice.org.uk/guidance/ng114/chapter/Summary-of-the-evidence" TargetMode="External"/><Relationship Id="rId3" Type="http://schemas.openxmlformats.org/officeDocument/2006/relationships/hyperlink" Target="https://www.blf.org.uk/support-for-you/copd/flare-ups" TargetMode="External"/><Relationship Id="rId7" Type="http://schemas.openxmlformats.org/officeDocument/2006/relationships/hyperlink" Target="https://www.nice.org.uk/guidance/NG115" TargetMode="External"/><Relationship Id="rId12" Type="http://schemas.openxmlformats.org/officeDocument/2006/relationships/hyperlink" Target="https://www.nice.org.uk/guidance/ng115/chapter/Recommendations#diagnosing-copd"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ubmed.ncbi.nlm.nih.gov/23235687/" TargetMode="External"/><Relationship Id="rId11" Type="http://schemas.openxmlformats.org/officeDocument/2006/relationships/hyperlink" Target="https://patient.info/chest-lungs/chronic-obstructive-pulmonary-disease-leaflet/mucolytics" TargetMode="External"/><Relationship Id="rId5" Type="http://schemas.openxmlformats.org/officeDocument/2006/relationships/hyperlink" Target="https://cks.nice.org.uk/topics/chronic-obstructive-pulmonary-disease/management/acute-exacerbation/#treatment" TargetMode="External"/><Relationship Id="rId10" Type="http://schemas.openxmlformats.org/officeDocument/2006/relationships/hyperlink" Target="https://www.nice.org.uk/guidance/ng115/chapter/Recommendations" TargetMode="External"/><Relationship Id="rId4" Type="http://schemas.openxmlformats.org/officeDocument/2006/relationships/hyperlink" Target="https://www.asthmaandlung.org.uk/conditions/copd-chronic-obstructive-pulmonary-disease/managing-copd-flare-ups" TargetMode="External"/><Relationship Id="rId9" Type="http://schemas.openxmlformats.org/officeDocument/2006/relationships/hyperlink" Target="https://goldcopd.org/2022-gold-reports-2/"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publication/core20plus5-an-approach-to-reducing-health-inequalities-supporting-inform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sthmaandlung.org.uk/sites/default/files/British%20Lung%20Foundation%20-%20Lung%20disease%20and%20health%20inequalities%20briefing.pdf"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scholar.google.com/scholar_lookup?journal=Am+J+Respir+Crit+Care+Med&amp;title=Effect+of+exacerbation+on+quality+of+life+in+patients+with+chronic+obstructive+pulmonary+disease&amp;volume=157&amp;issue=5+Pt+1&amp;publication_year=1998&amp;pages=1418-1422&amp;pmid=9603117&amp;doi=10.1164/ajrccm.157.5.9709032&amp;" TargetMode="External"/><Relationship Id="rId13" Type="http://schemas.openxmlformats.org/officeDocument/2006/relationships/hyperlink" Target="https://www.ncbi.nlm.nih.gov/pmc/articles/PMC7956888/" TargetMode="External"/><Relationship Id="rId18" Type="http://schemas.openxmlformats.org/officeDocument/2006/relationships/hyperlink" Target="https://pubmed.ncbi.nlm.nih.gov/33574123" TargetMode="External"/><Relationship Id="rId3" Type="http://schemas.openxmlformats.org/officeDocument/2006/relationships/hyperlink" Target="https://pubmed.ncbi.nlm.nih.gov/19716967" TargetMode="External"/><Relationship Id="rId21" Type="http://schemas.openxmlformats.org/officeDocument/2006/relationships/hyperlink" Target="https://www.ncbi.nlm.nih.gov/pmc/articles/PMC6118021/" TargetMode="External"/><Relationship Id="rId7" Type="http://schemas.openxmlformats.org/officeDocument/2006/relationships/hyperlink" Target="https://doi.org/10.1164%2Fajrccm.157.5.9709032" TargetMode="External"/><Relationship Id="rId12" Type="http://schemas.openxmlformats.org/officeDocument/2006/relationships/hyperlink" Target="https://scholar.google.com/scholar_lookup?journal=Thorax&amp;title=Severe+acute+exacerbations+and+mortality+in+patients+with+chronic+obstructive+pulmonary+disease&amp;volume=60&amp;issue=11&amp;publication_year=2005&amp;pages=925-931&amp;pmid=16055622&amp;doi=10.1136/thx.2005.040527&amp;" TargetMode="External"/><Relationship Id="rId17" Type="http://schemas.openxmlformats.org/officeDocument/2006/relationships/hyperlink" Target="https://www.ncbi.nlm.nih.gov/pmc/articles/PMC8222105/" TargetMode="External"/><Relationship Id="rId2" Type="http://schemas.openxmlformats.org/officeDocument/2006/relationships/slide" Target="../slides/slide6.xml"/><Relationship Id="rId16" Type="http://schemas.openxmlformats.org/officeDocument/2006/relationships/hyperlink" Target="https://scholar.google.com/scholar_lookup?journal=Int+J+Chron+Obstruct+Pulmon+Dis&amp;title=Economic+burden+of+COPD+by+disease+severity+-+A+nationwide+cohort+study+in+Denmark&amp;volume=16&amp;publication_year=2021&amp;pages=603-613&amp;pmid=33731990&amp;doi=10.2147/COPD.S295388&amp;" TargetMode="External"/><Relationship Id="rId20" Type="http://schemas.openxmlformats.org/officeDocument/2006/relationships/hyperlink" Target="https://scholar.google.com/scholar_lookup?journal=Thorax&amp;title=Respiratory+exacerbations+are+associated+with+muscle+loss+in+current+and+former+smokers&amp;volume=76&amp;issue=6&amp;publication_year=2021&amp;pages=554-560&amp;pmid=33574123&amp;doi=10.1136/thoraxjnl-2020-215999&amp;" TargetMode="External"/><Relationship Id="rId1" Type="http://schemas.openxmlformats.org/officeDocument/2006/relationships/notesMaster" Target="../notesMasters/notesMaster1.xml"/><Relationship Id="rId6" Type="http://schemas.openxmlformats.org/officeDocument/2006/relationships/hyperlink" Target="https://pubmed.ncbi.nlm.nih.gov/9603117" TargetMode="External"/><Relationship Id="rId11" Type="http://schemas.openxmlformats.org/officeDocument/2006/relationships/hyperlink" Target="https://doi.org/10.1136%2Fthx.2005.040527" TargetMode="External"/><Relationship Id="rId24" Type="http://schemas.openxmlformats.org/officeDocument/2006/relationships/hyperlink" Target="https://scholar.google.com/scholar_lookup?journal=Am+J+Respir+Crit+Care+Med&amp;title=Natural+history+of+chronic+obstructive+pulmonary+disease+exacerbations+in+a+general+practice-based+population+with+chronic+obstructive+pulmonary+disease&amp;volume=198&amp;issue=4&amp;publication_year=2018&amp;pages=464-471&amp;pmid=29474094&amp;doi=10.1164/rccm.201710-2029OC&amp;" TargetMode="External"/><Relationship Id="rId5" Type="http://schemas.openxmlformats.org/officeDocument/2006/relationships/hyperlink" Target="https://scholar.google.com/scholar_lookup?journal=Lancet&amp;title=New+drugs+for+exacerbations+of+chronic+obstructive+pulmonary+disease&amp;volume=374&amp;issue=9691&amp;publication_year=2009&amp;pages=744-755&amp;pmid=19716967&amp;doi=10.1016/S0140-6736(09)61342-8&amp;" TargetMode="External"/><Relationship Id="rId15" Type="http://schemas.openxmlformats.org/officeDocument/2006/relationships/hyperlink" Target="https://doi.org/10.2147%2FCOPD.S295388" TargetMode="External"/><Relationship Id="rId23" Type="http://schemas.openxmlformats.org/officeDocument/2006/relationships/hyperlink" Target="https://doi.org/10.1164%2Frccm.201710-2029OC" TargetMode="External"/><Relationship Id="rId10" Type="http://schemas.openxmlformats.org/officeDocument/2006/relationships/hyperlink" Target="https://pubmed.ncbi.nlm.nih.gov/16055622" TargetMode="External"/><Relationship Id="rId19" Type="http://schemas.openxmlformats.org/officeDocument/2006/relationships/hyperlink" Target="https://doi.org/10.1136%2Fthoraxjnl-2020-215999" TargetMode="External"/><Relationship Id="rId4" Type="http://schemas.openxmlformats.org/officeDocument/2006/relationships/hyperlink" Target="https://doi.org/10.1016%2FS0140-6736(09)61342-8" TargetMode="External"/><Relationship Id="rId9" Type="http://schemas.openxmlformats.org/officeDocument/2006/relationships/hyperlink" Target="https://www.ncbi.nlm.nih.gov/pmc/articles/PMC1747235/" TargetMode="External"/><Relationship Id="rId14" Type="http://schemas.openxmlformats.org/officeDocument/2006/relationships/hyperlink" Target="https://pubmed.ncbi.nlm.nih.gov/33731990" TargetMode="External"/><Relationship Id="rId22" Type="http://schemas.openxmlformats.org/officeDocument/2006/relationships/hyperlink" Target="https://pubmed.ncbi.nlm.nih.gov/2947409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learning.rcgp.org.uk/mod/book/view.php?id=126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a:t>
            </a:fld>
            <a:endParaRPr lang="en-GB"/>
          </a:p>
        </p:txBody>
      </p:sp>
    </p:spTree>
    <p:extLst>
      <p:ext uri="{BB962C8B-B14F-4D97-AF65-F5344CB8AC3E}">
        <p14:creationId xmlns:p14="http://schemas.microsoft.com/office/powerpoint/2010/main" val="169176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 </a:t>
            </a:r>
          </a:p>
          <a:p>
            <a:pPr marL="171450" indent="-171450">
              <a:buFont typeface="Arial" panose="020B0604020202020204" pitchFamily="34" charset="0"/>
              <a:buChar char="•"/>
            </a:pPr>
            <a:r>
              <a:rPr lang="en-GB" dirty="0"/>
              <a:t>Even though Bernard has a confirmed diagnosis, does he know what this means?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Impact on patient- </a:t>
            </a:r>
            <a:r>
              <a:rPr lang="en-GB" sz="1800" dirty="0">
                <a:effectLst/>
                <a:latin typeface="Arial" panose="020B0604020202020204" pitchFamily="34" charset="0"/>
                <a:ea typeface="Times New Roman" panose="02020603050405020304" pitchFamily="18" charset="0"/>
                <a:cs typeface="Arial" panose="020B0604020202020204" pitchFamily="34" charset="0"/>
              </a:rPr>
              <a:t>Explore Bernard’s own account of the impact of the condition on their life, ask about activities of daily living, occupation, social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Establish baseline of severity of symptoms using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MRC dyspnoea scale</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rPr>
              <a:t>Explore Bernard’s understanding of COPD then explore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patient leaflet</a:t>
            </a:r>
            <a:r>
              <a:rPr lang="en-GB" sz="1800" dirty="0">
                <a:effectLst/>
                <a:latin typeface="Arial" panose="020B0604020202020204" pitchFamily="34" charset="0"/>
                <a:ea typeface="Times New Roman" panose="02020603050405020304" pitchFamily="18" charset="0"/>
              </a:rPr>
              <a:t> ‘</a:t>
            </a:r>
            <a:r>
              <a:rPr lang="en-US" sz="2800" b="1" i="0" dirty="0">
                <a:solidFill>
                  <a:srgbClr val="FFFFFF"/>
                </a:solidFill>
                <a:effectLst/>
                <a:latin typeface="Sohne Halbfett"/>
              </a:rPr>
              <a:t>What is Chronic Obstructive Pulmonary Disease (COPD)?’ </a:t>
            </a:r>
            <a:r>
              <a:rPr lang="en-GB" sz="1800" dirty="0">
                <a:effectLst/>
                <a:latin typeface="Arial" panose="020B0604020202020204" pitchFamily="34" charset="0"/>
                <a:ea typeface="Times New Roman" panose="02020603050405020304" pitchFamily="18" charset="0"/>
              </a:rPr>
              <a:t>to consolidate this information further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Ask your patient what they think they can do themselves to manage their condition better. Then go through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patient leaflet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i="0" dirty="0">
                <a:solidFill>
                  <a:srgbClr val="FFFFFF"/>
                </a:solidFill>
                <a:effectLst/>
                <a:latin typeface="Sohne Halbfett"/>
              </a:rPr>
              <a:t>What can you do to manage your COPD?’ </a:t>
            </a:r>
            <a:r>
              <a:rPr lang="en-GB" sz="1800" dirty="0">
                <a:effectLst/>
                <a:latin typeface="Arial" panose="020B0604020202020204" pitchFamily="34" charset="0"/>
                <a:ea typeface="Times New Roman" panose="02020603050405020304" pitchFamily="18" charset="0"/>
                <a:cs typeface="Arial" panose="020B0604020202020204" pitchFamily="34" charset="0"/>
              </a:rPr>
              <a:t>to inform this further.  </a:t>
            </a:r>
          </a:p>
          <a:p>
            <a:pPr marL="800100" lvl="1"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Invite the patient to think about actions they can take to avoid exposure to triggers for flare-ups (avoid smoking, air pollutants, dust, respiratory virus, get vaccines)</a:t>
            </a:r>
          </a:p>
          <a:p>
            <a:pPr marL="800100" lvl="1" indent="-342900">
              <a:lnSpc>
                <a:spcPct val="110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Discuss benefits of healthier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diet</a:t>
            </a:r>
            <a:r>
              <a:rPr lang="en-GB" sz="1800" dirty="0">
                <a:effectLst/>
                <a:latin typeface="Arial" panose="020B0604020202020204" pitchFamily="34" charset="0"/>
                <a:ea typeface="Times New Roman" panose="02020603050405020304" pitchFamily="18" charset="0"/>
                <a:cs typeface="Arial" panose="020B0604020202020204" pitchFamily="34" charset="0"/>
              </a:rPr>
              <a:t> and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exercise</a:t>
            </a:r>
            <a:r>
              <a:rPr lang="en-GB" sz="1800" dirty="0">
                <a:effectLst/>
                <a:latin typeface="Arial" panose="020B0604020202020204" pitchFamily="34" charset="0"/>
                <a:ea typeface="Times New Roman" panose="02020603050405020304" pitchFamily="18" charset="0"/>
                <a:cs typeface="Arial" panose="020B0604020202020204" pitchFamily="34" charset="0"/>
              </a:rPr>
              <a:t> to boost immune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References: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Primary Care Respiratory Society. MRC Dyspnoea Scale. Available at: https://www.pcrs-uk.org/mrc-dyspnoea-scale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What is Chronic Obstructive Pulmonary Disease (COPD)? Available at: https://www.asthmaandlung.org.uk/conditions/copd-chronic-obstructive-pulmonary-disease/what-chronic-obstructive-pulmonary-disease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What can you do to manage your COPD? Available at: https://www.asthmaandlung.org.uk/conditions/copd-chronic-obstructive-pulmonary-disease/what-can-you-do-manage-your-copd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Healthy eating and weight. Available at: https://www.asthmaandlung.org.uk/living-with/healthy-eating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Keeping active with a lung condition. Available at: https://www.asthmaandlung.org.uk/living-with/keeping-active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B1E996-E973-4AA4-858F-A96EEB1CC84A}" type="slidenum">
              <a:rPr lang="en-GB" smtClean="0"/>
              <a:t>10</a:t>
            </a:fld>
            <a:endParaRPr lang="en-GB"/>
          </a:p>
        </p:txBody>
      </p:sp>
    </p:spTree>
    <p:extLst>
      <p:ext uri="{BB962C8B-B14F-4D97-AF65-F5344CB8AC3E}">
        <p14:creationId xmlns:p14="http://schemas.microsoft.com/office/powerpoint/2010/main" val="71080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4000" b="1" dirty="0"/>
              <a:t>Presenter notes</a:t>
            </a:r>
          </a:p>
          <a:p>
            <a:pPr>
              <a:lnSpc>
                <a:spcPct val="110000"/>
              </a:lnSpc>
            </a:pPr>
            <a:endParaRPr lang="en-GB" sz="4000" dirty="0"/>
          </a:p>
          <a:p>
            <a:pPr>
              <a:lnSpc>
                <a:spcPct val="110000"/>
              </a:lnSpc>
            </a:pPr>
            <a:r>
              <a:rPr lang="en-GB" sz="4000" dirty="0"/>
              <a:t>Inhaler adherence and technique:</a:t>
            </a:r>
            <a:r>
              <a:rPr lang="en-GB" sz="1800" dirty="0">
                <a:effectLst/>
                <a:latin typeface="Arial" panose="020B0604020202020204" pitchFamily="34" charset="0"/>
                <a:ea typeface="Times New Roman" panose="02020603050405020304" pitchFamily="18" charset="0"/>
                <a:cs typeface="Arial" panose="020B0604020202020204" pitchFamily="34" charset="0"/>
              </a:rPr>
              <a:t> Ask the patient to demonstrate this on their own inhaler(s), provide spacer to be used for all metered dose inhaler(s).</a:t>
            </a:r>
          </a:p>
          <a:p>
            <a:pPr>
              <a:lnSpc>
                <a:spcPct val="110000"/>
              </a:lnSpc>
            </a:pPr>
            <a:r>
              <a:rPr lang="en-GB" sz="4000" dirty="0"/>
              <a:t>Vaccination uptake: </a:t>
            </a:r>
            <a:r>
              <a:rPr lang="en-GB" sz="1800" dirty="0">
                <a:effectLst/>
                <a:latin typeface="Arial" panose="020B0604020202020204" pitchFamily="34" charset="0"/>
                <a:ea typeface="Times New Roman" panose="02020603050405020304" pitchFamily="18" charset="0"/>
                <a:cs typeface="Arial" panose="020B0604020202020204" pitchFamily="34" charset="0"/>
              </a:rPr>
              <a:t>check which vaccines have been given and when, recommend and refer for any outstanding if agreed.</a:t>
            </a:r>
            <a:endParaRPr lang="en-GB" sz="4000" dirty="0"/>
          </a:p>
          <a:p>
            <a:r>
              <a:rPr lang="en-GB" sz="4000" dirty="0"/>
              <a:t>Pulmonary rehabilitation: I</a:t>
            </a:r>
            <a:r>
              <a:rPr lang="en-GB" sz="1800" dirty="0">
                <a:effectLst/>
                <a:latin typeface="Arial" panose="020B0604020202020204" pitchFamily="34" charset="0"/>
                <a:ea typeface="Times New Roman" panose="02020603050405020304" pitchFamily="18" charset="0"/>
                <a:cs typeface="Arial" panose="020B0604020202020204" pitchFamily="34" charset="0"/>
              </a:rPr>
              <a:t>mproves people’s ability to walk further, helps them feel less tired and breathless when carrying out day-to-day activities. 90% of patients who complete a PR programme have higher activity and exercise levels and report an improved quality of life. </a:t>
            </a:r>
            <a:r>
              <a:rPr lang="en-GB" sz="4000" dirty="0">
                <a:ea typeface="Times New Roman" panose="02020603050405020304" pitchFamily="18" charset="0"/>
              </a:rPr>
              <a:t>I</a:t>
            </a:r>
            <a:r>
              <a:rPr lang="en-GB" sz="4000" dirty="0"/>
              <a:t>f agreed, </a:t>
            </a:r>
            <a:r>
              <a:rPr lang="en-GB" sz="1800" dirty="0">
                <a:effectLst/>
                <a:latin typeface="Arial" panose="020B0604020202020204" pitchFamily="34" charset="0"/>
                <a:ea typeface="Times New Roman" panose="02020603050405020304" pitchFamily="18" charset="0"/>
                <a:cs typeface="Arial" panose="020B0604020202020204" pitchFamily="34" charset="0"/>
              </a:rPr>
              <a:t>refer to local service.</a:t>
            </a:r>
            <a:endParaRPr lang="en-GB" sz="4000" dirty="0"/>
          </a:p>
          <a:p>
            <a:pPr>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Bernard is a current smoker, smoking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cessation</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support should be offered in a supportive way.</a:t>
            </a:r>
            <a:r>
              <a:rPr lang="en-GB" sz="4000" dirty="0"/>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Pharmacotherapy options combined with behavioural support are more likely to result in smoking cessation</a:t>
            </a:r>
          </a:p>
          <a:p>
            <a:pPr marL="342900" lvl="0" indent="-342900">
              <a:lnSpc>
                <a:spcPct val="110000"/>
              </a:lnSpc>
              <a:buFont typeface="Courier New" panose="02070309020205020404" pitchFamily="49" charset="0"/>
              <a:buChar char="o"/>
            </a:pP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E-cigarettes</a:t>
            </a:r>
            <a:r>
              <a:rPr lang="en-GB" sz="1800" dirty="0">
                <a:effectLst/>
                <a:latin typeface="Arial" panose="020B0604020202020204" pitchFamily="34" charset="0"/>
                <a:ea typeface="Times New Roman" panose="02020603050405020304" pitchFamily="18" charset="0"/>
                <a:cs typeface="Arial" panose="020B0604020202020204" pitchFamily="34" charset="0"/>
              </a:rPr>
              <a:t> are not risk-free but can aid smoking cessation</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Refer to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local pharmacy</a:t>
            </a:r>
            <a:r>
              <a:rPr lang="en-GB" sz="1800" dirty="0">
                <a:effectLst/>
                <a:latin typeface="Arial" panose="020B0604020202020204" pitchFamily="34" charset="0"/>
                <a:ea typeface="Times New Roman" panose="02020603050405020304" pitchFamily="18" charset="0"/>
                <a:cs typeface="Arial" panose="020B0604020202020204" pitchFamily="34" charset="0"/>
              </a:rPr>
              <a:t> for smoking cessation service </a:t>
            </a:r>
          </a:p>
          <a:p>
            <a:pPr marL="342900" lvl="0" indent="-342900">
              <a:lnSpc>
                <a:spcPct val="110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Recommend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NHS Quit Smoking app</a:t>
            </a:r>
            <a:r>
              <a:rPr lang="en-GB" sz="1800" dirty="0">
                <a:effectLst/>
                <a:latin typeface="Arial" panose="020B0604020202020204" pitchFamily="34" charset="0"/>
                <a:ea typeface="Times New Roman" panose="02020603050405020304" pitchFamily="18" charset="0"/>
                <a:cs typeface="Arial" panose="020B0604020202020204" pitchFamily="34" charset="0"/>
              </a:rPr>
              <a:t> – provide instructions/help with installing app</a:t>
            </a:r>
          </a:p>
          <a:p>
            <a:endParaRPr lang="en-GB" dirty="0"/>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Check inhaler technique to ensure inhaled pharmacotherapy is optimised: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Ask the patient to demonstrate this on their own inhaler(s)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Check patient’s understanding of instructions for their inhaler use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Provide spacer to be used for all metered dose inhalers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Review vaccination status</a:t>
            </a:r>
            <a:r>
              <a:rPr lang="en-GB" sz="1800" b="1" dirty="0">
                <a:effectLst/>
                <a:latin typeface="Arial" panose="020B0604020202020204" pitchFamily="34" charset="0"/>
                <a:ea typeface="Times New Roman" panose="02020603050405020304" pitchFamily="18" charset="0"/>
                <a:cs typeface="Arial" panose="020B0604020202020204" pitchFamily="34" charset="0"/>
              </a:rPr>
              <a:t> – check which/when, recommend and offer any outstanding</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It is recommended that COPD patients have: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SARS-Cov-2 (COVID-19): reduces serious illness and death in COPD patient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Influenza vaccination: reduces serious illness and death in COPD patient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Pneumococcal vaccination: reduces incidence of lower respiratory tract infections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Tdap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dTaP</a:t>
            </a:r>
            <a:r>
              <a:rPr lang="en-GB" sz="1800" b="1" dirty="0">
                <a:effectLst/>
                <a:latin typeface="Arial" panose="020B0604020202020204" pitchFamily="34" charset="0"/>
                <a:ea typeface="Times New Roman" panose="02020603050405020304" pitchFamily="18" charset="0"/>
                <a:cs typeface="Arial" panose="020B0604020202020204" pitchFamily="34" charset="0"/>
              </a:rPr>
              <a:t>/</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dTPa</a:t>
            </a:r>
            <a:r>
              <a:rPr lang="en-GB" sz="1800" b="1" dirty="0">
                <a:effectLst/>
                <a:latin typeface="Arial" panose="020B0604020202020204" pitchFamily="34" charset="0"/>
                <a:ea typeface="Times New Roman" panose="02020603050405020304" pitchFamily="18" charset="0"/>
                <a:cs typeface="Arial" panose="020B0604020202020204" pitchFamily="34" charset="0"/>
              </a:rPr>
              <a:t>): protects against pertussis if not vaccinated during adolescence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Zoster: protects against shingles in ≥50-year-old COPD patients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0000"/>
              </a:lnSpc>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Offer and refer to local </a:t>
            </a:r>
            <a:r>
              <a:rPr lang="en-GB" sz="18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pulmonary rehabilitation</a:t>
            </a:r>
            <a:r>
              <a:rPr lang="en-GB" sz="1800" b="1" dirty="0">
                <a:effectLst/>
                <a:latin typeface="Arial" panose="020B0604020202020204" pitchFamily="34" charset="0"/>
                <a:ea typeface="Times New Roman" panose="02020603050405020304" pitchFamily="18" charset="0"/>
                <a:cs typeface="Arial" panose="020B0604020202020204" pitchFamily="34" charset="0"/>
              </a:rPr>
              <a:t> (PR) service after detailing its benefits: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r>
              <a:rPr lang="en-GB" sz="4000" dirty="0"/>
              <a:t>Pulmonary rehabilitation: I</a:t>
            </a:r>
            <a:r>
              <a:rPr lang="en-GB" sz="1800" dirty="0">
                <a:effectLst/>
                <a:latin typeface="Arial" panose="020B0604020202020204" pitchFamily="34" charset="0"/>
                <a:ea typeface="Times New Roman" panose="02020603050405020304" pitchFamily="18" charset="0"/>
                <a:cs typeface="Arial" panose="020B0604020202020204" pitchFamily="34" charset="0"/>
              </a:rPr>
              <a:t>mproves people’s ability to walk further, helps them feel less tired and breathless when carrying out day-to-day activities. 90% of patients who complete a PR programme have higher activity and exercise levels and report an improved quality of life. </a:t>
            </a:r>
            <a:r>
              <a:rPr lang="en-GB" sz="4000" dirty="0">
                <a:ea typeface="Times New Roman" panose="02020603050405020304" pitchFamily="18" charset="0"/>
              </a:rPr>
              <a:t>I</a:t>
            </a:r>
            <a:r>
              <a:rPr lang="en-GB" sz="4000" dirty="0"/>
              <a:t>f agreed, </a:t>
            </a:r>
            <a:r>
              <a:rPr lang="en-GB" sz="1800" dirty="0">
                <a:effectLst/>
                <a:latin typeface="Arial" panose="020B0604020202020204" pitchFamily="34" charset="0"/>
                <a:ea typeface="Times New Roman" panose="02020603050405020304" pitchFamily="18" charset="0"/>
                <a:cs typeface="Arial" panose="020B0604020202020204" pitchFamily="34" charset="0"/>
              </a:rPr>
              <a:t>refer to local service.</a:t>
            </a:r>
            <a:endParaRPr lang="en-GB" sz="4000" dirty="0"/>
          </a:p>
          <a:p>
            <a:pPr>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PR is an exercise and education programme designed for people with lung disease who experience symptoms of breathlessness.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A PR course typically lasts six to eight weeks, with two sessions of around two hours each week, and includes an individually prescribed exercise and education programme including aerobic exercise, resistance training and lifestyle support.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Evidence shows that accessing PR improves people’s ability to walk further, helps them feel less tired and breathless when carrying out day-to-day activities. 90% of patients who complete a PR programme have higher activity and exercise levels and report an improved quality of life.</a:t>
            </a:r>
          </a:p>
          <a:p>
            <a:pPr marL="342900" lvl="0" indent="-342900">
              <a:lnSpc>
                <a:spcPct val="110000"/>
              </a:lnSpc>
              <a:buFont typeface="Courier New" panose="02070309020205020404" pitchFamily="49" charset="0"/>
              <a:buChar char="o"/>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0000"/>
              </a:lnSpc>
              <a:buFont typeface="Courier New" panose="02070309020205020404" pitchFamily="49" charset="0"/>
              <a:buNone/>
            </a:pPr>
            <a:r>
              <a:rPr lang="en-GB" sz="1800" b="1" dirty="0">
                <a:effectLst/>
                <a:latin typeface="Arial" panose="020B0604020202020204" pitchFamily="34" charset="0"/>
                <a:ea typeface="Times New Roman" panose="02020603050405020304" pitchFamily="18" charset="0"/>
                <a:cs typeface="Arial" panose="020B0604020202020204" pitchFamily="34" charset="0"/>
              </a:rPr>
              <a:t>References</a:t>
            </a:r>
          </a:p>
          <a:p>
            <a:pPr marL="0" lvl="0" indent="0">
              <a:lnSpc>
                <a:spcPct val="110000"/>
              </a:lnSpc>
              <a:buFont typeface="Courier New" panose="02070309020205020404" pitchFamily="49" charset="0"/>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 NHS Quit smoking. Available at: https://www.nhs.uk/better-health/quit-smoking/</a:t>
            </a:r>
          </a:p>
          <a:p>
            <a:pPr marL="0" lvl="0" indent="0">
              <a:lnSpc>
                <a:spcPct val="110000"/>
              </a:lnSpc>
              <a:buFont typeface="Courier New" panose="02070309020205020404" pitchFamily="49" charset="0"/>
              <a:buNone/>
            </a:pPr>
            <a:r>
              <a:rPr lang="en-US" sz="2800" dirty="0"/>
              <a:t>2. NICE guideline [NG209] ‘Tobacco: preventing uptake, promoting quitting and treating dependence’. https://www.nice.org.uk/guidance/ng209</a:t>
            </a:r>
          </a:p>
          <a:p>
            <a:pPr marL="0" marR="0" lvl="0" indent="0" algn="l" defTabSz="914400" rtl="0" eaLnBrk="1" fontAlgn="auto" latinLnBrk="0" hangingPunct="1">
              <a:lnSpc>
                <a:spcPct val="110000"/>
              </a:lnSpc>
              <a:spcBef>
                <a:spcPts val="0"/>
              </a:spcBef>
              <a:spcAft>
                <a:spcPts val="0"/>
              </a:spcAft>
              <a:buClrTx/>
              <a:buSzTx/>
              <a:buFont typeface="Courier New" panose="02070309020205020404" pitchFamily="49" charset="0"/>
              <a:buNone/>
              <a:tabLst/>
              <a:defRPr/>
            </a:pPr>
            <a:r>
              <a:rPr lang="en-US" sz="2800" dirty="0">
                <a:effectLst/>
                <a:latin typeface="Arial" panose="020B0604020202020204" pitchFamily="34" charset="0"/>
                <a:ea typeface="Times New Roman" panose="02020603050405020304" pitchFamily="18" charset="0"/>
                <a:cs typeface="Arial" panose="020B0604020202020204" pitchFamily="34" charset="0"/>
              </a:rPr>
              <a:t>3. </a:t>
            </a:r>
            <a:r>
              <a:rPr lang="en-GB"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GOLD. Global strategy for the diagnosis, management, and prevention of chronic obstructive lung disease;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0000"/>
              </a:lnSpc>
              <a:buFont typeface="Courier New" panose="02070309020205020404" pitchFamily="49" charset="0"/>
              <a:buNone/>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B1E996-E973-4AA4-858F-A96EEB1CC84A}" type="slidenum">
              <a:rPr lang="en-GB" smtClean="0"/>
              <a:t>11</a:t>
            </a:fld>
            <a:endParaRPr lang="en-GB"/>
          </a:p>
        </p:txBody>
      </p:sp>
    </p:spTree>
    <p:extLst>
      <p:ext uri="{BB962C8B-B14F-4D97-AF65-F5344CB8AC3E}">
        <p14:creationId xmlns:p14="http://schemas.microsoft.com/office/powerpoint/2010/main" val="156258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Does your patient know what to do and where to go in case of a flare-up? Use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patient leaflet</a:t>
            </a:r>
            <a:r>
              <a:rPr lang="en-GB" sz="1800" dirty="0">
                <a:effectLst/>
                <a:latin typeface="Arial" panose="020B0604020202020204" pitchFamily="34" charset="0"/>
                <a:ea typeface="Times New Roman" panose="02020603050405020304" pitchFamily="18" charset="0"/>
                <a:cs typeface="Arial" panose="020B0604020202020204" pitchFamily="34" charset="0"/>
              </a:rPr>
              <a:t> to discuss this in detail together. </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Arial" panose="020B0604020202020204" pitchFamily="34" charset="0"/>
              <a:buNone/>
            </a:pPr>
            <a:r>
              <a:rPr lang="en-GB" sz="1600" b="1" i="0" kern="1200" dirty="0">
                <a:solidFill>
                  <a:schemeClr val="dk1"/>
                </a:solidFill>
                <a:effectLst/>
                <a:latin typeface="+mn-lt"/>
                <a:ea typeface="+mn-ea"/>
                <a:cs typeface="+mn-cs"/>
              </a:rPr>
              <a:t>Rescue packs </a:t>
            </a:r>
            <a:r>
              <a:rPr lang="en-GB" sz="1600" b="0" i="0" kern="1200" dirty="0">
                <a:solidFill>
                  <a:schemeClr val="dk1"/>
                </a:solidFill>
                <a:effectLst/>
                <a:latin typeface="+mn-lt"/>
                <a:ea typeface="+mn-ea"/>
                <a:cs typeface="+mn-cs"/>
              </a:rPr>
              <a:t>- a short course of</a:t>
            </a:r>
            <a:r>
              <a:rPr lang="en-GB" sz="1600" b="0" i="0" kern="1200" dirty="0">
                <a:solidFill>
                  <a:srgbClr val="AD0016"/>
                </a:solidFill>
                <a:effectLst/>
                <a:latin typeface="+mn-lt"/>
                <a:ea typeface="+mn-ea"/>
                <a:cs typeface="+mn-cs"/>
              </a:rPr>
              <a:t> </a:t>
            </a:r>
            <a:r>
              <a:rPr lang="en-GB" sz="1600" b="0" i="0" kern="1200" dirty="0">
                <a:solidFill>
                  <a:srgbClr val="AD0016"/>
                </a:solidFill>
                <a:effectLst/>
                <a:latin typeface="+mn-lt"/>
                <a:ea typeface="+mn-ea"/>
                <a:cs typeface="+mn-cs"/>
                <a:hlinkClick r:id="rId4">
                  <a:extLst>
                    <a:ext uri="{A12FA001-AC4F-418D-AE19-62706E023703}">
                      <ahyp:hlinkClr xmlns:ahyp="http://schemas.microsoft.com/office/drawing/2018/hyperlinkcolor" val="tx"/>
                    </a:ext>
                  </a:extLst>
                </a:hlinkClick>
              </a:rPr>
              <a:t>oral corticosteroids</a:t>
            </a:r>
            <a:r>
              <a:rPr lang="en-GB" sz="1600" b="0" i="0" kern="1200" dirty="0">
                <a:solidFill>
                  <a:srgbClr val="AD0016"/>
                </a:solidFill>
                <a:effectLst/>
                <a:latin typeface="+mn-lt"/>
                <a:ea typeface="+mn-ea"/>
                <a:cs typeface="+mn-cs"/>
              </a:rPr>
              <a:t> </a:t>
            </a:r>
            <a:r>
              <a:rPr lang="en-GB" sz="1600" b="0" i="0" kern="1200" dirty="0">
                <a:solidFill>
                  <a:schemeClr val="dk1"/>
                </a:solidFill>
                <a:effectLst/>
                <a:latin typeface="+mn-lt"/>
                <a:ea typeface="+mn-ea"/>
                <a:cs typeface="+mn-cs"/>
              </a:rPr>
              <a:t>and a short course of </a:t>
            </a:r>
            <a:r>
              <a:rPr lang="en-GB" sz="1600" b="0" i="0" kern="1200" dirty="0">
                <a:solidFill>
                  <a:srgbClr val="AD0016"/>
                </a:solidFill>
                <a:effectLst/>
                <a:latin typeface="+mn-lt"/>
                <a:ea typeface="+mn-ea"/>
                <a:cs typeface="+mn-cs"/>
                <a:hlinkClick r:id="rId4">
                  <a:extLst>
                    <a:ext uri="{A12FA001-AC4F-418D-AE19-62706E023703}">
                      <ahyp:hlinkClr xmlns:ahyp="http://schemas.microsoft.com/office/drawing/2018/hyperlinkcolor" val="tx"/>
                    </a:ext>
                  </a:extLst>
                </a:hlinkClick>
              </a:rPr>
              <a:t>oral antibiotics</a:t>
            </a:r>
            <a:r>
              <a:rPr lang="en-GB" sz="1600" b="0" i="0" kern="1200" dirty="0">
                <a:solidFill>
                  <a:srgbClr val="AD0016"/>
                </a:solidFill>
                <a:effectLst/>
                <a:latin typeface="+mn-lt"/>
                <a:ea typeface="+mn-ea"/>
                <a:cs typeface="+mn-cs"/>
              </a:rPr>
              <a:t> </a:t>
            </a:r>
            <a:r>
              <a:rPr lang="en-GB" sz="1600" b="0" i="0" kern="1200" dirty="0">
                <a:solidFill>
                  <a:schemeClr val="dk1"/>
                </a:solidFill>
                <a:effectLst/>
                <a:latin typeface="+mn-lt"/>
                <a:ea typeface="+mn-ea"/>
                <a:cs typeface="+mn-cs"/>
              </a:rPr>
              <a:t>to keep at home as part of the person’s exacerbation action plan is appropriate if they:</a:t>
            </a:r>
          </a:p>
          <a:p>
            <a:pPr marL="742950" lvl="1" indent="-285750">
              <a:lnSpc>
                <a:spcPct val="100000"/>
              </a:lnSpc>
              <a:buFont typeface="Arial" panose="020B0604020202020204" pitchFamily="34" charset="0"/>
              <a:buChar char="•"/>
            </a:pPr>
            <a:r>
              <a:rPr lang="en-GB" sz="1600" b="0" i="0" kern="1200" dirty="0">
                <a:solidFill>
                  <a:schemeClr val="dk1"/>
                </a:solidFill>
                <a:effectLst/>
                <a:latin typeface="+mn-lt"/>
                <a:ea typeface="+mn-ea"/>
                <a:cs typeface="+mn-cs"/>
              </a:rPr>
              <a:t>Have had an exacerbation within the last year, and remain at risk of exacerbations.</a:t>
            </a:r>
          </a:p>
          <a:p>
            <a:pPr marL="742950" lvl="1" indent="-285750">
              <a:lnSpc>
                <a:spcPct val="100000"/>
              </a:lnSpc>
              <a:buFont typeface="Arial" panose="020B0604020202020204" pitchFamily="34" charset="0"/>
              <a:buChar char="•"/>
            </a:pPr>
            <a:r>
              <a:rPr lang="en-GB" sz="1600" b="0" i="0" kern="1200" dirty="0">
                <a:solidFill>
                  <a:schemeClr val="dk1"/>
                </a:solidFill>
                <a:effectLst/>
                <a:latin typeface="+mn-lt"/>
                <a:ea typeface="+mn-ea"/>
                <a:cs typeface="+mn-cs"/>
              </a:rPr>
              <a:t>Understand and are confident about when and how to take the medication, and are aware of associated risks and benefits.</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000" dirty="0"/>
              <a:t>Rescue packs,</a:t>
            </a:r>
            <a:r>
              <a:rPr lang="en-GB" sz="1000" dirty="0">
                <a:effectLst/>
                <a:latin typeface="Arial" panose="020B0604020202020204" pitchFamily="34" charset="0"/>
                <a:ea typeface="Times New Roman" panose="02020603050405020304" pitchFamily="18" charset="0"/>
                <a:cs typeface="Arial" panose="020B0604020202020204" pitchFamily="34" charset="0"/>
              </a:rPr>
              <a:t> check what is prescribed (5 days steroid and antibiotic) around </a:t>
            </a:r>
            <a:r>
              <a:rPr lang="en-GB" sz="10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50%</a:t>
            </a:r>
            <a:r>
              <a:rPr lang="en-GB" sz="1000" dirty="0">
                <a:effectLst/>
                <a:latin typeface="Arial" panose="020B0604020202020204" pitchFamily="34" charset="0"/>
                <a:ea typeface="Times New Roman" panose="02020603050405020304" pitchFamily="18" charset="0"/>
                <a:cs typeface="Arial" panose="020B0604020202020204" pitchFamily="34" charset="0"/>
              </a:rPr>
              <a:t> of COPD exacerbations are thought to be bacterial and antibiotics should be added to oral steroids only if </a:t>
            </a:r>
            <a:r>
              <a:rPr lang="en-GB" sz="10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sputum</a:t>
            </a:r>
            <a:r>
              <a:rPr lang="en-GB" sz="1000" dirty="0">
                <a:effectLst/>
                <a:latin typeface="Arial" panose="020B0604020202020204" pitchFamily="34" charset="0"/>
                <a:ea typeface="Times New Roman" panose="02020603050405020304" pitchFamily="18" charset="0"/>
                <a:cs typeface="Arial" panose="020B0604020202020204" pitchFamily="34" charset="0"/>
              </a:rPr>
              <a:t> changes colour and increases in volume or thickness beyond their normal day-to-day variation</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950" dirty="0">
                <a:effectLst/>
                <a:latin typeface="Arial" panose="020B0604020202020204" pitchFamily="34" charset="0"/>
                <a:ea typeface="Times New Roman" panose="02020603050405020304" pitchFamily="18" charset="0"/>
                <a:cs typeface="Arial" panose="020B0604020202020204" pitchFamily="34" charset="0"/>
              </a:rPr>
              <a:t>Discuss antibiotic usage: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950" dirty="0">
                <a:effectLst/>
                <a:latin typeface="Arial" panose="020B0604020202020204" pitchFamily="34" charset="0"/>
                <a:ea typeface="Times New Roman" panose="02020603050405020304" pitchFamily="18" charset="0"/>
                <a:cs typeface="Arial" panose="020B0604020202020204" pitchFamily="34" charset="0"/>
              </a:rPr>
              <a:t>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your patient to think back to their COPD flare-ups over the last year and how many times they were prescribed a course of antibiotics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if they have a rescue pack and check if it includes oral antibiotics and steroids</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spcAft>
                <a:spcPts val="600"/>
              </a:spcAft>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how they self-manage exacerbations, including how they use steroids or antibiotics in their rescue pack</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r>
              <a:rPr lang="en-GB" sz="950" dirty="0">
                <a:effectLst/>
                <a:latin typeface="Arial" panose="020B0604020202020204" pitchFamily="34" charset="0"/>
                <a:ea typeface="Times New Roman" panose="02020603050405020304" pitchFamily="18" charset="0"/>
              </a:rPr>
              <a:t>Establish whether they are prescribed prophylactic antibiotics for COPD and if so, confirm they are a non-smoker or ex-smoker (due to the </a:t>
            </a:r>
            <a:r>
              <a:rPr lang="en-GB" sz="95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lack of effect in smokers</a:t>
            </a:r>
            <a:endParaRPr lang="en-GB" sz="95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50" u="sng" dirty="0">
              <a:solidFill>
                <a:srgbClr val="0563C1"/>
              </a:solidFill>
              <a:effectLst/>
              <a:latin typeface="Arial" panose="020B0604020202020204" pitchFamily="34" charset="0"/>
              <a:cs typeface="Arial" panose="020B0604020202020204" pitchFamily="34" charset="0"/>
            </a:endParaRPr>
          </a:p>
          <a:p>
            <a:pPr>
              <a:lnSpc>
                <a:spcPct val="110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Explain that there are both benefits and risks associated with antibiotic exposure:</a:t>
            </a:r>
          </a:p>
          <a:p>
            <a:pPr>
              <a:lnSpc>
                <a:spcPct val="110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Just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1 in 14</a:t>
            </a:r>
            <a:r>
              <a:rPr lang="en-GB" sz="1800" dirty="0">
                <a:effectLst/>
                <a:latin typeface="Arial" panose="020B0604020202020204" pitchFamily="34" charset="0"/>
                <a:ea typeface="Times New Roman" panose="02020603050405020304" pitchFamily="18" charset="0"/>
                <a:cs typeface="Arial" panose="020B0604020202020204" pitchFamily="34" charset="0"/>
              </a:rPr>
              <a:t> patients treated with an antibiotic is expected to benefit </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Short-term side effects: GI symptoms, disturbance of normal gut flora </a:t>
            </a:r>
          </a:p>
          <a:p>
            <a:pPr marL="457200">
              <a:lnSpc>
                <a:spcPct val="11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Long term risks of bacteria developing resistance, lack of effective treatment</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Only around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50%</a:t>
            </a:r>
            <a:r>
              <a:rPr lang="en-GB" sz="1800" dirty="0">
                <a:effectLst/>
                <a:latin typeface="Arial" panose="020B0604020202020204" pitchFamily="34" charset="0"/>
                <a:ea typeface="Times New Roman" panose="02020603050405020304" pitchFamily="18" charset="0"/>
                <a:cs typeface="Arial" panose="020B0604020202020204" pitchFamily="34" charset="0"/>
              </a:rPr>
              <a:t> of COPD exacerbations are thought to be bacterial and antibiotics should be added to oral steroids if their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sputum</a:t>
            </a:r>
            <a:r>
              <a:rPr lang="en-GB" sz="1800" dirty="0">
                <a:effectLst/>
                <a:latin typeface="Arial" panose="020B0604020202020204" pitchFamily="34" charset="0"/>
                <a:ea typeface="Times New Roman" panose="02020603050405020304" pitchFamily="18" charset="0"/>
                <a:cs typeface="Arial" panose="020B0604020202020204" pitchFamily="34" charset="0"/>
              </a:rPr>
              <a:t> changes colour and increases in volume or thickness beyond their normal day-to-day variation</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COPD exacerbations can be triggered by a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range of factors</a:t>
            </a:r>
            <a:r>
              <a:rPr lang="en-GB" sz="1800" dirty="0">
                <a:effectLst/>
                <a:latin typeface="Arial" panose="020B0604020202020204" pitchFamily="34" charset="0"/>
                <a:ea typeface="Times New Roman" panose="02020603050405020304" pitchFamily="18" charset="0"/>
                <a:cs typeface="Arial" panose="020B0604020202020204" pitchFamily="34" charset="0"/>
              </a:rPr>
              <a:t> including viral infections and smoking, so not all exacerbations will respond to antibiotic therapy </a:t>
            </a:r>
          </a:p>
          <a:p>
            <a:pPr marL="342900" lvl="0" indent="-342900">
              <a:lnSpc>
                <a:spcPct val="110000"/>
              </a:lnSpc>
              <a:spcAft>
                <a:spcPts val="600"/>
              </a:spcAft>
              <a:buFont typeface="Courier New" panose="02070309020205020404" pitchFamily="49" charset="0"/>
              <a:buChar char="o"/>
            </a:pP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9"/>
              </a:rPr>
              <a:t>Medication</a:t>
            </a:r>
            <a:r>
              <a:rPr lang="en-GB" sz="1800" dirty="0">
                <a:effectLst/>
                <a:latin typeface="Arial" panose="020B0604020202020204" pitchFamily="34" charset="0"/>
                <a:ea typeface="Times New Roman" panose="02020603050405020304" pitchFamily="18" charset="0"/>
                <a:cs typeface="Arial" panose="020B0604020202020204" pitchFamily="34" charset="0"/>
              </a:rPr>
              <a:t> to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break down mucus</a:t>
            </a:r>
            <a:r>
              <a:rPr lang="en-GB" sz="1800" dirty="0">
                <a:effectLst/>
                <a:latin typeface="Arial" panose="020B0604020202020204" pitchFamily="34" charset="0"/>
                <a:ea typeface="Times New Roman" panose="02020603050405020304" pitchFamily="18" charset="0"/>
                <a:cs typeface="Arial" panose="020B0604020202020204" pitchFamily="34" charset="0"/>
              </a:rPr>
              <a:t> can help shift phlegm and avoid infection</a:t>
            </a:r>
          </a:p>
          <a:p>
            <a:pPr marL="342900" lvl="0" indent="-342900">
              <a:lnSpc>
                <a:spcPct val="110000"/>
              </a:lnSpc>
              <a:spcAft>
                <a:spcPts val="600"/>
              </a:spcAft>
              <a:buFont typeface="Courier New" panose="02070309020205020404" pitchFamily="49" charset="0"/>
              <a:buChar char="o"/>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Times New Roman" panose="02020603050405020304" pitchFamily="18" charset="0"/>
                <a:cs typeface="Arial" panose="020B0604020202020204" pitchFamily="34" charset="0"/>
              </a:rPr>
              <a:t>Sputum sample recommended to identify organisms if sputum is persistently present and purulent </a:t>
            </a:r>
            <a:r>
              <a:rPr lang="en-GB" sz="1200" dirty="0">
                <a:hlinkClick r:id="rId11"/>
              </a:rPr>
              <a:t>Recommendations | Chronic obstructive pulmonary disease in over 16s: diagnosis and management | Guidance | NICE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Asthma and Lung UK. </a:t>
            </a:r>
            <a:r>
              <a:rPr lang="en-US" b="0" i="0" dirty="0">
                <a:solidFill>
                  <a:srgbClr val="FFFFFF"/>
                </a:solidFill>
                <a:effectLst/>
                <a:latin typeface="Sohne Halbfett"/>
              </a:rPr>
              <a:t>Managing COPD flare-ups. Available at: </a:t>
            </a:r>
            <a:r>
              <a:rPr lang="en-GB" b="0" dirty="0"/>
              <a:t>https://www.asthmaandlung.org.uk/conditions/copd-chronic-obstructive-pulmonary-disease/managing-copd-flare-ups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2. NICE, 2018. </a:t>
            </a:r>
            <a:r>
              <a:rPr lang="en-GB" dirty="0"/>
              <a:t>Resource impact report: Chronic obstructive pulmonary disease in over 16s: diagnosis and management (update) (NG115). Available at: https://www.nice.org.uk/guidance/ng115/resources/resource-impact-report-pdf-6602803741 </a:t>
            </a:r>
          </a:p>
          <a:p>
            <a:r>
              <a:rPr lang="en-GB" dirty="0"/>
              <a:t>3. </a:t>
            </a:r>
            <a:r>
              <a:rPr lang="en-US" b="0" i="0" dirty="0" err="1">
                <a:solidFill>
                  <a:srgbClr val="212121"/>
                </a:solidFill>
                <a:effectLst/>
                <a:latin typeface="BlinkMacSystemFont"/>
              </a:rPr>
              <a:t>Vollenweider</a:t>
            </a:r>
            <a:r>
              <a:rPr lang="en-US" b="0" i="0" dirty="0">
                <a:solidFill>
                  <a:srgbClr val="212121"/>
                </a:solidFill>
                <a:effectLst/>
                <a:latin typeface="BlinkMacSystemFont"/>
              </a:rPr>
              <a:t> DJ, Jarrett H, </a:t>
            </a:r>
            <a:r>
              <a:rPr lang="en-US" b="0" i="0" dirty="0" err="1">
                <a:solidFill>
                  <a:srgbClr val="212121"/>
                </a:solidFill>
                <a:effectLst/>
                <a:latin typeface="BlinkMacSystemFont"/>
              </a:rPr>
              <a:t>Steurer-Stey</a:t>
            </a:r>
            <a:r>
              <a:rPr lang="en-US" b="0" i="0" dirty="0">
                <a:solidFill>
                  <a:srgbClr val="212121"/>
                </a:solidFill>
                <a:effectLst/>
                <a:latin typeface="BlinkMacSystemFont"/>
              </a:rPr>
              <a:t> CA, Garcia-</a:t>
            </a:r>
            <a:r>
              <a:rPr lang="en-US" b="0" i="0" dirty="0" err="1">
                <a:solidFill>
                  <a:srgbClr val="212121"/>
                </a:solidFill>
                <a:effectLst/>
                <a:latin typeface="BlinkMacSystemFont"/>
              </a:rPr>
              <a:t>Aymerich</a:t>
            </a:r>
            <a:r>
              <a:rPr lang="en-US" b="0" i="0" dirty="0">
                <a:solidFill>
                  <a:srgbClr val="212121"/>
                </a:solidFill>
                <a:effectLst/>
                <a:latin typeface="BlinkMacSystemFont"/>
              </a:rPr>
              <a:t> J, </a:t>
            </a:r>
            <a:r>
              <a:rPr lang="en-US" b="0" i="0" dirty="0" err="1">
                <a:solidFill>
                  <a:srgbClr val="212121"/>
                </a:solidFill>
                <a:effectLst/>
                <a:latin typeface="BlinkMacSystemFont"/>
              </a:rPr>
              <a:t>Puhan</a:t>
            </a:r>
            <a:r>
              <a:rPr lang="en-US" b="0" i="0" dirty="0">
                <a:solidFill>
                  <a:srgbClr val="212121"/>
                </a:solidFill>
                <a:effectLst/>
                <a:latin typeface="BlinkMacSystemFont"/>
              </a:rPr>
              <a:t> MA. Antibiotics for exacerbations of chronic obstructive pulmonary disease. Cochrane Database Syst Rev. 2012 Dec 12;12:CD010257. </a:t>
            </a:r>
            <a:r>
              <a:rPr lang="en-US" b="0" i="0" dirty="0" err="1">
                <a:solidFill>
                  <a:srgbClr val="212121"/>
                </a:solidFill>
                <a:effectLst/>
                <a:latin typeface="BlinkMacSystemFont"/>
              </a:rPr>
              <a:t>doi</a:t>
            </a:r>
            <a:r>
              <a:rPr lang="en-US" b="0" i="0" dirty="0">
                <a:solidFill>
                  <a:srgbClr val="212121"/>
                </a:solidFill>
                <a:effectLst/>
                <a:latin typeface="BlinkMacSystemFont"/>
              </a:rPr>
              <a:t>: 10.1002/14651858.CD010257. Update in: Cochrane Database Syst Rev. 2018 Oct 29;10:CD010257. PMID: 23235687.</a:t>
            </a: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12</a:t>
            </a:fld>
            <a:endParaRPr lang="en-GB"/>
          </a:p>
        </p:txBody>
      </p:sp>
    </p:spTree>
    <p:extLst>
      <p:ext uri="{BB962C8B-B14F-4D97-AF65-F5344CB8AC3E}">
        <p14:creationId xmlns:p14="http://schemas.microsoft.com/office/powerpoint/2010/main" val="165715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E996-E973-4AA4-858F-A96EEB1CC84A}" type="slidenum">
              <a:rPr lang="en-GB" smtClean="0"/>
              <a:t>13</a:t>
            </a:fld>
            <a:endParaRPr lang="en-GB"/>
          </a:p>
        </p:txBody>
      </p:sp>
    </p:spTree>
    <p:extLst>
      <p:ext uri="{BB962C8B-B14F-4D97-AF65-F5344CB8AC3E}">
        <p14:creationId xmlns:p14="http://schemas.microsoft.com/office/powerpoint/2010/main" val="412781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b="1" dirty="0"/>
          </a:p>
          <a:p>
            <a:r>
              <a:rPr lang="en-GB" dirty="0"/>
              <a:t>Referral: to primary care/community health services:</a:t>
            </a:r>
          </a:p>
          <a:p>
            <a:pPr marL="171450" indent="-171450">
              <a:buFont typeface="Arial" panose="020B0604020202020204" pitchFamily="34" charset="0"/>
              <a:buChar char="•"/>
            </a:pPr>
            <a:r>
              <a:rPr lang="en-GB" dirty="0"/>
              <a:t>To GP/specialist nurse for spirometry diagnosis if not on records</a:t>
            </a:r>
          </a:p>
          <a:p>
            <a:pPr marL="171450" indent="-171450">
              <a:buFont typeface="Arial" panose="020B0604020202020204" pitchFamily="34" charset="0"/>
              <a:buChar char="•"/>
            </a:pPr>
            <a:r>
              <a:rPr lang="en-GB" dirty="0"/>
              <a:t>Smoking cessation services if patient smoking and willing to try giving up</a:t>
            </a:r>
          </a:p>
          <a:p>
            <a:pPr marL="171450" indent="-171450">
              <a:buFont typeface="Arial" panose="020B0604020202020204" pitchFamily="34" charset="0"/>
              <a:buChar char="•"/>
            </a:pPr>
            <a:r>
              <a:rPr lang="en-GB" dirty="0"/>
              <a:t>Vaccination services, GP or community pharmacy if vaccinations required</a:t>
            </a:r>
          </a:p>
          <a:p>
            <a:pPr marL="171450" indent="-171450">
              <a:buFont typeface="Arial" panose="020B0604020202020204" pitchFamily="34" charset="0"/>
              <a:buChar char="•"/>
            </a:pPr>
            <a:r>
              <a:rPr lang="en-GB" dirty="0"/>
              <a:t>Pulmonary rehabilitation if not already tried</a:t>
            </a:r>
          </a:p>
          <a:p>
            <a:endParaRPr lang="en-GB" dirty="0"/>
          </a:p>
          <a:p>
            <a:r>
              <a:rPr lang="en-GB" dirty="0"/>
              <a:t>Referral to COPD specialist:</a:t>
            </a:r>
          </a:p>
          <a:p>
            <a:pPr marL="285750" marR="0" lvl="0" indent="-285750" algn="l" defTabSz="914400" rtl="0" eaLnBrk="1" fontAlgn="ctr" latinLnBrk="0" hangingPunct="1">
              <a:lnSpc>
                <a:spcPct val="100000"/>
              </a:lnSpc>
              <a:spcBef>
                <a:spcPts val="0"/>
              </a:spcBef>
              <a:spcAft>
                <a:spcPts val="0"/>
              </a:spcAft>
              <a:buClr>
                <a:srgbClr val="0E0E0E"/>
              </a:buClr>
              <a:buSzPts val="1100"/>
              <a:buFont typeface="Arial" panose="020B0604020202020204" pitchFamily="34" charset="0"/>
              <a:buChar char="•"/>
              <a:tabLst/>
              <a:defRPr/>
            </a:pPr>
            <a:r>
              <a:rPr lang="en-GB" sz="1200" b="0" i="0" kern="1200" dirty="0">
                <a:solidFill>
                  <a:schemeClr val="dk1"/>
                </a:solidFill>
                <a:effectLst/>
                <a:latin typeface="+mn-lt"/>
                <a:ea typeface="+mn-ea"/>
                <a:cs typeface="+mn-cs"/>
              </a:rPr>
              <a:t>For people who have used 3 or more courses of oral corticosteroids and/or oral antibiotics in the last year, investigate the possible reasons for this — consider </a:t>
            </a:r>
            <a:r>
              <a:rPr lang="en-GB" sz="1200" b="1" i="0" kern="1200" dirty="0">
                <a:solidFill>
                  <a:srgbClr val="AD0016"/>
                </a:solidFill>
                <a:effectLst/>
                <a:latin typeface="+mn-lt"/>
                <a:ea typeface="+mn-ea"/>
                <a:cs typeface="+mn-cs"/>
                <a:hlinkClick r:id="rId3">
                  <a:extLst>
                    <a:ext uri="{A12FA001-AC4F-418D-AE19-62706E023703}">
                      <ahyp:hlinkClr xmlns:ahyp="http://schemas.microsoft.com/office/drawing/2018/hyperlinkcolor" val="tx"/>
                    </a:ext>
                  </a:extLst>
                </a:hlinkClick>
              </a:rPr>
              <a:t>alternative causes</a:t>
            </a:r>
            <a:r>
              <a:rPr lang="en-GB" sz="1200" b="1" i="0" kern="1200" dirty="0">
                <a:solidFill>
                  <a:srgbClr val="AD0016"/>
                </a:solidFill>
                <a:effectLst/>
                <a:latin typeface="+mn-lt"/>
                <a:ea typeface="+mn-ea"/>
                <a:cs typeface="+mn-cs"/>
              </a:rPr>
              <a:t>, or referral</a:t>
            </a:r>
          </a:p>
          <a:p>
            <a:pPr marL="171450" indent="-171450">
              <a:buFont typeface="Arial" panose="020B0604020202020204" pitchFamily="34" charset="0"/>
              <a:buChar char="•"/>
            </a:pPr>
            <a:r>
              <a:rPr lang="en-GB" dirty="0"/>
              <a:t>Prior to starting long-term prophylactic antibiotic.</a:t>
            </a:r>
          </a:p>
          <a:p>
            <a:r>
              <a:rPr lang="en-GB" dirty="0"/>
              <a:t>Referral to mental health services: </a:t>
            </a:r>
          </a:p>
          <a:p>
            <a:pPr marL="171450" indent="-171450">
              <a:buFont typeface="Arial" panose="020B0604020202020204" pitchFamily="34" charset="0"/>
              <a:buChar char="•"/>
            </a:pPr>
            <a:r>
              <a:rPr lang="en-GB" dirty="0"/>
              <a:t>Exacerbations thought to be due to a mental health condition as opposed to COPD disease progression, e.g., breathlessness due to anxiety attacks.</a:t>
            </a:r>
          </a:p>
          <a:p>
            <a:r>
              <a:rPr lang="en-GB" dirty="0"/>
              <a:t>Referral to hospital: </a:t>
            </a:r>
          </a:p>
          <a:p>
            <a:pPr marL="171450" indent="-171450">
              <a:buFont typeface="Arial" panose="020B0604020202020204" pitchFamily="34" charset="0"/>
              <a:buChar char="•"/>
            </a:pPr>
            <a:r>
              <a:rPr lang="en-GB" dirty="0"/>
              <a:t>Signs and symptoms suggesting co-morbidity (e.g., bronchiectasis).</a:t>
            </a: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14</a:t>
            </a:fld>
            <a:endParaRPr lang="en-GB"/>
          </a:p>
        </p:txBody>
      </p:sp>
    </p:spTree>
    <p:extLst>
      <p:ext uri="{BB962C8B-B14F-4D97-AF65-F5344CB8AC3E}">
        <p14:creationId xmlns:p14="http://schemas.microsoft.com/office/powerpoint/2010/main" val="19947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15</a:t>
            </a:fld>
            <a:endParaRPr lang="en-GB"/>
          </a:p>
        </p:txBody>
      </p:sp>
    </p:spTree>
    <p:extLst>
      <p:ext uri="{BB962C8B-B14F-4D97-AF65-F5344CB8AC3E}">
        <p14:creationId xmlns:p14="http://schemas.microsoft.com/office/powerpoint/2010/main" val="388367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 </a:t>
            </a:r>
          </a:p>
          <a:p>
            <a:pPr marL="171450" indent="-171450">
              <a:buFont typeface="Arial" panose="020B0604020202020204" pitchFamily="34" charset="0"/>
              <a:buChar char="•"/>
            </a:pPr>
            <a:r>
              <a:rPr lang="en-GB" dirty="0"/>
              <a:t>Even though Ann has a confirmed diagnosis, do they know what this means?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Impact on patient- </a:t>
            </a:r>
            <a:r>
              <a:rPr lang="en-GB" sz="1800" dirty="0">
                <a:effectLst/>
                <a:latin typeface="Arial" panose="020B0604020202020204" pitchFamily="34" charset="0"/>
                <a:ea typeface="Times New Roman" panose="02020603050405020304" pitchFamily="18" charset="0"/>
                <a:cs typeface="Arial" panose="020B0604020202020204" pitchFamily="34" charset="0"/>
              </a:rPr>
              <a:t>Explore Ann’s own account of the impact of the condition on their life, ask about activities of daily living, occupation, social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Establish baseline of severity of symptoms using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MRC dyspnoea scale</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rPr>
              <a:t>Explore Ann’s understanding of COPD then explore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patient leaflet</a:t>
            </a:r>
            <a:r>
              <a:rPr lang="en-GB" sz="1800" dirty="0">
                <a:effectLst/>
                <a:latin typeface="Arial" panose="020B0604020202020204" pitchFamily="34" charset="0"/>
                <a:ea typeface="Times New Roman" panose="02020603050405020304" pitchFamily="18" charset="0"/>
              </a:rPr>
              <a:t> ‘</a:t>
            </a:r>
            <a:r>
              <a:rPr lang="en-US" sz="2800" b="1" i="0" dirty="0">
                <a:solidFill>
                  <a:srgbClr val="FFFFFF"/>
                </a:solidFill>
                <a:effectLst/>
                <a:latin typeface="Sohne Halbfett"/>
              </a:rPr>
              <a:t>What is Chronic Obstructive Pulmonary Disease (COPD)?’ </a:t>
            </a:r>
            <a:r>
              <a:rPr lang="en-GB" sz="1800" dirty="0">
                <a:effectLst/>
                <a:latin typeface="Arial" panose="020B0604020202020204" pitchFamily="34" charset="0"/>
                <a:ea typeface="Times New Roman" panose="02020603050405020304" pitchFamily="18" charset="0"/>
              </a:rPr>
              <a:t>to consolidate this information further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Ask your patient what they think they can do themselves to manage their condition better. Then go through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patient leaflet</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i="0" dirty="0">
                <a:solidFill>
                  <a:srgbClr val="FFFFFF"/>
                </a:solidFill>
                <a:effectLst/>
                <a:latin typeface="Sohne Halbfett"/>
              </a:rPr>
              <a:t>What can you do to manage your COPD?’ </a:t>
            </a:r>
            <a:r>
              <a:rPr lang="en-GB" sz="1800" dirty="0">
                <a:effectLst/>
                <a:latin typeface="Arial" panose="020B0604020202020204" pitchFamily="34" charset="0"/>
                <a:ea typeface="Times New Roman" panose="02020603050405020304" pitchFamily="18" charset="0"/>
                <a:cs typeface="Arial" panose="020B0604020202020204" pitchFamily="34" charset="0"/>
              </a:rPr>
              <a:t>to inform this further.  </a:t>
            </a:r>
          </a:p>
          <a:p>
            <a:pPr marL="800100" lvl="1"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Invite the patient to think about actions they can take to avoid exposure to triggers for flare-ups (avoid smoking, air pollutants, dust, respiratory virus, get vaccines)</a:t>
            </a:r>
          </a:p>
          <a:p>
            <a:pPr marL="800100" lvl="1" indent="-342900">
              <a:lnSpc>
                <a:spcPct val="110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Discuss benefits of healthier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diet</a:t>
            </a:r>
            <a:r>
              <a:rPr lang="en-GB" sz="1800" dirty="0">
                <a:effectLst/>
                <a:latin typeface="Arial" panose="020B0604020202020204" pitchFamily="34" charset="0"/>
                <a:ea typeface="Times New Roman" panose="02020603050405020304" pitchFamily="18" charset="0"/>
                <a:cs typeface="Arial" panose="020B0604020202020204" pitchFamily="34" charset="0"/>
              </a:rPr>
              <a:t> and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exercise</a:t>
            </a:r>
            <a:r>
              <a:rPr lang="en-GB" sz="1800" dirty="0">
                <a:effectLst/>
                <a:latin typeface="Arial" panose="020B0604020202020204" pitchFamily="34" charset="0"/>
                <a:ea typeface="Times New Roman" panose="02020603050405020304" pitchFamily="18" charset="0"/>
                <a:cs typeface="Arial" panose="020B0604020202020204" pitchFamily="34" charset="0"/>
              </a:rPr>
              <a:t> to boost immune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References: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Primary Care Respiratory Society. MRC Dyspnoea Scale. Available at: https://www.pcrs-uk.org/mrc-dyspnoea-scale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What is Chronic Obstructive Pulmonary Disease (COPD)? Available at: https://www.asthmaandlung.org.uk/conditions/copd-chronic-obstructive-pulmonary-disease/what-chronic-obstructive-pulmonary-disease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What can you do to manage your COPD? Available at: https://www.asthmaandlung.org.uk/conditions/copd-chronic-obstructive-pulmonary-disease/what-can-you-do-manage-your-copd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Healthy eating and weight. Available at: https://www.asthmaandlung.org.uk/living-with/healthy-eating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Asthma and Lung UK. Keeping active with a lung condition. Available at: https://www.asthmaandlung.org.uk/living-with/keeping-active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16</a:t>
            </a:fld>
            <a:endParaRPr lang="en-GB"/>
          </a:p>
        </p:txBody>
      </p:sp>
    </p:spTree>
    <p:extLst>
      <p:ext uri="{BB962C8B-B14F-4D97-AF65-F5344CB8AC3E}">
        <p14:creationId xmlns:p14="http://schemas.microsoft.com/office/powerpoint/2010/main" val="3228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4000" b="1" dirty="0"/>
              <a:t>Presenter notes: </a:t>
            </a:r>
          </a:p>
          <a:p>
            <a:pPr>
              <a:lnSpc>
                <a:spcPct val="110000"/>
              </a:lnSpc>
            </a:pPr>
            <a:r>
              <a:rPr lang="en-GB" sz="4000" dirty="0"/>
              <a:t>Inhaler adherence and technique:</a:t>
            </a:r>
            <a:r>
              <a:rPr lang="en-GB" sz="1800" dirty="0">
                <a:effectLst/>
                <a:latin typeface="Arial" panose="020B0604020202020204" pitchFamily="34" charset="0"/>
                <a:ea typeface="Times New Roman" panose="02020603050405020304" pitchFamily="18" charset="0"/>
                <a:cs typeface="Arial" panose="020B0604020202020204" pitchFamily="34" charset="0"/>
              </a:rPr>
              <a:t> Ask the patient to demonstrate this on their own inhaler(s), provide spacer to be used for all metered dose inhaler(s).</a:t>
            </a:r>
          </a:p>
          <a:p>
            <a:pPr>
              <a:lnSpc>
                <a:spcPct val="110000"/>
              </a:lnSpc>
            </a:pPr>
            <a:r>
              <a:rPr lang="en-GB" sz="4000" dirty="0"/>
              <a:t>Vaccination uptake: </a:t>
            </a:r>
            <a:r>
              <a:rPr lang="en-GB" sz="1800" dirty="0">
                <a:effectLst/>
                <a:latin typeface="Arial" panose="020B0604020202020204" pitchFamily="34" charset="0"/>
                <a:ea typeface="Times New Roman" panose="02020603050405020304" pitchFamily="18" charset="0"/>
                <a:cs typeface="Arial" panose="020B0604020202020204" pitchFamily="34" charset="0"/>
              </a:rPr>
              <a:t>check which vaccines have been given and when, recommend and refer for any outstanding if agreed.</a:t>
            </a:r>
            <a:endParaRPr lang="en-GB" sz="4000" dirty="0"/>
          </a:p>
          <a:p>
            <a:r>
              <a:rPr lang="en-GB" sz="4000" dirty="0"/>
              <a:t>Pulmonary rehabilitation: I</a:t>
            </a:r>
            <a:r>
              <a:rPr lang="en-GB" sz="1800" dirty="0">
                <a:effectLst/>
                <a:latin typeface="Arial" panose="020B0604020202020204" pitchFamily="34" charset="0"/>
                <a:ea typeface="Times New Roman" panose="02020603050405020304" pitchFamily="18" charset="0"/>
                <a:cs typeface="Arial" panose="020B0604020202020204" pitchFamily="34" charset="0"/>
              </a:rPr>
              <a:t>mproves people’s ability to walk further, helps them feel less tired and breathless when carrying out day-to-day activities. 90% of patients who complete a PR programme have higher activity and exercise levels and report an improved quality of life. </a:t>
            </a:r>
            <a:r>
              <a:rPr lang="en-GB" sz="4000" dirty="0">
                <a:ea typeface="Times New Roman" panose="02020603050405020304" pitchFamily="18" charset="0"/>
              </a:rPr>
              <a:t>I</a:t>
            </a:r>
            <a:r>
              <a:rPr lang="en-GB" sz="4000" dirty="0"/>
              <a:t>f agreed, </a:t>
            </a:r>
            <a:r>
              <a:rPr lang="en-GB" sz="1800" dirty="0">
                <a:effectLst/>
                <a:latin typeface="Arial" panose="020B0604020202020204" pitchFamily="34" charset="0"/>
                <a:ea typeface="Times New Roman" panose="02020603050405020304" pitchFamily="18" charset="0"/>
                <a:cs typeface="Arial" panose="020B0604020202020204" pitchFamily="34" charset="0"/>
              </a:rPr>
              <a:t>refer to local service.</a:t>
            </a:r>
            <a:endParaRPr lang="en-GB" sz="4000" dirty="0"/>
          </a:p>
          <a:p>
            <a:pPr>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Smoking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cessation</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support should be offered in a supportive way.</a:t>
            </a:r>
            <a:r>
              <a:rPr lang="en-GB" sz="4000" dirty="0"/>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Pharmacotherapy options combined with behavioural support are more likely to result in smoking cessation</a:t>
            </a:r>
          </a:p>
          <a:p>
            <a:pPr marL="342900" lvl="0" indent="-342900">
              <a:lnSpc>
                <a:spcPct val="110000"/>
              </a:lnSpc>
              <a:buFont typeface="Courier New" panose="02070309020205020404" pitchFamily="49" charset="0"/>
              <a:buChar char="o"/>
            </a:pP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E-cigarettes</a:t>
            </a:r>
            <a:r>
              <a:rPr lang="en-GB" sz="1800" dirty="0">
                <a:effectLst/>
                <a:latin typeface="Arial" panose="020B0604020202020204" pitchFamily="34" charset="0"/>
                <a:ea typeface="Times New Roman" panose="02020603050405020304" pitchFamily="18" charset="0"/>
                <a:cs typeface="Arial" panose="020B0604020202020204" pitchFamily="34" charset="0"/>
              </a:rPr>
              <a:t> are not risk-free but can aid smoking cessation</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Refer to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local pharmacy</a:t>
            </a:r>
            <a:r>
              <a:rPr lang="en-GB" sz="1800" dirty="0">
                <a:effectLst/>
                <a:latin typeface="Arial" panose="020B0604020202020204" pitchFamily="34" charset="0"/>
                <a:ea typeface="Times New Roman" panose="02020603050405020304" pitchFamily="18" charset="0"/>
                <a:cs typeface="Arial" panose="020B0604020202020204" pitchFamily="34" charset="0"/>
              </a:rPr>
              <a:t> for smoking cessation service </a:t>
            </a:r>
          </a:p>
          <a:p>
            <a:pPr marL="342900" lvl="0" indent="-342900">
              <a:lnSpc>
                <a:spcPct val="110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Recommend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NHS Quit Smoking app</a:t>
            </a:r>
            <a:r>
              <a:rPr lang="en-GB" sz="1800" dirty="0">
                <a:effectLst/>
                <a:latin typeface="Arial" panose="020B0604020202020204" pitchFamily="34" charset="0"/>
                <a:ea typeface="Times New Roman" panose="02020603050405020304" pitchFamily="18" charset="0"/>
                <a:cs typeface="Arial" panose="020B0604020202020204" pitchFamily="34" charset="0"/>
              </a:rPr>
              <a:t> – provide instructions/help with installing app</a:t>
            </a:r>
          </a:p>
          <a:p>
            <a:endParaRPr lang="en-GB" dirty="0"/>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Check inhaler technique to ensure inhaled pharmacotherapy is optimised: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Ask the patient to demonstrate this on their own inhaler(s)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Check patient’s understanding of instructions for their inhaler use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Provide spacer to be used for all metered dose inhalers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Review vaccination status</a:t>
            </a:r>
            <a:r>
              <a:rPr lang="en-GB" sz="1800" b="1" dirty="0">
                <a:effectLst/>
                <a:latin typeface="Arial" panose="020B0604020202020204" pitchFamily="34" charset="0"/>
                <a:ea typeface="Times New Roman" panose="02020603050405020304" pitchFamily="18" charset="0"/>
                <a:cs typeface="Arial" panose="020B0604020202020204" pitchFamily="34" charset="0"/>
              </a:rPr>
              <a:t> – check which/when, recommend and offer any outstanding</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It is recommended that COPD patients have: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SARS-Cov-2 (COVID-19): reduces serious illness and death in COPD patient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Influenza vaccination: reduces serious illness and death in COPD patient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Pneumococcal vaccination: reduces incidence of lower respiratory tract infections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Tdap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dTaP</a:t>
            </a:r>
            <a:r>
              <a:rPr lang="en-GB" sz="1800" b="1" dirty="0">
                <a:effectLst/>
                <a:latin typeface="Arial" panose="020B0604020202020204" pitchFamily="34" charset="0"/>
                <a:ea typeface="Times New Roman" panose="02020603050405020304" pitchFamily="18" charset="0"/>
                <a:cs typeface="Arial" panose="020B0604020202020204" pitchFamily="34" charset="0"/>
              </a:rPr>
              <a:t>/</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dTPa</a:t>
            </a:r>
            <a:r>
              <a:rPr lang="en-GB" sz="1800" b="1" dirty="0">
                <a:effectLst/>
                <a:latin typeface="Arial" panose="020B0604020202020204" pitchFamily="34" charset="0"/>
                <a:ea typeface="Times New Roman" panose="02020603050405020304" pitchFamily="18" charset="0"/>
                <a:cs typeface="Arial" panose="020B0604020202020204" pitchFamily="34" charset="0"/>
              </a:rPr>
              <a:t>): protects against pertussis if not vaccinated during adolescence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Zoster: protects against shingles in ≥50-year-old COPD patients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0000"/>
              </a:lnSpc>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Offer and refer to local </a:t>
            </a:r>
            <a:r>
              <a:rPr lang="en-GB" sz="1800"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pulmonary rehabilitation</a:t>
            </a:r>
            <a:r>
              <a:rPr lang="en-GB" sz="1800" b="1" dirty="0">
                <a:effectLst/>
                <a:latin typeface="Arial" panose="020B0604020202020204" pitchFamily="34" charset="0"/>
                <a:ea typeface="Times New Roman" panose="02020603050405020304" pitchFamily="18" charset="0"/>
                <a:cs typeface="Arial" panose="020B0604020202020204" pitchFamily="34" charset="0"/>
              </a:rPr>
              <a:t> (PR) service after detailing its benefits: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 </a:t>
            </a:r>
            <a:r>
              <a:rPr lang="en-GB" sz="4000" dirty="0"/>
              <a:t>Pulmonary rehabilitation: I</a:t>
            </a:r>
            <a:r>
              <a:rPr lang="en-GB" sz="1800" dirty="0">
                <a:effectLst/>
                <a:latin typeface="Arial" panose="020B0604020202020204" pitchFamily="34" charset="0"/>
                <a:ea typeface="Times New Roman" panose="02020603050405020304" pitchFamily="18" charset="0"/>
                <a:cs typeface="Arial" panose="020B0604020202020204" pitchFamily="34" charset="0"/>
              </a:rPr>
              <a:t>mproves people’s ability to walk further, helps them feel less tired and breathless when carrying out day-to-day activities. 90% of patients who complete a PR programme have higher activity and exercise levels and report an improved quality of life. </a:t>
            </a:r>
            <a:r>
              <a:rPr lang="en-GB" sz="4000" dirty="0">
                <a:ea typeface="Times New Roman" panose="02020603050405020304" pitchFamily="18" charset="0"/>
              </a:rPr>
              <a:t>I</a:t>
            </a:r>
            <a:r>
              <a:rPr lang="en-GB" sz="4000" dirty="0"/>
              <a:t>f agreed, </a:t>
            </a:r>
            <a:r>
              <a:rPr lang="en-GB" sz="1800" dirty="0">
                <a:effectLst/>
                <a:latin typeface="Arial" panose="020B0604020202020204" pitchFamily="34" charset="0"/>
                <a:ea typeface="Times New Roman" panose="02020603050405020304" pitchFamily="18" charset="0"/>
                <a:cs typeface="Arial" panose="020B0604020202020204" pitchFamily="34" charset="0"/>
              </a:rPr>
              <a:t>refer to local service.</a:t>
            </a:r>
            <a:endParaRPr lang="en-GB" sz="4000" dirty="0"/>
          </a:p>
          <a:p>
            <a:pPr>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PR is an exercise and education programme designed for people with lung disease who experience symptoms of breathlessness.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A PR course typically lasts six to eight weeks, with two sessions of around two hours each week, and includes an individually prescribed exercise and education programme including aerobic exercise, resistance training and lifestyle support.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buFont typeface="Courier New" panose="02070309020205020404" pitchFamily="49" charset="0"/>
              <a:buChar char="o"/>
            </a:pPr>
            <a:r>
              <a:rPr lang="en-GB" sz="1800" b="1" dirty="0">
                <a:effectLst/>
                <a:latin typeface="Arial" panose="020B0604020202020204" pitchFamily="34" charset="0"/>
                <a:ea typeface="Times New Roman" panose="02020603050405020304" pitchFamily="18" charset="0"/>
                <a:cs typeface="Arial" panose="020B0604020202020204" pitchFamily="34" charset="0"/>
              </a:rPr>
              <a:t>Evidence shows that accessing PR improves people’s ability to walk further, helps them feel less tired and breathless when carrying out day-to-day activities. 90% of patients who complete a PR programme have higher activity and exercise levels and report an improved quality of life.</a:t>
            </a:r>
          </a:p>
          <a:p>
            <a:pPr marL="342900" lvl="0" indent="-342900">
              <a:lnSpc>
                <a:spcPct val="110000"/>
              </a:lnSpc>
              <a:buFont typeface="Courier New" panose="02070309020205020404" pitchFamily="49" charset="0"/>
              <a:buChar char="o"/>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nSpc>
                <a:spcPct val="110000"/>
              </a:lnSpc>
              <a:buFont typeface="Courier New" panose="02070309020205020404" pitchFamily="49" charset="0"/>
              <a:buNone/>
            </a:pPr>
            <a:r>
              <a:rPr lang="en-GB" sz="1800" b="1" dirty="0">
                <a:effectLst/>
                <a:latin typeface="Arial" panose="020B0604020202020204" pitchFamily="34" charset="0"/>
                <a:ea typeface="Times New Roman" panose="02020603050405020304" pitchFamily="18" charset="0"/>
                <a:cs typeface="Arial" panose="020B0604020202020204" pitchFamily="34" charset="0"/>
              </a:rPr>
              <a:t>References</a:t>
            </a:r>
          </a:p>
          <a:p>
            <a:pPr marL="0" lvl="0" indent="0">
              <a:lnSpc>
                <a:spcPct val="110000"/>
              </a:lnSpc>
              <a:buFont typeface="Courier New" panose="02070309020205020404" pitchFamily="49" charset="0"/>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1. NHS Quit smoking. Available at: https://www.nhs.uk/better-health/quit-smoking/</a:t>
            </a:r>
          </a:p>
          <a:p>
            <a:pPr marL="0" lvl="0" indent="0">
              <a:lnSpc>
                <a:spcPct val="110000"/>
              </a:lnSpc>
              <a:buFont typeface="Courier New" panose="02070309020205020404" pitchFamily="49" charset="0"/>
              <a:buNone/>
            </a:pPr>
            <a:r>
              <a:rPr lang="en-US" sz="2800" dirty="0"/>
              <a:t>2. NICE guideline [NG209] ‘Tobacco: preventing uptake, promoting quitting and treating dependence’. https://www.nice.org.uk/guidance/ng209</a:t>
            </a:r>
          </a:p>
          <a:p>
            <a:pPr marL="0" marR="0" lvl="0" indent="0" algn="l" defTabSz="914400" rtl="0" eaLnBrk="1" fontAlgn="auto" latinLnBrk="0" hangingPunct="1">
              <a:lnSpc>
                <a:spcPct val="110000"/>
              </a:lnSpc>
              <a:spcBef>
                <a:spcPts val="0"/>
              </a:spcBef>
              <a:spcAft>
                <a:spcPts val="0"/>
              </a:spcAft>
              <a:buClrTx/>
              <a:buSzTx/>
              <a:buFont typeface="Courier New" panose="02070309020205020404" pitchFamily="49" charset="0"/>
              <a:buNone/>
              <a:tabLst/>
              <a:defRPr/>
            </a:pPr>
            <a:r>
              <a:rPr lang="en-US" sz="2800" dirty="0">
                <a:effectLst/>
                <a:latin typeface="Arial" panose="020B0604020202020204" pitchFamily="34" charset="0"/>
                <a:ea typeface="Times New Roman" panose="02020603050405020304" pitchFamily="18" charset="0"/>
                <a:cs typeface="Arial" panose="020B0604020202020204" pitchFamily="34" charset="0"/>
              </a:rPr>
              <a:t>3. </a:t>
            </a:r>
            <a:r>
              <a:rPr lang="en-GB"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GOLD. Global strategy for the diagnosis, management, and prevention of chronic obstructive lung disease;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0000"/>
              </a:lnSpc>
              <a:spcAft>
                <a:spcPts val="600"/>
              </a:spcAft>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B1E996-E973-4AA4-858F-A96EEB1CC84A}" type="slidenum">
              <a:rPr lang="en-GB" smtClean="0"/>
              <a:t>17</a:t>
            </a:fld>
            <a:endParaRPr lang="en-GB"/>
          </a:p>
        </p:txBody>
      </p:sp>
    </p:spTree>
    <p:extLst>
      <p:ext uri="{BB962C8B-B14F-4D97-AF65-F5344CB8AC3E}">
        <p14:creationId xmlns:p14="http://schemas.microsoft.com/office/powerpoint/2010/main" val="267748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Does your patient know what to do and where to go in case of a flare-up? Use this online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patient leaflet</a:t>
            </a:r>
            <a:r>
              <a:rPr lang="en-GB" sz="1800" dirty="0">
                <a:effectLst/>
                <a:latin typeface="Arial" panose="020B0604020202020204" pitchFamily="34" charset="0"/>
                <a:ea typeface="Times New Roman" panose="02020603050405020304" pitchFamily="18" charset="0"/>
                <a:cs typeface="Arial" panose="020B0604020202020204" pitchFamily="34" charset="0"/>
              </a:rPr>
              <a:t> to discuss this in detail together: </a:t>
            </a:r>
            <a:r>
              <a:rPr lang="en-US" sz="2800" dirty="0">
                <a:hlinkClick r:id="rId4"/>
              </a:rPr>
              <a:t>Managing COPD flare-ups | Asthma + Lung UK (asthmaandlung.org.uk)</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Arial" panose="020B0604020202020204" pitchFamily="34" charset="0"/>
              <a:buNone/>
            </a:pPr>
            <a:r>
              <a:rPr lang="en-GB" sz="1600" b="1" i="0" kern="1200" dirty="0">
                <a:solidFill>
                  <a:schemeClr val="dk1"/>
                </a:solidFill>
                <a:effectLst/>
                <a:latin typeface="+mn-lt"/>
                <a:ea typeface="+mn-ea"/>
                <a:cs typeface="+mn-cs"/>
              </a:rPr>
              <a:t>Rescue packs </a:t>
            </a:r>
            <a:r>
              <a:rPr lang="en-GB" sz="1600" b="0" i="0" kern="1200" dirty="0">
                <a:solidFill>
                  <a:schemeClr val="dk1"/>
                </a:solidFill>
                <a:effectLst/>
                <a:latin typeface="+mn-lt"/>
                <a:ea typeface="+mn-ea"/>
                <a:cs typeface="+mn-cs"/>
              </a:rPr>
              <a:t>- a short course of</a:t>
            </a:r>
            <a:r>
              <a:rPr lang="en-GB" sz="1600" b="0" i="0" kern="1200" dirty="0">
                <a:solidFill>
                  <a:srgbClr val="AD0016"/>
                </a:solidFill>
                <a:effectLst/>
                <a:latin typeface="+mn-lt"/>
                <a:ea typeface="+mn-ea"/>
                <a:cs typeface="+mn-cs"/>
              </a:rPr>
              <a:t> </a:t>
            </a:r>
            <a:r>
              <a:rPr lang="en-GB" sz="1600" b="0" i="0" kern="1200" dirty="0">
                <a:solidFill>
                  <a:srgbClr val="AD0016"/>
                </a:solidFill>
                <a:effectLst/>
                <a:latin typeface="+mn-lt"/>
                <a:ea typeface="+mn-ea"/>
                <a:cs typeface="+mn-cs"/>
                <a:hlinkClick r:id="rId5">
                  <a:extLst>
                    <a:ext uri="{A12FA001-AC4F-418D-AE19-62706E023703}">
                      <ahyp:hlinkClr xmlns:ahyp="http://schemas.microsoft.com/office/drawing/2018/hyperlinkcolor" val="tx"/>
                    </a:ext>
                  </a:extLst>
                </a:hlinkClick>
              </a:rPr>
              <a:t>oral corticosteroids</a:t>
            </a:r>
            <a:r>
              <a:rPr lang="en-GB" sz="1600" b="0" i="0" kern="1200" dirty="0">
                <a:solidFill>
                  <a:srgbClr val="AD0016"/>
                </a:solidFill>
                <a:effectLst/>
                <a:latin typeface="+mn-lt"/>
                <a:ea typeface="+mn-ea"/>
                <a:cs typeface="+mn-cs"/>
              </a:rPr>
              <a:t> </a:t>
            </a:r>
            <a:r>
              <a:rPr lang="en-GB" sz="1600" b="0" i="0" kern="1200" dirty="0">
                <a:solidFill>
                  <a:schemeClr val="dk1"/>
                </a:solidFill>
                <a:effectLst/>
                <a:latin typeface="+mn-lt"/>
                <a:ea typeface="+mn-ea"/>
                <a:cs typeface="+mn-cs"/>
              </a:rPr>
              <a:t>and a short course of </a:t>
            </a:r>
            <a:r>
              <a:rPr lang="en-GB" sz="1600" b="0" i="0" kern="1200" dirty="0">
                <a:solidFill>
                  <a:srgbClr val="AD0016"/>
                </a:solidFill>
                <a:effectLst/>
                <a:latin typeface="+mn-lt"/>
                <a:ea typeface="+mn-ea"/>
                <a:cs typeface="+mn-cs"/>
                <a:hlinkClick r:id="rId5">
                  <a:extLst>
                    <a:ext uri="{A12FA001-AC4F-418D-AE19-62706E023703}">
                      <ahyp:hlinkClr xmlns:ahyp="http://schemas.microsoft.com/office/drawing/2018/hyperlinkcolor" val="tx"/>
                    </a:ext>
                  </a:extLst>
                </a:hlinkClick>
              </a:rPr>
              <a:t>oral antibiotics</a:t>
            </a:r>
            <a:r>
              <a:rPr lang="en-GB" sz="1600" b="0" i="0" kern="1200" dirty="0">
                <a:solidFill>
                  <a:srgbClr val="AD0016"/>
                </a:solidFill>
                <a:effectLst/>
                <a:latin typeface="+mn-lt"/>
                <a:ea typeface="+mn-ea"/>
                <a:cs typeface="+mn-cs"/>
              </a:rPr>
              <a:t> </a:t>
            </a:r>
            <a:r>
              <a:rPr lang="en-GB" sz="1600" b="0" i="0" kern="1200" dirty="0">
                <a:solidFill>
                  <a:schemeClr val="dk1"/>
                </a:solidFill>
                <a:effectLst/>
                <a:latin typeface="+mn-lt"/>
                <a:ea typeface="+mn-ea"/>
                <a:cs typeface="+mn-cs"/>
              </a:rPr>
              <a:t>to keep at home as part of the person’s exacerbation action plan is appropriate if they:</a:t>
            </a:r>
          </a:p>
          <a:p>
            <a:pPr marL="742950" lvl="1" indent="-285750">
              <a:lnSpc>
                <a:spcPct val="100000"/>
              </a:lnSpc>
              <a:buFont typeface="Arial" panose="020B0604020202020204" pitchFamily="34" charset="0"/>
              <a:buChar char="•"/>
            </a:pPr>
            <a:r>
              <a:rPr lang="en-GB" sz="1600" b="0" i="0" kern="1200" dirty="0">
                <a:solidFill>
                  <a:schemeClr val="dk1"/>
                </a:solidFill>
                <a:effectLst/>
                <a:latin typeface="+mn-lt"/>
                <a:ea typeface="+mn-ea"/>
                <a:cs typeface="+mn-cs"/>
              </a:rPr>
              <a:t>Have had an exacerbation within the last year, and remain at risk of exacerbations.</a:t>
            </a:r>
          </a:p>
          <a:p>
            <a:pPr marL="742950" lvl="1" indent="-285750">
              <a:lnSpc>
                <a:spcPct val="100000"/>
              </a:lnSpc>
              <a:buFont typeface="Arial" panose="020B0604020202020204" pitchFamily="34" charset="0"/>
              <a:buChar char="•"/>
            </a:pPr>
            <a:r>
              <a:rPr lang="en-GB" sz="1600" b="0" i="0" kern="1200" dirty="0">
                <a:solidFill>
                  <a:schemeClr val="dk1"/>
                </a:solidFill>
                <a:effectLst/>
                <a:latin typeface="+mn-lt"/>
                <a:ea typeface="+mn-ea"/>
                <a:cs typeface="+mn-cs"/>
              </a:rPr>
              <a:t>Understand and are confident about when and how to take the medication, and are aware of associated risks and benefits.</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en-GB" sz="1000" dirty="0"/>
              <a:t>Rescue packs,</a:t>
            </a:r>
            <a:r>
              <a:rPr lang="en-GB" sz="1000" dirty="0">
                <a:effectLst/>
                <a:latin typeface="Arial" panose="020B0604020202020204" pitchFamily="34" charset="0"/>
                <a:ea typeface="Times New Roman" panose="02020603050405020304" pitchFamily="18" charset="0"/>
                <a:cs typeface="Arial" panose="020B0604020202020204" pitchFamily="34" charset="0"/>
              </a:rPr>
              <a:t> check what is prescribed (5 days steroid and antibiotic) around </a:t>
            </a:r>
            <a:r>
              <a:rPr lang="en-GB" sz="10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50%</a:t>
            </a:r>
            <a:r>
              <a:rPr lang="en-GB" sz="1000" dirty="0">
                <a:effectLst/>
                <a:latin typeface="Arial" panose="020B0604020202020204" pitchFamily="34" charset="0"/>
                <a:ea typeface="Times New Roman" panose="02020603050405020304" pitchFamily="18" charset="0"/>
                <a:cs typeface="Arial" panose="020B0604020202020204" pitchFamily="34" charset="0"/>
              </a:rPr>
              <a:t> of COPD exacerbations are thought to be bacterial and antibiotics should be added to oral steroids only if </a:t>
            </a:r>
            <a:r>
              <a:rPr lang="en-GB" sz="10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sputum</a:t>
            </a:r>
            <a:r>
              <a:rPr lang="en-GB" sz="1000" dirty="0">
                <a:effectLst/>
                <a:latin typeface="Arial" panose="020B0604020202020204" pitchFamily="34" charset="0"/>
                <a:ea typeface="Times New Roman" panose="02020603050405020304" pitchFamily="18" charset="0"/>
                <a:cs typeface="Arial" panose="020B0604020202020204" pitchFamily="34" charset="0"/>
              </a:rPr>
              <a:t> changes colour and increases in volume or thickness beyond their normal day-to-day variation</a:t>
            </a:r>
          </a:p>
          <a:p>
            <a:pPr>
              <a:lnSpc>
                <a:spcPct val="110000"/>
              </a:lnSpc>
              <a:spcAft>
                <a:spcPts val="600"/>
              </a:spcAft>
            </a:pPr>
            <a:endParaRPr lang="en-GB" sz="9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950" dirty="0">
                <a:effectLst/>
                <a:latin typeface="Arial" panose="020B0604020202020204" pitchFamily="34" charset="0"/>
                <a:ea typeface="Times New Roman" panose="02020603050405020304" pitchFamily="18" charset="0"/>
                <a:cs typeface="Arial" panose="020B0604020202020204" pitchFamily="34" charset="0"/>
              </a:rPr>
              <a:t>Discuss antibiotic usage: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600"/>
              </a:spcAft>
            </a:pPr>
            <a:r>
              <a:rPr lang="en-GB" sz="950" dirty="0">
                <a:effectLst/>
                <a:latin typeface="Arial" panose="020B0604020202020204" pitchFamily="34" charset="0"/>
                <a:ea typeface="Times New Roman" panose="02020603050405020304" pitchFamily="18" charset="0"/>
                <a:cs typeface="Arial" panose="020B0604020202020204" pitchFamily="34" charset="0"/>
              </a:rPr>
              <a:t>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your patient to think back to their COPD flare-ups over the last year and how many times they were prescribed a course of antibiotics </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if they have a rescue pack and check if it includes oral antibiotics and steroids</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0000"/>
              </a:lnSpc>
              <a:spcAft>
                <a:spcPts val="600"/>
              </a:spcAft>
              <a:buFont typeface="Courier New" panose="02070309020205020404" pitchFamily="49" charset="0"/>
              <a:buChar char="o"/>
            </a:pPr>
            <a:r>
              <a:rPr lang="en-GB" sz="950" dirty="0">
                <a:effectLst/>
                <a:latin typeface="Arial" panose="020B0604020202020204" pitchFamily="34" charset="0"/>
                <a:ea typeface="Times New Roman" panose="02020603050405020304" pitchFamily="18" charset="0"/>
                <a:cs typeface="Arial" panose="020B0604020202020204" pitchFamily="34" charset="0"/>
              </a:rPr>
              <a:t>Ask how they self-manage exacerbations, including how they use steroids or antibiotics in their rescue pack</a:t>
            </a:r>
            <a:endParaRPr lang="en-GB" sz="1050" dirty="0">
              <a:effectLst/>
              <a:latin typeface="Arial" panose="020B0604020202020204" pitchFamily="34" charset="0"/>
              <a:ea typeface="Times New Roman" panose="02020603050405020304" pitchFamily="18" charset="0"/>
              <a:cs typeface="Arial" panose="020B0604020202020204" pitchFamily="34" charset="0"/>
            </a:endParaRPr>
          </a:p>
          <a:p>
            <a:r>
              <a:rPr lang="en-GB" sz="950" dirty="0">
                <a:effectLst/>
                <a:latin typeface="Arial" panose="020B0604020202020204" pitchFamily="34" charset="0"/>
                <a:ea typeface="Times New Roman" panose="02020603050405020304" pitchFamily="18" charset="0"/>
              </a:rPr>
              <a:t>Establish whether they are prescribed prophylactic antibiotics for COPD and if so, confirm they are a non-smoker or ex-smoker (due to the </a:t>
            </a:r>
            <a:r>
              <a:rPr lang="en-GB" sz="95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lack of effect in smokers</a:t>
            </a:r>
            <a:endParaRPr lang="en-GB" sz="95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50" u="sng" dirty="0">
              <a:solidFill>
                <a:srgbClr val="0563C1"/>
              </a:solidFill>
              <a:effectLst/>
              <a:latin typeface="Arial" panose="020B0604020202020204" pitchFamily="34" charset="0"/>
              <a:cs typeface="Arial" panose="020B0604020202020204" pitchFamily="34" charset="0"/>
            </a:endParaRPr>
          </a:p>
          <a:p>
            <a:pPr>
              <a:lnSpc>
                <a:spcPct val="110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Explain that there are both benefits and risks associated with antibiotic exposure:</a:t>
            </a:r>
          </a:p>
          <a:p>
            <a:pPr>
              <a:lnSpc>
                <a:spcPct val="110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Just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8"/>
              </a:rPr>
              <a:t>1 in 14</a:t>
            </a:r>
            <a:r>
              <a:rPr lang="en-GB" sz="1800" dirty="0">
                <a:effectLst/>
                <a:latin typeface="Arial" panose="020B0604020202020204" pitchFamily="34" charset="0"/>
                <a:ea typeface="Times New Roman" panose="02020603050405020304" pitchFamily="18" charset="0"/>
                <a:cs typeface="Arial" panose="020B0604020202020204" pitchFamily="34" charset="0"/>
              </a:rPr>
              <a:t> patients treated with an antibiotic is expected to benefit</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Short-term side effects: GI symptoms, disturbance of normal gut flora </a:t>
            </a:r>
          </a:p>
          <a:p>
            <a:pPr marL="457200">
              <a:lnSpc>
                <a:spcPct val="11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Long term risks of bacteria developing resistance, lack of effective treatment</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Only around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50%</a:t>
            </a:r>
            <a:r>
              <a:rPr lang="en-GB" sz="1800" dirty="0">
                <a:effectLst/>
                <a:latin typeface="Arial" panose="020B0604020202020204" pitchFamily="34" charset="0"/>
                <a:ea typeface="Times New Roman" panose="02020603050405020304" pitchFamily="18" charset="0"/>
                <a:cs typeface="Arial" panose="020B0604020202020204" pitchFamily="34" charset="0"/>
              </a:rPr>
              <a:t> of COPD exacerbations are thought to be bacterial and antibiotics should be added to oral steroids if their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7"/>
              </a:rPr>
              <a:t>sputum</a:t>
            </a:r>
            <a:r>
              <a:rPr lang="en-GB" sz="1800" dirty="0">
                <a:effectLst/>
                <a:latin typeface="Arial" panose="020B0604020202020204" pitchFamily="34" charset="0"/>
                <a:ea typeface="Times New Roman" panose="02020603050405020304" pitchFamily="18" charset="0"/>
                <a:cs typeface="Arial" panose="020B0604020202020204" pitchFamily="34" charset="0"/>
              </a:rPr>
              <a:t> changes colour and increases in volume or thickness beyond their normal day-to-day variation</a:t>
            </a:r>
          </a:p>
          <a:p>
            <a:pPr marL="342900" lvl="0" indent="-342900">
              <a:lnSpc>
                <a:spcPct val="110000"/>
              </a:lnSpc>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COPD exacerbations can be triggered by a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9"/>
              </a:rPr>
              <a:t>range of factors</a:t>
            </a:r>
            <a:r>
              <a:rPr lang="en-GB" sz="1800" dirty="0">
                <a:effectLst/>
                <a:latin typeface="Arial" panose="020B0604020202020204" pitchFamily="34" charset="0"/>
                <a:ea typeface="Times New Roman" panose="02020603050405020304" pitchFamily="18" charset="0"/>
                <a:cs typeface="Arial" panose="020B0604020202020204" pitchFamily="34" charset="0"/>
              </a:rPr>
              <a:t> including viral infections and smoking, so not all exacerbations will respond to antibiotic therapy </a:t>
            </a:r>
          </a:p>
          <a:p>
            <a:pPr marL="342900" lvl="0" indent="-342900">
              <a:lnSpc>
                <a:spcPct val="110000"/>
              </a:lnSpc>
              <a:spcAft>
                <a:spcPts val="600"/>
              </a:spcAft>
              <a:buFont typeface="Courier New" panose="02070309020205020404" pitchFamily="49" charset="0"/>
              <a:buChar char="o"/>
            </a:pP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0"/>
              </a:rPr>
              <a:t>Medication</a:t>
            </a:r>
            <a:r>
              <a:rPr lang="en-GB" sz="1800" dirty="0">
                <a:effectLst/>
                <a:latin typeface="Arial" panose="020B0604020202020204" pitchFamily="34" charset="0"/>
                <a:ea typeface="Times New Roman" panose="02020603050405020304" pitchFamily="18" charset="0"/>
                <a:cs typeface="Arial" panose="020B0604020202020204" pitchFamily="34" charset="0"/>
              </a:rPr>
              <a:t> to </a:t>
            </a:r>
            <a:r>
              <a:rPr lang="en-GB" sz="18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11"/>
              </a:rPr>
              <a:t>break down mucus</a:t>
            </a:r>
            <a:r>
              <a:rPr lang="en-GB" sz="1800" dirty="0">
                <a:effectLst/>
                <a:latin typeface="Arial" panose="020B0604020202020204" pitchFamily="34" charset="0"/>
                <a:ea typeface="Times New Roman" panose="02020603050405020304" pitchFamily="18" charset="0"/>
                <a:cs typeface="Arial" panose="020B0604020202020204" pitchFamily="34" charset="0"/>
              </a:rPr>
              <a:t> can help shift phlegm and avoid infection</a:t>
            </a:r>
          </a:p>
          <a:p>
            <a:pPr marL="342900" lvl="0" indent="-342900">
              <a:lnSpc>
                <a:spcPct val="110000"/>
              </a:lnSpc>
              <a:spcAft>
                <a:spcPts val="600"/>
              </a:spcAft>
              <a:buFont typeface="Courier New" panose="02070309020205020404" pitchFamily="49" charset="0"/>
              <a:buChar char="o"/>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Times New Roman" panose="02020603050405020304" pitchFamily="18" charset="0"/>
                <a:cs typeface="Arial" panose="020B0604020202020204" pitchFamily="34" charset="0"/>
              </a:rPr>
              <a:t>Sputum sample recommended to identify organisms if sputum is persistently present and purulent </a:t>
            </a:r>
            <a:r>
              <a:rPr lang="en-GB" sz="1200" dirty="0">
                <a:hlinkClick r:id="rId12"/>
              </a:rPr>
              <a:t>Recommendations | Chronic obstructive pulmonary disease in over 16s: diagnosis and management | Guidance | NICE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a:p>
            <a:r>
              <a:rPr lang="en-GB" b="1" dirty="0"/>
              <a:t>References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Asthma and Lung UK. </a:t>
            </a:r>
            <a:r>
              <a:rPr lang="en-US" b="0" i="0" dirty="0">
                <a:solidFill>
                  <a:srgbClr val="FFFFFF"/>
                </a:solidFill>
                <a:effectLst/>
                <a:latin typeface="Sohne Halbfett"/>
              </a:rPr>
              <a:t>Managing COPD flare-ups. Available at: </a:t>
            </a:r>
            <a:r>
              <a:rPr lang="en-GB" b="0" dirty="0"/>
              <a:t>https://www.asthmaandlung.org.uk/conditions/copd-chronic-obstructive-pulmonary-disease/managing-copd-flare-ups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2. NICE, 2018. </a:t>
            </a:r>
            <a:r>
              <a:rPr lang="en-GB" dirty="0"/>
              <a:t>Resource impact report: Chronic obstructive pulmonary disease in over 16s: diagnosis and management (update) (NG115). Available at: https://www.nice.org.uk/guidance/ng115/resources/resource-impact-report-pdf-6602803741 </a:t>
            </a:r>
          </a:p>
          <a:p>
            <a:r>
              <a:rPr lang="en-GB" dirty="0"/>
              <a:t>3. </a:t>
            </a:r>
            <a:r>
              <a:rPr lang="en-US" b="0" i="0" dirty="0" err="1">
                <a:solidFill>
                  <a:srgbClr val="212121"/>
                </a:solidFill>
                <a:effectLst/>
                <a:latin typeface="BlinkMacSystemFont"/>
              </a:rPr>
              <a:t>Vollenweider</a:t>
            </a:r>
            <a:r>
              <a:rPr lang="en-US" b="0" i="0" dirty="0">
                <a:solidFill>
                  <a:srgbClr val="212121"/>
                </a:solidFill>
                <a:effectLst/>
                <a:latin typeface="BlinkMacSystemFont"/>
              </a:rPr>
              <a:t> DJ, Jarrett H, </a:t>
            </a:r>
            <a:r>
              <a:rPr lang="en-US" b="0" i="0" dirty="0" err="1">
                <a:solidFill>
                  <a:srgbClr val="212121"/>
                </a:solidFill>
                <a:effectLst/>
                <a:latin typeface="BlinkMacSystemFont"/>
              </a:rPr>
              <a:t>Steurer-Stey</a:t>
            </a:r>
            <a:r>
              <a:rPr lang="en-US" b="0" i="0" dirty="0">
                <a:solidFill>
                  <a:srgbClr val="212121"/>
                </a:solidFill>
                <a:effectLst/>
                <a:latin typeface="BlinkMacSystemFont"/>
              </a:rPr>
              <a:t> CA, Garcia-</a:t>
            </a:r>
            <a:r>
              <a:rPr lang="en-US" b="0" i="0" dirty="0" err="1">
                <a:solidFill>
                  <a:srgbClr val="212121"/>
                </a:solidFill>
                <a:effectLst/>
                <a:latin typeface="BlinkMacSystemFont"/>
              </a:rPr>
              <a:t>Aymerich</a:t>
            </a:r>
            <a:r>
              <a:rPr lang="en-US" b="0" i="0" dirty="0">
                <a:solidFill>
                  <a:srgbClr val="212121"/>
                </a:solidFill>
                <a:effectLst/>
                <a:latin typeface="BlinkMacSystemFont"/>
              </a:rPr>
              <a:t> J, </a:t>
            </a:r>
            <a:r>
              <a:rPr lang="en-US" b="0" i="0" dirty="0" err="1">
                <a:solidFill>
                  <a:srgbClr val="212121"/>
                </a:solidFill>
                <a:effectLst/>
                <a:latin typeface="BlinkMacSystemFont"/>
              </a:rPr>
              <a:t>Puhan</a:t>
            </a:r>
            <a:r>
              <a:rPr lang="en-US" b="0" i="0" dirty="0">
                <a:solidFill>
                  <a:srgbClr val="212121"/>
                </a:solidFill>
                <a:effectLst/>
                <a:latin typeface="BlinkMacSystemFont"/>
              </a:rPr>
              <a:t> MA. Antibiotics for exacerbations of chronic obstructive pulmonary disease. Cochrane Database Syst Rev. 2012 Dec 12;12:CD010257. </a:t>
            </a:r>
            <a:r>
              <a:rPr lang="en-US" b="0" i="0" dirty="0" err="1">
                <a:solidFill>
                  <a:srgbClr val="212121"/>
                </a:solidFill>
                <a:effectLst/>
                <a:latin typeface="BlinkMacSystemFont"/>
              </a:rPr>
              <a:t>doi</a:t>
            </a:r>
            <a:r>
              <a:rPr lang="en-US" b="0" i="0" dirty="0">
                <a:solidFill>
                  <a:srgbClr val="212121"/>
                </a:solidFill>
                <a:effectLst/>
                <a:latin typeface="BlinkMacSystemFont"/>
              </a:rPr>
              <a:t>: 10.1002/14651858.CD010257. Update in: Cochrane Database Syst Rev. 2018 Oct 29;10:CD010257. PMID: 23235687.</a:t>
            </a: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18</a:t>
            </a:fld>
            <a:endParaRPr lang="en-GB"/>
          </a:p>
        </p:txBody>
      </p:sp>
    </p:spTree>
    <p:extLst>
      <p:ext uri="{BB962C8B-B14F-4D97-AF65-F5344CB8AC3E}">
        <p14:creationId xmlns:p14="http://schemas.microsoft.com/office/powerpoint/2010/main" val="235053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dirty="0"/>
              <a:t>Referral: to primary care/community health services:</a:t>
            </a:r>
          </a:p>
          <a:p>
            <a:pPr marL="171450" indent="-171450">
              <a:buFont typeface="Arial" panose="020B0604020202020204" pitchFamily="34" charset="0"/>
              <a:buChar char="•"/>
            </a:pPr>
            <a:r>
              <a:rPr lang="en-GB" dirty="0"/>
              <a:t>To GP/specialist nurse for spirometry diagnosis if not on records</a:t>
            </a:r>
          </a:p>
          <a:p>
            <a:pPr marL="171450" indent="-171450">
              <a:buFont typeface="Arial" panose="020B0604020202020204" pitchFamily="34" charset="0"/>
              <a:buChar char="•"/>
            </a:pPr>
            <a:r>
              <a:rPr lang="en-GB" dirty="0"/>
              <a:t>Smoking cessation services if patient smoking and willing to try giving up</a:t>
            </a:r>
          </a:p>
          <a:p>
            <a:pPr marL="171450" indent="-171450">
              <a:buFont typeface="Arial" panose="020B0604020202020204" pitchFamily="34" charset="0"/>
              <a:buChar char="•"/>
            </a:pPr>
            <a:r>
              <a:rPr lang="en-GB" dirty="0"/>
              <a:t>Vaccination services, GP or community pharmacy if vaccinations required</a:t>
            </a:r>
          </a:p>
          <a:p>
            <a:pPr marL="171450" indent="-171450">
              <a:buFont typeface="Arial" panose="020B0604020202020204" pitchFamily="34" charset="0"/>
              <a:buChar char="•"/>
            </a:pPr>
            <a:r>
              <a:rPr lang="en-GB" dirty="0"/>
              <a:t>Pulmonary rehabilitation if not already tried</a:t>
            </a:r>
          </a:p>
          <a:p>
            <a:endParaRPr lang="en-GB" dirty="0"/>
          </a:p>
          <a:p>
            <a:r>
              <a:rPr lang="en-GB" dirty="0"/>
              <a:t>Referral to COPD specialist:</a:t>
            </a:r>
          </a:p>
          <a:p>
            <a:pPr marL="171450" indent="-171450">
              <a:buFont typeface="Arial" panose="020B0604020202020204" pitchFamily="34" charset="0"/>
              <a:buChar char="•"/>
            </a:pPr>
            <a:r>
              <a:rPr lang="en-GB" dirty="0"/>
              <a:t>Prior to starting long-term prophylactic antibiotic.</a:t>
            </a:r>
          </a:p>
          <a:p>
            <a:pPr marL="171450" indent="-171450">
              <a:buFont typeface="Arial" panose="020B0604020202020204" pitchFamily="34" charset="0"/>
              <a:buChar char="•"/>
            </a:pPr>
            <a:r>
              <a:rPr lang="en-GB" dirty="0"/>
              <a:t>Frequent exacerbations.</a:t>
            </a:r>
          </a:p>
          <a:p>
            <a:pPr marL="171450" indent="-171450">
              <a:buFont typeface="Arial" panose="020B0604020202020204" pitchFamily="34" charset="0"/>
              <a:buChar char="•"/>
            </a:pPr>
            <a:r>
              <a:rPr lang="en-GB" dirty="0"/>
              <a:t>Referral to mental health services: </a:t>
            </a:r>
          </a:p>
          <a:p>
            <a:pPr marL="171450" indent="-171450">
              <a:buFont typeface="Arial" panose="020B0604020202020204" pitchFamily="34" charset="0"/>
              <a:buChar char="•"/>
            </a:pPr>
            <a:r>
              <a:rPr lang="en-GB" dirty="0"/>
              <a:t>Exacerbations thought to be due to a mental health condition as opposed to COPD disease progression, e.g., breathlessness due to anxiety attacks.</a:t>
            </a:r>
          </a:p>
          <a:p>
            <a:pPr marL="171450" indent="-171450">
              <a:buFont typeface="Arial" panose="020B0604020202020204" pitchFamily="34" charset="0"/>
              <a:buChar char="•"/>
            </a:pPr>
            <a:r>
              <a:rPr lang="en-GB" dirty="0"/>
              <a:t>Referral to hospital: </a:t>
            </a:r>
          </a:p>
          <a:p>
            <a:pPr marL="171450" indent="-171450">
              <a:buFont typeface="Arial" panose="020B0604020202020204" pitchFamily="34" charset="0"/>
              <a:buChar char="•"/>
            </a:pPr>
            <a:r>
              <a:rPr lang="en-GB" dirty="0"/>
              <a:t>Signs and symptoms suggesting co-morbidity (e.g., bronchiectasis).</a:t>
            </a:r>
          </a:p>
          <a:p>
            <a:endParaRPr lang="en-GB" dirty="0"/>
          </a:p>
          <a:p>
            <a:r>
              <a:rPr lang="en-GB" dirty="0"/>
              <a:t>Smoking cessation is important for Ann as azithromycin has been prescribed for prophylaxis, but this is ineffective in smokers.</a:t>
            </a:r>
          </a:p>
          <a:p>
            <a:r>
              <a:rPr lang="en-GB" dirty="0"/>
              <a:t>If Ann is unable to stop smoking then azithromycin should be stopped and Ann referred back to respiratory consultant.</a:t>
            </a:r>
          </a:p>
          <a:p>
            <a:endParaRPr lang="en-GB" dirty="0"/>
          </a:p>
          <a:p>
            <a:r>
              <a:rPr lang="en-GB" dirty="0"/>
              <a:t>Although Ann has had pulmonary rehab in the past, her confidence with exercise has reduced and she may benefit from re-referral.</a:t>
            </a:r>
          </a:p>
          <a:p>
            <a:endParaRPr lang="en-GB" dirty="0"/>
          </a:p>
          <a:p>
            <a:r>
              <a:rPr lang="en-GB" dirty="0"/>
              <a:t>Anns symptoms are exacerbated by her mental health difficulties, Ann should be referred to mental health services for anxiety management and bereavement counselling. A social prescriber may be useful if Ann needs support with finances, housing, friendship groups etc)</a:t>
            </a:r>
          </a:p>
          <a:p>
            <a:endParaRPr lang="en-GB" dirty="0"/>
          </a:p>
          <a:p>
            <a:r>
              <a:rPr lang="en-GB" dirty="0"/>
              <a:t>Referral to a social prescriber may also be useful. </a:t>
            </a:r>
          </a:p>
        </p:txBody>
      </p:sp>
      <p:sp>
        <p:nvSpPr>
          <p:cNvPr id="4" name="Slide Number Placeholder 3"/>
          <p:cNvSpPr>
            <a:spLocks noGrp="1"/>
          </p:cNvSpPr>
          <p:nvPr>
            <p:ph type="sldNum" sz="quarter" idx="5"/>
          </p:nvPr>
        </p:nvSpPr>
        <p:spPr/>
        <p:txBody>
          <a:bodyPr/>
          <a:lstStyle/>
          <a:p>
            <a:fld id="{83B1E996-E973-4AA4-858F-A96EEB1CC84A}" type="slidenum">
              <a:rPr lang="en-GB" smtClean="0"/>
              <a:t>20</a:t>
            </a:fld>
            <a:endParaRPr lang="en-GB"/>
          </a:p>
        </p:txBody>
      </p:sp>
    </p:spTree>
    <p:extLst>
      <p:ext uri="{BB962C8B-B14F-4D97-AF65-F5344CB8AC3E}">
        <p14:creationId xmlns:p14="http://schemas.microsoft.com/office/powerpoint/2010/main" val="11331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a:t>
            </a:fld>
            <a:endParaRPr lang="en-GB"/>
          </a:p>
        </p:txBody>
      </p:sp>
    </p:spTree>
    <p:extLst>
      <p:ext uri="{BB962C8B-B14F-4D97-AF65-F5344CB8AC3E}">
        <p14:creationId xmlns:p14="http://schemas.microsoft.com/office/powerpoint/2010/main" val="19019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sz="1200" b="1" dirty="0">
                <a:latin typeface="+mn-lt"/>
              </a:rPr>
              <a:t>Presenter notes</a:t>
            </a:r>
          </a:p>
          <a:p>
            <a:pPr marL="0" indent="0">
              <a:buFont typeface="+mj-lt"/>
              <a:buNone/>
            </a:pPr>
            <a:endParaRPr lang="en-GB" sz="1200" b="1" dirty="0">
              <a:latin typeface="+mn-lt"/>
            </a:endParaRPr>
          </a:p>
          <a:p>
            <a:pPr marL="514350" indent="-514350">
              <a:buFont typeface="+mj-lt"/>
              <a:buAutoNum type="arabicPeriod"/>
            </a:pPr>
            <a:r>
              <a:rPr lang="en-GB" sz="1200" dirty="0">
                <a:latin typeface="+mn-lt"/>
              </a:rPr>
              <a:t>The fundamentals of COPD care should be revisited at every review.</a:t>
            </a:r>
          </a:p>
          <a:p>
            <a:pPr marL="514350" indent="-514350">
              <a:buFont typeface="+mj-lt"/>
              <a:buAutoNum type="arabicPeriod"/>
            </a:pPr>
            <a:r>
              <a:rPr lang="en-GB" sz="1200" dirty="0">
                <a:latin typeface="+mn-lt"/>
              </a:rPr>
              <a:t>Promote prevention strategies </a:t>
            </a:r>
            <a:r>
              <a:rPr lang="en-GB" sz="1200" dirty="0" err="1">
                <a:latin typeface="+mn-lt"/>
              </a:rPr>
              <a:t>eg</a:t>
            </a:r>
            <a:r>
              <a:rPr lang="en-GB" sz="1200" dirty="0">
                <a:latin typeface="+mn-lt"/>
              </a:rPr>
              <a:t> smoking cessation, weight loss, vaccination</a:t>
            </a:r>
          </a:p>
          <a:p>
            <a:pPr marL="514350" indent="-514350">
              <a:buFont typeface="+mj-lt"/>
              <a:buAutoNum type="arabicPeriod"/>
            </a:pPr>
            <a:r>
              <a:rPr lang="en-GB" sz="1200" dirty="0">
                <a:latin typeface="+mn-lt"/>
              </a:rPr>
              <a:t>Optimise inhaler management including technique and consider other therapies</a:t>
            </a:r>
          </a:p>
          <a:p>
            <a:pPr marL="514350" indent="-514350">
              <a:buFont typeface="+mj-lt"/>
              <a:buAutoNum type="arabicPeriod"/>
            </a:pPr>
            <a:r>
              <a:rPr lang="en-GB" sz="1200" dirty="0">
                <a:latin typeface="+mn-lt"/>
              </a:rPr>
              <a:t>Refer for pulmonary rehabilitation where indicated.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mn-lt"/>
              </a:rPr>
              <a:t>Consider mental health and/or social prescriber referral where indicated.</a:t>
            </a:r>
          </a:p>
          <a:p>
            <a:pPr marL="514350" indent="-514350">
              <a:buFont typeface="+mj-lt"/>
              <a:buAutoNum type="arabicPeriod"/>
            </a:pPr>
            <a:r>
              <a:rPr lang="en-GB" sz="1200" dirty="0">
                <a:latin typeface="+mn-lt"/>
              </a:rPr>
              <a:t>Highlight</a:t>
            </a:r>
            <a:r>
              <a:rPr lang="en-GB" sz="1200" dirty="0">
                <a:solidFill>
                  <a:schemeClr val="tx1"/>
                </a:solidFill>
                <a:latin typeface="+mn-lt"/>
              </a:rPr>
              <a:t> treatment goals of COPD exacerbations are to get the patient better, reducing the negative impact of their current exacerbations and </a:t>
            </a:r>
            <a:r>
              <a:rPr lang="en-GB" sz="1200" b="1" dirty="0">
                <a:solidFill>
                  <a:schemeClr val="tx1"/>
                </a:solidFill>
                <a:latin typeface="+mn-lt"/>
              </a:rPr>
              <a:t>preventing future exacerbations which are associated with disease progression</a:t>
            </a:r>
            <a:r>
              <a:rPr lang="en-GB" sz="1200" dirty="0">
                <a:solidFill>
                  <a:schemeClr val="tx1"/>
                </a:solidFill>
                <a:latin typeface="+mn-lt"/>
              </a:rPr>
              <a:t> (GOLD, 2022). </a:t>
            </a:r>
            <a:endParaRPr lang="en-GB" sz="1200" dirty="0">
              <a:latin typeface="+mn-lt"/>
            </a:endParaRPr>
          </a:p>
          <a:p>
            <a:pPr marL="514350" indent="-514350">
              <a:buFont typeface="+mj-lt"/>
              <a:buAutoNum type="arabicPeriod"/>
            </a:pPr>
            <a:r>
              <a:rPr lang="en-GB" sz="1200" dirty="0">
                <a:latin typeface="+mn-lt"/>
              </a:rPr>
              <a:t>Provide exacerbation management advice and written plan including when appropriate to use antibiotics and safety netting.</a:t>
            </a:r>
          </a:p>
          <a:p>
            <a:pPr marL="514350" indent="-514350">
              <a:buFont typeface="+mj-lt"/>
              <a:buAutoNum type="arabicPeriod"/>
            </a:pPr>
            <a:r>
              <a:rPr lang="en-GB" sz="1200" dirty="0">
                <a:latin typeface="+mn-lt"/>
              </a:rPr>
              <a:t>Review long term antibiotic prescribing for COPD and consider when to stop, trial off or refer.</a:t>
            </a:r>
          </a:p>
          <a:p>
            <a:pPr marL="514350" indent="-514350">
              <a:buFont typeface="+mj-lt"/>
              <a:buAutoNum type="arabicPeriod"/>
            </a:pPr>
            <a:r>
              <a:rPr lang="en-GB" sz="1200" dirty="0">
                <a:latin typeface="+mn-lt"/>
              </a:rPr>
              <a:t>Ensure coding is correct on clinical system </a:t>
            </a:r>
          </a:p>
          <a:p>
            <a:pPr marL="514350" indent="-514350">
              <a:buFont typeface="+mj-lt"/>
              <a:buAutoNum type="arabicPeriod"/>
            </a:pPr>
            <a:r>
              <a:rPr lang="en-GB" sz="1200" dirty="0">
                <a:latin typeface="+mn-lt"/>
              </a:rPr>
              <a:t>Ensure regular monitoring is in place</a:t>
            </a: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21</a:t>
            </a:fld>
            <a:endParaRPr lang="en-GB"/>
          </a:p>
        </p:txBody>
      </p:sp>
    </p:spTree>
    <p:extLst>
      <p:ext uri="{BB962C8B-B14F-4D97-AF65-F5344CB8AC3E}">
        <p14:creationId xmlns:p14="http://schemas.microsoft.com/office/powerpoint/2010/main" val="4783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22</a:t>
            </a:fld>
            <a:endParaRPr lang="en-GB"/>
          </a:p>
        </p:txBody>
      </p:sp>
    </p:spTree>
    <p:extLst>
      <p:ext uri="{BB962C8B-B14F-4D97-AF65-F5344CB8AC3E}">
        <p14:creationId xmlns:p14="http://schemas.microsoft.com/office/powerpoint/2010/main" val="258187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endParaRPr lang="en-GB" dirty="0"/>
          </a:p>
          <a:p>
            <a:r>
              <a:rPr lang="en-GB" dirty="0"/>
              <a:t>The aims of this </a:t>
            </a:r>
            <a:r>
              <a:rPr lang="en-GB" dirty="0" err="1"/>
              <a:t>slideset</a:t>
            </a:r>
            <a:r>
              <a:rPr lang="en-GB" dirty="0"/>
              <a:t> are to show worked examples, of COPD review for patients on long term or rescue pack antibiotics, in primary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recommendations in the scenarios are in line with NICE guidance. </a:t>
            </a:r>
            <a:r>
              <a:rPr lang="en-GB" sz="1200" dirty="0">
                <a:effectLst/>
                <a:latin typeface="Calibri" panose="020F0502020204030204" pitchFamily="34" charset="0"/>
              </a:rPr>
              <a:t>There are 2 worked examples, which covers a patient using rescue packs regularly for COPD exacerbation and a patient on long term COPD exacerbation antibiotic prophylaxis with azithromycin still requiring rescue packs. All examples have a list of considerations when conducting a patient review and assessment,  the structure and format follows the ‘How to…’ resource in practice scenarios and can be used when reviewing COPD patients in practice. </a:t>
            </a:r>
          </a:p>
          <a:p>
            <a:endParaRPr lang="en-GB" dirty="0"/>
          </a:p>
          <a:p>
            <a:r>
              <a:rPr lang="en-GB" dirty="0"/>
              <a:t>By using these examples we hope you will be better able to understand and discuss the following; </a:t>
            </a:r>
          </a:p>
          <a:p>
            <a:pPr marL="457200" indent="-457200">
              <a:buAutoNum type="arabicPeriod"/>
            </a:pPr>
            <a:r>
              <a:rPr lang="en-GB" dirty="0"/>
              <a:t>Why it is important to review patients on antibiotic treatment for COPD</a:t>
            </a:r>
          </a:p>
          <a:p>
            <a:pPr marL="457200" indent="-457200">
              <a:buAutoNum type="arabicPeriod"/>
            </a:pPr>
            <a:r>
              <a:rPr lang="en-GB" dirty="0"/>
              <a:t>How to review and manage patients with COPD on antibiotic treatment</a:t>
            </a:r>
          </a:p>
          <a:p>
            <a:pPr marL="457200" indent="-457200">
              <a:buAutoNum type="arabicPeriod"/>
            </a:pPr>
            <a:r>
              <a:rPr lang="en-GB" dirty="0"/>
              <a:t>The list of considerations when carrying out a patient review and assessment including key points on mental health and self-care advice</a:t>
            </a:r>
          </a:p>
          <a:p>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3</a:t>
            </a:fld>
            <a:endParaRPr lang="en-GB"/>
          </a:p>
        </p:txBody>
      </p:sp>
    </p:spTree>
    <p:extLst>
      <p:ext uri="{BB962C8B-B14F-4D97-AF65-F5344CB8AC3E}">
        <p14:creationId xmlns:p14="http://schemas.microsoft.com/office/powerpoint/2010/main" val="289505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b="0" dirty="0"/>
              <a:t>Most of us are aware of the issues associated with AMR in our daily practice (1). </a:t>
            </a:r>
            <a:r>
              <a:rPr lang="en-GB" dirty="0"/>
              <a:t>However, on a global scale though, recent UN report (2), (April 2019) highlighted that by 2050, AMR could kill 10 million people per year, in its worst-case scenario. This is more than diabetes and cancer combined. This will also come at a cost of £66 trillion pounds. </a:t>
            </a:r>
          </a:p>
          <a:p>
            <a:r>
              <a:rPr lang="en-GB" dirty="0"/>
              <a:t>The TARGET Guide to Resources provides more detail on these measures, and the TARGET toolkit helps to optimise your use of antibiotics.</a:t>
            </a:r>
          </a:p>
          <a:p>
            <a:r>
              <a:rPr lang="en-GB" dirty="0"/>
              <a:t>What does that mean for primary care? We know that around 71% of all antibiotics are prescribed in primary care. Research shows that this equates to 1 in 3 individuals in England that take at least one course of antibiotics or, about 29 million antibiotic items prescribed in England (2021/22 financial year) (3). Whilst the majority of these antibiotics are needed, previous studies estimated that one-fifth to one-third of UK antibiotic prescriptions in primary care are unnecessary or inappropriate. Although we have seen a continuing decline in primary care prescribing since 2014, it is important that we continue to monitor and review our prescribing behaviours. There is a need to continue to review our antibiotic use in line with guidance.  </a:t>
            </a:r>
          </a:p>
          <a:p>
            <a:endParaRPr lang="en-GB" dirty="0"/>
          </a:p>
          <a:p>
            <a:r>
              <a:rPr lang="en-GB" b="1" dirty="0"/>
              <a:t>References </a:t>
            </a:r>
          </a:p>
          <a:p>
            <a:pPr marL="228600" indent="-228600">
              <a:buFont typeface="+mj-lt"/>
              <a:buAutoNum type="arabicPeriod"/>
            </a:pPr>
            <a:r>
              <a:rPr lang="en-GB" dirty="0"/>
              <a:t>The review on antimicrobial resistance, chaired by Jim O’Neill. Tackling drug resistant infections globally: final report and recommendations. 2016. [Available from: https://amrreview.org/sites/default/files/160518_Final%20paper_with%20cover.pdf]</a:t>
            </a:r>
          </a:p>
          <a:p>
            <a:pPr marL="228600" indent="-228600">
              <a:buFont typeface="+mj-lt"/>
              <a:buAutoNum type="arabicPeriod"/>
            </a:pPr>
            <a:r>
              <a:rPr lang="en-GB" dirty="0"/>
              <a:t>IACG (2019). “No time to wait: securing the future from drug-resistant infection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UK Health Security Agency (2022). English surveillance programme for antimicrobial utilisation and resistance (ESPAUR), Report 2021-2022.</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a:t>
            </a:fld>
            <a:endParaRPr lang="en-GB"/>
          </a:p>
        </p:txBody>
      </p:sp>
    </p:spTree>
    <p:extLst>
      <p:ext uri="{BB962C8B-B14F-4D97-AF65-F5344CB8AC3E}">
        <p14:creationId xmlns:p14="http://schemas.microsoft.com/office/powerpoint/2010/main" val="315113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b="1" dirty="0"/>
          </a:p>
          <a:p>
            <a:r>
              <a:rPr lang="en-GB" dirty="0"/>
              <a:t>Core20PLUS5 is a national NHS England and NHS Improvement approach to support the reduction of health inequalities at both the National and System level. The approach defines a target population cohort - the ‘Core20PLUS’ - and identifies ‘5’ focus clinical areas requiring accelerated improvement, including COPD.</a:t>
            </a:r>
          </a:p>
          <a:p>
            <a:r>
              <a:rPr lang="en-GB" dirty="0">
                <a:hlinkClick r:id="rId3"/>
              </a:rPr>
              <a:t>NHS England » Core20PLUS5 an Approach to Reducing Health Inequalities: supporting information</a:t>
            </a:r>
            <a:endParaRPr lang="en-GB" dirty="0"/>
          </a:p>
          <a:p>
            <a:endParaRPr lang="en-GB" dirty="0"/>
          </a:p>
          <a:p>
            <a:r>
              <a:rPr lang="en-GB" dirty="0"/>
              <a:t>COPD is considerably more common in the most deprived communities, linked to smoking, outdoor air pollution, poor housing and occupational hazards being more frequent in lower socio-economic areas. </a:t>
            </a:r>
          </a:p>
          <a:p>
            <a:r>
              <a:rPr lang="en-GB" dirty="0"/>
              <a:t>Smoking is a major risk factor for COPD and is generally more common amongst the most deprived communities and in the following groups:</a:t>
            </a:r>
          </a:p>
          <a:p>
            <a:pPr marL="171450" indent="-171450">
              <a:buFont typeface="Arial" panose="020B0604020202020204" pitchFamily="34" charset="0"/>
              <a:buChar char="•"/>
            </a:pPr>
            <a:r>
              <a:rPr lang="en-GB" dirty="0"/>
              <a:t> People born into a family of smokers are more likely to smoke</a:t>
            </a:r>
          </a:p>
          <a:p>
            <a:pPr marL="171450" indent="-171450">
              <a:buFont typeface="Arial" panose="020B0604020202020204" pitchFamily="34" charset="0"/>
              <a:buChar char="•"/>
            </a:pPr>
            <a:r>
              <a:rPr lang="en-GB" dirty="0"/>
              <a:t>Smoking is more common amongst people with mental health problem</a:t>
            </a:r>
          </a:p>
          <a:p>
            <a:pPr marL="171450" indent="-171450">
              <a:buFont typeface="Arial" panose="020B0604020202020204" pitchFamily="34" charset="0"/>
              <a:buChar char="•"/>
            </a:pPr>
            <a:r>
              <a:rPr lang="en-GB" dirty="0"/>
              <a:t>Certain ethnic groups are more likely to smoke than others. Smoking is comparatively prevalent amongst Black Caribbean and Bangladeshi men and White English women (26%).</a:t>
            </a:r>
          </a:p>
          <a:p>
            <a:pPr marL="171450" indent="-171450">
              <a:buFont typeface="Arial" panose="020B0604020202020204" pitchFamily="34" charset="0"/>
              <a:buChar char="•"/>
            </a:pPr>
            <a:r>
              <a:rPr lang="en-GB" dirty="0"/>
              <a:t>Smoking rates amongst gay and lesbian people are higher than the general population</a:t>
            </a:r>
          </a:p>
          <a:p>
            <a:pPr marL="171450" indent="-171450">
              <a:buFont typeface="Arial" panose="020B0604020202020204" pitchFamily="34" charset="0"/>
              <a:buChar char="•"/>
            </a:pPr>
            <a:r>
              <a:rPr lang="en-GB" dirty="0"/>
              <a:t>People who are homeless are more likely to smoke. </a:t>
            </a:r>
          </a:p>
          <a:p>
            <a:pPr marL="171450" indent="-171450">
              <a:buFont typeface="Arial" panose="020B0604020202020204" pitchFamily="34" charset="0"/>
              <a:buChar char="•"/>
            </a:pPr>
            <a:r>
              <a:rPr lang="en-GB" dirty="0"/>
              <a:t>Smoking rates in prisons – with prisoners highly likely to have experienced poverty and mental health problems - are extremely high, at around 80%.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4"/>
              </a:rPr>
              <a:t>British Lung Foundation - Lung disease and health inequalities briefing.pdf (asthmaandlung.org.uk)</a:t>
            </a:r>
            <a:endParaRPr lang="en-GB" dirty="0"/>
          </a:p>
          <a:p>
            <a:pPr marL="0" indent="0">
              <a:buFont typeface="Arial" panose="020B0604020202020204" pitchFamily="34" charset="0"/>
              <a:buNone/>
            </a:pPr>
            <a:endParaRPr lang="en-GB" dirty="0"/>
          </a:p>
          <a:p>
            <a:r>
              <a:rPr lang="en-GB" b="1" dirty="0"/>
              <a:t>References</a:t>
            </a:r>
          </a:p>
          <a:p>
            <a:r>
              <a:rPr lang="en-GB" b="0" dirty="0"/>
              <a:t>1. NHS England. </a:t>
            </a:r>
            <a:r>
              <a:rPr lang="en-US" b="0" dirty="0"/>
              <a:t>Core20PLUS5 an Approach to Reducing Health Inequalities: supporting information. Available at: https://www.england.nhs.uk/publication/core20plus5-an-approach-to-reducing-health-inequalities-supporting-information/</a:t>
            </a:r>
          </a:p>
          <a:p>
            <a:r>
              <a:rPr lang="en-GB" b="0" dirty="0"/>
              <a:t>2. British lung foundation. </a:t>
            </a:r>
            <a:r>
              <a:rPr lang="en-US" b="0" dirty="0"/>
              <a:t>Briefing: health inequalities and lung disease. Available at: https://www.asthmaandlung.org.uk/sites/default/files/British%20Lung%20Foundation%20-%20Lung%20disease%20and%20health%20inequalities%20briefing.pdf</a:t>
            </a:r>
          </a:p>
          <a:p>
            <a:endParaRPr lang="en-GB" b="0"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5</a:t>
            </a:fld>
            <a:endParaRPr lang="en-GB"/>
          </a:p>
        </p:txBody>
      </p:sp>
    </p:spTree>
    <p:extLst>
      <p:ext uri="{BB962C8B-B14F-4D97-AF65-F5344CB8AC3E}">
        <p14:creationId xmlns:p14="http://schemas.microsoft.com/office/powerpoint/2010/main" val="95033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 </a:t>
            </a:r>
          </a:p>
          <a:p>
            <a:r>
              <a:rPr lang="en-GB" dirty="0"/>
              <a:t>So why should you review patients with frequent COPD exacerbations?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COPD is a chronic progressive disease which disproportionately impacts more deprived members of our population. Approx 1.3 million diagnosed, &gt;30,000 deaths/year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COPD exacerbations are one of the most common indications for long-term and/or repeated antibiotic use</a:t>
            </a:r>
            <a:endParaRPr lang="en-GB" dirty="0"/>
          </a:p>
          <a:p>
            <a:endParaRPr lang="en-GB" dirty="0"/>
          </a:p>
          <a:p>
            <a:pPr>
              <a:lnSpc>
                <a:spcPct val="115000"/>
              </a:lnSpc>
              <a:spcAft>
                <a:spcPts val="1000"/>
              </a:spcAft>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It is well established, that exacerbations of COPD contribute to a more rapid disease progression, including accelerated lung function decline, and increased mortality.  One single moderate exacerbation has been shown to increase the risk of hospitalization by 21%, and one out of five patients die within a year after their first hospitalization due to an exacerbation. To improve the prognosis of COPD and reduce the impact of the disease on the daily life of patients as well as the risk of long-term COPD-related morbidity and mortality, prevention of exacerbations is a key step in the COPD treatment goals.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References</a:t>
            </a:r>
          </a:p>
          <a:p>
            <a:pPr marL="342900" indent="-342900">
              <a:lnSpc>
                <a:spcPct val="115000"/>
              </a:lnSpc>
              <a:spcAft>
                <a:spcPts val="1000"/>
              </a:spcAft>
              <a:buFont typeface="+mj-lt"/>
              <a:buAutoNum type="arabicPeriod"/>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Hansel TT, Barnes PJ. New drugs for exacerbations of chronic obstructive pulmonary disease.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Lancet</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2009;</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374</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(9691):744–755.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10.1016/S0140-6736(09)61342-8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3"/>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4"/>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5"/>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Seemungal</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TA, Donaldson GC, Paul EA,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Bestall</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JC, Jeffries DJ,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Wedzicha</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JA. Effect of exacerbation on quality of life in patients with chronic obstructive pulmonary disease.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Am J Respir Crit Care 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1998;</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157</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 Pt 1):1418–1422.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10.1164/ajrccm.157.5.9709032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6"/>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7"/>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8"/>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Soler-</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Cataluna</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JJ, Martinez-Garcia MA, Roman Sanchez P, Salcedo E, Navarro M,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Ochando</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 Severe acute exacerbations and mortality in patients with chronic obstructive pulmonary disease.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Thorax</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2005;</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60</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(11):925–931.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10.1136/thx.2005.040527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9"/>
              </a:rPr>
              <a:t>PMC free article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0"/>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1"/>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2"/>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Løkke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Lange P,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Lykkegaard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et al. Economic burden of COPD by disease severity - A nationwide cohort study in Denmark.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Int J Chron Obstruct </a:t>
            </a:r>
            <a:r>
              <a:rPr lang="en-GB" sz="1200" i="1" dirty="0" err="1">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Pulmon</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Dis</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2021;</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16</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:603–613.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10.2147/COPD.S295388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3"/>
              </a:rPr>
              <a:t>PMC free article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4"/>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5"/>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6"/>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Mason SE,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Moreta</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-Martinez R,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Labaki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WW, et al. Respiratory exacerbations are associated with muscle loss in current and former smokers.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Thorax</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2021;</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76</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(6):554–560.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10.1136/thoraxjnl-2020-215999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7"/>
              </a:rPr>
              <a:t>PMC free article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8"/>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19"/>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0"/>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Rothnie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KJ,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Mullerova</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H, Smeeth L, Quint JK. Natural history of chronic obstructive pulmonary disease exacerbations in a general practice-based population with chronic obstructive pulmonary disease. </a:t>
            </a:r>
            <a:r>
              <a:rPr lang="en-GB" sz="1200" i="1"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Am J Respir Crit Care 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2018;</a:t>
            </a:r>
            <a:r>
              <a:rPr lang="en-GB" sz="1200" b="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198</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(4):464–471. </a:t>
            </a:r>
            <a:r>
              <a:rPr lang="en-GB" sz="12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10.1164/rccm.201710-2029OC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1"/>
              </a:rPr>
              <a:t>PMC free article</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2"/>
              </a:rPr>
              <a:t>PubMed</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err="1">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3"/>
              </a:rPr>
              <a:t>CrossRef</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4"/>
              </a:rPr>
              <a:t>Google Scholar</a:t>
            </a: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GOLD. Global strategy for the diagnosis, management, and prevention of chronic obstructive lung disease;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endParaRPr lang="en-GB" dirty="0"/>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6</a:t>
            </a:fld>
            <a:endParaRPr lang="en-GB"/>
          </a:p>
        </p:txBody>
      </p:sp>
    </p:spTree>
    <p:extLst>
      <p:ext uri="{BB962C8B-B14F-4D97-AF65-F5344CB8AC3E}">
        <p14:creationId xmlns:p14="http://schemas.microsoft.com/office/powerpoint/2010/main" val="20013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b="1" dirty="0"/>
              <a:t>Presenter notes</a:t>
            </a:r>
          </a:p>
          <a:p>
            <a:pPr marL="0" indent="0">
              <a:buClr>
                <a:schemeClr val="dk1"/>
              </a:buClr>
              <a:buSzPts val="1100"/>
              <a:buNone/>
            </a:pPr>
            <a:endParaRPr lang="en-GB" dirty="0"/>
          </a:p>
          <a:p>
            <a:pPr marL="0" indent="0">
              <a:buClr>
                <a:schemeClr val="dk1"/>
              </a:buClr>
              <a:buSzPts val="1100"/>
              <a:buNone/>
            </a:pPr>
            <a:r>
              <a:rPr lang="en-GB" dirty="0"/>
              <a:t>National guidance is clear on prevention measures and medicines optimisation measures to improve activities of daily life and reduce disease progression.</a:t>
            </a:r>
            <a:r>
              <a:rPr lang="en-GB" sz="1200" dirty="0">
                <a:solidFill>
                  <a:srgbClr val="FF0000"/>
                </a:solidFill>
                <a:latin typeface="Arial" panose="020B0604020202020204" pitchFamily="34" charset="0"/>
                <a:cs typeface="Arial" panose="020B0604020202020204" pitchFamily="34" charset="0"/>
              </a:rPr>
              <a:t> The TARGET ‘How to’ booklet aims to distil what is required from these documents to maximise exacerbation prevention reviews.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r>
              <a:rPr lang="en-GB" b="1" dirty="0"/>
              <a:t>References: </a:t>
            </a:r>
          </a:p>
          <a:p>
            <a:pPr marL="228600" indent="-228600">
              <a:buAutoNum type="arabicPeriod"/>
            </a:pPr>
            <a:r>
              <a:rPr lang="en-GB" b="0" dirty="0"/>
              <a:t>NICE, 2018. </a:t>
            </a:r>
            <a:r>
              <a:rPr lang="en-GB" dirty="0"/>
              <a:t>Resource impact report: Chronic obstructive pulmonary disease in over 16s: diagnosis and management (update) (NG115). Available at: https://www.nice.org.uk/guidance/ng115/resources/resource-impact-report-pdf-6602803741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GOLD. Global strategy for the diagnosis, management, and prevention of chronic obstructive lung disease;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7</a:t>
            </a:fld>
            <a:endParaRPr lang="en-GB"/>
          </a:p>
        </p:txBody>
      </p:sp>
    </p:spTree>
    <p:extLst>
      <p:ext uri="{BB962C8B-B14F-4D97-AF65-F5344CB8AC3E}">
        <p14:creationId xmlns:p14="http://schemas.microsoft.com/office/powerpoint/2010/main" val="56441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b="1" dirty="0"/>
              <a:t>Presenter notes</a:t>
            </a:r>
          </a:p>
          <a:p>
            <a:pPr eaLnBrk="1" hangingPunct="1">
              <a:spcBef>
                <a:spcPct val="0"/>
              </a:spcBef>
              <a:defRPr/>
            </a:pPr>
            <a:r>
              <a:rPr lang="en-GB" dirty="0"/>
              <a:t>The key pillars of the review are prevention of exacerbation with lifestyle changes, vaccination and medicines optimisation, education on prevention and management of exacerbations, action planning bespoke to the individual patient and referral where required to key services.</a:t>
            </a: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There is guidance on treatment and review of COPD contained within both NICE guidance and GOLD recommendations. The TARGET ‘How to’ booklet aims to distil what is required from these documents to </a:t>
            </a:r>
            <a:r>
              <a:rPr lang="en-US" sz="1800" dirty="0" err="1">
                <a:effectLst/>
                <a:latin typeface="Segoe UI" panose="020B0502040204020203" pitchFamily="34" charset="0"/>
              </a:rPr>
              <a:t>maximise</a:t>
            </a:r>
            <a:r>
              <a:rPr lang="en-US" sz="1800" dirty="0">
                <a:effectLst/>
                <a:latin typeface="Segoe UI" panose="020B0502040204020203" pitchFamily="34" charset="0"/>
              </a:rPr>
              <a:t> exacerbation prevention reviews.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booklet is 23 pages and forms part of the ‘How to…?’ series which aims to support primary care teams to review patients that have required antibiotic treatments for COPD exacerbations with evidence-based strategies for prevention.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It is not intended to duplicate or replace national guidelines; its purpose is to provide steps and resources to review patients who have received antimicrobials for the prevention or treatment of COPD exacerbations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treatment goals of COPD exacerbations are to get the patient better, reducing the negative impact of their current exacerbations and preventing future exacerbations which are associated with disease progression (GOLD, 2022). </a:t>
            </a:r>
            <a:br>
              <a:rPr lang="en-US" sz="1800" dirty="0">
                <a:effectLst/>
                <a:latin typeface="Segoe UI" panose="020B0502040204020203" pitchFamily="34" charset="0"/>
              </a:rPr>
            </a:br>
            <a:r>
              <a:rPr lang="en-US" sz="1800" dirty="0">
                <a:effectLst/>
                <a:latin typeface="Segoe UI" panose="020B0502040204020203" pitchFamily="34" charset="0"/>
              </a:rPr>
              <a:t>The flowchart contained within the booklet contains the steps from patient identification through to</a:t>
            </a:r>
            <a:r>
              <a:rPr lang="en-GB" sz="1800" dirty="0">
                <a:solidFill>
                  <a:schemeClr val="tx1"/>
                </a:solidFill>
              </a:rPr>
              <a:t>embedding a quality improvement approach</a:t>
            </a:r>
          </a:p>
          <a:p>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How to resource for COPD. Antibiotic Stewardship tools, audits and other resources. TARGET Antibiotics toolkit available via RCGP: </a:t>
            </a:r>
            <a:r>
              <a:rPr lang="en-US" dirty="0">
                <a:hlinkClick r:id="rId3"/>
              </a:rPr>
              <a:t>Antibiotic stewardship tools, audits and other resources: How to..? Resources (repeat and long term antibiotics) | RCGP Learning</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GOLD. Global strategy for the diagnosis, management, and prevention of chronic obstructive lung disease; 2021.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7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sz="1800" dirty="0"/>
          </a:p>
          <a:p>
            <a:r>
              <a:rPr lang="en-GB" sz="1800" dirty="0"/>
              <a:t>An example of a typical patient you may invite for a review. </a:t>
            </a:r>
          </a:p>
          <a:p>
            <a:endParaRPr lang="en-GB" sz="1800" dirty="0"/>
          </a:p>
          <a:p>
            <a:pPr algn="l"/>
            <a:r>
              <a:rPr lang="en-GB" sz="1800" b="0" dirty="0">
                <a:solidFill>
                  <a:srgbClr val="AD0016"/>
                </a:solidFill>
                <a:latin typeface="Inter"/>
              </a:rPr>
              <a:t>Patients can be identified from baseline search on clinical systems for patients with repeat acute antibiotic courses (defined as 3 or more courses in last 6 months) and with a coded diagnosis for COPD.</a:t>
            </a:r>
          </a:p>
          <a:p>
            <a:pPr marL="0" indent="0" algn="l">
              <a:buNone/>
            </a:pPr>
            <a:endParaRPr lang="en-GB" sz="1800" b="0" dirty="0">
              <a:solidFill>
                <a:srgbClr val="AD0016"/>
              </a:solidFill>
              <a:latin typeface="Inter"/>
            </a:endParaRPr>
          </a:p>
          <a:p>
            <a:pPr algn="l"/>
            <a:r>
              <a:rPr lang="en-GB" sz="1800" b="0" dirty="0">
                <a:solidFill>
                  <a:srgbClr val="AD0016"/>
                </a:solidFill>
                <a:latin typeface="Inter"/>
              </a:rPr>
              <a:t>What data can be collected from records prior to consultation? This scenario shows an example of the kind of data that can be helpful when undertaking a review with a patient.</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fld id="{83B1E996-E973-4AA4-858F-A96EEB1CC84A}" type="slidenum">
              <a:rPr lang="en-GB" smtClean="0"/>
              <a:t>9</a:t>
            </a:fld>
            <a:endParaRPr lang="en-GB"/>
          </a:p>
        </p:txBody>
      </p:sp>
    </p:spTree>
    <p:extLst>
      <p:ext uri="{BB962C8B-B14F-4D97-AF65-F5344CB8AC3E}">
        <p14:creationId xmlns:p14="http://schemas.microsoft.com/office/powerpoint/2010/main" val="281958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CAcQjRxqFQoTCNfR6Jf5j8cCFaIG2wodvbUAWw&amp;url=http%3A%2F%2Fotitismedia.hawkelibrary.com%2Faom%2F1_12%3Ffull%3D1&amp;ei=j_XAVZfOM6KN7Aa964LYBQ&amp;bvm=bv.99261572,d.eXY&amp;psig=AFQjCNG0rgSSRDN9Yka4XC7tRL044V4eyQ&amp;ust=1438795459249624" TargetMode="External"/><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143"/>
            <a:ext cx="9144000" cy="2387600"/>
          </a:xfrm>
        </p:spPr>
        <p:txBody>
          <a:bodyPr anchor="b">
            <a:normAutofit/>
          </a:bodyPr>
          <a:lstStyle>
            <a:lvl1pPr algn="ctr">
              <a:defRPr lang="en-US" sz="6700" b="1" kern="1200" dirty="0">
                <a:solidFill>
                  <a:srgbClr val="AD0016"/>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25781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1</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18568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6473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5" descr="Pictures Of Tonsillitis Symptoms">
            <a:extLst>
              <a:ext uri="{FF2B5EF4-FFF2-40B4-BE49-F238E27FC236}">
                <a16:creationId xmlns:a16="http://schemas.microsoft.com/office/drawing/2014/main" id="{72BCDAC3-4CDF-8E4B-EB7A-313D587EBEE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219" b="6428"/>
          <a:stretch/>
        </p:blipFill>
        <p:spPr bwMode="auto">
          <a:xfrm>
            <a:off x="1542473" y="1690688"/>
            <a:ext cx="9679708" cy="45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Acute sore throat</a:t>
            </a:r>
          </a:p>
        </p:txBody>
      </p:sp>
    </p:spTree>
    <p:extLst>
      <p:ext uri="{BB962C8B-B14F-4D97-AF65-F5344CB8AC3E}">
        <p14:creationId xmlns:p14="http://schemas.microsoft.com/office/powerpoint/2010/main" val="243317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535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489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descr="http://otitismedia.hawkelibrary.com/albums/aom/1_12.jpg">
            <a:hlinkClick r:id="rId2"/>
            <a:extLst>
              <a:ext uri="{FF2B5EF4-FFF2-40B4-BE49-F238E27FC236}">
                <a16:creationId xmlns:a16="http://schemas.microsoft.com/office/drawing/2014/main" id="{94D5897B-9CB4-9E01-1623-81FA9A33B41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710" b="23076"/>
          <a:stretch/>
        </p:blipFill>
        <p:spPr bwMode="auto">
          <a:xfrm>
            <a:off x="1542472" y="1690688"/>
            <a:ext cx="9679708" cy="45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Acute otitis media</a:t>
            </a:r>
          </a:p>
        </p:txBody>
      </p:sp>
    </p:spTree>
    <p:extLst>
      <p:ext uri="{BB962C8B-B14F-4D97-AF65-F5344CB8AC3E}">
        <p14:creationId xmlns:p14="http://schemas.microsoft.com/office/powerpoint/2010/main" val="217377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9093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7457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Image result for bacterial skin infection pictures nhs">
            <a:extLst>
              <a:ext uri="{FF2B5EF4-FFF2-40B4-BE49-F238E27FC236}">
                <a16:creationId xmlns:a16="http://schemas.microsoft.com/office/drawing/2014/main" id="{7E65F682-6AB3-38FA-DD3E-A69DFE12B6C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990" b="2951"/>
          <a:stretch/>
        </p:blipFill>
        <p:spPr bwMode="auto">
          <a:xfrm>
            <a:off x="1542471" y="1690688"/>
            <a:ext cx="9679708" cy="45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Skin infection</a:t>
            </a:r>
          </a:p>
        </p:txBody>
      </p:sp>
    </p:spTree>
    <p:extLst>
      <p:ext uri="{BB962C8B-B14F-4D97-AF65-F5344CB8AC3E}">
        <p14:creationId xmlns:p14="http://schemas.microsoft.com/office/powerpoint/2010/main" val="267266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967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717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1</a:t>
            </a:r>
            <a:endParaRPr lang="en-GB" dirty="0"/>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320514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Woman with painful sinus pressure.">
            <a:extLst>
              <a:ext uri="{FF2B5EF4-FFF2-40B4-BE49-F238E27FC236}">
                <a16:creationId xmlns:a16="http://schemas.microsoft.com/office/drawing/2014/main" id="{4717219A-FD49-D33F-0BF8-E5933BFF02F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198" b="10877"/>
          <a:stretch/>
        </p:blipFill>
        <p:spPr bwMode="auto">
          <a:xfrm>
            <a:off x="1542471" y="1690688"/>
            <a:ext cx="9679708" cy="45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Acute rhinosinusitis</a:t>
            </a:r>
          </a:p>
        </p:txBody>
      </p:sp>
    </p:spTree>
    <p:extLst>
      <p:ext uri="{BB962C8B-B14F-4D97-AF65-F5344CB8AC3E}">
        <p14:creationId xmlns:p14="http://schemas.microsoft.com/office/powerpoint/2010/main" val="899578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6472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0857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143"/>
            <a:ext cx="9144000" cy="2387600"/>
          </a:xfrm>
        </p:spPr>
        <p:txBody>
          <a:bodyPr anchor="b">
            <a:normAutofit/>
          </a:bodyPr>
          <a:lstStyle>
            <a:lvl1pPr algn="ctr">
              <a:defRPr lang="en-US" sz="6700" b="1" kern="1200" dirty="0">
                <a:solidFill>
                  <a:srgbClr val="AD0016"/>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25781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788193" y="6600824"/>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 </a:t>
            </a:r>
            <a:endParaRPr lang="en-GB" dirty="0"/>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78954" y="6591300"/>
            <a:ext cx="1536177"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600824"/>
            <a:ext cx="153617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272297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788193" y="659129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79" y="6591299"/>
            <a:ext cx="1590631"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79" y="6591299"/>
            <a:ext cx="1590631"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3523420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57224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572249"/>
            <a:ext cx="153024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572249"/>
            <a:ext cx="153024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2881082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904875" y="6581774"/>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581774"/>
            <a:ext cx="1512994"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581774"/>
            <a:ext cx="1512994"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169874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GB" dirty="0"/>
              <a:t>1</a:t>
            </a:r>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36673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1</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2027</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April 2024</a:t>
            </a:r>
            <a:endParaRPr lang="en-GB" dirty="0"/>
          </a:p>
        </p:txBody>
      </p:sp>
    </p:spTree>
    <p:extLst>
      <p:ext uri="{BB962C8B-B14F-4D97-AF65-F5344CB8AC3E}">
        <p14:creationId xmlns:p14="http://schemas.microsoft.com/office/powerpoint/2010/main" val="301574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Acute Cough</a:t>
            </a:r>
          </a:p>
        </p:txBody>
      </p:sp>
      <p:pic>
        <p:nvPicPr>
          <p:cNvPr id="5" name="Picture 5" descr="http://graphics8.nytimes.com/images/2008/10/28/science/28cough_650a.JPG">
            <a:extLst>
              <a:ext uri="{FF2B5EF4-FFF2-40B4-BE49-F238E27FC236}">
                <a16:creationId xmlns:a16="http://schemas.microsoft.com/office/drawing/2014/main" id="{310DA3F8-0026-494C-3DC0-C64A20FA181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8960"/>
          <a:stretch/>
        </p:blipFill>
        <p:spPr bwMode="auto">
          <a:xfrm>
            <a:off x="1542474" y="1690688"/>
            <a:ext cx="9679708" cy="45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76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2466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2" name="Title Placeholder 1">
            <a:extLst>
              <a:ext uri="{FF2B5EF4-FFF2-40B4-BE49-F238E27FC236}">
                <a16:creationId xmlns:a16="http://schemas.microsoft.com/office/drawing/2014/main" id="{EF96D7B2-7FB5-342C-E178-C375324D4F03}"/>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0274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Image result for urinary tract infection">
            <a:extLst>
              <a:ext uri="{FF2B5EF4-FFF2-40B4-BE49-F238E27FC236}">
                <a16:creationId xmlns:a16="http://schemas.microsoft.com/office/drawing/2014/main" id="{287BAF22-C5DC-1B56-62F3-C3EF3018185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3494" b="5259"/>
          <a:stretch/>
        </p:blipFill>
        <p:spPr bwMode="auto">
          <a:xfrm>
            <a:off x="1542475" y="1690688"/>
            <a:ext cx="9679708" cy="459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4" name="Title Placeholder 1">
            <a:extLst>
              <a:ext uri="{FF2B5EF4-FFF2-40B4-BE49-F238E27FC236}">
                <a16:creationId xmlns:a16="http://schemas.microsoft.com/office/drawing/2014/main" id="{B4FEEA3C-D20C-9144-998D-82EBEDF793BD}"/>
              </a:ext>
            </a:extLst>
          </p:cNvPr>
          <p:cNvSpPr>
            <a:spLocks noGrp="1"/>
          </p:cNvSpPr>
          <p:nvPr>
            <p:ph type="title" hasCustomPrompt="1"/>
          </p:nvPr>
        </p:nvSpPr>
        <p:spPr>
          <a:xfrm>
            <a:off x="1542474" y="365125"/>
            <a:ext cx="8128000" cy="1325563"/>
          </a:xfrm>
          <a:prstGeom prst="rect">
            <a:avLst/>
          </a:prstGeom>
        </p:spPr>
        <p:txBody>
          <a:bodyPr vert="horz" lIns="91440" tIns="45720" rIns="91440" bIns="45720" rtlCol="0" anchor="ctr">
            <a:normAutofit/>
          </a:bodyPr>
          <a:lstStyle>
            <a:lvl1pPr>
              <a:defRPr/>
            </a:lvl1pPr>
          </a:lstStyle>
          <a:p>
            <a:r>
              <a:rPr lang="en-US" dirty="0"/>
              <a:t>Clinical Scenario</a:t>
            </a:r>
            <a:br>
              <a:rPr lang="en-US" dirty="0"/>
            </a:br>
            <a:r>
              <a:rPr lang="en-US" dirty="0"/>
              <a:t>Urinary tract infection (UTI)</a:t>
            </a:r>
          </a:p>
        </p:txBody>
      </p:sp>
    </p:spTree>
    <p:extLst>
      <p:ext uri="{BB962C8B-B14F-4D97-AF65-F5344CB8AC3E}">
        <p14:creationId xmlns:p14="http://schemas.microsoft.com/office/powerpoint/2010/main" val="128551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459537"/>
            <a:ext cx="657225"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476999"/>
            <a:ext cx="1419226" cy="304800"/>
          </a:xfrm>
          <a:prstGeom prst="rect">
            <a:avLst/>
          </a:prstGeo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Edit</a:t>
            </a:r>
            <a:endParaRPr lang="en-GB" dirty="0"/>
          </a:p>
        </p:txBody>
      </p:sp>
      <p:sp>
        <p:nvSpPr>
          <p:cNvPr id="8" name="Title Placeholder 1">
            <a:extLst>
              <a:ext uri="{FF2B5EF4-FFF2-40B4-BE49-F238E27FC236}">
                <a16:creationId xmlns:a16="http://schemas.microsoft.com/office/drawing/2014/main" id="{BB4BF23F-6590-2D78-3E6B-1C90316B0F99}"/>
              </a:ext>
            </a:extLst>
          </p:cNvPr>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64464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764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238931" y="6443470"/>
            <a:ext cx="333394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b="1" smtClean="0">
                <a:latin typeface="Arial" panose="020B0604020202020204" pitchFamily="34" charset="0"/>
                <a:cs typeface="Arial" panose="020B0604020202020204" pitchFamily="34" charset="0"/>
              </a:rPr>
              <a:pPr algn="r"/>
              <a:t>‹#›</a:t>
            </a:fld>
            <a:endParaRPr lang="en-GB" sz="1400" b="1"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47830414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9" r:id="rId4"/>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741270" y="6443470"/>
            <a:ext cx="2831606"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mj-lt"/>
              </a:rPr>
              <a:t>www.rcgp.</a:t>
            </a:r>
            <a:r>
              <a:rPr lang="en-GB" sz="1400" dirty="0">
                <a:latin typeface="+mj-lt"/>
                <a:cs typeface="Arial" panose="020B0604020202020204" pitchFamily="34" charset="0"/>
              </a:rPr>
              <a:t>org</a:t>
            </a:r>
            <a:r>
              <a:rPr lang="en-GB" sz="1400" dirty="0">
                <a:latin typeface="+mj-lt"/>
              </a:rPr>
              <a:t>.uk/TARGETantibiotics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
        <p:nvSpPr>
          <p:cNvPr id="15" name="TextBox 14">
            <a:extLst>
              <a:ext uri="{FF2B5EF4-FFF2-40B4-BE49-F238E27FC236}">
                <a16:creationId xmlns:a16="http://schemas.microsoft.com/office/drawing/2014/main" id="{C1E6950D-BA1A-F02E-9FDE-F97D2390AC17}"/>
              </a:ext>
            </a:extLst>
          </p:cNvPr>
          <p:cNvSpPr txBox="1"/>
          <p:nvPr userDrawn="1"/>
        </p:nvSpPr>
        <p:spPr>
          <a:xfrm>
            <a:off x="0" y="1690688"/>
            <a:ext cx="677108" cy="4600384"/>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Cough</a:t>
            </a:r>
          </a:p>
        </p:txBody>
      </p:sp>
    </p:spTree>
    <p:extLst>
      <p:ext uri="{BB962C8B-B14F-4D97-AF65-F5344CB8AC3E}">
        <p14:creationId xmlns:p14="http://schemas.microsoft.com/office/powerpoint/2010/main" val="3506939873"/>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D49E7-DEE2-110D-3F31-53F10FE3B589}"/>
              </a:ext>
            </a:extLst>
          </p:cNvPr>
          <p:cNvSpPr txBox="1"/>
          <p:nvPr userDrawn="1"/>
        </p:nvSpPr>
        <p:spPr>
          <a:xfrm>
            <a:off x="0" y="1690688"/>
            <a:ext cx="677108" cy="4600384"/>
          </a:xfrm>
          <a:prstGeom prst="rect">
            <a:avLst/>
          </a:prstGeom>
          <a:solidFill>
            <a:srgbClr val="F57B17"/>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Urinary Tract Infection</a:t>
            </a:r>
          </a:p>
        </p:txBody>
      </p:sp>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398667" y="6443470"/>
            <a:ext cx="3174209"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38950521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47787CD-DCD0-8F12-6BFF-0C038A4EAE7C}"/>
              </a:ext>
            </a:extLst>
          </p:cNvPr>
          <p:cNvSpPr txBox="1"/>
          <p:nvPr userDrawn="1"/>
        </p:nvSpPr>
        <p:spPr>
          <a:xfrm>
            <a:off x="0" y="1690688"/>
            <a:ext cx="677108" cy="4600384"/>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Sore Throat</a:t>
            </a:r>
          </a:p>
        </p:txBody>
      </p:sp>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398667" y="6443470"/>
            <a:ext cx="3174209"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5700967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EE2DC-25D7-7F1F-7D21-E85D9E73C77C}"/>
              </a:ext>
            </a:extLst>
          </p:cNvPr>
          <p:cNvSpPr txBox="1"/>
          <p:nvPr userDrawn="1"/>
        </p:nvSpPr>
        <p:spPr>
          <a:xfrm>
            <a:off x="0" y="1690688"/>
            <a:ext cx="677108" cy="4600384"/>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490857" y="6443470"/>
            <a:ext cx="3082019"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24375261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C1EFA22-23BD-DDA3-5E42-3F098AA3F3EF}"/>
              </a:ext>
            </a:extLst>
          </p:cNvPr>
          <p:cNvSpPr txBox="1"/>
          <p:nvPr userDrawn="1"/>
        </p:nvSpPr>
        <p:spPr>
          <a:xfrm>
            <a:off x="0" y="1690688"/>
            <a:ext cx="677108" cy="4600384"/>
          </a:xfrm>
          <a:prstGeom prst="rect">
            <a:avLst/>
          </a:prstGeom>
          <a:solidFill>
            <a:srgbClr val="00B0F0"/>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dirty="0">
                <a:solidFill>
                  <a:schemeClr val="bg1"/>
                </a:solidFill>
                <a:latin typeface="Arial" panose="020B0604020202020204" pitchFamily="34" charset="0"/>
                <a:cs typeface="Arial" panose="020B0604020202020204" pitchFamily="34" charset="0"/>
              </a:rPr>
              <a:t>Skin infection</a:t>
            </a:r>
          </a:p>
        </p:txBody>
      </p:sp>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398667" y="6443470"/>
            <a:ext cx="3174209"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42671310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4CDB5-3F7A-A27B-9404-501FE2206619}"/>
              </a:ext>
            </a:extLst>
          </p:cNvPr>
          <p:cNvSpPr txBox="1"/>
          <p:nvPr userDrawn="1"/>
        </p:nvSpPr>
        <p:spPr>
          <a:xfrm>
            <a:off x="0" y="1690688"/>
            <a:ext cx="677108" cy="4600384"/>
          </a:xfrm>
          <a:prstGeom prst="rect">
            <a:avLst/>
          </a:prstGeom>
          <a:solidFill>
            <a:srgbClr val="7030A0"/>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altLang="en-US" sz="1600" b="1" dirty="0">
                <a:solidFill>
                  <a:schemeClr val="bg1"/>
                </a:solidFill>
                <a:latin typeface="Arial" panose="020B0604020202020204" pitchFamily="34" charset="0"/>
                <a:cs typeface="Arial" panose="020B0604020202020204" pitchFamily="34" charset="0"/>
              </a:rPr>
              <a:t>Acute Rhinosinusitis</a:t>
            </a:r>
            <a:endParaRPr lang="en-GB" sz="16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1542474" y="365125"/>
            <a:ext cx="8128000" cy="1325563"/>
          </a:xfrm>
          <a:prstGeom prst="rect">
            <a:avLst/>
          </a:prstGeom>
        </p:spPr>
        <p:txBody>
          <a:bodyPr vert="horz" lIns="91440" tIns="45720" rIns="91440" bIns="45720" rtlCol="0" anchor="ctr">
            <a:normAutofit/>
          </a:bodyPr>
          <a:lstStyle/>
          <a:p>
            <a:endParaRPr lang="en-US" dirty="0"/>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472196" y="6443470"/>
            <a:ext cx="310068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smtClean="0">
                <a:latin typeface="Arial" panose="020B0604020202020204" pitchFamily="34" charset="0"/>
                <a:cs typeface="Arial" panose="020B0604020202020204" pitchFamily="34" charset="0"/>
              </a:rPr>
              <a:pPr algn="r"/>
              <a:t>‹#›</a:t>
            </a:fld>
            <a:endParaRPr lang="en-GB" sz="1400"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39956722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538796"/>
            <a:ext cx="12192000"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764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192278" y="6570635"/>
            <a:ext cx="33290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0" dirty="0">
                <a:latin typeface="Arial" panose="020B0604020202020204" pitchFamily="34" charset="0"/>
                <a:cs typeface="Arial" panose="020B0604020202020204" pitchFamily="34" charset="0"/>
              </a:rPr>
              <a:t>www.</a:t>
            </a:r>
            <a:r>
              <a:rPr lang="en-GB" sz="1400" b="0" kern="1200" dirty="0">
                <a:solidFill>
                  <a:srgbClr val="C00000"/>
                </a:solidFill>
                <a:latin typeface="Arial" panose="020B0604020202020204" pitchFamily="34" charset="0"/>
                <a:ea typeface="+mn-ea"/>
                <a:cs typeface="Arial" panose="020B0604020202020204" pitchFamily="34" charset="0"/>
              </a:rPr>
              <a:t>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570634"/>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b="1" smtClean="0">
                <a:latin typeface="Arial" panose="020B0604020202020204" pitchFamily="34" charset="0"/>
                <a:cs typeface="Arial" panose="020B0604020202020204" pitchFamily="34" charset="0"/>
              </a:rPr>
              <a:pPr algn="r"/>
              <a:t>‹#›</a:t>
            </a:fld>
            <a:endParaRPr lang="en-GB" sz="1400" b="1"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0" y="6570635"/>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13265" y="6570635"/>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3477" y="6570635"/>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31016712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pcrs-uk.org/mrc-dyspnoea-scale"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blf.org.uk/support-for-you/copd/flare-ups" TargetMode="External"/><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hyperlink" Target="https://www.nhs.uk/better-health/quit-smokin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6.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hyperlink" Target="https://www.pcrs-uk.org/mrc-dyspnoea-scale"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www.blf.org.uk/support-for-you/copd/flare-ups" TargetMode="External"/><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5.jpeg"/><Relationship Id="rId7" Type="http://schemas.openxmlformats.org/officeDocument/2006/relationships/diagramQuickStyle" Target="../diagrams/quickStyle1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6.jpeg"/><Relationship Id="rId9" Type="http://schemas.microsoft.com/office/2007/relationships/diagramDrawing" Target="../diagrams/drawing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1407ADE4-7BB3-CBF0-B265-293D97EAABB6}"/>
              </a:ext>
            </a:extLst>
          </p:cNvPr>
          <p:cNvSpPr txBox="1">
            <a:spLocks/>
          </p:cNvSpPr>
          <p:nvPr/>
        </p:nvSpPr>
        <p:spPr>
          <a:xfrm>
            <a:off x="426767" y="1370943"/>
            <a:ext cx="11638717" cy="4525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a:lstStyle>
          <a:p>
            <a:r>
              <a:rPr lang="en-US" sz="4400"/>
              <a:t>Reviewing patients using long term and repeated antibiotic courses for COPD exacerbations</a:t>
            </a:r>
            <a:br>
              <a:rPr lang="en-US" sz="4400"/>
            </a:br>
            <a:br>
              <a:rPr lang="en-US" sz="4400"/>
            </a:br>
            <a:r>
              <a:rPr lang="en-US" sz="3600"/>
              <a:t>Worked examples using the </a:t>
            </a:r>
            <a:r>
              <a:rPr lang="en-US" sz="3600">
                <a:latin typeface="+mn-lt"/>
              </a:rPr>
              <a:t>TARGET “How to…” Toolkit for patients in Primary Care</a:t>
            </a:r>
            <a:endParaRPr lang="en-US" sz="3600"/>
          </a:p>
        </p:txBody>
      </p:sp>
    </p:spTree>
    <p:extLst>
      <p:ext uri="{BB962C8B-B14F-4D97-AF65-F5344CB8AC3E}">
        <p14:creationId xmlns:p14="http://schemas.microsoft.com/office/powerpoint/2010/main" val="245887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BD4CA1-4E6C-5281-10FF-85556F34EF24}"/>
              </a:ext>
            </a:extLst>
          </p:cNvPr>
          <p:cNvSpPr>
            <a:spLocks noGrp="1"/>
          </p:cNvSpPr>
          <p:nvPr>
            <p:ph type="title"/>
          </p:nvPr>
        </p:nvSpPr>
        <p:spPr>
          <a:xfrm>
            <a:off x="1429641" y="414576"/>
            <a:ext cx="9713686" cy="1325563"/>
          </a:xfrm>
        </p:spPr>
        <p:txBody>
          <a:bodyPr/>
          <a:lstStyle/>
          <a:p>
            <a:r>
              <a:rPr lang="en-GB" dirty="0"/>
              <a:t>COPD history and quality of life</a:t>
            </a:r>
          </a:p>
        </p:txBody>
      </p:sp>
      <p:sp>
        <p:nvSpPr>
          <p:cNvPr id="9" name="Text Placeholder 8">
            <a:extLst>
              <a:ext uri="{FF2B5EF4-FFF2-40B4-BE49-F238E27FC236}">
                <a16:creationId xmlns:a16="http://schemas.microsoft.com/office/drawing/2014/main" id="{E7975C8E-9E5E-B3DB-90E7-FDBB45F3C475}"/>
              </a:ext>
            </a:extLst>
          </p:cNvPr>
          <p:cNvSpPr>
            <a:spLocks noGrp="1"/>
          </p:cNvSpPr>
          <p:nvPr>
            <p:ph type="body" sz="quarter" idx="11"/>
          </p:nvPr>
        </p:nvSpPr>
        <p:spPr/>
        <p:txBody>
          <a:bodyPr/>
          <a:lstStyle/>
          <a:p>
            <a:endParaRPr lang="en-GB"/>
          </a:p>
        </p:txBody>
      </p:sp>
      <p:sp>
        <p:nvSpPr>
          <p:cNvPr id="10" name="Text Placeholder 9">
            <a:extLst>
              <a:ext uri="{FF2B5EF4-FFF2-40B4-BE49-F238E27FC236}">
                <a16:creationId xmlns:a16="http://schemas.microsoft.com/office/drawing/2014/main" id="{F7253A06-58D3-036F-9A3D-3337F1FB0899}"/>
              </a:ext>
            </a:extLst>
          </p:cNvPr>
          <p:cNvSpPr>
            <a:spLocks noGrp="1"/>
          </p:cNvSpPr>
          <p:nvPr>
            <p:ph type="body" sz="quarter" idx="12"/>
          </p:nvPr>
        </p:nvSpPr>
        <p:spPr/>
        <p:txBody>
          <a:bodyPr/>
          <a:lstStyle/>
          <a:p>
            <a:endParaRPr lang="en-GB"/>
          </a:p>
        </p:txBody>
      </p:sp>
      <p:sp>
        <p:nvSpPr>
          <p:cNvPr id="11" name="Text Placeholder 10">
            <a:extLst>
              <a:ext uri="{FF2B5EF4-FFF2-40B4-BE49-F238E27FC236}">
                <a16:creationId xmlns:a16="http://schemas.microsoft.com/office/drawing/2014/main" id="{A501D576-EB71-FB64-6AC8-1C7761C83C8B}"/>
              </a:ext>
            </a:extLst>
          </p:cNvPr>
          <p:cNvSpPr>
            <a:spLocks noGrp="1"/>
          </p:cNvSpPr>
          <p:nvPr>
            <p:ph type="body" sz="quarter" idx="13"/>
          </p:nvPr>
        </p:nvSpPr>
        <p:spPr/>
        <p:txBody>
          <a:bodyPr/>
          <a:lstStyle/>
          <a:p>
            <a:endParaRPr lang="en-GB"/>
          </a:p>
        </p:txBody>
      </p:sp>
      <p:graphicFrame>
        <p:nvGraphicFramePr>
          <p:cNvPr id="5" name="Diagram 4">
            <a:extLst>
              <a:ext uri="{FF2B5EF4-FFF2-40B4-BE49-F238E27FC236}">
                <a16:creationId xmlns:a16="http://schemas.microsoft.com/office/drawing/2014/main" id="{E86A71E8-9D7A-B356-31DE-E840137C3EE8}"/>
              </a:ext>
            </a:extLst>
          </p:cNvPr>
          <p:cNvGraphicFramePr/>
          <p:nvPr>
            <p:extLst>
              <p:ext uri="{D42A27DB-BD31-4B8C-83A1-F6EECF244321}">
                <p14:modId xmlns:p14="http://schemas.microsoft.com/office/powerpoint/2010/main" val="3143731535"/>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11">
            <a:extLst>
              <a:ext uri="{FF2B5EF4-FFF2-40B4-BE49-F238E27FC236}">
                <a16:creationId xmlns:a16="http://schemas.microsoft.com/office/drawing/2014/main" id="{05C03D4D-E2DE-6442-5A82-EEFE7A0FE50D}"/>
              </a:ext>
            </a:extLst>
          </p:cNvPr>
          <p:cNvGraphicFramePr>
            <a:graphicFrameLocks noGrp="1"/>
          </p:cNvGraphicFramePr>
          <p:nvPr>
            <p:extLst>
              <p:ext uri="{D42A27DB-BD31-4B8C-83A1-F6EECF244321}">
                <p14:modId xmlns:p14="http://schemas.microsoft.com/office/powerpoint/2010/main" val="2107149595"/>
              </p:ext>
            </p:extLst>
          </p:nvPr>
        </p:nvGraphicFramePr>
        <p:xfrm>
          <a:off x="450539" y="1972152"/>
          <a:ext cx="11290922" cy="4023360"/>
        </p:xfrm>
        <a:graphic>
          <a:graphicData uri="http://schemas.openxmlformats.org/drawingml/2006/table">
            <a:tbl>
              <a:tblPr firstRow="1" bandRow="1">
                <a:tableStyleId>{8799B23B-EC83-4686-B30A-512413B5E67A}</a:tableStyleId>
              </a:tblPr>
              <a:tblGrid>
                <a:gridCol w="3750639">
                  <a:extLst>
                    <a:ext uri="{9D8B030D-6E8A-4147-A177-3AD203B41FA5}">
                      <a16:colId xmlns:a16="http://schemas.microsoft.com/office/drawing/2014/main" val="1916262096"/>
                    </a:ext>
                  </a:extLst>
                </a:gridCol>
                <a:gridCol w="7540283">
                  <a:extLst>
                    <a:ext uri="{9D8B030D-6E8A-4147-A177-3AD203B41FA5}">
                      <a16:colId xmlns:a16="http://schemas.microsoft.com/office/drawing/2014/main" val="42507464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Understanding of the diagnosis and condition</a:t>
                      </a:r>
                    </a:p>
                  </a:txBody>
                  <a:tcPr>
                    <a:solidFill>
                      <a:srgbClr val="ECC9CD"/>
                    </a:solidFill>
                  </a:tcPr>
                </a:tc>
                <a:tc>
                  <a:txBody>
                    <a:bodyPr/>
                    <a:lstStyle/>
                    <a:p>
                      <a:pPr marL="342900" indent="-342900">
                        <a:buFont typeface="Arial" panose="020B0604020202020204" pitchFamily="34" charset="0"/>
                        <a:buChar char="•"/>
                      </a:pPr>
                      <a:r>
                        <a:rPr lang="en-GB" sz="2000" b="0" dirty="0">
                          <a:effectLst/>
                          <a:latin typeface="+mn-lt"/>
                          <a:ea typeface="Times New Roman" panose="02020603050405020304" pitchFamily="18" charset="0"/>
                          <a:cs typeface="Arial" panose="020B0604020202020204" pitchFamily="34" charset="0"/>
                        </a:rPr>
                        <a:t>Bernard understands his condition</a:t>
                      </a:r>
                      <a:endParaRPr lang="en-GB" sz="2000" b="0" dirty="0">
                        <a:latin typeface="+mn-lt"/>
                      </a:endParaRP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Impact on patient - </a:t>
                      </a:r>
                      <a:r>
                        <a:rPr lang="en-GB" sz="2000" b="1" dirty="0">
                          <a:effectLst/>
                          <a:latin typeface="+mn-lt"/>
                        </a:rPr>
                        <a:t>daily living, occupation, social life</a:t>
                      </a:r>
                      <a:endParaRPr lang="en-GB" sz="2000" b="1" dirty="0">
                        <a:latin typeface="+mn-lt"/>
                      </a:endParaRP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COPD impacts on his daily life about two days a week, it is important for him to have social activity with his family and church.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He enjoys singing and would like to be less breathless so he can sing at church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 He is retired but does voluntary work at the local hospice.</a:t>
                      </a:r>
                    </a:p>
                  </a:txBody>
                  <a:tcPr>
                    <a:noFill/>
                  </a:tcPr>
                </a:tc>
                <a:extLst>
                  <a:ext uri="{0D108BD9-81ED-4DB2-BD59-A6C34878D82A}">
                    <a16:rowId xmlns:a16="http://schemas.microsoft.com/office/drawing/2014/main" val="2878411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Baseline of severity </a:t>
                      </a:r>
                      <a:r>
                        <a:rPr lang="en-GB" sz="2000" b="1" dirty="0">
                          <a:effectLst/>
                          <a:latin typeface="+mn-lt"/>
                        </a:rPr>
                        <a:t>using </a:t>
                      </a:r>
                      <a:r>
                        <a:rPr lang="en-GB" sz="2000" b="1" u="sng" dirty="0">
                          <a:solidFill>
                            <a:srgbClr val="0563C1"/>
                          </a:solidFill>
                          <a:effectLst/>
                          <a:latin typeface="+mn-lt"/>
                          <a:hlinkClick r:id="rId8"/>
                        </a:rPr>
                        <a:t>MRC dyspnoea scale</a:t>
                      </a:r>
                      <a:r>
                        <a:rPr lang="en-GB" sz="2000" b="1" dirty="0">
                          <a:effectLst/>
                          <a:latin typeface="+mn-lt"/>
                        </a:rPr>
                        <a:t> </a:t>
                      </a: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i="0" dirty="0">
                          <a:solidFill>
                            <a:srgbClr val="333333"/>
                          </a:solidFill>
                          <a:effectLst/>
                          <a:latin typeface="+mn-lt"/>
                        </a:rPr>
                        <a:t>Bernard gets short of breath when hurrying on level ground or walking up a slight hill- MRC scale 2</a:t>
                      </a:r>
                      <a:endParaRPr lang="en-GB" sz="2000" dirty="0">
                        <a:effectLst/>
                        <a:latin typeface="+mn-lt"/>
                        <a:ea typeface="Times New Roman" panose="02020603050405020304" pitchFamily="18" charset="0"/>
                      </a:endParaRPr>
                    </a:p>
                  </a:txBody>
                  <a:tcPr>
                    <a:noFill/>
                  </a:tcPr>
                </a:tc>
                <a:extLst>
                  <a:ext uri="{0D108BD9-81ED-4DB2-BD59-A6C34878D82A}">
                    <a16:rowId xmlns:a16="http://schemas.microsoft.com/office/drawing/2014/main" val="2578694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Patient thoughts on self- management (triggers, diet, exercise)</a:t>
                      </a: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He hadn’t thought about triggers before, but thinking now, dust and pollen set him off. </a:t>
                      </a:r>
                    </a:p>
                    <a:p>
                      <a:pPr marL="342900" indent="-342900">
                        <a:buFont typeface="Arial" panose="020B0604020202020204" pitchFamily="34" charset="0"/>
                        <a:buChar char="•"/>
                      </a:pPr>
                      <a:endParaRPr lang="en-GB" sz="2000" dirty="0">
                        <a:latin typeface="+mn-lt"/>
                      </a:endParaRPr>
                    </a:p>
                  </a:txBody>
                  <a:tcPr>
                    <a:noFill/>
                  </a:tcPr>
                </a:tc>
                <a:extLst>
                  <a:ext uri="{0D108BD9-81ED-4DB2-BD59-A6C34878D82A}">
                    <a16:rowId xmlns:a16="http://schemas.microsoft.com/office/drawing/2014/main" val="1597759444"/>
                  </a:ext>
                </a:extLst>
              </a:tr>
            </a:tbl>
          </a:graphicData>
        </a:graphic>
      </p:graphicFrame>
    </p:spTree>
    <p:extLst>
      <p:ext uri="{BB962C8B-B14F-4D97-AF65-F5344CB8AC3E}">
        <p14:creationId xmlns:p14="http://schemas.microsoft.com/office/powerpoint/2010/main" val="158032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A39B-07FB-CE9A-6994-637DC7ABBDAB}"/>
              </a:ext>
            </a:extLst>
          </p:cNvPr>
          <p:cNvSpPr>
            <a:spLocks noGrp="1"/>
          </p:cNvSpPr>
          <p:nvPr>
            <p:ph type="title"/>
          </p:nvPr>
        </p:nvSpPr>
        <p:spPr>
          <a:xfrm>
            <a:off x="1457325" y="370302"/>
            <a:ext cx="9713686" cy="1325563"/>
          </a:xfrm>
        </p:spPr>
        <p:txBody>
          <a:bodyPr/>
          <a:lstStyle/>
          <a:p>
            <a:r>
              <a:rPr lang="en-GB" dirty="0"/>
              <a:t>Prevention and optimisation of therapy</a:t>
            </a:r>
          </a:p>
        </p:txBody>
      </p:sp>
      <p:sp>
        <p:nvSpPr>
          <p:cNvPr id="4" name="Text Placeholder 3">
            <a:extLst>
              <a:ext uri="{FF2B5EF4-FFF2-40B4-BE49-F238E27FC236}">
                <a16:creationId xmlns:a16="http://schemas.microsoft.com/office/drawing/2014/main" id="{B093365A-745B-45B4-0DB8-56DCA3A56B0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439B37E7-086A-C608-CE4D-EBBFEA6AFF6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AF6C46A9-86B2-C59E-D724-520F64FB15CE}"/>
              </a:ext>
            </a:extLst>
          </p:cNvPr>
          <p:cNvSpPr>
            <a:spLocks noGrp="1"/>
          </p:cNvSpPr>
          <p:nvPr>
            <p:ph type="body" sz="quarter" idx="13"/>
          </p:nvPr>
        </p:nvSpPr>
        <p:spPr/>
        <p:txBody>
          <a:bodyPr/>
          <a:lstStyle/>
          <a:p>
            <a:endParaRPr lang="en-GB"/>
          </a:p>
        </p:txBody>
      </p:sp>
      <p:graphicFrame>
        <p:nvGraphicFramePr>
          <p:cNvPr id="7" name="Table 11">
            <a:extLst>
              <a:ext uri="{FF2B5EF4-FFF2-40B4-BE49-F238E27FC236}">
                <a16:creationId xmlns:a16="http://schemas.microsoft.com/office/drawing/2014/main" id="{DEA099C4-DA2F-1BFF-0E63-3BF73167DE80}"/>
              </a:ext>
            </a:extLst>
          </p:cNvPr>
          <p:cNvGraphicFramePr>
            <a:graphicFrameLocks noGrp="1"/>
          </p:cNvGraphicFramePr>
          <p:nvPr>
            <p:extLst>
              <p:ext uri="{D42A27DB-BD31-4B8C-83A1-F6EECF244321}">
                <p14:modId xmlns:p14="http://schemas.microsoft.com/office/powerpoint/2010/main" val="2011760818"/>
              </p:ext>
            </p:extLst>
          </p:nvPr>
        </p:nvGraphicFramePr>
        <p:xfrm>
          <a:off x="527325" y="1989761"/>
          <a:ext cx="11137350" cy="3718560"/>
        </p:xfrm>
        <a:graphic>
          <a:graphicData uri="http://schemas.openxmlformats.org/drawingml/2006/table">
            <a:tbl>
              <a:tblPr firstRow="1" bandRow="1">
                <a:tableStyleId>{8799B23B-EC83-4686-B30A-512413B5E67A}</a:tableStyleId>
              </a:tblPr>
              <a:tblGrid>
                <a:gridCol w="3832908">
                  <a:extLst>
                    <a:ext uri="{9D8B030D-6E8A-4147-A177-3AD203B41FA5}">
                      <a16:colId xmlns:a16="http://schemas.microsoft.com/office/drawing/2014/main" val="1916262096"/>
                    </a:ext>
                  </a:extLst>
                </a:gridCol>
                <a:gridCol w="7304442">
                  <a:extLst>
                    <a:ext uri="{9D8B030D-6E8A-4147-A177-3AD203B41FA5}">
                      <a16:colId xmlns:a16="http://schemas.microsoft.com/office/drawing/2014/main" val="42507464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mn-lt"/>
                        </a:rPr>
                        <a:t>Smoking status and cessation</a:t>
                      </a:r>
                      <a:endParaRPr lang="en-GB" sz="2000" b="1" dirty="0">
                        <a:latin typeface="+mn-lt"/>
                      </a:endParaRP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latin typeface="+mn-lt"/>
                          <a:ea typeface="Times New Roman" panose="02020603050405020304" pitchFamily="18" charset="0"/>
                        </a:rPr>
                        <a:t>Bernard </a:t>
                      </a:r>
                      <a:r>
                        <a:rPr lang="en-GB" sz="2000" b="0" dirty="0">
                          <a:effectLst/>
                          <a:latin typeface="+mn-lt"/>
                          <a:ea typeface="Times New Roman" panose="02020603050405020304" pitchFamily="18" charset="0"/>
                          <a:cs typeface="Arial" panose="020B0604020202020204" pitchFamily="34" charset="0"/>
                        </a:rPr>
                        <a:t>knew smoking was bad for him but did not realise that just cutting down would be helpful, so he will try the app.</a:t>
                      </a: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Inhaler adherence and technique</a:t>
                      </a: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On discussion, Bernard had not realised that salmeterol was a regular inhaler and had been using salbutamol and salmeterol interchangeably as when required medication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He had not been using a spacer as wasn’t sure how to use it</a:t>
                      </a:r>
                      <a:endParaRPr lang="en-GB" sz="2000" dirty="0">
                        <a:effectLst/>
                        <a:latin typeface="+mn-lt"/>
                        <a:ea typeface="Times New Roman" panose="02020603050405020304" pitchFamily="18" charset="0"/>
                        <a:cs typeface="Arial" panose="020B0604020202020204" pitchFamily="34" charset="0"/>
                      </a:endParaRPr>
                    </a:p>
                  </a:txBody>
                  <a:tcPr>
                    <a:noFill/>
                  </a:tcPr>
                </a:tc>
                <a:extLst>
                  <a:ext uri="{0D108BD9-81ED-4DB2-BD59-A6C34878D82A}">
                    <a16:rowId xmlns:a16="http://schemas.microsoft.com/office/drawing/2014/main" val="2878411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Vaccination uptake</a:t>
                      </a:r>
                    </a:p>
                  </a:txBody>
                  <a:tcPr>
                    <a:solidFill>
                      <a:srgbClr val="ECC9CD"/>
                    </a:solidFill>
                  </a:tcPr>
                </a:tc>
                <a:tc>
                  <a:txBody>
                    <a:bodyPr/>
                    <a:lstStyle/>
                    <a:p>
                      <a:pPr marL="285750" indent="-285750">
                        <a:buFont typeface="Arial" panose="020B0604020202020204" pitchFamily="34" charset="0"/>
                        <a:buChar char="•"/>
                      </a:pPr>
                      <a:r>
                        <a:rPr lang="en-GB" sz="2000" dirty="0">
                          <a:latin typeface="+mn-lt"/>
                        </a:rPr>
                        <a:t>Has received COVID – 19, Influenza and pneumococcal vaccines</a:t>
                      </a:r>
                    </a:p>
                    <a:p>
                      <a:pPr marL="285750" indent="-285750">
                        <a:buFont typeface="Arial" panose="020B0604020202020204" pitchFamily="34" charset="0"/>
                        <a:buChar char="•"/>
                      </a:pPr>
                      <a:r>
                        <a:rPr lang="en-GB" sz="2000" dirty="0">
                          <a:latin typeface="+mn-lt"/>
                        </a:rPr>
                        <a:t>Has not received shingles vaccine</a:t>
                      </a:r>
                    </a:p>
                  </a:txBody>
                  <a:tcPr>
                    <a:noFill/>
                  </a:tcPr>
                </a:tc>
                <a:extLst>
                  <a:ext uri="{0D108BD9-81ED-4DB2-BD59-A6C34878D82A}">
                    <a16:rowId xmlns:a16="http://schemas.microsoft.com/office/drawing/2014/main" val="2578694799"/>
                  </a:ext>
                </a:extLst>
              </a:tr>
              <a:tr h="370840">
                <a:tc>
                  <a:txBody>
                    <a:bodyPr/>
                    <a:lstStyle/>
                    <a:p>
                      <a:r>
                        <a:rPr lang="en-GB" sz="2000" b="1" dirty="0">
                          <a:latin typeface="+mn-lt"/>
                        </a:rPr>
                        <a:t>Pulmonary rehabilitation</a:t>
                      </a: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He had not heard of pulmonary rehab before but likes the idea of it if he would be able to sing better and do more social activities with his family.</a:t>
                      </a:r>
                    </a:p>
                  </a:txBody>
                  <a:tcPr>
                    <a:noFill/>
                  </a:tcPr>
                </a:tc>
                <a:extLst>
                  <a:ext uri="{0D108BD9-81ED-4DB2-BD59-A6C34878D82A}">
                    <a16:rowId xmlns:a16="http://schemas.microsoft.com/office/drawing/2014/main" val="1597759444"/>
                  </a:ext>
                </a:extLst>
              </a:tr>
            </a:tbl>
          </a:graphicData>
        </a:graphic>
      </p:graphicFrame>
      <p:graphicFrame>
        <p:nvGraphicFramePr>
          <p:cNvPr id="18" name="Diagram 17">
            <a:extLst>
              <a:ext uri="{FF2B5EF4-FFF2-40B4-BE49-F238E27FC236}">
                <a16:creationId xmlns:a16="http://schemas.microsoft.com/office/drawing/2014/main" id="{E9DF6DDA-2CB1-955A-6156-2A239C7E6869}"/>
              </a:ext>
            </a:extLst>
          </p:cNvPr>
          <p:cNvGraphicFramePr/>
          <p:nvPr>
            <p:extLst>
              <p:ext uri="{D42A27DB-BD31-4B8C-83A1-F6EECF244321}">
                <p14:modId xmlns:p14="http://schemas.microsoft.com/office/powerpoint/2010/main" val="705874768"/>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55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47DA-48F6-1F25-7FA7-05E194694AA2}"/>
              </a:ext>
            </a:extLst>
          </p:cNvPr>
          <p:cNvSpPr>
            <a:spLocks noGrp="1"/>
          </p:cNvSpPr>
          <p:nvPr>
            <p:ph type="title"/>
          </p:nvPr>
        </p:nvSpPr>
        <p:spPr>
          <a:xfrm>
            <a:off x="1640114" y="484871"/>
            <a:ext cx="9713686" cy="1325563"/>
          </a:xfrm>
        </p:spPr>
        <p:txBody>
          <a:bodyPr/>
          <a:lstStyle/>
          <a:p>
            <a:r>
              <a:rPr lang="en-GB" dirty="0"/>
              <a:t>Education: Managing exacerbation</a:t>
            </a:r>
          </a:p>
        </p:txBody>
      </p:sp>
      <p:sp>
        <p:nvSpPr>
          <p:cNvPr id="3" name="Content Placeholder 2">
            <a:extLst>
              <a:ext uri="{FF2B5EF4-FFF2-40B4-BE49-F238E27FC236}">
                <a16:creationId xmlns:a16="http://schemas.microsoft.com/office/drawing/2014/main" id="{8EA43C4D-F9CA-F837-B2CF-82E0C496C1F4}"/>
              </a:ext>
            </a:extLst>
          </p:cNvPr>
          <p:cNvSpPr>
            <a:spLocks noGrp="1"/>
          </p:cNvSpPr>
          <p:nvPr>
            <p:ph idx="1"/>
          </p:nvPr>
        </p:nvSpPr>
        <p:spPr>
          <a:xfrm>
            <a:off x="838200" y="1690688"/>
            <a:ext cx="10515600" cy="4486275"/>
          </a:xfrm>
        </p:spPr>
        <p:txBody>
          <a:bodyPr>
            <a:normAutofit/>
          </a:bodyPr>
          <a:lstStyle/>
          <a:p>
            <a:pPr marL="0" indent="0">
              <a:buNone/>
            </a:pPr>
            <a:endParaRPr lang="en-GB" dirty="0"/>
          </a:p>
          <a:p>
            <a:pPr marL="0" indent="0">
              <a:buNone/>
            </a:pPr>
            <a:endParaRPr lang="en-GB" dirty="0"/>
          </a:p>
          <a:p>
            <a:pPr lvl="1"/>
            <a:endParaRPr lang="en-GB" dirty="0"/>
          </a:p>
        </p:txBody>
      </p:sp>
      <p:sp>
        <p:nvSpPr>
          <p:cNvPr id="4" name="Text Placeholder 3">
            <a:extLst>
              <a:ext uri="{FF2B5EF4-FFF2-40B4-BE49-F238E27FC236}">
                <a16:creationId xmlns:a16="http://schemas.microsoft.com/office/drawing/2014/main" id="{D63925D1-B3AE-E884-78B8-EFBF305FE13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AD3B05EE-AFF1-76D5-5BCB-72240940470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9F9F8B9-35EE-506D-0E63-83E0A98F5941}"/>
              </a:ext>
            </a:extLst>
          </p:cNvPr>
          <p:cNvSpPr>
            <a:spLocks noGrp="1"/>
          </p:cNvSpPr>
          <p:nvPr>
            <p:ph type="body" sz="quarter" idx="13"/>
          </p:nvPr>
        </p:nvSpPr>
        <p:spPr/>
        <p:txBody>
          <a:bodyPr/>
          <a:lstStyle/>
          <a:p>
            <a:endParaRPr lang="en-GB"/>
          </a:p>
        </p:txBody>
      </p:sp>
      <p:graphicFrame>
        <p:nvGraphicFramePr>
          <p:cNvPr id="7" name="Table 11">
            <a:extLst>
              <a:ext uri="{FF2B5EF4-FFF2-40B4-BE49-F238E27FC236}">
                <a16:creationId xmlns:a16="http://schemas.microsoft.com/office/drawing/2014/main" id="{C1DA5636-B55A-571B-A429-B094CDB2F02F}"/>
              </a:ext>
            </a:extLst>
          </p:cNvPr>
          <p:cNvGraphicFramePr>
            <a:graphicFrameLocks noGrp="1"/>
          </p:cNvGraphicFramePr>
          <p:nvPr>
            <p:extLst>
              <p:ext uri="{D42A27DB-BD31-4B8C-83A1-F6EECF244321}">
                <p14:modId xmlns:p14="http://schemas.microsoft.com/office/powerpoint/2010/main" val="3013302889"/>
              </p:ext>
            </p:extLst>
          </p:nvPr>
        </p:nvGraphicFramePr>
        <p:xfrm>
          <a:off x="527325" y="1922145"/>
          <a:ext cx="11137350" cy="3017520"/>
        </p:xfrm>
        <a:graphic>
          <a:graphicData uri="http://schemas.openxmlformats.org/drawingml/2006/table">
            <a:tbl>
              <a:tblPr firstRow="1" bandRow="1">
                <a:tableStyleId>{8799B23B-EC83-4686-B30A-512413B5E67A}</a:tableStyleId>
              </a:tblPr>
              <a:tblGrid>
                <a:gridCol w="4066190">
                  <a:extLst>
                    <a:ext uri="{9D8B030D-6E8A-4147-A177-3AD203B41FA5}">
                      <a16:colId xmlns:a16="http://schemas.microsoft.com/office/drawing/2014/main" val="1916262096"/>
                    </a:ext>
                  </a:extLst>
                </a:gridCol>
                <a:gridCol w="7071160">
                  <a:extLst>
                    <a:ext uri="{9D8B030D-6E8A-4147-A177-3AD203B41FA5}">
                      <a16:colId xmlns:a16="http://schemas.microsoft.com/office/drawing/2014/main" val="4250746489"/>
                    </a:ext>
                  </a:extLst>
                </a:gridCol>
              </a:tblGrid>
              <a:tr h="175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mn-lt"/>
                        </a:rPr>
                        <a:t>Patient education, u</a:t>
                      </a:r>
                      <a:r>
                        <a:rPr lang="en-GB" sz="2000" dirty="0">
                          <a:effectLst/>
                          <a:latin typeface="+mn-lt"/>
                          <a:ea typeface="Times New Roman" panose="02020603050405020304" pitchFamily="18" charset="0"/>
                          <a:cs typeface="Arial" panose="020B0604020202020204" pitchFamily="34" charset="0"/>
                        </a:rPr>
                        <a:t>se online </a:t>
                      </a:r>
                      <a:r>
                        <a:rPr lang="en-GB" sz="2000" u="sng" dirty="0">
                          <a:solidFill>
                            <a:srgbClr val="0563C1"/>
                          </a:solidFill>
                          <a:effectLst/>
                          <a:latin typeface="+mn-lt"/>
                          <a:ea typeface="Times New Roman" panose="02020603050405020304" pitchFamily="18" charset="0"/>
                          <a:cs typeface="Arial" panose="020B0604020202020204" pitchFamily="34" charset="0"/>
                          <a:hlinkClick r:id="rId3"/>
                        </a:rPr>
                        <a:t>patient leaflet</a:t>
                      </a:r>
                      <a:r>
                        <a:rPr lang="en-GB" sz="2000" dirty="0">
                          <a:effectLst/>
                          <a:latin typeface="+mn-lt"/>
                          <a:ea typeface="Times New Roman" panose="02020603050405020304" pitchFamily="18" charset="0"/>
                          <a:cs typeface="Arial" panose="020B0604020202020204" pitchFamily="34" charset="0"/>
                        </a:rPr>
                        <a:t> to discuss flare ups</a:t>
                      </a: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a typeface="Times New Roman" panose="02020603050405020304" pitchFamily="18" charset="0"/>
                        </a:rPr>
                        <a:t>He thinks a written personalised plan will help him remember what to do in a flare up.</a:t>
                      </a: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Rescue packs,</a:t>
                      </a:r>
                      <a:r>
                        <a:rPr lang="en-GB" sz="2000" b="1" dirty="0">
                          <a:effectLst/>
                          <a:latin typeface="+mn-lt"/>
                          <a:ea typeface="Times New Roman" panose="02020603050405020304" pitchFamily="18" charset="0"/>
                          <a:cs typeface="Arial" panose="020B0604020202020204" pitchFamily="34" charset="0"/>
                        </a:rPr>
                        <a:t> check what is prescribed (5 days steroid and antibiotic)</a:t>
                      </a: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a typeface="Times New Roman" panose="02020603050405020304" pitchFamily="18" charset="0"/>
                        </a:rPr>
                        <a:t>Bernard has been using his steroid and antibiotic rescue pack every time he felt more breathless, whether or not there was a change in phlegm.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a typeface="Times New Roman" panose="02020603050405020304" pitchFamily="18" charset="0"/>
                        </a:rPr>
                        <a:t>He had also not been initially increasing his salbutamol to see if this helped before starting his rescue pack.</a:t>
                      </a:r>
                    </a:p>
                  </a:txBody>
                  <a:tcPr>
                    <a:noFill/>
                  </a:tcPr>
                </a:tc>
                <a:extLst>
                  <a:ext uri="{0D108BD9-81ED-4DB2-BD59-A6C34878D82A}">
                    <a16:rowId xmlns:a16="http://schemas.microsoft.com/office/drawing/2014/main" val="2878411944"/>
                  </a:ext>
                </a:extLst>
              </a:tr>
              <a:tr h="370840">
                <a:tc>
                  <a:txBody>
                    <a:bodyPr/>
                    <a:lstStyle/>
                    <a:p>
                      <a:r>
                        <a:rPr lang="en-GB" sz="2000" b="1" dirty="0">
                          <a:latin typeface="+mn-lt"/>
                        </a:rPr>
                        <a:t>Antibiotic risks and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mn-lt"/>
                      </a:endParaRPr>
                    </a:p>
                  </a:txBody>
                  <a:tcPr>
                    <a:solidFill>
                      <a:srgbClr val="ECC9CD"/>
                    </a:solidFill>
                  </a:tcPr>
                </a:tc>
                <a:tc>
                  <a:txBody>
                    <a:bodyPr/>
                    <a:lstStyle/>
                    <a:p>
                      <a:pPr marL="342900" indent="-342900">
                        <a:buFont typeface="Arial" panose="020B0604020202020204" pitchFamily="34" charset="0"/>
                        <a:buChar char="•"/>
                      </a:pPr>
                      <a:r>
                        <a:rPr lang="en-GB" sz="2000" dirty="0">
                          <a:ea typeface="Times New Roman" panose="02020603050405020304" pitchFamily="18" charset="0"/>
                        </a:rPr>
                        <a:t>He hadn’t thought about the side effects from rescue pack medication before, but thought the information was useful.</a:t>
                      </a:r>
                      <a:endParaRPr lang="en-GB" sz="2000" dirty="0">
                        <a:latin typeface="+mn-lt"/>
                      </a:endParaRPr>
                    </a:p>
                  </a:txBody>
                  <a:tcPr>
                    <a:noFill/>
                  </a:tcPr>
                </a:tc>
                <a:extLst>
                  <a:ext uri="{0D108BD9-81ED-4DB2-BD59-A6C34878D82A}">
                    <a16:rowId xmlns:a16="http://schemas.microsoft.com/office/drawing/2014/main" val="2578694799"/>
                  </a:ext>
                </a:extLst>
              </a:tr>
            </a:tbl>
          </a:graphicData>
        </a:graphic>
      </p:graphicFrame>
      <p:sp>
        <p:nvSpPr>
          <p:cNvPr id="10" name="TextBox 9">
            <a:extLst>
              <a:ext uri="{FF2B5EF4-FFF2-40B4-BE49-F238E27FC236}">
                <a16:creationId xmlns:a16="http://schemas.microsoft.com/office/drawing/2014/main" id="{0595B590-2154-3B94-57E9-424FC7C79667}"/>
              </a:ext>
            </a:extLst>
          </p:cNvPr>
          <p:cNvSpPr txBox="1"/>
          <p:nvPr/>
        </p:nvSpPr>
        <p:spPr>
          <a:xfrm>
            <a:off x="289322" y="5373648"/>
            <a:ext cx="11613356" cy="369332"/>
          </a:xfrm>
          <a:prstGeom prst="rect">
            <a:avLst/>
          </a:prstGeom>
          <a:noFill/>
        </p:spPr>
        <p:txBody>
          <a:bodyPr wrap="square">
            <a:spAutoFit/>
          </a:bodyPr>
          <a:lstStyle/>
          <a:p>
            <a:r>
              <a:rPr lang="en-GB" sz="1800" b="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Sputum sample is recommended to identify organisms if sputum is persistently present and purulent </a:t>
            </a:r>
            <a:endParaRPr lang="en-GB" b="1" dirty="0">
              <a:solidFill>
                <a:srgbClr val="AF1E2C"/>
              </a:solidFill>
            </a:endParaRPr>
          </a:p>
        </p:txBody>
      </p:sp>
      <p:graphicFrame>
        <p:nvGraphicFramePr>
          <p:cNvPr id="11" name="Diagram 10">
            <a:extLst>
              <a:ext uri="{FF2B5EF4-FFF2-40B4-BE49-F238E27FC236}">
                <a16:creationId xmlns:a16="http://schemas.microsoft.com/office/drawing/2014/main" id="{1651291B-3BEC-0809-0EEB-C865A13C4976}"/>
              </a:ext>
            </a:extLst>
          </p:cNvPr>
          <p:cNvGraphicFramePr/>
          <p:nvPr>
            <p:extLst>
              <p:ext uri="{D42A27DB-BD31-4B8C-83A1-F6EECF244321}">
                <p14:modId xmlns:p14="http://schemas.microsoft.com/office/powerpoint/2010/main" val="2120610361"/>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147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592E-28E1-2202-0645-49D9835E663F}"/>
              </a:ext>
            </a:extLst>
          </p:cNvPr>
          <p:cNvSpPr>
            <a:spLocks noGrp="1"/>
          </p:cNvSpPr>
          <p:nvPr>
            <p:ph type="title"/>
          </p:nvPr>
        </p:nvSpPr>
        <p:spPr/>
        <p:txBody>
          <a:bodyPr/>
          <a:lstStyle/>
          <a:p>
            <a:r>
              <a:rPr lang="en-GB" dirty="0"/>
              <a:t>Action Planning</a:t>
            </a:r>
          </a:p>
        </p:txBody>
      </p:sp>
      <p:sp>
        <p:nvSpPr>
          <p:cNvPr id="4" name="Text Placeholder 3">
            <a:extLst>
              <a:ext uri="{FF2B5EF4-FFF2-40B4-BE49-F238E27FC236}">
                <a16:creationId xmlns:a16="http://schemas.microsoft.com/office/drawing/2014/main" id="{A3B6FE04-3C4B-909A-B08E-E79234E32EF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30F28007-DF47-6F20-8D18-1F0386BD9D1A}"/>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89D6D08-7F6A-71D3-0502-C6E3821EDBB3}"/>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1ABF2232-4F3A-DD9E-BF26-796409591F2C}"/>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05EEC493-F276-C82F-7DEF-89A47A7408C5}"/>
              </a:ext>
            </a:extLst>
          </p:cNvPr>
          <p:cNvSpPr txBox="1">
            <a:spLocks/>
          </p:cNvSpPr>
          <p:nvPr/>
        </p:nvSpPr>
        <p:spPr>
          <a:xfrm>
            <a:off x="338487" y="1823543"/>
            <a:ext cx="11853513" cy="4340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ü"/>
            </a:pPr>
            <a:r>
              <a:rPr lang="en-GB" sz="1800" b="1" dirty="0">
                <a:solidFill>
                  <a:srgbClr val="AF1E2C"/>
                </a:solidFill>
              </a:rPr>
              <a:t>Triggers: </a:t>
            </a:r>
            <a:r>
              <a:rPr lang="en-GB" sz="1800" dirty="0"/>
              <a:t>avoid dust and pollen</a:t>
            </a:r>
          </a:p>
          <a:p>
            <a:pPr>
              <a:lnSpc>
                <a:spcPct val="100000"/>
              </a:lnSpc>
              <a:buFont typeface="Wingdings" panose="05000000000000000000" pitchFamily="2" charset="2"/>
              <a:buChar char="ü"/>
            </a:pPr>
            <a:r>
              <a:rPr lang="en-GB" sz="1800" b="1" dirty="0">
                <a:solidFill>
                  <a:srgbClr val="AF1E2C"/>
                </a:solidFill>
              </a:rPr>
              <a:t>Lifestyle changes: </a:t>
            </a:r>
            <a:r>
              <a:rPr lang="en-GB" sz="1800" dirty="0"/>
              <a:t>cut down smoking and try the </a:t>
            </a:r>
            <a:r>
              <a:rPr lang="en-GB" sz="1800" u="sng" dirty="0">
                <a:solidFill>
                  <a:srgbClr val="0563C1"/>
                </a:solidFill>
                <a:latin typeface="+mn-lt"/>
                <a:ea typeface="Times New Roman" panose="02020603050405020304" pitchFamily="18" charset="0"/>
                <a:hlinkClick r:id="rId8"/>
              </a:rPr>
              <a:t>NHS Quit Smoking app</a:t>
            </a:r>
            <a:r>
              <a:rPr lang="en-GB" sz="1800" dirty="0">
                <a:latin typeface="+mn-lt"/>
                <a:ea typeface="Times New Roman" panose="02020603050405020304" pitchFamily="18" charset="0"/>
              </a:rPr>
              <a:t> </a:t>
            </a:r>
            <a:endParaRPr lang="en-GB" sz="1800" dirty="0"/>
          </a:p>
          <a:p>
            <a:pPr>
              <a:lnSpc>
                <a:spcPct val="100000"/>
              </a:lnSpc>
              <a:buFont typeface="Wingdings" panose="05000000000000000000" pitchFamily="2" charset="2"/>
              <a:buChar char="ü"/>
            </a:pPr>
            <a:r>
              <a:rPr lang="en-GB" sz="1800" b="1" dirty="0">
                <a:solidFill>
                  <a:srgbClr val="AF1E2C"/>
                </a:solidFill>
              </a:rPr>
              <a:t>Prevention measures: </a:t>
            </a:r>
            <a:r>
              <a:rPr lang="en-GB" sz="1800" dirty="0"/>
              <a:t>pulmonary rehabilitation and zoster vaccine, stay up to date with flu and COVID vaccines</a:t>
            </a:r>
          </a:p>
          <a:p>
            <a:pPr>
              <a:lnSpc>
                <a:spcPct val="100000"/>
              </a:lnSpc>
              <a:buFont typeface="Wingdings" panose="05000000000000000000" pitchFamily="2" charset="2"/>
              <a:buChar char="ü"/>
            </a:pPr>
            <a:r>
              <a:rPr lang="en-GB" sz="1800" b="1" dirty="0">
                <a:solidFill>
                  <a:srgbClr val="AF1E2C"/>
                </a:solidFill>
              </a:rPr>
              <a:t>Optimisation of current therapy: </a:t>
            </a:r>
            <a:r>
              <a:rPr lang="en-GB" sz="1800" dirty="0"/>
              <a:t>use spacer and take salmeterol regularly twice a day</a:t>
            </a:r>
          </a:p>
          <a:p>
            <a:pPr>
              <a:lnSpc>
                <a:spcPct val="100000"/>
              </a:lnSpc>
              <a:buFont typeface="Wingdings" panose="05000000000000000000" pitchFamily="2" charset="2"/>
              <a:buChar char="ü"/>
            </a:pPr>
            <a:r>
              <a:rPr lang="en-GB" sz="1800" b="1" dirty="0">
                <a:solidFill>
                  <a:srgbClr val="AF1E2C"/>
                </a:solidFill>
              </a:rPr>
              <a:t>Appropriate management of exacerbations: </a:t>
            </a:r>
            <a:r>
              <a:rPr lang="en-GB" sz="1800" dirty="0"/>
              <a:t>Rescue pack </a:t>
            </a:r>
            <a:r>
              <a:rPr lang="en-GB" sz="1800" dirty="0">
                <a:solidFill>
                  <a:srgbClr val="C00000"/>
                </a:solidFill>
              </a:rPr>
              <a:t>5-day </a:t>
            </a:r>
            <a:r>
              <a:rPr lang="en-GB" sz="1800" dirty="0"/>
              <a:t>duration</a:t>
            </a:r>
          </a:p>
          <a:p>
            <a:pPr marL="457200" lvl="1" indent="0">
              <a:lnSpc>
                <a:spcPct val="100000"/>
              </a:lnSpc>
              <a:buNone/>
            </a:pPr>
            <a:r>
              <a:rPr lang="en-GB" sz="1800" dirty="0"/>
              <a:t>1) adjust short-acting bronchodilator therapy, (increase dose and frequency of salbutamol up to 2 puffs QDS)</a:t>
            </a:r>
          </a:p>
          <a:p>
            <a:pPr marL="457200" lvl="1" indent="0">
              <a:lnSpc>
                <a:spcPct val="100000"/>
              </a:lnSpc>
              <a:buNone/>
            </a:pPr>
            <a:r>
              <a:rPr lang="en-GB" sz="1800" dirty="0"/>
              <a:t>2) take steroid rescue pack if breathlessness interferes with activities of daily living, </a:t>
            </a:r>
          </a:p>
          <a:p>
            <a:pPr marL="457200" lvl="1" indent="0">
              <a:lnSpc>
                <a:spcPct val="100000"/>
              </a:lnSpc>
              <a:buNone/>
            </a:pPr>
            <a:r>
              <a:rPr lang="en-GB" sz="1800" dirty="0"/>
              <a:t>3) add antibiotic rescue pack if sputum colour changes or increases in volume or thickness compared to normal day to-day variation, and </a:t>
            </a:r>
          </a:p>
          <a:p>
            <a:pPr marL="457200" lvl="1" indent="0">
              <a:lnSpc>
                <a:spcPct val="100000"/>
              </a:lnSpc>
              <a:buNone/>
            </a:pPr>
            <a:r>
              <a:rPr lang="en-GB" sz="1800" dirty="0"/>
              <a:t>4) tell the GP practice if rescue pack used.</a:t>
            </a:r>
            <a:endParaRPr lang="en-GB" sz="1800" b="1" dirty="0">
              <a:solidFill>
                <a:srgbClr val="AF1E2C"/>
              </a:solidFill>
            </a:endParaRPr>
          </a:p>
          <a:p>
            <a:pPr>
              <a:lnSpc>
                <a:spcPct val="100000"/>
              </a:lnSpc>
              <a:buFont typeface="Wingdings" panose="05000000000000000000" pitchFamily="2" charset="2"/>
              <a:buChar char="ü"/>
            </a:pPr>
            <a:r>
              <a:rPr lang="en-GB" sz="1800" b="1" dirty="0">
                <a:solidFill>
                  <a:srgbClr val="AF1E2C"/>
                </a:solidFill>
              </a:rPr>
              <a:t>Safety netting: </a:t>
            </a:r>
            <a:r>
              <a:rPr lang="en-GB" sz="1800" dirty="0"/>
              <a:t>attend GP if rapid or significant worsening in symptoms or systemically unwell </a:t>
            </a:r>
          </a:p>
          <a:p>
            <a:pPr>
              <a:lnSpc>
                <a:spcPct val="100000"/>
              </a:lnSpc>
              <a:buFont typeface="Wingdings" panose="05000000000000000000" pitchFamily="2" charset="2"/>
              <a:buChar char="ü"/>
            </a:pPr>
            <a:r>
              <a:rPr lang="en-GB" sz="1800" b="1" dirty="0">
                <a:solidFill>
                  <a:srgbClr val="AF1E2C"/>
                </a:solidFill>
              </a:rPr>
              <a:t>Next review date: </a:t>
            </a:r>
            <a:r>
              <a:rPr lang="en-GB" sz="1800" dirty="0"/>
              <a:t>6 months </a:t>
            </a:r>
          </a:p>
        </p:txBody>
      </p:sp>
      <p:pic>
        <p:nvPicPr>
          <p:cNvPr id="12" name="Picture 11" descr="Old man with white beard">
            <a:extLst>
              <a:ext uri="{FF2B5EF4-FFF2-40B4-BE49-F238E27FC236}">
                <a16:creationId xmlns:a16="http://schemas.microsoft.com/office/drawing/2014/main" id="{02738DD5-938B-7F01-5583-710BE8D624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9113" y="365126"/>
            <a:ext cx="2477422" cy="1651614"/>
          </a:xfrm>
          <a:prstGeom prst="rect">
            <a:avLst/>
          </a:prstGeom>
        </p:spPr>
      </p:pic>
    </p:spTree>
    <p:extLst>
      <p:ext uri="{BB962C8B-B14F-4D97-AF65-F5344CB8AC3E}">
        <p14:creationId xmlns:p14="http://schemas.microsoft.com/office/powerpoint/2010/main" val="18156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3D2B-55AF-30C3-1317-866A42C53F0C}"/>
              </a:ext>
            </a:extLst>
          </p:cNvPr>
          <p:cNvSpPr>
            <a:spLocks noGrp="1"/>
          </p:cNvSpPr>
          <p:nvPr>
            <p:ph type="title"/>
          </p:nvPr>
        </p:nvSpPr>
        <p:spPr/>
        <p:txBody>
          <a:bodyPr/>
          <a:lstStyle/>
          <a:p>
            <a:r>
              <a:rPr lang="en-GB" dirty="0"/>
              <a:t>Referral for Bernard</a:t>
            </a:r>
          </a:p>
        </p:txBody>
      </p:sp>
      <p:sp>
        <p:nvSpPr>
          <p:cNvPr id="3" name="Content Placeholder 2">
            <a:extLst>
              <a:ext uri="{FF2B5EF4-FFF2-40B4-BE49-F238E27FC236}">
                <a16:creationId xmlns:a16="http://schemas.microsoft.com/office/drawing/2014/main" id="{E76483A7-6158-1F72-EAB4-B82C60DDE8A4}"/>
              </a:ext>
            </a:extLst>
          </p:cNvPr>
          <p:cNvSpPr>
            <a:spLocks noGrp="1"/>
          </p:cNvSpPr>
          <p:nvPr>
            <p:ph idx="1"/>
          </p:nvPr>
        </p:nvSpPr>
        <p:spPr/>
        <p:txBody>
          <a:bodyPr/>
          <a:lstStyle/>
          <a:p>
            <a:r>
              <a:rPr lang="en-GB" dirty="0">
                <a:solidFill>
                  <a:schemeClr val="bg2">
                    <a:lumMod val="90000"/>
                  </a:schemeClr>
                </a:solidFill>
              </a:rPr>
              <a:t>Spirometry</a:t>
            </a:r>
          </a:p>
          <a:p>
            <a:r>
              <a:rPr lang="en-GB" dirty="0"/>
              <a:t>Smoking cessation services</a:t>
            </a:r>
          </a:p>
          <a:p>
            <a:r>
              <a:rPr lang="en-GB" dirty="0"/>
              <a:t>Vaccination</a:t>
            </a:r>
          </a:p>
          <a:p>
            <a:r>
              <a:rPr lang="en-GB" dirty="0"/>
              <a:t>Pulmonary rehabilitation</a:t>
            </a:r>
          </a:p>
          <a:p>
            <a:r>
              <a:rPr lang="en-GB" dirty="0">
                <a:solidFill>
                  <a:schemeClr val="bg2">
                    <a:lumMod val="90000"/>
                  </a:schemeClr>
                </a:solidFill>
              </a:rPr>
              <a:t>COPD specialist team</a:t>
            </a:r>
          </a:p>
          <a:p>
            <a:r>
              <a:rPr lang="en-GB" dirty="0">
                <a:solidFill>
                  <a:schemeClr val="bg2">
                    <a:lumMod val="90000"/>
                  </a:schemeClr>
                </a:solidFill>
              </a:rPr>
              <a:t>Mental health services</a:t>
            </a:r>
          </a:p>
          <a:p>
            <a:r>
              <a:rPr lang="en-GB" dirty="0">
                <a:solidFill>
                  <a:schemeClr val="bg2">
                    <a:lumMod val="90000"/>
                  </a:schemeClr>
                </a:solidFill>
              </a:rPr>
              <a:t>Respiratory consultant</a:t>
            </a:r>
          </a:p>
          <a:p>
            <a:pPr marL="0" indent="0">
              <a:buNone/>
            </a:pPr>
            <a:endParaRPr lang="en-GB" dirty="0"/>
          </a:p>
        </p:txBody>
      </p:sp>
      <p:sp>
        <p:nvSpPr>
          <p:cNvPr id="4" name="Text Placeholder 3">
            <a:extLst>
              <a:ext uri="{FF2B5EF4-FFF2-40B4-BE49-F238E27FC236}">
                <a16:creationId xmlns:a16="http://schemas.microsoft.com/office/drawing/2014/main" id="{E1F581A2-3119-D475-45E7-A2C01D982871}"/>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8BDA87C7-D4EB-CA18-5DBA-54FBE440B97E}"/>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4D2B41A4-159E-A3C0-BE1F-5D2AA4688A0C}"/>
              </a:ext>
            </a:extLst>
          </p:cNvPr>
          <p:cNvSpPr>
            <a:spLocks noGrp="1"/>
          </p:cNvSpPr>
          <p:nvPr>
            <p:ph type="body" sz="quarter" idx="13"/>
          </p:nvPr>
        </p:nvSpPr>
        <p:spPr/>
        <p:txBody>
          <a:bodyPr/>
          <a:lstStyle/>
          <a:p>
            <a:endParaRPr lang="en-GB"/>
          </a:p>
        </p:txBody>
      </p:sp>
      <p:pic>
        <p:nvPicPr>
          <p:cNvPr id="9" name="Picture 2" descr="Green Tick Mark - Cliparts.co">
            <a:extLst>
              <a:ext uri="{FF2B5EF4-FFF2-40B4-BE49-F238E27FC236}">
                <a16:creationId xmlns:a16="http://schemas.microsoft.com/office/drawing/2014/main" id="{BD34EE85-D981-56D5-3E12-259EB4B1F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177" y="2144736"/>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en Tick Mark - Cliparts.co">
            <a:extLst>
              <a:ext uri="{FF2B5EF4-FFF2-40B4-BE49-F238E27FC236}">
                <a16:creationId xmlns:a16="http://schemas.microsoft.com/office/drawing/2014/main" id="{40A7CFED-005F-E369-0051-BCD7ECADE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366" y="2696165"/>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een Tick Mark - Cliparts.co">
            <a:extLst>
              <a:ext uri="{FF2B5EF4-FFF2-40B4-BE49-F238E27FC236}">
                <a16:creationId xmlns:a16="http://schemas.microsoft.com/office/drawing/2014/main" id="{72E17E65-B277-A2D3-D725-2ED11528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394" y="3274854"/>
            <a:ext cx="554381" cy="6048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8E959ED5-EAA4-495F-0930-276DC32CD68C}"/>
              </a:ext>
            </a:extLst>
          </p:cNvPr>
          <p:cNvGraphicFramePr/>
          <p:nvPr>
            <p:extLst>
              <p:ext uri="{D42A27DB-BD31-4B8C-83A1-F6EECF244321}">
                <p14:modId xmlns:p14="http://schemas.microsoft.com/office/powerpoint/2010/main" val="708698999"/>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304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975C8E-9E5E-B3DB-90E7-FDBB45F3C475}"/>
              </a:ext>
            </a:extLst>
          </p:cNvPr>
          <p:cNvSpPr>
            <a:spLocks noGrp="1"/>
          </p:cNvSpPr>
          <p:nvPr>
            <p:ph type="body" sz="quarter" idx="11"/>
          </p:nvPr>
        </p:nvSpPr>
        <p:spPr/>
        <p:txBody>
          <a:bodyPr/>
          <a:lstStyle/>
          <a:p>
            <a:endParaRPr lang="en-GB" dirty="0"/>
          </a:p>
        </p:txBody>
      </p:sp>
      <p:sp>
        <p:nvSpPr>
          <p:cNvPr id="10" name="Text Placeholder 9">
            <a:extLst>
              <a:ext uri="{FF2B5EF4-FFF2-40B4-BE49-F238E27FC236}">
                <a16:creationId xmlns:a16="http://schemas.microsoft.com/office/drawing/2014/main" id="{F7253A06-58D3-036F-9A3D-3337F1FB0899}"/>
              </a:ext>
            </a:extLst>
          </p:cNvPr>
          <p:cNvSpPr>
            <a:spLocks noGrp="1"/>
          </p:cNvSpPr>
          <p:nvPr>
            <p:ph type="body" sz="quarter" idx="12"/>
          </p:nvPr>
        </p:nvSpPr>
        <p:spPr/>
        <p:txBody>
          <a:bodyPr/>
          <a:lstStyle/>
          <a:p>
            <a:endParaRPr lang="en-GB"/>
          </a:p>
        </p:txBody>
      </p:sp>
      <p:sp>
        <p:nvSpPr>
          <p:cNvPr id="11" name="Text Placeholder 10">
            <a:extLst>
              <a:ext uri="{FF2B5EF4-FFF2-40B4-BE49-F238E27FC236}">
                <a16:creationId xmlns:a16="http://schemas.microsoft.com/office/drawing/2014/main" id="{A501D576-EB71-FB64-6AC8-1C7761C83C8B}"/>
              </a:ext>
            </a:extLst>
          </p:cNvPr>
          <p:cNvSpPr>
            <a:spLocks noGrp="1"/>
          </p:cNvSpPr>
          <p:nvPr>
            <p:ph type="body" sz="quarter" idx="13"/>
          </p:nvPr>
        </p:nvSpPr>
        <p:spPr/>
        <p:txBody>
          <a:bodyPr/>
          <a:lstStyle/>
          <a:p>
            <a:endParaRPr lang="en-GB"/>
          </a:p>
        </p:txBody>
      </p:sp>
      <p:sp>
        <p:nvSpPr>
          <p:cNvPr id="34" name="Title 1">
            <a:extLst>
              <a:ext uri="{FF2B5EF4-FFF2-40B4-BE49-F238E27FC236}">
                <a16:creationId xmlns:a16="http://schemas.microsoft.com/office/drawing/2014/main" id="{0720C220-10A8-EC39-5F0F-70CAD5FABD52}"/>
              </a:ext>
            </a:extLst>
          </p:cNvPr>
          <p:cNvSpPr>
            <a:spLocks noGrp="1"/>
          </p:cNvSpPr>
          <p:nvPr>
            <p:ph type="title"/>
          </p:nvPr>
        </p:nvSpPr>
        <p:spPr>
          <a:xfrm>
            <a:off x="1594396" y="441265"/>
            <a:ext cx="7123286" cy="1004712"/>
          </a:xfrm>
        </p:spPr>
        <p:txBody>
          <a:bodyPr>
            <a:normAutofit/>
          </a:bodyPr>
          <a:lstStyle/>
          <a:p>
            <a:r>
              <a:rPr lang="en-GB" sz="4400" dirty="0"/>
              <a:t>Scenario 2 - Baseline data</a:t>
            </a:r>
          </a:p>
        </p:txBody>
      </p:sp>
      <p:sp>
        <p:nvSpPr>
          <p:cNvPr id="35" name="TextBox 34">
            <a:extLst>
              <a:ext uri="{FF2B5EF4-FFF2-40B4-BE49-F238E27FC236}">
                <a16:creationId xmlns:a16="http://schemas.microsoft.com/office/drawing/2014/main" id="{653B321C-6DA7-E429-3155-DED3A0A52BE2}"/>
              </a:ext>
            </a:extLst>
          </p:cNvPr>
          <p:cNvSpPr txBox="1"/>
          <p:nvPr/>
        </p:nvSpPr>
        <p:spPr>
          <a:xfrm>
            <a:off x="479142" y="1772941"/>
            <a:ext cx="3238853" cy="400110"/>
          </a:xfrm>
          <a:prstGeom prst="rect">
            <a:avLst/>
          </a:prstGeom>
          <a:noFill/>
        </p:spPr>
        <p:txBody>
          <a:bodyPr wrap="square" rtlCol="0">
            <a:spAutoFit/>
          </a:bodyPr>
          <a:lstStyle/>
          <a:p>
            <a:r>
              <a:rPr lang="en-GB" sz="2000" b="1" dirty="0"/>
              <a:t>75 year old female </a:t>
            </a:r>
            <a:r>
              <a:rPr lang="en-GB" sz="2000" dirty="0"/>
              <a:t>-</a:t>
            </a:r>
            <a:r>
              <a:rPr lang="en-GB" sz="2000" b="1" dirty="0"/>
              <a:t> </a:t>
            </a:r>
            <a:r>
              <a:rPr lang="en-GB" sz="2000" dirty="0"/>
              <a:t>Ann</a:t>
            </a:r>
          </a:p>
        </p:txBody>
      </p:sp>
      <p:sp>
        <p:nvSpPr>
          <p:cNvPr id="36" name="TextBox 35">
            <a:extLst>
              <a:ext uri="{FF2B5EF4-FFF2-40B4-BE49-F238E27FC236}">
                <a16:creationId xmlns:a16="http://schemas.microsoft.com/office/drawing/2014/main" id="{819749C0-A5E5-B98A-61A7-B2523665DC08}"/>
              </a:ext>
            </a:extLst>
          </p:cNvPr>
          <p:cNvSpPr txBox="1"/>
          <p:nvPr/>
        </p:nvSpPr>
        <p:spPr>
          <a:xfrm>
            <a:off x="461094" y="4286148"/>
            <a:ext cx="5178571" cy="707886"/>
          </a:xfrm>
          <a:prstGeom prst="rect">
            <a:avLst/>
          </a:prstGeom>
          <a:noFill/>
        </p:spPr>
        <p:txBody>
          <a:bodyPr wrap="square">
            <a:spAutoFit/>
          </a:bodyPr>
          <a:lstStyle/>
          <a:p>
            <a:r>
              <a:rPr lang="en-GB" sz="2000" b="1" dirty="0"/>
              <a:t>Vaccination status </a:t>
            </a:r>
            <a:r>
              <a:rPr lang="en-GB" sz="2000" dirty="0"/>
              <a:t>–COVID – 19, Influenza, zoster and pneumococcal up to date</a:t>
            </a:r>
          </a:p>
        </p:txBody>
      </p:sp>
      <p:sp>
        <p:nvSpPr>
          <p:cNvPr id="37" name="TextBox 36">
            <a:extLst>
              <a:ext uri="{FF2B5EF4-FFF2-40B4-BE49-F238E27FC236}">
                <a16:creationId xmlns:a16="http://schemas.microsoft.com/office/drawing/2014/main" id="{6B1B3758-5513-51D7-6F8B-B3C6E85A125E}"/>
              </a:ext>
            </a:extLst>
          </p:cNvPr>
          <p:cNvSpPr txBox="1"/>
          <p:nvPr/>
        </p:nvSpPr>
        <p:spPr>
          <a:xfrm>
            <a:off x="461094" y="5097532"/>
            <a:ext cx="2864030" cy="400110"/>
          </a:xfrm>
          <a:prstGeom prst="rect">
            <a:avLst/>
          </a:prstGeom>
          <a:noFill/>
        </p:spPr>
        <p:txBody>
          <a:bodyPr wrap="square" rtlCol="0">
            <a:spAutoFit/>
          </a:bodyPr>
          <a:lstStyle/>
          <a:p>
            <a:r>
              <a:rPr lang="en-GB" sz="2000" b="1" dirty="0"/>
              <a:t>Ex-Smoker</a:t>
            </a:r>
          </a:p>
        </p:txBody>
      </p:sp>
      <p:sp>
        <p:nvSpPr>
          <p:cNvPr id="38" name="TextBox 37">
            <a:extLst>
              <a:ext uri="{FF2B5EF4-FFF2-40B4-BE49-F238E27FC236}">
                <a16:creationId xmlns:a16="http://schemas.microsoft.com/office/drawing/2014/main" id="{4576556A-BF84-3701-8F85-150FACF22DA3}"/>
              </a:ext>
            </a:extLst>
          </p:cNvPr>
          <p:cNvSpPr txBox="1"/>
          <p:nvPr/>
        </p:nvSpPr>
        <p:spPr>
          <a:xfrm>
            <a:off x="6775091" y="2794079"/>
            <a:ext cx="5416909" cy="400110"/>
          </a:xfrm>
          <a:prstGeom prst="rect">
            <a:avLst/>
          </a:prstGeom>
          <a:noFill/>
        </p:spPr>
        <p:txBody>
          <a:bodyPr wrap="square" rtlCol="0">
            <a:spAutoFit/>
          </a:bodyPr>
          <a:lstStyle/>
          <a:p>
            <a:r>
              <a:rPr lang="en-GB" sz="2000" b="1" dirty="0"/>
              <a:t>2 hospital admissions </a:t>
            </a:r>
            <a:r>
              <a:rPr lang="en-GB" sz="2000" dirty="0"/>
              <a:t>for COPD in last 12 months</a:t>
            </a:r>
          </a:p>
        </p:txBody>
      </p:sp>
      <p:sp>
        <p:nvSpPr>
          <p:cNvPr id="39" name="TextBox 38">
            <a:extLst>
              <a:ext uri="{FF2B5EF4-FFF2-40B4-BE49-F238E27FC236}">
                <a16:creationId xmlns:a16="http://schemas.microsoft.com/office/drawing/2014/main" id="{E3A7A4F2-1889-FA5D-5A67-7BE2545C2A0A}"/>
              </a:ext>
            </a:extLst>
          </p:cNvPr>
          <p:cNvSpPr txBox="1"/>
          <p:nvPr/>
        </p:nvSpPr>
        <p:spPr>
          <a:xfrm>
            <a:off x="6775091" y="3366019"/>
            <a:ext cx="5416908" cy="1323439"/>
          </a:xfrm>
          <a:prstGeom prst="rect">
            <a:avLst/>
          </a:prstGeom>
          <a:noFill/>
        </p:spPr>
        <p:txBody>
          <a:bodyPr wrap="square" rtlCol="0">
            <a:spAutoFit/>
          </a:bodyPr>
          <a:lstStyle/>
          <a:p>
            <a:r>
              <a:rPr lang="en-GB" sz="2000" b="1" dirty="0"/>
              <a:t>6 antibiotic prescriptions  </a:t>
            </a:r>
            <a:r>
              <a:rPr lang="en-GB" sz="2000" dirty="0"/>
              <a:t>issued over the last 6 months for azithromycin COPD prophylaxis and 2 antibiotic prescriptions issued for COPD acute infective exacerbation over last 3 months</a:t>
            </a:r>
          </a:p>
        </p:txBody>
      </p:sp>
      <p:sp>
        <p:nvSpPr>
          <p:cNvPr id="40" name="TextBox 39">
            <a:extLst>
              <a:ext uri="{FF2B5EF4-FFF2-40B4-BE49-F238E27FC236}">
                <a16:creationId xmlns:a16="http://schemas.microsoft.com/office/drawing/2014/main" id="{E5F7D7E4-A2DD-6E37-7F4D-36D5AB53A27E}"/>
              </a:ext>
            </a:extLst>
          </p:cNvPr>
          <p:cNvSpPr txBox="1"/>
          <p:nvPr/>
        </p:nvSpPr>
        <p:spPr>
          <a:xfrm>
            <a:off x="6775090" y="4858988"/>
            <a:ext cx="5416907" cy="1323439"/>
          </a:xfrm>
          <a:prstGeom prst="rect">
            <a:avLst/>
          </a:prstGeom>
          <a:noFill/>
        </p:spPr>
        <p:txBody>
          <a:bodyPr wrap="square" rtlCol="0">
            <a:spAutoFit/>
          </a:bodyPr>
          <a:lstStyle/>
          <a:p>
            <a:r>
              <a:rPr lang="en-GB" sz="2000" b="1" dirty="0"/>
              <a:t>Last COPD review</a:t>
            </a:r>
            <a:r>
              <a:rPr lang="en-GB" sz="2000" dirty="0"/>
              <a:t> 6 months ago at hospital when azithromycin was started by consultant. Sputum culture at that time sensitive to amoxicillin, doxycycline and azithromycin</a:t>
            </a:r>
          </a:p>
        </p:txBody>
      </p:sp>
      <p:sp>
        <p:nvSpPr>
          <p:cNvPr id="41" name="TextBox 40">
            <a:extLst>
              <a:ext uri="{FF2B5EF4-FFF2-40B4-BE49-F238E27FC236}">
                <a16:creationId xmlns:a16="http://schemas.microsoft.com/office/drawing/2014/main" id="{23789570-7D79-8B34-4168-544960CA1134}"/>
              </a:ext>
            </a:extLst>
          </p:cNvPr>
          <p:cNvSpPr txBox="1"/>
          <p:nvPr/>
        </p:nvSpPr>
        <p:spPr>
          <a:xfrm>
            <a:off x="461094" y="5704544"/>
            <a:ext cx="4800481" cy="400110"/>
          </a:xfrm>
          <a:prstGeom prst="rect">
            <a:avLst/>
          </a:prstGeom>
          <a:noFill/>
        </p:spPr>
        <p:txBody>
          <a:bodyPr wrap="none" rtlCol="0">
            <a:spAutoFit/>
          </a:bodyPr>
          <a:lstStyle/>
          <a:p>
            <a:r>
              <a:rPr lang="en-GB" sz="2000" b="1" dirty="0"/>
              <a:t>Pulmonary rehab </a:t>
            </a:r>
            <a:r>
              <a:rPr lang="en-GB" sz="2000" dirty="0"/>
              <a:t>completed 18 months ago</a:t>
            </a:r>
          </a:p>
        </p:txBody>
      </p:sp>
      <p:sp>
        <p:nvSpPr>
          <p:cNvPr id="42" name="TextBox 41">
            <a:extLst>
              <a:ext uri="{FF2B5EF4-FFF2-40B4-BE49-F238E27FC236}">
                <a16:creationId xmlns:a16="http://schemas.microsoft.com/office/drawing/2014/main" id="{47C8CA6B-F901-4BB4-76A1-4AE2F4868ECD}"/>
              </a:ext>
            </a:extLst>
          </p:cNvPr>
          <p:cNvSpPr txBox="1"/>
          <p:nvPr/>
        </p:nvSpPr>
        <p:spPr>
          <a:xfrm>
            <a:off x="479142" y="2682697"/>
            <a:ext cx="3556258" cy="1938992"/>
          </a:xfrm>
          <a:prstGeom prst="rect">
            <a:avLst/>
          </a:prstGeom>
          <a:noFill/>
        </p:spPr>
        <p:txBody>
          <a:bodyPr wrap="square" rtlCol="0">
            <a:spAutoFit/>
          </a:bodyPr>
          <a:lstStyle/>
          <a:p>
            <a:r>
              <a:rPr lang="en-GB" sz="2000" b="1" dirty="0"/>
              <a:t>Current inhaled therapy: </a:t>
            </a:r>
          </a:p>
          <a:p>
            <a:pPr marL="285750" indent="-285750">
              <a:buFont typeface="Arial" panose="020B0604020202020204" pitchFamily="34" charset="0"/>
              <a:buChar char="•"/>
            </a:pPr>
            <a:r>
              <a:rPr lang="en-GB" sz="2000" b="0" i="0" u="none" strike="noStrike" baseline="0" dirty="0">
                <a:latin typeface="Calibri" panose="020F0502020204030204" pitchFamily="34" charset="0"/>
              </a:rPr>
              <a:t>Salbutamol 2 puffs PRN</a:t>
            </a:r>
          </a:p>
          <a:p>
            <a:pPr marL="285750" indent="-285750">
              <a:buFont typeface="Arial" panose="020B0604020202020204" pitchFamily="34" charset="0"/>
              <a:buChar char="•"/>
            </a:pPr>
            <a:r>
              <a:rPr lang="en-GB" sz="2000" b="0" i="0" u="none" strike="noStrike" baseline="0" dirty="0">
                <a:latin typeface="Calibri" panose="020F0502020204030204" pitchFamily="34" charset="0"/>
              </a:rPr>
              <a:t>Volumatic </a:t>
            </a:r>
          </a:p>
          <a:p>
            <a:pPr marL="285750" indent="-285750">
              <a:buFont typeface="Arial" panose="020B0604020202020204" pitchFamily="34" charset="0"/>
              <a:buChar char="•"/>
            </a:pPr>
            <a:r>
              <a:rPr lang="en-GB" sz="2000" b="0" i="0" u="none" strike="noStrike" baseline="0" dirty="0" err="1">
                <a:latin typeface="Calibri" panose="020F0502020204030204" pitchFamily="34" charset="0"/>
              </a:rPr>
              <a:t>Trimbow</a:t>
            </a:r>
            <a:r>
              <a:rPr lang="en-GB" sz="2000" b="0" i="0" u="none" strike="noStrike" baseline="0" dirty="0">
                <a:latin typeface="Calibri" panose="020F0502020204030204" pitchFamily="34" charset="0"/>
              </a:rPr>
              <a:t> 87/5/9mcg 2 puffs BD</a:t>
            </a:r>
          </a:p>
          <a:p>
            <a:endParaRPr lang="en-GB" sz="2000" dirty="0"/>
          </a:p>
        </p:txBody>
      </p:sp>
      <p:sp>
        <p:nvSpPr>
          <p:cNvPr id="43" name="TextBox 42">
            <a:extLst>
              <a:ext uri="{FF2B5EF4-FFF2-40B4-BE49-F238E27FC236}">
                <a16:creationId xmlns:a16="http://schemas.microsoft.com/office/drawing/2014/main" id="{945FD553-B07E-5123-A2A5-E97D3795E619}"/>
              </a:ext>
            </a:extLst>
          </p:cNvPr>
          <p:cNvSpPr txBox="1"/>
          <p:nvPr/>
        </p:nvSpPr>
        <p:spPr>
          <a:xfrm>
            <a:off x="465460" y="2197389"/>
            <a:ext cx="4069960" cy="400110"/>
          </a:xfrm>
          <a:prstGeom prst="rect">
            <a:avLst/>
          </a:prstGeom>
          <a:noFill/>
        </p:spPr>
        <p:txBody>
          <a:bodyPr wrap="none" rtlCol="0">
            <a:spAutoFit/>
          </a:bodyPr>
          <a:lstStyle/>
          <a:p>
            <a:r>
              <a:rPr lang="en-GB" sz="2000" b="1" dirty="0"/>
              <a:t>Diagnosis confirmed </a:t>
            </a:r>
            <a:r>
              <a:rPr lang="en-GB" sz="2000" dirty="0"/>
              <a:t>with spirometry</a:t>
            </a:r>
          </a:p>
        </p:txBody>
      </p:sp>
      <p:pic>
        <p:nvPicPr>
          <p:cNvPr id="44" name="Picture 2" descr="COPD: Symptoms, Diagnosis, and Treatment">
            <a:extLst>
              <a:ext uri="{FF2B5EF4-FFF2-40B4-BE49-F238E27FC236}">
                <a16:creationId xmlns:a16="http://schemas.microsoft.com/office/drawing/2014/main" id="{5ED8354D-BACD-9F7F-CE70-3D74B3FA2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682" y="441265"/>
            <a:ext cx="2636118" cy="19924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Diagram 44">
            <a:extLst>
              <a:ext uri="{FF2B5EF4-FFF2-40B4-BE49-F238E27FC236}">
                <a16:creationId xmlns:a16="http://schemas.microsoft.com/office/drawing/2014/main" id="{9A412983-409B-573B-7DC7-96228E38576B}"/>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858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BD4CA1-4E6C-5281-10FF-85556F34EF24}"/>
              </a:ext>
            </a:extLst>
          </p:cNvPr>
          <p:cNvSpPr>
            <a:spLocks noGrp="1"/>
          </p:cNvSpPr>
          <p:nvPr>
            <p:ph type="title"/>
          </p:nvPr>
        </p:nvSpPr>
        <p:spPr>
          <a:xfrm>
            <a:off x="1400823" y="200026"/>
            <a:ext cx="9713686" cy="1325563"/>
          </a:xfrm>
        </p:spPr>
        <p:txBody>
          <a:bodyPr/>
          <a:lstStyle/>
          <a:p>
            <a:r>
              <a:rPr lang="en-GB" dirty="0"/>
              <a:t>COPD history and quality of life</a:t>
            </a:r>
          </a:p>
        </p:txBody>
      </p:sp>
      <p:sp>
        <p:nvSpPr>
          <p:cNvPr id="9" name="Text Placeholder 8">
            <a:extLst>
              <a:ext uri="{FF2B5EF4-FFF2-40B4-BE49-F238E27FC236}">
                <a16:creationId xmlns:a16="http://schemas.microsoft.com/office/drawing/2014/main" id="{E7975C8E-9E5E-B3DB-90E7-FDBB45F3C475}"/>
              </a:ext>
            </a:extLst>
          </p:cNvPr>
          <p:cNvSpPr>
            <a:spLocks noGrp="1"/>
          </p:cNvSpPr>
          <p:nvPr>
            <p:ph type="body" sz="quarter" idx="11"/>
          </p:nvPr>
        </p:nvSpPr>
        <p:spPr/>
        <p:txBody>
          <a:bodyPr/>
          <a:lstStyle/>
          <a:p>
            <a:endParaRPr lang="en-GB" dirty="0"/>
          </a:p>
        </p:txBody>
      </p:sp>
      <p:sp>
        <p:nvSpPr>
          <p:cNvPr id="10" name="Text Placeholder 9">
            <a:extLst>
              <a:ext uri="{FF2B5EF4-FFF2-40B4-BE49-F238E27FC236}">
                <a16:creationId xmlns:a16="http://schemas.microsoft.com/office/drawing/2014/main" id="{F7253A06-58D3-036F-9A3D-3337F1FB0899}"/>
              </a:ext>
            </a:extLst>
          </p:cNvPr>
          <p:cNvSpPr>
            <a:spLocks noGrp="1"/>
          </p:cNvSpPr>
          <p:nvPr>
            <p:ph type="body" sz="quarter" idx="12"/>
          </p:nvPr>
        </p:nvSpPr>
        <p:spPr/>
        <p:txBody>
          <a:bodyPr/>
          <a:lstStyle/>
          <a:p>
            <a:endParaRPr lang="en-GB"/>
          </a:p>
        </p:txBody>
      </p:sp>
      <p:sp>
        <p:nvSpPr>
          <p:cNvPr id="11" name="Text Placeholder 10">
            <a:extLst>
              <a:ext uri="{FF2B5EF4-FFF2-40B4-BE49-F238E27FC236}">
                <a16:creationId xmlns:a16="http://schemas.microsoft.com/office/drawing/2014/main" id="{A501D576-EB71-FB64-6AC8-1C7761C83C8B}"/>
              </a:ext>
            </a:extLst>
          </p:cNvPr>
          <p:cNvSpPr>
            <a:spLocks noGrp="1"/>
          </p:cNvSpPr>
          <p:nvPr>
            <p:ph type="body" sz="quarter" idx="13"/>
          </p:nvPr>
        </p:nvSpPr>
        <p:spPr/>
        <p:txBody>
          <a:bodyPr/>
          <a:lstStyle/>
          <a:p>
            <a:endParaRPr lang="en-GB"/>
          </a:p>
        </p:txBody>
      </p:sp>
      <p:graphicFrame>
        <p:nvGraphicFramePr>
          <p:cNvPr id="5" name="Diagram 4">
            <a:extLst>
              <a:ext uri="{FF2B5EF4-FFF2-40B4-BE49-F238E27FC236}">
                <a16:creationId xmlns:a16="http://schemas.microsoft.com/office/drawing/2014/main" id="{E86A71E8-9D7A-B356-31DE-E840137C3EE8}"/>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11">
            <a:extLst>
              <a:ext uri="{FF2B5EF4-FFF2-40B4-BE49-F238E27FC236}">
                <a16:creationId xmlns:a16="http://schemas.microsoft.com/office/drawing/2014/main" id="{05C03D4D-E2DE-6442-5A82-EEFE7A0FE50D}"/>
              </a:ext>
            </a:extLst>
          </p:cNvPr>
          <p:cNvGraphicFramePr>
            <a:graphicFrameLocks noGrp="1"/>
          </p:cNvGraphicFramePr>
          <p:nvPr>
            <p:extLst>
              <p:ext uri="{D42A27DB-BD31-4B8C-83A1-F6EECF244321}">
                <p14:modId xmlns:p14="http://schemas.microsoft.com/office/powerpoint/2010/main" val="975966980"/>
              </p:ext>
            </p:extLst>
          </p:nvPr>
        </p:nvGraphicFramePr>
        <p:xfrm>
          <a:off x="320033" y="1667352"/>
          <a:ext cx="11551933" cy="4632960"/>
        </p:xfrm>
        <a:graphic>
          <a:graphicData uri="http://schemas.openxmlformats.org/drawingml/2006/table">
            <a:tbl>
              <a:tblPr firstRow="1" bandRow="1">
                <a:tableStyleId>{8799B23B-EC83-4686-B30A-512413B5E67A}</a:tableStyleId>
              </a:tblPr>
              <a:tblGrid>
                <a:gridCol w="3975586">
                  <a:extLst>
                    <a:ext uri="{9D8B030D-6E8A-4147-A177-3AD203B41FA5}">
                      <a16:colId xmlns:a16="http://schemas.microsoft.com/office/drawing/2014/main" val="1916262096"/>
                    </a:ext>
                  </a:extLst>
                </a:gridCol>
                <a:gridCol w="7576347">
                  <a:extLst>
                    <a:ext uri="{9D8B030D-6E8A-4147-A177-3AD203B41FA5}">
                      <a16:colId xmlns:a16="http://schemas.microsoft.com/office/drawing/2014/main" val="42507464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Understanding of the diagnosis and condition</a:t>
                      </a:r>
                    </a:p>
                  </a:txBody>
                  <a:tcPr>
                    <a:solidFill>
                      <a:srgbClr val="ECC9CD"/>
                    </a:solidFill>
                  </a:tcPr>
                </a:tc>
                <a:tc>
                  <a:txBody>
                    <a:bodyPr/>
                    <a:lstStyle/>
                    <a:p>
                      <a:pPr marL="342900" indent="-342900">
                        <a:buFont typeface="Arial" panose="020B0604020202020204" pitchFamily="34" charset="0"/>
                        <a:buChar char="•"/>
                      </a:pPr>
                      <a:r>
                        <a:rPr lang="en-GB" sz="2000" b="0" dirty="0">
                          <a:effectLst/>
                          <a:latin typeface="+mn-lt"/>
                          <a:ea typeface="Times New Roman" panose="02020603050405020304" pitchFamily="18" charset="0"/>
                          <a:cs typeface="Arial" panose="020B0604020202020204" pitchFamily="34" charset="0"/>
                        </a:rPr>
                        <a:t>Ann understands her condition</a:t>
                      </a:r>
                      <a:endParaRPr lang="en-GB" sz="2000" b="0" dirty="0">
                        <a:latin typeface="+mn-lt"/>
                      </a:endParaRP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Impact on patient - </a:t>
                      </a:r>
                      <a:r>
                        <a:rPr lang="en-GB" sz="2000" b="1" dirty="0">
                          <a:effectLst/>
                          <a:latin typeface="+mn-lt"/>
                        </a:rPr>
                        <a:t>daily living, occupation, social life</a:t>
                      </a:r>
                      <a:endParaRPr lang="en-GB" sz="2000" b="1" dirty="0">
                        <a:latin typeface="+mn-lt"/>
                      </a:endParaRP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COPD impacts on her daily life about </a:t>
                      </a:r>
                      <a:r>
                        <a:rPr lang="en-GB" sz="2000" dirty="0">
                          <a:latin typeface="+mn-lt"/>
                          <a:ea typeface="Times New Roman" panose="02020603050405020304" pitchFamily="18" charset="0"/>
                        </a:rPr>
                        <a:t>five</a:t>
                      </a:r>
                      <a:r>
                        <a:rPr lang="en-GB" sz="2000" dirty="0">
                          <a:effectLst/>
                          <a:latin typeface="+mn-lt"/>
                          <a:ea typeface="Times New Roman" panose="02020603050405020304" pitchFamily="18" charset="0"/>
                          <a:cs typeface="Arial" panose="020B0604020202020204" pitchFamily="34" charset="0"/>
                        </a:rPr>
                        <a:t> days a week, this has got worse since her husband died about 9 months ago.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mn-lt"/>
                          <a:ea typeface="Times New Roman" panose="02020603050405020304" pitchFamily="18" charset="0"/>
                          <a:cs typeface="Arial" panose="020B0604020202020204" pitchFamily="34" charset="0"/>
                        </a:rPr>
                        <a:t>She has los</a:t>
                      </a:r>
                      <a:r>
                        <a:rPr lang="en-GB" sz="2000" dirty="0">
                          <a:latin typeface="+mn-lt"/>
                          <a:ea typeface="Times New Roman" panose="02020603050405020304" pitchFamily="18" charset="0"/>
                        </a:rPr>
                        <a:t>t confidence to go out alone and only goes out with her daughter shopping once a week to the local shops.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ea typeface="Times New Roman" panose="02020603050405020304" pitchFamily="18" charset="0"/>
                        </a:rPr>
                        <a:t>She is retired and is lonely.</a:t>
                      </a:r>
                    </a:p>
                  </a:txBody>
                  <a:tcPr>
                    <a:noFill/>
                  </a:tcPr>
                </a:tc>
                <a:extLst>
                  <a:ext uri="{0D108BD9-81ED-4DB2-BD59-A6C34878D82A}">
                    <a16:rowId xmlns:a16="http://schemas.microsoft.com/office/drawing/2014/main" val="2878411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Baseline of severity </a:t>
                      </a:r>
                      <a:r>
                        <a:rPr lang="en-GB" sz="2000" b="1" dirty="0">
                          <a:effectLst/>
                          <a:latin typeface="+mn-lt"/>
                        </a:rPr>
                        <a:t>using </a:t>
                      </a:r>
                      <a:r>
                        <a:rPr lang="en-GB" sz="2000" b="1" u="sng" dirty="0">
                          <a:solidFill>
                            <a:srgbClr val="0563C1"/>
                          </a:solidFill>
                          <a:effectLst/>
                          <a:latin typeface="+mn-lt"/>
                          <a:hlinkClick r:id="rId8"/>
                        </a:rPr>
                        <a:t>MRC dyspnoea scale</a:t>
                      </a:r>
                      <a:r>
                        <a:rPr lang="en-GB" sz="2000" b="1" dirty="0">
                          <a:effectLst/>
                          <a:latin typeface="+mn-lt"/>
                        </a:rPr>
                        <a:t> </a:t>
                      </a: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ea typeface="Times New Roman" panose="02020603050405020304" pitchFamily="18" charset="0"/>
                        </a:rPr>
                        <a:t>She has to stop to catch her</a:t>
                      </a:r>
                      <a:r>
                        <a:rPr lang="en-GB" sz="2000" dirty="0">
                          <a:effectLst/>
                          <a:latin typeface="+mn-lt"/>
                          <a:ea typeface="Times New Roman" panose="02020603050405020304" pitchFamily="18" charset="0"/>
                          <a:cs typeface="Arial" panose="020B0604020202020204" pitchFamily="34" charset="0"/>
                        </a:rPr>
                        <a:t> breath after walking about 100 yards or after a few minutes on level ground – MRC scale 3</a:t>
                      </a:r>
                    </a:p>
                  </a:txBody>
                  <a:tcPr>
                    <a:noFill/>
                  </a:tcPr>
                </a:tc>
                <a:extLst>
                  <a:ext uri="{0D108BD9-81ED-4DB2-BD59-A6C34878D82A}">
                    <a16:rowId xmlns:a16="http://schemas.microsoft.com/office/drawing/2014/main" val="2578694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Patient thoughts on self- management (triggers, diet, exercise)</a:t>
                      </a:r>
                    </a:p>
                    <a:p>
                      <a:endParaRPr lang="en-GB" sz="2000" b="1" dirty="0">
                        <a:latin typeface="+mn-lt"/>
                      </a:endParaRPr>
                    </a:p>
                  </a:txBody>
                  <a:tcPr>
                    <a:solidFill>
                      <a:srgbClr val="ECC9CD"/>
                    </a:solidFill>
                  </a:tcPr>
                </a:tc>
                <a:tc>
                  <a:txBody>
                    <a:bodyPr/>
                    <a:lstStyle/>
                    <a:p>
                      <a:pPr marL="342900" indent="-342900">
                        <a:buFont typeface="Arial" panose="020B0604020202020204" pitchFamily="34" charset="0"/>
                        <a:buChar char="•"/>
                      </a:pPr>
                      <a:r>
                        <a:rPr lang="en-GB" sz="2000" dirty="0">
                          <a:effectLst/>
                          <a:latin typeface="+mn-lt"/>
                          <a:ea typeface="Times New Roman" panose="02020603050405020304" pitchFamily="18" charset="0"/>
                          <a:cs typeface="Arial" panose="020B0604020202020204" pitchFamily="34" charset="0"/>
                        </a:rPr>
                        <a:t>She has been breathless more since her husband died</a:t>
                      </a:r>
                      <a:r>
                        <a:rPr lang="en-GB" sz="2000" dirty="0">
                          <a:latin typeface="+mn-lt"/>
                          <a:ea typeface="Times New Roman" panose="02020603050405020304" pitchFamily="18" charset="0"/>
                        </a:rPr>
                        <a:t>, </a:t>
                      </a:r>
                      <a:r>
                        <a:rPr lang="en-GB" sz="2000" dirty="0">
                          <a:effectLst/>
                          <a:latin typeface="+mn-lt"/>
                          <a:ea typeface="Times New Roman" panose="02020603050405020304" pitchFamily="18" charset="0"/>
                          <a:cs typeface="Arial" panose="020B0604020202020204" pitchFamily="34" charset="0"/>
                        </a:rPr>
                        <a:t>she has been increasingly anxious about the bills and house maintenance and thinks this may be contributing. </a:t>
                      </a:r>
                    </a:p>
                    <a:p>
                      <a:pPr marL="342900" indent="-342900">
                        <a:buFont typeface="Arial" panose="020B0604020202020204" pitchFamily="34" charset="0"/>
                        <a:buChar char="•"/>
                      </a:pPr>
                      <a:r>
                        <a:rPr lang="en-GB" sz="2000" dirty="0">
                          <a:effectLst/>
                          <a:latin typeface="+mn-lt"/>
                          <a:ea typeface="Times New Roman" panose="02020603050405020304" pitchFamily="18" charset="0"/>
                          <a:cs typeface="Arial" panose="020B0604020202020204" pitchFamily="34" charset="0"/>
                        </a:rPr>
                        <a:t>She no longer feels confident to exercise. She has put on weight and had not realised this was a factor.</a:t>
                      </a:r>
                    </a:p>
                  </a:txBody>
                  <a:tcPr>
                    <a:noFill/>
                  </a:tcPr>
                </a:tc>
                <a:extLst>
                  <a:ext uri="{0D108BD9-81ED-4DB2-BD59-A6C34878D82A}">
                    <a16:rowId xmlns:a16="http://schemas.microsoft.com/office/drawing/2014/main" val="1597759444"/>
                  </a:ext>
                </a:extLst>
              </a:tr>
            </a:tbl>
          </a:graphicData>
        </a:graphic>
      </p:graphicFrame>
    </p:spTree>
    <p:extLst>
      <p:ext uri="{BB962C8B-B14F-4D97-AF65-F5344CB8AC3E}">
        <p14:creationId xmlns:p14="http://schemas.microsoft.com/office/powerpoint/2010/main" val="240627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A39B-07FB-CE9A-6994-637DC7ABBDAB}"/>
              </a:ext>
            </a:extLst>
          </p:cNvPr>
          <p:cNvSpPr>
            <a:spLocks noGrp="1"/>
          </p:cNvSpPr>
          <p:nvPr>
            <p:ph type="title"/>
          </p:nvPr>
        </p:nvSpPr>
        <p:spPr>
          <a:xfrm>
            <a:off x="1457325" y="291103"/>
            <a:ext cx="9713686" cy="1325563"/>
          </a:xfrm>
        </p:spPr>
        <p:txBody>
          <a:bodyPr/>
          <a:lstStyle/>
          <a:p>
            <a:r>
              <a:rPr lang="en-GB" dirty="0"/>
              <a:t>Prevention and optimisation of therapy</a:t>
            </a:r>
          </a:p>
        </p:txBody>
      </p:sp>
      <p:sp>
        <p:nvSpPr>
          <p:cNvPr id="4" name="Text Placeholder 3">
            <a:extLst>
              <a:ext uri="{FF2B5EF4-FFF2-40B4-BE49-F238E27FC236}">
                <a16:creationId xmlns:a16="http://schemas.microsoft.com/office/drawing/2014/main" id="{B093365A-745B-45B4-0DB8-56DCA3A56B0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439B37E7-086A-C608-CE4D-EBBFEA6AFF6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AF6C46A9-86B2-C59E-D724-520F64FB15CE}"/>
              </a:ext>
            </a:extLst>
          </p:cNvPr>
          <p:cNvSpPr>
            <a:spLocks noGrp="1"/>
          </p:cNvSpPr>
          <p:nvPr>
            <p:ph type="body" sz="quarter" idx="13"/>
          </p:nvPr>
        </p:nvSpPr>
        <p:spPr/>
        <p:txBody>
          <a:bodyPr/>
          <a:lstStyle/>
          <a:p>
            <a:endParaRPr lang="en-GB"/>
          </a:p>
        </p:txBody>
      </p:sp>
      <p:graphicFrame>
        <p:nvGraphicFramePr>
          <p:cNvPr id="7" name="Table 11">
            <a:extLst>
              <a:ext uri="{FF2B5EF4-FFF2-40B4-BE49-F238E27FC236}">
                <a16:creationId xmlns:a16="http://schemas.microsoft.com/office/drawing/2014/main" id="{DEA099C4-DA2F-1BFF-0E63-3BF73167DE80}"/>
              </a:ext>
            </a:extLst>
          </p:cNvPr>
          <p:cNvGraphicFramePr>
            <a:graphicFrameLocks noGrp="1"/>
          </p:cNvGraphicFramePr>
          <p:nvPr>
            <p:extLst>
              <p:ext uri="{D42A27DB-BD31-4B8C-83A1-F6EECF244321}">
                <p14:modId xmlns:p14="http://schemas.microsoft.com/office/powerpoint/2010/main" val="1363070628"/>
              </p:ext>
            </p:extLst>
          </p:nvPr>
        </p:nvGraphicFramePr>
        <p:xfrm>
          <a:off x="358568" y="1820949"/>
          <a:ext cx="11137350" cy="4328160"/>
        </p:xfrm>
        <a:graphic>
          <a:graphicData uri="http://schemas.openxmlformats.org/drawingml/2006/table">
            <a:tbl>
              <a:tblPr firstRow="1" bandRow="1">
                <a:tableStyleId>{8799B23B-EC83-4686-B30A-512413B5E67A}</a:tableStyleId>
              </a:tblPr>
              <a:tblGrid>
                <a:gridCol w="3026889">
                  <a:extLst>
                    <a:ext uri="{9D8B030D-6E8A-4147-A177-3AD203B41FA5}">
                      <a16:colId xmlns:a16="http://schemas.microsoft.com/office/drawing/2014/main" val="1916262096"/>
                    </a:ext>
                  </a:extLst>
                </a:gridCol>
                <a:gridCol w="8110461">
                  <a:extLst>
                    <a:ext uri="{9D8B030D-6E8A-4147-A177-3AD203B41FA5}">
                      <a16:colId xmlns:a16="http://schemas.microsoft.com/office/drawing/2014/main" val="42507464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Smoking status and cessation</a:t>
                      </a: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a typeface="Times New Roman" panose="02020603050405020304" pitchFamily="18" charset="0"/>
                        </a:rPr>
                        <a:t>Ann’s records show she is an ex-smoker, but admits since her husband died she has had the odd cigarette, this has crept up and she is now having about 3 per day.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a typeface="Times New Roman" panose="02020603050405020304" pitchFamily="18" charset="0"/>
                        </a:rPr>
                        <a:t>She understands this has an impact on her COPD and is keen to stop and agrees to be referred to local services. </a:t>
                      </a: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Inhaler adherence and technique</a:t>
                      </a: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Ann’s inhaler technique is good and she is compliant with her medication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effectLst/>
                        <a:latin typeface="+mn-lt"/>
                        <a:ea typeface="Times New Roman" panose="02020603050405020304" pitchFamily="18" charset="0"/>
                        <a:cs typeface="Arial" panose="020B0604020202020204" pitchFamily="34" charset="0"/>
                      </a:endParaRPr>
                    </a:p>
                  </a:txBody>
                  <a:tcPr>
                    <a:noFill/>
                  </a:tcPr>
                </a:tc>
                <a:extLst>
                  <a:ext uri="{0D108BD9-81ED-4DB2-BD59-A6C34878D82A}">
                    <a16:rowId xmlns:a16="http://schemas.microsoft.com/office/drawing/2014/main" val="2878411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Vaccination uptake</a:t>
                      </a: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Ann’s vaccinations are up to date.</a:t>
                      </a:r>
                    </a:p>
                    <a:p>
                      <a:pPr marL="342900" indent="-342900">
                        <a:buFont typeface="Arial" panose="020B0604020202020204" pitchFamily="34" charset="0"/>
                        <a:buChar char="•"/>
                      </a:pPr>
                      <a:endParaRPr lang="en-GB" sz="2000" dirty="0">
                        <a:latin typeface="+mn-lt"/>
                      </a:endParaRPr>
                    </a:p>
                  </a:txBody>
                  <a:tcPr>
                    <a:noFill/>
                  </a:tcPr>
                </a:tc>
                <a:extLst>
                  <a:ext uri="{0D108BD9-81ED-4DB2-BD59-A6C34878D82A}">
                    <a16:rowId xmlns:a16="http://schemas.microsoft.com/office/drawing/2014/main" val="2578694799"/>
                  </a:ext>
                </a:extLst>
              </a:tr>
              <a:tr h="370840">
                <a:tc>
                  <a:txBody>
                    <a:bodyPr/>
                    <a:lstStyle/>
                    <a:p>
                      <a:r>
                        <a:rPr lang="en-GB" sz="2000" b="1" dirty="0"/>
                        <a:t>Pulmonary rehabilitation</a:t>
                      </a: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Ann has had pulmonary rehab before, she found it helpful and would like to have it again to rebuild her confidence around exercise and daily activities and losing weight.</a:t>
                      </a:r>
                    </a:p>
                    <a:p>
                      <a:pPr marL="342900" indent="-342900">
                        <a:buFont typeface="Arial" panose="020B0604020202020204" pitchFamily="34" charset="0"/>
                        <a:buChar char="•"/>
                      </a:pPr>
                      <a:endParaRPr lang="en-GB" sz="2000" dirty="0">
                        <a:latin typeface="+mn-lt"/>
                      </a:endParaRPr>
                    </a:p>
                  </a:txBody>
                  <a:tcPr>
                    <a:noFill/>
                  </a:tcPr>
                </a:tc>
                <a:extLst>
                  <a:ext uri="{0D108BD9-81ED-4DB2-BD59-A6C34878D82A}">
                    <a16:rowId xmlns:a16="http://schemas.microsoft.com/office/drawing/2014/main" val="1597759444"/>
                  </a:ext>
                </a:extLst>
              </a:tr>
            </a:tbl>
          </a:graphicData>
        </a:graphic>
      </p:graphicFrame>
      <p:graphicFrame>
        <p:nvGraphicFramePr>
          <p:cNvPr id="18" name="Diagram 17">
            <a:extLst>
              <a:ext uri="{FF2B5EF4-FFF2-40B4-BE49-F238E27FC236}">
                <a16:creationId xmlns:a16="http://schemas.microsoft.com/office/drawing/2014/main" id="{E9DF6DDA-2CB1-955A-6156-2A239C7E6869}"/>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61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47DA-48F6-1F25-7FA7-05E194694AA2}"/>
              </a:ext>
            </a:extLst>
          </p:cNvPr>
          <p:cNvSpPr>
            <a:spLocks noGrp="1"/>
          </p:cNvSpPr>
          <p:nvPr>
            <p:ph type="title"/>
          </p:nvPr>
        </p:nvSpPr>
        <p:spPr>
          <a:xfrm>
            <a:off x="1640114" y="263338"/>
            <a:ext cx="9713686" cy="1325563"/>
          </a:xfrm>
        </p:spPr>
        <p:txBody>
          <a:bodyPr/>
          <a:lstStyle/>
          <a:p>
            <a:r>
              <a:rPr lang="en-GB" dirty="0"/>
              <a:t>Education: Managing exacerbation</a:t>
            </a:r>
          </a:p>
        </p:txBody>
      </p:sp>
      <p:sp>
        <p:nvSpPr>
          <p:cNvPr id="3" name="Content Placeholder 2">
            <a:extLst>
              <a:ext uri="{FF2B5EF4-FFF2-40B4-BE49-F238E27FC236}">
                <a16:creationId xmlns:a16="http://schemas.microsoft.com/office/drawing/2014/main" id="{8EA43C4D-F9CA-F837-B2CF-82E0C496C1F4}"/>
              </a:ext>
            </a:extLst>
          </p:cNvPr>
          <p:cNvSpPr>
            <a:spLocks noGrp="1"/>
          </p:cNvSpPr>
          <p:nvPr>
            <p:ph idx="1"/>
          </p:nvPr>
        </p:nvSpPr>
        <p:spPr>
          <a:xfrm>
            <a:off x="838200" y="1690688"/>
            <a:ext cx="10515600" cy="4486275"/>
          </a:xfrm>
        </p:spPr>
        <p:txBody>
          <a:bodyPr>
            <a:normAutofit/>
          </a:bodyPr>
          <a:lstStyle/>
          <a:p>
            <a:pPr marL="0" indent="0">
              <a:buNone/>
            </a:pPr>
            <a:endParaRPr lang="en-GB" dirty="0"/>
          </a:p>
          <a:p>
            <a:pPr marL="0" indent="0">
              <a:buNone/>
            </a:pPr>
            <a:endParaRPr lang="en-GB" dirty="0"/>
          </a:p>
          <a:p>
            <a:pPr lvl="1"/>
            <a:endParaRPr lang="en-GB" dirty="0"/>
          </a:p>
        </p:txBody>
      </p:sp>
      <p:sp>
        <p:nvSpPr>
          <p:cNvPr id="4" name="Text Placeholder 3">
            <a:extLst>
              <a:ext uri="{FF2B5EF4-FFF2-40B4-BE49-F238E27FC236}">
                <a16:creationId xmlns:a16="http://schemas.microsoft.com/office/drawing/2014/main" id="{D63925D1-B3AE-E884-78B8-EFBF305FE13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AD3B05EE-AFF1-76D5-5BCB-72240940470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9F9F8B9-35EE-506D-0E63-83E0A98F5941}"/>
              </a:ext>
            </a:extLst>
          </p:cNvPr>
          <p:cNvSpPr>
            <a:spLocks noGrp="1"/>
          </p:cNvSpPr>
          <p:nvPr>
            <p:ph type="body" sz="quarter" idx="13"/>
          </p:nvPr>
        </p:nvSpPr>
        <p:spPr/>
        <p:txBody>
          <a:bodyPr/>
          <a:lstStyle/>
          <a:p>
            <a:endParaRPr lang="en-GB"/>
          </a:p>
        </p:txBody>
      </p:sp>
      <p:graphicFrame>
        <p:nvGraphicFramePr>
          <p:cNvPr id="7" name="Table 11">
            <a:extLst>
              <a:ext uri="{FF2B5EF4-FFF2-40B4-BE49-F238E27FC236}">
                <a16:creationId xmlns:a16="http://schemas.microsoft.com/office/drawing/2014/main" id="{C1DA5636-B55A-571B-A429-B094CDB2F02F}"/>
              </a:ext>
            </a:extLst>
          </p:cNvPr>
          <p:cNvGraphicFramePr>
            <a:graphicFrameLocks noGrp="1"/>
          </p:cNvGraphicFramePr>
          <p:nvPr>
            <p:extLst>
              <p:ext uri="{D42A27DB-BD31-4B8C-83A1-F6EECF244321}">
                <p14:modId xmlns:p14="http://schemas.microsoft.com/office/powerpoint/2010/main" val="271301868"/>
              </p:ext>
            </p:extLst>
          </p:nvPr>
        </p:nvGraphicFramePr>
        <p:xfrm>
          <a:off x="316411" y="1607021"/>
          <a:ext cx="11137350" cy="4236720"/>
        </p:xfrm>
        <a:graphic>
          <a:graphicData uri="http://schemas.openxmlformats.org/drawingml/2006/table">
            <a:tbl>
              <a:tblPr firstRow="1" bandRow="1">
                <a:tableStyleId>{8799B23B-EC83-4686-B30A-512413B5E67A}</a:tableStyleId>
              </a:tblPr>
              <a:tblGrid>
                <a:gridCol w="4066190">
                  <a:extLst>
                    <a:ext uri="{9D8B030D-6E8A-4147-A177-3AD203B41FA5}">
                      <a16:colId xmlns:a16="http://schemas.microsoft.com/office/drawing/2014/main" val="1916262096"/>
                    </a:ext>
                  </a:extLst>
                </a:gridCol>
                <a:gridCol w="7071160">
                  <a:extLst>
                    <a:ext uri="{9D8B030D-6E8A-4147-A177-3AD203B41FA5}">
                      <a16:colId xmlns:a16="http://schemas.microsoft.com/office/drawing/2014/main" val="4250746489"/>
                    </a:ext>
                  </a:extLst>
                </a:gridCol>
              </a:tblGrid>
              <a:tr h="175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mn-lt"/>
                        </a:rPr>
                        <a:t>Patient education, u</a:t>
                      </a:r>
                      <a:r>
                        <a:rPr lang="en-GB" sz="2000" dirty="0">
                          <a:effectLst/>
                          <a:latin typeface="+mn-lt"/>
                          <a:ea typeface="Times New Roman" panose="02020603050405020304" pitchFamily="18" charset="0"/>
                          <a:cs typeface="Arial" panose="020B0604020202020204" pitchFamily="34" charset="0"/>
                        </a:rPr>
                        <a:t>se online </a:t>
                      </a:r>
                      <a:r>
                        <a:rPr lang="en-GB" sz="2000" u="sng" dirty="0">
                          <a:solidFill>
                            <a:srgbClr val="0563C1"/>
                          </a:solidFill>
                          <a:effectLst/>
                          <a:latin typeface="+mn-lt"/>
                          <a:ea typeface="Times New Roman" panose="02020603050405020304" pitchFamily="18" charset="0"/>
                          <a:cs typeface="Arial" panose="020B0604020202020204" pitchFamily="34" charset="0"/>
                          <a:hlinkClick r:id="rId3"/>
                        </a:rPr>
                        <a:t>patient leaflet</a:t>
                      </a:r>
                      <a:r>
                        <a:rPr lang="en-GB" sz="2000" dirty="0">
                          <a:effectLst/>
                          <a:latin typeface="+mn-lt"/>
                          <a:ea typeface="Times New Roman" panose="02020603050405020304" pitchFamily="18" charset="0"/>
                          <a:cs typeface="Arial" panose="020B0604020202020204" pitchFamily="34" charset="0"/>
                        </a:rPr>
                        <a:t> to discuss flare ups</a:t>
                      </a:r>
                    </a:p>
                  </a:txBody>
                  <a:tcPr>
                    <a:solidFill>
                      <a:srgbClr val="ECC9CD"/>
                    </a:solidFill>
                  </a:tcPr>
                </a:tc>
                <a:tc>
                  <a:txBody>
                    <a:bodyPr/>
                    <a:lstStyle/>
                    <a:p>
                      <a:pPr marL="285750" indent="-285750">
                        <a:buFont typeface="Arial" panose="020B0604020202020204" pitchFamily="34" charset="0"/>
                        <a:buChar char="•"/>
                      </a:pPr>
                      <a:r>
                        <a:rPr lang="en-GB" sz="2000" b="0" dirty="0">
                          <a:latin typeface="+mn-lt"/>
                          <a:ea typeface="Times New Roman" panose="02020603050405020304" pitchFamily="18" charset="0"/>
                        </a:rPr>
                        <a:t>Ann did not realise that smoking meant the azithromycin she was taking from the consultant would not work as well. She is even more determined to give up now she knows this.</a:t>
                      </a:r>
                      <a:endParaRPr lang="en-GB" sz="2000" b="0" dirty="0">
                        <a:effectLst/>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2000" b="0" dirty="0">
                          <a:latin typeface="+mn-lt"/>
                          <a:ea typeface="Times New Roman" panose="02020603050405020304" pitchFamily="18" charset="0"/>
                        </a:rPr>
                        <a:t>She thinks a written personalised plan will help to remember what to do in a flare up.</a:t>
                      </a:r>
                    </a:p>
                  </a:txBody>
                  <a:tcPr>
                    <a:noFill/>
                  </a:tcPr>
                </a:tc>
                <a:extLst>
                  <a:ext uri="{0D108BD9-81ED-4DB2-BD59-A6C34878D82A}">
                    <a16:rowId xmlns:a16="http://schemas.microsoft.com/office/drawing/2014/main" val="3959873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Rescue packs,</a:t>
                      </a:r>
                      <a:r>
                        <a:rPr lang="en-GB" sz="2000" b="1" dirty="0">
                          <a:effectLst/>
                          <a:latin typeface="+mn-lt"/>
                          <a:ea typeface="Times New Roman" panose="02020603050405020304" pitchFamily="18" charset="0"/>
                          <a:cs typeface="Arial" panose="020B0604020202020204" pitchFamily="34" charset="0"/>
                        </a:rPr>
                        <a:t> check what is prescribed (5 days steroid and antibiotic)</a:t>
                      </a:r>
                      <a:endParaRPr lang="en-GB" sz="2000" b="1" dirty="0">
                        <a:latin typeface="+mn-lt"/>
                      </a:endParaRPr>
                    </a:p>
                  </a:txBody>
                  <a:tcPr>
                    <a:solidFill>
                      <a:srgbClr val="ECC9CD"/>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latin typeface="+mn-lt"/>
                          <a:ea typeface="Times New Roman" panose="02020603050405020304" pitchFamily="18" charset="0"/>
                        </a:rPr>
                        <a:t>Ann was</a:t>
                      </a:r>
                      <a:r>
                        <a:rPr lang="en-GB" sz="2000" b="0" dirty="0">
                          <a:effectLst/>
                          <a:latin typeface="+mn-lt"/>
                          <a:ea typeface="Times New Roman" panose="02020603050405020304" pitchFamily="18" charset="0"/>
                          <a:cs typeface="Arial" panose="020B0604020202020204" pitchFamily="34" charset="0"/>
                        </a:rPr>
                        <a:t> using her steroid and antibiotic rescue pack every time she felt more breathless, whether or not there was a change in phlegm, as she was worried she might end up in hospital again.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effectLst/>
                          <a:latin typeface="+mn-lt"/>
                          <a:ea typeface="Times New Roman" panose="02020603050405020304" pitchFamily="18" charset="0"/>
                          <a:cs typeface="Arial" panose="020B0604020202020204" pitchFamily="34" charset="0"/>
                        </a:rPr>
                        <a:t>She had </a:t>
                      </a:r>
                      <a:r>
                        <a:rPr lang="en-GB" sz="2000" b="0" dirty="0">
                          <a:latin typeface="+mn-lt"/>
                          <a:ea typeface="Times New Roman" panose="02020603050405020304" pitchFamily="18" charset="0"/>
                        </a:rPr>
                        <a:t>forgotten about</a:t>
                      </a:r>
                      <a:r>
                        <a:rPr lang="en-GB" sz="2000" b="0" dirty="0">
                          <a:effectLst/>
                          <a:latin typeface="+mn-lt"/>
                          <a:ea typeface="Times New Roman" panose="02020603050405020304" pitchFamily="18" charset="0"/>
                          <a:cs typeface="Arial" panose="020B0604020202020204" pitchFamily="34" charset="0"/>
                        </a:rPr>
                        <a:t> increasing </a:t>
                      </a:r>
                      <a:r>
                        <a:rPr lang="en-GB" sz="2000" b="0" dirty="0">
                          <a:latin typeface="+mn-lt"/>
                          <a:ea typeface="Times New Roman" panose="02020603050405020304" pitchFamily="18" charset="0"/>
                        </a:rPr>
                        <a:t>the</a:t>
                      </a:r>
                      <a:r>
                        <a:rPr lang="en-GB" sz="2000" b="0" dirty="0">
                          <a:effectLst/>
                          <a:latin typeface="+mn-lt"/>
                          <a:ea typeface="Times New Roman" panose="02020603050405020304" pitchFamily="18" charset="0"/>
                          <a:cs typeface="Arial" panose="020B0604020202020204" pitchFamily="34" charset="0"/>
                        </a:rPr>
                        <a:t> salbutamol to see if this helped before starting her rescue pack.</a:t>
                      </a:r>
                    </a:p>
                  </a:txBody>
                  <a:tcPr>
                    <a:noFill/>
                  </a:tcPr>
                </a:tc>
                <a:extLst>
                  <a:ext uri="{0D108BD9-81ED-4DB2-BD59-A6C34878D82A}">
                    <a16:rowId xmlns:a16="http://schemas.microsoft.com/office/drawing/2014/main" val="2878411944"/>
                  </a:ext>
                </a:extLst>
              </a:tr>
              <a:tr h="370840">
                <a:tc>
                  <a:txBody>
                    <a:bodyPr/>
                    <a:lstStyle/>
                    <a:p>
                      <a:r>
                        <a:rPr lang="en-GB" sz="2000" b="1" dirty="0">
                          <a:latin typeface="+mn-lt"/>
                        </a:rPr>
                        <a:t>Antibiotic risks and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mn-lt"/>
                      </a:endParaRPr>
                    </a:p>
                  </a:txBody>
                  <a:tcPr>
                    <a:solidFill>
                      <a:srgbClr val="ECC9CD"/>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ea typeface="Times New Roman" panose="02020603050405020304" pitchFamily="18" charset="0"/>
                        </a:rPr>
                        <a:t>Sh</a:t>
                      </a:r>
                      <a:r>
                        <a:rPr lang="en-GB" sz="2000" dirty="0">
                          <a:effectLst/>
                          <a:latin typeface="+mn-lt"/>
                          <a:ea typeface="Times New Roman" panose="02020603050405020304" pitchFamily="18" charset="0"/>
                          <a:cs typeface="Arial" panose="020B0604020202020204" pitchFamily="34" charset="0"/>
                        </a:rPr>
                        <a:t>e hadn’t realised that there might be </a:t>
                      </a:r>
                      <a:r>
                        <a:rPr lang="en-GB" sz="2000" dirty="0">
                          <a:latin typeface="+mn-lt"/>
                          <a:ea typeface="Times New Roman" panose="02020603050405020304" pitchFamily="18" charset="0"/>
                        </a:rPr>
                        <a:t>side effects from taking rescue pack medication and she did not know about antibiotic resistance.</a:t>
                      </a:r>
                      <a:endParaRPr lang="en-GB" sz="2000" dirty="0">
                        <a:effectLst/>
                        <a:latin typeface="+mn-lt"/>
                        <a:ea typeface="Times New Roman" panose="02020603050405020304" pitchFamily="18" charset="0"/>
                        <a:cs typeface="Arial" panose="020B0604020202020204" pitchFamily="34" charset="0"/>
                      </a:endParaRPr>
                    </a:p>
                  </a:txBody>
                  <a:tcPr>
                    <a:noFill/>
                  </a:tcPr>
                </a:tc>
                <a:extLst>
                  <a:ext uri="{0D108BD9-81ED-4DB2-BD59-A6C34878D82A}">
                    <a16:rowId xmlns:a16="http://schemas.microsoft.com/office/drawing/2014/main" val="2578694799"/>
                  </a:ext>
                </a:extLst>
              </a:tr>
            </a:tbl>
          </a:graphicData>
        </a:graphic>
      </p:graphicFrame>
      <p:sp>
        <p:nvSpPr>
          <p:cNvPr id="10" name="TextBox 9">
            <a:extLst>
              <a:ext uri="{FF2B5EF4-FFF2-40B4-BE49-F238E27FC236}">
                <a16:creationId xmlns:a16="http://schemas.microsoft.com/office/drawing/2014/main" id="{0595B590-2154-3B94-57E9-424FC7C79667}"/>
              </a:ext>
            </a:extLst>
          </p:cNvPr>
          <p:cNvSpPr txBox="1"/>
          <p:nvPr/>
        </p:nvSpPr>
        <p:spPr>
          <a:xfrm>
            <a:off x="262233" y="5927408"/>
            <a:ext cx="11613356" cy="369332"/>
          </a:xfrm>
          <a:prstGeom prst="rect">
            <a:avLst/>
          </a:prstGeom>
          <a:noFill/>
        </p:spPr>
        <p:txBody>
          <a:bodyPr wrap="square">
            <a:spAutoFit/>
          </a:bodyPr>
          <a:lstStyle/>
          <a:p>
            <a:r>
              <a:rPr lang="en-GB" sz="1800" b="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Sputum sample is recommended to identify organisms if sputum is persistently present and purulent </a:t>
            </a:r>
            <a:endParaRPr lang="en-GB" b="1" dirty="0">
              <a:solidFill>
                <a:srgbClr val="AF1E2C"/>
              </a:solidFill>
            </a:endParaRPr>
          </a:p>
        </p:txBody>
      </p:sp>
      <p:graphicFrame>
        <p:nvGraphicFramePr>
          <p:cNvPr id="11" name="Diagram 10">
            <a:extLst>
              <a:ext uri="{FF2B5EF4-FFF2-40B4-BE49-F238E27FC236}">
                <a16:creationId xmlns:a16="http://schemas.microsoft.com/office/drawing/2014/main" id="{1651291B-3BEC-0809-0EEB-C865A13C4976}"/>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541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592E-28E1-2202-0645-49D9835E663F}"/>
              </a:ext>
            </a:extLst>
          </p:cNvPr>
          <p:cNvSpPr>
            <a:spLocks noGrp="1"/>
          </p:cNvSpPr>
          <p:nvPr>
            <p:ph type="title"/>
          </p:nvPr>
        </p:nvSpPr>
        <p:spPr/>
        <p:txBody>
          <a:bodyPr/>
          <a:lstStyle/>
          <a:p>
            <a:r>
              <a:rPr lang="en-GB" dirty="0"/>
              <a:t>Action Planning</a:t>
            </a:r>
          </a:p>
        </p:txBody>
      </p:sp>
      <p:sp>
        <p:nvSpPr>
          <p:cNvPr id="4" name="Text Placeholder 3">
            <a:extLst>
              <a:ext uri="{FF2B5EF4-FFF2-40B4-BE49-F238E27FC236}">
                <a16:creationId xmlns:a16="http://schemas.microsoft.com/office/drawing/2014/main" id="{A3B6FE04-3C4B-909A-B08E-E79234E32EF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30F28007-DF47-6F20-8D18-1F0386BD9D1A}"/>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89D6D08-7F6A-71D3-0502-C6E3821EDBB3}"/>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1ABF2232-4F3A-DD9E-BF26-796409591F2C}"/>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05EEC493-F276-C82F-7DEF-89A47A7408C5}"/>
              </a:ext>
            </a:extLst>
          </p:cNvPr>
          <p:cNvSpPr txBox="1">
            <a:spLocks/>
          </p:cNvSpPr>
          <p:nvPr/>
        </p:nvSpPr>
        <p:spPr>
          <a:xfrm>
            <a:off x="209085" y="1733434"/>
            <a:ext cx="11773829" cy="4202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GB" sz="1800" b="1" dirty="0">
                <a:solidFill>
                  <a:srgbClr val="AF1E2C"/>
                </a:solidFill>
              </a:rPr>
              <a:t>Triggers: </a:t>
            </a:r>
            <a:r>
              <a:rPr lang="en-GB" sz="1800" dirty="0"/>
              <a:t>Anxiety, exercise</a:t>
            </a:r>
          </a:p>
          <a:p>
            <a:pPr>
              <a:lnSpc>
                <a:spcPct val="100000"/>
              </a:lnSpc>
              <a:buFont typeface="Wingdings" panose="05000000000000000000" pitchFamily="2" charset="2"/>
              <a:buChar char="ü"/>
            </a:pPr>
            <a:r>
              <a:rPr lang="en-GB" sz="1800" b="1" dirty="0">
                <a:solidFill>
                  <a:srgbClr val="AF1E2C"/>
                </a:solidFill>
              </a:rPr>
              <a:t>Lifestyle changes: </a:t>
            </a:r>
            <a:r>
              <a:rPr lang="en-GB" sz="1800" dirty="0"/>
              <a:t>Weight management, mindfulness, smoking cessation </a:t>
            </a:r>
          </a:p>
          <a:p>
            <a:pPr>
              <a:lnSpc>
                <a:spcPct val="100000"/>
              </a:lnSpc>
              <a:buFont typeface="Wingdings" panose="05000000000000000000" pitchFamily="2" charset="2"/>
              <a:buChar char="ü"/>
            </a:pPr>
            <a:r>
              <a:rPr lang="en-GB" sz="1800" b="1" dirty="0">
                <a:solidFill>
                  <a:srgbClr val="AF1E2C"/>
                </a:solidFill>
              </a:rPr>
              <a:t>Prevention measures: </a:t>
            </a:r>
            <a:r>
              <a:rPr lang="en-GB" sz="1800" dirty="0"/>
              <a:t>Stay up to date with vaccines, anxiety management, pulmonary rehabilitation</a:t>
            </a:r>
          </a:p>
          <a:p>
            <a:pPr>
              <a:lnSpc>
                <a:spcPct val="100000"/>
              </a:lnSpc>
              <a:buFont typeface="Wingdings" panose="05000000000000000000" pitchFamily="2" charset="2"/>
              <a:buChar char="ü"/>
            </a:pPr>
            <a:r>
              <a:rPr lang="en-GB" sz="1800" b="1" dirty="0">
                <a:solidFill>
                  <a:srgbClr val="AF1E2C"/>
                </a:solidFill>
              </a:rPr>
              <a:t>Optimisation of current therapy: </a:t>
            </a:r>
            <a:r>
              <a:rPr lang="en-GB" sz="1800" dirty="0"/>
              <a:t>Inhaler compliance, azithromycin review </a:t>
            </a:r>
          </a:p>
          <a:p>
            <a:pPr>
              <a:lnSpc>
                <a:spcPct val="100000"/>
              </a:lnSpc>
              <a:buFont typeface="Wingdings" panose="05000000000000000000" pitchFamily="2" charset="2"/>
              <a:buChar char="ü"/>
            </a:pPr>
            <a:r>
              <a:rPr lang="en-GB" sz="1800" b="1" dirty="0">
                <a:solidFill>
                  <a:srgbClr val="AF1E2C"/>
                </a:solidFill>
              </a:rPr>
              <a:t>Appropriate management of exacerbations: </a:t>
            </a:r>
            <a:r>
              <a:rPr lang="en-GB" sz="1800" dirty="0"/>
              <a:t>Rescue pack </a:t>
            </a:r>
            <a:r>
              <a:rPr lang="en-GB" sz="1800" dirty="0">
                <a:solidFill>
                  <a:srgbClr val="C00000"/>
                </a:solidFill>
              </a:rPr>
              <a:t>5-day </a:t>
            </a:r>
            <a:r>
              <a:rPr lang="en-GB" sz="1800" dirty="0"/>
              <a:t>duration</a:t>
            </a:r>
          </a:p>
          <a:p>
            <a:pPr marL="457200" lvl="1" indent="0">
              <a:lnSpc>
                <a:spcPct val="100000"/>
              </a:lnSpc>
              <a:buNone/>
            </a:pPr>
            <a:r>
              <a:rPr lang="en-GB" sz="1800" dirty="0"/>
              <a:t>1) adjust short-acting bronchodilator therapy, (increase dose and frequency of salbutamol up to 2 puffs QDS)</a:t>
            </a:r>
          </a:p>
          <a:p>
            <a:pPr marL="457200" lvl="1" indent="0">
              <a:lnSpc>
                <a:spcPct val="100000"/>
              </a:lnSpc>
              <a:buNone/>
            </a:pPr>
            <a:r>
              <a:rPr lang="en-GB" sz="1800" dirty="0"/>
              <a:t>2) take steroid rescue pack if breathlessness interferes with activities of daily living, </a:t>
            </a:r>
          </a:p>
          <a:p>
            <a:pPr marL="457200" lvl="1" indent="0">
              <a:lnSpc>
                <a:spcPct val="100000"/>
              </a:lnSpc>
              <a:buNone/>
            </a:pPr>
            <a:r>
              <a:rPr lang="en-GB" sz="1800" dirty="0"/>
              <a:t>3) add antibiotic rescue pack if sputum colour changes or increases in volume or thickness compared to normal day to-day variation, and </a:t>
            </a:r>
          </a:p>
          <a:p>
            <a:pPr marL="457200" lvl="1" indent="0">
              <a:lnSpc>
                <a:spcPct val="100000"/>
              </a:lnSpc>
              <a:buNone/>
            </a:pPr>
            <a:r>
              <a:rPr lang="en-GB" sz="1800" dirty="0"/>
              <a:t>4) tell the GP practice if rescue pack used.</a:t>
            </a:r>
          </a:p>
          <a:p>
            <a:pPr>
              <a:lnSpc>
                <a:spcPct val="100000"/>
              </a:lnSpc>
              <a:buFont typeface="Wingdings" panose="05000000000000000000" pitchFamily="2" charset="2"/>
              <a:buChar char="ü"/>
            </a:pPr>
            <a:r>
              <a:rPr lang="en-GB" sz="1800" b="1" dirty="0">
                <a:solidFill>
                  <a:srgbClr val="AF1E2C"/>
                </a:solidFill>
              </a:rPr>
              <a:t>Safety netting: </a:t>
            </a:r>
            <a:r>
              <a:rPr lang="en-GB" sz="1800" dirty="0"/>
              <a:t>attend GP if rapid or significant worsening in symptoms or systemically unwell </a:t>
            </a:r>
          </a:p>
          <a:p>
            <a:pPr>
              <a:lnSpc>
                <a:spcPct val="100000"/>
              </a:lnSpc>
              <a:buFont typeface="Wingdings" panose="05000000000000000000" pitchFamily="2" charset="2"/>
              <a:buChar char="ü"/>
            </a:pPr>
            <a:r>
              <a:rPr lang="en-GB" sz="1800" b="1" dirty="0">
                <a:solidFill>
                  <a:srgbClr val="AF1E2C"/>
                </a:solidFill>
              </a:rPr>
              <a:t>Next review date: </a:t>
            </a:r>
            <a:r>
              <a:rPr lang="en-GB" sz="1800" dirty="0"/>
              <a:t>3 months (to assess smoking cessation and exacerbations)</a:t>
            </a:r>
          </a:p>
          <a:p>
            <a:pPr>
              <a:lnSpc>
                <a:spcPct val="100000"/>
              </a:lnSpc>
              <a:buFont typeface="Wingdings" panose="05000000000000000000" pitchFamily="2" charset="2"/>
              <a:buChar char="ü"/>
            </a:pPr>
            <a:endParaRPr lang="en-GB" sz="1800" dirty="0"/>
          </a:p>
        </p:txBody>
      </p:sp>
      <p:pic>
        <p:nvPicPr>
          <p:cNvPr id="3" name="Picture 2" descr="COPD: Symptoms, Diagnosis, and Treatment">
            <a:extLst>
              <a:ext uri="{FF2B5EF4-FFF2-40B4-BE49-F238E27FC236}">
                <a16:creationId xmlns:a16="http://schemas.microsoft.com/office/drawing/2014/main" id="{84559558-8620-D72C-ED9F-C2546E43D6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8760" y="407871"/>
            <a:ext cx="2143126" cy="161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5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F2DADA25-0AC9-E9A5-A677-47DE367A54CF}"/>
              </a:ext>
            </a:extLst>
          </p:cNvPr>
          <p:cNvSpPr>
            <a:spLocks noGrp="1"/>
          </p:cNvSpPr>
          <p:nvPr>
            <p:ph type="title"/>
          </p:nvPr>
        </p:nvSpPr>
        <p:spPr>
          <a:xfrm>
            <a:off x="1457325" y="659167"/>
            <a:ext cx="8132152" cy="775554"/>
          </a:xfrm>
        </p:spPr>
        <p:txBody>
          <a:bodyPr>
            <a:normAutofit/>
          </a:bodyPr>
          <a:lstStyle/>
          <a:p>
            <a:r>
              <a:rPr lang="en-GB" sz="4400" dirty="0">
                <a:latin typeface="+mn-lt"/>
              </a:rPr>
              <a:t>How to use this resource</a:t>
            </a:r>
          </a:p>
        </p:txBody>
      </p:sp>
      <p:sp>
        <p:nvSpPr>
          <p:cNvPr id="3" name="Text Placeholder 2">
            <a:extLst>
              <a:ext uri="{FF2B5EF4-FFF2-40B4-BE49-F238E27FC236}">
                <a16:creationId xmlns:a16="http://schemas.microsoft.com/office/drawing/2014/main" id="{B9CD68D1-689E-E3A9-AC77-9A3A8F787B67}"/>
              </a:ext>
            </a:extLst>
          </p:cNvPr>
          <p:cNvSpPr txBox="1">
            <a:spLocks/>
          </p:cNvSpPr>
          <p:nvPr/>
        </p:nvSpPr>
        <p:spPr>
          <a:xfrm>
            <a:off x="265600" y="1467299"/>
            <a:ext cx="11212479" cy="4513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GB" sz="2400" dirty="0">
              <a:latin typeface="+mn-lt"/>
            </a:endParaRPr>
          </a:p>
          <a:p>
            <a:pPr marL="0" indent="0">
              <a:spcBef>
                <a:spcPts val="0"/>
              </a:spcBef>
              <a:buNone/>
            </a:pPr>
            <a:r>
              <a:rPr lang="en-GB" sz="2400" dirty="0">
                <a:latin typeface="+mn-lt"/>
              </a:rPr>
              <a:t>The TARGET COPD ‘How to…’ worked examples are a resource designed to be used </a:t>
            </a:r>
            <a:r>
              <a:rPr lang="en-GB" sz="2400" b="1" dirty="0">
                <a:latin typeface="+mn-lt"/>
              </a:rPr>
              <a:t>with</a:t>
            </a:r>
            <a:r>
              <a:rPr lang="en-GB" sz="2400" dirty="0">
                <a:latin typeface="+mn-lt"/>
              </a:rPr>
              <a:t> the TARGET COPD ‘How to…’ booklet that aims to support primary care teams to review the appropriateness of antimicrobials in the evidence-based prevention and treatment of chronic obstructive pulmonary disease (COPD) exacerbations.</a:t>
            </a:r>
          </a:p>
          <a:p>
            <a:pPr>
              <a:spcBef>
                <a:spcPts val="0"/>
              </a:spcBef>
            </a:pPr>
            <a:endParaRPr lang="en-GB" sz="2400" dirty="0">
              <a:latin typeface="+mn-lt"/>
            </a:endParaRPr>
          </a:p>
          <a:p>
            <a:pPr marL="0" indent="0">
              <a:spcBef>
                <a:spcPts val="0"/>
              </a:spcBef>
              <a:buNone/>
            </a:pPr>
            <a:r>
              <a:rPr lang="en-GB" sz="2400" dirty="0">
                <a:latin typeface="+mn-lt"/>
              </a:rPr>
              <a:t>This slide deck will take you through two worked examples and can be used for your own learning or to deliver to your team. The PowerPoint notes contain further information and slide references</a:t>
            </a:r>
          </a:p>
          <a:p>
            <a:pPr>
              <a:spcBef>
                <a:spcPts val="0"/>
              </a:spcBef>
            </a:pPr>
            <a:endParaRPr lang="en-GB" sz="2400" dirty="0">
              <a:latin typeface="+mn-lt"/>
            </a:endParaRPr>
          </a:p>
          <a:p>
            <a:pPr marL="0" indent="0">
              <a:spcBef>
                <a:spcPts val="0"/>
              </a:spcBef>
              <a:buNone/>
            </a:pPr>
            <a:r>
              <a:rPr lang="en-GB" sz="2400" dirty="0">
                <a:latin typeface="+mn-lt"/>
              </a:rPr>
              <a:t>The slides can be used by medical prescribers, non-medical prescribers and pharmacy professionals to review the clinical management of patients at higher risk of antibiotic use due to COPD exacerbation.</a:t>
            </a:r>
          </a:p>
          <a:p>
            <a:endParaRPr lang="en-GB" sz="2400" dirty="0">
              <a:latin typeface="+mn-lt"/>
            </a:endParaRPr>
          </a:p>
        </p:txBody>
      </p:sp>
      <p:pic>
        <p:nvPicPr>
          <p:cNvPr id="7" name="Graphic 6" descr="Question Mark with solid fill">
            <a:extLst>
              <a:ext uri="{FF2B5EF4-FFF2-40B4-BE49-F238E27FC236}">
                <a16:creationId xmlns:a16="http://schemas.microsoft.com/office/drawing/2014/main" id="{F42D64C5-200E-CDF8-FA26-FBD0B175E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012">
            <a:off x="11133759" y="4834759"/>
            <a:ext cx="1095036" cy="1095036"/>
          </a:xfrm>
          <a:prstGeom prst="rect">
            <a:avLst/>
          </a:prstGeom>
        </p:spPr>
      </p:pic>
    </p:spTree>
    <p:extLst>
      <p:ext uri="{BB962C8B-B14F-4D97-AF65-F5344CB8AC3E}">
        <p14:creationId xmlns:p14="http://schemas.microsoft.com/office/powerpoint/2010/main" val="423197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5083-C36D-48D0-524F-1DB1D0A75F3B}"/>
              </a:ext>
            </a:extLst>
          </p:cNvPr>
          <p:cNvSpPr>
            <a:spLocks noGrp="1"/>
          </p:cNvSpPr>
          <p:nvPr>
            <p:ph type="title"/>
          </p:nvPr>
        </p:nvSpPr>
        <p:spPr/>
        <p:txBody>
          <a:bodyPr/>
          <a:lstStyle/>
          <a:p>
            <a:r>
              <a:rPr lang="en-GB" dirty="0"/>
              <a:t>Referral for Ann</a:t>
            </a:r>
          </a:p>
        </p:txBody>
      </p:sp>
      <p:sp>
        <p:nvSpPr>
          <p:cNvPr id="4" name="Text Placeholder 3">
            <a:extLst>
              <a:ext uri="{FF2B5EF4-FFF2-40B4-BE49-F238E27FC236}">
                <a16:creationId xmlns:a16="http://schemas.microsoft.com/office/drawing/2014/main" id="{F8396BCA-CB23-9DCF-3A10-810B88A3573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BA6B33E7-F866-7A20-7896-8C544DC33917}"/>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6EC8C1D7-6C39-AEA9-B01A-06335923BFEE}"/>
              </a:ext>
            </a:extLst>
          </p:cNvPr>
          <p:cNvSpPr>
            <a:spLocks noGrp="1"/>
          </p:cNvSpPr>
          <p:nvPr>
            <p:ph type="body" sz="quarter" idx="13"/>
          </p:nvPr>
        </p:nvSpPr>
        <p:spPr/>
        <p:txBody>
          <a:bodyPr/>
          <a:lstStyle/>
          <a:p>
            <a:endParaRPr lang="en-GB"/>
          </a:p>
        </p:txBody>
      </p:sp>
      <p:sp>
        <p:nvSpPr>
          <p:cNvPr id="7" name="Content Placeholder 2">
            <a:extLst>
              <a:ext uri="{FF2B5EF4-FFF2-40B4-BE49-F238E27FC236}">
                <a16:creationId xmlns:a16="http://schemas.microsoft.com/office/drawing/2014/main" id="{B0631E2C-C73D-11A6-D318-529D98626B24}"/>
              </a:ext>
            </a:extLst>
          </p:cNvPr>
          <p:cNvSpPr>
            <a:spLocks noGrp="1"/>
          </p:cNvSpPr>
          <p:nvPr>
            <p:ph idx="1"/>
          </p:nvPr>
        </p:nvSpPr>
        <p:spPr>
          <a:xfrm>
            <a:off x="838200" y="1825625"/>
            <a:ext cx="10515600" cy="4351338"/>
          </a:xfrm>
        </p:spPr>
        <p:txBody>
          <a:bodyPr/>
          <a:lstStyle/>
          <a:p>
            <a:r>
              <a:rPr lang="en-GB" dirty="0">
                <a:solidFill>
                  <a:schemeClr val="bg2">
                    <a:lumMod val="90000"/>
                  </a:schemeClr>
                </a:solidFill>
              </a:rPr>
              <a:t>Spirometry</a:t>
            </a:r>
          </a:p>
          <a:p>
            <a:r>
              <a:rPr lang="en-GB" dirty="0"/>
              <a:t>Smoking cessation services</a:t>
            </a:r>
          </a:p>
          <a:p>
            <a:r>
              <a:rPr lang="en-GB" dirty="0">
                <a:solidFill>
                  <a:schemeClr val="bg2">
                    <a:lumMod val="90000"/>
                  </a:schemeClr>
                </a:solidFill>
              </a:rPr>
              <a:t>Vaccination</a:t>
            </a:r>
          </a:p>
          <a:p>
            <a:r>
              <a:rPr lang="en-GB" dirty="0"/>
              <a:t>Pulmonary rehabilitation </a:t>
            </a:r>
          </a:p>
          <a:p>
            <a:r>
              <a:rPr lang="en-GB" dirty="0">
                <a:solidFill>
                  <a:schemeClr val="bg2">
                    <a:lumMod val="90000"/>
                  </a:schemeClr>
                </a:solidFill>
              </a:rPr>
              <a:t>COPD specialist team</a:t>
            </a:r>
          </a:p>
          <a:p>
            <a:r>
              <a:rPr lang="en-GB" dirty="0"/>
              <a:t>Mental health services and social prescriber</a:t>
            </a:r>
          </a:p>
          <a:p>
            <a:r>
              <a:rPr lang="en-GB" dirty="0"/>
              <a:t>Respiratory consultant (if Ann is unable to stop smoking at next review)</a:t>
            </a:r>
          </a:p>
          <a:p>
            <a:pPr marL="0" indent="0">
              <a:buNone/>
            </a:pPr>
            <a:endParaRPr lang="en-GB" dirty="0"/>
          </a:p>
        </p:txBody>
      </p:sp>
      <p:pic>
        <p:nvPicPr>
          <p:cNvPr id="9" name="Picture 2" descr="Green Tick Mark - Cliparts.co">
            <a:extLst>
              <a:ext uri="{FF2B5EF4-FFF2-40B4-BE49-F238E27FC236}">
                <a16:creationId xmlns:a16="http://schemas.microsoft.com/office/drawing/2014/main" id="{27375BC5-48D0-104D-44C4-587B41264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236" y="2123704"/>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en Tick Mark - Cliparts.co">
            <a:extLst>
              <a:ext uri="{FF2B5EF4-FFF2-40B4-BE49-F238E27FC236}">
                <a16:creationId xmlns:a16="http://schemas.microsoft.com/office/drawing/2014/main" id="{07231E66-5421-F0DF-3CA5-771ED8CE5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615" y="4230301"/>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 Tick Mark - Cliparts.co">
            <a:extLst>
              <a:ext uri="{FF2B5EF4-FFF2-40B4-BE49-F238E27FC236}">
                <a16:creationId xmlns:a16="http://schemas.microsoft.com/office/drawing/2014/main" id="{4A7416F7-5446-4945-0844-3E1C6C3F0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207" y="3126580"/>
            <a:ext cx="554381" cy="604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PD: Symptoms, Diagnosis, and Treatment">
            <a:extLst>
              <a:ext uri="{FF2B5EF4-FFF2-40B4-BE49-F238E27FC236}">
                <a16:creationId xmlns:a16="http://schemas.microsoft.com/office/drawing/2014/main" id="{0F0CE39B-A397-D667-D207-45FB51D0E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793" y="365125"/>
            <a:ext cx="2457450" cy="1857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31916843-22E1-3F37-BE4B-CEDF14889685}"/>
              </a:ext>
            </a:extLst>
          </p:cNvPr>
          <p:cNvGraphicFramePr/>
          <p:nvPr>
            <p:extLst>
              <p:ext uri="{D42A27DB-BD31-4B8C-83A1-F6EECF244321}">
                <p14:modId xmlns:p14="http://schemas.microsoft.com/office/powerpoint/2010/main" val="3614528659"/>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277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p:txBody>
          <a:bodyPr>
            <a:normAutofit/>
          </a:bodyPr>
          <a:lstStyle/>
          <a:p>
            <a:r>
              <a:rPr lang="en-GB" sz="4400" dirty="0">
                <a:latin typeface="+mn-lt"/>
              </a:rPr>
              <a:t>Take home messages</a:t>
            </a:r>
          </a:p>
        </p:txBody>
      </p:sp>
      <p:graphicFrame>
        <p:nvGraphicFramePr>
          <p:cNvPr id="8" name="Content Placeholder 2">
            <a:extLst>
              <a:ext uri="{FF2B5EF4-FFF2-40B4-BE49-F238E27FC236}">
                <a16:creationId xmlns:a16="http://schemas.microsoft.com/office/drawing/2014/main" id="{1A1AE720-F7EA-421F-FF2F-EE36C0BCB010}"/>
              </a:ext>
            </a:extLst>
          </p:cNvPr>
          <p:cNvGraphicFramePr>
            <a:graphicFrameLocks noGrp="1"/>
          </p:cNvGraphicFramePr>
          <p:nvPr>
            <p:ph idx="1"/>
            <p:extLst>
              <p:ext uri="{D42A27DB-BD31-4B8C-83A1-F6EECF244321}">
                <p14:modId xmlns:p14="http://schemas.microsoft.com/office/powerpoint/2010/main" val="3886643553"/>
              </p:ext>
            </p:extLst>
          </p:nvPr>
        </p:nvGraphicFramePr>
        <p:xfrm>
          <a:off x="339271" y="1818633"/>
          <a:ext cx="11693072" cy="436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5821B94A-84F0-5C43-D80D-513DC99CC50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111A33D-D006-CE75-1372-E10A62272231}"/>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F1FCFBF1-C376-8BB0-7AA2-916903596E7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96507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p:txBody>
          <a:bodyPr>
            <a:normAutofit/>
          </a:bodyPr>
          <a:lstStyle/>
          <a:p>
            <a:r>
              <a:rPr lang="en-GB" sz="4400" dirty="0">
                <a:latin typeface="+mn-lt"/>
              </a:rPr>
              <a:t>Acknowledgments</a:t>
            </a:r>
          </a:p>
        </p:txBody>
      </p:sp>
      <p:sp>
        <p:nvSpPr>
          <p:cNvPr id="4" name="Text Placeholder 3">
            <a:extLst>
              <a:ext uri="{FF2B5EF4-FFF2-40B4-BE49-F238E27FC236}">
                <a16:creationId xmlns:a16="http://schemas.microsoft.com/office/drawing/2014/main" id="{5821B94A-84F0-5C43-D80D-513DC99CC50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111A33D-D006-CE75-1372-E10A62272231}"/>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F1FCFBF1-C376-8BB0-7AA2-916903596E72}"/>
              </a:ext>
            </a:extLst>
          </p:cNvPr>
          <p:cNvSpPr>
            <a:spLocks noGrp="1"/>
          </p:cNvSpPr>
          <p:nvPr>
            <p:ph type="body" sz="quarter" idx="13"/>
          </p:nvPr>
        </p:nvSpPr>
        <p:spPr/>
        <p:txBody>
          <a:bodyPr/>
          <a:lstStyle/>
          <a:p>
            <a:endParaRPr lang="en-GB"/>
          </a:p>
        </p:txBody>
      </p:sp>
      <p:sp>
        <p:nvSpPr>
          <p:cNvPr id="8" name="Content Placeholder 7">
            <a:extLst>
              <a:ext uri="{FF2B5EF4-FFF2-40B4-BE49-F238E27FC236}">
                <a16:creationId xmlns:a16="http://schemas.microsoft.com/office/drawing/2014/main" id="{59E1C5BD-5A44-47F4-0C17-6399EC3EC4C2}"/>
              </a:ext>
            </a:extLst>
          </p:cNvPr>
          <p:cNvSpPr>
            <a:spLocks noGrp="1"/>
          </p:cNvSpPr>
          <p:nvPr>
            <p:ph idx="1"/>
          </p:nvPr>
        </p:nvSpPr>
        <p:spPr/>
        <p:txBody>
          <a:bodyPr>
            <a:normAutofit/>
          </a:bodyPr>
          <a:lstStyle/>
          <a:p>
            <a:r>
              <a:rPr lang="en-GB" sz="2000" dirty="0"/>
              <a:t>Naomi Fleming, Regional antimicrobial stewardship lead East of England NHSE</a:t>
            </a:r>
          </a:p>
          <a:p>
            <a:r>
              <a:rPr lang="en-GB" sz="2000" dirty="0"/>
              <a:t>Alishah </a:t>
            </a:r>
            <a:r>
              <a:rPr lang="en-GB" sz="2000" dirty="0" err="1"/>
              <a:t>Lakha</a:t>
            </a:r>
            <a:r>
              <a:rPr lang="en-GB" sz="2000" dirty="0"/>
              <a:t>, </a:t>
            </a:r>
            <a:r>
              <a:rPr lang="en-US" sz="2000" dirty="0"/>
              <a:t>Regional Pharmacy and Medicines Project Manager</a:t>
            </a:r>
            <a:r>
              <a:rPr lang="en-GB" sz="2000" dirty="0"/>
              <a:t>, East of England NHSE</a:t>
            </a:r>
          </a:p>
          <a:p>
            <a:r>
              <a:rPr lang="en-GB" sz="2000" dirty="0"/>
              <a:t>Clare </a:t>
            </a:r>
            <a:r>
              <a:rPr lang="en-GB" sz="2000" dirty="0" err="1"/>
              <a:t>Carasco</a:t>
            </a:r>
            <a:r>
              <a:rPr lang="en-GB" sz="2000" dirty="0"/>
              <a:t>, </a:t>
            </a:r>
            <a:r>
              <a:rPr lang="en-GB" sz="2000" dirty="0">
                <a:effectLst/>
                <a:ea typeface="Calibri" panose="020F0502020204030204" pitchFamily="34" charset="0"/>
              </a:rPr>
              <a:t>National Medical Directors Clinical Fellow at NHS England – Prevention Team and Respiratory Registrar</a:t>
            </a:r>
          </a:p>
          <a:p>
            <a:endParaRPr lang="en-GB" sz="3200" dirty="0"/>
          </a:p>
        </p:txBody>
      </p:sp>
    </p:spTree>
    <p:extLst>
      <p:ext uri="{BB962C8B-B14F-4D97-AF65-F5344CB8AC3E}">
        <p14:creationId xmlns:p14="http://schemas.microsoft.com/office/powerpoint/2010/main" val="72475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sp>
        <p:nvSpPr>
          <p:cNvPr id="2" name="Title 1">
            <a:extLst>
              <a:ext uri="{FF2B5EF4-FFF2-40B4-BE49-F238E27FC236}">
                <a16:creationId xmlns:a16="http://schemas.microsoft.com/office/drawing/2014/main" id="{9C5D4615-4173-BFDA-AD1C-FE20EBFA4615}"/>
              </a:ext>
            </a:extLst>
          </p:cNvPr>
          <p:cNvSpPr>
            <a:spLocks noGrp="1"/>
          </p:cNvSpPr>
          <p:nvPr>
            <p:ph type="title"/>
          </p:nvPr>
        </p:nvSpPr>
        <p:spPr>
          <a:xfrm>
            <a:off x="1886683" y="423498"/>
            <a:ext cx="7843226" cy="1021739"/>
          </a:xfrm>
        </p:spPr>
        <p:txBody>
          <a:bodyPr>
            <a:normAutofit/>
          </a:bodyPr>
          <a:lstStyle/>
          <a:p>
            <a:r>
              <a:rPr lang="en-GB" sz="4400" dirty="0">
                <a:latin typeface="+mn-lt"/>
              </a:rPr>
              <a:t>Aims</a:t>
            </a:r>
          </a:p>
        </p:txBody>
      </p:sp>
      <p:sp>
        <p:nvSpPr>
          <p:cNvPr id="3" name="Text Placeholder 2">
            <a:extLst>
              <a:ext uri="{FF2B5EF4-FFF2-40B4-BE49-F238E27FC236}">
                <a16:creationId xmlns:a16="http://schemas.microsoft.com/office/drawing/2014/main" id="{BC624166-3FF3-C7CF-F9A5-620C6A1E0FF6}"/>
              </a:ext>
            </a:extLst>
          </p:cNvPr>
          <p:cNvSpPr txBox="1">
            <a:spLocks/>
          </p:cNvSpPr>
          <p:nvPr/>
        </p:nvSpPr>
        <p:spPr>
          <a:xfrm>
            <a:off x="339348" y="1854201"/>
            <a:ext cx="11513304" cy="4178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mn-lt"/>
              </a:rPr>
              <a:t>Understand and discuss;</a:t>
            </a:r>
          </a:p>
          <a:p>
            <a:pPr marL="457200" indent="-457200">
              <a:buFont typeface="Arial" panose="020B0604020202020204" pitchFamily="34" charset="0"/>
              <a:buAutoNum type="arabicPeriod"/>
            </a:pPr>
            <a:r>
              <a:rPr lang="en-GB" sz="2400" dirty="0">
                <a:latin typeface="+mn-lt"/>
              </a:rPr>
              <a:t>Why it is important to review patients with antibiotics on repeat for COPD or those patients who have used repeated course of rescue pack antibiotic treatment for COPD.</a:t>
            </a:r>
          </a:p>
          <a:p>
            <a:pPr marL="457200" indent="-457200">
              <a:buFont typeface="Arial" panose="020B0604020202020204" pitchFamily="34" charset="0"/>
              <a:buAutoNum type="arabicPeriod"/>
            </a:pPr>
            <a:r>
              <a:rPr lang="en-GB" sz="2400" dirty="0">
                <a:latin typeface="+mn-lt"/>
              </a:rPr>
              <a:t>How to review and manage patients with COPD that;</a:t>
            </a:r>
          </a:p>
          <a:p>
            <a:pPr marL="914400" lvl="1" indent="-457200"/>
            <a:r>
              <a:rPr lang="en-GB" dirty="0">
                <a:latin typeface="+mn-lt"/>
              </a:rPr>
              <a:t>Have used repeated courses of antibiotics for COPD exacerbations</a:t>
            </a:r>
          </a:p>
          <a:p>
            <a:pPr marL="914400" lvl="1" indent="-457200"/>
            <a:r>
              <a:rPr lang="en-GB" dirty="0">
                <a:latin typeface="+mn-lt"/>
              </a:rPr>
              <a:t>Have antibiotics on repeat for COPD</a:t>
            </a:r>
          </a:p>
          <a:p>
            <a:pPr marL="914400" lvl="1" indent="-457200"/>
            <a:r>
              <a:rPr lang="en-GB" dirty="0">
                <a:latin typeface="+mn-lt"/>
              </a:rPr>
              <a:t>Require referral </a:t>
            </a:r>
          </a:p>
          <a:p>
            <a:pPr marL="457200" indent="-457200">
              <a:buFont typeface="Arial" panose="020B0604020202020204" pitchFamily="34" charset="0"/>
              <a:buAutoNum type="arabicPeriod"/>
            </a:pPr>
            <a:r>
              <a:rPr lang="en-GB" sz="2400" dirty="0">
                <a:latin typeface="+mn-lt"/>
              </a:rPr>
              <a:t>The list of considerations when carrying out a patient review and assessment including prevention education, management of exacerbations and key points on mental health and self-care advice</a:t>
            </a:r>
          </a:p>
        </p:txBody>
      </p:sp>
    </p:spTree>
    <p:extLst>
      <p:ext uri="{BB962C8B-B14F-4D97-AF65-F5344CB8AC3E}">
        <p14:creationId xmlns:p14="http://schemas.microsoft.com/office/powerpoint/2010/main" val="239068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sp>
        <p:nvSpPr>
          <p:cNvPr id="32" name="Title 1">
            <a:extLst>
              <a:ext uri="{FF2B5EF4-FFF2-40B4-BE49-F238E27FC236}">
                <a16:creationId xmlns:a16="http://schemas.microsoft.com/office/drawing/2014/main" id="{B8720E20-DD75-8347-2090-AFB69B6E0CBD}"/>
              </a:ext>
            </a:extLst>
          </p:cNvPr>
          <p:cNvSpPr>
            <a:spLocks noGrp="1"/>
          </p:cNvSpPr>
          <p:nvPr>
            <p:ph type="title"/>
          </p:nvPr>
        </p:nvSpPr>
        <p:spPr>
          <a:xfrm>
            <a:off x="1547911" y="470411"/>
            <a:ext cx="8712995" cy="939677"/>
          </a:xfrm>
        </p:spPr>
        <p:txBody>
          <a:bodyPr>
            <a:normAutofit/>
          </a:bodyPr>
          <a:lstStyle/>
          <a:p>
            <a:r>
              <a:rPr lang="en-GB" sz="4400" dirty="0">
                <a:latin typeface="+mn-lt"/>
              </a:rPr>
              <a:t>Antimicrobial resistance </a:t>
            </a:r>
          </a:p>
        </p:txBody>
      </p:sp>
      <p:grpSp>
        <p:nvGrpSpPr>
          <p:cNvPr id="33" name="Group 32" descr="Graphic showing the global mortality of AMR now (700,000) and in 2050 (10 million) compared with other diseases">
            <a:extLst>
              <a:ext uri="{FF2B5EF4-FFF2-40B4-BE49-F238E27FC236}">
                <a16:creationId xmlns:a16="http://schemas.microsoft.com/office/drawing/2014/main" id="{6D12CC7A-3DAB-BB6A-5E59-59A5A86E705C}"/>
              </a:ext>
            </a:extLst>
          </p:cNvPr>
          <p:cNvGrpSpPr/>
          <p:nvPr/>
        </p:nvGrpSpPr>
        <p:grpSpPr>
          <a:xfrm>
            <a:off x="890686" y="1622763"/>
            <a:ext cx="6364240" cy="4551784"/>
            <a:chOff x="-17319" y="1452323"/>
            <a:chExt cx="7220614" cy="5296352"/>
          </a:xfrm>
        </p:grpSpPr>
        <p:pic>
          <p:nvPicPr>
            <p:cNvPr id="34" name="Picture 33">
              <a:extLst>
                <a:ext uri="{FF2B5EF4-FFF2-40B4-BE49-F238E27FC236}">
                  <a16:creationId xmlns:a16="http://schemas.microsoft.com/office/drawing/2014/main" id="{AF64C7CF-B0CC-01D3-CA2B-237D47AEC088}"/>
                </a:ext>
              </a:extLst>
            </p:cNvPr>
            <p:cNvPicPr>
              <a:picLocks noChangeAspect="1"/>
            </p:cNvPicPr>
            <p:nvPr/>
          </p:nvPicPr>
          <p:blipFill rotWithShape="1">
            <a:blip r:embed="rId3"/>
            <a:srcRect b="2189"/>
            <a:stretch/>
          </p:blipFill>
          <p:spPr>
            <a:xfrm>
              <a:off x="0" y="1452323"/>
              <a:ext cx="6372200" cy="5179713"/>
            </a:xfrm>
            <a:prstGeom prst="rect">
              <a:avLst/>
            </a:prstGeom>
          </p:spPr>
        </p:pic>
        <p:sp>
          <p:nvSpPr>
            <p:cNvPr id="35" name="TextBox 34">
              <a:extLst>
                <a:ext uri="{FF2B5EF4-FFF2-40B4-BE49-F238E27FC236}">
                  <a16:creationId xmlns:a16="http://schemas.microsoft.com/office/drawing/2014/main" id="{890466B7-56AB-2B47-4489-63AFD400E6C6}"/>
                </a:ext>
              </a:extLst>
            </p:cNvPr>
            <p:cNvSpPr txBox="1"/>
            <p:nvPr/>
          </p:nvSpPr>
          <p:spPr>
            <a:xfrm>
              <a:off x="599858" y="1988840"/>
              <a:ext cx="1074644"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36" name="Rectangle 35">
              <a:extLst>
                <a:ext uri="{FF2B5EF4-FFF2-40B4-BE49-F238E27FC236}">
                  <a16:creationId xmlns:a16="http://schemas.microsoft.com/office/drawing/2014/main" id="{D8EC8743-A125-F134-71F4-8A74F795228D}"/>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Rectangle 36">
              <a:extLst>
                <a:ext uri="{FF2B5EF4-FFF2-40B4-BE49-F238E27FC236}">
                  <a16:creationId xmlns:a16="http://schemas.microsoft.com/office/drawing/2014/main" id="{6B739490-AF27-12D2-7BDE-5902EE79C190}"/>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TextBox 37">
              <a:extLst>
                <a:ext uri="{FF2B5EF4-FFF2-40B4-BE49-F238E27FC236}">
                  <a16:creationId xmlns:a16="http://schemas.microsoft.com/office/drawing/2014/main" id="{9EDD9640-8910-5FCE-B408-6B09EA86FD77}"/>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39" name="TextBox 38">
              <a:extLst>
                <a:ext uri="{FF2B5EF4-FFF2-40B4-BE49-F238E27FC236}">
                  <a16:creationId xmlns:a16="http://schemas.microsoft.com/office/drawing/2014/main" id="{C5D3838B-8DF9-C51A-4C1D-C4B5644823F5}"/>
                </a:ext>
              </a:extLst>
            </p:cNvPr>
            <p:cNvSpPr txBox="1"/>
            <p:nvPr/>
          </p:nvSpPr>
          <p:spPr>
            <a:xfrm>
              <a:off x="48690" y="4913479"/>
              <a:ext cx="1066928"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40" name="TextBox 39">
              <a:extLst>
                <a:ext uri="{FF2B5EF4-FFF2-40B4-BE49-F238E27FC236}">
                  <a16:creationId xmlns:a16="http://schemas.microsoft.com/office/drawing/2014/main" id="{90F6029E-F66F-0F34-FB9B-4B61366333B0}"/>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41" name="TextBox 40">
              <a:extLst>
                <a:ext uri="{FF2B5EF4-FFF2-40B4-BE49-F238E27FC236}">
                  <a16:creationId xmlns:a16="http://schemas.microsoft.com/office/drawing/2014/main" id="{22E26967-4FB1-B71B-55D6-D5B84FFB3A80}"/>
                </a:ext>
              </a:extLst>
            </p:cNvPr>
            <p:cNvSpPr txBox="1"/>
            <p:nvPr/>
          </p:nvSpPr>
          <p:spPr>
            <a:xfrm>
              <a:off x="5436096" y="3164224"/>
              <a:ext cx="1242562"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42" name="TextBox 41">
              <a:extLst>
                <a:ext uri="{FF2B5EF4-FFF2-40B4-BE49-F238E27FC236}">
                  <a16:creationId xmlns:a16="http://schemas.microsoft.com/office/drawing/2014/main" id="{283AD1F7-77C8-C37E-2123-630016223512}"/>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43" name="TextBox 42">
              <a:extLst>
                <a:ext uri="{FF2B5EF4-FFF2-40B4-BE49-F238E27FC236}">
                  <a16:creationId xmlns:a16="http://schemas.microsoft.com/office/drawing/2014/main" id="{DD38D8D8-05C6-22D2-B2F0-24C341A3FF66}"/>
                </a:ext>
              </a:extLst>
            </p:cNvPr>
            <p:cNvSpPr txBox="1"/>
            <p:nvPr/>
          </p:nvSpPr>
          <p:spPr>
            <a:xfrm>
              <a:off x="4644008" y="5951775"/>
              <a:ext cx="1872208"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44" name="TextBox 43">
              <a:extLst>
                <a:ext uri="{FF2B5EF4-FFF2-40B4-BE49-F238E27FC236}">
                  <a16:creationId xmlns:a16="http://schemas.microsoft.com/office/drawing/2014/main" id="{47137698-7A5B-24DF-EE24-2A121BCC1BD0}"/>
                </a:ext>
              </a:extLst>
            </p:cNvPr>
            <p:cNvSpPr txBox="1"/>
            <p:nvPr/>
          </p:nvSpPr>
          <p:spPr>
            <a:xfrm>
              <a:off x="4764378" y="1509867"/>
              <a:ext cx="1895854"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45" name="Oval 44">
              <a:extLst>
                <a:ext uri="{FF2B5EF4-FFF2-40B4-BE49-F238E27FC236}">
                  <a16:creationId xmlns:a16="http://schemas.microsoft.com/office/drawing/2014/main" id="{3C58F176-EC49-BF30-A35A-8156B6617D5F}"/>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TextBox 45">
              <a:extLst>
                <a:ext uri="{FF2B5EF4-FFF2-40B4-BE49-F238E27FC236}">
                  <a16:creationId xmlns:a16="http://schemas.microsoft.com/office/drawing/2014/main" id="{F23A3D17-0A0A-1D58-729D-1869DF3FE271}"/>
                </a:ext>
              </a:extLst>
            </p:cNvPr>
            <p:cNvSpPr txBox="1"/>
            <p:nvPr/>
          </p:nvSpPr>
          <p:spPr>
            <a:xfrm>
              <a:off x="2708884" y="3816648"/>
              <a:ext cx="1407978" cy="1206923"/>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grpSp>
        <p:nvGrpSpPr>
          <p:cNvPr id="47" name="Group 46">
            <a:extLst>
              <a:ext uri="{FF2B5EF4-FFF2-40B4-BE49-F238E27FC236}">
                <a16:creationId xmlns:a16="http://schemas.microsoft.com/office/drawing/2014/main" id="{FFE2104C-8CEC-B2B8-A366-1D1837BA9FDE}"/>
              </a:ext>
            </a:extLst>
          </p:cNvPr>
          <p:cNvGrpSpPr/>
          <p:nvPr/>
        </p:nvGrpSpPr>
        <p:grpSpPr>
          <a:xfrm>
            <a:off x="8526019" y="1316681"/>
            <a:ext cx="3665981" cy="5160318"/>
            <a:chOff x="7869747" y="1061992"/>
            <a:chExt cx="3665981" cy="5160318"/>
          </a:xfrm>
        </p:grpSpPr>
        <p:sp>
          <p:nvSpPr>
            <p:cNvPr id="48" name="TextBox 47">
              <a:extLst>
                <a:ext uri="{FF2B5EF4-FFF2-40B4-BE49-F238E27FC236}">
                  <a16:creationId xmlns:a16="http://schemas.microsoft.com/office/drawing/2014/main" id="{F624BE82-9A53-1A88-926E-C73655CE0377}"/>
                </a:ext>
              </a:extLst>
            </p:cNvPr>
            <p:cNvSpPr txBox="1"/>
            <p:nvPr/>
          </p:nvSpPr>
          <p:spPr>
            <a:xfrm>
              <a:off x="8650775" y="1106644"/>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49" name="TextBox 48">
              <a:extLst>
                <a:ext uri="{FF2B5EF4-FFF2-40B4-BE49-F238E27FC236}">
                  <a16:creationId xmlns:a16="http://schemas.microsoft.com/office/drawing/2014/main" id="{6AA159B7-C24C-5112-4D50-0A95EAC9FC5B}"/>
                </a:ext>
              </a:extLst>
            </p:cNvPr>
            <p:cNvSpPr txBox="1"/>
            <p:nvPr/>
          </p:nvSpPr>
          <p:spPr>
            <a:xfrm>
              <a:off x="9122344" y="1061992"/>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50" name="Chart 49" descr="Chart comparing predicted AMR mortalities in 2050 (10 million) with diabetes and cancer mortalities combined (9.7 million)">
              <a:extLst>
                <a:ext uri="{FF2B5EF4-FFF2-40B4-BE49-F238E27FC236}">
                  <a16:creationId xmlns:a16="http://schemas.microsoft.com/office/drawing/2014/main" id="{885AAA64-029F-9D17-29ED-00F30152A0C1}"/>
                </a:ext>
              </a:extLst>
            </p:cNvPr>
            <p:cNvGraphicFramePr>
              <a:graphicFrameLocks/>
            </p:cNvGraphicFramePr>
            <p:nvPr/>
          </p:nvGraphicFramePr>
          <p:xfrm>
            <a:off x="7869747" y="2079976"/>
            <a:ext cx="2304460" cy="3809316"/>
          </p:xfrm>
          <a:graphic>
            <a:graphicData uri="http://schemas.openxmlformats.org/drawingml/2006/chart">
              <c:chart xmlns:c="http://schemas.openxmlformats.org/drawingml/2006/chart" xmlns:r="http://schemas.openxmlformats.org/officeDocument/2006/relationships" r:id="rId4"/>
            </a:graphicData>
          </a:graphic>
        </p:graphicFrame>
        <p:cxnSp>
          <p:nvCxnSpPr>
            <p:cNvPr id="51" name="Straight Arrow Connector 50">
              <a:extLst>
                <a:ext uri="{FF2B5EF4-FFF2-40B4-BE49-F238E27FC236}">
                  <a16:creationId xmlns:a16="http://schemas.microsoft.com/office/drawing/2014/main" id="{03D141A5-EF6E-F00F-700C-C90CAE8FD6F2}"/>
                </a:ext>
                <a:ext uri="{C183D7F6-B498-43B3-948B-1728B52AA6E4}">
                  <adec:decorative xmlns:adec="http://schemas.microsoft.com/office/drawing/2017/decorative" val="1"/>
                </a:ext>
              </a:extLst>
            </p:cNvPr>
            <p:cNvCxnSpPr>
              <a:cxnSpLocks/>
            </p:cNvCxnSpPr>
            <p:nvPr/>
          </p:nvCxnSpPr>
          <p:spPr>
            <a:xfrm>
              <a:off x="8953100" y="1700749"/>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5D788B3-007B-0DB3-D7B0-85C026D83130}"/>
                </a:ext>
                <a:ext uri="{C183D7F6-B498-43B3-948B-1728B52AA6E4}">
                  <adec:decorative xmlns:adec="http://schemas.microsoft.com/office/drawing/2017/decorative" val="1"/>
                </a:ext>
              </a:extLst>
            </p:cNvPr>
            <p:cNvCxnSpPr>
              <a:cxnSpLocks/>
            </p:cNvCxnSpPr>
            <p:nvPr/>
          </p:nvCxnSpPr>
          <p:spPr>
            <a:xfrm>
              <a:off x="9670415" y="1852788"/>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E52AC46-3029-4946-336D-8DE9519523C9}"/>
                </a:ext>
              </a:extLst>
            </p:cNvPr>
            <p:cNvSpPr txBox="1"/>
            <p:nvPr/>
          </p:nvSpPr>
          <p:spPr>
            <a:xfrm rot="5400000">
              <a:off x="8026313" y="2880791"/>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54" name="TextBox 53">
              <a:extLst>
                <a:ext uri="{FF2B5EF4-FFF2-40B4-BE49-F238E27FC236}">
                  <a16:creationId xmlns:a16="http://schemas.microsoft.com/office/drawing/2014/main" id="{E51BB4EF-CFD7-B858-EE6B-F0B713FC3C6A}"/>
                </a:ext>
              </a:extLst>
            </p:cNvPr>
            <p:cNvSpPr txBox="1"/>
            <p:nvPr/>
          </p:nvSpPr>
          <p:spPr>
            <a:xfrm rot="5400000">
              <a:off x="8852315" y="3033191"/>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55" name="TextBox 54">
              <a:extLst>
                <a:ext uri="{FF2B5EF4-FFF2-40B4-BE49-F238E27FC236}">
                  <a16:creationId xmlns:a16="http://schemas.microsoft.com/office/drawing/2014/main" id="{64DA5B5A-F52B-2AF7-436C-35091A6DDAB7}"/>
                </a:ext>
              </a:extLst>
            </p:cNvPr>
            <p:cNvSpPr txBox="1"/>
            <p:nvPr/>
          </p:nvSpPr>
          <p:spPr>
            <a:xfrm>
              <a:off x="9986440" y="5945311"/>
              <a:ext cx="1549288"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(O ’Neill, 2016) </a:t>
              </a:r>
            </a:p>
          </p:txBody>
        </p:sp>
      </p:grpSp>
      <p:sp>
        <p:nvSpPr>
          <p:cNvPr id="56" name="TextBox 55">
            <a:extLst>
              <a:ext uri="{FF2B5EF4-FFF2-40B4-BE49-F238E27FC236}">
                <a16:creationId xmlns:a16="http://schemas.microsoft.com/office/drawing/2014/main" id="{095B40E5-5898-1C7D-E71F-1EAF07A3525E}"/>
              </a:ext>
            </a:extLst>
          </p:cNvPr>
          <p:cNvSpPr txBox="1"/>
          <p:nvPr/>
        </p:nvSpPr>
        <p:spPr>
          <a:xfrm>
            <a:off x="229375" y="1728529"/>
            <a:ext cx="4539671" cy="276999"/>
          </a:xfrm>
          <a:prstGeom prst="rect">
            <a:avLst/>
          </a:prstGeom>
          <a:noFill/>
        </p:spPr>
        <p:txBody>
          <a:bodyPr wrap="square">
            <a:spAutoFit/>
          </a:bodyPr>
          <a:lstStyle/>
          <a:p>
            <a:r>
              <a:rPr lang="en-GB" sz="12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Deaths attributed to antimicrobial resistance (AMR) every year </a:t>
            </a:r>
          </a:p>
        </p:txBody>
      </p:sp>
    </p:spTree>
    <p:extLst>
      <p:ext uri="{BB962C8B-B14F-4D97-AF65-F5344CB8AC3E}">
        <p14:creationId xmlns:p14="http://schemas.microsoft.com/office/powerpoint/2010/main" val="68979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pic>
        <p:nvPicPr>
          <p:cNvPr id="2" name="Picture 1">
            <a:extLst>
              <a:ext uri="{FF2B5EF4-FFF2-40B4-BE49-F238E27FC236}">
                <a16:creationId xmlns:a16="http://schemas.microsoft.com/office/drawing/2014/main" id="{C5A66431-1333-F001-047E-AFE23FE6D09D}"/>
              </a:ext>
            </a:extLst>
          </p:cNvPr>
          <p:cNvPicPr>
            <a:picLocks noChangeAspect="1"/>
          </p:cNvPicPr>
          <p:nvPr/>
        </p:nvPicPr>
        <p:blipFill rotWithShape="1">
          <a:blip r:embed="rId3"/>
          <a:srcRect l="49327" t="15077" r="13750" b="16308"/>
          <a:stretch/>
        </p:blipFill>
        <p:spPr>
          <a:xfrm>
            <a:off x="1640114" y="681037"/>
            <a:ext cx="9105167" cy="5287635"/>
          </a:xfrm>
          <a:prstGeom prst="rect">
            <a:avLst/>
          </a:prstGeom>
        </p:spPr>
      </p:pic>
    </p:spTree>
    <p:extLst>
      <p:ext uri="{BB962C8B-B14F-4D97-AF65-F5344CB8AC3E}">
        <p14:creationId xmlns:p14="http://schemas.microsoft.com/office/powerpoint/2010/main" val="258206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sp>
        <p:nvSpPr>
          <p:cNvPr id="23" name="Title 1">
            <a:extLst>
              <a:ext uri="{FF2B5EF4-FFF2-40B4-BE49-F238E27FC236}">
                <a16:creationId xmlns:a16="http://schemas.microsoft.com/office/drawing/2014/main" id="{3F6073EC-5DB9-54A5-D0D2-BE2DA8623F19}"/>
              </a:ext>
            </a:extLst>
          </p:cNvPr>
          <p:cNvSpPr>
            <a:spLocks noGrp="1"/>
          </p:cNvSpPr>
          <p:nvPr>
            <p:ph type="title"/>
          </p:nvPr>
        </p:nvSpPr>
        <p:spPr>
          <a:xfrm>
            <a:off x="1519294" y="169390"/>
            <a:ext cx="10672706" cy="1406770"/>
          </a:xfrm>
        </p:spPr>
        <p:txBody>
          <a:bodyPr>
            <a:normAutofit/>
          </a:bodyPr>
          <a:lstStyle/>
          <a:p>
            <a:r>
              <a:rPr lang="en-GB" sz="4000" dirty="0">
                <a:latin typeface="+mn-lt"/>
              </a:rPr>
              <a:t>Why review patients with COPD that use antibiotics frequently?</a:t>
            </a:r>
          </a:p>
        </p:txBody>
      </p:sp>
      <p:graphicFrame>
        <p:nvGraphicFramePr>
          <p:cNvPr id="24" name="Diagram 23">
            <a:extLst>
              <a:ext uri="{FF2B5EF4-FFF2-40B4-BE49-F238E27FC236}">
                <a16:creationId xmlns:a16="http://schemas.microsoft.com/office/drawing/2014/main" id="{3225CB37-BA41-97A4-70FA-07DDAFB4D01A}"/>
              </a:ext>
            </a:extLst>
          </p:cNvPr>
          <p:cNvGraphicFramePr/>
          <p:nvPr>
            <p:extLst>
              <p:ext uri="{D42A27DB-BD31-4B8C-83A1-F6EECF244321}">
                <p14:modId xmlns:p14="http://schemas.microsoft.com/office/powerpoint/2010/main" val="2009307802"/>
              </p:ext>
            </p:extLst>
          </p:nvPr>
        </p:nvGraphicFramePr>
        <p:xfrm>
          <a:off x="800100" y="1540701"/>
          <a:ext cx="10888995" cy="491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DC63FDEA-34F9-005B-5A4E-CEFBF2128B13}"/>
              </a:ext>
            </a:extLst>
          </p:cNvPr>
          <p:cNvSpPr txBox="1"/>
          <p:nvPr/>
        </p:nvSpPr>
        <p:spPr>
          <a:xfrm>
            <a:off x="1285173" y="2279793"/>
            <a:ext cx="468242" cy="461665"/>
          </a:xfrm>
          <a:prstGeom prst="rect">
            <a:avLst/>
          </a:prstGeom>
          <a:noFill/>
        </p:spPr>
        <p:txBody>
          <a:bodyPr wrap="square" rtlCol="0">
            <a:spAutoFit/>
          </a:bodyPr>
          <a:lstStyle/>
          <a:p>
            <a:r>
              <a:rPr lang="en-GB" sz="2400" b="1" dirty="0"/>
              <a:t>1</a:t>
            </a:r>
            <a:r>
              <a:rPr lang="en-GB" sz="2400" dirty="0"/>
              <a:t> </a:t>
            </a:r>
          </a:p>
        </p:txBody>
      </p:sp>
      <p:sp>
        <p:nvSpPr>
          <p:cNvPr id="26" name="TextBox 25">
            <a:extLst>
              <a:ext uri="{FF2B5EF4-FFF2-40B4-BE49-F238E27FC236}">
                <a16:creationId xmlns:a16="http://schemas.microsoft.com/office/drawing/2014/main" id="{124A848C-A036-C81E-BD07-543128915B9E}"/>
              </a:ext>
            </a:extLst>
          </p:cNvPr>
          <p:cNvSpPr txBox="1"/>
          <p:nvPr/>
        </p:nvSpPr>
        <p:spPr>
          <a:xfrm>
            <a:off x="1609480" y="3769286"/>
            <a:ext cx="468242" cy="461665"/>
          </a:xfrm>
          <a:prstGeom prst="rect">
            <a:avLst/>
          </a:prstGeom>
          <a:noFill/>
        </p:spPr>
        <p:txBody>
          <a:bodyPr wrap="square" rtlCol="0">
            <a:spAutoFit/>
          </a:bodyPr>
          <a:lstStyle/>
          <a:p>
            <a:r>
              <a:rPr lang="en-GB" sz="2400" b="1" dirty="0"/>
              <a:t>2 </a:t>
            </a:r>
          </a:p>
        </p:txBody>
      </p:sp>
      <p:sp>
        <p:nvSpPr>
          <p:cNvPr id="27" name="TextBox 26">
            <a:extLst>
              <a:ext uri="{FF2B5EF4-FFF2-40B4-BE49-F238E27FC236}">
                <a16:creationId xmlns:a16="http://schemas.microsoft.com/office/drawing/2014/main" id="{00B68FFC-E3A6-8200-2173-9C145356ACF7}"/>
              </a:ext>
            </a:extLst>
          </p:cNvPr>
          <p:cNvSpPr txBox="1"/>
          <p:nvPr/>
        </p:nvSpPr>
        <p:spPr>
          <a:xfrm>
            <a:off x="1285173" y="5258779"/>
            <a:ext cx="468242" cy="461665"/>
          </a:xfrm>
          <a:prstGeom prst="rect">
            <a:avLst/>
          </a:prstGeom>
          <a:noFill/>
        </p:spPr>
        <p:txBody>
          <a:bodyPr wrap="square" rtlCol="0">
            <a:spAutoFit/>
          </a:bodyPr>
          <a:lstStyle/>
          <a:p>
            <a:r>
              <a:rPr lang="en-GB" sz="2400" b="1" dirty="0"/>
              <a:t>3</a:t>
            </a:r>
            <a:r>
              <a:rPr lang="en-GB" sz="2400" dirty="0"/>
              <a:t> </a:t>
            </a:r>
          </a:p>
        </p:txBody>
      </p:sp>
    </p:spTree>
    <p:extLst>
      <p:ext uri="{BB962C8B-B14F-4D97-AF65-F5344CB8AC3E}">
        <p14:creationId xmlns:p14="http://schemas.microsoft.com/office/powerpoint/2010/main" val="429264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06D1-F636-71CA-4DF8-5F7EE9B69FD3}"/>
              </a:ext>
            </a:extLst>
          </p:cNvPr>
          <p:cNvSpPr>
            <a:spLocks noGrp="1"/>
          </p:cNvSpPr>
          <p:nvPr>
            <p:ph type="title"/>
          </p:nvPr>
        </p:nvSpPr>
        <p:spPr>
          <a:xfrm>
            <a:off x="1640114" y="365126"/>
            <a:ext cx="9713686" cy="1115332"/>
          </a:xfrm>
        </p:spPr>
        <p:txBody>
          <a:bodyPr>
            <a:normAutofit/>
          </a:bodyPr>
          <a:lstStyle/>
          <a:p>
            <a:r>
              <a:rPr lang="en-GB" dirty="0"/>
              <a:t>NICE NG115 and GOLD 2022</a:t>
            </a:r>
          </a:p>
        </p:txBody>
      </p:sp>
      <p:sp>
        <p:nvSpPr>
          <p:cNvPr id="4" name="Text Placeholder 3">
            <a:extLst>
              <a:ext uri="{FF2B5EF4-FFF2-40B4-BE49-F238E27FC236}">
                <a16:creationId xmlns:a16="http://schemas.microsoft.com/office/drawing/2014/main" id="{C109C1EC-947C-6FEB-647F-967E1E2121BD}"/>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21ED6A88-95D0-711A-EAA7-B08AC78621F2}"/>
              </a:ext>
            </a:extLst>
          </p:cNvPr>
          <p:cNvSpPr>
            <a:spLocks noGrp="1"/>
          </p:cNvSpPr>
          <p:nvPr>
            <p:ph type="body" sz="quarter" idx="12"/>
          </p:nvPr>
        </p:nvSpPr>
        <p:spPr/>
        <p:txBody>
          <a:bodyPr/>
          <a:lstStyle/>
          <a:p>
            <a:endParaRPr lang="en-GB" dirty="0"/>
          </a:p>
        </p:txBody>
      </p:sp>
      <p:sp>
        <p:nvSpPr>
          <p:cNvPr id="6" name="Text Placeholder 5">
            <a:extLst>
              <a:ext uri="{FF2B5EF4-FFF2-40B4-BE49-F238E27FC236}">
                <a16:creationId xmlns:a16="http://schemas.microsoft.com/office/drawing/2014/main" id="{09428E8B-C037-5375-947F-138CB75722D7}"/>
              </a:ext>
            </a:extLst>
          </p:cNvPr>
          <p:cNvSpPr>
            <a:spLocks noGrp="1"/>
          </p:cNvSpPr>
          <p:nvPr>
            <p:ph type="body" sz="quarter" idx="13"/>
          </p:nvPr>
        </p:nvSpPr>
        <p:spPr/>
        <p:txBody>
          <a:bodyPr/>
          <a:lstStyle/>
          <a:p>
            <a:endParaRPr lang="en-GB"/>
          </a:p>
        </p:txBody>
      </p:sp>
      <p:pic>
        <p:nvPicPr>
          <p:cNvPr id="7" name="Content Placeholder 6">
            <a:extLst>
              <a:ext uri="{FF2B5EF4-FFF2-40B4-BE49-F238E27FC236}">
                <a16:creationId xmlns:a16="http://schemas.microsoft.com/office/drawing/2014/main" id="{98EF0F69-A8F4-DEC0-E8AB-7DE6518CBC96}"/>
              </a:ext>
            </a:extLst>
          </p:cNvPr>
          <p:cNvPicPr>
            <a:picLocks noGrp="1" noChangeAspect="1"/>
          </p:cNvPicPr>
          <p:nvPr>
            <p:ph idx="1"/>
          </p:nvPr>
        </p:nvPicPr>
        <p:blipFill rotWithShape="1">
          <a:blip r:embed="rId3"/>
          <a:srcRect l="13588" t="17236" r="70909" b="50251"/>
          <a:stretch/>
        </p:blipFill>
        <p:spPr>
          <a:xfrm>
            <a:off x="421114" y="2349655"/>
            <a:ext cx="5103340" cy="3344612"/>
          </a:xfrm>
        </p:spPr>
      </p:pic>
      <p:pic>
        <p:nvPicPr>
          <p:cNvPr id="8" name="Picture 7">
            <a:extLst>
              <a:ext uri="{FF2B5EF4-FFF2-40B4-BE49-F238E27FC236}">
                <a16:creationId xmlns:a16="http://schemas.microsoft.com/office/drawing/2014/main" id="{9BD95ECB-A8D8-F7DA-2744-DF6CD8BF03D7}"/>
              </a:ext>
            </a:extLst>
          </p:cNvPr>
          <p:cNvPicPr>
            <a:picLocks noChangeAspect="1"/>
          </p:cNvPicPr>
          <p:nvPr/>
        </p:nvPicPr>
        <p:blipFill>
          <a:blip r:embed="rId4"/>
          <a:stretch>
            <a:fillRect/>
          </a:stretch>
        </p:blipFill>
        <p:spPr>
          <a:xfrm>
            <a:off x="5537712" y="1400469"/>
            <a:ext cx="5816088" cy="4895512"/>
          </a:xfrm>
          <a:prstGeom prst="rect">
            <a:avLst/>
          </a:prstGeom>
        </p:spPr>
      </p:pic>
      <p:sp>
        <p:nvSpPr>
          <p:cNvPr id="9" name="Rectangle 8">
            <a:extLst>
              <a:ext uri="{FF2B5EF4-FFF2-40B4-BE49-F238E27FC236}">
                <a16:creationId xmlns:a16="http://schemas.microsoft.com/office/drawing/2014/main" id="{5E82DACA-DCD9-409C-4F6A-DB7184BE06F4}"/>
              </a:ext>
            </a:extLst>
          </p:cNvPr>
          <p:cNvSpPr/>
          <p:nvPr/>
        </p:nvSpPr>
        <p:spPr>
          <a:xfrm>
            <a:off x="5815733" y="2069239"/>
            <a:ext cx="4608576" cy="5608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E34D9A3-2B01-4AB2-5A66-24DD170EBF9D}"/>
              </a:ext>
            </a:extLst>
          </p:cNvPr>
          <p:cNvSpPr/>
          <p:nvPr/>
        </p:nvSpPr>
        <p:spPr>
          <a:xfrm>
            <a:off x="10202841" y="3673194"/>
            <a:ext cx="1055424" cy="11094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911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2DC36D-8ABB-CC64-2567-5C20A4700899}"/>
              </a:ext>
            </a:extLst>
          </p:cNvPr>
          <p:cNvSpPr>
            <a:spLocks noGrp="1"/>
          </p:cNvSpPr>
          <p:nvPr>
            <p:ph type="title"/>
          </p:nvPr>
        </p:nvSpPr>
        <p:spPr/>
        <p:txBody>
          <a:bodyPr>
            <a:normAutofit/>
          </a:bodyPr>
          <a:lstStyle/>
          <a:p>
            <a:r>
              <a:rPr lang="en-GB" sz="4400" dirty="0">
                <a:latin typeface="+mn-lt"/>
              </a:rPr>
              <a:t>How to manage patients</a:t>
            </a:r>
          </a:p>
        </p:txBody>
      </p:sp>
      <p:sp>
        <p:nvSpPr>
          <p:cNvPr id="9" name="Text Placeholder 8">
            <a:extLst>
              <a:ext uri="{FF2B5EF4-FFF2-40B4-BE49-F238E27FC236}">
                <a16:creationId xmlns:a16="http://schemas.microsoft.com/office/drawing/2014/main" id="{C82BD563-FFAF-C813-D1F2-1345C5002D7F}"/>
              </a:ext>
            </a:extLst>
          </p:cNvPr>
          <p:cNvSpPr>
            <a:spLocks noGrp="1"/>
          </p:cNvSpPr>
          <p:nvPr>
            <p:ph type="body" sz="quarter" idx="11"/>
          </p:nvPr>
        </p:nvSpPr>
        <p:spPr/>
        <p:txBody>
          <a:bodyPr/>
          <a:lstStyle/>
          <a:p>
            <a:endParaRPr lang="en-GB" dirty="0"/>
          </a:p>
        </p:txBody>
      </p:sp>
      <p:sp>
        <p:nvSpPr>
          <p:cNvPr id="10" name="Text Placeholder 9">
            <a:extLst>
              <a:ext uri="{FF2B5EF4-FFF2-40B4-BE49-F238E27FC236}">
                <a16:creationId xmlns:a16="http://schemas.microsoft.com/office/drawing/2014/main" id="{77A5A5BC-4603-03A9-8D8A-DA8AA64125C9}"/>
              </a:ext>
            </a:extLst>
          </p:cNvPr>
          <p:cNvSpPr>
            <a:spLocks noGrp="1"/>
          </p:cNvSpPr>
          <p:nvPr>
            <p:ph type="body" sz="quarter" idx="12"/>
          </p:nvPr>
        </p:nvSpPr>
        <p:spPr/>
        <p:txBody>
          <a:bodyPr/>
          <a:lstStyle/>
          <a:p>
            <a:endParaRPr lang="en-GB"/>
          </a:p>
        </p:txBody>
      </p:sp>
      <p:sp>
        <p:nvSpPr>
          <p:cNvPr id="11" name="Text Placeholder 10">
            <a:extLst>
              <a:ext uri="{FF2B5EF4-FFF2-40B4-BE49-F238E27FC236}">
                <a16:creationId xmlns:a16="http://schemas.microsoft.com/office/drawing/2014/main" id="{88BF62C0-115C-B01A-77D3-4E69BBB1042E}"/>
              </a:ext>
            </a:extLst>
          </p:cNvPr>
          <p:cNvSpPr>
            <a:spLocks noGrp="1"/>
          </p:cNvSpPr>
          <p:nvPr>
            <p:ph type="body" sz="quarter" idx="13"/>
          </p:nvPr>
        </p:nvSpPr>
        <p:spPr/>
        <p:txBody>
          <a:bodyPr/>
          <a:lstStyle/>
          <a:p>
            <a:endParaRPr lang="en-GB"/>
          </a:p>
        </p:txBody>
      </p:sp>
      <p:graphicFrame>
        <p:nvGraphicFramePr>
          <p:cNvPr id="12" name="Diagram 11">
            <a:extLst>
              <a:ext uri="{FF2B5EF4-FFF2-40B4-BE49-F238E27FC236}">
                <a16:creationId xmlns:a16="http://schemas.microsoft.com/office/drawing/2014/main" id="{93CFB14F-6850-FEB6-30A5-DB6E178B7BBD}"/>
              </a:ext>
            </a:extLst>
          </p:cNvPr>
          <p:cNvGraphicFramePr/>
          <p:nvPr>
            <p:extLst>
              <p:ext uri="{D42A27DB-BD31-4B8C-83A1-F6EECF244321}">
                <p14:modId xmlns:p14="http://schemas.microsoft.com/office/powerpoint/2010/main" val="43099742"/>
              </p:ext>
            </p:extLst>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75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975C8E-9E5E-B3DB-90E7-FDBB45F3C475}"/>
              </a:ext>
            </a:extLst>
          </p:cNvPr>
          <p:cNvSpPr>
            <a:spLocks noGrp="1"/>
          </p:cNvSpPr>
          <p:nvPr>
            <p:ph type="body" sz="quarter" idx="11"/>
          </p:nvPr>
        </p:nvSpPr>
        <p:spPr/>
        <p:txBody>
          <a:bodyPr/>
          <a:lstStyle/>
          <a:p>
            <a:endParaRPr lang="en-GB" dirty="0"/>
          </a:p>
        </p:txBody>
      </p:sp>
      <p:sp>
        <p:nvSpPr>
          <p:cNvPr id="10" name="Text Placeholder 9">
            <a:extLst>
              <a:ext uri="{FF2B5EF4-FFF2-40B4-BE49-F238E27FC236}">
                <a16:creationId xmlns:a16="http://schemas.microsoft.com/office/drawing/2014/main" id="{F7253A06-58D3-036F-9A3D-3337F1FB0899}"/>
              </a:ext>
            </a:extLst>
          </p:cNvPr>
          <p:cNvSpPr>
            <a:spLocks noGrp="1"/>
          </p:cNvSpPr>
          <p:nvPr>
            <p:ph type="body" sz="quarter" idx="12"/>
          </p:nvPr>
        </p:nvSpPr>
        <p:spPr/>
        <p:txBody>
          <a:bodyPr/>
          <a:lstStyle/>
          <a:p>
            <a:endParaRPr lang="en-GB" dirty="0"/>
          </a:p>
        </p:txBody>
      </p:sp>
      <p:sp>
        <p:nvSpPr>
          <p:cNvPr id="11" name="Text Placeholder 10">
            <a:extLst>
              <a:ext uri="{FF2B5EF4-FFF2-40B4-BE49-F238E27FC236}">
                <a16:creationId xmlns:a16="http://schemas.microsoft.com/office/drawing/2014/main" id="{A501D576-EB71-FB64-6AC8-1C7761C83C8B}"/>
              </a:ext>
            </a:extLst>
          </p:cNvPr>
          <p:cNvSpPr>
            <a:spLocks noGrp="1"/>
          </p:cNvSpPr>
          <p:nvPr>
            <p:ph type="body" sz="quarter" idx="13"/>
          </p:nvPr>
        </p:nvSpPr>
        <p:spPr/>
        <p:txBody>
          <a:bodyPr/>
          <a:lstStyle/>
          <a:p>
            <a:endParaRPr lang="en-GB"/>
          </a:p>
        </p:txBody>
      </p:sp>
      <p:sp>
        <p:nvSpPr>
          <p:cNvPr id="4" name="Title 1">
            <a:extLst>
              <a:ext uri="{FF2B5EF4-FFF2-40B4-BE49-F238E27FC236}">
                <a16:creationId xmlns:a16="http://schemas.microsoft.com/office/drawing/2014/main" id="{648D0F06-CC0C-1435-20C0-F119F51BE9F2}"/>
              </a:ext>
            </a:extLst>
          </p:cNvPr>
          <p:cNvSpPr txBox="1">
            <a:spLocks/>
          </p:cNvSpPr>
          <p:nvPr/>
        </p:nvSpPr>
        <p:spPr>
          <a:xfrm>
            <a:off x="1457324" y="398993"/>
            <a:ext cx="6701937" cy="10047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a:lstStyle>
          <a:p>
            <a:r>
              <a:rPr lang="en-GB" sz="4400"/>
              <a:t>Scenario 1 baseline data</a:t>
            </a:r>
          </a:p>
        </p:txBody>
      </p:sp>
      <p:sp>
        <p:nvSpPr>
          <p:cNvPr id="8" name="TextBox 7">
            <a:extLst>
              <a:ext uri="{FF2B5EF4-FFF2-40B4-BE49-F238E27FC236}">
                <a16:creationId xmlns:a16="http://schemas.microsoft.com/office/drawing/2014/main" id="{A6B94C28-154F-DF75-881A-697783C2EEDC}"/>
              </a:ext>
            </a:extLst>
          </p:cNvPr>
          <p:cNvSpPr txBox="1"/>
          <p:nvPr/>
        </p:nvSpPr>
        <p:spPr>
          <a:xfrm>
            <a:off x="357875" y="1732569"/>
            <a:ext cx="4889605" cy="400110"/>
          </a:xfrm>
          <a:prstGeom prst="rect">
            <a:avLst/>
          </a:prstGeom>
          <a:noFill/>
        </p:spPr>
        <p:txBody>
          <a:bodyPr wrap="square" rtlCol="0">
            <a:spAutoFit/>
          </a:bodyPr>
          <a:lstStyle/>
          <a:p>
            <a:r>
              <a:rPr lang="en-GB" sz="2000" b="1" dirty="0"/>
              <a:t>65 year old male </a:t>
            </a:r>
            <a:r>
              <a:rPr lang="en-GB" sz="2000" dirty="0"/>
              <a:t>called Bernard</a:t>
            </a:r>
          </a:p>
        </p:txBody>
      </p:sp>
      <p:sp>
        <p:nvSpPr>
          <p:cNvPr id="12" name="TextBox 11">
            <a:extLst>
              <a:ext uri="{FF2B5EF4-FFF2-40B4-BE49-F238E27FC236}">
                <a16:creationId xmlns:a16="http://schemas.microsoft.com/office/drawing/2014/main" id="{6E4829A5-70EE-310C-F8B6-85920307BE6F}"/>
              </a:ext>
            </a:extLst>
          </p:cNvPr>
          <p:cNvSpPr txBox="1"/>
          <p:nvPr/>
        </p:nvSpPr>
        <p:spPr>
          <a:xfrm>
            <a:off x="375239" y="4567591"/>
            <a:ext cx="5248295" cy="707886"/>
          </a:xfrm>
          <a:prstGeom prst="rect">
            <a:avLst/>
          </a:prstGeom>
          <a:noFill/>
        </p:spPr>
        <p:txBody>
          <a:bodyPr wrap="square">
            <a:spAutoFit/>
          </a:bodyPr>
          <a:lstStyle/>
          <a:p>
            <a:r>
              <a:rPr lang="en-GB" sz="2000" b="1" dirty="0"/>
              <a:t>Vaccination status </a:t>
            </a:r>
            <a:r>
              <a:rPr lang="en-GB" sz="2000" dirty="0"/>
              <a:t>– has received COVID – 19, Influenza and pneumococcal vaccines</a:t>
            </a:r>
          </a:p>
        </p:txBody>
      </p:sp>
      <p:sp>
        <p:nvSpPr>
          <p:cNvPr id="13" name="TextBox 12">
            <a:extLst>
              <a:ext uri="{FF2B5EF4-FFF2-40B4-BE49-F238E27FC236}">
                <a16:creationId xmlns:a16="http://schemas.microsoft.com/office/drawing/2014/main" id="{65CA33EB-6A17-3215-6CC4-059384F68F5E}"/>
              </a:ext>
            </a:extLst>
          </p:cNvPr>
          <p:cNvSpPr txBox="1"/>
          <p:nvPr/>
        </p:nvSpPr>
        <p:spPr>
          <a:xfrm>
            <a:off x="357875" y="5399557"/>
            <a:ext cx="2864030" cy="400110"/>
          </a:xfrm>
          <a:prstGeom prst="rect">
            <a:avLst/>
          </a:prstGeom>
          <a:noFill/>
        </p:spPr>
        <p:txBody>
          <a:bodyPr wrap="square" rtlCol="0">
            <a:spAutoFit/>
          </a:bodyPr>
          <a:lstStyle/>
          <a:p>
            <a:r>
              <a:rPr lang="en-GB" sz="2000" b="1" dirty="0"/>
              <a:t>Smoker</a:t>
            </a:r>
            <a:r>
              <a:rPr lang="en-GB" sz="2000" dirty="0"/>
              <a:t> 20 per day</a:t>
            </a:r>
          </a:p>
        </p:txBody>
      </p:sp>
      <p:sp>
        <p:nvSpPr>
          <p:cNvPr id="14" name="TextBox 13">
            <a:extLst>
              <a:ext uri="{FF2B5EF4-FFF2-40B4-BE49-F238E27FC236}">
                <a16:creationId xmlns:a16="http://schemas.microsoft.com/office/drawing/2014/main" id="{A182B913-A306-6AB2-C083-B69AB6BCB0F8}"/>
              </a:ext>
            </a:extLst>
          </p:cNvPr>
          <p:cNvSpPr txBox="1"/>
          <p:nvPr/>
        </p:nvSpPr>
        <p:spPr>
          <a:xfrm>
            <a:off x="6403180" y="2678817"/>
            <a:ext cx="5701371" cy="400110"/>
          </a:xfrm>
          <a:prstGeom prst="rect">
            <a:avLst/>
          </a:prstGeom>
          <a:noFill/>
        </p:spPr>
        <p:txBody>
          <a:bodyPr wrap="square" rtlCol="0">
            <a:spAutoFit/>
          </a:bodyPr>
          <a:lstStyle/>
          <a:p>
            <a:r>
              <a:rPr lang="en-GB" sz="2000" b="1" dirty="0"/>
              <a:t>1 hospital admission </a:t>
            </a:r>
            <a:r>
              <a:rPr lang="en-GB" sz="2000" dirty="0"/>
              <a:t>for COPD in last 12 months</a:t>
            </a:r>
          </a:p>
        </p:txBody>
      </p:sp>
      <p:sp>
        <p:nvSpPr>
          <p:cNvPr id="15" name="TextBox 14">
            <a:extLst>
              <a:ext uri="{FF2B5EF4-FFF2-40B4-BE49-F238E27FC236}">
                <a16:creationId xmlns:a16="http://schemas.microsoft.com/office/drawing/2014/main" id="{A7576A00-AC8A-F7D9-995F-C822284B377F}"/>
              </a:ext>
            </a:extLst>
          </p:cNvPr>
          <p:cNvSpPr txBox="1"/>
          <p:nvPr/>
        </p:nvSpPr>
        <p:spPr>
          <a:xfrm>
            <a:off x="6438635" y="3185703"/>
            <a:ext cx="5723180" cy="1015663"/>
          </a:xfrm>
          <a:prstGeom prst="rect">
            <a:avLst/>
          </a:prstGeom>
          <a:noFill/>
        </p:spPr>
        <p:txBody>
          <a:bodyPr wrap="square" rtlCol="0">
            <a:spAutoFit/>
          </a:bodyPr>
          <a:lstStyle/>
          <a:p>
            <a:r>
              <a:rPr lang="en-GB" sz="2000" b="1" dirty="0"/>
              <a:t>4 antibiotic courses issued </a:t>
            </a:r>
            <a:r>
              <a:rPr lang="en-GB" sz="2000" dirty="0"/>
              <a:t>over the last 12 months and 4 courses of steroids </a:t>
            </a:r>
            <a:r>
              <a:rPr lang="en-GB" sz="2000" dirty="0">
                <a:latin typeface="Calibri" panose="020F0502020204030204" pitchFamily="34" charset="0"/>
              </a:rPr>
              <a:t>Doxycycline 2 stat then od x 8, </a:t>
            </a:r>
            <a:r>
              <a:rPr lang="en-GB" sz="2000" b="0" i="0" u="none" strike="noStrike" baseline="0" dirty="0">
                <a:latin typeface="Calibri" panose="020F0502020204030204" pitchFamily="34" charset="0"/>
              </a:rPr>
              <a:t>Prednisolone 30mg OD x 42</a:t>
            </a:r>
            <a:endParaRPr lang="en-GB" sz="2000" dirty="0"/>
          </a:p>
        </p:txBody>
      </p:sp>
      <p:sp>
        <p:nvSpPr>
          <p:cNvPr id="16" name="TextBox 15">
            <a:extLst>
              <a:ext uri="{FF2B5EF4-FFF2-40B4-BE49-F238E27FC236}">
                <a16:creationId xmlns:a16="http://schemas.microsoft.com/office/drawing/2014/main" id="{FAEC4329-91D2-06FB-B6F0-5FD3A860E82A}"/>
              </a:ext>
            </a:extLst>
          </p:cNvPr>
          <p:cNvSpPr txBox="1"/>
          <p:nvPr/>
        </p:nvSpPr>
        <p:spPr>
          <a:xfrm>
            <a:off x="6427729" y="5395171"/>
            <a:ext cx="3774863" cy="400110"/>
          </a:xfrm>
          <a:prstGeom prst="rect">
            <a:avLst/>
          </a:prstGeom>
          <a:noFill/>
        </p:spPr>
        <p:txBody>
          <a:bodyPr wrap="square" rtlCol="0">
            <a:spAutoFit/>
          </a:bodyPr>
          <a:lstStyle/>
          <a:p>
            <a:r>
              <a:rPr lang="en-GB" sz="2000" b="1" dirty="0"/>
              <a:t>Last COPD review </a:t>
            </a:r>
            <a:r>
              <a:rPr lang="en-GB" sz="2000" dirty="0"/>
              <a:t>12 months ago</a:t>
            </a:r>
          </a:p>
        </p:txBody>
      </p:sp>
      <p:sp>
        <p:nvSpPr>
          <p:cNvPr id="17" name="TextBox 16">
            <a:extLst>
              <a:ext uri="{FF2B5EF4-FFF2-40B4-BE49-F238E27FC236}">
                <a16:creationId xmlns:a16="http://schemas.microsoft.com/office/drawing/2014/main" id="{1F1641EB-C9CA-4351-DEE2-566ACD83D13A}"/>
              </a:ext>
            </a:extLst>
          </p:cNvPr>
          <p:cNvSpPr txBox="1"/>
          <p:nvPr/>
        </p:nvSpPr>
        <p:spPr>
          <a:xfrm>
            <a:off x="357875" y="2792549"/>
            <a:ext cx="5493637" cy="1631216"/>
          </a:xfrm>
          <a:prstGeom prst="rect">
            <a:avLst/>
          </a:prstGeom>
          <a:noFill/>
        </p:spPr>
        <p:txBody>
          <a:bodyPr wrap="square" rtlCol="0">
            <a:spAutoFit/>
          </a:bodyPr>
          <a:lstStyle/>
          <a:p>
            <a:r>
              <a:rPr lang="en-GB" sz="2000" b="1" dirty="0"/>
              <a:t>Current inhaled therapy</a:t>
            </a:r>
            <a:r>
              <a:rPr lang="en-GB" sz="2000" dirty="0"/>
              <a:t>: </a:t>
            </a:r>
          </a:p>
          <a:p>
            <a:pPr marL="285750" indent="-285750">
              <a:buFont typeface="Arial" panose="020B0604020202020204" pitchFamily="34" charset="0"/>
              <a:buChar char="•"/>
            </a:pPr>
            <a:r>
              <a:rPr lang="en-GB" sz="2000" b="0" i="0" u="none" strike="noStrike" baseline="0" dirty="0">
                <a:latin typeface="Calibri" panose="020F0502020204030204" pitchFamily="34" charset="0"/>
              </a:rPr>
              <a:t>Salbutamol 2 puffs PRN</a:t>
            </a:r>
          </a:p>
          <a:p>
            <a:pPr marL="285750" indent="-285750">
              <a:buFont typeface="Arial" panose="020B0604020202020204" pitchFamily="34" charset="0"/>
              <a:buChar char="•"/>
            </a:pPr>
            <a:r>
              <a:rPr lang="en-GB" sz="2000" b="0" i="0" u="none" strike="noStrike" baseline="0" dirty="0">
                <a:latin typeface="Calibri" panose="020F0502020204030204" pitchFamily="34" charset="0"/>
              </a:rPr>
              <a:t>Volumatic </a:t>
            </a:r>
          </a:p>
          <a:p>
            <a:pPr marL="285750" indent="-285750">
              <a:buFont typeface="Arial" panose="020B0604020202020204" pitchFamily="34" charset="0"/>
              <a:buChar char="•"/>
            </a:pPr>
            <a:r>
              <a:rPr lang="en-GB" sz="2000" dirty="0" err="1">
                <a:latin typeface="Calibri" panose="020F0502020204030204" pitchFamily="34" charset="0"/>
              </a:rPr>
              <a:t>Braltus</a:t>
            </a:r>
            <a:r>
              <a:rPr lang="en-GB" sz="2000" dirty="0">
                <a:latin typeface="Calibri" panose="020F0502020204030204" pitchFamily="34" charset="0"/>
              </a:rPr>
              <a:t> 10mcg once a day</a:t>
            </a:r>
          </a:p>
          <a:p>
            <a:pPr marL="285750" indent="-285750">
              <a:buFont typeface="Arial" panose="020B0604020202020204" pitchFamily="34" charset="0"/>
              <a:buChar char="•"/>
            </a:pPr>
            <a:r>
              <a:rPr lang="en-GB" sz="2000" b="0" i="0" u="none" strike="noStrike" baseline="0" dirty="0">
                <a:latin typeface="Calibri" panose="020F0502020204030204" pitchFamily="34" charset="0"/>
              </a:rPr>
              <a:t>Salmeterol 2 puffs twice a day</a:t>
            </a:r>
          </a:p>
        </p:txBody>
      </p:sp>
      <p:sp>
        <p:nvSpPr>
          <p:cNvPr id="18" name="TextBox 17">
            <a:extLst>
              <a:ext uri="{FF2B5EF4-FFF2-40B4-BE49-F238E27FC236}">
                <a16:creationId xmlns:a16="http://schemas.microsoft.com/office/drawing/2014/main" id="{E27BCEF0-A22D-E4D1-9CD8-EA0BF1F70747}"/>
              </a:ext>
            </a:extLst>
          </p:cNvPr>
          <p:cNvSpPr txBox="1"/>
          <p:nvPr/>
        </p:nvSpPr>
        <p:spPr>
          <a:xfrm>
            <a:off x="357875" y="2078690"/>
            <a:ext cx="7281881" cy="400110"/>
          </a:xfrm>
          <a:prstGeom prst="rect">
            <a:avLst/>
          </a:prstGeom>
          <a:noFill/>
        </p:spPr>
        <p:txBody>
          <a:bodyPr wrap="square" rtlCol="0">
            <a:spAutoFit/>
          </a:bodyPr>
          <a:lstStyle/>
          <a:p>
            <a:r>
              <a:rPr lang="en-GB" sz="2000" b="1" dirty="0"/>
              <a:t>COPD diagnosis </a:t>
            </a:r>
            <a:r>
              <a:rPr lang="en-GB" sz="2000" dirty="0"/>
              <a:t>confirmed with spirometry 4 years ago</a:t>
            </a:r>
          </a:p>
        </p:txBody>
      </p:sp>
      <p:sp>
        <p:nvSpPr>
          <p:cNvPr id="19" name="TextBox 18">
            <a:extLst>
              <a:ext uri="{FF2B5EF4-FFF2-40B4-BE49-F238E27FC236}">
                <a16:creationId xmlns:a16="http://schemas.microsoft.com/office/drawing/2014/main" id="{48D84CBD-49C8-A33D-3F3F-1418236FFDDB}"/>
              </a:ext>
            </a:extLst>
          </p:cNvPr>
          <p:cNvSpPr txBox="1"/>
          <p:nvPr/>
        </p:nvSpPr>
        <p:spPr>
          <a:xfrm>
            <a:off x="6427729" y="4285376"/>
            <a:ext cx="5723181" cy="1015663"/>
          </a:xfrm>
          <a:prstGeom prst="rect">
            <a:avLst/>
          </a:prstGeom>
          <a:noFill/>
        </p:spPr>
        <p:txBody>
          <a:bodyPr wrap="square" rtlCol="0">
            <a:spAutoFit/>
          </a:bodyPr>
          <a:lstStyle/>
          <a:p>
            <a:r>
              <a:rPr lang="en-GB" sz="2000" b="1" dirty="0"/>
              <a:t>No obvious referrals </a:t>
            </a:r>
            <a:r>
              <a:rPr lang="en-GB" sz="2000" dirty="0"/>
              <a:t>for pulmonary rehabilitation, mental health support or acute respiratory team in last two years</a:t>
            </a:r>
          </a:p>
        </p:txBody>
      </p:sp>
      <p:pic>
        <p:nvPicPr>
          <p:cNvPr id="20" name="Picture 19" descr="Old man with white beard">
            <a:extLst>
              <a:ext uri="{FF2B5EF4-FFF2-40B4-BE49-F238E27FC236}">
                <a16:creationId xmlns:a16="http://schemas.microsoft.com/office/drawing/2014/main" id="{753ED94B-4870-80AA-C556-442FC4A5D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554" y="363916"/>
            <a:ext cx="2784236" cy="1856157"/>
          </a:xfrm>
          <a:prstGeom prst="rect">
            <a:avLst/>
          </a:prstGeom>
        </p:spPr>
      </p:pic>
      <p:graphicFrame>
        <p:nvGraphicFramePr>
          <p:cNvPr id="21" name="Diagram 20">
            <a:extLst>
              <a:ext uri="{FF2B5EF4-FFF2-40B4-BE49-F238E27FC236}">
                <a16:creationId xmlns:a16="http://schemas.microsoft.com/office/drawing/2014/main" id="{EFD9EA98-2BEA-7DFC-8B13-70EFE0B9A090}"/>
              </a:ext>
            </a:extLst>
          </p:cNvPr>
          <p:cNvGraphicFramePr/>
          <p:nvPr>
            <p:extLst>
              <p:ext uri="{D42A27DB-BD31-4B8C-83A1-F6EECF244321}">
                <p14:modId xmlns:p14="http://schemas.microsoft.com/office/powerpoint/2010/main" val="1606373773"/>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1532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7" ma:contentTypeDescription="Create a new document." ma:contentTypeScope="" ma:versionID="7f5bf0715a5ce6055bf370942d616574">
  <xsd:schema xmlns:xsd="http://www.w3.org/2001/XMLSchema" xmlns:xs="http://www.w3.org/2001/XMLSchema" xmlns:p="http://schemas.microsoft.com/office/2006/metadata/properties" xmlns:ns3="24fa0ae6-11e7-472f-ac87-8d9d61ebb82a" xmlns:ns4="28d80b54-c6e1-42bb-ac40-9d97a3241a35" targetNamespace="http://schemas.microsoft.com/office/2006/metadata/properties" ma:root="true" ma:fieldsID="fda4b7e4c2d67d96dbe4520b388b66b3" ns3:_="" ns4:_="">
    <xsd:import namespace="24fa0ae6-11e7-472f-ac87-8d9d61ebb82a"/>
    <xsd:import namespace="28d80b54-c6e1-42bb-ac40-9d97a3241a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F0D9E-5944-4FD4-BBA7-0BE3CF350DA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24fa0ae6-11e7-472f-ac87-8d9d61ebb82a"/>
    <ds:schemaRef ds:uri="28d80b54-c6e1-42bb-ac40-9d97a3241a35"/>
    <ds:schemaRef ds:uri="http://www.w3.org/XML/1998/namespace"/>
    <ds:schemaRef ds:uri="http://purl.org/dc/terms/"/>
  </ds:schemaRefs>
</ds:datastoreItem>
</file>

<file path=customXml/itemProps2.xml><?xml version="1.0" encoding="utf-8"?>
<ds:datastoreItem xmlns:ds="http://schemas.openxmlformats.org/officeDocument/2006/customXml" ds:itemID="{531EA759-F1BD-4479-93F0-0C817E295497}">
  <ds:schemaRefs>
    <ds:schemaRef ds:uri="http://schemas.microsoft.com/sharepoint/v3/contenttype/forms"/>
  </ds:schemaRefs>
</ds:datastoreItem>
</file>

<file path=customXml/itemProps3.xml><?xml version="1.0" encoding="utf-8"?>
<ds:datastoreItem xmlns:ds="http://schemas.openxmlformats.org/officeDocument/2006/customXml" ds:itemID="{99CDF6CC-47DE-48F7-A630-0CE1D1858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fa0ae6-11e7-472f-ac87-8d9d61ebb82a"/>
    <ds:schemaRef ds:uri="28d80b54-c6e1-42bb-ac40-9d97a3241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17531</TotalTime>
  <Words>7175</Words>
  <Application>Microsoft Office PowerPoint</Application>
  <PresentationFormat>Widescreen</PresentationFormat>
  <Paragraphs>592</Paragraphs>
  <Slides>22</Slides>
  <Notes>21</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22</vt:i4>
      </vt:variant>
    </vt:vector>
  </HeadingPairs>
  <TitlesOfParts>
    <vt:vector size="42" baseType="lpstr">
      <vt:lpstr>Arial</vt:lpstr>
      <vt:lpstr>Arial Narrow</vt:lpstr>
      <vt:lpstr>Bahnschrift SemiBold SemiConden</vt:lpstr>
      <vt:lpstr>BlinkMacSystemFont</vt:lpstr>
      <vt:lpstr>Calibri</vt:lpstr>
      <vt:lpstr>Calibri Light</vt:lpstr>
      <vt:lpstr>Courier New</vt:lpstr>
      <vt:lpstr>Inter</vt:lpstr>
      <vt:lpstr>Segoe UI</vt:lpstr>
      <vt:lpstr>Sohne Halbfett</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How to use this resource</vt:lpstr>
      <vt:lpstr>Aims</vt:lpstr>
      <vt:lpstr>Antimicrobial resistance </vt:lpstr>
      <vt:lpstr>PowerPoint Presentation</vt:lpstr>
      <vt:lpstr>Why review patients with COPD that use antibiotics frequently?</vt:lpstr>
      <vt:lpstr>NICE NG115 and GOLD 2022</vt:lpstr>
      <vt:lpstr>How to manage patients</vt:lpstr>
      <vt:lpstr>PowerPoint Presentation</vt:lpstr>
      <vt:lpstr>COPD history and quality of life</vt:lpstr>
      <vt:lpstr>Prevention and optimisation of therapy</vt:lpstr>
      <vt:lpstr>Education: Managing exacerbation</vt:lpstr>
      <vt:lpstr>Action Planning</vt:lpstr>
      <vt:lpstr>Referral for Bernard</vt:lpstr>
      <vt:lpstr>Scenario 2 - Baseline data</vt:lpstr>
      <vt:lpstr>COPD history and quality of life</vt:lpstr>
      <vt:lpstr>Prevention and optimisation of therapy</vt:lpstr>
      <vt:lpstr>Education: Managing exacerbation</vt:lpstr>
      <vt:lpstr>Action Planning</vt:lpstr>
      <vt:lpstr>Referral for Ann</vt:lpstr>
      <vt:lpstr>Take home messages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79</cp:revision>
  <dcterms:created xsi:type="dcterms:W3CDTF">2019-09-25T13:02:32Z</dcterms:created>
  <dcterms:modified xsi:type="dcterms:W3CDTF">2024-04-25T14:18:17Z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y fmtid="{D5CDD505-2E9C-101B-9397-08002B2CF9AE}" pid="3" name="MediaServiceImageTags">
    <vt:lpwstr/>
  </property>
</Properties>
</file>