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4"/>
  </p:sldMasterIdLst>
  <p:notesMasterIdLst>
    <p:notesMasterId r:id="rId46"/>
  </p:notesMasterIdLst>
  <p:sldIdLst>
    <p:sldId id="2145707377" r:id="rId5"/>
    <p:sldId id="2145707378" r:id="rId6"/>
    <p:sldId id="2145707379" r:id="rId7"/>
    <p:sldId id="896" r:id="rId8"/>
    <p:sldId id="2145707381" r:id="rId9"/>
    <p:sldId id="2145707406" r:id="rId10"/>
    <p:sldId id="2145707385" r:id="rId11"/>
    <p:sldId id="2145707382" r:id="rId12"/>
    <p:sldId id="2145707383" r:id="rId13"/>
    <p:sldId id="2145707386" r:id="rId14"/>
    <p:sldId id="2145707387" r:id="rId15"/>
    <p:sldId id="2145707384" r:id="rId16"/>
    <p:sldId id="2145707388" r:id="rId17"/>
    <p:sldId id="2145707389" r:id="rId18"/>
    <p:sldId id="2145707390" r:id="rId19"/>
    <p:sldId id="2145707394" r:id="rId20"/>
    <p:sldId id="2145707419" r:id="rId21"/>
    <p:sldId id="2145707422" r:id="rId22"/>
    <p:sldId id="2145707393" r:id="rId23"/>
    <p:sldId id="2145707396" r:id="rId24"/>
    <p:sldId id="2145707397" r:id="rId25"/>
    <p:sldId id="2145707398" r:id="rId26"/>
    <p:sldId id="2145707401" r:id="rId27"/>
    <p:sldId id="2145707421" r:id="rId28"/>
    <p:sldId id="2145707424" r:id="rId29"/>
    <p:sldId id="2145707399" r:id="rId30"/>
    <p:sldId id="2145707417" r:id="rId31"/>
    <p:sldId id="2145707423" r:id="rId32"/>
    <p:sldId id="2145707402" r:id="rId33"/>
    <p:sldId id="2145707403" r:id="rId34"/>
    <p:sldId id="2145707418" r:id="rId35"/>
    <p:sldId id="2145707420" r:id="rId36"/>
    <p:sldId id="2145707409" r:id="rId37"/>
    <p:sldId id="2145707410" r:id="rId38"/>
    <p:sldId id="2145707412" r:id="rId39"/>
    <p:sldId id="2145707411" r:id="rId40"/>
    <p:sldId id="2145707414" r:id="rId41"/>
    <p:sldId id="2145707413" r:id="rId42"/>
    <p:sldId id="2145707404" r:id="rId43"/>
    <p:sldId id="2145707408" r:id="rId44"/>
    <p:sldId id="21457074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DCF407-F641-D954-135B-8D2E9780AE67}" name="Trupti Patel" initials="TP" userId="1b9345c771fcbc49" providerId="Windows Live"/>
  <p188:author id="{5F7A452F-7BAB-E598-C212-996C3EA2D90D}" name="Natasha Lal" initials="NL" userId="S::natasha.lal1@england.nhs.uk::c5bb4051-db23-4274-9def-c01e15f37d3a" providerId="AD"/>
  <p188:author id="{32811D44-AC51-2F34-9139-1F423CCC4ED5}" name="LAL, Natasha (NHS ENGLAND - X24)" initials="LN(EX" userId="S::natasha.lal1@nhs.net::d6e4cad8-a5f0-4439-8fa7-0a69fd6e45a5" providerId="AD"/>
  <p188:author id="{322B2A65-19A4-4AC6-332C-367B47A9FF3D}" name="Naomi Fleming" initials="NF" userId="S::naomifleming@nhs.net::c6a1c371-dbf4-4857-8649-4f4ae083fed2" providerId="AD"/>
  <p188:author id="{9A32EA65-5009-06AC-F2D6-11B005C55F13}" name="Emily Cooper" initials="EC" userId="S::Emily.Cooper@ukhsa.gov.uk::eb95757b-e3cc-4f78-9541-56bd20621a99" providerId="AD"/>
  <p188:author id="{76459E7F-0EC2-0C2F-3A43-A4C2F9FD7005}" name="Liam Clayton" initials="LC" userId="S::Liam.Clayton@ukhsa.gov.uk::f30a82b5-8cba-4bbc-9ff4-f7f248e95e67" providerId="AD"/>
  <p188:author id="{05F170D6-FDCE-F56E-E5AA-B71149DEC420}" name="Dharini Shanmugabavan" initials="DS" userId="S::Dharini.Shanmugabavan@rcgp.org.uk::a9d6890e-fc2a-4975-af5e-e361d0a93ce5" providerId="AD"/>
  <p188:author id="{9E1677FE-1120-DFE4-6560-F512FEB16E75}" name="HAND, Kieran (NHS ENGLAND - X24)" initials="KH" userId="S::kieran.hand@nhs.net::faf5f872-87ff-44e2-ab84-0612ec9522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E20"/>
    <a:srgbClr val="9E0000"/>
    <a:srgbClr val="FF00FF"/>
    <a:srgbClr val="AD1313"/>
    <a:srgbClr val="AA16A6"/>
    <a:srgbClr val="FFFFFF"/>
    <a:srgbClr val="760000"/>
    <a:srgbClr val="DD5547"/>
    <a:srgbClr val="D03626"/>
    <a:srgbClr val="8E3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1011" autoAdjust="0"/>
  </p:normalViewPr>
  <p:slideViewPr>
    <p:cSldViewPr snapToGrid="0">
      <p:cViewPr varScale="1">
        <p:scale>
          <a:sx n="78" d="100"/>
          <a:sy n="78" d="100"/>
        </p:scale>
        <p:origin x="17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C75D-4C78-8476-7C80C6D726F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C75D-4C78-8476-7C80C6D726F9}"/>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C75D-4C78-8476-7C80C6D726F9}"/>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C75D-4C78-8476-7C80C6D726F9}"/>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C75D-4C78-8476-7C80C6D726F9}"/>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04DED-295D-4F4C-960B-8D90C2DDCD50}" type="doc">
      <dgm:prSet loTypeId="urn:microsoft.com/office/officeart/2005/8/layout/matrix1" loCatId="matrix" qsTypeId="urn:microsoft.com/office/officeart/2005/8/quickstyle/simple1" qsCatId="simple" csTypeId="urn:microsoft.com/office/officeart/2005/8/colors/accent4_3" csCatId="accent4" phldr="1"/>
      <dgm:spPr/>
      <dgm:t>
        <a:bodyPr/>
        <a:lstStyle/>
        <a:p>
          <a:endParaRPr lang="en-GB"/>
        </a:p>
      </dgm:t>
    </dgm:pt>
    <dgm:pt modelId="{2FC9FB05-AA1F-44FB-8088-9CD9B3D93A00}">
      <dgm:prSet phldrT="[Text]" custT="1"/>
      <dgm:spPr/>
      <dgm:t>
        <a:bodyPr/>
        <a:lstStyle/>
        <a:p>
          <a:r>
            <a:rPr lang="en-GB" sz="2400" b="1" dirty="0">
              <a:solidFill>
                <a:schemeClr val="tx1"/>
              </a:solidFill>
              <a:latin typeface="Arial" panose="020B0604020202020204" pitchFamily="34" charset="0"/>
              <a:cs typeface="Arial" panose="020B0604020202020204" pitchFamily="34" charset="0"/>
            </a:rPr>
            <a:t>Shared Decision Making</a:t>
          </a:r>
        </a:p>
      </dgm:t>
    </dgm:pt>
    <dgm:pt modelId="{480F563B-D60C-4A9E-8FE6-70EABCFEA151}" type="parTrans" cxnId="{6E550C29-E78F-4BEA-8EE6-4635CFDBBA03}">
      <dgm:prSet/>
      <dgm:spPr/>
      <dgm:t>
        <a:bodyPr/>
        <a:lstStyle/>
        <a:p>
          <a:endParaRPr lang="en-GB">
            <a:latin typeface="Arial" panose="020B0604020202020204" pitchFamily="34" charset="0"/>
            <a:cs typeface="Arial" panose="020B0604020202020204" pitchFamily="34" charset="0"/>
          </a:endParaRPr>
        </a:p>
      </dgm:t>
    </dgm:pt>
    <dgm:pt modelId="{CC9AD9A7-B8B9-4D8A-A41F-C846E7CDD695}" type="sibTrans" cxnId="{6E550C29-E78F-4BEA-8EE6-4635CFDBBA03}">
      <dgm:prSet/>
      <dgm:spPr/>
      <dgm:t>
        <a:bodyPr/>
        <a:lstStyle/>
        <a:p>
          <a:endParaRPr lang="en-GB">
            <a:latin typeface="Arial" panose="020B0604020202020204" pitchFamily="34" charset="0"/>
            <a:cs typeface="Arial" panose="020B0604020202020204" pitchFamily="34" charset="0"/>
          </a:endParaRPr>
        </a:p>
      </dgm:t>
    </dgm:pt>
    <dgm:pt modelId="{453838E5-AA28-449F-B360-D627FE7A0E25}">
      <dgm:prSet phldrT="[Text]" custT="1"/>
      <dgm:spPr/>
      <dgm:t>
        <a:bodyPr/>
        <a:lstStyle/>
        <a:p>
          <a:endParaRPr lang="en-GB"/>
        </a:p>
      </dgm:t>
    </dgm:pt>
    <dgm:pt modelId="{ADD36528-4F6F-4870-A48B-D8E5CB429C49}" type="parTrans" cxnId="{799972DC-4808-43D7-AA56-6EFBA52D2134}">
      <dgm:prSet/>
      <dgm:spPr/>
      <dgm:t>
        <a:bodyPr/>
        <a:lstStyle/>
        <a:p>
          <a:endParaRPr lang="en-GB">
            <a:latin typeface="Arial" panose="020B0604020202020204" pitchFamily="34" charset="0"/>
            <a:cs typeface="Arial" panose="020B0604020202020204" pitchFamily="34" charset="0"/>
          </a:endParaRPr>
        </a:p>
      </dgm:t>
    </dgm:pt>
    <dgm:pt modelId="{153074CB-0FE5-4BBF-8306-F7F53CB81453}" type="sibTrans" cxnId="{799972DC-4808-43D7-AA56-6EFBA52D2134}">
      <dgm:prSet/>
      <dgm:spPr/>
      <dgm:t>
        <a:bodyPr/>
        <a:lstStyle/>
        <a:p>
          <a:endParaRPr lang="en-GB">
            <a:latin typeface="Arial" panose="020B0604020202020204" pitchFamily="34" charset="0"/>
            <a:cs typeface="Arial" panose="020B0604020202020204" pitchFamily="34" charset="0"/>
          </a:endParaRPr>
        </a:p>
      </dgm:t>
    </dgm:pt>
    <dgm:pt modelId="{3B5869D8-6BE6-419B-801E-E6AAE73387C2}">
      <dgm:prSet phldrT="[Text]" custT="1"/>
      <dgm:spPr/>
      <dgm:t>
        <a:bodyPr/>
        <a:lstStyle/>
        <a:p>
          <a:endParaRPr lang="en-GB"/>
        </a:p>
      </dgm:t>
    </dgm:pt>
    <dgm:pt modelId="{CA2BC2BD-D009-4E76-9A76-A174C23810C5}" type="parTrans" cxnId="{D135D1AD-00A5-4FAB-A496-487C4DAA8543}">
      <dgm:prSet/>
      <dgm:spPr/>
      <dgm:t>
        <a:bodyPr/>
        <a:lstStyle/>
        <a:p>
          <a:endParaRPr lang="en-GB">
            <a:latin typeface="Arial" panose="020B0604020202020204" pitchFamily="34" charset="0"/>
            <a:cs typeface="Arial" panose="020B0604020202020204" pitchFamily="34" charset="0"/>
          </a:endParaRPr>
        </a:p>
      </dgm:t>
    </dgm:pt>
    <dgm:pt modelId="{78F56A4C-68AF-432E-85CD-963E46A020E1}" type="sibTrans" cxnId="{D135D1AD-00A5-4FAB-A496-487C4DAA8543}">
      <dgm:prSet/>
      <dgm:spPr/>
      <dgm:t>
        <a:bodyPr/>
        <a:lstStyle/>
        <a:p>
          <a:endParaRPr lang="en-GB">
            <a:latin typeface="Arial" panose="020B0604020202020204" pitchFamily="34" charset="0"/>
            <a:cs typeface="Arial" panose="020B0604020202020204" pitchFamily="34" charset="0"/>
          </a:endParaRPr>
        </a:p>
      </dgm:t>
    </dgm:pt>
    <dgm:pt modelId="{C2041D21-C495-4ED9-A168-6619DF226586}">
      <dgm:prSet phldrT="[Text]" custT="1"/>
      <dgm:spPr/>
      <dgm:t>
        <a:bodyPr/>
        <a:lstStyle/>
        <a:p>
          <a:endParaRPr lang="en-GB"/>
        </a:p>
      </dgm:t>
    </dgm:pt>
    <dgm:pt modelId="{606CA490-0E29-4123-8AB5-0E43B7F8428E}" type="parTrans" cxnId="{7ADDD61B-C33C-4319-B950-CFB8AC097181}">
      <dgm:prSet/>
      <dgm:spPr/>
      <dgm:t>
        <a:bodyPr/>
        <a:lstStyle/>
        <a:p>
          <a:endParaRPr lang="en-GB">
            <a:latin typeface="Arial" panose="020B0604020202020204" pitchFamily="34" charset="0"/>
            <a:cs typeface="Arial" panose="020B0604020202020204" pitchFamily="34" charset="0"/>
          </a:endParaRPr>
        </a:p>
      </dgm:t>
    </dgm:pt>
    <dgm:pt modelId="{285087B8-B071-4F82-97C5-E62B361940BB}" type="sibTrans" cxnId="{7ADDD61B-C33C-4319-B950-CFB8AC097181}">
      <dgm:prSet/>
      <dgm:spPr/>
      <dgm:t>
        <a:bodyPr/>
        <a:lstStyle/>
        <a:p>
          <a:endParaRPr lang="en-GB">
            <a:latin typeface="Arial" panose="020B0604020202020204" pitchFamily="34" charset="0"/>
            <a:cs typeface="Arial" panose="020B0604020202020204" pitchFamily="34" charset="0"/>
          </a:endParaRPr>
        </a:p>
      </dgm:t>
    </dgm:pt>
    <dgm:pt modelId="{108C6A06-7DF8-48D7-9D7B-476913D02BCC}">
      <dgm:prSet phldrT="[Text]" custScaleX="94340" custScaleY="51971" custLinFactNeighborX="5550" custLinFactNeighborY="14732"/>
      <dgm:spPr/>
      <dgm:t>
        <a:bodyPr/>
        <a:lstStyle/>
        <a:p>
          <a:endParaRPr lang="en-GB"/>
        </a:p>
      </dgm:t>
    </dgm:pt>
    <dgm:pt modelId="{E09C6087-79FF-4644-A088-526F80476D71}" type="parTrans" cxnId="{F75EE5CE-102D-4FE9-ACE0-EA199AF0810C}">
      <dgm:prSet/>
      <dgm:spPr/>
      <dgm:t>
        <a:bodyPr/>
        <a:lstStyle/>
        <a:p>
          <a:endParaRPr lang="en-GB">
            <a:latin typeface="Arial" panose="020B0604020202020204" pitchFamily="34" charset="0"/>
            <a:cs typeface="Arial" panose="020B0604020202020204" pitchFamily="34" charset="0"/>
          </a:endParaRPr>
        </a:p>
      </dgm:t>
    </dgm:pt>
    <dgm:pt modelId="{C48D8E83-710A-4BC8-9641-4D9955CB9BD7}" type="sibTrans" cxnId="{F75EE5CE-102D-4FE9-ACE0-EA199AF0810C}">
      <dgm:prSet/>
      <dgm:spPr/>
      <dgm:t>
        <a:bodyPr/>
        <a:lstStyle/>
        <a:p>
          <a:endParaRPr lang="en-GB">
            <a:latin typeface="Arial" panose="020B0604020202020204" pitchFamily="34" charset="0"/>
            <a:cs typeface="Arial" panose="020B0604020202020204" pitchFamily="34" charset="0"/>
          </a:endParaRPr>
        </a:p>
      </dgm:t>
    </dgm:pt>
    <dgm:pt modelId="{9D951409-06DD-49E8-BE96-93399F68C271}">
      <dgm:prSet custT="1"/>
      <dgm:spPr>
        <a:solidFill>
          <a:schemeClr val="accent1">
            <a:lumMod val="60000"/>
            <a:lumOff val="40000"/>
          </a:schemeClr>
        </a:solidFill>
      </dgm:spPr>
      <dgm:t>
        <a:bodyPr anchor="b"/>
        <a:lstStyle/>
        <a:p>
          <a:r>
            <a:rPr lang="en-GB" sz="4400" dirty="0">
              <a:solidFill>
                <a:schemeClr val="tx1"/>
              </a:solidFill>
              <a:latin typeface="Arial" panose="020B0604020202020204" pitchFamily="34" charset="0"/>
              <a:cs typeface="Arial" panose="020B0604020202020204" pitchFamily="34" charset="0"/>
            </a:rPr>
            <a:t>1. Advice</a:t>
          </a:r>
        </a:p>
      </dgm:t>
    </dgm:pt>
    <dgm:pt modelId="{B9CDFA6E-7400-4E33-93E1-7BB26757257B}" type="parTrans" cxnId="{042B0988-0C09-4F53-949D-D08665C58FB0}">
      <dgm:prSet/>
      <dgm:spPr/>
      <dgm:t>
        <a:bodyPr/>
        <a:lstStyle/>
        <a:p>
          <a:endParaRPr lang="en-GB">
            <a:latin typeface="Arial" panose="020B0604020202020204" pitchFamily="34" charset="0"/>
            <a:cs typeface="Arial" panose="020B0604020202020204" pitchFamily="34" charset="0"/>
          </a:endParaRPr>
        </a:p>
      </dgm:t>
    </dgm:pt>
    <dgm:pt modelId="{D2F03929-50E6-447B-8ABA-08ECB7692029}" type="sibTrans" cxnId="{042B0988-0C09-4F53-949D-D08665C58FB0}">
      <dgm:prSet/>
      <dgm:spPr/>
      <dgm:t>
        <a:bodyPr/>
        <a:lstStyle/>
        <a:p>
          <a:endParaRPr lang="en-GB">
            <a:latin typeface="Arial" panose="020B0604020202020204" pitchFamily="34" charset="0"/>
            <a:cs typeface="Arial" panose="020B0604020202020204" pitchFamily="34" charset="0"/>
          </a:endParaRPr>
        </a:p>
      </dgm:t>
    </dgm:pt>
    <dgm:pt modelId="{211B5DA5-00D5-477F-809A-753B34E249DE}">
      <dgm:prSet custT="1"/>
      <dgm:spPr>
        <a:solidFill>
          <a:schemeClr val="accent1"/>
        </a:solidFill>
      </dgm:spPr>
      <dgm:t>
        <a:bodyPr anchor="b"/>
        <a:lstStyle/>
        <a:p>
          <a:r>
            <a:rPr lang="en-GB" sz="4400" dirty="0">
              <a:latin typeface="Arial" panose="020B0604020202020204" pitchFamily="34" charset="0"/>
              <a:cs typeface="Arial" panose="020B0604020202020204" pitchFamily="34" charset="0"/>
            </a:rPr>
            <a:t>2. Prevention</a:t>
          </a:r>
        </a:p>
      </dgm:t>
    </dgm:pt>
    <dgm:pt modelId="{16147283-B50F-4D79-9664-E04E7DBD664F}" type="parTrans" cxnId="{A33FD6F7-44E0-4976-9070-3A4DCB38A86C}">
      <dgm:prSet/>
      <dgm:spPr/>
      <dgm:t>
        <a:bodyPr/>
        <a:lstStyle/>
        <a:p>
          <a:endParaRPr lang="en-GB">
            <a:latin typeface="Arial" panose="020B0604020202020204" pitchFamily="34" charset="0"/>
            <a:cs typeface="Arial" panose="020B0604020202020204" pitchFamily="34" charset="0"/>
          </a:endParaRPr>
        </a:p>
      </dgm:t>
    </dgm:pt>
    <dgm:pt modelId="{A379F2CE-D569-4CA0-BC48-0A3F1DF8C213}" type="sibTrans" cxnId="{A33FD6F7-44E0-4976-9070-3A4DCB38A86C}">
      <dgm:prSet/>
      <dgm:spPr/>
      <dgm:t>
        <a:bodyPr/>
        <a:lstStyle/>
        <a:p>
          <a:endParaRPr lang="en-GB">
            <a:latin typeface="Arial" panose="020B0604020202020204" pitchFamily="34" charset="0"/>
            <a:cs typeface="Arial" panose="020B0604020202020204" pitchFamily="34" charset="0"/>
          </a:endParaRPr>
        </a:p>
      </dgm:t>
    </dgm:pt>
    <dgm:pt modelId="{0D439F14-B179-4D8D-8D71-B753DF6D3820}">
      <dgm:prSet custT="1"/>
      <dgm:spPr>
        <a:solidFill>
          <a:schemeClr val="accent1">
            <a:lumMod val="75000"/>
          </a:schemeClr>
        </a:solidFill>
      </dgm:spPr>
      <dgm:t>
        <a:bodyPr anchor="t"/>
        <a:lstStyle/>
        <a:p>
          <a:r>
            <a:rPr lang="en-GB" sz="4400" dirty="0">
              <a:latin typeface="Arial" panose="020B0604020202020204" pitchFamily="34" charset="0"/>
              <a:cs typeface="Arial" panose="020B0604020202020204" pitchFamily="34" charset="0"/>
            </a:rPr>
            <a:t>3. Prescribing</a:t>
          </a:r>
        </a:p>
      </dgm:t>
    </dgm:pt>
    <dgm:pt modelId="{16AF0FA1-F60E-4D38-97E6-0D9137CF0947}" type="parTrans" cxnId="{A8E63001-6924-419B-BB4F-0FF72D06A2F8}">
      <dgm:prSet/>
      <dgm:spPr/>
      <dgm:t>
        <a:bodyPr/>
        <a:lstStyle/>
        <a:p>
          <a:endParaRPr lang="en-GB">
            <a:latin typeface="Arial" panose="020B0604020202020204" pitchFamily="34" charset="0"/>
            <a:cs typeface="Arial" panose="020B0604020202020204" pitchFamily="34" charset="0"/>
          </a:endParaRPr>
        </a:p>
      </dgm:t>
    </dgm:pt>
    <dgm:pt modelId="{F68D8444-5C84-4302-8D54-7AA767B4747D}" type="sibTrans" cxnId="{A8E63001-6924-419B-BB4F-0FF72D06A2F8}">
      <dgm:prSet/>
      <dgm:spPr/>
      <dgm:t>
        <a:bodyPr/>
        <a:lstStyle/>
        <a:p>
          <a:endParaRPr lang="en-GB">
            <a:latin typeface="Arial" panose="020B0604020202020204" pitchFamily="34" charset="0"/>
            <a:cs typeface="Arial" panose="020B0604020202020204" pitchFamily="34" charset="0"/>
          </a:endParaRPr>
        </a:p>
      </dgm:t>
    </dgm:pt>
    <dgm:pt modelId="{F3F49441-33CB-4D4F-8C8B-26310ACC70C3}">
      <dgm:prSet custT="1"/>
      <dgm:spPr>
        <a:solidFill>
          <a:schemeClr val="accent1">
            <a:lumMod val="50000"/>
          </a:schemeClr>
        </a:solidFill>
      </dgm:spPr>
      <dgm:t>
        <a:bodyPr anchor="t"/>
        <a:lstStyle/>
        <a:p>
          <a:r>
            <a:rPr lang="en-GB" sz="4400" dirty="0">
              <a:latin typeface="Arial" panose="020B0604020202020204" pitchFamily="34" charset="0"/>
              <a:cs typeface="Arial" panose="020B0604020202020204" pitchFamily="34" charset="0"/>
            </a:rPr>
            <a:t>4. Review</a:t>
          </a:r>
        </a:p>
      </dgm:t>
    </dgm:pt>
    <dgm:pt modelId="{E30809C8-4996-438E-9170-1150896A0CBD}" type="parTrans" cxnId="{5D0C7AB1-52DE-43B4-A9C6-4A8832D9226B}">
      <dgm:prSet/>
      <dgm:spPr/>
      <dgm:t>
        <a:bodyPr/>
        <a:lstStyle/>
        <a:p>
          <a:endParaRPr lang="en-GB">
            <a:latin typeface="Arial" panose="020B0604020202020204" pitchFamily="34" charset="0"/>
            <a:cs typeface="Arial" panose="020B0604020202020204" pitchFamily="34" charset="0"/>
          </a:endParaRPr>
        </a:p>
      </dgm:t>
    </dgm:pt>
    <dgm:pt modelId="{77729147-6558-4799-BC6F-E795252F2B2C}" type="sibTrans" cxnId="{5D0C7AB1-52DE-43B4-A9C6-4A8832D9226B}">
      <dgm:prSet/>
      <dgm:spPr/>
      <dgm:t>
        <a:bodyPr/>
        <a:lstStyle/>
        <a:p>
          <a:endParaRPr lang="en-GB">
            <a:latin typeface="Arial" panose="020B0604020202020204" pitchFamily="34" charset="0"/>
            <a:cs typeface="Arial" panose="020B0604020202020204" pitchFamily="34" charset="0"/>
          </a:endParaRPr>
        </a:p>
      </dgm:t>
    </dgm:pt>
    <dgm:pt modelId="{AE85A1ED-9A7D-4B88-87D6-A2428CC19351}" type="pres">
      <dgm:prSet presAssocID="{F4204DED-295D-4F4C-960B-8D90C2DDCD50}" presName="diagram" presStyleCnt="0">
        <dgm:presLayoutVars>
          <dgm:chMax val="1"/>
          <dgm:dir/>
          <dgm:animLvl val="ctr"/>
          <dgm:resizeHandles val="exact"/>
        </dgm:presLayoutVars>
      </dgm:prSet>
      <dgm:spPr/>
    </dgm:pt>
    <dgm:pt modelId="{6B7B8AAA-40AF-44F3-83E1-8A4E45646A00}" type="pres">
      <dgm:prSet presAssocID="{F4204DED-295D-4F4C-960B-8D90C2DDCD50}" presName="matrix" presStyleCnt="0"/>
      <dgm:spPr/>
    </dgm:pt>
    <dgm:pt modelId="{B17485B2-541C-4AF8-95C9-F79B621F362A}" type="pres">
      <dgm:prSet presAssocID="{F4204DED-295D-4F4C-960B-8D90C2DDCD50}" presName="tile1" presStyleLbl="node1" presStyleIdx="0" presStyleCnt="4"/>
      <dgm:spPr/>
    </dgm:pt>
    <dgm:pt modelId="{3BC511D3-C980-4787-9F7D-0A3D352DF4BF}" type="pres">
      <dgm:prSet presAssocID="{F4204DED-295D-4F4C-960B-8D90C2DDCD50}" presName="tile1text" presStyleLbl="node1" presStyleIdx="0" presStyleCnt="4">
        <dgm:presLayoutVars>
          <dgm:chMax val="0"/>
          <dgm:chPref val="0"/>
          <dgm:bulletEnabled val="1"/>
        </dgm:presLayoutVars>
      </dgm:prSet>
      <dgm:spPr/>
    </dgm:pt>
    <dgm:pt modelId="{193F4434-3838-437F-85F7-ED5CC99B8265}" type="pres">
      <dgm:prSet presAssocID="{F4204DED-295D-4F4C-960B-8D90C2DDCD50}" presName="tile2" presStyleLbl="node1" presStyleIdx="1" presStyleCnt="4"/>
      <dgm:spPr/>
    </dgm:pt>
    <dgm:pt modelId="{B4B28540-227E-431D-85F8-F198C1E2C060}" type="pres">
      <dgm:prSet presAssocID="{F4204DED-295D-4F4C-960B-8D90C2DDCD50}" presName="tile2text" presStyleLbl="node1" presStyleIdx="1" presStyleCnt="4">
        <dgm:presLayoutVars>
          <dgm:chMax val="0"/>
          <dgm:chPref val="0"/>
          <dgm:bulletEnabled val="1"/>
        </dgm:presLayoutVars>
      </dgm:prSet>
      <dgm:spPr/>
    </dgm:pt>
    <dgm:pt modelId="{4B945BCA-2017-49F9-892E-0EC068FE054B}" type="pres">
      <dgm:prSet presAssocID="{F4204DED-295D-4F4C-960B-8D90C2DDCD50}" presName="tile3" presStyleLbl="node1" presStyleIdx="2" presStyleCnt="4" custLinFactNeighborX="-253"/>
      <dgm:spPr/>
    </dgm:pt>
    <dgm:pt modelId="{6968CA2D-662D-4179-9B16-0FBB02384337}" type="pres">
      <dgm:prSet presAssocID="{F4204DED-295D-4F4C-960B-8D90C2DDCD50}" presName="tile3text" presStyleLbl="node1" presStyleIdx="2" presStyleCnt="4">
        <dgm:presLayoutVars>
          <dgm:chMax val="0"/>
          <dgm:chPref val="0"/>
          <dgm:bulletEnabled val="1"/>
        </dgm:presLayoutVars>
      </dgm:prSet>
      <dgm:spPr/>
    </dgm:pt>
    <dgm:pt modelId="{C69375B0-3394-44C2-BD04-F9EAF67D3CC8}" type="pres">
      <dgm:prSet presAssocID="{F4204DED-295D-4F4C-960B-8D90C2DDCD50}" presName="tile4" presStyleLbl="node1" presStyleIdx="3" presStyleCnt="4"/>
      <dgm:spPr/>
    </dgm:pt>
    <dgm:pt modelId="{40909182-E08C-4EE5-AC36-90EBAC8A2EF1}" type="pres">
      <dgm:prSet presAssocID="{F4204DED-295D-4F4C-960B-8D90C2DDCD50}" presName="tile4text" presStyleLbl="node1" presStyleIdx="3" presStyleCnt="4">
        <dgm:presLayoutVars>
          <dgm:chMax val="0"/>
          <dgm:chPref val="0"/>
          <dgm:bulletEnabled val="1"/>
        </dgm:presLayoutVars>
      </dgm:prSet>
      <dgm:spPr/>
    </dgm:pt>
    <dgm:pt modelId="{79C8C95F-7F59-47FD-9290-9DEF373521B8}" type="pres">
      <dgm:prSet presAssocID="{F4204DED-295D-4F4C-960B-8D90C2DDCD50}" presName="centerTile" presStyleLbl="fgShp" presStyleIdx="0" presStyleCnt="1">
        <dgm:presLayoutVars>
          <dgm:chMax val="0"/>
          <dgm:chPref val="0"/>
        </dgm:presLayoutVars>
      </dgm:prSet>
      <dgm:spPr/>
    </dgm:pt>
  </dgm:ptLst>
  <dgm:cxnLst>
    <dgm:cxn modelId="{A8E63001-6924-419B-BB4F-0FF72D06A2F8}" srcId="{2FC9FB05-AA1F-44FB-8088-9CD9B3D93A00}" destId="{0D439F14-B179-4D8D-8D71-B753DF6D3820}" srcOrd="2" destOrd="0" parTransId="{16AF0FA1-F60E-4D38-97E6-0D9137CF0947}" sibTransId="{F68D8444-5C84-4302-8D54-7AA767B4747D}"/>
    <dgm:cxn modelId="{A8CCE502-81F3-4D75-9844-B944C217946C}" type="presOf" srcId="{F3F49441-33CB-4D4F-8C8B-26310ACC70C3}" destId="{40909182-E08C-4EE5-AC36-90EBAC8A2EF1}" srcOrd="1" destOrd="0" presId="urn:microsoft.com/office/officeart/2005/8/layout/matrix1"/>
    <dgm:cxn modelId="{43FB730C-55F5-4F4C-BA2A-5D29A949A2F7}" type="presOf" srcId="{F4204DED-295D-4F4C-960B-8D90C2DDCD50}" destId="{AE85A1ED-9A7D-4B88-87D6-A2428CC19351}" srcOrd="0" destOrd="0" presId="urn:microsoft.com/office/officeart/2005/8/layout/matrix1"/>
    <dgm:cxn modelId="{28027D11-74F0-45B9-9E1A-A759AA21B16C}" type="presOf" srcId="{9D951409-06DD-49E8-BE96-93399F68C271}" destId="{3BC511D3-C980-4787-9F7D-0A3D352DF4BF}" srcOrd="1" destOrd="0" presId="urn:microsoft.com/office/officeart/2005/8/layout/matrix1"/>
    <dgm:cxn modelId="{7ADDD61B-C33C-4319-B950-CFB8AC097181}" srcId="{F4204DED-295D-4F4C-960B-8D90C2DDCD50}" destId="{C2041D21-C495-4ED9-A168-6619DF226586}" srcOrd="3" destOrd="0" parTransId="{606CA490-0E29-4123-8AB5-0E43B7F8428E}" sibTransId="{285087B8-B071-4F82-97C5-E62B361940BB}"/>
    <dgm:cxn modelId="{6E550C29-E78F-4BEA-8EE6-4635CFDBBA03}" srcId="{F4204DED-295D-4F4C-960B-8D90C2DDCD50}" destId="{2FC9FB05-AA1F-44FB-8088-9CD9B3D93A00}" srcOrd="0" destOrd="0" parTransId="{480F563B-D60C-4A9E-8FE6-70EABCFEA151}" sibTransId="{CC9AD9A7-B8B9-4D8A-A41F-C846E7CDD695}"/>
    <dgm:cxn modelId="{2493D544-588D-4761-8091-845472C3CAEB}" type="presOf" srcId="{0D439F14-B179-4D8D-8D71-B753DF6D3820}" destId="{6968CA2D-662D-4179-9B16-0FBB02384337}" srcOrd="1" destOrd="0" presId="urn:microsoft.com/office/officeart/2005/8/layout/matrix1"/>
    <dgm:cxn modelId="{1103DE47-7189-470A-B4BA-D2B47791C3E5}" type="presOf" srcId="{0D439F14-B179-4D8D-8D71-B753DF6D3820}" destId="{4B945BCA-2017-49F9-892E-0EC068FE054B}" srcOrd="0" destOrd="0" presId="urn:microsoft.com/office/officeart/2005/8/layout/matrix1"/>
    <dgm:cxn modelId="{042B0988-0C09-4F53-949D-D08665C58FB0}" srcId="{2FC9FB05-AA1F-44FB-8088-9CD9B3D93A00}" destId="{9D951409-06DD-49E8-BE96-93399F68C271}" srcOrd="0" destOrd="0" parTransId="{B9CDFA6E-7400-4E33-93E1-7BB26757257B}" sibTransId="{D2F03929-50E6-447B-8ABA-08ECB7692029}"/>
    <dgm:cxn modelId="{E3B10BAD-5656-4FAB-9BFB-670A560DDEC4}" type="presOf" srcId="{F3F49441-33CB-4D4F-8C8B-26310ACC70C3}" destId="{C69375B0-3394-44C2-BD04-F9EAF67D3CC8}" srcOrd="0" destOrd="0" presId="urn:microsoft.com/office/officeart/2005/8/layout/matrix1"/>
    <dgm:cxn modelId="{D135D1AD-00A5-4FAB-A496-487C4DAA8543}" srcId="{F4204DED-295D-4F4C-960B-8D90C2DDCD50}" destId="{3B5869D8-6BE6-419B-801E-E6AAE73387C2}" srcOrd="2" destOrd="0" parTransId="{CA2BC2BD-D009-4E76-9A76-A174C23810C5}" sibTransId="{78F56A4C-68AF-432E-85CD-963E46A020E1}"/>
    <dgm:cxn modelId="{5D0C7AB1-52DE-43B4-A9C6-4A8832D9226B}" srcId="{2FC9FB05-AA1F-44FB-8088-9CD9B3D93A00}" destId="{F3F49441-33CB-4D4F-8C8B-26310ACC70C3}" srcOrd="3" destOrd="0" parTransId="{E30809C8-4996-438E-9170-1150896A0CBD}" sibTransId="{77729147-6558-4799-BC6F-E795252F2B2C}"/>
    <dgm:cxn modelId="{26CC6FB2-1E11-4CBF-AD18-F2DC23818B7E}" type="presOf" srcId="{9D951409-06DD-49E8-BE96-93399F68C271}" destId="{B17485B2-541C-4AF8-95C9-F79B621F362A}" srcOrd="0" destOrd="0" presId="urn:microsoft.com/office/officeart/2005/8/layout/matrix1"/>
    <dgm:cxn modelId="{F75EE5CE-102D-4FE9-ACE0-EA199AF0810C}" srcId="{F4204DED-295D-4F4C-960B-8D90C2DDCD50}" destId="{108C6A06-7DF8-48D7-9D7B-476913D02BCC}" srcOrd="4" destOrd="0" parTransId="{E09C6087-79FF-4644-A088-526F80476D71}" sibTransId="{C48D8E83-710A-4BC8-9641-4D9955CB9BD7}"/>
    <dgm:cxn modelId="{04ACA6D3-3BEA-4439-A5E5-F6847BCF9BEC}" type="presOf" srcId="{211B5DA5-00D5-477F-809A-753B34E249DE}" destId="{193F4434-3838-437F-85F7-ED5CC99B8265}" srcOrd="0" destOrd="0" presId="urn:microsoft.com/office/officeart/2005/8/layout/matrix1"/>
    <dgm:cxn modelId="{799972DC-4808-43D7-AA56-6EFBA52D2134}" srcId="{F4204DED-295D-4F4C-960B-8D90C2DDCD50}" destId="{453838E5-AA28-449F-B360-D627FE7A0E25}" srcOrd="1" destOrd="0" parTransId="{ADD36528-4F6F-4870-A48B-D8E5CB429C49}" sibTransId="{153074CB-0FE5-4BBF-8306-F7F53CB81453}"/>
    <dgm:cxn modelId="{C6CE1DE6-CB3F-48D0-AC95-C01209921C3E}" type="presOf" srcId="{211B5DA5-00D5-477F-809A-753B34E249DE}" destId="{B4B28540-227E-431D-85F8-F198C1E2C060}" srcOrd="1" destOrd="0" presId="urn:microsoft.com/office/officeart/2005/8/layout/matrix1"/>
    <dgm:cxn modelId="{73FBDEF4-B30A-412D-BDEE-A69638249910}" type="presOf" srcId="{2FC9FB05-AA1F-44FB-8088-9CD9B3D93A00}" destId="{79C8C95F-7F59-47FD-9290-9DEF373521B8}" srcOrd="0" destOrd="0" presId="urn:microsoft.com/office/officeart/2005/8/layout/matrix1"/>
    <dgm:cxn modelId="{A33FD6F7-44E0-4976-9070-3A4DCB38A86C}" srcId="{2FC9FB05-AA1F-44FB-8088-9CD9B3D93A00}" destId="{211B5DA5-00D5-477F-809A-753B34E249DE}" srcOrd="1" destOrd="0" parTransId="{16147283-B50F-4D79-9664-E04E7DBD664F}" sibTransId="{A379F2CE-D569-4CA0-BC48-0A3F1DF8C213}"/>
    <dgm:cxn modelId="{00960692-9B55-423B-A2E5-BCB64061D289}" type="presParOf" srcId="{AE85A1ED-9A7D-4B88-87D6-A2428CC19351}" destId="{6B7B8AAA-40AF-44F3-83E1-8A4E45646A00}" srcOrd="0" destOrd="0" presId="urn:microsoft.com/office/officeart/2005/8/layout/matrix1"/>
    <dgm:cxn modelId="{B278384B-9174-4591-99E2-94A177897EDB}" type="presParOf" srcId="{6B7B8AAA-40AF-44F3-83E1-8A4E45646A00}" destId="{B17485B2-541C-4AF8-95C9-F79B621F362A}" srcOrd="0" destOrd="0" presId="urn:microsoft.com/office/officeart/2005/8/layout/matrix1"/>
    <dgm:cxn modelId="{89757339-13A0-4638-9BDB-77B86D05C930}" type="presParOf" srcId="{6B7B8AAA-40AF-44F3-83E1-8A4E45646A00}" destId="{3BC511D3-C980-4787-9F7D-0A3D352DF4BF}" srcOrd="1" destOrd="0" presId="urn:microsoft.com/office/officeart/2005/8/layout/matrix1"/>
    <dgm:cxn modelId="{0C59A50B-6C85-452D-939A-022C57202703}" type="presParOf" srcId="{6B7B8AAA-40AF-44F3-83E1-8A4E45646A00}" destId="{193F4434-3838-437F-85F7-ED5CC99B8265}" srcOrd="2" destOrd="0" presId="urn:microsoft.com/office/officeart/2005/8/layout/matrix1"/>
    <dgm:cxn modelId="{D9D378A1-BA93-4F37-870C-20B58B39484E}" type="presParOf" srcId="{6B7B8AAA-40AF-44F3-83E1-8A4E45646A00}" destId="{B4B28540-227E-431D-85F8-F198C1E2C060}" srcOrd="3" destOrd="0" presId="urn:microsoft.com/office/officeart/2005/8/layout/matrix1"/>
    <dgm:cxn modelId="{458DBA0A-F5B9-4347-895D-83D92DB56D89}" type="presParOf" srcId="{6B7B8AAA-40AF-44F3-83E1-8A4E45646A00}" destId="{4B945BCA-2017-49F9-892E-0EC068FE054B}" srcOrd="4" destOrd="0" presId="urn:microsoft.com/office/officeart/2005/8/layout/matrix1"/>
    <dgm:cxn modelId="{3E2BD9A4-2246-452D-A4B5-5F01EAE3EC43}" type="presParOf" srcId="{6B7B8AAA-40AF-44F3-83E1-8A4E45646A00}" destId="{6968CA2D-662D-4179-9B16-0FBB02384337}" srcOrd="5" destOrd="0" presId="urn:microsoft.com/office/officeart/2005/8/layout/matrix1"/>
    <dgm:cxn modelId="{E593C499-0E77-42E4-8251-AFA8405E680F}" type="presParOf" srcId="{6B7B8AAA-40AF-44F3-83E1-8A4E45646A00}" destId="{C69375B0-3394-44C2-BD04-F9EAF67D3CC8}" srcOrd="6" destOrd="0" presId="urn:microsoft.com/office/officeart/2005/8/layout/matrix1"/>
    <dgm:cxn modelId="{C06BFE30-476E-407C-8A54-1B6ABC741B0A}" type="presParOf" srcId="{6B7B8AAA-40AF-44F3-83E1-8A4E45646A00}" destId="{40909182-E08C-4EE5-AC36-90EBAC8A2EF1}" srcOrd="7" destOrd="0" presId="urn:microsoft.com/office/officeart/2005/8/layout/matrix1"/>
    <dgm:cxn modelId="{92127328-90B2-4A32-9508-CD0349DE2FF3}" type="presParOf" srcId="{AE85A1ED-9A7D-4B88-87D6-A2428CC19351}" destId="{79C8C95F-7F59-47FD-9290-9DEF373521B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8FDAF994-1155-4536-9308-2BEFAEB07B46}" type="sibTrans" cxnId="{8852641E-A4F6-4924-8723-7F66EB65B323}">
      <dgm:prSet/>
      <dgm:spPr/>
      <dgm:t>
        <a:bodyPr/>
        <a:lstStyle/>
        <a:p>
          <a:endParaRPr lang="en-GB"/>
        </a:p>
      </dgm:t>
    </dgm:pt>
    <dgm:pt modelId="{3CEEC1FE-6E8B-4463-B16A-B3996DAE1260}" type="par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6B05714D-CC5E-449F-A999-23313E6C4AD3}" type="sibTrans" cxnId="{53372A49-F5F6-49CE-801F-01AE4543C33C}">
      <dgm:prSet/>
      <dgm:spPr/>
      <dgm:t>
        <a:bodyPr/>
        <a:lstStyle/>
        <a:p>
          <a:endParaRPr lang="en-GB"/>
        </a:p>
      </dgm:t>
    </dgm:pt>
    <dgm:pt modelId="{C5532421-E45C-48E1-969A-EC789F57417B}" type="par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BF27961D-640A-40F7-8F13-9D26F2E5F026}" type="sibTrans" cxnId="{B387D18B-F890-4DAF-83DB-A4A5B9707573}">
      <dgm:prSet/>
      <dgm:spPr/>
      <dgm:t>
        <a:bodyPr/>
        <a:lstStyle/>
        <a:p>
          <a:endParaRPr lang="en-GB"/>
        </a:p>
      </dgm:t>
    </dgm:pt>
    <dgm:pt modelId="{2A90504A-A7A3-452B-B812-CA1DAEA3446A}" type="parTrans" cxnId="{B387D18B-F890-4DAF-83DB-A4A5B9707573}">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F8B0C06-320E-4882-86E1-42A9F5D793AF}" type="sibTrans" cxnId="{4C5D58AA-C98F-48DA-A124-52E951D633F3}">
      <dgm:prSet/>
      <dgm:spPr/>
      <dgm:t>
        <a:bodyPr/>
        <a:lstStyle/>
        <a:p>
          <a:endParaRPr lang="en-GB"/>
        </a:p>
      </dgm:t>
    </dgm:pt>
    <dgm:pt modelId="{8560AEDD-7A35-42BF-AA00-4EF11AA32EA2}" type="par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09FEB02F-A575-433A-87B2-D4943085343F}" type="pres">
      <dgm:prSet presAssocID="{CF723FCE-5669-4AC5-87A8-CABF7FDCDCC1}"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3"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E6F340DB-19F1-4D13-9F2D-4A676E6D39B7}" type="presParOf" srcId="{8C7E9524-C516-4856-B688-364F2DCAC883}" destId="{09FEB02F-A575-433A-87B2-D4943085343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85B2-541C-4AF8-95C9-F79B621F362A}">
      <dsp:nvSpPr>
        <dsp:cNvPr id="0" name=""/>
        <dsp:cNvSpPr/>
      </dsp:nvSpPr>
      <dsp:spPr>
        <a:xfrm rot="16200000">
          <a:off x="1026371" y="-1026371"/>
          <a:ext cx="2354791" cy="4407535"/>
        </a:xfrm>
        <a:prstGeom prst="round1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b" anchorCtr="0">
          <a:noAutofit/>
        </a:bodyPr>
        <a:lstStyle/>
        <a:p>
          <a:pPr marL="0" lvl="0" indent="0" algn="ctr" defTabSz="1955800">
            <a:lnSpc>
              <a:spcPct val="90000"/>
            </a:lnSpc>
            <a:spcBef>
              <a:spcPct val="0"/>
            </a:spcBef>
            <a:spcAft>
              <a:spcPct val="35000"/>
            </a:spcAft>
            <a:buNone/>
          </a:pPr>
          <a:r>
            <a:rPr lang="en-GB" sz="4400" kern="1200" dirty="0">
              <a:solidFill>
                <a:schemeClr val="tx1"/>
              </a:solidFill>
              <a:latin typeface="Arial" panose="020B0604020202020204" pitchFamily="34" charset="0"/>
              <a:cs typeface="Arial" panose="020B0604020202020204" pitchFamily="34" charset="0"/>
            </a:rPr>
            <a:t>1. Advice</a:t>
          </a:r>
        </a:p>
      </dsp:txBody>
      <dsp:txXfrm rot="5400000">
        <a:off x="-1" y="1"/>
        <a:ext cx="4407535" cy="1766093"/>
      </dsp:txXfrm>
    </dsp:sp>
    <dsp:sp modelId="{193F4434-3838-437F-85F7-ED5CC99B8265}">
      <dsp:nvSpPr>
        <dsp:cNvPr id="0" name=""/>
        <dsp:cNvSpPr/>
      </dsp:nvSpPr>
      <dsp:spPr>
        <a:xfrm>
          <a:off x="4407535" y="0"/>
          <a:ext cx="4407535" cy="2354791"/>
        </a:xfrm>
        <a:prstGeom prst="round1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b" anchorCtr="0">
          <a:noAutofit/>
        </a:bodyPr>
        <a:lstStyle/>
        <a:p>
          <a:pPr marL="0" lvl="0" indent="0" algn="ctr" defTabSz="1955800">
            <a:lnSpc>
              <a:spcPct val="90000"/>
            </a:lnSpc>
            <a:spcBef>
              <a:spcPct val="0"/>
            </a:spcBef>
            <a:spcAft>
              <a:spcPct val="35000"/>
            </a:spcAft>
            <a:buNone/>
          </a:pPr>
          <a:r>
            <a:rPr lang="en-GB" sz="4400" kern="1200" dirty="0">
              <a:latin typeface="Arial" panose="020B0604020202020204" pitchFamily="34" charset="0"/>
              <a:cs typeface="Arial" panose="020B0604020202020204" pitchFamily="34" charset="0"/>
            </a:rPr>
            <a:t>2. Prevention</a:t>
          </a:r>
        </a:p>
      </dsp:txBody>
      <dsp:txXfrm>
        <a:off x="4407535" y="0"/>
        <a:ext cx="4407535" cy="1766093"/>
      </dsp:txXfrm>
    </dsp:sp>
    <dsp:sp modelId="{4B945BCA-2017-49F9-892E-0EC068FE054B}">
      <dsp:nvSpPr>
        <dsp:cNvPr id="0" name=""/>
        <dsp:cNvSpPr/>
      </dsp:nvSpPr>
      <dsp:spPr>
        <a:xfrm rot="10800000">
          <a:off x="0" y="2354791"/>
          <a:ext cx="4407535" cy="2354791"/>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t" anchorCtr="0">
          <a:noAutofit/>
        </a:bodyPr>
        <a:lstStyle/>
        <a:p>
          <a:pPr marL="0" lvl="0" indent="0" algn="ctr" defTabSz="1955800">
            <a:lnSpc>
              <a:spcPct val="90000"/>
            </a:lnSpc>
            <a:spcBef>
              <a:spcPct val="0"/>
            </a:spcBef>
            <a:spcAft>
              <a:spcPct val="35000"/>
            </a:spcAft>
            <a:buNone/>
          </a:pPr>
          <a:r>
            <a:rPr lang="en-GB" sz="4400" kern="1200" dirty="0">
              <a:latin typeface="Arial" panose="020B0604020202020204" pitchFamily="34" charset="0"/>
              <a:cs typeface="Arial" panose="020B0604020202020204" pitchFamily="34" charset="0"/>
            </a:rPr>
            <a:t>3. Prescribing</a:t>
          </a:r>
        </a:p>
      </dsp:txBody>
      <dsp:txXfrm rot="10800000">
        <a:off x="0" y="2943489"/>
        <a:ext cx="4407535" cy="1766093"/>
      </dsp:txXfrm>
    </dsp:sp>
    <dsp:sp modelId="{C69375B0-3394-44C2-BD04-F9EAF67D3CC8}">
      <dsp:nvSpPr>
        <dsp:cNvPr id="0" name=""/>
        <dsp:cNvSpPr/>
      </dsp:nvSpPr>
      <dsp:spPr>
        <a:xfrm rot="5400000">
          <a:off x="5433906" y="1328419"/>
          <a:ext cx="2354791" cy="4407535"/>
        </a:xfrm>
        <a:prstGeom prst="round1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t" anchorCtr="0">
          <a:noAutofit/>
        </a:bodyPr>
        <a:lstStyle/>
        <a:p>
          <a:pPr marL="0" lvl="0" indent="0" algn="ctr" defTabSz="1955800">
            <a:lnSpc>
              <a:spcPct val="90000"/>
            </a:lnSpc>
            <a:spcBef>
              <a:spcPct val="0"/>
            </a:spcBef>
            <a:spcAft>
              <a:spcPct val="35000"/>
            </a:spcAft>
            <a:buNone/>
          </a:pPr>
          <a:r>
            <a:rPr lang="en-GB" sz="4400" kern="1200" dirty="0">
              <a:latin typeface="Arial" panose="020B0604020202020204" pitchFamily="34" charset="0"/>
              <a:cs typeface="Arial" panose="020B0604020202020204" pitchFamily="34" charset="0"/>
            </a:rPr>
            <a:t>4. Review</a:t>
          </a:r>
        </a:p>
      </dsp:txBody>
      <dsp:txXfrm rot="-5400000">
        <a:off x="4407534" y="2943489"/>
        <a:ext cx="4407535" cy="1766093"/>
      </dsp:txXfrm>
    </dsp:sp>
    <dsp:sp modelId="{79C8C95F-7F59-47FD-9290-9DEF373521B8}">
      <dsp:nvSpPr>
        <dsp:cNvPr id="0" name=""/>
        <dsp:cNvSpPr/>
      </dsp:nvSpPr>
      <dsp:spPr>
        <a:xfrm>
          <a:off x="3085274" y="1766093"/>
          <a:ext cx="2644521" cy="1177395"/>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Arial" panose="020B0604020202020204" pitchFamily="34" charset="0"/>
              <a:cs typeface="Arial" panose="020B0604020202020204" pitchFamily="34" charset="0"/>
            </a:rPr>
            <a:t>Shared Decision Making</a:t>
          </a:r>
        </a:p>
      </dsp:txBody>
      <dsp:txXfrm>
        <a:off x="3142750" y="1823569"/>
        <a:ext cx="2529569" cy="1062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1045" y="0"/>
          <a:ext cx="2825622"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90" y="0"/>
        <a:ext cx="2544733" cy="280889"/>
      </dsp:txXfrm>
    </dsp:sp>
    <dsp:sp modelId="{065B56EB-77C5-4BF8-B876-F17F468BEFBF}">
      <dsp:nvSpPr>
        <dsp:cNvPr id="0" name=""/>
        <dsp:cNvSpPr/>
      </dsp:nvSpPr>
      <dsp:spPr>
        <a:xfrm>
          <a:off x="2652361" y="0"/>
          <a:ext cx="282562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792806" y="0"/>
        <a:ext cx="2544733" cy="280889"/>
      </dsp:txXfrm>
    </dsp:sp>
    <dsp:sp modelId="{778C432B-9211-447A-BE3C-DA50CF737114}">
      <dsp:nvSpPr>
        <dsp:cNvPr id="0" name=""/>
        <dsp:cNvSpPr/>
      </dsp:nvSpPr>
      <dsp:spPr>
        <a:xfrm>
          <a:off x="5088211" y="0"/>
          <a:ext cx="2503360"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5228656" y="0"/>
        <a:ext cx="2222471" cy="280889"/>
      </dsp:txXfrm>
    </dsp:sp>
    <dsp:sp modelId="{09FEB02F-A575-433A-87B2-D4943085343F}">
      <dsp:nvSpPr>
        <dsp:cNvPr id="0" name=""/>
        <dsp:cNvSpPr/>
      </dsp:nvSpPr>
      <dsp:spPr>
        <a:xfrm>
          <a:off x="7307963" y="0"/>
          <a:ext cx="282562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7448408" y="0"/>
        <a:ext cx="2544733" cy="280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D7587-A942-4D27-9410-AA686B6361AE}" type="datetimeFigureOut">
              <a:rPr lang="en-GB" smtClean="0"/>
              <a:t>31/03/2026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45B76-A9D9-4608-BE0A-204F163DAA9D}" type="slidenum">
              <a:rPr lang="en-GB" smtClean="0"/>
              <a:t>‹#›</a:t>
            </a:fld>
            <a:endParaRPr lang="en-GB"/>
          </a:p>
        </p:txBody>
      </p:sp>
    </p:spTree>
    <p:extLst>
      <p:ext uri="{BB962C8B-B14F-4D97-AF65-F5344CB8AC3E}">
        <p14:creationId xmlns:p14="http://schemas.microsoft.com/office/powerpoint/2010/main" val="34511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ng112/resources/visual-summary-pdf-654416362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ice.org.uk/guidance/ng112/resources/patient-decision-aid-on-reducing-the-chance-of-recurrent-urinary-tract-infection-uti-in-postmenopausal-women-pdf-6600984158"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nhs.uk/conditions/menopause/help-and-support/#:~:text=Women%27s%20Health%20Concern,Menopause%20Caf%C3%A9" TargetMode="External"/><Relationship Id="rId4" Type="http://schemas.openxmlformats.org/officeDocument/2006/relationships/hyperlink" Target="https://cks.nice.org.uk/topics/incontinence-urinary-in-women/prescribing-information/intravaginal-oestrog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learning.rcgp.org.uk/pluginfile.php/172235/mod_book/chapter/465/TYI-UTI%20GenPract%20V23.5%20UKHSA.pdf?time=163471807166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learning.rcgp.org.uk/pluginfile.php/172235/mod_book/chapter/465/TYI-UTI%20GenPract%20V23.5%20UKHSA.pdf?time=163471807166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001%2Fjamainternmed.2018.420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ice.org.uk/guidance/ng109/resources/visual-summary-pdf-654402106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ice.org.uk/guidance/ng12"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ice.org.uk/guidance/ng224"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ice.org.uk/guidance/ng112/resources/patient-decision-aid-user-guide-pdf-660098415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ice.org.uk/guidance/ng112/resources/patient-decision-aid-user-guide-pdf-660098415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ice.org.uk/guidance/ng112/resources/patient-decision-aid-user-guide-pdf-660098415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bnf.nice.org.uk/drugs/methenamine-hippurate/#indications-and-dos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oi.org/10.1136/bmj-2021-0068229"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pubmed.ncbi.nlm.nih.gov/38635298/" TargetMode="External"/><Relationship Id="rId4" Type="http://schemas.openxmlformats.org/officeDocument/2006/relationships/hyperlink" Target="https://doi.org/10.1002/phar.2895"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uk-5-year-action-plan-for-antimicrobial-resistance-2024-to-202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ice.org.uk/guidance/ng112/resources/urinary-tract-infection-recurrent-antimicrobial-prescribing-pdf-6614159505939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dirty="0"/>
          </a:p>
          <a:p>
            <a:r>
              <a:rPr lang="en-GB" b="1" dirty="0"/>
              <a:t>References </a:t>
            </a:r>
          </a:p>
          <a:p>
            <a:pPr marL="228600" indent="-228600">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76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Figure 1: UTI (recurrent): antimicrobial prescribing. NICE. Available at: </a:t>
            </a:r>
            <a:r>
              <a:rPr lang="en-GB" dirty="0">
                <a:hlinkClick r:id="rId3"/>
              </a:rPr>
              <a:t>https://www.nice.org.uk/guidance/ng112/resources/visual-summary-pdf-6544163629</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20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Reducing the chance of recurrent urinary tract infection in postmenopausal women. NICE. November 2018 (updated December 2024). Available at: </a:t>
            </a:r>
            <a:r>
              <a:rPr lang="en-GB" dirty="0">
                <a:hlinkClick r:id="rId3"/>
              </a:rPr>
              <a:t>NG112 Patient decision aid on reducing the chance of recurrent urinary tract infection (UTI) in postmenopausal women (nice.org.uk)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Intravaginal oestrogen. NICE. January 2025. Available at: </a:t>
            </a:r>
            <a:r>
              <a:rPr lang="en-GB" dirty="0">
                <a:hlinkClick r:id="rId4"/>
              </a:rPr>
              <a:t>Intravaginal oestrogen | Prescribing information | Incontinence - urinary, in women | CKS | NICE</a:t>
            </a:r>
            <a:endParaRPr lang="en-GB" sz="1200"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Help and support – menopause. NHS. Available at: </a:t>
            </a:r>
            <a:r>
              <a:rPr lang="en-GB" dirty="0">
                <a:hlinkClick r:id="rId5"/>
              </a:rPr>
              <a:t>Menopause - Help and support - NHS (www.nhs.uk)</a:t>
            </a:r>
            <a:endParaRPr lang="en-GB" sz="1200"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54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eriod"/>
            </a:pPr>
            <a:r>
              <a:rPr lang="en-GB" sz="1200" b="0" i="0" dirty="0">
                <a:effectLst/>
                <a:latin typeface="Source Sans Pro" panose="020B0503030403020204" pitchFamily="34" charset="0"/>
              </a:rPr>
              <a:t>Perrotta C, Aznar M, Mejia R, Albert X, Ng CW. Oestrogens for preventing recurrent urinary tract infection in postmenopausal women. Cochrane Database of Systematic Reviews 2008, Issue 2. Art. No.: CD005131. DOI: 10.1002/14651858.CD005131.pub2. Accessed 14 January 2024. </a:t>
            </a:r>
          </a:p>
          <a:p>
            <a:pPr marL="228600" indent="-228600">
              <a:buAutoNum type="arabicPeriod"/>
            </a:pPr>
            <a:r>
              <a:rPr lang="en-GB" dirty="0"/>
              <a:t>Tan-Kim J, Shah NM, Do D, Menefee SA. Efficacy of vaginal </a:t>
            </a:r>
            <a:r>
              <a:rPr lang="en-GB" dirty="0" err="1"/>
              <a:t>estrogen</a:t>
            </a:r>
            <a:r>
              <a:rPr lang="en-GB" dirty="0"/>
              <a:t> for recurrent urinary tract infection prevention in hypoestrogenic women. </a:t>
            </a:r>
            <a:r>
              <a:rPr lang="en-GB" i="1" dirty="0"/>
              <a:t>Am J </a:t>
            </a:r>
            <a:r>
              <a:rPr lang="en-GB" i="1" dirty="0" err="1"/>
              <a:t>Obstet</a:t>
            </a:r>
            <a:r>
              <a:rPr lang="en-GB" i="1" dirty="0"/>
              <a:t> Gynecol</a:t>
            </a:r>
            <a:r>
              <a:rPr lang="en-GB" dirty="0"/>
              <a:t>. 2023;229(2):143.e1-143.e9. doi:10.1016/j.ajog.2023.05.002</a:t>
            </a:r>
          </a:p>
        </p:txBody>
      </p:sp>
      <p:sp>
        <p:nvSpPr>
          <p:cNvPr id="4" name="Slide Number Placeholder 3"/>
          <p:cNvSpPr>
            <a:spLocks noGrp="1"/>
          </p:cNvSpPr>
          <p:nvPr>
            <p:ph type="sldNum" sz="quarter" idx="5"/>
          </p:nvPr>
        </p:nvSpPr>
        <p:spPr/>
        <p:txBody>
          <a:bodyPr/>
          <a:lstStyle/>
          <a:p>
            <a:fld id="{13F45B76-A9D9-4608-BE0A-204F163DAA9D}" type="slidenum">
              <a:rPr lang="en-GB" smtClean="0"/>
              <a:t>12</a:t>
            </a:fld>
            <a:endParaRPr lang="en-GB"/>
          </a:p>
        </p:txBody>
      </p:sp>
    </p:spTree>
    <p:extLst>
      <p:ext uri="{BB962C8B-B14F-4D97-AF65-F5344CB8AC3E}">
        <p14:creationId xmlns:p14="http://schemas.microsoft.com/office/powerpoint/2010/main" val="334032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Key points to shared decision making when prescribing vaginal oestrogen.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Discuss the following with the woman to ensure shared decision-making: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severity and frequency of previous symptoms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risk of developing complications from recurrent UTIs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possible benefits of treatment, including for other related symptoms, such as vaginal dryness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possible adverse effects such as breast tenderness and vaginal bleeding (which should be reported because it may require investigation)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uncertainty of endometrial safety with long-term or repeated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that vaginal </a:t>
            </a:r>
            <a:r>
              <a:rPr lang="en-US" sz="1200" b="0" dirty="0" err="1">
                <a:effectLst/>
                <a:latin typeface="Arial" panose="020B0604020202020204" pitchFamily="34" charset="0"/>
                <a:ea typeface="Times New Roman" panose="02020603050405020304" pitchFamily="18" charset="0"/>
                <a:cs typeface="Arial" panose="020B0604020202020204" pitchFamily="34" charset="0"/>
              </a:rPr>
              <a:t>oestrogen</a:t>
            </a:r>
            <a:r>
              <a:rPr lang="en-US" sz="1200" b="0" dirty="0">
                <a:effectLst/>
                <a:latin typeface="Arial" panose="020B0604020202020204" pitchFamily="34" charset="0"/>
                <a:ea typeface="Times New Roman" panose="02020603050405020304" pitchFamily="18" charset="0"/>
                <a:cs typeface="Arial" panose="020B0604020202020204" pitchFamily="34" charset="0"/>
              </a:rPr>
              <a:t> is absorbed locally – a minimal amount is absorbed into the bloodstream, but this is unlikely to have a significant effect throughout the body</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preferences of the woman for treatment with vaginal oestrogen.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Review treatment within 12 months, or earlier if agreed with the woman. In October 2018, this was an off-label use of vaginal oestrogen products. See NICE's information on prescribing medicines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67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8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References </a:t>
            </a:r>
          </a:p>
          <a:p>
            <a:pPr algn="l"/>
            <a:endParaRPr lang="en-GB" sz="1800" b="1" dirty="0">
              <a:solidFill>
                <a:srgbClr val="AD0016"/>
              </a:solidFill>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597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454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pPr marL="228600" indent="-228600">
              <a:buAutoNum type="arabicPeriod"/>
            </a:pPr>
            <a:r>
              <a:rPr lang="en-GB" dirty="0"/>
              <a:t>Treating your infection – urinary tract infection. TARGET. Available from: </a:t>
            </a:r>
            <a:r>
              <a:rPr lang="en-GB" dirty="0">
                <a:hlinkClick r:id="rId3"/>
              </a:rPr>
              <a:t>TYI-UTI </a:t>
            </a:r>
            <a:r>
              <a:rPr lang="en-GB" dirty="0" err="1">
                <a:hlinkClick r:id="rId3"/>
              </a:rPr>
              <a:t>GenPract</a:t>
            </a:r>
            <a:r>
              <a:rPr lang="en-GB" dirty="0">
                <a:hlinkClick r:id="rId3"/>
              </a:rPr>
              <a:t> V23.5 UKHSA.pdf (rcgp.org.uk)</a:t>
            </a: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17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pPr marL="228600" indent="-228600">
              <a:buAutoNum type="arabicPeriod"/>
            </a:pPr>
            <a:r>
              <a:rPr lang="en-GB" dirty="0"/>
              <a:t>Treating your infection – urinary tract infection. TARGET. Available from: </a:t>
            </a:r>
            <a:r>
              <a:rPr lang="en-GB" dirty="0">
                <a:hlinkClick r:id="rId3"/>
              </a:rPr>
              <a:t>TYI-UTI </a:t>
            </a:r>
            <a:r>
              <a:rPr lang="en-GB" dirty="0" err="1">
                <a:hlinkClick r:id="rId3"/>
              </a:rPr>
              <a:t>GenPract</a:t>
            </a:r>
            <a:r>
              <a:rPr lang="en-GB" dirty="0">
                <a:hlinkClick r:id="rId3"/>
              </a:rPr>
              <a:t> V23.5 UKHSA.pdf (rcgp.org.uk)</a:t>
            </a: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399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1" dirty="0"/>
              <a:t>We do not have studies in 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Hooton et al, 2018. Effect of increased daily water intake in premenopausal women with recurrent urinary tract infections. JAMA Internal Medicine. </a:t>
            </a:r>
            <a:r>
              <a:rPr lang="en-GB" dirty="0" err="1"/>
              <a:t>doi</a:t>
            </a:r>
            <a:r>
              <a:rPr lang="en-GB" dirty="0"/>
              <a:t>: </a:t>
            </a:r>
            <a:r>
              <a:rPr lang="en-GB" b="0" i="0" u="sng" dirty="0">
                <a:solidFill>
                  <a:srgbClr val="376FAA"/>
                </a:solidFill>
                <a:effectLst/>
                <a:highlight>
                  <a:srgbClr val="FFFFFF"/>
                </a:highlight>
                <a:latin typeface="Helvetica Neue"/>
                <a:hlinkClick r:id="rId3"/>
              </a:rPr>
              <a:t>10.1001/jamainternmed.2018.4204</a:t>
            </a:r>
            <a:endParaRPr lang="en-GB" baseline="30000" dirty="0"/>
          </a:p>
          <a:p>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18</a:t>
            </a:fld>
            <a:endParaRPr lang="en-GB"/>
          </a:p>
        </p:txBody>
      </p:sp>
    </p:spTree>
    <p:extLst>
      <p:ext uri="{BB962C8B-B14F-4D97-AF65-F5344CB8AC3E}">
        <p14:creationId xmlns:p14="http://schemas.microsoft.com/office/powerpoint/2010/main" val="263682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NICE guidance suggests Trimethoprim or Nitrofurantoin as first line for UTI in men, trimethoprim also penetrates the prostate which may be implicated in some UTIs in 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Figure 1: UTI (lower): antimicrobial prescribing. NICE. Available from: </a:t>
            </a:r>
            <a:r>
              <a:rPr lang="en-GB" dirty="0">
                <a:hlinkClick r:id="rId3"/>
              </a:rPr>
              <a:t>NG109 Visual summary (nice.org.uk)</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5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dirty="0"/>
          </a:p>
          <a:p>
            <a:r>
              <a:rPr lang="en-GB" b="1" dirty="0"/>
              <a:t>References </a:t>
            </a:r>
          </a:p>
          <a:p>
            <a:pPr marL="228600" indent="-228600">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endParaRPr lang="en-GB" sz="1200" b="1" dirty="0"/>
          </a:p>
          <a:p>
            <a:r>
              <a:rPr lang="en-GB" sz="1200" b="0" dirty="0"/>
              <a:t>Review MSU results and ensure patient treated for current acute UTI.</a:t>
            </a:r>
          </a:p>
          <a:p>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pPr marL="228600" indent="-228600">
              <a:buAutoNum type="arabicPeriod"/>
            </a:pPr>
            <a:r>
              <a:rPr lang="en-GB" dirty="0"/>
              <a:t>Suspected cancer: recognition and referral. NICE guideline [NG12]. June 2015. Available from: </a:t>
            </a:r>
            <a:r>
              <a:rPr lang="en-GB" dirty="0">
                <a:hlinkClick r:id="rId3"/>
              </a:rPr>
              <a:t>Overview | Suspected cancer: recognition and referral | Guidance | NICE</a:t>
            </a:r>
            <a:endParaRPr lang="en-GB" dirty="0"/>
          </a:p>
          <a:p>
            <a:pPr marL="228600" indent="-228600">
              <a:buAutoNum type="arabicPeriod"/>
            </a:pPr>
            <a:r>
              <a:rPr lang="en-GB" dirty="0"/>
              <a:t>Urinary tract infection in under 16;s: diagnosis and management. NICE guideline [NG224]. July 2022. Available from: </a:t>
            </a:r>
            <a:r>
              <a:rPr lang="en-GB" dirty="0">
                <a:hlinkClick r:id="rId4"/>
              </a:rPr>
              <a:t>Overview | Urinary tract infection in under 16s: diagnosis and management | Guidance | NICE</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293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8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References </a:t>
            </a:r>
          </a:p>
          <a:p>
            <a:pPr algn="l"/>
            <a:endParaRPr lang="en-GB" sz="1800" b="1" dirty="0">
              <a:solidFill>
                <a:srgbClr val="AD0016"/>
              </a:solidFill>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056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876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A recent trial found that half (48%%, 95% CI: 0.28-0.68) of patients who stopped continuous antibiotic prophylaxis after 12 months, did not return to suffering </a:t>
            </a:r>
            <a:r>
              <a:rPr lang="en-GB" sz="1800" dirty="0" err="1">
                <a:effectLst/>
                <a:latin typeface="Arial" panose="020B0604020202020204" pitchFamily="34" charset="0"/>
                <a:ea typeface="Arial" panose="020B0604020202020204" pitchFamily="34" charset="0"/>
              </a:rPr>
              <a:t>rUTIs</a:t>
            </a:r>
            <a:r>
              <a:rPr lang="en-GB" sz="1800" dirty="0">
                <a:effectLst/>
                <a:latin typeface="Arial" panose="020B0604020202020204" pitchFamily="34" charset="0"/>
                <a:ea typeface="Arial" panose="020B0604020202020204" pitchFamily="34" charset="0"/>
              </a:rPr>
              <a:t> in the following 6 months [30]</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1. Harding, C., et al., </a:t>
            </a:r>
            <a:r>
              <a:rPr lang="en-GB" sz="1800" i="1" dirty="0">
                <a:effectLst/>
                <a:latin typeface="Arial" panose="020B0604020202020204" pitchFamily="34" charset="0"/>
                <a:ea typeface="Arial" panose="020B0604020202020204" pitchFamily="34" charset="0"/>
              </a:rPr>
              <a:t>Alternative to prophylactic antibiotics for the treatment of recurrent urinary tract infections in women: multicentre, open label, randomised, non-inferiority trial.</a:t>
            </a:r>
            <a:r>
              <a:rPr lang="en-GB" sz="1800" dirty="0">
                <a:effectLst/>
                <a:latin typeface="Arial" panose="020B0604020202020204" pitchFamily="34" charset="0"/>
                <a:ea typeface="Arial" panose="020B0604020202020204" pitchFamily="34" charset="0"/>
              </a:rPr>
              <a:t> BMJ, 2022. </a:t>
            </a:r>
            <a:r>
              <a:rPr lang="en-GB" sz="1800" b="1" dirty="0">
                <a:effectLst/>
                <a:latin typeface="Arial" panose="020B0604020202020204" pitchFamily="34" charset="0"/>
                <a:ea typeface="Arial" panose="020B0604020202020204" pitchFamily="34" charset="0"/>
              </a:rPr>
              <a:t>376</a:t>
            </a:r>
            <a:r>
              <a:rPr lang="en-GB" sz="1800" dirty="0">
                <a:effectLst/>
                <a:latin typeface="Arial" panose="020B0604020202020204" pitchFamily="34" charset="0"/>
                <a:ea typeface="Arial" panose="020B0604020202020204" pitchFamily="34" charset="0"/>
              </a:rPr>
              <a:t>: p. e068229.</a:t>
            </a:r>
            <a:endParaRPr lang="en-GB" sz="1100" b="1" dirty="0">
              <a:latin typeface="Arial" panose="020B0604020202020204" pitchFamily="34" charset="0"/>
              <a:cs typeface="Arial" panose="020B0604020202020204" pitchFamily="34" charset="0"/>
            </a:endParaRPr>
          </a:p>
          <a:p>
            <a:pPr algn="l">
              <a:lnSpc>
                <a:spcPct val="107000"/>
              </a:lnSpc>
              <a:spcAft>
                <a:spcPts val="800"/>
              </a:spcAft>
            </a:pPr>
            <a:endParaRPr lang="en-GB" sz="1100" b="0" i="0" dirty="0">
              <a:effectLst/>
              <a:latin typeface="Arial" panose="020B0604020202020204" pitchFamily="34" charset="0"/>
              <a:ea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41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endParaRPr lang="en-GB" b="1" dirty="0"/>
          </a:p>
          <a:p>
            <a:r>
              <a:rPr lang="en-GB" b="0" dirty="0"/>
              <a:t>NICE found the Evidence for these products was conflicting in different patient groups (non-pregnant women, pregnant women, elderly men and women, and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T</a:t>
            </a:r>
            <a:r>
              <a:rPr lang="en-GB" sz="1200" b="0" i="0" dirty="0">
                <a:solidFill>
                  <a:srgbClr val="333333"/>
                </a:solidFill>
                <a:effectLst/>
              </a:rPr>
              <a:t>here is currently no established regimen for what dose to use and no formal regulation by health authorities of cranberry products. In particular, the dose suggested may not be included on the package.</a:t>
            </a:r>
            <a:r>
              <a:rPr lang="en-GB" sz="1200" baseline="30000" dirty="0"/>
              <a:t> </a:t>
            </a:r>
          </a:p>
          <a:p>
            <a:endParaRPr lang="en-GB" b="1" dirty="0"/>
          </a:p>
          <a:p>
            <a:endParaRPr lang="en-GB" b="1" dirty="0"/>
          </a:p>
          <a:p>
            <a:r>
              <a:rPr lang="en-GB" b="1" dirty="0"/>
              <a:t>References:</a:t>
            </a:r>
          </a:p>
          <a:p>
            <a:pPr marL="228600" indent="-228600">
              <a:buAutoNum type="arabicPeriod"/>
            </a:pPr>
            <a:r>
              <a:rPr lang="en-GB" dirty="0"/>
              <a:t>Reducing the chance of recurrent urinary tract infection (UTI). Decision aid: user guide and data sources, NICE. Available at: </a:t>
            </a:r>
            <a:r>
              <a:rPr lang="en-GB" dirty="0">
                <a:hlinkClick r:id="rId3"/>
              </a:rPr>
              <a:t>NG112 Patient decision aid user guide for healthcare professionals (nice.org.uk)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dirty="0">
                <a:solidFill>
                  <a:srgbClr val="212121"/>
                </a:solidFill>
                <a:effectLst/>
                <a:latin typeface="BlinkMacSystemFont"/>
              </a:rPr>
              <a:t>Fu Z, </a:t>
            </a:r>
            <a:r>
              <a:rPr lang="en-GB" sz="1200" b="0" i="0" dirty="0" err="1">
                <a:solidFill>
                  <a:srgbClr val="212121"/>
                </a:solidFill>
                <a:effectLst/>
                <a:latin typeface="BlinkMacSystemFont"/>
              </a:rPr>
              <a:t>Liska</a:t>
            </a:r>
            <a:r>
              <a:rPr lang="en-GB" sz="1200" b="0" i="0" dirty="0">
                <a:solidFill>
                  <a:srgbClr val="212121"/>
                </a:solidFill>
                <a:effectLst/>
                <a:latin typeface="BlinkMacSystemFont"/>
              </a:rPr>
              <a:t> D, Talan D, Chung M.. J </a:t>
            </a:r>
            <a:r>
              <a:rPr lang="en-GB" sz="1200" b="0" i="0" dirty="0" err="1">
                <a:solidFill>
                  <a:srgbClr val="212121"/>
                </a:solidFill>
                <a:effectLst/>
                <a:latin typeface="BlinkMacSystemFont"/>
              </a:rPr>
              <a:t>Nutr</a:t>
            </a:r>
            <a:r>
              <a:rPr lang="en-GB" sz="1200" b="0" i="0" dirty="0">
                <a:solidFill>
                  <a:srgbClr val="212121"/>
                </a:solidFill>
                <a:effectLst/>
                <a:latin typeface="BlinkMacSystemFont"/>
              </a:rPr>
              <a:t>. 2017 Dec;147(12):2282-2288. </a:t>
            </a:r>
            <a:r>
              <a:rPr lang="en-GB" sz="1200" b="0" i="0" dirty="0" err="1">
                <a:solidFill>
                  <a:srgbClr val="212121"/>
                </a:solidFill>
                <a:effectLst/>
                <a:latin typeface="BlinkMacSystemFont"/>
              </a:rPr>
              <a:t>doi</a:t>
            </a:r>
            <a:r>
              <a:rPr lang="en-GB" sz="1200" b="0" i="0" dirty="0">
                <a:solidFill>
                  <a:srgbClr val="212121"/>
                </a:solidFill>
                <a:effectLst/>
                <a:latin typeface="BlinkMacSystemFont"/>
              </a:rPr>
              <a:t>: 10.3945/jn.117.254961. </a:t>
            </a:r>
            <a:r>
              <a:rPr lang="en-GB" sz="1200" b="0" i="0" dirty="0" err="1">
                <a:solidFill>
                  <a:srgbClr val="212121"/>
                </a:solidFill>
                <a:effectLst/>
                <a:latin typeface="BlinkMacSystemFont"/>
              </a:rPr>
              <a:t>Epub</a:t>
            </a:r>
            <a:r>
              <a:rPr lang="en-GB" sz="1200" b="0" i="0" dirty="0">
                <a:solidFill>
                  <a:srgbClr val="212121"/>
                </a:solidFill>
                <a:effectLst/>
                <a:latin typeface="BlinkMacSystemFont"/>
              </a:rPr>
              <a:t> 2017 Oct 18. PMID: 29046404. Cranberry Reduces the Risk of Urinary Tract Infection Recurrence in Otherwise Healthy Women: A Systematic Review and Meta-Analysis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dirty="0">
                <a:solidFill>
                  <a:srgbClr val="000000"/>
                </a:solidFill>
                <a:effectLst/>
                <a:latin typeface="Source Sans Pro" panose="020B0503030403020204" pitchFamily="34" charset="0"/>
              </a:rPr>
              <a:t>Williams G, </a:t>
            </a:r>
            <a:r>
              <a:rPr lang="en-GB" sz="1200" b="0" i="0" dirty="0" err="1">
                <a:solidFill>
                  <a:srgbClr val="000000"/>
                </a:solidFill>
                <a:effectLst/>
                <a:latin typeface="Source Sans Pro" panose="020B0503030403020204" pitchFamily="34" charset="0"/>
              </a:rPr>
              <a:t>Stothart</a:t>
            </a:r>
            <a:r>
              <a:rPr lang="en-GB" sz="1200" b="0" i="0" dirty="0">
                <a:solidFill>
                  <a:srgbClr val="000000"/>
                </a:solidFill>
                <a:effectLst/>
                <a:latin typeface="Source Sans Pro" panose="020B0503030403020204" pitchFamily="34" charset="0"/>
              </a:rPr>
              <a:t> CI, Hahn D, Stephens JH, Craig JC, Hodson EM. Cranberries for preventing urinary tract infections. Cochrane Database of Systematic Reviews 2023, Issue 11. Art. No.: CD001321. DOI: 10.1002/14651858.CD001321.pub7. Accessed 14 January 2024.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dirty="0">
              <a:solidFill>
                <a:srgbClr val="212121"/>
              </a:solidFill>
              <a:effectLst/>
              <a:latin typeface="BlinkMacSystemFont"/>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24</a:t>
            </a:fld>
            <a:endParaRPr lang="en-GB"/>
          </a:p>
        </p:txBody>
      </p:sp>
    </p:spTree>
    <p:extLst>
      <p:ext uri="{BB962C8B-B14F-4D97-AF65-F5344CB8AC3E}">
        <p14:creationId xmlns:p14="http://schemas.microsoft.com/office/powerpoint/2010/main" val="338246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If asked: </a:t>
            </a:r>
            <a:r>
              <a:rPr lang="en-GB" sz="1800" b="1" dirty="0">
                <a:solidFill>
                  <a:srgbClr val="AA16A6"/>
                </a:solidFill>
              </a:rPr>
              <a:t>D-mannose is a sugar that is found in many types of fruit, including cranberries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1B1B1B"/>
                </a:solidFill>
                <a:effectLst/>
                <a:highlight>
                  <a:srgbClr val="F8F8F8"/>
                </a:highlight>
                <a:latin typeface="Source Sans Pro" panose="020B0503030403020204" pitchFamily="34" charset="0"/>
              </a:rPr>
              <a:t>D-mannose supplements should be used with caution in diabetes. It may make it harder to control blood sugar.</a:t>
            </a:r>
            <a:endParaRPr lang="en-GB" sz="1800" b="1" dirty="0">
              <a:solidFill>
                <a:srgbClr val="AA16A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AA16A6"/>
                </a:solidFill>
              </a:rPr>
              <a:t>It is not a medicine but can be bought over the counter or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Although women may wish to try D-Mannose, the evidence is conflicting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AA16A6"/>
              </a:solidFill>
            </a:endParaRPr>
          </a:p>
          <a:p>
            <a:endParaRPr lang="en-GB" b="1" dirty="0"/>
          </a:p>
          <a:p>
            <a:r>
              <a:rPr lang="en-GB" b="1" dirty="0"/>
              <a:t>References:</a:t>
            </a:r>
          </a:p>
          <a:p>
            <a:pPr marL="0" indent="0">
              <a:buNone/>
            </a:pPr>
            <a:r>
              <a:rPr lang="en-GB" dirty="0"/>
              <a:t>Reducing the chance of recurrent urinary tract infection (UTI). Decision aid: user guide and data sources, NICE. Available at: </a:t>
            </a:r>
            <a:r>
              <a:rPr lang="en-GB" dirty="0">
                <a:hlinkClick r:id="rId3"/>
              </a:rPr>
              <a:t>NG112 Patient decision aid user guide for healthcare professionals (nice.org.uk)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dirty="0">
              <a:solidFill>
                <a:srgbClr val="212121"/>
              </a:solidFill>
              <a:effectLst/>
              <a:latin typeface="BlinkMacSystemFont"/>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25</a:t>
            </a:fld>
            <a:endParaRPr lang="en-GB"/>
          </a:p>
        </p:txBody>
      </p:sp>
    </p:spTree>
    <p:extLst>
      <p:ext uri="{BB962C8B-B14F-4D97-AF65-F5344CB8AC3E}">
        <p14:creationId xmlns:p14="http://schemas.microsoft.com/office/powerpoint/2010/main" val="2506117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AA16A6"/>
              </a:solidFill>
            </a:endParaRPr>
          </a:p>
          <a:p>
            <a:endParaRPr lang="en-GB" b="1" dirty="0"/>
          </a:p>
          <a:p>
            <a:r>
              <a:rPr lang="en-GB" b="1" dirty="0"/>
              <a:t>References:</a:t>
            </a:r>
          </a:p>
          <a:p>
            <a:pPr marL="228600" indent="-228600">
              <a:buAutoNum type="arabicPeriod"/>
            </a:pPr>
            <a:r>
              <a:rPr lang="en-GB" dirty="0"/>
              <a:t>Reducing the chance of recurrent urinary tract infection (UTI). Decision aid: user guide and data sources, NICE. Available at: </a:t>
            </a:r>
            <a:r>
              <a:rPr lang="en-GB" dirty="0">
                <a:hlinkClick r:id="rId3"/>
              </a:rPr>
              <a:t>NG112 Patient decision aid user guide for healthcare professionals (nice.org.uk)</a:t>
            </a:r>
            <a:endParaRPr lang="en-GB" dirty="0"/>
          </a:p>
          <a:p>
            <a:pPr marL="228600" indent="-228600">
              <a:buAutoNum type="arabicPeriod"/>
            </a:pPr>
            <a:r>
              <a:rPr lang="en-GB" dirty="0"/>
              <a:t>D-Mannose for prevention of recurrent urinary tract infection among women. Hayward et al, 2024. JAMA. Available at: https://doi.org/10.1001/jamainternmed.2024.0264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Kranjčec</a:t>
            </a:r>
            <a:r>
              <a:rPr lang="en-GB" dirty="0"/>
              <a:t>, B., </a:t>
            </a:r>
            <a:r>
              <a:rPr lang="en-GB" dirty="0" err="1"/>
              <a:t>Papeš</a:t>
            </a:r>
            <a:r>
              <a:rPr lang="en-GB" dirty="0"/>
              <a:t>, D. &amp; </a:t>
            </a:r>
            <a:r>
              <a:rPr lang="en-GB" dirty="0" err="1"/>
              <a:t>Altarac</a:t>
            </a:r>
            <a:r>
              <a:rPr lang="en-GB" dirty="0"/>
              <a:t>, S. d-mannose powder for prophylaxis of recurrent urinary tract infections in women: a randomized clinical trial. World J </a:t>
            </a:r>
            <a:r>
              <a:rPr lang="en-GB" dirty="0" err="1"/>
              <a:t>Urol</a:t>
            </a:r>
            <a:r>
              <a:rPr lang="en-GB" dirty="0"/>
              <a:t> 32, 79–84 (2014). https://doi.org/10.1007/s00345-013-1091-6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Cooper TE, Teng C, Howell M, Teixeira-Pinto A, </a:t>
            </a:r>
            <a:r>
              <a:rPr lang="en-GB" dirty="0" err="1"/>
              <a:t>Jaure</a:t>
            </a:r>
            <a:r>
              <a:rPr lang="en-GB" dirty="0"/>
              <a:t> A &amp; Wong G. D-mannose for preventing and treating urinary tract infections. Cochrane Database </a:t>
            </a:r>
            <a:r>
              <a:rPr lang="en-GB" dirty="0" err="1"/>
              <a:t>Syst</a:t>
            </a:r>
            <a:r>
              <a:rPr lang="en-GB" dirty="0"/>
              <a:t> Rev. 2022: 30; 8(8). https://doi.org/10.1002/14651858.cd013608.pub2</a:t>
            </a:r>
          </a:p>
          <a:p>
            <a:pPr marL="228600" indent="-228600">
              <a:buAutoNum type="arabicPeriod"/>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dirty="0">
              <a:solidFill>
                <a:srgbClr val="212121"/>
              </a:solidFill>
              <a:effectLst/>
              <a:latin typeface="BlinkMacSystemFont"/>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26</a:t>
            </a:fld>
            <a:endParaRPr lang="en-GB"/>
          </a:p>
        </p:txBody>
      </p:sp>
    </p:spTree>
    <p:extLst>
      <p:ext uri="{BB962C8B-B14F-4D97-AF65-F5344CB8AC3E}">
        <p14:creationId xmlns:p14="http://schemas.microsoft.com/office/powerpoint/2010/main" val="798264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Figure 1: Self-Management and stand-by pack advice sheet. Source: </a:t>
            </a:r>
            <a:r>
              <a:rPr lang="en-GB" sz="1200" b="0" i="0" dirty="0">
                <a:effectLst/>
                <a:latin typeface="Arial" panose="020B0604020202020204" pitchFamily="34" charset="0"/>
                <a:ea typeface="Arial" panose="020B0604020202020204" pitchFamily="34" charset="0"/>
                <a:cs typeface="Arial" panose="020B0604020202020204" pitchFamily="34" charset="0"/>
              </a:rPr>
              <a:t>How to manage and review patients aged 16 and over for the prevention and treatment of Recurrent UTI. First edition. June 2024</a:t>
            </a:r>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27</a:t>
            </a:fld>
            <a:endParaRPr lang="en-GB"/>
          </a:p>
        </p:txBody>
      </p:sp>
    </p:spTree>
    <p:extLst>
      <p:ext uri="{BB962C8B-B14F-4D97-AF65-F5344CB8AC3E}">
        <p14:creationId xmlns:p14="http://schemas.microsoft.com/office/powerpoint/2010/main" val="2092189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28</a:t>
            </a:fld>
            <a:endParaRPr lang="en-GB"/>
          </a:p>
        </p:txBody>
      </p:sp>
    </p:spTree>
    <p:extLst>
      <p:ext uri="{BB962C8B-B14F-4D97-AF65-F5344CB8AC3E}">
        <p14:creationId xmlns:p14="http://schemas.microsoft.com/office/powerpoint/2010/main" val="1441290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15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dirty="0"/>
          </a:p>
          <a:p>
            <a:r>
              <a:rPr lang="en-GB" b="1" dirty="0"/>
              <a:t>References </a:t>
            </a:r>
          </a:p>
          <a:p>
            <a:pPr marL="228600" indent="-228600">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059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30</a:t>
            </a:fld>
            <a:endParaRPr lang="en-GB"/>
          </a:p>
        </p:txBody>
      </p:sp>
    </p:spTree>
    <p:extLst>
      <p:ext uri="{BB962C8B-B14F-4D97-AF65-F5344CB8AC3E}">
        <p14:creationId xmlns:p14="http://schemas.microsoft.com/office/powerpoint/2010/main" val="3598662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US" dirty="0"/>
          </a:p>
        </p:txBody>
      </p:sp>
      <p:sp>
        <p:nvSpPr>
          <p:cNvPr id="4" name="Slide Number Placeholder 3"/>
          <p:cNvSpPr>
            <a:spLocks noGrp="1"/>
          </p:cNvSpPr>
          <p:nvPr>
            <p:ph type="sldNum" sz="quarter" idx="5"/>
          </p:nvPr>
        </p:nvSpPr>
        <p:spPr/>
        <p:txBody>
          <a:bodyPr/>
          <a:lstStyle/>
          <a:p>
            <a:fld id="{13F45B76-A9D9-4608-BE0A-204F163DAA9D}" type="slidenum">
              <a:rPr lang="en-GB" smtClean="0"/>
              <a:t>31</a:t>
            </a:fld>
            <a:endParaRPr lang="en-GB"/>
          </a:p>
        </p:txBody>
      </p:sp>
    </p:spTree>
    <p:extLst>
      <p:ext uri="{BB962C8B-B14F-4D97-AF65-F5344CB8AC3E}">
        <p14:creationId xmlns:p14="http://schemas.microsoft.com/office/powerpoint/2010/main" val="208959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US" dirty="0"/>
          </a:p>
        </p:txBody>
      </p:sp>
      <p:sp>
        <p:nvSpPr>
          <p:cNvPr id="4" name="Slide Number Placeholder 3"/>
          <p:cNvSpPr>
            <a:spLocks noGrp="1"/>
          </p:cNvSpPr>
          <p:nvPr>
            <p:ph type="sldNum" sz="quarter" idx="5"/>
          </p:nvPr>
        </p:nvSpPr>
        <p:spPr/>
        <p:txBody>
          <a:bodyPr/>
          <a:lstStyle/>
          <a:p>
            <a:fld id="{13F45B76-A9D9-4608-BE0A-204F163DAA9D}" type="slidenum">
              <a:rPr lang="en-GB" smtClean="0"/>
              <a:t>32</a:t>
            </a:fld>
            <a:endParaRPr lang="en-GB"/>
          </a:p>
        </p:txBody>
      </p:sp>
    </p:spTree>
    <p:extLst>
      <p:ext uri="{BB962C8B-B14F-4D97-AF65-F5344CB8AC3E}">
        <p14:creationId xmlns:p14="http://schemas.microsoft.com/office/powerpoint/2010/main" val="1485784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8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References </a:t>
            </a:r>
          </a:p>
          <a:p>
            <a:pPr algn="l"/>
            <a:endParaRPr lang="en-GB" sz="1800" b="1" dirty="0">
              <a:solidFill>
                <a:srgbClr val="AD0016"/>
              </a:solidFill>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882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378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388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E0E0E"/>
                </a:solidFill>
                <a:effectLst/>
                <a:highlight>
                  <a:srgbClr val="FBFAF8"/>
                </a:highlight>
                <a:latin typeface="Inter"/>
              </a:rPr>
              <a:t>Methenamine (hexamine) </a:t>
            </a:r>
            <a:r>
              <a:rPr lang="en-GB" b="0" i="0" dirty="0" err="1">
                <a:solidFill>
                  <a:srgbClr val="0E0E0E"/>
                </a:solidFill>
                <a:effectLst/>
                <a:highlight>
                  <a:srgbClr val="FBFAF8"/>
                </a:highlight>
                <a:latin typeface="Inter"/>
              </a:rPr>
              <a:t>hippurate</a:t>
            </a:r>
            <a:r>
              <a:rPr lang="en-GB" b="0" i="0" dirty="0">
                <a:solidFill>
                  <a:srgbClr val="0E0E0E"/>
                </a:solidFill>
                <a:effectLst/>
                <a:highlight>
                  <a:srgbClr val="FBFAF8"/>
                </a:highlight>
                <a:latin typeface="Inter"/>
              </a:rPr>
              <a:t> requires an acidic urine for its antimicrobial activity, therefore products that alkalinise the urine should be avoided.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E0E0E"/>
                </a:solidFill>
                <a:effectLst/>
                <a:highlight>
                  <a:srgbClr val="FBFAF8"/>
                </a:highlight>
                <a:latin typeface="Inter"/>
              </a:rPr>
              <a:t>It is ineffective for upper urinary-tract 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E0E0E"/>
                </a:solidFill>
                <a:effectLst/>
                <a:highlight>
                  <a:srgbClr val="FBFAF8"/>
                </a:highlight>
                <a:latin typeface="Inter"/>
                <a:ea typeface="Times New Roman" panose="02020603050405020304" pitchFamily="18" charset="0"/>
                <a:cs typeface="Arial" panose="020B0604020202020204" pitchFamily="34" charset="0"/>
              </a:rPr>
              <a:t>Please check to see if local guidance aligns with methenamine use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cs typeface="Arial" panose="020B0604020202020204" pitchFamily="34" charset="0"/>
              </a:rPr>
              <a:t>1. </a:t>
            </a:r>
            <a:r>
              <a:rPr lang="en-GB" sz="1200" b="0" spc="-40" dirty="0">
                <a:latin typeface="Calibri" panose="020F0502020204030204" pitchFamily="34" charset="0"/>
                <a:cs typeface="Calibri" panose="020F0502020204030204" pitchFamily="34" charset="0"/>
              </a:rPr>
              <a:t>Methenamine Hippurate. British Nationa</a:t>
            </a:r>
            <a:r>
              <a:rPr lang="en-GB" sz="1200" spc="-40" dirty="0">
                <a:latin typeface="Calibri" panose="020F0502020204030204" pitchFamily="34" charset="0"/>
                <a:cs typeface="Calibri" panose="020F0502020204030204" pitchFamily="34" charset="0"/>
              </a:rPr>
              <a:t>l Formulary (BNF). Accessed 8</a:t>
            </a:r>
            <a:r>
              <a:rPr lang="en-GB" sz="1200" spc="-40" baseline="30000" dirty="0">
                <a:latin typeface="Calibri" panose="020F0502020204030204" pitchFamily="34" charset="0"/>
                <a:cs typeface="Calibri" panose="020F0502020204030204" pitchFamily="34" charset="0"/>
              </a:rPr>
              <a:t>th</a:t>
            </a:r>
            <a:r>
              <a:rPr lang="en-GB" sz="1200" spc="-40" dirty="0">
                <a:latin typeface="Calibri" panose="020F0502020204030204" pitchFamily="34" charset="0"/>
                <a:cs typeface="Calibri" panose="020F0502020204030204" pitchFamily="34" charset="0"/>
              </a:rPr>
              <a:t> February 2024. Available at: </a:t>
            </a:r>
            <a:r>
              <a:rPr lang="en-GB" sz="1200" dirty="0">
                <a:hlinkClick r:id="rId3"/>
              </a:rPr>
              <a:t>Methenamine </a:t>
            </a:r>
            <a:r>
              <a:rPr lang="en-GB" sz="1200" dirty="0" err="1">
                <a:hlinkClick r:id="rId3"/>
              </a:rPr>
              <a:t>hippurate</a:t>
            </a:r>
            <a:r>
              <a:rPr lang="en-GB" sz="1200" dirty="0">
                <a:hlinkClick r:id="rId3"/>
              </a:rPr>
              <a:t> | Drugs | BNF | NICE</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153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eriod"/>
              <a:defRPr/>
            </a:pPr>
            <a:r>
              <a:rPr lang="en-GB" b="0" i="0" dirty="0">
                <a:solidFill>
                  <a:srgbClr val="212121"/>
                </a:solidFill>
                <a:effectLst/>
                <a:latin typeface="BlinkMacSystemFont"/>
              </a:rPr>
              <a:t>Lee BS, Bhuta T, Simpson JM, Craig JC. Methenamine hippurate for preventing urinary tract infections. Cochrane Database </a:t>
            </a:r>
            <a:r>
              <a:rPr lang="en-GB" b="0" i="0" dirty="0" err="1">
                <a:solidFill>
                  <a:srgbClr val="212121"/>
                </a:solidFill>
                <a:effectLst/>
                <a:latin typeface="BlinkMacSystemFont"/>
              </a:rPr>
              <a:t>Syst</a:t>
            </a:r>
            <a:r>
              <a:rPr lang="en-GB" b="0" i="0" dirty="0">
                <a:solidFill>
                  <a:srgbClr val="212121"/>
                </a:solidFill>
                <a:effectLst/>
                <a:latin typeface="BlinkMacSystemFont"/>
              </a:rPr>
              <a:t> Rev. 2012 Oct 17;10(10):CD003265. </a:t>
            </a:r>
            <a:r>
              <a:rPr lang="en-GB" b="0" i="0" dirty="0" err="1">
                <a:solidFill>
                  <a:srgbClr val="212121"/>
                </a:solidFill>
                <a:effectLst/>
                <a:latin typeface="BlinkMacSystemFont"/>
              </a:rPr>
              <a:t>doi</a:t>
            </a:r>
            <a:r>
              <a:rPr lang="en-GB" b="0" i="0" dirty="0">
                <a:solidFill>
                  <a:srgbClr val="212121"/>
                </a:solidFill>
                <a:effectLst/>
                <a:latin typeface="BlinkMacSystemFont"/>
              </a:rPr>
              <a:t>: 10.1002/14651858.CD003265.pub3. PMID: 23076896; PMCID: PMC7144741. </a:t>
            </a:r>
            <a:r>
              <a:rPr lang="en-GB" b="0" i="0">
                <a:solidFill>
                  <a:srgbClr val="212121"/>
                </a:solidFill>
                <a:effectLst/>
                <a:latin typeface="BlinkMacSystemFont"/>
              </a:rPr>
              <a:t>Analysis 1.1.</a:t>
            </a:r>
            <a:endParaRPr kumimoji="0" lang="en-GB" sz="1200" b="0" i="0" u="none" strike="noStrike" kern="1200" cap="none" spc="0" normalizeH="0" baseline="0" noProof="0" dirty="0">
              <a:ln>
                <a:noFill/>
              </a:ln>
              <a:effectLst/>
              <a:uLnTx/>
              <a:uFillTx/>
              <a:ea typeface="+mn-ea"/>
              <a:cs typeface="+mn-cs"/>
            </a:endParaRPr>
          </a:p>
          <a:p>
            <a:pPr marL="228600" indent="-228600">
              <a:buAutoNum type="arabicPeriod"/>
              <a:defRPr/>
            </a:pPr>
            <a:r>
              <a:rPr kumimoji="0" lang="en-GB" sz="1200" b="0" i="0" u="none" strike="noStrike" kern="1200" cap="none" spc="0" normalizeH="0" baseline="0" noProof="0" dirty="0">
                <a:ln>
                  <a:noFill/>
                </a:ln>
                <a:effectLst/>
                <a:uLnTx/>
                <a:uFillTx/>
                <a:ea typeface="+mn-ea"/>
                <a:cs typeface="+mn-cs"/>
              </a:rPr>
              <a:t>Harding et al, 2022.</a:t>
            </a:r>
            <a:r>
              <a:rPr lang="en-GB" sz="1200" b="0" i="1" dirty="0">
                <a:effectLst/>
                <a:latin typeface="interfaceregular"/>
              </a:rPr>
              <a:t> BMJ</a:t>
            </a:r>
            <a:r>
              <a:rPr lang="en-GB" sz="1200" b="0" i="0" dirty="0">
                <a:effectLst/>
                <a:latin typeface="interfaceregular"/>
              </a:rPr>
              <a:t> 2022;376:e068229 </a:t>
            </a:r>
            <a:r>
              <a:rPr kumimoji="0" lang="en-GB" sz="1200" b="0" i="0" u="none" strike="noStrike" kern="1200" cap="none" spc="0" normalizeH="0" baseline="0" noProof="0" dirty="0">
                <a:ln>
                  <a:noFill/>
                </a:ln>
                <a:solidFill>
                  <a:srgbClr val="00A9CE"/>
                </a:solidFill>
                <a:effectLst/>
                <a:uLnTx/>
                <a:uFillTx/>
                <a:ea typeface="+mn-ea"/>
                <a:cs typeface="+mn-cs"/>
                <a:hlinkClick r:id="rId3"/>
              </a:rPr>
              <a:t>https://doi.org/10.1136/bmj-2021-0068229</a:t>
            </a:r>
            <a:r>
              <a:rPr kumimoji="0" lang="en-GB" sz="1200" b="0" i="0" u="none" strike="noStrike" kern="1200" cap="none" spc="0" normalizeH="0" baseline="0" noProof="0" dirty="0">
                <a:ln>
                  <a:noFill/>
                </a:ln>
                <a:solidFill>
                  <a:srgbClr val="00A9CE"/>
                </a:solidFill>
                <a:effectLst/>
                <a:uLnTx/>
                <a:uFillTx/>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effectLst/>
                <a:uLnTx/>
                <a:uFillTx/>
                <a:ea typeface="+mn-ea"/>
                <a:cs typeface="+mn-cs"/>
              </a:rPr>
              <a:t>Li et al, 2023. Methenamine for urinary tract infection prophylaxis: a systematic review. </a:t>
            </a:r>
            <a:r>
              <a:rPr kumimoji="0" lang="en-GB" sz="1200" b="0" i="0" u="none" strike="noStrike" kern="1200" cap="none" spc="0" normalizeH="0" baseline="0" noProof="0" dirty="0">
                <a:ln>
                  <a:noFill/>
                </a:ln>
                <a:effectLst/>
                <a:uLnTx/>
                <a:uFillTx/>
                <a:ea typeface="+mn-ea"/>
                <a:cs typeface="+mn-cs"/>
                <a:hlinkClick r:id="rId4"/>
              </a:rPr>
              <a:t>https://doi.org/10.1002/phar.2895</a:t>
            </a:r>
            <a:r>
              <a:rPr kumimoji="0" lang="en-GB" sz="1200" b="0" i="0" u="none" strike="noStrike" kern="1200" cap="none" spc="0" normalizeH="0" baseline="0" noProof="0" dirty="0">
                <a:ln>
                  <a:noFill/>
                </a:ln>
                <a:effectLst/>
                <a:uLnTx/>
                <a:uFillTx/>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dirty="0" err="1">
                <a:solidFill>
                  <a:srgbClr val="212121"/>
                </a:solidFill>
                <a:effectLst/>
                <a:latin typeface="BlinkMacSystemFont"/>
              </a:rPr>
              <a:t>Heltveit</a:t>
            </a:r>
            <a:r>
              <a:rPr lang="en-GB" sz="1200" b="0" i="0" dirty="0">
                <a:solidFill>
                  <a:srgbClr val="212121"/>
                </a:solidFill>
                <a:effectLst/>
                <a:latin typeface="BlinkMacSystemFont"/>
              </a:rPr>
              <a:t>-Olsen SR, </a:t>
            </a:r>
            <a:r>
              <a:rPr lang="en-GB" sz="1200" b="0" i="0" dirty="0" err="1">
                <a:solidFill>
                  <a:srgbClr val="212121"/>
                </a:solidFill>
                <a:effectLst/>
                <a:latin typeface="BlinkMacSystemFont"/>
              </a:rPr>
              <a:t>Gopinathan</a:t>
            </a:r>
            <a:r>
              <a:rPr lang="en-GB" sz="1200" b="0" i="0" dirty="0">
                <a:solidFill>
                  <a:srgbClr val="212121"/>
                </a:solidFill>
                <a:effectLst/>
                <a:latin typeface="BlinkMacSystemFont"/>
              </a:rPr>
              <a:t> U, Blix HS, </a:t>
            </a:r>
            <a:r>
              <a:rPr lang="en-GB" sz="1200" b="0" i="0" dirty="0" err="1">
                <a:solidFill>
                  <a:srgbClr val="212121"/>
                </a:solidFill>
                <a:effectLst/>
                <a:latin typeface="BlinkMacSystemFont"/>
              </a:rPr>
              <a:t>Elstrøm</a:t>
            </a:r>
            <a:r>
              <a:rPr lang="en-GB" sz="1200" b="0" i="0" dirty="0">
                <a:solidFill>
                  <a:srgbClr val="212121"/>
                </a:solidFill>
                <a:effectLst/>
                <a:latin typeface="BlinkMacSystemFont"/>
              </a:rPr>
              <a:t> P, </a:t>
            </a:r>
            <a:r>
              <a:rPr lang="en-GB" sz="1200" b="0" i="0" dirty="0" err="1">
                <a:solidFill>
                  <a:srgbClr val="212121"/>
                </a:solidFill>
                <a:effectLst/>
                <a:latin typeface="BlinkMacSystemFont"/>
              </a:rPr>
              <a:t>Høye</a:t>
            </a:r>
            <a:r>
              <a:rPr lang="en-GB" sz="1200" b="0" i="0" dirty="0">
                <a:solidFill>
                  <a:srgbClr val="212121"/>
                </a:solidFill>
                <a:effectLst/>
                <a:latin typeface="BlinkMacSystemFont"/>
              </a:rPr>
              <a:t> S. Effect of methenamine </a:t>
            </a:r>
            <a:r>
              <a:rPr lang="en-GB" sz="1200" b="0" i="0" dirty="0" err="1">
                <a:solidFill>
                  <a:srgbClr val="212121"/>
                </a:solidFill>
                <a:effectLst/>
                <a:latin typeface="BlinkMacSystemFont"/>
              </a:rPr>
              <a:t>hippurate</a:t>
            </a:r>
            <a:r>
              <a:rPr lang="en-GB" sz="1200" b="0" i="0" dirty="0">
                <a:solidFill>
                  <a:srgbClr val="212121"/>
                </a:solidFill>
                <a:effectLst/>
                <a:latin typeface="BlinkMacSystemFont"/>
              </a:rPr>
              <a:t> shortage on antibiotic prescribing for urinary tract infections in Norway-an interrupted time series analysis. J </a:t>
            </a:r>
            <a:r>
              <a:rPr lang="en-GB" sz="1200" b="0" i="0" dirty="0" err="1">
                <a:solidFill>
                  <a:srgbClr val="212121"/>
                </a:solidFill>
                <a:effectLst/>
                <a:latin typeface="BlinkMacSystemFont"/>
              </a:rPr>
              <a:t>Antimicrob</a:t>
            </a:r>
            <a:r>
              <a:rPr lang="en-GB" sz="1200" b="0" i="0" dirty="0">
                <a:solidFill>
                  <a:srgbClr val="212121"/>
                </a:solidFill>
                <a:effectLst/>
                <a:latin typeface="BlinkMacSystemFont"/>
              </a:rPr>
              <a:t> </a:t>
            </a:r>
            <a:r>
              <a:rPr lang="en-GB" sz="1200" b="0" i="0" dirty="0" err="1">
                <a:solidFill>
                  <a:srgbClr val="212121"/>
                </a:solidFill>
                <a:effectLst/>
                <a:latin typeface="BlinkMacSystemFont"/>
              </a:rPr>
              <a:t>Chemother</a:t>
            </a:r>
            <a:r>
              <a:rPr lang="en-GB" sz="1200" b="0" i="0" dirty="0">
                <a:solidFill>
                  <a:srgbClr val="212121"/>
                </a:solidFill>
                <a:effectLst/>
                <a:latin typeface="BlinkMacSystemFont"/>
              </a:rPr>
              <a:t>. 2024 Mar 28:dkae078. </a:t>
            </a:r>
            <a:r>
              <a:rPr lang="en-GB" sz="1200" b="0" i="0" dirty="0" err="1">
                <a:solidFill>
                  <a:srgbClr val="212121"/>
                </a:solidFill>
                <a:effectLst/>
                <a:latin typeface="BlinkMacSystemFont"/>
              </a:rPr>
              <a:t>doi</a:t>
            </a:r>
            <a:r>
              <a:rPr lang="en-GB" sz="1200" b="0" i="0" dirty="0">
                <a:solidFill>
                  <a:srgbClr val="212121"/>
                </a:solidFill>
                <a:effectLst/>
                <a:latin typeface="BlinkMacSystemFont"/>
              </a:rPr>
              <a:t>: 10.1093/</a:t>
            </a:r>
            <a:r>
              <a:rPr lang="en-GB" sz="1200" b="0" i="0" dirty="0" err="1">
                <a:solidFill>
                  <a:srgbClr val="212121"/>
                </a:solidFill>
                <a:effectLst/>
                <a:latin typeface="BlinkMacSystemFont"/>
              </a:rPr>
              <a:t>jac</a:t>
            </a:r>
            <a:r>
              <a:rPr lang="en-GB" sz="1200" b="0" i="0" dirty="0">
                <a:solidFill>
                  <a:srgbClr val="212121"/>
                </a:solidFill>
                <a:effectLst/>
                <a:latin typeface="BlinkMacSystemFont"/>
              </a:rPr>
              <a:t>/dkae078. </a:t>
            </a:r>
            <a:r>
              <a:rPr lang="en-GB" sz="1200" b="0" i="0" dirty="0" err="1">
                <a:solidFill>
                  <a:srgbClr val="212121"/>
                </a:solidFill>
                <a:effectLst/>
                <a:latin typeface="BlinkMacSystemFont"/>
              </a:rPr>
              <a:t>Epub</a:t>
            </a:r>
            <a:r>
              <a:rPr lang="en-GB" sz="1200" b="0" i="0" dirty="0">
                <a:solidFill>
                  <a:srgbClr val="212121"/>
                </a:solidFill>
                <a:effectLst/>
                <a:latin typeface="BlinkMacSystemFont"/>
              </a:rPr>
              <a:t> ahead of print. PMID: </a:t>
            </a:r>
            <a:r>
              <a:rPr lang="en-GB" sz="1200" b="0" i="0" dirty="0">
                <a:solidFill>
                  <a:srgbClr val="212121"/>
                </a:solidFill>
                <a:effectLst/>
                <a:latin typeface="BlinkMacSystemFont"/>
                <a:hlinkClick r:id="rId5"/>
              </a:rPr>
              <a:t>38635298</a:t>
            </a:r>
            <a:r>
              <a:rPr lang="en-GB" sz="1200" b="0" i="0" dirty="0">
                <a:solidFill>
                  <a:srgbClr val="212121"/>
                </a:solidFill>
                <a:effectLst/>
                <a:latin typeface="BlinkMacSystemFont"/>
              </a:rPr>
              <a:t>.</a:t>
            </a:r>
            <a:endParaRPr lang="en-GB" sz="1200" dirty="0"/>
          </a:p>
        </p:txBody>
      </p:sp>
      <p:sp>
        <p:nvSpPr>
          <p:cNvPr id="4" name="Slide Number Placeholder 3"/>
          <p:cNvSpPr>
            <a:spLocks noGrp="1"/>
          </p:cNvSpPr>
          <p:nvPr>
            <p:ph type="sldNum" sz="quarter" idx="5"/>
          </p:nvPr>
        </p:nvSpPr>
        <p:spPr/>
        <p:txBody>
          <a:bodyPr/>
          <a:lstStyle/>
          <a:p>
            <a:fld id="{13F45B76-A9D9-4608-BE0A-204F163DAA9D}" type="slidenum">
              <a:rPr lang="en-GB" smtClean="0"/>
              <a:t>37</a:t>
            </a:fld>
            <a:endParaRPr lang="en-GB"/>
          </a:p>
        </p:txBody>
      </p:sp>
    </p:spTree>
    <p:extLst>
      <p:ext uri="{BB962C8B-B14F-4D97-AF65-F5344CB8AC3E}">
        <p14:creationId xmlns:p14="http://schemas.microsoft.com/office/powerpoint/2010/main" val="865472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922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3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Bef>
                <a:spcPct val="0"/>
              </a:spcBef>
              <a:defRPr/>
            </a:pPr>
            <a:r>
              <a:rPr lang="en-GB" altLang="en-US" sz="1100" b="1" dirty="0"/>
              <a:t>Presenter talk </a:t>
            </a:r>
          </a:p>
          <a:p>
            <a:pPr eaLnBrk="1" hangingPunct="1">
              <a:spcBef>
                <a:spcPct val="0"/>
              </a:spcBef>
            </a:pPr>
            <a:r>
              <a:rPr lang="en-GB" altLang="en-US" sz="1100" b="0" dirty="0"/>
              <a:t>On a global scale, recent UN report (2), (April 2019) highlighted that </a:t>
            </a:r>
            <a:r>
              <a:rPr lang="en-GB" altLang="en-US" sz="1100" b="0" dirty="0">
                <a:ea typeface="ヒラギノ角ゴ Pro W3" pitchFamily="84" charset="-128"/>
              </a:rPr>
              <a:t>b</a:t>
            </a:r>
            <a:r>
              <a:rPr lang="en-GB" sz="1100" b="0" dirty="0">
                <a:ea typeface="ヒラギノ角ゴ Pro W3" pitchFamily="84" charset="-128"/>
              </a:rPr>
              <a:t>y 2050, AMR could kill 10 million people per year, in its worst-case scenario. This is more than diabetes and cancer combined. This will also come at a cost of £66 trillion pounds. </a:t>
            </a:r>
          </a:p>
          <a:p>
            <a:pPr eaLnBrk="1" hangingPunct="1">
              <a:spcBef>
                <a:spcPct val="0"/>
              </a:spcBef>
            </a:pPr>
            <a:endParaRPr lang="en-GB" sz="1100" b="0" dirty="0">
              <a:ea typeface="ヒラギノ角ゴ Pro W3" pitchFamily="84" charset="-128"/>
            </a:endParaRPr>
          </a:p>
          <a:p>
            <a:pPr eaLnBrk="1" hangingPunct="1">
              <a:spcBef>
                <a:spcPct val="0"/>
              </a:spcBef>
            </a:pPr>
            <a:r>
              <a:rPr lang="en-GB" sz="1100" b="0" dirty="0">
                <a:ea typeface="ヒラギノ角ゴ Pro W3" pitchFamily="84" charset="-128"/>
              </a:rPr>
              <a:t>(click for animation) While we know that antimicrobial resistance needs to be addressed through the many different social and environmental factors that contribute to it (“One Health”), and a lot of important work is going on in different sectors, we know that humans are the largest consumers of antimicrobials in the UK, so improving how infections are managed in our healthcare is a key step as we work together to reduce resistance.</a:t>
            </a:r>
          </a:p>
          <a:p>
            <a:pPr eaLnBrk="1" hangingPunct="1">
              <a:spcBef>
                <a:spcPct val="0"/>
              </a:spcBef>
            </a:pPr>
            <a:endParaRPr lang="en-GB" sz="1100" b="0" dirty="0">
              <a:ea typeface="ヒラギノ角ゴ Pro W3" pitchFamily="84" charset="-128"/>
            </a:endParaRPr>
          </a:p>
          <a:p>
            <a:pPr eaLnBrk="1" hangingPunct="1">
              <a:spcBef>
                <a:spcPct val="0"/>
              </a:spcBef>
            </a:pPr>
            <a:r>
              <a:rPr lang="en-GB" sz="1100" dirty="0">
                <a:ea typeface="ヒラギノ角ゴ Pro W3" pitchFamily="84" charset="-128"/>
              </a:rPr>
              <a:t>More information: </a:t>
            </a:r>
            <a:r>
              <a:rPr lang="en-GB" sz="1100" b="0" dirty="0"/>
              <a:t>In 2019, approximately one third of all UK antibiotic medicines were used in animals and two thirds in humans. It is interesting to see these figures side by side, particularly as there are some sources that report that antibiotic use in animals, globally, is higher than in people. That is clearly not the case in the UK. Since much animal antibiotic use is in farm animals, which are typically young animals, it is appropriate that use in animals is lower than use in people.</a:t>
            </a:r>
            <a:endParaRPr lang="en-GB" sz="1100" b="0" dirty="0">
              <a:ea typeface="ヒラギノ角ゴ Pro W3" pitchFamily="84" charset="-128"/>
            </a:endParaRPr>
          </a:p>
          <a:p>
            <a:pPr eaLnBrk="1" hangingPunct="1">
              <a:spcBef>
                <a:spcPct val="0"/>
              </a:spcBef>
            </a:pPr>
            <a:endParaRPr lang="en-GB" sz="1100" b="0" dirty="0">
              <a:ea typeface="ヒラギノ角ゴ Pro W3" pitchFamily="84" charset="-128"/>
            </a:endParaRPr>
          </a:p>
          <a:p>
            <a:r>
              <a:rPr lang="en-GB" sz="1100" b="1" dirty="0"/>
              <a:t>Slide references</a:t>
            </a:r>
          </a:p>
          <a:p>
            <a:pPr marL="371532" indent="-371532">
              <a:buAutoNum type="arabicParenBoth"/>
            </a:pPr>
            <a:r>
              <a:rPr lang="en-GB" sz="1100" b="0" dirty="0"/>
              <a:t>The review on antimicrobial resistance, chaired by Jim O’Neill. Tackling drug-resistant infections globally: final report and recommendations. 2016. [Available from: https://amr-review.org/sites/default/files/160518_Final%20paper_with%20cover.pdf]  </a:t>
            </a:r>
          </a:p>
          <a:p>
            <a:pPr marL="371532" indent="-371532">
              <a:buAutoNum type="arabicParenBoth"/>
            </a:pPr>
            <a:r>
              <a:rPr lang="en-GB" sz="1100" b="0" dirty="0"/>
              <a:t>IACG (2019). “No time to wait: securing the future from drug-resistant infections”</a:t>
            </a:r>
            <a:endParaRPr lang="en-GB" sz="1100" dirty="0"/>
          </a:p>
          <a:p>
            <a:pPr marL="371532" indent="-371532">
              <a:buAutoNum type="arabicParenBoth"/>
            </a:pPr>
            <a:r>
              <a:rPr lang="en-GB" sz="1100" b="0" dirty="0">
                <a:solidFill>
                  <a:srgbClr val="000000"/>
                </a:solidFill>
              </a:rPr>
              <a:t>UK Health Security Agency. English surveillance programme for antimicrobial utilisation and resistance (ESPAUR) Report 2022 to 2023. </a:t>
            </a:r>
            <a:r>
              <a:rPr lang="en-GB" sz="1100" b="0" dirty="0">
                <a:solidFill>
                  <a:srgbClr val="365F91"/>
                </a:solidFill>
              </a:rPr>
              <a:t>https://www.gov.uk/government/publications/english-surveillance-programme-antimicrobial-utilisation-and-resistance-espaur-report </a:t>
            </a:r>
            <a:r>
              <a:rPr lang="en-GB" sz="1100" b="0" dirty="0">
                <a:solidFill>
                  <a:srgbClr val="000000"/>
                </a:solidFill>
              </a:rPr>
              <a:t>London: UK Health Security Agency, November 2023 </a:t>
            </a:r>
          </a:p>
          <a:p>
            <a:pPr marL="371532" indent="-371532">
              <a:buAutoNum type="arabicParenBoth"/>
            </a:pPr>
            <a:r>
              <a:rPr lang="en-GB" sz="1100" b="0" dirty="0">
                <a:solidFill>
                  <a:srgbClr val="000000"/>
                </a:solidFill>
              </a:rPr>
              <a:t>U</a:t>
            </a:r>
            <a:r>
              <a:rPr lang="en-GB" sz="1100" b="0" dirty="0"/>
              <a:t>K Health Security Agency and Veterinary Medicines Directorate. Executive summary Third UK One Health Report. Published 29 November 2023. https://www.gov.uk/government/publications/uk-one-health-report-joint-report-on-antibiotic-use-antibiotic-sales-and-antibiotic-resistance/executive-summary-third-uk-one-health-report </a:t>
            </a:r>
          </a:p>
          <a:p>
            <a:pPr marL="371532" indent="-371532">
              <a:buAutoNum type="arabicParenBoth"/>
            </a:pPr>
            <a:r>
              <a:rPr lang="en-GB" sz="1100" b="0" dirty="0"/>
              <a:t>ARHAI Scotland. Scottish One Health Antimicrobial Use and Antimicrobial Resistance in 2022. 21 November 2023. https://www.nss.nhs.scot/publications/scottish-one-health-antimicrobial-use-and-antimicrobial-resistance-in-2022/</a:t>
            </a:r>
          </a:p>
          <a:p>
            <a:pPr marL="371532" indent="-371532">
              <a:buAutoNum type="arabicParenBoth"/>
            </a:pPr>
            <a:endParaRPr lang="en-GB" sz="1300" dirty="0"/>
          </a:p>
        </p:txBody>
      </p:sp>
      <p:sp>
        <p:nvSpPr>
          <p:cNvPr id="4" name="Slide Number Placeholder 3"/>
          <p:cNvSpPr>
            <a:spLocks noGrp="1"/>
          </p:cNvSpPr>
          <p:nvPr>
            <p:ph type="sldNum" sz="quarter" idx="5"/>
          </p:nvPr>
        </p:nvSpPr>
        <p:spPr/>
        <p:txBody>
          <a:bodyPr/>
          <a:lstStyle/>
          <a:p>
            <a:fld id="{3BDEF78E-3B71-465F-BC3B-090A3ECD2E94}" type="slidenum">
              <a:rPr lang="en-GB" smtClean="0"/>
              <a:t>4</a:t>
            </a:fld>
            <a:endParaRPr lang="en-GB"/>
          </a:p>
        </p:txBody>
      </p:sp>
    </p:spTree>
    <p:extLst>
      <p:ext uri="{BB962C8B-B14F-4D97-AF65-F5344CB8AC3E}">
        <p14:creationId xmlns:p14="http://schemas.microsoft.com/office/powerpoint/2010/main" val="3185381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87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b="1" dirty="0"/>
              <a:t>Presenter talk </a:t>
            </a:r>
          </a:p>
          <a:p>
            <a:pPr marL="0" indent="0">
              <a:buNone/>
            </a:pPr>
            <a:endParaRPr lang="en-GB" sz="1800" dirty="0">
              <a:effectLst/>
              <a:latin typeface="Arial" panose="020B0604020202020204" pitchFamily="34" charset="0"/>
              <a:ea typeface="Arial" panose="020B0604020202020204" pitchFamily="34" charset="0"/>
            </a:endParaRPr>
          </a:p>
          <a:p>
            <a:pPr marL="0" indent="0">
              <a:buNone/>
            </a:pPr>
            <a:r>
              <a:rPr lang="en-GB" sz="1800" dirty="0">
                <a:effectLst/>
                <a:latin typeface="Arial" panose="020B0604020202020204" pitchFamily="34" charset="0"/>
                <a:ea typeface="Arial" panose="020B0604020202020204" pitchFamily="34" charset="0"/>
              </a:rPr>
              <a:t>A recent Welsh study showed 6.0% of women (n=92,213) had </a:t>
            </a:r>
            <a:r>
              <a:rPr lang="en-GB" sz="1800" dirty="0" err="1">
                <a:effectLst/>
                <a:latin typeface="Arial" panose="020B0604020202020204" pitchFamily="34" charset="0"/>
                <a:ea typeface="Arial" panose="020B0604020202020204" pitchFamily="34" charset="0"/>
              </a:rPr>
              <a:t>rUTIs</a:t>
            </a:r>
            <a:r>
              <a:rPr lang="en-GB" sz="1800" dirty="0">
                <a:effectLst/>
                <a:latin typeface="Arial" panose="020B0604020202020204" pitchFamily="34" charset="0"/>
                <a:ea typeface="Arial" panose="020B0604020202020204" pitchFamily="34" charset="0"/>
              </a:rPr>
              <a:t>, and 1.7% (n=26,862) were prescribed  prophylactic antibiotics. Only 49% of prophylactic antibiotic users met the definition of </a:t>
            </a:r>
            <a:r>
              <a:rPr lang="en-GB" sz="1800" dirty="0" err="1">
                <a:effectLst/>
                <a:latin typeface="Arial" panose="020B0604020202020204" pitchFamily="34" charset="0"/>
                <a:ea typeface="Arial" panose="020B0604020202020204" pitchFamily="34" charset="0"/>
              </a:rPr>
              <a:t>rUTIs</a:t>
            </a:r>
            <a:r>
              <a:rPr lang="en-GB" sz="1800" dirty="0">
                <a:effectLst/>
                <a:latin typeface="Arial" panose="020B0604020202020204" pitchFamily="34" charset="0"/>
                <a:ea typeface="Arial" panose="020B0604020202020204" pitchFamily="34" charset="0"/>
              </a:rPr>
              <a:t>  before initiation. 81% of women with </a:t>
            </a:r>
            <a:r>
              <a:rPr lang="en-GB" sz="1800" dirty="0" err="1">
                <a:effectLst/>
                <a:latin typeface="Arial" panose="020B0604020202020204" pitchFamily="34" charset="0"/>
                <a:ea typeface="Arial" panose="020B0604020202020204" pitchFamily="34" charset="0"/>
              </a:rPr>
              <a:t>rUTIs</a:t>
            </a:r>
            <a:r>
              <a:rPr lang="en-GB" sz="1800" dirty="0">
                <a:effectLst/>
                <a:latin typeface="Arial" panose="020B0604020202020204" pitchFamily="34" charset="0"/>
                <a:ea typeface="Arial" panose="020B0604020202020204" pitchFamily="34" charset="0"/>
              </a:rPr>
              <a:t> had a urine culture result in the preceding 12 months with high rates of resistance to trimethoprim and amoxicillin. 64% of women taking 60 prophylactic antibiotics had a urine culture result before initiation, and 18% (n=320) of 61 women prescribed trimethoprim had resistance to it on the antecedent sample. Sanyaolu et al 2024</a:t>
            </a:r>
            <a:endParaRPr lang="en-GB" dirty="0"/>
          </a:p>
          <a:p>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Slide 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Leigh Sanyaolu, Victoria Best, Rebecca Cannings-John, Fiona Wood, Adrian Edwards, Ashley Akbari, Gail Hayward, Haroon Ahmed British Journal of General Practice 2024; 74 (746): e619-e627. DOI: 10.3399/BJGP.2024.0015 </a:t>
            </a:r>
          </a:p>
          <a:p>
            <a:pPr marL="228600" indent="-228600">
              <a:buAutoNum type="arabicPeriod"/>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UK 5-year action plan for antimicrobial resistance 2024 to 2019. GOV.UK. Available at: </a:t>
            </a:r>
            <a:r>
              <a:rPr lang="en-GB" dirty="0">
                <a:hlinkClick r:id="rId3"/>
              </a:rPr>
              <a:t>UK 5-year action plan for antimicrobial resistance 2024 to 2029 - GOV.UK (www.gov.uk)</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13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t>Presenter talk </a:t>
            </a:r>
          </a:p>
          <a:p>
            <a:endParaRPr lang="en-GB" b="1" dirty="0"/>
          </a:p>
          <a:p>
            <a:r>
              <a:rPr lang="en-GB" b="1" dirty="0"/>
              <a:t>Be aware that in the NICE guidance recurrent UTI:</a:t>
            </a:r>
          </a:p>
          <a:p>
            <a:r>
              <a:rPr lang="en-GB" b="0" dirty="0"/>
              <a:t>• includes lower UTI and upper UTI (acute pyelonephritis)</a:t>
            </a:r>
          </a:p>
          <a:p>
            <a:r>
              <a:rPr lang="en-GB" b="0" dirty="0"/>
              <a:t>• may be due to relapse (with the same strain of organism) or reinfection (with</a:t>
            </a:r>
          </a:p>
          <a:p>
            <a:r>
              <a:rPr lang="en-GB" b="0" dirty="0"/>
              <a:t>a different strain or species of organism)</a:t>
            </a:r>
          </a:p>
          <a:p>
            <a:r>
              <a:rPr lang="en-GB" b="0" dirty="0"/>
              <a:t>• is particularly common in women.</a:t>
            </a:r>
          </a:p>
          <a:p>
            <a:endParaRPr lang="en-GB" b="0" dirty="0"/>
          </a:p>
          <a:p>
            <a:r>
              <a:rPr lang="en-GB" b="0" dirty="0"/>
              <a:t>Data from a recent Welsh study (Sanyaolu 2024) found of women taking prophylactic antibiotics, 64.2% (n = 9926/N = 15 455) had a urine culture result before initiation and 18.5% (n = 320/N = 1730) of women prescribed trimethoprim had resistance to it on the antecedent sample.</a:t>
            </a:r>
          </a:p>
          <a:p>
            <a:endParaRPr lang="en-GB" b="1" dirty="0"/>
          </a:p>
          <a:p>
            <a:r>
              <a:rPr lang="en-GB" b="1" dirty="0"/>
              <a:t>References:</a:t>
            </a:r>
          </a:p>
          <a:p>
            <a:endParaRPr lang="en-GB" b="1" dirty="0"/>
          </a:p>
          <a:p>
            <a:pPr marL="228600" indent="-228600">
              <a:buAutoNum type="arabicPeriod"/>
            </a:pPr>
            <a:r>
              <a:rPr lang="en-GB" b="0" dirty="0"/>
              <a:t>Urinary tract infection (recurrent): antimicrobial prescribing NG112. 2018. Available from: </a:t>
            </a:r>
            <a:r>
              <a:rPr lang="en-GB" dirty="0">
                <a:hlinkClick r:id="rId3"/>
              </a:rPr>
              <a:t>Urinary tract infection (recurrent): antimicrobial prescribing (nice.org.uk)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Leigh Sanyaolu, Victoria Best, Rebecca Cannings-John, Fiona Wood, Adrian Edwards, Ashley Akbari, Gail Hayward, Haroon Ahmed British Journal of General Practice 2024; 74 (746): e619-e627. DOI: 10.3399/BJGP.2024.0015 </a:t>
            </a:r>
          </a:p>
          <a:p>
            <a:pPr marL="228600" indent="-228600">
              <a:buAutoNum type="arabicPeriod"/>
            </a:pPr>
            <a:endParaRPr lang="en-GB" dirty="0"/>
          </a:p>
          <a:p>
            <a:pPr marL="228600" indent="-228600">
              <a:buAutoNum type="arabicPeriod"/>
            </a:pPr>
            <a:endParaRPr lang="en-GB" b="1" dirty="0"/>
          </a:p>
        </p:txBody>
      </p:sp>
      <p:sp>
        <p:nvSpPr>
          <p:cNvPr id="4" name="Slide Number Placeholder 3"/>
          <p:cNvSpPr>
            <a:spLocks noGrp="1"/>
          </p:cNvSpPr>
          <p:nvPr>
            <p:ph type="sldNum" sz="quarter" idx="5"/>
          </p:nvPr>
        </p:nvSpPr>
        <p:spPr/>
        <p:txBody>
          <a:bodyPr/>
          <a:lstStyle/>
          <a:p>
            <a:fld id="{13F45B76-A9D9-4608-BE0A-204F163DAA9D}" type="slidenum">
              <a:rPr lang="en-GB" smtClean="0"/>
              <a:t>6</a:t>
            </a:fld>
            <a:endParaRPr lang="en-GB"/>
          </a:p>
        </p:txBody>
      </p:sp>
    </p:spTree>
    <p:extLst>
      <p:ext uri="{BB962C8B-B14F-4D97-AF65-F5344CB8AC3E}">
        <p14:creationId xmlns:p14="http://schemas.microsoft.com/office/powerpoint/2010/main" val="1441663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dirty="0"/>
          </a:p>
          <a:p>
            <a:r>
              <a:rPr lang="en-GB"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49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ea typeface="Times New Roman" panose="02020603050405020304" pitchFamily="18" charset="0"/>
                <a:cs typeface="Arial" panose="020B0604020202020204" pitchFamily="34" charset="0"/>
              </a:rPr>
              <a:t>Please consider the following scenario…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Arial" panose="020B0604020202020204" pitchFamily="34" charset="0"/>
              <a:ea typeface="Times New Roman" panose="02020603050405020304" pitchFamily="18" charset="0"/>
              <a:cs typeface="Arial" panose="020B0604020202020204" pitchFamily="34" charset="0"/>
            </a:endParaRPr>
          </a:p>
          <a:p>
            <a:pPr algn="l"/>
            <a:endParaRPr lang="en-GB" sz="18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References </a:t>
            </a:r>
          </a:p>
          <a:p>
            <a:pPr algn="l"/>
            <a:endParaRPr lang="en-GB" sz="1800" b="1" dirty="0">
              <a:solidFill>
                <a:srgbClr val="AD0016"/>
              </a:solidFill>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58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Over the counter (OTC) treatments can be purchased but are not available on prescription, these include cranberry products and D-mannose. </a:t>
            </a:r>
          </a:p>
          <a:p>
            <a:pPr algn="l"/>
            <a:endParaRPr lang="en-GB" sz="1200" b="1" dirty="0">
              <a:solidFill>
                <a:srgbClr val="AD0016"/>
              </a:solidFill>
              <a:latin typeface="Inter"/>
            </a:endParaRPr>
          </a:p>
          <a:p>
            <a:pPr algn="l"/>
            <a:r>
              <a:rPr lang="en-GB" sz="1200" b="1" dirty="0">
                <a:solidFill>
                  <a:srgbClr val="AD0016"/>
                </a:solidFill>
                <a:latin typeface="Inter"/>
              </a:rPr>
              <a:t>Confirm self-care hygiene advice as per NICE:</a:t>
            </a:r>
          </a:p>
          <a:p>
            <a:pPr marL="171450" indent="-171450" algn="l">
              <a:buFont typeface="Arial" panose="020B0604020202020204" pitchFamily="34" charset="0"/>
              <a:buChar char="•"/>
            </a:pPr>
            <a:r>
              <a:rPr lang="en-GB" sz="1200" b="0" dirty="0">
                <a:solidFill>
                  <a:srgbClr val="AD0016"/>
                </a:solidFill>
                <a:latin typeface="Inter"/>
              </a:rPr>
              <a:t>Wipe from front to back when going to the toilet</a:t>
            </a:r>
          </a:p>
          <a:p>
            <a:pPr marL="171450" indent="-171450" algn="l">
              <a:buFont typeface="Arial" panose="020B0604020202020204" pitchFamily="34" charset="0"/>
              <a:buChar char="•"/>
            </a:pPr>
            <a:r>
              <a:rPr lang="en-GB" sz="1200" b="0" dirty="0">
                <a:solidFill>
                  <a:srgbClr val="AD0016"/>
                </a:solidFill>
                <a:latin typeface="Inter"/>
              </a:rPr>
              <a:t>Do not hold urine too long, pass urine when needed</a:t>
            </a:r>
          </a:p>
          <a:p>
            <a:pPr marL="171450" indent="-171450" algn="l">
              <a:buFont typeface="Arial" panose="020B0604020202020204" pitchFamily="34" charset="0"/>
              <a:buChar char="•"/>
            </a:pPr>
            <a:r>
              <a:rPr lang="en-GB" sz="1200" b="0" dirty="0">
                <a:solidFill>
                  <a:srgbClr val="AD0016"/>
                </a:solidFill>
                <a:latin typeface="Inter"/>
              </a:rPr>
              <a:t>Pass urine after sex to flush out any bacteria</a:t>
            </a:r>
          </a:p>
          <a:p>
            <a:pPr marL="171450" indent="-171450" algn="l">
              <a:buFont typeface="Arial" panose="020B0604020202020204" pitchFamily="34" charset="0"/>
              <a:buChar char="•"/>
            </a:pPr>
            <a:r>
              <a:rPr lang="en-GB" sz="1200" b="0" dirty="0">
                <a:solidFill>
                  <a:srgbClr val="AD0016"/>
                </a:solidFill>
                <a:latin typeface="Inter"/>
              </a:rPr>
              <a:t>Drink enough fluids not to be dehydrated</a:t>
            </a:r>
          </a:p>
          <a:p>
            <a:pPr algn="l"/>
            <a:endParaRPr lang="en-GB" sz="1200" b="1" dirty="0">
              <a:solidFill>
                <a:srgbClr val="AD0016"/>
              </a:solidFill>
              <a:latin typeface="Inter"/>
            </a:endParaRPr>
          </a:p>
          <a:p>
            <a:pPr algn="l"/>
            <a:r>
              <a:rPr lang="en-GB" sz="1200" b="0" dirty="0">
                <a:solidFill>
                  <a:srgbClr val="AD0016"/>
                </a:solidFill>
                <a:latin typeface="Inter"/>
              </a:rPr>
              <a:t>Perfumed products may be irritant and vaginal douching is not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65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78143"/>
            <a:ext cx="9144000" cy="2387600"/>
          </a:xfrm>
        </p:spPr>
        <p:txBody>
          <a:bodyPr anchor="b">
            <a:normAutofit/>
          </a:bodyPr>
          <a:lstStyle>
            <a:lvl1pPr algn="ctr">
              <a:defRPr lang="en-US" sz="6700" b="1" kern="1200" dirty="0">
                <a:solidFill>
                  <a:srgbClr val="AD0016"/>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425781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AAABD808-2249-A3B8-BC18-F9B561B7A28A}"/>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1" name="Footer Placeholder 4">
            <a:extLst>
              <a:ext uri="{FF2B5EF4-FFF2-40B4-BE49-F238E27FC236}">
                <a16:creationId xmlns:a16="http://schemas.microsoft.com/office/drawing/2014/main" id="{9C00639D-D3B6-373F-663E-5FFBC0EBCBEE}"/>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132237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6034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14" y="365125"/>
            <a:ext cx="9713686" cy="1325563"/>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258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90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Tree>
    <p:extLst>
      <p:ext uri="{BB962C8B-B14F-4D97-AF65-F5344CB8AC3E}">
        <p14:creationId xmlns:p14="http://schemas.microsoft.com/office/powerpoint/2010/main" val="280066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2133600" y="365125"/>
            <a:ext cx="764770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238931" y="6443470"/>
            <a:ext cx="333394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0" dirty="0">
                <a:latin typeface="Arial" panose="020B0604020202020204" pitchFamily="34" charset="0"/>
                <a:cs typeface="Arial" panose="020B0604020202020204" pitchFamily="34" charset="0"/>
              </a:rPr>
              <a:t>www.rcgp.org.uk/TARGETantibiotics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443472"/>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b="1" smtClean="0">
                <a:latin typeface="Arial" panose="020B0604020202020204" pitchFamily="34" charset="0"/>
                <a:cs typeface="Arial" panose="020B0604020202020204" pitchFamily="34" charset="0"/>
              </a:rPr>
              <a:pPr algn="r"/>
              <a:t>‹#›</a:t>
            </a:fld>
            <a:endParaRPr lang="en-GB" sz="1400" b="1"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76200" y="6443471"/>
            <a:ext cx="1062644"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1</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35955" y="6446837"/>
            <a:ext cx="2545558"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March 2030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8237" y="6456361"/>
            <a:ext cx="267157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March 2025 </a:t>
            </a:r>
          </a:p>
        </p:txBody>
      </p:sp>
    </p:spTree>
    <p:extLst>
      <p:ext uri="{BB962C8B-B14F-4D97-AF65-F5344CB8AC3E}">
        <p14:creationId xmlns:p14="http://schemas.microsoft.com/office/powerpoint/2010/main" val="7092185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bnf.nice.org.uk/drugs/estrio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nhs.uk/conditions/menopause/help-and-support/#:~:text=Women%27s%20Health%20Concern,Menopause%20Caf%C3%A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ce.org.uk/guidance/ng23"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hyperlink" Target="https://www.nice.org.uk/guidance/ng12"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nice.org.uk/guidance/ng224"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nf.nice.org.uk/drugs/nitrofurantoin/"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elearning.rcgp.org.uk/pluginfile.php/172235/mod_book/chapter/465/TYI-UTI%20GenPract%20V23.5%20UKHSA.pdf?time=1634718071669" TargetMode="External"/><Relationship Id="rId4" Type="http://schemas.openxmlformats.org/officeDocument/2006/relationships/hyperlink" Target="https://elearning.rcgp.org.uk/mod/book/view.php?id=12647&amp;chapterid=44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elearning.rcgp.org.uk/mod/book/view.php?id=12647&amp;chapterid=443"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hyperlink" Target="https://www.nhs.uk/conditions/urinary-tract-infections-utis/" TargetMode="External"/><Relationship Id="rId3" Type="http://schemas.openxmlformats.org/officeDocument/2006/relationships/hyperlink" Target="https://www.theurologyfoundation.org/urology-health/uti-information-service-and-helpline/" TargetMode="External"/><Relationship Id="rId7" Type="http://schemas.openxmlformats.org/officeDocument/2006/relationships/image" Target="../media/image22.png"/><Relationship Id="rId2" Type="http://schemas.openxmlformats.org/officeDocument/2006/relationships/hyperlink" Target="https://gbr01.safelinks.protection.outlook.com/?url=http%3A%2F%2Fwww.bladderhealthuk.org%2F&amp;data=05%7C02%7Cnatasha.lal1%40nhs.net%7C0194252a407d45a1e7c208dcb7bf8dee%7C37c354b285b047f5b22207b48d774ee3%7C0%7C0%7C638587280564899659%7CUnknown%7CTWFpbGZsb3d8eyJWIjoiMC4wLjAwMDAiLCJQIjoiV2luMzIiLCJBTiI6Ik1haWwiLCJXVCI6Mn0%3D%7C0%7C%7C%7C&amp;sdata=T2bAsHGY87VlBhJxJJyASl2AaYz7S3bRZod5dcu6phY%3D&amp;reserved=0" TargetMode="External"/><Relationship Id="rId1" Type="http://schemas.openxmlformats.org/officeDocument/2006/relationships/slideLayout" Target="../slideLayouts/slideLayout3.xml"/><Relationship Id="rId6" Type="http://schemas.openxmlformats.org/officeDocument/2006/relationships/hyperlink" Target="http://www.bbuk.org.uk/"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www.expertselfcare.com/health-apps/confidence-app/" TargetMode="External"/><Relationship Id="rId4" Type="http://schemas.openxmlformats.org/officeDocument/2006/relationships/image" Target="../media/image20.png"/><Relationship Id="rId9"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DE4-7BB3-CBF0-B265-293D97EAABB6}"/>
              </a:ext>
            </a:extLst>
          </p:cNvPr>
          <p:cNvSpPr txBox="1">
            <a:spLocks/>
          </p:cNvSpPr>
          <p:nvPr/>
        </p:nvSpPr>
        <p:spPr>
          <a:xfrm>
            <a:off x="139700" y="1840843"/>
            <a:ext cx="11912600" cy="2756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AD1313"/>
                </a:solidFill>
                <a:effectLst/>
                <a:uLnTx/>
                <a:uFillTx/>
                <a:latin typeface="Arial" panose="020B0604020202020204" pitchFamily="34" charset="0"/>
                <a:ea typeface="+mj-ea"/>
                <a:cs typeface="Arial" panose="020B0604020202020204" pitchFamily="34" charset="0"/>
              </a:rPr>
              <a:t>Reviewing patients using long-term or repeated antibiotic courses for recurrent Urinary Tract Infection (rUTI)</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400" b="1" i="0" u="none" strike="noStrike" kern="1200" cap="none" spc="0" normalizeH="0" baseline="0" noProof="0" dirty="0">
                <a:ln>
                  <a:noFill/>
                </a:ln>
                <a:solidFill>
                  <a:srgbClr val="AD1313"/>
                </a:solidFill>
                <a:effectLst/>
                <a:uLnTx/>
                <a:uFillTx/>
                <a:latin typeface="Arial" panose="020B0604020202020204" pitchFamily="34" charset="0"/>
                <a:ea typeface="+mj-ea"/>
                <a:cs typeface="Arial" panose="020B0604020202020204" pitchFamily="34" charset="0"/>
              </a:rPr>
            </a:br>
            <a:r>
              <a:rPr kumimoji="0" lang="en-US" sz="2400" b="0" i="0" u="none" strike="noStrike" kern="1200" cap="none" spc="0" normalizeH="0" baseline="0" noProof="0" dirty="0">
                <a:ln>
                  <a:noFill/>
                </a:ln>
                <a:solidFill>
                  <a:srgbClr val="AD1313"/>
                </a:solidFill>
                <a:effectLst/>
                <a:uLnTx/>
                <a:uFillTx/>
                <a:latin typeface="Arial" panose="020B0604020202020204" pitchFamily="34" charset="0"/>
                <a:ea typeface="+mj-ea"/>
                <a:cs typeface="Arial" panose="020B0604020202020204" pitchFamily="34" charset="0"/>
              </a:rPr>
              <a:t>Worked examples using the </a:t>
            </a:r>
            <a:r>
              <a:rPr kumimoji="0" lang="en-US" sz="2400" b="0" i="0" u="none" strike="noStrike" kern="1200" cap="none" spc="0" normalizeH="0" baseline="0" noProof="0" dirty="0">
                <a:ln>
                  <a:noFill/>
                </a:ln>
                <a:solidFill>
                  <a:srgbClr val="AD1313"/>
                </a:solidFill>
                <a:effectLst/>
                <a:uLnTx/>
                <a:uFillTx/>
                <a:latin typeface="Calibri" panose="020F0502020204030204"/>
                <a:ea typeface="+mj-ea"/>
                <a:cs typeface="Arial" panose="020B0604020202020204" pitchFamily="34" charset="0"/>
              </a:rPr>
              <a:t>TARGET “How to…?” Toolkit for patients in Primary Care</a:t>
            </a:r>
            <a:endParaRPr kumimoji="0" lang="en-US" sz="2400" b="0" i="0" u="none" strike="noStrike" kern="1200" cap="none" spc="0" normalizeH="0" baseline="0" noProof="0" dirty="0">
              <a:ln>
                <a:noFill/>
              </a:ln>
              <a:solidFill>
                <a:srgbClr val="AD1313"/>
              </a:solidFill>
              <a:effectLst/>
              <a:uLnTx/>
              <a:uFillTx/>
              <a:latin typeface="Arial" panose="020B0604020202020204" pitchFamily="34" charset="0"/>
              <a:ea typeface="+mj-ea"/>
              <a:cs typeface="Arial" panose="020B0604020202020204" pitchFamily="34" charset="0"/>
            </a:endParaRPr>
          </a:p>
        </p:txBody>
      </p:sp>
      <p:pic>
        <p:nvPicPr>
          <p:cNvPr id="3" name="Picture 2">
            <a:extLst>
              <a:ext uri="{FF2B5EF4-FFF2-40B4-BE49-F238E27FC236}">
                <a16:creationId xmlns:a16="http://schemas.microsoft.com/office/drawing/2014/main" id="{9C5D5665-40E5-BF66-E379-ACBD915CC3E7}"/>
              </a:ext>
            </a:extLst>
          </p:cNvPr>
          <p:cNvPicPr>
            <a:picLocks noChangeAspect="1"/>
          </p:cNvPicPr>
          <p:nvPr/>
        </p:nvPicPr>
        <p:blipFill>
          <a:blip r:embed="rId3"/>
          <a:stretch>
            <a:fillRect/>
          </a:stretch>
        </p:blipFill>
        <p:spPr>
          <a:xfrm>
            <a:off x="481880" y="4903236"/>
            <a:ext cx="1950889" cy="1329043"/>
          </a:xfrm>
          <a:prstGeom prst="rect">
            <a:avLst/>
          </a:prstGeom>
        </p:spPr>
      </p:pic>
      <p:pic>
        <p:nvPicPr>
          <p:cNvPr id="7" name="Picture 6">
            <a:extLst>
              <a:ext uri="{FF2B5EF4-FFF2-40B4-BE49-F238E27FC236}">
                <a16:creationId xmlns:a16="http://schemas.microsoft.com/office/drawing/2014/main" id="{267BB4A8-5CA6-597D-C1E6-48BB394026BA}"/>
              </a:ext>
            </a:extLst>
          </p:cNvPr>
          <p:cNvPicPr>
            <a:picLocks noChangeAspect="1"/>
          </p:cNvPicPr>
          <p:nvPr/>
        </p:nvPicPr>
        <p:blipFill>
          <a:blip r:embed="rId4"/>
          <a:stretch>
            <a:fillRect/>
          </a:stretch>
        </p:blipFill>
        <p:spPr>
          <a:xfrm>
            <a:off x="3443286" y="4903235"/>
            <a:ext cx="2052640" cy="1329043"/>
          </a:xfrm>
          <a:prstGeom prst="rect">
            <a:avLst/>
          </a:prstGeom>
        </p:spPr>
      </p:pic>
      <p:pic>
        <p:nvPicPr>
          <p:cNvPr id="8" name="Picture 7">
            <a:extLst>
              <a:ext uri="{FF2B5EF4-FFF2-40B4-BE49-F238E27FC236}">
                <a16:creationId xmlns:a16="http://schemas.microsoft.com/office/drawing/2014/main" id="{ABCEC1D9-F509-A4E5-2178-D3F8D3D0020B}"/>
              </a:ext>
            </a:extLst>
          </p:cNvPr>
          <p:cNvPicPr>
            <a:picLocks noChangeAspect="1"/>
          </p:cNvPicPr>
          <p:nvPr/>
        </p:nvPicPr>
        <p:blipFill>
          <a:blip r:embed="rId5"/>
          <a:stretch>
            <a:fillRect/>
          </a:stretch>
        </p:blipFill>
        <p:spPr>
          <a:xfrm>
            <a:off x="6305224" y="4903234"/>
            <a:ext cx="2239096" cy="1329044"/>
          </a:xfrm>
          <a:prstGeom prst="rect">
            <a:avLst/>
          </a:prstGeom>
        </p:spPr>
      </p:pic>
      <p:pic>
        <p:nvPicPr>
          <p:cNvPr id="9" name="Picture 8">
            <a:extLst>
              <a:ext uri="{FF2B5EF4-FFF2-40B4-BE49-F238E27FC236}">
                <a16:creationId xmlns:a16="http://schemas.microsoft.com/office/drawing/2014/main" id="{BE4E676E-8F7C-951C-5FD2-E72ADD9E9882}"/>
              </a:ext>
            </a:extLst>
          </p:cNvPr>
          <p:cNvPicPr>
            <a:picLocks noChangeAspect="1"/>
          </p:cNvPicPr>
          <p:nvPr/>
        </p:nvPicPr>
        <p:blipFill>
          <a:blip r:embed="rId6"/>
          <a:stretch>
            <a:fillRect/>
          </a:stretch>
        </p:blipFill>
        <p:spPr>
          <a:xfrm>
            <a:off x="9264410" y="4903639"/>
            <a:ext cx="2249619" cy="1329044"/>
          </a:xfrm>
          <a:prstGeom prst="rect">
            <a:avLst/>
          </a:prstGeom>
        </p:spPr>
      </p:pic>
    </p:spTree>
    <p:extLst>
      <p:ext uri="{BB962C8B-B14F-4D97-AF65-F5344CB8AC3E}">
        <p14:creationId xmlns:p14="http://schemas.microsoft.com/office/powerpoint/2010/main" val="204046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B2B69A-775F-4492-F5C5-B0911F69E843}"/>
              </a:ext>
            </a:extLst>
          </p:cNvPr>
          <p:cNvPicPr>
            <a:picLocks noChangeAspect="1"/>
          </p:cNvPicPr>
          <p:nvPr/>
        </p:nvPicPr>
        <p:blipFill>
          <a:blip r:embed="rId3"/>
          <a:stretch>
            <a:fillRect/>
          </a:stretch>
        </p:blipFill>
        <p:spPr>
          <a:xfrm>
            <a:off x="1457325" y="314994"/>
            <a:ext cx="9521547" cy="6449343"/>
          </a:xfrm>
          <a:prstGeom prst="rect">
            <a:avLst/>
          </a:prstGeom>
        </p:spPr>
      </p:pic>
      <p:sp>
        <p:nvSpPr>
          <p:cNvPr id="7" name="Oval 6">
            <a:extLst>
              <a:ext uri="{FF2B5EF4-FFF2-40B4-BE49-F238E27FC236}">
                <a16:creationId xmlns:a16="http://schemas.microsoft.com/office/drawing/2014/main" id="{EAB80383-1498-8A84-EC17-764EA6214ACF}"/>
              </a:ext>
            </a:extLst>
          </p:cNvPr>
          <p:cNvSpPr/>
          <p:nvPr/>
        </p:nvSpPr>
        <p:spPr>
          <a:xfrm>
            <a:off x="1457324" y="2415823"/>
            <a:ext cx="1477787" cy="2156178"/>
          </a:xfrm>
          <a:prstGeom prst="ellipse">
            <a:avLst/>
          </a:prstGeom>
          <a:noFill/>
          <a:ln>
            <a:solidFill>
              <a:srgbClr val="AD13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402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Management:</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200884" y="1890713"/>
            <a:ext cx="10973797" cy="4351338"/>
          </a:xfrm>
        </p:spPr>
        <p:txBody>
          <a:bodyPr>
            <a:noAutofit/>
          </a:bodyPr>
          <a:lstStyle/>
          <a:p>
            <a:pPr marL="0" indent="0">
              <a:buNone/>
            </a:pPr>
            <a:r>
              <a:rPr lang="en-GB" sz="2000" b="1" dirty="0">
                <a:solidFill>
                  <a:srgbClr val="AD1313"/>
                </a:solidFill>
              </a:rPr>
              <a:t>Prescribing:</a:t>
            </a:r>
          </a:p>
          <a:p>
            <a:r>
              <a:rPr lang="en-GB" sz="2000" dirty="0"/>
              <a:t>Discuss options with patient</a:t>
            </a:r>
            <a:endParaRPr lang="en-GB" sz="2000" baseline="30000" dirty="0"/>
          </a:p>
          <a:p>
            <a:r>
              <a:rPr lang="en-GB" sz="2000" dirty="0"/>
              <a:t>Consider prescribing vaginal oestrogen, explain possible benefits for related symptoms such as vaginal dryness. Vaginal oestrogen use for recurrent UTI prevention is off-licence but is recommended by NICE.</a:t>
            </a:r>
          </a:p>
          <a:p>
            <a:pPr marL="0" indent="0">
              <a:buNone/>
            </a:pPr>
            <a:r>
              <a:rPr lang="en-GB" sz="2000" b="1" dirty="0">
                <a:solidFill>
                  <a:srgbClr val="AD1313"/>
                </a:solidFill>
              </a:rPr>
              <a:t>Prevention and Advice:</a:t>
            </a:r>
          </a:p>
          <a:p>
            <a:r>
              <a:rPr lang="en-GB" sz="2000" dirty="0"/>
              <a:t>Continue to practice prevention measures and maintain adequate hydration.</a:t>
            </a:r>
          </a:p>
          <a:p>
            <a:r>
              <a:rPr lang="en-GB" sz="2000" dirty="0"/>
              <a:t>Explain that vaginal oestrogen is absorbed locally – a minimal amount is absorbed into the bloodstream, so this is unlikely to have a significant effect throughout the body.</a:t>
            </a:r>
          </a:p>
          <a:p>
            <a:pPr lvl="1"/>
            <a:r>
              <a:rPr lang="en-US" sz="1800" dirty="0"/>
              <a:t>Check for any allergies, contra-indications or cautions prior to prescribing</a:t>
            </a:r>
            <a:r>
              <a:rPr lang="en-US" sz="1800" baseline="30000" dirty="0"/>
              <a:t>2</a:t>
            </a:r>
            <a:r>
              <a:rPr lang="en-US" sz="1800" dirty="0"/>
              <a:t>, see </a:t>
            </a:r>
            <a:r>
              <a:rPr lang="en-US" sz="1800" dirty="0">
                <a:hlinkClick r:id="rId3"/>
              </a:rPr>
              <a:t>BNF</a:t>
            </a:r>
            <a:r>
              <a:rPr lang="en-US" sz="1800" dirty="0"/>
              <a:t> for details</a:t>
            </a:r>
            <a:endParaRPr lang="en-GB" sz="1800" baseline="30000" dirty="0"/>
          </a:p>
          <a:p>
            <a:r>
              <a:rPr lang="en-GB" sz="2000" dirty="0"/>
              <a:t>Signpost patient to menopause help and support groups: </a:t>
            </a:r>
            <a:r>
              <a:rPr lang="en-GB" sz="2000" dirty="0">
                <a:hlinkClick r:id="rId4"/>
              </a:rPr>
              <a:t>Menopause - Help and support - NHS (www.nhs.uk)</a:t>
            </a:r>
            <a:r>
              <a:rPr lang="en-GB" sz="2000" dirty="0"/>
              <a:t>.</a:t>
            </a:r>
            <a:r>
              <a:rPr lang="en-GB" sz="2000" baseline="30000" dirty="0"/>
              <a:t> 4</a:t>
            </a:r>
            <a:endParaRPr lang="en-GB" sz="2000" dirty="0"/>
          </a:p>
          <a:p>
            <a:endParaRPr lang="en-GB" sz="1800" dirty="0"/>
          </a:p>
          <a:p>
            <a:pPr marL="0" indent="0">
              <a:buNone/>
            </a:pPr>
            <a:endParaRPr lang="en-GB" sz="1800" b="1" dirty="0"/>
          </a:p>
        </p:txBody>
      </p:sp>
      <p:sp>
        <p:nvSpPr>
          <p:cNvPr id="7" name="TextBox 6">
            <a:extLst>
              <a:ext uri="{FF2B5EF4-FFF2-40B4-BE49-F238E27FC236}">
                <a16:creationId xmlns:a16="http://schemas.microsoft.com/office/drawing/2014/main" id="{C7A4434C-A4A3-447C-3187-16D16B4E4E0A}"/>
              </a:ext>
            </a:extLst>
          </p:cNvPr>
          <p:cNvSpPr txBox="1"/>
          <p:nvPr/>
        </p:nvSpPr>
        <p:spPr>
          <a:xfrm>
            <a:off x="10772774" y="5496360"/>
            <a:ext cx="1419226" cy="769441"/>
          </a:xfrm>
          <a:prstGeom prst="rect">
            <a:avLst/>
          </a:prstGeom>
          <a:noFill/>
        </p:spPr>
        <p:txBody>
          <a:bodyPr wrap="square">
            <a:spAutoFit/>
          </a:bodyPr>
          <a:lstStyle/>
          <a:p>
            <a:pPr marL="228600" indent="-228600">
              <a:buAutoNum type="arabicPeriod"/>
            </a:pPr>
            <a:r>
              <a:rPr lang="en-GB" sz="1100" dirty="0">
                <a:latin typeface="Arial" panose="020B0604020202020204" pitchFamily="34" charset="0"/>
                <a:cs typeface="Arial" panose="020B0604020202020204" pitchFamily="34" charset="0"/>
              </a:rPr>
              <a:t>NICE 2018 (updated 2024)</a:t>
            </a:r>
          </a:p>
          <a:p>
            <a:pPr marL="228600" indent="-228600">
              <a:buAutoNum type="arabicPeriod"/>
            </a:pPr>
            <a:r>
              <a:rPr lang="en-GB" sz="1100" dirty="0">
                <a:latin typeface="Arial" panose="020B0604020202020204" pitchFamily="34" charset="0"/>
                <a:cs typeface="Arial" panose="020B0604020202020204" pitchFamily="34" charset="0"/>
              </a:rPr>
              <a:t>NICE 2025</a:t>
            </a:r>
          </a:p>
          <a:p>
            <a:pPr marL="228600" indent="-228600">
              <a:buAutoNum type="arabicPeriod"/>
            </a:pPr>
            <a:r>
              <a:rPr lang="en-GB" sz="1100" dirty="0">
                <a:latin typeface="Arial" panose="020B0604020202020204" pitchFamily="34" charset="0"/>
                <a:cs typeface="Arial" panose="020B0604020202020204" pitchFamily="34" charset="0"/>
              </a:rPr>
              <a:t>NHSE</a:t>
            </a:r>
          </a:p>
        </p:txBody>
      </p:sp>
    </p:spTree>
    <p:extLst>
      <p:ext uri="{BB962C8B-B14F-4D97-AF65-F5344CB8AC3E}">
        <p14:creationId xmlns:p14="http://schemas.microsoft.com/office/powerpoint/2010/main" val="190210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E070-BC41-6C21-E821-9FF15D98E2DF}"/>
              </a:ext>
            </a:extLst>
          </p:cNvPr>
          <p:cNvSpPr>
            <a:spLocks noGrp="1"/>
          </p:cNvSpPr>
          <p:nvPr>
            <p:ph type="title"/>
          </p:nvPr>
        </p:nvSpPr>
        <p:spPr>
          <a:xfrm>
            <a:off x="1640114" y="365125"/>
            <a:ext cx="10316256" cy="1325563"/>
          </a:xfrm>
        </p:spPr>
        <p:txBody>
          <a:bodyPr>
            <a:normAutofit/>
          </a:bodyPr>
          <a:lstStyle/>
          <a:p>
            <a:r>
              <a:rPr lang="en-GB" sz="3600" b="0" dirty="0"/>
              <a:t>Evidence for vaginal oestrogens in recurrent UTI</a:t>
            </a:r>
          </a:p>
        </p:txBody>
      </p:sp>
      <p:sp>
        <p:nvSpPr>
          <p:cNvPr id="3" name="Content Placeholder 2">
            <a:extLst>
              <a:ext uri="{FF2B5EF4-FFF2-40B4-BE49-F238E27FC236}">
                <a16:creationId xmlns:a16="http://schemas.microsoft.com/office/drawing/2014/main" id="{E9CE5BCF-C355-9BA6-2E49-5F625A7A085C}"/>
              </a:ext>
            </a:extLst>
          </p:cNvPr>
          <p:cNvSpPr>
            <a:spLocks noGrp="1"/>
          </p:cNvSpPr>
          <p:nvPr>
            <p:ph idx="1"/>
          </p:nvPr>
        </p:nvSpPr>
        <p:spPr>
          <a:xfrm>
            <a:off x="235630" y="1649451"/>
            <a:ext cx="11497192" cy="4351338"/>
          </a:xfrm>
        </p:spPr>
        <p:txBody>
          <a:bodyPr>
            <a:noAutofit/>
          </a:bodyPr>
          <a:lstStyle/>
          <a:p>
            <a:pPr>
              <a:lnSpc>
                <a:spcPct val="120000"/>
              </a:lnSpc>
              <a:spcBef>
                <a:spcPts val="1200"/>
              </a:spcBef>
            </a:pPr>
            <a:r>
              <a:rPr lang="en-GB" sz="1800" b="1" dirty="0"/>
              <a:t>Vaginal oestrogen cream </a:t>
            </a:r>
            <a:r>
              <a:rPr lang="en-GB" sz="1800" dirty="0"/>
              <a:t>for 8 months (estriol cream 0.5mg ON for 2/52 then twice weekly) </a:t>
            </a:r>
            <a:r>
              <a:rPr lang="en-GB" sz="1800" dirty="0">
                <a:solidFill>
                  <a:srgbClr val="AD1313"/>
                </a:solidFill>
              </a:rPr>
              <a:t>significantly reduced the risk of recurrent infection in postmenopausal women compared with placebo </a:t>
            </a:r>
            <a:r>
              <a:rPr lang="en-GB" sz="1800" dirty="0"/>
              <a:t>(16.0% [8/50] versus 62.8% [27/43], NNT 3).</a:t>
            </a:r>
            <a:r>
              <a:rPr lang="en-GB" sz="1800" baseline="30000" dirty="0"/>
              <a:t>1</a:t>
            </a:r>
          </a:p>
          <a:p>
            <a:pPr>
              <a:lnSpc>
                <a:spcPct val="120000"/>
              </a:lnSpc>
              <a:spcBef>
                <a:spcPts val="1200"/>
              </a:spcBef>
            </a:pPr>
            <a:r>
              <a:rPr lang="en-GB" sz="1800" b="1" spc="-40" dirty="0"/>
              <a:t>Vaginal oestrogen cream </a:t>
            </a:r>
            <a:r>
              <a:rPr lang="en-GB" sz="1800" spc="-40" dirty="0"/>
              <a:t>was significantly more effective than oral antibiotics (ofloxacin 600 mg a day) in reducing the risk of recurrent UTI over a 3-month study period (</a:t>
            </a:r>
            <a:r>
              <a:rPr lang="en-GB" sz="1800" spc="-60" dirty="0"/>
              <a:t>7.4% [2/27] versus 80.0% [12/15], NNT 2</a:t>
            </a:r>
            <a:r>
              <a:rPr lang="en-GB" sz="1800" spc="-40" dirty="0"/>
              <a:t>). However, 2 months after the treatments were stopped, no difference was seen in the number of women with recurrent UTI.</a:t>
            </a:r>
            <a:r>
              <a:rPr lang="en-GB" sz="1800" spc="-40" baseline="30000" dirty="0"/>
              <a:t>1</a:t>
            </a:r>
          </a:p>
          <a:p>
            <a:pPr>
              <a:lnSpc>
                <a:spcPct val="120000"/>
              </a:lnSpc>
              <a:spcBef>
                <a:spcPts val="1200"/>
              </a:spcBef>
            </a:pPr>
            <a:r>
              <a:rPr lang="en-GB" sz="1800" b="1" dirty="0"/>
              <a:t>Vaginal oestrogen administered via a pessary </a:t>
            </a:r>
            <a:r>
              <a:rPr lang="en-GB" sz="1800" dirty="0"/>
              <a:t>(used daily for 2 weeks then once every 2 weeks) were not as effective as an oral antibiotic (nitrofurantoin 100 mg a day) over a 9-month study period (67% of 86 participants on pessaries had episodes of UTI versus 52% of 85 on nitrofurantoin).</a:t>
            </a:r>
            <a:r>
              <a:rPr lang="en-GB" sz="1800" baseline="30000" dirty="0"/>
              <a:t>1</a:t>
            </a:r>
          </a:p>
          <a:p>
            <a:pPr>
              <a:lnSpc>
                <a:spcPct val="120000"/>
              </a:lnSpc>
              <a:spcBef>
                <a:spcPts val="1200"/>
              </a:spcBef>
            </a:pPr>
            <a:r>
              <a:rPr lang="en-GB" sz="1800" dirty="0"/>
              <a:t>Women with recurrent urinary tract infections who collected at least 1 vaginal oestrogen prescription (n=5638) </a:t>
            </a:r>
            <a:r>
              <a:rPr lang="en-GB" sz="1800" dirty="0">
                <a:solidFill>
                  <a:srgbClr val="AD1313"/>
                </a:solidFill>
              </a:rPr>
              <a:t>experienced a 52% reduction in urinary tract infection frequency (from 3.9 to 1.8) in the following year.</a:t>
            </a:r>
            <a:r>
              <a:rPr lang="en-GB" sz="1800" baseline="30000" dirty="0"/>
              <a:t>2</a:t>
            </a:r>
            <a:r>
              <a:rPr lang="en-GB" sz="1800" dirty="0"/>
              <a:t> </a:t>
            </a:r>
          </a:p>
          <a:p>
            <a:endParaRPr lang="en-GB" sz="600" dirty="0"/>
          </a:p>
        </p:txBody>
      </p:sp>
      <p:sp>
        <p:nvSpPr>
          <p:cNvPr id="8" name="TextBox 7">
            <a:extLst>
              <a:ext uri="{FF2B5EF4-FFF2-40B4-BE49-F238E27FC236}">
                <a16:creationId xmlns:a16="http://schemas.microsoft.com/office/drawing/2014/main" id="{B6638D17-5480-9B1B-A0CE-93A0BC2ECEEA}"/>
              </a:ext>
            </a:extLst>
          </p:cNvPr>
          <p:cNvSpPr txBox="1"/>
          <p:nvPr/>
        </p:nvSpPr>
        <p:spPr>
          <a:xfrm>
            <a:off x="10872836" y="5808006"/>
            <a:ext cx="1578015" cy="430887"/>
          </a:xfrm>
          <a:prstGeom prst="rect">
            <a:avLst/>
          </a:prstGeom>
          <a:noFill/>
        </p:spPr>
        <p:txBody>
          <a:bodyPr wrap="square">
            <a:spAutoFit/>
          </a:bodyPr>
          <a:lstStyle/>
          <a:p>
            <a:pPr marL="228600" indent="-228600">
              <a:buAutoNum type="arabicPeriod"/>
            </a:pPr>
            <a:r>
              <a:rPr lang="en-GB" sz="1100" dirty="0">
                <a:latin typeface="Arial" panose="020B0604020202020204" pitchFamily="34" charset="0"/>
                <a:cs typeface="Arial" panose="020B0604020202020204" pitchFamily="34" charset="0"/>
              </a:rPr>
              <a:t>Perrotta 2008</a:t>
            </a:r>
          </a:p>
          <a:p>
            <a:pPr marL="228600" indent="-228600">
              <a:buAutoNum type="arabicPeriod"/>
            </a:pPr>
            <a:r>
              <a:rPr lang="en-GB" sz="1100" dirty="0">
                <a:latin typeface="Arial" panose="020B0604020202020204" pitchFamily="34" charset="0"/>
                <a:cs typeface="Arial" panose="020B0604020202020204" pitchFamily="34" charset="0"/>
              </a:rPr>
              <a:t>Tan-Kim 2023</a:t>
            </a:r>
          </a:p>
        </p:txBody>
      </p:sp>
    </p:spTree>
    <p:extLst>
      <p:ext uri="{BB962C8B-B14F-4D97-AF65-F5344CB8AC3E}">
        <p14:creationId xmlns:p14="http://schemas.microsoft.com/office/powerpoint/2010/main" val="259102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Review</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231677" y="1890713"/>
            <a:ext cx="11728646" cy="4351338"/>
          </a:xfrm>
        </p:spPr>
        <p:txBody>
          <a:bodyPr>
            <a:normAutofit fontScale="92500"/>
          </a:bodyPr>
          <a:lstStyle/>
          <a:p>
            <a:pPr>
              <a:spcBef>
                <a:spcPts val="2400"/>
              </a:spcBef>
            </a:pPr>
            <a:r>
              <a:rPr lang="en-GB" sz="2300" dirty="0">
                <a:solidFill>
                  <a:schemeClr val="tx1">
                    <a:lumMod val="85000"/>
                    <a:lumOff val="15000"/>
                  </a:schemeClr>
                </a:solidFill>
              </a:rPr>
              <a:t>Review effectiveness of </a:t>
            </a:r>
            <a:r>
              <a:rPr lang="en-GB" sz="2300" dirty="0"/>
              <a:t>treatment with vaginal oestrogen within 12 months, or earlier if agreed with the person.</a:t>
            </a:r>
          </a:p>
          <a:p>
            <a:pPr>
              <a:spcBef>
                <a:spcPts val="2400"/>
              </a:spcBef>
            </a:pPr>
            <a:r>
              <a:rPr lang="en-GB" sz="2300" dirty="0"/>
              <a:t>Assess if patient has experienced any UTIs and if there have been any side effects to treatment.</a:t>
            </a:r>
          </a:p>
          <a:p>
            <a:pPr>
              <a:spcBef>
                <a:spcPts val="2400"/>
              </a:spcBef>
            </a:pPr>
            <a:r>
              <a:rPr lang="en-GB" sz="2300" dirty="0">
                <a:solidFill>
                  <a:schemeClr val="tx1">
                    <a:lumMod val="85000"/>
                    <a:lumOff val="15000"/>
                  </a:schemeClr>
                </a:solidFill>
              </a:rPr>
              <a:t>If relevant, discuss other symptoms of the menopause that may have improved, such as vaginal dryness, referring to </a:t>
            </a:r>
            <a:r>
              <a:rPr lang="en-GB" sz="2300" dirty="0">
                <a:solidFill>
                  <a:srgbClr val="AA16A6"/>
                </a:solidFill>
                <a:hlinkClick r:id="rId3"/>
              </a:rPr>
              <a:t>NICE guideline: Menopause: diagnosis and management (NG23)</a:t>
            </a:r>
            <a:r>
              <a:rPr lang="en-GB" sz="2300" dirty="0">
                <a:solidFill>
                  <a:srgbClr val="AA16A6"/>
                </a:solidFill>
              </a:rPr>
              <a:t>.</a:t>
            </a:r>
          </a:p>
          <a:p>
            <a:pPr>
              <a:spcBef>
                <a:spcPts val="2400"/>
              </a:spcBef>
            </a:pPr>
            <a:r>
              <a:rPr lang="en-GB" sz="2300" dirty="0">
                <a:solidFill>
                  <a:schemeClr val="tx1">
                    <a:lumMod val="85000"/>
                    <a:lumOff val="15000"/>
                  </a:schemeClr>
                </a:solidFill>
              </a:rPr>
              <a:t>If no further (or few mild) UTIs experienced, discuss continued vaginal oestrogen use weighing up benefits and risk. Continue with prevention behaviours (hydration, post coital voiding, personal hygiene etc…).</a:t>
            </a:r>
          </a:p>
          <a:p>
            <a:pPr>
              <a:spcBef>
                <a:spcPts val="2400"/>
              </a:spcBef>
            </a:pPr>
            <a:r>
              <a:rPr lang="en-GB" sz="2300" dirty="0"/>
              <a:t>If UTIs experienced, consider change in treatment or addition of another agent.</a:t>
            </a:r>
          </a:p>
          <a:p>
            <a:pPr marL="0" indent="0">
              <a:spcBef>
                <a:spcPts val="2400"/>
              </a:spcBef>
              <a:buNone/>
            </a:pPr>
            <a:endParaRPr lang="en-GB" sz="2300" b="1" dirty="0">
              <a:solidFill>
                <a:srgbClr val="FF0000"/>
              </a:solidFill>
            </a:endParaRPr>
          </a:p>
        </p:txBody>
      </p:sp>
      <p:sp>
        <p:nvSpPr>
          <p:cNvPr id="7" name="TextBox 6">
            <a:extLst>
              <a:ext uri="{FF2B5EF4-FFF2-40B4-BE49-F238E27FC236}">
                <a16:creationId xmlns:a16="http://schemas.microsoft.com/office/drawing/2014/main" id="{400DFE9D-D6E9-D324-7248-6CBF34BE51A0}"/>
              </a:ext>
            </a:extLst>
          </p:cNvPr>
          <p:cNvSpPr txBox="1"/>
          <p:nvPr/>
        </p:nvSpPr>
        <p:spPr>
          <a:xfrm>
            <a:off x="10927153" y="5811164"/>
            <a:ext cx="1264847" cy="430887"/>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NICE NG 112</a:t>
            </a:r>
          </a:p>
          <a:p>
            <a:r>
              <a:rPr lang="en-GB" sz="1100" dirty="0">
                <a:latin typeface="Arial" panose="020B0604020202020204" pitchFamily="34" charset="0"/>
                <a:cs typeface="Arial" panose="020B0604020202020204" pitchFamily="34" charset="0"/>
              </a:rPr>
              <a:t>NICE NG 23</a:t>
            </a:r>
          </a:p>
        </p:txBody>
      </p:sp>
    </p:spTree>
    <p:extLst>
      <p:ext uri="{BB962C8B-B14F-4D97-AF65-F5344CB8AC3E}">
        <p14:creationId xmlns:p14="http://schemas.microsoft.com/office/powerpoint/2010/main" val="31273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EFD9EA98-2BEA-7DFC-8B13-70EFE0B9A090}"/>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B8B9E95-F3CA-8C6A-9F5D-18F214F3913A}"/>
              </a:ext>
            </a:extLst>
          </p:cNvPr>
          <p:cNvSpPr>
            <a:spLocks noGrp="1"/>
          </p:cNvSpPr>
          <p:nvPr>
            <p:ph type="title"/>
          </p:nvPr>
        </p:nvSpPr>
        <p:spPr bwMode="auto">
          <a:xfrm>
            <a:off x="1885589" y="490860"/>
            <a:ext cx="971368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tabLst>
                <a:tab pos="266700" algn="l"/>
              </a:tabLst>
            </a:pPr>
            <a:r>
              <a:rPr lang="en-GB" altLang="en-US" sz="3600" b="0" dirty="0">
                <a:solidFill>
                  <a:srgbClr val="AF1E2C"/>
                </a:solidFill>
              </a:rPr>
              <a:t>Scenario 2 – Robert Smith</a:t>
            </a:r>
            <a:endParaRPr lang="en-GB" altLang="en-US" sz="4400" dirty="0">
              <a:solidFill>
                <a:srgbClr val="AF1E2C"/>
              </a:solidFill>
            </a:endParaRPr>
          </a:p>
        </p:txBody>
      </p:sp>
      <p:sp>
        <p:nvSpPr>
          <p:cNvPr id="3" name="Content Placeholder 1">
            <a:extLst>
              <a:ext uri="{FF2B5EF4-FFF2-40B4-BE49-F238E27FC236}">
                <a16:creationId xmlns:a16="http://schemas.microsoft.com/office/drawing/2014/main" id="{6DA69549-9BEE-A760-3D96-4B260206F376}"/>
              </a:ext>
            </a:extLst>
          </p:cNvPr>
          <p:cNvSpPr>
            <a:spLocks noGrp="1"/>
          </p:cNvSpPr>
          <p:nvPr>
            <p:ph idx="1"/>
          </p:nvPr>
        </p:nvSpPr>
        <p:spPr>
          <a:xfrm>
            <a:off x="360793" y="2300408"/>
            <a:ext cx="6042388" cy="4351338"/>
          </a:xfrm>
        </p:spPr>
        <p:txBody>
          <a:bodyPr>
            <a:normAutofit/>
          </a:bodyPr>
          <a:lstStyle/>
          <a:p>
            <a:pPr marL="0" indent="0">
              <a:spcBef>
                <a:spcPts val="1200"/>
              </a:spcBef>
              <a:buNone/>
              <a:defRPr/>
            </a:pPr>
            <a:r>
              <a:rPr lang="en-GB" altLang="en-US" sz="2400" b="1" dirty="0"/>
              <a:t>Consider the following details:</a:t>
            </a:r>
          </a:p>
          <a:p>
            <a:r>
              <a:rPr lang="en-US" sz="2400" dirty="0"/>
              <a:t>45-year-old male, </a:t>
            </a:r>
            <a:r>
              <a:rPr lang="en-GB" sz="2400" dirty="0"/>
              <a:t>labourer</a:t>
            </a:r>
            <a:r>
              <a:rPr lang="en-US" sz="2400" dirty="0"/>
              <a:t> by profession</a:t>
            </a:r>
          </a:p>
          <a:p>
            <a:pPr marL="0" indent="0">
              <a:buNone/>
            </a:pPr>
            <a:endParaRPr lang="en-US" sz="2400" dirty="0"/>
          </a:p>
          <a:p>
            <a:pPr marL="0" indent="0">
              <a:buNone/>
            </a:pPr>
            <a:r>
              <a:rPr lang="en-US" sz="2400" dirty="0"/>
              <a:t>On examination/review</a:t>
            </a:r>
          </a:p>
          <a:p>
            <a:r>
              <a:rPr lang="en-US" sz="2400" dirty="0"/>
              <a:t>Now experiencing 2</a:t>
            </a:r>
            <a:r>
              <a:rPr lang="en-US" sz="2400" baseline="30000" dirty="0"/>
              <a:t>nd</a:t>
            </a:r>
            <a:r>
              <a:rPr lang="en-US" sz="2400" dirty="0"/>
              <a:t> UTI episode within 6-month period</a:t>
            </a:r>
          </a:p>
          <a:p>
            <a:endParaRPr lang="en-US" sz="2400" dirty="0"/>
          </a:p>
          <a:p>
            <a:endParaRPr lang="en-GB" dirty="0"/>
          </a:p>
        </p:txBody>
      </p:sp>
      <p:pic>
        <p:nvPicPr>
          <p:cNvPr id="5" name="Picture 4" descr="Man talking with therapist">
            <a:extLst>
              <a:ext uri="{FF2B5EF4-FFF2-40B4-BE49-F238E27FC236}">
                <a16:creationId xmlns:a16="http://schemas.microsoft.com/office/drawing/2014/main" id="{48D01840-20F6-9451-CA5F-C70D4AB9F7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4264" y="2199664"/>
            <a:ext cx="5502664" cy="3661547"/>
          </a:xfrm>
          <a:prstGeom prst="rect">
            <a:avLst/>
          </a:prstGeom>
        </p:spPr>
      </p:pic>
    </p:spTree>
    <p:extLst>
      <p:ext uri="{BB962C8B-B14F-4D97-AF65-F5344CB8AC3E}">
        <p14:creationId xmlns:p14="http://schemas.microsoft.com/office/powerpoint/2010/main" val="267145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BE7E-2942-EB67-A012-1F52D54CE36D}"/>
              </a:ext>
            </a:extLst>
          </p:cNvPr>
          <p:cNvSpPr>
            <a:spLocks noGrp="1"/>
          </p:cNvSpPr>
          <p:nvPr>
            <p:ph type="title"/>
          </p:nvPr>
        </p:nvSpPr>
        <p:spPr>
          <a:xfrm>
            <a:off x="2019213" y="143270"/>
            <a:ext cx="9713686" cy="1325563"/>
          </a:xfrm>
        </p:spPr>
        <p:txBody>
          <a:bodyPr>
            <a:normAutofit/>
          </a:bodyPr>
          <a:lstStyle/>
          <a:p>
            <a:r>
              <a:rPr lang="en-GB" sz="3600" b="0" dirty="0"/>
              <a:t>Patient centred review</a:t>
            </a:r>
          </a:p>
        </p:txBody>
      </p:sp>
      <p:graphicFrame>
        <p:nvGraphicFramePr>
          <p:cNvPr id="8" name="Table 7">
            <a:extLst>
              <a:ext uri="{FF2B5EF4-FFF2-40B4-BE49-F238E27FC236}">
                <a16:creationId xmlns:a16="http://schemas.microsoft.com/office/drawing/2014/main" id="{CD952B46-2D7F-F6A2-EFE5-F4ADA412FBE2}"/>
              </a:ext>
            </a:extLst>
          </p:cNvPr>
          <p:cNvGraphicFramePr>
            <a:graphicFrameLocks noGrp="1"/>
          </p:cNvGraphicFramePr>
          <p:nvPr>
            <p:extLst>
              <p:ext uri="{D42A27DB-BD31-4B8C-83A1-F6EECF244321}">
                <p14:modId xmlns:p14="http://schemas.microsoft.com/office/powerpoint/2010/main" val="2878321076"/>
              </p:ext>
            </p:extLst>
          </p:nvPr>
        </p:nvGraphicFramePr>
        <p:xfrm>
          <a:off x="251460" y="1646489"/>
          <a:ext cx="11724640" cy="4614373"/>
        </p:xfrm>
        <a:graphic>
          <a:graphicData uri="http://schemas.openxmlformats.org/drawingml/2006/table">
            <a:tbl>
              <a:tblPr>
                <a:tableStyleId>{00A15C55-8517-42AA-B614-E9B94910E393}</a:tableStyleId>
              </a:tblPr>
              <a:tblGrid>
                <a:gridCol w="1884317">
                  <a:extLst>
                    <a:ext uri="{9D8B030D-6E8A-4147-A177-3AD203B41FA5}">
                      <a16:colId xmlns:a16="http://schemas.microsoft.com/office/drawing/2014/main" val="1822405589"/>
                    </a:ext>
                  </a:extLst>
                </a:gridCol>
                <a:gridCol w="3945793">
                  <a:extLst>
                    <a:ext uri="{9D8B030D-6E8A-4147-A177-3AD203B41FA5}">
                      <a16:colId xmlns:a16="http://schemas.microsoft.com/office/drawing/2014/main" val="3093834514"/>
                    </a:ext>
                  </a:extLst>
                </a:gridCol>
                <a:gridCol w="5894530">
                  <a:extLst>
                    <a:ext uri="{9D8B030D-6E8A-4147-A177-3AD203B41FA5}">
                      <a16:colId xmlns:a16="http://schemas.microsoft.com/office/drawing/2014/main" val="3188209570"/>
                    </a:ext>
                  </a:extLst>
                </a:gridCol>
              </a:tblGrid>
              <a:tr h="240332">
                <a:tc>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358775" lvl="1" indent="0"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Item to consider</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358775" lvl="1" indent="-7938"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 Patient response</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420984">
                <a:tc rowSpan="3">
                  <a:txBody>
                    <a:bodyPr/>
                    <a:lstStyle/>
                    <a:p>
                      <a:pPr marL="96838" indent="0" algn="l" fontAlgn="b"/>
                      <a:r>
                        <a:rPr lang="en-GB" sz="1600" b="1" u="none" strike="noStrike" dirty="0">
                          <a:solidFill>
                            <a:schemeClr val="tx1"/>
                          </a:solidFill>
                          <a:effectLst/>
                          <a:latin typeface="Arial" panose="020B0604020202020204" pitchFamily="34" charset="0"/>
                          <a:cs typeface="Arial" panose="020B0604020202020204" pitchFamily="34" charset="0"/>
                        </a:rPr>
                        <a:t>Condition and consultation history</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Establish history of patient’s condition</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Experiencing 2</a:t>
                      </a:r>
                      <a:r>
                        <a:rPr lang="en-GB" sz="1400" b="0" u="none" strike="noStrike" baseline="30000" dirty="0">
                          <a:solidFill>
                            <a:schemeClr val="tx1"/>
                          </a:solidFill>
                          <a:effectLst/>
                          <a:latin typeface="Arial" panose="020B0604020202020204" pitchFamily="34" charset="0"/>
                          <a:cs typeface="Arial" panose="020B0604020202020204" pitchFamily="34" charset="0"/>
                        </a:rPr>
                        <a:t>nd</a:t>
                      </a:r>
                      <a:r>
                        <a:rPr lang="en-GB" sz="1400" b="0" u="none" strike="noStrike" dirty="0">
                          <a:solidFill>
                            <a:schemeClr val="tx1"/>
                          </a:solidFill>
                          <a:effectLst/>
                          <a:latin typeface="Arial" panose="020B0604020202020204" pitchFamily="34" charset="0"/>
                          <a:cs typeface="Arial" panose="020B0604020202020204" pitchFamily="34" charset="0"/>
                        </a:rPr>
                        <a:t> UTI within 6-month period</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Experiencing more frequent urination at night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1246822">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baseline habits </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Smoker: 10/day for the past 5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Alcohol: 15-20 units over the weekends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Reports drinking very little water throughout the day (difficult due to job role)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Not sleeping well due to job stress and UTI symptoms</a:t>
                      </a:r>
                    </a:p>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20984">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Are they under a specialist consultant</a:t>
                      </a:r>
                    </a:p>
                    <a:p>
                      <a:pPr marL="457200" lvl="1" indent="0" algn="l" fontAlgn="b">
                        <a:buFont typeface="Arial" panose="020B0604020202020204" pitchFamily="34" charset="0"/>
                        <a:buNone/>
                      </a:pPr>
                      <a:r>
                        <a:rPr lang="en-GB" sz="1400" b="0" i="0" u="none" strike="noStrike" dirty="0">
                          <a:solidFill>
                            <a:schemeClr val="tx1"/>
                          </a:solidFill>
                          <a:effectLst/>
                          <a:latin typeface="Arial" panose="020B0604020202020204" pitchFamily="34" charset="0"/>
                          <a:cs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Not currently under a specialist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466489">
                <a:tc rowSpan="4">
                  <a:txBody>
                    <a:bodyPr/>
                    <a:lstStyle/>
                    <a:p>
                      <a:pPr marL="96838" indent="0" algn="l" fontAlgn="b"/>
                      <a:r>
                        <a:rPr lang="en-GB" sz="1600" b="1" i="0" u="none" strike="noStrike" dirty="0">
                          <a:solidFill>
                            <a:schemeClr val="tx1"/>
                          </a:solidFill>
                          <a:effectLst/>
                          <a:latin typeface="Arial" panose="020B0604020202020204" pitchFamily="34" charset="0"/>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Treatment/Prescription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Nil OTC/other relevant medications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Acute: Nitrofurantoin course 3/12 ago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214525">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Side effects to treatment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None reported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214525">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Adherence to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Completed full course of antibiotics 3/12 ago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214525">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perception of their condition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Concerned about new UTI episode causing time off work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420984">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tx1"/>
                          </a:solidFill>
                          <a:effectLst/>
                          <a:latin typeface="Arial" panose="020B0604020202020204" pitchFamily="34" charset="0"/>
                          <a:cs typeface="Arial" panose="020B0604020202020204" pitchFamily="34" charset="0"/>
                        </a:rPr>
                        <a:t>Patient Impact and preference</a:t>
                      </a:r>
                      <a:endParaRPr lang="en-GB" sz="1600" b="1" i="0" u="none" strike="noStrike" dirty="0">
                        <a:solidFill>
                          <a:schemeClr val="tx1"/>
                        </a:solidFill>
                        <a:effectLst/>
                        <a:latin typeface="Arial" panose="020B0604020202020204" pitchFamily="34" charset="0"/>
                        <a:cs typeface="Arial" panose="020B0604020202020204" pitchFamily="34" charset="0"/>
                      </a:endParaRPr>
                    </a:p>
                    <a:p>
                      <a:pPr algn="l" fontAlgn="b"/>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Explore impact UTIs have had on self-esteem or mental health</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Patient is suffering with sleeping issues and anxiety since experiencing 2</a:t>
                      </a:r>
                      <a:r>
                        <a:rPr lang="en-US" sz="1400" baseline="30000" dirty="0">
                          <a:solidFill>
                            <a:schemeClr val="tx1"/>
                          </a:solidFill>
                          <a:latin typeface="Arial" panose="020B0604020202020204" pitchFamily="34" charset="0"/>
                          <a:cs typeface="Arial" panose="020B0604020202020204" pitchFamily="34" charset="0"/>
                        </a:rPr>
                        <a:t>nd</a:t>
                      </a:r>
                      <a:r>
                        <a:rPr lang="en-US" sz="1400" dirty="0">
                          <a:solidFill>
                            <a:schemeClr val="tx1"/>
                          </a:solidFill>
                          <a:latin typeface="Arial" panose="020B0604020202020204" pitchFamily="34" charset="0"/>
                          <a:cs typeface="Arial" panose="020B0604020202020204" pitchFamily="34" charset="0"/>
                        </a:rPr>
                        <a:t> UTI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627444">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400" b="0" dirty="0">
                          <a:solidFill>
                            <a:schemeClr val="tx1"/>
                          </a:solidFill>
                          <a:latin typeface="Arial" panose="020B0604020202020204" pitchFamily="34" charset="0"/>
                          <a:cs typeface="Arial" panose="020B0604020202020204" pitchFamily="34" charset="0"/>
                        </a:rPr>
                        <a:t>What are the patient's preferences and expectations from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like another course of antibiotics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cannot afford to have time off work for sickness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pic>
        <p:nvPicPr>
          <p:cNvPr id="3" name="Picture 2">
            <a:extLst>
              <a:ext uri="{FF2B5EF4-FFF2-40B4-BE49-F238E27FC236}">
                <a16:creationId xmlns:a16="http://schemas.microsoft.com/office/drawing/2014/main" id="{90594536-6B22-6B22-BFBE-3E2C48506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3007" y="314328"/>
            <a:ext cx="1932918" cy="1284331"/>
          </a:xfrm>
          <a:prstGeom prst="rect">
            <a:avLst/>
          </a:prstGeom>
        </p:spPr>
      </p:pic>
    </p:spTree>
    <p:extLst>
      <p:ext uri="{BB962C8B-B14F-4D97-AF65-F5344CB8AC3E}">
        <p14:creationId xmlns:p14="http://schemas.microsoft.com/office/powerpoint/2010/main" val="281464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Management:</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73889" y="1780852"/>
            <a:ext cx="11844222" cy="4351338"/>
          </a:xfrm>
        </p:spPr>
        <p:txBody>
          <a:bodyPr>
            <a:normAutofit lnSpcReduction="10000"/>
          </a:bodyPr>
          <a:lstStyle/>
          <a:p>
            <a:pPr marL="0" indent="0">
              <a:lnSpc>
                <a:spcPct val="120000"/>
              </a:lnSpc>
              <a:spcBef>
                <a:spcPts val="600"/>
              </a:spcBef>
              <a:buNone/>
            </a:pPr>
            <a:r>
              <a:rPr lang="en-GB" dirty="0">
                <a:solidFill>
                  <a:srgbClr val="AD1313"/>
                </a:solidFill>
              </a:rPr>
              <a:t>Prescribe for acute UTI and refer the patient</a:t>
            </a:r>
          </a:p>
          <a:p>
            <a:pPr>
              <a:lnSpc>
                <a:spcPct val="120000"/>
              </a:lnSpc>
              <a:spcBef>
                <a:spcPts val="600"/>
              </a:spcBef>
            </a:pPr>
            <a:r>
              <a:rPr lang="en-GB" dirty="0"/>
              <a:t>Ask patient for a midstream urine sample for culture and susceptibility testing.</a:t>
            </a:r>
          </a:p>
          <a:p>
            <a:pPr>
              <a:lnSpc>
                <a:spcPct val="120000"/>
              </a:lnSpc>
              <a:spcBef>
                <a:spcPts val="600"/>
              </a:spcBef>
            </a:pPr>
            <a:r>
              <a:rPr lang="en-GB" dirty="0"/>
              <a:t>Prescribe an empirical course of antibiotics for acute UTI whilst patient awaits review by specialist, review with susceptibility result.</a:t>
            </a:r>
          </a:p>
          <a:p>
            <a:pPr>
              <a:lnSpc>
                <a:spcPct val="120000"/>
              </a:lnSpc>
              <a:spcBef>
                <a:spcPts val="600"/>
              </a:spcBef>
            </a:pPr>
            <a:r>
              <a:rPr lang="en-GB" dirty="0">
                <a:effectLst/>
                <a:latin typeface="Arial" panose="020B0604020202020204" pitchFamily="34" charset="0"/>
                <a:ea typeface="Arial" panose="020B0604020202020204" pitchFamily="34" charset="0"/>
              </a:rPr>
              <a:t>Primary care investigations may include ultrasound scan (USS), bladder residual volume, HbA1C, urea and electrolytes and renal function tests.</a:t>
            </a:r>
          </a:p>
          <a:p>
            <a:pPr>
              <a:lnSpc>
                <a:spcPct val="120000"/>
              </a:lnSpc>
              <a:spcBef>
                <a:spcPts val="600"/>
              </a:spcBef>
            </a:pPr>
            <a:r>
              <a:rPr lang="en-GB" dirty="0"/>
              <a:t>Refer patient to secondary care for specialist review.</a:t>
            </a:r>
          </a:p>
          <a:p>
            <a:pPr marL="0" indent="0">
              <a:lnSpc>
                <a:spcPct val="120000"/>
              </a:lnSpc>
              <a:spcBef>
                <a:spcPts val="600"/>
              </a:spcBef>
              <a:buNone/>
            </a:pPr>
            <a:endParaRPr lang="en-GB" dirty="0"/>
          </a:p>
        </p:txBody>
      </p:sp>
    </p:spTree>
    <p:extLst>
      <p:ext uri="{BB962C8B-B14F-4D97-AF65-F5344CB8AC3E}">
        <p14:creationId xmlns:p14="http://schemas.microsoft.com/office/powerpoint/2010/main" val="254915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Management cont.…</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73889" y="1780852"/>
            <a:ext cx="11844222" cy="4351338"/>
          </a:xfrm>
        </p:spPr>
        <p:txBody>
          <a:bodyPr>
            <a:noAutofit/>
          </a:bodyPr>
          <a:lstStyle/>
          <a:p>
            <a:pPr marL="0" indent="0">
              <a:lnSpc>
                <a:spcPct val="120000"/>
              </a:lnSpc>
              <a:spcBef>
                <a:spcPts val="600"/>
              </a:spcBef>
              <a:buNone/>
            </a:pPr>
            <a:r>
              <a:rPr lang="en-GB" dirty="0">
                <a:solidFill>
                  <a:srgbClr val="AD1313"/>
                </a:solidFill>
              </a:rPr>
              <a:t>Prevention and Advice </a:t>
            </a:r>
          </a:p>
          <a:p>
            <a:pPr>
              <a:lnSpc>
                <a:spcPct val="120000"/>
              </a:lnSpc>
              <a:spcBef>
                <a:spcPts val="600"/>
              </a:spcBef>
            </a:pPr>
            <a:r>
              <a:rPr lang="en-GB" dirty="0"/>
              <a:t>Avoid too much alcohol – advise on cutting down.</a:t>
            </a:r>
          </a:p>
          <a:p>
            <a:pPr>
              <a:lnSpc>
                <a:spcPct val="120000"/>
              </a:lnSpc>
              <a:spcBef>
                <a:spcPts val="600"/>
              </a:spcBef>
            </a:pPr>
            <a:r>
              <a:rPr lang="en-GB" dirty="0"/>
              <a:t>Drink enough fluids to stop the patient feeling thirsty. Aim to drink 6-8 glasses per day.</a:t>
            </a:r>
          </a:p>
          <a:p>
            <a:pPr>
              <a:lnSpc>
                <a:spcPct val="120000"/>
              </a:lnSpc>
              <a:spcBef>
                <a:spcPts val="600"/>
              </a:spcBef>
            </a:pPr>
            <a:r>
              <a:rPr lang="en-GB" dirty="0"/>
              <a:t>Take paracetamol or ibuprofen at regular intervals for pain relief, if no previous side effects.</a:t>
            </a:r>
          </a:p>
          <a:p>
            <a:pPr>
              <a:lnSpc>
                <a:spcPct val="120000"/>
              </a:lnSpc>
              <a:spcBef>
                <a:spcPts val="600"/>
              </a:spcBef>
            </a:pPr>
            <a:r>
              <a:rPr lang="en-GB" dirty="0"/>
              <a:t>Consider discussing mental health referral for psychological distress caused by work/UTIs shared care decision.</a:t>
            </a:r>
          </a:p>
          <a:p>
            <a:pPr marL="0" indent="0">
              <a:lnSpc>
                <a:spcPct val="120000"/>
              </a:lnSpc>
              <a:spcBef>
                <a:spcPts val="600"/>
              </a:spcBef>
              <a:buNone/>
            </a:pPr>
            <a:endParaRPr lang="en-GB" dirty="0"/>
          </a:p>
        </p:txBody>
      </p:sp>
    </p:spTree>
    <p:extLst>
      <p:ext uri="{BB962C8B-B14F-4D97-AF65-F5344CB8AC3E}">
        <p14:creationId xmlns:p14="http://schemas.microsoft.com/office/powerpoint/2010/main" val="384776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D0E2-63A4-8EE7-9F9E-3AB129EC83AE}"/>
              </a:ext>
            </a:extLst>
          </p:cNvPr>
          <p:cNvSpPr>
            <a:spLocks noGrp="1"/>
          </p:cNvSpPr>
          <p:nvPr>
            <p:ph type="title"/>
          </p:nvPr>
        </p:nvSpPr>
        <p:spPr>
          <a:xfrm>
            <a:off x="1494268" y="522652"/>
            <a:ext cx="10697732" cy="1253896"/>
          </a:xfrm>
        </p:spPr>
        <p:txBody>
          <a:bodyPr>
            <a:normAutofit fontScale="90000"/>
          </a:bodyPr>
          <a:lstStyle/>
          <a:p>
            <a:r>
              <a:rPr lang="en-GB" b="0" dirty="0"/>
              <a:t>Benefits of hydration - </a:t>
            </a:r>
            <a:r>
              <a:rPr lang="en-GB" sz="2200" b="0" dirty="0"/>
              <a:t>Effect of increased daily water intake in premenopausal women with recurrent urinary tract infections</a:t>
            </a:r>
            <a:br>
              <a:rPr lang="en-GB" sz="3600" b="1" baseline="30000" dirty="0"/>
            </a:br>
            <a:endParaRPr lang="en-GB" sz="3600" dirty="0"/>
          </a:p>
        </p:txBody>
      </p:sp>
      <p:sp>
        <p:nvSpPr>
          <p:cNvPr id="3" name="Content Placeholder 2">
            <a:extLst>
              <a:ext uri="{FF2B5EF4-FFF2-40B4-BE49-F238E27FC236}">
                <a16:creationId xmlns:a16="http://schemas.microsoft.com/office/drawing/2014/main" id="{39912D9A-E845-E9D4-2B35-52EE265C708A}"/>
              </a:ext>
            </a:extLst>
          </p:cNvPr>
          <p:cNvSpPr>
            <a:spLocks noGrp="1"/>
          </p:cNvSpPr>
          <p:nvPr>
            <p:ph idx="1"/>
          </p:nvPr>
        </p:nvSpPr>
        <p:spPr>
          <a:xfrm>
            <a:off x="520861" y="1643605"/>
            <a:ext cx="10891777" cy="4660385"/>
          </a:xfrm>
        </p:spPr>
        <p:txBody>
          <a:bodyPr>
            <a:noAutofit/>
          </a:bodyPr>
          <a:lstStyle/>
          <a:p>
            <a:pPr marL="0" indent="0">
              <a:lnSpc>
                <a:spcPct val="100000"/>
              </a:lnSpc>
              <a:buNone/>
            </a:pPr>
            <a:r>
              <a:rPr lang="en-GB" sz="1800" b="1" dirty="0"/>
              <a:t>Study design</a:t>
            </a:r>
            <a:r>
              <a:rPr lang="en-GB" sz="1800" dirty="0"/>
              <a:t>:</a:t>
            </a:r>
          </a:p>
          <a:p>
            <a:pPr>
              <a:lnSpc>
                <a:spcPct val="100000"/>
              </a:lnSpc>
            </a:pPr>
            <a:r>
              <a:rPr lang="en-GB" sz="1800" dirty="0">
                <a:solidFill>
                  <a:srgbClr val="212121"/>
                </a:solidFill>
                <a:highlight>
                  <a:srgbClr val="FFFFFF"/>
                </a:highlight>
              </a:rPr>
              <a:t>12-month RCT in Bulgaria</a:t>
            </a:r>
          </a:p>
          <a:p>
            <a:pPr>
              <a:lnSpc>
                <a:spcPct val="100000"/>
              </a:lnSpc>
            </a:pPr>
            <a:r>
              <a:rPr lang="en-GB" sz="1800" dirty="0">
                <a:solidFill>
                  <a:srgbClr val="212121"/>
                </a:solidFill>
                <a:highlight>
                  <a:srgbClr val="FFFFFF"/>
                </a:highlight>
              </a:rPr>
              <a:t>140 healthy women with recurrent cystitis (≥3 episodes in past year), drinking less than 1.5 L of fluid daily, assigned to hydration or control group</a:t>
            </a:r>
          </a:p>
          <a:p>
            <a:pPr>
              <a:lnSpc>
                <a:spcPct val="100000"/>
              </a:lnSpc>
            </a:pPr>
            <a:r>
              <a:rPr lang="en-GB" sz="1800" dirty="0">
                <a:solidFill>
                  <a:srgbClr val="212121"/>
                </a:solidFill>
                <a:highlight>
                  <a:srgbClr val="FFFFFF"/>
                </a:highlight>
              </a:rPr>
              <a:t>Patients randomly assigned to drink, in addition to their usual fluid intake, 1.5 L of water daily (hydration group) or no additional fluids (control group)</a:t>
            </a:r>
          </a:p>
          <a:p>
            <a:pPr marL="0" indent="0">
              <a:lnSpc>
                <a:spcPct val="100000"/>
              </a:lnSpc>
              <a:buNone/>
            </a:pPr>
            <a:r>
              <a:rPr lang="en-GB" sz="1800" b="1" dirty="0">
                <a:highlight>
                  <a:srgbClr val="FFFFFF"/>
                </a:highlight>
              </a:rPr>
              <a:t>Outcomes</a:t>
            </a:r>
            <a:r>
              <a:rPr lang="en-GB" sz="1800" dirty="0">
                <a:highlight>
                  <a:srgbClr val="FFFFFF"/>
                </a:highlight>
              </a:rPr>
              <a:t>:</a:t>
            </a:r>
            <a:endParaRPr lang="en-GB" sz="1800" dirty="0">
              <a:solidFill>
                <a:srgbClr val="212121"/>
              </a:solidFill>
              <a:highlight>
                <a:srgbClr val="FFFFFF"/>
              </a:highlight>
            </a:endParaRPr>
          </a:p>
          <a:p>
            <a:pPr>
              <a:lnSpc>
                <a:spcPct val="100000"/>
              </a:lnSpc>
            </a:pPr>
            <a:r>
              <a:rPr lang="en-GB" sz="1800" b="1" i="0" dirty="0">
                <a:solidFill>
                  <a:srgbClr val="212121"/>
                </a:solidFill>
                <a:effectLst/>
                <a:highlight>
                  <a:srgbClr val="FFFFFF"/>
                </a:highlight>
              </a:rPr>
              <a:t>Cystitis episodes </a:t>
            </a:r>
            <a:r>
              <a:rPr lang="en-GB" sz="1800" b="0" i="0" dirty="0">
                <a:solidFill>
                  <a:srgbClr val="212121"/>
                </a:solidFill>
                <a:effectLst/>
                <a:highlight>
                  <a:srgbClr val="FFFFFF"/>
                </a:highlight>
              </a:rPr>
              <a:t>– 111 (mean 1.7) in </a:t>
            </a:r>
            <a:r>
              <a:rPr lang="en-GB" sz="1800" dirty="0">
                <a:solidFill>
                  <a:srgbClr val="212121"/>
                </a:solidFill>
                <a:highlight>
                  <a:srgbClr val="FFFFFF"/>
                </a:highlight>
              </a:rPr>
              <a:t>hydration</a:t>
            </a:r>
            <a:r>
              <a:rPr lang="en-GB" sz="1800" b="0" i="0" dirty="0">
                <a:solidFill>
                  <a:srgbClr val="212121"/>
                </a:solidFill>
                <a:effectLst/>
                <a:highlight>
                  <a:srgbClr val="FFFFFF"/>
                </a:highlight>
              </a:rPr>
              <a:t> group and 216 (mean 3.2) in control group</a:t>
            </a:r>
          </a:p>
          <a:p>
            <a:pPr>
              <a:lnSpc>
                <a:spcPct val="100000"/>
              </a:lnSpc>
            </a:pPr>
            <a:r>
              <a:rPr lang="en-GB" sz="1800" b="1" dirty="0">
                <a:solidFill>
                  <a:srgbClr val="212121"/>
                </a:solidFill>
                <a:highlight>
                  <a:srgbClr val="FFFFFF"/>
                </a:highlight>
              </a:rPr>
              <a:t>M</a:t>
            </a:r>
            <a:r>
              <a:rPr lang="en-GB" sz="1800" b="1" i="0" dirty="0">
                <a:solidFill>
                  <a:srgbClr val="212121"/>
                </a:solidFill>
                <a:effectLst/>
                <a:highlight>
                  <a:srgbClr val="FFFFFF"/>
                </a:highlight>
              </a:rPr>
              <a:t>ean number of antimicrobial regimens used to treat cystitis episodes</a:t>
            </a:r>
            <a:r>
              <a:rPr lang="en-GB" sz="1800" b="0" i="0" dirty="0">
                <a:solidFill>
                  <a:srgbClr val="212121"/>
                </a:solidFill>
                <a:effectLst/>
                <a:highlight>
                  <a:srgbClr val="FFFFFF"/>
                </a:highlight>
              </a:rPr>
              <a:t> – 1.9 (95% CI, 1.7-2.2) in </a:t>
            </a:r>
            <a:r>
              <a:rPr lang="en-GB" sz="1800" dirty="0">
                <a:solidFill>
                  <a:srgbClr val="212121"/>
                </a:solidFill>
                <a:highlight>
                  <a:srgbClr val="FFFFFF"/>
                </a:highlight>
              </a:rPr>
              <a:t>hydration</a:t>
            </a:r>
            <a:r>
              <a:rPr lang="en-GB" sz="1800" b="0" i="0" dirty="0">
                <a:solidFill>
                  <a:srgbClr val="212121"/>
                </a:solidFill>
                <a:effectLst/>
                <a:highlight>
                  <a:srgbClr val="FFFFFF"/>
                </a:highlight>
              </a:rPr>
              <a:t> group and 3.6 (95% CI, 3.3-4.0) in control group</a:t>
            </a:r>
          </a:p>
          <a:p>
            <a:pPr>
              <a:lnSpc>
                <a:spcPct val="100000"/>
              </a:lnSpc>
            </a:pPr>
            <a:r>
              <a:rPr lang="en-GB" sz="1800" b="1" i="0" dirty="0">
                <a:solidFill>
                  <a:srgbClr val="212121"/>
                </a:solidFill>
                <a:effectLst/>
                <a:highlight>
                  <a:srgbClr val="FFFFFF"/>
                </a:highlight>
              </a:rPr>
              <a:t>Mean time interval between cystitis episodes </a:t>
            </a:r>
            <a:r>
              <a:rPr lang="en-GB" sz="1800" b="0" i="0" dirty="0">
                <a:solidFill>
                  <a:srgbClr val="212121"/>
                </a:solidFill>
                <a:effectLst/>
                <a:highlight>
                  <a:srgbClr val="FFFFFF"/>
                </a:highlight>
              </a:rPr>
              <a:t>– 142.8 days (95% CI, 127.4-160.1) in hydration</a:t>
            </a:r>
            <a:r>
              <a:rPr lang="en-GB" sz="1800" dirty="0">
                <a:solidFill>
                  <a:srgbClr val="212121"/>
                </a:solidFill>
                <a:highlight>
                  <a:srgbClr val="FFFFFF"/>
                </a:highlight>
              </a:rPr>
              <a:t> group </a:t>
            </a:r>
            <a:r>
              <a:rPr lang="en-GB" sz="1800" b="0" i="0" dirty="0">
                <a:solidFill>
                  <a:srgbClr val="212121"/>
                </a:solidFill>
                <a:effectLst/>
                <a:highlight>
                  <a:srgbClr val="FFFFFF"/>
                </a:highlight>
              </a:rPr>
              <a:t>and 84.4 days (95% CI, 75.4-94.5) in control group</a:t>
            </a:r>
          </a:p>
        </p:txBody>
      </p:sp>
      <p:sp>
        <p:nvSpPr>
          <p:cNvPr id="7" name="TextBox 6">
            <a:extLst>
              <a:ext uri="{FF2B5EF4-FFF2-40B4-BE49-F238E27FC236}">
                <a16:creationId xmlns:a16="http://schemas.microsoft.com/office/drawing/2014/main" id="{206C9045-C570-518F-C346-24AFB9F80774}"/>
              </a:ext>
            </a:extLst>
          </p:cNvPr>
          <p:cNvSpPr txBox="1"/>
          <p:nvPr/>
        </p:nvSpPr>
        <p:spPr>
          <a:xfrm>
            <a:off x="10772774" y="6026992"/>
            <a:ext cx="1419226"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Hooton 2018</a:t>
            </a:r>
          </a:p>
        </p:txBody>
      </p:sp>
    </p:spTree>
    <p:extLst>
      <p:ext uri="{BB962C8B-B14F-4D97-AF65-F5344CB8AC3E}">
        <p14:creationId xmlns:p14="http://schemas.microsoft.com/office/powerpoint/2010/main" val="347837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EFD8-33EE-7321-9576-D1733479ACF0}"/>
              </a:ext>
            </a:extLst>
          </p:cNvPr>
          <p:cNvSpPr>
            <a:spLocks noGrp="1"/>
          </p:cNvSpPr>
          <p:nvPr>
            <p:ph type="title"/>
          </p:nvPr>
        </p:nvSpPr>
        <p:spPr>
          <a:xfrm>
            <a:off x="1457325" y="372918"/>
            <a:ext cx="10551886" cy="1325563"/>
          </a:xfrm>
        </p:spPr>
        <p:txBody>
          <a:bodyPr>
            <a:normAutofit/>
          </a:bodyPr>
          <a:lstStyle/>
          <a:p>
            <a:r>
              <a:rPr lang="en-GB" sz="3600" b="0" dirty="0"/>
              <a:t>Empirical treatment options for acute UTI</a:t>
            </a:r>
          </a:p>
        </p:txBody>
      </p:sp>
      <p:sp>
        <p:nvSpPr>
          <p:cNvPr id="3" name="Content Placeholder 2">
            <a:extLst>
              <a:ext uri="{FF2B5EF4-FFF2-40B4-BE49-F238E27FC236}">
                <a16:creationId xmlns:a16="http://schemas.microsoft.com/office/drawing/2014/main" id="{F512A8D5-F2A3-FCEB-276A-EFA40546FB74}"/>
              </a:ext>
            </a:extLst>
          </p:cNvPr>
          <p:cNvSpPr>
            <a:spLocks noGrp="1"/>
          </p:cNvSpPr>
          <p:nvPr>
            <p:ph idx="1"/>
          </p:nvPr>
        </p:nvSpPr>
        <p:spPr>
          <a:xfrm>
            <a:off x="1145380" y="1634429"/>
            <a:ext cx="10515600" cy="4351338"/>
          </a:xfrm>
        </p:spPr>
        <p:txBody>
          <a:bodyPr>
            <a:normAutofit/>
          </a:bodyPr>
          <a:lstStyle/>
          <a:p>
            <a:pPr marL="0" indent="0">
              <a:buNone/>
            </a:pPr>
            <a:r>
              <a:rPr lang="en-GB" sz="2000" dirty="0"/>
              <a:t>For a complete list of treatment options for urinary tract infection (lower), see NICE [NG109]</a:t>
            </a:r>
          </a:p>
        </p:txBody>
      </p:sp>
      <p:sp>
        <p:nvSpPr>
          <p:cNvPr id="10" name="TextBox 9">
            <a:extLst>
              <a:ext uri="{FF2B5EF4-FFF2-40B4-BE49-F238E27FC236}">
                <a16:creationId xmlns:a16="http://schemas.microsoft.com/office/drawing/2014/main" id="{748EDCB1-C3ED-FCD2-4310-D711B80E80AF}"/>
              </a:ext>
            </a:extLst>
          </p:cNvPr>
          <p:cNvSpPr txBox="1"/>
          <p:nvPr/>
        </p:nvSpPr>
        <p:spPr>
          <a:xfrm>
            <a:off x="1759130" y="5677990"/>
            <a:ext cx="610035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Figure 1: UTI (lower): antimicrobial prescribing. NICE.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823BA44A-0876-CF4C-031C-F1A2C1DAE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586" y="1984917"/>
            <a:ext cx="8164483" cy="42599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F90C53-A244-8D75-9304-A3766AED458E}"/>
              </a:ext>
            </a:extLst>
          </p:cNvPr>
          <p:cNvSpPr txBox="1"/>
          <p:nvPr/>
        </p:nvSpPr>
        <p:spPr>
          <a:xfrm>
            <a:off x="10772774" y="6026992"/>
            <a:ext cx="1419226"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5771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DA25-0AC9-E9A5-A677-47DE367A54CF}"/>
              </a:ext>
            </a:extLst>
          </p:cNvPr>
          <p:cNvSpPr>
            <a:spLocks noGrp="1"/>
          </p:cNvSpPr>
          <p:nvPr>
            <p:ph type="title"/>
          </p:nvPr>
        </p:nvSpPr>
        <p:spPr>
          <a:xfrm>
            <a:off x="1641847" y="647422"/>
            <a:ext cx="8132152" cy="775554"/>
          </a:xfrm>
        </p:spPr>
        <p:txBody>
          <a:bodyPr>
            <a:normAutofit/>
          </a:bodyPr>
          <a:lstStyle/>
          <a:p>
            <a:r>
              <a:rPr lang="en-GB" sz="3600" b="0" dirty="0">
                <a:latin typeface="+mn-lt"/>
              </a:rPr>
              <a:t>How to use this resource</a:t>
            </a:r>
          </a:p>
        </p:txBody>
      </p:sp>
      <p:pic>
        <p:nvPicPr>
          <p:cNvPr id="7" name="Graphic 6" descr="Question Mark with solid fill">
            <a:extLst>
              <a:ext uri="{FF2B5EF4-FFF2-40B4-BE49-F238E27FC236}">
                <a16:creationId xmlns:a16="http://schemas.microsoft.com/office/drawing/2014/main" id="{F42D64C5-200E-CDF8-FA26-FBD0B175E5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3012">
            <a:off x="6908999" y="494722"/>
            <a:ext cx="1095036" cy="1095036"/>
          </a:xfrm>
          <a:prstGeom prst="rect">
            <a:avLst/>
          </a:prstGeom>
        </p:spPr>
      </p:pic>
      <p:sp>
        <p:nvSpPr>
          <p:cNvPr id="3" name="TextBox 2">
            <a:extLst>
              <a:ext uri="{FF2B5EF4-FFF2-40B4-BE49-F238E27FC236}">
                <a16:creationId xmlns:a16="http://schemas.microsoft.com/office/drawing/2014/main" id="{86480960-52C2-7B50-9E0A-3B66A1D92FA4}"/>
              </a:ext>
            </a:extLst>
          </p:cNvPr>
          <p:cNvSpPr txBox="1"/>
          <p:nvPr/>
        </p:nvSpPr>
        <p:spPr>
          <a:xfrm>
            <a:off x="529253" y="1858063"/>
            <a:ext cx="11068579"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TARGET recurrent UTI ‘How to…?’ worked examples are a resource designed to be used with the TARGET rUTI ‘How to…?’ toolkit for the review of antibiotic prescribing in patients on long-term or repeated antibiotic courses for recurrent UTI.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slide desk will take you through 4 worked examples and can be used for own learning or to deliver to your team. The PowerPoint notes contain further information and slide references.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slides can be used by medical prescribers, non-medical prescribers and pharmacy/nursing professionals to review the clinical management of patients with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468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EFD8-33EE-7321-9576-D1733479ACF0}"/>
              </a:ext>
            </a:extLst>
          </p:cNvPr>
          <p:cNvSpPr>
            <a:spLocks noGrp="1"/>
          </p:cNvSpPr>
          <p:nvPr>
            <p:ph type="title"/>
          </p:nvPr>
        </p:nvSpPr>
        <p:spPr/>
        <p:txBody>
          <a:bodyPr>
            <a:normAutofit/>
          </a:bodyPr>
          <a:lstStyle/>
          <a:p>
            <a:r>
              <a:rPr lang="en-GB" sz="3600" b="0" dirty="0"/>
              <a:t>Referral to specialist care</a:t>
            </a:r>
          </a:p>
        </p:txBody>
      </p:sp>
      <p:sp>
        <p:nvSpPr>
          <p:cNvPr id="7" name="TextBox 6">
            <a:extLst>
              <a:ext uri="{FF2B5EF4-FFF2-40B4-BE49-F238E27FC236}">
                <a16:creationId xmlns:a16="http://schemas.microsoft.com/office/drawing/2014/main" id="{ED8F41C6-711B-1E96-5F0F-024704942933}"/>
              </a:ext>
            </a:extLst>
          </p:cNvPr>
          <p:cNvSpPr txBox="1"/>
          <p:nvPr/>
        </p:nvSpPr>
        <p:spPr>
          <a:xfrm>
            <a:off x="5042262" y="1679557"/>
            <a:ext cx="7149737" cy="532453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People with suspected cancer in line with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NICE guidance on suspected cancer</a:t>
            </a:r>
            <a:r>
              <a:rPr kumimoji="0" lang="en-GB" sz="20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People with recurrent upper UTI</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People with recurrent lower UT</a:t>
            </a:r>
            <a:r>
              <a:rPr lang="en-GB" sz="2000" dirty="0">
                <a:solidFill>
                  <a:prstClr val="black"/>
                </a:solidFill>
                <a:latin typeface="Arial" panose="020B0604020202020204" pitchFamily="34" charset="0"/>
                <a:cs typeface="Arial" panose="020B0604020202020204" pitchFamily="34" charset="0"/>
              </a:rPr>
              <a:t>I when the underlying cause is unknown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Pregnant </a:t>
            </a:r>
            <a:r>
              <a:rPr lang="en-GB" sz="2000" dirty="0">
                <a:solidFill>
                  <a:prstClr val="black"/>
                </a:solidFill>
                <a:latin typeface="Arial" panose="020B0604020202020204" pitchFamily="34" charset="0"/>
                <a:cs typeface="Arial" panose="020B0604020202020204" pitchFamily="34" charset="0"/>
              </a:rPr>
              <a:t>people</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Children and young people under 16 years in line with the </a:t>
            </a:r>
            <a:r>
              <a:rPr lang="en-GB" sz="2000" dirty="0">
                <a:solidFill>
                  <a:prstClr val="black"/>
                </a:solidFill>
                <a:latin typeface="Arial" panose="020B0604020202020204" pitchFamily="34" charset="0"/>
                <a:cs typeface="Arial" panose="020B0604020202020204" pitchFamily="34" charset="0"/>
                <a:hlinkClick r:id="rId4"/>
              </a:rPr>
              <a:t>NICE guideline on urinary tract infection in under 16s </a:t>
            </a:r>
            <a:r>
              <a:rPr lang="en-GB" sz="2000" baseline="30000" dirty="0">
                <a:solidFill>
                  <a:prstClr val="black"/>
                </a:solidFill>
                <a:latin typeface="Arial" panose="020B0604020202020204" pitchFamily="34" charset="0"/>
                <a:cs typeface="Arial" panose="020B0604020202020204" pitchFamily="34" charset="0"/>
              </a:rPr>
              <a:t>2</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Men aged 16 years and over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Failure to respond to appropriate antibiotic therapy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cs typeface="Arial" panose="020B0604020202020204" pitchFamily="34" charset="0"/>
              </a:rPr>
              <a:t>Anyone who has had gender reassignment surgery that involved structural alteration of the urethra</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10" name="Arrow: Right 9">
            <a:extLst>
              <a:ext uri="{FF2B5EF4-FFF2-40B4-BE49-F238E27FC236}">
                <a16:creationId xmlns:a16="http://schemas.microsoft.com/office/drawing/2014/main" id="{56B7EEE2-53D5-D5FC-95B1-9CFCFA9FB8B4}"/>
              </a:ext>
            </a:extLst>
          </p:cNvPr>
          <p:cNvSpPr/>
          <p:nvPr/>
        </p:nvSpPr>
        <p:spPr>
          <a:xfrm>
            <a:off x="3340834" y="3653639"/>
            <a:ext cx="1171893" cy="533733"/>
          </a:xfrm>
          <a:prstGeom prst="rightArrow">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D17A1B7-F240-4C9D-99CE-B6DB4207DA00}"/>
              </a:ext>
            </a:extLst>
          </p:cNvPr>
          <p:cNvSpPr txBox="1"/>
          <p:nvPr/>
        </p:nvSpPr>
        <p:spPr>
          <a:xfrm>
            <a:off x="580216" y="1814169"/>
            <a:ext cx="2470164"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C00000"/>
                </a:solidFill>
                <a:effectLst/>
                <a:uLnTx/>
                <a:uFillTx/>
                <a:latin typeface="Calibri" panose="020F0502020204030204"/>
                <a:ea typeface="+mn-ea"/>
                <a:cs typeface="+mn-cs"/>
              </a:rPr>
              <a:t>Urgent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C00000"/>
                </a:solidFill>
                <a:effectLst/>
                <a:uLnTx/>
                <a:uFillTx/>
                <a:latin typeface="Calibri" panose="020F0502020204030204"/>
                <a:ea typeface="+mn-ea"/>
                <a:cs typeface="+mn-cs"/>
              </a:rPr>
              <a:t>Referral to urology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F74B14F-4B57-3D23-548B-0DC9718F1526}"/>
              </a:ext>
            </a:extLst>
          </p:cNvPr>
          <p:cNvSpPr/>
          <p:nvPr/>
        </p:nvSpPr>
        <p:spPr>
          <a:xfrm>
            <a:off x="5309131" y="4700091"/>
            <a:ext cx="3767961" cy="449943"/>
          </a:xfrm>
          <a:prstGeom prst="ellipse">
            <a:avLst/>
          </a:prstGeom>
          <a:noFill/>
          <a:ln>
            <a:solidFill>
              <a:srgbClr val="AD13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23A1D62-9B16-DCC0-4C36-299998468CC9}"/>
              </a:ext>
            </a:extLst>
          </p:cNvPr>
          <p:cNvSpPr/>
          <p:nvPr/>
        </p:nvSpPr>
        <p:spPr>
          <a:xfrm>
            <a:off x="3340834" y="1814168"/>
            <a:ext cx="1171893" cy="533733"/>
          </a:xfrm>
          <a:prstGeom prst="rightArrow">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3FA4235-28E4-ED69-68C2-D8D8A0BBBE26}"/>
              </a:ext>
            </a:extLst>
          </p:cNvPr>
          <p:cNvSpPr txBox="1"/>
          <p:nvPr/>
        </p:nvSpPr>
        <p:spPr>
          <a:xfrm>
            <a:off x="11010280" y="5896363"/>
            <a:ext cx="1419226" cy="430887"/>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NICE NG 112</a:t>
            </a:r>
          </a:p>
          <a:p>
            <a:r>
              <a:rPr lang="en-GB" sz="1100" dirty="0">
                <a:latin typeface="Arial" panose="020B0604020202020204" pitchFamily="34" charset="0"/>
                <a:cs typeface="Arial" panose="020B0604020202020204" pitchFamily="34" charset="0"/>
              </a:rPr>
              <a:t>NICE NG 224</a:t>
            </a:r>
          </a:p>
        </p:txBody>
      </p:sp>
    </p:spTree>
    <p:extLst>
      <p:ext uri="{BB962C8B-B14F-4D97-AF65-F5344CB8AC3E}">
        <p14:creationId xmlns:p14="http://schemas.microsoft.com/office/powerpoint/2010/main" val="4596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EFD9EA98-2BEA-7DFC-8B13-70EFE0B9A090}"/>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B8B9E95-F3CA-8C6A-9F5D-18F214F3913A}"/>
              </a:ext>
            </a:extLst>
          </p:cNvPr>
          <p:cNvSpPr>
            <a:spLocks noGrp="1"/>
          </p:cNvSpPr>
          <p:nvPr>
            <p:ph type="title"/>
          </p:nvPr>
        </p:nvSpPr>
        <p:spPr bwMode="auto">
          <a:xfrm>
            <a:off x="1546337" y="572243"/>
            <a:ext cx="971368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tabLst>
                <a:tab pos="266700" algn="l"/>
              </a:tabLst>
            </a:pPr>
            <a:r>
              <a:rPr lang="en-GB" altLang="en-US" sz="3600" b="0" dirty="0">
                <a:solidFill>
                  <a:srgbClr val="AF1E2C"/>
                </a:solidFill>
              </a:rPr>
              <a:t>Scenario 3 – Angela Carter</a:t>
            </a:r>
            <a:br>
              <a:rPr lang="en-GB" altLang="en-US" sz="3600" b="0" dirty="0">
                <a:solidFill>
                  <a:srgbClr val="AF1E2C"/>
                </a:solidFill>
              </a:rPr>
            </a:br>
            <a:endParaRPr lang="en-GB" altLang="en-US" sz="3600" b="0" dirty="0">
              <a:solidFill>
                <a:srgbClr val="AF1E2C"/>
              </a:solidFill>
            </a:endParaRPr>
          </a:p>
        </p:txBody>
      </p:sp>
      <p:sp>
        <p:nvSpPr>
          <p:cNvPr id="3" name="Content Placeholder 1">
            <a:extLst>
              <a:ext uri="{FF2B5EF4-FFF2-40B4-BE49-F238E27FC236}">
                <a16:creationId xmlns:a16="http://schemas.microsoft.com/office/drawing/2014/main" id="{6DA69549-9BEE-A760-3D96-4B260206F376}"/>
              </a:ext>
            </a:extLst>
          </p:cNvPr>
          <p:cNvSpPr>
            <a:spLocks noGrp="1"/>
          </p:cNvSpPr>
          <p:nvPr>
            <p:ph idx="1"/>
          </p:nvPr>
        </p:nvSpPr>
        <p:spPr>
          <a:xfrm>
            <a:off x="84514" y="1908174"/>
            <a:ext cx="7737892" cy="4351338"/>
          </a:xfrm>
        </p:spPr>
        <p:txBody>
          <a:bodyPr>
            <a:normAutofit/>
          </a:bodyPr>
          <a:lstStyle/>
          <a:p>
            <a:pPr marL="0" indent="0">
              <a:spcBef>
                <a:spcPts val="1200"/>
              </a:spcBef>
              <a:buNone/>
              <a:defRPr/>
            </a:pPr>
            <a:r>
              <a:rPr lang="en-GB" altLang="en-US" sz="2400" b="1" dirty="0"/>
              <a:t>Consider the following details:</a:t>
            </a:r>
          </a:p>
          <a:p>
            <a:r>
              <a:rPr lang="en-US" sz="2400" dirty="0"/>
              <a:t>30-year-old female, non pregnant with recurrent UTI</a:t>
            </a:r>
          </a:p>
          <a:p>
            <a:r>
              <a:rPr lang="en-US" sz="2400" dirty="0"/>
              <a:t>Completed 6-month course of nitrofurantoin 50mg at night </a:t>
            </a:r>
          </a:p>
          <a:p>
            <a:endParaRPr lang="en-US" sz="2400" dirty="0"/>
          </a:p>
          <a:p>
            <a:pPr marL="0" indent="0">
              <a:buNone/>
            </a:pPr>
            <a:r>
              <a:rPr lang="en-US" sz="2400" b="1" dirty="0"/>
              <a:t>On examination/review:</a:t>
            </a:r>
          </a:p>
          <a:p>
            <a:r>
              <a:rPr lang="en-US" sz="2400" dirty="0"/>
              <a:t>No breakthrough UTIs within the last 6 months</a:t>
            </a:r>
          </a:p>
          <a:p>
            <a:r>
              <a:rPr lang="en-US" sz="2400" dirty="0"/>
              <a:t>No adverse effects to treatment </a:t>
            </a:r>
          </a:p>
          <a:p>
            <a:endParaRPr lang="en-GB" dirty="0"/>
          </a:p>
        </p:txBody>
      </p:sp>
      <p:pic>
        <p:nvPicPr>
          <p:cNvPr id="4" name="Picture 3" descr="Woman talking with therapist">
            <a:extLst>
              <a:ext uri="{FF2B5EF4-FFF2-40B4-BE49-F238E27FC236}">
                <a16:creationId xmlns:a16="http://schemas.microsoft.com/office/drawing/2014/main" id="{0BF8412D-2BBF-9B91-74E9-4148C888AF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822406" y="2206885"/>
            <a:ext cx="4129964" cy="3271652"/>
          </a:xfrm>
          <a:prstGeom prst="rect">
            <a:avLst/>
          </a:prstGeom>
        </p:spPr>
      </p:pic>
    </p:spTree>
    <p:extLst>
      <p:ext uri="{BB962C8B-B14F-4D97-AF65-F5344CB8AC3E}">
        <p14:creationId xmlns:p14="http://schemas.microsoft.com/office/powerpoint/2010/main" val="276571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BE7E-2942-EB67-A012-1F52D54CE36D}"/>
              </a:ext>
            </a:extLst>
          </p:cNvPr>
          <p:cNvSpPr>
            <a:spLocks noGrp="1"/>
          </p:cNvSpPr>
          <p:nvPr>
            <p:ph type="title"/>
          </p:nvPr>
        </p:nvSpPr>
        <p:spPr>
          <a:xfrm>
            <a:off x="1628539" y="377801"/>
            <a:ext cx="9713686" cy="1325563"/>
          </a:xfrm>
        </p:spPr>
        <p:txBody>
          <a:bodyPr>
            <a:normAutofit/>
          </a:bodyPr>
          <a:lstStyle/>
          <a:p>
            <a:r>
              <a:rPr lang="en-GB" sz="3600" b="0" dirty="0"/>
              <a:t>Patient centred review</a:t>
            </a:r>
          </a:p>
        </p:txBody>
      </p:sp>
      <p:graphicFrame>
        <p:nvGraphicFramePr>
          <p:cNvPr id="8" name="Table 7">
            <a:extLst>
              <a:ext uri="{FF2B5EF4-FFF2-40B4-BE49-F238E27FC236}">
                <a16:creationId xmlns:a16="http://schemas.microsoft.com/office/drawing/2014/main" id="{CD952B46-2D7F-F6A2-EFE5-F4ADA412FBE2}"/>
              </a:ext>
            </a:extLst>
          </p:cNvPr>
          <p:cNvGraphicFramePr>
            <a:graphicFrameLocks noGrp="1"/>
          </p:cNvGraphicFramePr>
          <p:nvPr>
            <p:extLst>
              <p:ext uri="{D42A27DB-BD31-4B8C-83A1-F6EECF244321}">
                <p14:modId xmlns:p14="http://schemas.microsoft.com/office/powerpoint/2010/main" val="605779136"/>
              </p:ext>
            </p:extLst>
          </p:nvPr>
        </p:nvGraphicFramePr>
        <p:xfrm>
          <a:off x="235130" y="1760334"/>
          <a:ext cx="11550470" cy="4428490"/>
        </p:xfrm>
        <a:graphic>
          <a:graphicData uri="http://schemas.openxmlformats.org/drawingml/2006/table">
            <a:tbl>
              <a:tblPr>
                <a:tableStyleId>{00A15C55-8517-42AA-B614-E9B94910E393}</a:tableStyleId>
              </a:tblPr>
              <a:tblGrid>
                <a:gridCol w="1856327">
                  <a:extLst>
                    <a:ext uri="{9D8B030D-6E8A-4147-A177-3AD203B41FA5}">
                      <a16:colId xmlns:a16="http://schemas.microsoft.com/office/drawing/2014/main" val="1822405589"/>
                    </a:ext>
                  </a:extLst>
                </a:gridCol>
                <a:gridCol w="3887178">
                  <a:extLst>
                    <a:ext uri="{9D8B030D-6E8A-4147-A177-3AD203B41FA5}">
                      <a16:colId xmlns:a16="http://schemas.microsoft.com/office/drawing/2014/main" val="3093834514"/>
                    </a:ext>
                  </a:extLst>
                </a:gridCol>
                <a:gridCol w="5806965">
                  <a:extLst>
                    <a:ext uri="{9D8B030D-6E8A-4147-A177-3AD203B41FA5}">
                      <a16:colId xmlns:a16="http://schemas.microsoft.com/office/drawing/2014/main" val="3188209570"/>
                    </a:ext>
                  </a:extLst>
                </a:gridCol>
              </a:tblGrid>
              <a:tr h="245381">
                <a:tc>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Item to consider</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176213" indent="-96838"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 Patient response</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219032">
                <a:tc rowSpan="3">
                  <a:txBody>
                    <a:bodyPr/>
                    <a:lstStyle/>
                    <a:p>
                      <a:pPr marL="96838" indent="0" algn="l" fontAlgn="b"/>
                      <a:r>
                        <a:rPr lang="en-GB" sz="1600" b="1" u="none" strike="noStrike" dirty="0">
                          <a:solidFill>
                            <a:schemeClr val="tx1"/>
                          </a:solidFill>
                          <a:effectLst/>
                          <a:latin typeface="Arial" panose="020B0604020202020204" pitchFamily="34" charset="0"/>
                          <a:cs typeface="Arial" panose="020B0604020202020204" pitchFamily="34" charset="0"/>
                        </a:rPr>
                        <a:t>Condition and consultation history</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Establish history of patient’s condition</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Has experienced recurrent UTIs since early 20s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219032">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baseline habits </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Generally well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29829">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 Are they under a specialist consultant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Not currently under a specialist consultant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851422">
                <a:tc rowSpan="4">
                  <a:txBody>
                    <a:bodyPr/>
                    <a:lstStyle/>
                    <a:p>
                      <a:pPr marL="96838" indent="0" algn="l" fontAlgn="b"/>
                      <a:r>
                        <a:rPr lang="en-GB" sz="1600" b="1" i="0" u="none" strike="noStrike" dirty="0">
                          <a:solidFill>
                            <a:schemeClr val="tx1"/>
                          </a:solidFill>
                          <a:effectLst/>
                          <a:latin typeface="Arial" panose="020B0604020202020204" pitchFamily="34" charset="0"/>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Treatment/Prescription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6 months completed of nitrofurantoin 50mg at night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Has had repeated courses of antibiotics over the last 2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Continues to practice personal hygiene measures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254575">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Side effects to treatment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None reported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340887">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Adherence to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Patient is compliant to treatment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429829">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perception of their condition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Concerned about risks of coming off antibiotics and UTIs returning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564975">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tx1"/>
                          </a:solidFill>
                          <a:effectLst/>
                          <a:latin typeface="Arial" panose="020B0604020202020204" pitchFamily="34" charset="0"/>
                          <a:cs typeface="Arial" panose="020B0604020202020204" pitchFamily="34" charset="0"/>
                        </a:rPr>
                        <a:t>Patient Impact and preference</a:t>
                      </a:r>
                      <a:endParaRPr lang="en-GB" sz="1600" b="1" i="0" u="none" strike="noStrike" dirty="0">
                        <a:solidFill>
                          <a:schemeClr val="tx1"/>
                        </a:solidFill>
                        <a:effectLst/>
                        <a:latin typeface="Arial" panose="020B0604020202020204" pitchFamily="34" charset="0"/>
                        <a:cs typeface="Arial" panose="020B0604020202020204" pitchFamily="34" charset="0"/>
                      </a:endParaRPr>
                    </a:p>
                    <a:p>
                      <a:pPr algn="l" fontAlgn="b"/>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Explore impact UTIs have had on self-esteem  or mental health</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Does not report any negative impact on mental health or self-esteem</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851422">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400" b="0" dirty="0">
                          <a:solidFill>
                            <a:schemeClr val="tx1"/>
                          </a:solidFill>
                          <a:latin typeface="Arial" panose="020B0604020202020204" pitchFamily="34" charset="0"/>
                          <a:cs typeface="Arial" panose="020B0604020202020204" pitchFamily="34" charset="0"/>
                        </a:rPr>
                        <a:t>What are the patient's preferences and expectations from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be willing to trial coming off antibiotics with support from health care professional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Does not want UTIs to return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pic>
        <p:nvPicPr>
          <p:cNvPr id="3" name="Picture 2" descr="Woman talking with therapist">
            <a:extLst>
              <a:ext uri="{FF2B5EF4-FFF2-40B4-BE49-F238E27FC236}">
                <a16:creationId xmlns:a16="http://schemas.microsoft.com/office/drawing/2014/main" id="{E2D2659A-A105-DB75-2792-C82B2417D9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11844" y="350411"/>
            <a:ext cx="1692297" cy="1340595"/>
          </a:xfrm>
          <a:prstGeom prst="rect">
            <a:avLst/>
          </a:prstGeom>
        </p:spPr>
      </p:pic>
    </p:spTree>
    <p:extLst>
      <p:ext uri="{BB962C8B-B14F-4D97-AF65-F5344CB8AC3E}">
        <p14:creationId xmlns:p14="http://schemas.microsoft.com/office/powerpoint/2010/main" val="93574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4400" b="0" dirty="0"/>
              <a:t>Management</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399510" y="1893018"/>
            <a:ext cx="11392979" cy="4452666"/>
          </a:xfrm>
        </p:spPr>
        <p:txBody>
          <a:bodyPr>
            <a:noAutofit/>
          </a:bodyPr>
          <a:lstStyle/>
          <a:p>
            <a:pPr marL="0" indent="0">
              <a:buNone/>
            </a:pPr>
            <a:r>
              <a:rPr lang="en-GB" sz="2400" b="1" dirty="0"/>
              <a:t>Discuss discontinuing </a:t>
            </a:r>
            <a:r>
              <a:rPr lang="en-GB" sz="2400" dirty="0"/>
              <a:t>repeat</a:t>
            </a:r>
            <a:r>
              <a:rPr lang="en-GB" sz="2400" b="1" dirty="0"/>
              <a:t> </a:t>
            </a:r>
            <a:r>
              <a:rPr lang="en-GB" sz="2400" dirty="0"/>
              <a:t>oral antibiotic prophylaxis – shared care decision.</a:t>
            </a:r>
          </a:p>
          <a:p>
            <a:pPr marL="531813" lvl="1" indent="-358775"/>
            <a:r>
              <a:rPr lang="en-GB" sz="1800" dirty="0"/>
              <a:t>Long term antibiotics can cause serious side effects (for nitrofurantoin, this includes pulmonary and liver risks) and require monitoring, see </a:t>
            </a:r>
            <a:r>
              <a:rPr lang="en-GB" sz="1800" dirty="0">
                <a:hlinkClick r:id="rId3"/>
              </a:rPr>
              <a:t>BNF</a:t>
            </a:r>
            <a:r>
              <a:rPr lang="en-GB" sz="1800" dirty="0"/>
              <a:t> for details.</a:t>
            </a:r>
          </a:p>
          <a:p>
            <a:pPr marL="531813" lvl="1" indent="-358775"/>
            <a:r>
              <a:rPr lang="en-GB" sz="1800" kern="1200" dirty="0">
                <a:solidFill>
                  <a:schemeClr val="tx1"/>
                </a:solidFill>
                <a:effectLst/>
                <a:latin typeface="Arial" panose="020B0604020202020204" pitchFamily="34" charset="0"/>
                <a:ea typeface="+mn-ea"/>
                <a:cs typeface="Arial" panose="020B0604020202020204" pitchFamily="34" charset="0"/>
              </a:rPr>
              <a:t>Patients that can stop continuous prophylaxis without a return of symptoms reduce the risks of antimicrobial resistance emerging and side effects.</a:t>
            </a:r>
          </a:p>
          <a:p>
            <a:pPr marL="531813" lvl="1" indent="-358775"/>
            <a:r>
              <a:rPr lang="en-GB" sz="1800" kern="1200" dirty="0">
                <a:solidFill>
                  <a:schemeClr val="tx1"/>
                </a:solidFill>
                <a:effectLst/>
                <a:latin typeface="Arial" panose="020B0604020202020204" pitchFamily="34" charset="0"/>
                <a:ea typeface="+mn-ea"/>
                <a:cs typeface="Arial" panose="020B0604020202020204" pitchFamily="34" charset="0"/>
              </a:rPr>
              <a:t>In a recent trial 48% of patients who stop continuous antibiotic prophylaxis at 6-months, did not return to suffering </a:t>
            </a:r>
            <a:r>
              <a:rPr lang="en-GB" sz="1800" kern="1200" dirty="0" err="1">
                <a:solidFill>
                  <a:schemeClr val="tx1"/>
                </a:solidFill>
                <a:effectLst/>
                <a:latin typeface="Arial" panose="020B0604020202020204" pitchFamily="34" charset="0"/>
                <a:ea typeface="+mn-ea"/>
                <a:cs typeface="Arial" panose="020B0604020202020204" pitchFamily="34" charset="0"/>
              </a:rPr>
              <a:t>rUTIs</a:t>
            </a:r>
            <a:r>
              <a:rPr lang="en-GB" sz="1800" kern="1200" dirty="0">
                <a:solidFill>
                  <a:schemeClr val="tx1"/>
                </a:solidFill>
                <a:effectLst/>
                <a:latin typeface="Arial" panose="020B0604020202020204" pitchFamily="34" charset="0"/>
                <a:ea typeface="+mn-ea"/>
                <a:cs typeface="Arial" panose="020B0604020202020204" pitchFamily="34" charset="0"/>
              </a:rPr>
              <a:t> (when assessed 6 months later).</a:t>
            </a:r>
            <a:r>
              <a:rPr lang="en-GB" sz="1800" baseline="30000" dirty="0"/>
              <a:t>1</a:t>
            </a:r>
            <a:endParaRPr lang="en-GB" sz="1800" b="0" i="1" dirty="0">
              <a:latin typeface="Arial" panose="020B0604020202020204" pitchFamily="34" charset="0"/>
              <a:cs typeface="Arial" panose="020B0604020202020204" pitchFamily="34" charset="0"/>
            </a:endParaRPr>
          </a:p>
          <a:p>
            <a:pPr marL="531813" lvl="1" indent="-358775"/>
            <a:r>
              <a:rPr lang="en-GB" sz="1800" b="0" i="0" dirty="0">
                <a:latin typeface="Arial" panose="020B0604020202020204" pitchFamily="34" charset="0"/>
                <a:cs typeface="Arial" panose="020B0604020202020204" pitchFamily="34" charset="0"/>
              </a:rPr>
              <a:t>Test of cure is not required in asymptomatic patients at the end of a course of prophylaxis.</a:t>
            </a:r>
            <a:endParaRPr lang="en-GB" sz="1800" dirty="0"/>
          </a:p>
          <a:p>
            <a:pPr marL="531813" lvl="1" indent="-358775"/>
            <a:r>
              <a:rPr lang="en-GB" sz="1800" dirty="0"/>
              <a:t>Discuss OTC products such as cranberry products or D-mannose.</a:t>
            </a:r>
          </a:p>
          <a:p>
            <a:pPr marL="531813" lvl="1" indent="-358775"/>
            <a:r>
              <a:rPr lang="en-GB" sz="1800" dirty="0"/>
              <a:t>Explain this is a trial off antibiotics – not a hard stop.</a:t>
            </a:r>
          </a:p>
          <a:p>
            <a:pPr marL="531813" lvl="1" indent="-358775"/>
            <a:r>
              <a:rPr lang="en-GB" sz="1800" dirty="0">
                <a:solidFill>
                  <a:srgbClr val="000000"/>
                </a:solidFill>
                <a:effectLst/>
                <a:ea typeface="Noto Sans Symbols"/>
              </a:rPr>
              <a:t>Supply urine sample bottle with instructions of when to use.</a:t>
            </a:r>
          </a:p>
          <a:p>
            <a:pPr marL="531813" lvl="1" indent="-358775"/>
            <a:r>
              <a:rPr lang="en-GB" sz="1800" dirty="0">
                <a:solidFill>
                  <a:srgbClr val="000000"/>
                </a:solidFill>
                <a:ea typeface="Noto Sans Symbols"/>
              </a:rPr>
              <a:t>P</a:t>
            </a:r>
            <a:r>
              <a:rPr lang="en-GB" sz="1800" dirty="0">
                <a:solidFill>
                  <a:srgbClr val="000000"/>
                </a:solidFill>
                <a:effectLst/>
                <a:ea typeface="Noto Sans Symbols"/>
              </a:rPr>
              <a:t>rovide a ‘self-start’ prescription of stand-by antibiotics based on most recent sensitivities.</a:t>
            </a:r>
            <a:endParaRPr lang="en-GB" sz="1800" dirty="0"/>
          </a:p>
          <a:p>
            <a:pPr marL="531813" lvl="1" indent="-358775"/>
            <a:r>
              <a:rPr lang="en-GB" sz="1800" dirty="0"/>
              <a:t>Provide information on self-management and stand-by pack advice sheet.</a:t>
            </a:r>
          </a:p>
          <a:p>
            <a:pPr marL="0" indent="0">
              <a:buNone/>
            </a:pPr>
            <a:endParaRPr lang="en-GB" sz="1800" b="1" dirty="0">
              <a:solidFill>
                <a:srgbClr val="FF0000"/>
              </a:solidFill>
            </a:endParaRPr>
          </a:p>
        </p:txBody>
      </p:sp>
      <p:sp>
        <p:nvSpPr>
          <p:cNvPr id="7" name="TextBox 6">
            <a:extLst>
              <a:ext uri="{FF2B5EF4-FFF2-40B4-BE49-F238E27FC236}">
                <a16:creationId xmlns:a16="http://schemas.microsoft.com/office/drawing/2014/main" id="{709972D7-9171-53CA-B945-6DCF1DFADA8C}"/>
              </a:ext>
            </a:extLst>
          </p:cNvPr>
          <p:cNvSpPr txBox="1"/>
          <p:nvPr/>
        </p:nvSpPr>
        <p:spPr>
          <a:xfrm>
            <a:off x="10772774" y="5710113"/>
            <a:ext cx="1419226" cy="646331"/>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a:p>
            <a:r>
              <a:rPr lang="en-GB" sz="1200" dirty="0">
                <a:latin typeface="Arial" panose="020B0604020202020204" pitchFamily="34" charset="0"/>
                <a:cs typeface="Arial" panose="020B0604020202020204" pitchFamily="34" charset="0"/>
              </a:rPr>
              <a:t>NICE NG 224</a:t>
            </a:r>
          </a:p>
          <a:p>
            <a:r>
              <a:rPr lang="en-GB" sz="1200" dirty="0">
                <a:latin typeface="Arial" panose="020B0604020202020204" pitchFamily="34" charset="0"/>
                <a:cs typeface="Arial" panose="020B0604020202020204" pitchFamily="34" charset="0"/>
              </a:rPr>
              <a:t>Harding 2022</a:t>
            </a:r>
          </a:p>
        </p:txBody>
      </p:sp>
    </p:spTree>
    <p:extLst>
      <p:ext uri="{BB962C8B-B14F-4D97-AF65-F5344CB8AC3E}">
        <p14:creationId xmlns:p14="http://schemas.microsoft.com/office/powerpoint/2010/main" val="31903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765B-88AC-727D-AC29-1D143BEBFE71}"/>
              </a:ext>
            </a:extLst>
          </p:cNvPr>
          <p:cNvSpPr>
            <a:spLocks noGrp="1"/>
          </p:cNvSpPr>
          <p:nvPr>
            <p:ph type="title"/>
          </p:nvPr>
        </p:nvSpPr>
        <p:spPr>
          <a:xfrm>
            <a:off x="1640114" y="365125"/>
            <a:ext cx="10551886" cy="1325563"/>
          </a:xfrm>
        </p:spPr>
        <p:txBody>
          <a:bodyPr>
            <a:normAutofit/>
          </a:bodyPr>
          <a:lstStyle/>
          <a:p>
            <a:r>
              <a:rPr lang="en-GB" sz="3600" b="0" dirty="0"/>
              <a:t>Evidence for Cranberry products </a:t>
            </a:r>
          </a:p>
        </p:txBody>
      </p:sp>
      <p:sp>
        <p:nvSpPr>
          <p:cNvPr id="3" name="Content Placeholder 2">
            <a:extLst>
              <a:ext uri="{FF2B5EF4-FFF2-40B4-BE49-F238E27FC236}">
                <a16:creationId xmlns:a16="http://schemas.microsoft.com/office/drawing/2014/main" id="{C3A49A3C-40C6-4B23-7318-2DFD2CD9E180}"/>
              </a:ext>
            </a:extLst>
          </p:cNvPr>
          <p:cNvSpPr>
            <a:spLocks noGrp="1"/>
          </p:cNvSpPr>
          <p:nvPr>
            <p:ph idx="1"/>
          </p:nvPr>
        </p:nvSpPr>
        <p:spPr>
          <a:xfrm>
            <a:off x="441598" y="1597693"/>
            <a:ext cx="11376154" cy="4597545"/>
          </a:xfrm>
        </p:spPr>
        <p:txBody>
          <a:bodyPr>
            <a:noAutofit/>
          </a:bodyPr>
          <a:lstStyle/>
          <a:p>
            <a:pPr marL="0" indent="0">
              <a:lnSpc>
                <a:spcPct val="120000"/>
              </a:lnSpc>
              <a:buNone/>
            </a:pPr>
            <a:r>
              <a:rPr lang="en-GB" sz="1800" b="1" dirty="0"/>
              <a:t>Cranberry is contra-indicated in patients taking warfarin </a:t>
            </a:r>
            <a:r>
              <a:rPr lang="en-GB" sz="1800" dirty="0"/>
              <a:t>and patients should be advised to consider the sugar content of cranberry products.</a:t>
            </a:r>
          </a:p>
          <a:p>
            <a:pPr>
              <a:lnSpc>
                <a:spcPct val="120000"/>
              </a:lnSpc>
            </a:pPr>
            <a:r>
              <a:rPr lang="en-GB" sz="1800" dirty="0"/>
              <a:t>Cranberry products (juice, tablets or capsules) </a:t>
            </a:r>
            <a:r>
              <a:rPr lang="en-GB" sz="1800" dirty="0">
                <a:solidFill>
                  <a:srgbClr val="AD1313"/>
                </a:solidFill>
              </a:rPr>
              <a:t>probably reduced the risk of symptomatic, culture‐verified UTIs by 26% vs. placebo, in [younger] women with recurrent UTIs </a:t>
            </a:r>
            <a:r>
              <a:rPr lang="en-GB" sz="1800" dirty="0"/>
              <a:t>(8 studies, 1555 participants: RR 0.74, 95% CI 0.55 to 0.99). </a:t>
            </a:r>
            <a:r>
              <a:rPr lang="en-GB" sz="1800" baseline="30000" dirty="0"/>
              <a:t>2</a:t>
            </a:r>
            <a:endParaRPr lang="en-GB" sz="1800" dirty="0"/>
          </a:p>
          <a:p>
            <a:pPr>
              <a:lnSpc>
                <a:spcPct val="120000"/>
              </a:lnSpc>
            </a:pPr>
            <a:r>
              <a:rPr lang="en-GB" sz="1800" dirty="0">
                <a:solidFill>
                  <a:srgbClr val="333333"/>
                </a:solidFill>
              </a:rPr>
              <a:t>Review of 50 </a:t>
            </a:r>
            <a:r>
              <a:rPr lang="en-GB" sz="1800" b="0" i="0" dirty="0">
                <a:solidFill>
                  <a:srgbClr val="333333"/>
                </a:solidFill>
                <a:effectLst/>
              </a:rPr>
              <a:t>RCTs involving 8857 people. Taking cranberries as a juice, tablets or capsules </a:t>
            </a:r>
            <a:r>
              <a:rPr lang="en-GB" sz="1800" b="0" i="0" dirty="0">
                <a:solidFill>
                  <a:srgbClr val="B22E20"/>
                </a:solidFill>
                <a:effectLst/>
              </a:rPr>
              <a:t>reduced the number of UTIs in women with recurrent UTIs, in children with UTIs and in people susceptible to UTIs following an intervention such as bladder radiotherapy</a:t>
            </a:r>
            <a:r>
              <a:rPr lang="en-GB" sz="1800" b="0" i="0" dirty="0">
                <a:solidFill>
                  <a:srgbClr val="333333"/>
                </a:solidFill>
                <a:effectLst/>
              </a:rPr>
              <a:t>. However, UTIs did not appear to be reduced in elderly institutionalised men and women, in adults with neuromuscular bladder dysfunction and incomplete bladder emptying, or in pregnant women. </a:t>
            </a:r>
            <a:r>
              <a:rPr lang="en-GB" sz="1800" baseline="30000" dirty="0"/>
              <a:t>3</a:t>
            </a:r>
          </a:p>
          <a:p>
            <a:pPr marL="0" indent="0">
              <a:lnSpc>
                <a:spcPct val="120000"/>
              </a:lnSpc>
              <a:buNone/>
            </a:pPr>
            <a:endParaRPr lang="en-GB" sz="1800" dirty="0"/>
          </a:p>
        </p:txBody>
      </p:sp>
      <p:sp>
        <p:nvSpPr>
          <p:cNvPr id="7" name="TextBox 6">
            <a:extLst>
              <a:ext uri="{FF2B5EF4-FFF2-40B4-BE49-F238E27FC236}">
                <a16:creationId xmlns:a16="http://schemas.microsoft.com/office/drawing/2014/main" id="{D3BF81C1-91E5-A319-30E2-0B6AF6762822}"/>
              </a:ext>
            </a:extLst>
          </p:cNvPr>
          <p:cNvSpPr txBox="1"/>
          <p:nvPr/>
        </p:nvSpPr>
        <p:spPr>
          <a:xfrm>
            <a:off x="10772774" y="5718641"/>
            <a:ext cx="1419226" cy="646331"/>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a:p>
            <a:r>
              <a:rPr lang="en-GB" sz="1200" dirty="0">
                <a:latin typeface="Arial" panose="020B0604020202020204" pitchFamily="34" charset="0"/>
                <a:cs typeface="Arial" panose="020B0604020202020204" pitchFamily="34" charset="0"/>
              </a:rPr>
              <a:t>Fu 2017</a:t>
            </a:r>
          </a:p>
          <a:p>
            <a:r>
              <a:rPr lang="en-GB" sz="1200" dirty="0">
                <a:latin typeface="Arial" panose="020B0604020202020204" pitchFamily="34" charset="0"/>
                <a:cs typeface="Arial" panose="020B0604020202020204" pitchFamily="34" charset="0"/>
              </a:rPr>
              <a:t>Williams 2023</a:t>
            </a:r>
          </a:p>
        </p:txBody>
      </p:sp>
    </p:spTree>
    <p:extLst>
      <p:ext uri="{BB962C8B-B14F-4D97-AF65-F5344CB8AC3E}">
        <p14:creationId xmlns:p14="http://schemas.microsoft.com/office/powerpoint/2010/main" val="1793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765B-88AC-727D-AC29-1D143BEBFE71}"/>
              </a:ext>
            </a:extLst>
          </p:cNvPr>
          <p:cNvSpPr>
            <a:spLocks noGrp="1"/>
          </p:cNvSpPr>
          <p:nvPr>
            <p:ph type="title"/>
          </p:nvPr>
        </p:nvSpPr>
        <p:spPr>
          <a:xfrm>
            <a:off x="1640114" y="365125"/>
            <a:ext cx="10551886" cy="1325563"/>
          </a:xfrm>
        </p:spPr>
        <p:txBody>
          <a:bodyPr>
            <a:normAutofit/>
          </a:bodyPr>
          <a:lstStyle/>
          <a:p>
            <a:r>
              <a:rPr lang="en-GB" sz="3600" b="0" dirty="0"/>
              <a:t>D-Mannose</a:t>
            </a:r>
          </a:p>
        </p:txBody>
      </p:sp>
      <p:sp>
        <p:nvSpPr>
          <p:cNvPr id="3" name="Content Placeholder 2">
            <a:extLst>
              <a:ext uri="{FF2B5EF4-FFF2-40B4-BE49-F238E27FC236}">
                <a16:creationId xmlns:a16="http://schemas.microsoft.com/office/drawing/2014/main" id="{C3A49A3C-40C6-4B23-7318-2DFD2CD9E180}"/>
              </a:ext>
            </a:extLst>
          </p:cNvPr>
          <p:cNvSpPr>
            <a:spLocks noGrp="1"/>
          </p:cNvSpPr>
          <p:nvPr>
            <p:ph idx="1"/>
          </p:nvPr>
        </p:nvSpPr>
        <p:spPr>
          <a:xfrm>
            <a:off x="524725" y="1911928"/>
            <a:ext cx="10923088" cy="3906982"/>
          </a:xfrm>
        </p:spPr>
        <p:txBody>
          <a:bodyPr>
            <a:normAutofit fontScale="32500" lnSpcReduction="20000"/>
          </a:bodyPr>
          <a:lstStyle/>
          <a:p>
            <a:pPr>
              <a:lnSpc>
                <a:spcPct val="120000"/>
              </a:lnSpc>
              <a:spcBef>
                <a:spcPts val="1800"/>
              </a:spcBef>
            </a:pPr>
            <a:r>
              <a:rPr lang="en-US" sz="8000" dirty="0"/>
              <a:t>D-mannose is a sugar that is found in many types of fruit, including cranberries</a:t>
            </a:r>
          </a:p>
          <a:p>
            <a:pPr>
              <a:lnSpc>
                <a:spcPct val="120000"/>
              </a:lnSpc>
              <a:spcBef>
                <a:spcPts val="1800"/>
              </a:spcBef>
            </a:pPr>
            <a:r>
              <a:rPr lang="en-US" sz="8000" dirty="0"/>
              <a:t>D-mannose supplements should be used with caution in diabetes. It may make it harder to control blood sugar.</a:t>
            </a:r>
          </a:p>
          <a:p>
            <a:pPr>
              <a:lnSpc>
                <a:spcPct val="120000"/>
              </a:lnSpc>
              <a:spcBef>
                <a:spcPts val="1800"/>
              </a:spcBef>
            </a:pPr>
            <a:r>
              <a:rPr lang="en-US" sz="8000" dirty="0"/>
              <a:t>It is not a medicine but can be bought over the counter or online</a:t>
            </a:r>
          </a:p>
          <a:p>
            <a:pPr>
              <a:lnSpc>
                <a:spcPct val="120000"/>
              </a:lnSpc>
              <a:spcBef>
                <a:spcPts val="1800"/>
              </a:spcBef>
            </a:pPr>
            <a:r>
              <a:rPr lang="en-US" sz="8000" dirty="0"/>
              <a:t>Evidence for D-mannose is conflicting, but some women may wish to try D-Mannose, the evidence is conflicting</a:t>
            </a:r>
          </a:p>
        </p:txBody>
      </p:sp>
      <p:sp>
        <p:nvSpPr>
          <p:cNvPr id="7" name="TextBox 6">
            <a:extLst>
              <a:ext uri="{FF2B5EF4-FFF2-40B4-BE49-F238E27FC236}">
                <a16:creationId xmlns:a16="http://schemas.microsoft.com/office/drawing/2014/main" id="{A54590E2-8AB9-15A4-359D-DF39710A4A77}"/>
              </a:ext>
            </a:extLst>
          </p:cNvPr>
          <p:cNvSpPr txBox="1"/>
          <p:nvPr/>
        </p:nvSpPr>
        <p:spPr>
          <a:xfrm>
            <a:off x="10787101" y="5909345"/>
            <a:ext cx="1321424"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13840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765B-88AC-727D-AC29-1D143BEBFE71}"/>
              </a:ext>
            </a:extLst>
          </p:cNvPr>
          <p:cNvSpPr>
            <a:spLocks noGrp="1"/>
          </p:cNvSpPr>
          <p:nvPr>
            <p:ph type="title"/>
          </p:nvPr>
        </p:nvSpPr>
        <p:spPr>
          <a:xfrm>
            <a:off x="1640114" y="365125"/>
            <a:ext cx="10551886" cy="1325563"/>
          </a:xfrm>
        </p:spPr>
        <p:txBody>
          <a:bodyPr>
            <a:normAutofit/>
          </a:bodyPr>
          <a:lstStyle/>
          <a:p>
            <a:r>
              <a:rPr lang="en-GB" sz="3600" b="0" dirty="0"/>
              <a:t>Evidence for D-Mannose</a:t>
            </a:r>
          </a:p>
        </p:txBody>
      </p:sp>
      <p:sp>
        <p:nvSpPr>
          <p:cNvPr id="3" name="Content Placeholder 2">
            <a:extLst>
              <a:ext uri="{FF2B5EF4-FFF2-40B4-BE49-F238E27FC236}">
                <a16:creationId xmlns:a16="http://schemas.microsoft.com/office/drawing/2014/main" id="{C3A49A3C-40C6-4B23-7318-2DFD2CD9E180}"/>
              </a:ext>
            </a:extLst>
          </p:cNvPr>
          <p:cNvSpPr>
            <a:spLocks noGrp="1"/>
          </p:cNvSpPr>
          <p:nvPr>
            <p:ph idx="1"/>
          </p:nvPr>
        </p:nvSpPr>
        <p:spPr>
          <a:xfrm>
            <a:off x="310969" y="1690688"/>
            <a:ext cx="10923088" cy="4597545"/>
          </a:xfrm>
        </p:spPr>
        <p:txBody>
          <a:bodyPr>
            <a:normAutofit fontScale="25000" lnSpcReduction="20000"/>
          </a:bodyPr>
          <a:lstStyle/>
          <a:p>
            <a:pPr>
              <a:lnSpc>
                <a:spcPct val="120000"/>
              </a:lnSpc>
            </a:pPr>
            <a:r>
              <a:rPr lang="en-GB" sz="8000" dirty="0"/>
              <a:t>A recent study compared those contacting ambulatory care with a clinically suspected UTI managed with D-mannose powder 2g daily [50/294 (51.0%)] to those managed with placebo [161/289 (55.7%)] over 6 months. </a:t>
            </a:r>
            <a:r>
              <a:rPr lang="en-GB" sz="8000" dirty="0">
                <a:solidFill>
                  <a:srgbClr val="9E0000"/>
                </a:solidFill>
              </a:rPr>
              <a:t>The number </a:t>
            </a:r>
            <a:r>
              <a:rPr lang="en-GB" sz="8000" dirty="0">
                <a:solidFill>
                  <a:srgbClr val="AD1313"/>
                </a:solidFill>
              </a:rPr>
              <a:t>of prescribed antibiotic courses for UTI did not significantly differ between the 2 groups </a:t>
            </a:r>
            <a:r>
              <a:rPr lang="en-GB" sz="8000" dirty="0"/>
              <a:t>(risk difference, −5%, 95% CI: −13% to 3%, p=0.26).</a:t>
            </a:r>
            <a:r>
              <a:rPr lang="en-GB" sz="8000" baseline="30000" dirty="0"/>
              <a:t>2</a:t>
            </a:r>
          </a:p>
          <a:p>
            <a:pPr>
              <a:lnSpc>
                <a:spcPct val="120000"/>
              </a:lnSpc>
            </a:pPr>
            <a:r>
              <a:rPr lang="en-GB" sz="8000" dirty="0"/>
              <a:t>A previous study found that a dose of 2g of D-mannose powder in 200ml of water daily for 6 months resulted in</a:t>
            </a:r>
            <a:r>
              <a:rPr lang="en-GB" sz="8000" dirty="0">
                <a:solidFill>
                  <a:srgbClr val="AD1313"/>
                </a:solidFill>
              </a:rPr>
              <a:t> significant reduction in the risk of recurrent UTI in non-pregnant women compared with no treatment [ 15 (14.6%) versus 62 (60.8%), NNT 3)] </a:t>
            </a:r>
            <a:r>
              <a:rPr lang="en-GB" sz="8000" dirty="0"/>
              <a:t>in 98 women presenting with a current UTI and history of recurrent UTI.</a:t>
            </a:r>
            <a:r>
              <a:rPr lang="en-GB" sz="8000" baseline="30000" dirty="0"/>
              <a:t>3 </a:t>
            </a:r>
          </a:p>
          <a:p>
            <a:pPr>
              <a:lnSpc>
                <a:spcPct val="120000"/>
              </a:lnSpc>
            </a:pPr>
            <a:r>
              <a:rPr lang="en-GB" sz="8000" dirty="0"/>
              <a:t>D-mannose was equally effective in reducing recurrent UTI when compared with antibiotic prophylaxis (nitrofurantoin 50mg a day) over 6 months.</a:t>
            </a:r>
            <a:r>
              <a:rPr lang="en-GB" sz="8000" baseline="30000" dirty="0"/>
              <a:t>3</a:t>
            </a:r>
          </a:p>
          <a:p>
            <a:pPr>
              <a:lnSpc>
                <a:spcPct val="120000"/>
              </a:lnSpc>
            </a:pPr>
            <a:r>
              <a:rPr lang="en-GB" sz="8000" dirty="0"/>
              <a:t>Evidence on D-mannose in combination with other treatments can be found in a Cochrane Review in 2022.</a:t>
            </a:r>
            <a:r>
              <a:rPr lang="en-GB" sz="8000" baseline="30000" dirty="0"/>
              <a:t>4</a:t>
            </a:r>
            <a:endParaRPr lang="en-GB" sz="8000" dirty="0"/>
          </a:p>
          <a:p>
            <a:pPr marL="0" indent="0">
              <a:buNone/>
            </a:pPr>
            <a:endParaRPr lang="en-GB" dirty="0"/>
          </a:p>
        </p:txBody>
      </p:sp>
      <p:sp>
        <p:nvSpPr>
          <p:cNvPr id="7" name="TextBox 6">
            <a:extLst>
              <a:ext uri="{FF2B5EF4-FFF2-40B4-BE49-F238E27FC236}">
                <a16:creationId xmlns:a16="http://schemas.microsoft.com/office/drawing/2014/main" id="{A54590E2-8AB9-15A4-359D-DF39710A4A77}"/>
              </a:ext>
            </a:extLst>
          </p:cNvPr>
          <p:cNvSpPr txBox="1"/>
          <p:nvPr/>
        </p:nvSpPr>
        <p:spPr>
          <a:xfrm>
            <a:off x="10870576" y="5518792"/>
            <a:ext cx="1321424" cy="769441"/>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1. NICE NG 112</a:t>
            </a:r>
          </a:p>
          <a:p>
            <a:r>
              <a:rPr lang="en-GB" sz="1100" dirty="0">
                <a:latin typeface="Arial" panose="020B0604020202020204" pitchFamily="34" charset="0"/>
                <a:cs typeface="Arial" panose="020B0604020202020204" pitchFamily="34" charset="0"/>
              </a:rPr>
              <a:t>2. Hayward 2024</a:t>
            </a:r>
          </a:p>
          <a:p>
            <a:r>
              <a:rPr lang="en-GB" sz="1100" dirty="0">
                <a:latin typeface="Arial" panose="020B0604020202020204" pitchFamily="34" charset="0"/>
                <a:cs typeface="Arial" panose="020B0604020202020204" pitchFamily="34" charset="0"/>
              </a:rPr>
              <a:t>3. </a:t>
            </a:r>
            <a:r>
              <a:rPr lang="en-GB" sz="1100" dirty="0" err="1">
                <a:latin typeface="Arial" panose="020B0604020202020204" pitchFamily="34" charset="0"/>
                <a:cs typeface="Arial" panose="020B0604020202020204" pitchFamily="34" charset="0"/>
              </a:rPr>
              <a:t>Kranjčec</a:t>
            </a:r>
            <a:r>
              <a:rPr lang="en-GB" sz="1100" dirty="0">
                <a:latin typeface="Arial" panose="020B0604020202020204" pitchFamily="34" charset="0"/>
                <a:cs typeface="Arial" panose="020B0604020202020204" pitchFamily="34" charset="0"/>
              </a:rPr>
              <a:t> 2014</a:t>
            </a:r>
          </a:p>
          <a:p>
            <a:r>
              <a:rPr lang="en-GB" sz="1100" dirty="0">
                <a:latin typeface="Arial" panose="020B0604020202020204" pitchFamily="34" charset="0"/>
                <a:cs typeface="Arial" panose="020B0604020202020204" pitchFamily="34" charset="0"/>
              </a:rPr>
              <a:t>4. Cooper 2022</a:t>
            </a:r>
          </a:p>
        </p:txBody>
      </p:sp>
    </p:spTree>
    <p:extLst>
      <p:ext uri="{BB962C8B-B14F-4D97-AF65-F5344CB8AC3E}">
        <p14:creationId xmlns:p14="http://schemas.microsoft.com/office/powerpoint/2010/main" val="6318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B3BF-ABAF-47D7-F596-A07EC80B277B}"/>
              </a:ext>
            </a:extLst>
          </p:cNvPr>
          <p:cNvSpPr>
            <a:spLocks noGrp="1"/>
          </p:cNvSpPr>
          <p:nvPr>
            <p:ph type="title"/>
          </p:nvPr>
        </p:nvSpPr>
        <p:spPr>
          <a:xfrm>
            <a:off x="1768701" y="284614"/>
            <a:ext cx="9713686" cy="1325563"/>
          </a:xfrm>
        </p:spPr>
        <p:txBody>
          <a:bodyPr>
            <a:normAutofit/>
          </a:bodyPr>
          <a:lstStyle/>
          <a:p>
            <a:r>
              <a:rPr lang="en-GB" sz="3600" b="0" dirty="0"/>
              <a:t>Counselling and advice</a:t>
            </a:r>
          </a:p>
        </p:txBody>
      </p:sp>
      <p:pic>
        <p:nvPicPr>
          <p:cNvPr id="7" name="Content Placeholder 6" descr="A screenshot of a computer&#10;&#10;Description automatically generated">
            <a:extLst>
              <a:ext uri="{FF2B5EF4-FFF2-40B4-BE49-F238E27FC236}">
                <a16:creationId xmlns:a16="http://schemas.microsoft.com/office/drawing/2014/main" id="{E8FFD4BF-CA85-28C4-284B-FEC096CA1FE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660" t="26286" r="34843" b="7765"/>
          <a:stretch/>
        </p:blipFill>
        <p:spPr>
          <a:xfrm>
            <a:off x="7564938" y="496199"/>
            <a:ext cx="4268349" cy="5350155"/>
          </a:xfrm>
          <a:prstGeom prst="rect">
            <a:avLst/>
          </a:prstGeom>
          <a:ln>
            <a:solidFill>
              <a:schemeClr val="tx1"/>
            </a:solidFill>
          </a:ln>
        </p:spPr>
      </p:pic>
      <p:sp>
        <p:nvSpPr>
          <p:cNvPr id="8" name="TextBox 7">
            <a:extLst>
              <a:ext uri="{FF2B5EF4-FFF2-40B4-BE49-F238E27FC236}">
                <a16:creationId xmlns:a16="http://schemas.microsoft.com/office/drawing/2014/main" id="{ED23B65A-B609-8F1F-C6F8-D6A9E9FA5AC0}"/>
              </a:ext>
            </a:extLst>
          </p:cNvPr>
          <p:cNvSpPr txBox="1"/>
          <p:nvPr/>
        </p:nvSpPr>
        <p:spPr>
          <a:xfrm>
            <a:off x="7662441" y="5820998"/>
            <a:ext cx="2953139" cy="230832"/>
          </a:xfrm>
          <a:prstGeom prst="rect">
            <a:avLst/>
          </a:prstGeom>
          <a:noFill/>
        </p:spPr>
        <p:txBody>
          <a:bodyPr wrap="square" rtlCol="0">
            <a:spAutoFit/>
          </a:bodyPr>
          <a:lstStyle/>
          <a:p>
            <a:r>
              <a:rPr lang="en-GB" sz="900" dirty="0"/>
              <a:t>Figure 1. Self-Management and stand-by pack advice sheet </a:t>
            </a:r>
          </a:p>
        </p:txBody>
      </p:sp>
      <p:sp>
        <p:nvSpPr>
          <p:cNvPr id="10" name="TextBox 9">
            <a:extLst>
              <a:ext uri="{FF2B5EF4-FFF2-40B4-BE49-F238E27FC236}">
                <a16:creationId xmlns:a16="http://schemas.microsoft.com/office/drawing/2014/main" id="{69BCCDC3-7235-4790-7872-218FAD748C4C}"/>
              </a:ext>
            </a:extLst>
          </p:cNvPr>
          <p:cNvSpPr txBox="1"/>
          <p:nvPr/>
        </p:nvSpPr>
        <p:spPr>
          <a:xfrm>
            <a:off x="111320" y="2150762"/>
            <a:ext cx="7297346" cy="3046988"/>
          </a:xfrm>
          <a:prstGeom prst="rect">
            <a:avLst/>
          </a:prstGeom>
          <a:noFill/>
        </p:spPr>
        <p:txBody>
          <a:bodyPr wrap="square">
            <a:spAutoFit/>
          </a:bodyPr>
          <a:lstStyle/>
          <a:p>
            <a:pPr marL="285750" indent="-285750">
              <a:buFont typeface="Arial" panose="020B0604020202020204" pitchFamily="34" charset="0"/>
              <a:buChar char="•"/>
            </a:pPr>
            <a:r>
              <a:rPr lang="en-GB" sz="2400" i="0" dirty="0">
                <a:effectLst/>
                <a:latin typeface="Arial" panose="020B0604020202020204" pitchFamily="34" charset="0"/>
                <a:cs typeface="Arial" panose="020B0604020202020204" pitchFamily="34" charset="0"/>
              </a:rPr>
              <a:t>Antibiotics may cause systemic side effects and antimicrobial resistance.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Provide TARGET patient information leaflet: </a:t>
            </a:r>
            <a:r>
              <a:rPr lang="en-GB" sz="2400" dirty="0">
                <a:latin typeface="Arial" panose="020B0604020202020204" pitchFamily="34" charset="0"/>
                <a:cs typeface="Arial" panose="020B0604020202020204" pitchFamily="34" charset="0"/>
                <a:hlinkClick r:id="rId4"/>
              </a:rPr>
              <a:t>Treating Your Infection – Urinary Tract Infection.</a:t>
            </a:r>
            <a:r>
              <a:rPr lang="en-GB" sz="2400" baseline="30000" dirty="0">
                <a:latin typeface="Arial" panose="020B0604020202020204" pitchFamily="34" charset="0"/>
                <a:cs typeface="Arial" panose="020B0604020202020204" pitchFamily="34" charset="0"/>
              </a:rPr>
              <a:t>1</a:t>
            </a:r>
            <a:endParaRPr lang="en-GB" sz="2400" dirty="0">
              <a:latin typeface="Arial" panose="020B0604020202020204" pitchFamily="34" charset="0"/>
              <a:cs typeface="Arial" panose="020B0604020202020204" pitchFamily="34" charset="0"/>
              <a:hlinkClick r:id="rId5"/>
            </a:endParaRPr>
          </a:p>
          <a:p>
            <a:pPr marL="285750" indent="-285750">
              <a:buFont typeface="Arial" panose="020B0604020202020204" pitchFamily="34" charset="0"/>
              <a:buChar char="•"/>
            </a:pPr>
            <a:r>
              <a:rPr lang="en-GB" sz="2400" dirty="0">
                <a:solidFill>
                  <a:srgbClr val="000000"/>
                </a:solidFill>
                <a:effectLst/>
                <a:latin typeface="Arial" panose="020B0604020202020204" pitchFamily="34" charset="0"/>
                <a:ea typeface="Noto Sans Symbols"/>
                <a:cs typeface="Arial" panose="020B0604020202020204" pitchFamily="34" charset="0"/>
              </a:rPr>
              <a:t>Supply education on UTI symptoms to look out for.</a:t>
            </a:r>
            <a:endParaRPr lang="en-GB" sz="2400" dirty="0">
              <a:solidFill>
                <a:srgbClr val="000000"/>
              </a:solidFill>
              <a:latin typeface="Arial" panose="020B0604020202020204" pitchFamily="34" charset="0"/>
              <a:ea typeface="Noto Sans Symbols"/>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Provide information on self-management and stand-by pack advice sheet.</a:t>
            </a:r>
          </a:p>
          <a:p>
            <a:endParaRPr lang="en-GB" sz="2400" dirty="0"/>
          </a:p>
        </p:txBody>
      </p:sp>
      <p:sp>
        <p:nvSpPr>
          <p:cNvPr id="3" name="TextBox 2">
            <a:extLst>
              <a:ext uri="{FF2B5EF4-FFF2-40B4-BE49-F238E27FC236}">
                <a16:creationId xmlns:a16="http://schemas.microsoft.com/office/drawing/2014/main" id="{6A13E6FB-868F-986A-B8B3-1CAD5327C9EC}"/>
              </a:ext>
            </a:extLst>
          </p:cNvPr>
          <p:cNvSpPr txBox="1"/>
          <p:nvPr/>
        </p:nvSpPr>
        <p:spPr>
          <a:xfrm>
            <a:off x="10772774" y="6026992"/>
            <a:ext cx="1419226" cy="261610"/>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34286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B3BF-ABAF-47D7-F596-A07EC80B277B}"/>
              </a:ext>
            </a:extLst>
          </p:cNvPr>
          <p:cNvSpPr>
            <a:spLocks noGrp="1"/>
          </p:cNvSpPr>
          <p:nvPr>
            <p:ph type="title"/>
          </p:nvPr>
        </p:nvSpPr>
        <p:spPr>
          <a:xfrm>
            <a:off x="1768701" y="284614"/>
            <a:ext cx="9713686" cy="1325563"/>
          </a:xfrm>
        </p:spPr>
        <p:txBody>
          <a:bodyPr>
            <a:normAutofit/>
          </a:bodyPr>
          <a:lstStyle/>
          <a:p>
            <a:r>
              <a:rPr lang="en-GB" sz="3600" b="0" dirty="0"/>
              <a:t>Preventative actions</a:t>
            </a:r>
          </a:p>
        </p:txBody>
      </p:sp>
      <p:sp>
        <p:nvSpPr>
          <p:cNvPr id="11" name="Content Placeholder 10">
            <a:extLst>
              <a:ext uri="{FF2B5EF4-FFF2-40B4-BE49-F238E27FC236}">
                <a16:creationId xmlns:a16="http://schemas.microsoft.com/office/drawing/2014/main" id="{8FDC400C-981E-5FB8-B4E9-9EA409B07083}"/>
              </a:ext>
            </a:extLst>
          </p:cNvPr>
          <p:cNvSpPr>
            <a:spLocks noGrp="1"/>
          </p:cNvSpPr>
          <p:nvPr>
            <p:ph idx="1"/>
          </p:nvPr>
        </p:nvSpPr>
        <p:spPr>
          <a:xfrm>
            <a:off x="838200" y="1736203"/>
            <a:ext cx="10515600" cy="4440760"/>
          </a:xfrm>
        </p:spPr>
        <p:txBody>
          <a:bodyPr/>
          <a:lstStyle/>
          <a:p>
            <a:pPr marL="0" indent="0">
              <a:lnSpc>
                <a:spcPct val="120000"/>
              </a:lnSpc>
              <a:spcBef>
                <a:spcPts val="600"/>
              </a:spcBef>
              <a:buNone/>
            </a:pPr>
            <a:r>
              <a:rPr lang="en-GB" dirty="0">
                <a:solidFill>
                  <a:srgbClr val="AD1313"/>
                </a:solidFill>
              </a:rPr>
              <a:t>Recommended activities with good evidence </a:t>
            </a:r>
          </a:p>
          <a:p>
            <a:r>
              <a:rPr lang="en-GB" sz="2400" dirty="0">
                <a:latin typeface="Arial" panose="020B0604020202020204" pitchFamily="34" charset="0"/>
                <a:cs typeface="Arial" panose="020B0604020202020204" pitchFamily="34" charset="0"/>
              </a:rPr>
              <a:t>Maintain</a:t>
            </a:r>
            <a:r>
              <a:rPr lang="en-GB" sz="2400" b="1" dirty="0">
                <a:latin typeface="Arial" panose="020B0604020202020204" pitchFamily="34" charset="0"/>
                <a:cs typeface="Arial" panose="020B0604020202020204" pitchFamily="34" charset="0"/>
              </a:rPr>
              <a:t> adequate hydration</a:t>
            </a:r>
          </a:p>
          <a:p>
            <a:pPr lvl="1"/>
            <a:r>
              <a:rPr lang="en-GB" sz="2000" dirty="0"/>
              <a:t>The amount will depend per person, but NHS recommends about 6-8 glasses per day</a:t>
            </a:r>
            <a:endParaRPr lang="en-GB" sz="2000" dirty="0">
              <a:latin typeface="Arial" panose="020B0604020202020204" pitchFamily="34" charset="0"/>
              <a:cs typeface="Arial" panose="020B0604020202020204" pitchFamily="34" charset="0"/>
            </a:endParaRPr>
          </a:p>
          <a:p>
            <a:pPr marL="0" indent="0">
              <a:lnSpc>
                <a:spcPct val="120000"/>
              </a:lnSpc>
              <a:spcBef>
                <a:spcPts val="600"/>
              </a:spcBef>
              <a:buNone/>
            </a:pPr>
            <a:endParaRPr lang="en-GB" dirty="0">
              <a:solidFill>
                <a:srgbClr val="AD1313"/>
              </a:solidFill>
            </a:endParaRPr>
          </a:p>
          <a:p>
            <a:pPr marL="0" indent="0">
              <a:lnSpc>
                <a:spcPct val="120000"/>
              </a:lnSpc>
              <a:spcBef>
                <a:spcPts val="600"/>
              </a:spcBef>
              <a:buNone/>
            </a:pPr>
            <a:r>
              <a:rPr lang="en-GB" dirty="0">
                <a:solidFill>
                  <a:srgbClr val="AD1313"/>
                </a:solidFill>
              </a:rPr>
              <a:t>Recommended activities with limited evidence </a:t>
            </a:r>
          </a:p>
          <a:p>
            <a:r>
              <a:rPr lang="en-GB" sz="2400" dirty="0">
                <a:latin typeface="Arial" panose="020B0604020202020204" pitchFamily="34" charset="0"/>
                <a:cs typeface="Arial" panose="020B0604020202020204" pitchFamily="34" charset="0"/>
              </a:rPr>
              <a:t>Continue to practice </a:t>
            </a:r>
            <a:r>
              <a:rPr lang="en-GB" sz="2400" b="1" dirty="0">
                <a:latin typeface="Arial" panose="020B0604020202020204" pitchFamily="34" charset="0"/>
                <a:cs typeface="Arial" panose="020B0604020202020204" pitchFamily="34" charset="0"/>
              </a:rPr>
              <a:t>personal hygiene measures</a:t>
            </a:r>
          </a:p>
          <a:p>
            <a:pPr lvl="1"/>
            <a:r>
              <a:rPr lang="en-GB" sz="2000" dirty="0"/>
              <a:t>Wash the perineum with water and not scented cleaning products</a:t>
            </a:r>
          </a:p>
          <a:p>
            <a:pPr lvl="1"/>
            <a:r>
              <a:rPr lang="en-GB" sz="2000" dirty="0"/>
              <a:t>Encourage wiping from front to back</a:t>
            </a:r>
          </a:p>
          <a:p>
            <a:pPr lvl="1"/>
            <a:r>
              <a:rPr lang="en-GB" sz="2000" dirty="0">
                <a:latin typeface="Arial" panose="020B0604020202020204" pitchFamily="34" charset="0"/>
                <a:cs typeface="Arial" panose="020B0604020202020204" pitchFamily="34" charset="0"/>
              </a:rPr>
              <a:t>For those who are se</a:t>
            </a:r>
            <a:r>
              <a:rPr lang="en-GB" sz="2000" dirty="0"/>
              <a:t>xually active, encourage post-coital voiding</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24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Review </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80278" y="1890713"/>
            <a:ext cx="11353800" cy="4351338"/>
          </a:xfrm>
        </p:spPr>
        <p:txBody>
          <a:bodyPr>
            <a:normAutofit fontScale="25000" lnSpcReduction="20000"/>
          </a:bodyPr>
          <a:lstStyle/>
          <a:p>
            <a:pPr marL="0" indent="0">
              <a:lnSpc>
                <a:spcPct val="107000"/>
              </a:lnSpc>
              <a:spcAft>
                <a:spcPts val="800"/>
              </a:spcAft>
              <a:buSzPct val="100000"/>
              <a:buNone/>
            </a:pPr>
            <a:r>
              <a:rPr lang="en-GB" sz="9600" dirty="0">
                <a:solidFill>
                  <a:srgbClr val="000000"/>
                </a:solidFill>
                <a:effectLst/>
                <a:ea typeface="Noto Sans Symbols"/>
              </a:rPr>
              <a:t>To provide patient reassurance, </a:t>
            </a:r>
            <a:r>
              <a:rPr lang="en-GB" sz="9600" dirty="0">
                <a:solidFill>
                  <a:srgbClr val="000000"/>
                </a:solidFill>
                <a:ea typeface="Noto Sans Symbols"/>
              </a:rPr>
              <a:t>discuss </a:t>
            </a:r>
            <a:r>
              <a:rPr lang="en-GB" sz="9600" dirty="0">
                <a:solidFill>
                  <a:srgbClr val="000000"/>
                </a:solidFill>
                <a:effectLst/>
                <a:ea typeface="Noto Sans Symbols"/>
              </a:rPr>
              <a:t>review</a:t>
            </a:r>
            <a:r>
              <a:rPr lang="en-GB" sz="9600" dirty="0">
                <a:solidFill>
                  <a:srgbClr val="000000"/>
                </a:solidFill>
                <a:ea typeface="Noto Sans Symbols"/>
              </a:rPr>
              <a:t> frequency, consider</a:t>
            </a:r>
            <a:r>
              <a:rPr lang="en-GB" sz="9600" dirty="0">
                <a:solidFill>
                  <a:srgbClr val="000000"/>
                </a:solidFill>
                <a:effectLst/>
                <a:ea typeface="Noto Sans Symbols"/>
              </a:rPr>
              <a:t> a phone call monthly for the first 3 months then 3-6 monthly to assess progress. It can be </a:t>
            </a:r>
            <a:r>
              <a:rPr lang="en-GB" sz="9600" dirty="0">
                <a:solidFill>
                  <a:srgbClr val="000000"/>
                </a:solidFill>
                <a:ea typeface="Noto Sans Symbols"/>
              </a:rPr>
              <a:t>medicines management / nursing</a:t>
            </a:r>
            <a:r>
              <a:rPr lang="en-GB" sz="9600" dirty="0">
                <a:solidFill>
                  <a:srgbClr val="000000"/>
                </a:solidFill>
                <a:effectLst/>
                <a:ea typeface="Noto Sans Symbols"/>
              </a:rPr>
              <a:t> team that does this.</a:t>
            </a:r>
            <a:endParaRPr lang="en-GB" sz="9600" dirty="0">
              <a:ea typeface="Noto Sans Symbols"/>
            </a:endParaRPr>
          </a:p>
          <a:p>
            <a:pPr>
              <a:lnSpc>
                <a:spcPct val="107000"/>
              </a:lnSpc>
              <a:spcAft>
                <a:spcPts val="800"/>
              </a:spcAft>
              <a:buSzPct val="100000"/>
            </a:pPr>
            <a:r>
              <a:rPr lang="en-GB" sz="9600" b="1" dirty="0"/>
              <a:t>If UTI recurs on cessation of antimicrobial therapy, review sooner.</a:t>
            </a:r>
          </a:p>
          <a:p>
            <a:pPr>
              <a:lnSpc>
                <a:spcPct val="107000"/>
              </a:lnSpc>
              <a:spcAft>
                <a:spcPts val="800"/>
              </a:spcAft>
              <a:buSzPct val="100000"/>
            </a:pPr>
            <a:r>
              <a:rPr lang="en-GB" sz="9600" dirty="0"/>
              <a:t>Consider underlying causes </a:t>
            </a:r>
            <a:r>
              <a:rPr lang="en-GB" sz="9600" dirty="0" err="1"/>
              <a:t>eg</a:t>
            </a:r>
            <a:r>
              <a:rPr lang="en-GB" sz="9600" dirty="0"/>
              <a:t> prolapse, retention.</a:t>
            </a:r>
          </a:p>
          <a:p>
            <a:pPr>
              <a:lnSpc>
                <a:spcPct val="107000"/>
              </a:lnSpc>
              <a:spcAft>
                <a:spcPts val="800"/>
              </a:spcAft>
              <a:buSzPct val="100000"/>
            </a:pPr>
            <a:r>
              <a:rPr lang="en-GB" sz="9600" dirty="0"/>
              <a:t>Options for management on review include single dose prophylaxis (based on MSU culture and sensitivities), if trigger can be identified or methenamine (</a:t>
            </a:r>
            <a:r>
              <a:rPr lang="en-GB" sz="9600" dirty="0" err="1"/>
              <a:t>Hiprex</a:t>
            </a:r>
            <a:r>
              <a:rPr lang="en-GB" sz="9600" dirty="0"/>
              <a:t>).</a:t>
            </a:r>
          </a:p>
          <a:p>
            <a:pPr>
              <a:lnSpc>
                <a:spcPct val="107000"/>
              </a:lnSpc>
              <a:spcAft>
                <a:spcPts val="800"/>
              </a:spcAft>
              <a:buSzPct val="100000"/>
            </a:pPr>
            <a:r>
              <a:rPr lang="en-GB" sz="9600" b="0" i="0" dirty="0">
                <a:latin typeface="Arial" panose="020B0604020202020204" pitchFamily="34" charset="0"/>
                <a:cs typeface="Arial" panose="020B0604020202020204" pitchFamily="34" charset="0"/>
              </a:rPr>
              <a:t>Consider referring patients to urology who relapse after stopping continuous prophylaxis, if not already recently investigated.</a:t>
            </a:r>
          </a:p>
          <a:p>
            <a:pPr>
              <a:lnSpc>
                <a:spcPct val="107000"/>
              </a:lnSpc>
              <a:spcAft>
                <a:spcPts val="800"/>
              </a:spcAft>
              <a:buSzPts val="1000"/>
            </a:pPr>
            <a:endParaRPr lang="en-GB" sz="2000" dirty="0"/>
          </a:p>
          <a:p>
            <a:pPr marL="0" lvl="0" indent="0" rtl="0">
              <a:lnSpc>
                <a:spcPct val="107000"/>
              </a:lnSpc>
              <a:spcAft>
                <a:spcPts val="800"/>
              </a:spcAft>
              <a:buSzPts val="1000"/>
              <a:buNone/>
            </a:pPr>
            <a:endParaRPr lang="en-GB" sz="2000" b="1" dirty="0"/>
          </a:p>
          <a:p>
            <a:pPr>
              <a:lnSpc>
                <a:spcPct val="107000"/>
              </a:lnSpc>
              <a:spcAft>
                <a:spcPts val="800"/>
              </a:spcAft>
              <a:buSzPts val="1000"/>
            </a:pPr>
            <a:endParaRPr lang="en-GB" sz="2000" b="1" dirty="0">
              <a:solidFill>
                <a:srgbClr val="FF0000"/>
              </a:solidFill>
            </a:endParaRPr>
          </a:p>
          <a:p>
            <a:pPr marL="0" lvl="0" indent="0" rtl="0">
              <a:lnSpc>
                <a:spcPct val="107000"/>
              </a:lnSpc>
              <a:spcAft>
                <a:spcPts val="800"/>
              </a:spcAft>
              <a:buSzPts val="1000"/>
              <a:buNone/>
            </a:pPr>
            <a:endParaRPr lang="en-GB" sz="2000" b="1" dirty="0">
              <a:solidFill>
                <a:srgbClr val="FF0000"/>
              </a:solidFill>
            </a:endParaRPr>
          </a:p>
          <a:p>
            <a:pPr marL="0" indent="0">
              <a:buNone/>
            </a:pPr>
            <a:endParaRPr lang="en-GB" sz="2000" b="1" dirty="0">
              <a:solidFill>
                <a:srgbClr val="FF0000"/>
              </a:solidFill>
            </a:endParaRPr>
          </a:p>
        </p:txBody>
      </p:sp>
    </p:spTree>
    <p:extLst>
      <p:ext uri="{BB962C8B-B14F-4D97-AF65-F5344CB8AC3E}">
        <p14:creationId xmlns:p14="http://schemas.microsoft.com/office/powerpoint/2010/main" val="77141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615-4173-BFDA-AD1C-FE20EBFA4615}"/>
              </a:ext>
            </a:extLst>
          </p:cNvPr>
          <p:cNvSpPr>
            <a:spLocks noGrp="1"/>
          </p:cNvSpPr>
          <p:nvPr>
            <p:ph type="title"/>
          </p:nvPr>
        </p:nvSpPr>
        <p:spPr>
          <a:xfrm>
            <a:off x="1921407" y="654992"/>
            <a:ext cx="7843226" cy="1021739"/>
          </a:xfrm>
        </p:spPr>
        <p:txBody>
          <a:bodyPr>
            <a:normAutofit/>
          </a:bodyPr>
          <a:lstStyle/>
          <a:p>
            <a:r>
              <a:rPr lang="en-GB" sz="3600" b="0" dirty="0">
                <a:latin typeface="+mn-lt"/>
              </a:rPr>
              <a:t>Aims of this slide set</a:t>
            </a:r>
          </a:p>
        </p:txBody>
      </p:sp>
      <p:sp>
        <p:nvSpPr>
          <p:cNvPr id="3" name="TextBox 2">
            <a:extLst>
              <a:ext uri="{FF2B5EF4-FFF2-40B4-BE49-F238E27FC236}">
                <a16:creationId xmlns:a16="http://schemas.microsoft.com/office/drawing/2014/main" id="{4782639D-2659-DAD2-D984-5A84846DD38B}"/>
              </a:ext>
            </a:extLst>
          </p:cNvPr>
          <p:cNvSpPr txBox="1"/>
          <p:nvPr/>
        </p:nvSpPr>
        <p:spPr>
          <a:xfrm>
            <a:off x="243069" y="2088217"/>
            <a:ext cx="11948931"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Understand and discuss: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Why it is important to review patients on long-term antibiotics for recurrent UTI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to review and manage patients that</a:t>
            </a:r>
            <a:r>
              <a:rPr lang="en-GB" sz="2400" dirty="0">
                <a:solidFill>
                  <a:prstClr val="black"/>
                </a:solidFill>
                <a:latin typeface="Arial" panose="020B0604020202020204" pitchFamily="34" charset="0"/>
                <a:cs typeface="Arial" panose="020B0604020202020204" pitchFamily="34" charset="0"/>
              </a:rPr>
              <a:t>: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Have repeated antibiotic courses for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are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 continuous prophylactic antibiotic treatment for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need referral for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rUTIs</a:t>
            </a:r>
            <a:r>
              <a:rPr lang="en-GB" sz="2400" dirty="0">
                <a:solidFill>
                  <a:prstClr val="black"/>
                </a:solidFill>
                <a:latin typeface="Arial" panose="020B0604020202020204" pitchFamily="34" charset="0"/>
                <a:cs typeface="Arial" panose="020B0604020202020204" pitchFamily="34" charset="0"/>
              </a:rPr>
              <a: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The list of considerations when carrying out a patient review and assessment including prevention, education, management of rUTI exacerbations and key points on mental health and self-care advice. </a:t>
            </a:r>
          </a:p>
        </p:txBody>
      </p:sp>
    </p:spTree>
    <p:extLst>
      <p:ext uri="{BB962C8B-B14F-4D97-AF65-F5344CB8AC3E}">
        <p14:creationId xmlns:p14="http://schemas.microsoft.com/office/powerpoint/2010/main" val="206131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A001-6EF4-9F02-DB02-B9942CFE5D15}"/>
              </a:ext>
            </a:extLst>
          </p:cNvPr>
          <p:cNvSpPr>
            <a:spLocks noGrp="1"/>
          </p:cNvSpPr>
          <p:nvPr>
            <p:ph type="title"/>
          </p:nvPr>
        </p:nvSpPr>
        <p:spPr>
          <a:xfrm>
            <a:off x="1496262" y="238100"/>
            <a:ext cx="9713686" cy="1150166"/>
          </a:xfrm>
        </p:spPr>
        <p:txBody>
          <a:bodyPr>
            <a:normAutofit/>
          </a:bodyPr>
          <a:lstStyle/>
          <a:p>
            <a:r>
              <a:rPr lang="en-GB" sz="3600" b="0" dirty="0"/>
              <a:t>General Information: Review</a:t>
            </a:r>
          </a:p>
        </p:txBody>
      </p:sp>
      <p:graphicFrame>
        <p:nvGraphicFramePr>
          <p:cNvPr id="7" name="Table 9">
            <a:extLst>
              <a:ext uri="{FF2B5EF4-FFF2-40B4-BE49-F238E27FC236}">
                <a16:creationId xmlns:a16="http://schemas.microsoft.com/office/drawing/2014/main" id="{56EA4E74-2380-E930-2725-407CD57B3B54}"/>
              </a:ext>
            </a:extLst>
          </p:cNvPr>
          <p:cNvGraphicFramePr>
            <a:graphicFrameLocks noGrp="1"/>
          </p:cNvGraphicFramePr>
          <p:nvPr>
            <p:ph idx="1"/>
            <p:extLst>
              <p:ext uri="{D42A27DB-BD31-4B8C-83A1-F6EECF244321}">
                <p14:modId xmlns:p14="http://schemas.microsoft.com/office/powerpoint/2010/main" val="163373165"/>
              </p:ext>
            </p:extLst>
          </p:nvPr>
        </p:nvGraphicFramePr>
        <p:xfrm>
          <a:off x="151855" y="1634921"/>
          <a:ext cx="11888289" cy="4392017"/>
        </p:xfrm>
        <a:graphic>
          <a:graphicData uri="http://schemas.openxmlformats.org/drawingml/2006/table">
            <a:tbl>
              <a:tblPr firstRow="1" bandRow="1">
                <a:tableStyleId>{5940675A-B579-460E-94D1-54222C63F5DA}</a:tableStyleId>
              </a:tblPr>
              <a:tblGrid>
                <a:gridCol w="2060929">
                  <a:extLst>
                    <a:ext uri="{9D8B030D-6E8A-4147-A177-3AD203B41FA5}">
                      <a16:colId xmlns:a16="http://schemas.microsoft.com/office/drawing/2014/main" val="2882871677"/>
                    </a:ext>
                  </a:extLst>
                </a:gridCol>
                <a:gridCol w="9827360">
                  <a:extLst>
                    <a:ext uri="{9D8B030D-6E8A-4147-A177-3AD203B41FA5}">
                      <a16:colId xmlns:a16="http://schemas.microsoft.com/office/drawing/2014/main" val="2269413589"/>
                    </a:ext>
                  </a:extLst>
                </a:gridCol>
              </a:tblGrid>
              <a:tr h="368408">
                <a:tc>
                  <a:txBody>
                    <a:bodyPr/>
                    <a:lstStyle/>
                    <a:p>
                      <a:r>
                        <a:rPr lang="en-GB" sz="1600" b="1" dirty="0">
                          <a:latin typeface="Arial" panose="020B0604020202020204" pitchFamily="34" charset="0"/>
                          <a:cs typeface="Arial" panose="020B0604020202020204" pitchFamily="34" charset="0"/>
                        </a:rPr>
                        <a:t>Situation </a:t>
                      </a:r>
                    </a:p>
                  </a:txBody>
                  <a:tcPr>
                    <a:solidFill>
                      <a:srgbClr val="ECC9CD"/>
                    </a:solidFill>
                  </a:tcPr>
                </a:tc>
                <a:tc>
                  <a:txBody>
                    <a:bodyPr/>
                    <a:lstStyle/>
                    <a:p>
                      <a:r>
                        <a:rPr lang="en-GB" sz="1600" b="1" dirty="0">
                          <a:latin typeface="Arial" panose="020B0604020202020204" pitchFamily="34" charset="0"/>
                          <a:cs typeface="Arial" panose="020B0604020202020204" pitchFamily="34" charset="0"/>
                        </a:rPr>
                        <a:t>Response </a:t>
                      </a:r>
                    </a:p>
                  </a:txBody>
                  <a:tcPr>
                    <a:solidFill>
                      <a:srgbClr val="ECC9CD"/>
                    </a:solidFill>
                  </a:tcPr>
                </a:tc>
                <a:extLst>
                  <a:ext uri="{0D108BD9-81ED-4DB2-BD59-A6C34878D82A}">
                    <a16:rowId xmlns:a16="http://schemas.microsoft.com/office/drawing/2014/main" val="4175074030"/>
                  </a:ext>
                </a:extLst>
              </a:tr>
              <a:tr h="2834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Stopping continuous antibiotic prophylaxis at review</a:t>
                      </a:r>
                    </a:p>
                    <a:p>
                      <a:endParaRPr lang="en-GB" sz="1400" b="1" dirty="0">
                        <a:latin typeface="Arial" panose="020B0604020202020204" pitchFamily="34" charset="0"/>
                        <a:cs typeface="Arial" panose="020B0604020202020204" pitchFamily="34" charset="0"/>
                      </a:endParaRPr>
                    </a:p>
                  </a:txBody>
                  <a:tcPr anchor="ctr">
                    <a:noFill/>
                  </a:tcPr>
                </a:tc>
                <a:tc>
                  <a:txBody>
                    <a:bodyPr/>
                    <a:lstStyle/>
                    <a:p>
                      <a:pPr marL="171450" lvl="0" indent="-171450" rtl="0">
                        <a:buFont typeface="Arial" panose="020B0604020202020204" pitchFamily="34" charset="0"/>
                        <a:buChar char="•"/>
                      </a:pPr>
                      <a:r>
                        <a:rPr lang="en-GB" sz="1800" kern="1200" baseline="0" dirty="0">
                          <a:solidFill>
                            <a:schemeClr val="tx1"/>
                          </a:solidFill>
                          <a:effectLst/>
                          <a:latin typeface="Arial" panose="020B0604020202020204" pitchFamily="34" charset="0"/>
                          <a:ea typeface="+mn-ea"/>
                          <a:cs typeface="Arial" panose="020B0604020202020204" pitchFamily="34" charset="0"/>
                        </a:rPr>
                        <a:t>If no acute UTI breakthroughs, patients can trial stopping continuous prophylaxis to reduce the risk of antimicrobial resistance emerging and side effects.</a:t>
                      </a:r>
                    </a:p>
                    <a:p>
                      <a:pPr marL="171450" indent="-171450">
                        <a:buFont typeface="Arial" panose="020B0604020202020204" pitchFamily="34" charset="0"/>
                        <a:buChar char="•"/>
                      </a:pPr>
                      <a:r>
                        <a:rPr lang="en-GB" sz="1800" b="0" i="0" dirty="0">
                          <a:latin typeface="Arial" panose="020B0604020202020204" pitchFamily="34" charset="0"/>
                          <a:cs typeface="Arial" panose="020B0604020202020204" pitchFamily="34" charset="0"/>
                        </a:rPr>
                        <a:t>Test of cure is not required in asymptomatic patients at the end of a course of prophylaxis</a:t>
                      </a:r>
                    </a:p>
                    <a:p>
                      <a:pPr marL="171450" indent="-171450">
                        <a:buFont typeface="Arial" panose="020B0604020202020204" pitchFamily="34" charset="0"/>
                        <a:buChar char="•"/>
                      </a:pPr>
                      <a:r>
                        <a:rPr lang="en-GB" sz="1800" b="0" i="0" dirty="0">
                          <a:latin typeface="Arial" panose="020B0604020202020204" pitchFamily="34" charset="0"/>
                          <a:cs typeface="Arial" panose="020B0604020202020204" pitchFamily="34" charset="0"/>
                        </a:rPr>
                        <a:t>Provide self-care advice and consider appropriate non-antibiotic therapies</a:t>
                      </a:r>
                    </a:p>
                    <a:p>
                      <a:pPr marL="171450" indent="-171450">
                        <a:buFont typeface="Arial" panose="020B0604020202020204" pitchFamily="34" charset="0"/>
                        <a:buChar char="•"/>
                      </a:pPr>
                      <a:r>
                        <a:rPr lang="en-GB" sz="1800" b="0" i="0" dirty="0">
                          <a:latin typeface="Arial" panose="020B0604020202020204" pitchFamily="34" charset="0"/>
                          <a:cs typeface="Arial" panose="020B0604020202020204" pitchFamily="34" charset="0"/>
                        </a:rPr>
                        <a:t>Supply sample bottle with instructions of when to use and provide a ‘self-start’ prescription of antibiotics based on most recent UTI sensitivity</a:t>
                      </a:r>
                    </a:p>
                    <a:p>
                      <a:pPr marL="171450" indent="-171450">
                        <a:buFont typeface="Arial" panose="020B0604020202020204" pitchFamily="34" charset="0"/>
                        <a:buChar char="•"/>
                      </a:pPr>
                      <a:r>
                        <a:rPr lang="en-GB" sz="1800" b="0" i="0" dirty="0">
                          <a:latin typeface="Arial" panose="020B0604020202020204" pitchFamily="34" charset="0"/>
                          <a:cs typeface="Arial" panose="020B0604020202020204" pitchFamily="34" charset="0"/>
                        </a:rPr>
                        <a:t>Consider referring patients to urology who relapse after stopping continuous prophylaxis, if not already recently investigated</a:t>
                      </a:r>
                    </a:p>
                  </a:txBody>
                  <a:tcPr anchor="ctr">
                    <a:noFill/>
                  </a:tcPr>
                </a:tc>
                <a:extLst>
                  <a:ext uri="{0D108BD9-81ED-4DB2-BD59-A6C34878D82A}">
                    <a16:rowId xmlns:a16="http://schemas.microsoft.com/office/drawing/2014/main" val="1786046902"/>
                  </a:ext>
                </a:extLst>
              </a:tr>
              <a:tr h="871879">
                <a:tc>
                  <a:txBody>
                    <a:bodyPr/>
                    <a:lstStyle/>
                    <a:p>
                      <a:r>
                        <a:rPr lang="en-GB" sz="1800" b="0" dirty="0">
                          <a:latin typeface="Arial" panose="020B0604020202020204" pitchFamily="34" charset="0"/>
                          <a:cs typeface="Arial" panose="020B0604020202020204" pitchFamily="34" charset="0"/>
                        </a:rPr>
                        <a:t>Changing antibiotic prophylaxis at review</a:t>
                      </a:r>
                    </a:p>
                  </a:txBody>
                  <a:tcPr anchor="ctr">
                    <a:noFill/>
                  </a:tcPr>
                </a:tc>
                <a:tc>
                  <a:txBody>
                    <a:bodyPr/>
                    <a:lstStyle/>
                    <a:p>
                      <a:pPr marL="171450" indent="-171450">
                        <a:buFont typeface="Arial" panose="020B0604020202020204" pitchFamily="34" charset="0"/>
                        <a:buChar char="•"/>
                      </a:pPr>
                      <a:r>
                        <a:rPr lang="en-GB" sz="1800" kern="1200" dirty="0">
                          <a:solidFill>
                            <a:schemeClr val="tx1"/>
                          </a:solidFill>
                          <a:effectLst/>
                          <a:latin typeface="Arial" panose="020B0604020202020204" pitchFamily="34" charset="0"/>
                          <a:ea typeface="+mn-ea"/>
                          <a:cs typeface="Arial" panose="020B0604020202020204" pitchFamily="34" charset="0"/>
                        </a:rPr>
                        <a:t>If urine cultures confirm resistance to the current prophylactic agent, stop prophylaxis and undertake clinical review, consider changing to an effective agent based on recent MSU culture and sensitivities and/or whether a referral is required</a:t>
                      </a:r>
                      <a:endParaRPr lang="en-GB" sz="1800" b="0" i="1"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100495727"/>
                  </a:ext>
                </a:extLst>
              </a:tr>
            </a:tbl>
          </a:graphicData>
        </a:graphic>
      </p:graphicFrame>
    </p:spTree>
    <p:extLst>
      <p:ext uri="{BB962C8B-B14F-4D97-AF65-F5344CB8AC3E}">
        <p14:creationId xmlns:p14="http://schemas.microsoft.com/office/powerpoint/2010/main" val="301977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7C34-F53D-C8A3-359D-FB9C78B31772}"/>
              </a:ext>
            </a:extLst>
          </p:cNvPr>
          <p:cNvSpPr>
            <a:spLocks noGrp="1"/>
          </p:cNvSpPr>
          <p:nvPr>
            <p:ph type="title"/>
          </p:nvPr>
        </p:nvSpPr>
        <p:spPr>
          <a:xfrm>
            <a:off x="1687355" y="482990"/>
            <a:ext cx="9713686" cy="1325563"/>
          </a:xfrm>
        </p:spPr>
        <p:txBody>
          <a:bodyPr>
            <a:normAutofit/>
          </a:bodyPr>
          <a:lstStyle/>
          <a:p>
            <a:r>
              <a:rPr lang="en-GB" sz="3600" b="0" dirty="0"/>
              <a:t>Breakthrough UTIs</a:t>
            </a:r>
          </a:p>
        </p:txBody>
      </p:sp>
      <p:sp>
        <p:nvSpPr>
          <p:cNvPr id="3" name="Content Placeholder 2">
            <a:extLst>
              <a:ext uri="{FF2B5EF4-FFF2-40B4-BE49-F238E27FC236}">
                <a16:creationId xmlns:a16="http://schemas.microsoft.com/office/drawing/2014/main" id="{84AEAE05-5914-143C-2858-C423F90937AC}"/>
              </a:ext>
            </a:extLst>
          </p:cNvPr>
          <p:cNvSpPr>
            <a:spLocks noGrp="1"/>
          </p:cNvSpPr>
          <p:nvPr>
            <p:ph idx="1"/>
          </p:nvPr>
        </p:nvSpPr>
        <p:spPr>
          <a:xfrm>
            <a:off x="115746" y="1648178"/>
            <a:ext cx="12192000" cy="5395981"/>
          </a:xfrm>
        </p:spPr>
        <p:txBody>
          <a:bodyPr>
            <a:noAutofit/>
          </a:bodyPr>
          <a:lstStyle/>
          <a:p>
            <a:pPr fontAlgn="ctr">
              <a:lnSpc>
                <a:spcPct val="100000"/>
              </a:lnSpc>
              <a:spcBef>
                <a:spcPts val="0"/>
              </a:spcBef>
            </a:pPr>
            <a:r>
              <a:rPr lang="en-GB" sz="3200" b="1" baseline="30000" dirty="0">
                <a:solidFill>
                  <a:srgbClr val="000000"/>
                </a:solidFill>
              </a:rPr>
              <a:t>In all scenarios discuss behavioural and self-care preventative measures, treat the acute UTI and consider the use of vaginal oestrogens if appropriate or trying methenamine if not already tried.</a:t>
            </a:r>
            <a:endParaRPr lang="en-GB" sz="3200" b="1" i="0" u="none" strike="noStrike" dirty="0">
              <a:effectLst/>
              <a:latin typeface="Arial" panose="020B0604020202020204" pitchFamily="34" charset="0"/>
            </a:endParaRPr>
          </a:p>
          <a:p>
            <a:pPr fontAlgn="ctr">
              <a:lnSpc>
                <a:spcPct val="100000"/>
              </a:lnSpc>
              <a:spcBef>
                <a:spcPts val="0"/>
              </a:spcBef>
            </a:pP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The first breakthrough infection should be treated according to culture and susceptibility results, </a:t>
            </a:r>
            <a:r>
              <a:rPr lang="en-GB" sz="3200" b="1" i="0" u="none" strike="noStrike" kern="1200" baseline="30000" dirty="0">
                <a:solidFill>
                  <a:srgbClr val="000000"/>
                </a:solidFill>
                <a:effectLst/>
                <a:latin typeface="Arial" panose="020B0604020202020204" pitchFamily="34" charset="0"/>
                <a:cs typeface="Arial" panose="020B0604020202020204" pitchFamily="34" charset="0"/>
              </a:rPr>
              <a:t>ideally with a different antibiotic</a:t>
            </a: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 If nightly prophylaxis still required</a:t>
            </a:r>
            <a:r>
              <a:rPr lang="en-GB" sz="3200" baseline="30000" dirty="0">
                <a:solidFill>
                  <a:srgbClr val="000000"/>
                </a:solidFill>
              </a:rPr>
              <a:t>, it can be</a:t>
            </a: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 re-started once the acute infection has resolved, if the culture confirms it is still sensitive to the original prophylactic agent.</a:t>
            </a:r>
            <a:endParaRPr lang="en-GB" sz="3200" b="0" i="0" u="none" strike="noStrike" dirty="0">
              <a:effectLst/>
              <a:latin typeface="Arial" panose="020B0604020202020204" pitchFamily="34" charset="0"/>
            </a:endParaRPr>
          </a:p>
          <a:p>
            <a:pPr fontAlgn="ctr">
              <a:lnSpc>
                <a:spcPct val="100000"/>
              </a:lnSpc>
              <a:spcBef>
                <a:spcPts val="0"/>
              </a:spcBef>
            </a:pP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If the culture shows resistance to the original prophylactic agent</a:t>
            </a:r>
            <a:r>
              <a:rPr lang="en-GB" sz="3200" baseline="30000" dirty="0">
                <a:solidFill>
                  <a:srgbClr val="000000"/>
                </a:solidFill>
              </a:rPr>
              <a:t> and</a:t>
            </a: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 nightly prophylaxis is still required, it should be changed to an antibiotic that shows susceptibility.</a:t>
            </a:r>
          </a:p>
          <a:p>
            <a:pPr fontAlgn="ctr">
              <a:lnSpc>
                <a:spcPct val="100000"/>
              </a:lnSpc>
              <a:spcBef>
                <a:spcPts val="0"/>
              </a:spcBef>
            </a:pPr>
            <a:endParaRPr lang="en-GB" sz="3200" baseline="30000" dirty="0">
              <a:solidFill>
                <a:srgbClr val="000000"/>
              </a:solidFill>
            </a:endParaRPr>
          </a:p>
          <a:p>
            <a:pPr fontAlgn="ctr">
              <a:lnSpc>
                <a:spcPct val="100000"/>
              </a:lnSpc>
              <a:spcBef>
                <a:spcPts val="0"/>
              </a:spcBef>
            </a:pP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If multiple breakthrough UTIs occur (≥2 UTIs in 6 months), prophylaxis has proved ineffective and should be stopped as the patient is exposed to all the risks but none of the benefits of antibiotic treatment..</a:t>
            </a:r>
          </a:p>
        </p:txBody>
      </p:sp>
    </p:spTree>
    <p:extLst>
      <p:ext uri="{BB962C8B-B14F-4D97-AF65-F5344CB8AC3E}">
        <p14:creationId xmlns:p14="http://schemas.microsoft.com/office/powerpoint/2010/main" val="428375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7C34-F53D-C8A3-359D-FB9C78B31772}"/>
              </a:ext>
            </a:extLst>
          </p:cNvPr>
          <p:cNvSpPr>
            <a:spLocks noGrp="1"/>
          </p:cNvSpPr>
          <p:nvPr>
            <p:ph type="title"/>
          </p:nvPr>
        </p:nvSpPr>
        <p:spPr>
          <a:xfrm>
            <a:off x="1594757" y="309369"/>
            <a:ext cx="9713686" cy="1325563"/>
          </a:xfrm>
        </p:spPr>
        <p:txBody>
          <a:bodyPr>
            <a:normAutofit/>
          </a:bodyPr>
          <a:lstStyle/>
          <a:p>
            <a:r>
              <a:rPr lang="en-GB" sz="3600" b="0" dirty="0"/>
              <a:t>Breakthrough UTIs</a:t>
            </a:r>
          </a:p>
        </p:txBody>
      </p:sp>
      <p:sp>
        <p:nvSpPr>
          <p:cNvPr id="7" name="TextBox 6">
            <a:extLst>
              <a:ext uri="{FF2B5EF4-FFF2-40B4-BE49-F238E27FC236}">
                <a16:creationId xmlns:a16="http://schemas.microsoft.com/office/drawing/2014/main" id="{305320FC-1500-84B6-BEEB-D5892EDBF372}"/>
              </a:ext>
            </a:extLst>
          </p:cNvPr>
          <p:cNvSpPr txBox="1"/>
          <p:nvPr/>
        </p:nvSpPr>
        <p:spPr>
          <a:xfrm>
            <a:off x="630999" y="2145678"/>
            <a:ext cx="10897386" cy="3785652"/>
          </a:xfrm>
          <a:prstGeom prst="rect">
            <a:avLst/>
          </a:prstGeom>
          <a:noFill/>
        </p:spPr>
        <p:txBody>
          <a:bodyPr wrap="square" rtlCol="0">
            <a:spAutoFit/>
          </a:bodyPr>
          <a:lstStyle/>
          <a:p>
            <a:pPr marL="342900" indent="-342900" fontAlgn="ctr">
              <a:spcBef>
                <a:spcPts val="0"/>
              </a:spcBef>
              <a:buFont typeface="Arial" panose="020B0604020202020204" pitchFamily="34" charset="0"/>
              <a:buChar char="•"/>
            </a:pPr>
            <a:r>
              <a:rPr lang="en-GB" sz="2400" b="0" i="0" u="none" strike="noStrike" kern="1200" dirty="0">
                <a:solidFill>
                  <a:srgbClr val="000000"/>
                </a:solidFill>
                <a:effectLst/>
                <a:latin typeface="Arial" panose="020B0604020202020204" pitchFamily="34" charset="0"/>
                <a:cs typeface="Arial" panose="020B0604020202020204" pitchFamily="34" charset="0"/>
              </a:rPr>
              <a:t>If antibiotic prophylaxis is stopped, ensure that patients have rapid access to treatment if they have an acute UTI. </a:t>
            </a:r>
          </a:p>
          <a:p>
            <a:pPr fontAlgn="ctr">
              <a:spcBef>
                <a:spcPts val="0"/>
              </a:spcBef>
            </a:pPr>
            <a:endParaRPr lang="en-GB" sz="2400" b="0" i="0" u="none" strike="noStrike" kern="1200" dirty="0">
              <a:solidFill>
                <a:srgbClr val="000000"/>
              </a:solidFill>
              <a:effectLst/>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GB" sz="2400" b="0" i="0" u="none" strike="noStrike" kern="1200" dirty="0">
                <a:solidFill>
                  <a:srgbClr val="000000"/>
                </a:solidFill>
                <a:effectLst/>
                <a:latin typeface="Arial" panose="020B0604020202020204" pitchFamily="34" charset="0"/>
                <a:cs typeface="Arial" panose="020B0604020202020204" pitchFamily="34" charset="0"/>
              </a:rPr>
              <a:t>Supply sample bottle with instructions of when to use and provide a ‘self-start’ prescription of antibiotics based on most recent UTI susceptibility.</a:t>
            </a:r>
          </a:p>
          <a:p>
            <a:pPr marL="342900" indent="-342900" fontAlgn="ctr">
              <a:spcBef>
                <a:spcPts val="0"/>
              </a:spcBef>
              <a:buFont typeface="Arial" panose="020B0604020202020204" pitchFamily="34" charset="0"/>
              <a:buChar char="•"/>
            </a:pPr>
            <a:endParaRPr lang="en-GB" sz="2400" b="0" i="0" u="none" strike="noStrike" dirty="0">
              <a:effectLst/>
              <a:latin typeface="Arial" panose="020B0604020202020204" pitchFamily="34" charset="0"/>
              <a:cs typeface="Arial" panose="020B0604020202020204" pitchFamily="34" charset="0"/>
            </a:endParaRPr>
          </a:p>
          <a:p>
            <a:pPr marL="342900" indent="-342900" fontAlgn="ctr">
              <a:spcBef>
                <a:spcPts val="0"/>
              </a:spcBef>
              <a:buFont typeface="Arial" panose="020B0604020202020204" pitchFamily="34" charset="0"/>
              <a:buChar char="•"/>
            </a:pPr>
            <a:r>
              <a:rPr lang="en-GB" sz="2400" b="0" i="0" u="none" strike="noStrike" kern="1200" dirty="0">
                <a:solidFill>
                  <a:srgbClr val="000000"/>
                </a:solidFill>
                <a:effectLst/>
                <a:latin typeface="Arial" panose="020B0604020202020204" pitchFamily="34" charset="0"/>
                <a:cs typeface="Arial" panose="020B0604020202020204" pitchFamily="34" charset="0"/>
              </a:rPr>
              <a:t>Explain if patients do get a UTI after stopping, future treatment can be tailored  to sample results.</a:t>
            </a:r>
          </a:p>
          <a:p>
            <a:pPr marL="342900" indent="-342900" fontAlgn="ctr">
              <a:spcBef>
                <a:spcPts val="0"/>
              </a:spcBef>
              <a:buFont typeface="Arial" panose="020B0604020202020204" pitchFamily="34" charset="0"/>
              <a:buChar char="•"/>
            </a:pPr>
            <a:endParaRPr lang="en-GB" sz="2400" b="0" i="0" u="none" strike="noStrike" dirty="0">
              <a:effectLst/>
              <a:latin typeface="Arial" panose="020B0604020202020204" pitchFamily="34" charset="0"/>
              <a:cs typeface="Arial" panose="020B0604020202020204" pitchFamily="34" charset="0"/>
            </a:endParaRPr>
          </a:p>
          <a:p>
            <a:pPr marL="342900" indent="-342900" fontAlgn="ctr">
              <a:spcBef>
                <a:spcPts val="0"/>
              </a:spcBef>
              <a:buFont typeface="Arial" panose="020B0604020202020204" pitchFamily="34" charset="0"/>
              <a:buChar char="•"/>
            </a:pPr>
            <a:r>
              <a:rPr lang="en-GB" sz="2400" b="0" i="0" u="none" strike="noStrike" kern="1200" dirty="0">
                <a:solidFill>
                  <a:srgbClr val="000000"/>
                </a:solidFill>
                <a:effectLst/>
                <a:latin typeface="Arial" panose="020B0604020202020204" pitchFamily="34" charset="0"/>
                <a:cs typeface="Arial" panose="020B0604020202020204" pitchFamily="34" charset="0"/>
              </a:rPr>
              <a:t>Refer or seek specialist advice on further investigation and management.</a:t>
            </a:r>
            <a:endParaRPr lang="en-GB" sz="2400" b="0" i="0"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20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EFD9EA98-2BEA-7DFC-8B13-70EFE0B9A090}"/>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B8B9E95-F3CA-8C6A-9F5D-18F214F3913A}"/>
              </a:ext>
            </a:extLst>
          </p:cNvPr>
          <p:cNvSpPr>
            <a:spLocks noGrp="1"/>
          </p:cNvSpPr>
          <p:nvPr>
            <p:ph type="title"/>
          </p:nvPr>
        </p:nvSpPr>
        <p:spPr bwMode="auto">
          <a:xfrm>
            <a:off x="1640114" y="557099"/>
            <a:ext cx="971368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tabLst>
                <a:tab pos="266700" algn="l"/>
              </a:tabLst>
            </a:pPr>
            <a:r>
              <a:rPr lang="en-GB" altLang="en-US" sz="3600" b="0" dirty="0">
                <a:solidFill>
                  <a:srgbClr val="AF1E2C"/>
                </a:solidFill>
              </a:rPr>
              <a:t>Scenario 4 – </a:t>
            </a:r>
            <a:r>
              <a:rPr lang="en-GB" altLang="en-US" sz="3600" b="0" dirty="0" err="1">
                <a:solidFill>
                  <a:srgbClr val="AF1E2C"/>
                </a:solidFill>
              </a:rPr>
              <a:t>Busola</a:t>
            </a:r>
            <a:r>
              <a:rPr lang="en-GB" altLang="en-US" sz="3600" b="0" dirty="0">
                <a:solidFill>
                  <a:srgbClr val="AF1E2C"/>
                </a:solidFill>
              </a:rPr>
              <a:t> </a:t>
            </a:r>
            <a:r>
              <a:rPr lang="en-GB" altLang="en-US" sz="3600" b="0" dirty="0" err="1">
                <a:solidFill>
                  <a:srgbClr val="AF1E2C"/>
                </a:solidFill>
              </a:rPr>
              <a:t>Akinwale</a:t>
            </a:r>
            <a:br>
              <a:rPr lang="en-GB" altLang="en-US" sz="3600" b="0" dirty="0">
                <a:solidFill>
                  <a:srgbClr val="AF1E2C"/>
                </a:solidFill>
              </a:rPr>
            </a:br>
            <a:endParaRPr lang="en-GB" altLang="en-US" sz="3600" b="0" dirty="0">
              <a:solidFill>
                <a:srgbClr val="AF1E2C"/>
              </a:solidFill>
            </a:endParaRPr>
          </a:p>
        </p:txBody>
      </p:sp>
      <p:sp>
        <p:nvSpPr>
          <p:cNvPr id="3" name="Content Placeholder 1">
            <a:extLst>
              <a:ext uri="{FF2B5EF4-FFF2-40B4-BE49-F238E27FC236}">
                <a16:creationId xmlns:a16="http://schemas.microsoft.com/office/drawing/2014/main" id="{6DA69549-9BEE-A760-3D96-4B260206F376}"/>
              </a:ext>
            </a:extLst>
          </p:cNvPr>
          <p:cNvSpPr>
            <a:spLocks noGrp="1"/>
          </p:cNvSpPr>
          <p:nvPr>
            <p:ph idx="1"/>
          </p:nvPr>
        </p:nvSpPr>
        <p:spPr>
          <a:xfrm>
            <a:off x="289367" y="1986700"/>
            <a:ext cx="6946320" cy="4351338"/>
          </a:xfrm>
        </p:spPr>
        <p:txBody>
          <a:bodyPr>
            <a:normAutofit/>
          </a:bodyPr>
          <a:lstStyle/>
          <a:p>
            <a:pPr marL="0" indent="0">
              <a:spcBef>
                <a:spcPts val="1200"/>
              </a:spcBef>
              <a:buNone/>
              <a:defRPr/>
            </a:pPr>
            <a:r>
              <a:rPr lang="en-GB" altLang="en-US" sz="2400" b="1" dirty="0"/>
              <a:t>Consider the following details:</a:t>
            </a:r>
          </a:p>
          <a:p>
            <a:r>
              <a:rPr lang="en-US" sz="2400" dirty="0"/>
              <a:t>40-year-old female pre-menopausal woman with recurrent UTI</a:t>
            </a:r>
          </a:p>
          <a:p>
            <a:endParaRPr lang="en-US" sz="2400" dirty="0"/>
          </a:p>
          <a:p>
            <a:pPr marL="0" indent="0">
              <a:buNone/>
            </a:pPr>
            <a:r>
              <a:rPr lang="en-US" sz="2400" dirty="0"/>
              <a:t>On examination/review</a:t>
            </a:r>
          </a:p>
          <a:p>
            <a:r>
              <a:rPr lang="en-US" sz="2400" dirty="0"/>
              <a:t>MSU has shown resistance to trimethoprim</a:t>
            </a:r>
          </a:p>
          <a:p>
            <a:r>
              <a:rPr lang="en-US" sz="2400" dirty="0"/>
              <a:t>Chronic kidney disease (eGFR = 30ml/min), nitrofurantoin not suitable</a:t>
            </a:r>
          </a:p>
          <a:p>
            <a:pPr marL="0" indent="0">
              <a:buNone/>
            </a:pPr>
            <a:endParaRPr lang="en-GB" dirty="0"/>
          </a:p>
        </p:txBody>
      </p:sp>
      <p:pic>
        <p:nvPicPr>
          <p:cNvPr id="4" name="Picture 3" descr="Doctor and patient in exam room">
            <a:extLst>
              <a:ext uri="{FF2B5EF4-FFF2-40B4-BE49-F238E27FC236}">
                <a16:creationId xmlns:a16="http://schemas.microsoft.com/office/drawing/2014/main" id="{83D0C46F-3BF7-DDDB-94C8-6B97B8DC227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451381" y="2419109"/>
            <a:ext cx="4102187" cy="3067260"/>
          </a:xfrm>
          <a:prstGeom prst="rect">
            <a:avLst/>
          </a:prstGeom>
        </p:spPr>
      </p:pic>
    </p:spTree>
    <p:extLst>
      <p:ext uri="{BB962C8B-B14F-4D97-AF65-F5344CB8AC3E}">
        <p14:creationId xmlns:p14="http://schemas.microsoft.com/office/powerpoint/2010/main" val="1211306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BE7E-2942-EB67-A012-1F52D54CE36D}"/>
              </a:ext>
            </a:extLst>
          </p:cNvPr>
          <p:cNvSpPr>
            <a:spLocks noGrp="1"/>
          </p:cNvSpPr>
          <p:nvPr>
            <p:ph type="title"/>
          </p:nvPr>
        </p:nvSpPr>
        <p:spPr>
          <a:xfrm>
            <a:off x="1648823" y="76201"/>
            <a:ext cx="9713686" cy="1325563"/>
          </a:xfrm>
        </p:spPr>
        <p:txBody>
          <a:bodyPr>
            <a:normAutofit/>
          </a:bodyPr>
          <a:lstStyle/>
          <a:p>
            <a:r>
              <a:rPr lang="en-GB" sz="3600" b="0" dirty="0"/>
              <a:t>Patient centred review</a:t>
            </a:r>
          </a:p>
        </p:txBody>
      </p:sp>
      <p:graphicFrame>
        <p:nvGraphicFramePr>
          <p:cNvPr id="8" name="Table 7">
            <a:extLst>
              <a:ext uri="{FF2B5EF4-FFF2-40B4-BE49-F238E27FC236}">
                <a16:creationId xmlns:a16="http://schemas.microsoft.com/office/drawing/2014/main" id="{CD952B46-2D7F-F6A2-EFE5-F4ADA412FBE2}"/>
              </a:ext>
            </a:extLst>
          </p:cNvPr>
          <p:cNvGraphicFramePr>
            <a:graphicFrameLocks noGrp="1"/>
          </p:cNvGraphicFramePr>
          <p:nvPr>
            <p:extLst>
              <p:ext uri="{D42A27DB-BD31-4B8C-83A1-F6EECF244321}">
                <p14:modId xmlns:p14="http://schemas.microsoft.com/office/powerpoint/2010/main" val="4166826614"/>
              </p:ext>
            </p:extLst>
          </p:nvPr>
        </p:nvGraphicFramePr>
        <p:xfrm>
          <a:off x="184646" y="1874192"/>
          <a:ext cx="11664453" cy="4246901"/>
        </p:xfrm>
        <a:graphic>
          <a:graphicData uri="http://schemas.openxmlformats.org/drawingml/2006/table">
            <a:tbl>
              <a:tblPr>
                <a:tableStyleId>{00A15C55-8517-42AA-B614-E9B94910E393}</a:tableStyleId>
              </a:tblPr>
              <a:tblGrid>
                <a:gridCol w="1874643">
                  <a:extLst>
                    <a:ext uri="{9D8B030D-6E8A-4147-A177-3AD203B41FA5}">
                      <a16:colId xmlns:a16="http://schemas.microsoft.com/office/drawing/2014/main" val="1822405589"/>
                    </a:ext>
                  </a:extLst>
                </a:gridCol>
                <a:gridCol w="3925538">
                  <a:extLst>
                    <a:ext uri="{9D8B030D-6E8A-4147-A177-3AD203B41FA5}">
                      <a16:colId xmlns:a16="http://schemas.microsoft.com/office/drawing/2014/main" val="3093834514"/>
                    </a:ext>
                  </a:extLst>
                </a:gridCol>
                <a:gridCol w="5864272">
                  <a:extLst>
                    <a:ext uri="{9D8B030D-6E8A-4147-A177-3AD203B41FA5}">
                      <a16:colId xmlns:a16="http://schemas.microsoft.com/office/drawing/2014/main" val="3188209570"/>
                    </a:ext>
                  </a:extLst>
                </a:gridCol>
              </a:tblGrid>
              <a:tr h="259613">
                <a:tc>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Item to consider</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176213" indent="-96838"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 Patient response</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454758">
                <a:tc rowSpan="3">
                  <a:txBody>
                    <a:bodyPr/>
                    <a:lstStyle/>
                    <a:p>
                      <a:pPr marL="96838" indent="0" algn="l" fontAlgn="b"/>
                      <a:r>
                        <a:rPr lang="en-GB" sz="1600" b="1" u="none" strike="noStrike" dirty="0">
                          <a:solidFill>
                            <a:schemeClr val="tx1"/>
                          </a:solidFill>
                          <a:effectLst/>
                          <a:latin typeface="Arial" panose="020B0604020202020204" pitchFamily="34" charset="0"/>
                          <a:cs typeface="Arial" panose="020B0604020202020204" pitchFamily="34" charset="0"/>
                        </a:rPr>
                        <a:t>Condition and consultation history</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Establish history of patient’s condition</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Experiencing 2</a:t>
                      </a:r>
                      <a:r>
                        <a:rPr lang="en-GB" sz="1400" b="0" u="none" strike="noStrike" baseline="30000" dirty="0">
                          <a:solidFill>
                            <a:schemeClr val="tx1"/>
                          </a:solidFill>
                          <a:effectLst/>
                          <a:latin typeface="Arial" panose="020B0604020202020204" pitchFamily="34" charset="0"/>
                          <a:cs typeface="Arial" panose="020B0604020202020204" pitchFamily="34" charset="0"/>
                        </a:rPr>
                        <a:t>nd</a:t>
                      </a:r>
                      <a:r>
                        <a:rPr lang="en-GB" sz="1400" b="0" u="none" strike="noStrike" dirty="0">
                          <a:solidFill>
                            <a:schemeClr val="tx1"/>
                          </a:solidFill>
                          <a:effectLst/>
                          <a:latin typeface="Arial" panose="020B0604020202020204" pitchFamily="34" charset="0"/>
                          <a:cs typeface="Arial" panose="020B0604020202020204" pitchFamily="34" charset="0"/>
                        </a:rPr>
                        <a:t> UTI within 6-month period</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GB" sz="1400" b="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541601">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baseline habits </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Practising personal hygiene measures</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Eats well and sleeps well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54758">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Are they under a specialist consultant</a:t>
                      </a:r>
                    </a:p>
                    <a:p>
                      <a:pPr marL="457200" lvl="1" indent="0" algn="l" fontAlgn="b">
                        <a:buFont typeface="Arial" panose="020B0604020202020204" pitchFamily="34" charset="0"/>
                        <a:buNone/>
                      </a:pPr>
                      <a:r>
                        <a:rPr lang="en-GB" sz="1400" b="0" i="0" u="none" strike="noStrike" dirty="0">
                          <a:solidFill>
                            <a:schemeClr val="tx1"/>
                          </a:solidFill>
                          <a:effectLst/>
                          <a:latin typeface="Arial" panose="020B0604020202020204" pitchFamily="34" charset="0"/>
                          <a:cs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Not currently under a specialist consultant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503914">
                <a:tc rowSpan="4">
                  <a:txBody>
                    <a:bodyPr/>
                    <a:lstStyle/>
                    <a:p>
                      <a:pPr marL="96838" indent="0" algn="l" fontAlgn="b"/>
                      <a:r>
                        <a:rPr lang="en-GB" sz="1600" b="1" i="0" u="none" strike="noStrike" dirty="0">
                          <a:solidFill>
                            <a:schemeClr val="tx1"/>
                          </a:solidFill>
                          <a:effectLst/>
                          <a:latin typeface="Arial" panose="020B0604020202020204" pitchFamily="34" charset="0"/>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Treatment/Prescription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Previous UTIs treated with trimethoprim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Nil OTC/other relevant medications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231736">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Side effects to treatment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None reported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231736">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Adherence to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Compliant with GP advice and acute antibiotic courses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424403">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perception of their condition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Concerned about new UTI episode and resistance to trimethoprim causing treatment failure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454758">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tx1"/>
                          </a:solidFill>
                          <a:effectLst/>
                          <a:latin typeface="Arial" panose="020B0604020202020204" pitchFamily="34" charset="0"/>
                          <a:cs typeface="Arial" panose="020B0604020202020204" pitchFamily="34" charset="0"/>
                        </a:rPr>
                        <a:t>Patient Impact and preference</a:t>
                      </a:r>
                      <a:endParaRPr lang="en-GB" sz="1600" b="1" i="0" u="none" strike="noStrike" dirty="0">
                        <a:solidFill>
                          <a:schemeClr val="tx1"/>
                        </a:solidFill>
                        <a:effectLst/>
                        <a:latin typeface="Arial" panose="020B0604020202020204" pitchFamily="34" charset="0"/>
                        <a:cs typeface="Arial" panose="020B0604020202020204" pitchFamily="34" charset="0"/>
                      </a:endParaRPr>
                    </a:p>
                    <a:p>
                      <a:pPr algn="l" fontAlgn="b"/>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Explore impact UTIs have had on self-esteem  or mental health</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Patient is concerned with limited treatment options due to her chronic kidney disease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677782">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400" b="0" dirty="0">
                          <a:solidFill>
                            <a:schemeClr val="tx1"/>
                          </a:solidFill>
                          <a:latin typeface="Arial" panose="020B0604020202020204" pitchFamily="34" charset="0"/>
                          <a:cs typeface="Arial" panose="020B0604020202020204" pitchFamily="34" charset="0"/>
                        </a:rPr>
                        <a:t>What are the patient's preferences and expectations from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like treatment for recurrent UTIs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cannot afford to have time off work for sickness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pic>
        <p:nvPicPr>
          <p:cNvPr id="3" name="Picture 2" descr="Doctor and patient in exam room">
            <a:extLst>
              <a:ext uri="{FF2B5EF4-FFF2-40B4-BE49-F238E27FC236}">
                <a16:creationId xmlns:a16="http://schemas.microsoft.com/office/drawing/2014/main" id="{08FC07FF-E7E8-E8A7-EF4C-833DBDE5B5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02855" y="370389"/>
            <a:ext cx="2387783" cy="1359557"/>
          </a:xfrm>
          <a:prstGeom prst="rect">
            <a:avLst/>
          </a:prstGeom>
        </p:spPr>
      </p:pic>
    </p:spTree>
    <p:extLst>
      <p:ext uri="{BB962C8B-B14F-4D97-AF65-F5344CB8AC3E}">
        <p14:creationId xmlns:p14="http://schemas.microsoft.com/office/powerpoint/2010/main" val="3604330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Management:</a:t>
            </a:r>
            <a:br>
              <a:rPr lang="en-GB" sz="3600" b="0" dirty="0"/>
            </a:br>
            <a:endParaRPr lang="en-GB" sz="3600" b="0" dirty="0"/>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640114" y="1346303"/>
            <a:ext cx="9713686" cy="4351338"/>
          </a:xfrm>
        </p:spPr>
        <p:txBody>
          <a:bodyPr>
            <a:noAutofit/>
          </a:bodyPr>
          <a:lstStyle/>
          <a:p>
            <a:pPr marL="0" indent="0">
              <a:buNone/>
            </a:pPr>
            <a:r>
              <a:rPr lang="en-GB" sz="1800" b="1" dirty="0">
                <a:solidFill>
                  <a:srgbClr val="AD1313"/>
                </a:solidFill>
              </a:rPr>
              <a:t>Treating the patient</a:t>
            </a:r>
          </a:p>
          <a:p>
            <a:r>
              <a:rPr lang="en-GB" sz="2000" dirty="0"/>
              <a:t>Ensure current acute UTI treated based on sensitivities </a:t>
            </a:r>
          </a:p>
          <a:p>
            <a:r>
              <a:rPr lang="en-GB" sz="2000" dirty="0"/>
              <a:t>Discuss options with patient</a:t>
            </a:r>
          </a:p>
          <a:p>
            <a:r>
              <a:rPr lang="en-GB" sz="2000" dirty="0"/>
              <a:t>Offer methenamine hippurate (Hiprex) in preference to daily antibiotic prophylaxis for recurrent UTI that has not been adequately improved by the following (if these have been appropriate and are applicable):</a:t>
            </a:r>
          </a:p>
          <a:p>
            <a:pPr lvl="1"/>
            <a:r>
              <a:rPr lang="en-GB" sz="1800" dirty="0"/>
              <a:t>Behavioural measures</a:t>
            </a:r>
          </a:p>
          <a:p>
            <a:pPr lvl="1"/>
            <a:r>
              <a:rPr lang="en-GB" sz="1800" dirty="0"/>
              <a:t>Vaginal oestrogen</a:t>
            </a:r>
          </a:p>
          <a:p>
            <a:pPr lvl="1"/>
            <a:r>
              <a:rPr lang="en-GB" sz="1800" dirty="0"/>
              <a:t>Single-dose antibiotic prophylaxis.</a:t>
            </a:r>
          </a:p>
          <a:p>
            <a:pPr marL="0" indent="0">
              <a:buNone/>
            </a:pPr>
            <a:endParaRPr lang="en-GB" sz="1800" dirty="0"/>
          </a:p>
          <a:p>
            <a:pPr marL="0" indent="0">
              <a:buNone/>
            </a:pPr>
            <a:r>
              <a:rPr lang="en-GB" sz="1800" b="1" dirty="0">
                <a:solidFill>
                  <a:srgbClr val="AD1313"/>
                </a:solidFill>
              </a:rPr>
              <a:t>Prevention and Advice</a:t>
            </a:r>
          </a:p>
          <a:p>
            <a:r>
              <a:rPr lang="en-GB" sz="1800" dirty="0"/>
              <a:t>Continue to practice personal hygiene measures and maintain adequate hydration</a:t>
            </a:r>
          </a:p>
          <a:p>
            <a:r>
              <a:rPr lang="en-GB" sz="1800" dirty="0"/>
              <a:t>Provide TARGET patient information leaflet: </a:t>
            </a:r>
            <a:r>
              <a:rPr lang="en-GB" sz="1800" dirty="0">
                <a:hlinkClick r:id="rId3"/>
              </a:rPr>
              <a:t>Treating Your Infection – Urinary Tract Infection </a:t>
            </a:r>
            <a:endParaRPr lang="en-GB" sz="1800" dirty="0"/>
          </a:p>
          <a:p>
            <a:r>
              <a:rPr lang="en-GB" sz="1800" dirty="0"/>
              <a:t>Report any side effects to the GP</a:t>
            </a:r>
          </a:p>
          <a:p>
            <a:pPr marL="0" indent="0">
              <a:buNone/>
            </a:pPr>
            <a:endParaRPr lang="en-GB" sz="1800" b="1" dirty="0"/>
          </a:p>
        </p:txBody>
      </p:sp>
      <p:sp>
        <p:nvSpPr>
          <p:cNvPr id="7" name="TextBox 6">
            <a:extLst>
              <a:ext uri="{FF2B5EF4-FFF2-40B4-BE49-F238E27FC236}">
                <a16:creationId xmlns:a16="http://schemas.microsoft.com/office/drawing/2014/main" id="{BF024F9D-DBF6-267F-2128-23D02D637C46}"/>
              </a:ext>
            </a:extLst>
          </p:cNvPr>
          <p:cNvSpPr txBox="1"/>
          <p:nvPr/>
        </p:nvSpPr>
        <p:spPr>
          <a:xfrm>
            <a:off x="10772774" y="6030151"/>
            <a:ext cx="1419226"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384610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EFD8-33EE-7321-9576-D1733479ACF0}"/>
              </a:ext>
            </a:extLst>
          </p:cNvPr>
          <p:cNvSpPr>
            <a:spLocks noGrp="1"/>
          </p:cNvSpPr>
          <p:nvPr>
            <p:ph type="title"/>
          </p:nvPr>
        </p:nvSpPr>
        <p:spPr/>
        <p:txBody>
          <a:bodyPr>
            <a:normAutofit/>
          </a:bodyPr>
          <a:lstStyle/>
          <a:p>
            <a:r>
              <a:rPr lang="en-GB" sz="3600" b="0" dirty="0"/>
              <a:t>Methenamine </a:t>
            </a:r>
            <a:r>
              <a:rPr lang="en-GB" sz="3600" b="0" dirty="0" err="1"/>
              <a:t>hippurate</a:t>
            </a:r>
            <a:r>
              <a:rPr lang="en-GB" sz="3600" b="0" dirty="0"/>
              <a:t> (</a:t>
            </a:r>
            <a:r>
              <a:rPr lang="en-GB" sz="3600" b="0" dirty="0" err="1"/>
              <a:t>Hiprex</a:t>
            </a:r>
            <a:r>
              <a:rPr lang="en-GB" sz="3600" b="0" dirty="0"/>
              <a:t>) information </a:t>
            </a:r>
          </a:p>
        </p:txBody>
      </p:sp>
      <p:sp>
        <p:nvSpPr>
          <p:cNvPr id="10" name="TextBox 9">
            <a:extLst>
              <a:ext uri="{FF2B5EF4-FFF2-40B4-BE49-F238E27FC236}">
                <a16:creationId xmlns:a16="http://schemas.microsoft.com/office/drawing/2014/main" id="{748EDCB1-C3ED-FCD2-4310-D711B80E80AF}"/>
              </a:ext>
            </a:extLst>
          </p:cNvPr>
          <p:cNvSpPr txBox="1"/>
          <p:nvPr/>
        </p:nvSpPr>
        <p:spPr>
          <a:xfrm>
            <a:off x="36502" y="1690688"/>
            <a:ext cx="12118996" cy="5016758"/>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Licensed indications: </a:t>
            </a:r>
            <a:r>
              <a:rPr lang="en-GB" sz="2000" baseline="30000" dirty="0">
                <a:latin typeface="Arial" panose="020B0604020202020204" pitchFamily="34" charset="0"/>
                <a:cs typeface="Arial" panose="020B0604020202020204" pitchFamily="34" charset="0"/>
              </a:rPr>
              <a:t>1</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Prophylaxis and long-term treatment of chronic or recurrent uncomplicated lower urinary-tract infections</a:t>
            </a:r>
          </a:p>
          <a:p>
            <a:r>
              <a:rPr lang="en-GB" sz="2000" dirty="0">
                <a:latin typeface="Arial" panose="020B0604020202020204" pitchFamily="34" charset="0"/>
                <a:cs typeface="Arial" panose="020B0604020202020204" pitchFamily="34" charset="0"/>
              </a:rPr>
              <a:t>	Dose: 1g every 12 hours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Prophylaxis and long-term treatment of chronic or recurrent uncomplicated lower urinary-tract infections in patients with catheters</a:t>
            </a:r>
          </a:p>
          <a:p>
            <a:pPr lvl="2"/>
            <a:r>
              <a:rPr lang="en-GB" sz="2000" dirty="0">
                <a:latin typeface="Arial" panose="020B0604020202020204" pitchFamily="34" charset="0"/>
                <a:cs typeface="Arial" panose="020B0604020202020204" pitchFamily="34" charset="0"/>
              </a:rPr>
              <a:t>Dose: 1g every 8-12 hours</a:t>
            </a:r>
          </a:p>
          <a:p>
            <a:pPr algn="l"/>
            <a:endParaRPr lang="en-GB" sz="2000" b="1" i="0" dirty="0">
              <a:solidFill>
                <a:srgbClr val="0E0E0E"/>
              </a:solidFill>
              <a:effectLst/>
              <a:highlight>
                <a:srgbClr val="FBFAF8"/>
              </a:highlight>
              <a:latin typeface="Arial" panose="020B0604020202020204" pitchFamily="34" charset="0"/>
              <a:cs typeface="Arial" panose="020B0604020202020204" pitchFamily="34" charset="0"/>
            </a:endParaRPr>
          </a:p>
          <a:p>
            <a:pPr algn="l"/>
            <a:r>
              <a:rPr lang="en-GB" sz="2000" b="1" i="0" dirty="0">
                <a:solidFill>
                  <a:srgbClr val="0E0E0E"/>
                </a:solidFill>
                <a:effectLst/>
                <a:highlight>
                  <a:srgbClr val="FBFAF8"/>
                </a:highlight>
                <a:latin typeface="Arial" panose="020B0604020202020204" pitchFamily="34" charset="0"/>
                <a:cs typeface="Arial" panose="020B0604020202020204" pitchFamily="34" charset="0"/>
              </a:rPr>
              <a:t>Contra-indications: </a:t>
            </a:r>
            <a:r>
              <a:rPr lang="en-GB" sz="2000" b="0" dirty="0">
                <a:effectLst/>
                <a:latin typeface="Arial" panose="020B0604020202020204" pitchFamily="34" charset="0"/>
                <a:cs typeface="Arial" panose="020B0604020202020204" pitchFamily="34" charset="0"/>
              </a:rPr>
              <a:t>Gout; metabolic acidosis; severe dehydration</a:t>
            </a:r>
            <a:endParaRPr lang="en-GB" sz="2000" dirty="0">
              <a:latin typeface="Arial" panose="020B0604020202020204" pitchFamily="34" charset="0"/>
              <a:cs typeface="Arial" panose="020B0604020202020204" pitchFamily="34" charset="0"/>
            </a:endParaRPr>
          </a:p>
          <a:p>
            <a:pPr algn="l"/>
            <a:r>
              <a:rPr lang="en-GB" sz="2000" b="1" i="0" dirty="0">
                <a:solidFill>
                  <a:srgbClr val="0E0E0E"/>
                </a:solidFill>
                <a:effectLst/>
                <a:highlight>
                  <a:srgbClr val="FBFAF8"/>
                </a:highlight>
                <a:latin typeface="Arial" panose="020B0604020202020204" pitchFamily="34" charset="0"/>
                <a:cs typeface="Arial" panose="020B0604020202020204" pitchFamily="34" charset="0"/>
              </a:rPr>
              <a:t>Renal impairment: </a:t>
            </a:r>
            <a:r>
              <a:rPr lang="en-GB" sz="2000" b="0" dirty="0">
                <a:effectLst/>
                <a:latin typeface="Arial" panose="020B0604020202020204" pitchFamily="34" charset="0"/>
                <a:cs typeface="Arial" panose="020B0604020202020204" pitchFamily="34" charset="0"/>
              </a:rPr>
              <a:t>Avoid if eGFR less than 10 mL/minute/1.73 m</a:t>
            </a:r>
            <a:r>
              <a:rPr lang="en-GB" sz="2000" b="0" baseline="30000" dirty="0">
                <a:effectLst/>
                <a:latin typeface="Arial" panose="020B0604020202020204" pitchFamily="34" charset="0"/>
                <a:cs typeface="Arial" panose="020B0604020202020204" pitchFamily="34" charset="0"/>
              </a:rPr>
              <a:t>2</a:t>
            </a:r>
            <a:r>
              <a:rPr lang="en-GB" sz="2000" b="0" dirty="0">
                <a:effectLst/>
                <a:latin typeface="Arial" panose="020B0604020202020204" pitchFamily="34" charset="0"/>
                <a:cs typeface="Arial" panose="020B0604020202020204" pitchFamily="34" charset="0"/>
              </a:rPr>
              <a:t>—risk of </a:t>
            </a:r>
            <a:r>
              <a:rPr lang="en-GB" sz="2000" b="0" dirty="0" err="1">
                <a:effectLst/>
                <a:latin typeface="Arial" panose="020B0604020202020204" pitchFamily="34" charset="0"/>
                <a:cs typeface="Arial" panose="020B0604020202020204" pitchFamily="34" charset="0"/>
              </a:rPr>
              <a:t>hippurate</a:t>
            </a:r>
            <a:r>
              <a:rPr lang="en-GB" sz="2000" b="0" dirty="0">
                <a:effectLst/>
                <a:latin typeface="Arial" panose="020B0604020202020204" pitchFamily="34" charset="0"/>
                <a:cs typeface="Arial" panose="020B0604020202020204" pitchFamily="34" charset="0"/>
              </a:rPr>
              <a:t> crystalluria</a:t>
            </a:r>
          </a:p>
          <a:p>
            <a:pPr algn="l"/>
            <a:r>
              <a:rPr lang="en-GB" sz="2000" b="1" i="0" dirty="0">
                <a:solidFill>
                  <a:srgbClr val="0E0E0E"/>
                </a:solidFill>
                <a:effectLst/>
                <a:highlight>
                  <a:srgbClr val="FBFAF8"/>
                </a:highlight>
                <a:latin typeface="Arial" panose="020B0604020202020204" pitchFamily="34" charset="0"/>
                <a:cs typeface="Arial" panose="020B0604020202020204" pitchFamily="34" charset="0"/>
              </a:rPr>
              <a:t>Hepatic impairment: </a:t>
            </a:r>
            <a:r>
              <a:rPr lang="en-GB" sz="2000" b="0" dirty="0">
                <a:effectLst/>
                <a:latin typeface="Arial" panose="020B0604020202020204" pitchFamily="34" charset="0"/>
                <a:cs typeface="Arial" panose="020B0604020202020204" pitchFamily="34" charset="0"/>
              </a:rPr>
              <a:t>Manufacturer advises avoid</a:t>
            </a:r>
          </a:p>
          <a:p>
            <a:pPr algn="l"/>
            <a:r>
              <a:rPr lang="en-GB" sz="2000" b="1" i="0" dirty="0">
                <a:solidFill>
                  <a:srgbClr val="0E0E0E"/>
                </a:solidFill>
                <a:effectLst/>
                <a:highlight>
                  <a:srgbClr val="FBFAF8"/>
                </a:highlight>
                <a:latin typeface="Arial" panose="020B0604020202020204" pitchFamily="34" charset="0"/>
                <a:cs typeface="Arial" panose="020B0604020202020204" pitchFamily="34" charset="0"/>
              </a:rPr>
              <a:t>Side-effects: </a:t>
            </a:r>
            <a:r>
              <a:rPr lang="en-GB" sz="2000" b="1" dirty="0">
                <a:effectLst/>
                <a:latin typeface="Arial" panose="020B0604020202020204" pitchFamily="34" charset="0"/>
                <a:cs typeface="Arial" panose="020B0604020202020204" pitchFamily="34" charset="0"/>
              </a:rPr>
              <a:t>Uncommon </a:t>
            </a:r>
            <a:r>
              <a:rPr lang="en-GB" sz="2000" b="0" dirty="0">
                <a:effectLst/>
                <a:latin typeface="Arial" panose="020B0604020202020204" pitchFamily="34" charset="0"/>
                <a:cs typeface="Arial" panose="020B0604020202020204" pitchFamily="34" charset="0"/>
              </a:rPr>
              <a:t>Epigastric discomfort; skin reactions</a:t>
            </a:r>
          </a:p>
          <a:p>
            <a:pPr algn="l"/>
            <a:r>
              <a:rPr lang="en-GB" sz="2000" b="1" dirty="0">
                <a:latin typeface="Arial" panose="020B0604020202020204" pitchFamily="34" charset="0"/>
                <a:cs typeface="Arial" panose="020B0604020202020204" pitchFamily="34" charset="0"/>
              </a:rPr>
              <a:t>Interactions: </a:t>
            </a:r>
            <a:r>
              <a:rPr lang="en-GB" sz="2000" dirty="0">
                <a:latin typeface="Arial" panose="020B0604020202020204" pitchFamily="34" charset="0"/>
                <a:cs typeface="Arial" panose="020B0604020202020204" pitchFamily="34" charset="0"/>
              </a:rPr>
              <a:t>Acetazolamide, Metolazone, Potassium citrate, Sodium bicarbonate, Sodium citrate, Sulfadiazine, Sulfamethoxazole</a:t>
            </a:r>
            <a:endParaRPr lang="en-GB" sz="2000" b="1" dirty="0">
              <a:effectLst/>
              <a:latin typeface="Arial" panose="020B0604020202020204" pitchFamily="34" charset="0"/>
              <a:cs typeface="Arial" panose="020B0604020202020204" pitchFamily="34" charset="0"/>
            </a:endParaRPr>
          </a:p>
          <a:p>
            <a:endParaRPr lang="en-GB" sz="2000" b="0" dirty="0">
              <a:effectLst/>
            </a:endParaRPr>
          </a:p>
          <a:p>
            <a:endParaRPr lang="en-GB" sz="2000" b="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3F380E0-F254-E2D2-744E-DAAFF9412667}"/>
              </a:ext>
            </a:extLst>
          </p:cNvPr>
          <p:cNvSpPr txBox="1"/>
          <p:nvPr/>
        </p:nvSpPr>
        <p:spPr>
          <a:xfrm>
            <a:off x="11040912" y="6026992"/>
            <a:ext cx="1151088"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BNF 2024</a:t>
            </a:r>
          </a:p>
        </p:txBody>
      </p:sp>
    </p:spTree>
    <p:extLst>
      <p:ext uri="{BB962C8B-B14F-4D97-AF65-F5344CB8AC3E}">
        <p14:creationId xmlns:p14="http://schemas.microsoft.com/office/powerpoint/2010/main" val="392013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A9F9-BC5C-DECC-2815-8D09D3EB1863}"/>
              </a:ext>
            </a:extLst>
          </p:cNvPr>
          <p:cNvSpPr>
            <a:spLocks noGrp="1"/>
          </p:cNvSpPr>
          <p:nvPr>
            <p:ph type="title"/>
          </p:nvPr>
        </p:nvSpPr>
        <p:spPr>
          <a:xfrm>
            <a:off x="1640114" y="365125"/>
            <a:ext cx="10551886" cy="1325563"/>
          </a:xfrm>
        </p:spPr>
        <p:txBody>
          <a:bodyPr>
            <a:normAutofit/>
          </a:bodyPr>
          <a:lstStyle/>
          <a:p>
            <a:r>
              <a:rPr lang="en-GB" sz="3600" b="0" dirty="0"/>
              <a:t>Evidence review for methenamine </a:t>
            </a:r>
            <a:r>
              <a:rPr lang="en-GB" sz="3600" b="0" dirty="0" err="1"/>
              <a:t>hippurate</a:t>
            </a:r>
            <a:r>
              <a:rPr lang="en-GB" sz="3600" b="0" dirty="0"/>
              <a:t> for recurrent UTI </a:t>
            </a:r>
          </a:p>
        </p:txBody>
      </p:sp>
      <p:sp>
        <p:nvSpPr>
          <p:cNvPr id="3" name="Content Placeholder 2">
            <a:extLst>
              <a:ext uri="{FF2B5EF4-FFF2-40B4-BE49-F238E27FC236}">
                <a16:creationId xmlns:a16="http://schemas.microsoft.com/office/drawing/2014/main" id="{6F4968DD-1EBE-9DAA-0B38-1C3F83E87478}"/>
              </a:ext>
            </a:extLst>
          </p:cNvPr>
          <p:cNvSpPr>
            <a:spLocks noGrp="1"/>
          </p:cNvSpPr>
          <p:nvPr>
            <p:ph idx="1"/>
          </p:nvPr>
        </p:nvSpPr>
        <p:spPr>
          <a:xfrm>
            <a:off x="221422" y="1925955"/>
            <a:ext cx="11422847" cy="4315777"/>
          </a:xfrm>
        </p:spPr>
        <p:txBody>
          <a:bodyPr>
            <a:normAutofit fontScale="85000" lnSpcReduction="20000"/>
          </a:bodyPr>
          <a:lstStyle/>
          <a:p>
            <a:pPr>
              <a:lnSpc>
                <a:spcPct val="120000"/>
              </a:lnSpc>
            </a:pPr>
            <a:r>
              <a:rPr lang="en-GB" sz="2400" dirty="0"/>
              <a:t>A Cochrane Review of methenamine from 2012 reported a meta-analysis of </a:t>
            </a:r>
            <a:r>
              <a:rPr lang="fr-FR" sz="2400" dirty="0"/>
              <a:t>6 studies (853 participants) suggesting a significant reduction of symptomatic UTI (RR 0.53, 95% CI 0.24 to 1.18) although the authors recommended caution in interpretation due to heterogeneity.</a:t>
            </a:r>
            <a:r>
              <a:rPr lang="fr-FR" sz="2400" baseline="30000" dirty="0"/>
              <a:t>1</a:t>
            </a:r>
            <a:endParaRPr lang="en-GB" sz="2400" baseline="30000" dirty="0"/>
          </a:p>
          <a:p>
            <a:pPr>
              <a:lnSpc>
                <a:spcPct val="120000"/>
              </a:lnSpc>
            </a:pPr>
            <a:r>
              <a:rPr lang="en-GB" sz="2400" dirty="0"/>
              <a:t>In a recent UK RCT, incidence of antibiotic treated urinary tract infections during a 12-month treatment period was </a:t>
            </a:r>
            <a:r>
              <a:rPr lang="en-GB" sz="2400" dirty="0">
                <a:solidFill>
                  <a:srgbClr val="C00000"/>
                </a:solidFill>
              </a:rPr>
              <a:t>0.89 [0.65-1.12] episodes per person per year in the antibiotics group and 1.38 [1.05-1.72] episodes per person per year in the methenamine group. </a:t>
            </a:r>
            <a:r>
              <a:rPr lang="en-GB" sz="2400" dirty="0"/>
              <a:t>Absolute difference of </a:t>
            </a:r>
            <a:r>
              <a:rPr lang="en-GB" sz="2400" dirty="0">
                <a:solidFill>
                  <a:srgbClr val="C00000"/>
                </a:solidFill>
              </a:rPr>
              <a:t>0.49 episode per year </a:t>
            </a:r>
            <a:r>
              <a:rPr lang="en-GB" sz="2400" dirty="0"/>
              <a:t>(90% CI, 0.15 to 0.84) in favour of antibiotic prophylaxis, but not exceeding the non-inferiority limit of 1 episode of UTI</a:t>
            </a:r>
            <a:r>
              <a:rPr lang="en-GB" sz="2400" baseline="30000" dirty="0"/>
              <a:t>2. </a:t>
            </a:r>
            <a:r>
              <a:rPr lang="en-GB" sz="2400" dirty="0"/>
              <a:t>Note that patients had a median of 6 self-reported UTIs in the 12 months before trial entry (suggesting both antibiotics and methenamine are effective).</a:t>
            </a:r>
            <a:endParaRPr lang="en-GB" sz="2400" baseline="30000" dirty="0"/>
          </a:p>
          <a:p>
            <a:pPr>
              <a:lnSpc>
                <a:spcPct val="120000"/>
              </a:lnSpc>
            </a:pPr>
            <a:r>
              <a:rPr lang="en-GB" sz="2400" dirty="0"/>
              <a:t>Methenamine was associated with extension of time to </a:t>
            </a:r>
            <a:r>
              <a:rPr lang="en-GB" sz="2400" dirty="0">
                <a:solidFill>
                  <a:srgbClr val="C00000"/>
                </a:solidFill>
              </a:rPr>
              <a:t>UTI from 3.3 months pre-methenamine to 11.2 months post-methenamine</a:t>
            </a:r>
            <a:r>
              <a:rPr lang="en-GB" sz="2400" dirty="0"/>
              <a:t>, p&lt;0.0001, pre-post analysis of 150 adults with rUTI</a:t>
            </a:r>
            <a:r>
              <a:rPr lang="en-GB" sz="2400" baseline="30000" dirty="0"/>
              <a:t>3</a:t>
            </a:r>
          </a:p>
          <a:p>
            <a:endParaRPr lang="en-GB" sz="2400" dirty="0">
              <a:cs typeface="Arial" panose="020B0604020202020204" pitchFamily="34" charset="0"/>
            </a:endParaRPr>
          </a:p>
          <a:p>
            <a:endParaRPr lang="en-GB" sz="2400" dirty="0"/>
          </a:p>
        </p:txBody>
      </p:sp>
      <p:sp>
        <p:nvSpPr>
          <p:cNvPr id="7" name="TextBox 6">
            <a:extLst>
              <a:ext uri="{FF2B5EF4-FFF2-40B4-BE49-F238E27FC236}">
                <a16:creationId xmlns:a16="http://schemas.microsoft.com/office/drawing/2014/main" id="{B8B02D31-568A-A98D-A9E9-6EA559C055CB}"/>
              </a:ext>
            </a:extLst>
          </p:cNvPr>
          <p:cNvSpPr txBox="1"/>
          <p:nvPr/>
        </p:nvSpPr>
        <p:spPr>
          <a:xfrm>
            <a:off x="10934656" y="5750471"/>
            <a:ext cx="1419226" cy="600164"/>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1. Lee BSB 2012</a:t>
            </a:r>
          </a:p>
          <a:p>
            <a:r>
              <a:rPr lang="en-GB" sz="1100" dirty="0">
                <a:latin typeface="Arial" panose="020B0604020202020204" pitchFamily="34" charset="0"/>
                <a:cs typeface="Arial" panose="020B0604020202020204" pitchFamily="34" charset="0"/>
              </a:rPr>
              <a:t>2. Harding 2022</a:t>
            </a:r>
          </a:p>
          <a:p>
            <a:r>
              <a:rPr lang="en-GB" sz="1100" dirty="0">
                <a:latin typeface="Arial" panose="020B0604020202020204" pitchFamily="34" charset="0"/>
                <a:cs typeface="Arial" panose="020B0604020202020204" pitchFamily="34" charset="0"/>
              </a:rPr>
              <a:t>3. Li 2023</a:t>
            </a:r>
          </a:p>
        </p:txBody>
      </p:sp>
    </p:spTree>
    <p:extLst>
      <p:ext uri="{BB962C8B-B14F-4D97-AF65-F5344CB8AC3E}">
        <p14:creationId xmlns:p14="http://schemas.microsoft.com/office/powerpoint/2010/main" val="397687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Review</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640114" y="1690688"/>
            <a:ext cx="10551886" cy="4551363"/>
          </a:xfrm>
        </p:spPr>
        <p:txBody>
          <a:bodyPr>
            <a:normAutofit/>
          </a:bodyPr>
          <a:lstStyle/>
          <a:p>
            <a:pPr marL="0" indent="0">
              <a:buNone/>
            </a:pPr>
            <a:r>
              <a:rPr lang="en-GB" dirty="0"/>
              <a:t>Review treatment within 6 months:</a:t>
            </a:r>
          </a:p>
          <a:p>
            <a:r>
              <a:rPr lang="en-GB" dirty="0"/>
              <a:t>Assess if patient has experienced any UTIs and if there has been any side effects to treatment.</a:t>
            </a:r>
          </a:p>
          <a:p>
            <a:r>
              <a:rPr lang="en-GB" dirty="0"/>
              <a:t>If no further UTIs experienced, discuss option to stop treatment.</a:t>
            </a:r>
          </a:p>
          <a:p>
            <a:r>
              <a:rPr lang="en-GB" dirty="0"/>
              <a:t>Continue personal hygiene measures. If UTIs recur on cessation of methenamine </a:t>
            </a:r>
            <a:r>
              <a:rPr lang="en-GB" dirty="0" err="1"/>
              <a:t>hippurate</a:t>
            </a:r>
            <a:r>
              <a:rPr lang="en-GB" dirty="0"/>
              <a:t>, review to re-start methenamine. </a:t>
            </a:r>
          </a:p>
          <a:p>
            <a:r>
              <a:rPr lang="en-GB" dirty="0"/>
              <a:t>If UTIs experienced, consider change in treatment and/or specialist referral</a:t>
            </a:r>
          </a:p>
          <a:p>
            <a:pPr marL="0" indent="0">
              <a:buNone/>
            </a:pPr>
            <a:endParaRPr lang="en-GB" sz="2300" b="1" dirty="0">
              <a:solidFill>
                <a:srgbClr val="FF0000"/>
              </a:solidFill>
            </a:endParaRPr>
          </a:p>
        </p:txBody>
      </p:sp>
      <p:sp>
        <p:nvSpPr>
          <p:cNvPr id="7" name="TextBox 6">
            <a:extLst>
              <a:ext uri="{FF2B5EF4-FFF2-40B4-BE49-F238E27FC236}">
                <a16:creationId xmlns:a16="http://schemas.microsoft.com/office/drawing/2014/main" id="{F9F841B6-1145-0190-6B53-65D4507C3A49}"/>
              </a:ext>
            </a:extLst>
          </p:cNvPr>
          <p:cNvSpPr txBox="1"/>
          <p:nvPr/>
        </p:nvSpPr>
        <p:spPr>
          <a:xfrm>
            <a:off x="10772774" y="5826568"/>
            <a:ext cx="1419226"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24189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696-2F06-CB47-877A-654BEB8D86E7}"/>
              </a:ext>
            </a:extLst>
          </p:cNvPr>
          <p:cNvSpPr>
            <a:spLocks noGrp="1"/>
          </p:cNvSpPr>
          <p:nvPr>
            <p:ph type="title"/>
          </p:nvPr>
        </p:nvSpPr>
        <p:spPr>
          <a:xfrm>
            <a:off x="1640114" y="76201"/>
            <a:ext cx="9713686" cy="1325563"/>
          </a:xfrm>
        </p:spPr>
        <p:txBody>
          <a:bodyPr>
            <a:normAutofit/>
          </a:bodyPr>
          <a:lstStyle/>
          <a:p>
            <a:r>
              <a:rPr lang="en-GB" sz="3600" b="0" dirty="0">
                <a:latin typeface="+mn-lt"/>
              </a:rPr>
              <a:t>Take home messages</a:t>
            </a:r>
          </a:p>
        </p:txBody>
      </p:sp>
      <p:sp>
        <p:nvSpPr>
          <p:cNvPr id="7" name="Content Placeholder 6">
            <a:extLst>
              <a:ext uri="{FF2B5EF4-FFF2-40B4-BE49-F238E27FC236}">
                <a16:creationId xmlns:a16="http://schemas.microsoft.com/office/drawing/2014/main" id="{0913403F-076C-A9C6-776A-5639AAD0F62B}"/>
              </a:ext>
            </a:extLst>
          </p:cNvPr>
          <p:cNvSpPr>
            <a:spLocks noGrp="1"/>
          </p:cNvSpPr>
          <p:nvPr>
            <p:ph idx="1"/>
          </p:nvPr>
        </p:nvSpPr>
        <p:spPr>
          <a:xfrm>
            <a:off x="1640114" y="1253331"/>
            <a:ext cx="10389220" cy="4351338"/>
          </a:xfrm>
        </p:spPr>
        <p:txBody>
          <a:bodyPr>
            <a:normAutofit fontScale="92500"/>
          </a:bodyPr>
          <a:lstStyle/>
          <a:p>
            <a:pPr marL="514350" indent="-514350">
              <a:buAutoNum type="arabicPeriod"/>
            </a:pPr>
            <a:r>
              <a:rPr lang="en-US" sz="2400" dirty="0"/>
              <a:t>Use shared care decision making and a step-wise approach when managing patients with recurrent UTI.</a:t>
            </a:r>
          </a:p>
          <a:p>
            <a:pPr marL="514350" indent="-514350">
              <a:buAutoNum type="arabicPeriod"/>
            </a:pPr>
            <a:r>
              <a:rPr lang="en-US" sz="2400" dirty="0"/>
              <a:t>Self-care advice on hydration and hygiene measures important for all patients.</a:t>
            </a:r>
          </a:p>
          <a:p>
            <a:pPr marL="514350" indent="-514350">
              <a:buAutoNum type="arabicPeriod"/>
            </a:pPr>
            <a:r>
              <a:rPr lang="en-US" sz="2400" dirty="0">
                <a:solidFill>
                  <a:srgbClr val="C00000"/>
                </a:solidFill>
              </a:rPr>
              <a:t>Peri-menopausal, menopausal </a:t>
            </a:r>
            <a:r>
              <a:rPr lang="en-US" sz="2400" dirty="0"/>
              <a:t>and post-menopausal women benefit from vaginal </a:t>
            </a:r>
            <a:r>
              <a:rPr lang="en-US" sz="2400" dirty="0" err="1"/>
              <a:t>oestrogens</a:t>
            </a:r>
            <a:r>
              <a:rPr lang="en-US" sz="2400" dirty="0"/>
              <a:t>.</a:t>
            </a:r>
          </a:p>
          <a:p>
            <a:pPr marL="514350" indent="-514350">
              <a:buAutoNum type="arabicPeriod"/>
            </a:pPr>
            <a:r>
              <a:rPr lang="en-US" sz="2400" dirty="0"/>
              <a:t>Men need referral.</a:t>
            </a:r>
          </a:p>
          <a:p>
            <a:pPr marL="514350" indent="-514350">
              <a:buAutoNum type="arabicPeriod"/>
            </a:pPr>
            <a:r>
              <a:rPr lang="en-US" sz="2400" dirty="0"/>
              <a:t>Pre-menopausal women can try self-care measures and OTC products.</a:t>
            </a:r>
          </a:p>
          <a:p>
            <a:pPr marL="514350" indent="-514350">
              <a:buAutoNum type="arabicPeriod"/>
            </a:pPr>
            <a:r>
              <a:rPr lang="en-US" sz="2400" dirty="0"/>
              <a:t>Methenamine is recommended NICE before daily antibiotic prophylaxis.</a:t>
            </a:r>
          </a:p>
          <a:p>
            <a:pPr marL="514350" indent="-514350">
              <a:buAutoNum type="arabicPeriod"/>
            </a:pPr>
            <a:r>
              <a:rPr lang="en-US" sz="2400" dirty="0"/>
              <a:t>Long-term antibiotic use leads to resistance and side effects.</a:t>
            </a:r>
          </a:p>
          <a:p>
            <a:pPr marL="514350" indent="-514350">
              <a:buAutoNum type="arabicPeriod"/>
            </a:pPr>
            <a:r>
              <a:rPr lang="en-US" sz="2400" dirty="0"/>
              <a:t>S</a:t>
            </a:r>
            <a:r>
              <a:rPr lang="en-GB" sz="2400" dirty="0"/>
              <a:t>ide effects are less likely if single-dose antibiotics are used with an identified trigger for UTI compared with daily antibiotic prophylaxis.</a:t>
            </a:r>
            <a:endParaRPr lang="en-US" sz="2400" dirty="0"/>
          </a:p>
        </p:txBody>
      </p:sp>
    </p:spTree>
    <p:extLst>
      <p:ext uri="{BB962C8B-B14F-4D97-AF65-F5344CB8AC3E}">
        <p14:creationId xmlns:p14="http://schemas.microsoft.com/office/powerpoint/2010/main" val="267435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93E03-D26E-04A1-8104-ECA71CECC8CE}"/>
              </a:ext>
            </a:extLst>
          </p:cNvPr>
          <p:cNvSpPr>
            <a:spLocks noGrp="1"/>
          </p:cNvSpPr>
          <p:nvPr>
            <p:ph type="title"/>
          </p:nvPr>
        </p:nvSpPr>
        <p:spPr>
          <a:xfrm>
            <a:off x="1595160" y="294426"/>
            <a:ext cx="10500383" cy="994172"/>
          </a:xfrm>
        </p:spPr>
        <p:txBody>
          <a:bodyPr>
            <a:noAutofit/>
          </a:bodyPr>
          <a:lstStyle/>
          <a:p>
            <a:r>
              <a:rPr lang="en-GB" sz="3600" b="0" dirty="0"/>
              <a:t>The challenge of antimicrobial resistance</a:t>
            </a:r>
          </a:p>
        </p:txBody>
      </p:sp>
      <p:sp>
        <p:nvSpPr>
          <p:cNvPr id="20" name="TextBox 19">
            <a:extLst>
              <a:ext uri="{FF2B5EF4-FFF2-40B4-BE49-F238E27FC236}">
                <a16:creationId xmlns:a16="http://schemas.microsoft.com/office/drawing/2014/main" id="{156C3DB0-047E-5A49-9A62-D5F0E00A9EB5}"/>
              </a:ext>
            </a:extLst>
          </p:cNvPr>
          <p:cNvSpPr txBox="1"/>
          <p:nvPr/>
        </p:nvSpPr>
        <p:spPr>
          <a:xfrm>
            <a:off x="3025610" y="1758404"/>
            <a:ext cx="617477" cy="507831"/>
          </a:xfrm>
          <a:prstGeom prst="rect">
            <a:avLst/>
          </a:prstGeom>
          <a:noFill/>
        </p:spPr>
        <p:txBody>
          <a:bodyPr wrap="none" rtlCol="0">
            <a:spAutoFit/>
          </a:bodyPr>
          <a:lstStyle/>
          <a:p>
            <a:r>
              <a:rPr lang="en-GB" sz="1350" dirty="0">
                <a:solidFill>
                  <a:srgbClr val="000000"/>
                </a:solidFill>
                <a:latin typeface="Arial" panose="020B0604020202020204" pitchFamily="34" charset="0"/>
                <a:cs typeface="Arial" panose="020B0604020202020204" pitchFamily="34" charset="0"/>
              </a:rPr>
              <a:t>AMR </a:t>
            </a:r>
          </a:p>
          <a:p>
            <a:r>
              <a:rPr lang="en-GB" sz="1350" dirty="0">
                <a:solidFill>
                  <a:srgbClr val="000000"/>
                </a:solidFill>
                <a:latin typeface="Arial" panose="020B0604020202020204" pitchFamily="34" charset="0"/>
                <a:cs typeface="Arial" panose="020B0604020202020204" pitchFamily="34" charset="0"/>
              </a:rPr>
              <a:t>2050</a:t>
            </a:r>
          </a:p>
        </p:txBody>
      </p:sp>
      <p:sp>
        <p:nvSpPr>
          <p:cNvPr id="21" name="TextBox 20">
            <a:extLst>
              <a:ext uri="{FF2B5EF4-FFF2-40B4-BE49-F238E27FC236}">
                <a16:creationId xmlns:a16="http://schemas.microsoft.com/office/drawing/2014/main" id="{FC1CEBD1-DC45-B220-4594-1B102FEC8F7C}"/>
              </a:ext>
            </a:extLst>
          </p:cNvPr>
          <p:cNvSpPr txBox="1"/>
          <p:nvPr/>
        </p:nvSpPr>
        <p:spPr>
          <a:xfrm>
            <a:off x="3549245" y="1640347"/>
            <a:ext cx="1088760" cy="715581"/>
          </a:xfrm>
          <a:prstGeom prst="rect">
            <a:avLst/>
          </a:prstGeom>
          <a:noFill/>
        </p:spPr>
        <p:txBody>
          <a:bodyPr wrap="none" rtlCol="0">
            <a:spAutoFit/>
          </a:bodyPr>
          <a:lstStyle/>
          <a:p>
            <a:pPr algn="ctr"/>
            <a:r>
              <a:rPr lang="en-GB" sz="1350" dirty="0">
                <a:solidFill>
                  <a:srgbClr val="000000"/>
                </a:solidFill>
                <a:latin typeface="Arial" panose="020B0604020202020204" pitchFamily="34" charset="0"/>
                <a:cs typeface="Arial" panose="020B0604020202020204" pitchFamily="34" charset="0"/>
              </a:rPr>
              <a:t>Diabetes </a:t>
            </a:r>
          </a:p>
          <a:p>
            <a:pPr algn="ctr"/>
            <a:r>
              <a:rPr lang="en-GB" sz="1350" dirty="0">
                <a:solidFill>
                  <a:srgbClr val="000000"/>
                </a:solidFill>
                <a:latin typeface="Arial" panose="020B0604020202020204" pitchFamily="34" charset="0"/>
                <a:cs typeface="Arial" panose="020B0604020202020204" pitchFamily="34" charset="0"/>
              </a:rPr>
              <a:t>and cancer </a:t>
            </a:r>
          </a:p>
          <a:p>
            <a:pPr algn="ctr"/>
            <a:r>
              <a:rPr lang="en-GB" sz="1350" dirty="0">
                <a:solidFill>
                  <a:srgbClr val="000000"/>
                </a:solidFill>
                <a:latin typeface="Arial" panose="020B0604020202020204" pitchFamily="34" charset="0"/>
                <a:cs typeface="Arial" panose="020B0604020202020204" pitchFamily="34" charset="0"/>
              </a:rPr>
              <a:t>combined</a:t>
            </a:r>
          </a:p>
        </p:txBody>
      </p:sp>
      <p:graphicFrame>
        <p:nvGraphicFramePr>
          <p:cNvPr id="22" name="Chart 21" descr="Chart comparing predicted AMR mortalities in 2050 (10 million) with diabetes and cancer mortalities combined (9.7 million)">
            <a:extLst>
              <a:ext uri="{FF2B5EF4-FFF2-40B4-BE49-F238E27FC236}">
                <a16:creationId xmlns:a16="http://schemas.microsoft.com/office/drawing/2014/main" id="{1C9381B9-F90B-957F-518A-AACBDB64164D}"/>
              </a:ext>
            </a:extLst>
          </p:cNvPr>
          <p:cNvGraphicFramePr>
            <a:graphicFrameLocks/>
          </p:cNvGraphicFramePr>
          <p:nvPr/>
        </p:nvGraphicFramePr>
        <p:xfrm>
          <a:off x="2439839" y="2488402"/>
          <a:ext cx="1728345" cy="2856987"/>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Arrow Connector 22">
            <a:extLst>
              <a:ext uri="{FF2B5EF4-FFF2-40B4-BE49-F238E27FC236}">
                <a16:creationId xmlns:a16="http://schemas.microsoft.com/office/drawing/2014/main" id="{F5B1D57D-1E8C-E734-2BCD-D320B62C5518}"/>
              </a:ext>
              <a:ext uri="{C183D7F6-B498-43B3-948B-1728B52AA6E4}">
                <adec:decorative xmlns:adec="http://schemas.microsoft.com/office/drawing/2017/decorative" val="1"/>
              </a:ext>
            </a:extLst>
          </p:cNvPr>
          <p:cNvCxnSpPr>
            <a:cxnSpLocks/>
          </p:cNvCxnSpPr>
          <p:nvPr/>
        </p:nvCxnSpPr>
        <p:spPr>
          <a:xfrm>
            <a:off x="3252353" y="2203981"/>
            <a:ext cx="0" cy="4312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631DEDA-EF46-FC18-F5E4-A44FB012AC0F}"/>
              </a:ext>
              <a:ext uri="{C183D7F6-B498-43B3-948B-1728B52AA6E4}">
                <adec:decorative xmlns:adec="http://schemas.microsoft.com/office/drawing/2017/decorative" val="1"/>
              </a:ext>
            </a:extLst>
          </p:cNvPr>
          <p:cNvCxnSpPr>
            <a:cxnSpLocks/>
          </p:cNvCxnSpPr>
          <p:nvPr/>
        </p:nvCxnSpPr>
        <p:spPr>
          <a:xfrm>
            <a:off x="3790339" y="2318010"/>
            <a:ext cx="0" cy="4312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34B284-225B-7F3E-ABD7-9F200C8AC8DD}"/>
              </a:ext>
            </a:extLst>
          </p:cNvPr>
          <p:cNvSpPr txBox="1"/>
          <p:nvPr/>
        </p:nvSpPr>
        <p:spPr>
          <a:xfrm rot="5400000">
            <a:off x="8314555" y="3134981"/>
            <a:ext cx="1454244" cy="461665"/>
          </a:xfrm>
          <a:prstGeom prst="rect">
            <a:avLst/>
          </a:prstGeom>
          <a:noFill/>
        </p:spPr>
        <p:txBody>
          <a:bodyPr wrap="none" rtlCol="0">
            <a:spAutoFit/>
          </a:bodyPr>
          <a:lstStyle/>
          <a:p>
            <a:r>
              <a:rPr lang="en-GB" sz="2400" dirty="0">
                <a:solidFill>
                  <a:schemeClr val="bg1"/>
                </a:solidFill>
                <a:latin typeface="Arial Narrow" panose="020B0606020202030204" pitchFamily="34" charset="0"/>
              </a:rPr>
              <a:t>10,000,000</a:t>
            </a:r>
          </a:p>
        </p:txBody>
      </p:sp>
      <p:sp>
        <p:nvSpPr>
          <p:cNvPr id="26" name="TextBox 25">
            <a:extLst>
              <a:ext uri="{FF2B5EF4-FFF2-40B4-BE49-F238E27FC236}">
                <a16:creationId xmlns:a16="http://schemas.microsoft.com/office/drawing/2014/main" id="{46C1DEDB-9B17-520E-B709-A45626943444}"/>
              </a:ext>
            </a:extLst>
          </p:cNvPr>
          <p:cNvSpPr txBox="1"/>
          <p:nvPr/>
        </p:nvSpPr>
        <p:spPr>
          <a:xfrm rot="5400000">
            <a:off x="8832657" y="3249281"/>
            <a:ext cx="1313180" cy="461665"/>
          </a:xfrm>
          <a:prstGeom prst="rect">
            <a:avLst/>
          </a:prstGeom>
          <a:noFill/>
        </p:spPr>
        <p:txBody>
          <a:bodyPr wrap="none" rtlCol="0">
            <a:spAutoFit/>
          </a:bodyPr>
          <a:lstStyle/>
          <a:p>
            <a:r>
              <a:rPr lang="en-GB" sz="2400" dirty="0">
                <a:solidFill>
                  <a:schemeClr val="bg1"/>
                </a:solidFill>
                <a:latin typeface="Arial Narrow" panose="020B0606020202030204" pitchFamily="34" charset="0"/>
              </a:rPr>
              <a:t>9,700,000</a:t>
            </a:r>
          </a:p>
        </p:txBody>
      </p:sp>
      <p:sp>
        <p:nvSpPr>
          <p:cNvPr id="27" name="TextBox 26">
            <a:extLst>
              <a:ext uri="{FF2B5EF4-FFF2-40B4-BE49-F238E27FC236}">
                <a16:creationId xmlns:a16="http://schemas.microsoft.com/office/drawing/2014/main" id="{E85A7EDA-8E5F-B3A8-CF2E-643751C7CC0A}"/>
              </a:ext>
            </a:extLst>
          </p:cNvPr>
          <p:cNvSpPr txBox="1"/>
          <p:nvPr/>
        </p:nvSpPr>
        <p:spPr>
          <a:xfrm>
            <a:off x="2492139" y="5362614"/>
            <a:ext cx="1520428" cy="300082"/>
          </a:xfrm>
          <a:prstGeom prst="rect">
            <a:avLst/>
          </a:prstGeom>
          <a:noFill/>
        </p:spPr>
        <p:txBody>
          <a:bodyPr wrap="square">
            <a:spAutoFit/>
          </a:bodyPr>
          <a:lstStyle/>
          <a:p>
            <a:pPr algn="r"/>
            <a:r>
              <a:rPr lang="en-GB" sz="1350" dirty="0">
                <a:solidFill>
                  <a:srgbClr val="000000"/>
                </a:solidFill>
                <a:latin typeface="Arial" panose="020B0604020202020204" pitchFamily="34" charset="0"/>
                <a:cs typeface="Arial" panose="020B0604020202020204" pitchFamily="34" charset="0"/>
              </a:rPr>
              <a:t>(O ’Neill, 2016) </a:t>
            </a:r>
          </a:p>
        </p:txBody>
      </p:sp>
      <p:pic>
        <p:nvPicPr>
          <p:cNvPr id="36" name="Picture 35">
            <a:extLst>
              <a:ext uri="{FF2B5EF4-FFF2-40B4-BE49-F238E27FC236}">
                <a16:creationId xmlns:a16="http://schemas.microsoft.com/office/drawing/2014/main" id="{A4C571A9-A332-B569-AD2D-785B9B9FC610}"/>
              </a:ext>
            </a:extLst>
          </p:cNvPr>
          <p:cNvPicPr>
            <a:picLocks noChangeAspect="1"/>
          </p:cNvPicPr>
          <p:nvPr/>
        </p:nvPicPr>
        <p:blipFill rotWithShape="1">
          <a:blip r:embed="rId4"/>
          <a:srcRect t="9259" b="7793"/>
          <a:stretch/>
        </p:blipFill>
        <p:spPr>
          <a:xfrm>
            <a:off x="5228560" y="1733543"/>
            <a:ext cx="4509798" cy="4510927"/>
          </a:xfrm>
          <a:prstGeom prst="rect">
            <a:avLst/>
          </a:prstGeom>
        </p:spPr>
      </p:pic>
      <p:sp>
        <p:nvSpPr>
          <p:cNvPr id="38" name="TextBox 37">
            <a:extLst>
              <a:ext uri="{FF2B5EF4-FFF2-40B4-BE49-F238E27FC236}">
                <a16:creationId xmlns:a16="http://schemas.microsoft.com/office/drawing/2014/main" id="{397442BD-8799-A7D5-B7FB-EA4C2CCE5CF6}"/>
              </a:ext>
            </a:extLst>
          </p:cNvPr>
          <p:cNvSpPr txBox="1"/>
          <p:nvPr/>
        </p:nvSpPr>
        <p:spPr>
          <a:xfrm>
            <a:off x="5157230" y="1119923"/>
            <a:ext cx="4886316" cy="646331"/>
          </a:xfrm>
          <a:prstGeom prst="rect">
            <a:avLst/>
          </a:prstGeom>
          <a:noFill/>
        </p:spPr>
        <p:txBody>
          <a:bodyPr wrap="square">
            <a:spAutoFit/>
          </a:bodyPr>
          <a:lstStyle/>
          <a:p>
            <a:r>
              <a:rPr lang="en-GB" dirty="0">
                <a:solidFill>
                  <a:srgbClr val="000000"/>
                </a:solidFill>
                <a:latin typeface="Arial" panose="020B0604020202020204" pitchFamily="34" charset="0"/>
                <a:cs typeface="Arial" panose="020B0604020202020204" pitchFamily="34" charset="0"/>
              </a:rPr>
              <a:t>One Health approach targets multiple causes of antimicrobial resistance </a:t>
            </a:r>
          </a:p>
        </p:txBody>
      </p:sp>
      <p:sp>
        <p:nvSpPr>
          <p:cNvPr id="34" name="TextBox 33">
            <a:extLst>
              <a:ext uri="{FF2B5EF4-FFF2-40B4-BE49-F238E27FC236}">
                <a16:creationId xmlns:a16="http://schemas.microsoft.com/office/drawing/2014/main" id="{74A67507-B4F3-2A1C-C80F-44A51CC321C4}"/>
              </a:ext>
            </a:extLst>
          </p:cNvPr>
          <p:cNvSpPr txBox="1"/>
          <p:nvPr/>
        </p:nvSpPr>
        <p:spPr>
          <a:xfrm>
            <a:off x="9811423" y="5738077"/>
            <a:ext cx="2285855"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(Scottish One Health AMR/AMU  2022 )</a:t>
            </a:r>
          </a:p>
        </p:txBody>
      </p:sp>
      <p:sp>
        <p:nvSpPr>
          <p:cNvPr id="3" name="TextBox 2">
            <a:extLst>
              <a:ext uri="{FF2B5EF4-FFF2-40B4-BE49-F238E27FC236}">
                <a16:creationId xmlns:a16="http://schemas.microsoft.com/office/drawing/2014/main" id="{001E5265-6408-9F42-C856-FE827FD23938}"/>
              </a:ext>
            </a:extLst>
          </p:cNvPr>
          <p:cNvSpPr txBox="1"/>
          <p:nvPr/>
        </p:nvSpPr>
        <p:spPr>
          <a:xfrm>
            <a:off x="1696805" y="3393675"/>
            <a:ext cx="906591" cy="523220"/>
          </a:xfrm>
          <a:prstGeom prst="rect">
            <a:avLst/>
          </a:prstGeom>
          <a:noFill/>
        </p:spPr>
        <p:txBody>
          <a:bodyPr wrap="square" rtlCol="0">
            <a:spAutoFit/>
          </a:bodyPr>
          <a:lstStyle/>
          <a:p>
            <a:r>
              <a:rPr lang="en-GB" sz="1350" dirty="0">
                <a:latin typeface="Arial" panose="020B0604020202020204" pitchFamily="34" charset="0"/>
                <a:cs typeface="Arial" panose="020B0604020202020204" pitchFamily="34" charset="0"/>
              </a:rPr>
              <a:t>Deaths per year</a:t>
            </a:r>
          </a:p>
        </p:txBody>
      </p:sp>
    </p:spTree>
    <p:extLst>
      <p:ext uri="{BB962C8B-B14F-4D97-AF65-F5344CB8AC3E}">
        <p14:creationId xmlns:p14="http://schemas.microsoft.com/office/powerpoint/2010/main" val="29142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E77B-6390-2C2C-94B4-DA1DBC5729FE}"/>
              </a:ext>
            </a:extLst>
          </p:cNvPr>
          <p:cNvSpPr>
            <a:spLocks noGrp="1"/>
          </p:cNvSpPr>
          <p:nvPr>
            <p:ph type="title"/>
          </p:nvPr>
        </p:nvSpPr>
        <p:spPr/>
        <p:txBody>
          <a:bodyPr>
            <a:normAutofit/>
          </a:bodyPr>
          <a:lstStyle/>
          <a:p>
            <a:r>
              <a:rPr lang="en-GB" sz="3600" b="0" dirty="0"/>
              <a:t>Further Support </a:t>
            </a:r>
          </a:p>
        </p:txBody>
      </p:sp>
      <p:sp>
        <p:nvSpPr>
          <p:cNvPr id="3" name="Content Placeholder 2">
            <a:extLst>
              <a:ext uri="{FF2B5EF4-FFF2-40B4-BE49-F238E27FC236}">
                <a16:creationId xmlns:a16="http://schemas.microsoft.com/office/drawing/2014/main" id="{006892C1-6928-1859-BC7E-32D0F80C778F}"/>
              </a:ext>
            </a:extLst>
          </p:cNvPr>
          <p:cNvSpPr>
            <a:spLocks noGrp="1"/>
          </p:cNvSpPr>
          <p:nvPr>
            <p:ph idx="1"/>
          </p:nvPr>
        </p:nvSpPr>
        <p:spPr>
          <a:xfrm>
            <a:off x="282498" y="2118166"/>
            <a:ext cx="11909502" cy="4141345"/>
          </a:xfrm>
        </p:spPr>
        <p:txBody>
          <a:bodyPr>
            <a:normAutofit lnSpcReduction="10000"/>
          </a:bodyPr>
          <a:lstStyle/>
          <a:p>
            <a:pPr marL="0" indent="0">
              <a:buNone/>
            </a:pPr>
            <a:endParaRPr lang="en-GB" dirty="0"/>
          </a:p>
          <a:p>
            <a:pPr marL="0" indent="0">
              <a:buNone/>
            </a:pPr>
            <a:endParaRPr lang="en-GB" dirty="0"/>
          </a:p>
          <a:p>
            <a:pPr marL="0" indent="0">
              <a:buNone/>
            </a:pPr>
            <a:endParaRPr lang="en-GB" dirty="0">
              <a:hlinkClick r:id="rId2"/>
            </a:endParaRPr>
          </a:p>
          <a:p>
            <a:pPr marL="0" indent="0">
              <a:lnSpc>
                <a:spcPct val="107000"/>
              </a:lnSpc>
              <a:spcAft>
                <a:spcPts val="800"/>
              </a:spcAft>
              <a:buNone/>
            </a:pPr>
            <a:endParaRPr lang="nb-NO" dirty="0">
              <a:effectLst/>
              <a:latin typeface="Arial" panose="020B0604020202020204" pitchFamily="34" charset="0"/>
              <a:ea typeface="Arial" panose="020B0604020202020204" pitchFamily="34" charset="0"/>
            </a:endParaRPr>
          </a:p>
          <a:p>
            <a:pPr marL="0" indent="0">
              <a:lnSpc>
                <a:spcPct val="107000"/>
              </a:lnSpc>
              <a:spcAft>
                <a:spcPts val="800"/>
              </a:spcAft>
              <a:buNone/>
            </a:pPr>
            <a:endParaRPr lang="nb-NO" dirty="0">
              <a:effectLst/>
              <a:latin typeface="Arial" panose="020B0604020202020204" pitchFamily="34" charset="0"/>
              <a:ea typeface="Arial" panose="020B0604020202020204" pitchFamily="34" charset="0"/>
            </a:endParaRPr>
          </a:p>
          <a:p>
            <a:pPr marL="0" indent="0">
              <a:lnSpc>
                <a:spcPct val="107000"/>
              </a:lnSpc>
              <a:spcAft>
                <a:spcPts val="800"/>
              </a:spcAft>
              <a:buNone/>
            </a:pPr>
            <a:endParaRPr lang="nb-NO" dirty="0">
              <a:effectLst/>
              <a:latin typeface="Arial" panose="020B0604020202020204" pitchFamily="34" charset="0"/>
              <a:ea typeface="Arial" panose="020B0604020202020204" pitchFamily="34" charset="0"/>
            </a:endParaRPr>
          </a:p>
          <a:p>
            <a:pPr marL="0" indent="0">
              <a:lnSpc>
                <a:spcPct val="107000"/>
              </a:lnSpc>
              <a:spcAft>
                <a:spcPts val="800"/>
              </a:spcAft>
              <a:buNone/>
            </a:pPr>
            <a:r>
              <a:rPr lang="nb-NO" dirty="0">
                <a:effectLst/>
                <a:latin typeface="Arial" panose="020B0604020202020204" pitchFamily="34" charset="0"/>
                <a:ea typeface="Arial" panose="020B0604020202020204" pitchFamily="34" charset="0"/>
              </a:rPr>
              <a:t>                                              </a:t>
            </a:r>
            <a:endParaRPr lang="en-GB" dirty="0"/>
          </a:p>
          <a:p>
            <a:pPr marL="0" indent="0">
              <a:buNone/>
            </a:pPr>
            <a:endParaRPr lang="en-GB" dirty="0"/>
          </a:p>
        </p:txBody>
      </p:sp>
      <p:pic>
        <p:nvPicPr>
          <p:cNvPr id="8" name="Picture 7">
            <a:hlinkClick r:id="rId3"/>
            <a:extLst>
              <a:ext uri="{FF2B5EF4-FFF2-40B4-BE49-F238E27FC236}">
                <a16:creationId xmlns:a16="http://schemas.microsoft.com/office/drawing/2014/main" id="{F556D63D-9F21-1EE7-8FA7-1DA0AC8F1F61}"/>
              </a:ext>
            </a:extLst>
          </p:cNvPr>
          <p:cNvPicPr>
            <a:picLocks noChangeAspect="1"/>
          </p:cNvPicPr>
          <p:nvPr/>
        </p:nvPicPr>
        <p:blipFill>
          <a:blip r:embed="rId4"/>
          <a:stretch>
            <a:fillRect/>
          </a:stretch>
        </p:blipFill>
        <p:spPr>
          <a:xfrm>
            <a:off x="440151" y="2100014"/>
            <a:ext cx="2686050" cy="923925"/>
          </a:xfrm>
          <a:prstGeom prst="rect">
            <a:avLst/>
          </a:prstGeom>
        </p:spPr>
      </p:pic>
      <p:pic>
        <p:nvPicPr>
          <p:cNvPr id="10" name="Picture 9">
            <a:hlinkClick r:id="rId2"/>
            <a:extLst>
              <a:ext uri="{FF2B5EF4-FFF2-40B4-BE49-F238E27FC236}">
                <a16:creationId xmlns:a16="http://schemas.microsoft.com/office/drawing/2014/main" id="{E358DC5A-F0DC-F4DB-C13F-D70E30662F64}"/>
              </a:ext>
            </a:extLst>
          </p:cNvPr>
          <p:cNvPicPr>
            <a:picLocks noChangeAspect="1"/>
          </p:cNvPicPr>
          <p:nvPr/>
        </p:nvPicPr>
        <p:blipFill>
          <a:blip r:embed="rId5"/>
          <a:stretch>
            <a:fillRect/>
          </a:stretch>
        </p:blipFill>
        <p:spPr>
          <a:xfrm>
            <a:off x="4000017" y="3416906"/>
            <a:ext cx="3417364" cy="1212877"/>
          </a:xfrm>
          <a:prstGeom prst="rect">
            <a:avLst/>
          </a:prstGeom>
        </p:spPr>
      </p:pic>
      <p:pic>
        <p:nvPicPr>
          <p:cNvPr id="12" name="Picture 11">
            <a:hlinkClick r:id="rId6"/>
            <a:extLst>
              <a:ext uri="{FF2B5EF4-FFF2-40B4-BE49-F238E27FC236}">
                <a16:creationId xmlns:a16="http://schemas.microsoft.com/office/drawing/2014/main" id="{9E46F3D4-4270-D5AD-9044-E53258F81162}"/>
              </a:ext>
            </a:extLst>
          </p:cNvPr>
          <p:cNvPicPr>
            <a:picLocks noChangeAspect="1"/>
          </p:cNvPicPr>
          <p:nvPr/>
        </p:nvPicPr>
        <p:blipFill>
          <a:blip r:embed="rId7"/>
          <a:stretch>
            <a:fillRect/>
          </a:stretch>
        </p:blipFill>
        <p:spPr>
          <a:xfrm>
            <a:off x="515973" y="4998959"/>
            <a:ext cx="2534407" cy="958573"/>
          </a:xfrm>
          <a:prstGeom prst="rect">
            <a:avLst/>
          </a:prstGeom>
        </p:spPr>
      </p:pic>
      <p:pic>
        <p:nvPicPr>
          <p:cNvPr id="14" name="Picture 13">
            <a:hlinkClick r:id="rId8"/>
            <a:extLst>
              <a:ext uri="{FF2B5EF4-FFF2-40B4-BE49-F238E27FC236}">
                <a16:creationId xmlns:a16="http://schemas.microsoft.com/office/drawing/2014/main" id="{2B1131D9-BFD2-1AA5-B3E7-7503E046B315}"/>
              </a:ext>
            </a:extLst>
          </p:cNvPr>
          <p:cNvPicPr>
            <a:picLocks noChangeAspect="1"/>
          </p:cNvPicPr>
          <p:nvPr/>
        </p:nvPicPr>
        <p:blipFill>
          <a:blip r:embed="rId9"/>
          <a:stretch>
            <a:fillRect/>
          </a:stretch>
        </p:blipFill>
        <p:spPr>
          <a:xfrm>
            <a:off x="8933576" y="2118166"/>
            <a:ext cx="2219328" cy="1045080"/>
          </a:xfrm>
          <a:prstGeom prst="rect">
            <a:avLst/>
          </a:prstGeom>
        </p:spPr>
      </p:pic>
      <p:pic>
        <p:nvPicPr>
          <p:cNvPr id="16" name="Picture 15">
            <a:hlinkClick r:id="rId10"/>
            <a:extLst>
              <a:ext uri="{FF2B5EF4-FFF2-40B4-BE49-F238E27FC236}">
                <a16:creationId xmlns:a16="http://schemas.microsoft.com/office/drawing/2014/main" id="{487BF6CC-44CC-D513-1188-2946A61001A2}"/>
              </a:ext>
            </a:extLst>
          </p:cNvPr>
          <p:cNvPicPr>
            <a:picLocks noChangeAspect="1"/>
          </p:cNvPicPr>
          <p:nvPr/>
        </p:nvPicPr>
        <p:blipFill>
          <a:blip r:embed="rId11"/>
          <a:stretch>
            <a:fillRect/>
          </a:stretch>
        </p:blipFill>
        <p:spPr>
          <a:xfrm>
            <a:off x="8561352" y="4915749"/>
            <a:ext cx="3114675" cy="781050"/>
          </a:xfrm>
          <a:prstGeom prst="rect">
            <a:avLst/>
          </a:prstGeom>
        </p:spPr>
      </p:pic>
    </p:spTree>
    <p:extLst>
      <p:ext uri="{BB962C8B-B14F-4D97-AF65-F5344CB8AC3E}">
        <p14:creationId xmlns:p14="http://schemas.microsoft.com/office/powerpoint/2010/main" val="1120422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696-2F06-CB47-877A-654BEB8D86E7}"/>
              </a:ext>
            </a:extLst>
          </p:cNvPr>
          <p:cNvSpPr>
            <a:spLocks noGrp="1"/>
          </p:cNvSpPr>
          <p:nvPr>
            <p:ph type="title"/>
          </p:nvPr>
        </p:nvSpPr>
        <p:spPr/>
        <p:txBody>
          <a:bodyPr>
            <a:normAutofit/>
          </a:bodyPr>
          <a:lstStyle/>
          <a:p>
            <a:r>
              <a:rPr lang="en-GB" sz="4400" dirty="0">
                <a:latin typeface="+mn-lt"/>
              </a:rPr>
              <a:t>Acknowledgments</a:t>
            </a:r>
          </a:p>
        </p:txBody>
      </p:sp>
      <p:sp>
        <p:nvSpPr>
          <p:cNvPr id="7" name="Content Placeholder 6">
            <a:extLst>
              <a:ext uri="{FF2B5EF4-FFF2-40B4-BE49-F238E27FC236}">
                <a16:creationId xmlns:a16="http://schemas.microsoft.com/office/drawing/2014/main" id="{330D150C-493B-35F7-0562-62D866AA6542}"/>
              </a:ext>
            </a:extLst>
          </p:cNvPr>
          <p:cNvSpPr>
            <a:spLocks noGrp="1"/>
          </p:cNvSpPr>
          <p:nvPr>
            <p:ph idx="1"/>
          </p:nvPr>
        </p:nvSpPr>
        <p:spPr>
          <a:xfrm>
            <a:off x="838200" y="1825625"/>
            <a:ext cx="10515600" cy="3163064"/>
          </a:xfrm>
        </p:spPr>
        <p:txBody>
          <a:bodyPr>
            <a:normAutofit fontScale="92500" lnSpcReduction="10000"/>
          </a:bodyPr>
          <a:lstStyle/>
          <a:p>
            <a:pPr>
              <a:lnSpc>
                <a:spcPct val="120000"/>
              </a:lnSpc>
              <a:spcBef>
                <a:spcPts val="600"/>
              </a:spcBef>
            </a:pPr>
            <a:r>
              <a:rPr lang="en-US" sz="2400" dirty="0"/>
              <a:t>Naomi Fleming</a:t>
            </a:r>
          </a:p>
          <a:p>
            <a:pPr>
              <a:lnSpc>
                <a:spcPct val="120000"/>
              </a:lnSpc>
              <a:spcBef>
                <a:spcPts val="600"/>
              </a:spcBef>
            </a:pPr>
            <a:r>
              <a:rPr lang="en-US" sz="2400" dirty="0"/>
              <a:t>Natasha Lal</a:t>
            </a:r>
          </a:p>
          <a:p>
            <a:pPr>
              <a:lnSpc>
                <a:spcPct val="120000"/>
              </a:lnSpc>
              <a:spcBef>
                <a:spcPts val="600"/>
              </a:spcBef>
            </a:pPr>
            <a:r>
              <a:rPr lang="en-US" sz="2400" dirty="0"/>
              <a:t>Alishah </a:t>
            </a:r>
            <a:r>
              <a:rPr lang="en-US" sz="2400" dirty="0" err="1"/>
              <a:t>Lakha</a:t>
            </a:r>
            <a:endParaRPr lang="en-US" sz="2400" dirty="0"/>
          </a:p>
          <a:p>
            <a:pPr>
              <a:lnSpc>
                <a:spcPct val="120000"/>
              </a:lnSpc>
              <a:spcBef>
                <a:spcPts val="600"/>
              </a:spcBef>
            </a:pPr>
            <a:r>
              <a:rPr lang="en-US" sz="2400" dirty="0"/>
              <a:t>Emily Cooper</a:t>
            </a:r>
          </a:p>
          <a:p>
            <a:pPr>
              <a:lnSpc>
                <a:spcPct val="120000"/>
              </a:lnSpc>
              <a:spcBef>
                <a:spcPts val="600"/>
              </a:spcBef>
            </a:pPr>
            <a:r>
              <a:rPr lang="en-US" sz="2400" dirty="0"/>
              <a:t>Liam Clayton</a:t>
            </a:r>
          </a:p>
          <a:p>
            <a:pPr>
              <a:lnSpc>
                <a:spcPct val="120000"/>
              </a:lnSpc>
              <a:spcBef>
                <a:spcPts val="600"/>
              </a:spcBef>
            </a:pPr>
            <a:r>
              <a:rPr lang="en-US" sz="2400" dirty="0"/>
              <a:t>Emily Whitehorne</a:t>
            </a:r>
          </a:p>
          <a:p>
            <a:pPr>
              <a:lnSpc>
                <a:spcPct val="120000"/>
              </a:lnSpc>
              <a:spcBef>
                <a:spcPts val="600"/>
              </a:spcBef>
            </a:pPr>
            <a:r>
              <a:rPr lang="en-US" sz="2400" dirty="0"/>
              <a:t>Steering group members: </a:t>
            </a:r>
          </a:p>
        </p:txBody>
      </p:sp>
      <p:sp>
        <p:nvSpPr>
          <p:cNvPr id="3" name="TextBox 2">
            <a:extLst>
              <a:ext uri="{FF2B5EF4-FFF2-40B4-BE49-F238E27FC236}">
                <a16:creationId xmlns:a16="http://schemas.microsoft.com/office/drawing/2014/main" id="{DC131589-85C3-C7C8-CB69-AC2A243E4D96}"/>
              </a:ext>
            </a:extLst>
          </p:cNvPr>
          <p:cNvSpPr txBox="1"/>
          <p:nvPr/>
        </p:nvSpPr>
        <p:spPr>
          <a:xfrm>
            <a:off x="1128712" y="4988689"/>
            <a:ext cx="2320544" cy="1221232"/>
          </a:xfrm>
          <a:prstGeom prst="rect">
            <a:avLst/>
          </a:prstGeom>
          <a:noFill/>
        </p:spPr>
        <p:txBody>
          <a:bodyPr wrap="square" rtlCol="0">
            <a:spAutoFit/>
          </a:bodyPr>
          <a:lstStyle/>
          <a:p>
            <a:pPr lvl="1">
              <a:lnSpc>
                <a:spcPct val="120000"/>
              </a:lnSpc>
              <a:spcBef>
                <a:spcPts val="600"/>
              </a:spcBef>
            </a:pPr>
            <a:r>
              <a:rPr lang="en-US" sz="1800" dirty="0"/>
              <a:t>Leigh Sanyaolu</a:t>
            </a:r>
          </a:p>
          <a:p>
            <a:pPr lvl="1">
              <a:lnSpc>
                <a:spcPct val="120000"/>
              </a:lnSpc>
              <a:spcBef>
                <a:spcPts val="600"/>
              </a:spcBef>
            </a:pPr>
            <a:r>
              <a:rPr lang="en-US" sz="1800" dirty="0"/>
              <a:t>Avril Tucker</a:t>
            </a:r>
          </a:p>
          <a:p>
            <a:pPr lvl="1">
              <a:lnSpc>
                <a:spcPct val="120000"/>
              </a:lnSpc>
              <a:spcBef>
                <a:spcPts val="600"/>
              </a:spcBef>
            </a:pPr>
            <a:r>
              <a:rPr lang="en-US" sz="1800" dirty="0"/>
              <a:t>Philippa Moore</a:t>
            </a:r>
          </a:p>
        </p:txBody>
      </p:sp>
      <p:sp>
        <p:nvSpPr>
          <p:cNvPr id="8" name="TextBox 7">
            <a:extLst>
              <a:ext uri="{FF2B5EF4-FFF2-40B4-BE49-F238E27FC236}">
                <a16:creationId xmlns:a16="http://schemas.microsoft.com/office/drawing/2014/main" id="{8C9EAECB-7B16-8B24-61DF-32B0E89D5408}"/>
              </a:ext>
            </a:extLst>
          </p:cNvPr>
          <p:cNvSpPr txBox="1"/>
          <p:nvPr/>
        </p:nvSpPr>
        <p:spPr>
          <a:xfrm>
            <a:off x="3050380" y="4988689"/>
            <a:ext cx="2424445" cy="1221232"/>
          </a:xfrm>
          <a:prstGeom prst="rect">
            <a:avLst/>
          </a:prstGeom>
          <a:noFill/>
        </p:spPr>
        <p:txBody>
          <a:bodyPr wrap="square" rtlCol="0">
            <a:spAutoFit/>
          </a:bodyPr>
          <a:lstStyle/>
          <a:p>
            <a:pPr lvl="1">
              <a:lnSpc>
                <a:spcPct val="120000"/>
              </a:lnSpc>
              <a:spcBef>
                <a:spcPts val="600"/>
              </a:spcBef>
            </a:pPr>
            <a:r>
              <a:rPr lang="en-US" sz="1800" dirty="0"/>
              <a:t>Jacqui Prieto</a:t>
            </a:r>
          </a:p>
          <a:p>
            <a:pPr lvl="1">
              <a:lnSpc>
                <a:spcPct val="120000"/>
              </a:lnSpc>
              <a:spcBef>
                <a:spcPts val="600"/>
              </a:spcBef>
            </a:pPr>
            <a:r>
              <a:rPr lang="en-US" sz="1800" dirty="0"/>
              <a:t>Gail Hayward</a:t>
            </a:r>
          </a:p>
          <a:p>
            <a:pPr lvl="1">
              <a:lnSpc>
                <a:spcPct val="120000"/>
              </a:lnSpc>
              <a:spcBef>
                <a:spcPts val="600"/>
              </a:spcBef>
            </a:pPr>
            <a:r>
              <a:rPr lang="en-US" sz="1800" dirty="0"/>
              <a:t>Susannah Fraser</a:t>
            </a:r>
          </a:p>
        </p:txBody>
      </p:sp>
      <p:sp>
        <p:nvSpPr>
          <p:cNvPr id="9" name="TextBox 8">
            <a:extLst>
              <a:ext uri="{FF2B5EF4-FFF2-40B4-BE49-F238E27FC236}">
                <a16:creationId xmlns:a16="http://schemas.microsoft.com/office/drawing/2014/main" id="{C00C0436-1E61-C31B-ACB1-EBB62B5E4906}"/>
              </a:ext>
            </a:extLst>
          </p:cNvPr>
          <p:cNvSpPr txBox="1"/>
          <p:nvPr/>
        </p:nvSpPr>
        <p:spPr>
          <a:xfrm>
            <a:off x="4970105" y="4988689"/>
            <a:ext cx="2251790" cy="811889"/>
          </a:xfrm>
          <a:prstGeom prst="rect">
            <a:avLst/>
          </a:prstGeom>
          <a:noFill/>
        </p:spPr>
        <p:txBody>
          <a:bodyPr wrap="square" rtlCol="0">
            <a:spAutoFit/>
          </a:bodyPr>
          <a:lstStyle/>
          <a:p>
            <a:pPr lvl="1">
              <a:lnSpc>
                <a:spcPct val="120000"/>
              </a:lnSpc>
              <a:spcBef>
                <a:spcPts val="600"/>
              </a:spcBef>
            </a:pPr>
            <a:r>
              <a:rPr lang="en-US" sz="1800" dirty="0"/>
              <a:t>Donna Lecky</a:t>
            </a:r>
          </a:p>
          <a:p>
            <a:pPr lvl="1">
              <a:lnSpc>
                <a:spcPct val="120000"/>
              </a:lnSpc>
              <a:spcBef>
                <a:spcPts val="600"/>
              </a:spcBef>
            </a:pPr>
            <a:r>
              <a:rPr lang="en-US" sz="1800" dirty="0"/>
              <a:t>Esther Taborn</a:t>
            </a:r>
          </a:p>
        </p:txBody>
      </p:sp>
    </p:spTree>
    <p:extLst>
      <p:ext uri="{BB962C8B-B14F-4D97-AF65-F5344CB8AC3E}">
        <p14:creationId xmlns:p14="http://schemas.microsoft.com/office/powerpoint/2010/main" val="274019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B8720E20-DD75-8347-2090-AFB69B6E0CBD}"/>
              </a:ext>
            </a:extLst>
          </p:cNvPr>
          <p:cNvSpPr>
            <a:spLocks noGrp="1"/>
          </p:cNvSpPr>
          <p:nvPr>
            <p:ph type="title"/>
          </p:nvPr>
        </p:nvSpPr>
        <p:spPr>
          <a:xfrm>
            <a:off x="1826668" y="470411"/>
            <a:ext cx="8712995" cy="939677"/>
          </a:xfrm>
        </p:spPr>
        <p:txBody>
          <a:bodyPr>
            <a:normAutofit/>
          </a:bodyPr>
          <a:lstStyle/>
          <a:p>
            <a:r>
              <a:rPr lang="en-GB" sz="3600" b="0" dirty="0">
                <a:latin typeface="+mn-lt"/>
              </a:rPr>
              <a:t>Why review patients with recurrent UTI?</a:t>
            </a:r>
          </a:p>
        </p:txBody>
      </p:sp>
      <p:grpSp>
        <p:nvGrpSpPr>
          <p:cNvPr id="3" name="Group 2">
            <a:extLst>
              <a:ext uri="{FF2B5EF4-FFF2-40B4-BE49-F238E27FC236}">
                <a16:creationId xmlns:a16="http://schemas.microsoft.com/office/drawing/2014/main" id="{7AADF413-531E-4EFB-2B2B-588A35B8C5FD}"/>
              </a:ext>
            </a:extLst>
          </p:cNvPr>
          <p:cNvGrpSpPr/>
          <p:nvPr/>
        </p:nvGrpSpPr>
        <p:grpSpPr>
          <a:xfrm>
            <a:off x="-3784601" y="636010"/>
            <a:ext cx="15176501" cy="6501390"/>
            <a:chOff x="-4626395" y="509632"/>
            <a:chExt cx="16030202" cy="6978806"/>
          </a:xfrm>
        </p:grpSpPr>
        <p:sp>
          <p:nvSpPr>
            <p:cNvPr id="7" name="Block Arc 6">
              <a:extLst>
                <a:ext uri="{FF2B5EF4-FFF2-40B4-BE49-F238E27FC236}">
                  <a16:creationId xmlns:a16="http://schemas.microsoft.com/office/drawing/2014/main" id="{0278FF63-0D7E-0233-873E-F91DA12EA75D}"/>
                </a:ext>
              </a:extLst>
            </p:cNvPr>
            <p:cNvSpPr/>
            <p:nvPr/>
          </p:nvSpPr>
          <p:spPr>
            <a:xfrm>
              <a:off x="-4626395" y="509632"/>
              <a:ext cx="6978806" cy="6978806"/>
            </a:xfrm>
            <a:prstGeom prst="blockArc">
              <a:avLst>
                <a:gd name="adj1" fmla="val 18900000"/>
                <a:gd name="adj2" fmla="val 2700000"/>
                <a:gd name="adj3" fmla="val 310"/>
              </a:avLst>
            </a:prstGeom>
            <a:solidFill>
              <a:srgbClr val="AF1E2C"/>
            </a:solidFill>
            <a:ln>
              <a:solidFill>
                <a:srgbClr val="AF1E2C"/>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Freeform: Shape 12">
              <a:extLst>
                <a:ext uri="{FF2B5EF4-FFF2-40B4-BE49-F238E27FC236}">
                  <a16:creationId xmlns:a16="http://schemas.microsoft.com/office/drawing/2014/main" id="{EC147901-2A1F-319D-7604-559EDAD1623F}"/>
                </a:ext>
              </a:extLst>
            </p:cNvPr>
            <p:cNvSpPr/>
            <p:nvPr/>
          </p:nvSpPr>
          <p:spPr>
            <a:xfrm>
              <a:off x="1953961" y="1599780"/>
              <a:ext cx="9449846" cy="1487842"/>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National data revealed that recurrent UTI is one of the most common indications for long term and/or repeat antibiotic use. Data from </a:t>
              </a:r>
              <a:r>
                <a:rPr lang="en-GB" sz="2000" dirty="0">
                  <a:solidFill>
                    <a:schemeClr val="tx1"/>
                  </a:solidFill>
                  <a:latin typeface="Arial" panose="020B0604020202020204" pitchFamily="34" charset="0"/>
                  <a:cs typeface="Arial" panose="020B0604020202020204" pitchFamily="34" charset="0"/>
                </a:rPr>
                <a:t>GP surgeries in Wales over 10 years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showed </a:t>
              </a:r>
              <a:r>
                <a:rPr lang="en-GB" sz="2000" dirty="0">
                  <a:solidFill>
                    <a:schemeClr val="tx1"/>
                  </a:solidFill>
                  <a:effectLst/>
                  <a:latin typeface="Arial" panose="020B0604020202020204" pitchFamily="34" charset="0"/>
                  <a:ea typeface="Arial" panose="020B0604020202020204" pitchFamily="34" charset="0"/>
                </a:rPr>
                <a:t>6.0% of women had </a:t>
              </a:r>
              <a:r>
                <a:rPr lang="en-GB" sz="2000" dirty="0" err="1">
                  <a:solidFill>
                    <a:schemeClr val="tx1"/>
                  </a:solidFill>
                  <a:effectLst/>
                  <a:latin typeface="Arial" panose="020B0604020202020204" pitchFamily="34" charset="0"/>
                  <a:ea typeface="Arial" panose="020B0604020202020204" pitchFamily="34" charset="0"/>
                </a:rPr>
                <a:t>rUTIs</a:t>
              </a:r>
              <a:r>
                <a:rPr lang="en-GB" sz="2000" dirty="0">
                  <a:solidFill>
                    <a:schemeClr val="tx1"/>
                  </a:solidFill>
                  <a:effectLst/>
                  <a:latin typeface="Arial" panose="020B0604020202020204" pitchFamily="34" charset="0"/>
                  <a:ea typeface="Arial" panose="020B0604020202020204" pitchFamily="34" charset="0"/>
                </a:rPr>
                <a:t>, and 1.7% women were prescribed  prophylactic antibiotics for rUTI.</a:t>
              </a:r>
              <a:r>
                <a:rPr lang="en-GB" sz="2000" baseline="30000" dirty="0">
                  <a:solidFill>
                    <a:schemeClr val="tx1"/>
                  </a:solidFill>
                  <a:effectLst/>
                  <a:latin typeface="Arial" panose="020B0604020202020204" pitchFamily="34" charset="0"/>
                  <a:ea typeface="Arial" panose="020B0604020202020204" pitchFamily="34" charset="0"/>
                </a:rPr>
                <a:t>1</a:t>
              </a:r>
              <a:endParaRPr kumimoji="0" lang="en-GB" sz="2000" b="0"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9562FBEF-42CE-9D1F-8978-F80E417A64BD}"/>
                </a:ext>
              </a:extLst>
            </p:cNvPr>
            <p:cNvSpPr/>
            <p:nvPr/>
          </p:nvSpPr>
          <p:spPr>
            <a:xfrm>
              <a:off x="1305895" y="1795609"/>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0" name="Freeform: Shape 14">
              <a:extLst>
                <a:ext uri="{FF2B5EF4-FFF2-40B4-BE49-F238E27FC236}">
                  <a16:creationId xmlns:a16="http://schemas.microsoft.com/office/drawing/2014/main" id="{54FA62EE-379A-9098-035D-DD1B352FA871}"/>
                </a:ext>
              </a:extLst>
            </p:cNvPr>
            <p:cNvSpPr/>
            <p:nvPr/>
          </p:nvSpPr>
          <p:spPr>
            <a:xfrm>
              <a:off x="2330876" y="3480581"/>
              <a:ext cx="9072931" cy="1036905"/>
            </a:xfrm>
            <a:custGeom>
              <a:avLst/>
              <a:gdLst>
                <a:gd name="connsiteX0" fmla="*/ 0 w 9072931"/>
                <a:gd name="connsiteY0" fmla="*/ 0 h 1036905"/>
                <a:gd name="connsiteX1" fmla="*/ 9072931 w 9072931"/>
                <a:gd name="connsiteY1" fmla="*/ 0 h 1036905"/>
                <a:gd name="connsiteX2" fmla="*/ 9072931 w 9072931"/>
                <a:gd name="connsiteY2" fmla="*/ 1036905 h 1036905"/>
                <a:gd name="connsiteX3" fmla="*/ 0 w 9072931"/>
                <a:gd name="connsiteY3" fmla="*/ 1036905 h 1036905"/>
                <a:gd name="connsiteX4" fmla="*/ 0 w 9072931"/>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2931" h="1036905">
                  <a:moveTo>
                    <a:pt x="0" y="0"/>
                  </a:moveTo>
                  <a:lnTo>
                    <a:pt x="9072931" y="0"/>
                  </a:lnTo>
                  <a:lnTo>
                    <a:pt x="9072931"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lang="en-GB" sz="2000" dirty="0">
                  <a:solidFill>
                    <a:prstClr val="black"/>
                  </a:solidFill>
                  <a:latin typeface="Arial" panose="020B0604020202020204" pitchFamily="34" charset="0"/>
                  <a:ea typeface="Arial" panose="020B0604020202020204" pitchFamily="34" charset="0"/>
                  <a:cs typeface="Arial" panose="020B0604020202020204" pitchFamily="34" charset="0"/>
                </a:rPr>
                <a:t>Timely</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and regular patient reviews are vital to ensure antimicrobial prescribing appropriateness.</a:t>
              </a:r>
              <a:r>
                <a:rPr kumimoji="0" lang="en-GB" sz="20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2</a:t>
              </a:r>
              <a:endParaRPr kumimoji="0" lang="en-GB" sz="20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C51A33B-D525-2A58-0CAC-043CF731F928}"/>
                </a:ext>
              </a:extLst>
            </p:cNvPr>
            <p:cNvSpPr/>
            <p:nvPr/>
          </p:nvSpPr>
          <p:spPr>
            <a:xfrm>
              <a:off x="1682810" y="3350968"/>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2" name="Freeform: Shape 16">
              <a:extLst>
                <a:ext uri="{FF2B5EF4-FFF2-40B4-BE49-F238E27FC236}">
                  <a16:creationId xmlns:a16="http://schemas.microsoft.com/office/drawing/2014/main" id="{B87F7A24-9252-00A3-4473-13EA3B41535D}"/>
                </a:ext>
              </a:extLst>
            </p:cNvPr>
            <p:cNvSpPr/>
            <p:nvPr/>
          </p:nvSpPr>
          <p:spPr>
            <a:xfrm>
              <a:off x="1953961" y="5035940"/>
              <a:ext cx="9449846" cy="1036905"/>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Self-help preventative measures </a:t>
              </a:r>
              <a:r>
                <a:rPr lang="en-GB" sz="2000" dirty="0">
                  <a:solidFill>
                    <a:prstClr val="black"/>
                  </a:solidFill>
                  <a:latin typeface="Arial" panose="020B0604020202020204" pitchFamily="34" charset="0"/>
                  <a:cs typeface="Arial" panose="020B0604020202020204" pitchFamily="34" charset="0"/>
                </a:rPr>
                <a:t>can reduce rUTI and the use of alternatives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 antibiotics can be explored with patients.</a:t>
              </a:r>
            </a:p>
          </p:txBody>
        </p:sp>
        <p:sp>
          <p:nvSpPr>
            <p:cNvPr id="13" name="Oval 12">
              <a:extLst>
                <a:ext uri="{FF2B5EF4-FFF2-40B4-BE49-F238E27FC236}">
                  <a16:creationId xmlns:a16="http://schemas.microsoft.com/office/drawing/2014/main" id="{C8A83A84-8642-6C11-0E25-21385F886CCA}"/>
                </a:ext>
              </a:extLst>
            </p:cNvPr>
            <p:cNvSpPr/>
            <p:nvPr/>
          </p:nvSpPr>
          <p:spPr>
            <a:xfrm>
              <a:off x="1305895" y="4906327"/>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969C29-0E07-3A5F-0D82-D2D3F7497821}"/>
                </a:ext>
              </a:extLst>
            </p:cNvPr>
            <p:cNvSpPr txBox="1"/>
            <p:nvPr/>
          </p:nvSpPr>
          <p:spPr>
            <a:xfrm>
              <a:off x="1767287" y="2127192"/>
              <a:ext cx="457200" cy="5616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5" name="TextBox 14">
              <a:extLst>
                <a:ext uri="{FF2B5EF4-FFF2-40B4-BE49-F238E27FC236}">
                  <a16:creationId xmlns:a16="http://schemas.microsoft.com/office/drawing/2014/main" id="{DD42EAB8-2787-E2FB-E89B-A31AE48C9773}"/>
                </a:ext>
              </a:extLst>
            </p:cNvPr>
            <p:cNvSpPr txBox="1"/>
            <p:nvPr/>
          </p:nvSpPr>
          <p:spPr>
            <a:xfrm>
              <a:off x="2125175" y="3692583"/>
              <a:ext cx="457200" cy="5616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6" name="TextBox 15">
              <a:extLst>
                <a:ext uri="{FF2B5EF4-FFF2-40B4-BE49-F238E27FC236}">
                  <a16:creationId xmlns:a16="http://schemas.microsoft.com/office/drawing/2014/main" id="{C93254A7-EFD4-145D-E2BE-2B44558FE0BB}"/>
                </a:ext>
              </a:extLst>
            </p:cNvPr>
            <p:cNvSpPr txBox="1"/>
            <p:nvPr/>
          </p:nvSpPr>
          <p:spPr>
            <a:xfrm>
              <a:off x="1767287" y="5293841"/>
              <a:ext cx="457200" cy="5616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sp>
        <p:nvSpPr>
          <p:cNvPr id="2" name="TextBox 1">
            <a:extLst>
              <a:ext uri="{FF2B5EF4-FFF2-40B4-BE49-F238E27FC236}">
                <a16:creationId xmlns:a16="http://schemas.microsoft.com/office/drawing/2014/main" id="{CB40FBEA-C491-89E3-F0A8-0C33A6BFE814}"/>
              </a:ext>
            </a:extLst>
          </p:cNvPr>
          <p:cNvSpPr txBox="1"/>
          <p:nvPr/>
        </p:nvSpPr>
        <p:spPr>
          <a:xfrm>
            <a:off x="10539663" y="5818647"/>
            <a:ext cx="1465790" cy="461665"/>
          </a:xfrm>
          <a:prstGeom prst="rect">
            <a:avLst/>
          </a:prstGeom>
          <a:noFill/>
        </p:spPr>
        <p:txBody>
          <a:bodyPr wrap="square">
            <a:spAutoFit/>
          </a:bodyPr>
          <a:lstStyle/>
          <a:p>
            <a:pPr marL="228600" indent="-228600">
              <a:buAutoNum type="arabicPeriod"/>
            </a:pPr>
            <a:r>
              <a:rPr lang="en-GB" sz="1200" dirty="0">
                <a:latin typeface="Arial" panose="020B0604020202020204" pitchFamily="34" charset="0"/>
                <a:cs typeface="Arial" panose="020B0604020202020204" pitchFamily="34" charset="0"/>
              </a:rPr>
              <a:t>Sanyaolu 2024</a:t>
            </a:r>
          </a:p>
          <a:p>
            <a:pPr marL="228600" indent="-228600">
              <a:buAutoNum type="arabicPeriod"/>
            </a:pPr>
            <a:r>
              <a:rPr lang="en-GB" sz="1200" dirty="0">
                <a:latin typeface="Arial" panose="020B0604020202020204" pitchFamily="34" charset="0"/>
                <a:cs typeface="Arial" panose="020B0604020202020204" pitchFamily="34" charset="0"/>
              </a:rPr>
              <a:t>UKHSA 2024</a:t>
            </a:r>
          </a:p>
        </p:txBody>
      </p:sp>
    </p:spTree>
    <p:extLst>
      <p:ext uri="{BB962C8B-B14F-4D97-AF65-F5344CB8AC3E}">
        <p14:creationId xmlns:p14="http://schemas.microsoft.com/office/powerpoint/2010/main" val="10614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292A-945B-CEA0-FF7F-5CA9900F4E9E}"/>
              </a:ext>
            </a:extLst>
          </p:cNvPr>
          <p:cNvSpPr>
            <a:spLocks noGrp="1"/>
          </p:cNvSpPr>
          <p:nvPr>
            <p:ph type="title"/>
          </p:nvPr>
        </p:nvSpPr>
        <p:spPr/>
        <p:txBody>
          <a:bodyPr>
            <a:normAutofit/>
          </a:bodyPr>
          <a:lstStyle/>
          <a:p>
            <a:r>
              <a:rPr lang="en-GB" sz="3600" b="0" dirty="0"/>
              <a:t>Recurrent UTI </a:t>
            </a:r>
          </a:p>
        </p:txBody>
      </p:sp>
      <p:sp>
        <p:nvSpPr>
          <p:cNvPr id="3" name="Content Placeholder 2">
            <a:extLst>
              <a:ext uri="{FF2B5EF4-FFF2-40B4-BE49-F238E27FC236}">
                <a16:creationId xmlns:a16="http://schemas.microsoft.com/office/drawing/2014/main" id="{9B760BAA-65C7-0BF8-E6EE-823ADFCF4821}"/>
              </a:ext>
            </a:extLst>
          </p:cNvPr>
          <p:cNvSpPr>
            <a:spLocks noGrp="1"/>
          </p:cNvSpPr>
          <p:nvPr>
            <p:ph idx="1"/>
          </p:nvPr>
        </p:nvSpPr>
        <p:spPr>
          <a:xfrm>
            <a:off x="418193" y="1697732"/>
            <a:ext cx="11355614" cy="4222600"/>
          </a:xfrm>
        </p:spPr>
        <p:txBody>
          <a:bodyPr>
            <a:normAutofit lnSpcReduction="10000"/>
          </a:bodyPr>
          <a:lstStyle/>
          <a:p>
            <a:pPr>
              <a:lnSpc>
                <a:spcPct val="120000"/>
              </a:lnSpc>
            </a:pPr>
            <a:r>
              <a:rPr lang="en-GB" sz="2400" dirty="0"/>
              <a:t>Definition: 2 or more UTIs in the last 6 months or 3 or more UTIs in the last 12 months</a:t>
            </a:r>
            <a:r>
              <a:rPr lang="en-GB" sz="2400" baseline="30000" dirty="0"/>
              <a:t>1</a:t>
            </a:r>
          </a:p>
          <a:p>
            <a:pPr>
              <a:lnSpc>
                <a:spcPct val="110000"/>
              </a:lnSpc>
              <a:spcAft>
                <a:spcPts val="800"/>
              </a:spcAft>
            </a:pPr>
            <a:r>
              <a:rPr lang="en-GB" sz="1800" dirty="0">
                <a:effectLst/>
                <a:ea typeface="Arial" panose="020B0604020202020204" pitchFamily="34" charset="0"/>
              </a:rPr>
              <a:t>Patients with </a:t>
            </a:r>
            <a:r>
              <a:rPr lang="en-GB" sz="1800" dirty="0" err="1">
                <a:effectLst/>
                <a:ea typeface="Arial" panose="020B0604020202020204" pitchFamily="34" charset="0"/>
              </a:rPr>
              <a:t>rUTIs</a:t>
            </a:r>
            <a:r>
              <a:rPr lang="en-GB" sz="1800" dirty="0">
                <a:effectLst/>
                <a:ea typeface="Arial" panose="020B0604020202020204" pitchFamily="34" charset="0"/>
              </a:rPr>
              <a:t> should have a mid-stream urine (MSU) sample sent for culture when symptomatic, prior to antibiotics being initiated, to provide susceptibility results and guide antibiotic treatment.</a:t>
            </a:r>
            <a:r>
              <a:rPr lang="en-GB" sz="1800" baseline="30000" dirty="0">
                <a:ea typeface="Arial" panose="020B0604020202020204" pitchFamily="34" charset="0"/>
              </a:rPr>
              <a:t> 2</a:t>
            </a:r>
            <a:r>
              <a:rPr lang="en-GB" sz="1800" dirty="0">
                <a:effectLst/>
                <a:ea typeface="Arial" panose="020B0604020202020204" pitchFamily="34" charset="0"/>
              </a:rPr>
              <a:t> </a:t>
            </a:r>
          </a:p>
          <a:p>
            <a:pPr lvl="1">
              <a:lnSpc>
                <a:spcPct val="110000"/>
              </a:lnSpc>
              <a:spcAft>
                <a:spcPts val="800"/>
              </a:spcAft>
            </a:pPr>
            <a:r>
              <a:rPr lang="en-GB" sz="1800" dirty="0">
                <a:effectLst/>
                <a:ea typeface="Arial" panose="020B0604020202020204" pitchFamily="34" charset="0"/>
              </a:rPr>
              <a:t>Empirical antibiotic therapy can be started whilst awaiting results.</a:t>
            </a:r>
          </a:p>
          <a:p>
            <a:pPr lvl="1">
              <a:lnSpc>
                <a:spcPct val="110000"/>
              </a:lnSpc>
              <a:spcAft>
                <a:spcPts val="800"/>
              </a:spcAft>
            </a:pPr>
            <a:r>
              <a:rPr lang="en-GB" sz="1800" dirty="0">
                <a:effectLst/>
                <a:ea typeface="Arial" panose="020B0604020202020204" pitchFamily="34" charset="0"/>
              </a:rPr>
              <a:t>Patients should be counselled on how to provide a specimen to minimise the chance of contamination. Refer to local </a:t>
            </a:r>
            <a:r>
              <a:rPr lang="en-GB" sz="1800" dirty="0">
                <a:ea typeface="Arial" panose="020B0604020202020204" pitchFamily="34" charset="0"/>
              </a:rPr>
              <a:t>resources you can use to discuss this information with patients.</a:t>
            </a:r>
          </a:p>
          <a:p>
            <a:pPr lvl="1">
              <a:lnSpc>
                <a:spcPct val="110000"/>
              </a:lnSpc>
              <a:spcAft>
                <a:spcPts val="800"/>
              </a:spcAft>
            </a:pPr>
            <a:r>
              <a:rPr lang="en-GB" sz="1800" dirty="0">
                <a:effectLst/>
                <a:ea typeface="Arial" panose="020B0604020202020204" pitchFamily="34" charset="0"/>
              </a:rPr>
              <a:t>Urine culture should be repeated with each symptomatic episode to provide susceptibility results</a:t>
            </a:r>
            <a:r>
              <a:rPr lang="en-GB" sz="1800" dirty="0">
                <a:ea typeface="Arial" panose="020B0604020202020204" pitchFamily="34" charset="0"/>
              </a:rPr>
              <a:t> and guide treatment.</a:t>
            </a:r>
          </a:p>
          <a:p>
            <a:pPr lvl="1">
              <a:lnSpc>
                <a:spcPct val="110000"/>
              </a:lnSpc>
              <a:spcAft>
                <a:spcPts val="800"/>
              </a:spcAft>
            </a:pPr>
            <a:r>
              <a:rPr lang="en-GB" sz="1800" dirty="0">
                <a:effectLst/>
                <a:ea typeface="Arial" panose="020B0604020202020204" pitchFamily="34" charset="0"/>
              </a:rPr>
              <a:t>Do not send a sample after treatment for test of cure. Urine cultures sent in the absence of symptoms are unlikely to be helpful, may detect asymptomatic bacteriuria and lead to inappropriate antibiotic use.</a:t>
            </a:r>
            <a:endParaRPr lang="en-GB" sz="1800" b="1" baseline="30000" dirty="0"/>
          </a:p>
        </p:txBody>
      </p:sp>
      <p:sp>
        <p:nvSpPr>
          <p:cNvPr id="7" name="TextBox 6">
            <a:extLst>
              <a:ext uri="{FF2B5EF4-FFF2-40B4-BE49-F238E27FC236}">
                <a16:creationId xmlns:a16="http://schemas.microsoft.com/office/drawing/2014/main" id="{0D119974-AFDD-3F76-982C-3976A0832718}"/>
              </a:ext>
            </a:extLst>
          </p:cNvPr>
          <p:cNvSpPr txBox="1"/>
          <p:nvPr/>
        </p:nvSpPr>
        <p:spPr>
          <a:xfrm>
            <a:off x="10402785" y="5900212"/>
            <a:ext cx="1812833" cy="430887"/>
          </a:xfrm>
          <a:prstGeom prst="rect">
            <a:avLst/>
          </a:prstGeom>
          <a:noFill/>
        </p:spPr>
        <p:txBody>
          <a:bodyPr wrap="square">
            <a:spAutoFit/>
          </a:bodyPr>
          <a:lstStyle/>
          <a:p>
            <a:pPr marL="228600" indent="-228600">
              <a:buAutoNum type="arabicPeriod"/>
            </a:pPr>
            <a:r>
              <a:rPr lang="en-GB" sz="1100" dirty="0">
                <a:latin typeface="Arial" panose="020B0604020202020204" pitchFamily="34" charset="0"/>
                <a:cs typeface="Arial" panose="020B0604020202020204" pitchFamily="34" charset="0"/>
              </a:rPr>
              <a:t>EAU 2017</a:t>
            </a:r>
          </a:p>
          <a:p>
            <a:pPr marL="228600" indent="-228600">
              <a:buAutoNum type="arabicPeriod"/>
            </a:pPr>
            <a:r>
              <a:rPr lang="en-GB" sz="1100" dirty="0">
                <a:latin typeface="Arial" panose="020B0604020202020204" pitchFamily="34" charset="0"/>
                <a:cs typeface="Arial" panose="020B0604020202020204" pitchFamily="34" charset="0"/>
              </a:rPr>
              <a:t>NICE NG112, 2018</a:t>
            </a:r>
          </a:p>
        </p:txBody>
      </p:sp>
    </p:spTree>
    <p:extLst>
      <p:ext uri="{BB962C8B-B14F-4D97-AF65-F5344CB8AC3E}">
        <p14:creationId xmlns:p14="http://schemas.microsoft.com/office/powerpoint/2010/main" val="34477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0F03-2B32-D346-D712-2EBFE3CCDD36}"/>
              </a:ext>
            </a:extLst>
          </p:cNvPr>
          <p:cNvSpPr>
            <a:spLocks noGrp="1"/>
          </p:cNvSpPr>
          <p:nvPr>
            <p:ph type="title"/>
          </p:nvPr>
        </p:nvSpPr>
        <p:spPr/>
        <p:txBody>
          <a:bodyPr>
            <a:normAutofit/>
          </a:bodyPr>
          <a:lstStyle/>
          <a:p>
            <a:r>
              <a:rPr lang="en-GB" sz="3600" b="0" dirty="0"/>
              <a:t>How to manage patients </a:t>
            </a:r>
          </a:p>
        </p:txBody>
      </p:sp>
      <p:graphicFrame>
        <p:nvGraphicFramePr>
          <p:cNvPr id="7" name="Diagram 6">
            <a:extLst>
              <a:ext uri="{FF2B5EF4-FFF2-40B4-BE49-F238E27FC236}">
                <a16:creationId xmlns:a16="http://schemas.microsoft.com/office/drawing/2014/main" id="{6BA7061A-5A23-C826-C500-5F3603F19110}"/>
              </a:ext>
            </a:extLst>
          </p:cNvPr>
          <p:cNvGraphicFramePr/>
          <p:nvPr>
            <p:extLst>
              <p:ext uri="{D42A27DB-BD31-4B8C-83A1-F6EECF244321}">
                <p14:modId xmlns:p14="http://schemas.microsoft.com/office/powerpoint/2010/main" val="2722448167"/>
              </p:ext>
            </p:extLst>
          </p:nvPr>
        </p:nvGraphicFramePr>
        <p:xfrm>
          <a:off x="2032000" y="1428750"/>
          <a:ext cx="8815070" cy="470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481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EFD9EA98-2BEA-7DFC-8B13-70EFE0B9A090}"/>
              </a:ext>
            </a:extLst>
          </p:cNvPr>
          <p:cNvGraphicFramePr/>
          <p:nvPr>
            <p:extLst>
              <p:ext uri="{D42A27DB-BD31-4B8C-83A1-F6EECF244321}">
                <p14:modId xmlns:p14="http://schemas.microsoft.com/office/powerpoint/2010/main" val="2713612525"/>
              </p:ext>
            </p:extLst>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B8B9E95-F3CA-8C6A-9F5D-18F214F3913A}"/>
              </a:ext>
            </a:extLst>
          </p:cNvPr>
          <p:cNvSpPr>
            <a:spLocks noGrp="1"/>
          </p:cNvSpPr>
          <p:nvPr>
            <p:ph type="title"/>
          </p:nvPr>
        </p:nvSpPr>
        <p:spPr bwMode="auto">
          <a:xfrm>
            <a:off x="1640114" y="474637"/>
            <a:ext cx="971368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tabLst>
                <a:tab pos="266700" algn="l"/>
              </a:tabLst>
            </a:pPr>
            <a:r>
              <a:rPr lang="en-GB" altLang="en-US" sz="3600" b="0" dirty="0">
                <a:solidFill>
                  <a:srgbClr val="AF1E2C"/>
                </a:solidFill>
              </a:rPr>
              <a:t>Scenario 1 – Mei Ling</a:t>
            </a:r>
            <a:br>
              <a:rPr lang="en-GB" altLang="en-US" sz="3600" dirty="0">
                <a:solidFill>
                  <a:srgbClr val="AF1E2C"/>
                </a:solidFill>
              </a:rPr>
            </a:br>
            <a:endParaRPr lang="en-GB" altLang="en-US" sz="3600" dirty="0">
              <a:solidFill>
                <a:srgbClr val="AF1E2C"/>
              </a:solidFill>
            </a:endParaRPr>
          </a:p>
        </p:txBody>
      </p:sp>
      <p:sp>
        <p:nvSpPr>
          <p:cNvPr id="3" name="Content Placeholder 1">
            <a:extLst>
              <a:ext uri="{FF2B5EF4-FFF2-40B4-BE49-F238E27FC236}">
                <a16:creationId xmlns:a16="http://schemas.microsoft.com/office/drawing/2014/main" id="{6DA69549-9BEE-A760-3D96-4B260206F376}"/>
              </a:ext>
            </a:extLst>
          </p:cNvPr>
          <p:cNvSpPr>
            <a:spLocks noGrp="1"/>
          </p:cNvSpPr>
          <p:nvPr>
            <p:ph idx="1"/>
          </p:nvPr>
        </p:nvSpPr>
        <p:spPr>
          <a:xfrm>
            <a:off x="190468" y="1771600"/>
            <a:ext cx="6829093" cy="4351338"/>
          </a:xfrm>
        </p:spPr>
        <p:txBody>
          <a:bodyPr>
            <a:normAutofit lnSpcReduction="10000"/>
          </a:bodyPr>
          <a:lstStyle/>
          <a:p>
            <a:pPr marL="0" indent="0">
              <a:spcBef>
                <a:spcPts val="1200"/>
              </a:spcBef>
              <a:buNone/>
              <a:defRPr/>
            </a:pPr>
            <a:r>
              <a:rPr lang="en-GB" altLang="en-US" sz="2400" b="1" dirty="0"/>
              <a:t>Consider the following details:</a:t>
            </a:r>
          </a:p>
          <a:p>
            <a:r>
              <a:rPr lang="en-US" sz="2400" dirty="0"/>
              <a:t>A 64-year-old female, postmenopausal with recurrent UTI </a:t>
            </a:r>
          </a:p>
          <a:p>
            <a:r>
              <a:rPr lang="en-US" sz="2400" dirty="0"/>
              <a:t>Has tried personal hygiene measures and self-care treatments including OTC cranberry capsules </a:t>
            </a:r>
          </a:p>
          <a:p>
            <a:pPr marL="0" indent="0">
              <a:buNone/>
            </a:pPr>
            <a:endParaRPr lang="en-US" sz="2400" dirty="0"/>
          </a:p>
          <a:p>
            <a:pPr marL="0" indent="0">
              <a:buNone/>
            </a:pPr>
            <a:r>
              <a:rPr lang="en-US" sz="2400" dirty="0"/>
              <a:t>On examination/review:</a:t>
            </a:r>
          </a:p>
          <a:p>
            <a:r>
              <a:rPr lang="en-US" sz="2400" dirty="0"/>
              <a:t>Abdominal examination normal</a:t>
            </a:r>
          </a:p>
          <a:p>
            <a:r>
              <a:rPr lang="en-US" sz="2400" dirty="0"/>
              <a:t>Has experienced 3 UTIs in the last 12 months</a:t>
            </a:r>
          </a:p>
          <a:p>
            <a:r>
              <a:rPr lang="en-US" sz="2400" dirty="0"/>
              <a:t>Feels cranberry capsules are not helpful</a:t>
            </a:r>
          </a:p>
        </p:txBody>
      </p:sp>
      <p:pic>
        <p:nvPicPr>
          <p:cNvPr id="4" name="Picture 3" descr="Smiling healthcare professional">
            <a:extLst>
              <a:ext uri="{FF2B5EF4-FFF2-40B4-BE49-F238E27FC236}">
                <a16:creationId xmlns:a16="http://schemas.microsoft.com/office/drawing/2014/main" id="{369EC2A0-D618-D012-87BC-F3AAB748B8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909"/>
          <a:stretch/>
        </p:blipFill>
        <p:spPr>
          <a:xfrm>
            <a:off x="7010898" y="1947794"/>
            <a:ext cx="5085008" cy="3365611"/>
          </a:xfrm>
          <a:prstGeom prst="rect">
            <a:avLst/>
          </a:prstGeom>
        </p:spPr>
      </p:pic>
    </p:spTree>
    <p:extLst>
      <p:ext uri="{BB962C8B-B14F-4D97-AF65-F5344CB8AC3E}">
        <p14:creationId xmlns:p14="http://schemas.microsoft.com/office/powerpoint/2010/main" val="202389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BE7E-2942-EB67-A012-1F52D54CE36D}"/>
              </a:ext>
            </a:extLst>
          </p:cNvPr>
          <p:cNvSpPr>
            <a:spLocks noGrp="1"/>
          </p:cNvSpPr>
          <p:nvPr>
            <p:ph type="title"/>
          </p:nvPr>
        </p:nvSpPr>
        <p:spPr>
          <a:xfrm>
            <a:off x="1640114" y="234497"/>
            <a:ext cx="9713686" cy="1325563"/>
          </a:xfrm>
        </p:spPr>
        <p:txBody>
          <a:bodyPr>
            <a:normAutofit/>
          </a:bodyPr>
          <a:lstStyle/>
          <a:p>
            <a:r>
              <a:rPr lang="en-GB" sz="3600" b="0" dirty="0"/>
              <a:t>Patient centred review</a:t>
            </a:r>
          </a:p>
        </p:txBody>
      </p:sp>
      <p:graphicFrame>
        <p:nvGraphicFramePr>
          <p:cNvPr id="8" name="Table 7">
            <a:extLst>
              <a:ext uri="{FF2B5EF4-FFF2-40B4-BE49-F238E27FC236}">
                <a16:creationId xmlns:a16="http://schemas.microsoft.com/office/drawing/2014/main" id="{CD952B46-2D7F-F6A2-EFE5-F4ADA412FBE2}"/>
              </a:ext>
            </a:extLst>
          </p:cNvPr>
          <p:cNvGraphicFramePr>
            <a:graphicFrameLocks noGrp="1"/>
          </p:cNvGraphicFramePr>
          <p:nvPr>
            <p:extLst>
              <p:ext uri="{D42A27DB-BD31-4B8C-83A1-F6EECF244321}">
                <p14:modId xmlns:p14="http://schemas.microsoft.com/office/powerpoint/2010/main" val="2046984238"/>
              </p:ext>
            </p:extLst>
          </p:nvPr>
        </p:nvGraphicFramePr>
        <p:xfrm>
          <a:off x="124280" y="1651000"/>
          <a:ext cx="11943440" cy="4551323"/>
        </p:xfrm>
        <a:graphic>
          <a:graphicData uri="http://schemas.openxmlformats.org/drawingml/2006/table">
            <a:tbl>
              <a:tblPr>
                <a:tableStyleId>{00A15C55-8517-42AA-B614-E9B94910E393}</a:tableStyleId>
              </a:tblPr>
              <a:tblGrid>
                <a:gridCol w="2005462">
                  <a:extLst>
                    <a:ext uri="{9D8B030D-6E8A-4147-A177-3AD203B41FA5}">
                      <a16:colId xmlns:a16="http://schemas.microsoft.com/office/drawing/2014/main" val="1822405589"/>
                    </a:ext>
                  </a:extLst>
                </a:gridCol>
                <a:gridCol w="3669174">
                  <a:extLst>
                    <a:ext uri="{9D8B030D-6E8A-4147-A177-3AD203B41FA5}">
                      <a16:colId xmlns:a16="http://schemas.microsoft.com/office/drawing/2014/main" val="3093834514"/>
                    </a:ext>
                  </a:extLst>
                </a:gridCol>
                <a:gridCol w="6268804">
                  <a:extLst>
                    <a:ext uri="{9D8B030D-6E8A-4147-A177-3AD203B41FA5}">
                      <a16:colId xmlns:a16="http://schemas.microsoft.com/office/drawing/2014/main" val="3188209570"/>
                    </a:ext>
                  </a:extLst>
                </a:gridCol>
              </a:tblGrid>
              <a:tr h="271476">
                <a:tc>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0850" indent="0"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Item to consider</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0850" indent="0" algn="l" fontAlgn="b">
                        <a:buFont typeface="Arial" panose="020B0604020202020204" pitchFamily="34" charset="0"/>
                        <a:buNone/>
                        <a:tabLst/>
                      </a:pPr>
                      <a:r>
                        <a:rPr lang="en-GB" sz="1600" b="1" u="none" strike="noStrike" dirty="0">
                          <a:solidFill>
                            <a:schemeClr val="tx1"/>
                          </a:solidFill>
                          <a:effectLst/>
                          <a:latin typeface="Arial" panose="020B0604020202020204" pitchFamily="34" charset="0"/>
                          <a:cs typeface="Arial" panose="020B0604020202020204" pitchFamily="34" charset="0"/>
                        </a:rPr>
                        <a:t> Patient response</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708753">
                <a:tc rowSpan="3">
                  <a:txBody>
                    <a:bodyPr/>
                    <a:lstStyle/>
                    <a:p>
                      <a:pPr marL="96838" indent="0" algn="l" fontAlgn="b"/>
                      <a:r>
                        <a:rPr lang="en-GB" sz="1600" b="1" u="none" strike="noStrike" dirty="0">
                          <a:solidFill>
                            <a:schemeClr val="tx1"/>
                          </a:solidFill>
                          <a:effectLst/>
                          <a:latin typeface="Arial" panose="020B0604020202020204" pitchFamily="34" charset="0"/>
                          <a:cs typeface="Arial" panose="020B0604020202020204" pitchFamily="34" charset="0"/>
                        </a:rPr>
                        <a:t>Condition and consultation history</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 Establish history of patients' condition</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Experienced recurrent UTIs since going through the menopause (3 in the last 12 months)</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Vaginal dryness in the last 3 months</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475539">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 Patient baseline habits </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Practicing personal hygiene measures</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Eats well and sleeps well</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242324">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 Are they under a specialist consultant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Not currently under a specialist consultant </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941967">
                <a:tc rowSpan="4">
                  <a:txBody>
                    <a:bodyPr/>
                    <a:lstStyle/>
                    <a:p>
                      <a:pPr marL="96838" indent="0" algn="l" fontAlgn="b"/>
                      <a:r>
                        <a:rPr lang="en-GB" sz="1600" b="1" i="0" u="none" strike="noStrike" dirty="0">
                          <a:solidFill>
                            <a:schemeClr val="tx1"/>
                          </a:solidFill>
                          <a:effectLst/>
                          <a:latin typeface="Arial" panose="020B0604020202020204" pitchFamily="34" charset="0"/>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Treatment/Prescription history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OTC cranberry capsules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 other relevant medications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Acute: 3 courses of nitrofurantoin within last 12 months (MSU completed each time)</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242324">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Side effects to treatment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None reported</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242324">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Adherence to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Compliant with GP advice</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242324">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perception of their condition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Feels current prevention strategies have had minimal effect</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47553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tx1"/>
                          </a:solidFill>
                          <a:effectLst/>
                          <a:latin typeface="Arial" panose="020B0604020202020204" pitchFamily="34" charset="0"/>
                          <a:cs typeface="Arial" panose="020B0604020202020204" pitchFamily="34" charset="0"/>
                        </a:rPr>
                        <a:t>Patient Impact and preference</a:t>
                      </a:r>
                      <a:endParaRPr lang="en-GB" sz="1600" b="1" i="0" u="none" strike="noStrike" dirty="0">
                        <a:solidFill>
                          <a:schemeClr val="tx1"/>
                        </a:solidFill>
                        <a:effectLst/>
                        <a:latin typeface="Arial" panose="020B0604020202020204" pitchFamily="34" charset="0"/>
                        <a:cs typeface="Arial" panose="020B0604020202020204" pitchFamily="34" charset="0"/>
                      </a:endParaRPr>
                    </a:p>
                    <a:p>
                      <a:pPr algn="l" fontAlgn="b"/>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Explore impact UTIs have had on self-esteem  or mental health</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Patient feels concerned with risk of UTIs coming back, creating anxiety and reluctance to plan holidays</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708753">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400" b="0" dirty="0">
                          <a:solidFill>
                            <a:schemeClr val="tx1"/>
                          </a:solidFill>
                          <a:latin typeface="Arial" panose="020B0604020202020204" pitchFamily="34" charset="0"/>
                          <a:cs typeface="Arial" panose="020B0604020202020204" pitchFamily="34" charset="0"/>
                        </a:rPr>
                        <a:t>What are the patient's preferences and expectations from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Aim is to prevent the UTI infections from occurring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be happy to trial oral or topical treatment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like treatment for vaginal dryness</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pic>
        <p:nvPicPr>
          <p:cNvPr id="3" name="Picture 2">
            <a:extLst>
              <a:ext uri="{FF2B5EF4-FFF2-40B4-BE49-F238E27FC236}">
                <a16:creationId xmlns:a16="http://schemas.microsoft.com/office/drawing/2014/main" id="{64BBD511-6466-7610-26F9-8EB4C9EAB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2852" y="347821"/>
            <a:ext cx="1918998" cy="1270128"/>
          </a:xfrm>
          <a:prstGeom prst="rect">
            <a:avLst/>
          </a:prstGeom>
        </p:spPr>
      </p:pic>
    </p:spTree>
    <p:extLst>
      <p:ext uri="{BB962C8B-B14F-4D97-AF65-F5344CB8AC3E}">
        <p14:creationId xmlns:p14="http://schemas.microsoft.com/office/powerpoint/2010/main" val="232714046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23E8D361FB2B40852B6CAA0410536A" ma:contentTypeVersion="15" ma:contentTypeDescription="Create a new document." ma:contentTypeScope="" ma:versionID="74140d497fd3be64cf96269ea12ad686">
  <xsd:schema xmlns:xsd="http://www.w3.org/2001/XMLSchema" xmlns:xs="http://www.w3.org/2001/XMLSchema" xmlns:p="http://schemas.microsoft.com/office/2006/metadata/properties" xmlns:ns3="28d29c13-63ba-47fe-aa9c-e06e0d0420bd" targetNamespace="http://schemas.microsoft.com/office/2006/metadata/properties" ma:root="true" ma:fieldsID="04cd9a1c550b2a5fce5f11c0829645ec" ns3:_="">
    <xsd:import namespace="28d29c13-63ba-47fe-aa9c-e06e0d0420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29c13-63ba-47fe-aa9c-e06e0d0420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8d29c13-63ba-47fe-aa9c-e06e0d0420bd" xsi:nil="true"/>
  </documentManagement>
</p:properties>
</file>

<file path=customXml/itemProps1.xml><?xml version="1.0" encoding="utf-8"?>
<ds:datastoreItem xmlns:ds="http://schemas.openxmlformats.org/officeDocument/2006/customXml" ds:itemID="{D2FCE710-A1F2-4556-AB17-3D6DAEFCAFFD}">
  <ds:schemaRefs>
    <ds:schemaRef ds:uri="http://schemas.microsoft.com/sharepoint/v3/contenttype/forms"/>
  </ds:schemaRefs>
</ds:datastoreItem>
</file>

<file path=customXml/itemProps2.xml><?xml version="1.0" encoding="utf-8"?>
<ds:datastoreItem xmlns:ds="http://schemas.openxmlformats.org/officeDocument/2006/customXml" ds:itemID="{009EF07E-0835-4C9C-BC70-D96297825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d29c13-63ba-47fe-aa9c-e06e0d042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B3F1E3-0C0F-4320-9B91-CFE39DB28C13}">
  <ds:schemaRef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28d29c13-63ba-47fe-aa9c-e06e0d0420bd"/>
    <ds:schemaRef ds:uri="http://schemas.microsoft.com/office/2006/metadata/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0</TotalTime>
  <Words>6693</Words>
  <Application>Microsoft Office PowerPoint</Application>
  <PresentationFormat>Widescreen</PresentationFormat>
  <Paragraphs>690</Paragraphs>
  <Slides>41</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Aptos</vt:lpstr>
      <vt:lpstr>Arial</vt:lpstr>
      <vt:lpstr>Arial Narrow</vt:lpstr>
      <vt:lpstr>BlinkMacSystemFont</vt:lpstr>
      <vt:lpstr>Calibri</vt:lpstr>
      <vt:lpstr>Helvetica Neue</vt:lpstr>
      <vt:lpstr>Inter</vt:lpstr>
      <vt:lpstr>interfaceregular</vt:lpstr>
      <vt:lpstr>Noto Sans Symbols</vt:lpstr>
      <vt:lpstr>Source Sans Pro</vt:lpstr>
      <vt:lpstr>ヒラギノ角ゴ Pro W3</vt:lpstr>
      <vt:lpstr>1_Office Theme</vt:lpstr>
      <vt:lpstr>PowerPoint Presentation</vt:lpstr>
      <vt:lpstr>How to use this resource</vt:lpstr>
      <vt:lpstr>Aims of this slide set</vt:lpstr>
      <vt:lpstr>The challenge of antimicrobial resistance</vt:lpstr>
      <vt:lpstr>Why review patients with recurrent UTI?</vt:lpstr>
      <vt:lpstr>Recurrent UTI </vt:lpstr>
      <vt:lpstr>How to manage patients </vt:lpstr>
      <vt:lpstr>Scenario 1 – Mei Ling </vt:lpstr>
      <vt:lpstr>Patient centred review</vt:lpstr>
      <vt:lpstr>PowerPoint Presentation</vt:lpstr>
      <vt:lpstr>Management:</vt:lpstr>
      <vt:lpstr>Evidence for vaginal oestrogens in recurrent UTI</vt:lpstr>
      <vt:lpstr>Review</vt:lpstr>
      <vt:lpstr>Scenario 2 – Robert Smith</vt:lpstr>
      <vt:lpstr>Patient centred review</vt:lpstr>
      <vt:lpstr>Management:</vt:lpstr>
      <vt:lpstr>Management cont.…</vt:lpstr>
      <vt:lpstr>Benefits of hydration - Effect of increased daily water intake in premenopausal women with recurrent urinary tract infections </vt:lpstr>
      <vt:lpstr>Empirical treatment options for acute UTI</vt:lpstr>
      <vt:lpstr>Referral to specialist care</vt:lpstr>
      <vt:lpstr>Scenario 3 – Angela Carter </vt:lpstr>
      <vt:lpstr>Patient centred review</vt:lpstr>
      <vt:lpstr>Management</vt:lpstr>
      <vt:lpstr>Evidence for Cranberry products </vt:lpstr>
      <vt:lpstr>D-Mannose</vt:lpstr>
      <vt:lpstr>Evidence for D-Mannose</vt:lpstr>
      <vt:lpstr>Counselling and advice</vt:lpstr>
      <vt:lpstr>Preventative actions</vt:lpstr>
      <vt:lpstr>Review </vt:lpstr>
      <vt:lpstr>General Information: Review</vt:lpstr>
      <vt:lpstr>Breakthrough UTIs</vt:lpstr>
      <vt:lpstr>Breakthrough UTIs</vt:lpstr>
      <vt:lpstr>Scenario 4 – Busola Akinwale </vt:lpstr>
      <vt:lpstr>Patient centred review</vt:lpstr>
      <vt:lpstr>Management: </vt:lpstr>
      <vt:lpstr>Methenamine hippurate (Hiprex) information </vt:lpstr>
      <vt:lpstr>Evidence review for methenamine hippurate for recurrent UTI </vt:lpstr>
      <vt:lpstr>Review</vt:lpstr>
      <vt:lpstr>Take home messages</vt:lpstr>
      <vt:lpstr>Further Support </vt:lpstr>
      <vt:lpstr>Acknowledgments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Recurrent UTI Steering group</dc:title>
  <dc:creator>FLEMING, Naomi (NHS ENGLAND – X24)</dc:creator>
  <cp:lastModifiedBy>Catherine Hayes</cp:lastModifiedBy>
  <cp:revision>73</cp:revision>
  <dcterms:created xsi:type="dcterms:W3CDTF">2024-06-05T11:48:38Z</dcterms:created>
  <dcterms:modified xsi:type="dcterms:W3CDTF">2026-03-31T15:48:57Z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0x0101001E23E8D361FB2B40852B6CAA0410536A</vt:lpwstr>
  </property>
</Properties>
</file>