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56" r:id="rId5"/>
    <p:sldId id="600" r:id="rId6"/>
    <p:sldId id="597" r:id="rId7"/>
    <p:sldId id="598" r:id="rId8"/>
    <p:sldId id="595" r:id="rId9"/>
    <p:sldId id="620" r:id="rId10"/>
    <p:sldId id="459" r:id="rId11"/>
    <p:sldId id="593" r:id="rId12"/>
    <p:sldId id="604" r:id="rId13"/>
    <p:sldId id="605" r:id="rId14"/>
    <p:sldId id="602" r:id="rId15"/>
    <p:sldId id="429" r:id="rId16"/>
    <p:sldId id="618" r:id="rId17"/>
    <p:sldId id="589" r:id="rId18"/>
    <p:sldId id="610" r:id="rId19"/>
    <p:sldId id="611" r:id="rId20"/>
    <p:sldId id="591" r:id="rId21"/>
    <p:sldId id="621" r:id="rId22"/>
    <p:sldId id="585" r:id="rId23"/>
    <p:sldId id="601" r:id="rId24"/>
    <p:sldId id="614" r:id="rId25"/>
    <p:sldId id="615" r:id="rId26"/>
    <p:sldId id="592" r:id="rId27"/>
    <p:sldId id="60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7AA39-BA47-8A67-428C-D311ABE4EEC9}" name="Alishah Lakha" initials="AL" userId="S::alishah.lakha@england.nhs.uk::d6f053a0-7604-49cb-a7a9-8ef93eec3bf4" providerId="AD"/>
  <p188:author id="{0B5378AC-7707-E241-DFFF-BB9F6D236EED}" name="Fionna Pursey" initials="FP" userId="S::Fionna.Pursey@ukhsa.gov.uk::73a82377-ba48-46e9-b6e4-95822b5d74a6" providerId="AD"/>
  <p188:author id="{987EA5C4-26F9-4E8D-F73F-5F3ED8A5153F}" name="Catherine Hayes" initials="CH" userId="S::Catherine.Hayes@ukhsa.gov.uk::51064343-f055-4aba-a6ff-35764d19f49d" providerId="AD"/>
  <p188:author id="{05F170D6-FDCE-F56E-E5AA-B71149DEC420}" name="Dharini Shanmugabavan" initials="DS" userId="S::Dharini.Shanmugabavan@rcgp.org.uk::a9d6890e-fc2a-4975-af5e-e361d0a93c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nna Lecky" initials="DL" lastIdx="1" clrIdx="0">
    <p:extLst>
      <p:ext uri="{19B8F6BF-5375-455C-9EA6-DF929625EA0E}">
        <p15:presenceInfo xmlns:p15="http://schemas.microsoft.com/office/powerpoint/2012/main" userId="S::Donna.Lecky@ukhsa.gov.uk::e895a76e-1148-466d-a1c3-af3d581712a6" providerId="AD"/>
      </p:ext>
    </p:extLst>
  </p:cmAuthor>
  <p:cmAuthor id="2" name="Alishah Lakha" initials="AL" lastIdx="1" clrIdx="1">
    <p:extLst>
      <p:ext uri="{19B8F6BF-5375-455C-9EA6-DF929625EA0E}">
        <p15:presenceInfo xmlns:p15="http://schemas.microsoft.com/office/powerpoint/2012/main" userId="S::alishah.lakha@england.nhs.uk::d6f053a0-7604-49cb-a7a9-8ef93eec3b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9CD"/>
    <a:srgbClr val="AF1E2C"/>
    <a:srgbClr val="70000D"/>
    <a:srgbClr val="FFFFFF"/>
    <a:srgbClr val="4472C4"/>
    <a:srgbClr val="FFFFCC"/>
    <a:srgbClr val="AD0016"/>
    <a:srgbClr val="A50021"/>
    <a:srgbClr val="F4DDC4"/>
    <a:srgbClr val="DBDC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71" autoAdjust="0"/>
  </p:normalViewPr>
  <p:slideViewPr>
    <p:cSldViewPr snapToGrid="0">
      <p:cViewPr varScale="1">
        <p:scale>
          <a:sx n="78" d="100"/>
          <a:sy n="78" d="100"/>
        </p:scale>
        <p:origin x="1734" y="90"/>
      </p:cViewPr>
      <p:guideLst/>
    </p:cSldViewPr>
  </p:slideViewPr>
  <p:notesTextViewPr>
    <p:cViewPr>
      <p:scale>
        <a:sx n="100" d="100"/>
        <a:sy n="100" d="100"/>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y</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D5C0-4533-AC2D-3B030F61B3F3}"/>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D5C0-4533-AC2D-3B030F61B3F3}"/>
              </c:ext>
            </c:extLst>
          </c:dPt>
          <c:cat>
            <c:strRef>
              <c:f>Sheet1!$B$1:$C$1</c:f>
              <c:strCache>
                <c:ptCount val="2"/>
                <c:pt idx="0">
                  <c:v>AMR in 2050</c:v>
                </c:pt>
                <c:pt idx="1">
                  <c:v>Diabetes and cancer now</c:v>
                </c:pt>
              </c:strCache>
            </c:strRef>
          </c:cat>
          <c:val>
            <c:numRef>
              <c:f>Sheet1!$B$2:$C$2</c:f>
              <c:numCache>
                <c:formatCode>#,##0</c:formatCode>
                <c:ptCount val="2"/>
                <c:pt idx="0">
                  <c:v>10000000</c:v>
                </c:pt>
                <c:pt idx="1">
                  <c:v>1500000</c:v>
                </c:pt>
              </c:numCache>
            </c:numRef>
          </c:val>
          <c:extLst>
            <c:ext xmlns:c16="http://schemas.microsoft.com/office/drawing/2014/chart" uri="{C3380CC4-5D6E-409C-BE32-E72D297353CC}">
              <c16:uniqueId val="{00000004-D5C0-4533-AC2D-3B030F61B3F3}"/>
            </c:ext>
          </c:extLst>
        </c:ser>
        <c:ser>
          <c:idx val="1"/>
          <c:order val="1"/>
          <c:tx>
            <c:strRef>
              <c:f>Sheet1!$A$3</c:f>
              <c:strCache>
                <c:ptCount val="1"/>
                <c:pt idx="0">
                  <c:v>AMR now</c:v>
                </c:pt>
              </c:strCache>
            </c:strRef>
          </c:tx>
          <c:spPr>
            <a:solidFill>
              <a:srgbClr val="FBB7B7"/>
            </a:solidFill>
            <a:ln>
              <a:noFill/>
            </a:ln>
            <a:effectLst/>
          </c:spPr>
          <c:invertIfNegative val="0"/>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6-D5C0-4533-AC2D-3B030F61B3F3}"/>
              </c:ext>
            </c:extLst>
          </c:dPt>
          <c:cat>
            <c:strRef>
              <c:f>Sheet1!$B$1:$C$1</c:f>
              <c:strCache>
                <c:ptCount val="2"/>
                <c:pt idx="0">
                  <c:v>AMR in 2050</c:v>
                </c:pt>
                <c:pt idx="1">
                  <c:v>Diabetes and cancer now</c:v>
                </c:pt>
              </c:strCache>
            </c:strRef>
          </c:cat>
          <c:val>
            <c:numRef>
              <c:f>Sheet1!$B$3:$C$3</c:f>
              <c:numCache>
                <c:formatCode>#,##0</c:formatCode>
                <c:ptCount val="2"/>
                <c:pt idx="0" formatCode="General">
                  <c:v>0</c:v>
                </c:pt>
                <c:pt idx="1">
                  <c:v>8200000</c:v>
                </c:pt>
              </c:numCache>
            </c:numRef>
          </c:val>
          <c:extLst>
            <c:ext xmlns:c16="http://schemas.microsoft.com/office/drawing/2014/chart" uri="{C3380CC4-5D6E-409C-BE32-E72D297353CC}">
              <c16:uniqueId val="{00000007-D5C0-4533-AC2D-3B030F61B3F3}"/>
            </c:ext>
          </c:extLst>
        </c:ser>
        <c:dLbls>
          <c:showLegendKey val="0"/>
          <c:showVal val="0"/>
          <c:showCatName val="0"/>
          <c:showSerName val="0"/>
          <c:showPercent val="0"/>
          <c:showBubbleSize val="0"/>
        </c:dLbls>
        <c:gapWidth val="70"/>
        <c:overlap val="100"/>
        <c:axId val="590379648"/>
        <c:axId val="590382600"/>
      </c:barChart>
      <c:catAx>
        <c:axId val="590379648"/>
        <c:scaling>
          <c:orientation val="minMax"/>
        </c:scaling>
        <c:delete val="1"/>
        <c:axPos val="b"/>
        <c:numFmt formatCode="General" sourceLinked="1"/>
        <c:majorTickMark val="none"/>
        <c:minorTickMark val="none"/>
        <c:tickLblPos val="nextTo"/>
        <c:crossAx val="590382600"/>
        <c:crosses val="autoZero"/>
        <c:auto val="1"/>
        <c:lblAlgn val="ctr"/>
        <c:lblOffset val="100"/>
        <c:noMultiLvlLbl val="0"/>
      </c:catAx>
      <c:valAx>
        <c:axId val="590382600"/>
        <c:scaling>
          <c:orientation val="minMax"/>
          <c:max val="10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37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04DED-295D-4F4C-960B-8D90C2DDCD5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2FC9FB05-AA1F-44FB-8088-9CD9B3D93A00}">
      <dgm:prSet phldrT="[Text]"/>
      <dgm:spPr>
        <a:solidFill>
          <a:schemeClr val="accent2">
            <a:lumMod val="60000"/>
            <a:lumOff val="40000"/>
          </a:schemeClr>
        </a:solidFill>
      </dgm:spPr>
      <dgm:t>
        <a:bodyPr/>
        <a:lstStyle/>
        <a:p>
          <a:r>
            <a:rPr lang="en-GB" dirty="0">
              <a:solidFill>
                <a:schemeClr val="tx1"/>
              </a:solidFill>
            </a:rPr>
            <a:t>Treat/Refer</a:t>
          </a:r>
        </a:p>
      </dgm:t>
    </dgm:pt>
    <dgm:pt modelId="{480F563B-D60C-4A9E-8FE6-70EABCFEA151}" type="parTrans" cxnId="{6E550C29-E78F-4BEA-8EE6-4635CFDBBA03}">
      <dgm:prSet/>
      <dgm:spPr/>
      <dgm:t>
        <a:bodyPr/>
        <a:lstStyle/>
        <a:p>
          <a:endParaRPr lang="en-GB"/>
        </a:p>
      </dgm:t>
    </dgm:pt>
    <dgm:pt modelId="{CC9AD9A7-B8B9-4D8A-A41F-C846E7CDD695}" type="sibTrans" cxnId="{6E550C29-E78F-4BEA-8EE6-4635CFDBBA03}">
      <dgm:prSet/>
      <dgm:spPr/>
      <dgm:t>
        <a:bodyPr/>
        <a:lstStyle/>
        <a:p>
          <a:endParaRPr lang="en-GB"/>
        </a:p>
      </dgm:t>
    </dgm:pt>
    <dgm:pt modelId="{453838E5-AA28-449F-B360-D627FE7A0E25}">
      <dgm:prSet phldrT="[Text]"/>
      <dgm:spPr>
        <a:solidFill>
          <a:schemeClr val="accent2">
            <a:lumMod val="60000"/>
            <a:lumOff val="40000"/>
          </a:schemeClr>
        </a:solidFill>
      </dgm:spPr>
      <dgm:t>
        <a:bodyPr/>
        <a:lstStyle/>
        <a:p>
          <a:r>
            <a:rPr lang="en-GB" dirty="0">
              <a:solidFill>
                <a:schemeClr val="tx1"/>
              </a:solidFill>
            </a:rPr>
            <a:t>Educate</a:t>
          </a:r>
        </a:p>
      </dgm:t>
    </dgm:pt>
    <dgm:pt modelId="{ADD36528-4F6F-4870-A48B-D8E5CB429C49}" type="parTrans" cxnId="{799972DC-4808-43D7-AA56-6EFBA52D2134}">
      <dgm:prSet/>
      <dgm:spPr/>
      <dgm:t>
        <a:bodyPr/>
        <a:lstStyle/>
        <a:p>
          <a:endParaRPr lang="en-GB"/>
        </a:p>
      </dgm:t>
    </dgm:pt>
    <dgm:pt modelId="{153074CB-0FE5-4BBF-8306-F7F53CB81453}" type="sibTrans" cxnId="{799972DC-4808-43D7-AA56-6EFBA52D2134}">
      <dgm:prSet/>
      <dgm:spPr/>
      <dgm:t>
        <a:bodyPr/>
        <a:lstStyle/>
        <a:p>
          <a:endParaRPr lang="en-GB"/>
        </a:p>
      </dgm:t>
    </dgm:pt>
    <dgm:pt modelId="{3B5869D8-6BE6-419B-801E-E6AAE73387C2}">
      <dgm:prSet phldrT="[Text]"/>
      <dgm:spPr>
        <a:solidFill>
          <a:schemeClr val="accent2">
            <a:lumMod val="60000"/>
            <a:lumOff val="40000"/>
          </a:schemeClr>
        </a:solidFill>
      </dgm:spPr>
      <dgm:t>
        <a:bodyPr/>
        <a:lstStyle/>
        <a:p>
          <a:r>
            <a:rPr lang="en-GB" dirty="0">
              <a:solidFill>
                <a:schemeClr val="tx1"/>
              </a:solidFill>
            </a:rPr>
            <a:t>Advice</a:t>
          </a:r>
          <a:r>
            <a:rPr lang="en-GB" dirty="0"/>
            <a:t>	</a:t>
          </a:r>
        </a:p>
      </dgm:t>
    </dgm:pt>
    <dgm:pt modelId="{CA2BC2BD-D009-4E76-9A76-A174C23810C5}" type="parTrans" cxnId="{D135D1AD-00A5-4FAB-A496-487C4DAA8543}">
      <dgm:prSet/>
      <dgm:spPr/>
      <dgm:t>
        <a:bodyPr/>
        <a:lstStyle/>
        <a:p>
          <a:endParaRPr lang="en-GB"/>
        </a:p>
      </dgm:t>
    </dgm:pt>
    <dgm:pt modelId="{78F56A4C-68AF-432E-85CD-963E46A020E1}" type="sibTrans" cxnId="{D135D1AD-00A5-4FAB-A496-487C4DAA8543}">
      <dgm:prSet/>
      <dgm:spPr/>
      <dgm:t>
        <a:bodyPr/>
        <a:lstStyle/>
        <a:p>
          <a:endParaRPr lang="en-GB"/>
        </a:p>
      </dgm:t>
    </dgm:pt>
    <dgm:pt modelId="{C2041D21-C495-4ED9-A168-6619DF226586}">
      <dgm:prSet phldrT="[Text]"/>
      <dgm:spPr>
        <a:solidFill>
          <a:schemeClr val="accent2">
            <a:lumMod val="60000"/>
            <a:lumOff val="40000"/>
          </a:schemeClr>
        </a:solidFill>
      </dgm:spPr>
      <dgm:t>
        <a:bodyPr/>
        <a:lstStyle/>
        <a:p>
          <a:r>
            <a:rPr lang="en-GB" dirty="0">
              <a:solidFill>
                <a:schemeClr val="tx1"/>
              </a:solidFill>
            </a:rPr>
            <a:t>Review</a:t>
          </a:r>
        </a:p>
      </dgm:t>
    </dgm:pt>
    <dgm:pt modelId="{606CA490-0E29-4123-8AB5-0E43B7F8428E}" type="parTrans" cxnId="{7ADDD61B-C33C-4319-B950-CFB8AC097181}">
      <dgm:prSet/>
      <dgm:spPr/>
      <dgm:t>
        <a:bodyPr/>
        <a:lstStyle/>
        <a:p>
          <a:endParaRPr lang="en-GB"/>
        </a:p>
      </dgm:t>
    </dgm:pt>
    <dgm:pt modelId="{285087B8-B071-4F82-97C5-E62B361940BB}" type="sibTrans" cxnId="{7ADDD61B-C33C-4319-B950-CFB8AC097181}">
      <dgm:prSet/>
      <dgm:spPr/>
      <dgm:t>
        <a:bodyPr/>
        <a:lstStyle/>
        <a:p>
          <a:endParaRPr lang="en-GB"/>
        </a:p>
      </dgm:t>
    </dgm:pt>
    <dgm:pt modelId="{4BC4D029-1164-41B7-9CFE-957E285A3504}" type="pres">
      <dgm:prSet presAssocID="{F4204DED-295D-4F4C-960B-8D90C2DDCD50}" presName="matrix" presStyleCnt="0">
        <dgm:presLayoutVars>
          <dgm:chMax val="1"/>
          <dgm:dir/>
          <dgm:resizeHandles val="exact"/>
        </dgm:presLayoutVars>
      </dgm:prSet>
      <dgm:spPr/>
    </dgm:pt>
    <dgm:pt modelId="{90C88181-AA08-4940-8C20-E4B65154792B}" type="pres">
      <dgm:prSet presAssocID="{F4204DED-295D-4F4C-960B-8D90C2DDCD50}" presName="diamond" presStyleLbl="bgShp" presStyleIdx="0" presStyleCnt="1"/>
      <dgm:spPr>
        <a:solidFill>
          <a:srgbClr val="C00000"/>
        </a:solidFill>
      </dgm:spPr>
    </dgm:pt>
    <dgm:pt modelId="{78782614-C6CC-4201-B0D5-0DD984C28CF7}" type="pres">
      <dgm:prSet presAssocID="{F4204DED-295D-4F4C-960B-8D90C2DDCD50}" presName="quad1" presStyleLbl="node1" presStyleIdx="0" presStyleCnt="4">
        <dgm:presLayoutVars>
          <dgm:chMax val="0"/>
          <dgm:chPref val="0"/>
          <dgm:bulletEnabled val="1"/>
        </dgm:presLayoutVars>
      </dgm:prSet>
      <dgm:spPr/>
    </dgm:pt>
    <dgm:pt modelId="{10E2EFDE-2167-4187-A3EF-84EBE9DEEE73}" type="pres">
      <dgm:prSet presAssocID="{F4204DED-295D-4F4C-960B-8D90C2DDCD50}" presName="quad2" presStyleLbl="node1" presStyleIdx="1" presStyleCnt="4">
        <dgm:presLayoutVars>
          <dgm:chMax val="0"/>
          <dgm:chPref val="0"/>
          <dgm:bulletEnabled val="1"/>
        </dgm:presLayoutVars>
      </dgm:prSet>
      <dgm:spPr/>
    </dgm:pt>
    <dgm:pt modelId="{F4841048-952E-4F78-8E6B-3696936B811E}" type="pres">
      <dgm:prSet presAssocID="{F4204DED-295D-4F4C-960B-8D90C2DDCD50}" presName="quad3" presStyleLbl="node1" presStyleIdx="2" presStyleCnt="4">
        <dgm:presLayoutVars>
          <dgm:chMax val="0"/>
          <dgm:chPref val="0"/>
          <dgm:bulletEnabled val="1"/>
        </dgm:presLayoutVars>
      </dgm:prSet>
      <dgm:spPr/>
    </dgm:pt>
    <dgm:pt modelId="{EE881296-7877-435E-A42D-BA6BE5F3C18B}" type="pres">
      <dgm:prSet presAssocID="{F4204DED-295D-4F4C-960B-8D90C2DDCD50}" presName="quad4" presStyleLbl="node1" presStyleIdx="3" presStyleCnt="4">
        <dgm:presLayoutVars>
          <dgm:chMax val="0"/>
          <dgm:chPref val="0"/>
          <dgm:bulletEnabled val="1"/>
        </dgm:presLayoutVars>
      </dgm:prSet>
      <dgm:spPr/>
    </dgm:pt>
  </dgm:ptLst>
  <dgm:cxnLst>
    <dgm:cxn modelId="{9B227704-3333-4EB3-A734-C285EB64C439}" type="presOf" srcId="{3B5869D8-6BE6-419B-801E-E6AAE73387C2}" destId="{F4841048-952E-4F78-8E6B-3696936B811E}" srcOrd="0" destOrd="0" presId="urn:microsoft.com/office/officeart/2005/8/layout/matrix3"/>
    <dgm:cxn modelId="{7ADDD61B-C33C-4319-B950-CFB8AC097181}" srcId="{F4204DED-295D-4F4C-960B-8D90C2DDCD50}" destId="{C2041D21-C495-4ED9-A168-6619DF226586}" srcOrd="3" destOrd="0" parTransId="{606CA490-0E29-4123-8AB5-0E43B7F8428E}" sibTransId="{285087B8-B071-4F82-97C5-E62B361940BB}"/>
    <dgm:cxn modelId="{6E550C29-E78F-4BEA-8EE6-4635CFDBBA03}" srcId="{F4204DED-295D-4F4C-960B-8D90C2DDCD50}" destId="{2FC9FB05-AA1F-44FB-8088-9CD9B3D93A00}" srcOrd="0" destOrd="0" parTransId="{480F563B-D60C-4A9E-8FE6-70EABCFEA151}" sibTransId="{CC9AD9A7-B8B9-4D8A-A41F-C846E7CDD695}"/>
    <dgm:cxn modelId="{9FD6A282-34E1-49A1-97CE-FF1E6A595B7A}" type="presOf" srcId="{F4204DED-295D-4F4C-960B-8D90C2DDCD50}" destId="{4BC4D029-1164-41B7-9CFE-957E285A3504}" srcOrd="0" destOrd="0" presId="urn:microsoft.com/office/officeart/2005/8/layout/matrix3"/>
    <dgm:cxn modelId="{D135D1AD-00A5-4FAB-A496-487C4DAA8543}" srcId="{F4204DED-295D-4F4C-960B-8D90C2DDCD50}" destId="{3B5869D8-6BE6-419B-801E-E6AAE73387C2}" srcOrd="2" destOrd="0" parTransId="{CA2BC2BD-D009-4E76-9A76-A174C23810C5}" sibTransId="{78F56A4C-68AF-432E-85CD-963E46A020E1}"/>
    <dgm:cxn modelId="{AC22FAB9-FB16-4954-8198-558E4890D956}" type="presOf" srcId="{C2041D21-C495-4ED9-A168-6619DF226586}" destId="{EE881296-7877-435E-A42D-BA6BE5F3C18B}" srcOrd="0" destOrd="0" presId="urn:microsoft.com/office/officeart/2005/8/layout/matrix3"/>
    <dgm:cxn modelId="{55DD3BCB-A1D5-48EF-A23B-D00455366E2B}" type="presOf" srcId="{453838E5-AA28-449F-B360-D627FE7A0E25}" destId="{10E2EFDE-2167-4187-A3EF-84EBE9DEEE73}" srcOrd="0" destOrd="0" presId="urn:microsoft.com/office/officeart/2005/8/layout/matrix3"/>
    <dgm:cxn modelId="{799972DC-4808-43D7-AA56-6EFBA52D2134}" srcId="{F4204DED-295D-4F4C-960B-8D90C2DDCD50}" destId="{453838E5-AA28-449F-B360-D627FE7A0E25}" srcOrd="1" destOrd="0" parTransId="{ADD36528-4F6F-4870-A48B-D8E5CB429C49}" sibTransId="{153074CB-0FE5-4BBF-8306-F7F53CB81453}"/>
    <dgm:cxn modelId="{9D04AFDE-2CA0-4ABF-8535-F21D1C5FD8A5}" type="presOf" srcId="{2FC9FB05-AA1F-44FB-8088-9CD9B3D93A00}" destId="{78782614-C6CC-4201-B0D5-0DD984C28CF7}" srcOrd="0" destOrd="0" presId="urn:microsoft.com/office/officeart/2005/8/layout/matrix3"/>
    <dgm:cxn modelId="{1FD814E4-B465-4950-BD38-F5DCF7219111}" type="presParOf" srcId="{4BC4D029-1164-41B7-9CFE-957E285A3504}" destId="{90C88181-AA08-4940-8C20-E4B65154792B}" srcOrd="0" destOrd="0" presId="urn:microsoft.com/office/officeart/2005/8/layout/matrix3"/>
    <dgm:cxn modelId="{13607FF1-C59C-4675-A918-F3FD7C6352F4}" type="presParOf" srcId="{4BC4D029-1164-41B7-9CFE-957E285A3504}" destId="{78782614-C6CC-4201-B0D5-0DD984C28CF7}" srcOrd="1" destOrd="0" presId="urn:microsoft.com/office/officeart/2005/8/layout/matrix3"/>
    <dgm:cxn modelId="{E75B5668-7C7F-46FA-8277-E77AFC8A3F76}" type="presParOf" srcId="{4BC4D029-1164-41B7-9CFE-957E285A3504}" destId="{10E2EFDE-2167-4187-A3EF-84EBE9DEEE73}" srcOrd="2" destOrd="0" presId="urn:microsoft.com/office/officeart/2005/8/layout/matrix3"/>
    <dgm:cxn modelId="{DD37F4D3-EDE4-43B0-A080-B5A054106E44}" type="presParOf" srcId="{4BC4D029-1164-41B7-9CFE-957E285A3504}" destId="{F4841048-952E-4F78-8E6B-3696936B811E}" srcOrd="3" destOrd="0" presId="urn:microsoft.com/office/officeart/2005/8/layout/matrix3"/>
    <dgm:cxn modelId="{65AA31DC-3949-43F5-AEEC-E45A0663CDFF}" type="presParOf" srcId="{4BC4D029-1164-41B7-9CFE-957E285A3504}" destId="{EE881296-7877-435E-A42D-BA6BE5F3C18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70000D"/>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70000D"/>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70000D"/>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70000D"/>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70000D"/>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70000D"/>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70000D"/>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AF1E2C"/>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4FB9FE0B-8509-47D8-894D-C19D34940FFD}">
      <dgm:prSet phldrT="[Text]"/>
      <dgm:spPr>
        <a:solidFill>
          <a:srgbClr val="AF1E2C"/>
        </a:solidFill>
        <a:ln>
          <a:solidFill>
            <a:schemeClr val="bg1"/>
          </a:solidFill>
        </a:ln>
      </dgm:spPr>
      <dgm:t>
        <a:bodyPr/>
        <a:lstStyle/>
        <a:p>
          <a:r>
            <a:rPr lang="en-GB" dirty="0"/>
            <a:t>Scenario</a:t>
          </a:r>
        </a:p>
      </dgm:t>
    </dgm:pt>
    <dgm:pt modelId="{3CEEC1FE-6E8B-4463-B16A-B3996DAE1260}" type="parTrans" cxnId="{8852641E-A4F6-4924-8723-7F66EB65B323}">
      <dgm:prSet/>
      <dgm:spPr/>
      <dgm:t>
        <a:bodyPr/>
        <a:lstStyle/>
        <a:p>
          <a:endParaRPr lang="en-GB"/>
        </a:p>
      </dgm:t>
    </dgm:pt>
    <dgm:pt modelId="{8FDAF994-1155-4536-9308-2BEFAEB07B46}" type="sibTrans" cxnId="{8852641E-A4F6-4924-8723-7F66EB65B323}">
      <dgm:prSet/>
      <dgm:spPr/>
      <dgm:t>
        <a:bodyPr/>
        <a:lstStyle/>
        <a:p>
          <a:endParaRPr lang="en-GB"/>
        </a:p>
      </dgm:t>
    </dgm:pt>
    <dgm:pt modelId="{0A9A8465-9576-432D-A501-D54A4312DCD0}">
      <dgm:prSet phldrT="[Text]"/>
      <dgm:spPr>
        <a:solidFill>
          <a:srgbClr val="70000D"/>
        </a:solidFill>
      </dgm:spPr>
      <dgm:t>
        <a:bodyPr/>
        <a:lstStyle/>
        <a:p>
          <a:r>
            <a:rPr lang="en-GB" dirty="0"/>
            <a:t>Patient review</a:t>
          </a:r>
        </a:p>
      </dgm:t>
    </dgm:pt>
    <dgm:pt modelId="{C5532421-E45C-48E1-969A-EC789F57417B}" type="parTrans" cxnId="{53372A49-F5F6-49CE-801F-01AE4543C33C}">
      <dgm:prSet/>
      <dgm:spPr/>
      <dgm:t>
        <a:bodyPr/>
        <a:lstStyle/>
        <a:p>
          <a:endParaRPr lang="en-GB"/>
        </a:p>
      </dgm:t>
    </dgm:pt>
    <dgm:pt modelId="{6B05714D-CC5E-449F-A999-23313E6C4AD3}" type="sibTrans" cxnId="{53372A49-F5F6-49CE-801F-01AE4543C33C}">
      <dgm:prSet/>
      <dgm:spPr/>
      <dgm:t>
        <a:bodyPr/>
        <a:lstStyle/>
        <a:p>
          <a:endParaRPr lang="en-GB"/>
        </a:p>
      </dgm:t>
    </dgm:pt>
    <dgm:pt modelId="{DE201563-EB72-424C-9AB7-B236851E27B7}">
      <dgm:prSet phldrT="[Text]"/>
      <dgm:spPr>
        <a:solidFill>
          <a:srgbClr val="AF1E2C"/>
        </a:solidFill>
      </dgm:spPr>
      <dgm:t>
        <a:bodyPr/>
        <a:lstStyle/>
        <a:p>
          <a:r>
            <a:rPr lang="en-GB" dirty="0"/>
            <a:t>Treatment</a:t>
          </a:r>
        </a:p>
      </dgm:t>
    </dgm:pt>
    <dgm:pt modelId="{2A90504A-A7A3-452B-B812-CA1DAEA3446A}" type="parTrans" cxnId="{B387D18B-F890-4DAF-83DB-A4A5B9707573}">
      <dgm:prSet/>
      <dgm:spPr/>
      <dgm:t>
        <a:bodyPr/>
        <a:lstStyle/>
        <a:p>
          <a:endParaRPr lang="en-GB"/>
        </a:p>
      </dgm:t>
    </dgm:pt>
    <dgm:pt modelId="{BF27961D-640A-40F7-8F13-9D26F2E5F026}" type="sibTrans" cxnId="{B387D18B-F890-4DAF-83DB-A4A5B9707573}">
      <dgm:prSet/>
      <dgm:spPr/>
      <dgm:t>
        <a:bodyPr/>
        <a:lstStyle/>
        <a:p>
          <a:endParaRPr lang="en-GB"/>
        </a:p>
      </dgm:t>
    </dgm:pt>
    <dgm:pt modelId="{3BB1C033-90FB-499A-8E92-E2B80535A363}">
      <dgm:prSet/>
      <dgm:spPr>
        <a:solidFill>
          <a:srgbClr val="AF1E2C"/>
        </a:solidFill>
      </dgm:spPr>
      <dgm:t>
        <a:bodyPr/>
        <a:lstStyle/>
        <a:p>
          <a:r>
            <a:rPr lang="en-GB" dirty="0"/>
            <a:t>Advice</a:t>
          </a:r>
        </a:p>
      </dgm:t>
    </dgm:pt>
    <dgm:pt modelId="{F6F04031-8726-47A2-8384-1B4A43B63DD2}" type="parTrans" cxnId="{F52CA551-66C7-42C5-8376-12A5949271CB}">
      <dgm:prSet/>
      <dgm:spPr/>
      <dgm:t>
        <a:bodyPr/>
        <a:lstStyle/>
        <a:p>
          <a:endParaRPr lang="en-GB"/>
        </a:p>
      </dgm:t>
    </dgm:pt>
    <dgm:pt modelId="{E6C237B1-7F81-45FA-8042-FA30470349A5}" type="sibTrans" cxnId="{F52CA551-66C7-42C5-8376-12A5949271CB}">
      <dgm:prSet/>
      <dgm:spPr/>
      <dgm:t>
        <a:bodyPr/>
        <a:lstStyle/>
        <a:p>
          <a:endParaRPr lang="en-GB"/>
        </a:p>
      </dgm:t>
    </dgm:pt>
    <dgm:pt modelId="{8C7E9524-C516-4856-B688-364F2DCAC883}" type="pres">
      <dgm:prSet presAssocID="{623CCCCE-4EEB-4BAF-A703-126125982FC0}" presName="Name0" presStyleCnt="0">
        <dgm:presLayoutVars>
          <dgm:dir/>
          <dgm:animLvl val="lvl"/>
          <dgm:resizeHandles val="exact"/>
        </dgm:presLayoutVars>
      </dgm:prSet>
      <dgm:spPr/>
    </dgm:pt>
    <dgm:pt modelId="{A02AC3E4-5A5D-496A-8A59-EA22F0518D32}" type="pres">
      <dgm:prSet presAssocID="{4FB9FE0B-8509-47D8-894D-C19D34940FFD}" presName="parTxOnly" presStyleLbl="node1" presStyleIdx="0" presStyleCnt="4" custLinFactNeighborY="31294">
        <dgm:presLayoutVars>
          <dgm:chMax val="0"/>
          <dgm:chPref val="0"/>
          <dgm:bulletEnabled val="1"/>
        </dgm:presLayoutVars>
      </dgm:prSet>
      <dgm:spPr/>
    </dgm:pt>
    <dgm:pt modelId="{6B0BE9C5-4762-490B-8C86-0A1AF0CF1214}" type="pres">
      <dgm:prSet presAssocID="{8FDAF994-1155-4536-9308-2BEFAEB07B46}" presName="parTxOnlySpace" presStyleCnt="0"/>
      <dgm:spPr/>
    </dgm:pt>
    <dgm:pt modelId="{065B56EB-77C5-4BF8-B876-F17F468BEFBF}" type="pres">
      <dgm:prSet presAssocID="{0A9A8465-9576-432D-A501-D54A4312DCD0}" presName="parTxOnly" presStyleLbl="node1" presStyleIdx="1" presStyleCnt="4">
        <dgm:presLayoutVars>
          <dgm:chMax val="0"/>
          <dgm:chPref val="0"/>
          <dgm:bulletEnabled val="1"/>
        </dgm:presLayoutVars>
      </dgm:prSet>
      <dgm:spPr/>
    </dgm:pt>
    <dgm:pt modelId="{01071DD7-F2E3-49D7-B3C6-DA71FF9B601C}" type="pres">
      <dgm:prSet presAssocID="{6B05714D-CC5E-449F-A999-23313E6C4AD3}" presName="parTxOnlySpace" presStyleCnt="0"/>
      <dgm:spPr/>
    </dgm:pt>
    <dgm:pt modelId="{778C432B-9211-447A-BE3C-DA50CF737114}" type="pres">
      <dgm:prSet presAssocID="{DE201563-EB72-424C-9AB7-B236851E27B7}" presName="parTxOnly" presStyleLbl="node1" presStyleIdx="2" presStyleCnt="4" custScaleX="88595" custLinFactNeighborX="370" custLinFactNeighborY="-5704">
        <dgm:presLayoutVars>
          <dgm:chMax val="0"/>
          <dgm:chPref val="0"/>
          <dgm:bulletEnabled val="1"/>
        </dgm:presLayoutVars>
      </dgm:prSet>
      <dgm:spPr/>
    </dgm:pt>
    <dgm:pt modelId="{EB82F6C4-F076-4714-913D-940B150BFDDF}" type="pres">
      <dgm:prSet presAssocID="{BF27961D-640A-40F7-8F13-9D26F2E5F026}" presName="parTxOnlySpace" presStyleCnt="0"/>
      <dgm:spPr/>
    </dgm:pt>
    <dgm:pt modelId="{99214CD3-47CC-4B51-8F89-A75143AA3115}" type="pres">
      <dgm:prSet presAssocID="{3BB1C033-90FB-499A-8E92-E2B80535A363}" presName="parTxOnly" presStyleLbl="node1" presStyleIdx="3" presStyleCnt="4">
        <dgm:presLayoutVars>
          <dgm:chMax val="0"/>
          <dgm:chPref val="0"/>
          <dgm:bulletEnabled val="1"/>
        </dgm:presLayoutVars>
      </dgm:prSet>
      <dgm:spPr/>
    </dgm:pt>
  </dgm:ptLst>
  <dgm:cxnLst>
    <dgm:cxn modelId="{F21E5005-78E0-479B-AE6A-F3602C413796}" type="presOf" srcId="{DE201563-EB72-424C-9AB7-B236851E27B7}" destId="{778C432B-9211-447A-BE3C-DA50CF737114}" srcOrd="0" destOrd="0" presId="urn:microsoft.com/office/officeart/2005/8/layout/chevron1"/>
    <dgm:cxn modelId="{8852641E-A4F6-4924-8723-7F66EB65B323}" srcId="{623CCCCE-4EEB-4BAF-A703-126125982FC0}" destId="{4FB9FE0B-8509-47D8-894D-C19D34940FFD}" srcOrd="0" destOrd="0" parTransId="{3CEEC1FE-6E8B-4463-B16A-B3996DAE1260}" sibTransId="{8FDAF994-1155-4536-9308-2BEFAEB07B46}"/>
    <dgm:cxn modelId="{477B8131-F383-4385-BD20-A9C5082EFB2C}" type="presOf" srcId="{3BB1C033-90FB-499A-8E92-E2B80535A363}" destId="{99214CD3-47CC-4B51-8F89-A75143AA3115}" srcOrd="0" destOrd="0" presId="urn:microsoft.com/office/officeart/2005/8/layout/chevron1"/>
    <dgm:cxn modelId="{C4B53F41-1B82-4F28-82BB-D9F33E1F27E6}" type="presOf" srcId="{623CCCCE-4EEB-4BAF-A703-126125982FC0}" destId="{8C7E9524-C516-4856-B688-364F2DCAC883}" srcOrd="0" destOrd="0" presId="urn:microsoft.com/office/officeart/2005/8/layout/chevron1"/>
    <dgm:cxn modelId="{53372A49-F5F6-49CE-801F-01AE4543C33C}" srcId="{623CCCCE-4EEB-4BAF-A703-126125982FC0}" destId="{0A9A8465-9576-432D-A501-D54A4312DCD0}" srcOrd="1" destOrd="0" parTransId="{C5532421-E45C-48E1-969A-EC789F57417B}" sibTransId="{6B05714D-CC5E-449F-A999-23313E6C4AD3}"/>
    <dgm:cxn modelId="{F52CA551-66C7-42C5-8376-12A5949271CB}" srcId="{623CCCCE-4EEB-4BAF-A703-126125982FC0}" destId="{3BB1C033-90FB-499A-8E92-E2B80535A363}" srcOrd="3" destOrd="0" parTransId="{F6F04031-8726-47A2-8384-1B4A43B63DD2}" sibTransId="{E6C237B1-7F81-45FA-8042-FA30470349A5}"/>
    <dgm:cxn modelId="{B387D18B-F890-4DAF-83DB-A4A5B9707573}" srcId="{623CCCCE-4EEB-4BAF-A703-126125982FC0}" destId="{DE201563-EB72-424C-9AB7-B236851E27B7}" srcOrd="2" destOrd="0" parTransId="{2A90504A-A7A3-452B-B812-CA1DAEA3446A}" sibTransId="{BF27961D-640A-40F7-8F13-9D26F2E5F026}"/>
    <dgm:cxn modelId="{1F1FDA8D-BB83-40B9-9C70-6707FBA0F6FA}" type="presOf" srcId="{4FB9FE0B-8509-47D8-894D-C19D34940FFD}" destId="{A02AC3E4-5A5D-496A-8A59-EA22F0518D32}" srcOrd="0" destOrd="0" presId="urn:microsoft.com/office/officeart/2005/8/layout/chevron1"/>
    <dgm:cxn modelId="{31E0B19E-159F-4FA8-A112-5E4968F80807}" type="presOf" srcId="{0A9A8465-9576-432D-A501-D54A4312DCD0}" destId="{065B56EB-77C5-4BF8-B876-F17F468BEFBF}" srcOrd="0" destOrd="0" presId="urn:microsoft.com/office/officeart/2005/8/layout/chevron1"/>
    <dgm:cxn modelId="{F8E48861-C3C7-4BEA-BD8B-3367D00D6869}" type="presParOf" srcId="{8C7E9524-C516-4856-B688-364F2DCAC883}" destId="{A02AC3E4-5A5D-496A-8A59-EA22F0518D32}" srcOrd="0" destOrd="0" presId="urn:microsoft.com/office/officeart/2005/8/layout/chevron1"/>
    <dgm:cxn modelId="{59C10F1C-EB37-473C-9419-26DA98C07BE4}" type="presParOf" srcId="{8C7E9524-C516-4856-B688-364F2DCAC883}" destId="{6B0BE9C5-4762-490B-8C86-0A1AF0CF1214}" srcOrd="1" destOrd="0" presId="urn:microsoft.com/office/officeart/2005/8/layout/chevron1"/>
    <dgm:cxn modelId="{83488720-EE6C-4A15-ABEC-BF980F95B476}" type="presParOf" srcId="{8C7E9524-C516-4856-B688-364F2DCAC883}" destId="{065B56EB-77C5-4BF8-B876-F17F468BEFBF}" srcOrd="2" destOrd="0" presId="urn:microsoft.com/office/officeart/2005/8/layout/chevron1"/>
    <dgm:cxn modelId="{1B307C6C-6EAF-4970-80A5-761898A3DFDF}" type="presParOf" srcId="{8C7E9524-C516-4856-B688-364F2DCAC883}" destId="{01071DD7-F2E3-49D7-B3C6-DA71FF9B601C}" srcOrd="3" destOrd="0" presId="urn:microsoft.com/office/officeart/2005/8/layout/chevron1"/>
    <dgm:cxn modelId="{6099DDA5-70B4-4BA2-BFC4-0121DC8BE262}" type="presParOf" srcId="{8C7E9524-C516-4856-B688-364F2DCAC883}" destId="{778C432B-9211-447A-BE3C-DA50CF737114}" srcOrd="4" destOrd="0" presId="urn:microsoft.com/office/officeart/2005/8/layout/chevron1"/>
    <dgm:cxn modelId="{620B205F-F30E-49FD-B6A4-3E3378849A54}" type="presParOf" srcId="{8C7E9524-C516-4856-B688-364F2DCAC883}" destId="{EB82F6C4-F076-4714-913D-940B150BFDDF}" srcOrd="5" destOrd="0" presId="urn:microsoft.com/office/officeart/2005/8/layout/chevron1"/>
    <dgm:cxn modelId="{AA74EFCD-5E43-4D7F-9356-DD4460D260BA}" type="presParOf" srcId="{8C7E9524-C516-4856-B688-364F2DCAC883}" destId="{99214CD3-47CC-4B51-8F89-A75143AA3115}" srcOrd="6" destOrd="0" presId="urn:microsoft.com/office/officeart/2005/8/layout/chevron1"/>
  </dgm:cxnLst>
  <dgm:bg/>
  <dgm:whole>
    <a:ln>
      <a:solidFill>
        <a:srgbClr val="AF1E2C"/>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88181-AA08-4940-8C20-E4B65154792B}">
      <dsp:nvSpPr>
        <dsp:cNvPr id="0" name=""/>
        <dsp:cNvSpPr/>
      </dsp:nvSpPr>
      <dsp:spPr>
        <a:xfrm>
          <a:off x="1840177" y="0"/>
          <a:ext cx="4447645" cy="4447645"/>
        </a:xfrm>
        <a:prstGeom prst="diamond">
          <a:avLst/>
        </a:prstGeom>
        <a:solidFill>
          <a:srgbClr val="C00000"/>
        </a:solidFill>
        <a:ln>
          <a:noFill/>
        </a:ln>
        <a:effectLst/>
      </dsp:spPr>
      <dsp:style>
        <a:lnRef idx="0">
          <a:scrgbClr r="0" g="0" b="0"/>
        </a:lnRef>
        <a:fillRef idx="1">
          <a:scrgbClr r="0" g="0" b="0"/>
        </a:fillRef>
        <a:effectRef idx="0">
          <a:scrgbClr r="0" g="0" b="0"/>
        </a:effectRef>
        <a:fontRef idx="minor"/>
      </dsp:style>
    </dsp:sp>
    <dsp:sp modelId="{78782614-C6CC-4201-B0D5-0DD984C28CF7}">
      <dsp:nvSpPr>
        <dsp:cNvPr id="0" name=""/>
        <dsp:cNvSpPr/>
      </dsp:nvSpPr>
      <dsp:spPr>
        <a:xfrm>
          <a:off x="2262703" y="422526"/>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Treat/Refer</a:t>
          </a:r>
        </a:p>
      </dsp:txBody>
      <dsp:txXfrm>
        <a:off x="2347378" y="507201"/>
        <a:ext cx="1565231" cy="1565231"/>
      </dsp:txXfrm>
    </dsp:sp>
    <dsp:sp modelId="{10E2EFDE-2167-4187-A3EF-84EBE9DEEE73}">
      <dsp:nvSpPr>
        <dsp:cNvPr id="0" name=""/>
        <dsp:cNvSpPr/>
      </dsp:nvSpPr>
      <dsp:spPr>
        <a:xfrm>
          <a:off x="4130714" y="422526"/>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Educate</a:t>
          </a:r>
        </a:p>
      </dsp:txBody>
      <dsp:txXfrm>
        <a:off x="4215389" y="507201"/>
        <a:ext cx="1565231" cy="1565231"/>
      </dsp:txXfrm>
    </dsp:sp>
    <dsp:sp modelId="{F4841048-952E-4F78-8E6B-3696936B811E}">
      <dsp:nvSpPr>
        <dsp:cNvPr id="0" name=""/>
        <dsp:cNvSpPr/>
      </dsp:nvSpPr>
      <dsp:spPr>
        <a:xfrm>
          <a:off x="2262703" y="2290537"/>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Advice</a:t>
          </a:r>
          <a:r>
            <a:rPr lang="en-GB" sz="2300" kern="1200" dirty="0"/>
            <a:t>	</a:t>
          </a:r>
        </a:p>
      </dsp:txBody>
      <dsp:txXfrm>
        <a:off x="2347378" y="2375212"/>
        <a:ext cx="1565231" cy="1565231"/>
      </dsp:txXfrm>
    </dsp:sp>
    <dsp:sp modelId="{EE881296-7877-435E-A42D-BA6BE5F3C18B}">
      <dsp:nvSpPr>
        <dsp:cNvPr id="0" name=""/>
        <dsp:cNvSpPr/>
      </dsp:nvSpPr>
      <dsp:spPr>
        <a:xfrm>
          <a:off x="4130714" y="2290537"/>
          <a:ext cx="1734581" cy="173458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Review</a:t>
          </a:r>
        </a:p>
      </dsp:txBody>
      <dsp:txXfrm>
        <a:off x="4215389" y="2375212"/>
        <a:ext cx="1565231" cy="15652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70000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70000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70000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AC3E4-5A5D-496A-8A59-EA22F0518D32}">
      <dsp:nvSpPr>
        <dsp:cNvPr id="0" name=""/>
        <dsp:cNvSpPr/>
      </dsp:nvSpPr>
      <dsp:spPr>
        <a:xfrm>
          <a:off x="958" y="0"/>
          <a:ext cx="2591626" cy="280889"/>
        </a:xfrm>
        <a:prstGeom prst="chevron">
          <a:avLst/>
        </a:prstGeom>
        <a:solidFill>
          <a:srgbClr val="AF1E2C"/>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Scenario</a:t>
          </a:r>
        </a:p>
      </dsp:txBody>
      <dsp:txXfrm>
        <a:off x="141403" y="0"/>
        <a:ext cx="2310737" cy="280889"/>
      </dsp:txXfrm>
    </dsp:sp>
    <dsp:sp modelId="{065B56EB-77C5-4BF8-B876-F17F468BEFBF}">
      <dsp:nvSpPr>
        <dsp:cNvPr id="0" name=""/>
        <dsp:cNvSpPr/>
      </dsp:nvSpPr>
      <dsp:spPr>
        <a:xfrm>
          <a:off x="2333423" y="0"/>
          <a:ext cx="2591626" cy="280889"/>
        </a:xfrm>
        <a:prstGeom prst="chevron">
          <a:avLst/>
        </a:prstGeom>
        <a:solidFill>
          <a:srgbClr val="7000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Patient review</a:t>
          </a:r>
        </a:p>
      </dsp:txBody>
      <dsp:txXfrm>
        <a:off x="2473868" y="0"/>
        <a:ext cx="2310737" cy="280889"/>
      </dsp:txXfrm>
    </dsp:sp>
    <dsp:sp modelId="{778C432B-9211-447A-BE3C-DA50CF737114}">
      <dsp:nvSpPr>
        <dsp:cNvPr id="0" name=""/>
        <dsp:cNvSpPr/>
      </dsp:nvSpPr>
      <dsp:spPr>
        <a:xfrm>
          <a:off x="4666846" y="0"/>
          <a:ext cx="2296051"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Treatment</a:t>
          </a:r>
        </a:p>
      </dsp:txBody>
      <dsp:txXfrm>
        <a:off x="4807291" y="0"/>
        <a:ext cx="2015162" cy="280889"/>
      </dsp:txXfrm>
    </dsp:sp>
    <dsp:sp modelId="{99214CD3-47CC-4B51-8F89-A75143AA3115}">
      <dsp:nvSpPr>
        <dsp:cNvPr id="0" name=""/>
        <dsp:cNvSpPr/>
      </dsp:nvSpPr>
      <dsp:spPr>
        <a:xfrm>
          <a:off x="6702776" y="0"/>
          <a:ext cx="2591626" cy="280889"/>
        </a:xfrm>
        <a:prstGeom prst="chevron">
          <a:avLst/>
        </a:prstGeom>
        <a:solidFill>
          <a:srgbClr val="AF1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Advice</a:t>
          </a:r>
        </a:p>
      </dsp:txBody>
      <dsp:txXfrm>
        <a:off x="6843221" y="0"/>
        <a:ext cx="2310737" cy="28088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28/09/2023</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E71BF-EFB7-42E0-A8A1-6EA5D0740E8C}"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E996-E973-4AA4-858F-A96EEB1CC84A}" type="slidenum">
              <a:rPr lang="en-GB" smtClean="0"/>
              <a:t>‹#›</a:t>
            </a:fld>
            <a:endParaRPr lang="en-GB"/>
          </a:p>
        </p:txBody>
      </p:sp>
    </p:spTree>
    <p:extLst>
      <p:ext uri="{BB962C8B-B14F-4D97-AF65-F5344CB8AC3E}">
        <p14:creationId xmlns:p14="http://schemas.microsoft.com/office/powerpoint/2010/main" val="248828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ng198/chapter/recommendations#skin-care-advice" TargetMode="External"/><Relationship Id="rId7" Type="http://schemas.openxmlformats.org/officeDocument/2006/relationships/hyperlink" Target="https://www.nice.org.uk/guidance/ng198"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gov.uk/government/publications/the-eatwell-guide" TargetMode="External"/><Relationship Id="rId5" Type="http://schemas.openxmlformats.org/officeDocument/2006/relationships/hyperlink" Target="https://www.nice.org.uk/guidance/ng198/chapter/recommendations#comedogenic" TargetMode="External"/><Relationship Id="rId4" Type="http://schemas.openxmlformats.org/officeDocument/2006/relationships/hyperlink" Target="https://www.nice.org.uk/guidance/ng198/chapter/recommendations#synthetic-detergent-synde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ice.org.uk/guidance/ng19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ce.org.uk/guidance/ng19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ce.org.uk/guidance/ng198/chapter/recommendations#skin-care-advice" TargetMode="External"/><Relationship Id="rId7" Type="http://schemas.openxmlformats.org/officeDocument/2006/relationships/hyperlink" Target="https://www.nice.org.uk/guidance/ng198"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gov.uk/government/publications/the-eatwell-guide" TargetMode="External"/><Relationship Id="rId5" Type="http://schemas.openxmlformats.org/officeDocument/2006/relationships/hyperlink" Target="https://www.nice.org.uk/guidance/ng198/chapter/recommendations#comedogenic" TargetMode="External"/><Relationship Id="rId4" Type="http://schemas.openxmlformats.org/officeDocument/2006/relationships/hyperlink" Target="https://www.nice.org.uk/guidance/ng198/chapter/recommendations#synthetic-detergent-synde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ice.org.uk/guidance/ng19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ce.org.uk/guidance/ng198/chapter/recommendations#skin-care-advice" TargetMode="External"/><Relationship Id="rId7" Type="http://schemas.openxmlformats.org/officeDocument/2006/relationships/hyperlink" Target="https://www.nice.org.uk/guidance/ng198"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gov.uk/government/publications/the-eatwell-guide" TargetMode="External"/><Relationship Id="rId5" Type="http://schemas.openxmlformats.org/officeDocument/2006/relationships/hyperlink" Target="https://www.nice.org.uk/guidance/ng198/chapter/recommendations#comedogenic" TargetMode="External"/><Relationship Id="rId4" Type="http://schemas.openxmlformats.org/officeDocument/2006/relationships/hyperlink" Target="https://www.nice.org.uk/guidance/ng198/chapter/recommendations#synthetic-detergent-syndet"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ce.org.uk/guidance/ng19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jgp.org/lookup/external-ref?access_num=10.1016/S1473-3099(15)00527-7&amp;link_type=DOI"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bjgp.org/lookup/google-scholar?link_type=googlescholar&amp;gs_type=article&amp;author%5b0%5d=NA+Francis&amp;author%5b1%5d=K+Entwistle&amp;author%5b2%5d=M+Santer&amp;title=The+management+of+acne+vulgaris+in+primary+care:+a+cohort+study+of+consulting+and+prescribing+patterns+using+the+Clinical+Practice+Research+Datalink&amp;publication_year=2017&amp;volume=176&amp;pages=107-115" TargetMode="External"/><Relationship Id="rId4" Type="http://schemas.openxmlformats.org/officeDocument/2006/relationships/hyperlink" Target="https://bjgp.org/lookup/google-scholar?link_type=googlescholar&amp;gs_type=article&amp;author%5b0%5d=TR+Walsh&amp;author%5b1%5d=J+Efthimiou&amp;author%5b2%5d=B+Dr%C3%A9no&amp;title=Systematic+review+of+antibiotic+resistance+in+acne:+an+increasing+topical+and+oral+threat&amp;publication_year=2016&amp;volume=16&amp;pages=e23-e3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ice.org.uk/guidance/ng19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a:t>
            </a:fld>
            <a:endParaRPr lang="en-GB"/>
          </a:p>
        </p:txBody>
      </p:sp>
    </p:spTree>
    <p:extLst>
      <p:ext uri="{BB962C8B-B14F-4D97-AF65-F5344CB8AC3E}">
        <p14:creationId xmlns:p14="http://schemas.microsoft.com/office/powerpoint/2010/main" val="3934250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i="0"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Important to manage patient expectations and signpost them to resources such as the dermatology digital playbook</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0" i="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See NICE recommendations for providing advice on skin care and diet, summarised below: </a:t>
            </a:r>
            <a:r>
              <a:rPr lang="en-GB" dirty="0">
                <a:hlinkClick r:id="rId3"/>
              </a:rPr>
              <a:t>https://www.nice.org.uk/guidance/ng198/chapter/recommendations#skin-care-advice</a:t>
            </a:r>
            <a:endParaRPr lang="en-GB" sz="1200" b="0" i="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Skin care</a:t>
            </a:r>
          </a:p>
          <a:p>
            <a:pPr marL="171450" indent="-171450" algn="l">
              <a:buFont typeface="Arial" panose="020B0604020202020204" pitchFamily="34" charset="0"/>
              <a:buChar char="•"/>
            </a:pPr>
            <a:r>
              <a:rPr lang="en-GB" b="0" i="0" dirty="0">
                <a:solidFill>
                  <a:srgbClr val="0E0E0E"/>
                </a:solidFill>
                <a:effectLst/>
                <a:latin typeface="Inter"/>
              </a:rPr>
              <a:t>Advise people with acne to use a non-alkaline (skin pH neutral or slightly acidic) </a:t>
            </a:r>
            <a:r>
              <a:rPr lang="en-GB" b="0" i="0" u="sng" dirty="0">
                <a:solidFill>
                  <a:srgbClr val="005EA5"/>
                </a:solidFill>
                <a:effectLst/>
                <a:latin typeface="Inter"/>
                <a:hlinkClick r:id="rId4"/>
              </a:rPr>
              <a:t>synthetic detergent (syndet)</a:t>
            </a:r>
            <a:r>
              <a:rPr lang="en-GB" b="0" i="0" dirty="0">
                <a:solidFill>
                  <a:srgbClr val="0E0E0E"/>
                </a:solidFill>
                <a:effectLst/>
                <a:latin typeface="Inter"/>
              </a:rPr>
              <a:t> cleansing product twice daily on acne-prone skin.</a:t>
            </a:r>
          </a:p>
          <a:p>
            <a:pPr marL="171450" indent="-171450" algn="l">
              <a:buFont typeface="Arial" panose="020B0604020202020204" pitchFamily="34" charset="0"/>
              <a:buChar char="•"/>
            </a:pPr>
            <a:r>
              <a:rPr lang="en-GB" b="0" i="0" dirty="0">
                <a:solidFill>
                  <a:srgbClr val="0E0E0E"/>
                </a:solidFill>
                <a:effectLst/>
                <a:latin typeface="Inter"/>
              </a:rPr>
              <a:t>Advise people with acne who use skin care products (for example, moisturisers) and sunscreens to avoid oil-based and </a:t>
            </a:r>
            <a:r>
              <a:rPr lang="en-GB" b="0" i="0" u="sng" dirty="0">
                <a:solidFill>
                  <a:srgbClr val="005EA5"/>
                </a:solidFill>
                <a:effectLst/>
                <a:latin typeface="Inter"/>
                <a:hlinkClick r:id="rId5"/>
              </a:rPr>
              <a:t>comedogenic</a:t>
            </a:r>
            <a:r>
              <a:rPr lang="en-GB" b="0" i="0" dirty="0">
                <a:solidFill>
                  <a:srgbClr val="0E0E0E"/>
                </a:solidFill>
                <a:effectLst/>
                <a:latin typeface="Inter"/>
              </a:rPr>
              <a:t> preparations.</a:t>
            </a:r>
          </a:p>
          <a:p>
            <a:pPr marL="171450" indent="-171450" algn="l">
              <a:buFont typeface="Arial" panose="020B0604020202020204" pitchFamily="34" charset="0"/>
              <a:buChar char="•"/>
            </a:pPr>
            <a:r>
              <a:rPr lang="en-GB" b="0" i="0" dirty="0">
                <a:solidFill>
                  <a:srgbClr val="0E0E0E"/>
                </a:solidFill>
                <a:effectLst/>
                <a:latin typeface="Inter"/>
              </a:rPr>
              <a:t>Advise people with acne who use make-up to avoid oil-based and comedogenic products, and to remove make-up at the end of the day.</a:t>
            </a:r>
          </a:p>
          <a:p>
            <a:pPr marL="171450" indent="-171450" algn="l">
              <a:buFont typeface="Arial" panose="020B0604020202020204" pitchFamily="34" charset="0"/>
              <a:buChar char="•"/>
            </a:pPr>
            <a:r>
              <a:rPr lang="en-GB" b="0" i="0" dirty="0">
                <a:solidFill>
                  <a:srgbClr val="0E0E0E"/>
                </a:solidFill>
                <a:effectLst/>
                <a:latin typeface="Inter"/>
              </a:rPr>
              <a:t>Advise people that persistent picking or scratching of acne lesions can increase the risk of scarring.</a:t>
            </a:r>
          </a:p>
          <a:p>
            <a:pPr algn="l"/>
            <a:endParaRPr lang="en-GB" b="1" i="0" dirty="0">
              <a:solidFill>
                <a:srgbClr val="0E0E0E"/>
              </a:solidFill>
              <a:effectLst/>
              <a:latin typeface="Lora" pitchFamily="2" charset="0"/>
            </a:endParaRPr>
          </a:p>
          <a:p>
            <a:pPr algn="l"/>
            <a:r>
              <a:rPr lang="en-GB" b="1" i="0" dirty="0">
                <a:solidFill>
                  <a:srgbClr val="0E0E0E"/>
                </a:solidFill>
                <a:effectLst/>
                <a:latin typeface="Lora" pitchFamily="2" charset="0"/>
              </a:rPr>
              <a:t>Diet</a:t>
            </a:r>
          </a:p>
          <a:p>
            <a:pPr marL="171450" indent="-171450" algn="l">
              <a:buFont typeface="Arial" panose="020B0604020202020204" pitchFamily="34" charset="0"/>
              <a:buChar char="•"/>
            </a:pPr>
            <a:r>
              <a:rPr lang="en-GB" b="0" i="0" dirty="0">
                <a:solidFill>
                  <a:srgbClr val="0E0E0E"/>
                </a:solidFill>
                <a:effectLst/>
                <a:latin typeface="Inter"/>
              </a:rPr>
              <a:t>Advise people that there is not enough evidence to support specific diets for treating acne.</a:t>
            </a:r>
          </a:p>
          <a:p>
            <a:pPr marL="171450" indent="-171450" algn="l">
              <a:buFont typeface="Arial" panose="020B0604020202020204" pitchFamily="34" charset="0"/>
              <a:buChar char="•"/>
            </a:pPr>
            <a:r>
              <a:rPr lang="en-GB" b="0" i="0" dirty="0">
                <a:solidFill>
                  <a:srgbClr val="0E0E0E"/>
                </a:solidFill>
                <a:effectLst/>
                <a:latin typeface="Inter"/>
              </a:rPr>
              <a:t>For general advice about a balanced diet and how it could contribute to wellbeing see </a:t>
            </a:r>
            <a:r>
              <a:rPr lang="en-GB" b="0" i="0" u="sng" dirty="0">
                <a:solidFill>
                  <a:srgbClr val="005EA5"/>
                </a:solidFill>
                <a:effectLst/>
                <a:latin typeface="Inter"/>
                <a:hlinkClick r:id="rId6"/>
              </a:rPr>
              <a:t>Public Health England's Eatwell Guide</a:t>
            </a:r>
            <a:r>
              <a:rPr lang="en-GB" b="0" i="0" dirty="0">
                <a:solidFill>
                  <a:srgbClr val="0E0E0E"/>
                </a:solidFill>
                <a:effectLst/>
                <a:latin typeface="Inter"/>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r>
              <a:rPr lang="en-GB" sz="1200" b="0" i="0" dirty="0"/>
              <a:t>Diet - Although the evidence for a link between diet and acne is not strong, some people with acne have reported improvement in their skin when they follow a low-glycaemic index diet, which can be achieved by: </a:t>
            </a:r>
          </a:p>
          <a:p>
            <a:r>
              <a:rPr lang="en-GB" sz="1200" b="0" i="0" dirty="0"/>
              <a:t>▪ Increasing the consumption of whole grains, fresh fruits and vegetables, fish, olive oil, garlic.</a:t>
            </a:r>
          </a:p>
          <a:p>
            <a:r>
              <a:rPr lang="en-GB" sz="1200" b="0" i="0" dirty="0"/>
              <a:t> ▪ Decreasing the consumption of high-glycaemic index foods such as sugar, biscuits, cakes, ice creams and bottled drinks (1)</a:t>
            </a:r>
          </a:p>
          <a:p>
            <a:pPr eaLnBrk="1" hangingPunct="1">
              <a:spcBef>
                <a:spcPct val="0"/>
              </a:spcBef>
              <a:defRPr/>
            </a:pPr>
            <a:endParaRPr lang="en-GB" altLang="en-US" sz="1200" b="1" i="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kern="1200" dirty="0">
                <a:solidFill>
                  <a:schemeClr val="tx1"/>
                </a:solidFill>
                <a:latin typeface="+mn-lt"/>
                <a:ea typeface="+mn-ea"/>
                <a:cs typeface="+mn-cs"/>
              </a:rPr>
              <a:t>Slide references</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t>PCDS. </a:t>
            </a:r>
            <a:r>
              <a:rPr lang="en-GB" b="0" i="0" dirty="0">
                <a:solidFill>
                  <a:srgbClr val="6F2C90"/>
                </a:solidFill>
                <a:effectLst/>
                <a:latin typeface="Roboto" panose="02000000000000000000" pitchFamily="2" charset="0"/>
              </a:rPr>
              <a:t>Acne: acne vulgaris. 2023 [Available from: https://www.pcds.org.uk/clinical-guidance/acne-vulgaris]</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7" tooltip="https://www.nice.org.uk/guidance/ng198"/>
              </a:rPr>
              <a:t>https://www.nice.org.uk/guidance/ng198</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10</a:t>
            </a:fld>
            <a:endParaRPr lang="en-GB"/>
          </a:p>
        </p:txBody>
      </p:sp>
    </p:spTree>
    <p:extLst>
      <p:ext uri="{BB962C8B-B14F-4D97-AF65-F5344CB8AC3E}">
        <p14:creationId xmlns:p14="http://schemas.microsoft.com/office/powerpoint/2010/main" val="401758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Treatment options for acne. The table gives options for treating acne depending on its severity.</a:t>
            </a:r>
          </a:p>
          <a:p>
            <a:r>
              <a:rPr lang="en-GB" dirty="0"/>
              <a:t>Learning points</a:t>
            </a:r>
          </a:p>
          <a:p>
            <a:pPr marL="171450" indent="-171450">
              <a:buFont typeface="Arial" panose="020B0604020202020204" pitchFamily="34" charset="0"/>
              <a:buChar char="•"/>
            </a:pPr>
            <a:r>
              <a:rPr lang="en-GB" dirty="0"/>
              <a:t>Evidence shows that combinations of topical treatments that included benzoyl peroxide, clindamycin and/or a retinoid (adapalene) were overall more effective than any of these interventions used as topical monotherapies, and this was the case for any severity of acne. </a:t>
            </a:r>
          </a:p>
          <a:p>
            <a:pPr marL="171450" indent="-171450">
              <a:buFont typeface="Arial" panose="020B0604020202020204" pitchFamily="34" charset="0"/>
              <a:buChar char="•"/>
            </a:pPr>
            <a:r>
              <a:rPr lang="en-GB" dirty="0"/>
              <a:t>The evidence also showed that a combination of 3 topical agents was less or similarly effective compared with a combination of any 2 agenda, so triple therapy is not recommended (NICE b 2021)</a:t>
            </a:r>
          </a:p>
          <a:p>
            <a:endParaRPr lang="en-GB" dirty="0"/>
          </a:p>
          <a:p>
            <a:r>
              <a:rPr lang="en-GB" dirty="0"/>
              <a:t>Good practice points: </a:t>
            </a:r>
          </a:p>
          <a:p>
            <a:r>
              <a:rPr lang="en-GB" dirty="0"/>
              <a:t>• Do not use an oral antibiotic monotherapy; combine oral antibiotic with a topical nonantibiotic treatment to treat acne. .</a:t>
            </a:r>
          </a:p>
          <a:p>
            <a:endParaRPr lang="en-GB" dirty="0"/>
          </a:p>
          <a:p>
            <a:r>
              <a:rPr lang="en-GB" sz="1200" b="1" kern="1200" dirty="0">
                <a:solidFill>
                  <a:schemeClr val="tx1"/>
                </a:solidFill>
                <a:latin typeface="+mn-lt"/>
                <a:ea typeface="+mn-ea"/>
                <a:cs typeface="+mn-cs"/>
              </a:rPr>
              <a:t>Slide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3"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p:txBody>
      </p:sp>
      <p:sp>
        <p:nvSpPr>
          <p:cNvPr id="4" name="Slide Number Placeholder 3"/>
          <p:cNvSpPr>
            <a:spLocks noGrp="1"/>
          </p:cNvSpPr>
          <p:nvPr>
            <p:ph type="sldNum" sz="quarter" idx="5"/>
          </p:nvPr>
        </p:nvSpPr>
        <p:spPr/>
        <p:txBody>
          <a:bodyPr/>
          <a:lstStyle/>
          <a:p>
            <a:fld id="{83B1E996-E973-4AA4-858F-A96EEB1CC84A}" type="slidenum">
              <a:rPr lang="en-GB" smtClean="0"/>
              <a:t>11</a:t>
            </a:fld>
            <a:endParaRPr lang="en-GB"/>
          </a:p>
        </p:txBody>
      </p:sp>
    </p:spTree>
    <p:extLst>
      <p:ext uri="{BB962C8B-B14F-4D97-AF65-F5344CB8AC3E}">
        <p14:creationId xmlns:p14="http://schemas.microsoft.com/office/powerpoint/2010/main" val="59249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688A095-46E0-441E-A517-3D0AD71E6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455C2556-EC3A-40D2-8916-782930C1466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GB" altLang="en-US" b="1" u="none" dirty="0"/>
              <a:t>Presenter notes</a:t>
            </a:r>
          </a:p>
          <a:p>
            <a:pPr eaLnBrk="1" hangingPunct="1">
              <a:spcBef>
                <a:spcPct val="0"/>
              </a:spcBef>
            </a:pPr>
            <a:r>
              <a:rPr lang="en-GB" altLang="en-US" sz="1000" b="0" i="0" u="none" dirty="0"/>
              <a:t>The next case is looking at an acne case that requires referral for specialist treatment and that is on dark skin</a:t>
            </a:r>
          </a:p>
          <a:p>
            <a:pPr eaLnBrk="1" hangingPunct="1">
              <a:spcBef>
                <a:spcPct val="0"/>
              </a:spcBef>
            </a:pPr>
            <a:r>
              <a:rPr lang="en-GB" altLang="en-US" sz="1000" b="0" i="0" dirty="0"/>
              <a:t>After undertaking a baseline search and analysis, you have the collated the above information prior to the patient coming in for a face-to-face review</a:t>
            </a:r>
          </a:p>
          <a:p>
            <a:pPr eaLnBrk="1" hangingPunct="1">
              <a:spcBef>
                <a:spcPct val="0"/>
              </a:spcBef>
            </a:pPr>
            <a:endParaRPr lang="en-GB" altLang="en-US" sz="1000" b="0" i="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0" dirty="0"/>
              <a:t>Think about or discuss the case and how you would carry out a patient centred review e.g. what questions will you focus on in this review, think about the impact of acne on metal health, treatments tried in the past, and patient’s preferences. Use the “How to…” toolkit to understand how to carry out a review. </a:t>
            </a:r>
          </a:p>
          <a:p>
            <a:pPr eaLnBrk="1" hangingPunct="1">
              <a:spcBef>
                <a:spcPct val="0"/>
              </a:spcBef>
            </a:pPr>
            <a:endParaRPr lang="en-GB" altLang="en-US" sz="1000" b="0" i="0" u="sng" dirty="0"/>
          </a:p>
          <a:p>
            <a:pPr eaLnBrk="1" hangingPunct="1">
              <a:spcBef>
                <a:spcPct val="0"/>
              </a:spcBef>
            </a:pPr>
            <a:r>
              <a:rPr lang="en-GB" altLang="en-US" sz="1000" b="0" i="0" u="none" dirty="0"/>
              <a:t>Additionally, think about or discuss what do we need to understand about acne on darker skin?</a:t>
            </a:r>
          </a:p>
          <a:p>
            <a:pPr eaLnBrk="1" hangingPunct="1">
              <a:spcBef>
                <a:spcPct val="0"/>
              </a:spcBef>
            </a:pPr>
            <a:endParaRPr lang="en-GB" altLang="en-US" sz="1000" b="0" i="1" u="sng" dirty="0"/>
          </a:p>
          <a:p>
            <a:pPr eaLnBrk="1" hangingPunct="1">
              <a:spcBef>
                <a:spcPct val="0"/>
              </a:spcBef>
            </a:pPr>
            <a:r>
              <a:rPr lang="en-GB" altLang="en-US" sz="1000" b="1" i="0" u="none" dirty="0"/>
              <a:t>Slide References </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GB" altLang="en-US" sz="1000" b="0" i="0" u="none" dirty="0"/>
              <a:t>Image: PCDS [Available at: https://www.pcds.org.uk/clinical-guidance/acne-vulgaris] </a:t>
            </a:r>
          </a:p>
        </p:txBody>
      </p:sp>
      <p:sp>
        <p:nvSpPr>
          <p:cNvPr id="32772" name="Slide Number Placeholder 3">
            <a:extLst>
              <a:ext uri="{FF2B5EF4-FFF2-40B4-BE49-F238E27FC236}">
                <a16:creationId xmlns:a16="http://schemas.microsoft.com/office/drawing/2014/main" id="{0032DFE5-ADDE-4E17-87CA-ACB42830CA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1F4BD9-B492-4E5D-A1DC-A4D99E3AF0B3}" type="slidenum">
              <a:rPr lang="en-GB" altLang="en-US" sz="1300" smtClean="0">
                <a:solidFill>
                  <a:srgbClr val="000000"/>
                </a:solidFill>
              </a:rPr>
              <a:pPr>
                <a:spcBef>
                  <a:spcPct val="0"/>
                </a:spcBef>
              </a:pPr>
              <a:t>12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76F50973-87E7-4F6D-BC11-087B2E5B8AA5}"/>
              </a:ext>
            </a:extLst>
          </p:cNvPr>
          <p:cNvSpPr>
            <a:spLocks noGrp="1"/>
          </p:cNvSpPr>
          <p:nvPr>
            <p:ph type="dt" sz="quarter" idx="1"/>
          </p:nvPr>
        </p:nvSpPr>
        <p:spPr/>
        <p:txBody>
          <a:bodyPr/>
          <a:lstStyle/>
          <a:p>
            <a:pPr>
              <a:defRPr/>
            </a:pPr>
            <a:fld id="{1D6E84EF-71AD-4D09-9243-11FB45C40D3B}" type="datetime3">
              <a:rPr lang="en-GB">
                <a:solidFill>
                  <a:prstClr val="black"/>
                </a:solidFill>
              </a:rPr>
              <a:pPr>
                <a:defRPr/>
              </a:pPr>
              <a:t>28 September, 2023</a:t>
            </a:fld>
            <a:endParaRPr lang="en-GB" dirty="0">
              <a:solidFill>
                <a:prstClr val="black"/>
              </a:solidFill>
            </a:endParaRPr>
          </a:p>
        </p:txBody>
      </p:sp>
      <p:sp>
        <p:nvSpPr>
          <p:cNvPr id="2" name="Footer Placeholder 1">
            <a:extLst>
              <a:ext uri="{FF2B5EF4-FFF2-40B4-BE49-F238E27FC236}">
                <a16:creationId xmlns:a16="http://schemas.microsoft.com/office/drawing/2014/main" id="{7D40F6E9-CFAC-4935-B3BC-88366662B910}"/>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D5DD57A9-52D8-4E36-A85E-4914E5820015}"/>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pPr algn="l">
              <a:buFont typeface="Arial" panose="020B0604020202020204" pitchFamily="34" charset="0"/>
              <a:buNone/>
            </a:pPr>
            <a:r>
              <a:rPr lang="en-GB" b="0" i="0" dirty="0">
                <a:solidFill>
                  <a:srgbClr val="333333"/>
                </a:solidFill>
                <a:effectLst/>
                <a:latin typeface="Roboto" panose="02000000000000000000" pitchFamily="2" charset="0"/>
              </a:rPr>
              <a:t>Acne is not more common in skin of colour however, there is a higher incidence of post-inflammatory hyperpigmentation which can persist for months to years. Because of the risk of significant hyperpigmentation, early and more aggressive treatment should be considered. This also includes early referral for consideration of isotretinoin</a:t>
            </a:r>
          </a:p>
          <a:p>
            <a:pPr algn="l">
              <a:buFont typeface="Arial" panose="020B0604020202020204" pitchFamily="34" charset="0"/>
              <a:buNone/>
            </a:pPr>
            <a:r>
              <a:rPr lang="en-GB" b="0" i="0" dirty="0">
                <a:solidFill>
                  <a:srgbClr val="333333"/>
                </a:solidFill>
                <a:effectLst/>
                <a:latin typeface="Roboto" panose="02000000000000000000" pitchFamily="2" charset="0"/>
              </a:rPr>
              <a:t>Cultural practises such as hair oil can cause secondary acne e.g. </a:t>
            </a:r>
            <a:r>
              <a:rPr lang="en-GB" b="1" i="0" dirty="0">
                <a:solidFill>
                  <a:srgbClr val="333333"/>
                </a:solidFill>
                <a:effectLst/>
                <a:latin typeface="Roboto" panose="02000000000000000000" pitchFamily="2" charset="0"/>
              </a:rPr>
              <a:t>pomade acne </a:t>
            </a:r>
            <a:r>
              <a:rPr lang="en-GB" b="0" i="0" dirty="0">
                <a:solidFill>
                  <a:srgbClr val="333333"/>
                </a:solidFill>
                <a:effectLst/>
                <a:latin typeface="Roboto" panose="02000000000000000000" pitchFamily="2" charset="0"/>
              </a:rPr>
              <a:t>on the forehead. Additionally</a:t>
            </a:r>
            <a:r>
              <a:rPr lang="en-GB" b="1" i="0" dirty="0">
                <a:solidFill>
                  <a:srgbClr val="333333"/>
                </a:solidFill>
                <a:effectLst/>
                <a:latin typeface="Roboto" panose="02000000000000000000" pitchFamily="2" charset="0"/>
              </a:rPr>
              <a:t>, steroid-induced acne </a:t>
            </a:r>
            <a:r>
              <a:rPr lang="en-GB" b="0" i="0" dirty="0">
                <a:solidFill>
                  <a:srgbClr val="333333"/>
                </a:solidFill>
                <a:effectLst/>
                <a:latin typeface="Roboto" panose="02000000000000000000" pitchFamily="2" charset="0"/>
              </a:rPr>
              <a:t>can be caused by the topical steroids in skin lightening products (1)</a:t>
            </a:r>
          </a:p>
          <a:p>
            <a:pPr algn="l">
              <a:buFont typeface="Arial" panose="020B0604020202020204" pitchFamily="34" charset="0"/>
              <a:buNone/>
            </a:pPr>
            <a:endParaRPr lang="en-GB" b="0" i="0" dirty="0">
              <a:solidFill>
                <a:srgbClr val="333333"/>
              </a:solidFill>
              <a:effectLst/>
              <a:latin typeface="Roboto" panose="02000000000000000000" pitchFamily="2" charset="0"/>
            </a:endParaRPr>
          </a:p>
          <a:p>
            <a:pPr algn="l">
              <a:buFont typeface="Arial" panose="020B0604020202020204" pitchFamily="34" charset="0"/>
              <a:buNone/>
            </a:pPr>
            <a:r>
              <a:rPr lang="en-GB" b="0" i="0" dirty="0">
                <a:solidFill>
                  <a:srgbClr val="333333"/>
                </a:solidFill>
                <a:effectLst/>
                <a:latin typeface="Roboto" panose="02000000000000000000" pitchFamily="2" charset="0"/>
              </a:rPr>
              <a:t>For </a:t>
            </a:r>
            <a:r>
              <a:rPr lang="en-GB" b="0" i="0" dirty="0" err="1">
                <a:solidFill>
                  <a:srgbClr val="333333"/>
                </a:solidFill>
                <a:effectLst/>
                <a:latin typeface="Roboto" panose="02000000000000000000" pitchFamily="2" charset="0"/>
              </a:rPr>
              <a:t>comedonal</a:t>
            </a:r>
            <a:r>
              <a:rPr lang="en-GB" b="0" i="0" dirty="0">
                <a:solidFill>
                  <a:srgbClr val="333333"/>
                </a:solidFill>
                <a:effectLst/>
                <a:latin typeface="Roboto" panose="02000000000000000000" pitchFamily="2" charset="0"/>
              </a:rPr>
              <a:t> acne – recommended treatment is topical retinoids, benzoyl peroxide and azelaic acid.  However, if used daily they often cause dryness and irritation, which in skin of colour skin can lead to further hyperpigmentation. </a:t>
            </a:r>
          </a:p>
          <a:p>
            <a:pPr algn="l">
              <a:buFont typeface="Arial" panose="020B0604020202020204" pitchFamily="34" charset="0"/>
              <a:buNone/>
            </a:pPr>
            <a:r>
              <a:rPr lang="en-GB" b="0" i="0" dirty="0">
                <a:solidFill>
                  <a:srgbClr val="333333"/>
                </a:solidFill>
                <a:effectLst/>
                <a:latin typeface="Roboto" panose="02000000000000000000" pitchFamily="2" charset="0"/>
              </a:rPr>
              <a:t>Therefore, initial use should be for shorter periods of time (</a:t>
            </a:r>
            <a:r>
              <a:rPr lang="en-GB" b="0" i="0" dirty="0" err="1">
                <a:solidFill>
                  <a:srgbClr val="333333"/>
                </a:solidFill>
                <a:effectLst/>
                <a:latin typeface="Roboto" panose="02000000000000000000" pitchFamily="2" charset="0"/>
              </a:rPr>
              <a:t>eg</a:t>
            </a:r>
            <a:r>
              <a:rPr lang="en-GB" b="0" i="0" dirty="0">
                <a:solidFill>
                  <a:srgbClr val="333333"/>
                </a:solidFill>
                <a:effectLst/>
                <a:latin typeface="Roboto" panose="02000000000000000000" pitchFamily="2" charset="0"/>
              </a:rPr>
              <a:t> in an evening and washed off before bed) and can also consider using less frequently (</a:t>
            </a:r>
            <a:r>
              <a:rPr lang="en-GB" b="0" i="0" dirty="0" err="1">
                <a:solidFill>
                  <a:srgbClr val="333333"/>
                </a:solidFill>
                <a:effectLst/>
                <a:latin typeface="Roboto" panose="02000000000000000000" pitchFamily="2" charset="0"/>
              </a:rPr>
              <a:t>eg</a:t>
            </a:r>
            <a:r>
              <a:rPr lang="en-GB" b="0" i="0" dirty="0">
                <a:solidFill>
                  <a:srgbClr val="333333"/>
                </a:solidFill>
                <a:effectLst/>
                <a:latin typeface="Roboto" panose="02000000000000000000" pitchFamily="2" charset="0"/>
              </a:rPr>
              <a:t> every 2nd or 3rd day). If treatment is tolerated and does not cause irritation, duration and/or frequency can be increased. (1)</a:t>
            </a:r>
          </a:p>
          <a:p>
            <a:pPr algn="l">
              <a:buFont typeface="Arial" panose="020B0604020202020204" pitchFamily="34" charset="0"/>
              <a:buNone/>
            </a:pPr>
            <a:endParaRPr lang="en-GB" b="0" i="0" dirty="0">
              <a:solidFill>
                <a:srgbClr val="333333"/>
              </a:solidFill>
              <a:effectLst/>
              <a:latin typeface="Roboto" panose="02000000000000000000" pitchFamily="2" charset="0"/>
            </a:endParaRPr>
          </a:p>
          <a:p>
            <a:pPr algn="l"/>
            <a:r>
              <a:rPr lang="en-GB" b="1" i="0" dirty="0">
                <a:solidFill>
                  <a:srgbClr val="333333"/>
                </a:solidFill>
                <a:effectLst/>
                <a:latin typeface="Roboto" panose="02000000000000000000" pitchFamily="2" charset="0"/>
              </a:rPr>
              <a:t>Post-inflammatory hyperpigmentation </a:t>
            </a:r>
            <a:endParaRPr lang="en-GB" b="0" i="0" dirty="0">
              <a:solidFill>
                <a:srgbClr val="333333"/>
              </a:solidFill>
              <a:effectLst/>
              <a:latin typeface="Roboto" panose="02000000000000000000" pitchFamily="2" charset="0"/>
            </a:endParaRPr>
          </a:p>
          <a:p>
            <a:pPr algn="l">
              <a:buFont typeface="Arial" panose="020B0604020202020204" pitchFamily="34" charset="0"/>
              <a:buChar char="•"/>
            </a:pPr>
            <a:r>
              <a:rPr lang="en-GB" b="0" i="0" dirty="0">
                <a:solidFill>
                  <a:srgbClr val="333333"/>
                </a:solidFill>
                <a:effectLst/>
                <a:latin typeface="Roboto" panose="02000000000000000000" pitchFamily="2" charset="0"/>
              </a:rPr>
              <a:t>Post-inflammatory changes tend to improve very slowly</a:t>
            </a:r>
          </a:p>
          <a:p>
            <a:pPr algn="l">
              <a:buFont typeface="Arial" panose="020B0604020202020204" pitchFamily="34" charset="0"/>
              <a:buChar char="•"/>
            </a:pPr>
            <a:r>
              <a:rPr lang="en-GB" b="0" i="0" dirty="0">
                <a:solidFill>
                  <a:srgbClr val="333333"/>
                </a:solidFill>
                <a:effectLst/>
                <a:latin typeface="Roboto" panose="02000000000000000000" pitchFamily="2" charset="0"/>
              </a:rPr>
              <a:t>One treatment that may help some patients is Eucerin </a:t>
            </a:r>
            <a:r>
              <a:rPr lang="en-GB" b="0" i="0" dirty="0" err="1">
                <a:solidFill>
                  <a:srgbClr val="333333"/>
                </a:solidFill>
                <a:effectLst/>
                <a:latin typeface="Roboto" panose="02000000000000000000" pitchFamily="2" charset="0"/>
              </a:rPr>
              <a:t>DermoPurifyer</a:t>
            </a:r>
            <a:r>
              <a:rPr lang="en-GB" b="0" i="0" dirty="0">
                <a:solidFill>
                  <a:srgbClr val="333333"/>
                </a:solidFill>
                <a:effectLst/>
                <a:latin typeface="Roboto" panose="02000000000000000000" pitchFamily="2" charset="0"/>
              </a:rPr>
              <a:t> Post Acne Marks ® (non-NHS)</a:t>
            </a:r>
          </a:p>
          <a:p>
            <a:pPr algn="l">
              <a:buFont typeface="Arial" panose="020B0604020202020204" pitchFamily="34" charset="0"/>
              <a:buChar char="•"/>
            </a:pPr>
            <a:endParaRPr lang="en-GB" b="0" i="0" dirty="0">
              <a:solidFill>
                <a:srgbClr val="333333"/>
              </a:solidFill>
              <a:effectLst/>
              <a:latin typeface="Roboto" panose="02000000000000000000" pitchFamily="2" charset="0"/>
            </a:endParaRPr>
          </a:p>
          <a:p>
            <a:pPr algn="l">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t>PCDS. </a:t>
            </a:r>
            <a:r>
              <a:rPr lang="en-GB" b="0" i="0" dirty="0">
                <a:solidFill>
                  <a:srgbClr val="6F2C90"/>
                </a:solidFill>
                <a:effectLst/>
                <a:latin typeface="Roboto" panose="02000000000000000000" pitchFamily="2" charset="0"/>
              </a:rPr>
              <a:t>Acne: acne vulgaris. 2023 [Available from: https://www.pcds.org.uk/clinical-guidance/acne-vulgaris]</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Image: Acne.org [Available from: https://www.acne.org/ethnic-black-skin]</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13</a:t>
            </a:fld>
            <a:endParaRPr lang="en-GB"/>
          </a:p>
        </p:txBody>
      </p:sp>
    </p:spTree>
    <p:extLst>
      <p:ext uri="{BB962C8B-B14F-4D97-AF65-F5344CB8AC3E}">
        <p14:creationId xmlns:p14="http://schemas.microsoft.com/office/powerpoint/2010/main" val="385549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table covers several points you can cover in a review. </a:t>
            </a:r>
          </a:p>
          <a:p>
            <a:endParaRPr lang="en-GB" dirty="0"/>
          </a:p>
          <a:p>
            <a:r>
              <a:rPr lang="en-GB" dirty="0"/>
              <a:t>Now to decide the next steps for this patient. Using the patient responses</a:t>
            </a:r>
            <a:r>
              <a:rPr lang="en-GB" altLang="en-US" sz="1200" b="0" i="1" dirty="0"/>
              <a:t>, </a:t>
            </a:r>
            <a:r>
              <a:rPr lang="en-GB" altLang="en-US" sz="1200" b="0" i="0" dirty="0"/>
              <a:t>and using the “How to…” toolkit, think about or discuss in groups, how you would:</a:t>
            </a:r>
          </a:p>
          <a:p>
            <a:pPr marL="171450" indent="-171450" eaLnBrk="1" hangingPunct="1">
              <a:spcBef>
                <a:spcPct val="0"/>
              </a:spcBef>
              <a:buFont typeface="Arial" panose="020B0604020202020204" pitchFamily="34" charset="0"/>
              <a:buChar char="•"/>
              <a:defRPr/>
            </a:pPr>
            <a:r>
              <a:rPr lang="en-GB" altLang="en-US" sz="1200" b="0" i="0" dirty="0"/>
              <a:t>Treat the patient (including onward referral)</a:t>
            </a:r>
          </a:p>
          <a:p>
            <a:pPr marL="171450" indent="-171450" eaLnBrk="1" hangingPunct="1">
              <a:spcBef>
                <a:spcPct val="0"/>
              </a:spcBef>
              <a:buFont typeface="Arial" panose="020B0604020202020204" pitchFamily="34" charset="0"/>
              <a:buChar char="•"/>
              <a:defRPr/>
            </a:pPr>
            <a:r>
              <a:rPr lang="en-GB" altLang="en-US" sz="1200" b="0" i="0" dirty="0"/>
              <a:t>Give self-care advice to the patient (including useful resources)</a:t>
            </a:r>
          </a:p>
          <a:p>
            <a:pPr marL="171450" indent="-171450" eaLnBrk="1" hangingPunct="1">
              <a:spcBef>
                <a:spcPct val="0"/>
              </a:spcBef>
              <a:buFont typeface="Arial" panose="020B0604020202020204" pitchFamily="34" charset="0"/>
              <a:buChar char="•"/>
              <a:defRPr/>
            </a:pPr>
            <a:r>
              <a:rPr lang="en-GB" altLang="en-US" sz="1200" b="0" i="0" dirty="0"/>
              <a:t>Educate the patient </a:t>
            </a:r>
          </a:p>
          <a:p>
            <a:pPr marL="171450" indent="-171450" eaLnBrk="1" hangingPunct="1">
              <a:spcBef>
                <a:spcPct val="0"/>
              </a:spcBef>
              <a:buFont typeface="Arial" panose="020B0604020202020204" pitchFamily="34" charset="0"/>
              <a:buChar char="•"/>
              <a:defRPr/>
            </a:pPr>
            <a:r>
              <a:rPr lang="en-GB" altLang="en-US" sz="1200" b="0" i="0" dirty="0"/>
              <a:t>Review the patient</a:t>
            </a:r>
          </a:p>
        </p:txBody>
      </p:sp>
      <p:sp>
        <p:nvSpPr>
          <p:cNvPr id="4" name="Slide Number Placeholder 3"/>
          <p:cNvSpPr>
            <a:spLocks noGrp="1"/>
          </p:cNvSpPr>
          <p:nvPr>
            <p:ph type="sldNum" sz="quarter" idx="5"/>
          </p:nvPr>
        </p:nvSpPr>
        <p:spPr/>
        <p:txBody>
          <a:bodyPr/>
          <a:lstStyle/>
          <a:p>
            <a:fld id="{83B1E996-E973-4AA4-858F-A96EEB1CC84A}" type="slidenum">
              <a:rPr lang="en-GB" smtClean="0"/>
              <a:t>14</a:t>
            </a:fld>
            <a:endParaRPr lang="en-GB"/>
          </a:p>
        </p:txBody>
      </p:sp>
    </p:spTree>
    <p:extLst>
      <p:ext uri="{BB962C8B-B14F-4D97-AF65-F5344CB8AC3E}">
        <p14:creationId xmlns:p14="http://schemas.microsoft.com/office/powerpoint/2010/main" val="318682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i="0"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u="none" strike="noStrike" dirty="0">
                <a:solidFill>
                  <a:srgbClr val="A50021"/>
                </a:solidFill>
                <a:effectLst/>
                <a:latin typeface="Calibri" panose="020F0502020204030204" pitchFamily="34" charset="0"/>
              </a:rPr>
              <a:t>Consider special considerations for darker skin tones;</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GB" sz="1200" i="0" dirty="0"/>
              <a:t>Acne is no more common or severe in pigmented skin. </a:t>
            </a:r>
            <a:endParaRPr lang="en-GB" sz="1200" b="0" i="0" u="none" strike="noStrike" dirty="0">
              <a:solidFill>
                <a:srgbClr val="A50021"/>
              </a:solidFill>
              <a:effectLst/>
              <a:latin typeface="Calibri" panose="020F0502020204030204" pitchFamily="34" charset="0"/>
            </a:endParaRP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GB" sz="1200" b="0" i="0" u="none" strike="noStrike" dirty="0">
                <a:solidFill>
                  <a:srgbClr val="A50021"/>
                </a:solidFill>
                <a:effectLst/>
                <a:latin typeface="Calibri" panose="020F0502020204030204" pitchFamily="34" charset="0"/>
              </a:rPr>
              <a:t>Post inflammatory hyperpigmentation can be more marked, therefore treat early and more aggressively, including earlier consideration of referral to secondary care or a dermatology service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200" b="1" i="0"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Treatments including topical or oral antibiotics should only last longer than 6 months in exceptional circumstances, with review at 3-monthly intervals: the aim being to discontinue the antibiotic as soon as possible.</a:t>
            </a:r>
            <a:endParaRPr lang="en-GB" altLang="en-US" sz="1200" b="0" i="0" u="none" dirty="0"/>
          </a:p>
          <a:p>
            <a:pPr eaLnBrk="1" hangingPunct="1">
              <a:spcBef>
                <a:spcPct val="0"/>
              </a:spcBef>
              <a:defRPr/>
            </a:pPr>
            <a:endParaRPr lang="en-GB" altLang="en-US" sz="1200" i="0" dirty="0"/>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lang="en-GB" b="1" dirty="0"/>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 </a:t>
            </a: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3"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pPr marL="0" indent="0" eaLnBrk="1" hangingPunct="1">
              <a:spcBef>
                <a:spcPct val="0"/>
              </a:spcBef>
              <a:buFont typeface="Wingdings" panose="05000000000000000000" pitchFamily="2" charset="2"/>
              <a:buNone/>
              <a:defRPr/>
            </a:pPr>
            <a:endParaRPr lang="en-GB" altLang="en-US" sz="1200" b="0" i="0" u="sng"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15</a:t>
            </a:fld>
            <a:endParaRPr lang="en-GB"/>
          </a:p>
        </p:txBody>
      </p:sp>
    </p:spTree>
    <p:extLst>
      <p:ext uri="{BB962C8B-B14F-4D97-AF65-F5344CB8AC3E}">
        <p14:creationId xmlns:p14="http://schemas.microsoft.com/office/powerpoint/2010/main" val="89627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i="0"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Manage patient expectations for an antimicrobial treatment.</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Introduce a proactive strategy to identify potential health inequalities amongst patient populations in accessing treatment, coming forward for diagnosis, following self-care measures, and the differential outcomes of different topical treatments on ethnic skin types</a:t>
            </a:r>
            <a:endParaRPr lang="en-GB" altLang="en-US" sz="1200" b="0" i="0" u="none" dirty="0"/>
          </a:p>
          <a:p>
            <a:pPr eaLnBrk="1" hangingPunct="1">
              <a:spcBef>
                <a:spcPct val="0"/>
              </a:spcBef>
              <a:defRPr/>
            </a:pPr>
            <a:endParaRPr lang="en-GB" altLang="en-US" sz="1200" b="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See NICE recommendations for providing advice on skin care and diet, summarised below: </a:t>
            </a:r>
            <a:r>
              <a:rPr lang="en-GB" dirty="0">
                <a:hlinkClick r:id="rId3"/>
              </a:rPr>
              <a:t>https://www.nice.org.uk/guidance/ng198/chapter/recommendations#skin-care-advice</a:t>
            </a:r>
            <a:endParaRPr lang="en-GB" sz="1200" b="0" i="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Skin care</a:t>
            </a:r>
          </a:p>
          <a:p>
            <a:pPr marL="171450" indent="-171450" algn="l">
              <a:buFont typeface="Arial" panose="020B0604020202020204" pitchFamily="34" charset="0"/>
              <a:buChar char="•"/>
            </a:pPr>
            <a:r>
              <a:rPr lang="en-GB" b="0" i="0" dirty="0">
                <a:solidFill>
                  <a:srgbClr val="0E0E0E"/>
                </a:solidFill>
                <a:effectLst/>
                <a:latin typeface="Inter"/>
              </a:rPr>
              <a:t>Advise people with acne to use a non-alkaline (skin pH neutral or slightly acidic) </a:t>
            </a:r>
            <a:r>
              <a:rPr lang="en-GB" b="0" i="0" u="sng" dirty="0">
                <a:solidFill>
                  <a:srgbClr val="005EA5"/>
                </a:solidFill>
                <a:effectLst/>
                <a:latin typeface="Inter"/>
                <a:hlinkClick r:id="rId4"/>
              </a:rPr>
              <a:t>synthetic detergent (syndet)</a:t>
            </a:r>
            <a:r>
              <a:rPr lang="en-GB" b="0" i="0" dirty="0">
                <a:solidFill>
                  <a:srgbClr val="0E0E0E"/>
                </a:solidFill>
                <a:effectLst/>
                <a:latin typeface="Inter"/>
              </a:rPr>
              <a:t> cleansing product twice daily on acne-prone skin.</a:t>
            </a:r>
          </a:p>
          <a:p>
            <a:pPr marL="171450" indent="-171450" algn="l">
              <a:buFont typeface="Arial" panose="020B0604020202020204" pitchFamily="34" charset="0"/>
              <a:buChar char="•"/>
            </a:pPr>
            <a:r>
              <a:rPr lang="en-GB" b="0" i="0" dirty="0">
                <a:solidFill>
                  <a:srgbClr val="0E0E0E"/>
                </a:solidFill>
                <a:effectLst/>
                <a:latin typeface="Inter"/>
              </a:rPr>
              <a:t>Advise people with acne who use skin care products (for example, moisturisers) and sunscreens to avoid oil-based and </a:t>
            </a:r>
            <a:r>
              <a:rPr lang="en-GB" b="0" i="0" u="sng" dirty="0">
                <a:solidFill>
                  <a:srgbClr val="005EA5"/>
                </a:solidFill>
                <a:effectLst/>
                <a:latin typeface="Inter"/>
                <a:hlinkClick r:id="rId5"/>
              </a:rPr>
              <a:t>comedogenic</a:t>
            </a:r>
            <a:r>
              <a:rPr lang="en-GB" b="0" i="0" dirty="0">
                <a:solidFill>
                  <a:srgbClr val="0E0E0E"/>
                </a:solidFill>
                <a:effectLst/>
                <a:latin typeface="Inter"/>
              </a:rPr>
              <a:t> preparations.</a:t>
            </a:r>
          </a:p>
          <a:p>
            <a:pPr marL="171450" indent="-171450" algn="l">
              <a:buFont typeface="Arial" panose="020B0604020202020204" pitchFamily="34" charset="0"/>
              <a:buChar char="•"/>
            </a:pPr>
            <a:r>
              <a:rPr lang="en-GB" b="0" i="0" dirty="0">
                <a:solidFill>
                  <a:srgbClr val="0E0E0E"/>
                </a:solidFill>
                <a:effectLst/>
                <a:latin typeface="Inter"/>
              </a:rPr>
              <a:t>Advise people with acne who use make-up to avoid oil-based and comedogenic products, and to remove make-up at the end of the day.</a:t>
            </a:r>
          </a:p>
          <a:p>
            <a:pPr marL="171450" indent="-171450" algn="l">
              <a:buFont typeface="Arial" panose="020B0604020202020204" pitchFamily="34" charset="0"/>
              <a:buChar char="•"/>
            </a:pPr>
            <a:r>
              <a:rPr lang="en-GB" b="0" i="0" dirty="0">
                <a:solidFill>
                  <a:srgbClr val="0E0E0E"/>
                </a:solidFill>
                <a:effectLst/>
                <a:latin typeface="Inter"/>
              </a:rPr>
              <a:t>Advise people that persistent picking or scratching of acne lesions can increase the risk of scarring.</a:t>
            </a:r>
          </a:p>
          <a:p>
            <a:pPr algn="l"/>
            <a:endParaRPr lang="en-GB" b="1" i="0" dirty="0">
              <a:solidFill>
                <a:srgbClr val="0E0E0E"/>
              </a:solidFill>
              <a:effectLst/>
              <a:latin typeface="Lora" pitchFamily="2" charset="0"/>
            </a:endParaRPr>
          </a:p>
          <a:p>
            <a:pPr algn="l"/>
            <a:r>
              <a:rPr lang="en-GB" b="1" i="0" dirty="0">
                <a:solidFill>
                  <a:srgbClr val="0E0E0E"/>
                </a:solidFill>
                <a:effectLst/>
                <a:latin typeface="Lora" pitchFamily="2" charset="0"/>
              </a:rPr>
              <a:t>Diet</a:t>
            </a:r>
          </a:p>
          <a:p>
            <a:pPr marL="171450" indent="-171450" algn="l">
              <a:buFont typeface="Arial" panose="020B0604020202020204" pitchFamily="34" charset="0"/>
              <a:buChar char="•"/>
            </a:pPr>
            <a:r>
              <a:rPr lang="en-GB" b="0" i="0" dirty="0">
                <a:solidFill>
                  <a:srgbClr val="0E0E0E"/>
                </a:solidFill>
                <a:effectLst/>
                <a:latin typeface="Inter"/>
              </a:rPr>
              <a:t>Advise people that there is not enough evidence to support specific diets for treating acne.</a:t>
            </a:r>
          </a:p>
          <a:p>
            <a:pPr marL="171450" indent="-171450" algn="l">
              <a:buFont typeface="Arial" panose="020B0604020202020204" pitchFamily="34" charset="0"/>
              <a:buChar char="•"/>
            </a:pPr>
            <a:r>
              <a:rPr lang="en-GB" b="0" i="0" dirty="0">
                <a:solidFill>
                  <a:srgbClr val="0E0E0E"/>
                </a:solidFill>
                <a:effectLst/>
                <a:latin typeface="Inter"/>
              </a:rPr>
              <a:t>For general advice about a balanced diet and how it could contribute to wellbeing see </a:t>
            </a:r>
            <a:r>
              <a:rPr lang="en-GB" b="0" i="0" u="sng" dirty="0">
                <a:solidFill>
                  <a:srgbClr val="005EA5"/>
                </a:solidFill>
                <a:effectLst/>
                <a:latin typeface="Inter"/>
                <a:hlinkClick r:id="rId6"/>
              </a:rPr>
              <a:t>Public Health England's Eatwell Guide</a:t>
            </a:r>
            <a:r>
              <a:rPr lang="en-GB" b="0" i="0" dirty="0">
                <a:solidFill>
                  <a:srgbClr val="0E0E0E"/>
                </a:solidFill>
                <a:effectLst/>
                <a:latin typeface="Inter"/>
              </a:rPr>
              <a:t>.</a:t>
            </a:r>
          </a:p>
          <a:p>
            <a:endParaRPr lang="en-GB" sz="1200" b="0" i="0" dirty="0"/>
          </a:p>
          <a:p>
            <a:r>
              <a:rPr lang="en-GB" sz="1200" b="0" i="0" dirty="0"/>
              <a:t>Diet - Although the evidence for a link between diet and acne is not strong, some people with acne have reported improvement in their skin when they follow a low-glycaemic index diet, which can be achieved by: </a:t>
            </a:r>
          </a:p>
          <a:p>
            <a:r>
              <a:rPr lang="en-GB" sz="1200" b="0" i="0" dirty="0"/>
              <a:t>▪ Increasing the consumption of whole grains, fresh fruits and vegetables, fish, olive oil, garlic.</a:t>
            </a:r>
          </a:p>
          <a:p>
            <a:r>
              <a:rPr lang="en-GB" sz="1200" b="0" i="0" dirty="0"/>
              <a:t> ▪ Decreasing the consumption of high-glycaemic index foods such as sugar, biscuits, cakes, ice creams and bottled drinks (1)</a:t>
            </a:r>
          </a:p>
          <a:p>
            <a:pPr eaLnBrk="1" hangingPunct="1">
              <a:spcBef>
                <a:spcPct val="0"/>
              </a:spcBef>
              <a:defRPr/>
            </a:pPr>
            <a:endParaRPr lang="en-GB" altLang="en-US" sz="1200" b="1" i="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1" i="0" dirty="0"/>
              <a:t>Slide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t>PCDS. </a:t>
            </a:r>
            <a:r>
              <a:rPr lang="en-GB" b="0" i="0" dirty="0">
                <a:solidFill>
                  <a:srgbClr val="6F2C90"/>
                </a:solidFill>
                <a:effectLst/>
                <a:latin typeface="Roboto" panose="02000000000000000000" pitchFamily="2" charset="0"/>
              </a:rPr>
              <a:t>Acne: acne vulgaris. 2023 [Available from: https://www.pcds.org.uk/clinical-guidance/acne-vulgaris]</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 </a:t>
            </a: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7"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16</a:t>
            </a:fld>
            <a:endParaRPr lang="en-GB"/>
          </a:p>
        </p:txBody>
      </p:sp>
    </p:spTree>
    <p:extLst>
      <p:ext uri="{BB962C8B-B14F-4D97-AF65-F5344CB8AC3E}">
        <p14:creationId xmlns:p14="http://schemas.microsoft.com/office/powerpoint/2010/main" val="2467809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b="1" dirty="0"/>
              <a:t>Who to refer;</a:t>
            </a:r>
          </a:p>
          <a:p>
            <a:pPr marL="171450" indent="-171450">
              <a:buFont typeface="Arial" panose="020B0604020202020204" pitchFamily="34" charset="0"/>
              <a:buChar char="•"/>
            </a:pPr>
            <a:r>
              <a:rPr lang="en-GB" b="0" dirty="0"/>
              <a:t>Urgent referral – acne fulminans (form of acne with sever cutaneous features and systemic symptoms such as fever , arthritis and lethargy. Typically presents in mid-teenage boys </a:t>
            </a:r>
            <a:r>
              <a:rPr lang="en-GB" b="0" i="0" dirty="0">
                <a:solidFill>
                  <a:srgbClr val="333333"/>
                </a:solidFill>
                <a:effectLst/>
                <a:latin typeface="Roboto" panose="02000000000000000000" pitchFamily="2" charset="0"/>
              </a:rPr>
              <a:t>who may have had, for a few years, mild acne which, over a matter of a few weeks changes into </a:t>
            </a:r>
            <a:r>
              <a:rPr lang="en-GB" b="1" i="0" dirty="0">
                <a:solidFill>
                  <a:srgbClr val="333333"/>
                </a:solidFill>
                <a:effectLst/>
                <a:latin typeface="Roboto" panose="02000000000000000000" pitchFamily="2" charset="0"/>
              </a:rPr>
              <a:t>severe inflammatory acne</a:t>
            </a:r>
            <a:r>
              <a:rPr lang="en-GB" b="0" i="0" dirty="0">
                <a:solidFill>
                  <a:srgbClr val="333333"/>
                </a:solidFill>
                <a:effectLst/>
                <a:latin typeface="Roboto" panose="02000000000000000000" pitchFamily="2" charset="0"/>
              </a:rPr>
              <a:t>, especially on the trunk. Delays in treatment result in severe scarring</a:t>
            </a:r>
          </a:p>
          <a:p>
            <a:pPr marL="171450" indent="-171450">
              <a:buFont typeface="Arial" panose="020B0604020202020204" pitchFamily="34" charset="0"/>
              <a:buChar char="•"/>
            </a:pPr>
            <a:r>
              <a:rPr lang="en-GB" b="0" i="0" dirty="0">
                <a:solidFill>
                  <a:srgbClr val="333333"/>
                </a:solidFill>
                <a:effectLst/>
                <a:latin typeface="Roboto" panose="02000000000000000000" pitchFamily="2" charset="0"/>
              </a:rPr>
              <a:t>Diagnostic uncertainty </a:t>
            </a:r>
            <a:endParaRPr lang="en-GB" b="0" dirty="0"/>
          </a:p>
          <a:p>
            <a:pPr algn="l">
              <a:buFont typeface="Arial" panose="020B0604020202020204" pitchFamily="34" charset="0"/>
              <a:buChar char="•"/>
            </a:pPr>
            <a:r>
              <a:rPr lang="en-GB" b="0" i="0" dirty="0">
                <a:solidFill>
                  <a:srgbClr val="333333"/>
                </a:solidFill>
                <a:effectLst/>
                <a:latin typeface="Roboto" panose="02000000000000000000" pitchFamily="2" charset="0"/>
              </a:rPr>
              <a:t>Severe acne - refer early</a:t>
            </a:r>
          </a:p>
          <a:p>
            <a:pPr algn="l">
              <a:buFont typeface="Arial" panose="020B0604020202020204" pitchFamily="34" charset="0"/>
              <a:buChar char="•"/>
            </a:pPr>
            <a:r>
              <a:rPr lang="en-GB" b="0" i="0" dirty="0">
                <a:solidFill>
                  <a:srgbClr val="333333"/>
                </a:solidFill>
                <a:effectLst/>
                <a:latin typeface="Roboto" panose="02000000000000000000" pitchFamily="2" charset="0"/>
              </a:rPr>
              <a:t>Moderate acne only partially responding to treatment and starting to scar and/or causing significant hyperpigmentation (more common in patients with skin of colour)</a:t>
            </a:r>
          </a:p>
          <a:p>
            <a:pPr algn="l">
              <a:buFont typeface="Arial" panose="020B0604020202020204" pitchFamily="34" charset="0"/>
              <a:buChar char="•"/>
            </a:pPr>
            <a:r>
              <a:rPr lang="en-GB" b="0" i="0" dirty="0">
                <a:solidFill>
                  <a:srgbClr val="333333"/>
                </a:solidFill>
                <a:effectLst/>
                <a:latin typeface="Roboto" panose="02000000000000000000" pitchFamily="2" charset="0"/>
              </a:rPr>
              <a:t>Patients with associated and severe psychological symptoms, regardless of the physical signs</a:t>
            </a:r>
          </a:p>
          <a:p>
            <a:endParaRPr lang="en-GB" b="1" dirty="0"/>
          </a:p>
          <a:p>
            <a:pPr algn="l"/>
            <a:r>
              <a:rPr lang="en-GB" b="1" i="0" dirty="0">
                <a:solidFill>
                  <a:srgbClr val="333333"/>
                </a:solidFill>
                <a:effectLst/>
                <a:latin typeface="Roboto" panose="02000000000000000000" pitchFamily="2" charset="0"/>
              </a:rPr>
              <a:t>If referring for possible isotretinoin please make sure of the following:</a:t>
            </a:r>
            <a:endParaRPr lang="en-GB" b="0" i="0" dirty="0">
              <a:solidFill>
                <a:srgbClr val="333333"/>
              </a:solidFill>
              <a:effectLst/>
              <a:latin typeface="Roboto" panose="02000000000000000000" pitchFamily="2" charset="0"/>
            </a:endParaRPr>
          </a:p>
          <a:p>
            <a:pPr algn="l">
              <a:buFont typeface="Arial" panose="020B0604020202020204" pitchFamily="34" charset="0"/>
              <a:buChar char="•"/>
            </a:pPr>
            <a:r>
              <a:rPr lang="en-GB" b="0" i="0" dirty="0">
                <a:solidFill>
                  <a:srgbClr val="333333"/>
                </a:solidFill>
                <a:effectLst/>
                <a:latin typeface="Roboto" panose="02000000000000000000" pitchFamily="2" charset="0"/>
              </a:rPr>
              <a:t>U&amp;Es, LFTs, and fasting lipids checked</a:t>
            </a:r>
          </a:p>
          <a:p>
            <a:pPr algn="l">
              <a:buFont typeface="Arial" panose="020B0604020202020204" pitchFamily="34" charset="0"/>
              <a:buChar char="•"/>
            </a:pPr>
            <a:r>
              <a:rPr lang="en-GB" b="0" i="0" dirty="0">
                <a:solidFill>
                  <a:srgbClr val="333333"/>
                </a:solidFill>
                <a:effectLst/>
                <a:latin typeface="Roboto" panose="02000000000000000000" pitchFamily="2" charset="0"/>
              </a:rPr>
              <a:t>Female patients during their reproductive years need to be on appropriate contraception </a:t>
            </a:r>
          </a:p>
          <a:p>
            <a:endParaRPr lang="en-GB" b="1" dirty="0"/>
          </a:p>
          <a:p>
            <a:endParaRPr lang="en-GB" b="1" dirty="0"/>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53507533-49CC-4C73-9DE4-E19BF5DEC8F0}" type="slidenum">
              <a:rPr lang="en-GB" smtClean="0"/>
              <a:t>17</a:t>
            </a:fld>
            <a:endParaRPr lang="en-GB"/>
          </a:p>
        </p:txBody>
      </p:sp>
    </p:spTree>
    <p:extLst>
      <p:ext uri="{BB962C8B-B14F-4D97-AF65-F5344CB8AC3E}">
        <p14:creationId xmlns:p14="http://schemas.microsoft.com/office/powerpoint/2010/main" val="3419942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Continuation from previous slide</a:t>
            </a:r>
          </a:p>
          <a:p>
            <a:endParaRPr lang="en-GB" b="1" dirty="0"/>
          </a:p>
          <a:p>
            <a:r>
              <a:rPr lang="en-GB" b="1" dirty="0"/>
              <a:t>Presenter notes </a:t>
            </a:r>
          </a:p>
          <a:p>
            <a:r>
              <a:rPr lang="en-GB" sz="1100" i="0" dirty="0">
                <a:effectLst/>
                <a:latin typeface="Arial" panose="020B0604020202020204" pitchFamily="34" charset="0"/>
                <a:ea typeface="Calibri" panose="020F0502020204030204" pitchFamily="34" charset="0"/>
                <a:cs typeface="Arial" panose="020B0604020202020204" pitchFamily="34" charset="0"/>
              </a:rPr>
              <a:t>NICE guidance recommends tetracyclines for acne, there is no benefit in switching at 12 weeks from one tetracycline to another. There is no other class of oral antibiotic recommended by NICE for acne.</a:t>
            </a:r>
            <a:endParaRPr lang="en-GB" sz="1100" b="1" i="0" dirty="0">
              <a:latin typeface="Arial" panose="020B0604020202020204" pitchFamily="34" charset="0"/>
              <a:cs typeface="Arial" panose="020B0604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53507533-49CC-4C73-9DE4-E19BF5DEC8F0}" type="slidenum">
              <a:rPr lang="en-GB" smtClean="0"/>
              <a:t>18</a:t>
            </a:fld>
            <a:endParaRPr lang="en-GB"/>
          </a:p>
        </p:txBody>
      </p:sp>
    </p:spTree>
    <p:extLst>
      <p:ext uri="{BB962C8B-B14F-4D97-AF65-F5344CB8AC3E}">
        <p14:creationId xmlns:p14="http://schemas.microsoft.com/office/powerpoint/2010/main" val="86895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u="none" dirty="0"/>
              <a:t>Presenter notes</a:t>
            </a:r>
          </a:p>
          <a:p>
            <a:pPr eaLnBrk="1" hangingPunct="1">
              <a:spcBef>
                <a:spcPct val="0"/>
              </a:spcBef>
            </a:pPr>
            <a:r>
              <a:rPr lang="en-GB" altLang="en-US" b="0" i="0" u="none" dirty="0"/>
              <a:t>The final case will cover reviewing a patient on antibiotic treatment with mild acne</a:t>
            </a:r>
            <a:endParaRPr lang="en-GB" altLang="en-US" sz="1200" b="0" i="0" dirty="0"/>
          </a:p>
          <a:p>
            <a:pPr eaLnBrk="1" hangingPunct="1">
              <a:spcBef>
                <a:spcPct val="0"/>
              </a:spcBef>
            </a:pPr>
            <a:r>
              <a:rPr lang="en-GB" altLang="en-US" sz="1200" b="0" i="0" dirty="0"/>
              <a:t>After undertaking a baseline search and analysis of a patient on antibiotic treatment for last 12 weeks, you have the collated the above information prior to the patient coming in for a face-to-face review</a:t>
            </a:r>
          </a:p>
          <a:p>
            <a:pPr eaLnBrk="1" hangingPunct="1">
              <a:spcBef>
                <a:spcPct val="0"/>
              </a:spcBef>
            </a:pPr>
            <a:endParaRPr lang="en-GB" altLang="en-US" sz="1200" b="0" i="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0" i="0" dirty="0"/>
              <a:t>Think about or discuss the case and how you would carry out a patient centred review e.g. what questions will you focus on in this review, think about the impact of acne on metal health, treatments tried in the past, and patient’s preferences. Use the “How to…” toolkit to understand how to carry out a review. </a:t>
            </a:r>
          </a:p>
          <a:p>
            <a:pPr eaLnBrk="1" hangingPunct="1">
              <a:spcBef>
                <a:spcPct val="0"/>
              </a:spcBef>
            </a:pPr>
            <a:endParaRPr lang="en-GB" altLang="en-US" sz="1200" b="0" i="0" dirty="0"/>
          </a:p>
          <a:p>
            <a:endParaRPr lang="en-GB" dirty="0"/>
          </a:p>
          <a:p>
            <a:r>
              <a:rPr lang="en-GB" b="1" dirty="0"/>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u="none" dirty="0"/>
              <a:t>Image: Acne [Available from: www.gponline.com]</a:t>
            </a:r>
          </a:p>
          <a:p>
            <a:endParaRPr lang="en-GB" b="1" dirty="0"/>
          </a:p>
        </p:txBody>
      </p:sp>
      <p:sp>
        <p:nvSpPr>
          <p:cNvPr id="4" name="Slide Number Placeholder 3"/>
          <p:cNvSpPr>
            <a:spLocks noGrp="1"/>
          </p:cNvSpPr>
          <p:nvPr>
            <p:ph type="sldNum" sz="quarter" idx="5"/>
          </p:nvPr>
        </p:nvSpPr>
        <p:spPr/>
        <p:txBody>
          <a:bodyPr/>
          <a:lstStyle/>
          <a:p>
            <a:fld id="{53507533-49CC-4C73-9DE4-E19BF5DEC8F0}" type="slidenum">
              <a:rPr lang="en-GB" smtClean="0"/>
              <a:t>19</a:t>
            </a:fld>
            <a:endParaRPr lang="en-GB"/>
          </a:p>
        </p:txBody>
      </p:sp>
    </p:spTree>
    <p:extLst>
      <p:ext uri="{BB962C8B-B14F-4D97-AF65-F5344CB8AC3E}">
        <p14:creationId xmlns:p14="http://schemas.microsoft.com/office/powerpoint/2010/main" val="317601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endParaRPr lang="en-GB" sz="1200" dirty="0">
              <a:solidFill>
                <a:schemeClr val="tx1"/>
              </a:solidFill>
              <a:effectLst/>
              <a:latin typeface="Calibri" panose="020F0502020204030204" pitchFamily="34" charset="0"/>
            </a:endParaRPr>
          </a:p>
          <a:p>
            <a:pPr marR="0">
              <a:spcBef>
                <a:spcPts val="0"/>
              </a:spcBef>
              <a:spcAft>
                <a:spcPts val="0"/>
              </a:spcAft>
            </a:pPr>
            <a:r>
              <a:rPr lang="en-GB" sz="1200" dirty="0">
                <a:solidFill>
                  <a:schemeClr val="tx1"/>
                </a:solidFill>
                <a:effectLst/>
                <a:latin typeface="Calibri" panose="020F0502020204030204" pitchFamily="34" charset="0"/>
              </a:rPr>
              <a:t>The TARGET acne ‘How to…’ clinical scenarios are a resource designed to be used </a:t>
            </a:r>
            <a:r>
              <a:rPr lang="en-GB" sz="1200" b="1" dirty="0">
                <a:solidFill>
                  <a:schemeClr val="tx1"/>
                </a:solidFill>
                <a:effectLst/>
                <a:latin typeface="Calibri" panose="020F0502020204030204" pitchFamily="34" charset="0"/>
              </a:rPr>
              <a:t>with</a:t>
            </a:r>
            <a:r>
              <a:rPr lang="en-GB" sz="1200" dirty="0">
                <a:solidFill>
                  <a:schemeClr val="tx1"/>
                </a:solidFill>
                <a:effectLst/>
                <a:latin typeface="Calibri" panose="020F0502020204030204" pitchFamily="34" charset="0"/>
              </a:rPr>
              <a:t> the TARGET acne ‘How to…’ toolkit for the review of antibiotic prescribing of patients with acne in primary care. It focuses on those patients that are on repeat or recurrent prescriptions for antibiotics with the aim of stepping down or referring as needed. </a:t>
            </a:r>
          </a:p>
          <a:p>
            <a:pPr marR="0">
              <a:spcBef>
                <a:spcPts val="0"/>
              </a:spcBef>
              <a:spcAft>
                <a:spcPts val="0"/>
              </a:spcAft>
            </a:pPr>
            <a:endParaRPr lang="en-GB" sz="1200" dirty="0">
              <a:solidFill>
                <a:schemeClr val="tx1"/>
              </a:solidFill>
              <a:effectLst/>
              <a:latin typeface="Calibri" panose="020F0502020204030204" pitchFamily="34" charset="0"/>
            </a:endParaRPr>
          </a:p>
          <a:p>
            <a:pPr marR="0">
              <a:spcBef>
                <a:spcPts val="0"/>
              </a:spcBef>
              <a:spcAft>
                <a:spcPts val="0"/>
              </a:spcAft>
            </a:pPr>
            <a:r>
              <a:rPr lang="en-GB" sz="1200" dirty="0">
                <a:solidFill>
                  <a:schemeClr val="tx1"/>
                </a:solidFill>
                <a:effectLst/>
                <a:latin typeface="Calibri" panose="020F0502020204030204" pitchFamily="34" charset="0"/>
              </a:rPr>
              <a:t>It can be used by medical prescribers, non-medical prescribers and pharmacy professionals to review the management of patients with acne.</a:t>
            </a:r>
            <a:endParaRPr lang="en-GB" dirty="0">
              <a:solidFill>
                <a:schemeClr val="tx1"/>
              </a:solidFill>
            </a:endParaRPr>
          </a:p>
          <a:p>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a:t>
            </a:fld>
            <a:endParaRPr lang="en-GB"/>
          </a:p>
        </p:txBody>
      </p:sp>
    </p:spTree>
    <p:extLst>
      <p:ext uri="{BB962C8B-B14F-4D97-AF65-F5344CB8AC3E}">
        <p14:creationId xmlns:p14="http://schemas.microsoft.com/office/powerpoint/2010/main" val="589567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table covers several points you can cover in a review. </a:t>
            </a:r>
          </a:p>
          <a:p>
            <a:endParaRPr lang="en-GB" dirty="0"/>
          </a:p>
          <a:p>
            <a:r>
              <a:rPr lang="en-GB" dirty="0"/>
              <a:t>Now to decide the next steps for this patient. Using the patient responses</a:t>
            </a:r>
            <a:r>
              <a:rPr lang="en-GB" altLang="en-US" sz="1200" b="0" i="1" dirty="0"/>
              <a:t>, </a:t>
            </a:r>
            <a:r>
              <a:rPr lang="en-GB" altLang="en-US" sz="1200" b="0" i="0" dirty="0"/>
              <a:t>and using the “How to…” toolkit, think about or discuss in groups, how you would:</a:t>
            </a:r>
          </a:p>
          <a:p>
            <a:pPr marL="171450" indent="-171450" eaLnBrk="1" hangingPunct="1">
              <a:spcBef>
                <a:spcPct val="0"/>
              </a:spcBef>
              <a:buFont typeface="Arial" panose="020B0604020202020204" pitchFamily="34" charset="0"/>
              <a:buChar char="•"/>
              <a:defRPr/>
            </a:pPr>
            <a:r>
              <a:rPr lang="en-GB" altLang="en-US" sz="1200" b="0" i="0" dirty="0"/>
              <a:t>Treat the patient (including onward referral)</a:t>
            </a:r>
          </a:p>
          <a:p>
            <a:pPr marL="171450" indent="-171450" eaLnBrk="1" hangingPunct="1">
              <a:spcBef>
                <a:spcPct val="0"/>
              </a:spcBef>
              <a:buFont typeface="Arial" panose="020B0604020202020204" pitchFamily="34" charset="0"/>
              <a:buChar char="•"/>
              <a:defRPr/>
            </a:pPr>
            <a:r>
              <a:rPr lang="en-GB" altLang="en-US" sz="1200" b="0" i="0" dirty="0"/>
              <a:t>Give self-care advice to the patient (including useful resources)</a:t>
            </a:r>
          </a:p>
          <a:p>
            <a:pPr marL="171450" indent="-171450" eaLnBrk="1" hangingPunct="1">
              <a:spcBef>
                <a:spcPct val="0"/>
              </a:spcBef>
              <a:buFont typeface="Arial" panose="020B0604020202020204" pitchFamily="34" charset="0"/>
              <a:buChar char="•"/>
              <a:defRPr/>
            </a:pPr>
            <a:r>
              <a:rPr lang="en-GB" altLang="en-US" sz="1200" b="0" i="0" dirty="0"/>
              <a:t>Educate the patient </a:t>
            </a:r>
          </a:p>
          <a:p>
            <a:pPr marL="171450" indent="-171450" eaLnBrk="1" hangingPunct="1">
              <a:spcBef>
                <a:spcPct val="0"/>
              </a:spcBef>
              <a:buFont typeface="Arial" panose="020B0604020202020204" pitchFamily="34" charset="0"/>
              <a:buChar char="•"/>
              <a:defRPr/>
            </a:pPr>
            <a:r>
              <a:rPr lang="en-GB" altLang="en-US" sz="1200" b="0" i="0" dirty="0"/>
              <a:t>Review the patient</a:t>
            </a:r>
          </a:p>
          <a:p>
            <a:pPr eaLnBrk="1" hangingPunct="1">
              <a:spcBef>
                <a:spcPct val="0"/>
              </a:spcBef>
              <a:defRPr/>
            </a:pPr>
            <a:endParaRPr lang="en-GB" altLang="en-US" sz="1600" b="1" u="sng"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20</a:t>
            </a:fld>
            <a:endParaRPr lang="en-GB"/>
          </a:p>
        </p:txBody>
      </p:sp>
    </p:spTree>
    <p:extLst>
      <p:ext uri="{BB962C8B-B14F-4D97-AF65-F5344CB8AC3E}">
        <p14:creationId xmlns:p14="http://schemas.microsoft.com/office/powerpoint/2010/main" val="351510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i="0" u="none" dirty="0"/>
              <a:t>Presenter notes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0" i="0" u="none" dirty="0"/>
              <a:t>Oral antibiotic treatment should be discontinued and patient prescribed topical treatment for mild acne</a:t>
            </a:r>
            <a:r>
              <a:rPr lang="en-GB" sz="1200" b="0" i="0" dirty="0"/>
              <a:t>.</a:t>
            </a:r>
            <a:endParaRPr lang="en-GB" altLang="en-US" sz="1200" b="0" i="0" u="none" dirty="0"/>
          </a:p>
          <a:p>
            <a:pPr eaLnBrk="1" hangingPunct="1">
              <a:spcBef>
                <a:spcPct val="0"/>
              </a:spcBef>
              <a:defRPr/>
            </a:pPr>
            <a:endParaRPr lang="en-GB" altLang="en-US" sz="1200" i="0" dirty="0"/>
          </a:p>
          <a:p>
            <a:pPr eaLnBrk="1" hangingPunct="1">
              <a:spcBef>
                <a:spcPct val="0"/>
              </a:spcBef>
              <a:defRPr/>
            </a:pPr>
            <a:r>
              <a:rPr lang="en-GB" altLang="en-US" sz="1200" b="1" i="0" dirty="0"/>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 </a:t>
            </a: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3"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pPr marL="0" indent="0" eaLnBrk="1" hangingPunct="1">
              <a:spcBef>
                <a:spcPct val="0"/>
              </a:spcBef>
              <a:buFont typeface="Wingdings" panose="05000000000000000000" pitchFamily="2" charset="2"/>
              <a:buNone/>
              <a:defRPr/>
            </a:pPr>
            <a:endParaRPr lang="en-GB" altLang="en-US" sz="1200" b="0" i="0" u="sng" dirty="0"/>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21</a:t>
            </a:fld>
            <a:endParaRPr lang="en-GB"/>
          </a:p>
        </p:txBody>
      </p:sp>
    </p:spTree>
    <p:extLst>
      <p:ext uri="{BB962C8B-B14F-4D97-AF65-F5344CB8AC3E}">
        <p14:creationId xmlns:p14="http://schemas.microsoft.com/office/powerpoint/2010/main" val="3709563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i="0" u="none" dirty="0"/>
              <a:t>Presenter notes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0" i="0" u="none" dirty="0"/>
              <a:t>Best practice points to discuss;</a:t>
            </a:r>
          </a:p>
          <a:p>
            <a:r>
              <a:rPr lang="en-GB" sz="1200" b="0" i="0" dirty="0"/>
              <a:t>Stress - May manifest itself as acne excoriée, where patients, habitually scratch the spots the moment they appear (1) </a:t>
            </a:r>
          </a:p>
          <a:p>
            <a:endParaRPr lang="en-GB" sz="1200" b="0" i="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See NICE recommendations for providing advice on skin care and diet, summarised below: </a:t>
            </a:r>
            <a:r>
              <a:rPr lang="en-GB" dirty="0">
                <a:hlinkClick r:id="rId3"/>
              </a:rPr>
              <a:t>https://www.nice.org.uk/guidance/ng198/chapter/recommendations#skin-care-advice</a:t>
            </a:r>
            <a:endParaRPr lang="en-GB" sz="1200" b="0" i="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1" dirty="0"/>
              <a:t>Skin care</a:t>
            </a:r>
          </a:p>
          <a:p>
            <a:pPr marL="171450" indent="-171450" algn="l">
              <a:buFont typeface="Arial" panose="020B0604020202020204" pitchFamily="34" charset="0"/>
              <a:buChar char="•"/>
            </a:pPr>
            <a:r>
              <a:rPr lang="en-GB" b="0" i="0" dirty="0">
                <a:solidFill>
                  <a:srgbClr val="0E0E0E"/>
                </a:solidFill>
                <a:effectLst/>
                <a:latin typeface="Inter"/>
              </a:rPr>
              <a:t>Advise people with acne to use a non-alkaline (skin pH neutral or slightly acidic) </a:t>
            </a:r>
            <a:r>
              <a:rPr lang="en-GB" b="0" i="0" u="sng" dirty="0">
                <a:solidFill>
                  <a:srgbClr val="005EA5"/>
                </a:solidFill>
                <a:effectLst/>
                <a:latin typeface="Inter"/>
                <a:hlinkClick r:id="rId4"/>
              </a:rPr>
              <a:t>synthetic detergent (syndet)</a:t>
            </a:r>
            <a:r>
              <a:rPr lang="en-GB" b="0" i="0" dirty="0">
                <a:solidFill>
                  <a:srgbClr val="0E0E0E"/>
                </a:solidFill>
                <a:effectLst/>
                <a:latin typeface="Inter"/>
              </a:rPr>
              <a:t> cleansing product twice daily on acne-prone skin.</a:t>
            </a:r>
          </a:p>
          <a:p>
            <a:pPr marL="171450" indent="-171450" algn="l">
              <a:buFont typeface="Arial" panose="020B0604020202020204" pitchFamily="34" charset="0"/>
              <a:buChar char="•"/>
            </a:pPr>
            <a:r>
              <a:rPr lang="en-GB" b="0" i="0" dirty="0">
                <a:solidFill>
                  <a:srgbClr val="0E0E0E"/>
                </a:solidFill>
                <a:effectLst/>
                <a:latin typeface="Inter"/>
              </a:rPr>
              <a:t>Advise people with acne who use skin care products (for example, moisturisers) and sunscreens to avoid oil-based and </a:t>
            </a:r>
            <a:r>
              <a:rPr lang="en-GB" b="0" i="0" u="sng" dirty="0">
                <a:solidFill>
                  <a:srgbClr val="005EA5"/>
                </a:solidFill>
                <a:effectLst/>
                <a:latin typeface="Inter"/>
                <a:hlinkClick r:id="rId5"/>
              </a:rPr>
              <a:t>comedogenic</a:t>
            </a:r>
            <a:r>
              <a:rPr lang="en-GB" b="0" i="0" dirty="0">
                <a:solidFill>
                  <a:srgbClr val="0E0E0E"/>
                </a:solidFill>
                <a:effectLst/>
                <a:latin typeface="Inter"/>
              </a:rPr>
              <a:t> preparations.</a:t>
            </a:r>
          </a:p>
          <a:p>
            <a:pPr marL="171450" indent="-171450" algn="l">
              <a:buFont typeface="Arial" panose="020B0604020202020204" pitchFamily="34" charset="0"/>
              <a:buChar char="•"/>
            </a:pPr>
            <a:r>
              <a:rPr lang="en-GB" b="0" i="0" dirty="0">
                <a:solidFill>
                  <a:srgbClr val="0E0E0E"/>
                </a:solidFill>
                <a:effectLst/>
                <a:latin typeface="Inter"/>
              </a:rPr>
              <a:t>Advise people with acne who use make-up to avoid oil-based and comedogenic products, and to remove make-up at the end of the day.</a:t>
            </a:r>
          </a:p>
          <a:p>
            <a:pPr marL="171450" indent="-171450" algn="l">
              <a:buFont typeface="Arial" panose="020B0604020202020204" pitchFamily="34" charset="0"/>
              <a:buChar char="•"/>
            </a:pPr>
            <a:r>
              <a:rPr lang="en-GB" b="0" i="0" dirty="0">
                <a:solidFill>
                  <a:srgbClr val="0E0E0E"/>
                </a:solidFill>
                <a:effectLst/>
                <a:latin typeface="Inter"/>
              </a:rPr>
              <a:t>Advise people that persistent picking or scratching of acne lesions can increase the risk of scarring.</a:t>
            </a:r>
          </a:p>
          <a:p>
            <a:pPr algn="l"/>
            <a:endParaRPr lang="en-GB" b="1" i="0" dirty="0">
              <a:solidFill>
                <a:srgbClr val="0E0E0E"/>
              </a:solidFill>
              <a:effectLst/>
              <a:latin typeface="Lora" pitchFamily="2" charset="0"/>
            </a:endParaRPr>
          </a:p>
          <a:p>
            <a:pPr algn="l"/>
            <a:r>
              <a:rPr lang="en-GB" b="1" i="0" dirty="0">
                <a:solidFill>
                  <a:srgbClr val="0E0E0E"/>
                </a:solidFill>
                <a:effectLst/>
                <a:latin typeface="Lora" pitchFamily="2" charset="0"/>
              </a:rPr>
              <a:t>Diet</a:t>
            </a:r>
          </a:p>
          <a:p>
            <a:pPr marL="171450" indent="-171450" algn="l">
              <a:buFont typeface="Arial" panose="020B0604020202020204" pitchFamily="34" charset="0"/>
              <a:buChar char="•"/>
            </a:pPr>
            <a:r>
              <a:rPr lang="en-GB" b="0" i="0" dirty="0">
                <a:solidFill>
                  <a:srgbClr val="0E0E0E"/>
                </a:solidFill>
                <a:effectLst/>
                <a:latin typeface="Inter"/>
              </a:rPr>
              <a:t>Advise people that there is not enough evidence to support specific diets for treating acne.</a:t>
            </a:r>
          </a:p>
          <a:p>
            <a:pPr marL="171450" indent="-171450" algn="l">
              <a:buFont typeface="Arial" panose="020B0604020202020204" pitchFamily="34" charset="0"/>
              <a:buChar char="•"/>
            </a:pPr>
            <a:r>
              <a:rPr lang="en-GB" b="0" i="0" dirty="0">
                <a:solidFill>
                  <a:srgbClr val="0E0E0E"/>
                </a:solidFill>
                <a:effectLst/>
                <a:latin typeface="Inter"/>
              </a:rPr>
              <a:t>For general advice about a balanced diet and how it could contribute to wellbeing see </a:t>
            </a:r>
            <a:r>
              <a:rPr lang="en-GB" b="0" i="0" u="sng" dirty="0">
                <a:solidFill>
                  <a:srgbClr val="005EA5"/>
                </a:solidFill>
                <a:effectLst/>
                <a:latin typeface="Inter"/>
                <a:hlinkClick r:id="rId6"/>
              </a:rPr>
              <a:t>Public Health England's Eatwell Guide</a:t>
            </a:r>
            <a:r>
              <a:rPr lang="en-GB" b="0" i="0" dirty="0">
                <a:solidFill>
                  <a:srgbClr val="0E0E0E"/>
                </a:solidFill>
                <a:effectLst/>
                <a:latin typeface="Inter"/>
              </a:rPr>
              <a:t>.</a:t>
            </a:r>
          </a:p>
          <a:p>
            <a:endParaRPr lang="en-GB" sz="1200" b="0" i="0" dirty="0"/>
          </a:p>
          <a:p>
            <a:r>
              <a:rPr lang="en-GB" sz="1200" b="0" i="0" dirty="0"/>
              <a:t>Diet - Although the evidence for a link between diet and acne is not strong, some people with acne have reported improvement in their skin when they follow a low-glycaemic index diet, which can be achieved by: </a:t>
            </a:r>
          </a:p>
          <a:p>
            <a:r>
              <a:rPr lang="en-GB" sz="1200" b="0" i="0" dirty="0"/>
              <a:t>▪ Increasing the consumption of whole grains, fresh fruits and vegetables, fish, olive oil, garlic.</a:t>
            </a:r>
          </a:p>
          <a:p>
            <a:r>
              <a:rPr lang="en-GB" sz="1200" b="0" i="0" dirty="0"/>
              <a:t> ▪ Decreasing the consumption of high-glycaemic index foods such as sugar, biscuits, cakes, ice creams and bottled drinks (1)</a:t>
            </a:r>
          </a:p>
          <a:p>
            <a:pPr eaLnBrk="1" hangingPunct="1">
              <a:spcBef>
                <a:spcPct val="0"/>
              </a:spcBef>
              <a:defRPr/>
            </a:pPr>
            <a:endParaRPr lang="en-GB" altLang="en-US" sz="1200" b="1" i="0" dirty="0"/>
          </a:p>
          <a:p>
            <a:pPr eaLnBrk="1" hangingPunct="1">
              <a:spcBef>
                <a:spcPct val="0"/>
              </a:spcBef>
              <a:defRPr/>
            </a:pPr>
            <a:r>
              <a:rPr lang="en-GB" altLang="en-US" sz="1200" b="1" i="0" dirty="0"/>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t>PCDS. </a:t>
            </a:r>
            <a:r>
              <a:rPr lang="en-GB" b="0" i="0" dirty="0">
                <a:solidFill>
                  <a:srgbClr val="6F2C90"/>
                </a:solidFill>
                <a:effectLst/>
                <a:latin typeface="Roboto" panose="02000000000000000000" pitchFamily="2" charset="0"/>
              </a:rPr>
              <a:t>Acne: acne vulgaris. 2023 [Available from: https://www.pcds.org.uk/clinical-guidance/acne-vulgaris]</a:t>
            </a:r>
            <a:endParaRPr lang="en-GB"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7"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22</a:t>
            </a:fld>
            <a:endParaRPr lang="en-GB"/>
          </a:p>
        </p:txBody>
      </p:sp>
    </p:spTree>
    <p:extLst>
      <p:ext uri="{BB962C8B-B14F-4D97-AF65-F5344CB8AC3E}">
        <p14:creationId xmlns:p14="http://schemas.microsoft.com/office/powerpoint/2010/main" val="3876121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200" b="1" i="0" dirty="0"/>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dirty="0"/>
              <a:t>PCDS. </a:t>
            </a:r>
            <a:r>
              <a:rPr lang="en-GB" b="0" i="0" dirty="0">
                <a:solidFill>
                  <a:srgbClr val="6F2C90"/>
                </a:solidFill>
                <a:effectLst/>
                <a:latin typeface="Roboto" panose="02000000000000000000" pitchFamily="2" charset="0"/>
              </a:rPr>
              <a:t>Acne: acne vulgaris. 2023 [Available from: https://www.pcds.org.uk/clinical-guidance/acne-vulgaris]</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507533-49CC-4C73-9DE4-E19BF5DEC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61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altLang="en-US" sz="1200" b="1" i="0" dirty="0"/>
              <a:t>Slide references </a:t>
            </a:r>
            <a:endParaRPr lang="en-GB"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3"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24</a:t>
            </a:fld>
            <a:endParaRPr lang="en-GB"/>
          </a:p>
        </p:txBody>
      </p:sp>
    </p:spTree>
    <p:extLst>
      <p:ext uri="{BB962C8B-B14F-4D97-AF65-F5344CB8AC3E}">
        <p14:creationId xmlns:p14="http://schemas.microsoft.com/office/powerpoint/2010/main" val="4783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endParaRPr lang="en-GB" dirty="0"/>
          </a:p>
          <a:p>
            <a:r>
              <a:rPr lang="en-GB" dirty="0"/>
              <a:t>The aims of this webinar are to discuss with you, using worked examples, the need to review patients on antibiotics, in primary care, for acne.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recommendations in the scenarios are in line with NICE guidance. </a:t>
            </a:r>
            <a:r>
              <a:rPr lang="en-GB" sz="1200" dirty="0">
                <a:effectLst/>
                <a:latin typeface="Calibri" panose="020F0502020204030204" pitchFamily="34" charset="0"/>
              </a:rPr>
              <a:t>There are 3 worked examples, which covers a patient currently on treatment, patient requiring appropriate onward referral for acne and patient requiring step down of antibiotic treatment. All examples have a list of considerations when conducting a patient review and assessment,  the structure and format follows the ‘How to…’ toolkit in practice scenarios and can be used when reviewing acne patients in practice. </a:t>
            </a:r>
          </a:p>
          <a:p>
            <a:endParaRPr lang="en-GB" dirty="0"/>
          </a:p>
          <a:p>
            <a:r>
              <a:rPr lang="en-GB" dirty="0"/>
              <a:t>By attending the webinar we hope you will be better able to understand and discuss the following; </a:t>
            </a:r>
          </a:p>
          <a:p>
            <a:pPr marL="457200" indent="-457200">
              <a:buAutoNum type="arabicPeriod"/>
            </a:pPr>
            <a:r>
              <a:rPr lang="en-GB" dirty="0"/>
              <a:t>Why it is important to review patients on antibiotic treatment for acne</a:t>
            </a:r>
          </a:p>
          <a:p>
            <a:pPr marL="457200" indent="-457200">
              <a:buAutoNum type="arabicPeriod"/>
            </a:pPr>
            <a:r>
              <a:rPr lang="en-GB" dirty="0"/>
              <a:t>How to review and manage patients with acne on antibiotic treatment</a:t>
            </a:r>
          </a:p>
          <a:p>
            <a:pPr marL="457200" indent="-457200">
              <a:buAutoNum type="arabicPeriod"/>
            </a:pPr>
            <a:r>
              <a:rPr lang="en-GB" dirty="0"/>
              <a:t>The list of considerations when carrying out a patient review and assessment including key points on mental health and self-care advice</a:t>
            </a: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3</a:t>
            </a:fld>
            <a:endParaRPr lang="en-GB"/>
          </a:p>
        </p:txBody>
      </p:sp>
    </p:spTree>
    <p:extLst>
      <p:ext uri="{BB962C8B-B14F-4D97-AF65-F5344CB8AC3E}">
        <p14:creationId xmlns:p14="http://schemas.microsoft.com/office/powerpoint/2010/main" val="226503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b="0" dirty="0"/>
              <a:t>Most of us are aware of the issues associated with AMR in our daily practice (1). </a:t>
            </a:r>
            <a:r>
              <a:rPr lang="en-GB" dirty="0"/>
              <a:t>However, on a global scale though, recent UN report (2), (April 2019) highlighted that by 2050, AMR could kill 10 million people per year, in its worst-case scenario. This is more than diabetes and cancer combined. This will also come at a cost of £66 trillion pounds. </a:t>
            </a:r>
          </a:p>
          <a:p>
            <a:r>
              <a:rPr lang="en-GB" dirty="0"/>
              <a:t>The TARGET Guide to Resources provides more detail on these measures, and the TARGET toolkit helps to optimise your use of antibiotics.</a:t>
            </a:r>
          </a:p>
          <a:p>
            <a:r>
              <a:rPr lang="en-GB" dirty="0"/>
              <a:t>What does that mean for primary care? We know that around 71% of all antibiotics are prescribed in primary care. Research shows that this equates to 1 in 3 individuals in England that take at least one course of antibiotics or, about 29 million antibiotic items prescribed in England (2021/22 financial year) (3). Whilst the majority of these antibiotics are needed, previous studies estimated that one-fifth to one-third of UK antibiotic prescriptions in primary care are unnecessary or inappropriate. Although we have seen a continuing decline in primary care prescribing since 2014, it is important that we continue to monitor and review our prescribing behaviours. There is a need to continue to review our antibiotic use in line with guidance.  </a:t>
            </a:r>
          </a:p>
          <a:p>
            <a:endParaRPr lang="en-GB" dirty="0"/>
          </a:p>
          <a:p>
            <a:r>
              <a:rPr lang="en-GB" b="1" dirty="0"/>
              <a:t>Slide references </a:t>
            </a:r>
          </a:p>
          <a:p>
            <a:pPr marL="228600" indent="-228600">
              <a:buFont typeface="+mj-lt"/>
              <a:buAutoNum type="arabicPeriod"/>
            </a:pPr>
            <a:r>
              <a:rPr lang="en-GB" dirty="0"/>
              <a:t>The review on antimicrobial resistance, chaired by Jim O’Neill. Tackling drug resistant infections globally: final report and recommendations. 2016. [Available from: https://amrreview.org/sites/default/files/160518_Final%20paper_with%20cover.pdf]</a:t>
            </a:r>
          </a:p>
          <a:p>
            <a:pPr marL="228600" indent="-228600">
              <a:buFont typeface="+mj-lt"/>
              <a:buAutoNum type="arabicPeriod"/>
            </a:pPr>
            <a:r>
              <a:rPr lang="en-GB" dirty="0"/>
              <a:t>IACG (2019). “No time to wait: securing the future from drug-resistant infection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UK Health Security Agency (2022). English surveillance programme for antimicrobial utilisation and resistance (ESPAUR), Report 2021-2022.</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4</a:t>
            </a:fld>
            <a:endParaRPr lang="en-GB"/>
          </a:p>
        </p:txBody>
      </p:sp>
    </p:spTree>
    <p:extLst>
      <p:ext uri="{BB962C8B-B14F-4D97-AF65-F5344CB8AC3E}">
        <p14:creationId xmlns:p14="http://schemas.microsoft.com/office/powerpoint/2010/main" val="266514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 </a:t>
            </a:r>
          </a:p>
          <a:p>
            <a:r>
              <a:rPr lang="en-GB" dirty="0"/>
              <a:t>So why should you review patients with acne? We know that acne is a common skin condition, and that treatment is determined by the severity of the acne and how much it affects the individual. There are growing concerns about antibiotic resistance in the treatment of acne (1,2). Studies looking at prescribing patterns have found that the most common prescription given at the initial acne consultation was an oral antibiotic alone , closely followed by topical antibiotics (3). National data reveals that acne is one of the most common indication for long-term and/or repeated antibiotic use and a study in 2022 showed that 44.5% of people with a new acne diagnosis received a prescription for long-term antibiotics (4).</a:t>
            </a:r>
          </a:p>
          <a:p>
            <a:pPr marL="0" indent="0">
              <a:buFont typeface="Arial" panose="020B0604020202020204" pitchFamily="34" charset="0"/>
              <a:buNone/>
            </a:pPr>
            <a:r>
              <a:rPr lang="en-GB" dirty="0"/>
              <a:t>Stepping down antibiotics requires a</a:t>
            </a:r>
            <a:r>
              <a:rPr lang="en-GB" dirty="0">
                <a:highlight>
                  <a:srgbClr val="FFFF00"/>
                </a:highlight>
              </a:rPr>
              <a:t> </a:t>
            </a:r>
            <a:r>
              <a:rPr lang="en-GB" b="0" dirty="0">
                <a:solidFill>
                  <a:srgbClr val="FF0000"/>
                </a:solidFill>
              </a:rPr>
              <a:t>structured</a:t>
            </a:r>
            <a:r>
              <a:rPr lang="en-GB" b="0" dirty="0">
                <a:highlight>
                  <a:srgbClr val="FFFF00"/>
                </a:highlight>
              </a:rPr>
              <a:t> </a:t>
            </a:r>
            <a:r>
              <a:rPr lang="en-GB" dirty="0">
                <a:highlight>
                  <a:srgbClr val="FFFF00"/>
                </a:highlight>
              </a:rPr>
              <a:t>review </a:t>
            </a:r>
            <a:r>
              <a:rPr lang="en-GB" dirty="0"/>
              <a:t>and assessment taking into account that conversations with patients about withdrawing acne antibiotic treatment have been deemed difficult and sensitive </a:t>
            </a:r>
          </a:p>
          <a:p>
            <a:endParaRPr lang="en-GB" dirty="0"/>
          </a:p>
          <a:p>
            <a:endParaRPr lang="en-GB" dirty="0"/>
          </a:p>
          <a:p>
            <a:r>
              <a:rPr lang="en-GB" b="1" dirty="0"/>
              <a:t>Slide references</a:t>
            </a:r>
            <a:endParaRPr lang="en-GB" dirty="0"/>
          </a:p>
          <a:p>
            <a:pPr marL="342900" lvl="0" indent="-342900">
              <a:lnSpc>
                <a:spcPct val="107000"/>
              </a:lnSpc>
              <a:buFont typeface="+mj-lt"/>
              <a:buAutoNum type="arabicPeriod"/>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Walsh TR,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Efthimiou</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J,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Dréno</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2016</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Systematic review of antibiotic resistance in acne: an increasing topical and oral threat</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Lancet Infect Dis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16</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3</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e23</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e33</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CrossRef</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Google Scholar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Santer</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 Francis NA, Platt D, et al.(2018) Stemming the tide of antimicrobial resistance: implications for management of acne vulgaris. Br J Gen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Pract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68, 667, 64–65.FREE Full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TextGoogle</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Scholar</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Francis NA, Entwistle K, </a:t>
            </a:r>
            <a:r>
              <a:rPr lang="en-GB"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Santer</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 et al.</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2017</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management of acne vulgaris in primary care: a cohort study of consulting and prescribing patterns using the Clinical Practice Research Datalink</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Br J Dermatol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176</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107</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115</a:t>
            </a: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Google Scholar</a:t>
            </a:r>
            <a:endPar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u="none" strike="noStrike"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Bhate</a:t>
            </a:r>
            <a:r>
              <a:rPr lang="en-GB"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K, Mansfield KE, Sinnott S-J, Margolis DJ, Adesanya E, Francis N et al. Long-term oral antibiotic use in people with acne vulgaris in UK primary care: a drug utilisation study. British Journal of Dermatology. 2022;188(3):361-71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5</a:t>
            </a:fld>
            <a:endParaRPr lang="en-GB"/>
          </a:p>
        </p:txBody>
      </p:sp>
    </p:spTree>
    <p:extLst>
      <p:ext uri="{BB962C8B-B14F-4D97-AF65-F5344CB8AC3E}">
        <p14:creationId xmlns:p14="http://schemas.microsoft.com/office/powerpoint/2010/main" val="396470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 </a:t>
            </a:r>
          </a:p>
          <a:p>
            <a:pPr eaLnBrk="1" hangingPunct="1">
              <a:spcBef>
                <a:spcPct val="0"/>
              </a:spcBef>
              <a:defRPr/>
            </a:pPr>
            <a:r>
              <a:rPr lang="en-GB" dirty="0"/>
              <a:t>Managing patients with acne requires a step-wise approach that incorporates not just the treatment but also how you would include education and self-care advice. Reviewing the patient’s response to treatment is also very important.</a:t>
            </a:r>
          </a:p>
          <a:p>
            <a:pPr eaLnBrk="1" hangingPunct="1">
              <a:spcBef>
                <a:spcPct val="0"/>
              </a:spcBef>
              <a:defRPr/>
            </a:pPr>
            <a:endParaRPr lang="en-GB"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6</a:t>
            </a:fld>
            <a:endParaRPr lang="en-GB"/>
          </a:p>
        </p:txBody>
      </p:sp>
    </p:spTree>
    <p:extLst>
      <p:ext uri="{BB962C8B-B14F-4D97-AF65-F5344CB8AC3E}">
        <p14:creationId xmlns:p14="http://schemas.microsoft.com/office/powerpoint/2010/main" val="18387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D85943-0427-4390-8725-12A45E575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F3FF86C-6BEF-4728-851D-8EC97CD29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p>
          <a:p>
            <a:pPr eaLnBrk="1" hangingPunct="1">
              <a:spcBef>
                <a:spcPct val="0"/>
              </a:spcBef>
            </a:pPr>
            <a:r>
              <a:rPr lang="en-GB" altLang="en-US" b="0" i="0" u="none" dirty="0"/>
              <a:t>The first case covers how to review a patient on antibiotic treatment with moderate to severe acne. </a:t>
            </a:r>
            <a:endParaRPr lang="en-GB" altLang="en-US" sz="1000" b="0" i="0" dirty="0"/>
          </a:p>
          <a:p>
            <a:pPr eaLnBrk="1" hangingPunct="1">
              <a:spcBef>
                <a:spcPct val="0"/>
              </a:spcBef>
            </a:pPr>
            <a:r>
              <a:rPr lang="en-GB" altLang="en-US" sz="1000" b="0" i="0" dirty="0"/>
              <a:t>After undertaking a baseline search and analysis of a patient on antibiotic treatment for last 12 weeks, you have the collated the above information prior to the patient coming in for a face-to-face review</a:t>
            </a:r>
          </a:p>
          <a:p>
            <a:pPr eaLnBrk="1" hangingPunct="1">
              <a:spcBef>
                <a:spcPct val="0"/>
              </a:spcBef>
            </a:pPr>
            <a:endParaRPr lang="en-GB" altLang="en-US" sz="1000" b="0" i="0" dirty="0"/>
          </a:p>
          <a:p>
            <a:pPr eaLnBrk="1" hangingPunct="1">
              <a:spcBef>
                <a:spcPct val="0"/>
              </a:spcBef>
            </a:pPr>
            <a:r>
              <a:rPr lang="en-GB" altLang="en-US" sz="1000" b="0" i="0" dirty="0"/>
              <a:t>Think about or discuss the case and how you would carry out a patient centred review e.g. what questions will you focus on in this review, think about the impact of acne on metal health, treatments tried in the past, and patient’s preferences. Use the “How to…” toolkit to understand how to carry out a review. </a:t>
            </a:r>
          </a:p>
          <a:p>
            <a:pPr eaLnBrk="1" hangingPunct="1">
              <a:spcBef>
                <a:spcPct val="0"/>
              </a:spcBef>
            </a:pPr>
            <a:endParaRPr lang="en-GB" altLang="en-US" sz="1000" b="1" i="0" dirty="0"/>
          </a:p>
          <a:p>
            <a:pPr eaLnBrk="1" hangingPunct="1">
              <a:spcBef>
                <a:spcPct val="0"/>
              </a:spcBef>
            </a:pPr>
            <a:r>
              <a:rPr lang="en-GB" altLang="en-US" sz="1000" b="1" i="0" dirty="0"/>
              <a:t>Slide references </a:t>
            </a:r>
          </a:p>
          <a:p>
            <a:pPr marL="228600" indent="-228600" eaLnBrk="1" hangingPunct="1">
              <a:spcBef>
                <a:spcPct val="0"/>
              </a:spcBef>
              <a:buFont typeface="+mj-lt"/>
              <a:buAutoNum type="arabicPeriod"/>
            </a:pPr>
            <a:r>
              <a:rPr lang="en-GB" altLang="en-US" sz="1000" b="0" i="0" dirty="0"/>
              <a:t>Image: Acne [Available from: https://dermnetnz.org/topics/acne-vulgaris]</a:t>
            </a:r>
          </a:p>
          <a:p>
            <a:pPr eaLnBrk="1" hangingPunct="1">
              <a:spcBef>
                <a:spcPct val="0"/>
              </a:spcBef>
            </a:pPr>
            <a:endParaRPr lang="en-GB" altLang="en-US" dirty="0"/>
          </a:p>
        </p:txBody>
      </p:sp>
      <p:sp>
        <p:nvSpPr>
          <p:cNvPr id="26628" name="Slide Number Placeholder 3">
            <a:extLst>
              <a:ext uri="{FF2B5EF4-FFF2-40B4-BE49-F238E27FC236}">
                <a16:creationId xmlns:a16="http://schemas.microsoft.com/office/drawing/2014/main" id="{D537B86F-F06F-413E-9F6A-829EC6A955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B0F6FE-72F2-40D6-A5B1-2E09DFACB146}" type="slidenum">
              <a:rPr lang="en-GB" altLang="en-US" sz="1300" smtClean="0">
                <a:solidFill>
                  <a:srgbClr val="000000"/>
                </a:solidFill>
              </a:rPr>
              <a:pPr>
                <a:spcBef>
                  <a:spcPct val="0"/>
                </a:spcBef>
              </a:pPr>
              <a:t>7</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CB8D7E67-D259-483C-AB93-6A58AA5646FD}"/>
              </a:ext>
            </a:extLst>
          </p:cNvPr>
          <p:cNvSpPr>
            <a:spLocks noGrp="1"/>
          </p:cNvSpPr>
          <p:nvPr>
            <p:ph type="dt" sz="quarter" idx="1"/>
          </p:nvPr>
        </p:nvSpPr>
        <p:spPr/>
        <p:txBody>
          <a:bodyPr/>
          <a:lstStyle/>
          <a:p>
            <a:pPr>
              <a:defRPr/>
            </a:pPr>
            <a:fld id="{8748556E-B94D-48C0-ADC9-4510DE6B4582}" type="datetime3">
              <a:rPr lang="en-GB">
                <a:solidFill>
                  <a:prstClr val="black"/>
                </a:solidFill>
              </a:rPr>
              <a:pPr>
                <a:defRPr/>
              </a:pPr>
              <a:t>28 September, 2023</a:t>
            </a:fld>
            <a:endParaRPr lang="en-GB" dirty="0">
              <a:solidFill>
                <a:prstClr val="black"/>
              </a:solidFill>
            </a:endParaRPr>
          </a:p>
        </p:txBody>
      </p:sp>
      <p:sp>
        <p:nvSpPr>
          <p:cNvPr id="2" name="Footer Placeholder 1">
            <a:extLst>
              <a:ext uri="{FF2B5EF4-FFF2-40B4-BE49-F238E27FC236}">
                <a16:creationId xmlns:a16="http://schemas.microsoft.com/office/drawing/2014/main" id="{6AF06FF1-8189-4924-B649-04CA2331B6CB}"/>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7832604C-C540-443F-86A8-532E2E17DC93}"/>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table covers several points you can cover in a review. </a:t>
            </a:r>
          </a:p>
          <a:p>
            <a:endParaRPr lang="en-GB" dirty="0"/>
          </a:p>
          <a:p>
            <a:r>
              <a:rPr lang="en-GB" dirty="0"/>
              <a:t>Now to decide the next steps for this patient. Using the patient responses</a:t>
            </a:r>
            <a:r>
              <a:rPr lang="en-GB" altLang="en-US" sz="1200" b="0" i="1" dirty="0"/>
              <a:t>, </a:t>
            </a:r>
            <a:r>
              <a:rPr lang="en-GB" altLang="en-US" sz="1200" b="0" i="0" dirty="0"/>
              <a:t>and using the “How to…” toolkit, think about or discuss in groups, how you would:</a:t>
            </a:r>
          </a:p>
          <a:p>
            <a:pPr marL="171450" indent="-171450" eaLnBrk="1" hangingPunct="1">
              <a:spcBef>
                <a:spcPct val="0"/>
              </a:spcBef>
              <a:buFont typeface="Arial" panose="020B0604020202020204" pitchFamily="34" charset="0"/>
              <a:buChar char="•"/>
              <a:defRPr/>
            </a:pPr>
            <a:r>
              <a:rPr lang="en-GB" altLang="en-US" sz="1200" b="0" i="0" dirty="0"/>
              <a:t>Treat the patient (including onward referral)</a:t>
            </a:r>
          </a:p>
          <a:p>
            <a:pPr marL="171450" indent="-171450" eaLnBrk="1" hangingPunct="1">
              <a:spcBef>
                <a:spcPct val="0"/>
              </a:spcBef>
              <a:buFont typeface="Arial" panose="020B0604020202020204" pitchFamily="34" charset="0"/>
              <a:buChar char="•"/>
              <a:defRPr/>
            </a:pPr>
            <a:r>
              <a:rPr lang="en-GB" altLang="en-US" sz="1200" b="0" i="0" dirty="0"/>
              <a:t>Give self-care advice to the patient (including useful resources)</a:t>
            </a:r>
          </a:p>
          <a:p>
            <a:pPr marL="171450" indent="-171450" eaLnBrk="1" hangingPunct="1">
              <a:spcBef>
                <a:spcPct val="0"/>
              </a:spcBef>
              <a:buFont typeface="Arial" panose="020B0604020202020204" pitchFamily="34" charset="0"/>
              <a:buChar char="•"/>
              <a:defRPr/>
            </a:pPr>
            <a:r>
              <a:rPr lang="en-GB" altLang="en-US" sz="1200" b="0" i="0" dirty="0"/>
              <a:t>Educate the patient </a:t>
            </a:r>
          </a:p>
          <a:p>
            <a:pPr marL="171450" indent="-171450" eaLnBrk="1" hangingPunct="1">
              <a:spcBef>
                <a:spcPct val="0"/>
              </a:spcBef>
              <a:buFont typeface="Arial" panose="020B0604020202020204" pitchFamily="34" charset="0"/>
              <a:buChar char="•"/>
              <a:defRPr/>
            </a:pPr>
            <a:r>
              <a:rPr lang="en-GB" altLang="en-US" sz="1200" b="0" i="0" dirty="0"/>
              <a:t>Review the patient</a:t>
            </a:r>
          </a:p>
          <a:p>
            <a:pPr eaLnBrk="1" hangingPunct="1">
              <a:spcBef>
                <a:spcPct val="0"/>
              </a:spcBef>
              <a:defRPr/>
            </a:pPr>
            <a:endParaRPr lang="en-GB" altLang="en-US" sz="1600" b="1" i="0" u="sng" dirty="0"/>
          </a:p>
          <a:p>
            <a:pPr eaLnBrk="1" hangingPunct="1">
              <a:spcBef>
                <a:spcPct val="0"/>
              </a:spcBef>
              <a:defRPr/>
            </a:pPr>
            <a:r>
              <a:rPr lang="en-GB" altLang="en-US" sz="1600" b="0" i="0" u="none" dirty="0"/>
              <a:t>Has this patient been coded for acne?</a:t>
            </a:r>
          </a:p>
          <a:p>
            <a:endParaRPr lang="en-GB" dirty="0"/>
          </a:p>
          <a:p>
            <a:pPr eaLnBrk="1" hangingPunct="1">
              <a:spcBef>
                <a:spcPct val="0"/>
              </a:spcBef>
            </a:pPr>
            <a:r>
              <a:rPr lang="en-GB" altLang="en-US" sz="1200" b="1" i="0" dirty="0"/>
              <a:t>Slide references </a:t>
            </a:r>
          </a:p>
          <a:p>
            <a:pPr marL="228600" indent="-228600" eaLnBrk="1" hangingPunct="1">
              <a:spcBef>
                <a:spcPct val="0"/>
              </a:spcBef>
              <a:buFont typeface="+mj-lt"/>
              <a:buAutoNum type="arabicPeriod"/>
            </a:pPr>
            <a:r>
              <a:rPr lang="en-GB" altLang="en-US" sz="1200" b="0" i="0" dirty="0"/>
              <a:t>Image: Acne [Available from: https://dermnetnz.org/topics/acne-vulgaris]</a:t>
            </a:r>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8</a:t>
            </a:fld>
            <a:endParaRPr lang="en-GB"/>
          </a:p>
        </p:txBody>
      </p:sp>
    </p:spTree>
    <p:extLst>
      <p:ext uri="{BB962C8B-B14F-4D97-AF65-F5344CB8AC3E}">
        <p14:creationId xmlns:p14="http://schemas.microsoft.com/office/powerpoint/2010/main" val="3706208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1" i="0"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200" b="0" i="0" u="none" dirty="0"/>
              <a:t>12 weeks is an adequate length of time to identify non-response.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dirty="0"/>
              <a:t>Treatments including topical or oral antibiotics should only last longer than 6 months in exceptional circumstances, with review at 3-monthly intervals: the aim being to discontinue the antibiotic as soon as possible. NICE guidance recommends tetracyclines for acne, there is no benefit in switching at 12 weeks from one tetracycline to another. There is no other class of oral antibiotic recommended by NICE for acne.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b="0" i="0" dirty="0"/>
          </a:p>
          <a:p>
            <a:pPr algn="l">
              <a:buFont typeface="Arial" panose="020B0604020202020204" pitchFamily="34" charset="0"/>
              <a:buNone/>
            </a:pPr>
            <a:r>
              <a:rPr lang="en-GB" b="0" i="0" dirty="0">
                <a:solidFill>
                  <a:srgbClr val="333333"/>
                </a:solidFill>
                <a:effectLst/>
                <a:latin typeface="Roboto" panose="02000000000000000000" pitchFamily="2" charset="0"/>
              </a:rPr>
              <a:t>Duration of systemic antibiotic treatment</a:t>
            </a:r>
          </a:p>
          <a:p>
            <a:pPr marL="742950" lvl="1" indent="-285750" algn="l">
              <a:buFont typeface="Arial" panose="020B0604020202020204" pitchFamily="34" charset="0"/>
              <a:buChar char="•"/>
            </a:pPr>
            <a:r>
              <a:rPr lang="en-GB" b="0" i="0" dirty="0">
                <a:solidFill>
                  <a:srgbClr val="333333"/>
                </a:solidFill>
                <a:effectLst/>
                <a:latin typeface="Roboto" panose="02000000000000000000" pitchFamily="2" charset="0"/>
              </a:rPr>
              <a:t>Ideally 3 months, evidence suggests that for most patients there is little additional benefit in using antibiotics for more than 3 months in any given treatment period - however, patients relapsing quickly after stopping treatment may be better suited to 6 month courses</a:t>
            </a:r>
          </a:p>
          <a:p>
            <a:pPr marL="742950" lvl="1" indent="-285750" algn="l">
              <a:buFont typeface="Arial" panose="020B0604020202020204" pitchFamily="34" charset="0"/>
              <a:buChar char="•"/>
            </a:pPr>
            <a:r>
              <a:rPr lang="en-GB" b="0" i="0" dirty="0">
                <a:solidFill>
                  <a:srgbClr val="333333"/>
                </a:solidFill>
                <a:effectLst/>
                <a:latin typeface="Roboto" panose="02000000000000000000" pitchFamily="2" charset="0"/>
              </a:rPr>
              <a:t>Once stopped, many patients will need to remain on their topical agent</a:t>
            </a:r>
          </a:p>
          <a:p>
            <a:pPr eaLnBrk="1" hangingPunct="1">
              <a:spcBef>
                <a:spcPct val="0"/>
              </a:spcBef>
              <a:defRPr/>
            </a:pPr>
            <a:endParaRPr lang="en-GB" altLang="en-US" sz="1200" i="0" dirty="0"/>
          </a:p>
          <a:p>
            <a:r>
              <a:rPr lang="en-GB" sz="1200" b="1" kern="1200" dirty="0">
                <a:solidFill>
                  <a:schemeClr val="tx1"/>
                </a:solidFill>
                <a:latin typeface="+mn-lt"/>
                <a:ea typeface="+mn-ea"/>
                <a:cs typeface="+mn-cs"/>
              </a:rPr>
              <a:t>Slide 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latin typeface="Arial" panose="020B0604020202020204" pitchFamily="34" charset="0"/>
                <a:cs typeface="Arial" panose="020B0604020202020204" pitchFamily="34" charset="0"/>
              </a:rPr>
              <a:t>NICE. Acne vulgaris: management. 2021 [Available from: </a:t>
            </a:r>
            <a:r>
              <a:rPr lang="en-GB" dirty="0">
                <a:effectLst/>
                <a:hlinkClick r:id="rId3" tooltip="https://www.nice.org.uk/guidance/ng198"/>
              </a:rPr>
              <a:t>https://www.nice.org.uk/guidance/ng198</a:t>
            </a:r>
            <a:r>
              <a:rPr lang="en-GB" dirty="0">
                <a:effectLst/>
              </a:rPr>
              <a:t>] </a:t>
            </a:r>
            <a:endParaRPr lang="en-GB" sz="1200" dirty="0">
              <a:latin typeface="Arial" panose="020B0604020202020204" pitchFamily="34" charset="0"/>
              <a:cs typeface="Arial" panose="020B0604020202020204" pitchFamily="34" charset="0"/>
            </a:endParaRPr>
          </a:p>
          <a:p>
            <a:pPr marL="0" indent="0" eaLnBrk="1" hangingPunct="1">
              <a:spcBef>
                <a:spcPct val="0"/>
              </a:spcBef>
              <a:buFont typeface="Wingdings" panose="05000000000000000000" pitchFamily="2" charset="2"/>
              <a:buNone/>
              <a:defRPr/>
            </a:pPr>
            <a:endParaRPr lang="en-GB" altLang="en-US" sz="1200" b="0" i="0" u="sng" dirty="0"/>
          </a:p>
          <a:p>
            <a:endParaRPr lang="en-GB" dirty="0"/>
          </a:p>
        </p:txBody>
      </p:sp>
      <p:sp>
        <p:nvSpPr>
          <p:cNvPr id="4" name="Slide Number Placeholder 3"/>
          <p:cNvSpPr>
            <a:spLocks noGrp="1"/>
          </p:cNvSpPr>
          <p:nvPr>
            <p:ph type="sldNum" sz="quarter" idx="5"/>
          </p:nvPr>
        </p:nvSpPr>
        <p:spPr/>
        <p:txBody>
          <a:bodyPr/>
          <a:lstStyle/>
          <a:p>
            <a:fld id="{83B1E996-E973-4AA4-858F-A96EEB1CC84A}" type="slidenum">
              <a:rPr lang="en-GB" smtClean="0"/>
              <a:t>9</a:t>
            </a:fld>
            <a:endParaRPr lang="en-GB"/>
          </a:p>
        </p:txBody>
      </p:sp>
    </p:spTree>
    <p:extLst>
      <p:ext uri="{BB962C8B-B14F-4D97-AF65-F5344CB8AC3E}">
        <p14:creationId xmlns:p14="http://schemas.microsoft.com/office/powerpoint/2010/main" val="75763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78143"/>
            <a:ext cx="9144000" cy="2387600"/>
          </a:xfrm>
        </p:spPr>
        <p:txBody>
          <a:bodyPr anchor="b">
            <a:normAutofit/>
          </a:bodyPr>
          <a:lstStyle>
            <a:lvl1pPr algn="ctr">
              <a:defRPr lang="en-US" sz="6700" b="1" kern="1200" dirty="0">
                <a:solidFill>
                  <a:srgbClr val="AD0016"/>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425781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4">
            <a:extLst>
              <a:ext uri="{FF2B5EF4-FFF2-40B4-BE49-F238E27FC236}">
                <a16:creationId xmlns:a16="http://schemas.microsoft.com/office/drawing/2014/main" id="{FCBFBF3D-3B68-6CF8-CB1B-68F94A4099E3}"/>
              </a:ext>
            </a:extLst>
          </p:cNvPr>
          <p:cNvSpPr>
            <a:spLocks noGrp="1"/>
          </p:cNvSpPr>
          <p:nvPr>
            <p:ph type="body" sz="quarter" idx="10" hasCustomPrompt="1"/>
          </p:nvPr>
        </p:nvSpPr>
        <p:spPr>
          <a:xfrm>
            <a:off x="788193" y="6600824"/>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 </a:t>
            </a:r>
            <a:endParaRPr lang="en-GB" dirty="0"/>
          </a:p>
        </p:txBody>
      </p:sp>
      <p:sp>
        <p:nvSpPr>
          <p:cNvPr id="10" name="Text Placeholder 4">
            <a:extLst>
              <a:ext uri="{FF2B5EF4-FFF2-40B4-BE49-F238E27FC236}">
                <a16:creationId xmlns:a16="http://schemas.microsoft.com/office/drawing/2014/main" id="{7F4230AD-E03E-D6D0-E361-55B3253722AA}"/>
              </a:ext>
            </a:extLst>
          </p:cNvPr>
          <p:cNvSpPr>
            <a:spLocks noGrp="1"/>
          </p:cNvSpPr>
          <p:nvPr>
            <p:ph type="body" sz="quarter" idx="11" hasCustomPrompt="1"/>
          </p:nvPr>
        </p:nvSpPr>
        <p:spPr>
          <a:xfrm>
            <a:off x="3078954" y="6591300"/>
            <a:ext cx="1536177"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2026</a:t>
            </a:r>
            <a:endParaRPr lang="en-GB" dirty="0"/>
          </a:p>
        </p:txBody>
      </p:sp>
      <p:sp>
        <p:nvSpPr>
          <p:cNvPr id="12" name="Text Placeholder 4">
            <a:extLst>
              <a:ext uri="{FF2B5EF4-FFF2-40B4-BE49-F238E27FC236}">
                <a16:creationId xmlns:a16="http://schemas.microsoft.com/office/drawing/2014/main" id="{F720A308-AEDB-63CE-2F33-3B1C619A5468}"/>
              </a:ext>
            </a:extLst>
          </p:cNvPr>
          <p:cNvSpPr>
            <a:spLocks noGrp="1"/>
          </p:cNvSpPr>
          <p:nvPr>
            <p:ph type="body" sz="quarter" idx="12" hasCustomPrompt="1"/>
          </p:nvPr>
        </p:nvSpPr>
        <p:spPr>
          <a:xfrm>
            <a:off x="6403180" y="6600824"/>
            <a:ext cx="153617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2023</a:t>
            </a:r>
            <a:endParaRPr lang="en-GB" dirty="0"/>
          </a:p>
        </p:txBody>
      </p:sp>
    </p:spTree>
    <p:extLst>
      <p:ext uri="{BB962C8B-B14F-4D97-AF65-F5344CB8AC3E}">
        <p14:creationId xmlns:p14="http://schemas.microsoft.com/office/powerpoint/2010/main" val="185682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 Placeholder 4">
            <a:extLst>
              <a:ext uri="{FF2B5EF4-FFF2-40B4-BE49-F238E27FC236}">
                <a16:creationId xmlns:a16="http://schemas.microsoft.com/office/drawing/2014/main" id="{5843AEFE-6FFE-CC86-B1E7-C3EC523E0494}"/>
              </a:ext>
            </a:extLst>
          </p:cNvPr>
          <p:cNvSpPr>
            <a:spLocks noGrp="1"/>
          </p:cNvSpPr>
          <p:nvPr>
            <p:ph type="body" sz="quarter" idx="11" hasCustomPrompt="1"/>
          </p:nvPr>
        </p:nvSpPr>
        <p:spPr>
          <a:xfrm>
            <a:off x="788193" y="659129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a:t>
            </a:r>
            <a:endParaRPr lang="en-GB" dirty="0"/>
          </a:p>
        </p:txBody>
      </p:sp>
      <p:sp>
        <p:nvSpPr>
          <p:cNvPr id="6" name="Text Placeholder 4">
            <a:extLst>
              <a:ext uri="{FF2B5EF4-FFF2-40B4-BE49-F238E27FC236}">
                <a16:creationId xmlns:a16="http://schemas.microsoft.com/office/drawing/2014/main" id="{0D164812-F833-E77F-68EB-4579C72D19A0}"/>
              </a:ext>
            </a:extLst>
          </p:cNvPr>
          <p:cNvSpPr>
            <a:spLocks noGrp="1"/>
          </p:cNvSpPr>
          <p:nvPr>
            <p:ph type="body" sz="quarter" idx="12" hasCustomPrompt="1"/>
          </p:nvPr>
        </p:nvSpPr>
        <p:spPr>
          <a:xfrm>
            <a:off x="3050379" y="6591299"/>
            <a:ext cx="1590631"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2026 </a:t>
            </a:r>
            <a:endParaRPr lang="en-GB" dirty="0"/>
          </a:p>
        </p:txBody>
      </p:sp>
      <p:sp>
        <p:nvSpPr>
          <p:cNvPr id="7" name="Text Placeholder 4">
            <a:extLst>
              <a:ext uri="{FF2B5EF4-FFF2-40B4-BE49-F238E27FC236}">
                <a16:creationId xmlns:a16="http://schemas.microsoft.com/office/drawing/2014/main" id="{E4E6272E-F158-EC00-41EA-25737BC73AB9}"/>
              </a:ext>
            </a:extLst>
          </p:cNvPr>
          <p:cNvSpPr>
            <a:spLocks noGrp="1"/>
          </p:cNvSpPr>
          <p:nvPr>
            <p:ph type="body" sz="quarter" idx="13" hasCustomPrompt="1"/>
          </p:nvPr>
        </p:nvSpPr>
        <p:spPr>
          <a:xfrm>
            <a:off x="6403179" y="6591299"/>
            <a:ext cx="1590631"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2023 </a:t>
            </a:r>
            <a:endParaRPr lang="en-GB" dirty="0"/>
          </a:p>
        </p:txBody>
      </p:sp>
    </p:spTree>
    <p:extLst>
      <p:ext uri="{BB962C8B-B14F-4D97-AF65-F5344CB8AC3E}">
        <p14:creationId xmlns:p14="http://schemas.microsoft.com/office/powerpoint/2010/main" val="32051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0114" y="365125"/>
            <a:ext cx="9713686" cy="1325563"/>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77E67FD-0763-D43A-F6D0-BF3A46B91C4E}"/>
              </a:ext>
            </a:extLst>
          </p:cNvPr>
          <p:cNvSpPr>
            <a:spLocks noGrp="1"/>
          </p:cNvSpPr>
          <p:nvPr>
            <p:ph type="body" sz="quarter" idx="11" hasCustomPrompt="1"/>
          </p:nvPr>
        </p:nvSpPr>
        <p:spPr>
          <a:xfrm>
            <a:off x="800100" y="6572249"/>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a:t>
            </a:r>
            <a:endParaRPr lang="en-GB" dirty="0"/>
          </a:p>
        </p:txBody>
      </p:sp>
      <p:sp>
        <p:nvSpPr>
          <p:cNvPr id="6" name="Text Placeholder 4">
            <a:extLst>
              <a:ext uri="{FF2B5EF4-FFF2-40B4-BE49-F238E27FC236}">
                <a16:creationId xmlns:a16="http://schemas.microsoft.com/office/drawing/2014/main" id="{EC63AA5C-B176-E314-B0BA-D07E99F7B824}"/>
              </a:ext>
            </a:extLst>
          </p:cNvPr>
          <p:cNvSpPr>
            <a:spLocks noGrp="1"/>
          </p:cNvSpPr>
          <p:nvPr>
            <p:ph type="body" sz="quarter" idx="12" hasCustomPrompt="1"/>
          </p:nvPr>
        </p:nvSpPr>
        <p:spPr>
          <a:xfrm>
            <a:off x="3050380" y="6572249"/>
            <a:ext cx="153024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2026</a:t>
            </a:r>
            <a:endParaRPr lang="en-GB" dirty="0"/>
          </a:p>
        </p:txBody>
      </p:sp>
      <p:sp>
        <p:nvSpPr>
          <p:cNvPr id="7" name="Text Placeholder 4">
            <a:extLst>
              <a:ext uri="{FF2B5EF4-FFF2-40B4-BE49-F238E27FC236}">
                <a16:creationId xmlns:a16="http://schemas.microsoft.com/office/drawing/2014/main" id="{40455B68-D4E9-6225-86CB-D619A409CA5A}"/>
              </a:ext>
            </a:extLst>
          </p:cNvPr>
          <p:cNvSpPr>
            <a:spLocks noGrp="1"/>
          </p:cNvSpPr>
          <p:nvPr>
            <p:ph type="body" sz="quarter" idx="13" hasCustomPrompt="1"/>
          </p:nvPr>
        </p:nvSpPr>
        <p:spPr>
          <a:xfrm>
            <a:off x="6403180" y="6572249"/>
            <a:ext cx="1530246"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2023</a:t>
            </a:r>
            <a:endParaRPr lang="en-GB" dirty="0"/>
          </a:p>
        </p:txBody>
      </p:sp>
    </p:spTree>
    <p:extLst>
      <p:ext uri="{BB962C8B-B14F-4D97-AF65-F5344CB8AC3E}">
        <p14:creationId xmlns:p14="http://schemas.microsoft.com/office/powerpoint/2010/main" val="366734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074E7D-6E1B-0231-AF67-9BB2CCA44F03}"/>
              </a:ext>
            </a:extLst>
          </p:cNvPr>
          <p:cNvSpPr>
            <a:spLocks noGrp="1"/>
          </p:cNvSpPr>
          <p:nvPr>
            <p:ph type="body" sz="quarter" idx="11" hasCustomPrompt="1"/>
          </p:nvPr>
        </p:nvSpPr>
        <p:spPr>
          <a:xfrm>
            <a:off x="904875" y="6581774"/>
            <a:ext cx="657225"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V1</a:t>
            </a:r>
            <a:endParaRPr lang="en-GB" dirty="0"/>
          </a:p>
        </p:txBody>
      </p:sp>
      <p:sp>
        <p:nvSpPr>
          <p:cNvPr id="4" name="Text Placeholder 4">
            <a:extLst>
              <a:ext uri="{FF2B5EF4-FFF2-40B4-BE49-F238E27FC236}">
                <a16:creationId xmlns:a16="http://schemas.microsoft.com/office/drawing/2014/main" id="{3B7DDB83-394A-3D47-C70D-9928D1F12F28}"/>
              </a:ext>
            </a:extLst>
          </p:cNvPr>
          <p:cNvSpPr>
            <a:spLocks noGrp="1"/>
          </p:cNvSpPr>
          <p:nvPr>
            <p:ph type="body" sz="quarter" idx="12" hasCustomPrompt="1"/>
          </p:nvPr>
        </p:nvSpPr>
        <p:spPr>
          <a:xfrm>
            <a:off x="3050380" y="6581774"/>
            <a:ext cx="1512994"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GB" dirty="0"/>
              <a:t>September 2026</a:t>
            </a:r>
          </a:p>
        </p:txBody>
      </p:sp>
      <p:sp>
        <p:nvSpPr>
          <p:cNvPr id="5" name="Text Placeholder 4">
            <a:extLst>
              <a:ext uri="{FF2B5EF4-FFF2-40B4-BE49-F238E27FC236}">
                <a16:creationId xmlns:a16="http://schemas.microsoft.com/office/drawing/2014/main" id="{14A32B39-6BDB-BAAC-0B00-9688B67E2282}"/>
              </a:ext>
            </a:extLst>
          </p:cNvPr>
          <p:cNvSpPr>
            <a:spLocks noGrp="1"/>
          </p:cNvSpPr>
          <p:nvPr>
            <p:ph type="body" sz="quarter" idx="13" hasCustomPrompt="1"/>
          </p:nvPr>
        </p:nvSpPr>
        <p:spPr>
          <a:xfrm>
            <a:off x="6403180" y="6581774"/>
            <a:ext cx="1512994" cy="304800"/>
          </a:xfrm>
        </p:spPr>
        <p:txBody>
          <a:bodyPr>
            <a:noAutofit/>
          </a:bodyPr>
          <a:lstStyle>
            <a:lvl1pPr marL="0" indent="0">
              <a:buNone/>
              <a:defRPr sz="1400">
                <a:solidFill>
                  <a:srgbClr val="AD0016"/>
                </a:solidFill>
              </a:defRPr>
            </a:lvl1pPr>
            <a:lvl2pPr marL="457200" indent="0">
              <a:buNone/>
              <a:defRPr sz="1800">
                <a:solidFill>
                  <a:srgbClr val="AD0016"/>
                </a:solidFill>
              </a:defRPr>
            </a:lvl2pPr>
            <a:lvl3pPr marL="914400" indent="0">
              <a:buNone/>
              <a:defRPr sz="1800">
                <a:solidFill>
                  <a:srgbClr val="AD0016"/>
                </a:solidFill>
              </a:defRPr>
            </a:lvl3pPr>
            <a:lvl4pPr marL="1371600" indent="0">
              <a:buNone/>
              <a:defRPr sz="1800">
                <a:solidFill>
                  <a:srgbClr val="AD0016"/>
                </a:solidFill>
              </a:defRPr>
            </a:lvl4pPr>
            <a:lvl5pPr marL="1828800" indent="0">
              <a:buNone/>
              <a:defRPr sz="1800">
                <a:solidFill>
                  <a:srgbClr val="AD0016"/>
                </a:solidFill>
              </a:defRPr>
            </a:lvl5pPr>
          </a:lstStyle>
          <a:p>
            <a:pPr lvl="0"/>
            <a:r>
              <a:rPr lang="en-US" dirty="0"/>
              <a:t>September 2023</a:t>
            </a:r>
            <a:endParaRPr lang="en-GB" dirty="0"/>
          </a:p>
        </p:txBody>
      </p:sp>
    </p:spTree>
    <p:extLst>
      <p:ext uri="{BB962C8B-B14F-4D97-AF65-F5344CB8AC3E}">
        <p14:creationId xmlns:p14="http://schemas.microsoft.com/office/powerpoint/2010/main" val="3015744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BA1563-A2E2-4380-9E1E-5AD975CCB362}"/>
              </a:ext>
            </a:extLst>
          </p:cNvPr>
          <p:cNvSpPr/>
          <p:nvPr userDrawn="1"/>
        </p:nvSpPr>
        <p:spPr>
          <a:xfrm>
            <a:off x="0" y="6538796"/>
            <a:ext cx="12192000"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Placeholder 1"/>
          <p:cNvSpPr>
            <a:spLocks noGrp="1"/>
          </p:cNvSpPr>
          <p:nvPr>
            <p:ph type="title"/>
          </p:nvPr>
        </p:nvSpPr>
        <p:spPr>
          <a:xfrm>
            <a:off x="2133600" y="365125"/>
            <a:ext cx="764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25F2F5AA-A25E-FEC9-5E80-D10F479688C1}"/>
              </a:ext>
            </a:extLst>
          </p:cNvPr>
          <p:cNvSpPr/>
          <p:nvPr userDrawn="1"/>
        </p:nvSpPr>
        <p:spPr>
          <a:xfrm>
            <a:off x="0" y="-7820"/>
            <a:ext cx="12192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16A75A9-4E33-E100-DDB3-8F8793F7ED4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0AF711D9-6DAD-6EAE-1E26-38B2F976791B}"/>
              </a:ext>
            </a:extLst>
          </p:cNvPr>
          <p:cNvSpPr txBox="1">
            <a:spLocks/>
          </p:cNvSpPr>
          <p:nvPr userDrawn="1"/>
        </p:nvSpPr>
        <p:spPr>
          <a:xfrm>
            <a:off x="8593638" y="6570635"/>
            <a:ext cx="292764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1" dirty="0"/>
              <a:t>www.</a:t>
            </a:r>
            <a:r>
              <a:rPr lang="en-GB" sz="1400" b="1" kern="1200" dirty="0">
                <a:solidFill>
                  <a:srgbClr val="C00000"/>
                </a:solidFill>
                <a:latin typeface="+mn-lt"/>
                <a:ea typeface="+mn-ea"/>
                <a:cs typeface="+mn-cs"/>
              </a:rPr>
              <a:t>rcgp.org.uk/TARGETantibiotics</a:t>
            </a:r>
          </a:p>
        </p:txBody>
      </p:sp>
      <p:sp>
        <p:nvSpPr>
          <p:cNvPr id="12" name="Slide Number Placeholder 5">
            <a:extLst>
              <a:ext uri="{FF2B5EF4-FFF2-40B4-BE49-F238E27FC236}">
                <a16:creationId xmlns:a16="http://schemas.microsoft.com/office/drawing/2014/main" id="{68D65CD4-524A-F291-A003-780DF66E98E3}"/>
              </a:ext>
            </a:extLst>
          </p:cNvPr>
          <p:cNvSpPr txBox="1">
            <a:spLocks/>
          </p:cNvSpPr>
          <p:nvPr userDrawn="1"/>
        </p:nvSpPr>
        <p:spPr>
          <a:xfrm>
            <a:off x="11506200" y="6570634"/>
            <a:ext cx="533400"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EE1385C2-C24A-4E88-87F7-2016927FAD7D}" type="slidenum">
              <a:rPr lang="en-GB" sz="1400" b="1" smtClean="0">
                <a:latin typeface="Arial" panose="020B0604020202020204" pitchFamily="34" charset="0"/>
                <a:cs typeface="Arial" panose="020B0604020202020204" pitchFamily="34" charset="0"/>
              </a:rPr>
              <a:pPr algn="r"/>
              <a:t>‹#›</a:t>
            </a:fld>
            <a:endParaRPr lang="en-GB" sz="1400" b="1" dirty="0">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590D796B-46B6-A08D-8398-A931D6F3D499}"/>
              </a:ext>
            </a:extLst>
          </p:cNvPr>
          <p:cNvSpPr txBox="1">
            <a:spLocks/>
          </p:cNvSpPr>
          <p:nvPr userDrawn="1"/>
        </p:nvSpPr>
        <p:spPr>
          <a:xfrm>
            <a:off x="0" y="6570635"/>
            <a:ext cx="8286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Version: </a:t>
            </a:r>
          </a:p>
        </p:txBody>
      </p:sp>
      <p:sp>
        <p:nvSpPr>
          <p:cNvPr id="16" name="Text Placeholder 2">
            <a:extLst>
              <a:ext uri="{FF2B5EF4-FFF2-40B4-BE49-F238E27FC236}">
                <a16:creationId xmlns:a16="http://schemas.microsoft.com/office/drawing/2014/main" id="{D4994F7B-32D9-AE73-A60E-33F851A73CEA}"/>
              </a:ext>
            </a:extLst>
          </p:cNvPr>
          <p:cNvSpPr txBox="1">
            <a:spLocks/>
          </p:cNvSpPr>
          <p:nvPr userDrawn="1"/>
        </p:nvSpPr>
        <p:spPr>
          <a:xfrm>
            <a:off x="990600" y="4916837"/>
            <a:ext cx="10515600" cy="1412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729D6495-E2E0-EE99-405A-17B5C19CA6F7}"/>
              </a:ext>
            </a:extLst>
          </p:cNvPr>
          <p:cNvSpPr txBox="1">
            <a:spLocks/>
          </p:cNvSpPr>
          <p:nvPr userDrawn="1"/>
        </p:nvSpPr>
        <p:spPr>
          <a:xfrm>
            <a:off x="1913265" y="6570635"/>
            <a:ext cx="1514475"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Review date: </a:t>
            </a:r>
          </a:p>
        </p:txBody>
      </p:sp>
      <p:sp>
        <p:nvSpPr>
          <p:cNvPr id="14" name="Footer Placeholder 4">
            <a:extLst>
              <a:ext uri="{FF2B5EF4-FFF2-40B4-BE49-F238E27FC236}">
                <a16:creationId xmlns:a16="http://schemas.microsoft.com/office/drawing/2014/main" id="{5AAA5A98-99CA-C45E-D0BB-0228A5656E72}"/>
              </a:ext>
            </a:extLst>
          </p:cNvPr>
          <p:cNvSpPr txBox="1">
            <a:spLocks/>
          </p:cNvSpPr>
          <p:nvPr userDrawn="1"/>
        </p:nvSpPr>
        <p:spPr>
          <a:xfrm>
            <a:off x="4943477" y="6570635"/>
            <a:ext cx="1604963" cy="365125"/>
          </a:xfrm>
          <a:prstGeom prst="rect">
            <a:avLst/>
          </a:prstGeom>
        </p:spPr>
        <p:txBody>
          <a:bodyPr/>
          <a:lstStyle>
            <a:defPPr>
              <a:defRPr lang="en-US"/>
            </a:defPPr>
            <a:lvl1pPr marL="0" algn="l" defTabSz="457200" rtl="0" eaLnBrk="1" latinLnBrk="0" hangingPunct="1">
              <a:defRPr sz="1800" kern="1200">
                <a:solidFill>
                  <a:srgbClr val="C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Published online: </a:t>
            </a:r>
          </a:p>
        </p:txBody>
      </p:sp>
    </p:spTree>
    <p:extLst>
      <p:ext uri="{BB962C8B-B14F-4D97-AF65-F5344CB8AC3E}">
        <p14:creationId xmlns:p14="http://schemas.microsoft.com/office/powerpoint/2010/main" val="478304148"/>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9" r:id="rId4"/>
  </p:sldLayoutIdLst>
  <p:hf hdr="0" dt="0"/>
  <p:txStyles>
    <p:titleStyle>
      <a:lvl1pPr algn="l" defTabSz="914400" rtl="0" eaLnBrk="1" latinLnBrk="0" hangingPunct="1">
        <a:lnSpc>
          <a:spcPct val="90000"/>
        </a:lnSpc>
        <a:spcBef>
          <a:spcPct val="0"/>
        </a:spcBef>
        <a:buNone/>
        <a:defRPr lang="en-US" sz="4000" b="1" kern="1200" dirty="0">
          <a:solidFill>
            <a:srgbClr val="AD001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elearning.rcgp.org.uk/pluginfile.php/172231/mod_book/chapter/793/How%20to%20Booklet_Acne_TARGET%20V1.1_Final.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9.svg"/><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hyperlink" Target="https://transform.england.nhs.uk/key-tools-and-info/digital-playbooks/dermatology-digital-playboo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pn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elearning.rcgp.org.uk/pluginfile.php/172231/mod_book/chapter/793/How%20to%20Booklet_Acne_TARGET%20V1.1_Final.pdf"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1.xml"/><Relationship Id="rId11" Type="http://schemas.openxmlformats.org/officeDocument/2006/relationships/image" Target="../media/image9.svg"/><Relationship Id="rId5" Type="http://schemas.openxmlformats.org/officeDocument/2006/relationships/diagramQuickStyle" Target="../diagrams/quickStyle11.xml"/><Relationship Id="rId10" Type="http://schemas.openxmlformats.org/officeDocument/2006/relationships/image" Target="../media/image8.png"/><Relationship Id="rId4" Type="http://schemas.openxmlformats.org/officeDocument/2006/relationships/diagramLayout" Target="../diagrams/layout11.xml"/><Relationship Id="rId9" Type="http://schemas.openxmlformats.org/officeDocument/2006/relationships/hyperlink" Target="https://transform.england.nhs.uk/key-tools-and-info/digital-playbooks/dermatology-digital-playbook/"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www.nice.org.uk/guidance/ng198/chapter/recommendations#fixed-combination-of-topical-adapalene-with-topical-benzoyl-peroxide" TargetMode="External"/><Relationship Id="rId7" Type="http://schemas.openxmlformats.org/officeDocument/2006/relationships/diagramColors" Target="../diagrams/colors1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hyperlink" Target="https://elearning.rcgp.org.uk/pluginfile.php/172231/mod_book/chapter/793/How%20to%20Booklet_Acne_TARGET%20V1.1_Final.pdf" TargetMode="External"/><Relationship Id="rId7" Type="http://schemas.openxmlformats.org/officeDocument/2006/relationships/diagramQuickStyle" Target="../diagrams/quickStyle1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Layout" Target="../diagrams/layout17.xml"/><Relationship Id="rId11" Type="http://schemas.openxmlformats.org/officeDocument/2006/relationships/image" Target="../media/image9.svg"/><Relationship Id="rId5" Type="http://schemas.openxmlformats.org/officeDocument/2006/relationships/diagramData" Target="../diagrams/data17.xml"/><Relationship Id="rId10" Type="http://schemas.openxmlformats.org/officeDocument/2006/relationships/image" Target="../media/image8.png"/><Relationship Id="rId4" Type="http://schemas.openxmlformats.org/officeDocument/2006/relationships/hyperlink" Target="https://transform.england.nhs.uk/key-tools-and-info/digital-playbooks/dermatology-digital-playbook/" TargetMode="External"/><Relationship Id="rId9" Type="http://schemas.microsoft.com/office/2007/relationships/diagramDrawing" Target="../diagrams/drawing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nice.org.uk/guidance/ng19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nice.org.uk/guidance/ng198/chapter/recommendations#moderate-to-severe-acne" TargetMode="External"/><Relationship Id="rId4" Type="http://schemas.openxmlformats.org/officeDocument/2006/relationships/hyperlink" Target="https://www.nice.org.uk/guidance/ng198/chapter/recommendations#mild-to-moderate-acn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2CEF-1274-BF0F-13C8-A5E182AE1BF9}"/>
              </a:ext>
            </a:extLst>
          </p:cNvPr>
          <p:cNvSpPr>
            <a:spLocks noGrp="1"/>
          </p:cNvSpPr>
          <p:nvPr>
            <p:ph type="ctrTitle"/>
          </p:nvPr>
        </p:nvSpPr>
        <p:spPr>
          <a:xfrm>
            <a:off x="0" y="1699103"/>
            <a:ext cx="12192000" cy="2113767"/>
          </a:xfrm>
        </p:spPr>
        <p:txBody>
          <a:bodyPr>
            <a:noAutofit/>
          </a:bodyPr>
          <a:lstStyle/>
          <a:p>
            <a:r>
              <a:rPr lang="en-GB" sz="4400" dirty="0">
                <a:latin typeface="+mn-lt"/>
              </a:rPr>
              <a:t>Reviewing patients </a:t>
            </a:r>
            <a:r>
              <a:rPr lang="en-GB" sz="4400" dirty="0">
                <a:latin typeface="+mn-lt"/>
                <a:cs typeface="Arial" panose="020B0604020202020204" pitchFamily="34" charset="0"/>
              </a:rPr>
              <a:t>on antibiotic treatment for acne</a:t>
            </a:r>
            <a:br>
              <a:rPr lang="en-GB" sz="4400" dirty="0">
                <a:latin typeface="+mn-lt"/>
                <a:cs typeface="Arial" panose="020B0604020202020204" pitchFamily="34" charset="0"/>
              </a:rPr>
            </a:br>
            <a:r>
              <a:rPr lang="en-GB" sz="3600" dirty="0">
                <a:solidFill>
                  <a:schemeClr val="bg1"/>
                </a:solidFill>
                <a:latin typeface="+mn-lt"/>
                <a:cs typeface="Arial" panose="020B0604020202020204" pitchFamily="34" charset="0"/>
              </a:rPr>
              <a:t>a</a:t>
            </a:r>
            <a:br>
              <a:rPr lang="en-GB" sz="3600" dirty="0">
                <a:latin typeface="+mn-lt"/>
                <a:cs typeface="Arial" panose="020B0604020202020204" pitchFamily="34" charset="0"/>
              </a:rPr>
            </a:br>
            <a:r>
              <a:rPr lang="en-GB" sz="3600" dirty="0">
                <a:latin typeface="+mn-lt"/>
                <a:cs typeface="Arial" panose="020B0604020202020204" pitchFamily="34" charset="0"/>
              </a:rPr>
              <a:t>Worked examples using the TARGET “How to…” Toolkit for patients in Primary Care</a:t>
            </a:r>
            <a:endParaRPr lang="en-GB" sz="3600" dirty="0">
              <a:latin typeface="+mn-lt"/>
            </a:endParaRPr>
          </a:p>
        </p:txBody>
      </p:sp>
      <p:sp>
        <p:nvSpPr>
          <p:cNvPr id="4" name="Text Placeholder 3">
            <a:extLst>
              <a:ext uri="{FF2B5EF4-FFF2-40B4-BE49-F238E27FC236}">
                <a16:creationId xmlns:a16="http://schemas.microsoft.com/office/drawing/2014/main" id="{550A2F44-2563-BAE5-82C8-12BE4153F27A}"/>
              </a:ext>
            </a:extLst>
          </p:cNvPr>
          <p:cNvSpPr>
            <a:spLocks noGrp="1"/>
          </p:cNvSpPr>
          <p:nvPr>
            <p:ph type="body" sz="quarter" idx="10"/>
          </p:nvPr>
        </p:nvSpPr>
        <p:spPr/>
        <p:txBody>
          <a:bodyPr/>
          <a:lstStyle/>
          <a:p>
            <a:r>
              <a:rPr lang="en-GB" dirty="0"/>
              <a:t>V1</a:t>
            </a:r>
          </a:p>
          <a:p>
            <a:endParaRPr lang="en-GB" dirty="0"/>
          </a:p>
        </p:txBody>
      </p:sp>
      <p:sp>
        <p:nvSpPr>
          <p:cNvPr id="5" name="Text Placeholder 4">
            <a:extLst>
              <a:ext uri="{FF2B5EF4-FFF2-40B4-BE49-F238E27FC236}">
                <a16:creationId xmlns:a16="http://schemas.microsoft.com/office/drawing/2014/main" id="{AFB5D31D-1CE8-06D3-E4C0-153C316783CD}"/>
              </a:ext>
            </a:extLst>
          </p:cNvPr>
          <p:cNvSpPr>
            <a:spLocks noGrp="1"/>
          </p:cNvSpPr>
          <p:nvPr>
            <p:ph type="body" sz="quarter" idx="11"/>
          </p:nvPr>
        </p:nvSpPr>
        <p:spPr/>
        <p:txBody>
          <a:bodyPr/>
          <a:lstStyle/>
          <a:p>
            <a:endParaRPr lang="en-GB" dirty="0"/>
          </a:p>
        </p:txBody>
      </p:sp>
      <p:sp>
        <p:nvSpPr>
          <p:cNvPr id="6" name="Text Placeholder 5">
            <a:extLst>
              <a:ext uri="{FF2B5EF4-FFF2-40B4-BE49-F238E27FC236}">
                <a16:creationId xmlns:a16="http://schemas.microsoft.com/office/drawing/2014/main" id="{AC2B1BFD-3724-10AA-DFBB-E52846FD4870}"/>
              </a:ext>
            </a:extLst>
          </p:cNvPr>
          <p:cNvSpPr>
            <a:spLocks noGrp="1"/>
          </p:cNvSpPr>
          <p:nvPr>
            <p:ph type="body" sz="quarter" idx="12"/>
          </p:nvPr>
        </p:nvSpPr>
        <p:spPr/>
        <p:txBody>
          <a:bodyPr/>
          <a:lstStyle/>
          <a:p>
            <a:endParaRPr lang="en-GB"/>
          </a:p>
        </p:txBody>
      </p:sp>
      <p:pic>
        <p:nvPicPr>
          <p:cNvPr id="7" name="Picture 6">
            <a:extLst>
              <a:ext uri="{FF2B5EF4-FFF2-40B4-BE49-F238E27FC236}">
                <a16:creationId xmlns:a16="http://schemas.microsoft.com/office/drawing/2014/main" id="{829B0700-3676-F167-F9CB-0D7D1F286832}"/>
              </a:ext>
            </a:extLst>
          </p:cNvPr>
          <p:cNvPicPr>
            <a:picLocks noChangeAspect="1"/>
          </p:cNvPicPr>
          <p:nvPr/>
        </p:nvPicPr>
        <p:blipFill>
          <a:blip r:embed="rId3"/>
          <a:stretch>
            <a:fillRect/>
          </a:stretch>
        </p:blipFill>
        <p:spPr>
          <a:xfrm>
            <a:off x="1793453" y="4017465"/>
            <a:ext cx="2455806" cy="2174173"/>
          </a:xfrm>
          <a:prstGeom prst="rect">
            <a:avLst/>
          </a:prstGeom>
        </p:spPr>
      </p:pic>
      <p:pic>
        <p:nvPicPr>
          <p:cNvPr id="8" name="Picture 4">
            <a:extLst>
              <a:ext uri="{FF2B5EF4-FFF2-40B4-BE49-F238E27FC236}">
                <a16:creationId xmlns:a16="http://schemas.microsoft.com/office/drawing/2014/main" id="{A9E35BC8-DB26-2969-F061-A02AAAE93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195" y="4017466"/>
            <a:ext cx="2549247" cy="2174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E996A9A-1686-A6E9-2C07-EB4E1C29F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8704" y="4017464"/>
            <a:ext cx="2457297" cy="217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07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08DC-146B-B798-E4E2-0F2A8F066671}"/>
              </a:ext>
            </a:extLst>
          </p:cNvPr>
          <p:cNvSpPr>
            <a:spLocks noGrp="1"/>
          </p:cNvSpPr>
          <p:nvPr>
            <p:ph type="title"/>
          </p:nvPr>
        </p:nvSpPr>
        <p:spPr/>
        <p:txBody>
          <a:bodyPr>
            <a:normAutofit/>
          </a:bodyPr>
          <a:lstStyle/>
          <a:p>
            <a:r>
              <a:rPr lang="en-GB" sz="4400" dirty="0">
                <a:latin typeface="+mn-lt"/>
              </a:rPr>
              <a:t>Education and advice</a:t>
            </a:r>
          </a:p>
        </p:txBody>
      </p:sp>
      <p:sp>
        <p:nvSpPr>
          <p:cNvPr id="4" name="Text Placeholder 3">
            <a:extLst>
              <a:ext uri="{FF2B5EF4-FFF2-40B4-BE49-F238E27FC236}">
                <a16:creationId xmlns:a16="http://schemas.microsoft.com/office/drawing/2014/main" id="{C9169524-00D4-16A3-FE93-3261736D0A0C}"/>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6663ECB2-01DB-C195-75DB-B64CEFFEC4CB}"/>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CAABBDCD-0C57-E17F-7E68-586968B8DC02}"/>
              </a:ext>
            </a:extLst>
          </p:cNvPr>
          <p:cNvSpPr>
            <a:spLocks noGrp="1"/>
          </p:cNvSpPr>
          <p:nvPr>
            <p:ph type="body" sz="quarter" idx="13"/>
          </p:nvPr>
        </p:nvSpPr>
        <p:spPr/>
        <p:txBody>
          <a:bodyPr/>
          <a:lstStyle/>
          <a:p>
            <a:endParaRPr lang="en-GB"/>
          </a:p>
        </p:txBody>
      </p:sp>
      <p:graphicFrame>
        <p:nvGraphicFramePr>
          <p:cNvPr id="8" name="Diagram 7">
            <a:extLst>
              <a:ext uri="{FF2B5EF4-FFF2-40B4-BE49-F238E27FC236}">
                <a16:creationId xmlns:a16="http://schemas.microsoft.com/office/drawing/2014/main" id="{64B199FC-59CB-2E5C-875C-0762B97C79D1}"/>
              </a:ext>
            </a:extLst>
          </p:cNvPr>
          <p:cNvGraphicFramePr/>
          <p:nvPr>
            <p:extLst>
              <p:ext uri="{D42A27DB-BD31-4B8C-83A1-F6EECF244321}">
                <p14:modId xmlns:p14="http://schemas.microsoft.com/office/powerpoint/2010/main" val="2275141384"/>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0078994-367A-1224-06ED-B069251B9809}"/>
              </a:ext>
            </a:extLst>
          </p:cNvPr>
          <p:cNvSpPr txBox="1"/>
          <p:nvPr/>
        </p:nvSpPr>
        <p:spPr>
          <a:xfrm>
            <a:off x="352926" y="1792679"/>
            <a:ext cx="11839074" cy="4770537"/>
          </a:xfrm>
          <a:prstGeom prst="rect">
            <a:avLst/>
          </a:prstGeom>
          <a:noFill/>
        </p:spPr>
        <p:txBody>
          <a:bodyPr wrap="square" rtlCol="0">
            <a:spAutoFit/>
          </a:bodyPr>
          <a:lstStyle/>
          <a:p>
            <a:pPr marL="0" indent="0">
              <a:buNone/>
            </a:pPr>
            <a:r>
              <a:rPr lang="en-GB" sz="2000" b="1" i="0" dirty="0">
                <a:solidFill>
                  <a:srgbClr val="C00000"/>
                </a:solidFill>
                <a:effectLst/>
                <a:latin typeface="+mn-lt"/>
              </a:rPr>
              <a:t>Education</a:t>
            </a:r>
          </a:p>
          <a:p>
            <a:pPr marL="342900" indent="-342900">
              <a:buFont typeface="Arial" panose="020B0604020202020204" pitchFamily="34" charset="0"/>
              <a:buChar char="•"/>
            </a:pPr>
            <a:r>
              <a:rPr lang="en-GB" sz="2000" i="0" dirty="0">
                <a:effectLst/>
                <a:latin typeface="+mn-lt"/>
              </a:rPr>
              <a:t>Antibiotics may cause systemic side effects and antimicrobial resistance.</a:t>
            </a:r>
          </a:p>
          <a:p>
            <a:pPr marL="342900" indent="-342900">
              <a:buFont typeface="Arial" panose="020B0604020202020204" pitchFamily="34" charset="0"/>
              <a:buChar char="•"/>
            </a:pPr>
            <a:r>
              <a:rPr lang="fr-FR" sz="2000" dirty="0" err="1"/>
              <a:t>Provide</a:t>
            </a:r>
            <a:r>
              <a:rPr lang="fr-FR" sz="2000" dirty="0"/>
              <a:t> </a:t>
            </a:r>
            <a:r>
              <a:rPr lang="fr-FR" sz="2000" dirty="0" err="1"/>
              <a:t>evidence</a:t>
            </a:r>
            <a:r>
              <a:rPr lang="fr-FR" sz="2000" dirty="0"/>
              <a:t> for s</a:t>
            </a:r>
            <a:r>
              <a:rPr lang="fr-FR" sz="2000" dirty="0">
                <a:latin typeface="+mn-lt"/>
              </a:rPr>
              <a:t>kin </a:t>
            </a:r>
            <a:r>
              <a:rPr lang="fr-FR" sz="2000" dirty="0"/>
              <a:t>c</a:t>
            </a:r>
            <a:r>
              <a:rPr lang="fr-FR" sz="2000" dirty="0">
                <a:latin typeface="+mn-lt"/>
              </a:rPr>
              <a:t>are and </a:t>
            </a:r>
            <a:r>
              <a:rPr lang="fr-FR" sz="2000" dirty="0" err="1">
                <a:latin typeface="+mn-lt"/>
              </a:rPr>
              <a:t>diet</a:t>
            </a:r>
            <a:r>
              <a:rPr lang="fr-FR" sz="2000" dirty="0">
                <a:latin typeface="+mn-lt"/>
              </a:rPr>
              <a:t> to help </a:t>
            </a:r>
            <a:r>
              <a:rPr lang="fr-FR" sz="2000" dirty="0" err="1">
                <a:latin typeface="+mn-lt"/>
              </a:rPr>
              <a:t>acne</a:t>
            </a:r>
            <a:endParaRPr lang="en-GB" sz="2000" i="0" dirty="0">
              <a:effectLst/>
              <a:latin typeface="+mn-lt"/>
            </a:endParaRPr>
          </a:p>
          <a:p>
            <a:pPr marL="342900" indent="-342900">
              <a:buFont typeface="Arial" panose="020B0604020202020204" pitchFamily="34" charset="0"/>
              <a:buChar char="•"/>
            </a:pPr>
            <a:r>
              <a:rPr lang="en-GB" sz="2000" b="1" dirty="0">
                <a:latin typeface="+mn-lt"/>
              </a:rPr>
              <a:t>Noticeable effects can take between 6-8 weeks</a:t>
            </a:r>
            <a:r>
              <a:rPr lang="en-GB" sz="2000" dirty="0">
                <a:latin typeface="+mn-lt"/>
              </a:rPr>
              <a:t>, therefore it is </a:t>
            </a:r>
            <a:r>
              <a:rPr lang="en-GB" sz="2000" i="0" dirty="0">
                <a:effectLst/>
                <a:latin typeface="+mn-lt"/>
              </a:rPr>
              <a:t>important to complete the course </a:t>
            </a:r>
          </a:p>
          <a:p>
            <a:pPr marL="342900" indent="-342900">
              <a:buFont typeface="Arial" panose="020B0604020202020204" pitchFamily="34" charset="0"/>
              <a:buChar char="•"/>
            </a:pPr>
            <a:r>
              <a:rPr lang="en-GB" sz="2000" i="0" dirty="0">
                <a:effectLst/>
                <a:latin typeface="+mn-lt"/>
              </a:rPr>
              <a:t>Aggravating and modifiable risk factors - </a:t>
            </a:r>
            <a:r>
              <a:rPr lang="en-GB" sz="2000" dirty="0">
                <a:hlinkClick r:id="rId8"/>
              </a:rPr>
              <a:t>How to </a:t>
            </a:r>
            <a:r>
              <a:rPr lang="en-GB" sz="2000" dirty="0" err="1">
                <a:hlinkClick r:id="rId8"/>
              </a:rPr>
              <a:t>Booklet_Acne_TARGET</a:t>
            </a:r>
            <a:r>
              <a:rPr lang="en-GB" sz="2000" dirty="0">
                <a:hlinkClick r:id="rId8"/>
              </a:rPr>
              <a:t> V1.1_Final.pdf (rcgp.org.uk)</a:t>
            </a:r>
            <a:endParaRPr lang="en-GB" sz="2000" dirty="0">
              <a:latin typeface="+mn-lt"/>
            </a:endParaRPr>
          </a:p>
          <a:p>
            <a:pPr marL="0" indent="0">
              <a:buNone/>
            </a:pPr>
            <a:endParaRPr lang="en-GB" sz="2000" dirty="0">
              <a:latin typeface="+mn-lt"/>
            </a:endParaRPr>
          </a:p>
          <a:p>
            <a:pPr marL="0" indent="0" algn="l" rtl="0" fontAlgn="t">
              <a:buClr>
                <a:srgbClr val="0E0E0E"/>
              </a:buClr>
              <a:buSzPts val="1100"/>
              <a:buNone/>
            </a:pPr>
            <a:r>
              <a:rPr lang="en-GB" sz="2000" b="1" u="none" strike="noStrike" dirty="0">
                <a:solidFill>
                  <a:srgbClr val="C00000"/>
                </a:solidFill>
                <a:effectLst/>
                <a:latin typeface="+mn-lt"/>
              </a:rPr>
              <a:t>Advice</a:t>
            </a:r>
          </a:p>
          <a:p>
            <a:pPr marL="342900" indent="-342900" fontAlgn="t">
              <a:buClr>
                <a:srgbClr val="0E0E0E"/>
              </a:buClr>
              <a:buSzPts val="1100"/>
              <a:buFont typeface="Arial" panose="020B0604020202020204" pitchFamily="34" charset="0"/>
              <a:buChar char="•"/>
            </a:pPr>
            <a:r>
              <a:rPr lang="en-GB" sz="2000" b="1" u="none" strike="noStrike" dirty="0">
                <a:effectLst/>
                <a:latin typeface="+mn-lt"/>
              </a:rPr>
              <a:t>Mental health services </a:t>
            </a:r>
            <a:r>
              <a:rPr lang="en-GB" sz="2000" u="none" strike="noStrike" dirty="0">
                <a:effectLst/>
                <a:latin typeface="+mn-lt"/>
              </a:rPr>
              <a:t>for psychological distress caused by acne and/or scarring – shared care decision on referral</a:t>
            </a:r>
          </a:p>
          <a:p>
            <a:pPr marL="342900" indent="-342900" fontAlgn="t">
              <a:buClr>
                <a:srgbClr val="0E0E0E"/>
              </a:buClr>
              <a:buSzPts val="1100"/>
              <a:buFont typeface="Arial" panose="020B0604020202020204" pitchFamily="34" charset="0"/>
              <a:buChar char="•"/>
            </a:pPr>
            <a:r>
              <a:rPr lang="en-GB" sz="2000" b="1" dirty="0">
                <a:latin typeface="+mn-lt"/>
              </a:rPr>
              <a:t>Signpost to digital apps </a:t>
            </a:r>
            <a:r>
              <a:rPr lang="en-GB" sz="2000" dirty="0">
                <a:latin typeface="+mn-lt"/>
              </a:rPr>
              <a:t>such as - </a:t>
            </a:r>
            <a:r>
              <a:rPr lang="en-GB" sz="2000" dirty="0">
                <a:latin typeface="+mn-lt"/>
                <a:hlinkClick r:id="rId9">
                  <a:extLst>
                    <a:ext uri="{A12FA001-AC4F-418D-AE19-62706E023703}">
                      <ahyp:hlinkClr xmlns:ahyp="http://schemas.microsoft.com/office/drawing/2018/hyperlinkcolor" val="tx"/>
                    </a:ext>
                  </a:extLst>
                </a:hlinkClick>
              </a:rPr>
              <a:t>Dermatology digital playbook - Digital playbooks - NHS Transformation Directorate (england.nhs.uk)</a:t>
            </a:r>
            <a:r>
              <a:rPr lang="en-GB" sz="2000" dirty="0">
                <a:latin typeface="+mn-lt"/>
              </a:rPr>
              <a:t>.</a:t>
            </a:r>
            <a:endParaRPr lang="fr-FR" sz="2000" dirty="0">
              <a:latin typeface="+mn-lt"/>
            </a:endParaRPr>
          </a:p>
          <a:p>
            <a:pPr marL="342900" indent="-342900" fontAlgn="t">
              <a:buClr>
                <a:srgbClr val="0E0E0E"/>
              </a:buClr>
              <a:buSzPts val="1100"/>
              <a:buFont typeface="Arial" panose="020B0604020202020204" pitchFamily="34" charset="0"/>
              <a:buChar char="•"/>
            </a:pPr>
            <a:r>
              <a:rPr lang="fr-FR" sz="2000" b="1" dirty="0" err="1"/>
              <a:t>Provide</a:t>
            </a:r>
            <a:r>
              <a:rPr lang="fr-FR" sz="2000" b="1" dirty="0"/>
              <a:t> </a:t>
            </a:r>
            <a:r>
              <a:rPr lang="fr-FR" sz="2000" b="1" dirty="0" err="1"/>
              <a:t>advice</a:t>
            </a:r>
            <a:r>
              <a:rPr lang="fr-FR" sz="2000" b="1" dirty="0"/>
              <a:t> on c</a:t>
            </a:r>
            <a:r>
              <a:rPr lang="fr-FR" sz="2000" b="1" u="none" strike="noStrike" dirty="0">
                <a:effectLst/>
                <a:latin typeface="+mn-lt"/>
              </a:rPr>
              <a:t>ontraception </a:t>
            </a:r>
            <a:r>
              <a:rPr lang="fr-FR" sz="2000" u="none" strike="noStrike" dirty="0">
                <a:effectLst/>
                <a:latin typeface="+mn-lt"/>
              </a:rPr>
              <a:t>– topical retinoids and oral tetracyclines are contraindicated in pregnancy</a:t>
            </a:r>
          </a:p>
          <a:p>
            <a:pPr marL="342900" indent="-342900" fontAlgn="t">
              <a:buClr>
                <a:srgbClr val="0E0E0E"/>
              </a:buClr>
              <a:buSzPts val="1100"/>
              <a:buFont typeface="Arial" panose="020B0604020202020204" pitchFamily="34" charset="0"/>
              <a:buChar char="•"/>
            </a:pPr>
            <a:r>
              <a:rPr lang="en-GB" sz="2000" b="1" i="0" dirty="0">
                <a:effectLst/>
                <a:latin typeface="+mn-lt"/>
              </a:rPr>
              <a:t>Oral tetracyclines can cause photosensitivity </a:t>
            </a:r>
            <a:r>
              <a:rPr lang="en-GB" sz="2000" b="0" i="0" dirty="0">
                <a:effectLst/>
                <a:latin typeface="+mn-lt"/>
              </a:rPr>
              <a:t>– use suitable SPF if going out in the sun.  </a:t>
            </a:r>
          </a:p>
          <a:p>
            <a:pPr marL="342900" indent="-342900" fontAlgn="t">
              <a:lnSpc>
                <a:spcPct val="100000"/>
              </a:lnSpc>
              <a:buClr>
                <a:srgbClr val="0E0E0E"/>
              </a:buClr>
              <a:buSzPts val="1100"/>
              <a:buFont typeface="Arial" panose="020B0604020202020204" pitchFamily="34" charset="0"/>
              <a:buChar char="•"/>
              <a:defRPr/>
            </a:pPr>
            <a:r>
              <a:rPr lang="en-GB" sz="2000" b="1" i="0" dirty="0">
                <a:effectLst/>
                <a:latin typeface="+mn-lt"/>
              </a:rPr>
              <a:t>Avoid strong sunlight while using benzoyl peroxide </a:t>
            </a:r>
            <a:r>
              <a:rPr lang="en-GB" sz="2000" b="0" i="0" dirty="0">
                <a:effectLst/>
                <a:latin typeface="+mn-lt"/>
              </a:rPr>
              <a:t>and use oil free sunscreen with SPF30 or above</a:t>
            </a:r>
          </a:p>
          <a:p>
            <a:endParaRPr lang="en-GB" sz="2400" dirty="0"/>
          </a:p>
        </p:txBody>
      </p:sp>
      <p:pic>
        <p:nvPicPr>
          <p:cNvPr id="12" name="Graphic 11" descr="Open book outline">
            <a:extLst>
              <a:ext uri="{FF2B5EF4-FFF2-40B4-BE49-F238E27FC236}">
                <a16:creationId xmlns:a16="http://schemas.microsoft.com/office/drawing/2014/main" id="{9C41DF91-2983-A391-5FD1-0830DCE138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983931">
            <a:off x="9951380" y="899125"/>
            <a:ext cx="1724527" cy="1724527"/>
          </a:xfrm>
          <a:prstGeom prst="rect">
            <a:avLst/>
          </a:prstGeom>
        </p:spPr>
      </p:pic>
    </p:spTree>
    <p:extLst>
      <p:ext uri="{BB962C8B-B14F-4D97-AF65-F5344CB8AC3E}">
        <p14:creationId xmlns:p14="http://schemas.microsoft.com/office/powerpoint/2010/main" val="384515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B197D3-1F8E-36B7-CB04-8BA089C55460}"/>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3102CE63-E239-B27A-838F-3D241CE3D592}"/>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013FA073-3F4C-1551-86D1-357AFAAFEA45}"/>
              </a:ext>
            </a:extLst>
          </p:cNvPr>
          <p:cNvSpPr>
            <a:spLocks noGrp="1"/>
          </p:cNvSpPr>
          <p:nvPr>
            <p:ph type="body" sz="quarter" idx="13"/>
          </p:nvPr>
        </p:nvSpPr>
        <p:spPr/>
        <p:txBody>
          <a:bodyPr/>
          <a:lstStyle/>
          <a:p>
            <a:endParaRPr lang="en-GB"/>
          </a:p>
        </p:txBody>
      </p:sp>
      <p:graphicFrame>
        <p:nvGraphicFramePr>
          <p:cNvPr id="2" name="Diagram 1">
            <a:extLst>
              <a:ext uri="{FF2B5EF4-FFF2-40B4-BE49-F238E27FC236}">
                <a16:creationId xmlns:a16="http://schemas.microsoft.com/office/drawing/2014/main" id="{FFD1D88D-037A-2EBE-6571-7C7BD2C1E1B9}"/>
              </a:ext>
            </a:extLst>
          </p:cNvPr>
          <p:cNvGraphicFramePr/>
          <p:nvPr>
            <p:extLst>
              <p:ext uri="{D42A27DB-BD31-4B8C-83A1-F6EECF244321}">
                <p14:modId xmlns:p14="http://schemas.microsoft.com/office/powerpoint/2010/main" val="4291437862"/>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C61FF4A3-42A9-A6BC-8F3B-01E2229F2DCC}"/>
              </a:ext>
            </a:extLst>
          </p:cNvPr>
          <p:cNvSpPr>
            <a:spLocks noGrp="1"/>
          </p:cNvSpPr>
          <p:nvPr>
            <p:ph type="title"/>
          </p:nvPr>
        </p:nvSpPr>
        <p:spPr>
          <a:xfrm>
            <a:off x="1546337" y="413252"/>
            <a:ext cx="9713686" cy="1325563"/>
          </a:xfrm>
        </p:spPr>
        <p:txBody>
          <a:bodyPr>
            <a:normAutofit/>
          </a:bodyPr>
          <a:lstStyle/>
          <a:p>
            <a:r>
              <a:rPr lang="en-GB" sz="4400" dirty="0">
                <a:latin typeface="+mn-lt"/>
              </a:rPr>
              <a:t>Treatment options </a:t>
            </a:r>
          </a:p>
        </p:txBody>
      </p:sp>
      <p:sp>
        <p:nvSpPr>
          <p:cNvPr id="9" name="TextBox 8">
            <a:extLst>
              <a:ext uri="{FF2B5EF4-FFF2-40B4-BE49-F238E27FC236}">
                <a16:creationId xmlns:a16="http://schemas.microsoft.com/office/drawing/2014/main" id="{74516311-88A8-C471-530E-A378D26CDE2F}"/>
              </a:ext>
            </a:extLst>
          </p:cNvPr>
          <p:cNvSpPr txBox="1"/>
          <p:nvPr/>
        </p:nvSpPr>
        <p:spPr>
          <a:xfrm>
            <a:off x="1128712" y="1396887"/>
            <a:ext cx="9856726" cy="1200329"/>
          </a:xfrm>
          <a:prstGeom prst="rect">
            <a:avLst/>
          </a:prstGeom>
          <a:noFill/>
        </p:spPr>
        <p:txBody>
          <a:bodyPr wrap="square">
            <a:spAutoFit/>
          </a:bodyPr>
          <a:lstStyle/>
          <a:p>
            <a:r>
              <a:rPr lang="en-GB" sz="2400" dirty="0">
                <a:latin typeface="+mn-lt"/>
              </a:rPr>
              <a:t>For a complete list of treatment options for acne visit s</a:t>
            </a:r>
            <a:r>
              <a:rPr lang="en-GB" sz="2400" dirty="0"/>
              <a:t>ection 3.3.2, table 1  in The “How to…?” Series: Acne Vulgaris. Taken from [NG198]</a:t>
            </a:r>
          </a:p>
          <a:p>
            <a:endParaRPr lang="en-GB" sz="2400" dirty="0"/>
          </a:p>
        </p:txBody>
      </p:sp>
      <p:pic>
        <p:nvPicPr>
          <p:cNvPr id="8" name="Picture 7">
            <a:extLst>
              <a:ext uri="{FF2B5EF4-FFF2-40B4-BE49-F238E27FC236}">
                <a16:creationId xmlns:a16="http://schemas.microsoft.com/office/drawing/2014/main" id="{9F20B819-CCB8-0A94-642F-5386375054FC}"/>
              </a:ext>
            </a:extLst>
          </p:cNvPr>
          <p:cNvPicPr>
            <a:picLocks noChangeAspect="1"/>
          </p:cNvPicPr>
          <p:nvPr/>
        </p:nvPicPr>
        <p:blipFill rotWithShape="1">
          <a:blip r:embed="rId8"/>
          <a:srcRect l="7644" t="9578" r="58288" b="11453"/>
          <a:stretch/>
        </p:blipFill>
        <p:spPr>
          <a:xfrm>
            <a:off x="353983" y="2233322"/>
            <a:ext cx="5659880" cy="4211426"/>
          </a:xfrm>
          <a:prstGeom prst="rect">
            <a:avLst/>
          </a:prstGeom>
        </p:spPr>
      </p:pic>
      <p:pic>
        <p:nvPicPr>
          <p:cNvPr id="12" name="Picture 11">
            <a:extLst>
              <a:ext uri="{FF2B5EF4-FFF2-40B4-BE49-F238E27FC236}">
                <a16:creationId xmlns:a16="http://schemas.microsoft.com/office/drawing/2014/main" id="{44E27A59-A981-1378-1045-1642DA4DFB4F}"/>
              </a:ext>
            </a:extLst>
          </p:cNvPr>
          <p:cNvPicPr>
            <a:picLocks noChangeAspect="1"/>
          </p:cNvPicPr>
          <p:nvPr/>
        </p:nvPicPr>
        <p:blipFill rotWithShape="1">
          <a:blip r:embed="rId9"/>
          <a:srcRect l="12683" t="9578" r="60445" b="13425"/>
          <a:stretch/>
        </p:blipFill>
        <p:spPr>
          <a:xfrm>
            <a:off x="6057075" y="2197946"/>
            <a:ext cx="4885151" cy="4374303"/>
          </a:xfrm>
          <a:prstGeom prst="rect">
            <a:avLst/>
          </a:prstGeom>
        </p:spPr>
      </p:pic>
      <p:sp>
        <p:nvSpPr>
          <p:cNvPr id="16" name="Rectangle 15">
            <a:extLst>
              <a:ext uri="{FF2B5EF4-FFF2-40B4-BE49-F238E27FC236}">
                <a16:creationId xmlns:a16="http://schemas.microsoft.com/office/drawing/2014/main" id="{1FA2BEAA-5D11-7255-5A3F-C0B65456809D}"/>
              </a:ext>
            </a:extLst>
          </p:cNvPr>
          <p:cNvSpPr/>
          <p:nvPr/>
        </p:nvSpPr>
        <p:spPr>
          <a:xfrm>
            <a:off x="6096000" y="3519814"/>
            <a:ext cx="1505332" cy="20417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spTree>
    <p:extLst>
      <p:ext uri="{BB962C8B-B14F-4D97-AF65-F5344CB8AC3E}">
        <p14:creationId xmlns:p14="http://schemas.microsoft.com/office/powerpoint/2010/main" val="166060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85B55AE-325A-46F7-B477-30B488DD03D7}"/>
              </a:ext>
            </a:extLst>
          </p:cNvPr>
          <p:cNvSpPr>
            <a:spLocks noGrp="1"/>
          </p:cNvSpPr>
          <p:nvPr>
            <p:ph type="title"/>
          </p:nvPr>
        </p:nvSpPr>
        <p:spPr bwMode="auto">
          <a:xfrm>
            <a:off x="1457325" y="531968"/>
            <a:ext cx="10292737" cy="159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eaLnBrk="1" hangingPunct="1"/>
            <a:r>
              <a:rPr lang="en-GB" altLang="en-US" sz="4400" dirty="0">
                <a:solidFill>
                  <a:srgbClr val="AF1E2C"/>
                </a:solidFill>
                <a:latin typeface="+mn-lt"/>
              </a:rPr>
              <a:t>Scenario 2 </a:t>
            </a:r>
            <a:br>
              <a:rPr lang="en-GB" altLang="en-US" sz="4400" dirty="0">
                <a:solidFill>
                  <a:srgbClr val="AF1E2C"/>
                </a:solidFill>
                <a:latin typeface="+mn-lt"/>
              </a:rPr>
            </a:br>
            <a:r>
              <a:rPr lang="en-GB" altLang="en-US" sz="4400" dirty="0">
                <a:solidFill>
                  <a:srgbClr val="AF1E2C"/>
                </a:solidFill>
                <a:latin typeface="+mn-lt"/>
              </a:rPr>
              <a:t>Review outcome: specialist referral </a:t>
            </a:r>
          </a:p>
        </p:txBody>
      </p:sp>
      <p:sp>
        <p:nvSpPr>
          <p:cNvPr id="5" name="Text Placeholder 4">
            <a:extLst>
              <a:ext uri="{FF2B5EF4-FFF2-40B4-BE49-F238E27FC236}">
                <a16:creationId xmlns:a16="http://schemas.microsoft.com/office/drawing/2014/main" id="{982292DA-A7E3-1CA1-39DE-46E2F0093662}"/>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D5DF5AAF-284A-886F-2C4D-748FC4AA3124}"/>
              </a:ext>
            </a:extLst>
          </p:cNvPr>
          <p:cNvSpPr>
            <a:spLocks noGrp="1"/>
          </p:cNvSpPr>
          <p:nvPr>
            <p:ph type="body" sz="quarter" idx="12"/>
          </p:nvPr>
        </p:nvSpPr>
        <p:spPr/>
        <p:txBody>
          <a:bodyPr/>
          <a:lstStyle/>
          <a:p>
            <a:endParaRPr lang="en-GB"/>
          </a:p>
        </p:txBody>
      </p:sp>
      <p:sp>
        <p:nvSpPr>
          <p:cNvPr id="9" name="Text Placeholder 8">
            <a:extLst>
              <a:ext uri="{FF2B5EF4-FFF2-40B4-BE49-F238E27FC236}">
                <a16:creationId xmlns:a16="http://schemas.microsoft.com/office/drawing/2014/main" id="{6566EC23-2CA1-E0A6-DD14-53427946E999}"/>
              </a:ext>
            </a:extLst>
          </p:cNvPr>
          <p:cNvSpPr>
            <a:spLocks noGrp="1"/>
          </p:cNvSpPr>
          <p:nvPr>
            <p:ph type="body" sz="quarter" idx="13"/>
          </p:nvPr>
        </p:nvSpPr>
        <p:spPr/>
        <p:txBody>
          <a:bodyPr/>
          <a:lstStyle/>
          <a:p>
            <a:endParaRPr lang="en-GB" dirty="0"/>
          </a:p>
        </p:txBody>
      </p:sp>
      <p:sp>
        <p:nvSpPr>
          <p:cNvPr id="3" name="TextBox 2">
            <a:extLst>
              <a:ext uri="{FF2B5EF4-FFF2-40B4-BE49-F238E27FC236}">
                <a16:creationId xmlns:a16="http://schemas.microsoft.com/office/drawing/2014/main" id="{8F2BB3E9-D3D5-2090-B961-03404417AF43}"/>
              </a:ext>
            </a:extLst>
          </p:cNvPr>
          <p:cNvSpPr txBox="1"/>
          <p:nvPr/>
        </p:nvSpPr>
        <p:spPr>
          <a:xfrm>
            <a:off x="800100" y="2361719"/>
            <a:ext cx="6559887" cy="5509200"/>
          </a:xfrm>
          <a:prstGeom prst="rect">
            <a:avLst/>
          </a:prstGeom>
          <a:noFill/>
        </p:spPr>
        <p:txBody>
          <a:bodyPr wrap="square">
            <a:spAutoFit/>
          </a:bodyPr>
          <a:lstStyle/>
          <a:p>
            <a:pPr>
              <a:spcBef>
                <a:spcPts val="1200"/>
              </a:spcBef>
              <a:defRPr/>
            </a:pPr>
            <a:r>
              <a:rPr lang="en-GB" altLang="en-US" sz="2400" b="1" dirty="0">
                <a:solidFill>
                  <a:schemeClr val="accent2">
                    <a:lumMod val="10000"/>
                  </a:schemeClr>
                </a:solidFill>
                <a:cs typeface="Arial" panose="020B0604020202020204" pitchFamily="34" charset="0"/>
              </a:rPr>
              <a:t>Consider the following details:</a:t>
            </a:r>
          </a:p>
          <a:p>
            <a:pPr marL="342900" indent="-342900">
              <a:buFont typeface="Arial" panose="020B0604020202020204" pitchFamily="34" charset="0"/>
              <a:buChar char="•"/>
            </a:pPr>
            <a:r>
              <a:rPr lang="en-GB" sz="2400" dirty="0">
                <a:solidFill>
                  <a:schemeClr val="accent2">
                    <a:lumMod val="10000"/>
                  </a:schemeClr>
                </a:solidFill>
              </a:rPr>
              <a:t>21-year-old female – non pregnant</a:t>
            </a:r>
          </a:p>
          <a:p>
            <a:pPr marL="342900" indent="-342900">
              <a:buFont typeface="Arial" panose="020B0604020202020204" pitchFamily="34" charset="0"/>
              <a:buChar char="•"/>
            </a:pPr>
            <a:r>
              <a:rPr lang="en-GB" sz="2400" dirty="0">
                <a:solidFill>
                  <a:schemeClr val="accent2">
                    <a:lumMod val="10000"/>
                  </a:schemeClr>
                </a:solidFill>
              </a:rPr>
              <a:t>Current Indication – Acne Vulgaris</a:t>
            </a:r>
          </a:p>
          <a:p>
            <a:pPr marL="342900" indent="-342900">
              <a:buFont typeface="Arial" panose="020B0604020202020204" pitchFamily="34" charset="0"/>
              <a:buChar char="•"/>
            </a:pPr>
            <a:r>
              <a:rPr lang="en-GB" sz="2400" dirty="0">
                <a:solidFill>
                  <a:schemeClr val="accent2">
                    <a:lumMod val="10000"/>
                  </a:schemeClr>
                </a:solidFill>
              </a:rPr>
              <a:t>Completed 3 months course lymecycline and has been prescribed topical treatments</a:t>
            </a:r>
          </a:p>
          <a:p>
            <a:pPr marL="342900" indent="-342900">
              <a:buFont typeface="Arial" panose="020B0604020202020204" pitchFamily="34" charset="0"/>
              <a:buChar char="•"/>
            </a:pPr>
            <a:endParaRPr lang="en-GB" sz="2400" dirty="0">
              <a:solidFill>
                <a:schemeClr val="accent2">
                  <a:lumMod val="10000"/>
                </a:schemeClr>
              </a:solidFill>
            </a:endParaRPr>
          </a:p>
          <a:p>
            <a:r>
              <a:rPr lang="en-GB" sz="2400" dirty="0">
                <a:solidFill>
                  <a:schemeClr val="accent2">
                    <a:lumMod val="10000"/>
                  </a:schemeClr>
                </a:solidFill>
              </a:rPr>
              <a:t>On examination </a:t>
            </a:r>
          </a:p>
          <a:p>
            <a:pPr marL="800100" lvl="1" indent="-342900">
              <a:buFont typeface="Arial" panose="020B0604020202020204" pitchFamily="34" charset="0"/>
              <a:buChar char="•"/>
            </a:pPr>
            <a:r>
              <a:rPr lang="en-GB" sz="2400" dirty="0">
                <a:solidFill>
                  <a:schemeClr val="accent2">
                    <a:lumMod val="10000"/>
                  </a:schemeClr>
                </a:solidFill>
              </a:rPr>
              <a:t>Moderate acne</a:t>
            </a:r>
          </a:p>
          <a:p>
            <a:pPr marL="800100" lvl="1" indent="-342900">
              <a:buFont typeface="Arial" panose="020B0604020202020204" pitchFamily="34" charset="0"/>
              <a:buChar char="•"/>
            </a:pPr>
            <a:r>
              <a:rPr lang="en-GB" sz="2400" dirty="0">
                <a:solidFill>
                  <a:schemeClr val="accent2">
                    <a:lumMod val="10000"/>
                  </a:schemeClr>
                </a:solidFill>
              </a:rPr>
              <a:t>Post inflammatory hyperpigmentation</a:t>
            </a:r>
          </a:p>
          <a:p>
            <a:pPr>
              <a:spcBef>
                <a:spcPts val="1200"/>
              </a:spcBef>
              <a:defRPr/>
            </a:pPr>
            <a:endParaRPr lang="en-GB" altLang="en-US" sz="2400" dirty="0">
              <a:solidFill>
                <a:schemeClr val="accent2">
                  <a:lumMod val="10000"/>
                </a:schemeClr>
              </a:solidFill>
              <a:cs typeface="Arial" panose="020B0604020202020204" pitchFamily="34" charset="0"/>
            </a:endParaRPr>
          </a:p>
          <a:p>
            <a:pPr>
              <a:spcBef>
                <a:spcPts val="1200"/>
              </a:spcBef>
              <a:defRPr/>
            </a:pPr>
            <a:endParaRPr lang="en-GB" altLang="en-US" sz="2400" dirty="0">
              <a:solidFill>
                <a:schemeClr val="accent2">
                  <a:lumMod val="10000"/>
                </a:schemeClr>
              </a:solidFill>
              <a:latin typeface="Arial" panose="020B0604020202020204" pitchFamily="34" charset="0"/>
              <a:cs typeface="Arial" panose="020B0604020202020204" pitchFamily="34" charset="0"/>
            </a:endParaRPr>
          </a:p>
          <a:p>
            <a:pPr>
              <a:spcBef>
                <a:spcPts val="1200"/>
              </a:spcBef>
              <a:defRPr/>
            </a:pPr>
            <a:endParaRPr lang="en-GB" altLang="en-US" sz="2400" dirty="0">
              <a:solidFill>
                <a:schemeClr val="accent2">
                  <a:lumMod val="10000"/>
                </a:schemeClr>
              </a:solidFill>
              <a:latin typeface="Arial" panose="020B0604020202020204" pitchFamily="34" charset="0"/>
              <a:cs typeface="Arial" panose="020B0604020202020204" pitchFamily="34" charset="0"/>
            </a:endParaRPr>
          </a:p>
          <a:p>
            <a:pPr>
              <a:spcBef>
                <a:spcPts val="1200"/>
              </a:spcBef>
              <a:defRPr/>
            </a:pPr>
            <a:endParaRPr lang="en-GB" altLang="en-US" sz="2400" dirty="0">
              <a:solidFill>
                <a:schemeClr val="accent2">
                  <a:lumMod val="10000"/>
                </a:schemeClr>
              </a:solidFill>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DC8714B4-A692-BA3C-F28F-5B7A2E6C3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449" y="2583517"/>
            <a:ext cx="3110888" cy="27943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70B315AA-3CB5-F8AC-6F75-5F40B3786953}"/>
              </a:ext>
            </a:extLst>
          </p:cNvPr>
          <p:cNvGraphicFramePr/>
          <p:nvPr>
            <p:extLst>
              <p:ext uri="{D42A27DB-BD31-4B8C-83A1-F6EECF244321}">
                <p14:modId xmlns:p14="http://schemas.microsoft.com/office/powerpoint/2010/main" val="3146867623"/>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E8F6-30EF-50C3-1C32-403EC3102B5B}"/>
              </a:ext>
            </a:extLst>
          </p:cNvPr>
          <p:cNvSpPr>
            <a:spLocks noGrp="1"/>
          </p:cNvSpPr>
          <p:nvPr>
            <p:ph type="title"/>
          </p:nvPr>
        </p:nvSpPr>
        <p:spPr/>
        <p:txBody>
          <a:bodyPr>
            <a:normAutofit/>
          </a:bodyPr>
          <a:lstStyle/>
          <a:p>
            <a:r>
              <a:rPr lang="en-GB" sz="4400" dirty="0">
                <a:latin typeface="+mn-lt"/>
              </a:rPr>
              <a:t>Acne on black skin </a:t>
            </a:r>
          </a:p>
        </p:txBody>
      </p:sp>
      <p:sp>
        <p:nvSpPr>
          <p:cNvPr id="6" name="Text Placeholder 5">
            <a:extLst>
              <a:ext uri="{FF2B5EF4-FFF2-40B4-BE49-F238E27FC236}">
                <a16:creationId xmlns:a16="http://schemas.microsoft.com/office/drawing/2014/main" id="{FABDAB2B-339E-CF0C-929C-7A6E0B696618}"/>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BA20C5F2-8024-74B7-E6AA-3B05DD6A6AC3}"/>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FBAC222D-1350-BF4B-2972-CB6836212435}"/>
              </a:ext>
            </a:extLst>
          </p:cNvPr>
          <p:cNvSpPr>
            <a:spLocks noGrp="1"/>
          </p:cNvSpPr>
          <p:nvPr>
            <p:ph type="body" sz="quarter" idx="13"/>
          </p:nvPr>
        </p:nvSpPr>
        <p:spPr/>
        <p:txBody>
          <a:bodyPr/>
          <a:lstStyle/>
          <a:p>
            <a:endParaRPr lang="en-GB"/>
          </a:p>
        </p:txBody>
      </p:sp>
      <p:pic>
        <p:nvPicPr>
          <p:cNvPr id="16" name="Picture 15">
            <a:extLst>
              <a:ext uri="{FF2B5EF4-FFF2-40B4-BE49-F238E27FC236}">
                <a16:creationId xmlns:a16="http://schemas.microsoft.com/office/drawing/2014/main" id="{E43FABC6-0A58-A55A-988E-F6AE37B25B4D}"/>
              </a:ext>
            </a:extLst>
          </p:cNvPr>
          <p:cNvPicPr>
            <a:picLocks noChangeAspect="1"/>
          </p:cNvPicPr>
          <p:nvPr/>
        </p:nvPicPr>
        <p:blipFill>
          <a:blip r:embed="rId3"/>
          <a:stretch>
            <a:fillRect/>
          </a:stretch>
        </p:blipFill>
        <p:spPr>
          <a:xfrm>
            <a:off x="7112793" y="1946079"/>
            <a:ext cx="5073114" cy="3202467"/>
          </a:xfrm>
          <a:prstGeom prst="rect">
            <a:avLst/>
          </a:prstGeom>
        </p:spPr>
      </p:pic>
      <p:sp>
        <p:nvSpPr>
          <p:cNvPr id="4" name="TextBox 3">
            <a:extLst>
              <a:ext uri="{FF2B5EF4-FFF2-40B4-BE49-F238E27FC236}">
                <a16:creationId xmlns:a16="http://schemas.microsoft.com/office/drawing/2014/main" id="{27DBB6F5-95BE-B3C7-3F28-8F57DA9388F6}"/>
              </a:ext>
            </a:extLst>
          </p:cNvPr>
          <p:cNvSpPr txBox="1"/>
          <p:nvPr/>
        </p:nvSpPr>
        <p:spPr>
          <a:xfrm>
            <a:off x="309102" y="1989221"/>
            <a:ext cx="6669946" cy="417037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2400" dirty="0"/>
              <a:t>Acne in black skin tends to present more as </a:t>
            </a:r>
            <a:r>
              <a:rPr lang="en-GB" sz="2400" b="1" dirty="0"/>
              <a:t>inflammatory acne </a:t>
            </a:r>
            <a:r>
              <a:rPr lang="en-GB" sz="2400" dirty="0"/>
              <a:t>(papules and pustules) than non-inflammatory (whiteheads and blackheads)</a:t>
            </a:r>
          </a:p>
          <a:p>
            <a:pPr marL="342900" indent="-342900">
              <a:spcBef>
                <a:spcPts val="600"/>
              </a:spcBef>
              <a:buFont typeface="Arial" panose="020B0604020202020204" pitchFamily="34" charset="0"/>
              <a:buChar char="•"/>
            </a:pPr>
            <a:r>
              <a:rPr lang="en-GB" sz="2400" dirty="0"/>
              <a:t>Tends to have </a:t>
            </a:r>
            <a:r>
              <a:rPr lang="en-GB" sz="2400" b="1" dirty="0"/>
              <a:t>fewer severe acne lesions </a:t>
            </a:r>
            <a:r>
              <a:rPr lang="en-GB" sz="2400" dirty="0"/>
              <a:t>(nodules &amp; cysts) </a:t>
            </a:r>
          </a:p>
          <a:p>
            <a:pPr marL="342900" indent="-342900">
              <a:spcBef>
                <a:spcPts val="600"/>
              </a:spcBef>
              <a:buFont typeface="Arial" panose="020B0604020202020204" pitchFamily="34" charset="0"/>
              <a:buChar char="•"/>
            </a:pPr>
            <a:r>
              <a:rPr lang="en-GB" sz="2400" dirty="0"/>
              <a:t>Tends to </a:t>
            </a:r>
            <a:r>
              <a:rPr lang="en-GB" sz="2400" b="1" dirty="0"/>
              <a:t>scar less</a:t>
            </a:r>
          </a:p>
          <a:p>
            <a:pPr marL="342900" indent="-342900">
              <a:spcBef>
                <a:spcPts val="600"/>
              </a:spcBef>
              <a:buFont typeface="Arial" panose="020B0604020202020204" pitchFamily="34" charset="0"/>
              <a:buChar char="•"/>
            </a:pPr>
            <a:r>
              <a:rPr lang="en-GB" sz="2400" dirty="0"/>
              <a:t>Has the highest incidence of </a:t>
            </a:r>
            <a:r>
              <a:rPr lang="en-GB" sz="2400" b="1" dirty="0"/>
              <a:t>hyperpigmentation</a:t>
            </a:r>
            <a:r>
              <a:rPr lang="en-GB" sz="2400" dirty="0"/>
              <a:t> </a:t>
            </a:r>
          </a:p>
          <a:p>
            <a:pPr marL="342900" indent="-342900">
              <a:spcBef>
                <a:spcPts val="600"/>
              </a:spcBef>
              <a:buFont typeface="Arial" panose="020B0604020202020204" pitchFamily="34" charset="0"/>
              <a:buChar char="•"/>
            </a:pPr>
            <a:r>
              <a:rPr lang="en-GB" sz="2400" dirty="0"/>
              <a:t>Has a higher chance of </a:t>
            </a:r>
            <a:r>
              <a:rPr lang="en-GB" sz="2400" b="1" dirty="0"/>
              <a:t>keloid scarring </a:t>
            </a:r>
            <a:r>
              <a:rPr lang="en-GB" sz="2400" dirty="0"/>
              <a:t>(especially on the chest and back) </a:t>
            </a:r>
          </a:p>
          <a:p>
            <a:pPr marL="342900" indent="-342900">
              <a:spcBef>
                <a:spcPts val="600"/>
              </a:spcBef>
              <a:buFont typeface="Arial" panose="020B0604020202020204" pitchFamily="34" charset="0"/>
              <a:buChar char="•"/>
            </a:pPr>
            <a:r>
              <a:rPr lang="en-GB" sz="2400" dirty="0"/>
              <a:t>Does not tend to suffer with rosacea </a:t>
            </a:r>
          </a:p>
        </p:txBody>
      </p:sp>
      <p:sp>
        <p:nvSpPr>
          <p:cNvPr id="5" name="TextBox 4">
            <a:extLst>
              <a:ext uri="{FF2B5EF4-FFF2-40B4-BE49-F238E27FC236}">
                <a16:creationId xmlns:a16="http://schemas.microsoft.com/office/drawing/2014/main" id="{2E8AFBE1-AC8D-9B47-4F35-81592997E8CA}"/>
              </a:ext>
            </a:extLst>
          </p:cNvPr>
          <p:cNvSpPr txBox="1"/>
          <p:nvPr/>
        </p:nvSpPr>
        <p:spPr>
          <a:xfrm>
            <a:off x="7503403" y="5403937"/>
            <a:ext cx="4576302" cy="830997"/>
          </a:xfrm>
          <a:prstGeom prst="rect">
            <a:avLst/>
          </a:prstGeom>
          <a:noFill/>
        </p:spPr>
        <p:txBody>
          <a:bodyPr wrap="square" rtlCol="0">
            <a:spAutoFit/>
          </a:bodyPr>
          <a:lstStyle/>
          <a:p>
            <a:r>
              <a:rPr lang="en-GB" sz="2400" dirty="0"/>
              <a:t>Very common in both adolescents and adults of African decent </a:t>
            </a:r>
          </a:p>
        </p:txBody>
      </p:sp>
      <p:graphicFrame>
        <p:nvGraphicFramePr>
          <p:cNvPr id="9" name="Diagram 8">
            <a:extLst>
              <a:ext uri="{FF2B5EF4-FFF2-40B4-BE49-F238E27FC236}">
                <a16:creationId xmlns:a16="http://schemas.microsoft.com/office/drawing/2014/main" id="{60DAC4EE-C99E-D27F-BD59-FD49C81330EE}"/>
              </a:ext>
            </a:extLst>
          </p:cNvPr>
          <p:cNvGraphicFramePr/>
          <p:nvPr>
            <p:extLst>
              <p:ext uri="{D42A27DB-BD31-4B8C-83A1-F6EECF244321}">
                <p14:modId xmlns:p14="http://schemas.microsoft.com/office/powerpoint/2010/main" val="1533185765"/>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036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84BEE-018B-7815-8F73-F72211897425}"/>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F500FF12-2AC0-EDB0-C2EE-166FB71607F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EE923EA9-11F1-59B8-BAA0-363E9780110D}"/>
              </a:ext>
            </a:extLst>
          </p:cNvPr>
          <p:cNvSpPr>
            <a:spLocks noGrp="1"/>
          </p:cNvSpPr>
          <p:nvPr>
            <p:ph type="body" sz="quarter" idx="13"/>
          </p:nvPr>
        </p:nvSpPr>
        <p:spPr/>
        <p:txBody>
          <a:bodyPr/>
          <a:lstStyle/>
          <a:p>
            <a:endParaRPr lang="en-GB"/>
          </a:p>
        </p:txBody>
      </p:sp>
      <p:graphicFrame>
        <p:nvGraphicFramePr>
          <p:cNvPr id="14" name="Table 13">
            <a:extLst>
              <a:ext uri="{FF2B5EF4-FFF2-40B4-BE49-F238E27FC236}">
                <a16:creationId xmlns:a16="http://schemas.microsoft.com/office/drawing/2014/main" id="{76CEDDC4-2C0F-4E6E-C2A4-17DB80BA95D8}"/>
              </a:ext>
            </a:extLst>
          </p:cNvPr>
          <p:cNvGraphicFramePr>
            <a:graphicFrameLocks noGrp="1"/>
          </p:cNvGraphicFramePr>
          <p:nvPr>
            <p:extLst>
              <p:ext uri="{D42A27DB-BD31-4B8C-83A1-F6EECF244321}">
                <p14:modId xmlns:p14="http://schemas.microsoft.com/office/powerpoint/2010/main" val="3718251477"/>
              </p:ext>
            </p:extLst>
          </p:nvPr>
        </p:nvGraphicFramePr>
        <p:xfrm>
          <a:off x="272717" y="1775593"/>
          <a:ext cx="11536278" cy="4706207"/>
        </p:xfrm>
        <a:graphic>
          <a:graphicData uri="http://schemas.openxmlformats.org/drawingml/2006/table">
            <a:tbl>
              <a:tblPr>
                <a:tableStyleId>{00A15C55-8517-42AA-B614-E9B94910E393}</a:tableStyleId>
              </a:tblPr>
              <a:tblGrid>
                <a:gridCol w="1967773">
                  <a:extLst>
                    <a:ext uri="{9D8B030D-6E8A-4147-A177-3AD203B41FA5}">
                      <a16:colId xmlns:a16="http://schemas.microsoft.com/office/drawing/2014/main" val="1822405589"/>
                    </a:ext>
                  </a:extLst>
                </a:gridCol>
                <a:gridCol w="3346852">
                  <a:extLst>
                    <a:ext uri="{9D8B030D-6E8A-4147-A177-3AD203B41FA5}">
                      <a16:colId xmlns:a16="http://schemas.microsoft.com/office/drawing/2014/main" val="3093834514"/>
                    </a:ext>
                  </a:extLst>
                </a:gridCol>
                <a:gridCol w="6221653">
                  <a:extLst>
                    <a:ext uri="{9D8B030D-6E8A-4147-A177-3AD203B41FA5}">
                      <a16:colId xmlns:a16="http://schemas.microsoft.com/office/drawing/2014/main" val="3188209570"/>
                    </a:ext>
                  </a:extLst>
                </a:gridCol>
              </a:tblGrid>
              <a:tr h="239864">
                <a:tc>
                  <a:txBody>
                    <a:bodyPr/>
                    <a:lstStyle/>
                    <a:p>
                      <a:pPr algn="l" fontAlgn="b"/>
                      <a:endParaRPr lang="en-GB" sz="1400" b="1" i="0" u="none" strike="noStrike" dirty="0">
                        <a:solidFill>
                          <a:srgbClr val="AF1E2C"/>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800" b="1" u="none" strike="noStrike" dirty="0">
                          <a:solidFill>
                            <a:schemeClr val="tx1"/>
                          </a:solidFill>
                          <a:effectLst/>
                          <a:latin typeface="+mn-lt"/>
                        </a:rPr>
                        <a:t>Item to consider</a:t>
                      </a:r>
                      <a:endParaRPr lang="en-GB" sz="1800" b="1"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800" b="1" u="none" strike="noStrike" dirty="0">
                          <a:solidFill>
                            <a:schemeClr val="tx1"/>
                          </a:solidFill>
                          <a:effectLst/>
                          <a:latin typeface="+mn-lt"/>
                        </a:rPr>
                        <a:t>Patient response</a:t>
                      </a:r>
                      <a:endParaRPr lang="en-GB" sz="1800" b="1" i="0" u="none" strike="noStrike" dirty="0">
                        <a:solidFill>
                          <a:schemeClr val="tx1"/>
                        </a:solidFill>
                        <a:effectLst/>
                        <a:latin typeface="+mn-lt"/>
                        <a:cs typeface="Arial" panose="020B0604020202020204" pitchFamily="34" charset="0"/>
                      </a:endParaRP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239864">
                <a:tc rowSpan="3">
                  <a:txBody>
                    <a:bodyPr/>
                    <a:lstStyle/>
                    <a:p>
                      <a:pPr marL="96838" indent="0" algn="l" fontAlgn="b"/>
                      <a:r>
                        <a:rPr lang="en-GB" sz="1800" b="1" u="none" strike="noStrike" dirty="0">
                          <a:solidFill>
                            <a:schemeClr val="tx1"/>
                          </a:solidFill>
                          <a:effectLst/>
                          <a:latin typeface="+mn-lt"/>
                          <a:cs typeface="Arial" panose="020B0604020202020204" pitchFamily="34" charset="0"/>
                        </a:rPr>
                        <a:t>Condition and consultation history</a:t>
                      </a:r>
                      <a:endParaRPr lang="en-GB" sz="18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Establish history of patients' condition</a:t>
                      </a: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Has had acne since teenager</a:t>
                      </a:r>
                      <a:endParaRPr lang="en-GB" sz="1600" b="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239864">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Patient baseline habits </a:t>
                      </a: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dirty="0">
                          <a:solidFill>
                            <a:schemeClr val="tx1"/>
                          </a:solidFill>
                          <a:effectLst/>
                          <a:latin typeface="+mn-lt"/>
                        </a:rPr>
                        <a:t>Generally is well, no low mood reported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70710">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Are they under a specialist consultant</a:t>
                      </a:r>
                    </a:p>
                    <a:p>
                      <a:pPr marL="0" indent="0" algn="l" fontAlgn="b">
                        <a:buFont typeface="Arial" panose="020B0604020202020204" pitchFamily="34" charset="0"/>
                        <a:buNone/>
                      </a:pPr>
                      <a:r>
                        <a:rPr lang="en-GB" sz="1600" b="0" i="0" u="none" strike="noStrike" dirty="0">
                          <a:solidFill>
                            <a:schemeClr val="tx1"/>
                          </a:solidFill>
                          <a:effectLst/>
                          <a:latin typeface="+mn-lt"/>
                          <a:cs typeface="Arial" panose="020B0604020202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Not currently under a specialist consultant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478475">
                <a:tc rowSpan="4">
                  <a:txBody>
                    <a:bodyPr/>
                    <a:lstStyle/>
                    <a:p>
                      <a:pPr marL="96838" indent="0" algn="l" fontAlgn="b"/>
                      <a:r>
                        <a:rPr lang="en-GB" sz="1800" b="1" i="0" u="none" strike="noStrike" dirty="0">
                          <a:solidFill>
                            <a:schemeClr val="tx1"/>
                          </a:solidFill>
                          <a:effectLst/>
                          <a:latin typeface="+mn-lt"/>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12 weeks completed of Lymecycline - once daily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dirty="0">
                          <a:solidFill>
                            <a:schemeClr val="tx1"/>
                          </a:solidFill>
                          <a:effectLst/>
                          <a:latin typeface="+mn-lt"/>
                        </a:rPr>
                        <a:t>Prescribed Topical adapalene 0.1% and Benzoyl Peroxide 5%. </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239864">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tab pos="968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dirty="0">
                          <a:solidFill>
                            <a:schemeClr val="tx1"/>
                          </a:solidFill>
                          <a:effectLst/>
                          <a:latin typeface="+mn-lt"/>
                        </a:rPr>
                        <a:t>No side effects reported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932402">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Compliance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dirty="0">
                          <a:solidFill>
                            <a:schemeClr val="tx1"/>
                          </a:solidFill>
                          <a:effectLst/>
                          <a:latin typeface="+mn-lt"/>
                        </a:rPr>
                        <a:t>Patient is compliant with her oral antibiotics and topical treatment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i="0" u="none" strike="noStrike" dirty="0">
                          <a:solidFill>
                            <a:schemeClr val="tx1"/>
                          </a:solidFill>
                          <a:effectLst/>
                          <a:latin typeface="+mn-lt"/>
                        </a:rPr>
                        <a:t>Adheres to skin care advice – avoids using oil-based hair products near forehead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239864">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Patient’s perception of their treatment</a:t>
                      </a:r>
                      <a:endPar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Feels current treatment has had minimal effect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701556">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800" b="1" u="none" strike="noStrike" dirty="0">
                          <a:solidFill>
                            <a:schemeClr val="tx1"/>
                          </a:solidFill>
                          <a:effectLst/>
                          <a:latin typeface="+mn-lt"/>
                          <a:cs typeface="Arial" panose="020B0604020202020204" pitchFamily="34" charset="0"/>
                        </a:rPr>
                        <a:t>Patient Impact and preference</a:t>
                      </a:r>
                      <a:endParaRPr lang="en-GB" sz="1800" b="1" i="0" u="none" strike="noStrike" dirty="0">
                        <a:solidFill>
                          <a:schemeClr val="tx1"/>
                        </a:solidFill>
                        <a:effectLst/>
                        <a:latin typeface="+mn-lt"/>
                        <a:cs typeface="Arial" panose="020B0604020202020204" pitchFamily="34" charset="0"/>
                      </a:endParaRPr>
                    </a:p>
                    <a:p>
                      <a:pPr algn="l" fontAlgn="b"/>
                      <a:endParaRPr lang="en-GB" sz="18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Explore impact acne has had on self- esteem or mental health</a:t>
                      </a: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Concerned about scarring, feels compelled to always use camouflage make-up to cover up acne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mn-lt"/>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701556">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a:solidFill>
                            <a:schemeClr val="tx1"/>
                          </a:solidFill>
                          <a:latin typeface="+mn-lt"/>
                          <a:cs typeface="Arial" panose="020B0604020202020204" pitchFamily="34" charset="0"/>
                        </a:rPr>
                        <a:t>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Would like to try other treatments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Happy to be referred to a specialist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Would like to see a noticeable improvement in her acne </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sp>
        <p:nvSpPr>
          <p:cNvPr id="16" name="TextBox 15">
            <a:extLst>
              <a:ext uri="{FF2B5EF4-FFF2-40B4-BE49-F238E27FC236}">
                <a16:creationId xmlns:a16="http://schemas.microsoft.com/office/drawing/2014/main" id="{75A7C2E1-C714-847B-5E36-53143D2772A7}"/>
              </a:ext>
            </a:extLst>
          </p:cNvPr>
          <p:cNvSpPr txBox="1"/>
          <p:nvPr/>
        </p:nvSpPr>
        <p:spPr>
          <a:xfrm>
            <a:off x="1648326" y="487187"/>
            <a:ext cx="7002379" cy="769441"/>
          </a:xfrm>
          <a:prstGeom prst="rect">
            <a:avLst/>
          </a:prstGeom>
          <a:noFill/>
        </p:spPr>
        <p:txBody>
          <a:bodyPr wrap="square" rtlCol="0">
            <a:spAutoFit/>
          </a:bodyPr>
          <a:lstStyle/>
          <a:p>
            <a:r>
              <a:rPr lang="en-GB" sz="4400" b="1" dirty="0">
                <a:solidFill>
                  <a:srgbClr val="AF1E2C"/>
                </a:solidFill>
              </a:rPr>
              <a:t>Patient Centred Review</a:t>
            </a:r>
          </a:p>
        </p:txBody>
      </p:sp>
      <p:graphicFrame>
        <p:nvGraphicFramePr>
          <p:cNvPr id="2" name="Diagram 1">
            <a:extLst>
              <a:ext uri="{FF2B5EF4-FFF2-40B4-BE49-F238E27FC236}">
                <a16:creationId xmlns:a16="http://schemas.microsoft.com/office/drawing/2014/main" id="{5B1CCAB5-5E73-935C-8407-4EEC75B8E47F}"/>
              </a:ext>
            </a:extLst>
          </p:cNvPr>
          <p:cNvGraphicFramePr/>
          <p:nvPr>
            <p:extLst>
              <p:ext uri="{D42A27DB-BD31-4B8C-83A1-F6EECF244321}">
                <p14:modId xmlns:p14="http://schemas.microsoft.com/office/powerpoint/2010/main" val="4257249126"/>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F31DDB4F-C5D2-3DAD-89AA-FF530A5083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1536" y="406680"/>
            <a:ext cx="1307458" cy="117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82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DF1D-75A4-FB34-CCB3-B0DDDACB325B}"/>
              </a:ext>
            </a:extLst>
          </p:cNvPr>
          <p:cNvSpPr>
            <a:spLocks noGrp="1"/>
          </p:cNvSpPr>
          <p:nvPr>
            <p:ph type="title"/>
          </p:nvPr>
        </p:nvSpPr>
        <p:spPr/>
        <p:txBody>
          <a:bodyPr>
            <a:normAutofit/>
          </a:bodyPr>
          <a:lstStyle/>
          <a:p>
            <a:r>
              <a:rPr lang="en-GB" sz="4400" dirty="0">
                <a:latin typeface="+mn-lt"/>
              </a:rPr>
              <a:t>Treating your patient</a:t>
            </a:r>
          </a:p>
        </p:txBody>
      </p:sp>
      <p:sp>
        <p:nvSpPr>
          <p:cNvPr id="3" name="Content Placeholder 2">
            <a:extLst>
              <a:ext uri="{FF2B5EF4-FFF2-40B4-BE49-F238E27FC236}">
                <a16:creationId xmlns:a16="http://schemas.microsoft.com/office/drawing/2014/main" id="{54A56360-4AF2-9CE5-98B6-9BF81B7AB427}"/>
              </a:ext>
            </a:extLst>
          </p:cNvPr>
          <p:cNvSpPr>
            <a:spLocks noGrp="1"/>
          </p:cNvSpPr>
          <p:nvPr>
            <p:ph idx="1"/>
          </p:nvPr>
        </p:nvSpPr>
        <p:spPr>
          <a:xfrm>
            <a:off x="838200" y="2067593"/>
            <a:ext cx="10515600" cy="4351338"/>
          </a:xfrm>
        </p:spPr>
        <p:txBody>
          <a:bodyPr>
            <a:normAutofit/>
          </a:bodyPr>
          <a:lstStyle/>
          <a:p>
            <a:pPr marL="0" indent="0">
              <a:buNone/>
            </a:pPr>
            <a:r>
              <a:rPr lang="en-GB" sz="2400" b="1" dirty="0">
                <a:solidFill>
                  <a:srgbClr val="C00000"/>
                </a:solidFill>
                <a:latin typeface="+mn-lt"/>
              </a:rPr>
              <a:t>Treating or referring the patient</a:t>
            </a:r>
          </a:p>
          <a:p>
            <a:pPr marL="0" indent="0">
              <a:buNone/>
            </a:pPr>
            <a:r>
              <a:rPr lang="en-GB" sz="2400" b="1" dirty="0">
                <a:latin typeface="+mn-lt"/>
              </a:rPr>
              <a:t>Refer patient to secondary care for specialist review</a:t>
            </a:r>
          </a:p>
          <a:p>
            <a:pPr marL="0" indent="0">
              <a:buNone/>
            </a:pPr>
            <a:r>
              <a:rPr lang="en-GB" sz="2400" b="1" dirty="0">
                <a:latin typeface="+mn-lt"/>
              </a:rPr>
              <a:t>Consider</a:t>
            </a:r>
            <a:r>
              <a:rPr lang="en-GB" sz="2400" dirty="0">
                <a:latin typeface="+mn-lt"/>
              </a:rPr>
              <a:t> a further 12 weeks of oral antibiotic therapy alongside topical treatment whilst patient awaits review by specialist</a:t>
            </a:r>
          </a:p>
          <a:p>
            <a:pPr marL="0" indent="0">
              <a:buNone/>
            </a:pPr>
            <a:endParaRPr lang="en-GB" sz="2400" b="1" dirty="0">
              <a:latin typeface="+mn-lt"/>
            </a:endParaRPr>
          </a:p>
          <a:p>
            <a:pPr marL="0" indent="0">
              <a:buNone/>
            </a:pPr>
            <a:r>
              <a:rPr lang="en-GB" sz="2400" b="1" dirty="0">
                <a:solidFill>
                  <a:srgbClr val="C00000"/>
                </a:solidFill>
                <a:latin typeface="+mn-lt"/>
              </a:rPr>
              <a:t>Review</a:t>
            </a:r>
          </a:p>
          <a:p>
            <a:pPr marL="0" indent="0">
              <a:buNone/>
            </a:pPr>
            <a:r>
              <a:rPr lang="en-GB" sz="2400" b="1" i="0" dirty="0">
                <a:effectLst/>
                <a:latin typeface="+mn-lt"/>
              </a:rPr>
              <a:t>Review patient after 12 weeks</a:t>
            </a:r>
            <a:r>
              <a:rPr lang="en-GB" sz="2400" b="0" i="0" dirty="0">
                <a:effectLst/>
                <a:latin typeface="+mn-lt"/>
              </a:rPr>
              <a:t>. If patient is being seen by specialist consultant, refer to correspondence for ongoing treatment</a:t>
            </a:r>
          </a:p>
          <a:p>
            <a:pPr marL="0" indent="0">
              <a:buNone/>
            </a:pPr>
            <a:r>
              <a:rPr lang="en-GB" sz="2400" b="1" i="0" dirty="0">
                <a:effectLst/>
                <a:latin typeface="+mn-lt"/>
              </a:rPr>
              <a:t>Review patient acne photos </a:t>
            </a:r>
            <a:r>
              <a:rPr lang="en-GB" sz="2400" b="0" i="0" dirty="0">
                <a:effectLst/>
                <a:latin typeface="+mn-lt"/>
              </a:rPr>
              <a:t>to monitor treatment success</a:t>
            </a:r>
          </a:p>
          <a:p>
            <a:pPr marL="0" indent="0">
              <a:buNone/>
            </a:pPr>
            <a:endParaRPr lang="en-GB" sz="2400" dirty="0">
              <a:latin typeface="+mn-lt"/>
            </a:endParaRPr>
          </a:p>
          <a:p>
            <a:pPr marL="0" indent="0">
              <a:buNone/>
            </a:pPr>
            <a:endParaRPr lang="en-GB" dirty="0"/>
          </a:p>
        </p:txBody>
      </p:sp>
      <p:sp>
        <p:nvSpPr>
          <p:cNvPr id="4" name="Text Placeholder 3">
            <a:extLst>
              <a:ext uri="{FF2B5EF4-FFF2-40B4-BE49-F238E27FC236}">
                <a16:creationId xmlns:a16="http://schemas.microsoft.com/office/drawing/2014/main" id="{7108F6BB-3519-460D-4136-E5A7DC9858BE}"/>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28DB138A-3103-57DC-1E00-B8A72FCEF5D9}"/>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88025E6-1B9D-66C5-3641-F8C8C13A0696}"/>
              </a:ext>
            </a:extLst>
          </p:cNvPr>
          <p:cNvSpPr>
            <a:spLocks noGrp="1"/>
          </p:cNvSpPr>
          <p:nvPr>
            <p:ph type="body" sz="quarter" idx="13"/>
          </p:nvPr>
        </p:nvSpPr>
        <p:spPr/>
        <p:txBody>
          <a:bodyPr/>
          <a:lstStyle/>
          <a:p>
            <a:endParaRPr lang="en-GB"/>
          </a:p>
        </p:txBody>
      </p:sp>
      <p:graphicFrame>
        <p:nvGraphicFramePr>
          <p:cNvPr id="13" name="Diagram 12">
            <a:extLst>
              <a:ext uri="{FF2B5EF4-FFF2-40B4-BE49-F238E27FC236}">
                <a16:creationId xmlns:a16="http://schemas.microsoft.com/office/drawing/2014/main" id="{66D988E5-191F-8BAE-ED7D-D170DB47B38D}"/>
              </a:ext>
            </a:extLst>
          </p:cNvPr>
          <p:cNvGraphicFramePr/>
          <p:nvPr>
            <p:extLst>
              <p:ext uri="{D42A27DB-BD31-4B8C-83A1-F6EECF244321}">
                <p14:modId xmlns:p14="http://schemas.microsoft.com/office/powerpoint/2010/main" val="1638145611"/>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63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08DC-146B-B798-E4E2-0F2A8F066671}"/>
              </a:ext>
            </a:extLst>
          </p:cNvPr>
          <p:cNvSpPr>
            <a:spLocks noGrp="1"/>
          </p:cNvSpPr>
          <p:nvPr>
            <p:ph type="title"/>
          </p:nvPr>
        </p:nvSpPr>
        <p:spPr>
          <a:xfrm>
            <a:off x="1546337" y="365126"/>
            <a:ext cx="9713686" cy="1325563"/>
          </a:xfrm>
        </p:spPr>
        <p:txBody>
          <a:bodyPr>
            <a:normAutofit/>
          </a:bodyPr>
          <a:lstStyle/>
          <a:p>
            <a:r>
              <a:rPr lang="en-GB" sz="4400" dirty="0">
                <a:latin typeface="+mn-lt"/>
              </a:rPr>
              <a:t>Education and advice</a:t>
            </a:r>
          </a:p>
        </p:txBody>
      </p:sp>
      <p:sp>
        <p:nvSpPr>
          <p:cNvPr id="4" name="Text Placeholder 3">
            <a:extLst>
              <a:ext uri="{FF2B5EF4-FFF2-40B4-BE49-F238E27FC236}">
                <a16:creationId xmlns:a16="http://schemas.microsoft.com/office/drawing/2014/main" id="{C9169524-00D4-16A3-FE93-3261736D0A0C}"/>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6663ECB2-01DB-C195-75DB-B64CEFFEC4CB}"/>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CAABBDCD-0C57-E17F-7E68-586968B8DC02}"/>
              </a:ext>
            </a:extLst>
          </p:cNvPr>
          <p:cNvSpPr>
            <a:spLocks noGrp="1"/>
          </p:cNvSpPr>
          <p:nvPr>
            <p:ph type="body" sz="quarter" idx="13"/>
          </p:nvPr>
        </p:nvSpPr>
        <p:spPr/>
        <p:txBody>
          <a:bodyPr/>
          <a:lstStyle/>
          <a:p>
            <a:endParaRPr lang="en-GB"/>
          </a:p>
        </p:txBody>
      </p:sp>
      <p:graphicFrame>
        <p:nvGraphicFramePr>
          <p:cNvPr id="10" name="Diagram 9">
            <a:extLst>
              <a:ext uri="{FF2B5EF4-FFF2-40B4-BE49-F238E27FC236}">
                <a16:creationId xmlns:a16="http://schemas.microsoft.com/office/drawing/2014/main" id="{18C331B3-9764-D284-2FAF-91CFE368CFAB}"/>
              </a:ext>
            </a:extLst>
          </p:cNvPr>
          <p:cNvGraphicFramePr/>
          <p:nvPr>
            <p:extLst>
              <p:ext uri="{D42A27DB-BD31-4B8C-83A1-F6EECF244321}">
                <p14:modId xmlns:p14="http://schemas.microsoft.com/office/powerpoint/2010/main" val="3627950484"/>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A759DC0-0F70-7492-23EF-E30152A21886}"/>
              </a:ext>
            </a:extLst>
          </p:cNvPr>
          <p:cNvSpPr txBox="1"/>
          <p:nvPr/>
        </p:nvSpPr>
        <p:spPr>
          <a:xfrm>
            <a:off x="473146" y="1904505"/>
            <a:ext cx="11546576" cy="5724644"/>
          </a:xfrm>
          <a:prstGeom prst="rect">
            <a:avLst/>
          </a:prstGeom>
          <a:noFill/>
        </p:spPr>
        <p:txBody>
          <a:bodyPr wrap="square" rtlCol="0">
            <a:spAutoFit/>
          </a:bodyPr>
          <a:lstStyle/>
          <a:p>
            <a:pPr marL="0" indent="0">
              <a:buNone/>
            </a:pPr>
            <a:r>
              <a:rPr lang="en-GB" sz="2000" b="1" i="0" dirty="0">
                <a:solidFill>
                  <a:srgbClr val="C00000"/>
                </a:solidFill>
                <a:effectLst/>
                <a:latin typeface="+mn-lt"/>
              </a:rPr>
              <a:t>Education</a:t>
            </a:r>
          </a:p>
          <a:p>
            <a:pPr marL="342900" indent="-342900">
              <a:buFont typeface="Arial" panose="020B0604020202020204" pitchFamily="34" charset="0"/>
              <a:buChar char="•"/>
            </a:pPr>
            <a:r>
              <a:rPr lang="en-GB" sz="2000" i="0" dirty="0">
                <a:effectLst/>
                <a:latin typeface="+mn-lt"/>
              </a:rPr>
              <a:t>Antibiotics may cause systemic side effects and antimicrobial resistance.</a:t>
            </a:r>
          </a:p>
          <a:p>
            <a:pPr marL="342900" indent="-342900">
              <a:buFont typeface="Arial" panose="020B0604020202020204" pitchFamily="34" charset="0"/>
              <a:buChar char="•"/>
            </a:pPr>
            <a:r>
              <a:rPr lang="en-GB" sz="2000" dirty="0">
                <a:latin typeface="+mn-lt"/>
              </a:rPr>
              <a:t>Post inflammatory hyperpigmentation can take several months to noticeably reduce</a:t>
            </a:r>
          </a:p>
          <a:p>
            <a:pPr marL="342900" indent="-342900">
              <a:buFont typeface="Arial" panose="020B0604020202020204" pitchFamily="34" charset="0"/>
              <a:buChar char="•"/>
            </a:pPr>
            <a:r>
              <a:rPr lang="fr-FR" sz="2000" dirty="0" err="1"/>
              <a:t>Provide</a:t>
            </a:r>
            <a:r>
              <a:rPr lang="fr-FR" sz="2000" dirty="0"/>
              <a:t> </a:t>
            </a:r>
            <a:r>
              <a:rPr lang="fr-FR" sz="2000" dirty="0" err="1"/>
              <a:t>evidence</a:t>
            </a:r>
            <a:r>
              <a:rPr lang="fr-FR" sz="2000" dirty="0"/>
              <a:t> for s</a:t>
            </a:r>
            <a:r>
              <a:rPr lang="fr-FR" sz="2000" dirty="0">
                <a:latin typeface="+mn-lt"/>
              </a:rPr>
              <a:t>kin </a:t>
            </a:r>
            <a:r>
              <a:rPr lang="fr-FR" sz="2000" dirty="0"/>
              <a:t>c</a:t>
            </a:r>
            <a:r>
              <a:rPr lang="fr-FR" sz="2000" dirty="0">
                <a:latin typeface="+mn-lt"/>
              </a:rPr>
              <a:t>are and </a:t>
            </a:r>
            <a:r>
              <a:rPr lang="fr-FR" sz="2000" dirty="0" err="1">
                <a:latin typeface="+mn-lt"/>
              </a:rPr>
              <a:t>diet</a:t>
            </a:r>
            <a:r>
              <a:rPr lang="fr-FR" sz="2000" dirty="0">
                <a:latin typeface="+mn-lt"/>
              </a:rPr>
              <a:t> to help </a:t>
            </a:r>
            <a:r>
              <a:rPr lang="fr-FR" sz="2000" dirty="0" err="1">
                <a:latin typeface="+mn-lt"/>
              </a:rPr>
              <a:t>acne</a:t>
            </a:r>
            <a:endParaRPr lang="en-GB" sz="2000" i="0" dirty="0">
              <a:effectLst/>
              <a:latin typeface="+mn-lt"/>
            </a:endParaRPr>
          </a:p>
          <a:p>
            <a:pPr marL="342900" indent="-342900">
              <a:buFont typeface="Arial" panose="020B0604020202020204" pitchFamily="34" charset="0"/>
              <a:buChar char="•"/>
            </a:pPr>
            <a:r>
              <a:rPr lang="en-GB" sz="2000" i="0" dirty="0">
                <a:effectLst/>
                <a:latin typeface="+mn-lt"/>
              </a:rPr>
              <a:t>Aggravating and modifiable risk factors - </a:t>
            </a:r>
            <a:r>
              <a:rPr lang="en-GB" sz="2000" dirty="0">
                <a:hlinkClick r:id="rId8"/>
              </a:rPr>
              <a:t>How to </a:t>
            </a:r>
            <a:r>
              <a:rPr lang="en-GB" sz="2000" dirty="0" err="1">
                <a:hlinkClick r:id="rId8"/>
              </a:rPr>
              <a:t>Booklet_Acne_TARGET</a:t>
            </a:r>
            <a:r>
              <a:rPr lang="en-GB" sz="2000" dirty="0">
                <a:hlinkClick r:id="rId8"/>
              </a:rPr>
              <a:t> V1.1_Final.pdf (rcgp.org.uk)</a:t>
            </a:r>
            <a:endParaRPr lang="en-GB" sz="2000" dirty="0">
              <a:latin typeface="+mn-lt"/>
            </a:endParaRPr>
          </a:p>
          <a:p>
            <a:pPr marL="342900" indent="-342900">
              <a:buFont typeface="Arial" panose="020B0604020202020204" pitchFamily="34" charset="0"/>
              <a:buChar char="•"/>
            </a:pPr>
            <a:endParaRPr lang="en-GB" sz="2000" dirty="0"/>
          </a:p>
          <a:p>
            <a:pPr marL="0" indent="0" algn="l" rtl="0" fontAlgn="t">
              <a:buClr>
                <a:srgbClr val="0E0E0E"/>
              </a:buClr>
              <a:buSzPts val="1100"/>
              <a:buNone/>
            </a:pPr>
            <a:r>
              <a:rPr lang="en-GB" sz="2000" b="1" u="none" strike="noStrike" dirty="0">
                <a:solidFill>
                  <a:srgbClr val="C00000"/>
                </a:solidFill>
                <a:effectLst/>
                <a:latin typeface="+mn-lt"/>
              </a:rPr>
              <a:t>Advice</a:t>
            </a:r>
          </a:p>
          <a:p>
            <a:pPr marL="342900" indent="-342900" fontAlgn="t">
              <a:buClr>
                <a:srgbClr val="0E0E0E"/>
              </a:buClr>
              <a:buSzPts val="1100"/>
              <a:buFont typeface="Arial" panose="020B0604020202020204" pitchFamily="34" charset="0"/>
              <a:buChar char="•"/>
            </a:pPr>
            <a:r>
              <a:rPr lang="en-GB" sz="2000" b="1" u="none" strike="noStrike" dirty="0">
                <a:effectLst/>
                <a:latin typeface="+mn-lt"/>
              </a:rPr>
              <a:t>Mental health services </a:t>
            </a:r>
            <a:r>
              <a:rPr lang="en-GB" sz="2000" u="none" strike="noStrike" dirty="0">
                <a:effectLst/>
                <a:latin typeface="+mn-lt"/>
              </a:rPr>
              <a:t>for psychological distress caused by acne and/or scarring – shared care decision on referral</a:t>
            </a:r>
          </a:p>
          <a:p>
            <a:pPr marL="342900" indent="-342900" fontAlgn="t">
              <a:buClr>
                <a:srgbClr val="0E0E0E"/>
              </a:buClr>
              <a:buSzPts val="1100"/>
              <a:buFont typeface="Arial" panose="020B0604020202020204" pitchFamily="34" charset="0"/>
              <a:buChar char="•"/>
            </a:pPr>
            <a:r>
              <a:rPr lang="en-GB" sz="2000" b="1" dirty="0">
                <a:latin typeface="+mn-lt"/>
              </a:rPr>
              <a:t>Signpost to digital apps </a:t>
            </a:r>
            <a:r>
              <a:rPr lang="en-GB" sz="2000" dirty="0">
                <a:latin typeface="+mn-lt"/>
              </a:rPr>
              <a:t>such as - </a:t>
            </a:r>
            <a:r>
              <a:rPr lang="en-GB" sz="2000" dirty="0">
                <a:latin typeface="+mn-lt"/>
                <a:hlinkClick r:id="rId9">
                  <a:extLst>
                    <a:ext uri="{A12FA001-AC4F-418D-AE19-62706E023703}">
                      <ahyp:hlinkClr xmlns:ahyp="http://schemas.microsoft.com/office/drawing/2018/hyperlinkcolor" val="tx"/>
                    </a:ext>
                  </a:extLst>
                </a:hlinkClick>
              </a:rPr>
              <a:t>Dermatology digital playbook - Digital playbooks - NHS Transformation Directorate (england.nhs.uk)</a:t>
            </a:r>
            <a:r>
              <a:rPr lang="en-GB" sz="2000" dirty="0">
                <a:latin typeface="+mn-lt"/>
              </a:rPr>
              <a:t>.</a:t>
            </a:r>
            <a:endParaRPr lang="fr-FR" sz="2000" dirty="0">
              <a:latin typeface="+mn-lt"/>
            </a:endParaRPr>
          </a:p>
          <a:p>
            <a:pPr marL="342900" indent="-342900" fontAlgn="t">
              <a:buClr>
                <a:srgbClr val="0E0E0E"/>
              </a:buClr>
              <a:buSzPts val="1100"/>
              <a:buFont typeface="Arial" panose="020B0604020202020204" pitchFamily="34" charset="0"/>
              <a:buChar char="•"/>
            </a:pPr>
            <a:r>
              <a:rPr lang="fr-FR" sz="2000" b="1" dirty="0" err="1"/>
              <a:t>Provide</a:t>
            </a:r>
            <a:r>
              <a:rPr lang="fr-FR" sz="2000" b="1" dirty="0"/>
              <a:t> </a:t>
            </a:r>
            <a:r>
              <a:rPr lang="fr-FR" sz="2000" b="1" dirty="0" err="1"/>
              <a:t>advice</a:t>
            </a:r>
            <a:r>
              <a:rPr lang="fr-FR" sz="2000" b="1" dirty="0"/>
              <a:t> on c</a:t>
            </a:r>
            <a:r>
              <a:rPr lang="fr-FR" sz="2000" b="1" u="none" strike="noStrike" dirty="0">
                <a:effectLst/>
                <a:latin typeface="+mn-lt"/>
              </a:rPr>
              <a:t>ontraception</a:t>
            </a:r>
            <a:r>
              <a:rPr lang="fr-FR" sz="2000" u="none" strike="noStrike" dirty="0">
                <a:effectLst/>
                <a:latin typeface="+mn-lt"/>
              </a:rPr>
              <a:t>– </a:t>
            </a:r>
            <a:r>
              <a:rPr lang="fr-FR" sz="2000" u="none" strike="noStrike" dirty="0" err="1">
                <a:effectLst/>
                <a:latin typeface="+mn-lt"/>
              </a:rPr>
              <a:t>topical</a:t>
            </a:r>
            <a:r>
              <a:rPr lang="fr-FR" sz="2000" u="none" strike="noStrike" dirty="0">
                <a:effectLst/>
                <a:latin typeface="+mn-lt"/>
              </a:rPr>
              <a:t> </a:t>
            </a:r>
            <a:r>
              <a:rPr lang="fr-FR" sz="2000" u="none" strike="noStrike" dirty="0" err="1">
                <a:effectLst/>
                <a:latin typeface="+mn-lt"/>
              </a:rPr>
              <a:t>retinoids</a:t>
            </a:r>
            <a:r>
              <a:rPr lang="fr-FR" sz="2000" u="none" strike="noStrike" dirty="0">
                <a:effectLst/>
                <a:latin typeface="+mn-lt"/>
              </a:rPr>
              <a:t> and oral </a:t>
            </a:r>
            <a:r>
              <a:rPr lang="fr-FR" sz="2000" u="none" strike="noStrike" dirty="0" err="1">
                <a:effectLst/>
                <a:latin typeface="+mn-lt"/>
              </a:rPr>
              <a:t>tetracyclines</a:t>
            </a:r>
            <a:r>
              <a:rPr lang="fr-FR" sz="2000" u="none" strike="noStrike" dirty="0">
                <a:effectLst/>
                <a:latin typeface="+mn-lt"/>
              </a:rPr>
              <a:t> are </a:t>
            </a:r>
            <a:r>
              <a:rPr lang="fr-FR" sz="2000" u="none" strike="noStrike" dirty="0" err="1">
                <a:effectLst/>
                <a:latin typeface="+mn-lt"/>
              </a:rPr>
              <a:t>contraindicated</a:t>
            </a:r>
            <a:r>
              <a:rPr lang="fr-FR" sz="2000" u="none" strike="noStrike" dirty="0">
                <a:effectLst/>
                <a:latin typeface="+mn-lt"/>
              </a:rPr>
              <a:t> in </a:t>
            </a:r>
            <a:r>
              <a:rPr lang="fr-FR" sz="2000" u="none" strike="noStrike" dirty="0" err="1">
                <a:effectLst/>
                <a:latin typeface="+mn-lt"/>
              </a:rPr>
              <a:t>pregnancy</a:t>
            </a:r>
            <a:endParaRPr lang="en-GB" sz="2000" dirty="0">
              <a:latin typeface="+mn-lt"/>
            </a:endParaRPr>
          </a:p>
          <a:p>
            <a:pPr marL="342900" indent="-342900" fontAlgn="t">
              <a:buClr>
                <a:srgbClr val="0E0E0E"/>
              </a:buClr>
              <a:buSzPts val="1100"/>
              <a:buFont typeface="Arial" panose="020B0604020202020204" pitchFamily="34" charset="0"/>
              <a:buChar char="•"/>
            </a:pPr>
            <a:r>
              <a:rPr lang="en-GB" sz="2000" b="1" i="0" dirty="0">
                <a:effectLst/>
                <a:latin typeface="+mn-lt"/>
              </a:rPr>
              <a:t>Oral tetracyclines can cause photosensitivity </a:t>
            </a:r>
            <a:r>
              <a:rPr lang="en-GB" sz="2000" b="0" i="0" dirty="0">
                <a:effectLst/>
                <a:latin typeface="+mn-lt"/>
              </a:rPr>
              <a:t>– use suitable SPF if going out in the sun.  </a:t>
            </a:r>
          </a:p>
          <a:p>
            <a:pPr marL="342900" indent="-342900" fontAlgn="t">
              <a:lnSpc>
                <a:spcPct val="100000"/>
              </a:lnSpc>
              <a:spcBef>
                <a:spcPts val="0"/>
              </a:spcBef>
              <a:buClr>
                <a:srgbClr val="0E0E0E"/>
              </a:buClr>
              <a:buSzPts val="1100"/>
              <a:buFont typeface="Arial" panose="020B0604020202020204" pitchFamily="34" charset="0"/>
              <a:buChar char="•"/>
              <a:defRPr/>
            </a:pPr>
            <a:r>
              <a:rPr lang="en-GB" sz="2000" b="1" i="0" dirty="0">
                <a:effectLst/>
                <a:latin typeface="+mn-lt"/>
              </a:rPr>
              <a:t>Avoid strong sunlight while using benzoyl peroxide </a:t>
            </a:r>
            <a:r>
              <a:rPr lang="en-GB" sz="2000" b="0" i="0" dirty="0">
                <a:effectLst/>
                <a:latin typeface="+mn-lt"/>
              </a:rPr>
              <a:t>and use oil free sunscreen with SPF30 or above</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endParaRPr lang="en-GB" sz="2400" dirty="0">
              <a:latin typeface="+mn-lt"/>
            </a:endParaRPr>
          </a:p>
          <a:p>
            <a:endParaRPr lang="en-GB" sz="2400" dirty="0">
              <a:latin typeface="+mn-lt"/>
            </a:endParaRPr>
          </a:p>
          <a:p>
            <a:endParaRPr lang="en-GB" dirty="0"/>
          </a:p>
        </p:txBody>
      </p:sp>
      <p:pic>
        <p:nvPicPr>
          <p:cNvPr id="15" name="Graphic 14" descr="Open book outline">
            <a:extLst>
              <a:ext uri="{FF2B5EF4-FFF2-40B4-BE49-F238E27FC236}">
                <a16:creationId xmlns:a16="http://schemas.microsoft.com/office/drawing/2014/main" id="{1CB6A86A-9161-D02F-812C-BCCDA62178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983931">
            <a:off x="9951380" y="899125"/>
            <a:ext cx="1724527" cy="1724527"/>
          </a:xfrm>
          <a:prstGeom prst="rect">
            <a:avLst/>
          </a:prstGeom>
        </p:spPr>
      </p:pic>
    </p:spTree>
    <p:extLst>
      <p:ext uri="{BB962C8B-B14F-4D97-AF65-F5344CB8AC3E}">
        <p14:creationId xmlns:p14="http://schemas.microsoft.com/office/powerpoint/2010/main" val="77802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D0BD-8B8D-5011-61DE-40D2C12C603B}"/>
              </a:ext>
            </a:extLst>
          </p:cNvPr>
          <p:cNvSpPr>
            <a:spLocks noGrp="1"/>
          </p:cNvSpPr>
          <p:nvPr>
            <p:ph type="title"/>
          </p:nvPr>
        </p:nvSpPr>
        <p:spPr/>
        <p:txBody>
          <a:bodyPr>
            <a:normAutofit/>
          </a:bodyPr>
          <a:lstStyle/>
          <a:p>
            <a:r>
              <a:rPr lang="en-GB" sz="4400" dirty="0">
                <a:latin typeface="+mn-lt"/>
              </a:rPr>
              <a:t>Referral to specialist care</a:t>
            </a:r>
          </a:p>
        </p:txBody>
      </p:sp>
      <p:sp>
        <p:nvSpPr>
          <p:cNvPr id="3" name="Text Placeholder 2">
            <a:extLst>
              <a:ext uri="{FF2B5EF4-FFF2-40B4-BE49-F238E27FC236}">
                <a16:creationId xmlns:a16="http://schemas.microsoft.com/office/drawing/2014/main" id="{AD190F15-AF45-A3DA-C21F-9751F5D56D82}"/>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23CC1F30-97A9-105F-D021-CA9B24FFBC4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2FBFC676-D4FD-64B9-E5EA-CCC269720C9D}"/>
              </a:ext>
            </a:extLst>
          </p:cNvPr>
          <p:cNvSpPr>
            <a:spLocks noGrp="1"/>
          </p:cNvSpPr>
          <p:nvPr>
            <p:ph type="body" sz="quarter" idx="13"/>
          </p:nvPr>
        </p:nvSpPr>
        <p:spPr/>
        <p:txBody>
          <a:bodyPr/>
          <a:lstStyle/>
          <a:p>
            <a:endParaRPr lang="en-GB"/>
          </a:p>
        </p:txBody>
      </p:sp>
      <p:graphicFrame>
        <p:nvGraphicFramePr>
          <p:cNvPr id="11" name="Diagram 10">
            <a:extLst>
              <a:ext uri="{FF2B5EF4-FFF2-40B4-BE49-F238E27FC236}">
                <a16:creationId xmlns:a16="http://schemas.microsoft.com/office/drawing/2014/main" id="{D224F366-6138-CEC5-25AA-BD1533696056}"/>
              </a:ext>
            </a:extLst>
          </p:cNvPr>
          <p:cNvGraphicFramePr/>
          <p:nvPr>
            <p:extLst>
              <p:ext uri="{D42A27DB-BD31-4B8C-83A1-F6EECF244321}">
                <p14:modId xmlns:p14="http://schemas.microsoft.com/office/powerpoint/2010/main" val="3535585007"/>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1CF1642-94FD-8328-7D27-3B3456AA6937}"/>
              </a:ext>
            </a:extLst>
          </p:cNvPr>
          <p:cNvSpPr txBox="1"/>
          <p:nvPr/>
        </p:nvSpPr>
        <p:spPr>
          <a:xfrm>
            <a:off x="320842" y="2090773"/>
            <a:ext cx="2202590" cy="461665"/>
          </a:xfrm>
          <a:prstGeom prst="rect">
            <a:avLst/>
          </a:prstGeom>
          <a:noFill/>
        </p:spPr>
        <p:txBody>
          <a:bodyPr wrap="square" rtlCol="0">
            <a:spAutoFit/>
          </a:bodyPr>
          <a:lstStyle/>
          <a:p>
            <a:r>
              <a:rPr lang="en-GB" sz="2400" b="1" dirty="0"/>
              <a:t>Urgent referral  </a:t>
            </a:r>
          </a:p>
        </p:txBody>
      </p:sp>
      <p:sp>
        <p:nvSpPr>
          <p:cNvPr id="14" name="Arrow: Right 13">
            <a:extLst>
              <a:ext uri="{FF2B5EF4-FFF2-40B4-BE49-F238E27FC236}">
                <a16:creationId xmlns:a16="http://schemas.microsoft.com/office/drawing/2014/main" id="{364C84BD-7428-0401-E10D-3595E130C348}"/>
              </a:ext>
            </a:extLst>
          </p:cNvPr>
          <p:cNvSpPr/>
          <p:nvPr/>
        </p:nvSpPr>
        <p:spPr>
          <a:xfrm>
            <a:off x="2464432" y="2244916"/>
            <a:ext cx="1171893" cy="153379"/>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838357C-A042-AB45-5238-3B5EE84BC2C5}"/>
              </a:ext>
            </a:extLst>
          </p:cNvPr>
          <p:cNvSpPr txBox="1"/>
          <p:nvPr/>
        </p:nvSpPr>
        <p:spPr>
          <a:xfrm>
            <a:off x="4078762" y="1982796"/>
            <a:ext cx="8113238"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People with acne fulminans, refer on the same day to the on-call hospital dermatology team</a:t>
            </a:r>
            <a:r>
              <a:rPr lang="en-GB" sz="2000" b="1" dirty="0"/>
              <a:t> </a:t>
            </a:r>
          </a:p>
        </p:txBody>
      </p:sp>
      <p:sp>
        <p:nvSpPr>
          <p:cNvPr id="18" name="TextBox 17">
            <a:extLst>
              <a:ext uri="{FF2B5EF4-FFF2-40B4-BE49-F238E27FC236}">
                <a16:creationId xmlns:a16="http://schemas.microsoft.com/office/drawing/2014/main" id="{83034163-F9B4-F5D9-D050-01855C8C31EB}"/>
              </a:ext>
            </a:extLst>
          </p:cNvPr>
          <p:cNvSpPr txBox="1"/>
          <p:nvPr/>
        </p:nvSpPr>
        <p:spPr>
          <a:xfrm>
            <a:off x="320842" y="3421761"/>
            <a:ext cx="1833635" cy="830997"/>
          </a:xfrm>
          <a:prstGeom prst="rect">
            <a:avLst/>
          </a:prstGeom>
          <a:noFill/>
        </p:spPr>
        <p:txBody>
          <a:bodyPr wrap="square" rtlCol="0">
            <a:spAutoFit/>
          </a:bodyPr>
          <a:lstStyle/>
          <a:p>
            <a:r>
              <a:rPr lang="en-GB" sz="2400" b="1" dirty="0"/>
              <a:t>Referral to dermatology </a:t>
            </a:r>
          </a:p>
        </p:txBody>
      </p:sp>
      <p:sp>
        <p:nvSpPr>
          <p:cNvPr id="20" name="TextBox 19">
            <a:extLst>
              <a:ext uri="{FF2B5EF4-FFF2-40B4-BE49-F238E27FC236}">
                <a16:creationId xmlns:a16="http://schemas.microsoft.com/office/drawing/2014/main" id="{13AF15E9-8EE0-AC4A-2EA1-AB9ADBC47AC4}"/>
              </a:ext>
            </a:extLst>
          </p:cNvPr>
          <p:cNvSpPr txBox="1"/>
          <p:nvPr/>
        </p:nvSpPr>
        <p:spPr>
          <a:xfrm>
            <a:off x="4078762" y="3144762"/>
            <a:ext cx="7615933"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a:t>There is diagnostic uncertainty about patient’s acne </a:t>
            </a:r>
          </a:p>
          <a:p>
            <a:pPr marL="342900" indent="-342900">
              <a:buFont typeface="Arial" panose="020B0604020202020204" pitchFamily="34" charset="0"/>
              <a:buChar char="•"/>
            </a:pPr>
            <a:r>
              <a:rPr lang="en-GB" sz="2000" dirty="0"/>
              <a:t>Or acne </a:t>
            </a:r>
            <a:r>
              <a:rPr lang="en-GB" sz="2000" dirty="0" err="1"/>
              <a:t>conglobata</a:t>
            </a:r>
            <a:r>
              <a:rPr lang="en-GB" sz="2000" dirty="0"/>
              <a:t>: serious form of </a:t>
            </a:r>
            <a:r>
              <a:rPr lang="en-GB" sz="2000" dirty="0" err="1"/>
              <a:t>nodulo</a:t>
            </a:r>
            <a:r>
              <a:rPr lang="en-GB" sz="2000" dirty="0"/>
              <a:t>-cystic acne with scars and abscesses over/under the surface of the skin</a:t>
            </a:r>
          </a:p>
          <a:p>
            <a:pPr marL="342900" indent="-342900">
              <a:buFont typeface="Arial" panose="020B0604020202020204" pitchFamily="34" charset="0"/>
              <a:buChar char="•"/>
            </a:pPr>
            <a:r>
              <a:rPr lang="en-GB" sz="2000" dirty="0"/>
              <a:t>Severe acne/ unresponsive to treatment</a:t>
            </a:r>
          </a:p>
        </p:txBody>
      </p:sp>
      <p:sp>
        <p:nvSpPr>
          <p:cNvPr id="21" name="TextBox 20">
            <a:extLst>
              <a:ext uri="{FF2B5EF4-FFF2-40B4-BE49-F238E27FC236}">
                <a16:creationId xmlns:a16="http://schemas.microsoft.com/office/drawing/2014/main" id="{C74592C4-ACE3-7F89-3C91-59FF7A04AF3A}"/>
              </a:ext>
            </a:extLst>
          </p:cNvPr>
          <p:cNvSpPr txBox="1"/>
          <p:nvPr/>
        </p:nvSpPr>
        <p:spPr>
          <a:xfrm>
            <a:off x="320841" y="4883098"/>
            <a:ext cx="2164866" cy="830997"/>
          </a:xfrm>
          <a:prstGeom prst="rect">
            <a:avLst/>
          </a:prstGeom>
          <a:noFill/>
        </p:spPr>
        <p:txBody>
          <a:bodyPr wrap="square" rtlCol="0">
            <a:spAutoFit/>
          </a:bodyPr>
          <a:lstStyle/>
          <a:p>
            <a:r>
              <a:rPr lang="en-GB" sz="2400" b="1" dirty="0"/>
              <a:t>Referral for mental health</a:t>
            </a:r>
          </a:p>
        </p:txBody>
      </p:sp>
      <p:sp>
        <p:nvSpPr>
          <p:cNvPr id="25" name="Arrow: Right 24">
            <a:extLst>
              <a:ext uri="{FF2B5EF4-FFF2-40B4-BE49-F238E27FC236}">
                <a16:creationId xmlns:a16="http://schemas.microsoft.com/office/drawing/2014/main" id="{DA0FAED8-55B4-0D1B-8979-0F6549E1321A}"/>
              </a:ext>
            </a:extLst>
          </p:cNvPr>
          <p:cNvSpPr/>
          <p:nvPr/>
        </p:nvSpPr>
        <p:spPr>
          <a:xfrm>
            <a:off x="2464432" y="3604723"/>
            <a:ext cx="1171893" cy="153379"/>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C50522A1-D17D-028E-2356-57097411A875}"/>
              </a:ext>
            </a:extLst>
          </p:cNvPr>
          <p:cNvSpPr/>
          <p:nvPr/>
        </p:nvSpPr>
        <p:spPr>
          <a:xfrm>
            <a:off x="2464432" y="5334929"/>
            <a:ext cx="1171893" cy="153379"/>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5B10597-ED90-99E2-3CE4-D4BE04ADEE5C}"/>
              </a:ext>
            </a:extLst>
          </p:cNvPr>
          <p:cNvSpPr txBox="1"/>
          <p:nvPr/>
        </p:nvSpPr>
        <p:spPr>
          <a:xfrm>
            <a:off x="3992755" y="4553883"/>
            <a:ext cx="7659301" cy="1938992"/>
          </a:xfrm>
          <a:prstGeom prst="rect">
            <a:avLst/>
          </a:prstGeom>
          <a:noFill/>
        </p:spPr>
        <p:txBody>
          <a:bodyPr wrap="square">
            <a:spAutoFit/>
          </a:bodyPr>
          <a:lstStyle/>
          <a:p>
            <a:pPr marL="342900" indent="-342900">
              <a:buFont typeface="Arial" panose="020B0604020202020204" pitchFamily="34" charset="0"/>
              <a:buChar char="•"/>
            </a:pPr>
            <a:r>
              <a:rPr lang="en-GB" sz="2000" dirty="0"/>
              <a:t>Patient with acne experiences significant psychological distress or a mental health disorder, including those with a suspected current or past history of: </a:t>
            </a:r>
          </a:p>
          <a:p>
            <a:pPr marL="800100" lvl="1" indent="-342900">
              <a:buFont typeface="Arial" panose="020B0604020202020204" pitchFamily="34" charset="0"/>
              <a:buChar char="•"/>
            </a:pPr>
            <a:r>
              <a:rPr lang="en-GB" sz="2000" dirty="0"/>
              <a:t>Suicidal ideation or self-harm </a:t>
            </a:r>
          </a:p>
          <a:p>
            <a:pPr marL="800100" lvl="1" indent="-342900">
              <a:buFont typeface="Arial" panose="020B0604020202020204" pitchFamily="34" charset="0"/>
              <a:buChar char="•"/>
            </a:pPr>
            <a:r>
              <a:rPr lang="en-GB" sz="2000" dirty="0"/>
              <a:t>Severe depressive or anxiety disorder</a:t>
            </a:r>
          </a:p>
          <a:p>
            <a:pPr marL="800100" lvl="1" indent="-342900">
              <a:buFont typeface="Arial" panose="020B0604020202020204" pitchFamily="34" charset="0"/>
              <a:buChar char="•"/>
            </a:pPr>
            <a:r>
              <a:rPr lang="en-GB" sz="2000" dirty="0"/>
              <a:t>Body dysmorphic disorder</a:t>
            </a:r>
          </a:p>
        </p:txBody>
      </p:sp>
    </p:spTree>
    <p:extLst>
      <p:ext uri="{BB962C8B-B14F-4D97-AF65-F5344CB8AC3E}">
        <p14:creationId xmlns:p14="http://schemas.microsoft.com/office/powerpoint/2010/main" val="410271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AD0BD-8B8D-5011-61DE-40D2C12C603B}"/>
              </a:ext>
            </a:extLst>
          </p:cNvPr>
          <p:cNvSpPr>
            <a:spLocks noGrp="1"/>
          </p:cNvSpPr>
          <p:nvPr>
            <p:ph type="title"/>
          </p:nvPr>
        </p:nvSpPr>
        <p:spPr/>
        <p:txBody>
          <a:bodyPr>
            <a:normAutofit/>
          </a:bodyPr>
          <a:lstStyle/>
          <a:p>
            <a:r>
              <a:rPr lang="en-GB" sz="4400" dirty="0">
                <a:latin typeface="+mn-lt"/>
              </a:rPr>
              <a:t>Referral to specialist care</a:t>
            </a:r>
          </a:p>
        </p:txBody>
      </p:sp>
      <p:sp>
        <p:nvSpPr>
          <p:cNvPr id="3" name="Text Placeholder 2">
            <a:extLst>
              <a:ext uri="{FF2B5EF4-FFF2-40B4-BE49-F238E27FC236}">
                <a16:creationId xmlns:a16="http://schemas.microsoft.com/office/drawing/2014/main" id="{AD190F15-AF45-A3DA-C21F-9751F5D56D82}"/>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23CC1F30-97A9-105F-D021-CA9B24FFBC4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2FBFC676-D4FD-64B9-E5EA-CCC269720C9D}"/>
              </a:ext>
            </a:extLst>
          </p:cNvPr>
          <p:cNvSpPr>
            <a:spLocks noGrp="1"/>
          </p:cNvSpPr>
          <p:nvPr>
            <p:ph type="body" sz="quarter" idx="13"/>
          </p:nvPr>
        </p:nvSpPr>
        <p:spPr/>
        <p:txBody>
          <a:bodyPr/>
          <a:lstStyle/>
          <a:p>
            <a:endParaRPr lang="en-GB"/>
          </a:p>
        </p:txBody>
      </p:sp>
      <p:graphicFrame>
        <p:nvGraphicFramePr>
          <p:cNvPr id="11" name="Diagram 10">
            <a:extLst>
              <a:ext uri="{FF2B5EF4-FFF2-40B4-BE49-F238E27FC236}">
                <a16:creationId xmlns:a16="http://schemas.microsoft.com/office/drawing/2014/main" id="{D224F366-6138-CEC5-25AA-BD1533696056}"/>
              </a:ext>
            </a:extLst>
          </p:cNvPr>
          <p:cNvGraphicFramePr/>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E1CF1642-94FD-8328-7D27-3B3456AA6937}"/>
              </a:ext>
            </a:extLst>
          </p:cNvPr>
          <p:cNvSpPr txBox="1"/>
          <p:nvPr/>
        </p:nvSpPr>
        <p:spPr>
          <a:xfrm>
            <a:off x="483652" y="5657297"/>
            <a:ext cx="2202590" cy="461665"/>
          </a:xfrm>
          <a:prstGeom prst="rect">
            <a:avLst/>
          </a:prstGeom>
          <a:noFill/>
        </p:spPr>
        <p:txBody>
          <a:bodyPr wrap="square" rtlCol="0">
            <a:spAutoFit/>
          </a:bodyPr>
          <a:lstStyle/>
          <a:p>
            <a:r>
              <a:rPr lang="en-GB" sz="2400" b="1" dirty="0"/>
              <a:t>Other</a:t>
            </a:r>
          </a:p>
        </p:txBody>
      </p:sp>
      <p:sp>
        <p:nvSpPr>
          <p:cNvPr id="15" name="TextBox 14">
            <a:extLst>
              <a:ext uri="{FF2B5EF4-FFF2-40B4-BE49-F238E27FC236}">
                <a16:creationId xmlns:a16="http://schemas.microsoft.com/office/drawing/2014/main" id="{C838357C-A042-AB45-5238-3B5EE84BC2C5}"/>
              </a:ext>
            </a:extLst>
          </p:cNvPr>
          <p:cNvSpPr txBox="1"/>
          <p:nvPr/>
        </p:nvSpPr>
        <p:spPr>
          <a:xfrm>
            <a:off x="4058653" y="5549320"/>
            <a:ext cx="8296157"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Consider condition-specific management or referral to a specialist (reproductive endocrinologist) if a medical disorder or medication is likely to be contributing to a person's acne</a:t>
            </a:r>
            <a:endParaRPr lang="en-GB" sz="2000" b="1" dirty="0"/>
          </a:p>
        </p:txBody>
      </p:sp>
      <p:sp>
        <p:nvSpPr>
          <p:cNvPr id="21" name="TextBox 20">
            <a:extLst>
              <a:ext uri="{FF2B5EF4-FFF2-40B4-BE49-F238E27FC236}">
                <a16:creationId xmlns:a16="http://schemas.microsoft.com/office/drawing/2014/main" id="{C74592C4-ACE3-7F89-3C91-59FF7A04AF3A}"/>
              </a:ext>
            </a:extLst>
          </p:cNvPr>
          <p:cNvSpPr txBox="1"/>
          <p:nvPr/>
        </p:nvSpPr>
        <p:spPr>
          <a:xfrm>
            <a:off x="483651" y="1923700"/>
            <a:ext cx="2164866" cy="1200329"/>
          </a:xfrm>
          <a:prstGeom prst="rect">
            <a:avLst/>
          </a:prstGeom>
          <a:noFill/>
        </p:spPr>
        <p:txBody>
          <a:bodyPr wrap="square" rtlCol="0">
            <a:spAutoFit/>
          </a:bodyPr>
          <a:lstStyle/>
          <a:p>
            <a:r>
              <a:rPr lang="en-GB" sz="2400" b="1" dirty="0"/>
              <a:t>Considerations for referral  to dermatology</a:t>
            </a:r>
          </a:p>
        </p:txBody>
      </p:sp>
      <p:sp>
        <p:nvSpPr>
          <p:cNvPr id="24" name="TextBox 23">
            <a:extLst>
              <a:ext uri="{FF2B5EF4-FFF2-40B4-BE49-F238E27FC236}">
                <a16:creationId xmlns:a16="http://schemas.microsoft.com/office/drawing/2014/main" id="{3501E011-C657-A5EB-7D8D-E479B54AF51C}"/>
              </a:ext>
            </a:extLst>
          </p:cNvPr>
          <p:cNvSpPr txBox="1"/>
          <p:nvPr/>
        </p:nvSpPr>
        <p:spPr>
          <a:xfrm>
            <a:off x="4058653" y="1847611"/>
            <a:ext cx="7908757" cy="3477875"/>
          </a:xfrm>
          <a:prstGeom prst="rect">
            <a:avLst/>
          </a:prstGeom>
          <a:noFill/>
        </p:spPr>
        <p:txBody>
          <a:bodyPr wrap="square">
            <a:spAutoFit/>
          </a:bodyPr>
          <a:lstStyle/>
          <a:p>
            <a:pPr marL="342900" indent="-342900">
              <a:buFont typeface="Arial" panose="020B0604020202020204" pitchFamily="34" charset="0"/>
              <a:buChar char="•"/>
            </a:pPr>
            <a:r>
              <a:rPr lang="en-GB" sz="2000" dirty="0"/>
              <a:t>Mild to moderate acne that has not responded to two completed 12-week courses of treatment</a:t>
            </a:r>
          </a:p>
          <a:p>
            <a:pPr marL="342900" indent="-342900">
              <a:buFont typeface="Arial" panose="020B0604020202020204" pitchFamily="34" charset="0"/>
              <a:buChar char="•"/>
            </a:pPr>
            <a:r>
              <a:rPr lang="en-GB" sz="2000" dirty="0"/>
              <a:t>Moderate to severe acne which has not responded to previous treatment (dual therapy including oral antibiotic)</a:t>
            </a:r>
          </a:p>
          <a:p>
            <a:pPr marL="342900" indent="-342900">
              <a:buFont typeface="Arial" panose="020B0604020202020204" pitchFamily="34" charset="0"/>
              <a:buChar char="•"/>
            </a:pPr>
            <a:r>
              <a:rPr lang="en-GB" sz="2000" dirty="0"/>
              <a:t>Acne with scarring</a:t>
            </a:r>
          </a:p>
          <a:p>
            <a:pPr marL="342900" indent="-342900">
              <a:buFont typeface="Arial" panose="020B0604020202020204" pitchFamily="34" charset="0"/>
              <a:buChar char="•"/>
            </a:pPr>
            <a:r>
              <a:rPr lang="en-GB" sz="2000" dirty="0"/>
              <a:t>Acne with persistent pigmentary changes</a:t>
            </a:r>
          </a:p>
          <a:p>
            <a:pPr marL="342900" indent="-342900">
              <a:buFont typeface="Arial" panose="020B0604020202020204" pitchFamily="34" charset="0"/>
              <a:buChar char="•"/>
            </a:pPr>
            <a:r>
              <a:rPr lang="en-GB" sz="2000" dirty="0"/>
              <a:t>Acne of any severity, or acne-related scarring, that is causing or contributing to persistent psychological distress or a mental health disorder</a:t>
            </a:r>
          </a:p>
          <a:p>
            <a:pPr marL="342900" indent="-342900">
              <a:buFont typeface="Arial" panose="020B0604020202020204" pitchFamily="34" charset="0"/>
              <a:buChar char="•"/>
            </a:pPr>
            <a:r>
              <a:rPr lang="en-GB" sz="2000" dirty="0"/>
              <a:t>Any patient for whom oral retinoid therapy (isotretinoin) is being considered (NICE b, 2021)</a:t>
            </a:r>
            <a:endParaRPr lang="en-GB" dirty="0"/>
          </a:p>
        </p:txBody>
      </p:sp>
      <p:sp>
        <p:nvSpPr>
          <p:cNvPr id="7" name="Arrow: Right 6">
            <a:extLst>
              <a:ext uri="{FF2B5EF4-FFF2-40B4-BE49-F238E27FC236}">
                <a16:creationId xmlns:a16="http://schemas.microsoft.com/office/drawing/2014/main" id="{09C210FC-1CEE-1CC8-F840-69A5FCAB40A3}"/>
              </a:ext>
            </a:extLst>
          </p:cNvPr>
          <p:cNvSpPr/>
          <p:nvPr/>
        </p:nvSpPr>
        <p:spPr>
          <a:xfrm>
            <a:off x="2686242" y="2221428"/>
            <a:ext cx="1171893" cy="153379"/>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09005199-199A-C056-17B6-A637511A47F0}"/>
              </a:ext>
            </a:extLst>
          </p:cNvPr>
          <p:cNvSpPr/>
          <p:nvPr/>
        </p:nvSpPr>
        <p:spPr>
          <a:xfrm>
            <a:off x="2648517" y="5811439"/>
            <a:ext cx="1171893" cy="153379"/>
          </a:xfrm>
          <a:prstGeom prst="rightArrow">
            <a:avLst/>
          </a:prstGeom>
          <a:solidFill>
            <a:srgbClr val="AF1E2C"/>
          </a:solidFill>
          <a:ln>
            <a:solidFill>
              <a:srgbClr val="AF1E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0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B1A7-9175-45D8-8308-C31B0886F3E9}"/>
              </a:ext>
            </a:extLst>
          </p:cNvPr>
          <p:cNvSpPr>
            <a:spLocks noGrp="1"/>
          </p:cNvSpPr>
          <p:nvPr>
            <p:ph type="title"/>
          </p:nvPr>
        </p:nvSpPr>
        <p:spPr/>
        <p:txBody>
          <a:bodyPr>
            <a:normAutofit fontScale="90000"/>
          </a:bodyPr>
          <a:lstStyle/>
          <a:p>
            <a:r>
              <a:rPr lang="en-GB" altLang="en-US" sz="4400" dirty="0">
                <a:solidFill>
                  <a:srgbClr val="AF1E2C"/>
                </a:solidFill>
                <a:latin typeface="+mn-lt"/>
              </a:rPr>
              <a:t>Scenario 3 </a:t>
            </a:r>
            <a:br>
              <a:rPr lang="en-GB" altLang="en-US" sz="4400" dirty="0">
                <a:solidFill>
                  <a:srgbClr val="AF1E2C"/>
                </a:solidFill>
                <a:latin typeface="+mn-lt"/>
              </a:rPr>
            </a:br>
            <a:r>
              <a:rPr lang="en-GB" altLang="en-US" sz="4400" dirty="0">
                <a:solidFill>
                  <a:srgbClr val="AF1E2C"/>
                </a:solidFill>
                <a:latin typeface="+mn-lt"/>
              </a:rPr>
              <a:t>Review outcome: stepping down treatment </a:t>
            </a:r>
            <a:endParaRPr lang="en-GB" sz="4400" dirty="0">
              <a:latin typeface="+mn-lt"/>
            </a:endParaRPr>
          </a:p>
        </p:txBody>
      </p:sp>
      <p:sp>
        <p:nvSpPr>
          <p:cNvPr id="3" name="Content Placeholder 2">
            <a:extLst>
              <a:ext uri="{FF2B5EF4-FFF2-40B4-BE49-F238E27FC236}">
                <a16:creationId xmlns:a16="http://schemas.microsoft.com/office/drawing/2014/main" id="{4EC91926-B00A-6EAE-6CEF-434ACD3928C8}"/>
              </a:ext>
            </a:extLst>
          </p:cNvPr>
          <p:cNvSpPr>
            <a:spLocks noGrp="1"/>
          </p:cNvSpPr>
          <p:nvPr>
            <p:ph idx="1"/>
          </p:nvPr>
        </p:nvSpPr>
        <p:spPr>
          <a:xfrm>
            <a:off x="800100" y="2141537"/>
            <a:ext cx="6553002" cy="4351338"/>
          </a:xfrm>
        </p:spPr>
        <p:txBody>
          <a:bodyPr/>
          <a:lstStyle/>
          <a:p>
            <a:pPr marL="0" indent="0">
              <a:buNone/>
            </a:pPr>
            <a:r>
              <a:rPr lang="en-GB" sz="2400" b="1" dirty="0">
                <a:latin typeface="+mn-lt"/>
              </a:rPr>
              <a:t>Consider the following details:</a:t>
            </a:r>
          </a:p>
          <a:p>
            <a:r>
              <a:rPr lang="en-GB" sz="2400" dirty="0">
                <a:latin typeface="+mn-lt"/>
              </a:rPr>
              <a:t>24-year-old male</a:t>
            </a:r>
          </a:p>
          <a:p>
            <a:r>
              <a:rPr lang="en-GB" sz="2400" dirty="0">
                <a:latin typeface="+mn-lt"/>
              </a:rPr>
              <a:t>Has been issued 2 prescriptions for lymecycline 408mg in the last 12 months</a:t>
            </a:r>
          </a:p>
          <a:p>
            <a:endParaRPr lang="en-GB" sz="2400" dirty="0">
              <a:latin typeface="+mn-lt"/>
            </a:endParaRPr>
          </a:p>
          <a:p>
            <a:pPr marL="0" indent="0">
              <a:buNone/>
            </a:pPr>
            <a:r>
              <a:rPr lang="en-GB" sz="2400" dirty="0">
                <a:latin typeface="+mn-lt"/>
              </a:rPr>
              <a:t>On examination </a:t>
            </a:r>
          </a:p>
          <a:p>
            <a:r>
              <a:rPr lang="en-GB" sz="2400" dirty="0">
                <a:latin typeface="+mn-lt"/>
              </a:rPr>
              <a:t>Mild acne</a:t>
            </a:r>
          </a:p>
          <a:p>
            <a:pPr marL="0" indent="0">
              <a:buNone/>
            </a:pPr>
            <a:endParaRPr lang="en-GB" dirty="0"/>
          </a:p>
        </p:txBody>
      </p:sp>
      <p:sp>
        <p:nvSpPr>
          <p:cNvPr id="6" name="Text Placeholder 5">
            <a:extLst>
              <a:ext uri="{FF2B5EF4-FFF2-40B4-BE49-F238E27FC236}">
                <a16:creationId xmlns:a16="http://schemas.microsoft.com/office/drawing/2014/main" id="{B46FE177-6E54-1978-4666-03F08E99B27F}"/>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0B48C398-9FEA-7274-675E-8DD385DF491D}"/>
              </a:ext>
            </a:extLst>
          </p:cNvPr>
          <p:cNvSpPr>
            <a:spLocks noGrp="1"/>
          </p:cNvSpPr>
          <p:nvPr>
            <p:ph type="body" sz="quarter" idx="12"/>
          </p:nvPr>
        </p:nvSpPr>
        <p:spPr/>
        <p:txBody>
          <a:bodyPr/>
          <a:lstStyle/>
          <a:p>
            <a:endParaRPr lang="en-GB"/>
          </a:p>
        </p:txBody>
      </p:sp>
      <p:sp>
        <p:nvSpPr>
          <p:cNvPr id="8" name="Text Placeholder 7">
            <a:extLst>
              <a:ext uri="{FF2B5EF4-FFF2-40B4-BE49-F238E27FC236}">
                <a16:creationId xmlns:a16="http://schemas.microsoft.com/office/drawing/2014/main" id="{A566CA29-6B9A-8925-CCBB-FEA11479D3EB}"/>
              </a:ext>
            </a:extLst>
          </p:cNvPr>
          <p:cNvSpPr>
            <a:spLocks noGrp="1"/>
          </p:cNvSpPr>
          <p:nvPr>
            <p:ph type="body" sz="quarter" idx="13"/>
          </p:nvPr>
        </p:nvSpPr>
        <p:spPr/>
        <p:txBody>
          <a:bodyPr/>
          <a:lstStyle/>
          <a:p>
            <a:endParaRPr lang="en-GB"/>
          </a:p>
        </p:txBody>
      </p:sp>
      <p:pic>
        <p:nvPicPr>
          <p:cNvPr id="4" name="Picture 2">
            <a:extLst>
              <a:ext uri="{FF2B5EF4-FFF2-40B4-BE49-F238E27FC236}">
                <a16:creationId xmlns:a16="http://schemas.microsoft.com/office/drawing/2014/main" id="{469FE576-442D-03A6-97FB-1372F6027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258" y="2486212"/>
            <a:ext cx="4008927" cy="27800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1EA1B6F3-3EDD-03C5-CC42-6D73FC598ACC}"/>
              </a:ext>
            </a:extLst>
          </p:cNvPr>
          <p:cNvGraphicFramePr/>
          <p:nvPr>
            <p:extLst>
              <p:ext uri="{D42A27DB-BD31-4B8C-83A1-F6EECF244321}">
                <p14:modId xmlns:p14="http://schemas.microsoft.com/office/powerpoint/2010/main" val="1404112570"/>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496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55C8-9974-E1EF-B3C7-C5306DD8F9EC}"/>
              </a:ext>
            </a:extLst>
          </p:cNvPr>
          <p:cNvSpPr>
            <a:spLocks noGrp="1"/>
          </p:cNvSpPr>
          <p:nvPr>
            <p:ph type="title"/>
          </p:nvPr>
        </p:nvSpPr>
        <p:spPr>
          <a:xfrm>
            <a:off x="1489075" y="768349"/>
            <a:ext cx="8132152" cy="775554"/>
          </a:xfrm>
        </p:spPr>
        <p:txBody>
          <a:bodyPr>
            <a:normAutofit/>
          </a:bodyPr>
          <a:lstStyle/>
          <a:p>
            <a:r>
              <a:rPr lang="en-GB" sz="4400" dirty="0">
                <a:latin typeface="+mn-lt"/>
              </a:rPr>
              <a:t>How to use this resource</a:t>
            </a:r>
          </a:p>
        </p:txBody>
      </p:sp>
      <p:sp>
        <p:nvSpPr>
          <p:cNvPr id="3" name="Text Placeholder 2">
            <a:extLst>
              <a:ext uri="{FF2B5EF4-FFF2-40B4-BE49-F238E27FC236}">
                <a16:creationId xmlns:a16="http://schemas.microsoft.com/office/drawing/2014/main" id="{0CE72527-9073-FA4F-D7D4-C5643B71581F}"/>
              </a:ext>
            </a:extLst>
          </p:cNvPr>
          <p:cNvSpPr>
            <a:spLocks noGrp="1"/>
          </p:cNvSpPr>
          <p:nvPr>
            <p:ph type="body" idx="1"/>
          </p:nvPr>
        </p:nvSpPr>
        <p:spPr>
          <a:xfrm>
            <a:off x="831850" y="1805355"/>
            <a:ext cx="10515600" cy="4284296"/>
          </a:xfrm>
        </p:spPr>
        <p:txBody>
          <a:bodyPr/>
          <a:lstStyle/>
          <a:p>
            <a:pPr marR="0">
              <a:spcBef>
                <a:spcPts val="0"/>
              </a:spcBef>
              <a:spcAft>
                <a:spcPts val="0"/>
              </a:spcAft>
            </a:pPr>
            <a:endParaRPr lang="en-GB" sz="2400" dirty="0">
              <a:solidFill>
                <a:schemeClr val="tx1"/>
              </a:solidFill>
              <a:effectLst/>
              <a:latin typeface="Calibri" panose="020F0502020204030204" pitchFamily="34" charset="0"/>
            </a:endParaRPr>
          </a:p>
          <a:p>
            <a:pPr marR="0">
              <a:spcBef>
                <a:spcPts val="0"/>
              </a:spcBef>
              <a:spcAft>
                <a:spcPts val="0"/>
              </a:spcAft>
            </a:pPr>
            <a:r>
              <a:rPr lang="en-GB" sz="2400" dirty="0">
                <a:solidFill>
                  <a:schemeClr val="tx1"/>
                </a:solidFill>
                <a:effectLst/>
                <a:latin typeface="+mn-lt"/>
              </a:rPr>
              <a:t>The TARGET acne ‘How to…’ worked examples are a resource designed to be used </a:t>
            </a:r>
            <a:r>
              <a:rPr lang="en-GB" sz="2400" b="1" dirty="0">
                <a:solidFill>
                  <a:schemeClr val="tx1"/>
                </a:solidFill>
                <a:effectLst/>
                <a:latin typeface="+mn-lt"/>
              </a:rPr>
              <a:t>with</a:t>
            </a:r>
            <a:r>
              <a:rPr lang="en-GB" sz="2400" dirty="0">
                <a:solidFill>
                  <a:schemeClr val="tx1"/>
                </a:solidFill>
                <a:effectLst/>
                <a:latin typeface="+mn-lt"/>
              </a:rPr>
              <a:t> the TARGET acne ‘How to…’ toolkit for the review of antibiotic prescribing of patients with acne in primary care. </a:t>
            </a:r>
          </a:p>
          <a:p>
            <a:pPr marR="0">
              <a:spcBef>
                <a:spcPts val="0"/>
              </a:spcBef>
              <a:spcAft>
                <a:spcPts val="0"/>
              </a:spcAft>
            </a:pPr>
            <a:endParaRPr lang="en-GB" dirty="0">
              <a:solidFill>
                <a:schemeClr val="tx1"/>
              </a:solidFill>
              <a:latin typeface="+mn-lt"/>
            </a:endParaRPr>
          </a:p>
          <a:p>
            <a:pPr marR="0">
              <a:spcBef>
                <a:spcPts val="0"/>
              </a:spcBef>
              <a:spcAft>
                <a:spcPts val="0"/>
              </a:spcAft>
            </a:pPr>
            <a:r>
              <a:rPr lang="en-GB" sz="2400" dirty="0">
                <a:solidFill>
                  <a:schemeClr val="tx1"/>
                </a:solidFill>
                <a:effectLst/>
                <a:latin typeface="+mn-lt"/>
              </a:rPr>
              <a:t>This slide deck will take you through three worked examples and can be used for your own learning or to deliver to your team. The </a:t>
            </a:r>
            <a:r>
              <a:rPr lang="en-GB" dirty="0">
                <a:solidFill>
                  <a:schemeClr val="tx1"/>
                </a:solidFill>
                <a:latin typeface="+mn-lt"/>
              </a:rPr>
              <a:t>PowerPoint notes contain further information and slide references</a:t>
            </a:r>
            <a:endParaRPr lang="en-GB" sz="2400" dirty="0">
              <a:solidFill>
                <a:schemeClr val="tx1"/>
              </a:solidFill>
              <a:effectLst/>
              <a:latin typeface="+mn-lt"/>
            </a:endParaRPr>
          </a:p>
          <a:p>
            <a:pPr marR="0">
              <a:spcBef>
                <a:spcPts val="0"/>
              </a:spcBef>
              <a:spcAft>
                <a:spcPts val="0"/>
              </a:spcAft>
            </a:pPr>
            <a:endParaRPr lang="en-GB" sz="2400" dirty="0">
              <a:solidFill>
                <a:schemeClr val="tx1"/>
              </a:solidFill>
              <a:effectLst/>
              <a:latin typeface="+mn-lt"/>
            </a:endParaRPr>
          </a:p>
          <a:p>
            <a:pPr marR="0">
              <a:spcBef>
                <a:spcPts val="0"/>
              </a:spcBef>
              <a:spcAft>
                <a:spcPts val="0"/>
              </a:spcAft>
            </a:pPr>
            <a:r>
              <a:rPr lang="en-GB" sz="2400" dirty="0">
                <a:solidFill>
                  <a:schemeClr val="tx1"/>
                </a:solidFill>
                <a:effectLst/>
                <a:latin typeface="+mn-lt"/>
              </a:rPr>
              <a:t>The slides can be used by medical prescribers, non-medical prescribers and pharmacy professionals to review the clinical management of patients with acne.</a:t>
            </a:r>
            <a:endParaRPr lang="en-GB" dirty="0">
              <a:solidFill>
                <a:schemeClr val="tx1"/>
              </a:solidFill>
              <a:latin typeface="+mn-lt"/>
            </a:endParaRPr>
          </a:p>
          <a:p>
            <a:endParaRPr lang="en-GB" dirty="0"/>
          </a:p>
        </p:txBody>
      </p:sp>
      <p:sp>
        <p:nvSpPr>
          <p:cNvPr id="4" name="Text Placeholder 3">
            <a:extLst>
              <a:ext uri="{FF2B5EF4-FFF2-40B4-BE49-F238E27FC236}">
                <a16:creationId xmlns:a16="http://schemas.microsoft.com/office/drawing/2014/main" id="{52102922-DB38-47FC-C609-6EE5B42A384C}"/>
              </a:ext>
            </a:extLst>
          </p:cNvPr>
          <p:cNvSpPr>
            <a:spLocks noGrp="1"/>
          </p:cNvSpPr>
          <p:nvPr>
            <p:ph type="body" sz="quarter" idx="11"/>
          </p:nvPr>
        </p:nvSpPr>
        <p:spPr>
          <a:xfrm>
            <a:off x="831850" y="6561811"/>
            <a:ext cx="657225" cy="304800"/>
          </a:xfrm>
        </p:spPr>
        <p:txBody>
          <a:bodyPr/>
          <a:lstStyle/>
          <a:p>
            <a:r>
              <a:rPr lang="en-GB" dirty="0"/>
              <a:t>V1</a:t>
            </a:r>
          </a:p>
        </p:txBody>
      </p:sp>
      <p:sp>
        <p:nvSpPr>
          <p:cNvPr id="5" name="Text Placeholder 4">
            <a:extLst>
              <a:ext uri="{FF2B5EF4-FFF2-40B4-BE49-F238E27FC236}">
                <a16:creationId xmlns:a16="http://schemas.microsoft.com/office/drawing/2014/main" id="{0AFF0EAE-E89E-4AF6-F490-D7E1DA0A1891}"/>
              </a:ext>
            </a:extLst>
          </p:cNvPr>
          <p:cNvSpPr>
            <a:spLocks noGrp="1"/>
          </p:cNvSpPr>
          <p:nvPr>
            <p:ph type="body" sz="quarter" idx="12"/>
          </p:nvPr>
        </p:nvSpPr>
        <p:spPr>
          <a:xfrm>
            <a:off x="3082130" y="6579273"/>
            <a:ext cx="1574276" cy="278727"/>
          </a:xfrm>
        </p:spPr>
        <p:txBody>
          <a:bodyPr/>
          <a:lstStyle/>
          <a:p>
            <a:r>
              <a:rPr lang="en-GB" dirty="0"/>
              <a:t>September 2026</a:t>
            </a:r>
          </a:p>
        </p:txBody>
      </p:sp>
      <p:sp>
        <p:nvSpPr>
          <p:cNvPr id="6" name="Text Placeholder 5">
            <a:extLst>
              <a:ext uri="{FF2B5EF4-FFF2-40B4-BE49-F238E27FC236}">
                <a16:creationId xmlns:a16="http://schemas.microsoft.com/office/drawing/2014/main" id="{85F0F988-EAD5-B72D-8678-2090289E61F0}"/>
              </a:ext>
            </a:extLst>
          </p:cNvPr>
          <p:cNvSpPr>
            <a:spLocks noGrp="1"/>
          </p:cNvSpPr>
          <p:nvPr>
            <p:ph type="body" sz="quarter" idx="13"/>
          </p:nvPr>
        </p:nvSpPr>
        <p:spPr>
          <a:xfrm>
            <a:off x="6403179" y="6579273"/>
            <a:ext cx="1882691" cy="304800"/>
          </a:xfrm>
        </p:spPr>
        <p:txBody>
          <a:bodyPr/>
          <a:lstStyle/>
          <a:p>
            <a:r>
              <a:rPr lang="en-GB" dirty="0"/>
              <a:t>September 2023</a:t>
            </a:r>
          </a:p>
        </p:txBody>
      </p:sp>
      <p:pic>
        <p:nvPicPr>
          <p:cNvPr id="8" name="Graphic 7" descr="Question Mark with solid fill">
            <a:extLst>
              <a:ext uri="{FF2B5EF4-FFF2-40B4-BE49-F238E27FC236}">
                <a16:creationId xmlns:a16="http://schemas.microsoft.com/office/drawing/2014/main" id="{9CF08C40-5550-A20D-58C4-C9F1B0213B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3012">
            <a:off x="10799931" y="4682490"/>
            <a:ext cx="1095036" cy="1095036"/>
          </a:xfrm>
          <a:prstGeom prst="rect">
            <a:avLst/>
          </a:prstGeom>
        </p:spPr>
      </p:pic>
    </p:spTree>
    <p:extLst>
      <p:ext uri="{BB962C8B-B14F-4D97-AF65-F5344CB8AC3E}">
        <p14:creationId xmlns:p14="http://schemas.microsoft.com/office/powerpoint/2010/main" val="178408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E0A6-E241-99E0-59B0-36A7E87F3F64}"/>
              </a:ext>
            </a:extLst>
          </p:cNvPr>
          <p:cNvSpPr>
            <a:spLocks noGrp="1"/>
          </p:cNvSpPr>
          <p:nvPr>
            <p:ph type="title"/>
          </p:nvPr>
        </p:nvSpPr>
        <p:spPr>
          <a:xfrm>
            <a:off x="1546337" y="234440"/>
            <a:ext cx="9713686" cy="1325563"/>
          </a:xfrm>
        </p:spPr>
        <p:txBody>
          <a:bodyPr>
            <a:normAutofit/>
          </a:bodyPr>
          <a:lstStyle/>
          <a:p>
            <a:r>
              <a:rPr lang="en-GB" sz="4400" dirty="0">
                <a:latin typeface="+mn-lt"/>
              </a:rPr>
              <a:t>Patient centred view </a:t>
            </a:r>
          </a:p>
        </p:txBody>
      </p:sp>
      <p:sp>
        <p:nvSpPr>
          <p:cNvPr id="4" name="Text Placeholder 3">
            <a:extLst>
              <a:ext uri="{FF2B5EF4-FFF2-40B4-BE49-F238E27FC236}">
                <a16:creationId xmlns:a16="http://schemas.microsoft.com/office/drawing/2014/main" id="{631471B4-5389-124A-A4C8-762FB75CEBE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6FEA536F-DEB2-2764-F90C-81F3C11912DF}"/>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6109F917-F761-9D39-EF51-2114585E879F}"/>
              </a:ext>
            </a:extLst>
          </p:cNvPr>
          <p:cNvSpPr>
            <a:spLocks noGrp="1"/>
          </p:cNvSpPr>
          <p:nvPr>
            <p:ph type="body" sz="quarter" idx="13"/>
          </p:nvPr>
        </p:nvSpPr>
        <p:spPr/>
        <p:txBody>
          <a:bodyPr/>
          <a:lstStyle/>
          <a:p>
            <a:endParaRPr lang="en-GB"/>
          </a:p>
        </p:txBody>
      </p:sp>
      <p:graphicFrame>
        <p:nvGraphicFramePr>
          <p:cNvPr id="7" name="Table 6">
            <a:extLst>
              <a:ext uri="{FF2B5EF4-FFF2-40B4-BE49-F238E27FC236}">
                <a16:creationId xmlns:a16="http://schemas.microsoft.com/office/drawing/2014/main" id="{B417D2C6-99A8-9C5A-2DF5-1368A64982ED}"/>
              </a:ext>
            </a:extLst>
          </p:cNvPr>
          <p:cNvGraphicFramePr>
            <a:graphicFrameLocks noGrp="1"/>
          </p:cNvGraphicFramePr>
          <p:nvPr>
            <p:extLst>
              <p:ext uri="{D42A27DB-BD31-4B8C-83A1-F6EECF244321}">
                <p14:modId xmlns:p14="http://schemas.microsoft.com/office/powerpoint/2010/main" val="404323210"/>
              </p:ext>
            </p:extLst>
          </p:nvPr>
        </p:nvGraphicFramePr>
        <p:xfrm>
          <a:off x="285569" y="1833874"/>
          <a:ext cx="11620862" cy="4464503"/>
        </p:xfrm>
        <a:graphic>
          <a:graphicData uri="http://schemas.openxmlformats.org/drawingml/2006/table">
            <a:tbl>
              <a:tblPr>
                <a:tableStyleId>{00A15C55-8517-42AA-B614-E9B94910E393}</a:tableStyleId>
              </a:tblPr>
              <a:tblGrid>
                <a:gridCol w="2016562">
                  <a:extLst>
                    <a:ext uri="{9D8B030D-6E8A-4147-A177-3AD203B41FA5}">
                      <a16:colId xmlns:a16="http://schemas.microsoft.com/office/drawing/2014/main" val="1822405589"/>
                    </a:ext>
                  </a:extLst>
                </a:gridCol>
                <a:gridCol w="3674236">
                  <a:extLst>
                    <a:ext uri="{9D8B030D-6E8A-4147-A177-3AD203B41FA5}">
                      <a16:colId xmlns:a16="http://schemas.microsoft.com/office/drawing/2014/main" val="3093834514"/>
                    </a:ext>
                  </a:extLst>
                </a:gridCol>
                <a:gridCol w="5930064">
                  <a:extLst>
                    <a:ext uri="{9D8B030D-6E8A-4147-A177-3AD203B41FA5}">
                      <a16:colId xmlns:a16="http://schemas.microsoft.com/office/drawing/2014/main" val="3188209570"/>
                    </a:ext>
                  </a:extLst>
                </a:gridCol>
              </a:tblGrid>
              <a:tr h="140023">
                <a:tc>
                  <a:txBody>
                    <a:bodyPr/>
                    <a:lstStyle/>
                    <a:p>
                      <a:pPr algn="l" fontAlgn="b"/>
                      <a:endParaRPr lang="en-GB" sz="14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600" b="1" u="none" strike="noStrike" dirty="0">
                          <a:solidFill>
                            <a:schemeClr val="tx1"/>
                          </a:solidFill>
                          <a:effectLst/>
                          <a:latin typeface="+mn-lt"/>
                        </a:rPr>
                        <a:t>Item to consider</a:t>
                      </a:r>
                      <a:endParaRPr lang="en-GB" sz="1600" b="1"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600" b="1" u="none" strike="noStrike" dirty="0">
                          <a:solidFill>
                            <a:schemeClr val="tx1"/>
                          </a:solidFill>
                          <a:effectLst/>
                          <a:latin typeface="+mn-lt"/>
                        </a:rPr>
                        <a:t>Patient response</a:t>
                      </a:r>
                      <a:endParaRPr lang="en-GB" sz="1600" b="1"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199798">
                <a:tc rowSpan="3">
                  <a:txBody>
                    <a:bodyPr/>
                    <a:lstStyle/>
                    <a:p>
                      <a:pPr marL="96838" indent="0" algn="l" fontAlgn="b"/>
                      <a:r>
                        <a:rPr lang="en-GB" sz="1600" b="1" u="none" strike="noStrike" dirty="0">
                          <a:solidFill>
                            <a:schemeClr val="tx1"/>
                          </a:solidFill>
                          <a:effectLst/>
                          <a:latin typeface="+mn-lt"/>
                          <a:cs typeface="Arial" panose="020B0604020202020204" pitchFamily="34" charset="0"/>
                        </a:rPr>
                        <a:t>Condition and consultation history</a:t>
                      </a:r>
                      <a:endParaRPr lang="en-GB"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tab pos="96838" algn="l"/>
                        </a:tabLst>
                        <a:defRPr/>
                      </a:pPr>
                      <a:r>
                        <a:rPr lang="en-GB" sz="1400" b="0" u="none" strike="noStrike" dirty="0">
                          <a:solidFill>
                            <a:schemeClr val="tx1"/>
                          </a:solidFill>
                          <a:effectLst/>
                          <a:latin typeface="+mn-lt"/>
                        </a:rPr>
                        <a:t>Establish history of patients' condition</a:t>
                      </a:r>
                      <a:endParaRPr lang="en-GB" sz="14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mn-lt"/>
                        </a:rPr>
                        <a:t>Has had acne since teenager</a:t>
                      </a:r>
                      <a:endParaRPr lang="en-GB" sz="1400" b="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414683">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mn-lt"/>
                        </a:rPr>
                        <a:t>Patient baseline habits </a:t>
                      </a:r>
                      <a:endParaRPr lang="en-GB" sz="14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mn-lt"/>
                        </a:rPr>
                        <a:t>Generally is well, though suffers from poor sleep and stress. no low mood reported. Feels acne breakouts due to stress</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391057">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mn-lt"/>
                        </a:rPr>
                        <a:t>Are they under a specialist consultant</a:t>
                      </a:r>
                    </a:p>
                    <a:p>
                      <a:pPr marL="96838" indent="0" algn="l" fontAlgn="b">
                        <a:buFont typeface="Arial" panose="020B0604020202020204" pitchFamily="34" charset="0"/>
                        <a:buNone/>
                      </a:pPr>
                      <a:endParaRPr lang="en-GB" sz="14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mn-lt"/>
                        </a:rPr>
                        <a:t>Not currently under a specialist consultant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687584">
                <a:tc rowSpan="4">
                  <a:txBody>
                    <a:bodyPr/>
                    <a:lstStyle/>
                    <a:p>
                      <a:pPr marL="96838" indent="0" algn="l" fontAlgn="b"/>
                      <a:r>
                        <a:rPr lang="en-GB" sz="1600" b="1" i="0" u="none" strike="noStrike" dirty="0">
                          <a:solidFill>
                            <a:schemeClr val="tx1"/>
                          </a:solidFill>
                          <a:effectLst/>
                          <a:latin typeface="+mn-lt"/>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tab pos="96838" algn="l"/>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12 weeks completed of Lymecycline - once daily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Has had repeated courses of antibiotics over the last 2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mn-lt"/>
                        </a:rPr>
                        <a:t>Prescribed Topical azelaic acid applied twice a day</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199798">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mn-lt"/>
                        </a:rPr>
                        <a:t>No side effects reported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582316">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Compliance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mn-lt"/>
                        </a:rPr>
                        <a:t>Patient is compliant with his oral antibiotics and topical treatment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400" b="0" i="0" u="none" strike="noStrike" dirty="0">
                          <a:solidFill>
                            <a:schemeClr val="tx1"/>
                          </a:solidFill>
                          <a:effectLst/>
                          <a:latin typeface="+mn-lt"/>
                        </a:rPr>
                        <a:t>Adheres to skin-care advice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391057">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Patient’s perception of their treatment</a:t>
                      </a:r>
                      <a:endPar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Concerned about taking too many antibiotics and building resistance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582316">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600" b="1" u="none" strike="noStrike" dirty="0">
                          <a:solidFill>
                            <a:schemeClr val="tx1"/>
                          </a:solidFill>
                          <a:effectLst/>
                          <a:latin typeface="+mn-lt"/>
                          <a:cs typeface="Arial" panose="020B0604020202020204" pitchFamily="34" charset="0"/>
                        </a:rPr>
                        <a:t>Patient Impact and preference</a:t>
                      </a:r>
                      <a:endParaRPr lang="en-GB" sz="1600" b="1" i="0" u="none" strike="noStrike" dirty="0">
                        <a:solidFill>
                          <a:schemeClr val="tx1"/>
                        </a:solidFill>
                        <a:effectLst/>
                        <a:latin typeface="+mn-lt"/>
                        <a:cs typeface="Arial" panose="020B0604020202020204" pitchFamily="34" charset="0"/>
                      </a:endParaRPr>
                    </a:p>
                    <a:p>
                      <a:pPr algn="l" fontAlgn="b"/>
                      <a:endParaRPr lang="en-GB"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400" b="0" u="none" strike="noStrike" dirty="0">
                          <a:solidFill>
                            <a:schemeClr val="tx1"/>
                          </a:solidFill>
                          <a:effectLst/>
                          <a:latin typeface="+mn-lt"/>
                        </a:rPr>
                        <a:t>Explore impact acne has had on self-esteem or mental health</a:t>
                      </a:r>
                      <a:endParaRPr lang="en-GB" sz="14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Does not report any negative impact on mental health or self-esteem</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582316">
                <a:tc vMerge="1">
                  <a:txBody>
                    <a:bodyPr/>
                    <a:lstStyle/>
                    <a:p>
                      <a:endParaRPr lang="en-GB"/>
                    </a:p>
                  </a:txBody>
                  <a:tcPr/>
                </a:tc>
                <a:tc>
                  <a:txBody>
                    <a:bodyPr/>
                    <a:lstStyle/>
                    <a:p>
                      <a:pPr marL="96838" marR="0" lvl="0" indent="0" algn="l" defTabSz="914400" rtl="0" eaLnBrk="1" fontAlgn="auto" latinLnBrk="0" hangingPunct="1">
                        <a:lnSpc>
                          <a:spcPct val="100000"/>
                        </a:lnSpc>
                        <a:spcBef>
                          <a:spcPts val="0"/>
                        </a:spcBef>
                        <a:spcAft>
                          <a:spcPts val="0"/>
                        </a:spcAft>
                        <a:buClrTx/>
                        <a:buSzTx/>
                        <a:buFont typeface="+mj-lt"/>
                        <a:buNone/>
                        <a:tabLst>
                          <a:tab pos="96838" algn="l"/>
                        </a:tabLst>
                        <a:defRPr/>
                      </a:pPr>
                      <a:r>
                        <a:rPr lang="en-US" sz="1400" b="0" dirty="0">
                          <a:solidFill>
                            <a:schemeClr val="tx1"/>
                          </a:solidFill>
                          <a:latin typeface="+mn-lt"/>
                          <a:cs typeface="Arial" panose="020B0604020202020204" pitchFamily="34" charset="0"/>
                        </a:rPr>
                        <a:t>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mn-lt"/>
                        </a:rPr>
                        <a:t>Would like to try other treatments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mn-lt"/>
                        </a:rPr>
                        <a:t>Happy to be referred to a specialist if needed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u="none" strike="noStrike" dirty="0">
                          <a:solidFill>
                            <a:schemeClr val="tx1"/>
                          </a:solidFill>
                          <a:effectLst/>
                          <a:latin typeface="+mn-lt"/>
                        </a:rPr>
                        <a:t>Does not want acne to get worse</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graphicFrame>
        <p:nvGraphicFramePr>
          <p:cNvPr id="3" name="Diagram 2">
            <a:extLst>
              <a:ext uri="{FF2B5EF4-FFF2-40B4-BE49-F238E27FC236}">
                <a16:creationId xmlns:a16="http://schemas.microsoft.com/office/drawing/2014/main" id="{4D52937A-DDD2-C97B-3CF9-39BA47462CB1}"/>
              </a:ext>
            </a:extLst>
          </p:cNvPr>
          <p:cNvGraphicFramePr/>
          <p:nvPr>
            <p:extLst>
              <p:ext uri="{D42A27DB-BD31-4B8C-83A1-F6EECF244321}">
                <p14:modId xmlns:p14="http://schemas.microsoft.com/office/powerpoint/2010/main" val="1575881428"/>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a:extLst>
              <a:ext uri="{FF2B5EF4-FFF2-40B4-BE49-F238E27FC236}">
                <a16:creationId xmlns:a16="http://schemas.microsoft.com/office/drawing/2014/main" id="{876DABE7-9E2C-9B4B-DD3C-87E4AC7203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8438" y="435474"/>
            <a:ext cx="1767993" cy="122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786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DF1D-75A4-FB34-CCB3-B0DDDACB325B}"/>
              </a:ext>
            </a:extLst>
          </p:cNvPr>
          <p:cNvSpPr>
            <a:spLocks noGrp="1"/>
          </p:cNvSpPr>
          <p:nvPr>
            <p:ph type="title"/>
          </p:nvPr>
        </p:nvSpPr>
        <p:spPr/>
        <p:txBody>
          <a:bodyPr/>
          <a:lstStyle/>
          <a:p>
            <a:r>
              <a:rPr lang="en-GB" dirty="0">
                <a:latin typeface="+mn-lt"/>
              </a:rPr>
              <a:t>Treating your patient</a:t>
            </a:r>
          </a:p>
        </p:txBody>
      </p:sp>
      <p:sp>
        <p:nvSpPr>
          <p:cNvPr id="3" name="Content Placeholder 2">
            <a:extLst>
              <a:ext uri="{FF2B5EF4-FFF2-40B4-BE49-F238E27FC236}">
                <a16:creationId xmlns:a16="http://schemas.microsoft.com/office/drawing/2014/main" id="{54A56360-4AF2-9CE5-98B6-9BF81B7AB427}"/>
              </a:ext>
            </a:extLst>
          </p:cNvPr>
          <p:cNvSpPr>
            <a:spLocks noGrp="1"/>
          </p:cNvSpPr>
          <p:nvPr>
            <p:ph idx="1"/>
          </p:nvPr>
        </p:nvSpPr>
        <p:spPr>
          <a:xfrm>
            <a:off x="838200" y="1789531"/>
            <a:ext cx="10515600" cy="4351338"/>
          </a:xfrm>
        </p:spPr>
        <p:txBody>
          <a:bodyPr>
            <a:normAutofit fontScale="85000" lnSpcReduction="20000"/>
          </a:bodyPr>
          <a:lstStyle/>
          <a:p>
            <a:pPr marL="0" indent="0">
              <a:buNone/>
            </a:pPr>
            <a:r>
              <a:rPr lang="en-GB" sz="2400" b="1" dirty="0">
                <a:solidFill>
                  <a:srgbClr val="C00000"/>
                </a:solidFill>
                <a:latin typeface="+mn-lt"/>
              </a:rPr>
              <a:t>Treating or referring the patient</a:t>
            </a:r>
          </a:p>
          <a:p>
            <a:pPr marL="0" indent="0">
              <a:buNone/>
            </a:pPr>
            <a:r>
              <a:rPr lang="en-GB" sz="2400" b="1" dirty="0">
                <a:latin typeface="+mn-lt"/>
              </a:rPr>
              <a:t>Discontinue oral antibiotic treatment</a:t>
            </a:r>
          </a:p>
          <a:p>
            <a:pPr marL="0" indent="0">
              <a:buNone/>
            </a:pPr>
            <a:r>
              <a:rPr lang="en-GB" sz="2400" b="1" dirty="0">
                <a:latin typeface="+mn-lt"/>
              </a:rPr>
              <a:t>Topical treatment to prescribe </a:t>
            </a:r>
            <a:r>
              <a:rPr lang="en-GB" sz="2400" b="0" i="0" u="none" strike="noStrike" dirty="0">
                <a:solidFill>
                  <a:srgbClr val="A50021"/>
                </a:solidFill>
                <a:effectLst/>
                <a:latin typeface="+mn-lt"/>
              </a:rPr>
              <a:t>: </a:t>
            </a:r>
            <a:r>
              <a:rPr lang="en-GB" sz="2400" b="0" i="0" kern="1200" dirty="0">
                <a:effectLst/>
                <a:latin typeface="+mn-lt"/>
                <a:ea typeface="+mn-ea"/>
                <a:cs typeface="+mn-cs"/>
                <a:hlinkClick r:id="rId3">
                  <a:extLst>
                    <a:ext uri="{A12FA001-AC4F-418D-AE19-62706E023703}">
                      <ahyp:hlinkClr xmlns:ahyp="http://schemas.microsoft.com/office/drawing/2018/hyperlinkcolor" val="tx"/>
                    </a:ext>
                  </a:extLst>
                </a:hlinkClick>
              </a:rPr>
              <a:t>Fixed combination of topical adapalene with topical benzoyl peroxide</a:t>
            </a:r>
            <a:r>
              <a:rPr lang="en-GB" sz="2400" b="0" i="0" kern="1200" dirty="0">
                <a:effectLst/>
                <a:latin typeface="+mn-lt"/>
                <a:ea typeface="+mn-ea"/>
                <a:cs typeface="+mn-cs"/>
              </a:rPr>
              <a:t> </a:t>
            </a:r>
          </a:p>
          <a:p>
            <a:pPr marL="0" indent="0">
              <a:buNone/>
            </a:pPr>
            <a:endParaRPr lang="en-GB" sz="2400" b="0" i="0" kern="1200" dirty="0">
              <a:effectLst/>
              <a:latin typeface="+mn-lt"/>
              <a:ea typeface="+mn-ea"/>
              <a:cs typeface="+mn-cs"/>
            </a:endParaRPr>
          </a:p>
          <a:p>
            <a:pPr marL="0" indent="0">
              <a:buNone/>
            </a:pPr>
            <a:r>
              <a:rPr lang="en-GB" sz="2400" b="1" dirty="0">
                <a:solidFill>
                  <a:srgbClr val="C00000"/>
                </a:solidFill>
                <a:latin typeface="+mn-lt"/>
              </a:rPr>
              <a:t>Review</a:t>
            </a:r>
          </a:p>
          <a:p>
            <a:pPr marL="0" indent="0" algn="l" fontAlgn="b">
              <a:buNone/>
            </a:pPr>
            <a:r>
              <a:rPr lang="en-GB" sz="2400" b="0" i="0" u="none" strike="noStrike" dirty="0">
                <a:effectLst/>
                <a:latin typeface="+mn-lt"/>
              </a:rPr>
              <a:t>Review topical treatments at next review appointment in 12 weeks</a:t>
            </a:r>
          </a:p>
          <a:p>
            <a:pPr marL="0" indent="0" fontAlgn="b">
              <a:buNone/>
            </a:pPr>
            <a:r>
              <a:rPr lang="en-GB" sz="2400" dirty="0">
                <a:latin typeface="+mn-lt"/>
              </a:rPr>
              <a:t>If acne recurs on cessation of antimicrobial therapy despite topical treatment, review sooner:</a:t>
            </a:r>
          </a:p>
          <a:p>
            <a:pPr fontAlgn="b"/>
            <a:r>
              <a:rPr lang="en-GB" sz="2400" dirty="0">
                <a:latin typeface="+mn-lt"/>
              </a:rPr>
              <a:t>if rapid relapse consider a systemic retinoid (via dermatology referral secondary care).</a:t>
            </a:r>
          </a:p>
          <a:p>
            <a:pPr fontAlgn="b"/>
            <a:r>
              <a:rPr lang="en-GB" sz="2400" dirty="0">
                <a:latin typeface="+mn-lt"/>
              </a:rPr>
              <a:t>if a longer remission was achieved, an intermittent 3-month course of systemic antimicrobials can be used.</a:t>
            </a:r>
          </a:p>
          <a:p>
            <a:pPr fontAlgn="b"/>
            <a:r>
              <a:rPr lang="en-GB" sz="2400" dirty="0">
                <a:latin typeface="+mn-lt"/>
              </a:rPr>
              <a:t>If longer remission is achieved but patient needs more than two repeat courses of three months in one year for relapse, consider referral.</a:t>
            </a:r>
          </a:p>
          <a:p>
            <a:pPr marL="0" indent="0" algn="l" fontAlgn="b">
              <a:buNone/>
            </a:pPr>
            <a:r>
              <a:rPr lang="en-GB" sz="2400" b="0" i="0" u="none" strike="noStrike" dirty="0">
                <a:effectLst/>
                <a:latin typeface="+mn-lt"/>
              </a:rPr>
              <a:t>Review photos at next review to monitor condition and appearance</a:t>
            </a:r>
          </a:p>
          <a:p>
            <a:pPr marL="0" indent="0">
              <a:buNone/>
            </a:pPr>
            <a:endParaRPr lang="en-GB" dirty="0"/>
          </a:p>
          <a:p>
            <a:pPr marL="0" indent="0">
              <a:buNone/>
            </a:pPr>
            <a:endParaRPr lang="en-GB" dirty="0"/>
          </a:p>
        </p:txBody>
      </p:sp>
      <p:sp>
        <p:nvSpPr>
          <p:cNvPr id="4" name="Text Placeholder 3">
            <a:extLst>
              <a:ext uri="{FF2B5EF4-FFF2-40B4-BE49-F238E27FC236}">
                <a16:creationId xmlns:a16="http://schemas.microsoft.com/office/drawing/2014/main" id="{7108F6BB-3519-460D-4136-E5A7DC9858BE}"/>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28DB138A-3103-57DC-1E00-B8A72FCEF5D9}"/>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88025E6-1B9D-66C5-3641-F8C8C13A0696}"/>
              </a:ext>
            </a:extLst>
          </p:cNvPr>
          <p:cNvSpPr>
            <a:spLocks noGrp="1"/>
          </p:cNvSpPr>
          <p:nvPr>
            <p:ph type="body" sz="quarter" idx="13"/>
          </p:nvPr>
        </p:nvSpPr>
        <p:spPr/>
        <p:txBody>
          <a:bodyPr/>
          <a:lstStyle/>
          <a:p>
            <a:endParaRPr lang="en-GB"/>
          </a:p>
        </p:txBody>
      </p:sp>
      <p:graphicFrame>
        <p:nvGraphicFramePr>
          <p:cNvPr id="7" name="Diagram 6">
            <a:extLst>
              <a:ext uri="{FF2B5EF4-FFF2-40B4-BE49-F238E27FC236}">
                <a16:creationId xmlns:a16="http://schemas.microsoft.com/office/drawing/2014/main" id="{D19BF21A-AC29-9511-9484-310FCC8F6084}"/>
              </a:ext>
            </a:extLst>
          </p:cNvPr>
          <p:cNvGraphicFramePr/>
          <p:nvPr>
            <p:extLst>
              <p:ext uri="{D42A27DB-BD31-4B8C-83A1-F6EECF244321}">
                <p14:modId xmlns:p14="http://schemas.microsoft.com/office/powerpoint/2010/main" val="121219574"/>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309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08DC-146B-B798-E4E2-0F2A8F066671}"/>
              </a:ext>
            </a:extLst>
          </p:cNvPr>
          <p:cNvSpPr>
            <a:spLocks noGrp="1"/>
          </p:cNvSpPr>
          <p:nvPr>
            <p:ph type="title"/>
          </p:nvPr>
        </p:nvSpPr>
        <p:spPr/>
        <p:txBody>
          <a:bodyPr>
            <a:normAutofit/>
          </a:bodyPr>
          <a:lstStyle/>
          <a:p>
            <a:r>
              <a:rPr lang="en-GB" sz="4400" dirty="0">
                <a:latin typeface="+mn-lt"/>
              </a:rPr>
              <a:t>Education and advice</a:t>
            </a:r>
          </a:p>
        </p:txBody>
      </p:sp>
      <p:sp>
        <p:nvSpPr>
          <p:cNvPr id="3" name="Content Placeholder 2">
            <a:extLst>
              <a:ext uri="{FF2B5EF4-FFF2-40B4-BE49-F238E27FC236}">
                <a16:creationId xmlns:a16="http://schemas.microsoft.com/office/drawing/2014/main" id="{C74C1E38-C6EC-BF09-D602-8D4F2380D5D4}"/>
              </a:ext>
            </a:extLst>
          </p:cNvPr>
          <p:cNvSpPr>
            <a:spLocks noGrp="1"/>
          </p:cNvSpPr>
          <p:nvPr>
            <p:ph idx="1"/>
          </p:nvPr>
        </p:nvSpPr>
        <p:spPr>
          <a:xfrm>
            <a:off x="838200" y="1825625"/>
            <a:ext cx="10230854" cy="4351338"/>
          </a:xfrm>
        </p:spPr>
        <p:txBody>
          <a:bodyPr>
            <a:normAutofit fontScale="77500" lnSpcReduction="20000"/>
          </a:bodyPr>
          <a:lstStyle/>
          <a:p>
            <a:pPr marL="0" indent="0">
              <a:buNone/>
            </a:pPr>
            <a:r>
              <a:rPr lang="en-GB" sz="2800" b="1" i="0" dirty="0">
                <a:solidFill>
                  <a:srgbClr val="C00000"/>
                </a:solidFill>
                <a:effectLst/>
                <a:latin typeface="+mn-lt"/>
              </a:rPr>
              <a:t>Education</a:t>
            </a:r>
          </a:p>
          <a:p>
            <a:pPr>
              <a:lnSpc>
                <a:spcPct val="100000"/>
              </a:lnSpc>
              <a:spcBef>
                <a:spcPts val="0"/>
              </a:spcBef>
              <a:defRPr/>
            </a:pPr>
            <a:r>
              <a:rPr lang="en-GB" sz="2800" dirty="0">
                <a:latin typeface="+mn-lt"/>
              </a:rPr>
              <a:t>Provide evidence for skin care and diet to help acne</a:t>
            </a:r>
          </a:p>
          <a:p>
            <a:r>
              <a:rPr lang="en-GB" sz="2800" i="0" dirty="0">
                <a:effectLst/>
                <a:latin typeface="+mn-lt"/>
              </a:rPr>
              <a:t>Aggravating and modifiable risk factors - </a:t>
            </a:r>
            <a:r>
              <a:rPr lang="en-GB" dirty="0">
                <a:latin typeface="+mn-lt"/>
                <a:hlinkClick r:id="rId3"/>
              </a:rPr>
              <a:t>How to </a:t>
            </a:r>
            <a:r>
              <a:rPr lang="en-GB" dirty="0" err="1">
                <a:latin typeface="+mn-lt"/>
                <a:hlinkClick r:id="rId3"/>
              </a:rPr>
              <a:t>Booklet_Acne_TARGET</a:t>
            </a:r>
            <a:r>
              <a:rPr lang="en-GB" dirty="0">
                <a:latin typeface="+mn-lt"/>
                <a:hlinkClick r:id="rId3"/>
              </a:rPr>
              <a:t> V1.1_Final.pdf (rcgp.org.uk)</a:t>
            </a:r>
            <a:endParaRPr lang="en-GB" sz="2800" dirty="0">
              <a:latin typeface="+mn-lt"/>
            </a:endParaRPr>
          </a:p>
          <a:p>
            <a:endParaRPr lang="en-GB" sz="2800" dirty="0">
              <a:latin typeface="+mn-lt"/>
            </a:endParaRPr>
          </a:p>
          <a:p>
            <a:pPr marL="0" indent="0" algn="l" rtl="0" fontAlgn="t">
              <a:buClr>
                <a:srgbClr val="0E0E0E"/>
              </a:buClr>
              <a:buSzPts val="1100"/>
              <a:buNone/>
            </a:pPr>
            <a:r>
              <a:rPr lang="en-GB" sz="2800" b="1" u="none" strike="noStrike" dirty="0">
                <a:solidFill>
                  <a:srgbClr val="C00000"/>
                </a:solidFill>
                <a:effectLst/>
                <a:latin typeface="+mn-lt"/>
              </a:rPr>
              <a:t>Advice</a:t>
            </a:r>
          </a:p>
          <a:p>
            <a:pPr fontAlgn="t">
              <a:buClr>
                <a:srgbClr val="0E0E0E"/>
              </a:buClr>
              <a:buSzPts val="1100"/>
            </a:pPr>
            <a:r>
              <a:rPr lang="en-GB" sz="2800" u="none" strike="noStrike" dirty="0">
                <a:effectLst/>
                <a:latin typeface="+mn-lt"/>
              </a:rPr>
              <a:t>Mental health services for psychological distress caused by acne and/or scarring – shared care decision on referral</a:t>
            </a:r>
          </a:p>
          <a:p>
            <a:pPr fontAlgn="t">
              <a:buClr>
                <a:srgbClr val="0E0E0E"/>
              </a:buClr>
              <a:buSzPts val="1100"/>
            </a:pPr>
            <a:r>
              <a:rPr lang="en-GB" sz="2800" dirty="0">
                <a:latin typeface="+mn-lt"/>
              </a:rPr>
              <a:t>Signpost to digital apps such as - </a:t>
            </a:r>
            <a:r>
              <a:rPr lang="en-GB" sz="2800" dirty="0">
                <a:latin typeface="+mn-lt"/>
                <a:hlinkClick r:id="rId4">
                  <a:extLst>
                    <a:ext uri="{A12FA001-AC4F-418D-AE19-62706E023703}">
                      <ahyp:hlinkClr xmlns:ahyp="http://schemas.microsoft.com/office/drawing/2018/hyperlinkcolor" val="tx"/>
                    </a:ext>
                  </a:extLst>
                </a:hlinkClick>
              </a:rPr>
              <a:t>Dermatology digital playbook - Digital playbooks - NHS Transformation Directorate (england.nhs.uk)</a:t>
            </a:r>
            <a:r>
              <a:rPr lang="en-GB" sz="2800" dirty="0">
                <a:latin typeface="+mn-lt"/>
              </a:rPr>
              <a:t>.</a:t>
            </a:r>
            <a:endParaRPr lang="fr-FR" sz="2800" dirty="0">
              <a:latin typeface="+mn-lt"/>
            </a:endParaRPr>
          </a:p>
          <a:p>
            <a:pPr fontAlgn="t">
              <a:buClr>
                <a:srgbClr val="0E0E0E"/>
              </a:buClr>
              <a:buSzPts val="1100"/>
            </a:pPr>
            <a:r>
              <a:rPr lang="en-GB" sz="2800" i="0" dirty="0">
                <a:effectLst/>
                <a:latin typeface="+mn-lt"/>
              </a:rPr>
              <a:t>Oral tetracyclines can cause photosensitivity – use suitable SPF if going out in the sun.  </a:t>
            </a:r>
          </a:p>
          <a:p>
            <a:pPr fontAlgn="t">
              <a:lnSpc>
                <a:spcPct val="100000"/>
              </a:lnSpc>
              <a:spcBef>
                <a:spcPts val="0"/>
              </a:spcBef>
              <a:buClr>
                <a:srgbClr val="0E0E0E"/>
              </a:buClr>
              <a:buSzPts val="1100"/>
              <a:defRPr/>
            </a:pPr>
            <a:r>
              <a:rPr lang="en-GB" sz="2800" i="0" dirty="0">
                <a:effectLst/>
                <a:latin typeface="+mn-lt"/>
              </a:rPr>
              <a:t>Avoid strong sunlight while using benzoyl peroxide and use oil free sunscreen with SPF30 or above</a:t>
            </a:r>
          </a:p>
          <a:p>
            <a:pPr marL="171450" lvl="0" indent="-171450" algn="l">
              <a:buFont typeface="Wingdings" panose="05000000000000000000" pitchFamily="2" charset="2"/>
              <a:buChar char="Ø"/>
            </a:pPr>
            <a:endParaRPr lang="en-GB" sz="2800" dirty="0">
              <a:solidFill>
                <a:srgbClr val="A50021"/>
              </a:solidFill>
              <a:latin typeface="+mn-lt"/>
            </a:endParaRPr>
          </a:p>
          <a:p>
            <a:endParaRPr lang="en-GB" dirty="0"/>
          </a:p>
        </p:txBody>
      </p:sp>
      <p:sp>
        <p:nvSpPr>
          <p:cNvPr id="4" name="Text Placeholder 3">
            <a:extLst>
              <a:ext uri="{FF2B5EF4-FFF2-40B4-BE49-F238E27FC236}">
                <a16:creationId xmlns:a16="http://schemas.microsoft.com/office/drawing/2014/main" id="{C9169524-00D4-16A3-FE93-3261736D0A0C}"/>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6663ECB2-01DB-C195-75DB-B64CEFFEC4CB}"/>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CAABBDCD-0C57-E17F-7E68-586968B8DC02}"/>
              </a:ext>
            </a:extLst>
          </p:cNvPr>
          <p:cNvSpPr>
            <a:spLocks noGrp="1"/>
          </p:cNvSpPr>
          <p:nvPr>
            <p:ph type="body" sz="quarter" idx="13"/>
          </p:nvPr>
        </p:nvSpPr>
        <p:spPr/>
        <p:txBody>
          <a:bodyPr/>
          <a:lstStyle/>
          <a:p>
            <a:endParaRPr lang="en-GB"/>
          </a:p>
        </p:txBody>
      </p:sp>
      <p:graphicFrame>
        <p:nvGraphicFramePr>
          <p:cNvPr id="7" name="Diagram 6">
            <a:extLst>
              <a:ext uri="{FF2B5EF4-FFF2-40B4-BE49-F238E27FC236}">
                <a16:creationId xmlns:a16="http://schemas.microsoft.com/office/drawing/2014/main" id="{8B4D93F7-6A0F-DA28-929F-034AF139FCED}"/>
              </a:ext>
            </a:extLst>
          </p:cNvPr>
          <p:cNvGraphicFramePr/>
          <p:nvPr>
            <p:extLst>
              <p:ext uri="{D42A27DB-BD31-4B8C-83A1-F6EECF244321}">
                <p14:modId xmlns:p14="http://schemas.microsoft.com/office/powerpoint/2010/main" val="853067270"/>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aphic 7" descr="Open book outline">
            <a:extLst>
              <a:ext uri="{FF2B5EF4-FFF2-40B4-BE49-F238E27FC236}">
                <a16:creationId xmlns:a16="http://schemas.microsoft.com/office/drawing/2014/main" id="{3AECC172-36FA-4A74-A8D4-F14F2487D6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983931">
            <a:off x="9951380" y="899125"/>
            <a:ext cx="1724527" cy="1724527"/>
          </a:xfrm>
          <a:prstGeom prst="rect">
            <a:avLst/>
          </a:prstGeom>
        </p:spPr>
      </p:pic>
    </p:spTree>
    <p:extLst>
      <p:ext uri="{BB962C8B-B14F-4D97-AF65-F5344CB8AC3E}">
        <p14:creationId xmlns:p14="http://schemas.microsoft.com/office/powerpoint/2010/main" val="324727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4A0C-6215-C1FC-422B-6C6490675FDF}"/>
              </a:ext>
            </a:extLst>
          </p:cNvPr>
          <p:cNvSpPr>
            <a:spLocks noGrp="1"/>
          </p:cNvSpPr>
          <p:nvPr>
            <p:ph type="title"/>
          </p:nvPr>
        </p:nvSpPr>
        <p:spPr/>
        <p:txBody>
          <a:bodyPr/>
          <a:lstStyle/>
          <a:p>
            <a:r>
              <a:rPr lang="en-GB" dirty="0">
                <a:latin typeface="+mn-lt"/>
              </a:rPr>
              <a:t>Additional information: Relapse</a:t>
            </a:r>
          </a:p>
        </p:txBody>
      </p:sp>
      <p:sp>
        <p:nvSpPr>
          <p:cNvPr id="3" name="Text Placeholder 2">
            <a:extLst>
              <a:ext uri="{FF2B5EF4-FFF2-40B4-BE49-F238E27FC236}">
                <a16:creationId xmlns:a16="http://schemas.microsoft.com/office/drawing/2014/main" id="{4146E3AF-61FF-2918-A727-6FF5458CCBF5}"/>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FEA15A47-528C-9F87-A9C5-95B3B68632A5}"/>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7FD7130B-1AEB-88DD-A69F-F533864D001E}"/>
              </a:ext>
            </a:extLst>
          </p:cNvPr>
          <p:cNvSpPr>
            <a:spLocks noGrp="1"/>
          </p:cNvSpPr>
          <p:nvPr>
            <p:ph type="body" sz="quarter" idx="13"/>
          </p:nvPr>
        </p:nvSpPr>
        <p:spPr/>
        <p:txBody>
          <a:bodyPr/>
          <a:lstStyle/>
          <a:p>
            <a:endParaRPr lang="en-GB" dirty="0"/>
          </a:p>
        </p:txBody>
      </p:sp>
      <p:graphicFrame>
        <p:nvGraphicFramePr>
          <p:cNvPr id="9" name="Table 9">
            <a:extLst>
              <a:ext uri="{FF2B5EF4-FFF2-40B4-BE49-F238E27FC236}">
                <a16:creationId xmlns:a16="http://schemas.microsoft.com/office/drawing/2014/main" id="{2A8B9B06-4FB4-A105-E1C6-B5B3CB0D7507}"/>
              </a:ext>
            </a:extLst>
          </p:cNvPr>
          <p:cNvGraphicFramePr>
            <a:graphicFrameLocks noGrp="1"/>
          </p:cNvGraphicFramePr>
          <p:nvPr>
            <p:extLst>
              <p:ext uri="{D42A27DB-BD31-4B8C-83A1-F6EECF244321}">
                <p14:modId xmlns:p14="http://schemas.microsoft.com/office/powerpoint/2010/main" val="3920518616"/>
              </p:ext>
            </p:extLst>
          </p:nvPr>
        </p:nvGraphicFramePr>
        <p:xfrm>
          <a:off x="302126" y="1786889"/>
          <a:ext cx="11587748" cy="4693920"/>
        </p:xfrm>
        <a:graphic>
          <a:graphicData uri="http://schemas.openxmlformats.org/drawingml/2006/table">
            <a:tbl>
              <a:tblPr firstRow="1" bandRow="1">
                <a:tableStyleId>{5940675A-B579-460E-94D1-54222C63F5DA}</a:tableStyleId>
              </a:tblPr>
              <a:tblGrid>
                <a:gridCol w="4930274">
                  <a:extLst>
                    <a:ext uri="{9D8B030D-6E8A-4147-A177-3AD203B41FA5}">
                      <a16:colId xmlns:a16="http://schemas.microsoft.com/office/drawing/2014/main" val="2882871677"/>
                    </a:ext>
                  </a:extLst>
                </a:gridCol>
                <a:gridCol w="6657474">
                  <a:extLst>
                    <a:ext uri="{9D8B030D-6E8A-4147-A177-3AD203B41FA5}">
                      <a16:colId xmlns:a16="http://schemas.microsoft.com/office/drawing/2014/main" val="2269413589"/>
                    </a:ext>
                  </a:extLst>
                </a:gridCol>
              </a:tblGrid>
              <a:tr h="247661">
                <a:tc>
                  <a:txBody>
                    <a:bodyPr/>
                    <a:lstStyle/>
                    <a:p>
                      <a:r>
                        <a:rPr lang="en-GB" sz="2000" b="1" dirty="0"/>
                        <a:t>Situation </a:t>
                      </a:r>
                    </a:p>
                  </a:txBody>
                  <a:tcPr>
                    <a:solidFill>
                      <a:srgbClr val="ECC9CD"/>
                    </a:solidFill>
                  </a:tcPr>
                </a:tc>
                <a:tc>
                  <a:txBody>
                    <a:bodyPr/>
                    <a:lstStyle/>
                    <a:p>
                      <a:r>
                        <a:rPr lang="en-GB" sz="2000" b="1" dirty="0"/>
                        <a:t>Response </a:t>
                      </a:r>
                    </a:p>
                  </a:txBody>
                  <a:tcPr>
                    <a:solidFill>
                      <a:srgbClr val="ECC9CD"/>
                    </a:solidFill>
                  </a:tcPr>
                </a:tc>
                <a:extLst>
                  <a:ext uri="{0D108BD9-81ED-4DB2-BD59-A6C34878D82A}">
                    <a16:rowId xmlns:a16="http://schemas.microsoft.com/office/drawing/2014/main" val="4175074030"/>
                  </a:ext>
                </a:extLst>
              </a:tr>
              <a:tr h="804897">
                <a:tc>
                  <a:txBody>
                    <a:bodyPr/>
                    <a:lstStyle/>
                    <a:p>
                      <a:r>
                        <a:rPr lang="en-GB" sz="1800" dirty="0">
                          <a:latin typeface="+mn-lt"/>
                        </a:rPr>
                        <a:t>If acne responds adequately to a course of an appropriate first-line treatment but then relapses</a:t>
                      </a:r>
                      <a:endParaRPr lang="en-GB" dirty="0"/>
                    </a:p>
                  </a:txBody>
                  <a:tcPr/>
                </a:tc>
                <a:tc>
                  <a:txBody>
                    <a:bodyPr/>
                    <a:lstStyle/>
                    <a:p>
                      <a:r>
                        <a:rPr lang="en-GB" dirty="0"/>
                        <a:t>consider either:</a:t>
                      </a:r>
                    </a:p>
                    <a:p>
                      <a:pPr marL="285750" indent="-285750">
                        <a:buFont typeface="Arial" panose="020B0604020202020204" pitchFamily="34" charset="0"/>
                        <a:buChar char="•"/>
                      </a:pPr>
                      <a:r>
                        <a:rPr lang="en-GB" dirty="0"/>
                        <a:t>another 12‑week course of the same treatment, or</a:t>
                      </a:r>
                    </a:p>
                    <a:p>
                      <a:pPr marL="285750" indent="-285750">
                        <a:buFont typeface="Arial" panose="020B0604020202020204" pitchFamily="34" charset="0"/>
                        <a:buChar char="•"/>
                      </a:pPr>
                      <a:r>
                        <a:rPr lang="en-GB" dirty="0"/>
                        <a:t>an alternative 12‑week treatment see </a:t>
                      </a:r>
                      <a:r>
                        <a:rPr lang="en-GB" sz="1200" dirty="0"/>
                        <a:t>N</a:t>
                      </a:r>
                      <a:r>
                        <a:rPr lang="en-GB" sz="1200" dirty="0">
                          <a:latin typeface="+mn-lt"/>
                          <a:cs typeface="Arial" panose="020B0604020202020204" pitchFamily="34" charset="0"/>
                        </a:rPr>
                        <a:t>ICE. Acne vulgaris: management. 2021 [Available from: </a:t>
                      </a:r>
                      <a:r>
                        <a:rPr lang="en-GB" sz="1200" dirty="0">
                          <a:effectLst/>
                          <a:latin typeface="+mn-lt"/>
                          <a:hlinkClick r:id="rId3" tooltip="https://www.nice.org.uk/guidance/ng198"/>
                        </a:rPr>
                        <a:t>https://www.nice.org.uk/guidance/ng198</a:t>
                      </a:r>
                      <a:r>
                        <a:rPr lang="en-GB" sz="1200" dirty="0">
                          <a:effectLst/>
                          <a:latin typeface="+mn-lt"/>
                        </a:rPr>
                        <a:t>] </a:t>
                      </a:r>
                      <a:endParaRPr lang="en-GB" sz="1200" dirty="0">
                        <a:latin typeface="+mn-lt"/>
                        <a:cs typeface="Arial" panose="020B0604020202020204" pitchFamily="34" charset="0"/>
                      </a:endParaRPr>
                    </a:p>
                    <a:p>
                      <a:endParaRPr lang="en-GB" dirty="0"/>
                    </a:p>
                  </a:txBody>
                  <a:tcPr/>
                </a:tc>
                <a:extLst>
                  <a:ext uri="{0D108BD9-81ED-4DB2-BD59-A6C34878D82A}">
                    <a16:rowId xmlns:a16="http://schemas.microsoft.com/office/drawing/2014/main" val="3109143006"/>
                  </a:ext>
                </a:extLst>
              </a:tr>
              <a:tr h="433406">
                <a:tc>
                  <a:txBody>
                    <a:bodyPr/>
                    <a:lstStyle/>
                    <a:p>
                      <a:r>
                        <a:rPr lang="en-GB" sz="1800" dirty="0">
                          <a:latin typeface="+mn-lt"/>
                        </a:rPr>
                        <a:t>If acne relapses after an adequate response to oral isotretinoin and is currently </a:t>
                      </a:r>
                      <a:r>
                        <a:rPr lang="en-GB" sz="1800" u="sng" dirty="0">
                          <a:latin typeface="+mn-lt"/>
                          <a:hlinkClick r:id="rId4">
                            <a:extLst>
                              <a:ext uri="{A12FA001-AC4F-418D-AE19-62706E023703}">
                                <ahyp:hlinkClr xmlns:ahyp="http://schemas.microsoft.com/office/drawing/2018/hyperlinkcolor" val="tx"/>
                              </a:ext>
                            </a:extLst>
                          </a:hlinkClick>
                        </a:rPr>
                        <a:t>mild to moderate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offer an appropriate treatment option </a:t>
                      </a:r>
                      <a:r>
                        <a:rPr lang="en-GB" dirty="0"/>
                        <a:t>see </a:t>
                      </a:r>
                      <a:r>
                        <a:rPr lang="en-GB" sz="1200" dirty="0"/>
                        <a:t>N</a:t>
                      </a:r>
                      <a:r>
                        <a:rPr lang="en-GB" sz="1200" dirty="0">
                          <a:latin typeface="+mn-lt"/>
                          <a:cs typeface="Arial" panose="020B0604020202020204" pitchFamily="34" charset="0"/>
                        </a:rPr>
                        <a:t>ICE. Acne vulgaris: management. 2021 [Available from: </a:t>
                      </a:r>
                      <a:r>
                        <a:rPr lang="en-GB" sz="1200" dirty="0">
                          <a:effectLst/>
                          <a:latin typeface="+mn-lt"/>
                          <a:hlinkClick r:id="rId3" tooltip="https://www.nice.org.uk/guidance/ng198"/>
                        </a:rPr>
                        <a:t>https://www.nice.org.uk/guidance/ng198</a:t>
                      </a:r>
                      <a:r>
                        <a:rPr lang="en-GB" sz="1200" dirty="0">
                          <a:effectLst/>
                          <a:latin typeface="+mn-lt"/>
                        </a:rPr>
                        <a:t>] </a:t>
                      </a:r>
                      <a:endParaRPr lang="en-GB" sz="1200" dirty="0">
                        <a:latin typeface="+mn-lt"/>
                        <a:cs typeface="Arial" panose="020B0604020202020204" pitchFamily="34" charset="0"/>
                      </a:endParaRPr>
                    </a:p>
                    <a:p>
                      <a:endParaRPr lang="en-GB" dirty="0"/>
                    </a:p>
                  </a:txBody>
                  <a:tcPr/>
                </a:tc>
                <a:extLst>
                  <a:ext uri="{0D108BD9-81ED-4DB2-BD59-A6C34878D82A}">
                    <a16:rowId xmlns:a16="http://schemas.microsoft.com/office/drawing/2014/main" val="1796650984"/>
                  </a:ext>
                </a:extLst>
              </a:tr>
              <a:tr h="1176388">
                <a:tc>
                  <a:txBody>
                    <a:bodyPr/>
                    <a:lstStyle/>
                    <a:p>
                      <a:r>
                        <a:rPr lang="en-GB" sz="1800" dirty="0">
                          <a:latin typeface="+mn-lt"/>
                        </a:rPr>
                        <a:t>If acne relapses after an adequate response to oral isotretinoin and is currently </a:t>
                      </a:r>
                      <a:r>
                        <a:rPr lang="en-GB" sz="1800" u="sng" dirty="0">
                          <a:latin typeface="+mn-lt"/>
                          <a:hlinkClick r:id="rId5">
                            <a:extLst>
                              <a:ext uri="{A12FA001-AC4F-418D-AE19-62706E023703}">
                                <ahyp:hlinkClr xmlns:ahyp="http://schemas.microsoft.com/office/drawing/2018/hyperlinkcolor" val="tx"/>
                              </a:ext>
                            </a:extLst>
                          </a:hlinkClick>
                        </a:rPr>
                        <a:t>moderate to severe</a:t>
                      </a:r>
                      <a:r>
                        <a:rPr lang="en-GB" sz="1800" dirty="0">
                          <a:latin typeface="+mn-lt"/>
                        </a:rPr>
                        <a:t>,</a:t>
                      </a:r>
                      <a:endParaRPr lang="en-GB" dirty="0"/>
                    </a:p>
                  </a:txBody>
                  <a:tcPr/>
                </a:tc>
                <a:tc>
                  <a:txBody>
                    <a:bodyPr/>
                    <a:lstStyle/>
                    <a:p>
                      <a:r>
                        <a:rPr lang="en-GB" dirty="0"/>
                        <a:t>offer either:</a:t>
                      </a:r>
                    </a:p>
                    <a:p>
                      <a:pPr marL="285750" indent="-285750">
                        <a:buFont typeface="Arial" panose="020B0604020202020204" pitchFamily="34" charset="0"/>
                        <a:buChar char="•"/>
                      </a:pPr>
                      <a:r>
                        <a:rPr lang="en-GB" dirty="0"/>
                        <a:t>a 12-week course of an appropriate treatment option or</a:t>
                      </a:r>
                    </a:p>
                    <a:p>
                      <a:pPr marL="285750" indent="-285750">
                        <a:buFont typeface="Arial" panose="020B0604020202020204" pitchFamily="34" charset="0"/>
                        <a:buChar char="•"/>
                      </a:pPr>
                      <a:r>
                        <a:rPr lang="en-GB" dirty="0"/>
                        <a:t>re-referral, if the person is no longer under the care of the consultant dermatologist-led team.</a:t>
                      </a:r>
                    </a:p>
                  </a:txBody>
                  <a:tcPr/>
                </a:tc>
                <a:extLst>
                  <a:ext uri="{0D108BD9-81ED-4DB2-BD59-A6C34878D82A}">
                    <a16:rowId xmlns:a16="http://schemas.microsoft.com/office/drawing/2014/main" val="2049118962"/>
                  </a:ext>
                </a:extLst>
              </a:tr>
              <a:tr h="619152">
                <a:tc>
                  <a:txBody>
                    <a:bodyPr/>
                    <a:lstStyle/>
                    <a:p>
                      <a:r>
                        <a:rPr lang="en-GB" sz="1800" dirty="0">
                          <a:latin typeface="+mn-lt"/>
                        </a:rPr>
                        <a:t>If acne relapses after a second course of oral isotretinoin and is currently moderate to severe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rPr>
                        <a:t>further care should be decided by the consultant dermatologist-led team. If the person is no longer under the care of the consultant dermatologist-led team, offer re-referral.</a:t>
                      </a:r>
                      <a:endParaRPr lang="en-GB" dirty="0"/>
                    </a:p>
                  </a:txBody>
                  <a:tcPr/>
                </a:tc>
                <a:extLst>
                  <a:ext uri="{0D108BD9-81ED-4DB2-BD59-A6C34878D82A}">
                    <a16:rowId xmlns:a16="http://schemas.microsoft.com/office/drawing/2014/main" val="3174495465"/>
                  </a:ext>
                </a:extLst>
              </a:tr>
            </a:tbl>
          </a:graphicData>
        </a:graphic>
      </p:graphicFrame>
    </p:spTree>
    <p:extLst>
      <p:ext uri="{BB962C8B-B14F-4D97-AF65-F5344CB8AC3E}">
        <p14:creationId xmlns:p14="http://schemas.microsoft.com/office/powerpoint/2010/main" val="261216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696-2F06-CB47-877A-654BEB8D86E7}"/>
              </a:ext>
            </a:extLst>
          </p:cNvPr>
          <p:cNvSpPr>
            <a:spLocks noGrp="1"/>
          </p:cNvSpPr>
          <p:nvPr>
            <p:ph type="title"/>
          </p:nvPr>
        </p:nvSpPr>
        <p:spPr/>
        <p:txBody>
          <a:bodyPr>
            <a:normAutofit/>
          </a:bodyPr>
          <a:lstStyle/>
          <a:p>
            <a:r>
              <a:rPr lang="en-GB" sz="4400" dirty="0">
                <a:latin typeface="+mn-lt"/>
              </a:rPr>
              <a:t>Take home messages</a:t>
            </a:r>
          </a:p>
        </p:txBody>
      </p:sp>
      <p:sp>
        <p:nvSpPr>
          <p:cNvPr id="3" name="Content Placeholder 2">
            <a:extLst>
              <a:ext uri="{FF2B5EF4-FFF2-40B4-BE49-F238E27FC236}">
                <a16:creationId xmlns:a16="http://schemas.microsoft.com/office/drawing/2014/main" id="{E9E101C7-818A-7458-DD3F-4EB8683EAD5A}"/>
              </a:ext>
            </a:extLst>
          </p:cNvPr>
          <p:cNvSpPr>
            <a:spLocks noGrp="1"/>
          </p:cNvSpPr>
          <p:nvPr>
            <p:ph idx="1"/>
          </p:nvPr>
        </p:nvSpPr>
        <p:spPr>
          <a:xfrm>
            <a:off x="800100" y="1929982"/>
            <a:ext cx="9845842" cy="4351338"/>
          </a:xfrm>
        </p:spPr>
        <p:txBody>
          <a:bodyPr>
            <a:normAutofit/>
          </a:bodyPr>
          <a:lstStyle/>
          <a:p>
            <a:pPr marL="514350" indent="-514350">
              <a:buFont typeface="+mj-lt"/>
              <a:buAutoNum type="arabicPeriod"/>
            </a:pPr>
            <a:r>
              <a:rPr lang="en-GB" sz="2400" dirty="0">
                <a:latin typeface="+mn-lt"/>
              </a:rPr>
              <a:t>Do not use oral antibiotic monotherapy; combine oral antibiotic with a topical non-antibiotic topical agent to treat acne.</a:t>
            </a:r>
          </a:p>
          <a:p>
            <a:pPr marL="514350" indent="-514350">
              <a:buFont typeface="+mj-lt"/>
              <a:buAutoNum type="arabicPeriod"/>
            </a:pPr>
            <a:r>
              <a:rPr lang="en-GB" sz="2400" dirty="0">
                <a:latin typeface="+mn-lt"/>
              </a:rPr>
              <a:t>Do not use oral or topical antibiotic treatment for longer than 6 months unless in exceptional circumstances </a:t>
            </a:r>
          </a:p>
          <a:p>
            <a:pPr marL="514350" indent="-514350">
              <a:buFont typeface="+mj-lt"/>
              <a:buAutoNum type="arabicPeriod"/>
            </a:pPr>
            <a:r>
              <a:rPr lang="en-GB" sz="2400" dirty="0">
                <a:latin typeface="+mn-lt"/>
              </a:rPr>
              <a:t>Use a step-wise approach when reviewing and treating patients with acne</a:t>
            </a:r>
          </a:p>
          <a:p>
            <a:pPr marL="514350" indent="-514350">
              <a:buFont typeface="+mj-lt"/>
              <a:buAutoNum type="arabicPeriod"/>
            </a:pPr>
            <a:r>
              <a:rPr lang="en-GB" sz="2400" dirty="0">
                <a:latin typeface="+mn-lt"/>
              </a:rPr>
              <a:t>Take note of any mental health issues caused by acne or scarring and refer if required</a:t>
            </a:r>
          </a:p>
          <a:p>
            <a:pPr marL="514350" indent="-514350">
              <a:buFont typeface="+mj-lt"/>
              <a:buAutoNum type="arabicPeriod"/>
            </a:pPr>
            <a:r>
              <a:rPr lang="en-GB" sz="2400" dirty="0">
                <a:latin typeface="+mn-lt"/>
              </a:rPr>
              <a:t>Treat patients with darker skin tones early and more aggressively, including earlier consideration of referral to secondary care or a dermatology service</a:t>
            </a:r>
          </a:p>
        </p:txBody>
      </p:sp>
      <p:sp>
        <p:nvSpPr>
          <p:cNvPr id="4" name="Text Placeholder 3">
            <a:extLst>
              <a:ext uri="{FF2B5EF4-FFF2-40B4-BE49-F238E27FC236}">
                <a16:creationId xmlns:a16="http://schemas.microsoft.com/office/drawing/2014/main" id="{5821B94A-84F0-5C43-D80D-513DC99CC507}"/>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111A33D-D006-CE75-1372-E10A62272231}"/>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F1FCFBF1-C376-8BB0-7AA2-916903596E72}"/>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96507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341A-B3CF-F6C1-E4CD-39D9A06E07FB}"/>
              </a:ext>
            </a:extLst>
          </p:cNvPr>
          <p:cNvSpPr>
            <a:spLocks noGrp="1"/>
          </p:cNvSpPr>
          <p:nvPr>
            <p:ph type="title"/>
          </p:nvPr>
        </p:nvSpPr>
        <p:spPr>
          <a:xfrm>
            <a:off x="1886683" y="423498"/>
            <a:ext cx="7843226" cy="1021739"/>
          </a:xfrm>
        </p:spPr>
        <p:txBody>
          <a:bodyPr>
            <a:normAutofit/>
          </a:bodyPr>
          <a:lstStyle/>
          <a:p>
            <a:r>
              <a:rPr lang="en-GB" sz="4400" dirty="0">
                <a:latin typeface="+mn-lt"/>
              </a:rPr>
              <a:t>Aims</a:t>
            </a:r>
          </a:p>
        </p:txBody>
      </p:sp>
      <p:sp>
        <p:nvSpPr>
          <p:cNvPr id="3" name="Text Placeholder 2">
            <a:extLst>
              <a:ext uri="{FF2B5EF4-FFF2-40B4-BE49-F238E27FC236}">
                <a16:creationId xmlns:a16="http://schemas.microsoft.com/office/drawing/2014/main" id="{8683B432-775B-C56F-B6DA-E7E0FE03BDE2}"/>
              </a:ext>
            </a:extLst>
          </p:cNvPr>
          <p:cNvSpPr>
            <a:spLocks noGrp="1"/>
          </p:cNvSpPr>
          <p:nvPr>
            <p:ph type="body" idx="1"/>
          </p:nvPr>
        </p:nvSpPr>
        <p:spPr>
          <a:xfrm>
            <a:off x="550496" y="1928813"/>
            <a:ext cx="10515600" cy="4178910"/>
          </a:xfrm>
        </p:spPr>
        <p:txBody>
          <a:bodyPr>
            <a:normAutofit lnSpcReduction="10000"/>
          </a:bodyPr>
          <a:lstStyle/>
          <a:p>
            <a:r>
              <a:rPr lang="en-GB" b="1" dirty="0">
                <a:solidFill>
                  <a:schemeClr val="tx1"/>
                </a:solidFill>
                <a:latin typeface="+mn-lt"/>
              </a:rPr>
              <a:t>Understand and discuss;</a:t>
            </a:r>
          </a:p>
          <a:p>
            <a:pPr marL="457200" indent="-457200">
              <a:buAutoNum type="arabicPeriod"/>
            </a:pPr>
            <a:r>
              <a:rPr lang="en-GB" dirty="0">
                <a:solidFill>
                  <a:schemeClr val="tx1"/>
                </a:solidFill>
                <a:latin typeface="+mn-lt"/>
              </a:rPr>
              <a:t>Why it is important to review patients on antibiotic treatment for acne</a:t>
            </a:r>
          </a:p>
          <a:p>
            <a:pPr marL="457200" indent="-457200">
              <a:buAutoNum type="arabicPeriod"/>
            </a:pPr>
            <a:endParaRPr lang="en-GB" dirty="0">
              <a:solidFill>
                <a:schemeClr val="tx1"/>
              </a:solidFill>
              <a:latin typeface="+mn-lt"/>
            </a:endParaRPr>
          </a:p>
          <a:p>
            <a:pPr marL="457200" indent="-457200">
              <a:buAutoNum type="arabicPeriod"/>
            </a:pPr>
            <a:r>
              <a:rPr lang="en-GB" dirty="0">
                <a:solidFill>
                  <a:schemeClr val="tx1"/>
                </a:solidFill>
                <a:latin typeface="+mn-lt"/>
              </a:rPr>
              <a:t>How to review and manage patients with acne that;</a:t>
            </a:r>
          </a:p>
          <a:p>
            <a:pPr marL="914400" lvl="1" indent="-457200">
              <a:buFont typeface="Arial" panose="020B0604020202020204" pitchFamily="34" charset="0"/>
              <a:buChar char="•"/>
            </a:pPr>
            <a:r>
              <a:rPr lang="en-GB" sz="2400" dirty="0">
                <a:solidFill>
                  <a:schemeClr val="tx1"/>
                </a:solidFill>
                <a:latin typeface="+mn-lt"/>
              </a:rPr>
              <a:t>Are currently on antibiotic treatment</a:t>
            </a:r>
          </a:p>
          <a:p>
            <a:pPr marL="914400" lvl="1" indent="-457200">
              <a:buFont typeface="Arial" panose="020B0604020202020204" pitchFamily="34" charset="0"/>
              <a:buChar char="•"/>
            </a:pPr>
            <a:r>
              <a:rPr lang="en-GB" sz="2400" dirty="0">
                <a:solidFill>
                  <a:schemeClr val="tx1"/>
                </a:solidFill>
                <a:latin typeface="+mn-lt"/>
              </a:rPr>
              <a:t>Require referral </a:t>
            </a:r>
          </a:p>
          <a:p>
            <a:pPr marL="914400" lvl="1" indent="-457200">
              <a:buFont typeface="Arial" panose="020B0604020202020204" pitchFamily="34" charset="0"/>
              <a:buChar char="•"/>
            </a:pPr>
            <a:r>
              <a:rPr lang="en-GB" sz="2400" dirty="0">
                <a:solidFill>
                  <a:schemeClr val="tx1"/>
                </a:solidFill>
                <a:latin typeface="+mn-lt"/>
              </a:rPr>
              <a:t>Have dark skin and hyperpigmentation/acne scarring </a:t>
            </a:r>
          </a:p>
          <a:p>
            <a:pPr marL="914400" lvl="1" indent="-457200">
              <a:buFont typeface="Arial" panose="020B0604020202020204" pitchFamily="34" charset="0"/>
              <a:buChar char="•"/>
            </a:pPr>
            <a:r>
              <a:rPr lang="en-GB" sz="2400" dirty="0">
                <a:solidFill>
                  <a:schemeClr val="tx1"/>
                </a:solidFill>
                <a:latin typeface="+mn-lt"/>
              </a:rPr>
              <a:t>Require stepping down of treatment</a:t>
            </a:r>
          </a:p>
          <a:p>
            <a:pPr marL="914400" lvl="1" indent="-457200">
              <a:buFont typeface="+mj-lt"/>
              <a:buAutoNum type="alphaLcParenR"/>
            </a:pPr>
            <a:endParaRPr lang="en-GB" sz="2400" dirty="0">
              <a:solidFill>
                <a:schemeClr val="tx1"/>
              </a:solidFill>
              <a:latin typeface="+mn-lt"/>
            </a:endParaRPr>
          </a:p>
          <a:p>
            <a:pPr marL="457200" indent="-457200">
              <a:buAutoNum type="arabicPeriod"/>
            </a:pPr>
            <a:r>
              <a:rPr lang="en-GB" dirty="0">
                <a:solidFill>
                  <a:schemeClr val="tx1"/>
                </a:solidFill>
                <a:latin typeface="+mn-lt"/>
              </a:rPr>
              <a:t>The list of considerations when carrying out a patient review and assessment including key points on mental health and self-care advice</a:t>
            </a:r>
          </a:p>
        </p:txBody>
      </p:sp>
      <p:sp>
        <p:nvSpPr>
          <p:cNvPr id="4" name="Text Placeholder 3">
            <a:extLst>
              <a:ext uri="{FF2B5EF4-FFF2-40B4-BE49-F238E27FC236}">
                <a16:creationId xmlns:a16="http://schemas.microsoft.com/office/drawing/2014/main" id="{BBE83F6A-3D69-577B-E55B-4E3D6B012149}"/>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561E0144-8D35-E35F-7BDB-C498CE2402F4}"/>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31699B2B-E2E4-62DE-2643-C00CA68C78E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35993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B3EB-2B4A-E2FC-C3D2-8E3867386B76}"/>
              </a:ext>
            </a:extLst>
          </p:cNvPr>
          <p:cNvSpPr>
            <a:spLocks noGrp="1"/>
          </p:cNvSpPr>
          <p:nvPr>
            <p:ph type="title"/>
          </p:nvPr>
        </p:nvSpPr>
        <p:spPr>
          <a:xfrm>
            <a:off x="1445418" y="483943"/>
            <a:ext cx="8712995" cy="939677"/>
          </a:xfrm>
        </p:spPr>
        <p:txBody>
          <a:bodyPr>
            <a:normAutofit/>
          </a:bodyPr>
          <a:lstStyle/>
          <a:p>
            <a:r>
              <a:rPr lang="en-GB" sz="4400" dirty="0">
                <a:latin typeface="+mn-lt"/>
              </a:rPr>
              <a:t>Antimicrobial resistance </a:t>
            </a:r>
          </a:p>
        </p:txBody>
      </p:sp>
      <p:sp>
        <p:nvSpPr>
          <p:cNvPr id="4" name="Text Placeholder 3">
            <a:extLst>
              <a:ext uri="{FF2B5EF4-FFF2-40B4-BE49-F238E27FC236}">
                <a16:creationId xmlns:a16="http://schemas.microsoft.com/office/drawing/2014/main" id="{A3A127C0-1C7C-7D16-549E-40C9DE6BD601}"/>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E752D130-D10B-7FE0-A9D3-B62654F92520}"/>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54C623E3-4471-C0A4-2E7E-F647AAEB7AFC}"/>
              </a:ext>
            </a:extLst>
          </p:cNvPr>
          <p:cNvSpPr>
            <a:spLocks noGrp="1"/>
          </p:cNvSpPr>
          <p:nvPr>
            <p:ph type="body" sz="quarter" idx="13"/>
          </p:nvPr>
        </p:nvSpPr>
        <p:spPr/>
        <p:txBody>
          <a:bodyPr/>
          <a:lstStyle/>
          <a:p>
            <a:endParaRPr lang="en-GB"/>
          </a:p>
        </p:txBody>
      </p:sp>
      <p:grpSp>
        <p:nvGrpSpPr>
          <p:cNvPr id="7" name="Group 6" descr="Graphic showing the global mortality of AMR now (700,000) and in 2050 (10 million) compared with other diseases">
            <a:extLst>
              <a:ext uri="{FF2B5EF4-FFF2-40B4-BE49-F238E27FC236}">
                <a16:creationId xmlns:a16="http://schemas.microsoft.com/office/drawing/2014/main" id="{71AF91DD-EA1C-2620-1585-F2ABC5C10755}"/>
              </a:ext>
            </a:extLst>
          </p:cNvPr>
          <p:cNvGrpSpPr/>
          <p:nvPr/>
        </p:nvGrpSpPr>
        <p:grpSpPr>
          <a:xfrm>
            <a:off x="788193" y="1636295"/>
            <a:ext cx="6364240" cy="4551784"/>
            <a:chOff x="-17319" y="1452323"/>
            <a:chExt cx="7220614" cy="5296352"/>
          </a:xfrm>
        </p:grpSpPr>
        <p:pic>
          <p:nvPicPr>
            <p:cNvPr id="8" name="Picture 7">
              <a:extLst>
                <a:ext uri="{FF2B5EF4-FFF2-40B4-BE49-F238E27FC236}">
                  <a16:creationId xmlns:a16="http://schemas.microsoft.com/office/drawing/2014/main" id="{0D78B6A8-3C39-1D76-A984-9BB9C3B84653}"/>
                </a:ext>
              </a:extLst>
            </p:cNvPr>
            <p:cNvPicPr>
              <a:picLocks noChangeAspect="1"/>
            </p:cNvPicPr>
            <p:nvPr/>
          </p:nvPicPr>
          <p:blipFill rotWithShape="1">
            <a:blip r:embed="rId3"/>
            <a:srcRect b="2189"/>
            <a:stretch/>
          </p:blipFill>
          <p:spPr>
            <a:xfrm>
              <a:off x="0" y="1452323"/>
              <a:ext cx="6372200" cy="5179713"/>
            </a:xfrm>
            <a:prstGeom prst="rect">
              <a:avLst/>
            </a:prstGeom>
          </p:spPr>
        </p:pic>
        <p:sp>
          <p:nvSpPr>
            <p:cNvPr id="9" name="TextBox 8">
              <a:extLst>
                <a:ext uri="{FF2B5EF4-FFF2-40B4-BE49-F238E27FC236}">
                  <a16:creationId xmlns:a16="http://schemas.microsoft.com/office/drawing/2014/main" id="{6F608D5A-4B9F-4249-D5EC-D8312BC3B961}"/>
                </a:ext>
              </a:extLst>
            </p:cNvPr>
            <p:cNvSpPr txBox="1"/>
            <p:nvPr/>
          </p:nvSpPr>
          <p:spPr>
            <a:xfrm>
              <a:off x="599858" y="1988840"/>
              <a:ext cx="1074644"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Tetanus</a:t>
              </a:r>
            </a:p>
            <a:p>
              <a:pPr algn="r"/>
              <a:r>
                <a:rPr lang="en-GB" sz="1600" b="1" dirty="0">
                  <a:latin typeface="Bahnschrift SemiBold SemiConden" panose="020B0502040204020203" pitchFamily="34" charset="0"/>
                </a:rPr>
                <a:t>60,000</a:t>
              </a:r>
            </a:p>
          </p:txBody>
        </p:sp>
        <p:sp>
          <p:nvSpPr>
            <p:cNvPr id="10" name="Rectangle 9">
              <a:extLst>
                <a:ext uri="{FF2B5EF4-FFF2-40B4-BE49-F238E27FC236}">
                  <a16:creationId xmlns:a16="http://schemas.microsoft.com/office/drawing/2014/main" id="{3C40B4BC-1CC9-C322-5B71-33369D3C2492}"/>
                </a:ext>
              </a:extLst>
            </p:cNvPr>
            <p:cNvSpPr/>
            <p:nvPr/>
          </p:nvSpPr>
          <p:spPr>
            <a:xfrm>
              <a:off x="179512" y="3140968"/>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Rectangle 10">
              <a:extLst>
                <a:ext uri="{FF2B5EF4-FFF2-40B4-BE49-F238E27FC236}">
                  <a16:creationId xmlns:a16="http://schemas.microsoft.com/office/drawing/2014/main" id="{6547E39B-AB44-1ECD-FF6F-3937EA2AA552}"/>
                </a:ext>
              </a:extLst>
            </p:cNvPr>
            <p:cNvSpPr/>
            <p:nvPr/>
          </p:nvSpPr>
          <p:spPr>
            <a:xfrm>
              <a:off x="335558" y="2650640"/>
              <a:ext cx="792088" cy="703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11">
              <a:extLst>
                <a:ext uri="{FF2B5EF4-FFF2-40B4-BE49-F238E27FC236}">
                  <a16:creationId xmlns:a16="http://schemas.microsoft.com/office/drawing/2014/main" id="{9B6CCEB9-C9DE-704C-D5D5-34B374C5D7F7}"/>
                </a:ext>
              </a:extLst>
            </p:cNvPr>
            <p:cNvSpPr txBox="1"/>
            <p:nvPr/>
          </p:nvSpPr>
          <p:spPr>
            <a:xfrm>
              <a:off x="-17319" y="2973329"/>
              <a:ext cx="1389716" cy="943414"/>
            </a:xfrm>
            <a:prstGeom prst="rect">
              <a:avLst/>
            </a:prstGeom>
            <a:noFill/>
          </p:spPr>
          <p:txBody>
            <a:bodyPr wrap="square" rtlCol="0">
              <a:spAutoFit/>
            </a:bodyPr>
            <a:lstStyle/>
            <a:p>
              <a:pPr algn="r"/>
              <a:r>
                <a:rPr lang="en-GB" sz="1600" b="1" dirty="0">
                  <a:latin typeface="Bahnschrift SemiBold SemiConden" panose="020B0502040204020203" pitchFamily="34" charset="0"/>
                </a:rPr>
                <a:t>Road traffic accidents</a:t>
              </a:r>
            </a:p>
            <a:p>
              <a:pPr algn="r"/>
              <a:r>
                <a:rPr lang="en-GB" sz="1600" b="1" dirty="0">
                  <a:latin typeface="Bahnschrift SemiBold SemiConden" panose="020B0502040204020203" pitchFamily="34" charset="0"/>
                </a:rPr>
                <a:t>1.2 million</a:t>
              </a:r>
            </a:p>
          </p:txBody>
        </p:sp>
        <p:sp>
          <p:nvSpPr>
            <p:cNvPr id="13" name="TextBox 12">
              <a:extLst>
                <a:ext uri="{FF2B5EF4-FFF2-40B4-BE49-F238E27FC236}">
                  <a16:creationId xmlns:a16="http://schemas.microsoft.com/office/drawing/2014/main" id="{63063D5F-DE4F-6AE6-3B9B-506BE310F162}"/>
                </a:ext>
              </a:extLst>
            </p:cNvPr>
            <p:cNvSpPr txBox="1"/>
            <p:nvPr/>
          </p:nvSpPr>
          <p:spPr>
            <a:xfrm>
              <a:off x="48690" y="4913479"/>
              <a:ext cx="1066928" cy="655186"/>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Measles</a:t>
              </a:r>
            </a:p>
            <a:p>
              <a:pPr algn="r"/>
              <a:r>
                <a:rPr lang="en-GB" sz="1600" b="1" dirty="0">
                  <a:latin typeface="Bahnschrift SemiBold SemiConden" panose="020B0502040204020203" pitchFamily="34" charset="0"/>
                </a:rPr>
                <a:t>130,000</a:t>
              </a:r>
            </a:p>
          </p:txBody>
        </p:sp>
        <p:sp>
          <p:nvSpPr>
            <p:cNvPr id="14" name="TextBox 13">
              <a:extLst>
                <a:ext uri="{FF2B5EF4-FFF2-40B4-BE49-F238E27FC236}">
                  <a16:creationId xmlns:a16="http://schemas.microsoft.com/office/drawing/2014/main" id="{5C97434F-5763-928F-A5BA-C8037340C154}"/>
                </a:ext>
              </a:extLst>
            </p:cNvPr>
            <p:cNvSpPr txBox="1"/>
            <p:nvPr/>
          </p:nvSpPr>
          <p:spPr>
            <a:xfrm>
              <a:off x="467544" y="5805262"/>
              <a:ext cx="1338944" cy="943413"/>
            </a:xfrm>
            <a:prstGeom prst="rect">
              <a:avLst/>
            </a:prstGeom>
            <a:solidFill>
              <a:schemeClr val="bg1"/>
            </a:solidFill>
          </p:spPr>
          <p:txBody>
            <a:bodyPr wrap="square" rtlCol="0">
              <a:spAutoFit/>
            </a:bodyPr>
            <a:lstStyle/>
            <a:p>
              <a:pPr algn="r"/>
              <a:r>
                <a:rPr lang="en-GB" sz="1600" b="1" dirty="0">
                  <a:latin typeface="Bahnschrift SemiBold SemiConden" panose="020B0502040204020203" pitchFamily="34" charset="0"/>
                </a:rPr>
                <a:t>Diarrhoeal disease</a:t>
              </a:r>
            </a:p>
            <a:p>
              <a:pPr algn="r"/>
              <a:r>
                <a:rPr lang="en-GB" sz="1600" b="1" dirty="0">
                  <a:latin typeface="Bahnschrift SemiBold SemiConden" panose="020B0502040204020203" pitchFamily="34" charset="0"/>
                </a:rPr>
                <a:t>1.4 million</a:t>
              </a:r>
            </a:p>
          </p:txBody>
        </p:sp>
        <p:sp>
          <p:nvSpPr>
            <p:cNvPr id="15" name="TextBox 14">
              <a:extLst>
                <a:ext uri="{FF2B5EF4-FFF2-40B4-BE49-F238E27FC236}">
                  <a16:creationId xmlns:a16="http://schemas.microsoft.com/office/drawing/2014/main" id="{E79FBD94-6623-6A99-2F30-FF619ACCEEEE}"/>
                </a:ext>
              </a:extLst>
            </p:cNvPr>
            <p:cNvSpPr txBox="1"/>
            <p:nvPr/>
          </p:nvSpPr>
          <p:spPr>
            <a:xfrm>
              <a:off x="5436096" y="3164224"/>
              <a:ext cx="1242562"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Cancer </a:t>
              </a:r>
            </a:p>
            <a:p>
              <a:r>
                <a:rPr lang="en-GB" sz="1600" b="1" dirty="0">
                  <a:latin typeface="Bahnschrift SemiBold SemiConden" panose="020B0502040204020203" pitchFamily="34" charset="0"/>
                </a:rPr>
                <a:t>8.2 million</a:t>
              </a:r>
            </a:p>
          </p:txBody>
        </p:sp>
        <p:sp>
          <p:nvSpPr>
            <p:cNvPr id="16" name="TextBox 15">
              <a:extLst>
                <a:ext uri="{FF2B5EF4-FFF2-40B4-BE49-F238E27FC236}">
                  <a16:creationId xmlns:a16="http://schemas.microsoft.com/office/drawing/2014/main" id="{309B3C70-E60B-A328-F853-201CAE6282FC}"/>
                </a:ext>
              </a:extLst>
            </p:cNvPr>
            <p:cNvSpPr txBox="1"/>
            <p:nvPr/>
          </p:nvSpPr>
          <p:spPr>
            <a:xfrm>
              <a:off x="5331087" y="4645586"/>
              <a:ext cx="1872208" cy="943413"/>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Cholera</a:t>
              </a:r>
            </a:p>
            <a:p>
              <a:r>
                <a:rPr lang="en-GB" sz="1600" b="1" dirty="0">
                  <a:latin typeface="Bahnschrift SemiBold SemiConden" panose="020B0502040204020203" pitchFamily="34" charset="0"/>
                </a:rPr>
                <a:t>100,00 – 120,000</a:t>
              </a:r>
            </a:p>
            <a:p>
              <a:endParaRPr lang="en-GB" sz="1600" b="1" dirty="0">
                <a:latin typeface="Bahnschrift SemiBold SemiConden" panose="020B0502040204020203" pitchFamily="34" charset="0"/>
              </a:endParaRPr>
            </a:p>
          </p:txBody>
        </p:sp>
        <p:sp>
          <p:nvSpPr>
            <p:cNvPr id="17" name="TextBox 16">
              <a:extLst>
                <a:ext uri="{FF2B5EF4-FFF2-40B4-BE49-F238E27FC236}">
                  <a16:creationId xmlns:a16="http://schemas.microsoft.com/office/drawing/2014/main" id="{10249A2E-DD11-85BA-E185-52325C019D82}"/>
                </a:ext>
              </a:extLst>
            </p:cNvPr>
            <p:cNvSpPr txBox="1"/>
            <p:nvPr/>
          </p:nvSpPr>
          <p:spPr>
            <a:xfrm>
              <a:off x="4644008" y="5951775"/>
              <a:ext cx="1872208"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Diabetes</a:t>
              </a:r>
            </a:p>
            <a:p>
              <a:r>
                <a:rPr lang="en-GB" sz="1600" b="1" dirty="0">
                  <a:latin typeface="Bahnschrift SemiBold SemiConden" panose="020B0502040204020203" pitchFamily="34" charset="0"/>
                </a:rPr>
                <a:t>1.5 million</a:t>
              </a:r>
            </a:p>
          </p:txBody>
        </p:sp>
        <p:sp>
          <p:nvSpPr>
            <p:cNvPr id="18" name="TextBox 17">
              <a:extLst>
                <a:ext uri="{FF2B5EF4-FFF2-40B4-BE49-F238E27FC236}">
                  <a16:creationId xmlns:a16="http://schemas.microsoft.com/office/drawing/2014/main" id="{314D8763-A142-7995-803B-D4CC20C818A9}"/>
                </a:ext>
              </a:extLst>
            </p:cNvPr>
            <p:cNvSpPr txBox="1"/>
            <p:nvPr/>
          </p:nvSpPr>
          <p:spPr>
            <a:xfrm>
              <a:off x="4764378" y="1509867"/>
              <a:ext cx="1895854" cy="655186"/>
            </a:xfrm>
            <a:prstGeom prst="rect">
              <a:avLst/>
            </a:prstGeom>
            <a:solidFill>
              <a:schemeClr val="bg1"/>
            </a:solidFill>
          </p:spPr>
          <p:txBody>
            <a:bodyPr wrap="square" rtlCol="0">
              <a:spAutoFit/>
            </a:bodyPr>
            <a:lstStyle/>
            <a:p>
              <a:r>
                <a:rPr lang="en-GB" sz="1600" b="1" dirty="0">
                  <a:latin typeface="Bahnschrift SemiBold SemiConden" panose="020B0502040204020203" pitchFamily="34" charset="0"/>
                </a:rPr>
                <a:t>AMR in 2050</a:t>
              </a:r>
            </a:p>
            <a:p>
              <a:r>
                <a:rPr lang="en-GB" sz="1600" b="1" dirty="0">
                  <a:latin typeface="Bahnschrift SemiBold SemiConden" panose="020B0502040204020203" pitchFamily="34" charset="0"/>
                </a:rPr>
                <a:t>10 million</a:t>
              </a:r>
            </a:p>
          </p:txBody>
        </p:sp>
        <p:sp>
          <p:nvSpPr>
            <p:cNvPr id="19" name="Oval 18">
              <a:extLst>
                <a:ext uri="{FF2B5EF4-FFF2-40B4-BE49-F238E27FC236}">
                  <a16:creationId xmlns:a16="http://schemas.microsoft.com/office/drawing/2014/main" id="{151D9F0D-DCD1-1ABB-6406-C35CC49DE562}"/>
                </a:ext>
              </a:extLst>
            </p:cNvPr>
            <p:cNvSpPr/>
            <p:nvPr/>
          </p:nvSpPr>
          <p:spPr>
            <a:xfrm>
              <a:off x="2520280" y="3773018"/>
              <a:ext cx="1115616"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B2D79010-D997-757B-D2AA-43BEC3592213}"/>
                </a:ext>
              </a:extLst>
            </p:cNvPr>
            <p:cNvSpPr txBox="1"/>
            <p:nvPr/>
          </p:nvSpPr>
          <p:spPr>
            <a:xfrm>
              <a:off x="2708884" y="3816648"/>
              <a:ext cx="1407978" cy="1206923"/>
            </a:xfrm>
            <a:prstGeom prst="rect">
              <a:avLst/>
            </a:prstGeom>
            <a:noFill/>
          </p:spPr>
          <p:txBody>
            <a:bodyPr wrap="square" rtlCol="0">
              <a:spAutoFit/>
            </a:bodyPr>
            <a:lstStyle/>
            <a:p>
              <a:r>
                <a:rPr lang="en-GB" sz="1600" b="1" dirty="0">
                  <a:latin typeface="Bahnschrift SemiBold SemiConden" panose="020B0502040204020203" pitchFamily="34" charset="0"/>
                </a:rPr>
                <a:t>AMR now</a:t>
              </a:r>
            </a:p>
            <a:p>
              <a:r>
                <a:rPr lang="en-GB" sz="1600" b="1" dirty="0">
                  <a:latin typeface="Bahnschrift SemiBold SemiConden" panose="020B0502040204020203" pitchFamily="34" charset="0"/>
                </a:rPr>
                <a:t>700,000 </a:t>
              </a:r>
            </a:p>
            <a:p>
              <a:r>
                <a:rPr lang="en-GB" sz="1600" b="1" dirty="0">
                  <a:latin typeface="Bahnschrift SemiBold SemiConden" panose="020B0502040204020203" pitchFamily="34" charset="0"/>
                </a:rPr>
                <a:t>(low estimate)</a:t>
              </a:r>
            </a:p>
          </p:txBody>
        </p:sp>
      </p:grpSp>
      <p:grpSp>
        <p:nvGrpSpPr>
          <p:cNvPr id="29" name="Group 28">
            <a:extLst>
              <a:ext uri="{FF2B5EF4-FFF2-40B4-BE49-F238E27FC236}">
                <a16:creationId xmlns:a16="http://schemas.microsoft.com/office/drawing/2014/main" id="{86E25B1F-638C-A652-6622-D7620503D65D}"/>
              </a:ext>
            </a:extLst>
          </p:cNvPr>
          <p:cNvGrpSpPr/>
          <p:nvPr/>
        </p:nvGrpSpPr>
        <p:grpSpPr>
          <a:xfrm>
            <a:off x="8423526" y="1330213"/>
            <a:ext cx="3665981" cy="5160318"/>
            <a:chOff x="7869747" y="1061992"/>
            <a:chExt cx="3665981" cy="5160318"/>
          </a:xfrm>
        </p:grpSpPr>
        <p:sp>
          <p:nvSpPr>
            <p:cNvPr id="21" name="TextBox 20">
              <a:extLst>
                <a:ext uri="{FF2B5EF4-FFF2-40B4-BE49-F238E27FC236}">
                  <a16:creationId xmlns:a16="http://schemas.microsoft.com/office/drawing/2014/main" id="{84B3CBD1-BC5D-CE30-89ED-9A5994FF131F}"/>
                </a:ext>
              </a:extLst>
            </p:cNvPr>
            <p:cNvSpPr txBox="1"/>
            <p:nvPr/>
          </p:nvSpPr>
          <p:spPr>
            <a:xfrm>
              <a:off x="8650775" y="1106644"/>
              <a:ext cx="604653" cy="584775"/>
            </a:xfrm>
            <a:prstGeom prst="rect">
              <a:avLst/>
            </a:prstGeom>
            <a:noFill/>
          </p:spPr>
          <p:txBody>
            <a:bodyPr wrap="none" rtlCol="0">
              <a:spAutoFit/>
            </a:bodyPr>
            <a:lstStyle/>
            <a:p>
              <a:r>
                <a:rPr lang="en-GB" sz="1600" dirty="0">
                  <a:latin typeface="Arial Narrow" panose="020B0606020202030204" pitchFamily="34" charset="0"/>
                </a:rPr>
                <a:t>AMR </a:t>
              </a:r>
            </a:p>
            <a:p>
              <a:r>
                <a:rPr lang="en-GB" sz="1600" dirty="0">
                  <a:latin typeface="Arial Narrow" panose="020B0606020202030204" pitchFamily="34" charset="0"/>
                </a:rPr>
                <a:t>2050</a:t>
              </a:r>
            </a:p>
          </p:txBody>
        </p:sp>
        <p:sp>
          <p:nvSpPr>
            <p:cNvPr id="22" name="TextBox 21">
              <a:extLst>
                <a:ext uri="{FF2B5EF4-FFF2-40B4-BE49-F238E27FC236}">
                  <a16:creationId xmlns:a16="http://schemas.microsoft.com/office/drawing/2014/main" id="{2008695D-7AC7-13A3-A646-132C859C9D25}"/>
                </a:ext>
              </a:extLst>
            </p:cNvPr>
            <p:cNvSpPr txBox="1"/>
            <p:nvPr/>
          </p:nvSpPr>
          <p:spPr>
            <a:xfrm>
              <a:off x="9122344" y="1061992"/>
              <a:ext cx="1061508" cy="861774"/>
            </a:xfrm>
            <a:prstGeom prst="rect">
              <a:avLst/>
            </a:prstGeom>
            <a:noFill/>
          </p:spPr>
          <p:txBody>
            <a:bodyPr wrap="none" rtlCol="0">
              <a:spAutoFit/>
            </a:bodyPr>
            <a:lstStyle/>
            <a:p>
              <a:pPr algn="ctr"/>
              <a:r>
                <a:rPr lang="en-GB" sz="1600" dirty="0">
                  <a:latin typeface="Arial Narrow" panose="020B0606020202030204" pitchFamily="34" charset="0"/>
                </a:rPr>
                <a:t>Diabetes </a:t>
              </a:r>
            </a:p>
            <a:p>
              <a:pPr algn="ctr"/>
              <a:r>
                <a:rPr lang="en-GB" sz="1600" dirty="0">
                  <a:latin typeface="Arial Narrow" panose="020B0606020202030204" pitchFamily="34" charset="0"/>
                </a:rPr>
                <a:t>and cancer </a:t>
              </a:r>
            </a:p>
            <a:p>
              <a:pPr algn="ctr"/>
              <a:r>
                <a:rPr lang="en-GB" sz="1600" dirty="0">
                  <a:latin typeface="Arial Narrow" panose="020B0606020202030204" pitchFamily="34" charset="0"/>
                </a:rPr>
                <a:t>combined</a:t>
              </a:r>
            </a:p>
          </p:txBody>
        </p:sp>
        <p:graphicFrame>
          <p:nvGraphicFramePr>
            <p:cNvPr id="23" name="Chart 22" descr="Chart comparing predicted AMR mortalities in 2050 (10 million) with diabetes and cancer mortalities combined (9.7 million)">
              <a:extLst>
                <a:ext uri="{FF2B5EF4-FFF2-40B4-BE49-F238E27FC236}">
                  <a16:creationId xmlns:a16="http://schemas.microsoft.com/office/drawing/2014/main" id="{F6C8E925-9436-9090-7E3E-42C779B4E2ED}"/>
                </a:ext>
              </a:extLst>
            </p:cNvPr>
            <p:cNvGraphicFramePr>
              <a:graphicFrameLocks/>
            </p:cNvGraphicFramePr>
            <p:nvPr>
              <p:extLst>
                <p:ext uri="{D42A27DB-BD31-4B8C-83A1-F6EECF244321}">
                  <p14:modId xmlns:p14="http://schemas.microsoft.com/office/powerpoint/2010/main" val="2125932401"/>
                </p:ext>
              </p:extLst>
            </p:nvPr>
          </p:nvGraphicFramePr>
          <p:xfrm>
            <a:off x="7869747" y="2079976"/>
            <a:ext cx="2304460" cy="3809316"/>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Straight Arrow Connector 23">
              <a:extLst>
                <a:ext uri="{FF2B5EF4-FFF2-40B4-BE49-F238E27FC236}">
                  <a16:creationId xmlns:a16="http://schemas.microsoft.com/office/drawing/2014/main" id="{E574E777-AE82-E281-B52A-11C4F7C70706}"/>
                </a:ext>
                <a:ext uri="{C183D7F6-B498-43B3-948B-1728B52AA6E4}">
                  <adec:decorative xmlns:adec="http://schemas.microsoft.com/office/drawing/2017/decorative" val="1"/>
                </a:ext>
              </a:extLst>
            </p:cNvPr>
            <p:cNvCxnSpPr>
              <a:cxnSpLocks/>
            </p:cNvCxnSpPr>
            <p:nvPr/>
          </p:nvCxnSpPr>
          <p:spPr>
            <a:xfrm>
              <a:off x="8953100" y="1700749"/>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AC18CA5-FBE8-5622-1659-38C723E92800}"/>
                </a:ext>
                <a:ext uri="{C183D7F6-B498-43B3-948B-1728B52AA6E4}">
                  <adec:decorative xmlns:adec="http://schemas.microsoft.com/office/drawing/2017/decorative" val="1"/>
                </a:ext>
              </a:extLst>
            </p:cNvPr>
            <p:cNvCxnSpPr>
              <a:cxnSpLocks/>
            </p:cNvCxnSpPr>
            <p:nvPr/>
          </p:nvCxnSpPr>
          <p:spPr>
            <a:xfrm>
              <a:off x="9670415" y="1852788"/>
              <a:ext cx="0" cy="57503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6DC4E0E-6AFA-9C5D-614C-F73AD29EB05E}"/>
                </a:ext>
              </a:extLst>
            </p:cNvPr>
            <p:cNvSpPr txBox="1"/>
            <p:nvPr/>
          </p:nvSpPr>
          <p:spPr>
            <a:xfrm rot="5400000">
              <a:off x="8026313" y="2880791"/>
              <a:ext cx="1871025"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10,000,000</a:t>
              </a:r>
            </a:p>
          </p:txBody>
        </p:sp>
        <p:sp>
          <p:nvSpPr>
            <p:cNvPr id="27" name="TextBox 26">
              <a:extLst>
                <a:ext uri="{FF2B5EF4-FFF2-40B4-BE49-F238E27FC236}">
                  <a16:creationId xmlns:a16="http://schemas.microsoft.com/office/drawing/2014/main" id="{D6C688E4-29C3-8261-7BF8-F58954B717F3}"/>
                </a:ext>
              </a:extLst>
            </p:cNvPr>
            <p:cNvSpPr txBox="1"/>
            <p:nvPr/>
          </p:nvSpPr>
          <p:spPr>
            <a:xfrm rot="5400000">
              <a:off x="8852315" y="3033191"/>
              <a:ext cx="1683474" cy="584775"/>
            </a:xfrm>
            <a:prstGeom prst="rect">
              <a:avLst/>
            </a:prstGeom>
            <a:noFill/>
          </p:spPr>
          <p:txBody>
            <a:bodyPr wrap="none" rtlCol="0">
              <a:spAutoFit/>
            </a:bodyPr>
            <a:lstStyle/>
            <a:p>
              <a:r>
                <a:rPr lang="en-GB" sz="3200" dirty="0">
                  <a:solidFill>
                    <a:schemeClr val="bg1"/>
                  </a:solidFill>
                  <a:latin typeface="Arial Narrow" panose="020B0606020202030204" pitchFamily="34" charset="0"/>
                </a:rPr>
                <a:t>9,700,000</a:t>
              </a:r>
            </a:p>
          </p:txBody>
        </p:sp>
        <p:sp>
          <p:nvSpPr>
            <p:cNvPr id="28" name="TextBox 27">
              <a:extLst>
                <a:ext uri="{FF2B5EF4-FFF2-40B4-BE49-F238E27FC236}">
                  <a16:creationId xmlns:a16="http://schemas.microsoft.com/office/drawing/2014/main" id="{DC4F48BC-C65A-3789-8F92-28B333A6E1FD}"/>
                </a:ext>
              </a:extLst>
            </p:cNvPr>
            <p:cNvSpPr txBox="1"/>
            <p:nvPr/>
          </p:nvSpPr>
          <p:spPr>
            <a:xfrm>
              <a:off x="9986440" y="5945311"/>
              <a:ext cx="1549288" cy="276999"/>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(O ’Neill, 2016) </a:t>
              </a:r>
            </a:p>
          </p:txBody>
        </p:sp>
      </p:grpSp>
      <p:sp>
        <p:nvSpPr>
          <p:cNvPr id="30" name="TextBox 29">
            <a:extLst>
              <a:ext uri="{FF2B5EF4-FFF2-40B4-BE49-F238E27FC236}">
                <a16:creationId xmlns:a16="http://schemas.microsoft.com/office/drawing/2014/main" id="{48630492-3D7D-92F8-11E9-C2EABD1FCEA2}"/>
              </a:ext>
            </a:extLst>
          </p:cNvPr>
          <p:cNvSpPr txBox="1"/>
          <p:nvPr/>
        </p:nvSpPr>
        <p:spPr>
          <a:xfrm>
            <a:off x="126882" y="1742061"/>
            <a:ext cx="4539671" cy="276999"/>
          </a:xfrm>
          <a:prstGeom prst="rect">
            <a:avLst/>
          </a:prstGeom>
          <a:noFill/>
        </p:spPr>
        <p:txBody>
          <a:bodyPr wrap="square">
            <a:spAutoFit/>
          </a:bodyPr>
          <a:lstStyle/>
          <a:p>
            <a:r>
              <a:rPr lang="en-GB" sz="1200"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Deaths attributed to antimicrobial resistance (AMR) every year </a:t>
            </a:r>
          </a:p>
        </p:txBody>
      </p:sp>
    </p:spTree>
    <p:extLst>
      <p:ext uri="{BB962C8B-B14F-4D97-AF65-F5344CB8AC3E}">
        <p14:creationId xmlns:p14="http://schemas.microsoft.com/office/powerpoint/2010/main" val="368398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27DC-829E-0156-325A-75C55D7EBB96}"/>
              </a:ext>
            </a:extLst>
          </p:cNvPr>
          <p:cNvSpPr>
            <a:spLocks noGrp="1"/>
          </p:cNvSpPr>
          <p:nvPr>
            <p:ph type="title"/>
          </p:nvPr>
        </p:nvSpPr>
        <p:spPr>
          <a:xfrm>
            <a:off x="1457324" y="0"/>
            <a:ext cx="9298907" cy="1406770"/>
          </a:xfrm>
        </p:spPr>
        <p:txBody>
          <a:bodyPr>
            <a:normAutofit/>
          </a:bodyPr>
          <a:lstStyle/>
          <a:p>
            <a:r>
              <a:rPr lang="en-GB" sz="4400" dirty="0">
                <a:latin typeface="+mn-lt"/>
              </a:rPr>
              <a:t>Why review patients with acne?</a:t>
            </a:r>
          </a:p>
        </p:txBody>
      </p:sp>
      <p:sp>
        <p:nvSpPr>
          <p:cNvPr id="4" name="Text Placeholder 3">
            <a:extLst>
              <a:ext uri="{FF2B5EF4-FFF2-40B4-BE49-F238E27FC236}">
                <a16:creationId xmlns:a16="http://schemas.microsoft.com/office/drawing/2014/main" id="{313589A8-65F7-B266-A1A4-C467C8CD3C82}"/>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C170538B-E85D-7F60-A23A-CDC6ED4131FF}"/>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F692A0DD-D606-A07D-E3C9-781F92D82E08}"/>
              </a:ext>
            </a:extLst>
          </p:cNvPr>
          <p:cNvSpPr>
            <a:spLocks noGrp="1"/>
          </p:cNvSpPr>
          <p:nvPr>
            <p:ph type="body" sz="quarter" idx="13"/>
          </p:nvPr>
        </p:nvSpPr>
        <p:spPr/>
        <p:txBody>
          <a:bodyPr/>
          <a:lstStyle/>
          <a:p>
            <a:endParaRPr lang="en-GB"/>
          </a:p>
        </p:txBody>
      </p:sp>
      <p:grpSp>
        <p:nvGrpSpPr>
          <p:cNvPr id="21" name="Group 20">
            <a:extLst>
              <a:ext uri="{FF2B5EF4-FFF2-40B4-BE49-F238E27FC236}">
                <a16:creationId xmlns:a16="http://schemas.microsoft.com/office/drawing/2014/main" id="{1258A93F-0771-F0FC-BBA6-77DA80CCCBD9}"/>
              </a:ext>
            </a:extLst>
          </p:cNvPr>
          <p:cNvGrpSpPr/>
          <p:nvPr/>
        </p:nvGrpSpPr>
        <p:grpSpPr>
          <a:xfrm>
            <a:off x="-4626395" y="509632"/>
            <a:ext cx="16417342" cy="6978806"/>
            <a:chOff x="-4626395" y="509632"/>
            <a:chExt cx="16030202" cy="6978806"/>
          </a:xfrm>
        </p:grpSpPr>
        <p:sp>
          <p:nvSpPr>
            <p:cNvPr id="12" name="Block Arc 11">
              <a:extLst>
                <a:ext uri="{FF2B5EF4-FFF2-40B4-BE49-F238E27FC236}">
                  <a16:creationId xmlns:a16="http://schemas.microsoft.com/office/drawing/2014/main" id="{7EC3C3A0-C8F8-7478-A699-A1278843D294}"/>
                </a:ext>
              </a:extLst>
            </p:cNvPr>
            <p:cNvSpPr/>
            <p:nvPr/>
          </p:nvSpPr>
          <p:spPr>
            <a:xfrm>
              <a:off x="-4626395" y="509632"/>
              <a:ext cx="6978806" cy="6978806"/>
            </a:xfrm>
            <a:prstGeom prst="blockArc">
              <a:avLst>
                <a:gd name="adj1" fmla="val 18900000"/>
                <a:gd name="adj2" fmla="val 2700000"/>
                <a:gd name="adj3" fmla="val 310"/>
              </a:avLst>
            </a:prstGeom>
            <a:solidFill>
              <a:srgbClr val="AF1E2C"/>
            </a:solidFill>
            <a:ln>
              <a:solidFill>
                <a:srgbClr val="AF1E2C"/>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dirty="0"/>
            </a:p>
          </p:txBody>
        </p:sp>
        <p:sp>
          <p:nvSpPr>
            <p:cNvPr id="13" name="Freeform: Shape 12">
              <a:extLst>
                <a:ext uri="{FF2B5EF4-FFF2-40B4-BE49-F238E27FC236}">
                  <a16:creationId xmlns:a16="http://schemas.microsoft.com/office/drawing/2014/main" id="{0613A219-A11E-FA1D-59C1-D248BDCF42A3}"/>
                </a:ext>
              </a:extLst>
            </p:cNvPr>
            <p:cNvSpPr/>
            <p:nvPr/>
          </p:nvSpPr>
          <p:spPr>
            <a:xfrm>
              <a:off x="1953961" y="1925222"/>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Research has highlighted growing concerns of antibiotic resistance in treatment of acne and prescribing patterns suggest an overuse of antibiotics in patients</a:t>
              </a:r>
            </a:p>
          </p:txBody>
        </p:sp>
        <p:sp>
          <p:nvSpPr>
            <p:cNvPr id="14" name="Oval 13">
              <a:extLst>
                <a:ext uri="{FF2B5EF4-FFF2-40B4-BE49-F238E27FC236}">
                  <a16:creationId xmlns:a16="http://schemas.microsoft.com/office/drawing/2014/main" id="{902BC6C6-B530-01DC-1C13-6332B61C2D2B}"/>
                </a:ext>
              </a:extLst>
            </p:cNvPr>
            <p:cNvSpPr/>
            <p:nvPr/>
          </p:nvSpPr>
          <p:spPr>
            <a:xfrm>
              <a:off x="1305895" y="1795609"/>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08E724F2-743B-FA5A-0A89-CB180F3710AE}"/>
                </a:ext>
              </a:extLst>
            </p:cNvPr>
            <p:cNvSpPr/>
            <p:nvPr/>
          </p:nvSpPr>
          <p:spPr>
            <a:xfrm>
              <a:off x="2330876" y="3480581"/>
              <a:ext cx="9072931" cy="1036905"/>
            </a:xfrm>
            <a:custGeom>
              <a:avLst/>
              <a:gdLst>
                <a:gd name="connsiteX0" fmla="*/ 0 w 9072931"/>
                <a:gd name="connsiteY0" fmla="*/ 0 h 1036905"/>
                <a:gd name="connsiteX1" fmla="*/ 9072931 w 9072931"/>
                <a:gd name="connsiteY1" fmla="*/ 0 h 1036905"/>
                <a:gd name="connsiteX2" fmla="*/ 9072931 w 9072931"/>
                <a:gd name="connsiteY2" fmla="*/ 1036905 h 1036905"/>
                <a:gd name="connsiteX3" fmla="*/ 0 w 9072931"/>
                <a:gd name="connsiteY3" fmla="*/ 1036905 h 1036905"/>
                <a:gd name="connsiteX4" fmla="*/ 0 w 9072931"/>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2931" h="1036905">
                  <a:moveTo>
                    <a:pt x="0" y="0"/>
                  </a:moveTo>
                  <a:lnTo>
                    <a:pt x="9072931" y="0"/>
                  </a:lnTo>
                  <a:lnTo>
                    <a:pt x="9072931"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National data reveal that acne is one of the most common indication for long-term and/or repeated antibiotic use</a:t>
              </a:r>
            </a:p>
          </p:txBody>
        </p:sp>
        <p:sp>
          <p:nvSpPr>
            <p:cNvPr id="16" name="Oval 15">
              <a:extLst>
                <a:ext uri="{FF2B5EF4-FFF2-40B4-BE49-F238E27FC236}">
                  <a16:creationId xmlns:a16="http://schemas.microsoft.com/office/drawing/2014/main" id="{0D398392-12C3-04B0-C446-87D3C193CC8A}"/>
                </a:ext>
              </a:extLst>
            </p:cNvPr>
            <p:cNvSpPr/>
            <p:nvPr/>
          </p:nvSpPr>
          <p:spPr>
            <a:xfrm>
              <a:off x="1682810" y="3350968"/>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D5E7E220-31D6-E9C3-4A4D-A745CD027313}"/>
                </a:ext>
              </a:extLst>
            </p:cNvPr>
            <p:cNvSpPr/>
            <p:nvPr/>
          </p:nvSpPr>
          <p:spPr>
            <a:xfrm>
              <a:off x="1953961" y="5035940"/>
              <a:ext cx="9449846" cy="1036905"/>
            </a:xfrm>
            <a:custGeom>
              <a:avLst/>
              <a:gdLst>
                <a:gd name="connsiteX0" fmla="*/ 0 w 9449846"/>
                <a:gd name="connsiteY0" fmla="*/ 0 h 1036905"/>
                <a:gd name="connsiteX1" fmla="*/ 9449846 w 9449846"/>
                <a:gd name="connsiteY1" fmla="*/ 0 h 1036905"/>
                <a:gd name="connsiteX2" fmla="*/ 9449846 w 9449846"/>
                <a:gd name="connsiteY2" fmla="*/ 1036905 h 1036905"/>
                <a:gd name="connsiteX3" fmla="*/ 0 w 9449846"/>
                <a:gd name="connsiteY3" fmla="*/ 1036905 h 1036905"/>
                <a:gd name="connsiteX4" fmla="*/ 0 w 9449846"/>
                <a:gd name="connsiteY4" fmla="*/ 0 h 1036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9846" h="1036905">
                  <a:moveTo>
                    <a:pt x="0" y="0"/>
                  </a:moveTo>
                  <a:lnTo>
                    <a:pt x="9449846" y="0"/>
                  </a:lnTo>
                  <a:lnTo>
                    <a:pt x="9449846" y="1036905"/>
                  </a:lnTo>
                  <a:lnTo>
                    <a:pt x="0" y="1036905"/>
                  </a:lnTo>
                  <a:lnTo>
                    <a:pt x="0" y="0"/>
                  </a:lnTo>
                  <a:close/>
                </a:path>
              </a:pathLst>
            </a:custGeom>
            <a:solidFill>
              <a:srgbClr val="AF1E2C">
                <a:alpha val="2902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3044"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Conversations with patients about withdrawing acne antibiotic treatment have been deemed difficult and sensitive (Platt D, 2021)</a:t>
              </a:r>
            </a:p>
          </p:txBody>
        </p:sp>
        <p:sp>
          <p:nvSpPr>
            <p:cNvPr id="18" name="Oval 17">
              <a:extLst>
                <a:ext uri="{FF2B5EF4-FFF2-40B4-BE49-F238E27FC236}">
                  <a16:creationId xmlns:a16="http://schemas.microsoft.com/office/drawing/2014/main" id="{4F825716-D97D-F6B5-7154-F2DAF3838377}"/>
                </a:ext>
              </a:extLst>
            </p:cNvPr>
            <p:cNvSpPr/>
            <p:nvPr/>
          </p:nvSpPr>
          <p:spPr>
            <a:xfrm>
              <a:off x="1305895" y="4906327"/>
              <a:ext cx="1296132" cy="1296132"/>
            </a:xfrm>
            <a:prstGeom prst="ellipse">
              <a:avLst/>
            </a:prstGeom>
            <a:ln>
              <a:solidFill>
                <a:srgbClr val="AF1E2C"/>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TextBox 9">
              <a:extLst>
                <a:ext uri="{FF2B5EF4-FFF2-40B4-BE49-F238E27FC236}">
                  <a16:creationId xmlns:a16="http://schemas.microsoft.com/office/drawing/2014/main" id="{17C5E709-2DDD-FA80-567F-5E86E6196229}"/>
                </a:ext>
              </a:extLst>
            </p:cNvPr>
            <p:cNvSpPr txBox="1"/>
            <p:nvPr/>
          </p:nvSpPr>
          <p:spPr>
            <a:xfrm>
              <a:off x="1725361" y="2058955"/>
              <a:ext cx="457200" cy="769441"/>
            </a:xfrm>
            <a:prstGeom prst="rect">
              <a:avLst/>
            </a:prstGeom>
            <a:noFill/>
          </p:spPr>
          <p:txBody>
            <a:bodyPr wrap="square" rtlCol="0">
              <a:spAutoFit/>
            </a:bodyPr>
            <a:lstStyle/>
            <a:p>
              <a:r>
                <a:rPr lang="en-GB" sz="4400" b="1" dirty="0"/>
                <a:t>1</a:t>
              </a:r>
              <a:r>
                <a:rPr lang="en-GB" sz="4400" dirty="0"/>
                <a:t> </a:t>
              </a:r>
            </a:p>
          </p:txBody>
        </p:sp>
        <p:sp>
          <p:nvSpPr>
            <p:cNvPr id="19" name="TextBox 18">
              <a:extLst>
                <a:ext uri="{FF2B5EF4-FFF2-40B4-BE49-F238E27FC236}">
                  <a16:creationId xmlns:a16="http://schemas.microsoft.com/office/drawing/2014/main" id="{552725C7-AAFA-62AC-7787-C82F99F4BD08}"/>
                </a:ext>
              </a:extLst>
            </p:cNvPr>
            <p:cNvSpPr txBox="1"/>
            <p:nvPr/>
          </p:nvSpPr>
          <p:spPr>
            <a:xfrm>
              <a:off x="2102276" y="3614314"/>
              <a:ext cx="457200" cy="769441"/>
            </a:xfrm>
            <a:prstGeom prst="rect">
              <a:avLst/>
            </a:prstGeom>
            <a:noFill/>
          </p:spPr>
          <p:txBody>
            <a:bodyPr wrap="square" rtlCol="0">
              <a:spAutoFit/>
            </a:bodyPr>
            <a:lstStyle/>
            <a:p>
              <a:r>
                <a:rPr lang="en-GB" sz="4400" b="1" dirty="0"/>
                <a:t>2</a:t>
              </a:r>
              <a:r>
                <a:rPr lang="en-GB" sz="4400" dirty="0"/>
                <a:t> </a:t>
              </a:r>
            </a:p>
          </p:txBody>
        </p:sp>
        <p:sp>
          <p:nvSpPr>
            <p:cNvPr id="20" name="TextBox 19">
              <a:extLst>
                <a:ext uri="{FF2B5EF4-FFF2-40B4-BE49-F238E27FC236}">
                  <a16:creationId xmlns:a16="http://schemas.microsoft.com/office/drawing/2014/main" id="{DCCFF1F8-607A-175E-AB22-B76C7BF162A7}"/>
                </a:ext>
              </a:extLst>
            </p:cNvPr>
            <p:cNvSpPr txBox="1"/>
            <p:nvPr/>
          </p:nvSpPr>
          <p:spPr>
            <a:xfrm>
              <a:off x="1725361" y="5169673"/>
              <a:ext cx="457200" cy="769441"/>
            </a:xfrm>
            <a:prstGeom prst="rect">
              <a:avLst/>
            </a:prstGeom>
            <a:noFill/>
          </p:spPr>
          <p:txBody>
            <a:bodyPr wrap="square" rtlCol="0">
              <a:spAutoFit/>
            </a:bodyPr>
            <a:lstStyle/>
            <a:p>
              <a:r>
                <a:rPr lang="en-GB" sz="4400" b="1" dirty="0"/>
                <a:t>3</a:t>
              </a:r>
            </a:p>
          </p:txBody>
        </p:sp>
      </p:grpSp>
    </p:spTree>
    <p:extLst>
      <p:ext uri="{BB962C8B-B14F-4D97-AF65-F5344CB8AC3E}">
        <p14:creationId xmlns:p14="http://schemas.microsoft.com/office/powerpoint/2010/main" val="77848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2DC36D-8ABB-CC64-2567-5C20A4700899}"/>
              </a:ext>
            </a:extLst>
          </p:cNvPr>
          <p:cNvSpPr>
            <a:spLocks noGrp="1"/>
          </p:cNvSpPr>
          <p:nvPr>
            <p:ph type="title"/>
          </p:nvPr>
        </p:nvSpPr>
        <p:spPr/>
        <p:txBody>
          <a:bodyPr>
            <a:normAutofit/>
          </a:bodyPr>
          <a:lstStyle/>
          <a:p>
            <a:r>
              <a:rPr lang="en-GB" sz="4400" dirty="0">
                <a:latin typeface="+mn-lt"/>
              </a:rPr>
              <a:t>How to manage patients</a:t>
            </a:r>
          </a:p>
        </p:txBody>
      </p:sp>
      <p:sp>
        <p:nvSpPr>
          <p:cNvPr id="9" name="Text Placeholder 8">
            <a:extLst>
              <a:ext uri="{FF2B5EF4-FFF2-40B4-BE49-F238E27FC236}">
                <a16:creationId xmlns:a16="http://schemas.microsoft.com/office/drawing/2014/main" id="{C82BD563-FFAF-C813-D1F2-1345C5002D7F}"/>
              </a:ext>
            </a:extLst>
          </p:cNvPr>
          <p:cNvSpPr>
            <a:spLocks noGrp="1"/>
          </p:cNvSpPr>
          <p:nvPr>
            <p:ph type="body" sz="quarter" idx="11"/>
          </p:nvPr>
        </p:nvSpPr>
        <p:spPr/>
        <p:txBody>
          <a:bodyPr/>
          <a:lstStyle/>
          <a:p>
            <a:endParaRPr lang="en-GB"/>
          </a:p>
        </p:txBody>
      </p:sp>
      <p:sp>
        <p:nvSpPr>
          <p:cNvPr id="10" name="Text Placeholder 9">
            <a:extLst>
              <a:ext uri="{FF2B5EF4-FFF2-40B4-BE49-F238E27FC236}">
                <a16:creationId xmlns:a16="http://schemas.microsoft.com/office/drawing/2014/main" id="{77A5A5BC-4603-03A9-8D8A-DA8AA64125C9}"/>
              </a:ext>
            </a:extLst>
          </p:cNvPr>
          <p:cNvSpPr>
            <a:spLocks noGrp="1"/>
          </p:cNvSpPr>
          <p:nvPr>
            <p:ph type="body" sz="quarter" idx="12"/>
          </p:nvPr>
        </p:nvSpPr>
        <p:spPr/>
        <p:txBody>
          <a:bodyPr/>
          <a:lstStyle/>
          <a:p>
            <a:endParaRPr lang="en-GB"/>
          </a:p>
        </p:txBody>
      </p:sp>
      <p:sp>
        <p:nvSpPr>
          <p:cNvPr id="11" name="Text Placeholder 10">
            <a:extLst>
              <a:ext uri="{FF2B5EF4-FFF2-40B4-BE49-F238E27FC236}">
                <a16:creationId xmlns:a16="http://schemas.microsoft.com/office/drawing/2014/main" id="{88BF62C0-115C-B01A-77D3-4E69BBB1042E}"/>
              </a:ext>
            </a:extLst>
          </p:cNvPr>
          <p:cNvSpPr>
            <a:spLocks noGrp="1"/>
          </p:cNvSpPr>
          <p:nvPr>
            <p:ph type="body" sz="quarter" idx="13"/>
          </p:nvPr>
        </p:nvSpPr>
        <p:spPr/>
        <p:txBody>
          <a:bodyPr/>
          <a:lstStyle/>
          <a:p>
            <a:endParaRPr lang="en-GB"/>
          </a:p>
        </p:txBody>
      </p:sp>
      <p:graphicFrame>
        <p:nvGraphicFramePr>
          <p:cNvPr id="12" name="Diagram 11">
            <a:extLst>
              <a:ext uri="{FF2B5EF4-FFF2-40B4-BE49-F238E27FC236}">
                <a16:creationId xmlns:a16="http://schemas.microsoft.com/office/drawing/2014/main" id="{93CFB14F-6850-FEB6-30A5-DB6E178B7BBD}"/>
              </a:ext>
            </a:extLst>
          </p:cNvPr>
          <p:cNvGraphicFramePr/>
          <p:nvPr>
            <p:extLst>
              <p:ext uri="{D42A27DB-BD31-4B8C-83A1-F6EECF244321}">
                <p14:modId xmlns:p14="http://schemas.microsoft.com/office/powerpoint/2010/main" val="1605121606"/>
              </p:ext>
            </p:extLst>
          </p:nvPr>
        </p:nvGraphicFramePr>
        <p:xfrm>
          <a:off x="2032000" y="1690688"/>
          <a:ext cx="8128000"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75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26ACE1E-7031-4E4F-8C9A-537F4810919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tabLst>
                <a:tab pos="266700" algn="l"/>
              </a:tabLst>
            </a:pPr>
            <a:r>
              <a:rPr lang="en-GB" altLang="en-US" sz="4400" dirty="0">
                <a:solidFill>
                  <a:srgbClr val="AF1E2C"/>
                </a:solidFill>
                <a:latin typeface="+mn-lt"/>
              </a:rPr>
              <a:t>Scenario 1</a:t>
            </a:r>
            <a:br>
              <a:rPr lang="en-GB" altLang="en-US" sz="4400" dirty="0">
                <a:solidFill>
                  <a:srgbClr val="AF1E2C"/>
                </a:solidFill>
                <a:latin typeface="+mn-lt"/>
              </a:rPr>
            </a:br>
            <a:r>
              <a:rPr lang="en-GB" altLang="en-US" sz="4400" dirty="0">
                <a:solidFill>
                  <a:srgbClr val="AF1E2C"/>
                </a:solidFill>
                <a:latin typeface="+mn-lt"/>
              </a:rPr>
              <a:t>Review outcome: change of treatment </a:t>
            </a:r>
            <a:endParaRPr lang="en-GB" altLang="en-US" sz="4400" dirty="0">
              <a:solidFill>
                <a:srgbClr val="AF1E2C"/>
              </a:solidFill>
              <a:latin typeface="+mn-lt"/>
              <a:cs typeface="Arial" panose="020B0604020202020204" pitchFamily="34" charset="0"/>
            </a:endParaRPr>
          </a:p>
        </p:txBody>
      </p:sp>
      <p:sp>
        <p:nvSpPr>
          <p:cNvPr id="2" name="Content Placeholder 1">
            <a:extLst>
              <a:ext uri="{FF2B5EF4-FFF2-40B4-BE49-F238E27FC236}">
                <a16:creationId xmlns:a16="http://schemas.microsoft.com/office/drawing/2014/main" id="{48D05EA7-F919-46C5-AF5C-97E95F6A7A10}"/>
              </a:ext>
            </a:extLst>
          </p:cNvPr>
          <p:cNvSpPr>
            <a:spLocks noGrp="1"/>
          </p:cNvSpPr>
          <p:nvPr>
            <p:ph idx="1"/>
          </p:nvPr>
        </p:nvSpPr>
        <p:spPr>
          <a:xfrm>
            <a:off x="778633" y="2152012"/>
            <a:ext cx="10515600" cy="4351338"/>
          </a:xfrm>
        </p:spPr>
        <p:txBody>
          <a:bodyPr>
            <a:normAutofit/>
          </a:bodyPr>
          <a:lstStyle/>
          <a:p>
            <a:pPr marL="0" indent="0">
              <a:spcBef>
                <a:spcPts val="1200"/>
              </a:spcBef>
              <a:buNone/>
              <a:defRPr/>
            </a:pPr>
            <a:r>
              <a:rPr lang="en-GB" altLang="en-US" sz="2400" b="1" dirty="0">
                <a:latin typeface="+mn-lt"/>
              </a:rPr>
              <a:t>Consider the following details:</a:t>
            </a:r>
          </a:p>
          <a:p>
            <a:r>
              <a:rPr lang="en-US" sz="2400" dirty="0">
                <a:latin typeface="+mn-lt"/>
              </a:rPr>
              <a:t>18-year-old female non pregnant</a:t>
            </a:r>
          </a:p>
          <a:p>
            <a:r>
              <a:rPr lang="en-US" sz="2400" dirty="0">
                <a:latin typeface="+mn-lt"/>
              </a:rPr>
              <a:t>Indication - Acne Vulgaris</a:t>
            </a:r>
          </a:p>
          <a:p>
            <a:r>
              <a:rPr lang="en-US" sz="2400" dirty="0">
                <a:latin typeface="+mn-lt"/>
              </a:rPr>
              <a:t>Lymecycline 408mg daily for 12 weeks</a:t>
            </a:r>
          </a:p>
          <a:p>
            <a:r>
              <a:rPr lang="en-US" sz="2400" dirty="0">
                <a:latin typeface="+mn-lt"/>
              </a:rPr>
              <a:t>No topical treatment has been issued</a:t>
            </a:r>
          </a:p>
          <a:p>
            <a:pPr marL="0" indent="0">
              <a:buNone/>
            </a:pPr>
            <a:endParaRPr lang="en-US" sz="2400" dirty="0">
              <a:latin typeface="+mn-lt"/>
            </a:endParaRPr>
          </a:p>
          <a:p>
            <a:pPr marL="0" indent="0">
              <a:buNone/>
            </a:pPr>
            <a:r>
              <a:rPr lang="en-US" sz="2400" dirty="0">
                <a:latin typeface="+mn-lt"/>
              </a:rPr>
              <a:t>On examination</a:t>
            </a:r>
          </a:p>
          <a:p>
            <a:pPr lvl="1"/>
            <a:r>
              <a:rPr lang="en-US" dirty="0">
                <a:latin typeface="+mn-lt"/>
              </a:rPr>
              <a:t>Moderate to severe acne</a:t>
            </a:r>
          </a:p>
          <a:p>
            <a:endParaRPr lang="en-GB" dirty="0"/>
          </a:p>
        </p:txBody>
      </p:sp>
      <p:sp>
        <p:nvSpPr>
          <p:cNvPr id="3" name="Text Placeholder 2">
            <a:extLst>
              <a:ext uri="{FF2B5EF4-FFF2-40B4-BE49-F238E27FC236}">
                <a16:creationId xmlns:a16="http://schemas.microsoft.com/office/drawing/2014/main" id="{782E529A-F920-04BB-7250-A6BEAAFE3ED0}"/>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7F2822B6-7698-55A1-0B55-750094A29F62}"/>
              </a:ext>
            </a:extLst>
          </p:cNvPr>
          <p:cNvSpPr>
            <a:spLocks noGrp="1"/>
          </p:cNvSpPr>
          <p:nvPr>
            <p:ph type="body" sz="quarter" idx="12"/>
          </p:nvPr>
        </p:nvSpPr>
        <p:spPr/>
        <p:txBody>
          <a:bodyPr/>
          <a:lstStyle/>
          <a:p>
            <a:endParaRPr lang="en-GB"/>
          </a:p>
        </p:txBody>
      </p:sp>
      <p:sp>
        <p:nvSpPr>
          <p:cNvPr id="9" name="Text Placeholder 8">
            <a:extLst>
              <a:ext uri="{FF2B5EF4-FFF2-40B4-BE49-F238E27FC236}">
                <a16:creationId xmlns:a16="http://schemas.microsoft.com/office/drawing/2014/main" id="{74307759-D3A2-18E2-EDFD-DD484E213CB6}"/>
              </a:ext>
            </a:extLst>
          </p:cNvPr>
          <p:cNvSpPr>
            <a:spLocks noGrp="1"/>
          </p:cNvSpPr>
          <p:nvPr>
            <p:ph type="body" sz="quarter" idx="13"/>
          </p:nvPr>
        </p:nvSpPr>
        <p:spPr/>
        <p:txBody>
          <a:bodyPr/>
          <a:lstStyle/>
          <a:p>
            <a:endParaRPr lang="en-GB"/>
          </a:p>
        </p:txBody>
      </p:sp>
      <p:sp>
        <p:nvSpPr>
          <p:cNvPr id="8" name="TextBox 7">
            <a:extLst>
              <a:ext uri="{FF2B5EF4-FFF2-40B4-BE49-F238E27FC236}">
                <a16:creationId xmlns:a16="http://schemas.microsoft.com/office/drawing/2014/main" id="{77D28B44-BB77-41FE-AE2C-E19ABA202405}"/>
              </a:ext>
            </a:extLst>
          </p:cNvPr>
          <p:cNvSpPr txBox="1"/>
          <p:nvPr/>
        </p:nvSpPr>
        <p:spPr>
          <a:xfrm>
            <a:off x="8950534" y="6348645"/>
            <a:ext cx="1627095" cy="246221"/>
          </a:xfrm>
          <a:prstGeom prst="rect">
            <a:avLst/>
          </a:prstGeom>
          <a:noFill/>
        </p:spPr>
        <p:txBody>
          <a:bodyPr wrap="square" rtlCol="0">
            <a:spAutoFit/>
          </a:bodyPr>
          <a:lstStyle/>
          <a:p>
            <a:endParaRPr lang="en-GB" sz="1000"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02E00A-D68D-C178-68AC-5A2ECBC2DF1E}"/>
              </a:ext>
            </a:extLst>
          </p:cNvPr>
          <p:cNvPicPr>
            <a:picLocks noChangeAspect="1"/>
          </p:cNvPicPr>
          <p:nvPr/>
        </p:nvPicPr>
        <p:blipFill>
          <a:blip r:embed="rId3"/>
          <a:stretch>
            <a:fillRect/>
          </a:stretch>
        </p:blipFill>
        <p:spPr>
          <a:xfrm>
            <a:off x="7112793" y="2152012"/>
            <a:ext cx="3758180" cy="3488081"/>
          </a:xfrm>
          <a:prstGeom prst="rect">
            <a:avLst/>
          </a:prstGeom>
        </p:spPr>
      </p:pic>
      <p:graphicFrame>
        <p:nvGraphicFramePr>
          <p:cNvPr id="6" name="Diagram 5">
            <a:extLst>
              <a:ext uri="{FF2B5EF4-FFF2-40B4-BE49-F238E27FC236}">
                <a16:creationId xmlns:a16="http://schemas.microsoft.com/office/drawing/2014/main" id="{F4EF1DA9-4C3E-63FB-D400-6A9E02BF7631}"/>
              </a:ext>
            </a:extLst>
          </p:cNvPr>
          <p:cNvGraphicFramePr/>
          <p:nvPr>
            <p:extLst>
              <p:ext uri="{D42A27DB-BD31-4B8C-83A1-F6EECF244321}">
                <p14:modId xmlns:p14="http://schemas.microsoft.com/office/powerpoint/2010/main" val="2884020034"/>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EFC5-F32D-4852-82E6-A078DD9A07FD}"/>
              </a:ext>
            </a:extLst>
          </p:cNvPr>
          <p:cNvSpPr>
            <a:spLocks noGrp="1"/>
          </p:cNvSpPr>
          <p:nvPr>
            <p:ph type="title"/>
          </p:nvPr>
        </p:nvSpPr>
        <p:spPr>
          <a:xfrm>
            <a:off x="1743074" y="239865"/>
            <a:ext cx="9713686" cy="1325563"/>
          </a:xfrm>
        </p:spPr>
        <p:txBody>
          <a:bodyPr>
            <a:normAutofit/>
          </a:bodyPr>
          <a:lstStyle/>
          <a:p>
            <a:r>
              <a:rPr lang="en-GB" sz="4400" dirty="0">
                <a:solidFill>
                  <a:srgbClr val="A50021"/>
                </a:solidFill>
                <a:latin typeface="+mn-lt"/>
              </a:rPr>
              <a:t>Patient centred review</a:t>
            </a:r>
          </a:p>
        </p:txBody>
      </p:sp>
      <p:sp>
        <p:nvSpPr>
          <p:cNvPr id="4" name="Text Placeholder 3">
            <a:extLst>
              <a:ext uri="{FF2B5EF4-FFF2-40B4-BE49-F238E27FC236}">
                <a16:creationId xmlns:a16="http://schemas.microsoft.com/office/drawing/2014/main" id="{5E8F6ABC-4BC2-275A-98F6-437043E1981E}"/>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2FE52703-5CF7-06F9-EA99-BD7CA1FAFC7B}"/>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FA3902CE-181B-476E-26D5-CD1DAD1C5DDE}"/>
              </a:ext>
            </a:extLst>
          </p:cNvPr>
          <p:cNvSpPr>
            <a:spLocks noGrp="1"/>
          </p:cNvSpPr>
          <p:nvPr>
            <p:ph type="body" sz="quarter" idx="13"/>
          </p:nvPr>
        </p:nvSpPr>
        <p:spPr/>
        <p:txBody>
          <a:bodyPr/>
          <a:lstStyle/>
          <a:p>
            <a:endParaRPr lang="en-GB"/>
          </a:p>
        </p:txBody>
      </p:sp>
      <p:graphicFrame>
        <p:nvGraphicFramePr>
          <p:cNvPr id="7" name="Table 6">
            <a:extLst>
              <a:ext uri="{FF2B5EF4-FFF2-40B4-BE49-F238E27FC236}">
                <a16:creationId xmlns:a16="http://schemas.microsoft.com/office/drawing/2014/main" id="{FF6A6755-E6A2-6971-F0D3-862E8D0AE7D4}"/>
              </a:ext>
            </a:extLst>
          </p:cNvPr>
          <p:cNvGraphicFramePr>
            <a:graphicFrameLocks noGrp="1"/>
          </p:cNvGraphicFramePr>
          <p:nvPr>
            <p:extLst>
              <p:ext uri="{D42A27DB-BD31-4B8C-83A1-F6EECF244321}">
                <p14:modId xmlns:p14="http://schemas.microsoft.com/office/powerpoint/2010/main" val="1589433490"/>
              </p:ext>
            </p:extLst>
          </p:nvPr>
        </p:nvGraphicFramePr>
        <p:xfrm>
          <a:off x="256673" y="1769571"/>
          <a:ext cx="11678653" cy="4656132"/>
        </p:xfrm>
        <a:graphic>
          <a:graphicData uri="http://schemas.openxmlformats.org/drawingml/2006/table">
            <a:tbl>
              <a:tblPr>
                <a:tableStyleId>{00A15C55-8517-42AA-B614-E9B94910E393}</a:tableStyleId>
              </a:tblPr>
              <a:tblGrid>
                <a:gridCol w="1876927">
                  <a:extLst>
                    <a:ext uri="{9D8B030D-6E8A-4147-A177-3AD203B41FA5}">
                      <a16:colId xmlns:a16="http://schemas.microsoft.com/office/drawing/2014/main" val="1822405589"/>
                    </a:ext>
                  </a:extLst>
                </a:gridCol>
                <a:gridCol w="3930316">
                  <a:extLst>
                    <a:ext uri="{9D8B030D-6E8A-4147-A177-3AD203B41FA5}">
                      <a16:colId xmlns:a16="http://schemas.microsoft.com/office/drawing/2014/main" val="3093834514"/>
                    </a:ext>
                  </a:extLst>
                </a:gridCol>
                <a:gridCol w="5871410">
                  <a:extLst>
                    <a:ext uri="{9D8B030D-6E8A-4147-A177-3AD203B41FA5}">
                      <a16:colId xmlns:a16="http://schemas.microsoft.com/office/drawing/2014/main" val="3188209570"/>
                    </a:ext>
                  </a:extLst>
                </a:gridCol>
              </a:tblGrid>
              <a:tr h="350067">
                <a:tc>
                  <a:txBody>
                    <a:bodyPr/>
                    <a:lstStyle/>
                    <a:p>
                      <a:pPr algn="l" fontAlgn="b"/>
                      <a:endParaRPr lang="en-GB" sz="16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96838" indent="0" algn="l" fontAlgn="b">
                        <a:buFont typeface="Arial" panose="020B0604020202020204" pitchFamily="34" charset="0"/>
                        <a:buNone/>
                      </a:pPr>
                      <a:r>
                        <a:rPr lang="en-GB" sz="1800" b="1" u="none" strike="noStrike">
                          <a:solidFill>
                            <a:schemeClr val="tx1"/>
                          </a:solidFill>
                          <a:effectLst/>
                          <a:latin typeface="+mn-lt"/>
                        </a:rPr>
                        <a:t>Item </a:t>
                      </a:r>
                      <a:r>
                        <a:rPr lang="en-GB" sz="1800" b="1" u="none" strike="noStrike" dirty="0">
                          <a:solidFill>
                            <a:schemeClr val="tx1"/>
                          </a:solidFill>
                          <a:effectLst/>
                          <a:latin typeface="+mn-lt"/>
                        </a:rPr>
                        <a:t>to consider</a:t>
                      </a:r>
                      <a:endParaRPr lang="en-GB" sz="1800" b="1" i="0" u="none" strike="noStrike" dirty="0">
                        <a:solidFill>
                          <a:schemeClr val="tx1"/>
                        </a:solidFill>
                        <a:effectLst/>
                        <a:latin typeface="+mn-lt"/>
                        <a:cs typeface="Arial" panose="020B0604020202020204" pitchFamily="34" charset="0"/>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176213" indent="-96838" algn="l" fontAlgn="b">
                        <a:buFont typeface="Arial" panose="020B0604020202020204" pitchFamily="34" charset="0"/>
                        <a:buNone/>
                      </a:pPr>
                      <a:r>
                        <a:rPr lang="en-GB" sz="1800" b="1" u="none" strike="noStrike" dirty="0">
                          <a:solidFill>
                            <a:schemeClr val="tx1"/>
                          </a:solidFill>
                          <a:effectLst/>
                          <a:latin typeface="+mn-lt"/>
                        </a:rPr>
                        <a:t> Patient response</a:t>
                      </a:r>
                      <a:endParaRPr lang="en-GB" sz="1800" b="1" i="0" u="none" strike="noStrike" dirty="0">
                        <a:solidFill>
                          <a:schemeClr val="tx1"/>
                        </a:solidFill>
                        <a:effectLst/>
                        <a:latin typeface="+mn-lt"/>
                        <a:cs typeface="Arial" panose="020B0604020202020204" pitchFamily="34" charset="0"/>
                      </a:endParaRPr>
                    </a:p>
                  </a:txBody>
                  <a:tcPr marL="9525" marR="9525" marT="9525"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extLst>
                  <a:ext uri="{0D108BD9-81ED-4DB2-BD59-A6C34878D82A}">
                    <a16:rowId xmlns:a16="http://schemas.microsoft.com/office/drawing/2014/main" val="3673614107"/>
                  </a:ext>
                </a:extLst>
              </a:tr>
              <a:tr h="211990">
                <a:tc rowSpan="3">
                  <a:txBody>
                    <a:bodyPr/>
                    <a:lstStyle/>
                    <a:p>
                      <a:pPr marL="96838" indent="0" algn="l" fontAlgn="b"/>
                      <a:r>
                        <a:rPr lang="en-GB" sz="1800" b="1" u="none" strike="noStrike" dirty="0">
                          <a:solidFill>
                            <a:schemeClr val="tx1"/>
                          </a:solidFill>
                          <a:effectLst/>
                          <a:latin typeface="+mn-lt"/>
                          <a:cs typeface="Arial" panose="020B0604020202020204" pitchFamily="34" charset="0"/>
                        </a:rPr>
                        <a:t>Condition and consultation history</a:t>
                      </a:r>
                      <a:endParaRPr lang="en-GB" sz="18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 Establish history of patients' condition</a:t>
                      </a: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Has had acne since puberty</a:t>
                      </a:r>
                      <a:endParaRPr lang="en-GB" sz="1600" b="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90634"/>
                  </a:ext>
                </a:extLst>
              </a:tr>
              <a:tr h="211990">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 Patient baseline habits </a:t>
                      </a: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585900"/>
                  </a:ext>
                </a:extLst>
              </a:tr>
              <a:tr h="416010">
                <a:tc vMerge="1">
                  <a:txBody>
                    <a:bodyPr/>
                    <a:lstStyle/>
                    <a:p>
                      <a:pPr algn="l" fontAlgn="b"/>
                      <a:endParaRPr lang="en-GB"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 Are they under a specialist consultant</a:t>
                      </a:r>
                    </a:p>
                    <a:p>
                      <a:pPr marL="0" indent="0" algn="l" fontAlgn="b">
                        <a:buFont typeface="Arial" panose="020B0604020202020204" pitchFamily="34" charset="0"/>
                        <a:buNone/>
                      </a:pPr>
                      <a:r>
                        <a:rPr lang="en-GB" sz="1600" b="0" i="0" u="none" strike="noStrike" dirty="0">
                          <a:solidFill>
                            <a:schemeClr val="tx1"/>
                          </a:solidFill>
                          <a:effectLst/>
                          <a:latin typeface="+mn-lt"/>
                          <a:cs typeface="Arial" panose="020B0604020202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Not currently under a specialist consultant</a:t>
                      </a: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952167"/>
                  </a:ext>
                </a:extLst>
              </a:tr>
              <a:tr h="416010">
                <a:tc rowSpan="4">
                  <a:txBody>
                    <a:bodyPr/>
                    <a:lstStyle/>
                    <a:p>
                      <a:pPr marL="96838" indent="0" algn="l" fontAlgn="b"/>
                      <a:r>
                        <a:rPr lang="en-GB" sz="1800" b="1" i="0" u="none" strike="noStrike" dirty="0">
                          <a:solidFill>
                            <a:schemeClr val="tx1"/>
                          </a:solidFill>
                          <a:effectLst/>
                          <a:latin typeface="+mn-lt"/>
                          <a:cs typeface="Arial" panose="020B0604020202020204" pitchFamily="34" charset="0"/>
                        </a:rPr>
                        <a:t>Treatment History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 Treatment/Prescription history</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Lymecycline - once daily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No OTC/herbal meds</a:t>
                      </a:r>
                      <a:endParaRPr lang="en-US" sz="1600" dirty="0">
                        <a:solidFill>
                          <a:schemeClr val="tx1"/>
                        </a:solidFill>
                        <a:latin typeface="+mn-lt"/>
                        <a:cs typeface="Arial" panose="020B0604020202020204" pitchFamily="34" charset="0"/>
                      </a:endParaRP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224393"/>
                  </a:ext>
                </a:extLst>
              </a:tr>
              <a:tr h="371312">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 Side effects to treatment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None reported</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0294776"/>
                  </a:ext>
                </a:extLst>
              </a:tr>
              <a:tr h="41601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 Compliance to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Not using topical treatment – patient did not realise she was meant to continue with topical treatment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2303935"/>
                  </a:ext>
                </a:extLst>
              </a:tr>
              <a:tr h="371312">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 Patient’s perception of their treatment</a:t>
                      </a:r>
                      <a:endPar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Feels current treatment has had minimal effect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542786"/>
                  </a:ext>
                </a:extLst>
              </a:tr>
              <a:tr h="824051">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96838" marR="0" lvl="0" indent="0" algn="l" defTabSz="914400" rtl="0" eaLnBrk="1" fontAlgn="b" latinLnBrk="0" hangingPunct="1">
                        <a:lnSpc>
                          <a:spcPct val="100000"/>
                        </a:lnSpc>
                        <a:spcBef>
                          <a:spcPts val="0"/>
                        </a:spcBef>
                        <a:spcAft>
                          <a:spcPts val="0"/>
                        </a:spcAft>
                        <a:buClrTx/>
                        <a:buSzTx/>
                        <a:buFontTx/>
                        <a:buNone/>
                        <a:tabLst/>
                        <a:defRPr/>
                      </a:pPr>
                      <a:r>
                        <a:rPr lang="en-GB" sz="1800" b="1" u="none" strike="noStrike" dirty="0">
                          <a:solidFill>
                            <a:schemeClr val="tx1"/>
                          </a:solidFill>
                          <a:effectLst/>
                          <a:latin typeface="+mn-lt"/>
                          <a:cs typeface="Arial" panose="020B0604020202020204" pitchFamily="34" charset="0"/>
                        </a:rPr>
                        <a:t>Patient Impact and preference</a:t>
                      </a:r>
                      <a:endParaRPr lang="en-GB" sz="1800" b="1" i="0" u="none" strike="noStrike" dirty="0">
                        <a:solidFill>
                          <a:schemeClr val="tx1"/>
                        </a:solidFill>
                        <a:effectLst/>
                        <a:latin typeface="+mn-lt"/>
                        <a:cs typeface="Arial" panose="020B0604020202020204" pitchFamily="34" charset="0"/>
                      </a:endParaRPr>
                    </a:p>
                    <a:p>
                      <a:pPr algn="l" fontAlgn="b"/>
                      <a:endParaRPr lang="en-GB" sz="1800" b="1" i="0" u="none" strike="noStrike" dirty="0">
                        <a:solidFill>
                          <a:schemeClr val="tx1"/>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C9CD"/>
                    </a:solid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GB" sz="1600" b="0" u="none" strike="noStrike" dirty="0">
                          <a:solidFill>
                            <a:schemeClr val="tx1"/>
                          </a:solidFill>
                          <a:effectLst/>
                          <a:latin typeface="+mn-lt"/>
                        </a:rPr>
                        <a:t> Explore impact acne has had on self-esteem or mental health</a:t>
                      </a:r>
                      <a:endParaRPr lang="en-GB" sz="1600" b="0" i="0" u="none" strike="noStrike" dirty="0">
                        <a:solidFill>
                          <a:schemeClr val="tx1"/>
                        </a:solidFill>
                        <a:effectLst/>
                        <a:latin typeface="+mn-lt"/>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Recent weight gain and stress caused by exams. She feels this has made her acne worse. Acne has caused feelings of distress and anxiety and has affected her confidence in going out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6241285"/>
                  </a:ext>
                </a:extLst>
              </a:tr>
              <a:tr h="62003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a:solidFill>
                            <a:schemeClr val="tx1"/>
                          </a:solidFill>
                          <a:latin typeface="+mn-lt"/>
                          <a:cs typeface="Arial" panose="020B0604020202020204" pitchFamily="34" charset="0"/>
                        </a:rPr>
                        <a:t> What are the patient's preferences and     expectations from treatment?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aim is to see a noticeable reduction but understands acne may not completely clear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u="none" strike="noStrike" dirty="0">
                          <a:solidFill>
                            <a:schemeClr val="tx1"/>
                          </a:solidFill>
                          <a:effectLst/>
                          <a:latin typeface="+mn-lt"/>
                        </a:rPr>
                        <a:t>happy to continue  topical and oral treatment</a:t>
                      </a:r>
                    </a:p>
                  </a:txBody>
                  <a:tcPr marL="9525" marR="9525" marT="9525"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865796"/>
                  </a:ext>
                </a:extLst>
              </a:tr>
            </a:tbl>
          </a:graphicData>
        </a:graphic>
      </p:graphicFrame>
      <p:graphicFrame>
        <p:nvGraphicFramePr>
          <p:cNvPr id="3" name="Diagram 2">
            <a:extLst>
              <a:ext uri="{FF2B5EF4-FFF2-40B4-BE49-F238E27FC236}">
                <a16:creationId xmlns:a16="http://schemas.microsoft.com/office/drawing/2014/main" id="{234D1F80-8304-6F42-212C-8A0DABCEBAC7}"/>
              </a:ext>
            </a:extLst>
          </p:cNvPr>
          <p:cNvGraphicFramePr/>
          <p:nvPr>
            <p:extLst>
              <p:ext uri="{D42A27DB-BD31-4B8C-83A1-F6EECF244321}">
                <p14:modId xmlns:p14="http://schemas.microsoft.com/office/powerpoint/2010/main" val="4189063585"/>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3882EA7-F95C-C83F-7BC4-2B2A3A385810}"/>
              </a:ext>
            </a:extLst>
          </p:cNvPr>
          <p:cNvPicPr>
            <a:picLocks noChangeAspect="1"/>
          </p:cNvPicPr>
          <p:nvPr/>
        </p:nvPicPr>
        <p:blipFill>
          <a:blip r:embed="rId8"/>
          <a:stretch>
            <a:fillRect/>
          </a:stretch>
        </p:blipFill>
        <p:spPr>
          <a:xfrm>
            <a:off x="10560698" y="367378"/>
            <a:ext cx="1377465" cy="1278467"/>
          </a:xfrm>
          <a:prstGeom prst="rect">
            <a:avLst/>
          </a:prstGeom>
        </p:spPr>
      </p:pic>
    </p:spTree>
    <p:extLst>
      <p:ext uri="{BB962C8B-B14F-4D97-AF65-F5344CB8AC3E}">
        <p14:creationId xmlns:p14="http://schemas.microsoft.com/office/powerpoint/2010/main" val="181898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DF1D-75A4-FB34-CCB3-B0DDDACB325B}"/>
              </a:ext>
            </a:extLst>
          </p:cNvPr>
          <p:cNvSpPr>
            <a:spLocks noGrp="1"/>
          </p:cNvSpPr>
          <p:nvPr>
            <p:ph type="title"/>
          </p:nvPr>
        </p:nvSpPr>
        <p:spPr/>
        <p:txBody>
          <a:bodyPr>
            <a:normAutofit/>
          </a:bodyPr>
          <a:lstStyle/>
          <a:p>
            <a:r>
              <a:rPr lang="en-GB" sz="4400" dirty="0">
                <a:latin typeface="+mn-lt"/>
              </a:rPr>
              <a:t>Treating your patient</a:t>
            </a:r>
          </a:p>
        </p:txBody>
      </p:sp>
      <p:sp>
        <p:nvSpPr>
          <p:cNvPr id="4" name="Text Placeholder 3">
            <a:extLst>
              <a:ext uri="{FF2B5EF4-FFF2-40B4-BE49-F238E27FC236}">
                <a16:creationId xmlns:a16="http://schemas.microsoft.com/office/drawing/2014/main" id="{7108F6BB-3519-460D-4136-E5A7DC9858BE}"/>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28DB138A-3103-57DC-1E00-B8A72FCEF5D9}"/>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D88025E6-1B9D-66C5-3641-F8C8C13A0696}"/>
              </a:ext>
            </a:extLst>
          </p:cNvPr>
          <p:cNvSpPr>
            <a:spLocks noGrp="1"/>
          </p:cNvSpPr>
          <p:nvPr>
            <p:ph type="body" sz="quarter" idx="13"/>
          </p:nvPr>
        </p:nvSpPr>
        <p:spPr/>
        <p:txBody>
          <a:bodyPr/>
          <a:lstStyle/>
          <a:p>
            <a:endParaRPr lang="en-GB"/>
          </a:p>
        </p:txBody>
      </p:sp>
      <p:graphicFrame>
        <p:nvGraphicFramePr>
          <p:cNvPr id="7" name="Diagram 6">
            <a:extLst>
              <a:ext uri="{FF2B5EF4-FFF2-40B4-BE49-F238E27FC236}">
                <a16:creationId xmlns:a16="http://schemas.microsoft.com/office/drawing/2014/main" id="{D5C2DF98-E7F3-AD88-A9B5-C592334E3DB1}"/>
              </a:ext>
            </a:extLst>
          </p:cNvPr>
          <p:cNvGraphicFramePr/>
          <p:nvPr>
            <p:extLst>
              <p:ext uri="{D42A27DB-BD31-4B8C-83A1-F6EECF244321}">
                <p14:modId xmlns:p14="http://schemas.microsoft.com/office/powerpoint/2010/main" val="494368892"/>
              </p:ext>
            </p:extLst>
          </p:nvPr>
        </p:nvGraphicFramePr>
        <p:xfrm>
          <a:off x="1265336" y="-17755"/>
          <a:ext cx="9295362" cy="28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19E7DC7-100D-8CAD-7DA5-B94531993EB6}"/>
              </a:ext>
            </a:extLst>
          </p:cNvPr>
          <p:cNvSpPr txBox="1"/>
          <p:nvPr/>
        </p:nvSpPr>
        <p:spPr>
          <a:xfrm>
            <a:off x="403036" y="1792679"/>
            <a:ext cx="11612500" cy="4262705"/>
          </a:xfrm>
          <a:prstGeom prst="rect">
            <a:avLst/>
          </a:prstGeom>
          <a:noFill/>
        </p:spPr>
        <p:txBody>
          <a:bodyPr wrap="square" rtlCol="0">
            <a:spAutoFit/>
          </a:bodyPr>
          <a:lstStyle/>
          <a:p>
            <a:pPr marL="0" indent="0">
              <a:buNone/>
            </a:pPr>
            <a:r>
              <a:rPr lang="en-GB" sz="2300" b="1" dirty="0">
                <a:solidFill>
                  <a:srgbClr val="C00000"/>
                </a:solidFill>
                <a:latin typeface="+mn-lt"/>
              </a:rPr>
              <a:t>Treating or referring the patient</a:t>
            </a:r>
          </a:p>
          <a:p>
            <a:pPr marL="0" indent="0">
              <a:buNone/>
            </a:pPr>
            <a:r>
              <a:rPr lang="en-GB" sz="2300" b="1" dirty="0">
                <a:latin typeface="+mn-lt"/>
              </a:rPr>
              <a:t>Continue oral antibiotic therapy </a:t>
            </a:r>
            <a:r>
              <a:rPr lang="en-GB" sz="2300" dirty="0">
                <a:latin typeface="+mn-lt"/>
              </a:rPr>
              <a:t>for a further 12 weeks AND </a:t>
            </a:r>
            <a:r>
              <a:rPr lang="en-GB" sz="2300" b="1" dirty="0">
                <a:latin typeface="+mn-lt"/>
              </a:rPr>
              <a:t>prescribe fixed combination of topical adapalene with topical benzoyl peroxide applied once daily in the evening</a:t>
            </a:r>
          </a:p>
          <a:p>
            <a:pPr marL="0" indent="0">
              <a:buNone/>
            </a:pPr>
            <a:endParaRPr lang="en-GB" sz="2300" b="1" dirty="0">
              <a:latin typeface="+mn-lt"/>
            </a:endParaRPr>
          </a:p>
          <a:p>
            <a:pPr marL="0" indent="0">
              <a:buNone/>
            </a:pPr>
            <a:r>
              <a:rPr lang="en-GB" sz="2300" b="1" dirty="0">
                <a:solidFill>
                  <a:srgbClr val="C00000"/>
                </a:solidFill>
                <a:latin typeface="+mn-lt"/>
              </a:rPr>
              <a:t>Review</a:t>
            </a:r>
          </a:p>
          <a:p>
            <a:pPr marL="0" indent="0" algn="l">
              <a:buNone/>
            </a:pPr>
            <a:r>
              <a:rPr lang="en-GB" sz="2300" b="0" i="0" dirty="0">
                <a:effectLst/>
                <a:latin typeface="+mn-lt"/>
              </a:rPr>
              <a:t>Review treatment after 12 weeks</a:t>
            </a:r>
          </a:p>
          <a:p>
            <a:r>
              <a:rPr lang="en-GB" sz="2300" b="1" i="0" dirty="0">
                <a:effectLst/>
                <a:latin typeface="+mn-lt"/>
              </a:rPr>
              <a:t>Assess</a:t>
            </a:r>
            <a:r>
              <a:rPr lang="en-GB" sz="2300" b="0" i="0" dirty="0">
                <a:effectLst/>
                <a:latin typeface="+mn-lt"/>
              </a:rPr>
              <a:t> if patient’s acne has improved, and if there has been any side effects to treatment</a:t>
            </a:r>
          </a:p>
          <a:p>
            <a:r>
              <a:rPr lang="en-GB" sz="2300" b="1" i="0" dirty="0">
                <a:effectLst/>
                <a:latin typeface="+mn-lt"/>
              </a:rPr>
              <a:t>If acne has completely cleared</a:t>
            </a:r>
            <a:r>
              <a:rPr lang="en-GB" sz="2300" b="0" i="0" dirty="0">
                <a:effectLst/>
                <a:latin typeface="+mn-lt"/>
              </a:rPr>
              <a:t>, consider stopping the antibiotic but continuing the topical treatment</a:t>
            </a:r>
          </a:p>
          <a:p>
            <a:r>
              <a:rPr lang="en-GB" sz="2300" b="1" i="0" dirty="0">
                <a:effectLst/>
                <a:latin typeface="+mn-lt"/>
              </a:rPr>
              <a:t>Consider</a:t>
            </a:r>
            <a:r>
              <a:rPr lang="en-GB" sz="2300" b="0" i="0" dirty="0">
                <a:effectLst/>
                <a:latin typeface="+mn-lt"/>
              </a:rPr>
              <a:t> if </a:t>
            </a:r>
            <a:r>
              <a:rPr lang="en-GB" sz="2300" b="1" i="0" dirty="0">
                <a:effectLst/>
                <a:latin typeface="+mn-lt"/>
              </a:rPr>
              <a:t>referral to specialist </a:t>
            </a:r>
            <a:r>
              <a:rPr lang="en-GB" sz="2300" b="0" i="0" dirty="0">
                <a:effectLst/>
                <a:latin typeface="+mn-lt"/>
              </a:rPr>
              <a:t>consultant is required </a:t>
            </a:r>
            <a:endParaRPr lang="en-GB" sz="2300" b="1" dirty="0">
              <a:latin typeface="+mn-lt"/>
            </a:endParaRPr>
          </a:p>
          <a:p>
            <a:r>
              <a:rPr lang="en-GB" sz="2300" b="1" i="0" dirty="0">
                <a:effectLst/>
                <a:latin typeface="+mn-lt"/>
              </a:rPr>
              <a:t>Review patient acne photos </a:t>
            </a:r>
            <a:r>
              <a:rPr lang="en-GB" sz="2300" b="0" i="0" dirty="0">
                <a:effectLst/>
                <a:latin typeface="+mn-lt"/>
              </a:rPr>
              <a:t>to monitor treatment success</a:t>
            </a:r>
          </a:p>
          <a:p>
            <a:endParaRPr lang="en-GB" dirty="0"/>
          </a:p>
        </p:txBody>
      </p:sp>
    </p:spTree>
    <p:extLst>
      <p:ext uri="{BB962C8B-B14F-4D97-AF65-F5344CB8AC3E}">
        <p14:creationId xmlns:p14="http://schemas.microsoft.com/office/powerpoint/2010/main" val="19706045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484FCD56E5AB459A05CD4917B02666" ma:contentTypeVersion="12" ma:contentTypeDescription="Create a new document." ma:contentTypeScope="" ma:versionID="e75789a20746855b6642e929199d0182">
  <xsd:schema xmlns:xsd="http://www.w3.org/2001/XMLSchema" xmlns:xs="http://www.w3.org/2001/XMLSchema" xmlns:p="http://schemas.microsoft.com/office/2006/metadata/properties" xmlns:ns2="c6fc46e4-e184-44c9-af0b-49b84b42dcbf" xmlns:ns3="f65ad3d8-3c7c-46b3-9125-5bfb0d010774" targetNamespace="http://schemas.microsoft.com/office/2006/metadata/properties" ma:root="true" ma:fieldsID="05b32b05b1e15fa295886f7bf7368b7b" ns2:_="" ns3:_="">
    <xsd:import namespace="c6fc46e4-e184-44c9-af0b-49b84b42dcbf"/>
    <xsd:import namespace="f65ad3d8-3c7c-46b3-9125-5bfb0d01077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c46e4-e184-44c9-af0b-49b84b42d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289f538-edf0-4bde-b084-18e01efd0e8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5ad3d8-3c7c-46b3-9125-5bfb0d0107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06ce37b-6a3f-4cd7-aee2-00d1a06e8ac4}" ma:internalName="TaxCatchAll" ma:showField="CatchAllData" ma:web="7bfe6dff-662b-4ef1-86e7-7c70f2032d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c46e4-e184-44c9-af0b-49b84b42dcbf">
      <Terms xmlns="http://schemas.microsoft.com/office/infopath/2007/PartnerControls"/>
    </lcf76f155ced4ddcb4097134ff3c332f>
    <TaxCatchAll xmlns="f65ad3d8-3c7c-46b3-9125-5bfb0d0107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B9A2B0-5758-4647-97F9-96FA7FA4E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c46e4-e184-44c9-af0b-49b84b42dcbf"/>
    <ds:schemaRef ds:uri="f65ad3d8-3c7c-46b3-9125-5bfb0d010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CF0D9E-5944-4FD4-BBA7-0BE3CF350DAD}">
  <ds:schemaRefs>
    <ds:schemaRef ds:uri="http://purl.org/dc/elements/1.1/"/>
    <ds:schemaRef ds:uri="http://www.w3.org/XML/1998/namespace"/>
    <ds:schemaRef ds:uri="c6fc46e4-e184-44c9-af0b-49b84b42dcbf"/>
    <ds:schemaRef ds:uri="http://schemas.microsoft.com/office/infopath/2007/PartnerControls"/>
    <ds:schemaRef ds:uri="f65ad3d8-3c7c-46b3-9125-5bfb0d010774"/>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31EA759-F1BD-4479-93F0-0C817E295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3120</TotalTime>
  <Words>6130</Words>
  <Application>Microsoft Office PowerPoint</Application>
  <PresentationFormat>Widescreen</PresentationFormat>
  <Paragraphs>622</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Narrow</vt:lpstr>
      <vt:lpstr>Bahnschrift SemiBold SemiConden</vt:lpstr>
      <vt:lpstr>Calibri</vt:lpstr>
      <vt:lpstr>Inter</vt:lpstr>
      <vt:lpstr>Lora</vt:lpstr>
      <vt:lpstr>Roboto</vt:lpstr>
      <vt:lpstr>Wingdings</vt:lpstr>
      <vt:lpstr>Office Theme</vt:lpstr>
      <vt:lpstr>Reviewing patients on antibiotic treatment for acne a Worked examples using the TARGET “How to…” Toolkit for patients in Primary Care</vt:lpstr>
      <vt:lpstr>How to use this resource</vt:lpstr>
      <vt:lpstr>Aims</vt:lpstr>
      <vt:lpstr>Antimicrobial resistance </vt:lpstr>
      <vt:lpstr>Why review patients with acne?</vt:lpstr>
      <vt:lpstr>How to manage patients</vt:lpstr>
      <vt:lpstr>Scenario 1 Review outcome: change of treatment </vt:lpstr>
      <vt:lpstr>Patient centred review</vt:lpstr>
      <vt:lpstr>Treating your patient</vt:lpstr>
      <vt:lpstr>Education and advice</vt:lpstr>
      <vt:lpstr>Treatment options </vt:lpstr>
      <vt:lpstr>Scenario 2  Review outcome: specialist referral </vt:lpstr>
      <vt:lpstr>Acne on black skin </vt:lpstr>
      <vt:lpstr>PowerPoint Presentation</vt:lpstr>
      <vt:lpstr>Treating your patient</vt:lpstr>
      <vt:lpstr>Education and advice</vt:lpstr>
      <vt:lpstr>Referral to specialist care</vt:lpstr>
      <vt:lpstr>Referral to specialist care</vt:lpstr>
      <vt:lpstr>Scenario 3  Review outcome: stepping down treatment </vt:lpstr>
      <vt:lpstr>Patient centred view </vt:lpstr>
      <vt:lpstr>Treating your patient</vt:lpstr>
      <vt:lpstr>Education and advice</vt:lpstr>
      <vt:lpstr>Additional information: Relapse</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Fionna Pursey</cp:lastModifiedBy>
  <cp:revision>104</cp:revision>
  <dcterms:created xsi:type="dcterms:W3CDTF">2019-09-25T13:02:32Z</dcterms:created>
  <dcterms:modified xsi:type="dcterms:W3CDTF">2023-09-29T09:34:37Z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0x0101000C484FCD56E5AB459A05CD4917B02666</vt:lpwstr>
  </property>
  <property fmtid="{D5CDD505-2E9C-101B-9397-08002B2CF9AE}" pid="3" name="MediaServiceImageTags">
    <vt:lpwstr/>
  </property>
</Properties>
</file>