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handoutMasterIdLst>
    <p:handoutMasterId r:id="rId50"/>
  </p:handoutMasterIdLst>
  <p:sldIdLst>
    <p:sldId id="256" r:id="rId5"/>
    <p:sldId id="267" r:id="rId6"/>
    <p:sldId id="266" r:id="rId7"/>
    <p:sldId id="1588" r:id="rId8"/>
    <p:sldId id="1631" r:id="rId9"/>
    <p:sldId id="896" r:id="rId10"/>
    <p:sldId id="2145707319" r:id="rId11"/>
    <p:sldId id="2145707320" r:id="rId12"/>
    <p:sldId id="1632" r:id="rId13"/>
    <p:sldId id="1633" r:id="rId14"/>
    <p:sldId id="2145707322" r:id="rId15"/>
    <p:sldId id="595" r:id="rId16"/>
    <p:sldId id="1626" r:id="rId17"/>
    <p:sldId id="593" r:id="rId18"/>
    <p:sldId id="1630" r:id="rId19"/>
    <p:sldId id="2145707340" r:id="rId20"/>
    <p:sldId id="1634" r:id="rId21"/>
    <p:sldId id="1637" r:id="rId22"/>
    <p:sldId id="2145707342" r:id="rId23"/>
    <p:sldId id="1641" r:id="rId24"/>
    <p:sldId id="1642" r:id="rId25"/>
    <p:sldId id="1625" r:id="rId26"/>
    <p:sldId id="2145707343" r:id="rId27"/>
    <p:sldId id="1640" r:id="rId28"/>
    <p:sldId id="1644" r:id="rId29"/>
    <p:sldId id="2145707318" r:id="rId30"/>
    <p:sldId id="2145707287" r:id="rId31"/>
    <p:sldId id="2145707295" r:id="rId32"/>
    <p:sldId id="2145707301" r:id="rId33"/>
    <p:sldId id="2145707289" r:id="rId34"/>
    <p:sldId id="2145707344" r:id="rId35"/>
    <p:sldId id="2145707327" r:id="rId36"/>
    <p:sldId id="2145707328" r:id="rId37"/>
    <p:sldId id="2145707329" r:id="rId38"/>
    <p:sldId id="2145707330" r:id="rId39"/>
    <p:sldId id="2145707331" r:id="rId40"/>
    <p:sldId id="259" r:id="rId41"/>
    <p:sldId id="2145707333" r:id="rId42"/>
    <p:sldId id="2145707335" r:id="rId43"/>
    <p:sldId id="2145707336" r:id="rId44"/>
    <p:sldId id="2145707339" r:id="rId45"/>
    <p:sldId id="2145707313" r:id="rId46"/>
    <p:sldId id="2145707321" r:id="rId47"/>
    <p:sldId id="214570734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9F50D-4DFF-2A87-D674-60F85E37D29C}" name="Eirwen Sides" initials="ES" userId="S::Eirwen.Sides@phe.gov.uk::0e62f732-0be3-42f9-bf06-db3c718c6371" providerId="AD"/>
  <p188:author id="{81BFC121-1375-D9F0-D8F2-467136C0A4B6}" name="Ming Lee" initials="ML" userId="S::Ming.Lee@ukhsa.gov.uk::c823b467-a9f2-42dc-a141-b9313039d031" providerId="AD"/>
  <p188:author id="{B980154A-5AB5-CCD6-B278-B0D548C97F06}" name="Ming Lee" initials="ML" userId="S::ming.lee@ukhsa.gov.uk::c823b467-a9f2-42dc-a141-b9313039d031" providerId="AD"/>
  <p188:author id="{5EF55A62-C758-473C-89A2-9B343E6B0EA5}" name="Donna Lecky" initials="DL" userId="S::Donna.Lecky@ukhsa.gov.uk::e895a76e-1148-466d-a1c3-af3d581712a6" providerId="AD"/>
  <p188:author id="{9A32EA65-5009-06AC-F2D6-11B005C55F13}" name="Emily Cooper" initials="EC" userId="S::Emily.Cooper@ukhsa.gov.uk::eb95757b-e3cc-4f78-9541-56bd20621a99" providerId="AD"/>
  <p188:author id="{987EA5C4-26F9-4E8D-F73F-5F3ED8A5153F}" name="Catherine Hayes" initials="CH" userId="S::Catherine.Hayes@ukhsa.gov.uk::51064343-f055-4aba-a6ff-35764d19f49d" providerId="AD"/>
  <p188:author id="{106BCAFC-09E2-7B4D-DD2A-81981BECE359}" name="Eirwen Sides" initials="ES" userId="S::Eirwen.Sides@ukhsa.gov.uk::0e62f732-0be3-42f9-bf06-db3c718c6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2C"/>
    <a:srgbClr val="FABECE"/>
    <a:srgbClr val="FFBDC5"/>
    <a:srgbClr val="AD0016"/>
    <a:srgbClr val="C00000"/>
    <a:srgbClr val="C7C7C7"/>
    <a:srgbClr val="F1D3B1"/>
    <a:srgbClr val="DDDDDD"/>
    <a:srgbClr val="F8E9D8"/>
    <a:srgbClr val="FFD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056" autoAdjust="0"/>
  </p:normalViewPr>
  <p:slideViewPr>
    <p:cSldViewPr snapToGrid="0">
      <p:cViewPr varScale="1">
        <p:scale>
          <a:sx n="59" d="100"/>
          <a:sy n="59" d="100"/>
        </p:scale>
        <p:origin x="255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75D-4C78-8476-7C80C6D726F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C75D-4C78-8476-7C80C6D726F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C75D-4C78-8476-7C80C6D726F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C75D-4C78-8476-7C80C6D726F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C75D-4C78-8476-7C80C6D726F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Proportion of people (N= 65,027) prescribed Lymecycline 480mg capsules by duration last 12 months to August 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'[20231026 Acne LYMECYCLINE Prescribing Data v2.xlsx]National Data'!$H$1</c:f>
              <c:strCache>
                <c:ptCount val="1"/>
                <c:pt idx="0">
                  <c:v>Proportion of people prescribed lymecycline for less than 12 weeks</c:v>
                </c:pt>
              </c:strCache>
            </c:strRef>
          </c:tx>
          <c:spPr>
            <a:solidFill>
              <a:srgbClr val="92D050"/>
            </a:solidFill>
            <a:ln>
              <a:solidFill>
                <a:srgbClr val="92D050"/>
              </a:solidFill>
            </a:ln>
            <a:effectLst/>
          </c:spPr>
          <c:invertIfNegative val="0"/>
          <c:cat>
            <c:strRef>
              <c:f>'[20231026 Acne LYMECYCLINE Prescribing Data v2.xlsx]National Data'!$B$2</c:f>
              <c:strCache>
                <c:ptCount val="1"/>
                <c:pt idx="0">
                  <c:v>ENGLAND</c:v>
                </c:pt>
              </c:strCache>
            </c:strRef>
          </c:cat>
          <c:val>
            <c:numRef>
              <c:f>'[20231026 Acne LYMECYCLINE Prescribing Data v2.xlsx]National Data'!$H$2</c:f>
              <c:numCache>
                <c:formatCode>0.0</c:formatCode>
                <c:ptCount val="1"/>
                <c:pt idx="0">
                  <c:v>19.7</c:v>
                </c:pt>
              </c:numCache>
            </c:numRef>
          </c:val>
          <c:extLst>
            <c:ext xmlns:c16="http://schemas.microsoft.com/office/drawing/2014/chart" uri="{C3380CC4-5D6E-409C-BE32-E72D297353CC}">
              <c16:uniqueId val="{00000000-FB5B-4839-9A38-4E1FE175FBF8}"/>
            </c:ext>
          </c:extLst>
        </c:ser>
        <c:ser>
          <c:idx val="1"/>
          <c:order val="1"/>
          <c:tx>
            <c:strRef>
              <c:f>'[20231026 Acne LYMECYCLINE Prescribing Data v2.xlsx]National Data'!$I$1</c:f>
              <c:strCache>
                <c:ptCount val="1"/>
                <c:pt idx="0">
                  <c:v>Proportion of people prescribed lymecycline for 12 weeks</c:v>
                </c:pt>
              </c:strCache>
            </c:strRef>
          </c:tx>
          <c:spPr>
            <a:solidFill>
              <a:srgbClr val="00B050"/>
            </a:solidFill>
            <a:ln>
              <a:solidFill>
                <a:srgbClr val="00B050"/>
              </a:solidFill>
            </a:ln>
            <a:effectLst/>
          </c:spPr>
          <c:invertIfNegative val="0"/>
          <c:cat>
            <c:strRef>
              <c:f>'[20231026 Acne LYMECYCLINE Prescribing Data v2.xlsx]National Data'!$B$2</c:f>
              <c:strCache>
                <c:ptCount val="1"/>
                <c:pt idx="0">
                  <c:v>ENGLAND</c:v>
                </c:pt>
              </c:strCache>
            </c:strRef>
          </c:cat>
          <c:val>
            <c:numRef>
              <c:f>'[20231026 Acne LYMECYCLINE Prescribing Data v2.xlsx]National Data'!$I$2</c:f>
              <c:numCache>
                <c:formatCode>0.0</c:formatCode>
                <c:ptCount val="1"/>
                <c:pt idx="0">
                  <c:v>13.4</c:v>
                </c:pt>
              </c:numCache>
            </c:numRef>
          </c:val>
          <c:extLst>
            <c:ext xmlns:c16="http://schemas.microsoft.com/office/drawing/2014/chart" uri="{C3380CC4-5D6E-409C-BE32-E72D297353CC}">
              <c16:uniqueId val="{00000001-FB5B-4839-9A38-4E1FE175FBF8}"/>
            </c:ext>
          </c:extLst>
        </c:ser>
        <c:ser>
          <c:idx val="2"/>
          <c:order val="2"/>
          <c:tx>
            <c:strRef>
              <c:f>'[20231026 Acne LYMECYCLINE Prescribing Data v2.xlsx]National Data'!$J$1</c:f>
              <c:strCache>
                <c:ptCount val="1"/>
                <c:pt idx="0">
                  <c:v>Proportion of people prescribed lymecycline for more than 12 weeks but less than 24 weeks</c:v>
                </c:pt>
              </c:strCache>
            </c:strRef>
          </c:tx>
          <c:spPr>
            <a:solidFill>
              <a:srgbClr val="33CCCC"/>
            </a:solidFill>
            <a:ln>
              <a:solidFill>
                <a:srgbClr val="33CCCC"/>
              </a:solidFill>
            </a:ln>
            <a:effectLst/>
          </c:spPr>
          <c:invertIfNegative val="0"/>
          <c:cat>
            <c:strRef>
              <c:f>'[20231026 Acne LYMECYCLINE Prescribing Data v2.xlsx]National Data'!$B$2</c:f>
              <c:strCache>
                <c:ptCount val="1"/>
                <c:pt idx="0">
                  <c:v>ENGLAND</c:v>
                </c:pt>
              </c:strCache>
            </c:strRef>
          </c:cat>
          <c:val>
            <c:numRef>
              <c:f>'[20231026 Acne LYMECYCLINE Prescribing Data v2.xlsx]National Data'!$J$2</c:f>
              <c:numCache>
                <c:formatCode>0.0</c:formatCode>
                <c:ptCount val="1"/>
                <c:pt idx="0">
                  <c:v>21.1</c:v>
                </c:pt>
              </c:numCache>
            </c:numRef>
          </c:val>
          <c:extLst>
            <c:ext xmlns:c16="http://schemas.microsoft.com/office/drawing/2014/chart" uri="{C3380CC4-5D6E-409C-BE32-E72D297353CC}">
              <c16:uniqueId val="{00000002-FB5B-4839-9A38-4E1FE175FBF8}"/>
            </c:ext>
          </c:extLst>
        </c:ser>
        <c:ser>
          <c:idx val="3"/>
          <c:order val="3"/>
          <c:tx>
            <c:strRef>
              <c:f>'[20231026 Acne LYMECYCLINE Prescribing Data v2.xlsx]National Data'!$K$1</c:f>
              <c:strCache>
                <c:ptCount val="1"/>
                <c:pt idx="0">
                  <c:v>Proportion of people prescribed lymecycline for 24 weeks or longer</c:v>
                </c:pt>
              </c:strCache>
            </c:strRef>
          </c:tx>
          <c:spPr>
            <a:solidFill>
              <a:srgbClr val="7030A0"/>
            </a:solidFill>
            <a:ln>
              <a:solidFill>
                <a:srgbClr val="7030A0"/>
              </a:solid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'[20231026 Acne LYMECYCLINE Prescribing Data v2.xlsx]National Data'!$B$2</c:f>
              <c:strCache>
                <c:ptCount val="1"/>
                <c:pt idx="0">
                  <c:v>ENGLAND</c:v>
                </c:pt>
              </c:strCache>
            </c:strRef>
          </c:cat>
          <c:val>
            <c:numRef>
              <c:f>'[20231026 Acne LYMECYCLINE Prescribing Data v2.xlsx]National Data'!$K$2</c:f>
              <c:numCache>
                <c:formatCode>0.0</c:formatCode>
                <c:ptCount val="1"/>
                <c:pt idx="0">
                  <c:v>45.8</c:v>
                </c:pt>
              </c:numCache>
            </c:numRef>
          </c:val>
          <c:extLst>
            <c:ext xmlns:c16="http://schemas.microsoft.com/office/drawing/2014/chart" uri="{C3380CC4-5D6E-409C-BE32-E72D297353CC}">
              <c16:uniqueId val="{00000003-FB5B-4839-9A38-4E1FE175FBF8}"/>
            </c:ext>
          </c:extLst>
        </c:ser>
        <c:dLbls>
          <c:showLegendKey val="0"/>
          <c:showVal val="0"/>
          <c:showCatName val="0"/>
          <c:showSerName val="0"/>
          <c:showPercent val="0"/>
          <c:showBubbleSize val="0"/>
        </c:dLbls>
        <c:gapWidth val="219"/>
        <c:overlap val="100"/>
        <c:axId val="2122682527"/>
        <c:axId val="1802314111"/>
      </c:barChart>
      <c:catAx>
        <c:axId val="212268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02314111"/>
        <c:crosses val="autoZero"/>
        <c:auto val="1"/>
        <c:lblAlgn val="ctr"/>
        <c:lblOffset val="100"/>
        <c:noMultiLvlLbl val="0"/>
      </c:catAx>
      <c:valAx>
        <c:axId val="1802314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Proportion of people prescribed lymecycline by duration </a:t>
                </a:r>
              </a:p>
            </c:rich>
          </c:tx>
          <c:layout>
            <c:manualLayout>
              <c:xMode val="edge"/>
              <c:yMode val="edge"/>
              <c:x val="1.5944882878348495E-2"/>
              <c:y val="8.082446289814311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268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D393A-1AE3-460E-A34A-957C9FF336D3}"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C87FA8FE-EDE1-4DD6-BEF2-D1170380817A}">
      <dgm:prSet custT="1"/>
      <dgm:spPr/>
      <dgm:t>
        <a:bodyPr/>
        <a:lstStyle/>
        <a:p>
          <a:r>
            <a:rPr lang="en-GB" sz="2000">
              <a:latin typeface="+mn-lt"/>
              <a:cs typeface="Arial" panose="020B0604020202020204" pitchFamily="34" charset="0"/>
            </a:rPr>
            <a:t>Acne and COPD exacerbations are one of the most common indications for long-term and/or repeated antibiotic use</a:t>
          </a:r>
          <a:endParaRPr lang="en-US" sz="2000">
            <a:latin typeface="+mn-lt"/>
            <a:cs typeface="Arial" panose="020B0604020202020204" pitchFamily="34" charset="0"/>
          </a:endParaRPr>
        </a:p>
      </dgm:t>
    </dgm:pt>
    <dgm:pt modelId="{AFA6174F-2D9F-4C7E-AC56-62BCA7AD1843}" type="parTrans" cxnId="{23C0BC0C-A981-4426-84E6-A122684E89E4}">
      <dgm:prSet/>
      <dgm:spPr/>
      <dgm:t>
        <a:bodyPr/>
        <a:lstStyle/>
        <a:p>
          <a:endParaRPr lang="en-US" sz="2000">
            <a:latin typeface="+mn-lt"/>
            <a:cs typeface="Arial" panose="020B0604020202020204" pitchFamily="34" charset="0"/>
          </a:endParaRPr>
        </a:p>
      </dgm:t>
    </dgm:pt>
    <dgm:pt modelId="{BC8C5319-6346-4DCF-B5D5-24CF47085813}" type="sibTrans" cxnId="{23C0BC0C-A981-4426-84E6-A122684E89E4}">
      <dgm:prSet/>
      <dgm:spPr/>
      <dgm:t>
        <a:bodyPr/>
        <a:lstStyle/>
        <a:p>
          <a:endParaRPr lang="en-US" sz="2000">
            <a:latin typeface="+mn-lt"/>
            <a:cs typeface="Arial" panose="020B0604020202020204" pitchFamily="34" charset="0"/>
          </a:endParaRPr>
        </a:p>
      </dgm:t>
    </dgm:pt>
    <dgm:pt modelId="{5C344F00-97E7-4754-BCF4-815FC2E18A08}">
      <dgm:prSet custT="1"/>
      <dgm:spPr/>
      <dgm:t>
        <a:bodyPr/>
        <a:lstStyle/>
        <a:p>
          <a:r>
            <a:rPr lang="en-GB" sz="2000">
              <a:latin typeface="+mn-lt"/>
              <a:cs typeface="Arial" panose="020B0604020202020204" pitchFamily="34" charset="0"/>
            </a:rPr>
            <a:t>In 2022, </a:t>
          </a:r>
          <a:r>
            <a:rPr lang="en-GB" sz="2000" b="0" i="0" baseline="0">
              <a:latin typeface="+mn-lt"/>
              <a:cs typeface="Arial" panose="020B0604020202020204" pitchFamily="34" charset="0"/>
            </a:rPr>
            <a:t>doxycycline and lymecycline were the second and third most long-term/repeat prescribed antibiotics in primary care</a:t>
          </a:r>
          <a:endParaRPr lang="en-US" sz="2000">
            <a:latin typeface="+mn-lt"/>
            <a:cs typeface="Arial" panose="020B0604020202020204" pitchFamily="34" charset="0"/>
          </a:endParaRPr>
        </a:p>
      </dgm:t>
    </dgm:pt>
    <dgm:pt modelId="{B5BC6F70-203F-4B1D-BA83-D134AD05116F}" type="parTrans" cxnId="{5ED99A15-0C08-4A5C-9EB0-01C5ADA2BC41}">
      <dgm:prSet/>
      <dgm:spPr/>
      <dgm:t>
        <a:bodyPr/>
        <a:lstStyle/>
        <a:p>
          <a:endParaRPr lang="en-US" sz="2000">
            <a:latin typeface="+mn-lt"/>
            <a:cs typeface="Arial" panose="020B0604020202020204" pitchFamily="34" charset="0"/>
          </a:endParaRPr>
        </a:p>
      </dgm:t>
    </dgm:pt>
    <dgm:pt modelId="{B9EBB67A-A739-4164-BD35-0A4BCBC57634}" type="sibTrans" cxnId="{5ED99A15-0C08-4A5C-9EB0-01C5ADA2BC41}">
      <dgm:prSet/>
      <dgm:spPr/>
      <dgm:t>
        <a:bodyPr/>
        <a:lstStyle/>
        <a:p>
          <a:endParaRPr lang="en-US" sz="2000">
            <a:latin typeface="+mn-lt"/>
            <a:cs typeface="Arial" panose="020B0604020202020204" pitchFamily="34" charset="0"/>
          </a:endParaRPr>
        </a:p>
      </dgm:t>
    </dgm:pt>
    <dgm:pt modelId="{4D23577A-4CD3-4956-B134-E7BD32FC609B}">
      <dgm:prSet custT="1"/>
      <dgm:spPr/>
      <dgm:t>
        <a:bodyPr/>
        <a:lstStyle/>
        <a:p>
          <a:r>
            <a:rPr lang="en-GB" sz="2000" b="0" i="0" baseline="0">
              <a:latin typeface="+mn-lt"/>
              <a:cs typeface="Arial" panose="020B0604020202020204" pitchFamily="34" charset="0"/>
            </a:rPr>
            <a:t>An audit of antibiotic prescribing for COPD during the COVID-19 pandemic across an English primary care network found </a:t>
          </a:r>
          <a:r>
            <a:rPr lang="en-GB" sz="2000">
              <a:latin typeface="+mn-lt"/>
              <a:cs typeface="Arial" panose="020B0604020202020204" pitchFamily="34" charset="0"/>
            </a:rPr>
            <a:t>that antibiotic prescribing was in line with the national and local guidelines in </a:t>
          </a:r>
          <a:r>
            <a:rPr lang="en-GB" sz="2000" b="0" i="0" baseline="0">
              <a:latin typeface="+mn-lt"/>
              <a:cs typeface="Arial" panose="020B0604020202020204" pitchFamily="34" charset="0"/>
            </a:rPr>
            <a:t>only 28.7% of cases</a:t>
          </a:r>
          <a:endParaRPr lang="en-US" sz="2000">
            <a:latin typeface="+mn-lt"/>
            <a:cs typeface="Arial" panose="020B0604020202020204" pitchFamily="34" charset="0"/>
          </a:endParaRPr>
        </a:p>
      </dgm:t>
    </dgm:pt>
    <dgm:pt modelId="{A992A1EA-F03C-4245-BC36-54CFAFA2507B}" type="parTrans" cxnId="{F630CEC3-1832-4DE4-9D2D-C571420EACC4}">
      <dgm:prSet/>
      <dgm:spPr/>
      <dgm:t>
        <a:bodyPr/>
        <a:lstStyle/>
        <a:p>
          <a:endParaRPr lang="en-US" sz="2000">
            <a:latin typeface="+mn-lt"/>
            <a:cs typeface="Arial" panose="020B0604020202020204" pitchFamily="34" charset="0"/>
          </a:endParaRPr>
        </a:p>
      </dgm:t>
    </dgm:pt>
    <dgm:pt modelId="{622AAB9F-137C-4059-8C38-E5C311D9556E}" type="sibTrans" cxnId="{F630CEC3-1832-4DE4-9D2D-C571420EACC4}">
      <dgm:prSet/>
      <dgm:spPr/>
      <dgm:t>
        <a:bodyPr/>
        <a:lstStyle/>
        <a:p>
          <a:endParaRPr lang="en-US" sz="2000">
            <a:latin typeface="+mn-lt"/>
            <a:cs typeface="Arial" panose="020B0604020202020204" pitchFamily="34" charset="0"/>
          </a:endParaRPr>
        </a:p>
      </dgm:t>
    </dgm:pt>
    <dgm:pt modelId="{B54C8C4B-767E-405A-932F-E2D2334AE17F}">
      <dgm:prSet custT="1"/>
      <dgm:spPr/>
      <dgm:t>
        <a:bodyPr/>
        <a:lstStyle/>
        <a:p>
          <a:r>
            <a:rPr lang="en-GB" sz="2000">
              <a:latin typeface="+mn-lt"/>
              <a:cs typeface="Arial" panose="020B0604020202020204" pitchFamily="34" charset="0"/>
            </a:rPr>
            <a:t>There is opportunity to target repeat prescribing as a priority for optimising antibiotic prescribing</a:t>
          </a:r>
          <a:endParaRPr lang="en-US" sz="2000">
            <a:latin typeface="+mn-lt"/>
            <a:cs typeface="Arial" panose="020B0604020202020204" pitchFamily="34" charset="0"/>
          </a:endParaRPr>
        </a:p>
      </dgm:t>
    </dgm:pt>
    <dgm:pt modelId="{A03B18BF-CCE6-44DE-ABA8-4AC69156C761}" type="parTrans" cxnId="{0220D52A-0EE8-4A50-81C3-71FD12AFD46D}">
      <dgm:prSet/>
      <dgm:spPr/>
      <dgm:t>
        <a:bodyPr/>
        <a:lstStyle/>
        <a:p>
          <a:endParaRPr lang="en-US" sz="2000">
            <a:latin typeface="+mn-lt"/>
            <a:cs typeface="Arial" panose="020B0604020202020204" pitchFamily="34" charset="0"/>
          </a:endParaRPr>
        </a:p>
      </dgm:t>
    </dgm:pt>
    <dgm:pt modelId="{28D3ED98-69D6-4A2F-8F70-ACEF47C8B6C1}" type="sibTrans" cxnId="{0220D52A-0EE8-4A50-81C3-71FD12AFD46D}">
      <dgm:prSet/>
      <dgm:spPr/>
      <dgm:t>
        <a:bodyPr/>
        <a:lstStyle/>
        <a:p>
          <a:endParaRPr lang="en-US" sz="2000">
            <a:latin typeface="+mn-lt"/>
            <a:cs typeface="Arial" panose="020B0604020202020204" pitchFamily="34" charset="0"/>
          </a:endParaRPr>
        </a:p>
      </dgm:t>
    </dgm:pt>
    <dgm:pt modelId="{49CF621D-B529-484F-8FE0-AEDA36CAA762}" type="pres">
      <dgm:prSet presAssocID="{336D393A-1AE3-460E-A34A-957C9FF336D3}" presName="vert0" presStyleCnt="0">
        <dgm:presLayoutVars>
          <dgm:dir/>
          <dgm:animOne val="branch"/>
          <dgm:animLvl val="lvl"/>
        </dgm:presLayoutVars>
      </dgm:prSet>
      <dgm:spPr/>
    </dgm:pt>
    <dgm:pt modelId="{42BAFE28-60DC-40B1-B5E0-A0EDA07AB321}" type="pres">
      <dgm:prSet presAssocID="{C87FA8FE-EDE1-4DD6-BEF2-D1170380817A}" presName="thickLine" presStyleLbl="alignNode1" presStyleIdx="0" presStyleCnt="4"/>
      <dgm:spPr/>
    </dgm:pt>
    <dgm:pt modelId="{55D9D347-38A7-4826-B426-7D449FB9B94B}" type="pres">
      <dgm:prSet presAssocID="{C87FA8FE-EDE1-4DD6-BEF2-D1170380817A}" presName="horz1" presStyleCnt="0"/>
      <dgm:spPr/>
    </dgm:pt>
    <dgm:pt modelId="{A5D4C9A6-3844-4719-8353-564DDB160042}" type="pres">
      <dgm:prSet presAssocID="{C87FA8FE-EDE1-4DD6-BEF2-D1170380817A}" presName="tx1" presStyleLbl="revTx" presStyleIdx="0" presStyleCnt="4"/>
      <dgm:spPr/>
    </dgm:pt>
    <dgm:pt modelId="{94A1EC5B-E02B-45A6-92F6-A69E385C5FC8}" type="pres">
      <dgm:prSet presAssocID="{C87FA8FE-EDE1-4DD6-BEF2-D1170380817A}" presName="vert1" presStyleCnt="0"/>
      <dgm:spPr/>
    </dgm:pt>
    <dgm:pt modelId="{7D5EBD7F-5528-41CC-AE54-637EFDFF2B22}" type="pres">
      <dgm:prSet presAssocID="{5C344F00-97E7-4754-BCF4-815FC2E18A08}" presName="thickLine" presStyleLbl="alignNode1" presStyleIdx="1" presStyleCnt="4"/>
      <dgm:spPr/>
    </dgm:pt>
    <dgm:pt modelId="{60E16FE8-DDFF-47D3-AFC2-EBF2E14DB57C}" type="pres">
      <dgm:prSet presAssocID="{5C344F00-97E7-4754-BCF4-815FC2E18A08}" presName="horz1" presStyleCnt="0"/>
      <dgm:spPr/>
    </dgm:pt>
    <dgm:pt modelId="{FD1A0322-8305-426C-8390-9FE968D57B2B}" type="pres">
      <dgm:prSet presAssocID="{5C344F00-97E7-4754-BCF4-815FC2E18A08}" presName="tx1" presStyleLbl="revTx" presStyleIdx="1" presStyleCnt="4"/>
      <dgm:spPr/>
    </dgm:pt>
    <dgm:pt modelId="{90800343-456C-4FE9-8417-E6CDABBB66E2}" type="pres">
      <dgm:prSet presAssocID="{5C344F00-97E7-4754-BCF4-815FC2E18A08}" presName="vert1" presStyleCnt="0"/>
      <dgm:spPr/>
    </dgm:pt>
    <dgm:pt modelId="{647647F5-6156-444C-875B-EFEB2AFDE1A9}" type="pres">
      <dgm:prSet presAssocID="{4D23577A-4CD3-4956-B134-E7BD32FC609B}" presName="thickLine" presStyleLbl="alignNode1" presStyleIdx="2" presStyleCnt="4"/>
      <dgm:spPr/>
    </dgm:pt>
    <dgm:pt modelId="{9DBA34D9-588E-49A1-97FB-B72840D6D93D}" type="pres">
      <dgm:prSet presAssocID="{4D23577A-4CD3-4956-B134-E7BD32FC609B}" presName="horz1" presStyleCnt="0"/>
      <dgm:spPr/>
    </dgm:pt>
    <dgm:pt modelId="{F4869662-A989-4E0D-9B90-9265E4B329A9}" type="pres">
      <dgm:prSet presAssocID="{4D23577A-4CD3-4956-B134-E7BD32FC609B}" presName="tx1" presStyleLbl="revTx" presStyleIdx="2" presStyleCnt="4"/>
      <dgm:spPr/>
    </dgm:pt>
    <dgm:pt modelId="{D3A7CFB6-D10D-4440-A310-E5A10ED6DD9A}" type="pres">
      <dgm:prSet presAssocID="{4D23577A-4CD3-4956-B134-E7BD32FC609B}" presName="vert1" presStyleCnt="0"/>
      <dgm:spPr/>
    </dgm:pt>
    <dgm:pt modelId="{CD0B370E-BDFE-4DF6-A988-858A05FDE7BB}" type="pres">
      <dgm:prSet presAssocID="{B54C8C4B-767E-405A-932F-E2D2334AE17F}" presName="thickLine" presStyleLbl="alignNode1" presStyleIdx="3" presStyleCnt="4"/>
      <dgm:spPr/>
    </dgm:pt>
    <dgm:pt modelId="{8B1175BF-B0B5-4F2E-B9F5-94E338FB6B9A}" type="pres">
      <dgm:prSet presAssocID="{B54C8C4B-767E-405A-932F-E2D2334AE17F}" presName="horz1" presStyleCnt="0"/>
      <dgm:spPr/>
    </dgm:pt>
    <dgm:pt modelId="{BC2DB3DA-9488-4FA4-97F7-2B447FCEB94B}" type="pres">
      <dgm:prSet presAssocID="{B54C8C4B-767E-405A-932F-E2D2334AE17F}" presName="tx1" presStyleLbl="revTx" presStyleIdx="3" presStyleCnt="4"/>
      <dgm:spPr/>
    </dgm:pt>
    <dgm:pt modelId="{9DB40CDE-D32B-4DA7-BBBF-07224C033306}" type="pres">
      <dgm:prSet presAssocID="{B54C8C4B-767E-405A-932F-E2D2334AE17F}" presName="vert1" presStyleCnt="0"/>
      <dgm:spPr/>
    </dgm:pt>
  </dgm:ptLst>
  <dgm:cxnLst>
    <dgm:cxn modelId="{23C0BC0C-A981-4426-84E6-A122684E89E4}" srcId="{336D393A-1AE3-460E-A34A-957C9FF336D3}" destId="{C87FA8FE-EDE1-4DD6-BEF2-D1170380817A}" srcOrd="0" destOrd="0" parTransId="{AFA6174F-2D9F-4C7E-AC56-62BCA7AD1843}" sibTransId="{BC8C5319-6346-4DCF-B5D5-24CF47085813}"/>
    <dgm:cxn modelId="{5ED99A15-0C08-4A5C-9EB0-01C5ADA2BC41}" srcId="{336D393A-1AE3-460E-A34A-957C9FF336D3}" destId="{5C344F00-97E7-4754-BCF4-815FC2E18A08}" srcOrd="1" destOrd="0" parTransId="{B5BC6F70-203F-4B1D-BA83-D134AD05116F}" sibTransId="{B9EBB67A-A739-4164-BD35-0A4BCBC57634}"/>
    <dgm:cxn modelId="{0220D52A-0EE8-4A50-81C3-71FD12AFD46D}" srcId="{336D393A-1AE3-460E-A34A-957C9FF336D3}" destId="{B54C8C4B-767E-405A-932F-E2D2334AE17F}" srcOrd="3" destOrd="0" parTransId="{A03B18BF-CCE6-44DE-ABA8-4AC69156C761}" sibTransId="{28D3ED98-69D6-4A2F-8F70-ACEF47C8B6C1}"/>
    <dgm:cxn modelId="{E5624732-6D3A-4348-B661-EA7CF7A3EF06}" type="presOf" srcId="{4D23577A-4CD3-4956-B134-E7BD32FC609B}" destId="{F4869662-A989-4E0D-9B90-9265E4B329A9}" srcOrd="0" destOrd="0" presId="urn:microsoft.com/office/officeart/2008/layout/LinedList"/>
    <dgm:cxn modelId="{BF49D18D-4C78-43A6-BC88-D6662CA5B6CF}" type="presOf" srcId="{5C344F00-97E7-4754-BCF4-815FC2E18A08}" destId="{FD1A0322-8305-426C-8390-9FE968D57B2B}" srcOrd="0" destOrd="0" presId="urn:microsoft.com/office/officeart/2008/layout/LinedList"/>
    <dgm:cxn modelId="{0580B491-9BE3-4642-8661-996DCF449D20}" type="presOf" srcId="{B54C8C4B-767E-405A-932F-E2D2334AE17F}" destId="{BC2DB3DA-9488-4FA4-97F7-2B447FCEB94B}" srcOrd="0" destOrd="0" presId="urn:microsoft.com/office/officeart/2008/layout/LinedList"/>
    <dgm:cxn modelId="{FDE85F95-4F35-4857-ACC6-199B5F2E9215}" type="presOf" srcId="{C87FA8FE-EDE1-4DD6-BEF2-D1170380817A}" destId="{A5D4C9A6-3844-4719-8353-564DDB160042}" srcOrd="0" destOrd="0" presId="urn:microsoft.com/office/officeart/2008/layout/LinedList"/>
    <dgm:cxn modelId="{123897A1-344E-4E52-971B-E2C254C57AC9}" type="presOf" srcId="{336D393A-1AE3-460E-A34A-957C9FF336D3}" destId="{49CF621D-B529-484F-8FE0-AEDA36CAA762}" srcOrd="0" destOrd="0" presId="urn:microsoft.com/office/officeart/2008/layout/LinedList"/>
    <dgm:cxn modelId="{F630CEC3-1832-4DE4-9D2D-C571420EACC4}" srcId="{336D393A-1AE3-460E-A34A-957C9FF336D3}" destId="{4D23577A-4CD3-4956-B134-E7BD32FC609B}" srcOrd="2" destOrd="0" parTransId="{A992A1EA-F03C-4245-BC36-54CFAFA2507B}" sibTransId="{622AAB9F-137C-4059-8C38-E5C311D9556E}"/>
    <dgm:cxn modelId="{D25DFDF2-3689-46B3-9163-994B9735EB8A}" type="presParOf" srcId="{49CF621D-B529-484F-8FE0-AEDA36CAA762}" destId="{42BAFE28-60DC-40B1-B5E0-A0EDA07AB321}" srcOrd="0" destOrd="0" presId="urn:microsoft.com/office/officeart/2008/layout/LinedList"/>
    <dgm:cxn modelId="{A2F43BF9-7584-4C99-B70F-6D714720454A}" type="presParOf" srcId="{49CF621D-B529-484F-8FE0-AEDA36CAA762}" destId="{55D9D347-38A7-4826-B426-7D449FB9B94B}" srcOrd="1" destOrd="0" presId="urn:microsoft.com/office/officeart/2008/layout/LinedList"/>
    <dgm:cxn modelId="{DAAFD305-BE00-4817-9927-F9D31BB0B0A1}" type="presParOf" srcId="{55D9D347-38A7-4826-B426-7D449FB9B94B}" destId="{A5D4C9A6-3844-4719-8353-564DDB160042}" srcOrd="0" destOrd="0" presId="urn:microsoft.com/office/officeart/2008/layout/LinedList"/>
    <dgm:cxn modelId="{3BBDA0A9-F86D-4A51-9B99-057B0EC337FD}" type="presParOf" srcId="{55D9D347-38A7-4826-B426-7D449FB9B94B}" destId="{94A1EC5B-E02B-45A6-92F6-A69E385C5FC8}" srcOrd="1" destOrd="0" presId="urn:microsoft.com/office/officeart/2008/layout/LinedList"/>
    <dgm:cxn modelId="{D3DA007A-95C9-4C02-A37C-51F19EDE0B64}" type="presParOf" srcId="{49CF621D-B529-484F-8FE0-AEDA36CAA762}" destId="{7D5EBD7F-5528-41CC-AE54-637EFDFF2B22}" srcOrd="2" destOrd="0" presId="urn:microsoft.com/office/officeart/2008/layout/LinedList"/>
    <dgm:cxn modelId="{0AF95329-6C3A-4FC1-9499-B326949C0A62}" type="presParOf" srcId="{49CF621D-B529-484F-8FE0-AEDA36CAA762}" destId="{60E16FE8-DDFF-47D3-AFC2-EBF2E14DB57C}" srcOrd="3" destOrd="0" presId="urn:microsoft.com/office/officeart/2008/layout/LinedList"/>
    <dgm:cxn modelId="{BF02B760-80C3-4ED0-A922-C93038C76B94}" type="presParOf" srcId="{60E16FE8-DDFF-47D3-AFC2-EBF2E14DB57C}" destId="{FD1A0322-8305-426C-8390-9FE968D57B2B}" srcOrd="0" destOrd="0" presId="urn:microsoft.com/office/officeart/2008/layout/LinedList"/>
    <dgm:cxn modelId="{42342DA5-98AC-4D8C-98BE-824CF81987F8}" type="presParOf" srcId="{60E16FE8-DDFF-47D3-AFC2-EBF2E14DB57C}" destId="{90800343-456C-4FE9-8417-E6CDABBB66E2}" srcOrd="1" destOrd="0" presId="urn:microsoft.com/office/officeart/2008/layout/LinedList"/>
    <dgm:cxn modelId="{59CF2FE6-C404-4428-84A1-58DCBFA420BA}" type="presParOf" srcId="{49CF621D-B529-484F-8FE0-AEDA36CAA762}" destId="{647647F5-6156-444C-875B-EFEB2AFDE1A9}" srcOrd="4" destOrd="0" presId="urn:microsoft.com/office/officeart/2008/layout/LinedList"/>
    <dgm:cxn modelId="{1401D235-8904-4253-AD55-4975A411C92D}" type="presParOf" srcId="{49CF621D-B529-484F-8FE0-AEDA36CAA762}" destId="{9DBA34D9-588E-49A1-97FB-B72840D6D93D}" srcOrd="5" destOrd="0" presId="urn:microsoft.com/office/officeart/2008/layout/LinedList"/>
    <dgm:cxn modelId="{EAC664E0-C7D4-428B-A710-724260BFFE83}" type="presParOf" srcId="{9DBA34D9-588E-49A1-97FB-B72840D6D93D}" destId="{F4869662-A989-4E0D-9B90-9265E4B329A9}" srcOrd="0" destOrd="0" presId="urn:microsoft.com/office/officeart/2008/layout/LinedList"/>
    <dgm:cxn modelId="{1A591A68-9DF0-4796-967A-72C1E31CDE70}" type="presParOf" srcId="{9DBA34D9-588E-49A1-97FB-B72840D6D93D}" destId="{D3A7CFB6-D10D-4440-A310-E5A10ED6DD9A}" srcOrd="1" destOrd="0" presId="urn:microsoft.com/office/officeart/2008/layout/LinedList"/>
    <dgm:cxn modelId="{86CD3113-A8AE-463E-97A1-5C92CE765011}" type="presParOf" srcId="{49CF621D-B529-484F-8FE0-AEDA36CAA762}" destId="{CD0B370E-BDFE-4DF6-A988-858A05FDE7BB}" srcOrd="6" destOrd="0" presId="urn:microsoft.com/office/officeart/2008/layout/LinedList"/>
    <dgm:cxn modelId="{33D35F93-E45B-4E1F-9AD4-F6B85EF12B82}" type="presParOf" srcId="{49CF621D-B529-484F-8FE0-AEDA36CAA762}" destId="{8B1175BF-B0B5-4F2E-B9F5-94E338FB6B9A}" srcOrd="7" destOrd="0" presId="urn:microsoft.com/office/officeart/2008/layout/LinedList"/>
    <dgm:cxn modelId="{5AE5F472-570D-4966-8556-1D6E4313258D}" type="presParOf" srcId="{8B1175BF-B0B5-4F2E-B9F5-94E338FB6B9A}" destId="{BC2DB3DA-9488-4FA4-97F7-2B447FCEB94B}" srcOrd="0" destOrd="0" presId="urn:microsoft.com/office/officeart/2008/layout/LinedList"/>
    <dgm:cxn modelId="{7FB8BB91-D61E-4F2B-8130-1FCA0C18685E}" type="presParOf" srcId="{8B1175BF-B0B5-4F2E-B9F5-94E338FB6B9A}" destId="{9DB40CDE-D32B-4DA7-BBBF-07224C033306}" srcOrd="1" destOrd="0" presId="urn:microsoft.com/office/officeart/2008/layout/LinedList"/>
  </dgm:cxnLst>
  <dgm:bg>
    <a:solidFill>
      <a:srgbClr val="FBF2E9"/>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DBF48-6D38-4A4D-B412-7C4A912E341A}" type="doc">
      <dgm:prSet loTypeId="urn:microsoft.com/office/officeart/2005/8/layout/chart3" loCatId="cycle" qsTypeId="urn:microsoft.com/office/officeart/2005/8/quickstyle/simple5" qsCatId="simple" csTypeId="urn:microsoft.com/office/officeart/2005/8/colors/accent1_2" csCatId="accent1" phldr="1"/>
      <dgm:spPr/>
    </dgm:pt>
    <dgm:pt modelId="{E23CFEED-46C5-4213-96D5-F6AF7BC889FE}">
      <dgm:prSet phldrT="[Text]" custT="1"/>
      <dgm:spPr>
        <a:xfrm>
          <a:off x="259114" y="99433"/>
          <a:ext cx="1994023" cy="1811559"/>
        </a:xfrm>
        <a:prstGeom prst="pie">
          <a:avLst>
            <a:gd name="adj1" fmla="val 16200000"/>
            <a:gd name="adj2" fmla="val 1800000"/>
          </a:avLst>
        </a:prstGeom>
        <a:solidFill>
          <a:srgbClr val="AF1E2C"/>
        </a:solidFill>
      </dgm:spPr>
      <dgm:t>
        <a:bodyPr/>
        <a:lstStyle/>
        <a:p>
          <a:pPr>
            <a:buNone/>
          </a:pPr>
          <a:r>
            <a:rPr lang="en-GB" sz="1200">
              <a:latin typeface="+mn-lt"/>
              <a:ea typeface="+mn-ea"/>
              <a:cs typeface="Arial" panose="020B0604020202020204" pitchFamily="34" charset="0"/>
            </a:rPr>
            <a:t>Clinical skillset</a:t>
          </a:r>
        </a:p>
      </dgm:t>
    </dgm:pt>
    <dgm:pt modelId="{57E073D4-CE83-484B-A4F6-C37B5AD6B7F3}" type="parTrans" cxnId="{F094C1B6-7558-45F5-9A46-E4A8F9BDFC37}">
      <dgm:prSet/>
      <dgm:spPr/>
      <dgm:t>
        <a:bodyPr/>
        <a:lstStyle/>
        <a:p>
          <a:endParaRPr lang="en-GB" sz="2400"/>
        </a:p>
      </dgm:t>
    </dgm:pt>
    <dgm:pt modelId="{761E8972-09AB-4739-B76A-08436500C1CF}" type="sibTrans" cxnId="{F094C1B6-7558-45F5-9A46-E4A8F9BDFC37}">
      <dgm:prSet/>
      <dgm:spPr/>
      <dgm:t>
        <a:bodyPr/>
        <a:lstStyle/>
        <a:p>
          <a:endParaRPr lang="en-GB" sz="2400"/>
        </a:p>
      </dgm:t>
    </dgm:pt>
    <dgm:pt modelId="{62663D99-68DE-4F81-BE83-C50C834F4452}">
      <dgm:prSet phldrT="[Text]" custT="1"/>
      <dgm:spPr>
        <a:xfrm>
          <a:off x="256336" y="104703"/>
          <a:ext cx="1994023" cy="1811559"/>
        </a:xfrm>
        <a:prstGeom prst="pie">
          <a:avLst>
            <a:gd name="adj1" fmla="val 1800000"/>
            <a:gd name="adj2" fmla="val 9000000"/>
          </a:avLst>
        </a:prstGeom>
        <a:solidFill>
          <a:srgbClr val="AF1E2C"/>
        </a:solidFill>
      </dgm:spPr>
      <dgm:t>
        <a:bodyPr/>
        <a:lstStyle/>
        <a:p>
          <a:pPr>
            <a:buNone/>
          </a:pPr>
          <a:r>
            <a:rPr lang="en-GB" sz="1200">
              <a:latin typeface="+mn-lt"/>
              <a:ea typeface="+mn-ea"/>
              <a:cs typeface="Arial" panose="020B0604020202020204" pitchFamily="34" charset="0"/>
            </a:rPr>
            <a:t>Patient's experience, values and wishes</a:t>
          </a:r>
        </a:p>
      </dgm:t>
    </dgm:pt>
    <dgm:pt modelId="{D287EB70-2B0E-4C38-A660-FE24239E14F4}" type="parTrans" cxnId="{343D4789-4D99-4136-8029-3F79549F134D}">
      <dgm:prSet/>
      <dgm:spPr/>
      <dgm:t>
        <a:bodyPr/>
        <a:lstStyle/>
        <a:p>
          <a:endParaRPr lang="en-GB" sz="2400"/>
        </a:p>
      </dgm:t>
    </dgm:pt>
    <dgm:pt modelId="{45D75183-5560-4F55-9E38-3532FB9D7016}" type="sibTrans" cxnId="{343D4789-4D99-4136-8029-3F79549F134D}">
      <dgm:prSet/>
      <dgm:spPr/>
      <dgm:t>
        <a:bodyPr/>
        <a:lstStyle/>
        <a:p>
          <a:endParaRPr lang="en-GB" sz="2400"/>
        </a:p>
      </dgm:t>
    </dgm:pt>
    <dgm:pt modelId="{C3804EE6-54AB-4B83-8416-C3E30B2C229A}">
      <dgm:prSet phldrT="[Text]" custT="1"/>
      <dgm:spPr>
        <a:xfrm>
          <a:off x="256336" y="104703"/>
          <a:ext cx="1994023" cy="1811559"/>
        </a:xfrm>
        <a:prstGeom prst="pie">
          <a:avLst>
            <a:gd name="adj1" fmla="val 9000000"/>
            <a:gd name="adj2" fmla="val 16200000"/>
          </a:avLst>
        </a:prstGeom>
        <a:solidFill>
          <a:srgbClr val="AF1E2C"/>
        </a:solidFill>
      </dgm:spPr>
      <dgm:t>
        <a:bodyPr/>
        <a:lstStyle/>
        <a:p>
          <a:pPr>
            <a:buNone/>
          </a:pPr>
          <a:r>
            <a:rPr lang="en-GB" sz="1200">
              <a:latin typeface="+mn-lt"/>
              <a:ea typeface="+mn-ea"/>
              <a:cs typeface="Arial" panose="020B0604020202020204" pitchFamily="34" charset="0"/>
            </a:rPr>
            <a:t>Clinical evidence</a:t>
          </a:r>
        </a:p>
      </dgm:t>
    </dgm:pt>
    <dgm:pt modelId="{465F9282-0A5C-4890-B8AE-6301E2AF4AD9}" type="parTrans" cxnId="{A384A67F-68E2-4E59-9880-DF1DF259DAAA}">
      <dgm:prSet/>
      <dgm:spPr/>
      <dgm:t>
        <a:bodyPr/>
        <a:lstStyle/>
        <a:p>
          <a:endParaRPr lang="en-GB" sz="2400"/>
        </a:p>
      </dgm:t>
    </dgm:pt>
    <dgm:pt modelId="{F366A99E-4A10-47CC-956A-BF93399FE34D}" type="sibTrans" cxnId="{A384A67F-68E2-4E59-9880-DF1DF259DAAA}">
      <dgm:prSet/>
      <dgm:spPr/>
      <dgm:t>
        <a:bodyPr/>
        <a:lstStyle/>
        <a:p>
          <a:endParaRPr lang="en-GB" sz="2400"/>
        </a:p>
      </dgm:t>
    </dgm:pt>
    <dgm:pt modelId="{B1C6C5B3-33C8-4889-B099-4B27160A0705}" type="pres">
      <dgm:prSet presAssocID="{2D1DBF48-6D38-4A4D-B412-7C4A912E341A}" presName="compositeShape" presStyleCnt="0">
        <dgm:presLayoutVars>
          <dgm:chMax val="7"/>
          <dgm:dir/>
          <dgm:resizeHandles val="exact"/>
        </dgm:presLayoutVars>
      </dgm:prSet>
      <dgm:spPr/>
    </dgm:pt>
    <dgm:pt modelId="{EE746E5F-43AC-459F-B39F-2744CA67A636}" type="pres">
      <dgm:prSet presAssocID="{2D1DBF48-6D38-4A4D-B412-7C4A912E341A}" presName="wedge1" presStyleLbl="node1" presStyleIdx="0" presStyleCnt="3" custScaleX="122177" custScaleY="109380" custLinFactNeighborX="-4943" custLinFactNeighborY="4514"/>
      <dgm:spPr/>
    </dgm:pt>
    <dgm:pt modelId="{B235C0F7-618B-4BF3-9DFC-6B702E89DE66}" type="pres">
      <dgm:prSet presAssocID="{2D1DBF48-6D38-4A4D-B412-7C4A912E341A}" presName="wedge1Tx" presStyleLbl="node1" presStyleIdx="0" presStyleCnt="3">
        <dgm:presLayoutVars>
          <dgm:chMax val="0"/>
          <dgm:chPref val="0"/>
          <dgm:bulletEnabled val="1"/>
        </dgm:presLayoutVars>
      </dgm:prSet>
      <dgm:spPr/>
    </dgm:pt>
    <dgm:pt modelId="{D5B1F570-39F6-4A22-8F52-D3C847F70262}" type="pres">
      <dgm:prSet presAssocID="{2D1DBF48-6D38-4A4D-B412-7C4A912E341A}" presName="wedge2" presStyleLbl="node1" presStyleIdx="1" presStyleCnt="3" custScaleX="120397" custScaleY="111766"/>
      <dgm:spPr/>
    </dgm:pt>
    <dgm:pt modelId="{094B8E49-1A96-4622-B3DE-5989EE038150}" type="pres">
      <dgm:prSet presAssocID="{2D1DBF48-6D38-4A4D-B412-7C4A912E341A}" presName="wedge2Tx" presStyleLbl="node1" presStyleIdx="1" presStyleCnt="3">
        <dgm:presLayoutVars>
          <dgm:chMax val="0"/>
          <dgm:chPref val="0"/>
          <dgm:bulletEnabled val="1"/>
        </dgm:presLayoutVars>
      </dgm:prSet>
      <dgm:spPr/>
    </dgm:pt>
    <dgm:pt modelId="{F76425C1-BCA6-4E7F-9274-BE634961209E}" type="pres">
      <dgm:prSet presAssocID="{2D1DBF48-6D38-4A4D-B412-7C4A912E341A}" presName="wedge3" presStyleLbl="node1" presStyleIdx="2" presStyleCnt="3" custScaleX="123536" custScaleY="109380" custLinFactNeighborX="799" custLinFactNeighborY="1346"/>
      <dgm:spPr/>
    </dgm:pt>
    <dgm:pt modelId="{C803F694-66C5-4E3C-86A2-D27AEFAE8D21}" type="pres">
      <dgm:prSet presAssocID="{2D1DBF48-6D38-4A4D-B412-7C4A912E341A}" presName="wedge3Tx" presStyleLbl="node1" presStyleIdx="2" presStyleCnt="3">
        <dgm:presLayoutVars>
          <dgm:chMax val="0"/>
          <dgm:chPref val="0"/>
          <dgm:bulletEnabled val="1"/>
        </dgm:presLayoutVars>
      </dgm:prSet>
      <dgm:spPr/>
    </dgm:pt>
  </dgm:ptLst>
  <dgm:cxnLst>
    <dgm:cxn modelId="{2C668819-F9FB-4E88-95FF-3ECE280DC8D7}" type="presOf" srcId="{E23CFEED-46C5-4213-96D5-F6AF7BC889FE}" destId="{EE746E5F-43AC-459F-B39F-2744CA67A636}" srcOrd="0" destOrd="0" presId="urn:microsoft.com/office/officeart/2005/8/layout/chart3"/>
    <dgm:cxn modelId="{F2295D47-FDDE-4F27-BAFA-F7F67DD8673F}" type="presOf" srcId="{C3804EE6-54AB-4B83-8416-C3E30B2C229A}" destId="{F76425C1-BCA6-4E7F-9274-BE634961209E}" srcOrd="0" destOrd="0" presId="urn:microsoft.com/office/officeart/2005/8/layout/chart3"/>
    <dgm:cxn modelId="{C351676C-EB36-47D4-9361-0D6E00E79D16}" type="presOf" srcId="{62663D99-68DE-4F81-BE83-C50C834F4452}" destId="{D5B1F570-39F6-4A22-8F52-D3C847F70262}" srcOrd="0" destOrd="0" presId="urn:microsoft.com/office/officeart/2005/8/layout/chart3"/>
    <dgm:cxn modelId="{F09A8972-011B-4F94-8D1C-45498E1EC277}" type="presOf" srcId="{E23CFEED-46C5-4213-96D5-F6AF7BC889FE}" destId="{B235C0F7-618B-4BF3-9DFC-6B702E89DE66}" srcOrd="1" destOrd="0" presId="urn:microsoft.com/office/officeart/2005/8/layout/chart3"/>
    <dgm:cxn modelId="{6A0CF858-CAE8-4EB8-8560-9E1B45825C81}" type="presOf" srcId="{C3804EE6-54AB-4B83-8416-C3E30B2C229A}" destId="{C803F694-66C5-4E3C-86A2-D27AEFAE8D21}" srcOrd="1" destOrd="0" presId="urn:microsoft.com/office/officeart/2005/8/layout/chart3"/>
    <dgm:cxn modelId="{A384A67F-68E2-4E59-9880-DF1DF259DAAA}" srcId="{2D1DBF48-6D38-4A4D-B412-7C4A912E341A}" destId="{C3804EE6-54AB-4B83-8416-C3E30B2C229A}" srcOrd="2" destOrd="0" parTransId="{465F9282-0A5C-4890-B8AE-6301E2AF4AD9}" sibTransId="{F366A99E-4A10-47CC-956A-BF93399FE34D}"/>
    <dgm:cxn modelId="{343D4789-4D99-4136-8029-3F79549F134D}" srcId="{2D1DBF48-6D38-4A4D-B412-7C4A912E341A}" destId="{62663D99-68DE-4F81-BE83-C50C834F4452}" srcOrd="1" destOrd="0" parTransId="{D287EB70-2B0E-4C38-A660-FE24239E14F4}" sibTransId="{45D75183-5560-4F55-9E38-3532FB9D7016}"/>
    <dgm:cxn modelId="{7B258AB2-940E-4B44-AA9F-2E163B80C018}" type="presOf" srcId="{2D1DBF48-6D38-4A4D-B412-7C4A912E341A}" destId="{B1C6C5B3-33C8-4889-B099-4B27160A0705}" srcOrd="0" destOrd="0" presId="urn:microsoft.com/office/officeart/2005/8/layout/chart3"/>
    <dgm:cxn modelId="{F094C1B6-7558-45F5-9A46-E4A8F9BDFC37}" srcId="{2D1DBF48-6D38-4A4D-B412-7C4A912E341A}" destId="{E23CFEED-46C5-4213-96D5-F6AF7BC889FE}" srcOrd="0" destOrd="0" parTransId="{57E073D4-CE83-484B-A4F6-C37B5AD6B7F3}" sibTransId="{761E8972-09AB-4739-B76A-08436500C1CF}"/>
    <dgm:cxn modelId="{782F12DB-DFD0-4068-8D24-FDB303D3B75D}" type="presOf" srcId="{62663D99-68DE-4F81-BE83-C50C834F4452}" destId="{094B8E49-1A96-4622-B3DE-5989EE038150}" srcOrd="1" destOrd="0" presId="urn:microsoft.com/office/officeart/2005/8/layout/chart3"/>
    <dgm:cxn modelId="{07A405D5-EB47-40DC-9D99-C26144898CA3}" type="presParOf" srcId="{B1C6C5B3-33C8-4889-B099-4B27160A0705}" destId="{EE746E5F-43AC-459F-B39F-2744CA67A636}" srcOrd="0" destOrd="0" presId="urn:microsoft.com/office/officeart/2005/8/layout/chart3"/>
    <dgm:cxn modelId="{B9F483D5-CD9D-4C79-B6C5-9ABB946E95FB}" type="presParOf" srcId="{B1C6C5B3-33C8-4889-B099-4B27160A0705}" destId="{B235C0F7-618B-4BF3-9DFC-6B702E89DE66}" srcOrd="1" destOrd="0" presId="urn:microsoft.com/office/officeart/2005/8/layout/chart3"/>
    <dgm:cxn modelId="{9A1EDE8F-18B4-4301-BFE9-65C92E962216}" type="presParOf" srcId="{B1C6C5B3-33C8-4889-B099-4B27160A0705}" destId="{D5B1F570-39F6-4A22-8F52-D3C847F70262}" srcOrd="2" destOrd="0" presId="urn:microsoft.com/office/officeart/2005/8/layout/chart3"/>
    <dgm:cxn modelId="{39756448-D948-4D4F-B7CF-F81E00D3ECBA}" type="presParOf" srcId="{B1C6C5B3-33C8-4889-B099-4B27160A0705}" destId="{094B8E49-1A96-4622-B3DE-5989EE038150}" srcOrd="3" destOrd="0" presId="urn:microsoft.com/office/officeart/2005/8/layout/chart3"/>
    <dgm:cxn modelId="{D340D1EA-85DE-4DBB-AD79-50FE2F4363ED}" type="presParOf" srcId="{B1C6C5B3-33C8-4889-B099-4B27160A0705}" destId="{F76425C1-BCA6-4E7F-9274-BE634961209E}" srcOrd="4" destOrd="0" presId="urn:microsoft.com/office/officeart/2005/8/layout/chart3"/>
    <dgm:cxn modelId="{C9170A04-BB4E-4A31-BA4F-FE720DC0E912}" type="presParOf" srcId="{B1C6C5B3-33C8-4889-B099-4B27160A0705}" destId="{C803F694-66C5-4E3C-86A2-D27AEFAE8D21}"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26A160-3E8C-4EF0-8989-4A1E52DE5C62}" type="doc">
      <dgm:prSet loTypeId="urn:microsoft.com/office/officeart/2005/8/layout/arrow5" loCatId="relationship" qsTypeId="urn:microsoft.com/office/officeart/2005/8/quickstyle/simple5" qsCatId="simple" csTypeId="urn:microsoft.com/office/officeart/2005/8/colors/accent1_2" csCatId="accent1" phldr="1"/>
      <dgm:spPr/>
      <dgm:t>
        <a:bodyPr/>
        <a:lstStyle/>
        <a:p>
          <a:endParaRPr lang="en-GB"/>
        </a:p>
      </dgm:t>
    </dgm:pt>
    <dgm:pt modelId="{A5AD9EE7-3CFD-4095-9322-9395FDC0EA06}">
      <dgm:prSet phldrT="[Text]" custT="1"/>
      <dgm:spPr>
        <a:xfrm rot="16200000">
          <a:off x="760" y="259"/>
          <a:ext cx="1237438" cy="1237438"/>
        </a:xfrm>
        <a:prstGeom prst="downArrow">
          <a:avLst>
            <a:gd name="adj1" fmla="val 50000"/>
            <a:gd name="adj2" fmla="val 35000"/>
          </a:avLst>
        </a:prstGeom>
        <a:solidFill>
          <a:srgbClr val="AF1E2C"/>
        </a:solidFill>
      </dgm:spPr>
      <dgm:t>
        <a:bodyPr/>
        <a:lstStyle/>
        <a:p>
          <a:pPr>
            <a:buNone/>
          </a:pPr>
          <a:r>
            <a:rPr lang="en-GB" sz="1400">
              <a:latin typeface="+mn-lt"/>
              <a:ea typeface="+mn-ea"/>
              <a:cs typeface="Arial" panose="020B0604020202020204" pitchFamily="34" charset="0"/>
            </a:rPr>
            <a:t>Long-term /repeat antibiotics</a:t>
          </a:r>
        </a:p>
      </dgm:t>
    </dgm:pt>
    <dgm:pt modelId="{A7A0B1D6-3ACE-4A3A-9B13-AA5C23608539}" type="parTrans" cxnId="{5549C28B-0C48-4497-838C-5ECC1FD41016}">
      <dgm:prSet/>
      <dgm:spPr/>
      <dgm:t>
        <a:bodyPr/>
        <a:lstStyle/>
        <a:p>
          <a:endParaRPr lang="en-GB"/>
        </a:p>
      </dgm:t>
    </dgm:pt>
    <dgm:pt modelId="{F4287595-020E-464E-8F6A-3FE28B67564A}" type="sibTrans" cxnId="{5549C28B-0C48-4497-838C-5ECC1FD41016}">
      <dgm:prSet/>
      <dgm:spPr/>
      <dgm:t>
        <a:bodyPr/>
        <a:lstStyle/>
        <a:p>
          <a:endParaRPr lang="en-GB"/>
        </a:p>
      </dgm:t>
    </dgm:pt>
    <dgm:pt modelId="{3CBCDA39-6481-4E98-80AC-7E21D64E2257}">
      <dgm:prSet phldrT="[Text]" custT="1"/>
      <dgm:spPr>
        <a:xfrm rot="5400000">
          <a:off x="1483899" y="259"/>
          <a:ext cx="1237438" cy="1237438"/>
        </a:xfrm>
        <a:prstGeom prst="downArrow">
          <a:avLst>
            <a:gd name="adj1" fmla="val 50000"/>
            <a:gd name="adj2" fmla="val 35000"/>
          </a:avLst>
        </a:prstGeom>
        <a:solidFill>
          <a:srgbClr val="AF1E2C"/>
        </a:solidFill>
      </dgm:spPr>
      <dgm:t>
        <a:bodyPr/>
        <a:lstStyle/>
        <a:p>
          <a:pPr>
            <a:buNone/>
          </a:pPr>
          <a:r>
            <a:rPr lang="en-GB" sz="1400">
              <a:latin typeface="+mn-lt"/>
              <a:ea typeface="+mn-ea"/>
              <a:cs typeface="Arial" panose="020B0604020202020204" pitchFamily="34" charset="0"/>
            </a:rPr>
            <a:t>Impact on patient's quality of life</a:t>
          </a:r>
        </a:p>
      </dgm:t>
    </dgm:pt>
    <dgm:pt modelId="{09A8ADC4-AC69-4F4F-924D-911E5274CCC0}" type="parTrans" cxnId="{4E6A03E7-2095-4C86-BDD1-AFFEC630425D}">
      <dgm:prSet/>
      <dgm:spPr/>
      <dgm:t>
        <a:bodyPr/>
        <a:lstStyle/>
        <a:p>
          <a:endParaRPr lang="en-GB"/>
        </a:p>
      </dgm:t>
    </dgm:pt>
    <dgm:pt modelId="{E5FD9A7B-1827-464C-81B2-3A870E031704}" type="sibTrans" cxnId="{4E6A03E7-2095-4C86-BDD1-AFFEC630425D}">
      <dgm:prSet/>
      <dgm:spPr/>
      <dgm:t>
        <a:bodyPr/>
        <a:lstStyle/>
        <a:p>
          <a:endParaRPr lang="en-GB"/>
        </a:p>
      </dgm:t>
    </dgm:pt>
    <dgm:pt modelId="{4F3DAFC0-B6C8-48E2-98BD-B9EABD74438A}" type="pres">
      <dgm:prSet presAssocID="{7526A160-3E8C-4EF0-8989-4A1E52DE5C62}" presName="diagram" presStyleCnt="0">
        <dgm:presLayoutVars>
          <dgm:dir/>
          <dgm:resizeHandles val="exact"/>
        </dgm:presLayoutVars>
      </dgm:prSet>
      <dgm:spPr/>
    </dgm:pt>
    <dgm:pt modelId="{EA0F1776-872A-4F94-9B6A-D9C222A4C392}" type="pres">
      <dgm:prSet presAssocID="{A5AD9EE7-3CFD-4095-9322-9395FDC0EA06}" presName="arrow" presStyleLbl="node1" presStyleIdx="0" presStyleCnt="2" custScaleY="100104">
        <dgm:presLayoutVars>
          <dgm:bulletEnabled val="1"/>
        </dgm:presLayoutVars>
      </dgm:prSet>
      <dgm:spPr/>
    </dgm:pt>
    <dgm:pt modelId="{9E24339C-1668-4596-B8D2-9F46CE6FFD2C}" type="pres">
      <dgm:prSet presAssocID="{3CBCDA39-6481-4E98-80AC-7E21D64E2257}" presName="arrow" presStyleLbl="node1" presStyleIdx="1" presStyleCnt="2" custScaleY="100104" custRadScaleRad="111382" custRadScaleInc="-25">
        <dgm:presLayoutVars>
          <dgm:bulletEnabled val="1"/>
        </dgm:presLayoutVars>
      </dgm:prSet>
      <dgm:spPr/>
    </dgm:pt>
  </dgm:ptLst>
  <dgm:cxnLst>
    <dgm:cxn modelId="{8CA6C652-D6B4-419B-BBDC-6F2C09A0D837}" type="presOf" srcId="{A5AD9EE7-3CFD-4095-9322-9395FDC0EA06}" destId="{EA0F1776-872A-4F94-9B6A-D9C222A4C392}" srcOrd="0" destOrd="0" presId="urn:microsoft.com/office/officeart/2005/8/layout/arrow5"/>
    <dgm:cxn modelId="{5549C28B-0C48-4497-838C-5ECC1FD41016}" srcId="{7526A160-3E8C-4EF0-8989-4A1E52DE5C62}" destId="{A5AD9EE7-3CFD-4095-9322-9395FDC0EA06}" srcOrd="0" destOrd="0" parTransId="{A7A0B1D6-3ACE-4A3A-9B13-AA5C23608539}" sibTransId="{F4287595-020E-464E-8F6A-3FE28B67564A}"/>
    <dgm:cxn modelId="{ED4593C2-682F-462F-A37B-DF051D6F38FD}" type="presOf" srcId="{7526A160-3E8C-4EF0-8989-4A1E52DE5C62}" destId="{4F3DAFC0-B6C8-48E2-98BD-B9EABD74438A}" srcOrd="0" destOrd="0" presId="urn:microsoft.com/office/officeart/2005/8/layout/arrow5"/>
    <dgm:cxn modelId="{E8B9AACD-B8C6-41B8-9E99-52DC8CF28336}" type="presOf" srcId="{3CBCDA39-6481-4E98-80AC-7E21D64E2257}" destId="{9E24339C-1668-4596-B8D2-9F46CE6FFD2C}" srcOrd="0" destOrd="0" presId="urn:microsoft.com/office/officeart/2005/8/layout/arrow5"/>
    <dgm:cxn modelId="{4E6A03E7-2095-4C86-BDD1-AFFEC630425D}" srcId="{7526A160-3E8C-4EF0-8989-4A1E52DE5C62}" destId="{3CBCDA39-6481-4E98-80AC-7E21D64E2257}" srcOrd="1" destOrd="0" parTransId="{09A8ADC4-AC69-4F4F-924D-911E5274CCC0}" sibTransId="{E5FD9A7B-1827-464C-81B2-3A870E031704}"/>
    <dgm:cxn modelId="{4E248BA3-9211-4BC7-99E3-FF17C1541A17}" type="presParOf" srcId="{4F3DAFC0-B6C8-48E2-98BD-B9EABD74438A}" destId="{EA0F1776-872A-4F94-9B6A-D9C222A4C392}" srcOrd="0" destOrd="0" presId="urn:microsoft.com/office/officeart/2005/8/layout/arrow5"/>
    <dgm:cxn modelId="{52740288-D246-4983-9839-B25D7F55477B}" type="presParOf" srcId="{4F3DAFC0-B6C8-48E2-98BD-B9EABD74438A}" destId="{9E24339C-1668-4596-B8D2-9F46CE6FFD2C}" srcOrd="1" destOrd="0" presId="urn:microsoft.com/office/officeart/2005/8/layout/arrow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04DED-295D-4F4C-960B-8D90C2DDCD5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2FC9FB05-AA1F-44FB-8088-9CD9B3D93A00}">
      <dgm:prSet phldrT="[Text]"/>
      <dgm:spPr>
        <a:solidFill>
          <a:schemeClr val="accent2">
            <a:lumMod val="60000"/>
            <a:lumOff val="40000"/>
          </a:schemeClr>
        </a:solidFill>
      </dgm:spPr>
      <dgm:t>
        <a:bodyPr/>
        <a:lstStyle/>
        <a:p>
          <a:r>
            <a:rPr lang="en-GB">
              <a:solidFill>
                <a:schemeClr val="tx1"/>
              </a:solidFill>
            </a:rPr>
            <a:t>Treat/Refer</a:t>
          </a:r>
        </a:p>
      </dgm:t>
    </dgm:pt>
    <dgm:pt modelId="{480F563B-D60C-4A9E-8FE6-70EABCFEA151}" type="parTrans" cxnId="{6E550C29-E78F-4BEA-8EE6-4635CFDBBA03}">
      <dgm:prSet/>
      <dgm:spPr/>
      <dgm:t>
        <a:bodyPr/>
        <a:lstStyle/>
        <a:p>
          <a:endParaRPr lang="en-GB"/>
        </a:p>
      </dgm:t>
    </dgm:pt>
    <dgm:pt modelId="{CC9AD9A7-B8B9-4D8A-A41F-C846E7CDD695}" type="sibTrans" cxnId="{6E550C29-E78F-4BEA-8EE6-4635CFDBBA03}">
      <dgm:prSet/>
      <dgm:spPr/>
      <dgm:t>
        <a:bodyPr/>
        <a:lstStyle/>
        <a:p>
          <a:endParaRPr lang="en-GB"/>
        </a:p>
      </dgm:t>
    </dgm:pt>
    <dgm:pt modelId="{453838E5-AA28-449F-B360-D627FE7A0E25}">
      <dgm:prSet phldrT="[Text]"/>
      <dgm:spPr>
        <a:solidFill>
          <a:schemeClr val="accent2">
            <a:lumMod val="60000"/>
            <a:lumOff val="40000"/>
          </a:schemeClr>
        </a:solidFill>
      </dgm:spPr>
      <dgm:t>
        <a:bodyPr/>
        <a:lstStyle/>
        <a:p>
          <a:r>
            <a:rPr lang="en-GB">
              <a:solidFill>
                <a:schemeClr val="tx1"/>
              </a:solidFill>
            </a:rPr>
            <a:t>Educate</a:t>
          </a:r>
        </a:p>
      </dgm:t>
    </dgm:pt>
    <dgm:pt modelId="{ADD36528-4F6F-4870-A48B-D8E5CB429C49}" type="parTrans" cxnId="{799972DC-4808-43D7-AA56-6EFBA52D2134}">
      <dgm:prSet/>
      <dgm:spPr/>
      <dgm:t>
        <a:bodyPr/>
        <a:lstStyle/>
        <a:p>
          <a:endParaRPr lang="en-GB"/>
        </a:p>
      </dgm:t>
    </dgm:pt>
    <dgm:pt modelId="{153074CB-0FE5-4BBF-8306-F7F53CB81453}" type="sibTrans" cxnId="{799972DC-4808-43D7-AA56-6EFBA52D2134}">
      <dgm:prSet/>
      <dgm:spPr/>
      <dgm:t>
        <a:bodyPr/>
        <a:lstStyle/>
        <a:p>
          <a:endParaRPr lang="en-GB"/>
        </a:p>
      </dgm:t>
    </dgm:pt>
    <dgm:pt modelId="{3B5869D8-6BE6-419B-801E-E6AAE73387C2}">
      <dgm:prSet phldrT="[Text]"/>
      <dgm:spPr>
        <a:solidFill>
          <a:schemeClr val="accent2">
            <a:lumMod val="60000"/>
            <a:lumOff val="40000"/>
          </a:schemeClr>
        </a:solidFill>
      </dgm:spPr>
      <dgm:t>
        <a:bodyPr/>
        <a:lstStyle/>
        <a:p>
          <a:r>
            <a:rPr lang="en-GB">
              <a:solidFill>
                <a:schemeClr val="tx1"/>
              </a:solidFill>
            </a:rPr>
            <a:t>Advice</a:t>
          </a:r>
          <a:r>
            <a:rPr lang="en-GB"/>
            <a:t>	</a:t>
          </a:r>
        </a:p>
      </dgm:t>
    </dgm:pt>
    <dgm:pt modelId="{CA2BC2BD-D009-4E76-9A76-A174C23810C5}" type="parTrans" cxnId="{D135D1AD-00A5-4FAB-A496-487C4DAA8543}">
      <dgm:prSet/>
      <dgm:spPr/>
      <dgm:t>
        <a:bodyPr/>
        <a:lstStyle/>
        <a:p>
          <a:endParaRPr lang="en-GB"/>
        </a:p>
      </dgm:t>
    </dgm:pt>
    <dgm:pt modelId="{78F56A4C-68AF-432E-85CD-963E46A020E1}" type="sibTrans" cxnId="{D135D1AD-00A5-4FAB-A496-487C4DAA8543}">
      <dgm:prSet/>
      <dgm:spPr/>
      <dgm:t>
        <a:bodyPr/>
        <a:lstStyle/>
        <a:p>
          <a:endParaRPr lang="en-GB"/>
        </a:p>
      </dgm:t>
    </dgm:pt>
    <dgm:pt modelId="{C2041D21-C495-4ED9-A168-6619DF226586}">
      <dgm:prSet phldrT="[Text]"/>
      <dgm:spPr>
        <a:solidFill>
          <a:schemeClr val="accent2">
            <a:lumMod val="60000"/>
            <a:lumOff val="40000"/>
          </a:schemeClr>
        </a:solidFill>
      </dgm:spPr>
      <dgm:t>
        <a:bodyPr/>
        <a:lstStyle/>
        <a:p>
          <a:r>
            <a:rPr lang="en-GB">
              <a:solidFill>
                <a:schemeClr val="tx1"/>
              </a:solidFill>
            </a:rPr>
            <a:t>Review</a:t>
          </a:r>
        </a:p>
      </dgm:t>
    </dgm:pt>
    <dgm:pt modelId="{606CA490-0E29-4123-8AB5-0E43B7F8428E}" type="parTrans" cxnId="{7ADDD61B-C33C-4319-B950-CFB8AC097181}">
      <dgm:prSet/>
      <dgm:spPr/>
      <dgm:t>
        <a:bodyPr/>
        <a:lstStyle/>
        <a:p>
          <a:endParaRPr lang="en-GB"/>
        </a:p>
      </dgm:t>
    </dgm:pt>
    <dgm:pt modelId="{285087B8-B071-4F82-97C5-E62B361940BB}" type="sibTrans" cxnId="{7ADDD61B-C33C-4319-B950-CFB8AC097181}">
      <dgm:prSet/>
      <dgm:spPr/>
      <dgm:t>
        <a:bodyPr/>
        <a:lstStyle/>
        <a:p>
          <a:endParaRPr lang="en-GB"/>
        </a:p>
      </dgm:t>
    </dgm:pt>
    <dgm:pt modelId="{4BC4D029-1164-41B7-9CFE-957E285A3504}" type="pres">
      <dgm:prSet presAssocID="{F4204DED-295D-4F4C-960B-8D90C2DDCD50}" presName="matrix" presStyleCnt="0">
        <dgm:presLayoutVars>
          <dgm:chMax val="1"/>
          <dgm:dir/>
          <dgm:resizeHandles val="exact"/>
        </dgm:presLayoutVars>
      </dgm:prSet>
      <dgm:spPr/>
    </dgm:pt>
    <dgm:pt modelId="{90C88181-AA08-4940-8C20-E4B65154792B}" type="pres">
      <dgm:prSet presAssocID="{F4204DED-295D-4F4C-960B-8D90C2DDCD50}" presName="diamond" presStyleLbl="bgShp" presStyleIdx="0" presStyleCnt="1"/>
      <dgm:spPr>
        <a:solidFill>
          <a:srgbClr val="C00000"/>
        </a:solidFill>
      </dgm:spPr>
    </dgm:pt>
    <dgm:pt modelId="{78782614-C6CC-4201-B0D5-0DD984C28CF7}" type="pres">
      <dgm:prSet presAssocID="{F4204DED-295D-4F4C-960B-8D90C2DDCD50}" presName="quad1" presStyleLbl="node1" presStyleIdx="0" presStyleCnt="4" custLinFactNeighborX="1635" custLinFactNeighborY="2202">
        <dgm:presLayoutVars>
          <dgm:chMax val="0"/>
          <dgm:chPref val="0"/>
          <dgm:bulletEnabled val="1"/>
        </dgm:presLayoutVars>
      </dgm:prSet>
      <dgm:spPr/>
    </dgm:pt>
    <dgm:pt modelId="{10E2EFDE-2167-4187-A3EF-84EBE9DEEE73}" type="pres">
      <dgm:prSet presAssocID="{F4204DED-295D-4F4C-960B-8D90C2DDCD50}" presName="quad2" presStyleLbl="node1" presStyleIdx="1" presStyleCnt="4">
        <dgm:presLayoutVars>
          <dgm:chMax val="0"/>
          <dgm:chPref val="0"/>
          <dgm:bulletEnabled val="1"/>
        </dgm:presLayoutVars>
      </dgm:prSet>
      <dgm:spPr/>
    </dgm:pt>
    <dgm:pt modelId="{F4841048-952E-4F78-8E6B-3696936B811E}" type="pres">
      <dgm:prSet presAssocID="{F4204DED-295D-4F4C-960B-8D90C2DDCD50}" presName="quad3" presStyleLbl="node1" presStyleIdx="2" presStyleCnt="4">
        <dgm:presLayoutVars>
          <dgm:chMax val="0"/>
          <dgm:chPref val="0"/>
          <dgm:bulletEnabled val="1"/>
        </dgm:presLayoutVars>
      </dgm:prSet>
      <dgm:spPr/>
    </dgm:pt>
    <dgm:pt modelId="{EE881296-7877-435E-A42D-BA6BE5F3C18B}" type="pres">
      <dgm:prSet presAssocID="{F4204DED-295D-4F4C-960B-8D90C2DDCD50}" presName="quad4" presStyleLbl="node1" presStyleIdx="3" presStyleCnt="4">
        <dgm:presLayoutVars>
          <dgm:chMax val="0"/>
          <dgm:chPref val="0"/>
          <dgm:bulletEnabled val="1"/>
        </dgm:presLayoutVars>
      </dgm:prSet>
      <dgm:spPr/>
    </dgm:pt>
  </dgm:ptLst>
  <dgm:cxnLst>
    <dgm:cxn modelId="{9B227704-3333-4EB3-A734-C285EB64C439}" type="presOf" srcId="{3B5869D8-6BE6-419B-801E-E6AAE73387C2}" destId="{F4841048-952E-4F78-8E6B-3696936B811E}" srcOrd="0" destOrd="0" presId="urn:microsoft.com/office/officeart/2005/8/layout/matrix3"/>
    <dgm:cxn modelId="{7ADDD61B-C33C-4319-B950-CFB8AC097181}" srcId="{F4204DED-295D-4F4C-960B-8D90C2DDCD50}" destId="{C2041D21-C495-4ED9-A168-6619DF226586}" srcOrd="3" destOrd="0" parTransId="{606CA490-0E29-4123-8AB5-0E43B7F8428E}" sibTransId="{285087B8-B071-4F82-97C5-E62B361940BB}"/>
    <dgm:cxn modelId="{6E550C29-E78F-4BEA-8EE6-4635CFDBBA03}" srcId="{F4204DED-295D-4F4C-960B-8D90C2DDCD50}" destId="{2FC9FB05-AA1F-44FB-8088-9CD9B3D93A00}" srcOrd="0" destOrd="0" parTransId="{480F563B-D60C-4A9E-8FE6-70EABCFEA151}" sibTransId="{CC9AD9A7-B8B9-4D8A-A41F-C846E7CDD695}"/>
    <dgm:cxn modelId="{9FD6A282-34E1-49A1-97CE-FF1E6A595B7A}" type="presOf" srcId="{F4204DED-295D-4F4C-960B-8D90C2DDCD50}" destId="{4BC4D029-1164-41B7-9CFE-957E285A3504}" srcOrd="0" destOrd="0" presId="urn:microsoft.com/office/officeart/2005/8/layout/matrix3"/>
    <dgm:cxn modelId="{D135D1AD-00A5-4FAB-A496-487C4DAA8543}" srcId="{F4204DED-295D-4F4C-960B-8D90C2DDCD50}" destId="{3B5869D8-6BE6-419B-801E-E6AAE73387C2}" srcOrd="2" destOrd="0" parTransId="{CA2BC2BD-D009-4E76-9A76-A174C23810C5}" sibTransId="{78F56A4C-68AF-432E-85CD-963E46A020E1}"/>
    <dgm:cxn modelId="{AC22FAB9-FB16-4954-8198-558E4890D956}" type="presOf" srcId="{C2041D21-C495-4ED9-A168-6619DF226586}" destId="{EE881296-7877-435E-A42D-BA6BE5F3C18B}" srcOrd="0" destOrd="0" presId="urn:microsoft.com/office/officeart/2005/8/layout/matrix3"/>
    <dgm:cxn modelId="{55DD3BCB-A1D5-48EF-A23B-D00455366E2B}" type="presOf" srcId="{453838E5-AA28-449F-B360-D627FE7A0E25}" destId="{10E2EFDE-2167-4187-A3EF-84EBE9DEEE73}" srcOrd="0" destOrd="0" presId="urn:microsoft.com/office/officeart/2005/8/layout/matrix3"/>
    <dgm:cxn modelId="{799972DC-4808-43D7-AA56-6EFBA52D2134}" srcId="{F4204DED-295D-4F4C-960B-8D90C2DDCD50}" destId="{453838E5-AA28-449F-B360-D627FE7A0E25}" srcOrd="1" destOrd="0" parTransId="{ADD36528-4F6F-4870-A48B-D8E5CB429C49}" sibTransId="{153074CB-0FE5-4BBF-8306-F7F53CB81453}"/>
    <dgm:cxn modelId="{9D04AFDE-2CA0-4ABF-8535-F21D1C5FD8A5}" type="presOf" srcId="{2FC9FB05-AA1F-44FB-8088-9CD9B3D93A00}" destId="{78782614-C6CC-4201-B0D5-0DD984C28CF7}" srcOrd="0" destOrd="0" presId="urn:microsoft.com/office/officeart/2005/8/layout/matrix3"/>
    <dgm:cxn modelId="{1FD814E4-B465-4950-BD38-F5DCF7219111}" type="presParOf" srcId="{4BC4D029-1164-41B7-9CFE-957E285A3504}" destId="{90C88181-AA08-4940-8C20-E4B65154792B}" srcOrd="0" destOrd="0" presId="urn:microsoft.com/office/officeart/2005/8/layout/matrix3"/>
    <dgm:cxn modelId="{13607FF1-C59C-4675-A918-F3FD7C6352F4}" type="presParOf" srcId="{4BC4D029-1164-41B7-9CFE-957E285A3504}" destId="{78782614-C6CC-4201-B0D5-0DD984C28CF7}" srcOrd="1" destOrd="0" presId="urn:microsoft.com/office/officeart/2005/8/layout/matrix3"/>
    <dgm:cxn modelId="{E75B5668-7C7F-46FA-8277-E77AFC8A3F76}" type="presParOf" srcId="{4BC4D029-1164-41B7-9CFE-957E285A3504}" destId="{10E2EFDE-2167-4187-A3EF-84EBE9DEEE73}" srcOrd="2" destOrd="0" presId="urn:microsoft.com/office/officeart/2005/8/layout/matrix3"/>
    <dgm:cxn modelId="{DD37F4D3-EDE4-43B0-A080-B5A054106E44}" type="presParOf" srcId="{4BC4D029-1164-41B7-9CFE-957E285A3504}" destId="{F4841048-952E-4F78-8E6B-3696936B811E}" srcOrd="3" destOrd="0" presId="urn:microsoft.com/office/officeart/2005/8/layout/matrix3"/>
    <dgm:cxn modelId="{65AA31DC-3949-43F5-AEEC-E45A0663CDFF}" type="presParOf" srcId="{4BC4D029-1164-41B7-9CFE-957E285A3504}" destId="{EE881296-7877-435E-A42D-BA6BE5F3C18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FE28-60DC-40B1-B5E0-A0EDA07AB321}">
      <dsp:nvSpPr>
        <dsp:cNvPr id="0" name=""/>
        <dsp:cNvSpPr/>
      </dsp:nvSpPr>
      <dsp:spPr>
        <a:xfrm>
          <a:off x="0" y="0"/>
          <a:ext cx="1111102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4C9A6-3844-4719-8353-564DDB160042}">
      <dsp:nvSpPr>
        <dsp:cNvPr id="0" name=""/>
        <dsp:cNvSpPr/>
      </dsp:nvSpPr>
      <dsp:spPr>
        <a:xfrm>
          <a:off x="0" y="0"/>
          <a:ext cx="11111023" cy="101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latin typeface="+mn-lt"/>
              <a:cs typeface="Arial" panose="020B0604020202020204" pitchFamily="34" charset="0"/>
            </a:rPr>
            <a:t>Acne and COPD exacerbations are one of the most common indications for long-term and/or repeated antibiotic use</a:t>
          </a:r>
          <a:endParaRPr lang="en-US" sz="2000" kern="1200">
            <a:latin typeface="+mn-lt"/>
            <a:cs typeface="Arial" panose="020B0604020202020204" pitchFamily="34" charset="0"/>
          </a:endParaRPr>
        </a:p>
      </dsp:txBody>
      <dsp:txXfrm>
        <a:off x="0" y="0"/>
        <a:ext cx="11111023" cy="1010093"/>
      </dsp:txXfrm>
    </dsp:sp>
    <dsp:sp modelId="{7D5EBD7F-5528-41CC-AE54-637EFDFF2B22}">
      <dsp:nvSpPr>
        <dsp:cNvPr id="0" name=""/>
        <dsp:cNvSpPr/>
      </dsp:nvSpPr>
      <dsp:spPr>
        <a:xfrm>
          <a:off x="0" y="1010093"/>
          <a:ext cx="1111102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A0322-8305-426C-8390-9FE968D57B2B}">
      <dsp:nvSpPr>
        <dsp:cNvPr id="0" name=""/>
        <dsp:cNvSpPr/>
      </dsp:nvSpPr>
      <dsp:spPr>
        <a:xfrm>
          <a:off x="0" y="1010093"/>
          <a:ext cx="11111023" cy="101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latin typeface="+mn-lt"/>
              <a:cs typeface="Arial" panose="020B0604020202020204" pitchFamily="34" charset="0"/>
            </a:rPr>
            <a:t>In 2022, </a:t>
          </a:r>
          <a:r>
            <a:rPr lang="en-GB" sz="2000" b="0" i="0" kern="1200" baseline="0">
              <a:latin typeface="+mn-lt"/>
              <a:cs typeface="Arial" panose="020B0604020202020204" pitchFamily="34" charset="0"/>
            </a:rPr>
            <a:t>doxycycline and lymecycline were the second and third most long-term/repeat prescribed antibiotics in primary care</a:t>
          </a:r>
          <a:endParaRPr lang="en-US" sz="2000" kern="1200">
            <a:latin typeface="+mn-lt"/>
            <a:cs typeface="Arial" panose="020B0604020202020204" pitchFamily="34" charset="0"/>
          </a:endParaRPr>
        </a:p>
      </dsp:txBody>
      <dsp:txXfrm>
        <a:off x="0" y="1010093"/>
        <a:ext cx="11111023" cy="1010093"/>
      </dsp:txXfrm>
    </dsp:sp>
    <dsp:sp modelId="{647647F5-6156-444C-875B-EFEB2AFDE1A9}">
      <dsp:nvSpPr>
        <dsp:cNvPr id="0" name=""/>
        <dsp:cNvSpPr/>
      </dsp:nvSpPr>
      <dsp:spPr>
        <a:xfrm>
          <a:off x="0" y="2020186"/>
          <a:ext cx="1111102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69662-A989-4E0D-9B90-9265E4B329A9}">
      <dsp:nvSpPr>
        <dsp:cNvPr id="0" name=""/>
        <dsp:cNvSpPr/>
      </dsp:nvSpPr>
      <dsp:spPr>
        <a:xfrm>
          <a:off x="0" y="2020186"/>
          <a:ext cx="11111023" cy="101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latin typeface="+mn-lt"/>
              <a:cs typeface="Arial" panose="020B0604020202020204" pitchFamily="34" charset="0"/>
            </a:rPr>
            <a:t>An audit of antibiotic prescribing for COPD during the COVID-19 pandemic across an English primary care network found </a:t>
          </a:r>
          <a:r>
            <a:rPr lang="en-GB" sz="2000" kern="1200">
              <a:latin typeface="+mn-lt"/>
              <a:cs typeface="Arial" panose="020B0604020202020204" pitchFamily="34" charset="0"/>
            </a:rPr>
            <a:t>that antibiotic prescribing was in line with the national and local guidelines in </a:t>
          </a:r>
          <a:r>
            <a:rPr lang="en-GB" sz="2000" b="0" i="0" kern="1200" baseline="0">
              <a:latin typeface="+mn-lt"/>
              <a:cs typeface="Arial" panose="020B0604020202020204" pitchFamily="34" charset="0"/>
            </a:rPr>
            <a:t>only 28.7% of cases</a:t>
          </a:r>
          <a:endParaRPr lang="en-US" sz="2000" kern="1200">
            <a:latin typeface="+mn-lt"/>
            <a:cs typeface="Arial" panose="020B0604020202020204" pitchFamily="34" charset="0"/>
          </a:endParaRPr>
        </a:p>
      </dsp:txBody>
      <dsp:txXfrm>
        <a:off x="0" y="2020186"/>
        <a:ext cx="11111023" cy="1010093"/>
      </dsp:txXfrm>
    </dsp:sp>
    <dsp:sp modelId="{CD0B370E-BDFE-4DF6-A988-858A05FDE7BB}">
      <dsp:nvSpPr>
        <dsp:cNvPr id="0" name=""/>
        <dsp:cNvSpPr/>
      </dsp:nvSpPr>
      <dsp:spPr>
        <a:xfrm>
          <a:off x="0" y="3030279"/>
          <a:ext cx="1111102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DB3DA-9488-4FA4-97F7-2B447FCEB94B}">
      <dsp:nvSpPr>
        <dsp:cNvPr id="0" name=""/>
        <dsp:cNvSpPr/>
      </dsp:nvSpPr>
      <dsp:spPr>
        <a:xfrm>
          <a:off x="0" y="3030279"/>
          <a:ext cx="11111023" cy="101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latin typeface="+mn-lt"/>
              <a:cs typeface="Arial" panose="020B0604020202020204" pitchFamily="34" charset="0"/>
            </a:rPr>
            <a:t>There is opportunity to target repeat prescribing as a priority for optimising antibiotic prescribing</a:t>
          </a:r>
          <a:endParaRPr lang="en-US" sz="2000" kern="1200">
            <a:latin typeface="+mn-lt"/>
            <a:cs typeface="Arial" panose="020B0604020202020204" pitchFamily="34" charset="0"/>
          </a:endParaRPr>
        </a:p>
      </dsp:txBody>
      <dsp:txXfrm>
        <a:off x="0" y="3030279"/>
        <a:ext cx="11111023" cy="1010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6E5F-43AC-459F-B39F-2744CA67A636}">
      <dsp:nvSpPr>
        <dsp:cNvPr id="0" name=""/>
        <dsp:cNvSpPr/>
      </dsp:nvSpPr>
      <dsp:spPr>
        <a:xfrm>
          <a:off x="562347" y="149467"/>
          <a:ext cx="2514248" cy="2250902"/>
        </a:xfrm>
        <a:prstGeom prst="pie">
          <a:avLst>
            <a:gd name="adj1" fmla="val 16200000"/>
            <a:gd name="adj2" fmla="val 1800000"/>
          </a:avLst>
        </a:prstGeom>
        <a:solidFill>
          <a:srgbClr val="AF1E2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ea typeface="+mn-ea"/>
              <a:cs typeface="Arial" panose="020B0604020202020204" pitchFamily="34" charset="0"/>
            </a:rPr>
            <a:t>Clinical skillset</a:t>
          </a:r>
        </a:p>
      </dsp:txBody>
      <dsp:txXfrm>
        <a:off x="2054246" y="674691"/>
        <a:ext cx="603196" cy="530542"/>
      </dsp:txXfrm>
    </dsp:sp>
    <dsp:sp modelId="{D5B1F570-39F6-4A22-8F52-D3C847F70262}">
      <dsp:nvSpPr>
        <dsp:cNvPr id="0" name=""/>
        <dsp:cNvSpPr/>
      </dsp:nvSpPr>
      <dsp:spPr>
        <a:xfrm>
          <a:off x="576305" y="93271"/>
          <a:ext cx="2477618" cy="2300003"/>
        </a:xfrm>
        <a:prstGeom prst="pie">
          <a:avLst>
            <a:gd name="adj1" fmla="val 1800000"/>
            <a:gd name="adj2" fmla="val 9000000"/>
          </a:avLst>
        </a:prstGeom>
        <a:solidFill>
          <a:srgbClr val="AF1E2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ea typeface="+mn-ea"/>
              <a:cs typeface="Arial" panose="020B0604020202020204" pitchFamily="34" charset="0"/>
            </a:rPr>
            <a:t>Patient's experience, values and wishes</a:t>
          </a:r>
        </a:p>
      </dsp:txBody>
      <dsp:txXfrm>
        <a:off x="1418841" y="1648719"/>
        <a:ext cx="792545" cy="503393"/>
      </dsp:txXfrm>
    </dsp:sp>
    <dsp:sp modelId="{F76425C1-BCA6-4E7F-9274-BE634961209E}">
      <dsp:nvSpPr>
        <dsp:cNvPr id="0" name=""/>
        <dsp:cNvSpPr/>
      </dsp:nvSpPr>
      <dsp:spPr>
        <a:xfrm>
          <a:off x="560449" y="145520"/>
          <a:ext cx="2542215" cy="2250902"/>
        </a:xfrm>
        <a:prstGeom prst="pie">
          <a:avLst>
            <a:gd name="adj1" fmla="val 9000000"/>
            <a:gd name="adj2" fmla="val 16200000"/>
          </a:avLst>
        </a:prstGeom>
        <a:solidFill>
          <a:srgbClr val="AF1E2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ea typeface="+mn-ea"/>
              <a:cs typeface="Arial" panose="020B0604020202020204" pitchFamily="34" charset="0"/>
            </a:rPr>
            <a:t>Clinical evidence</a:t>
          </a:r>
        </a:p>
      </dsp:txBody>
      <dsp:txXfrm>
        <a:off x="959145" y="697541"/>
        <a:ext cx="609905" cy="530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F1776-872A-4F94-9B6A-D9C222A4C392}">
      <dsp:nvSpPr>
        <dsp:cNvPr id="0" name=""/>
        <dsp:cNvSpPr/>
      </dsp:nvSpPr>
      <dsp:spPr>
        <a:xfrm rot="16200000">
          <a:off x="284" y="340"/>
          <a:ext cx="1514103" cy="1515678"/>
        </a:xfrm>
        <a:prstGeom prst="downArrow">
          <a:avLst>
            <a:gd name="adj1" fmla="val 50000"/>
            <a:gd name="adj2" fmla="val 35000"/>
          </a:avLst>
        </a:prstGeom>
        <a:solidFill>
          <a:srgbClr val="AF1E2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latin typeface="+mn-lt"/>
              <a:ea typeface="+mn-ea"/>
              <a:cs typeface="Arial" panose="020B0604020202020204" pitchFamily="34" charset="0"/>
            </a:rPr>
            <a:t>Long-term /repeat antibiotics</a:t>
          </a:r>
        </a:p>
      </dsp:txBody>
      <dsp:txXfrm rot="5400000">
        <a:off x="-503" y="379653"/>
        <a:ext cx="1250710" cy="757051"/>
      </dsp:txXfrm>
    </dsp:sp>
    <dsp:sp modelId="{9E24339C-1668-4596-B8D2-9F46CE6FFD2C}">
      <dsp:nvSpPr>
        <dsp:cNvPr id="0" name=""/>
        <dsp:cNvSpPr/>
      </dsp:nvSpPr>
      <dsp:spPr>
        <a:xfrm rot="5400000">
          <a:off x="1715699" y="-410"/>
          <a:ext cx="1514103" cy="1515678"/>
        </a:xfrm>
        <a:prstGeom prst="downArrow">
          <a:avLst>
            <a:gd name="adj1" fmla="val 50000"/>
            <a:gd name="adj2" fmla="val 35000"/>
          </a:avLst>
        </a:prstGeom>
        <a:solidFill>
          <a:srgbClr val="AF1E2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latin typeface="+mn-lt"/>
              <a:ea typeface="+mn-ea"/>
              <a:cs typeface="Arial" panose="020B0604020202020204" pitchFamily="34" charset="0"/>
            </a:rPr>
            <a:t>Impact on patient's quality of life</a:t>
          </a:r>
        </a:p>
      </dsp:txBody>
      <dsp:txXfrm rot="-5400000">
        <a:off x="1979880" y="378903"/>
        <a:ext cx="1250710" cy="757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88181-AA08-4940-8C20-E4B65154792B}">
      <dsp:nvSpPr>
        <dsp:cNvPr id="0" name=""/>
        <dsp:cNvSpPr/>
      </dsp:nvSpPr>
      <dsp:spPr>
        <a:xfrm>
          <a:off x="2383112" y="0"/>
          <a:ext cx="3361775" cy="3361775"/>
        </a:xfrm>
        <a:prstGeom prst="diamond">
          <a:avLst/>
        </a:prstGeom>
        <a:solidFill>
          <a:srgbClr val="C00000"/>
        </a:solidFill>
        <a:ln>
          <a:noFill/>
        </a:ln>
        <a:effectLst/>
      </dsp:spPr>
      <dsp:style>
        <a:lnRef idx="0">
          <a:scrgbClr r="0" g="0" b="0"/>
        </a:lnRef>
        <a:fillRef idx="1">
          <a:scrgbClr r="0" g="0" b="0"/>
        </a:fillRef>
        <a:effectRef idx="0">
          <a:scrgbClr r="0" g="0" b="0"/>
        </a:effectRef>
        <a:fontRef idx="minor"/>
      </dsp:style>
    </dsp:sp>
    <dsp:sp modelId="{78782614-C6CC-4201-B0D5-0DD984C28CF7}">
      <dsp:nvSpPr>
        <dsp:cNvPr id="0" name=""/>
        <dsp:cNvSpPr/>
      </dsp:nvSpPr>
      <dsp:spPr>
        <a:xfrm>
          <a:off x="2723917" y="348238"/>
          <a:ext cx="1311092" cy="131109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Treat/Refer</a:t>
          </a:r>
        </a:p>
      </dsp:txBody>
      <dsp:txXfrm>
        <a:off x="2787919" y="412240"/>
        <a:ext cx="1183088" cy="1183088"/>
      </dsp:txXfrm>
    </dsp:sp>
    <dsp:sp modelId="{10E2EFDE-2167-4187-A3EF-84EBE9DEEE73}">
      <dsp:nvSpPr>
        <dsp:cNvPr id="0" name=""/>
        <dsp:cNvSpPr/>
      </dsp:nvSpPr>
      <dsp:spPr>
        <a:xfrm>
          <a:off x="4114426" y="319368"/>
          <a:ext cx="1311092" cy="131109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Educate</a:t>
          </a:r>
        </a:p>
      </dsp:txBody>
      <dsp:txXfrm>
        <a:off x="4178428" y="383370"/>
        <a:ext cx="1183088" cy="1183088"/>
      </dsp:txXfrm>
    </dsp:sp>
    <dsp:sp modelId="{F4841048-952E-4F78-8E6B-3696936B811E}">
      <dsp:nvSpPr>
        <dsp:cNvPr id="0" name=""/>
        <dsp:cNvSpPr/>
      </dsp:nvSpPr>
      <dsp:spPr>
        <a:xfrm>
          <a:off x="2702481" y="1731314"/>
          <a:ext cx="1311092" cy="131109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Advice</a:t>
          </a:r>
          <a:r>
            <a:rPr lang="en-GB" sz="1700" kern="1200"/>
            <a:t>	</a:t>
          </a:r>
        </a:p>
      </dsp:txBody>
      <dsp:txXfrm>
        <a:off x="2766483" y="1795316"/>
        <a:ext cx="1183088" cy="1183088"/>
      </dsp:txXfrm>
    </dsp:sp>
    <dsp:sp modelId="{EE881296-7877-435E-A42D-BA6BE5F3C18B}">
      <dsp:nvSpPr>
        <dsp:cNvPr id="0" name=""/>
        <dsp:cNvSpPr/>
      </dsp:nvSpPr>
      <dsp:spPr>
        <a:xfrm>
          <a:off x="4114426" y="1731314"/>
          <a:ext cx="1311092" cy="131109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Review</a:t>
          </a:r>
        </a:p>
      </dsp:txBody>
      <dsp:txXfrm>
        <a:off x="4178428" y="1795316"/>
        <a:ext cx="1183088" cy="11830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07/02/2024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C74D-05F4-4A9A-8283-998C5C4A16CB}" type="datetimeFigureOut">
              <a:rPr lang="en-GB" smtClean="0"/>
              <a:t>07/02/2024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EF78E-3B71-465F-BC3B-090A3ECD2E94}" type="slidenum">
              <a:rPr lang="en-GB" smtClean="0"/>
              <a:t>‹#›</a:t>
            </a:fld>
            <a:endParaRPr lang="en-GB"/>
          </a:p>
        </p:txBody>
      </p:sp>
    </p:spTree>
    <p:extLst>
      <p:ext uri="{BB962C8B-B14F-4D97-AF65-F5344CB8AC3E}">
        <p14:creationId xmlns:p14="http://schemas.microsoft.com/office/powerpoint/2010/main" val="365780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jgp.org/lookup/external-ref?access_num=10.1016/S1473-3099(15)00527-7&amp;link_type=DOI"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bjgp.org/lookup/google-scholar?link_type=googlescholar&amp;gs_type=article&amp;author%5b0%5d=NA+Francis&amp;author%5b1%5d=K+Entwistle&amp;author%5b2%5d=M+Santer&amp;title=The+management+of+acne+vulgaris+in+primary+care:+a+cohort+study+of+consulting+and+prescribing+patterns+using+the+Clinical+Practice+Research+Datalink&amp;publication_year=2017&amp;volume=176&amp;pages=107-115" TargetMode="External"/><Relationship Id="rId4" Type="http://schemas.openxmlformats.org/officeDocument/2006/relationships/hyperlink" Target="https://bjgp.org/lookup/google-scholar?link_type=googlescholar&amp;gs_type=article&amp;author%5b0%5d=TR+Walsh&amp;author%5b1%5d=J+Efthimiou&amp;author%5b2%5d=B+Dr%C3%A9no&amp;title=Systematic+review+of+antibiotic+resistance+in+acne:+an+increasing+topical+and+oral+threat&amp;publication_year=2016&amp;volume=16&amp;pages=e23-e3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learning.rcgp.org.uk/pluginfile.php/172231/mod_book/chapter/793/How%20to%20Booklet_COPD%20exacerbation_TARGET%20V1.0_Final.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ice.org.uk/guidance/ng114/chapter/Recommendations#managing-an-acute-exacerbation-of-copd-with-antibiotic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5"/>
          </p:nvPr>
        </p:nvSpPr>
        <p:spPr/>
        <p:txBody>
          <a:bodyPr/>
          <a:lstStyle/>
          <a:p>
            <a:fld id="{3BDEF78E-3B71-465F-BC3B-090A3ECD2E94}" type="slidenum">
              <a:rPr lang="en-GB" smtClean="0"/>
              <a:t>1</a:t>
            </a:fld>
            <a:endParaRPr lang="en-GB"/>
          </a:p>
        </p:txBody>
      </p:sp>
    </p:spTree>
    <p:extLst>
      <p:ext uri="{BB962C8B-B14F-4D97-AF65-F5344CB8AC3E}">
        <p14:creationId xmlns:p14="http://schemas.microsoft.com/office/powerpoint/2010/main" val="293249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endParaRPr lang="en-GB"/>
          </a:p>
          <a:p>
            <a:r>
              <a:rPr lang="en-GB"/>
              <a:t>The booklets include a structured medication review (SMR) approach that can be conducted by clinical teams to review patients on long term or with repeated courses of antibiotics considering:</a:t>
            </a:r>
          </a:p>
          <a:p>
            <a:pPr marL="171450" indent="-171450">
              <a:buFont typeface="Arial" panose="020B0604020202020204" pitchFamily="34" charset="0"/>
              <a:buChar char="•"/>
            </a:pPr>
            <a:r>
              <a:rPr lang="en-GB"/>
              <a:t>Shared decision making</a:t>
            </a:r>
          </a:p>
          <a:p>
            <a:pPr marL="171450" indent="-171450">
              <a:buFont typeface="Arial" panose="020B0604020202020204" pitchFamily="34" charset="0"/>
              <a:buChar char="•"/>
            </a:pPr>
            <a:r>
              <a:rPr lang="en-GB"/>
              <a:t>Personalised treatment including impact on patients quality of life</a:t>
            </a:r>
          </a:p>
          <a:p>
            <a:pPr marL="171450" indent="-171450">
              <a:buFont typeface="Arial" panose="020B0604020202020204" pitchFamily="34" charset="0"/>
              <a:buChar char="•"/>
            </a:pPr>
            <a:r>
              <a:rPr lang="en-GB"/>
              <a:t>Key safety criteria</a:t>
            </a:r>
          </a:p>
          <a:p>
            <a:pPr marL="171450" indent="-171450">
              <a:buFont typeface="Arial" panose="020B0604020202020204" pitchFamily="34" charset="0"/>
              <a:buChar char="•"/>
            </a:pPr>
            <a:r>
              <a:rPr lang="en-GB"/>
              <a:t>Key effectiveness criteria</a:t>
            </a:r>
          </a:p>
          <a:p>
            <a:endParaRPr lang="en-GB"/>
          </a:p>
          <a:p>
            <a:r>
              <a:rPr lang="en-GB"/>
              <a:t>Within PCN DES (direct enhanced service) guidance there is a structured medication review (SMR) – to include shared decision making and personalised treatment. This diagram gives visual approach on how to give a structured medication review following NHS guidance on SMRs and using principles from NICE guidance. </a:t>
            </a:r>
          </a:p>
        </p:txBody>
      </p:sp>
      <p:sp>
        <p:nvSpPr>
          <p:cNvPr id="4" name="Slide Number Placeholder 3"/>
          <p:cNvSpPr>
            <a:spLocks noGrp="1"/>
          </p:cNvSpPr>
          <p:nvPr>
            <p:ph type="sldNum" sz="quarter" idx="5"/>
          </p:nvPr>
        </p:nvSpPr>
        <p:spPr/>
        <p:txBody>
          <a:bodyPr/>
          <a:lstStyle/>
          <a:p>
            <a:fld id="{3BDEF78E-3B71-465F-BC3B-090A3ECD2E94}" type="slidenum">
              <a:rPr lang="en-GB" smtClean="0"/>
              <a:t>10</a:t>
            </a:fld>
            <a:endParaRPr lang="en-GB"/>
          </a:p>
        </p:txBody>
      </p:sp>
    </p:spTree>
    <p:extLst>
      <p:ext uri="{BB962C8B-B14F-4D97-AF65-F5344CB8AC3E}">
        <p14:creationId xmlns:p14="http://schemas.microsoft.com/office/powerpoint/2010/main" val="182959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r>
              <a:rPr lang="en-GB"/>
              <a:t>We know that acne is a common skin condition, and that treatment is determined by the severity of the acne and how much it affects the individual. There are growing concerns about antibiotic resistance in the treatment of acne (1,2). Doxycycline and lymecycline are the NICE guidance first line oral antibiotics (both tetracyclines).</a:t>
            </a:r>
          </a:p>
          <a:p>
            <a:endParaRPr lang="en-GB"/>
          </a:p>
          <a:p>
            <a:r>
              <a:rPr lang="en-GB"/>
              <a:t>Studies looking at prescribing patterns have found that the most common prescription given at the initial acne consultation was an oral antibiotic alone, (against NICE guidance), closely followed by topical antibiotics (3). </a:t>
            </a:r>
          </a:p>
          <a:p>
            <a:endParaRPr lang="en-GB"/>
          </a:p>
          <a:p>
            <a:r>
              <a:rPr lang="en-GB"/>
              <a:t>National data reveals that acne is one of the most common indication for long-term and/or repeated antibiotic use and a study in 2022 showed that 44.5% of people with a new acne diagnosis received a prescription for long-term antibiotics (4).</a:t>
            </a:r>
          </a:p>
          <a:p>
            <a:endParaRPr lang="en-GB"/>
          </a:p>
          <a:p>
            <a:pPr marL="0" indent="0">
              <a:buFont typeface="Arial" panose="020B0604020202020204" pitchFamily="34" charset="0"/>
              <a:buNone/>
            </a:pPr>
            <a:r>
              <a:rPr lang="en-GB"/>
              <a:t>Stepping down antibiotics requires a structured review and assessment.  Conversations with patients about withdrawing acne antibiotic treatment have been deemed difficult and sensitive (5), stepping down antibiotics needs a targeted review and the How to… booklet helps with those conversations</a:t>
            </a:r>
          </a:p>
          <a:p>
            <a:pPr marL="0" indent="0">
              <a:buFont typeface="Arial" panose="020B0604020202020204" pitchFamily="34" charset="0"/>
              <a:buNone/>
            </a:pPr>
            <a:endParaRPr lang="en-GB" b="1"/>
          </a:p>
          <a:p>
            <a:r>
              <a:rPr lang="en-GB"/>
              <a:t>There are also risks of inadequate management include;</a:t>
            </a:r>
          </a:p>
          <a:p>
            <a:pPr marL="171450" indent="-171450">
              <a:buFont typeface="Arial" panose="020B0604020202020204" pitchFamily="34" charset="0"/>
              <a:buChar char="•"/>
            </a:pPr>
            <a:r>
              <a:rPr lang="en-GB"/>
              <a:t>acne scarring</a:t>
            </a:r>
          </a:p>
          <a:p>
            <a:pPr marL="171450" indent="-171450">
              <a:buFont typeface="Arial" panose="020B0604020202020204" pitchFamily="34" charset="0"/>
              <a:buChar char="•"/>
            </a:pPr>
            <a:r>
              <a:rPr lang="en-GB"/>
              <a:t>Mental health distress</a:t>
            </a:r>
          </a:p>
          <a:p>
            <a:pPr marL="171450" indent="-171450">
              <a:buFont typeface="Arial" panose="020B0604020202020204" pitchFamily="34" charset="0"/>
              <a:buChar char="•"/>
            </a:pPr>
            <a:r>
              <a:rPr lang="en-GB"/>
              <a:t>hyperpigmentation</a:t>
            </a:r>
          </a:p>
          <a:p>
            <a:pPr marL="171450" indent="-171450">
              <a:buFont typeface="Arial" panose="020B0604020202020204" pitchFamily="34" charset="0"/>
              <a:buChar char="•"/>
            </a:pPr>
            <a:r>
              <a:rPr lang="en-GB"/>
              <a:t>access of online treatments from unregulated providers</a:t>
            </a:r>
          </a:p>
          <a:p>
            <a:endParaRPr lang="en-GB"/>
          </a:p>
          <a:p>
            <a:r>
              <a:rPr lang="en-GB" b="1"/>
              <a:t>Slide references</a:t>
            </a:r>
            <a:endParaRPr lang="en-GB"/>
          </a:p>
          <a:p>
            <a:pPr marL="342900" lvl="0" indent="-342900">
              <a:lnSpc>
                <a:spcPct val="107000"/>
              </a:lnSpc>
              <a:buFont typeface="+mj-lt"/>
              <a:buAutoNum type="arabicPeriod"/>
            </a:pP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Walsh TR, </a:t>
            </a:r>
            <a:r>
              <a:rPr lang="en-GB"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Efthimiou</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J, </a:t>
            </a:r>
            <a:r>
              <a:rPr lang="en-GB"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Dréno</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B</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2016</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Systematic review of antibiotic resistance in acne: an increasing topical and oral threat</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Lancet Infect Dis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16</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3</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e23</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e33</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CrossRef</a:t>
            </a:r>
            <a:r>
              <a:rPr lang="en-GB" sz="18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Google Scholar</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Santer</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M, Francis NA, Platt D, et al.(2018) Stemming the tide of antimicrobial resistance: implications for management of acne vulgaris. Br J Gen </a:t>
            </a:r>
            <a:r>
              <a:rPr lang="en-GB"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Pract</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68, 667, 64–65.FREE Full </a:t>
            </a:r>
            <a:r>
              <a:rPr lang="en-GB"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TextGoogle</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Scholar</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Francis NA, Entwistle K, </a:t>
            </a:r>
            <a:r>
              <a:rPr lang="en-GB" sz="180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Santer</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M, et al.</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2017</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The management of acne vulgaris in primary care: a cohort study of consulting and prescribing patterns using the Clinical Practice Research Datalink</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Br J Dermatol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176</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1</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107</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115</a:t>
            </a:r>
            <a:r>
              <a:rPr lang="en-GB"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Google Scholar</a:t>
            </a:r>
            <a:endParaRPr lang="en-GB" sz="1800" u="sng">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u="none" strike="noStrike" err="1">
                <a:solidFill>
                  <a:srgbClr val="0000FF"/>
                </a:solidFill>
                <a:effectLst/>
                <a:latin typeface="Calibri" panose="020F0502020204030204" pitchFamily="34" charset="0"/>
                <a:ea typeface="Calibri" panose="020F0502020204030204" pitchFamily="34" charset="0"/>
                <a:cs typeface="Calibri" panose="020F0502020204030204" pitchFamily="34" charset="0"/>
              </a:rPr>
              <a:t>Bhate</a:t>
            </a:r>
            <a:r>
              <a:rPr lang="en-GB" sz="1800" u="none" strike="noStrike">
                <a:solidFill>
                  <a:srgbClr val="0000FF"/>
                </a:solidFill>
                <a:effectLst/>
                <a:latin typeface="Calibri" panose="020F0502020204030204" pitchFamily="34" charset="0"/>
                <a:ea typeface="Calibri" panose="020F0502020204030204" pitchFamily="34" charset="0"/>
                <a:cs typeface="Calibri" panose="020F0502020204030204" pitchFamily="34" charset="0"/>
              </a:rPr>
              <a:t> K, Mansfield KE, Sinnott S-J, Margolis DJ, Adesanya E, Francis N et al. Long-term oral antibiotic use in people with acne vulgaris in UK primary care: a drug utilisation study. British Journal of Dermatology. 2022;188(3):361-71</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2800" b="0" i="0">
                <a:solidFill>
                  <a:srgbClr val="212121"/>
                </a:solidFill>
                <a:effectLst/>
                <a:latin typeface="Roboto" panose="02000000000000000000" pitchFamily="2" charset="0"/>
              </a:rPr>
              <a:t>Platt D, Muller I, </a:t>
            </a:r>
            <a:r>
              <a:rPr lang="en-GB" sz="2800" b="0" i="0" err="1">
                <a:solidFill>
                  <a:srgbClr val="212121"/>
                </a:solidFill>
                <a:effectLst/>
                <a:latin typeface="Roboto" panose="02000000000000000000" pitchFamily="2" charset="0"/>
              </a:rPr>
              <a:t>Sufraz</a:t>
            </a:r>
            <a:r>
              <a:rPr lang="en-GB" sz="2800" b="0" i="0">
                <a:solidFill>
                  <a:srgbClr val="212121"/>
                </a:solidFill>
                <a:effectLst/>
                <a:latin typeface="Roboto" panose="02000000000000000000" pitchFamily="2" charset="0"/>
              </a:rPr>
              <a:t> A, Little P, </a:t>
            </a:r>
            <a:r>
              <a:rPr lang="en-GB" sz="2800" b="0" i="0" err="1">
                <a:solidFill>
                  <a:srgbClr val="212121"/>
                </a:solidFill>
                <a:effectLst/>
                <a:latin typeface="Roboto" panose="02000000000000000000" pitchFamily="2" charset="0"/>
              </a:rPr>
              <a:t>Santer</a:t>
            </a:r>
            <a:r>
              <a:rPr lang="en-GB" sz="2800" b="0" i="0">
                <a:solidFill>
                  <a:srgbClr val="212121"/>
                </a:solidFill>
                <a:effectLst/>
                <a:latin typeface="Roboto" panose="02000000000000000000" pitchFamily="2" charset="0"/>
              </a:rPr>
              <a:t> M. GPs' perspectives on acne management in primary care: a qualitative interview study. Br J Gen </a:t>
            </a:r>
            <a:r>
              <a:rPr lang="en-GB" sz="2800" b="0" i="0" err="1">
                <a:solidFill>
                  <a:srgbClr val="212121"/>
                </a:solidFill>
                <a:effectLst/>
                <a:latin typeface="Roboto" panose="02000000000000000000" pitchFamily="2" charset="0"/>
              </a:rPr>
              <a:t>Pract</a:t>
            </a:r>
            <a:r>
              <a:rPr lang="en-GB" sz="2800" b="0" i="0">
                <a:solidFill>
                  <a:srgbClr val="212121"/>
                </a:solidFill>
                <a:effectLst/>
                <a:latin typeface="Roboto" panose="02000000000000000000" pitchFamily="2" charset="0"/>
              </a:rPr>
              <a:t>. 2020 Dec 28;71(702):e78-e84. </a:t>
            </a:r>
            <a:r>
              <a:rPr lang="en-GB" sz="2800" b="0" i="0" err="1">
                <a:solidFill>
                  <a:srgbClr val="212121"/>
                </a:solidFill>
                <a:effectLst/>
                <a:latin typeface="Roboto" panose="02000000000000000000" pitchFamily="2" charset="0"/>
              </a:rPr>
              <a:t>doi</a:t>
            </a:r>
            <a:r>
              <a:rPr lang="en-GB" sz="2800" b="0" i="0">
                <a:solidFill>
                  <a:srgbClr val="212121"/>
                </a:solidFill>
                <a:effectLst/>
                <a:latin typeface="Roboto" panose="02000000000000000000" pitchFamily="2" charset="0"/>
              </a:rPr>
              <a:t>: 10.3399/bjgp20X713873. PMID: 33257464; PMCID: PMC7716869.</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83B1E996-E973-4AA4-858F-A96EEB1CC84A}" type="slidenum">
              <a:rPr lang="en-GB" smtClean="0"/>
              <a:t>12</a:t>
            </a:fld>
            <a:endParaRPr lang="en-GB"/>
          </a:p>
        </p:txBody>
      </p:sp>
    </p:spTree>
    <p:extLst>
      <p:ext uri="{BB962C8B-B14F-4D97-AF65-F5344CB8AC3E}">
        <p14:creationId xmlns:p14="http://schemas.microsoft.com/office/powerpoint/2010/main" val="396470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pPr marL="0" marR="0" indent="0">
              <a:spcBef>
                <a:spcPts val="0"/>
              </a:spcBef>
              <a:spcAft>
                <a:spcPts val="0"/>
              </a:spcAft>
              <a:buFont typeface="Arial" panose="020B0604020202020204" pitchFamily="34" charset="0"/>
              <a:buNone/>
            </a:pPr>
            <a:endParaRPr lang="en-GB" sz="1200">
              <a:solidFill>
                <a:schemeClr val="tx1"/>
              </a:solidFill>
              <a:effectLst/>
              <a:latin typeface="+mn-lt"/>
            </a:endParaRPr>
          </a:p>
          <a:p>
            <a:pPr marL="0" marR="0" indent="0">
              <a:spcBef>
                <a:spcPts val="0"/>
              </a:spcBef>
              <a:spcAft>
                <a:spcPts val="0"/>
              </a:spcAft>
              <a:buFont typeface="Arial" panose="020B0604020202020204" pitchFamily="34" charset="0"/>
              <a:buNone/>
            </a:pPr>
            <a:r>
              <a:rPr lang="en-GB" sz="1200">
                <a:solidFill>
                  <a:schemeClr val="tx1"/>
                </a:solidFill>
                <a:effectLst/>
                <a:latin typeface="+mn-lt"/>
              </a:rPr>
              <a:t>We introduce you to the TARGET acne “how to..” worked examples resource</a:t>
            </a:r>
          </a:p>
          <a:p>
            <a:pPr marL="0" marR="0" indent="0">
              <a:spcBef>
                <a:spcPts val="0"/>
              </a:spcBef>
              <a:spcAft>
                <a:spcPts val="0"/>
              </a:spcAft>
              <a:buFont typeface="Arial" panose="020B0604020202020204" pitchFamily="34" charset="0"/>
              <a:buNone/>
            </a:pPr>
            <a:endParaRPr lang="en-GB" sz="1200">
              <a:solidFill>
                <a:schemeClr val="tx1"/>
              </a:solidFill>
              <a:effectLst/>
              <a:latin typeface="+mn-lt"/>
            </a:endParaRPr>
          </a:p>
          <a:p>
            <a:pPr marL="0" marR="0" indent="0">
              <a:spcBef>
                <a:spcPts val="0"/>
              </a:spcBef>
              <a:spcAft>
                <a:spcPts val="0"/>
              </a:spcAft>
              <a:buFont typeface="Arial" panose="020B0604020202020204" pitchFamily="34" charset="0"/>
              <a:buNone/>
            </a:pPr>
            <a:r>
              <a:rPr lang="en-GB" sz="1200">
                <a:solidFill>
                  <a:schemeClr val="tx1"/>
                </a:solidFill>
                <a:effectLst/>
                <a:latin typeface="+mn-lt"/>
              </a:rPr>
              <a:t>The TARGET acne ‘How to…’ worked examples are a resource designed to be used </a:t>
            </a:r>
            <a:r>
              <a:rPr lang="en-GB" sz="1200" b="1">
                <a:solidFill>
                  <a:schemeClr val="tx1"/>
                </a:solidFill>
                <a:effectLst/>
                <a:latin typeface="+mn-lt"/>
              </a:rPr>
              <a:t>with</a:t>
            </a:r>
            <a:r>
              <a:rPr lang="en-GB" sz="1200">
                <a:solidFill>
                  <a:schemeClr val="tx1"/>
                </a:solidFill>
                <a:effectLst/>
                <a:latin typeface="+mn-lt"/>
              </a:rPr>
              <a:t> the TARGET acne ‘How to…’ toolkit for the review of antibiotic prescribing of patients with acne in primary care. </a:t>
            </a:r>
          </a:p>
          <a:p>
            <a:pPr marR="0">
              <a:spcBef>
                <a:spcPts val="0"/>
              </a:spcBef>
              <a:spcAft>
                <a:spcPts val="0"/>
              </a:spcAft>
            </a:pPr>
            <a:endParaRPr lang="en-GB">
              <a:solidFill>
                <a:schemeClr val="tx1"/>
              </a:solidFill>
              <a:latin typeface="+mn-lt"/>
            </a:endParaRPr>
          </a:p>
          <a:p>
            <a:pPr marL="0" marR="0" indent="0">
              <a:spcBef>
                <a:spcPts val="0"/>
              </a:spcBef>
              <a:spcAft>
                <a:spcPts val="0"/>
              </a:spcAft>
              <a:buFont typeface="Arial" panose="020B0604020202020204" pitchFamily="34" charset="0"/>
              <a:buNone/>
            </a:pPr>
            <a:r>
              <a:rPr lang="en-GB" sz="1200">
                <a:solidFill>
                  <a:schemeClr val="tx1"/>
                </a:solidFill>
                <a:effectLst/>
                <a:latin typeface="+mn-lt"/>
              </a:rPr>
              <a:t>This resource will take you through three worked examples and can be used for your own learning or to deliver to your team. The </a:t>
            </a:r>
            <a:r>
              <a:rPr lang="en-GB">
                <a:solidFill>
                  <a:schemeClr val="tx1"/>
                </a:solidFill>
                <a:latin typeface="+mn-lt"/>
              </a:rPr>
              <a:t>PowerPoint notes contain further information and slide references</a:t>
            </a:r>
            <a:endParaRPr lang="en-GB" sz="1200">
              <a:solidFill>
                <a:schemeClr val="tx1"/>
              </a:solidFill>
              <a:effectLst/>
              <a:latin typeface="+mn-lt"/>
            </a:endParaRPr>
          </a:p>
          <a:p>
            <a:pPr marR="0">
              <a:spcBef>
                <a:spcPts val="0"/>
              </a:spcBef>
              <a:spcAft>
                <a:spcPts val="0"/>
              </a:spcAft>
            </a:pPr>
            <a:endParaRPr lang="en-GB" sz="1200">
              <a:solidFill>
                <a:schemeClr val="tx1"/>
              </a:solidFill>
              <a:effectLst/>
              <a:latin typeface="+mn-lt"/>
            </a:endParaRPr>
          </a:p>
          <a:p>
            <a:pPr marL="0" marR="0" indent="0">
              <a:spcBef>
                <a:spcPts val="0"/>
              </a:spcBef>
              <a:spcAft>
                <a:spcPts val="0"/>
              </a:spcAft>
              <a:buFont typeface="Arial" panose="020B0604020202020204" pitchFamily="34" charset="0"/>
              <a:buNone/>
            </a:pPr>
            <a:r>
              <a:rPr lang="en-GB" sz="1200">
                <a:solidFill>
                  <a:schemeClr val="tx1"/>
                </a:solidFill>
                <a:effectLst/>
                <a:latin typeface="+mn-lt"/>
              </a:rPr>
              <a:t>The slides can be used by medical prescribers, non-medical prescribers and pharmacy professionals to review the clinical management of patients with acne.</a:t>
            </a:r>
            <a:endParaRPr lang="en-GB">
              <a:solidFill>
                <a:schemeClr val="tx1"/>
              </a:solidFill>
              <a:latin typeface="+mn-lt"/>
            </a:endParaRP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13</a:t>
            </a:fld>
            <a:endParaRPr lang="en-GB"/>
          </a:p>
        </p:txBody>
      </p:sp>
    </p:spTree>
    <p:extLst>
      <p:ext uri="{BB962C8B-B14F-4D97-AF65-F5344CB8AC3E}">
        <p14:creationId xmlns:p14="http://schemas.microsoft.com/office/powerpoint/2010/main" val="418039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We developed the worked examples using the principles from the How-to toolkit in using a structured step wise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After conducting a search on the clinical system for patients with recurrent antibiotic courses for lymecycline and doxycycline and/or coded for acne, we look to carrying out a patient centred review and this table covers the points in the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latin typeface="Arial" panose="020B0604020202020204" pitchFamily="34" charset="0"/>
              <a:cs typeface="Arial" panose="020B0604020202020204" pitchFamily="34" charset="0"/>
            </a:endParaRPr>
          </a:p>
          <a:p>
            <a:r>
              <a:rPr lang="en-GB" b="1"/>
              <a:t>Establish a clear history of the patient’s condition, current use of medication and baseline habits alongside lifestyle modifications and treatments tried to-date.</a:t>
            </a:r>
            <a:r>
              <a:rPr lang="en-GB"/>
              <a:t> </a:t>
            </a:r>
          </a:p>
          <a:p>
            <a:r>
              <a:rPr lang="en-GB"/>
              <a:t> Investigate if any medication may have exacerbated acne (see section 2.2) </a:t>
            </a:r>
          </a:p>
          <a:p>
            <a:r>
              <a:rPr lang="en-GB" b="1"/>
              <a:t>➢ Explore any impact their condition has on their self-esteem and mental health</a:t>
            </a:r>
            <a:r>
              <a:rPr lang="en-GB"/>
              <a:t>. To note: This may need special consideration and appropriate referral (see Section 3.3.3). ➢ Listen to the patient’s concerns and priorities and establish their expectations for management of their condition. </a:t>
            </a:r>
          </a:p>
          <a:p>
            <a:endParaRPr lang="en-GB"/>
          </a:p>
          <a:p>
            <a:r>
              <a:rPr lang="en-GB" b="1"/>
              <a:t>Be aware of any special considerations, e.g.: o Darker skin tones: ▪ Acne is no more common or severe in pigmented skin. ▪ Post-inflammatory hyperpigmentation can be more marked, therefore, treat patients with darker skin tones early and more aggressively, including earlier consideration of referral to secondary care or a dermatology service (PCDS, 2022). o Women of childbearing potential: ▪ ‘Topical retinoids and oral tetracyclines are contraindicated during pregnancy and when planning a pregnancy’, women must use effective contraception or choose alternative treatment to these options (NICE b, 2021). ▪ ‘If a person receiving treatment for acne wishes to use hormonal contraception, consider using the combined oral contraceptive pill in preference to the progestogen-only pill’ (NICE b, 2021).</a:t>
            </a:r>
          </a:p>
          <a:p>
            <a:endParaRPr lang="en-GB"/>
          </a:p>
        </p:txBody>
      </p:sp>
      <p:sp>
        <p:nvSpPr>
          <p:cNvPr id="4" name="Slide Number Placeholder 3"/>
          <p:cNvSpPr>
            <a:spLocks noGrp="1"/>
          </p:cNvSpPr>
          <p:nvPr>
            <p:ph type="sldNum" sz="quarter" idx="5"/>
          </p:nvPr>
        </p:nvSpPr>
        <p:spPr/>
        <p:txBody>
          <a:bodyPr/>
          <a:lstStyle/>
          <a:p>
            <a:fld id="{83B1E996-E973-4AA4-858F-A96EEB1CC84A}" type="slidenum">
              <a:rPr lang="en-GB" smtClean="0"/>
              <a:t>14</a:t>
            </a:fld>
            <a:endParaRPr lang="en-GB"/>
          </a:p>
        </p:txBody>
      </p:sp>
    </p:spTree>
    <p:extLst>
      <p:ext uri="{BB962C8B-B14F-4D97-AF65-F5344CB8AC3E}">
        <p14:creationId xmlns:p14="http://schemas.microsoft.com/office/powerpoint/2010/main" val="370620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endParaRPr lang="en-GB"/>
          </a:p>
          <a:p>
            <a:r>
              <a:rPr lang="en-GB"/>
              <a:t>Using the responses from the patient centred review, use a step wise approach to managing patients on antibiotic treatment for acne. One to one management of patient:</a:t>
            </a:r>
          </a:p>
          <a:p>
            <a:pPr marL="171450" indent="-171450">
              <a:buFont typeface="Arial" panose="020B0604020202020204" pitchFamily="34" charset="0"/>
              <a:buChar char="•"/>
            </a:pPr>
            <a:r>
              <a:rPr lang="en-GB" altLang="en-US" sz="1200" b="0" i="0"/>
              <a:t>Treat the patient, initiate, stop, step up or step down treatment in line with NICE guidance, consider need for onward referral to mental health teams or secondary care</a:t>
            </a:r>
          </a:p>
          <a:p>
            <a:pPr marL="171450" indent="-171450" eaLnBrk="1" hangingPunct="1">
              <a:spcBef>
                <a:spcPct val="0"/>
              </a:spcBef>
              <a:buFont typeface="Arial" panose="020B0604020202020204" pitchFamily="34" charset="0"/>
              <a:buChar char="•"/>
              <a:defRPr/>
            </a:pPr>
            <a:r>
              <a:rPr lang="en-GB" altLang="en-US" sz="1200" b="0" i="0"/>
              <a:t>Give self-care advice to the patient (including useful resources/apps)</a:t>
            </a:r>
            <a:r>
              <a:rPr lang="en-GB"/>
              <a:t>– skin care , dietary advice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sz="1200" b="0" i="0"/>
              <a:t>Make plans to review the patient - </a:t>
            </a:r>
            <a:r>
              <a:rPr lang="en-GB"/>
              <a:t>Review antimicrobial therapy at 12 weeks, photos to track progress, continue for another 12 weeks as required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sz="1200" b="0" i="0"/>
              <a:t>Educate the patient – what to expect, importance of compliance, </a:t>
            </a:r>
            <a:r>
              <a:rPr lang="en-GB"/>
              <a:t>how long it takes for medication to make a difference, completing course</a:t>
            </a:r>
            <a:endParaRPr lang="en-GB" altLang="en-US" sz="1200" b="0" i="0"/>
          </a:p>
        </p:txBody>
      </p:sp>
      <p:sp>
        <p:nvSpPr>
          <p:cNvPr id="4" name="Slide Number Placeholder 3"/>
          <p:cNvSpPr>
            <a:spLocks noGrp="1"/>
          </p:cNvSpPr>
          <p:nvPr>
            <p:ph type="sldNum" sz="quarter" idx="5"/>
          </p:nvPr>
        </p:nvSpPr>
        <p:spPr/>
        <p:txBody>
          <a:bodyPr/>
          <a:lstStyle/>
          <a:p>
            <a:fld id="{3BDEF78E-3B71-465F-BC3B-090A3ECD2E94}" type="slidenum">
              <a:rPr lang="en-GB" smtClean="0"/>
              <a:t>15</a:t>
            </a:fld>
            <a:endParaRPr lang="en-GB"/>
          </a:p>
        </p:txBody>
      </p:sp>
    </p:spTree>
    <p:extLst>
      <p:ext uri="{BB962C8B-B14F-4D97-AF65-F5344CB8AC3E}">
        <p14:creationId xmlns:p14="http://schemas.microsoft.com/office/powerpoint/2010/main" val="220568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Research project evaluating TARGET resources</a:t>
            </a:r>
            <a:endParaRPr lang="en-GB" altLang="en-US" sz="1200">
              <a:latin typeface="Arial" panose="020B0604020202020204" pitchFamily="34" charset="0"/>
              <a:cs typeface="Arial" panose="020B0604020202020204" pitchFamily="34" charset="0"/>
            </a:endParaRPr>
          </a:p>
          <a:p>
            <a:endParaRPr lang="en-GB">
              <a:solidFill>
                <a:schemeClr val="tx1"/>
              </a:solidFill>
            </a:endParaRPr>
          </a:p>
          <a:p>
            <a:r>
              <a:rPr lang="en-GB">
                <a:solidFill>
                  <a:schemeClr val="tx1"/>
                </a:solidFill>
              </a:rPr>
              <a:t>UKHSA, NHS England and University of Nottingham collaborative survey - of evidence-based interventions (“How to…” resource and worked examples) </a:t>
            </a:r>
          </a:p>
          <a:p>
            <a:pPr marL="342900" indent="-342900">
              <a:buFont typeface="Arial" panose="020B0604020202020204" pitchFamily="34" charset="0"/>
              <a:buChar char="•"/>
            </a:pPr>
            <a:r>
              <a:rPr lang="en-GB">
                <a:solidFill>
                  <a:schemeClr val="tx1"/>
                </a:solidFill>
              </a:rPr>
              <a:t>To evaluate the “How to…”  and associated resources to review long-term and repeat acne treatment in a primary care setting</a:t>
            </a:r>
          </a:p>
          <a:p>
            <a:pPr marL="342900" indent="-342900">
              <a:buFont typeface="Arial" panose="020B0604020202020204" pitchFamily="34" charset="0"/>
              <a:buChar char="•"/>
            </a:pPr>
            <a:r>
              <a:rPr lang="en-GB">
                <a:solidFill>
                  <a:schemeClr val="tx1"/>
                </a:solidFill>
              </a:rPr>
              <a:t>To understand the feasibility of implementation of the tools and associated resources to upskill pharmacy professionals to provide acne management in primary care and community pharmacy</a:t>
            </a:r>
          </a:p>
          <a:p>
            <a:r>
              <a:rPr lang="en-GB">
                <a:solidFill>
                  <a:schemeClr val="tx1"/>
                </a:solidFill>
              </a:rPr>
              <a:t>Pre and post surveys based on the behaviour change COM-B model (Capability, Opportunity and Motivation)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Verdana" panose="020B0604030504040204" pitchFamily="34" charset="0"/>
                <a:ea typeface="Yu Mincho" panose="02020400000000000000" pitchFamily="18" charset="-128"/>
                <a:cs typeface="Arial" panose="020B0604020202020204" pitchFamily="34" charset="0"/>
              </a:rPr>
              <a:t>GP practice – 141 respondents, 19 completed the follow up survey  Use of the acne How to.. Resources led to increased capability, opportunity and motivation and deemed overall useful to support pharmacy professionals working in GP practice. Section of the toolkit that were the most useful included self-care advice, treatment of acne, reviewing acne using the flow chart and the acne clinical scenarios (worked examples)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Verdana" panose="020B0604030504040204" pitchFamily="34" charset="0"/>
                <a:ea typeface="Yu Mincho" panose="02020400000000000000" pitchFamily="18" charset="-128"/>
                <a:cs typeface="Arial" panose="020B0604020202020204" pitchFamily="34" charset="0"/>
              </a:rPr>
              <a:t>Respondents also fed back the following</a:t>
            </a:r>
          </a:p>
          <a:p>
            <a:pPr algn="just">
              <a:lnSpc>
                <a:spcPct val="115000"/>
              </a:lnSpc>
              <a:spcAft>
                <a:spcPts val="1000"/>
              </a:spcAft>
            </a:pPr>
            <a:r>
              <a:rPr lang="en-GB" sz="1200" i="1">
                <a:effectLst/>
                <a:latin typeface="Verdana" panose="020B0604030504040204" pitchFamily="34" charset="0"/>
                <a:ea typeface="Yu Mincho" panose="02020400000000000000" pitchFamily="18" charset="-128"/>
                <a:cs typeface="Arial" panose="020B0604020202020204" pitchFamily="34" charset="0"/>
              </a:rPr>
              <a:t>”Good use of advice for different types of skin colour”</a:t>
            </a:r>
            <a:r>
              <a:rPr lang="en-GB" sz="1200">
                <a:effectLst/>
                <a:latin typeface="Verdana" panose="020B0604030504040204" pitchFamily="34" charset="0"/>
                <a:ea typeface="Yu Mincho" panose="02020400000000000000" pitchFamily="18" charset="-128"/>
                <a:cs typeface="Arial" panose="020B0604020202020204" pitchFamily="34" charset="0"/>
              </a:rPr>
              <a:t> </a:t>
            </a:r>
          </a:p>
          <a:p>
            <a:pPr algn="just">
              <a:lnSpc>
                <a:spcPct val="115000"/>
              </a:lnSpc>
              <a:spcAft>
                <a:spcPts val="1000"/>
              </a:spcAft>
            </a:pPr>
            <a:r>
              <a:rPr lang="en-GB" sz="1200" i="1">
                <a:effectLst/>
                <a:latin typeface="Verdana" panose="020B0604030504040204" pitchFamily="34" charset="0"/>
                <a:ea typeface="Yu Mincho" panose="02020400000000000000" pitchFamily="18" charset="-128"/>
                <a:cs typeface="Arial" panose="020B0604020202020204" pitchFamily="34" charset="0"/>
              </a:rPr>
              <a:t>“These are exactly the sort of resources required for pharmacy technicians to be able to carry out reviews” </a:t>
            </a:r>
          </a:p>
          <a:p>
            <a:pPr algn="just">
              <a:lnSpc>
                <a:spcPct val="115000"/>
              </a:lnSpc>
              <a:spcAft>
                <a:spcPts val="1000"/>
              </a:spcAft>
            </a:pPr>
            <a:r>
              <a:rPr lang="en-GB" sz="1200" i="1">
                <a:effectLst/>
                <a:latin typeface="Verdana" panose="020B0604030504040204" pitchFamily="34" charset="0"/>
                <a:ea typeface="Yu Mincho" panose="02020400000000000000" pitchFamily="18" charset="-128"/>
                <a:cs typeface="Arial" panose="020B0604020202020204" pitchFamily="34" charset="0"/>
              </a:rPr>
              <a:t>“Very informative”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In community pharmacy – 44 pharmacy professionals and 10 stakeholders responded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solidFill>
                  <a:srgbClr val="202A30"/>
                </a:solidFill>
                <a:effectLst/>
                <a:latin typeface="Calibri" panose="020F0502020204030204" pitchFamily="34" charset="0"/>
                <a:ea typeface="Times New Roman" panose="02020603050405020304" pitchFamily="18" charset="0"/>
              </a:rPr>
              <a:t>The feasibility survey with community pharmacy supports the integration of pharmacy professionals across health and care systems to deliver medicines optimisation for patients as part of an integrated system. </a:t>
            </a:r>
            <a:r>
              <a:rPr lang="en-GB" sz="1200" b="0" i="0">
                <a:solidFill>
                  <a:srgbClr val="1F1F1F"/>
                </a:solidFill>
                <a:effectLst/>
                <a:latin typeface="ElsevierGulliver"/>
              </a:rPr>
              <a:t>Potential future roles have been identified, alongside additional needs to undertake these roles; the TARGET acne ‘How to’ resources could support pharmacy professionals in the management and review of antimicrobial treatment for acne.</a:t>
            </a:r>
            <a:endParaRPr lang="en-GB" sz="12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solidFill>
                <a:srgbClr val="202A30"/>
              </a:solidFill>
              <a:effectLst/>
              <a:latin typeface="Calibri" panose="020F0502020204030204" pitchFamily="34"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16</a:t>
            </a:fld>
            <a:endParaRPr lang="en-GB"/>
          </a:p>
        </p:txBody>
      </p:sp>
    </p:spTree>
    <p:extLst>
      <p:ext uri="{BB962C8B-B14F-4D97-AF65-F5344CB8AC3E}">
        <p14:creationId xmlns:p14="http://schemas.microsoft.com/office/powerpoint/2010/main" val="394733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talk</a:t>
            </a:r>
          </a:p>
          <a:p>
            <a:endParaRPr lang="en-GB"/>
          </a:p>
          <a:p>
            <a:r>
              <a:rPr lang="en-GB"/>
              <a:t>The pathfinder programme –with t</a:t>
            </a:r>
            <a:r>
              <a:rPr lang="en-GB" b="0" i="0">
                <a:solidFill>
                  <a:srgbClr val="0A4740"/>
                </a:solidFill>
                <a:effectLst/>
                <a:latin typeface="DM Sans" pitchFamily="2" charset="0"/>
              </a:rPr>
              <a:t>he central aim is to support and test different prescribing models to help inform and develop the framework for the commissioning of independent prescribing as part of clinical services in community pharmacy.</a:t>
            </a:r>
          </a:p>
          <a:p>
            <a:endParaRPr lang="en-GB" b="0" i="0">
              <a:solidFill>
                <a:srgbClr val="0A4740"/>
              </a:solidFill>
              <a:effectLst/>
              <a:latin typeface="DM Sans" pitchFamily="2" charset="0"/>
            </a:endParaRPr>
          </a:p>
          <a:p>
            <a:r>
              <a:rPr lang="en-GB" b="0" i="0">
                <a:solidFill>
                  <a:srgbClr val="0A4740"/>
                </a:solidFill>
                <a:effectLst/>
                <a:latin typeface="DM Sans" pitchFamily="2" charset="0"/>
              </a:rPr>
              <a:t>The service is the first to nationally fund pharmacists to use their IP qualification and in 2026, all newly qualified pharmacists would become prescribers from the point of registration.</a:t>
            </a:r>
          </a:p>
          <a:p>
            <a:endParaRPr lang="en-GB" b="0" i="0">
              <a:solidFill>
                <a:srgbClr val="0A4740"/>
              </a:solidFill>
              <a:effectLst/>
              <a:latin typeface="DM Sans" pitchFamily="2" charset="0"/>
            </a:endParaRPr>
          </a:p>
          <a:p>
            <a:r>
              <a:rPr lang="en-GB" b="0" i="0">
                <a:solidFill>
                  <a:srgbClr val="0A4740"/>
                </a:solidFill>
                <a:effectLst/>
                <a:latin typeface="DM Sans" pitchFamily="2" charset="0"/>
              </a:rPr>
              <a:t>Two pathfinder sites undertaking acne review as clinical model – gives opportunity to see how acne can be managed in community pharmacy setting and support future working between these two settings.</a:t>
            </a:r>
          </a:p>
        </p:txBody>
      </p:sp>
      <p:sp>
        <p:nvSpPr>
          <p:cNvPr id="4" name="Slide Number Placeholder 3"/>
          <p:cNvSpPr>
            <a:spLocks noGrp="1"/>
          </p:cNvSpPr>
          <p:nvPr>
            <p:ph type="sldNum" sz="quarter" idx="5"/>
          </p:nvPr>
        </p:nvSpPr>
        <p:spPr/>
        <p:txBody>
          <a:bodyPr/>
          <a:lstStyle/>
          <a:p>
            <a:fld id="{3BDEF78E-3B71-465F-BC3B-090A3ECD2E94}" type="slidenum">
              <a:rPr lang="en-GB" smtClean="0"/>
              <a:t>17</a:t>
            </a:fld>
            <a:endParaRPr lang="en-GB"/>
          </a:p>
        </p:txBody>
      </p:sp>
    </p:spTree>
    <p:extLst>
      <p:ext uri="{BB962C8B-B14F-4D97-AF65-F5344CB8AC3E}">
        <p14:creationId xmlns:p14="http://schemas.microsoft.com/office/powerpoint/2010/main" val="418510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NHSE programme workstream to optimise duration of antibiotic therapy. This talk will introduce this programme and demonstrate some of the data available to support the programme.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Available at: https://www.prescqipp.info/our-resources/webkits/antimicrobial-stewardship/</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18</a:t>
            </a:fld>
            <a:endParaRPr lang="en-GB"/>
          </a:p>
        </p:txBody>
      </p:sp>
    </p:spTree>
    <p:extLst>
      <p:ext uri="{BB962C8B-B14F-4D97-AF65-F5344CB8AC3E}">
        <p14:creationId xmlns:p14="http://schemas.microsoft.com/office/powerpoint/2010/main" val="381179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Presenter talk</a:t>
            </a:r>
          </a:p>
          <a:p>
            <a:r>
              <a:rPr lang="en-GB"/>
              <a:t>UK NAP for AMR, one of the ambitions is to optimise antimicrobial use and the success measure is to reduce antimicrobial use by 15%. Optimising duration of antimicrobial use is a great way to meet this target.</a:t>
            </a:r>
          </a:p>
        </p:txBody>
      </p:sp>
      <p:sp>
        <p:nvSpPr>
          <p:cNvPr id="4" name="Slide Number Placeholder 3"/>
          <p:cNvSpPr>
            <a:spLocks noGrp="1"/>
          </p:cNvSpPr>
          <p:nvPr>
            <p:ph type="sldNum" sz="quarter" idx="5"/>
          </p:nvPr>
        </p:nvSpPr>
        <p:spPr/>
        <p:txBody>
          <a:bodyPr/>
          <a:lstStyle/>
          <a:p>
            <a:fld id="{3BDEF78E-3B71-465F-BC3B-090A3ECD2E94}" type="slidenum">
              <a:rPr lang="en-GB" smtClean="0"/>
              <a:t>19</a:t>
            </a:fld>
            <a:endParaRPr lang="en-GB"/>
          </a:p>
        </p:txBody>
      </p:sp>
    </p:spTree>
    <p:extLst>
      <p:ext uri="{BB962C8B-B14F-4D97-AF65-F5344CB8AC3E}">
        <p14:creationId xmlns:p14="http://schemas.microsoft.com/office/powerpoint/2010/main" val="99496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Presenter talk</a:t>
            </a:r>
          </a:p>
          <a:p>
            <a:endParaRPr lang="en-GB"/>
          </a:p>
          <a:p>
            <a:r>
              <a:rPr lang="en-GB"/>
              <a:t>Looking at acne prescribing data has required using linked patient data to identify patients prescribed Lymecycline for 3 to 6 months. Able to see duration of prescribing associated with a single patient. This is a metric under development and not yet available publicly. This is a snapshot of data which informs the need for review of patients on long term antibiotics for acne. </a:t>
            </a:r>
          </a:p>
          <a:p>
            <a:endParaRPr lang="en-GB"/>
          </a:p>
          <a:p>
            <a:r>
              <a:rPr lang="en-GB"/>
              <a:t>NICE guidance for acne recommends lymecycline 480 mg capsules, and as they are not routinely used for any other conditions, we can assume from the routine data that the prescribing activity is related to management of acne. From August 2022 – 2023 65,027 patients had a prescription for lymecycline at least once. Within that can look at quantity of capsules to categorise quantity into four different duration bands. Of these, proportion who are prescribed for longer than 24 months recommended in NICE is 46%.</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Acne NICE Guideline NG198 https://www.nice.org.uk/guidance/ng198</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20</a:t>
            </a:fld>
            <a:endParaRPr lang="en-GB"/>
          </a:p>
        </p:txBody>
      </p:sp>
    </p:spTree>
    <p:extLst>
      <p:ext uri="{BB962C8B-B14F-4D97-AF65-F5344CB8AC3E}">
        <p14:creationId xmlns:p14="http://schemas.microsoft.com/office/powerpoint/2010/main" val="45035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2</a:t>
            </a:fld>
            <a:endParaRPr lang="en-GB"/>
          </a:p>
        </p:txBody>
      </p:sp>
    </p:spTree>
    <p:extLst>
      <p:ext uri="{BB962C8B-B14F-4D97-AF65-F5344CB8AC3E}">
        <p14:creationId xmlns:p14="http://schemas.microsoft.com/office/powerpoint/2010/main" val="3910966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Presenter talk</a:t>
            </a:r>
          </a:p>
          <a:p>
            <a:endParaRPr lang="en-GB"/>
          </a:p>
          <a:p>
            <a:r>
              <a:rPr lang="en-GB"/>
              <a:t>Looking at lymecycline duration by integrated care boards demonstrates a degree of variation between ICBs and a pattern of prescribing longer than the 24 week cut off in the NICE guidance. The acne how to toolkit can support process of addressing those patients prescribed lymecycline longer than 24 weeks.</a:t>
            </a:r>
          </a:p>
        </p:txBody>
      </p:sp>
      <p:sp>
        <p:nvSpPr>
          <p:cNvPr id="4" name="Slide Number Placeholder 3"/>
          <p:cNvSpPr>
            <a:spLocks noGrp="1"/>
          </p:cNvSpPr>
          <p:nvPr>
            <p:ph type="sldNum" sz="quarter" idx="5"/>
          </p:nvPr>
        </p:nvSpPr>
        <p:spPr/>
        <p:txBody>
          <a:bodyPr/>
          <a:lstStyle/>
          <a:p>
            <a:fld id="{3BDEF78E-3B71-465F-BC3B-090A3ECD2E94}" type="slidenum">
              <a:rPr lang="en-GB" smtClean="0"/>
              <a:t>21</a:t>
            </a:fld>
            <a:endParaRPr lang="en-GB"/>
          </a:p>
        </p:txBody>
      </p:sp>
    </p:spTree>
    <p:extLst>
      <p:ext uri="{BB962C8B-B14F-4D97-AF65-F5344CB8AC3E}">
        <p14:creationId xmlns:p14="http://schemas.microsoft.com/office/powerpoint/2010/main" val="190279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Presenter talk</a:t>
            </a:r>
          </a:p>
          <a:p>
            <a:pPr marL="0" indent="0">
              <a:buFont typeface="Arial" panose="020B0604020202020204" pitchFamily="34" charset="0"/>
              <a:buNone/>
            </a:pPr>
            <a:r>
              <a:rPr lang="en-GB"/>
              <a:t>PrescQIPP is freely accessible and no login is required. It makes data open and accessible by anyone.  It can be accessed through the link at the top of the screen: https://www.prescqipp.info/our-resources/webkits/antimicrobial-stewardship/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Then, click ‘</a:t>
            </a:r>
            <a:r>
              <a:rPr lang="en-GB" b="0" i="0">
                <a:solidFill>
                  <a:srgbClr val="009639"/>
                </a:solidFill>
                <a:effectLst/>
                <a:latin typeface="Lato" panose="020F0502020204030203" pitchFamily="34" charset="0"/>
              </a:rPr>
              <a:t>AMS Visual Analytics to support Antimicrobial Stewardship activity’, and the year in which you are interested. The information dates back to 2017/18.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solidFill>
                <a:srgbClr val="009639"/>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a:solidFill>
                  <a:srgbClr val="009639"/>
                </a:solidFill>
                <a:effectLst/>
                <a:latin typeface="Lato" panose="020F0502020204030203" pitchFamily="34" charset="0"/>
              </a:rPr>
              <a:t>Within the hub there is an </a:t>
            </a:r>
            <a:r>
              <a:rPr lang="en-GB" b="0" i="0" err="1">
                <a:solidFill>
                  <a:srgbClr val="009639"/>
                </a:solidFill>
                <a:effectLst/>
                <a:latin typeface="Lato" panose="020F0502020204030203" pitchFamily="34" charset="0"/>
              </a:rPr>
              <a:t>optmising</a:t>
            </a:r>
            <a:r>
              <a:rPr lang="en-GB" b="0" i="0">
                <a:solidFill>
                  <a:srgbClr val="009639"/>
                </a:solidFill>
                <a:effectLst/>
                <a:latin typeface="Lato" panose="020F0502020204030203" pitchFamily="34" charset="0"/>
              </a:rPr>
              <a:t> antimicrobial duration dashboard.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a:solidFill>
                <a:srgbClr val="009639"/>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Available at: https://www.prescqipp.info/our-resources/webkits/antimicrobial-stewardship/</a:t>
            </a:r>
          </a:p>
          <a:p>
            <a:endParaRPr lang="en-GB"/>
          </a:p>
          <a:p>
            <a:r>
              <a:rPr lang="en-GB" b="1"/>
              <a:t>Presenter notes</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22</a:t>
            </a:fld>
            <a:endParaRPr lang="en-GB"/>
          </a:p>
        </p:txBody>
      </p:sp>
    </p:spTree>
    <p:extLst>
      <p:ext uri="{BB962C8B-B14F-4D97-AF65-F5344CB8AC3E}">
        <p14:creationId xmlns:p14="http://schemas.microsoft.com/office/powerpoint/2010/main" val="77658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Presenter talk</a:t>
            </a:r>
          </a:p>
          <a:p>
            <a:r>
              <a:rPr lang="en-GB"/>
              <a:t>Four metrics have been developed for optimising antimicrobial duration. Firstly looked at high volume antibiotics – amoxicillin is most often used. The duration metric for amoxicillin is linked to NICE guidance duration. This also links to AMR programme priorities as amoxicillin can drive </a:t>
            </a:r>
            <a:r>
              <a:rPr lang="en-GB" i="1"/>
              <a:t>E coli </a:t>
            </a:r>
            <a:r>
              <a:rPr lang="en-GB"/>
              <a:t>drug resistance. </a:t>
            </a:r>
          </a:p>
          <a:p>
            <a:r>
              <a:rPr lang="en-GB"/>
              <a:t>Smart metric needed – for amoxicillin this translates to 5 days and 7 days. </a:t>
            </a:r>
          </a:p>
        </p:txBody>
      </p:sp>
      <p:sp>
        <p:nvSpPr>
          <p:cNvPr id="4" name="Slide Number Placeholder 3"/>
          <p:cNvSpPr>
            <a:spLocks noGrp="1"/>
          </p:cNvSpPr>
          <p:nvPr>
            <p:ph type="sldNum" sz="quarter" idx="5"/>
          </p:nvPr>
        </p:nvSpPr>
        <p:spPr/>
        <p:txBody>
          <a:bodyPr/>
          <a:lstStyle/>
          <a:p>
            <a:fld id="{3BDEF78E-3B71-465F-BC3B-090A3ECD2E94}" type="slidenum">
              <a:rPr lang="en-GB" smtClean="0"/>
              <a:t>23</a:t>
            </a:fld>
            <a:endParaRPr lang="en-GB"/>
          </a:p>
        </p:txBody>
      </p:sp>
    </p:spTree>
    <p:extLst>
      <p:ext uri="{BB962C8B-B14F-4D97-AF65-F5344CB8AC3E}">
        <p14:creationId xmlns:p14="http://schemas.microsoft.com/office/powerpoint/2010/main" val="3896340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Presenter talk</a:t>
            </a:r>
          </a:p>
          <a:p>
            <a:r>
              <a:rPr lang="en-GB"/>
              <a:t>Using these metrics can access data via several ways. Can look at data from different ICBs or practices in order to benchmark prescribing, or you can look at one ICB or practice and look at prescribing over time. Allows you to look at effect of improvement schemes. </a:t>
            </a:r>
          </a:p>
          <a:p>
            <a:r>
              <a:rPr lang="en-GB"/>
              <a:t>In this graph Amoxicillin duration of 5 days (green), 7 days (blue) and other durations (purple). Lots of variation by ICB level, and variation magnified at practice and PCN level.</a:t>
            </a:r>
          </a:p>
        </p:txBody>
      </p:sp>
      <p:sp>
        <p:nvSpPr>
          <p:cNvPr id="4" name="Slide Number Placeholder 3"/>
          <p:cNvSpPr>
            <a:spLocks noGrp="1"/>
          </p:cNvSpPr>
          <p:nvPr>
            <p:ph type="sldNum" sz="quarter" idx="5"/>
          </p:nvPr>
        </p:nvSpPr>
        <p:spPr/>
        <p:txBody>
          <a:bodyPr/>
          <a:lstStyle/>
          <a:p>
            <a:fld id="{3BDEF78E-3B71-465F-BC3B-090A3ECD2E94}" type="slidenum">
              <a:rPr lang="en-GB" smtClean="0"/>
              <a:t>24</a:t>
            </a:fld>
            <a:endParaRPr lang="en-GB"/>
          </a:p>
        </p:txBody>
      </p:sp>
    </p:spTree>
    <p:extLst>
      <p:ext uri="{BB962C8B-B14F-4D97-AF65-F5344CB8AC3E}">
        <p14:creationId xmlns:p14="http://schemas.microsoft.com/office/powerpoint/2010/main" val="16855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talk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a:solidFill>
                  <a:schemeClr val="tx1"/>
                </a:solidFill>
              </a:rPr>
              <a:t>COPD is a chronic disease which affects Approx 1.3 million people and contributes to &gt;30,000 deaths/year (1, 2) </a:t>
            </a:r>
          </a:p>
          <a:p>
            <a:pPr marL="342900" indent="-342900">
              <a:lnSpc>
                <a:spcPct val="100000"/>
              </a:lnSpc>
              <a:spcBef>
                <a:spcPts val="600"/>
              </a:spcBef>
              <a:buFont typeface="Arial" panose="020B0604020202020204" pitchFamily="34" charset="0"/>
              <a:buChar char="•"/>
            </a:pPr>
            <a:r>
              <a:rPr lang="en-GB" sz="1200">
                <a:solidFill>
                  <a:schemeClr val="tx1"/>
                </a:solidFill>
              </a:rPr>
              <a:t>disproportionately impacts deprived members of our population and it carries significant detrimental impact on quality of life and function for patients (3, 4)</a:t>
            </a:r>
          </a:p>
          <a:p>
            <a:pPr marL="342900" indent="-342900">
              <a:lnSpc>
                <a:spcPct val="100000"/>
              </a:lnSpc>
              <a:spcBef>
                <a:spcPts val="600"/>
              </a:spcBef>
              <a:buFont typeface="Arial" panose="020B0604020202020204" pitchFamily="34" charset="0"/>
              <a:buChar char="•"/>
            </a:pPr>
            <a:r>
              <a:rPr lang="en-GB" sz="1200">
                <a:solidFill>
                  <a:schemeClr val="tx1"/>
                </a:solidFill>
              </a:rPr>
              <a:t>Individual and societal costs – health, social, psychological, economic</a:t>
            </a:r>
          </a:p>
          <a:p>
            <a:pPr marL="342900" indent="-342900">
              <a:lnSpc>
                <a:spcPct val="100000"/>
              </a:lnSpc>
              <a:spcBef>
                <a:spcPts val="600"/>
              </a:spcBef>
              <a:buFont typeface="Arial" panose="020B0604020202020204" pitchFamily="34" charset="0"/>
              <a:buChar char="•"/>
            </a:pPr>
            <a:r>
              <a:rPr lang="en-GB" sz="1200">
                <a:solidFill>
                  <a:schemeClr val="tx1"/>
                </a:solidFill>
              </a:rPr>
              <a:t>Significant reliance on urgent, primary and secondary care services – including over-exposure to antibiotics and steroids (5, 6)</a:t>
            </a:r>
          </a:p>
          <a:p>
            <a:pPr marL="342900" indent="-342900">
              <a:spcBef>
                <a:spcPts val="600"/>
              </a:spcBef>
              <a:buFont typeface="Arial" panose="020B0604020202020204" pitchFamily="34" charset="0"/>
              <a:buChar char="•"/>
            </a:pPr>
            <a:r>
              <a:rPr lang="en-GB" sz="1200">
                <a:solidFill>
                  <a:schemeClr val="tx1"/>
                </a:solidFill>
              </a:rPr>
              <a:t>National data reveal that COPD exacerbations are one of the most common indications for long-term and/or repeated antibiotic use</a:t>
            </a:r>
            <a:r>
              <a:rPr lang="en-GB"/>
              <a:t> (7)</a:t>
            </a:r>
            <a:endParaRPr lang="en-GB" sz="1200">
              <a:solidFill>
                <a:schemeClr val="tx1"/>
              </a:solidFill>
              <a:cs typeface="Calibri"/>
            </a:endParaRPr>
          </a:p>
          <a:p>
            <a:pPr marL="342900" indent="-342900">
              <a:lnSpc>
                <a:spcPct val="100000"/>
              </a:lnSpc>
              <a:spcBef>
                <a:spcPts val="600"/>
              </a:spcBef>
              <a:buFont typeface="Arial" panose="020B0604020202020204" pitchFamily="34" charset="0"/>
              <a:buChar char="•"/>
            </a:pPr>
            <a:r>
              <a:rPr lang="en-GB" sz="1200">
                <a:solidFill>
                  <a:schemeClr val="tx1"/>
                </a:solidFill>
              </a:rPr>
              <a:t>More can and should be done to focus on </a:t>
            </a:r>
            <a:r>
              <a:rPr lang="en-GB" sz="1200" b="1">
                <a:solidFill>
                  <a:schemeClr val="tx1"/>
                </a:solidFill>
              </a:rPr>
              <a:t>secondary prevention </a:t>
            </a:r>
          </a:p>
          <a:p>
            <a:endParaRPr lang="en-GB"/>
          </a:p>
          <a:p>
            <a:r>
              <a:rPr lang="en-GB" b="1"/>
              <a:t>Slide References: </a:t>
            </a:r>
          </a:p>
          <a:p>
            <a:pPr marL="228600" indent="-228600">
              <a:buAutoNum type="arabicPeriod"/>
            </a:pPr>
            <a:r>
              <a:rPr lang="en-GB" b="0"/>
              <a:t>NICE, 2018. </a:t>
            </a:r>
            <a:r>
              <a:rPr lang="en-GB"/>
              <a:t>Resource impact report: Chronic obstructive pulmonary disease in over 16s: diagnosis and management (update) (NG115). Available at: https://www.nice.org.uk/guidance/ng115/resources/resource-impact-report-pdf-6602803741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a:effectLst/>
                <a:latin typeface="Segoe UI" panose="020B0502040204020203" pitchFamily="34" charset="0"/>
              </a:rPr>
              <a:t>British Lung Foundation: https://statistics.blf.org.uk/copd?_ga=2.240486403.1280140888.1530786569-1901875094.1521199434</a:t>
            </a:r>
            <a:endParaRPr lang="en-GB" sz="1800">
              <a:effectLst/>
              <a:latin typeface="Arial" panose="020B0604020202020204" pitchFamily="34" charset="0"/>
            </a:endParaRPr>
          </a:p>
          <a:p>
            <a:pPr marL="228600" indent="-228600">
              <a:buAutoNum type="arabicPeriod"/>
            </a:pPr>
            <a:r>
              <a:rPr lang="en-GB" b="0" i="0">
                <a:solidFill>
                  <a:srgbClr val="222222"/>
                </a:solidFill>
                <a:effectLst/>
                <a:latin typeface="Arial"/>
                <a:cs typeface="Arial"/>
              </a:rPr>
              <a:t>Zamzam, M.A., </a:t>
            </a:r>
            <a:r>
              <a:rPr lang="en-GB" b="0" i="0" err="1">
                <a:solidFill>
                  <a:srgbClr val="222222"/>
                </a:solidFill>
                <a:effectLst/>
                <a:latin typeface="Arial"/>
                <a:cs typeface="Arial"/>
              </a:rPr>
              <a:t>Azab</a:t>
            </a:r>
            <a:r>
              <a:rPr lang="en-GB" b="0" i="0">
                <a:solidFill>
                  <a:srgbClr val="222222"/>
                </a:solidFill>
                <a:effectLst/>
                <a:latin typeface="Arial"/>
                <a:cs typeface="Arial"/>
              </a:rPr>
              <a:t>, N.Y., El </a:t>
            </a:r>
            <a:r>
              <a:rPr lang="en-GB" b="0" i="0" err="1">
                <a:solidFill>
                  <a:srgbClr val="222222"/>
                </a:solidFill>
                <a:effectLst/>
                <a:latin typeface="Arial"/>
                <a:cs typeface="Arial"/>
              </a:rPr>
              <a:t>Wahsh</a:t>
            </a:r>
            <a:r>
              <a:rPr lang="en-GB" b="0" i="0">
                <a:solidFill>
                  <a:srgbClr val="222222"/>
                </a:solidFill>
                <a:effectLst/>
                <a:latin typeface="Arial"/>
                <a:cs typeface="Arial"/>
              </a:rPr>
              <a:t>, R.A., Ragab, A.Z. and Allam, E.M., 2012. Quality of life in COPD patients. </a:t>
            </a:r>
            <a:r>
              <a:rPr lang="en-GB" b="0" i="1">
                <a:solidFill>
                  <a:srgbClr val="222222"/>
                </a:solidFill>
                <a:effectLst/>
                <a:latin typeface="Arial"/>
                <a:cs typeface="Arial"/>
              </a:rPr>
              <a:t>Egyptian journal of chest diseases and tuberculosis</a:t>
            </a:r>
            <a:r>
              <a:rPr lang="en-GB" b="0" i="0">
                <a:solidFill>
                  <a:srgbClr val="222222"/>
                </a:solidFill>
                <a:effectLst/>
                <a:latin typeface="Arial"/>
                <a:cs typeface="Arial"/>
              </a:rPr>
              <a:t>, </a:t>
            </a:r>
            <a:r>
              <a:rPr lang="en-GB" b="0" i="1">
                <a:solidFill>
                  <a:srgbClr val="222222"/>
                </a:solidFill>
                <a:effectLst/>
                <a:latin typeface="Arial"/>
                <a:cs typeface="Arial"/>
              </a:rPr>
              <a:t>61</a:t>
            </a:r>
            <a:r>
              <a:rPr lang="en-GB" b="0" i="0">
                <a:solidFill>
                  <a:srgbClr val="222222"/>
                </a:solidFill>
                <a:effectLst/>
                <a:latin typeface="Arial"/>
                <a:cs typeface="Arial"/>
              </a:rPr>
              <a:t>(4), pp.281-289.</a:t>
            </a:r>
          </a:p>
          <a:p>
            <a:pPr marL="228600" indent="-228600">
              <a:buAutoNum type="arabicPeriod"/>
            </a:pPr>
            <a:r>
              <a:rPr lang="en-GB" b="0" i="0" err="1">
                <a:solidFill>
                  <a:srgbClr val="222222"/>
                </a:solidFill>
                <a:effectLst/>
                <a:latin typeface="Arial"/>
                <a:cs typeface="Arial"/>
              </a:rPr>
              <a:t>Ståhl</a:t>
            </a:r>
            <a:r>
              <a:rPr lang="en-GB" b="0" i="0">
                <a:solidFill>
                  <a:srgbClr val="222222"/>
                </a:solidFill>
                <a:effectLst/>
                <a:latin typeface="Arial"/>
                <a:cs typeface="Arial"/>
              </a:rPr>
              <a:t>, E., Lindberg, A., Jansson, S.A., </a:t>
            </a:r>
            <a:r>
              <a:rPr lang="en-GB" b="0" i="0" err="1">
                <a:solidFill>
                  <a:srgbClr val="222222"/>
                </a:solidFill>
                <a:effectLst/>
                <a:latin typeface="Arial"/>
                <a:cs typeface="Arial"/>
              </a:rPr>
              <a:t>Rönmark</a:t>
            </a:r>
            <a:r>
              <a:rPr lang="en-GB" b="0" i="0">
                <a:solidFill>
                  <a:srgbClr val="222222"/>
                </a:solidFill>
                <a:effectLst/>
                <a:latin typeface="Arial"/>
                <a:cs typeface="Arial"/>
              </a:rPr>
              <a:t>, E., </a:t>
            </a:r>
            <a:r>
              <a:rPr lang="en-GB" b="0" i="0" err="1">
                <a:solidFill>
                  <a:srgbClr val="222222"/>
                </a:solidFill>
                <a:effectLst/>
                <a:latin typeface="Arial"/>
                <a:cs typeface="Arial"/>
              </a:rPr>
              <a:t>Svensson</a:t>
            </a:r>
            <a:r>
              <a:rPr lang="en-GB" b="0" i="0">
                <a:solidFill>
                  <a:srgbClr val="222222"/>
                </a:solidFill>
                <a:effectLst/>
                <a:latin typeface="Arial"/>
                <a:cs typeface="Arial"/>
              </a:rPr>
              <a:t>, K., Andersson, F., </a:t>
            </a:r>
            <a:r>
              <a:rPr lang="en-GB" b="0" i="0" err="1">
                <a:solidFill>
                  <a:srgbClr val="222222"/>
                </a:solidFill>
                <a:effectLst/>
                <a:latin typeface="Arial"/>
                <a:cs typeface="Arial"/>
              </a:rPr>
              <a:t>Löfdahl</a:t>
            </a:r>
            <a:r>
              <a:rPr lang="en-GB" b="0" i="0">
                <a:solidFill>
                  <a:srgbClr val="222222"/>
                </a:solidFill>
                <a:effectLst/>
                <a:latin typeface="Arial"/>
                <a:cs typeface="Arial"/>
              </a:rPr>
              <a:t>, C.G. and </a:t>
            </a:r>
            <a:r>
              <a:rPr lang="en-GB" b="0" i="0" err="1">
                <a:solidFill>
                  <a:srgbClr val="222222"/>
                </a:solidFill>
                <a:effectLst/>
                <a:latin typeface="Arial"/>
                <a:cs typeface="Arial"/>
              </a:rPr>
              <a:t>Lundbäck</a:t>
            </a:r>
            <a:r>
              <a:rPr lang="en-GB" b="0" i="0">
                <a:solidFill>
                  <a:srgbClr val="222222"/>
                </a:solidFill>
                <a:effectLst/>
                <a:latin typeface="Arial"/>
                <a:cs typeface="Arial"/>
              </a:rPr>
              <a:t>, B., 2005. Health-related quality of life is related to COPD disease severity. </a:t>
            </a:r>
            <a:r>
              <a:rPr lang="en-GB" b="0" i="1">
                <a:solidFill>
                  <a:srgbClr val="222222"/>
                </a:solidFill>
                <a:effectLst/>
                <a:latin typeface="Arial"/>
                <a:cs typeface="Arial"/>
              </a:rPr>
              <a:t>Health and quality of life outcomes</a:t>
            </a:r>
            <a:r>
              <a:rPr lang="en-GB" b="0" i="0">
                <a:solidFill>
                  <a:srgbClr val="222222"/>
                </a:solidFill>
                <a:effectLst/>
                <a:latin typeface="Arial"/>
                <a:cs typeface="Arial"/>
              </a:rPr>
              <a:t>, </a:t>
            </a:r>
            <a:r>
              <a:rPr lang="en-GB" b="0" i="1">
                <a:solidFill>
                  <a:srgbClr val="222222"/>
                </a:solidFill>
                <a:effectLst/>
                <a:latin typeface="Arial"/>
                <a:cs typeface="Arial"/>
              </a:rPr>
              <a:t>3</a:t>
            </a:r>
            <a:r>
              <a:rPr lang="en-GB" b="0" i="0">
                <a:solidFill>
                  <a:srgbClr val="222222"/>
                </a:solidFill>
                <a:effectLst/>
                <a:latin typeface="Arial"/>
                <a:cs typeface="Arial"/>
              </a:rPr>
              <a:t>(1), pp.1-8.</a:t>
            </a:r>
          </a:p>
          <a:p>
            <a:pPr marL="228600" indent="-228600">
              <a:buAutoNum type="arabicPeriod"/>
            </a:pPr>
            <a:r>
              <a:rPr lang="en-GB" b="0" i="0">
                <a:solidFill>
                  <a:srgbClr val="202020"/>
                </a:solidFill>
                <a:effectLst/>
                <a:latin typeface="Helvetica"/>
                <a:cs typeface="Helvetica"/>
              </a:rPr>
              <a:t>López-Campos JL, </a:t>
            </a:r>
            <a:r>
              <a:rPr lang="en-GB" b="0" i="0" err="1">
                <a:solidFill>
                  <a:srgbClr val="202020"/>
                </a:solidFill>
                <a:effectLst/>
                <a:latin typeface="Helvetica"/>
                <a:cs typeface="Helvetica"/>
              </a:rPr>
              <a:t>Hartl</a:t>
            </a:r>
            <a:r>
              <a:rPr lang="en-GB" b="0" i="0">
                <a:solidFill>
                  <a:srgbClr val="202020"/>
                </a:solidFill>
                <a:effectLst/>
                <a:latin typeface="Helvetica"/>
                <a:cs typeface="Helvetica"/>
              </a:rPr>
              <a:t> S, </a:t>
            </a:r>
            <a:r>
              <a:rPr lang="en-GB" b="0" i="0" err="1">
                <a:solidFill>
                  <a:srgbClr val="202020"/>
                </a:solidFill>
                <a:effectLst/>
                <a:latin typeface="Helvetica"/>
                <a:cs typeface="Helvetica"/>
              </a:rPr>
              <a:t>Pozo</a:t>
            </a:r>
            <a:r>
              <a:rPr lang="en-GB" b="0" i="0">
                <a:solidFill>
                  <a:srgbClr val="202020"/>
                </a:solidFill>
                <a:effectLst/>
                <a:latin typeface="Helvetica"/>
                <a:cs typeface="Helvetica"/>
              </a:rPr>
              <a:t>-Rodriguez F, Roberts CM, on behalf of the European COPD Audit team (2015) Antibiotic Prescription for COPD Exacerbations Admitted to Hospital: European COPD Audit. </a:t>
            </a:r>
            <a:r>
              <a:rPr lang="en-GB" b="0" i="0" err="1">
                <a:solidFill>
                  <a:srgbClr val="202020"/>
                </a:solidFill>
                <a:effectLst/>
                <a:latin typeface="Helvetica"/>
                <a:cs typeface="Helvetica"/>
              </a:rPr>
              <a:t>PLoS</a:t>
            </a:r>
            <a:r>
              <a:rPr lang="en-GB" b="0" i="0">
                <a:solidFill>
                  <a:srgbClr val="202020"/>
                </a:solidFill>
                <a:effectLst/>
                <a:latin typeface="Helvetica"/>
                <a:cs typeface="Helvetica"/>
              </a:rPr>
              <a:t> ONE 10(4): e0124374. https://doi.org/10.1371/journal.pone.0124374</a:t>
            </a:r>
          </a:p>
          <a:p>
            <a:pPr marL="228600" indent="-228600">
              <a:buAutoNum type="arabicPeriod"/>
            </a:pPr>
            <a:r>
              <a:rPr lang="en-GB" b="0" i="0" err="1">
                <a:solidFill>
                  <a:srgbClr val="222222"/>
                </a:solidFill>
                <a:effectLst/>
                <a:latin typeface="Arial"/>
                <a:cs typeface="Arial"/>
              </a:rPr>
              <a:t>Smieszek</a:t>
            </a:r>
            <a:r>
              <a:rPr lang="en-GB" b="0" i="0">
                <a:solidFill>
                  <a:srgbClr val="222222"/>
                </a:solidFill>
                <a:effectLst/>
                <a:latin typeface="Arial"/>
                <a:cs typeface="Arial"/>
              </a:rPr>
              <a:t>, T., </a:t>
            </a:r>
            <a:r>
              <a:rPr lang="en-GB" b="0" i="0" err="1">
                <a:solidFill>
                  <a:srgbClr val="222222"/>
                </a:solidFill>
                <a:effectLst/>
                <a:latin typeface="Arial"/>
                <a:cs typeface="Arial"/>
              </a:rPr>
              <a:t>Pouwels</a:t>
            </a:r>
            <a:r>
              <a:rPr lang="en-GB" b="0" i="0">
                <a:solidFill>
                  <a:srgbClr val="222222"/>
                </a:solidFill>
                <a:effectLst/>
                <a:latin typeface="Arial"/>
                <a:cs typeface="Arial"/>
              </a:rPr>
              <a:t>, K.B., </a:t>
            </a:r>
            <a:r>
              <a:rPr lang="en-GB" b="0" i="0" err="1">
                <a:solidFill>
                  <a:srgbClr val="222222"/>
                </a:solidFill>
                <a:effectLst/>
                <a:latin typeface="Arial"/>
                <a:cs typeface="Arial"/>
              </a:rPr>
              <a:t>Dolk</a:t>
            </a:r>
            <a:r>
              <a:rPr lang="en-GB" b="0" i="0">
                <a:solidFill>
                  <a:srgbClr val="222222"/>
                </a:solidFill>
                <a:effectLst/>
                <a:latin typeface="Arial"/>
                <a:cs typeface="Arial"/>
              </a:rPr>
              <a:t>, F.C.K., Smith, D.R., Hopkins, S., </a:t>
            </a:r>
            <a:r>
              <a:rPr lang="en-GB" b="0" i="0" err="1">
                <a:solidFill>
                  <a:srgbClr val="222222"/>
                </a:solidFill>
                <a:effectLst/>
                <a:latin typeface="Arial"/>
                <a:cs typeface="Arial"/>
              </a:rPr>
              <a:t>Sharland</a:t>
            </a:r>
            <a:r>
              <a:rPr lang="en-GB" b="0" i="0">
                <a:solidFill>
                  <a:srgbClr val="222222"/>
                </a:solidFill>
                <a:effectLst/>
                <a:latin typeface="Arial"/>
                <a:cs typeface="Arial"/>
              </a:rPr>
              <a:t>, M., Hay, A.D., Moore, M.V. and Robotham, J.V., 2018. Potential for reducing inappropriate antibiotic prescribing in English primary care. </a:t>
            </a:r>
            <a:r>
              <a:rPr lang="en-GB" b="0" i="1">
                <a:solidFill>
                  <a:srgbClr val="222222"/>
                </a:solidFill>
                <a:effectLst/>
                <a:latin typeface="Arial"/>
                <a:cs typeface="Arial"/>
              </a:rPr>
              <a:t>Journal of Antimicrobial Chemotherapy</a:t>
            </a:r>
            <a:r>
              <a:rPr lang="en-GB" b="0" i="0">
                <a:solidFill>
                  <a:srgbClr val="222222"/>
                </a:solidFill>
                <a:effectLst/>
                <a:latin typeface="Arial"/>
                <a:cs typeface="Arial"/>
              </a:rPr>
              <a:t>, </a:t>
            </a:r>
            <a:r>
              <a:rPr lang="en-GB" b="0" i="1">
                <a:solidFill>
                  <a:srgbClr val="222222"/>
                </a:solidFill>
                <a:effectLst/>
                <a:latin typeface="Arial"/>
                <a:cs typeface="Arial"/>
              </a:rPr>
              <a:t>73</a:t>
            </a:r>
            <a:r>
              <a:rPr lang="en-GB" b="0" i="0">
                <a:solidFill>
                  <a:srgbClr val="222222"/>
                </a:solidFill>
                <a:effectLst/>
                <a:latin typeface="Arial"/>
                <a:cs typeface="Arial"/>
              </a:rPr>
              <a:t>(suppl_2), pp.ii36-ii43.</a:t>
            </a:r>
            <a:endParaRPr lang="en-GB" b="0" i="0">
              <a:solidFill>
                <a:srgbClr val="333333"/>
              </a:solidFill>
              <a:effectLst/>
              <a:latin typeface="Arial"/>
              <a:cs typeface="Arial"/>
            </a:endParaRPr>
          </a:p>
          <a:p>
            <a:r>
              <a:rPr lang="en-GB">
                <a:solidFill>
                  <a:srgbClr val="333333"/>
                </a:solidFill>
                <a:latin typeface="inherit"/>
              </a:rPr>
              <a:t>7. </a:t>
            </a:r>
            <a:r>
              <a:rPr lang="en-GB">
                <a:solidFill>
                  <a:srgbClr val="333333"/>
                </a:solidFill>
              </a:rPr>
              <a:t>Zhong, X., Pate, A., Yang, Y.T., Fahmi, A., Ashcroft, D.M., Goldacre, B., MacKenna, B., </a:t>
            </a:r>
            <a:r>
              <a:rPr lang="en-GB" err="1">
                <a:solidFill>
                  <a:srgbClr val="333333"/>
                </a:solidFill>
              </a:rPr>
              <a:t>Mehrkar</a:t>
            </a:r>
            <a:r>
              <a:rPr lang="en-GB">
                <a:solidFill>
                  <a:srgbClr val="333333"/>
                </a:solidFill>
              </a:rPr>
              <a:t>, A., Bacon, S.C., Massey, J. and Fisher, L., 2023. The impact of COVID-19 on antibiotic prescribing in primary care in England: Evaluation and risk prediction of appropriateness of type and repeat prescribing. </a:t>
            </a:r>
            <a:r>
              <a:rPr lang="en-GB" i="1">
                <a:solidFill>
                  <a:srgbClr val="333333"/>
                </a:solidFill>
              </a:rPr>
              <a:t>Journal of Infection</a:t>
            </a:r>
            <a:r>
              <a:rPr lang="en-GB">
                <a:solidFill>
                  <a:srgbClr val="333333"/>
                </a:solidFill>
              </a:rPr>
              <a:t>, </a:t>
            </a:r>
            <a:r>
              <a:rPr lang="en-GB" i="1">
                <a:solidFill>
                  <a:srgbClr val="333333"/>
                </a:solidFill>
              </a:rPr>
              <a:t>87</a:t>
            </a:r>
            <a:r>
              <a:rPr lang="en-GB">
                <a:solidFill>
                  <a:srgbClr val="333333"/>
                </a:solidFill>
              </a:rPr>
              <a:t>(1), pp.1-11. (see Table 3)</a:t>
            </a:r>
            <a:endParaRPr lang="en-GB" b="0" i="0">
              <a:solidFill>
                <a:srgbClr val="333333"/>
              </a:solidFill>
              <a:effectLst/>
              <a:latin typeface="inherit"/>
            </a:endParaRPr>
          </a:p>
          <a:p>
            <a:pPr marL="0" indent="0">
              <a:buNone/>
            </a:pPr>
            <a:endParaRPr lang="en-GB" b="0" i="0">
              <a:solidFill>
                <a:srgbClr val="333333"/>
              </a:solidFill>
              <a:effectLst/>
              <a:latin typeface="inherit"/>
            </a:endParaRPr>
          </a:p>
          <a:p>
            <a:pPr marL="0" indent="0">
              <a:buNone/>
            </a:pPr>
            <a:r>
              <a:rPr lang="en-GB" b="0" i="0" err="1">
                <a:solidFill>
                  <a:srgbClr val="333333"/>
                </a:solidFill>
                <a:effectLst/>
                <a:latin typeface="inherit"/>
              </a:rPr>
              <a:t>Safiri</a:t>
            </a:r>
            <a:r>
              <a:rPr lang="en-GB" b="0" i="0">
                <a:solidFill>
                  <a:srgbClr val="333333"/>
                </a:solidFill>
                <a:effectLst/>
                <a:latin typeface="inherit"/>
              </a:rPr>
              <a:t> S</a:t>
            </a:r>
            <a:r>
              <a:rPr lang="en-GB" b="0" i="0">
                <a:solidFill>
                  <a:srgbClr val="333333"/>
                </a:solidFill>
                <a:effectLst/>
                <a:latin typeface="interfaceregular"/>
              </a:rPr>
              <a:t>, </a:t>
            </a:r>
            <a:r>
              <a:rPr lang="en-GB" b="0" i="0">
                <a:solidFill>
                  <a:srgbClr val="333333"/>
                </a:solidFill>
                <a:effectLst/>
                <a:latin typeface="inherit"/>
              </a:rPr>
              <a:t>Carson-</a:t>
            </a:r>
            <a:r>
              <a:rPr lang="en-GB" b="0" i="0" err="1">
                <a:solidFill>
                  <a:srgbClr val="333333"/>
                </a:solidFill>
                <a:effectLst/>
                <a:latin typeface="inherit"/>
              </a:rPr>
              <a:t>Chahhoud</a:t>
            </a:r>
            <a:r>
              <a:rPr lang="en-GB" b="0" i="0">
                <a:solidFill>
                  <a:srgbClr val="333333"/>
                </a:solidFill>
                <a:effectLst/>
                <a:latin typeface="inherit"/>
              </a:rPr>
              <a:t> K</a:t>
            </a:r>
            <a:r>
              <a:rPr lang="en-GB" b="0" i="0">
                <a:solidFill>
                  <a:srgbClr val="333333"/>
                </a:solidFill>
                <a:effectLst/>
                <a:latin typeface="interfaceregular"/>
              </a:rPr>
              <a:t>, </a:t>
            </a:r>
            <a:r>
              <a:rPr lang="en-GB" b="0" i="0">
                <a:solidFill>
                  <a:srgbClr val="333333"/>
                </a:solidFill>
                <a:effectLst/>
                <a:latin typeface="inherit"/>
              </a:rPr>
              <a:t>Noori M</a:t>
            </a:r>
            <a:r>
              <a:rPr lang="en-GB" b="0" i="0">
                <a:solidFill>
                  <a:srgbClr val="333333"/>
                </a:solidFill>
                <a:effectLst/>
                <a:latin typeface="interfaceregular"/>
              </a:rPr>
              <a:t>, </a:t>
            </a:r>
            <a:r>
              <a:rPr lang="en-GB" b="0" i="0" err="1">
                <a:solidFill>
                  <a:srgbClr val="333333"/>
                </a:solidFill>
                <a:effectLst/>
                <a:latin typeface="inherit"/>
              </a:rPr>
              <a:t>Nejadghaderi</a:t>
            </a:r>
            <a:r>
              <a:rPr lang="en-GB" b="0" i="0">
                <a:solidFill>
                  <a:srgbClr val="333333"/>
                </a:solidFill>
                <a:effectLst/>
                <a:latin typeface="inherit"/>
              </a:rPr>
              <a:t> S A</a:t>
            </a:r>
            <a:r>
              <a:rPr lang="en-GB" b="0" i="0">
                <a:solidFill>
                  <a:srgbClr val="333333"/>
                </a:solidFill>
                <a:effectLst/>
                <a:latin typeface="interfaceregular"/>
              </a:rPr>
              <a:t>, </a:t>
            </a:r>
            <a:r>
              <a:rPr lang="en-GB" b="0" i="0" err="1">
                <a:solidFill>
                  <a:srgbClr val="333333"/>
                </a:solidFill>
                <a:effectLst/>
                <a:latin typeface="inherit"/>
              </a:rPr>
              <a:t>Sullman</a:t>
            </a:r>
            <a:r>
              <a:rPr lang="en-GB" b="0" i="0">
                <a:solidFill>
                  <a:srgbClr val="333333"/>
                </a:solidFill>
                <a:effectLst/>
                <a:latin typeface="inherit"/>
              </a:rPr>
              <a:t> M J M</a:t>
            </a:r>
            <a:r>
              <a:rPr lang="en-GB" b="0" i="0">
                <a:solidFill>
                  <a:srgbClr val="333333"/>
                </a:solidFill>
                <a:effectLst/>
                <a:latin typeface="interfaceregular"/>
              </a:rPr>
              <a:t>, </a:t>
            </a:r>
            <a:r>
              <a:rPr lang="en-GB" b="0" i="0">
                <a:solidFill>
                  <a:srgbClr val="333333"/>
                </a:solidFill>
                <a:effectLst/>
                <a:latin typeface="inherit"/>
              </a:rPr>
              <a:t>Ahmadian </a:t>
            </a:r>
            <a:r>
              <a:rPr lang="en-GB" b="0" i="0" err="1">
                <a:solidFill>
                  <a:srgbClr val="333333"/>
                </a:solidFill>
                <a:effectLst/>
                <a:latin typeface="inherit"/>
              </a:rPr>
              <a:t>Heris</a:t>
            </a:r>
            <a:r>
              <a:rPr lang="en-GB" b="0" i="0">
                <a:solidFill>
                  <a:srgbClr val="333333"/>
                </a:solidFill>
                <a:effectLst/>
                <a:latin typeface="inherit"/>
              </a:rPr>
              <a:t> J</a:t>
            </a:r>
            <a:r>
              <a:rPr lang="en-GB" b="0" i="0">
                <a:solidFill>
                  <a:srgbClr val="333333"/>
                </a:solidFill>
                <a:effectLst/>
                <a:latin typeface="interfaceregular"/>
              </a:rPr>
              <a:t> et al. Burden of chronic obstructive pulmonary disease and its attributable risk factors in 204 countries and territories, 1990-2019: results from the Global Burden of Disease Study 2019 </a:t>
            </a:r>
            <a:r>
              <a:rPr lang="en-GB" b="0" i="1">
                <a:solidFill>
                  <a:srgbClr val="333333"/>
                </a:solidFill>
                <a:effectLst/>
                <a:latin typeface="inherit"/>
              </a:rPr>
              <a:t>BMJ </a:t>
            </a:r>
            <a:r>
              <a:rPr lang="en-GB" b="0" i="0">
                <a:solidFill>
                  <a:srgbClr val="555555"/>
                </a:solidFill>
                <a:effectLst/>
                <a:latin typeface="inherit"/>
              </a:rPr>
              <a:t>2022; </a:t>
            </a:r>
            <a:r>
              <a:rPr lang="en-GB" b="0" i="0">
                <a:solidFill>
                  <a:srgbClr val="333333"/>
                </a:solidFill>
                <a:effectLst/>
                <a:latin typeface="inherit"/>
              </a:rPr>
              <a:t>378 :e069679 </a:t>
            </a:r>
            <a:r>
              <a:rPr lang="en-GB" b="0" i="0">
                <a:solidFill>
                  <a:srgbClr val="333333"/>
                </a:solidFill>
                <a:effectLst/>
                <a:latin typeface="interfaceregular"/>
              </a:rPr>
              <a:t>doi:10.1136/bmj-2021-069679</a:t>
            </a:r>
            <a:endParaRPr lang="en-GB"/>
          </a:p>
        </p:txBody>
      </p:sp>
      <p:sp>
        <p:nvSpPr>
          <p:cNvPr id="4" name="Slide Number Placeholder 3"/>
          <p:cNvSpPr>
            <a:spLocks noGrp="1"/>
          </p:cNvSpPr>
          <p:nvPr>
            <p:ph type="sldNum" sz="quarter" idx="5"/>
          </p:nvPr>
        </p:nvSpPr>
        <p:spPr/>
        <p:txBody>
          <a:bodyPr/>
          <a:lstStyle/>
          <a:p>
            <a:fld id="{83B1E996-E973-4AA4-858F-A96EEB1CC84A}" type="slidenum">
              <a:rPr lang="en-GB" smtClean="0"/>
              <a:t>26</a:t>
            </a:fld>
            <a:endParaRPr lang="en-GB"/>
          </a:p>
        </p:txBody>
      </p:sp>
    </p:spTree>
    <p:extLst>
      <p:ext uri="{BB962C8B-B14F-4D97-AF65-F5344CB8AC3E}">
        <p14:creationId xmlns:p14="http://schemas.microsoft.com/office/powerpoint/2010/main" val="65592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Presenter talk</a:t>
            </a:r>
          </a:p>
          <a:p>
            <a:pPr marL="0" indent="0">
              <a:buClr>
                <a:schemeClr val="dk1"/>
              </a:buClr>
              <a:buSzPts val="1100"/>
              <a:buNone/>
            </a:pPr>
            <a:r>
              <a:rPr lang="en-GB" sz="1200">
                <a:solidFill>
                  <a:srgbClr val="FF0000"/>
                </a:solidFill>
                <a:latin typeface="Arial" panose="020B0604020202020204" pitchFamily="34" charset="0"/>
                <a:cs typeface="Arial" panose="020B0604020202020204" pitchFamily="34" charset="0"/>
              </a:rPr>
              <a:t>There is guidance on treatment and review of COPD contained within both NICE guidance and GOLD recommendations. The TARGET ‘How to’ booklet aims to distil what is required from these documents to maximise exacerbation prevention reviews.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a:p>
          <a:p>
            <a:pPr marL="342900" indent="-342900">
              <a:buFont typeface="Arial" panose="020B0604020202020204" pitchFamily="34" charset="0"/>
              <a:buChar char="•"/>
            </a:pPr>
            <a:r>
              <a:rPr lang="en-GB">
                <a:solidFill>
                  <a:schemeClr val="tx1"/>
                </a:solidFill>
              </a:rPr>
              <a:t>The booklet is 23 pages and forms part of the ‘How to…?’ series which aims to support primary care teams to review patients that have required antibiotic treatments for COPD exacerbations with evidence-based strategies for prevention. </a:t>
            </a:r>
          </a:p>
          <a:p>
            <a:pPr marL="342900" indent="-342900">
              <a:buFont typeface="Arial" panose="020B0604020202020204" pitchFamily="34" charset="0"/>
              <a:buChar char="•"/>
            </a:pPr>
            <a:r>
              <a:rPr lang="en-GB">
                <a:solidFill>
                  <a:schemeClr val="tx1"/>
                </a:solidFill>
              </a:rPr>
              <a:t>It is not intended to duplicate or replace national guidelines; its purpose is to provide steps and resources to </a:t>
            </a:r>
            <a:r>
              <a:rPr lang="en-GB" b="1">
                <a:solidFill>
                  <a:schemeClr val="tx1"/>
                </a:solidFill>
              </a:rPr>
              <a:t>review patients who have received antimicrobials for the prevention or treatment of COPD exacerbations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The treatment goals of COPD exacerbations are to get the patient better, reducing the negative impact of their current exacerbations and </a:t>
            </a:r>
            <a:r>
              <a:rPr lang="en-GB" b="1">
                <a:solidFill>
                  <a:schemeClr val="tx1"/>
                </a:solidFill>
              </a:rPr>
              <a:t>preventing future exacerbations which are associated with disease progression</a:t>
            </a:r>
            <a:r>
              <a:rPr lang="en-GB">
                <a:solidFill>
                  <a:schemeClr val="tx1"/>
                </a:solidFill>
              </a:rPr>
              <a:t> (GOLD, 2022).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The flowchart contained within the booklet contains the steps from patient identification through to embedding a quality improvement approach</a:t>
            </a:r>
          </a:p>
          <a:p>
            <a:pPr marL="342900" indent="-342900">
              <a:buFont typeface="Arial" panose="020B0604020202020204" pitchFamily="34" charset="0"/>
              <a:buChar char="•"/>
            </a:pPr>
            <a:endParaRPr lang="en-GB" b="1">
              <a:solidFill>
                <a:schemeClr val="tx1"/>
              </a:solidFill>
            </a:endParaRPr>
          </a:p>
          <a:p>
            <a:pPr marL="342900" indent="-34290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27</a:t>
            </a:fld>
            <a:endParaRPr lang="en-GB"/>
          </a:p>
        </p:txBody>
      </p:sp>
    </p:spTree>
    <p:extLst>
      <p:ext uri="{BB962C8B-B14F-4D97-AF65-F5344CB8AC3E}">
        <p14:creationId xmlns:p14="http://schemas.microsoft.com/office/powerpoint/2010/main" val="4269714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solidFill>
                  <a:schemeClr val="tx1"/>
                </a:solidFill>
              </a:rPr>
              <a:t>Presenter Talk</a:t>
            </a:r>
          </a:p>
          <a:p>
            <a:pPr marL="0" indent="0">
              <a:buNone/>
            </a:pPr>
            <a:r>
              <a:rPr lang="en-GB" sz="1200">
                <a:solidFill>
                  <a:schemeClr val="tx1"/>
                </a:solidFill>
              </a:rPr>
              <a:t>The patient consultation aims to establish clear history of the patient’s condition, lifestyle modifications and treatments tried. </a:t>
            </a:r>
          </a:p>
          <a:p>
            <a:pPr marL="0" indent="0">
              <a:buNone/>
            </a:pPr>
            <a:endParaRPr lang="en-GB" sz="1200">
              <a:solidFill>
                <a:schemeClr val="tx1"/>
              </a:solidFill>
            </a:endParaRPr>
          </a:p>
          <a:p>
            <a:pPr marL="0" indent="0">
              <a:buNone/>
            </a:pPr>
            <a:r>
              <a:rPr lang="en-GB" sz="1200" b="1">
                <a:solidFill>
                  <a:schemeClr val="tx1"/>
                </a:solidFill>
              </a:rPr>
              <a:t>Presenter notes</a:t>
            </a:r>
          </a:p>
          <a:p>
            <a:pPr marL="0" indent="0">
              <a:buNone/>
            </a:pPr>
            <a:r>
              <a:rPr lang="en-GB" sz="1200">
                <a:solidFill>
                  <a:schemeClr val="tx1"/>
                </a:solidFill>
              </a:rPr>
              <a:t>➢ Explore how the patient is affected by their condition (physically and psychologically) to understand what lifestyle modifications and treatments they are prepared to try. </a:t>
            </a:r>
          </a:p>
          <a:p>
            <a:pPr marL="0" indent="0">
              <a:buNone/>
            </a:pPr>
            <a:r>
              <a:rPr lang="en-GB" sz="1200">
                <a:solidFill>
                  <a:schemeClr val="tx1"/>
                </a:solidFill>
              </a:rPr>
              <a:t>➢ Confirm whether non-pharmacological management and use of inhaled therapies for COPD have been optimised </a:t>
            </a:r>
            <a:endParaRPr lang="en-GB" sz="1200"/>
          </a:p>
          <a:p>
            <a:pPr marL="0" indent="0">
              <a:buNone/>
            </a:pPr>
            <a:r>
              <a:rPr lang="en-GB" sz="1200">
                <a:solidFill>
                  <a:schemeClr val="tx1"/>
                </a:solidFill>
              </a:rPr>
              <a:t>➢ Encourage self-care measures, including smoking cessation, inhaler adherence and optimised technique, vaccination uptake and pulmonary rehabilitation. </a:t>
            </a:r>
          </a:p>
          <a:p>
            <a:pPr marL="0" indent="0">
              <a:buNone/>
            </a:pPr>
            <a:r>
              <a:rPr lang="en-GB" sz="1200">
                <a:solidFill>
                  <a:schemeClr val="tx1"/>
                </a:solidFill>
              </a:rPr>
              <a:t>➢ Manage patient expectations regarding use of antibiotics and discuss the rationale behind using/not using antibiotic treatment through shared decision making. Consider visual aids if any language barriers foreseen. </a:t>
            </a:r>
          </a:p>
          <a:p>
            <a:pPr marL="0" indent="0">
              <a:buNone/>
            </a:pPr>
            <a:r>
              <a:rPr lang="en-GB" sz="1200">
                <a:solidFill>
                  <a:schemeClr val="tx1"/>
                </a:solidFill>
              </a:rPr>
              <a:t>➢ Signpost to digital apps if appropriate to provide alternatives to antibiotic courses (“to help show you when you are ok”). For example: o NHS Respiratory Digital Playbook</a:t>
            </a:r>
          </a:p>
          <a:p>
            <a:pPr>
              <a:buFont typeface="Wingdings" panose="05000000000000000000" pitchFamily="2" charset="2"/>
              <a:buChar char="Ø"/>
            </a:pPr>
            <a:r>
              <a:rPr lang="en-GB" sz="1200">
                <a:solidFill>
                  <a:schemeClr val="tx1"/>
                </a:solidFill>
              </a:rPr>
              <a:t>Refer if necessary to relevant services</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28</a:t>
            </a:fld>
            <a:endParaRPr lang="en-GB"/>
          </a:p>
        </p:txBody>
      </p:sp>
    </p:spTree>
    <p:extLst>
      <p:ext uri="{BB962C8B-B14F-4D97-AF65-F5344CB8AC3E}">
        <p14:creationId xmlns:p14="http://schemas.microsoft.com/office/powerpoint/2010/main" val="4245991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Future work highlighted as part of the ‘How to…’ resource was to develop a checklist for primary care teams to use during the consultation and to pilot it in GP practice. This checklist could be used in conjunction with the how to guide t</a:t>
            </a:r>
            <a:r>
              <a:rPr lang="en-GB" sz="2000">
                <a:solidFill>
                  <a:schemeClr val="tx1"/>
                </a:solidFill>
              </a:rPr>
              <a:t>o act as an aide memoire of steps that should be considered to avoid or reduce the risk of infection and alternatives to antibiotics before prescribing rescue packs or continuing long-term antibiotic prophylaxis. </a:t>
            </a:r>
          </a:p>
          <a:p>
            <a:r>
              <a:rPr lang="en-GB"/>
              <a:t> </a:t>
            </a:r>
          </a:p>
          <a:p>
            <a:r>
              <a:rPr lang="en-GB" sz="1800" b="0" i="0" u="none" strike="noStrike" baseline="0">
                <a:solidFill>
                  <a:srgbClr val="000000"/>
                </a:solidFill>
                <a:latin typeface="Arial" panose="020B0604020202020204" pitchFamily="34" charset="0"/>
              </a:rPr>
              <a:t>A COPD Prevention of Exacerbation Toolkit (COPD-PET) has been developed to support the review of patients prescribed long term, or repeated courses, of antibiotics. The COPD-PET is not yet published but us currently being piloted within GP practices and a respiratory hub in the East of England. The pilot will evaluate patient outcomes, patient and staff satisfaction, and support consideration of adoption and spread in other regions if successful. </a:t>
            </a:r>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29</a:t>
            </a:fld>
            <a:endParaRPr lang="en-GB"/>
          </a:p>
        </p:txBody>
      </p:sp>
    </p:spTree>
    <p:extLst>
      <p:ext uri="{BB962C8B-B14F-4D97-AF65-F5344CB8AC3E}">
        <p14:creationId xmlns:p14="http://schemas.microsoft.com/office/powerpoint/2010/main" val="1556302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Aft>
                <a:spcPts val="600"/>
              </a:spcAft>
              <a:buFont typeface="Arial" panose="020B0604020202020204" pitchFamily="34" charset="0"/>
              <a:buNone/>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pPr marL="0" indent="0">
              <a:lnSpc>
                <a:spcPct val="110000"/>
              </a:lnSpc>
              <a:spcAft>
                <a:spcPts val="600"/>
              </a:spcAft>
              <a:buFont typeface="Arial" panose="020B0604020202020204" pitchFamily="34" charset="0"/>
              <a:buNone/>
            </a:pPr>
            <a:endParaRPr lang="en-GB" sz="120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Aft>
                <a:spcPts val="600"/>
              </a:spcAft>
              <a:buFont typeface="Arial" panose="020B0604020202020204" pitchFamily="34" charset="0"/>
              <a:buNone/>
            </a:pPr>
            <a:r>
              <a:rPr lang="en-GB" sz="1200">
                <a:effectLst/>
                <a:latin typeface="Arial" panose="020B0604020202020204" pitchFamily="34" charset="0"/>
                <a:ea typeface="Times New Roman" panose="02020603050405020304" pitchFamily="18" charset="0"/>
                <a:cs typeface="Arial" panose="020B0604020202020204" pitchFamily="34" charset="0"/>
              </a:rPr>
              <a:t>The COPD-PET checklist</a:t>
            </a:r>
          </a:p>
          <a:p>
            <a:pPr marL="342900" indent="-342900">
              <a:lnSpc>
                <a:spcPct val="110000"/>
              </a:lnSpc>
              <a:spcAft>
                <a:spcPts val="600"/>
              </a:spcAft>
              <a:buFont typeface="Arial" panose="020B0604020202020204" pitchFamily="34" charset="0"/>
              <a:buChar char="•"/>
            </a:pPr>
            <a:r>
              <a:rPr lang="en-GB" sz="1200">
                <a:effectLst/>
                <a:latin typeface="Arial" panose="020B0604020202020204" pitchFamily="34" charset="0"/>
                <a:ea typeface="Times New Roman" panose="02020603050405020304" pitchFamily="18" charset="0"/>
                <a:cs typeface="Arial" panose="020B0604020202020204" pitchFamily="34" charset="0"/>
              </a:rPr>
              <a:t>is a </a:t>
            </a:r>
            <a:r>
              <a:rPr lang="en-GB" sz="1200" b="1">
                <a:effectLst/>
                <a:latin typeface="Arial" panose="020B0604020202020204" pitchFamily="34" charset="0"/>
                <a:ea typeface="Times New Roman" panose="02020603050405020304" pitchFamily="18" charset="0"/>
                <a:cs typeface="Arial" panose="020B0604020202020204" pitchFamily="34" charset="0"/>
              </a:rPr>
              <a:t>step-by-step</a:t>
            </a:r>
            <a:r>
              <a:rPr lang="en-GB" sz="1200">
                <a:effectLst/>
                <a:latin typeface="Arial" panose="020B0604020202020204" pitchFamily="34" charset="0"/>
                <a:ea typeface="Times New Roman" panose="02020603050405020304" pitchFamily="18" charset="0"/>
                <a:cs typeface="Arial" panose="020B0604020202020204" pitchFamily="34" charset="0"/>
              </a:rPr>
              <a:t> manual for conducting a </a:t>
            </a:r>
            <a:r>
              <a:rPr lang="en-GB" sz="1200" b="1">
                <a:effectLst/>
                <a:latin typeface="Arial" panose="020B0604020202020204" pitchFamily="34" charset="0"/>
                <a:ea typeface="Times New Roman" panose="02020603050405020304" pitchFamily="18" charset="0"/>
                <a:cs typeface="Arial" panose="020B0604020202020204" pitchFamily="34" charset="0"/>
              </a:rPr>
              <a:t>focused clinical review </a:t>
            </a:r>
            <a:r>
              <a:rPr lang="en-GB" sz="1200">
                <a:effectLst/>
                <a:latin typeface="Arial" panose="020B0604020202020204" pitchFamily="34" charset="0"/>
                <a:ea typeface="Times New Roman" panose="02020603050405020304" pitchFamily="18" charset="0"/>
                <a:cs typeface="Arial" panose="020B0604020202020204" pitchFamily="34" charset="0"/>
              </a:rPr>
              <a:t>aimed at COPD patients with an elevated risk of antibiotic exposure by adopting principles of </a:t>
            </a:r>
            <a:r>
              <a:rPr lang="en-GB" sz="1200" b="1">
                <a:effectLst/>
                <a:latin typeface="Arial" panose="020B0604020202020204" pitchFamily="34" charset="0"/>
                <a:ea typeface="Times New Roman" panose="02020603050405020304" pitchFamily="18" charset="0"/>
                <a:cs typeface="Arial" panose="020B0604020202020204" pitchFamily="34" charset="0"/>
              </a:rPr>
              <a:t>prevention, self-care</a:t>
            </a:r>
            <a:r>
              <a:rPr lang="en-GB" sz="1200">
                <a:effectLst/>
                <a:latin typeface="Arial" panose="020B0604020202020204" pitchFamily="34" charset="0"/>
                <a:ea typeface="Times New Roman" panose="02020603050405020304" pitchFamily="18" charset="0"/>
                <a:cs typeface="Arial" panose="020B0604020202020204" pitchFamily="34" charset="0"/>
              </a:rPr>
              <a:t> and </a:t>
            </a:r>
            <a:r>
              <a:rPr lang="en-GB" sz="1200" b="1">
                <a:effectLst/>
                <a:latin typeface="Arial" panose="020B0604020202020204" pitchFamily="34" charset="0"/>
                <a:ea typeface="Times New Roman" panose="02020603050405020304" pitchFamily="18" charset="0"/>
                <a:cs typeface="Arial" panose="020B0604020202020204" pitchFamily="34" charset="0"/>
              </a:rPr>
              <a:t>antibiotic stewardship</a:t>
            </a:r>
            <a:r>
              <a:rPr lang="en-GB" sz="1200">
                <a:effectLst/>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0000"/>
              </a:lnSpc>
              <a:spcAft>
                <a:spcPts val="600"/>
              </a:spcAft>
              <a:buFont typeface="Arial" panose="020B0604020202020204" pitchFamily="34" charset="0"/>
              <a:buChar char="•"/>
            </a:pPr>
            <a:endParaRPr lang="en-GB" sz="120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0000"/>
              </a:lnSpc>
              <a:spcAft>
                <a:spcPts val="600"/>
              </a:spcAft>
              <a:buFont typeface="Arial" panose="020B0604020202020204" pitchFamily="34" charset="0"/>
              <a:buChar char="•"/>
            </a:pPr>
            <a:r>
              <a:rPr lang="en-GB">
                <a:ea typeface="Times New Roman" panose="02020603050405020304" pitchFamily="18" charset="0"/>
              </a:rPr>
              <a:t>It is NOT a guide to acute exacerbation management, NOT a therapeutic guideline</a:t>
            </a:r>
          </a:p>
          <a:p>
            <a:pPr marL="342900" indent="-342900">
              <a:lnSpc>
                <a:spcPct val="110000"/>
              </a:lnSpc>
              <a:spcAft>
                <a:spcPts val="600"/>
              </a:spcAft>
              <a:buFont typeface="Arial" panose="020B0604020202020204" pitchFamily="34" charset="0"/>
              <a:buChar char="•"/>
            </a:pPr>
            <a:endParaRPr lang="en-GB" sz="120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0000"/>
              </a:lnSpc>
              <a:spcAft>
                <a:spcPts val="600"/>
              </a:spcAft>
              <a:buFont typeface="Arial" panose="020B0604020202020204" pitchFamily="34" charset="0"/>
              <a:buChar char="•"/>
            </a:pPr>
            <a:r>
              <a:rPr lang="en-GB" sz="1200">
                <a:effectLst/>
                <a:latin typeface="Arial" panose="020B0604020202020204" pitchFamily="34" charset="0"/>
                <a:ea typeface="Times New Roman" panose="02020603050405020304" pitchFamily="18" charset="0"/>
                <a:cs typeface="Arial" panose="020B0604020202020204" pitchFamily="34" charset="0"/>
              </a:rPr>
              <a:t>Should be administered by any healthcare professional who is competent in delivering a patient review and has familiarised themselves with the associated reference guidance on COPD management (</a:t>
            </a:r>
            <a:r>
              <a:rPr lang="en-GB" sz="1200"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How to Manage and Review Adults on Long-term and Repeated Antibiotics for the Treatment and Prevention of COPD Exacerbations</a:t>
            </a:r>
            <a:r>
              <a:rPr lang="en-GB" sz="1200">
                <a:effectLst/>
                <a:latin typeface="Arial" panose="020B0604020202020204" pitchFamily="34" charset="0"/>
                <a:ea typeface="Times New Roman" panose="02020603050405020304" pitchFamily="18" charset="0"/>
                <a:cs typeface="Arial" panose="020B0604020202020204" pitchFamily="34" charset="0"/>
              </a:rPr>
              <a:t>) as well as the structure of this toolkit.</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30</a:t>
            </a:fld>
            <a:endParaRPr lang="en-GB"/>
          </a:p>
        </p:txBody>
      </p:sp>
    </p:spTree>
    <p:extLst>
      <p:ext uri="{BB962C8B-B14F-4D97-AF65-F5344CB8AC3E}">
        <p14:creationId xmlns:p14="http://schemas.microsoft.com/office/powerpoint/2010/main" val="3421168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highlight>
                  <a:srgbClr val="FFFF00"/>
                </a:highlight>
                <a:latin typeface="Calibri" panose="020F0502020204030204" pitchFamily="34" charset="0"/>
                <a:ea typeface="Times New Roman" panose="02020603050405020304" pitchFamily="18" charset="0"/>
              </a:rPr>
              <a:t>Presenter talk – A full COPD review is not always possible within a GP consultation slot. The aim of the toolkit is to upskill clinical teams in carrying out a COPD review. But what can a GP </a:t>
            </a:r>
            <a:r>
              <a:rPr lang="en-GB" sz="1200" b="1" i="1">
                <a:effectLst/>
                <a:highlight>
                  <a:srgbClr val="FFFF00"/>
                </a:highlight>
                <a:latin typeface="Calibri" panose="020F0502020204030204" pitchFamily="34" charset="0"/>
                <a:ea typeface="Times New Roman" panose="02020603050405020304" pitchFamily="18" charset="0"/>
              </a:rPr>
              <a:t>do </a:t>
            </a:r>
            <a:r>
              <a:rPr lang="en-GB" sz="1200" b="1" i="0">
                <a:effectLst/>
                <a:highlight>
                  <a:srgbClr val="FFFF00"/>
                </a:highlight>
                <a:latin typeface="Calibri" panose="020F0502020204030204" pitchFamily="34" charset="0"/>
                <a:ea typeface="Times New Roman" panose="02020603050405020304" pitchFamily="18" charset="0"/>
              </a:rPr>
              <a:t>in a consultation with a COPD patient?</a:t>
            </a:r>
            <a:endParaRPr lang="en-GB" sz="1200" b="1" i="1">
              <a:effectLst/>
              <a:highlight>
                <a:srgbClr val="FFFF00"/>
              </a:highligh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highlight>
                  <a:srgbClr val="FFFF00"/>
                </a:highlight>
                <a:latin typeface="Calibri" panose="020F0502020204030204" pitchFamily="34" charset="0"/>
                <a:ea typeface="Times New Roman" panose="02020603050405020304" pitchFamily="18" charset="0"/>
              </a:rPr>
              <a:t>The example we will use here is for a patient that presents with symptoms of an acute infective exacerbation of COPD in a GP consultation. Note that many exacerbations are not caused by a bacterial infection. Treatment with antibiotics should be in line NICE guidance </a:t>
            </a:r>
            <a:r>
              <a:rPr lang="en-GB">
                <a:hlinkClick r:id="rId3"/>
              </a:rPr>
              <a:t>Recommendations | Chronic obstructive pulmonary disease (acute exacerbation): antimicrobial prescribing | Guidance | NICE</a:t>
            </a:r>
            <a:endParaRPr lang="en-GB" sz="1200" b="1">
              <a:effectLst/>
              <a:highlight>
                <a:srgbClr val="FFFF00"/>
              </a:highligh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Times New Roman" panose="02020603050405020304" pitchFamily="18" charset="0"/>
              </a:rPr>
              <a:t> </a:t>
            </a:r>
            <a:endParaRPr lang="en-GB"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For a patient presenting with symptoms of an acute infective exacerbation of COPD, the GP can;</a:t>
            </a:r>
          </a:p>
          <a:p>
            <a:endParaRPr lang="en-GB"/>
          </a:p>
          <a:p>
            <a:pPr marL="171450" indent="-171450">
              <a:buFont typeface="Arial" panose="020B0604020202020204" pitchFamily="34" charset="0"/>
              <a:buChar char="•"/>
            </a:pPr>
            <a:r>
              <a:rPr lang="en-GB"/>
              <a:t>Manage acute symptoms – antibiotic prescription in line with NICE guidance if required and patient counselling</a:t>
            </a:r>
          </a:p>
          <a:p>
            <a:pPr marL="171450" indent="-171450">
              <a:buFont typeface="Arial" panose="020B0604020202020204" pitchFamily="34" charset="0"/>
              <a:buChar char="•"/>
            </a:pPr>
            <a:r>
              <a:rPr lang="en-GB"/>
              <a:t>Check patient notes for when the last COPD review was done (should be annual), and gauge the frequency of exacerbations, the severity, how many antibiotic courses they have had in the las year and whether existing preventative pharmacotherapy seems optimal.</a:t>
            </a:r>
          </a:p>
          <a:p>
            <a:pPr marL="171450" indent="-171450">
              <a:buFont typeface="Arial" panose="020B0604020202020204" pitchFamily="34" charset="0"/>
              <a:buChar char="•"/>
            </a:pPr>
            <a:r>
              <a:rPr lang="en-GB"/>
              <a:t>Refer to clinical team for a COPD review If these features suggest that the patient would benefit from further assistance with managing their COPD</a:t>
            </a:r>
          </a:p>
          <a:p>
            <a:pPr marL="171450" indent="-171450">
              <a:buFont typeface="Arial" panose="020B0604020202020204" pitchFamily="34" charset="0"/>
              <a:buChar cha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The above </a:t>
            </a:r>
            <a:r>
              <a:rPr lang="en-GB" sz="1200">
                <a:effectLst/>
                <a:latin typeface="Calibri" panose="020F0502020204030204" pitchFamily="34" charset="0"/>
                <a:ea typeface="Times New Roman" panose="02020603050405020304" pitchFamily="18" charset="0"/>
              </a:rPr>
              <a:t>is important to prevent further exacerbations and can help to reduce the use of antimicrobial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Note; Not all patients with exacerbation need referral </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31</a:t>
            </a:fld>
            <a:endParaRPr lang="en-GB"/>
          </a:p>
        </p:txBody>
      </p:sp>
    </p:spTree>
    <p:extLst>
      <p:ext uri="{BB962C8B-B14F-4D97-AF65-F5344CB8AC3E}">
        <p14:creationId xmlns:p14="http://schemas.microsoft.com/office/powerpoint/2010/main" val="202568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3BDEF78E-3B71-465F-BC3B-090A3ECD2E94}" type="slidenum">
              <a:rPr lang="en-GB" smtClean="0"/>
              <a:t>3</a:t>
            </a:fld>
            <a:endParaRPr lang="en-GB"/>
          </a:p>
        </p:txBody>
      </p:sp>
    </p:spTree>
    <p:extLst>
      <p:ext uri="{BB962C8B-B14F-4D97-AF65-F5344CB8AC3E}">
        <p14:creationId xmlns:p14="http://schemas.microsoft.com/office/powerpoint/2010/main" val="162338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Presenter talk</a:t>
            </a:r>
          </a:p>
          <a:p>
            <a:endParaRPr lang="en-GB"/>
          </a:p>
          <a:p>
            <a:r>
              <a:rPr lang="en-GB"/>
              <a:t>Roxanne - </a:t>
            </a:r>
            <a:r>
              <a:rPr lang="en-GB" i="1">
                <a:effectLst/>
                <a:latin typeface="Calibri" panose="020F0502020204030204" pitchFamily="34" charset="0"/>
                <a:ea typeface="Calibri" panose="020F0502020204030204" pitchFamily="34" charset="0"/>
              </a:rPr>
              <a:t>Operations Manager/Clinical Pharmacy Technician </a:t>
            </a:r>
            <a:r>
              <a:rPr lang="en-GB" i="1" err="1">
                <a:effectLst/>
                <a:latin typeface="Calibri" panose="020F0502020204030204" pitchFamily="34" charset="0"/>
                <a:ea typeface="Calibri" panose="020F0502020204030204" pitchFamily="34" charset="0"/>
              </a:rPr>
              <a:t>eQuality</a:t>
            </a:r>
            <a:r>
              <a:rPr lang="en-GB" i="1">
                <a:effectLst/>
                <a:latin typeface="Calibri" panose="020F0502020204030204" pitchFamily="34" charset="0"/>
                <a:ea typeface="Calibri" panose="020F0502020204030204" pitchFamily="34" charset="0"/>
              </a:rPr>
              <a:t> PCN</a:t>
            </a:r>
          </a:p>
          <a:p>
            <a:r>
              <a:rPr lang="en-GB">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err="1">
                <a:effectLst/>
                <a:latin typeface="Calibri" panose="020F0502020204030204" pitchFamily="34" charset="0"/>
                <a:ea typeface="Calibri" panose="020F0502020204030204" pitchFamily="34" charset="0"/>
              </a:rPr>
              <a:t>Suprio</a:t>
            </a:r>
            <a:r>
              <a:rPr lang="en-GB" b="1">
                <a:effectLst/>
                <a:latin typeface="Calibri" panose="020F0502020204030204" pitchFamily="34" charset="0"/>
                <a:ea typeface="Calibri" panose="020F0502020204030204" pitchFamily="34" charset="0"/>
              </a:rPr>
              <a:t> </a:t>
            </a:r>
            <a:r>
              <a:rPr lang="en-GB" b="1" err="1">
                <a:effectLst/>
                <a:latin typeface="Calibri" panose="020F0502020204030204" pitchFamily="34" charset="0"/>
                <a:ea typeface="Calibri" panose="020F0502020204030204" pitchFamily="34" charset="0"/>
              </a:rPr>
              <a:t>Dhas</a:t>
            </a:r>
            <a:r>
              <a:rPr lang="en-GB" b="1">
                <a:effectLst/>
                <a:latin typeface="Calibri" panose="020F0502020204030204" pitchFamily="34" charset="0"/>
                <a:ea typeface="Calibri" panose="020F0502020204030204" pitchFamily="34" charset="0"/>
              </a:rPr>
              <a:t> </a:t>
            </a:r>
            <a:r>
              <a:rPr lang="en-GB" i="1">
                <a:effectLst/>
                <a:latin typeface="Calibri" panose="020F0502020204030204" pitchFamily="34" charset="0"/>
                <a:ea typeface="Calibri" panose="020F0502020204030204" pitchFamily="34" charset="0"/>
              </a:rPr>
              <a:t>Senior Clinical Pharmacist </a:t>
            </a:r>
            <a:r>
              <a:rPr lang="en-GB" i="1" err="1">
                <a:effectLst/>
                <a:latin typeface="Calibri" panose="020F0502020204030204" pitchFamily="34" charset="0"/>
                <a:ea typeface="Calibri" panose="020F0502020204030204" pitchFamily="34" charset="0"/>
              </a:rPr>
              <a:t>eQuality</a:t>
            </a:r>
            <a:r>
              <a:rPr lang="en-GB" i="1">
                <a:effectLst/>
                <a:latin typeface="Calibri" panose="020F0502020204030204" pitchFamily="34" charset="0"/>
                <a:ea typeface="Calibri" panose="020F0502020204030204" pitchFamily="34" charset="0"/>
              </a:rPr>
              <a:t> PCN</a:t>
            </a:r>
          </a:p>
          <a:p>
            <a:endParaRPr lang="en-GB"/>
          </a:p>
          <a:p>
            <a:r>
              <a:rPr lang="en-GB"/>
              <a:t>Approached to participate in a pilot of the COPD PET resource to share experience and delivery of the pilot.</a:t>
            </a:r>
          </a:p>
        </p:txBody>
      </p:sp>
      <p:sp>
        <p:nvSpPr>
          <p:cNvPr id="4" name="Slide Number Placeholder 3"/>
          <p:cNvSpPr>
            <a:spLocks noGrp="1"/>
          </p:cNvSpPr>
          <p:nvPr>
            <p:ph type="sldNum" sz="quarter" idx="5"/>
          </p:nvPr>
        </p:nvSpPr>
        <p:spPr/>
        <p:txBody>
          <a:bodyPr/>
          <a:lstStyle/>
          <a:p>
            <a:fld id="{3BDEF78E-3B71-465F-BC3B-090A3ECD2E94}" type="slidenum">
              <a:rPr lang="en-GB" smtClean="0"/>
              <a:t>32</a:t>
            </a:fld>
            <a:endParaRPr lang="en-GB"/>
          </a:p>
        </p:txBody>
      </p:sp>
    </p:spTree>
    <p:extLst>
      <p:ext uri="{BB962C8B-B14F-4D97-AF65-F5344CB8AC3E}">
        <p14:creationId xmlns:p14="http://schemas.microsoft.com/office/powerpoint/2010/main" val="1327267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srgbClr val="AD0016"/>
                </a:solidFill>
                <a:effectLst/>
                <a:uLnTx/>
                <a:uFillTx/>
                <a:latin typeface="Arial"/>
                <a:ea typeface="+mn-ea"/>
                <a:cs typeface="Arial"/>
              </a:rPr>
              <a:t>eQuality</a:t>
            </a:r>
            <a:r>
              <a:rPr kumimoji="0" lang="en-GB" sz="1200" b="0" i="0" u="none" strike="noStrike" kern="1200" cap="none" spc="0" normalizeH="0" baseline="0" noProof="0">
                <a:ln>
                  <a:noFill/>
                </a:ln>
                <a:solidFill>
                  <a:srgbClr val="AD0016"/>
                </a:solidFill>
                <a:effectLst/>
                <a:uLnTx/>
                <a:uFillTx/>
                <a:latin typeface="Arial"/>
                <a:ea typeface="+mn-ea"/>
                <a:cs typeface="Arial"/>
              </a:rPr>
              <a:t> PCN is one of 5 PCNs in Luton. Luton is a diverse and densely populated town.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AD0016"/>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D0016"/>
                </a:solidFill>
                <a:effectLst/>
                <a:uLnTx/>
                <a:uFillTx/>
                <a:latin typeface="Arial"/>
                <a:ea typeface="+mn-ea"/>
                <a:cs typeface="Arial"/>
              </a:rPr>
              <a:t>The aim of the pilot is to explore the impact of the toolkit on preventing infective exacerbations and reducing antibiotic use for COPD patients at high risk of recurrent infections.  The project is a collaboration between NHS England, </a:t>
            </a:r>
            <a:r>
              <a:rPr kumimoji="0" lang="en-GB" sz="1200" b="0" i="0" u="none" strike="noStrike" kern="1200" cap="none" spc="0" normalizeH="0" baseline="0" noProof="0" err="1">
                <a:ln>
                  <a:noFill/>
                </a:ln>
                <a:solidFill>
                  <a:srgbClr val="AD0016"/>
                </a:solidFill>
                <a:effectLst/>
                <a:uLnTx/>
                <a:uFillTx/>
                <a:latin typeface="Arial"/>
                <a:ea typeface="+mn-ea"/>
                <a:cs typeface="Arial"/>
              </a:rPr>
              <a:t>eQuality</a:t>
            </a:r>
            <a:r>
              <a:rPr kumimoji="0" lang="en-GB" sz="1200" b="0" i="0" u="none" strike="noStrike" kern="1200" cap="none" spc="0" normalizeH="0" baseline="0" noProof="0">
                <a:ln>
                  <a:noFill/>
                </a:ln>
                <a:solidFill>
                  <a:srgbClr val="AD0016"/>
                </a:solidFill>
                <a:effectLst/>
                <a:uLnTx/>
                <a:uFillTx/>
                <a:latin typeface="Arial"/>
                <a:ea typeface="+mn-ea"/>
                <a:cs typeface="Arial"/>
              </a:rPr>
              <a:t> PCN and the MLCSU.  </a:t>
            </a:r>
            <a:endParaRPr kumimoji="0" lang="en-GB" sz="1200" b="0" i="0" u="none" strike="noStrike" kern="1200" cap="none" spc="0" normalizeH="0" baseline="0" noProof="0">
              <a:ln>
                <a:noFill/>
              </a:ln>
              <a:solidFill>
                <a:srgbClr val="AD0016"/>
              </a:solidFill>
              <a:effectLst/>
              <a:uLnTx/>
              <a:uFillTx/>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0AD0D-403C-4DF3-8899-9AEBAFF100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985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lvl="0" indent="-6350" algn="l" defTabSz="914400" rtl="0" eaLnBrk="1" fontAlgn="auto" latinLnBrk="0" hangingPunct="1">
              <a:lnSpc>
                <a:spcPct val="103000"/>
              </a:lnSpc>
              <a:spcBef>
                <a:spcPts val="0"/>
              </a:spcBef>
              <a:spcAft>
                <a:spcPts val="35"/>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pPr marL="6350" indent="-6350">
              <a:lnSpc>
                <a:spcPct val="103000"/>
              </a:lnSpc>
              <a:spcAft>
                <a:spcPts val="35"/>
              </a:spcAft>
            </a:pPr>
            <a:endParaRPr lang="en-GB" sz="1200">
              <a:solidFill>
                <a:srgbClr val="000000"/>
              </a:solidFill>
              <a:effectLst/>
              <a:latin typeface="Calibri" panose="020F0502020204030204" pitchFamily="34" charset="0"/>
              <a:ea typeface="Calibri" panose="020F0502020204030204" pitchFamily="34" charset="0"/>
            </a:endParaRPr>
          </a:p>
          <a:p>
            <a:pPr marL="6350" indent="-6350">
              <a:lnSpc>
                <a:spcPct val="103000"/>
              </a:lnSpc>
              <a:spcAft>
                <a:spcPts val="35"/>
              </a:spcAft>
            </a:pPr>
            <a:r>
              <a:rPr lang="en-GB" sz="1200">
                <a:solidFill>
                  <a:srgbClr val="000000"/>
                </a:solidFill>
                <a:effectLst/>
                <a:latin typeface="Calibri" panose="020F0502020204030204" pitchFamily="34" charset="0"/>
                <a:ea typeface="Calibri" panose="020F0502020204030204" pitchFamily="34" charset="0"/>
              </a:rPr>
              <a:t>We identified patients by extracting data from a recently completed Prescribing Incentive Scheme audit, which identified patients with a similar criteria. </a:t>
            </a:r>
          </a:p>
          <a:p>
            <a:pPr marL="6350" indent="-6350">
              <a:lnSpc>
                <a:spcPct val="103000"/>
              </a:lnSpc>
              <a:spcAft>
                <a:spcPts val="35"/>
              </a:spcAft>
            </a:pPr>
            <a:r>
              <a:rPr lang="en-GB" sz="1200">
                <a:solidFill>
                  <a:srgbClr val="000000"/>
                </a:solidFill>
                <a:effectLst/>
                <a:latin typeface="Calibri" panose="020F0502020204030204" pitchFamily="34" charset="0"/>
                <a:ea typeface="Calibri" panose="020F0502020204030204" pitchFamily="34" charset="0"/>
              </a:rPr>
              <a:t>Once this list was exhausted a manual search was created across the 4 sites (40,000 patients). </a:t>
            </a:r>
          </a:p>
          <a:p>
            <a:pPr marL="6350" indent="-6350">
              <a:lnSpc>
                <a:spcPct val="103000"/>
              </a:lnSpc>
              <a:spcAft>
                <a:spcPts val="35"/>
              </a:spcAft>
            </a:pPr>
            <a:endParaRPr lang="en-GB" sz="1200">
              <a:solidFill>
                <a:srgbClr val="000000"/>
              </a:solidFill>
              <a:effectLst/>
              <a:latin typeface="Calibri" panose="020F0502020204030204" pitchFamily="34" charset="0"/>
              <a:ea typeface="Calibri" panose="020F0502020204030204" pitchFamily="34" charset="0"/>
            </a:endParaRPr>
          </a:p>
          <a:p>
            <a:pPr marL="6350" indent="-6350">
              <a:lnSpc>
                <a:spcPct val="103000"/>
              </a:lnSpc>
              <a:spcAft>
                <a:spcPts val="35"/>
              </a:spcAft>
            </a:pPr>
            <a:r>
              <a:rPr lang="en-GB" sz="1200">
                <a:solidFill>
                  <a:srgbClr val="000000"/>
                </a:solidFill>
                <a:effectLst/>
                <a:latin typeface="Calibri" panose="020F0502020204030204" pitchFamily="34" charset="0"/>
                <a:ea typeface="Calibri" panose="020F0502020204030204" pitchFamily="34" charset="0"/>
              </a:rPr>
              <a:t>Focused on public engagement and contacting directly to improve degree of attendance. Considered barriers specific to cohort and well as identifying the learning needs of clinicians and used guidelines and local resources to support gaps in knowledge. IT support helped create a template on systm1 and the team agreed an in house referral pathway.</a:t>
            </a:r>
          </a:p>
          <a:p>
            <a:pPr marL="6350" indent="-6350">
              <a:lnSpc>
                <a:spcPct val="103000"/>
              </a:lnSpc>
              <a:spcAft>
                <a:spcPts val="35"/>
              </a:spcAft>
            </a:pPr>
            <a:endParaRPr lang="en-GB" sz="1200">
              <a:solidFill>
                <a:srgbClr val="000000"/>
              </a:solidFill>
              <a:effectLst/>
              <a:latin typeface="Calibri" panose="020F0502020204030204" pitchFamily="34" charset="0"/>
              <a:ea typeface="Calibri" panose="020F0502020204030204" pitchFamily="34" charset="0"/>
            </a:endParaRPr>
          </a:p>
          <a:p>
            <a:pPr marL="6350" indent="-6350">
              <a:lnSpc>
                <a:spcPct val="107000"/>
              </a:lnSpc>
              <a:spcAft>
                <a:spcPts val="35"/>
              </a:spcAft>
            </a:pPr>
            <a:r>
              <a:rPr lang="en-GB" sz="1200">
                <a:solidFill>
                  <a:srgbClr val="000000"/>
                </a:solidFill>
                <a:effectLst/>
                <a:latin typeface="Calibri" panose="020F0502020204030204" pitchFamily="34" charset="0"/>
                <a:ea typeface="Calibri" panose="020F0502020204030204" pitchFamily="34" charset="0"/>
              </a:rPr>
              <a:t> </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34</a:t>
            </a:fld>
            <a:endParaRPr lang="en-GB"/>
          </a:p>
        </p:txBody>
      </p:sp>
    </p:spTree>
    <p:extLst>
      <p:ext uri="{BB962C8B-B14F-4D97-AF65-F5344CB8AC3E}">
        <p14:creationId xmlns:p14="http://schemas.microsoft.com/office/powerpoint/2010/main" val="3503821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a:p>
          <a:p>
            <a:r>
              <a:rPr lang="en-GB"/>
              <a:t>Outcomes of practice peer discussions – these are locally agreed additions to the COPD PET toolkit to utilise time with the patients and skillset of the clinicians involved with maximum effect.</a:t>
            </a:r>
          </a:p>
          <a:p>
            <a:endParaRPr lang="en-GB"/>
          </a:p>
          <a:p>
            <a:r>
              <a:rPr lang="en-GB"/>
              <a:t>Patients booked for follow up reviews – conducted this themselves or continuity of care but recognised this could be conducted by community pharmacy.</a:t>
            </a:r>
          </a:p>
        </p:txBody>
      </p:sp>
      <p:sp>
        <p:nvSpPr>
          <p:cNvPr id="4" name="Slide Number Placeholder 3"/>
          <p:cNvSpPr>
            <a:spLocks noGrp="1"/>
          </p:cNvSpPr>
          <p:nvPr>
            <p:ph type="sldNum" sz="quarter" idx="5"/>
          </p:nvPr>
        </p:nvSpPr>
        <p:spPr/>
        <p:txBody>
          <a:bodyPr/>
          <a:lstStyle/>
          <a:p>
            <a:fld id="{3BDEF78E-3B71-465F-BC3B-090A3ECD2E94}" type="slidenum">
              <a:rPr lang="en-GB" smtClean="0"/>
              <a:t>35</a:t>
            </a:fld>
            <a:endParaRPr lang="en-GB"/>
          </a:p>
        </p:txBody>
      </p:sp>
    </p:spTree>
    <p:extLst>
      <p:ext uri="{BB962C8B-B14F-4D97-AF65-F5344CB8AC3E}">
        <p14:creationId xmlns:p14="http://schemas.microsoft.com/office/powerpoint/2010/main" val="2478330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a:p>
          <a:p>
            <a:r>
              <a:rPr lang="en-GB"/>
              <a:t>Used PET checklist to guide consultations, allowing easy flow from introduction to understanding respiratory history, and how the condition is understood and experience by the patient and their quality of life. Directed patients to easy read educational materials and allowed holistic approach to support patients to take control of their condition, for examples helped address barriers to vaccination. </a:t>
            </a:r>
          </a:p>
          <a:p>
            <a:endParaRPr lang="en-GB"/>
          </a:p>
          <a:p>
            <a:r>
              <a:rPr lang="en-GB"/>
              <a:t>Discussed exacerbation in detail and when patients would use their medication, highlighted issues of AMR and overusing antibiotics. Holistic life style advice and other referral pathways were covered.</a:t>
            </a:r>
          </a:p>
          <a:p>
            <a:endParaRPr lang="en-GB"/>
          </a:p>
          <a:p>
            <a:r>
              <a:rPr lang="en-GB"/>
              <a:t>Clinical examinations conducted included respiratory medication and reviewed adherence to regimes and inhaler techniques.</a:t>
            </a:r>
          </a:p>
        </p:txBody>
      </p:sp>
      <p:sp>
        <p:nvSpPr>
          <p:cNvPr id="4" name="Slide Number Placeholder 3"/>
          <p:cNvSpPr>
            <a:spLocks noGrp="1"/>
          </p:cNvSpPr>
          <p:nvPr>
            <p:ph type="sldNum" sz="quarter" idx="5"/>
          </p:nvPr>
        </p:nvSpPr>
        <p:spPr/>
        <p:txBody>
          <a:bodyPr/>
          <a:lstStyle/>
          <a:p>
            <a:fld id="{3BDEF78E-3B71-465F-BC3B-090A3ECD2E94}" type="slidenum">
              <a:rPr lang="en-GB" smtClean="0"/>
              <a:t>36</a:t>
            </a:fld>
            <a:endParaRPr lang="en-GB"/>
          </a:p>
        </p:txBody>
      </p:sp>
    </p:spTree>
    <p:extLst>
      <p:ext uri="{BB962C8B-B14F-4D97-AF65-F5344CB8AC3E}">
        <p14:creationId xmlns:p14="http://schemas.microsoft.com/office/powerpoint/2010/main" val="2087470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a:p>
          <a:p>
            <a:r>
              <a:rPr lang="en-GB"/>
              <a:t>An example of a typical patient seen in the clinic. </a:t>
            </a:r>
          </a:p>
          <a:p>
            <a:endParaRPr lang="en-GB"/>
          </a:p>
          <a:p>
            <a:r>
              <a:rPr lang="en-GB" b="1"/>
              <a:t>Additional notes</a:t>
            </a:r>
          </a:p>
          <a:p>
            <a:r>
              <a:rPr lang="en-GB"/>
              <a:t>Baseline search from clinical system to help identify patients that should be reviewed. Alert and prepare for the consultation review</a:t>
            </a:r>
          </a:p>
          <a:p>
            <a:endParaRPr lang="en-GB"/>
          </a:p>
          <a:p>
            <a:r>
              <a:rPr lang="en-GB"/>
              <a:t>A clinical example including their information from a baseline search for patients with COPD diagnosis and repeat antibiotic therapy</a:t>
            </a:r>
          </a:p>
          <a:p>
            <a:r>
              <a:rPr lang="en-GB"/>
              <a:t>Other points for consideration;</a:t>
            </a:r>
          </a:p>
          <a:p>
            <a:r>
              <a:rPr lang="en-GB"/>
              <a:t>Has patient had previous diagnostic spirometry to confirm COPD diagnosis?</a:t>
            </a:r>
          </a:p>
          <a:p>
            <a:r>
              <a:rPr lang="en-GB"/>
              <a:t>COPD reviews should be done annually</a:t>
            </a:r>
          </a:p>
        </p:txBody>
      </p:sp>
      <p:sp>
        <p:nvSpPr>
          <p:cNvPr id="4" name="Slide Number Placeholder 3"/>
          <p:cNvSpPr>
            <a:spLocks noGrp="1"/>
          </p:cNvSpPr>
          <p:nvPr>
            <p:ph type="sldNum" sz="quarter" idx="5"/>
          </p:nvPr>
        </p:nvSpPr>
        <p:spPr/>
        <p:txBody>
          <a:bodyPr/>
          <a:lstStyle/>
          <a:p>
            <a:fld id="{3BDEF78E-3B71-465F-BC3B-090A3ECD2E94}" type="slidenum">
              <a:rPr lang="en-GB" smtClean="0"/>
              <a:t>37</a:t>
            </a:fld>
            <a:endParaRPr lang="en-GB"/>
          </a:p>
        </p:txBody>
      </p:sp>
    </p:spTree>
    <p:extLst>
      <p:ext uri="{BB962C8B-B14F-4D97-AF65-F5344CB8AC3E}">
        <p14:creationId xmlns:p14="http://schemas.microsoft.com/office/powerpoint/2010/main" val="182368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Noticed lack of confidence in exercise and encouraged overall condition and weight management through exercise regimes and referred to social prescriber. Pulmonary rehab referral to help holistically cope with exacerbations and day to day shortness of breath.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Hesitancy of vaccines addressed and encouraged flu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Highlighted knowledge of when to use antibiotics as rescue pack. Patient did not use antibiotics according to correct signs of exacerbation – took antibiotics for longer duration than prescribed (for 7 days rather than 5 days).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Reviewed inhaler technique and considering MRC score, added inhaled steroid medication. Aimed to reduce exacerbations and severity of these.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Put all the information in a care plan for him to take home and booked follow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Additional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AF screening and BP</a:t>
            </a:r>
            <a:r>
              <a:rPr lang="en-GB" sz="1200">
                <a:solidFill>
                  <a:srgbClr val="000000"/>
                </a:solidFill>
                <a:effectLst/>
                <a:latin typeface="Calibri" panose="020F0502020204030204" pitchFamily="34" charset="0"/>
                <a:ea typeface="Calibri" panose="020F0502020204030204" pitchFamily="34" charset="0"/>
              </a:rPr>
              <a:t> monitoring completed-out of range advised to </a:t>
            </a:r>
            <a:r>
              <a:rPr lang="en-GB" sz="1200" err="1">
                <a:solidFill>
                  <a:srgbClr val="000000"/>
                </a:solidFill>
                <a:effectLst/>
                <a:latin typeface="Calibri" panose="020F0502020204030204" pitchFamily="34" charset="0"/>
                <a:ea typeface="Calibri" panose="020F0502020204030204" pitchFamily="34" charset="0"/>
              </a:rPr>
              <a:t>hbpm</a:t>
            </a:r>
            <a:r>
              <a:rPr lang="en-GB" sz="1200">
                <a:solidFill>
                  <a:srgbClr val="000000"/>
                </a:solidFill>
                <a:effectLst/>
                <a:latin typeface="Calibri" panose="020F0502020204030204" pitchFamily="34" charset="0"/>
                <a:ea typeface="Calibri" panose="020F0502020204030204" pitchFamily="34" charset="0"/>
              </a:rPr>
              <a:t> 7/7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Calibri" panose="020F0502020204030204" pitchFamily="34" charset="0"/>
              </a:rPr>
              <a:t>Patient empowerment encouraged and vaccination hesitancy addressed</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38</a:t>
            </a:fld>
            <a:endParaRPr lang="en-GB"/>
          </a:p>
        </p:txBody>
      </p:sp>
    </p:spTree>
    <p:extLst>
      <p:ext uri="{BB962C8B-B14F-4D97-AF65-F5344CB8AC3E}">
        <p14:creationId xmlns:p14="http://schemas.microsoft.com/office/powerpoint/2010/main" val="762128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a:p>
          <a:p>
            <a:r>
              <a:rPr lang="en-GB"/>
              <a:t>Key practice learning as a result of piloting this approach. Consultation was long – 45 minutes but could be shortened with practice. Face to face is better for these patients as they are more vulnerable to exacerbations.</a:t>
            </a:r>
          </a:p>
          <a:p>
            <a:endParaRPr lang="en-GB"/>
          </a:p>
          <a:p>
            <a:r>
              <a:rPr lang="en-GB"/>
              <a:t>Education of patients - assumed that patients would know more about their condition if had been treated under secondary care, but this wasn’t always the case. Important to reiterate previous education.</a:t>
            </a:r>
          </a:p>
          <a:p>
            <a:endParaRPr lang="en-GB"/>
          </a:p>
          <a:p>
            <a:r>
              <a:rPr lang="en-GB"/>
              <a:t>Believe that the holistic approach for decision making will help to encourage patients to come back for further reviews and reduce acute GP consultations, less hospital visits and help patients generally have better control over their condition and quality of life. </a:t>
            </a:r>
          </a:p>
        </p:txBody>
      </p:sp>
      <p:sp>
        <p:nvSpPr>
          <p:cNvPr id="4" name="Slide Number Placeholder 3"/>
          <p:cNvSpPr>
            <a:spLocks noGrp="1"/>
          </p:cNvSpPr>
          <p:nvPr>
            <p:ph type="sldNum" sz="quarter" idx="5"/>
          </p:nvPr>
        </p:nvSpPr>
        <p:spPr/>
        <p:txBody>
          <a:bodyPr/>
          <a:lstStyle/>
          <a:p>
            <a:fld id="{3BDEF78E-3B71-465F-BC3B-090A3ECD2E94}" type="slidenum">
              <a:rPr lang="en-GB" smtClean="0"/>
              <a:t>39</a:t>
            </a:fld>
            <a:endParaRPr lang="en-GB"/>
          </a:p>
        </p:txBody>
      </p:sp>
    </p:spTree>
    <p:extLst>
      <p:ext uri="{BB962C8B-B14F-4D97-AF65-F5344CB8AC3E}">
        <p14:creationId xmlns:p14="http://schemas.microsoft.com/office/powerpoint/2010/main" val="2427418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lvl="0" indent="-6350" algn="l" defTabSz="914400" rtl="0" eaLnBrk="1" fontAlgn="auto" latinLnBrk="0" hangingPunct="1">
              <a:lnSpc>
                <a:spcPct val="103000"/>
              </a:lnSpc>
              <a:spcBef>
                <a:spcPts val="0"/>
              </a:spcBef>
              <a:spcAft>
                <a:spcPts val="35"/>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pPr marL="6350" marR="0" lvl="0" indent="-6350" algn="l" defTabSz="914400" rtl="0" eaLnBrk="1" fontAlgn="auto" latinLnBrk="0" hangingPunct="1">
              <a:lnSpc>
                <a:spcPct val="103000"/>
              </a:lnSpc>
              <a:spcBef>
                <a:spcPts val="0"/>
              </a:spcBef>
              <a:spcAft>
                <a:spcPts val="35"/>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endParaRPr>
          </a:p>
          <a:p>
            <a:pPr marL="6350" marR="0" lvl="0" indent="-6350" algn="l" defTabSz="914400" rtl="0" eaLnBrk="1" fontAlgn="auto" latinLnBrk="0" hangingPunct="1">
              <a:lnSpc>
                <a:spcPct val="103000"/>
              </a:lnSpc>
              <a:spcBef>
                <a:spcPts val="0"/>
              </a:spcBef>
              <a:spcAft>
                <a:spcPts val="35"/>
              </a:spcAft>
              <a:buClrTx/>
              <a:buSzTx/>
              <a:buFontTx/>
              <a:buNone/>
              <a:tabLst/>
              <a:defRPr/>
            </a:pPr>
            <a:r>
              <a:rPr lang="en-GB" sz="1200">
                <a:solidFill>
                  <a:srgbClr val="000000"/>
                </a:solidFill>
                <a:effectLst/>
                <a:latin typeface="Calibri" panose="020F0502020204030204" pitchFamily="34" charset="0"/>
                <a:ea typeface="Calibri" panose="020F0502020204030204" pitchFamily="34" charset="0"/>
              </a:rPr>
              <a:t>Feedback from patients from the first clinics onwards. 79 patients were reviewed and of 24 survey responses, </a:t>
            </a:r>
            <a:r>
              <a:rPr lang="en-GB" sz="1200" b="1">
                <a:ea typeface="Fira Sans Extra Condensed Medium"/>
                <a:cs typeface="Arial" panose="020B0604020202020204" pitchFamily="34" charset="0"/>
                <a:sym typeface="Fira Sans Extra Condensed Medium"/>
              </a:rPr>
              <a:t>100% respondents felt ‘very involved’ to ‘extremely involved’ in their care, </a:t>
            </a:r>
            <a:r>
              <a:rPr lang="en-GB" b="1"/>
              <a:t>90% of respondents would recommend this service to friends and family if they needed similar care or treatment </a:t>
            </a:r>
          </a:p>
          <a:p>
            <a:pPr marL="6350" indent="-6350">
              <a:lnSpc>
                <a:spcPct val="107000"/>
              </a:lnSpc>
              <a:spcAft>
                <a:spcPts val="35"/>
              </a:spcAft>
            </a:pPr>
            <a:r>
              <a:rPr lang="en-GB" sz="1200">
                <a:solidFill>
                  <a:srgbClr val="000000"/>
                </a:solidFill>
                <a:effectLst/>
                <a:latin typeface="Calibri" panose="020F0502020204030204" pitchFamily="34" charset="0"/>
                <a:ea typeface="Calibri" panose="020F0502020204030204" pitchFamily="34" charset="0"/>
              </a:rPr>
              <a:t> </a:t>
            </a:r>
          </a:p>
          <a:p>
            <a:pPr marL="6350" indent="-6350">
              <a:lnSpc>
                <a:spcPct val="107000"/>
              </a:lnSpc>
              <a:spcAft>
                <a:spcPts val="35"/>
              </a:spcAft>
            </a:pPr>
            <a:r>
              <a:rPr lang="en-GB" sz="1200">
                <a:solidFill>
                  <a:srgbClr val="000000"/>
                </a:solidFill>
                <a:effectLst/>
                <a:latin typeface="Calibri" panose="020F0502020204030204" pitchFamily="34" charset="0"/>
                <a:ea typeface="Calibri" panose="020F0502020204030204" pitchFamily="34" charset="0"/>
              </a:rPr>
              <a:t>Particular aspects patients felt most beneficial when and how to use rescue packs and role of antibiotics in their treatment.</a:t>
            </a:r>
          </a:p>
          <a:p>
            <a:pPr marL="6350" indent="-6350">
              <a:lnSpc>
                <a:spcPct val="107000"/>
              </a:lnSpc>
              <a:spcAft>
                <a:spcPts val="35"/>
              </a:spcAft>
            </a:pPr>
            <a:endParaRPr lang="en-GB" sz="1200">
              <a:solidFill>
                <a:srgbClr val="000000"/>
              </a:solidFill>
              <a:effectLst/>
              <a:latin typeface="Calibri" panose="020F0502020204030204" pitchFamily="34" charset="0"/>
              <a:ea typeface="Calibri" panose="020F0502020204030204" pitchFamily="34" charset="0"/>
            </a:endParaRPr>
          </a:p>
          <a:p>
            <a:pPr marL="6350" indent="-6350">
              <a:lnSpc>
                <a:spcPct val="103000"/>
              </a:lnSpc>
              <a:spcAft>
                <a:spcPts val="35"/>
              </a:spcAft>
            </a:pPr>
            <a:r>
              <a:rPr lang="en-GB" sz="1200">
                <a:solidFill>
                  <a:srgbClr val="000000"/>
                </a:solidFill>
                <a:effectLst/>
                <a:latin typeface="Calibri" panose="020F0502020204030204" pitchFamily="34" charset="0"/>
                <a:ea typeface="Calibri" panose="020F0502020204030204" pitchFamily="34" charset="0"/>
              </a:rPr>
              <a:t>Great experience seeing patients face to face and building rapport whilst also providing them with the right education to empower them to better manage their condition. </a:t>
            </a:r>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40</a:t>
            </a:fld>
            <a:endParaRPr lang="en-GB"/>
          </a:p>
        </p:txBody>
      </p:sp>
    </p:spTree>
    <p:extLst>
      <p:ext uri="{BB962C8B-B14F-4D97-AF65-F5344CB8AC3E}">
        <p14:creationId xmlns:p14="http://schemas.microsoft.com/office/powerpoint/2010/main" val="963588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Arial" panose="020B0604020202020204" pitchFamily="34" charset="0"/>
              </a:rPr>
              <a:t>Presenter talk</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Times New Roman" panose="02020603050405020304" pitchFamily="18" charset="0"/>
              </a:rPr>
              <a:t>Next stages for the clinical team are to do a 6 month and 12 month follow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Times New Roman" panose="02020603050405020304" pitchFamily="18" charset="0"/>
              </a:rPr>
              <a:t>Results will be shared with key team members and inform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Times New Roman" panose="02020603050405020304" pitchFamily="18" charset="0"/>
              </a:rPr>
              <a:t>Access to COPD PET - it is still in pilot phase and amendments may be made. Once pilot is complete it will be published on TARGET alongside the How To COPD resources  </a:t>
            </a:r>
            <a:endParaRPr lang="en-GB" sz="1200">
              <a:effectLst/>
              <a:latin typeface="Calibri" panose="020F0502020204030204" pitchFamily="34" charset="0"/>
              <a:ea typeface="Calibri" panose="020F0502020204030204" pitchFamily="34" charset="0"/>
            </a:endParaRPr>
          </a:p>
          <a:p>
            <a:endParaRPr lang="en-GB"/>
          </a:p>
          <a:p>
            <a:r>
              <a:rPr lang="en-GB"/>
              <a:t>Roughly 6 months left on pilot and then will be available on the toolkit.</a:t>
            </a:r>
          </a:p>
          <a:p>
            <a:endParaRPr lang="en-GB"/>
          </a:p>
          <a:p>
            <a:r>
              <a:rPr lang="en-GB"/>
              <a:t>If your practice would like to pilot the COPD PET checklist or would like a copy please contact Naomi</a:t>
            </a:r>
          </a:p>
          <a:p>
            <a:endParaRPr lang="en-GB"/>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41</a:t>
            </a:fld>
            <a:endParaRPr lang="en-GB"/>
          </a:p>
        </p:txBody>
      </p:sp>
    </p:spTree>
    <p:extLst>
      <p:ext uri="{BB962C8B-B14F-4D97-AF65-F5344CB8AC3E}">
        <p14:creationId xmlns:p14="http://schemas.microsoft.com/office/powerpoint/2010/main" val="406086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6.30pm – Introduction and housekeeping by TARGET team - Emily (10mins)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6.40pm – How to background and Acne resources – Alishah and Shazia (15mins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6.55pm – Dashboard to support duration workstream - Elizabeth (10mins)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7.05pm – COPD-PET toolkit and implementation in practice – Julia, Roxanne, Suprio (15mins)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7.20pm – Questions and Answers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7.30pm – close</a:t>
            </a:r>
            <a:endParaRPr lang="en-GB" sz="1800" dirty="0">
              <a:effectLst/>
              <a:latin typeface="Calibri" panose="020F0502020204030204" pitchFamily="34" charset="0"/>
              <a:ea typeface="Calibri" panose="020F0502020204030204" pitchFamily="34" charset="0"/>
            </a:endParaRPr>
          </a:p>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4</a:t>
            </a:fld>
            <a:endParaRPr lang="en-GB"/>
          </a:p>
        </p:txBody>
      </p:sp>
    </p:spTree>
    <p:extLst>
      <p:ext uri="{BB962C8B-B14F-4D97-AF65-F5344CB8AC3E}">
        <p14:creationId xmlns:p14="http://schemas.microsoft.com/office/powerpoint/2010/main" val="1750622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Feedback evaluation at the top of your inbox.</a:t>
            </a:r>
          </a:p>
        </p:txBody>
      </p:sp>
      <p:sp>
        <p:nvSpPr>
          <p:cNvPr id="4" name="Slide Number Placeholder 3"/>
          <p:cNvSpPr>
            <a:spLocks noGrp="1"/>
          </p:cNvSpPr>
          <p:nvPr>
            <p:ph type="sldNum" sz="quarter" idx="5"/>
          </p:nvPr>
        </p:nvSpPr>
        <p:spPr/>
        <p:txBody>
          <a:bodyPr/>
          <a:lstStyle/>
          <a:p>
            <a:fld id="{3BDEF78E-3B71-465F-BC3B-090A3ECD2E94}" type="slidenum">
              <a:rPr lang="en-GB" smtClean="0"/>
              <a:t>43</a:t>
            </a:fld>
            <a:endParaRPr lang="en-GB"/>
          </a:p>
        </p:txBody>
      </p:sp>
    </p:spTree>
    <p:extLst>
      <p:ext uri="{BB962C8B-B14F-4D97-AF65-F5344CB8AC3E}">
        <p14:creationId xmlns:p14="http://schemas.microsoft.com/office/powerpoint/2010/main" val="2113642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BDEF78E-3B71-465F-BC3B-090A3ECD2E94}" type="slidenum">
              <a:rPr lang="en-GB" smtClean="0"/>
              <a:t>44</a:t>
            </a:fld>
            <a:endParaRPr lang="en-GB"/>
          </a:p>
        </p:txBody>
      </p:sp>
    </p:spTree>
    <p:extLst>
      <p:ext uri="{BB962C8B-B14F-4D97-AF65-F5344CB8AC3E}">
        <p14:creationId xmlns:p14="http://schemas.microsoft.com/office/powerpoint/2010/main" val="42834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5</a:t>
            </a:fld>
            <a:endParaRPr lang="en-GB"/>
          </a:p>
        </p:txBody>
      </p:sp>
    </p:spTree>
    <p:extLst>
      <p:ext uri="{BB962C8B-B14F-4D97-AF65-F5344CB8AC3E}">
        <p14:creationId xmlns:p14="http://schemas.microsoft.com/office/powerpoint/2010/main" val="31782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pPr eaLnBrk="1" hangingPunct="1">
              <a:spcBef>
                <a:spcPct val="0"/>
              </a:spcBef>
            </a:pPr>
            <a:r>
              <a:rPr lang="en-GB" altLang="en-US" sz="1400">
                <a:latin typeface="Arial" panose="020B0604020202020204" pitchFamily="34" charset="0"/>
                <a:cs typeface="Arial" panose="020B0604020202020204" pitchFamily="34" charset="0"/>
              </a:rPr>
              <a:t>Background to how and why produced How to series. I’m sure you are all already aware of the issues associated with AMR in your daily practice. However, on a global scale, 2019 UN report (2), highlighted that </a:t>
            </a:r>
            <a:r>
              <a:rPr lang="en-GB" altLang="en-US" sz="1400" b="0" i="0" kern="1200">
                <a:solidFill>
                  <a:schemeClr val="tx1"/>
                </a:solidFill>
                <a:effectLst/>
                <a:latin typeface="Arial" panose="020B0604020202020204" pitchFamily="34" charset="0"/>
                <a:ea typeface="ヒラギノ角ゴ Pro W3" pitchFamily="84" charset="-128"/>
                <a:cs typeface="Arial" panose="020B0604020202020204" pitchFamily="34" charset="0"/>
              </a:rPr>
              <a:t>b</a:t>
            </a:r>
            <a:r>
              <a:rPr lang="en-GB" sz="1400" b="0" i="0" kern="1200">
                <a:solidFill>
                  <a:schemeClr val="tx1"/>
                </a:solidFill>
                <a:effectLst/>
                <a:latin typeface="Arial" panose="020B0604020202020204" pitchFamily="34" charset="0"/>
                <a:ea typeface="ヒラギノ角ゴ Pro W3" pitchFamily="84" charset="-128"/>
                <a:cs typeface="Arial" panose="020B0604020202020204" pitchFamily="34" charset="0"/>
              </a:rPr>
              <a:t>y 2050, AMR could kill 10 million people per year, in its worst-case scenario. This is more than diabetes and cancer </a:t>
            </a:r>
            <a:r>
              <a:rPr lang="en-GB" sz="1200" b="0" i="0" kern="1200">
                <a:solidFill>
                  <a:schemeClr val="tx1"/>
                </a:solidFill>
                <a:effectLst/>
                <a:latin typeface="Arial" panose="020B0604020202020204" pitchFamily="34" charset="0"/>
                <a:ea typeface="ヒラギノ角ゴ Pro W3" pitchFamily="84" charset="-128"/>
                <a:cs typeface="Arial" panose="020B0604020202020204" pitchFamily="34" charset="0"/>
              </a:rPr>
              <a:t>combined. This will also come at a cost of £66 trillion pounds. </a:t>
            </a:r>
          </a:p>
          <a:p>
            <a:pPr eaLnBrk="1" hangingPunct="1">
              <a:spcBef>
                <a:spcPct val="0"/>
              </a:spcBef>
            </a:pPr>
            <a:endParaRPr lang="en-GB" sz="1200" b="0" i="0" kern="120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t>We know that around 80% of antibiotics were prescribed in primary care in England in 2022 (3). Whilst the majority of these antibiotics are needed, previous studies estimated that one-fifth to one-third of UK antibiotic prescriptions in primary care are unnecessary or inappropriate. There is a need to continue to review our antibiotic use in line with guidance.  </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Slide references</a:t>
            </a:r>
          </a:p>
          <a:p>
            <a:pPr marL="342900" marR="0" indent="-342900">
              <a:buAutoNum type="arabicParenBoth"/>
            </a:pPr>
            <a:r>
              <a:rPr lang="en-GB" sz="1200">
                <a:latin typeface="Arial" panose="020B0604020202020204" pitchFamily="34" charset="0"/>
                <a:cs typeface="Arial" panose="020B0604020202020204" pitchFamily="34" charset="0"/>
              </a:rPr>
              <a:t>The review on antimicrobial resistance, chaired by Jim O’Neill. Tackling drug-resistant infections globally: final report and recommendations. 2016. [Available from: https://amr-review.org/sites/default/files/160518_Final%20paper_with%20cover.pdf]  </a:t>
            </a:r>
          </a:p>
          <a:p>
            <a:pPr marL="342900" marR="0" indent="-342900">
              <a:buAutoNum type="arabicParenBoth"/>
            </a:pPr>
            <a:endParaRPr lang="en-GB" sz="1200">
              <a:latin typeface="Arial" panose="020B0604020202020204" pitchFamily="34" charset="0"/>
              <a:cs typeface="Arial" panose="020B0604020202020204" pitchFamily="34" charset="0"/>
            </a:endParaRPr>
          </a:p>
          <a:p>
            <a:pPr marL="342900" marR="0" indent="-342900">
              <a:buAutoNum type="arabicParenBoth"/>
            </a:pPr>
            <a:r>
              <a:rPr lang="en-GB" sz="1200">
                <a:latin typeface="Arial" panose="020B0604020202020204" pitchFamily="34" charset="0"/>
                <a:cs typeface="Arial" panose="020B0604020202020204" pitchFamily="34" charset="0"/>
              </a:rPr>
              <a:t>IACG (2019). “No time to wait: securing the future from drug-resistant infections”</a:t>
            </a:r>
          </a:p>
          <a:p>
            <a:pPr marL="342900" marR="0" indent="-342900">
              <a:buAutoNum type="arabicParenBoth"/>
            </a:pPr>
            <a:endParaRPr lang="en-GB" sz="1200">
              <a:latin typeface="Arial" panose="020B0604020202020204" pitchFamily="34" charset="0"/>
              <a:cs typeface="Arial" panose="020B0604020202020204" pitchFamily="34" charset="0"/>
            </a:endParaRPr>
          </a:p>
          <a:p>
            <a:pPr marL="342900" marR="0" indent="-342900">
              <a:buAutoNum type="arabicParenBoth"/>
            </a:pPr>
            <a:r>
              <a:rPr lang="en-GB" sz="1800" b="0" i="0" u="none" strike="noStrike" baseline="0">
                <a:solidFill>
                  <a:srgbClr val="000000"/>
                </a:solidFill>
                <a:latin typeface="Arial" panose="020B0604020202020204" pitchFamily="34" charset="0"/>
              </a:rPr>
              <a:t>UK Health Security Agency. English surveillance programme for antimicrobial utilisation and resistance (ESPAUR) Report 2022 to 2023. </a:t>
            </a:r>
            <a:r>
              <a:rPr lang="en-GB" sz="1800" b="0" i="0" u="none" strike="noStrike" baseline="0">
                <a:solidFill>
                  <a:srgbClr val="365F91"/>
                </a:solidFill>
                <a:latin typeface="Arial" panose="020B0604020202020204" pitchFamily="34" charset="0"/>
              </a:rPr>
              <a:t>https://www.gov.uk/government/publications/english-surveillance-programme-antimicrobial-utilisation-and-resistance-espaur-report </a:t>
            </a:r>
            <a:r>
              <a:rPr lang="en-GB" sz="1800" b="0" i="0" u="none" strike="noStrike" baseline="0">
                <a:solidFill>
                  <a:srgbClr val="000000"/>
                </a:solidFill>
                <a:latin typeface="Arial" panose="020B0604020202020204" pitchFamily="34" charset="0"/>
              </a:rPr>
              <a:t>London: UK Health Security Agency, November 2023 </a:t>
            </a: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BDEF78E-3B71-465F-BC3B-090A3ECD2E94}" type="slidenum">
              <a:rPr lang="en-GB" smtClean="0"/>
              <a:t>6</a:t>
            </a:fld>
            <a:endParaRPr lang="en-GB"/>
          </a:p>
        </p:txBody>
      </p:sp>
    </p:spTree>
    <p:extLst>
      <p:ext uri="{BB962C8B-B14F-4D97-AF65-F5344CB8AC3E}">
        <p14:creationId xmlns:p14="http://schemas.microsoft.com/office/powerpoint/2010/main" val="318538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latin typeface="Arial" panose="020B0604020202020204" pitchFamily="34" charset="0"/>
                <a:cs typeface="Arial" panose="020B0604020202020204" pitchFamily="34" charset="0"/>
              </a:rPr>
              <a:t>Presenter talk </a:t>
            </a:r>
            <a:endParaRPr lang="en-GB" altLang="en-US" sz="1200" dirty="0">
              <a:latin typeface="Arial" panose="020B060402020202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data reveal that acne and COPD exacerbations are one of the most common indications for long-term and/or repeated antibiotic use. </a:t>
            </a:r>
            <a:r>
              <a:rPr lang="en-GB" sz="1200" b="1" dirty="0"/>
              <a:t>There is prescribing data that will be talked about later to support the need to review long term prescribing for acne and COPD.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Segoe UI" panose="020B0502040204020203" pitchFamily="34" charset="0"/>
              </a:rPr>
              <a:t>A recent study looking at English primary care prescribing 2019 – 2021 found that COPD had the highest risk score in getting repeat prescriptions of all common infections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2A2A2A"/>
                </a:solidFill>
              </a:rPr>
              <a:t>In 2022, </a:t>
            </a:r>
            <a:r>
              <a:rPr lang="en-GB" sz="1200" b="0" i="0" u="none" strike="noStrike" baseline="0" dirty="0">
                <a:solidFill>
                  <a:srgbClr val="000000"/>
                </a:solidFill>
                <a:latin typeface="Arial" panose="020B0604020202020204" pitchFamily="34" charset="0"/>
              </a:rPr>
              <a:t>doxycycline and lymecycline (most often used for acne treatment) were the second and third most long term/repeat prescribed antibiotics in primary care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There may be opportunity to improve adherence to prescribing guidelines. A study audited the adherence of antibiotic prescribing in people with COPD during Covid-19 by using prescribing data from 12 practices linked to the PCN. They found that in only 28.7% of cases, antibiotic prescribing was in line with guidance (i.e. adherence to guidance is low). Treatment duration was the main reason for poor adherence.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1F1F1F"/>
                </a:solidFill>
                <a:effectLst/>
                <a:latin typeface="ElsevierGulliver"/>
              </a:rPr>
              <a:t>A fundamental question is whether frequent repeat antibiotic prescribing, as routine in primary care, is actually effective and safe for the patient. There is limited evidence for the effectiveness of this practice while there are signals of risk of using antibiotics frequently over time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Segoe UI" panose="020B0502040204020203" pitchFamily="34" charset="0"/>
              </a:rPr>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1. Zhong, X., Pate, A., Yang, Y.T., et al. 2023. The impact of COVID-19 on antibiotic prescribing in primary care in England: Evaluation and risk prediction of appropriateness of type and repeat prescribing. Journal of Infection, 87(1), pp.1-11. From https://www.sciencedirect.com/science/article/pii/S0163445323002888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Arial" panose="020B0604020202020204" pitchFamily="34" charset="0"/>
              </a:rPr>
              <a:t>3. </a:t>
            </a:r>
            <a:r>
              <a:rPr lang="en-GB" sz="1800" dirty="0">
                <a:effectLst/>
                <a:latin typeface="Segoe UI" panose="020B0502040204020203" pitchFamily="34" charset="0"/>
              </a:rPr>
              <a:t>Thompson, J., </a:t>
            </a:r>
            <a:r>
              <a:rPr lang="en-GB" sz="1800" dirty="0" err="1">
                <a:effectLst/>
                <a:latin typeface="Segoe UI" panose="020B0502040204020203" pitchFamily="34" charset="0"/>
              </a:rPr>
              <a:t>Widdows</a:t>
            </a:r>
            <a:r>
              <a:rPr lang="en-GB" sz="1800" dirty="0">
                <a:effectLst/>
                <a:latin typeface="Segoe UI" panose="020B0502040204020203" pitchFamily="34" charset="0"/>
              </a:rPr>
              <a:t>, G. and Parbat, M., 2022. An audit of acute respiratory antibiotic prescribing in COPD patients during the COVID-19 pandemic. International Journal of Pharmacy Practice, 30. From: https://academic.oup.com/ijpp/article/30/Supplement_1/i24/6562300?login=true </a:t>
            </a:r>
            <a:endParaRPr lang="en-GB"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BDEF78E-3B71-465F-BC3B-090A3ECD2E94}" type="slidenum">
              <a:rPr lang="en-GB" smtClean="0"/>
              <a:t>7</a:t>
            </a:fld>
            <a:endParaRPr lang="en-GB"/>
          </a:p>
        </p:txBody>
      </p:sp>
    </p:spTree>
    <p:extLst>
      <p:ext uri="{BB962C8B-B14F-4D97-AF65-F5344CB8AC3E}">
        <p14:creationId xmlns:p14="http://schemas.microsoft.com/office/powerpoint/2010/main" val="159430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endParaRPr lang="en-GB"/>
          </a:p>
          <a:p>
            <a:r>
              <a:rPr lang="en-GB"/>
              <a:t>The how to guides are published on the TARGET toolkit on the RCGP website. There is a new worked example resource to support the acne resource which Alishah will talk through next.</a:t>
            </a:r>
          </a:p>
          <a:p>
            <a:endParaRPr lang="en-GB"/>
          </a:p>
          <a:p>
            <a:r>
              <a:rPr lang="en-GB"/>
              <a:t>Available at: https://elearning.rcgp.org.uk/mod/book/view.php?id=12649 </a:t>
            </a:r>
          </a:p>
        </p:txBody>
      </p:sp>
      <p:sp>
        <p:nvSpPr>
          <p:cNvPr id="4" name="Slide Number Placeholder 3"/>
          <p:cNvSpPr>
            <a:spLocks noGrp="1"/>
          </p:cNvSpPr>
          <p:nvPr>
            <p:ph type="sldNum" sz="quarter" idx="5"/>
          </p:nvPr>
        </p:nvSpPr>
        <p:spPr/>
        <p:txBody>
          <a:bodyPr/>
          <a:lstStyle/>
          <a:p>
            <a:fld id="{3BDEF78E-3B71-465F-BC3B-090A3ECD2E94}" type="slidenum">
              <a:rPr lang="en-GB" smtClean="0"/>
              <a:t>8</a:t>
            </a:fld>
            <a:endParaRPr lang="en-GB"/>
          </a:p>
        </p:txBody>
      </p:sp>
    </p:spTree>
    <p:extLst>
      <p:ext uri="{BB962C8B-B14F-4D97-AF65-F5344CB8AC3E}">
        <p14:creationId xmlns:p14="http://schemas.microsoft.com/office/powerpoint/2010/main" val="347867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a:latin typeface="Arial" panose="020B0604020202020204" pitchFamily="34" charset="0"/>
                <a:cs typeface="Arial" panose="020B0604020202020204" pitchFamily="34" charset="0"/>
              </a:rPr>
              <a:t>Presenter talk </a:t>
            </a:r>
            <a:endParaRPr lang="en-GB" altLang="en-US" sz="1200">
              <a:latin typeface="Arial" panose="020B0604020202020204" pitchFamily="34" charset="0"/>
              <a:cs typeface="Arial" panose="020B0604020202020204" pitchFamily="34" charset="0"/>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aim was to develop a resource for reviewing patients on long term and frequent use of antibiotics.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kern="1200">
                <a:cs typeface="Arial" panose="020B0604020202020204" pitchFamily="34" charset="0"/>
              </a:rPr>
              <a:t>Time constraints of consultations in practice makes it difficult to provide targeted reviews. </a:t>
            </a:r>
            <a:r>
              <a:rPr lang="en-GB" sz="1200">
                <a:effectLst/>
                <a:latin typeface="Calibri" panose="020F0502020204030204" pitchFamily="34" charset="0"/>
                <a:ea typeface="Times New Roman" panose="02020603050405020304" pitchFamily="18" charset="0"/>
              </a:rPr>
              <a:t>The ‘How to’ resources were developed with aim of up-skilling other members of the practice team to undertake effective reviews that will improve patient care and reduce GP appointments for acne and COPD. </a:t>
            </a:r>
            <a:endParaRPr lang="en-GB"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It is important to have resources to support teams with consultations to manage patient expectations and develop health literacy.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Stakeholder feedback during the development of the resource was received from 21 respondents. Resources were originally aimed at GP based practice pharmacists and evolved as feedback would be relevant across the primary care team. The final resources include treatment options, self care, digital apps, visual. for structured approach</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currently two ‘How to…’ booklets, one on acnes and one on COPD. Available at: https://elearning.rcgp.org.uk/mod/book/view.php?id=12649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BDEF78E-3B71-465F-BC3B-090A3ECD2E94}" type="slidenum">
              <a:rPr lang="en-GB" smtClean="0"/>
              <a:t>9</a:t>
            </a:fld>
            <a:endParaRPr lang="en-GB"/>
          </a:p>
        </p:txBody>
      </p:sp>
    </p:spTree>
    <p:extLst>
      <p:ext uri="{BB962C8B-B14F-4D97-AF65-F5344CB8AC3E}">
        <p14:creationId xmlns:p14="http://schemas.microsoft.com/office/powerpoint/2010/main" val="338094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r>
              <a:rPr lang="en-US"/>
              <a:t>November 2023</a:t>
            </a:r>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t>rcgp.org.uk/TARGETantibiotics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1385C2-C24A-4E88-87F7-2016927FAD7D}" type="slidenum">
              <a:rPr lang="en-GB" smtClean="0"/>
              <a:pPr/>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91C5F5EB-CE93-05E5-289F-9CA88316C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411799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2023</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C51A2772-FFA9-2144-ED76-3A0B5CC71A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43842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2023</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6C75A13E-22DD-BD45-87CD-B382A0BECC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61384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6994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4">
            <a:extLst>
              <a:ext uri="{FF2B5EF4-FFF2-40B4-BE49-F238E27FC236}">
                <a16:creationId xmlns:a16="http://schemas.microsoft.com/office/drawing/2014/main" id="{5843AEFE-6FFE-CC86-B1E7-C3EC523E0494}"/>
              </a:ext>
            </a:extLst>
          </p:cNvPr>
          <p:cNvSpPr>
            <a:spLocks noGrp="1"/>
          </p:cNvSpPr>
          <p:nvPr>
            <p:ph type="body" sz="quarter" idx="11" hasCustomPrompt="1"/>
          </p:nvPr>
        </p:nvSpPr>
        <p:spPr>
          <a:xfrm>
            <a:off x="788193" y="659129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
        <p:nvSpPr>
          <p:cNvPr id="6" name="Text Placeholder 4">
            <a:extLst>
              <a:ext uri="{FF2B5EF4-FFF2-40B4-BE49-F238E27FC236}">
                <a16:creationId xmlns:a16="http://schemas.microsoft.com/office/drawing/2014/main" id="{0D164812-F833-E77F-68EB-4579C72D19A0}"/>
              </a:ext>
            </a:extLst>
          </p:cNvPr>
          <p:cNvSpPr>
            <a:spLocks noGrp="1"/>
          </p:cNvSpPr>
          <p:nvPr>
            <p:ph type="body" sz="quarter" idx="12" hasCustomPrompt="1"/>
          </p:nvPr>
        </p:nvSpPr>
        <p:spPr>
          <a:xfrm>
            <a:off x="3050380" y="65912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
        <p:nvSpPr>
          <p:cNvPr id="7" name="Text Placeholder 4">
            <a:extLst>
              <a:ext uri="{FF2B5EF4-FFF2-40B4-BE49-F238E27FC236}">
                <a16:creationId xmlns:a16="http://schemas.microsoft.com/office/drawing/2014/main" id="{E4E6272E-F158-EC00-41EA-25737BC73AB9}"/>
              </a:ext>
            </a:extLst>
          </p:cNvPr>
          <p:cNvSpPr>
            <a:spLocks noGrp="1"/>
          </p:cNvSpPr>
          <p:nvPr>
            <p:ph type="body" sz="quarter" idx="13" hasCustomPrompt="1"/>
          </p:nvPr>
        </p:nvSpPr>
        <p:spPr>
          <a:xfrm>
            <a:off x="6403180" y="65912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Tree>
    <p:extLst>
      <p:ext uri="{BB962C8B-B14F-4D97-AF65-F5344CB8AC3E}">
        <p14:creationId xmlns:p14="http://schemas.microsoft.com/office/powerpoint/2010/main" val="353276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57224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57224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57224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Tree>
    <p:extLst>
      <p:ext uri="{BB962C8B-B14F-4D97-AF65-F5344CB8AC3E}">
        <p14:creationId xmlns:p14="http://schemas.microsoft.com/office/powerpoint/2010/main" val="171678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4592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3288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665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4">
            <a:extLst>
              <a:ext uri="{FF2B5EF4-FFF2-40B4-BE49-F238E27FC236}">
                <a16:creationId xmlns:a16="http://schemas.microsoft.com/office/drawing/2014/main" id="{5843AEFE-6FFE-CC86-B1E7-C3EC523E0494}"/>
              </a:ext>
            </a:extLst>
          </p:cNvPr>
          <p:cNvSpPr>
            <a:spLocks noGrp="1"/>
          </p:cNvSpPr>
          <p:nvPr>
            <p:ph type="body" sz="quarter" idx="11" hasCustomPrompt="1"/>
          </p:nvPr>
        </p:nvSpPr>
        <p:spPr>
          <a:xfrm>
            <a:off x="800100" y="6459537"/>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
        <p:nvSpPr>
          <p:cNvPr id="6" name="Text Placeholder 4">
            <a:extLst>
              <a:ext uri="{FF2B5EF4-FFF2-40B4-BE49-F238E27FC236}">
                <a16:creationId xmlns:a16="http://schemas.microsoft.com/office/drawing/2014/main" id="{0D164812-F833-E77F-68EB-4579C72D19A0}"/>
              </a:ext>
            </a:extLst>
          </p:cNvPr>
          <p:cNvSpPr>
            <a:spLocks noGrp="1"/>
          </p:cNvSpPr>
          <p:nvPr>
            <p:ph type="body" sz="quarter" idx="12" hasCustomPrompt="1"/>
          </p:nvPr>
        </p:nvSpPr>
        <p:spPr>
          <a:xfrm>
            <a:off x="30503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
        <p:nvSpPr>
          <p:cNvPr id="7" name="Text Placeholder 4">
            <a:extLst>
              <a:ext uri="{FF2B5EF4-FFF2-40B4-BE49-F238E27FC236}">
                <a16:creationId xmlns:a16="http://schemas.microsoft.com/office/drawing/2014/main" id="{E4E6272E-F158-EC00-41EA-25737BC73AB9}"/>
              </a:ext>
            </a:extLst>
          </p:cNvPr>
          <p:cNvSpPr>
            <a:spLocks noGrp="1"/>
          </p:cNvSpPr>
          <p:nvPr>
            <p:ph type="body" sz="quarter" idx="13" hasCustomPrompt="1"/>
          </p:nvPr>
        </p:nvSpPr>
        <p:spPr>
          <a:xfrm>
            <a:off x="64031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a:t>Edit</a:t>
            </a:r>
            <a:endParaRPr lang="en-GB"/>
          </a:p>
        </p:txBody>
      </p:sp>
    </p:spTree>
    <p:extLst>
      <p:ext uri="{BB962C8B-B14F-4D97-AF65-F5344CB8AC3E}">
        <p14:creationId xmlns:p14="http://schemas.microsoft.com/office/powerpoint/2010/main" val="260282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2023</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95F5E348-C4F0-B66A-C83B-F5791DAF9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210670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May 2023</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7" name="Picture 6" descr="A close-up of some lipstick&#10;&#10;Description automatically generated with low confidence">
            <a:extLst>
              <a:ext uri="{FF2B5EF4-FFF2-40B4-BE49-F238E27FC236}">
                <a16:creationId xmlns:a16="http://schemas.microsoft.com/office/drawing/2014/main" id="{9014636D-AAFC-9322-76D5-DB7423225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66200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May 2023</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pPr/>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6F5C6A66-75F5-CCCE-FDE4-A0D3BC1B9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309459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5188"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May 2023</a:t>
            </a:r>
            <a:endParaRPr lang="en-GB"/>
          </a:p>
        </p:txBody>
      </p:sp>
      <p:sp>
        <p:nvSpPr>
          <p:cNvPr id="8" name="Footer Placeholder 7"/>
          <p:cNvSpPr>
            <a:spLocks noGrp="1"/>
          </p:cNvSpPr>
          <p:nvPr>
            <p:ph type="ftr" sz="quarter" idx="11"/>
          </p:nvPr>
        </p:nvSpPr>
        <p:spPr/>
        <p:txBody>
          <a:bodyPr/>
          <a:lstStyle/>
          <a:p>
            <a:r>
              <a:rPr lang="en-GB"/>
              <a:t>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1" name="Picture 10" descr="A close-up of some lipstick&#10;&#10;Description automatically generated with low confidence">
            <a:extLst>
              <a:ext uri="{FF2B5EF4-FFF2-40B4-BE49-F238E27FC236}">
                <a16:creationId xmlns:a16="http://schemas.microsoft.com/office/drawing/2014/main" id="{3DEAD9CE-4DE1-4FEE-1266-20868EBBD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40509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May 2023</a:t>
            </a:r>
            <a:endParaRPr lang="en-GB"/>
          </a:p>
        </p:txBody>
      </p:sp>
      <p:sp>
        <p:nvSpPr>
          <p:cNvPr id="4" name="Footer Placeholder 3"/>
          <p:cNvSpPr>
            <a:spLocks noGrp="1"/>
          </p:cNvSpPr>
          <p:nvPr>
            <p:ph type="ftr" sz="quarter" idx="11"/>
          </p:nvPr>
        </p:nvSpPr>
        <p:spPr/>
        <p:txBody>
          <a:bodyPr/>
          <a:lstStyle/>
          <a:p>
            <a:r>
              <a:rPr lang="en-GB"/>
              <a:t>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pic>
        <p:nvPicPr>
          <p:cNvPr id="6" name="Picture 5" descr="A close-up of some lipstick&#10;&#10;Description automatically generated with low confidence">
            <a:extLst>
              <a:ext uri="{FF2B5EF4-FFF2-40B4-BE49-F238E27FC236}">
                <a16:creationId xmlns:a16="http://schemas.microsoft.com/office/drawing/2014/main" id="{94E52C32-3AAF-25BE-803C-DD13B98DB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54809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May 2023</a:t>
            </a:r>
            <a:endParaRPr lang="en-GB"/>
          </a:p>
        </p:txBody>
      </p:sp>
      <p:sp>
        <p:nvSpPr>
          <p:cNvPr id="3" name="Footer Placeholder 2"/>
          <p:cNvSpPr>
            <a:spLocks noGrp="1"/>
          </p:cNvSpPr>
          <p:nvPr>
            <p:ph type="ftr" sz="quarter" idx="11"/>
          </p:nvPr>
        </p:nvSpPr>
        <p:spPr/>
        <p:txBody>
          <a:bodyPr/>
          <a:lstStyle/>
          <a:p>
            <a:r>
              <a:rPr lang="en-GB"/>
              <a:t>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6" name="Picture 5" descr="A close-up of some lipstick&#10;&#10;Description automatically generated with low confidence">
            <a:extLst>
              <a:ext uri="{FF2B5EF4-FFF2-40B4-BE49-F238E27FC236}">
                <a16:creationId xmlns:a16="http://schemas.microsoft.com/office/drawing/2014/main" id="{5A46AA48-43BB-810C-0C22-12D2BA6C7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64594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2023</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B0426D26-C4D9-309A-E428-DDFDD11DC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26760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May 2023</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7" descr="A close-up of some lipstick&#10;&#10;Description automatically generated with low confidence">
            <a:extLst>
              <a:ext uri="{FF2B5EF4-FFF2-40B4-BE49-F238E27FC236}">
                <a16:creationId xmlns:a16="http://schemas.microsoft.com/office/drawing/2014/main" id="{BB05FFCC-B882-BF5D-63FD-6397486824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140473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1150" y="365125"/>
            <a:ext cx="97726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May 2023</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rcgp.org.uk/TARGETantibiotics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385C2-C24A-4E88-87F7-2016927FAD7D}" type="slidenum">
              <a:rPr lang="en-GB" smtClean="0"/>
              <a:pPr/>
              <a:t>‹#›</a:t>
            </a:fld>
            <a:endParaRPr lang="en-GB"/>
          </a:p>
        </p:txBody>
      </p:sp>
      <p:sp>
        <p:nvSpPr>
          <p:cNvPr id="7" name="Rectangle 6">
            <a:extLst>
              <a:ext uri="{FF2B5EF4-FFF2-40B4-BE49-F238E27FC236}">
                <a16:creationId xmlns:a16="http://schemas.microsoft.com/office/drawing/2014/main" id="{6B3EC7F4-B99C-4E80-966E-F61692AD9E71}"/>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5FB2BC8E-E28A-4DC4-941C-BC5401114514}"/>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descr="A close-up of some lipstick&#10;&#10;Description automatically generated with low confidence">
            <a:extLst>
              <a:ext uri="{FF2B5EF4-FFF2-40B4-BE49-F238E27FC236}">
                <a16:creationId xmlns:a16="http://schemas.microsoft.com/office/drawing/2014/main" id="{8912EF42-CD81-2FA0-3909-8F48BD6EC3E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9118" y="365123"/>
            <a:ext cx="1092404" cy="1294975"/>
          </a:xfrm>
          <a:prstGeom prst="rect">
            <a:avLst/>
          </a:prstGeom>
        </p:spPr>
      </p:pic>
    </p:spTree>
    <p:extLst>
      <p:ext uri="{BB962C8B-B14F-4D97-AF65-F5344CB8AC3E}">
        <p14:creationId xmlns:p14="http://schemas.microsoft.com/office/powerpoint/2010/main" val="2038471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hyperlink" Target="https://www.nice.org.uk/guidance/ng113" TargetMode="External"/><Relationship Id="rId3" Type="http://schemas.openxmlformats.org/officeDocument/2006/relationships/hyperlink" Target="https://www.nice.org.uk/guidance/ng138" TargetMode="External"/><Relationship Id="rId7" Type="http://schemas.openxmlformats.org/officeDocument/2006/relationships/hyperlink" Target="https://www.nice.org.uk/guidance/ng114"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nice.org.uk/guidance/ng117" TargetMode="External"/><Relationship Id="rId11" Type="http://schemas.openxmlformats.org/officeDocument/2006/relationships/hyperlink" Target="https://www.nice.org.uk/guidance/conditions-and-diseases/infections/antimicrobial-stewardship/products?Status=Published" TargetMode="External"/><Relationship Id="rId5" Type="http://schemas.openxmlformats.org/officeDocument/2006/relationships/hyperlink" Target="https://www.nice.org.uk/guidance/ng120" TargetMode="External"/><Relationship Id="rId10" Type="http://schemas.openxmlformats.org/officeDocument/2006/relationships/hyperlink" Target="https://www.nice.org.uk/guidance/ng112" TargetMode="External"/><Relationship Id="rId4" Type="http://schemas.openxmlformats.org/officeDocument/2006/relationships/hyperlink" Target="https://www.nice.org.uk/guidance/ng91" TargetMode="External"/><Relationship Id="rId9" Type="http://schemas.openxmlformats.org/officeDocument/2006/relationships/hyperlink" Target="https://www.nice.org.uk/guidance/ng10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hyperlink" Target="mailto:england.amrprescribingworkstream@nhs.net" TargetMode="External"/><Relationship Id="rId5" Type="http://schemas.openxmlformats.org/officeDocument/2006/relationships/hyperlink" Target="mailto:naomifleming@nhs.net" TargetMode="External"/><Relationship Id="rId4" Type="http://schemas.openxmlformats.org/officeDocument/2006/relationships/image" Target="../media/image59.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rcgp.org.uk/TARGETantibiotics"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54F-C9DF-4620-8714-0BDADE58279A}"/>
              </a:ext>
            </a:extLst>
          </p:cNvPr>
          <p:cNvSpPr>
            <a:spLocks noGrp="1"/>
          </p:cNvSpPr>
          <p:nvPr>
            <p:ph type="ctrTitle"/>
          </p:nvPr>
        </p:nvSpPr>
        <p:spPr>
          <a:xfrm>
            <a:off x="543208" y="1785262"/>
            <a:ext cx="11105583" cy="2387600"/>
          </a:xfrm>
        </p:spPr>
        <p:txBody>
          <a:bodyPr>
            <a:normAutofit fontScale="90000"/>
          </a:bodyPr>
          <a:lstStyle/>
          <a:p>
            <a:r>
              <a:rPr lang="en-GB" dirty="0">
                <a:solidFill>
                  <a:srgbClr val="AF1E2C"/>
                </a:solidFill>
              </a:rPr>
              <a:t>Reviewing antibiotic prescribing for patients with Acne and COPD exacerbations</a:t>
            </a:r>
          </a:p>
        </p:txBody>
      </p:sp>
      <p:sp>
        <p:nvSpPr>
          <p:cNvPr id="3" name="Subtitle 2">
            <a:extLst>
              <a:ext uri="{FF2B5EF4-FFF2-40B4-BE49-F238E27FC236}">
                <a16:creationId xmlns:a16="http://schemas.microsoft.com/office/drawing/2014/main" id="{D2E16695-B589-4540-90DC-FC187F96A41E}"/>
              </a:ext>
            </a:extLst>
          </p:cNvPr>
          <p:cNvSpPr>
            <a:spLocks noGrp="1"/>
          </p:cNvSpPr>
          <p:nvPr>
            <p:ph type="subTitle" idx="1"/>
          </p:nvPr>
        </p:nvSpPr>
        <p:spPr>
          <a:xfrm>
            <a:off x="1524000" y="4576056"/>
            <a:ext cx="9144000" cy="1655762"/>
          </a:xfrm>
        </p:spPr>
        <p:txBody>
          <a:bodyPr>
            <a:normAutofit/>
          </a:bodyPr>
          <a:lstStyle/>
          <a:p>
            <a:r>
              <a:rPr lang="en-GB" sz="3200" dirty="0">
                <a:solidFill>
                  <a:srgbClr val="AF1E2C"/>
                </a:solidFill>
              </a:rPr>
              <a:t>TARGET Antibiotics Webinar</a:t>
            </a:r>
          </a:p>
          <a:p>
            <a:r>
              <a:rPr lang="en-GB" sz="3200" dirty="0">
                <a:solidFill>
                  <a:srgbClr val="AF1E2C"/>
                </a:solidFill>
              </a:rPr>
              <a:t>November 2023</a:t>
            </a:r>
          </a:p>
        </p:txBody>
      </p:sp>
      <p:sp>
        <p:nvSpPr>
          <p:cNvPr id="4" name="Date Placeholder 3">
            <a:extLst>
              <a:ext uri="{FF2B5EF4-FFF2-40B4-BE49-F238E27FC236}">
                <a16:creationId xmlns:a16="http://schemas.microsoft.com/office/drawing/2014/main" id="{49B42F17-7EF5-4E2D-6433-8F764C15D691}"/>
              </a:ext>
            </a:extLst>
          </p:cNvPr>
          <p:cNvSpPr>
            <a:spLocks noGrp="1"/>
          </p:cNvSpPr>
          <p:nvPr>
            <p:ph type="dt" sz="half" idx="10"/>
          </p:nvPr>
        </p:nvSpPr>
        <p:spPr/>
        <p:txBody>
          <a:bodyPr/>
          <a:lstStyle/>
          <a:p>
            <a:r>
              <a:rPr lang="en-US"/>
              <a:t>November 2023</a:t>
            </a:r>
            <a:endParaRPr lang="en-GB"/>
          </a:p>
        </p:txBody>
      </p:sp>
      <p:sp>
        <p:nvSpPr>
          <p:cNvPr id="5" name="Footer Placeholder 4">
            <a:extLst>
              <a:ext uri="{FF2B5EF4-FFF2-40B4-BE49-F238E27FC236}">
                <a16:creationId xmlns:a16="http://schemas.microsoft.com/office/drawing/2014/main" id="{3CBC1B1D-A2A7-40F6-4EA5-46032D505EEC}"/>
              </a:ext>
            </a:extLst>
          </p:cNvPr>
          <p:cNvSpPr>
            <a:spLocks noGrp="1"/>
          </p:cNvSpPr>
          <p:nvPr>
            <p:ph type="ftr" sz="quarter" idx="11"/>
          </p:nvPr>
        </p:nvSpPr>
        <p:spPr/>
        <p:txBody>
          <a:bodyPr/>
          <a:lstStyle/>
          <a:p>
            <a:r>
              <a:rPr lang="en-GB"/>
              <a:t>rcgp.org.uk/TARGETantibiotics</a:t>
            </a:r>
          </a:p>
        </p:txBody>
      </p:sp>
      <p:sp>
        <p:nvSpPr>
          <p:cNvPr id="6" name="Slide Number Placeholder 5">
            <a:extLst>
              <a:ext uri="{FF2B5EF4-FFF2-40B4-BE49-F238E27FC236}">
                <a16:creationId xmlns:a16="http://schemas.microsoft.com/office/drawing/2014/main" id="{B7969AFE-85A6-C053-4DF3-FB3F96C876DD}"/>
              </a:ext>
            </a:extLst>
          </p:cNvPr>
          <p:cNvSpPr>
            <a:spLocks noGrp="1"/>
          </p:cNvSpPr>
          <p:nvPr>
            <p:ph type="sldNum" sz="quarter" idx="12"/>
          </p:nvPr>
        </p:nvSpPr>
        <p:spPr/>
        <p:txBody>
          <a:bodyPr/>
          <a:lstStyle/>
          <a:p>
            <a:fld id="{EE1385C2-C24A-4E88-87F7-2016927FAD7D}" type="slidenum">
              <a:rPr lang="en-GB" smtClean="0"/>
              <a:t>1</a:t>
            </a:fld>
            <a:endParaRPr lang="en-GB"/>
          </a:p>
        </p:txBody>
      </p:sp>
    </p:spTree>
    <p:extLst>
      <p:ext uri="{BB962C8B-B14F-4D97-AF65-F5344CB8AC3E}">
        <p14:creationId xmlns:p14="http://schemas.microsoft.com/office/powerpoint/2010/main" val="282786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F2ED641-DCB7-4D7B-6F20-32050005A8E2}"/>
              </a:ext>
            </a:extLst>
          </p:cNvPr>
          <p:cNvGraphicFramePr>
            <a:graphicFrameLocks noGrp="1"/>
          </p:cNvGraphicFramePr>
          <p:nvPr>
            <p:extLst>
              <p:ext uri="{D42A27DB-BD31-4B8C-83A1-F6EECF244321}">
                <p14:modId xmlns:p14="http://schemas.microsoft.com/office/powerpoint/2010/main" val="2152456691"/>
              </p:ext>
            </p:extLst>
          </p:nvPr>
        </p:nvGraphicFramePr>
        <p:xfrm>
          <a:off x="1852551" y="273132"/>
          <a:ext cx="9322268" cy="5988980"/>
        </p:xfrm>
        <a:graphic>
          <a:graphicData uri="http://schemas.openxmlformats.org/drawingml/2006/table">
            <a:tbl>
              <a:tblPr firstRow="1" firstCol="1" bandRow="1">
                <a:tableStyleId>{5C22544A-7EE6-4342-B048-85BDC9FD1C3A}</a:tableStyleId>
              </a:tblPr>
              <a:tblGrid>
                <a:gridCol w="4661134">
                  <a:extLst>
                    <a:ext uri="{9D8B030D-6E8A-4147-A177-3AD203B41FA5}">
                      <a16:colId xmlns:a16="http://schemas.microsoft.com/office/drawing/2014/main" val="2473891072"/>
                    </a:ext>
                  </a:extLst>
                </a:gridCol>
                <a:gridCol w="4661134">
                  <a:extLst>
                    <a:ext uri="{9D8B030D-6E8A-4147-A177-3AD203B41FA5}">
                      <a16:colId xmlns:a16="http://schemas.microsoft.com/office/drawing/2014/main" val="1836897623"/>
                    </a:ext>
                  </a:extLst>
                </a:gridCol>
              </a:tblGrid>
              <a:tr h="2946392">
                <a:tc>
                  <a:txBody>
                    <a:bodyPr/>
                    <a:lstStyle/>
                    <a:p>
                      <a:pPr algn="ctr">
                        <a:lnSpc>
                          <a:spcPts val="1300"/>
                        </a:lnSpc>
                      </a:pPr>
                      <a:endParaRPr lang="en-GB" sz="1400">
                        <a:effectLst/>
                      </a:endParaRPr>
                    </a:p>
                    <a:p>
                      <a:pPr algn="ctr">
                        <a:lnSpc>
                          <a:spcPts val="1300"/>
                        </a:lnSpc>
                      </a:pPr>
                      <a:r>
                        <a:rPr lang="en-GB" sz="1800">
                          <a:solidFill>
                            <a:schemeClr val="tx1"/>
                          </a:solidFill>
                          <a:effectLst/>
                        </a:rPr>
                        <a:t>Shared decision making </a:t>
                      </a:r>
                    </a:p>
                    <a:p>
                      <a:pPr algn="ctr">
                        <a:lnSpc>
                          <a:spcPts val="1300"/>
                        </a:lnSpc>
                      </a:pPr>
                      <a:r>
                        <a:rPr lang="en-GB" sz="1400">
                          <a:effectLst/>
                        </a:rPr>
                        <a:t> </a:t>
                      </a:r>
                      <a:endParaRPr lang="en-GB"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6906" marR="66906" marT="0" marB="0">
                    <a:solidFill>
                      <a:srgbClr val="FBF2E9"/>
                    </a:solidFill>
                  </a:tcPr>
                </a:tc>
                <a:tc>
                  <a:txBody>
                    <a:bodyPr/>
                    <a:lstStyle/>
                    <a:p>
                      <a:pPr algn="ctr">
                        <a:lnSpc>
                          <a:spcPts val="1300"/>
                        </a:lnSpc>
                      </a:pPr>
                      <a:endParaRPr lang="en-GB" sz="1800">
                        <a:effectLst/>
                      </a:endParaRPr>
                    </a:p>
                    <a:p>
                      <a:pPr algn="ctr">
                        <a:lnSpc>
                          <a:spcPts val="1300"/>
                        </a:lnSpc>
                      </a:pPr>
                      <a:r>
                        <a:rPr lang="en-GB" sz="1800">
                          <a:solidFill>
                            <a:schemeClr val="tx1"/>
                          </a:solidFill>
                          <a:effectLst/>
                        </a:rPr>
                        <a:t>Personalised treatment</a:t>
                      </a:r>
                    </a:p>
                    <a:p>
                      <a:pPr algn="ctr">
                        <a:lnSpc>
                          <a:spcPts val="1300"/>
                        </a:lnSpc>
                      </a:pPr>
                      <a:r>
                        <a:rPr lang="en-GB" sz="1400">
                          <a:effectLst/>
                        </a:rPr>
                        <a:t> </a:t>
                      </a:r>
                    </a:p>
                    <a:p>
                      <a:pPr algn="ctr">
                        <a:lnSpc>
                          <a:spcPts val="1300"/>
                        </a:lnSpc>
                      </a:pPr>
                      <a:r>
                        <a:rPr lang="en-GB" sz="1400">
                          <a:effectLst/>
                        </a:rPr>
                        <a:t> </a:t>
                      </a:r>
                      <a:endParaRPr lang="en-GB"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6906" marR="66906" marT="0" marB="0">
                    <a:solidFill>
                      <a:srgbClr val="DDDDDD"/>
                    </a:solidFill>
                  </a:tcPr>
                </a:tc>
                <a:extLst>
                  <a:ext uri="{0D108BD9-81ED-4DB2-BD59-A6C34878D82A}">
                    <a16:rowId xmlns:a16="http://schemas.microsoft.com/office/drawing/2014/main" val="2134941434"/>
                  </a:ext>
                </a:extLst>
              </a:tr>
              <a:tr h="3042588">
                <a:tc>
                  <a:txBody>
                    <a:bodyPr/>
                    <a:lstStyle/>
                    <a:p>
                      <a:pPr algn="ctr">
                        <a:lnSpc>
                          <a:spcPts val="1300"/>
                        </a:lnSpc>
                      </a:pPr>
                      <a:endParaRPr lang="en-GB" sz="1400">
                        <a:solidFill>
                          <a:schemeClr val="tx1"/>
                        </a:solidFill>
                        <a:effectLst/>
                      </a:endParaRPr>
                    </a:p>
                    <a:p>
                      <a:pPr algn="ctr">
                        <a:lnSpc>
                          <a:spcPts val="1300"/>
                        </a:lnSpc>
                      </a:pPr>
                      <a:r>
                        <a:rPr lang="en-GB" sz="1800">
                          <a:solidFill>
                            <a:schemeClr val="tx1"/>
                          </a:solidFill>
                          <a:effectLst/>
                        </a:rPr>
                        <a:t>Safety</a:t>
                      </a:r>
                    </a:p>
                    <a:p>
                      <a:pPr algn="ctr">
                        <a:lnSpc>
                          <a:spcPts val="1300"/>
                        </a:lnSpc>
                      </a:pPr>
                      <a:r>
                        <a:rPr lang="en-GB" sz="1600">
                          <a:solidFill>
                            <a:schemeClr val="tx1"/>
                          </a:solidFill>
                          <a:effectLst/>
                        </a:rPr>
                        <a:t> </a:t>
                      </a:r>
                    </a:p>
                    <a:p>
                      <a:pPr marL="342900" lvl="0" indent="-342900" algn="l">
                        <a:lnSpc>
                          <a:spcPts val="1300"/>
                        </a:lnSpc>
                        <a:buFont typeface="Wingdings" panose="05000000000000000000" pitchFamily="2" charset="2"/>
                        <a:buChar char=""/>
                      </a:pPr>
                      <a:r>
                        <a:rPr lang="en-GB" sz="1600" b="0">
                          <a:solidFill>
                            <a:schemeClr val="tx1"/>
                          </a:solidFill>
                          <a:effectLst/>
                        </a:rPr>
                        <a:t>Is the patient experiencing any side effects from their long-term/repeated antibiotic?</a:t>
                      </a:r>
                    </a:p>
                    <a:p>
                      <a:pPr marL="342900" lvl="0" indent="-342900" algn="l">
                        <a:lnSpc>
                          <a:spcPts val="1300"/>
                        </a:lnSpc>
                        <a:buFont typeface="Wingdings" panose="05000000000000000000" pitchFamily="2" charset="2"/>
                        <a:buChar char=""/>
                      </a:pPr>
                      <a:endParaRPr lang="en-GB" sz="1600" b="0">
                        <a:solidFill>
                          <a:schemeClr val="tx1"/>
                        </a:solidFill>
                        <a:effectLst/>
                      </a:endParaRPr>
                    </a:p>
                    <a:p>
                      <a:pPr marL="342900" lvl="0" indent="-342900" algn="l">
                        <a:lnSpc>
                          <a:spcPts val="1300"/>
                        </a:lnSpc>
                        <a:buFont typeface="Wingdings" panose="05000000000000000000" pitchFamily="2" charset="2"/>
                        <a:buChar char=""/>
                      </a:pPr>
                      <a:r>
                        <a:rPr lang="en-GB" sz="1600" b="0">
                          <a:solidFill>
                            <a:schemeClr val="tx1"/>
                          </a:solidFill>
                          <a:effectLst/>
                        </a:rPr>
                        <a:t>Do the side effects outweigh the benefits?</a:t>
                      </a:r>
                    </a:p>
                    <a:p>
                      <a:pPr marL="342900" lvl="0" indent="-342900" algn="l">
                        <a:lnSpc>
                          <a:spcPts val="1300"/>
                        </a:lnSpc>
                        <a:buFont typeface="Wingdings" panose="05000000000000000000" pitchFamily="2" charset="2"/>
                        <a:buChar char=""/>
                      </a:pPr>
                      <a:endParaRPr lang="en-GB" sz="1600" b="0">
                        <a:solidFill>
                          <a:schemeClr val="tx1"/>
                        </a:solidFill>
                        <a:effectLst/>
                      </a:endParaRPr>
                    </a:p>
                    <a:p>
                      <a:pPr marL="342900" lvl="0" indent="-342900" algn="l">
                        <a:lnSpc>
                          <a:spcPts val="1300"/>
                        </a:lnSpc>
                        <a:buFont typeface="Wingdings" panose="05000000000000000000" pitchFamily="2" charset="2"/>
                        <a:buChar char=""/>
                      </a:pPr>
                      <a:r>
                        <a:rPr lang="en-GB" sz="1600" b="0">
                          <a:solidFill>
                            <a:schemeClr val="tx1"/>
                          </a:solidFill>
                          <a:effectLst/>
                        </a:rPr>
                        <a:t>Is there any risk of harm due to co-morbidities?</a:t>
                      </a:r>
                    </a:p>
                    <a:p>
                      <a:pPr marL="342900" lvl="0" indent="-342900" algn="l">
                        <a:lnSpc>
                          <a:spcPts val="1300"/>
                        </a:lnSpc>
                        <a:buFont typeface="Wingdings" panose="05000000000000000000" pitchFamily="2" charset="2"/>
                        <a:buChar char=""/>
                      </a:pPr>
                      <a:endParaRPr lang="en-GB" sz="1600" b="0">
                        <a:solidFill>
                          <a:schemeClr val="tx1"/>
                        </a:solidFill>
                        <a:effectLst/>
                      </a:endParaRPr>
                    </a:p>
                    <a:p>
                      <a:pPr marL="342900" lvl="0" indent="-342900" algn="l">
                        <a:lnSpc>
                          <a:spcPts val="1300"/>
                        </a:lnSpc>
                        <a:buFont typeface="Wingdings" panose="05000000000000000000" pitchFamily="2" charset="2"/>
                        <a:buChar char=""/>
                      </a:pPr>
                      <a:r>
                        <a:rPr lang="en-GB" sz="1600" b="0">
                          <a:solidFill>
                            <a:schemeClr val="tx1"/>
                          </a:solidFill>
                          <a:effectLst/>
                        </a:rPr>
                        <a:t>Is follow-up monitoring in place where applicable?</a:t>
                      </a:r>
                      <a:endParaRPr lang="en-GB" sz="1600" b="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6906" marR="66906" marT="0" marB="0">
                    <a:solidFill>
                      <a:srgbClr val="DDDDDD"/>
                    </a:solidFill>
                  </a:tcPr>
                </a:tc>
                <a:tc>
                  <a:txBody>
                    <a:bodyPr/>
                    <a:lstStyle/>
                    <a:p>
                      <a:pPr algn="ctr">
                        <a:lnSpc>
                          <a:spcPts val="1300"/>
                        </a:lnSpc>
                      </a:pPr>
                      <a:endParaRPr lang="en-GB" sz="1400">
                        <a:effectLst/>
                      </a:endParaRPr>
                    </a:p>
                    <a:p>
                      <a:pPr algn="ctr">
                        <a:lnSpc>
                          <a:spcPts val="1300"/>
                        </a:lnSpc>
                      </a:pPr>
                      <a:r>
                        <a:rPr lang="en-GB" sz="1800" b="1">
                          <a:effectLst/>
                        </a:rPr>
                        <a:t>Effectiveness</a:t>
                      </a:r>
                    </a:p>
                    <a:p>
                      <a:pPr algn="ctr">
                        <a:lnSpc>
                          <a:spcPts val="1300"/>
                        </a:lnSpc>
                      </a:pPr>
                      <a:r>
                        <a:rPr lang="en-GB" sz="1400">
                          <a:effectLst/>
                        </a:rPr>
                        <a:t> </a:t>
                      </a:r>
                    </a:p>
                    <a:p>
                      <a:pPr marL="342900" lvl="0" indent="-342900" algn="l">
                        <a:lnSpc>
                          <a:spcPts val="1300"/>
                        </a:lnSpc>
                        <a:buFont typeface="Wingdings" panose="05000000000000000000" pitchFamily="2" charset="2"/>
                        <a:buChar char=""/>
                      </a:pPr>
                      <a:r>
                        <a:rPr lang="en-GB" sz="1600">
                          <a:effectLst/>
                        </a:rPr>
                        <a:t>What is the antibiotic indication? </a:t>
                      </a:r>
                    </a:p>
                    <a:p>
                      <a:pPr marL="342900" lvl="0" indent="-342900" algn="l">
                        <a:lnSpc>
                          <a:spcPts val="1300"/>
                        </a:lnSpc>
                        <a:buFont typeface="Wingdings" panose="05000000000000000000" pitchFamily="2" charset="2"/>
                        <a:buChar char=""/>
                      </a:pPr>
                      <a:endParaRPr lang="en-GB" sz="1600">
                        <a:effectLst/>
                      </a:endParaRPr>
                    </a:p>
                    <a:p>
                      <a:pPr marL="342900" lvl="0" indent="-342900" algn="l">
                        <a:lnSpc>
                          <a:spcPts val="1300"/>
                        </a:lnSpc>
                        <a:buFont typeface="Wingdings" panose="05000000000000000000" pitchFamily="2" charset="2"/>
                        <a:buChar char=""/>
                      </a:pPr>
                      <a:r>
                        <a:rPr lang="en-GB" sz="1600">
                          <a:effectLst/>
                        </a:rPr>
                        <a:t>Is the indication recorded in the patient’s notes?</a:t>
                      </a:r>
                    </a:p>
                    <a:p>
                      <a:pPr marL="342900" lvl="0" indent="-342900" algn="l">
                        <a:lnSpc>
                          <a:spcPts val="1300"/>
                        </a:lnSpc>
                        <a:buFont typeface="Wingdings" panose="05000000000000000000" pitchFamily="2" charset="2"/>
                        <a:buChar char=""/>
                      </a:pPr>
                      <a:endParaRPr lang="en-GB" sz="1600">
                        <a:effectLst/>
                      </a:endParaRPr>
                    </a:p>
                    <a:p>
                      <a:pPr marL="342900" lvl="0" indent="-342900" algn="l">
                        <a:lnSpc>
                          <a:spcPts val="1300"/>
                        </a:lnSpc>
                        <a:buFont typeface="Wingdings" panose="05000000000000000000" pitchFamily="2" charset="2"/>
                        <a:buChar char=""/>
                      </a:pPr>
                      <a:r>
                        <a:rPr lang="en-GB" sz="1600">
                          <a:effectLst/>
                        </a:rPr>
                        <a:t>Is the antibiotic appropriate?</a:t>
                      </a:r>
                    </a:p>
                    <a:p>
                      <a:pPr marL="342900" lvl="0" indent="-342900" algn="l">
                        <a:lnSpc>
                          <a:spcPts val="1300"/>
                        </a:lnSpc>
                        <a:buFont typeface="Wingdings" panose="05000000000000000000" pitchFamily="2" charset="2"/>
                        <a:buChar char=""/>
                      </a:pPr>
                      <a:endParaRPr lang="en-GB" sz="1600">
                        <a:effectLst/>
                      </a:endParaRPr>
                    </a:p>
                    <a:p>
                      <a:pPr marL="342900" lvl="0" indent="-342900" algn="l">
                        <a:lnSpc>
                          <a:spcPts val="1300"/>
                        </a:lnSpc>
                        <a:buFont typeface="Wingdings" panose="05000000000000000000" pitchFamily="2" charset="2"/>
                        <a:buChar char=""/>
                      </a:pPr>
                      <a:r>
                        <a:rPr lang="en-GB" sz="1600">
                          <a:effectLst/>
                        </a:rPr>
                        <a:t>Is the antibiotic still indicated?</a:t>
                      </a:r>
                    </a:p>
                    <a:p>
                      <a:pPr marL="342900" lvl="0" indent="-342900" algn="l">
                        <a:lnSpc>
                          <a:spcPts val="1300"/>
                        </a:lnSpc>
                        <a:buFont typeface="Wingdings" panose="05000000000000000000" pitchFamily="2" charset="2"/>
                        <a:buChar char=""/>
                      </a:pPr>
                      <a:endParaRPr lang="en-GB" sz="1600">
                        <a:effectLst/>
                      </a:endParaRPr>
                    </a:p>
                    <a:p>
                      <a:pPr marL="342900" lvl="0" indent="-342900" algn="l">
                        <a:lnSpc>
                          <a:spcPts val="1300"/>
                        </a:lnSpc>
                        <a:buFont typeface="Wingdings" panose="05000000000000000000" pitchFamily="2" charset="2"/>
                        <a:buChar char=""/>
                      </a:pPr>
                      <a:r>
                        <a:rPr lang="en-GB" sz="1600">
                          <a:effectLst/>
                        </a:rPr>
                        <a:t>Is the antibiotic working?</a:t>
                      </a:r>
                    </a:p>
                    <a:p>
                      <a:pPr marL="342900" lvl="0" indent="-342900" algn="l">
                        <a:lnSpc>
                          <a:spcPts val="1300"/>
                        </a:lnSpc>
                        <a:buFont typeface="Wingdings" panose="05000000000000000000" pitchFamily="2" charset="2"/>
                        <a:buChar char=""/>
                      </a:pPr>
                      <a:endParaRPr lang="en-GB" sz="1600">
                        <a:effectLst/>
                      </a:endParaRPr>
                    </a:p>
                    <a:p>
                      <a:pPr marL="342900" lvl="0" indent="-342900" algn="l">
                        <a:lnSpc>
                          <a:spcPts val="1300"/>
                        </a:lnSpc>
                        <a:buFont typeface="Wingdings" panose="05000000000000000000" pitchFamily="2" charset="2"/>
                        <a:buChar char=""/>
                      </a:pPr>
                      <a:r>
                        <a:rPr lang="en-GB" sz="1600">
                          <a:effectLst/>
                        </a:rPr>
                        <a:t>Does the patient still take it or want it?</a:t>
                      </a:r>
                    </a:p>
                    <a:p>
                      <a:pPr marL="342900" lvl="0" indent="-342900" algn="l">
                        <a:lnSpc>
                          <a:spcPts val="1300"/>
                        </a:lnSpc>
                        <a:buFont typeface="Wingdings" panose="05000000000000000000" pitchFamily="2" charset="2"/>
                        <a:buChar char=""/>
                      </a:pPr>
                      <a:endParaRPr lang="en-GB" sz="1600">
                        <a:effectLst/>
                      </a:endParaRPr>
                    </a:p>
                    <a:p>
                      <a:pPr marL="342900" lvl="0" indent="-342900" algn="l">
                        <a:lnSpc>
                          <a:spcPts val="1300"/>
                        </a:lnSpc>
                        <a:buFont typeface="Wingdings" panose="05000000000000000000" pitchFamily="2" charset="2"/>
                        <a:buChar char=""/>
                      </a:pPr>
                      <a:r>
                        <a:rPr lang="en-GB" sz="1600">
                          <a:effectLst/>
                        </a:rPr>
                        <a:t>Are long-term conditions well controlled?</a:t>
                      </a:r>
                    </a:p>
                    <a:p>
                      <a:pPr marL="0" lvl="0" indent="0" algn="l">
                        <a:lnSpc>
                          <a:spcPts val="1300"/>
                        </a:lnSpc>
                        <a:buFont typeface="Wingdings" panose="05000000000000000000" pitchFamily="2" charset="2"/>
                        <a:buNone/>
                      </a:pPr>
                      <a:endParaRPr lang="en-GB" sz="1600">
                        <a:effectLst/>
                      </a:endParaRPr>
                    </a:p>
                    <a:p>
                      <a:pPr marL="342900" lvl="0" indent="-342900" algn="l">
                        <a:lnSpc>
                          <a:spcPts val="1300"/>
                        </a:lnSpc>
                        <a:buFont typeface="Wingdings" panose="05000000000000000000" pitchFamily="2" charset="2"/>
                        <a:buChar char=""/>
                      </a:pPr>
                      <a:r>
                        <a:rPr lang="en-GB" sz="1600">
                          <a:effectLst/>
                        </a:rPr>
                        <a:t>Should anything be changed?</a:t>
                      </a:r>
                      <a:endParaRPr lang="en-GB"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6906" marR="66906" marT="0" marB="0">
                    <a:solidFill>
                      <a:srgbClr val="FBF2E9"/>
                    </a:solidFill>
                  </a:tcPr>
                </a:tc>
                <a:extLst>
                  <a:ext uri="{0D108BD9-81ED-4DB2-BD59-A6C34878D82A}">
                    <a16:rowId xmlns:a16="http://schemas.microsoft.com/office/drawing/2014/main" val="3900191561"/>
                  </a:ext>
                </a:extLst>
              </a:tr>
            </a:tbl>
          </a:graphicData>
        </a:graphic>
      </p:graphicFrame>
      <p:graphicFrame>
        <p:nvGraphicFramePr>
          <p:cNvPr id="8" name="Diagram 7">
            <a:extLst>
              <a:ext uri="{FF2B5EF4-FFF2-40B4-BE49-F238E27FC236}">
                <a16:creationId xmlns:a16="http://schemas.microsoft.com/office/drawing/2014/main" id="{292A0736-1C15-9538-510D-82C4ABB34039}"/>
              </a:ext>
            </a:extLst>
          </p:cNvPr>
          <p:cNvGraphicFramePr/>
          <p:nvPr>
            <p:extLst>
              <p:ext uri="{D42A27DB-BD31-4B8C-83A1-F6EECF244321}">
                <p14:modId xmlns:p14="http://schemas.microsoft.com/office/powerpoint/2010/main" val="2697053465"/>
              </p:ext>
            </p:extLst>
          </p:nvPr>
        </p:nvGraphicFramePr>
        <p:xfrm>
          <a:off x="2373676" y="598010"/>
          <a:ext cx="3722324" cy="244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381D6F9F-2525-392E-3827-AED45E061476}"/>
              </a:ext>
            </a:extLst>
          </p:cNvPr>
          <p:cNvGraphicFramePr/>
          <p:nvPr>
            <p:extLst>
              <p:ext uri="{D42A27DB-BD31-4B8C-83A1-F6EECF244321}">
                <p14:modId xmlns:p14="http://schemas.microsoft.com/office/powerpoint/2010/main" val="718901072"/>
              </p:ext>
            </p:extLst>
          </p:nvPr>
        </p:nvGraphicFramePr>
        <p:xfrm>
          <a:off x="7254339" y="1062633"/>
          <a:ext cx="3230088" cy="15163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2">
            <a:extLst>
              <a:ext uri="{FF2B5EF4-FFF2-40B4-BE49-F238E27FC236}">
                <a16:creationId xmlns:a16="http://schemas.microsoft.com/office/drawing/2014/main" id="{6B83FCFE-43A8-A958-FC30-1698CD75BD20}"/>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10</a:t>
            </a:fld>
            <a:r>
              <a:rPr lang="en-US" sz="1200"/>
              <a:t> </a:t>
            </a:r>
          </a:p>
        </p:txBody>
      </p:sp>
      <p:sp>
        <p:nvSpPr>
          <p:cNvPr id="3" name="Date Placeholder 3">
            <a:extLst>
              <a:ext uri="{FF2B5EF4-FFF2-40B4-BE49-F238E27FC236}">
                <a16:creationId xmlns:a16="http://schemas.microsoft.com/office/drawing/2014/main" id="{76CCA005-6FDA-8BF9-5B05-9F18EAD467A9}"/>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0" name="Footer Placeholder 4">
            <a:extLst>
              <a:ext uri="{FF2B5EF4-FFF2-40B4-BE49-F238E27FC236}">
                <a16:creationId xmlns:a16="http://schemas.microsoft.com/office/drawing/2014/main" id="{F1F9505A-532D-545E-D5E6-6B659C630465}"/>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356800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for a selfie&#10;&#10;Description automatically generated">
            <a:extLst>
              <a:ext uri="{FF2B5EF4-FFF2-40B4-BE49-F238E27FC236}">
                <a16:creationId xmlns:a16="http://schemas.microsoft.com/office/drawing/2014/main" id="{F2C7753A-4BF9-BB3D-137B-337CF4680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0074" y="2775921"/>
            <a:ext cx="2195946" cy="2242868"/>
          </a:xfrm>
          <a:prstGeom prst="rect">
            <a:avLst/>
          </a:prstGeom>
        </p:spPr>
      </p:pic>
      <p:sp>
        <p:nvSpPr>
          <p:cNvPr id="8" name="TextBox 7">
            <a:extLst>
              <a:ext uri="{FF2B5EF4-FFF2-40B4-BE49-F238E27FC236}">
                <a16:creationId xmlns:a16="http://schemas.microsoft.com/office/drawing/2014/main" id="{58653622-C171-288A-6FA6-6DA550A09604}"/>
              </a:ext>
            </a:extLst>
          </p:cNvPr>
          <p:cNvSpPr txBox="1"/>
          <p:nvPr/>
        </p:nvSpPr>
        <p:spPr>
          <a:xfrm>
            <a:off x="9008348" y="5049644"/>
            <a:ext cx="3016168" cy="1200329"/>
          </a:xfrm>
          <a:prstGeom prst="rect">
            <a:avLst/>
          </a:prstGeom>
          <a:noFill/>
        </p:spPr>
        <p:txBody>
          <a:bodyPr wrap="square" rtlCol="0">
            <a:spAutoFit/>
          </a:bodyPr>
          <a:lstStyle/>
          <a:p>
            <a:r>
              <a:rPr lang="en-GB" b="1"/>
              <a:t>Alishah </a:t>
            </a:r>
            <a:r>
              <a:rPr lang="en-GB" b="1" err="1"/>
              <a:t>Lakha</a:t>
            </a:r>
            <a:r>
              <a:rPr lang="en-GB" b="1"/>
              <a:t> </a:t>
            </a:r>
            <a:r>
              <a:rPr lang="en-GB" b="1" err="1"/>
              <a:t>MAPharmT</a:t>
            </a:r>
            <a:endParaRPr lang="en-GB" b="1"/>
          </a:p>
          <a:p>
            <a:r>
              <a:rPr lang="en-GB" i="1"/>
              <a:t>Regional Pharmacy and Medicines Project Manager, NHS England</a:t>
            </a:r>
          </a:p>
        </p:txBody>
      </p:sp>
      <p:sp>
        <p:nvSpPr>
          <p:cNvPr id="11" name="Title 1">
            <a:extLst>
              <a:ext uri="{FF2B5EF4-FFF2-40B4-BE49-F238E27FC236}">
                <a16:creationId xmlns:a16="http://schemas.microsoft.com/office/drawing/2014/main" id="{88DCDB58-A69A-A0DE-FFE6-0E0E6268F112}"/>
              </a:ext>
            </a:extLst>
          </p:cNvPr>
          <p:cNvSpPr>
            <a:spLocks noGrp="1"/>
          </p:cNvSpPr>
          <p:nvPr>
            <p:ph type="title"/>
          </p:nvPr>
        </p:nvSpPr>
        <p:spPr>
          <a:xfrm>
            <a:off x="341125" y="3029875"/>
            <a:ext cx="8192662" cy="3192601"/>
          </a:xfrm>
        </p:spPr>
        <p:txBody>
          <a:bodyPr>
            <a:noAutofit/>
          </a:bodyPr>
          <a:lstStyle/>
          <a:p>
            <a:br>
              <a:rPr lang="en-GB">
                <a:solidFill>
                  <a:srgbClr val="AF1E2C"/>
                </a:solidFill>
              </a:rPr>
            </a:br>
            <a:r>
              <a:rPr lang="en-GB">
                <a:solidFill>
                  <a:srgbClr val="AF1E2C"/>
                </a:solidFill>
              </a:rPr>
              <a:t>TARGET ‘How to…’ acne worked examples and resource evaluation</a:t>
            </a:r>
            <a:br>
              <a:rPr lang="en-GB" sz="11500">
                <a:solidFill>
                  <a:srgbClr val="AF1E2C"/>
                </a:solidFill>
              </a:rPr>
            </a:br>
            <a:endParaRPr lang="en-GB" sz="2800" i="1">
              <a:solidFill>
                <a:srgbClr val="AF1E2C"/>
              </a:solidFill>
            </a:endParaRPr>
          </a:p>
        </p:txBody>
      </p:sp>
      <p:sp>
        <p:nvSpPr>
          <p:cNvPr id="12" name="Slide Number Placeholder 2">
            <a:extLst>
              <a:ext uri="{FF2B5EF4-FFF2-40B4-BE49-F238E27FC236}">
                <a16:creationId xmlns:a16="http://schemas.microsoft.com/office/drawing/2014/main" id="{8CAACF6A-3879-1F06-ECFB-B8943AA8C389}"/>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11</a:t>
            </a:fld>
            <a:r>
              <a:rPr lang="en-US" sz="1200"/>
              <a:t> </a:t>
            </a:r>
          </a:p>
        </p:txBody>
      </p:sp>
      <p:sp>
        <p:nvSpPr>
          <p:cNvPr id="13" name="Date Placeholder 3">
            <a:extLst>
              <a:ext uri="{FF2B5EF4-FFF2-40B4-BE49-F238E27FC236}">
                <a16:creationId xmlns:a16="http://schemas.microsoft.com/office/drawing/2014/main" id="{511ED0A6-DC6B-FBE4-57A0-678157B1FE68}"/>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4" name="Footer Placeholder 4">
            <a:extLst>
              <a:ext uri="{FF2B5EF4-FFF2-40B4-BE49-F238E27FC236}">
                <a16:creationId xmlns:a16="http://schemas.microsoft.com/office/drawing/2014/main" id="{E9B9B3E3-1F80-9B80-14E0-860A3037B0B0}"/>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33105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27DC-829E-0156-325A-75C55D7EBB96}"/>
              </a:ext>
            </a:extLst>
          </p:cNvPr>
          <p:cNvSpPr>
            <a:spLocks noGrp="1"/>
          </p:cNvSpPr>
          <p:nvPr>
            <p:ph type="title"/>
          </p:nvPr>
        </p:nvSpPr>
        <p:spPr>
          <a:xfrm>
            <a:off x="1835181" y="308388"/>
            <a:ext cx="10191320" cy="1406770"/>
          </a:xfrm>
        </p:spPr>
        <p:txBody>
          <a:bodyPr>
            <a:normAutofit/>
          </a:bodyPr>
          <a:lstStyle/>
          <a:p>
            <a:r>
              <a:rPr lang="en-GB" sz="4400" b="1">
                <a:solidFill>
                  <a:srgbClr val="AF1E2C"/>
                </a:solidFill>
              </a:rPr>
              <a:t>Why should you review patients on repeat and long term antibiotics for acne?</a:t>
            </a:r>
          </a:p>
        </p:txBody>
      </p:sp>
      <p:grpSp>
        <p:nvGrpSpPr>
          <p:cNvPr id="21" name="Group 20">
            <a:extLst>
              <a:ext uri="{FF2B5EF4-FFF2-40B4-BE49-F238E27FC236}">
                <a16:creationId xmlns:a16="http://schemas.microsoft.com/office/drawing/2014/main" id="{1258A93F-0771-F0FC-BBA6-77DA80CCCBD9}"/>
              </a:ext>
            </a:extLst>
          </p:cNvPr>
          <p:cNvGrpSpPr/>
          <p:nvPr/>
        </p:nvGrpSpPr>
        <p:grpSpPr>
          <a:xfrm>
            <a:off x="-4626395" y="821802"/>
            <a:ext cx="16417342" cy="6036197"/>
            <a:chOff x="-4626395" y="509632"/>
            <a:chExt cx="16030202" cy="6348368"/>
          </a:xfrm>
        </p:grpSpPr>
        <p:sp>
          <p:nvSpPr>
            <p:cNvPr id="12" name="Block Arc 11">
              <a:extLst>
                <a:ext uri="{FF2B5EF4-FFF2-40B4-BE49-F238E27FC236}">
                  <a16:creationId xmlns:a16="http://schemas.microsoft.com/office/drawing/2014/main" id="{7EC3C3A0-C8F8-7478-A699-A1278843D294}"/>
                </a:ext>
              </a:extLst>
            </p:cNvPr>
            <p:cNvSpPr/>
            <p:nvPr/>
          </p:nvSpPr>
          <p:spPr>
            <a:xfrm>
              <a:off x="-4626395" y="509632"/>
              <a:ext cx="6978806" cy="6348368"/>
            </a:xfrm>
            <a:prstGeom prst="blockArc">
              <a:avLst>
                <a:gd name="adj1" fmla="val 19265044"/>
                <a:gd name="adj2" fmla="val 2700000"/>
                <a:gd name="adj3" fmla="val 310"/>
              </a:avLst>
            </a:prstGeom>
            <a:solidFill>
              <a:srgbClr val="AF1E2C"/>
            </a:solidFill>
            <a:ln>
              <a:solidFill>
                <a:srgbClr val="AF1E2C"/>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0613A219-A11E-FA1D-59C1-D248BDCF42A3}"/>
                </a:ext>
              </a:extLst>
            </p:cNvPr>
            <p:cNvSpPr/>
            <p:nvPr/>
          </p:nvSpPr>
          <p:spPr>
            <a:xfrm>
              <a:off x="1953961" y="1925222"/>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rPr>
                <a:t>Research has highlighted growing concerns of antibiotic resistance in treatment of acne and prescribing patterns suggest an overuse of antibiotics in patients</a:t>
              </a:r>
            </a:p>
          </p:txBody>
        </p:sp>
        <p:sp>
          <p:nvSpPr>
            <p:cNvPr id="14" name="Oval 13">
              <a:extLst>
                <a:ext uri="{FF2B5EF4-FFF2-40B4-BE49-F238E27FC236}">
                  <a16:creationId xmlns:a16="http://schemas.microsoft.com/office/drawing/2014/main" id="{902BC6C6-B530-01DC-1C13-6332B61C2D2B}"/>
                </a:ext>
              </a:extLst>
            </p:cNvPr>
            <p:cNvSpPr/>
            <p:nvPr/>
          </p:nvSpPr>
          <p:spPr>
            <a:xfrm>
              <a:off x="1305895" y="1795609"/>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08E724F2-743B-FA5A-0A89-CB180F3710AE}"/>
                </a:ext>
              </a:extLst>
            </p:cNvPr>
            <p:cNvSpPr/>
            <p:nvPr/>
          </p:nvSpPr>
          <p:spPr>
            <a:xfrm>
              <a:off x="2330876" y="3480581"/>
              <a:ext cx="9072931" cy="1036905"/>
            </a:xfrm>
            <a:custGeom>
              <a:avLst/>
              <a:gdLst>
                <a:gd name="connsiteX0" fmla="*/ 0 w 9072931"/>
                <a:gd name="connsiteY0" fmla="*/ 0 h 1036905"/>
                <a:gd name="connsiteX1" fmla="*/ 9072931 w 9072931"/>
                <a:gd name="connsiteY1" fmla="*/ 0 h 1036905"/>
                <a:gd name="connsiteX2" fmla="*/ 9072931 w 9072931"/>
                <a:gd name="connsiteY2" fmla="*/ 1036905 h 1036905"/>
                <a:gd name="connsiteX3" fmla="*/ 0 w 9072931"/>
                <a:gd name="connsiteY3" fmla="*/ 1036905 h 1036905"/>
                <a:gd name="connsiteX4" fmla="*/ 0 w 9072931"/>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2931" h="1036905">
                  <a:moveTo>
                    <a:pt x="0" y="0"/>
                  </a:moveTo>
                  <a:lnTo>
                    <a:pt x="9072931" y="0"/>
                  </a:lnTo>
                  <a:lnTo>
                    <a:pt x="9072931"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rPr>
                <a:t>44.5% of people with a new acne diagnosis received a prescription for long-term antibiotics</a:t>
              </a:r>
            </a:p>
          </p:txBody>
        </p:sp>
        <p:sp>
          <p:nvSpPr>
            <p:cNvPr id="16" name="Oval 15">
              <a:extLst>
                <a:ext uri="{FF2B5EF4-FFF2-40B4-BE49-F238E27FC236}">
                  <a16:creationId xmlns:a16="http://schemas.microsoft.com/office/drawing/2014/main" id="{0D398392-12C3-04B0-C446-87D3C193CC8A}"/>
                </a:ext>
              </a:extLst>
            </p:cNvPr>
            <p:cNvSpPr/>
            <p:nvPr/>
          </p:nvSpPr>
          <p:spPr>
            <a:xfrm>
              <a:off x="1682810" y="3350968"/>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D5E7E220-31D6-E9C3-4A4D-A745CD027313}"/>
                </a:ext>
              </a:extLst>
            </p:cNvPr>
            <p:cNvSpPr/>
            <p:nvPr/>
          </p:nvSpPr>
          <p:spPr>
            <a:xfrm>
              <a:off x="1953961" y="5035940"/>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rPr>
                <a:t>Conversations with patients about withdrawing acne antibiotic treatment have been deemed difficult and sensitive</a:t>
              </a:r>
            </a:p>
          </p:txBody>
        </p:sp>
        <p:sp>
          <p:nvSpPr>
            <p:cNvPr id="18" name="Oval 17">
              <a:extLst>
                <a:ext uri="{FF2B5EF4-FFF2-40B4-BE49-F238E27FC236}">
                  <a16:creationId xmlns:a16="http://schemas.microsoft.com/office/drawing/2014/main" id="{4F825716-D97D-F6B5-7154-F2DAF3838377}"/>
                </a:ext>
              </a:extLst>
            </p:cNvPr>
            <p:cNvSpPr/>
            <p:nvPr/>
          </p:nvSpPr>
          <p:spPr>
            <a:xfrm>
              <a:off x="1305895" y="4906327"/>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17C5E709-2DDD-FA80-567F-5E86E6196229}"/>
                </a:ext>
              </a:extLst>
            </p:cNvPr>
            <p:cNvSpPr txBox="1"/>
            <p:nvPr/>
          </p:nvSpPr>
          <p:spPr>
            <a:xfrm>
              <a:off x="1725361" y="2058955"/>
              <a:ext cx="457200" cy="769441"/>
            </a:xfrm>
            <a:prstGeom prst="rect">
              <a:avLst/>
            </a:prstGeom>
            <a:noFill/>
          </p:spPr>
          <p:txBody>
            <a:bodyPr wrap="square" rtlCol="0">
              <a:spAutoFit/>
            </a:bodyPr>
            <a:lstStyle/>
            <a:p>
              <a:r>
                <a:rPr lang="en-GB" sz="4400" b="1"/>
                <a:t>1</a:t>
              </a:r>
              <a:r>
                <a:rPr lang="en-GB" sz="4400"/>
                <a:t> </a:t>
              </a:r>
            </a:p>
          </p:txBody>
        </p:sp>
        <p:sp>
          <p:nvSpPr>
            <p:cNvPr id="19" name="TextBox 18">
              <a:extLst>
                <a:ext uri="{FF2B5EF4-FFF2-40B4-BE49-F238E27FC236}">
                  <a16:creationId xmlns:a16="http://schemas.microsoft.com/office/drawing/2014/main" id="{552725C7-AAFA-62AC-7787-C82F99F4BD08}"/>
                </a:ext>
              </a:extLst>
            </p:cNvPr>
            <p:cNvSpPr txBox="1"/>
            <p:nvPr/>
          </p:nvSpPr>
          <p:spPr>
            <a:xfrm>
              <a:off x="2102276" y="3614314"/>
              <a:ext cx="457200" cy="769441"/>
            </a:xfrm>
            <a:prstGeom prst="rect">
              <a:avLst/>
            </a:prstGeom>
            <a:noFill/>
          </p:spPr>
          <p:txBody>
            <a:bodyPr wrap="square" rtlCol="0">
              <a:spAutoFit/>
            </a:bodyPr>
            <a:lstStyle/>
            <a:p>
              <a:r>
                <a:rPr lang="en-GB" sz="4400" b="1"/>
                <a:t>2</a:t>
              </a:r>
              <a:r>
                <a:rPr lang="en-GB" sz="4400"/>
                <a:t> </a:t>
              </a:r>
            </a:p>
          </p:txBody>
        </p:sp>
        <p:sp>
          <p:nvSpPr>
            <p:cNvPr id="20" name="TextBox 19">
              <a:extLst>
                <a:ext uri="{FF2B5EF4-FFF2-40B4-BE49-F238E27FC236}">
                  <a16:creationId xmlns:a16="http://schemas.microsoft.com/office/drawing/2014/main" id="{DCCFF1F8-607A-175E-AB22-B76C7BF162A7}"/>
                </a:ext>
              </a:extLst>
            </p:cNvPr>
            <p:cNvSpPr txBox="1"/>
            <p:nvPr/>
          </p:nvSpPr>
          <p:spPr>
            <a:xfrm>
              <a:off x="1725361" y="5169673"/>
              <a:ext cx="457200" cy="769441"/>
            </a:xfrm>
            <a:prstGeom prst="rect">
              <a:avLst/>
            </a:prstGeom>
            <a:noFill/>
          </p:spPr>
          <p:txBody>
            <a:bodyPr wrap="square" rtlCol="0">
              <a:spAutoFit/>
            </a:bodyPr>
            <a:lstStyle/>
            <a:p>
              <a:r>
                <a:rPr lang="en-GB" sz="4400" b="1"/>
                <a:t>3</a:t>
              </a:r>
            </a:p>
          </p:txBody>
        </p:sp>
      </p:grpSp>
      <p:sp>
        <p:nvSpPr>
          <p:cNvPr id="3" name="Slide Number Placeholder 2">
            <a:extLst>
              <a:ext uri="{FF2B5EF4-FFF2-40B4-BE49-F238E27FC236}">
                <a16:creationId xmlns:a16="http://schemas.microsoft.com/office/drawing/2014/main" id="{BBAB8EED-AD89-2A56-7D92-8864B688DAFF}"/>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12</a:t>
            </a:fld>
            <a:r>
              <a:rPr lang="en-US" sz="1200"/>
              <a:t> </a:t>
            </a:r>
          </a:p>
        </p:txBody>
      </p:sp>
      <p:sp>
        <p:nvSpPr>
          <p:cNvPr id="7" name="Date Placeholder 3">
            <a:extLst>
              <a:ext uri="{FF2B5EF4-FFF2-40B4-BE49-F238E27FC236}">
                <a16:creationId xmlns:a16="http://schemas.microsoft.com/office/drawing/2014/main" id="{66EA2C4F-A1DC-54B6-7693-A4AE6AFA7441}"/>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8" name="Footer Placeholder 4">
            <a:extLst>
              <a:ext uri="{FF2B5EF4-FFF2-40B4-BE49-F238E27FC236}">
                <a16:creationId xmlns:a16="http://schemas.microsoft.com/office/drawing/2014/main" id="{6C9F23FC-7544-05F5-C15C-F71D6E771D8B}"/>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77848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9226-F840-8847-0916-F954E280558C}"/>
              </a:ext>
            </a:extLst>
          </p:cNvPr>
          <p:cNvSpPr>
            <a:spLocks noGrp="1"/>
          </p:cNvSpPr>
          <p:nvPr>
            <p:ph type="title"/>
          </p:nvPr>
        </p:nvSpPr>
        <p:spPr>
          <a:xfrm>
            <a:off x="1731434" y="-117800"/>
            <a:ext cx="9363992" cy="1272959"/>
          </a:xfrm>
        </p:spPr>
        <p:txBody>
          <a:bodyPr>
            <a:normAutofit/>
          </a:bodyPr>
          <a:lstStyle/>
          <a:p>
            <a:r>
              <a:rPr lang="en-GB" sz="4400" b="1">
                <a:solidFill>
                  <a:srgbClr val="AF1E2C"/>
                </a:solidFill>
              </a:rPr>
              <a:t>“How to…” review - worked examples </a:t>
            </a:r>
          </a:p>
        </p:txBody>
      </p:sp>
      <p:sp>
        <p:nvSpPr>
          <p:cNvPr id="3" name="Text Placeholder 2">
            <a:extLst>
              <a:ext uri="{FF2B5EF4-FFF2-40B4-BE49-F238E27FC236}">
                <a16:creationId xmlns:a16="http://schemas.microsoft.com/office/drawing/2014/main" id="{ECBFEBF7-026C-DDC6-0F11-827B11BCFF48}"/>
              </a:ext>
            </a:extLst>
          </p:cNvPr>
          <p:cNvSpPr>
            <a:spLocks noGrp="1"/>
          </p:cNvSpPr>
          <p:nvPr>
            <p:ph type="body" idx="1"/>
          </p:nvPr>
        </p:nvSpPr>
        <p:spPr>
          <a:xfrm>
            <a:off x="195677" y="2010517"/>
            <a:ext cx="6024369" cy="4268787"/>
          </a:xfrm>
        </p:spPr>
        <p:txBody>
          <a:bodyPr>
            <a:normAutofit/>
          </a:bodyPr>
          <a:lstStyle/>
          <a:p>
            <a:pPr marR="0">
              <a:spcBef>
                <a:spcPts val="0"/>
              </a:spcBef>
              <a:spcAft>
                <a:spcPts val="0"/>
              </a:spcAft>
            </a:pPr>
            <a:r>
              <a:rPr lang="en-GB">
                <a:solidFill>
                  <a:schemeClr val="tx1"/>
                </a:solidFill>
                <a:effectLst/>
                <a:latin typeface="+mn-lt"/>
              </a:rPr>
              <a:t>The three worked examples can be used for your own learning or to deliver to your team</a:t>
            </a:r>
            <a:r>
              <a:rPr lang="en-GB">
                <a:solidFill>
                  <a:schemeClr val="tx1"/>
                </a:solidFill>
                <a:latin typeface="+mn-lt"/>
              </a:rPr>
              <a:t> and will cover how to review and manage patients with acne that;</a:t>
            </a:r>
          </a:p>
          <a:p>
            <a:pPr marL="914400" lvl="1" indent="-457200">
              <a:buFont typeface="Arial" panose="020B0604020202020204" pitchFamily="34" charset="0"/>
              <a:buChar char="•"/>
            </a:pPr>
            <a:r>
              <a:rPr lang="en-GB" sz="2400">
                <a:solidFill>
                  <a:schemeClr val="tx1"/>
                </a:solidFill>
                <a:latin typeface="+mn-lt"/>
              </a:rPr>
              <a:t>Are currently on antibiotic treatment</a:t>
            </a:r>
          </a:p>
          <a:p>
            <a:pPr marL="914400" lvl="1" indent="-457200">
              <a:buFont typeface="Arial" panose="020B0604020202020204" pitchFamily="34" charset="0"/>
              <a:buChar char="•"/>
            </a:pPr>
            <a:r>
              <a:rPr lang="en-GB" sz="2400">
                <a:solidFill>
                  <a:schemeClr val="tx1"/>
                </a:solidFill>
                <a:latin typeface="+mn-lt"/>
              </a:rPr>
              <a:t>Require referral </a:t>
            </a:r>
          </a:p>
          <a:p>
            <a:pPr marL="914400" lvl="1" indent="-457200">
              <a:buFont typeface="Arial" panose="020B0604020202020204" pitchFamily="34" charset="0"/>
              <a:buChar char="•"/>
            </a:pPr>
            <a:r>
              <a:rPr lang="en-GB" sz="2400">
                <a:solidFill>
                  <a:schemeClr val="tx1"/>
                </a:solidFill>
                <a:latin typeface="+mn-lt"/>
              </a:rPr>
              <a:t>Have dark skin and hyperpigmentation/acne scarring </a:t>
            </a:r>
          </a:p>
          <a:p>
            <a:pPr marL="914400" lvl="1" indent="-457200">
              <a:buFont typeface="Arial" panose="020B0604020202020204" pitchFamily="34" charset="0"/>
              <a:buChar char="•"/>
            </a:pPr>
            <a:r>
              <a:rPr lang="en-GB" sz="2400">
                <a:solidFill>
                  <a:schemeClr val="tx1"/>
                </a:solidFill>
                <a:latin typeface="+mn-lt"/>
              </a:rPr>
              <a:t>Require stepping down of treatment</a:t>
            </a:r>
          </a:p>
          <a:p>
            <a:pPr marL="800100" lvl="1" indent="-342900">
              <a:spcBef>
                <a:spcPts val="0"/>
              </a:spcBef>
              <a:buFont typeface="Arial" panose="020B0604020202020204" pitchFamily="34" charset="0"/>
              <a:buChar char="•"/>
            </a:pPr>
            <a:endParaRPr lang="en-GB" sz="2400">
              <a:solidFill>
                <a:schemeClr val="tx1"/>
              </a:solidFill>
              <a:effectLst/>
              <a:latin typeface="+mn-lt"/>
            </a:endParaRPr>
          </a:p>
          <a:p>
            <a:pPr marL="342900" marR="0" indent="-342900">
              <a:spcBef>
                <a:spcPts val="0"/>
              </a:spcBef>
              <a:spcAft>
                <a:spcPts val="0"/>
              </a:spcAft>
              <a:buFont typeface="Arial" panose="020B0604020202020204" pitchFamily="34" charset="0"/>
              <a:buChar char="•"/>
            </a:pPr>
            <a:endParaRPr lang="en-GB">
              <a:solidFill>
                <a:schemeClr val="tx1"/>
              </a:solidFill>
              <a:effectLst/>
              <a:latin typeface="+mn-lt"/>
            </a:endParaRPr>
          </a:p>
          <a:p>
            <a:pPr marR="0">
              <a:spcBef>
                <a:spcPts val="0"/>
              </a:spcBef>
              <a:spcAft>
                <a:spcPts val="0"/>
              </a:spcAft>
            </a:pPr>
            <a:endParaRPr lang="en-GB">
              <a:solidFill>
                <a:schemeClr val="tx1"/>
              </a:solidFill>
              <a:effectLst/>
              <a:latin typeface="+mn-lt"/>
            </a:endParaRPr>
          </a:p>
          <a:p>
            <a:endParaRPr lang="en-GB"/>
          </a:p>
        </p:txBody>
      </p:sp>
      <p:pic>
        <p:nvPicPr>
          <p:cNvPr id="7" name="Graphic 6" descr="Question Mark with solid fill">
            <a:extLst>
              <a:ext uri="{FF2B5EF4-FFF2-40B4-BE49-F238E27FC236}">
                <a16:creationId xmlns:a16="http://schemas.microsoft.com/office/drawing/2014/main" id="{9EDD43D6-76A1-6C91-8FA3-0D8351CAE7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012">
            <a:off x="10149797" y="261558"/>
            <a:ext cx="1095036" cy="1095036"/>
          </a:xfrm>
          <a:prstGeom prst="rect">
            <a:avLst/>
          </a:prstGeom>
        </p:spPr>
      </p:pic>
      <p:pic>
        <p:nvPicPr>
          <p:cNvPr id="11" name="Picture 10">
            <a:extLst>
              <a:ext uri="{FF2B5EF4-FFF2-40B4-BE49-F238E27FC236}">
                <a16:creationId xmlns:a16="http://schemas.microsoft.com/office/drawing/2014/main" id="{58016B81-FB43-7AF3-BC08-DADF2F6372C9}"/>
              </a:ext>
            </a:extLst>
          </p:cNvPr>
          <p:cNvPicPr>
            <a:picLocks noChangeAspect="1"/>
          </p:cNvPicPr>
          <p:nvPr/>
        </p:nvPicPr>
        <p:blipFill rotWithShape="1">
          <a:blip r:embed="rId5"/>
          <a:srcRect l="1672" t="5062" r="7289" b="12989"/>
          <a:stretch/>
        </p:blipFill>
        <p:spPr>
          <a:xfrm>
            <a:off x="6641016" y="1322095"/>
            <a:ext cx="4687069" cy="2384974"/>
          </a:xfrm>
          <a:prstGeom prst="rect">
            <a:avLst/>
          </a:prstGeom>
          <a:solidFill>
            <a:srgbClr val="FFFFFF">
              <a:shade val="85000"/>
            </a:srgbClr>
          </a:solidFill>
          <a:ln w="6350" cap="sq">
            <a:solidFill>
              <a:srgbClr val="AD001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E29D1C6-F0A7-D89C-E005-38EBAE40C6F2}"/>
              </a:ext>
            </a:extLst>
          </p:cNvPr>
          <p:cNvPicPr>
            <a:picLocks noChangeAspect="1"/>
          </p:cNvPicPr>
          <p:nvPr/>
        </p:nvPicPr>
        <p:blipFill rotWithShape="1">
          <a:blip r:embed="rId6"/>
          <a:srcRect l="1411" t="5335" r="4929" b="7199"/>
          <a:stretch/>
        </p:blipFill>
        <p:spPr>
          <a:xfrm>
            <a:off x="6641016" y="3810782"/>
            <a:ext cx="4687069" cy="2468522"/>
          </a:xfrm>
          <a:prstGeom prst="rect">
            <a:avLst/>
          </a:prstGeom>
          <a:solidFill>
            <a:srgbClr val="FFFFFF">
              <a:shade val="85000"/>
            </a:srgbClr>
          </a:solidFill>
          <a:ln w="9525" cap="sq">
            <a:solidFill>
              <a:srgbClr val="AD001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lide Number Placeholder 2">
            <a:extLst>
              <a:ext uri="{FF2B5EF4-FFF2-40B4-BE49-F238E27FC236}">
                <a16:creationId xmlns:a16="http://schemas.microsoft.com/office/drawing/2014/main" id="{378E57F7-B472-FE29-E122-A2F1DE6CF1D9}"/>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13</a:t>
            </a:fld>
            <a:r>
              <a:rPr lang="en-US" sz="1200"/>
              <a:t> </a:t>
            </a:r>
          </a:p>
        </p:txBody>
      </p:sp>
      <p:sp>
        <p:nvSpPr>
          <p:cNvPr id="14" name="Date Placeholder 3">
            <a:extLst>
              <a:ext uri="{FF2B5EF4-FFF2-40B4-BE49-F238E27FC236}">
                <a16:creationId xmlns:a16="http://schemas.microsoft.com/office/drawing/2014/main" id="{474FF886-3A4F-E89E-85BE-554F472DF27D}"/>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5" name="Footer Placeholder 4">
            <a:extLst>
              <a:ext uri="{FF2B5EF4-FFF2-40B4-BE49-F238E27FC236}">
                <a16:creationId xmlns:a16="http://schemas.microsoft.com/office/drawing/2014/main" id="{F71A92E2-F217-F909-7133-76E7EC5100D7}"/>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28427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EFC5-F32D-4852-82E6-A078DD9A07FD}"/>
              </a:ext>
            </a:extLst>
          </p:cNvPr>
          <p:cNvSpPr>
            <a:spLocks noGrp="1"/>
          </p:cNvSpPr>
          <p:nvPr>
            <p:ph type="title"/>
          </p:nvPr>
        </p:nvSpPr>
        <p:spPr>
          <a:xfrm>
            <a:off x="1836592" y="396193"/>
            <a:ext cx="9713686" cy="1325563"/>
          </a:xfrm>
        </p:spPr>
        <p:txBody>
          <a:bodyPr>
            <a:normAutofit/>
          </a:bodyPr>
          <a:lstStyle/>
          <a:p>
            <a:r>
              <a:rPr lang="en-GB" sz="4400" b="1">
                <a:solidFill>
                  <a:srgbClr val="AF1E2C"/>
                </a:solidFill>
              </a:rPr>
              <a:t>Patient centred review</a:t>
            </a:r>
          </a:p>
        </p:txBody>
      </p:sp>
      <p:graphicFrame>
        <p:nvGraphicFramePr>
          <p:cNvPr id="7" name="Table 6">
            <a:extLst>
              <a:ext uri="{FF2B5EF4-FFF2-40B4-BE49-F238E27FC236}">
                <a16:creationId xmlns:a16="http://schemas.microsoft.com/office/drawing/2014/main" id="{FF6A6755-E6A2-6971-F0D3-862E8D0AE7D4}"/>
              </a:ext>
            </a:extLst>
          </p:cNvPr>
          <p:cNvGraphicFramePr>
            <a:graphicFrameLocks noGrp="1"/>
          </p:cNvGraphicFramePr>
          <p:nvPr>
            <p:extLst>
              <p:ext uri="{D42A27DB-BD31-4B8C-83A1-F6EECF244321}">
                <p14:modId xmlns:p14="http://schemas.microsoft.com/office/powerpoint/2010/main" val="4255247910"/>
              </p:ext>
            </p:extLst>
          </p:nvPr>
        </p:nvGraphicFramePr>
        <p:xfrm>
          <a:off x="461457" y="1984666"/>
          <a:ext cx="11088821" cy="3814359"/>
        </p:xfrm>
        <a:graphic>
          <a:graphicData uri="http://schemas.openxmlformats.org/drawingml/2006/table">
            <a:tbl>
              <a:tblPr>
                <a:tableStyleId>{00A15C55-8517-42AA-B614-E9B94910E393}</a:tableStyleId>
              </a:tblPr>
              <a:tblGrid>
                <a:gridCol w="3583957">
                  <a:extLst>
                    <a:ext uri="{9D8B030D-6E8A-4147-A177-3AD203B41FA5}">
                      <a16:colId xmlns:a16="http://schemas.microsoft.com/office/drawing/2014/main" val="1822405589"/>
                    </a:ext>
                  </a:extLst>
                </a:gridCol>
                <a:gridCol w="7504864">
                  <a:extLst>
                    <a:ext uri="{9D8B030D-6E8A-4147-A177-3AD203B41FA5}">
                      <a16:colId xmlns:a16="http://schemas.microsoft.com/office/drawing/2014/main" val="3093834514"/>
                    </a:ext>
                  </a:extLst>
                </a:gridCol>
              </a:tblGrid>
              <a:tr h="329040">
                <a:tc>
                  <a:txBody>
                    <a:bodyPr/>
                    <a:lstStyle/>
                    <a:p>
                      <a:pPr algn="l" fontAlgn="b"/>
                      <a:endParaRPr lang="en-GB" sz="1800" b="1" i="0" u="none" strike="noStrike">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2000" b="1" u="none" strike="noStrike">
                          <a:solidFill>
                            <a:schemeClr val="tx1"/>
                          </a:solidFill>
                          <a:effectLst/>
                          <a:latin typeface="+mn-lt"/>
                        </a:rPr>
                        <a:t>Item to consider</a:t>
                      </a:r>
                      <a:endParaRPr lang="en-GB" sz="2000" b="1" i="0" u="none" strike="noStrike">
                        <a:solidFill>
                          <a:schemeClr val="tx1"/>
                        </a:solidFill>
                        <a:effectLst/>
                        <a:latin typeface="+mn-lt"/>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272756">
                <a:tc rowSpan="3">
                  <a:txBody>
                    <a:bodyPr/>
                    <a:lstStyle/>
                    <a:p>
                      <a:pPr marL="96838" indent="0" algn="l" fontAlgn="b"/>
                      <a:r>
                        <a:rPr lang="en-GB" sz="2000" b="1" u="none" strike="noStrike">
                          <a:solidFill>
                            <a:schemeClr val="tx1"/>
                          </a:solidFill>
                          <a:effectLst/>
                          <a:latin typeface="+mn-lt"/>
                          <a:cs typeface="Arial" panose="020B0604020202020204" pitchFamily="34" charset="0"/>
                        </a:rPr>
                        <a:t>Condition and consultation history</a:t>
                      </a:r>
                      <a:endParaRPr lang="en-GB" sz="2000" b="1" i="0" u="none" strike="noStrike">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a:solidFill>
                            <a:schemeClr val="tx1"/>
                          </a:solidFill>
                          <a:effectLst/>
                          <a:latin typeface="+mn-lt"/>
                        </a:rPr>
                        <a:t> Establish history of patients' condition</a:t>
                      </a:r>
                      <a:endParaRPr lang="en-GB" sz="1800" b="0" i="0" u="none" strike="noStrike">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272756">
                <a:tc vMerge="1">
                  <a:txBody>
                    <a:bodyPr/>
                    <a:lstStyle/>
                    <a:p>
                      <a:pPr algn="l" fontAlgn="b"/>
                      <a:endParaRPr lang="en-GB"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a:solidFill>
                            <a:schemeClr val="tx1"/>
                          </a:solidFill>
                          <a:effectLst/>
                          <a:latin typeface="+mn-lt"/>
                        </a:rPr>
                        <a:t> Patient baseline habits </a:t>
                      </a:r>
                      <a:endParaRPr lang="en-GB" sz="1800" b="0" i="0" u="none" strike="noStrike">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23493">
                <a:tc vMerge="1">
                  <a:txBody>
                    <a:bodyPr/>
                    <a:lstStyle/>
                    <a:p>
                      <a:pPr algn="l" fontAlgn="b"/>
                      <a:endParaRPr lang="en-GB"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a:solidFill>
                            <a:schemeClr val="tx1"/>
                          </a:solidFill>
                          <a:effectLst/>
                          <a:latin typeface="+mn-lt"/>
                        </a:rPr>
                        <a:t> Are they under a specialist consultant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391023">
                <a:tc rowSpan="4">
                  <a:txBody>
                    <a:bodyPr/>
                    <a:lstStyle/>
                    <a:p>
                      <a:pPr marL="96838" indent="0" algn="l" fontAlgn="b"/>
                      <a:r>
                        <a:rPr lang="en-GB" sz="2000" b="1" i="0" u="none" strike="noStrike">
                          <a:solidFill>
                            <a:schemeClr val="tx1"/>
                          </a:solidFill>
                          <a:effectLst/>
                          <a:latin typeface="+mn-lt"/>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 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34900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 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391023">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 Compliance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34900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 Patient’s perception of their treatment</a:t>
                      </a:r>
                      <a:endPar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3128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2000" b="1" u="none" strike="noStrike">
                          <a:solidFill>
                            <a:schemeClr val="tx1"/>
                          </a:solidFill>
                          <a:effectLst/>
                          <a:latin typeface="+mn-lt"/>
                          <a:cs typeface="Arial" panose="020B0604020202020204" pitchFamily="34" charset="0"/>
                        </a:rPr>
                        <a:t>Patient Impact and preference</a:t>
                      </a:r>
                      <a:endParaRPr lang="en-GB" sz="2000" b="1" i="0" u="none" strike="noStrike">
                        <a:solidFill>
                          <a:schemeClr val="tx1"/>
                        </a:solidFill>
                        <a:effectLst/>
                        <a:latin typeface="+mn-lt"/>
                        <a:cs typeface="Arial" panose="020B0604020202020204" pitchFamily="34" charset="0"/>
                      </a:endParaRPr>
                    </a:p>
                    <a:p>
                      <a:pPr algn="l" fontAlgn="b"/>
                      <a:endParaRPr lang="en-GB" sz="2000" b="1" i="0" u="none" strike="noStrike">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800" b="0" u="none" strike="noStrike">
                          <a:solidFill>
                            <a:schemeClr val="tx1"/>
                          </a:solidFill>
                          <a:effectLst/>
                          <a:latin typeface="+mn-lt"/>
                        </a:rPr>
                        <a:t> Explore impact acne has had on self-esteem or mental health</a:t>
                      </a:r>
                      <a:endParaRPr lang="en-GB" sz="1800" b="0" i="0" u="none" strike="noStrike">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58278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a:solidFill>
                            <a:schemeClr val="tx1"/>
                          </a:solidFill>
                          <a:latin typeface="+mn-lt"/>
                          <a:cs typeface="Arial" panose="020B0604020202020204" pitchFamily="34" charset="0"/>
                        </a:rPr>
                        <a:t> 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sp>
        <p:nvSpPr>
          <p:cNvPr id="3" name="Slide Number Placeholder 2">
            <a:extLst>
              <a:ext uri="{FF2B5EF4-FFF2-40B4-BE49-F238E27FC236}">
                <a16:creationId xmlns:a16="http://schemas.microsoft.com/office/drawing/2014/main" id="{3F6362BF-8F29-70CC-88D5-F681862FCDD1}"/>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14</a:t>
            </a:fld>
            <a:r>
              <a:rPr lang="en-US" sz="1200"/>
              <a:t> </a:t>
            </a:r>
          </a:p>
        </p:txBody>
      </p:sp>
      <p:sp>
        <p:nvSpPr>
          <p:cNvPr id="4" name="Date Placeholder 3">
            <a:extLst>
              <a:ext uri="{FF2B5EF4-FFF2-40B4-BE49-F238E27FC236}">
                <a16:creationId xmlns:a16="http://schemas.microsoft.com/office/drawing/2014/main" id="{7704CB48-CDBC-7C15-3974-6CD39AC5AD2A}"/>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7F7E1CAB-CFA3-6DBA-F0FE-E157895304A5}"/>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181898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9C57-C5F7-000A-BD91-FB42A26F9EBC}"/>
              </a:ext>
            </a:extLst>
          </p:cNvPr>
          <p:cNvSpPr>
            <a:spLocks noGrp="1"/>
          </p:cNvSpPr>
          <p:nvPr>
            <p:ph type="title"/>
          </p:nvPr>
        </p:nvSpPr>
        <p:spPr/>
        <p:txBody>
          <a:bodyPr>
            <a:normAutofit/>
          </a:bodyPr>
          <a:lstStyle/>
          <a:p>
            <a:r>
              <a:rPr lang="en-GB" b="1">
                <a:solidFill>
                  <a:srgbClr val="AF1E2C"/>
                </a:solidFill>
              </a:rPr>
              <a:t>Step wise approach in managing patients</a:t>
            </a:r>
          </a:p>
        </p:txBody>
      </p:sp>
      <p:sp>
        <p:nvSpPr>
          <p:cNvPr id="3" name="Content Placeholder 2">
            <a:extLst>
              <a:ext uri="{FF2B5EF4-FFF2-40B4-BE49-F238E27FC236}">
                <a16:creationId xmlns:a16="http://schemas.microsoft.com/office/drawing/2014/main" id="{2803A1A6-DC6F-F3D1-53C3-3C49203A10B9}"/>
              </a:ext>
            </a:extLst>
          </p:cNvPr>
          <p:cNvSpPr>
            <a:spLocks noGrp="1"/>
          </p:cNvSpPr>
          <p:nvPr>
            <p:ph idx="1"/>
          </p:nvPr>
        </p:nvSpPr>
        <p:spPr>
          <a:xfrm>
            <a:off x="791380" y="1750577"/>
            <a:ext cx="10871200" cy="4351338"/>
          </a:xfrm>
        </p:spPr>
        <p:txBody>
          <a:bodyPr/>
          <a:lstStyle/>
          <a:p>
            <a:pPr marL="0" indent="0" eaLnBrk="1" hangingPunct="1">
              <a:spcBef>
                <a:spcPct val="0"/>
              </a:spcBef>
              <a:buNone/>
              <a:defRPr/>
            </a:pPr>
            <a:r>
              <a:rPr lang="en-GB"/>
              <a:t>Each worked example will go through how to manage a patient with acne using a step-wise approach that incorporates treatment and referral, patient education, self-care advice and follow-up reviews. </a:t>
            </a:r>
          </a:p>
        </p:txBody>
      </p:sp>
      <p:graphicFrame>
        <p:nvGraphicFramePr>
          <p:cNvPr id="10" name="Diagram 9">
            <a:extLst>
              <a:ext uri="{FF2B5EF4-FFF2-40B4-BE49-F238E27FC236}">
                <a16:creationId xmlns:a16="http://schemas.microsoft.com/office/drawing/2014/main" id="{32086062-6285-4E42-F36C-83B7CD9CE5D0}"/>
              </a:ext>
            </a:extLst>
          </p:cNvPr>
          <p:cNvGraphicFramePr/>
          <p:nvPr>
            <p:extLst>
              <p:ext uri="{D42A27DB-BD31-4B8C-83A1-F6EECF244321}">
                <p14:modId xmlns:p14="http://schemas.microsoft.com/office/powerpoint/2010/main" val="1855548442"/>
              </p:ext>
            </p:extLst>
          </p:nvPr>
        </p:nvGraphicFramePr>
        <p:xfrm>
          <a:off x="1785815" y="3012831"/>
          <a:ext cx="8128000" cy="336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a:extLst>
              <a:ext uri="{FF2B5EF4-FFF2-40B4-BE49-F238E27FC236}">
                <a16:creationId xmlns:a16="http://schemas.microsoft.com/office/drawing/2014/main" id="{49D7D66C-20AC-8A03-8DB2-C58D2A9C73DE}"/>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15</a:t>
            </a:fld>
            <a:r>
              <a:rPr lang="en-US" sz="1200"/>
              <a:t> </a:t>
            </a:r>
          </a:p>
        </p:txBody>
      </p:sp>
      <p:sp>
        <p:nvSpPr>
          <p:cNvPr id="8" name="Date Placeholder 3">
            <a:extLst>
              <a:ext uri="{FF2B5EF4-FFF2-40B4-BE49-F238E27FC236}">
                <a16:creationId xmlns:a16="http://schemas.microsoft.com/office/drawing/2014/main" id="{10178FDE-D556-8FB0-682E-3D67BA681531}"/>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9" name="Footer Placeholder 4">
            <a:extLst>
              <a:ext uri="{FF2B5EF4-FFF2-40B4-BE49-F238E27FC236}">
                <a16:creationId xmlns:a16="http://schemas.microsoft.com/office/drawing/2014/main" id="{5B6727E1-4FD8-95BB-C830-2A97F9C566E8}"/>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273799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5A8B-18D4-338C-5EF7-2AD55357DA01}"/>
              </a:ext>
            </a:extLst>
          </p:cNvPr>
          <p:cNvSpPr>
            <a:spLocks noGrp="1"/>
          </p:cNvSpPr>
          <p:nvPr>
            <p:ph type="title"/>
          </p:nvPr>
        </p:nvSpPr>
        <p:spPr/>
        <p:txBody>
          <a:bodyPr>
            <a:normAutofit/>
          </a:bodyPr>
          <a:lstStyle/>
          <a:p>
            <a:r>
              <a:rPr lang="en-GB" b="1">
                <a:solidFill>
                  <a:srgbClr val="AD0016"/>
                </a:solidFill>
              </a:rPr>
              <a:t>Evaluation of the “How to…” acne resources with pharmacy professionals</a:t>
            </a:r>
          </a:p>
        </p:txBody>
      </p:sp>
      <p:sp>
        <p:nvSpPr>
          <p:cNvPr id="3" name="Content Placeholder 2">
            <a:extLst>
              <a:ext uri="{FF2B5EF4-FFF2-40B4-BE49-F238E27FC236}">
                <a16:creationId xmlns:a16="http://schemas.microsoft.com/office/drawing/2014/main" id="{366E7DE3-CB86-44C4-A0B8-4B2033E0D5CB}"/>
              </a:ext>
            </a:extLst>
          </p:cNvPr>
          <p:cNvSpPr>
            <a:spLocks noGrp="1"/>
          </p:cNvSpPr>
          <p:nvPr>
            <p:ph idx="1"/>
          </p:nvPr>
        </p:nvSpPr>
        <p:spPr>
          <a:xfrm>
            <a:off x="489485" y="1690799"/>
            <a:ext cx="11213030" cy="4881561"/>
          </a:xfrm>
        </p:spPr>
        <p:txBody>
          <a:bodyPr>
            <a:noAutofit/>
          </a:bodyPr>
          <a:lstStyle/>
          <a:p>
            <a:pPr>
              <a:lnSpc>
                <a:spcPct val="107000"/>
              </a:lnSpc>
              <a:spcBef>
                <a:spcPts val="0"/>
              </a:spcBef>
              <a:spcAft>
                <a:spcPts val="800"/>
              </a:spcAft>
              <a:defRPr/>
            </a:pPr>
            <a:r>
              <a:rPr lang="en-GB" sz="1800">
                <a:effectLst/>
                <a:ea typeface="Yu Mincho" panose="02020400000000000000" pitchFamily="18" charset="-128"/>
              </a:rPr>
              <a:t>In GP </a:t>
            </a:r>
            <a:r>
              <a:rPr lang="en-GB" sz="1800">
                <a:ea typeface="Yu Mincho" panose="02020400000000000000" pitchFamily="18" charset="-128"/>
              </a:rPr>
              <a:t>practice, acne r</a:t>
            </a:r>
            <a:r>
              <a:rPr lang="en-GB" sz="1800">
                <a:effectLst/>
                <a:ea typeface="Yu Mincho" panose="02020400000000000000" pitchFamily="18" charset="-128"/>
              </a:rPr>
              <a:t>esources led to increased capability, opportunity and motivation of staff</a:t>
            </a:r>
          </a:p>
          <a:p>
            <a:pPr marL="457200" lvl="1" indent="0">
              <a:lnSpc>
                <a:spcPct val="107000"/>
              </a:lnSpc>
              <a:spcBef>
                <a:spcPts val="0"/>
              </a:spcBef>
              <a:spcAft>
                <a:spcPts val="800"/>
              </a:spcAft>
              <a:buNone/>
              <a:defRPr/>
            </a:pPr>
            <a:r>
              <a:rPr lang="en-GB" sz="1600" b="1" i="1">
                <a:solidFill>
                  <a:srgbClr val="AD0016"/>
                </a:solidFill>
                <a:effectLst/>
                <a:ea typeface="Yu Mincho" panose="02020400000000000000" pitchFamily="18" charset="-128"/>
              </a:rPr>
              <a:t>”Good use of advice for different types of skin colour”</a:t>
            </a:r>
            <a:r>
              <a:rPr lang="en-GB" sz="1600" b="1">
                <a:solidFill>
                  <a:srgbClr val="AD0016"/>
                </a:solidFill>
                <a:effectLst/>
                <a:ea typeface="Yu Mincho" panose="02020400000000000000" pitchFamily="18" charset="-128"/>
              </a:rPr>
              <a:t> </a:t>
            </a:r>
          </a:p>
          <a:p>
            <a:pPr marL="457200" lvl="1" indent="0" algn="just">
              <a:lnSpc>
                <a:spcPct val="115000"/>
              </a:lnSpc>
              <a:spcAft>
                <a:spcPts val="1000"/>
              </a:spcAft>
              <a:buNone/>
            </a:pPr>
            <a:r>
              <a:rPr lang="en-GB" sz="1600" b="1" i="1">
                <a:solidFill>
                  <a:srgbClr val="AD0016"/>
                </a:solidFill>
                <a:effectLst/>
                <a:ea typeface="Yu Mincho" panose="02020400000000000000" pitchFamily="18" charset="-128"/>
              </a:rPr>
              <a:t>“These are exactly the sort of resources required for pharmacy technicians to be able to carry out reviews” </a:t>
            </a:r>
          </a:p>
          <a:p>
            <a:pPr marL="457200" lvl="1" indent="0" algn="just">
              <a:lnSpc>
                <a:spcPct val="115000"/>
              </a:lnSpc>
              <a:spcAft>
                <a:spcPts val="1000"/>
              </a:spcAft>
              <a:buNone/>
            </a:pPr>
            <a:r>
              <a:rPr lang="en-GB" sz="1600" b="1" i="1">
                <a:solidFill>
                  <a:srgbClr val="AD0016"/>
                </a:solidFill>
                <a:effectLst/>
                <a:ea typeface="Yu Mincho" panose="02020400000000000000" pitchFamily="18" charset="-128"/>
              </a:rPr>
              <a:t>“Very informative”</a:t>
            </a:r>
          </a:p>
          <a:p>
            <a:pPr algn="just">
              <a:lnSpc>
                <a:spcPct val="115000"/>
              </a:lnSpc>
              <a:spcAft>
                <a:spcPts val="1000"/>
              </a:spcAft>
            </a:pPr>
            <a:r>
              <a:rPr lang="en-GB" sz="1800" b="0" i="0">
                <a:effectLst/>
              </a:rPr>
              <a:t>In Community pharmacy, </a:t>
            </a:r>
            <a:r>
              <a:rPr lang="en-GB" sz="1800">
                <a:solidFill>
                  <a:srgbClr val="1F1F1F"/>
                </a:solidFill>
              </a:rPr>
              <a:t>p</a:t>
            </a:r>
            <a:r>
              <a:rPr lang="en-GB" sz="1800" b="0" i="0">
                <a:solidFill>
                  <a:srgbClr val="1F1F1F"/>
                </a:solidFill>
                <a:effectLst/>
              </a:rPr>
              <a:t>otential future roles have been identified in managing acne </a:t>
            </a:r>
            <a:r>
              <a:rPr lang="en-GB" sz="1800">
                <a:solidFill>
                  <a:srgbClr val="1F1F1F"/>
                </a:solidFill>
              </a:rPr>
              <a:t>(</a:t>
            </a:r>
            <a:r>
              <a:rPr lang="en-GB" sz="1800" b="0" i="0">
                <a:solidFill>
                  <a:srgbClr val="1F1F1F"/>
                </a:solidFill>
                <a:effectLst/>
              </a:rPr>
              <a:t>reviewing long-term and repeat prescribing) alongside additional needs to undertake these roles (training, PGDs, renumeration)</a:t>
            </a:r>
          </a:p>
          <a:p>
            <a:pPr algn="just">
              <a:lnSpc>
                <a:spcPct val="115000"/>
              </a:lnSpc>
              <a:spcAft>
                <a:spcPts val="1000"/>
              </a:spcAft>
            </a:pPr>
            <a:r>
              <a:rPr lang="en-GB" sz="1800">
                <a:ea typeface="Calibri" panose="020F0502020204030204" pitchFamily="34" charset="0"/>
              </a:rPr>
              <a:t>Use of How to… resources supports the U</a:t>
            </a:r>
            <a:r>
              <a:rPr lang="en-GB" sz="1800">
                <a:effectLst/>
                <a:ea typeface="Calibri" panose="020F0502020204030204" pitchFamily="34" charset="0"/>
              </a:rPr>
              <a:t>K’s 5-year National Action Plan to ‘</a:t>
            </a:r>
            <a:r>
              <a:rPr lang="en-GB" sz="1800" i="1">
                <a:effectLst/>
                <a:ea typeface="Calibri" panose="020F0502020204030204" pitchFamily="34" charset="0"/>
              </a:rPr>
              <a:t>enhance the role of pharmacists in primary care to review the dose and duration of antimicrobial prescriptions (especially long-term or repeat ones) and work with prescribers to review those that are inappropriate through evidence-based, system-wide interventions</a:t>
            </a:r>
            <a:r>
              <a:rPr lang="en-GB" sz="1800">
                <a:effectLst/>
                <a:ea typeface="Calibri" panose="020F0502020204030204" pitchFamily="34" charset="0"/>
              </a:rPr>
              <a:t>’ (HM Government, 2019). </a:t>
            </a:r>
            <a:endParaRPr lang="en-GB" sz="1800"/>
          </a:p>
        </p:txBody>
      </p:sp>
      <p:sp>
        <p:nvSpPr>
          <p:cNvPr id="7" name="Slide Number Placeholder 2">
            <a:extLst>
              <a:ext uri="{FF2B5EF4-FFF2-40B4-BE49-F238E27FC236}">
                <a16:creationId xmlns:a16="http://schemas.microsoft.com/office/drawing/2014/main" id="{00E97D21-103C-413B-DC1F-A1DC0A0D0D5E}"/>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16</a:t>
            </a:fld>
            <a:r>
              <a:rPr lang="en-US" sz="1200"/>
              <a:t> </a:t>
            </a:r>
          </a:p>
        </p:txBody>
      </p:sp>
      <p:sp>
        <p:nvSpPr>
          <p:cNvPr id="8" name="Date Placeholder 3">
            <a:extLst>
              <a:ext uri="{FF2B5EF4-FFF2-40B4-BE49-F238E27FC236}">
                <a16:creationId xmlns:a16="http://schemas.microsoft.com/office/drawing/2014/main" id="{81DC4849-E7A9-1ACD-CE4B-2E7223E0D2C0}"/>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9" name="Footer Placeholder 4">
            <a:extLst>
              <a:ext uri="{FF2B5EF4-FFF2-40B4-BE49-F238E27FC236}">
                <a16:creationId xmlns:a16="http://schemas.microsoft.com/office/drawing/2014/main" id="{2DE643A3-5E5F-DF14-8A71-11C1DBD18E80}"/>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100423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86C1-1849-93ED-5D34-FAD0389941BB}"/>
              </a:ext>
            </a:extLst>
          </p:cNvPr>
          <p:cNvSpPr>
            <a:spLocks noGrp="1"/>
          </p:cNvSpPr>
          <p:nvPr>
            <p:ph type="title"/>
          </p:nvPr>
        </p:nvSpPr>
        <p:spPr>
          <a:xfrm>
            <a:off x="1608881" y="609125"/>
            <a:ext cx="10583119" cy="1149472"/>
          </a:xfrm>
        </p:spPr>
        <p:txBody>
          <a:bodyPr>
            <a:noAutofit/>
          </a:bodyPr>
          <a:lstStyle/>
          <a:p>
            <a:r>
              <a:rPr lang="en-GB" sz="4400" b="1">
                <a:solidFill>
                  <a:srgbClr val="AF1E2C"/>
                </a:solidFill>
              </a:rPr>
              <a:t>Managing acne in community pharmacy via the Pathfinder programme</a:t>
            </a:r>
          </a:p>
        </p:txBody>
      </p:sp>
      <p:sp>
        <p:nvSpPr>
          <p:cNvPr id="8" name="TextBox 7">
            <a:extLst>
              <a:ext uri="{FF2B5EF4-FFF2-40B4-BE49-F238E27FC236}">
                <a16:creationId xmlns:a16="http://schemas.microsoft.com/office/drawing/2014/main" id="{A461E912-C2C7-6C8F-6D1F-F0F08F105F07}"/>
              </a:ext>
            </a:extLst>
          </p:cNvPr>
          <p:cNvSpPr txBox="1"/>
          <p:nvPr/>
        </p:nvSpPr>
        <p:spPr>
          <a:xfrm>
            <a:off x="433888" y="1961821"/>
            <a:ext cx="11473080" cy="4031873"/>
          </a:xfrm>
          <a:prstGeom prst="rect">
            <a:avLst/>
          </a:prstGeom>
          <a:noFill/>
        </p:spPr>
        <p:txBody>
          <a:bodyPr wrap="square">
            <a:spAutoFit/>
          </a:bodyPr>
          <a:lstStyle/>
          <a:p>
            <a:pPr marL="342900" indent="-342900">
              <a:buFont typeface="Arial" panose="020B0604020202020204" pitchFamily="34" charset="0"/>
              <a:buChar char="•"/>
            </a:pPr>
            <a:r>
              <a:rPr lang="en-GB" sz="3200"/>
              <a:t>NHS England Independent Prescribing (IP) in community pharmacy pathfinder programme</a:t>
            </a:r>
          </a:p>
          <a:p>
            <a:pPr marL="342900" indent="-342900">
              <a:buFont typeface="Arial" panose="020B0604020202020204" pitchFamily="34" charset="0"/>
              <a:buChar char="•"/>
            </a:pPr>
            <a:r>
              <a:rPr lang="en-GB" sz="3200"/>
              <a:t>From 2026, all newly qualified pharmacists will be IPs</a:t>
            </a:r>
          </a:p>
          <a:p>
            <a:pPr marL="342900" indent="-342900">
              <a:buFont typeface="Arial" panose="020B0604020202020204" pitchFamily="34" charset="0"/>
              <a:buChar char="•"/>
            </a:pPr>
            <a:r>
              <a:rPr lang="en-GB" sz="3200"/>
              <a:t>2 pathfinder sites are undertaking acne review as a clinical model</a:t>
            </a:r>
          </a:p>
          <a:p>
            <a:pPr marL="342900" indent="-342900">
              <a:buFont typeface="Arial" panose="020B0604020202020204" pitchFamily="34" charset="0"/>
              <a:buChar char="•"/>
            </a:pPr>
            <a:r>
              <a:rPr lang="en-GB" sz="3200"/>
              <a:t>Opportunity to see how acne can be managed in a community pharmacy setting </a:t>
            </a:r>
          </a:p>
          <a:p>
            <a:pPr marL="342900" indent="-342900">
              <a:buFont typeface="Arial" panose="020B0604020202020204" pitchFamily="34" charset="0"/>
              <a:buChar char="•"/>
            </a:pPr>
            <a:r>
              <a:rPr lang="en-GB" sz="3200"/>
              <a:t>Future – joint working between GP and community pharmacy through a joint system wide approach </a:t>
            </a:r>
          </a:p>
        </p:txBody>
      </p:sp>
      <p:sp>
        <p:nvSpPr>
          <p:cNvPr id="3" name="Slide Number Placeholder 2">
            <a:extLst>
              <a:ext uri="{FF2B5EF4-FFF2-40B4-BE49-F238E27FC236}">
                <a16:creationId xmlns:a16="http://schemas.microsoft.com/office/drawing/2014/main" id="{9C67DD0F-A5F9-031E-0C9A-2E9F462DD477}"/>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17</a:t>
            </a:fld>
            <a:r>
              <a:rPr lang="en-US" sz="1200"/>
              <a:t> </a:t>
            </a:r>
          </a:p>
        </p:txBody>
      </p:sp>
      <p:sp>
        <p:nvSpPr>
          <p:cNvPr id="7" name="Date Placeholder 3">
            <a:extLst>
              <a:ext uri="{FF2B5EF4-FFF2-40B4-BE49-F238E27FC236}">
                <a16:creationId xmlns:a16="http://schemas.microsoft.com/office/drawing/2014/main" id="{195096DD-26ED-04CA-49EA-FE7CD4B13789}"/>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9" name="Footer Placeholder 4">
            <a:extLst>
              <a:ext uri="{FF2B5EF4-FFF2-40B4-BE49-F238E27FC236}">
                <a16:creationId xmlns:a16="http://schemas.microsoft.com/office/drawing/2014/main" id="{7B1C2ADE-80EC-22C4-5CE1-6BB650686918}"/>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425382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A917-E045-4DC1-B7CB-491A649BC3D6}"/>
              </a:ext>
            </a:extLst>
          </p:cNvPr>
          <p:cNvSpPr>
            <a:spLocks noGrp="1"/>
          </p:cNvSpPr>
          <p:nvPr>
            <p:ph type="title"/>
          </p:nvPr>
        </p:nvSpPr>
        <p:spPr>
          <a:xfrm>
            <a:off x="293591" y="2335548"/>
            <a:ext cx="8755729" cy="3534683"/>
          </a:xfrm>
        </p:spPr>
        <p:txBody>
          <a:bodyPr>
            <a:noAutofit/>
          </a:bodyPr>
          <a:lstStyle/>
          <a:p>
            <a:r>
              <a:rPr lang="en-GB">
                <a:solidFill>
                  <a:srgbClr val="AF1E2C"/>
                </a:solidFill>
              </a:rPr>
              <a:t>PrescQIPP Optimising antimicrobial duration dashboard</a:t>
            </a:r>
            <a:endParaRPr lang="en-GB" i="1">
              <a:solidFill>
                <a:srgbClr val="AF1E2C"/>
              </a:solidFill>
            </a:endParaRPr>
          </a:p>
        </p:txBody>
      </p:sp>
      <p:pic>
        <p:nvPicPr>
          <p:cNvPr id="3" name="Picture 2">
            <a:extLst>
              <a:ext uri="{FF2B5EF4-FFF2-40B4-BE49-F238E27FC236}">
                <a16:creationId xmlns:a16="http://schemas.microsoft.com/office/drawing/2014/main" id="{A155D883-D482-AF2E-FF68-EA2EC5C0C77A}"/>
              </a:ext>
            </a:extLst>
          </p:cNvPr>
          <p:cNvPicPr>
            <a:picLocks noChangeAspect="1"/>
          </p:cNvPicPr>
          <p:nvPr/>
        </p:nvPicPr>
        <p:blipFill>
          <a:blip r:embed="rId3"/>
          <a:stretch>
            <a:fillRect/>
          </a:stretch>
        </p:blipFill>
        <p:spPr>
          <a:xfrm>
            <a:off x="9284178" y="2703094"/>
            <a:ext cx="2359954" cy="2169284"/>
          </a:xfrm>
          <a:prstGeom prst="rect">
            <a:avLst/>
          </a:prstGeom>
        </p:spPr>
      </p:pic>
      <p:sp>
        <p:nvSpPr>
          <p:cNvPr id="7" name="TextBox 6">
            <a:extLst>
              <a:ext uri="{FF2B5EF4-FFF2-40B4-BE49-F238E27FC236}">
                <a16:creationId xmlns:a16="http://schemas.microsoft.com/office/drawing/2014/main" id="{F6796784-6EC5-2CE7-FC42-2019B9ABFDF3}"/>
              </a:ext>
            </a:extLst>
          </p:cNvPr>
          <p:cNvSpPr txBox="1"/>
          <p:nvPr/>
        </p:nvSpPr>
        <p:spPr>
          <a:xfrm>
            <a:off x="9155646" y="4992974"/>
            <a:ext cx="3036354" cy="1200329"/>
          </a:xfrm>
          <a:prstGeom prst="rect">
            <a:avLst/>
          </a:prstGeom>
          <a:noFill/>
        </p:spPr>
        <p:txBody>
          <a:bodyPr wrap="square" rtlCol="0">
            <a:spAutoFit/>
          </a:bodyPr>
          <a:lstStyle/>
          <a:p>
            <a:r>
              <a:rPr lang="en-GB" b="1"/>
              <a:t>Dr Elizabeth Beech MBE </a:t>
            </a:r>
          </a:p>
          <a:p>
            <a:r>
              <a:rPr lang="en-GB" i="1"/>
              <a:t>Regional Antimicrobial Stewardship Lead, South West, NHS England</a:t>
            </a:r>
            <a:endParaRPr lang="en-GB"/>
          </a:p>
        </p:txBody>
      </p:sp>
      <p:sp>
        <p:nvSpPr>
          <p:cNvPr id="8" name="Slide Number Placeholder 2">
            <a:extLst>
              <a:ext uri="{FF2B5EF4-FFF2-40B4-BE49-F238E27FC236}">
                <a16:creationId xmlns:a16="http://schemas.microsoft.com/office/drawing/2014/main" id="{7DC37165-2475-BD20-CE08-C8ECB32652DB}"/>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18</a:t>
            </a:fld>
            <a:r>
              <a:rPr lang="en-US" sz="1200"/>
              <a:t> </a:t>
            </a:r>
          </a:p>
        </p:txBody>
      </p:sp>
      <p:sp>
        <p:nvSpPr>
          <p:cNvPr id="9" name="Date Placeholder 3">
            <a:extLst>
              <a:ext uri="{FF2B5EF4-FFF2-40B4-BE49-F238E27FC236}">
                <a16:creationId xmlns:a16="http://schemas.microsoft.com/office/drawing/2014/main" id="{2D030CDF-13A9-52AD-48B5-99CE21A14A91}"/>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0" name="Footer Placeholder 4">
            <a:extLst>
              <a:ext uri="{FF2B5EF4-FFF2-40B4-BE49-F238E27FC236}">
                <a16:creationId xmlns:a16="http://schemas.microsoft.com/office/drawing/2014/main" id="{55A0E1D7-320C-F59C-45F9-4878EB5CBE1D}"/>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248607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3361BF-7911-99AA-998B-0FBBFDA22B69}"/>
              </a:ext>
            </a:extLst>
          </p:cNvPr>
          <p:cNvPicPr>
            <a:picLocks noChangeAspect="1"/>
          </p:cNvPicPr>
          <p:nvPr/>
        </p:nvPicPr>
        <p:blipFill>
          <a:blip r:embed="rId3"/>
          <a:stretch>
            <a:fillRect/>
          </a:stretch>
        </p:blipFill>
        <p:spPr>
          <a:xfrm>
            <a:off x="1817272" y="447122"/>
            <a:ext cx="4692457" cy="2748516"/>
          </a:xfrm>
          <a:prstGeom prst="rect">
            <a:avLst/>
          </a:prstGeom>
        </p:spPr>
      </p:pic>
      <p:pic>
        <p:nvPicPr>
          <p:cNvPr id="8" name="Picture 7">
            <a:extLst>
              <a:ext uri="{FF2B5EF4-FFF2-40B4-BE49-F238E27FC236}">
                <a16:creationId xmlns:a16="http://schemas.microsoft.com/office/drawing/2014/main" id="{027E81DA-63E2-0BCB-C4FA-6D64F67AF1D9}"/>
              </a:ext>
            </a:extLst>
          </p:cNvPr>
          <p:cNvPicPr>
            <a:picLocks noChangeAspect="1"/>
          </p:cNvPicPr>
          <p:nvPr/>
        </p:nvPicPr>
        <p:blipFill>
          <a:blip r:embed="rId4"/>
          <a:stretch>
            <a:fillRect/>
          </a:stretch>
        </p:blipFill>
        <p:spPr>
          <a:xfrm>
            <a:off x="607218" y="3429000"/>
            <a:ext cx="7724775" cy="2695575"/>
          </a:xfrm>
          <a:prstGeom prst="rect">
            <a:avLst/>
          </a:prstGeom>
        </p:spPr>
      </p:pic>
      <p:sp>
        <p:nvSpPr>
          <p:cNvPr id="9" name="Arrow: Right 8">
            <a:extLst>
              <a:ext uri="{FF2B5EF4-FFF2-40B4-BE49-F238E27FC236}">
                <a16:creationId xmlns:a16="http://schemas.microsoft.com/office/drawing/2014/main" id="{A59B28E3-13E6-80A9-6474-F2A74B24EDB2}"/>
              </a:ext>
            </a:extLst>
          </p:cNvPr>
          <p:cNvSpPr/>
          <p:nvPr/>
        </p:nvSpPr>
        <p:spPr>
          <a:xfrm rot="9396585">
            <a:off x="8249799" y="1488268"/>
            <a:ext cx="2989642" cy="1753600"/>
          </a:xfrm>
          <a:prstGeom prst="rightArrow">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A359A3A-C9A6-D4E6-C425-6BF77DD4BC11}"/>
              </a:ext>
            </a:extLst>
          </p:cNvPr>
          <p:cNvSpPr txBox="1"/>
          <p:nvPr/>
        </p:nvSpPr>
        <p:spPr>
          <a:xfrm rot="20097145">
            <a:off x="8966200" y="1744434"/>
            <a:ext cx="2133600" cy="923330"/>
          </a:xfrm>
          <a:prstGeom prst="rect">
            <a:avLst/>
          </a:prstGeom>
          <a:noFill/>
        </p:spPr>
        <p:txBody>
          <a:bodyPr wrap="square">
            <a:spAutoFit/>
          </a:bodyPr>
          <a:lstStyle/>
          <a:p>
            <a:r>
              <a:rPr lang="en-GB" sz="1800">
                <a:solidFill>
                  <a:srgbClr val="C00000"/>
                </a:solidFill>
              </a:rPr>
              <a:t>Optimising duration of antimicrobial use in primary care</a:t>
            </a:r>
          </a:p>
        </p:txBody>
      </p:sp>
      <p:sp>
        <p:nvSpPr>
          <p:cNvPr id="2" name="Slide Number Placeholder 2">
            <a:extLst>
              <a:ext uri="{FF2B5EF4-FFF2-40B4-BE49-F238E27FC236}">
                <a16:creationId xmlns:a16="http://schemas.microsoft.com/office/drawing/2014/main" id="{4BDB46A6-3612-A1F6-D9E9-E463BF6BFD8C}"/>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solidFill>
                  <a:schemeClr val="bg1">
                    <a:lumMod val="65000"/>
                  </a:schemeClr>
                </a:solidFill>
              </a:rPr>
              <a:t>  </a:t>
            </a:r>
            <a:fld id="{45F8D313-CCBE-49D6-A3BC-57B1848DFB52}" type="slidenum">
              <a:rPr lang="en-US" sz="1200" smtClean="0">
                <a:solidFill>
                  <a:schemeClr val="bg1">
                    <a:lumMod val="65000"/>
                  </a:schemeClr>
                </a:solidFill>
              </a:rPr>
              <a:pPr algn="r">
                <a:defRPr/>
              </a:pPr>
              <a:t>19</a:t>
            </a:fld>
            <a:r>
              <a:rPr lang="en-US" sz="1200">
                <a:solidFill>
                  <a:schemeClr val="bg1">
                    <a:lumMod val="65000"/>
                  </a:schemeClr>
                </a:solidFill>
              </a:rPr>
              <a:t> </a:t>
            </a:r>
          </a:p>
        </p:txBody>
      </p:sp>
      <p:sp>
        <p:nvSpPr>
          <p:cNvPr id="3" name="Date Placeholder 3">
            <a:extLst>
              <a:ext uri="{FF2B5EF4-FFF2-40B4-BE49-F238E27FC236}">
                <a16:creationId xmlns:a16="http://schemas.microsoft.com/office/drawing/2014/main" id="{EFE1CE33-0BC2-468C-98CC-F062C55F87E3}"/>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November 2023</a:t>
            </a:r>
            <a:endParaRPr lang="en-GB"/>
          </a:p>
        </p:txBody>
      </p:sp>
      <p:sp>
        <p:nvSpPr>
          <p:cNvPr id="10" name="Footer Placeholder 4">
            <a:extLst>
              <a:ext uri="{FF2B5EF4-FFF2-40B4-BE49-F238E27FC236}">
                <a16:creationId xmlns:a16="http://schemas.microsoft.com/office/drawing/2014/main" id="{90CCA714-4DF7-CD6A-59F1-7F2862AD8446}"/>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rcgp.org.uk/</a:t>
            </a:r>
            <a:r>
              <a:rPr lang="en-GB" err="1"/>
              <a:t>TARGETantibiotics</a:t>
            </a:r>
            <a:endParaRPr lang="en-GB"/>
          </a:p>
        </p:txBody>
      </p:sp>
    </p:spTree>
    <p:extLst>
      <p:ext uri="{BB962C8B-B14F-4D97-AF65-F5344CB8AC3E}">
        <p14:creationId xmlns:p14="http://schemas.microsoft.com/office/powerpoint/2010/main" val="135170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B057-F0E7-E89D-098E-9D08E32381A2}"/>
              </a:ext>
            </a:extLst>
          </p:cNvPr>
          <p:cNvSpPr>
            <a:spLocks noGrp="1"/>
          </p:cNvSpPr>
          <p:nvPr>
            <p:ph type="title"/>
          </p:nvPr>
        </p:nvSpPr>
        <p:spPr>
          <a:xfrm>
            <a:off x="1581150" y="43350"/>
            <a:ext cx="9772650" cy="1345339"/>
          </a:xfrm>
        </p:spPr>
        <p:txBody>
          <a:bodyPr/>
          <a:lstStyle/>
          <a:p>
            <a:r>
              <a:rPr lang="en-GB">
                <a:solidFill>
                  <a:srgbClr val="AF1E2C"/>
                </a:solidFill>
              </a:rPr>
              <a:t>Introductions – TARGET and RCGP</a:t>
            </a:r>
          </a:p>
        </p:txBody>
      </p:sp>
      <p:sp>
        <p:nvSpPr>
          <p:cNvPr id="4" name="Date Placeholder 3">
            <a:extLst>
              <a:ext uri="{FF2B5EF4-FFF2-40B4-BE49-F238E27FC236}">
                <a16:creationId xmlns:a16="http://schemas.microsoft.com/office/drawing/2014/main" id="{CA85157E-C9A1-B375-D26E-6647AC5525A2}"/>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17B83F2F-71C4-3581-6761-B89575376194}"/>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3F071598-2C58-8341-4AC1-4ACE19BB4002}"/>
              </a:ext>
            </a:extLst>
          </p:cNvPr>
          <p:cNvSpPr>
            <a:spLocks noGrp="1"/>
          </p:cNvSpPr>
          <p:nvPr>
            <p:ph type="sldNum" sz="quarter" idx="12"/>
          </p:nvPr>
        </p:nvSpPr>
        <p:spPr/>
        <p:txBody>
          <a:bodyPr/>
          <a:lstStyle/>
          <a:p>
            <a:fld id="{EE1385C2-C24A-4E88-87F7-2016927FAD7D}" type="slidenum">
              <a:rPr lang="en-GB" smtClean="0">
                <a:solidFill>
                  <a:schemeClr val="tx1"/>
                </a:solidFill>
              </a:rPr>
              <a:t>2</a:t>
            </a:fld>
            <a:endParaRPr lang="en-GB">
              <a:solidFill>
                <a:schemeClr val="tx1"/>
              </a:solidFill>
            </a:endParaRPr>
          </a:p>
        </p:txBody>
      </p:sp>
      <p:pic>
        <p:nvPicPr>
          <p:cNvPr id="10" name="Picture 9" descr="A person with blonde hair smiling&#10;&#10;Description automatically generated with low confidence">
            <a:extLst>
              <a:ext uri="{FF2B5EF4-FFF2-40B4-BE49-F238E27FC236}">
                <a16:creationId xmlns:a16="http://schemas.microsoft.com/office/drawing/2014/main" id="{1B295CA0-D897-35E5-E559-5B79BAED0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715" y="1729582"/>
            <a:ext cx="945867" cy="1680950"/>
          </a:xfrm>
          <a:prstGeom prst="rect">
            <a:avLst/>
          </a:prstGeom>
        </p:spPr>
      </p:pic>
      <p:pic>
        <p:nvPicPr>
          <p:cNvPr id="12" name="Picture 11" descr="A person smiling in a field of yellow flowers&#10;&#10;Description automatically generated with medium confidence">
            <a:extLst>
              <a:ext uri="{FF2B5EF4-FFF2-40B4-BE49-F238E27FC236}">
                <a16:creationId xmlns:a16="http://schemas.microsoft.com/office/drawing/2014/main" id="{1196952B-4865-585B-ABB7-95CCDF89F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132" y="1788594"/>
            <a:ext cx="1265019" cy="1686691"/>
          </a:xfrm>
          <a:prstGeom prst="rect">
            <a:avLst/>
          </a:prstGeom>
        </p:spPr>
      </p:pic>
      <p:pic>
        <p:nvPicPr>
          <p:cNvPr id="14" name="Picture 13" descr="A person smiling for a picture&#10;&#10;Description automatically generated with low confidence">
            <a:extLst>
              <a:ext uri="{FF2B5EF4-FFF2-40B4-BE49-F238E27FC236}">
                <a16:creationId xmlns:a16="http://schemas.microsoft.com/office/drawing/2014/main" id="{1BD5262E-3220-9C7B-F73A-7DA21E8ED631}"/>
              </a:ext>
            </a:extLst>
          </p:cNvPr>
          <p:cNvPicPr>
            <a:picLocks noChangeAspect="1"/>
          </p:cNvPicPr>
          <p:nvPr/>
        </p:nvPicPr>
        <p:blipFill rotWithShape="1">
          <a:blip r:embed="rId5">
            <a:extLst>
              <a:ext uri="{28A0092B-C50C-407E-A947-70E740481C1C}">
                <a14:useLocalDpi xmlns:a14="http://schemas.microsoft.com/office/drawing/2010/main" val="0"/>
              </a:ext>
            </a:extLst>
          </a:blip>
          <a:srcRect t="12845"/>
          <a:stretch/>
        </p:blipFill>
        <p:spPr>
          <a:xfrm>
            <a:off x="3041076" y="4121801"/>
            <a:ext cx="1280344" cy="1487845"/>
          </a:xfrm>
          <a:prstGeom prst="rect">
            <a:avLst/>
          </a:prstGeom>
        </p:spPr>
      </p:pic>
      <p:pic>
        <p:nvPicPr>
          <p:cNvPr id="16" name="Picture 15" descr="A person smiling at the camera&#10;&#10;Description automatically generated with medium confidence">
            <a:extLst>
              <a:ext uri="{FF2B5EF4-FFF2-40B4-BE49-F238E27FC236}">
                <a16:creationId xmlns:a16="http://schemas.microsoft.com/office/drawing/2014/main" id="{470C7669-1F8E-A668-16C7-3C1C92D6F4C2}"/>
              </a:ext>
            </a:extLst>
          </p:cNvPr>
          <p:cNvPicPr>
            <a:picLocks noChangeAspect="1"/>
          </p:cNvPicPr>
          <p:nvPr/>
        </p:nvPicPr>
        <p:blipFill rotWithShape="1">
          <a:blip r:embed="rId6">
            <a:extLst>
              <a:ext uri="{28A0092B-C50C-407E-A947-70E740481C1C}">
                <a14:useLocalDpi xmlns:a14="http://schemas.microsoft.com/office/drawing/2010/main" val="0"/>
              </a:ext>
            </a:extLst>
          </a:blip>
          <a:srcRect l="9759" t="9840" r="8520"/>
          <a:stretch/>
        </p:blipFill>
        <p:spPr>
          <a:xfrm>
            <a:off x="8812068" y="1766834"/>
            <a:ext cx="1699742" cy="1723755"/>
          </a:xfrm>
          <a:prstGeom prst="rect">
            <a:avLst/>
          </a:prstGeom>
        </p:spPr>
      </p:pic>
      <p:pic>
        <p:nvPicPr>
          <p:cNvPr id="18" name="Picture 17" descr="A person smiling at the camera&#10;&#10;Description automatically generated with low confidence">
            <a:extLst>
              <a:ext uri="{FF2B5EF4-FFF2-40B4-BE49-F238E27FC236}">
                <a16:creationId xmlns:a16="http://schemas.microsoft.com/office/drawing/2014/main" id="{15662C2B-D223-AE48-A841-8E82D9710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116319" y="1935549"/>
            <a:ext cx="1685695" cy="1264271"/>
          </a:xfrm>
          <a:prstGeom prst="rect">
            <a:avLst/>
          </a:prstGeom>
        </p:spPr>
      </p:pic>
      <p:sp>
        <p:nvSpPr>
          <p:cNvPr id="23" name="TextBox 22">
            <a:extLst>
              <a:ext uri="{FF2B5EF4-FFF2-40B4-BE49-F238E27FC236}">
                <a16:creationId xmlns:a16="http://schemas.microsoft.com/office/drawing/2014/main" id="{B520816C-A22F-9502-7EA5-C0EE399C492C}"/>
              </a:ext>
            </a:extLst>
          </p:cNvPr>
          <p:cNvSpPr txBox="1"/>
          <p:nvPr/>
        </p:nvSpPr>
        <p:spPr>
          <a:xfrm>
            <a:off x="8918261" y="5662047"/>
            <a:ext cx="3338604" cy="400110"/>
          </a:xfrm>
          <a:prstGeom prst="rect">
            <a:avLst/>
          </a:prstGeom>
          <a:noFill/>
        </p:spPr>
        <p:txBody>
          <a:bodyPr wrap="square">
            <a:spAutoFit/>
          </a:bodyPr>
          <a:lstStyle/>
          <a:p>
            <a:pPr lvl="0" algn="ctr"/>
            <a:r>
              <a:rPr lang="en-GB" sz="2000"/>
              <a:t>Dr </a:t>
            </a:r>
            <a:r>
              <a:rPr lang="en-GB" sz="2000" err="1"/>
              <a:t>Dharini</a:t>
            </a:r>
            <a:r>
              <a:rPr lang="en-GB" sz="2000"/>
              <a:t> </a:t>
            </a:r>
            <a:r>
              <a:rPr lang="en-GB" sz="2000" b="0" err="1"/>
              <a:t>Shanmugabavan</a:t>
            </a:r>
            <a:endParaRPr lang="en-GB" sz="2000" b="0"/>
          </a:p>
        </p:txBody>
      </p:sp>
      <p:sp>
        <p:nvSpPr>
          <p:cNvPr id="25" name="TextBox 24">
            <a:extLst>
              <a:ext uri="{FF2B5EF4-FFF2-40B4-BE49-F238E27FC236}">
                <a16:creationId xmlns:a16="http://schemas.microsoft.com/office/drawing/2014/main" id="{B6EB2F40-6C84-77C8-84B5-1E0F4FE087A2}"/>
              </a:ext>
            </a:extLst>
          </p:cNvPr>
          <p:cNvSpPr txBox="1"/>
          <p:nvPr/>
        </p:nvSpPr>
        <p:spPr>
          <a:xfrm>
            <a:off x="6762024" y="5662742"/>
            <a:ext cx="2473656" cy="400110"/>
          </a:xfrm>
          <a:prstGeom prst="rect">
            <a:avLst/>
          </a:prstGeom>
          <a:noFill/>
        </p:spPr>
        <p:txBody>
          <a:bodyPr wrap="square">
            <a:spAutoFit/>
          </a:bodyPr>
          <a:lstStyle/>
          <a:p>
            <a:pPr lvl="0" algn="ctr"/>
            <a:r>
              <a:rPr lang="en-GB" sz="2000"/>
              <a:t>Camilla Stevenson</a:t>
            </a:r>
          </a:p>
        </p:txBody>
      </p:sp>
      <p:sp>
        <p:nvSpPr>
          <p:cNvPr id="27" name="TextBox 26">
            <a:extLst>
              <a:ext uri="{FF2B5EF4-FFF2-40B4-BE49-F238E27FC236}">
                <a16:creationId xmlns:a16="http://schemas.microsoft.com/office/drawing/2014/main" id="{7661139D-1E1E-83E3-9587-1D9F38958BB7}"/>
              </a:ext>
            </a:extLst>
          </p:cNvPr>
          <p:cNvSpPr txBox="1"/>
          <p:nvPr/>
        </p:nvSpPr>
        <p:spPr>
          <a:xfrm>
            <a:off x="2765838" y="5663187"/>
            <a:ext cx="1807267" cy="400110"/>
          </a:xfrm>
          <a:prstGeom prst="rect">
            <a:avLst/>
          </a:prstGeom>
          <a:noFill/>
        </p:spPr>
        <p:txBody>
          <a:bodyPr wrap="square" rtlCol="0">
            <a:spAutoFit/>
          </a:bodyPr>
          <a:lstStyle/>
          <a:p>
            <a:pPr algn="ctr"/>
            <a:r>
              <a:rPr lang="en-GB" sz="2000"/>
              <a:t>Liam Clayton</a:t>
            </a:r>
          </a:p>
        </p:txBody>
      </p:sp>
      <p:sp>
        <p:nvSpPr>
          <p:cNvPr id="28" name="TextBox 27">
            <a:extLst>
              <a:ext uri="{FF2B5EF4-FFF2-40B4-BE49-F238E27FC236}">
                <a16:creationId xmlns:a16="http://schemas.microsoft.com/office/drawing/2014/main" id="{4EC7DFD1-8107-D087-EA0B-9975123BA432}"/>
              </a:ext>
            </a:extLst>
          </p:cNvPr>
          <p:cNvSpPr txBox="1"/>
          <p:nvPr/>
        </p:nvSpPr>
        <p:spPr>
          <a:xfrm>
            <a:off x="1617439" y="3464748"/>
            <a:ext cx="2177941" cy="400110"/>
          </a:xfrm>
          <a:prstGeom prst="rect">
            <a:avLst/>
          </a:prstGeom>
          <a:noFill/>
        </p:spPr>
        <p:txBody>
          <a:bodyPr wrap="square" rtlCol="0">
            <a:spAutoFit/>
          </a:bodyPr>
          <a:lstStyle/>
          <a:p>
            <a:pPr algn="ctr"/>
            <a:r>
              <a:rPr lang="en-GB" sz="2000"/>
              <a:t>Dr Donna Lecky</a:t>
            </a:r>
          </a:p>
        </p:txBody>
      </p:sp>
      <p:sp>
        <p:nvSpPr>
          <p:cNvPr id="29" name="TextBox 28">
            <a:extLst>
              <a:ext uri="{FF2B5EF4-FFF2-40B4-BE49-F238E27FC236}">
                <a16:creationId xmlns:a16="http://schemas.microsoft.com/office/drawing/2014/main" id="{4949DBF4-33D6-A48E-603B-780F292C857A}"/>
              </a:ext>
            </a:extLst>
          </p:cNvPr>
          <p:cNvSpPr txBox="1"/>
          <p:nvPr/>
        </p:nvSpPr>
        <p:spPr>
          <a:xfrm>
            <a:off x="6232362" y="3464748"/>
            <a:ext cx="1875351" cy="400110"/>
          </a:xfrm>
          <a:prstGeom prst="rect">
            <a:avLst/>
          </a:prstGeom>
          <a:noFill/>
        </p:spPr>
        <p:txBody>
          <a:bodyPr wrap="square" rtlCol="0">
            <a:spAutoFit/>
          </a:bodyPr>
          <a:lstStyle/>
          <a:p>
            <a:pPr algn="ctr"/>
            <a:r>
              <a:rPr lang="en-GB" sz="2000"/>
              <a:t>Catherine Hayes</a:t>
            </a:r>
          </a:p>
        </p:txBody>
      </p:sp>
      <p:sp>
        <p:nvSpPr>
          <p:cNvPr id="30" name="TextBox 29">
            <a:extLst>
              <a:ext uri="{FF2B5EF4-FFF2-40B4-BE49-F238E27FC236}">
                <a16:creationId xmlns:a16="http://schemas.microsoft.com/office/drawing/2014/main" id="{88218055-4DBF-A038-AADA-2C15642AAC76}"/>
              </a:ext>
            </a:extLst>
          </p:cNvPr>
          <p:cNvSpPr txBox="1"/>
          <p:nvPr/>
        </p:nvSpPr>
        <p:spPr>
          <a:xfrm>
            <a:off x="3809285" y="3437550"/>
            <a:ext cx="2429302" cy="400110"/>
          </a:xfrm>
          <a:prstGeom prst="rect">
            <a:avLst/>
          </a:prstGeom>
          <a:noFill/>
        </p:spPr>
        <p:txBody>
          <a:bodyPr wrap="square" rtlCol="0">
            <a:spAutoFit/>
          </a:bodyPr>
          <a:lstStyle/>
          <a:p>
            <a:pPr algn="ctr"/>
            <a:r>
              <a:rPr lang="en-GB" sz="2000"/>
              <a:t>Emily Cooper</a:t>
            </a:r>
          </a:p>
        </p:txBody>
      </p:sp>
      <p:sp>
        <p:nvSpPr>
          <p:cNvPr id="31" name="TextBox 30">
            <a:extLst>
              <a:ext uri="{FF2B5EF4-FFF2-40B4-BE49-F238E27FC236}">
                <a16:creationId xmlns:a16="http://schemas.microsoft.com/office/drawing/2014/main" id="{9DACA2F2-A88A-58D0-6960-8FF4C05C5A3A}"/>
              </a:ext>
            </a:extLst>
          </p:cNvPr>
          <p:cNvSpPr txBox="1"/>
          <p:nvPr/>
        </p:nvSpPr>
        <p:spPr>
          <a:xfrm>
            <a:off x="8447288" y="3478889"/>
            <a:ext cx="2429302" cy="400110"/>
          </a:xfrm>
          <a:prstGeom prst="rect">
            <a:avLst/>
          </a:prstGeom>
          <a:noFill/>
        </p:spPr>
        <p:txBody>
          <a:bodyPr wrap="square" rtlCol="0">
            <a:spAutoFit/>
          </a:bodyPr>
          <a:lstStyle/>
          <a:p>
            <a:pPr algn="ctr"/>
            <a:r>
              <a:rPr lang="en-GB" sz="2000"/>
              <a:t>Eirwen Sides</a:t>
            </a:r>
          </a:p>
        </p:txBody>
      </p:sp>
      <p:pic>
        <p:nvPicPr>
          <p:cNvPr id="7" name="Picture 6" descr="A person with dark hair wearing a striped shirt&#10;&#10;Description automatically generated with low confidence">
            <a:extLst>
              <a:ext uri="{FF2B5EF4-FFF2-40B4-BE49-F238E27FC236}">
                <a16:creationId xmlns:a16="http://schemas.microsoft.com/office/drawing/2014/main" id="{153324CB-4A03-BB8E-2330-2ABC735F05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5485" y="4131156"/>
            <a:ext cx="1487845" cy="1487845"/>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C9F529D2-6FB0-550E-61C7-71335A6798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2790" y="4174202"/>
            <a:ext cx="1487845" cy="1487845"/>
          </a:xfrm>
          <a:prstGeom prst="rect">
            <a:avLst/>
          </a:prstGeom>
        </p:spPr>
      </p:pic>
      <p:pic>
        <p:nvPicPr>
          <p:cNvPr id="8" name="Picture 7" descr="A person wearing glasses and a black shirt&#10;&#10;Description automatically generated with low confidence">
            <a:extLst>
              <a:ext uri="{FF2B5EF4-FFF2-40B4-BE49-F238E27FC236}">
                <a16:creationId xmlns:a16="http://schemas.microsoft.com/office/drawing/2014/main" id="{58882038-990B-49AE-4149-4EE453D27141}"/>
              </a:ext>
            </a:extLst>
          </p:cNvPr>
          <p:cNvPicPr>
            <a:picLocks noChangeAspect="1"/>
          </p:cNvPicPr>
          <p:nvPr/>
        </p:nvPicPr>
        <p:blipFill rotWithShape="1">
          <a:blip r:embed="rId10">
            <a:extLst>
              <a:ext uri="{28A0092B-C50C-407E-A947-70E740481C1C}">
                <a14:useLocalDpi xmlns:a14="http://schemas.microsoft.com/office/drawing/2010/main" val="0"/>
              </a:ext>
            </a:extLst>
          </a:blip>
          <a:srcRect l="4109" t="14166" r="23764"/>
          <a:stretch/>
        </p:blipFill>
        <p:spPr>
          <a:xfrm>
            <a:off x="643474" y="4131156"/>
            <a:ext cx="1875351" cy="1487845"/>
          </a:xfrm>
          <a:prstGeom prst="rect">
            <a:avLst/>
          </a:prstGeom>
        </p:spPr>
      </p:pic>
      <p:sp>
        <p:nvSpPr>
          <p:cNvPr id="11" name="TextBox 10">
            <a:extLst>
              <a:ext uri="{FF2B5EF4-FFF2-40B4-BE49-F238E27FC236}">
                <a16:creationId xmlns:a16="http://schemas.microsoft.com/office/drawing/2014/main" id="{D7A85071-C8E0-57DB-754F-287FE02EE4C5}"/>
              </a:ext>
            </a:extLst>
          </p:cNvPr>
          <p:cNvSpPr txBox="1"/>
          <p:nvPr/>
        </p:nvSpPr>
        <p:spPr>
          <a:xfrm>
            <a:off x="671359" y="5672098"/>
            <a:ext cx="1807267" cy="400110"/>
          </a:xfrm>
          <a:prstGeom prst="rect">
            <a:avLst/>
          </a:prstGeom>
          <a:noFill/>
        </p:spPr>
        <p:txBody>
          <a:bodyPr wrap="square" rtlCol="0">
            <a:spAutoFit/>
          </a:bodyPr>
          <a:lstStyle/>
          <a:p>
            <a:pPr algn="ctr"/>
            <a:r>
              <a:rPr lang="en-GB" sz="2000"/>
              <a:t>Julie Brooke</a:t>
            </a:r>
          </a:p>
        </p:txBody>
      </p:sp>
      <p:pic>
        <p:nvPicPr>
          <p:cNvPr id="3" name="Picture 2">
            <a:extLst>
              <a:ext uri="{FF2B5EF4-FFF2-40B4-BE49-F238E27FC236}">
                <a16:creationId xmlns:a16="http://schemas.microsoft.com/office/drawing/2014/main" id="{56CEBF2E-5D55-77AD-FE86-D826AE4D4050}"/>
              </a:ext>
            </a:extLst>
          </p:cNvPr>
          <p:cNvPicPr>
            <a:picLocks noChangeAspect="1"/>
          </p:cNvPicPr>
          <p:nvPr/>
        </p:nvPicPr>
        <p:blipFill>
          <a:blip r:embed="rId11"/>
          <a:stretch>
            <a:fillRect/>
          </a:stretch>
        </p:blipFill>
        <p:spPr>
          <a:xfrm>
            <a:off x="5030097" y="4132284"/>
            <a:ext cx="1487844" cy="1487844"/>
          </a:xfrm>
          <a:prstGeom prst="rect">
            <a:avLst/>
          </a:prstGeom>
        </p:spPr>
      </p:pic>
      <p:sp>
        <p:nvSpPr>
          <p:cNvPr id="13" name="TextBox 12">
            <a:extLst>
              <a:ext uri="{FF2B5EF4-FFF2-40B4-BE49-F238E27FC236}">
                <a16:creationId xmlns:a16="http://schemas.microsoft.com/office/drawing/2014/main" id="{F11B800B-123A-1E29-0B2E-FC7ECF005C2F}"/>
              </a:ext>
            </a:extLst>
          </p:cNvPr>
          <p:cNvSpPr txBox="1"/>
          <p:nvPr/>
        </p:nvSpPr>
        <p:spPr>
          <a:xfrm>
            <a:off x="4604460" y="5662047"/>
            <a:ext cx="2473656" cy="400110"/>
          </a:xfrm>
          <a:prstGeom prst="rect">
            <a:avLst/>
          </a:prstGeom>
          <a:noFill/>
        </p:spPr>
        <p:txBody>
          <a:bodyPr wrap="square">
            <a:spAutoFit/>
          </a:bodyPr>
          <a:lstStyle/>
          <a:p>
            <a:pPr lvl="0" algn="ctr"/>
            <a:r>
              <a:rPr lang="en-GB" sz="2000"/>
              <a:t>Joseph Besford</a:t>
            </a:r>
          </a:p>
        </p:txBody>
      </p:sp>
    </p:spTree>
    <p:extLst>
      <p:ext uri="{BB962C8B-B14F-4D97-AF65-F5344CB8AC3E}">
        <p14:creationId xmlns:p14="http://schemas.microsoft.com/office/powerpoint/2010/main" val="3742707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5B74-6C44-5207-C007-5333D4AD9DAD}"/>
              </a:ext>
            </a:extLst>
          </p:cNvPr>
          <p:cNvSpPr>
            <a:spLocks noGrp="1"/>
          </p:cNvSpPr>
          <p:nvPr>
            <p:ph type="title"/>
          </p:nvPr>
        </p:nvSpPr>
        <p:spPr>
          <a:xfrm>
            <a:off x="1797974" y="252144"/>
            <a:ext cx="10140026" cy="766762"/>
          </a:xfrm>
        </p:spPr>
        <p:txBody>
          <a:bodyPr>
            <a:noAutofit/>
          </a:bodyPr>
          <a:lstStyle/>
          <a:p>
            <a:r>
              <a:rPr lang="en-GB" sz="4400" b="1">
                <a:solidFill>
                  <a:srgbClr val="AF1E2C"/>
                </a:solidFill>
              </a:rPr>
              <a:t>Optimising antimicrobial duration - Acne</a:t>
            </a:r>
          </a:p>
        </p:txBody>
      </p:sp>
      <p:pic>
        <p:nvPicPr>
          <p:cNvPr id="7" name="Picture 6">
            <a:extLst>
              <a:ext uri="{FF2B5EF4-FFF2-40B4-BE49-F238E27FC236}">
                <a16:creationId xmlns:a16="http://schemas.microsoft.com/office/drawing/2014/main" id="{501D17D5-E1D0-9D34-F965-4D47DA6F21CF}"/>
              </a:ext>
            </a:extLst>
          </p:cNvPr>
          <p:cNvPicPr>
            <a:picLocks noChangeAspect="1"/>
          </p:cNvPicPr>
          <p:nvPr/>
        </p:nvPicPr>
        <p:blipFill rotWithShape="1">
          <a:blip r:embed="rId3"/>
          <a:srcRect l="666" t="1277" r="1399" b="1909"/>
          <a:stretch/>
        </p:blipFill>
        <p:spPr>
          <a:xfrm>
            <a:off x="171450" y="1685924"/>
            <a:ext cx="3764045" cy="4536551"/>
          </a:xfrm>
          <a:prstGeom prst="rect">
            <a:avLst/>
          </a:prstGeom>
          <a:ln>
            <a:solidFill>
              <a:srgbClr val="AD0016"/>
            </a:solidFill>
          </a:ln>
        </p:spPr>
      </p:pic>
      <p:graphicFrame>
        <p:nvGraphicFramePr>
          <p:cNvPr id="8" name="Chart 7">
            <a:extLst>
              <a:ext uri="{FF2B5EF4-FFF2-40B4-BE49-F238E27FC236}">
                <a16:creationId xmlns:a16="http://schemas.microsoft.com/office/drawing/2014/main" id="{C62CBC29-517E-72FC-0377-1A8FAA4E20C6}"/>
              </a:ext>
            </a:extLst>
          </p:cNvPr>
          <p:cNvGraphicFramePr>
            <a:graphicFrameLocks/>
          </p:cNvGraphicFramePr>
          <p:nvPr>
            <p:extLst>
              <p:ext uri="{D42A27DB-BD31-4B8C-83A1-F6EECF244321}">
                <p14:modId xmlns:p14="http://schemas.microsoft.com/office/powerpoint/2010/main" val="2129097013"/>
              </p:ext>
            </p:extLst>
          </p:nvPr>
        </p:nvGraphicFramePr>
        <p:xfrm>
          <a:off x="4051300" y="1231972"/>
          <a:ext cx="7886700" cy="499050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747AAD9E-AF05-69B2-1CE8-C39DB4BA0957}"/>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20</a:t>
            </a:fld>
            <a:r>
              <a:rPr lang="en-US" sz="1200"/>
              <a:t> </a:t>
            </a:r>
          </a:p>
        </p:txBody>
      </p:sp>
      <p:sp>
        <p:nvSpPr>
          <p:cNvPr id="9" name="Date Placeholder 3">
            <a:extLst>
              <a:ext uri="{FF2B5EF4-FFF2-40B4-BE49-F238E27FC236}">
                <a16:creationId xmlns:a16="http://schemas.microsoft.com/office/drawing/2014/main" id="{FD76DCF9-04ED-1E38-83F4-13B120E7FEEC}"/>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0" name="Footer Placeholder 4">
            <a:extLst>
              <a:ext uri="{FF2B5EF4-FFF2-40B4-BE49-F238E27FC236}">
                <a16:creationId xmlns:a16="http://schemas.microsoft.com/office/drawing/2014/main" id="{58127E08-4A1D-2D50-1F9D-CA8D37428836}"/>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299533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D47D-8AB2-0746-6C76-A0545251DEB7}"/>
              </a:ext>
            </a:extLst>
          </p:cNvPr>
          <p:cNvSpPr>
            <a:spLocks noGrp="1"/>
          </p:cNvSpPr>
          <p:nvPr>
            <p:ph type="title"/>
          </p:nvPr>
        </p:nvSpPr>
        <p:spPr>
          <a:xfrm>
            <a:off x="1711471" y="297932"/>
            <a:ext cx="9382125" cy="612333"/>
          </a:xfrm>
        </p:spPr>
        <p:txBody>
          <a:bodyPr>
            <a:noAutofit/>
          </a:bodyPr>
          <a:lstStyle/>
          <a:p>
            <a:r>
              <a:rPr lang="en-GB" sz="4400" b="1">
                <a:solidFill>
                  <a:srgbClr val="AF1E2C"/>
                </a:solidFill>
              </a:rPr>
              <a:t>Optimising antimicrobial duration - Acne</a:t>
            </a:r>
          </a:p>
        </p:txBody>
      </p:sp>
      <p:pic>
        <p:nvPicPr>
          <p:cNvPr id="7" name="Picture 6">
            <a:extLst>
              <a:ext uri="{FF2B5EF4-FFF2-40B4-BE49-F238E27FC236}">
                <a16:creationId xmlns:a16="http://schemas.microsoft.com/office/drawing/2014/main" id="{B3445DAF-BA12-F871-1310-020B430D82BE}"/>
              </a:ext>
            </a:extLst>
          </p:cNvPr>
          <p:cNvPicPr>
            <a:picLocks noChangeAspect="1"/>
          </p:cNvPicPr>
          <p:nvPr/>
        </p:nvPicPr>
        <p:blipFill>
          <a:blip r:embed="rId3"/>
          <a:stretch>
            <a:fillRect/>
          </a:stretch>
        </p:blipFill>
        <p:spPr>
          <a:xfrm>
            <a:off x="1568186" y="922966"/>
            <a:ext cx="10309489" cy="5355797"/>
          </a:xfrm>
          <a:prstGeom prst="rect">
            <a:avLst/>
          </a:prstGeom>
        </p:spPr>
      </p:pic>
      <p:sp>
        <p:nvSpPr>
          <p:cNvPr id="3" name="Slide Number Placeholder 2">
            <a:extLst>
              <a:ext uri="{FF2B5EF4-FFF2-40B4-BE49-F238E27FC236}">
                <a16:creationId xmlns:a16="http://schemas.microsoft.com/office/drawing/2014/main" id="{9E973D8F-AC96-D15F-41C5-9A52D692BF4E}"/>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21</a:t>
            </a:fld>
            <a:r>
              <a:rPr lang="en-US" sz="1200"/>
              <a:t> </a:t>
            </a:r>
          </a:p>
        </p:txBody>
      </p:sp>
      <p:sp>
        <p:nvSpPr>
          <p:cNvPr id="8" name="Date Placeholder 3">
            <a:extLst>
              <a:ext uri="{FF2B5EF4-FFF2-40B4-BE49-F238E27FC236}">
                <a16:creationId xmlns:a16="http://schemas.microsoft.com/office/drawing/2014/main" id="{3D4E0F56-86A9-192F-60FB-4E35DE2C6106}"/>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9" name="Footer Placeholder 4">
            <a:extLst>
              <a:ext uri="{FF2B5EF4-FFF2-40B4-BE49-F238E27FC236}">
                <a16:creationId xmlns:a16="http://schemas.microsoft.com/office/drawing/2014/main" id="{F1BD4AEC-F228-C8E5-BDA2-60E1FD6F35DF}"/>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149656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A6B814-92B0-E9A2-EC1A-007FA2E2D610}"/>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2C846DE8-6659-276C-306A-569395A5EB4B}"/>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B857CAAE-8C1D-981A-6B8A-CD4E03964F46}"/>
              </a:ext>
            </a:extLst>
          </p:cNvPr>
          <p:cNvSpPr>
            <a:spLocks noGrp="1"/>
          </p:cNvSpPr>
          <p:nvPr>
            <p:ph type="sldNum" sz="quarter" idx="12"/>
          </p:nvPr>
        </p:nvSpPr>
        <p:spPr/>
        <p:txBody>
          <a:bodyPr/>
          <a:lstStyle/>
          <a:p>
            <a:fld id="{EE1385C2-C24A-4E88-87F7-2016927FAD7D}" type="slidenum">
              <a:rPr lang="en-GB" smtClean="0">
                <a:solidFill>
                  <a:schemeClr val="tx1"/>
                </a:solidFill>
              </a:rPr>
              <a:t>22</a:t>
            </a:fld>
            <a:endParaRPr lang="en-GB">
              <a:solidFill>
                <a:schemeClr val="tx1"/>
              </a:solidFill>
            </a:endParaRPr>
          </a:p>
        </p:txBody>
      </p:sp>
      <p:sp>
        <p:nvSpPr>
          <p:cNvPr id="15" name="TextBox 14">
            <a:extLst>
              <a:ext uri="{FF2B5EF4-FFF2-40B4-BE49-F238E27FC236}">
                <a16:creationId xmlns:a16="http://schemas.microsoft.com/office/drawing/2014/main" id="{8CB74F3E-A6D1-229D-328D-3F8FAED1C47C}"/>
              </a:ext>
            </a:extLst>
          </p:cNvPr>
          <p:cNvSpPr txBox="1"/>
          <p:nvPr/>
        </p:nvSpPr>
        <p:spPr>
          <a:xfrm>
            <a:off x="331075" y="1637488"/>
            <a:ext cx="11860925" cy="523220"/>
          </a:xfrm>
          <a:prstGeom prst="rect">
            <a:avLst/>
          </a:prstGeom>
          <a:noFill/>
        </p:spPr>
        <p:txBody>
          <a:bodyPr wrap="square">
            <a:spAutoFit/>
          </a:bodyPr>
          <a:lstStyle/>
          <a:p>
            <a:r>
              <a:rPr lang="en-GB" sz="2800">
                <a:hlinkClick r:id="rId3"/>
              </a:rPr>
              <a:t>https://www.prescqipp.info/our-resources/webkits/antimicrobial-stewardship/</a:t>
            </a:r>
            <a:r>
              <a:rPr lang="en-GB" sz="2800"/>
              <a:t> </a:t>
            </a:r>
          </a:p>
        </p:txBody>
      </p:sp>
      <p:sp>
        <p:nvSpPr>
          <p:cNvPr id="2" name="TextBox 1">
            <a:extLst>
              <a:ext uri="{FF2B5EF4-FFF2-40B4-BE49-F238E27FC236}">
                <a16:creationId xmlns:a16="http://schemas.microsoft.com/office/drawing/2014/main" id="{9FE7E316-D834-084C-8CBD-A6B6E2E6DD72}"/>
              </a:ext>
            </a:extLst>
          </p:cNvPr>
          <p:cNvSpPr txBox="1"/>
          <p:nvPr/>
        </p:nvSpPr>
        <p:spPr>
          <a:xfrm>
            <a:off x="1740597" y="314049"/>
            <a:ext cx="9944584" cy="1446550"/>
          </a:xfrm>
          <a:prstGeom prst="rect">
            <a:avLst/>
          </a:prstGeom>
          <a:noFill/>
        </p:spPr>
        <p:txBody>
          <a:bodyPr wrap="square" rtlCol="0">
            <a:spAutoFit/>
          </a:bodyPr>
          <a:lstStyle/>
          <a:p>
            <a:r>
              <a:rPr lang="en-GB" sz="4400" b="1">
                <a:solidFill>
                  <a:srgbClr val="AF1E2C"/>
                </a:solidFill>
                <a:latin typeface="+mj-lt"/>
              </a:rPr>
              <a:t>PrescQIPP Optimising antimicrobial duration dashboard </a:t>
            </a:r>
          </a:p>
        </p:txBody>
      </p:sp>
      <p:pic>
        <p:nvPicPr>
          <p:cNvPr id="3" name="Content Placeholder 5">
            <a:extLst>
              <a:ext uri="{FF2B5EF4-FFF2-40B4-BE49-F238E27FC236}">
                <a16:creationId xmlns:a16="http://schemas.microsoft.com/office/drawing/2014/main" id="{4247D10A-4C70-C0C8-513F-2D534AAF7A01}"/>
              </a:ext>
            </a:extLst>
          </p:cNvPr>
          <p:cNvPicPr>
            <a:picLocks noGrp="1" noChangeAspect="1"/>
          </p:cNvPicPr>
          <p:nvPr/>
        </p:nvPicPr>
        <p:blipFill rotWithShape="1">
          <a:blip r:embed="rId4"/>
          <a:srcRect b="5355"/>
          <a:stretch/>
        </p:blipFill>
        <p:spPr>
          <a:xfrm>
            <a:off x="1740597" y="2160708"/>
            <a:ext cx="3789804" cy="4090718"/>
          </a:xfrm>
          <a:prstGeom prst="rect">
            <a:avLst/>
          </a:prstGeom>
          <a:ln>
            <a:solidFill>
              <a:schemeClr val="bg2"/>
            </a:solidFill>
          </a:ln>
        </p:spPr>
      </p:pic>
      <p:pic>
        <p:nvPicPr>
          <p:cNvPr id="7" name="Picture 6">
            <a:extLst>
              <a:ext uri="{FF2B5EF4-FFF2-40B4-BE49-F238E27FC236}">
                <a16:creationId xmlns:a16="http://schemas.microsoft.com/office/drawing/2014/main" id="{BEDEF7DD-64E3-824E-172C-57660AA93A55}"/>
              </a:ext>
            </a:extLst>
          </p:cNvPr>
          <p:cNvPicPr>
            <a:picLocks noChangeAspect="1"/>
          </p:cNvPicPr>
          <p:nvPr/>
        </p:nvPicPr>
        <p:blipFill>
          <a:blip r:embed="rId5"/>
          <a:stretch>
            <a:fillRect/>
          </a:stretch>
        </p:blipFill>
        <p:spPr>
          <a:xfrm>
            <a:off x="6096000" y="2092046"/>
            <a:ext cx="4591456" cy="4167913"/>
          </a:xfrm>
          <a:prstGeom prst="rect">
            <a:avLst/>
          </a:prstGeom>
        </p:spPr>
      </p:pic>
    </p:spTree>
    <p:extLst>
      <p:ext uri="{BB962C8B-B14F-4D97-AF65-F5344CB8AC3E}">
        <p14:creationId xmlns:p14="http://schemas.microsoft.com/office/powerpoint/2010/main" val="143535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CF6CCD5-E0E6-F586-3B46-61CEB426E2C5}"/>
              </a:ext>
            </a:extLst>
          </p:cNvPr>
          <p:cNvGraphicFramePr>
            <a:graphicFrameLocks noGrp="1"/>
          </p:cNvGraphicFramePr>
          <p:nvPr/>
        </p:nvGraphicFramePr>
        <p:xfrm>
          <a:off x="4888676" y="1550563"/>
          <a:ext cx="7174687" cy="4537563"/>
        </p:xfrm>
        <a:graphic>
          <a:graphicData uri="http://schemas.openxmlformats.org/drawingml/2006/table">
            <a:tbl>
              <a:tblPr/>
              <a:tblGrid>
                <a:gridCol w="4679142">
                  <a:extLst>
                    <a:ext uri="{9D8B030D-6E8A-4147-A177-3AD203B41FA5}">
                      <a16:colId xmlns:a16="http://schemas.microsoft.com/office/drawing/2014/main" val="3273033442"/>
                    </a:ext>
                  </a:extLst>
                </a:gridCol>
                <a:gridCol w="2495545">
                  <a:extLst>
                    <a:ext uri="{9D8B030D-6E8A-4147-A177-3AD203B41FA5}">
                      <a16:colId xmlns:a16="http://schemas.microsoft.com/office/drawing/2014/main" val="1007175411"/>
                    </a:ext>
                  </a:extLst>
                </a:gridCol>
              </a:tblGrid>
              <a:tr h="2026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it-IT" sz="1050" b="0" i="0" u="none" strike="noStrike">
                          <a:solidFill>
                            <a:srgbClr val="000000"/>
                          </a:solidFill>
                          <a:effectLst/>
                          <a:latin typeface="Calibri" panose="020F0502020204030204" pitchFamily="34" charset="0"/>
                        </a:rPr>
                        <a:t>NICE Antimicrobial Prescribing Guidance recommendation</a:t>
                      </a: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AMOXICILLIN 500MG CAPSULES</a:t>
                      </a:r>
                    </a:p>
                  </a:txBody>
                  <a:tcPr marL="3526" marR="3526" marT="3526" marB="0" anchor="b">
                    <a:lnL>
                      <a:noFill/>
                    </a:lnL>
                    <a:lnR>
                      <a:noFill/>
                    </a:lnR>
                    <a:lnT>
                      <a:noFill/>
                    </a:lnT>
                    <a:lnB>
                      <a:noFill/>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val="1273354993"/>
                  </a:ext>
                </a:extLst>
              </a:tr>
              <a:tr h="1474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WHO DDD</a:t>
                      </a: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1500MG</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9978866"/>
                  </a:ext>
                </a:extLst>
              </a:tr>
              <a:tr h="3455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3"/>
                        </a:rPr>
                        <a:t>Pneumonia (community-acquired): antimicrobial prescribing</a:t>
                      </a:r>
                      <a:br>
                        <a:rPr lang="en-GB" sz="1050" b="0" i="0" u="sng" strike="noStrike">
                          <a:solidFill>
                            <a:srgbClr val="0563C1"/>
                          </a:solidFill>
                          <a:effectLst/>
                          <a:latin typeface="Calibri" panose="020F0502020204030204" pitchFamily="34" charset="0"/>
                          <a:hlinkClick r:id="rId3"/>
                        </a:rPr>
                      </a:br>
                      <a:r>
                        <a:rPr lang="en-GB" sz="1050" b="0" i="0" u="sng" strike="noStrike">
                          <a:solidFill>
                            <a:srgbClr val="0563C1"/>
                          </a:solidFill>
                          <a:effectLst/>
                          <a:latin typeface="Calibri" panose="020F0502020204030204" pitchFamily="34" charset="0"/>
                          <a:hlinkClick r:id="rId3"/>
                        </a:rPr>
                        <a:t>NG138</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5 days (higher doses can be used see BNF) 5Y+ </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58724211"/>
                  </a:ext>
                </a:extLst>
              </a:tr>
              <a:tr h="3039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4"/>
                        </a:rPr>
                        <a:t>Otitis media (acute): antimicrobial prescribing</a:t>
                      </a:r>
                      <a:br>
                        <a:rPr lang="en-GB" sz="1050" b="0" i="0" u="sng" strike="noStrike">
                          <a:solidFill>
                            <a:srgbClr val="0563C1"/>
                          </a:solidFill>
                          <a:effectLst/>
                          <a:latin typeface="Calibri" panose="020F0502020204030204" pitchFamily="34" charset="0"/>
                          <a:hlinkClick r:id="rId4"/>
                        </a:rPr>
                      </a:br>
                      <a:r>
                        <a:rPr lang="en-GB" sz="1050" b="0" i="0" u="sng" strike="noStrike">
                          <a:solidFill>
                            <a:srgbClr val="0563C1"/>
                          </a:solidFill>
                          <a:effectLst/>
                          <a:latin typeface="Calibri" panose="020F0502020204030204" pitchFamily="34" charset="0"/>
                          <a:hlinkClick r:id="rId4"/>
                        </a:rPr>
                        <a:t>NG91</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5 days to 7 days Young people under 18Y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70383488"/>
                  </a:ext>
                </a:extLst>
              </a:tr>
              <a:tr h="3039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5"/>
                        </a:rPr>
                        <a:t>Cough (acute): antimicrobial prescribing</a:t>
                      </a:r>
                      <a:br>
                        <a:rPr lang="en-GB" sz="1050" b="0" i="0" u="sng" strike="noStrike">
                          <a:solidFill>
                            <a:srgbClr val="0563C1"/>
                          </a:solidFill>
                          <a:effectLst/>
                          <a:latin typeface="Calibri" panose="020F0502020204030204" pitchFamily="34" charset="0"/>
                          <a:hlinkClick r:id="rId5"/>
                        </a:rPr>
                      </a:br>
                      <a:r>
                        <a:rPr lang="en-GB" sz="1050" b="0" i="0" u="sng" strike="noStrike">
                          <a:solidFill>
                            <a:srgbClr val="0563C1"/>
                          </a:solidFill>
                          <a:effectLst/>
                          <a:latin typeface="Calibri" panose="020F0502020204030204" pitchFamily="34" charset="0"/>
                          <a:hlinkClick r:id="rId5"/>
                        </a:rPr>
                        <a:t>NG120</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5 days 5Y+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25029363"/>
                  </a:ext>
                </a:extLst>
              </a:tr>
              <a:tr h="3455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6"/>
                        </a:rPr>
                        <a:t>Bronchiectasis (non-cystic fibrosis), acute exacerbation: antimicrobial prescribing</a:t>
                      </a:r>
                      <a:br>
                        <a:rPr lang="en-GB" sz="1050" b="0" i="0" u="sng" strike="noStrike">
                          <a:solidFill>
                            <a:srgbClr val="0563C1"/>
                          </a:solidFill>
                          <a:effectLst/>
                          <a:latin typeface="Calibri" panose="020F0502020204030204" pitchFamily="34" charset="0"/>
                          <a:hlinkClick r:id="rId6"/>
                        </a:rPr>
                      </a:br>
                      <a:r>
                        <a:rPr lang="en-GB" sz="1050" b="0" i="0" u="sng" strike="noStrike">
                          <a:solidFill>
                            <a:srgbClr val="0563C1"/>
                          </a:solidFill>
                          <a:effectLst/>
                          <a:latin typeface="Calibri" panose="020F0502020204030204" pitchFamily="34" charset="0"/>
                          <a:hlinkClick r:id="rId6"/>
                        </a:rPr>
                        <a:t>NG117</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7 days to 14 days 5Y+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82216234"/>
                  </a:ext>
                </a:extLst>
              </a:tr>
              <a:tr h="3455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7"/>
                        </a:rPr>
                        <a:t>Chronic obstructive pulmonary disease (acute exacerbation): antimicrobial prescribing</a:t>
                      </a:r>
                      <a:br>
                        <a:rPr lang="en-GB" sz="1050" b="0" i="0" u="sng" strike="noStrike">
                          <a:solidFill>
                            <a:srgbClr val="0563C1"/>
                          </a:solidFill>
                          <a:effectLst/>
                          <a:latin typeface="Calibri" panose="020F0502020204030204" pitchFamily="34" charset="0"/>
                          <a:hlinkClick r:id="rId7"/>
                        </a:rPr>
                      </a:br>
                      <a:r>
                        <a:rPr lang="en-GB" sz="1050" b="0" i="0" u="sng" strike="noStrike">
                          <a:solidFill>
                            <a:srgbClr val="0563C1"/>
                          </a:solidFill>
                          <a:effectLst/>
                          <a:latin typeface="Calibri" panose="020F0502020204030204" pitchFamily="34" charset="0"/>
                          <a:hlinkClick r:id="rId7"/>
                        </a:rPr>
                        <a:t>NG114</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5 days 18Y+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47248989"/>
                  </a:ext>
                </a:extLst>
              </a:tr>
              <a:tr h="60789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8"/>
                        </a:rPr>
                        <a:t>Urinary tract infection (catheter-associated): antimicrobial prescribing</a:t>
                      </a:r>
                      <a:br>
                        <a:rPr lang="en-GB" sz="1050" b="0" i="0" u="sng" strike="noStrike">
                          <a:solidFill>
                            <a:srgbClr val="0563C1"/>
                          </a:solidFill>
                          <a:effectLst/>
                          <a:latin typeface="Calibri" panose="020F0502020204030204" pitchFamily="34" charset="0"/>
                          <a:hlinkClick r:id="rId8"/>
                        </a:rPr>
                      </a:br>
                      <a:r>
                        <a:rPr lang="en-GB" sz="1050" b="0" i="0" u="sng" strike="noStrike">
                          <a:solidFill>
                            <a:srgbClr val="0563C1"/>
                          </a:solidFill>
                          <a:effectLst/>
                          <a:latin typeface="Calibri" panose="020F0502020204030204" pitchFamily="34" charset="0"/>
                          <a:hlinkClick r:id="rId8"/>
                        </a:rPr>
                        <a:t>NG113</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7 days only if culture results available and  suspectible</a:t>
                      </a:r>
                      <a:br>
                        <a:rPr lang="en-GB" sz="1050" b="0" i="0" u="none" strike="noStrike">
                          <a:solidFill>
                            <a:srgbClr val="000000"/>
                          </a:solidFill>
                          <a:effectLst/>
                          <a:latin typeface="Calibri" panose="020F0502020204030204" pitchFamily="34" charset="0"/>
                        </a:rPr>
                      </a:br>
                      <a:r>
                        <a:rPr lang="en-GB" sz="1050" b="0" i="0" u="none" strike="noStrike">
                          <a:solidFill>
                            <a:srgbClr val="000000"/>
                          </a:solidFill>
                          <a:effectLst/>
                          <a:latin typeface="Calibri" panose="020F0502020204030204" pitchFamily="34" charset="0"/>
                        </a:rPr>
                        <a:t>non-pregnant women and men</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79299393"/>
                  </a:ext>
                </a:extLst>
              </a:tr>
              <a:tr h="5065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9"/>
                        </a:rPr>
                        <a:t>Urinary tract infection (lower): antimicrobial prescribing</a:t>
                      </a:r>
                      <a:br>
                        <a:rPr lang="en-GB" sz="1050" b="0" i="0" u="sng" strike="noStrike">
                          <a:solidFill>
                            <a:srgbClr val="0563C1"/>
                          </a:solidFill>
                          <a:effectLst/>
                          <a:latin typeface="Calibri" panose="020F0502020204030204" pitchFamily="34" charset="0"/>
                          <a:hlinkClick r:id="rId9"/>
                        </a:rPr>
                      </a:br>
                      <a:r>
                        <a:rPr lang="en-GB" sz="1050" b="0" i="0" u="sng" strike="noStrike">
                          <a:solidFill>
                            <a:srgbClr val="0563C1"/>
                          </a:solidFill>
                          <a:effectLst/>
                          <a:latin typeface="Calibri" panose="020F0502020204030204" pitchFamily="34" charset="0"/>
                          <a:hlinkClick r:id="rId9"/>
                        </a:rPr>
                        <a:t>NG109</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three times a day for 7 days only if culture results available and  </a:t>
                      </a:r>
                      <a:r>
                        <a:rPr lang="en-GB" sz="1050" b="0" i="0" u="none" strike="noStrike" err="1">
                          <a:solidFill>
                            <a:srgbClr val="000000"/>
                          </a:solidFill>
                          <a:effectLst/>
                          <a:latin typeface="Calibri" panose="020F0502020204030204" pitchFamily="34" charset="0"/>
                        </a:rPr>
                        <a:t>suspectible</a:t>
                      </a:r>
                      <a:br>
                        <a:rPr lang="en-GB" sz="1050" b="0" i="0" u="none" strike="noStrike">
                          <a:solidFill>
                            <a:srgbClr val="000000"/>
                          </a:solidFill>
                          <a:effectLst/>
                          <a:latin typeface="Calibri" panose="020F0502020204030204" pitchFamily="34" charset="0"/>
                        </a:rPr>
                      </a:br>
                      <a:r>
                        <a:rPr lang="en-GB" sz="1050" b="1" i="0" u="none" strike="noStrike">
                          <a:solidFill>
                            <a:srgbClr val="000000"/>
                          </a:solidFill>
                          <a:effectLst/>
                          <a:latin typeface="Calibri" panose="020F0502020204030204" pitchFamily="34" charset="0"/>
                        </a:rPr>
                        <a:t>pregnant women</a:t>
                      </a:r>
                      <a:endParaRPr lang="en-GB" sz="1050" b="0" i="0" u="none" strike="noStrike">
                        <a:solidFill>
                          <a:srgbClr val="000000"/>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78482821"/>
                  </a:ext>
                </a:extLst>
              </a:tr>
              <a:tr h="5065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sng" strike="noStrike">
                          <a:solidFill>
                            <a:srgbClr val="0563C1"/>
                          </a:solidFill>
                          <a:effectLst/>
                          <a:latin typeface="Calibri" panose="020F0502020204030204" pitchFamily="34" charset="0"/>
                          <a:hlinkClick r:id="rId10"/>
                        </a:rPr>
                        <a:t>Urinary tract infection (recurrent): antimicrobial prescribing</a:t>
                      </a:r>
                      <a:br>
                        <a:rPr lang="en-GB" sz="1050" b="0" i="0" u="sng" strike="noStrike">
                          <a:solidFill>
                            <a:srgbClr val="0563C1"/>
                          </a:solidFill>
                          <a:effectLst/>
                          <a:latin typeface="Calibri" panose="020F0502020204030204" pitchFamily="34" charset="0"/>
                          <a:hlinkClick r:id="rId10"/>
                        </a:rPr>
                      </a:br>
                      <a:r>
                        <a:rPr lang="en-GB" sz="1050" b="0" i="0" u="sng" strike="noStrike">
                          <a:solidFill>
                            <a:srgbClr val="0563C1"/>
                          </a:solidFill>
                          <a:effectLst/>
                          <a:latin typeface="Calibri" panose="020F0502020204030204" pitchFamily="34" charset="0"/>
                          <a:hlinkClick r:id="rId10"/>
                        </a:rPr>
                        <a:t>NG112</a:t>
                      </a:r>
                      <a:endParaRPr lang="en-GB" sz="1050" b="0" i="0" u="sng" strike="noStrike">
                        <a:solidFill>
                          <a:srgbClr val="0563C1"/>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500MG single dose or 250MG at night 16Y+</a:t>
                      </a:r>
                      <a:br>
                        <a:rPr lang="en-GB" sz="1050" b="0" i="0" u="none" strike="noStrike">
                          <a:solidFill>
                            <a:srgbClr val="000000"/>
                          </a:solidFill>
                          <a:effectLst/>
                          <a:latin typeface="Calibri" panose="020F0502020204030204" pitchFamily="34" charset="0"/>
                        </a:rPr>
                      </a:br>
                      <a:r>
                        <a:rPr lang="en-GB" sz="1050" b="0" i="0" u="none" strike="noStrike">
                          <a:solidFill>
                            <a:srgbClr val="000000"/>
                          </a:solidFill>
                          <a:effectLst/>
                          <a:latin typeface="Calibri" panose="020F0502020204030204" pitchFamily="34" charset="0"/>
                        </a:rPr>
                        <a:t>250MG at night 5Y+</a:t>
                      </a: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2167185"/>
                  </a:ext>
                </a:extLst>
              </a:tr>
              <a:tr h="8664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DURATION METRIC ADOPTED</a:t>
                      </a:r>
                    </a:p>
                  </a:txBody>
                  <a:tcPr marL="3526" marR="3526" marT="352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050" b="0" i="0" u="none" strike="noStrike">
                          <a:solidFill>
                            <a:srgbClr val="000000"/>
                          </a:solidFill>
                          <a:effectLst/>
                          <a:latin typeface="Calibri" panose="020F0502020204030204" pitchFamily="34" charset="0"/>
                        </a:rPr>
                        <a:t>AMOXICILLIN 500MG CAPSULES</a:t>
                      </a:r>
                      <a:br>
                        <a:rPr lang="en-GB" sz="1050" b="0" i="0" u="none" strike="noStrike">
                          <a:solidFill>
                            <a:srgbClr val="000000"/>
                          </a:solidFill>
                          <a:effectLst/>
                          <a:latin typeface="Calibri" panose="020F0502020204030204" pitchFamily="34" charset="0"/>
                        </a:rPr>
                      </a:br>
                      <a:r>
                        <a:rPr lang="en-GB" sz="1050" b="0" i="0" u="none" strike="noStrike">
                          <a:solidFill>
                            <a:srgbClr val="000000"/>
                          </a:solidFill>
                          <a:effectLst/>
                          <a:latin typeface="Calibri" panose="020F0502020204030204" pitchFamily="34" charset="0"/>
                        </a:rPr>
                        <a:t>WHO DDD 1500MG</a:t>
                      </a:r>
                      <a:br>
                        <a:rPr lang="en-GB" sz="1050" b="0" i="0" u="none" strike="noStrike">
                          <a:solidFill>
                            <a:srgbClr val="000000"/>
                          </a:solidFill>
                          <a:effectLst/>
                          <a:latin typeface="Calibri" panose="020F0502020204030204" pitchFamily="34" charset="0"/>
                        </a:rPr>
                      </a:br>
                      <a:r>
                        <a:rPr lang="en-GB" sz="1050" b="0" i="0" u="none" strike="noStrike">
                          <a:solidFill>
                            <a:srgbClr val="000000"/>
                          </a:solidFill>
                          <a:effectLst/>
                          <a:latin typeface="Calibri" panose="020F0502020204030204" pitchFamily="34" charset="0"/>
                        </a:rPr>
                        <a:t>5 DAY QUANTITY=15</a:t>
                      </a:r>
                      <a:br>
                        <a:rPr lang="en-GB" sz="1050" b="0" i="0" u="none" strike="noStrike">
                          <a:solidFill>
                            <a:srgbClr val="000000"/>
                          </a:solidFill>
                          <a:effectLst/>
                          <a:latin typeface="Calibri" panose="020F0502020204030204" pitchFamily="34" charset="0"/>
                        </a:rPr>
                      </a:br>
                      <a:r>
                        <a:rPr lang="en-GB" sz="1050" b="0" i="0" u="none" strike="noStrike">
                          <a:solidFill>
                            <a:srgbClr val="000000"/>
                          </a:solidFill>
                          <a:effectLst/>
                          <a:latin typeface="Calibri" panose="020F0502020204030204" pitchFamily="34" charset="0"/>
                        </a:rPr>
                        <a:t>7 DAY QUANTITY=21</a:t>
                      </a:r>
                      <a:br>
                        <a:rPr lang="en-GB" sz="1050" b="0" i="0" u="none" strike="noStrike">
                          <a:solidFill>
                            <a:srgbClr val="000000"/>
                          </a:solidFill>
                          <a:effectLst/>
                          <a:latin typeface="Calibri" panose="020F0502020204030204" pitchFamily="34" charset="0"/>
                        </a:rPr>
                      </a:br>
                      <a:endParaRPr lang="en-GB" sz="1050" b="0" i="0" u="none" strike="noStrike">
                        <a:solidFill>
                          <a:srgbClr val="000000"/>
                        </a:solidFill>
                        <a:effectLst/>
                        <a:latin typeface="Calibri" panose="020F0502020204030204" pitchFamily="34" charset="0"/>
                      </a:endParaRPr>
                    </a:p>
                  </a:txBody>
                  <a:tcPr marL="3526" marR="3526" marT="352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58352109"/>
                  </a:ext>
                </a:extLst>
              </a:tr>
            </a:tbl>
          </a:graphicData>
        </a:graphic>
      </p:graphicFrame>
      <p:sp>
        <p:nvSpPr>
          <p:cNvPr id="8" name="Content Placeholder 1">
            <a:extLst>
              <a:ext uri="{FF2B5EF4-FFF2-40B4-BE49-F238E27FC236}">
                <a16:creationId xmlns:a16="http://schemas.microsoft.com/office/drawing/2014/main" id="{F3E0126B-01DB-B59E-4ED2-156A9EBE4700}"/>
              </a:ext>
            </a:extLst>
          </p:cNvPr>
          <p:cNvSpPr txBox="1">
            <a:spLocks/>
          </p:cNvSpPr>
          <p:nvPr/>
        </p:nvSpPr>
        <p:spPr>
          <a:xfrm>
            <a:off x="235515" y="1726799"/>
            <a:ext cx="4407711" cy="4537563"/>
          </a:xfrm>
          <a:prstGeom prst="rect">
            <a:avLst/>
          </a:prstGeom>
          <a:ln>
            <a:solidFill>
              <a:srgbClr val="00B050"/>
            </a:solidFill>
          </a:ln>
        </p:spPr>
        <p:txBody>
          <a:bodyPr vert="horz" lIns="0" tIns="0" rIns="0" bIns="0" rtlCol="0">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chemeClr val="tx1"/>
                </a:solidFill>
              </a:rPr>
              <a:t>Optimising duration of antimicrobial use – metric development is based on:</a:t>
            </a:r>
          </a:p>
          <a:p>
            <a:endParaRPr lang="en-GB" sz="1800" b="1">
              <a:solidFill>
                <a:schemeClr val="tx1"/>
              </a:solidFill>
              <a:hlinkClick r:id="rId11">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800" b="1">
                <a:solidFill>
                  <a:schemeClr val="tx1"/>
                </a:solidFill>
              </a:rPr>
              <a:t>High volume antibiotic </a:t>
            </a:r>
          </a:p>
          <a:p>
            <a:r>
              <a:rPr lang="en-GB" sz="1800" b="1">
                <a:solidFill>
                  <a:srgbClr val="92D050"/>
                </a:solidFill>
              </a:rPr>
              <a:t>	</a:t>
            </a:r>
            <a:r>
              <a:rPr lang="en-GB" sz="1800" b="1" i="1">
                <a:solidFill>
                  <a:srgbClr val="92D050"/>
                </a:solidFill>
              </a:rPr>
              <a:t>amoxicillin</a:t>
            </a:r>
          </a:p>
          <a:p>
            <a:pPr marL="285750" indent="-285750">
              <a:buFont typeface="Arial" panose="020B0604020202020204" pitchFamily="34" charset="0"/>
              <a:buChar char="•"/>
            </a:pPr>
            <a:r>
              <a:rPr lang="en-GB" sz="1800" b="1">
                <a:solidFill>
                  <a:schemeClr val="tx1"/>
                </a:solidFill>
              </a:rPr>
              <a:t>NICE guidance dose and duration </a:t>
            </a:r>
          </a:p>
          <a:p>
            <a:r>
              <a:rPr lang="en-GB" sz="1800" b="1">
                <a:solidFill>
                  <a:schemeClr val="bg2"/>
                </a:solidFill>
              </a:rPr>
              <a:t>	</a:t>
            </a:r>
            <a:r>
              <a:rPr lang="en-GB" sz="1800" b="1" i="1">
                <a:solidFill>
                  <a:srgbClr val="92D050"/>
                </a:solidFill>
              </a:rPr>
              <a:t>500mg oral TDS 5 days</a:t>
            </a:r>
          </a:p>
          <a:p>
            <a:pPr marL="285750" indent="-285750">
              <a:buFont typeface="Arial" panose="020B0604020202020204" pitchFamily="34" charset="0"/>
              <a:buChar char="•"/>
            </a:pPr>
            <a:r>
              <a:rPr lang="en-GB" sz="1800" b="1">
                <a:solidFill>
                  <a:schemeClr val="tx1"/>
                </a:solidFill>
              </a:rPr>
              <a:t>AMR programme priority workstream</a:t>
            </a:r>
          </a:p>
          <a:p>
            <a:r>
              <a:rPr lang="en-GB" sz="1800" b="1">
                <a:solidFill>
                  <a:schemeClr val="bg2"/>
                </a:solidFill>
              </a:rPr>
              <a:t>	</a:t>
            </a:r>
            <a:r>
              <a:rPr lang="en-GB" sz="1800" b="1" i="1">
                <a:solidFill>
                  <a:srgbClr val="92D050"/>
                </a:solidFill>
              </a:rPr>
              <a:t>linked to E.coli resistance</a:t>
            </a:r>
          </a:p>
          <a:p>
            <a:pPr marL="285750" indent="-285750">
              <a:buFont typeface="Arial" panose="020B0604020202020204" pitchFamily="34" charset="0"/>
              <a:buChar char="•"/>
            </a:pPr>
            <a:r>
              <a:rPr lang="en-GB" sz="1800" b="1">
                <a:solidFill>
                  <a:schemeClr val="tx1"/>
                </a:solidFill>
              </a:rPr>
              <a:t>Define SMART metrics</a:t>
            </a:r>
          </a:p>
          <a:p>
            <a:r>
              <a:rPr lang="en-GB" sz="1800" b="1">
                <a:solidFill>
                  <a:schemeClr val="bg2"/>
                </a:solidFill>
              </a:rPr>
              <a:t>	</a:t>
            </a:r>
            <a:r>
              <a:rPr lang="en-GB" sz="1800" b="1" i="1">
                <a:solidFill>
                  <a:srgbClr val="92D050"/>
                </a:solidFill>
              </a:rPr>
              <a:t>AMOXICILLIN  500MG CAPSULE</a:t>
            </a:r>
          </a:p>
          <a:p>
            <a:r>
              <a:rPr lang="en-GB" sz="1800" b="1" i="1">
                <a:solidFill>
                  <a:srgbClr val="92D050"/>
                </a:solidFill>
              </a:rPr>
              <a:t>	5 DAY = quantity 15</a:t>
            </a:r>
          </a:p>
          <a:p>
            <a:r>
              <a:rPr lang="en-GB" sz="1800" b="1" i="1">
                <a:solidFill>
                  <a:srgbClr val="92D050"/>
                </a:solidFill>
              </a:rPr>
              <a:t>	7 DAY = quantity 21</a:t>
            </a:r>
          </a:p>
          <a:p>
            <a:pPr marL="285750" indent="-285750">
              <a:buFont typeface="Arial" panose="020B0604020202020204" pitchFamily="34" charset="0"/>
              <a:buChar char="•"/>
            </a:pPr>
            <a:r>
              <a:rPr lang="en-GB" sz="1800" b="1">
                <a:solidFill>
                  <a:schemeClr val="tx1"/>
                </a:solidFill>
              </a:rPr>
              <a:t>Uses routinely reported data sets</a:t>
            </a:r>
            <a:endParaRPr lang="en-GB" sz="1800" b="1" i="1">
              <a:solidFill>
                <a:schemeClr val="tx1"/>
              </a:solidFill>
            </a:endParaRPr>
          </a:p>
          <a:p>
            <a:pPr marL="285750" indent="-285750">
              <a:buFont typeface="Arial" panose="020B0604020202020204" pitchFamily="34" charset="0"/>
              <a:buChar char="•"/>
            </a:pPr>
            <a:endParaRPr lang="en-GB" sz="1800" b="1">
              <a:solidFill>
                <a:schemeClr val="bg2"/>
              </a:solidFill>
            </a:endParaRPr>
          </a:p>
          <a:p>
            <a:pPr marL="285750" indent="-285750">
              <a:buFont typeface="Arial" panose="020B0604020202020204" pitchFamily="34" charset="0"/>
              <a:buChar char="•"/>
            </a:pPr>
            <a:endParaRPr lang="en-GB" sz="1800" b="1">
              <a:solidFill>
                <a:schemeClr val="bg2"/>
              </a:solidFill>
            </a:endParaRPr>
          </a:p>
          <a:p>
            <a:pPr marL="285750" indent="-285750">
              <a:buFont typeface="Arial" panose="020B0604020202020204" pitchFamily="34" charset="0"/>
              <a:buChar char="•"/>
            </a:pPr>
            <a:endParaRPr lang="en-GB" sz="1800" b="1">
              <a:solidFill>
                <a:schemeClr val="bg2"/>
              </a:solidFill>
              <a:hlinkClick r:id="" action="ppaction://noaction">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GB" sz="1800" b="1">
              <a:solidFill>
                <a:schemeClr val="bg2"/>
              </a:solidFill>
              <a:hlinkClick r:id="" action="ppaction://noaction">
                <a:extLst>
                  <a:ext uri="{A12FA001-AC4F-418D-AE19-62706E023703}">
                    <ahyp:hlinkClr xmlns:ahyp="http://schemas.microsoft.com/office/drawing/2018/hyperlinkcolor" val="tx"/>
                  </a:ext>
                </a:extLst>
              </a:hlinkClick>
            </a:endParaRPr>
          </a:p>
          <a:p>
            <a:endParaRPr lang="en-GB" sz="2000" b="1">
              <a:solidFill>
                <a:schemeClr val="tx1"/>
              </a:solidFill>
            </a:endParaRPr>
          </a:p>
          <a:p>
            <a:endParaRPr lang="en-GB" sz="2400" b="1"/>
          </a:p>
          <a:p>
            <a:endParaRPr lang="en-GB" sz="2400" b="1"/>
          </a:p>
        </p:txBody>
      </p:sp>
      <p:sp>
        <p:nvSpPr>
          <p:cNvPr id="2" name="TextBox 1">
            <a:extLst>
              <a:ext uri="{FF2B5EF4-FFF2-40B4-BE49-F238E27FC236}">
                <a16:creationId xmlns:a16="http://schemas.microsoft.com/office/drawing/2014/main" id="{7597B190-BC69-7B21-7810-B2200414557A}"/>
              </a:ext>
            </a:extLst>
          </p:cNvPr>
          <p:cNvSpPr txBox="1"/>
          <p:nvPr/>
        </p:nvSpPr>
        <p:spPr>
          <a:xfrm>
            <a:off x="1833253" y="404246"/>
            <a:ext cx="9455728" cy="769441"/>
          </a:xfrm>
          <a:prstGeom prst="rect">
            <a:avLst/>
          </a:prstGeom>
          <a:noFill/>
        </p:spPr>
        <p:txBody>
          <a:bodyPr wrap="square" rtlCol="0">
            <a:spAutoFit/>
          </a:bodyPr>
          <a:lstStyle/>
          <a:p>
            <a:r>
              <a:rPr lang="en-GB" sz="4400" b="1">
                <a:solidFill>
                  <a:srgbClr val="C00000"/>
                </a:solidFill>
                <a:latin typeface="+mj-lt"/>
              </a:rPr>
              <a:t>Optimising duration of antimicrobial use</a:t>
            </a:r>
          </a:p>
        </p:txBody>
      </p:sp>
      <p:sp>
        <p:nvSpPr>
          <p:cNvPr id="3" name="Slide Number Placeholder 2">
            <a:extLst>
              <a:ext uri="{FF2B5EF4-FFF2-40B4-BE49-F238E27FC236}">
                <a16:creationId xmlns:a16="http://schemas.microsoft.com/office/drawing/2014/main" id="{7FA6ECF3-F47E-6644-B8A2-B89495BEA92F}"/>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23</a:t>
            </a:fld>
            <a:r>
              <a:rPr lang="en-US" sz="1200"/>
              <a:t> </a:t>
            </a:r>
          </a:p>
        </p:txBody>
      </p:sp>
      <p:sp>
        <p:nvSpPr>
          <p:cNvPr id="9" name="Date Placeholder 3">
            <a:extLst>
              <a:ext uri="{FF2B5EF4-FFF2-40B4-BE49-F238E27FC236}">
                <a16:creationId xmlns:a16="http://schemas.microsoft.com/office/drawing/2014/main" id="{39D7D249-440B-C3C6-BD7A-C11AD9122978}"/>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0" name="Footer Placeholder 4">
            <a:extLst>
              <a:ext uri="{FF2B5EF4-FFF2-40B4-BE49-F238E27FC236}">
                <a16:creationId xmlns:a16="http://schemas.microsoft.com/office/drawing/2014/main" id="{E6121FE8-5891-669E-B2DF-78922F80A0DD}"/>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1840005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D8DC0D-90D5-A33F-2916-999BD2498FB5}"/>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24</a:t>
            </a:fld>
            <a:r>
              <a:rPr lang="en-US" sz="1200"/>
              <a:t> </a:t>
            </a:r>
          </a:p>
        </p:txBody>
      </p:sp>
      <p:sp>
        <p:nvSpPr>
          <p:cNvPr id="8" name="Date Placeholder 3">
            <a:extLst>
              <a:ext uri="{FF2B5EF4-FFF2-40B4-BE49-F238E27FC236}">
                <a16:creationId xmlns:a16="http://schemas.microsoft.com/office/drawing/2014/main" id="{E3F0F748-765A-C782-B339-E52FA83477C9}"/>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9" name="Footer Placeholder 4">
            <a:extLst>
              <a:ext uri="{FF2B5EF4-FFF2-40B4-BE49-F238E27FC236}">
                <a16:creationId xmlns:a16="http://schemas.microsoft.com/office/drawing/2014/main" id="{DD910BED-D7EA-2351-7A82-1C1CBA1DA747}"/>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pic>
        <p:nvPicPr>
          <p:cNvPr id="5" name="Picture 4" descr="A screenshot of a graph&#10;&#10;Description automatically generated">
            <a:extLst>
              <a:ext uri="{FF2B5EF4-FFF2-40B4-BE49-F238E27FC236}">
                <a16:creationId xmlns:a16="http://schemas.microsoft.com/office/drawing/2014/main" id="{9726765F-EF97-AA3A-A346-21754A4C8345}"/>
              </a:ext>
            </a:extLst>
          </p:cNvPr>
          <p:cNvPicPr>
            <a:picLocks noChangeAspect="1"/>
          </p:cNvPicPr>
          <p:nvPr/>
        </p:nvPicPr>
        <p:blipFill rotWithShape="1">
          <a:blip r:embed="rId3">
            <a:extLst>
              <a:ext uri="{28A0092B-C50C-407E-A947-70E740481C1C}">
                <a14:useLocalDpi xmlns:a14="http://schemas.microsoft.com/office/drawing/2010/main" val="0"/>
              </a:ext>
            </a:extLst>
          </a:blip>
          <a:srcRect b="934"/>
          <a:stretch/>
        </p:blipFill>
        <p:spPr>
          <a:xfrm>
            <a:off x="2005263" y="264727"/>
            <a:ext cx="8768639" cy="6016803"/>
          </a:xfrm>
          <a:prstGeom prst="rect">
            <a:avLst/>
          </a:prstGeom>
        </p:spPr>
      </p:pic>
    </p:spTree>
    <p:extLst>
      <p:ext uri="{BB962C8B-B14F-4D97-AF65-F5344CB8AC3E}">
        <p14:creationId xmlns:p14="http://schemas.microsoft.com/office/powerpoint/2010/main" val="3686619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B5AEC0-4750-6546-0EAC-5D8B2D62B7FC}"/>
              </a:ext>
            </a:extLst>
          </p:cNvPr>
          <p:cNvSpPr txBox="1"/>
          <p:nvPr/>
        </p:nvSpPr>
        <p:spPr>
          <a:xfrm>
            <a:off x="360093" y="2811780"/>
            <a:ext cx="8598712" cy="3785652"/>
          </a:xfrm>
          <a:prstGeom prst="rect">
            <a:avLst/>
          </a:prstGeom>
          <a:noFill/>
        </p:spPr>
        <p:txBody>
          <a:bodyPr wrap="square">
            <a:spAutoFit/>
          </a:bodyPr>
          <a:lstStyle/>
          <a:p>
            <a:r>
              <a:rPr lang="en-GB" sz="4800">
                <a:solidFill>
                  <a:srgbClr val="C00000"/>
                </a:solidFill>
              </a:rPr>
              <a:t>The ‘How to..’ guide for COPD and development of the COPD-Prevention of exacerbation Toolkit (COPD-PET)</a:t>
            </a:r>
          </a:p>
          <a:p>
            <a:endParaRPr lang="en-GB" sz="4800" i="1">
              <a:solidFill>
                <a:srgbClr val="C00000"/>
              </a:solidFill>
            </a:endParaRPr>
          </a:p>
        </p:txBody>
      </p:sp>
      <p:pic>
        <p:nvPicPr>
          <p:cNvPr id="2" name="Picture 1" descr="A person with curly hair wearing a striped shirt&#10;&#10;Description automatically generated">
            <a:extLst>
              <a:ext uri="{FF2B5EF4-FFF2-40B4-BE49-F238E27FC236}">
                <a16:creationId xmlns:a16="http://schemas.microsoft.com/office/drawing/2014/main" id="{BCC56B10-F0D1-FFA6-DDE9-4671D1C65B7B}"/>
              </a:ext>
            </a:extLst>
          </p:cNvPr>
          <p:cNvPicPr>
            <a:picLocks noChangeAspect="1"/>
          </p:cNvPicPr>
          <p:nvPr/>
        </p:nvPicPr>
        <p:blipFill rotWithShape="1">
          <a:blip r:embed="rId2">
            <a:extLst>
              <a:ext uri="{28A0092B-C50C-407E-A947-70E740481C1C}">
                <a14:useLocalDpi xmlns:a14="http://schemas.microsoft.com/office/drawing/2010/main" val="0"/>
              </a:ext>
            </a:extLst>
          </a:blip>
          <a:srcRect l="3696"/>
          <a:stretch/>
        </p:blipFill>
        <p:spPr>
          <a:xfrm>
            <a:off x="9200602" y="2861615"/>
            <a:ext cx="2631305" cy="2123017"/>
          </a:xfrm>
          <a:prstGeom prst="rect">
            <a:avLst/>
          </a:prstGeom>
        </p:spPr>
      </p:pic>
      <p:sp>
        <p:nvSpPr>
          <p:cNvPr id="3" name="TextBox 2">
            <a:extLst>
              <a:ext uri="{FF2B5EF4-FFF2-40B4-BE49-F238E27FC236}">
                <a16:creationId xmlns:a16="http://schemas.microsoft.com/office/drawing/2014/main" id="{2EF62FF1-5EF3-B3B4-0A84-2DFF641B3F21}"/>
              </a:ext>
            </a:extLst>
          </p:cNvPr>
          <p:cNvSpPr txBox="1"/>
          <p:nvPr/>
        </p:nvSpPr>
        <p:spPr>
          <a:xfrm>
            <a:off x="9165520" y="5109399"/>
            <a:ext cx="2825852" cy="1200329"/>
          </a:xfrm>
          <a:prstGeom prst="rect">
            <a:avLst/>
          </a:prstGeom>
          <a:noFill/>
        </p:spPr>
        <p:txBody>
          <a:bodyPr wrap="square" rtlCol="0">
            <a:spAutoFit/>
          </a:bodyPr>
          <a:lstStyle/>
          <a:p>
            <a:r>
              <a:rPr lang="en-GB" b="1"/>
              <a:t>Dr Julia Darko </a:t>
            </a:r>
            <a:r>
              <a:rPr lang="en-GB" i="1"/>
              <a:t>GP Registrar and Former National Medical Director Clinical Fellow</a:t>
            </a:r>
            <a:endParaRPr lang="en-GB"/>
          </a:p>
        </p:txBody>
      </p:sp>
      <p:sp>
        <p:nvSpPr>
          <p:cNvPr id="11" name="Slide Number Placeholder 2">
            <a:extLst>
              <a:ext uri="{FF2B5EF4-FFF2-40B4-BE49-F238E27FC236}">
                <a16:creationId xmlns:a16="http://schemas.microsoft.com/office/drawing/2014/main" id="{13B0DE79-90DB-D546-D67C-777BF576CD34}"/>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25</a:t>
            </a:fld>
            <a:r>
              <a:rPr lang="en-US" sz="1200"/>
              <a:t> </a:t>
            </a:r>
          </a:p>
        </p:txBody>
      </p:sp>
      <p:sp>
        <p:nvSpPr>
          <p:cNvPr id="12" name="Date Placeholder 3">
            <a:extLst>
              <a:ext uri="{FF2B5EF4-FFF2-40B4-BE49-F238E27FC236}">
                <a16:creationId xmlns:a16="http://schemas.microsoft.com/office/drawing/2014/main" id="{8E622CC8-4E09-0D44-FC39-242EB10C7119}"/>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3" name="Footer Placeholder 4">
            <a:extLst>
              <a:ext uri="{FF2B5EF4-FFF2-40B4-BE49-F238E27FC236}">
                <a16:creationId xmlns:a16="http://schemas.microsoft.com/office/drawing/2014/main" id="{831C36D4-66E3-D04B-3A4D-3AA0A0C6FB06}"/>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157333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27DC-829E-0156-325A-75C55D7EBB96}"/>
              </a:ext>
            </a:extLst>
          </p:cNvPr>
          <p:cNvSpPr>
            <a:spLocks noGrp="1"/>
          </p:cNvSpPr>
          <p:nvPr>
            <p:ph type="title"/>
          </p:nvPr>
        </p:nvSpPr>
        <p:spPr>
          <a:xfrm>
            <a:off x="1712404" y="356057"/>
            <a:ext cx="9975286" cy="1374198"/>
          </a:xfrm>
        </p:spPr>
        <p:txBody>
          <a:bodyPr>
            <a:noAutofit/>
          </a:bodyPr>
          <a:lstStyle/>
          <a:p>
            <a:r>
              <a:rPr lang="en-GB" sz="4400" b="1">
                <a:solidFill>
                  <a:srgbClr val="AF1E2C"/>
                </a:solidFill>
              </a:rPr>
              <a:t>Why review patients with COPD that use antibiotics frequently?</a:t>
            </a:r>
          </a:p>
        </p:txBody>
      </p:sp>
      <p:grpSp>
        <p:nvGrpSpPr>
          <p:cNvPr id="3" name="Group 2">
            <a:extLst>
              <a:ext uri="{FF2B5EF4-FFF2-40B4-BE49-F238E27FC236}">
                <a16:creationId xmlns:a16="http://schemas.microsoft.com/office/drawing/2014/main" id="{4515B76D-F183-212F-1BA7-01A1404D7753}"/>
              </a:ext>
            </a:extLst>
          </p:cNvPr>
          <p:cNvGrpSpPr/>
          <p:nvPr/>
        </p:nvGrpSpPr>
        <p:grpSpPr>
          <a:xfrm>
            <a:off x="-5069751" y="777840"/>
            <a:ext cx="16495770" cy="7625380"/>
            <a:chOff x="-4741533" y="501335"/>
            <a:chExt cx="16180060" cy="6978806"/>
          </a:xfrm>
        </p:grpSpPr>
        <p:sp>
          <p:nvSpPr>
            <p:cNvPr id="8" name="Freeform: Shape 7">
              <a:extLst>
                <a:ext uri="{FF2B5EF4-FFF2-40B4-BE49-F238E27FC236}">
                  <a16:creationId xmlns:a16="http://schemas.microsoft.com/office/drawing/2014/main" id="{5DB951BB-9152-A7F5-ADBD-C4FE96BE22EA}"/>
                </a:ext>
              </a:extLst>
            </p:cNvPr>
            <p:cNvSpPr/>
            <p:nvPr/>
          </p:nvSpPr>
          <p:spPr>
            <a:xfrm>
              <a:off x="2085698" y="1628673"/>
              <a:ext cx="9352828" cy="967864"/>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endParaRPr lang="en-GB" sz="2800" kern="1200">
                <a:solidFill>
                  <a:schemeClr val="tx1"/>
                </a:solidFill>
              </a:endParaRPr>
            </a:p>
          </p:txBody>
        </p:sp>
        <p:sp>
          <p:nvSpPr>
            <p:cNvPr id="11" name="Freeform: Shape 10">
              <a:extLst>
                <a:ext uri="{FF2B5EF4-FFF2-40B4-BE49-F238E27FC236}">
                  <a16:creationId xmlns:a16="http://schemas.microsoft.com/office/drawing/2014/main" id="{167E3A6C-52F2-597A-57BB-23D176F0FE3D}"/>
                </a:ext>
              </a:extLst>
            </p:cNvPr>
            <p:cNvSpPr/>
            <p:nvPr/>
          </p:nvSpPr>
          <p:spPr>
            <a:xfrm>
              <a:off x="2393235" y="2835036"/>
              <a:ext cx="9045291" cy="1036905"/>
            </a:xfrm>
            <a:custGeom>
              <a:avLst/>
              <a:gdLst>
                <a:gd name="connsiteX0" fmla="*/ 0 w 9072931"/>
                <a:gd name="connsiteY0" fmla="*/ 0 h 1036905"/>
                <a:gd name="connsiteX1" fmla="*/ 9072931 w 9072931"/>
                <a:gd name="connsiteY1" fmla="*/ 0 h 1036905"/>
                <a:gd name="connsiteX2" fmla="*/ 9072931 w 9072931"/>
                <a:gd name="connsiteY2" fmla="*/ 1036905 h 1036905"/>
                <a:gd name="connsiteX3" fmla="*/ 0 w 9072931"/>
                <a:gd name="connsiteY3" fmla="*/ 1036905 h 1036905"/>
                <a:gd name="connsiteX4" fmla="*/ 0 w 9072931"/>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2931" h="1036905">
                  <a:moveTo>
                    <a:pt x="0" y="0"/>
                  </a:moveTo>
                  <a:lnTo>
                    <a:pt x="9072931" y="0"/>
                  </a:lnTo>
                  <a:lnTo>
                    <a:pt x="9072931"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endParaRPr lang="en-GB" sz="2800" kern="1200">
                <a:solidFill>
                  <a:schemeClr val="tx1"/>
                </a:solidFill>
              </a:endParaRPr>
            </a:p>
          </p:txBody>
        </p:sp>
        <p:grpSp>
          <p:nvGrpSpPr>
            <p:cNvPr id="21" name="Group 20">
              <a:extLst>
                <a:ext uri="{FF2B5EF4-FFF2-40B4-BE49-F238E27FC236}">
                  <a16:creationId xmlns:a16="http://schemas.microsoft.com/office/drawing/2014/main" id="{17010793-59B7-67E4-BD1B-172DF29460A2}"/>
                </a:ext>
              </a:extLst>
            </p:cNvPr>
            <p:cNvGrpSpPr/>
            <p:nvPr/>
          </p:nvGrpSpPr>
          <p:grpSpPr>
            <a:xfrm>
              <a:off x="-4741533" y="501335"/>
              <a:ext cx="16180060" cy="6978806"/>
              <a:chOff x="-4741533" y="501335"/>
              <a:chExt cx="16180060" cy="6978806"/>
            </a:xfrm>
          </p:grpSpPr>
          <p:sp>
            <p:nvSpPr>
              <p:cNvPr id="23" name="Block Arc 22">
                <a:extLst>
                  <a:ext uri="{FF2B5EF4-FFF2-40B4-BE49-F238E27FC236}">
                    <a16:creationId xmlns:a16="http://schemas.microsoft.com/office/drawing/2014/main" id="{71E044E7-E704-A6CC-91ED-965149C5EF61}"/>
                  </a:ext>
                </a:extLst>
              </p:cNvPr>
              <p:cNvSpPr/>
              <p:nvPr/>
            </p:nvSpPr>
            <p:spPr>
              <a:xfrm>
                <a:off x="-4741533" y="501335"/>
                <a:ext cx="7147880" cy="6978806"/>
              </a:xfrm>
              <a:prstGeom prst="blockArc">
                <a:avLst>
                  <a:gd name="adj1" fmla="val 18900000"/>
                  <a:gd name="adj2" fmla="val 1432435"/>
                  <a:gd name="adj3" fmla="val 161"/>
                </a:avLst>
              </a:prstGeom>
              <a:solidFill>
                <a:srgbClr val="AF1E2C"/>
              </a:solidFill>
              <a:ln>
                <a:solidFill>
                  <a:srgbClr val="AF1E2C"/>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sz="2000"/>
              </a:p>
            </p:txBody>
          </p:sp>
          <p:sp>
            <p:nvSpPr>
              <p:cNvPr id="24" name="Freeform: Shape 23">
                <a:extLst>
                  <a:ext uri="{FF2B5EF4-FFF2-40B4-BE49-F238E27FC236}">
                    <a16:creationId xmlns:a16="http://schemas.microsoft.com/office/drawing/2014/main" id="{8503F944-1524-AC73-8DD5-688D108AEC9D}"/>
                  </a:ext>
                </a:extLst>
              </p:cNvPr>
              <p:cNvSpPr/>
              <p:nvPr/>
            </p:nvSpPr>
            <p:spPr>
              <a:xfrm>
                <a:off x="2546903" y="4209966"/>
                <a:ext cx="8891624" cy="897732"/>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r>
                  <a:rPr lang="en-GB" sz="2400">
                    <a:solidFill>
                      <a:schemeClr val="tx1"/>
                    </a:solidFill>
                  </a:rPr>
                  <a:t>Significant reliance on urgent, primary and secondary care services – including over-exposure to antibiotics and steroids </a:t>
                </a:r>
              </a:p>
            </p:txBody>
          </p:sp>
          <p:grpSp>
            <p:nvGrpSpPr>
              <p:cNvPr id="25" name="Group 24">
                <a:extLst>
                  <a:ext uri="{FF2B5EF4-FFF2-40B4-BE49-F238E27FC236}">
                    <a16:creationId xmlns:a16="http://schemas.microsoft.com/office/drawing/2014/main" id="{A9261270-C590-FA98-59AA-2D1F91883B03}"/>
                  </a:ext>
                </a:extLst>
              </p:cNvPr>
              <p:cNvGrpSpPr/>
              <p:nvPr/>
            </p:nvGrpSpPr>
            <p:grpSpPr>
              <a:xfrm>
                <a:off x="1350725" y="1617122"/>
                <a:ext cx="1130799" cy="1032787"/>
                <a:chOff x="637671" y="1623153"/>
                <a:chExt cx="1130799" cy="1032787"/>
              </a:xfrm>
            </p:grpSpPr>
            <p:sp>
              <p:nvSpPr>
                <p:cNvPr id="38" name="Oval 37">
                  <a:extLst>
                    <a:ext uri="{FF2B5EF4-FFF2-40B4-BE49-F238E27FC236}">
                      <a16:creationId xmlns:a16="http://schemas.microsoft.com/office/drawing/2014/main" id="{1F9EC921-6A5D-72CC-4316-B58FF0A860BF}"/>
                    </a:ext>
                  </a:extLst>
                </p:cNvPr>
                <p:cNvSpPr/>
                <p:nvPr/>
              </p:nvSpPr>
              <p:spPr>
                <a:xfrm>
                  <a:off x="637671" y="1623153"/>
                  <a:ext cx="1130799" cy="1032787"/>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33133E14-3D4B-3A62-23BF-5D8891CA4C68}"/>
                    </a:ext>
                  </a:extLst>
                </p:cNvPr>
                <p:cNvSpPr txBox="1"/>
                <p:nvPr/>
              </p:nvSpPr>
              <p:spPr>
                <a:xfrm>
                  <a:off x="963628" y="1763065"/>
                  <a:ext cx="468276" cy="830997"/>
                </a:xfrm>
                <a:prstGeom prst="rect">
                  <a:avLst/>
                </a:prstGeom>
                <a:noFill/>
              </p:spPr>
              <p:txBody>
                <a:bodyPr wrap="square" rtlCol="0">
                  <a:spAutoFit/>
                </a:bodyPr>
                <a:lstStyle/>
                <a:p>
                  <a:r>
                    <a:rPr lang="en-GB" sz="4800" b="1"/>
                    <a:t>1</a:t>
                  </a:r>
                  <a:r>
                    <a:rPr lang="en-GB" sz="4800"/>
                    <a:t> </a:t>
                  </a:r>
                </a:p>
              </p:txBody>
            </p:sp>
          </p:grpSp>
          <p:sp>
            <p:nvSpPr>
              <p:cNvPr id="26" name="TextBox 25">
                <a:extLst>
                  <a:ext uri="{FF2B5EF4-FFF2-40B4-BE49-F238E27FC236}">
                    <a16:creationId xmlns:a16="http://schemas.microsoft.com/office/drawing/2014/main" id="{B7AAA770-E182-BB79-1A92-30C764C2D3F8}"/>
                  </a:ext>
                </a:extLst>
              </p:cNvPr>
              <p:cNvSpPr txBox="1"/>
              <p:nvPr/>
            </p:nvSpPr>
            <p:spPr>
              <a:xfrm>
                <a:off x="2716557" y="1757034"/>
                <a:ext cx="8396920" cy="830997"/>
              </a:xfrm>
              <a:prstGeom prst="rect">
                <a:avLst/>
              </a:prstGeom>
              <a:noFill/>
            </p:spPr>
            <p:txBody>
              <a:bodyPr wrap="square">
                <a:spAutoFit/>
              </a:bodyPr>
              <a:lstStyle/>
              <a:p>
                <a:r>
                  <a:rPr lang="en-GB" sz="2400"/>
                  <a:t>Approx 1.2 million diagnosed, &gt;30,000 deaths/year - disproportionately impacts deprived members of our population </a:t>
                </a:r>
              </a:p>
            </p:txBody>
          </p:sp>
          <p:sp>
            <p:nvSpPr>
              <p:cNvPr id="27" name="TextBox 26">
                <a:extLst>
                  <a:ext uri="{FF2B5EF4-FFF2-40B4-BE49-F238E27FC236}">
                    <a16:creationId xmlns:a16="http://schemas.microsoft.com/office/drawing/2014/main" id="{AEF65192-E905-A7EE-4FB6-EB2F31CAE6DB}"/>
                  </a:ext>
                </a:extLst>
              </p:cNvPr>
              <p:cNvSpPr txBox="1"/>
              <p:nvPr/>
            </p:nvSpPr>
            <p:spPr>
              <a:xfrm>
                <a:off x="2962241" y="3026706"/>
                <a:ext cx="8301104" cy="830997"/>
              </a:xfrm>
              <a:prstGeom prst="rect">
                <a:avLst/>
              </a:prstGeom>
              <a:noFill/>
            </p:spPr>
            <p:txBody>
              <a:bodyPr wrap="square">
                <a:spAutoFit/>
              </a:bodyPr>
              <a:lstStyle/>
              <a:p>
                <a:r>
                  <a:rPr lang="en-GB" sz="2400"/>
                  <a:t>Detrimental impact on quality of life and ability for patients, leading to significant economic burden for individuals and society</a:t>
                </a:r>
              </a:p>
            </p:txBody>
          </p:sp>
          <p:grpSp>
            <p:nvGrpSpPr>
              <p:cNvPr id="29" name="Group 28">
                <a:extLst>
                  <a:ext uri="{FF2B5EF4-FFF2-40B4-BE49-F238E27FC236}">
                    <a16:creationId xmlns:a16="http://schemas.microsoft.com/office/drawing/2014/main" id="{12294C72-2660-511A-6AFE-AF8ED7B90B3D}"/>
                  </a:ext>
                </a:extLst>
              </p:cNvPr>
              <p:cNvGrpSpPr/>
              <p:nvPr/>
            </p:nvGrpSpPr>
            <p:grpSpPr>
              <a:xfrm>
                <a:off x="1752669" y="2845568"/>
                <a:ext cx="1130799" cy="1032787"/>
                <a:chOff x="1144943" y="2875523"/>
                <a:chExt cx="1130799" cy="1032787"/>
              </a:xfrm>
            </p:grpSpPr>
            <p:sp>
              <p:nvSpPr>
                <p:cNvPr id="36" name="Oval 35">
                  <a:extLst>
                    <a:ext uri="{FF2B5EF4-FFF2-40B4-BE49-F238E27FC236}">
                      <a16:creationId xmlns:a16="http://schemas.microsoft.com/office/drawing/2014/main" id="{EB0B1B8B-4043-2849-7862-9426B46F857E}"/>
                    </a:ext>
                  </a:extLst>
                </p:cNvPr>
                <p:cNvSpPr/>
                <p:nvPr/>
              </p:nvSpPr>
              <p:spPr>
                <a:xfrm>
                  <a:off x="1144943" y="2875523"/>
                  <a:ext cx="1130799" cy="1032787"/>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xtBox 36">
                  <a:extLst>
                    <a:ext uri="{FF2B5EF4-FFF2-40B4-BE49-F238E27FC236}">
                      <a16:creationId xmlns:a16="http://schemas.microsoft.com/office/drawing/2014/main" id="{5811FC72-2E11-E154-509E-200026162A19}"/>
                    </a:ext>
                  </a:extLst>
                </p:cNvPr>
                <p:cNvSpPr txBox="1"/>
                <p:nvPr/>
              </p:nvSpPr>
              <p:spPr>
                <a:xfrm>
                  <a:off x="1470900" y="3015435"/>
                  <a:ext cx="468276" cy="830997"/>
                </a:xfrm>
                <a:prstGeom prst="rect">
                  <a:avLst/>
                </a:prstGeom>
                <a:noFill/>
              </p:spPr>
              <p:txBody>
                <a:bodyPr wrap="square" rtlCol="0">
                  <a:spAutoFit/>
                </a:bodyPr>
                <a:lstStyle/>
                <a:p>
                  <a:r>
                    <a:rPr lang="en-GB" sz="4800" b="1"/>
                    <a:t>2</a:t>
                  </a:r>
                  <a:r>
                    <a:rPr lang="en-GB" sz="4800"/>
                    <a:t> </a:t>
                  </a:r>
                </a:p>
              </p:txBody>
            </p:sp>
          </p:grpSp>
          <p:grpSp>
            <p:nvGrpSpPr>
              <p:cNvPr id="30" name="Group 29">
                <a:extLst>
                  <a:ext uri="{FF2B5EF4-FFF2-40B4-BE49-F238E27FC236}">
                    <a16:creationId xmlns:a16="http://schemas.microsoft.com/office/drawing/2014/main" id="{AE8FA632-C882-D02D-B4A0-E6A3473E0F63}"/>
                  </a:ext>
                </a:extLst>
              </p:cNvPr>
              <p:cNvGrpSpPr/>
              <p:nvPr/>
            </p:nvGrpSpPr>
            <p:grpSpPr>
              <a:xfrm>
                <a:off x="1800124" y="4134200"/>
                <a:ext cx="1130799" cy="1032787"/>
                <a:chOff x="1116853" y="4235116"/>
                <a:chExt cx="1130799" cy="1032787"/>
              </a:xfrm>
            </p:grpSpPr>
            <p:sp>
              <p:nvSpPr>
                <p:cNvPr id="34" name="Oval 33">
                  <a:extLst>
                    <a:ext uri="{FF2B5EF4-FFF2-40B4-BE49-F238E27FC236}">
                      <a16:creationId xmlns:a16="http://schemas.microsoft.com/office/drawing/2014/main" id="{F2D4F844-212F-6DFE-6924-C780A9BCC85F}"/>
                    </a:ext>
                  </a:extLst>
                </p:cNvPr>
                <p:cNvSpPr/>
                <p:nvPr/>
              </p:nvSpPr>
              <p:spPr>
                <a:xfrm>
                  <a:off x="1116853" y="4235116"/>
                  <a:ext cx="1130799" cy="1032787"/>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TextBox 34">
                  <a:extLst>
                    <a:ext uri="{FF2B5EF4-FFF2-40B4-BE49-F238E27FC236}">
                      <a16:creationId xmlns:a16="http://schemas.microsoft.com/office/drawing/2014/main" id="{368D9BA6-5745-EDE2-1F53-D49ABFE35A77}"/>
                    </a:ext>
                  </a:extLst>
                </p:cNvPr>
                <p:cNvSpPr txBox="1"/>
                <p:nvPr/>
              </p:nvSpPr>
              <p:spPr>
                <a:xfrm>
                  <a:off x="1442810" y="4375028"/>
                  <a:ext cx="468276" cy="830997"/>
                </a:xfrm>
                <a:prstGeom prst="rect">
                  <a:avLst/>
                </a:prstGeom>
                <a:noFill/>
              </p:spPr>
              <p:txBody>
                <a:bodyPr wrap="square" rtlCol="0">
                  <a:spAutoFit/>
                </a:bodyPr>
                <a:lstStyle/>
                <a:p>
                  <a:r>
                    <a:rPr lang="en-GB" sz="4800" b="1"/>
                    <a:t>3</a:t>
                  </a:r>
                  <a:r>
                    <a:rPr lang="en-GB" sz="4800"/>
                    <a:t> </a:t>
                  </a:r>
                </a:p>
              </p:txBody>
            </p:sp>
          </p:grpSp>
        </p:grpSp>
      </p:grpSp>
      <p:sp>
        <p:nvSpPr>
          <p:cNvPr id="40" name="Slide Number Placeholder 2">
            <a:extLst>
              <a:ext uri="{FF2B5EF4-FFF2-40B4-BE49-F238E27FC236}">
                <a16:creationId xmlns:a16="http://schemas.microsoft.com/office/drawing/2014/main" id="{F1A1C065-201B-46C4-F9EB-ACDCA9FE2DCA}"/>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26</a:t>
            </a:fld>
            <a:r>
              <a:rPr lang="en-US" sz="1200"/>
              <a:t> </a:t>
            </a:r>
          </a:p>
        </p:txBody>
      </p:sp>
      <p:sp>
        <p:nvSpPr>
          <p:cNvPr id="41" name="Date Placeholder 3">
            <a:extLst>
              <a:ext uri="{FF2B5EF4-FFF2-40B4-BE49-F238E27FC236}">
                <a16:creationId xmlns:a16="http://schemas.microsoft.com/office/drawing/2014/main" id="{F1F4627B-66CF-A6C7-33AE-CDE228E081FC}"/>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42" name="Footer Placeholder 4">
            <a:extLst>
              <a:ext uri="{FF2B5EF4-FFF2-40B4-BE49-F238E27FC236}">
                <a16:creationId xmlns:a16="http://schemas.microsoft.com/office/drawing/2014/main" id="{7BF934C1-9744-8FF5-0D0D-1FD6B5DAA054}"/>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212061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7DCC1-A11A-F1EB-8A6F-B9BB2F9387E7}"/>
              </a:ext>
            </a:extLst>
          </p:cNvPr>
          <p:cNvSpPr>
            <a:spLocks noGrp="1"/>
          </p:cNvSpPr>
          <p:nvPr>
            <p:ph type="title"/>
          </p:nvPr>
        </p:nvSpPr>
        <p:spPr>
          <a:xfrm>
            <a:off x="1614726" y="199767"/>
            <a:ext cx="10415232" cy="1166045"/>
          </a:xfrm>
        </p:spPr>
        <p:txBody>
          <a:bodyPr>
            <a:noAutofit/>
          </a:bodyPr>
          <a:lstStyle/>
          <a:p>
            <a:r>
              <a:rPr lang="en-GB" b="1">
                <a:solidFill>
                  <a:srgbClr val="AD0016"/>
                </a:solidFill>
              </a:rPr>
              <a:t>‘How to…’ review COPD prescribing</a:t>
            </a:r>
          </a:p>
        </p:txBody>
      </p:sp>
      <p:pic>
        <p:nvPicPr>
          <p:cNvPr id="6" name="Content Placeholder 5">
            <a:extLst>
              <a:ext uri="{FF2B5EF4-FFF2-40B4-BE49-F238E27FC236}">
                <a16:creationId xmlns:a16="http://schemas.microsoft.com/office/drawing/2014/main" id="{CDF7524F-EBE3-6C2B-ADF2-06C2968A5F16}"/>
              </a:ext>
            </a:extLst>
          </p:cNvPr>
          <p:cNvPicPr>
            <a:picLocks noGrp="1" noChangeAspect="1"/>
          </p:cNvPicPr>
          <p:nvPr>
            <p:ph idx="4294967295"/>
          </p:nvPr>
        </p:nvPicPr>
        <p:blipFill rotWithShape="1">
          <a:blip r:embed="rId3"/>
          <a:srcRect l="5815" t="22489" r="63346" b="11314"/>
          <a:stretch/>
        </p:blipFill>
        <p:spPr>
          <a:xfrm>
            <a:off x="4418969" y="1134319"/>
            <a:ext cx="7773031" cy="5075603"/>
          </a:xfrm>
        </p:spPr>
      </p:pic>
      <p:pic>
        <p:nvPicPr>
          <p:cNvPr id="3" name="Picture 2">
            <a:extLst>
              <a:ext uri="{FF2B5EF4-FFF2-40B4-BE49-F238E27FC236}">
                <a16:creationId xmlns:a16="http://schemas.microsoft.com/office/drawing/2014/main" id="{4BAF630F-DA09-70DB-FE9D-753467B869BF}"/>
              </a:ext>
            </a:extLst>
          </p:cNvPr>
          <p:cNvPicPr>
            <a:picLocks noChangeAspect="1"/>
          </p:cNvPicPr>
          <p:nvPr/>
        </p:nvPicPr>
        <p:blipFill>
          <a:blip r:embed="rId4"/>
          <a:stretch>
            <a:fillRect/>
          </a:stretch>
        </p:blipFill>
        <p:spPr>
          <a:xfrm>
            <a:off x="135773" y="2066696"/>
            <a:ext cx="4283196" cy="3210848"/>
          </a:xfrm>
          <a:prstGeom prst="rect">
            <a:avLst/>
          </a:prstGeom>
          <a:ln>
            <a:solidFill>
              <a:srgbClr val="AD0016"/>
            </a:solidFill>
          </a:ln>
        </p:spPr>
      </p:pic>
      <p:sp>
        <p:nvSpPr>
          <p:cNvPr id="5" name="Date Placeholder 2">
            <a:extLst>
              <a:ext uri="{FF2B5EF4-FFF2-40B4-BE49-F238E27FC236}">
                <a16:creationId xmlns:a16="http://schemas.microsoft.com/office/drawing/2014/main" id="{EA60D453-B6AC-CA3A-EF35-7FFA78E83904}"/>
              </a:ext>
            </a:extLst>
          </p:cNvPr>
          <p:cNvSpPr>
            <a:spLocks noGrp="1"/>
          </p:cNvSpPr>
          <p:nvPr>
            <p:ph type="dt" sz="half" idx="10"/>
          </p:nvPr>
        </p:nvSpPr>
        <p:spPr>
          <a:xfrm>
            <a:off x="838200" y="6381350"/>
            <a:ext cx="2743200" cy="365125"/>
          </a:xfrm>
        </p:spPr>
        <p:txBody>
          <a:bodyPr/>
          <a:lstStyle/>
          <a:p>
            <a:r>
              <a:rPr lang="en-US">
                <a:solidFill>
                  <a:schemeClr val="tx1"/>
                </a:solidFill>
              </a:rPr>
              <a:t>November 2023</a:t>
            </a:r>
            <a:endParaRPr lang="en-GB">
              <a:solidFill>
                <a:schemeClr val="tx1"/>
              </a:solidFill>
            </a:endParaRPr>
          </a:p>
        </p:txBody>
      </p:sp>
      <p:sp>
        <p:nvSpPr>
          <p:cNvPr id="7" name="Footer Placeholder 3">
            <a:extLst>
              <a:ext uri="{FF2B5EF4-FFF2-40B4-BE49-F238E27FC236}">
                <a16:creationId xmlns:a16="http://schemas.microsoft.com/office/drawing/2014/main" id="{4B3C4E47-DEBD-B9FA-0AFE-1A2A03D2B4C6}"/>
              </a:ext>
            </a:extLst>
          </p:cNvPr>
          <p:cNvSpPr>
            <a:spLocks noGrp="1"/>
          </p:cNvSpPr>
          <p:nvPr>
            <p:ph type="ftr" sz="quarter" idx="11"/>
          </p:nvPr>
        </p:nvSpPr>
        <p:spPr>
          <a:xfrm>
            <a:off x="4038600" y="6381350"/>
            <a:ext cx="4114800" cy="365125"/>
          </a:xfrm>
        </p:spPr>
        <p:txBody>
          <a:bodyPr/>
          <a:lstStyle/>
          <a:p>
            <a:r>
              <a:rPr lang="en-GB">
                <a:solidFill>
                  <a:schemeClr val="tx1"/>
                </a:solidFill>
              </a:rPr>
              <a:t>rcgp.org.uk/TARGETantibiotics</a:t>
            </a:r>
          </a:p>
        </p:txBody>
      </p:sp>
      <p:sp>
        <p:nvSpPr>
          <p:cNvPr id="8" name="Slide Number Placeholder 4">
            <a:extLst>
              <a:ext uri="{FF2B5EF4-FFF2-40B4-BE49-F238E27FC236}">
                <a16:creationId xmlns:a16="http://schemas.microsoft.com/office/drawing/2014/main" id="{59452305-B8AB-8C52-D8A8-092314A57292}"/>
              </a:ext>
            </a:extLst>
          </p:cNvPr>
          <p:cNvSpPr>
            <a:spLocks noGrp="1"/>
          </p:cNvSpPr>
          <p:nvPr>
            <p:ph type="sldNum" sz="quarter" idx="12"/>
          </p:nvPr>
        </p:nvSpPr>
        <p:spPr>
          <a:xfrm>
            <a:off x="8610600" y="6381350"/>
            <a:ext cx="2743200" cy="365125"/>
          </a:xfrm>
        </p:spPr>
        <p:txBody>
          <a:bodyPr/>
          <a:lstStyle/>
          <a:p>
            <a:fld id="{EE1385C2-C24A-4E88-87F7-2016927FAD7D}" type="slidenum">
              <a:rPr lang="en-GB" smtClean="0">
                <a:solidFill>
                  <a:schemeClr val="tx1"/>
                </a:solidFill>
              </a:rPr>
              <a:t>27</a:t>
            </a:fld>
            <a:endParaRPr lang="en-GB">
              <a:solidFill>
                <a:schemeClr val="tx1"/>
              </a:solidFill>
            </a:endParaRPr>
          </a:p>
        </p:txBody>
      </p:sp>
    </p:spTree>
    <p:extLst>
      <p:ext uri="{BB962C8B-B14F-4D97-AF65-F5344CB8AC3E}">
        <p14:creationId xmlns:p14="http://schemas.microsoft.com/office/powerpoint/2010/main" val="147316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005606-9C52-B24D-BFE5-5A146592637F}"/>
              </a:ext>
            </a:extLst>
          </p:cNvPr>
          <p:cNvSpPr>
            <a:spLocks noGrp="1"/>
          </p:cNvSpPr>
          <p:nvPr>
            <p:ph type="title"/>
          </p:nvPr>
        </p:nvSpPr>
        <p:spPr>
          <a:xfrm>
            <a:off x="1581150" y="365125"/>
            <a:ext cx="10331102" cy="1325563"/>
          </a:xfrm>
        </p:spPr>
        <p:txBody>
          <a:bodyPr/>
          <a:lstStyle/>
          <a:p>
            <a:r>
              <a:rPr lang="en-GB" b="1">
                <a:solidFill>
                  <a:srgbClr val="AF1E2C"/>
                </a:solidFill>
              </a:rPr>
              <a:t>Patient consultation as part of the “How to …” review</a:t>
            </a:r>
          </a:p>
        </p:txBody>
      </p:sp>
      <p:pic>
        <p:nvPicPr>
          <p:cNvPr id="19" name="Picture 18" descr="A doctor talking to a patient&#10;&#10;Description automatically generated">
            <a:extLst>
              <a:ext uri="{FF2B5EF4-FFF2-40B4-BE49-F238E27FC236}">
                <a16:creationId xmlns:a16="http://schemas.microsoft.com/office/drawing/2014/main" id="{40C62323-3CE7-1A23-4A9C-EBD7F2640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598" y="3221117"/>
            <a:ext cx="4194235" cy="2797555"/>
          </a:xfrm>
          <a:prstGeom prst="roundRect">
            <a:avLst/>
          </a:prstGeom>
        </p:spPr>
      </p:pic>
      <p:grpSp>
        <p:nvGrpSpPr>
          <p:cNvPr id="67" name="Group 66">
            <a:extLst>
              <a:ext uri="{FF2B5EF4-FFF2-40B4-BE49-F238E27FC236}">
                <a16:creationId xmlns:a16="http://schemas.microsoft.com/office/drawing/2014/main" id="{E701CE96-FE94-43BD-9EF8-D93516C533E6}"/>
              </a:ext>
            </a:extLst>
          </p:cNvPr>
          <p:cNvGrpSpPr/>
          <p:nvPr/>
        </p:nvGrpSpPr>
        <p:grpSpPr>
          <a:xfrm>
            <a:off x="524827" y="1844676"/>
            <a:ext cx="10879077" cy="4098608"/>
            <a:chOff x="524827" y="1844676"/>
            <a:chExt cx="10879077" cy="4098608"/>
          </a:xfrm>
        </p:grpSpPr>
        <p:grpSp>
          <p:nvGrpSpPr>
            <p:cNvPr id="3" name="Group 2">
              <a:extLst>
                <a:ext uri="{FF2B5EF4-FFF2-40B4-BE49-F238E27FC236}">
                  <a16:creationId xmlns:a16="http://schemas.microsoft.com/office/drawing/2014/main" id="{7AB7E45E-0584-EA1F-2FFC-C9B0ADE933C5}"/>
                </a:ext>
              </a:extLst>
            </p:cNvPr>
            <p:cNvGrpSpPr/>
            <p:nvPr/>
          </p:nvGrpSpPr>
          <p:grpSpPr>
            <a:xfrm>
              <a:off x="524827" y="1844676"/>
              <a:ext cx="10879077" cy="4098608"/>
              <a:chOff x="524827" y="1987550"/>
              <a:chExt cx="10879077" cy="4098608"/>
            </a:xfrm>
          </p:grpSpPr>
          <p:sp>
            <p:nvSpPr>
              <p:cNvPr id="5" name="Rectangle: Rounded Corners 4">
                <a:extLst>
                  <a:ext uri="{FF2B5EF4-FFF2-40B4-BE49-F238E27FC236}">
                    <a16:creationId xmlns:a16="http://schemas.microsoft.com/office/drawing/2014/main" id="{B520BEF8-7412-97B4-9A40-BB99ED3F5E58}"/>
                  </a:ext>
                </a:extLst>
              </p:cNvPr>
              <p:cNvSpPr/>
              <p:nvPr/>
            </p:nvSpPr>
            <p:spPr>
              <a:xfrm>
                <a:off x="537210" y="1987550"/>
                <a:ext cx="3177540" cy="1097280"/>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1. Establish clear patient history</a:t>
                </a:r>
              </a:p>
            </p:txBody>
          </p:sp>
          <p:sp>
            <p:nvSpPr>
              <p:cNvPr id="6" name="Rectangle: Rounded Corners 5">
                <a:extLst>
                  <a:ext uri="{FF2B5EF4-FFF2-40B4-BE49-F238E27FC236}">
                    <a16:creationId xmlns:a16="http://schemas.microsoft.com/office/drawing/2014/main" id="{41F5581B-0A9A-57B7-8B9D-8DD106B6F7C0}"/>
                  </a:ext>
                </a:extLst>
              </p:cNvPr>
              <p:cNvSpPr/>
              <p:nvPr/>
            </p:nvSpPr>
            <p:spPr>
              <a:xfrm>
                <a:off x="4353787" y="4899182"/>
                <a:ext cx="3177540" cy="1186976"/>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4. Encourage self-care measures</a:t>
                </a:r>
              </a:p>
            </p:txBody>
          </p:sp>
          <p:sp>
            <p:nvSpPr>
              <p:cNvPr id="7" name="Rectangle: Rounded Corners 6">
                <a:extLst>
                  <a:ext uri="{FF2B5EF4-FFF2-40B4-BE49-F238E27FC236}">
                    <a16:creationId xmlns:a16="http://schemas.microsoft.com/office/drawing/2014/main" id="{6369BE51-9FEA-8B84-8128-AD6E793F4368}"/>
                  </a:ext>
                </a:extLst>
              </p:cNvPr>
              <p:cNvSpPr/>
              <p:nvPr/>
            </p:nvSpPr>
            <p:spPr>
              <a:xfrm>
                <a:off x="524827" y="4899182"/>
                <a:ext cx="3189920" cy="1186976"/>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3. Confirm previous optimisation of non-pharmacological intervention</a:t>
                </a:r>
              </a:p>
            </p:txBody>
          </p:sp>
          <p:sp>
            <p:nvSpPr>
              <p:cNvPr id="8" name="Rectangle: Rounded Corners 7">
                <a:extLst>
                  <a:ext uri="{FF2B5EF4-FFF2-40B4-BE49-F238E27FC236}">
                    <a16:creationId xmlns:a16="http://schemas.microsoft.com/office/drawing/2014/main" id="{EC4E990D-11E9-D319-2FC0-D4792321E94B}"/>
                  </a:ext>
                </a:extLst>
              </p:cNvPr>
              <p:cNvSpPr/>
              <p:nvPr/>
            </p:nvSpPr>
            <p:spPr>
              <a:xfrm>
                <a:off x="524827" y="3406298"/>
                <a:ext cx="3177540" cy="1097280"/>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2. Explore patient quality of life in relation to condition</a:t>
                </a:r>
              </a:p>
            </p:txBody>
          </p:sp>
          <p:sp>
            <p:nvSpPr>
              <p:cNvPr id="9" name="Rectangle: Rounded Corners 8">
                <a:extLst>
                  <a:ext uri="{FF2B5EF4-FFF2-40B4-BE49-F238E27FC236}">
                    <a16:creationId xmlns:a16="http://schemas.microsoft.com/office/drawing/2014/main" id="{3E71CF23-31CB-2295-6D67-64AB33F45800}"/>
                  </a:ext>
                </a:extLst>
              </p:cNvPr>
              <p:cNvSpPr/>
              <p:nvPr/>
            </p:nvSpPr>
            <p:spPr>
              <a:xfrm>
                <a:off x="8226364" y="1987550"/>
                <a:ext cx="3177540" cy="1097280"/>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7. Refer if required</a:t>
                </a:r>
              </a:p>
            </p:txBody>
          </p:sp>
          <p:sp>
            <p:nvSpPr>
              <p:cNvPr id="10" name="Rectangle: Rounded Corners 9">
                <a:extLst>
                  <a:ext uri="{FF2B5EF4-FFF2-40B4-BE49-F238E27FC236}">
                    <a16:creationId xmlns:a16="http://schemas.microsoft.com/office/drawing/2014/main" id="{A1072B47-0F79-88A4-CD10-7C0C16749548}"/>
                  </a:ext>
                </a:extLst>
              </p:cNvPr>
              <p:cNvSpPr/>
              <p:nvPr/>
            </p:nvSpPr>
            <p:spPr>
              <a:xfrm>
                <a:off x="4277587" y="3406298"/>
                <a:ext cx="3329940" cy="1097278"/>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5. Manage patient expectation on antibiotic use, incl. rationale</a:t>
                </a:r>
              </a:p>
            </p:txBody>
          </p:sp>
          <p:sp>
            <p:nvSpPr>
              <p:cNvPr id="11" name="Rectangle: Rounded Corners 10">
                <a:extLst>
                  <a:ext uri="{FF2B5EF4-FFF2-40B4-BE49-F238E27FC236}">
                    <a16:creationId xmlns:a16="http://schemas.microsoft.com/office/drawing/2014/main" id="{7398E3CB-9FC6-0BBD-CDFD-FD3505DCC6C4}"/>
                  </a:ext>
                </a:extLst>
              </p:cNvPr>
              <p:cNvSpPr/>
              <p:nvPr/>
            </p:nvSpPr>
            <p:spPr>
              <a:xfrm>
                <a:off x="4353786" y="1987550"/>
                <a:ext cx="3177540" cy="1097280"/>
              </a:xfrm>
              <a:prstGeom prst="roundRect">
                <a:avLst/>
              </a:prstGeom>
              <a:solidFill>
                <a:srgbClr val="F4DDC4"/>
              </a:solidFill>
              <a:ln w="1905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6. Signpost to digital apps or other resources</a:t>
                </a:r>
              </a:p>
            </p:txBody>
          </p:sp>
          <p:cxnSp>
            <p:nvCxnSpPr>
              <p:cNvPr id="16" name="Straight Arrow Connector 15">
                <a:extLst>
                  <a:ext uri="{FF2B5EF4-FFF2-40B4-BE49-F238E27FC236}">
                    <a16:creationId xmlns:a16="http://schemas.microsoft.com/office/drawing/2014/main" id="{009BFE94-6166-E654-179E-445252968FDE}"/>
                  </a:ext>
                </a:extLst>
              </p:cNvPr>
              <p:cNvCxnSpPr>
                <a:cxnSpLocks/>
                <a:stCxn id="10" idx="0"/>
                <a:endCxn id="11" idx="2"/>
              </p:cNvCxnSpPr>
              <p:nvPr/>
            </p:nvCxnSpPr>
            <p:spPr>
              <a:xfrm flipH="1" flipV="1">
                <a:off x="5942556" y="3084830"/>
                <a:ext cx="1" cy="321468"/>
              </a:xfrm>
              <a:prstGeom prst="straightConnector1">
                <a:avLst/>
              </a:prstGeom>
              <a:ln w="19050">
                <a:solidFill>
                  <a:srgbClr val="AD001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224149-16FA-8D2F-6D1C-699FF8350DF0}"/>
                  </a:ext>
                </a:extLst>
              </p:cNvPr>
              <p:cNvCxnSpPr>
                <a:cxnSpLocks/>
                <a:stCxn id="11" idx="3"/>
                <a:endCxn id="9" idx="1"/>
              </p:cNvCxnSpPr>
              <p:nvPr/>
            </p:nvCxnSpPr>
            <p:spPr>
              <a:xfrm>
                <a:off x="7531326" y="2536190"/>
                <a:ext cx="695038" cy="0"/>
              </a:xfrm>
              <a:prstGeom prst="straightConnector1">
                <a:avLst/>
              </a:prstGeom>
              <a:ln w="19050">
                <a:solidFill>
                  <a:srgbClr val="AD001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16277A61-54B9-140D-5B3F-CF59F0D3FE2D}"/>
                </a:ext>
              </a:extLst>
            </p:cNvPr>
            <p:cNvCxnSpPr>
              <a:stCxn id="5" idx="2"/>
            </p:cNvCxnSpPr>
            <p:nvPr/>
          </p:nvCxnSpPr>
          <p:spPr>
            <a:xfrm>
              <a:off x="2125980" y="2941956"/>
              <a:ext cx="0" cy="321468"/>
            </a:xfrm>
            <a:prstGeom prst="straightConnector1">
              <a:avLst/>
            </a:prstGeom>
            <a:ln w="19050">
              <a:solidFill>
                <a:srgbClr val="AD001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77FCD8-73E1-5707-2A40-A7A64EEB802A}"/>
                </a:ext>
              </a:extLst>
            </p:cNvPr>
            <p:cNvCxnSpPr>
              <a:cxnSpLocks/>
              <a:stCxn id="8" idx="2"/>
              <a:endCxn id="7" idx="0"/>
            </p:cNvCxnSpPr>
            <p:nvPr/>
          </p:nvCxnSpPr>
          <p:spPr>
            <a:xfrm>
              <a:off x="2113597" y="4360704"/>
              <a:ext cx="6190" cy="395604"/>
            </a:xfrm>
            <a:prstGeom prst="straightConnector1">
              <a:avLst/>
            </a:prstGeom>
            <a:ln w="19050">
              <a:solidFill>
                <a:srgbClr val="AD001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6DE3F4D-8412-1FF6-8163-935F818AF37C}"/>
                </a:ext>
              </a:extLst>
            </p:cNvPr>
            <p:cNvCxnSpPr>
              <a:cxnSpLocks/>
              <a:stCxn id="7" idx="3"/>
              <a:endCxn id="6" idx="1"/>
            </p:cNvCxnSpPr>
            <p:nvPr/>
          </p:nvCxnSpPr>
          <p:spPr>
            <a:xfrm>
              <a:off x="3714747" y="5349796"/>
              <a:ext cx="639040" cy="0"/>
            </a:xfrm>
            <a:prstGeom prst="straightConnector1">
              <a:avLst/>
            </a:prstGeom>
            <a:ln w="19050">
              <a:solidFill>
                <a:srgbClr val="AD001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C0AAEE1-62AB-A355-606B-B57AD7855C66}"/>
                </a:ext>
              </a:extLst>
            </p:cNvPr>
            <p:cNvCxnSpPr>
              <a:cxnSpLocks/>
              <a:stCxn id="6" idx="0"/>
              <a:endCxn id="10" idx="2"/>
            </p:cNvCxnSpPr>
            <p:nvPr/>
          </p:nvCxnSpPr>
          <p:spPr>
            <a:xfrm flipV="1">
              <a:off x="5942557" y="4360702"/>
              <a:ext cx="0" cy="395606"/>
            </a:xfrm>
            <a:prstGeom prst="straightConnector1">
              <a:avLst/>
            </a:prstGeom>
            <a:ln w="19050">
              <a:solidFill>
                <a:srgbClr val="AD0016"/>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Slide Number Placeholder 2">
            <a:extLst>
              <a:ext uri="{FF2B5EF4-FFF2-40B4-BE49-F238E27FC236}">
                <a16:creationId xmlns:a16="http://schemas.microsoft.com/office/drawing/2014/main" id="{761F43F2-B782-D3EE-4997-951E37D28F13}"/>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28</a:t>
            </a:fld>
            <a:r>
              <a:rPr lang="en-US" sz="1200"/>
              <a:t> </a:t>
            </a:r>
          </a:p>
        </p:txBody>
      </p:sp>
      <p:sp>
        <p:nvSpPr>
          <p:cNvPr id="48" name="Date Placeholder 3">
            <a:extLst>
              <a:ext uri="{FF2B5EF4-FFF2-40B4-BE49-F238E27FC236}">
                <a16:creationId xmlns:a16="http://schemas.microsoft.com/office/drawing/2014/main" id="{3E1E143E-ABA4-E3B8-3C97-15B95D3B161D}"/>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49" name="Footer Placeholder 4">
            <a:extLst>
              <a:ext uri="{FF2B5EF4-FFF2-40B4-BE49-F238E27FC236}">
                <a16:creationId xmlns:a16="http://schemas.microsoft.com/office/drawing/2014/main" id="{6C12E0CC-CC69-58F9-712E-E4907551FF36}"/>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3492963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06C94-49C0-F177-8A01-C9E73B90DCBB}"/>
              </a:ext>
            </a:extLst>
          </p:cNvPr>
          <p:cNvSpPr>
            <a:spLocks noGrp="1"/>
          </p:cNvSpPr>
          <p:nvPr>
            <p:ph type="title"/>
          </p:nvPr>
        </p:nvSpPr>
        <p:spPr>
          <a:xfrm>
            <a:off x="1795463" y="442773"/>
            <a:ext cx="9772650" cy="1325563"/>
          </a:xfrm>
        </p:spPr>
        <p:txBody>
          <a:bodyPr/>
          <a:lstStyle/>
          <a:p>
            <a:r>
              <a:rPr lang="en-GB" b="1">
                <a:solidFill>
                  <a:srgbClr val="AF1E2C"/>
                </a:solidFill>
              </a:rPr>
              <a:t>Why develop the COPD-Prevention of exacerbation Toolkit (PET)? </a:t>
            </a:r>
          </a:p>
        </p:txBody>
      </p:sp>
      <p:sp>
        <p:nvSpPr>
          <p:cNvPr id="2" name="Content Placeholder 1">
            <a:extLst>
              <a:ext uri="{FF2B5EF4-FFF2-40B4-BE49-F238E27FC236}">
                <a16:creationId xmlns:a16="http://schemas.microsoft.com/office/drawing/2014/main" id="{45C1BE45-70FE-2DD7-3939-63D6999F56FC}"/>
              </a:ext>
            </a:extLst>
          </p:cNvPr>
          <p:cNvSpPr>
            <a:spLocks noGrp="1"/>
          </p:cNvSpPr>
          <p:nvPr>
            <p:ph idx="1"/>
          </p:nvPr>
        </p:nvSpPr>
        <p:spPr>
          <a:xfrm>
            <a:off x="5944265" y="2035847"/>
            <a:ext cx="6096000" cy="1650393"/>
          </a:xfrm>
        </p:spPr>
        <p:txBody>
          <a:bodyPr>
            <a:normAutofit/>
          </a:bodyPr>
          <a:lstStyle/>
          <a:p>
            <a:pPr marL="0" indent="0">
              <a:lnSpc>
                <a:spcPct val="100000"/>
              </a:lnSpc>
              <a:spcBef>
                <a:spcPts val="0"/>
              </a:spcBef>
              <a:buNone/>
            </a:pPr>
            <a:r>
              <a:rPr lang="en-GB" sz="3200" b="1"/>
              <a:t>To be used alongside the COPD ‘How to’ guide, </a:t>
            </a:r>
            <a:r>
              <a:rPr lang="en-GB" sz="3200" b="1">
                <a:solidFill>
                  <a:schemeClr val="tx1"/>
                </a:solidFill>
              </a:rPr>
              <a:t>a checklist document for primary care teams: </a:t>
            </a:r>
          </a:p>
        </p:txBody>
      </p:sp>
      <p:sp>
        <p:nvSpPr>
          <p:cNvPr id="6" name="TextBox 5">
            <a:extLst>
              <a:ext uri="{FF2B5EF4-FFF2-40B4-BE49-F238E27FC236}">
                <a16:creationId xmlns:a16="http://schemas.microsoft.com/office/drawing/2014/main" id="{281EEABF-2151-4644-03EC-578026697654}"/>
              </a:ext>
            </a:extLst>
          </p:cNvPr>
          <p:cNvSpPr txBox="1"/>
          <p:nvPr/>
        </p:nvSpPr>
        <p:spPr>
          <a:xfrm>
            <a:off x="6123669" y="3568393"/>
            <a:ext cx="5737193" cy="1815882"/>
          </a:xfrm>
          <a:prstGeom prst="rect">
            <a:avLst/>
          </a:prstGeom>
          <a:noFill/>
        </p:spPr>
        <p:txBody>
          <a:bodyPr wrap="square" rtlCol="0">
            <a:spAutoFit/>
          </a:bodyPr>
          <a:lstStyle/>
          <a:p>
            <a:pPr marL="285750" indent="-285750">
              <a:buFont typeface="Arial" panose="020B0604020202020204" pitchFamily="34" charset="0"/>
              <a:buChar char="•"/>
            </a:pPr>
            <a:r>
              <a:rPr lang="en-GB" sz="2800"/>
              <a:t>To work through with patients during consultation</a:t>
            </a:r>
          </a:p>
          <a:p>
            <a:pPr marL="285750" indent="-285750">
              <a:buFont typeface="Arial" panose="020B0604020202020204" pitchFamily="34" charset="0"/>
              <a:buChar char="•"/>
            </a:pPr>
            <a:r>
              <a:rPr lang="en-GB" sz="2800"/>
              <a:t>Act as a memory aid of steps that should be considered </a:t>
            </a:r>
          </a:p>
        </p:txBody>
      </p:sp>
      <p:pic>
        <p:nvPicPr>
          <p:cNvPr id="8" name="Picture 7" descr="A person talking to a patient&#10;&#10;Description automatically generated">
            <a:extLst>
              <a:ext uri="{FF2B5EF4-FFF2-40B4-BE49-F238E27FC236}">
                <a16:creationId xmlns:a16="http://schemas.microsoft.com/office/drawing/2014/main" id="{418B0879-4B06-3CBC-FB3F-86229C6B1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15" y="2035847"/>
            <a:ext cx="5270250" cy="3515257"/>
          </a:xfrm>
          <a:prstGeom prst="rect">
            <a:avLst/>
          </a:prstGeom>
        </p:spPr>
      </p:pic>
      <p:sp>
        <p:nvSpPr>
          <p:cNvPr id="7" name="Slide Number Placeholder 2">
            <a:extLst>
              <a:ext uri="{FF2B5EF4-FFF2-40B4-BE49-F238E27FC236}">
                <a16:creationId xmlns:a16="http://schemas.microsoft.com/office/drawing/2014/main" id="{072A1F42-3B04-CCD1-945F-85B2E2DC6B12}"/>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29</a:t>
            </a:fld>
            <a:r>
              <a:rPr lang="en-US" sz="1200"/>
              <a:t> </a:t>
            </a:r>
          </a:p>
        </p:txBody>
      </p:sp>
      <p:sp>
        <p:nvSpPr>
          <p:cNvPr id="9" name="Date Placeholder 3">
            <a:extLst>
              <a:ext uri="{FF2B5EF4-FFF2-40B4-BE49-F238E27FC236}">
                <a16:creationId xmlns:a16="http://schemas.microsoft.com/office/drawing/2014/main" id="{A900784A-6A6F-EE7F-69BD-B6B46CE76AE4}"/>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0" name="Footer Placeholder 4">
            <a:extLst>
              <a:ext uri="{FF2B5EF4-FFF2-40B4-BE49-F238E27FC236}">
                <a16:creationId xmlns:a16="http://schemas.microsoft.com/office/drawing/2014/main" id="{7E0330E8-C3B6-B753-D804-9ACF9DEAC037}"/>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39152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401-1BEE-624D-C5F4-52CDFCE2936B}"/>
              </a:ext>
            </a:extLst>
          </p:cNvPr>
          <p:cNvSpPr>
            <a:spLocks noGrp="1"/>
          </p:cNvSpPr>
          <p:nvPr>
            <p:ph type="title"/>
          </p:nvPr>
        </p:nvSpPr>
        <p:spPr>
          <a:xfrm>
            <a:off x="1679012" y="88525"/>
            <a:ext cx="9772650" cy="1325563"/>
          </a:xfrm>
        </p:spPr>
        <p:txBody>
          <a:bodyPr/>
          <a:lstStyle/>
          <a:p>
            <a:r>
              <a:rPr lang="en-GB">
                <a:solidFill>
                  <a:srgbClr val="AF1E2C"/>
                </a:solidFill>
              </a:rPr>
              <a:t>Introductions – speakers and panellists</a:t>
            </a:r>
          </a:p>
        </p:txBody>
      </p:sp>
      <p:sp>
        <p:nvSpPr>
          <p:cNvPr id="4" name="Date Placeholder 3">
            <a:extLst>
              <a:ext uri="{FF2B5EF4-FFF2-40B4-BE49-F238E27FC236}">
                <a16:creationId xmlns:a16="http://schemas.microsoft.com/office/drawing/2014/main" id="{62D601E5-1EB1-11A3-B359-32C6A2CC7E54}"/>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207FB923-0A75-C61C-06B7-EF4DFF4A3044}"/>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B1EC2E58-08A9-8D94-1DDF-BBA95D6840FF}"/>
              </a:ext>
            </a:extLst>
          </p:cNvPr>
          <p:cNvSpPr>
            <a:spLocks noGrp="1"/>
          </p:cNvSpPr>
          <p:nvPr>
            <p:ph type="sldNum" sz="quarter" idx="12"/>
          </p:nvPr>
        </p:nvSpPr>
        <p:spPr/>
        <p:txBody>
          <a:bodyPr/>
          <a:lstStyle/>
          <a:p>
            <a:fld id="{EE1385C2-C24A-4E88-87F7-2016927FAD7D}" type="slidenum">
              <a:rPr lang="en-GB" smtClean="0">
                <a:solidFill>
                  <a:schemeClr val="tx1"/>
                </a:solidFill>
              </a:rPr>
              <a:t>3</a:t>
            </a:fld>
            <a:endParaRPr lang="en-GB">
              <a:solidFill>
                <a:schemeClr val="tx1"/>
              </a:solidFill>
            </a:endParaRPr>
          </a:p>
        </p:txBody>
      </p:sp>
      <p:pic>
        <p:nvPicPr>
          <p:cNvPr id="7" name="Picture 6" descr="A person smiling for a selfie&#10;&#10;Description automatically generated">
            <a:extLst>
              <a:ext uri="{FF2B5EF4-FFF2-40B4-BE49-F238E27FC236}">
                <a16:creationId xmlns:a16="http://schemas.microsoft.com/office/drawing/2014/main" id="{91DD7D8D-CB69-1415-25F3-9C25548E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71" y="1393155"/>
            <a:ext cx="1693280" cy="1729462"/>
          </a:xfrm>
          <a:prstGeom prst="rect">
            <a:avLst/>
          </a:prstGeom>
        </p:spPr>
      </p:pic>
      <p:pic>
        <p:nvPicPr>
          <p:cNvPr id="9" name="Picture 8">
            <a:extLst>
              <a:ext uri="{FF2B5EF4-FFF2-40B4-BE49-F238E27FC236}">
                <a16:creationId xmlns:a16="http://schemas.microsoft.com/office/drawing/2014/main" id="{3EDA3DDB-C797-6D21-130B-2CADAB419640}"/>
              </a:ext>
            </a:extLst>
          </p:cNvPr>
          <p:cNvPicPr>
            <a:picLocks noChangeAspect="1"/>
          </p:cNvPicPr>
          <p:nvPr/>
        </p:nvPicPr>
        <p:blipFill>
          <a:blip r:embed="rId4"/>
          <a:stretch>
            <a:fillRect/>
          </a:stretch>
        </p:blipFill>
        <p:spPr>
          <a:xfrm>
            <a:off x="6236465" y="1393155"/>
            <a:ext cx="1931920" cy="1775832"/>
          </a:xfrm>
          <a:prstGeom prst="rect">
            <a:avLst/>
          </a:prstGeom>
        </p:spPr>
      </p:pic>
      <p:pic>
        <p:nvPicPr>
          <p:cNvPr id="11" name="Picture 10" descr="A person with curly hair wearing a striped shirt&#10;&#10;Description automatically generated">
            <a:extLst>
              <a:ext uri="{FF2B5EF4-FFF2-40B4-BE49-F238E27FC236}">
                <a16:creationId xmlns:a16="http://schemas.microsoft.com/office/drawing/2014/main" id="{5195E490-B847-807A-8681-8A35143068E1}"/>
              </a:ext>
            </a:extLst>
          </p:cNvPr>
          <p:cNvPicPr>
            <a:picLocks noChangeAspect="1"/>
          </p:cNvPicPr>
          <p:nvPr/>
        </p:nvPicPr>
        <p:blipFill rotWithShape="1">
          <a:blip r:embed="rId5">
            <a:extLst>
              <a:ext uri="{28A0092B-C50C-407E-A947-70E740481C1C}">
                <a14:useLocalDpi xmlns:a14="http://schemas.microsoft.com/office/drawing/2010/main" val="0"/>
              </a:ext>
            </a:extLst>
          </a:blip>
          <a:srcRect l="3696"/>
          <a:stretch/>
        </p:blipFill>
        <p:spPr>
          <a:xfrm>
            <a:off x="8528919" y="1393155"/>
            <a:ext cx="2198827" cy="1775832"/>
          </a:xfrm>
          <a:prstGeom prst="rect">
            <a:avLst/>
          </a:prstGeom>
        </p:spPr>
      </p:pic>
      <p:pic>
        <p:nvPicPr>
          <p:cNvPr id="13" name="Picture 12" descr="A person smiling at the camera&#10;&#10;Description automatically generated">
            <a:extLst>
              <a:ext uri="{FF2B5EF4-FFF2-40B4-BE49-F238E27FC236}">
                <a16:creationId xmlns:a16="http://schemas.microsoft.com/office/drawing/2014/main" id="{36B41D71-27F1-F3DC-C77A-3E5B8CD0CA4E}"/>
              </a:ext>
            </a:extLst>
          </p:cNvPr>
          <p:cNvPicPr>
            <a:picLocks noChangeAspect="1"/>
          </p:cNvPicPr>
          <p:nvPr/>
        </p:nvPicPr>
        <p:blipFill rotWithShape="1">
          <a:blip r:embed="rId6">
            <a:extLst>
              <a:ext uri="{28A0092B-C50C-407E-A947-70E740481C1C}">
                <a14:useLocalDpi xmlns:a14="http://schemas.microsoft.com/office/drawing/2010/main" val="0"/>
              </a:ext>
            </a:extLst>
          </a:blip>
          <a:srcRect b="10314"/>
          <a:stretch/>
        </p:blipFill>
        <p:spPr>
          <a:xfrm>
            <a:off x="1724045" y="1393155"/>
            <a:ext cx="1784912" cy="1735630"/>
          </a:xfrm>
          <a:prstGeom prst="rect">
            <a:avLst/>
          </a:prstGeom>
        </p:spPr>
      </p:pic>
      <p:sp>
        <p:nvSpPr>
          <p:cNvPr id="14" name="TextBox 13">
            <a:extLst>
              <a:ext uri="{FF2B5EF4-FFF2-40B4-BE49-F238E27FC236}">
                <a16:creationId xmlns:a16="http://schemas.microsoft.com/office/drawing/2014/main" id="{7601135B-4BAF-CA18-8FBB-EA8924BD5197}"/>
              </a:ext>
            </a:extLst>
          </p:cNvPr>
          <p:cNvSpPr txBox="1"/>
          <p:nvPr/>
        </p:nvSpPr>
        <p:spPr>
          <a:xfrm>
            <a:off x="1637857" y="3223232"/>
            <a:ext cx="2278013" cy="738664"/>
          </a:xfrm>
          <a:prstGeom prst="rect">
            <a:avLst/>
          </a:prstGeom>
          <a:noFill/>
        </p:spPr>
        <p:txBody>
          <a:bodyPr wrap="square" rtlCol="0">
            <a:spAutoFit/>
          </a:bodyPr>
          <a:lstStyle/>
          <a:p>
            <a:r>
              <a:rPr lang="en-GB" sz="1400" b="1"/>
              <a:t>Shazia Patel</a:t>
            </a:r>
          </a:p>
          <a:p>
            <a:r>
              <a:rPr lang="en-GB" sz="1400" i="1"/>
              <a:t>Community Pharmacy Clinical lead, Derbyshire ICB</a:t>
            </a:r>
          </a:p>
        </p:txBody>
      </p:sp>
      <p:sp>
        <p:nvSpPr>
          <p:cNvPr id="15" name="TextBox 14">
            <a:extLst>
              <a:ext uri="{FF2B5EF4-FFF2-40B4-BE49-F238E27FC236}">
                <a16:creationId xmlns:a16="http://schemas.microsoft.com/office/drawing/2014/main" id="{970E054A-DD7F-7CFC-8F8E-FB9E9E7BF5B2}"/>
              </a:ext>
            </a:extLst>
          </p:cNvPr>
          <p:cNvSpPr txBox="1"/>
          <p:nvPr/>
        </p:nvSpPr>
        <p:spPr>
          <a:xfrm>
            <a:off x="3919890" y="3179282"/>
            <a:ext cx="2263167" cy="954107"/>
          </a:xfrm>
          <a:prstGeom prst="rect">
            <a:avLst/>
          </a:prstGeom>
          <a:noFill/>
        </p:spPr>
        <p:txBody>
          <a:bodyPr wrap="square" rtlCol="0">
            <a:spAutoFit/>
          </a:bodyPr>
          <a:lstStyle/>
          <a:p>
            <a:r>
              <a:rPr lang="en-GB" sz="1400" b="1"/>
              <a:t>Alishah Lakha </a:t>
            </a:r>
            <a:r>
              <a:rPr lang="en-GB" sz="1400" b="1" err="1"/>
              <a:t>MAPharmT</a:t>
            </a:r>
            <a:endParaRPr lang="en-GB" sz="1400" b="1"/>
          </a:p>
          <a:p>
            <a:r>
              <a:rPr lang="en-GB" sz="1400" i="1"/>
              <a:t>Regional Pharmacy and Medicines Project Manager, NHS England</a:t>
            </a:r>
          </a:p>
        </p:txBody>
      </p:sp>
      <p:sp>
        <p:nvSpPr>
          <p:cNvPr id="16" name="TextBox 15">
            <a:extLst>
              <a:ext uri="{FF2B5EF4-FFF2-40B4-BE49-F238E27FC236}">
                <a16:creationId xmlns:a16="http://schemas.microsoft.com/office/drawing/2014/main" id="{5539C3DB-5C1E-D8A5-AC42-5E4A7302F089}"/>
              </a:ext>
            </a:extLst>
          </p:cNvPr>
          <p:cNvSpPr txBox="1"/>
          <p:nvPr/>
        </p:nvSpPr>
        <p:spPr>
          <a:xfrm>
            <a:off x="6191502" y="3168987"/>
            <a:ext cx="2232077" cy="954107"/>
          </a:xfrm>
          <a:prstGeom prst="rect">
            <a:avLst/>
          </a:prstGeom>
          <a:noFill/>
        </p:spPr>
        <p:txBody>
          <a:bodyPr wrap="square" rtlCol="0">
            <a:spAutoFit/>
          </a:bodyPr>
          <a:lstStyle/>
          <a:p>
            <a:r>
              <a:rPr lang="en-GB" sz="1400" b="1"/>
              <a:t>Dr Elizabeth Beech MBE </a:t>
            </a:r>
          </a:p>
          <a:p>
            <a:r>
              <a:rPr lang="en-GB" sz="1400" i="1"/>
              <a:t>Regional Antimicrobial Stewardship Lead, South West, NHS England</a:t>
            </a:r>
            <a:endParaRPr lang="en-GB" sz="1400"/>
          </a:p>
        </p:txBody>
      </p:sp>
      <p:sp>
        <p:nvSpPr>
          <p:cNvPr id="17" name="TextBox 16">
            <a:extLst>
              <a:ext uri="{FF2B5EF4-FFF2-40B4-BE49-F238E27FC236}">
                <a16:creationId xmlns:a16="http://schemas.microsoft.com/office/drawing/2014/main" id="{2D805332-578A-087D-86D8-CD684957FECB}"/>
              </a:ext>
            </a:extLst>
          </p:cNvPr>
          <p:cNvSpPr txBox="1"/>
          <p:nvPr/>
        </p:nvSpPr>
        <p:spPr>
          <a:xfrm>
            <a:off x="8415936" y="3246566"/>
            <a:ext cx="2351827" cy="738664"/>
          </a:xfrm>
          <a:prstGeom prst="rect">
            <a:avLst/>
          </a:prstGeom>
          <a:noFill/>
        </p:spPr>
        <p:txBody>
          <a:bodyPr wrap="square" rtlCol="0">
            <a:spAutoFit/>
          </a:bodyPr>
          <a:lstStyle/>
          <a:p>
            <a:r>
              <a:rPr lang="en-GB" sz="1400" b="1"/>
              <a:t>Dr Julia Darko </a:t>
            </a:r>
            <a:r>
              <a:rPr lang="en-GB" sz="1400" i="1"/>
              <a:t>GP Registrar and Former National Medical Director Clinical Fellow</a:t>
            </a:r>
            <a:endParaRPr lang="en-GB" sz="1400"/>
          </a:p>
        </p:txBody>
      </p:sp>
      <p:pic>
        <p:nvPicPr>
          <p:cNvPr id="8" name="Picture 7" descr="A person in a black and gold dress&#10;&#10;Description automatically generated">
            <a:extLst>
              <a:ext uri="{FF2B5EF4-FFF2-40B4-BE49-F238E27FC236}">
                <a16:creationId xmlns:a16="http://schemas.microsoft.com/office/drawing/2014/main" id="{282817C4-8EC3-73B6-A743-306C3D92A514}"/>
              </a:ext>
            </a:extLst>
          </p:cNvPr>
          <p:cNvPicPr>
            <a:picLocks noChangeAspect="1"/>
          </p:cNvPicPr>
          <p:nvPr/>
        </p:nvPicPr>
        <p:blipFill rotWithShape="1">
          <a:blip r:embed="rId7">
            <a:extLst>
              <a:ext uri="{28A0092B-C50C-407E-A947-70E740481C1C}">
                <a14:useLocalDpi xmlns:a14="http://schemas.microsoft.com/office/drawing/2010/main" val="0"/>
              </a:ext>
            </a:extLst>
          </a:blip>
          <a:srcRect r="17358"/>
          <a:stretch/>
        </p:blipFill>
        <p:spPr>
          <a:xfrm rot="5400000">
            <a:off x="7722954" y="4467296"/>
            <a:ext cx="2004437" cy="1471192"/>
          </a:xfrm>
          <a:prstGeom prst="rect">
            <a:avLst/>
          </a:prstGeom>
        </p:spPr>
      </p:pic>
      <p:sp>
        <p:nvSpPr>
          <p:cNvPr id="10" name="TextBox 9">
            <a:extLst>
              <a:ext uri="{FF2B5EF4-FFF2-40B4-BE49-F238E27FC236}">
                <a16:creationId xmlns:a16="http://schemas.microsoft.com/office/drawing/2014/main" id="{D02A8380-EB13-A2FF-C67B-9CC033DC29C8}"/>
              </a:ext>
            </a:extLst>
          </p:cNvPr>
          <p:cNvSpPr txBox="1"/>
          <p:nvPr/>
        </p:nvSpPr>
        <p:spPr>
          <a:xfrm>
            <a:off x="9591849" y="4623350"/>
            <a:ext cx="2098113" cy="954107"/>
          </a:xfrm>
          <a:prstGeom prst="rect">
            <a:avLst/>
          </a:prstGeom>
          <a:noFill/>
        </p:spPr>
        <p:txBody>
          <a:bodyPr wrap="square" rtlCol="0">
            <a:spAutoFit/>
          </a:bodyPr>
          <a:lstStyle/>
          <a:p>
            <a:r>
              <a:rPr lang="en-GB" sz="1400" b="1"/>
              <a:t>Dr Naomi Fleming </a:t>
            </a:r>
          </a:p>
          <a:p>
            <a:r>
              <a:rPr lang="en-GB" sz="1400" i="1"/>
              <a:t>Regional Antimicrobial Stewardship Lead, East of England NHS England</a:t>
            </a:r>
            <a:endParaRPr lang="en-GB" sz="1400"/>
          </a:p>
        </p:txBody>
      </p:sp>
      <p:pic>
        <p:nvPicPr>
          <p:cNvPr id="3" name="Content Placeholder 6">
            <a:extLst>
              <a:ext uri="{FF2B5EF4-FFF2-40B4-BE49-F238E27FC236}">
                <a16:creationId xmlns:a16="http://schemas.microsoft.com/office/drawing/2014/main" id="{ED4F033E-9915-4B78-FB13-C038EA505DFB}"/>
              </a:ext>
            </a:extLst>
          </p:cNvPr>
          <p:cNvPicPr>
            <a:picLocks/>
          </p:cNvPicPr>
          <p:nvPr/>
        </p:nvPicPr>
        <p:blipFill rotWithShape="1">
          <a:blip r:embed="rId8"/>
          <a:srcRect t="30183" b="25593"/>
          <a:stretch/>
        </p:blipFill>
        <p:spPr>
          <a:xfrm>
            <a:off x="1724045" y="4190054"/>
            <a:ext cx="2867971" cy="2019644"/>
          </a:xfrm>
          <a:prstGeom prst="rect">
            <a:avLst/>
          </a:prstGeom>
        </p:spPr>
      </p:pic>
      <p:sp>
        <p:nvSpPr>
          <p:cNvPr id="12" name="TextBox 11">
            <a:extLst>
              <a:ext uri="{FF2B5EF4-FFF2-40B4-BE49-F238E27FC236}">
                <a16:creationId xmlns:a16="http://schemas.microsoft.com/office/drawing/2014/main" id="{0893A7B0-9734-6CBC-70D5-0425AD2CA9B4}"/>
              </a:ext>
            </a:extLst>
          </p:cNvPr>
          <p:cNvSpPr txBox="1"/>
          <p:nvPr/>
        </p:nvSpPr>
        <p:spPr>
          <a:xfrm>
            <a:off x="4747890" y="4623350"/>
            <a:ext cx="3405510" cy="1384995"/>
          </a:xfrm>
          <a:prstGeom prst="rect">
            <a:avLst/>
          </a:prstGeom>
          <a:noFill/>
        </p:spPr>
        <p:txBody>
          <a:bodyPr wrap="square">
            <a:spAutoFit/>
          </a:bodyPr>
          <a:lstStyle/>
          <a:p>
            <a:r>
              <a:rPr lang="en-GB" sz="1400" b="1">
                <a:effectLst/>
                <a:latin typeface="Calibri" panose="020F0502020204030204" pitchFamily="34" charset="0"/>
                <a:ea typeface="Calibri" panose="020F0502020204030204" pitchFamily="34" charset="0"/>
              </a:rPr>
              <a:t>Roxanne </a:t>
            </a:r>
            <a:r>
              <a:rPr lang="en-GB" sz="1400" b="1" err="1">
                <a:effectLst/>
                <a:latin typeface="Calibri" panose="020F0502020204030204" pitchFamily="34" charset="0"/>
                <a:ea typeface="Calibri" panose="020F0502020204030204" pitchFamily="34" charset="0"/>
              </a:rPr>
              <a:t>Mehmi</a:t>
            </a:r>
            <a:r>
              <a:rPr lang="en-GB" sz="1400">
                <a:effectLst/>
                <a:latin typeface="Calibri" panose="020F0502020204030204" pitchFamily="34" charset="0"/>
                <a:ea typeface="Calibri" panose="020F0502020204030204" pitchFamily="34" charset="0"/>
              </a:rPr>
              <a:t> </a:t>
            </a:r>
          </a:p>
          <a:p>
            <a:r>
              <a:rPr lang="en-GB" sz="1400" i="1">
                <a:effectLst/>
                <a:latin typeface="Calibri" panose="020F0502020204030204" pitchFamily="34" charset="0"/>
                <a:ea typeface="Calibri" panose="020F0502020204030204" pitchFamily="34" charset="0"/>
              </a:rPr>
              <a:t>Operations Manager/Clinical Pharmacy Technician </a:t>
            </a:r>
            <a:r>
              <a:rPr lang="en-GB" sz="1400" i="1" err="1">
                <a:effectLst/>
                <a:latin typeface="Calibri" panose="020F0502020204030204" pitchFamily="34" charset="0"/>
                <a:ea typeface="Calibri" panose="020F0502020204030204" pitchFamily="34" charset="0"/>
              </a:rPr>
              <a:t>eQuality</a:t>
            </a:r>
            <a:r>
              <a:rPr lang="en-GB" sz="1400" i="1">
                <a:effectLst/>
                <a:latin typeface="Calibri" panose="020F0502020204030204" pitchFamily="34" charset="0"/>
                <a:ea typeface="Calibri" panose="020F0502020204030204" pitchFamily="34" charset="0"/>
              </a:rPr>
              <a:t> PCN</a:t>
            </a:r>
          </a:p>
          <a:p>
            <a:r>
              <a:rPr lang="en-GB" sz="1400">
                <a:effectLst/>
                <a:latin typeface="Calibri" panose="020F0502020204030204" pitchFamily="34" charset="0"/>
                <a:ea typeface="Calibri" panose="020F0502020204030204" pitchFamily="34" charset="0"/>
              </a:rPr>
              <a:t> </a:t>
            </a:r>
          </a:p>
          <a:p>
            <a:r>
              <a:rPr lang="en-GB" sz="1400" b="1" err="1">
                <a:effectLst/>
                <a:latin typeface="Calibri" panose="020F0502020204030204" pitchFamily="34" charset="0"/>
                <a:ea typeface="Calibri" panose="020F0502020204030204" pitchFamily="34" charset="0"/>
              </a:rPr>
              <a:t>Suprio</a:t>
            </a:r>
            <a:r>
              <a:rPr lang="en-GB" sz="1400" b="1">
                <a:effectLst/>
                <a:latin typeface="Calibri" panose="020F0502020204030204" pitchFamily="34" charset="0"/>
                <a:ea typeface="Calibri" panose="020F0502020204030204" pitchFamily="34" charset="0"/>
              </a:rPr>
              <a:t> </a:t>
            </a:r>
            <a:r>
              <a:rPr lang="en-GB" sz="1400" b="1" err="1">
                <a:effectLst/>
                <a:latin typeface="Calibri" panose="020F0502020204030204" pitchFamily="34" charset="0"/>
                <a:ea typeface="Calibri" panose="020F0502020204030204" pitchFamily="34" charset="0"/>
              </a:rPr>
              <a:t>Dhas</a:t>
            </a:r>
            <a:r>
              <a:rPr lang="en-GB" sz="1400" b="1">
                <a:effectLst/>
                <a:latin typeface="Calibri" panose="020F0502020204030204" pitchFamily="34" charset="0"/>
                <a:ea typeface="Calibri" panose="020F0502020204030204" pitchFamily="34" charset="0"/>
              </a:rPr>
              <a:t> </a:t>
            </a:r>
          </a:p>
          <a:p>
            <a:r>
              <a:rPr lang="en-GB" sz="1400" i="1">
                <a:effectLst/>
                <a:latin typeface="Calibri" panose="020F0502020204030204" pitchFamily="34" charset="0"/>
                <a:ea typeface="Calibri" panose="020F0502020204030204" pitchFamily="34" charset="0"/>
              </a:rPr>
              <a:t>Senior Clinical Pharmacist </a:t>
            </a:r>
            <a:r>
              <a:rPr lang="en-GB" sz="1400" i="1" err="1">
                <a:effectLst/>
                <a:latin typeface="Calibri" panose="020F0502020204030204" pitchFamily="34" charset="0"/>
                <a:ea typeface="Calibri" panose="020F0502020204030204" pitchFamily="34" charset="0"/>
              </a:rPr>
              <a:t>eQuality</a:t>
            </a:r>
            <a:r>
              <a:rPr lang="en-GB" sz="1400" i="1">
                <a:effectLst/>
                <a:latin typeface="Calibri" panose="020F0502020204030204" pitchFamily="34" charset="0"/>
                <a:ea typeface="Calibri" panose="020F0502020204030204" pitchFamily="34" charset="0"/>
              </a:rPr>
              <a:t> PCN</a:t>
            </a:r>
          </a:p>
        </p:txBody>
      </p:sp>
    </p:spTree>
    <p:extLst>
      <p:ext uri="{BB962C8B-B14F-4D97-AF65-F5344CB8AC3E}">
        <p14:creationId xmlns:p14="http://schemas.microsoft.com/office/powerpoint/2010/main" val="2379667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7A16AC-86F3-F339-FE92-1D28796CA4AC}"/>
              </a:ext>
            </a:extLst>
          </p:cNvPr>
          <p:cNvSpPr>
            <a:spLocks noGrp="1"/>
          </p:cNvSpPr>
          <p:nvPr>
            <p:ph type="title"/>
          </p:nvPr>
        </p:nvSpPr>
        <p:spPr>
          <a:xfrm>
            <a:off x="229778" y="2144135"/>
            <a:ext cx="2205078" cy="2105246"/>
          </a:xfrm>
        </p:spPr>
        <p:txBody>
          <a:bodyPr>
            <a:normAutofit/>
          </a:bodyPr>
          <a:lstStyle/>
          <a:p>
            <a:r>
              <a:rPr lang="en-GB" sz="5400" b="1">
                <a:solidFill>
                  <a:srgbClr val="AD0016"/>
                </a:solidFill>
              </a:rPr>
              <a:t>COPD-PET </a:t>
            </a:r>
          </a:p>
        </p:txBody>
      </p:sp>
      <p:pic>
        <p:nvPicPr>
          <p:cNvPr id="5" name="Picture 4">
            <a:extLst>
              <a:ext uri="{FF2B5EF4-FFF2-40B4-BE49-F238E27FC236}">
                <a16:creationId xmlns:a16="http://schemas.microsoft.com/office/drawing/2014/main" id="{A633700C-C01F-8480-3BE6-8D30A04F8939}"/>
              </a:ext>
            </a:extLst>
          </p:cNvPr>
          <p:cNvPicPr>
            <a:picLocks noChangeAspect="1"/>
          </p:cNvPicPr>
          <p:nvPr/>
        </p:nvPicPr>
        <p:blipFill>
          <a:blip r:embed="rId3"/>
          <a:stretch>
            <a:fillRect/>
          </a:stretch>
        </p:blipFill>
        <p:spPr>
          <a:xfrm>
            <a:off x="2249846" y="280009"/>
            <a:ext cx="9270380" cy="6024884"/>
          </a:xfrm>
          <a:prstGeom prst="rect">
            <a:avLst/>
          </a:prstGeom>
        </p:spPr>
      </p:pic>
      <p:sp>
        <p:nvSpPr>
          <p:cNvPr id="2" name="Slide Number Placeholder 2">
            <a:extLst>
              <a:ext uri="{FF2B5EF4-FFF2-40B4-BE49-F238E27FC236}">
                <a16:creationId xmlns:a16="http://schemas.microsoft.com/office/drawing/2014/main" id="{6CED4E5C-3865-9CED-2D58-70560A519AC4}"/>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30</a:t>
            </a:fld>
            <a:r>
              <a:rPr lang="en-US" sz="1200"/>
              <a:t> </a:t>
            </a:r>
          </a:p>
        </p:txBody>
      </p:sp>
      <p:sp>
        <p:nvSpPr>
          <p:cNvPr id="3" name="Date Placeholder 3">
            <a:extLst>
              <a:ext uri="{FF2B5EF4-FFF2-40B4-BE49-F238E27FC236}">
                <a16:creationId xmlns:a16="http://schemas.microsoft.com/office/drawing/2014/main" id="{EAF915A7-1B41-7206-019B-1DADD8500622}"/>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6" name="Footer Placeholder 4">
            <a:extLst>
              <a:ext uri="{FF2B5EF4-FFF2-40B4-BE49-F238E27FC236}">
                <a16:creationId xmlns:a16="http://schemas.microsoft.com/office/drawing/2014/main" id="{15969E8F-417E-8AA6-70FC-3B3631D1BC2D}"/>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182388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8C07-3327-25FA-F5EC-F563CFB1254C}"/>
              </a:ext>
            </a:extLst>
          </p:cNvPr>
          <p:cNvSpPr>
            <a:spLocks noGrp="1"/>
          </p:cNvSpPr>
          <p:nvPr>
            <p:ph type="title"/>
          </p:nvPr>
        </p:nvSpPr>
        <p:spPr>
          <a:xfrm>
            <a:off x="1815550" y="304288"/>
            <a:ext cx="9892017" cy="1325563"/>
          </a:xfrm>
        </p:spPr>
        <p:txBody>
          <a:bodyPr>
            <a:normAutofit/>
          </a:bodyPr>
          <a:lstStyle/>
          <a:p>
            <a:r>
              <a:rPr lang="en-GB" b="1">
                <a:solidFill>
                  <a:srgbClr val="AD0016"/>
                </a:solidFill>
              </a:rPr>
              <a:t>Identifying and referring a patient for a COPD review</a:t>
            </a:r>
          </a:p>
        </p:txBody>
      </p:sp>
      <p:sp>
        <p:nvSpPr>
          <p:cNvPr id="3" name="Date Placeholder 2">
            <a:extLst>
              <a:ext uri="{FF2B5EF4-FFF2-40B4-BE49-F238E27FC236}">
                <a16:creationId xmlns:a16="http://schemas.microsoft.com/office/drawing/2014/main" id="{EB1BDD6F-346D-BED4-666C-A3F5BDB485D1}"/>
              </a:ext>
            </a:extLst>
          </p:cNvPr>
          <p:cNvSpPr>
            <a:spLocks noGrp="1"/>
          </p:cNvSpPr>
          <p:nvPr>
            <p:ph type="dt" sz="half" idx="10"/>
          </p:nvPr>
        </p:nvSpPr>
        <p:spPr/>
        <p:txBody>
          <a:bodyPr/>
          <a:lstStyle/>
          <a:p>
            <a:r>
              <a:rPr lang="en-US"/>
              <a:t>November 2023</a:t>
            </a:r>
            <a:endParaRPr lang="en-GB"/>
          </a:p>
        </p:txBody>
      </p:sp>
      <p:sp>
        <p:nvSpPr>
          <p:cNvPr id="4" name="Footer Placeholder 3">
            <a:extLst>
              <a:ext uri="{FF2B5EF4-FFF2-40B4-BE49-F238E27FC236}">
                <a16:creationId xmlns:a16="http://schemas.microsoft.com/office/drawing/2014/main" id="{62100EFB-39F4-59A4-1A97-A6F74A6463FD}"/>
              </a:ext>
            </a:extLst>
          </p:cNvPr>
          <p:cNvSpPr>
            <a:spLocks noGrp="1"/>
          </p:cNvSpPr>
          <p:nvPr>
            <p:ph type="ftr" sz="quarter" idx="11"/>
          </p:nvPr>
        </p:nvSpPr>
        <p:spPr/>
        <p:txBody>
          <a:bodyPr/>
          <a:lstStyle/>
          <a:p>
            <a:r>
              <a:rPr lang="en-GB"/>
              <a:t>rcgp.org.uk/TARGETantibiotics</a:t>
            </a:r>
          </a:p>
        </p:txBody>
      </p:sp>
      <p:sp>
        <p:nvSpPr>
          <p:cNvPr id="5" name="Slide Number Placeholder 4">
            <a:extLst>
              <a:ext uri="{FF2B5EF4-FFF2-40B4-BE49-F238E27FC236}">
                <a16:creationId xmlns:a16="http://schemas.microsoft.com/office/drawing/2014/main" id="{79FC9E0C-F885-AF4B-9B75-3222997B78B7}"/>
              </a:ext>
            </a:extLst>
          </p:cNvPr>
          <p:cNvSpPr>
            <a:spLocks noGrp="1"/>
          </p:cNvSpPr>
          <p:nvPr>
            <p:ph type="sldNum" sz="quarter" idx="12"/>
          </p:nvPr>
        </p:nvSpPr>
        <p:spPr/>
        <p:txBody>
          <a:bodyPr/>
          <a:lstStyle/>
          <a:p>
            <a:fld id="{EE1385C2-C24A-4E88-87F7-2016927FAD7D}" type="slidenum">
              <a:rPr lang="en-GB" smtClean="0"/>
              <a:t>31</a:t>
            </a:fld>
            <a:endParaRPr lang="en-GB"/>
          </a:p>
        </p:txBody>
      </p:sp>
      <p:sp>
        <p:nvSpPr>
          <p:cNvPr id="9" name="TextBox 8">
            <a:extLst>
              <a:ext uri="{FF2B5EF4-FFF2-40B4-BE49-F238E27FC236}">
                <a16:creationId xmlns:a16="http://schemas.microsoft.com/office/drawing/2014/main" id="{629A53D3-E8FD-6B81-DB04-055939AA9C01}"/>
              </a:ext>
            </a:extLst>
          </p:cNvPr>
          <p:cNvSpPr txBox="1"/>
          <p:nvPr/>
        </p:nvSpPr>
        <p:spPr>
          <a:xfrm>
            <a:off x="382574" y="1916467"/>
            <a:ext cx="3325227" cy="1754326"/>
          </a:xfrm>
          <a:prstGeom prst="rect">
            <a:avLst/>
          </a:prstGeom>
          <a:noFill/>
        </p:spPr>
        <p:txBody>
          <a:bodyPr wrap="square" rtlCol="0">
            <a:spAutoFit/>
          </a:bodyPr>
          <a:lstStyle/>
          <a:p>
            <a:pPr algn="ctr"/>
            <a:r>
              <a:rPr lang="en-GB"/>
              <a:t>Confirm the diagnosis of an acute infective exacerbation and treat in line with NICE guidance </a:t>
            </a:r>
          </a:p>
          <a:p>
            <a:pPr algn="ctr"/>
            <a:endParaRPr lang="en-GB"/>
          </a:p>
          <a:p>
            <a:pPr algn="ctr"/>
            <a:r>
              <a:rPr lang="en-GB" i="1"/>
              <a:t>(first line treatment; amoxicillin 500mg TDS 5 days)</a:t>
            </a:r>
          </a:p>
        </p:txBody>
      </p:sp>
      <p:sp>
        <p:nvSpPr>
          <p:cNvPr id="10" name="TextBox 9">
            <a:extLst>
              <a:ext uri="{FF2B5EF4-FFF2-40B4-BE49-F238E27FC236}">
                <a16:creationId xmlns:a16="http://schemas.microsoft.com/office/drawing/2014/main" id="{C4EA583C-BC99-74D9-CFF6-F0194A327959}"/>
              </a:ext>
            </a:extLst>
          </p:cNvPr>
          <p:cNvSpPr txBox="1"/>
          <p:nvPr/>
        </p:nvSpPr>
        <p:spPr>
          <a:xfrm>
            <a:off x="4841547" y="3517972"/>
            <a:ext cx="2674148" cy="646331"/>
          </a:xfrm>
          <a:prstGeom prst="rect">
            <a:avLst/>
          </a:prstGeom>
          <a:noFill/>
        </p:spPr>
        <p:txBody>
          <a:bodyPr wrap="square" rtlCol="0">
            <a:spAutoFit/>
          </a:bodyPr>
          <a:lstStyle/>
          <a:p>
            <a:pPr algn="ctr"/>
            <a:r>
              <a:rPr lang="en-GB"/>
              <a:t>Assess if your patient requires a COPD review</a:t>
            </a:r>
          </a:p>
        </p:txBody>
      </p:sp>
      <p:sp>
        <p:nvSpPr>
          <p:cNvPr id="11" name="TextBox 10">
            <a:extLst>
              <a:ext uri="{FF2B5EF4-FFF2-40B4-BE49-F238E27FC236}">
                <a16:creationId xmlns:a16="http://schemas.microsoft.com/office/drawing/2014/main" id="{1158EC13-D741-C823-8683-45EC84747EB1}"/>
              </a:ext>
            </a:extLst>
          </p:cNvPr>
          <p:cNvSpPr txBox="1"/>
          <p:nvPr/>
        </p:nvSpPr>
        <p:spPr>
          <a:xfrm>
            <a:off x="9101925" y="4859788"/>
            <a:ext cx="2605643" cy="923330"/>
          </a:xfrm>
          <a:prstGeom prst="rect">
            <a:avLst/>
          </a:prstGeom>
          <a:noFill/>
        </p:spPr>
        <p:txBody>
          <a:bodyPr wrap="square" rtlCol="0">
            <a:spAutoFit/>
          </a:bodyPr>
          <a:lstStyle/>
          <a:p>
            <a:pPr algn="ctr"/>
            <a:r>
              <a:rPr lang="en-GB"/>
              <a:t>Refer to the appropriate clinical team to conduct a COPD review</a:t>
            </a:r>
          </a:p>
        </p:txBody>
      </p:sp>
      <p:sp>
        <p:nvSpPr>
          <p:cNvPr id="17" name="TextBox 16">
            <a:extLst>
              <a:ext uri="{FF2B5EF4-FFF2-40B4-BE49-F238E27FC236}">
                <a16:creationId xmlns:a16="http://schemas.microsoft.com/office/drawing/2014/main" id="{6B1B63FC-D36C-7CCC-E0D0-057F6AB397F0}"/>
              </a:ext>
            </a:extLst>
          </p:cNvPr>
          <p:cNvSpPr txBox="1"/>
          <p:nvPr/>
        </p:nvSpPr>
        <p:spPr>
          <a:xfrm>
            <a:off x="3346676" y="4310210"/>
            <a:ext cx="5498648" cy="1754326"/>
          </a:xfrm>
          <a:prstGeom prst="rect">
            <a:avLst/>
          </a:prstGeom>
          <a:noFill/>
        </p:spPr>
        <p:txBody>
          <a:bodyPr wrap="square" rtlCol="0">
            <a:spAutoFit/>
          </a:bodyPr>
          <a:lstStyle/>
          <a:p>
            <a:pPr marL="285750" indent="-285750">
              <a:buFont typeface="Arial" panose="020B0604020202020204" pitchFamily="34" charset="0"/>
              <a:buChar char="•"/>
            </a:pPr>
            <a:r>
              <a:rPr lang="en-GB" i="1">
                <a:solidFill>
                  <a:srgbClr val="AD0016"/>
                </a:solidFill>
              </a:rPr>
              <a:t>Frequency and severity of exacerbations?</a:t>
            </a:r>
          </a:p>
          <a:p>
            <a:pPr marL="285750" indent="-285750">
              <a:buFont typeface="Arial" panose="020B0604020202020204" pitchFamily="34" charset="0"/>
              <a:buChar char="•"/>
            </a:pPr>
            <a:r>
              <a:rPr lang="en-GB" i="1">
                <a:solidFill>
                  <a:srgbClr val="AD0016"/>
                </a:solidFill>
              </a:rPr>
              <a:t>How many antibiotic courses/rescue packs issued?</a:t>
            </a:r>
          </a:p>
          <a:p>
            <a:pPr marL="285750" indent="-285750">
              <a:buFont typeface="Arial" panose="020B0604020202020204" pitchFamily="34" charset="0"/>
              <a:buChar char="•"/>
            </a:pPr>
            <a:r>
              <a:rPr lang="en-GB" i="1">
                <a:solidFill>
                  <a:srgbClr val="AD0016"/>
                </a:solidFill>
              </a:rPr>
              <a:t>Date of last COPD review?</a:t>
            </a:r>
          </a:p>
          <a:p>
            <a:pPr marL="285750" indent="-285750">
              <a:buFont typeface="Arial" panose="020B0604020202020204" pitchFamily="34" charset="0"/>
              <a:buChar char="•"/>
            </a:pPr>
            <a:r>
              <a:rPr lang="en-GB" i="1">
                <a:solidFill>
                  <a:srgbClr val="AD0016"/>
                </a:solidFill>
              </a:rPr>
              <a:t>Any COPD related hospital admissions?</a:t>
            </a:r>
          </a:p>
          <a:p>
            <a:pPr marL="285750" indent="-285750">
              <a:buFont typeface="Arial" panose="020B0604020202020204" pitchFamily="34" charset="0"/>
              <a:buChar char="•"/>
            </a:pPr>
            <a:r>
              <a:rPr lang="en-GB" i="1">
                <a:solidFill>
                  <a:srgbClr val="AD0016"/>
                </a:solidFill>
              </a:rPr>
              <a:t>Does the patient use a spacer device?</a:t>
            </a:r>
          </a:p>
          <a:p>
            <a:pPr marL="285750" indent="-285750">
              <a:buFont typeface="Arial" panose="020B0604020202020204" pitchFamily="34" charset="0"/>
              <a:buChar char="•"/>
            </a:pPr>
            <a:r>
              <a:rPr lang="en-GB" i="1">
                <a:solidFill>
                  <a:srgbClr val="AD0016"/>
                </a:solidFill>
              </a:rPr>
              <a:t>Do current preventative medications seem optimal?</a:t>
            </a:r>
          </a:p>
        </p:txBody>
      </p:sp>
      <p:pic>
        <p:nvPicPr>
          <p:cNvPr id="27" name="Graphic 26" descr="Medicine with solid fill">
            <a:extLst>
              <a:ext uri="{FF2B5EF4-FFF2-40B4-BE49-F238E27FC236}">
                <a16:creationId xmlns:a16="http://schemas.microsoft.com/office/drawing/2014/main" id="{72D6B693-CC82-60B5-59A1-4725F11080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384" y="3736978"/>
            <a:ext cx="1584475" cy="1584475"/>
          </a:xfrm>
          <a:prstGeom prst="rect">
            <a:avLst/>
          </a:prstGeom>
        </p:spPr>
      </p:pic>
      <p:pic>
        <p:nvPicPr>
          <p:cNvPr id="38" name="Graphic 37" descr="Question Mark with solid fill">
            <a:extLst>
              <a:ext uri="{FF2B5EF4-FFF2-40B4-BE49-F238E27FC236}">
                <a16:creationId xmlns:a16="http://schemas.microsoft.com/office/drawing/2014/main" id="{FE23F32E-F577-97CF-CB1D-F4096E952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1775" y="3174019"/>
            <a:ext cx="1125918" cy="1125918"/>
          </a:xfrm>
          <a:prstGeom prst="rect">
            <a:avLst/>
          </a:prstGeom>
        </p:spPr>
      </p:pic>
      <p:pic>
        <p:nvPicPr>
          <p:cNvPr id="6" name="Graphic 28" descr="Customer review with solid fill">
            <a:extLst>
              <a:ext uri="{FF2B5EF4-FFF2-40B4-BE49-F238E27FC236}">
                <a16:creationId xmlns:a16="http://schemas.microsoft.com/office/drawing/2014/main" id="{D8CB611B-5A66-A1D9-D99C-5706F47BD1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26529" y="3455141"/>
            <a:ext cx="1356434" cy="1356434"/>
          </a:xfrm>
          <a:prstGeom prst="rect">
            <a:avLst/>
          </a:prstGeom>
        </p:spPr>
      </p:pic>
    </p:spTree>
    <p:extLst>
      <p:ext uri="{BB962C8B-B14F-4D97-AF65-F5344CB8AC3E}">
        <p14:creationId xmlns:p14="http://schemas.microsoft.com/office/powerpoint/2010/main" val="1819760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B5AEC0-4750-6546-0EAC-5D8B2D62B7FC}"/>
              </a:ext>
            </a:extLst>
          </p:cNvPr>
          <p:cNvSpPr txBox="1"/>
          <p:nvPr/>
        </p:nvSpPr>
        <p:spPr>
          <a:xfrm>
            <a:off x="305257" y="2425570"/>
            <a:ext cx="6977213" cy="4708981"/>
          </a:xfrm>
          <a:prstGeom prst="rect">
            <a:avLst/>
          </a:prstGeom>
          <a:noFill/>
        </p:spPr>
        <p:txBody>
          <a:bodyPr wrap="square">
            <a:spAutoFit/>
          </a:bodyPr>
          <a:lstStyle/>
          <a:p>
            <a:r>
              <a:rPr lang="en-GB" sz="6000">
                <a:solidFill>
                  <a:srgbClr val="AF1E2C"/>
                </a:solidFill>
              </a:rPr>
              <a:t>Pilot of the COPD-Prevention of Exacerbation Toolkit (COPD-PET)</a:t>
            </a:r>
          </a:p>
          <a:p>
            <a:endParaRPr lang="en-GB" sz="6000">
              <a:solidFill>
                <a:srgbClr val="AF1E2C"/>
              </a:solidFill>
            </a:endParaRPr>
          </a:p>
        </p:txBody>
      </p:sp>
      <p:pic>
        <p:nvPicPr>
          <p:cNvPr id="7" name="Content Placeholder 6">
            <a:extLst>
              <a:ext uri="{FF2B5EF4-FFF2-40B4-BE49-F238E27FC236}">
                <a16:creationId xmlns:a16="http://schemas.microsoft.com/office/drawing/2014/main" id="{4BA8EAEB-49CE-E271-8C55-B226BF291088}"/>
              </a:ext>
            </a:extLst>
          </p:cNvPr>
          <p:cNvPicPr>
            <a:picLocks/>
          </p:cNvPicPr>
          <p:nvPr/>
        </p:nvPicPr>
        <p:blipFill rotWithShape="1">
          <a:blip r:embed="rId3"/>
          <a:srcRect t="30183" b="25593"/>
          <a:stretch/>
        </p:blipFill>
        <p:spPr>
          <a:xfrm>
            <a:off x="7860953" y="2168329"/>
            <a:ext cx="3367642" cy="2458342"/>
          </a:xfrm>
          <a:prstGeom prst="rect">
            <a:avLst/>
          </a:prstGeom>
        </p:spPr>
      </p:pic>
      <p:sp>
        <p:nvSpPr>
          <p:cNvPr id="10" name="TextBox 9">
            <a:extLst>
              <a:ext uri="{FF2B5EF4-FFF2-40B4-BE49-F238E27FC236}">
                <a16:creationId xmlns:a16="http://schemas.microsoft.com/office/drawing/2014/main" id="{8D47E63A-B2D4-1C65-EE6C-8BDF037E9B42}"/>
              </a:ext>
            </a:extLst>
          </p:cNvPr>
          <p:cNvSpPr txBox="1"/>
          <p:nvPr/>
        </p:nvSpPr>
        <p:spPr>
          <a:xfrm>
            <a:off x="7465671" y="4791919"/>
            <a:ext cx="4920162" cy="1477328"/>
          </a:xfrm>
          <a:prstGeom prst="rect">
            <a:avLst/>
          </a:prstGeom>
          <a:noFill/>
        </p:spPr>
        <p:txBody>
          <a:bodyPr wrap="square">
            <a:spAutoFit/>
          </a:bodyPr>
          <a:lstStyle/>
          <a:p>
            <a:r>
              <a:rPr lang="en-GB" b="1">
                <a:effectLst/>
                <a:latin typeface="Calibri" panose="020F0502020204030204" pitchFamily="34" charset="0"/>
                <a:ea typeface="Calibri" panose="020F0502020204030204" pitchFamily="34" charset="0"/>
              </a:rPr>
              <a:t>Roxanne </a:t>
            </a:r>
            <a:r>
              <a:rPr lang="en-GB" b="1" err="1">
                <a:effectLst/>
                <a:latin typeface="Calibri" panose="020F0502020204030204" pitchFamily="34" charset="0"/>
                <a:ea typeface="Calibri" panose="020F0502020204030204" pitchFamily="34" charset="0"/>
              </a:rPr>
              <a:t>Mehmi</a:t>
            </a:r>
            <a:r>
              <a:rPr lang="en-GB">
                <a:effectLst/>
                <a:latin typeface="Calibri" panose="020F0502020204030204" pitchFamily="34" charset="0"/>
                <a:ea typeface="Calibri" panose="020F0502020204030204" pitchFamily="34" charset="0"/>
              </a:rPr>
              <a:t> </a:t>
            </a:r>
            <a:r>
              <a:rPr lang="en-GB" i="1">
                <a:effectLst/>
                <a:latin typeface="Calibri" panose="020F0502020204030204" pitchFamily="34" charset="0"/>
                <a:ea typeface="Calibri" panose="020F0502020204030204" pitchFamily="34" charset="0"/>
              </a:rPr>
              <a:t>Operations Manager/Clinical Pharmacy Technician </a:t>
            </a:r>
            <a:r>
              <a:rPr lang="en-GB" i="1" err="1">
                <a:effectLst/>
                <a:latin typeface="Calibri" panose="020F0502020204030204" pitchFamily="34" charset="0"/>
                <a:ea typeface="Calibri" panose="020F0502020204030204" pitchFamily="34" charset="0"/>
              </a:rPr>
              <a:t>eQuality</a:t>
            </a:r>
            <a:r>
              <a:rPr lang="en-GB" i="1">
                <a:effectLst/>
                <a:latin typeface="Calibri" panose="020F0502020204030204" pitchFamily="34" charset="0"/>
                <a:ea typeface="Calibri" panose="020F0502020204030204" pitchFamily="34" charset="0"/>
              </a:rPr>
              <a:t> PCN</a:t>
            </a:r>
          </a:p>
          <a:p>
            <a:r>
              <a:rPr lang="en-GB">
                <a:effectLst/>
                <a:latin typeface="Calibri" panose="020F0502020204030204" pitchFamily="34" charset="0"/>
                <a:ea typeface="Calibri" panose="020F0502020204030204" pitchFamily="34" charset="0"/>
              </a:rPr>
              <a:t> </a:t>
            </a:r>
          </a:p>
          <a:p>
            <a:r>
              <a:rPr lang="en-GB" b="1" err="1">
                <a:effectLst/>
                <a:latin typeface="Calibri" panose="020F0502020204030204" pitchFamily="34" charset="0"/>
                <a:ea typeface="Calibri" panose="020F0502020204030204" pitchFamily="34" charset="0"/>
              </a:rPr>
              <a:t>Suprio</a:t>
            </a:r>
            <a:r>
              <a:rPr lang="en-GB" b="1">
                <a:effectLst/>
                <a:latin typeface="Calibri" panose="020F0502020204030204" pitchFamily="34" charset="0"/>
                <a:ea typeface="Calibri" panose="020F0502020204030204" pitchFamily="34" charset="0"/>
              </a:rPr>
              <a:t> </a:t>
            </a:r>
            <a:r>
              <a:rPr lang="en-GB" b="1" err="1">
                <a:effectLst/>
                <a:latin typeface="Calibri" panose="020F0502020204030204" pitchFamily="34" charset="0"/>
                <a:ea typeface="Calibri" panose="020F0502020204030204" pitchFamily="34" charset="0"/>
              </a:rPr>
              <a:t>Dhas</a:t>
            </a:r>
            <a:r>
              <a:rPr lang="en-GB" b="1">
                <a:effectLst/>
                <a:latin typeface="Calibri" panose="020F0502020204030204" pitchFamily="34" charset="0"/>
                <a:ea typeface="Calibri" panose="020F0502020204030204" pitchFamily="34" charset="0"/>
              </a:rPr>
              <a:t> </a:t>
            </a:r>
            <a:r>
              <a:rPr lang="en-GB" i="1">
                <a:effectLst/>
                <a:latin typeface="Calibri" panose="020F0502020204030204" pitchFamily="34" charset="0"/>
                <a:ea typeface="Calibri" panose="020F0502020204030204" pitchFamily="34" charset="0"/>
              </a:rPr>
              <a:t>Senior Clinical Pharmacist </a:t>
            </a:r>
            <a:r>
              <a:rPr lang="en-GB" i="1" err="1">
                <a:effectLst/>
                <a:latin typeface="Calibri" panose="020F0502020204030204" pitchFamily="34" charset="0"/>
                <a:ea typeface="Calibri" panose="020F0502020204030204" pitchFamily="34" charset="0"/>
              </a:rPr>
              <a:t>eQuality</a:t>
            </a:r>
            <a:r>
              <a:rPr lang="en-GB" i="1">
                <a:effectLst/>
                <a:latin typeface="Calibri" panose="020F0502020204030204" pitchFamily="34" charset="0"/>
                <a:ea typeface="Calibri" panose="020F0502020204030204" pitchFamily="34" charset="0"/>
              </a:rPr>
              <a:t> PCN</a:t>
            </a:r>
          </a:p>
        </p:txBody>
      </p:sp>
      <p:sp>
        <p:nvSpPr>
          <p:cNvPr id="9" name="Slide Number Placeholder 2">
            <a:extLst>
              <a:ext uri="{FF2B5EF4-FFF2-40B4-BE49-F238E27FC236}">
                <a16:creationId xmlns:a16="http://schemas.microsoft.com/office/drawing/2014/main" id="{CE20E0D5-B266-290D-1CEB-C333F1827098}"/>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32</a:t>
            </a:fld>
            <a:r>
              <a:rPr lang="en-US" sz="1200"/>
              <a:t> </a:t>
            </a:r>
          </a:p>
        </p:txBody>
      </p:sp>
      <p:sp>
        <p:nvSpPr>
          <p:cNvPr id="11" name="Date Placeholder 3">
            <a:extLst>
              <a:ext uri="{FF2B5EF4-FFF2-40B4-BE49-F238E27FC236}">
                <a16:creationId xmlns:a16="http://schemas.microsoft.com/office/drawing/2014/main" id="{1A79F8DC-FF86-3DDC-76E2-CCA679611FEE}"/>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2" name="Footer Placeholder 4">
            <a:extLst>
              <a:ext uri="{FF2B5EF4-FFF2-40B4-BE49-F238E27FC236}">
                <a16:creationId xmlns:a16="http://schemas.microsoft.com/office/drawing/2014/main" id="{CEC5A116-4789-CAB3-1D32-48F4475F78EA}"/>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214215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983E395D-A62B-4D0B-921A-BDAF02E71892}"/>
              </a:ext>
            </a:extLst>
          </p:cNvPr>
          <p:cNvSpPr>
            <a:spLocks noGrp="1"/>
          </p:cNvSpPr>
          <p:nvPr>
            <p:ph type="title"/>
          </p:nvPr>
        </p:nvSpPr>
        <p:spPr>
          <a:xfrm>
            <a:off x="1581150" y="255941"/>
            <a:ext cx="9772650" cy="1325563"/>
          </a:xfrm>
        </p:spPr>
        <p:txBody>
          <a:bodyPr>
            <a:normAutofit/>
          </a:bodyPr>
          <a:lstStyle/>
          <a:p>
            <a:r>
              <a:rPr lang="en-GB" sz="2400" b="1">
                <a:solidFill>
                  <a:srgbClr val="AF1E2C"/>
                </a:solidFill>
                <a:latin typeface="Arial"/>
                <a:cs typeface="Arial"/>
              </a:rPr>
              <a:t>Pilot site – </a:t>
            </a:r>
            <a:r>
              <a:rPr lang="en-GB" sz="2400" b="1" err="1">
                <a:solidFill>
                  <a:srgbClr val="AF1E2C"/>
                </a:solidFill>
                <a:latin typeface="Arial"/>
                <a:cs typeface="Arial"/>
              </a:rPr>
              <a:t>eQuality</a:t>
            </a:r>
            <a:r>
              <a:rPr lang="en-GB" sz="2400" b="1">
                <a:solidFill>
                  <a:srgbClr val="AF1E2C"/>
                </a:solidFill>
                <a:latin typeface="Arial"/>
                <a:cs typeface="Arial"/>
              </a:rPr>
              <a:t> Primary Care Network (PCN) in Luton part of the Bedfordshire, Luton and Milton Keynes ICS in East of England</a:t>
            </a:r>
            <a:endParaRPr lang="en-GB" sz="2400" b="1">
              <a:solidFill>
                <a:srgbClr val="AF1E2C"/>
              </a:solidFill>
            </a:endParaRPr>
          </a:p>
        </p:txBody>
      </p:sp>
      <p:sp>
        <p:nvSpPr>
          <p:cNvPr id="60" name="Google Shape;4753;p45">
            <a:extLst>
              <a:ext uri="{FF2B5EF4-FFF2-40B4-BE49-F238E27FC236}">
                <a16:creationId xmlns:a16="http://schemas.microsoft.com/office/drawing/2014/main" id="{B87C0026-2928-63AB-94EC-2A13DCDBF018}"/>
              </a:ext>
            </a:extLst>
          </p:cNvPr>
          <p:cNvSpPr txBox="1"/>
          <p:nvPr/>
        </p:nvSpPr>
        <p:spPr>
          <a:xfrm>
            <a:off x="9067765" y="3085383"/>
            <a:ext cx="2840700" cy="2861861"/>
          </a:xfrm>
          <a:prstGeom prst="rect">
            <a:avLst/>
          </a:prstGeom>
          <a:solidFill>
            <a:schemeClr val="lt2"/>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5EB8"/>
                </a:solidFill>
                <a:effectLst/>
                <a:uLnTx/>
                <a:uFillTx/>
                <a:ea typeface="Fira Sans Extra Condensed"/>
                <a:cs typeface="Fira Sans Extra Condensed"/>
                <a:sym typeface="Fira Sans Extra Condensed"/>
              </a:rPr>
              <a:t>Luton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5EB8"/>
                </a:solidFill>
                <a:effectLst/>
                <a:uLnTx/>
                <a:uFillTx/>
                <a:ea typeface="Fira Sans Extra Condensed"/>
                <a:cs typeface="Fira Sans Extra Condensed"/>
                <a:sym typeface="Fira Sans Extra Condensed"/>
              </a:rPr>
              <a:t>A diverse, densely populated town with over 150 languages and dialects spoken.  It has a younger than average population and above average levels of unemployment and deprivation, with high levels of child poverty.</a:t>
            </a:r>
          </a:p>
        </p:txBody>
      </p:sp>
      <p:grpSp>
        <p:nvGrpSpPr>
          <p:cNvPr id="78" name="Group 77">
            <a:extLst>
              <a:ext uri="{FF2B5EF4-FFF2-40B4-BE49-F238E27FC236}">
                <a16:creationId xmlns:a16="http://schemas.microsoft.com/office/drawing/2014/main" id="{A8A40F0E-DC62-464A-A4DF-5EB88AD9EF94}"/>
              </a:ext>
            </a:extLst>
          </p:cNvPr>
          <p:cNvGrpSpPr/>
          <p:nvPr/>
        </p:nvGrpSpPr>
        <p:grpSpPr>
          <a:xfrm>
            <a:off x="5932310" y="3085383"/>
            <a:ext cx="3020303" cy="2861861"/>
            <a:chOff x="3025097" y="2751570"/>
            <a:chExt cx="1625071" cy="2473024"/>
          </a:xfrm>
        </p:grpSpPr>
        <p:sp>
          <p:nvSpPr>
            <p:cNvPr id="73" name="Google Shape;4759;p45">
              <a:extLst>
                <a:ext uri="{FF2B5EF4-FFF2-40B4-BE49-F238E27FC236}">
                  <a16:creationId xmlns:a16="http://schemas.microsoft.com/office/drawing/2014/main" id="{2372CCF6-92E4-AB35-2948-C386AF51C8F6}"/>
                </a:ext>
              </a:extLst>
            </p:cNvPr>
            <p:cNvSpPr txBox="1"/>
            <p:nvPr/>
          </p:nvSpPr>
          <p:spPr>
            <a:xfrm flipH="1">
              <a:off x="3025097" y="2751570"/>
              <a:ext cx="1625071" cy="498600"/>
            </a:xfrm>
            <a:prstGeom prst="rect">
              <a:avLst/>
            </a:prstGeom>
            <a:solidFill>
              <a:schemeClr val="lt2"/>
            </a:solidFill>
            <a:ln>
              <a:noFill/>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 sz="1600" b="1" i="0" u="none" strike="noStrike" kern="1200" cap="none" spc="0" normalizeH="0" baseline="0" noProof="0">
                  <a:ln>
                    <a:noFill/>
                  </a:ln>
                  <a:solidFill>
                    <a:srgbClr val="005EB8"/>
                  </a:solidFill>
                  <a:effectLst/>
                  <a:uLnTx/>
                  <a:uFillTx/>
                  <a:ea typeface="Fira Sans Extra Condensed"/>
                  <a:cs typeface="Fira Sans Extra Condensed"/>
                  <a:sym typeface="Fira Sans Extra Condensed"/>
                </a:rPr>
                <a:t>1 of 5 PCNs in Luton</a:t>
              </a:r>
              <a:endParaRPr kumimoji="0" sz="1600" b="1" i="0" u="none" strike="noStrike" kern="1200" cap="none" spc="0" normalizeH="0" baseline="0" noProof="0">
                <a:ln>
                  <a:noFill/>
                </a:ln>
                <a:solidFill>
                  <a:srgbClr val="005EB8"/>
                </a:solidFill>
                <a:effectLst/>
                <a:uLnTx/>
                <a:uFillTx/>
                <a:ea typeface="Fira Sans Extra Condensed"/>
                <a:cs typeface="Fira Sans Extra Condensed"/>
                <a:sym typeface="Fira Sans Extra Condensed"/>
              </a:endParaRPr>
            </a:p>
          </p:txBody>
        </p:sp>
        <p:sp>
          <p:nvSpPr>
            <p:cNvPr id="74" name="Google Shape;4757;p45">
              <a:extLst>
                <a:ext uri="{FF2B5EF4-FFF2-40B4-BE49-F238E27FC236}">
                  <a16:creationId xmlns:a16="http://schemas.microsoft.com/office/drawing/2014/main" id="{C1C09C03-6227-AC43-361A-A75F179D3D33}"/>
                </a:ext>
              </a:extLst>
            </p:cNvPr>
            <p:cNvSpPr txBox="1"/>
            <p:nvPr/>
          </p:nvSpPr>
          <p:spPr>
            <a:xfrm flipH="1">
              <a:off x="3025097" y="4600891"/>
              <a:ext cx="1625071" cy="623703"/>
            </a:xfrm>
            <a:prstGeom prst="rect">
              <a:avLst/>
            </a:prstGeom>
            <a:solidFill>
              <a:schemeClr val="lt2"/>
            </a:solidFill>
            <a:ln>
              <a:noFill/>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 sz="1600" b="1" i="0" u="none" strike="noStrike" kern="1200" cap="none" spc="0" normalizeH="0" baseline="0" noProof="0">
                  <a:ln>
                    <a:noFill/>
                  </a:ln>
                  <a:solidFill>
                    <a:srgbClr val="005EB8"/>
                  </a:solidFill>
                  <a:effectLst/>
                  <a:uLnTx/>
                  <a:uFillTx/>
                  <a:ea typeface="Fira Sans Extra Condensed"/>
                  <a:cs typeface="Fira Sans Extra Condensed"/>
                  <a:sym typeface="Fira Sans Extra Condensed"/>
                </a:rPr>
                <a:t>Serves a patient population of approximately 40,000</a:t>
              </a:r>
              <a:endParaRPr kumimoji="0" sz="1600" b="1" i="0" u="none" strike="noStrike" kern="1200" cap="none" spc="0" normalizeH="0" baseline="0" noProof="0">
                <a:ln>
                  <a:noFill/>
                </a:ln>
                <a:solidFill>
                  <a:srgbClr val="005EB8"/>
                </a:solidFill>
                <a:effectLst/>
                <a:uLnTx/>
                <a:uFillTx/>
                <a:ea typeface="Fira Sans Extra Condensed"/>
                <a:cs typeface="Fira Sans Extra Condensed"/>
                <a:sym typeface="Fira Sans Extra Condensed"/>
              </a:endParaRPr>
            </a:p>
          </p:txBody>
        </p:sp>
        <p:sp>
          <p:nvSpPr>
            <p:cNvPr id="75" name="Google Shape;4758;p45">
              <a:extLst>
                <a:ext uri="{FF2B5EF4-FFF2-40B4-BE49-F238E27FC236}">
                  <a16:creationId xmlns:a16="http://schemas.microsoft.com/office/drawing/2014/main" id="{22736527-8268-6901-D11C-B2613CF4D596}"/>
                </a:ext>
              </a:extLst>
            </p:cNvPr>
            <p:cNvSpPr txBox="1"/>
            <p:nvPr/>
          </p:nvSpPr>
          <p:spPr>
            <a:xfrm flipH="1">
              <a:off x="3025098" y="3108201"/>
              <a:ext cx="1625070" cy="1492689"/>
            </a:xfrm>
            <a:prstGeom prst="rect">
              <a:avLst/>
            </a:prstGeom>
            <a:solidFill>
              <a:schemeClr val="lt2"/>
            </a:solidFill>
            <a:ln>
              <a:noFill/>
            </a:ln>
          </p:spPr>
          <p:txBody>
            <a:bodyPr spcFirstLastPara="1" wrap="square" lIns="91425" tIns="91425" rIns="91425" bIns="91425" anchor="ctr" anchorCtr="0">
              <a:no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 sz="1600" b="1" i="0" u="none" strike="noStrike" kern="1200" cap="none" spc="0" normalizeH="0" baseline="0" noProof="0">
                  <a:ln>
                    <a:noFill/>
                  </a:ln>
                  <a:solidFill>
                    <a:srgbClr val="005EB8"/>
                  </a:solidFill>
                  <a:effectLst/>
                  <a:uLnTx/>
                  <a:uFillTx/>
                  <a:ea typeface="Fira Sans Extra Condensed"/>
                  <a:cs typeface="Arial" panose="020B0604020202020204" pitchFamily="34" charset="0"/>
                  <a:sym typeface="Fira Sans Extra Condensed"/>
                </a:rPr>
                <a:t>A multidisciplinary clinical team including GPs, nurses, pharmacists, pharmacy technicians and social prescibers</a:t>
              </a:r>
              <a:endParaRPr kumimoji="0" sz="1600" b="1" i="0" u="none" strike="noStrike" kern="1200" cap="none" spc="0" normalizeH="0" baseline="0" noProof="0">
                <a:ln>
                  <a:noFill/>
                </a:ln>
                <a:solidFill>
                  <a:srgbClr val="005EB8"/>
                </a:solidFill>
                <a:effectLst/>
                <a:uLnTx/>
                <a:uFillTx/>
                <a:ea typeface="Fira Sans Extra Condensed"/>
                <a:cs typeface="Arial" panose="020B0604020202020204" pitchFamily="34" charset="0"/>
                <a:sym typeface="Fira Sans Extra Condensed"/>
              </a:endParaRPr>
            </a:p>
          </p:txBody>
        </p:sp>
      </p:grpSp>
      <p:sp>
        <p:nvSpPr>
          <p:cNvPr id="3" name="TextBox 2">
            <a:extLst>
              <a:ext uri="{FF2B5EF4-FFF2-40B4-BE49-F238E27FC236}">
                <a16:creationId xmlns:a16="http://schemas.microsoft.com/office/drawing/2014/main" id="{8A51A592-0560-498F-A94A-058A6CBA9AEF}"/>
              </a:ext>
            </a:extLst>
          </p:cNvPr>
          <p:cNvSpPr txBox="1"/>
          <p:nvPr/>
        </p:nvSpPr>
        <p:spPr>
          <a:xfrm>
            <a:off x="3330049" y="1830263"/>
            <a:ext cx="890904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AD0016"/>
                </a:solidFill>
                <a:effectLst/>
                <a:uLnTx/>
                <a:uFillTx/>
                <a:ea typeface="+mn-ea"/>
                <a:cs typeface="Arial"/>
              </a:rPr>
              <a:t>The project is a collaboration between NHS England, </a:t>
            </a:r>
            <a:r>
              <a:rPr kumimoji="0" lang="en-GB" sz="2000" i="0" u="none" strike="noStrike" kern="1200" cap="none" spc="0" normalizeH="0" baseline="0" noProof="0" err="1">
                <a:ln>
                  <a:noFill/>
                </a:ln>
                <a:solidFill>
                  <a:srgbClr val="AD0016"/>
                </a:solidFill>
                <a:effectLst/>
                <a:uLnTx/>
                <a:uFillTx/>
                <a:ea typeface="+mn-ea"/>
                <a:cs typeface="Arial"/>
              </a:rPr>
              <a:t>eQuality</a:t>
            </a:r>
            <a:r>
              <a:rPr kumimoji="0" lang="en-GB" sz="2000" i="0" u="none" strike="noStrike" kern="1200" cap="none" spc="0" normalizeH="0" baseline="0" noProof="0">
                <a:ln>
                  <a:noFill/>
                </a:ln>
                <a:solidFill>
                  <a:srgbClr val="AD0016"/>
                </a:solidFill>
                <a:effectLst/>
                <a:uLnTx/>
                <a:uFillTx/>
                <a:ea typeface="+mn-ea"/>
                <a:cs typeface="Arial"/>
              </a:rPr>
              <a:t> PCN and the MLCSU.  </a:t>
            </a:r>
            <a:endParaRPr kumimoji="0" lang="en-GB" sz="2000" i="0" u="none" strike="noStrike" kern="1200" cap="none" spc="0" normalizeH="0" baseline="0" noProof="0">
              <a:ln>
                <a:noFill/>
              </a:ln>
              <a:solidFill>
                <a:srgbClr val="AD0016"/>
              </a:solidFill>
              <a:effectLst/>
              <a:uLnTx/>
              <a:uFillTx/>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940FDB4-5C66-735A-B707-4935E1B9464C}"/>
              </a:ext>
            </a:extLst>
          </p:cNvPr>
          <p:cNvCxnSpPr>
            <a:cxnSpLocks/>
          </p:cNvCxnSpPr>
          <p:nvPr/>
        </p:nvCxnSpPr>
        <p:spPr>
          <a:xfrm>
            <a:off x="1689316" y="1559227"/>
            <a:ext cx="10046499"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5DF9A17-57B4-4314-B807-D1AC7C3A4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652" y="2269780"/>
            <a:ext cx="4954036" cy="8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F8CC489-7201-4266-BAE0-E522A2A5B4CD}"/>
              </a:ext>
            </a:extLst>
          </p:cNvPr>
          <p:cNvPicPr>
            <a:picLocks noChangeAspect="1"/>
          </p:cNvPicPr>
          <p:nvPr/>
        </p:nvPicPr>
        <p:blipFill>
          <a:blip r:embed="rId4"/>
          <a:stretch>
            <a:fillRect/>
          </a:stretch>
        </p:blipFill>
        <p:spPr>
          <a:xfrm>
            <a:off x="1618788" y="2963604"/>
            <a:ext cx="3813530" cy="3262254"/>
          </a:xfrm>
          <a:prstGeom prst="rect">
            <a:avLst/>
          </a:prstGeom>
        </p:spPr>
      </p:pic>
      <p:pic>
        <p:nvPicPr>
          <p:cNvPr id="1028" name="Picture 4" descr="Welcome to the website of the Bedfordshire, Luton and Milton Keynes  Integrated Care System. - Bedfordshire, Luton and Milton Keynes (BLMK)  Health">
            <a:extLst>
              <a:ext uri="{FF2B5EF4-FFF2-40B4-BE49-F238E27FC236}">
                <a16:creationId xmlns:a16="http://schemas.microsoft.com/office/drawing/2014/main" id="{4A14C038-4ECF-4BC4-AAF7-E68AB778A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2" y="1724200"/>
            <a:ext cx="3281467" cy="11605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F593BEED-AB21-CD62-1B3A-8AA24B170A0F}"/>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33</a:t>
            </a:fld>
            <a:r>
              <a:rPr lang="en-US" sz="1200"/>
              <a:t> </a:t>
            </a:r>
          </a:p>
        </p:txBody>
      </p:sp>
      <p:sp>
        <p:nvSpPr>
          <p:cNvPr id="8" name="Date Placeholder 3">
            <a:extLst>
              <a:ext uri="{FF2B5EF4-FFF2-40B4-BE49-F238E27FC236}">
                <a16:creationId xmlns:a16="http://schemas.microsoft.com/office/drawing/2014/main" id="{87F8C26B-165C-4D8F-C842-724256FC090B}"/>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9" name="Footer Placeholder 4">
            <a:extLst>
              <a:ext uri="{FF2B5EF4-FFF2-40B4-BE49-F238E27FC236}">
                <a16:creationId xmlns:a16="http://schemas.microsoft.com/office/drawing/2014/main" id="{24EC6CC6-F0C7-C4A7-C8EA-8FD43169B866}"/>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3884910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6674-BBC5-5EBE-EC75-8FF07C72EEF3}"/>
              </a:ext>
            </a:extLst>
          </p:cNvPr>
          <p:cNvSpPr>
            <a:spLocks noGrp="1"/>
          </p:cNvSpPr>
          <p:nvPr>
            <p:ph type="title"/>
          </p:nvPr>
        </p:nvSpPr>
        <p:spPr>
          <a:xfrm>
            <a:off x="1777195" y="442391"/>
            <a:ext cx="9772650" cy="983615"/>
          </a:xfrm>
        </p:spPr>
        <p:txBody>
          <a:bodyPr>
            <a:normAutofit/>
          </a:bodyPr>
          <a:lstStyle/>
          <a:p>
            <a:r>
              <a:rPr lang="en-GB" b="1">
                <a:solidFill>
                  <a:srgbClr val="AF1E2C"/>
                </a:solidFill>
              </a:rPr>
              <a:t>Project preparation</a:t>
            </a:r>
          </a:p>
        </p:txBody>
      </p:sp>
      <p:sp>
        <p:nvSpPr>
          <p:cNvPr id="3" name="Content Placeholder 2">
            <a:extLst>
              <a:ext uri="{FF2B5EF4-FFF2-40B4-BE49-F238E27FC236}">
                <a16:creationId xmlns:a16="http://schemas.microsoft.com/office/drawing/2014/main" id="{CB1071D0-4BA6-1428-DE8D-235BA92D520C}"/>
              </a:ext>
            </a:extLst>
          </p:cNvPr>
          <p:cNvSpPr>
            <a:spLocks noGrp="1"/>
          </p:cNvSpPr>
          <p:nvPr>
            <p:ph idx="1"/>
          </p:nvPr>
        </p:nvSpPr>
        <p:spPr>
          <a:xfrm>
            <a:off x="304800" y="1791131"/>
            <a:ext cx="11887200" cy="4643364"/>
          </a:xfrm>
        </p:spPr>
        <p:txBody>
          <a:bodyPr>
            <a:noAutofit/>
          </a:bodyPr>
          <a:lstStyle/>
          <a:p>
            <a:pPr marL="342900" indent="-342900">
              <a:lnSpc>
                <a:spcPct val="103000"/>
              </a:lnSpc>
              <a:spcAft>
                <a:spcPts val="35"/>
              </a:spcAft>
              <a:buAutoNum type="arabicPeriod"/>
            </a:pPr>
            <a:r>
              <a:rPr lang="en-GB" sz="1800" b="1">
                <a:solidFill>
                  <a:srgbClr val="AD0016"/>
                </a:solidFill>
                <a:effectLst/>
                <a:latin typeface="Calibri" panose="020F0502020204030204" pitchFamily="34" charset="0"/>
                <a:ea typeface="Calibri" panose="020F0502020204030204" pitchFamily="34" charset="0"/>
              </a:rPr>
              <a:t>Identify patients</a:t>
            </a:r>
            <a:r>
              <a:rPr lang="en-GB" sz="1800" b="1">
                <a:solidFill>
                  <a:srgbClr val="000000"/>
                </a:solidFill>
                <a:effectLst/>
                <a:latin typeface="Calibri" panose="020F0502020204030204" pitchFamily="34" charset="0"/>
                <a:ea typeface="Calibri" panose="020F0502020204030204" pitchFamily="34" charset="0"/>
              </a:rPr>
              <a:t> </a:t>
            </a:r>
            <a:r>
              <a:rPr lang="en-GB" sz="1800">
                <a:solidFill>
                  <a:srgbClr val="000000"/>
                </a:solidFill>
                <a:effectLst/>
                <a:latin typeface="Calibri" panose="020F0502020204030204" pitchFamily="34" charset="0"/>
                <a:ea typeface="Calibri" panose="020F0502020204030204" pitchFamily="34" charset="0"/>
              </a:rPr>
              <a:t>with </a:t>
            </a:r>
            <a:r>
              <a:rPr lang="en-GB" sz="1800">
                <a:solidFill>
                  <a:srgbClr val="000000"/>
                </a:solidFill>
                <a:latin typeface="Calibri" panose="020F0502020204030204" pitchFamily="34" charset="0"/>
                <a:ea typeface="Calibri" panose="020F0502020204030204" pitchFamily="34" charset="0"/>
              </a:rPr>
              <a:t>COPD coded diagnosis and 3 or more antibiotic prescriptions within the last 12 months (</a:t>
            </a:r>
            <a:r>
              <a:rPr lang="en-GB" sz="1800">
                <a:solidFill>
                  <a:srgbClr val="000000"/>
                </a:solidFill>
                <a:effectLst/>
                <a:latin typeface="Calibri" panose="020F0502020204030204" pitchFamily="34" charset="0"/>
                <a:ea typeface="Calibri" panose="020F0502020204030204" pitchFamily="34" charset="0"/>
              </a:rPr>
              <a:t>aim ≥ 100)</a:t>
            </a:r>
            <a:endParaRPr lang="en-GB" sz="1800">
              <a:solidFill>
                <a:srgbClr val="000000"/>
              </a:solidFill>
              <a:latin typeface="Calibri" panose="020F0502020204030204" pitchFamily="34" charset="0"/>
              <a:ea typeface="Calibri" panose="020F0502020204030204" pitchFamily="34" charset="0"/>
            </a:endParaRPr>
          </a:p>
          <a:p>
            <a:pPr marL="342900" indent="-342900">
              <a:lnSpc>
                <a:spcPct val="103000"/>
              </a:lnSpc>
              <a:spcAft>
                <a:spcPts val="35"/>
              </a:spcAft>
              <a:buAutoNum type="arabicPeriod"/>
            </a:pPr>
            <a:r>
              <a:rPr lang="en-GB" sz="1800" b="1">
                <a:solidFill>
                  <a:srgbClr val="AD0016"/>
                </a:solidFill>
                <a:effectLst/>
                <a:latin typeface="Calibri" panose="020F0502020204030204" pitchFamily="34" charset="0"/>
                <a:ea typeface="Calibri" panose="020F0502020204030204" pitchFamily="34" charset="0"/>
              </a:rPr>
              <a:t>Patient engagement </a:t>
            </a:r>
            <a:r>
              <a:rPr lang="en-GB" sz="1800">
                <a:solidFill>
                  <a:srgbClr val="000000"/>
                </a:solidFill>
                <a:effectLst/>
                <a:latin typeface="Calibri" panose="020F0502020204030204" pitchFamily="34" charset="0"/>
                <a:ea typeface="Calibri" panose="020F0502020204030204" pitchFamily="34" charset="0"/>
              </a:rPr>
              <a:t>to promote </a:t>
            </a:r>
            <a:r>
              <a:rPr lang="en-GB" sz="1800">
                <a:solidFill>
                  <a:srgbClr val="000000"/>
                </a:solidFill>
                <a:latin typeface="Calibri" panose="020F0502020204030204" pitchFamily="34" charset="0"/>
                <a:ea typeface="Calibri" panose="020F0502020204030204" pitchFamily="34" charset="0"/>
              </a:rPr>
              <a:t>clinic </a:t>
            </a:r>
            <a:r>
              <a:rPr lang="en-GB" sz="1800">
                <a:solidFill>
                  <a:srgbClr val="000000"/>
                </a:solidFill>
                <a:effectLst/>
                <a:latin typeface="Calibri" panose="020F0502020204030204" pitchFamily="34" charset="0"/>
                <a:ea typeface="Calibri" panose="020F0502020204030204" pitchFamily="34" charset="0"/>
              </a:rPr>
              <a:t>attendance. Consider barriers specific to the COPD cohort, localities, logistics etc</a:t>
            </a:r>
            <a:endParaRPr lang="en-GB" sz="1800">
              <a:solidFill>
                <a:srgbClr val="000000"/>
              </a:solidFill>
              <a:latin typeface="Calibri" panose="020F0502020204030204" pitchFamily="34" charset="0"/>
              <a:ea typeface="Calibri" panose="020F0502020204030204" pitchFamily="34" charset="0"/>
            </a:endParaRPr>
          </a:p>
          <a:p>
            <a:pPr marL="342900" indent="-342900">
              <a:lnSpc>
                <a:spcPct val="103000"/>
              </a:lnSpc>
              <a:spcAft>
                <a:spcPts val="35"/>
              </a:spcAft>
              <a:buAutoNum type="arabicPeriod"/>
            </a:pPr>
            <a:r>
              <a:rPr lang="en-GB" sz="1800" b="1">
                <a:solidFill>
                  <a:srgbClr val="AD0016"/>
                </a:solidFill>
                <a:effectLst/>
                <a:latin typeface="Calibri" panose="020F0502020204030204" pitchFamily="34" charset="0"/>
                <a:ea typeface="Calibri" panose="020F0502020204030204" pitchFamily="34" charset="0"/>
              </a:rPr>
              <a:t>Peer discussion </a:t>
            </a:r>
            <a:r>
              <a:rPr lang="en-GB" sz="1800">
                <a:solidFill>
                  <a:srgbClr val="000000"/>
                </a:solidFill>
                <a:effectLst/>
                <a:latin typeface="Calibri" panose="020F0502020204030204" pitchFamily="34" charset="0"/>
                <a:ea typeface="Calibri" panose="020F0502020204030204" pitchFamily="34" charset="0"/>
              </a:rPr>
              <a:t>making the patient consultation as comprehensive as possible, fully utilising the opportunity of having the patient present face to face</a:t>
            </a:r>
            <a:r>
              <a:rPr lang="en-GB" sz="1800">
                <a:solidFill>
                  <a:srgbClr val="000000"/>
                </a:solidFill>
                <a:latin typeface="Calibri" panose="020F0502020204030204" pitchFamily="34" charset="0"/>
                <a:ea typeface="Calibri" panose="020F0502020204030204" pitchFamily="34" charset="0"/>
              </a:rPr>
              <a:t> and the clinician skill set</a:t>
            </a:r>
            <a:endParaRPr lang="en-GB" sz="1800">
              <a:solidFill>
                <a:srgbClr val="000000"/>
              </a:solidFill>
              <a:effectLst/>
              <a:latin typeface="Calibri" panose="020F0502020204030204" pitchFamily="34" charset="0"/>
              <a:ea typeface="Calibri" panose="020F0502020204030204" pitchFamily="34" charset="0"/>
            </a:endParaRPr>
          </a:p>
          <a:p>
            <a:pPr marL="342900" indent="-342900">
              <a:lnSpc>
                <a:spcPct val="103000"/>
              </a:lnSpc>
              <a:spcAft>
                <a:spcPts val="35"/>
              </a:spcAft>
              <a:buAutoNum type="arabicPeriod"/>
            </a:pPr>
            <a:r>
              <a:rPr lang="en-GB" sz="1800" b="1">
                <a:solidFill>
                  <a:srgbClr val="AD0016"/>
                </a:solidFill>
                <a:effectLst/>
                <a:latin typeface="Calibri" panose="020F0502020204030204" pitchFamily="34" charset="0"/>
                <a:ea typeface="Calibri" panose="020F0502020204030204" pitchFamily="34" charset="0"/>
              </a:rPr>
              <a:t>Education &amp; Training requirements </a:t>
            </a:r>
            <a:r>
              <a:rPr lang="en-GB" sz="1800">
                <a:effectLst/>
                <a:latin typeface="Calibri" panose="020F0502020204030204" pitchFamily="34" charset="0"/>
                <a:ea typeface="Calibri" panose="020F0502020204030204" pitchFamily="34" charset="0"/>
              </a:rPr>
              <a:t>familiarisation with </a:t>
            </a:r>
            <a:r>
              <a:rPr lang="en-GB" sz="1800">
                <a:solidFill>
                  <a:srgbClr val="000000"/>
                </a:solidFill>
                <a:effectLst/>
                <a:latin typeface="Calibri" panose="020F0502020204030204" pitchFamily="34" charset="0"/>
                <a:ea typeface="Calibri" panose="020F0502020204030204" pitchFamily="34" charset="0"/>
              </a:rPr>
              <a:t>NICE Guidelines, local COPD formulary and other sources such as the </a:t>
            </a:r>
            <a:r>
              <a:rPr lang="en-GB" sz="1800" err="1">
                <a:solidFill>
                  <a:srgbClr val="000000"/>
                </a:solidFill>
                <a:effectLst/>
                <a:latin typeface="Calibri" panose="020F0502020204030204" pitchFamily="34" charset="0"/>
                <a:ea typeface="Calibri" panose="020F0502020204030204" pitchFamily="34" charset="0"/>
              </a:rPr>
              <a:t>RightBreathe</a:t>
            </a:r>
            <a:r>
              <a:rPr lang="en-GB" sz="1800">
                <a:solidFill>
                  <a:srgbClr val="000000"/>
                </a:solidFill>
                <a:effectLst/>
                <a:latin typeface="Calibri" panose="020F0502020204030204" pitchFamily="34" charset="0"/>
                <a:ea typeface="Calibri" panose="020F0502020204030204" pitchFamily="34" charset="0"/>
              </a:rPr>
              <a:t> website. Refresh knowledge and identify gaps in learning. </a:t>
            </a:r>
          </a:p>
          <a:p>
            <a:pPr marL="342900" indent="-342900">
              <a:lnSpc>
                <a:spcPct val="103000"/>
              </a:lnSpc>
              <a:spcAft>
                <a:spcPts val="35"/>
              </a:spcAft>
              <a:buAutoNum type="arabicPeriod"/>
            </a:pPr>
            <a:r>
              <a:rPr lang="en-GB" sz="1800" b="1">
                <a:solidFill>
                  <a:srgbClr val="AD0016"/>
                </a:solidFill>
                <a:effectLst/>
                <a:latin typeface="Calibri" panose="020F0502020204030204" pitchFamily="34" charset="0"/>
                <a:ea typeface="Calibri" panose="020F0502020204030204" pitchFamily="34" charset="0"/>
              </a:rPr>
              <a:t>IT support </a:t>
            </a:r>
            <a:r>
              <a:rPr lang="en-GB" sz="1800">
                <a:solidFill>
                  <a:srgbClr val="000000"/>
                </a:solidFill>
                <a:effectLst/>
                <a:latin typeface="Calibri" panose="020F0502020204030204" pitchFamily="34" charset="0"/>
                <a:ea typeface="Calibri" panose="020F0502020204030204" pitchFamily="34" charset="0"/>
              </a:rPr>
              <a:t>to develop a COPD-PET template on Systm1. </a:t>
            </a:r>
          </a:p>
          <a:p>
            <a:pPr marL="342900" indent="-342900">
              <a:lnSpc>
                <a:spcPct val="100000"/>
              </a:lnSpc>
              <a:spcAft>
                <a:spcPts val="35"/>
              </a:spcAft>
              <a:buAutoNum type="arabicPeriod"/>
            </a:pPr>
            <a:r>
              <a:rPr lang="en-GB" sz="1800" b="1">
                <a:solidFill>
                  <a:srgbClr val="AD0016"/>
                </a:solidFill>
                <a:effectLst/>
                <a:latin typeface="Calibri" panose="020F0502020204030204" pitchFamily="34" charset="0"/>
                <a:ea typeface="Calibri" panose="020F0502020204030204" pitchFamily="34" charset="0"/>
              </a:rPr>
              <a:t>Referral pathways </a:t>
            </a:r>
            <a:r>
              <a:rPr lang="en-GB" sz="1800">
                <a:solidFill>
                  <a:srgbClr val="000000"/>
                </a:solidFill>
                <a:effectLst/>
                <a:latin typeface="Calibri" panose="020F0502020204030204" pitchFamily="34" charset="0"/>
                <a:ea typeface="Calibri" panose="020F0502020204030204" pitchFamily="34" charset="0"/>
              </a:rPr>
              <a:t>established:</a:t>
            </a:r>
          </a:p>
          <a:p>
            <a:pPr marR="2474595" lvl="1">
              <a:lnSpc>
                <a:spcPct val="100000"/>
              </a:lnSpc>
              <a:spcAft>
                <a:spcPts val="35"/>
              </a:spcAft>
            </a:pPr>
            <a:r>
              <a:rPr lang="en-GB" sz="1800">
                <a:solidFill>
                  <a:srgbClr val="000000"/>
                </a:solidFill>
                <a:effectLst/>
                <a:latin typeface="Calibri" panose="020F0502020204030204" pitchFamily="34" charset="0"/>
                <a:ea typeface="Calibri" panose="020F0502020204030204" pitchFamily="34" charset="0"/>
              </a:rPr>
              <a:t>Spirometry </a:t>
            </a:r>
          </a:p>
          <a:p>
            <a:pPr marR="2474595" lvl="1">
              <a:lnSpc>
                <a:spcPct val="100000"/>
              </a:lnSpc>
              <a:spcAft>
                <a:spcPts val="35"/>
              </a:spcAft>
            </a:pPr>
            <a:r>
              <a:rPr lang="en-GB" sz="1800">
                <a:solidFill>
                  <a:srgbClr val="000000"/>
                </a:solidFill>
                <a:effectLst/>
                <a:latin typeface="Calibri" panose="020F0502020204030204" pitchFamily="34" charset="0"/>
                <a:ea typeface="Calibri" panose="020F0502020204030204" pitchFamily="34" charset="0"/>
              </a:rPr>
              <a:t>Pulmonary Rehabilitation</a:t>
            </a:r>
          </a:p>
          <a:p>
            <a:pPr marR="2474595" lvl="1">
              <a:lnSpc>
                <a:spcPct val="100000"/>
              </a:lnSpc>
              <a:spcAft>
                <a:spcPts val="35"/>
              </a:spcAft>
            </a:pPr>
            <a:r>
              <a:rPr lang="en-GB" sz="1800">
                <a:solidFill>
                  <a:srgbClr val="000000"/>
                </a:solidFill>
                <a:effectLst/>
                <a:latin typeface="Calibri" panose="020F0502020204030204" pitchFamily="34" charset="0"/>
                <a:ea typeface="Calibri" panose="020F0502020204030204" pitchFamily="34" charset="0"/>
              </a:rPr>
              <a:t>Social prescribing-wellbeing</a:t>
            </a:r>
          </a:p>
          <a:p>
            <a:pPr marR="2474595" lvl="1">
              <a:lnSpc>
                <a:spcPct val="100000"/>
              </a:lnSpc>
              <a:spcAft>
                <a:spcPts val="35"/>
              </a:spcAft>
            </a:pPr>
            <a:r>
              <a:rPr lang="en-GB" sz="1800">
                <a:solidFill>
                  <a:srgbClr val="000000"/>
                </a:solidFill>
                <a:effectLst/>
                <a:latin typeface="Calibri" panose="020F0502020204030204" pitchFamily="34" charset="0"/>
                <a:ea typeface="Calibri" panose="020F0502020204030204" pitchFamily="34" charset="0"/>
              </a:rPr>
              <a:t>Stop smoking service </a:t>
            </a:r>
          </a:p>
        </p:txBody>
      </p:sp>
      <p:sp>
        <p:nvSpPr>
          <p:cNvPr id="4" name="Slide Number Placeholder 2">
            <a:extLst>
              <a:ext uri="{FF2B5EF4-FFF2-40B4-BE49-F238E27FC236}">
                <a16:creationId xmlns:a16="http://schemas.microsoft.com/office/drawing/2014/main" id="{2F7D6C31-AD67-42C3-FF84-A58B74C51E98}"/>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34</a:t>
            </a:fld>
            <a:r>
              <a:rPr lang="en-US" sz="1200"/>
              <a:t> </a:t>
            </a:r>
          </a:p>
        </p:txBody>
      </p:sp>
      <p:sp>
        <p:nvSpPr>
          <p:cNvPr id="5" name="Date Placeholder 3">
            <a:extLst>
              <a:ext uri="{FF2B5EF4-FFF2-40B4-BE49-F238E27FC236}">
                <a16:creationId xmlns:a16="http://schemas.microsoft.com/office/drawing/2014/main" id="{A61EB028-D531-619B-84D5-74E959FA5F34}"/>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6" name="Footer Placeholder 4">
            <a:extLst>
              <a:ext uri="{FF2B5EF4-FFF2-40B4-BE49-F238E27FC236}">
                <a16:creationId xmlns:a16="http://schemas.microsoft.com/office/drawing/2014/main" id="{E347A3BD-E70B-81F7-52DB-9BAD98E8200C}"/>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587775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FA8B9-0CD4-05A1-6995-762E713075E1}"/>
              </a:ext>
            </a:extLst>
          </p:cNvPr>
          <p:cNvSpPr>
            <a:spLocks noGrp="1"/>
          </p:cNvSpPr>
          <p:nvPr>
            <p:ph type="title"/>
          </p:nvPr>
        </p:nvSpPr>
        <p:spPr>
          <a:xfrm>
            <a:off x="1544724" y="566069"/>
            <a:ext cx="9772650" cy="918491"/>
          </a:xfrm>
        </p:spPr>
        <p:txBody>
          <a:bodyPr>
            <a:normAutofit/>
          </a:bodyPr>
          <a:lstStyle/>
          <a:p>
            <a:r>
              <a:rPr lang="en-GB" b="1">
                <a:solidFill>
                  <a:srgbClr val="AD0016"/>
                </a:solidFill>
              </a:rPr>
              <a:t>Outcomes from practice peer discussions</a:t>
            </a:r>
          </a:p>
        </p:txBody>
      </p:sp>
      <p:sp>
        <p:nvSpPr>
          <p:cNvPr id="2" name="Slide Number Placeholder 2">
            <a:extLst>
              <a:ext uri="{FF2B5EF4-FFF2-40B4-BE49-F238E27FC236}">
                <a16:creationId xmlns:a16="http://schemas.microsoft.com/office/drawing/2014/main" id="{0B815A7A-89C1-76F8-6A7C-0340262BB1CD}"/>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35</a:t>
            </a:fld>
            <a:r>
              <a:rPr lang="en-US" sz="1200"/>
              <a:t> </a:t>
            </a:r>
          </a:p>
        </p:txBody>
      </p:sp>
      <p:sp>
        <p:nvSpPr>
          <p:cNvPr id="5" name="Date Placeholder 3">
            <a:extLst>
              <a:ext uri="{FF2B5EF4-FFF2-40B4-BE49-F238E27FC236}">
                <a16:creationId xmlns:a16="http://schemas.microsoft.com/office/drawing/2014/main" id="{C68EAA3F-3574-6A9F-FD22-3AB6E3D3EF43}"/>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6" name="Footer Placeholder 4">
            <a:extLst>
              <a:ext uri="{FF2B5EF4-FFF2-40B4-BE49-F238E27FC236}">
                <a16:creationId xmlns:a16="http://schemas.microsoft.com/office/drawing/2014/main" id="{626A7A89-9DA0-CDC6-EBC8-A9EC734C1E18}"/>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
        <p:nvSpPr>
          <p:cNvPr id="9" name="TextBox 8">
            <a:extLst>
              <a:ext uri="{FF2B5EF4-FFF2-40B4-BE49-F238E27FC236}">
                <a16:creationId xmlns:a16="http://schemas.microsoft.com/office/drawing/2014/main" id="{06FB3D1C-C13F-4298-2324-BDC639C2BD06}"/>
              </a:ext>
            </a:extLst>
          </p:cNvPr>
          <p:cNvSpPr txBox="1"/>
          <p:nvPr/>
        </p:nvSpPr>
        <p:spPr>
          <a:xfrm>
            <a:off x="475062" y="1957120"/>
            <a:ext cx="10950958" cy="3416320"/>
          </a:xfrm>
          <a:prstGeom prst="rect">
            <a:avLst/>
          </a:prstGeom>
          <a:noFill/>
        </p:spPr>
        <p:txBody>
          <a:bodyPr wrap="square">
            <a:spAutoFit/>
          </a:bodyPr>
          <a:lstStyle/>
          <a:p>
            <a:pPr marL="342900" indent="-342900">
              <a:buFont typeface="+mj-lt"/>
              <a:buAutoNum type="arabicPeriod"/>
            </a:pPr>
            <a:r>
              <a:rPr lang="en-GB" sz="2400" b="1">
                <a:solidFill>
                  <a:srgbClr val="AD0016"/>
                </a:solidFill>
              </a:rPr>
              <a:t>Decision to include additional factors- </a:t>
            </a:r>
            <a:r>
              <a:rPr lang="en-GB" sz="2400"/>
              <a:t>CVD Des- AF screening tool, BP monitoring, </a:t>
            </a:r>
            <a:r>
              <a:rPr lang="en-GB" sz="2400" err="1"/>
              <a:t>Sats</a:t>
            </a:r>
            <a:r>
              <a:rPr lang="en-GB" sz="2400"/>
              <a:t>-Oximetry. </a:t>
            </a:r>
          </a:p>
          <a:p>
            <a:pPr marL="342900" indent="-342900">
              <a:buFont typeface="+mj-lt"/>
              <a:buAutoNum type="arabicPeriod"/>
            </a:pPr>
            <a:r>
              <a:rPr lang="en-GB" sz="2400" b="1">
                <a:solidFill>
                  <a:srgbClr val="AD0016"/>
                </a:solidFill>
              </a:rPr>
              <a:t>Inhaler technique </a:t>
            </a:r>
            <a:r>
              <a:rPr lang="en-GB" sz="2400"/>
              <a:t>with in check tool for accuracy. </a:t>
            </a:r>
          </a:p>
          <a:p>
            <a:pPr marL="342900" indent="-342900">
              <a:buFont typeface="+mj-lt"/>
              <a:buAutoNum type="arabicPeriod"/>
            </a:pPr>
            <a:r>
              <a:rPr lang="en-GB" sz="2400" b="1">
                <a:solidFill>
                  <a:srgbClr val="AD0016"/>
                </a:solidFill>
              </a:rPr>
              <a:t>Optimisation of COPD medication </a:t>
            </a:r>
            <a:r>
              <a:rPr lang="en-GB" sz="2400"/>
              <a:t>at the time of review. </a:t>
            </a:r>
          </a:p>
          <a:p>
            <a:pPr marL="342900" indent="-342900">
              <a:buFont typeface="+mj-lt"/>
              <a:buAutoNum type="arabicPeriod"/>
            </a:pPr>
            <a:r>
              <a:rPr lang="en-GB" sz="2400" b="1">
                <a:solidFill>
                  <a:srgbClr val="AD0016"/>
                </a:solidFill>
              </a:rPr>
              <a:t>Follow up appointments </a:t>
            </a:r>
            <a:r>
              <a:rPr lang="en-GB" sz="2400"/>
              <a:t>at 4 weeks after change of meds for continuity of care, (although NMS could have been utilised). </a:t>
            </a:r>
          </a:p>
          <a:p>
            <a:pPr marL="342900" indent="-342900">
              <a:buFont typeface="+mj-lt"/>
              <a:buAutoNum type="arabicPeriod"/>
            </a:pPr>
            <a:r>
              <a:rPr lang="en-GB" sz="2400" b="1">
                <a:solidFill>
                  <a:srgbClr val="AD0016"/>
                </a:solidFill>
              </a:rPr>
              <a:t>Agreement on how to phrase the introduction </a:t>
            </a:r>
            <a:r>
              <a:rPr lang="en-GB" sz="2400"/>
              <a:t>and various parts of the consultation to improve patient understanding. </a:t>
            </a:r>
          </a:p>
          <a:p>
            <a:pPr marL="342900" indent="-342900">
              <a:buFont typeface="+mj-lt"/>
              <a:buAutoNum type="arabicPeriod"/>
            </a:pPr>
            <a:r>
              <a:rPr lang="en-GB" sz="2400" b="1">
                <a:solidFill>
                  <a:srgbClr val="AD0016"/>
                </a:solidFill>
              </a:rPr>
              <a:t>Educational literature </a:t>
            </a:r>
            <a:r>
              <a:rPr lang="en-GB" sz="2400"/>
              <a:t>and a copy of the care plan for the patient to take home. </a:t>
            </a:r>
          </a:p>
        </p:txBody>
      </p:sp>
    </p:spTree>
    <p:extLst>
      <p:ext uri="{BB962C8B-B14F-4D97-AF65-F5344CB8AC3E}">
        <p14:creationId xmlns:p14="http://schemas.microsoft.com/office/powerpoint/2010/main" val="428351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D8F1-982D-50F7-1DF4-994F28B249F0}"/>
              </a:ext>
            </a:extLst>
          </p:cNvPr>
          <p:cNvSpPr>
            <a:spLocks noGrp="1"/>
          </p:cNvSpPr>
          <p:nvPr>
            <p:ph type="title"/>
          </p:nvPr>
        </p:nvSpPr>
        <p:spPr/>
        <p:txBody>
          <a:bodyPr/>
          <a:lstStyle/>
          <a:p>
            <a:r>
              <a:rPr lang="en-GB" b="1">
                <a:solidFill>
                  <a:srgbClr val="AF1E2C"/>
                </a:solidFill>
              </a:rPr>
              <a:t>Practice Team and Roles</a:t>
            </a:r>
          </a:p>
        </p:txBody>
      </p:sp>
      <p:sp>
        <p:nvSpPr>
          <p:cNvPr id="4" name="Date Placeholder 3">
            <a:extLst>
              <a:ext uri="{FF2B5EF4-FFF2-40B4-BE49-F238E27FC236}">
                <a16:creationId xmlns:a16="http://schemas.microsoft.com/office/drawing/2014/main" id="{7C92F53F-4178-489E-92BF-4998AB18BDEA}"/>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69360E36-A71B-9103-5EB6-C34909CCB464}"/>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06A9F5C8-43DA-41DB-2ED5-BE05ADD8CDF4}"/>
              </a:ext>
            </a:extLst>
          </p:cNvPr>
          <p:cNvSpPr>
            <a:spLocks noGrp="1"/>
          </p:cNvSpPr>
          <p:nvPr>
            <p:ph type="sldNum" sz="quarter" idx="12"/>
          </p:nvPr>
        </p:nvSpPr>
        <p:spPr/>
        <p:txBody>
          <a:bodyPr/>
          <a:lstStyle/>
          <a:p>
            <a:fld id="{EE1385C2-C24A-4E88-87F7-2016927FAD7D}" type="slidenum">
              <a:rPr lang="en-GB" smtClean="0">
                <a:solidFill>
                  <a:schemeClr val="tx1"/>
                </a:solidFill>
              </a:rPr>
              <a:t>36</a:t>
            </a:fld>
            <a:endParaRPr lang="en-GB">
              <a:solidFill>
                <a:schemeClr val="tx1"/>
              </a:solidFill>
            </a:endParaRPr>
          </a:p>
        </p:txBody>
      </p:sp>
      <p:pic>
        <p:nvPicPr>
          <p:cNvPr id="7" name="Content Placeholder 6">
            <a:extLst>
              <a:ext uri="{FF2B5EF4-FFF2-40B4-BE49-F238E27FC236}">
                <a16:creationId xmlns:a16="http://schemas.microsoft.com/office/drawing/2014/main" id="{053FCBE8-6061-D236-7C02-BD69BE0384E9}"/>
              </a:ext>
            </a:extLst>
          </p:cNvPr>
          <p:cNvPicPr>
            <a:picLocks noGrp="1"/>
          </p:cNvPicPr>
          <p:nvPr>
            <p:ph idx="1"/>
          </p:nvPr>
        </p:nvPicPr>
        <p:blipFill rotWithShape="1">
          <a:blip r:embed="rId3"/>
          <a:srcRect t="30183" b="25593"/>
          <a:stretch/>
        </p:blipFill>
        <p:spPr>
          <a:xfrm>
            <a:off x="522982" y="1944170"/>
            <a:ext cx="4694830" cy="3616656"/>
          </a:xfrm>
          <a:prstGeom prst="rect">
            <a:avLst/>
          </a:prstGeom>
        </p:spPr>
      </p:pic>
      <p:sp>
        <p:nvSpPr>
          <p:cNvPr id="8" name="TextBox 7">
            <a:extLst>
              <a:ext uri="{FF2B5EF4-FFF2-40B4-BE49-F238E27FC236}">
                <a16:creationId xmlns:a16="http://schemas.microsoft.com/office/drawing/2014/main" id="{BEC4767A-4805-3731-346D-1467BEE76E55}"/>
              </a:ext>
            </a:extLst>
          </p:cNvPr>
          <p:cNvSpPr txBox="1"/>
          <p:nvPr/>
        </p:nvSpPr>
        <p:spPr>
          <a:xfrm>
            <a:off x="5497044" y="1997671"/>
            <a:ext cx="6434921" cy="3948773"/>
          </a:xfrm>
          <a:prstGeom prst="rect">
            <a:avLst/>
          </a:prstGeom>
          <a:noFill/>
        </p:spPr>
        <p:txBody>
          <a:bodyPr wrap="square" rtlCol="0">
            <a:spAutoFit/>
          </a:bodyPr>
          <a:lstStyle/>
          <a:p>
            <a:pPr marL="6350" indent="-6350">
              <a:lnSpc>
                <a:spcPct val="103000"/>
              </a:lnSpc>
              <a:spcAft>
                <a:spcPts val="35"/>
              </a:spcAft>
            </a:pPr>
            <a:r>
              <a:rPr lang="en-GB" sz="2000">
                <a:solidFill>
                  <a:srgbClr val="000000"/>
                </a:solidFill>
                <a:effectLst/>
                <a:latin typeface="Calibri" panose="020F0502020204030204" pitchFamily="34" charset="0"/>
                <a:ea typeface="Calibri" panose="020F0502020204030204" pitchFamily="34" charset="0"/>
              </a:rPr>
              <a:t>We quickly established a flow for the delivery of the patient consultation, breaking it down into 3 parts</a:t>
            </a:r>
            <a:r>
              <a:rPr lang="en-GB" sz="2000">
                <a:solidFill>
                  <a:srgbClr val="000000"/>
                </a:solidFill>
                <a:latin typeface="Calibri" panose="020F0502020204030204" pitchFamily="34" charset="0"/>
                <a:ea typeface="Calibri" panose="020F0502020204030204" pitchFamily="34" charset="0"/>
              </a:rPr>
              <a:t>;</a:t>
            </a:r>
            <a:endParaRPr lang="en-GB" sz="2000">
              <a:solidFill>
                <a:srgbClr val="000000"/>
              </a:solidFill>
              <a:effectLst/>
              <a:latin typeface="Calibri" panose="020F0502020204030204" pitchFamily="34" charset="0"/>
              <a:ea typeface="Calibri" panose="020F0502020204030204" pitchFamily="34" charset="0"/>
            </a:endParaRPr>
          </a:p>
          <a:p>
            <a:pPr marL="6350" indent="-6350">
              <a:lnSpc>
                <a:spcPct val="107000"/>
              </a:lnSpc>
              <a:spcAft>
                <a:spcPts val="35"/>
              </a:spcAft>
            </a:pPr>
            <a:r>
              <a:rPr lang="en-GB" sz="2000">
                <a:solidFill>
                  <a:srgbClr val="000000"/>
                </a:solidFill>
                <a:effectLst/>
                <a:latin typeface="Calibri" panose="020F0502020204030204" pitchFamily="34" charset="0"/>
                <a:ea typeface="Calibri" panose="020F0502020204030204" pitchFamily="34" charset="0"/>
              </a:rPr>
              <a:t> </a:t>
            </a:r>
          </a:p>
          <a:p>
            <a:pPr marL="6350" indent="-6350">
              <a:lnSpc>
                <a:spcPct val="103000"/>
              </a:lnSpc>
              <a:spcAft>
                <a:spcPts val="35"/>
              </a:spcAft>
            </a:pPr>
            <a:r>
              <a:rPr lang="en-GB" sz="2000">
                <a:solidFill>
                  <a:srgbClr val="000000"/>
                </a:solidFill>
                <a:effectLst/>
                <a:latin typeface="Calibri" panose="020F0502020204030204" pitchFamily="34" charset="0"/>
                <a:ea typeface="Calibri" panose="020F0502020204030204" pitchFamily="34" charset="0"/>
              </a:rPr>
              <a:t>1. Introduction and COPD PET Tool  </a:t>
            </a:r>
          </a:p>
          <a:p>
            <a:pPr marL="6350" indent="-6350">
              <a:lnSpc>
                <a:spcPct val="107000"/>
              </a:lnSpc>
              <a:spcAft>
                <a:spcPts val="35"/>
              </a:spcAft>
            </a:pPr>
            <a:r>
              <a:rPr lang="en-GB" sz="2000">
                <a:solidFill>
                  <a:srgbClr val="000000"/>
                </a:solidFill>
                <a:effectLst/>
                <a:latin typeface="Calibri" panose="020F0502020204030204" pitchFamily="34" charset="0"/>
                <a:ea typeface="Calibri" panose="020F0502020204030204" pitchFamily="34" charset="0"/>
              </a:rPr>
              <a:t> </a:t>
            </a:r>
          </a:p>
          <a:p>
            <a:pPr marL="6350" indent="-6350">
              <a:lnSpc>
                <a:spcPct val="103000"/>
              </a:lnSpc>
              <a:spcAft>
                <a:spcPts val="35"/>
              </a:spcAft>
            </a:pPr>
            <a:r>
              <a:rPr lang="en-GB" sz="2000">
                <a:solidFill>
                  <a:srgbClr val="000000"/>
                </a:solidFill>
                <a:effectLst/>
                <a:latin typeface="Calibri" panose="020F0502020204030204" pitchFamily="34" charset="0"/>
                <a:ea typeface="Calibri" panose="020F0502020204030204" pitchFamily="34" charset="0"/>
              </a:rPr>
              <a:t>2.</a:t>
            </a:r>
            <a:r>
              <a:rPr lang="en-GB" sz="2000">
                <a:solidFill>
                  <a:srgbClr val="000000"/>
                </a:solidFill>
                <a:latin typeface="Calibri" panose="020F0502020204030204" pitchFamily="34" charset="0"/>
                <a:ea typeface="Calibri" panose="020F0502020204030204" pitchFamily="34" charset="0"/>
              </a:rPr>
              <a:t> </a:t>
            </a:r>
            <a:r>
              <a:rPr lang="en-GB" sz="2000">
                <a:solidFill>
                  <a:srgbClr val="000000"/>
                </a:solidFill>
                <a:effectLst/>
                <a:latin typeface="Calibri" panose="020F0502020204030204" pitchFamily="34" charset="0"/>
                <a:ea typeface="Calibri" panose="020F0502020204030204" pitchFamily="34" charset="0"/>
              </a:rPr>
              <a:t>Clinical examinations </a:t>
            </a:r>
          </a:p>
          <a:p>
            <a:pPr marL="6350" indent="-6350">
              <a:lnSpc>
                <a:spcPct val="107000"/>
              </a:lnSpc>
              <a:spcAft>
                <a:spcPts val="35"/>
              </a:spcAft>
            </a:pPr>
            <a:r>
              <a:rPr lang="en-GB" sz="2000">
                <a:solidFill>
                  <a:srgbClr val="000000"/>
                </a:solidFill>
                <a:effectLst/>
                <a:latin typeface="Calibri" panose="020F0502020204030204" pitchFamily="34" charset="0"/>
                <a:ea typeface="Calibri" panose="020F0502020204030204" pitchFamily="34" charset="0"/>
              </a:rPr>
              <a:t> </a:t>
            </a:r>
          </a:p>
          <a:p>
            <a:pPr marL="6350" indent="-6350">
              <a:lnSpc>
                <a:spcPct val="103000"/>
              </a:lnSpc>
              <a:spcAft>
                <a:spcPts val="35"/>
              </a:spcAft>
            </a:pPr>
            <a:r>
              <a:rPr lang="en-GB" sz="2000">
                <a:solidFill>
                  <a:srgbClr val="000000"/>
                </a:solidFill>
                <a:effectLst/>
                <a:latin typeface="Calibri" panose="020F0502020204030204" pitchFamily="34" charset="0"/>
                <a:ea typeface="Calibri" panose="020F0502020204030204" pitchFamily="34" charset="0"/>
              </a:rPr>
              <a:t>3. Inhaler technique and meds optimisation. </a:t>
            </a:r>
          </a:p>
          <a:p>
            <a:pPr marL="6350" indent="-6350">
              <a:lnSpc>
                <a:spcPct val="107000"/>
              </a:lnSpc>
              <a:spcAft>
                <a:spcPts val="35"/>
              </a:spcAft>
            </a:pPr>
            <a:r>
              <a:rPr lang="en-GB" sz="2000">
                <a:solidFill>
                  <a:srgbClr val="000000"/>
                </a:solidFill>
                <a:effectLst/>
                <a:latin typeface="Calibri" panose="020F0502020204030204" pitchFamily="34" charset="0"/>
                <a:ea typeface="Calibri" panose="020F0502020204030204" pitchFamily="34" charset="0"/>
              </a:rPr>
              <a:t> </a:t>
            </a:r>
          </a:p>
          <a:p>
            <a:pPr marL="6350" indent="-6350">
              <a:lnSpc>
                <a:spcPct val="103000"/>
              </a:lnSpc>
              <a:spcAft>
                <a:spcPts val="35"/>
              </a:spcAft>
            </a:pPr>
            <a:r>
              <a:rPr lang="en-GB" sz="2000">
                <a:solidFill>
                  <a:srgbClr val="000000"/>
                </a:solidFill>
                <a:effectLst/>
                <a:latin typeface="Calibri" panose="020F0502020204030204" pitchFamily="34" charset="0"/>
                <a:ea typeface="Calibri" panose="020F0502020204030204" pitchFamily="34" charset="0"/>
              </a:rPr>
              <a:t>Post consultation referrals sent as per in house pathway. </a:t>
            </a:r>
          </a:p>
          <a:p>
            <a:pPr marL="6350" indent="-6350">
              <a:lnSpc>
                <a:spcPct val="107000"/>
              </a:lnSpc>
              <a:spcAft>
                <a:spcPts val="35"/>
              </a:spcAft>
            </a:pPr>
            <a:r>
              <a:rPr lang="en-GB" sz="2000">
                <a:solidFill>
                  <a:srgbClr val="000000"/>
                </a:solidFill>
                <a:effectLst/>
                <a:latin typeface="Calibri" panose="020F0502020204030204" pitchFamily="34" charset="0"/>
                <a:ea typeface="Calibri" panose="020F0502020204030204" pitchFamily="34" charset="0"/>
              </a:rPr>
              <a:t> </a:t>
            </a:r>
          </a:p>
          <a:p>
            <a:endParaRPr lang="en-GB" sz="2000"/>
          </a:p>
        </p:txBody>
      </p:sp>
    </p:spTree>
    <p:extLst>
      <p:ext uri="{BB962C8B-B14F-4D97-AF65-F5344CB8AC3E}">
        <p14:creationId xmlns:p14="http://schemas.microsoft.com/office/powerpoint/2010/main" val="478081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27E6-EB35-F59C-C966-B8BD6C3ED51B}"/>
              </a:ext>
            </a:extLst>
          </p:cNvPr>
          <p:cNvSpPr>
            <a:spLocks noGrp="1"/>
          </p:cNvSpPr>
          <p:nvPr>
            <p:ph type="title"/>
          </p:nvPr>
        </p:nvSpPr>
        <p:spPr>
          <a:xfrm>
            <a:off x="1672625" y="431392"/>
            <a:ext cx="10193310" cy="1355994"/>
          </a:xfrm>
        </p:spPr>
        <p:txBody>
          <a:bodyPr>
            <a:normAutofit/>
          </a:bodyPr>
          <a:lstStyle/>
          <a:p>
            <a:r>
              <a:rPr lang="en-GB" sz="4400" b="1">
                <a:solidFill>
                  <a:srgbClr val="AF1E2C"/>
                </a:solidFill>
              </a:rPr>
              <a:t>Clinical example - COPD with frequent antibiotic prescribing</a:t>
            </a:r>
          </a:p>
        </p:txBody>
      </p:sp>
      <p:pic>
        <p:nvPicPr>
          <p:cNvPr id="8" name="Picture 2" descr="Green Tick Mark - Cliparts.co">
            <a:extLst>
              <a:ext uri="{FF2B5EF4-FFF2-40B4-BE49-F238E27FC236}">
                <a16:creationId xmlns:a16="http://schemas.microsoft.com/office/drawing/2014/main" id="{8843B7A7-87AF-FDA5-3271-0071D1166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31" y="2567599"/>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een Tick Mark - Cliparts.co">
            <a:extLst>
              <a:ext uri="{FF2B5EF4-FFF2-40B4-BE49-F238E27FC236}">
                <a16:creationId xmlns:a16="http://schemas.microsoft.com/office/drawing/2014/main" id="{1DB67985-FE49-962A-BAFE-A5B5A8CE3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31" y="3172438"/>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een Tick Mark - Cliparts.co">
            <a:extLst>
              <a:ext uri="{FF2B5EF4-FFF2-40B4-BE49-F238E27FC236}">
                <a16:creationId xmlns:a16="http://schemas.microsoft.com/office/drawing/2014/main" id="{D05F45C2-6B53-7DA2-B232-EC0BF441A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 y="3739747"/>
            <a:ext cx="554381" cy="6048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E82BC7B-B952-E8C7-E639-48B4BFEF3FD9}"/>
              </a:ext>
            </a:extLst>
          </p:cNvPr>
          <p:cNvSpPr txBox="1"/>
          <p:nvPr/>
        </p:nvSpPr>
        <p:spPr>
          <a:xfrm>
            <a:off x="1272251" y="2023332"/>
            <a:ext cx="3238853" cy="369332"/>
          </a:xfrm>
          <a:prstGeom prst="rect">
            <a:avLst/>
          </a:prstGeom>
          <a:noFill/>
        </p:spPr>
        <p:txBody>
          <a:bodyPr wrap="square" rtlCol="0">
            <a:spAutoFit/>
          </a:bodyPr>
          <a:lstStyle/>
          <a:p>
            <a:r>
              <a:rPr lang="en-GB"/>
              <a:t>White Irish 77year old male, </a:t>
            </a:r>
          </a:p>
        </p:txBody>
      </p:sp>
      <p:sp>
        <p:nvSpPr>
          <p:cNvPr id="15" name="TextBox 14">
            <a:extLst>
              <a:ext uri="{FF2B5EF4-FFF2-40B4-BE49-F238E27FC236}">
                <a16:creationId xmlns:a16="http://schemas.microsoft.com/office/drawing/2014/main" id="{4D2FB9D7-76EA-364D-427D-F20778B99AE2}"/>
              </a:ext>
            </a:extLst>
          </p:cNvPr>
          <p:cNvSpPr txBox="1"/>
          <p:nvPr/>
        </p:nvSpPr>
        <p:spPr>
          <a:xfrm>
            <a:off x="1272251" y="3804233"/>
            <a:ext cx="4123254" cy="646331"/>
          </a:xfrm>
          <a:prstGeom prst="rect">
            <a:avLst/>
          </a:prstGeom>
          <a:noFill/>
        </p:spPr>
        <p:txBody>
          <a:bodyPr wrap="square">
            <a:spAutoFit/>
          </a:bodyPr>
          <a:lstStyle/>
          <a:p>
            <a:r>
              <a:rPr lang="en-GB"/>
              <a:t>Vaccination status – Influenza declined, pneumococcal vaccine received  2004</a:t>
            </a:r>
          </a:p>
        </p:txBody>
      </p:sp>
      <p:sp>
        <p:nvSpPr>
          <p:cNvPr id="16" name="TextBox 15">
            <a:extLst>
              <a:ext uri="{FF2B5EF4-FFF2-40B4-BE49-F238E27FC236}">
                <a16:creationId xmlns:a16="http://schemas.microsoft.com/office/drawing/2014/main" id="{C55576DE-3734-E5D7-B3D2-67754C10DD17}"/>
              </a:ext>
            </a:extLst>
          </p:cNvPr>
          <p:cNvSpPr txBox="1"/>
          <p:nvPr/>
        </p:nvSpPr>
        <p:spPr>
          <a:xfrm>
            <a:off x="1302046" y="2605195"/>
            <a:ext cx="2864030" cy="369332"/>
          </a:xfrm>
          <a:prstGeom prst="rect">
            <a:avLst/>
          </a:prstGeom>
          <a:noFill/>
        </p:spPr>
        <p:txBody>
          <a:bodyPr wrap="square" rtlCol="0">
            <a:spAutoFit/>
          </a:bodyPr>
          <a:lstStyle/>
          <a:p>
            <a:r>
              <a:rPr lang="en-GB"/>
              <a:t>Ex- Smoker</a:t>
            </a:r>
          </a:p>
        </p:txBody>
      </p:sp>
      <p:sp>
        <p:nvSpPr>
          <p:cNvPr id="17" name="TextBox 16">
            <a:extLst>
              <a:ext uri="{FF2B5EF4-FFF2-40B4-BE49-F238E27FC236}">
                <a16:creationId xmlns:a16="http://schemas.microsoft.com/office/drawing/2014/main" id="{5D1A9E08-15D7-0CFE-F327-C75D1E43F3C0}"/>
              </a:ext>
            </a:extLst>
          </p:cNvPr>
          <p:cNvSpPr txBox="1"/>
          <p:nvPr/>
        </p:nvSpPr>
        <p:spPr>
          <a:xfrm>
            <a:off x="7355651" y="2682883"/>
            <a:ext cx="4119029" cy="646331"/>
          </a:xfrm>
          <a:prstGeom prst="rect">
            <a:avLst/>
          </a:prstGeom>
          <a:noFill/>
        </p:spPr>
        <p:txBody>
          <a:bodyPr wrap="square" rtlCol="0">
            <a:spAutoFit/>
          </a:bodyPr>
          <a:lstStyle/>
          <a:p>
            <a:r>
              <a:rPr lang="en-GB">
                <a:solidFill>
                  <a:srgbClr val="AF1E2C"/>
                </a:solidFill>
              </a:rPr>
              <a:t>1 hospital admission for COPD in last 12 months</a:t>
            </a:r>
          </a:p>
        </p:txBody>
      </p:sp>
      <p:sp>
        <p:nvSpPr>
          <p:cNvPr id="18" name="TextBox 17">
            <a:extLst>
              <a:ext uri="{FF2B5EF4-FFF2-40B4-BE49-F238E27FC236}">
                <a16:creationId xmlns:a16="http://schemas.microsoft.com/office/drawing/2014/main" id="{24E7D30A-82A0-7611-407D-D5FAD7624890}"/>
              </a:ext>
            </a:extLst>
          </p:cNvPr>
          <p:cNvSpPr txBox="1"/>
          <p:nvPr/>
        </p:nvSpPr>
        <p:spPr>
          <a:xfrm>
            <a:off x="7357584" y="3386659"/>
            <a:ext cx="4119029" cy="646331"/>
          </a:xfrm>
          <a:prstGeom prst="rect">
            <a:avLst/>
          </a:prstGeom>
          <a:noFill/>
        </p:spPr>
        <p:txBody>
          <a:bodyPr wrap="square" rtlCol="0">
            <a:spAutoFit/>
          </a:bodyPr>
          <a:lstStyle/>
          <a:p>
            <a:r>
              <a:rPr lang="en-GB">
                <a:solidFill>
                  <a:srgbClr val="AF1E2C"/>
                </a:solidFill>
              </a:rPr>
              <a:t>4 COPD exacerbations and 4 rescue packs issued within last 12 months</a:t>
            </a:r>
          </a:p>
        </p:txBody>
      </p:sp>
      <p:sp>
        <p:nvSpPr>
          <p:cNvPr id="19" name="TextBox 18">
            <a:extLst>
              <a:ext uri="{FF2B5EF4-FFF2-40B4-BE49-F238E27FC236}">
                <a16:creationId xmlns:a16="http://schemas.microsoft.com/office/drawing/2014/main" id="{6C6AFBB8-9122-33AF-85E7-93C016F7D975}"/>
              </a:ext>
            </a:extLst>
          </p:cNvPr>
          <p:cNvSpPr txBox="1"/>
          <p:nvPr/>
        </p:nvSpPr>
        <p:spPr>
          <a:xfrm>
            <a:off x="7355651" y="2197347"/>
            <a:ext cx="3173506" cy="369332"/>
          </a:xfrm>
          <a:prstGeom prst="rect">
            <a:avLst/>
          </a:prstGeom>
          <a:noFill/>
        </p:spPr>
        <p:txBody>
          <a:bodyPr wrap="square" rtlCol="0">
            <a:spAutoFit/>
          </a:bodyPr>
          <a:lstStyle/>
          <a:p>
            <a:r>
              <a:rPr lang="en-GB">
                <a:solidFill>
                  <a:srgbClr val="AF1E2C"/>
                </a:solidFill>
              </a:rPr>
              <a:t>Last COPD review 2019</a:t>
            </a:r>
          </a:p>
        </p:txBody>
      </p:sp>
      <p:sp>
        <p:nvSpPr>
          <p:cNvPr id="20" name="Arrow: Right 19">
            <a:extLst>
              <a:ext uri="{FF2B5EF4-FFF2-40B4-BE49-F238E27FC236}">
                <a16:creationId xmlns:a16="http://schemas.microsoft.com/office/drawing/2014/main" id="{ADB5AB3C-5554-F7DC-DD54-DFE006878458}"/>
              </a:ext>
            </a:extLst>
          </p:cNvPr>
          <p:cNvSpPr/>
          <p:nvPr/>
        </p:nvSpPr>
        <p:spPr>
          <a:xfrm>
            <a:off x="7141029" y="5391431"/>
            <a:ext cx="1731848" cy="484632"/>
          </a:xfrm>
          <a:prstGeom prst="rightArrow">
            <a:avLst/>
          </a:prstGeom>
          <a:solidFill>
            <a:srgbClr val="AD001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B0102B6-EF70-4872-ED49-F4AF5EAA670F}"/>
              </a:ext>
            </a:extLst>
          </p:cNvPr>
          <p:cNvSpPr txBox="1"/>
          <p:nvPr/>
        </p:nvSpPr>
        <p:spPr>
          <a:xfrm>
            <a:off x="8999774" y="5459352"/>
            <a:ext cx="3548743" cy="400110"/>
          </a:xfrm>
          <a:prstGeom prst="rect">
            <a:avLst/>
          </a:prstGeom>
          <a:noFill/>
        </p:spPr>
        <p:txBody>
          <a:bodyPr wrap="square" rtlCol="0">
            <a:spAutoFit/>
          </a:bodyPr>
          <a:lstStyle/>
          <a:p>
            <a:r>
              <a:rPr lang="en-GB" sz="2000" b="1" i="1">
                <a:solidFill>
                  <a:srgbClr val="AD0016"/>
                </a:solidFill>
              </a:rPr>
              <a:t>Invite patient for a review</a:t>
            </a:r>
          </a:p>
        </p:txBody>
      </p:sp>
      <p:sp>
        <p:nvSpPr>
          <p:cNvPr id="23" name="TextBox 22">
            <a:extLst>
              <a:ext uri="{FF2B5EF4-FFF2-40B4-BE49-F238E27FC236}">
                <a16:creationId xmlns:a16="http://schemas.microsoft.com/office/drawing/2014/main" id="{93AFD70C-0E3F-CB4A-3283-3CDCCDFD6626}"/>
              </a:ext>
            </a:extLst>
          </p:cNvPr>
          <p:cNvSpPr txBox="1"/>
          <p:nvPr/>
        </p:nvSpPr>
        <p:spPr>
          <a:xfrm>
            <a:off x="5671457" y="5453820"/>
            <a:ext cx="1652708" cy="400110"/>
          </a:xfrm>
          <a:prstGeom prst="rect">
            <a:avLst/>
          </a:prstGeom>
          <a:noFill/>
        </p:spPr>
        <p:txBody>
          <a:bodyPr wrap="square" rtlCol="0">
            <a:spAutoFit/>
          </a:bodyPr>
          <a:lstStyle/>
          <a:p>
            <a:r>
              <a:rPr lang="en-GB" sz="2000" b="1" i="1">
                <a:solidFill>
                  <a:srgbClr val="AD0016"/>
                </a:solidFill>
              </a:rPr>
              <a:t>Next steps…</a:t>
            </a:r>
          </a:p>
        </p:txBody>
      </p:sp>
      <p:pic>
        <p:nvPicPr>
          <p:cNvPr id="3" name="Picture 2" descr="Green Tick Mark - Cliparts.co">
            <a:extLst>
              <a:ext uri="{FF2B5EF4-FFF2-40B4-BE49-F238E27FC236}">
                <a16:creationId xmlns:a16="http://schemas.microsoft.com/office/drawing/2014/main" id="{000EA087-8723-C096-7CEC-DBA84C3AB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16" y="4609475"/>
            <a:ext cx="554381" cy="60483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233F480-FEC3-E0FF-B0A4-3AFC1AC09ACA}"/>
              </a:ext>
            </a:extLst>
          </p:cNvPr>
          <p:cNvSpPr txBox="1"/>
          <p:nvPr/>
        </p:nvSpPr>
        <p:spPr>
          <a:xfrm>
            <a:off x="1303100" y="3204714"/>
            <a:ext cx="3189277" cy="369332"/>
          </a:xfrm>
          <a:prstGeom prst="rect">
            <a:avLst/>
          </a:prstGeom>
          <a:noFill/>
        </p:spPr>
        <p:txBody>
          <a:bodyPr wrap="square" rtlCol="0">
            <a:spAutoFit/>
          </a:bodyPr>
          <a:lstStyle/>
          <a:p>
            <a:r>
              <a:rPr lang="en-GB"/>
              <a:t>Weight 90kg</a:t>
            </a:r>
          </a:p>
        </p:txBody>
      </p:sp>
      <p:sp>
        <p:nvSpPr>
          <p:cNvPr id="24" name="TextBox 23">
            <a:extLst>
              <a:ext uri="{FF2B5EF4-FFF2-40B4-BE49-F238E27FC236}">
                <a16:creationId xmlns:a16="http://schemas.microsoft.com/office/drawing/2014/main" id="{30E23E81-6138-2D27-053E-4043E1495434}"/>
              </a:ext>
            </a:extLst>
          </p:cNvPr>
          <p:cNvSpPr txBox="1"/>
          <p:nvPr/>
        </p:nvSpPr>
        <p:spPr>
          <a:xfrm>
            <a:off x="1260325" y="4656910"/>
            <a:ext cx="5353126" cy="646331"/>
          </a:xfrm>
          <a:prstGeom prst="rect">
            <a:avLst/>
          </a:prstGeom>
          <a:noFill/>
        </p:spPr>
        <p:txBody>
          <a:bodyPr wrap="square" rtlCol="0">
            <a:spAutoFit/>
          </a:bodyPr>
          <a:lstStyle/>
          <a:p>
            <a:r>
              <a:rPr lang="en-GB"/>
              <a:t>Current prescribed inhaled therapies; </a:t>
            </a:r>
            <a:r>
              <a:rPr lang="en-GB" sz="1800">
                <a:effectLst/>
                <a:latin typeface="Calibri" panose="020F0502020204030204" pitchFamily="34" charset="0"/>
                <a:ea typeface="Calibri" panose="020F0502020204030204" pitchFamily="34" charset="0"/>
              </a:rPr>
              <a:t>Carbocisteine, Anoro Ellipta (LAMA/LABA), Ventolin </a:t>
            </a:r>
            <a:endParaRPr lang="en-GB"/>
          </a:p>
        </p:txBody>
      </p:sp>
      <p:pic>
        <p:nvPicPr>
          <p:cNvPr id="27" name="Picture 2" descr="Green Tick Mark - Cliparts.co">
            <a:extLst>
              <a:ext uri="{FF2B5EF4-FFF2-40B4-BE49-F238E27FC236}">
                <a16:creationId xmlns:a16="http://schemas.microsoft.com/office/drawing/2014/main" id="{E7CC940D-1173-394D-9119-E79358AAD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2" y="1981525"/>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95D95CE-72A6-7CD4-9756-D0740C700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506" y="4110563"/>
            <a:ext cx="506399" cy="5592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2F5E17D-6DD6-76F5-AF86-A5FF8024C768}"/>
              </a:ext>
            </a:extLst>
          </p:cNvPr>
          <p:cNvSpPr txBox="1"/>
          <p:nvPr/>
        </p:nvSpPr>
        <p:spPr>
          <a:xfrm>
            <a:off x="7426175" y="4090157"/>
            <a:ext cx="3556258" cy="646331"/>
          </a:xfrm>
          <a:prstGeom prst="rect">
            <a:avLst/>
          </a:prstGeom>
          <a:noFill/>
        </p:spPr>
        <p:txBody>
          <a:bodyPr wrap="square">
            <a:spAutoFit/>
          </a:bodyPr>
          <a:lstStyle/>
          <a:p>
            <a:r>
              <a:rPr lang="en-GB">
                <a:solidFill>
                  <a:srgbClr val="AF1E2C"/>
                </a:solidFill>
              </a:rPr>
              <a:t>No results of spirometry test to confirm COPD diagnosis</a:t>
            </a:r>
          </a:p>
        </p:txBody>
      </p:sp>
      <p:pic>
        <p:nvPicPr>
          <p:cNvPr id="32" name="Picture 6">
            <a:extLst>
              <a:ext uri="{FF2B5EF4-FFF2-40B4-BE49-F238E27FC236}">
                <a16:creationId xmlns:a16="http://schemas.microsoft.com/office/drawing/2014/main" id="{F62B61BC-7050-4315-E587-4C5198D13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273" y="2773689"/>
            <a:ext cx="548937" cy="4638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a:extLst>
              <a:ext uri="{FF2B5EF4-FFF2-40B4-BE49-F238E27FC236}">
                <a16:creationId xmlns:a16="http://schemas.microsoft.com/office/drawing/2014/main" id="{D391654C-88ED-ABC7-2D7D-E8ECD8A562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641" y="3410727"/>
            <a:ext cx="548937" cy="4638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C37F5582-FFF2-7FB8-E88F-940F83D25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158" y="2160719"/>
            <a:ext cx="548937" cy="46389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a:extLst>
              <a:ext uri="{FF2B5EF4-FFF2-40B4-BE49-F238E27FC236}">
                <a16:creationId xmlns:a16="http://schemas.microsoft.com/office/drawing/2014/main" id="{ACD46057-B533-8DF9-F2AD-68B55887DDAE}"/>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37</a:t>
            </a:fld>
            <a:r>
              <a:rPr lang="en-US" sz="1200"/>
              <a:t> </a:t>
            </a:r>
          </a:p>
        </p:txBody>
      </p:sp>
      <p:sp>
        <p:nvSpPr>
          <p:cNvPr id="12" name="Date Placeholder 3">
            <a:extLst>
              <a:ext uri="{FF2B5EF4-FFF2-40B4-BE49-F238E27FC236}">
                <a16:creationId xmlns:a16="http://schemas.microsoft.com/office/drawing/2014/main" id="{4F7D3F5D-F94E-22C2-308B-9ED19ED000CA}"/>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4" name="Footer Placeholder 4">
            <a:extLst>
              <a:ext uri="{FF2B5EF4-FFF2-40B4-BE49-F238E27FC236}">
                <a16:creationId xmlns:a16="http://schemas.microsoft.com/office/drawing/2014/main" id="{7C03EF39-3DA7-96F6-C5B4-48653404C60D}"/>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96836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2B3C-217B-C4B1-8E47-2DD6E0F3987E}"/>
              </a:ext>
            </a:extLst>
          </p:cNvPr>
          <p:cNvSpPr>
            <a:spLocks noGrp="1"/>
          </p:cNvSpPr>
          <p:nvPr>
            <p:ph type="title"/>
          </p:nvPr>
        </p:nvSpPr>
        <p:spPr/>
        <p:txBody>
          <a:bodyPr/>
          <a:lstStyle/>
          <a:p>
            <a:r>
              <a:rPr lang="en-GB" b="1">
                <a:solidFill>
                  <a:srgbClr val="AF1E2C"/>
                </a:solidFill>
              </a:rPr>
              <a:t>Carrying out the COPD-PET Review</a:t>
            </a:r>
          </a:p>
        </p:txBody>
      </p:sp>
      <p:sp>
        <p:nvSpPr>
          <p:cNvPr id="5" name="Date Placeholder 4">
            <a:extLst>
              <a:ext uri="{FF2B5EF4-FFF2-40B4-BE49-F238E27FC236}">
                <a16:creationId xmlns:a16="http://schemas.microsoft.com/office/drawing/2014/main" id="{01518BA3-9E0C-FA0C-0850-854CC65BC897}"/>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6" name="Footer Placeholder 5">
            <a:extLst>
              <a:ext uri="{FF2B5EF4-FFF2-40B4-BE49-F238E27FC236}">
                <a16:creationId xmlns:a16="http://schemas.microsoft.com/office/drawing/2014/main" id="{5DD88E6F-0B47-D489-B7BF-42EB242439A5}"/>
              </a:ext>
            </a:extLst>
          </p:cNvPr>
          <p:cNvSpPr>
            <a:spLocks noGrp="1"/>
          </p:cNvSpPr>
          <p:nvPr>
            <p:ph type="ftr" sz="quarter" idx="11"/>
          </p:nvPr>
        </p:nvSpPr>
        <p:spPr>
          <a:xfrm>
            <a:off x="4038600" y="6310312"/>
            <a:ext cx="4114800" cy="365125"/>
          </a:xfrm>
        </p:spPr>
        <p:txBody>
          <a:bodyPr/>
          <a:lstStyle/>
          <a:p>
            <a:r>
              <a:rPr lang="en-GB">
                <a:solidFill>
                  <a:schemeClr val="tx1"/>
                </a:solidFill>
              </a:rPr>
              <a:t>rcgp.org.uk/TARGETantibiotics</a:t>
            </a:r>
          </a:p>
        </p:txBody>
      </p:sp>
      <p:sp>
        <p:nvSpPr>
          <p:cNvPr id="7" name="Slide Number Placeholder 6">
            <a:extLst>
              <a:ext uri="{FF2B5EF4-FFF2-40B4-BE49-F238E27FC236}">
                <a16:creationId xmlns:a16="http://schemas.microsoft.com/office/drawing/2014/main" id="{D136DB41-8E85-2EB1-BAF5-C290FC195D84}"/>
              </a:ext>
            </a:extLst>
          </p:cNvPr>
          <p:cNvSpPr>
            <a:spLocks noGrp="1"/>
          </p:cNvSpPr>
          <p:nvPr>
            <p:ph type="sldNum" sz="quarter" idx="12"/>
          </p:nvPr>
        </p:nvSpPr>
        <p:spPr/>
        <p:txBody>
          <a:bodyPr/>
          <a:lstStyle/>
          <a:p>
            <a:fld id="{EE1385C2-C24A-4E88-87F7-2016927FAD7D}" type="slidenum">
              <a:rPr lang="en-GB" smtClean="0">
                <a:solidFill>
                  <a:schemeClr val="tx1"/>
                </a:solidFill>
              </a:rPr>
              <a:pPr/>
              <a:t>38</a:t>
            </a:fld>
            <a:endParaRPr lang="en-GB">
              <a:solidFill>
                <a:schemeClr val="tx1"/>
              </a:solidFill>
            </a:endParaRPr>
          </a:p>
        </p:txBody>
      </p:sp>
      <p:pic>
        <p:nvPicPr>
          <p:cNvPr id="8" name="Picture 2" descr="Green Tick Mark - Cliparts.co">
            <a:extLst>
              <a:ext uri="{FF2B5EF4-FFF2-40B4-BE49-F238E27FC236}">
                <a16:creationId xmlns:a16="http://schemas.microsoft.com/office/drawing/2014/main" id="{59436616-F1DC-D8D2-4FCD-068EF5646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9" y="1907869"/>
            <a:ext cx="554381" cy="6048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56E5D1-207D-D057-2A83-0703B1486B78}"/>
              </a:ext>
            </a:extLst>
          </p:cNvPr>
          <p:cNvSpPr txBox="1"/>
          <p:nvPr/>
        </p:nvSpPr>
        <p:spPr>
          <a:xfrm>
            <a:off x="1496568" y="1972486"/>
            <a:ext cx="2542032" cy="400110"/>
          </a:xfrm>
          <a:prstGeom prst="rect">
            <a:avLst/>
          </a:prstGeom>
          <a:noFill/>
        </p:spPr>
        <p:txBody>
          <a:bodyPr wrap="square" rtlCol="0">
            <a:spAutoFit/>
          </a:bodyPr>
          <a:lstStyle/>
          <a:p>
            <a:r>
              <a:rPr lang="en-GB" sz="2000" b="1">
                <a:solidFill>
                  <a:srgbClr val="AD0016"/>
                </a:solidFill>
              </a:rPr>
              <a:t>MRC score = 3</a:t>
            </a:r>
          </a:p>
        </p:txBody>
      </p:sp>
      <p:pic>
        <p:nvPicPr>
          <p:cNvPr id="10" name="Picture 2" descr="Green Tick Mark - Cliparts.co">
            <a:extLst>
              <a:ext uri="{FF2B5EF4-FFF2-40B4-BE49-F238E27FC236}">
                <a16:creationId xmlns:a16="http://schemas.microsoft.com/office/drawing/2014/main" id="{56215308-50DD-3BF4-BDBE-8311FCA77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09" y="2593676"/>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een Tick Mark - Cliparts.co">
            <a:extLst>
              <a:ext uri="{FF2B5EF4-FFF2-40B4-BE49-F238E27FC236}">
                <a16:creationId xmlns:a16="http://schemas.microsoft.com/office/drawing/2014/main" id="{1D053C13-F39A-10C1-1B04-E17A53471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87" y="3532574"/>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 Tick Mark - Cliparts.co">
            <a:extLst>
              <a:ext uri="{FF2B5EF4-FFF2-40B4-BE49-F238E27FC236}">
                <a16:creationId xmlns:a16="http://schemas.microsoft.com/office/drawing/2014/main" id="{2E62E5FC-308C-6DEE-8613-8B88AE0DE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86" y="4476808"/>
            <a:ext cx="554381" cy="6048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5BE3138-4720-5C54-082B-B661FE1D15B7}"/>
              </a:ext>
            </a:extLst>
          </p:cNvPr>
          <p:cNvSpPr txBox="1"/>
          <p:nvPr/>
        </p:nvSpPr>
        <p:spPr>
          <a:xfrm>
            <a:off x="1496567" y="2571211"/>
            <a:ext cx="10202588" cy="707886"/>
          </a:xfrm>
          <a:prstGeom prst="rect">
            <a:avLst/>
          </a:prstGeom>
          <a:noFill/>
        </p:spPr>
        <p:txBody>
          <a:bodyPr wrap="square">
            <a:spAutoFit/>
          </a:bodyPr>
          <a:lstStyle/>
          <a:p>
            <a:pPr marL="6350" indent="-6350">
              <a:lnSpc>
                <a:spcPct val="100000"/>
              </a:lnSpc>
              <a:spcBef>
                <a:spcPts val="600"/>
              </a:spcBef>
              <a:spcAft>
                <a:spcPts val="35"/>
              </a:spcAft>
            </a:pPr>
            <a:r>
              <a:rPr lang="en-GB" sz="2000" b="1">
                <a:solidFill>
                  <a:srgbClr val="AD0016"/>
                </a:solidFill>
                <a:effectLst/>
                <a:latin typeface="Calibri" panose="020F0502020204030204" pitchFamily="34" charset="0"/>
                <a:ea typeface="Calibri" panose="020F0502020204030204" pitchFamily="34" charset="0"/>
              </a:rPr>
              <a:t>Inhaler technique check and therapy optimisation </a:t>
            </a:r>
            <a:r>
              <a:rPr lang="en-GB" sz="2000">
                <a:effectLst/>
                <a:latin typeface="Calibri" panose="020F0502020204030204" pitchFamily="34" charset="0"/>
                <a:ea typeface="Calibri" panose="020F0502020204030204" pitchFamily="34" charset="0"/>
              </a:rPr>
              <a:t>Ventolin </a:t>
            </a:r>
            <a:r>
              <a:rPr lang="en-GB" sz="2000">
                <a:latin typeface="Calibri" panose="020F0502020204030204" pitchFamily="34" charset="0"/>
                <a:ea typeface="Calibri" panose="020F0502020204030204" pitchFamily="34" charset="0"/>
              </a:rPr>
              <a:t>changed to S</a:t>
            </a:r>
            <a:r>
              <a:rPr lang="en-GB" sz="2000">
                <a:effectLst/>
                <a:latin typeface="Calibri" panose="020F0502020204030204" pitchFamily="34" charset="0"/>
                <a:ea typeface="Calibri" panose="020F0502020204030204" pitchFamily="34" charset="0"/>
              </a:rPr>
              <a:t>albutamol Easyhaler, LABA/LAMA changed to </a:t>
            </a:r>
            <a:r>
              <a:rPr lang="en-GB" sz="2000" err="1">
                <a:effectLst/>
                <a:latin typeface="Calibri" panose="020F0502020204030204" pitchFamily="34" charset="0"/>
                <a:ea typeface="Calibri" panose="020F0502020204030204" pitchFamily="34" charset="0"/>
              </a:rPr>
              <a:t>Trelegy</a:t>
            </a:r>
            <a:r>
              <a:rPr lang="en-GB" sz="2000">
                <a:effectLst/>
                <a:latin typeface="Calibri" panose="020F0502020204030204" pitchFamily="34" charset="0"/>
                <a:ea typeface="Calibri" panose="020F0502020204030204" pitchFamily="34" charset="0"/>
              </a:rPr>
              <a:t> (triple therapy)</a:t>
            </a:r>
          </a:p>
        </p:txBody>
      </p:sp>
      <p:sp>
        <p:nvSpPr>
          <p:cNvPr id="16" name="TextBox 15">
            <a:extLst>
              <a:ext uri="{FF2B5EF4-FFF2-40B4-BE49-F238E27FC236}">
                <a16:creationId xmlns:a16="http://schemas.microsoft.com/office/drawing/2014/main" id="{AA8EBC20-6E1B-985F-056C-545AD1809903}"/>
              </a:ext>
            </a:extLst>
          </p:cNvPr>
          <p:cNvSpPr txBox="1"/>
          <p:nvPr/>
        </p:nvSpPr>
        <p:spPr>
          <a:xfrm>
            <a:off x="1459260" y="3500226"/>
            <a:ext cx="10451969" cy="1092607"/>
          </a:xfrm>
          <a:prstGeom prst="rect">
            <a:avLst/>
          </a:prstGeom>
          <a:noFill/>
        </p:spPr>
        <p:txBody>
          <a:bodyPr wrap="square">
            <a:spAutoFit/>
          </a:bodyPr>
          <a:lstStyle/>
          <a:p>
            <a:pPr marL="6350" indent="-6350">
              <a:spcBef>
                <a:spcPts val="600"/>
              </a:spcBef>
              <a:spcAft>
                <a:spcPts val="35"/>
              </a:spcAft>
            </a:pPr>
            <a:r>
              <a:rPr lang="en-GB" sz="2000" b="1">
                <a:solidFill>
                  <a:srgbClr val="AD0016"/>
                </a:solidFill>
                <a:effectLst/>
                <a:latin typeface="Calibri" panose="020F0502020204030204" pitchFamily="34" charset="0"/>
                <a:ea typeface="Calibri" panose="020F0502020204030204" pitchFamily="34" charset="0"/>
              </a:rPr>
              <a:t>Patient education and support </a:t>
            </a:r>
            <a:r>
              <a:rPr lang="en-GB" sz="2000">
                <a:effectLst/>
                <a:latin typeface="Calibri" panose="020F0502020204030204" pitchFamily="34" charset="0"/>
                <a:ea typeface="Calibri" panose="020F0502020204030204" pitchFamily="34" charset="0"/>
              </a:rPr>
              <a:t>Triggers for breathlessness identified</a:t>
            </a:r>
            <a:r>
              <a:rPr lang="en-GB" sz="2000" b="1">
                <a:effectLst/>
                <a:latin typeface="Calibri" panose="020F0502020204030204" pitchFamily="34" charset="0"/>
                <a:ea typeface="Calibri" panose="020F0502020204030204" pitchFamily="34" charset="0"/>
              </a:rPr>
              <a:t>, </a:t>
            </a:r>
            <a:r>
              <a:rPr lang="en-GB" sz="2000">
                <a:effectLst/>
                <a:latin typeface="Calibri" panose="020F0502020204030204" pitchFamily="34" charset="0"/>
                <a:ea typeface="Calibri" panose="020F0502020204030204" pitchFamily="34" charset="0"/>
              </a:rPr>
              <a:t>COPD care plan provided and information on when to use rescue pack</a:t>
            </a:r>
            <a:r>
              <a:rPr lang="en-GB" sz="2000">
                <a:latin typeface="Calibri" panose="020F0502020204030204" pitchFamily="34" charset="0"/>
                <a:ea typeface="Calibri" panose="020F0502020204030204" pitchFamily="34" charset="0"/>
              </a:rPr>
              <a:t> and the risks </a:t>
            </a:r>
            <a:r>
              <a:rPr lang="en-GB" sz="2000">
                <a:effectLst/>
                <a:latin typeface="Calibri" panose="020F0502020204030204" pitchFamily="34" charset="0"/>
                <a:ea typeface="Calibri" panose="020F0502020204030204" pitchFamily="34" charset="0"/>
              </a:rPr>
              <a:t>of antibiotic overuse provided. </a:t>
            </a:r>
          </a:p>
          <a:p>
            <a:pPr marL="6350" indent="-6350">
              <a:lnSpc>
                <a:spcPct val="100000"/>
              </a:lnSpc>
              <a:spcBef>
                <a:spcPts val="600"/>
              </a:spcBef>
              <a:spcAft>
                <a:spcPts val="35"/>
              </a:spcAft>
            </a:pPr>
            <a:endParaRPr lang="en-GB" sz="2000">
              <a:solidFill>
                <a:srgbClr val="AD0016"/>
              </a:solidFill>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75F69C68-F2C3-8ED1-83C9-15D26E7D0DE4}"/>
              </a:ext>
            </a:extLst>
          </p:cNvPr>
          <p:cNvSpPr txBox="1"/>
          <p:nvPr/>
        </p:nvSpPr>
        <p:spPr>
          <a:xfrm>
            <a:off x="1496567" y="5337360"/>
            <a:ext cx="10016259" cy="400110"/>
          </a:xfrm>
          <a:prstGeom prst="rect">
            <a:avLst/>
          </a:prstGeom>
          <a:noFill/>
        </p:spPr>
        <p:txBody>
          <a:bodyPr wrap="square">
            <a:spAutoFit/>
          </a:bodyPr>
          <a:lstStyle/>
          <a:p>
            <a:pPr marL="6350" indent="-6350">
              <a:lnSpc>
                <a:spcPct val="100000"/>
              </a:lnSpc>
              <a:spcBef>
                <a:spcPts val="600"/>
              </a:spcBef>
              <a:spcAft>
                <a:spcPts val="35"/>
              </a:spcAft>
            </a:pPr>
            <a:r>
              <a:rPr lang="en-GB" sz="2000" b="1">
                <a:solidFill>
                  <a:srgbClr val="AD0016"/>
                </a:solidFill>
                <a:effectLst/>
                <a:latin typeface="Calibri" panose="020F0502020204030204" pitchFamily="34" charset="0"/>
                <a:ea typeface="Calibri" panose="020F0502020204030204" pitchFamily="34" charset="0"/>
              </a:rPr>
              <a:t>Referrals</a:t>
            </a:r>
            <a:r>
              <a:rPr lang="en-GB" sz="2000">
                <a:solidFill>
                  <a:srgbClr val="AD0016"/>
                </a:solidFill>
                <a:effectLst/>
                <a:latin typeface="Calibri" panose="020F0502020204030204" pitchFamily="34" charset="0"/>
                <a:ea typeface="Calibri" panose="020F0502020204030204" pitchFamily="34" charset="0"/>
              </a:rPr>
              <a:t> </a:t>
            </a:r>
            <a:r>
              <a:rPr lang="en-GB" sz="2000">
                <a:effectLst/>
                <a:latin typeface="Calibri" panose="020F0502020204030204" pitchFamily="34" charset="0"/>
                <a:ea typeface="Calibri" panose="020F0502020204030204" pitchFamily="34" charset="0"/>
              </a:rPr>
              <a:t>to social prescriber, pulmonary rehab and spirometry testing</a:t>
            </a:r>
          </a:p>
        </p:txBody>
      </p:sp>
      <p:pic>
        <p:nvPicPr>
          <p:cNvPr id="19" name="Picture 2" descr="Green Tick Mark - Cliparts.co">
            <a:extLst>
              <a:ext uri="{FF2B5EF4-FFF2-40B4-BE49-F238E27FC236}">
                <a16:creationId xmlns:a16="http://schemas.microsoft.com/office/drawing/2014/main" id="{31E57212-22BE-BF3F-2FF8-219AFA162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08" y="5313021"/>
            <a:ext cx="554381" cy="60483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33812B7-4C54-00B8-F381-607BA8873FE2}"/>
              </a:ext>
            </a:extLst>
          </p:cNvPr>
          <p:cNvSpPr txBox="1"/>
          <p:nvPr/>
        </p:nvSpPr>
        <p:spPr>
          <a:xfrm>
            <a:off x="1445347" y="4588896"/>
            <a:ext cx="10202587" cy="400110"/>
          </a:xfrm>
          <a:prstGeom prst="rect">
            <a:avLst/>
          </a:prstGeom>
          <a:noFill/>
        </p:spPr>
        <p:txBody>
          <a:bodyPr wrap="square">
            <a:spAutoFit/>
          </a:bodyPr>
          <a:lstStyle/>
          <a:p>
            <a:pPr marL="6350" indent="-6350">
              <a:lnSpc>
                <a:spcPct val="100000"/>
              </a:lnSpc>
              <a:spcBef>
                <a:spcPts val="600"/>
              </a:spcBef>
              <a:spcAft>
                <a:spcPts val="35"/>
              </a:spcAft>
            </a:pPr>
            <a:r>
              <a:rPr lang="en-GB" sz="2000" b="1">
                <a:solidFill>
                  <a:srgbClr val="AD0016"/>
                </a:solidFill>
                <a:effectLst/>
                <a:latin typeface="Calibri" panose="020F0502020204030204" pitchFamily="34" charset="0"/>
                <a:ea typeface="Calibri" panose="020F0502020204030204" pitchFamily="34" charset="0"/>
              </a:rPr>
              <a:t>Vaccination hesitancy </a:t>
            </a:r>
            <a:r>
              <a:rPr lang="en-GB" sz="2000">
                <a:effectLst/>
                <a:latin typeface="Calibri" panose="020F0502020204030204" pitchFamily="34" charset="0"/>
                <a:ea typeface="Calibri" panose="020F0502020204030204" pitchFamily="34" charset="0"/>
              </a:rPr>
              <a:t>addressed- patient agreed </a:t>
            </a:r>
            <a:r>
              <a:rPr lang="en-GB" sz="2000">
                <a:latin typeface="Calibri" panose="020F0502020204030204" pitchFamily="34" charset="0"/>
                <a:ea typeface="Calibri" panose="020F0502020204030204" pitchFamily="34" charset="0"/>
              </a:rPr>
              <a:t>to have </a:t>
            </a:r>
            <a:r>
              <a:rPr lang="en-GB" sz="2000">
                <a:effectLst/>
                <a:latin typeface="Calibri" panose="020F0502020204030204" pitchFamily="34" charset="0"/>
                <a:ea typeface="Calibri" panose="020F0502020204030204" pitchFamily="34" charset="0"/>
              </a:rPr>
              <a:t>influenza vaccine. </a:t>
            </a:r>
          </a:p>
        </p:txBody>
      </p:sp>
    </p:spTree>
    <p:extLst>
      <p:ext uri="{BB962C8B-B14F-4D97-AF65-F5344CB8AC3E}">
        <p14:creationId xmlns:p14="http://schemas.microsoft.com/office/powerpoint/2010/main" val="1522654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BC82-06E7-E450-9E07-F1CD6ADBB990}"/>
              </a:ext>
            </a:extLst>
          </p:cNvPr>
          <p:cNvSpPr>
            <a:spLocks noGrp="1"/>
          </p:cNvSpPr>
          <p:nvPr>
            <p:ph type="title"/>
          </p:nvPr>
        </p:nvSpPr>
        <p:spPr>
          <a:xfrm>
            <a:off x="1743196" y="410368"/>
            <a:ext cx="9772650" cy="1325563"/>
          </a:xfrm>
        </p:spPr>
        <p:txBody>
          <a:bodyPr/>
          <a:lstStyle/>
          <a:p>
            <a:r>
              <a:rPr lang="en-GB" b="1">
                <a:solidFill>
                  <a:srgbClr val="AF1E2C"/>
                </a:solidFill>
              </a:rPr>
              <a:t>Practice learning</a:t>
            </a:r>
          </a:p>
        </p:txBody>
      </p:sp>
      <p:sp>
        <p:nvSpPr>
          <p:cNvPr id="3" name="Content Placeholder 2">
            <a:extLst>
              <a:ext uri="{FF2B5EF4-FFF2-40B4-BE49-F238E27FC236}">
                <a16:creationId xmlns:a16="http://schemas.microsoft.com/office/drawing/2014/main" id="{DC827221-ACA3-D063-776F-EC5371596E43}"/>
              </a:ext>
            </a:extLst>
          </p:cNvPr>
          <p:cNvSpPr>
            <a:spLocks noGrp="1"/>
          </p:cNvSpPr>
          <p:nvPr>
            <p:ph idx="1"/>
          </p:nvPr>
        </p:nvSpPr>
        <p:spPr/>
        <p:txBody>
          <a:bodyPr>
            <a:noAutofit/>
          </a:bodyPr>
          <a:lstStyle/>
          <a:p>
            <a:pPr marL="0" indent="0">
              <a:lnSpc>
                <a:spcPct val="103000"/>
              </a:lnSpc>
              <a:spcAft>
                <a:spcPts val="35"/>
              </a:spcAft>
              <a:buNone/>
            </a:pPr>
            <a:r>
              <a:rPr lang="en-GB" sz="2400" b="1">
                <a:solidFill>
                  <a:srgbClr val="AD0016"/>
                </a:solidFill>
                <a:effectLst/>
                <a:latin typeface="Calibri" panose="020F0502020204030204" pitchFamily="34" charset="0"/>
                <a:ea typeface="Calibri" panose="020F0502020204030204" pitchFamily="34" charset="0"/>
              </a:rPr>
              <a:t>1.</a:t>
            </a:r>
            <a:r>
              <a:rPr lang="en-GB" sz="2400">
                <a:solidFill>
                  <a:srgbClr val="000000"/>
                </a:solidFill>
                <a:effectLst/>
                <a:latin typeface="Calibri" panose="020F0502020204030204" pitchFamily="34" charset="0"/>
                <a:ea typeface="Calibri" panose="020F0502020204030204" pitchFamily="34" charset="0"/>
              </a:rPr>
              <a:t> </a:t>
            </a:r>
            <a:r>
              <a:rPr lang="en-GB" sz="2400" b="1">
                <a:solidFill>
                  <a:srgbClr val="AD0016"/>
                </a:solidFill>
                <a:effectLst/>
                <a:latin typeface="Calibri" panose="020F0502020204030204" pitchFamily="34" charset="0"/>
                <a:ea typeface="Calibri" panose="020F0502020204030204" pitchFamily="34" charset="0"/>
              </a:rPr>
              <a:t>Spirometry diagnosis </a:t>
            </a:r>
            <a:r>
              <a:rPr lang="en-GB" sz="2400">
                <a:latin typeface="Calibri" panose="020F0502020204030204" pitchFamily="34" charset="0"/>
                <a:ea typeface="Calibri" panose="020F0502020204030204" pitchFamily="34" charset="0"/>
              </a:rPr>
              <a:t>We</a:t>
            </a:r>
            <a:r>
              <a:rPr lang="en-GB" sz="2400" b="1">
                <a:latin typeface="Calibri" panose="020F0502020204030204" pitchFamily="34" charset="0"/>
                <a:ea typeface="Calibri" panose="020F0502020204030204" pitchFamily="34" charset="0"/>
              </a:rPr>
              <a:t> </a:t>
            </a:r>
            <a:r>
              <a:rPr lang="en-GB" sz="2400">
                <a:solidFill>
                  <a:srgbClr val="000000"/>
                </a:solidFill>
                <a:effectLst/>
                <a:latin typeface="Calibri" panose="020F0502020204030204" pitchFamily="34" charset="0"/>
                <a:ea typeface="Calibri" panose="020F0502020204030204" pitchFamily="34" charset="0"/>
              </a:rPr>
              <a:t>Identified many patients lost to follow up for spirometry, some with questionable COPD diagnoses. </a:t>
            </a:r>
          </a:p>
          <a:p>
            <a:pPr marL="0" indent="0">
              <a:lnSpc>
                <a:spcPct val="103000"/>
              </a:lnSpc>
              <a:spcAft>
                <a:spcPts val="35"/>
              </a:spcAft>
              <a:buNone/>
            </a:pPr>
            <a:r>
              <a:rPr lang="en-GB" sz="2400" b="1">
                <a:solidFill>
                  <a:srgbClr val="AD0016"/>
                </a:solidFill>
                <a:effectLst/>
                <a:latin typeface="Calibri" panose="020F0502020204030204" pitchFamily="34" charset="0"/>
                <a:ea typeface="Calibri" panose="020F0502020204030204" pitchFamily="34" charset="0"/>
              </a:rPr>
              <a:t>2</a:t>
            </a:r>
            <a:r>
              <a:rPr lang="en-GB" sz="2400">
                <a:solidFill>
                  <a:srgbClr val="AD0016"/>
                </a:solidFill>
                <a:effectLst/>
                <a:latin typeface="Calibri" panose="020F0502020204030204" pitchFamily="34" charset="0"/>
                <a:ea typeface="Calibri" panose="020F0502020204030204" pitchFamily="34" charset="0"/>
              </a:rPr>
              <a:t>.</a:t>
            </a:r>
            <a:r>
              <a:rPr lang="en-GB" sz="2400">
                <a:solidFill>
                  <a:srgbClr val="000000"/>
                </a:solidFill>
                <a:effectLst/>
                <a:latin typeface="Calibri" panose="020F0502020204030204" pitchFamily="34" charset="0"/>
                <a:ea typeface="Calibri" panose="020F0502020204030204" pitchFamily="34" charset="0"/>
              </a:rPr>
              <a:t> </a:t>
            </a:r>
            <a:r>
              <a:rPr lang="en-GB" sz="2400" b="1">
                <a:solidFill>
                  <a:srgbClr val="AD0016"/>
                </a:solidFill>
                <a:effectLst/>
                <a:latin typeface="Calibri" panose="020F0502020204030204" pitchFamily="34" charset="0"/>
                <a:ea typeface="Calibri" panose="020F0502020204030204" pitchFamily="34" charset="0"/>
              </a:rPr>
              <a:t>Impact of COVID</a:t>
            </a:r>
            <a:r>
              <a:rPr lang="en-GB" sz="2400" b="1">
                <a:solidFill>
                  <a:srgbClr val="000000"/>
                </a:solidFill>
                <a:latin typeface="Calibri" panose="020F0502020204030204" pitchFamily="34" charset="0"/>
                <a:ea typeface="Calibri" panose="020F0502020204030204" pitchFamily="34" charset="0"/>
              </a:rPr>
              <a:t> </a:t>
            </a:r>
            <a:r>
              <a:rPr lang="en-GB" sz="2400">
                <a:solidFill>
                  <a:srgbClr val="000000"/>
                </a:solidFill>
                <a:effectLst/>
                <a:latin typeface="Calibri" panose="020F0502020204030204" pitchFamily="34" charset="0"/>
                <a:ea typeface="Calibri" panose="020F0502020204030204" pitchFamily="34" charset="0"/>
              </a:rPr>
              <a:t>restricted face to face, annual reviews and spirometry. </a:t>
            </a:r>
          </a:p>
          <a:p>
            <a:pPr marL="0" indent="0">
              <a:lnSpc>
                <a:spcPct val="103000"/>
              </a:lnSpc>
              <a:spcAft>
                <a:spcPts val="35"/>
              </a:spcAft>
              <a:buNone/>
            </a:pPr>
            <a:r>
              <a:rPr lang="en-GB" sz="2400" b="1">
                <a:solidFill>
                  <a:srgbClr val="AD0016"/>
                </a:solidFill>
                <a:effectLst/>
                <a:latin typeface="Calibri" panose="020F0502020204030204" pitchFamily="34" charset="0"/>
                <a:ea typeface="Calibri" panose="020F0502020204030204" pitchFamily="34" charset="0"/>
              </a:rPr>
              <a:t>3. Tricky cohort to get in for annual reviews </a:t>
            </a:r>
            <a:r>
              <a:rPr lang="en-GB" sz="2400">
                <a:solidFill>
                  <a:srgbClr val="000000"/>
                </a:solidFill>
                <a:latin typeface="Calibri" panose="020F0502020204030204" pitchFamily="34" charset="0"/>
                <a:ea typeface="Calibri" panose="020F0502020204030204" pitchFamily="34" charset="0"/>
              </a:rPr>
              <a:t>therefore we </a:t>
            </a:r>
            <a:r>
              <a:rPr lang="en-GB" sz="2400">
                <a:solidFill>
                  <a:srgbClr val="000000"/>
                </a:solidFill>
                <a:effectLst/>
                <a:latin typeface="Calibri" panose="020F0502020204030204" pitchFamily="34" charset="0"/>
                <a:ea typeface="Calibri" panose="020F0502020204030204" pitchFamily="34" charset="0"/>
              </a:rPr>
              <a:t>made sure that the </a:t>
            </a:r>
            <a:r>
              <a:rPr lang="en-GB" sz="2400">
                <a:solidFill>
                  <a:srgbClr val="000000"/>
                </a:solidFill>
                <a:latin typeface="Calibri" panose="020F0502020204030204" pitchFamily="34" charset="0"/>
                <a:ea typeface="Calibri" panose="020F0502020204030204" pitchFamily="34" charset="0"/>
              </a:rPr>
              <a:t>patient review and consultation </a:t>
            </a:r>
            <a:r>
              <a:rPr lang="en-GB" sz="2400">
                <a:solidFill>
                  <a:srgbClr val="000000"/>
                </a:solidFill>
                <a:effectLst/>
                <a:latin typeface="Calibri" panose="020F0502020204030204" pitchFamily="34" charset="0"/>
                <a:ea typeface="Calibri" panose="020F0502020204030204" pitchFamily="34" charset="0"/>
              </a:rPr>
              <a:t>covered all areas of their management and thus providing a good patient experience</a:t>
            </a:r>
            <a:r>
              <a:rPr lang="en-GB" sz="2400">
                <a:solidFill>
                  <a:srgbClr val="000000"/>
                </a:solidFill>
                <a:latin typeface="Calibri" panose="020F0502020204030204" pitchFamily="34" charset="0"/>
                <a:ea typeface="Calibri" panose="020F0502020204030204" pitchFamily="34" charset="0"/>
              </a:rPr>
              <a:t>. This </a:t>
            </a:r>
            <a:r>
              <a:rPr lang="en-GB" sz="2400">
                <a:solidFill>
                  <a:srgbClr val="000000"/>
                </a:solidFill>
                <a:effectLst/>
                <a:latin typeface="Calibri" panose="020F0502020204030204" pitchFamily="34" charset="0"/>
                <a:ea typeface="Calibri" panose="020F0502020204030204" pitchFamily="34" charset="0"/>
              </a:rPr>
              <a:t>service should lead to better patient attendance </a:t>
            </a:r>
            <a:r>
              <a:rPr lang="en-GB" sz="2400">
                <a:solidFill>
                  <a:srgbClr val="000000"/>
                </a:solidFill>
                <a:latin typeface="Calibri" panose="020F0502020204030204" pitchFamily="34" charset="0"/>
                <a:ea typeface="Calibri" panose="020F0502020204030204" pitchFamily="34" charset="0"/>
              </a:rPr>
              <a:t>for </a:t>
            </a:r>
            <a:r>
              <a:rPr lang="en-GB" sz="2400">
                <a:solidFill>
                  <a:srgbClr val="000000"/>
                </a:solidFill>
                <a:effectLst/>
                <a:latin typeface="Calibri" panose="020F0502020204030204" pitchFamily="34" charset="0"/>
                <a:ea typeface="Calibri" panose="020F0502020204030204" pitchFamily="34" charset="0"/>
              </a:rPr>
              <a:t>future reviews. </a:t>
            </a:r>
          </a:p>
          <a:p>
            <a:pPr marL="0" indent="0">
              <a:buNone/>
            </a:pPr>
            <a:r>
              <a:rPr lang="en-GB" sz="2400" b="1">
                <a:solidFill>
                  <a:srgbClr val="AD0016"/>
                </a:solidFill>
                <a:effectLst/>
                <a:latin typeface="Calibri" panose="020F0502020204030204" pitchFamily="34" charset="0"/>
                <a:ea typeface="Calibri" panose="020F0502020204030204" pitchFamily="34" charset="0"/>
              </a:rPr>
              <a:t>4. Reflection </a:t>
            </a:r>
            <a:r>
              <a:rPr lang="en-GB" sz="2400">
                <a:solidFill>
                  <a:srgbClr val="000000"/>
                </a:solidFill>
                <a:effectLst/>
                <a:latin typeface="Calibri" panose="020F0502020204030204" pitchFamily="34" charset="0"/>
                <a:ea typeface="Calibri" panose="020F0502020204030204" pitchFamily="34" charset="0"/>
              </a:rPr>
              <a:t>on our own assumption of patient knowledge of their condition when under secondary care.</a:t>
            </a:r>
            <a:endParaRPr lang="en-GB" sz="2400"/>
          </a:p>
        </p:txBody>
      </p:sp>
      <p:sp>
        <p:nvSpPr>
          <p:cNvPr id="4" name="Date Placeholder 3">
            <a:extLst>
              <a:ext uri="{FF2B5EF4-FFF2-40B4-BE49-F238E27FC236}">
                <a16:creationId xmlns:a16="http://schemas.microsoft.com/office/drawing/2014/main" id="{162951D8-72E1-9445-1A2A-24E53481D9DB}"/>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186EBD91-B303-97BE-C536-83FAF07DF5B8}"/>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74901423-5143-5203-9D75-7401150EEC43}"/>
              </a:ext>
            </a:extLst>
          </p:cNvPr>
          <p:cNvSpPr>
            <a:spLocks noGrp="1"/>
          </p:cNvSpPr>
          <p:nvPr>
            <p:ph type="sldNum" sz="quarter" idx="12"/>
          </p:nvPr>
        </p:nvSpPr>
        <p:spPr/>
        <p:txBody>
          <a:bodyPr/>
          <a:lstStyle/>
          <a:p>
            <a:fld id="{EE1385C2-C24A-4E88-87F7-2016927FAD7D}" type="slidenum">
              <a:rPr lang="en-GB" smtClean="0">
                <a:solidFill>
                  <a:schemeClr val="tx1"/>
                </a:solidFill>
              </a:rPr>
              <a:t>39</a:t>
            </a:fld>
            <a:endParaRPr lang="en-GB">
              <a:solidFill>
                <a:schemeClr val="tx1"/>
              </a:solidFill>
            </a:endParaRPr>
          </a:p>
        </p:txBody>
      </p:sp>
    </p:spTree>
    <p:extLst>
      <p:ext uri="{BB962C8B-B14F-4D97-AF65-F5344CB8AC3E}">
        <p14:creationId xmlns:p14="http://schemas.microsoft.com/office/powerpoint/2010/main" val="80443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41AC-1679-D0C3-6C2D-5F2BF43E3872}"/>
              </a:ext>
            </a:extLst>
          </p:cNvPr>
          <p:cNvSpPr>
            <a:spLocks noGrp="1"/>
          </p:cNvSpPr>
          <p:nvPr>
            <p:ph type="title"/>
          </p:nvPr>
        </p:nvSpPr>
        <p:spPr>
          <a:xfrm>
            <a:off x="1685322" y="295677"/>
            <a:ext cx="9772650" cy="1325563"/>
          </a:xfrm>
        </p:spPr>
        <p:txBody>
          <a:bodyPr/>
          <a:lstStyle/>
          <a:p>
            <a:r>
              <a:rPr lang="en-GB">
                <a:solidFill>
                  <a:srgbClr val="AF1E2C"/>
                </a:solidFill>
              </a:rPr>
              <a:t>Topics to cover</a:t>
            </a:r>
          </a:p>
        </p:txBody>
      </p:sp>
      <p:sp>
        <p:nvSpPr>
          <p:cNvPr id="4" name="Date Placeholder 3">
            <a:extLst>
              <a:ext uri="{FF2B5EF4-FFF2-40B4-BE49-F238E27FC236}">
                <a16:creationId xmlns:a16="http://schemas.microsoft.com/office/drawing/2014/main" id="{DCAB4009-7D14-3EC8-47E8-52EFC3AFC155}"/>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D7409599-1CB0-D858-8CB4-502EDA9132E9}"/>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FD26594C-085E-2289-7C62-3A6CA08A0D6A}"/>
              </a:ext>
            </a:extLst>
          </p:cNvPr>
          <p:cNvSpPr>
            <a:spLocks noGrp="1"/>
          </p:cNvSpPr>
          <p:nvPr>
            <p:ph type="sldNum" sz="quarter" idx="12"/>
          </p:nvPr>
        </p:nvSpPr>
        <p:spPr/>
        <p:txBody>
          <a:bodyPr/>
          <a:lstStyle/>
          <a:p>
            <a:fld id="{EE1385C2-C24A-4E88-87F7-2016927FAD7D}" type="slidenum">
              <a:rPr lang="en-GB" smtClean="0">
                <a:solidFill>
                  <a:schemeClr val="tx1"/>
                </a:solidFill>
              </a:rPr>
              <a:t>4</a:t>
            </a:fld>
            <a:endParaRPr lang="en-GB">
              <a:solidFill>
                <a:schemeClr val="tx1"/>
              </a:solidFill>
            </a:endParaRPr>
          </a:p>
        </p:txBody>
      </p:sp>
      <p:graphicFrame>
        <p:nvGraphicFramePr>
          <p:cNvPr id="7" name="Table 7">
            <a:extLst>
              <a:ext uri="{FF2B5EF4-FFF2-40B4-BE49-F238E27FC236}">
                <a16:creationId xmlns:a16="http://schemas.microsoft.com/office/drawing/2014/main" id="{048F530D-5DF2-4A79-0BED-E1A8E3F17155}"/>
              </a:ext>
            </a:extLst>
          </p:cNvPr>
          <p:cNvGraphicFramePr>
            <a:graphicFrameLocks noGrp="1"/>
          </p:cNvGraphicFramePr>
          <p:nvPr>
            <p:extLst>
              <p:ext uri="{D42A27DB-BD31-4B8C-83A1-F6EECF244321}">
                <p14:modId xmlns:p14="http://schemas.microsoft.com/office/powerpoint/2010/main" val="3857323771"/>
              </p:ext>
            </p:extLst>
          </p:nvPr>
        </p:nvGraphicFramePr>
        <p:xfrm>
          <a:off x="428263" y="1875099"/>
          <a:ext cx="11524527" cy="3930576"/>
        </p:xfrm>
        <a:graphic>
          <a:graphicData uri="http://schemas.openxmlformats.org/drawingml/2006/table">
            <a:tbl>
              <a:tblPr firstRow="1" bandRow="1">
                <a:tableStyleId>{5940675A-B579-460E-94D1-54222C63F5DA}</a:tableStyleId>
              </a:tblPr>
              <a:tblGrid>
                <a:gridCol w="1051935">
                  <a:extLst>
                    <a:ext uri="{9D8B030D-6E8A-4147-A177-3AD203B41FA5}">
                      <a16:colId xmlns:a16="http://schemas.microsoft.com/office/drawing/2014/main" val="4161212898"/>
                    </a:ext>
                  </a:extLst>
                </a:gridCol>
                <a:gridCol w="7617503">
                  <a:extLst>
                    <a:ext uri="{9D8B030D-6E8A-4147-A177-3AD203B41FA5}">
                      <a16:colId xmlns:a16="http://schemas.microsoft.com/office/drawing/2014/main" val="4013051328"/>
                    </a:ext>
                  </a:extLst>
                </a:gridCol>
                <a:gridCol w="2855089">
                  <a:extLst>
                    <a:ext uri="{9D8B030D-6E8A-4147-A177-3AD203B41FA5}">
                      <a16:colId xmlns:a16="http://schemas.microsoft.com/office/drawing/2014/main" val="399744000"/>
                    </a:ext>
                  </a:extLst>
                </a:gridCol>
              </a:tblGrid>
              <a:tr h="429006">
                <a:tc>
                  <a:txBody>
                    <a:bodyPr/>
                    <a:lstStyle/>
                    <a:p>
                      <a:r>
                        <a:rPr lang="en-GB" sz="2000"/>
                        <a:t>Time</a:t>
                      </a:r>
                    </a:p>
                  </a:txBody>
                  <a:tcPr>
                    <a:solidFill>
                      <a:srgbClr val="FFBDC5"/>
                    </a:solidFill>
                  </a:tcPr>
                </a:tc>
                <a:tc>
                  <a:txBody>
                    <a:bodyPr/>
                    <a:lstStyle/>
                    <a:p>
                      <a:r>
                        <a:rPr lang="en-GB" sz="2000"/>
                        <a:t>Talk</a:t>
                      </a:r>
                    </a:p>
                  </a:txBody>
                  <a:tcPr>
                    <a:solidFill>
                      <a:srgbClr val="FFBDC5"/>
                    </a:solidFill>
                  </a:tcPr>
                </a:tc>
                <a:tc>
                  <a:txBody>
                    <a:bodyPr/>
                    <a:lstStyle/>
                    <a:p>
                      <a:r>
                        <a:rPr lang="en-GB" sz="2000"/>
                        <a:t>Speaker</a:t>
                      </a:r>
                    </a:p>
                  </a:txBody>
                  <a:tcPr>
                    <a:solidFill>
                      <a:srgbClr val="FFBDC5"/>
                    </a:solidFill>
                  </a:tcPr>
                </a:tc>
                <a:extLst>
                  <a:ext uri="{0D108BD9-81ED-4DB2-BD59-A6C34878D82A}">
                    <a16:rowId xmlns:a16="http://schemas.microsoft.com/office/drawing/2014/main" val="3896865710"/>
                  </a:ext>
                </a:extLst>
              </a:tr>
              <a:tr h="446859">
                <a:tc>
                  <a:txBody>
                    <a:bodyPr/>
                    <a:lstStyle/>
                    <a:p>
                      <a:r>
                        <a:rPr lang="en-GB" sz="2000"/>
                        <a:t>6:40</a:t>
                      </a:r>
                    </a:p>
                  </a:txBody>
                  <a:tcPr/>
                </a:tc>
                <a:tc>
                  <a:txBody>
                    <a:bodyPr/>
                    <a:lstStyle/>
                    <a:p>
                      <a:pPr marL="0" indent="0">
                        <a:buNone/>
                      </a:pPr>
                      <a:r>
                        <a:rPr lang="en-GB" sz="2000"/>
                        <a:t>Background and development of ‘How to…’ booklet resources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err="1"/>
                        <a:t>Shazia</a:t>
                      </a:r>
                      <a:r>
                        <a:rPr lang="en-GB" sz="2000" i="1"/>
                        <a:t> Patel</a:t>
                      </a:r>
                    </a:p>
                  </a:txBody>
                  <a:tcPr/>
                </a:tc>
                <a:extLst>
                  <a:ext uri="{0D108BD9-81ED-4DB2-BD59-A6C34878D82A}">
                    <a16:rowId xmlns:a16="http://schemas.microsoft.com/office/drawing/2014/main" val="1783322598"/>
                  </a:ext>
                </a:extLst>
              </a:tr>
              <a:tr h="524671">
                <a:tc>
                  <a:txBody>
                    <a:bodyPr/>
                    <a:lstStyle/>
                    <a:p>
                      <a:r>
                        <a:rPr lang="en-GB" sz="2000"/>
                        <a:t>6:45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Acne worked examples and resource evaluation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t>Alishah </a:t>
                      </a:r>
                      <a:r>
                        <a:rPr lang="en-GB" sz="2000" i="1" err="1"/>
                        <a:t>Lakha</a:t>
                      </a:r>
                      <a:endParaRPr lang="en-GB" sz="2000" i="1"/>
                    </a:p>
                  </a:txBody>
                  <a:tcPr/>
                </a:tc>
                <a:extLst>
                  <a:ext uri="{0D108BD9-81ED-4DB2-BD59-A6C34878D82A}">
                    <a16:rowId xmlns:a16="http://schemas.microsoft.com/office/drawing/2014/main" val="763493511"/>
                  </a:ext>
                </a:extLst>
              </a:tr>
              <a:tr h="518360">
                <a:tc>
                  <a:txBody>
                    <a:bodyPr/>
                    <a:lstStyle/>
                    <a:p>
                      <a:r>
                        <a:rPr lang="en-GB" sz="2000"/>
                        <a:t>6:55</a:t>
                      </a:r>
                    </a:p>
                  </a:txBody>
                  <a:tcPr/>
                </a:tc>
                <a:tc>
                  <a:txBody>
                    <a:bodyPr/>
                    <a:lstStyle/>
                    <a:p>
                      <a:r>
                        <a:rPr lang="en-GB" sz="2000"/>
                        <a:t>PrescQIPP Optimising antimicrobial duration dashboard</a:t>
                      </a:r>
                    </a:p>
                  </a:txBody>
                  <a:tcPr/>
                </a:tc>
                <a:tc>
                  <a:txBody>
                    <a:bodyPr/>
                    <a:lstStyle/>
                    <a:p>
                      <a:r>
                        <a:rPr lang="en-GB" sz="2000" i="1"/>
                        <a:t>Elizabeth Beech</a:t>
                      </a:r>
                      <a:endParaRPr lang="en-GB" sz="2000"/>
                    </a:p>
                  </a:txBody>
                  <a:tcPr/>
                </a:tc>
                <a:extLst>
                  <a:ext uri="{0D108BD9-81ED-4DB2-BD59-A6C34878D82A}">
                    <a16:rowId xmlns:a16="http://schemas.microsoft.com/office/drawing/2014/main" val="3346475877"/>
                  </a:ext>
                </a:extLst>
              </a:tr>
              <a:tr h="1089015">
                <a:tc>
                  <a:txBody>
                    <a:bodyPr/>
                    <a:lstStyle/>
                    <a:p>
                      <a:r>
                        <a:rPr lang="en-GB" sz="2000"/>
                        <a:t>7:05</a:t>
                      </a:r>
                    </a:p>
                  </a:txBody>
                  <a:tcPr/>
                </a:tc>
                <a:tc>
                  <a:txBody>
                    <a:bodyPr/>
                    <a:lstStyle/>
                    <a:p>
                      <a:r>
                        <a:rPr lang="en-GB" sz="2000"/>
                        <a:t>COPD how to resource and development of COPD-PET </a:t>
                      </a:r>
                    </a:p>
                    <a:p>
                      <a:endParaRPr lang="en-GB" sz="2000"/>
                    </a:p>
                    <a:p>
                      <a:r>
                        <a:rPr lang="en-GB" sz="2000"/>
                        <a:t>Pilot of COPD-PET in general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a:t>Julia Darko</a:t>
                      </a:r>
                    </a:p>
                    <a:p>
                      <a:endParaRPr lang="en-GB" sz="2000" i="1"/>
                    </a:p>
                    <a:p>
                      <a:r>
                        <a:rPr lang="en-GB" sz="2000" i="1"/>
                        <a:t>Roxanne </a:t>
                      </a:r>
                      <a:r>
                        <a:rPr lang="en-GB" sz="2000" i="1" err="1"/>
                        <a:t>Mehmi</a:t>
                      </a:r>
                      <a:r>
                        <a:rPr lang="en-GB" sz="2000" i="1"/>
                        <a:t> and </a:t>
                      </a:r>
                      <a:r>
                        <a:rPr lang="en-GB" sz="2000" i="1" err="1"/>
                        <a:t>Suprio</a:t>
                      </a:r>
                      <a:r>
                        <a:rPr lang="en-GB" sz="2000" i="1"/>
                        <a:t> </a:t>
                      </a:r>
                      <a:r>
                        <a:rPr lang="en-GB" sz="2000" i="1" err="1"/>
                        <a:t>Dhas</a:t>
                      </a:r>
                      <a:endParaRPr lang="en-GB" sz="2000"/>
                    </a:p>
                  </a:txBody>
                  <a:tcPr/>
                </a:tc>
                <a:extLst>
                  <a:ext uri="{0D108BD9-81ED-4DB2-BD59-A6C34878D82A}">
                    <a16:rowId xmlns:a16="http://schemas.microsoft.com/office/drawing/2014/main" val="403931166"/>
                  </a:ext>
                </a:extLst>
              </a:tr>
              <a:tr h="623694">
                <a:tc>
                  <a:txBody>
                    <a:bodyPr/>
                    <a:lstStyle/>
                    <a:p>
                      <a:r>
                        <a:rPr lang="en-GB" sz="2000"/>
                        <a:t>7:20</a:t>
                      </a:r>
                    </a:p>
                    <a:p>
                      <a:r>
                        <a:rPr lang="en-GB" sz="2000"/>
                        <a:t>7:30</a:t>
                      </a:r>
                    </a:p>
                  </a:txBody>
                  <a:tcPr/>
                </a:tc>
                <a:tc>
                  <a:txBody>
                    <a:bodyPr/>
                    <a:lstStyle/>
                    <a:p>
                      <a:r>
                        <a:rPr lang="en-GB" sz="2000"/>
                        <a:t>Q&amp;A with panel</a:t>
                      </a:r>
                    </a:p>
                    <a:p>
                      <a:r>
                        <a:rPr lang="en-GB" sz="2000"/>
                        <a:t>Close</a:t>
                      </a:r>
                    </a:p>
                  </a:txBody>
                  <a:tcPr/>
                </a:tc>
                <a:tc>
                  <a:txBody>
                    <a:bodyPr/>
                    <a:lstStyle/>
                    <a:p>
                      <a:endParaRPr lang="en-GB" sz="2000"/>
                    </a:p>
                  </a:txBody>
                  <a:tcPr/>
                </a:tc>
                <a:extLst>
                  <a:ext uri="{0D108BD9-81ED-4DB2-BD59-A6C34878D82A}">
                    <a16:rowId xmlns:a16="http://schemas.microsoft.com/office/drawing/2014/main" val="646942709"/>
                  </a:ext>
                </a:extLst>
              </a:tr>
            </a:tbl>
          </a:graphicData>
        </a:graphic>
      </p:graphicFrame>
    </p:spTree>
    <p:extLst>
      <p:ext uri="{BB962C8B-B14F-4D97-AF65-F5344CB8AC3E}">
        <p14:creationId xmlns:p14="http://schemas.microsoft.com/office/powerpoint/2010/main" val="53477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87C1-6FC8-D37A-D005-C7C26BEBB6CF}"/>
              </a:ext>
            </a:extLst>
          </p:cNvPr>
          <p:cNvSpPr>
            <a:spLocks noGrp="1"/>
          </p:cNvSpPr>
          <p:nvPr>
            <p:ph type="title"/>
          </p:nvPr>
        </p:nvSpPr>
        <p:spPr>
          <a:xfrm>
            <a:off x="1764030" y="365125"/>
            <a:ext cx="9772650" cy="1325563"/>
          </a:xfrm>
        </p:spPr>
        <p:txBody>
          <a:bodyPr/>
          <a:lstStyle/>
          <a:p>
            <a:r>
              <a:rPr lang="en-GB" b="1">
                <a:solidFill>
                  <a:srgbClr val="AD0016"/>
                </a:solidFill>
              </a:rPr>
              <a:t>Patient survey</a:t>
            </a:r>
          </a:p>
        </p:txBody>
      </p:sp>
      <p:sp>
        <p:nvSpPr>
          <p:cNvPr id="5" name="TextBox 4">
            <a:extLst>
              <a:ext uri="{FF2B5EF4-FFF2-40B4-BE49-F238E27FC236}">
                <a16:creationId xmlns:a16="http://schemas.microsoft.com/office/drawing/2014/main" id="{14EFA8C8-8E61-4040-8686-7E67DBDF6736}"/>
              </a:ext>
            </a:extLst>
          </p:cNvPr>
          <p:cNvSpPr txBox="1"/>
          <p:nvPr/>
        </p:nvSpPr>
        <p:spPr>
          <a:xfrm>
            <a:off x="7665496" y="1395538"/>
            <a:ext cx="4513729" cy="3693319"/>
          </a:xfrm>
          <a:prstGeom prst="rect">
            <a:avLst/>
          </a:prstGeom>
          <a:noFill/>
        </p:spPr>
        <p:txBody>
          <a:bodyPr wrap="square">
            <a:spAutoFit/>
          </a:bodyPr>
          <a:lstStyle/>
          <a:p>
            <a:r>
              <a:rPr lang="en-GB" sz="1800" b="1">
                <a:ea typeface="Fira Sans Extra Condensed Medium"/>
                <a:cs typeface="Arial"/>
                <a:sym typeface="Fira Sans Extra Condensed Medium"/>
              </a:rPr>
              <a:t>79 patients reviewed</a:t>
            </a:r>
            <a:r>
              <a:rPr lang="en-GB" sz="1800" b="1" baseline="30000">
                <a:ea typeface="Fira Sans Extra Condensed Medium"/>
                <a:cs typeface="Arial"/>
                <a:sym typeface="Fira Sans Extra Condensed Medium"/>
              </a:rPr>
              <a:t> </a:t>
            </a:r>
            <a:r>
              <a:rPr lang="en-GB" sz="1800" b="1">
                <a:ea typeface="Fira Sans Extra Condensed Medium"/>
                <a:cs typeface="Arial"/>
                <a:sym typeface="Fira Sans Extra Condensed Medium"/>
              </a:rPr>
              <a:t>by pharmacist and pharmacy technician</a:t>
            </a:r>
          </a:p>
          <a:p>
            <a:pPr marL="0" lvl="0" indent="0" rtl="0">
              <a:spcBef>
                <a:spcPts val="0"/>
              </a:spcBef>
              <a:spcAft>
                <a:spcPts val="0"/>
              </a:spcAft>
              <a:buNone/>
            </a:pPr>
            <a:endParaRPr lang="en-GB" sz="1800" b="1">
              <a:ea typeface="Fira Sans Extra Condensed Medium"/>
              <a:cs typeface="Arial" panose="020B0604020202020204" pitchFamily="34" charset="0"/>
              <a:sym typeface="Fira Sans Extra Condensed Medium"/>
            </a:endParaRPr>
          </a:p>
          <a:p>
            <a:pPr marL="0" lvl="0" indent="0" rtl="0">
              <a:spcBef>
                <a:spcPts val="0"/>
              </a:spcBef>
              <a:spcAft>
                <a:spcPts val="0"/>
              </a:spcAft>
              <a:buNone/>
            </a:pPr>
            <a:r>
              <a:rPr lang="en-GB" sz="1800" b="1">
                <a:ea typeface="Fira Sans Extra Condensed Medium"/>
                <a:cs typeface="Arial"/>
                <a:sym typeface="Fira Sans Extra Condensed Medium"/>
              </a:rPr>
              <a:t>24 patient responses post review (30%)</a:t>
            </a:r>
            <a:endParaRPr lang="en-GB" sz="1800" b="1">
              <a:ea typeface="Fira Sans Extra Condensed Medium"/>
              <a:cs typeface="Arial"/>
            </a:endParaRPr>
          </a:p>
          <a:p>
            <a:pPr marL="0" lvl="0" indent="0" rtl="0">
              <a:spcBef>
                <a:spcPts val="0"/>
              </a:spcBef>
              <a:spcAft>
                <a:spcPts val="0"/>
              </a:spcAft>
              <a:buNone/>
            </a:pPr>
            <a:endParaRPr lang="en-GB" sz="1800" b="1">
              <a:ea typeface="Fira Sans Extra Condensed Medium"/>
              <a:cs typeface="Arial" panose="020B0604020202020204" pitchFamily="34" charset="0"/>
              <a:sym typeface="Fira Sans Extra Condensed Medium"/>
            </a:endParaRPr>
          </a:p>
          <a:p>
            <a:pPr marL="0" lvl="0" indent="0" rtl="0">
              <a:spcBef>
                <a:spcPts val="0"/>
              </a:spcBef>
              <a:spcAft>
                <a:spcPts val="0"/>
              </a:spcAft>
              <a:buNone/>
            </a:pPr>
            <a:r>
              <a:rPr lang="en-GB" sz="1800" b="1">
                <a:ea typeface="Fira Sans Extra Condensed Medium"/>
                <a:cs typeface="Arial" panose="020B0604020202020204" pitchFamily="34" charset="0"/>
                <a:sym typeface="Fira Sans Extra Condensed Medium"/>
              </a:rPr>
              <a:t>100% respondents felt ‘very involved’ to ‘extremely involved’ in their care</a:t>
            </a:r>
          </a:p>
          <a:p>
            <a:pPr marL="0" lvl="0" indent="0" rtl="0">
              <a:spcBef>
                <a:spcPts val="0"/>
              </a:spcBef>
              <a:spcAft>
                <a:spcPts val="0"/>
              </a:spcAft>
              <a:buNone/>
            </a:pPr>
            <a:endParaRPr lang="en-GB" sz="1800" b="1">
              <a:ea typeface="Fira Sans Extra Condensed Medium"/>
              <a:cs typeface="Arial" panose="020B0604020202020204" pitchFamily="34" charset="0"/>
              <a:sym typeface="Fira Sans Extra Condensed Medium"/>
            </a:endParaRPr>
          </a:p>
          <a:p>
            <a:r>
              <a:rPr lang="en-GB" b="1"/>
              <a:t>90% of respondents would recommend service to friends and family if they needed similar care</a:t>
            </a:r>
          </a:p>
          <a:p>
            <a:endParaRPr lang="en-GB" b="1"/>
          </a:p>
          <a:p>
            <a:pPr marL="0" lvl="0" indent="0" rtl="0">
              <a:spcBef>
                <a:spcPts val="0"/>
              </a:spcBef>
              <a:spcAft>
                <a:spcPts val="0"/>
              </a:spcAft>
              <a:buNone/>
            </a:pPr>
            <a:endParaRPr lang="en-GB" sz="1800" b="1">
              <a:ea typeface="Fira Sans Extra Condensed Medium"/>
              <a:cs typeface="Arial" panose="020B0604020202020204" pitchFamily="34" charset="0"/>
              <a:sym typeface="Fira Sans Extra Condensed Medium"/>
            </a:endParaRPr>
          </a:p>
        </p:txBody>
      </p:sp>
      <p:grpSp>
        <p:nvGrpSpPr>
          <p:cNvPr id="10" name="Group 9">
            <a:extLst>
              <a:ext uri="{FF2B5EF4-FFF2-40B4-BE49-F238E27FC236}">
                <a16:creationId xmlns:a16="http://schemas.microsoft.com/office/drawing/2014/main" id="{DE1DE2F7-0994-CE1A-E36F-8C81337D89FA}"/>
              </a:ext>
            </a:extLst>
          </p:cNvPr>
          <p:cNvGrpSpPr/>
          <p:nvPr/>
        </p:nvGrpSpPr>
        <p:grpSpPr>
          <a:xfrm>
            <a:off x="205493" y="1930123"/>
            <a:ext cx="7460003" cy="4384654"/>
            <a:chOff x="514349" y="1930123"/>
            <a:chExt cx="7460003" cy="4384654"/>
          </a:xfrm>
        </p:grpSpPr>
        <p:pic>
          <p:nvPicPr>
            <p:cNvPr id="3" name="Picture 2">
              <a:extLst>
                <a:ext uri="{FF2B5EF4-FFF2-40B4-BE49-F238E27FC236}">
                  <a16:creationId xmlns:a16="http://schemas.microsoft.com/office/drawing/2014/main" id="{D4FBFE94-8310-6A42-3D5D-4ED2ECC1E98E}"/>
                </a:ext>
              </a:extLst>
            </p:cNvPr>
            <p:cNvPicPr>
              <a:picLocks noChangeAspect="1"/>
            </p:cNvPicPr>
            <p:nvPr/>
          </p:nvPicPr>
          <p:blipFill rotWithShape="1">
            <a:blip r:embed="rId3"/>
            <a:srcRect l="5635" t="4466" r="10564"/>
            <a:stretch/>
          </p:blipFill>
          <p:spPr>
            <a:xfrm>
              <a:off x="514349" y="1930123"/>
              <a:ext cx="7460003" cy="4384654"/>
            </a:xfrm>
            <a:prstGeom prst="rect">
              <a:avLst/>
            </a:prstGeom>
          </p:spPr>
        </p:pic>
        <p:sp>
          <p:nvSpPr>
            <p:cNvPr id="8" name="Oval 7">
              <a:extLst>
                <a:ext uri="{FF2B5EF4-FFF2-40B4-BE49-F238E27FC236}">
                  <a16:creationId xmlns:a16="http://schemas.microsoft.com/office/drawing/2014/main" id="{38619C7F-A48F-AAF6-6335-79635B7EAB8E}"/>
                </a:ext>
              </a:extLst>
            </p:cNvPr>
            <p:cNvSpPr/>
            <p:nvPr/>
          </p:nvSpPr>
          <p:spPr>
            <a:xfrm>
              <a:off x="2662583" y="3341927"/>
              <a:ext cx="491319" cy="641445"/>
            </a:xfrm>
            <a:prstGeom prst="ellipse">
              <a:avLst/>
            </a:prstGeom>
            <a:noFill/>
            <a:ln w="28575">
              <a:solidFill>
                <a:srgbClr val="AD00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Slide Number Placeholder 2">
            <a:extLst>
              <a:ext uri="{FF2B5EF4-FFF2-40B4-BE49-F238E27FC236}">
                <a16:creationId xmlns:a16="http://schemas.microsoft.com/office/drawing/2014/main" id="{5EF00164-1084-8B0B-7BE4-219E2742B3E3}"/>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40</a:t>
            </a:fld>
            <a:r>
              <a:rPr lang="en-US" sz="1200"/>
              <a:t> </a:t>
            </a:r>
          </a:p>
        </p:txBody>
      </p:sp>
      <p:sp>
        <p:nvSpPr>
          <p:cNvPr id="6" name="Date Placeholder 3">
            <a:extLst>
              <a:ext uri="{FF2B5EF4-FFF2-40B4-BE49-F238E27FC236}">
                <a16:creationId xmlns:a16="http://schemas.microsoft.com/office/drawing/2014/main" id="{50F7483C-F9FB-2767-7D14-C2F8F53ACAA1}"/>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7" name="Footer Placeholder 4">
            <a:extLst>
              <a:ext uri="{FF2B5EF4-FFF2-40B4-BE49-F238E27FC236}">
                <a16:creationId xmlns:a16="http://schemas.microsoft.com/office/drawing/2014/main" id="{478718CB-2685-6837-258F-39A61DD88AD0}"/>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
        <p:nvSpPr>
          <p:cNvPr id="9" name="Speech Bubble: Rectangle 8">
            <a:extLst>
              <a:ext uri="{FF2B5EF4-FFF2-40B4-BE49-F238E27FC236}">
                <a16:creationId xmlns:a16="http://schemas.microsoft.com/office/drawing/2014/main" id="{C416F5BA-FCF4-F238-6A28-E6A4026E3D29}"/>
              </a:ext>
            </a:extLst>
          </p:cNvPr>
          <p:cNvSpPr/>
          <p:nvPr/>
        </p:nvSpPr>
        <p:spPr>
          <a:xfrm>
            <a:off x="7665496" y="4674870"/>
            <a:ext cx="4355289" cy="1520190"/>
          </a:xfrm>
          <a:prstGeom prst="wedgeRectCallout">
            <a:avLst>
              <a:gd name="adj1" fmla="val -40121"/>
              <a:gd name="adj2" fmla="val -60049"/>
            </a:avLst>
          </a:prstGeom>
          <a:solidFill>
            <a:srgbClr val="FFD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a:solidFill>
                  <a:schemeClr val="tx1"/>
                </a:solidFill>
              </a:rPr>
              <a:t>“</a:t>
            </a:r>
            <a:r>
              <a:rPr lang="en-GB" b="0" i="1">
                <a:solidFill>
                  <a:schemeClr val="tx1"/>
                </a:solidFill>
              </a:rPr>
              <a:t>Staff were very professional, knowledgeable and friendly. Made you feel at ease. First time I have been informed fully of COPD and of how to help manage it. I fully recommend this service.”</a:t>
            </a:r>
            <a:endParaRPr lang="en-US" i="1">
              <a:solidFill>
                <a:schemeClr val="tx1"/>
              </a:solidFill>
            </a:endParaRPr>
          </a:p>
        </p:txBody>
      </p:sp>
    </p:spTree>
    <p:extLst>
      <p:ext uri="{BB962C8B-B14F-4D97-AF65-F5344CB8AC3E}">
        <p14:creationId xmlns:p14="http://schemas.microsoft.com/office/powerpoint/2010/main" val="4149854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AC63-DBF4-6FB4-2CF5-54A91916914C}"/>
              </a:ext>
            </a:extLst>
          </p:cNvPr>
          <p:cNvSpPr>
            <a:spLocks noGrp="1"/>
          </p:cNvSpPr>
          <p:nvPr>
            <p:ph type="title"/>
          </p:nvPr>
        </p:nvSpPr>
        <p:spPr>
          <a:xfrm>
            <a:off x="1770226" y="286127"/>
            <a:ext cx="9772650" cy="1325563"/>
          </a:xfrm>
        </p:spPr>
        <p:txBody>
          <a:bodyPr/>
          <a:lstStyle/>
          <a:p>
            <a:r>
              <a:rPr lang="en-GB" b="1">
                <a:solidFill>
                  <a:srgbClr val="AF1E2C"/>
                </a:solidFill>
              </a:rPr>
              <a:t>Next steps for COPD resources</a:t>
            </a:r>
          </a:p>
        </p:txBody>
      </p:sp>
      <p:sp>
        <p:nvSpPr>
          <p:cNvPr id="3" name="Content Placeholder 2">
            <a:extLst>
              <a:ext uri="{FF2B5EF4-FFF2-40B4-BE49-F238E27FC236}">
                <a16:creationId xmlns:a16="http://schemas.microsoft.com/office/drawing/2014/main" id="{0527CC0E-0464-BE6D-C68C-1A484EAF701D}"/>
              </a:ext>
            </a:extLst>
          </p:cNvPr>
          <p:cNvSpPr txBox="1">
            <a:spLocks/>
          </p:cNvSpPr>
          <p:nvPr/>
        </p:nvSpPr>
        <p:spPr>
          <a:xfrm>
            <a:off x="381010" y="1775094"/>
            <a:ext cx="11223769" cy="2184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GB" sz="2400"/>
              <a:t>Pilot results will be shared with key teams and inform policy initiatives </a:t>
            </a:r>
          </a:p>
          <a:p>
            <a:pPr>
              <a:buFont typeface="Wingdings" panose="05000000000000000000" pitchFamily="2" charset="2"/>
              <a:buChar char="ü"/>
            </a:pPr>
            <a:r>
              <a:rPr lang="en-GB" sz="2400"/>
              <a:t>Once pilot complete, the COPD-PET will be published in the TARGET toolkit </a:t>
            </a:r>
          </a:p>
          <a:p>
            <a:pPr>
              <a:buFont typeface="Wingdings" panose="05000000000000000000" pitchFamily="2" charset="2"/>
              <a:buChar char="ü"/>
            </a:pPr>
            <a:r>
              <a:rPr lang="en-GB" sz="2400"/>
              <a:t>Further resources to support staff training on COPD will be developed:</a:t>
            </a:r>
          </a:p>
          <a:p>
            <a:pPr lvl="1">
              <a:buFont typeface="Wingdings" panose="05000000000000000000" pitchFamily="2" charset="2"/>
              <a:buChar char="ü"/>
            </a:pPr>
            <a:r>
              <a:rPr lang="en-GB" sz="2000"/>
              <a:t>A slide set with patient worked examples</a:t>
            </a:r>
          </a:p>
          <a:p>
            <a:pPr lvl="1">
              <a:buFont typeface="Wingdings" panose="05000000000000000000" pitchFamily="2" charset="2"/>
              <a:buChar char="ü"/>
            </a:pPr>
            <a:r>
              <a:rPr lang="en-GB" sz="2000"/>
              <a:t>A consultation video</a:t>
            </a:r>
          </a:p>
          <a:p>
            <a:pPr marL="0" indent="0">
              <a:buNone/>
            </a:pPr>
            <a:endParaRPr lang="en-GB" sz="2400"/>
          </a:p>
        </p:txBody>
      </p:sp>
      <p:sp>
        <p:nvSpPr>
          <p:cNvPr id="6" name="Slide Number Placeholder 2">
            <a:extLst>
              <a:ext uri="{FF2B5EF4-FFF2-40B4-BE49-F238E27FC236}">
                <a16:creationId xmlns:a16="http://schemas.microsoft.com/office/drawing/2014/main" id="{9E2F9B26-F2ED-76BB-6BFA-91049EEFD62E}"/>
              </a:ext>
            </a:extLst>
          </p:cNvPr>
          <p:cNvSpPr txBox="1">
            <a:spLocks/>
          </p:cNvSpPr>
          <p:nvPr/>
        </p:nvSpPr>
        <p:spPr>
          <a:xfrm>
            <a:off x="8682820" y="643449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41</a:t>
            </a:fld>
            <a:r>
              <a:rPr lang="en-US" sz="1200"/>
              <a:t> </a:t>
            </a:r>
          </a:p>
        </p:txBody>
      </p:sp>
      <p:sp>
        <p:nvSpPr>
          <p:cNvPr id="7" name="Date Placeholder 3">
            <a:extLst>
              <a:ext uri="{FF2B5EF4-FFF2-40B4-BE49-F238E27FC236}">
                <a16:creationId xmlns:a16="http://schemas.microsoft.com/office/drawing/2014/main" id="{B89AFC7B-E638-99B2-9F64-F3D7DF333B9F}"/>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8" name="Footer Placeholder 4">
            <a:extLst>
              <a:ext uri="{FF2B5EF4-FFF2-40B4-BE49-F238E27FC236}">
                <a16:creationId xmlns:a16="http://schemas.microsoft.com/office/drawing/2014/main" id="{4C620AD7-C520-A103-E066-04DA2F53647C}"/>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pic>
        <p:nvPicPr>
          <p:cNvPr id="9" name="Graphic 8" descr="Aspiration with solid fill">
            <a:extLst>
              <a:ext uri="{FF2B5EF4-FFF2-40B4-BE49-F238E27FC236}">
                <a16:creationId xmlns:a16="http://schemas.microsoft.com/office/drawing/2014/main" id="{CEAE5948-085A-45D9-C1B1-EC1082AC9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7000" y="286127"/>
            <a:ext cx="1612900" cy="1612900"/>
          </a:xfrm>
          <a:prstGeom prst="rect">
            <a:avLst/>
          </a:prstGeom>
        </p:spPr>
      </p:pic>
      <p:sp>
        <p:nvSpPr>
          <p:cNvPr id="13" name="TextBox 12">
            <a:extLst>
              <a:ext uri="{FF2B5EF4-FFF2-40B4-BE49-F238E27FC236}">
                <a16:creationId xmlns:a16="http://schemas.microsoft.com/office/drawing/2014/main" id="{07897721-47BC-94DA-050E-0682E56FF87B}"/>
              </a:ext>
            </a:extLst>
          </p:cNvPr>
          <p:cNvSpPr txBox="1"/>
          <p:nvPr/>
        </p:nvSpPr>
        <p:spPr>
          <a:xfrm>
            <a:off x="701852" y="4227379"/>
            <a:ext cx="11490148" cy="1938992"/>
          </a:xfrm>
          <a:prstGeom prst="rect">
            <a:avLst/>
          </a:prstGeom>
          <a:noFill/>
        </p:spPr>
        <p:txBody>
          <a:bodyPr wrap="square">
            <a:spAutoFit/>
          </a:bodyPr>
          <a:lstStyle/>
          <a:p>
            <a:pPr marL="0" indent="0">
              <a:buNone/>
            </a:pPr>
            <a:r>
              <a:rPr lang="en-GB" sz="2400" b="1"/>
              <a:t>If your practice is interested in piloting the COPD-PET please contact: </a:t>
            </a:r>
          </a:p>
          <a:p>
            <a:pPr marL="0" indent="0">
              <a:buNone/>
            </a:pPr>
            <a:r>
              <a:rPr lang="en-GB" sz="2400"/>
              <a:t>Dr Naomi Fleming: </a:t>
            </a:r>
            <a:r>
              <a:rPr lang="en-GB" sz="2400">
                <a:hlinkClick r:id="rId5"/>
              </a:rPr>
              <a:t>naomifleming@nhs.net</a:t>
            </a:r>
            <a:r>
              <a:rPr lang="en-GB" sz="2400"/>
              <a:t> </a:t>
            </a:r>
          </a:p>
          <a:p>
            <a:pPr marL="0" indent="0">
              <a:buNone/>
            </a:pPr>
            <a:endParaRPr lang="en-GB" sz="2400"/>
          </a:p>
          <a:p>
            <a:pPr marL="0" indent="0">
              <a:buNone/>
            </a:pPr>
            <a:r>
              <a:rPr lang="en-GB" sz="2400" b="1"/>
              <a:t>Are you interested in joining a community of practice for antimicrobial stewardship? </a:t>
            </a:r>
          </a:p>
          <a:p>
            <a:pPr marL="0" indent="0">
              <a:buNone/>
            </a:pPr>
            <a:r>
              <a:rPr lang="en-GB" sz="2400"/>
              <a:t>Please contact </a:t>
            </a:r>
            <a:r>
              <a:rPr lang="en-GB" sz="2400">
                <a:hlinkClick r:id="rId6"/>
              </a:rPr>
              <a:t>england.amrprescribingworkstream@nhs.net</a:t>
            </a:r>
            <a:r>
              <a:rPr lang="en-GB" sz="2400"/>
              <a:t> with email address &amp; job role</a:t>
            </a:r>
          </a:p>
        </p:txBody>
      </p:sp>
      <p:pic>
        <p:nvPicPr>
          <p:cNvPr id="20" name="Graphic 19" descr="Badge New outline">
            <a:extLst>
              <a:ext uri="{FF2B5EF4-FFF2-40B4-BE49-F238E27FC236}">
                <a16:creationId xmlns:a16="http://schemas.microsoft.com/office/drawing/2014/main" id="{FE8CF7FC-A50A-9C63-CEC7-A6DB7D146E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62" y="4227379"/>
            <a:ext cx="778042" cy="778042"/>
          </a:xfrm>
          <a:prstGeom prst="rect">
            <a:avLst/>
          </a:prstGeom>
        </p:spPr>
      </p:pic>
      <p:pic>
        <p:nvPicPr>
          <p:cNvPr id="21" name="Graphic 20" descr="Badge New outline">
            <a:extLst>
              <a:ext uri="{FF2B5EF4-FFF2-40B4-BE49-F238E27FC236}">
                <a16:creationId xmlns:a16="http://schemas.microsoft.com/office/drawing/2014/main" id="{93B97EFB-AB70-7270-AFAE-7A3556022B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388329"/>
            <a:ext cx="778042" cy="778042"/>
          </a:xfrm>
          <a:prstGeom prst="rect">
            <a:avLst/>
          </a:prstGeom>
        </p:spPr>
      </p:pic>
    </p:spTree>
    <p:extLst>
      <p:ext uri="{BB962C8B-B14F-4D97-AF65-F5344CB8AC3E}">
        <p14:creationId xmlns:p14="http://schemas.microsoft.com/office/powerpoint/2010/main" val="2876679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3C47-F16F-C365-9C6F-1C84B396A9AD}"/>
              </a:ext>
            </a:extLst>
          </p:cNvPr>
          <p:cNvSpPr>
            <a:spLocks noGrp="1"/>
          </p:cNvSpPr>
          <p:nvPr>
            <p:ph type="title"/>
          </p:nvPr>
        </p:nvSpPr>
        <p:spPr>
          <a:xfrm>
            <a:off x="1780681" y="374341"/>
            <a:ext cx="9772650" cy="1325563"/>
          </a:xfrm>
        </p:spPr>
        <p:txBody>
          <a:bodyPr/>
          <a:lstStyle/>
          <a:p>
            <a:r>
              <a:rPr lang="en-GB" b="1">
                <a:solidFill>
                  <a:srgbClr val="AF1E2C"/>
                </a:solidFill>
              </a:rPr>
              <a:t>Acknowledgements</a:t>
            </a:r>
          </a:p>
        </p:txBody>
      </p:sp>
      <p:sp>
        <p:nvSpPr>
          <p:cNvPr id="3" name="Date Placeholder 2">
            <a:extLst>
              <a:ext uri="{FF2B5EF4-FFF2-40B4-BE49-F238E27FC236}">
                <a16:creationId xmlns:a16="http://schemas.microsoft.com/office/drawing/2014/main" id="{48AF23E5-423D-DB67-862C-2335EB64B7AB}"/>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4" name="Footer Placeholder 3">
            <a:extLst>
              <a:ext uri="{FF2B5EF4-FFF2-40B4-BE49-F238E27FC236}">
                <a16:creationId xmlns:a16="http://schemas.microsoft.com/office/drawing/2014/main" id="{EA816B97-221F-2CF0-2E7A-A935B5B24242}"/>
              </a:ext>
            </a:extLst>
          </p:cNvPr>
          <p:cNvSpPr>
            <a:spLocks noGrp="1"/>
          </p:cNvSpPr>
          <p:nvPr>
            <p:ph type="ftr" sz="quarter" idx="11"/>
          </p:nvPr>
        </p:nvSpPr>
        <p:spPr/>
        <p:txBody>
          <a:bodyPr/>
          <a:lstStyle/>
          <a:p>
            <a:r>
              <a:rPr lang="en-GB">
                <a:solidFill>
                  <a:schemeClr val="tx1"/>
                </a:solidFill>
              </a:rPr>
              <a:t>rcgp.org.uk/TARGETantibiotics</a:t>
            </a:r>
          </a:p>
        </p:txBody>
      </p:sp>
      <p:sp>
        <p:nvSpPr>
          <p:cNvPr id="5" name="Slide Number Placeholder 4">
            <a:extLst>
              <a:ext uri="{FF2B5EF4-FFF2-40B4-BE49-F238E27FC236}">
                <a16:creationId xmlns:a16="http://schemas.microsoft.com/office/drawing/2014/main" id="{4676AAC0-A718-E03A-5A8A-028BD6774EF4}"/>
              </a:ext>
            </a:extLst>
          </p:cNvPr>
          <p:cNvSpPr>
            <a:spLocks noGrp="1"/>
          </p:cNvSpPr>
          <p:nvPr>
            <p:ph type="sldNum" sz="quarter" idx="12"/>
          </p:nvPr>
        </p:nvSpPr>
        <p:spPr/>
        <p:txBody>
          <a:bodyPr/>
          <a:lstStyle/>
          <a:p>
            <a:fld id="{EE1385C2-C24A-4E88-87F7-2016927FAD7D}" type="slidenum">
              <a:rPr lang="en-GB" smtClean="0">
                <a:solidFill>
                  <a:schemeClr val="tx1"/>
                </a:solidFill>
              </a:rPr>
              <a:t>42</a:t>
            </a:fld>
            <a:endParaRPr lang="en-GB">
              <a:solidFill>
                <a:schemeClr val="tx1"/>
              </a:solidFill>
            </a:endParaRPr>
          </a:p>
        </p:txBody>
      </p:sp>
      <p:sp>
        <p:nvSpPr>
          <p:cNvPr id="6" name="TextBox 5">
            <a:extLst>
              <a:ext uri="{FF2B5EF4-FFF2-40B4-BE49-F238E27FC236}">
                <a16:creationId xmlns:a16="http://schemas.microsoft.com/office/drawing/2014/main" id="{0112727E-43E2-FA4A-5D22-B2656B876FDD}"/>
              </a:ext>
            </a:extLst>
          </p:cNvPr>
          <p:cNvSpPr txBox="1"/>
          <p:nvPr/>
        </p:nvSpPr>
        <p:spPr>
          <a:xfrm>
            <a:off x="426106" y="1789887"/>
            <a:ext cx="6025579" cy="3970318"/>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rPr>
              <a:t>Naomi Fleming –</a:t>
            </a:r>
            <a:r>
              <a:rPr lang="en-GB">
                <a:latin typeface="Calibri" panose="020F0502020204030204" pitchFamily="34" charset="0"/>
                <a:ea typeface="Calibri" panose="020F0502020204030204" pitchFamily="34" charset="0"/>
              </a:rPr>
              <a:t> NHS England</a:t>
            </a:r>
          </a:p>
          <a:p>
            <a:endParaRPr lang="en-GB" b="1">
              <a:latin typeface="Calibri" panose="020F0502020204030204" pitchFamily="34" charset="0"/>
              <a:ea typeface="Calibri" panose="020F0502020204030204" pitchFamily="34" charset="0"/>
            </a:endParaRPr>
          </a:p>
          <a:p>
            <a:r>
              <a:rPr lang="en-GB" b="1">
                <a:latin typeface="Calibri" panose="020F0502020204030204" pitchFamily="34" charset="0"/>
                <a:ea typeface="Calibri" panose="020F0502020204030204" pitchFamily="34" charset="0"/>
              </a:rPr>
              <a:t>Alishah </a:t>
            </a:r>
            <a:r>
              <a:rPr lang="en-GB" b="1" err="1">
                <a:latin typeface="Calibri" panose="020F0502020204030204" pitchFamily="34" charset="0"/>
                <a:ea typeface="Calibri" panose="020F0502020204030204" pitchFamily="34" charset="0"/>
              </a:rPr>
              <a:t>Lakha</a:t>
            </a:r>
            <a:r>
              <a:rPr lang="en-GB" b="1">
                <a:latin typeface="Calibri" panose="020F0502020204030204" pitchFamily="34" charset="0"/>
                <a:ea typeface="Calibri" panose="020F0502020204030204" pitchFamily="34" charset="0"/>
              </a:rPr>
              <a:t> - </a:t>
            </a:r>
            <a:r>
              <a:rPr lang="en-GB">
                <a:latin typeface="Calibri" panose="020F0502020204030204" pitchFamily="34" charset="0"/>
                <a:ea typeface="Calibri" panose="020F0502020204030204" pitchFamily="34" charset="0"/>
              </a:rPr>
              <a:t>NHS England</a:t>
            </a:r>
          </a:p>
          <a:p>
            <a:endParaRPr lang="en-GB" sz="1800" b="1">
              <a:effectLst/>
              <a:latin typeface="Calibri" panose="020F0502020204030204" pitchFamily="34" charset="0"/>
              <a:ea typeface="Calibri" panose="020F0502020204030204" pitchFamily="34" charset="0"/>
            </a:endParaRPr>
          </a:p>
          <a:p>
            <a:r>
              <a:rPr lang="en-GB" sz="1800" b="1">
                <a:effectLst/>
                <a:latin typeface="Calibri" panose="020F0502020204030204" pitchFamily="34" charset="0"/>
                <a:ea typeface="Calibri" panose="020F0502020204030204" pitchFamily="34" charset="0"/>
              </a:rPr>
              <a:t>Elizabeth Beech</a:t>
            </a:r>
            <a:r>
              <a:rPr lang="en-GB" sz="1800">
                <a:effectLst/>
                <a:latin typeface="Calibri" panose="020F0502020204030204" pitchFamily="34" charset="0"/>
                <a:ea typeface="Calibri" panose="020F0502020204030204" pitchFamily="34" charset="0"/>
              </a:rPr>
              <a:t> - </a:t>
            </a:r>
            <a:r>
              <a:rPr lang="en-GB">
                <a:latin typeface="Calibri" panose="020F0502020204030204" pitchFamily="34" charset="0"/>
                <a:ea typeface="Calibri" panose="020F0502020204030204" pitchFamily="34" charset="0"/>
              </a:rPr>
              <a:t>NHS England</a:t>
            </a:r>
          </a:p>
          <a:p>
            <a:endParaRPr lang="en-GB" sz="1800" b="1">
              <a:effectLst/>
              <a:latin typeface="Calibri" panose="020F0502020204030204" pitchFamily="34" charset="0"/>
              <a:ea typeface="Calibri" panose="020F0502020204030204" pitchFamily="34" charset="0"/>
            </a:endParaRPr>
          </a:p>
          <a:p>
            <a:r>
              <a:rPr lang="en-GB" sz="1800" b="1">
                <a:effectLst/>
                <a:latin typeface="Calibri" panose="020F0502020204030204" pitchFamily="34" charset="0"/>
                <a:ea typeface="Calibri" panose="020F0502020204030204" pitchFamily="34" charset="0"/>
              </a:rPr>
              <a:t>Roxanne </a:t>
            </a:r>
            <a:r>
              <a:rPr lang="en-GB" sz="1800" b="1" err="1">
                <a:effectLst/>
                <a:latin typeface="Calibri" panose="020F0502020204030204" pitchFamily="34" charset="0"/>
                <a:ea typeface="Calibri" panose="020F0502020204030204" pitchFamily="34" charset="0"/>
              </a:rPr>
              <a:t>Mehmi</a:t>
            </a:r>
            <a:r>
              <a:rPr lang="en-GB" sz="1800">
                <a:effectLst/>
                <a:latin typeface="Calibri" panose="020F0502020204030204" pitchFamily="34" charset="0"/>
                <a:ea typeface="Calibri" panose="020F0502020204030204" pitchFamily="34" charset="0"/>
              </a:rPr>
              <a:t> - </a:t>
            </a:r>
            <a:r>
              <a:rPr lang="en-GB" sz="1800" err="1">
                <a:effectLst/>
                <a:latin typeface="Calibri" panose="020F0502020204030204" pitchFamily="34" charset="0"/>
                <a:ea typeface="Calibri" panose="020F0502020204030204" pitchFamily="34" charset="0"/>
              </a:rPr>
              <a:t>eQuality</a:t>
            </a:r>
            <a:r>
              <a:rPr lang="en-GB" sz="1800">
                <a:effectLst/>
                <a:latin typeface="Calibri" panose="020F0502020204030204" pitchFamily="34" charset="0"/>
                <a:ea typeface="Calibri" panose="020F0502020204030204" pitchFamily="34" charset="0"/>
              </a:rPr>
              <a:t> PCN</a:t>
            </a:r>
          </a:p>
          <a:p>
            <a:endParaRPr lang="en-GB" sz="1800" b="1">
              <a:effectLst/>
              <a:latin typeface="Calibri" panose="020F0502020204030204" pitchFamily="34" charset="0"/>
              <a:ea typeface="Calibri" panose="020F0502020204030204" pitchFamily="34" charset="0"/>
            </a:endParaRPr>
          </a:p>
          <a:p>
            <a:r>
              <a:rPr lang="en-GB" sz="1800" b="1" err="1">
                <a:effectLst/>
                <a:latin typeface="Calibri" panose="020F0502020204030204" pitchFamily="34" charset="0"/>
                <a:ea typeface="Calibri" panose="020F0502020204030204" pitchFamily="34" charset="0"/>
              </a:rPr>
              <a:t>Suprio</a:t>
            </a:r>
            <a:r>
              <a:rPr lang="en-GB" sz="1800" b="1">
                <a:effectLst/>
                <a:latin typeface="Calibri" panose="020F0502020204030204" pitchFamily="34" charset="0"/>
                <a:ea typeface="Calibri" panose="020F0502020204030204" pitchFamily="34" charset="0"/>
              </a:rPr>
              <a:t> </a:t>
            </a:r>
            <a:r>
              <a:rPr lang="en-GB" sz="1800" b="1" err="1">
                <a:effectLst/>
                <a:latin typeface="Calibri" panose="020F0502020204030204" pitchFamily="34" charset="0"/>
                <a:ea typeface="Calibri" panose="020F0502020204030204" pitchFamily="34" charset="0"/>
              </a:rPr>
              <a:t>Dhas</a:t>
            </a:r>
            <a:r>
              <a:rPr lang="en-GB" sz="1800" b="1">
                <a:effectLst/>
                <a:latin typeface="Calibri" panose="020F0502020204030204" pitchFamily="34" charset="0"/>
                <a:ea typeface="Calibri" panose="020F0502020204030204" pitchFamily="34" charset="0"/>
              </a:rPr>
              <a:t> - </a:t>
            </a:r>
            <a:r>
              <a:rPr lang="en-GB" sz="1800" err="1">
                <a:effectLst/>
                <a:latin typeface="Calibri" panose="020F0502020204030204" pitchFamily="34" charset="0"/>
                <a:ea typeface="Calibri" panose="020F0502020204030204" pitchFamily="34" charset="0"/>
              </a:rPr>
              <a:t>eQuality</a:t>
            </a:r>
            <a:r>
              <a:rPr lang="en-GB" sz="1800">
                <a:effectLst/>
                <a:latin typeface="Calibri" panose="020F0502020204030204" pitchFamily="34" charset="0"/>
                <a:ea typeface="Calibri" panose="020F0502020204030204" pitchFamily="34" charset="0"/>
              </a:rPr>
              <a:t> PCN</a:t>
            </a:r>
          </a:p>
          <a:p>
            <a:endParaRPr lang="en-GB" sz="1800" b="1">
              <a:effectLst/>
              <a:latin typeface="Calibri" panose="020F0502020204030204" pitchFamily="34" charset="0"/>
              <a:ea typeface="Calibri" panose="020F0502020204030204" pitchFamily="34" charset="0"/>
            </a:endParaRPr>
          </a:p>
          <a:p>
            <a:r>
              <a:rPr lang="en-GB" sz="1800" b="1" err="1">
                <a:effectLst/>
                <a:latin typeface="Calibri" panose="020F0502020204030204" pitchFamily="34" charset="0"/>
                <a:ea typeface="Calibri" panose="020F0502020204030204" pitchFamily="34" charset="0"/>
              </a:rPr>
              <a:t>Shazia</a:t>
            </a:r>
            <a:r>
              <a:rPr lang="en-GB" sz="1800" b="1">
                <a:effectLst/>
                <a:latin typeface="Calibri" panose="020F0502020204030204" pitchFamily="34" charset="0"/>
                <a:ea typeface="Calibri" panose="020F0502020204030204" pitchFamily="34" charset="0"/>
              </a:rPr>
              <a:t> Patel</a:t>
            </a:r>
            <a:r>
              <a:rPr lang="en-GB" sz="1800">
                <a:effectLst/>
                <a:latin typeface="Calibri" panose="020F0502020204030204" pitchFamily="34" charset="0"/>
                <a:ea typeface="Calibri" panose="020F0502020204030204" pitchFamily="34" charset="0"/>
              </a:rPr>
              <a:t> - Derbyshire ICB</a:t>
            </a:r>
          </a:p>
          <a:p>
            <a:endParaRPr lang="en-GB" sz="1800" b="1">
              <a:effectLst/>
              <a:latin typeface="Calibri" panose="020F0502020204030204" pitchFamily="34" charset="0"/>
              <a:ea typeface="Calibri" panose="020F0502020204030204" pitchFamily="34" charset="0"/>
            </a:endParaRPr>
          </a:p>
          <a:p>
            <a:r>
              <a:rPr lang="en-GB" sz="1800" b="1">
                <a:effectLst/>
                <a:latin typeface="Calibri" panose="020F0502020204030204" pitchFamily="34" charset="0"/>
                <a:ea typeface="Calibri" panose="020F0502020204030204" pitchFamily="34" charset="0"/>
              </a:rPr>
              <a:t>Julia Darko </a:t>
            </a:r>
            <a:r>
              <a:rPr lang="en-GB" sz="1800">
                <a:effectLst/>
                <a:latin typeface="Calibri" panose="020F0502020204030204" pitchFamily="34" charset="0"/>
                <a:ea typeface="Calibri" panose="020F0502020204030204" pitchFamily="34" charset="0"/>
              </a:rPr>
              <a:t> - GP Registrar</a:t>
            </a:r>
          </a:p>
          <a:p>
            <a:endParaRPr lang="en-GB"/>
          </a:p>
        </p:txBody>
      </p:sp>
      <p:sp>
        <p:nvSpPr>
          <p:cNvPr id="7" name="TextBox 6">
            <a:extLst>
              <a:ext uri="{FF2B5EF4-FFF2-40B4-BE49-F238E27FC236}">
                <a16:creationId xmlns:a16="http://schemas.microsoft.com/office/drawing/2014/main" id="{6EC60D36-4F3E-DCCC-329F-E9C2AEF23247}"/>
              </a:ext>
            </a:extLst>
          </p:cNvPr>
          <p:cNvSpPr txBox="1"/>
          <p:nvPr/>
        </p:nvSpPr>
        <p:spPr>
          <a:xfrm>
            <a:off x="8153400" y="1699904"/>
            <a:ext cx="4832065" cy="4524315"/>
          </a:xfrm>
          <a:prstGeom prst="rect">
            <a:avLst/>
          </a:prstGeom>
          <a:noFill/>
        </p:spPr>
        <p:txBody>
          <a:bodyPr wrap="square" rtlCol="0">
            <a:spAutoFit/>
          </a:bodyPr>
          <a:lstStyle/>
          <a:p>
            <a:r>
              <a:rPr lang="en-GB" sz="1800" b="1"/>
              <a:t>Dharini Shanmugabavan </a:t>
            </a:r>
            <a:r>
              <a:rPr lang="en-GB" sz="1800" b="0"/>
              <a:t>– RCGP</a:t>
            </a:r>
          </a:p>
          <a:p>
            <a:endParaRPr lang="en-GB" sz="1800" b="0"/>
          </a:p>
          <a:p>
            <a:r>
              <a:rPr lang="en-GB" b="1"/>
              <a:t>Joseph Besford </a:t>
            </a:r>
            <a:r>
              <a:rPr lang="en-GB"/>
              <a:t>– RCGP</a:t>
            </a:r>
          </a:p>
          <a:p>
            <a:endParaRPr lang="en-GB"/>
          </a:p>
          <a:p>
            <a:r>
              <a:rPr lang="en-GB" sz="1800" b="1"/>
              <a:t>Camilla Stevenson </a:t>
            </a:r>
            <a:r>
              <a:rPr lang="en-GB" sz="1800" b="0"/>
              <a:t>- RCGP</a:t>
            </a:r>
          </a:p>
          <a:p>
            <a:r>
              <a:rPr lang="en-GB" b="1">
                <a:latin typeface="Calibri" panose="020F0502020204030204" pitchFamily="34" charset="0"/>
                <a:ea typeface="Calibri" panose="020F0502020204030204" pitchFamily="34" charset="0"/>
              </a:rPr>
              <a:t> </a:t>
            </a:r>
          </a:p>
          <a:p>
            <a:r>
              <a:rPr lang="en-GB" sz="1800" b="1">
                <a:effectLst/>
                <a:latin typeface="Calibri" panose="020F0502020204030204" pitchFamily="34" charset="0"/>
                <a:ea typeface="Calibri" panose="020F0502020204030204" pitchFamily="34" charset="0"/>
              </a:rPr>
              <a:t>Ming Lee </a:t>
            </a:r>
            <a:r>
              <a:rPr lang="en-GB" sz="1800">
                <a:effectLst/>
                <a:latin typeface="Calibri" panose="020F0502020204030204" pitchFamily="34" charset="0"/>
                <a:ea typeface="Calibri" panose="020F0502020204030204" pitchFamily="34" charset="0"/>
              </a:rPr>
              <a:t>– UKHSA</a:t>
            </a:r>
          </a:p>
          <a:p>
            <a:endParaRPr lang="en-GB">
              <a:latin typeface="Calibri" panose="020F0502020204030204" pitchFamily="34" charset="0"/>
              <a:ea typeface="Calibri" panose="020F0502020204030204" pitchFamily="34" charset="0"/>
            </a:endParaRPr>
          </a:p>
          <a:p>
            <a:r>
              <a:rPr lang="en-GB" b="1">
                <a:latin typeface="Calibri" panose="020F0502020204030204" pitchFamily="34" charset="0"/>
                <a:ea typeface="Calibri" panose="020F0502020204030204" pitchFamily="34" charset="0"/>
              </a:rPr>
              <a:t>Fionna Pursey</a:t>
            </a:r>
            <a:endParaRPr lang="en-GB" sz="1800" b="1">
              <a:effectLst/>
              <a:latin typeface="Calibri" panose="020F0502020204030204" pitchFamily="34" charset="0"/>
              <a:ea typeface="Calibri" panose="020F0502020204030204" pitchFamily="34" charset="0"/>
            </a:endParaRPr>
          </a:p>
          <a:p>
            <a:endParaRPr lang="en-GB" sz="1800">
              <a:effectLst/>
              <a:latin typeface="Calibri" panose="020F0502020204030204" pitchFamily="34" charset="0"/>
              <a:ea typeface="Calibri" panose="020F0502020204030204" pitchFamily="34" charset="0"/>
            </a:endParaRPr>
          </a:p>
          <a:p>
            <a:r>
              <a:rPr lang="en-GB" sz="1800" b="1">
                <a:effectLst/>
                <a:latin typeface="Calibri" panose="020F0502020204030204" pitchFamily="34" charset="0"/>
                <a:ea typeface="Calibri" panose="020F0502020204030204" pitchFamily="34" charset="0"/>
              </a:rPr>
              <a:t>Elea</a:t>
            </a:r>
            <a:r>
              <a:rPr lang="en-GB" b="1">
                <a:latin typeface="Calibri" panose="020F0502020204030204" pitchFamily="34" charset="0"/>
                <a:ea typeface="Calibri" panose="020F0502020204030204" pitchFamily="34" charset="0"/>
              </a:rPr>
              <a:t>nor Harvey </a:t>
            </a:r>
            <a:endParaRPr lang="en-GB" sz="1800" b="1">
              <a:effectLst/>
              <a:latin typeface="Calibri" panose="020F0502020204030204" pitchFamily="34" charset="0"/>
              <a:ea typeface="Calibri" panose="020F0502020204030204" pitchFamily="34" charset="0"/>
            </a:endParaRPr>
          </a:p>
          <a:p>
            <a:endParaRPr lang="en-GB"/>
          </a:p>
          <a:p>
            <a:r>
              <a:rPr lang="en-GB" b="1"/>
              <a:t>Kieran Hand </a:t>
            </a:r>
            <a:r>
              <a:rPr lang="en-GB"/>
              <a:t>– NHS England</a:t>
            </a:r>
          </a:p>
          <a:p>
            <a:endParaRPr lang="en-GB"/>
          </a:p>
          <a:p>
            <a:r>
              <a:rPr lang="en-GB" b="1">
                <a:latin typeface="Calibri" panose="020F0502020204030204" pitchFamily="34" charset="0"/>
                <a:ea typeface="Calibri" panose="020F0502020204030204" pitchFamily="34" charset="0"/>
              </a:rPr>
              <a:t>Diane Ashiru-Oredope </a:t>
            </a:r>
            <a:r>
              <a:rPr lang="en-GB">
                <a:latin typeface="Calibri" panose="020F0502020204030204" pitchFamily="34" charset="0"/>
                <a:ea typeface="Calibri" panose="020F0502020204030204" pitchFamily="34" charset="0"/>
              </a:rPr>
              <a:t>– UKHSA</a:t>
            </a:r>
          </a:p>
          <a:p>
            <a:endParaRPr lang="en-GB"/>
          </a:p>
        </p:txBody>
      </p:sp>
      <p:sp>
        <p:nvSpPr>
          <p:cNvPr id="9" name="TextBox 8">
            <a:extLst>
              <a:ext uri="{FF2B5EF4-FFF2-40B4-BE49-F238E27FC236}">
                <a16:creationId xmlns:a16="http://schemas.microsoft.com/office/drawing/2014/main" id="{2C846ECD-CFBF-C836-E7CC-77BFC4DD7D9E}"/>
              </a:ext>
            </a:extLst>
          </p:cNvPr>
          <p:cNvSpPr txBox="1"/>
          <p:nvPr/>
        </p:nvSpPr>
        <p:spPr>
          <a:xfrm>
            <a:off x="4038600" y="1774725"/>
            <a:ext cx="3727862" cy="3877985"/>
          </a:xfrm>
          <a:prstGeom prst="rect">
            <a:avLst/>
          </a:prstGeom>
          <a:noFill/>
        </p:spPr>
        <p:txBody>
          <a:bodyPr wrap="square">
            <a:spAutoFit/>
          </a:bodyPr>
          <a:lstStyle/>
          <a:p>
            <a:r>
              <a:rPr lang="en-GB" sz="1800" b="1">
                <a:effectLst/>
                <a:ea typeface="Calibri" panose="020F0502020204030204" pitchFamily="34" charset="0"/>
              </a:rPr>
              <a:t>Daron Gunner </a:t>
            </a:r>
            <a:r>
              <a:rPr lang="en-GB" sz="1800">
                <a:effectLst/>
                <a:ea typeface="Calibri" panose="020F0502020204030204" pitchFamily="34" charset="0"/>
              </a:rPr>
              <a:t>- </a:t>
            </a:r>
            <a:r>
              <a:rPr lang="en-GB" sz="1800" err="1">
                <a:effectLst/>
                <a:ea typeface="Calibri" panose="020F0502020204030204" pitchFamily="34" charset="0"/>
              </a:rPr>
              <a:t>eQuality</a:t>
            </a:r>
            <a:r>
              <a:rPr lang="en-GB" sz="1800">
                <a:effectLst/>
                <a:ea typeface="Calibri" panose="020F0502020204030204" pitchFamily="34" charset="0"/>
              </a:rPr>
              <a:t> PCN</a:t>
            </a:r>
          </a:p>
          <a:p>
            <a:endParaRPr lang="en-GB">
              <a:ea typeface="Calibri" panose="020F0502020204030204" pitchFamily="34" charset="0"/>
            </a:endParaRPr>
          </a:p>
          <a:p>
            <a:r>
              <a:rPr lang="en-GB" sz="1800" b="1">
                <a:effectLst/>
                <a:ea typeface="Calibri" panose="020F0502020204030204" pitchFamily="34" charset="0"/>
              </a:rPr>
              <a:t>Elaine O’Sullivan </a:t>
            </a:r>
            <a:r>
              <a:rPr lang="en-GB" b="1">
                <a:ea typeface="Calibri" panose="020F0502020204030204" pitchFamily="34" charset="0"/>
              </a:rPr>
              <a:t>- </a:t>
            </a:r>
            <a:r>
              <a:rPr lang="en-GB" sz="1800" err="1">
                <a:effectLst/>
                <a:ea typeface="Calibri" panose="020F0502020204030204" pitchFamily="34" charset="0"/>
              </a:rPr>
              <a:t>eQuality</a:t>
            </a:r>
            <a:r>
              <a:rPr lang="en-GB" sz="1800">
                <a:effectLst/>
                <a:ea typeface="Calibri" panose="020F0502020204030204" pitchFamily="34" charset="0"/>
              </a:rPr>
              <a:t> PCN</a:t>
            </a:r>
          </a:p>
          <a:p>
            <a:endParaRPr lang="en-GB" sz="1600">
              <a:ea typeface="Calibri" panose="020F0502020204030204" pitchFamily="34" charset="0"/>
            </a:endParaRPr>
          </a:p>
          <a:p>
            <a:r>
              <a:rPr lang="en-GB" sz="1800" b="1">
                <a:effectLst/>
                <a:ea typeface="Calibri" panose="020F0502020204030204" pitchFamily="34" charset="0"/>
              </a:rPr>
              <a:t>Simon Petty </a:t>
            </a:r>
            <a:r>
              <a:rPr lang="en-GB" sz="1800">
                <a:effectLst/>
                <a:ea typeface="Calibri" panose="020F0502020204030204" pitchFamily="34" charset="0"/>
              </a:rPr>
              <a:t>– </a:t>
            </a:r>
            <a:r>
              <a:rPr lang="en-GB" sz="1800" err="1">
                <a:effectLst/>
                <a:ea typeface="Calibri" panose="020F0502020204030204" pitchFamily="34" charset="0"/>
              </a:rPr>
              <a:t>eQuality</a:t>
            </a:r>
            <a:r>
              <a:rPr lang="en-GB" sz="1800">
                <a:effectLst/>
                <a:ea typeface="Calibri" panose="020F0502020204030204" pitchFamily="34" charset="0"/>
              </a:rPr>
              <a:t> PCN</a:t>
            </a:r>
            <a:endParaRPr lang="en-GB" sz="1600">
              <a:effectLst/>
              <a:ea typeface="Calibri" panose="020F0502020204030204" pitchFamily="34" charset="0"/>
            </a:endParaRPr>
          </a:p>
          <a:p>
            <a:r>
              <a:rPr lang="en-GB" sz="1800">
                <a:effectLst/>
                <a:ea typeface="Calibri" panose="020F0502020204030204" pitchFamily="34" charset="0"/>
              </a:rPr>
              <a:t> </a:t>
            </a:r>
            <a:endParaRPr lang="en-GB" sz="1600">
              <a:effectLst/>
              <a:ea typeface="Calibri" panose="020F0502020204030204" pitchFamily="34" charset="0"/>
            </a:endParaRPr>
          </a:p>
          <a:p>
            <a:r>
              <a:rPr lang="en-GB" sz="1800" b="1">
                <a:effectLst/>
                <a:ea typeface="Calibri" panose="020F0502020204030204" pitchFamily="34" charset="0"/>
              </a:rPr>
              <a:t>Jasdeep Sidhu - </a:t>
            </a:r>
            <a:r>
              <a:rPr lang="en-GB" sz="1800">
                <a:effectLst/>
                <a:ea typeface="Calibri" panose="020F0502020204030204" pitchFamily="34" charset="0"/>
              </a:rPr>
              <a:t>Midlands and Lancashire CSU</a:t>
            </a:r>
          </a:p>
          <a:p>
            <a:endParaRPr lang="en-GB" sz="1600">
              <a:effectLst/>
              <a:ea typeface="Calibri" panose="020F0502020204030204" pitchFamily="34" charset="0"/>
            </a:endParaRPr>
          </a:p>
          <a:p>
            <a:r>
              <a:rPr lang="en-GB" sz="1800" b="1" err="1">
                <a:effectLst/>
                <a:ea typeface="Calibri" panose="020F0502020204030204" pitchFamily="34" charset="0"/>
              </a:rPr>
              <a:t>Gurjinder</a:t>
            </a:r>
            <a:r>
              <a:rPr lang="en-GB" sz="1800" b="1">
                <a:effectLst/>
                <a:ea typeface="Calibri" panose="020F0502020204030204" pitchFamily="34" charset="0"/>
              </a:rPr>
              <a:t> Samra </a:t>
            </a:r>
            <a:r>
              <a:rPr lang="en-GB" sz="1800">
                <a:effectLst/>
                <a:ea typeface="Calibri" panose="020F0502020204030204" pitchFamily="34" charset="0"/>
              </a:rPr>
              <a:t>- Midlands and Lancashire CSU</a:t>
            </a:r>
          </a:p>
          <a:p>
            <a:endParaRPr lang="en-GB" sz="1600">
              <a:effectLst/>
              <a:ea typeface="Calibri" panose="020F0502020204030204" pitchFamily="34" charset="0"/>
            </a:endParaRPr>
          </a:p>
          <a:p>
            <a:r>
              <a:rPr lang="en-GB" sz="1800" b="1">
                <a:effectLst/>
                <a:ea typeface="Calibri" panose="020F0502020204030204" pitchFamily="34" charset="0"/>
              </a:rPr>
              <a:t>Paula Wilson </a:t>
            </a:r>
            <a:r>
              <a:rPr lang="en-GB" sz="1800">
                <a:effectLst/>
                <a:ea typeface="Calibri" panose="020F0502020204030204" pitchFamily="34" charset="0"/>
              </a:rPr>
              <a:t>- Midlands and Lancashire CSU</a:t>
            </a:r>
            <a:endParaRPr lang="en-GB" sz="1600">
              <a:effectLst/>
              <a:ea typeface="Calibri" panose="020F0502020204030204" pitchFamily="34" charset="0"/>
            </a:endParaRPr>
          </a:p>
        </p:txBody>
      </p:sp>
    </p:spTree>
    <p:extLst>
      <p:ext uri="{BB962C8B-B14F-4D97-AF65-F5344CB8AC3E}">
        <p14:creationId xmlns:p14="http://schemas.microsoft.com/office/powerpoint/2010/main" val="887600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AD15-F8A0-C169-886F-E51431268F11}"/>
              </a:ext>
            </a:extLst>
          </p:cNvPr>
          <p:cNvSpPr>
            <a:spLocks noGrp="1"/>
          </p:cNvSpPr>
          <p:nvPr>
            <p:ph type="title"/>
          </p:nvPr>
        </p:nvSpPr>
        <p:spPr>
          <a:xfrm>
            <a:off x="1757462" y="386389"/>
            <a:ext cx="9772650" cy="1325563"/>
          </a:xfrm>
        </p:spPr>
        <p:txBody>
          <a:bodyPr/>
          <a:lstStyle/>
          <a:p>
            <a:r>
              <a:rPr lang="en-GB" b="1">
                <a:solidFill>
                  <a:srgbClr val="AF1E2C"/>
                </a:solidFill>
              </a:rPr>
              <a:t>Thank you</a:t>
            </a:r>
          </a:p>
        </p:txBody>
      </p:sp>
      <p:sp>
        <p:nvSpPr>
          <p:cNvPr id="3" name="Date Placeholder 2">
            <a:extLst>
              <a:ext uri="{FF2B5EF4-FFF2-40B4-BE49-F238E27FC236}">
                <a16:creationId xmlns:a16="http://schemas.microsoft.com/office/drawing/2014/main" id="{1F1A9B93-9623-9293-7C86-3227E63B2C24}"/>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4" name="Footer Placeholder 3">
            <a:extLst>
              <a:ext uri="{FF2B5EF4-FFF2-40B4-BE49-F238E27FC236}">
                <a16:creationId xmlns:a16="http://schemas.microsoft.com/office/drawing/2014/main" id="{6060EF12-61F8-F013-93BC-356AA9E6B046}"/>
              </a:ext>
            </a:extLst>
          </p:cNvPr>
          <p:cNvSpPr>
            <a:spLocks noGrp="1"/>
          </p:cNvSpPr>
          <p:nvPr>
            <p:ph type="ftr" sz="quarter" idx="11"/>
          </p:nvPr>
        </p:nvSpPr>
        <p:spPr/>
        <p:txBody>
          <a:bodyPr/>
          <a:lstStyle/>
          <a:p>
            <a:r>
              <a:rPr lang="en-GB">
                <a:solidFill>
                  <a:schemeClr val="tx1"/>
                </a:solidFill>
              </a:rPr>
              <a:t>rcgp.org.uk/TARGETantibiotics</a:t>
            </a:r>
          </a:p>
        </p:txBody>
      </p:sp>
      <p:sp>
        <p:nvSpPr>
          <p:cNvPr id="5" name="Slide Number Placeholder 4">
            <a:extLst>
              <a:ext uri="{FF2B5EF4-FFF2-40B4-BE49-F238E27FC236}">
                <a16:creationId xmlns:a16="http://schemas.microsoft.com/office/drawing/2014/main" id="{9FFF3628-B036-7AF4-F1D9-F59A6BD604CB}"/>
              </a:ext>
            </a:extLst>
          </p:cNvPr>
          <p:cNvSpPr>
            <a:spLocks noGrp="1"/>
          </p:cNvSpPr>
          <p:nvPr>
            <p:ph type="sldNum" sz="quarter" idx="12"/>
          </p:nvPr>
        </p:nvSpPr>
        <p:spPr/>
        <p:txBody>
          <a:bodyPr/>
          <a:lstStyle/>
          <a:p>
            <a:fld id="{EE1385C2-C24A-4E88-87F7-2016927FAD7D}" type="slidenum">
              <a:rPr lang="en-GB" smtClean="0">
                <a:solidFill>
                  <a:schemeClr val="tx1"/>
                </a:solidFill>
              </a:rPr>
              <a:t>43</a:t>
            </a:fld>
            <a:endParaRPr lang="en-GB">
              <a:solidFill>
                <a:schemeClr val="tx1"/>
              </a:solidFill>
            </a:endParaRPr>
          </a:p>
        </p:txBody>
      </p:sp>
      <p:sp>
        <p:nvSpPr>
          <p:cNvPr id="6" name="TextBox 5">
            <a:extLst>
              <a:ext uri="{FF2B5EF4-FFF2-40B4-BE49-F238E27FC236}">
                <a16:creationId xmlns:a16="http://schemas.microsoft.com/office/drawing/2014/main" id="{242F548C-CEBC-2437-A1E9-857D92F35A7E}"/>
              </a:ext>
            </a:extLst>
          </p:cNvPr>
          <p:cNvSpPr txBox="1"/>
          <p:nvPr/>
        </p:nvSpPr>
        <p:spPr>
          <a:xfrm>
            <a:off x="434163" y="2031087"/>
            <a:ext cx="11559915" cy="4154984"/>
          </a:xfrm>
          <a:prstGeom prst="rect">
            <a:avLst/>
          </a:prstGeom>
          <a:noFill/>
        </p:spPr>
        <p:txBody>
          <a:bodyPr wrap="square" rtlCol="0">
            <a:spAutoFit/>
          </a:bodyPr>
          <a:lstStyle/>
          <a:p>
            <a:r>
              <a:rPr lang="en-GB" sz="2400"/>
              <a:t>Please complete feedback survey and let us know what topic you would like next!</a:t>
            </a:r>
          </a:p>
          <a:p>
            <a:endParaRPr lang="en-GB" sz="2400"/>
          </a:p>
          <a:p>
            <a:r>
              <a:rPr lang="en-GB" sz="2400" b="1"/>
              <a:t>Sign up for our next two webinars:</a:t>
            </a:r>
          </a:p>
          <a:p>
            <a:pPr marL="342900" indent="-342900">
              <a:buFont typeface="Arial" panose="020B0604020202020204" pitchFamily="34" charset="0"/>
              <a:buChar char="•"/>
            </a:pPr>
            <a:r>
              <a:rPr lang="en-GB" sz="2400" b="1" i="0">
                <a:solidFill>
                  <a:srgbClr val="AD0016"/>
                </a:solidFill>
                <a:effectLst/>
                <a:latin typeface="Calibri "/>
              </a:rPr>
              <a:t>Improving antibiotic management of respiratory tract infections: cough and sore throat</a:t>
            </a:r>
            <a:br>
              <a:rPr lang="en-GB" sz="2400">
                <a:latin typeface="Calibri "/>
              </a:rPr>
            </a:br>
            <a:r>
              <a:rPr lang="en-GB" sz="2400" i="0">
                <a:effectLst/>
                <a:latin typeface="Calibri "/>
              </a:rPr>
              <a:t>Tuesday 23 January 2024 | 18:30 - 19:30 | Online</a:t>
            </a:r>
          </a:p>
          <a:p>
            <a:endParaRPr lang="en-GB" sz="2400" i="0">
              <a:effectLst/>
              <a:latin typeface="Calibri "/>
            </a:endParaRPr>
          </a:p>
          <a:p>
            <a:pPr marL="342900" indent="-342900">
              <a:buFont typeface="Arial" panose="020B0604020202020204" pitchFamily="34" charset="0"/>
              <a:buChar char="•"/>
            </a:pPr>
            <a:r>
              <a:rPr lang="en-GB" sz="2400" b="1" i="0">
                <a:solidFill>
                  <a:srgbClr val="AD0016"/>
                </a:solidFill>
                <a:effectLst/>
                <a:latin typeface="Calibri "/>
              </a:rPr>
              <a:t>Urinary tract infections: Applying diagnostic and prescribing guidance in practice</a:t>
            </a:r>
            <a:br>
              <a:rPr lang="en-GB" sz="2400">
                <a:latin typeface="Calibri "/>
              </a:rPr>
            </a:br>
            <a:r>
              <a:rPr lang="en-GB" sz="2400" i="0">
                <a:effectLst/>
                <a:latin typeface="Calibri "/>
              </a:rPr>
              <a:t>Thursday 21 March 2024 | 18:30 - 19:30 | Online</a:t>
            </a:r>
            <a:endParaRPr lang="en-GB" sz="2400">
              <a:latin typeface="Calibri "/>
            </a:endParaRPr>
          </a:p>
          <a:p>
            <a:endParaRPr lang="en-GB" sz="2400"/>
          </a:p>
          <a:p>
            <a:r>
              <a:rPr lang="en-GB" sz="2400"/>
              <a:t>Visit </a:t>
            </a:r>
            <a:r>
              <a:rPr lang="en-GB" sz="2400">
                <a:hlinkClick r:id="rId3"/>
              </a:rPr>
              <a:t>www.rcgp.org.uk/TARGETantibiotics</a:t>
            </a:r>
            <a:r>
              <a:rPr lang="en-GB" sz="2400"/>
              <a:t> to find out more</a:t>
            </a:r>
          </a:p>
          <a:p>
            <a:endParaRPr lang="en-GB" sz="2400"/>
          </a:p>
        </p:txBody>
      </p:sp>
    </p:spTree>
    <p:extLst>
      <p:ext uri="{BB962C8B-B14F-4D97-AF65-F5344CB8AC3E}">
        <p14:creationId xmlns:p14="http://schemas.microsoft.com/office/powerpoint/2010/main" val="1176024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401-1BEE-624D-C5F4-52CDFCE2936B}"/>
              </a:ext>
            </a:extLst>
          </p:cNvPr>
          <p:cNvSpPr>
            <a:spLocks noGrp="1"/>
          </p:cNvSpPr>
          <p:nvPr>
            <p:ph type="title"/>
          </p:nvPr>
        </p:nvSpPr>
        <p:spPr>
          <a:xfrm>
            <a:off x="1685463" y="186873"/>
            <a:ext cx="9772650" cy="1325563"/>
          </a:xfrm>
        </p:spPr>
        <p:txBody>
          <a:bodyPr/>
          <a:lstStyle/>
          <a:p>
            <a:pPr algn="ctr"/>
            <a:r>
              <a:rPr lang="en-GB" sz="4400" b="1">
                <a:solidFill>
                  <a:srgbClr val="AF1E2C"/>
                </a:solidFill>
              </a:rPr>
              <a:t>Panel Q&amp;A discussion</a:t>
            </a:r>
            <a:endParaRPr lang="en-GB" b="1">
              <a:solidFill>
                <a:srgbClr val="AF1E2C"/>
              </a:solidFill>
            </a:endParaRPr>
          </a:p>
        </p:txBody>
      </p:sp>
      <p:sp>
        <p:nvSpPr>
          <p:cNvPr id="4" name="Date Placeholder 3">
            <a:extLst>
              <a:ext uri="{FF2B5EF4-FFF2-40B4-BE49-F238E27FC236}">
                <a16:creationId xmlns:a16="http://schemas.microsoft.com/office/drawing/2014/main" id="{62D601E5-1EB1-11A3-B359-32C6A2CC7E54}"/>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207FB923-0A75-C61C-06B7-EF4DFF4A3044}"/>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B1EC2E58-08A9-8D94-1DDF-BBA95D6840FF}"/>
              </a:ext>
            </a:extLst>
          </p:cNvPr>
          <p:cNvSpPr>
            <a:spLocks noGrp="1"/>
          </p:cNvSpPr>
          <p:nvPr>
            <p:ph type="sldNum" sz="quarter" idx="12"/>
          </p:nvPr>
        </p:nvSpPr>
        <p:spPr/>
        <p:txBody>
          <a:bodyPr/>
          <a:lstStyle/>
          <a:p>
            <a:fld id="{EE1385C2-C24A-4E88-87F7-2016927FAD7D}" type="slidenum">
              <a:rPr lang="en-GB" smtClean="0">
                <a:solidFill>
                  <a:schemeClr val="tx1"/>
                </a:solidFill>
              </a:rPr>
              <a:t>44</a:t>
            </a:fld>
            <a:endParaRPr lang="en-GB">
              <a:solidFill>
                <a:schemeClr val="tx1"/>
              </a:solidFill>
            </a:endParaRPr>
          </a:p>
        </p:txBody>
      </p:sp>
      <p:pic>
        <p:nvPicPr>
          <p:cNvPr id="7" name="Picture 6" descr="A person smiling for a selfie&#10;&#10;Description automatically generated">
            <a:extLst>
              <a:ext uri="{FF2B5EF4-FFF2-40B4-BE49-F238E27FC236}">
                <a16:creationId xmlns:a16="http://schemas.microsoft.com/office/drawing/2014/main" id="{91DD7D8D-CB69-1415-25F3-9C25548E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71" y="1393155"/>
            <a:ext cx="1693280" cy="1729462"/>
          </a:xfrm>
          <a:prstGeom prst="rect">
            <a:avLst/>
          </a:prstGeom>
        </p:spPr>
      </p:pic>
      <p:pic>
        <p:nvPicPr>
          <p:cNvPr id="9" name="Picture 8">
            <a:extLst>
              <a:ext uri="{FF2B5EF4-FFF2-40B4-BE49-F238E27FC236}">
                <a16:creationId xmlns:a16="http://schemas.microsoft.com/office/drawing/2014/main" id="{3EDA3DDB-C797-6D21-130B-2CADAB419640}"/>
              </a:ext>
            </a:extLst>
          </p:cNvPr>
          <p:cNvPicPr>
            <a:picLocks noChangeAspect="1"/>
          </p:cNvPicPr>
          <p:nvPr/>
        </p:nvPicPr>
        <p:blipFill>
          <a:blip r:embed="rId4"/>
          <a:stretch>
            <a:fillRect/>
          </a:stretch>
        </p:blipFill>
        <p:spPr>
          <a:xfrm>
            <a:off x="6236465" y="1393155"/>
            <a:ext cx="1931920" cy="1775832"/>
          </a:xfrm>
          <a:prstGeom prst="rect">
            <a:avLst/>
          </a:prstGeom>
        </p:spPr>
      </p:pic>
      <p:pic>
        <p:nvPicPr>
          <p:cNvPr id="11" name="Picture 10" descr="A person with curly hair wearing a striped shirt&#10;&#10;Description automatically generated">
            <a:extLst>
              <a:ext uri="{FF2B5EF4-FFF2-40B4-BE49-F238E27FC236}">
                <a16:creationId xmlns:a16="http://schemas.microsoft.com/office/drawing/2014/main" id="{5195E490-B847-807A-8681-8A35143068E1}"/>
              </a:ext>
            </a:extLst>
          </p:cNvPr>
          <p:cNvPicPr>
            <a:picLocks noChangeAspect="1"/>
          </p:cNvPicPr>
          <p:nvPr/>
        </p:nvPicPr>
        <p:blipFill rotWithShape="1">
          <a:blip r:embed="rId5">
            <a:extLst>
              <a:ext uri="{28A0092B-C50C-407E-A947-70E740481C1C}">
                <a14:useLocalDpi xmlns:a14="http://schemas.microsoft.com/office/drawing/2010/main" val="0"/>
              </a:ext>
            </a:extLst>
          </a:blip>
          <a:srcRect l="3696"/>
          <a:stretch/>
        </p:blipFill>
        <p:spPr>
          <a:xfrm>
            <a:off x="8528919" y="1393155"/>
            <a:ext cx="2198827" cy="1775832"/>
          </a:xfrm>
          <a:prstGeom prst="rect">
            <a:avLst/>
          </a:prstGeom>
        </p:spPr>
      </p:pic>
      <p:pic>
        <p:nvPicPr>
          <p:cNvPr id="13" name="Picture 12" descr="A person smiling at the camera&#10;&#10;Description automatically generated">
            <a:extLst>
              <a:ext uri="{FF2B5EF4-FFF2-40B4-BE49-F238E27FC236}">
                <a16:creationId xmlns:a16="http://schemas.microsoft.com/office/drawing/2014/main" id="{36B41D71-27F1-F3DC-C77A-3E5B8CD0CA4E}"/>
              </a:ext>
            </a:extLst>
          </p:cNvPr>
          <p:cNvPicPr>
            <a:picLocks noChangeAspect="1"/>
          </p:cNvPicPr>
          <p:nvPr/>
        </p:nvPicPr>
        <p:blipFill rotWithShape="1">
          <a:blip r:embed="rId6">
            <a:extLst>
              <a:ext uri="{28A0092B-C50C-407E-A947-70E740481C1C}">
                <a14:useLocalDpi xmlns:a14="http://schemas.microsoft.com/office/drawing/2010/main" val="0"/>
              </a:ext>
            </a:extLst>
          </a:blip>
          <a:srcRect b="10314"/>
          <a:stretch/>
        </p:blipFill>
        <p:spPr>
          <a:xfrm>
            <a:off x="1724045" y="1393155"/>
            <a:ext cx="1784912" cy="1735630"/>
          </a:xfrm>
          <a:prstGeom prst="rect">
            <a:avLst/>
          </a:prstGeom>
        </p:spPr>
      </p:pic>
      <p:sp>
        <p:nvSpPr>
          <p:cNvPr id="14" name="TextBox 13">
            <a:extLst>
              <a:ext uri="{FF2B5EF4-FFF2-40B4-BE49-F238E27FC236}">
                <a16:creationId xmlns:a16="http://schemas.microsoft.com/office/drawing/2014/main" id="{7601135B-4BAF-CA18-8FBB-EA8924BD5197}"/>
              </a:ext>
            </a:extLst>
          </p:cNvPr>
          <p:cNvSpPr txBox="1"/>
          <p:nvPr/>
        </p:nvSpPr>
        <p:spPr>
          <a:xfrm>
            <a:off x="1637857" y="3223232"/>
            <a:ext cx="2278013" cy="738664"/>
          </a:xfrm>
          <a:prstGeom prst="rect">
            <a:avLst/>
          </a:prstGeom>
          <a:noFill/>
        </p:spPr>
        <p:txBody>
          <a:bodyPr wrap="square" rtlCol="0">
            <a:spAutoFit/>
          </a:bodyPr>
          <a:lstStyle/>
          <a:p>
            <a:r>
              <a:rPr lang="en-GB" sz="1400" b="1"/>
              <a:t>Shazia Patel</a:t>
            </a:r>
          </a:p>
          <a:p>
            <a:r>
              <a:rPr lang="en-GB" sz="1400" i="1"/>
              <a:t>Community Pharmacy Clinical lead, Derbyshire ICB</a:t>
            </a:r>
          </a:p>
        </p:txBody>
      </p:sp>
      <p:sp>
        <p:nvSpPr>
          <p:cNvPr id="15" name="TextBox 14">
            <a:extLst>
              <a:ext uri="{FF2B5EF4-FFF2-40B4-BE49-F238E27FC236}">
                <a16:creationId xmlns:a16="http://schemas.microsoft.com/office/drawing/2014/main" id="{970E054A-DD7F-7CFC-8F8E-FB9E9E7BF5B2}"/>
              </a:ext>
            </a:extLst>
          </p:cNvPr>
          <p:cNvSpPr txBox="1"/>
          <p:nvPr/>
        </p:nvSpPr>
        <p:spPr>
          <a:xfrm>
            <a:off x="3919890" y="3179282"/>
            <a:ext cx="2263167" cy="954107"/>
          </a:xfrm>
          <a:prstGeom prst="rect">
            <a:avLst/>
          </a:prstGeom>
          <a:noFill/>
        </p:spPr>
        <p:txBody>
          <a:bodyPr wrap="square" rtlCol="0">
            <a:spAutoFit/>
          </a:bodyPr>
          <a:lstStyle/>
          <a:p>
            <a:r>
              <a:rPr lang="en-GB" sz="1400" b="1"/>
              <a:t>Alishah Lakha </a:t>
            </a:r>
            <a:r>
              <a:rPr lang="en-GB" sz="1400" b="1" err="1"/>
              <a:t>MAPharmT</a:t>
            </a:r>
            <a:endParaRPr lang="en-GB" sz="1400" b="1"/>
          </a:p>
          <a:p>
            <a:r>
              <a:rPr lang="en-GB" sz="1400" i="1"/>
              <a:t>Regional Pharmacy and Medicines Project Manager, NHS England</a:t>
            </a:r>
          </a:p>
        </p:txBody>
      </p:sp>
      <p:sp>
        <p:nvSpPr>
          <p:cNvPr id="16" name="TextBox 15">
            <a:extLst>
              <a:ext uri="{FF2B5EF4-FFF2-40B4-BE49-F238E27FC236}">
                <a16:creationId xmlns:a16="http://schemas.microsoft.com/office/drawing/2014/main" id="{5539C3DB-5C1E-D8A5-AC42-5E4A7302F089}"/>
              </a:ext>
            </a:extLst>
          </p:cNvPr>
          <p:cNvSpPr txBox="1"/>
          <p:nvPr/>
        </p:nvSpPr>
        <p:spPr>
          <a:xfrm>
            <a:off x="6191502" y="3168987"/>
            <a:ext cx="2232077" cy="954107"/>
          </a:xfrm>
          <a:prstGeom prst="rect">
            <a:avLst/>
          </a:prstGeom>
          <a:noFill/>
        </p:spPr>
        <p:txBody>
          <a:bodyPr wrap="square" rtlCol="0">
            <a:spAutoFit/>
          </a:bodyPr>
          <a:lstStyle/>
          <a:p>
            <a:r>
              <a:rPr lang="en-GB" sz="1400" b="1"/>
              <a:t>Dr Elizabeth Beech MBE </a:t>
            </a:r>
          </a:p>
          <a:p>
            <a:r>
              <a:rPr lang="en-GB" sz="1400" i="1"/>
              <a:t>Regional Antimicrobial Stewardship Lead, South West, NHS England</a:t>
            </a:r>
            <a:endParaRPr lang="en-GB" sz="1400"/>
          </a:p>
        </p:txBody>
      </p:sp>
      <p:sp>
        <p:nvSpPr>
          <p:cNvPr id="17" name="TextBox 16">
            <a:extLst>
              <a:ext uri="{FF2B5EF4-FFF2-40B4-BE49-F238E27FC236}">
                <a16:creationId xmlns:a16="http://schemas.microsoft.com/office/drawing/2014/main" id="{2D805332-578A-087D-86D8-CD684957FECB}"/>
              </a:ext>
            </a:extLst>
          </p:cNvPr>
          <p:cNvSpPr txBox="1"/>
          <p:nvPr/>
        </p:nvSpPr>
        <p:spPr>
          <a:xfrm>
            <a:off x="8415936" y="3246566"/>
            <a:ext cx="2351827" cy="738664"/>
          </a:xfrm>
          <a:prstGeom prst="rect">
            <a:avLst/>
          </a:prstGeom>
          <a:noFill/>
        </p:spPr>
        <p:txBody>
          <a:bodyPr wrap="square" rtlCol="0">
            <a:spAutoFit/>
          </a:bodyPr>
          <a:lstStyle/>
          <a:p>
            <a:r>
              <a:rPr lang="en-GB" sz="1400" b="1"/>
              <a:t>Dr Julia Darko </a:t>
            </a:r>
            <a:r>
              <a:rPr lang="en-GB" sz="1400" i="1"/>
              <a:t>GP Registrar and Former National Medical Director Clinical Fellow</a:t>
            </a:r>
            <a:endParaRPr lang="en-GB" sz="1400"/>
          </a:p>
        </p:txBody>
      </p:sp>
      <p:pic>
        <p:nvPicPr>
          <p:cNvPr id="8" name="Picture 7" descr="A person in a black and gold dress&#10;&#10;Description automatically generated">
            <a:extLst>
              <a:ext uri="{FF2B5EF4-FFF2-40B4-BE49-F238E27FC236}">
                <a16:creationId xmlns:a16="http://schemas.microsoft.com/office/drawing/2014/main" id="{282817C4-8EC3-73B6-A743-306C3D92A514}"/>
              </a:ext>
            </a:extLst>
          </p:cNvPr>
          <p:cNvPicPr>
            <a:picLocks noChangeAspect="1"/>
          </p:cNvPicPr>
          <p:nvPr/>
        </p:nvPicPr>
        <p:blipFill rotWithShape="1">
          <a:blip r:embed="rId7">
            <a:extLst>
              <a:ext uri="{28A0092B-C50C-407E-A947-70E740481C1C}">
                <a14:useLocalDpi xmlns:a14="http://schemas.microsoft.com/office/drawing/2010/main" val="0"/>
              </a:ext>
            </a:extLst>
          </a:blip>
          <a:srcRect r="17358"/>
          <a:stretch/>
        </p:blipFill>
        <p:spPr>
          <a:xfrm rot="5400000">
            <a:off x="7722954" y="4467296"/>
            <a:ext cx="2004437" cy="1471192"/>
          </a:xfrm>
          <a:prstGeom prst="rect">
            <a:avLst/>
          </a:prstGeom>
        </p:spPr>
      </p:pic>
      <p:sp>
        <p:nvSpPr>
          <p:cNvPr id="10" name="TextBox 9">
            <a:extLst>
              <a:ext uri="{FF2B5EF4-FFF2-40B4-BE49-F238E27FC236}">
                <a16:creationId xmlns:a16="http://schemas.microsoft.com/office/drawing/2014/main" id="{D02A8380-EB13-A2FF-C67B-9CC033DC29C8}"/>
              </a:ext>
            </a:extLst>
          </p:cNvPr>
          <p:cNvSpPr txBox="1"/>
          <p:nvPr/>
        </p:nvSpPr>
        <p:spPr>
          <a:xfrm>
            <a:off x="9591849" y="4623350"/>
            <a:ext cx="2098113" cy="954107"/>
          </a:xfrm>
          <a:prstGeom prst="rect">
            <a:avLst/>
          </a:prstGeom>
          <a:noFill/>
        </p:spPr>
        <p:txBody>
          <a:bodyPr wrap="square" rtlCol="0">
            <a:spAutoFit/>
          </a:bodyPr>
          <a:lstStyle/>
          <a:p>
            <a:r>
              <a:rPr lang="en-GB" sz="1400" b="1"/>
              <a:t>Dr Naomi Fleming </a:t>
            </a:r>
          </a:p>
          <a:p>
            <a:r>
              <a:rPr lang="en-GB" sz="1400" i="1"/>
              <a:t>Regional Antimicrobial Stewardship Lead, East of England NHS England</a:t>
            </a:r>
            <a:endParaRPr lang="en-GB" sz="1400"/>
          </a:p>
        </p:txBody>
      </p:sp>
      <p:pic>
        <p:nvPicPr>
          <p:cNvPr id="3" name="Content Placeholder 6">
            <a:extLst>
              <a:ext uri="{FF2B5EF4-FFF2-40B4-BE49-F238E27FC236}">
                <a16:creationId xmlns:a16="http://schemas.microsoft.com/office/drawing/2014/main" id="{ED4F033E-9915-4B78-FB13-C038EA505DFB}"/>
              </a:ext>
            </a:extLst>
          </p:cNvPr>
          <p:cNvPicPr>
            <a:picLocks/>
          </p:cNvPicPr>
          <p:nvPr/>
        </p:nvPicPr>
        <p:blipFill rotWithShape="1">
          <a:blip r:embed="rId8"/>
          <a:srcRect t="30183" b="25593"/>
          <a:stretch/>
        </p:blipFill>
        <p:spPr>
          <a:xfrm>
            <a:off x="1724045" y="4190054"/>
            <a:ext cx="2867971" cy="2019644"/>
          </a:xfrm>
          <a:prstGeom prst="rect">
            <a:avLst/>
          </a:prstGeom>
        </p:spPr>
      </p:pic>
      <p:sp>
        <p:nvSpPr>
          <p:cNvPr id="12" name="TextBox 11">
            <a:extLst>
              <a:ext uri="{FF2B5EF4-FFF2-40B4-BE49-F238E27FC236}">
                <a16:creationId xmlns:a16="http://schemas.microsoft.com/office/drawing/2014/main" id="{0893A7B0-9734-6CBC-70D5-0425AD2CA9B4}"/>
              </a:ext>
            </a:extLst>
          </p:cNvPr>
          <p:cNvSpPr txBox="1"/>
          <p:nvPr/>
        </p:nvSpPr>
        <p:spPr>
          <a:xfrm>
            <a:off x="4747890" y="4623350"/>
            <a:ext cx="3405510" cy="1384995"/>
          </a:xfrm>
          <a:prstGeom prst="rect">
            <a:avLst/>
          </a:prstGeom>
          <a:noFill/>
        </p:spPr>
        <p:txBody>
          <a:bodyPr wrap="square">
            <a:spAutoFit/>
          </a:bodyPr>
          <a:lstStyle/>
          <a:p>
            <a:r>
              <a:rPr lang="en-GB" sz="1400" b="1">
                <a:effectLst/>
                <a:latin typeface="Calibri" panose="020F0502020204030204" pitchFamily="34" charset="0"/>
                <a:ea typeface="Calibri" panose="020F0502020204030204" pitchFamily="34" charset="0"/>
              </a:rPr>
              <a:t>Roxanne </a:t>
            </a:r>
            <a:r>
              <a:rPr lang="en-GB" sz="1400" b="1" err="1">
                <a:effectLst/>
                <a:latin typeface="Calibri" panose="020F0502020204030204" pitchFamily="34" charset="0"/>
                <a:ea typeface="Calibri" panose="020F0502020204030204" pitchFamily="34" charset="0"/>
              </a:rPr>
              <a:t>Mehmi</a:t>
            </a:r>
            <a:r>
              <a:rPr lang="en-GB" sz="1400">
                <a:effectLst/>
                <a:latin typeface="Calibri" panose="020F0502020204030204" pitchFamily="34" charset="0"/>
                <a:ea typeface="Calibri" panose="020F0502020204030204" pitchFamily="34" charset="0"/>
              </a:rPr>
              <a:t> </a:t>
            </a:r>
          </a:p>
          <a:p>
            <a:r>
              <a:rPr lang="en-GB" sz="1400" i="1">
                <a:effectLst/>
                <a:latin typeface="Calibri" panose="020F0502020204030204" pitchFamily="34" charset="0"/>
                <a:ea typeface="Calibri" panose="020F0502020204030204" pitchFamily="34" charset="0"/>
              </a:rPr>
              <a:t>Operations Manager/Clinical Pharmacy Technician </a:t>
            </a:r>
            <a:r>
              <a:rPr lang="en-GB" sz="1400" i="1" err="1">
                <a:effectLst/>
                <a:latin typeface="Calibri" panose="020F0502020204030204" pitchFamily="34" charset="0"/>
                <a:ea typeface="Calibri" panose="020F0502020204030204" pitchFamily="34" charset="0"/>
              </a:rPr>
              <a:t>eQuality</a:t>
            </a:r>
            <a:r>
              <a:rPr lang="en-GB" sz="1400" i="1">
                <a:effectLst/>
                <a:latin typeface="Calibri" panose="020F0502020204030204" pitchFamily="34" charset="0"/>
                <a:ea typeface="Calibri" panose="020F0502020204030204" pitchFamily="34" charset="0"/>
              </a:rPr>
              <a:t> PCN</a:t>
            </a:r>
          </a:p>
          <a:p>
            <a:r>
              <a:rPr lang="en-GB" sz="1400">
                <a:effectLst/>
                <a:latin typeface="Calibri" panose="020F0502020204030204" pitchFamily="34" charset="0"/>
                <a:ea typeface="Calibri" panose="020F0502020204030204" pitchFamily="34" charset="0"/>
              </a:rPr>
              <a:t> </a:t>
            </a:r>
          </a:p>
          <a:p>
            <a:r>
              <a:rPr lang="en-GB" sz="1400" b="1" err="1">
                <a:effectLst/>
                <a:latin typeface="Calibri" panose="020F0502020204030204" pitchFamily="34" charset="0"/>
                <a:ea typeface="Calibri" panose="020F0502020204030204" pitchFamily="34" charset="0"/>
              </a:rPr>
              <a:t>Suprio</a:t>
            </a:r>
            <a:r>
              <a:rPr lang="en-GB" sz="1400" b="1">
                <a:effectLst/>
                <a:latin typeface="Calibri" panose="020F0502020204030204" pitchFamily="34" charset="0"/>
                <a:ea typeface="Calibri" panose="020F0502020204030204" pitchFamily="34" charset="0"/>
              </a:rPr>
              <a:t> </a:t>
            </a:r>
            <a:r>
              <a:rPr lang="en-GB" sz="1400" b="1" err="1">
                <a:effectLst/>
                <a:latin typeface="Calibri" panose="020F0502020204030204" pitchFamily="34" charset="0"/>
                <a:ea typeface="Calibri" panose="020F0502020204030204" pitchFamily="34" charset="0"/>
              </a:rPr>
              <a:t>Dhas</a:t>
            </a:r>
            <a:r>
              <a:rPr lang="en-GB" sz="1400" b="1">
                <a:effectLst/>
                <a:latin typeface="Calibri" panose="020F0502020204030204" pitchFamily="34" charset="0"/>
                <a:ea typeface="Calibri" panose="020F0502020204030204" pitchFamily="34" charset="0"/>
              </a:rPr>
              <a:t> </a:t>
            </a:r>
          </a:p>
          <a:p>
            <a:r>
              <a:rPr lang="en-GB" sz="1400" i="1">
                <a:effectLst/>
                <a:latin typeface="Calibri" panose="020F0502020204030204" pitchFamily="34" charset="0"/>
                <a:ea typeface="Calibri" panose="020F0502020204030204" pitchFamily="34" charset="0"/>
              </a:rPr>
              <a:t>Senior Clinical Pharmacist </a:t>
            </a:r>
            <a:r>
              <a:rPr lang="en-GB" sz="1400" i="1" err="1">
                <a:effectLst/>
                <a:latin typeface="Calibri" panose="020F0502020204030204" pitchFamily="34" charset="0"/>
                <a:ea typeface="Calibri" panose="020F0502020204030204" pitchFamily="34" charset="0"/>
              </a:rPr>
              <a:t>eQuality</a:t>
            </a:r>
            <a:r>
              <a:rPr lang="en-GB" sz="1400" i="1">
                <a:effectLst/>
                <a:latin typeface="Calibri" panose="020F0502020204030204" pitchFamily="34" charset="0"/>
                <a:ea typeface="Calibri" panose="020F0502020204030204" pitchFamily="34" charset="0"/>
              </a:rPr>
              <a:t> PCN</a:t>
            </a:r>
          </a:p>
        </p:txBody>
      </p:sp>
    </p:spTree>
    <p:extLst>
      <p:ext uri="{BB962C8B-B14F-4D97-AF65-F5344CB8AC3E}">
        <p14:creationId xmlns:p14="http://schemas.microsoft.com/office/powerpoint/2010/main" val="71490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CA9C-8E6D-72EE-D7A7-61FBF41572BA}"/>
              </a:ext>
            </a:extLst>
          </p:cNvPr>
          <p:cNvSpPr>
            <a:spLocks noGrp="1"/>
          </p:cNvSpPr>
          <p:nvPr>
            <p:ph type="title"/>
          </p:nvPr>
        </p:nvSpPr>
        <p:spPr>
          <a:xfrm>
            <a:off x="500868" y="3156114"/>
            <a:ext cx="8292649" cy="2636037"/>
          </a:xfrm>
        </p:spPr>
        <p:txBody>
          <a:bodyPr>
            <a:noAutofit/>
          </a:bodyPr>
          <a:lstStyle/>
          <a:p>
            <a:br>
              <a:rPr lang="en-GB" sz="6000">
                <a:solidFill>
                  <a:srgbClr val="AF1E2C"/>
                </a:solidFill>
              </a:rPr>
            </a:br>
            <a:r>
              <a:rPr lang="en-GB" sz="6000">
                <a:solidFill>
                  <a:srgbClr val="AF1E2C"/>
                </a:solidFill>
              </a:rPr>
              <a:t>Introduction to TARGET ‘How to…’ resources for acne and COPD</a:t>
            </a:r>
            <a:br>
              <a:rPr lang="en-GB" sz="6000">
                <a:solidFill>
                  <a:srgbClr val="AF1E2C"/>
                </a:solidFill>
              </a:rPr>
            </a:br>
            <a:endParaRPr lang="en-GB" sz="6000" i="1">
              <a:solidFill>
                <a:srgbClr val="AF1E2C"/>
              </a:solidFill>
            </a:endParaRPr>
          </a:p>
        </p:txBody>
      </p:sp>
      <p:sp>
        <p:nvSpPr>
          <p:cNvPr id="4" name="Date Placeholder 3">
            <a:extLst>
              <a:ext uri="{FF2B5EF4-FFF2-40B4-BE49-F238E27FC236}">
                <a16:creationId xmlns:a16="http://schemas.microsoft.com/office/drawing/2014/main" id="{779623A1-B54E-F914-480C-19D3E9506CFD}"/>
              </a:ext>
            </a:extLst>
          </p:cNvPr>
          <p:cNvSpPr>
            <a:spLocks noGrp="1"/>
          </p:cNvSpPr>
          <p:nvPr>
            <p:ph type="dt" sz="half" idx="10"/>
          </p:nvPr>
        </p:nvSpPr>
        <p:spPr/>
        <p:txBody>
          <a:bodyPr/>
          <a:lstStyle/>
          <a:p>
            <a:r>
              <a:rPr lang="en-US">
                <a:solidFill>
                  <a:schemeClr val="tx1"/>
                </a:solidFill>
              </a:rPr>
              <a:t>November 2023</a:t>
            </a:r>
            <a:endParaRPr lang="en-GB">
              <a:solidFill>
                <a:schemeClr val="tx1"/>
              </a:solidFill>
            </a:endParaRPr>
          </a:p>
        </p:txBody>
      </p:sp>
      <p:sp>
        <p:nvSpPr>
          <p:cNvPr id="5" name="Footer Placeholder 4">
            <a:extLst>
              <a:ext uri="{FF2B5EF4-FFF2-40B4-BE49-F238E27FC236}">
                <a16:creationId xmlns:a16="http://schemas.microsoft.com/office/drawing/2014/main" id="{833B6F99-78C6-0985-C1A0-8C321E471C64}"/>
              </a:ext>
            </a:extLst>
          </p:cNvPr>
          <p:cNvSpPr>
            <a:spLocks noGrp="1"/>
          </p:cNvSpPr>
          <p:nvPr>
            <p:ph type="ftr" sz="quarter" idx="11"/>
          </p:nvPr>
        </p:nvSpPr>
        <p:spPr/>
        <p:txBody>
          <a:bodyPr/>
          <a:lstStyle/>
          <a:p>
            <a:r>
              <a:rPr lang="en-GB">
                <a:solidFill>
                  <a:schemeClr val="tx1"/>
                </a:solidFill>
              </a:rPr>
              <a:t>rcgp.org.uk/TARGETantibiotics</a:t>
            </a:r>
          </a:p>
        </p:txBody>
      </p:sp>
      <p:sp>
        <p:nvSpPr>
          <p:cNvPr id="6" name="Slide Number Placeholder 5">
            <a:extLst>
              <a:ext uri="{FF2B5EF4-FFF2-40B4-BE49-F238E27FC236}">
                <a16:creationId xmlns:a16="http://schemas.microsoft.com/office/drawing/2014/main" id="{7F1B4B3C-7D00-A609-7741-0D77200C9FA9}"/>
              </a:ext>
            </a:extLst>
          </p:cNvPr>
          <p:cNvSpPr>
            <a:spLocks noGrp="1"/>
          </p:cNvSpPr>
          <p:nvPr>
            <p:ph type="sldNum" sz="quarter" idx="12"/>
          </p:nvPr>
        </p:nvSpPr>
        <p:spPr/>
        <p:txBody>
          <a:bodyPr/>
          <a:lstStyle/>
          <a:p>
            <a:fld id="{EE1385C2-C24A-4E88-87F7-2016927FAD7D}" type="slidenum">
              <a:rPr lang="en-GB" smtClean="0">
                <a:solidFill>
                  <a:schemeClr val="tx1"/>
                </a:solidFill>
              </a:rPr>
              <a:t>5</a:t>
            </a:fld>
            <a:endParaRPr lang="en-GB">
              <a:solidFill>
                <a:schemeClr val="tx1"/>
              </a:solidFill>
            </a:endParaRPr>
          </a:p>
        </p:txBody>
      </p:sp>
      <p:pic>
        <p:nvPicPr>
          <p:cNvPr id="7" name="Picture 6" descr="A person smiling at the camera&#10;&#10;Description automatically generated">
            <a:extLst>
              <a:ext uri="{FF2B5EF4-FFF2-40B4-BE49-F238E27FC236}">
                <a16:creationId xmlns:a16="http://schemas.microsoft.com/office/drawing/2014/main" id="{A408F527-8D65-81F2-77FD-9CD04DDEA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850" y="2516459"/>
            <a:ext cx="2288932" cy="2481672"/>
          </a:xfrm>
          <a:prstGeom prst="rect">
            <a:avLst/>
          </a:prstGeom>
        </p:spPr>
      </p:pic>
      <p:sp>
        <p:nvSpPr>
          <p:cNvPr id="8" name="TextBox 7">
            <a:extLst>
              <a:ext uri="{FF2B5EF4-FFF2-40B4-BE49-F238E27FC236}">
                <a16:creationId xmlns:a16="http://schemas.microsoft.com/office/drawing/2014/main" id="{A00338D7-B584-FE3B-A053-6F8E7A6285B9}"/>
              </a:ext>
            </a:extLst>
          </p:cNvPr>
          <p:cNvSpPr txBox="1"/>
          <p:nvPr/>
        </p:nvSpPr>
        <p:spPr>
          <a:xfrm>
            <a:off x="9120850" y="5093047"/>
            <a:ext cx="2837010" cy="923330"/>
          </a:xfrm>
          <a:prstGeom prst="rect">
            <a:avLst/>
          </a:prstGeom>
          <a:noFill/>
        </p:spPr>
        <p:txBody>
          <a:bodyPr wrap="square" rtlCol="0">
            <a:spAutoFit/>
          </a:bodyPr>
          <a:lstStyle/>
          <a:p>
            <a:r>
              <a:rPr lang="en-GB" b="1"/>
              <a:t>Shazia Patel</a:t>
            </a:r>
          </a:p>
          <a:p>
            <a:r>
              <a:rPr lang="en-GB" i="1"/>
              <a:t>Community Pharmacy Clinical lead, Derbyshire ICB</a:t>
            </a:r>
          </a:p>
        </p:txBody>
      </p:sp>
    </p:spTree>
    <p:extLst>
      <p:ext uri="{BB962C8B-B14F-4D97-AF65-F5344CB8AC3E}">
        <p14:creationId xmlns:p14="http://schemas.microsoft.com/office/powerpoint/2010/main" val="256223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3E03-D26E-04A1-8104-ECA71CECC8CE}"/>
              </a:ext>
            </a:extLst>
          </p:cNvPr>
          <p:cNvSpPr>
            <a:spLocks noGrp="1"/>
          </p:cNvSpPr>
          <p:nvPr>
            <p:ph type="title"/>
          </p:nvPr>
        </p:nvSpPr>
        <p:spPr>
          <a:xfrm>
            <a:off x="1733092" y="293698"/>
            <a:ext cx="9772650" cy="1325563"/>
          </a:xfrm>
        </p:spPr>
        <p:txBody>
          <a:bodyPr/>
          <a:lstStyle/>
          <a:p>
            <a:r>
              <a:rPr lang="en-GB" b="1">
                <a:solidFill>
                  <a:srgbClr val="AF1E2C"/>
                </a:solidFill>
              </a:rPr>
              <a:t>Antimicrobial resistance a major issue</a:t>
            </a:r>
          </a:p>
        </p:txBody>
      </p:sp>
      <p:grpSp>
        <p:nvGrpSpPr>
          <p:cNvPr id="5" name="Group 4" descr="Graphic showing the global mortality of AMR now (700,000) and in 2050 (10 million) compared with other diseases">
            <a:extLst>
              <a:ext uri="{FF2B5EF4-FFF2-40B4-BE49-F238E27FC236}">
                <a16:creationId xmlns:a16="http://schemas.microsoft.com/office/drawing/2014/main" id="{FA36D9E6-9F1A-10DE-5983-08113C47B1CD}"/>
              </a:ext>
            </a:extLst>
          </p:cNvPr>
          <p:cNvGrpSpPr/>
          <p:nvPr/>
        </p:nvGrpSpPr>
        <p:grpSpPr>
          <a:xfrm>
            <a:off x="1091516" y="1461915"/>
            <a:ext cx="6666942" cy="4784340"/>
            <a:chOff x="-17319" y="1452323"/>
            <a:chExt cx="7220614" cy="5296352"/>
          </a:xfrm>
        </p:grpSpPr>
        <p:pic>
          <p:nvPicPr>
            <p:cNvPr id="6" name="Picture 5">
              <a:extLst>
                <a:ext uri="{FF2B5EF4-FFF2-40B4-BE49-F238E27FC236}">
                  <a16:creationId xmlns:a16="http://schemas.microsoft.com/office/drawing/2014/main" id="{360CBC5C-81B4-D0BB-D0E3-D849F07B1B03}"/>
                </a:ext>
              </a:extLst>
            </p:cNvPr>
            <p:cNvPicPr>
              <a:picLocks noChangeAspect="1"/>
            </p:cNvPicPr>
            <p:nvPr/>
          </p:nvPicPr>
          <p:blipFill rotWithShape="1">
            <a:blip r:embed="rId3"/>
            <a:srcRect b="2189"/>
            <a:stretch/>
          </p:blipFill>
          <p:spPr>
            <a:xfrm>
              <a:off x="0" y="1452323"/>
              <a:ext cx="6372200" cy="5179713"/>
            </a:xfrm>
            <a:prstGeom prst="rect">
              <a:avLst/>
            </a:prstGeom>
          </p:spPr>
        </p:pic>
        <p:sp>
          <p:nvSpPr>
            <p:cNvPr id="7" name="TextBox 6">
              <a:extLst>
                <a:ext uri="{FF2B5EF4-FFF2-40B4-BE49-F238E27FC236}">
                  <a16:creationId xmlns:a16="http://schemas.microsoft.com/office/drawing/2014/main" id="{387794E2-48EF-DA9A-EE96-CC13B017EE27}"/>
                </a:ext>
              </a:extLst>
            </p:cNvPr>
            <p:cNvSpPr txBox="1"/>
            <p:nvPr/>
          </p:nvSpPr>
          <p:spPr>
            <a:xfrm>
              <a:off x="599858" y="1988840"/>
              <a:ext cx="1074644" cy="655186"/>
            </a:xfrm>
            <a:prstGeom prst="rect">
              <a:avLst/>
            </a:prstGeom>
            <a:solidFill>
              <a:schemeClr val="bg1"/>
            </a:solidFill>
          </p:spPr>
          <p:txBody>
            <a:bodyPr wrap="square" rtlCol="0">
              <a:spAutoFit/>
            </a:bodyPr>
            <a:lstStyle/>
            <a:p>
              <a:pPr algn="r"/>
              <a:r>
                <a:rPr lang="en-GB" sz="1600" b="1">
                  <a:latin typeface="Bahnschrift SemiBold SemiConden" panose="020B0502040204020203" pitchFamily="34" charset="0"/>
                </a:rPr>
                <a:t>Tetanus</a:t>
              </a:r>
            </a:p>
            <a:p>
              <a:pPr algn="r"/>
              <a:r>
                <a:rPr lang="en-GB" sz="1600" b="1">
                  <a:latin typeface="Bahnschrift SemiBold SemiConden" panose="020B0502040204020203" pitchFamily="34" charset="0"/>
                </a:rPr>
                <a:t>60,000</a:t>
              </a:r>
            </a:p>
          </p:txBody>
        </p:sp>
        <p:sp>
          <p:nvSpPr>
            <p:cNvPr id="8" name="Rectangle 7">
              <a:extLst>
                <a:ext uri="{FF2B5EF4-FFF2-40B4-BE49-F238E27FC236}">
                  <a16:creationId xmlns:a16="http://schemas.microsoft.com/office/drawing/2014/main" id="{97613D74-D830-E24A-C32C-075F62433645}"/>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a:extLst>
                <a:ext uri="{FF2B5EF4-FFF2-40B4-BE49-F238E27FC236}">
                  <a16:creationId xmlns:a16="http://schemas.microsoft.com/office/drawing/2014/main" id="{EE9CB563-2B95-08D7-5BA2-C487DAE58C6B}"/>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9">
              <a:extLst>
                <a:ext uri="{FF2B5EF4-FFF2-40B4-BE49-F238E27FC236}">
                  <a16:creationId xmlns:a16="http://schemas.microsoft.com/office/drawing/2014/main" id="{9E9F7EC9-1B40-60A9-AD0A-E756B8FBA832}"/>
                </a:ext>
              </a:extLst>
            </p:cNvPr>
            <p:cNvSpPr txBox="1"/>
            <p:nvPr/>
          </p:nvSpPr>
          <p:spPr>
            <a:xfrm>
              <a:off x="-17319" y="2973329"/>
              <a:ext cx="1389716" cy="943414"/>
            </a:xfrm>
            <a:prstGeom prst="rect">
              <a:avLst/>
            </a:prstGeom>
            <a:noFill/>
          </p:spPr>
          <p:txBody>
            <a:bodyPr wrap="square" rtlCol="0">
              <a:spAutoFit/>
            </a:bodyPr>
            <a:lstStyle/>
            <a:p>
              <a:pPr algn="r"/>
              <a:r>
                <a:rPr lang="en-GB" sz="1600" b="1">
                  <a:latin typeface="Bahnschrift SemiBold SemiConden" panose="020B0502040204020203" pitchFamily="34" charset="0"/>
                </a:rPr>
                <a:t>Road traffic accidents</a:t>
              </a:r>
            </a:p>
            <a:p>
              <a:pPr algn="r"/>
              <a:r>
                <a:rPr lang="en-GB" sz="1600" b="1">
                  <a:latin typeface="Bahnschrift SemiBold SemiConden" panose="020B0502040204020203" pitchFamily="34" charset="0"/>
                </a:rPr>
                <a:t>1.2 million</a:t>
              </a:r>
            </a:p>
          </p:txBody>
        </p:sp>
        <p:sp>
          <p:nvSpPr>
            <p:cNvPr id="11" name="TextBox 10">
              <a:extLst>
                <a:ext uri="{FF2B5EF4-FFF2-40B4-BE49-F238E27FC236}">
                  <a16:creationId xmlns:a16="http://schemas.microsoft.com/office/drawing/2014/main" id="{B96C2E39-09EF-20F2-980F-3A261BECB02D}"/>
                </a:ext>
              </a:extLst>
            </p:cNvPr>
            <p:cNvSpPr txBox="1"/>
            <p:nvPr/>
          </p:nvSpPr>
          <p:spPr>
            <a:xfrm>
              <a:off x="48690" y="4913479"/>
              <a:ext cx="1066928" cy="655186"/>
            </a:xfrm>
            <a:prstGeom prst="rect">
              <a:avLst/>
            </a:prstGeom>
            <a:solidFill>
              <a:schemeClr val="bg1"/>
            </a:solidFill>
          </p:spPr>
          <p:txBody>
            <a:bodyPr wrap="square" rtlCol="0">
              <a:spAutoFit/>
            </a:bodyPr>
            <a:lstStyle/>
            <a:p>
              <a:pPr algn="r"/>
              <a:r>
                <a:rPr lang="en-GB" sz="1600" b="1">
                  <a:latin typeface="Bahnschrift SemiBold SemiConden" panose="020B0502040204020203" pitchFamily="34" charset="0"/>
                </a:rPr>
                <a:t>Measles</a:t>
              </a:r>
            </a:p>
            <a:p>
              <a:pPr algn="r"/>
              <a:r>
                <a:rPr lang="en-GB" sz="1600" b="1">
                  <a:latin typeface="Bahnschrift SemiBold SemiConden" panose="020B0502040204020203" pitchFamily="34" charset="0"/>
                </a:rPr>
                <a:t>130,000</a:t>
              </a:r>
            </a:p>
          </p:txBody>
        </p:sp>
        <p:sp>
          <p:nvSpPr>
            <p:cNvPr id="12" name="TextBox 11">
              <a:extLst>
                <a:ext uri="{FF2B5EF4-FFF2-40B4-BE49-F238E27FC236}">
                  <a16:creationId xmlns:a16="http://schemas.microsoft.com/office/drawing/2014/main" id="{D00A61E9-A42F-D4EB-6C97-76E74D863E72}"/>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a:latin typeface="Bahnschrift SemiBold SemiConden" panose="020B0502040204020203" pitchFamily="34" charset="0"/>
                </a:rPr>
                <a:t>Diarrhoeal disease</a:t>
              </a:r>
            </a:p>
            <a:p>
              <a:pPr algn="r"/>
              <a:r>
                <a:rPr lang="en-GB" sz="1600" b="1">
                  <a:latin typeface="Bahnschrift SemiBold SemiConden" panose="020B0502040204020203" pitchFamily="34" charset="0"/>
                </a:rPr>
                <a:t>1.4 million</a:t>
              </a:r>
            </a:p>
          </p:txBody>
        </p:sp>
        <p:sp>
          <p:nvSpPr>
            <p:cNvPr id="13" name="TextBox 12">
              <a:extLst>
                <a:ext uri="{FF2B5EF4-FFF2-40B4-BE49-F238E27FC236}">
                  <a16:creationId xmlns:a16="http://schemas.microsoft.com/office/drawing/2014/main" id="{00AFC016-4E82-2A0E-4F63-E45DD47250AF}"/>
                </a:ext>
              </a:extLst>
            </p:cNvPr>
            <p:cNvSpPr txBox="1"/>
            <p:nvPr/>
          </p:nvSpPr>
          <p:spPr>
            <a:xfrm>
              <a:off x="5436096" y="3164224"/>
              <a:ext cx="1242562" cy="655186"/>
            </a:xfrm>
            <a:prstGeom prst="rect">
              <a:avLst/>
            </a:prstGeom>
            <a:solidFill>
              <a:schemeClr val="bg1"/>
            </a:solidFill>
          </p:spPr>
          <p:txBody>
            <a:bodyPr wrap="square" rtlCol="0">
              <a:spAutoFit/>
            </a:bodyPr>
            <a:lstStyle/>
            <a:p>
              <a:r>
                <a:rPr lang="en-GB" sz="1600" b="1">
                  <a:latin typeface="Bahnschrift SemiBold SemiConden" panose="020B0502040204020203" pitchFamily="34" charset="0"/>
                </a:rPr>
                <a:t>Cancer </a:t>
              </a:r>
            </a:p>
            <a:p>
              <a:r>
                <a:rPr lang="en-GB" sz="1600" b="1">
                  <a:latin typeface="Bahnschrift SemiBold SemiConden" panose="020B0502040204020203" pitchFamily="34" charset="0"/>
                </a:rPr>
                <a:t>8.2 million</a:t>
              </a:r>
            </a:p>
          </p:txBody>
        </p:sp>
        <p:sp>
          <p:nvSpPr>
            <p:cNvPr id="14" name="TextBox 13">
              <a:extLst>
                <a:ext uri="{FF2B5EF4-FFF2-40B4-BE49-F238E27FC236}">
                  <a16:creationId xmlns:a16="http://schemas.microsoft.com/office/drawing/2014/main" id="{8DB96417-0F51-8F79-7C77-9D62EC944346}"/>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a:latin typeface="Bahnschrift SemiBold SemiConden" panose="020B0502040204020203" pitchFamily="34" charset="0"/>
                </a:rPr>
                <a:t>Cholera</a:t>
              </a:r>
            </a:p>
            <a:p>
              <a:r>
                <a:rPr lang="en-GB" sz="1600" b="1">
                  <a:latin typeface="Bahnschrift SemiBold SemiConden" panose="020B0502040204020203" pitchFamily="34" charset="0"/>
                </a:rPr>
                <a:t>100,00 – 120,000</a:t>
              </a:r>
            </a:p>
            <a:p>
              <a:endParaRPr lang="en-GB" sz="1600" b="1">
                <a:latin typeface="Bahnschrift SemiBold SemiConden" panose="020B0502040204020203" pitchFamily="34" charset="0"/>
              </a:endParaRPr>
            </a:p>
          </p:txBody>
        </p:sp>
        <p:sp>
          <p:nvSpPr>
            <p:cNvPr id="15" name="TextBox 14">
              <a:extLst>
                <a:ext uri="{FF2B5EF4-FFF2-40B4-BE49-F238E27FC236}">
                  <a16:creationId xmlns:a16="http://schemas.microsoft.com/office/drawing/2014/main" id="{70E33D83-EAEB-FAAB-956D-BA70DD8D736C}"/>
                </a:ext>
              </a:extLst>
            </p:cNvPr>
            <p:cNvSpPr txBox="1"/>
            <p:nvPr/>
          </p:nvSpPr>
          <p:spPr>
            <a:xfrm>
              <a:off x="4644008" y="5951775"/>
              <a:ext cx="1872208" cy="655186"/>
            </a:xfrm>
            <a:prstGeom prst="rect">
              <a:avLst/>
            </a:prstGeom>
            <a:solidFill>
              <a:schemeClr val="bg1"/>
            </a:solidFill>
          </p:spPr>
          <p:txBody>
            <a:bodyPr wrap="square" rtlCol="0">
              <a:spAutoFit/>
            </a:bodyPr>
            <a:lstStyle/>
            <a:p>
              <a:r>
                <a:rPr lang="en-GB" sz="1600" b="1">
                  <a:latin typeface="Bahnschrift SemiBold SemiConden" panose="020B0502040204020203" pitchFamily="34" charset="0"/>
                </a:rPr>
                <a:t>Diabetes</a:t>
              </a:r>
            </a:p>
            <a:p>
              <a:r>
                <a:rPr lang="en-GB" sz="1600" b="1">
                  <a:latin typeface="Bahnschrift SemiBold SemiConden" panose="020B0502040204020203" pitchFamily="34" charset="0"/>
                </a:rPr>
                <a:t>1.5 million</a:t>
              </a:r>
            </a:p>
          </p:txBody>
        </p:sp>
        <p:sp>
          <p:nvSpPr>
            <p:cNvPr id="16" name="TextBox 15">
              <a:extLst>
                <a:ext uri="{FF2B5EF4-FFF2-40B4-BE49-F238E27FC236}">
                  <a16:creationId xmlns:a16="http://schemas.microsoft.com/office/drawing/2014/main" id="{464A4CAF-A3D4-AAE7-64A0-BF882628D7BD}"/>
                </a:ext>
              </a:extLst>
            </p:cNvPr>
            <p:cNvSpPr txBox="1"/>
            <p:nvPr/>
          </p:nvSpPr>
          <p:spPr>
            <a:xfrm>
              <a:off x="4764378" y="1509867"/>
              <a:ext cx="1895854" cy="655186"/>
            </a:xfrm>
            <a:prstGeom prst="rect">
              <a:avLst/>
            </a:prstGeom>
            <a:solidFill>
              <a:schemeClr val="bg1"/>
            </a:solidFill>
          </p:spPr>
          <p:txBody>
            <a:bodyPr wrap="square" rtlCol="0">
              <a:spAutoFit/>
            </a:bodyPr>
            <a:lstStyle/>
            <a:p>
              <a:r>
                <a:rPr lang="en-GB" sz="1600" b="1">
                  <a:latin typeface="Bahnschrift SemiBold SemiConden" panose="020B0502040204020203" pitchFamily="34" charset="0"/>
                </a:rPr>
                <a:t>AMR in 2050</a:t>
              </a:r>
            </a:p>
            <a:p>
              <a:r>
                <a:rPr lang="en-GB" sz="1600" b="1">
                  <a:latin typeface="Bahnschrift SemiBold SemiConden" panose="020B0502040204020203" pitchFamily="34" charset="0"/>
                </a:rPr>
                <a:t>10 million</a:t>
              </a:r>
            </a:p>
          </p:txBody>
        </p:sp>
        <p:sp>
          <p:nvSpPr>
            <p:cNvPr id="17" name="Oval 16">
              <a:extLst>
                <a:ext uri="{FF2B5EF4-FFF2-40B4-BE49-F238E27FC236}">
                  <a16:creationId xmlns:a16="http://schemas.microsoft.com/office/drawing/2014/main" id="{BDE71ACC-105E-4F12-598A-A8151C2BFE5C}"/>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TextBox 17">
              <a:extLst>
                <a:ext uri="{FF2B5EF4-FFF2-40B4-BE49-F238E27FC236}">
                  <a16:creationId xmlns:a16="http://schemas.microsoft.com/office/drawing/2014/main" id="{ECCE51B8-FDBF-5CD3-834B-EE15390CA1D2}"/>
                </a:ext>
              </a:extLst>
            </p:cNvPr>
            <p:cNvSpPr txBox="1"/>
            <p:nvPr/>
          </p:nvSpPr>
          <p:spPr>
            <a:xfrm>
              <a:off x="2708884" y="3816648"/>
              <a:ext cx="1407978" cy="1206923"/>
            </a:xfrm>
            <a:prstGeom prst="rect">
              <a:avLst/>
            </a:prstGeom>
            <a:noFill/>
          </p:spPr>
          <p:txBody>
            <a:bodyPr wrap="square" rtlCol="0">
              <a:spAutoFit/>
            </a:bodyPr>
            <a:lstStyle/>
            <a:p>
              <a:r>
                <a:rPr lang="en-GB" sz="1600" b="1">
                  <a:latin typeface="Bahnschrift SemiBold SemiConden" panose="020B0502040204020203" pitchFamily="34" charset="0"/>
                </a:rPr>
                <a:t>AMR now</a:t>
              </a:r>
            </a:p>
            <a:p>
              <a:r>
                <a:rPr lang="en-GB" sz="1600" b="1">
                  <a:latin typeface="Bahnschrift SemiBold SemiConden" panose="020B0502040204020203" pitchFamily="34" charset="0"/>
                </a:rPr>
                <a:t>700,000 </a:t>
              </a:r>
            </a:p>
            <a:p>
              <a:r>
                <a:rPr lang="en-GB" sz="1600" b="1">
                  <a:latin typeface="Bahnschrift SemiBold SemiConden" panose="020B0502040204020203" pitchFamily="34" charset="0"/>
                </a:rPr>
                <a:t>(low estimate)</a:t>
              </a:r>
            </a:p>
          </p:txBody>
        </p:sp>
      </p:grpSp>
      <p:sp>
        <p:nvSpPr>
          <p:cNvPr id="19" name="TextBox 18">
            <a:extLst>
              <a:ext uri="{FF2B5EF4-FFF2-40B4-BE49-F238E27FC236}">
                <a16:creationId xmlns:a16="http://schemas.microsoft.com/office/drawing/2014/main" id="{D53EAAB9-277B-BDD3-8761-DAE4C37143CD}"/>
              </a:ext>
            </a:extLst>
          </p:cNvPr>
          <p:cNvSpPr txBox="1"/>
          <p:nvPr/>
        </p:nvSpPr>
        <p:spPr>
          <a:xfrm>
            <a:off x="339328" y="1594900"/>
            <a:ext cx="3618716" cy="369332"/>
          </a:xfrm>
          <a:prstGeom prst="rect">
            <a:avLst/>
          </a:prstGeom>
          <a:noFill/>
        </p:spPr>
        <p:txBody>
          <a:bodyPr wrap="square">
            <a:spAutoFit/>
          </a:bodyPr>
          <a:lstStyle/>
          <a:p>
            <a:r>
              <a:rPr lang="en-GB">
                <a:solidFill>
                  <a:schemeClr val="accent6">
                    <a:lumMod val="10000"/>
                  </a:schemeClr>
                </a:solidFill>
                <a:latin typeface="Calibri "/>
                <a:ea typeface="Calibri" panose="020F0502020204030204" pitchFamily="34" charset="0"/>
                <a:cs typeface="Arial" panose="020B0604020202020204" pitchFamily="34" charset="0"/>
              </a:rPr>
              <a:t>Deaths attributed to AMR every year </a:t>
            </a:r>
          </a:p>
        </p:txBody>
      </p:sp>
      <p:sp>
        <p:nvSpPr>
          <p:cNvPr id="20" name="TextBox 19">
            <a:extLst>
              <a:ext uri="{FF2B5EF4-FFF2-40B4-BE49-F238E27FC236}">
                <a16:creationId xmlns:a16="http://schemas.microsoft.com/office/drawing/2014/main" id="{156C3DB0-047E-5A49-9A62-D5F0E00A9EB5}"/>
              </a:ext>
            </a:extLst>
          </p:cNvPr>
          <p:cNvSpPr txBox="1"/>
          <p:nvPr/>
        </p:nvSpPr>
        <p:spPr>
          <a:xfrm>
            <a:off x="9577052" y="1278215"/>
            <a:ext cx="692818" cy="646331"/>
          </a:xfrm>
          <a:prstGeom prst="rect">
            <a:avLst/>
          </a:prstGeom>
          <a:noFill/>
        </p:spPr>
        <p:txBody>
          <a:bodyPr wrap="none" rtlCol="0">
            <a:spAutoFit/>
          </a:bodyPr>
          <a:lstStyle/>
          <a:p>
            <a:r>
              <a:rPr lang="en-GB"/>
              <a:t>AMR </a:t>
            </a:r>
          </a:p>
          <a:p>
            <a:r>
              <a:rPr lang="en-GB"/>
              <a:t>2050</a:t>
            </a:r>
          </a:p>
        </p:txBody>
      </p:sp>
      <p:sp>
        <p:nvSpPr>
          <p:cNvPr id="21" name="TextBox 20">
            <a:extLst>
              <a:ext uri="{FF2B5EF4-FFF2-40B4-BE49-F238E27FC236}">
                <a16:creationId xmlns:a16="http://schemas.microsoft.com/office/drawing/2014/main" id="{FC1CEBD1-DC45-B220-4594-1B102FEC8F7C}"/>
              </a:ext>
            </a:extLst>
          </p:cNvPr>
          <p:cNvSpPr txBox="1"/>
          <p:nvPr/>
        </p:nvSpPr>
        <p:spPr>
          <a:xfrm>
            <a:off x="10367887" y="1120806"/>
            <a:ext cx="1266372" cy="923330"/>
          </a:xfrm>
          <a:prstGeom prst="rect">
            <a:avLst/>
          </a:prstGeom>
          <a:noFill/>
        </p:spPr>
        <p:txBody>
          <a:bodyPr wrap="none" rtlCol="0">
            <a:spAutoFit/>
          </a:bodyPr>
          <a:lstStyle/>
          <a:p>
            <a:pPr algn="ctr"/>
            <a:r>
              <a:rPr lang="en-GB">
                <a:latin typeface="Calibri "/>
              </a:rPr>
              <a:t>Diabetes </a:t>
            </a:r>
          </a:p>
          <a:p>
            <a:pPr algn="ctr"/>
            <a:r>
              <a:rPr lang="en-GB">
                <a:latin typeface="Calibri "/>
              </a:rPr>
              <a:t>and cancer </a:t>
            </a:r>
          </a:p>
          <a:p>
            <a:pPr algn="ctr"/>
            <a:r>
              <a:rPr lang="en-GB">
                <a:latin typeface="Calibri "/>
              </a:rPr>
              <a:t>combined</a:t>
            </a:r>
          </a:p>
        </p:txBody>
      </p:sp>
      <p:graphicFrame>
        <p:nvGraphicFramePr>
          <p:cNvPr id="22" name="Chart 21" descr="Chart comparing predicted AMR mortalities in 2050 (10 million) with diabetes and cancer mortalities combined (9.7 million)">
            <a:extLst>
              <a:ext uri="{FF2B5EF4-FFF2-40B4-BE49-F238E27FC236}">
                <a16:creationId xmlns:a16="http://schemas.microsoft.com/office/drawing/2014/main" id="{1C9381B9-F90B-957F-518A-AACBDB64164D}"/>
              </a:ext>
            </a:extLst>
          </p:cNvPr>
          <p:cNvGraphicFramePr>
            <a:graphicFrameLocks/>
          </p:cNvGraphicFramePr>
          <p:nvPr>
            <p:extLst>
              <p:ext uri="{D42A27DB-BD31-4B8C-83A1-F6EECF244321}">
                <p14:modId xmlns:p14="http://schemas.microsoft.com/office/powerpoint/2010/main" val="989743697"/>
              </p:ext>
            </p:extLst>
          </p:nvPr>
        </p:nvGraphicFramePr>
        <p:xfrm>
          <a:off x="8796024" y="2251547"/>
          <a:ext cx="2304460" cy="3809316"/>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Straight Arrow Connector 22">
            <a:extLst>
              <a:ext uri="{FF2B5EF4-FFF2-40B4-BE49-F238E27FC236}">
                <a16:creationId xmlns:a16="http://schemas.microsoft.com/office/drawing/2014/main" id="{F5B1D57D-1E8C-E734-2BCD-D320B62C5518}"/>
              </a:ext>
              <a:ext uri="{C183D7F6-B498-43B3-948B-1728B52AA6E4}">
                <adec:decorative xmlns:adec="http://schemas.microsoft.com/office/drawing/2017/decorative" val="1"/>
              </a:ext>
            </a:extLst>
          </p:cNvPr>
          <p:cNvCxnSpPr>
            <a:cxnSpLocks/>
          </p:cNvCxnSpPr>
          <p:nvPr/>
        </p:nvCxnSpPr>
        <p:spPr>
          <a:xfrm>
            <a:off x="9879377" y="1872320"/>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31DEDA-EF46-FC18-F5E4-A44FB012AC0F}"/>
              </a:ext>
              <a:ext uri="{C183D7F6-B498-43B3-948B-1728B52AA6E4}">
                <adec:decorative xmlns:adec="http://schemas.microsoft.com/office/drawing/2017/decorative" val="1"/>
              </a:ext>
            </a:extLst>
          </p:cNvPr>
          <p:cNvCxnSpPr>
            <a:cxnSpLocks/>
          </p:cNvCxnSpPr>
          <p:nvPr/>
        </p:nvCxnSpPr>
        <p:spPr>
          <a:xfrm>
            <a:off x="10596692" y="2024359"/>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34B284-225B-7F3E-ABD7-9F200C8AC8DD}"/>
              </a:ext>
            </a:extLst>
          </p:cNvPr>
          <p:cNvSpPr txBox="1"/>
          <p:nvPr/>
        </p:nvSpPr>
        <p:spPr>
          <a:xfrm rot="5400000">
            <a:off x="8952590" y="3052362"/>
            <a:ext cx="1871025" cy="584775"/>
          </a:xfrm>
          <a:prstGeom prst="rect">
            <a:avLst/>
          </a:prstGeom>
          <a:noFill/>
        </p:spPr>
        <p:txBody>
          <a:bodyPr wrap="none" rtlCol="0">
            <a:spAutoFit/>
          </a:bodyPr>
          <a:lstStyle/>
          <a:p>
            <a:r>
              <a:rPr lang="en-GB" sz="3200">
                <a:solidFill>
                  <a:schemeClr val="bg1"/>
                </a:solidFill>
                <a:latin typeface="Arial Narrow" panose="020B0606020202030204" pitchFamily="34" charset="0"/>
              </a:rPr>
              <a:t>10,000,000</a:t>
            </a:r>
          </a:p>
        </p:txBody>
      </p:sp>
      <p:sp>
        <p:nvSpPr>
          <p:cNvPr id="26" name="TextBox 25">
            <a:extLst>
              <a:ext uri="{FF2B5EF4-FFF2-40B4-BE49-F238E27FC236}">
                <a16:creationId xmlns:a16="http://schemas.microsoft.com/office/drawing/2014/main" id="{46C1DEDB-9B17-520E-B709-A45626943444}"/>
              </a:ext>
            </a:extLst>
          </p:cNvPr>
          <p:cNvSpPr txBox="1"/>
          <p:nvPr/>
        </p:nvSpPr>
        <p:spPr>
          <a:xfrm rot="5400000">
            <a:off x="9778592" y="3204762"/>
            <a:ext cx="1683474" cy="584775"/>
          </a:xfrm>
          <a:prstGeom prst="rect">
            <a:avLst/>
          </a:prstGeom>
          <a:noFill/>
        </p:spPr>
        <p:txBody>
          <a:bodyPr wrap="none" rtlCol="0">
            <a:spAutoFit/>
          </a:bodyPr>
          <a:lstStyle/>
          <a:p>
            <a:r>
              <a:rPr lang="en-GB" sz="3200">
                <a:solidFill>
                  <a:schemeClr val="bg1"/>
                </a:solidFill>
                <a:latin typeface="Arial Narrow" panose="020B0606020202030204" pitchFamily="34" charset="0"/>
              </a:rPr>
              <a:t>9,700,000</a:t>
            </a:r>
          </a:p>
        </p:txBody>
      </p:sp>
      <p:sp>
        <p:nvSpPr>
          <p:cNvPr id="27" name="TextBox 26">
            <a:extLst>
              <a:ext uri="{FF2B5EF4-FFF2-40B4-BE49-F238E27FC236}">
                <a16:creationId xmlns:a16="http://schemas.microsoft.com/office/drawing/2014/main" id="{E85A7EDA-8E5F-B3A8-CF2E-643751C7CC0A}"/>
              </a:ext>
            </a:extLst>
          </p:cNvPr>
          <p:cNvSpPr txBox="1"/>
          <p:nvPr/>
        </p:nvSpPr>
        <p:spPr>
          <a:xfrm>
            <a:off x="10110813" y="5987018"/>
            <a:ext cx="2027237" cy="369332"/>
          </a:xfrm>
          <a:prstGeom prst="rect">
            <a:avLst/>
          </a:prstGeom>
          <a:noFill/>
        </p:spPr>
        <p:txBody>
          <a:bodyPr wrap="square">
            <a:spAutoFit/>
          </a:bodyPr>
          <a:lstStyle/>
          <a:p>
            <a:pPr algn="r"/>
            <a:r>
              <a:rPr lang="en-GB"/>
              <a:t>(O ’Neill, 2016) </a:t>
            </a:r>
          </a:p>
        </p:txBody>
      </p:sp>
      <p:sp>
        <p:nvSpPr>
          <p:cNvPr id="3" name="Date Placeholder 3">
            <a:extLst>
              <a:ext uri="{FF2B5EF4-FFF2-40B4-BE49-F238E27FC236}">
                <a16:creationId xmlns:a16="http://schemas.microsoft.com/office/drawing/2014/main" id="{89CB8168-FAE8-23F3-7649-4A4C332FC195}"/>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28" name="Footer Placeholder 4">
            <a:extLst>
              <a:ext uri="{FF2B5EF4-FFF2-40B4-BE49-F238E27FC236}">
                <a16:creationId xmlns:a16="http://schemas.microsoft.com/office/drawing/2014/main" id="{D5C4A875-5625-D998-18FD-B56E4DA6ACCF}"/>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
        <p:nvSpPr>
          <p:cNvPr id="30" name="Slide Number Placeholder 5">
            <a:extLst>
              <a:ext uri="{FF2B5EF4-FFF2-40B4-BE49-F238E27FC236}">
                <a16:creationId xmlns:a16="http://schemas.microsoft.com/office/drawing/2014/main" id="{81F9828E-DB25-E62E-57D7-FF6E67EFB94A}"/>
              </a:ext>
            </a:extLst>
          </p:cNvPr>
          <p:cNvSpPr txBox="1">
            <a:spLocks/>
          </p:cNvSpPr>
          <p:nvPr/>
        </p:nvSpPr>
        <p:spPr>
          <a:xfrm>
            <a:off x="8739213" y="6403476"/>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200" smtClean="0"/>
              <a:pPr algn="r"/>
              <a:t>6</a:t>
            </a:fld>
            <a:endParaRPr lang="en-GB" sz="1200"/>
          </a:p>
        </p:txBody>
      </p:sp>
    </p:spTree>
    <p:extLst>
      <p:ext uri="{BB962C8B-B14F-4D97-AF65-F5344CB8AC3E}">
        <p14:creationId xmlns:p14="http://schemas.microsoft.com/office/powerpoint/2010/main" val="291423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756D-90F1-2FF6-E5A7-A66A2546C5C2}"/>
              </a:ext>
            </a:extLst>
          </p:cNvPr>
          <p:cNvSpPr>
            <a:spLocks noGrp="1"/>
          </p:cNvSpPr>
          <p:nvPr>
            <p:ph type="title"/>
          </p:nvPr>
        </p:nvSpPr>
        <p:spPr>
          <a:xfrm>
            <a:off x="1595552" y="259041"/>
            <a:ext cx="10738440" cy="1325563"/>
          </a:xfrm>
        </p:spPr>
        <p:txBody>
          <a:bodyPr/>
          <a:lstStyle/>
          <a:p>
            <a:r>
              <a:rPr lang="en-GB" b="1">
                <a:solidFill>
                  <a:srgbClr val="AF1E2C"/>
                </a:solidFill>
              </a:rPr>
              <a:t>What prompted a focus on acne and COPD?</a:t>
            </a:r>
          </a:p>
        </p:txBody>
      </p:sp>
      <p:sp>
        <p:nvSpPr>
          <p:cNvPr id="3" name="Slide Number Placeholder 2">
            <a:extLst>
              <a:ext uri="{FF2B5EF4-FFF2-40B4-BE49-F238E27FC236}">
                <a16:creationId xmlns:a16="http://schemas.microsoft.com/office/drawing/2014/main" id="{35814EF3-169E-5705-8184-681A6F3DACF0}"/>
              </a:ext>
            </a:extLst>
          </p:cNvPr>
          <p:cNvSpPr>
            <a:spLocks noGrp="1"/>
          </p:cNvSpPr>
          <p:nvPr>
            <p:ph type="sldNum" sz="quarter" idx="10"/>
          </p:nvPr>
        </p:nvSpPr>
        <p:spPr>
          <a:xfrm>
            <a:off x="8682820" y="6416642"/>
            <a:ext cx="2743200" cy="365125"/>
          </a:xfrm>
        </p:spPr>
        <p:txBody>
          <a:bodyPr/>
          <a:lstStyle/>
          <a:p>
            <a:pPr>
              <a:defRPr/>
            </a:pPr>
            <a:r>
              <a:rPr lang="en-US">
                <a:solidFill>
                  <a:schemeClr val="tx1"/>
                </a:solidFill>
              </a:rPr>
              <a:t>  </a:t>
            </a:r>
            <a:fld id="{45F8D313-CCBE-49D6-A3BC-57B1848DFB52}" type="slidenum">
              <a:rPr lang="en-US" smtClean="0">
                <a:solidFill>
                  <a:schemeClr val="tx1"/>
                </a:solidFill>
              </a:rPr>
              <a:pPr>
                <a:defRPr/>
              </a:pPr>
              <a:t>7</a:t>
            </a:fld>
            <a:r>
              <a:rPr lang="en-US">
                <a:solidFill>
                  <a:schemeClr val="tx1"/>
                </a:solidFill>
              </a:rPr>
              <a:t> </a:t>
            </a:r>
          </a:p>
        </p:txBody>
      </p:sp>
      <p:graphicFrame>
        <p:nvGraphicFramePr>
          <p:cNvPr id="15" name="TextBox 10">
            <a:extLst>
              <a:ext uri="{FF2B5EF4-FFF2-40B4-BE49-F238E27FC236}">
                <a16:creationId xmlns:a16="http://schemas.microsoft.com/office/drawing/2014/main" id="{AF209341-A73D-8D2D-110E-74CB544CFA1D}"/>
              </a:ext>
            </a:extLst>
          </p:cNvPr>
          <p:cNvGraphicFramePr/>
          <p:nvPr>
            <p:extLst>
              <p:ext uri="{D42A27DB-BD31-4B8C-83A1-F6EECF244321}">
                <p14:modId xmlns:p14="http://schemas.microsoft.com/office/powerpoint/2010/main" val="913136668"/>
              </p:ext>
            </p:extLst>
          </p:nvPr>
        </p:nvGraphicFramePr>
        <p:xfrm>
          <a:off x="616687" y="2041449"/>
          <a:ext cx="11111023" cy="404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Date Placeholder 3">
            <a:extLst>
              <a:ext uri="{FF2B5EF4-FFF2-40B4-BE49-F238E27FC236}">
                <a16:creationId xmlns:a16="http://schemas.microsoft.com/office/drawing/2014/main" id="{238973BB-B4A1-E27F-061A-980B25B2113E}"/>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23" name="Footer Placeholder 4">
            <a:extLst>
              <a:ext uri="{FF2B5EF4-FFF2-40B4-BE49-F238E27FC236}">
                <a16:creationId xmlns:a16="http://schemas.microsoft.com/office/drawing/2014/main" id="{B50E3025-5C58-99F4-2214-C6A519145C15}"/>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44619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F9BC47-0F62-68E8-52E6-CA9807826560}"/>
              </a:ext>
            </a:extLst>
          </p:cNvPr>
          <p:cNvSpPr txBox="1"/>
          <p:nvPr/>
        </p:nvSpPr>
        <p:spPr>
          <a:xfrm>
            <a:off x="1608668" y="656941"/>
            <a:ext cx="10326317" cy="1089529"/>
          </a:xfrm>
          <a:prstGeom prst="rect">
            <a:avLst/>
          </a:prstGeom>
        </p:spPr>
        <p:txBody>
          <a:bodyPr vert="horz" lIns="91440" tIns="45720" rIns="91440" bIns="45720" rtlCol="0" anchor="b">
            <a:noAutofit/>
          </a:bodyPr>
          <a:lstStyle/>
          <a:p>
            <a:pPr defTabSz="914400">
              <a:lnSpc>
                <a:spcPct val="90000"/>
              </a:lnSpc>
              <a:spcBef>
                <a:spcPct val="0"/>
              </a:spcBef>
            </a:pPr>
            <a:r>
              <a:rPr lang="en-GB" sz="4400" b="1">
                <a:solidFill>
                  <a:srgbClr val="AF1E2C"/>
                </a:solidFill>
                <a:latin typeface="+mj-lt"/>
                <a:ea typeface="+mj-ea"/>
                <a:cs typeface="+mj-cs"/>
              </a:rPr>
              <a:t>Access the How To guides via TARGET toolkit</a:t>
            </a:r>
          </a:p>
          <a:p>
            <a:pPr defTabSz="914400">
              <a:lnSpc>
                <a:spcPct val="90000"/>
              </a:lnSpc>
              <a:spcBef>
                <a:spcPct val="0"/>
              </a:spcBef>
            </a:pPr>
            <a:r>
              <a:rPr lang="en-GB" sz="4400">
                <a:solidFill>
                  <a:srgbClr val="AF1E2C"/>
                </a:solidFill>
                <a:latin typeface="+mj-lt"/>
                <a:ea typeface="+mj-ea"/>
                <a:cs typeface="+mj-cs"/>
              </a:rPr>
              <a:t>www.rcgp.org.uk/TARGETantibiotics </a:t>
            </a:r>
            <a:endParaRPr lang="en-US" sz="4400">
              <a:solidFill>
                <a:srgbClr val="AF1E2C"/>
              </a:solidFill>
              <a:latin typeface="+mj-lt"/>
              <a:ea typeface="+mj-ea"/>
              <a:cs typeface="+mj-cs"/>
            </a:endParaRPr>
          </a:p>
        </p:txBody>
      </p:sp>
      <p:pic>
        <p:nvPicPr>
          <p:cNvPr id="12" name="Picture 11">
            <a:extLst>
              <a:ext uri="{FF2B5EF4-FFF2-40B4-BE49-F238E27FC236}">
                <a16:creationId xmlns:a16="http://schemas.microsoft.com/office/drawing/2014/main" id="{DE4750A2-E31B-89CB-A123-F25E8A462950}"/>
              </a:ext>
            </a:extLst>
          </p:cNvPr>
          <p:cNvPicPr>
            <a:picLocks noChangeAspect="1"/>
          </p:cNvPicPr>
          <p:nvPr/>
        </p:nvPicPr>
        <p:blipFill>
          <a:blip r:embed="rId3"/>
          <a:stretch>
            <a:fillRect/>
          </a:stretch>
        </p:blipFill>
        <p:spPr>
          <a:xfrm>
            <a:off x="-1427406" y="1847902"/>
            <a:ext cx="5229161" cy="4239860"/>
          </a:xfrm>
          <a:prstGeom prst="rect">
            <a:avLst/>
          </a:prstGeom>
        </p:spPr>
      </p:pic>
      <p:sp>
        <p:nvSpPr>
          <p:cNvPr id="13" name="Rectangle 12">
            <a:extLst>
              <a:ext uri="{FF2B5EF4-FFF2-40B4-BE49-F238E27FC236}">
                <a16:creationId xmlns:a16="http://schemas.microsoft.com/office/drawing/2014/main" id="{7488F3A4-6A18-F352-0111-8CC6D3E2C2AD}"/>
              </a:ext>
            </a:extLst>
          </p:cNvPr>
          <p:cNvSpPr/>
          <p:nvPr/>
        </p:nvSpPr>
        <p:spPr>
          <a:xfrm>
            <a:off x="2044952" y="4556577"/>
            <a:ext cx="1890543" cy="1531185"/>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724D291-6E71-4A02-F24E-02DCB49AFC65}"/>
              </a:ext>
            </a:extLst>
          </p:cNvPr>
          <p:cNvPicPr>
            <a:picLocks noChangeAspect="1"/>
          </p:cNvPicPr>
          <p:nvPr/>
        </p:nvPicPr>
        <p:blipFill>
          <a:blip r:embed="rId4"/>
          <a:stretch>
            <a:fillRect/>
          </a:stretch>
        </p:blipFill>
        <p:spPr>
          <a:xfrm>
            <a:off x="4152905" y="2573154"/>
            <a:ext cx="10014437" cy="3339965"/>
          </a:xfrm>
          <a:prstGeom prst="rect">
            <a:avLst/>
          </a:prstGeom>
        </p:spPr>
      </p:pic>
      <p:sp>
        <p:nvSpPr>
          <p:cNvPr id="16" name="Arrow: Left 15">
            <a:extLst>
              <a:ext uri="{FF2B5EF4-FFF2-40B4-BE49-F238E27FC236}">
                <a16:creationId xmlns:a16="http://schemas.microsoft.com/office/drawing/2014/main" id="{33BD5F43-57A0-C01D-8567-2A8F9B0A33A8}"/>
              </a:ext>
            </a:extLst>
          </p:cNvPr>
          <p:cNvSpPr/>
          <p:nvPr/>
        </p:nvSpPr>
        <p:spPr>
          <a:xfrm>
            <a:off x="8151008" y="4110229"/>
            <a:ext cx="754694" cy="265813"/>
          </a:xfrm>
          <a:prstGeom prst="leftArrow">
            <a:avLst/>
          </a:prstGeom>
          <a:no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2">
            <a:extLst>
              <a:ext uri="{FF2B5EF4-FFF2-40B4-BE49-F238E27FC236}">
                <a16:creationId xmlns:a16="http://schemas.microsoft.com/office/drawing/2014/main" id="{0025900A-2B98-4666-4360-65A9BDAA97BC}"/>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8</a:t>
            </a:fld>
            <a:r>
              <a:rPr lang="en-US" sz="1200"/>
              <a:t> </a:t>
            </a:r>
          </a:p>
        </p:txBody>
      </p:sp>
      <p:sp>
        <p:nvSpPr>
          <p:cNvPr id="11" name="Date Placeholder 3">
            <a:extLst>
              <a:ext uri="{FF2B5EF4-FFF2-40B4-BE49-F238E27FC236}">
                <a16:creationId xmlns:a16="http://schemas.microsoft.com/office/drawing/2014/main" id="{4E0314F8-C665-05CC-017E-569E49A2A7CA}"/>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14" name="Footer Placeholder 4">
            <a:extLst>
              <a:ext uri="{FF2B5EF4-FFF2-40B4-BE49-F238E27FC236}">
                <a16:creationId xmlns:a16="http://schemas.microsoft.com/office/drawing/2014/main" id="{099A8B92-3184-8A86-E314-FC474DD551FD}"/>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
        <p:nvSpPr>
          <p:cNvPr id="2" name="Arrow: Left 1">
            <a:extLst>
              <a:ext uri="{FF2B5EF4-FFF2-40B4-BE49-F238E27FC236}">
                <a16:creationId xmlns:a16="http://schemas.microsoft.com/office/drawing/2014/main" id="{28290A36-4026-C431-4898-D30015B5EED8}"/>
              </a:ext>
            </a:extLst>
          </p:cNvPr>
          <p:cNvSpPr/>
          <p:nvPr/>
        </p:nvSpPr>
        <p:spPr>
          <a:xfrm>
            <a:off x="7820498" y="5056356"/>
            <a:ext cx="754694" cy="265813"/>
          </a:xfrm>
          <a:prstGeom prst="leftArrow">
            <a:avLst/>
          </a:prstGeom>
          <a:no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915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078D-AB6F-903C-03AD-BFDB488151B1}"/>
              </a:ext>
            </a:extLst>
          </p:cNvPr>
          <p:cNvSpPr>
            <a:spLocks noGrp="1"/>
          </p:cNvSpPr>
          <p:nvPr>
            <p:ph type="title"/>
          </p:nvPr>
        </p:nvSpPr>
        <p:spPr>
          <a:xfrm>
            <a:off x="1562198" y="376639"/>
            <a:ext cx="10985444" cy="1357808"/>
          </a:xfrm>
        </p:spPr>
        <p:txBody>
          <a:bodyPr>
            <a:noAutofit/>
          </a:bodyPr>
          <a:lstStyle/>
          <a:p>
            <a:r>
              <a:rPr lang="en-GB" sz="4400" b="1">
                <a:solidFill>
                  <a:srgbClr val="AF1E2C"/>
                </a:solidFill>
              </a:rPr>
              <a:t>Development of the acne and COPD “How to” resources</a:t>
            </a:r>
          </a:p>
        </p:txBody>
      </p:sp>
      <p:sp>
        <p:nvSpPr>
          <p:cNvPr id="10" name="Rectangle 9" descr="Doctor">
            <a:extLst>
              <a:ext uri="{FF2B5EF4-FFF2-40B4-BE49-F238E27FC236}">
                <a16:creationId xmlns:a16="http://schemas.microsoft.com/office/drawing/2014/main" id="{FDB3C64E-EDE4-F750-F93F-BFC1A0BA3715}"/>
              </a:ext>
            </a:extLst>
          </p:cNvPr>
          <p:cNvSpPr/>
          <p:nvPr/>
        </p:nvSpPr>
        <p:spPr>
          <a:xfrm>
            <a:off x="3100623" y="1615945"/>
            <a:ext cx="1383398" cy="135780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DECE148C-7DE3-B24E-7C04-9E584DAE844E}"/>
              </a:ext>
            </a:extLst>
          </p:cNvPr>
          <p:cNvGrpSpPr/>
          <p:nvPr/>
        </p:nvGrpSpPr>
        <p:grpSpPr>
          <a:xfrm>
            <a:off x="2137580" y="2973753"/>
            <a:ext cx="3311518" cy="1225201"/>
            <a:chOff x="-392943" y="1761549"/>
            <a:chExt cx="3311518" cy="1225201"/>
          </a:xfrm>
        </p:grpSpPr>
        <p:sp>
          <p:nvSpPr>
            <p:cNvPr id="24" name="Rectangle 23">
              <a:extLst>
                <a:ext uri="{FF2B5EF4-FFF2-40B4-BE49-F238E27FC236}">
                  <a16:creationId xmlns:a16="http://schemas.microsoft.com/office/drawing/2014/main" id="{22E432E4-430C-B462-1D4B-01CC8053076A}"/>
                </a:ext>
              </a:extLst>
            </p:cNvPr>
            <p:cNvSpPr/>
            <p:nvPr/>
          </p:nvSpPr>
          <p:spPr>
            <a:xfrm>
              <a:off x="2691" y="2024019"/>
              <a:ext cx="1383398"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824B0F1C-6611-7EC5-67A9-921559C80ED1}"/>
                </a:ext>
              </a:extLst>
            </p:cNvPr>
            <p:cNvSpPr txBox="1"/>
            <p:nvPr/>
          </p:nvSpPr>
          <p:spPr>
            <a:xfrm>
              <a:off x="-392943" y="1761549"/>
              <a:ext cx="3311518" cy="1225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kern="1200">
                  <a:cs typeface="Arial" panose="020B0604020202020204" pitchFamily="34" charset="0"/>
                </a:rPr>
                <a:t>Time constraints of consultations in practice makes it difficult to provide a targeted review</a:t>
              </a:r>
              <a:endParaRPr lang="en-US" kern="1200">
                <a:cs typeface="Arial" panose="020B0604020202020204" pitchFamily="34" charset="0"/>
              </a:endParaRPr>
            </a:p>
          </p:txBody>
        </p:sp>
      </p:grpSp>
      <p:grpSp>
        <p:nvGrpSpPr>
          <p:cNvPr id="13" name="Group 12">
            <a:extLst>
              <a:ext uri="{FF2B5EF4-FFF2-40B4-BE49-F238E27FC236}">
                <a16:creationId xmlns:a16="http://schemas.microsoft.com/office/drawing/2014/main" id="{8DDEA621-7ED6-D7A1-28A4-49F9BD835569}"/>
              </a:ext>
            </a:extLst>
          </p:cNvPr>
          <p:cNvGrpSpPr/>
          <p:nvPr/>
        </p:nvGrpSpPr>
        <p:grpSpPr>
          <a:xfrm>
            <a:off x="2513676" y="5281020"/>
            <a:ext cx="2688570" cy="1071884"/>
            <a:chOff x="5554726" y="1251790"/>
            <a:chExt cx="1393524" cy="1071884"/>
          </a:xfrm>
        </p:grpSpPr>
        <p:sp>
          <p:nvSpPr>
            <p:cNvPr id="22" name="Rectangle 21">
              <a:extLst>
                <a:ext uri="{FF2B5EF4-FFF2-40B4-BE49-F238E27FC236}">
                  <a16:creationId xmlns:a16="http://schemas.microsoft.com/office/drawing/2014/main" id="{595CE134-A8F9-0D2A-47D1-AB84C0553EA8}"/>
                </a:ext>
              </a:extLst>
            </p:cNvPr>
            <p:cNvSpPr/>
            <p:nvPr/>
          </p:nvSpPr>
          <p:spPr>
            <a:xfrm>
              <a:off x="5554726" y="1449864"/>
              <a:ext cx="1383398"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89497602-B1FA-927E-A14A-22CD35278271}"/>
                </a:ext>
              </a:extLst>
            </p:cNvPr>
            <p:cNvSpPr txBox="1"/>
            <p:nvPr/>
          </p:nvSpPr>
          <p:spPr>
            <a:xfrm>
              <a:off x="5564852" y="1251790"/>
              <a:ext cx="1383398" cy="873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kern="1200">
                  <a:cs typeface="Arial" panose="020B0604020202020204" pitchFamily="34" charset="0"/>
                </a:rPr>
                <a:t>Role play of ‘typical consultation’ with production of the resource</a:t>
              </a:r>
              <a:endParaRPr lang="en-US" kern="1200">
                <a:cs typeface="Arial" panose="020B0604020202020204" pitchFamily="34" charset="0"/>
              </a:endParaRPr>
            </a:p>
          </p:txBody>
        </p:sp>
      </p:grpSp>
      <p:sp>
        <p:nvSpPr>
          <p:cNvPr id="14" name="Rectangle 13" descr="Checkmark">
            <a:extLst>
              <a:ext uri="{FF2B5EF4-FFF2-40B4-BE49-F238E27FC236}">
                <a16:creationId xmlns:a16="http://schemas.microsoft.com/office/drawing/2014/main" id="{880E3F31-BA94-356A-2F03-D4800AA6A32C}"/>
              </a:ext>
            </a:extLst>
          </p:cNvPr>
          <p:cNvSpPr/>
          <p:nvPr/>
        </p:nvSpPr>
        <p:spPr>
          <a:xfrm>
            <a:off x="8058365" y="4098323"/>
            <a:ext cx="948662" cy="104913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5" name="Group 14">
            <a:extLst>
              <a:ext uri="{FF2B5EF4-FFF2-40B4-BE49-F238E27FC236}">
                <a16:creationId xmlns:a16="http://schemas.microsoft.com/office/drawing/2014/main" id="{8EAE0319-ACF1-F2DF-6FC7-D1468783A8D7}"/>
              </a:ext>
            </a:extLst>
          </p:cNvPr>
          <p:cNvGrpSpPr/>
          <p:nvPr/>
        </p:nvGrpSpPr>
        <p:grpSpPr>
          <a:xfrm>
            <a:off x="6503691" y="5270491"/>
            <a:ext cx="4058009" cy="1310715"/>
            <a:chOff x="7900111" y="1214643"/>
            <a:chExt cx="1851457" cy="1310715"/>
          </a:xfrm>
        </p:grpSpPr>
        <p:sp>
          <p:nvSpPr>
            <p:cNvPr id="20" name="Rectangle 19">
              <a:extLst>
                <a:ext uri="{FF2B5EF4-FFF2-40B4-BE49-F238E27FC236}">
                  <a16:creationId xmlns:a16="http://schemas.microsoft.com/office/drawing/2014/main" id="{4BDD53D6-9E7A-011A-DCA3-96407BC9E876}"/>
                </a:ext>
              </a:extLst>
            </p:cNvPr>
            <p:cNvSpPr/>
            <p:nvPr/>
          </p:nvSpPr>
          <p:spPr>
            <a:xfrm>
              <a:off x="7900112" y="1651548"/>
              <a:ext cx="1383398"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2BAF5089-63CB-8305-B17C-051D1D6F31DA}"/>
                </a:ext>
              </a:extLst>
            </p:cNvPr>
            <p:cNvSpPr txBox="1"/>
            <p:nvPr/>
          </p:nvSpPr>
          <p:spPr>
            <a:xfrm>
              <a:off x="7900111" y="1214643"/>
              <a:ext cx="1851457" cy="873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kern="1200">
                  <a:cs typeface="Arial" panose="020B0604020202020204" pitchFamily="34" charset="0"/>
                </a:rPr>
                <a:t>Sent to stakeholders from all regions including antimicrobial leads and comments included in final versions</a:t>
              </a:r>
              <a:endParaRPr lang="en-US" kern="1200">
                <a:cs typeface="Arial" panose="020B0604020202020204" pitchFamily="34" charset="0"/>
              </a:endParaRPr>
            </a:p>
          </p:txBody>
        </p:sp>
      </p:grpSp>
      <p:sp>
        <p:nvSpPr>
          <p:cNvPr id="16" name="Rectangle 15" descr="Medicine">
            <a:extLst>
              <a:ext uri="{FF2B5EF4-FFF2-40B4-BE49-F238E27FC236}">
                <a16:creationId xmlns:a16="http://schemas.microsoft.com/office/drawing/2014/main" id="{C4EC1FDC-7B97-ED5B-D2E3-E94C32258D1A}"/>
              </a:ext>
            </a:extLst>
          </p:cNvPr>
          <p:cNvSpPr/>
          <p:nvPr/>
        </p:nvSpPr>
        <p:spPr>
          <a:xfrm>
            <a:off x="7924540" y="1742749"/>
            <a:ext cx="1532492" cy="123100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7" name="Group 16">
            <a:extLst>
              <a:ext uri="{FF2B5EF4-FFF2-40B4-BE49-F238E27FC236}">
                <a16:creationId xmlns:a16="http://schemas.microsoft.com/office/drawing/2014/main" id="{914BB32A-DA42-B862-98DB-A2624AD4F22B}"/>
              </a:ext>
            </a:extLst>
          </p:cNvPr>
          <p:cNvGrpSpPr/>
          <p:nvPr/>
        </p:nvGrpSpPr>
        <p:grpSpPr>
          <a:xfrm>
            <a:off x="6229125" y="2912606"/>
            <a:ext cx="4542091" cy="937799"/>
            <a:chOff x="2710486" y="3035411"/>
            <a:chExt cx="7273590" cy="937799"/>
          </a:xfrm>
        </p:grpSpPr>
        <p:sp>
          <p:nvSpPr>
            <p:cNvPr id="18" name="Rectangle 17">
              <a:extLst>
                <a:ext uri="{FF2B5EF4-FFF2-40B4-BE49-F238E27FC236}">
                  <a16:creationId xmlns:a16="http://schemas.microsoft.com/office/drawing/2014/main" id="{D3B657B7-F480-0F4A-9E4B-E2613A8865A2}"/>
                </a:ext>
              </a:extLst>
            </p:cNvPr>
            <p:cNvSpPr/>
            <p:nvPr/>
          </p:nvSpPr>
          <p:spPr>
            <a:xfrm>
              <a:off x="2710486" y="3035411"/>
              <a:ext cx="7071863" cy="8738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225F9D0F-9AD8-DC5F-6BF6-50F9BB847F67}"/>
                </a:ext>
              </a:extLst>
            </p:cNvPr>
            <p:cNvSpPr txBox="1"/>
            <p:nvPr/>
          </p:nvSpPr>
          <p:spPr>
            <a:xfrm>
              <a:off x="2710488" y="3099400"/>
              <a:ext cx="7273588" cy="8738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kern="1200">
                  <a:cs typeface="Arial" panose="020B0604020202020204" pitchFamily="34" charset="0"/>
                </a:rPr>
                <a:t>Need for structured approach to medication review with relevant treatment guidelines, patient facing material, self-care and digital apps</a:t>
              </a:r>
              <a:endParaRPr lang="en-US" kern="1200">
                <a:cs typeface="Arial" panose="020B0604020202020204" pitchFamily="34" charset="0"/>
              </a:endParaRPr>
            </a:p>
          </p:txBody>
        </p:sp>
      </p:grpSp>
      <p:pic>
        <p:nvPicPr>
          <p:cNvPr id="28" name="Graphic 27" descr="Checklist with solid fill">
            <a:extLst>
              <a:ext uri="{FF2B5EF4-FFF2-40B4-BE49-F238E27FC236}">
                <a16:creationId xmlns:a16="http://schemas.microsoft.com/office/drawing/2014/main" id="{B4BD03F4-947A-7030-79D8-5007875C82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281125" y="4055819"/>
            <a:ext cx="1134140" cy="1134140"/>
          </a:xfrm>
          <a:prstGeom prst="rect">
            <a:avLst/>
          </a:prstGeom>
        </p:spPr>
      </p:pic>
      <p:sp>
        <p:nvSpPr>
          <p:cNvPr id="29" name="Slide Number Placeholder 2">
            <a:extLst>
              <a:ext uri="{FF2B5EF4-FFF2-40B4-BE49-F238E27FC236}">
                <a16:creationId xmlns:a16="http://schemas.microsoft.com/office/drawing/2014/main" id="{6558E4D4-7D07-0BDC-9AB8-CB8C46D3381B}"/>
              </a:ext>
            </a:extLst>
          </p:cNvPr>
          <p:cNvSpPr txBox="1">
            <a:spLocks/>
          </p:cNvSpPr>
          <p:nvPr/>
        </p:nvSpPr>
        <p:spPr>
          <a:xfrm>
            <a:off x="8682820" y="641664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1200"/>
              <a:t>  </a:t>
            </a:r>
            <a:fld id="{45F8D313-CCBE-49D6-A3BC-57B1848DFB52}" type="slidenum">
              <a:rPr lang="en-US" sz="1200" smtClean="0"/>
              <a:pPr algn="r">
                <a:defRPr/>
              </a:pPr>
              <a:t>9</a:t>
            </a:fld>
            <a:r>
              <a:rPr lang="en-US" sz="1200"/>
              <a:t> </a:t>
            </a:r>
          </a:p>
        </p:txBody>
      </p:sp>
      <p:sp>
        <p:nvSpPr>
          <p:cNvPr id="30" name="Date Placeholder 3">
            <a:extLst>
              <a:ext uri="{FF2B5EF4-FFF2-40B4-BE49-F238E27FC236}">
                <a16:creationId xmlns:a16="http://schemas.microsoft.com/office/drawing/2014/main" id="{4E8547B2-12AF-CFB7-CA5F-7FC9A21B8366}"/>
              </a:ext>
            </a:extLst>
          </p:cNvPr>
          <p:cNvSpPr txBox="1">
            <a:spLocks/>
          </p:cNvSpPr>
          <p:nvPr/>
        </p:nvSpPr>
        <p:spPr>
          <a:xfrm>
            <a:off x="765980" y="64344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November 2023</a:t>
            </a:r>
            <a:endParaRPr lang="en-GB">
              <a:solidFill>
                <a:schemeClr val="tx1"/>
              </a:solidFill>
            </a:endParaRPr>
          </a:p>
        </p:txBody>
      </p:sp>
      <p:sp>
        <p:nvSpPr>
          <p:cNvPr id="31" name="Footer Placeholder 4">
            <a:extLst>
              <a:ext uri="{FF2B5EF4-FFF2-40B4-BE49-F238E27FC236}">
                <a16:creationId xmlns:a16="http://schemas.microsoft.com/office/drawing/2014/main" id="{9554EC89-1390-19EC-713D-2A6B5A48F0C3}"/>
              </a:ext>
            </a:extLst>
          </p:cNvPr>
          <p:cNvSpPr txBox="1">
            <a:spLocks/>
          </p:cNvSpPr>
          <p:nvPr/>
        </p:nvSpPr>
        <p:spPr>
          <a:xfrm>
            <a:off x="3935495" y="643449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chemeClr val="tx1"/>
                </a:solidFill>
              </a:rPr>
              <a:t>rcgp.org.uk/TARGETantibiotics</a:t>
            </a:r>
          </a:p>
        </p:txBody>
      </p:sp>
    </p:spTree>
    <p:extLst>
      <p:ext uri="{BB962C8B-B14F-4D97-AF65-F5344CB8AC3E}">
        <p14:creationId xmlns:p14="http://schemas.microsoft.com/office/powerpoint/2010/main" val="39132196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5" ma:contentTypeDescription="Create a new document." ma:contentTypeScope="" ma:versionID="b26aeef42956bb4592b1b02a41dfdcff">
  <xsd:schema xmlns:xsd="http://www.w3.org/2001/XMLSchema" xmlns:xs="http://www.w3.org/2001/XMLSchema" xmlns:p="http://schemas.microsoft.com/office/2006/metadata/properties" xmlns:ns3="24fa0ae6-11e7-472f-ac87-8d9d61ebb82a" xmlns:ns4="28d80b54-c6e1-42bb-ac40-9d97a3241a35" targetNamespace="http://schemas.microsoft.com/office/2006/metadata/properties" ma:root="true" ma:fieldsID="0aac772784f4121901460ea90cad3c83" ns3:_="" ns4:_="">
    <xsd:import namespace="24fa0ae6-11e7-472f-ac87-8d9d61ebb82a"/>
    <xsd:import namespace="28d80b54-c6e1-42bb-ac40-9d97a3241a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Props1.xml><?xml version="1.0" encoding="utf-8"?>
<ds:datastoreItem xmlns:ds="http://schemas.openxmlformats.org/officeDocument/2006/customXml" ds:itemID="{64ACD108-4850-4A21-9076-8B2C272C6C58}">
  <ds:schemaRefs>
    <ds:schemaRef ds:uri="http://schemas.microsoft.com/sharepoint/v3/contenttype/forms"/>
  </ds:schemaRefs>
</ds:datastoreItem>
</file>

<file path=customXml/itemProps2.xml><?xml version="1.0" encoding="utf-8"?>
<ds:datastoreItem xmlns:ds="http://schemas.openxmlformats.org/officeDocument/2006/customXml" ds:itemID="{72D14FF6-3C19-4317-8327-D73CC784D37A}">
  <ds:schemaRefs>
    <ds:schemaRef ds:uri="24fa0ae6-11e7-472f-ac87-8d9d61ebb82a"/>
    <ds:schemaRef ds:uri="28d80b54-c6e1-42bb-ac40-9d97a3241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729874-BD66-4FEB-9807-E9E518EA0562}">
  <ds:schemaRefs>
    <ds:schemaRef ds:uri="http://purl.org/dc/terms/"/>
    <ds:schemaRef ds:uri="http://schemas.microsoft.com/office/2006/documentManagement/types"/>
    <ds:schemaRef ds:uri="http://purl.org/dc/dcmitype/"/>
    <ds:schemaRef ds:uri="24fa0ae6-11e7-472f-ac87-8d9d61ebb82a"/>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8d80b54-c6e1-42bb-ac40-9d97a3241a3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8826</Words>
  <Application>Microsoft Office PowerPoint</Application>
  <PresentationFormat>Widescreen</PresentationFormat>
  <Paragraphs>892</Paragraphs>
  <Slides>44</Slides>
  <Notes>41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44</vt:i4>
      </vt:variant>
    </vt:vector>
  </HeadingPairs>
  <TitlesOfParts>
    <vt:vector size="63" baseType="lpstr">
      <vt:lpstr>Arial</vt:lpstr>
      <vt:lpstr>Arial Narrow</vt:lpstr>
      <vt:lpstr>Bahnschrift SemiBold SemiConden</vt:lpstr>
      <vt:lpstr>Calibri</vt:lpstr>
      <vt:lpstr>Calibri </vt:lpstr>
      <vt:lpstr>Calibri Light</vt:lpstr>
      <vt:lpstr>DM Sans</vt:lpstr>
      <vt:lpstr>ElsevierGulliver</vt:lpstr>
      <vt:lpstr>Helvetica</vt:lpstr>
      <vt:lpstr>inherit</vt:lpstr>
      <vt:lpstr>interfaceregular</vt:lpstr>
      <vt:lpstr>Lato</vt:lpstr>
      <vt:lpstr>Palatino Linotype</vt:lpstr>
      <vt:lpstr>Roboto</vt:lpstr>
      <vt:lpstr>Segoe UI</vt:lpstr>
      <vt:lpstr>Times New Roman</vt:lpstr>
      <vt:lpstr>Verdana</vt:lpstr>
      <vt:lpstr>Wingdings</vt:lpstr>
      <vt:lpstr>Office Theme</vt:lpstr>
      <vt:lpstr>Reviewing antibiotic prescribing for patients with Acne and COPD exacerbations</vt:lpstr>
      <vt:lpstr>Introductions – TARGET and RCGP</vt:lpstr>
      <vt:lpstr>Introductions – speakers and panellists</vt:lpstr>
      <vt:lpstr>Topics to cover</vt:lpstr>
      <vt:lpstr> Introduction to TARGET ‘How to…’ resources for acne and COPD </vt:lpstr>
      <vt:lpstr>Antimicrobial resistance a major issue</vt:lpstr>
      <vt:lpstr>What prompted a focus on acne and COPD?</vt:lpstr>
      <vt:lpstr>PowerPoint Presentation</vt:lpstr>
      <vt:lpstr>Development of the acne and COPD “How to” resources</vt:lpstr>
      <vt:lpstr>PowerPoint Presentation</vt:lpstr>
      <vt:lpstr> TARGET ‘How to…’ acne worked examples and resource evaluation </vt:lpstr>
      <vt:lpstr>Why should you review patients on repeat and long term antibiotics for acne?</vt:lpstr>
      <vt:lpstr>“How to…” review - worked examples </vt:lpstr>
      <vt:lpstr>Patient centred review</vt:lpstr>
      <vt:lpstr>Step wise approach in managing patients</vt:lpstr>
      <vt:lpstr>Evaluation of the “How to…” acne resources with pharmacy professionals</vt:lpstr>
      <vt:lpstr>Managing acne in community pharmacy via the Pathfinder programme</vt:lpstr>
      <vt:lpstr>PrescQIPP Optimising antimicrobial duration dashboard</vt:lpstr>
      <vt:lpstr>PowerPoint Presentation</vt:lpstr>
      <vt:lpstr>Optimising antimicrobial duration - Acne</vt:lpstr>
      <vt:lpstr>Optimising antimicrobial duration - Acne</vt:lpstr>
      <vt:lpstr>PowerPoint Presentation</vt:lpstr>
      <vt:lpstr>PowerPoint Presentation</vt:lpstr>
      <vt:lpstr>PowerPoint Presentation</vt:lpstr>
      <vt:lpstr>PowerPoint Presentation</vt:lpstr>
      <vt:lpstr>Why review patients with COPD that use antibiotics frequently?</vt:lpstr>
      <vt:lpstr>‘How to…’ review COPD prescribing</vt:lpstr>
      <vt:lpstr>Patient consultation as part of the “How to …” review</vt:lpstr>
      <vt:lpstr>Why develop the COPD-Prevention of exacerbation Toolkit (PET)? </vt:lpstr>
      <vt:lpstr>COPD-PET </vt:lpstr>
      <vt:lpstr>Identifying and referring a patient for a COPD review</vt:lpstr>
      <vt:lpstr>PowerPoint Presentation</vt:lpstr>
      <vt:lpstr>Pilot site – eQuality Primary Care Network (PCN) in Luton part of the Bedfordshire, Luton and Milton Keynes ICS in East of England</vt:lpstr>
      <vt:lpstr>Project preparation</vt:lpstr>
      <vt:lpstr>Outcomes from practice peer discussions</vt:lpstr>
      <vt:lpstr>Practice Team and Roles</vt:lpstr>
      <vt:lpstr>Clinical example - COPD with frequent antibiotic prescribing</vt:lpstr>
      <vt:lpstr>Carrying out the COPD-PET Review</vt:lpstr>
      <vt:lpstr>Practice learning</vt:lpstr>
      <vt:lpstr>Patient survey</vt:lpstr>
      <vt:lpstr>Next steps for COPD resources</vt:lpstr>
      <vt:lpstr>Acknowledgements</vt:lpstr>
      <vt:lpstr>Thank you</vt:lpstr>
      <vt:lpstr>Panel Q&amp;A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2</cp:revision>
  <dcterms:created xsi:type="dcterms:W3CDTF">2019-09-25T13:02:32Z</dcterms:created>
  <dcterms:modified xsi:type="dcterms:W3CDTF">2024-02-07T17:27:02Z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ies>
</file>