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96" r:id="rId1"/>
  </p:sldMasterIdLst>
  <p:notesMasterIdLst>
    <p:notesMasterId r:id="rId49"/>
  </p:notesMasterIdLst>
  <p:sldIdLst>
    <p:sldId id="1613" r:id="rId2"/>
    <p:sldId id="267" r:id="rId3"/>
    <p:sldId id="1608" r:id="rId4"/>
    <p:sldId id="1212" r:id="rId5"/>
    <p:sldId id="2147472435" r:id="rId6"/>
    <p:sldId id="896" r:id="rId7"/>
    <p:sldId id="1585" r:id="rId8"/>
    <p:sldId id="1586" r:id="rId9"/>
    <p:sldId id="545" r:id="rId10"/>
    <p:sldId id="1587" r:id="rId11"/>
    <p:sldId id="2147472070" r:id="rId12"/>
    <p:sldId id="1597" r:id="rId13"/>
    <p:sldId id="607" r:id="rId14"/>
    <p:sldId id="1619" r:id="rId15"/>
    <p:sldId id="1649" r:id="rId16"/>
    <p:sldId id="1618" r:id="rId17"/>
    <p:sldId id="1622" r:id="rId18"/>
    <p:sldId id="1620" r:id="rId19"/>
    <p:sldId id="1652" r:id="rId20"/>
    <p:sldId id="2147472431" r:id="rId21"/>
    <p:sldId id="1119" r:id="rId22"/>
    <p:sldId id="2147472069" r:id="rId23"/>
    <p:sldId id="1614" r:id="rId24"/>
    <p:sldId id="1615" r:id="rId25"/>
    <p:sldId id="1657" r:id="rId26"/>
    <p:sldId id="1633" r:id="rId27"/>
    <p:sldId id="1634" r:id="rId28"/>
    <p:sldId id="1635" r:id="rId29"/>
    <p:sldId id="1636" r:id="rId30"/>
    <p:sldId id="1653" r:id="rId31"/>
    <p:sldId id="1616" r:id="rId32"/>
    <p:sldId id="1647" r:id="rId33"/>
    <p:sldId id="1625" r:id="rId34"/>
    <p:sldId id="1626" r:id="rId35"/>
    <p:sldId id="2147472067" r:id="rId36"/>
    <p:sldId id="1645" r:id="rId37"/>
    <p:sldId id="1627" r:id="rId38"/>
    <p:sldId id="1628" r:id="rId39"/>
    <p:sldId id="329" r:id="rId40"/>
    <p:sldId id="915" r:id="rId41"/>
    <p:sldId id="912" r:id="rId42"/>
    <p:sldId id="2147472428" r:id="rId43"/>
    <p:sldId id="330" r:id="rId44"/>
    <p:sldId id="1630" r:id="rId45"/>
    <p:sldId id="2145707313" r:id="rId46"/>
    <p:sldId id="2145707321" r:id="rId47"/>
    <p:sldId id="2147472436" r:id="rId4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3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32"/>
    <a:srgbClr val="00AB8E"/>
    <a:srgbClr val="00CCAA"/>
    <a:srgbClr val="000000"/>
    <a:srgbClr val="33FFDD"/>
    <a:srgbClr val="0066FF"/>
    <a:srgbClr val="AD0016"/>
    <a:srgbClr val="006833"/>
    <a:srgbClr val="D5F3D6"/>
    <a:srgbClr val="00A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6" autoAdjust="0"/>
    <p:restoredTop sz="51169" autoAdjust="0"/>
  </p:normalViewPr>
  <p:slideViewPr>
    <p:cSldViewPr snapToGrid="0">
      <p:cViewPr varScale="1">
        <p:scale>
          <a:sx n="48" d="100"/>
          <a:sy n="48" d="100"/>
        </p:scale>
        <p:origin x="2124" y="36"/>
      </p:cViewPr>
      <p:guideLst/>
    </p:cSldViewPr>
  </p:slideViewPr>
  <p:outlineViewPr>
    <p:cViewPr>
      <p:scale>
        <a:sx n="33" d="100"/>
        <a:sy n="33" d="100"/>
      </p:scale>
      <p:origin x="0" y="-35418"/>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FILESWT09.phe.gov.uk\PCU\Work%20Folders\Primary%20Care%20Share\TARGET\TARGET%20Website\8.%20TARGET%20Trainers%20and%20Training\Updates%20for%20Oct%2022%20training\Clinical%20Scenarios\CS1%20-%20Acute%20Cough%20-%20DL%20Reviewed\Little%20study%20-%20updated%20data%20and%20graph%20-%20LON.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y</c:v>
                </c:pt>
              </c:strCache>
            </c:strRef>
          </c:tx>
          <c:spPr>
            <a:solidFill>
              <a:schemeClr val="accent5">
                <a:lumMod val="60000"/>
                <a:lumOff val="40000"/>
              </a:schemeClr>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C75D-4C78-8476-7C80C6D726F9}"/>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C75D-4C78-8476-7C80C6D726F9}"/>
              </c:ext>
            </c:extLst>
          </c:dPt>
          <c:cat>
            <c:strRef>
              <c:f>Sheet1!$B$1:$C$1</c:f>
              <c:strCache>
                <c:ptCount val="2"/>
                <c:pt idx="0">
                  <c:v>AMR in 2050</c:v>
                </c:pt>
                <c:pt idx="1">
                  <c:v>Diabetes and cancer now</c:v>
                </c:pt>
              </c:strCache>
            </c:strRef>
          </c:cat>
          <c:val>
            <c:numRef>
              <c:f>Sheet1!$B$2:$C$2</c:f>
              <c:numCache>
                <c:formatCode>#,##0</c:formatCode>
                <c:ptCount val="2"/>
                <c:pt idx="0">
                  <c:v>10000000</c:v>
                </c:pt>
                <c:pt idx="1">
                  <c:v>1500000</c:v>
                </c:pt>
              </c:numCache>
            </c:numRef>
          </c:val>
          <c:extLst>
            <c:ext xmlns:c16="http://schemas.microsoft.com/office/drawing/2014/chart" uri="{C3380CC4-5D6E-409C-BE32-E72D297353CC}">
              <c16:uniqueId val="{00000004-C75D-4C78-8476-7C80C6D726F9}"/>
            </c:ext>
          </c:extLst>
        </c:ser>
        <c:ser>
          <c:idx val="1"/>
          <c:order val="1"/>
          <c:tx>
            <c:strRef>
              <c:f>Sheet1!$A$3</c:f>
              <c:strCache>
                <c:ptCount val="1"/>
                <c:pt idx="0">
                  <c:v>AMR now</c:v>
                </c:pt>
              </c:strCache>
            </c:strRef>
          </c:tx>
          <c:spPr>
            <a:solidFill>
              <a:srgbClr val="FBB7B7"/>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6-C75D-4C78-8476-7C80C6D726F9}"/>
              </c:ext>
            </c:extLst>
          </c:dPt>
          <c:cat>
            <c:strRef>
              <c:f>Sheet1!$B$1:$C$1</c:f>
              <c:strCache>
                <c:ptCount val="2"/>
                <c:pt idx="0">
                  <c:v>AMR in 2050</c:v>
                </c:pt>
                <c:pt idx="1">
                  <c:v>Diabetes and cancer now</c:v>
                </c:pt>
              </c:strCache>
            </c:strRef>
          </c:cat>
          <c:val>
            <c:numRef>
              <c:f>Sheet1!$B$3:$C$3</c:f>
              <c:numCache>
                <c:formatCode>#,##0</c:formatCode>
                <c:ptCount val="2"/>
                <c:pt idx="0" formatCode="General">
                  <c:v>0</c:v>
                </c:pt>
                <c:pt idx="1">
                  <c:v>8200000</c:v>
                </c:pt>
              </c:numCache>
            </c:numRef>
          </c:val>
          <c:extLst>
            <c:ext xmlns:c16="http://schemas.microsoft.com/office/drawing/2014/chart" uri="{C3380CC4-5D6E-409C-BE32-E72D297353CC}">
              <c16:uniqueId val="{00000007-C75D-4C78-8476-7C80C6D726F9}"/>
            </c:ext>
          </c:extLst>
        </c:ser>
        <c:dLbls>
          <c:showLegendKey val="0"/>
          <c:showVal val="0"/>
          <c:showCatName val="0"/>
          <c:showSerName val="0"/>
          <c:showPercent val="0"/>
          <c:showBubbleSize val="0"/>
        </c:dLbls>
        <c:gapWidth val="70"/>
        <c:overlap val="100"/>
        <c:axId val="590379648"/>
        <c:axId val="590382600"/>
      </c:barChart>
      <c:catAx>
        <c:axId val="590379648"/>
        <c:scaling>
          <c:orientation val="minMax"/>
        </c:scaling>
        <c:delete val="1"/>
        <c:axPos val="b"/>
        <c:numFmt formatCode="General" sourceLinked="1"/>
        <c:majorTickMark val="none"/>
        <c:minorTickMark val="none"/>
        <c:tickLblPos val="nextTo"/>
        <c:crossAx val="590382600"/>
        <c:crosses val="autoZero"/>
        <c:auto val="1"/>
        <c:lblAlgn val="ctr"/>
        <c:lblOffset val="100"/>
        <c:noMultiLvlLbl val="0"/>
      </c:catAx>
      <c:valAx>
        <c:axId val="590382600"/>
        <c:scaling>
          <c:orientation val="minMax"/>
          <c:max val="10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590379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clustered"/>
        <c:varyColors val="0"/>
        <c:ser>
          <c:idx val="0"/>
          <c:order val="0"/>
          <c:spPr>
            <a:solidFill>
              <a:srgbClr val="00AB8E"/>
            </a:solidFill>
          </c:spPr>
          <c:invertIfNegative val="0"/>
          <c:dPt>
            <c:idx val="13"/>
            <c:invertIfNegative val="0"/>
            <c:bubble3D val="0"/>
            <c:spPr>
              <a:solidFill>
                <a:srgbClr val="FF7F32"/>
              </a:solidFill>
            </c:spPr>
            <c:extLst>
              <c:ext xmlns:c16="http://schemas.microsoft.com/office/drawing/2014/chart" uri="{C3380CC4-5D6E-409C-BE32-E72D297353CC}">
                <c16:uniqueId val="{00000000-52E6-4FD7-B093-45A10AD86085}"/>
              </c:ext>
            </c:extLst>
          </c:dPt>
          <c:cat>
            <c:strRef>
              <c:f>'[Chart in Microsoft PowerPoint]Sheet1'!$A$2:$A$31</c:f>
              <c:strCache>
                <c:ptCount val="30"/>
                <c:pt idx="0">
                  <c:v>Netherlands</c:v>
                </c:pt>
                <c:pt idx="1">
                  <c:v>Austria </c:v>
                </c:pt>
                <c:pt idx="2">
                  <c:v>Estonia </c:v>
                </c:pt>
                <c:pt idx="3">
                  <c:v>Sweden </c:v>
                </c:pt>
                <c:pt idx="4">
                  <c:v>Slovenia </c:v>
                </c:pt>
                <c:pt idx="5">
                  <c:v>Slovakia </c:v>
                </c:pt>
                <c:pt idx="6">
                  <c:v>Latvia </c:v>
                </c:pt>
                <c:pt idx="7">
                  <c:v>Hungary</c:v>
                </c:pt>
                <c:pt idx="8">
                  <c:v>Finland </c:v>
                </c:pt>
                <c:pt idx="9">
                  <c:v>Norway </c:v>
                </c:pt>
                <c:pt idx="10">
                  <c:v>Denmark</c:v>
                </c:pt>
                <c:pt idx="11">
                  <c:v>Lithuania </c:v>
                </c:pt>
                <c:pt idx="12">
                  <c:v>Czech Republic </c:v>
                </c:pt>
                <c:pt idx="13">
                  <c:v>United Kingdom </c:v>
                </c:pt>
                <c:pt idx="14">
                  <c:v>Croatia </c:v>
                </c:pt>
                <c:pt idx="15">
                  <c:v>Iceland </c:v>
                </c:pt>
                <c:pt idx="16">
                  <c:v>Portugal </c:v>
                </c:pt>
                <c:pt idx="17">
                  <c:v>EU/EEA </c:v>
                </c:pt>
                <c:pt idx="18">
                  <c:v>Malta </c:v>
                </c:pt>
                <c:pt idx="19">
                  <c:v>Bulgaria</c:v>
                </c:pt>
                <c:pt idx="20">
                  <c:v>Luxembourg </c:v>
                </c:pt>
                <c:pt idx="21">
                  <c:v>Belgium </c:v>
                </c:pt>
                <c:pt idx="22">
                  <c:v>Italy </c:v>
                </c:pt>
                <c:pt idx="23">
                  <c:v>Ireland </c:v>
                </c:pt>
                <c:pt idx="24">
                  <c:v>Poland </c:v>
                </c:pt>
                <c:pt idx="25">
                  <c:v>Spain </c:v>
                </c:pt>
                <c:pt idx="26">
                  <c:v>France </c:v>
                </c:pt>
                <c:pt idx="27">
                  <c:v>Romania </c:v>
                </c:pt>
                <c:pt idx="28">
                  <c:v>Cyprus </c:v>
                </c:pt>
                <c:pt idx="29">
                  <c:v>Greece </c:v>
                </c:pt>
              </c:strCache>
            </c:strRef>
          </c:cat>
          <c:val>
            <c:numRef>
              <c:f>'[Chart in Microsoft PowerPoint]Sheet1'!$G$2:$G$31</c:f>
              <c:numCache>
                <c:formatCode>General</c:formatCode>
                <c:ptCount val="30"/>
                <c:pt idx="0">
                  <c:v>9.5</c:v>
                </c:pt>
                <c:pt idx="1">
                  <c:v>11.6</c:v>
                </c:pt>
                <c:pt idx="2">
                  <c:v>11.8</c:v>
                </c:pt>
                <c:pt idx="3">
                  <c:v>11.8</c:v>
                </c:pt>
                <c:pt idx="4">
                  <c:v>13</c:v>
                </c:pt>
                <c:pt idx="5">
                  <c:v>13</c:v>
                </c:pt>
                <c:pt idx="6">
                  <c:v>13.9</c:v>
                </c:pt>
                <c:pt idx="7">
                  <c:v>14.4</c:v>
                </c:pt>
                <c:pt idx="8">
                  <c:v>14.7</c:v>
                </c:pt>
                <c:pt idx="9">
                  <c:v>14.9</c:v>
                </c:pt>
                <c:pt idx="10">
                  <c:v>15.3</c:v>
                </c:pt>
                <c:pt idx="11">
                  <c:v>16.100000000000001</c:v>
                </c:pt>
                <c:pt idx="12">
                  <c:v>16.899999999999999</c:v>
                </c:pt>
                <c:pt idx="13">
                  <c:v>18.2</c:v>
                </c:pt>
                <c:pt idx="14">
                  <c:v>18.8</c:v>
                </c:pt>
                <c:pt idx="15">
                  <c:v>19.3</c:v>
                </c:pt>
                <c:pt idx="16">
                  <c:v>19.3</c:v>
                </c:pt>
                <c:pt idx="17">
                  <c:v>19.8</c:v>
                </c:pt>
                <c:pt idx="18">
                  <c:v>20.7</c:v>
                </c:pt>
                <c:pt idx="19">
                  <c:v>20.7</c:v>
                </c:pt>
                <c:pt idx="20">
                  <c:v>21.1</c:v>
                </c:pt>
                <c:pt idx="21">
                  <c:v>21.4</c:v>
                </c:pt>
                <c:pt idx="22">
                  <c:v>21.7</c:v>
                </c:pt>
                <c:pt idx="23">
                  <c:v>22.8</c:v>
                </c:pt>
                <c:pt idx="24">
                  <c:v>23.6</c:v>
                </c:pt>
                <c:pt idx="25">
                  <c:v>24.9</c:v>
                </c:pt>
                <c:pt idx="26">
                  <c:v>25.1</c:v>
                </c:pt>
                <c:pt idx="27">
                  <c:v>25.8</c:v>
                </c:pt>
                <c:pt idx="28">
                  <c:v>30.1</c:v>
                </c:pt>
                <c:pt idx="29">
                  <c:v>34.1</c:v>
                </c:pt>
              </c:numCache>
            </c:numRef>
          </c:val>
          <c:extLst>
            <c:ext xmlns:c16="http://schemas.microsoft.com/office/drawing/2014/chart" uri="{C3380CC4-5D6E-409C-BE32-E72D297353CC}">
              <c16:uniqueId val="{00000000-6B59-4180-BA3D-DFED34A7A438}"/>
            </c:ext>
          </c:extLst>
        </c:ser>
        <c:dLbls>
          <c:showLegendKey val="0"/>
          <c:showVal val="0"/>
          <c:showCatName val="0"/>
          <c:showSerName val="0"/>
          <c:showPercent val="0"/>
          <c:showBubbleSize val="0"/>
        </c:dLbls>
        <c:gapWidth val="22"/>
        <c:axId val="214886592"/>
        <c:axId val="1"/>
      </c:barChart>
      <c:catAx>
        <c:axId val="214886592"/>
        <c:scaling>
          <c:orientation val="minMax"/>
        </c:scaling>
        <c:delete val="0"/>
        <c:axPos val="b"/>
        <c:numFmt formatCode="General" sourceLinked="1"/>
        <c:majorTickMark val="out"/>
        <c:minorTickMark val="none"/>
        <c:tickLblPos val="nextTo"/>
        <c:txPr>
          <a:bodyPr/>
          <a:lstStyle/>
          <a:p>
            <a:pPr>
              <a:defRPr sz="1800">
                <a:solidFill>
                  <a:srgbClr val="000000"/>
                </a:solidFill>
                <a:latin typeface="Arial" panose="020B0604020202020204" pitchFamily="34" charset="0"/>
                <a:cs typeface="Arial" panose="020B0604020202020204" pitchFamily="34" charset="0"/>
              </a:defRPr>
            </a:pPr>
            <a:endParaRPr lang="en-US"/>
          </a:p>
        </c:txPr>
        <c:crossAx val="1"/>
        <c:crosses val="autoZero"/>
        <c:auto val="1"/>
        <c:lblAlgn val="ctr"/>
        <c:lblOffset val="100"/>
        <c:noMultiLvlLbl val="0"/>
      </c:catAx>
      <c:valAx>
        <c:axId val="1"/>
        <c:scaling>
          <c:orientation val="minMax"/>
        </c:scaling>
        <c:delete val="0"/>
        <c:axPos val="l"/>
        <c:title>
          <c:tx>
            <c:rich>
              <a:bodyPr rot="-5400000" vert="horz"/>
              <a:lstStyle/>
              <a:p>
                <a:pPr>
                  <a:defRPr sz="1800" b="0">
                    <a:solidFill>
                      <a:srgbClr val="000000"/>
                    </a:solidFill>
                  </a:defRPr>
                </a:pPr>
                <a:r>
                  <a:rPr lang="en-GB" sz="1800" b="0">
                    <a:solidFill>
                      <a:srgbClr val="000000"/>
                    </a:solidFill>
                  </a:rPr>
                  <a:t>DDD per 1000 inhabitants per day</a:t>
                </a:r>
              </a:p>
            </c:rich>
          </c:tx>
          <c:overlay val="0"/>
        </c:title>
        <c:numFmt formatCode="General" sourceLinked="1"/>
        <c:majorTickMark val="out"/>
        <c:minorTickMark val="none"/>
        <c:tickLblPos val="nextTo"/>
        <c:txPr>
          <a:bodyPr/>
          <a:lstStyle/>
          <a:p>
            <a:pPr>
              <a:defRPr>
                <a:solidFill>
                  <a:srgbClr val="000000"/>
                </a:solidFill>
              </a:defRPr>
            </a:pPr>
            <a:endParaRPr lang="en-US"/>
          </a:p>
        </c:txPr>
        <c:crossAx val="214886592"/>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650300995410809"/>
          <c:y val="0.10748334035354257"/>
          <c:w val="0.56094365022086412"/>
          <c:h val="0.85984403675518051"/>
        </c:manualLayout>
      </c:layout>
      <c:barChart>
        <c:barDir val="bar"/>
        <c:grouping val="clustered"/>
        <c:varyColors val="0"/>
        <c:ser>
          <c:idx val="0"/>
          <c:order val="0"/>
          <c:tx>
            <c:strRef>
              <c:f>Sheet1!$B$1</c:f>
              <c:strCache>
                <c:ptCount val="1"/>
                <c:pt idx="0">
                  <c:v>Expectation</c:v>
                </c:pt>
              </c:strCache>
            </c:strRef>
          </c:tx>
          <c:spPr>
            <a:solidFill>
              <a:srgbClr val="FF7F3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 be prescribed treatment to relieve / reduce the symptoms</c:v>
                </c:pt>
                <c:pt idx="1">
                  <c:v>To be prescribed antibiotics</c:v>
                </c:pt>
                <c:pt idx="2">
                  <c:v>To be examined by a healthcare professional at the Doctor's surgery</c:v>
                </c:pt>
                <c:pt idx="3">
                  <c:v>Advice about whether I needed antibiotics</c:v>
                </c:pt>
                <c:pt idx="4">
                  <c:v>To find out the cause</c:v>
                </c:pt>
                <c:pt idx="5">
                  <c:v>Advice about how to look after the symptoms</c:v>
                </c:pt>
                <c:pt idx="6">
                  <c:v>To rule out a more serious illness</c:v>
                </c:pt>
              </c:strCache>
            </c:strRef>
          </c:cat>
          <c:val>
            <c:numRef>
              <c:f>Sheet1!$B$2:$B$8</c:f>
              <c:numCache>
                <c:formatCode>0%</c:formatCode>
                <c:ptCount val="7"/>
                <c:pt idx="0">
                  <c:v>0.42</c:v>
                </c:pt>
                <c:pt idx="1">
                  <c:v>0.4</c:v>
                </c:pt>
                <c:pt idx="2">
                  <c:v>0.32</c:v>
                </c:pt>
                <c:pt idx="3">
                  <c:v>0.3</c:v>
                </c:pt>
                <c:pt idx="4">
                  <c:v>0.22</c:v>
                </c:pt>
                <c:pt idx="5">
                  <c:v>0.2</c:v>
                </c:pt>
                <c:pt idx="6">
                  <c:v>0.18</c:v>
                </c:pt>
              </c:numCache>
            </c:numRef>
          </c:val>
          <c:extLst>
            <c:ext xmlns:c16="http://schemas.microsoft.com/office/drawing/2014/chart" uri="{C3380CC4-5D6E-409C-BE32-E72D297353CC}">
              <c16:uniqueId val="{00000001-BC42-4EDD-B4A5-57CE7205DC0F}"/>
            </c:ext>
          </c:extLst>
        </c:ser>
        <c:ser>
          <c:idx val="1"/>
          <c:order val="1"/>
          <c:tx>
            <c:strRef>
              <c:f>Sheet1!$C$1</c:f>
              <c:strCache>
                <c:ptCount val="1"/>
                <c:pt idx="0">
                  <c:v>Reality</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 be prescribed treatment to relieve / reduce the symptoms</c:v>
                </c:pt>
                <c:pt idx="1">
                  <c:v>To be prescribed antibiotics</c:v>
                </c:pt>
                <c:pt idx="2">
                  <c:v>To be examined by a healthcare professional at the Doctor's surgery</c:v>
                </c:pt>
                <c:pt idx="3">
                  <c:v>Advice about whether I needed antibiotics</c:v>
                </c:pt>
                <c:pt idx="4">
                  <c:v>To find out the cause</c:v>
                </c:pt>
                <c:pt idx="5">
                  <c:v>Advice about how to look after the symptoms</c:v>
                </c:pt>
                <c:pt idx="6">
                  <c:v>To rule out a more serious illness</c:v>
                </c:pt>
              </c:strCache>
            </c:strRef>
          </c:cat>
          <c:val>
            <c:numRef>
              <c:f>Sheet1!$C$2:$C$8</c:f>
              <c:numCache>
                <c:formatCode>0%</c:formatCode>
                <c:ptCount val="7"/>
                <c:pt idx="0">
                  <c:v>0.36</c:v>
                </c:pt>
                <c:pt idx="1">
                  <c:v>0.53</c:v>
                </c:pt>
                <c:pt idx="2">
                  <c:v>0.27</c:v>
                </c:pt>
                <c:pt idx="3">
                  <c:v>0.22</c:v>
                </c:pt>
                <c:pt idx="4">
                  <c:v>0.1</c:v>
                </c:pt>
                <c:pt idx="5">
                  <c:v>0.2</c:v>
                </c:pt>
                <c:pt idx="6">
                  <c:v>0.09</c:v>
                </c:pt>
              </c:numCache>
            </c:numRef>
          </c:val>
          <c:extLst>
            <c:ext xmlns:c16="http://schemas.microsoft.com/office/drawing/2014/chart" uri="{C3380CC4-5D6E-409C-BE32-E72D297353CC}">
              <c16:uniqueId val="{00000003-BC42-4EDD-B4A5-57CE7205DC0F}"/>
            </c:ext>
          </c:extLst>
        </c:ser>
        <c:dLbls>
          <c:showLegendKey val="0"/>
          <c:showVal val="0"/>
          <c:showCatName val="0"/>
          <c:showSerName val="0"/>
          <c:showPercent val="0"/>
          <c:showBubbleSize val="0"/>
        </c:dLbls>
        <c:gapWidth val="150"/>
        <c:axId val="767596463"/>
        <c:axId val="1841803615"/>
      </c:barChart>
      <c:catAx>
        <c:axId val="7675964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841803615"/>
        <c:crosses val="autoZero"/>
        <c:auto val="1"/>
        <c:lblAlgn val="ctr"/>
        <c:lblOffset val="100"/>
        <c:noMultiLvlLbl val="0"/>
      </c:catAx>
      <c:valAx>
        <c:axId val="1841803615"/>
        <c:scaling>
          <c:orientation val="minMax"/>
          <c:max val="0.60000000000000009"/>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767596463"/>
        <c:crosses val="autoZero"/>
        <c:crossBetween val="between"/>
      </c:valAx>
      <c:spPr>
        <a:noFill/>
        <a:ln>
          <a:noFill/>
        </a:ln>
        <a:effectLst/>
      </c:spPr>
    </c:plotArea>
    <c:legend>
      <c:legendPos val="r"/>
      <c:layout>
        <c:manualLayout>
          <c:xMode val="edge"/>
          <c:yMode val="edge"/>
          <c:x val="0.85614551491510049"/>
          <c:y val="0.78651025281874465"/>
          <c:w val="0.12568153525927331"/>
          <c:h val="0.1648791054483762"/>
        </c:manualLayout>
      </c:layout>
      <c:overlay val="0"/>
      <c:spPr>
        <a:solidFill>
          <a:schemeClr val="bg2"/>
        </a:solid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7958717652895921E-2"/>
          <c:w val="1"/>
          <c:h val="0.92408256469420813"/>
        </c:manualLayout>
      </c:layout>
      <c:barChart>
        <c:barDir val="col"/>
        <c:grouping val="percentStacked"/>
        <c:varyColors val="0"/>
        <c:ser>
          <c:idx val="0"/>
          <c:order val="0"/>
          <c:tx>
            <c:strRef>
              <c:f>Sheet1!$B$1</c:f>
              <c:strCache>
                <c:ptCount val="1"/>
                <c:pt idx="0">
                  <c:v>Strongly agree</c:v>
                </c:pt>
              </c:strCache>
            </c:strRef>
          </c:tx>
          <c:spPr>
            <a:solidFill>
              <a:srgbClr val="00AB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GPs</c:v>
                </c:pt>
                <c:pt idx="2">
                  <c:v>Nurses</c:v>
                </c:pt>
                <c:pt idx="4">
                  <c:v>Pharmacists</c:v>
                </c:pt>
              </c:strCache>
            </c:strRef>
          </c:cat>
          <c:val>
            <c:numRef>
              <c:f>Sheet1!$B$2:$B$6</c:f>
              <c:numCache>
                <c:formatCode>General</c:formatCode>
                <c:ptCount val="5"/>
                <c:pt idx="0" formatCode="0%">
                  <c:v>0.51</c:v>
                </c:pt>
                <c:pt idx="2" formatCode="0%">
                  <c:v>0.32</c:v>
                </c:pt>
                <c:pt idx="4" formatCode="0%">
                  <c:v>0.28000000000000003</c:v>
                </c:pt>
              </c:numCache>
            </c:numRef>
          </c:val>
          <c:extLst>
            <c:ext xmlns:c16="http://schemas.microsoft.com/office/drawing/2014/chart" uri="{C3380CC4-5D6E-409C-BE32-E72D297353CC}">
              <c16:uniqueId val="{00000000-AFF6-4E3F-B2E2-6FA72E83B93A}"/>
            </c:ext>
          </c:extLst>
        </c:ser>
        <c:ser>
          <c:idx val="1"/>
          <c:order val="1"/>
          <c:tx>
            <c:strRef>
              <c:f>Sheet1!$C$1</c:f>
              <c:strCache>
                <c:ptCount val="1"/>
                <c:pt idx="0">
                  <c:v>Tend to agree</c:v>
                </c:pt>
              </c:strCache>
            </c:strRef>
          </c:tx>
          <c:spPr>
            <a:solidFill>
              <a:srgbClr val="00CC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GPs</c:v>
                </c:pt>
                <c:pt idx="2">
                  <c:v>Nurses</c:v>
                </c:pt>
                <c:pt idx="4">
                  <c:v>Pharmacists</c:v>
                </c:pt>
              </c:strCache>
            </c:strRef>
          </c:cat>
          <c:val>
            <c:numRef>
              <c:f>Sheet1!$C$2:$C$6</c:f>
              <c:numCache>
                <c:formatCode>General</c:formatCode>
                <c:ptCount val="5"/>
                <c:pt idx="0" formatCode="0%">
                  <c:v>0.37</c:v>
                </c:pt>
                <c:pt idx="2" formatCode="0%">
                  <c:v>0.46</c:v>
                </c:pt>
                <c:pt idx="4" formatCode="0%">
                  <c:v>0.45</c:v>
                </c:pt>
              </c:numCache>
            </c:numRef>
          </c:val>
          <c:extLst>
            <c:ext xmlns:c16="http://schemas.microsoft.com/office/drawing/2014/chart" uri="{C3380CC4-5D6E-409C-BE32-E72D297353CC}">
              <c16:uniqueId val="{00000001-AFF6-4E3F-B2E2-6FA72E83B93A}"/>
            </c:ext>
          </c:extLst>
        </c:ser>
        <c:ser>
          <c:idx val="2"/>
          <c:order val="2"/>
          <c:tx>
            <c:strRef>
              <c:f>Sheet1!$D$1</c:f>
              <c:strCache>
                <c:ptCount val="1"/>
                <c:pt idx="0">
                  <c:v>Neither agree nor disagree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lumMod val="1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GPs</c:v>
                </c:pt>
                <c:pt idx="2">
                  <c:v>Nurses</c:v>
                </c:pt>
                <c:pt idx="4">
                  <c:v>Pharmacists</c:v>
                </c:pt>
              </c:strCache>
            </c:strRef>
          </c:cat>
          <c:val>
            <c:numRef>
              <c:f>Sheet1!$D$2:$D$6</c:f>
              <c:numCache>
                <c:formatCode>General</c:formatCode>
                <c:ptCount val="5"/>
                <c:pt idx="0" formatCode="0%">
                  <c:v>0.08</c:v>
                </c:pt>
                <c:pt idx="2" formatCode="0%">
                  <c:v>0.15</c:v>
                </c:pt>
                <c:pt idx="4" formatCode="0%">
                  <c:v>0.18</c:v>
                </c:pt>
              </c:numCache>
            </c:numRef>
          </c:val>
          <c:extLst>
            <c:ext xmlns:c16="http://schemas.microsoft.com/office/drawing/2014/chart" uri="{C3380CC4-5D6E-409C-BE32-E72D297353CC}">
              <c16:uniqueId val="{00000002-AFF6-4E3F-B2E2-6FA72E83B93A}"/>
            </c:ext>
          </c:extLst>
        </c:ser>
        <c:ser>
          <c:idx val="3"/>
          <c:order val="3"/>
          <c:tx>
            <c:strRef>
              <c:f>Sheet1!$E$1</c:f>
              <c:strCache>
                <c:ptCount val="1"/>
                <c:pt idx="0">
                  <c:v>Tend to disagree</c:v>
                </c:pt>
              </c:strCache>
            </c:strRef>
          </c:tx>
          <c:spPr>
            <a:solidFill>
              <a:schemeClr val="accent4"/>
            </a:solidFill>
            <a:ln>
              <a:noFill/>
            </a:ln>
            <a:effectLst/>
          </c:spPr>
          <c:invertIfNegative val="0"/>
          <c:dLbls>
            <c:delete val="1"/>
          </c:dLbls>
          <c:cat>
            <c:strRef>
              <c:f>Sheet1!$A$2:$A$6</c:f>
              <c:strCache>
                <c:ptCount val="5"/>
                <c:pt idx="0">
                  <c:v>GPs</c:v>
                </c:pt>
                <c:pt idx="2">
                  <c:v>Nurses</c:v>
                </c:pt>
                <c:pt idx="4">
                  <c:v>Pharmacists</c:v>
                </c:pt>
              </c:strCache>
            </c:strRef>
          </c:cat>
          <c:val>
            <c:numRef>
              <c:f>Sheet1!$E$2:$E$6</c:f>
              <c:numCache>
                <c:formatCode>General</c:formatCode>
                <c:ptCount val="5"/>
                <c:pt idx="0" formatCode="0%">
                  <c:v>0.02</c:v>
                </c:pt>
                <c:pt idx="2" formatCode="0%">
                  <c:v>0.03</c:v>
                </c:pt>
                <c:pt idx="4" formatCode="0%">
                  <c:v>0.04</c:v>
                </c:pt>
              </c:numCache>
            </c:numRef>
          </c:val>
          <c:extLst>
            <c:ext xmlns:c16="http://schemas.microsoft.com/office/drawing/2014/chart" uri="{C3380CC4-5D6E-409C-BE32-E72D297353CC}">
              <c16:uniqueId val="{00000005-AFF6-4E3F-B2E2-6FA72E83B93A}"/>
            </c:ext>
          </c:extLst>
        </c:ser>
        <c:ser>
          <c:idx val="4"/>
          <c:order val="4"/>
          <c:tx>
            <c:strRef>
              <c:f>Sheet1!$F$1</c:f>
              <c:strCache>
                <c:ptCount val="1"/>
                <c:pt idx="0">
                  <c:v>Strongly disagree</c:v>
                </c:pt>
              </c:strCache>
            </c:strRef>
          </c:tx>
          <c:spPr>
            <a:solidFill>
              <a:schemeClr val="accent5"/>
            </a:solidFill>
            <a:ln>
              <a:noFill/>
            </a:ln>
            <a:effectLst/>
          </c:spPr>
          <c:invertIfNegative val="0"/>
          <c:dLbls>
            <c:delete val="1"/>
          </c:dLbls>
          <c:cat>
            <c:strRef>
              <c:f>Sheet1!$A$2:$A$6</c:f>
              <c:strCache>
                <c:ptCount val="5"/>
                <c:pt idx="0">
                  <c:v>GPs</c:v>
                </c:pt>
                <c:pt idx="2">
                  <c:v>Nurses</c:v>
                </c:pt>
                <c:pt idx="4">
                  <c:v>Pharmacists</c:v>
                </c:pt>
              </c:strCache>
            </c:strRef>
          </c:cat>
          <c:val>
            <c:numRef>
              <c:f>Sheet1!$F$2:$F$6</c:f>
              <c:numCache>
                <c:formatCode>General</c:formatCode>
                <c:ptCount val="5"/>
                <c:pt idx="0" formatCode="0%">
                  <c:v>0.01</c:v>
                </c:pt>
                <c:pt idx="2" formatCode="0%">
                  <c:v>0.01</c:v>
                </c:pt>
                <c:pt idx="4" formatCode="0%">
                  <c:v>0.02</c:v>
                </c:pt>
              </c:numCache>
            </c:numRef>
          </c:val>
          <c:extLst>
            <c:ext xmlns:c16="http://schemas.microsoft.com/office/drawing/2014/chart" uri="{C3380CC4-5D6E-409C-BE32-E72D297353CC}">
              <c16:uniqueId val="{00000006-AFF6-4E3F-B2E2-6FA72E83B93A}"/>
            </c:ext>
          </c:extLst>
        </c:ser>
        <c:ser>
          <c:idx val="5"/>
          <c:order val="5"/>
          <c:tx>
            <c:strRef>
              <c:f>Sheet1!$G$1</c:f>
              <c:strCache>
                <c:ptCount val="1"/>
                <c:pt idx="0">
                  <c:v>Don't know</c:v>
                </c:pt>
              </c:strCache>
            </c:strRef>
          </c:tx>
          <c:spPr>
            <a:solidFill>
              <a:schemeClr val="accent6">
                <a:lumMod val="10000"/>
              </a:schemeClr>
            </a:solidFill>
            <a:ln>
              <a:noFill/>
            </a:ln>
            <a:effectLst/>
          </c:spPr>
          <c:invertIfNegative val="0"/>
          <c:dLbls>
            <c:delete val="1"/>
          </c:dLbls>
          <c:cat>
            <c:strRef>
              <c:f>Sheet1!$A$2:$A$6</c:f>
              <c:strCache>
                <c:ptCount val="5"/>
                <c:pt idx="0">
                  <c:v>GPs</c:v>
                </c:pt>
                <c:pt idx="2">
                  <c:v>Nurses</c:v>
                </c:pt>
                <c:pt idx="4">
                  <c:v>Pharmacists</c:v>
                </c:pt>
              </c:strCache>
            </c:strRef>
          </c:cat>
          <c:val>
            <c:numRef>
              <c:f>Sheet1!$G$2:$G$6</c:f>
              <c:numCache>
                <c:formatCode>General</c:formatCode>
                <c:ptCount val="5"/>
                <c:pt idx="0" formatCode="0%">
                  <c:v>0.01</c:v>
                </c:pt>
                <c:pt idx="2" formatCode="0%">
                  <c:v>0.02</c:v>
                </c:pt>
                <c:pt idx="4" formatCode="0%">
                  <c:v>0.02</c:v>
                </c:pt>
              </c:numCache>
            </c:numRef>
          </c:val>
          <c:extLst>
            <c:ext xmlns:c16="http://schemas.microsoft.com/office/drawing/2014/chart" uri="{C3380CC4-5D6E-409C-BE32-E72D297353CC}">
              <c16:uniqueId val="{00000007-AFF6-4E3F-B2E2-6FA72E83B93A}"/>
            </c:ext>
          </c:extLst>
        </c:ser>
        <c:dLbls>
          <c:dLblPos val="ctr"/>
          <c:showLegendKey val="0"/>
          <c:showVal val="1"/>
          <c:showCatName val="0"/>
          <c:showSerName val="0"/>
          <c:showPercent val="0"/>
          <c:showBubbleSize val="0"/>
        </c:dLbls>
        <c:gapWidth val="79"/>
        <c:overlap val="100"/>
        <c:axId val="1279377024"/>
        <c:axId val="1279397184"/>
      </c:barChart>
      <c:catAx>
        <c:axId val="1279377024"/>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279397184"/>
        <c:crosses val="autoZero"/>
        <c:auto val="1"/>
        <c:lblAlgn val="ctr"/>
        <c:lblOffset val="100"/>
        <c:noMultiLvlLbl val="0"/>
      </c:catAx>
      <c:valAx>
        <c:axId val="1279397184"/>
        <c:scaling>
          <c:orientation val="minMax"/>
        </c:scaling>
        <c:delete val="1"/>
        <c:axPos val="l"/>
        <c:numFmt formatCode="0%" sourceLinked="1"/>
        <c:majorTickMark val="none"/>
        <c:minorTickMark val="none"/>
        <c:tickLblPos val="nextTo"/>
        <c:crossAx val="12793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Sheet1!$A$33</c:f>
              <c:strCache>
                <c:ptCount val="1"/>
                <c:pt idx="0">
                  <c:v>No prescription</c:v>
                </c:pt>
              </c:strCache>
            </c:strRef>
          </c:tx>
          <c:spPr>
            <a:solidFill>
              <a:srgbClr val="FFFF0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Sheet1!$B$33:$C$33</c:f>
              <c:numCache>
                <c:formatCode>General</c:formatCode>
                <c:ptCount val="2"/>
                <c:pt idx="0">
                  <c:v>79</c:v>
                </c:pt>
                <c:pt idx="1">
                  <c:v>71</c:v>
                </c:pt>
              </c:numCache>
            </c:numRef>
          </c:val>
          <c:extLst>
            <c:ext xmlns:c16="http://schemas.microsoft.com/office/drawing/2014/chart" uri="{C3380CC4-5D6E-409C-BE32-E72D297353CC}">
              <c16:uniqueId val="{00000000-8136-4BA3-8BC2-4EB7E8C1AFCC}"/>
            </c:ext>
          </c:extLst>
        </c:ser>
        <c:ser>
          <c:idx val="1"/>
          <c:order val="1"/>
          <c:tx>
            <c:strRef>
              <c:f>Sheet1!$A$34</c:f>
              <c:strCache>
                <c:ptCount val="1"/>
                <c:pt idx="0">
                  <c:v>Delayed: Recontact </c:v>
                </c:pt>
              </c:strCache>
            </c:strRef>
          </c:tx>
          <c:spPr>
            <a:solidFill>
              <a:srgbClr val="FFC00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Sheet1!$B$34:$C$34</c:f>
              <c:numCache>
                <c:formatCode>General</c:formatCode>
                <c:ptCount val="2"/>
                <c:pt idx="0">
                  <c:v>74</c:v>
                </c:pt>
                <c:pt idx="1">
                  <c:v>74</c:v>
                </c:pt>
              </c:numCache>
            </c:numRef>
          </c:val>
          <c:extLst>
            <c:ext xmlns:c16="http://schemas.microsoft.com/office/drawing/2014/chart" uri="{C3380CC4-5D6E-409C-BE32-E72D297353CC}">
              <c16:uniqueId val="{00000001-8136-4BA3-8BC2-4EB7E8C1AFCC}"/>
            </c:ext>
          </c:extLst>
        </c:ser>
        <c:ser>
          <c:idx val="2"/>
          <c:order val="2"/>
          <c:tx>
            <c:strRef>
              <c:f>Sheet1!$A$35</c:f>
              <c:strCache>
                <c:ptCount val="1"/>
                <c:pt idx="0">
                  <c:v>Delayed: Post-date</c:v>
                </c:pt>
              </c:strCache>
            </c:strRef>
          </c:tx>
          <c:spPr>
            <a:solidFill>
              <a:srgbClr val="00B05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Sheet1!$B$35:$C$35</c:f>
              <c:numCache>
                <c:formatCode>General</c:formatCode>
                <c:ptCount val="2"/>
                <c:pt idx="0">
                  <c:v>80</c:v>
                </c:pt>
                <c:pt idx="1">
                  <c:v>73</c:v>
                </c:pt>
              </c:numCache>
            </c:numRef>
          </c:val>
          <c:extLst>
            <c:ext xmlns:c16="http://schemas.microsoft.com/office/drawing/2014/chart" uri="{C3380CC4-5D6E-409C-BE32-E72D297353CC}">
              <c16:uniqueId val="{00000002-8136-4BA3-8BC2-4EB7E8C1AFCC}"/>
            </c:ext>
          </c:extLst>
        </c:ser>
        <c:ser>
          <c:idx val="3"/>
          <c:order val="3"/>
          <c:tx>
            <c:strRef>
              <c:f>Sheet1!$A$36</c:f>
              <c:strCache>
                <c:ptCount val="1"/>
                <c:pt idx="0">
                  <c:v>Delayed: Collection </c:v>
                </c:pt>
              </c:strCache>
            </c:strRef>
          </c:tx>
          <c:spPr>
            <a:solidFill>
              <a:srgbClr val="00B0F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Sheet1!$B$36:$C$36</c:f>
              <c:numCache>
                <c:formatCode>General</c:formatCode>
                <c:ptCount val="2"/>
                <c:pt idx="0">
                  <c:v>88</c:v>
                </c:pt>
                <c:pt idx="1">
                  <c:v>72</c:v>
                </c:pt>
              </c:numCache>
            </c:numRef>
          </c:val>
          <c:extLst>
            <c:ext xmlns:c16="http://schemas.microsoft.com/office/drawing/2014/chart" uri="{C3380CC4-5D6E-409C-BE32-E72D297353CC}">
              <c16:uniqueId val="{00000003-8136-4BA3-8BC2-4EB7E8C1AFCC}"/>
            </c:ext>
          </c:extLst>
        </c:ser>
        <c:ser>
          <c:idx val="4"/>
          <c:order val="4"/>
          <c:tx>
            <c:strRef>
              <c:f>Sheet1!$A$37</c:f>
              <c:strCache>
                <c:ptCount val="1"/>
                <c:pt idx="0">
                  <c:v>Delayed: Given but asked to wait to use</c:v>
                </c:pt>
              </c:strCache>
            </c:strRef>
          </c:tx>
          <c:spPr>
            <a:solidFill>
              <a:srgbClr val="00206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Sheet1!$B$37:$C$37</c:f>
              <c:numCache>
                <c:formatCode>General</c:formatCode>
                <c:ptCount val="2"/>
                <c:pt idx="0">
                  <c:v>89</c:v>
                </c:pt>
                <c:pt idx="1">
                  <c:v>66</c:v>
                </c:pt>
              </c:numCache>
            </c:numRef>
          </c:val>
          <c:extLst>
            <c:ext xmlns:c16="http://schemas.microsoft.com/office/drawing/2014/chart" uri="{C3380CC4-5D6E-409C-BE32-E72D297353CC}">
              <c16:uniqueId val="{00000004-8136-4BA3-8BC2-4EB7E8C1AFCC}"/>
            </c:ext>
          </c:extLst>
        </c:ser>
        <c:ser>
          <c:idx val="5"/>
          <c:order val="5"/>
          <c:tx>
            <c:strRef>
              <c:f>Sheet1!$A$38</c:f>
              <c:strCache>
                <c:ptCount val="1"/>
                <c:pt idx="0">
                  <c:v>Immediate antibiotics</c:v>
                </c:pt>
              </c:strCache>
            </c:strRef>
          </c:tx>
          <c:spPr>
            <a:solidFill>
              <a:srgbClr val="C0000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Sheet1!$B$38:$C$38</c:f>
              <c:numCache>
                <c:formatCode>General</c:formatCode>
                <c:ptCount val="2"/>
                <c:pt idx="0">
                  <c:v>93</c:v>
                </c:pt>
                <c:pt idx="1">
                  <c:v>93</c:v>
                </c:pt>
              </c:numCache>
            </c:numRef>
          </c:val>
          <c:extLst>
            <c:ext xmlns:c16="http://schemas.microsoft.com/office/drawing/2014/chart" uri="{C3380CC4-5D6E-409C-BE32-E72D297353CC}">
              <c16:uniqueId val="{00000005-8136-4BA3-8BC2-4EB7E8C1AFCC}"/>
            </c:ext>
          </c:extLst>
        </c:ser>
        <c:dLbls>
          <c:showLegendKey val="0"/>
          <c:showVal val="0"/>
          <c:showCatName val="0"/>
          <c:showSerName val="0"/>
          <c:showPercent val="0"/>
          <c:showBubbleSize val="0"/>
        </c:dLbls>
        <c:gapWidth val="219"/>
        <c:overlap val="-27"/>
        <c:axId val="397646960"/>
        <c:axId val="389691384"/>
      </c:barChart>
      <c:catAx>
        <c:axId val="39764696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89691384"/>
        <c:crosses val="autoZero"/>
        <c:auto val="1"/>
        <c:lblAlgn val="ctr"/>
        <c:lblOffset val="100"/>
        <c:noMultiLvlLbl val="0"/>
      </c:catAx>
      <c:valAx>
        <c:axId val="389691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sz="1050" b="1" dirty="0">
                    <a:solidFill>
                      <a:sysClr val="windowText" lastClr="000000"/>
                    </a:solidFill>
                    <a:latin typeface="Arial" panose="020B0604020202020204" pitchFamily="34" charset="0"/>
                    <a:cs typeface="Arial" panose="020B0604020202020204" pitchFamily="34" charset="0"/>
                  </a:rPr>
                  <a:t>Percentage (%</a:t>
                </a:r>
                <a:r>
                  <a:rPr lang="en-GB" sz="1050" b="1" baseline="0" dirty="0">
                    <a:solidFill>
                      <a:sysClr val="windowText" lastClr="000000"/>
                    </a:solidFill>
                    <a:latin typeface="Arial" panose="020B0604020202020204" pitchFamily="34" charset="0"/>
                    <a:cs typeface="Arial" panose="020B0604020202020204" pitchFamily="34" charset="0"/>
                  </a:rPr>
                  <a:t> and degree)</a:t>
                </a:r>
                <a:endParaRPr lang="en-GB" sz="1050" b="1" dirty="0">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97646960"/>
        <c:crosses val="autoZero"/>
        <c:crossBetween val="between"/>
      </c:valAx>
      <c:spPr>
        <a:noFill/>
        <a:ln>
          <a:noFill/>
        </a:ln>
        <a:effectLst/>
      </c:spPr>
    </c:plotArea>
    <c:legend>
      <c:legendPos val="b"/>
      <c:layout>
        <c:manualLayout>
          <c:xMode val="edge"/>
          <c:yMode val="edge"/>
          <c:x val="4.2372894314839732E-2"/>
          <c:y val="0.81311023034988661"/>
          <c:w val="0.91973568270538342"/>
          <c:h val="0.16733314050462775"/>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40596311181227"/>
          <c:y val="0.22869609301782576"/>
          <c:w val="0.87671535279249102"/>
          <c:h val="0.72019910663020603"/>
        </c:manualLayout>
      </c:layout>
      <c:barChart>
        <c:barDir val="bar"/>
        <c:grouping val="percentStacked"/>
        <c:varyColors val="0"/>
        <c:ser>
          <c:idx val="0"/>
          <c:order val="0"/>
          <c:tx>
            <c:strRef>
              <c:f>Sheet1!$B$1</c:f>
              <c:strCache>
                <c:ptCount val="1"/>
                <c:pt idx="0">
                  <c:v>% I was fully aware</c:v>
                </c:pt>
              </c:strCache>
            </c:strRef>
          </c:tx>
          <c:spPr>
            <a:solidFill>
              <a:srgbClr val="00AB8E"/>
            </a:solidFill>
            <a:ln>
              <a:noFill/>
            </a:ln>
            <a:effectLst/>
          </c:spPr>
          <c:invertIfNegative val="0"/>
          <c:dLbls>
            <c:numFmt formatCode="General" sourceLinked="0"/>
            <c:spPr>
              <a:noFill/>
              <a:ln>
                <a:noFill/>
              </a:ln>
              <a:effectLst/>
            </c:spPr>
            <c:txPr>
              <a:bodyPr rot="0" spcFirstLastPara="1" vertOverflow="ellipsis" vert="horz" wrap="square" anchor="ctr" anchorCtr="1"/>
              <a:lstStyle/>
              <a:p>
                <a:pPr>
                  <a:defRPr lang="en-GB"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2022</c:v>
                </c:pt>
                <c:pt idx="1">
                  <c:v>2021</c:v>
                </c:pt>
                <c:pt idx="2">
                  <c:v>2020</c:v>
                </c:pt>
              </c:numCache>
            </c:numRef>
          </c:cat>
          <c:val>
            <c:numRef>
              <c:f>Sheet1!$B$2:$B$4</c:f>
              <c:numCache>
                <c:formatCode>General</c:formatCode>
                <c:ptCount val="3"/>
                <c:pt idx="0">
                  <c:v>20</c:v>
                </c:pt>
                <c:pt idx="1">
                  <c:v>21</c:v>
                </c:pt>
                <c:pt idx="2">
                  <c:v>16</c:v>
                </c:pt>
              </c:numCache>
            </c:numRef>
          </c:val>
          <c:extLst>
            <c:ext xmlns:c16="http://schemas.microsoft.com/office/drawing/2014/chart" uri="{C3380CC4-5D6E-409C-BE32-E72D297353CC}">
              <c16:uniqueId val="{00000000-04CF-4F2A-9B3C-212C421BD9CB}"/>
            </c:ext>
          </c:extLst>
        </c:ser>
        <c:ser>
          <c:idx val="1"/>
          <c:order val="1"/>
          <c:tx>
            <c:strRef>
              <c:f>Sheet1!$C$1</c:f>
              <c:strCache>
                <c:ptCount val="1"/>
                <c:pt idx="0">
                  <c:v>% I was aware of the term 'delayed/back-up antibiotic' but didn't know exactly what it was</c:v>
                </c:pt>
              </c:strCache>
            </c:strRef>
          </c:tx>
          <c:spPr>
            <a:solidFill>
              <a:srgbClr val="00CCAA">
                <a:alpha val="76078"/>
              </a:srgbClr>
            </a:solidFill>
            <a:ln>
              <a:noFill/>
            </a:ln>
            <a:effectLst/>
          </c:spPr>
          <c:invertIfNegative val="0"/>
          <c:dLbls>
            <c:numFmt formatCode="General" sourceLinked="0"/>
            <c:spPr>
              <a:noFill/>
              <a:ln>
                <a:noFill/>
              </a:ln>
              <a:effectLst/>
            </c:spPr>
            <c:txPr>
              <a:bodyPr rot="0" spcFirstLastPara="1" vertOverflow="ellipsis" vert="horz" wrap="square" anchor="ctr" anchorCtr="1"/>
              <a:lstStyle/>
              <a:p>
                <a:pPr>
                  <a:defRPr lang="en-GB" sz="1800" b="1" i="0" u="none" strike="noStrike" kern="1200" baseline="0">
                    <a:solidFill>
                      <a:schemeClr val="accent5">
                        <a:lumMod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2022</c:v>
                </c:pt>
                <c:pt idx="1">
                  <c:v>2021</c:v>
                </c:pt>
                <c:pt idx="2">
                  <c:v>2020</c:v>
                </c:pt>
              </c:numCache>
            </c:numRef>
          </c:cat>
          <c:val>
            <c:numRef>
              <c:f>Sheet1!$C$2:$C$4</c:f>
              <c:numCache>
                <c:formatCode>General</c:formatCode>
                <c:ptCount val="3"/>
                <c:pt idx="0">
                  <c:v>4</c:v>
                </c:pt>
                <c:pt idx="1">
                  <c:v>6</c:v>
                </c:pt>
                <c:pt idx="2">
                  <c:v>5</c:v>
                </c:pt>
              </c:numCache>
            </c:numRef>
          </c:val>
          <c:extLst>
            <c:ext xmlns:c16="http://schemas.microsoft.com/office/drawing/2014/chart" uri="{C3380CC4-5D6E-409C-BE32-E72D297353CC}">
              <c16:uniqueId val="{00000001-04CF-4F2A-9B3C-212C421BD9CB}"/>
            </c:ext>
          </c:extLst>
        </c:ser>
        <c:ser>
          <c:idx val="2"/>
          <c:order val="2"/>
          <c:tx>
            <c:strRef>
              <c:f>Sheet1!$D$1</c:f>
              <c:strCache>
                <c:ptCount val="1"/>
                <c:pt idx="0">
                  <c:v>% I was aware of the practice of giving 'delayed/back-up' antibiotics but didn't know what it was called</c:v>
                </c:pt>
              </c:strCache>
            </c:strRef>
          </c:tx>
          <c:spPr>
            <a:solidFill>
              <a:srgbClr val="00AB8E">
                <a:alpha val="34902"/>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Sheet1!$A$2:$A$4</c:f>
              <c:numCache>
                <c:formatCode>General</c:formatCode>
                <c:ptCount val="3"/>
                <c:pt idx="0">
                  <c:v>2022</c:v>
                </c:pt>
                <c:pt idx="1">
                  <c:v>2021</c:v>
                </c:pt>
                <c:pt idx="2">
                  <c:v>2020</c:v>
                </c:pt>
              </c:numCache>
            </c:numRef>
          </c:cat>
          <c:val>
            <c:numRef>
              <c:f>Sheet1!$D$2:$D$4</c:f>
              <c:numCache>
                <c:formatCode>General</c:formatCode>
                <c:ptCount val="3"/>
                <c:pt idx="0">
                  <c:v>6</c:v>
                </c:pt>
                <c:pt idx="1">
                  <c:v>8</c:v>
                </c:pt>
                <c:pt idx="2">
                  <c:v>6</c:v>
                </c:pt>
              </c:numCache>
            </c:numRef>
          </c:val>
          <c:extLst>
            <c:ext xmlns:c16="http://schemas.microsoft.com/office/drawing/2014/chart" uri="{C3380CC4-5D6E-409C-BE32-E72D297353CC}">
              <c16:uniqueId val="{00000002-04CF-4F2A-9B3C-212C421BD9CB}"/>
            </c:ext>
          </c:extLst>
        </c:ser>
        <c:ser>
          <c:idx val="3"/>
          <c:order val="3"/>
          <c:tx>
            <c:strRef>
              <c:f>Sheet1!$E$1</c:f>
              <c:strCache>
                <c:ptCount val="1"/>
                <c:pt idx="0">
                  <c:v>% I was not aware</c:v>
                </c:pt>
              </c:strCache>
            </c:strRef>
          </c:tx>
          <c:spPr>
            <a:solidFill>
              <a:schemeClr val="accent4"/>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Sheet1!$A$2:$A$4</c:f>
              <c:numCache>
                <c:formatCode>General</c:formatCode>
                <c:ptCount val="3"/>
                <c:pt idx="0">
                  <c:v>2022</c:v>
                </c:pt>
                <c:pt idx="1">
                  <c:v>2021</c:v>
                </c:pt>
                <c:pt idx="2">
                  <c:v>2020</c:v>
                </c:pt>
              </c:numCache>
            </c:numRef>
          </c:cat>
          <c:val>
            <c:numRef>
              <c:f>Sheet1!$E$2:$E$4</c:f>
              <c:numCache>
                <c:formatCode>General</c:formatCode>
                <c:ptCount val="3"/>
                <c:pt idx="0">
                  <c:v>68</c:v>
                </c:pt>
                <c:pt idx="1">
                  <c:v>65</c:v>
                </c:pt>
                <c:pt idx="2">
                  <c:v>73</c:v>
                </c:pt>
              </c:numCache>
            </c:numRef>
          </c:val>
          <c:extLst>
            <c:ext xmlns:c16="http://schemas.microsoft.com/office/drawing/2014/chart" uri="{C3380CC4-5D6E-409C-BE32-E72D297353CC}">
              <c16:uniqueId val="{00000003-04CF-4F2A-9B3C-212C421BD9CB}"/>
            </c:ext>
          </c:extLst>
        </c:ser>
        <c:ser>
          <c:idx val="4"/>
          <c:order val="4"/>
          <c:tx>
            <c:strRef>
              <c:f>Sheet1!$F$1</c:f>
              <c:strCache>
                <c:ptCount val="1"/>
                <c:pt idx="0">
                  <c:v>% Don't know</c:v>
                </c:pt>
              </c:strCache>
            </c:strRef>
          </c:tx>
          <c:spPr>
            <a:solidFill>
              <a:schemeClr val="accent5"/>
            </a:solidFill>
            <a:ln>
              <a:noFill/>
            </a:ln>
            <a:effectLst/>
          </c:spPr>
          <c:invertIfNegative val="0"/>
          <c:dLbls>
            <c:dLbl>
              <c:idx val="2"/>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4CF-4F2A-9B3C-212C421BD9CB}"/>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Sheet1!$A$2:$A$4</c:f>
              <c:numCache>
                <c:formatCode>General</c:formatCode>
                <c:ptCount val="3"/>
                <c:pt idx="0">
                  <c:v>2022</c:v>
                </c:pt>
                <c:pt idx="1">
                  <c:v>2021</c:v>
                </c:pt>
                <c:pt idx="2">
                  <c:v>2020</c:v>
                </c:pt>
              </c:numCache>
            </c:numRef>
          </c:cat>
          <c:val>
            <c:numRef>
              <c:f>Sheet1!$F$2:$F$4</c:f>
              <c:numCache>
                <c:formatCode>General</c:formatCode>
                <c:ptCount val="3"/>
                <c:pt idx="0">
                  <c:v>2</c:v>
                </c:pt>
                <c:pt idx="1">
                  <c:v>1</c:v>
                </c:pt>
                <c:pt idx="2">
                  <c:v>0.05</c:v>
                </c:pt>
              </c:numCache>
            </c:numRef>
          </c:val>
          <c:extLst>
            <c:ext xmlns:c16="http://schemas.microsoft.com/office/drawing/2014/chart" uri="{C3380CC4-5D6E-409C-BE32-E72D297353CC}">
              <c16:uniqueId val="{00000005-04CF-4F2A-9B3C-212C421BD9CB}"/>
            </c:ext>
          </c:extLst>
        </c:ser>
        <c:dLbls>
          <c:showLegendKey val="0"/>
          <c:showVal val="1"/>
          <c:showCatName val="0"/>
          <c:showSerName val="0"/>
          <c:showPercent val="0"/>
          <c:showBubbleSize val="0"/>
        </c:dLbls>
        <c:gapWidth val="75"/>
        <c:overlap val="100"/>
        <c:axId val="169163008"/>
        <c:axId val="169172992"/>
      </c:barChart>
      <c:catAx>
        <c:axId val="169163008"/>
        <c:scaling>
          <c:orientation val="maxMin"/>
        </c:scaling>
        <c:delete val="0"/>
        <c:axPos val="l"/>
        <c:numFmt formatCode="General"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169172992"/>
        <c:crosses val="autoZero"/>
        <c:auto val="1"/>
        <c:lblAlgn val="ctr"/>
        <c:lblOffset val="100"/>
        <c:noMultiLvlLbl val="0"/>
      </c:catAx>
      <c:valAx>
        <c:axId val="169172992"/>
        <c:scaling>
          <c:orientation val="minMax"/>
        </c:scaling>
        <c:delete val="1"/>
        <c:axPos val="t"/>
        <c:numFmt formatCode="0%" sourceLinked="1"/>
        <c:majorTickMark val="out"/>
        <c:minorTickMark val="none"/>
        <c:tickLblPos val="none"/>
        <c:crossAx val="169163008"/>
        <c:crosses val="autoZero"/>
        <c:crossBetween val="between"/>
      </c:valAx>
      <c:spPr>
        <a:noFill/>
        <a:ln w="25400">
          <a:noFill/>
        </a:ln>
        <a:effectLst/>
      </c:spPr>
    </c:plotArea>
    <c:legend>
      <c:legendPos val="t"/>
      <c:legendEntry>
        <c:idx val="0"/>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3.7167483270001092E-2"/>
          <c:y val="1.3818738052525453E-2"/>
          <c:w val="0.9504092150770117"/>
          <c:h val="0.23483262856205275"/>
        </c:manualLayout>
      </c:layout>
      <c:overlay val="0"/>
      <c:spPr>
        <a:noFill/>
        <a:ln>
          <a:noFill/>
        </a:ln>
        <a:effectLst/>
      </c:spPr>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Strongly support</c:v>
                </c:pt>
              </c:strCache>
            </c:strRef>
          </c:tx>
          <c:spPr>
            <a:solidFill>
              <a:srgbClr val="00AB8E"/>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Sheet1!$B$2:$B$4</c:f>
              <c:numCache>
                <c:formatCode>0%</c:formatCode>
                <c:ptCount val="3"/>
                <c:pt idx="0">
                  <c:v>0.18</c:v>
                </c:pt>
                <c:pt idx="1">
                  <c:v>0.19</c:v>
                </c:pt>
                <c:pt idx="2">
                  <c:v>0.23</c:v>
                </c:pt>
              </c:numCache>
            </c:numRef>
          </c:val>
          <c:extLst>
            <c:ext xmlns:c16="http://schemas.microsoft.com/office/drawing/2014/chart" uri="{C3380CC4-5D6E-409C-BE32-E72D297353CC}">
              <c16:uniqueId val="{00000000-BB83-4EEA-A5AD-9BCD371E3141}"/>
            </c:ext>
          </c:extLst>
        </c:ser>
        <c:ser>
          <c:idx val="1"/>
          <c:order val="1"/>
          <c:tx>
            <c:strRef>
              <c:f>Sheet1!$C$1</c:f>
              <c:strCache>
                <c:ptCount val="1"/>
                <c:pt idx="0">
                  <c:v>Tend to support</c:v>
                </c:pt>
              </c:strCache>
            </c:strRef>
          </c:tx>
          <c:spPr>
            <a:solidFill>
              <a:srgbClr val="00CCAA"/>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accent6">
                        <a:lumMod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Sheet1!$C$2:$C$4</c:f>
              <c:numCache>
                <c:formatCode>0%</c:formatCode>
                <c:ptCount val="3"/>
                <c:pt idx="0">
                  <c:v>0.28999999999999998</c:v>
                </c:pt>
                <c:pt idx="1">
                  <c:v>0.3</c:v>
                </c:pt>
                <c:pt idx="2">
                  <c:v>0.28999999999999998</c:v>
                </c:pt>
              </c:numCache>
            </c:numRef>
          </c:val>
          <c:extLst>
            <c:ext xmlns:c16="http://schemas.microsoft.com/office/drawing/2014/chart" uri="{C3380CC4-5D6E-409C-BE32-E72D297353CC}">
              <c16:uniqueId val="{00000001-BB83-4EEA-A5AD-9BCD371E3141}"/>
            </c:ext>
          </c:extLst>
        </c:ser>
        <c:ser>
          <c:idx val="2"/>
          <c:order val="2"/>
          <c:tx>
            <c:strRef>
              <c:f>Sheet1!$D$1</c:f>
              <c:strCache>
                <c:ptCount val="1"/>
                <c:pt idx="0">
                  <c:v>Neither support nor oppose</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Sheet1!$D$2:$D$4</c:f>
              <c:numCache>
                <c:formatCode>0%</c:formatCode>
                <c:ptCount val="3"/>
                <c:pt idx="0">
                  <c:v>0.22</c:v>
                </c:pt>
                <c:pt idx="1">
                  <c:v>0.21</c:v>
                </c:pt>
                <c:pt idx="2">
                  <c:v>0.19</c:v>
                </c:pt>
              </c:numCache>
            </c:numRef>
          </c:val>
          <c:extLst>
            <c:ext xmlns:c16="http://schemas.microsoft.com/office/drawing/2014/chart" uri="{C3380CC4-5D6E-409C-BE32-E72D297353CC}">
              <c16:uniqueId val="{00000002-BB83-4EEA-A5AD-9BCD371E3141}"/>
            </c:ext>
          </c:extLst>
        </c:ser>
        <c:ser>
          <c:idx val="3"/>
          <c:order val="3"/>
          <c:tx>
            <c:strRef>
              <c:f>Sheet1!$E$1</c:f>
              <c:strCache>
                <c:ptCount val="1"/>
                <c:pt idx="0">
                  <c:v>Tend to oppose</c:v>
                </c:pt>
              </c:strCache>
            </c:strRef>
          </c:tx>
          <c:spPr>
            <a:solidFill>
              <a:srgbClr val="FFC000"/>
            </a:solidFill>
            <a:ln>
              <a:noFill/>
            </a:ln>
            <a:effectLst/>
          </c:spPr>
          <c:invertIfNegative val="0"/>
          <c:dLbls>
            <c:dLbl>
              <c:idx val="0"/>
              <c:layout>
                <c:manualLayout>
                  <c:x val="-1.3700285224835705E-2"/>
                  <c:y val="-3.201115563676487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B9-45E8-8720-4007C6F4819E}"/>
                </c:ext>
              </c:extLst>
            </c:dLbl>
            <c:dLbl>
              <c:idx val="1"/>
              <c:layout>
                <c:manualLayout>
                  <c:x val="-1.2558594789432814E-2"/>
                  <c:y val="-3.201115563676487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B9-45E8-8720-4007C6F4819E}"/>
                </c:ext>
              </c:extLst>
            </c:dLbl>
            <c:dLbl>
              <c:idx val="2"/>
              <c:layout>
                <c:manualLayout>
                  <c:x val="-9.1335234832238023E-3"/>
                  <c:y val="1.04764992324108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B9-45E8-8720-4007C6F4819E}"/>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Sheet1!$E$2:$E$4</c:f>
              <c:numCache>
                <c:formatCode>0%</c:formatCode>
                <c:ptCount val="3"/>
                <c:pt idx="0">
                  <c:v>0.08</c:v>
                </c:pt>
                <c:pt idx="1">
                  <c:v>0.08</c:v>
                </c:pt>
                <c:pt idx="2">
                  <c:v>7.0000000000000007E-2</c:v>
                </c:pt>
              </c:numCache>
            </c:numRef>
          </c:val>
          <c:extLst>
            <c:ext xmlns:c16="http://schemas.microsoft.com/office/drawing/2014/chart" uri="{C3380CC4-5D6E-409C-BE32-E72D297353CC}">
              <c16:uniqueId val="{00000003-BB83-4EEA-A5AD-9BCD371E3141}"/>
            </c:ext>
          </c:extLst>
        </c:ser>
        <c:ser>
          <c:idx val="4"/>
          <c:order val="4"/>
          <c:tx>
            <c:strRef>
              <c:f>Sheet1!$F$1</c:f>
              <c:strCache>
                <c:ptCount val="1"/>
                <c:pt idx="0">
                  <c:v>Strongly oppose</c:v>
                </c:pt>
              </c:strCache>
            </c:strRef>
          </c:tx>
          <c:spPr>
            <a:solidFill>
              <a:srgbClr val="FF7F32"/>
            </a:solidFill>
            <a:ln>
              <a:noFill/>
            </a:ln>
            <a:effectLst/>
          </c:spPr>
          <c:invertIfNegative val="0"/>
          <c:dLbls>
            <c:dLbl>
              <c:idx val="0"/>
              <c:layout>
                <c:manualLayout>
                  <c:x val="2.1692118272656553E-2"/>
                  <c:y val="3.492166410803607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B9-45E8-8720-4007C6F4819E}"/>
                </c:ext>
              </c:extLst>
            </c:dLbl>
            <c:dLbl>
              <c:idx val="1"/>
              <c:layout>
                <c:manualLayout>
                  <c:x val="2.397549914346248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B9-45E8-8720-4007C6F4819E}"/>
                </c:ext>
              </c:extLst>
            </c:dLbl>
            <c:dLbl>
              <c:idx val="2"/>
              <c:layout>
                <c:manualLayout>
                  <c:x val="2.0550427837253558E-2"/>
                  <c:y val="3.492166410803607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B9-45E8-8720-4007C6F4819E}"/>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Sheet1!$F$2:$F$4</c:f>
              <c:numCache>
                <c:formatCode>0%</c:formatCode>
                <c:ptCount val="3"/>
                <c:pt idx="0">
                  <c:v>0.04</c:v>
                </c:pt>
                <c:pt idx="1">
                  <c:v>0.04</c:v>
                </c:pt>
                <c:pt idx="2">
                  <c:v>0.04</c:v>
                </c:pt>
              </c:numCache>
            </c:numRef>
          </c:val>
          <c:extLst>
            <c:ext xmlns:c16="http://schemas.microsoft.com/office/drawing/2014/chart" uri="{C3380CC4-5D6E-409C-BE32-E72D297353CC}">
              <c16:uniqueId val="{00000004-BB83-4EEA-A5AD-9BCD371E3141}"/>
            </c:ext>
          </c:extLst>
        </c:ser>
        <c:ser>
          <c:idx val="5"/>
          <c:order val="5"/>
          <c:tx>
            <c:strRef>
              <c:f>Sheet1!$G$1</c:f>
              <c:strCache>
                <c:ptCount val="1"/>
                <c:pt idx="0">
                  <c:v>Don’t know/not sure</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Sheet1!$G$2:$G$4</c:f>
              <c:numCache>
                <c:formatCode>0%</c:formatCode>
                <c:ptCount val="3"/>
                <c:pt idx="0">
                  <c:v>0.19</c:v>
                </c:pt>
                <c:pt idx="1">
                  <c:v>0.18</c:v>
                </c:pt>
                <c:pt idx="2">
                  <c:v>0.18</c:v>
                </c:pt>
              </c:numCache>
            </c:numRef>
          </c:val>
          <c:extLst>
            <c:ext xmlns:c16="http://schemas.microsoft.com/office/drawing/2014/chart" uri="{C3380CC4-5D6E-409C-BE32-E72D297353CC}">
              <c16:uniqueId val="{00000005-BB83-4EEA-A5AD-9BCD371E3141}"/>
            </c:ext>
          </c:extLst>
        </c:ser>
        <c:dLbls>
          <c:dLblPos val="ctr"/>
          <c:showLegendKey val="0"/>
          <c:showVal val="1"/>
          <c:showCatName val="0"/>
          <c:showSerName val="0"/>
          <c:showPercent val="0"/>
          <c:showBubbleSize val="0"/>
        </c:dLbls>
        <c:gapWidth val="150"/>
        <c:overlap val="100"/>
        <c:axId val="929559839"/>
        <c:axId val="964195263"/>
      </c:barChart>
      <c:catAx>
        <c:axId val="929559839"/>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1" i="0" u="none" strike="noStrike" kern="1200" baseline="0">
                <a:solidFill>
                  <a:schemeClr val="accent6">
                    <a:lumMod val="25000"/>
                  </a:schemeClr>
                </a:solidFill>
                <a:latin typeface="+mn-lt"/>
                <a:ea typeface="+mn-ea"/>
                <a:cs typeface="+mn-cs"/>
              </a:defRPr>
            </a:pPr>
            <a:endParaRPr lang="en-US"/>
          </a:p>
        </c:txPr>
        <c:crossAx val="964195263"/>
        <c:crosses val="autoZero"/>
        <c:auto val="1"/>
        <c:lblAlgn val="ctr"/>
        <c:lblOffset val="100"/>
        <c:noMultiLvlLbl val="0"/>
      </c:catAx>
      <c:valAx>
        <c:axId val="964195263"/>
        <c:scaling>
          <c:orientation val="minMax"/>
        </c:scaling>
        <c:delete val="1"/>
        <c:axPos val="l"/>
        <c:numFmt formatCode="0%" sourceLinked="1"/>
        <c:majorTickMark val="none"/>
        <c:minorTickMark val="none"/>
        <c:tickLblPos val="nextTo"/>
        <c:crossAx val="929559839"/>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70000D"/>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06F2E626-3EC1-4397-BEF2-4F90A3D78D2A}">
      <dgm:prSet phldrT="[Text]"/>
      <dgm:spPr/>
      <dgm:t>
        <a:bodyPr/>
        <a:lstStyle/>
        <a:p>
          <a:r>
            <a:rPr lang="en-GB" dirty="0">
              <a:latin typeface="Arial" panose="020B0604020202020204" pitchFamily="34" charset="0"/>
              <a:cs typeface="Arial" panose="020B0604020202020204" pitchFamily="34" charset="0"/>
            </a:rPr>
            <a:t>Evidence</a:t>
          </a:r>
        </a:p>
      </dgm:t>
    </dgm:pt>
    <dgm:pt modelId="{72E0839F-19EB-45B5-878C-82550C284F7B}" type="parTrans" cxnId="{82F37C08-96FD-47F7-81BF-80E0355B8B88}">
      <dgm:prSet/>
      <dgm:spPr/>
      <dgm:t>
        <a:bodyPr/>
        <a:lstStyle/>
        <a:p>
          <a:endParaRPr lang="en-GB"/>
        </a:p>
      </dgm:t>
    </dgm:pt>
    <dgm:pt modelId="{D6078AE6-03BD-4F39-BFC5-15C95A6897F7}" type="sibTrans" cxnId="{82F37C08-96FD-47F7-81BF-80E0355B8B88}">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5">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5">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5">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141F5A72-6951-464B-AE16-AC46C12663D7}" type="pres">
      <dgm:prSet presAssocID="{06F2E626-3EC1-4397-BEF2-4F90A3D78D2A}" presName="parTxOnly" presStyleLbl="node1" presStyleIdx="3" presStyleCnt="5">
        <dgm:presLayoutVars>
          <dgm:chMax val="0"/>
          <dgm:chPref val="0"/>
          <dgm:bulletEnabled val="1"/>
        </dgm:presLayoutVars>
      </dgm:prSet>
      <dgm:spPr/>
    </dgm:pt>
    <dgm:pt modelId="{3937BCD0-A5BD-46AB-84DF-05F7D77E2DC6}" type="pres">
      <dgm:prSet presAssocID="{D6078AE6-03BD-4F39-BFC5-15C95A6897F7}" presName="parTxOnlySpace" presStyleCnt="0"/>
      <dgm:spPr/>
    </dgm:pt>
    <dgm:pt modelId="{778C432B-9211-447A-BE3C-DA50CF737114}" type="pres">
      <dgm:prSet presAssocID="{DE201563-EB72-424C-9AB7-B236851E27B7}" presName="parTxOnly" presStyleLbl="node1" presStyleIdx="4" presStyleCnt="5"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2F37C08-96FD-47F7-81BF-80E0355B8B88}" srcId="{623CCCCE-4EEB-4BAF-A703-126125982FC0}" destId="{06F2E626-3EC1-4397-BEF2-4F90A3D78D2A}" srcOrd="3" destOrd="0" parTransId="{72E0839F-19EB-45B5-878C-82550C284F7B}" sibTransId="{D6078AE6-03BD-4F39-BFC5-15C95A6897F7}"/>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4"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5F96C39A-2571-4ED8-8D29-2CA75CCFC16C}" type="presOf" srcId="{06F2E626-3EC1-4397-BEF2-4F90A3D78D2A}" destId="{141F5A72-6951-464B-AE16-AC46C12663D7}"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546856F3-F3E1-47A8-9C2B-BEE798C13988}" type="presParOf" srcId="{8C7E9524-C516-4856-B688-364F2DCAC883}" destId="{141F5A72-6951-464B-AE16-AC46C12663D7}" srcOrd="6" destOrd="0" presId="urn:microsoft.com/office/officeart/2005/8/layout/chevron1"/>
    <dgm:cxn modelId="{A036FB1D-3DD1-4C0F-BBD7-E44F234099C6}" type="presParOf" srcId="{8C7E9524-C516-4856-B688-364F2DCAC883}" destId="{3937BCD0-A5BD-46AB-84DF-05F7D77E2DC6}" srcOrd="7" destOrd="0" presId="urn:microsoft.com/office/officeart/2005/8/layout/chevron1"/>
    <dgm:cxn modelId="{6099DDA5-70B4-4BA2-BFC4-0121DC8BE262}" type="presParOf" srcId="{8C7E9524-C516-4856-B688-364F2DCAC883}" destId="{778C432B-9211-447A-BE3C-DA50CF73711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A80014"/>
        </a:solidFill>
      </dgm:spPr>
      <dgm:t>
        <a:bodyPr/>
        <a:lstStyle/>
        <a:p>
          <a:r>
            <a:rPr lang="en-GB" dirty="0">
              <a:latin typeface="Arial" panose="020B0604020202020204" pitchFamily="34" charset="0"/>
              <a:cs typeface="Arial" panose="020B0604020202020204" pitchFamily="34" charset="0"/>
            </a:rPr>
            <a:t>Antibiotic 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70000D"/>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solidFill>
      <a:srgbClr val="A80014"/>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7239BD01-E3FA-457F-B784-583BA2312AD6}">
      <dgm:prSet phldrT="[Text]"/>
      <dgm:spPr>
        <a:solidFill>
          <a:schemeClr val="tx1"/>
        </a:solidFill>
      </dgm:spPr>
      <dgm:t>
        <a:bodyPr/>
        <a:lstStyle/>
        <a:p>
          <a:r>
            <a:rPr lang="en-GB" dirty="0">
              <a:latin typeface="Arial" panose="020B0604020202020204" pitchFamily="34" charset="0"/>
              <a:cs typeface="Arial" panose="020B0604020202020204" pitchFamily="34" charset="0"/>
            </a:rPr>
            <a:t>Prescribing</a:t>
          </a:r>
        </a:p>
      </dgm:t>
    </dgm:pt>
    <dgm:pt modelId="{787F0368-4AA2-4025-AE9E-FD8CACDA2D0D}" type="parTrans" cxnId="{E218F1B0-8517-4A21-B40D-4FB12C9DEAA3}">
      <dgm:prSet/>
      <dgm:spPr/>
      <dgm:t>
        <a:bodyPr/>
        <a:lstStyle/>
        <a:p>
          <a:endParaRPr lang="en-GB"/>
        </a:p>
      </dgm:t>
    </dgm:pt>
    <dgm:pt modelId="{AB5BE2D7-4609-4DA8-8394-E9ADA36DB27E}" type="sibTrans" cxnId="{E218F1B0-8517-4A21-B40D-4FB12C9DEAA3}">
      <dgm:prSet/>
      <dgm:spPr/>
      <dgm:t>
        <a:bodyPr/>
        <a:lstStyle/>
        <a:p>
          <a:endParaRPr lang="en-GB"/>
        </a:p>
      </dgm:t>
    </dgm:pt>
    <dgm:pt modelId="{E2A7C098-DD3D-40D4-9F35-285C4E165011}">
      <dgm:prSet phldrT="[Text]"/>
      <dgm:spPr>
        <a:solidFill>
          <a:srgbClr val="70000D"/>
        </a:solidFill>
      </dgm:spPr>
      <dgm:t>
        <a:bodyPr/>
        <a:lstStyle/>
        <a:p>
          <a:r>
            <a:rPr lang="en-GB" dirty="0">
              <a:latin typeface="Arial" panose="020B0604020202020204" pitchFamily="34" charset="0"/>
              <a:cs typeface="Arial" panose="020B0604020202020204" pitchFamily="34" charset="0"/>
            </a:rPr>
            <a:t>Summary</a:t>
          </a:r>
        </a:p>
      </dgm:t>
    </dgm:pt>
    <dgm:pt modelId="{C4D5C24A-B30C-4E98-B2BE-8DD533F828E0}" type="parTrans" cxnId="{A1B6C755-B9E2-402F-A864-2062F83CC993}">
      <dgm:prSet/>
      <dgm:spPr/>
      <dgm:t>
        <a:bodyPr/>
        <a:lstStyle/>
        <a:p>
          <a:endParaRPr lang="en-GB"/>
        </a:p>
      </dgm:t>
    </dgm:pt>
    <dgm:pt modelId="{AB0F910A-1BAC-4CDE-96A4-1D7A71C2113C}" type="sibTrans" cxnId="{A1B6C755-B9E2-402F-A864-2062F83CC99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E4B2246F-97B5-43E0-AA8F-625AAA956C00}" type="pres">
      <dgm:prSet presAssocID="{7239BD01-E3FA-457F-B784-583BA2312AD6}" presName="parTxOnly" presStyleLbl="node1" presStyleIdx="2" presStyleCnt="4">
        <dgm:presLayoutVars>
          <dgm:chMax val="0"/>
          <dgm:chPref val="0"/>
          <dgm:bulletEnabled val="1"/>
        </dgm:presLayoutVars>
      </dgm:prSet>
      <dgm:spPr/>
    </dgm:pt>
    <dgm:pt modelId="{9FE4A5AA-12AA-4FF5-A7F2-A781D9C95313}" type="pres">
      <dgm:prSet presAssocID="{AB5BE2D7-4609-4DA8-8394-E9ADA36DB27E}" presName="parTxOnlySpace" presStyleCnt="0"/>
      <dgm:spPr/>
    </dgm:pt>
    <dgm:pt modelId="{03007041-1C40-4779-AECA-41299D5FE1ED}" type="pres">
      <dgm:prSet presAssocID="{E2A7C098-DD3D-40D4-9F35-285C4E165011}" presName="parTxOnly" presStyleLbl="node1" presStyleIdx="3" presStyleCnt="4">
        <dgm:presLayoutVars>
          <dgm:chMax val="0"/>
          <dgm:chPref val="0"/>
          <dgm:bulletEnabled val="1"/>
        </dgm:presLayoutVars>
      </dgm:prSet>
      <dgm:spPr/>
    </dgm:pt>
  </dgm:ptLst>
  <dgm:cxnLst>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E71F224E-9A58-4C62-ACD6-B5AE2DD008AB}" type="presOf" srcId="{E2A7C098-DD3D-40D4-9F35-285C4E165011}" destId="{03007041-1C40-4779-AECA-41299D5FE1ED}" srcOrd="0" destOrd="0" presId="urn:microsoft.com/office/officeart/2005/8/layout/chevron1"/>
    <dgm:cxn modelId="{A1B6C755-B9E2-402F-A864-2062F83CC993}" srcId="{623CCCCE-4EEB-4BAF-A703-126125982FC0}" destId="{E2A7C098-DD3D-40D4-9F35-285C4E165011}" srcOrd="3" destOrd="0" parTransId="{C4D5C24A-B30C-4E98-B2BE-8DD533F828E0}" sibTransId="{AB0F910A-1BAC-4CDE-96A4-1D7A71C2113C}"/>
    <dgm:cxn modelId="{1F1FDA8D-BB83-40B9-9C70-6707FBA0F6FA}" type="presOf" srcId="{4FB9FE0B-8509-47D8-894D-C19D34940FFD}" destId="{A02AC3E4-5A5D-496A-8A59-EA22F0518D32}"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E218F1B0-8517-4A21-B40D-4FB12C9DEAA3}" srcId="{623CCCCE-4EEB-4BAF-A703-126125982FC0}" destId="{7239BD01-E3FA-457F-B784-583BA2312AD6}" srcOrd="2" destOrd="0" parTransId="{787F0368-4AA2-4025-AE9E-FD8CACDA2D0D}" sibTransId="{AB5BE2D7-4609-4DA8-8394-E9ADA36DB27E}"/>
    <dgm:cxn modelId="{341089DE-D920-486C-A5CA-87F98481A7DE}" type="presOf" srcId="{7239BD01-E3FA-457F-B784-583BA2312AD6}" destId="{E4B2246F-97B5-43E0-AA8F-625AAA956C00}"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C887742F-19CB-40BC-9315-235835869467}" type="presParOf" srcId="{8C7E9524-C516-4856-B688-364F2DCAC883}" destId="{E4B2246F-97B5-43E0-AA8F-625AAA956C00}" srcOrd="4" destOrd="0" presId="urn:microsoft.com/office/officeart/2005/8/layout/chevron1"/>
    <dgm:cxn modelId="{AA43197F-39E0-46B6-9574-67C24584D7CE}" type="presParOf" srcId="{8C7E9524-C516-4856-B688-364F2DCAC883}" destId="{9FE4A5AA-12AA-4FF5-A7F2-A781D9C95313}" srcOrd="5" destOrd="0" presId="urn:microsoft.com/office/officeart/2005/8/layout/chevron1"/>
    <dgm:cxn modelId="{AF5F2FEB-4689-4524-B065-520D7B5FD28E}" type="presParOf" srcId="{8C7E9524-C516-4856-B688-364F2DCAC883}" destId="{03007041-1C40-4779-AECA-41299D5FE1ED}"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70000D"/>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371" y="0"/>
          <a:ext cx="2071939"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Background</a:t>
          </a:r>
        </a:p>
      </dsp:txBody>
      <dsp:txXfrm>
        <a:off x="182934" y="0"/>
        <a:ext cx="1706814" cy="365125"/>
      </dsp:txXfrm>
    </dsp:sp>
    <dsp:sp modelId="{065B56EB-77C5-4BF8-B876-F17F468BEFBF}">
      <dsp:nvSpPr>
        <dsp:cNvPr id="0" name=""/>
        <dsp:cNvSpPr/>
      </dsp:nvSpPr>
      <dsp:spPr>
        <a:xfrm>
          <a:off x="1865117" y="0"/>
          <a:ext cx="2071939"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Clinical scenario</a:t>
          </a:r>
        </a:p>
      </dsp:txBody>
      <dsp:txXfrm>
        <a:off x="2047680" y="0"/>
        <a:ext cx="1706814" cy="365125"/>
      </dsp:txXfrm>
    </dsp:sp>
    <dsp:sp modelId="{0C2D0A34-0B1F-4040-A0E1-9D7E43FB76D0}">
      <dsp:nvSpPr>
        <dsp:cNvPr id="0" name=""/>
        <dsp:cNvSpPr/>
      </dsp:nvSpPr>
      <dsp:spPr>
        <a:xfrm>
          <a:off x="3729863" y="0"/>
          <a:ext cx="2071939"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Prescribing</a:t>
          </a:r>
        </a:p>
      </dsp:txBody>
      <dsp:txXfrm>
        <a:off x="3912426" y="0"/>
        <a:ext cx="1706814" cy="365125"/>
      </dsp:txXfrm>
    </dsp:sp>
    <dsp:sp modelId="{141F5A72-6951-464B-AE16-AC46C12663D7}">
      <dsp:nvSpPr>
        <dsp:cNvPr id="0" name=""/>
        <dsp:cNvSpPr/>
      </dsp:nvSpPr>
      <dsp:spPr>
        <a:xfrm>
          <a:off x="5594609" y="0"/>
          <a:ext cx="2071939"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Evidence</a:t>
          </a:r>
        </a:p>
      </dsp:txBody>
      <dsp:txXfrm>
        <a:off x="5777172" y="0"/>
        <a:ext cx="1706814" cy="365125"/>
      </dsp:txXfrm>
    </dsp:sp>
    <dsp:sp modelId="{778C432B-9211-447A-BE3C-DA50CF737114}">
      <dsp:nvSpPr>
        <dsp:cNvPr id="0" name=""/>
        <dsp:cNvSpPr/>
      </dsp:nvSpPr>
      <dsp:spPr>
        <a:xfrm>
          <a:off x="7459726" y="0"/>
          <a:ext cx="1835635"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Summary</a:t>
          </a:r>
        </a:p>
      </dsp:txBody>
      <dsp:txXfrm>
        <a:off x="7642289" y="0"/>
        <a:ext cx="1470510" cy="3651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4311" y="0"/>
          <a:ext cx="2509929"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Background</a:t>
          </a:r>
        </a:p>
      </dsp:txBody>
      <dsp:txXfrm>
        <a:off x="186874" y="0"/>
        <a:ext cx="2144804" cy="365125"/>
      </dsp:txXfrm>
    </dsp:sp>
    <dsp:sp modelId="{065B56EB-77C5-4BF8-B876-F17F468BEFBF}">
      <dsp:nvSpPr>
        <dsp:cNvPr id="0" name=""/>
        <dsp:cNvSpPr/>
      </dsp:nvSpPr>
      <dsp:spPr>
        <a:xfrm>
          <a:off x="2263248" y="0"/>
          <a:ext cx="2509929"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Clinical scenario</a:t>
          </a:r>
        </a:p>
      </dsp:txBody>
      <dsp:txXfrm>
        <a:off x="2445811" y="0"/>
        <a:ext cx="2144804" cy="365125"/>
      </dsp:txXfrm>
    </dsp:sp>
    <dsp:sp modelId="{E4B2246F-97B5-43E0-AA8F-625AAA956C00}">
      <dsp:nvSpPr>
        <dsp:cNvPr id="0" name=""/>
        <dsp:cNvSpPr/>
      </dsp:nvSpPr>
      <dsp:spPr>
        <a:xfrm>
          <a:off x="4522184" y="0"/>
          <a:ext cx="2509929"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Prescribing</a:t>
          </a:r>
        </a:p>
      </dsp:txBody>
      <dsp:txXfrm>
        <a:off x="4704747" y="0"/>
        <a:ext cx="2144804" cy="365125"/>
      </dsp:txXfrm>
    </dsp:sp>
    <dsp:sp modelId="{03007041-1C40-4779-AECA-41299D5FE1ED}">
      <dsp:nvSpPr>
        <dsp:cNvPr id="0" name=""/>
        <dsp:cNvSpPr/>
      </dsp:nvSpPr>
      <dsp:spPr>
        <a:xfrm>
          <a:off x="6781120" y="0"/>
          <a:ext cx="2509929"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Summary</a:t>
          </a:r>
        </a:p>
      </dsp:txBody>
      <dsp:txXfrm>
        <a:off x="6963683" y="0"/>
        <a:ext cx="2144804" cy="365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9BBDE7-5417-4235-856E-4B0EF4655865}" type="datetimeFigureOut">
              <a:rPr lang="en-GB" smtClean="0"/>
              <a:t>30/01/2024</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63422BC-2484-4DBD-816A-03B57D2AF8C0}" type="slidenum">
              <a:rPr lang="en-GB" smtClean="0"/>
              <a:t>‹#›</a:t>
            </a:fld>
            <a:endParaRPr lang="en-GB" dirty="0"/>
          </a:p>
        </p:txBody>
      </p:sp>
    </p:spTree>
    <p:extLst>
      <p:ext uri="{BB962C8B-B14F-4D97-AF65-F5344CB8AC3E}">
        <p14:creationId xmlns:p14="http://schemas.microsoft.com/office/powerpoint/2010/main" val="383658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pp.magicapp.org/#/guideline/L4Qb5n/rec/EgN7w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mj.com/content/381/bmj-2022-072488#F2"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bmj.com/content/381/bmj-2022-072488"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hat0-18.nhs.uk/professionals/gp-primary-care-staff/safety-netting-documents-parents/sore-throat-advice-sheet"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gov.uk/government/publications/scarlet-fever-symptoms-diagnosis-treatment" TargetMode="External"/><Relationship Id="rId4" Type="http://schemas.openxmlformats.org/officeDocument/2006/relationships/hyperlink" Target="https://elearning.rcgp.org.uk/mod/book/view.php?id=12647"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effectLst/>
                <a:latin typeface="Calibri" panose="020F0502020204030204" pitchFamily="34" charset="0"/>
              </a:rPr>
              <a:t>Hello everyone</a:t>
            </a:r>
          </a:p>
          <a:p>
            <a:pPr marL="0" marR="0">
              <a:spcBef>
                <a:spcPts val="0"/>
              </a:spcBef>
              <a:spcAft>
                <a:spcPts val="0"/>
              </a:spcAft>
            </a:pPr>
            <a:r>
              <a:rPr lang="en-GB" sz="1800" dirty="0">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rPr>
              <a:t>Thanks you for joining TARGET webinar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rPr>
              <a:t> </a:t>
            </a:r>
          </a:p>
          <a:p>
            <a:pPr marL="0" marR="0">
              <a:spcBef>
                <a:spcPts val="0"/>
              </a:spcBef>
              <a:spcAft>
                <a:spcPts val="0"/>
              </a:spcAft>
            </a:pPr>
            <a:r>
              <a:rPr lang="en-GB" sz="1800" dirty="0">
                <a:effectLst/>
                <a:latin typeface="Calibri" panose="020F0502020204030204" pitchFamily="34" charset="0"/>
              </a:rPr>
              <a:t>I can't see any of you but I know we have quite a few people subscribed so are looking forward to an informative evening with some good discussion</a:t>
            </a:r>
          </a:p>
          <a:p>
            <a:pPr marL="0" marR="0">
              <a:spcBef>
                <a:spcPts val="0"/>
              </a:spcBef>
              <a:spcAft>
                <a:spcPts val="0"/>
              </a:spcAft>
            </a:pPr>
            <a:r>
              <a:rPr lang="en-GB" sz="1800" dirty="0">
                <a:effectLst/>
                <a:latin typeface="Calibri" panose="020F0502020204030204" pitchFamily="34" charset="0"/>
              </a:rPr>
              <a:t> </a:t>
            </a:r>
          </a:p>
          <a:p>
            <a:pPr marL="0" marR="0">
              <a:spcBef>
                <a:spcPts val="0"/>
              </a:spcBef>
              <a:spcAft>
                <a:spcPts val="0"/>
              </a:spcAft>
            </a:pPr>
            <a:r>
              <a:rPr lang="en-GB" sz="1800" dirty="0">
                <a:effectLst/>
                <a:latin typeface="Calibri" panose="020F0502020204030204" pitchFamily="34" charset="0"/>
              </a:rPr>
              <a:t>I am Emily Cooper and I am a programme manager within the TARGET team</a:t>
            </a:r>
          </a:p>
          <a:p>
            <a:pPr marL="0" marR="0">
              <a:spcBef>
                <a:spcPts val="0"/>
              </a:spcBef>
              <a:spcAft>
                <a:spcPts val="0"/>
              </a:spcAft>
            </a:pPr>
            <a:r>
              <a:rPr lang="en-GB" sz="1800" dirty="0">
                <a:effectLst/>
                <a:latin typeface="Calibri" panose="020F0502020204030204" pitchFamily="34" charset="0"/>
              </a:rPr>
              <a:t> </a:t>
            </a:r>
          </a:p>
          <a:p>
            <a:pPr marL="0" marR="0">
              <a:spcBef>
                <a:spcPts val="0"/>
              </a:spcBef>
              <a:spcAft>
                <a:spcPts val="0"/>
              </a:spcAft>
            </a:pPr>
            <a:r>
              <a:rPr lang="en-GB" sz="1800" dirty="0">
                <a:effectLst/>
                <a:latin typeface="Calibri" panose="020F0502020204030204" pitchFamily="34" charset="0"/>
              </a:rPr>
              <a:t>This is our 6th webinar in a series we have done through the RCGP, where we will be focusing on Improving antibiotic management of respiratory tract infection – focusing on acute cough and sore throat.</a:t>
            </a:r>
          </a:p>
          <a:p>
            <a:pPr marL="0" marR="0">
              <a:spcBef>
                <a:spcPts val="0"/>
              </a:spcBef>
              <a:spcAft>
                <a:spcPts val="0"/>
              </a:spcAft>
            </a:pPr>
            <a:r>
              <a:rPr lang="en-GB" sz="1800" dirty="0">
                <a:effectLst/>
                <a:latin typeface="Calibri" panose="020F0502020204030204" pitchFamily="34" charset="0"/>
              </a:rPr>
              <a:t>  </a:t>
            </a:r>
          </a:p>
          <a:p>
            <a:pPr marL="0" marR="0">
              <a:spcBef>
                <a:spcPts val="0"/>
              </a:spcBef>
              <a:spcAft>
                <a:spcPts val="0"/>
              </a:spcAft>
            </a:pPr>
            <a:r>
              <a:rPr lang="en-GB" sz="1800" dirty="0">
                <a:effectLst/>
                <a:latin typeface="Calibri" panose="020F0502020204030204" pitchFamily="34" charset="0"/>
              </a:rPr>
              <a:t>Format - same as previous webinars. </a:t>
            </a:r>
          </a:p>
          <a:p>
            <a:pPr marL="0" marR="0">
              <a:spcBef>
                <a:spcPts val="0"/>
              </a:spcBef>
              <a:spcAft>
                <a:spcPts val="0"/>
              </a:spcAft>
            </a:pPr>
            <a:r>
              <a:rPr lang="en-GB" sz="1800" dirty="0">
                <a:effectLst/>
                <a:latin typeface="Calibri" panose="020F0502020204030204" pitchFamily="34" charset="0"/>
              </a:rPr>
              <a:t> </a:t>
            </a:r>
          </a:p>
          <a:p>
            <a:pPr marL="0" marR="0">
              <a:spcBef>
                <a:spcPts val="0"/>
              </a:spcBef>
              <a:spcAft>
                <a:spcPts val="0"/>
              </a:spcAft>
            </a:pPr>
            <a:r>
              <a:rPr lang="en-GB" sz="1800" dirty="0">
                <a:effectLst/>
                <a:latin typeface="Calibri" panose="020F0502020204030204" pitchFamily="34" charset="0"/>
              </a:rPr>
              <a:t>We have panellists who will field questions through the webinar and respond to specific questions at the end.</a:t>
            </a:r>
          </a:p>
          <a:p>
            <a:pPr marL="0" marR="0">
              <a:spcBef>
                <a:spcPts val="0"/>
              </a:spcBef>
              <a:spcAft>
                <a:spcPts val="0"/>
              </a:spcAft>
            </a:pPr>
            <a:r>
              <a:rPr lang="en-GB" sz="18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Please ask questions throughout the presentations using the Q&amp;A function on your screens, you do not need to wait until the end of the talk. If you wish to ask your question anonymously, please tick the anonymous box before submitting your question. We will answer as many questions as possible in the allotted time.</a:t>
            </a:r>
          </a:p>
          <a:p>
            <a:pPr marL="342900" marR="0">
              <a:spcBef>
                <a:spcPts val="0"/>
              </a:spcBef>
              <a:spcAft>
                <a:spcPts val="0"/>
              </a:spcAft>
            </a:pPr>
            <a:r>
              <a:rPr lang="en-GB" sz="18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Speakers and panellists will not be responding to the chat/‘raise hand’ function (we can't see it!) this evening so do type questions into the Q&amp;A box.</a:t>
            </a:r>
          </a:p>
          <a:p>
            <a:pPr marL="342900" marR="0">
              <a:spcBef>
                <a:spcPts val="0"/>
              </a:spcBef>
              <a:spcAft>
                <a:spcPts val="0"/>
              </a:spcAft>
            </a:pPr>
            <a:r>
              <a:rPr lang="en-GB" sz="18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This webinar will be recorded and the recording will be uploaded to the TARGET toolkit (about 1 month)</a:t>
            </a:r>
          </a:p>
          <a:p>
            <a:pPr marL="342900" marR="0">
              <a:spcBef>
                <a:spcPts val="0"/>
              </a:spcBef>
              <a:spcAft>
                <a:spcPts val="0"/>
              </a:spcAft>
            </a:pPr>
            <a:r>
              <a:rPr lang="en-GB" sz="1800" dirty="0">
                <a:effectLst/>
                <a:latin typeface="Calibri" panose="020F0502020204030204" pitchFamily="34" charset="0"/>
              </a:rPr>
              <a:t> </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You will be sent a link with a brief survey evaluation directly to your email shortly after the webinar, please do assist us in improving our webinars by filling this out.</a:t>
            </a:r>
          </a:p>
          <a:p>
            <a:pPr marL="342900" marR="0">
              <a:spcBef>
                <a:spcPts val="0"/>
              </a:spcBef>
              <a:spcAft>
                <a:spcPts val="0"/>
              </a:spcAft>
            </a:pPr>
            <a:r>
              <a:rPr lang="en-GB" sz="1800" dirty="0">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rPr>
              <a:t> Click: Next slide</a:t>
            </a:r>
          </a:p>
          <a:p>
            <a:pPr marL="0" marR="0">
              <a:spcBef>
                <a:spcPts val="0"/>
              </a:spcBef>
              <a:spcAft>
                <a:spcPts val="0"/>
              </a:spcAft>
            </a:pPr>
            <a:endParaRPr lang="en-GB"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a:t>
            </a:fld>
            <a:endParaRPr lang="en-GB" dirty="0"/>
          </a:p>
        </p:txBody>
      </p:sp>
    </p:spTree>
    <p:extLst>
      <p:ext uri="{BB962C8B-B14F-4D97-AF65-F5344CB8AC3E}">
        <p14:creationId xmlns:p14="http://schemas.microsoft.com/office/powerpoint/2010/main" val="381918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So why respiratory tract infections? RTIs are the most common reason for prescribing antibiotics in primary care – an analysis of a primary care data from 2013 to 2015 found that 46% of antibiotics in primary care are prescribed for respiratory tract infection, the majority of which are for cough symptoms. </a:t>
            </a:r>
            <a:r>
              <a:rPr lang="en-GB" sz="1100" dirty="0"/>
              <a:t>Sore throat is the third most common reason for prescribing in respiratory tract infections.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lang="en-GB" sz="1100" b="1" i="1" dirty="0">
              <a:latin typeface="Arial" panose="020B0604020202020204" pitchFamily="34" charset="0"/>
              <a:cs typeface="Arial" panose="020B0604020202020204" pitchFamily="34" charset="0"/>
            </a:endParaRPr>
          </a:p>
          <a:p>
            <a:pPr marL="0" indent="0"/>
            <a:r>
              <a:rPr lang="en-GB" sz="1100" i="1" dirty="0">
                <a:latin typeface="Arial" panose="020B0604020202020204" pitchFamily="34" charset="0"/>
                <a:cs typeface="Arial" panose="020B0604020202020204" pitchFamily="34" charset="0"/>
              </a:rPr>
              <a:t>Among prescriptions linked to an informative read code (1), </a:t>
            </a:r>
          </a:p>
          <a:p>
            <a:pPr marL="285750" indent="-285750">
              <a:buFont typeface="Arial" panose="020B0604020202020204" pitchFamily="34" charset="0"/>
              <a:buChar char="•"/>
            </a:pPr>
            <a:r>
              <a:rPr lang="en-GB" sz="1100" b="1" i="1" dirty="0">
                <a:latin typeface="Arial" panose="020B0604020202020204" pitchFamily="34" charset="0"/>
                <a:cs typeface="Arial" panose="020B0604020202020204" pitchFamily="34" charset="0"/>
              </a:rPr>
              <a:t>46.0% linked to RT/ENT</a:t>
            </a:r>
          </a:p>
          <a:p>
            <a:pPr marL="285750" indent="-285750">
              <a:buFont typeface="Arial" panose="020B0604020202020204" pitchFamily="34" charset="0"/>
              <a:buChar char="•"/>
            </a:pPr>
            <a:r>
              <a:rPr lang="en-GB" sz="1100" i="1" dirty="0">
                <a:latin typeface="Arial" panose="020B0604020202020204" pitchFamily="34" charset="0"/>
                <a:cs typeface="Arial" panose="020B0604020202020204" pitchFamily="34" charset="0"/>
              </a:rPr>
              <a:t>22.7% linked to urogenital tract </a:t>
            </a:r>
          </a:p>
          <a:p>
            <a:pPr marL="285750" indent="-285750">
              <a:buFont typeface="Arial" panose="020B0604020202020204" pitchFamily="34" charset="0"/>
              <a:buChar char="•"/>
            </a:pPr>
            <a:r>
              <a:rPr lang="en-GB" sz="1100" b="0" i="1" dirty="0">
                <a:latin typeface="Arial" panose="020B0604020202020204" pitchFamily="34" charset="0"/>
                <a:cs typeface="Arial" panose="020B0604020202020204" pitchFamily="34" charset="0"/>
              </a:rPr>
              <a:t>16.3% linked to skin (including wounds) </a:t>
            </a:r>
          </a:p>
          <a:p>
            <a:pPr algn="l"/>
            <a:endParaRPr lang="en-GB" sz="1100" i="1" dirty="0">
              <a:latin typeface="Arial" panose="020B0604020202020204" pitchFamily="34" charset="0"/>
              <a:cs typeface="Arial" panose="020B0604020202020204" pitchFamily="34" charset="0"/>
            </a:endParaRPr>
          </a:p>
          <a:p>
            <a:pPr algn="l"/>
            <a:r>
              <a:rPr lang="en-GB" sz="1100" i="1" dirty="0">
                <a:latin typeface="Arial" panose="020B0604020202020204" pitchFamily="34" charset="0"/>
                <a:cs typeface="Arial" panose="020B0604020202020204" pitchFamily="34" charset="0"/>
              </a:rPr>
              <a:t>Pouwels - </a:t>
            </a:r>
            <a:r>
              <a:rPr lang="en-GB" sz="1100" b="0" i="1" u="none" strike="noStrike" baseline="0" dirty="0">
                <a:latin typeface="Arial" panose="020B0604020202020204" pitchFamily="34" charset="0"/>
                <a:cs typeface="Arial" panose="020B0604020202020204" pitchFamily="34" charset="0"/>
              </a:rPr>
              <a:t>Duration of antibiotic treatment for common infections in English primary care: cross sectional analysis and comparison with guidelines</a:t>
            </a:r>
            <a:endParaRPr lang="en-GB" sz="1100" i="1" dirty="0">
              <a:latin typeface="Arial" panose="020B0604020202020204" pitchFamily="34" charset="0"/>
              <a:cs typeface="Arial" panose="020B0604020202020204" pitchFamily="34" charset="0"/>
            </a:endParaRPr>
          </a:p>
          <a:p>
            <a:pPr algn="l"/>
            <a:r>
              <a:rPr lang="en-GB" sz="1100" i="1" dirty="0">
                <a:latin typeface="Arial" panose="020B0604020202020204" pitchFamily="34" charset="0"/>
                <a:cs typeface="Arial" panose="020B0604020202020204" pitchFamily="34" charset="0"/>
              </a:rPr>
              <a:t>Data 2013-2015 (2)</a:t>
            </a:r>
          </a:p>
          <a:p>
            <a:pPr algn="l"/>
            <a:r>
              <a:rPr lang="en-GB" sz="1100" b="0" i="1" u="none" strike="noStrike" baseline="0" dirty="0">
                <a:latin typeface="Arial" panose="020B0604020202020204" pitchFamily="34" charset="0"/>
                <a:cs typeface="Arial" panose="020B0604020202020204" pitchFamily="34" charset="0"/>
              </a:rPr>
              <a:t>Cough and bronchitis (386 972, 41.6% of the included consultations),  acute sore throat </a:t>
            </a:r>
            <a:r>
              <a:rPr lang="es-ES" sz="1100" b="0" i="1" u="none" strike="noStrike" baseline="0" dirty="0">
                <a:latin typeface="Arial" panose="020B0604020202020204" pitchFamily="34" charset="0"/>
                <a:cs typeface="Arial" panose="020B0604020202020204" pitchFamily="34" charset="0"/>
              </a:rPr>
              <a:t>(239 231, 25.7%), acute otitis media (83 054, 8.9%),</a:t>
            </a:r>
          </a:p>
          <a:p>
            <a:pPr algn="l"/>
            <a:r>
              <a:rPr lang="fr-FR" sz="1100" b="0" i="1" u="none" strike="noStrike" baseline="0" dirty="0">
                <a:latin typeface="Arial" panose="020B0604020202020204" pitchFamily="34" charset="0"/>
                <a:cs typeface="Arial" panose="020B0604020202020204" pitchFamily="34" charset="0"/>
              </a:rPr>
              <a:t>acute </a:t>
            </a:r>
            <a:r>
              <a:rPr lang="fr-FR" sz="1100" b="0" i="1" u="none" strike="noStrike" baseline="0" dirty="0" err="1">
                <a:latin typeface="Arial" panose="020B0604020202020204" pitchFamily="34" charset="0"/>
                <a:cs typeface="Arial" panose="020B0604020202020204" pitchFamily="34" charset="0"/>
              </a:rPr>
              <a:t>sinusitis</a:t>
            </a:r>
            <a:r>
              <a:rPr lang="fr-FR" sz="1100" b="0" i="1" u="none" strike="noStrike" baseline="0" dirty="0">
                <a:latin typeface="Arial" panose="020B0604020202020204" pitchFamily="34" charset="0"/>
                <a:cs typeface="Arial" panose="020B0604020202020204" pitchFamily="34" charset="0"/>
              </a:rPr>
              <a:t> (76 683, 8.2%), </a:t>
            </a:r>
            <a:r>
              <a:rPr lang="fr-FR" sz="1100" b="0" i="1" u="none" strike="noStrike" baseline="0" dirty="0" err="1">
                <a:latin typeface="Arial" panose="020B0604020202020204" pitchFamily="34" charset="0"/>
                <a:cs typeface="Arial" panose="020B0604020202020204" pitchFamily="34" charset="0"/>
              </a:rPr>
              <a:t>cellulitis</a:t>
            </a:r>
            <a:r>
              <a:rPr lang="fr-FR" sz="1100" b="0" i="1" u="none" strike="noStrike" baseline="0" dirty="0">
                <a:latin typeface="Arial" panose="020B0604020202020204" pitchFamily="34" charset="0"/>
                <a:cs typeface="Arial" panose="020B0604020202020204" pitchFamily="34" charset="0"/>
              </a:rPr>
              <a:t> (54 610, </a:t>
            </a:r>
            <a:r>
              <a:rPr lang="en-GB" sz="1100" b="0" i="1" u="none" strike="noStrike" baseline="0" dirty="0">
                <a:latin typeface="Arial" panose="020B0604020202020204" pitchFamily="34" charset="0"/>
                <a:cs typeface="Arial" panose="020B0604020202020204" pitchFamily="34" charset="0"/>
              </a:rPr>
              <a:t>5.9%), and acute cystitis (53 010, 5.7%)</a:t>
            </a:r>
          </a:p>
          <a:p>
            <a:pPr algn="l"/>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
                <a:srgbClr val="000000"/>
              </a:buClr>
              <a:buSzTx/>
              <a:buFont typeface="Arial" panose="020B0604020202020204" pitchFamily="34" charset="0"/>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Slide references </a:t>
            </a:r>
          </a:p>
          <a:p>
            <a:pPr marL="228600" marR="0" lvl="0" indent="-228600" algn="l" defTabSz="914400" rtl="0" eaLnBrk="1" fontAlgn="auto" latinLnBrk="0" hangingPunct="1">
              <a:lnSpc>
                <a:spcPct val="107000"/>
              </a:lnSpc>
              <a:buClr>
                <a:srgbClr val="000000"/>
              </a:buClr>
              <a:buSzTx/>
              <a:buFont typeface="+mj-lt"/>
              <a:buAutoNum type="arabicParenBoth"/>
              <a:tabLst/>
              <a:defRPr/>
            </a:pPr>
            <a:r>
              <a:rPr lang="en-GB" sz="1100" b="0" i="0" dirty="0">
                <a:solidFill>
                  <a:srgbClr val="2A2A2A"/>
                </a:solidFill>
                <a:effectLst/>
                <a:latin typeface="Arial" panose="020B0604020202020204" pitchFamily="34" charset="0"/>
                <a:cs typeface="Arial" panose="020B0604020202020204" pitchFamily="34" charset="0"/>
              </a:rPr>
              <a:t>F Christiaan K </a:t>
            </a:r>
            <a:r>
              <a:rPr lang="en-GB" sz="1100" b="0" i="0" dirty="0" err="1">
                <a:solidFill>
                  <a:srgbClr val="2A2A2A"/>
                </a:solidFill>
                <a:effectLst/>
                <a:latin typeface="Arial" panose="020B0604020202020204" pitchFamily="34" charset="0"/>
                <a:cs typeface="Arial" panose="020B0604020202020204" pitchFamily="34" charset="0"/>
              </a:rPr>
              <a:t>Dolk</a:t>
            </a:r>
            <a:r>
              <a:rPr lang="en-GB" sz="1100" b="0" i="0" dirty="0">
                <a:solidFill>
                  <a:srgbClr val="2A2A2A"/>
                </a:solidFill>
                <a:effectLst/>
                <a:latin typeface="Arial" panose="020B0604020202020204" pitchFamily="34" charset="0"/>
                <a:cs typeface="Arial" panose="020B0604020202020204" pitchFamily="34" charset="0"/>
              </a:rPr>
              <a:t>, Koen B </a:t>
            </a:r>
            <a:r>
              <a:rPr lang="en-GB" sz="1100" b="0" i="0" dirty="0" err="1">
                <a:solidFill>
                  <a:srgbClr val="2A2A2A"/>
                </a:solidFill>
                <a:effectLst/>
                <a:latin typeface="Arial" panose="020B0604020202020204" pitchFamily="34" charset="0"/>
                <a:cs typeface="Arial" panose="020B0604020202020204" pitchFamily="34" charset="0"/>
              </a:rPr>
              <a:t>Pouwels</a:t>
            </a:r>
            <a:r>
              <a:rPr lang="en-GB" sz="1100" b="0" i="0" dirty="0">
                <a:solidFill>
                  <a:srgbClr val="2A2A2A"/>
                </a:solidFill>
                <a:effectLst/>
                <a:latin typeface="Arial" panose="020B0604020202020204" pitchFamily="34" charset="0"/>
                <a:cs typeface="Arial" panose="020B0604020202020204" pitchFamily="34" charset="0"/>
              </a:rPr>
              <a:t>, David R M Smith, Julie V Robotham, Timo </a:t>
            </a:r>
            <a:r>
              <a:rPr lang="en-GB" sz="1100" b="0" i="0" dirty="0" err="1">
                <a:solidFill>
                  <a:srgbClr val="2A2A2A"/>
                </a:solidFill>
                <a:effectLst/>
                <a:latin typeface="Arial" panose="020B0604020202020204" pitchFamily="34" charset="0"/>
                <a:cs typeface="Arial" panose="020B0604020202020204" pitchFamily="34" charset="0"/>
              </a:rPr>
              <a:t>Smieszek</a:t>
            </a:r>
            <a:r>
              <a:rPr lang="en-GB" sz="1100" b="0" i="0" dirty="0">
                <a:solidFill>
                  <a:srgbClr val="2A2A2A"/>
                </a:solidFill>
                <a:effectLst/>
                <a:latin typeface="Arial" panose="020B0604020202020204" pitchFamily="34" charset="0"/>
                <a:cs typeface="Arial" panose="020B0604020202020204" pitchFamily="34" charset="0"/>
              </a:rPr>
              <a:t>, Antibiotics in primary care in England: which antibiotics are prescribed and for which conditions?, </a:t>
            </a:r>
            <a:r>
              <a:rPr lang="en-GB" sz="1100" b="0" i="1" dirty="0">
                <a:solidFill>
                  <a:srgbClr val="2A2A2A"/>
                </a:solidFill>
                <a:effectLst/>
                <a:latin typeface="Arial" panose="020B0604020202020204" pitchFamily="34" charset="0"/>
                <a:cs typeface="Arial" panose="020B0604020202020204" pitchFamily="34" charset="0"/>
              </a:rPr>
              <a:t>Journal of Antimicrobial Chemotherapy</a:t>
            </a:r>
            <a:r>
              <a:rPr lang="en-GB" sz="1100" b="0" i="0" dirty="0">
                <a:solidFill>
                  <a:srgbClr val="2A2A2A"/>
                </a:solidFill>
                <a:effectLst/>
                <a:latin typeface="Arial" panose="020B0604020202020204" pitchFamily="34" charset="0"/>
                <a:cs typeface="Arial" panose="020B0604020202020204" pitchFamily="34" charset="0"/>
              </a:rPr>
              <a:t>, Volume 73, Issue suppl_2, February 2018, Pages ii2–ii10</a:t>
            </a:r>
            <a:r>
              <a:rPr lang="en-GB" sz="1100" b="0" i="0" dirty="0">
                <a:effectLst/>
                <a:latin typeface="Arial" panose="020B0604020202020204" pitchFamily="34" charset="0"/>
                <a:cs typeface="Arial" panose="020B0604020202020204" pitchFamily="34" charset="0"/>
              </a:rPr>
              <a:t>, </a:t>
            </a:r>
            <a:r>
              <a:rPr lang="en-GB" sz="1100" b="0" i="0" u="none" strike="noStrike" dirty="0">
                <a:effectLst/>
                <a:latin typeface="Arial" panose="020B0604020202020204" pitchFamily="34" charset="0"/>
                <a:cs typeface="Arial" panose="020B0604020202020204" pitchFamily="34" charset="0"/>
              </a:rPr>
              <a:t>https://doi.org/10.1093/jac/dkx504</a:t>
            </a:r>
          </a:p>
          <a:p>
            <a:pPr marL="0" marR="0" lvl="0" indent="0" algn="l" defTabSz="914400" rtl="0" eaLnBrk="1" fontAlgn="auto" latinLnBrk="0" hangingPunct="1">
              <a:lnSpc>
                <a:spcPct val="107000"/>
              </a:lnSpc>
              <a:spcBef>
                <a:spcPts val="1000"/>
              </a:spcBef>
              <a:spcAft>
                <a:spcPts val="800"/>
              </a:spcAft>
              <a:buClr>
                <a:srgbClr val="000000"/>
              </a:buClr>
              <a:buSzTx/>
              <a:buFont typeface="Arial" panose="020B0604020202020204" pitchFamily="34" charset="0"/>
              <a:buNone/>
              <a:tabLst/>
              <a:defRPr/>
            </a:pP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algn="l"/>
            <a:endParaRPr lang="en-GB" sz="1800" b="0" i="0" u="none" strike="noStrike" baseline="0" dirty="0">
              <a:latin typeface="MetaSerifProBook-Regular"/>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10</a:t>
            </a:fld>
            <a:endParaRPr lang="en-GB" dirty="0"/>
          </a:p>
        </p:txBody>
      </p:sp>
    </p:spTree>
    <p:extLst>
      <p:ext uri="{BB962C8B-B14F-4D97-AF65-F5344CB8AC3E}">
        <p14:creationId xmlns:p14="http://schemas.microsoft.com/office/powerpoint/2010/main" val="289932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we’re going to talk about acute cough through a clinical scenario and look at the guidance.</a:t>
            </a:r>
          </a:p>
        </p:txBody>
      </p:sp>
      <p:sp>
        <p:nvSpPr>
          <p:cNvPr id="4" name="Slide Number Placeholder 3"/>
          <p:cNvSpPr>
            <a:spLocks noGrp="1"/>
          </p:cNvSpPr>
          <p:nvPr>
            <p:ph type="sldNum" sz="quarter" idx="5"/>
          </p:nvPr>
        </p:nvSpPr>
        <p:spPr/>
        <p:txBody>
          <a:bodyPr/>
          <a:lstStyle/>
          <a:p>
            <a:fld id="{763422BC-2484-4DBD-816A-03B57D2AF8C0}" type="slidenum">
              <a:rPr lang="en-GB" smtClean="0"/>
              <a:t>11</a:t>
            </a:fld>
            <a:endParaRPr lang="en-GB" dirty="0"/>
          </a:p>
        </p:txBody>
      </p:sp>
    </p:spTree>
    <p:extLst>
      <p:ext uri="{BB962C8B-B14F-4D97-AF65-F5344CB8AC3E}">
        <p14:creationId xmlns:p14="http://schemas.microsoft.com/office/powerpoint/2010/main" val="362804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a:spcAft>
                <a:spcPts val="600"/>
              </a:spcAft>
            </a:pPr>
            <a:r>
              <a:rPr lang="en-GB" sz="1100" dirty="0"/>
              <a:t>According to NICE, acute cough is defined as a cough lasting less than 3 weeks, and is one of the RTI clinical scenarios we will be looking at today.</a:t>
            </a:r>
          </a:p>
          <a:p>
            <a:pPr>
              <a:spcAft>
                <a:spcPts val="600"/>
              </a:spcAft>
            </a:pPr>
            <a:endParaRPr lang="en-GB" sz="1100" dirty="0"/>
          </a:p>
          <a:p>
            <a:pPr>
              <a:spcAft>
                <a:spcPts val="600"/>
              </a:spcAft>
            </a:pPr>
            <a:r>
              <a:rPr lang="en-GB" sz="1100" dirty="0"/>
              <a:t>Acute cough is most commonly caused by viral upper RTI. Other causes include: COVID-19, acute bronchitis, tracheobronchitis, pneumonia, acute exacerbations of asthma, chronic obstructive pulmonary disease, bronchiectasis, pulmonary embolism, or pneumothorax.</a:t>
            </a:r>
          </a:p>
          <a:p>
            <a:pPr>
              <a:spcAft>
                <a:spcPts val="600"/>
              </a:spcAft>
            </a:pPr>
            <a:endParaRPr lang="en-GB" sz="1100" dirty="0"/>
          </a:p>
          <a:p>
            <a:pPr>
              <a:spcAft>
                <a:spcPts val="600"/>
              </a:spcAft>
            </a:pPr>
            <a:r>
              <a:rPr lang="en-GB" sz="1100" dirty="0"/>
              <a:t>Inappropriate antibiotic prescribing for acute cough is an issue. A study of medicals records 2013 – 15 from the Health Improvement Network (a representative cohort of GP practices in England) found that an antibiotic was prescribed in 41% of all acute cough consultations. Previous work has found that the ‘ideal’ proportion should be around 10% for cases of acute cough according to guidance and expert consensus (Pouwels et al.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latin typeface="Arial" panose="020B0604020202020204" pitchFamily="34" charset="0"/>
                <a:cs typeface="Arial" panose="020B0604020202020204" pitchFamily="34" charset="0"/>
              </a:rPr>
              <a:t>(1) NICE (2023). CKS: Cough. Available at: https://cks.nice.org.uk/topics/cough/. [Accessed 06 December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(2) </a:t>
            </a:r>
            <a:r>
              <a:rPr lang="en-GB" sz="1800" dirty="0" err="1">
                <a:effectLst/>
                <a:latin typeface="Segoe UI" panose="020B0502040204020203" pitchFamily="34" charset="0"/>
              </a:rPr>
              <a:t>Pouwels</a:t>
            </a:r>
            <a:r>
              <a:rPr lang="en-GB" sz="1800" dirty="0">
                <a:effectLst/>
                <a:latin typeface="Segoe UI" panose="020B0502040204020203" pitchFamily="34" charset="0"/>
              </a:rPr>
              <a:t>, K.B.; </a:t>
            </a:r>
            <a:r>
              <a:rPr lang="en-GB" sz="1800" dirty="0" err="1">
                <a:effectLst/>
                <a:latin typeface="Segoe UI" panose="020B0502040204020203" pitchFamily="34" charset="0"/>
              </a:rPr>
              <a:t>Dolk</a:t>
            </a:r>
            <a:r>
              <a:rPr lang="en-GB" sz="1800" dirty="0">
                <a:effectLst/>
                <a:latin typeface="Segoe UI" panose="020B0502040204020203" pitchFamily="34" charset="0"/>
              </a:rPr>
              <a:t>, F.C.K.; Smith, D.R.M.; Robotham, J.V.; </a:t>
            </a:r>
            <a:r>
              <a:rPr lang="en-GB" sz="1800" dirty="0" err="1">
                <a:effectLst/>
                <a:latin typeface="Segoe UI" panose="020B0502040204020203" pitchFamily="34" charset="0"/>
              </a:rPr>
              <a:t>Smieszek</a:t>
            </a:r>
            <a:r>
              <a:rPr lang="en-GB" sz="1800" dirty="0">
                <a:effectLst/>
                <a:latin typeface="Segoe UI" panose="020B0502040204020203" pitchFamily="34" charset="0"/>
              </a:rPr>
              <a:t>, T. (2018). Actual versus ‘ideal’ antibiotic prescribing for common conditions in English primary care. Available at: https://pubmed.ncbi.nlm.nih.gov/29490060/ </a:t>
            </a:r>
            <a:r>
              <a:rPr lang="en-GB" sz="1800" b="0" dirty="0">
                <a:latin typeface="Arial" panose="020B0604020202020204" pitchFamily="34" charset="0"/>
                <a:cs typeface="Arial" panose="020B0604020202020204" pitchFamily="34" charset="0"/>
              </a:rPr>
              <a:t>[Accessed 06 December 2023]</a:t>
            </a:r>
            <a:endParaRPr lang="en-GB" sz="1800" dirty="0">
              <a:effectLst/>
              <a:latin typeface="Arial" panose="020B0604020202020204" pitchFamily="34" charset="0"/>
            </a:endParaRPr>
          </a:p>
          <a:p>
            <a:pPr marR="0"/>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12</a:t>
            </a:fld>
            <a:endParaRPr lang="en-GB" dirty="0"/>
          </a:p>
        </p:txBody>
      </p:sp>
    </p:spTree>
    <p:extLst>
      <p:ext uri="{BB962C8B-B14F-4D97-AF65-F5344CB8AC3E}">
        <p14:creationId xmlns:p14="http://schemas.microsoft.com/office/powerpoint/2010/main" val="3581420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clinical scenarios covered today can be used again after this webinar to reflect on independently or in a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consider the following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Poll - What would you do?:</a:t>
            </a:r>
            <a:br>
              <a:rPr lang="en-GB" sz="1800" dirty="0">
                <a:effectLst/>
                <a:latin typeface="Segoe UI" panose="020B0502040204020203" pitchFamily="34" charset="0"/>
              </a:rPr>
            </a:br>
            <a:br>
              <a:rPr lang="en-GB" sz="1800" dirty="0">
                <a:effectLst/>
                <a:latin typeface="Segoe UI" panose="020B0502040204020203" pitchFamily="34" charset="0"/>
              </a:rPr>
            </a:br>
            <a:r>
              <a:rPr lang="en-GB" sz="1800" dirty="0">
                <a:effectLst/>
                <a:latin typeface="Segoe UI" panose="020B0502040204020203" pitchFamily="34" charset="0"/>
              </a:rPr>
              <a:t>A. Prescribe 5 days of doxycycline, with self care and safety netting advice</a:t>
            </a:r>
            <a:br>
              <a:rPr lang="en-GB" sz="1800" dirty="0">
                <a:effectLst/>
                <a:latin typeface="Segoe UI" panose="020B0502040204020203" pitchFamily="34" charset="0"/>
              </a:rPr>
            </a:br>
            <a:br>
              <a:rPr lang="en-GB" sz="1800" dirty="0">
                <a:effectLst/>
                <a:latin typeface="Segoe UI" panose="020B0502040204020203" pitchFamily="34" charset="0"/>
              </a:rPr>
            </a:br>
            <a:r>
              <a:rPr lang="en-GB" sz="1800" dirty="0">
                <a:effectLst/>
                <a:latin typeface="Segoe UI" panose="020B0502040204020203" pitchFamily="34" charset="0"/>
              </a:rPr>
              <a:t>B. No antibiotic with self care and safety netting advice</a:t>
            </a:r>
            <a:br>
              <a:rPr lang="en-GB" sz="1800" dirty="0">
                <a:effectLst/>
                <a:latin typeface="Segoe UI" panose="020B0502040204020203" pitchFamily="34" charset="0"/>
              </a:rPr>
            </a:br>
            <a:br>
              <a:rPr lang="en-GB" sz="1800" dirty="0">
                <a:effectLst/>
                <a:latin typeface="Segoe UI" panose="020B0502040204020203" pitchFamily="34" charset="0"/>
              </a:rPr>
            </a:br>
            <a:r>
              <a:rPr lang="en-GB" sz="1800" dirty="0">
                <a:effectLst/>
                <a:latin typeface="Segoe UI" panose="020B0502040204020203" pitchFamily="34" charset="0"/>
              </a:rPr>
              <a:t>C. Delayed antibiotic with self care and safety netting advice</a:t>
            </a:r>
            <a:br>
              <a:rPr lang="en-GB" sz="1800" dirty="0">
                <a:effectLst/>
                <a:latin typeface="Segoe UI" panose="020B0502040204020203" pitchFamily="34" charset="0"/>
              </a:rPr>
            </a:br>
            <a:br>
              <a:rPr lang="en-GB" sz="1800" dirty="0">
                <a:effectLst/>
                <a:latin typeface="Segoe UI" panose="020B0502040204020203" pitchFamily="34" charset="0"/>
              </a:rPr>
            </a:br>
            <a:r>
              <a:rPr lang="en-GB" sz="1800" dirty="0">
                <a:effectLst/>
                <a:latin typeface="Segoe UI" panose="020B0502040204020203" pitchFamily="34" charset="0"/>
              </a:rPr>
              <a:t>D. Prescribe 5 days of amoxicillin, with self care and safety netting advice</a:t>
            </a:r>
            <a:endParaRPr lang="en-GB"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13</a:t>
            </a:fld>
            <a:endParaRPr lang="en-GB" dirty="0"/>
          </a:p>
        </p:txBody>
      </p:sp>
    </p:spTree>
    <p:extLst>
      <p:ext uri="{BB962C8B-B14F-4D97-AF65-F5344CB8AC3E}">
        <p14:creationId xmlns:p14="http://schemas.microsoft.com/office/powerpoint/2010/main" val="3005787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Arial" panose="020B0604020202020204" pitchFamily="34" charset="0"/>
                <a:cs typeface="Arial" panose="020B0604020202020204" pitchFamily="34" charset="0"/>
              </a:rPr>
              <a:t>In this case a no, or back-up antibiotic prescription (7 day) strategy with safety netting advice using a patient leaflet (see TARGET) could be used as the symptoms do not suggest immediate antibiotic use is required. But the clinician needs to assess how ”ill” they consider the patient is.</a:t>
            </a:r>
            <a:r>
              <a:rPr lang="en-GB" altLang="en-US" sz="1100" b="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Arial" panose="020B0604020202020204" pitchFamily="34" charset="0"/>
                <a:cs typeface="Arial" panose="020B0604020202020204" pitchFamily="34" charset="0"/>
              </a:rPr>
              <a:t>NICE Guidance for Cough (acute) : antimicrobial prescribing </a:t>
            </a:r>
            <a:r>
              <a:rPr lang="en-GB" altLang="en-US" sz="1100" i="0" dirty="0">
                <a:latin typeface="Arial" panose="020B0604020202020204" pitchFamily="34" charset="0"/>
                <a:cs typeface="Arial" panose="020B0604020202020204" pitchFamily="34" charset="0"/>
              </a:rPr>
              <a:t>suggests a no antibiotic or a delayed antibiotic prescribing strategy should be agreed for patients with acute URTI/bronchitis who is not at high risk of complications or systematically unwell. Patients should be advised that resolution of symptoms can take up to 3 weeks and that antibiotic therapy will make little difference to their symptoms and may result in side effects.  Patients should also be advised to seek a clinical review if condition worsens or becomes prolonged.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If, after clinical assessment, it is unclear if antibiotics are needed for someone with a lower respiratory tract infection, consider a point-of-care C‑reactive protein (CRP) test to support clinical decision making</a:t>
            </a:r>
            <a:endParaRPr lang="en-GB" altLang="en-US" sz="11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evidence – see references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Arial" panose="020B0604020202020204" pitchFamily="34" charset="0"/>
                <a:cs typeface="Arial" panose="020B0604020202020204" pitchFamily="34" charset="0"/>
              </a:rPr>
              <a:t>In a European study of 3,000 primary care patients with acute cough across 13 countries, </a:t>
            </a:r>
            <a:r>
              <a:rPr lang="en-GB" altLang="en-US" sz="1100" u="sng" dirty="0">
                <a:latin typeface="Arial" panose="020B0604020202020204" pitchFamily="34" charset="0"/>
                <a:cs typeface="Arial" panose="020B0604020202020204" pitchFamily="34" charset="0"/>
              </a:rPr>
              <a:t>clinical outcome </a:t>
            </a:r>
            <a:r>
              <a:rPr lang="en-GB" altLang="en-US" sz="1100" dirty="0">
                <a:latin typeface="Arial" panose="020B0604020202020204" pitchFamily="34" charset="0"/>
                <a:cs typeface="Arial" panose="020B0604020202020204" pitchFamily="34" charset="0"/>
              </a:rPr>
              <a:t>was similar whether antibiotics were given or not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Arial" panose="020B0604020202020204" pitchFamily="34" charset="0"/>
                <a:cs typeface="Arial" panose="020B0604020202020204" pitchFamily="34" charset="0"/>
              </a:rPr>
              <a:t>In an RCT of amoxicillin 1g </a:t>
            </a:r>
            <a:r>
              <a:rPr lang="en-GB" altLang="en-US" sz="1100" dirty="0" err="1">
                <a:latin typeface="Arial" panose="020B0604020202020204" pitchFamily="34" charset="0"/>
                <a:cs typeface="Arial" panose="020B0604020202020204" pitchFamily="34" charset="0"/>
              </a:rPr>
              <a:t>tds</a:t>
            </a:r>
            <a:r>
              <a:rPr lang="en-GB" altLang="en-US" sz="1100" dirty="0">
                <a:latin typeface="Arial" panose="020B0604020202020204" pitchFamily="34" charset="0"/>
                <a:cs typeface="Arial" panose="020B0604020202020204" pitchFamily="34" charset="0"/>
              </a:rPr>
              <a:t> vs placebo in 2061 patients 18yrs and over with acute LRTI when pneumonia was not suspected.  </a:t>
            </a:r>
            <a:r>
              <a:rPr lang="en-GB" altLang="en-US" sz="1100" u="sng" dirty="0">
                <a:latin typeface="Arial" panose="020B0604020202020204" pitchFamily="34" charset="0"/>
                <a:cs typeface="Arial" panose="020B0604020202020204" pitchFamily="34" charset="0"/>
              </a:rPr>
              <a:t>New or worsening </a:t>
            </a:r>
            <a:r>
              <a:rPr lang="en-GB" altLang="en-US" sz="1100" dirty="0">
                <a:latin typeface="Arial" panose="020B0604020202020204" pitchFamily="34" charset="0"/>
                <a:cs typeface="Arial" panose="020B0604020202020204" pitchFamily="34" charset="0"/>
              </a:rPr>
              <a:t>symptoms were significantly less common in amoxicillin (15.9%) than in the placebo group 19.3% (</a:t>
            </a:r>
            <a:r>
              <a:rPr lang="en-GB" altLang="en-US" sz="1100" u="sng" dirty="0">
                <a:latin typeface="Arial" panose="020B0604020202020204" pitchFamily="34" charset="0"/>
                <a:cs typeface="Arial" panose="020B0604020202020204" pitchFamily="34" charset="0"/>
              </a:rPr>
              <a:t>NNT30</a:t>
            </a:r>
            <a:r>
              <a:rPr lang="en-GB" altLang="en-US" sz="1100" dirty="0">
                <a:latin typeface="Arial" panose="020B0604020202020204" pitchFamily="34" charset="0"/>
                <a:cs typeface="Arial" panose="020B0604020202020204" pitchFamily="34" charset="0"/>
              </a:rPr>
              <a:t>).  Nausea, rash or diarrhoea were significantly more common in the amoxicillin group (number needed to harm 21).  There was no increased benefit in those over 60 </a:t>
            </a:r>
            <a:r>
              <a:rPr lang="en-GB" altLang="en-US" sz="1100" dirty="0" err="1">
                <a:latin typeface="Arial" panose="020B0604020202020204" pitchFamily="34" charset="0"/>
                <a:cs typeface="Arial" panose="020B0604020202020204" pitchFamily="34" charset="0"/>
              </a:rPr>
              <a:t>yrs</a:t>
            </a:r>
            <a:r>
              <a:rPr lang="en-GB" altLang="en-US" sz="1100" dirty="0">
                <a:latin typeface="Arial" panose="020B0604020202020204" pitchFamily="34" charset="0"/>
                <a:cs typeface="Arial" panose="020B0604020202020204" pitchFamily="34" charset="0"/>
              </a:rPr>
              <a:t> (2).  In this same patient series those with a history of significant co-morbidities experienced a significantly greater reduction in symptom severity between days 2 &amp; 4.  Those with a short prior illness &lt;7days, or non smokers antibiotics provided a modest benefit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NICE published guidelines in October 2023 to Suspected acute respiratory infection in over 16s: assessment at first presentation and initial management. These guidelines are to be used in conjunction with the This guideline should be read alongside NICE's antimicrobial prescribing guidelines on acute cough and acute sore throat. The guidelines state: </a:t>
            </a:r>
            <a:r>
              <a:rPr lang="en-GB" sz="1600" i="1" dirty="0"/>
              <a:t>If, after clinical assessment, it is unclear if antibiotics are needed for someone with a lower respiratory tract infection, consider a point-of-care C‑reactive protein (CRP) test to support clinical decision making and:</a:t>
            </a:r>
          </a:p>
          <a:p>
            <a:pPr>
              <a:buFont typeface="Arial" panose="020B0604020202020204" pitchFamily="34" charset="0"/>
              <a:buChar char="•"/>
            </a:pPr>
            <a:r>
              <a:rPr lang="en-GB" sz="1600" i="1" dirty="0"/>
              <a:t>offer immediate antibiotics if the CRP level is more than 100 mg/litre</a:t>
            </a:r>
          </a:p>
          <a:p>
            <a:pPr>
              <a:buFont typeface="Arial" panose="020B0604020202020204" pitchFamily="34" charset="0"/>
              <a:buChar char="•"/>
            </a:pPr>
            <a:r>
              <a:rPr lang="en-GB" sz="1600" i="1" dirty="0"/>
              <a:t>consider a back‑up antibiotic prescription if the CRP level is between 20 mg/litre and 100 mg/litre </a:t>
            </a:r>
          </a:p>
          <a:p>
            <a:pPr>
              <a:buFont typeface="Arial" panose="020B0604020202020204" pitchFamily="34" charset="0"/>
              <a:buChar char="•"/>
            </a:pPr>
            <a:r>
              <a:rPr lang="en-GB" sz="1600" i="1" dirty="0"/>
              <a:t>do not routinely offer antibiotics if the CRP level is less than 20 mg/litre.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228600" marR="0" lvl="0" indent="-228600" algn="l" defTabSz="914400" rtl="0" eaLnBrk="1" fontAlgn="auto" latinLnBrk="0" hangingPunct="1">
              <a:lnSpc>
                <a:spcPct val="150000"/>
              </a:lnSpc>
              <a:spcBef>
                <a:spcPct val="0"/>
              </a:spcBef>
              <a:spcAft>
                <a:spcPts val="0"/>
              </a:spcAft>
              <a:buClrTx/>
              <a:buSzTx/>
              <a:buFont typeface="+mj-lt"/>
              <a:buAutoNum type="arabicPeriod"/>
              <a:tabLst/>
              <a:defRPr/>
            </a:pPr>
            <a:r>
              <a:rPr lang="en-GB" altLang="en-US" sz="1100" b="0" dirty="0">
                <a:latin typeface="Arial" panose="020B0604020202020204" pitchFamily="34" charset="0"/>
                <a:cs typeface="Arial" panose="020B0604020202020204" pitchFamily="34" charset="0"/>
              </a:rPr>
              <a:t>Butler et al. 2013 - https://www.bmj.com/content/bmj/338/bmj.b2242.full.pdf</a:t>
            </a:r>
          </a:p>
          <a:p>
            <a:pPr marL="228600" indent="-228600" eaLnBrk="1" hangingPunct="1">
              <a:lnSpc>
                <a:spcPct val="150000"/>
              </a:lnSpc>
              <a:spcBef>
                <a:spcPct val="0"/>
              </a:spcBef>
              <a:buFont typeface="+mj-lt"/>
              <a:buAutoNum type="arabicPeriod"/>
              <a:defRPr/>
            </a:pPr>
            <a:r>
              <a:rPr lang="en-GB" altLang="en-US" sz="1100" b="0" dirty="0">
                <a:latin typeface="Arial" panose="020B0604020202020204" pitchFamily="34" charset="0"/>
                <a:cs typeface="Arial" panose="020B0604020202020204" pitchFamily="34" charset="0"/>
              </a:rPr>
              <a:t>Little et al. 2013 - https://www.ncbi.nlm.nih.gov/pmc/articles/PMC3905438/pdf/bjgpfeb2014-64-619-e75.pdf</a:t>
            </a:r>
          </a:p>
          <a:p>
            <a:pPr marL="228600" indent="-228600" eaLnBrk="1" hangingPunct="1">
              <a:lnSpc>
                <a:spcPct val="150000"/>
              </a:lnSpc>
              <a:spcBef>
                <a:spcPct val="0"/>
              </a:spcBef>
              <a:buFont typeface="+mj-lt"/>
              <a:buAutoNum type="arabicPeriod"/>
              <a:defRPr/>
            </a:pPr>
            <a:r>
              <a:rPr lang="en-GB" altLang="en-US" sz="1100" b="0" dirty="0">
                <a:latin typeface="Arial" panose="020B0604020202020204" pitchFamily="34" charset="0"/>
                <a:cs typeface="Arial" panose="020B0604020202020204" pitchFamily="34" charset="0"/>
              </a:rPr>
              <a:t>Moore et al. 2014 - https://bjgp.org/content/bjgp/64/619/e75.full.pdf</a:t>
            </a:r>
          </a:p>
          <a:p>
            <a:pPr marL="228600" marR="0" lvl="0" indent="-228600" algn="l" defTabSz="914400" rtl="0" eaLnBrk="1" fontAlgn="auto" latinLnBrk="0" hangingPunct="1">
              <a:lnSpc>
                <a:spcPct val="150000"/>
              </a:lnSpc>
              <a:spcBef>
                <a:spcPct val="0"/>
              </a:spcBef>
              <a:spcAft>
                <a:spcPts val="0"/>
              </a:spcAft>
              <a:buClrTx/>
              <a:buSzTx/>
              <a:buFont typeface="+mj-lt"/>
              <a:buAutoNum type="arabicPeriod"/>
              <a:tabLst/>
              <a:defRPr/>
            </a:pPr>
            <a:r>
              <a:rPr lang="en-GB" sz="1100" b="0" i="0" u="none" dirty="0">
                <a:solidFill>
                  <a:srgbClr val="002147"/>
                </a:solidFill>
                <a:effectLst/>
                <a:latin typeface="Open Sans" panose="020B0606030504020204" pitchFamily="34" charset="0"/>
              </a:rPr>
              <a:t>NICE Clinical Guidelines [CG237] Suspected acute respiratory infection in over 16s: assessment at first presentation and initial management. Published: 31 October 2023. Last updated: 16 November 2023. Accessed: December 2023. </a:t>
            </a:r>
            <a:r>
              <a:rPr lang="en-GB" sz="1100" b="0" i="0" u="sng" dirty="0">
                <a:solidFill>
                  <a:srgbClr val="0070C0"/>
                </a:solidFill>
                <a:effectLst/>
                <a:latin typeface="Open Sans" panose="020B0606030504020204" pitchFamily="34" charset="0"/>
              </a:rPr>
              <a:t>https://www.nice.org.uk/guidance/ng237 </a:t>
            </a:r>
          </a:p>
          <a:p>
            <a:pPr marL="228600" indent="-228600" eaLnBrk="1" hangingPunct="1">
              <a:lnSpc>
                <a:spcPct val="150000"/>
              </a:lnSpc>
              <a:spcBef>
                <a:spcPct val="0"/>
              </a:spcBef>
              <a:buFont typeface="+mj-lt"/>
              <a:buAutoNum type="arabicPeriod"/>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14</a:t>
            </a:fld>
            <a:endParaRPr lang="en-GB" dirty="0"/>
          </a:p>
        </p:txBody>
      </p:sp>
    </p:spTree>
    <p:extLst>
      <p:ext uri="{BB962C8B-B14F-4D97-AF65-F5344CB8AC3E}">
        <p14:creationId xmlns:p14="http://schemas.microsoft.com/office/powerpoint/2010/main" val="1790169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The TARGET website also links to the NICE national antibiotic guidance for acute cough, which is used by most ICBs to develop their local guidance. Please make sure to check your local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This is a snapshot of the visual summary of the Management of Infection Guidance for acute cough – last updated January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i="1" dirty="0"/>
              <a:t>Speaker to click through the animations for each part of the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As you can see each section has information on what criteria is needed to indicate antibiotics should be prescribed.  It also provides information on self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i="1" dirty="0"/>
              <a:t>We suggest you also refer to your local guidance.</a:t>
            </a: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GB" altLang="en-US" sz="1100" b="0" dirty="0"/>
              <a:t>NICE (2019). Cough (acute): antimicrobial prescribing. Available at: https://www.nice.org.uk/guidance/ng120/evidence</a:t>
            </a:r>
            <a:endParaRPr lang="en-GB" altLang="en-US" sz="1100" b="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15</a:t>
            </a:fld>
            <a:endParaRPr lang="en-GB" dirty="0"/>
          </a:p>
        </p:txBody>
      </p:sp>
    </p:spTree>
    <p:extLst>
      <p:ext uri="{BB962C8B-B14F-4D97-AF65-F5344CB8AC3E}">
        <p14:creationId xmlns:p14="http://schemas.microsoft.com/office/powerpoint/2010/main" val="4180920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This is a screenshot of the treatment section of the NICE Management of Infection Guidance for acute cough and includes recommended first and second line antibiotics dose and duration. For acute cough, we suggest that antibiotics have little benefit if no co-morbidity. This NICE guidance also has an extensive rationale section which is really useful if you would like more information for yourself or the patient.</a:t>
            </a: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The guidance</a:t>
            </a:r>
            <a:r>
              <a:rPr lang="en-GB" altLang="en-US" sz="1100" b="0" dirty="0"/>
              <a:t> recommend doxycycline first line; with alternatives of amoxicillin, clarithromycin and erythromycin</a:t>
            </a:r>
            <a:r>
              <a:rPr lang="en-GB" altLang="en-US" sz="1100" dirty="0"/>
              <a:t>. </a:t>
            </a:r>
            <a:r>
              <a:rPr lang="en-GB" altLang="en-US" sz="1100" b="1" dirty="0"/>
              <a:t>Co-amoxiclav is not a recommended first line or second line alternative for acute cough (if pneumonia is not diagnosed).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i="1" dirty="0"/>
              <a:t>We suggest you also refer to your local guidance.</a:t>
            </a: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GB" altLang="en-US" sz="1100" b="0" dirty="0"/>
              <a:t>NICE (2019). Cough (acute): antimicrobial prescribing. Available at: https://www.nice.org.uk/guidance/ng120/evidence</a:t>
            </a:r>
            <a:endParaRPr lang="en-GB" altLang="en-US" sz="1100" b="0"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16</a:t>
            </a:fld>
            <a:endParaRPr lang="en-GB" dirty="0"/>
          </a:p>
        </p:txBody>
      </p:sp>
    </p:spTree>
    <p:extLst>
      <p:ext uri="{BB962C8B-B14F-4D97-AF65-F5344CB8AC3E}">
        <p14:creationId xmlns:p14="http://schemas.microsoft.com/office/powerpoint/2010/main" val="883010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Take a moment to think. Does </a:t>
            </a:r>
            <a:r>
              <a:rPr lang="en-GB" altLang="en-US" sz="1100" dirty="0"/>
              <a:t>your own antibiotic prescribing influence antibiotic resistance in your patients or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The risk of resistance is even greater in the first two months after an antibiotic as shown here for RTIs,  but is still higher 12 months after antibiotic use for RTIs.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t>Individuals prescribed an antibiotic in primary care for a respiratory infection have an increased risk of subsequently carrying resistant organisms – so that the next time they have an infection it may be with one of these antibiotic resistant organism. So in conclusion, any antibiotic use increases our future risk of carrying resistant bacteria, even if it is amoxicillin, as this resistance gene is often linked to others like trimethoprim.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review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referenced </a:t>
            </a:r>
            <a:r>
              <a:rPr lang="en-GB" altLang="en-US" sz="1100" i="0" dirty="0"/>
              <a:t>included 24 studies; 22 involved patients with symptomatic infection and two involved healthy volunteers; 19 were observational studies (of which two were prospective) and five were randomised trials.  In five studies of urinary tract bacteria (14 348 participants), the pooled odds ratio (OR) for resistance was 2.5 (95% confidence interval 2.1 to 2.9) within 2 months of antibiotic treatment and 1.33 (1.2 to 1.5) within 12 months.  In seven studies of respiratory tract bacteria (2605 participants), pooled ORs were 2.4 (1.4 to 3.9) and 2.4 (1.3 to 4.5) for the same periods, respectively.  Studies reporting the quantity of antibiotic prescribed found that longer duration and multiple courses were associated with higher rates of resistance.  Studies comparing the potential for different antibiotics to induce resistance showed no consistent effects.  Only one prospective study reported changes in resistance over a long period; pooled ORs fell from 12.2 (6.8 to 22.1) at 1 week to 6.1 (2.8 to 13.4) at 1 month, 3.6 (2.2 to 6.0) at 2 months, and 2.2 (1.3 to 3.6) at 6 months.</a:t>
            </a:r>
            <a:endParaRPr lang="en-GB" altLang="en-US" sz="1100"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i="0" dirty="0"/>
              <a:t>Therefore in conclusion, individuals prescribed an antibiotic in primary care for a respiratory infection have an increased risk of carrying resistant organisms – so that the next time they have an infection it is with a antibiotic resistant organism.  The effect is greatest in the month immediately after treatment but may persist for up to 12 months.  This effect not only increases the population carriage of organisms resistant to first line antibiotics, but also creates the conditions for increased use of second line antibiotics in the community.</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t>Costelloe</a:t>
            </a:r>
            <a:r>
              <a:rPr lang="en-GB" sz="1600" dirty="0"/>
              <a:t> C, Metcalfe C, </a:t>
            </a:r>
            <a:r>
              <a:rPr lang="en-GB" sz="1600" dirty="0" err="1"/>
              <a:t>Lovering</a:t>
            </a:r>
            <a:r>
              <a:rPr lang="en-GB" sz="1600" dirty="0"/>
              <a:t> A, </a:t>
            </a:r>
            <a:r>
              <a:rPr lang="en-GB" sz="1600" dirty="0" err="1"/>
              <a:t>Mant</a:t>
            </a:r>
            <a:r>
              <a:rPr lang="en-GB" sz="1600" dirty="0"/>
              <a:t> D, Hay AD. Effect of antibiotic prescribing in primary care on antimicrobial resistance in individual patients: systematic review and meta-analysis. BMJ. 2010 May 18;340:c2096. </a:t>
            </a:r>
            <a:r>
              <a:rPr lang="en-GB" sz="1600" dirty="0" err="1"/>
              <a:t>doi</a:t>
            </a:r>
            <a:r>
              <a:rPr lang="en-GB" sz="1600" dirty="0"/>
              <a:t>: 10.1136/bmj.c2096. PMID: 20483949. </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https://pubmed.ncbi.nlm.nih.gov/20483949/ </a:t>
            </a:r>
            <a:r>
              <a:rPr lang="en-GB" sz="1100" b="0" dirty="0">
                <a:latin typeface="Arial" panose="020B0604020202020204" pitchFamily="34" charset="0"/>
                <a:cs typeface="Arial" panose="020B0604020202020204" pitchFamily="34" charset="0"/>
              </a:rPr>
              <a:t>[Accessed 06 December 2023]</a:t>
            </a:r>
            <a:endParaRPr lang="en-GB" sz="11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17</a:t>
            </a:fld>
            <a:endParaRPr lang="en-GB" dirty="0"/>
          </a:p>
        </p:txBody>
      </p:sp>
    </p:spTree>
    <p:extLst>
      <p:ext uri="{BB962C8B-B14F-4D97-AF65-F5344CB8AC3E}">
        <p14:creationId xmlns:p14="http://schemas.microsoft.com/office/powerpoint/2010/main" val="2405708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defRPr/>
            </a:pPr>
            <a:r>
              <a:rPr lang="en-GB" altLang="en-US" sz="1100" b="1" u="none" dirty="0"/>
              <a:t>Presenter talk </a:t>
            </a:r>
            <a:r>
              <a:rPr lang="en-GB" altLang="en-US" sz="1100" u="none" dirty="0"/>
              <a:t> </a:t>
            </a:r>
          </a:p>
          <a:p>
            <a:pPr eaLnBrk="1" hangingPunct="1">
              <a:lnSpc>
                <a:spcPct val="90000"/>
              </a:lnSpc>
              <a:spcBef>
                <a:spcPct val="0"/>
              </a:spcBef>
              <a:defRPr/>
            </a:pPr>
            <a:r>
              <a:rPr lang="en-GB" altLang="en-US" sz="1100" dirty="0"/>
              <a:t>There has been much discussion about the use of giving delayed antibiotic prescriptions in acute uncomplicated infections, to reduce antibiotic use and reduce patient expectations. A 2017 Cochrane review has shown the benefits of this approach, without increasing complications in patients (1). </a:t>
            </a:r>
          </a:p>
          <a:p>
            <a:pPr eaLnBrk="1" hangingPunct="1">
              <a:lnSpc>
                <a:spcPct val="90000"/>
              </a:lnSpc>
              <a:spcBef>
                <a:spcPct val="0"/>
              </a:spcBef>
              <a:defRPr/>
            </a:pPr>
            <a:endParaRPr lang="en-GB" altLang="en-US" sz="1100" dirty="0"/>
          </a:p>
          <a:p>
            <a:pPr eaLnBrk="1" hangingPunct="1">
              <a:lnSpc>
                <a:spcPct val="90000"/>
              </a:lnSpc>
              <a:spcBef>
                <a:spcPct val="0"/>
              </a:spcBef>
              <a:defRPr/>
            </a:pPr>
            <a:r>
              <a:rPr lang="en-GB" altLang="en-US" sz="1100" b="1" dirty="0"/>
              <a:t>The study in the slide above </a:t>
            </a:r>
            <a:r>
              <a:rPr lang="en-GB" altLang="en-US" sz="1100" dirty="0"/>
              <a:t>assessed an information leaflet and antibiotic prescribing strategies for acute lower respiratory tract infection through a randomized controlled trial. Patients recruited by 37 physicians across Bristol and Southampton were randomised into immediate antibiotics, delayed antibiotics and no antibiotics groups. O</a:t>
            </a:r>
            <a:r>
              <a:rPr lang="en-GB" dirty="0"/>
              <a:t>f the 807 randomised participants, 272 were randomised to </a:t>
            </a:r>
            <a:r>
              <a:rPr lang="en-GB" i="1" dirty="0"/>
              <a:t>delayed </a:t>
            </a:r>
            <a:r>
              <a:rPr lang="en-GB" dirty="0"/>
              <a:t>antibiotics</a:t>
            </a:r>
          </a:p>
          <a:p>
            <a:pPr eaLnBrk="1" hangingPunct="1">
              <a:lnSpc>
                <a:spcPct val="90000"/>
              </a:lnSpc>
              <a:spcBef>
                <a:spcPct val="0"/>
              </a:spcBef>
              <a:defRPr/>
            </a:pPr>
            <a:endParaRPr lang="en-GB" sz="1100" b="1" dirty="0"/>
          </a:p>
          <a:p>
            <a:pPr eaLnBrk="1" hangingPunct="1">
              <a:lnSpc>
                <a:spcPct val="90000"/>
              </a:lnSpc>
              <a:spcBef>
                <a:spcPct val="0"/>
              </a:spcBef>
              <a:defRPr/>
            </a:pPr>
            <a:r>
              <a:rPr lang="en-GB" sz="1100" dirty="0"/>
              <a:t>The cough remained “a slight problem” for a mean of 11.7 days (in 25% the cough lasted 17 days), and  moderately bad for a mean of 6.0 days. Compared with no offer of antibiotics, other prescribing strategies did not alter the primary outcomes.</a:t>
            </a:r>
          </a:p>
          <a:p>
            <a:pPr eaLnBrk="1" hangingPunct="1">
              <a:lnSpc>
                <a:spcPct val="90000"/>
              </a:lnSpc>
              <a:spcBef>
                <a:spcPct val="0"/>
              </a:spcBef>
              <a:defRPr/>
            </a:pPr>
            <a:endParaRPr lang="en-GB" altLang="en-US" sz="1100" dirty="0"/>
          </a:p>
          <a:p>
            <a:pPr eaLnBrk="1" hangingPunct="1">
              <a:lnSpc>
                <a:spcPct val="90000"/>
              </a:lnSpc>
              <a:spcBef>
                <a:spcPct val="0"/>
              </a:spcBef>
              <a:defRPr/>
            </a:pPr>
            <a:r>
              <a:rPr lang="en-GB" altLang="en-US" sz="1100" dirty="0"/>
              <a:t>There was no difference in recovery rates and high levels of satisfaction with all strategies. </a:t>
            </a:r>
            <a:r>
              <a:rPr lang="en-GB" sz="1100" dirty="0"/>
              <a:t>Overall, there were fewer re-attendances with cough following delayed prescribing and immediate antibiotics in the month after the physician visit compared to no antibiotics (mean attendances for delayed, 0.12; immediate, 0.11; and no antibiotics, 0.19; likelihood ratio [LR] test from Poisson regression, P=.04).</a:t>
            </a:r>
          </a:p>
          <a:p>
            <a:pPr eaLnBrk="1" hangingPunct="1">
              <a:lnSpc>
                <a:spcPct val="90000"/>
              </a:lnSpc>
              <a:spcBef>
                <a:spcPct val="0"/>
              </a:spcBef>
              <a:defRPr/>
            </a:pPr>
            <a:endParaRPr lang="en-GB" altLang="en-US" sz="1100" dirty="0"/>
          </a:p>
          <a:p>
            <a:pPr eaLnBrk="1" hangingPunct="1">
              <a:lnSpc>
                <a:spcPct val="90000"/>
              </a:lnSpc>
              <a:spcBef>
                <a:spcPct val="0"/>
              </a:spcBef>
              <a:defRPr/>
            </a:pPr>
            <a:r>
              <a:rPr lang="en-GB" altLang="en-US" sz="1100" dirty="0"/>
              <a:t>Authors concluded that </a:t>
            </a:r>
            <a:r>
              <a:rPr lang="en-GB" dirty="0"/>
              <a:t>No offer or a delayed offer of antibiotics for acute uncomplicated lower respiratory tract infection is acceptable, associated with little difference in symptom resolution, and is likely to considerably reduce antibiotic use and beliefs in the effectiveness of antibiotics.</a:t>
            </a:r>
            <a:endParaRPr lang="en-GB" sz="1100" b="0" dirty="0"/>
          </a:p>
          <a:p>
            <a:pPr eaLnBrk="1" hangingPunct="1">
              <a:lnSpc>
                <a:spcPct val="90000"/>
              </a:lnSpc>
              <a:spcBef>
                <a:spcPct val="0"/>
              </a:spcBef>
              <a:defRPr/>
            </a:pPr>
            <a:endParaRPr lang="en-GB" altLang="en-US" sz="1100" b="0" dirty="0"/>
          </a:p>
          <a:p>
            <a:pPr eaLnBrk="1" hangingPunct="1">
              <a:lnSpc>
                <a:spcPct val="90000"/>
              </a:lnSpc>
              <a:spcBef>
                <a:spcPct val="0"/>
              </a:spcBef>
              <a:defRPr/>
            </a:pPr>
            <a:r>
              <a:rPr lang="en-GB" altLang="en-US" sz="1100" b="1" dirty="0"/>
              <a:t>Presenter further information</a:t>
            </a:r>
          </a:p>
          <a:p>
            <a:pPr eaLnBrk="1" hangingPunct="1">
              <a:lnSpc>
                <a:spcPct val="90000"/>
              </a:lnSpc>
              <a:spcBef>
                <a:spcPct val="0"/>
              </a:spcBef>
              <a:defRPr/>
            </a:pPr>
            <a:r>
              <a:rPr lang="en-GB" altLang="en-US" sz="1100" dirty="0"/>
              <a:t>A Cochrane review  of </a:t>
            </a:r>
            <a:r>
              <a:rPr lang="en-GB" altLang="en-US" sz="1100" b="1" dirty="0"/>
              <a:t>11 studies </a:t>
            </a:r>
            <a:r>
              <a:rPr lang="en-GB" altLang="en-US" sz="1100" dirty="0"/>
              <a:t>has shown that delayed prescribing reduces antibiotic prescriptions without reducing satisfaction </a:t>
            </a:r>
          </a:p>
          <a:p>
            <a:pPr>
              <a:defRPr/>
            </a:pPr>
            <a:endParaRPr lang="en-GB" b="1" dirty="0"/>
          </a:p>
          <a:p>
            <a:pPr>
              <a:defRPr/>
            </a:pPr>
            <a:r>
              <a:rPr lang="en-GB" b="0" dirty="0"/>
              <a:t>Outcomes			Risk with </a:t>
            </a:r>
            <a:r>
              <a:rPr lang="en-GB" b="0" i="1" dirty="0"/>
              <a:t>immediate</a:t>
            </a:r>
            <a:r>
              <a:rPr lang="en-GB" b="0" dirty="0"/>
              <a:t> antibiotics*		Risk with </a:t>
            </a:r>
            <a:r>
              <a:rPr lang="en-GB" b="0" i="1" dirty="0"/>
              <a:t>delayed</a:t>
            </a:r>
            <a:r>
              <a:rPr lang="en-GB" b="0" dirty="0"/>
              <a:t> antibiotics*		Relative effect (95% CI)</a:t>
            </a:r>
          </a:p>
          <a:p>
            <a:pPr>
              <a:defRPr/>
            </a:pPr>
            <a:r>
              <a:rPr lang="en-GB" b="0" dirty="0"/>
              <a:t>Antibiotic use: </a:t>
            </a:r>
          </a:p>
          <a:p>
            <a:pPr>
              <a:defRPr/>
            </a:pPr>
            <a:r>
              <a:rPr lang="en-GB" b="0" i="1" dirty="0"/>
              <a:t>delayed</a:t>
            </a:r>
            <a:r>
              <a:rPr lang="en-GB" b="0" dirty="0"/>
              <a:t> versus 		930 per 1000				348 per 1000				OR 0.04</a:t>
            </a:r>
          </a:p>
          <a:p>
            <a:pPr>
              <a:defRPr/>
            </a:pPr>
            <a:r>
              <a:rPr lang="en-GB" b="0" dirty="0"/>
              <a:t>immediate antibiotics						(286 to 401)				(0.03 to 0.05)</a:t>
            </a:r>
          </a:p>
          <a:p>
            <a:pPr>
              <a:defRPr/>
            </a:pPr>
            <a:endParaRPr lang="en-GB" b="0" dirty="0"/>
          </a:p>
          <a:p>
            <a:pPr>
              <a:defRPr/>
            </a:pPr>
            <a:r>
              <a:rPr lang="en-GB" b="0" dirty="0"/>
              <a:t>Patient satisfaction: </a:t>
            </a:r>
          </a:p>
          <a:p>
            <a:pPr>
              <a:defRPr/>
            </a:pPr>
            <a:r>
              <a:rPr lang="en-GB" b="0" i="1" dirty="0"/>
              <a:t>delayed</a:t>
            </a:r>
            <a:r>
              <a:rPr lang="en-GB" b="0" dirty="0"/>
              <a:t> versus immediate 		909 per 1000				866 per 1000				OR 0.65</a:t>
            </a:r>
          </a:p>
          <a:p>
            <a:pPr>
              <a:defRPr/>
            </a:pPr>
            <a:r>
              <a:rPr lang="en-GB" b="0" dirty="0"/>
              <a:t>Antibiotics							(795 to 916)				(0.39 to 1.10)</a:t>
            </a:r>
          </a:p>
          <a:p>
            <a:pPr>
              <a:defRPr/>
            </a:pPr>
            <a:endParaRPr lang="en-GB" b="0" dirty="0"/>
          </a:p>
          <a:p>
            <a:pPr>
              <a:defRPr/>
            </a:pPr>
            <a:endParaRPr lang="en-GB" b="0" dirty="0"/>
          </a:p>
          <a:p>
            <a:pPr>
              <a:defRPr/>
            </a:pPr>
            <a:r>
              <a:rPr lang="en-GB" b="0" dirty="0" err="1"/>
              <a:t>Reconsultation</a:t>
            </a:r>
            <a:r>
              <a:rPr lang="en-GB" b="0" dirty="0"/>
              <a:t> rate: 		 109 per 1000			113 per 1000				OR 1.04</a:t>
            </a:r>
          </a:p>
          <a:p>
            <a:pPr>
              <a:defRPr/>
            </a:pPr>
            <a:r>
              <a:rPr lang="en-GB" b="0" i="1" dirty="0"/>
              <a:t>delayed</a:t>
            </a:r>
            <a:r>
              <a:rPr lang="en-GB" b="0" dirty="0"/>
              <a:t> versus immediate 						(63 to 196)				(0.55 to 1.98)</a:t>
            </a:r>
          </a:p>
          <a:p>
            <a:pPr>
              <a:defRPr/>
            </a:pPr>
            <a:r>
              <a:rPr lang="en-GB" b="0" dirty="0"/>
              <a:t>antibiotics</a:t>
            </a:r>
          </a:p>
          <a:p>
            <a:pPr>
              <a:defRPr/>
            </a:pPr>
            <a:endParaRPr lang="en-GB" b="0" dirty="0"/>
          </a:p>
          <a:p>
            <a:pPr>
              <a:defRPr/>
            </a:pPr>
            <a:r>
              <a:rPr lang="en-GB" b="0" dirty="0"/>
              <a:t> *Anticipated absolute effects</a:t>
            </a:r>
            <a:r>
              <a:rPr lang="en-GB" b="0" baseline="30000" dirty="0"/>
              <a:t>*</a:t>
            </a:r>
            <a:r>
              <a:rPr lang="en-GB" b="0" dirty="0"/>
              <a:t> (95% CI)</a:t>
            </a:r>
          </a:p>
          <a:p>
            <a:pPr eaLnBrk="1" hangingPunct="1">
              <a:lnSpc>
                <a:spcPct val="90000"/>
              </a:lnSpc>
              <a:spcBef>
                <a:spcPct val="0"/>
              </a:spcBef>
              <a:defRPr/>
            </a:pPr>
            <a:endParaRPr lang="en-GB" sz="1100" i="1" dirty="0"/>
          </a:p>
          <a:p>
            <a:pPr eaLnBrk="1" hangingPunct="1">
              <a:lnSpc>
                <a:spcPct val="90000"/>
              </a:lnSpc>
              <a:spcBef>
                <a:spcPct val="0"/>
              </a:spcBef>
              <a:defRPr/>
            </a:pPr>
            <a:r>
              <a:rPr lang="en-GB" altLang="en-US" sz="1100" dirty="0"/>
              <a:t>Slide References</a:t>
            </a:r>
          </a:p>
          <a:p>
            <a:pPr marL="685800" lvl="1" indent="-228600" eaLnBrk="1" hangingPunct="1">
              <a:lnSpc>
                <a:spcPct val="90000"/>
              </a:lnSpc>
              <a:spcBef>
                <a:spcPct val="0"/>
              </a:spcBef>
              <a:buAutoNum type="arabicPeriod"/>
              <a:defRPr/>
            </a:pPr>
            <a:r>
              <a:rPr lang="en-GB" sz="1100" dirty="0">
                <a:effectLst/>
              </a:rPr>
              <a:t>Spurling GK, et al. Cochrane Database </a:t>
            </a:r>
            <a:r>
              <a:rPr lang="en-GB" sz="1100" dirty="0" err="1">
                <a:effectLst/>
              </a:rPr>
              <a:t>Syst</a:t>
            </a:r>
            <a:r>
              <a:rPr lang="en-GB" sz="1100" dirty="0">
                <a:effectLst/>
              </a:rPr>
              <a:t> Rev </a:t>
            </a:r>
            <a:r>
              <a:rPr lang="en-GB" altLang="en-US" sz="900" b="0" dirty="0"/>
              <a:t>https://www.ncbi.nlm.nih.gov/pmc/articles/PMC6372405/pdf/CD004417.pdf</a:t>
            </a:r>
          </a:p>
          <a:p>
            <a:pPr marL="685800" lvl="1" indent="-228600" eaLnBrk="1" hangingPunct="1">
              <a:lnSpc>
                <a:spcPct val="90000"/>
              </a:lnSpc>
              <a:spcBef>
                <a:spcPct val="0"/>
              </a:spcBef>
              <a:buAutoNum type="arabicPeriod"/>
              <a:defRPr/>
            </a:pPr>
            <a:r>
              <a:rPr lang="en-GB" sz="1100" dirty="0"/>
              <a:t>Little P, </a:t>
            </a:r>
            <a:r>
              <a:rPr lang="en-GB" sz="1100" dirty="0" err="1"/>
              <a:t>Rumsby</a:t>
            </a:r>
            <a:r>
              <a:rPr lang="en-GB" sz="1100" dirty="0"/>
              <a:t> K, Kelly J, et al. Information leaflet and antibiotic prescribing strategies for acute lower respiratory tract infection: a randomized controlled trial. </a:t>
            </a:r>
            <a:r>
              <a:rPr lang="en-GB" sz="1100" i="1" dirty="0"/>
              <a:t>JAMA</a:t>
            </a:r>
            <a:r>
              <a:rPr lang="en-GB" sz="1100" dirty="0"/>
              <a:t>. 2005;293(24):3029-3035. doi:10.1001/jama.293.24.3029</a:t>
            </a:r>
            <a:endParaRPr lang="en-GB" altLang="en-US" sz="900" b="0" dirty="0"/>
          </a:p>
          <a:p>
            <a:pPr eaLnBrk="1" hangingPunct="1">
              <a:lnSpc>
                <a:spcPct val="90000"/>
              </a:lnSpc>
              <a:spcBef>
                <a:spcPct val="0"/>
              </a:spcBef>
              <a:defRPr/>
            </a:pPr>
            <a:endParaRPr lang="en-GB" altLang="en-US" sz="900" b="1" dirty="0"/>
          </a:p>
          <a:p>
            <a:pPr marL="685800" lvl="1" indent="-228600" eaLnBrk="1" hangingPunct="1">
              <a:lnSpc>
                <a:spcPct val="90000"/>
              </a:lnSpc>
              <a:spcBef>
                <a:spcPct val="0"/>
              </a:spcBef>
              <a:buAutoNum type="arabicPeriod"/>
              <a:defRPr/>
            </a:pPr>
            <a:endParaRPr lang="en-GB" altLang="en-US" sz="900" b="0" dirty="0"/>
          </a:p>
          <a:p>
            <a:pPr eaLnBrk="1" hangingPunct="1">
              <a:lnSpc>
                <a:spcPct val="90000"/>
              </a:lnSpc>
              <a:spcBef>
                <a:spcPct val="0"/>
              </a:spcBef>
              <a:defRPr/>
            </a:pPr>
            <a:endParaRPr lang="en-GB" altLang="en-US" sz="1100" dirty="0"/>
          </a:p>
        </p:txBody>
      </p:sp>
      <p:sp>
        <p:nvSpPr>
          <p:cNvPr id="4" name="Slide Number Placeholder 3"/>
          <p:cNvSpPr>
            <a:spLocks noGrp="1"/>
          </p:cNvSpPr>
          <p:nvPr>
            <p:ph type="sldNum" sz="quarter" idx="5"/>
          </p:nvPr>
        </p:nvSpPr>
        <p:spPr/>
        <p:txBody>
          <a:bodyPr/>
          <a:lstStyle/>
          <a:p>
            <a:fld id="{763422BC-2484-4DBD-816A-03B57D2AF8C0}" type="slidenum">
              <a:rPr lang="en-GB" smtClean="0"/>
              <a:t>18</a:t>
            </a:fld>
            <a:endParaRPr lang="en-GB" dirty="0"/>
          </a:p>
        </p:txBody>
      </p:sp>
    </p:spTree>
    <p:extLst>
      <p:ext uri="{BB962C8B-B14F-4D97-AF65-F5344CB8AC3E}">
        <p14:creationId xmlns:p14="http://schemas.microsoft.com/office/powerpoint/2010/main" val="3849268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Content on this slide could change quite rapidly based on disease prevalence so please double check NG191 to confirm that this reflects the most recent changes.</a:t>
            </a:r>
          </a:p>
          <a:p>
            <a:endParaRPr lang="en-GB" b="1" dirty="0"/>
          </a:p>
          <a:p>
            <a:r>
              <a:rPr lang="en-GB" b="1" dirty="0"/>
              <a:t>Presenter talk: </a:t>
            </a:r>
          </a:p>
          <a:p>
            <a:endParaRPr lang="en-GB" dirty="0"/>
          </a:p>
          <a:p>
            <a:r>
              <a:rPr lang="en-GB" dirty="0"/>
              <a:t>We are not going to go into detail regarding the management of COVID– 19 but wanted to highlight how the current management for COVID and acute cough overlap.</a:t>
            </a:r>
          </a:p>
          <a:p>
            <a:endParaRPr lang="en-GB" dirty="0"/>
          </a:p>
          <a:p>
            <a:r>
              <a:rPr lang="en-GB" dirty="0"/>
              <a:t>NICE publish rapid guidance that covers the management of COVID-19 in the community. </a:t>
            </a:r>
          </a:p>
          <a:p>
            <a:endParaRPr lang="en-GB" dirty="0"/>
          </a:p>
          <a:p>
            <a:r>
              <a:rPr lang="en-GB" dirty="0"/>
              <a:t>For those with COVID-19, this guidance covers criteria for testing for COVID-19, the signs and symptoms to help identify people with COVID-19 with the most severe illness or at risk for more severe illness and covers care planning according to the individual patient needs, this includes things like patient referral and management with anti-retroviral therapy. </a:t>
            </a:r>
          </a:p>
          <a:p>
            <a:endParaRPr lang="en-GB" dirty="0"/>
          </a:p>
          <a:p>
            <a:r>
              <a:rPr lang="en-GB" dirty="0"/>
              <a:t>This guidance states that antibiotics should not be used for preventing or treating COVID-19 unless there is clinical suspicion of additional bacterial co-infection, which is rare. Further information is presented on co-infection management.</a:t>
            </a:r>
          </a:p>
          <a:p>
            <a:endParaRPr lang="en-GB" dirty="0"/>
          </a:p>
          <a:p>
            <a:r>
              <a:rPr lang="en-GB" dirty="0"/>
              <a:t>(click for animation) The COVID-19 rapid guideline guidance links to the NICE APG for acute cough for management guidance, and also highlights some best practice recommendations including:  </a:t>
            </a:r>
          </a:p>
          <a:p>
            <a:pPr marL="171450" indent="-171450">
              <a:buFont typeface="Arial" panose="020B0604020202020204" pitchFamily="34" charset="0"/>
              <a:buChar char="•"/>
            </a:pPr>
            <a:r>
              <a:rPr lang="en-GB" dirty="0"/>
              <a:t>the clinician should encourage people with cough to avoid lying on their backs, if possible, because this may make coughing less effective. </a:t>
            </a:r>
          </a:p>
          <a:p>
            <a:pPr marL="171450" indent="-171450">
              <a:buFont typeface="Arial" panose="020B0604020202020204" pitchFamily="34" charset="0"/>
              <a:buChar char="•"/>
            </a:pPr>
            <a:r>
              <a:rPr lang="en-GB" dirty="0"/>
              <a:t>the clinician should be aware that older people or those with comorbidities, frailty, impaired immunity or a reduced ability to cough and clear secretions are more likely to develop severe pneumonia. </a:t>
            </a:r>
          </a:p>
          <a:p>
            <a:pPr marL="171450" indent="-171450">
              <a:buFont typeface="Arial" panose="020B0604020202020204" pitchFamily="34" charset="0"/>
              <a:buChar char="•"/>
            </a:pPr>
            <a:endParaRPr lang="en-GB" dirty="0"/>
          </a:p>
          <a:p>
            <a:r>
              <a:rPr lang="en-GB" b="1" dirty="0"/>
              <a:t>Additional information:</a:t>
            </a:r>
          </a:p>
          <a:p>
            <a:endParaRPr lang="en-GB" dirty="0"/>
          </a:p>
          <a:p>
            <a:pPr algn="l">
              <a:buFont typeface="Arial" panose="020B0604020202020204" pitchFamily="34" charset="0"/>
              <a:buNone/>
            </a:pPr>
            <a:r>
              <a:rPr lang="en-GB" dirty="0"/>
              <a:t>NICE recommend </a:t>
            </a:r>
            <a:r>
              <a:rPr lang="en-GB" b="0" i="0" dirty="0">
                <a:solidFill>
                  <a:srgbClr val="34495E"/>
                </a:solidFill>
                <a:effectLst/>
                <a:latin typeface="Inter"/>
              </a:rPr>
              <a:t>the following signs and symptoms to help identify people with COVID-19 with the most severe illness:</a:t>
            </a:r>
          </a:p>
          <a:p>
            <a:pPr algn="l">
              <a:buFont typeface="Arial" panose="020B0604020202020204" pitchFamily="34" charset="0"/>
              <a:buNone/>
            </a:pPr>
            <a:endParaRPr lang="en-GB" b="0" i="0" dirty="0">
              <a:solidFill>
                <a:srgbClr val="34495E"/>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4495E"/>
                </a:solidFill>
                <a:effectLst/>
                <a:latin typeface="Inter"/>
              </a:rPr>
              <a:t>severe shortness of breath at rest or difficulty breathing</a:t>
            </a:r>
          </a:p>
          <a:p>
            <a:pPr algn="l">
              <a:buFont typeface="Arial" panose="020B0604020202020204" pitchFamily="34" charset="0"/>
              <a:buChar char="•"/>
            </a:pPr>
            <a:r>
              <a:rPr lang="en-GB" b="0" i="0" dirty="0">
                <a:solidFill>
                  <a:srgbClr val="34495E"/>
                </a:solidFill>
                <a:effectLst/>
                <a:latin typeface="Inter"/>
              </a:rPr>
              <a:t>reduced oxygen saturation levels measured by pulse oximetry (see the </a:t>
            </a:r>
            <a:r>
              <a:rPr lang="en-GB" b="0" i="0" dirty="0">
                <a:solidFill>
                  <a:srgbClr val="34495E"/>
                </a:solidFill>
                <a:effectLst/>
                <a:latin typeface="Inter"/>
                <a:hlinkClick r:id="rId3"/>
              </a:rPr>
              <a:t>recommendation on pulse oximetry levels that indicate serious illness</a:t>
            </a:r>
            <a:r>
              <a:rPr lang="en-GB" b="0" i="0" dirty="0">
                <a:solidFill>
                  <a:srgbClr val="34495E"/>
                </a:solidFill>
                <a:effectLst/>
                <a:latin typeface="Inter"/>
              </a:rPr>
              <a:t>)</a:t>
            </a:r>
          </a:p>
          <a:p>
            <a:pPr algn="l">
              <a:buFont typeface="Arial" panose="020B0604020202020204" pitchFamily="34" charset="0"/>
              <a:buChar char="•"/>
            </a:pPr>
            <a:r>
              <a:rPr lang="en-GB" b="0" i="0" dirty="0">
                <a:solidFill>
                  <a:srgbClr val="34495E"/>
                </a:solidFill>
                <a:effectLst/>
                <a:latin typeface="Inter"/>
              </a:rPr>
              <a:t>coughing up blood</a:t>
            </a:r>
          </a:p>
          <a:p>
            <a:pPr algn="l">
              <a:buFont typeface="Arial" panose="020B0604020202020204" pitchFamily="34" charset="0"/>
              <a:buChar char="•"/>
            </a:pPr>
            <a:r>
              <a:rPr lang="en-GB" b="0" i="0" dirty="0">
                <a:solidFill>
                  <a:srgbClr val="34495E"/>
                </a:solidFill>
                <a:effectLst/>
                <a:latin typeface="Inter"/>
              </a:rPr>
              <a:t>blue lips or face</a:t>
            </a:r>
          </a:p>
          <a:p>
            <a:pPr algn="l">
              <a:buFont typeface="Arial" panose="020B0604020202020204" pitchFamily="34" charset="0"/>
              <a:buChar char="•"/>
            </a:pPr>
            <a:r>
              <a:rPr lang="en-GB" b="0" i="0" dirty="0">
                <a:solidFill>
                  <a:srgbClr val="34495E"/>
                </a:solidFill>
                <a:effectLst/>
                <a:latin typeface="Inter"/>
              </a:rPr>
              <a:t>feeling cold and clammy with pale or mottled skin</a:t>
            </a:r>
          </a:p>
          <a:p>
            <a:pPr algn="l">
              <a:buFont typeface="Arial" panose="020B0604020202020204" pitchFamily="34" charset="0"/>
              <a:buChar char="•"/>
            </a:pPr>
            <a:r>
              <a:rPr lang="en-GB" b="0" i="0" dirty="0">
                <a:solidFill>
                  <a:srgbClr val="34495E"/>
                </a:solidFill>
                <a:effectLst/>
                <a:latin typeface="Inter"/>
              </a:rPr>
              <a:t>collapse or fainting (syncope)</a:t>
            </a:r>
          </a:p>
          <a:p>
            <a:pPr algn="l">
              <a:buFont typeface="Arial" panose="020B0604020202020204" pitchFamily="34" charset="0"/>
              <a:buChar char="•"/>
            </a:pPr>
            <a:r>
              <a:rPr lang="en-GB" b="0" i="0" dirty="0">
                <a:solidFill>
                  <a:srgbClr val="34495E"/>
                </a:solidFill>
                <a:effectLst/>
                <a:latin typeface="Inter"/>
              </a:rPr>
              <a:t>new confusion</a:t>
            </a:r>
          </a:p>
          <a:p>
            <a:pPr algn="l">
              <a:buFont typeface="Arial" panose="020B0604020202020204" pitchFamily="34" charset="0"/>
              <a:buChar char="•"/>
            </a:pPr>
            <a:r>
              <a:rPr lang="en-GB" b="0" i="0" dirty="0">
                <a:solidFill>
                  <a:srgbClr val="34495E"/>
                </a:solidFill>
                <a:effectLst/>
                <a:latin typeface="Inter"/>
              </a:rPr>
              <a:t>becoming difficult to rouse</a:t>
            </a:r>
          </a:p>
          <a:p>
            <a:pPr algn="l">
              <a:buFont typeface="Arial" panose="020B0604020202020204" pitchFamily="34" charset="0"/>
              <a:buChar char="•"/>
            </a:pPr>
            <a:r>
              <a:rPr lang="en-GB" b="0" i="0" dirty="0">
                <a:solidFill>
                  <a:srgbClr val="34495E"/>
                </a:solidFill>
                <a:effectLst/>
                <a:latin typeface="Inter"/>
              </a:rPr>
              <a:t>reduced urine output.</a:t>
            </a:r>
          </a:p>
          <a:p>
            <a:endParaRPr lang="en-GB" dirty="0"/>
          </a:p>
          <a:p>
            <a:r>
              <a:rPr lang="en-GB" dirty="0"/>
              <a:t>Evidence as of March 2021 suggests that bacterial co-infection occurs in less than about 8% of people with COVID-19, and could be as low as 0.1% in people in hospital with COVID-19. Viral and fungal co-infections occur at lower rates than bacterial co-infections.</a:t>
            </a:r>
            <a:br>
              <a:rPr lang="en-GB" dirty="0"/>
            </a:br>
            <a:br>
              <a:rPr lang="en-GB" dirty="0"/>
            </a:br>
            <a:r>
              <a:rPr lang="en-GB" dirty="0"/>
              <a:t>Secondary infection or co-infection (bacterial, viral or fungal) is more likely the longer a person is in hospital and the more they are immunosuppressed (for example, because of certain types of treatment).</a:t>
            </a:r>
            <a:br>
              <a:rPr lang="en-GB" dirty="0"/>
            </a:br>
            <a:br>
              <a:rPr lang="en-GB" dirty="0"/>
            </a:br>
            <a:r>
              <a:rPr lang="en-GB" dirty="0"/>
              <a:t>The type and number of secondary infections or co-infections will vary depending on the season and any restrictions in place (for example, lockdowns).</a:t>
            </a:r>
          </a:p>
          <a:p>
            <a:endParaRPr lang="en-GB" dirty="0"/>
          </a:p>
          <a:p>
            <a:r>
              <a:rPr lang="en-GB" b="1"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E0E0E"/>
                </a:solidFill>
                <a:effectLst/>
                <a:latin typeface="Inter"/>
              </a:rPr>
              <a:t>NICE guideline [NG191] </a:t>
            </a:r>
            <a:r>
              <a:rPr lang="en-GB" b="0" i="0" dirty="0">
                <a:solidFill>
                  <a:srgbClr val="0E0E0E"/>
                </a:solidFill>
                <a:effectLst/>
                <a:latin typeface="Lora" panose="020B0604020202020204" pitchFamily="2" charset="0"/>
              </a:rPr>
              <a:t>COVID-19 rapid guideline: managing COVID-19. </a:t>
            </a:r>
            <a:r>
              <a:rPr lang="en-GB" b="0" i="0" dirty="0">
                <a:solidFill>
                  <a:srgbClr val="0E0E0E"/>
                </a:solidFill>
                <a:effectLst/>
                <a:latin typeface="Inter"/>
              </a:rPr>
              <a:t>Published: 23 March 2021. Accessed Dec 2023. </a:t>
            </a:r>
            <a:r>
              <a:rPr lang="en-GB" b="0" i="0" u="sng" dirty="0">
                <a:solidFill>
                  <a:srgbClr val="0E0E0E"/>
                </a:solidFill>
                <a:effectLst/>
                <a:latin typeface="Inter"/>
              </a:rPr>
              <a:t>https://www.nice.org.uk/guidance/ng191/chapter/Recommendations</a:t>
            </a:r>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19</a:t>
            </a:fld>
            <a:endParaRPr lang="en-GB" dirty="0"/>
          </a:p>
        </p:txBody>
      </p:sp>
    </p:spTree>
    <p:extLst>
      <p:ext uri="{BB962C8B-B14F-4D97-AF65-F5344CB8AC3E}">
        <p14:creationId xmlns:p14="http://schemas.microsoft.com/office/powerpoint/2010/main" val="3858192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dirty="0">
                <a:effectLst/>
                <a:latin typeface="Calibri" panose="020F0502020204030204" pitchFamily="34" charset="0"/>
              </a:rPr>
              <a:t>Just want say that though I am speaking on behalf of the team and want to recognize the amazing people working behind the scenes to pull this together. </a:t>
            </a:r>
          </a:p>
          <a:p>
            <a:pPr marL="0" marR="0">
              <a:spcBef>
                <a:spcPts val="0"/>
              </a:spcBef>
              <a:spcAft>
                <a:spcPts val="0"/>
              </a:spcAft>
            </a:pPr>
            <a:endParaRPr lang="en-GB" sz="1800" dirty="0">
              <a:effectLst/>
              <a:latin typeface="Calibri" panose="020F0502020204030204" pitchFamily="34" charset="0"/>
            </a:endParaRPr>
          </a:p>
          <a:p>
            <a:pPr marL="0" marR="0">
              <a:spcBef>
                <a:spcPts val="0"/>
              </a:spcBef>
              <a:spcAft>
                <a:spcPts val="0"/>
              </a:spcAft>
            </a:pPr>
            <a:r>
              <a:rPr lang="en-GB" sz="1800" dirty="0">
                <a:effectLst/>
                <a:latin typeface="Calibri" panose="020F0502020204030204" pitchFamily="34" charset="0"/>
              </a:rPr>
              <a:t>Especially - a big thank you to Cath, Lizzie and Joe - you won't see – RCGP and TARGET team members who worked on this project</a:t>
            </a:r>
          </a:p>
          <a:p>
            <a:pPr marL="0" marR="0">
              <a:spcBef>
                <a:spcPts val="0"/>
              </a:spcBef>
              <a:spcAft>
                <a:spcPts val="0"/>
              </a:spcAft>
            </a:pPr>
            <a:r>
              <a:rPr lang="en-GB" sz="1800" dirty="0">
                <a:effectLst/>
                <a:latin typeface="Calibri" panose="020F0502020204030204" pitchFamily="34" charset="0"/>
              </a:rPr>
              <a:t>Click – next slide</a:t>
            </a:r>
          </a:p>
          <a:p>
            <a:pPr marL="0" marR="0">
              <a:spcBef>
                <a:spcPts val="0"/>
              </a:spcBef>
              <a:spcAft>
                <a:spcPts val="0"/>
              </a:spcAft>
            </a:pPr>
            <a:endParaRPr lang="en-GB"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DEF78E-3B71-465F-BC3B-090A3ECD2E94}" type="slidenum">
              <a:rPr lang="en-GB" smtClean="0"/>
              <a:t>2</a:t>
            </a:fld>
            <a:endParaRPr lang="en-GB"/>
          </a:p>
        </p:txBody>
      </p:sp>
    </p:spTree>
    <p:extLst>
      <p:ext uri="{BB962C8B-B14F-4D97-AF65-F5344CB8AC3E}">
        <p14:creationId xmlns:p14="http://schemas.microsoft.com/office/powerpoint/2010/main" val="3910966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talk</a:t>
            </a:r>
          </a:p>
          <a:p>
            <a:r>
              <a:rPr lang="en-GB" dirty="0"/>
              <a:t>STARWAVe is a clinical scoring tool developed by researchers at University of Bristol to help predict possible hospitalisation among children who have presented to in-hours primary care with acute (≤28 days) cough and respiratory tract infection (RTI). </a:t>
            </a:r>
            <a:r>
              <a:rPr lang="en-GB" b="1" dirty="0"/>
              <a:t>Unlike some of the algorithms we discuss later, STARWAVe is not currently included in management guidance so please discus with your ICB medicines management leads before rolling it out as part of a practice wide intervention. </a:t>
            </a:r>
          </a:p>
          <a:p>
            <a:endParaRPr lang="en-GB" dirty="0"/>
          </a:p>
          <a:p>
            <a:r>
              <a:rPr lang="en-GB" dirty="0"/>
              <a:t>STARWAVe was developed in response to primary care clinicians saying they prescribe antibiotics “just in case” children’s illnesses deteriorate. However, as with all tools, use of STARWAVe should support, not replace, clinical judgement.</a:t>
            </a:r>
          </a:p>
          <a:p>
            <a:endParaRPr lang="en-GB" dirty="0"/>
          </a:p>
          <a:p>
            <a:r>
              <a:rPr lang="en-GB" dirty="0"/>
              <a:t>STARWAVe was used as part of a multi-faceted intervention to improve management of antibiotics for children presenting to primary care with acute cough and respiratory tract infection and was evaluated in a recent randomised controlled trial (CHICO), from Nov 2018 to Sept 2021. The trial period included COVID-19 pandemic, which changed how consultations occurred and rates of infection. Full trial results showed contradictory or non-significant findings. However, when a post hoc sensitivity analysis was conducted that excluded data after March 2020, the findings showed a reduced dispensing rate in the intervention arm (Adjusted rate ratio - 0.967 (95% CI: 0.946 to 0.989), p= 0.003). The findings also showed no difference in hospitalisations or emergency room visits between the intervention and control group.</a:t>
            </a:r>
          </a:p>
          <a:p>
            <a:endParaRPr lang="en-GB" dirty="0"/>
          </a:p>
          <a:p>
            <a:r>
              <a:rPr lang="en-GB" dirty="0"/>
              <a:t>The value of STARWAVe is to reduce clinical uncertainty when managing children with acute cough. </a:t>
            </a:r>
          </a:p>
          <a:p>
            <a:r>
              <a:rPr lang="en-GB" dirty="0"/>
              <a:t>Children with 0-1 STARWAVe symptoms and signs (67% of all children): are at very low risk (around 1:320) of future admission and a ‘no’ antibiotic strategy should be considered for this group. </a:t>
            </a:r>
          </a:p>
          <a:p>
            <a:r>
              <a:rPr lang="en-GB" dirty="0"/>
              <a:t>Children with 2-3 STARWAVe symptoms and signs (30% all children) who are at ‘normal’ risk of future admission (around 1:70). In keeping with NICE guidelines, a ‘no’ or ‘delayed’ antibiotic prescribing strategy should be considered. </a:t>
            </a:r>
          </a:p>
          <a:p>
            <a:r>
              <a:rPr lang="en-GB" dirty="0"/>
              <a:t>Children with 4 or more STARWAVe symptoms and signs (3% of all children) should be closely monitored for signs of deterioration, with consideration given to proactively arranging same-day or next-day follow-up and prescribing an immediate antibiotic.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notes</a:t>
            </a:r>
          </a:p>
          <a:p>
            <a:endParaRPr lang="en-GB" dirty="0"/>
          </a:p>
          <a:p>
            <a:r>
              <a:rPr lang="en-GB" dirty="0"/>
              <a:t>STARWAVe development details are here: https://www.thelancet.com/journals/lanres/article/PIIS2213-2600(16)30223-5/fulltext</a:t>
            </a:r>
          </a:p>
          <a:p>
            <a:endParaRPr lang="en-GB" dirty="0"/>
          </a:p>
          <a:p>
            <a:r>
              <a:rPr lang="en-GB" dirty="0"/>
              <a:t>The intervention included the </a:t>
            </a:r>
            <a:r>
              <a:rPr lang="en-GB" dirty="0" err="1"/>
              <a:t>STARWAVEe</a:t>
            </a:r>
            <a:r>
              <a:rPr lang="en-GB" dirty="0"/>
              <a:t> algorithm embedded into GP systems and personalised printout recording decisions made at the consultation, covering common concerns and providing safety netting information, which was based on a leaflet co-designed with parents (Caring for children with cough).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https://www.bristol.ac.uk/media-library/sites/primaryhealthcare/documents/target/caring-for-children-with-cough-leaflet-print-ready.pdf</a:t>
            </a:r>
          </a:p>
          <a:p>
            <a:endParaRPr lang="en-GB" dirty="0"/>
          </a:p>
          <a:p>
            <a:r>
              <a:rPr lang="en-GB" i="1" dirty="0"/>
              <a:t>We found no difference in the rate of hospital admissions at 0.013 (0.010 to 0.018) and 0.015 (0.012 to 0.020) for the intervention and control arms, respectively. This translates into 13 or 15 admissions a year per 1000 children, and the rate ratio was 0.952 (0.905 to 1.003). As 1.003 lies below the 1.01 non-inferiority margin we set, the intervention was considered non-inferior. Pre-specified sensitivity analyses that incorporated hospital admissions with “missing diagnosis” did not change these results (supplementary table A). The seasonal winter peak of hospital admissions was absent during the pandemic (</a:t>
            </a:r>
            <a:r>
              <a:rPr lang="en-GB" i="1" dirty="0">
                <a:hlinkClick r:id="rId3"/>
              </a:rPr>
              <a:t>fig 2</a:t>
            </a:r>
            <a:r>
              <a:rPr lang="en-GB" i="1" dirty="0"/>
              <a:t>). The secondary outcome of emergency department attendance rates were 0.045 (0.038 to 0.054) and 0.044 (0.037 to 0.052) for the intervention and control arms, respectively. This translates into approximately 49 and 45 attendances a year per 1000 children; the rate ratio was 1.013 (0.980 to 1.047; P=0.44). Pre-specified sensitivity analyses that incorporated “missing diagnosis” admissions and emergency department attendances are shown in the supplementary material.</a:t>
            </a:r>
          </a:p>
          <a:p>
            <a:r>
              <a:rPr lang="en-GB" b="1" dirty="0"/>
              <a:t>References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Blair P S, Young G, Clement C, Dixon P, </a:t>
            </a:r>
            <a:r>
              <a:rPr lang="en-GB" dirty="0" err="1"/>
              <a:t>Seume</a:t>
            </a:r>
            <a:r>
              <a:rPr lang="en-GB" dirty="0"/>
              <a:t> P, Ingram J et al. Multi-faceted intervention to improve management of antibiotics for children presenting to primary care with acute cough and respiratory tract infection (CHICO): efficient cluster randomised controlled trial BMJ 2023; 381 :e072488 doi:10.1136/bmj-2022-072488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Multi-faceted intervention to improve management of antibiotics for children presenting to primary care with acute cough and respiratory tract infection (CHICO): efficient cluster randomised controlled trial | The BMJ</a:t>
            </a:r>
            <a:endParaRPr lang="en-GB" dirty="0"/>
          </a:p>
          <a:p>
            <a:endParaRPr lang="en-GB" dirty="0"/>
          </a:p>
          <a:p>
            <a:r>
              <a:rPr lang="en-GB" dirty="0"/>
              <a:t>Bristol University - Using STARWAVe in practice to predict hospitalisation. Available at: https://www.bristol.ac.uk/media-library/sites/primaryhealthcare/documents/target/Using%20STARWAVe%20evidence%20in%20practice%20(19.12.2023).pdf </a:t>
            </a:r>
          </a:p>
          <a:p>
            <a:endParaRPr lang="en-GB" dirty="0"/>
          </a:p>
          <a:p>
            <a:r>
              <a:rPr lang="en-GB" dirty="0"/>
              <a:t>[accessed 03.01.24]</a:t>
            </a:r>
          </a:p>
        </p:txBody>
      </p:sp>
      <p:sp>
        <p:nvSpPr>
          <p:cNvPr id="4" name="Slide Number Placeholder 3"/>
          <p:cNvSpPr>
            <a:spLocks noGrp="1"/>
          </p:cNvSpPr>
          <p:nvPr>
            <p:ph type="sldNum" sz="quarter" idx="5"/>
          </p:nvPr>
        </p:nvSpPr>
        <p:spPr/>
        <p:txBody>
          <a:bodyPr/>
          <a:lstStyle/>
          <a:p>
            <a:fld id="{763422BC-2484-4DBD-816A-03B57D2AF8C0}" type="slidenum">
              <a:rPr lang="en-GB" smtClean="0"/>
              <a:t>20</a:t>
            </a:fld>
            <a:endParaRPr lang="en-GB" dirty="0"/>
          </a:p>
        </p:txBody>
      </p:sp>
    </p:spTree>
    <p:extLst>
      <p:ext uri="{BB962C8B-B14F-4D97-AF65-F5344CB8AC3E}">
        <p14:creationId xmlns:p14="http://schemas.microsoft.com/office/powerpoint/2010/main" val="2687015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Summarise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GB" sz="1100" i="1"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21</a:t>
            </a:fld>
            <a:endParaRPr lang="en-GB" dirty="0"/>
          </a:p>
        </p:txBody>
      </p:sp>
    </p:spTree>
    <p:extLst>
      <p:ext uri="{BB962C8B-B14F-4D97-AF65-F5344CB8AC3E}">
        <p14:creationId xmlns:p14="http://schemas.microsoft.com/office/powerpoint/2010/main" val="2387508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22</a:t>
            </a:fld>
            <a:endParaRPr lang="en-GB" dirty="0"/>
          </a:p>
        </p:txBody>
      </p:sp>
    </p:spTree>
    <p:extLst>
      <p:ext uri="{BB962C8B-B14F-4D97-AF65-F5344CB8AC3E}">
        <p14:creationId xmlns:p14="http://schemas.microsoft.com/office/powerpoint/2010/main" val="464272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Acute sore throat (including pharyngitis and tonsillitis) is self-limiting and often triggered by a viral infection of the upper respiratory 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Symptoms can last for around 1 week, but most people will get better within this time without antibiotics, regardless of cause (bacteria or virus).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6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In 2022, general practice penicillin prescribing increased by 22.7% between 2021 and 2022; this was associated with higher than usual circulating viral and bacterial infections and an unusual out of season increase in invasive group A streptococcal (GAS) infections and scarlet fever. 2022 levels are similar to those from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UK Health Security Agency (2023). English surveillance programme for antimicrobial utilisation and resistance (ESPAUR), Report 2022-2023.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23</a:t>
            </a:fld>
            <a:endParaRPr lang="en-GB" dirty="0"/>
          </a:p>
        </p:txBody>
      </p:sp>
    </p:spTree>
    <p:extLst>
      <p:ext uri="{BB962C8B-B14F-4D97-AF65-F5344CB8AC3E}">
        <p14:creationId xmlns:p14="http://schemas.microsoft.com/office/powerpoint/2010/main" val="3771216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Walk users through the clinical scenario and use poll to get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Poll : What would you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en-US" sz="1100" b="0" dirty="0">
                <a:latin typeface="Arial" panose="020B0604020202020204" pitchFamily="34" charset="0"/>
                <a:cs typeface="Arial" panose="020B0604020202020204" pitchFamily="34" charset="0"/>
              </a:rPr>
              <a:t>Don’t offer an antibiotic</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en-US" sz="1100" b="0" dirty="0">
                <a:latin typeface="Arial" panose="020B0604020202020204" pitchFamily="34" charset="0"/>
                <a:cs typeface="Arial" panose="020B0604020202020204" pitchFamily="34" charset="0"/>
              </a:rPr>
              <a:t>Consider no antibiotic or back-up prescription</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en-US" sz="1100" b="0" dirty="0">
                <a:latin typeface="Arial" panose="020B0604020202020204" pitchFamily="34" charset="0"/>
                <a:cs typeface="Arial" panose="020B0604020202020204" pitchFamily="34" charset="0"/>
              </a:rPr>
              <a:t>Consider an immediate antibiotic or back-up prescription</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en-US" sz="1100" b="0" dirty="0">
                <a:latin typeface="Arial" panose="020B0604020202020204" pitchFamily="34" charset="0"/>
                <a:cs typeface="Arial" panose="020B0604020202020204" pitchFamily="34" charset="0"/>
              </a:rPr>
              <a:t>Offer an immediate antibiotic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24</a:t>
            </a:fld>
            <a:endParaRPr lang="en-GB" dirty="0"/>
          </a:p>
        </p:txBody>
      </p:sp>
    </p:spTree>
    <p:extLst>
      <p:ext uri="{BB962C8B-B14F-4D97-AF65-F5344CB8AC3E}">
        <p14:creationId xmlns:p14="http://schemas.microsoft.com/office/powerpoint/2010/main" val="919634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This is an overview of the NICE guidelines that recommend the use of clinical scoring systems. Lets have a look at the scoring systems in a bit 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Use this section to walk through the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Slide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Sore throat (acute): antimicrobial prescribing NICE guideline [NG84] Published: 26 January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https://www.nice.org.uk/guidance/ng84</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25</a:t>
            </a:fld>
            <a:endParaRPr lang="en-GB" dirty="0"/>
          </a:p>
        </p:txBody>
      </p:sp>
    </p:spTree>
    <p:extLst>
      <p:ext uri="{BB962C8B-B14F-4D97-AF65-F5344CB8AC3E}">
        <p14:creationId xmlns:p14="http://schemas.microsoft.com/office/powerpoint/2010/main" val="1755588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50" b="1" dirty="0"/>
              <a:t>Presenter talk</a:t>
            </a:r>
          </a:p>
          <a:p>
            <a:r>
              <a:rPr lang="en-GB" altLang="en-US" sz="1050" dirty="0"/>
              <a:t>NICE suggest that clinicians should use either the Fever PAIN or CENTOR score to help decide on the management of adult acute sore throat.  </a:t>
            </a:r>
            <a:r>
              <a:rPr lang="en-GB" sz="1050" b="0" i="0" dirty="0">
                <a:solidFill>
                  <a:srgbClr val="212121"/>
                </a:solidFill>
                <a:effectLst/>
                <a:latin typeface="Cambria" panose="02040503050406030204" pitchFamily="18" charset="0"/>
              </a:rPr>
              <a:t>Many of you will be familiar with one or both of these clinical scoring tools. </a:t>
            </a:r>
          </a:p>
          <a:p>
            <a:endParaRPr lang="en-GB" sz="1050" b="0" i="0" dirty="0">
              <a:solidFill>
                <a:srgbClr val="212121"/>
              </a:solidFill>
              <a:effectLst/>
              <a:latin typeface="Cambria" panose="02040503050406030204" pitchFamily="18" charset="0"/>
            </a:endParaRPr>
          </a:p>
          <a:p>
            <a:r>
              <a:rPr lang="en-GB" sz="1050" b="0" i="0" dirty="0" err="1">
                <a:solidFill>
                  <a:srgbClr val="212121"/>
                </a:solidFill>
                <a:effectLst/>
                <a:latin typeface="Cambria" panose="02040503050406030204" pitchFamily="18" charset="0"/>
              </a:rPr>
              <a:t>Centor</a:t>
            </a:r>
            <a:r>
              <a:rPr lang="en-GB" sz="1050" b="0" i="0" dirty="0">
                <a:solidFill>
                  <a:srgbClr val="212121"/>
                </a:solidFill>
                <a:effectLst/>
                <a:latin typeface="Cambria" panose="02040503050406030204" pitchFamily="18" charset="0"/>
              </a:rPr>
              <a:t> has been around since 1981 and was developed to predict the probability of the presence of </a:t>
            </a:r>
            <a:r>
              <a:rPr lang="en-GB" sz="1050" b="0" i="1" dirty="0">
                <a:solidFill>
                  <a:srgbClr val="212121"/>
                </a:solidFill>
                <a:effectLst/>
                <a:latin typeface="Cambria" panose="02040503050406030204" pitchFamily="18" charset="0"/>
              </a:rPr>
              <a:t>Streptococcus</a:t>
            </a:r>
            <a:r>
              <a:rPr lang="en-GB" sz="1050" b="0" i="0" dirty="0">
                <a:solidFill>
                  <a:srgbClr val="212121"/>
                </a:solidFill>
                <a:effectLst/>
                <a:latin typeface="Cambria" panose="02040503050406030204" pitchFamily="18" charset="0"/>
              </a:rPr>
              <a:t> pyogenes or group A β haemolytic </a:t>
            </a:r>
            <a:r>
              <a:rPr lang="en-GB" sz="1050" b="0" i="1" dirty="0">
                <a:solidFill>
                  <a:srgbClr val="212121"/>
                </a:solidFill>
                <a:effectLst/>
                <a:latin typeface="Cambria" panose="02040503050406030204" pitchFamily="18" charset="0"/>
              </a:rPr>
              <a:t>Streptococcus</a:t>
            </a:r>
            <a:r>
              <a:rPr lang="en-GB" sz="1050" b="0" i="0" dirty="0">
                <a:solidFill>
                  <a:srgbClr val="212121"/>
                </a:solidFill>
                <a:effectLst/>
                <a:latin typeface="Cambria" panose="02040503050406030204" pitchFamily="18" charset="0"/>
              </a:rPr>
              <a:t> (GABHS) in a throat swab culture. </a:t>
            </a:r>
          </a:p>
          <a:p>
            <a:pPr>
              <a:defRPr/>
            </a:pPr>
            <a:endParaRPr lang="en-GB" sz="1050" b="1" dirty="0"/>
          </a:p>
          <a:p>
            <a:pPr>
              <a:defRPr/>
            </a:pPr>
            <a:r>
              <a:rPr lang="en-GB" sz="1050" b="1" dirty="0" err="1"/>
              <a:t>Centor</a:t>
            </a:r>
            <a:r>
              <a:rPr lang="en-GB" sz="1050" b="1" dirty="0"/>
              <a:t> criteria</a:t>
            </a:r>
          </a:p>
          <a:p>
            <a:pPr>
              <a:spcBef>
                <a:spcPts val="600"/>
              </a:spcBef>
              <a:buFont typeface="Arial" panose="020B0604020202020204" pitchFamily="34" charset="0"/>
              <a:buChar char="•"/>
            </a:pPr>
            <a:r>
              <a:rPr lang="en-GB" sz="1100" dirty="0">
                <a:solidFill>
                  <a:srgbClr val="000000"/>
                </a:solidFill>
              </a:rPr>
              <a:t>Tonsillar exudate</a:t>
            </a:r>
          </a:p>
          <a:p>
            <a:pPr>
              <a:spcBef>
                <a:spcPts val="600"/>
              </a:spcBef>
              <a:buFont typeface="Arial" panose="020B0604020202020204" pitchFamily="34" charset="0"/>
              <a:buChar char="•"/>
            </a:pPr>
            <a:r>
              <a:rPr lang="en-GB" sz="1100" dirty="0">
                <a:solidFill>
                  <a:srgbClr val="000000"/>
                </a:solidFill>
              </a:rPr>
              <a:t>Tender anterior cervical lymphadenopathy or lymphadenitis</a:t>
            </a:r>
          </a:p>
          <a:p>
            <a:pPr>
              <a:spcBef>
                <a:spcPts val="600"/>
              </a:spcBef>
              <a:buFont typeface="Arial" panose="020B0604020202020204" pitchFamily="34" charset="0"/>
              <a:buChar char="•"/>
            </a:pPr>
            <a:r>
              <a:rPr lang="en-GB" sz="1100" dirty="0">
                <a:solidFill>
                  <a:srgbClr val="000000"/>
                </a:solidFill>
              </a:rPr>
              <a:t>History of fever (over 38 degrees Celsius)</a:t>
            </a:r>
          </a:p>
          <a:p>
            <a:pPr>
              <a:spcBef>
                <a:spcPts val="600"/>
              </a:spcBef>
              <a:buFont typeface="Arial" panose="020B0604020202020204" pitchFamily="34" charset="0"/>
              <a:buChar char="•"/>
            </a:pPr>
            <a:r>
              <a:rPr lang="en-GB" sz="1100" dirty="0">
                <a:solidFill>
                  <a:srgbClr val="000000"/>
                </a:solidFill>
              </a:rPr>
              <a:t>Absence of cough</a:t>
            </a:r>
          </a:p>
          <a:p>
            <a:pPr>
              <a:buFont typeface="Arial" panose="020B0604020202020204" pitchFamily="34" charset="0"/>
              <a:buNone/>
              <a:defRPr/>
            </a:pPr>
            <a:endParaRPr lang="en-GB" sz="1050" dirty="0"/>
          </a:p>
          <a:p>
            <a:pPr>
              <a:defRPr/>
            </a:pPr>
            <a:r>
              <a:rPr lang="en-GB" sz="1050" dirty="0"/>
              <a:t>Each of the </a:t>
            </a:r>
            <a:r>
              <a:rPr lang="en-GB" sz="1050" dirty="0" err="1"/>
              <a:t>Centor</a:t>
            </a:r>
            <a:r>
              <a:rPr lang="en-GB" sz="1050" dirty="0"/>
              <a:t> criteria score 1 point (maximum score of 4). A score of 0, 1 or 2 is thought to be associated with a 3 to 17% likelihood of isolating streptococcus. A score of 3 or 4 is thought to be associated with a 32 to 56% likelihood of isolating streptococcus.</a:t>
            </a:r>
          </a:p>
          <a:p>
            <a:endParaRPr lang="en-GB" altLang="en-US" sz="1050" b="0" i="0" dirty="0">
              <a:solidFill>
                <a:srgbClr val="212121"/>
              </a:solidFill>
              <a:effectLst/>
              <a:latin typeface="Cambria" panose="02040503050406030204" pitchFamily="18" charset="0"/>
            </a:endParaRPr>
          </a:p>
          <a:p>
            <a:r>
              <a:rPr lang="en-GB" altLang="en-US" sz="1050" b="1" dirty="0"/>
              <a:t>The </a:t>
            </a:r>
            <a:r>
              <a:rPr lang="en-GB" altLang="en-US" sz="1050" b="1" dirty="0" err="1"/>
              <a:t>FeverPAIN</a:t>
            </a:r>
            <a:r>
              <a:rPr lang="en-GB" altLang="en-US" sz="1050" b="1" dirty="0"/>
              <a:t> score </a:t>
            </a:r>
            <a:r>
              <a:rPr lang="en-GB" altLang="en-US" sz="1050" dirty="0"/>
              <a:t>was developed with over 500 UK general practice patients, and then tested in a further cohort of over 600 patients, so the findings of the study are really robust. </a:t>
            </a:r>
          </a:p>
          <a:p>
            <a:r>
              <a:rPr lang="en-GB" altLang="en-US" sz="1050" dirty="0"/>
              <a:t>The score was</a:t>
            </a:r>
            <a:r>
              <a:rPr lang="en-GB" altLang="en-US" sz="1050" u="sng" dirty="0"/>
              <a:t> not </a:t>
            </a:r>
            <a:r>
              <a:rPr lang="en-GB" altLang="en-US" sz="1050" dirty="0"/>
              <a:t>just used to predict Group A strep sore throats like the </a:t>
            </a:r>
            <a:r>
              <a:rPr lang="en-GB" altLang="en-US" sz="1050" dirty="0" err="1"/>
              <a:t>Centor</a:t>
            </a:r>
            <a:r>
              <a:rPr lang="en-GB" altLang="en-US" sz="1050" dirty="0"/>
              <a:t> score, but also other streptococcal sore throats such as C, G. </a:t>
            </a:r>
          </a:p>
          <a:p>
            <a:endParaRPr lang="en-GB" altLang="en-US" sz="1050" b="0" dirty="0"/>
          </a:p>
          <a:p>
            <a:r>
              <a:rPr lang="en-GB" altLang="en-US" sz="1050" b="0" dirty="0"/>
              <a:t>Each of the </a:t>
            </a:r>
            <a:r>
              <a:rPr lang="en-GB" altLang="en-US" sz="1050" b="0" dirty="0" err="1"/>
              <a:t>FeverPAIN</a:t>
            </a:r>
            <a:r>
              <a:rPr lang="en-GB" altLang="en-US" sz="1050" b="0" dirty="0"/>
              <a:t> criteria score 1 point (maximum score of 5). A score of 0 or 1 is thought to be associated with a 13 to 18% likelihood of isolating streptococcus. A score of 2 or 3 is thought to be associated with a 34 to 40% likelihood of isolating streptococcus. A score of 4 or 5 is thought to be associated with a 62 to 65% likelihood of isolating streptococcus (NG84).</a:t>
            </a:r>
          </a:p>
          <a:p>
            <a:endParaRPr lang="en-GB" altLang="en-US" sz="1050" b="0" dirty="0"/>
          </a:p>
          <a:p>
            <a:pPr marL="171450" indent="-171450">
              <a:buFont typeface="Arial" panose="020B0604020202020204" pitchFamily="34" charset="0"/>
              <a:buChar char="•"/>
              <a:defRPr/>
            </a:pPr>
            <a:r>
              <a:rPr lang="en-GB" altLang="en-US" sz="1050" b="0" dirty="0"/>
              <a:t>Fever (during previous 24 hours)</a:t>
            </a:r>
          </a:p>
          <a:p>
            <a:pPr marL="171450" indent="-171450">
              <a:buFont typeface="Arial" panose="020B0604020202020204" pitchFamily="34" charset="0"/>
              <a:buChar char="•"/>
              <a:defRPr/>
            </a:pPr>
            <a:r>
              <a:rPr lang="en-GB" altLang="en-US" sz="1050" b="0" dirty="0"/>
              <a:t>Purulence (pus on tonsils)</a:t>
            </a:r>
          </a:p>
          <a:p>
            <a:pPr marL="171450" indent="-171450">
              <a:buFont typeface="Arial" panose="020B0604020202020204" pitchFamily="34" charset="0"/>
              <a:buChar char="•"/>
              <a:defRPr/>
            </a:pPr>
            <a:r>
              <a:rPr lang="en-GB" altLang="en-US" sz="1050" b="0" dirty="0"/>
              <a:t>Attend rapidly (within 3 days after onset of symptoms)</a:t>
            </a:r>
          </a:p>
          <a:p>
            <a:pPr marL="171450" indent="-171450">
              <a:buFont typeface="Arial" panose="020B0604020202020204" pitchFamily="34" charset="0"/>
              <a:buChar char="•"/>
              <a:defRPr/>
            </a:pPr>
            <a:r>
              <a:rPr lang="en-GB" altLang="en-US" sz="1050" b="0" dirty="0"/>
              <a:t>Severely Inflamed tonsils</a:t>
            </a:r>
          </a:p>
          <a:p>
            <a:pPr marL="171450" indent="-171450">
              <a:buFont typeface="Arial" panose="020B0604020202020204" pitchFamily="34" charset="0"/>
              <a:buChar char="•"/>
              <a:defRPr/>
            </a:pPr>
            <a:r>
              <a:rPr lang="en-GB" altLang="en-US" sz="1050" b="0" dirty="0"/>
              <a:t>No cough or coryza (inflammation of mucus membranes in the nose</a:t>
            </a:r>
          </a:p>
          <a:p>
            <a:pPr marL="0" indent="0">
              <a:buFont typeface="Arial" panose="020B0604020202020204" pitchFamily="34" charset="0"/>
              <a:buNone/>
              <a:defRPr/>
            </a:pPr>
            <a:endParaRPr lang="en-GB" altLang="en-US" sz="1050" b="0" dirty="0"/>
          </a:p>
          <a:p>
            <a:pPr marL="0" indent="0">
              <a:buFont typeface="Arial" panose="020B0604020202020204" pitchFamily="34" charset="0"/>
              <a:buNone/>
              <a:defRPr/>
            </a:pPr>
            <a:r>
              <a:rPr lang="en-GB" altLang="en-US" sz="1050" dirty="0"/>
              <a:t>You can link to a scoring system at https://ctu1.phc.ox.ac.uk/feverpain/index.php </a:t>
            </a:r>
          </a:p>
          <a:p>
            <a:endParaRPr lang="en-GB" altLang="en-US" sz="1050" dirty="0"/>
          </a:p>
          <a:p>
            <a:r>
              <a:rPr lang="en-GB" altLang="en-US" sz="1050" dirty="0"/>
              <a:t>Whilst both scoring systems are very similar, the Fever PAIN score found that cervical lymphadenopathy was not predictive of streptococcal sore throat, and this may not surprise us as this occurs also in viral sore throats, so does not help to differentiate the two. </a:t>
            </a:r>
          </a:p>
          <a:p>
            <a:endParaRPr lang="en-GB" altLang="en-US" sz="1050" dirty="0"/>
          </a:p>
          <a:p>
            <a:r>
              <a:rPr lang="en-GB" altLang="en-US" sz="1050" b="1" dirty="0"/>
              <a:t>Presenter Notes</a:t>
            </a:r>
          </a:p>
          <a:p>
            <a:endParaRPr lang="en-GB" altLang="en-US" sz="1050" b="1" dirty="0"/>
          </a:p>
          <a:p>
            <a:r>
              <a:rPr lang="en-GB" altLang="en-US" sz="1050" b="0" dirty="0"/>
              <a:t>See NG 84 for more details</a:t>
            </a:r>
          </a:p>
          <a:p>
            <a:endParaRPr lang="en-GB" sz="1050" dirty="0"/>
          </a:p>
          <a:p>
            <a:r>
              <a:rPr lang="en-GB" sz="1050" b="1" dirty="0"/>
              <a:t>Slide references</a:t>
            </a:r>
          </a:p>
          <a:p>
            <a:pPr marL="228600" indent="-228600">
              <a:buAutoNum type="arabicPeriod"/>
            </a:pPr>
            <a:r>
              <a:rPr lang="en-GB" sz="1050" b="0" i="0" dirty="0" err="1">
                <a:solidFill>
                  <a:srgbClr val="303030"/>
                </a:solidFill>
                <a:effectLst/>
                <a:latin typeface="Cambria" panose="02040503050406030204" pitchFamily="18" charset="0"/>
              </a:rPr>
              <a:t>Centor</a:t>
            </a:r>
            <a:r>
              <a:rPr lang="en-GB" sz="1050" b="0" i="0" dirty="0">
                <a:solidFill>
                  <a:srgbClr val="303030"/>
                </a:solidFill>
                <a:effectLst/>
                <a:latin typeface="Cambria" panose="02040503050406030204" pitchFamily="18" charset="0"/>
              </a:rPr>
              <a:t> R, Witherspoon J, Dalton H, et al. The diagnosis of strep throat in adults in the emergency room. </a:t>
            </a:r>
            <a:r>
              <a:rPr lang="en-GB" sz="1050" b="0" i="1" dirty="0">
                <a:solidFill>
                  <a:srgbClr val="303030"/>
                </a:solidFill>
                <a:effectLst/>
                <a:latin typeface="Cambria" panose="02040503050406030204" pitchFamily="18" charset="0"/>
              </a:rPr>
              <a:t>Med </a:t>
            </a:r>
            <a:r>
              <a:rPr lang="en-GB" sz="1050" b="0" i="1" dirty="0" err="1">
                <a:solidFill>
                  <a:srgbClr val="303030"/>
                </a:solidFill>
                <a:effectLst/>
                <a:latin typeface="Cambria" panose="02040503050406030204" pitchFamily="18" charset="0"/>
              </a:rPr>
              <a:t>Decis</a:t>
            </a:r>
            <a:r>
              <a:rPr lang="en-GB" sz="1050" b="0" i="1" dirty="0">
                <a:solidFill>
                  <a:srgbClr val="303030"/>
                </a:solidFill>
                <a:effectLst/>
                <a:latin typeface="Cambria" panose="02040503050406030204" pitchFamily="18" charset="0"/>
              </a:rPr>
              <a:t> Making</a:t>
            </a:r>
            <a:r>
              <a:rPr lang="en-GB" sz="1050" b="0" i="0" dirty="0">
                <a:solidFill>
                  <a:srgbClr val="303030"/>
                </a:solidFill>
                <a:effectLst/>
                <a:latin typeface="Cambria" panose="02040503050406030204" pitchFamily="18" charset="0"/>
              </a:rPr>
              <a:t> 1981;1:239–46</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en-US" sz="1050" b="0" dirty="0"/>
              <a:t>Little P, Moore M, Hobbs FDR, et al. BMJ Open 2013, 2013;3:e003943. doi:10.1136/bmjopen-2013-003943</a:t>
            </a:r>
          </a:p>
          <a:p>
            <a:pPr marL="0" indent="0">
              <a:buNone/>
            </a:pPr>
            <a:endParaRPr lang="en-GB" sz="1050" b="0" i="0" dirty="0">
              <a:solidFill>
                <a:srgbClr val="303030"/>
              </a:solidFill>
              <a:effectLst/>
              <a:latin typeface="Cambria" panose="02040503050406030204" pitchFamily="18" charset="0"/>
            </a:endParaRPr>
          </a:p>
          <a:p>
            <a:endParaRPr lang="en-GB" sz="1050" b="0" i="0" dirty="0">
              <a:solidFill>
                <a:srgbClr val="303030"/>
              </a:solidFill>
              <a:effectLst/>
              <a:latin typeface="Cambria" panose="02040503050406030204" pitchFamily="18" charset="0"/>
            </a:endParaRPr>
          </a:p>
          <a:p>
            <a:endParaRPr lang="en-GB" sz="1050" b="0" i="0" dirty="0">
              <a:solidFill>
                <a:srgbClr val="303030"/>
              </a:solidFill>
              <a:effectLst/>
              <a:latin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50" b="0" i="0" dirty="0">
                <a:solidFill>
                  <a:srgbClr val="212121"/>
                </a:solidFill>
                <a:effectLst/>
                <a:latin typeface="Cambria" panose="02040503050406030204" pitchFamily="18" charset="0"/>
              </a:rPr>
              <a:t>***</a:t>
            </a:r>
            <a:r>
              <a:rPr lang="en-GB" sz="1050" b="0" i="0" dirty="0" err="1">
                <a:solidFill>
                  <a:srgbClr val="212121"/>
                </a:solidFill>
                <a:effectLst/>
                <a:latin typeface="Cambria" panose="02040503050406030204" pitchFamily="18" charset="0"/>
              </a:rPr>
              <a:t>Centor</a:t>
            </a:r>
            <a:r>
              <a:rPr lang="en-GB" sz="1050" b="0" i="0" dirty="0">
                <a:solidFill>
                  <a:srgbClr val="212121"/>
                </a:solidFill>
                <a:effectLst/>
                <a:latin typeface="Cambria" panose="02040503050406030204" pitchFamily="18" charset="0"/>
              </a:rPr>
              <a:t> however was specifically developed for adults, so in 2004 McIsaac and team developed modified criteria, which add the age of the patient (+1 if age 3–14, 0 if age 15–44 and  -1 if age ≥45), taking into account the fact that GABHS is more prevalent in the age group of 5–15 years. Still, several studies have shown that neither signs and symptoms, nor signs and symptoms combined as prediction rules, were reliable to distinguish between GABHS and non-GABHS pharyngitis.</a:t>
            </a:r>
            <a:endParaRPr lang="en-GB" alt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26</a:t>
            </a:fld>
            <a:endParaRPr lang="en-GB" dirty="0"/>
          </a:p>
        </p:txBody>
      </p:sp>
    </p:spTree>
    <p:extLst>
      <p:ext uri="{BB962C8B-B14F-4D97-AF65-F5344CB8AC3E}">
        <p14:creationId xmlns:p14="http://schemas.microsoft.com/office/powerpoint/2010/main" val="2348548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altLang="en-US" sz="1050" b="1" u="none" dirty="0"/>
              <a:t>Presenter talk</a:t>
            </a:r>
          </a:p>
          <a:p>
            <a:pPr eaLnBrk="1" hangingPunct="1">
              <a:spcBef>
                <a:spcPct val="0"/>
              </a:spcBef>
              <a:defRPr/>
            </a:pPr>
            <a:r>
              <a:rPr lang="en-GB" altLang="en-US" sz="1050" dirty="0"/>
              <a:t>So lets take a look at using the </a:t>
            </a:r>
            <a:r>
              <a:rPr lang="en-GB" altLang="en-US" sz="1050" dirty="0" err="1"/>
              <a:t>FeverPAIN</a:t>
            </a:r>
            <a:r>
              <a:rPr lang="en-GB" altLang="en-US" sz="1050" dirty="0"/>
              <a:t> score in adults</a:t>
            </a:r>
          </a:p>
          <a:p>
            <a:pPr eaLnBrk="1" hangingPunct="1">
              <a:spcBef>
                <a:spcPct val="0"/>
              </a:spcBef>
              <a:defRPr/>
            </a:pPr>
            <a:endParaRPr lang="en-GB" altLang="en-US" sz="1050" dirty="0"/>
          </a:p>
          <a:p>
            <a:pPr eaLnBrk="1" hangingPunct="1">
              <a:spcBef>
                <a:spcPct val="0"/>
              </a:spcBef>
              <a:defRPr/>
            </a:pPr>
            <a:r>
              <a:rPr lang="en-GB" altLang="en-US" sz="1050" dirty="0"/>
              <a:t>The Fever PAIN score gives the likelihood of having a streptococcal sore throat, which can be discussed with the patient.</a:t>
            </a:r>
          </a:p>
          <a:p>
            <a:pPr>
              <a:defRPr/>
            </a:pPr>
            <a:endParaRPr lang="en-GB" altLang="en-US" sz="1050" b="1" dirty="0"/>
          </a:p>
          <a:p>
            <a:pPr>
              <a:defRPr/>
            </a:pPr>
            <a:r>
              <a:rPr lang="en-GB" altLang="en-US" sz="1050" b="1" dirty="0"/>
              <a:t>So the </a:t>
            </a:r>
            <a:r>
              <a:rPr lang="en-GB" altLang="en-US" sz="1050" b="1" dirty="0" err="1"/>
              <a:t>FeverPAIN</a:t>
            </a:r>
            <a:r>
              <a:rPr lang="en-GB" altLang="en-US" sz="1050" b="1" dirty="0"/>
              <a:t> is a five-item score </a:t>
            </a:r>
            <a:r>
              <a:rPr lang="en-GB" altLang="en-US" sz="1050" dirty="0"/>
              <a:t>based on Fever (during previous 24 hours), Purulence (pus on tonsils), Attend rapidly (within 3 days after onset of symptoms), Severely Inflamed tonsils, No cough or coryza (inflammation of mucus membranes in the nose)</a:t>
            </a:r>
          </a:p>
          <a:p>
            <a:pPr>
              <a:defRPr/>
            </a:pPr>
            <a:endParaRPr lang="en-GB" altLang="en-US" sz="1050" dirty="0"/>
          </a:p>
          <a:p>
            <a:pPr>
              <a:defRPr/>
            </a:pPr>
            <a:r>
              <a:rPr lang="en-GB" altLang="en-US" sz="1050" dirty="0"/>
              <a:t>(</a:t>
            </a:r>
            <a:r>
              <a:rPr lang="en-GB" altLang="en-US" sz="1050" dirty="0" err="1"/>
              <a:t>FeverPAIN</a:t>
            </a:r>
            <a:r>
              <a:rPr lang="en-GB" altLang="en-US" sz="1050" dirty="0"/>
              <a:t>) </a:t>
            </a:r>
          </a:p>
          <a:p>
            <a:pPr>
              <a:defRPr/>
            </a:pPr>
            <a:r>
              <a:rPr lang="en-GB" altLang="en-US" sz="1050" dirty="0"/>
              <a:t>You can link to a scoring system at https://ctu1.phc.ox.ac.uk/feverpain/index.php </a:t>
            </a:r>
          </a:p>
          <a:p>
            <a:pPr eaLnBrk="1" hangingPunct="1">
              <a:spcBef>
                <a:spcPct val="0"/>
              </a:spcBef>
              <a:defRPr/>
            </a:pPr>
            <a:endParaRPr lang="en-GB" altLang="en-US" sz="1050" dirty="0"/>
          </a:p>
          <a:p>
            <a:pPr eaLnBrk="1" hangingPunct="1">
              <a:spcBef>
                <a:spcPct val="0"/>
              </a:spcBef>
              <a:defRPr/>
            </a:pPr>
            <a:r>
              <a:rPr lang="en-GB" altLang="en-US" sz="1050" i="1" u="none" dirty="0"/>
              <a:t>Bring in scoring and what they represent – each bullet will come in on a separate mouse click</a:t>
            </a:r>
            <a:r>
              <a:rPr lang="en-GB" altLang="en-US" sz="1050" u="sng" dirty="0"/>
              <a:t>.</a:t>
            </a:r>
          </a:p>
          <a:p>
            <a:pPr eaLnBrk="1" hangingPunct="1">
              <a:spcBef>
                <a:spcPct val="0"/>
              </a:spcBef>
              <a:defRPr/>
            </a:pPr>
            <a:endParaRPr lang="en-GB" altLang="en-US" sz="1050" u="sng" dirty="0"/>
          </a:p>
          <a:p>
            <a:pPr eaLnBrk="1" hangingPunct="1">
              <a:spcBef>
                <a:spcPct val="0"/>
              </a:spcBef>
              <a:defRPr/>
            </a:pPr>
            <a:r>
              <a:rPr lang="en-GB" altLang="en-US" sz="1050" dirty="0"/>
              <a:t>If the </a:t>
            </a:r>
            <a:r>
              <a:rPr lang="en-GB" altLang="en-US" sz="1050" dirty="0" err="1"/>
              <a:t>FeverPAIN</a:t>
            </a:r>
            <a:r>
              <a:rPr lang="en-GB" altLang="en-US" sz="1050" dirty="0"/>
              <a:t> score is 0 or 1 then the likelihood of a patient having a streptococcus in their throat is 13-18% which is close to the background carriage of streptococci, and therefore antibiotics are not warranted.</a:t>
            </a:r>
          </a:p>
          <a:p>
            <a:pPr eaLnBrk="1" hangingPunct="1">
              <a:spcBef>
                <a:spcPct val="0"/>
              </a:spcBef>
              <a:defRPr/>
            </a:pPr>
            <a:endParaRPr lang="en-GB" altLang="en-US" sz="1050" dirty="0"/>
          </a:p>
          <a:p>
            <a:pPr eaLnBrk="1" hangingPunct="1">
              <a:spcBef>
                <a:spcPct val="0"/>
              </a:spcBef>
              <a:defRPr/>
            </a:pPr>
            <a:r>
              <a:rPr lang="en-GB" altLang="en-US" sz="1050" i="1" dirty="0"/>
              <a:t>Click to bring in:</a:t>
            </a:r>
          </a:p>
          <a:p>
            <a:pPr eaLnBrk="1" hangingPunct="1">
              <a:spcBef>
                <a:spcPct val="0"/>
              </a:spcBef>
              <a:defRPr/>
            </a:pPr>
            <a:r>
              <a:rPr lang="en-GB" altLang="en-US" sz="1050" dirty="0"/>
              <a:t>This patient has 3 of the 5 </a:t>
            </a:r>
            <a:r>
              <a:rPr lang="en-GB" altLang="en-US" sz="1050" dirty="0" err="1"/>
              <a:t>FeverPAIN</a:t>
            </a:r>
            <a:r>
              <a:rPr lang="en-GB" altLang="en-US" sz="1050" dirty="0"/>
              <a:t> criteria </a:t>
            </a:r>
            <a:r>
              <a:rPr lang="en-GB" altLang="en-US" sz="1050" b="1" dirty="0"/>
              <a:t>(high fever in last 24 hours, purulence, and severe inflammation) </a:t>
            </a:r>
            <a:r>
              <a:rPr lang="en-GB" altLang="en-US" sz="1050" dirty="0"/>
              <a:t>– and therefore has a 34-40% likelihood of a beta haemolytic streptococcus.  She could warrant a back-up/delayed antibiotic and this needs to be discussed with the patient.</a:t>
            </a:r>
          </a:p>
          <a:p>
            <a:pPr eaLnBrk="1" hangingPunct="1">
              <a:spcBef>
                <a:spcPct val="0"/>
              </a:spcBef>
              <a:defRPr/>
            </a:pPr>
            <a:endParaRPr lang="en-GB" altLang="en-US" sz="1050" dirty="0"/>
          </a:p>
          <a:p>
            <a:pPr eaLnBrk="1" hangingPunct="1">
              <a:spcBef>
                <a:spcPct val="0"/>
              </a:spcBef>
              <a:defRPr/>
            </a:pPr>
            <a:r>
              <a:rPr lang="en-GB" altLang="en-US" sz="1050" b="1" dirty="0">
                <a:solidFill>
                  <a:srgbClr val="C00000"/>
                </a:solidFill>
              </a:rPr>
              <a:t>If the  Fever PAIN score is </a:t>
            </a:r>
            <a:r>
              <a:rPr lang="en-GB" altLang="en-US" sz="1050" b="1" u="sng" dirty="0">
                <a:solidFill>
                  <a:srgbClr val="C00000"/>
                </a:solidFill>
              </a:rPr>
              <a:t>&gt;</a:t>
            </a:r>
            <a:r>
              <a:rPr lang="en-GB" altLang="en-US" sz="1050" b="1" dirty="0">
                <a:solidFill>
                  <a:srgbClr val="C00000"/>
                </a:solidFill>
              </a:rPr>
              <a:t>4: there is a </a:t>
            </a:r>
            <a:r>
              <a:rPr lang="en-GB" altLang="en-US" sz="1050" dirty="0"/>
              <a:t>62-65% of  having a streptococcus, therefore  consider an </a:t>
            </a:r>
            <a:r>
              <a:rPr lang="en-GB" altLang="en-US" sz="1050" b="1" dirty="0"/>
              <a:t>immediate </a:t>
            </a:r>
            <a:r>
              <a:rPr lang="en-GB" altLang="en-US" sz="1050" dirty="0"/>
              <a:t>antibiotic if symptoms are severe, or a </a:t>
            </a:r>
            <a:r>
              <a:rPr lang="en-GB" altLang="en-US" sz="1050" b="1" dirty="0"/>
              <a:t>short delayed </a:t>
            </a:r>
            <a:r>
              <a:rPr lang="en-GB" altLang="en-US" sz="1050" dirty="0"/>
              <a:t>prescribing strategy may be appropriate if symptoms are not severe and the patient is happy to wait and see how their symptoms progress. (48 hour)</a:t>
            </a:r>
          </a:p>
          <a:p>
            <a:pPr>
              <a:defRPr/>
            </a:pPr>
            <a:endParaRPr lang="en-GB" altLang="en-US" sz="1050" dirty="0"/>
          </a:p>
          <a:p>
            <a:pPr>
              <a:defRPr/>
            </a:pPr>
            <a:endParaRPr lang="en-GB" altLang="en-US" sz="1050" dirty="0"/>
          </a:p>
          <a:p>
            <a:pPr>
              <a:defRPr/>
            </a:pPr>
            <a:r>
              <a:rPr lang="en-GB" altLang="en-US" sz="1050" b="1" dirty="0"/>
              <a:t>Presenter additional background information </a:t>
            </a:r>
          </a:p>
          <a:p>
            <a:pPr>
              <a:defRPr/>
            </a:pPr>
            <a:r>
              <a:rPr lang="en-GB" altLang="en-US" sz="1050" dirty="0"/>
              <a:t>References for </a:t>
            </a:r>
            <a:r>
              <a:rPr lang="en-GB" altLang="en-US" sz="1050" dirty="0" err="1"/>
              <a:t>FeverPAIN</a:t>
            </a:r>
            <a:r>
              <a:rPr lang="en-GB" altLang="en-US" sz="1050" dirty="0"/>
              <a:t> score development and testing</a:t>
            </a:r>
          </a:p>
          <a:p>
            <a:pPr eaLnBrk="1" hangingPunct="1">
              <a:defRPr/>
            </a:pPr>
            <a:r>
              <a:rPr lang="en-GB" altLang="en-US" sz="1050" b="0" dirty="0"/>
              <a:t>Little P, Moore M, Hobbs FDR, et al. BMJ Open 2013, 2013;3:e003943. doi:10.1136/bmjopen-2013-003943</a:t>
            </a:r>
          </a:p>
          <a:p>
            <a:pPr>
              <a:defRPr/>
            </a:pPr>
            <a:r>
              <a:rPr lang="en-GB" altLang="en-US" sz="1050" b="0" dirty="0"/>
              <a:t>ABSTRACT: Objective: To assess the association between features of acute sore throat and the growth of streptococci from culturing a throat swab. Design: Diagnostic cohort. Setting: UK general practices.</a:t>
            </a:r>
          </a:p>
          <a:p>
            <a:pPr>
              <a:defRPr/>
            </a:pPr>
            <a:r>
              <a:rPr lang="en-GB" altLang="en-US" sz="1050" b="0" dirty="0"/>
              <a:t>Participants: Patients aged 5 or over presenting with an acute sore throat. Patients were recruited for a second cohort (cohort 2, n=517) consecutively after the first (cohort 1, n=606) from similar practices. Main outcome: Predictors of the presence of Lancefield A/C/G streptococci. Results: Variables significant in multivariate analysis in both cohorts were rapid attendance ( prior duration 3 days or less; multivariate adjusted OR 1.92 cohort, 1.67 cohort 2); fever in the last 24 h (1.69, 2.40); and doctor  assessment of severity (severely inflamed pharynx/ tonsils (2.28, 2.29)). The absence of coryza or cough and purulent tonsils were significant in univariate analysis in both cohorts and in multivariate analysis in one cohort. </a:t>
            </a:r>
          </a:p>
          <a:p>
            <a:pPr>
              <a:defRPr/>
            </a:pPr>
            <a:r>
              <a:rPr lang="en-GB" altLang="en-US" sz="1050" b="0" dirty="0"/>
              <a:t>A five-item score was suggested based on Fever, Purulence, Attend rapidly (3 days or less), severely Inflamed tonsils and No cough or coryza (</a:t>
            </a:r>
            <a:r>
              <a:rPr lang="en-GB" altLang="en-US" sz="1050" b="0" dirty="0" err="1"/>
              <a:t>FeverPAIN</a:t>
            </a:r>
            <a:r>
              <a:rPr lang="en-GB" altLang="en-US" sz="1050" b="0" dirty="0"/>
              <a:t>) had moderate predictive value (bootstrapped area under the ROC curve 0.73 cohort 1, 0.71 cohort 2) and identified a substantial number of participants at low risk of streptococcal infection (38% in cohort 1, 36% in cohort 2 scored ≤1, associated with a streptococcal percentage of 13% and 18%, respectively). A </a:t>
            </a:r>
            <a:r>
              <a:rPr lang="en-GB" altLang="en-US" sz="1050" b="0" dirty="0" err="1"/>
              <a:t>Centor</a:t>
            </a:r>
            <a:r>
              <a:rPr lang="en-GB" altLang="en-US" sz="1050" b="0" dirty="0"/>
              <a:t> score of ≤1 identified 23% and 26% of participants with streptococcal percentages of 10% and 28%, respectively</a:t>
            </a:r>
          </a:p>
          <a:p>
            <a:pPr>
              <a:defRPr/>
            </a:pPr>
            <a:endParaRPr lang="en-GB" altLang="en-US" sz="1050" b="0" dirty="0"/>
          </a:p>
          <a:p>
            <a:pPr>
              <a:defRPr/>
            </a:pPr>
            <a:r>
              <a:rPr lang="en-GB" altLang="en-US" sz="1050" b="0" dirty="0"/>
              <a:t>This score was further tested in an RCT: Little P, Hobbs FDR, Moore M. et al. Clinical score and rapid antigen detection test to guide antibiotic use for sore throats: randomised controlled trial of PRISM (primary care streptococcal management). 2013. BMJ. Available from: http://www.bmj.com/content/347/bmj.f5806.</a:t>
            </a:r>
          </a:p>
          <a:p>
            <a:pPr>
              <a:defRPr/>
            </a:pPr>
            <a:r>
              <a:rPr lang="en-GB" altLang="en-US" sz="1050" b="0" dirty="0"/>
              <a:t>Rationale:  A multicentre randomised controlled trial in UK general practices designed to determine the effect of clinical scores that predict streptococcal infection or rapid streptococcal antigen detection tests compared with delayed antibiotic prescribing in patients aged &gt;3 with acute sore throat. </a:t>
            </a:r>
          </a:p>
          <a:p>
            <a:pPr>
              <a:defRPr/>
            </a:pPr>
            <a:r>
              <a:rPr lang="en-GB" altLang="en-US" sz="1050" b="0" dirty="0"/>
              <a:t>This study compared three strategies for limiting or targeting antibiotic using a validated </a:t>
            </a:r>
            <a:r>
              <a:rPr lang="en-GB" altLang="en-US" sz="1050" b="0" dirty="0" err="1"/>
              <a:t>FeverPAIN</a:t>
            </a:r>
            <a:r>
              <a:rPr lang="en-GB" altLang="en-US" sz="1050" b="0" dirty="0"/>
              <a:t> score in 631 patients with sore throat: they compared delayed antibiotic prescribing, the use of a clinical score designed to identify streptococcal infection, and the targeted use of rapid antigen tests according to the clinical score. Findings suggest that across a range of practitioners and practices, use of either the simple </a:t>
            </a:r>
            <a:r>
              <a:rPr lang="en-GB" altLang="en-US" sz="1050" b="0" dirty="0" err="1"/>
              <a:t>FeverPAIN</a:t>
            </a:r>
            <a:r>
              <a:rPr lang="en-GB" altLang="en-US" sz="1050" b="0" dirty="0"/>
              <a:t> clinical score or the clinical </a:t>
            </a:r>
            <a:r>
              <a:rPr lang="en-GB" altLang="en-US" sz="1050" b="0" dirty="0" err="1"/>
              <a:t>FeverPAIN</a:t>
            </a:r>
            <a:r>
              <a:rPr lang="en-GB" altLang="en-US" sz="1050" b="0" dirty="0"/>
              <a:t> score with a rapid antigen test is likely to moderately improve symptom control and reduce antibiotic use; the addition of the Rapid antigen test to the  </a:t>
            </a:r>
            <a:r>
              <a:rPr lang="en-GB" altLang="en-US" sz="1050" b="0" dirty="0" err="1"/>
              <a:t>FeverPAIN</a:t>
            </a:r>
            <a:r>
              <a:rPr lang="en-GB" altLang="en-US" sz="1050" b="0" dirty="0"/>
              <a:t>  score gave no clear advantages compared with use of the  </a:t>
            </a:r>
            <a:r>
              <a:rPr lang="en-GB" altLang="en-US" sz="1050" b="0" dirty="0" err="1"/>
              <a:t>FeverPAIN</a:t>
            </a:r>
            <a:r>
              <a:rPr lang="en-GB" altLang="en-US" sz="1050" b="0" dirty="0"/>
              <a:t> score alone. Use of antibiotics in the clinical score group (60/161) was 29% lower (adjusted risk ratio 0.71, 95% confidence interval 0.50 to 0.95; P=0.02) and in the antigen test group (58/164) was 27% lower (0.73, 0.52 to 0.98; P=0.03). There were no significant differences in complications or </a:t>
            </a:r>
            <a:r>
              <a:rPr lang="en-GB" altLang="en-US" sz="1050" b="0" dirty="0" err="1"/>
              <a:t>reconsultations</a:t>
            </a:r>
            <a:r>
              <a:rPr lang="en-GB" altLang="en-US" sz="1050" b="0" dirty="0"/>
              <a:t>. The authors therefore suggest the use of the following scoring system and clinical management: With a low </a:t>
            </a:r>
            <a:r>
              <a:rPr lang="en-GB" altLang="en-US" sz="1050" b="0" dirty="0" err="1"/>
              <a:t>FeverPAIN</a:t>
            </a:r>
            <a:r>
              <a:rPr lang="en-GB" altLang="en-US" sz="1050" b="0" dirty="0"/>
              <a:t> score of  0-1: only 13-18% have streptococcus, close to background carriage and therefore a no antibiotic strategy is appropriate with discussion. With a </a:t>
            </a:r>
            <a:r>
              <a:rPr lang="en-GB" altLang="en-US" sz="1050" b="0" dirty="0" err="1"/>
              <a:t>FeverPAIN</a:t>
            </a:r>
            <a:r>
              <a:rPr lang="en-GB" altLang="en-US" sz="1050" b="0" dirty="0"/>
              <a:t> score of 2-3: 34-40% have streptococcus, therefore a back-up/delayed antibiotic is appropriate with discussion. With a </a:t>
            </a:r>
            <a:r>
              <a:rPr lang="en-GB" altLang="en-US" sz="1050" b="0" dirty="0" err="1"/>
              <a:t>FeverPAIN</a:t>
            </a:r>
            <a:r>
              <a:rPr lang="en-GB" altLang="en-US" sz="1050" b="0" dirty="0"/>
              <a:t> score of &gt;4: 62-65% have streptococcus, therefore consider immediate antibiotic if symptoms are severe or a short 48 hour delayed antibiotic prescribing strategy may also be appropriate after agreement with the patient and safety netting advice.</a:t>
            </a:r>
          </a:p>
          <a:p>
            <a:pPr>
              <a:defRPr/>
            </a:pPr>
            <a:endParaRPr lang="en-GB" altLang="en-US" sz="105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27</a:t>
            </a:fld>
            <a:endParaRPr lang="en-GB" dirty="0"/>
          </a:p>
        </p:txBody>
      </p:sp>
    </p:spTree>
    <p:extLst>
      <p:ext uri="{BB962C8B-B14F-4D97-AF65-F5344CB8AC3E}">
        <p14:creationId xmlns:p14="http://schemas.microsoft.com/office/powerpoint/2010/main" val="2164365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altLang="en-US" sz="1050" b="1" u="none" dirty="0"/>
              <a:t>Presenter talk</a:t>
            </a:r>
          </a:p>
          <a:p>
            <a:pPr>
              <a:defRPr/>
            </a:pPr>
            <a:r>
              <a:rPr lang="en-GB" altLang="en-US" sz="1050" u="none" dirty="0"/>
              <a:t>Lets have a look at the same scenario but using the </a:t>
            </a:r>
            <a:r>
              <a:rPr lang="en-GB" altLang="en-US" sz="1050" u="none" dirty="0" err="1"/>
              <a:t>Centor</a:t>
            </a:r>
            <a:r>
              <a:rPr lang="en-GB" altLang="en-US" sz="1050" u="none" dirty="0"/>
              <a:t> score. </a:t>
            </a:r>
          </a:p>
          <a:p>
            <a:pPr>
              <a:defRPr/>
            </a:pPr>
            <a:endParaRPr lang="en-GB" altLang="en-US" sz="1050" u="none" dirty="0"/>
          </a:p>
          <a:p>
            <a:pPr>
              <a:defRPr/>
            </a:pPr>
            <a:r>
              <a:rPr lang="en-GB" altLang="en-US" sz="1050" u="none" dirty="0"/>
              <a:t>As we saw before the </a:t>
            </a:r>
            <a:r>
              <a:rPr lang="en-GB" altLang="en-US" sz="1050" u="none" dirty="0" err="1"/>
              <a:t>Centor</a:t>
            </a:r>
            <a:r>
              <a:rPr lang="en-GB" altLang="en-US" sz="1050" u="none" dirty="0"/>
              <a:t> scoring system is very similar but includes lymphadenopathy which this patient has – giving a score of 3, </a:t>
            </a:r>
            <a:r>
              <a:rPr lang="en-GB" altLang="en-US" sz="1050" i="0" u="none" dirty="0"/>
              <a:t>and suggesting an immediate or back-up antibiotic.  </a:t>
            </a:r>
          </a:p>
          <a:p>
            <a:pPr>
              <a:defRPr/>
            </a:pPr>
            <a:endParaRPr lang="en-GB" altLang="en-US" sz="1050" b="1" i="0" u="sng" dirty="0"/>
          </a:p>
          <a:p>
            <a:pPr eaLnBrk="1" hangingPunct="1">
              <a:spcBef>
                <a:spcPct val="0"/>
              </a:spcBef>
              <a:defRPr/>
            </a:pPr>
            <a:r>
              <a:rPr lang="en-GB" altLang="en-US" sz="1050" b="1" i="0" dirty="0" err="1"/>
              <a:t>Centor</a:t>
            </a:r>
            <a:r>
              <a:rPr lang="en-GB" altLang="en-US" sz="1050" b="1" i="0" dirty="0"/>
              <a:t> Criteria: History of fever; absence of cough; tender anterior cervical lymphadenopathy and tonsillar exudates.  </a:t>
            </a:r>
            <a:r>
              <a:rPr lang="en-GB" altLang="en-US" sz="1050" i="0" dirty="0"/>
              <a:t>A low </a:t>
            </a:r>
            <a:r>
              <a:rPr lang="en-GB" altLang="en-US" sz="1050" i="0" dirty="0" err="1"/>
              <a:t>Centor</a:t>
            </a:r>
            <a:r>
              <a:rPr lang="en-GB" altLang="en-US" sz="1050" i="0" dirty="0"/>
              <a:t> score (0-2) has a high negative predictive value (80%) and indicates low chance of Group A Beta Haemolytic Streptococci (GABHS).  A </a:t>
            </a:r>
            <a:r>
              <a:rPr lang="en-GB" altLang="en-US" sz="1050" i="0" dirty="0" err="1"/>
              <a:t>Centor</a:t>
            </a:r>
            <a:r>
              <a:rPr lang="en-GB" altLang="en-US" sz="1050" i="0" dirty="0"/>
              <a:t> score of 3-or-4 suggests the chance of GABHS is 40%. If a patient is unwell with a </a:t>
            </a:r>
            <a:r>
              <a:rPr lang="en-GB" altLang="en-US" sz="1050" i="0" dirty="0" err="1"/>
              <a:t>Centor</a:t>
            </a:r>
            <a:r>
              <a:rPr lang="en-GB" altLang="en-US" sz="1050" i="0" dirty="0"/>
              <a:t> score of 3-or-4 then the chance of developing Quinsy is 1:60.</a:t>
            </a:r>
          </a:p>
          <a:p>
            <a:pPr eaLnBrk="1" hangingPunct="1">
              <a:spcBef>
                <a:spcPct val="0"/>
              </a:spcBef>
              <a:defRPr/>
            </a:pPr>
            <a:endParaRPr lang="en-GB" altLang="en-US" sz="1050" i="1" dirty="0"/>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050" u="none" dirty="0"/>
              <a:t>This patient has 3 of the 4 </a:t>
            </a:r>
            <a:r>
              <a:rPr lang="en-GB" altLang="en-US" sz="1050" u="none" dirty="0" err="1"/>
              <a:t>Centor</a:t>
            </a:r>
            <a:r>
              <a:rPr lang="en-GB" altLang="en-US" sz="1050" u="none" dirty="0"/>
              <a:t> criteria (because they have a history of fever, lymphadenopathy, and exudate) – and is therefore more likely to have a group A beta haemolytic Streptococcus.  She could warrant an immediate or back-up/delayed antibiotic – however the benefit with immediate antibiotics may still be quite small and needs to be discussed with the patient. </a:t>
            </a:r>
            <a:r>
              <a:rPr lang="en-GB" altLang="en-US" sz="1050" u="none" dirty="0" err="1"/>
              <a:t>Centor</a:t>
            </a:r>
            <a:r>
              <a:rPr lang="en-GB" altLang="en-US" sz="1050" u="none" dirty="0"/>
              <a:t> leads to more prescribing than Fever PAIN</a:t>
            </a:r>
          </a:p>
          <a:p>
            <a:pPr eaLnBrk="1" hangingPunct="1">
              <a:spcBef>
                <a:spcPct val="0"/>
              </a:spcBef>
              <a:defRPr/>
            </a:pPr>
            <a:endParaRPr lang="en-GB" altLang="en-US" sz="1050" dirty="0"/>
          </a:p>
          <a:p>
            <a:pPr eaLnBrk="1" hangingPunct="1">
              <a:spcBef>
                <a:spcPct val="0"/>
              </a:spcBef>
              <a:defRPr/>
            </a:pPr>
            <a:r>
              <a:rPr lang="en-GB" altLang="en-US" sz="1050" i="1" dirty="0"/>
              <a:t>It may be worth discussing some slightly different scenarios, and what factors makes a clinician more likely to prescribe – and if this is a correct approach.</a:t>
            </a:r>
          </a:p>
          <a:p>
            <a:pPr eaLnBrk="1" hangingPunct="1">
              <a:spcBef>
                <a:spcPct val="0"/>
              </a:spcBef>
              <a:defRPr/>
            </a:pPr>
            <a:endParaRPr lang="en-GB" altLang="en-US" sz="1050" dirty="0"/>
          </a:p>
          <a:p>
            <a:pPr eaLnBrk="1" hangingPunct="1">
              <a:spcBef>
                <a:spcPct val="0"/>
              </a:spcBef>
              <a:defRPr/>
            </a:pPr>
            <a:r>
              <a:rPr lang="en-GB" altLang="en-US" sz="1050" b="1" dirty="0"/>
              <a:t>Slide reference</a:t>
            </a:r>
          </a:p>
          <a:p>
            <a:pPr eaLnBrk="1" hangingPunct="1">
              <a:spcBef>
                <a:spcPct val="0"/>
              </a:spcBef>
              <a:defRPr/>
            </a:pPr>
            <a:r>
              <a:rPr lang="en-GB" altLang="en-US" sz="1050" dirty="0" err="1"/>
              <a:t>Centor</a:t>
            </a:r>
            <a:r>
              <a:rPr lang="en-GB" altLang="en-US" sz="1050" dirty="0"/>
              <a:t> RM, </a:t>
            </a:r>
            <a:r>
              <a:rPr lang="en-GB" altLang="en-US" sz="1050" dirty="0" err="1"/>
              <a:t>Whitherspoon</a:t>
            </a:r>
            <a:r>
              <a:rPr lang="en-GB" altLang="en-US" sz="1050" dirty="0"/>
              <a:t> JM, Dalton HP, Brody CE, Link K. The diagnosis of strep throat in adults in the emergency room. </a:t>
            </a:r>
            <a:r>
              <a:rPr lang="en-GB" altLang="en-US" sz="1050" i="1" dirty="0"/>
              <a:t>Med Decision Making</a:t>
            </a:r>
            <a:r>
              <a:rPr lang="en-GB" altLang="en-US" sz="1050" dirty="0"/>
              <a:t> 1981;</a:t>
            </a:r>
            <a:r>
              <a:rPr lang="en-GB" altLang="en-US" sz="1050" b="1" dirty="0"/>
              <a:t>1</a:t>
            </a:r>
            <a:r>
              <a:rPr lang="en-GB" altLang="en-US" sz="1050" dirty="0"/>
              <a:t>:239-46.</a:t>
            </a:r>
          </a:p>
          <a:p>
            <a:pPr eaLnBrk="1" hangingPunct="1">
              <a:spcBef>
                <a:spcPct val="0"/>
              </a:spcBef>
              <a:defRPr/>
            </a:pPr>
            <a:endParaRPr lang="en-GB" altLang="en-US" sz="1050" dirty="0"/>
          </a:p>
          <a:p>
            <a:pPr eaLnBrk="1" hangingPunct="1">
              <a:spcBef>
                <a:spcPct val="0"/>
              </a:spcBef>
              <a:defRPr/>
            </a:pPr>
            <a:r>
              <a:rPr lang="en-GB" altLang="en-US" sz="1050" b="1" dirty="0"/>
              <a:t>Studies that back up the use of </a:t>
            </a:r>
            <a:r>
              <a:rPr lang="en-GB" altLang="en-US" sz="1050" b="1" dirty="0" err="1"/>
              <a:t>Centor</a:t>
            </a:r>
            <a:endParaRPr lang="en-GB" altLang="en-US" sz="1050" b="1" dirty="0"/>
          </a:p>
          <a:p>
            <a:r>
              <a:rPr lang="en-GB" sz="1600" dirty="0" err="1">
                <a:effectLst/>
                <a:latin typeface="Segoe UI" panose="020B0502040204020203" pitchFamily="34" charset="0"/>
              </a:rPr>
              <a:t>Aalbers</a:t>
            </a:r>
            <a:r>
              <a:rPr lang="en-GB" sz="1600" dirty="0">
                <a:effectLst/>
                <a:latin typeface="Segoe UI" panose="020B0502040204020203" pitchFamily="34" charset="0"/>
              </a:rPr>
              <a:t> J, O'Brien KK, Chan WS, Falk GA, </a:t>
            </a:r>
            <a:r>
              <a:rPr lang="en-GB" sz="1600" dirty="0" err="1">
                <a:effectLst/>
                <a:latin typeface="Segoe UI" panose="020B0502040204020203" pitchFamily="34" charset="0"/>
              </a:rPr>
              <a:t>Teljeur</a:t>
            </a:r>
            <a:r>
              <a:rPr lang="en-GB" sz="1600" dirty="0">
                <a:effectLst/>
                <a:latin typeface="Segoe UI" panose="020B0502040204020203" pitchFamily="34" charset="0"/>
              </a:rPr>
              <a:t> C, Dimitrov BD, and Fahey T (2011) Predicting</a:t>
            </a:r>
            <a:r>
              <a:rPr lang="en-GB" sz="1600" dirty="0">
                <a:effectLst/>
                <a:latin typeface="Arial" panose="020B0604020202020204" pitchFamily="34" charset="0"/>
              </a:rPr>
              <a:t> </a:t>
            </a:r>
            <a:r>
              <a:rPr lang="en-GB" sz="1600" dirty="0">
                <a:effectLst/>
                <a:latin typeface="Segoe UI" panose="020B0502040204020203" pitchFamily="34" charset="0"/>
              </a:rPr>
              <a:t>streptococcal pharyngitis in adults in primary care: a systematic review</a:t>
            </a:r>
            <a:r>
              <a:rPr lang="en-GB" sz="1600" dirty="0">
                <a:effectLst/>
                <a:latin typeface="Arial" panose="020B0604020202020204" pitchFamily="34" charset="0"/>
              </a:rPr>
              <a:t> </a:t>
            </a:r>
            <a:r>
              <a:rPr lang="en-GB" sz="1600" dirty="0">
                <a:effectLst/>
                <a:latin typeface="Segoe UI" panose="020B0502040204020203" pitchFamily="34" charset="0"/>
              </a:rPr>
              <a:t>of the diagnostic accuracy of symptoms and signs and validation of the</a:t>
            </a:r>
            <a:r>
              <a:rPr lang="en-GB" sz="1600" dirty="0">
                <a:effectLst/>
                <a:latin typeface="Arial" panose="020B0604020202020204" pitchFamily="34" charset="0"/>
              </a:rPr>
              <a:t> </a:t>
            </a:r>
            <a:r>
              <a:rPr lang="en-GB" sz="1600" dirty="0" err="1">
                <a:effectLst/>
                <a:latin typeface="Segoe UI" panose="020B0502040204020203" pitchFamily="34" charset="0"/>
              </a:rPr>
              <a:t>Centor</a:t>
            </a:r>
            <a:r>
              <a:rPr lang="en-GB" sz="1600" dirty="0">
                <a:effectLst/>
                <a:latin typeface="Segoe UI" panose="020B0502040204020203" pitchFamily="34" charset="0"/>
              </a:rPr>
              <a:t> score. </a:t>
            </a:r>
            <a:r>
              <a:rPr lang="en-GB" sz="1600" i="1" dirty="0">
                <a:effectLst/>
                <a:latin typeface="Segoe UI" panose="020B0502040204020203" pitchFamily="34" charset="0"/>
              </a:rPr>
              <a:t>BMC Medicine</a:t>
            </a:r>
            <a:r>
              <a:rPr lang="en-GB" sz="1600" i="0" dirty="0">
                <a:effectLst/>
                <a:latin typeface="Segoe UI" panose="020B0502040204020203" pitchFamily="34" charset="0"/>
              </a:rPr>
              <a:t>, 9:67.</a:t>
            </a:r>
            <a:endParaRPr lang="en-GB" sz="1600" dirty="0">
              <a:effectLst/>
              <a:latin typeface="Arial" panose="020B0604020202020204" pitchFamily="34" charset="0"/>
            </a:endParaRPr>
          </a:p>
          <a:p>
            <a:pPr eaLnBrk="1" hangingPunct="1">
              <a:spcBef>
                <a:spcPct val="0"/>
              </a:spcBef>
              <a:defRPr/>
            </a:pPr>
            <a:r>
              <a:rPr lang="en-GB" altLang="en-US" sz="1050" b="1" dirty="0"/>
              <a:t>https://www.ncbi.nlm.nih.gov/pmc/articles/PMC3127779/pdf/1741-7015-9-67.pdf</a:t>
            </a:r>
          </a:p>
          <a:p>
            <a:pPr eaLnBrk="1" hangingPunct="1">
              <a:spcBef>
                <a:spcPct val="0"/>
              </a:spcBef>
              <a:defRPr/>
            </a:pPr>
            <a:endParaRPr lang="en-GB" altLang="en-US" sz="1050" dirty="0"/>
          </a:p>
          <a:p>
            <a:pPr eaLnBrk="1" hangingPunct="1">
              <a:spcBef>
                <a:spcPct val="0"/>
              </a:spcBef>
              <a:defRPr/>
            </a:pPr>
            <a:r>
              <a:rPr lang="en-GB" altLang="en-US" sz="1050" dirty="0"/>
              <a:t>Fine AM, </a:t>
            </a:r>
            <a:r>
              <a:rPr lang="en-GB" altLang="en-US" sz="1050" dirty="0" err="1"/>
              <a:t>Nizet</a:t>
            </a:r>
            <a:r>
              <a:rPr lang="en-GB" altLang="en-US" sz="1050" dirty="0"/>
              <a:t> V, and Mandl KD (2012) Large-scale validation of the </a:t>
            </a:r>
            <a:r>
              <a:rPr lang="en-GB" altLang="en-US" sz="1050" dirty="0" err="1"/>
              <a:t>Centor</a:t>
            </a:r>
            <a:r>
              <a:rPr lang="en-GB" altLang="en-US" sz="1050" dirty="0"/>
              <a:t> and McIsaac scores to predict group A streptococcal pharyngitis. </a:t>
            </a:r>
            <a:r>
              <a:rPr lang="en-GB" altLang="en-US" sz="1050" i="1" dirty="0"/>
              <a:t>Arch Intern Med</a:t>
            </a:r>
            <a:r>
              <a:rPr lang="en-GB" altLang="en-US" sz="1050" i="0" dirty="0"/>
              <a:t>, 172(11):847-852.</a:t>
            </a:r>
          </a:p>
          <a:p>
            <a:pPr eaLnBrk="1" hangingPunct="1">
              <a:spcBef>
                <a:spcPct val="0"/>
              </a:spcBef>
              <a:defRPr/>
            </a:pPr>
            <a:r>
              <a:rPr lang="en-GB" altLang="en-US" sz="1050" b="1" dirty="0"/>
              <a:t>https://jamanetwork.com/journals/jamainternalmedicine/article-abstract/1157417</a:t>
            </a:r>
          </a:p>
          <a:p>
            <a:pPr eaLnBrk="1" hangingPunct="1">
              <a:spcBef>
                <a:spcPct val="0"/>
              </a:spcBef>
              <a:defRPr/>
            </a:pPr>
            <a:endParaRPr lang="en-GB" altLang="en-US" sz="1050" dirty="0"/>
          </a:p>
          <a:p>
            <a:pPr eaLnBrk="1" hangingPunct="1">
              <a:spcBef>
                <a:spcPct val="0"/>
              </a:spcBef>
              <a:defRPr/>
            </a:pPr>
            <a:r>
              <a:rPr lang="en-GB" altLang="en-US" sz="1050" dirty="0"/>
              <a:t>Hassan MF, </a:t>
            </a:r>
            <a:r>
              <a:rPr lang="en-GB" altLang="en-US" sz="1050" dirty="0" err="1"/>
              <a:t>Eida</a:t>
            </a:r>
            <a:r>
              <a:rPr lang="en-GB" altLang="en-US" sz="1050" dirty="0"/>
              <a:t> MM, </a:t>
            </a:r>
            <a:r>
              <a:rPr lang="en-GB" altLang="en-US" sz="1050" dirty="0" err="1"/>
              <a:t>Metwally</a:t>
            </a:r>
            <a:r>
              <a:rPr lang="en-GB" altLang="en-US" sz="1050" dirty="0"/>
              <a:t> LA, and Mahmoud HA (2015) Evaluation of Appropriateness of Antibiotic Use and Validation of the </a:t>
            </a:r>
            <a:r>
              <a:rPr lang="en-GB" altLang="en-US" sz="1050" dirty="0" err="1"/>
              <a:t>Mclsaac</a:t>
            </a:r>
            <a:r>
              <a:rPr lang="en-GB" altLang="en-US" sz="1050" dirty="0"/>
              <a:t>-Modified </a:t>
            </a:r>
            <a:r>
              <a:rPr lang="en-GB" altLang="en-US" sz="1050" dirty="0" err="1"/>
              <a:t>Centor</a:t>
            </a:r>
            <a:r>
              <a:rPr lang="en-GB" altLang="en-US" sz="1050" dirty="0"/>
              <a:t> Score for Group A Beta </a:t>
            </a:r>
            <a:r>
              <a:rPr lang="en-GB" altLang="en-US" sz="1050" dirty="0" err="1"/>
              <a:t>Hemolytic</a:t>
            </a:r>
            <a:r>
              <a:rPr lang="en-GB" altLang="en-US" sz="1050" dirty="0"/>
              <a:t> Streptococcal Acute Pharyngitis in Suez Canal Area. </a:t>
            </a:r>
            <a:r>
              <a:rPr lang="en-GB" altLang="en-US" sz="1050" i="1" dirty="0"/>
              <a:t>Suez Canal University Medical Journal</a:t>
            </a:r>
            <a:r>
              <a:rPr lang="en-GB" altLang="en-US" sz="1050" i="0" dirty="0"/>
              <a:t>, 18(2):117-124.</a:t>
            </a:r>
          </a:p>
          <a:p>
            <a:pPr eaLnBrk="1" hangingPunct="1">
              <a:spcBef>
                <a:spcPct val="0"/>
              </a:spcBef>
              <a:defRPr/>
            </a:pPr>
            <a:r>
              <a:rPr lang="en-GB" altLang="en-US" sz="1050" b="1" dirty="0"/>
              <a:t>https://journals.ekb.eg/article_45612_a3c5f8106208278c29773deb5a076b0e.pdf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28</a:t>
            </a:fld>
            <a:endParaRPr lang="en-GB" dirty="0"/>
          </a:p>
        </p:txBody>
      </p:sp>
    </p:spTree>
    <p:extLst>
      <p:ext uri="{BB962C8B-B14F-4D97-AF65-F5344CB8AC3E}">
        <p14:creationId xmlns:p14="http://schemas.microsoft.com/office/powerpoint/2010/main" val="604430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altLang="en-US" sz="1100" dirty="0"/>
          </a:p>
          <a:p>
            <a:pPr eaLnBrk="1" hangingPunct="1">
              <a:spcBef>
                <a:spcPct val="0"/>
              </a:spcBef>
            </a:pPr>
            <a:r>
              <a:rPr lang="en-GB" altLang="en-US" sz="1100" b="1" dirty="0"/>
              <a:t>Presenter talk</a:t>
            </a:r>
          </a:p>
          <a:p>
            <a:pPr eaLnBrk="1" hangingPunct="1">
              <a:spcBef>
                <a:spcPct val="0"/>
              </a:spcBef>
            </a:pPr>
            <a:r>
              <a:rPr lang="en-GB" altLang="en-US" sz="1100" dirty="0"/>
              <a:t>So we have managed this case in line with National NICE guidance. This is a snapshot of the aims and principles of treatment section of the Antibiotic Prescribing Implementation Tool for acute sore throat. As you can see each section has links to other guidance, comments on when antibiotics should be used, recommended first and second line antibiotics dose and duration. This guidance also has modified dosage information for children. </a:t>
            </a:r>
          </a:p>
          <a:p>
            <a:pPr eaLnBrk="1" hangingPunct="1">
              <a:spcBef>
                <a:spcPct val="0"/>
              </a:spcBef>
            </a:pPr>
            <a:endParaRPr lang="en-GB" altLang="en-US" sz="1100" dirty="0"/>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100" dirty="0"/>
              <a:t>The guidance recommends oral penicillin V for AST as first line, clarithromycin as second line and erythromycin in pregnancy.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29</a:t>
            </a:fld>
            <a:endParaRPr lang="en-GB" dirty="0"/>
          </a:p>
        </p:txBody>
      </p:sp>
    </p:spTree>
    <p:extLst>
      <p:ext uri="{BB962C8B-B14F-4D97-AF65-F5344CB8AC3E}">
        <p14:creationId xmlns:p14="http://schemas.microsoft.com/office/powerpoint/2010/main" val="1923619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rPr>
              <a:t>Bharat Patel</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Works at the Rushall Medical Practice as a Clinical Pharmacist. He also works as a Senior Tutor for the School of Pharmacy, </a:t>
            </a:r>
            <a:r>
              <a:rPr lang="en-GB" sz="1800" dirty="0" err="1">
                <a:effectLst/>
                <a:latin typeface="Calibri" panose="020F0502020204030204" pitchFamily="34" charset="0"/>
                <a:ea typeface="Calibri" panose="020F0502020204030204" pitchFamily="34" charset="0"/>
              </a:rPr>
              <a:t>Keele</a:t>
            </a:r>
            <a:r>
              <a:rPr lang="en-GB" sz="1800" dirty="0">
                <a:effectLst/>
                <a:latin typeface="Calibri" panose="020F0502020204030204" pitchFamily="34" charset="0"/>
                <a:ea typeface="Calibri" panose="020F0502020204030204" pitchFamily="34" charset="0"/>
              </a:rPr>
              <a:t> University and was previously the Head of Medicines Management at Walsall CCG.</a:t>
            </a:r>
          </a:p>
          <a:p>
            <a:r>
              <a:rPr lang="en-GB" sz="1800" dirty="0">
                <a:effectLst/>
                <a:latin typeface="Calibri" panose="020F0502020204030204" pitchFamily="34" charset="0"/>
                <a:ea typeface="Calibri" panose="020F0502020204030204" pitchFamily="34" charset="0"/>
              </a:rPr>
              <a:t> </a:t>
            </a:r>
          </a:p>
          <a:p>
            <a:r>
              <a:rPr lang="en-GB" sz="1800" b="1" dirty="0">
                <a:effectLst/>
                <a:latin typeface="Calibri" panose="020F0502020204030204" pitchFamily="34" charset="0"/>
                <a:ea typeface="Calibri" panose="020F0502020204030204" pitchFamily="34" charset="0"/>
              </a:rPr>
              <a:t>Dr Manish Verma</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Is a partner at the Rushall Medical Centre working as general practitioner </a:t>
            </a:r>
          </a:p>
          <a:p>
            <a:r>
              <a:rPr lang="en-GB" sz="1800" dirty="0">
                <a:effectLst/>
                <a:latin typeface="Calibri" panose="020F0502020204030204" pitchFamily="34" charset="0"/>
                <a:ea typeface="Calibri" panose="020F0502020204030204" pitchFamily="34" charset="0"/>
              </a:rPr>
              <a:t> </a:t>
            </a:r>
          </a:p>
          <a:p>
            <a:r>
              <a:rPr lang="en-GB" sz="1800" b="1" dirty="0">
                <a:effectLst/>
                <a:latin typeface="Calibri" panose="020F0502020204030204" pitchFamily="34" charset="0"/>
                <a:ea typeface="Calibri" panose="020F0502020204030204" pitchFamily="34" charset="0"/>
              </a:rPr>
              <a:t>Dr Sanjay Patel</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Dr Patel is a Paediatric Infectious Diseases and Immunology Consultant at Southampton Hospital and is involved in multiple antimicrobial stewardship initiatives across the country.</a:t>
            </a:r>
          </a:p>
          <a:p>
            <a:r>
              <a:rPr lang="en-GB" sz="1800" dirty="0">
                <a:effectLst/>
                <a:latin typeface="Calibri" panose="020F0502020204030204" pitchFamily="34" charset="0"/>
                <a:ea typeface="Calibri" panose="020F0502020204030204" pitchFamily="34" charset="0"/>
              </a:rPr>
              <a:t> </a:t>
            </a:r>
          </a:p>
          <a:p>
            <a:r>
              <a:rPr lang="en-GB" sz="800" b="1" dirty="0">
                <a:effectLst/>
                <a:latin typeface="Calibri" panose="020F0502020204030204" pitchFamily="34" charset="0"/>
                <a:ea typeface="Calibri" panose="020F0502020204030204" pitchFamily="34" charset="0"/>
              </a:rPr>
              <a:t>Dr Mariyam Mir-fender-</a:t>
            </a:r>
            <a:r>
              <a:rPr lang="en-GB" sz="800" b="1" dirty="0" err="1">
                <a:effectLst/>
                <a:latin typeface="Calibri" panose="020F0502020204030204" pitchFamily="34" charset="0"/>
                <a:ea typeface="Calibri" panose="020F0502020204030204" pitchFamily="34" charset="0"/>
              </a:rPr>
              <a:t>esky</a:t>
            </a:r>
            <a:r>
              <a:rPr lang="en-GB" sz="800" b="1" dirty="0">
                <a:effectLst/>
                <a:latin typeface="Calibri" panose="020F0502020204030204" pitchFamily="34" charset="0"/>
                <a:ea typeface="Calibri" panose="020F0502020204030204" pitchFamily="34" charset="0"/>
              </a:rPr>
              <a:t> </a:t>
            </a:r>
            <a:endParaRPr lang="en-GB" sz="800" dirty="0">
              <a:effectLst/>
              <a:latin typeface="Calibri" panose="020F0502020204030204" pitchFamily="34" charset="0"/>
              <a:ea typeface="Calibri" panose="020F0502020204030204" pitchFamily="34" charset="0"/>
            </a:endParaRPr>
          </a:p>
          <a:p>
            <a:r>
              <a:rPr lang="en-GB" sz="800" dirty="0">
                <a:effectLst/>
                <a:latin typeface="Calibri" panose="020F0502020204030204" pitchFamily="34" charset="0"/>
                <a:ea typeface="Calibri" panose="020F0502020204030204" pitchFamily="34" charset="0"/>
              </a:rPr>
              <a:t>Is a Consultant in Infectious Diseases and Medical Microbiology</a:t>
            </a:r>
          </a:p>
          <a:p>
            <a:r>
              <a:rPr lang="en-GB" sz="800" dirty="0">
                <a:effectLst/>
                <a:latin typeface="Calibri" panose="020F0502020204030204" pitchFamily="34" charset="0"/>
                <a:ea typeface="Calibri" panose="020F0502020204030204" pitchFamily="34" charset="0"/>
              </a:rPr>
              <a:t>Her work is jointly split with HCAI division UKHSA and within the North Middlesex University Hospital NHS Trust</a:t>
            </a:r>
          </a:p>
          <a:p>
            <a:pPr marL="0" marR="0">
              <a:spcBef>
                <a:spcPts val="0"/>
              </a:spcBef>
              <a:spcAft>
                <a:spcPts val="0"/>
              </a:spcAft>
            </a:pPr>
            <a:r>
              <a:rPr lang="en-GB" sz="1100" dirty="0">
                <a:effectLst/>
                <a:latin typeface="Calibri" panose="020F0502020204030204" pitchFamily="34" charset="0"/>
              </a:rPr>
              <a:t> </a:t>
            </a:r>
          </a:p>
          <a:p>
            <a:pPr marL="0" marR="0">
              <a:spcBef>
                <a:spcPts val="0"/>
              </a:spcBef>
              <a:spcAft>
                <a:spcPts val="0"/>
              </a:spcAft>
            </a:pPr>
            <a:r>
              <a:rPr lang="en-GB" sz="1100" dirty="0">
                <a:effectLst/>
                <a:latin typeface="Calibri" panose="020F0502020204030204" pitchFamily="34" charset="0"/>
              </a:rPr>
              <a:t>Click</a:t>
            </a:r>
          </a:p>
        </p:txBody>
      </p:sp>
      <p:sp>
        <p:nvSpPr>
          <p:cNvPr id="4" name="Slide Number Placeholder 3"/>
          <p:cNvSpPr>
            <a:spLocks noGrp="1"/>
          </p:cNvSpPr>
          <p:nvPr>
            <p:ph type="sldNum" sz="quarter" idx="5"/>
          </p:nvPr>
        </p:nvSpPr>
        <p:spPr/>
        <p:txBody>
          <a:bodyPr/>
          <a:lstStyle/>
          <a:p>
            <a:fld id="{763422BC-2484-4DBD-816A-03B57D2AF8C0}" type="slidenum">
              <a:rPr lang="en-GB" smtClean="0"/>
              <a:t>3</a:t>
            </a:fld>
            <a:endParaRPr lang="en-GB" dirty="0"/>
          </a:p>
        </p:txBody>
      </p:sp>
    </p:spTree>
    <p:extLst>
      <p:ext uri="{BB962C8B-B14F-4D97-AF65-F5344CB8AC3E}">
        <p14:creationId xmlns:p14="http://schemas.microsoft.com/office/powerpoint/2010/main" val="847872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600"/>
              </a:lnSpc>
            </a:pPr>
            <a:r>
              <a:rPr lang="en-GB" sz="1200" b="1" dirty="0">
                <a:effectLst/>
                <a:latin typeface="Arial" panose="020B0604020202020204" pitchFamily="34" charset="0"/>
                <a:ea typeface="Times New Roman" panose="02020603050405020304" pitchFamily="18" charset="0"/>
                <a:cs typeface="Times New Roman" panose="02020603050405020304" pitchFamily="18" charset="0"/>
              </a:rPr>
              <a:t>Presenter talk</a:t>
            </a:r>
          </a:p>
          <a:p>
            <a:pPr algn="l">
              <a:lnSpc>
                <a:spcPts val="1600"/>
              </a:lnSpc>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This document [published 22 January 2024] provides consensus best practice principles to support clinician-led decision making when assessing patients with sore throat who present with a direct-to-consumer point-of-care </a:t>
            </a:r>
            <a:r>
              <a:rPr lang="en-GB" sz="1200" i="1" dirty="0">
                <a:effectLst/>
                <a:latin typeface="Arial" panose="020B0604020202020204" pitchFamily="34" charset="0"/>
                <a:ea typeface="Times New Roman" panose="02020603050405020304" pitchFamily="18" charset="0"/>
                <a:cs typeface="Times New Roman" panose="02020603050405020304" pitchFamily="18" charset="0"/>
              </a:rPr>
              <a:t>in vitro</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diagnostic device (POC-IVDD) result for group A streptococcus (GAS). It will also aid subsequent management conversations with the patient or their caregiver. There are a range of POC-IVDDs for GAS currently available on the market, and historical performance of POC-IVDDs in several settings and for a variety of pathogens suggest the validity of the result cannot always be assured.</a:t>
            </a:r>
          </a:p>
          <a:p>
            <a:pPr algn="l">
              <a:lnSpc>
                <a:spcPts val="1600"/>
              </a:lnSpc>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The guidance is available at https://www.england.nhs.uk/publication/direct-to-consumer-point-of-care-in-vitro-diagnostic-devices-for-group-a-streptococcal-infections/</a:t>
            </a:r>
          </a:p>
          <a:p>
            <a:pPr algn="l">
              <a:lnSpc>
                <a:spcPts val="1600"/>
              </a:lnSpc>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ts val="1400"/>
              </a:lnSpc>
              <a:spcBef>
                <a:spcPts val="2200"/>
              </a:spcBef>
              <a:spcAft>
                <a:spcPts val="1100"/>
              </a:spcAft>
              <a:buFont typeface="+mj-lt"/>
              <a:buAutoNum type="arabicPeriod"/>
            </a:pPr>
            <a:r>
              <a:rPr lang="en-GB" sz="1200" b="1" kern="0" dirty="0">
                <a:solidFill>
                  <a:srgbClr val="009999"/>
                </a:solidFill>
                <a:effectLst/>
                <a:latin typeface="Arial" panose="020B0604020202020204" pitchFamily="34" charset="0"/>
                <a:cs typeface="Times New Roman" panose="02020603050405020304" pitchFamily="18" charset="0"/>
              </a:rPr>
              <a:t>Best practice principles</a:t>
            </a:r>
          </a:p>
          <a:p>
            <a:pPr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It is recommended that clinicians adopt a patient-centric approach when interpreting results of a self-administered POC-IVDD designed to detect GAS. </a:t>
            </a:r>
          </a:p>
          <a:p>
            <a:pPr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The following best practice principles should be considered:</a:t>
            </a:r>
          </a:p>
          <a:p>
            <a:pPr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healthcare professionals are advised to take account of the clinical presentation of the patient and clinical scoring systems, such as </a:t>
            </a:r>
            <a:r>
              <a:rPr lang="en-GB" sz="1200" dirty="0" err="1">
                <a:effectLst/>
                <a:latin typeface="Arial" panose="020B0604020202020204" pitchFamily="34" charset="0"/>
                <a:ea typeface="Times New Roman" panose="02020603050405020304" pitchFamily="18" charset="0"/>
                <a:cs typeface="Times New Roman" panose="02020603050405020304" pitchFamily="18" charset="0"/>
              </a:rPr>
              <a:t>FeverPAIN</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and </a:t>
            </a:r>
            <a:r>
              <a:rPr lang="en-GB" sz="1200" dirty="0" err="1">
                <a:effectLst/>
                <a:latin typeface="Arial" panose="020B0604020202020204" pitchFamily="34" charset="0"/>
                <a:ea typeface="Times New Roman" panose="02020603050405020304" pitchFamily="18" charset="0"/>
                <a:cs typeface="Times New Roman" panose="02020603050405020304" pitchFamily="18" charset="0"/>
              </a:rPr>
              <a:t>Centor</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alongside the test result to agree a pragmatic and holistic management plan with the patient and/or caregiver. This is especially important when there may be discordance between the test and clinical scoring systems/guidance </a:t>
            </a:r>
          </a:p>
          <a:p>
            <a:pPr marL="180340" marR="504190" indent="-228600">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in situations of continued uncertainty, healthcare professionals may wish to consider sending a throat swab for culture if it would impact clinical management </a:t>
            </a:r>
          </a:p>
          <a:p>
            <a:pPr marL="180340" marR="504190" indent="-228600">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b="1" dirty="0">
                <a:effectLst/>
                <a:latin typeface="Arial" panose="020B0604020202020204" pitchFamily="34" charset="0"/>
                <a:ea typeface="Times New Roman" panose="02020603050405020304" pitchFamily="18" charset="0"/>
                <a:cs typeface="Times New Roman" panose="02020603050405020304" pitchFamily="18" charset="0"/>
              </a:rPr>
              <a:t>the significance of GAS when detected in the pharynx can be difficult to determine</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this can range from it being an infecting pathogen, or co-pathogen (for example, exacerbating a viral aetiology), to throat carriage. Tests should not be performed in asymptomatic individuals as the clinical significance of results cannot be determined</a:t>
            </a:r>
          </a:p>
          <a:p>
            <a:pPr marR="504190"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patients must receive clear </a:t>
            </a:r>
            <a:r>
              <a:rPr lang="en-GB" sz="12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3"/>
              </a:rPr>
              <a:t>safety netting information</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regardless of whether antibiotics are prescribed or not. Use of the appropriate </a:t>
            </a:r>
            <a:r>
              <a:rPr lang="en-GB" sz="12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a:rPr>
              <a:t>TARGET leaflet</a:t>
            </a:r>
            <a:r>
              <a:rPr lang="en-GB" sz="12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rPr>
              <a:t> should be considered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R="504190"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scarlet fever remains principally a clinical diagnosis, and a POC-IVDD result should not replace the need for antibiotic treatment and </a:t>
            </a:r>
            <a:r>
              <a:rPr lang="en-GB" sz="12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5"/>
              </a:rPr>
              <a:t>notification to local health protection teams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R="504190"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p>
          <a:p>
            <a:pPr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200" b="1" dirty="0">
                <a:effectLst/>
                <a:latin typeface="Arial" panose="020B0604020202020204" pitchFamily="34" charset="0"/>
                <a:ea typeface="Times New Roman" panose="02020603050405020304" pitchFamily="18" charset="0"/>
                <a:cs typeface="Times New Roman" panose="02020603050405020304" pitchFamily="18" charset="0"/>
              </a:rPr>
              <a:t>Additional notes</a:t>
            </a:r>
          </a:p>
          <a:p>
            <a:pPr algn="l">
              <a:lnSpc>
                <a:spcPts val="1600"/>
              </a:lnSpc>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These principles were developed by the NHS England (NHSE) Diagnostics Board and the UK Health Security Agency (UKHSA), and include representation from academic and front-line clinicians across primary and secondary care settings. These principles are endorsed by the British Infection Association and the Royal College of General Practitioners. The National Institute for Health and Care Excellence (NICE) is aware of the development of these principles.</a:t>
            </a:r>
          </a:p>
          <a:p>
            <a:pPr algn="l">
              <a:lnSpc>
                <a:spcPts val="1600"/>
              </a:lnSpc>
            </a:pPr>
            <a:endParaRPr lang="en-GB" sz="1200" b="1" dirty="0">
              <a:effectLst/>
              <a:latin typeface="Arial" panose="020B0604020202020204" pitchFamily="34" charset="0"/>
              <a:ea typeface="Times New Roman" panose="02020603050405020304" pitchFamily="18" charset="0"/>
              <a:cs typeface="Times New Roman" panose="02020603050405020304" pitchFamily="18" charset="0"/>
            </a:endParaRPr>
          </a:p>
          <a:p>
            <a:pPr algn="l">
              <a:lnSpc>
                <a:spcPts val="1600"/>
              </a:lnSpc>
            </a:pPr>
            <a:r>
              <a:rPr lang="en-GB" sz="1200" b="1" dirty="0">
                <a:effectLst/>
                <a:latin typeface="Arial" panose="020B0604020202020204" pitchFamily="34" charset="0"/>
                <a:ea typeface="Times New Roman" panose="02020603050405020304" pitchFamily="18" charset="0"/>
                <a:cs typeface="Times New Roman" panose="02020603050405020304" pitchFamily="18" charset="0"/>
              </a:rPr>
              <a:t>Slide reference</a:t>
            </a:r>
          </a:p>
          <a:p>
            <a:pPr marL="0" marR="0" lvl="0" indent="0" algn="l" defTabSz="914400" rtl="0" eaLnBrk="1" fontAlgn="auto" latinLnBrk="0" hangingPunct="1">
              <a:lnSpc>
                <a:spcPts val="1600"/>
              </a:lnSpc>
              <a:spcBef>
                <a:spcPts val="0"/>
              </a:spcBef>
              <a:spcAft>
                <a:spcPts val="0"/>
              </a:spcAft>
              <a:buClrTx/>
              <a:buSzTx/>
              <a:buFontTx/>
              <a:buNone/>
              <a:tabLst/>
              <a:defRPr/>
            </a:pPr>
            <a:r>
              <a:rPr lang="en-GB" sz="1200" b="0" dirty="0">
                <a:effectLst/>
                <a:latin typeface="Arial" panose="020B0604020202020204" pitchFamily="34" charset="0"/>
                <a:ea typeface="Times New Roman" panose="02020603050405020304" pitchFamily="18" charset="0"/>
                <a:cs typeface="Times New Roman" panose="02020603050405020304" pitchFamily="18" charset="0"/>
              </a:rPr>
              <a:t>NHS England. </a:t>
            </a:r>
            <a:r>
              <a:rPr lang="en-GB" b="0" dirty="0"/>
              <a:t>Guidance: Direct-to-consumer point-of-care in vitro diagnostic devices for group A streptococcal infections. Document first published: 22 January 2024. Accessed 22 January 2024. </a:t>
            </a:r>
          </a:p>
          <a:p>
            <a:pPr marL="0" marR="0" lvl="0" indent="0" algn="l" defTabSz="914400" rtl="0" eaLnBrk="1" fontAlgn="auto" latinLnBrk="0" hangingPunct="1">
              <a:lnSpc>
                <a:spcPts val="1600"/>
              </a:lnSpc>
              <a:spcBef>
                <a:spcPts val="0"/>
              </a:spcBef>
              <a:spcAft>
                <a:spcPts val="0"/>
              </a:spcAft>
              <a:buClrTx/>
              <a:buSzTx/>
              <a:buFontTx/>
              <a:buNone/>
              <a:tabLst/>
              <a:defRPr/>
            </a:pPr>
            <a:r>
              <a:rPr lang="en-GB" b="0" dirty="0"/>
              <a:t>https://www.england.nhs.uk/publication/direct-to-consumer-point-of-care-in-vitro-diagnostic-devices-for-group-a-streptococcal-infections/</a:t>
            </a:r>
          </a:p>
          <a:p>
            <a:pPr marL="0" marR="0" lvl="0" indent="0" algn="l" defTabSz="914400" rtl="0" eaLnBrk="1" fontAlgn="auto" latinLnBrk="0" hangingPunct="1">
              <a:lnSpc>
                <a:spcPts val="1600"/>
              </a:lnSpc>
              <a:spcBef>
                <a:spcPts val="0"/>
              </a:spcBef>
              <a:spcAft>
                <a:spcPts val="0"/>
              </a:spcAft>
              <a:buClrTx/>
              <a:buSzTx/>
              <a:buFontTx/>
              <a:buNone/>
              <a:tabLst/>
              <a:defRPr/>
            </a:pPr>
            <a:endParaRPr lang="en-GB" b="0" dirty="0"/>
          </a:p>
          <a:p>
            <a:pPr algn="l">
              <a:lnSpc>
                <a:spcPts val="1600"/>
              </a:lnSpc>
            </a:pPr>
            <a:endParaRPr lang="en-GB" sz="1200" b="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30</a:t>
            </a:fld>
            <a:endParaRPr lang="en-GB" dirty="0"/>
          </a:p>
        </p:txBody>
      </p:sp>
    </p:spTree>
    <p:extLst>
      <p:ext uri="{BB962C8B-B14F-4D97-AF65-F5344CB8AC3E}">
        <p14:creationId xmlns:p14="http://schemas.microsoft.com/office/powerpoint/2010/main" val="3118617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GB" sz="1100" i="1"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31</a:t>
            </a:fld>
            <a:endParaRPr lang="en-GB" dirty="0"/>
          </a:p>
        </p:txBody>
      </p:sp>
    </p:spTree>
    <p:extLst>
      <p:ext uri="{BB962C8B-B14F-4D97-AF65-F5344CB8AC3E}">
        <p14:creationId xmlns:p14="http://schemas.microsoft.com/office/powerpoint/2010/main" val="642878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Data from an online survey of 5390 members of the public in 2023 (a nationally representative sample in England) shows that about ¾ of adults from the general population will say they had a respiratory tract infection in the last year. Of these 54% had a cold/runny nose and 47% a cough.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About ½ (53%) self managed without consulting any healthcare provider.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20% consulted a GP surgery and 12% and a community pharmacy/chemist.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noProof="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UKHSA AMR </a:t>
            </a:r>
            <a:r>
              <a:rPr lang="en-GB" sz="1100" dirty="0">
                <a:solidFill>
                  <a:srgbClr val="C00000"/>
                </a:solidFill>
                <a:latin typeface="Arial"/>
                <a:ea typeface="Calibri"/>
                <a:cs typeface="Arial"/>
              </a:rPr>
              <a:t>Public Perceptions survey</a:t>
            </a:r>
            <a:r>
              <a:rPr lang="en-GB" sz="1100" dirty="0"/>
              <a:t>, Basis Research, December 2023 – Awaiting peer review and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noProof="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33</a:t>
            </a:fld>
            <a:endParaRPr lang="en-GB" dirty="0"/>
          </a:p>
        </p:txBody>
      </p:sp>
    </p:spTree>
    <p:extLst>
      <p:ext uri="{BB962C8B-B14F-4D97-AF65-F5344CB8AC3E}">
        <p14:creationId xmlns:p14="http://schemas.microsoft.com/office/powerpoint/2010/main" val="2992062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Patients were asked what they expected from contact or visit to the doctor's surgery and then what actually happened from the consultation.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The key take away is that although 40% expected to be prescribed antibiotics, there is a similar proportion expecting to be prescribed treatment to relieve the symptoms. Further more 30% are expecting to receive advice on whether antibiotics are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noProof="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UKHSA AMR </a:t>
            </a:r>
            <a:r>
              <a:rPr lang="en-GB" sz="1100" dirty="0">
                <a:solidFill>
                  <a:srgbClr val="C00000"/>
                </a:solidFill>
                <a:latin typeface="Arial"/>
                <a:ea typeface="Calibri"/>
                <a:cs typeface="Arial"/>
              </a:rPr>
              <a:t>Public Perceptions survey</a:t>
            </a:r>
            <a:r>
              <a:rPr lang="en-GB" sz="1100" dirty="0"/>
              <a:t>, Basis Research, December 2023 – Awaiting peer review and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noProof="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34</a:t>
            </a:fld>
            <a:endParaRPr lang="en-GB" dirty="0"/>
          </a:p>
        </p:txBody>
      </p:sp>
    </p:spTree>
    <p:extLst>
      <p:ext uri="{BB962C8B-B14F-4D97-AF65-F5344CB8AC3E}">
        <p14:creationId xmlns:p14="http://schemas.microsoft.com/office/powerpoint/2010/main" val="190709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talk:</a:t>
            </a:r>
          </a:p>
          <a:p>
            <a:endParaRPr lang="en-GB" dirty="0"/>
          </a:p>
          <a:p>
            <a:r>
              <a:rPr lang="en-GB" dirty="0"/>
              <a:t>In the same survey respondents were asked if they trust “their GP’s/nurse's/pharmacist's advice as to whether they need antibiotics or not”</a:t>
            </a:r>
          </a:p>
          <a:p>
            <a:endParaRPr lang="en-GB" dirty="0"/>
          </a:p>
          <a:p>
            <a:r>
              <a:rPr lang="en-GB" dirty="0"/>
              <a:t>You can see looking at the light grey and red bars, that respondents generally trusted their healthcare providers advice about weather they needed antibiotics or not. This is slightly skewed towards the GPs but is still very high across professions. </a:t>
            </a:r>
          </a:p>
          <a:p>
            <a:endParaRPr lang="en-GB" dirty="0"/>
          </a:p>
          <a:p>
            <a:r>
              <a:rPr lang="en-GB" b="1" dirty="0"/>
              <a:t>References: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UKHSA AMR </a:t>
            </a:r>
            <a:r>
              <a:rPr lang="en-GB" sz="1200" dirty="0">
                <a:solidFill>
                  <a:srgbClr val="C00000"/>
                </a:solidFill>
                <a:latin typeface="Arial"/>
                <a:ea typeface="Calibri"/>
                <a:cs typeface="Arial"/>
              </a:rPr>
              <a:t>Public Perceptions survey</a:t>
            </a:r>
            <a:r>
              <a:rPr lang="en-GB" sz="1200" dirty="0"/>
              <a:t>, Basis Research, December 2023 – Awaiting peer review and publication.</a:t>
            </a:r>
          </a:p>
          <a:p>
            <a:endParaRPr lang="en-GB" b="1" dirty="0"/>
          </a:p>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35</a:t>
            </a:fld>
            <a:endParaRPr lang="en-GB" dirty="0"/>
          </a:p>
        </p:txBody>
      </p:sp>
    </p:spTree>
    <p:extLst>
      <p:ext uri="{BB962C8B-B14F-4D97-AF65-F5344CB8AC3E}">
        <p14:creationId xmlns:p14="http://schemas.microsoft.com/office/powerpoint/2010/main" val="1940613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endParaRPr lang="en-GB" sz="1100" dirty="0"/>
          </a:p>
          <a:p>
            <a:r>
              <a:rPr lang="en-GB" sz="1100" dirty="0"/>
              <a:t>So what can you do in a short consultation to discuss management of infection with a patient? The CHESTSSS acronym was developed and tested in a randomised-controlled trial [1] which resulted in improved antibiotic prescribing and patient satisfaction when used by experienced GPs in the UK.</a:t>
            </a:r>
          </a:p>
          <a:p>
            <a:endParaRPr lang="en-GB" sz="1100" dirty="0"/>
          </a:p>
          <a:p>
            <a:r>
              <a:rPr lang="en-GB" sz="1100" dirty="0"/>
              <a:t>CHESTSSS presents specific communication techniques. These techniques have been developed based on patient expectations and needs specific to antibiotic discussions so can be more useful and effective than general approaches, helping you to remember specific phrases which:</a:t>
            </a:r>
          </a:p>
          <a:p>
            <a:pPr marL="171450" indent="-171450">
              <a:buFont typeface="Arial" panose="020B0604020202020204" pitchFamily="34" charset="0"/>
              <a:buChar char="•"/>
            </a:pPr>
            <a:r>
              <a:rPr lang="en-GB" sz="1100" dirty="0"/>
              <a:t>Reassures patients</a:t>
            </a:r>
          </a:p>
          <a:p>
            <a:pPr marL="171450" indent="-171450">
              <a:buFont typeface="Arial" panose="020B0604020202020204" pitchFamily="34" charset="0"/>
              <a:buChar char="•"/>
            </a:pPr>
            <a:r>
              <a:rPr lang="en-GB" sz="1100" dirty="0"/>
              <a:t>Increase patient understanding and satisfaction with a prescribing decision</a:t>
            </a:r>
          </a:p>
          <a:p>
            <a:pPr marL="171450" indent="-171450">
              <a:buFont typeface="Arial" panose="020B0604020202020204" pitchFamily="34" charset="0"/>
              <a:buChar char="•"/>
            </a:pPr>
            <a:r>
              <a:rPr lang="en-GB" sz="1100" dirty="0"/>
              <a:t>May be particularly helpful for patients who are expecting antibiotics </a:t>
            </a:r>
          </a:p>
          <a:p>
            <a:pPr marL="171450" indent="-171450">
              <a:buFont typeface="Arial" panose="020B0604020202020204" pitchFamily="34" charset="0"/>
              <a:buChar char="•"/>
            </a:pPr>
            <a:endParaRPr lang="en-GB" sz="1100" dirty="0"/>
          </a:p>
          <a:p>
            <a:pPr marL="0" indent="0">
              <a:buFont typeface="Arial" panose="020B0604020202020204" pitchFamily="34" charset="0"/>
              <a:buNone/>
            </a:pPr>
            <a:r>
              <a:rPr lang="en-GB" sz="1100" i="1" dirty="0"/>
              <a:t>Walk users through the acronym here using the points on the screen.</a:t>
            </a:r>
          </a:p>
          <a:p>
            <a:pPr marL="0" indent="0">
              <a:buFont typeface="Arial" panose="020B0604020202020204" pitchFamily="34" charset="0"/>
              <a:buNone/>
            </a:pPr>
            <a:endParaRPr lang="en-GB" sz="1100" dirty="0"/>
          </a:p>
          <a:p>
            <a:pPr marL="0" indent="0">
              <a:buFont typeface="Arial" panose="020B0604020202020204" pitchFamily="34" charset="0"/>
              <a:buNone/>
            </a:pPr>
            <a:r>
              <a:rPr lang="en-GB" sz="1100" dirty="0"/>
              <a:t>We know that clinicians are busy (click for animation), however most of these points can be covered in the first 5 min as you go through the consultation. For instance you can provide a “running commentary” on findings as you conduct an exam or explain the cause of symptoms a patient may be experiencing. </a:t>
            </a:r>
          </a:p>
          <a:p>
            <a:pPr marL="0" indent="0">
              <a:buFont typeface="Arial" panose="020B0604020202020204" pitchFamily="34" charset="0"/>
              <a:buNone/>
            </a:pPr>
            <a:endParaRPr lang="en-GB" sz="1100" dirty="0"/>
          </a:p>
          <a:p>
            <a:pPr marL="0" indent="0">
              <a:buFont typeface="Arial" panose="020B0604020202020204" pitchFamily="34" charset="0"/>
              <a:buNone/>
            </a:pPr>
            <a:r>
              <a:rPr lang="en-GB" sz="1100" dirty="0"/>
              <a:t>(click for animation)The final 4 point can be covered if you use a patient information leaflet to discuss management with a patient.</a:t>
            </a:r>
          </a:p>
          <a:p>
            <a:pPr marL="0" indent="0">
              <a:buFont typeface="Arial" panose="020B0604020202020204" pitchFamily="34" charset="0"/>
              <a:buNone/>
            </a:pPr>
            <a:endParaRPr lang="en-GB" sz="1100" dirty="0"/>
          </a:p>
          <a:p>
            <a:pPr marL="0" indent="0">
              <a:buFont typeface="Arial" panose="020B0604020202020204" pitchFamily="34" charset="0"/>
              <a:buNone/>
            </a:pPr>
            <a:endParaRPr lang="en-GB" sz="1100" dirty="0"/>
          </a:p>
          <a:p>
            <a:pPr marL="0" indent="0">
              <a:buFont typeface="Arial" panose="020B0604020202020204" pitchFamily="34" charset="0"/>
              <a:buNone/>
            </a:pPr>
            <a:r>
              <a:rPr lang="en-GB" sz="1100" b="1" dirty="0"/>
              <a:t>Further speaker information: </a:t>
            </a:r>
          </a:p>
          <a:p>
            <a:pPr marL="0" indent="0">
              <a:buFont typeface="Arial" panose="020B0604020202020204" pitchFamily="34" charset="0"/>
              <a:buNone/>
            </a:pPr>
            <a:r>
              <a:rPr lang="en-GB" sz="1100" b="1" i="0" u="sng" dirty="0"/>
              <a:t>C- ask specific concerns  </a:t>
            </a:r>
          </a:p>
          <a:p>
            <a:pPr marL="0" indent="0">
              <a:buFont typeface="Arial" panose="020B0604020202020204" pitchFamily="34" charset="0"/>
              <a:buNone/>
            </a:pPr>
            <a:r>
              <a:rPr lang="en-GB" sz="1100" dirty="0"/>
              <a:t>Asking the patient specifically about their concerns. This can be difficult as, if not careful, one can sound patronising or give the impression that you have not been listening. However, if concerns are not specifically asked about, the patient will sometimes not share their main worries for fear of being seen as ‘overly-anxious’. </a:t>
            </a:r>
          </a:p>
          <a:p>
            <a:pPr marL="0" indent="0">
              <a:buFont typeface="Arial" panose="020B0604020202020204" pitchFamily="34" charset="0"/>
              <a:buNone/>
            </a:pPr>
            <a:r>
              <a:rPr lang="en-GB" sz="1100" u="sng" dirty="0"/>
              <a:t>Example phrases you can use:</a:t>
            </a:r>
            <a:endParaRPr lang="en-GB" sz="1100" dirty="0"/>
          </a:p>
          <a:p>
            <a:pPr marL="0" indent="0">
              <a:buFont typeface="Arial" panose="020B0604020202020204" pitchFamily="34" charset="0"/>
              <a:buNone/>
            </a:pPr>
            <a:r>
              <a:rPr lang="en-GB" sz="1100" i="1" dirty="0"/>
              <a:t>‘There are probably a number of things that are worrying you about this illness, but what would you say are the things that you are most worried about?’</a:t>
            </a:r>
          </a:p>
          <a:p>
            <a:pPr marL="0" indent="0">
              <a:buFont typeface="Arial" panose="020B0604020202020204" pitchFamily="34" charset="0"/>
              <a:buNone/>
            </a:pPr>
            <a:r>
              <a:rPr lang="en-GB" sz="1100" i="1" dirty="0"/>
              <a:t>‘You’ve mentioned the high temperature; is that the thing that is causing you most worry at the moment, or is it something else?’ </a:t>
            </a:r>
          </a:p>
          <a:p>
            <a:pPr marL="0" indent="0">
              <a:buFont typeface="Arial" panose="020B0604020202020204" pitchFamily="34" charset="0"/>
              <a:buNone/>
            </a:pPr>
            <a:endParaRPr lang="en-GB" sz="1100" b="1" u="sng" dirty="0"/>
          </a:p>
          <a:p>
            <a:pPr marL="0" indent="0">
              <a:buFont typeface="Arial" panose="020B0604020202020204" pitchFamily="34" charset="0"/>
              <a:buNone/>
            </a:pPr>
            <a:r>
              <a:rPr lang="en-GB" sz="1100" b="1" u="sng" dirty="0"/>
              <a:t>H – history</a:t>
            </a:r>
          </a:p>
          <a:p>
            <a:pPr marL="0" indent="0">
              <a:buFont typeface="Arial" panose="020B0604020202020204" pitchFamily="34" charset="0"/>
              <a:buNone/>
            </a:pPr>
            <a:r>
              <a:rPr lang="en-GB" sz="1100" b="0" u="none" dirty="0"/>
              <a:t>A good history and examination, conducted prior to providing the patient with advice and/or reassurance, is an essential component of reassuring patients that their illness is being taken seriously.</a:t>
            </a:r>
          </a:p>
          <a:p>
            <a:pPr marL="0" indent="0">
              <a:buFont typeface="Arial" panose="020B0604020202020204" pitchFamily="34" charset="0"/>
              <a:buNone/>
            </a:pPr>
            <a:r>
              <a:rPr lang="en-GB" sz="1100" b="0" u="sng" dirty="0"/>
              <a:t>Consider:</a:t>
            </a:r>
          </a:p>
          <a:p>
            <a:pPr marL="0" indent="0">
              <a:buFont typeface="Arial" panose="020B0604020202020204" pitchFamily="34" charset="0"/>
              <a:buNone/>
            </a:pPr>
            <a:r>
              <a:rPr lang="en-GB" sz="1100" b="0" u="none" dirty="0"/>
              <a:t>Providing a "running commentary", especially a "no problem commentary" [7,8], to the patient while doing an examination, for example:</a:t>
            </a:r>
          </a:p>
          <a:p>
            <a:pPr marL="0" indent="0">
              <a:buFont typeface="Arial" panose="020B0604020202020204" pitchFamily="34" charset="0"/>
              <a:buNone/>
            </a:pPr>
            <a:r>
              <a:rPr lang="en-GB" sz="1100" b="0" i="1" u="none" dirty="0"/>
              <a:t>'Your heart rate is normal', 'Your temperature isn't raised', 'Your lungs sound good.“</a:t>
            </a:r>
          </a:p>
          <a:p>
            <a:pPr marL="0" indent="0">
              <a:buFont typeface="Arial" panose="020B0604020202020204" pitchFamily="34" charset="0"/>
              <a:buNone/>
            </a:pPr>
            <a:endParaRPr lang="en-GB" sz="1100" b="0" u="none" dirty="0"/>
          </a:p>
          <a:p>
            <a:pPr marL="0" indent="0">
              <a:buFont typeface="Arial" panose="020B0604020202020204" pitchFamily="34" charset="0"/>
              <a:buNone/>
            </a:pPr>
            <a:r>
              <a:rPr lang="en-GB" sz="1100" b="1" u="sng" dirty="0"/>
              <a:t>E- Expectations</a:t>
            </a:r>
          </a:p>
          <a:p>
            <a:pPr marL="0" indent="0">
              <a:buFont typeface="Arial" panose="020B0604020202020204" pitchFamily="34" charset="0"/>
              <a:buNone/>
            </a:pPr>
            <a:r>
              <a:rPr lang="en-GB" sz="1100" b="0" u="none" dirty="0"/>
              <a:t>Research has shown that there is often a mismatch between what GPs think patients are expecting and what they actually want. A patient that appears ‘demanding’ may actually just want reassurance that the infection has not ‘gone down to the chest’, rather than antibiotics.</a:t>
            </a:r>
          </a:p>
          <a:p>
            <a:r>
              <a:rPr lang="en-GB" sz="1100" b="0" u="sng" dirty="0">
                <a:solidFill>
                  <a:schemeClr val="accent1"/>
                </a:solidFill>
              </a:rPr>
              <a:t>Consider:</a:t>
            </a:r>
            <a:endParaRPr lang="en-GB" sz="1100" b="0" u="sng" dirty="0"/>
          </a:p>
          <a:p>
            <a:r>
              <a:rPr lang="en-GB" sz="1100" dirty="0"/>
              <a:t>Asking the patient specifically about their expectations, for example:</a:t>
            </a:r>
          </a:p>
          <a:p>
            <a:r>
              <a:rPr lang="en-GB" sz="1100" i="1" dirty="0"/>
              <a:t>'How do you think I could most help you today?' </a:t>
            </a:r>
          </a:p>
          <a:p>
            <a:r>
              <a:rPr lang="en-GB" sz="1100" i="1" dirty="0"/>
              <a:t>'Some people have a clear idea about what they are expecting when they come to see me. Is there something that you were hoping for or expecting that we haven't talked about yet?’</a:t>
            </a:r>
          </a:p>
          <a:p>
            <a:endParaRPr lang="en-GB" sz="1100" b="1" i="0" u="sng" dirty="0"/>
          </a:p>
          <a:p>
            <a:r>
              <a:rPr lang="en-GB" sz="1100" b="1" i="0" u="sng" dirty="0"/>
              <a:t>S – Symptoms</a:t>
            </a:r>
          </a:p>
          <a:p>
            <a:r>
              <a:rPr lang="en-GB" sz="1100" b="0" i="0" u="none" dirty="0"/>
              <a:t>Telling patients that you can find no sign of serious illness when they are worried about symptoms, might not be enough to make them feel reassured – they just think you have failed to detect how serious their illness is! </a:t>
            </a:r>
          </a:p>
          <a:p>
            <a:r>
              <a:rPr lang="en-GB" sz="1100" b="0" u="sng" dirty="0">
                <a:solidFill>
                  <a:schemeClr val="accent1"/>
                </a:solidFill>
              </a:rPr>
              <a:t>Consider:</a:t>
            </a:r>
            <a:endParaRPr lang="en-GB" sz="1100" b="0" u="sng" dirty="0"/>
          </a:p>
          <a:p>
            <a:r>
              <a:rPr lang="en-GB" sz="1100" dirty="0"/>
              <a:t>Finding out what symptoms the patient is concerned about and then providing convincing non-serious explanations for these symptoms [7,8]. For example:</a:t>
            </a:r>
          </a:p>
          <a:p>
            <a:r>
              <a:rPr lang="en-GB" sz="1100" dirty="0"/>
              <a:t>‘</a:t>
            </a:r>
            <a:r>
              <a:rPr lang="en-GB" sz="1100" i="1" dirty="0"/>
              <a:t>Your body produces phlegm as a normal reaction to inflammation in the airways to your lungs. The phlegm catches particles in your airways and helps keep your lungs clear.’</a:t>
            </a:r>
          </a:p>
          <a:p>
            <a:r>
              <a:rPr lang="en-GB" sz="1100" dirty="0"/>
              <a:t>It can be helpful to acknowledge that these non-serious symptoms can still be very disruptive for patients so showing empathy that they are feeling very unwell is important.</a:t>
            </a:r>
          </a:p>
          <a:p>
            <a:endParaRPr lang="en-GB" sz="1100" dirty="0"/>
          </a:p>
          <a:p>
            <a:r>
              <a:rPr lang="en-GB" sz="1100" b="1" u="sng" dirty="0"/>
              <a:t>T - Timelines</a:t>
            </a:r>
          </a:p>
          <a:p>
            <a:r>
              <a:rPr lang="en-GB" sz="1100" dirty="0"/>
              <a:t>Prescribers might not always set realistic expectations and sometimes suggest that patients will get better ‘in a few days’, when we now know that it often takes much longer than this to recover.</a:t>
            </a:r>
          </a:p>
          <a:p>
            <a:r>
              <a:rPr lang="en-GB" sz="1100" dirty="0"/>
              <a:t>In addition, patients often have unrealistic expectations about how quickly they will recover, and these can lead to unnecessary anxiety and re-consultation. </a:t>
            </a:r>
          </a:p>
          <a:p>
            <a:r>
              <a:rPr lang="en-GB" sz="1100" b="0" u="sng" dirty="0">
                <a:solidFill>
                  <a:schemeClr val="accent1"/>
                </a:solidFill>
              </a:rPr>
              <a:t>Consider:</a:t>
            </a:r>
          </a:p>
          <a:p>
            <a:r>
              <a:rPr lang="en-GB" sz="1100" dirty="0"/>
              <a:t>Research has provided us with valuable information on expected duration of common infections. It is useful to tell these durations to patients to reassure them that their symptoms are not unusual.</a:t>
            </a:r>
          </a:p>
          <a:p>
            <a:endParaRPr lang="en-GB" sz="1100" dirty="0"/>
          </a:p>
          <a:p>
            <a:r>
              <a:rPr lang="en-GB" sz="1100" b="1" u="sng" dirty="0"/>
              <a:t>S - Shortcomings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dirty="0"/>
              <a:t>Prescribers don't always discuss pros and cons of antibiotics with patients, and patients often are not aware that antibiotics have no or very limited benefit for several common infections.</a:t>
            </a:r>
          </a:p>
          <a:p>
            <a:r>
              <a:rPr lang="en-GB" sz="1100" b="0" u="sng" dirty="0">
                <a:solidFill>
                  <a:schemeClr val="accent1"/>
                </a:solidFill>
              </a:rPr>
              <a:t>Consider:</a:t>
            </a:r>
          </a:p>
          <a:p>
            <a:r>
              <a:rPr lang="en-GB" sz="1100" dirty="0"/>
              <a:t>Several trials have shown no or limited benefit of antibiotics for several types of common infections. Antibiotics are not usually indicated in sore throat, sinusitis, acute otitis media and acute cough where pneumonia is not suspected. Consider expanding on antibiotics effects on illness duration, AMR and side effects.</a:t>
            </a:r>
          </a:p>
          <a:p>
            <a:endParaRPr lang="en-GB" sz="1100" dirty="0"/>
          </a:p>
          <a:p>
            <a:r>
              <a:rPr lang="en-GB" sz="1100" b="1" u="sng" dirty="0"/>
              <a:t>S – Self-care</a:t>
            </a:r>
          </a:p>
          <a:p>
            <a:r>
              <a:rPr lang="en-GB" sz="1100" dirty="0"/>
              <a:t>Most patients are looking for </a:t>
            </a:r>
            <a:r>
              <a:rPr lang="en-GB" sz="1100" b="1" dirty="0">
                <a:solidFill>
                  <a:schemeClr val="accent1"/>
                </a:solidFill>
              </a:rPr>
              <a:t>something positive that they can do </a:t>
            </a:r>
            <a:r>
              <a:rPr lang="en-GB" sz="1100" dirty="0"/>
              <a:t>to feel better more quickly.</a:t>
            </a:r>
          </a:p>
          <a:p>
            <a:r>
              <a:rPr lang="en-GB" sz="1100" b="0" u="sng" dirty="0">
                <a:solidFill>
                  <a:schemeClr val="accent1"/>
                </a:solidFill>
              </a:rPr>
              <a:t>Consider:</a:t>
            </a:r>
          </a:p>
          <a:p>
            <a:r>
              <a:rPr lang="en-GB" sz="1100" dirty="0"/>
              <a:t>Asking patients what they have done already to manage their symptoms and reassure them that what they are doing will help. Giving reassurance and advice on other things they can do can go a long way to make patients feel more in control and comfortable. </a:t>
            </a:r>
          </a:p>
          <a:p>
            <a:r>
              <a:rPr lang="en-GB" sz="1100" dirty="0"/>
              <a:t> </a:t>
            </a:r>
          </a:p>
          <a:p>
            <a:r>
              <a:rPr lang="en-GB" sz="1100" dirty="0"/>
              <a:t>Reinforcing the fact that the </a:t>
            </a:r>
            <a:r>
              <a:rPr lang="en-GB" sz="1100" b="1" dirty="0">
                <a:solidFill>
                  <a:schemeClr val="accent1"/>
                </a:solidFill>
              </a:rPr>
              <a:t>patient’s own immune system </a:t>
            </a:r>
            <a:r>
              <a:rPr lang="en-GB" sz="1100" dirty="0"/>
              <a:t>is their best source of defence, and advise on </a:t>
            </a:r>
            <a:r>
              <a:rPr lang="en-GB" sz="1100" b="1" dirty="0">
                <a:solidFill>
                  <a:schemeClr val="accent1"/>
                </a:solidFill>
              </a:rPr>
              <a:t>what they can do themselves to help their body fight the infection</a:t>
            </a:r>
            <a:r>
              <a:rPr lang="en-GB" sz="1100" dirty="0"/>
              <a:t>. Patient leaflets can support how you discuss self-care advice.</a:t>
            </a:r>
          </a:p>
          <a:p>
            <a:endParaRPr lang="en-GB" sz="1100" dirty="0"/>
          </a:p>
          <a:p>
            <a:r>
              <a:rPr lang="en-GB" sz="1100" b="1" u="sng" dirty="0"/>
              <a:t>S – Safety netting</a:t>
            </a:r>
          </a:p>
          <a:p>
            <a:r>
              <a:rPr lang="en-GB" sz="1100" dirty="0"/>
              <a:t>Lastly it is important that patients understand what they should be looking out for, and when they should re-consult.</a:t>
            </a:r>
          </a:p>
          <a:p>
            <a:r>
              <a:rPr lang="en-GB" sz="1100" b="0" u="sng" dirty="0">
                <a:solidFill>
                  <a:schemeClr val="accent1"/>
                </a:solidFill>
              </a:rPr>
              <a:t>Consider:</a:t>
            </a:r>
          </a:p>
          <a:p>
            <a:r>
              <a:rPr lang="en-GB" sz="1100" dirty="0"/>
              <a:t>Providing patients with specific information on 'red-flag symptoms' and advising them on what to do if symptoms get worse.</a:t>
            </a:r>
          </a:p>
          <a:p>
            <a:r>
              <a:rPr lang="en-GB" sz="1100" dirty="0"/>
              <a:t>Supporting the safety-netting advice by discussing a patient leaflet.</a:t>
            </a:r>
          </a:p>
          <a:p>
            <a:endParaRPr lang="en-GB" sz="1100" dirty="0"/>
          </a:p>
          <a:p>
            <a:endParaRPr lang="en-GB" sz="1100" dirty="0"/>
          </a:p>
          <a:p>
            <a:r>
              <a:rPr lang="en-GB" sz="1100" dirty="0"/>
              <a:t>Finally, it can be useful for you to </a:t>
            </a:r>
            <a:r>
              <a:rPr lang="en-GB" sz="1100" b="1" dirty="0">
                <a:solidFill>
                  <a:schemeClr val="accent1"/>
                </a:solidFill>
              </a:rPr>
              <a:t>summarise key messages </a:t>
            </a:r>
            <a:r>
              <a:rPr lang="en-GB" sz="1100" dirty="0"/>
              <a:t>- the natural history, reassurance that nothing serious is going on (assuming you have found no indication for antibiotics) and to check that the patient understands and is happy with the management plan. </a:t>
            </a: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dirty="0"/>
              <a:t>Clinicians will usually cover the first 4-5 elements of CHESTSSS in the consultation but tell us they often run out of time to cover E-S-S-S. Patient information leaflets can be a really useful tool to help ensure that all elements of CHESTSSS are being covered and allow patients to digest the information at their own pace. </a:t>
            </a: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36</a:t>
            </a:fld>
            <a:endParaRPr lang="en-GB" dirty="0"/>
          </a:p>
        </p:txBody>
      </p:sp>
    </p:spTree>
    <p:extLst>
      <p:ext uri="{BB962C8B-B14F-4D97-AF65-F5344CB8AC3E}">
        <p14:creationId xmlns:p14="http://schemas.microsoft.com/office/powerpoint/2010/main" val="3964045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This is an example of the TARGET RTI patient information leaflet which has been designed to be used by clinicians in discussion with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These are freely available to download and print and there are web page versions which can be texted to patients. If you use </a:t>
            </a:r>
            <a:r>
              <a:rPr lang="en-GB" altLang="en-US" sz="1100" b="0" dirty="0" err="1">
                <a:latin typeface="Arial" panose="020B0604020202020204" pitchFamily="34" charset="0"/>
                <a:cs typeface="Arial" panose="020B0604020202020204" pitchFamily="34" charset="0"/>
              </a:rPr>
              <a:t>Accurx</a:t>
            </a:r>
            <a:r>
              <a:rPr lang="en-GB" altLang="en-US" sz="1100" b="0" dirty="0">
                <a:latin typeface="Arial" panose="020B0604020202020204" pitchFamily="34" charset="0"/>
                <a:cs typeface="Arial" panose="020B0604020202020204" pitchFamily="34" charset="0"/>
              </a:rPr>
              <a:t> there are existing templates if you search for TARGET under templates.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leaflets are available on the TARGET toolkit hub: https://elearning.rcgp.org.uk/course/view.php?id=553#section-0</a:t>
            </a:r>
          </a:p>
        </p:txBody>
      </p:sp>
      <p:sp>
        <p:nvSpPr>
          <p:cNvPr id="4" name="Slide Number Placeholder 3"/>
          <p:cNvSpPr>
            <a:spLocks noGrp="1"/>
          </p:cNvSpPr>
          <p:nvPr>
            <p:ph type="sldNum" sz="quarter" idx="5"/>
          </p:nvPr>
        </p:nvSpPr>
        <p:spPr/>
        <p:txBody>
          <a:bodyPr/>
          <a:lstStyle/>
          <a:p>
            <a:fld id="{763422BC-2484-4DBD-816A-03B57D2AF8C0}" type="slidenum">
              <a:rPr lang="en-GB" smtClean="0"/>
              <a:t>37</a:t>
            </a:fld>
            <a:endParaRPr lang="en-GB" dirty="0"/>
          </a:p>
        </p:txBody>
      </p:sp>
    </p:spTree>
    <p:extLst>
      <p:ext uri="{BB962C8B-B14F-4D97-AF65-F5344CB8AC3E}">
        <p14:creationId xmlns:p14="http://schemas.microsoft.com/office/powerpoint/2010/main" val="3796086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The TARGET leaflet is also available in a pictorial booklet version with the same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All leaflets are translated into around 30 different languages.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leaflets are available on the TARGET toolkit hub: https://elearning.rcgp.org.uk/course/view.php?id=553#section-0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38</a:t>
            </a:fld>
            <a:endParaRPr lang="en-GB" dirty="0"/>
          </a:p>
        </p:txBody>
      </p:sp>
    </p:spTree>
    <p:extLst>
      <p:ext uri="{BB962C8B-B14F-4D97-AF65-F5344CB8AC3E}">
        <p14:creationId xmlns:p14="http://schemas.microsoft.com/office/powerpoint/2010/main" val="1594018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110000"/>
              </a:lnSpc>
              <a:spcBef>
                <a:spcPts val="0"/>
              </a:spcBef>
              <a:buFont typeface="+mj-lt"/>
              <a:buNone/>
            </a:pPr>
            <a:r>
              <a:rPr lang="en-GB" b="1" dirty="0"/>
              <a:t>Presenter talk</a:t>
            </a:r>
          </a:p>
          <a:p>
            <a:pPr marL="57150" indent="0">
              <a:lnSpc>
                <a:spcPct val="110000"/>
              </a:lnSpc>
              <a:spcBef>
                <a:spcPts val="0"/>
              </a:spcBef>
              <a:buFont typeface="+mj-lt"/>
              <a:buNone/>
            </a:pPr>
            <a:endParaRPr lang="en-GB" b="1" dirty="0"/>
          </a:p>
          <a:p>
            <a:pPr marL="57150" indent="0">
              <a:lnSpc>
                <a:spcPct val="110000"/>
              </a:lnSpc>
              <a:spcBef>
                <a:spcPts val="0"/>
              </a:spcBef>
              <a:buFont typeface="+mj-lt"/>
              <a:buNone/>
            </a:pPr>
            <a:r>
              <a:rPr lang="en-GB" b="0" dirty="0"/>
              <a:t>We will briefly touch on back-up and delayed antibiotic prescriptions, but there is a previous TARGET webinar from 2021 you can access from the website which goes into depth on using these.</a:t>
            </a:r>
          </a:p>
          <a:p>
            <a:endParaRPr lang="en-GB" dirty="0"/>
          </a:p>
        </p:txBody>
      </p:sp>
      <p:sp>
        <p:nvSpPr>
          <p:cNvPr id="4" name="Slide Number Placeholder 3"/>
          <p:cNvSpPr>
            <a:spLocks noGrp="1"/>
          </p:cNvSpPr>
          <p:nvPr>
            <p:ph type="sldNum" sz="quarter" idx="10"/>
          </p:nvPr>
        </p:nvSpPr>
        <p:spPr/>
        <p:txBody>
          <a:bodyPr/>
          <a:lstStyle/>
          <a:p>
            <a:fld id="{067F8311-D065-4984-95A1-B53211C3BBB2}" type="slidenum">
              <a:rPr lang="en-GB" smtClean="0"/>
              <a:t>39</a:t>
            </a:fld>
            <a:endParaRPr lang="en-GB"/>
          </a:p>
        </p:txBody>
      </p:sp>
    </p:spTree>
    <p:extLst>
      <p:ext uri="{BB962C8B-B14F-4D97-AF65-F5344CB8AC3E}">
        <p14:creationId xmlns:p14="http://schemas.microsoft.com/office/powerpoint/2010/main" val="1135300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eaLnBrk="1" hangingPunct="1">
              <a:lnSpc>
                <a:spcPct val="90000"/>
              </a:lnSpc>
              <a:spcBef>
                <a:spcPct val="0"/>
              </a:spcBef>
              <a:defRPr/>
            </a:pPr>
            <a:r>
              <a:rPr lang="en-GB" altLang="en-US" sz="1100" b="1" u="none" dirty="0">
                <a:latin typeface="Arial" panose="020B0604020202020204" pitchFamily="34" charset="0"/>
                <a:cs typeface="Arial" panose="020B0604020202020204" pitchFamily="34" charset="0"/>
              </a:rPr>
              <a:t>Presenter Talk </a:t>
            </a:r>
            <a:r>
              <a:rPr lang="en-GB" altLang="en-US" sz="1100" u="none" dirty="0">
                <a:latin typeface="Arial" panose="020B0604020202020204" pitchFamily="34" charset="0"/>
                <a:cs typeface="Arial" panose="020B0604020202020204" pitchFamily="34" charset="0"/>
              </a:rPr>
              <a:t> </a:t>
            </a:r>
          </a:p>
          <a:p>
            <a:pPr eaLnBrk="1" hangingPunct="1">
              <a:lnSpc>
                <a:spcPct val="90000"/>
              </a:lnSpc>
              <a:spcBef>
                <a:spcPct val="0"/>
              </a:spcBef>
              <a:defRPr/>
            </a:pPr>
            <a:r>
              <a:rPr lang="en-GB" altLang="en-US" sz="1100" dirty="0">
                <a:latin typeface="Arial" panose="020B0604020202020204" pitchFamily="34" charset="0"/>
                <a:cs typeface="Arial" panose="020B0604020202020204" pitchFamily="34" charset="0"/>
              </a:rPr>
              <a:t>This slide covers one study within a review conducted by Little et al in in 2014 focused on upper respiratory tract infections and included patients 8</a:t>
            </a:r>
            <a:r>
              <a:rPr lang="en-GB" b="0" i="0" dirty="0">
                <a:solidFill>
                  <a:srgbClr val="333333"/>
                </a:solidFill>
                <a:effectLst/>
                <a:latin typeface="interfaceregular"/>
              </a:rPr>
              <a:t>89 patients over 3 years of age from 25 practices. Patients who were not judged to need an immediate antibiotic, were randomised into no antibiotic or delayed prescribing group  (n=556). </a:t>
            </a:r>
          </a:p>
          <a:p>
            <a:pPr eaLnBrk="1" hangingPunct="1">
              <a:lnSpc>
                <a:spcPct val="90000"/>
              </a:lnSpc>
              <a:spcBef>
                <a:spcPct val="0"/>
              </a:spcBef>
              <a:defRPr/>
            </a:pPr>
            <a:endParaRPr lang="en-GB" altLang="en-US" sz="1100" dirty="0">
              <a:latin typeface="Arial" panose="020B0604020202020204" pitchFamily="34" charset="0"/>
              <a:cs typeface="Arial" panose="020B0604020202020204" pitchFamily="34" charset="0"/>
            </a:endParaRPr>
          </a:p>
          <a:p>
            <a:pPr eaLnBrk="1" hangingPunct="1">
              <a:lnSpc>
                <a:spcPct val="90000"/>
              </a:lnSpc>
              <a:spcBef>
                <a:spcPct val="0"/>
              </a:spcBef>
              <a:defRPr/>
            </a:pPr>
            <a:r>
              <a:rPr lang="en-GB" altLang="en-US" sz="1100" dirty="0">
                <a:latin typeface="Arial" panose="020B0604020202020204" pitchFamily="34" charset="0"/>
                <a:cs typeface="Arial" panose="020B0604020202020204" pitchFamily="34" charset="0"/>
              </a:rPr>
              <a:t>There was no significant effect of antibiotic prescribing strategy on symptom severity or temperature. Higher levels of satisfaction were reported for the patient led and collection approaches, although the limited sample size for this outcome resulted in </a:t>
            </a:r>
            <a:r>
              <a:rPr lang="en-GB" altLang="en-US" sz="1100" b="1" dirty="0">
                <a:latin typeface="Arial" panose="020B0604020202020204" pitchFamily="34" charset="0"/>
                <a:cs typeface="Arial" panose="020B0604020202020204" pitchFamily="34" charset="0"/>
              </a:rPr>
              <a:t>no significant differences overall (2.38, P=0.667). </a:t>
            </a:r>
            <a:r>
              <a:rPr lang="en-GB" altLang="en-US" sz="1100" dirty="0">
                <a:latin typeface="Arial" panose="020B0604020202020204" pitchFamily="34" charset="0"/>
                <a:cs typeface="Arial" panose="020B0604020202020204" pitchFamily="34" charset="0"/>
              </a:rPr>
              <a:t>T</a:t>
            </a:r>
            <a:r>
              <a:rPr lang="en-GB" altLang="en-US" sz="1100" b="1" dirty="0">
                <a:latin typeface="Arial" panose="020B0604020202020204" pitchFamily="34" charset="0"/>
                <a:cs typeface="Arial" panose="020B0604020202020204" pitchFamily="34" charset="0"/>
              </a:rPr>
              <a:t>hose given antibiotics were more likely to believe that antibiotics were effective (click for arrow) despite immediate antibiotics having no significant effect on symptom severity or duration.</a:t>
            </a:r>
          </a:p>
          <a:p>
            <a:pPr eaLnBrk="1" hangingPunct="1">
              <a:lnSpc>
                <a:spcPct val="90000"/>
              </a:lnSpc>
              <a:spcBef>
                <a:spcPct val="0"/>
              </a:spcBef>
              <a:defRPr/>
            </a:pPr>
            <a:endParaRPr lang="en-GB" altLang="en-US" sz="1100" dirty="0">
              <a:latin typeface="Arial" panose="020B0604020202020204" pitchFamily="34" charset="0"/>
              <a:cs typeface="Arial" panose="020B0604020202020204" pitchFamily="34" charset="0"/>
            </a:endParaRPr>
          </a:p>
          <a:p>
            <a:pPr eaLnBrk="1" hangingPunct="1">
              <a:lnSpc>
                <a:spcPct val="90000"/>
              </a:lnSpc>
              <a:spcBef>
                <a:spcPct val="0"/>
              </a:spcBef>
              <a:defRPr/>
            </a:pPr>
            <a:r>
              <a:rPr lang="en-GB" altLang="en-US" sz="1100" b="1" dirty="0">
                <a:latin typeface="Arial" panose="020B0604020202020204" pitchFamily="34" charset="0"/>
                <a:cs typeface="Arial" panose="020B0604020202020204" pitchFamily="34" charset="0"/>
              </a:rPr>
              <a:t>The back-up prescription is very useful to give to patients who have a high expectation for antibiotics, and can be given alongside the TARGET patient information leaflets.</a:t>
            </a:r>
          </a:p>
          <a:p>
            <a:pPr eaLnBrk="1" hangingPunct="1">
              <a:lnSpc>
                <a:spcPct val="90000"/>
              </a:lnSpc>
              <a:spcBef>
                <a:spcPct val="0"/>
              </a:spcBef>
              <a:defRPr/>
            </a:pPr>
            <a:endParaRPr lang="en-GB" altLang="en-US" sz="1100" dirty="0">
              <a:latin typeface="Arial" panose="020B0604020202020204" pitchFamily="34" charset="0"/>
              <a:cs typeface="Arial" panose="020B0604020202020204" pitchFamily="34" charset="0"/>
            </a:endParaRPr>
          </a:p>
          <a:p>
            <a:pPr eaLnBrk="1" hangingPunct="1">
              <a:lnSpc>
                <a:spcPct val="90000"/>
              </a:lnSpc>
              <a:spcBef>
                <a:spcPct val="0"/>
              </a:spcBef>
              <a:defRPr/>
            </a:pPr>
            <a:endParaRPr lang="en-GB" altLang="en-US" sz="1100" dirty="0">
              <a:latin typeface="Arial" panose="020B0604020202020204" pitchFamily="34" charset="0"/>
              <a:cs typeface="Arial" panose="020B0604020202020204" pitchFamily="34" charset="0"/>
            </a:endParaRPr>
          </a:p>
          <a:p>
            <a:pPr eaLnBrk="1" hangingPunct="1">
              <a:lnSpc>
                <a:spcPct val="90000"/>
              </a:lnSpc>
              <a:spcBef>
                <a:spcPct val="0"/>
              </a:spcBef>
              <a:defRPr/>
            </a:pPr>
            <a:r>
              <a:rPr lang="en-GB" altLang="en-US" sz="1100" b="1" dirty="0">
                <a:latin typeface="Arial" panose="020B0604020202020204" pitchFamily="34" charset="0"/>
                <a:cs typeface="Arial" panose="020B0604020202020204" pitchFamily="34" charset="0"/>
              </a:rPr>
              <a:t>Additional presenter notes</a:t>
            </a:r>
          </a:p>
          <a:p>
            <a:pPr eaLnBrk="1" hangingPunct="1">
              <a:lnSpc>
                <a:spcPct val="90000"/>
              </a:lnSpc>
              <a:spcBef>
                <a:spcPct val="0"/>
              </a:spcBef>
              <a:defRPr/>
            </a:pPr>
            <a:r>
              <a:rPr lang="en-GB" altLang="en-US" sz="1100" b="0" dirty="0">
                <a:latin typeface="Arial" panose="020B0604020202020204" pitchFamily="34" charset="0"/>
                <a:cs typeface="Arial" panose="020B0604020202020204" pitchFamily="34" charset="0"/>
              </a:rPr>
              <a:t>Additional information on delayed prescribing you can cover: </a:t>
            </a:r>
          </a:p>
          <a:p>
            <a:pPr eaLnBrk="1" hangingPunct="1">
              <a:lnSpc>
                <a:spcPct val="90000"/>
              </a:lnSpc>
              <a:spcBef>
                <a:spcPct val="0"/>
              </a:spcBef>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lang="en-GB" altLang="en-US" sz="1100" dirty="0">
                <a:latin typeface="Arial" panose="020B0604020202020204" pitchFamily="34" charset="0"/>
                <a:cs typeface="Arial" panose="020B0604020202020204" pitchFamily="34" charset="0"/>
              </a:rPr>
              <a:t>A 2017 Cochrane review found that symptoms for sore throat were only modestly improved by immediate antibiotics compared with delayed antibiotics</a:t>
            </a:r>
            <a:r>
              <a:rPr lang="en-GB" dirty="0"/>
              <a:t> </a:t>
            </a:r>
            <a:r>
              <a:rPr lang="en-GB" altLang="en-US" sz="1100" dirty="0">
                <a:latin typeface="Arial" panose="020B0604020202020204" pitchFamily="34" charset="0"/>
                <a:cs typeface="Arial" panose="020B0604020202020204" pitchFamily="34" charset="0"/>
              </a:rPr>
              <a:t> (5 studies - Spurling 2017) also </a:t>
            </a:r>
            <a:r>
              <a:rPr lang="en-GB" altLang="en-US" sz="1100" b="1" dirty="0">
                <a:latin typeface="Arial" panose="020B0604020202020204" pitchFamily="34" charset="0"/>
                <a:cs typeface="Arial" panose="020B0604020202020204" pitchFamily="34" charset="0"/>
              </a:rPr>
              <a:t>found no significant difference in patient satisfaction in delayed vs. immediate groups in studies</a:t>
            </a:r>
            <a:r>
              <a:rPr lang="en-GB" altLang="en-US" sz="1100" dirty="0">
                <a:latin typeface="Arial" panose="020B0604020202020204" pitchFamily="34" charset="0"/>
                <a:cs typeface="Arial" panose="020B0604020202020204" pitchFamily="34" charset="0"/>
              </a:rPr>
              <a:t> focusing on respiratory tract infections (6 studies).</a:t>
            </a:r>
          </a:p>
          <a:p>
            <a:pPr eaLnBrk="1" hangingPunct="1">
              <a:lnSpc>
                <a:spcPct val="90000"/>
              </a:lnSpc>
              <a:spcBef>
                <a:spcPct val="0"/>
              </a:spcBef>
              <a:defRPr/>
            </a:pPr>
            <a:endParaRPr lang="en-GB" altLang="en-US" sz="1100" b="1" dirty="0">
              <a:latin typeface="Arial" panose="020B0604020202020204" pitchFamily="34" charset="0"/>
              <a:cs typeface="Arial" panose="020B0604020202020204" pitchFamily="34" charset="0"/>
            </a:endParaRPr>
          </a:p>
          <a:p>
            <a:pPr eaLnBrk="1" hangingPunct="1">
              <a:lnSpc>
                <a:spcPct val="90000"/>
              </a:lnSpc>
              <a:spcBef>
                <a:spcPct val="0"/>
              </a:spcBef>
              <a:defRPr/>
            </a:pPr>
            <a:r>
              <a:rPr lang="en-GB" altLang="en-US" sz="1100" b="0" dirty="0">
                <a:latin typeface="Arial" panose="020B0604020202020204" pitchFamily="34" charset="0"/>
                <a:cs typeface="Arial" panose="020B0604020202020204" pitchFamily="34" charset="0"/>
              </a:rPr>
              <a:t>You can also include information about safety by covering the DESCARTE study: </a:t>
            </a:r>
          </a:p>
          <a:p>
            <a:pPr eaLnBrk="1" hangingPunct="1">
              <a:lnSpc>
                <a:spcPct val="90000"/>
              </a:lnSpc>
              <a:spcBef>
                <a:spcPct val="0"/>
              </a:spcBef>
              <a:defRPr/>
            </a:pPr>
            <a:endParaRPr lang="en-GB" altLang="en-US" sz="1100" b="0" dirty="0">
              <a:latin typeface="Arial" panose="020B0604020202020204" pitchFamily="34" charset="0"/>
              <a:cs typeface="Arial" panose="020B0604020202020204" pitchFamily="34" charset="0"/>
            </a:endParaRPr>
          </a:p>
          <a:p>
            <a:pPr eaLnBrk="1" hangingPunct="1">
              <a:lnSpc>
                <a:spcPct val="90000"/>
              </a:lnSpc>
              <a:spcBef>
                <a:spcPct val="0"/>
              </a:spcBef>
              <a:defRPr/>
            </a:pPr>
            <a:r>
              <a:rPr lang="en-GB" altLang="en-US" sz="1100" dirty="0">
                <a:latin typeface="Arial" panose="020B0604020202020204" pitchFamily="34" charset="0"/>
                <a:cs typeface="Arial" panose="020B0604020202020204" pitchFamily="34" charset="0"/>
              </a:rPr>
              <a:t>A study of acute sore throat (the DESCARTE study – Little 2013) showed that complications in those who received immediate were similar to those receiving a  back-up prescription even though 30% did not collect the prescription, and in the study complications were higher in the no antibiotic group. Thus giving more control to the patient does help prevent complications, but with a back-up antibiotic safety netting instructions are important.</a:t>
            </a:r>
          </a:p>
          <a:p>
            <a:pPr eaLnBrk="1" hangingPunct="1">
              <a:lnSpc>
                <a:spcPct val="90000"/>
              </a:lnSpc>
              <a:spcBef>
                <a:spcPct val="0"/>
              </a:spcBef>
              <a:defRPr/>
            </a:pPr>
            <a:endParaRPr lang="en-GB" altLang="en-US" sz="1100" dirty="0">
              <a:latin typeface="Arial" panose="020B0604020202020204" pitchFamily="34" charset="0"/>
              <a:cs typeface="Arial" panose="020B0604020202020204" pitchFamily="34" charset="0"/>
            </a:endParaRPr>
          </a:p>
          <a:p>
            <a:pPr eaLnBrk="1" hangingPunct="1">
              <a:lnSpc>
                <a:spcPct val="90000"/>
              </a:lnSpc>
              <a:spcBef>
                <a:spcPct val="0"/>
              </a:spcBef>
              <a:defRPr/>
            </a:pPr>
            <a:endParaRPr lang="en-GB" altLang="en-US" sz="1100" b="0" dirty="0">
              <a:latin typeface="Arial" panose="020B0604020202020204" pitchFamily="34" charset="0"/>
              <a:cs typeface="Arial" panose="020B0604020202020204" pitchFamily="34" charset="0"/>
            </a:endParaRPr>
          </a:p>
          <a:p>
            <a:pPr eaLnBrk="1" hangingPunct="1">
              <a:lnSpc>
                <a:spcPct val="90000"/>
              </a:lnSpc>
              <a:spcBef>
                <a:spcPct val="0"/>
              </a:spcBef>
              <a:defRPr/>
            </a:pPr>
            <a:endParaRPr lang="en-GB" altLang="en-US" sz="1100" b="1" dirty="0">
              <a:latin typeface="Arial" panose="020B0604020202020204" pitchFamily="34" charset="0"/>
              <a:cs typeface="Arial" panose="020B0604020202020204" pitchFamily="34" charset="0"/>
            </a:endParaRPr>
          </a:p>
          <a:p>
            <a:pPr eaLnBrk="1" hangingPunct="1">
              <a:lnSpc>
                <a:spcPct val="90000"/>
              </a:lnSpc>
              <a:spcBef>
                <a:spcPct val="0"/>
              </a:spcBef>
              <a:defRPr/>
            </a:pPr>
            <a:r>
              <a:rPr lang="en-GB" altLang="en-US" sz="1100" b="1" dirty="0">
                <a:latin typeface="Arial" panose="020B0604020202020204" pitchFamily="34" charset="0"/>
                <a:cs typeface="Arial" panose="020B0604020202020204" pitchFamily="34" charset="0"/>
              </a:rPr>
              <a:t>Little 2014 study:</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Health professionals decided in negotiation with patients whether immediate antibiotics were needed. Total of 889 patients, of these 333 (37%) were prescribed immediate antibiotics</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If antibiotics were not needed, patients were randomised into four delayed prescribing groups (n=556, 63%):</a:t>
            </a:r>
          </a:p>
          <a:p>
            <a:pPr marL="342900" lvl="0" indent="-342900">
              <a:lnSpc>
                <a:spcPct val="107000"/>
              </a:lnSpc>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Recontact for prescription (n=123)</a:t>
            </a:r>
          </a:p>
          <a:p>
            <a:pPr marL="342900" lvl="0" indent="-342900">
              <a:lnSpc>
                <a:spcPct val="107000"/>
              </a:lnSpc>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Post-dated prescription (n=114)</a:t>
            </a:r>
          </a:p>
          <a:p>
            <a:pPr marL="342900" lvl="0" indent="-342900">
              <a:lnSpc>
                <a:spcPct val="107000"/>
              </a:lnSpc>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Collection of the prescription (n=105)</a:t>
            </a:r>
          </a:p>
          <a:p>
            <a:pPr marL="342900" lvl="0" indent="-342900">
              <a:lnSpc>
                <a:spcPct val="107000"/>
              </a:lnSpc>
              <a:spcAft>
                <a:spcPts val="800"/>
              </a:spcAft>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Or patient led (the patient was given to use if needed) (n=106)</a:t>
            </a:r>
          </a:p>
          <a:p>
            <a:pPr marL="342900" lvl="0" indent="-342900">
              <a:lnSpc>
                <a:spcPct val="107000"/>
              </a:lnSpc>
              <a:spcAft>
                <a:spcPts val="800"/>
              </a:spcAft>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Immediate antibiotics given (n=333) symptoms documented (n=280)</a:t>
            </a: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For symptom severity, we saw no evidence of a significant interaction between antibiotic strategy and analgesia use</a:t>
            </a: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u="sng" dirty="0">
                <a:effectLst/>
                <a:latin typeface="Arial" panose="020B0604020202020204" pitchFamily="34" charset="0"/>
                <a:ea typeface="Calibri" panose="020F0502020204030204" pitchFamily="34" charset="0"/>
                <a:cs typeface="Arial" panose="020B0604020202020204" pitchFamily="34" charset="0"/>
              </a:rPr>
              <a:t>For the randomised no/delayed groups</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There was no significant effect of strategy on symptoms severity, duration and small differences in temperature control.</a:t>
            </a:r>
          </a:p>
          <a:p>
            <a:pPr marL="342900" marR="0" lvl="0" indent="-342900" algn="l" defTabSz="914400" rtl="0" eaLnBrk="0" fontAlgn="base" latinLnBrk="0" hangingPunct="0">
              <a:lnSpc>
                <a:spcPct val="107000"/>
              </a:lnSpc>
              <a:spcBef>
                <a:spcPct val="30000"/>
              </a:spcBef>
              <a:spcAft>
                <a:spcPct val="0"/>
              </a:spcAft>
              <a:buClrTx/>
              <a:buSzTx/>
              <a:buFont typeface="Symbol" panose="05050102010706020507" pitchFamily="18" charset="2"/>
              <a:buChar char=""/>
              <a:tabLst/>
              <a:defRPr/>
            </a:pPr>
            <a:r>
              <a:rPr lang="en-GB" sz="3200" dirty="0">
                <a:effectLst/>
                <a:latin typeface="Arial" panose="020B0604020202020204" pitchFamily="34" charset="0"/>
                <a:ea typeface="Calibri" panose="020F0502020204030204" pitchFamily="34" charset="0"/>
                <a:cs typeface="Arial" panose="020B0604020202020204" pitchFamily="34" charset="0"/>
              </a:rPr>
              <a:t>Antibiotic use did not differ significantly between no/delayed prescribing strategies, with the lowest use reported in the no prescription group</a:t>
            </a:r>
          </a:p>
          <a:p>
            <a:pPr marL="342900" lvl="0" indent="-342900">
              <a:lnSpc>
                <a:spcPct val="107000"/>
              </a:lnSpc>
              <a:buFont typeface="Symbol" panose="05050102010706020507" pitchFamily="18" charset="2"/>
              <a:buChar char=""/>
            </a:pPr>
            <a:r>
              <a:rPr lang="en-GB" sz="3200" dirty="0"/>
              <a:t>Consultations in the following month were similar (RR: 2.97, P=0.563) and were not significantly different after the first month (RR: 4.11, P=0.391).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7000"/>
              </a:lnSpc>
              <a:spcBef>
                <a:spcPct val="30000"/>
              </a:spcBef>
              <a:spcAft>
                <a:spcPct val="0"/>
              </a:spcAft>
              <a:buClrTx/>
              <a:buSzTx/>
              <a:buFont typeface="Symbol" panose="05050102010706020507" pitchFamily="18" charset="2"/>
              <a:buChar char=""/>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Belief in antibiotics was strong but not significantly different between no or delayed groups,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u="sng" dirty="0">
                <a:effectLst/>
                <a:latin typeface="Arial" panose="020B0604020202020204" pitchFamily="34" charset="0"/>
                <a:ea typeface="Calibri" panose="020F0502020204030204" pitchFamily="34" charset="0"/>
                <a:cs typeface="Arial" panose="020B0604020202020204" pitchFamily="34" charset="0"/>
              </a:rPr>
              <a:t>Inclusion of the non-randomised immediate prescription group</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No significant effect of antibiotic prescribing strategy on symptom severity or temperature</a:t>
            </a: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Antibiotic use differed significantly with 97% of patients reporting antibiotic use in the immediate arm</a:t>
            </a:r>
          </a:p>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More patients believed antibiotics were very effective despite immediate antibiotics having no significant effect on symptom severity or duration.</a:t>
            </a:r>
            <a:endParaRPr lang="en-GB" sz="1800" b="0" i="0" dirty="0">
              <a:solidFill>
                <a:srgbClr val="000000"/>
              </a:solidFill>
              <a:effectLst/>
              <a:latin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b="0" i="0" u="non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There was no significant difference in satisfaction rates across the groups</a:t>
            </a:r>
            <a:endParaRPr lang="en-GB" sz="1800" u="none" dirty="0">
              <a:effectLst/>
              <a:latin typeface="Arial" panose="020B0604020202020204" pitchFamily="34" charset="0"/>
              <a:ea typeface="Calibri" panose="020F0502020204030204" pitchFamily="34" charset="0"/>
              <a:cs typeface="Arial" panose="020B0604020202020204" pitchFamily="34" charset="0"/>
            </a:endParaRPr>
          </a:p>
          <a:p>
            <a:endParaRPr lang="en-GB" altLang="en-US" sz="1800" dirty="0">
              <a:effectLst/>
              <a:latin typeface="Arial" panose="020B0604020202020204" pitchFamily="34" charset="0"/>
              <a:cs typeface="Arial" panose="020B0604020202020204" pitchFamily="34" charset="0"/>
            </a:endParaRPr>
          </a:p>
          <a:p>
            <a:pPr eaLnBrk="1" hangingPunct="1">
              <a:lnSpc>
                <a:spcPct val="90000"/>
              </a:lnSpc>
              <a:spcBef>
                <a:spcPct val="0"/>
              </a:spcBef>
              <a:defRPr/>
            </a:pPr>
            <a:r>
              <a:rPr lang="en-GB" altLang="en-US" sz="1100" u="sng" dirty="0">
                <a:latin typeface="Arial" panose="020B0604020202020204" pitchFamily="34" charset="0"/>
                <a:cs typeface="Arial" panose="020B0604020202020204" pitchFamily="34" charset="0"/>
              </a:rPr>
              <a:t>A 2017 Cochrane review of delayed prescriptions for respiratory infection found that: </a:t>
            </a:r>
          </a:p>
          <a:p>
            <a:pPr eaLnBrk="1" hangingPunct="1">
              <a:lnSpc>
                <a:spcPct val="90000"/>
              </a:lnSpc>
              <a:spcBef>
                <a:spcPct val="0"/>
              </a:spcBef>
              <a:defRPr/>
            </a:pPr>
            <a:endParaRPr lang="en-GB" altLang="en-US" sz="1100" dirty="0">
              <a:latin typeface="Arial" panose="020B0604020202020204" pitchFamily="34" charset="0"/>
              <a:cs typeface="Arial" panose="020B0604020202020204" pitchFamily="34" charset="0"/>
            </a:endParaRPr>
          </a:p>
          <a:p>
            <a:pPr marL="171450" indent="-171450" eaLnBrk="1" fontAlgn="t" hangingPunct="1">
              <a:lnSpc>
                <a:spcPct val="90000"/>
              </a:lnSpc>
              <a:spcBef>
                <a:spcPct val="0"/>
              </a:spcBef>
              <a:buFont typeface="Arial" panose="020B0604020202020204" pitchFamily="34" charset="0"/>
              <a:buChar char="•"/>
              <a:defRPr/>
            </a:pPr>
            <a:r>
              <a:rPr lang="en-GB" altLang="en-US" sz="1100" b="0" dirty="0">
                <a:latin typeface="Arial" panose="020B0604020202020204" pitchFamily="34" charset="0"/>
                <a:cs typeface="Arial" panose="020B0604020202020204" pitchFamily="34" charset="0"/>
              </a:rPr>
              <a:t>A strategy of immediate antibiotics is more likely to confer the modest benefits of antibiotics on clinical outcomes such as symptoms for acute otitis media and sore throat than delayed antibiotics (moderate certainty evidence according to GRADE assessment). </a:t>
            </a:r>
          </a:p>
          <a:p>
            <a:pPr marL="171450" indent="-171450" eaLnBrk="1" fontAlgn="t" hangingPunct="1">
              <a:lnSpc>
                <a:spcPct val="90000"/>
              </a:lnSpc>
              <a:spcBef>
                <a:spcPct val="0"/>
              </a:spcBef>
              <a:buFont typeface="Arial" panose="020B0604020202020204" pitchFamily="34" charset="0"/>
              <a:buChar char="•"/>
              <a:defRPr/>
            </a:pPr>
            <a:r>
              <a:rPr lang="en-GB" altLang="en-US" sz="1100" b="0" dirty="0">
                <a:latin typeface="Arial" panose="020B0604020202020204" pitchFamily="34" charset="0"/>
                <a:cs typeface="Arial" panose="020B0604020202020204" pitchFamily="34" charset="0"/>
              </a:rPr>
              <a:t>Immediate antibiotics had similarly high levels of patient satisfaction to delayed antibiotics (91% versus 86% - moderate certainty evidence according to GRADE assessment). </a:t>
            </a:r>
          </a:p>
          <a:p>
            <a:pPr marL="171450" indent="-171450" eaLnBrk="1" fontAlgn="t" hangingPunct="1">
              <a:lnSpc>
                <a:spcPct val="90000"/>
              </a:lnSpc>
              <a:spcBef>
                <a:spcPct val="0"/>
              </a:spcBef>
              <a:buFont typeface="Arial" panose="020B0604020202020204" pitchFamily="34" charset="0"/>
              <a:buChar char="•"/>
              <a:defRPr/>
            </a:pPr>
            <a:r>
              <a:rPr lang="en-GB" altLang="en-US" sz="1100" b="0" dirty="0">
                <a:latin typeface="Arial" panose="020B0604020202020204" pitchFamily="34" charset="0"/>
                <a:cs typeface="Arial" panose="020B0604020202020204" pitchFamily="34" charset="0"/>
              </a:rPr>
              <a:t>Delayed antibiotics had higher levels of patient satisfaction than no antibiotics (87% versus 82% - moderate certainty evidence according to GRADE assessment). </a:t>
            </a:r>
          </a:p>
          <a:p>
            <a:pPr marL="171450" indent="-171450" eaLnBrk="1" fontAlgn="t" hangingPunct="1">
              <a:lnSpc>
                <a:spcPct val="90000"/>
              </a:lnSpc>
              <a:spcBef>
                <a:spcPct val="0"/>
              </a:spcBef>
              <a:buFont typeface="Arial" panose="020B0604020202020204" pitchFamily="34" charset="0"/>
              <a:buChar char="•"/>
              <a:defRPr/>
            </a:pPr>
            <a:r>
              <a:rPr lang="en-GB" altLang="en-US" sz="1100" b="0" dirty="0">
                <a:latin typeface="Arial" panose="020B0604020202020204" pitchFamily="34" charset="0"/>
                <a:cs typeface="Arial" panose="020B0604020202020204" pitchFamily="34" charset="0"/>
              </a:rPr>
              <a:t>Delayed antibiotic prescribing strategies achieved markedly lower rates of antibiotic use compared to immediate antibiotics (31% versus 93% - moderate certainty evidence according to GRADE assessment).</a:t>
            </a:r>
          </a:p>
          <a:p>
            <a:pPr marL="171450" indent="-171450" eaLnBrk="1" fontAlgn="t" hangingPunct="1">
              <a:lnSpc>
                <a:spcPct val="90000"/>
              </a:lnSpc>
              <a:spcBef>
                <a:spcPct val="0"/>
              </a:spcBef>
              <a:buFont typeface="Arial" panose="020B0604020202020204" pitchFamily="34" charset="0"/>
              <a:buChar char="•"/>
              <a:defRPr/>
            </a:pPr>
            <a:r>
              <a:rPr lang="en-GB" altLang="en-US" sz="1100" b="0" dirty="0">
                <a:latin typeface="Arial" panose="020B0604020202020204" pitchFamily="34" charset="0"/>
                <a:cs typeface="Arial" panose="020B0604020202020204" pitchFamily="34" charset="0"/>
              </a:rPr>
              <a:t>Requiring the patient to return for a prescription resulted in even lower antibiotic use (27%) than giving a prescription at the time of the consultation with instructions to fill the prescription if symptoms worsened (38%).</a:t>
            </a:r>
          </a:p>
          <a:p>
            <a:pPr marL="171450" indent="-171450" eaLnBrk="1" fontAlgn="t" hangingPunct="1">
              <a:lnSpc>
                <a:spcPct val="90000"/>
              </a:lnSpc>
              <a:spcBef>
                <a:spcPct val="0"/>
              </a:spcBef>
              <a:buFont typeface="Arial" panose="020B0604020202020204" pitchFamily="34" charset="0"/>
              <a:buChar char="•"/>
              <a:defRPr/>
            </a:pPr>
            <a:r>
              <a:rPr lang="en-GB" altLang="en-US" sz="1100" b="0" dirty="0">
                <a:latin typeface="Arial" panose="020B0604020202020204" pitchFamily="34" charset="0"/>
                <a:cs typeface="Arial" panose="020B0604020202020204" pitchFamily="34" charset="0"/>
              </a:rPr>
              <a:t>No antibiotics achieved lower rates still of antibiotic use compared to delayed antibiotics (14% versus 28%)- moderate certainty evidence according to GRADE assessment).</a:t>
            </a:r>
            <a:endParaRPr lang="en-GB" b="0" dirty="0"/>
          </a:p>
          <a:p>
            <a:endParaRPr lang="en-GB" dirty="0"/>
          </a:p>
          <a:p>
            <a:r>
              <a:rPr lang="en-GB" b="1" dirty="0"/>
              <a:t>Slide References</a:t>
            </a:r>
          </a:p>
          <a:p>
            <a:pPr marL="228600" indent="-228600" algn="l">
              <a:buFont typeface="+mj-lt"/>
              <a:buAutoNum type="arabicPeriod"/>
            </a:pPr>
            <a:r>
              <a:rPr lang="en-GB" b="0" i="0" dirty="0">
                <a:solidFill>
                  <a:srgbClr val="000000"/>
                </a:solidFill>
                <a:effectLst/>
                <a:latin typeface="Source Sans Pro" panose="020B0503030403020204" pitchFamily="34" charset="0"/>
              </a:rPr>
              <a:t>Spurling GKP, Del Mar CB, Dooley L, Clark J, Askew DA. Delayed antibiotic prescriptions for respiratory infections. Cochrane Database of Systematic Reviews 2017, Issue 9. Art. No.: CD004417. DOI: 10.1002/14651858.CD004417.pub5. Accessed 23 January 2023.</a:t>
            </a:r>
            <a:r>
              <a:rPr lang="en-GB" dirty="0"/>
              <a:t>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0" i="0" dirty="0">
                <a:solidFill>
                  <a:srgbClr val="000000"/>
                </a:solidFill>
                <a:effectLst/>
                <a:latin typeface="Source Sans Pro" panose="020B0503030403020204" pitchFamily="34" charset="0"/>
              </a:rPr>
              <a:t>Little P, Moore M, Kelly J, Williamson I, Leydon G, McDermott, L, Mullee M, Stuart B. Delayed antibiotic prescribing strategies for respiratory tract infections in primary care: pragmatic, factorial, randomised controlled trial. </a:t>
            </a:r>
            <a:r>
              <a:rPr lang="en-GB" b="0" i="1" dirty="0">
                <a:solidFill>
                  <a:srgbClr val="000000"/>
                </a:solidFill>
                <a:effectLst/>
                <a:latin typeface="Source Sans Pro" panose="020B0503030403020204" pitchFamily="34" charset="0"/>
              </a:rPr>
              <a:t>BMJ </a:t>
            </a:r>
            <a:r>
              <a:rPr lang="en-GB" b="0" i="0" dirty="0">
                <a:solidFill>
                  <a:srgbClr val="000000"/>
                </a:solidFill>
                <a:effectLst/>
                <a:latin typeface="Source Sans Pro" panose="020B0503030403020204" pitchFamily="34" charset="0"/>
              </a:rPr>
              <a:t>2014;348.</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0" i="0" dirty="0">
                <a:solidFill>
                  <a:srgbClr val="212121"/>
                </a:solidFill>
                <a:effectLst/>
                <a:latin typeface="BlinkMacSystemFont"/>
              </a:rPr>
              <a:t>Moore M, Little P, Rumsby K, Kelly J, Watson L, Warner G, Fahey T, Williamson I. Effect of antibiotic prescribing strategies and an information leaflet on longer-term reconsultation for acute lower respiratory tract infection. Br J Gen Pract. 2009 Oct;59(567):728-34. doi: 10.3399/bjgp09X472601. PMID: 19843421; PMCID: PMC2751917.</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0" i="0" dirty="0">
                <a:solidFill>
                  <a:srgbClr val="212121"/>
                </a:solidFill>
                <a:effectLst/>
                <a:latin typeface="BlinkMacSystemFont"/>
              </a:rPr>
              <a:t>Little P, Stuart B, Hobbs FD, Butler CC, Hay AD, Campbell J, Delaney B, Broomfield S, Barratt P, Hood K, Everitt H, Mullee M, Williamson I, Mant D, Moore M; DESCARTE investigators. Predictors of suppurative complications for acute sore throat in primary care: prospective clinical cohort study. BMJ. 2013 Nov 25;347:f6867. doi: 10.1136/bmj.f6867. PMID: 24277339; PMCID: PMC3898431.</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GB" b="0" i="0" dirty="0">
                <a:solidFill>
                  <a:srgbClr val="212121"/>
                </a:solidFill>
                <a:effectLst/>
                <a:latin typeface="BlinkMacSystemFont"/>
              </a:rPr>
              <a:t>Little P, Stuart B, Hobbs FD, Butler CC, Hay AD, Delaney B, Campbell J, Broomfield S, Barratt P, Hood K, Everitt H, Mullee M, Williamson I, Mant D, Moore M; DESCARTE investigators. Antibiotic prescription strategies for acute sore throat: a prospective observational cohort study. Lancet Infect Dis. 2014 Mar;14(3):213-9. doi: 10.1016/S1473-3099(13)70294-9. Epub 2014 Jan 17. PMID: 24440616.</a:t>
            </a:r>
            <a:endParaRPr lang="en-GB" dirty="0"/>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GB" dirty="0"/>
          </a:p>
        </p:txBody>
      </p:sp>
      <p:sp>
        <p:nvSpPr>
          <p:cNvPr id="4" name="Header Placeholder 3"/>
          <p:cNvSpPr>
            <a:spLocks noGrp="1"/>
          </p:cNvSpPr>
          <p:nvPr>
            <p:ph type="hdr" sz="quarter"/>
          </p:nvPr>
        </p:nvSpPr>
        <p:spPr/>
        <p:txBody>
          <a:bodyPr/>
          <a:lstStyle/>
          <a:p>
            <a:pPr>
              <a:defRPr/>
            </a:pPr>
            <a:endParaRPr lang="en-GB" dirty="0"/>
          </a:p>
        </p:txBody>
      </p:sp>
      <p:sp>
        <p:nvSpPr>
          <p:cNvPr id="5" name="Date Placeholder 4"/>
          <p:cNvSpPr>
            <a:spLocks noGrp="1"/>
          </p:cNvSpPr>
          <p:nvPr>
            <p:ph type="dt" idx="1"/>
          </p:nvPr>
        </p:nvSpPr>
        <p:spPr/>
        <p:txBody>
          <a:bodyPr/>
          <a:lstStyle/>
          <a:p>
            <a:pPr>
              <a:defRPr/>
            </a:pPr>
            <a:fld id="{25AF4E98-F2F4-4B8C-86D5-27D9FF92D467}" type="datetime3">
              <a:rPr lang="en-GB" smtClean="0"/>
              <a:pPr>
                <a:defRPr/>
              </a:pPr>
              <a:t>30 January, 2024</a:t>
            </a:fld>
            <a:endParaRPr lang="en-GB" dirty="0"/>
          </a:p>
        </p:txBody>
      </p:sp>
      <p:sp>
        <p:nvSpPr>
          <p:cNvPr id="6" name="Footer Placeholder 5"/>
          <p:cNvSpPr>
            <a:spLocks noGrp="1"/>
          </p:cNvSpPr>
          <p:nvPr>
            <p:ph type="ftr" sz="quarter" idx="4"/>
          </p:nvPr>
        </p:nvSpPr>
        <p:spPr/>
        <p:txBody>
          <a:bodyPr/>
          <a:lstStyle/>
          <a:p>
            <a:pPr>
              <a:defRPr/>
            </a:pPr>
            <a:r>
              <a:rPr lang="en-GB" dirty="0"/>
              <a:t>TARGET Antibiotics Presentation - Optional - 11.07.17</a:t>
            </a:r>
          </a:p>
        </p:txBody>
      </p:sp>
      <p:sp>
        <p:nvSpPr>
          <p:cNvPr id="7" name="Slide Number Placeholder 6"/>
          <p:cNvSpPr>
            <a:spLocks noGrp="1"/>
          </p:cNvSpPr>
          <p:nvPr>
            <p:ph type="sldNum" sz="quarter" idx="5"/>
          </p:nvPr>
        </p:nvSpPr>
        <p:spPr/>
        <p:txBody>
          <a:bodyPr/>
          <a:lstStyle/>
          <a:p>
            <a:pPr>
              <a:defRPr/>
            </a:pPr>
            <a:fld id="{AFCF5628-ADBD-4790-B3DB-84E07A330424}" type="slidenum">
              <a:rPr lang="en-GB" altLang="en-US" smtClean="0"/>
              <a:pPr>
                <a:defRPr/>
              </a:pPr>
              <a:t>40</a:t>
            </a:fld>
            <a:endParaRPr lang="en-GB" altLang="en-US" dirty="0"/>
          </a:p>
        </p:txBody>
      </p:sp>
    </p:spTree>
    <p:extLst>
      <p:ext uri="{BB962C8B-B14F-4D97-AF65-F5344CB8AC3E}">
        <p14:creationId xmlns:p14="http://schemas.microsoft.com/office/powerpoint/2010/main" val="345836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sz="1100" b="1" dirty="0">
                <a:latin typeface="Arial" panose="020B0604020202020204" pitchFamily="34" charset="0"/>
                <a:cs typeface="Arial" panose="020B0604020202020204" pitchFamily="34" charset="0"/>
              </a:rPr>
              <a:t>Presenter talk - EC</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100" dirty="0">
                <a:latin typeface="Arial" panose="020B0604020202020204" pitchFamily="34" charset="0"/>
                <a:cs typeface="Arial" panose="020B0604020202020204" pitchFamily="34" charset="0"/>
              </a:rPr>
              <a:t>This webinar theme was chosen based on feedback from TARGET users requesting webinars focusing on the clinical management of infections presenting in primary care. </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100" dirty="0">
                <a:latin typeface="Arial" panose="020B0604020202020204" pitchFamily="34" charset="0"/>
                <a:cs typeface="Arial" panose="020B0604020202020204" pitchFamily="34" charset="0"/>
              </a:rPr>
              <a:t>Through the webinar we will use clinical scenarios to discuss acute cough and sore throat and refresh our knowledge on management of these conditions in the post COVID-19 context, covering national management guidelines as well as newer guidance and decision tools that are being applied in practice. </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100" dirty="0">
                <a:latin typeface="Arial" panose="020B0604020202020204" pitchFamily="34" charset="0"/>
                <a:cs typeface="Arial" panose="020B0604020202020204" pitchFamily="34" charset="0"/>
              </a:rPr>
              <a:t>Aims include:</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marL="514350" indent="-514350" algn="l">
              <a:lnSpc>
                <a:spcPct val="100000"/>
              </a:lnSpc>
              <a:buFont typeface="+mj-lt"/>
              <a:buAutoNum type="arabicPeriod"/>
            </a:pPr>
            <a:r>
              <a:rPr lang="en-GB" sz="4800" dirty="0">
                <a:solidFill>
                  <a:srgbClr val="000000"/>
                </a:solidFill>
              </a:rPr>
              <a:t>D</a:t>
            </a:r>
            <a:r>
              <a:rPr lang="en-GB" sz="4800" b="0" i="0" dirty="0">
                <a:solidFill>
                  <a:srgbClr val="000000"/>
                </a:solidFill>
                <a:effectLst/>
              </a:rPr>
              <a:t>iscuss managing and treatment of acute cough and acute sore throat, in line with current NICE prescribing guidance.</a:t>
            </a:r>
          </a:p>
          <a:p>
            <a:pPr marL="514350" indent="-514350" algn="l">
              <a:lnSpc>
                <a:spcPct val="100000"/>
              </a:lnSpc>
              <a:buFont typeface="+mj-lt"/>
              <a:buAutoNum type="arabicPeriod"/>
            </a:pPr>
            <a:r>
              <a:rPr lang="en-GB" sz="4800" b="0" i="0" dirty="0">
                <a:solidFill>
                  <a:srgbClr val="000000"/>
                </a:solidFill>
                <a:effectLst/>
              </a:rPr>
              <a:t>Recognise the challenges surrounding the management of RTIs in current healthcare landscape.</a:t>
            </a:r>
          </a:p>
          <a:p>
            <a:pPr marL="514350" indent="-514350" algn="l">
              <a:lnSpc>
                <a:spcPct val="100000"/>
              </a:lnSpc>
              <a:buFont typeface="+mj-lt"/>
              <a:buAutoNum type="arabicPeriod"/>
            </a:pPr>
            <a:r>
              <a:rPr lang="en-GB" sz="4800" b="0" i="0" dirty="0">
                <a:solidFill>
                  <a:srgbClr val="000000"/>
                </a:solidFill>
                <a:effectLst/>
              </a:rPr>
              <a:t>Interpret patient perspective on antibiotic prescribing for RTIs.</a:t>
            </a:r>
          </a:p>
          <a:p>
            <a:pPr marL="514350" indent="-514350" algn="l">
              <a:lnSpc>
                <a:spcPct val="100000"/>
              </a:lnSpc>
              <a:buFont typeface="+mj-lt"/>
              <a:buAutoNum type="arabicPeriod"/>
            </a:pPr>
            <a:r>
              <a:rPr lang="en-GB" sz="4800" b="0" i="0" dirty="0">
                <a:solidFill>
                  <a:srgbClr val="000000"/>
                </a:solidFill>
                <a:effectLst/>
              </a:rPr>
              <a:t>Utilise evidence-based strategies and resources when discussing antibiotics with patients in the context of RTIs.</a:t>
            </a:r>
            <a:endParaRPr lang="en-GB" altLang="en-US" sz="1100" dirty="0">
              <a:latin typeface="Arial" panose="020B0604020202020204" pitchFamily="34" charset="0"/>
              <a:cs typeface="Arial" panose="020B0604020202020204" pitchFamily="34" charset="0"/>
            </a:endParaRP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100" dirty="0">
                <a:latin typeface="Arial" panose="020B0604020202020204" pitchFamily="34" charset="0"/>
                <a:cs typeface="Arial" panose="020B0604020202020204" pitchFamily="34" charset="0"/>
              </a:rPr>
              <a:t>Click</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z="1100" smtClean="0">
                <a:latin typeface="Arial" panose="020B0604020202020204" pitchFamily="34" charset="0"/>
                <a:cs typeface="Arial" panose="020B0604020202020204" pitchFamily="34" charset="0"/>
              </a:rPr>
              <a:t>4</a:t>
            </a:fld>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748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Presenter talk</a:t>
            </a:r>
          </a:p>
          <a:p>
            <a:r>
              <a:rPr lang="en-GB" b="0" dirty="0"/>
              <a:t>When we look at the public survey data, on the publics awareness of delayed antibiotics we see an interesting picture building. </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Take home message: </a:t>
            </a:r>
            <a:r>
              <a:rPr lang="en-GB" b="0" dirty="0">
                <a:solidFill>
                  <a:schemeClr val="accent6">
                    <a:lumMod val="10000"/>
                  </a:schemeClr>
                </a:solidFill>
              </a:rPr>
              <a:t>Awareness of delayed prescribing has increased slightly in the last few years but almost 70% of the population are not aware of what a delayed prescription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Additional 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There seemed to be an increased awareness of delayed prescribing during the first year of the pandemic, with a significant increase in the percentage of people who said they were fully aware of what an antibiotic was (red/beige section) – and this remained constant in 2022. On the other hand, those who said they were not aware of delayed prescribing (light grey section) initially decreased in 2021 only to rise again tin 2022 – closer to pre-pandemic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Manuscript out for publication </a:t>
            </a:r>
            <a:endParaRPr lang="en-GB" altLang="en-US" sz="900" dirty="0"/>
          </a:p>
          <a:p>
            <a:endParaRPr lang="en-GB" dirty="0"/>
          </a:p>
        </p:txBody>
      </p:sp>
      <p:sp>
        <p:nvSpPr>
          <p:cNvPr id="4" name="Header Placeholder 3"/>
          <p:cNvSpPr>
            <a:spLocks noGrp="1"/>
          </p:cNvSpPr>
          <p:nvPr>
            <p:ph type="hdr" sz="quarter"/>
          </p:nvPr>
        </p:nvSpPr>
        <p:spPr/>
        <p:txBody>
          <a:bodyPr/>
          <a:lstStyle/>
          <a:p>
            <a:pPr>
              <a:defRPr/>
            </a:pPr>
            <a:endParaRPr lang="en-GB" dirty="0"/>
          </a:p>
        </p:txBody>
      </p:sp>
      <p:sp>
        <p:nvSpPr>
          <p:cNvPr id="5" name="Date Placeholder 4"/>
          <p:cNvSpPr>
            <a:spLocks noGrp="1"/>
          </p:cNvSpPr>
          <p:nvPr>
            <p:ph type="dt" idx="1"/>
          </p:nvPr>
        </p:nvSpPr>
        <p:spPr/>
        <p:txBody>
          <a:bodyPr/>
          <a:lstStyle/>
          <a:p>
            <a:pPr>
              <a:defRPr/>
            </a:pPr>
            <a:fld id="{25AF4E98-F2F4-4B8C-86D5-27D9FF92D467}" type="datetime3">
              <a:rPr lang="en-GB" smtClean="0"/>
              <a:pPr>
                <a:defRPr/>
              </a:pPr>
              <a:t>30 January, 2024</a:t>
            </a:fld>
            <a:endParaRPr lang="en-GB" dirty="0"/>
          </a:p>
        </p:txBody>
      </p:sp>
      <p:sp>
        <p:nvSpPr>
          <p:cNvPr id="6" name="Footer Placeholder 5"/>
          <p:cNvSpPr>
            <a:spLocks noGrp="1"/>
          </p:cNvSpPr>
          <p:nvPr>
            <p:ph type="ftr" sz="quarter" idx="4"/>
          </p:nvPr>
        </p:nvSpPr>
        <p:spPr/>
        <p:txBody>
          <a:bodyPr/>
          <a:lstStyle/>
          <a:p>
            <a:pPr>
              <a:defRPr/>
            </a:pPr>
            <a:r>
              <a:rPr lang="en-GB" dirty="0"/>
              <a:t>TARGET Antibiotics Presentation - Optional - 11.07.17</a:t>
            </a:r>
          </a:p>
        </p:txBody>
      </p:sp>
      <p:sp>
        <p:nvSpPr>
          <p:cNvPr id="7" name="Slide Number Placeholder 6"/>
          <p:cNvSpPr>
            <a:spLocks noGrp="1"/>
          </p:cNvSpPr>
          <p:nvPr>
            <p:ph type="sldNum" sz="quarter" idx="5"/>
          </p:nvPr>
        </p:nvSpPr>
        <p:spPr/>
        <p:txBody>
          <a:bodyPr/>
          <a:lstStyle/>
          <a:p>
            <a:pPr>
              <a:defRPr/>
            </a:pPr>
            <a:fld id="{AFCF5628-ADBD-4790-B3DB-84E07A330424}" type="slidenum">
              <a:rPr lang="en-GB" altLang="en-US" smtClean="0"/>
              <a:pPr>
                <a:defRPr/>
              </a:pPr>
              <a:t>41</a:t>
            </a:fld>
            <a:endParaRPr lang="en-GB" altLang="en-US" dirty="0"/>
          </a:p>
        </p:txBody>
      </p:sp>
    </p:spTree>
    <p:extLst>
      <p:ext uri="{BB962C8B-B14F-4D97-AF65-F5344CB8AC3E}">
        <p14:creationId xmlns:p14="http://schemas.microsoft.com/office/powerpoint/2010/main" val="2678867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talk</a:t>
            </a:r>
          </a:p>
          <a:p>
            <a:r>
              <a:rPr lang="en-GB" dirty="0"/>
              <a:t>When asked about their support or opposition of delayed prescribing for throat, ear and urine infections around half tend to or strongly support, and 11 – 12% oppose. Many answer that they don’t know or that they neither support nor oppose, again suggesting that more awareness is needed.</a:t>
            </a:r>
          </a:p>
          <a:p>
            <a:endParaRPr lang="en-GB" dirty="0"/>
          </a:p>
          <a:p>
            <a:r>
              <a:rPr lang="en-GB" dirty="0"/>
              <a:t>There is advice on communication around delayed antibiotic prescription in the TARGET toolkit in the ‘Discussing antibiotics with patients’ section</a:t>
            </a:r>
          </a:p>
          <a:p>
            <a:endParaRPr lang="en-GB" b="1" dirty="0"/>
          </a:p>
          <a:p>
            <a:r>
              <a:rPr lang="en-GB" b="1" dirty="0"/>
              <a:t>Slide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UKHSA AMR </a:t>
            </a:r>
            <a:r>
              <a:rPr lang="en-GB" sz="1200" dirty="0">
                <a:solidFill>
                  <a:srgbClr val="C00000"/>
                </a:solidFill>
                <a:latin typeface="Arial"/>
                <a:ea typeface="Calibri"/>
                <a:cs typeface="Arial"/>
              </a:rPr>
              <a:t>Public Perceptions survey</a:t>
            </a:r>
            <a:r>
              <a:rPr lang="en-GB" sz="1200" dirty="0"/>
              <a:t>, Basis Research, December 2023 – Awaiting peer review and publication.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D41FB-2627-4455-A5FC-46F9084C0D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312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 notes:</a:t>
            </a:r>
          </a:p>
          <a:p>
            <a:endParaRPr lang="en-GB" dirty="0"/>
          </a:p>
          <a:p>
            <a:r>
              <a:rPr lang="en-GB" dirty="0"/>
              <a:t>Don’t forget to code your treatment choice. Much of the evidence presented today use Read/</a:t>
            </a:r>
            <a:r>
              <a:rPr lang="en-GB" dirty="0" err="1"/>
              <a:t>Snomed</a:t>
            </a:r>
            <a:r>
              <a:rPr lang="en-GB" dirty="0"/>
              <a:t> codes to trawl the data, if you haven’t coded its makes it difficult for researchers to understand the benefit or not of any treatment. </a:t>
            </a:r>
          </a:p>
          <a:p>
            <a:endParaRPr lang="en-GB" dirty="0"/>
          </a:p>
          <a:p>
            <a:r>
              <a:rPr lang="en-GB" dirty="0"/>
              <a:t>The Read/</a:t>
            </a:r>
            <a:r>
              <a:rPr lang="en-GB" dirty="0" err="1"/>
              <a:t>Snomed</a:t>
            </a:r>
            <a:r>
              <a:rPr lang="en-GB" dirty="0"/>
              <a:t> codes for delayed prescriptions are outlined in this table and you can these slides will be freely available on the TARGET website following this presentation. </a:t>
            </a:r>
          </a:p>
        </p:txBody>
      </p:sp>
      <p:sp>
        <p:nvSpPr>
          <p:cNvPr id="4" name="Slide Number Placeholder 3"/>
          <p:cNvSpPr>
            <a:spLocks noGrp="1"/>
          </p:cNvSpPr>
          <p:nvPr>
            <p:ph type="sldNum" sz="quarter" idx="10"/>
          </p:nvPr>
        </p:nvSpPr>
        <p:spPr/>
        <p:txBody>
          <a:bodyPr/>
          <a:lstStyle/>
          <a:p>
            <a:fld id="{067F8311-D065-4984-95A1-B53211C3BBB2}" type="slidenum">
              <a:rPr lang="en-GB" smtClean="0"/>
              <a:t>43</a:t>
            </a:fld>
            <a:endParaRPr lang="en-GB"/>
          </a:p>
        </p:txBody>
      </p:sp>
    </p:spTree>
    <p:extLst>
      <p:ext uri="{BB962C8B-B14F-4D97-AF65-F5344CB8AC3E}">
        <p14:creationId xmlns:p14="http://schemas.microsoft.com/office/powerpoint/2010/main" val="14079102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sz="1100" b="1" dirty="0">
                <a:latin typeface="Arial" panose="020B0604020202020204" pitchFamily="34" charset="0"/>
                <a:cs typeface="Arial" panose="020B0604020202020204" pitchFamily="34" charset="0"/>
              </a:rPr>
              <a:t>Presenter talk</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100" dirty="0">
                <a:latin typeface="Arial" panose="020B0604020202020204" pitchFamily="34" charset="0"/>
                <a:cs typeface="Arial" panose="020B0604020202020204" pitchFamily="34" charset="0"/>
              </a:rPr>
              <a:t>Finally, how can you measure your or your practice’s compliance to NICE guidance for RTIs? TARGET have audit templates for a number of different infections </a:t>
            </a:r>
            <a:r>
              <a:rPr lang="en-GB" sz="1100" dirty="0"/>
              <a:t>under the section titled “Antibiotic stewardship tools, audits and other resources”</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t>Audits adherence to NICE antimicrobial prescribing guidelines</a:t>
            </a:r>
          </a:p>
          <a:p>
            <a:pPr marL="171450" indent="-171450">
              <a:buFont typeface="Arial" panose="020B0604020202020204" pitchFamily="34" charset="0"/>
              <a:buChar char="•"/>
            </a:pPr>
            <a:r>
              <a:rPr lang="en-GB" sz="1100" dirty="0"/>
              <a:t>MS Word and Excel</a:t>
            </a:r>
          </a:p>
          <a:p>
            <a:pPr marL="171450" indent="-171450">
              <a:buFont typeface="Arial" panose="020B0604020202020204" pitchFamily="34" charset="0"/>
              <a:buChar char="•"/>
            </a:pPr>
            <a:r>
              <a:rPr lang="en-GB" sz="1100" dirty="0"/>
              <a:t>Includes step-by-step instructions</a:t>
            </a:r>
          </a:p>
          <a:p>
            <a:pPr marL="171450" indent="-171450">
              <a:buFont typeface="Arial" panose="020B0604020202020204" pitchFamily="34" charset="0"/>
              <a:buChar char="•"/>
            </a:pPr>
            <a:r>
              <a:rPr lang="en-GB" sz="1100" dirty="0"/>
              <a:t>Calculates % adherence to guidelines</a:t>
            </a:r>
          </a:p>
          <a:p>
            <a:pPr marL="171450" indent="-171450">
              <a:buFont typeface="Arial" panose="020B0604020202020204" pitchFamily="34" charset="0"/>
              <a:buChar char="•"/>
            </a:pPr>
            <a:r>
              <a:rPr lang="en-GB" sz="1100" dirty="0"/>
              <a:t>Summary report</a:t>
            </a:r>
          </a:p>
          <a:p>
            <a:pPr marL="171450" indent="-171450">
              <a:buFont typeface="Arial" panose="020B0604020202020204" pitchFamily="34" charset="0"/>
              <a:buChar char="•"/>
            </a:pPr>
            <a:r>
              <a:rPr lang="en-GB" sz="1100" dirty="0"/>
              <a:t>Performance reflection questions</a:t>
            </a:r>
          </a:p>
          <a:p>
            <a:pPr marL="171450" indent="-171450">
              <a:buFont typeface="Arial" panose="020B0604020202020204" pitchFamily="34" charset="0"/>
              <a:buChar char="•"/>
            </a:pPr>
            <a:r>
              <a:rPr lang="en-GB" sz="1100" dirty="0"/>
              <a:t>Allows to track performance </a:t>
            </a:r>
          </a:p>
          <a:p>
            <a:pPr eaLnBrk="1" hangingPunct="1">
              <a:spcBef>
                <a:spcPct val="0"/>
              </a:spcBef>
            </a:pPr>
            <a:endParaRPr lang="en-GB" altLang="en-US" sz="1100" dirty="0">
              <a:latin typeface="Arial" panose="020B0604020202020204" pitchFamily="34" charset="0"/>
              <a:cs typeface="Arial" panose="020B0604020202020204" pitchFamily="34" charset="0"/>
            </a:endParaRPr>
          </a:p>
          <a:p>
            <a:pPr eaLnBrk="1" hangingPunct="1">
              <a:spcBef>
                <a:spcPct val="0"/>
              </a:spcBef>
            </a:pPr>
            <a:r>
              <a:rPr lang="en-GB" altLang="en-US" sz="1100" b="1" dirty="0">
                <a:latin typeface="Arial" panose="020B0604020202020204" pitchFamily="34" charset="0"/>
                <a:cs typeface="Arial" panose="020B0604020202020204" pitchFamily="34" charset="0"/>
              </a:rPr>
              <a:t>Slide reference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audits are available on the TARGET toolkit hub: https://elearning.rcgp.org.uk/course/view.php?id=553#section-0</a:t>
            </a:r>
          </a:p>
          <a:p>
            <a:pPr eaLnBrk="1" hangingPunct="1">
              <a:spcBef>
                <a:spcPct val="0"/>
              </a:spcBef>
            </a:pPr>
            <a:endParaRPr lang="en-GB" altLang="en-US" sz="11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z="1100" smtClean="0">
                <a:latin typeface="Arial" panose="020B0604020202020204" pitchFamily="34" charset="0"/>
                <a:cs typeface="Arial" panose="020B0604020202020204" pitchFamily="34" charset="0"/>
              </a:rPr>
              <a:t>44</a:t>
            </a:fld>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313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45</a:t>
            </a:fld>
            <a:endParaRPr lang="en-GB" dirty="0"/>
          </a:p>
        </p:txBody>
      </p:sp>
    </p:spTree>
    <p:extLst>
      <p:ext uri="{BB962C8B-B14F-4D97-AF65-F5344CB8AC3E}">
        <p14:creationId xmlns:p14="http://schemas.microsoft.com/office/powerpoint/2010/main" val="880364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Feedback evaluation at the top of your inbox.</a:t>
            </a:r>
          </a:p>
        </p:txBody>
      </p:sp>
      <p:sp>
        <p:nvSpPr>
          <p:cNvPr id="4" name="Slide Number Placeholder 3"/>
          <p:cNvSpPr>
            <a:spLocks noGrp="1"/>
          </p:cNvSpPr>
          <p:nvPr>
            <p:ph type="sldNum" sz="quarter" idx="5"/>
          </p:nvPr>
        </p:nvSpPr>
        <p:spPr/>
        <p:txBody>
          <a:bodyPr/>
          <a:lstStyle/>
          <a:p>
            <a:fld id="{3BDEF78E-3B71-465F-BC3B-090A3ECD2E94}" type="slidenum">
              <a:rPr lang="en-GB" smtClean="0"/>
              <a:t>46</a:t>
            </a:fld>
            <a:endParaRPr lang="en-GB"/>
          </a:p>
        </p:txBody>
      </p:sp>
    </p:spTree>
    <p:extLst>
      <p:ext uri="{BB962C8B-B14F-4D97-AF65-F5344CB8AC3E}">
        <p14:creationId xmlns:p14="http://schemas.microsoft.com/office/powerpoint/2010/main" val="2113642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100" dirty="0">
                <a:effectLst/>
                <a:latin typeface="Calibri" panose="020F0502020204030204" pitchFamily="34" charset="0"/>
              </a:rPr>
              <a:t>Click: Intro slide</a:t>
            </a:r>
          </a:p>
          <a:p>
            <a:pPr marL="0" marR="0">
              <a:spcBef>
                <a:spcPts val="0"/>
              </a:spcBef>
              <a:spcAft>
                <a:spcPts val="0"/>
              </a:spcAft>
            </a:pPr>
            <a:r>
              <a:rPr lang="en-GB" sz="1100" dirty="0">
                <a:effectLst/>
                <a:latin typeface="Calibri" panose="020F0502020204030204" pitchFamily="34" charset="0"/>
              </a:rPr>
              <a:t>Here is a slide with our amazing speakers and panellists – EC to introduce them</a:t>
            </a:r>
          </a:p>
          <a:p>
            <a:pPr marL="0" marR="0">
              <a:spcBef>
                <a:spcPts val="0"/>
              </a:spcBef>
              <a:spcAft>
                <a:spcPts val="0"/>
              </a:spcAft>
            </a:pPr>
            <a:endParaRPr lang="en-GB" sz="1100" dirty="0">
              <a:effectLst/>
              <a:latin typeface="Calibri" panose="020F0502020204030204" pitchFamily="34"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Bharat Patel</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Works at the Rushall Medical Practice as a Clinical Pharmacist. He also works as a Senior Tutor for the School of Pharmacy,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Keele</a:t>
            </a:r>
            <a:r>
              <a:rPr lang="en-GB" sz="1800" dirty="0">
                <a:effectLst/>
                <a:latin typeface="Calibri" panose="020F0502020204030204" pitchFamily="34" charset="0"/>
                <a:ea typeface="Calibri" panose="020F0502020204030204" pitchFamily="34" charset="0"/>
                <a:cs typeface="Times New Roman" panose="02020603050405020304" pitchFamily="18" charset="0"/>
              </a:rPr>
              <a:t> University</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Dr Manish Verma</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Is a partner at the Rushall Medical Centre working as general practitioner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Dr Sanjay Patel</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Dr Patel is a Paediatric Infectious Diseases and Immunology Consultant at Southampton Hospital and is involved in multiple antimicrobial stewardship initiatives across the country.</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Dr Mariyam Mir-fen-der-</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esky</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Is a Consultant in Infectious Diseases and Medical Microbiology who works with UKHSA and within the North Middlesex University Hospital NHS Trust</a:t>
            </a:r>
            <a:endParaRPr lang="en-GB"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GB" sz="11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47</a:t>
            </a:fld>
            <a:endParaRPr lang="en-GB" dirty="0"/>
          </a:p>
        </p:txBody>
      </p:sp>
    </p:spTree>
    <p:extLst>
      <p:ext uri="{BB962C8B-B14F-4D97-AF65-F5344CB8AC3E}">
        <p14:creationId xmlns:p14="http://schemas.microsoft.com/office/powerpoint/2010/main" val="323113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now hand over to Bharat who will take us through the rest of the presentation.</a:t>
            </a:r>
          </a:p>
        </p:txBody>
      </p:sp>
      <p:sp>
        <p:nvSpPr>
          <p:cNvPr id="4" name="Slide Number Placeholder 3"/>
          <p:cNvSpPr>
            <a:spLocks noGrp="1"/>
          </p:cNvSpPr>
          <p:nvPr>
            <p:ph type="sldNum" sz="quarter" idx="5"/>
          </p:nvPr>
        </p:nvSpPr>
        <p:spPr/>
        <p:txBody>
          <a:bodyPr/>
          <a:lstStyle/>
          <a:p>
            <a:fld id="{763422BC-2484-4DBD-816A-03B57D2AF8C0}" type="slidenum">
              <a:rPr lang="en-GB" smtClean="0"/>
              <a:t>5</a:t>
            </a:fld>
            <a:endParaRPr lang="en-GB" dirty="0"/>
          </a:p>
        </p:txBody>
      </p:sp>
    </p:spTree>
    <p:extLst>
      <p:ext uri="{BB962C8B-B14F-4D97-AF65-F5344CB8AC3E}">
        <p14:creationId xmlns:p14="http://schemas.microsoft.com/office/powerpoint/2010/main" val="117365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b="1" dirty="0">
                <a:latin typeface="Arial" panose="020B0604020202020204" pitchFamily="34" charset="0"/>
                <a:cs typeface="Arial" panose="020B0604020202020204" pitchFamily="34" charset="0"/>
              </a:rPr>
              <a:t>Presenter talk </a:t>
            </a:r>
            <a:endParaRPr lang="en-GB" altLang="en-US" sz="1200" dirty="0">
              <a:latin typeface="Arial" panose="020B0604020202020204" pitchFamily="34" charset="0"/>
              <a:cs typeface="Arial" panose="020B0604020202020204" pitchFamily="34" charset="0"/>
            </a:endParaRPr>
          </a:p>
          <a:p>
            <a:pPr eaLnBrk="1" hangingPunct="1">
              <a:spcBef>
                <a:spcPct val="0"/>
              </a:spcBef>
            </a:pPr>
            <a:r>
              <a:rPr lang="en-GB" altLang="en-US" sz="1400" dirty="0">
                <a:latin typeface="Arial" panose="020B0604020202020204" pitchFamily="34" charset="0"/>
                <a:cs typeface="Arial" panose="020B0604020202020204" pitchFamily="34" charset="0"/>
              </a:rPr>
              <a:t>I’m sure you are all already aware of the issues associated with AMR in your daily practice. However, on a global scale, recent UN report (2), (April 2019) highlighted that </a:t>
            </a:r>
            <a:r>
              <a:rPr lang="en-GB" altLang="en-US" sz="1400" b="0" i="0" kern="1200" dirty="0">
                <a:solidFill>
                  <a:schemeClr val="tx1"/>
                </a:solidFill>
                <a:effectLst/>
                <a:latin typeface="Arial" panose="020B0604020202020204" pitchFamily="34" charset="0"/>
                <a:ea typeface="ヒラギノ角ゴ Pro W3" pitchFamily="84" charset="-128"/>
                <a:cs typeface="Arial" panose="020B0604020202020204" pitchFamily="34" charset="0"/>
              </a:rPr>
              <a:t>b</a:t>
            </a:r>
            <a:r>
              <a:rPr lang="en-GB" sz="1400" b="0" i="0" kern="1200" dirty="0">
                <a:solidFill>
                  <a:schemeClr val="tx1"/>
                </a:solidFill>
                <a:effectLst/>
                <a:latin typeface="Arial" panose="020B0604020202020204" pitchFamily="34" charset="0"/>
                <a:ea typeface="ヒラギノ角ゴ Pro W3" pitchFamily="84" charset="-128"/>
                <a:cs typeface="Arial" panose="020B0604020202020204" pitchFamily="34" charset="0"/>
              </a:rPr>
              <a:t>y 2050, AMR could kill 10 million people per year, in its worst-case scenario. This is more than diabetes and cancer </a:t>
            </a:r>
            <a:r>
              <a:rPr lang="en-GB" sz="1200" b="0" i="0" kern="1200" dirty="0">
                <a:solidFill>
                  <a:schemeClr val="tx1"/>
                </a:solidFill>
                <a:effectLst/>
                <a:latin typeface="Arial" panose="020B0604020202020204" pitchFamily="34" charset="0"/>
                <a:ea typeface="ヒラギノ角ゴ Pro W3" pitchFamily="84" charset="-128"/>
                <a:cs typeface="Arial" panose="020B0604020202020204" pitchFamily="34" charset="0"/>
              </a:rPr>
              <a:t>combined. This will also come at a cost of £66 trillion pounds. </a:t>
            </a:r>
          </a:p>
          <a:p>
            <a:pPr eaLnBrk="1" hangingPunct="1">
              <a:spcBef>
                <a:spcPct val="0"/>
              </a:spcBef>
            </a:pPr>
            <a:endParaRPr lang="en-GB" sz="1200" b="0" i="0" kern="1200" dirty="0">
              <a:solidFill>
                <a:schemeClr val="tx1"/>
              </a:solidFill>
              <a:effectLst/>
              <a:latin typeface="Arial" panose="020B0604020202020204" pitchFamily="34" charset="0"/>
              <a:ea typeface="ヒラギノ角ゴ Pro W3" pitchFamily="84" charset="-128"/>
              <a:cs typeface="Arial" panose="020B0604020202020204" pitchFamily="34" charset="0"/>
            </a:endParaRPr>
          </a:p>
          <a:p>
            <a:r>
              <a:rPr lang="en-GB" sz="1200" b="1" dirty="0">
                <a:latin typeface="Arial" panose="020B0604020202020204" pitchFamily="34" charset="0"/>
                <a:cs typeface="Arial" panose="020B0604020202020204" pitchFamily="34" charset="0"/>
              </a:rPr>
              <a:t>Slide references</a:t>
            </a:r>
          </a:p>
          <a:p>
            <a:pPr marL="342900" marR="0" indent="-342900">
              <a:buAutoNum type="arabicParenBoth"/>
            </a:pPr>
            <a:r>
              <a:rPr lang="en-GB" sz="1200" dirty="0">
                <a:latin typeface="Arial" panose="020B0604020202020204" pitchFamily="34" charset="0"/>
                <a:cs typeface="Arial" panose="020B0604020202020204" pitchFamily="34" charset="0"/>
              </a:rPr>
              <a:t>The review on antimicrobial resistance, chaired by Jim O’Neill. Tackling drug-resistant infections globally: final report and recommendations. 2016. [Available from: https://amr-review.org/sites/default/files/160518_Final%20paper_with%20cover.pdf]  </a:t>
            </a:r>
          </a:p>
          <a:p>
            <a:pPr marL="342900" marR="0" indent="-342900">
              <a:buAutoNum type="arabicParenBoth"/>
            </a:pPr>
            <a:endParaRPr lang="en-GB" sz="1200" dirty="0">
              <a:latin typeface="Arial" panose="020B0604020202020204" pitchFamily="34" charset="0"/>
              <a:cs typeface="Arial" panose="020B0604020202020204" pitchFamily="34" charset="0"/>
            </a:endParaRPr>
          </a:p>
          <a:p>
            <a:pPr marL="342900" marR="0" indent="-342900">
              <a:buAutoNum type="arabicParenBoth"/>
            </a:pPr>
            <a:r>
              <a:rPr lang="en-GB" sz="1200" dirty="0">
                <a:latin typeface="Arial" panose="020B0604020202020204" pitchFamily="34" charset="0"/>
                <a:cs typeface="Arial" panose="020B0604020202020204" pitchFamily="34" charset="0"/>
              </a:rPr>
              <a:t>IACG (2019). “No time to wait: securing the future from drug-resistant infections”</a:t>
            </a:r>
          </a:p>
          <a:p>
            <a:pPr marL="342900" marR="0" indent="-342900">
              <a:buAutoNum type="arabicParenBoth"/>
            </a:pPr>
            <a:endParaRPr lang="en-GB" sz="1200" dirty="0">
              <a:latin typeface="Arial" panose="020B0604020202020204" pitchFamily="34" charset="0"/>
              <a:cs typeface="Arial" panose="020B0604020202020204" pitchFamily="34" charset="0"/>
            </a:endParaRPr>
          </a:p>
          <a:p>
            <a:pPr marL="342900" marR="0" indent="-342900">
              <a:buAutoNum type="arabicParenBoth"/>
            </a:pPr>
            <a:r>
              <a:rPr lang="en-GB" sz="1800" b="0" i="0" u="none" strike="noStrike" baseline="0" dirty="0">
                <a:solidFill>
                  <a:srgbClr val="000000"/>
                </a:solidFill>
                <a:latin typeface="Arial" panose="020B0604020202020204" pitchFamily="34" charset="0"/>
              </a:rPr>
              <a:t>UK Health Security Agency. English surveillance programme for antimicrobial utilisation and resistance (ESPAUR) Report 2022 to 2023. </a:t>
            </a:r>
            <a:r>
              <a:rPr lang="en-GB" sz="1800" b="0" i="0" u="none" strike="noStrike" baseline="0" dirty="0">
                <a:solidFill>
                  <a:srgbClr val="365F91"/>
                </a:solidFill>
                <a:latin typeface="Arial" panose="020B0604020202020204" pitchFamily="34" charset="0"/>
              </a:rPr>
              <a:t>https://www.gov.uk/government/publications/english-surveillance-programme-antimicrobial-utilisation-and-resistance-espaur-report </a:t>
            </a:r>
            <a:r>
              <a:rPr lang="en-GB" sz="1800" b="0" i="0" u="none" strike="noStrike" baseline="0" dirty="0">
                <a:solidFill>
                  <a:srgbClr val="000000"/>
                </a:solidFill>
                <a:latin typeface="Arial" panose="020B0604020202020204" pitchFamily="34" charset="0"/>
              </a:rPr>
              <a:t>London: UK Health Security Agency, November 2023 </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BDEF78E-3B71-465F-BC3B-090A3ECD2E94}" type="slidenum">
              <a:rPr lang="en-GB" smtClean="0"/>
              <a:t>6</a:t>
            </a:fld>
            <a:endParaRPr lang="en-GB"/>
          </a:p>
        </p:txBody>
      </p:sp>
    </p:spTree>
    <p:extLst>
      <p:ext uri="{BB962C8B-B14F-4D97-AF65-F5344CB8AC3E}">
        <p14:creationId xmlns:p14="http://schemas.microsoft.com/office/powerpoint/2010/main" val="3185381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 </a:t>
            </a:r>
            <a:endParaRPr lang="en-GB"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Arial" panose="020B0604020202020204" pitchFamily="34" charset="0"/>
                <a:cs typeface="Arial" panose="020B0604020202020204" pitchFamily="34" charset="0"/>
              </a:rPr>
              <a:t>What does that mean for us? </a:t>
            </a:r>
            <a:r>
              <a:rPr lang="en-GB" sz="1100" dirty="0">
                <a:latin typeface="Arial" panose="020B0604020202020204" pitchFamily="34" charset="0"/>
                <a:cs typeface="Arial" panose="020B0604020202020204" pitchFamily="34" charset="0"/>
              </a:rPr>
              <a:t>We know that over the past 5 years, most antibiotics in England were prescribed in primary care (around 80% in 2022). This data is from the ESPAUR report </a:t>
            </a:r>
            <a:r>
              <a:rPr lang="en-GB" sz="1100" b="0" i="0" dirty="0">
                <a:solidFill>
                  <a:srgbClr val="212121"/>
                </a:solidFill>
                <a:effectLst/>
                <a:latin typeface="Arial" panose="020B0604020202020204" pitchFamily="34" charset="0"/>
                <a:cs typeface="Arial" panose="020B0604020202020204" pitchFamily="34" charset="0"/>
              </a:rPr>
              <a:t>(</a:t>
            </a:r>
            <a:r>
              <a:rPr lang="en-GB" sz="1100" dirty="0">
                <a:latin typeface="Arial" panose="020B0604020202020204" pitchFamily="34" charset="0"/>
                <a:cs typeface="Arial" panose="020B0604020202020204" pitchFamily="34" charset="0"/>
              </a:rPr>
              <a:t>English surveillance programme for antimicrobial utilisation and resistance).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The drop in consumption in </a:t>
            </a:r>
            <a:r>
              <a:rPr lang="en-GB" sz="1100" b="0" i="0" kern="1200" dirty="0">
                <a:solidFill>
                  <a:schemeClr val="tx1"/>
                </a:solidFill>
                <a:effectLst/>
                <a:latin typeface="Arial" panose="020B0604020202020204" pitchFamily="34" charset="0"/>
                <a:cs typeface="Arial" panose="020B0604020202020204" pitchFamily="34" charset="0"/>
              </a:rPr>
              <a:t>2020 and 2021 related to the pandemic should be looked at in isolation and we are seeing a return to similar prescribing as in 2019. This is to be expected but something to monitor going 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kern="1200" dirty="0">
                <a:solidFill>
                  <a:schemeClr val="tx1"/>
                </a:solidFill>
                <a:effectLst/>
                <a:latin typeface="Arial" panose="020B0604020202020204" pitchFamily="34" charset="0"/>
                <a:cs typeface="Arial" panose="020B0604020202020204" pitchFamily="34" charset="0"/>
              </a:rPr>
              <a:t>Graph – Total antibiotic consumption by setting, expressed as defined daily doses (DDDs) per 1000 inhabitants per day, England, 2018 – 2022 </a:t>
            </a:r>
            <a:endParaRPr lang="en-GB" sz="1100" b="0" i="0" kern="1200" dirty="0">
              <a:solidFill>
                <a:schemeClr val="tx1"/>
              </a:solidFill>
              <a:effectLst/>
              <a:latin typeface="Arial" panose="020B0604020202020204" pitchFamily="34" charset="0"/>
              <a:cs typeface="Arial" panose="020B0604020202020204" pitchFamily="34" charset="0"/>
            </a:endParaRPr>
          </a:p>
          <a:p>
            <a:endParaRPr lang="en-GB" sz="1100" b="0" i="0" kern="1200" dirty="0">
              <a:solidFill>
                <a:schemeClr val="tx1"/>
              </a:solidFill>
              <a:effectLst/>
              <a:latin typeface="Arial" panose="020B0604020202020204" pitchFamily="34" charset="0"/>
              <a:cs typeface="Arial" panose="020B0604020202020204" pitchFamily="34" charset="0"/>
            </a:endParaRPr>
          </a:p>
          <a:p>
            <a:r>
              <a:rPr lang="en-GB" sz="1100" b="1" i="0" kern="1200" dirty="0">
                <a:solidFill>
                  <a:schemeClr val="tx1"/>
                </a:solidFill>
                <a:effectLst/>
                <a:latin typeface="Arial" panose="020B0604020202020204" pitchFamily="34" charset="0"/>
                <a:cs typeface="Arial" panose="020B0604020202020204" pitchFamily="34" charset="0"/>
              </a:rPr>
              <a:t>Slide references</a:t>
            </a:r>
          </a:p>
          <a:p>
            <a:pPr marR="0"/>
            <a:r>
              <a:rPr lang="en-GB" sz="1100" dirty="0">
                <a:latin typeface="Arial" panose="020B0604020202020204" pitchFamily="34" charset="0"/>
                <a:cs typeface="Arial" panose="020B0604020202020204" pitchFamily="34" charset="0"/>
              </a:rPr>
              <a:t>(1) UK Health Security Agency (2023). English surveillance programme for antimicrobial utilisation and resistance (ESPAUR), Report 2022-2023.</a:t>
            </a:r>
          </a:p>
          <a:p>
            <a:pPr marR="0"/>
            <a:r>
              <a:rPr lang="en-GB" sz="1800" dirty="0">
                <a:latin typeface="Calibri" panose="020F0502020204030204" pitchFamily="34" charset="0"/>
              </a:rPr>
              <a:t>	</a:t>
            </a:r>
          </a:p>
          <a:p>
            <a:endParaRPr lang="en-GB"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B7AC92-64F7-4229-8804-2F330A54634D}" type="slidenum">
              <a:rPr lang="en-GB" smtClean="0"/>
              <a:t>7</a:t>
            </a:fld>
            <a:endParaRPr lang="en-GB" dirty="0"/>
          </a:p>
        </p:txBody>
      </p:sp>
    </p:spTree>
    <p:extLst>
      <p:ext uri="{BB962C8B-B14F-4D97-AF65-F5344CB8AC3E}">
        <p14:creationId xmlns:p14="http://schemas.microsoft.com/office/powerpoint/2010/main" val="53803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endParaRPr lang="en-GB"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dirty="0">
                <a:latin typeface="Arial" panose="020B0604020202020204" pitchFamily="34" charset="0"/>
                <a:cs typeface="Arial" panose="020B0604020202020204" pitchFamily="34" charset="0"/>
              </a:rPr>
              <a:t>Again a similar pattern for overall antibiotic prescribing and we have seen a gradual fall in antibiotic use for some years since 2014, and again noticing the impact of the pandemic period and a resulting increase in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dirty="0">
              <a:latin typeface="Arial" panose="020B0604020202020204" pitchFamily="34" charset="0"/>
              <a:cs typeface="Arial" panose="020B0604020202020204" pitchFamily="34" charset="0"/>
            </a:endParaRPr>
          </a:p>
          <a:p>
            <a:endParaRPr lang="en-GB" sz="1100" b="0" i="0" kern="1200" dirty="0">
              <a:solidFill>
                <a:schemeClr val="tx1"/>
              </a:solidFill>
              <a:effectLst/>
              <a:latin typeface="Arial" panose="020B0604020202020204" pitchFamily="34" charset="0"/>
              <a:cs typeface="Arial" panose="020B0604020202020204" pitchFamily="34" charset="0"/>
            </a:endParaRPr>
          </a:p>
          <a:p>
            <a:r>
              <a:rPr lang="en-GB" sz="1100" b="1" i="0" kern="1200" dirty="0">
                <a:solidFill>
                  <a:schemeClr val="tx1"/>
                </a:solidFill>
                <a:effectLst/>
                <a:latin typeface="Arial" panose="020B0604020202020204" pitchFamily="34" charset="0"/>
                <a:cs typeface="Arial" panose="020B0604020202020204" pitchFamily="34" charset="0"/>
              </a:rPr>
              <a:t>Slide references</a:t>
            </a:r>
          </a:p>
          <a:p>
            <a:pPr marR="0"/>
            <a:r>
              <a:rPr lang="en-GB" sz="1100" dirty="0">
                <a:latin typeface="Arial" panose="020B0604020202020204" pitchFamily="34" charset="0"/>
                <a:cs typeface="Arial" panose="020B0604020202020204" pitchFamily="34" charset="0"/>
              </a:rPr>
              <a:t>(1) UK Health Security Agency (2023). English surveillance programme for antimicrobial utilisation and resistance (ESPAUR), Report 2022-2023.</a:t>
            </a:r>
          </a:p>
          <a:p>
            <a:pPr marR="0"/>
            <a:r>
              <a:rPr lang="en-GB" sz="1100" dirty="0">
                <a:latin typeface="Calibri" panose="020F0502020204030204" pitchFamily="34" charset="0"/>
              </a:rPr>
              <a:t>	</a:t>
            </a:r>
          </a:p>
          <a:p>
            <a:endParaRPr lang="en-GB"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13B7AC92-64F7-4229-8804-2F330A54634D}" type="slidenum">
              <a:rPr lang="en-GB" smtClean="0"/>
              <a:t>8</a:t>
            </a:fld>
            <a:endParaRPr lang="en-GB" dirty="0"/>
          </a:p>
        </p:txBody>
      </p:sp>
    </p:spTree>
    <p:extLst>
      <p:ext uri="{BB962C8B-B14F-4D97-AF65-F5344CB8AC3E}">
        <p14:creationId xmlns:p14="http://schemas.microsoft.com/office/powerpoint/2010/main" val="325504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FBDFC80-30D5-4106-99DE-056993B569ED}"/>
              </a:ext>
            </a:extLst>
          </p:cNvPr>
          <p:cNvSpPr>
            <a:spLocks noGrp="1" noRot="1" noChangeAspect="1" noTextEdit="1"/>
          </p:cNvSpPr>
          <p:nvPr>
            <p:ph type="sldImg"/>
          </p:nvPr>
        </p:nvSpPr>
        <p:spPr bwMode="auto">
          <a:xfrm>
            <a:off x="330200" y="506413"/>
            <a:ext cx="6083300"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23060BF7-8A38-4490-82FE-06F2A261732E}"/>
              </a:ext>
            </a:extLst>
          </p:cNvPr>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u="sng" dirty="0"/>
              <a:t>Presenter notes: </a:t>
            </a:r>
          </a:p>
          <a:p>
            <a:pPr eaLnBrk="1" hangingPunct="1">
              <a:spcBef>
                <a:spcPct val="0"/>
              </a:spcBef>
            </a:pPr>
            <a:r>
              <a:rPr lang="en-GB" altLang="en-US" b="0" u="none" dirty="0"/>
              <a:t>Caveat this is pre-COVID data from ECDC pre-Brexit, but still relevant as we are seeing similar prescribing levels to 2019 now. </a:t>
            </a:r>
          </a:p>
          <a:p>
            <a:pPr eaLnBrk="1" hangingPunct="1">
              <a:spcBef>
                <a:spcPct val="0"/>
              </a:spcBef>
            </a:pPr>
            <a:endParaRPr lang="en-GB" altLang="en-US" b="0" u="none" dirty="0"/>
          </a:p>
          <a:p>
            <a:pPr eaLnBrk="1" hangingPunct="1">
              <a:spcBef>
                <a:spcPct val="0"/>
              </a:spcBef>
            </a:pPr>
            <a:r>
              <a:rPr lang="en-GB" altLang="en-US" b="0" u="none" dirty="0"/>
              <a:t>W</a:t>
            </a:r>
            <a:r>
              <a:rPr lang="en-GB" altLang="en-US" dirty="0"/>
              <a:t>e still have some way to go compared to some other European countries. Although as this slide shows in comparison to other European countries in 2019 we prescribe much less than Greece, in the community we do prescribe twice as much as the Netherlands which has a similar population to us.  I suggest therefore that there is an opportunity to reduce our community antibiotic prescribing. The differences are partially due to cultural norms in the UK compared to other Northern EU countries who prescribe less for respiratory tract infections. </a:t>
            </a:r>
          </a:p>
          <a:p>
            <a:pPr eaLnBrk="1" hangingPunct="1">
              <a:spcBef>
                <a:spcPct val="0"/>
              </a:spcBef>
            </a:pPr>
            <a:endParaRPr lang="en-GB" altLang="en-US" dirty="0"/>
          </a:p>
          <a:p>
            <a:pPr eaLnBrk="1" hangingPunct="1">
              <a:spcBef>
                <a:spcPct val="0"/>
              </a:spcBef>
            </a:pPr>
            <a:endParaRPr lang="en-GB" altLang="en-US" dirty="0"/>
          </a:p>
          <a:p>
            <a:pPr eaLnBrk="1" hangingPunct="1">
              <a:spcBef>
                <a:spcPct val="0"/>
              </a:spcBef>
            </a:pPr>
            <a:r>
              <a:rPr lang="en-GB" altLang="en-US" b="1" u="sng" dirty="0"/>
              <a:t>Extra presenter notes</a:t>
            </a:r>
            <a:r>
              <a:rPr lang="en-GB" altLang="en-US" dirty="0"/>
              <a:t>:  The EU expresses community antibiotic consumption in Defined Daily Doses per 1 000 inhabitants and per day, which is slightly different to the ADQs used in the UK.  Each bar refers to a specific country while the colours indicate the recorded consumption of the different antibiotic classes in that country. </a:t>
            </a:r>
          </a:p>
          <a:p>
            <a:pPr eaLnBrk="1" hangingPunct="1">
              <a:spcBef>
                <a:spcPct val="0"/>
              </a:spcBef>
            </a:pPr>
            <a:endParaRPr lang="en-GB" altLang="en-US" dirty="0"/>
          </a:p>
          <a:p>
            <a:pPr eaLnBrk="1" hangingPunct="1">
              <a:spcBef>
                <a:spcPct val="0"/>
              </a:spcBef>
            </a:pPr>
            <a:r>
              <a:rPr lang="en-GB" altLang="en-US" dirty="0"/>
              <a:t>Total community antibiotic consumption ranged from 11 DDD per 1 000 inhabitants and per day in Netherlands to 37 DDD per 1,000 inhabitants and per day in Greece.  As in previous years, antibiotics of the penicillin class were the most frequently used antibiotics in all countries . </a:t>
            </a:r>
          </a:p>
          <a:p>
            <a:pPr eaLnBrk="1" hangingPunct="1">
              <a:spcBef>
                <a:spcPct val="0"/>
              </a:spcBef>
            </a:pPr>
            <a:endParaRPr lang="en-GB" altLang="en-US" dirty="0"/>
          </a:p>
          <a:p>
            <a:pPr eaLnBrk="1" hangingPunct="1">
              <a:spcBef>
                <a:spcPct val="0"/>
              </a:spcBef>
            </a:pPr>
            <a:r>
              <a:rPr lang="en-GB" altLang="en-US" dirty="0"/>
              <a:t>The UK still prescribes more than any of our northern European colleagues.  DDDs (or if we used ADQs) is influenced by antibiotic dose, so as clinicians use of amoxicillin increases from 250 to 500mg routinely, the ADQs and DDDs increase, even if the number of items remains the same.</a:t>
            </a:r>
          </a:p>
          <a:p>
            <a:pPr eaLnBrk="1" hangingPunct="1">
              <a:spcBef>
                <a:spcPct val="0"/>
              </a:spcBef>
            </a:pPr>
            <a:endParaRPr lang="en-GB" altLang="en-US" dirty="0"/>
          </a:p>
          <a:p>
            <a:pPr eaLnBrk="1" hangingPunct="1">
              <a:spcBef>
                <a:spcPct val="0"/>
              </a:spcBef>
            </a:pPr>
            <a:r>
              <a:rPr lang="en-GB" altLang="en-US" b="1" dirty="0"/>
              <a:t>Slide reference</a:t>
            </a:r>
            <a:r>
              <a:rPr lang="en-GB" altLang="en-US" dirty="0"/>
              <a:t> </a:t>
            </a:r>
          </a:p>
          <a:p>
            <a:pPr marL="0" marR="0" lvl="0" indent="0" algn="l" defTabSz="914400" rtl="0" eaLnBrk="1" fontAlgn="auto" latinLnBrk="0" hangingPunct="1">
              <a:lnSpc>
                <a:spcPct val="100000"/>
              </a:lnSpc>
              <a:spcBef>
                <a:spcPct val="0"/>
              </a:spcBef>
              <a:spcAft>
                <a:spcPts val="0"/>
              </a:spcAft>
              <a:buClrTx/>
              <a:buSzTx/>
              <a:buFontTx/>
              <a:buNone/>
              <a:tabLst/>
              <a:defRPr/>
            </a:pPr>
            <a:r>
              <a:rPr lang="en-GB" b="0" dirty="0"/>
              <a:t>Antimicrobial consumption in the EU/EEA (ESAC-Net) - Annual Epidemiological Report for 2020. Available at: Https://www.ecdc.europa.eu/en/publications-data/surveillance-antimicrobial-consumption-europe-2020</a:t>
            </a:r>
          </a:p>
          <a:p>
            <a:pPr eaLnBrk="1" hangingPunct="1">
              <a:spcBef>
                <a:spcPct val="0"/>
              </a:spcBef>
            </a:pPr>
            <a:endParaRPr lang="en-GB" altLang="en-US" dirty="0"/>
          </a:p>
        </p:txBody>
      </p:sp>
      <p:sp>
        <p:nvSpPr>
          <p:cNvPr id="36868" name="Slide Number Placeholder 3">
            <a:extLst>
              <a:ext uri="{FF2B5EF4-FFF2-40B4-BE49-F238E27FC236}">
                <a16:creationId xmlns:a16="http://schemas.microsoft.com/office/drawing/2014/main" id="{10E7A673-CAC0-4FB5-84DB-E08BB45E3E94}"/>
              </a:ext>
            </a:extLst>
          </p:cNvPr>
          <p:cNvSpPr>
            <a:spLocks noGrp="1" noChangeArrowheads="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7025"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eaLnBrk="0" fontAlgn="base" hangingPunct="0">
              <a:spcBef>
                <a:spcPct val="30000"/>
              </a:spcBef>
              <a:spcAft>
                <a:spcPct val="0"/>
              </a:spcAft>
              <a:defRPr sz="1200">
                <a:solidFill>
                  <a:schemeClr val="tx1"/>
                </a:solidFill>
                <a:latin typeface="Calibri" panose="020F0502020204030204" pitchFamily="34" charset="0"/>
              </a:defRPr>
            </a:lvl6pPr>
            <a:lvl7pPr marL="2968625" indent="-227013" eaLnBrk="0" fontAlgn="base" hangingPunct="0">
              <a:spcBef>
                <a:spcPct val="30000"/>
              </a:spcBef>
              <a:spcAft>
                <a:spcPct val="0"/>
              </a:spcAft>
              <a:defRPr sz="1200">
                <a:solidFill>
                  <a:schemeClr val="tx1"/>
                </a:solidFill>
                <a:latin typeface="Calibri" panose="020F0502020204030204" pitchFamily="34" charset="0"/>
              </a:defRPr>
            </a:lvl7pPr>
            <a:lvl8pPr marL="3425825" indent="-227013" eaLnBrk="0" fontAlgn="base" hangingPunct="0">
              <a:spcBef>
                <a:spcPct val="30000"/>
              </a:spcBef>
              <a:spcAft>
                <a:spcPct val="0"/>
              </a:spcAft>
              <a:defRPr sz="1200">
                <a:solidFill>
                  <a:schemeClr val="tx1"/>
                </a:solidFill>
                <a:latin typeface="Calibri" panose="020F0502020204030204" pitchFamily="34" charset="0"/>
              </a:defRPr>
            </a:lvl8pPr>
            <a:lvl9pPr marL="3883025"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12936F-3F29-4FEF-A1C7-9910DE907940}" type="slidenum">
              <a:rPr lang="en-GB" altLang="en-US" sz="1300" smtClean="0">
                <a:solidFill>
                  <a:srgbClr val="000000"/>
                </a:solidFill>
              </a:rPr>
              <a:pPr>
                <a:spcBef>
                  <a:spcPct val="0"/>
                </a:spcBef>
              </a:pPr>
              <a:t>9</a:t>
            </a:fld>
            <a:endParaRPr lang="en-GB" altLang="en-US" sz="1300">
              <a:solidFill>
                <a:srgbClr val="000000"/>
              </a:solidFill>
            </a:endParaRPr>
          </a:p>
        </p:txBody>
      </p:sp>
      <p:sp>
        <p:nvSpPr>
          <p:cNvPr id="7" name="Date Placeholder 6">
            <a:extLst>
              <a:ext uri="{FF2B5EF4-FFF2-40B4-BE49-F238E27FC236}">
                <a16:creationId xmlns:a16="http://schemas.microsoft.com/office/drawing/2014/main" id="{0299993D-E7E1-48A9-8CCA-D69A0FAD4293}"/>
              </a:ext>
            </a:extLst>
          </p:cNvPr>
          <p:cNvSpPr>
            <a:spLocks noGrp="1"/>
          </p:cNvSpPr>
          <p:nvPr>
            <p:ph type="dt" sz="quarter" idx="1"/>
          </p:nvPr>
        </p:nvSpPr>
        <p:spPr>
          <a:xfrm>
            <a:off x="3884613" y="0"/>
            <a:ext cx="2971800" cy="458788"/>
          </a:xfrm>
          <a:prstGeom prst="rect">
            <a:avLst/>
          </a:prstGeom>
        </p:spPr>
        <p:txBody>
          <a:bodyPr/>
          <a:lstStyle/>
          <a:p>
            <a:pPr>
              <a:defRPr/>
            </a:pPr>
            <a:fld id="{40D30CBC-42C3-4AE5-AB93-A5AC7273B8DC}" type="datetime3">
              <a:rPr lang="en-GB">
                <a:solidFill>
                  <a:prstClr val="black"/>
                </a:solidFill>
              </a:rPr>
              <a:pPr>
                <a:defRPr/>
              </a:pPr>
              <a:t>30 January, 2024</a:t>
            </a:fld>
            <a:endParaRPr lang="en-GB" dirty="0">
              <a:solidFill>
                <a:prstClr val="black"/>
              </a:solidFill>
            </a:endParaRPr>
          </a:p>
        </p:txBody>
      </p:sp>
      <p:sp>
        <p:nvSpPr>
          <p:cNvPr id="2" name="Footer Placeholder 1">
            <a:extLst>
              <a:ext uri="{FF2B5EF4-FFF2-40B4-BE49-F238E27FC236}">
                <a16:creationId xmlns:a16="http://schemas.microsoft.com/office/drawing/2014/main" id="{E77432CA-B51E-466D-A4D6-A8D6B95E051D}"/>
              </a:ext>
            </a:extLst>
          </p:cNvPr>
          <p:cNvSpPr>
            <a:spLocks noGrp="1"/>
          </p:cNvSpPr>
          <p:nvPr>
            <p:ph type="ftr" sz="quarter" idx="4"/>
          </p:nvPr>
        </p:nvSpPr>
        <p:spPr>
          <a:xfrm>
            <a:off x="0" y="8685213"/>
            <a:ext cx="2971800" cy="458787"/>
          </a:xfrm>
          <a:prstGeom prst="rect">
            <a:avLst/>
          </a:prstGeom>
        </p:spPr>
        <p:txBody>
          <a:bodyPr/>
          <a:lstStyle/>
          <a:p>
            <a:pPr>
              <a:defRPr/>
            </a:pPr>
            <a:endParaRPr lang="en-GB">
              <a:solidFill>
                <a:prstClr val="black"/>
              </a:solidFill>
            </a:endParaRPr>
          </a:p>
        </p:txBody>
      </p:sp>
      <p:sp>
        <p:nvSpPr>
          <p:cNvPr id="3" name="Header Placeholder 2">
            <a:extLst>
              <a:ext uri="{FF2B5EF4-FFF2-40B4-BE49-F238E27FC236}">
                <a16:creationId xmlns:a16="http://schemas.microsoft.com/office/drawing/2014/main" id="{656BA4C0-BFDF-469C-9395-5096F0E6D75F}"/>
              </a:ext>
            </a:extLst>
          </p:cNvPr>
          <p:cNvSpPr>
            <a:spLocks noGrp="1"/>
          </p:cNvSpPr>
          <p:nvPr>
            <p:ph type="hdr" sz="quarter"/>
          </p:nvPr>
        </p:nvSpPr>
        <p:spPr>
          <a:xfrm>
            <a:off x="0" y="0"/>
            <a:ext cx="2971800" cy="458788"/>
          </a:xfrm>
          <a:prstGeom prst="rect">
            <a:avLst/>
          </a:prstGeom>
        </p:spPr>
        <p:txBody>
          <a:bodyPr/>
          <a:lstStyle/>
          <a:p>
            <a:pPr>
              <a:defRPr/>
            </a:pPr>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4958228"/>
            <a:ext cx="9144000" cy="473308"/>
          </a:xfrm>
        </p:spPr>
        <p:txBody>
          <a:bodyPr/>
          <a:lstStyle>
            <a:lvl1pPr marL="0" indent="0" algn="ctr">
              <a:buNone/>
              <a:defRPr sz="24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F9D3F03F-A360-488F-A9BF-144532C3611F}"/>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142882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BC6ACDD-E544-0B56-AF2F-49505BDAF010}"/>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8" name="Date Placeholder 3">
            <a:extLst>
              <a:ext uri="{FF2B5EF4-FFF2-40B4-BE49-F238E27FC236}">
                <a16:creationId xmlns:a16="http://schemas.microsoft.com/office/drawing/2014/main" id="{321DCF54-94A6-4331-67C4-5D20D625F228}"/>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27077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E58ABD20-904F-4D3B-961D-93B3C28CE8F6}"/>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4" name="Date Placeholder 3">
            <a:extLst>
              <a:ext uri="{FF2B5EF4-FFF2-40B4-BE49-F238E27FC236}">
                <a16:creationId xmlns:a16="http://schemas.microsoft.com/office/drawing/2014/main" id="{C047899D-51BC-7F48-E373-03EA2F7D6F50}"/>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106178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6" name="Footer Placeholder 4">
            <a:extLst>
              <a:ext uri="{FF2B5EF4-FFF2-40B4-BE49-F238E27FC236}">
                <a16:creationId xmlns:a16="http://schemas.microsoft.com/office/drawing/2014/main" id="{AAE90F0D-0934-42D8-A967-DFF743A34B85}"/>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2" name="Date Placeholder 3">
            <a:extLst>
              <a:ext uri="{FF2B5EF4-FFF2-40B4-BE49-F238E27FC236}">
                <a16:creationId xmlns:a16="http://schemas.microsoft.com/office/drawing/2014/main" id="{936C4BDE-4A49-95AD-7972-BCF1D8FDEB76}"/>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194362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179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text">
    <p:spTree>
      <p:nvGrpSpPr>
        <p:cNvPr id="1" name=""/>
        <p:cNvGrpSpPr/>
        <p:nvPr/>
      </p:nvGrpSpPr>
      <p:grpSpPr>
        <a:xfrm>
          <a:off x="0" y="0"/>
          <a:ext cx="0" cy="0"/>
          <a:chOff x="0" y="0"/>
          <a:chExt cx="0" cy="0"/>
        </a:xfrm>
      </p:grpSpPr>
      <p:sp>
        <p:nvSpPr>
          <p:cNvPr id="2" name="Title 1"/>
          <p:cNvSpPr>
            <a:spLocks noGrp="1"/>
          </p:cNvSpPr>
          <p:nvPr>
            <p:ph type="title"/>
          </p:nvPr>
        </p:nvSpPr>
        <p:spPr>
          <a:xfrm>
            <a:off x="340913" y="264149"/>
            <a:ext cx="11475504" cy="94060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Content Placeholder 12"/>
          <p:cNvSpPr>
            <a:spLocks noGrp="1"/>
          </p:cNvSpPr>
          <p:nvPr>
            <p:ph sz="quarter" idx="10"/>
          </p:nvPr>
        </p:nvSpPr>
        <p:spPr>
          <a:xfrm>
            <a:off x="340784" y="1317755"/>
            <a:ext cx="5604983" cy="447992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2"/>
          <p:cNvSpPr>
            <a:spLocks noGrp="1"/>
          </p:cNvSpPr>
          <p:nvPr>
            <p:ph sz="quarter" idx="11"/>
          </p:nvPr>
        </p:nvSpPr>
        <p:spPr>
          <a:xfrm>
            <a:off x="6211435" y="1322088"/>
            <a:ext cx="5604983" cy="447992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4">
            <a:extLst>
              <a:ext uri="{FF2B5EF4-FFF2-40B4-BE49-F238E27FC236}">
                <a16:creationId xmlns:a16="http://schemas.microsoft.com/office/drawing/2014/main" id="{CC6224FD-D098-48BE-8CD5-EDABA7C9489C}"/>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3" name="Date Placeholder 3">
            <a:extLst>
              <a:ext uri="{FF2B5EF4-FFF2-40B4-BE49-F238E27FC236}">
                <a16:creationId xmlns:a16="http://schemas.microsoft.com/office/drawing/2014/main" id="{5554A8A6-A846-FBEC-F58B-4A31FCADC868}"/>
              </a:ext>
            </a:extLst>
          </p:cNvPr>
          <p:cNvSpPr>
            <a:spLocks noGrp="1"/>
          </p:cNvSpPr>
          <p:nvPr>
            <p:ph type="dt" sz="half" idx="12"/>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26329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Graphic">
    <p:spTree>
      <p:nvGrpSpPr>
        <p:cNvPr id="1" name=""/>
        <p:cNvGrpSpPr/>
        <p:nvPr/>
      </p:nvGrpSpPr>
      <p:grpSpPr>
        <a:xfrm>
          <a:off x="0" y="0"/>
          <a:ext cx="0" cy="0"/>
          <a:chOff x="0" y="0"/>
          <a:chExt cx="0" cy="0"/>
        </a:xfrm>
      </p:grpSpPr>
      <p:sp>
        <p:nvSpPr>
          <p:cNvPr id="2" name="Title 1"/>
          <p:cNvSpPr>
            <a:spLocks noGrp="1"/>
          </p:cNvSpPr>
          <p:nvPr>
            <p:ph type="title"/>
          </p:nvPr>
        </p:nvSpPr>
        <p:spPr>
          <a:xfrm>
            <a:off x="340913" y="264149"/>
            <a:ext cx="11475504" cy="94060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Content Placeholder 12"/>
          <p:cNvSpPr>
            <a:spLocks noGrp="1"/>
          </p:cNvSpPr>
          <p:nvPr>
            <p:ph sz="quarter" idx="10"/>
          </p:nvPr>
        </p:nvSpPr>
        <p:spPr>
          <a:xfrm>
            <a:off x="340784" y="1317755"/>
            <a:ext cx="5604983" cy="447992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1" hasCustomPrompt="1"/>
          </p:nvPr>
        </p:nvSpPr>
        <p:spPr>
          <a:xfrm>
            <a:off x="6211483" y="1317755"/>
            <a:ext cx="5604935" cy="4479925"/>
          </a:xfrm>
        </p:spPr>
        <p:txBody>
          <a:bodyPr/>
          <a:lstStyle>
            <a:lvl1pPr marL="0" indent="0">
              <a:buNone/>
              <a:defRPr>
                <a:latin typeface="Arial" panose="020B0604020202020204" pitchFamily="34" charset="0"/>
                <a:cs typeface="Arial" panose="020B0604020202020204" pitchFamily="34" charset="0"/>
              </a:defRPr>
            </a:lvl1pPr>
          </a:lstStyle>
          <a:p>
            <a:pPr lvl="0"/>
            <a:r>
              <a:rPr lang="en-GB" dirty="0"/>
              <a:t>Placeholder for image/chart</a:t>
            </a:r>
          </a:p>
          <a:p>
            <a:pPr lvl="0"/>
            <a:r>
              <a:rPr lang="en-GB" dirty="0"/>
              <a:t>(click icons below)</a:t>
            </a:r>
          </a:p>
        </p:txBody>
      </p:sp>
      <p:sp>
        <p:nvSpPr>
          <p:cNvPr id="6" name="Footer Placeholder 4">
            <a:extLst>
              <a:ext uri="{FF2B5EF4-FFF2-40B4-BE49-F238E27FC236}">
                <a16:creationId xmlns:a16="http://schemas.microsoft.com/office/drawing/2014/main" id="{22F63161-5905-4D77-9F26-4570779968C8}"/>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3" name="Date Placeholder 3">
            <a:extLst>
              <a:ext uri="{FF2B5EF4-FFF2-40B4-BE49-F238E27FC236}">
                <a16:creationId xmlns:a16="http://schemas.microsoft.com/office/drawing/2014/main" id="{C7F9DE28-F0A8-648A-F13D-5128CCCFCC6C}"/>
              </a:ext>
            </a:extLst>
          </p:cNvPr>
          <p:cNvSpPr>
            <a:spLocks noGrp="1"/>
          </p:cNvSpPr>
          <p:nvPr>
            <p:ph type="dt" sz="half" idx="12"/>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696252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 Caption">
    <p:spTree>
      <p:nvGrpSpPr>
        <p:cNvPr id="1" name=""/>
        <p:cNvGrpSpPr/>
        <p:nvPr/>
      </p:nvGrpSpPr>
      <p:grpSpPr>
        <a:xfrm>
          <a:off x="0" y="0"/>
          <a:ext cx="0" cy="0"/>
          <a:chOff x="0" y="0"/>
          <a:chExt cx="0" cy="0"/>
        </a:xfrm>
      </p:grpSpPr>
      <p:sp>
        <p:nvSpPr>
          <p:cNvPr id="2" name="Title 1"/>
          <p:cNvSpPr>
            <a:spLocks noGrp="1"/>
          </p:cNvSpPr>
          <p:nvPr>
            <p:ph type="title"/>
          </p:nvPr>
        </p:nvSpPr>
        <p:spPr>
          <a:xfrm>
            <a:off x="340913" y="264149"/>
            <a:ext cx="11475504" cy="94060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Content Placeholder 10"/>
          <p:cNvSpPr>
            <a:spLocks noGrp="1"/>
          </p:cNvSpPr>
          <p:nvPr>
            <p:ph sz="quarter" idx="11" hasCustomPrompt="1"/>
          </p:nvPr>
        </p:nvSpPr>
        <p:spPr>
          <a:xfrm>
            <a:off x="340913" y="1317753"/>
            <a:ext cx="11475504" cy="3787286"/>
          </a:xfrm>
        </p:spPr>
        <p:txBody>
          <a:bodyPr/>
          <a:lstStyle>
            <a:lvl1pPr marL="0" indent="0">
              <a:buNone/>
              <a:defRPr>
                <a:latin typeface="Arial" panose="020B0604020202020204" pitchFamily="34" charset="0"/>
                <a:cs typeface="Arial" panose="020B0604020202020204" pitchFamily="34" charset="0"/>
              </a:defRPr>
            </a:lvl1pPr>
          </a:lstStyle>
          <a:p>
            <a:pPr lvl="0"/>
            <a:r>
              <a:rPr lang="en-GB" dirty="0"/>
              <a:t>Placeholder for image/chart (click icons below)</a:t>
            </a:r>
          </a:p>
        </p:txBody>
      </p:sp>
      <p:sp>
        <p:nvSpPr>
          <p:cNvPr id="4" name="Text Placeholder 3"/>
          <p:cNvSpPr>
            <a:spLocks noGrp="1"/>
          </p:cNvSpPr>
          <p:nvPr>
            <p:ph type="body" sz="quarter" idx="12" hasCustomPrompt="1"/>
          </p:nvPr>
        </p:nvSpPr>
        <p:spPr>
          <a:xfrm>
            <a:off x="340786" y="5213384"/>
            <a:ext cx="11504081" cy="780056"/>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GB" dirty="0"/>
              <a:t>Caption for image</a:t>
            </a:r>
          </a:p>
        </p:txBody>
      </p:sp>
      <p:sp>
        <p:nvSpPr>
          <p:cNvPr id="6" name="Footer Placeholder 4">
            <a:extLst>
              <a:ext uri="{FF2B5EF4-FFF2-40B4-BE49-F238E27FC236}">
                <a16:creationId xmlns:a16="http://schemas.microsoft.com/office/drawing/2014/main" id="{E2990D99-9A78-4950-A46C-296156542240}"/>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3" name="Date Placeholder 3">
            <a:extLst>
              <a:ext uri="{FF2B5EF4-FFF2-40B4-BE49-F238E27FC236}">
                <a16:creationId xmlns:a16="http://schemas.microsoft.com/office/drawing/2014/main" id="{DAFB515E-1EAF-A6C5-5B05-C436966E4D00}"/>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4253097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pPr>
              <a:defRPr/>
            </a:pPr>
            <a:r>
              <a:rPr lang="en-US"/>
              <a:t>  </a:t>
            </a:r>
            <a:fld id="{45F8D313-CCBE-49D6-A3BC-57B1848DFB52}" type="slidenum">
              <a:rPr lang="en-US" smtClean="0"/>
              <a:pPr>
                <a:defRPr/>
              </a:pPr>
              <a:t>‹#›</a:t>
            </a:fld>
            <a:r>
              <a:rPr lang="en-US"/>
              <a:t> </a:t>
            </a:r>
            <a:endParaRPr lang="en-US" dirty="0"/>
          </a:p>
        </p:txBody>
      </p:sp>
      <p:sp>
        <p:nvSpPr>
          <p:cNvPr id="5" name="Footer Placeholder 4">
            <a:extLst>
              <a:ext uri="{FF2B5EF4-FFF2-40B4-BE49-F238E27FC236}">
                <a16:creationId xmlns:a16="http://schemas.microsoft.com/office/drawing/2014/main" id="{3ADEA47D-D1D9-3452-7C9C-AB0DAC86A89B}"/>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6" name="Date Placeholder 3">
            <a:extLst>
              <a:ext uri="{FF2B5EF4-FFF2-40B4-BE49-F238E27FC236}">
                <a16:creationId xmlns:a16="http://schemas.microsoft.com/office/drawing/2014/main" id="{9BFFE476-570B-2C82-6BAA-8AF3B6857677}"/>
              </a:ext>
            </a:extLst>
          </p:cNvPr>
          <p:cNvSpPr>
            <a:spLocks noGrp="1"/>
          </p:cNvSpPr>
          <p:nvPr>
            <p:ph type="dt" sz="half" idx="11"/>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1944941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48B30C-081A-DB51-6BA1-5DADA4BC5DDC}"/>
              </a:ext>
            </a:extLst>
          </p:cNvPr>
          <p:cNvSpPr>
            <a:spLocks noGrp="1"/>
          </p:cNvSpPr>
          <p:nvPr>
            <p:ph type="body" sz="quarter" idx="12"/>
          </p:nvPr>
        </p:nvSpPr>
        <p:spPr>
          <a:xfrm>
            <a:off x="838200" y="6356350"/>
            <a:ext cx="7315200" cy="365125"/>
          </a:xfrm>
        </p:spPr>
        <p:txBody>
          <a:bodyPr anchor="ctr">
            <a:noAutofit/>
          </a:bodyPr>
          <a:lstStyle>
            <a:lvl1pPr marL="0" indent="0">
              <a:spcBef>
                <a:spcPts val="0"/>
              </a:spcBef>
              <a:buNone/>
              <a:defRPr sz="800">
                <a:solidFill>
                  <a:schemeClr val="bg1">
                    <a:lumMod val="50000"/>
                  </a:schemeClr>
                </a:solidFill>
              </a:defRPr>
            </a:lvl1pPr>
          </a:lstStyle>
          <a:p>
            <a:pPr lvl="0"/>
            <a:r>
              <a:rPr lang="en-US"/>
              <a:t>Click to edit Master text styles</a:t>
            </a:r>
          </a:p>
        </p:txBody>
      </p:sp>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nchor="ctr">
            <a:normAutofit/>
          </a:bodyPr>
          <a:lstStyle>
            <a:lvl1pPr>
              <a:defRPr sz="2400">
                <a:solidFill>
                  <a:schemeClr val="tx2"/>
                </a:solidFill>
              </a:defRPr>
            </a:lvl1pPr>
          </a:lstStyle>
          <a:p>
            <a:r>
              <a:rPr lang="en-US"/>
              <a:t>Click to edit Master title style</a:t>
            </a:r>
            <a:endParaRPr lang="en-GB"/>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a:p>
        </p:txBody>
      </p:sp>
      <p:sp>
        <p:nvSpPr>
          <p:cNvPr id="8" name="Text Placeholder 7">
            <a:extLst>
              <a:ext uri="{FF2B5EF4-FFF2-40B4-BE49-F238E27FC236}">
                <a16:creationId xmlns:a16="http://schemas.microsoft.com/office/drawing/2014/main" id="{0DA5793F-5356-D7DC-D40D-9D33C1E2C21A}"/>
              </a:ext>
            </a:extLst>
          </p:cNvPr>
          <p:cNvSpPr>
            <a:spLocks noGrp="1"/>
          </p:cNvSpPr>
          <p:nvPr>
            <p:ph type="body" sz="quarter" idx="13"/>
          </p:nvPr>
        </p:nvSpPr>
        <p:spPr>
          <a:xfrm>
            <a:off x="838200" y="1601181"/>
            <a:ext cx="5000625" cy="346075"/>
          </a:xfrm>
        </p:spPr>
        <p:txBody>
          <a:bodyPr anchor="ctr">
            <a:noAutofit/>
          </a:bodyPr>
          <a:lstStyle>
            <a:lvl1pPr marL="0" indent="0">
              <a:spcBef>
                <a:spcPts val="0"/>
              </a:spcBef>
              <a:buNone/>
              <a:defRPr sz="1200" b="1">
                <a:solidFill>
                  <a:schemeClr val="tx2"/>
                </a:solidFill>
              </a:defRPr>
            </a:lvl1pPr>
            <a:lvl2pPr marL="457200" indent="0">
              <a:buNone/>
              <a:defRPr sz="1400">
                <a:solidFill>
                  <a:schemeClr val="accent1"/>
                </a:solidFill>
              </a:defRPr>
            </a:lvl2pPr>
          </a:lstStyle>
          <a:p>
            <a:pPr lvl="0"/>
            <a:r>
              <a:rPr lang="en-US"/>
              <a:t>Click to edit Master text style</a:t>
            </a:r>
          </a:p>
        </p:txBody>
      </p:sp>
    </p:spTree>
    <p:extLst>
      <p:ext uri="{BB962C8B-B14F-4D97-AF65-F5344CB8AC3E}">
        <p14:creationId xmlns:p14="http://schemas.microsoft.com/office/powerpoint/2010/main" val="138382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1408" y="365127"/>
            <a:ext cx="9232392"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
        <p:nvSpPr>
          <p:cNvPr id="6" name="Footer Placeholder 4">
            <a:extLst>
              <a:ext uri="{FF2B5EF4-FFF2-40B4-BE49-F238E27FC236}">
                <a16:creationId xmlns:a16="http://schemas.microsoft.com/office/drawing/2014/main" id="{951AE474-9CE5-47BC-B451-AFCC84767C0B}"/>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dirty="0"/>
              <a:t>www.rcgp.org.uk/TARGETantibiotics</a:t>
            </a:r>
          </a:p>
        </p:txBody>
      </p:sp>
    </p:spTree>
    <p:extLst>
      <p:ext uri="{BB962C8B-B14F-4D97-AF65-F5344CB8AC3E}">
        <p14:creationId xmlns:p14="http://schemas.microsoft.com/office/powerpoint/2010/main" val="286755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6">
                    <a:lumMod val="1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4">
            <a:extLst>
              <a:ext uri="{FF2B5EF4-FFF2-40B4-BE49-F238E27FC236}">
                <a16:creationId xmlns:a16="http://schemas.microsoft.com/office/drawing/2014/main" id="{692DDF56-5403-40E8-B805-915F5543FF0E}"/>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Tree>
    <p:extLst>
      <p:ext uri="{BB962C8B-B14F-4D97-AF65-F5344CB8AC3E}">
        <p14:creationId xmlns:p14="http://schemas.microsoft.com/office/powerpoint/2010/main" val="43090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336" y="365127"/>
            <a:ext cx="9427464"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46118BE0-A7FE-4009-A3F2-0FF82960E1E4}"/>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
        <p:nvSpPr>
          <p:cNvPr id="5" name="Date Placeholder 3">
            <a:extLst>
              <a:ext uri="{FF2B5EF4-FFF2-40B4-BE49-F238E27FC236}">
                <a16:creationId xmlns:a16="http://schemas.microsoft.com/office/drawing/2014/main" id="{A72C0584-5BBC-C847-D51B-3EC52D18FDE8}"/>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179201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26335" y="365127"/>
            <a:ext cx="9429052"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DF8D00EF-F158-432E-B096-792D83123F7A}"/>
              </a:ext>
            </a:extLst>
          </p:cNvPr>
          <p:cNvSpPr>
            <a:spLocks noGrp="1"/>
          </p:cNvSpPr>
          <p:nvPr>
            <p:ph type="ftr" sz="quarter" idx="1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7" name="Date Placeholder 3">
            <a:extLst>
              <a:ext uri="{FF2B5EF4-FFF2-40B4-BE49-F238E27FC236}">
                <a16:creationId xmlns:a16="http://schemas.microsoft.com/office/drawing/2014/main" id="{5387484C-AD43-8BE2-FCBA-864889BC8273}"/>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87390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23872" y="365127"/>
            <a:ext cx="9329928"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4D556900-507B-4388-9995-675DBA908815}"/>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dirty="0"/>
              <a:t>www.rcgp.org.uk/TARGETantibiotics</a:t>
            </a:r>
          </a:p>
        </p:txBody>
      </p:sp>
      <p:sp>
        <p:nvSpPr>
          <p:cNvPr id="3" name="Date Placeholder 3">
            <a:extLst>
              <a:ext uri="{FF2B5EF4-FFF2-40B4-BE49-F238E27FC236}">
                <a16:creationId xmlns:a16="http://schemas.microsoft.com/office/drawing/2014/main" id="{4B0A38A7-5C57-02B9-5161-2CDDFF50EB88}"/>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150617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F90C691-8EAB-41DF-A584-8D7071057231}"/>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2" name="Date Placeholder 3">
            <a:extLst>
              <a:ext uri="{FF2B5EF4-FFF2-40B4-BE49-F238E27FC236}">
                <a16:creationId xmlns:a16="http://schemas.microsoft.com/office/drawing/2014/main" id="{A77A1EFB-3332-C567-E359-A07F7AFC0EC0}"/>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324439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25251"/>
            <a:ext cx="3932237" cy="432149"/>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4">
            <a:extLst>
              <a:ext uri="{FF2B5EF4-FFF2-40B4-BE49-F238E27FC236}">
                <a16:creationId xmlns:a16="http://schemas.microsoft.com/office/drawing/2014/main" id="{C9395341-A123-4438-B3EE-2455CCE6AF55}"/>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5" name="Date Placeholder 3">
            <a:extLst>
              <a:ext uri="{FF2B5EF4-FFF2-40B4-BE49-F238E27FC236}">
                <a16:creationId xmlns:a16="http://schemas.microsoft.com/office/drawing/2014/main" id="{D012DDBC-4F85-0856-C8B3-09FA810F1D2B}"/>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794784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FFAD7867-150D-A421-282D-579C165DC222}"/>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
        <p:nvSpPr>
          <p:cNvPr id="9" name="Footer Placeholder 4">
            <a:extLst>
              <a:ext uri="{FF2B5EF4-FFF2-40B4-BE49-F238E27FC236}">
                <a16:creationId xmlns:a16="http://schemas.microsoft.com/office/drawing/2014/main" id="{B04EE532-ECAD-9637-AEE5-D38D253C7880}"/>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389166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D37EE4-2BCC-4C30-A5EA-0E3FF3A574D5}"/>
              </a:ext>
            </a:extLst>
          </p:cNvPr>
          <p:cNvSpPr/>
          <p:nvPr userDrawn="1"/>
        </p:nvSpPr>
        <p:spPr>
          <a:xfrm>
            <a:off x="0" y="6492874"/>
            <a:ext cx="12192000" cy="365126"/>
          </a:xfrm>
          <a:prstGeom prst="rect">
            <a:avLst/>
          </a:prstGeom>
          <a:solidFill>
            <a:srgbClr val="F4DDC4"/>
          </a:solidFill>
          <a:ln>
            <a:solidFill>
              <a:srgbClr val="F4D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C4202E-EF2F-40CB-96C9-9DABAF1BCC3C}"/>
              </a:ext>
            </a:extLst>
          </p:cNvPr>
          <p:cNvSpPr/>
          <p:nvPr userDrawn="1"/>
        </p:nvSpPr>
        <p:spPr>
          <a:xfrm>
            <a:off x="0" y="-7820"/>
            <a:ext cx="12192000" cy="348534"/>
          </a:xfrm>
          <a:prstGeom prst="rect">
            <a:avLst/>
          </a:prstGeom>
          <a:solidFill>
            <a:srgbClr val="AD0016"/>
          </a:solidFill>
          <a:ln>
            <a:solidFill>
              <a:srgbClr val="AD0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Placeholder 1"/>
          <p:cNvSpPr>
            <a:spLocks noGrp="1"/>
          </p:cNvSpPr>
          <p:nvPr>
            <p:ph type="title"/>
          </p:nvPr>
        </p:nvSpPr>
        <p:spPr>
          <a:xfrm>
            <a:off x="1901953" y="365127"/>
            <a:ext cx="945184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235440A4-9E24-447F-92F7-EED6F463187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20242" y="494346"/>
            <a:ext cx="717958" cy="855510"/>
          </a:xfrm>
          <a:prstGeom prst="rect">
            <a:avLst/>
          </a:prstGeom>
        </p:spPr>
      </p:pic>
      <p:sp>
        <p:nvSpPr>
          <p:cNvPr id="9" name="Footer Placeholder 4">
            <a:extLst>
              <a:ext uri="{FF2B5EF4-FFF2-40B4-BE49-F238E27FC236}">
                <a16:creationId xmlns:a16="http://schemas.microsoft.com/office/drawing/2014/main" id="{98BD2B61-3C02-4444-BFBF-AE2B183A9096}"/>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Tree>
    <p:extLst>
      <p:ext uri="{BB962C8B-B14F-4D97-AF65-F5344CB8AC3E}">
        <p14:creationId xmlns:p14="http://schemas.microsoft.com/office/powerpoint/2010/main" val="144425553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695" r:id="rId12"/>
    <p:sldLayoutId id="2147483696" r:id="rId13"/>
    <p:sldLayoutId id="2147483697" r:id="rId14"/>
    <p:sldLayoutId id="2147483698" r:id="rId15"/>
    <p:sldLayoutId id="2147483699" r:id="rId16"/>
    <p:sldLayoutId id="2147483808" r:id="rId17"/>
    <p:sldLayoutId id="2147483809" r:id="rId18"/>
  </p:sldLayoutIdLst>
  <p:hf hdr="0"/>
  <p:txStyles>
    <p:title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6.png"/><Relationship Id="rId7" Type="http://schemas.openxmlformats.org/officeDocument/2006/relationships/diagramQuickStyle" Target="../diagrams/quickStyle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7.pn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0.png"/><Relationship Id="rId7" Type="http://schemas.openxmlformats.org/officeDocument/2006/relationships/diagramColors" Target="../diagrams/colors1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1.png"/><Relationship Id="rId7" Type="http://schemas.openxmlformats.org/officeDocument/2006/relationships/diagramColors" Target="../diagrams/colors1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rcgp.org.uk/TARGETantibiotics" TargetMode="Externa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hyperlink" Target="https://elearning.rcgp.org.uk/mod/book/view.php?id=12647"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www.rcgp.org.uk/TARGETantibiotics"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9EC9-41BF-A073-B08C-ECB7062E7D75}"/>
              </a:ext>
            </a:extLst>
          </p:cNvPr>
          <p:cNvSpPr>
            <a:spLocks noGrp="1"/>
          </p:cNvSpPr>
          <p:nvPr>
            <p:ph type="ctrTitle"/>
          </p:nvPr>
        </p:nvSpPr>
        <p:spPr>
          <a:xfrm>
            <a:off x="1634836" y="1393404"/>
            <a:ext cx="8922327" cy="2387600"/>
          </a:xfrm>
        </p:spPr>
        <p:txBody>
          <a:bodyPr>
            <a:normAutofit fontScale="90000"/>
          </a:bodyPr>
          <a:lstStyle/>
          <a:p>
            <a:r>
              <a:rPr lang="en-GB" b="0" dirty="0">
                <a:latin typeface="Arial" panose="020B0604020202020204" pitchFamily="34" charset="0"/>
                <a:cs typeface="Arial" panose="020B0604020202020204" pitchFamily="34" charset="0"/>
              </a:rPr>
              <a:t>Improving antibiotic management of </a:t>
            </a:r>
            <a:br>
              <a:rPr lang="en-GB" b="0"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respiratory tract infections:</a:t>
            </a:r>
            <a:br>
              <a:rPr lang="en-GB" b="0"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acute cough and sore throat</a:t>
            </a:r>
          </a:p>
        </p:txBody>
      </p:sp>
      <p:sp>
        <p:nvSpPr>
          <p:cNvPr id="3" name="Subtitle 2">
            <a:extLst>
              <a:ext uri="{FF2B5EF4-FFF2-40B4-BE49-F238E27FC236}">
                <a16:creationId xmlns:a16="http://schemas.microsoft.com/office/drawing/2014/main" id="{F411CE44-7D63-BE5C-7311-5776D411E2B9}"/>
              </a:ext>
            </a:extLst>
          </p:cNvPr>
          <p:cNvSpPr>
            <a:spLocks noGrp="1"/>
          </p:cNvSpPr>
          <p:nvPr>
            <p:ph type="subTitle" idx="1"/>
          </p:nvPr>
        </p:nvSpPr>
        <p:spPr>
          <a:xfrm>
            <a:off x="1523999" y="4581785"/>
            <a:ext cx="9144000" cy="473308"/>
          </a:xfrm>
        </p:spPr>
        <p:txBody>
          <a:bodyPr>
            <a:noAutofit/>
          </a:bodyPr>
          <a:lstStyle/>
          <a:p>
            <a:r>
              <a:rPr lang="en-GB" sz="3600" dirty="0">
                <a:solidFill>
                  <a:schemeClr val="tx1"/>
                </a:solidFill>
                <a:latin typeface="Arial" panose="020B0604020202020204" pitchFamily="34" charset="0"/>
                <a:cs typeface="Arial" panose="020B0604020202020204" pitchFamily="34" charset="0"/>
              </a:rPr>
              <a:t>TARGET Antibiotics Webinar</a:t>
            </a:r>
          </a:p>
          <a:p>
            <a:r>
              <a:rPr lang="en-GB" sz="3600" dirty="0">
                <a:solidFill>
                  <a:schemeClr val="tx1"/>
                </a:solidFill>
                <a:latin typeface="Arial" panose="020B0604020202020204" pitchFamily="34" charset="0"/>
                <a:cs typeface="Arial" panose="020B0604020202020204" pitchFamily="34" charset="0"/>
              </a:rPr>
              <a:t>January 2024</a:t>
            </a:r>
          </a:p>
        </p:txBody>
      </p:sp>
      <p:sp>
        <p:nvSpPr>
          <p:cNvPr id="4" name="Footer Placeholder 3">
            <a:extLst>
              <a:ext uri="{FF2B5EF4-FFF2-40B4-BE49-F238E27FC236}">
                <a16:creationId xmlns:a16="http://schemas.microsoft.com/office/drawing/2014/main" id="{E32EE01B-0263-4470-308C-8551BA042B3F}"/>
              </a:ext>
            </a:extLst>
          </p:cNvPr>
          <p:cNvSpPr>
            <a:spLocks noGrp="1"/>
          </p:cNvSpPr>
          <p:nvPr>
            <p:ph type="ftr" sz="quarter" idx="3"/>
          </p:nvPr>
        </p:nvSpPr>
        <p:spPr/>
        <p:txBody>
          <a:bodyPr/>
          <a:lstStyle/>
          <a:p>
            <a:r>
              <a:rPr lang="en-GB" sz="1400" dirty="0">
                <a:latin typeface="Calibri" panose="020F0502020204030204" pitchFamily="34" charset="0"/>
                <a:cs typeface="Calibri" panose="020F0502020204030204" pitchFamily="34" charset="0"/>
              </a:rPr>
              <a:t>www.rcgp.org.uk/TARGETantibiotics</a:t>
            </a:r>
          </a:p>
        </p:txBody>
      </p:sp>
      <p:sp>
        <p:nvSpPr>
          <p:cNvPr id="5" name="Subtitle 2">
            <a:extLst>
              <a:ext uri="{FF2B5EF4-FFF2-40B4-BE49-F238E27FC236}">
                <a16:creationId xmlns:a16="http://schemas.microsoft.com/office/drawing/2014/main" id="{67FE4846-1E21-94D3-0C4A-D766815CACF3}"/>
              </a:ext>
            </a:extLst>
          </p:cNvPr>
          <p:cNvSpPr txBox="1">
            <a:spLocks/>
          </p:cNvSpPr>
          <p:nvPr/>
        </p:nvSpPr>
        <p:spPr>
          <a:xfrm>
            <a:off x="761999" y="3747631"/>
            <a:ext cx="10668000" cy="4733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6">
                    <a:lumMod val="1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800" dirty="0">
              <a:latin typeface="Calibri" panose="020F0502020204030204" pitchFamily="34" charset="0"/>
              <a:cs typeface="Calibri" panose="020F0502020204030204" pitchFamily="34" charset="0"/>
            </a:endParaRPr>
          </a:p>
        </p:txBody>
      </p:sp>
      <p:pic>
        <p:nvPicPr>
          <p:cNvPr id="6" name="Picture 5" descr="A close-up of some lipstick&#10;&#10;Description automatically generated with low confidence">
            <a:extLst>
              <a:ext uri="{FF2B5EF4-FFF2-40B4-BE49-F238E27FC236}">
                <a16:creationId xmlns:a16="http://schemas.microsoft.com/office/drawing/2014/main" id="{211E8D3A-053C-C3BA-71EE-53AF4E30A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96" y="479839"/>
            <a:ext cx="1722786" cy="2042253"/>
          </a:xfrm>
          <a:prstGeom prst="rect">
            <a:avLst/>
          </a:prstGeom>
        </p:spPr>
      </p:pic>
    </p:spTree>
    <p:extLst>
      <p:ext uri="{BB962C8B-B14F-4D97-AF65-F5344CB8AC3E}">
        <p14:creationId xmlns:p14="http://schemas.microsoft.com/office/powerpoint/2010/main" val="1364359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B8B42-D030-462F-B1C1-92E6193BD7E3}"/>
              </a:ext>
            </a:extLst>
          </p:cNvPr>
          <p:cNvSpPr>
            <a:spLocks noGrp="1"/>
          </p:cNvSpPr>
          <p:nvPr>
            <p:ph type="title"/>
          </p:nvPr>
        </p:nvSpPr>
        <p:spPr>
          <a:xfrm>
            <a:off x="1056401" y="343444"/>
            <a:ext cx="10470876" cy="1325563"/>
          </a:xfrm>
        </p:spPr>
        <p:txBody>
          <a:bodyPr>
            <a:normAutofit/>
          </a:bodyPr>
          <a:lstStyle/>
          <a:p>
            <a:r>
              <a:rPr lang="en-GB" b="0" dirty="0"/>
              <a:t>Why respiratory tract infections?</a:t>
            </a:r>
            <a:endParaRPr lang="en-GB" sz="2800" b="0" dirty="0"/>
          </a:p>
        </p:txBody>
      </p:sp>
      <p:sp>
        <p:nvSpPr>
          <p:cNvPr id="3" name="Content Placeholder 2">
            <a:extLst>
              <a:ext uri="{FF2B5EF4-FFF2-40B4-BE49-F238E27FC236}">
                <a16:creationId xmlns:a16="http://schemas.microsoft.com/office/drawing/2014/main" id="{6D5A117D-7113-46DC-8FF3-2A8085DABB42}"/>
              </a:ext>
            </a:extLst>
          </p:cNvPr>
          <p:cNvSpPr>
            <a:spLocks noGrp="1"/>
          </p:cNvSpPr>
          <p:nvPr>
            <p:ph idx="1"/>
          </p:nvPr>
        </p:nvSpPr>
        <p:spPr>
          <a:xfrm>
            <a:off x="838200" y="1943663"/>
            <a:ext cx="9820701" cy="4024311"/>
          </a:xfrm>
        </p:spPr>
        <p:txBody>
          <a:bodyPr>
            <a:noAutofit/>
          </a:bodyPr>
          <a:lstStyle/>
          <a:p>
            <a:pPr marL="0" indent="0">
              <a:buNone/>
            </a:pPr>
            <a:r>
              <a:rPr lang="en-GB" sz="2400" b="1" dirty="0"/>
              <a:t>46% </a:t>
            </a:r>
            <a:r>
              <a:rPr lang="en-GB" sz="2400" dirty="0"/>
              <a:t>of antibiotics in primary care are prescribed for respiratory tract infections:</a:t>
            </a:r>
          </a:p>
          <a:p>
            <a:pPr marL="0" indent="0">
              <a:buNone/>
            </a:pPr>
            <a:endParaRPr lang="en-GB" sz="2400" dirty="0"/>
          </a:p>
          <a:p>
            <a:r>
              <a:rPr lang="en-GB" sz="2400" dirty="0"/>
              <a:t>Most common reason for prescribing antibiotics in primary care</a:t>
            </a:r>
          </a:p>
          <a:p>
            <a:endParaRPr lang="en-GB" sz="2400" dirty="0"/>
          </a:p>
          <a:p>
            <a:r>
              <a:rPr lang="en-GB" sz="2400" dirty="0"/>
              <a:t>Majority prescribed for cough symptoms</a:t>
            </a:r>
          </a:p>
          <a:p>
            <a:endParaRPr lang="en-GB" sz="2400" dirty="0"/>
          </a:p>
          <a:p>
            <a:r>
              <a:rPr lang="en-GB" sz="2400" dirty="0"/>
              <a:t>Sore throat is the 3</a:t>
            </a:r>
            <a:r>
              <a:rPr lang="en-GB" sz="2400" baseline="30000" dirty="0"/>
              <a:t>rd</a:t>
            </a:r>
            <a:r>
              <a:rPr lang="en-GB" sz="2400" dirty="0"/>
              <a:t> most common reason for prescribing in respiratory tract infections</a:t>
            </a:r>
          </a:p>
          <a:p>
            <a:pPr marL="457200" lvl="1" indent="0">
              <a:buNone/>
            </a:pPr>
            <a:endParaRPr lang="en-GB" dirty="0"/>
          </a:p>
        </p:txBody>
      </p:sp>
      <p:sp>
        <p:nvSpPr>
          <p:cNvPr id="5" name="Footer Placeholder 4">
            <a:extLst>
              <a:ext uri="{FF2B5EF4-FFF2-40B4-BE49-F238E27FC236}">
                <a16:creationId xmlns:a16="http://schemas.microsoft.com/office/drawing/2014/main" id="{1EB4715D-AD1C-4165-A9B5-CF82BBD13D68}"/>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40416115-D32E-5AF7-EF56-488E2326307D}"/>
              </a:ext>
            </a:extLst>
          </p:cNvPr>
          <p:cNvSpPr>
            <a:spLocks noGrp="1"/>
          </p:cNvSpPr>
          <p:nvPr>
            <p:ph type="dt" sz="half" idx="10"/>
          </p:nvPr>
        </p:nvSpPr>
        <p:spPr/>
        <p:txBody>
          <a:bodyPr/>
          <a:lstStyle/>
          <a:p>
            <a:r>
              <a:rPr lang="en-US" dirty="0"/>
              <a:t>January 2024</a:t>
            </a:r>
            <a:endParaRPr lang="en-GB" dirty="0"/>
          </a:p>
        </p:txBody>
      </p:sp>
      <p:sp>
        <p:nvSpPr>
          <p:cNvPr id="6" name="TextBox 5">
            <a:extLst>
              <a:ext uri="{FF2B5EF4-FFF2-40B4-BE49-F238E27FC236}">
                <a16:creationId xmlns:a16="http://schemas.microsoft.com/office/drawing/2014/main" id="{9FCD8178-D776-EB79-9D4D-D9CCE7955D50}"/>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Christiaan et al.</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2018) </a:t>
            </a:r>
          </a:p>
        </p:txBody>
      </p:sp>
    </p:spTree>
    <p:extLst>
      <p:ext uri="{BB962C8B-B14F-4D97-AF65-F5344CB8AC3E}">
        <p14:creationId xmlns:p14="http://schemas.microsoft.com/office/powerpoint/2010/main" val="4093431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A338F-3FA0-F1E2-5181-2F30C26E9517}"/>
              </a:ext>
            </a:extLst>
          </p:cNvPr>
          <p:cNvSpPr>
            <a:spLocks noGrp="1"/>
          </p:cNvSpPr>
          <p:nvPr>
            <p:ph type="title"/>
          </p:nvPr>
        </p:nvSpPr>
        <p:spPr>
          <a:xfrm>
            <a:off x="2950463" y="365127"/>
            <a:ext cx="6114710" cy="1325563"/>
          </a:xfrm>
        </p:spPr>
        <p:txBody>
          <a:bodyPr/>
          <a:lstStyle/>
          <a:p>
            <a:pPr algn="ctr"/>
            <a:r>
              <a:rPr lang="en-GB" b="0" dirty="0"/>
              <a:t>Acute cough</a:t>
            </a:r>
          </a:p>
        </p:txBody>
      </p:sp>
      <p:sp>
        <p:nvSpPr>
          <p:cNvPr id="4" name="Date Placeholder 3">
            <a:extLst>
              <a:ext uri="{FF2B5EF4-FFF2-40B4-BE49-F238E27FC236}">
                <a16:creationId xmlns:a16="http://schemas.microsoft.com/office/drawing/2014/main" id="{B0AA7E61-52A8-9A47-DF8C-D80D0A04A577}"/>
              </a:ext>
            </a:extLst>
          </p:cNvPr>
          <p:cNvSpPr>
            <a:spLocks noGrp="1"/>
          </p:cNvSpPr>
          <p:nvPr>
            <p:ph type="dt" sz="half" idx="10"/>
          </p:nvPr>
        </p:nvSpPr>
        <p:spPr/>
        <p:txBody>
          <a:bodyPr/>
          <a:lstStyle/>
          <a:p>
            <a:r>
              <a:rPr lang="en-US"/>
              <a:t>January 2024</a:t>
            </a:r>
            <a:endParaRPr lang="en-GB" dirty="0"/>
          </a:p>
        </p:txBody>
      </p:sp>
      <p:sp>
        <p:nvSpPr>
          <p:cNvPr id="5" name="Footer Placeholder 4">
            <a:extLst>
              <a:ext uri="{FF2B5EF4-FFF2-40B4-BE49-F238E27FC236}">
                <a16:creationId xmlns:a16="http://schemas.microsoft.com/office/drawing/2014/main" id="{67043A64-6873-8147-29B6-7695CE547D38}"/>
              </a:ext>
            </a:extLst>
          </p:cNvPr>
          <p:cNvSpPr>
            <a:spLocks noGrp="1"/>
          </p:cNvSpPr>
          <p:nvPr>
            <p:ph type="ftr" sz="quarter" idx="3"/>
          </p:nvPr>
        </p:nvSpPr>
        <p:spPr/>
        <p:txBody>
          <a:bodyPr/>
          <a:lstStyle/>
          <a:p>
            <a:r>
              <a:rPr lang="en-GB" sz="1400"/>
              <a:t>www.rcgp.org.uk/TARGETantibiotics</a:t>
            </a:r>
            <a:endParaRPr lang="en-GB" sz="1400" dirty="0"/>
          </a:p>
        </p:txBody>
      </p:sp>
      <p:pic>
        <p:nvPicPr>
          <p:cNvPr id="6" name="Picture 5" descr="A cough">
            <a:extLst>
              <a:ext uri="{FF2B5EF4-FFF2-40B4-BE49-F238E27FC236}">
                <a16:creationId xmlns:a16="http://schemas.microsoft.com/office/drawing/2014/main" id="{6EA2D36D-D204-EA93-D180-40F2EE7D5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463" y="2122509"/>
            <a:ext cx="6114710" cy="40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38FAEE8-5737-B8C2-FCA6-9D8CDF724CD6}"/>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Tree>
    <p:extLst>
      <p:ext uri="{BB962C8B-B14F-4D97-AF65-F5344CB8AC3E}">
        <p14:creationId xmlns:p14="http://schemas.microsoft.com/office/powerpoint/2010/main" val="1341500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FB34-CE4A-498F-9AEA-D7E1866BF280}"/>
              </a:ext>
            </a:extLst>
          </p:cNvPr>
          <p:cNvSpPr>
            <a:spLocks noGrp="1"/>
          </p:cNvSpPr>
          <p:nvPr>
            <p:ph type="title"/>
          </p:nvPr>
        </p:nvSpPr>
        <p:spPr>
          <a:xfrm>
            <a:off x="1081228" y="347370"/>
            <a:ext cx="9232392" cy="1325563"/>
          </a:xfrm>
        </p:spPr>
        <p:txBody>
          <a:bodyPr/>
          <a:lstStyle/>
          <a:p>
            <a:r>
              <a:rPr lang="en-GB" b="0" dirty="0"/>
              <a:t>Acute cough in adults background </a:t>
            </a:r>
          </a:p>
        </p:txBody>
      </p:sp>
      <p:sp>
        <p:nvSpPr>
          <p:cNvPr id="3" name="Content Placeholder 2">
            <a:extLst>
              <a:ext uri="{FF2B5EF4-FFF2-40B4-BE49-F238E27FC236}">
                <a16:creationId xmlns:a16="http://schemas.microsoft.com/office/drawing/2014/main" id="{7F3D0973-6865-4AB0-86F3-16A6A15487B7}"/>
              </a:ext>
            </a:extLst>
          </p:cNvPr>
          <p:cNvSpPr>
            <a:spLocks noGrp="1"/>
          </p:cNvSpPr>
          <p:nvPr>
            <p:ph idx="1"/>
          </p:nvPr>
        </p:nvSpPr>
        <p:spPr>
          <a:xfrm>
            <a:off x="1081228" y="2136419"/>
            <a:ext cx="5014772" cy="3824700"/>
          </a:xfrm>
        </p:spPr>
        <p:txBody>
          <a:bodyPr>
            <a:noAutofit/>
          </a:bodyPr>
          <a:lstStyle/>
          <a:p>
            <a:pPr>
              <a:spcAft>
                <a:spcPts val="600"/>
              </a:spcAft>
            </a:pPr>
            <a:r>
              <a:rPr lang="en-GB" dirty="0"/>
              <a:t>Lasts less than 3 weeks</a:t>
            </a:r>
          </a:p>
          <a:p>
            <a:pPr>
              <a:spcAft>
                <a:spcPts val="600"/>
              </a:spcAft>
            </a:pPr>
            <a:r>
              <a:rPr lang="en-GB" dirty="0"/>
              <a:t>Most commonly caused by viral upper RTI</a:t>
            </a:r>
          </a:p>
          <a:p>
            <a:pPr>
              <a:spcAft>
                <a:spcPts val="600"/>
              </a:spcAft>
            </a:pPr>
            <a:r>
              <a:rPr lang="en-GB" dirty="0"/>
              <a:t>41% of acute cough consultations were prescribed antibiotics, however experts advocate that the ‘ideal’ proportion prescribed should be 10%</a:t>
            </a:r>
          </a:p>
        </p:txBody>
      </p:sp>
      <p:sp>
        <p:nvSpPr>
          <p:cNvPr id="6" name="Rectangle 5">
            <a:extLst>
              <a:ext uri="{FF2B5EF4-FFF2-40B4-BE49-F238E27FC236}">
                <a16:creationId xmlns:a16="http://schemas.microsoft.com/office/drawing/2014/main" id="{95E62673-F7DC-429D-B1C0-CF6BFE1E1FF4}"/>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graphicFrame>
        <p:nvGraphicFramePr>
          <p:cNvPr id="7" name="Diagram 6">
            <a:extLst>
              <a:ext uri="{FF2B5EF4-FFF2-40B4-BE49-F238E27FC236}">
                <a16:creationId xmlns:a16="http://schemas.microsoft.com/office/drawing/2014/main" id="{D7786133-400C-4F7F-95F9-CA8A28517DD8}"/>
              </a:ext>
            </a:extLst>
          </p:cNvPr>
          <p:cNvGraphicFramePr/>
          <p:nvPr>
            <p:extLst>
              <p:ext uri="{D42A27DB-BD31-4B8C-83A1-F6EECF244321}">
                <p14:modId xmlns:p14="http://schemas.microsoft.com/office/powerpoint/2010/main" val="365850924"/>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4">
            <a:extLst>
              <a:ext uri="{FF2B5EF4-FFF2-40B4-BE49-F238E27FC236}">
                <a16:creationId xmlns:a16="http://schemas.microsoft.com/office/drawing/2014/main" id="{52517A38-D94E-4C1D-BD95-9528415D2B0F}"/>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2E3AB19D-7674-B21F-7817-DBCEEB0B9EF8}"/>
              </a:ext>
            </a:extLst>
          </p:cNvPr>
          <p:cNvSpPr>
            <a:spLocks noGrp="1"/>
          </p:cNvSpPr>
          <p:nvPr>
            <p:ph type="dt" sz="half" idx="10"/>
          </p:nvPr>
        </p:nvSpPr>
        <p:spPr/>
        <p:txBody>
          <a:bodyPr/>
          <a:lstStyle/>
          <a:p>
            <a:r>
              <a:rPr lang="en-US"/>
              <a:t>January 2024</a:t>
            </a:r>
            <a:endParaRPr lang="en-GB" dirty="0"/>
          </a:p>
        </p:txBody>
      </p:sp>
      <p:sp>
        <p:nvSpPr>
          <p:cNvPr id="9" name="TextBox 8">
            <a:extLst>
              <a:ext uri="{FF2B5EF4-FFF2-40B4-BE49-F238E27FC236}">
                <a16:creationId xmlns:a16="http://schemas.microsoft.com/office/drawing/2014/main" id="{257C5471-31F8-884E-69D1-3E5AB3EFF9D1}"/>
              </a:ext>
            </a:extLst>
          </p:cNvPr>
          <p:cNvSpPr txBox="1"/>
          <p:nvPr/>
        </p:nvSpPr>
        <p:spPr>
          <a:xfrm>
            <a:off x="8153401" y="6517286"/>
            <a:ext cx="3200400"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(NICE, 2023, </a:t>
            </a:r>
            <a:r>
              <a:rPr lang="en-GB" sz="1400" dirty="0" err="1">
                <a:solidFill>
                  <a:srgbClr val="C00000"/>
                </a:solidFill>
                <a:latin typeface="Arial" panose="020B0604020202020204" pitchFamily="34" charset="0"/>
                <a:ea typeface="Calibri" panose="020F0502020204030204" pitchFamily="34" charset="0"/>
                <a:cs typeface="Arial" panose="020B0604020202020204" pitchFamily="34" charset="0"/>
              </a:rPr>
              <a:t>Pouwels</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et al. 2018) </a:t>
            </a:r>
          </a:p>
        </p:txBody>
      </p:sp>
      <p:pic>
        <p:nvPicPr>
          <p:cNvPr id="5" name="Picture 4" descr="A cough">
            <a:extLst>
              <a:ext uri="{FF2B5EF4-FFF2-40B4-BE49-F238E27FC236}">
                <a16:creationId xmlns:a16="http://schemas.microsoft.com/office/drawing/2014/main" id="{42BFF668-00B8-47E6-2BDB-E508FC432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6073" y="2038058"/>
            <a:ext cx="5741466" cy="38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96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8786235" cy="915015"/>
          </a:xfrm>
        </p:spPr>
        <p:txBody>
          <a:bodyPr>
            <a:normAutofit/>
          </a:bodyPr>
          <a:lstStyle/>
          <a:p>
            <a:r>
              <a:rPr lang="en-GB" b="0" dirty="0"/>
              <a:t>Acute cough clinical scenario</a:t>
            </a:r>
            <a:endParaRPr lang="en-GB" b="0" dirty="0">
              <a:solidFill>
                <a:schemeClr val="accent4">
                  <a:lumMod val="50000"/>
                </a:schemeClr>
              </a:solidFill>
            </a:endParaRPr>
          </a:p>
        </p:txBody>
      </p:sp>
      <p:graphicFrame>
        <p:nvGraphicFramePr>
          <p:cNvPr id="7" name="Diagram 6">
            <a:extLst>
              <a:ext uri="{FF2B5EF4-FFF2-40B4-BE49-F238E27FC236}">
                <a16:creationId xmlns:a16="http://schemas.microsoft.com/office/drawing/2014/main" id="{926D5B27-8853-4B85-AA02-E1CE533E835F}"/>
              </a:ext>
            </a:extLst>
          </p:cNvPr>
          <p:cNvGraphicFramePr/>
          <p:nvPr>
            <p:extLst>
              <p:ext uri="{D42A27DB-BD31-4B8C-83A1-F6EECF244321}">
                <p14:modId xmlns:p14="http://schemas.microsoft.com/office/powerpoint/2010/main" val="115167118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12" name="Content Placeholder 11">
            <a:extLst>
              <a:ext uri="{FF2B5EF4-FFF2-40B4-BE49-F238E27FC236}">
                <a16:creationId xmlns:a16="http://schemas.microsoft.com/office/drawing/2014/main" id="{0973F179-9F98-AB74-4A91-1B0E80F8C55C}"/>
              </a:ext>
            </a:extLst>
          </p:cNvPr>
          <p:cNvSpPr>
            <a:spLocks noGrp="1"/>
          </p:cNvSpPr>
          <p:nvPr>
            <p:ph idx="1"/>
          </p:nvPr>
        </p:nvSpPr>
        <p:spPr>
          <a:xfrm>
            <a:off x="964631" y="1568150"/>
            <a:ext cx="6800512" cy="4351338"/>
          </a:xfrm>
        </p:spPr>
        <p:txBody>
          <a:bodyPr>
            <a:normAutofit/>
          </a:bodyPr>
          <a:lstStyle/>
          <a:p>
            <a:pPr marL="0" indent="0">
              <a:spcBef>
                <a:spcPts val="1200"/>
              </a:spcBef>
              <a:buNone/>
              <a:defRPr/>
            </a:pPr>
            <a:r>
              <a:rPr lang="en-GB" altLang="en-US" sz="2400" dirty="0">
                <a:latin typeface="Arial" panose="020B0604020202020204" pitchFamily="34" charset="0"/>
                <a:cs typeface="Arial" panose="020B0604020202020204" pitchFamily="34" charset="0"/>
              </a:rPr>
              <a:t>Consider the following details:</a:t>
            </a:r>
          </a:p>
          <a:p>
            <a:pPr marL="457200" indent="-457200">
              <a:spcBef>
                <a:spcPts val="1200"/>
              </a:spcBef>
              <a:defRPr/>
            </a:pPr>
            <a:r>
              <a:rPr lang="en-GB" altLang="en-US" sz="2400" dirty="0">
                <a:latin typeface="Arial" panose="020B0604020202020204" pitchFamily="34" charset="0"/>
                <a:cs typeface="Arial" panose="020B0604020202020204" pitchFamily="34" charset="0"/>
              </a:rPr>
              <a:t>45 year old smoker with cough 1/52, green sputum  </a:t>
            </a:r>
          </a:p>
          <a:p>
            <a:pPr marL="457200" indent="-457200">
              <a:spcBef>
                <a:spcPts val="1200"/>
              </a:spcBef>
              <a:defRPr/>
            </a:pPr>
            <a:r>
              <a:rPr lang="en-GB" altLang="en-US" sz="2400" dirty="0">
                <a:latin typeface="Arial" panose="020B0604020202020204" pitchFamily="34" charset="0"/>
                <a:cs typeface="Arial" panose="020B0604020202020204" pitchFamily="34" charset="0"/>
              </a:rPr>
              <a:t>Temp 37.8°C</a:t>
            </a:r>
          </a:p>
          <a:p>
            <a:pPr marL="457200" indent="-457200">
              <a:spcBef>
                <a:spcPts val="1200"/>
              </a:spcBef>
              <a:defRPr/>
            </a:pPr>
            <a:r>
              <a:rPr lang="en-GB" altLang="en-US" sz="2400" dirty="0"/>
              <a:t>S</a:t>
            </a:r>
            <a:r>
              <a:rPr lang="en-GB" altLang="en-US" sz="2400" dirty="0">
                <a:latin typeface="Arial" panose="020B0604020202020204" pitchFamily="34" charset="0"/>
                <a:cs typeface="Arial" panose="020B0604020202020204" pitchFamily="34" charset="0"/>
              </a:rPr>
              <a:t>everal previous episodes of bronchitis and insists antibiotics ‘always help’</a:t>
            </a:r>
          </a:p>
          <a:p>
            <a:pPr marL="457200" indent="-457200">
              <a:spcBef>
                <a:spcPts val="1200"/>
              </a:spcBef>
              <a:defRPr/>
            </a:pPr>
            <a:r>
              <a:rPr lang="en-GB" altLang="en-US" sz="2400" dirty="0">
                <a:latin typeface="Arial" panose="020B0604020202020204" pitchFamily="34" charset="0"/>
                <a:cs typeface="Arial" panose="020B0604020202020204" pitchFamily="34" charset="0"/>
              </a:rPr>
              <a:t>PEFR normal</a:t>
            </a:r>
          </a:p>
          <a:p>
            <a:pPr marL="457200" indent="-457200">
              <a:spcBef>
                <a:spcPts val="1200"/>
              </a:spcBef>
              <a:defRPr/>
            </a:pPr>
            <a:r>
              <a:rPr lang="en-GB" altLang="en-US" sz="2400" dirty="0">
                <a:latin typeface="Arial" panose="020B0604020202020204" pitchFamily="34" charset="0"/>
                <a:cs typeface="Arial" panose="020B0604020202020204" pitchFamily="34" charset="0"/>
              </a:rPr>
              <a:t>Scattered course creps and wheeze, vesicular breath sounds, no focal crepitations</a:t>
            </a:r>
          </a:p>
          <a:p>
            <a:endParaRPr lang="en-GB" sz="2400" dirty="0"/>
          </a:p>
        </p:txBody>
      </p:sp>
      <p:pic>
        <p:nvPicPr>
          <p:cNvPr id="3" name="Picture 2" descr="A person holding his hand to his chest&#10;&#10;Description automatically generated">
            <a:extLst>
              <a:ext uri="{FF2B5EF4-FFF2-40B4-BE49-F238E27FC236}">
                <a16:creationId xmlns:a16="http://schemas.microsoft.com/office/drawing/2014/main" id="{12633815-5643-339F-5910-07B92C12C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0328" y="2077008"/>
            <a:ext cx="4316841" cy="2879333"/>
          </a:xfrm>
          <a:prstGeom prst="rect">
            <a:avLst/>
          </a:prstGeom>
        </p:spPr>
      </p:pic>
      <p:sp>
        <p:nvSpPr>
          <p:cNvPr id="5" name="TextBox 4">
            <a:extLst>
              <a:ext uri="{FF2B5EF4-FFF2-40B4-BE49-F238E27FC236}">
                <a16:creationId xmlns:a16="http://schemas.microsoft.com/office/drawing/2014/main" id="{EDB95F3E-E16C-6B19-2428-E1FF34BD5B9D}"/>
              </a:ext>
            </a:extLst>
          </p:cNvPr>
          <p:cNvSpPr txBox="1"/>
          <p:nvPr/>
        </p:nvSpPr>
        <p:spPr>
          <a:xfrm>
            <a:off x="1475472" y="5643001"/>
            <a:ext cx="6103256" cy="461665"/>
          </a:xfrm>
          <a:prstGeom prst="rect">
            <a:avLst/>
          </a:prstGeom>
          <a:noFill/>
        </p:spPr>
        <p:txBody>
          <a:bodyPr wrap="square">
            <a:spAutoFit/>
          </a:bodyPr>
          <a:lstStyle/>
          <a:p>
            <a:r>
              <a:rPr lang="en-GB" sz="2400" b="1" dirty="0">
                <a:effectLst/>
                <a:latin typeface="Arial" panose="020B0604020202020204" pitchFamily="34" charset="0"/>
                <a:cs typeface="Arial" panose="020B0604020202020204" pitchFamily="34" charset="0"/>
              </a:rPr>
              <a:t>Poll - What would you do?</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23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10846878" cy="915015"/>
          </a:xfrm>
        </p:spPr>
        <p:txBody>
          <a:bodyPr>
            <a:noAutofit/>
          </a:bodyPr>
          <a:lstStyle/>
          <a:p>
            <a:r>
              <a:rPr lang="en-GB" b="0" dirty="0"/>
              <a:t>Acute cough clinical scenario: Feedback</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12" name="Content Placeholder 11">
            <a:extLst>
              <a:ext uri="{FF2B5EF4-FFF2-40B4-BE49-F238E27FC236}">
                <a16:creationId xmlns:a16="http://schemas.microsoft.com/office/drawing/2014/main" id="{0973F179-9F98-AB74-4A91-1B0E80F8C55C}"/>
              </a:ext>
            </a:extLst>
          </p:cNvPr>
          <p:cNvSpPr>
            <a:spLocks noGrp="1"/>
          </p:cNvSpPr>
          <p:nvPr>
            <p:ph idx="1"/>
          </p:nvPr>
        </p:nvSpPr>
        <p:spPr>
          <a:xfrm>
            <a:off x="1265336" y="1568406"/>
            <a:ext cx="7836305" cy="1228522"/>
          </a:xfrm>
          <a:solidFill>
            <a:schemeClr val="bg2">
              <a:lumMod val="95000"/>
            </a:schemeClr>
          </a:solidFill>
          <a:ln>
            <a:solidFill>
              <a:srgbClr val="000000"/>
            </a:solidFill>
          </a:ln>
        </p:spPr>
        <p:txBody>
          <a:bodyPr>
            <a:normAutofit/>
          </a:bodyPr>
          <a:lstStyle/>
          <a:p>
            <a:pPr eaLnBrk="1" hangingPunct="1">
              <a:spcBef>
                <a:spcPts val="0"/>
              </a:spcBef>
              <a:buFont typeface="Arial" panose="020B0604020202020204" pitchFamily="34" charset="0"/>
              <a:buChar char="•"/>
            </a:pPr>
            <a:r>
              <a:rPr lang="en-GB" altLang="en-US" sz="1600" dirty="0">
                <a:solidFill>
                  <a:srgbClr val="000000"/>
                </a:solidFill>
              </a:rPr>
              <a:t>45 year old smoker with cough 1/52, green sputum </a:t>
            </a:r>
          </a:p>
          <a:p>
            <a:pPr eaLnBrk="1" hangingPunct="1">
              <a:spcBef>
                <a:spcPts val="0"/>
              </a:spcBef>
              <a:buFont typeface="Arial" panose="020B0604020202020204" pitchFamily="34" charset="0"/>
              <a:buChar char="•"/>
            </a:pPr>
            <a:r>
              <a:rPr lang="en-GB" altLang="en-US" sz="1600" dirty="0">
                <a:solidFill>
                  <a:srgbClr val="000000"/>
                </a:solidFill>
              </a:rPr>
              <a:t>Temp 37.8°C</a:t>
            </a:r>
          </a:p>
          <a:p>
            <a:pPr eaLnBrk="1" hangingPunct="1">
              <a:spcBef>
                <a:spcPts val="0"/>
              </a:spcBef>
              <a:buFont typeface="Arial" panose="020B0604020202020204" pitchFamily="34" charset="0"/>
              <a:buChar char="•"/>
            </a:pPr>
            <a:r>
              <a:rPr lang="en-GB" altLang="en-US" sz="1600" dirty="0">
                <a:solidFill>
                  <a:srgbClr val="000000"/>
                </a:solidFill>
              </a:rPr>
              <a:t>Several previous episodes of bronchitis and insists antibiotics ‘always help’</a:t>
            </a:r>
          </a:p>
          <a:p>
            <a:pPr eaLnBrk="1" hangingPunct="1">
              <a:spcBef>
                <a:spcPts val="0"/>
              </a:spcBef>
              <a:buFont typeface="Arial" panose="020B0604020202020204" pitchFamily="34" charset="0"/>
              <a:buChar char="•"/>
            </a:pPr>
            <a:r>
              <a:rPr lang="en-GB" altLang="en-US" sz="1600" dirty="0">
                <a:solidFill>
                  <a:srgbClr val="000000"/>
                </a:solidFill>
              </a:rPr>
              <a:t>PEFR normal</a:t>
            </a:r>
          </a:p>
          <a:p>
            <a:pPr eaLnBrk="1" hangingPunct="1">
              <a:spcBef>
                <a:spcPts val="0"/>
              </a:spcBef>
              <a:buFont typeface="Arial" panose="020B0604020202020204" pitchFamily="34" charset="0"/>
              <a:buChar char="•"/>
            </a:pPr>
            <a:r>
              <a:rPr lang="en-GB" altLang="en-US" sz="1600" dirty="0">
                <a:solidFill>
                  <a:srgbClr val="000000"/>
                </a:solidFill>
              </a:rPr>
              <a:t>Scattered course creps and wheeze, vesicular breath sounds, no focal crepitations</a:t>
            </a:r>
          </a:p>
          <a:p>
            <a:pPr marL="0" indent="0">
              <a:spcBef>
                <a:spcPts val="0"/>
              </a:spcBef>
              <a:buNone/>
            </a:pPr>
            <a:endParaRPr lang="en-GB" sz="1600" dirty="0"/>
          </a:p>
        </p:txBody>
      </p:sp>
      <p:sp>
        <p:nvSpPr>
          <p:cNvPr id="3" name="TextBox 1">
            <a:extLst>
              <a:ext uri="{FF2B5EF4-FFF2-40B4-BE49-F238E27FC236}">
                <a16:creationId xmlns:a16="http://schemas.microsoft.com/office/drawing/2014/main" id="{41EFC5F6-B8A1-703D-E25D-B32D540358FC}"/>
              </a:ext>
            </a:extLst>
          </p:cNvPr>
          <p:cNvSpPr txBox="1">
            <a:spLocks noChangeArrowheads="1"/>
          </p:cNvSpPr>
          <p:nvPr/>
        </p:nvSpPr>
        <p:spPr bwMode="auto">
          <a:xfrm>
            <a:off x="1052514" y="3379835"/>
            <a:ext cx="11139486"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Antibiotic little benefit as no co-morbidity</a:t>
            </a:r>
            <a:endParaRPr lang="en-GB" altLang="en-US" sz="2400" baseline="30000" dirty="0">
              <a:solidFill>
                <a:schemeClr val="accent6">
                  <a:lumMod val="10000"/>
                </a:schemeClr>
              </a:solidFill>
              <a:cs typeface="Times New Roman" panose="02020603050405020304" pitchFamily="18" charset="0"/>
            </a:endParaRPr>
          </a:p>
          <a:p>
            <a:pPr eaLnBrk="1" hangingPunct="1">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Consider no antibiotics OR if high risk of complications, 7 days back-up antibiotic prescription with safety netting</a:t>
            </a:r>
            <a:endParaRPr lang="en-GB" altLang="en-US" sz="2400" baseline="30000" dirty="0">
              <a:solidFill>
                <a:schemeClr val="accent6">
                  <a:lumMod val="10000"/>
                </a:schemeClr>
              </a:solidFill>
              <a:cs typeface="Times New Roman" panose="02020603050405020304" pitchFamily="18" charset="0"/>
            </a:endParaRPr>
          </a:p>
          <a:p>
            <a:pPr eaLnBrk="1" hangingPunct="1">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Share a leaflet with the patient e.g. TARGET RTI leaflet </a:t>
            </a:r>
          </a:p>
          <a:p>
            <a:pPr eaLnBrk="1" hangingPunct="1">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Advise patient symptom resolution can take 3 weeks </a:t>
            </a:r>
          </a:p>
          <a:p>
            <a:pPr>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If unclear, consider a point-of-care C‑reactive protein (CRP) test</a:t>
            </a:r>
            <a:endParaRPr lang="en-GB" altLang="en-US" sz="2400" b="1" dirty="0">
              <a:solidFill>
                <a:schemeClr val="accent6">
                  <a:lumMod val="10000"/>
                </a:schemeClr>
              </a:solidFill>
            </a:endParaRPr>
          </a:p>
        </p:txBody>
      </p:sp>
      <p:graphicFrame>
        <p:nvGraphicFramePr>
          <p:cNvPr id="5" name="Diagram 4">
            <a:extLst>
              <a:ext uri="{FF2B5EF4-FFF2-40B4-BE49-F238E27FC236}">
                <a16:creationId xmlns:a16="http://schemas.microsoft.com/office/drawing/2014/main" id="{2DDE2C85-A8B4-6495-48DC-98C9759A1D48}"/>
              </a:ext>
            </a:extLst>
          </p:cNvPr>
          <p:cNvGraphicFramePr/>
          <p:nvPr>
            <p:extLst>
              <p:ext uri="{D42A27DB-BD31-4B8C-83A1-F6EECF244321}">
                <p14:modId xmlns:p14="http://schemas.microsoft.com/office/powerpoint/2010/main" val="2417367686"/>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4">
            <a:extLst>
              <a:ext uri="{FF2B5EF4-FFF2-40B4-BE49-F238E27FC236}">
                <a16:creationId xmlns:a16="http://schemas.microsoft.com/office/drawing/2014/main" id="{725205CE-EB8E-BE9F-77C0-08EDF62EB784}"/>
              </a:ext>
            </a:extLst>
          </p:cNvPr>
          <p:cNvSpPr txBox="1">
            <a:spLocks/>
          </p:cNvSpPr>
          <p:nvPr/>
        </p:nvSpPr>
        <p:spPr>
          <a:xfrm>
            <a:off x="8305800" y="6529388"/>
            <a:ext cx="4114800" cy="365125"/>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(NICE 2019)</a:t>
            </a:r>
          </a:p>
        </p:txBody>
      </p:sp>
    </p:spTree>
    <p:extLst>
      <p:ext uri="{BB962C8B-B14F-4D97-AF65-F5344CB8AC3E}">
        <p14:creationId xmlns:p14="http://schemas.microsoft.com/office/powerpoint/2010/main" val="16518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9718808" cy="915015"/>
          </a:xfrm>
        </p:spPr>
        <p:txBody>
          <a:bodyPr>
            <a:normAutofit/>
          </a:bodyPr>
          <a:lstStyle/>
          <a:p>
            <a:r>
              <a:rPr lang="en-GB" b="0" dirty="0"/>
              <a:t>Acute cough antibiotic prescribing</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graphicFrame>
        <p:nvGraphicFramePr>
          <p:cNvPr id="3" name="Diagram 2">
            <a:extLst>
              <a:ext uri="{FF2B5EF4-FFF2-40B4-BE49-F238E27FC236}">
                <a16:creationId xmlns:a16="http://schemas.microsoft.com/office/drawing/2014/main" id="{F3D50598-6CB5-F063-4EC4-19823DEE35FD}"/>
              </a:ext>
            </a:extLst>
          </p:cNvPr>
          <p:cNvGraphicFramePr/>
          <p:nvPr>
            <p:extLst>
              <p:ext uri="{D42A27DB-BD31-4B8C-83A1-F6EECF244321}">
                <p14:modId xmlns:p14="http://schemas.microsoft.com/office/powerpoint/2010/main" val="3870879701"/>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DD24773-D4FA-49A7-39B2-3EB54ECE7C6C}"/>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NICE, 2019</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1DC1D245-0DF5-7FDE-B505-350115A3A4FB}"/>
              </a:ext>
            </a:extLst>
          </p:cNvPr>
          <p:cNvPicPr>
            <a:picLocks noChangeAspect="1"/>
          </p:cNvPicPr>
          <p:nvPr/>
        </p:nvPicPr>
        <p:blipFill>
          <a:blip r:embed="rId8"/>
          <a:stretch>
            <a:fillRect/>
          </a:stretch>
        </p:blipFill>
        <p:spPr>
          <a:xfrm>
            <a:off x="838200" y="1217780"/>
            <a:ext cx="8147662" cy="5664631"/>
          </a:xfrm>
          <a:prstGeom prst="rect">
            <a:avLst/>
          </a:prstGeom>
        </p:spPr>
      </p:pic>
      <p:pic>
        <p:nvPicPr>
          <p:cNvPr id="12" name="Picture 11">
            <a:extLst>
              <a:ext uri="{FF2B5EF4-FFF2-40B4-BE49-F238E27FC236}">
                <a16:creationId xmlns:a16="http://schemas.microsoft.com/office/drawing/2014/main" id="{293EB74A-D010-3EB2-B323-8F736F544254}"/>
              </a:ext>
            </a:extLst>
          </p:cNvPr>
          <p:cNvPicPr>
            <a:picLocks noChangeAspect="1"/>
          </p:cNvPicPr>
          <p:nvPr/>
        </p:nvPicPr>
        <p:blipFill rotWithShape="1">
          <a:blip r:embed="rId8"/>
          <a:srcRect t="41803" r="56311"/>
          <a:stretch/>
        </p:blipFill>
        <p:spPr>
          <a:xfrm>
            <a:off x="4615556" y="814680"/>
            <a:ext cx="6738243" cy="6240299"/>
          </a:xfrm>
          <a:prstGeom prst="rect">
            <a:avLst/>
          </a:prstGeom>
        </p:spPr>
      </p:pic>
      <p:pic>
        <p:nvPicPr>
          <p:cNvPr id="13" name="Picture 12">
            <a:extLst>
              <a:ext uri="{FF2B5EF4-FFF2-40B4-BE49-F238E27FC236}">
                <a16:creationId xmlns:a16="http://schemas.microsoft.com/office/drawing/2014/main" id="{CC8316B8-BE34-083D-DAC5-8EECA039D11F}"/>
              </a:ext>
            </a:extLst>
          </p:cNvPr>
          <p:cNvPicPr>
            <a:picLocks noChangeAspect="1"/>
          </p:cNvPicPr>
          <p:nvPr/>
        </p:nvPicPr>
        <p:blipFill rotWithShape="1">
          <a:blip r:embed="rId8"/>
          <a:srcRect t="7204" r="57733" b="56407"/>
          <a:stretch/>
        </p:blipFill>
        <p:spPr>
          <a:xfrm>
            <a:off x="5393780" y="2778454"/>
            <a:ext cx="6815712" cy="4079546"/>
          </a:xfrm>
          <a:prstGeom prst="rect">
            <a:avLst/>
          </a:prstGeom>
        </p:spPr>
      </p:pic>
      <p:sp>
        <p:nvSpPr>
          <p:cNvPr id="14" name="Oval 13">
            <a:extLst>
              <a:ext uri="{FF2B5EF4-FFF2-40B4-BE49-F238E27FC236}">
                <a16:creationId xmlns:a16="http://schemas.microsoft.com/office/drawing/2014/main" id="{EC271E78-6093-0D11-6152-20C1C080358B}"/>
              </a:ext>
            </a:extLst>
          </p:cNvPr>
          <p:cNvSpPr/>
          <p:nvPr/>
        </p:nvSpPr>
        <p:spPr>
          <a:xfrm>
            <a:off x="759703" y="1390348"/>
            <a:ext cx="3855854" cy="25170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4F9915C-EEF2-999A-F131-CF6110825F68}"/>
              </a:ext>
            </a:extLst>
          </p:cNvPr>
          <p:cNvSpPr/>
          <p:nvPr/>
        </p:nvSpPr>
        <p:spPr>
          <a:xfrm>
            <a:off x="768963" y="3417213"/>
            <a:ext cx="3855854" cy="25170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36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3612" y="347370"/>
            <a:ext cx="11416911" cy="915015"/>
          </a:xfrm>
        </p:spPr>
        <p:txBody>
          <a:bodyPr>
            <a:normAutofit/>
          </a:bodyPr>
          <a:lstStyle/>
          <a:p>
            <a:r>
              <a:rPr lang="en-GB" b="0" dirty="0"/>
              <a:t>Acute cough antibiotic prescribing for adults</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graphicFrame>
        <p:nvGraphicFramePr>
          <p:cNvPr id="3" name="Diagram 2">
            <a:extLst>
              <a:ext uri="{FF2B5EF4-FFF2-40B4-BE49-F238E27FC236}">
                <a16:creationId xmlns:a16="http://schemas.microsoft.com/office/drawing/2014/main" id="{F3D50598-6CB5-F063-4EC4-19823DEE35FD}"/>
              </a:ext>
            </a:extLst>
          </p:cNvPr>
          <p:cNvGraphicFramePr/>
          <p:nvPr>
            <p:extLst>
              <p:ext uri="{D42A27DB-BD31-4B8C-83A1-F6EECF244321}">
                <p14:modId xmlns:p14="http://schemas.microsoft.com/office/powerpoint/2010/main" val="2668918733"/>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78C44E96-DFE0-0BA6-7D4D-BC586769FB2E}"/>
              </a:ext>
            </a:extLst>
          </p:cNvPr>
          <p:cNvPicPr>
            <a:picLocks noChangeAspect="1"/>
          </p:cNvPicPr>
          <p:nvPr/>
        </p:nvPicPr>
        <p:blipFill>
          <a:blip r:embed="rId8"/>
          <a:stretch>
            <a:fillRect/>
          </a:stretch>
        </p:blipFill>
        <p:spPr>
          <a:xfrm>
            <a:off x="4091551" y="1164661"/>
            <a:ext cx="8108983" cy="5717750"/>
          </a:xfrm>
          <a:prstGeom prst="rect">
            <a:avLst/>
          </a:prstGeom>
        </p:spPr>
      </p:pic>
      <p:sp>
        <p:nvSpPr>
          <p:cNvPr id="4" name="TextBox 3">
            <a:extLst>
              <a:ext uri="{FF2B5EF4-FFF2-40B4-BE49-F238E27FC236}">
                <a16:creationId xmlns:a16="http://schemas.microsoft.com/office/drawing/2014/main" id="{7DD24773-D4FA-49A7-39B2-3EB54ECE7C6C}"/>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NICE, 2019</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2D278880-0E07-04B5-EF37-CF66B5711087}"/>
              </a:ext>
            </a:extLst>
          </p:cNvPr>
          <p:cNvSpPr txBox="1"/>
          <p:nvPr/>
        </p:nvSpPr>
        <p:spPr>
          <a:xfrm>
            <a:off x="795221" y="1797992"/>
            <a:ext cx="3296330" cy="2308324"/>
          </a:xfrm>
          <a:prstGeom prst="rect">
            <a:avLst/>
          </a:prstGeom>
          <a:noFill/>
        </p:spPr>
        <p:txBody>
          <a:bodyPr wrap="square" rtlCol="0">
            <a:spAutoFit/>
          </a:bodyPr>
          <a:lstStyle/>
          <a:p>
            <a:pPr algn="ctr"/>
            <a:r>
              <a:rPr lang="en-GB" sz="2400" b="1" dirty="0">
                <a:solidFill>
                  <a:srgbClr val="000000"/>
                </a:solidFill>
                <a:latin typeface="Arial" panose="020B0604020202020204" pitchFamily="34" charset="0"/>
                <a:cs typeface="Arial" panose="020B0604020202020204" pitchFamily="34" charset="0"/>
              </a:rPr>
              <a:t>NICE antimicrobial prescribing guidance: </a:t>
            </a:r>
          </a:p>
          <a:p>
            <a:pPr algn="ctr"/>
            <a:r>
              <a:rPr lang="en-GB" sz="2400" dirty="0">
                <a:solidFill>
                  <a:srgbClr val="000000"/>
                </a:solidFill>
                <a:latin typeface="Arial" panose="020B0604020202020204" pitchFamily="34" charset="0"/>
                <a:cs typeface="Arial" panose="020B0604020202020204" pitchFamily="34" charset="0"/>
              </a:rPr>
              <a:t>Choice of antibiotic for adults ages 18 years and over</a:t>
            </a:r>
          </a:p>
        </p:txBody>
      </p:sp>
    </p:spTree>
    <p:extLst>
      <p:ext uri="{BB962C8B-B14F-4D97-AF65-F5344CB8AC3E}">
        <p14:creationId xmlns:p14="http://schemas.microsoft.com/office/powerpoint/2010/main" val="3390312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67029" y="550121"/>
            <a:ext cx="10960810" cy="915015"/>
          </a:xfrm>
        </p:spPr>
        <p:txBody>
          <a:bodyPr>
            <a:normAutofit fontScale="90000"/>
          </a:bodyPr>
          <a:lstStyle/>
          <a:p>
            <a:r>
              <a:rPr lang="en-GB" b="0" dirty="0"/>
              <a:t>Evidence: Risk of resistance persists for at least 12 months after prescribing antibiotics </a:t>
            </a: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graphicFrame>
        <p:nvGraphicFramePr>
          <p:cNvPr id="5" name="Table 5">
            <a:extLst>
              <a:ext uri="{FF2B5EF4-FFF2-40B4-BE49-F238E27FC236}">
                <a16:creationId xmlns:a16="http://schemas.microsoft.com/office/drawing/2014/main" id="{428DDC87-9182-82CA-A1C2-C3481DE24737}"/>
              </a:ext>
            </a:extLst>
          </p:cNvPr>
          <p:cNvGraphicFramePr>
            <a:graphicFrameLocks noGrp="1"/>
          </p:cNvGraphicFramePr>
          <p:nvPr>
            <p:extLst>
              <p:ext uri="{D42A27DB-BD31-4B8C-83A1-F6EECF244321}">
                <p14:modId xmlns:p14="http://schemas.microsoft.com/office/powerpoint/2010/main" val="3899470108"/>
              </p:ext>
            </p:extLst>
          </p:nvPr>
        </p:nvGraphicFramePr>
        <p:xfrm>
          <a:off x="4373879" y="2116196"/>
          <a:ext cx="7421776" cy="3803908"/>
        </p:xfrm>
        <a:graphic>
          <a:graphicData uri="http://schemas.openxmlformats.org/drawingml/2006/table">
            <a:tbl>
              <a:tblPr firstRow="1" bandRow="1">
                <a:tableStyleId>{5C22544A-7EE6-4342-B048-85BDC9FD1C3A}</a:tableStyleId>
              </a:tblPr>
              <a:tblGrid>
                <a:gridCol w="3710888">
                  <a:extLst>
                    <a:ext uri="{9D8B030D-6E8A-4147-A177-3AD203B41FA5}">
                      <a16:colId xmlns:a16="http://schemas.microsoft.com/office/drawing/2014/main" val="886262131"/>
                    </a:ext>
                  </a:extLst>
                </a:gridCol>
                <a:gridCol w="3710888">
                  <a:extLst>
                    <a:ext uri="{9D8B030D-6E8A-4147-A177-3AD203B41FA5}">
                      <a16:colId xmlns:a16="http://schemas.microsoft.com/office/drawing/2014/main" val="3436687690"/>
                    </a:ext>
                  </a:extLst>
                </a:gridCol>
              </a:tblGrid>
              <a:tr h="534431">
                <a:tc gridSpan="2">
                  <a:txBody>
                    <a:bodyPr/>
                    <a:lstStyle/>
                    <a:p>
                      <a:pPr algn="ctr"/>
                      <a:r>
                        <a:rPr lang="en-GB" sz="2400" b="1" dirty="0">
                          <a:solidFill>
                            <a:schemeClr val="bg2"/>
                          </a:solidFill>
                          <a:latin typeface="Arial" panose="020B0604020202020204" pitchFamily="34" charset="0"/>
                          <a:cs typeface="Arial" panose="020B0604020202020204" pitchFamily="34" charset="0"/>
                        </a:rPr>
                        <a:t>Increased risk of resistant organism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B8E"/>
                    </a:solidFill>
                  </a:tcPr>
                </a:tc>
                <a:tc hMerge="1">
                  <a:txBody>
                    <a:bodyPr/>
                    <a:lstStyle/>
                    <a:p>
                      <a:endParaRPr lang="en-GB" dirty="0"/>
                    </a:p>
                  </a:txBody>
                  <a:tcPr/>
                </a:tc>
                <a:extLst>
                  <a:ext uri="{0D108BD9-81ED-4DB2-BD59-A6C34878D82A}">
                    <a16:rowId xmlns:a16="http://schemas.microsoft.com/office/drawing/2014/main" val="2281141160"/>
                  </a:ext>
                </a:extLst>
              </a:tr>
              <a:tr h="961977">
                <a:tc>
                  <a:txBody>
                    <a:bodyPr/>
                    <a:lstStyle/>
                    <a:p>
                      <a:pPr algn="ctr"/>
                      <a:r>
                        <a:rPr lang="en-GB" sz="2400" b="0" dirty="0">
                          <a:solidFill>
                            <a:srgbClr val="000000"/>
                          </a:solidFill>
                          <a:latin typeface="Arial" panose="020B0604020202020204" pitchFamily="34" charset="0"/>
                          <a:cs typeface="Arial" panose="020B0604020202020204" pitchFamily="34" charset="0"/>
                        </a:rPr>
                        <a:t>Antibiotic in past </a:t>
                      </a:r>
                    </a:p>
                    <a:p>
                      <a:pPr algn="ctr"/>
                      <a:r>
                        <a:rPr lang="en-GB" sz="2400" b="0" dirty="0">
                          <a:solidFill>
                            <a:srgbClr val="000000"/>
                          </a:solidFill>
                          <a:latin typeface="Arial" panose="020B0604020202020204" pitchFamily="34" charset="0"/>
                          <a:cs typeface="Arial" panose="020B0604020202020204" pitchFamily="34" charset="0"/>
                        </a:rPr>
                        <a:t>2 months</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000000"/>
                          </a:solidFill>
                          <a:latin typeface="Arial" panose="020B0604020202020204" pitchFamily="34" charset="0"/>
                          <a:cs typeface="Arial" panose="020B0604020202020204" pitchFamily="34" charset="0"/>
                        </a:rPr>
                        <a:t>Antibiotic in past </a:t>
                      </a:r>
                    </a:p>
                    <a:p>
                      <a:pPr algn="ctr"/>
                      <a:r>
                        <a:rPr lang="en-GB" sz="2400" b="0" dirty="0">
                          <a:solidFill>
                            <a:srgbClr val="000000"/>
                          </a:solidFill>
                          <a:latin typeface="Arial" panose="020B0604020202020204" pitchFamily="34" charset="0"/>
                          <a:cs typeface="Arial" panose="020B0604020202020204" pitchFamily="34" charset="0"/>
                        </a:rPr>
                        <a:t>12 months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9046237"/>
                  </a:ext>
                </a:extLst>
              </a:tr>
              <a:tr h="1389521">
                <a:tc>
                  <a:txBody>
                    <a:bodyPr/>
                    <a:lstStyle/>
                    <a:p>
                      <a:endParaRPr lang="en-GB" sz="2400" b="0" dirty="0">
                        <a:solidFill>
                          <a:srgbClr val="000000"/>
                        </a:solidFill>
                        <a:latin typeface="Arial" panose="020B0604020202020204" pitchFamily="34" charset="0"/>
                        <a:cs typeface="Arial" panose="020B0604020202020204" pitchFamily="34" charset="0"/>
                      </a:endParaRPr>
                    </a:p>
                    <a:p>
                      <a:endParaRPr lang="en-GB" sz="2400" b="0" dirty="0">
                        <a:solidFill>
                          <a:srgbClr val="000000"/>
                        </a:solidFill>
                        <a:latin typeface="Arial" panose="020B0604020202020204" pitchFamily="34" charset="0"/>
                        <a:cs typeface="Arial" panose="020B0604020202020204" pitchFamily="34" charset="0"/>
                      </a:endParaRPr>
                    </a:p>
                    <a:p>
                      <a:endParaRPr lang="en-GB" sz="2400" b="0" dirty="0">
                        <a:solidFill>
                          <a:srgbClr val="000000"/>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400" b="0" dirty="0">
                        <a:solidFill>
                          <a:srgbClr val="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7070101"/>
                  </a:ext>
                </a:extLst>
              </a:tr>
              <a:tr h="917979">
                <a:tc>
                  <a:txBody>
                    <a:bodyPr/>
                    <a:lstStyle/>
                    <a:p>
                      <a:pPr algn="ctr"/>
                      <a:r>
                        <a:rPr lang="en-GB" sz="2400" b="0" dirty="0">
                          <a:solidFill>
                            <a:srgbClr val="000000"/>
                          </a:solidFill>
                          <a:latin typeface="Arial" panose="020B0604020202020204" pitchFamily="34" charset="0"/>
                          <a:cs typeface="Arial" panose="020B0604020202020204" pitchFamily="34" charset="0"/>
                        </a:rPr>
                        <a:t>2.4 times</a:t>
                      </a:r>
                    </a:p>
                  </a:txBody>
                  <a:tcPr marL="91428" marR="91428" marT="45685" marB="45685"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000000"/>
                          </a:solidFill>
                          <a:latin typeface="Arial" panose="020B0604020202020204" pitchFamily="34" charset="0"/>
                          <a:cs typeface="Arial" panose="020B0604020202020204" pitchFamily="34" charset="0"/>
                        </a:rPr>
                        <a:t>2.4 times</a:t>
                      </a:r>
                    </a:p>
                  </a:txBody>
                  <a:tcPr marL="91428" marR="9142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701941"/>
                  </a:ext>
                </a:extLst>
              </a:tr>
            </a:tbl>
          </a:graphicData>
        </a:graphic>
      </p:graphicFrame>
      <p:sp>
        <p:nvSpPr>
          <p:cNvPr id="11" name="TextBox 10">
            <a:extLst>
              <a:ext uri="{FF2B5EF4-FFF2-40B4-BE49-F238E27FC236}">
                <a16:creationId xmlns:a16="http://schemas.microsoft.com/office/drawing/2014/main" id="{41A983CE-F84F-380D-45A7-2A1BBD8CAD09}"/>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Costello et al. 2010</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grpSp>
        <p:nvGrpSpPr>
          <p:cNvPr id="27" name="Group 26">
            <a:extLst>
              <a:ext uri="{FF2B5EF4-FFF2-40B4-BE49-F238E27FC236}">
                <a16:creationId xmlns:a16="http://schemas.microsoft.com/office/drawing/2014/main" id="{1F51143B-1F36-6B98-D6DD-C8C074A0BF90}"/>
              </a:ext>
            </a:extLst>
          </p:cNvPr>
          <p:cNvGrpSpPr/>
          <p:nvPr/>
        </p:nvGrpSpPr>
        <p:grpSpPr>
          <a:xfrm>
            <a:off x="5007087" y="4018150"/>
            <a:ext cx="2560736" cy="917065"/>
            <a:chOff x="5083287" y="3588904"/>
            <a:chExt cx="2560736" cy="917065"/>
          </a:xfrm>
        </p:grpSpPr>
        <p:pic>
          <p:nvPicPr>
            <p:cNvPr id="14" name="Graphic 13" descr="Germ with solid fill">
              <a:extLst>
                <a:ext uri="{FF2B5EF4-FFF2-40B4-BE49-F238E27FC236}">
                  <a16:creationId xmlns:a16="http://schemas.microsoft.com/office/drawing/2014/main" id="{DC197992-9226-07FF-0CF3-CE0BBBF46E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3287" y="3591569"/>
              <a:ext cx="914400" cy="914400"/>
            </a:xfrm>
            <a:prstGeom prst="rect">
              <a:avLst/>
            </a:prstGeom>
          </p:spPr>
        </p:pic>
        <p:pic>
          <p:nvPicPr>
            <p:cNvPr id="16" name="Graphic 15" descr="Germ with solid fill">
              <a:extLst>
                <a:ext uri="{FF2B5EF4-FFF2-40B4-BE49-F238E27FC236}">
                  <a16:creationId xmlns:a16="http://schemas.microsoft.com/office/drawing/2014/main" id="{75195869-3257-6E7C-9C60-22A228C89E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6455" y="3591569"/>
              <a:ext cx="914400" cy="914400"/>
            </a:xfrm>
            <a:prstGeom prst="rect">
              <a:avLst/>
            </a:prstGeom>
          </p:spPr>
        </p:pic>
        <p:pic>
          <p:nvPicPr>
            <p:cNvPr id="18" name="Graphic 17" descr="Germ with solid fill">
              <a:extLst>
                <a:ext uri="{FF2B5EF4-FFF2-40B4-BE49-F238E27FC236}">
                  <a16:creationId xmlns:a16="http://schemas.microsoft.com/office/drawing/2014/main" id="{5D328DC6-A4E0-6165-1B0C-7FD86416A4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9623" y="3588904"/>
              <a:ext cx="914400" cy="914400"/>
            </a:xfrm>
            <a:prstGeom prst="rect">
              <a:avLst/>
            </a:prstGeom>
          </p:spPr>
        </p:pic>
      </p:grpSp>
      <p:sp>
        <p:nvSpPr>
          <p:cNvPr id="19" name="Rectangle 18">
            <a:extLst>
              <a:ext uri="{FF2B5EF4-FFF2-40B4-BE49-F238E27FC236}">
                <a16:creationId xmlns:a16="http://schemas.microsoft.com/office/drawing/2014/main" id="{7784A50B-8772-667A-0E88-5F0A10FB8768}"/>
              </a:ext>
            </a:extLst>
          </p:cNvPr>
          <p:cNvSpPr/>
          <p:nvPr/>
        </p:nvSpPr>
        <p:spPr>
          <a:xfrm rot="777752">
            <a:off x="7111180" y="3814950"/>
            <a:ext cx="618067" cy="1320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0E466366-2C7D-9D3D-4609-8C47F1578C7B}"/>
              </a:ext>
            </a:extLst>
          </p:cNvPr>
          <p:cNvGrpSpPr/>
          <p:nvPr/>
        </p:nvGrpSpPr>
        <p:grpSpPr>
          <a:xfrm>
            <a:off x="8902691" y="3722663"/>
            <a:ext cx="2722160" cy="1320800"/>
            <a:chOff x="8674091" y="3293417"/>
            <a:chExt cx="2722160" cy="1320800"/>
          </a:xfrm>
        </p:grpSpPr>
        <p:pic>
          <p:nvPicPr>
            <p:cNvPr id="23" name="Graphic 22" descr="Germ with solid fill">
              <a:extLst>
                <a:ext uri="{FF2B5EF4-FFF2-40B4-BE49-F238E27FC236}">
                  <a16:creationId xmlns:a16="http://schemas.microsoft.com/office/drawing/2014/main" id="{2458630E-C681-7CE2-5E7B-A6C0E9C198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4091" y="3499282"/>
              <a:ext cx="914400" cy="914400"/>
            </a:xfrm>
            <a:prstGeom prst="rect">
              <a:avLst/>
            </a:prstGeom>
          </p:spPr>
        </p:pic>
        <p:pic>
          <p:nvPicPr>
            <p:cNvPr id="24" name="Graphic 23" descr="Germ with solid fill">
              <a:extLst>
                <a:ext uri="{FF2B5EF4-FFF2-40B4-BE49-F238E27FC236}">
                  <a16:creationId xmlns:a16="http://schemas.microsoft.com/office/drawing/2014/main" id="{DCE8CC6D-9AD8-C553-EB5D-DBB43013F8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7259" y="3499282"/>
              <a:ext cx="914400" cy="914400"/>
            </a:xfrm>
            <a:prstGeom prst="rect">
              <a:avLst/>
            </a:prstGeom>
          </p:spPr>
        </p:pic>
        <p:pic>
          <p:nvPicPr>
            <p:cNvPr id="25" name="Graphic 24" descr="Germ with solid fill">
              <a:extLst>
                <a:ext uri="{FF2B5EF4-FFF2-40B4-BE49-F238E27FC236}">
                  <a16:creationId xmlns:a16="http://schemas.microsoft.com/office/drawing/2014/main" id="{6DD422C9-AC50-79E8-CD85-B2A42F8B3F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0427" y="3496617"/>
              <a:ext cx="914400" cy="914400"/>
            </a:xfrm>
            <a:prstGeom prst="rect">
              <a:avLst/>
            </a:prstGeom>
          </p:spPr>
        </p:pic>
        <p:sp>
          <p:nvSpPr>
            <p:cNvPr id="26" name="Rectangle 25">
              <a:extLst>
                <a:ext uri="{FF2B5EF4-FFF2-40B4-BE49-F238E27FC236}">
                  <a16:creationId xmlns:a16="http://schemas.microsoft.com/office/drawing/2014/main" id="{9BA2D7B2-9343-44A5-F208-3A18F23E0BD3}"/>
                </a:ext>
              </a:extLst>
            </p:cNvPr>
            <p:cNvSpPr/>
            <p:nvPr/>
          </p:nvSpPr>
          <p:spPr>
            <a:xfrm rot="777752">
              <a:off x="10778184" y="3293417"/>
              <a:ext cx="618067" cy="1320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665EA719-5DF3-855A-65FF-121464FAA86E}"/>
              </a:ext>
            </a:extLst>
          </p:cNvPr>
          <p:cNvSpPr txBox="1"/>
          <p:nvPr/>
        </p:nvSpPr>
        <p:spPr>
          <a:xfrm>
            <a:off x="181429" y="2274838"/>
            <a:ext cx="3932568" cy="2677656"/>
          </a:xfrm>
          <a:prstGeom prst="rect">
            <a:avLst/>
          </a:prstGeom>
          <a:noFill/>
        </p:spPr>
        <p:txBody>
          <a:bodyPr wrap="square">
            <a:spAutoFit/>
          </a:bodyPr>
          <a:lstStyle/>
          <a:p>
            <a:pPr marL="342900" indent="-342900">
              <a:buFont typeface="Arial" panose="020B0604020202020204" pitchFamily="34" charset="0"/>
              <a:buChar char="•"/>
            </a:pPr>
            <a:r>
              <a:rPr lang="en-GB" sz="2400" b="0" dirty="0">
                <a:solidFill>
                  <a:srgbClr val="000000"/>
                </a:solidFill>
                <a:latin typeface="Arial" panose="020B0604020202020204" pitchFamily="34" charset="0"/>
                <a:cs typeface="Arial" panose="020B0604020202020204" pitchFamily="34" charset="0"/>
              </a:rPr>
              <a:t>Meta analysis of  antibiotic resistance in individuals prescribed antibiotics in primary care RTI</a:t>
            </a:r>
          </a:p>
          <a:p>
            <a:pPr marL="342900" indent="-342900">
              <a:buFont typeface="Arial" panose="020B0604020202020204" pitchFamily="34" charset="0"/>
              <a:buChar char="•"/>
            </a:pPr>
            <a:r>
              <a:rPr lang="en-GB" sz="2400" b="0" dirty="0">
                <a:solidFill>
                  <a:srgbClr val="000000"/>
                </a:solidFill>
                <a:latin typeface="Arial" panose="020B0604020202020204" pitchFamily="34" charset="0"/>
                <a:cs typeface="Arial" panose="020B0604020202020204" pitchFamily="34" charset="0"/>
              </a:rPr>
              <a:t>7 studies of patients with RTI: n = 2,605 </a:t>
            </a:r>
          </a:p>
        </p:txBody>
      </p:sp>
    </p:spTree>
    <p:extLst>
      <p:ext uri="{BB962C8B-B14F-4D97-AF65-F5344CB8AC3E}">
        <p14:creationId xmlns:p14="http://schemas.microsoft.com/office/powerpoint/2010/main" val="3259468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586272"/>
            <a:ext cx="11139486" cy="915015"/>
          </a:xfrm>
        </p:spPr>
        <p:txBody>
          <a:bodyPr>
            <a:noAutofit/>
          </a:bodyPr>
          <a:lstStyle/>
          <a:p>
            <a:r>
              <a:rPr lang="en-GB" altLang="en-US" sz="3600" b="0" dirty="0">
                <a:solidFill>
                  <a:srgbClr val="AF1E2C"/>
                </a:solidFill>
                <a:latin typeface="Arial" panose="020B0604020202020204" pitchFamily="34" charset="0"/>
                <a:cs typeface="Arial" panose="020B0604020202020204" pitchFamily="34" charset="0"/>
              </a:rPr>
              <a:t>What is the evidence for back-up / delayed prescribing?</a:t>
            </a:r>
            <a:endParaRPr lang="en-GB" sz="3600"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4" name="TextBox 5">
            <a:extLst>
              <a:ext uri="{FF2B5EF4-FFF2-40B4-BE49-F238E27FC236}">
                <a16:creationId xmlns:a16="http://schemas.microsoft.com/office/drawing/2014/main" id="{D9FD5169-71C0-BFD2-7AFC-39FF571A2FC0}"/>
              </a:ext>
            </a:extLst>
          </p:cNvPr>
          <p:cNvSpPr txBox="1">
            <a:spLocks noChangeArrowheads="1"/>
          </p:cNvSpPr>
          <p:nvPr/>
        </p:nvSpPr>
        <p:spPr bwMode="auto">
          <a:xfrm>
            <a:off x="1864597" y="1808336"/>
            <a:ext cx="84628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GB" altLang="en-US" b="1" dirty="0">
                <a:solidFill>
                  <a:srgbClr val="000000"/>
                </a:solidFill>
              </a:rPr>
              <a:t>Duration of Cough After Physician Visit Until Patient Is Feeling Better</a:t>
            </a:r>
          </a:p>
        </p:txBody>
      </p:sp>
      <p:pic>
        <p:nvPicPr>
          <p:cNvPr id="6" name="Picture 1" descr="Graph showing the cumulative percentage of patients who feel better after a physician visit in 3 antibiotic prescribing groups: no antibiotics, delayed antibiotics and immediate antibiotics. There is no difference between the groups">
            <a:extLst>
              <a:ext uri="{FF2B5EF4-FFF2-40B4-BE49-F238E27FC236}">
                <a16:creationId xmlns:a16="http://schemas.microsoft.com/office/drawing/2014/main" id="{786335F8-329A-59FF-F860-58786FB0C3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2022" y="2347688"/>
            <a:ext cx="4280530" cy="39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3ADDB86A-831E-6C7C-59A6-674FF50F1E85}"/>
              </a:ext>
            </a:extLst>
          </p:cNvPr>
          <p:cNvGraphicFramePr>
            <a:graphicFrameLocks noGrp="1"/>
          </p:cNvGraphicFramePr>
          <p:nvPr>
            <p:extLst>
              <p:ext uri="{D42A27DB-BD31-4B8C-83A1-F6EECF244321}">
                <p14:modId xmlns:p14="http://schemas.microsoft.com/office/powerpoint/2010/main" val="1753471104"/>
              </p:ext>
            </p:extLst>
          </p:nvPr>
        </p:nvGraphicFramePr>
        <p:xfrm>
          <a:off x="6526321" y="2516259"/>
          <a:ext cx="5159401" cy="3065020"/>
        </p:xfrm>
        <a:graphic>
          <a:graphicData uri="http://schemas.openxmlformats.org/drawingml/2006/table">
            <a:tbl>
              <a:tblPr firstRow="1">
                <a:tableStyleId>{5C22544A-7EE6-4342-B048-85BDC9FD1C3A}</a:tableStyleId>
              </a:tblPr>
              <a:tblGrid>
                <a:gridCol w="2771371">
                  <a:extLst>
                    <a:ext uri="{9D8B030D-6E8A-4147-A177-3AD203B41FA5}">
                      <a16:colId xmlns:a16="http://schemas.microsoft.com/office/drawing/2014/main" val="20000"/>
                    </a:ext>
                  </a:extLst>
                </a:gridCol>
                <a:gridCol w="2388030">
                  <a:extLst>
                    <a:ext uri="{9D8B030D-6E8A-4147-A177-3AD203B41FA5}">
                      <a16:colId xmlns:a16="http://schemas.microsoft.com/office/drawing/2014/main" val="20001"/>
                    </a:ext>
                  </a:extLst>
                </a:gridCol>
              </a:tblGrid>
              <a:tr h="436127">
                <a:tc>
                  <a:txBody>
                    <a:bodyPr/>
                    <a:lstStyle/>
                    <a:p>
                      <a:pPr algn="l" fontAlgn="b"/>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fontAlgn="b"/>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Patient satisfaction with treatment </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436127">
                <a:tc>
                  <a:txBody>
                    <a:bodyPr/>
                    <a:lstStyle/>
                    <a:p>
                      <a:pPr marL="108000" algn="l" fontAlgn="b"/>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No antibiotic </a:t>
                      </a:r>
                      <a:b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br>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(control Mean SD)</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tc>
                  <a:txBody>
                    <a:bodyPr/>
                    <a:lstStyle/>
                    <a:p>
                      <a:pPr algn="ctr" fontAlgn="b"/>
                      <a:r>
                        <a:rPr lang="en-GB" sz="1800" u="none" strike="noStrike" dirty="0">
                          <a:solidFill>
                            <a:schemeClr val="accent6">
                              <a:lumMod val="10000"/>
                            </a:schemeClr>
                          </a:solidFill>
                          <a:effectLst/>
                          <a:latin typeface="Arial" panose="020B0604020202020204" pitchFamily="34" charset="0"/>
                          <a:cs typeface="Arial" panose="020B0604020202020204" pitchFamily="34" charset="0"/>
                        </a:rPr>
                        <a:t>130/181 (72)</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649441">
                <a:tc>
                  <a:txBody>
                    <a:bodyPr/>
                    <a:lstStyle/>
                    <a:p>
                      <a:pPr marL="108000" algn="l" fontAlgn="b"/>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Difference due to delayed antibiotic </a:t>
                      </a:r>
                      <a:b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br>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 (95% CI)</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tc>
                  <a:txBody>
                    <a:bodyPr/>
                    <a:lstStyle/>
                    <a:p>
                      <a:pPr algn="ctr" fontAlgn="b"/>
                      <a:r>
                        <a:rPr lang="en-GB" sz="1800" u="none" strike="noStrike" dirty="0">
                          <a:solidFill>
                            <a:schemeClr val="accent6">
                              <a:lumMod val="10000"/>
                            </a:schemeClr>
                          </a:solidFill>
                          <a:effectLst/>
                          <a:latin typeface="Arial" panose="020B0604020202020204" pitchFamily="34" charset="0"/>
                          <a:cs typeface="Arial" panose="020B0604020202020204" pitchFamily="34" charset="0"/>
                        </a:rPr>
                        <a:t>147/190 (77)</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649441">
                <a:tc>
                  <a:txBody>
                    <a:bodyPr/>
                    <a:lstStyle/>
                    <a:p>
                      <a:pPr marL="108000" algn="l" fontAlgn="b"/>
                      <a:r>
                        <a:rPr lang="it-IT" sz="1800" b="0" u="none" strike="noStrike" dirty="0">
                          <a:solidFill>
                            <a:schemeClr val="accent6">
                              <a:lumMod val="10000"/>
                            </a:schemeClr>
                          </a:solidFill>
                          <a:effectLst/>
                          <a:latin typeface="Arial" panose="020B0604020202020204" pitchFamily="34" charset="0"/>
                          <a:cs typeface="Arial" panose="020B0604020202020204" pitchFamily="34" charset="0"/>
                        </a:rPr>
                        <a:t>Difference due to Immediate antibiotics </a:t>
                      </a:r>
                      <a:br>
                        <a:rPr lang="it-IT" sz="1800" b="0" u="none" strike="noStrike" dirty="0">
                          <a:solidFill>
                            <a:schemeClr val="accent6">
                              <a:lumMod val="10000"/>
                            </a:schemeClr>
                          </a:solidFill>
                          <a:effectLst/>
                          <a:latin typeface="Arial" panose="020B0604020202020204" pitchFamily="34" charset="0"/>
                          <a:cs typeface="Arial" panose="020B0604020202020204" pitchFamily="34" charset="0"/>
                        </a:rPr>
                      </a:br>
                      <a:r>
                        <a:rPr lang="it-IT" sz="1800" b="0" u="none" strike="noStrike" dirty="0">
                          <a:solidFill>
                            <a:schemeClr val="accent6">
                              <a:lumMod val="10000"/>
                            </a:schemeClr>
                          </a:solidFill>
                          <a:effectLst/>
                          <a:latin typeface="Arial" panose="020B0604020202020204" pitchFamily="34" charset="0"/>
                          <a:cs typeface="Arial" panose="020B0604020202020204" pitchFamily="34" charset="0"/>
                        </a:rPr>
                        <a:t>(95% CI)</a:t>
                      </a:r>
                      <a:endParaRPr lang="it-IT"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tc>
                  <a:txBody>
                    <a:bodyPr/>
                    <a:lstStyle/>
                    <a:p>
                      <a:pPr algn="ctr" fontAlgn="b"/>
                      <a:r>
                        <a:rPr lang="en-GB" sz="1800" u="none" strike="noStrike" dirty="0">
                          <a:solidFill>
                            <a:schemeClr val="accent6">
                              <a:lumMod val="10000"/>
                            </a:schemeClr>
                          </a:solidFill>
                          <a:effectLst/>
                          <a:latin typeface="Arial" panose="020B0604020202020204" pitchFamily="34" charset="0"/>
                          <a:cs typeface="Arial" panose="020B0604020202020204" pitchFamily="34" charset="0"/>
                        </a:rPr>
                        <a:t>166/194 (86)</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r h="0">
                <a:tc>
                  <a:txBody>
                    <a:bodyPr/>
                    <a:lstStyle/>
                    <a:p>
                      <a:pPr marL="108000" algn="l" fontAlgn="b"/>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p-value</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tc>
                  <a:txBody>
                    <a:bodyPr/>
                    <a:lstStyle/>
                    <a:p>
                      <a:pPr algn="ctr" fontAlgn="b"/>
                      <a:r>
                        <a:rPr lang="en-GB" sz="1800" b="1" u="none" strike="noStrike" dirty="0">
                          <a:solidFill>
                            <a:schemeClr val="accent6">
                              <a:lumMod val="10000"/>
                            </a:schemeClr>
                          </a:solidFill>
                          <a:effectLst/>
                          <a:latin typeface="Arial" panose="020B0604020202020204" pitchFamily="34" charset="0"/>
                          <a:cs typeface="Arial" panose="020B0604020202020204" pitchFamily="34" charset="0"/>
                        </a:rPr>
                        <a:t>0.005</a:t>
                      </a:r>
                      <a:endParaRPr lang="en-GB" sz="1800" b="1"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E0A0046E-FD6D-30CD-316A-8C109117D501}"/>
              </a:ext>
            </a:extLst>
          </p:cNvPr>
          <p:cNvSpPr txBox="1"/>
          <p:nvPr/>
        </p:nvSpPr>
        <p:spPr>
          <a:xfrm>
            <a:off x="8492067" y="6517286"/>
            <a:ext cx="3415915"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(Little et al 2005, </a:t>
            </a:r>
            <a:r>
              <a:rPr lang="en-GB" sz="1400" b="0" i="0" dirty="0">
                <a:solidFill>
                  <a:srgbClr val="C00000"/>
                </a:solidFill>
                <a:effectLst/>
                <a:latin typeface="Arial" panose="020B0604020202020204" pitchFamily="34" charset="0"/>
                <a:cs typeface="Arial" panose="020B0604020202020204" pitchFamily="34" charset="0"/>
              </a:rPr>
              <a:t>Spurling et al. 2017</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40737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7D18-4A2C-7888-7966-FD8C2BF74809}"/>
              </a:ext>
            </a:extLst>
          </p:cNvPr>
          <p:cNvSpPr>
            <a:spLocks noGrp="1"/>
          </p:cNvSpPr>
          <p:nvPr>
            <p:ph type="title"/>
          </p:nvPr>
        </p:nvSpPr>
        <p:spPr>
          <a:xfrm>
            <a:off x="1073285" y="357286"/>
            <a:ext cx="11118715" cy="809778"/>
          </a:xfrm>
        </p:spPr>
        <p:txBody>
          <a:bodyPr>
            <a:normAutofit/>
          </a:bodyPr>
          <a:lstStyle/>
          <a:p>
            <a:r>
              <a:rPr lang="en-GB" sz="3600" b="0" dirty="0"/>
              <a:t>COVID-19 and acute cough management?</a:t>
            </a:r>
          </a:p>
        </p:txBody>
      </p:sp>
      <p:sp>
        <p:nvSpPr>
          <p:cNvPr id="4" name="Date Placeholder 3">
            <a:extLst>
              <a:ext uri="{FF2B5EF4-FFF2-40B4-BE49-F238E27FC236}">
                <a16:creationId xmlns:a16="http://schemas.microsoft.com/office/drawing/2014/main" id="{77B91DCC-F2C5-59D7-A961-B753DEB37F96}"/>
              </a:ext>
            </a:extLst>
          </p:cNvPr>
          <p:cNvSpPr>
            <a:spLocks noGrp="1"/>
          </p:cNvSpPr>
          <p:nvPr>
            <p:ph type="dt" sz="half" idx="10"/>
          </p:nvPr>
        </p:nvSpPr>
        <p:spPr/>
        <p:txBody>
          <a:bodyPr/>
          <a:lstStyle/>
          <a:p>
            <a:r>
              <a:rPr lang="en-US"/>
              <a:t>January 2024</a:t>
            </a:r>
            <a:endParaRPr lang="en-GB" dirty="0"/>
          </a:p>
        </p:txBody>
      </p:sp>
      <p:sp>
        <p:nvSpPr>
          <p:cNvPr id="5" name="Footer Placeholder 4">
            <a:extLst>
              <a:ext uri="{FF2B5EF4-FFF2-40B4-BE49-F238E27FC236}">
                <a16:creationId xmlns:a16="http://schemas.microsoft.com/office/drawing/2014/main" id="{3633274D-63DA-636E-8C37-D70AB87E4E0F}"/>
              </a:ext>
            </a:extLst>
          </p:cNvPr>
          <p:cNvSpPr>
            <a:spLocks noGrp="1"/>
          </p:cNvSpPr>
          <p:nvPr>
            <p:ph type="ftr" sz="quarter" idx="3"/>
          </p:nvPr>
        </p:nvSpPr>
        <p:spPr/>
        <p:txBody>
          <a:bodyPr/>
          <a:lstStyle/>
          <a:p>
            <a:r>
              <a:rPr lang="en-GB" sz="1400"/>
              <a:t>www.rcgp.org.uk/TARGETantibiotics</a:t>
            </a:r>
            <a:endParaRPr lang="en-GB" sz="1400" dirty="0"/>
          </a:p>
        </p:txBody>
      </p:sp>
      <p:pic>
        <p:nvPicPr>
          <p:cNvPr id="11" name="Picture 10">
            <a:extLst>
              <a:ext uri="{FF2B5EF4-FFF2-40B4-BE49-F238E27FC236}">
                <a16:creationId xmlns:a16="http://schemas.microsoft.com/office/drawing/2014/main" id="{42CBAD2B-2706-0B0C-6A9E-80142769C81C}"/>
              </a:ext>
            </a:extLst>
          </p:cNvPr>
          <p:cNvPicPr>
            <a:picLocks noChangeAspect="1"/>
          </p:cNvPicPr>
          <p:nvPr/>
        </p:nvPicPr>
        <p:blipFill>
          <a:blip r:embed="rId3"/>
          <a:stretch>
            <a:fillRect/>
          </a:stretch>
        </p:blipFill>
        <p:spPr>
          <a:xfrm>
            <a:off x="1265335" y="1056718"/>
            <a:ext cx="8468211" cy="4246611"/>
          </a:xfrm>
          <a:prstGeom prst="rect">
            <a:avLst/>
          </a:prstGeom>
        </p:spPr>
      </p:pic>
      <p:pic>
        <p:nvPicPr>
          <p:cNvPr id="15" name="Picture 14">
            <a:extLst>
              <a:ext uri="{FF2B5EF4-FFF2-40B4-BE49-F238E27FC236}">
                <a16:creationId xmlns:a16="http://schemas.microsoft.com/office/drawing/2014/main" id="{74CB7168-9244-9547-EF80-13ECC80071EC}"/>
              </a:ext>
            </a:extLst>
          </p:cNvPr>
          <p:cNvPicPr>
            <a:picLocks noChangeAspect="1"/>
          </p:cNvPicPr>
          <p:nvPr/>
        </p:nvPicPr>
        <p:blipFill>
          <a:blip r:embed="rId4"/>
          <a:stretch>
            <a:fillRect/>
          </a:stretch>
        </p:blipFill>
        <p:spPr>
          <a:xfrm>
            <a:off x="1206370" y="5028774"/>
            <a:ext cx="10271756" cy="1323900"/>
          </a:xfrm>
          <a:prstGeom prst="rect">
            <a:avLst/>
          </a:prstGeom>
        </p:spPr>
      </p:pic>
      <p:sp>
        <p:nvSpPr>
          <p:cNvPr id="16" name="Oval 15">
            <a:extLst>
              <a:ext uri="{FF2B5EF4-FFF2-40B4-BE49-F238E27FC236}">
                <a16:creationId xmlns:a16="http://schemas.microsoft.com/office/drawing/2014/main" id="{23A1F6DA-6C85-01E4-4E44-1AA41BB07113}"/>
              </a:ext>
            </a:extLst>
          </p:cNvPr>
          <p:cNvSpPr/>
          <p:nvPr/>
        </p:nvSpPr>
        <p:spPr>
          <a:xfrm>
            <a:off x="2623619" y="4306942"/>
            <a:ext cx="6941486" cy="5886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Diagram 16">
            <a:extLst>
              <a:ext uri="{FF2B5EF4-FFF2-40B4-BE49-F238E27FC236}">
                <a16:creationId xmlns:a16="http://schemas.microsoft.com/office/drawing/2014/main" id="{8DCE2684-79B4-CFA5-DCFE-D47DC44D132B}"/>
              </a:ext>
            </a:extLst>
          </p:cNvPr>
          <p:cNvGraphicFramePr/>
          <p:nvPr>
            <p:extLst>
              <p:ext uri="{D42A27DB-BD31-4B8C-83A1-F6EECF244321}">
                <p14:modId xmlns:p14="http://schemas.microsoft.com/office/powerpoint/2010/main" val="507841362"/>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928EDEDA-F69F-5C4E-6E55-B9EB2487F6D9}"/>
              </a:ext>
            </a:extLst>
          </p:cNvPr>
          <p:cNvSpPr/>
          <p:nvPr/>
        </p:nvSpPr>
        <p:spPr>
          <a:xfrm>
            <a:off x="0" y="1556048"/>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7" name="TextBox 6">
            <a:extLst>
              <a:ext uri="{FF2B5EF4-FFF2-40B4-BE49-F238E27FC236}">
                <a16:creationId xmlns:a16="http://schemas.microsoft.com/office/drawing/2014/main" id="{71BB958B-87E1-5149-FBEE-B37493A66106}"/>
              </a:ext>
            </a:extLst>
          </p:cNvPr>
          <p:cNvSpPr txBox="1"/>
          <p:nvPr/>
        </p:nvSpPr>
        <p:spPr>
          <a:xfrm>
            <a:off x="5913017" y="6517286"/>
            <a:ext cx="6106332"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NICE 2023</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0625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1B057-F0E7-E89D-098E-9D08E32381A2}"/>
              </a:ext>
            </a:extLst>
          </p:cNvPr>
          <p:cNvSpPr>
            <a:spLocks noGrp="1"/>
          </p:cNvSpPr>
          <p:nvPr>
            <p:ph type="title"/>
          </p:nvPr>
        </p:nvSpPr>
        <p:spPr>
          <a:xfrm>
            <a:off x="1390680" y="287782"/>
            <a:ext cx="9772650" cy="1345339"/>
          </a:xfrm>
        </p:spPr>
        <p:txBody>
          <a:bodyPr/>
          <a:lstStyle/>
          <a:p>
            <a:r>
              <a:rPr lang="en-GB" b="0" dirty="0">
                <a:solidFill>
                  <a:srgbClr val="AF1E2C"/>
                </a:solidFill>
              </a:rPr>
              <a:t>Introductions – TARGET and RCGP</a:t>
            </a:r>
          </a:p>
        </p:txBody>
      </p:sp>
      <p:sp>
        <p:nvSpPr>
          <p:cNvPr id="4" name="Date Placeholder 3">
            <a:extLst>
              <a:ext uri="{FF2B5EF4-FFF2-40B4-BE49-F238E27FC236}">
                <a16:creationId xmlns:a16="http://schemas.microsoft.com/office/drawing/2014/main" id="{CA85157E-C9A1-B375-D26E-6647AC5525A2}"/>
              </a:ext>
            </a:extLst>
          </p:cNvPr>
          <p:cNvSpPr>
            <a:spLocks noGrp="1"/>
          </p:cNvSpPr>
          <p:nvPr>
            <p:ph type="dt" sz="half" idx="10"/>
          </p:nvPr>
        </p:nvSpPr>
        <p:spPr/>
        <p:txBody>
          <a:bodyPr/>
          <a:lstStyle/>
          <a:p>
            <a:r>
              <a:rPr lang="en-US">
                <a:solidFill>
                  <a:schemeClr val="tx1"/>
                </a:solidFill>
              </a:rPr>
              <a:t>November 2023</a:t>
            </a:r>
            <a:endParaRPr lang="en-GB">
              <a:solidFill>
                <a:schemeClr val="tx1"/>
              </a:solidFill>
            </a:endParaRPr>
          </a:p>
        </p:txBody>
      </p:sp>
      <p:sp>
        <p:nvSpPr>
          <p:cNvPr id="5" name="Footer Placeholder 4">
            <a:extLst>
              <a:ext uri="{FF2B5EF4-FFF2-40B4-BE49-F238E27FC236}">
                <a16:creationId xmlns:a16="http://schemas.microsoft.com/office/drawing/2014/main" id="{17B83F2F-71C4-3581-6761-B89575376194}"/>
              </a:ext>
            </a:extLst>
          </p:cNvPr>
          <p:cNvSpPr>
            <a:spLocks noGrp="1"/>
          </p:cNvSpPr>
          <p:nvPr>
            <p:ph type="ftr" sz="quarter" idx="11"/>
          </p:nvPr>
        </p:nvSpPr>
        <p:spPr>
          <a:xfrm>
            <a:off x="4038600" y="6492875"/>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rPr>
              <a:t>rcgp.org.uk/</a:t>
            </a:r>
            <a:r>
              <a:rPr lang="en-GB" dirty="0" err="1">
                <a:solidFill>
                  <a:schemeClr val="tx1"/>
                </a:solidFill>
              </a:rPr>
              <a:t>TARGETantibiotics</a:t>
            </a:r>
            <a:endParaRPr lang="en-GB" dirty="0">
              <a:solidFill>
                <a:schemeClr val="tx1"/>
              </a:solidFill>
            </a:endParaRPr>
          </a:p>
        </p:txBody>
      </p:sp>
      <p:sp>
        <p:nvSpPr>
          <p:cNvPr id="6" name="Slide Number Placeholder 5">
            <a:extLst>
              <a:ext uri="{FF2B5EF4-FFF2-40B4-BE49-F238E27FC236}">
                <a16:creationId xmlns:a16="http://schemas.microsoft.com/office/drawing/2014/main" id="{3F071598-2C58-8341-4AC1-4ACE19BB4002}"/>
              </a:ext>
            </a:extLst>
          </p:cNvPr>
          <p:cNvSpPr>
            <a:spLocks noGrp="1"/>
          </p:cNvSpPr>
          <p:nvPr>
            <p:ph type="sldNum" sz="quarter" idx="12"/>
          </p:nvPr>
        </p:nvSpPr>
        <p:spPr>
          <a:xfrm>
            <a:off x="10872592" y="6517286"/>
            <a:ext cx="2907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1385C2-C24A-4E88-87F7-2016927FAD7D}" type="slidenum">
              <a:rPr lang="en-GB" smtClean="0">
                <a:solidFill>
                  <a:schemeClr val="tx1"/>
                </a:solidFill>
              </a:rPr>
              <a:pPr/>
              <a:t>2</a:t>
            </a:fld>
            <a:endParaRPr lang="en-GB">
              <a:solidFill>
                <a:schemeClr val="tx1"/>
              </a:solidFill>
            </a:endParaRPr>
          </a:p>
        </p:txBody>
      </p:sp>
      <p:pic>
        <p:nvPicPr>
          <p:cNvPr id="10" name="Picture 9" descr="A person with blonde hair smiling&#10;&#10;Description automatically generated with low confidence">
            <a:extLst>
              <a:ext uri="{FF2B5EF4-FFF2-40B4-BE49-F238E27FC236}">
                <a16:creationId xmlns:a16="http://schemas.microsoft.com/office/drawing/2014/main" id="{1B295CA0-D897-35E5-E559-5B79BAED0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626" y="1764828"/>
            <a:ext cx="945867" cy="1680950"/>
          </a:xfrm>
          <a:prstGeom prst="rect">
            <a:avLst/>
          </a:prstGeom>
        </p:spPr>
      </p:pic>
      <p:pic>
        <p:nvPicPr>
          <p:cNvPr id="12" name="Picture 11" descr="A person smiling in a field of yellow flowers&#10;&#10;Description automatically generated with medium confidence">
            <a:extLst>
              <a:ext uri="{FF2B5EF4-FFF2-40B4-BE49-F238E27FC236}">
                <a16:creationId xmlns:a16="http://schemas.microsoft.com/office/drawing/2014/main" id="{1196952B-4865-585B-ABB7-95CCDF89F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3043" y="1823840"/>
            <a:ext cx="1265019" cy="1686691"/>
          </a:xfrm>
          <a:prstGeom prst="rect">
            <a:avLst/>
          </a:prstGeom>
        </p:spPr>
      </p:pic>
      <p:pic>
        <p:nvPicPr>
          <p:cNvPr id="14" name="Picture 13" descr="A person smiling for a picture&#10;&#10;Description automatically generated with low confidence">
            <a:extLst>
              <a:ext uri="{FF2B5EF4-FFF2-40B4-BE49-F238E27FC236}">
                <a16:creationId xmlns:a16="http://schemas.microsoft.com/office/drawing/2014/main" id="{1BD5262E-3220-9C7B-F73A-7DA21E8ED631}"/>
              </a:ext>
            </a:extLst>
          </p:cNvPr>
          <p:cNvPicPr>
            <a:picLocks noChangeAspect="1"/>
          </p:cNvPicPr>
          <p:nvPr/>
        </p:nvPicPr>
        <p:blipFill rotWithShape="1">
          <a:blip r:embed="rId5">
            <a:extLst>
              <a:ext uri="{28A0092B-C50C-407E-A947-70E740481C1C}">
                <a14:useLocalDpi xmlns:a14="http://schemas.microsoft.com/office/drawing/2010/main" val="0"/>
              </a:ext>
            </a:extLst>
          </a:blip>
          <a:srcRect t="12845"/>
          <a:stretch/>
        </p:blipFill>
        <p:spPr>
          <a:xfrm>
            <a:off x="3041076" y="4121801"/>
            <a:ext cx="1280344" cy="1487845"/>
          </a:xfrm>
          <a:prstGeom prst="rect">
            <a:avLst/>
          </a:prstGeom>
        </p:spPr>
      </p:pic>
      <p:pic>
        <p:nvPicPr>
          <p:cNvPr id="18" name="Picture 17" descr="A person smiling at the camera&#10;&#10;Description automatically generated with low confidence">
            <a:extLst>
              <a:ext uri="{FF2B5EF4-FFF2-40B4-BE49-F238E27FC236}">
                <a16:creationId xmlns:a16="http://schemas.microsoft.com/office/drawing/2014/main" id="{15662C2B-D223-AE48-A841-8E82D9710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351230" y="1970795"/>
            <a:ext cx="1685695" cy="1264271"/>
          </a:xfrm>
          <a:prstGeom prst="rect">
            <a:avLst/>
          </a:prstGeom>
        </p:spPr>
      </p:pic>
      <p:sp>
        <p:nvSpPr>
          <p:cNvPr id="23" name="TextBox 22">
            <a:extLst>
              <a:ext uri="{FF2B5EF4-FFF2-40B4-BE49-F238E27FC236}">
                <a16:creationId xmlns:a16="http://schemas.microsoft.com/office/drawing/2014/main" id="{B520816C-A22F-9502-7EA5-C0EE399C492C}"/>
              </a:ext>
            </a:extLst>
          </p:cNvPr>
          <p:cNvSpPr txBox="1"/>
          <p:nvPr/>
        </p:nvSpPr>
        <p:spPr>
          <a:xfrm>
            <a:off x="8918261" y="5662047"/>
            <a:ext cx="3338604" cy="400110"/>
          </a:xfrm>
          <a:prstGeom prst="rect">
            <a:avLst/>
          </a:prstGeom>
          <a:noFill/>
        </p:spPr>
        <p:txBody>
          <a:bodyPr wrap="square">
            <a:spAutoFit/>
          </a:bodyPr>
          <a:lstStyle/>
          <a:p>
            <a:pPr lvl="0" algn="ctr"/>
            <a:r>
              <a:rPr lang="en-GB" sz="2000"/>
              <a:t>Dr </a:t>
            </a:r>
            <a:r>
              <a:rPr lang="en-GB" sz="2000" err="1"/>
              <a:t>Dharini</a:t>
            </a:r>
            <a:r>
              <a:rPr lang="en-GB" sz="2000"/>
              <a:t> </a:t>
            </a:r>
            <a:r>
              <a:rPr lang="en-GB" sz="2000" b="0" err="1"/>
              <a:t>Shanmugabavan</a:t>
            </a:r>
            <a:endParaRPr lang="en-GB" sz="2000" b="0"/>
          </a:p>
        </p:txBody>
      </p:sp>
      <p:sp>
        <p:nvSpPr>
          <p:cNvPr id="25" name="TextBox 24">
            <a:extLst>
              <a:ext uri="{FF2B5EF4-FFF2-40B4-BE49-F238E27FC236}">
                <a16:creationId xmlns:a16="http://schemas.microsoft.com/office/drawing/2014/main" id="{B6EB2F40-6C84-77C8-84B5-1E0F4FE087A2}"/>
              </a:ext>
            </a:extLst>
          </p:cNvPr>
          <p:cNvSpPr txBox="1"/>
          <p:nvPr/>
        </p:nvSpPr>
        <p:spPr>
          <a:xfrm>
            <a:off x="6762024" y="5662742"/>
            <a:ext cx="2473656" cy="400110"/>
          </a:xfrm>
          <a:prstGeom prst="rect">
            <a:avLst/>
          </a:prstGeom>
          <a:noFill/>
        </p:spPr>
        <p:txBody>
          <a:bodyPr wrap="square">
            <a:spAutoFit/>
          </a:bodyPr>
          <a:lstStyle/>
          <a:p>
            <a:pPr marL="0" marR="0" algn="ctr">
              <a:spcBef>
                <a:spcPts val="0"/>
              </a:spcBef>
              <a:spcAft>
                <a:spcPts val="0"/>
              </a:spcAft>
            </a:pPr>
            <a:r>
              <a:rPr lang="en-GB" sz="2000" dirty="0">
                <a:effectLst/>
                <a:latin typeface="Calibri" panose="020F0502020204030204" pitchFamily="34" charset="0"/>
              </a:rPr>
              <a:t>Lizzie Richmond</a:t>
            </a:r>
          </a:p>
        </p:txBody>
      </p:sp>
      <p:sp>
        <p:nvSpPr>
          <p:cNvPr id="27" name="TextBox 26">
            <a:extLst>
              <a:ext uri="{FF2B5EF4-FFF2-40B4-BE49-F238E27FC236}">
                <a16:creationId xmlns:a16="http://schemas.microsoft.com/office/drawing/2014/main" id="{7661139D-1E1E-83E3-9587-1D9F38958BB7}"/>
              </a:ext>
            </a:extLst>
          </p:cNvPr>
          <p:cNvSpPr txBox="1"/>
          <p:nvPr/>
        </p:nvSpPr>
        <p:spPr>
          <a:xfrm>
            <a:off x="2765838" y="5663187"/>
            <a:ext cx="1807267" cy="400110"/>
          </a:xfrm>
          <a:prstGeom prst="rect">
            <a:avLst/>
          </a:prstGeom>
          <a:noFill/>
        </p:spPr>
        <p:txBody>
          <a:bodyPr wrap="square" rtlCol="0">
            <a:spAutoFit/>
          </a:bodyPr>
          <a:lstStyle/>
          <a:p>
            <a:pPr algn="ctr"/>
            <a:r>
              <a:rPr lang="en-GB" sz="2000" dirty="0"/>
              <a:t>Liam Clayton</a:t>
            </a:r>
          </a:p>
        </p:txBody>
      </p:sp>
      <p:sp>
        <p:nvSpPr>
          <p:cNvPr id="28" name="TextBox 27">
            <a:extLst>
              <a:ext uri="{FF2B5EF4-FFF2-40B4-BE49-F238E27FC236}">
                <a16:creationId xmlns:a16="http://schemas.microsoft.com/office/drawing/2014/main" id="{4EC7DFD1-8107-D087-EA0B-9975123BA432}"/>
              </a:ext>
            </a:extLst>
          </p:cNvPr>
          <p:cNvSpPr txBox="1"/>
          <p:nvPr/>
        </p:nvSpPr>
        <p:spPr>
          <a:xfrm>
            <a:off x="1852350" y="3499994"/>
            <a:ext cx="2177941" cy="400110"/>
          </a:xfrm>
          <a:prstGeom prst="rect">
            <a:avLst/>
          </a:prstGeom>
          <a:noFill/>
        </p:spPr>
        <p:txBody>
          <a:bodyPr wrap="square" rtlCol="0">
            <a:spAutoFit/>
          </a:bodyPr>
          <a:lstStyle/>
          <a:p>
            <a:pPr algn="ctr"/>
            <a:r>
              <a:rPr lang="en-GB" sz="2000"/>
              <a:t>Dr Donna Lecky</a:t>
            </a:r>
          </a:p>
        </p:txBody>
      </p:sp>
      <p:sp>
        <p:nvSpPr>
          <p:cNvPr id="29" name="TextBox 28">
            <a:extLst>
              <a:ext uri="{FF2B5EF4-FFF2-40B4-BE49-F238E27FC236}">
                <a16:creationId xmlns:a16="http://schemas.microsoft.com/office/drawing/2014/main" id="{4949DBF4-33D6-A48E-603B-780F292C857A}"/>
              </a:ext>
            </a:extLst>
          </p:cNvPr>
          <p:cNvSpPr txBox="1"/>
          <p:nvPr/>
        </p:nvSpPr>
        <p:spPr>
          <a:xfrm>
            <a:off x="6467273" y="3499994"/>
            <a:ext cx="1875351" cy="400110"/>
          </a:xfrm>
          <a:prstGeom prst="rect">
            <a:avLst/>
          </a:prstGeom>
          <a:noFill/>
        </p:spPr>
        <p:txBody>
          <a:bodyPr wrap="square" rtlCol="0">
            <a:spAutoFit/>
          </a:bodyPr>
          <a:lstStyle/>
          <a:p>
            <a:pPr algn="ctr"/>
            <a:r>
              <a:rPr lang="en-GB" sz="2000"/>
              <a:t>Catherine Hayes</a:t>
            </a:r>
          </a:p>
        </p:txBody>
      </p:sp>
      <p:sp>
        <p:nvSpPr>
          <p:cNvPr id="30" name="TextBox 29">
            <a:extLst>
              <a:ext uri="{FF2B5EF4-FFF2-40B4-BE49-F238E27FC236}">
                <a16:creationId xmlns:a16="http://schemas.microsoft.com/office/drawing/2014/main" id="{88218055-4DBF-A038-AADA-2C15642AAC76}"/>
              </a:ext>
            </a:extLst>
          </p:cNvPr>
          <p:cNvSpPr txBox="1"/>
          <p:nvPr/>
        </p:nvSpPr>
        <p:spPr>
          <a:xfrm>
            <a:off x="4044196" y="3472796"/>
            <a:ext cx="2429302" cy="400110"/>
          </a:xfrm>
          <a:prstGeom prst="rect">
            <a:avLst/>
          </a:prstGeom>
          <a:noFill/>
        </p:spPr>
        <p:txBody>
          <a:bodyPr wrap="square" rtlCol="0">
            <a:spAutoFit/>
          </a:bodyPr>
          <a:lstStyle/>
          <a:p>
            <a:pPr algn="ctr"/>
            <a:r>
              <a:rPr lang="en-GB" sz="2000"/>
              <a:t>Emily Cooper</a:t>
            </a:r>
          </a:p>
        </p:txBody>
      </p:sp>
      <p:sp>
        <p:nvSpPr>
          <p:cNvPr id="31" name="TextBox 30">
            <a:extLst>
              <a:ext uri="{FF2B5EF4-FFF2-40B4-BE49-F238E27FC236}">
                <a16:creationId xmlns:a16="http://schemas.microsoft.com/office/drawing/2014/main" id="{9DACA2F2-A88A-58D0-6960-8FF4C05C5A3A}"/>
              </a:ext>
            </a:extLst>
          </p:cNvPr>
          <p:cNvSpPr txBox="1"/>
          <p:nvPr/>
        </p:nvSpPr>
        <p:spPr>
          <a:xfrm>
            <a:off x="8048062" y="3513393"/>
            <a:ext cx="2429302" cy="400110"/>
          </a:xfrm>
          <a:prstGeom prst="rect">
            <a:avLst/>
          </a:prstGeom>
          <a:noFill/>
        </p:spPr>
        <p:txBody>
          <a:bodyPr wrap="square" rtlCol="0">
            <a:spAutoFit/>
          </a:bodyPr>
          <a:lstStyle/>
          <a:p>
            <a:pPr algn="ctr"/>
            <a:r>
              <a:rPr lang="en-GB" sz="2000" dirty="0"/>
              <a:t>Ming Lee</a:t>
            </a:r>
          </a:p>
        </p:txBody>
      </p:sp>
      <p:pic>
        <p:nvPicPr>
          <p:cNvPr id="7" name="Picture 6" descr="A person with dark hair wearing a striped shirt&#10;&#10;Description automatically generated with low confidence">
            <a:extLst>
              <a:ext uri="{FF2B5EF4-FFF2-40B4-BE49-F238E27FC236}">
                <a16:creationId xmlns:a16="http://schemas.microsoft.com/office/drawing/2014/main" id="{153324CB-4A03-BB8E-2330-2ABC735F0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5485" y="4131156"/>
            <a:ext cx="1487845" cy="1487845"/>
          </a:xfrm>
          <a:prstGeom prst="rect">
            <a:avLst/>
          </a:prstGeom>
        </p:spPr>
      </p:pic>
      <p:pic>
        <p:nvPicPr>
          <p:cNvPr id="8" name="Picture 7" descr="A person wearing glasses and a black shirt&#10;&#10;Description automatically generated with low confidence">
            <a:extLst>
              <a:ext uri="{FF2B5EF4-FFF2-40B4-BE49-F238E27FC236}">
                <a16:creationId xmlns:a16="http://schemas.microsoft.com/office/drawing/2014/main" id="{58882038-990B-49AE-4149-4EE453D27141}"/>
              </a:ext>
            </a:extLst>
          </p:cNvPr>
          <p:cNvPicPr>
            <a:picLocks noChangeAspect="1"/>
          </p:cNvPicPr>
          <p:nvPr/>
        </p:nvPicPr>
        <p:blipFill rotWithShape="1">
          <a:blip r:embed="rId8">
            <a:extLst>
              <a:ext uri="{28A0092B-C50C-407E-A947-70E740481C1C}">
                <a14:useLocalDpi xmlns:a14="http://schemas.microsoft.com/office/drawing/2010/main" val="0"/>
              </a:ext>
            </a:extLst>
          </a:blip>
          <a:srcRect l="4109" t="14166" r="23764"/>
          <a:stretch/>
        </p:blipFill>
        <p:spPr>
          <a:xfrm>
            <a:off x="643474" y="4131156"/>
            <a:ext cx="1875351" cy="1487845"/>
          </a:xfrm>
          <a:prstGeom prst="rect">
            <a:avLst/>
          </a:prstGeom>
        </p:spPr>
      </p:pic>
      <p:sp>
        <p:nvSpPr>
          <p:cNvPr id="11" name="TextBox 10">
            <a:extLst>
              <a:ext uri="{FF2B5EF4-FFF2-40B4-BE49-F238E27FC236}">
                <a16:creationId xmlns:a16="http://schemas.microsoft.com/office/drawing/2014/main" id="{D7A85071-C8E0-57DB-754F-287FE02EE4C5}"/>
              </a:ext>
            </a:extLst>
          </p:cNvPr>
          <p:cNvSpPr txBox="1"/>
          <p:nvPr/>
        </p:nvSpPr>
        <p:spPr>
          <a:xfrm>
            <a:off x="671359" y="5672098"/>
            <a:ext cx="1807267" cy="400110"/>
          </a:xfrm>
          <a:prstGeom prst="rect">
            <a:avLst/>
          </a:prstGeom>
          <a:noFill/>
        </p:spPr>
        <p:txBody>
          <a:bodyPr wrap="square" rtlCol="0">
            <a:spAutoFit/>
          </a:bodyPr>
          <a:lstStyle/>
          <a:p>
            <a:pPr algn="ctr"/>
            <a:r>
              <a:rPr lang="en-GB" sz="2000"/>
              <a:t>Julie Brooke</a:t>
            </a:r>
          </a:p>
        </p:txBody>
      </p:sp>
      <p:pic>
        <p:nvPicPr>
          <p:cNvPr id="3" name="Picture 2">
            <a:extLst>
              <a:ext uri="{FF2B5EF4-FFF2-40B4-BE49-F238E27FC236}">
                <a16:creationId xmlns:a16="http://schemas.microsoft.com/office/drawing/2014/main" id="{56CEBF2E-5D55-77AD-FE86-D826AE4D4050}"/>
              </a:ext>
            </a:extLst>
          </p:cNvPr>
          <p:cNvPicPr>
            <a:picLocks noChangeAspect="1"/>
          </p:cNvPicPr>
          <p:nvPr/>
        </p:nvPicPr>
        <p:blipFill>
          <a:blip r:embed="rId9"/>
          <a:stretch>
            <a:fillRect/>
          </a:stretch>
        </p:blipFill>
        <p:spPr>
          <a:xfrm>
            <a:off x="5030097" y="4132284"/>
            <a:ext cx="1487844" cy="1487844"/>
          </a:xfrm>
          <a:prstGeom prst="rect">
            <a:avLst/>
          </a:prstGeom>
        </p:spPr>
      </p:pic>
      <p:sp>
        <p:nvSpPr>
          <p:cNvPr id="13" name="TextBox 12">
            <a:extLst>
              <a:ext uri="{FF2B5EF4-FFF2-40B4-BE49-F238E27FC236}">
                <a16:creationId xmlns:a16="http://schemas.microsoft.com/office/drawing/2014/main" id="{F11B800B-123A-1E29-0B2E-FC7ECF005C2F}"/>
              </a:ext>
            </a:extLst>
          </p:cNvPr>
          <p:cNvSpPr txBox="1"/>
          <p:nvPr/>
        </p:nvSpPr>
        <p:spPr>
          <a:xfrm>
            <a:off x="4604460" y="5662047"/>
            <a:ext cx="2473656" cy="400110"/>
          </a:xfrm>
          <a:prstGeom prst="rect">
            <a:avLst/>
          </a:prstGeom>
          <a:noFill/>
        </p:spPr>
        <p:txBody>
          <a:bodyPr wrap="square">
            <a:spAutoFit/>
          </a:bodyPr>
          <a:lstStyle/>
          <a:p>
            <a:pPr lvl="0" algn="ctr"/>
            <a:r>
              <a:rPr lang="en-GB" sz="2000"/>
              <a:t>Joseph Besford</a:t>
            </a:r>
          </a:p>
        </p:txBody>
      </p:sp>
      <p:pic>
        <p:nvPicPr>
          <p:cNvPr id="17" name="Picture 16" descr="A person sitting in a bus&#10;&#10;Description automatically generated">
            <a:extLst>
              <a:ext uri="{FF2B5EF4-FFF2-40B4-BE49-F238E27FC236}">
                <a16:creationId xmlns:a16="http://schemas.microsoft.com/office/drawing/2014/main" id="{11926414-E1FE-001C-2835-094CC75C20AE}"/>
              </a:ext>
            </a:extLst>
          </p:cNvPr>
          <p:cNvPicPr>
            <a:picLocks noChangeAspect="1"/>
          </p:cNvPicPr>
          <p:nvPr/>
        </p:nvPicPr>
        <p:blipFill rotWithShape="1">
          <a:blip r:embed="rId10">
            <a:extLst>
              <a:ext uri="{28A0092B-C50C-407E-A947-70E740481C1C}">
                <a14:useLocalDpi xmlns:a14="http://schemas.microsoft.com/office/drawing/2010/main" val="0"/>
              </a:ext>
            </a:extLst>
          </a:blip>
          <a:srcRect t="12396"/>
          <a:stretch/>
        </p:blipFill>
        <p:spPr>
          <a:xfrm>
            <a:off x="7203217" y="4116565"/>
            <a:ext cx="1715043" cy="1502436"/>
          </a:xfrm>
          <a:prstGeom prst="rect">
            <a:avLst/>
          </a:prstGeom>
        </p:spPr>
      </p:pic>
      <p:pic>
        <p:nvPicPr>
          <p:cNvPr id="1026" name="Picture 2" descr="image">
            <a:extLst>
              <a:ext uri="{FF2B5EF4-FFF2-40B4-BE49-F238E27FC236}">
                <a16:creationId xmlns:a16="http://schemas.microsoft.com/office/drawing/2014/main" id="{F92503BB-1AC8-0915-8BF2-E6391BFCD7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74193" y="1849582"/>
            <a:ext cx="1686798" cy="1686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707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FEDA-BEE3-E738-8534-B78048C4E1EC}"/>
              </a:ext>
            </a:extLst>
          </p:cNvPr>
          <p:cNvSpPr>
            <a:spLocks noGrp="1"/>
          </p:cNvSpPr>
          <p:nvPr>
            <p:ph type="title"/>
          </p:nvPr>
        </p:nvSpPr>
        <p:spPr>
          <a:xfrm>
            <a:off x="1049482" y="455477"/>
            <a:ext cx="11142518" cy="1325563"/>
          </a:xfrm>
        </p:spPr>
        <p:txBody>
          <a:bodyPr>
            <a:normAutofit fontScale="90000"/>
          </a:bodyPr>
          <a:lstStyle/>
          <a:p>
            <a:r>
              <a:rPr lang="en-GB" b="0" dirty="0"/>
              <a:t>STARWAVe was developed to help predict future hospitalisation among children with cough</a:t>
            </a:r>
          </a:p>
        </p:txBody>
      </p:sp>
      <p:sp>
        <p:nvSpPr>
          <p:cNvPr id="4" name="Date Placeholder 3">
            <a:extLst>
              <a:ext uri="{FF2B5EF4-FFF2-40B4-BE49-F238E27FC236}">
                <a16:creationId xmlns:a16="http://schemas.microsoft.com/office/drawing/2014/main" id="{865F4585-3349-4ADE-DED9-AB1663DB444E}"/>
              </a:ext>
            </a:extLst>
          </p:cNvPr>
          <p:cNvSpPr>
            <a:spLocks noGrp="1"/>
          </p:cNvSpPr>
          <p:nvPr>
            <p:ph type="dt" sz="half" idx="10"/>
          </p:nvPr>
        </p:nvSpPr>
        <p:spPr/>
        <p:txBody>
          <a:bodyPr/>
          <a:lstStyle/>
          <a:p>
            <a:r>
              <a:rPr lang="en-US"/>
              <a:t>January 2024</a:t>
            </a:r>
            <a:endParaRPr lang="en-GB" dirty="0"/>
          </a:p>
        </p:txBody>
      </p:sp>
      <p:sp>
        <p:nvSpPr>
          <p:cNvPr id="5" name="Footer Placeholder 4">
            <a:extLst>
              <a:ext uri="{FF2B5EF4-FFF2-40B4-BE49-F238E27FC236}">
                <a16:creationId xmlns:a16="http://schemas.microsoft.com/office/drawing/2014/main" id="{C384EE38-E796-6BC7-878D-8AE1561C2114}"/>
              </a:ext>
            </a:extLst>
          </p:cNvPr>
          <p:cNvSpPr>
            <a:spLocks noGrp="1"/>
          </p:cNvSpPr>
          <p:nvPr>
            <p:ph type="ftr" sz="quarter" idx="3"/>
          </p:nvPr>
        </p:nvSpPr>
        <p:spPr/>
        <p:txBody>
          <a:bodyPr/>
          <a:lstStyle/>
          <a:p>
            <a:r>
              <a:rPr lang="en-GB" sz="1400"/>
              <a:t>www.rcgp.org.uk/TARGETantibiotics</a:t>
            </a:r>
            <a:endParaRPr lang="en-GB" sz="1400" dirty="0"/>
          </a:p>
        </p:txBody>
      </p:sp>
      <p:grpSp>
        <p:nvGrpSpPr>
          <p:cNvPr id="16" name="Group 15">
            <a:extLst>
              <a:ext uri="{FF2B5EF4-FFF2-40B4-BE49-F238E27FC236}">
                <a16:creationId xmlns:a16="http://schemas.microsoft.com/office/drawing/2014/main" id="{D49FC8B0-6846-553B-268F-4B2D9A1F85CD}"/>
              </a:ext>
            </a:extLst>
          </p:cNvPr>
          <p:cNvGrpSpPr/>
          <p:nvPr/>
        </p:nvGrpSpPr>
        <p:grpSpPr>
          <a:xfrm>
            <a:off x="1265336" y="1773840"/>
            <a:ext cx="10575067" cy="4926008"/>
            <a:chOff x="1070264" y="2063584"/>
            <a:chExt cx="9888679" cy="4585294"/>
          </a:xfrm>
        </p:grpSpPr>
        <p:grpSp>
          <p:nvGrpSpPr>
            <p:cNvPr id="15" name="Group 14">
              <a:extLst>
                <a:ext uri="{FF2B5EF4-FFF2-40B4-BE49-F238E27FC236}">
                  <a16:creationId xmlns:a16="http://schemas.microsoft.com/office/drawing/2014/main" id="{7E4FAC8B-1E35-E073-3ED6-B1EADFD0D46B}"/>
                </a:ext>
              </a:extLst>
            </p:cNvPr>
            <p:cNvGrpSpPr/>
            <p:nvPr/>
          </p:nvGrpSpPr>
          <p:grpSpPr>
            <a:xfrm>
              <a:off x="1070264" y="2063584"/>
              <a:ext cx="9566564" cy="4287969"/>
              <a:chOff x="1070265" y="2063584"/>
              <a:chExt cx="9566564" cy="4287969"/>
            </a:xfrm>
          </p:grpSpPr>
          <p:sp>
            <p:nvSpPr>
              <p:cNvPr id="11" name="Rectangle 10">
                <a:extLst>
                  <a:ext uri="{FF2B5EF4-FFF2-40B4-BE49-F238E27FC236}">
                    <a16:creationId xmlns:a16="http://schemas.microsoft.com/office/drawing/2014/main" id="{21B26C70-52A7-F1EF-600E-449BEF2D1997}"/>
                  </a:ext>
                </a:extLst>
              </p:cNvPr>
              <p:cNvSpPr/>
              <p:nvPr/>
            </p:nvSpPr>
            <p:spPr>
              <a:xfrm>
                <a:off x="1070265" y="2063584"/>
                <a:ext cx="9566564" cy="4287969"/>
              </a:xfrm>
              <a:prstGeom prst="rect">
                <a:avLst/>
              </a:prstGeom>
              <a:solidFill>
                <a:srgbClr val="D5F3D6"/>
              </a:solidFill>
              <a:ln>
                <a:solidFill>
                  <a:srgbClr val="006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CD4C0CA-82E2-87FA-1913-2AC192158F51}"/>
                  </a:ext>
                </a:extLst>
              </p:cNvPr>
              <p:cNvSpPr/>
              <p:nvPr/>
            </p:nvSpPr>
            <p:spPr>
              <a:xfrm>
                <a:off x="1381991" y="2215501"/>
                <a:ext cx="9092045" cy="401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9F612616-4E54-B873-6AF2-DC6BAA75974D}"/>
                </a:ext>
              </a:extLst>
            </p:cNvPr>
            <p:cNvGrpSpPr/>
            <p:nvPr/>
          </p:nvGrpSpPr>
          <p:grpSpPr>
            <a:xfrm>
              <a:off x="1555172" y="2083910"/>
              <a:ext cx="9403771" cy="4564968"/>
              <a:chOff x="2209800" y="1792965"/>
              <a:chExt cx="9403771" cy="4564968"/>
            </a:xfrm>
          </p:grpSpPr>
          <p:sp>
            <p:nvSpPr>
              <p:cNvPr id="6" name="TextBox 5">
                <a:extLst>
                  <a:ext uri="{FF2B5EF4-FFF2-40B4-BE49-F238E27FC236}">
                    <a16:creationId xmlns:a16="http://schemas.microsoft.com/office/drawing/2014/main" id="{9F21342E-F105-9AFF-9F53-5C09941C96CA}"/>
                  </a:ext>
                </a:extLst>
              </p:cNvPr>
              <p:cNvSpPr txBox="1"/>
              <p:nvPr/>
            </p:nvSpPr>
            <p:spPr>
              <a:xfrm>
                <a:off x="2658338" y="1792965"/>
                <a:ext cx="8955233" cy="4564968"/>
              </a:xfrm>
              <a:prstGeom prst="rect">
                <a:avLst/>
              </a:prstGeom>
              <a:noFill/>
            </p:spPr>
            <p:txBody>
              <a:bodyPr wrap="square" rtlCol="0">
                <a:spAutoFit/>
              </a:bodyPr>
              <a:lstStyle/>
              <a:p>
                <a:pPr>
                  <a:lnSpc>
                    <a:spcPct val="150000"/>
                  </a:lnSpc>
                </a:pPr>
                <a:r>
                  <a:rPr lang="en-GB" b="1" dirty="0">
                    <a:solidFill>
                      <a:srgbClr val="006833"/>
                    </a:solidFill>
                  </a:rPr>
                  <a:t>The seven symptoms and signs are:</a:t>
                </a:r>
              </a:p>
              <a:p>
                <a:pPr>
                  <a:lnSpc>
                    <a:spcPct val="150000"/>
                  </a:lnSpc>
                </a:pPr>
                <a:r>
                  <a:rPr lang="en-GB" b="1" dirty="0">
                    <a:solidFill>
                      <a:srgbClr val="000000"/>
                    </a:solidFill>
                  </a:rPr>
                  <a:t>Short</a:t>
                </a:r>
                <a:r>
                  <a:rPr lang="en-GB" dirty="0">
                    <a:solidFill>
                      <a:srgbClr val="000000"/>
                    </a:solidFill>
                  </a:rPr>
                  <a:t> duration of illness (≤3 days)</a:t>
                </a:r>
              </a:p>
              <a:p>
                <a:pPr>
                  <a:lnSpc>
                    <a:spcPct val="200000"/>
                  </a:lnSpc>
                </a:pPr>
                <a:r>
                  <a:rPr lang="en-GB" dirty="0">
                    <a:solidFill>
                      <a:srgbClr val="000000"/>
                    </a:solidFill>
                  </a:rPr>
                  <a:t>Parent reported fever in the previous 24 hours or </a:t>
                </a:r>
                <a:r>
                  <a:rPr lang="en-GB" b="1" dirty="0">
                    <a:solidFill>
                      <a:srgbClr val="000000"/>
                    </a:solidFill>
                  </a:rPr>
                  <a:t>temperature </a:t>
                </a:r>
                <a:r>
                  <a:rPr lang="en-GB" dirty="0">
                    <a:solidFill>
                      <a:srgbClr val="000000"/>
                    </a:solidFill>
                  </a:rPr>
                  <a:t>≥37.8</a:t>
                </a:r>
                <a:r>
                  <a:rPr lang="en-GB" baseline="30000" dirty="0">
                    <a:solidFill>
                      <a:srgbClr val="000000"/>
                    </a:solidFill>
                  </a:rPr>
                  <a:t>○</a:t>
                </a:r>
                <a:r>
                  <a:rPr lang="en-GB" dirty="0">
                    <a:solidFill>
                      <a:srgbClr val="000000"/>
                    </a:solidFill>
                  </a:rPr>
                  <a:t>C at presentation</a:t>
                </a:r>
              </a:p>
              <a:p>
                <a:pPr>
                  <a:lnSpc>
                    <a:spcPct val="200000"/>
                  </a:lnSpc>
                </a:pPr>
                <a:r>
                  <a:rPr lang="en-GB" b="1" dirty="0">
                    <a:solidFill>
                      <a:srgbClr val="000000"/>
                    </a:solidFill>
                  </a:rPr>
                  <a:t>Age</a:t>
                </a:r>
                <a:r>
                  <a:rPr lang="en-GB" dirty="0">
                    <a:solidFill>
                      <a:srgbClr val="000000"/>
                    </a:solidFill>
                  </a:rPr>
                  <a:t> &lt;2 years</a:t>
                </a:r>
              </a:p>
              <a:p>
                <a:pPr>
                  <a:lnSpc>
                    <a:spcPct val="200000"/>
                  </a:lnSpc>
                </a:pPr>
                <a:r>
                  <a:rPr lang="en-GB" dirty="0">
                    <a:solidFill>
                      <a:srgbClr val="000000"/>
                    </a:solidFill>
                  </a:rPr>
                  <a:t>Clinician reported inter/subcostal </a:t>
                </a:r>
                <a:r>
                  <a:rPr lang="en-GB" b="1" dirty="0">
                    <a:solidFill>
                      <a:srgbClr val="000000"/>
                    </a:solidFill>
                  </a:rPr>
                  <a:t>recession</a:t>
                </a:r>
              </a:p>
              <a:p>
                <a:pPr>
                  <a:lnSpc>
                    <a:spcPct val="200000"/>
                  </a:lnSpc>
                </a:pPr>
                <a:r>
                  <a:rPr lang="en-GB" dirty="0">
                    <a:solidFill>
                      <a:srgbClr val="000000"/>
                    </a:solidFill>
                  </a:rPr>
                  <a:t>Clinician reported </a:t>
                </a:r>
                <a:r>
                  <a:rPr lang="en-GB" b="1" dirty="0">
                    <a:solidFill>
                      <a:srgbClr val="000000"/>
                    </a:solidFill>
                  </a:rPr>
                  <a:t>wheeze</a:t>
                </a:r>
                <a:r>
                  <a:rPr lang="en-GB" dirty="0">
                    <a:solidFill>
                      <a:srgbClr val="000000"/>
                    </a:solidFill>
                  </a:rPr>
                  <a:t> on auscultation</a:t>
                </a:r>
              </a:p>
              <a:p>
                <a:pPr>
                  <a:lnSpc>
                    <a:spcPct val="200000"/>
                  </a:lnSpc>
                </a:pPr>
                <a:r>
                  <a:rPr lang="en-GB" dirty="0">
                    <a:solidFill>
                      <a:srgbClr val="000000"/>
                    </a:solidFill>
                  </a:rPr>
                  <a:t>Current diagnosis of </a:t>
                </a:r>
                <a:r>
                  <a:rPr lang="en-GB" b="1" dirty="0">
                    <a:solidFill>
                      <a:srgbClr val="000000"/>
                    </a:solidFill>
                  </a:rPr>
                  <a:t>asthma</a:t>
                </a:r>
              </a:p>
              <a:p>
                <a:pPr>
                  <a:lnSpc>
                    <a:spcPct val="200000"/>
                  </a:lnSpc>
                </a:pPr>
                <a:r>
                  <a:rPr lang="en-GB" dirty="0">
                    <a:solidFill>
                      <a:srgbClr val="000000"/>
                    </a:solidFill>
                  </a:rPr>
                  <a:t>Parent reported moderate/severe </a:t>
                </a:r>
                <a:r>
                  <a:rPr lang="en-GB" b="1" dirty="0">
                    <a:solidFill>
                      <a:srgbClr val="000000"/>
                    </a:solidFill>
                  </a:rPr>
                  <a:t>vomiting</a:t>
                </a:r>
                <a:r>
                  <a:rPr lang="en-GB" dirty="0">
                    <a:solidFill>
                      <a:srgbClr val="000000"/>
                    </a:solidFill>
                  </a:rPr>
                  <a:t> in the previous 24 hours</a:t>
                </a:r>
              </a:p>
              <a:p>
                <a:pPr>
                  <a:lnSpc>
                    <a:spcPct val="200000"/>
                  </a:lnSpc>
                </a:pPr>
                <a:endParaRPr lang="en-GB" baseline="30000" dirty="0">
                  <a:solidFill>
                    <a:srgbClr val="000000"/>
                  </a:solidFill>
                </a:endParaRPr>
              </a:p>
            </p:txBody>
          </p:sp>
          <p:sp>
            <p:nvSpPr>
              <p:cNvPr id="7" name="TextBox 6">
                <a:extLst>
                  <a:ext uri="{FF2B5EF4-FFF2-40B4-BE49-F238E27FC236}">
                    <a16:creationId xmlns:a16="http://schemas.microsoft.com/office/drawing/2014/main" id="{C2B79ECC-22DA-FAB1-8C1A-BB178569AD52}"/>
                  </a:ext>
                </a:extLst>
              </p:cNvPr>
              <p:cNvSpPr txBox="1"/>
              <p:nvPr/>
            </p:nvSpPr>
            <p:spPr>
              <a:xfrm>
                <a:off x="2209800" y="2090290"/>
                <a:ext cx="1054746" cy="3970318"/>
              </a:xfrm>
              <a:prstGeom prst="rect">
                <a:avLst/>
              </a:prstGeom>
              <a:noFill/>
            </p:spPr>
            <p:txBody>
              <a:bodyPr wrap="square" rtlCol="0">
                <a:spAutoFit/>
              </a:bodyPr>
              <a:lstStyle/>
              <a:p>
                <a:r>
                  <a:rPr lang="en-GB" sz="3600" b="1" dirty="0">
                    <a:solidFill>
                      <a:srgbClr val="006833"/>
                    </a:solidFill>
                  </a:rPr>
                  <a:t>S</a:t>
                </a:r>
              </a:p>
              <a:p>
                <a:r>
                  <a:rPr lang="en-GB" sz="3600" b="1" dirty="0">
                    <a:solidFill>
                      <a:srgbClr val="006833"/>
                    </a:solidFill>
                  </a:rPr>
                  <a:t>T</a:t>
                </a:r>
              </a:p>
              <a:p>
                <a:r>
                  <a:rPr lang="en-GB" sz="3600" b="1" dirty="0">
                    <a:solidFill>
                      <a:srgbClr val="006833"/>
                    </a:solidFill>
                  </a:rPr>
                  <a:t>A</a:t>
                </a:r>
              </a:p>
              <a:p>
                <a:r>
                  <a:rPr lang="en-GB" sz="3600" b="1" dirty="0">
                    <a:solidFill>
                      <a:srgbClr val="006833"/>
                    </a:solidFill>
                  </a:rPr>
                  <a:t>R</a:t>
                </a:r>
              </a:p>
              <a:p>
                <a:r>
                  <a:rPr lang="en-GB" sz="3600" b="1" dirty="0">
                    <a:solidFill>
                      <a:srgbClr val="006833"/>
                    </a:solidFill>
                  </a:rPr>
                  <a:t>W</a:t>
                </a:r>
              </a:p>
              <a:p>
                <a:r>
                  <a:rPr lang="en-GB" sz="3600" b="1" dirty="0">
                    <a:solidFill>
                      <a:srgbClr val="006833"/>
                    </a:solidFill>
                  </a:rPr>
                  <a:t>A</a:t>
                </a:r>
              </a:p>
              <a:p>
                <a:r>
                  <a:rPr lang="en-GB" sz="3600" b="1" dirty="0">
                    <a:solidFill>
                      <a:srgbClr val="006833"/>
                    </a:solidFill>
                  </a:rPr>
                  <a:t>V</a:t>
                </a:r>
              </a:p>
            </p:txBody>
          </p:sp>
        </p:grpSp>
      </p:grpSp>
      <p:graphicFrame>
        <p:nvGraphicFramePr>
          <p:cNvPr id="3" name="Diagram 2">
            <a:extLst>
              <a:ext uri="{FF2B5EF4-FFF2-40B4-BE49-F238E27FC236}">
                <a16:creationId xmlns:a16="http://schemas.microsoft.com/office/drawing/2014/main" id="{244DC7D0-91A7-6868-A426-5EE046B11EF4}"/>
              </a:ext>
            </a:extLst>
          </p:cNvPr>
          <p:cNvGraphicFramePr/>
          <p:nvPr>
            <p:extLst>
              <p:ext uri="{D42A27DB-BD31-4B8C-83A1-F6EECF244321}">
                <p14:modId xmlns:p14="http://schemas.microsoft.com/office/powerpoint/2010/main" val="58466123"/>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3B96ACF7-E631-AC7E-5A9E-06F6F2D95347}"/>
              </a:ext>
            </a:extLst>
          </p:cNvPr>
          <p:cNvSpPr txBox="1"/>
          <p:nvPr/>
        </p:nvSpPr>
        <p:spPr>
          <a:xfrm>
            <a:off x="10290875" y="6509156"/>
            <a:ext cx="1549528"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(Blair et al </a:t>
            </a:r>
            <a:r>
              <a:rPr lang="en-GB" sz="1400" b="0" i="0" dirty="0">
                <a:solidFill>
                  <a:srgbClr val="C00000"/>
                </a:solidFill>
                <a:effectLst/>
                <a:latin typeface="Arial" panose="020B0604020202020204" pitchFamily="34" charset="0"/>
                <a:cs typeface="Arial" panose="020B0604020202020204" pitchFamily="34" charset="0"/>
              </a:rPr>
              <a:t>2023</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73441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26B4-C5B0-46FD-8536-1FA23725C9C7}"/>
              </a:ext>
            </a:extLst>
          </p:cNvPr>
          <p:cNvSpPr>
            <a:spLocks noGrp="1"/>
          </p:cNvSpPr>
          <p:nvPr>
            <p:ph type="title"/>
          </p:nvPr>
        </p:nvSpPr>
        <p:spPr>
          <a:xfrm>
            <a:off x="1083767" y="519731"/>
            <a:ext cx="9232392" cy="1325563"/>
          </a:xfrm>
        </p:spPr>
        <p:txBody>
          <a:bodyPr>
            <a:normAutofit/>
          </a:bodyPr>
          <a:lstStyle/>
          <a:p>
            <a:r>
              <a:rPr lang="en-GB" b="0" dirty="0">
                <a:solidFill>
                  <a:schemeClr val="tx1"/>
                </a:solidFill>
              </a:rPr>
              <a:t>Acute cough summary</a:t>
            </a:r>
          </a:p>
        </p:txBody>
      </p:sp>
      <p:sp>
        <p:nvSpPr>
          <p:cNvPr id="11" name="Rectangle 10">
            <a:extLst>
              <a:ext uri="{FF2B5EF4-FFF2-40B4-BE49-F238E27FC236}">
                <a16:creationId xmlns:a16="http://schemas.microsoft.com/office/drawing/2014/main" id="{3542665B-BCAE-4F9C-A963-22565ED1E2EA}"/>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14" name="Footer Placeholder 4">
            <a:extLst>
              <a:ext uri="{FF2B5EF4-FFF2-40B4-BE49-F238E27FC236}">
                <a16:creationId xmlns:a16="http://schemas.microsoft.com/office/drawing/2014/main" id="{F86A8E30-CFD0-4802-9CF9-E180C7ECAE3E}"/>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3" name="Date Placeholder 2">
            <a:extLst>
              <a:ext uri="{FF2B5EF4-FFF2-40B4-BE49-F238E27FC236}">
                <a16:creationId xmlns:a16="http://schemas.microsoft.com/office/drawing/2014/main" id="{5B29F538-9D12-86C1-07B5-032999D020FE}"/>
              </a:ext>
            </a:extLst>
          </p:cNvPr>
          <p:cNvSpPr>
            <a:spLocks noGrp="1"/>
          </p:cNvSpPr>
          <p:nvPr>
            <p:ph type="dt" sz="half" idx="10"/>
          </p:nvPr>
        </p:nvSpPr>
        <p:spPr/>
        <p:txBody>
          <a:bodyPr/>
          <a:lstStyle/>
          <a:p>
            <a:r>
              <a:rPr lang="en-US"/>
              <a:t>January 2024</a:t>
            </a:r>
            <a:endParaRPr lang="en-GB" dirty="0"/>
          </a:p>
        </p:txBody>
      </p:sp>
      <p:sp>
        <p:nvSpPr>
          <p:cNvPr id="4" name="Content Placeholder 2">
            <a:extLst>
              <a:ext uri="{FF2B5EF4-FFF2-40B4-BE49-F238E27FC236}">
                <a16:creationId xmlns:a16="http://schemas.microsoft.com/office/drawing/2014/main" id="{F8410BA8-7C99-FDFC-CE7C-AD8DE8B2D8FA}"/>
              </a:ext>
            </a:extLst>
          </p:cNvPr>
          <p:cNvSpPr>
            <a:spLocks noGrp="1"/>
          </p:cNvSpPr>
          <p:nvPr>
            <p:ph idx="1"/>
          </p:nvPr>
        </p:nvSpPr>
        <p:spPr>
          <a:xfrm>
            <a:off x="1083767" y="1659693"/>
            <a:ext cx="10290375" cy="4486273"/>
          </a:xfrm>
        </p:spPr>
        <p:txBody>
          <a:bodyPr>
            <a:normAutofit/>
          </a:bodyPr>
          <a:lstStyle/>
          <a:p>
            <a:pPr marL="0" indent="0" algn="l">
              <a:buNone/>
            </a:pPr>
            <a:endParaRPr lang="en-GB" b="0" i="0" dirty="0">
              <a:solidFill>
                <a:srgbClr val="000000"/>
              </a:solidFill>
              <a:effectLst/>
            </a:endParaRPr>
          </a:p>
          <a:p>
            <a:r>
              <a:rPr lang="en-GB" altLang="en-US" sz="2800" dirty="0">
                <a:latin typeface="Arial" panose="020B0604020202020204" pitchFamily="34" charset="0"/>
                <a:cs typeface="Arial" panose="020B0604020202020204" pitchFamily="34" charset="0"/>
              </a:rPr>
              <a:t>Most patients with acute cough do not require antibiotics</a:t>
            </a:r>
          </a:p>
          <a:p>
            <a:endParaRPr lang="en-GB" altLang="en-US" sz="2800" dirty="0">
              <a:latin typeface="Arial" panose="020B0604020202020204" pitchFamily="34" charset="0"/>
              <a:cs typeface="Arial" panose="020B0604020202020204" pitchFamily="34" charset="0"/>
            </a:endParaRPr>
          </a:p>
          <a:p>
            <a:r>
              <a:rPr lang="en-GB" altLang="en-US" sz="2800" dirty="0">
                <a:latin typeface="Arial" panose="020B0604020202020204" pitchFamily="34" charset="0"/>
                <a:cs typeface="Arial" panose="020B0604020202020204" pitchFamily="34" charset="0"/>
              </a:rPr>
              <a:t>Reducing antibiotic prescribing can reduce consultations</a:t>
            </a:r>
          </a:p>
          <a:p>
            <a:endParaRPr lang="en-GB" altLang="en-US" sz="2800" dirty="0">
              <a:latin typeface="Arial" panose="020B0604020202020204" pitchFamily="34" charset="0"/>
              <a:cs typeface="Arial" panose="020B0604020202020204" pitchFamily="34" charset="0"/>
            </a:endParaRPr>
          </a:p>
          <a:p>
            <a:r>
              <a:rPr lang="en-GB" altLang="en-US" sz="2800" dirty="0">
                <a:latin typeface="Arial" panose="020B0604020202020204" pitchFamily="34" charset="0"/>
                <a:cs typeface="Arial" panose="020B0604020202020204" pitchFamily="34" charset="0"/>
              </a:rPr>
              <a:t>Patients trust you to give reassurance and advice</a:t>
            </a:r>
          </a:p>
          <a:p>
            <a:endParaRPr lang="en-GB" b="0" i="0" dirty="0">
              <a:solidFill>
                <a:srgbClr val="000000"/>
              </a:solidFill>
              <a:effectLst/>
            </a:endParaRPr>
          </a:p>
          <a:p>
            <a:endParaRPr lang="en-GB" dirty="0">
              <a:solidFill>
                <a:srgbClr val="000000"/>
              </a:solidFill>
            </a:endParaRPr>
          </a:p>
        </p:txBody>
      </p:sp>
      <p:graphicFrame>
        <p:nvGraphicFramePr>
          <p:cNvPr id="5" name="Diagram 4">
            <a:extLst>
              <a:ext uri="{FF2B5EF4-FFF2-40B4-BE49-F238E27FC236}">
                <a16:creationId xmlns:a16="http://schemas.microsoft.com/office/drawing/2014/main" id="{D990D848-FCB8-4196-7EA8-D4E756DB8C8E}"/>
              </a:ext>
            </a:extLst>
          </p:cNvPr>
          <p:cNvGraphicFramePr/>
          <p:nvPr>
            <p:extLst>
              <p:ext uri="{D42A27DB-BD31-4B8C-83A1-F6EECF244321}">
                <p14:modId xmlns:p14="http://schemas.microsoft.com/office/powerpoint/2010/main" val="181148555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3116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1EDA-CDCD-1141-D7E2-7C7AEE6B43AB}"/>
              </a:ext>
            </a:extLst>
          </p:cNvPr>
          <p:cNvSpPr>
            <a:spLocks noGrp="1"/>
          </p:cNvSpPr>
          <p:nvPr>
            <p:ph type="title"/>
          </p:nvPr>
        </p:nvSpPr>
        <p:spPr>
          <a:xfrm>
            <a:off x="838200" y="669217"/>
            <a:ext cx="10515600" cy="1017694"/>
          </a:xfrm>
        </p:spPr>
        <p:txBody>
          <a:bodyPr/>
          <a:lstStyle/>
          <a:p>
            <a:pPr algn="ctr"/>
            <a:r>
              <a:rPr lang="en-GB" b="0" dirty="0"/>
              <a:t>Acute sore throat</a:t>
            </a:r>
          </a:p>
        </p:txBody>
      </p:sp>
      <p:sp>
        <p:nvSpPr>
          <p:cNvPr id="4" name="Footer Placeholder 3">
            <a:extLst>
              <a:ext uri="{FF2B5EF4-FFF2-40B4-BE49-F238E27FC236}">
                <a16:creationId xmlns:a16="http://schemas.microsoft.com/office/drawing/2014/main" id="{099AD309-09AB-7919-F191-D954AFA260CA}"/>
              </a:ext>
            </a:extLst>
          </p:cNvPr>
          <p:cNvSpPr>
            <a:spLocks noGrp="1"/>
          </p:cNvSpPr>
          <p:nvPr>
            <p:ph type="ftr" sz="quarter" idx="3"/>
          </p:nvPr>
        </p:nvSpPr>
        <p:spPr/>
        <p:txBody>
          <a:bodyPr/>
          <a:lstStyle/>
          <a:p>
            <a:r>
              <a:rPr lang="en-GB" sz="1400"/>
              <a:t>www.rcgp.org.uk/TARGETantibiotics</a:t>
            </a:r>
            <a:endParaRPr lang="en-GB" sz="1400" dirty="0"/>
          </a:p>
        </p:txBody>
      </p:sp>
      <p:pic>
        <p:nvPicPr>
          <p:cNvPr id="3" name="Picture 2" descr="A person with her hands on her neck&#10;&#10;Description automatically generated">
            <a:extLst>
              <a:ext uri="{FF2B5EF4-FFF2-40B4-BE49-F238E27FC236}">
                <a16:creationId xmlns:a16="http://schemas.microsoft.com/office/drawing/2014/main" id="{8BCA8EFF-1BF3-2BBC-F25E-59749B09A1EC}"/>
              </a:ext>
            </a:extLst>
          </p:cNvPr>
          <p:cNvPicPr>
            <a:picLocks noChangeAspect="1"/>
          </p:cNvPicPr>
          <p:nvPr/>
        </p:nvPicPr>
        <p:blipFill rotWithShape="1">
          <a:blip r:embed="rId3">
            <a:extLst>
              <a:ext uri="{28A0092B-C50C-407E-A947-70E740481C1C}">
                <a14:useLocalDpi xmlns:a14="http://schemas.microsoft.com/office/drawing/2010/main" val="0"/>
              </a:ext>
            </a:extLst>
          </a:blip>
          <a:srcRect l="28419" t="11344" r="21879" b="22119"/>
          <a:stretch/>
        </p:blipFill>
        <p:spPr>
          <a:xfrm>
            <a:off x="3472355" y="1686911"/>
            <a:ext cx="5247290" cy="4683040"/>
          </a:xfrm>
          <a:prstGeom prst="rect">
            <a:avLst/>
          </a:prstGeom>
        </p:spPr>
      </p:pic>
      <p:sp>
        <p:nvSpPr>
          <p:cNvPr id="5" name="Rectangle 4">
            <a:extLst>
              <a:ext uri="{FF2B5EF4-FFF2-40B4-BE49-F238E27FC236}">
                <a16:creationId xmlns:a16="http://schemas.microsoft.com/office/drawing/2014/main" id="{4AFCEE38-885B-2F9E-4E66-B911F32FE4E1}"/>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Tree>
    <p:extLst>
      <p:ext uri="{BB962C8B-B14F-4D97-AF65-F5344CB8AC3E}">
        <p14:creationId xmlns:p14="http://schemas.microsoft.com/office/powerpoint/2010/main" val="2365891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FB34-CE4A-498F-9AEA-D7E1866BF280}"/>
              </a:ext>
            </a:extLst>
          </p:cNvPr>
          <p:cNvSpPr>
            <a:spLocks noGrp="1"/>
          </p:cNvSpPr>
          <p:nvPr>
            <p:ph type="title"/>
          </p:nvPr>
        </p:nvSpPr>
        <p:spPr>
          <a:xfrm>
            <a:off x="1081228" y="347370"/>
            <a:ext cx="9232392" cy="1325563"/>
          </a:xfrm>
        </p:spPr>
        <p:txBody>
          <a:bodyPr/>
          <a:lstStyle/>
          <a:p>
            <a:r>
              <a:rPr lang="en-GB" b="0" dirty="0"/>
              <a:t>Acute sore throat background </a:t>
            </a:r>
          </a:p>
        </p:txBody>
      </p:sp>
      <p:sp>
        <p:nvSpPr>
          <p:cNvPr id="3" name="Content Placeholder 2">
            <a:extLst>
              <a:ext uri="{FF2B5EF4-FFF2-40B4-BE49-F238E27FC236}">
                <a16:creationId xmlns:a16="http://schemas.microsoft.com/office/drawing/2014/main" id="{7F3D0973-6865-4AB0-86F3-16A6A15487B7}"/>
              </a:ext>
            </a:extLst>
          </p:cNvPr>
          <p:cNvSpPr>
            <a:spLocks noGrp="1"/>
          </p:cNvSpPr>
          <p:nvPr>
            <p:ph idx="1"/>
          </p:nvPr>
        </p:nvSpPr>
        <p:spPr>
          <a:xfrm>
            <a:off x="1053437" y="1672932"/>
            <a:ext cx="10660341" cy="4727867"/>
          </a:xfrm>
        </p:spPr>
        <p:txBody>
          <a:bodyPr>
            <a:normAutofit/>
          </a:bodyPr>
          <a:lstStyle/>
          <a:p>
            <a:pPr>
              <a:spcAft>
                <a:spcPts val="600"/>
              </a:spcAft>
            </a:pPr>
            <a:r>
              <a:rPr lang="en-GB" sz="2400" dirty="0"/>
              <a:t>Usually caused by viral or bacterial infection</a:t>
            </a:r>
          </a:p>
          <a:p>
            <a:pPr>
              <a:spcAft>
                <a:spcPts val="600"/>
              </a:spcAft>
            </a:pPr>
            <a:r>
              <a:rPr lang="en-GB" sz="2400" dirty="0"/>
              <a:t>Symptoms last around 1 week but most improve before this without antibiotics</a:t>
            </a:r>
          </a:p>
          <a:p>
            <a:pPr>
              <a:spcAft>
                <a:spcPts val="600"/>
              </a:spcAft>
            </a:pPr>
            <a:r>
              <a:rPr lang="en-GB" sz="2400" dirty="0"/>
              <a:t>General practice penicillin prescribing increased by </a:t>
            </a:r>
            <a:r>
              <a:rPr lang="en-GB" sz="2400" b="1" dirty="0"/>
              <a:t>22.7% </a:t>
            </a:r>
            <a:r>
              <a:rPr lang="en-GB" sz="2400" dirty="0"/>
              <a:t>between 2021 and 2022; </a:t>
            </a:r>
          </a:p>
          <a:p>
            <a:pPr lvl="1">
              <a:spcAft>
                <a:spcPts val="600"/>
              </a:spcAft>
            </a:pPr>
            <a:r>
              <a:rPr lang="en-GB" dirty="0"/>
              <a:t>Increase in infection following changes in social mixing due to the COVID-19 pandemic</a:t>
            </a:r>
          </a:p>
          <a:p>
            <a:pPr lvl="1">
              <a:spcAft>
                <a:spcPts val="600"/>
              </a:spcAft>
            </a:pPr>
            <a:r>
              <a:rPr lang="en-GB" dirty="0"/>
              <a:t>Group A strep infection and scarlet fever</a:t>
            </a:r>
          </a:p>
          <a:p>
            <a:pPr lvl="1">
              <a:spcAft>
                <a:spcPts val="600"/>
              </a:spcAft>
            </a:pPr>
            <a:r>
              <a:rPr lang="en-GB" dirty="0"/>
              <a:t>Circulation of influenza and respiratory syncytial virus</a:t>
            </a:r>
          </a:p>
          <a:p>
            <a:pPr marL="457200" lvl="1" indent="0">
              <a:spcAft>
                <a:spcPts val="600"/>
              </a:spcAft>
              <a:buNone/>
            </a:pPr>
            <a:endParaRPr lang="en-GB" dirty="0"/>
          </a:p>
          <a:p>
            <a:pPr>
              <a:spcAft>
                <a:spcPts val="600"/>
              </a:spcAft>
            </a:pPr>
            <a:endParaRPr lang="en-GB" sz="2400" dirty="0"/>
          </a:p>
        </p:txBody>
      </p:sp>
      <p:sp>
        <p:nvSpPr>
          <p:cNvPr id="6" name="Rectangle 5">
            <a:extLst>
              <a:ext uri="{FF2B5EF4-FFF2-40B4-BE49-F238E27FC236}">
                <a16:creationId xmlns:a16="http://schemas.microsoft.com/office/drawing/2014/main" id="{95E62673-F7DC-429D-B1C0-CF6BFE1E1FF4}"/>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8" name="Footer Placeholder 4">
            <a:extLst>
              <a:ext uri="{FF2B5EF4-FFF2-40B4-BE49-F238E27FC236}">
                <a16:creationId xmlns:a16="http://schemas.microsoft.com/office/drawing/2014/main" id="{52517A38-D94E-4C1D-BD95-9528415D2B0F}"/>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2E3AB19D-7674-B21F-7817-DBCEEB0B9EF8}"/>
              </a:ext>
            </a:extLst>
          </p:cNvPr>
          <p:cNvSpPr>
            <a:spLocks noGrp="1"/>
          </p:cNvSpPr>
          <p:nvPr>
            <p:ph type="dt" sz="half" idx="10"/>
          </p:nvPr>
        </p:nvSpPr>
        <p:spPr/>
        <p:txBody>
          <a:bodyPr/>
          <a:lstStyle/>
          <a:p>
            <a:r>
              <a:rPr lang="en-US"/>
              <a:t>January 2024</a:t>
            </a:r>
            <a:endParaRPr lang="en-GB" dirty="0"/>
          </a:p>
        </p:txBody>
      </p:sp>
      <p:graphicFrame>
        <p:nvGraphicFramePr>
          <p:cNvPr id="5" name="Diagram 4">
            <a:extLst>
              <a:ext uri="{FF2B5EF4-FFF2-40B4-BE49-F238E27FC236}">
                <a16:creationId xmlns:a16="http://schemas.microsoft.com/office/drawing/2014/main" id="{EF810EFA-0CBF-1C61-1D8E-012CE0D4D4F1}"/>
              </a:ext>
            </a:extLst>
          </p:cNvPr>
          <p:cNvGraphicFramePr/>
          <p:nvPr>
            <p:extLst>
              <p:ext uri="{D42A27DB-BD31-4B8C-83A1-F6EECF244321}">
                <p14:modId xmlns:p14="http://schemas.microsoft.com/office/powerpoint/2010/main" val="2904127479"/>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6605773-149B-3750-84CE-B55127FF3B8B}"/>
              </a:ext>
            </a:extLst>
          </p:cNvPr>
          <p:cNvSpPr txBox="1"/>
          <p:nvPr/>
        </p:nvSpPr>
        <p:spPr>
          <a:xfrm>
            <a:off x="9859810" y="6517286"/>
            <a:ext cx="1493990" cy="307777"/>
          </a:xfrm>
          <a:prstGeom prst="rect">
            <a:avLst/>
          </a:prstGeom>
          <a:noFill/>
        </p:spPr>
        <p:txBody>
          <a:bodyPr wrap="square">
            <a:spAutoFit/>
          </a:bodyPr>
          <a:lstStyle/>
          <a:p>
            <a:pPr algn="r"/>
            <a:r>
              <a:rPr lang="en-GB" sz="1400" dirty="0">
                <a:latin typeface="Arial" panose="020B0604020202020204" pitchFamily="34" charset="0"/>
                <a:ea typeface="Calibri" panose="020F0502020204030204" pitchFamily="34" charset="0"/>
                <a:cs typeface="Arial" panose="020B0604020202020204" pitchFamily="34" charset="0"/>
              </a:rPr>
              <a:t>(UKHSA, 2023) </a:t>
            </a:r>
          </a:p>
        </p:txBody>
      </p:sp>
    </p:spTree>
    <p:extLst>
      <p:ext uri="{BB962C8B-B14F-4D97-AF65-F5344CB8AC3E}">
        <p14:creationId xmlns:p14="http://schemas.microsoft.com/office/powerpoint/2010/main" val="3449268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39262" y="475333"/>
            <a:ext cx="8786235" cy="915015"/>
          </a:xfrm>
        </p:spPr>
        <p:txBody>
          <a:bodyPr>
            <a:normAutofit/>
          </a:bodyPr>
          <a:lstStyle/>
          <a:p>
            <a:r>
              <a:rPr lang="en-GB" b="0" dirty="0"/>
              <a:t>Acute sore throat clinical scenario</a:t>
            </a:r>
            <a:endParaRPr lang="en-GB" b="0" dirty="0">
              <a:solidFill>
                <a:schemeClr val="accent4">
                  <a:lumMod val="50000"/>
                </a:schemeClr>
              </a:solidFill>
            </a:endParaRPr>
          </a:p>
        </p:txBody>
      </p:sp>
      <p:graphicFrame>
        <p:nvGraphicFramePr>
          <p:cNvPr id="7" name="Diagram 6">
            <a:extLst>
              <a:ext uri="{FF2B5EF4-FFF2-40B4-BE49-F238E27FC236}">
                <a16:creationId xmlns:a16="http://schemas.microsoft.com/office/drawing/2014/main" id="{926D5B27-8853-4B85-AA02-E1CE533E835F}"/>
              </a:ext>
            </a:extLst>
          </p:cNvPr>
          <p:cNvGraphicFramePr/>
          <p:nvPr>
            <p:extLst>
              <p:ext uri="{D42A27DB-BD31-4B8C-83A1-F6EECF244321}">
                <p14:modId xmlns:p14="http://schemas.microsoft.com/office/powerpoint/2010/main" val="3821708260"/>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12" name="Content Placeholder 11">
            <a:extLst>
              <a:ext uri="{FF2B5EF4-FFF2-40B4-BE49-F238E27FC236}">
                <a16:creationId xmlns:a16="http://schemas.microsoft.com/office/drawing/2014/main" id="{0973F179-9F98-AB74-4A91-1B0E80F8C55C}"/>
              </a:ext>
            </a:extLst>
          </p:cNvPr>
          <p:cNvSpPr>
            <a:spLocks noGrp="1"/>
          </p:cNvSpPr>
          <p:nvPr>
            <p:ph idx="1"/>
          </p:nvPr>
        </p:nvSpPr>
        <p:spPr>
          <a:xfrm>
            <a:off x="1032227" y="1568150"/>
            <a:ext cx="5805485" cy="4351338"/>
          </a:xfrm>
        </p:spPr>
        <p:txBody>
          <a:bodyPr>
            <a:normAutofit fontScale="92500"/>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F6F6F6">
                    <a:lumMod val="10000"/>
                  </a:srgbClr>
                </a:solidFill>
                <a:effectLst/>
                <a:uLnTx/>
                <a:uFillTx/>
                <a:latin typeface="Arial" panose="020B0604020202020204" pitchFamily="34" charset="0"/>
                <a:ea typeface="+mn-ea"/>
                <a:cs typeface="Arial" panose="020B0604020202020204" pitchFamily="34" charset="0"/>
              </a:rPr>
              <a:t>Consider the following details:</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18 year old girl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4/7 days sore throat, ‘high</a:t>
            </a:r>
            <a:r>
              <a:rPr lang="en-GB" altLang="en-US" sz="2400" dirty="0">
                <a:solidFill>
                  <a:srgbClr val="000000"/>
                </a:solidFill>
              </a:rPr>
              <a:t>’</a:t>
            </a:r>
            <a:r>
              <a:rPr lang="en-GB" altLang="en-US" sz="2400" dirty="0">
                <a:solidFill>
                  <a:srgbClr val="000000"/>
                </a:solidFill>
                <a:latin typeface="Arial" panose="020B0604020202020204" pitchFamily="34" charset="0"/>
                <a:cs typeface="Arial" panose="020B0604020202020204" pitchFamily="34" charset="0"/>
              </a:rPr>
              <a:t> fever last night, tiredness, cough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Difficulty swallowing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Temp 37.5°C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Slough on swollen red tonsils, palatal petechiae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Cervical and axillary lymphadenopathy</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‘Antibiotics helped’ for tonsils last year</a:t>
            </a:r>
          </a:p>
          <a:p>
            <a:endParaRPr lang="en-GB" sz="2400" dirty="0"/>
          </a:p>
        </p:txBody>
      </p:sp>
      <p:pic>
        <p:nvPicPr>
          <p:cNvPr id="3" name="Picture 2" descr="Pictures Of Tonsillitis Symptoms">
            <a:extLst>
              <a:ext uri="{FF2B5EF4-FFF2-40B4-BE49-F238E27FC236}">
                <a16:creationId xmlns:a16="http://schemas.microsoft.com/office/drawing/2014/main" id="{7C49A1CD-DB12-0C89-470B-3C306D75EF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175" b="-34"/>
          <a:stretch/>
        </p:blipFill>
        <p:spPr bwMode="auto">
          <a:xfrm>
            <a:off x="7074719" y="2190750"/>
            <a:ext cx="4714610" cy="328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F200827-A960-5001-99E6-EBEAEBCDE6FE}"/>
              </a:ext>
            </a:extLst>
          </p:cNvPr>
          <p:cNvSpPr txBox="1"/>
          <p:nvPr/>
        </p:nvSpPr>
        <p:spPr>
          <a:xfrm>
            <a:off x="1265336" y="5813045"/>
            <a:ext cx="6103256" cy="461665"/>
          </a:xfrm>
          <a:prstGeom prst="rect">
            <a:avLst/>
          </a:prstGeom>
          <a:noFill/>
        </p:spPr>
        <p:txBody>
          <a:bodyPr wrap="square">
            <a:spAutoFit/>
          </a:bodyPr>
          <a:lstStyle/>
          <a:p>
            <a:r>
              <a:rPr lang="en-GB" sz="2400" b="1" dirty="0">
                <a:effectLst/>
                <a:latin typeface="Arial" panose="020B0604020202020204" pitchFamily="34" charset="0"/>
                <a:cs typeface="Arial" panose="020B0604020202020204" pitchFamily="34" charset="0"/>
              </a:rPr>
              <a:t>Poll - What would you do?</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353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pic>
        <p:nvPicPr>
          <p:cNvPr id="7" name="Picture 6">
            <a:extLst>
              <a:ext uri="{FF2B5EF4-FFF2-40B4-BE49-F238E27FC236}">
                <a16:creationId xmlns:a16="http://schemas.microsoft.com/office/drawing/2014/main" id="{43E6F762-A713-538C-CCF1-F9A94FCB16F6}"/>
              </a:ext>
            </a:extLst>
          </p:cNvPr>
          <p:cNvPicPr>
            <a:picLocks noChangeAspect="1"/>
          </p:cNvPicPr>
          <p:nvPr/>
        </p:nvPicPr>
        <p:blipFill>
          <a:blip r:embed="rId3"/>
          <a:stretch>
            <a:fillRect/>
          </a:stretch>
        </p:blipFill>
        <p:spPr>
          <a:xfrm>
            <a:off x="838200" y="540231"/>
            <a:ext cx="8636807" cy="5912768"/>
          </a:xfrm>
          <a:prstGeom prst="rect">
            <a:avLst/>
          </a:prstGeom>
        </p:spPr>
      </p:pic>
      <p:sp>
        <p:nvSpPr>
          <p:cNvPr id="11" name="TextBox 10">
            <a:extLst>
              <a:ext uri="{FF2B5EF4-FFF2-40B4-BE49-F238E27FC236}">
                <a16:creationId xmlns:a16="http://schemas.microsoft.com/office/drawing/2014/main" id="{7A6E63DA-CB9A-1766-C089-A9B6C7F29DA5}"/>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(NICE, 2018)</a:t>
            </a:r>
          </a:p>
        </p:txBody>
      </p:sp>
      <p:pic>
        <p:nvPicPr>
          <p:cNvPr id="4" name="Picture 3">
            <a:extLst>
              <a:ext uri="{FF2B5EF4-FFF2-40B4-BE49-F238E27FC236}">
                <a16:creationId xmlns:a16="http://schemas.microsoft.com/office/drawing/2014/main" id="{BE00C446-2DD6-C2B9-20DF-476FF3D60F9E}"/>
              </a:ext>
            </a:extLst>
          </p:cNvPr>
          <p:cNvPicPr>
            <a:picLocks noChangeAspect="1"/>
          </p:cNvPicPr>
          <p:nvPr/>
        </p:nvPicPr>
        <p:blipFill rotWithShape="1">
          <a:blip r:embed="rId3"/>
          <a:srcRect t="8379" b="40768"/>
          <a:stretch/>
        </p:blipFill>
        <p:spPr>
          <a:xfrm>
            <a:off x="890376" y="1103148"/>
            <a:ext cx="11372827" cy="3959303"/>
          </a:xfrm>
          <a:prstGeom prst="rect">
            <a:avLst/>
          </a:prstGeom>
        </p:spPr>
      </p:pic>
      <p:pic>
        <p:nvPicPr>
          <p:cNvPr id="5" name="Picture 4">
            <a:extLst>
              <a:ext uri="{FF2B5EF4-FFF2-40B4-BE49-F238E27FC236}">
                <a16:creationId xmlns:a16="http://schemas.microsoft.com/office/drawing/2014/main" id="{F74D416D-BEE3-B518-5109-EEE204916331}"/>
              </a:ext>
            </a:extLst>
          </p:cNvPr>
          <p:cNvPicPr>
            <a:picLocks noChangeAspect="1"/>
          </p:cNvPicPr>
          <p:nvPr/>
        </p:nvPicPr>
        <p:blipFill rotWithShape="1">
          <a:blip r:embed="rId3"/>
          <a:srcRect t="66626"/>
          <a:stretch/>
        </p:blipFill>
        <p:spPr>
          <a:xfrm>
            <a:off x="905227" y="3906311"/>
            <a:ext cx="11286773" cy="2578831"/>
          </a:xfrm>
          <a:prstGeom prst="rect">
            <a:avLst/>
          </a:prstGeom>
        </p:spPr>
      </p:pic>
      <p:graphicFrame>
        <p:nvGraphicFramePr>
          <p:cNvPr id="6" name="Diagram 5">
            <a:extLst>
              <a:ext uri="{FF2B5EF4-FFF2-40B4-BE49-F238E27FC236}">
                <a16:creationId xmlns:a16="http://schemas.microsoft.com/office/drawing/2014/main" id="{831410B4-6704-602F-E74C-F218DC29F514}"/>
              </a:ext>
            </a:extLst>
          </p:cNvPr>
          <p:cNvGraphicFramePr/>
          <p:nvPr>
            <p:extLst>
              <p:ext uri="{D42A27DB-BD31-4B8C-83A1-F6EECF244321}">
                <p14:modId xmlns:p14="http://schemas.microsoft.com/office/powerpoint/2010/main" val="3103823215"/>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020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8786235" cy="915015"/>
          </a:xfrm>
        </p:spPr>
        <p:txBody>
          <a:bodyPr>
            <a:normAutofit/>
          </a:bodyPr>
          <a:lstStyle/>
          <a:p>
            <a:r>
              <a:rPr lang="en-GB" b="0" dirty="0"/>
              <a:t>Clinical scoring systems</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12" name="Content Placeholder 11">
            <a:extLst>
              <a:ext uri="{FF2B5EF4-FFF2-40B4-BE49-F238E27FC236}">
                <a16:creationId xmlns:a16="http://schemas.microsoft.com/office/drawing/2014/main" id="{0973F179-9F98-AB74-4A91-1B0E80F8C55C}"/>
              </a:ext>
            </a:extLst>
          </p:cNvPr>
          <p:cNvSpPr>
            <a:spLocks noGrp="1"/>
          </p:cNvSpPr>
          <p:nvPr>
            <p:ph idx="1"/>
          </p:nvPr>
        </p:nvSpPr>
        <p:spPr>
          <a:xfrm>
            <a:off x="1052514" y="1688975"/>
            <a:ext cx="5043486" cy="4351338"/>
          </a:xfrm>
        </p:spPr>
        <p:txBody>
          <a:bodyPr>
            <a:normAutofit/>
          </a:bodyPr>
          <a:lstStyle/>
          <a:p>
            <a:pPr marL="0" indent="0">
              <a:spcBef>
                <a:spcPts val="600"/>
              </a:spcBef>
              <a:buNone/>
            </a:pPr>
            <a:r>
              <a:rPr lang="en-GB" sz="2400" b="1" dirty="0" err="1">
                <a:solidFill>
                  <a:srgbClr val="000000"/>
                </a:solidFill>
              </a:rPr>
              <a:t>Centor</a:t>
            </a:r>
            <a:r>
              <a:rPr lang="en-GB" sz="2400" b="1" dirty="0">
                <a:solidFill>
                  <a:srgbClr val="000000"/>
                </a:solidFill>
              </a:rPr>
              <a:t> criteria </a:t>
            </a:r>
          </a:p>
          <a:p>
            <a:pPr marL="0" indent="0">
              <a:spcBef>
                <a:spcPts val="600"/>
              </a:spcBef>
              <a:buNone/>
            </a:pPr>
            <a:r>
              <a:rPr lang="en-GB" sz="2400" b="1" dirty="0">
                <a:solidFill>
                  <a:srgbClr val="000000"/>
                </a:solidFill>
              </a:rPr>
              <a:t>(scores 0-4)</a:t>
            </a:r>
          </a:p>
          <a:p>
            <a:pPr>
              <a:spcBef>
                <a:spcPts val="600"/>
              </a:spcBef>
              <a:buFont typeface="Arial" panose="020B0604020202020204" pitchFamily="34" charset="0"/>
              <a:buChar char="•"/>
            </a:pPr>
            <a:r>
              <a:rPr lang="en-GB" sz="2400" dirty="0">
                <a:solidFill>
                  <a:srgbClr val="000000"/>
                </a:solidFill>
              </a:rPr>
              <a:t>Tonsillar exudate</a:t>
            </a:r>
          </a:p>
          <a:p>
            <a:pPr>
              <a:spcBef>
                <a:spcPts val="600"/>
              </a:spcBef>
              <a:buFont typeface="Arial" panose="020B0604020202020204" pitchFamily="34" charset="0"/>
              <a:buChar char="•"/>
            </a:pPr>
            <a:r>
              <a:rPr lang="en-GB" sz="2400" dirty="0">
                <a:solidFill>
                  <a:srgbClr val="000000"/>
                </a:solidFill>
              </a:rPr>
              <a:t>Tender anterior cervical lymphadenopathy or lymphadenitis</a:t>
            </a:r>
          </a:p>
          <a:p>
            <a:pPr>
              <a:spcBef>
                <a:spcPts val="600"/>
              </a:spcBef>
              <a:buFont typeface="Arial" panose="020B0604020202020204" pitchFamily="34" charset="0"/>
              <a:buChar char="•"/>
            </a:pPr>
            <a:r>
              <a:rPr lang="en-GB" sz="2400" dirty="0">
                <a:solidFill>
                  <a:srgbClr val="000000"/>
                </a:solidFill>
              </a:rPr>
              <a:t>History of fever (over 38°C)</a:t>
            </a:r>
          </a:p>
          <a:p>
            <a:pPr>
              <a:spcBef>
                <a:spcPts val="600"/>
              </a:spcBef>
              <a:buFont typeface="Arial" panose="020B0604020202020204" pitchFamily="34" charset="0"/>
              <a:buChar char="•"/>
            </a:pPr>
            <a:r>
              <a:rPr lang="en-GB" sz="2400" dirty="0">
                <a:solidFill>
                  <a:srgbClr val="000000"/>
                </a:solidFill>
              </a:rPr>
              <a:t>Absence of cough</a:t>
            </a:r>
          </a:p>
          <a:p>
            <a:endParaRPr lang="en-GB" sz="2400" dirty="0"/>
          </a:p>
        </p:txBody>
      </p:sp>
      <p:sp>
        <p:nvSpPr>
          <p:cNvPr id="3" name="TextBox 2">
            <a:extLst>
              <a:ext uri="{FF2B5EF4-FFF2-40B4-BE49-F238E27FC236}">
                <a16:creationId xmlns:a16="http://schemas.microsoft.com/office/drawing/2014/main" id="{8A43CBAE-C121-DCDF-D380-B74819F4230B}"/>
              </a:ext>
            </a:extLst>
          </p:cNvPr>
          <p:cNvSpPr txBox="1"/>
          <p:nvPr/>
        </p:nvSpPr>
        <p:spPr>
          <a:xfrm>
            <a:off x="6636568" y="1688975"/>
            <a:ext cx="5043486" cy="4078039"/>
          </a:xfrm>
          <a:prstGeom prst="rect">
            <a:avLst/>
          </a:prstGeom>
          <a:noFill/>
        </p:spPr>
        <p:txBody>
          <a:bodyPr wrap="square" rtlCol="0">
            <a:spAutoFit/>
          </a:bodyPr>
          <a:lstStyle/>
          <a:p>
            <a:r>
              <a:rPr lang="en-GB" sz="2400" b="1" dirty="0" err="1">
                <a:solidFill>
                  <a:srgbClr val="000000"/>
                </a:solidFill>
                <a:latin typeface="Arial" panose="020B0604020202020204" pitchFamily="34" charset="0"/>
                <a:cs typeface="Arial" panose="020B0604020202020204" pitchFamily="34" charset="0"/>
              </a:rPr>
              <a:t>FeverPAIN</a:t>
            </a:r>
            <a:r>
              <a:rPr lang="en-GB" sz="2400" b="1" dirty="0">
                <a:solidFill>
                  <a:srgbClr val="000000"/>
                </a:solidFill>
                <a:latin typeface="Arial" panose="020B0604020202020204" pitchFamily="34" charset="0"/>
                <a:cs typeface="Arial" panose="020B0604020202020204" pitchFamily="34" charset="0"/>
              </a:rPr>
              <a:t> criteria </a:t>
            </a:r>
          </a:p>
          <a:p>
            <a:r>
              <a:rPr lang="en-GB" sz="2400" b="1" dirty="0">
                <a:solidFill>
                  <a:srgbClr val="000000"/>
                </a:solidFill>
                <a:latin typeface="Arial" panose="020B0604020202020204" pitchFamily="34" charset="0"/>
                <a:cs typeface="Arial" panose="020B0604020202020204" pitchFamily="34" charset="0"/>
              </a:rPr>
              <a:t>(scores 0-5)</a:t>
            </a:r>
          </a:p>
          <a:p>
            <a:pPr>
              <a:spcBef>
                <a:spcPts val="600"/>
              </a:spcBef>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F</a:t>
            </a:r>
            <a:r>
              <a:rPr lang="en-GB" sz="2400" dirty="0">
                <a:solidFill>
                  <a:srgbClr val="000000"/>
                </a:solidFill>
                <a:latin typeface="Arial" panose="020B0604020202020204" pitchFamily="34" charset="0"/>
                <a:cs typeface="Arial" panose="020B0604020202020204" pitchFamily="34" charset="0"/>
              </a:rPr>
              <a:t>ever (in last 24 hours)</a:t>
            </a:r>
          </a:p>
          <a:p>
            <a:pPr>
              <a:spcBef>
                <a:spcPts val="600"/>
              </a:spcBef>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P</a:t>
            </a:r>
            <a:r>
              <a:rPr lang="en-GB" sz="2400" dirty="0">
                <a:solidFill>
                  <a:srgbClr val="000000"/>
                </a:solidFill>
                <a:latin typeface="Arial" panose="020B0604020202020204" pitchFamily="34" charset="0"/>
                <a:cs typeface="Arial" panose="020B0604020202020204" pitchFamily="34" charset="0"/>
              </a:rPr>
              <a:t>urulence (pus on tonsils)</a:t>
            </a:r>
          </a:p>
          <a:p>
            <a:pPr>
              <a:spcBef>
                <a:spcPts val="600"/>
              </a:spcBef>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A</a:t>
            </a:r>
            <a:r>
              <a:rPr lang="en-GB" sz="2400" dirty="0">
                <a:solidFill>
                  <a:srgbClr val="000000"/>
                </a:solidFill>
                <a:latin typeface="Arial" panose="020B0604020202020204" pitchFamily="34" charset="0"/>
                <a:cs typeface="Arial" panose="020B0604020202020204" pitchFamily="34" charset="0"/>
              </a:rPr>
              <a:t>ttend rapidly (within 3 days of symptom onset)</a:t>
            </a:r>
          </a:p>
          <a:p>
            <a:pPr>
              <a:spcBef>
                <a:spcPts val="600"/>
              </a:spcBef>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(severely) </a:t>
            </a:r>
            <a:r>
              <a:rPr lang="en-GB" sz="2400" b="1" dirty="0">
                <a:solidFill>
                  <a:srgbClr val="000000"/>
                </a:solidFill>
                <a:latin typeface="Arial" panose="020B0604020202020204" pitchFamily="34" charset="0"/>
                <a:cs typeface="Arial" panose="020B0604020202020204" pitchFamily="34" charset="0"/>
              </a:rPr>
              <a:t>I</a:t>
            </a:r>
            <a:r>
              <a:rPr lang="en-GB" sz="2400" dirty="0">
                <a:solidFill>
                  <a:srgbClr val="000000"/>
                </a:solidFill>
                <a:latin typeface="Arial" panose="020B0604020202020204" pitchFamily="34" charset="0"/>
                <a:cs typeface="Arial" panose="020B0604020202020204" pitchFamily="34" charset="0"/>
              </a:rPr>
              <a:t>nflamed tonsils</a:t>
            </a:r>
          </a:p>
          <a:p>
            <a:pPr>
              <a:spcBef>
                <a:spcPts val="600"/>
              </a:spcBef>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N</a:t>
            </a:r>
            <a:r>
              <a:rPr lang="en-GB" sz="2400" dirty="0">
                <a:solidFill>
                  <a:srgbClr val="000000"/>
                </a:solidFill>
                <a:latin typeface="Arial" panose="020B0604020202020204" pitchFamily="34" charset="0"/>
                <a:cs typeface="Arial" panose="020B0604020202020204" pitchFamily="34" charset="0"/>
              </a:rPr>
              <a:t>o cough or coryza (inflammation of mucus membranes in the nose)</a:t>
            </a:r>
          </a:p>
          <a:p>
            <a:endParaRPr lang="en-GB" dirty="0"/>
          </a:p>
        </p:txBody>
      </p:sp>
      <p:graphicFrame>
        <p:nvGraphicFramePr>
          <p:cNvPr id="5" name="Diagram 4">
            <a:extLst>
              <a:ext uri="{FF2B5EF4-FFF2-40B4-BE49-F238E27FC236}">
                <a16:creationId xmlns:a16="http://schemas.microsoft.com/office/drawing/2014/main" id="{8AB53EE7-246D-F35B-3948-32D028FA7871}"/>
              </a:ext>
            </a:extLst>
          </p:cNvPr>
          <p:cNvGraphicFramePr/>
          <p:nvPr>
            <p:extLst>
              <p:ext uri="{D42A27DB-BD31-4B8C-83A1-F6EECF244321}">
                <p14:modId xmlns:p14="http://schemas.microsoft.com/office/powerpoint/2010/main" val="1229799261"/>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9CA898E-70E1-E63C-51E0-D811A7D1356E}"/>
              </a:ext>
            </a:extLst>
          </p:cNvPr>
          <p:cNvSpPr txBox="1"/>
          <p:nvPr/>
        </p:nvSpPr>
        <p:spPr>
          <a:xfrm>
            <a:off x="7917873" y="6517286"/>
            <a:ext cx="4114800"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dirty="0" err="1">
                <a:solidFill>
                  <a:srgbClr val="C00000"/>
                </a:solidFill>
                <a:latin typeface="Arial" panose="020B0604020202020204" pitchFamily="34" charset="0"/>
                <a:ea typeface="Calibri" panose="020F0502020204030204" pitchFamily="34" charset="0"/>
                <a:cs typeface="Arial" panose="020B0604020202020204" pitchFamily="34" charset="0"/>
              </a:rPr>
              <a:t>Centor</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et al 1981, Little et all 2013, NICE, 2018)</a:t>
            </a:r>
          </a:p>
        </p:txBody>
      </p:sp>
    </p:spTree>
    <p:extLst>
      <p:ext uri="{BB962C8B-B14F-4D97-AF65-F5344CB8AC3E}">
        <p14:creationId xmlns:p14="http://schemas.microsoft.com/office/powerpoint/2010/main" val="37064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8786235" cy="915015"/>
          </a:xfrm>
        </p:spPr>
        <p:txBody>
          <a:bodyPr>
            <a:normAutofit/>
          </a:bodyPr>
          <a:lstStyle/>
          <a:p>
            <a:r>
              <a:rPr lang="en-GB" b="0" dirty="0"/>
              <a:t>Feedback: </a:t>
            </a:r>
            <a:r>
              <a:rPr lang="en-GB" b="0" dirty="0" err="1"/>
              <a:t>FeverPAIN</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6" name="TextBox 5">
            <a:extLst>
              <a:ext uri="{FF2B5EF4-FFF2-40B4-BE49-F238E27FC236}">
                <a16:creationId xmlns:a16="http://schemas.microsoft.com/office/drawing/2014/main" id="{D35A70E9-B1D8-86F8-39A5-7F11282038F1}"/>
              </a:ext>
            </a:extLst>
          </p:cNvPr>
          <p:cNvSpPr txBox="1"/>
          <p:nvPr/>
        </p:nvSpPr>
        <p:spPr>
          <a:xfrm>
            <a:off x="1052514" y="1568150"/>
            <a:ext cx="7798524" cy="1569660"/>
          </a:xfrm>
          <a:prstGeom prst="rect">
            <a:avLst/>
          </a:prstGeom>
          <a:solidFill>
            <a:schemeClr val="bg2">
              <a:lumMod val="95000"/>
            </a:schemeClr>
          </a:solidFill>
          <a:ln>
            <a:solidFill>
              <a:srgbClr val="000000"/>
            </a:solidFill>
          </a:ln>
        </p:spPr>
        <p:txBody>
          <a:bodyPr wrap="square" rtlCol="0">
            <a:spAutoFit/>
          </a:bodyPr>
          <a:lstStyle/>
          <a:p>
            <a:pPr marL="285750" indent="-285750">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18 year old girl</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4/7 days sore throat, </a:t>
            </a:r>
            <a:r>
              <a:rPr lang="en-GB" altLang="en-US" sz="1600" dirty="0">
                <a:latin typeface="Arial" panose="020B0604020202020204" pitchFamily="34" charset="0"/>
                <a:cs typeface="Arial" panose="020B0604020202020204" pitchFamily="34" charset="0"/>
              </a:rPr>
              <a:t>“high” </a:t>
            </a:r>
            <a:r>
              <a:rPr lang="en-GB" altLang="en-US" sz="1600" dirty="0">
                <a:solidFill>
                  <a:srgbClr val="C00000"/>
                </a:solidFill>
                <a:latin typeface="Arial" panose="020B0604020202020204" pitchFamily="34" charset="0"/>
                <a:cs typeface="Arial" panose="020B0604020202020204" pitchFamily="34" charset="0"/>
              </a:rPr>
              <a:t>fever last night</a:t>
            </a:r>
            <a:r>
              <a:rPr lang="en-GB" altLang="en-US" sz="1600" dirty="0">
                <a:solidFill>
                  <a:srgbClr val="000000"/>
                </a:solidFill>
                <a:latin typeface="Arial" panose="020B0604020202020204" pitchFamily="34" charset="0"/>
                <a:cs typeface="Arial" panose="020B0604020202020204" pitchFamily="34" charset="0"/>
              </a:rPr>
              <a:t>, tiredness, cough, difficulty swallowing </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Temp 37.5°C</a:t>
            </a:r>
          </a:p>
          <a:p>
            <a:pPr marL="285750" indent="-285750" eaLnBrk="1" hangingPunct="1">
              <a:buFont typeface="Arial" panose="020B0604020202020204" pitchFamily="34" charset="0"/>
              <a:buChar char="•"/>
            </a:pPr>
            <a:r>
              <a:rPr lang="en-GB" altLang="en-US" sz="1600" dirty="0">
                <a:latin typeface="Arial" panose="020B0604020202020204" pitchFamily="34" charset="0"/>
                <a:cs typeface="Arial" panose="020B0604020202020204" pitchFamily="34" charset="0"/>
              </a:rPr>
              <a:t>Slough on swollen red tonsils, </a:t>
            </a:r>
            <a:r>
              <a:rPr lang="en-GB" altLang="en-US" sz="1600" dirty="0">
                <a:solidFill>
                  <a:srgbClr val="000000"/>
                </a:solidFill>
                <a:latin typeface="Arial" panose="020B0604020202020204" pitchFamily="34" charset="0"/>
                <a:cs typeface="Arial" panose="020B0604020202020204" pitchFamily="34" charset="0"/>
              </a:rPr>
              <a:t>palatal petechiae</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Cervical and axillary lymphadenopathy</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‘Antibiotics helped’ for tonsils last year</a:t>
            </a:r>
          </a:p>
        </p:txBody>
      </p:sp>
      <p:grpSp>
        <p:nvGrpSpPr>
          <p:cNvPr id="4" name="Group 3">
            <a:extLst>
              <a:ext uri="{FF2B5EF4-FFF2-40B4-BE49-F238E27FC236}">
                <a16:creationId xmlns:a16="http://schemas.microsoft.com/office/drawing/2014/main" id="{8F1F49AC-8A23-C5DB-0ED2-56B9AB9C7133}"/>
              </a:ext>
            </a:extLst>
          </p:cNvPr>
          <p:cNvGrpSpPr/>
          <p:nvPr/>
        </p:nvGrpSpPr>
        <p:grpSpPr>
          <a:xfrm>
            <a:off x="1052514" y="3327018"/>
            <a:ext cx="11139486" cy="3102951"/>
            <a:chOff x="1052514" y="3327018"/>
            <a:chExt cx="11139486" cy="3102951"/>
          </a:xfrm>
        </p:grpSpPr>
        <p:sp>
          <p:nvSpPr>
            <p:cNvPr id="24" name="Rectangle: Rounded Corners 23">
              <a:extLst>
                <a:ext uri="{FF2B5EF4-FFF2-40B4-BE49-F238E27FC236}">
                  <a16:creationId xmlns:a16="http://schemas.microsoft.com/office/drawing/2014/main" id="{8A85389D-C154-0963-9366-A06F1DAEE586}"/>
                </a:ext>
              </a:extLst>
            </p:cNvPr>
            <p:cNvSpPr/>
            <p:nvPr/>
          </p:nvSpPr>
          <p:spPr>
            <a:xfrm>
              <a:off x="1052514" y="5437078"/>
              <a:ext cx="2134568" cy="78544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43A8F8B-ECDD-36A7-BCD5-E312CF538551}"/>
                </a:ext>
              </a:extLst>
            </p:cNvPr>
            <p:cNvSpPr txBox="1"/>
            <p:nvPr/>
          </p:nvSpPr>
          <p:spPr>
            <a:xfrm>
              <a:off x="3275860" y="3327018"/>
              <a:ext cx="8916140" cy="830997"/>
            </a:xfrm>
            <a:prstGeom prst="rect">
              <a:avLst/>
            </a:prstGeom>
            <a:noFill/>
          </p:spPr>
          <p:txBody>
            <a:bodyPr wrap="square">
              <a:spAutoFit/>
            </a:bodyPr>
            <a:lstStyle/>
            <a:p>
              <a:pPr>
                <a:spcBef>
                  <a:spcPts val="900"/>
                </a:spcBef>
              </a:pPr>
              <a:r>
                <a:rPr lang="en-GB" altLang="en-US" sz="2400" dirty="0">
                  <a:solidFill>
                    <a:schemeClr val="accent6">
                      <a:lumMod val="10000"/>
                    </a:schemeClr>
                  </a:solidFill>
                  <a:latin typeface="Arial" panose="020B0604020202020204" pitchFamily="34" charset="0"/>
                  <a:cs typeface="Arial" panose="020B0604020202020204" pitchFamily="34" charset="0"/>
                </a:rPr>
                <a:t>Only 13-18% have streptococcus, close to background carriage. </a:t>
              </a:r>
              <a:r>
                <a:rPr lang="en-GB" altLang="en-US" sz="2400" b="1" dirty="0">
                  <a:solidFill>
                    <a:schemeClr val="accent6">
                      <a:lumMod val="10000"/>
                    </a:schemeClr>
                  </a:solidFill>
                  <a:latin typeface="Arial" panose="020B0604020202020204" pitchFamily="34" charset="0"/>
                  <a:cs typeface="Arial" panose="020B0604020202020204" pitchFamily="34" charset="0"/>
                </a:rPr>
                <a:t>NO antibiotic </a:t>
              </a:r>
              <a:r>
                <a:rPr lang="en-GB" altLang="en-US" sz="2400" dirty="0">
                  <a:solidFill>
                    <a:schemeClr val="accent6">
                      <a:lumMod val="10000"/>
                    </a:schemeClr>
                  </a:solidFill>
                  <a:latin typeface="Arial" panose="020B0604020202020204" pitchFamily="34" charset="0"/>
                  <a:cs typeface="Arial" panose="020B0604020202020204" pitchFamily="34" charset="0"/>
                </a:rPr>
                <a:t>strategy appropriate with discussion </a:t>
              </a:r>
            </a:p>
          </p:txBody>
        </p:sp>
        <p:sp>
          <p:nvSpPr>
            <p:cNvPr id="15" name="TextBox 14">
              <a:extLst>
                <a:ext uri="{FF2B5EF4-FFF2-40B4-BE49-F238E27FC236}">
                  <a16:creationId xmlns:a16="http://schemas.microsoft.com/office/drawing/2014/main" id="{231909BA-DB44-2AE4-7F67-8498FEA41F05}"/>
                </a:ext>
              </a:extLst>
            </p:cNvPr>
            <p:cNvSpPr txBox="1"/>
            <p:nvPr/>
          </p:nvSpPr>
          <p:spPr>
            <a:xfrm>
              <a:off x="3275859" y="4335468"/>
              <a:ext cx="8916141" cy="830997"/>
            </a:xfrm>
            <a:prstGeom prst="rect">
              <a:avLst/>
            </a:prstGeom>
            <a:noFill/>
          </p:spPr>
          <p:txBody>
            <a:bodyPr wrap="square">
              <a:spAutoFit/>
            </a:bodyPr>
            <a:lstStyle/>
            <a:p>
              <a:pPr>
                <a:spcBef>
                  <a:spcPts val="900"/>
                </a:spcBef>
              </a:pPr>
              <a:r>
                <a:rPr lang="en-GB" altLang="en-US" sz="2400" dirty="0">
                  <a:solidFill>
                    <a:schemeClr val="accent6">
                      <a:lumMod val="10000"/>
                    </a:schemeClr>
                  </a:solidFill>
                  <a:latin typeface="Arial" panose="020B0604020202020204" pitchFamily="34" charset="0"/>
                  <a:cs typeface="Arial" panose="020B0604020202020204" pitchFamily="34" charset="0"/>
                </a:rPr>
                <a:t>34-40% have streptococcus. </a:t>
              </a:r>
              <a:r>
                <a:rPr lang="en-GB" altLang="en-US" sz="2400" b="1" dirty="0">
                  <a:solidFill>
                    <a:schemeClr val="accent6">
                      <a:lumMod val="10000"/>
                    </a:schemeClr>
                  </a:solidFill>
                  <a:latin typeface="Arial" panose="020B0604020202020204" pitchFamily="34" charset="0"/>
                  <a:cs typeface="Arial" panose="020B0604020202020204" pitchFamily="34" charset="0"/>
                </a:rPr>
                <a:t>Back-up/ delayed prescription</a:t>
              </a:r>
              <a:r>
                <a:rPr lang="en-GB" altLang="en-US" sz="2400" dirty="0">
                  <a:solidFill>
                    <a:schemeClr val="accent6">
                      <a:lumMod val="10000"/>
                    </a:schemeClr>
                  </a:solidFill>
                  <a:latin typeface="Arial" panose="020B0604020202020204" pitchFamily="34" charset="0"/>
                  <a:cs typeface="Arial" panose="020B0604020202020204" pitchFamily="34" charset="0"/>
                </a:rPr>
                <a:t> appropriate with discussion</a:t>
              </a:r>
            </a:p>
          </p:txBody>
        </p:sp>
        <p:sp>
          <p:nvSpPr>
            <p:cNvPr id="16" name="TextBox 15">
              <a:extLst>
                <a:ext uri="{FF2B5EF4-FFF2-40B4-BE49-F238E27FC236}">
                  <a16:creationId xmlns:a16="http://schemas.microsoft.com/office/drawing/2014/main" id="{A64DD884-5C18-3827-DE44-A71991A1C4B0}"/>
                </a:ext>
              </a:extLst>
            </p:cNvPr>
            <p:cNvSpPr txBox="1"/>
            <p:nvPr/>
          </p:nvSpPr>
          <p:spPr>
            <a:xfrm>
              <a:off x="3275858" y="5229640"/>
              <a:ext cx="8690169" cy="1200329"/>
            </a:xfrm>
            <a:prstGeom prst="rect">
              <a:avLst/>
            </a:prstGeom>
            <a:noFill/>
          </p:spPr>
          <p:txBody>
            <a:bodyPr wrap="square">
              <a:spAutoFit/>
            </a:bodyPr>
            <a:lstStyle/>
            <a:p>
              <a:pPr>
                <a:spcBef>
                  <a:spcPts val="900"/>
                </a:spcBef>
              </a:pPr>
              <a:r>
                <a:rPr lang="en-GB" altLang="en-US" sz="2400" dirty="0">
                  <a:solidFill>
                    <a:schemeClr val="accent6">
                      <a:lumMod val="10000"/>
                    </a:schemeClr>
                  </a:solidFill>
                  <a:latin typeface="Arial" panose="020B0604020202020204" pitchFamily="34" charset="0"/>
                  <a:cs typeface="Arial" panose="020B0604020202020204" pitchFamily="34" charset="0"/>
                </a:rPr>
                <a:t>62-65% have streptococcus, consider </a:t>
              </a:r>
              <a:r>
                <a:rPr lang="en-GB" altLang="en-US" sz="2400" b="1" dirty="0">
                  <a:solidFill>
                    <a:schemeClr val="accent6">
                      <a:lumMod val="10000"/>
                    </a:schemeClr>
                  </a:solidFill>
                  <a:latin typeface="Arial" panose="020B0604020202020204" pitchFamily="34" charset="0"/>
                  <a:cs typeface="Arial" panose="020B0604020202020204" pitchFamily="34" charset="0"/>
                </a:rPr>
                <a:t>immediate </a:t>
              </a:r>
              <a:r>
                <a:rPr lang="en-GB" altLang="en-US" sz="2400" dirty="0">
                  <a:solidFill>
                    <a:schemeClr val="accent6">
                      <a:lumMod val="10000"/>
                    </a:schemeClr>
                  </a:solidFill>
                  <a:latin typeface="Arial" panose="020B0604020202020204" pitchFamily="34" charset="0"/>
                  <a:cs typeface="Arial" panose="020B0604020202020204" pitchFamily="34" charset="0"/>
                </a:rPr>
                <a:t>antibiotic if severe symptoms, or </a:t>
              </a:r>
              <a:r>
                <a:rPr lang="en-GB" altLang="en-US" sz="2400" b="1" dirty="0">
                  <a:solidFill>
                    <a:schemeClr val="accent6">
                      <a:lumMod val="10000"/>
                    </a:schemeClr>
                  </a:solidFill>
                  <a:latin typeface="Arial" panose="020B0604020202020204" pitchFamily="34" charset="0"/>
                  <a:cs typeface="Arial" panose="020B0604020202020204" pitchFamily="34" charset="0"/>
                </a:rPr>
                <a:t>short delayed </a:t>
              </a:r>
              <a:r>
                <a:rPr lang="en-GB" altLang="en-US" sz="2400" dirty="0">
                  <a:solidFill>
                    <a:schemeClr val="accent6">
                      <a:lumMod val="10000"/>
                    </a:schemeClr>
                  </a:solidFill>
                  <a:latin typeface="Arial" panose="020B0604020202020204" pitchFamily="34" charset="0"/>
                  <a:cs typeface="Arial" panose="020B0604020202020204" pitchFamily="34" charset="0"/>
                </a:rPr>
                <a:t>prescription strategy may be appropriate (48 hrs)</a:t>
              </a:r>
            </a:p>
          </p:txBody>
        </p:sp>
        <p:sp>
          <p:nvSpPr>
            <p:cNvPr id="17" name="Rectangle: Rounded Corners 16">
              <a:extLst>
                <a:ext uri="{FF2B5EF4-FFF2-40B4-BE49-F238E27FC236}">
                  <a16:creationId xmlns:a16="http://schemas.microsoft.com/office/drawing/2014/main" id="{B2575116-32EE-E958-17FC-C58C911ED0D0}"/>
                </a:ext>
              </a:extLst>
            </p:cNvPr>
            <p:cNvSpPr/>
            <p:nvPr/>
          </p:nvSpPr>
          <p:spPr>
            <a:xfrm>
              <a:off x="1052515" y="3327864"/>
              <a:ext cx="2134568" cy="78544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211B915-F73F-B6F1-0D51-D561FC730316}"/>
                </a:ext>
              </a:extLst>
            </p:cNvPr>
            <p:cNvSpPr txBox="1"/>
            <p:nvPr/>
          </p:nvSpPr>
          <p:spPr>
            <a:xfrm>
              <a:off x="1052514" y="3487561"/>
              <a:ext cx="2391863"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FeverPAIN</a:t>
              </a:r>
              <a:r>
                <a:rPr lang="en-GB" altLang="en-US" sz="2400" dirty="0">
                  <a:solidFill>
                    <a:schemeClr val="bg1"/>
                  </a:solidFill>
                  <a:latin typeface="Arial" panose="020B0604020202020204" pitchFamily="34" charset="0"/>
                  <a:cs typeface="Arial" panose="020B0604020202020204" pitchFamily="34" charset="0"/>
                </a:rPr>
                <a:t> 0-1</a:t>
              </a:r>
              <a:endParaRPr lang="en-GB" sz="2400" dirty="0">
                <a:solidFill>
                  <a:schemeClr val="bg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8F64005A-05A6-F6AB-170E-226A82B3EF85}"/>
                </a:ext>
              </a:extLst>
            </p:cNvPr>
            <p:cNvSpPr/>
            <p:nvPr/>
          </p:nvSpPr>
          <p:spPr>
            <a:xfrm>
              <a:off x="1052514" y="4330239"/>
              <a:ext cx="2134568" cy="78544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54E25147-2E10-7C47-66F6-F27F910C4435}"/>
                </a:ext>
              </a:extLst>
            </p:cNvPr>
            <p:cNvSpPr txBox="1"/>
            <p:nvPr/>
          </p:nvSpPr>
          <p:spPr>
            <a:xfrm>
              <a:off x="1052514" y="4520133"/>
              <a:ext cx="2391863"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FeverPAIN</a:t>
              </a:r>
              <a:r>
                <a:rPr lang="en-GB" altLang="en-US" sz="2400" dirty="0">
                  <a:solidFill>
                    <a:schemeClr val="bg1"/>
                  </a:solidFill>
                  <a:latin typeface="Arial" panose="020B0604020202020204" pitchFamily="34" charset="0"/>
                  <a:cs typeface="Arial" panose="020B0604020202020204" pitchFamily="34" charset="0"/>
                </a:rPr>
                <a:t> 2-3</a:t>
              </a:r>
              <a:endParaRPr lang="en-GB" sz="24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0F1CCB5-2017-6992-4A24-778B288E52EF}"/>
                </a:ext>
              </a:extLst>
            </p:cNvPr>
            <p:cNvSpPr txBox="1"/>
            <p:nvPr/>
          </p:nvSpPr>
          <p:spPr>
            <a:xfrm>
              <a:off x="1052514" y="5598971"/>
              <a:ext cx="2134568"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FeverPAIN</a:t>
              </a:r>
              <a:r>
                <a:rPr lang="en-GB" altLang="en-US" sz="2400" dirty="0">
                  <a:solidFill>
                    <a:schemeClr val="bg1"/>
                  </a:solidFill>
                  <a:latin typeface="Arial" panose="020B0604020202020204" pitchFamily="34" charset="0"/>
                  <a:cs typeface="Arial" panose="020B0604020202020204" pitchFamily="34" charset="0"/>
                </a:rPr>
                <a:t> </a:t>
              </a:r>
              <a:r>
                <a:rPr lang="en-GB" altLang="en-US" sz="2400" u="sng" dirty="0">
                  <a:solidFill>
                    <a:schemeClr val="bg1"/>
                  </a:solidFill>
                  <a:latin typeface="Arial" panose="020B0604020202020204" pitchFamily="34" charset="0"/>
                  <a:cs typeface="Arial" panose="020B0604020202020204" pitchFamily="34" charset="0"/>
                </a:rPr>
                <a:t>&gt;</a:t>
              </a:r>
              <a:r>
                <a:rPr lang="en-GB" altLang="en-US" sz="2400" dirty="0">
                  <a:solidFill>
                    <a:schemeClr val="bg1"/>
                  </a:solidFill>
                  <a:latin typeface="Arial" panose="020B0604020202020204" pitchFamily="34" charset="0"/>
                  <a:cs typeface="Arial" panose="020B0604020202020204" pitchFamily="34" charset="0"/>
                </a:rPr>
                <a:t>4 </a:t>
              </a:r>
              <a:endParaRPr lang="en-GB" sz="2400" dirty="0">
                <a:solidFill>
                  <a:schemeClr val="bg1"/>
                </a:solidFill>
              </a:endParaRPr>
            </a:p>
          </p:txBody>
        </p:sp>
      </p:grpSp>
      <p:graphicFrame>
        <p:nvGraphicFramePr>
          <p:cNvPr id="25" name="Diagram 24">
            <a:extLst>
              <a:ext uri="{FF2B5EF4-FFF2-40B4-BE49-F238E27FC236}">
                <a16:creationId xmlns:a16="http://schemas.microsoft.com/office/drawing/2014/main" id="{CC5DF9BF-2C47-7E64-4A78-04A1F9C2B64A}"/>
              </a:ext>
            </a:extLst>
          </p:cNvPr>
          <p:cNvGraphicFramePr/>
          <p:nvPr>
            <p:extLst>
              <p:ext uri="{D42A27DB-BD31-4B8C-83A1-F6EECF244321}">
                <p14:modId xmlns:p14="http://schemas.microsoft.com/office/powerpoint/2010/main" val="1251228647"/>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A68F453-5AD2-4E83-DC16-E8073ED595AD}"/>
              </a:ext>
            </a:extLst>
          </p:cNvPr>
          <p:cNvSpPr/>
          <p:nvPr/>
        </p:nvSpPr>
        <p:spPr>
          <a:xfrm>
            <a:off x="8915049" y="1568150"/>
            <a:ext cx="3291297"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effectLst/>
                <a:latin typeface="Arial" panose="020B0604020202020204" pitchFamily="34" charset="0"/>
                <a:cs typeface="Arial" panose="020B0604020202020204" pitchFamily="34" charset="0"/>
              </a:rPr>
              <a:t>3 of the 5 </a:t>
            </a:r>
            <a:r>
              <a:rPr lang="en-GB" sz="1600" dirty="0" err="1">
                <a:effectLst/>
                <a:latin typeface="Arial" panose="020B0604020202020204" pitchFamily="34" charset="0"/>
                <a:cs typeface="Arial" panose="020B0604020202020204" pitchFamily="34" charset="0"/>
              </a:rPr>
              <a:t>FeverPAIN</a:t>
            </a:r>
            <a:r>
              <a:rPr lang="en-GB" sz="1600" dirty="0">
                <a:effectLst/>
                <a:latin typeface="Arial" panose="020B0604020202020204" pitchFamily="34" charset="0"/>
                <a:cs typeface="Arial" panose="020B0604020202020204" pitchFamily="34" charset="0"/>
              </a:rPr>
              <a:t> criteria– </a:t>
            </a:r>
            <a:r>
              <a:rPr lang="en-GB" sz="1600" b="1" dirty="0">
                <a:effectLst/>
                <a:latin typeface="Arial" panose="020B0604020202020204" pitchFamily="34" charset="0"/>
                <a:cs typeface="Arial" panose="020B0604020202020204" pitchFamily="34" charset="0"/>
              </a:rPr>
              <a:t>34-40% </a:t>
            </a:r>
            <a:r>
              <a:rPr lang="en-GB" sz="1600" dirty="0">
                <a:effectLst/>
                <a:latin typeface="Arial" panose="020B0604020202020204" pitchFamily="34" charset="0"/>
                <a:cs typeface="Arial" panose="020B0604020202020204" pitchFamily="34" charset="0"/>
              </a:rPr>
              <a:t>likelihood of a beta haemolytic streptococcus. </a:t>
            </a:r>
          </a:p>
          <a:p>
            <a:pPr algn="ctr"/>
            <a:endParaRPr lang="en-GB" sz="1600" dirty="0">
              <a:latin typeface="Arial" panose="020B0604020202020204" pitchFamily="34" charset="0"/>
              <a:cs typeface="Arial" panose="020B0604020202020204" pitchFamily="34" charset="0"/>
            </a:endParaRPr>
          </a:p>
          <a:p>
            <a:pPr algn="ctr"/>
            <a:r>
              <a:rPr lang="en-GB" sz="1600" dirty="0">
                <a:effectLst/>
                <a:latin typeface="Arial" panose="020B0604020202020204" pitchFamily="34" charset="0"/>
                <a:cs typeface="Arial" panose="020B0604020202020204" pitchFamily="34" charset="0"/>
              </a:rPr>
              <a:t>Could warrant a back-up/delayed antibiotic.</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8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6432A3B9-F0FE-4AEF-1FBC-56C7AB9013C6}"/>
              </a:ext>
            </a:extLst>
          </p:cNvPr>
          <p:cNvSpPr/>
          <p:nvPr/>
        </p:nvSpPr>
        <p:spPr>
          <a:xfrm>
            <a:off x="1052512" y="4083142"/>
            <a:ext cx="2134569" cy="646331"/>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8786235" cy="915015"/>
          </a:xfrm>
        </p:spPr>
        <p:txBody>
          <a:bodyPr>
            <a:normAutofit/>
          </a:bodyPr>
          <a:lstStyle/>
          <a:p>
            <a:r>
              <a:rPr lang="en-GB" b="0" dirty="0"/>
              <a:t>Feedback: </a:t>
            </a:r>
            <a:r>
              <a:rPr lang="en-GB" b="0" dirty="0" err="1"/>
              <a:t>Centor</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6" name="TextBox 5">
            <a:extLst>
              <a:ext uri="{FF2B5EF4-FFF2-40B4-BE49-F238E27FC236}">
                <a16:creationId xmlns:a16="http://schemas.microsoft.com/office/drawing/2014/main" id="{D35A70E9-B1D8-86F8-39A5-7F11282038F1}"/>
              </a:ext>
            </a:extLst>
          </p:cNvPr>
          <p:cNvSpPr txBox="1"/>
          <p:nvPr/>
        </p:nvSpPr>
        <p:spPr>
          <a:xfrm>
            <a:off x="1052514" y="1568150"/>
            <a:ext cx="7798524" cy="1569660"/>
          </a:xfrm>
          <a:prstGeom prst="rect">
            <a:avLst/>
          </a:prstGeom>
          <a:solidFill>
            <a:schemeClr val="bg2">
              <a:lumMod val="95000"/>
            </a:schemeClr>
          </a:solidFill>
          <a:ln>
            <a:solidFill>
              <a:srgbClr val="000000"/>
            </a:solidFill>
          </a:ln>
        </p:spPr>
        <p:txBody>
          <a:bodyPr wrap="square" rtlCol="0">
            <a:spAutoFit/>
          </a:bodyPr>
          <a:lstStyle/>
          <a:p>
            <a:pPr marL="285750" indent="-285750">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18 year old girl</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4/7 days sore throat, </a:t>
            </a:r>
            <a:r>
              <a:rPr lang="en-GB" altLang="en-US" sz="1600" dirty="0">
                <a:latin typeface="Arial" panose="020B0604020202020204" pitchFamily="34" charset="0"/>
                <a:cs typeface="Arial" panose="020B0604020202020204" pitchFamily="34" charset="0"/>
              </a:rPr>
              <a:t>“high” </a:t>
            </a:r>
            <a:r>
              <a:rPr lang="en-GB" altLang="en-US" sz="1600" dirty="0">
                <a:solidFill>
                  <a:srgbClr val="C00000"/>
                </a:solidFill>
                <a:latin typeface="Arial" panose="020B0604020202020204" pitchFamily="34" charset="0"/>
                <a:cs typeface="Arial" panose="020B0604020202020204" pitchFamily="34" charset="0"/>
              </a:rPr>
              <a:t>fever last night</a:t>
            </a:r>
            <a:r>
              <a:rPr lang="en-GB" altLang="en-US" sz="1600" dirty="0">
                <a:solidFill>
                  <a:srgbClr val="000000"/>
                </a:solidFill>
                <a:latin typeface="Arial" panose="020B0604020202020204" pitchFamily="34" charset="0"/>
                <a:cs typeface="Arial" panose="020B0604020202020204" pitchFamily="34" charset="0"/>
              </a:rPr>
              <a:t>, tiredness,</a:t>
            </a:r>
            <a:r>
              <a:rPr lang="en-GB" altLang="en-US" sz="1600" dirty="0">
                <a:solidFill>
                  <a:srgbClr val="C00000"/>
                </a:solidFill>
                <a:latin typeface="Arial" panose="020B0604020202020204" pitchFamily="34" charset="0"/>
                <a:cs typeface="Arial" panose="020B0604020202020204" pitchFamily="34" charset="0"/>
              </a:rPr>
              <a:t> </a:t>
            </a:r>
            <a:r>
              <a:rPr lang="en-GB" altLang="en-US" sz="1600" dirty="0">
                <a:solidFill>
                  <a:srgbClr val="000000"/>
                </a:solidFill>
                <a:latin typeface="Arial" panose="020B0604020202020204" pitchFamily="34" charset="0"/>
                <a:cs typeface="Arial" panose="020B0604020202020204" pitchFamily="34" charset="0"/>
              </a:rPr>
              <a:t>cough, difficulty swallowing </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Temp 37.5°C</a:t>
            </a:r>
          </a:p>
          <a:p>
            <a:pPr marL="285750" indent="-285750" eaLnBrk="1" hangingPunct="1">
              <a:buFont typeface="Arial" panose="020B0604020202020204" pitchFamily="34" charset="0"/>
              <a:buChar char="•"/>
            </a:pPr>
            <a:r>
              <a:rPr lang="en-GB" altLang="en-US" sz="1600" dirty="0">
                <a:latin typeface="Arial" panose="020B0604020202020204" pitchFamily="34" charset="0"/>
                <a:cs typeface="Arial" panose="020B0604020202020204" pitchFamily="34" charset="0"/>
              </a:rPr>
              <a:t>Slough on swollen tonsils</a:t>
            </a:r>
            <a:r>
              <a:rPr lang="en-GB" altLang="en-US" sz="1600" dirty="0">
                <a:solidFill>
                  <a:srgbClr val="000000"/>
                </a:solidFill>
                <a:latin typeface="Arial" panose="020B0604020202020204" pitchFamily="34" charset="0"/>
                <a:cs typeface="Arial" panose="020B0604020202020204" pitchFamily="34" charset="0"/>
              </a:rPr>
              <a:t>, palatal petechiae</a:t>
            </a:r>
          </a:p>
          <a:p>
            <a:pPr marL="285750" indent="-285750" eaLnBrk="1" hangingPunct="1">
              <a:buFont typeface="Arial" panose="020B0604020202020204" pitchFamily="34" charset="0"/>
              <a:buChar char="•"/>
            </a:pPr>
            <a:r>
              <a:rPr lang="en-GB" altLang="en-US" sz="1600" dirty="0">
                <a:solidFill>
                  <a:schemeClr val="accent1"/>
                </a:solidFill>
                <a:latin typeface="Arial" panose="020B0604020202020204" pitchFamily="34" charset="0"/>
                <a:cs typeface="Arial" panose="020B0604020202020204" pitchFamily="34" charset="0"/>
              </a:rPr>
              <a:t>Cervical and axillary lymphadenopathy</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‘Antibiotics helped’ for tonsils last year</a:t>
            </a:r>
          </a:p>
        </p:txBody>
      </p:sp>
      <p:sp>
        <p:nvSpPr>
          <p:cNvPr id="3" name="Rectangle: Rounded Corners 2">
            <a:extLst>
              <a:ext uri="{FF2B5EF4-FFF2-40B4-BE49-F238E27FC236}">
                <a16:creationId xmlns:a16="http://schemas.microsoft.com/office/drawing/2014/main" id="{6D255EB0-FD5C-7FF0-1676-0EB4C31F81A1}"/>
              </a:ext>
            </a:extLst>
          </p:cNvPr>
          <p:cNvSpPr/>
          <p:nvPr/>
        </p:nvSpPr>
        <p:spPr>
          <a:xfrm>
            <a:off x="1052514" y="5579120"/>
            <a:ext cx="2134568" cy="78544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E823591-904D-DDC7-E453-5830AB39C87E}"/>
              </a:ext>
            </a:extLst>
          </p:cNvPr>
          <p:cNvSpPr txBox="1"/>
          <p:nvPr/>
        </p:nvSpPr>
        <p:spPr>
          <a:xfrm>
            <a:off x="1052512" y="4175474"/>
            <a:ext cx="2391863"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Centor</a:t>
            </a:r>
            <a:r>
              <a:rPr lang="en-GB" altLang="en-US" sz="2400" dirty="0">
                <a:solidFill>
                  <a:schemeClr val="bg1"/>
                </a:solidFill>
                <a:latin typeface="Arial" panose="020B0604020202020204" pitchFamily="34" charset="0"/>
                <a:cs typeface="Arial" panose="020B0604020202020204" pitchFamily="34" charset="0"/>
              </a:rPr>
              <a:t> 0-2</a:t>
            </a:r>
            <a:endParaRPr lang="en-GB" sz="2400" dirty="0">
              <a:solidFill>
                <a:schemeClr val="bg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2AFCB4E-B905-324F-657F-F5050828F1FC}"/>
              </a:ext>
            </a:extLst>
          </p:cNvPr>
          <p:cNvSpPr/>
          <p:nvPr/>
        </p:nvSpPr>
        <p:spPr>
          <a:xfrm>
            <a:off x="1052514" y="4951713"/>
            <a:ext cx="2134568" cy="49793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961E5FE-F0DA-FC36-A9E7-831B8861BE2A}"/>
              </a:ext>
            </a:extLst>
          </p:cNvPr>
          <p:cNvSpPr txBox="1"/>
          <p:nvPr/>
        </p:nvSpPr>
        <p:spPr>
          <a:xfrm>
            <a:off x="1052514" y="4965045"/>
            <a:ext cx="2391863"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Centor</a:t>
            </a:r>
            <a:r>
              <a:rPr lang="en-GB" altLang="en-US" sz="2400" dirty="0">
                <a:solidFill>
                  <a:schemeClr val="bg1"/>
                </a:solidFill>
                <a:latin typeface="Arial" panose="020B0604020202020204" pitchFamily="34" charset="0"/>
                <a:cs typeface="Arial" panose="020B0604020202020204" pitchFamily="34" charset="0"/>
              </a:rPr>
              <a:t> 3 or 4</a:t>
            </a:r>
            <a:endParaRPr lang="en-GB" sz="24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4D651C8-33BA-B2F2-3D38-189CAB4312E7}"/>
              </a:ext>
            </a:extLst>
          </p:cNvPr>
          <p:cNvSpPr txBox="1"/>
          <p:nvPr/>
        </p:nvSpPr>
        <p:spPr>
          <a:xfrm>
            <a:off x="1052513" y="5561660"/>
            <a:ext cx="2327538" cy="830997"/>
          </a:xfrm>
          <a:prstGeom prst="rect">
            <a:avLst/>
          </a:prstGeom>
          <a:noFill/>
        </p:spPr>
        <p:txBody>
          <a:bodyPr wrap="square">
            <a:spAutoFit/>
          </a:bodyPr>
          <a:lstStyle/>
          <a:p>
            <a:r>
              <a:rPr lang="en-GB" altLang="en-US" sz="2400" dirty="0">
                <a:solidFill>
                  <a:schemeClr val="bg1"/>
                </a:solidFill>
                <a:latin typeface="Arial" panose="020B0604020202020204" pitchFamily="34" charset="0"/>
                <a:cs typeface="Arial" panose="020B0604020202020204" pitchFamily="34" charset="0"/>
              </a:rPr>
              <a:t>Unwell + </a:t>
            </a:r>
          </a:p>
          <a:p>
            <a:r>
              <a:rPr lang="en-GB" altLang="en-US" sz="2400" dirty="0" err="1">
                <a:solidFill>
                  <a:schemeClr val="bg1"/>
                </a:solidFill>
                <a:latin typeface="Arial" panose="020B0604020202020204" pitchFamily="34" charset="0"/>
                <a:cs typeface="Arial" panose="020B0604020202020204" pitchFamily="34" charset="0"/>
              </a:rPr>
              <a:t>Centor</a:t>
            </a:r>
            <a:r>
              <a:rPr lang="en-GB" altLang="en-US" sz="2400" dirty="0">
                <a:solidFill>
                  <a:schemeClr val="bg1"/>
                </a:solidFill>
                <a:latin typeface="Arial" panose="020B0604020202020204" pitchFamily="34" charset="0"/>
                <a:cs typeface="Arial" panose="020B0604020202020204" pitchFamily="34" charset="0"/>
              </a:rPr>
              <a:t> 3 or 4</a:t>
            </a:r>
            <a:endParaRPr lang="en-GB" sz="2400" dirty="0">
              <a:solidFill>
                <a:schemeClr val="bg1"/>
              </a:solidFill>
            </a:endParaRPr>
          </a:p>
        </p:txBody>
      </p:sp>
      <p:sp>
        <p:nvSpPr>
          <p:cNvPr id="18" name="TextBox 17">
            <a:extLst>
              <a:ext uri="{FF2B5EF4-FFF2-40B4-BE49-F238E27FC236}">
                <a16:creationId xmlns:a16="http://schemas.microsoft.com/office/drawing/2014/main" id="{E9348840-5BBB-22AB-526A-A8EC39D724BB}"/>
              </a:ext>
            </a:extLst>
          </p:cNvPr>
          <p:cNvSpPr txBox="1"/>
          <p:nvPr/>
        </p:nvSpPr>
        <p:spPr>
          <a:xfrm>
            <a:off x="3315728" y="3990979"/>
            <a:ext cx="8786235" cy="830997"/>
          </a:xfrm>
          <a:prstGeom prst="rect">
            <a:avLst/>
          </a:prstGeom>
          <a:noFill/>
        </p:spPr>
        <p:txBody>
          <a:bodyPr wrap="square">
            <a:spAutoFit/>
          </a:bodyPr>
          <a:lstStyle/>
          <a:p>
            <a:pPr>
              <a:spcBef>
                <a:spcPts val="900"/>
              </a:spcBef>
            </a:pPr>
            <a:r>
              <a:rPr lang="en-GB" altLang="en-US" sz="2400" dirty="0">
                <a:solidFill>
                  <a:srgbClr val="000000"/>
                </a:solidFill>
                <a:latin typeface="Arial" panose="020B0604020202020204" pitchFamily="34" charset="0"/>
                <a:cs typeface="Arial" panose="020B0604020202020204" pitchFamily="34" charset="0"/>
              </a:rPr>
              <a:t>High negative predictive value (80%), low chance of Group A Beta Haemolytic Streptococci</a:t>
            </a:r>
            <a:endParaRPr lang="en-GB" altLang="en-US" sz="2400" dirty="0">
              <a:solidFill>
                <a:schemeClr val="accent6">
                  <a:lumMod val="1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44CB6E4-593B-0B18-80C2-07F0856D00F8}"/>
              </a:ext>
            </a:extLst>
          </p:cNvPr>
          <p:cNvSpPr txBox="1"/>
          <p:nvPr/>
        </p:nvSpPr>
        <p:spPr>
          <a:xfrm>
            <a:off x="3315728" y="4972159"/>
            <a:ext cx="6098958" cy="461665"/>
          </a:xfrm>
          <a:prstGeom prst="rect">
            <a:avLst/>
          </a:prstGeom>
          <a:noFill/>
        </p:spPr>
        <p:txBody>
          <a:bodyPr wrap="square">
            <a:spAutoFit/>
          </a:bodyPr>
          <a:lstStyle/>
          <a:p>
            <a:r>
              <a:rPr lang="en-GB" altLang="en-US" sz="2400" dirty="0">
                <a:solidFill>
                  <a:srgbClr val="000000"/>
                </a:solidFill>
                <a:latin typeface="Arial" panose="020B0604020202020204" pitchFamily="34" charset="0"/>
                <a:cs typeface="Arial" panose="020B0604020202020204" pitchFamily="34" charset="0"/>
              </a:rPr>
              <a:t>Chance of GABHS is 40%. </a:t>
            </a:r>
            <a:endParaRPr lang="en-GB" sz="24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9239003-F11B-3A76-C9AA-7E07181965F5}"/>
              </a:ext>
            </a:extLst>
          </p:cNvPr>
          <p:cNvSpPr txBox="1"/>
          <p:nvPr/>
        </p:nvSpPr>
        <p:spPr>
          <a:xfrm>
            <a:off x="3315728" y="5741010"/>
            <a:ext cx="6098958" cy="461665"/>
          </a:xfrm>
          <a:prstGeom prst="rect">
            <a:avLst/>
          </a:prstGeom>
          <a:noFill/>
        </p:spPr>
        <p:txBody>
          <a:bodyPr wrap="square">
            <a:spAutoFit/>
          </a:bodyPr>
          <a:lstStyle/>
          <a:p>
            <a:r>
              <a:rPr lang="en-GB" altLang="en-US" sz="2400" dirty="0">
                <a:solidFill>
                  <a:schemeClr val="accent6">
                    <a:lumMod val="10000"/>
                  </a:schemeClr>
                </a:solidFill>
                <a:latin typeface="Arial" panose="020B0604020202020204" pitchFamily="34" charset="0"/>
                <a:cs typeface="Arial" panose="020B0604020202020204" pitchFamily="34" charset="0"/>
              </a:rPr>
              <a:t>Chance of developing Quinsy is 1:60.</a:t>
            </a:r>
            <a:endParaRPr lang="en-GB" sz="2400" dirty="0">
              <a:latin typeface="Arial" panose="020B0604020202020204" pitchFamily="34" charset="0"/>
              <a:cs typeface="Arial" panose="020B0604020202020204" pitchFamily="34" charset="0"/>
            </a:endParaRPr>
          </a:p>
        </p:txBody>
      </p:sp>
      <p:sp>
        <p:nvSpPr>
          <p:cNvPr id="31" name="Content Placeholder 7">
            <a:extLst>
              <a:ext uri="{FF2B5EF4-FFF2-40B4-BE49-F238E27FC236}">
                <a16:creationId xmlns:a16="http://schemas.microsoft.com/office/drawing/2014/main" id="{B50FA10F-80BC-16AE-8821-516D2983E1A0}"/>
              </a:ext>
            </a:extLst>
          </p:cNvPr>
          <p:cNvSpPr>
            <a:spLocks noGrp="1"/>
          </p:cNvSpPr>
          <p:nvPr>
            <p:ph idx="1"/>
          </p:nvPr>
        </p:nvSpPr>
        <p:spPr>
          <a:xfrm>
            <a:off x="1052512" y="3261627"/>
            <a:ext cx="10905708" cy="646331"/>
          </a:xfrm>
        </p:spPr>
        <p:txBody>
          <a:bodyPr>
            <a:noAutofit/>
          </a:bodyPr>
          <a:lstStyle/>
          <a:p>
            <a:pPr marL="0" indent="0">
              <a:buNone/>
            </a:pPr>
            <a:r>
              <a:rPr lang="en-GB" altLang="en-US" sz="2400" dirty="0" err="1">
                <a:solidFill>
                  <a:srgbClr val="000000"/>
                </a:solidFill>
                <a:latin typeface="Arial" panose="020B0604020202020204" pitchFamily="34" charset="0"/>
                <a:cs typeface="Arial" panose="020B0604020202020204" pitchFamily="34" charset="0"/>
              </a:rPr>
              <a:t>Centor</a:t>
            </a:r>
            <a:r>
              <a:rPr lang="en-GB" altLang="en-US" sz="2400" dirty="0">
                <a:solidFill>
                  <a:srgbClr val="000000"/>
                </a:solidFill>
                <a:latin typeface="Arial" panose="020B0604020202020204" pitchFamily="34" charset="0"/>
                <a:cs typeface="Arial" panose="020B0604020202020204" pitchFamily="34" charset="0"/>
              </a:rPr>
              <a:t> criteria: </a:t>
            </a:r>
            <a:r>
              <a:rPr lang="en-GB" altLang="en-US" sz="2400" dirty="0">
                <a:solidFill>
                  <a:srgbClr val="C00000"/>
                </a:solidFill>
                <a:latin typeface="Arial" panose="020B0604020202020204" pitchFamily="34" charset="0"/>
                <a:cs typeface="Arial" panose="020B0604020202020204" pitchFamily="34" charset="0"/>
              </a:rPr>
              <a:t>History of fever</a:t>
            </a:r>
            <a:r>
              <a:rPr lang="en-GB" altLang="en-US" sz="2400" dirty="0">
                <a:solidFill>
                  <a:srgbClr val="000000"/>
                </a:solidFill>
                <a:latin typeface="Arial" panose="020B0604020202020204" pitchFamily="34" charset="0"/>
                <a:cs typeface="Arial" panose="020B0604020202020204" pitchFamily="34" charset="0"/>
              </a:rPr>
              <a:t>; absence of cough; </a:t>
            </a:r>
            <a:r>
              <a:rPr lang="en-GB" altLang="en-US" sz="2400" dirty="0">
                <a:solidFill>
                  <a:srgbClr val="C00000"/>
                </a:solidFill>
                <a:latin typeface="Arial" panose="020B0604020202020204" pitchFamily="34" charset="0"/>
                <a:cs typeface="Arial" panose="020B0604020202020204" pitchFamily="34" charset="0"/>
              </a:rPr>
              <a:t>tender anterior cervical lymphadenopathy </a:t>
            </a:r>
            <a:r>
              <a:rPr lang="en-GB" altLang="en-US" sz="2400" dirty="0">
                <a:solidFill>
                  <a:srgbClr val="000000"/>
                </a:solidFill>
                <a:latin typeface="Arial" panose="020B0604020202020204" pitchFamily="34" charset="0"/>
                <a:cs typeface="Arial" panose="020B0604020202020204" pitchFamily="34" charset="0"/>
              </a:rPr>
              <a:t>and </a:t>
            </a:r>
            <a:r>
              <a:rPr lang="en-GB" altLang="en-US" sz="2400" dirty="0">
                <a:solidFill>
                  <a:srgbClr val="C00000"/>
                </a:solidFill>
                <a:latin typeface="Arial" panose="020B0604020202020204" pitchFamily="34" charset="0"/>
                <a:cs typeface="Arial" panose="020B0604020202020204" pitchFamily="34" charset="0"/>
              </a:rPr>
              <a:t>tonsillar exudates</a:t>
            </a:r>
            <a:r>
              <a:rPr lang="en-GB" altLang="en-US" sz="2400" dirty="0">
                <a:solidFill>
                  <a:srgbClr val="000000"/>
                </a:solidFill>
                <a:latin typeface="Arial" panose="020B0604020202020204" pitchFamily="34" charset="0"/>
                <a:cs typeface="Arial" panose="020B0604020202020204" pitchFamily="34" charset="0"/>
              </a:rPr>
              <a:t>. </a:t>
            </a:r>
            <a:endParaRPr lang="en-GB" altLang="en-US" sz="2400" b="1" dirty="0">
              <a:solidFill>
                <a:srgbClr val="000000"/>
              </a:solidFill>
              <a:latin typeface="Arial" panose="020B0604020202020204" pitchFamily="34" charset="0"/>
              <a:cs typeface="Arial" panose="020B0604020202020204" pitchFamily="34" charset="0"/>
            </a:endParaRPr>
          </a:p>
        </p:txBody>
      </p:sp>
      <p:graphicFrame>
        <p:nvGraphicFramePr>
          <p:cNvPr id="32" name="Diagram 31">
            <a:extLst>
              <a:ext uri="{FF2B5EF4-FFF2-40B4-BE49-F238E27FC236}">
                <a16:creationId xmlns:a16="http://schemas.microsoft.com/office/drawing/2014/main" id="{1A96B674-1C5E-0D33-7338-64F9E2E8D3DF}"/>
              </a:ext>
            </a:extLst>
          </p:cNvPr>
          <p:cNvGraphicFramePr/>
          <p:nvPr>
            <p:extLst>
              <p:ext uri="{D42A27DB-BD31-4B8C-83A1-F6EECF244321}">
                <p14:modId xmlns:p14="http://schemas.microsoft.com/office/powerpoint/2010/main" val="3441043050"/>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59DB88AC-A950-95A4-865B-8CADB896D678}"/>
              </a:ext>
            </a:extLst>
          </p:cNvPr>
          <p:cNvSpPr/>
          <p:nvPr/>
        </p:nvSpPr>
        <p:spPr>
          <a:xfrm>
            <a:off x="8900703" y="1557763"/>
            <a:ext cx="3291297" cy="1576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3 of the 4 </a:t>
            </a:r>
            <a:r>
              <a:rPr lang="en-GB" sz="1600" dirty="0" err="1">
                <a:latin typeface="Arial" panose="020B0604020202020204" pitchFamily="34" charset="0"/>
                <a:cs typeface="Arial" panose="020B0604020202020204" pitchFamily="34" charset="0"/>
              </a:rPr>
              <a:t>Centor</a:t>
            </a:r>
            <a:r>
              <a:rPr lang="en-GB" sz="1600" dirty="0">
                <a:latin typeface="Arial" panose="020B0604020202020204" pitchFamily="34" charset="0"/>
                <a:cs typeface="Arial" panose="020B0604020202020204" pitchFamily="34" charset="0"/>
              </a:rPr>
              <a:t> criteria - more likely to have a group A beta haemolytic Streptococcus.</a:t>
            </a:r>
            <a:endParaRPr lang="en-GB" sz="1600" dirty="0">
              <a:effectLst/>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Could warrant an immediate or back-up/delayed antibiotic. </a:t>
            </a:r>
          </a:p>
        </p:txBody>
      </p:sp>
    </p:spTree>
    <p:extLst>
      <p:ext uri="{BB962C8B-B14F-4D97-AF65-F5344CB8AC3E}">
        <p14:creationId xmlns:p14="http://schemas.microsoft.com/office/powerpoint/2010/main" val="1022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animBg="1"/>
      <p:bldP spid="5" grpId="0"/>
      <p:bldP spid="11" grpId="0" animBg="1"/>
      <p:bldP spid="12" grpId="0"/>
      <p:bldP spid="13" grpId="0"/>
      <p:bldP spid="18" grpId="0"/>
      <p:bldP spid="25" grpId="0"/>
      <p:bldP spid="27"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11" name="TextBox 10">
            <a:extLst>
              <a:ext uri="{FF2B5EF4-FFF2-40B4-BE49-F238E27FC236}">
                <a16:creationId xmlns:a16="http://schemas.microsoft.com/office/drawing/2014/main" id="{7A6E63DA-CB9A-1766-C089-A9B6C7F29DA5}"/>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(NICE, 2018)</a:t>
            </a:r>
          </a:p>
        </p:txBody>
      </p:sp>
      <p:pic>
        <p:nvPicPr>
          <p:cNvPr id="5" name="Picture 4">
            <a:extLst>
              <a:ext uri="{FF2B5EF4-FFF2-40B4-BE49-F238E27FC236}">
                <a16:creationId xmlns:a16="http://schemas.microsoft.com/office/drawing/2014/main" id="{98294944-3C47-0744-DF4B-0301DA34E36E}"/>
              </a:ext>
            </a:extLst>
          </p:cNvPr>
          <p:cNvPicPr>
            <a:picLocks noChangeAspect="1"/>
          </p:cNvPicPr>
          <p:nvPr/>
        </p:nvPicPr>
        <p:blipFill>
          <a:blip r:embed="rId3"/>
          <a:stretch>
            <a:fillRect/>
          </a:stretch>
        </p:blipFill>
        <p:spPr>
          <a:xfrm>
            <a:off x="3629107" y="347371"/>
            <a:ext cx="8443586" cy="6169916"/>
          </a:xfrm>
          <a:prstGeom prst="rect">
            <a:avLst/>
          </a:prstGeom>
        </p:spPr>
      </p:pic>
      <p:sp>
        <p:nvSpPr>
          <p:cNvPr id="6" name="Title 7">
            <a:extLst>
              <a:ext uri="{FF2B5EF4-FFF2-40B4-BE49-F238E27FC236}">
                <a16:creationId xmlns:a16="http://schemas.microsoft.com/office/drawing/2014/main" id="{034EBFF4-F4B4-D368-3C20-C4BEE5B8F807}"/>
              </a:ext>
            </a:extLst>
          </p:cNvPr>
          <p:cNvSpPr>
            <a:spLocks noGrp="1"/>
          </p:cNvSpPr>
          <p:nvPr>
            <p:ph type="title"/>
          </p:nvPr>
        </p:nvSpPr>
        <p:spPr>
          <a:xfrm>
            <a:off x="976184" y="1110642"/>
            <a:ext cx="2567152" cy="915015"/>
          </a:xfrm>
        </p:spPr>
        <p:txBody>
          <a:bodyPr>
            <a:normAutofit fontScale="90000"/>
          </a:bodyPr>
          <a:lstStyle/>
          <a:p>
            <a:pPr algn="r"/>
            <a:r>
              <a:rPr lang="en-GB" sz="2800" b="0" dirty="0"/>
              <a:t>NICE </a:t>
            </a:r>
            <a:r>
              <a:rPr lang="en-GB" altLang="en-US" sz="2800" b="0" dirty="0">
                <a:solidFill>
                  <a:srgbClr val="AF1E2C"/>
                </a:solidFill>
                <a:latin typeface="Arial" panose="020B0604020202020204" pitchFamily="34" charset="0"/>
                <a:cs typeface="Arial" panose="020B0604020202020204" pitchFamily="34" charset="0"/>
              </a:rPr>
              <a:t>antimicrobial prescribing guidelines for acute sore throat in adults </a:t>
            </a:r>
            <a:endParaRPr lang="en-GB" sz="2800" dirty="0">
              <a:solidFill>
                <a:schemeClr val="accent4">
                  <a:lumMod val="50000"/>
                </a:schemeClr>
              </a:solidFill>
            </a:endParaRPr>
          </a:p>
        </p:txBody>
      </p:sp>
      <p:graphicFrame>
        <p:nvGraphicFramePr>
          <p:cNvPr id="17" name="Diagram 16">
            <a:extLst>
              <a:ext uri="{FF2B5EF4-FFF2-40B4-BE49-F238E27FC236}">
                <a16:creationId xmlns:a16="http://schemas.microsoft.com/office/drawing/2014/main" id="{4B21ED57-2A2D-E2D8-E158-37547042FDC9}"/>
              </a:ext>
            </a:extLst>
          </p:cNvPr>
          <p:cNvGraphicFramePr/>
          <p:nvPr>
            <p:extLst>
              <p:ext uri="{D42A27DB-BD31-4B8C-83A1-F6EECF244321}">
                <p14:modId xmlns:p14="http://schemas.microsoft.com/office/powerpoint/2010/main" val="74346781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9113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1144-C893-491B-BB7E-F75F6F605DF9}"/>
              </a:ext>
            </a:extLst>
          </p:cNvPr>
          <p:cNvSpPr>
            <a:spLocks noGrp="1"/>
          </p:cNvSpPr>
          <p:nvPr>
            <p:ph type="title"/>
          </p:nvPr>
        </p:nvSpPr>
        <p:spPr>
          <a:xfrm>
            <a:off x="1270507" y="294731"/>
            <a:ext cx="10028863" cy="1325563"/>
          </a:xfrm>
        </p:spPr>
        <p:txBody>
          <a:bodyPr/>
          <a:lstStyle/>
          <a:p>
            <a:r>
              <a:rPr lang="en-GB" b="0" dirty="0"/>
              <a:t>Introductions – speakers and panellists </a:t>
            </a:r>
          </a:p>
        </p:txBody>
      </p:sp>
      <p:sp>
        <p:nvSpPr>
          <p:cNvPr id="5" name="Footer Placeholder 4">
            <a:extLst>
              <a:ext uri="{FF2B5EF4-FFF2-40B4-BE49-F238E27FC236}">
                <a16:creationId xmlns:a16="http://schemas.microsoft.com/office/drawing/2014/main" id="{44312B09-D33F-49D5-8A13-CFFE62719EFF}"/>
              </a:ext>
            </a:extLst>
          </p:cNvPr>
          <p:cNvSpPr>
            <a:spLocks noGrp="1"/>
          </p:cNvSpPr>
          <p:nvPr>
            <p:ph type="ftr" sz="quarter" idx="3"/>
          </p:nvPr>
        </p:nvSpPr>
        <p:spPr/>
        <p:txBody>
          <a:bodyPr/>
          <a:lstStyle/>
          <a:p>
            <a:r>
              <a:rPr lang="en-GB" sz="1400" dirty="0"/>
              <a:t>www.rcgp.org.uk/TARGETantibiotics</a:t>
            </a:r>
          </a:p>
        </p:txBody>
      </p:sp>
      <p:sp>
        <p:nvSpPr>
          <p:cNvPr id="3" name="Date Placeholder 2">
            <a:extLst>
              <a:ext uri="{FF2B5EF4-FFF2-40B4-BE49-F238E27FC236}">
                <a16:creationId xmlns:a16="http://schemas.microsoft.com/office/drawing/2014/main" id="{1DFA127D-E125-057D-2124-F5FDE3BB84BB}"/>
              </a:ext>
            </a:extLst>
          </p:cNvPr>
          <p:cNvSpPr>
            <a:spLocks noGrp="1"/>
          </p:cNvSpPr>
          <p:nvPr>
            <p:ph type="dt" sz="half" idx="10"/>
          </p:nvPr>
        </p:nvSpPr>
        <p:spPr/>
        <p:txBody>
          <a:bodyPr/>
          <a:lstStyle/>
          <a:p>
            <a:r>
              <a:rPr lang="en-US" dirty="0"/>
              <a:t>January 2024</a:t>
            </a:r>
            <a:endParaRPr lang="en-GB" dirty="0"/>
          </a:p>
        </p:txBody>
      </p:sp>
      <p:sp>
        <p:nvSpPr>
          <p:cNvPr id="15" name="TextBox 14">
            <a:extLst>
              <a:ext uri="{FF2B5EF4-FFF2-40B4-BE49-F238E27FC236}">
                <a16:creationId xmlns:a16="http://schemas.microsoft.com/office/drawing/2014/main" id="{C47D31E5-499E-B77D-4800-578818BACEDA}"/>
              </a:ext>
            </a:extLst>
          </p:cNvPr>
          <p:cNvSpPr txBox="1"/>
          <p:nvPr/>
        </p:nvSpPr>
        <p:spPr>
          <a:xfrm>
            <a:off x="0" y="5002570"/>
            <a:ext cx="3115513"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Bharat Patel</a:t>
            </a:r>
          </a:p>
          <a:p>
            <a:pPr algn="ctr"/>
            <a:r>
              <a:rPr lang="en-GB" dirty="0">
                <a:solidFill>
                  <a:srgbClr val="000000"/>
                </a:solidFill>
                <a:latin typeface="Arial" panose="020B0604020202020204" pitchFamily="34" charset="0"/>
                <a:cs typeface="Arial" panose="020B0604020202020204" pitchFamily="34" charset="0"/>
              </a:rPr>
              <a:t>Clinical Pharmacist</a:t>
            </a:r>
          </a:p>
          <a:p>
            <a:pPr algn="ctr"/>
            <a:endParaRPr lang="en-GB" dirty="0">
              <a:solidFill>
                <a:srgbClr val="AD0016"/>
              </a:solidFill>
              <a:latin typeface="Arial" panose="020B0604020202020204" pitchFamily="34" charset="0"/>
              <a:cs typeface="Arial" panose="020B0604020202020204" pitchFamily="34" charset="0"/>
            </a:endParaRPr>
          </a:p>
          <a:p>
            <a:pPr algn="ctr"/>
            <a:r>
              <a:rPr lang="en-GB" dirty="0">
                <a:solidFill>
                  <a:srgbClr val="AD0016"/>
                </a:solidFill>
                <a:latin typeface="Arial" panose="020B0604020202020204" pitchFamily="34" charset="0"/>
                <a:cs typeface="Arial" panose="020B0604020202020204" pitchFamily="34" charset="0"/>
              </a:rPr>
              <a:t>Speaker</a:t>
            </a:r>
          </a:p>
        </p:txBody>
      </p:sp>
      <p:sp>
        <p:nvSpPr>
          <p:cNvPr id="16" name="TextBox 15">
            <a:extLst>
              <a:ext uri="{FF2B5EF4-FFF2-40B4-BE49-F238E27FC236}">
                <a16:creationId xmlns:a16="http://schemas.microsoft.com/office/drawing/2014/main" id="{C86E7ADE-D524-3723-2600-1F8554B51276}"/>
              </a:ext>
            </a:extLst>
          </p:cNvPr>
          <p:cNvSpPr txBox="1"/>
          <p:nvPr/>
        </p:nvSpPr>
        <p:spPr>
          <a:xfrm>
            <a:off x="2703311" y="4990883"/>
            <a:ext cx="3115513"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Manish Verma</a:t>
            </a:r>
          </a:p>
          <a:p>
            <a:pPr algn="ctr"/>
            <a:r>
              <a:rPr lang="en-GB" dirty="0">
                <a:solidFill>
                  <a:srgbClr val="000000"/>
                </a:solidFill>
                <a:latin typeface="Arial" panose="020B0604020202020204" pitchFamily="34" charset="0"/>
                <a:cs typeface="Arial" panose="020B0604020202020204" pitchFamily="34" charset="0"/>
              </a:rPr>
              <a:t>General Practitioner</a:t>
            </a:r>
          </a:p>
          <a:p>
            <a:pPr algn="ctr"/>
            <a:endParaRPr lang="en-GB" dirty="0">
              <a:solidFill>
                <a:srgbClr val="000000"/>
              </a:solidFill>
              <a:latin typeface="Arial" panose="020B0604020202020204" pitchFamily="34" charset="0"/>
              <a:cs typeface="Arial" panose="020B0604020202020204" pitchFamily="34" charset="0"/>
            </a:endParaRPr>
          </a:p>
          <a:p>
            <a:pPr algn="ctr"/>
            <a:r>
              <a:rPr lang="en-GB" dirty="0">
                <a:solidFill>
                  <a:srgbClr val="C00000"/>
                </a:solidFill>
                <a:latin typeface="Arial" panose="020B0604020202020204" pitchFamily="34" charset="0"/>
                <a:cs typeface="Arial" panose="020B0604020202020204" pitchFamily="34" charset="0"/>
              </a:rPr>
              <a:t>Panellist</a:t>
            </a:r>
          </a:p>
        </p:txBody>
      </p:sp>
      <p:sp>
        <p:nvSpPr>
          <p:cNvPr id="17" name="TextBox 16">
            <a:extLst>
              <a:ext uri="{FF2B5EF4-FFF2-40B4-BE49-F238E27FC236}">
                <a16:creationId xmlns:a16="http://schemas.microsoft.com/office/drawing/2014/main" id="{D178B9F9-BD2A-B09E-8E73-658BDB2AA1DE}"/>
              </a:ext>
            </a:extLst>
          </p:cNvPr>
          <p:cNvSpPr txBox="1"/>
          <p:nvPr/>
        </p:nvSpPr>
        <p:spPr>
          <a:xfrm>
            <a:off x="5476941" y="5002571"/>
            <a:ext cx="3414970"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Sanjay Patel</a:t>
            </a:r>
          </a:p>
          <a:p>
            <a:pPr algn="ctr"/>
            <a:r>
              <a:rPr lang="en-GB" dirty="0">
                <a:solidFill>
                  <a:srgbClr val="000000"/>
                </a:solidFill>
                <a:latin typeface="Arial" panose="020B0604020202020204" pitchFamily="34" charset="0"/>
                <a:cs typeface="Arial" panose="020B0604020202020204" pitchFamily="34" charset="0"/>
              </a:rPr>
              <a:t>Consultant in Paediatric Diseases and Immunology</a:t>
            </a:r>
          </a:p>
          <a:p>
            <a:pPr algn="ctr"/>
            <a:r>
              <a:rPr lang="en-GB" dirty="0">
                <a:solidFill>
                  <a:srgbClr val="C00000"/>
                </a:solidFill>
                <a:latin typeface="Arial" panose="020B0604020202020204" pitchFamily="34" charset="0"/>
                <a:cs typeface="Arial" panose="020B0604020202020204" pitchFamily="34" charset="0"/>
              </a:rPr>
              <a:t>Panellist</a:t>
            </a:r>
          </a:p>
        </p:txBody>
      </p:sp>
      <p:pic>
        <p:nvPicPr>
          <p:cNvPr id="6" name="Picture 5" descr="A person taking a selfie&#10;&#10;Description automatically generated">
            <a:extLst>
              <a:ext uri="{FF2B5EF4-FFF2-40B4-BE49-F238E27FC236}">
                <a16:creationId xmlns:a16="http://schemas.microsoft.com/office/drawing/2014/main" id="{5322B86A-2E67-A232-8200-CBE726F81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63" y="1618401"/>
            <a:ext cx="2035760" cy="3354018"/>
          </a:xfrm>
          <a:prstGeom prst="rect">
            <a:avLst/>
          </a:prstGeom>
        </p:spPr>
      </p:pic>
      <p:pic>
        <p:nvPicPr>
          <p:cNvPr id="7" name="Picture 6" descr="A person smiling for a picture&#10;&#10;Description automatically generated">
            <a:extLst>
              <a:ext uri="{FF2B5EF4-FFF2-40B4-BE49-F238E27FC236}">
                <a16:creationId xmlns:a16="http://schemas.microsoft.com/office/drawing/2014/main" id="{D02ADEF6-0FD2-8A2F-6151-7BF25FD80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27413" y="2055040"/>
            <a:ext cx="3352124" cy="2514093"/>
          </a:xfrm>
          <a:prstGeom prst="rect">
            <a:avLst/>
          </a:prstGeom>
        </p:spPr>
      </p:pic>
      <p:pic>
        <p:nvPicPr>
          <p:cNvPr id="4" name="Picture 3">
            <a:extLst>
              <a:ext uri="{FF2B5EF4-FFF2-40B4-BE49-F238E27FC236}">
                <a16:creationId xmlns:a16="http://schemas.microsoft.com/office/drawing/2014/main" id="{2C780265-63D0-AF49-1B19-EEF124B34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89530" y="1635181"/>
            <a:ext cx="2416455" cy="3329128"/>
          </a:xfrm>
          <a:prstGeom prst="rect">
            <a:avLst/>
          </a:prstGeom>
        </p:spPr>
      </p:pic>
      <p:sp>
        <p:nvSpPr>
          <p:cNvPr id="8" name="TextBox 7">
            <a:extLst>
              <a:ext uri="{FF2B5EF4-FFF2-40B4-BE49-F238E27FC236}">
                <a16:creationId xmlns:a16="http://schemas.microsoft.com/office/drawing/2014/main" id="{1697C27A-E8F6-5AFB-7D58-804761B823C5}"/>
              </a:ext>
            </a:extLst>
          </p:cNvPr>
          <p:cNvSpPr txBox="1"/>
          <p:nvPr/>
        </p:nvSpPr>
        <p:spPr>
          <a:xfrm>
            <a:off x="8506872" y="4987365"/>
            <a:ext cx="3685128"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Mariyam </a:t>
            </a:r>
            <a:r>
              <a:rPr lang="en-GB" b="1" dirty="0" err="1">
                <a:solidFill>
                  <a:srgbClr val="000000"/>
                </a:solidFill>
                <a:latin typeface="Arial" panose="020B0604020202020204" pitchFamily="34" charset="0"/>
                <a:cs typeface="Arial" panose="020B0604020202020204" pitchFamily="34" charset="0"/>
              </a:rPr>
              <a:t>Mirfenderesky</a:t>
            </a:r>
            <a:r>
              <a:rPr lang="en-GB" b="1" dirty="0">
                <a:solidFill>
                  <a:srgbClr val="000000"/>
                </a:solidFill>
                <a:latin typeface="Arial" panose="020B0604020202020204" pitchFamily="34" charset="0"/>
                <a:cs typeface="Arial" panose="020B0604020202020204" pitchFamily="34" charset="0"/>
              </a:rPr>
              <a:t> </a:t>
            </a:r>
          </a:p>
          <a:p>
            <a:pPr algn="ctr"/>
            <a:r>
              <a:rPr lang="en-GB" dirty="0">
                <a:solidFill>
                  <a:srgbClr val="000000"/>
                </a:solidFill>
                <a:latin typeface="Arial" panose="020B0604020202020204" pitchFamily="34" charset="0"/>
                <a:cs typeface="Arial" panose="020B0604020202020204" pitchFamily="34" charset="0"/>
              </a:rPr>
              <a:t>Consultant in Infectious Diseases and Medical Microbiology </a:t>
            </a:r>
          </a:p>
          <a:p>
            <a:pPr algn="ctr"/>
            <a:r>
              <a:rPr lang="en-GB" dirty="0">
                <a:solidFill>
                  <a:srgbClr val="C00000"/>
                </a:solidFill>
                <a:latin typeface="Arial" panose="020B0604020202020204" pitchFamily="34" charset="0"/>
                <a:cs typeface="Arial" panose="020B0604020202020204" pitchFamily="34" charset="0"/>
              </a:rPr>
              <a:t>Panellist</a:t>
            </a:r>
          </a:p>
        </p:txBody>
      </p:sp>
      <p:pic>
        <p:nvPicPr>
          <p:cNvPr id="10" name="Picture 9" descr="A person wearing glasses and smiling&#10;&#10;Description automatically generated">
            <a:extLst>
              <a:ext uri="{FF2B5EF4-FFF2-40B4-BE49-F238E27FC236}">
                <a16:creationId xmlns:a16="http://schemas.microsoft.com/office/drawing/2014/main" id="{A68CFA83-F537-A649-03B5-D3A891908E54}"/>
              </a:ext>
            </a:extLst>
          </p:cNvPr>
          <p:cNvPicPr>
            <a:picLocks noChangeAspect="1"/>
          </p:cNvPicPr>
          <p:nvPr/>
        </p:nvPicPr>
        <p:blipFill rotWithShape="1">
          <a:blip r:embed="rId6">
            <a:extLst>
              <a:ext uri="{28A0092B-C50C-407E-A947-70E740481C1C}">
                <a14:useLocalDpi xmlns:a14="http://schemas.microsoft.com/office/drawing/2010/main" val="0"/>
              </a:ext>
            </a:extLst>
          </a:blip>
          <a:srcRect l="23599" t="15926" b="7983"/>
          <a:stretch/>
        </p:blipFill>
        <p:spPr>
          <a:xfrm rot="5400000">
            <a:off x="8595930" y="2026826"/>
            <a:ext cx="3368442" cy="2516064"/>
          </a:xfrm>
          <a:prstGeom prst="rect">
            <a:avLst/>
          </a:prstGeom>
        </p:spPr>
      </p:pic>
    </p:spTree>
    <p:extLst>
      <p:ext uri="{BB962C8B-B14F-4D97-AF65-F5344CB8AC3E}">
        <p14:creationId xmlns:p14="http://schemas.microsoft.com/office/powerpoint/2010/main" val="1968683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DE280D-2BD5-F971-548A-F9F9D0E3E146}"/>
              </a:ext>
            </a:extLst>
          </p:cNvPr>
          <p:cNvSpPr>
            <a:spLocks noGrp="1"/>
          </p:cNvSpPr>
          <p:nvPr>
            <p:ph type="dt" sz="half" idx="10"/>
          </p:nvPr>
        </p:nvSpPr>
        <p:spPr/>
        <p:txBody>
          <a:bodyPr/>
          <a:lstStyle/>
          <a:p>
            <a:r>
              <a:rPr lang="en-US" dirty="0"/>
              <a:t>January 2024</a:t>
            </a:r>
            <a:endParaRPr lang="en-GB" dirty="0"/>
          </a:p>
        </p:txBody>
      </p:sp>
      <p:sp>
        <p:nvSpPr>
          <p:cNvPr id="5" name="Footer Placeholder 4">
            <a:extLst>
              <a:ext uri="{FF2B5EF4-FFF2-40B4-BE49-F238E27FC236}">
                <a16:creationId xmlns:a16="http://schemas.microsoft.com/office/drawing/2014/main" id="{B1D56CA2-FAA9-4857-B61F-AB026C9F4359}"/>
              </a:ext>
            </a:extLst>
          </p:cNvPr>
          <p:cNvSpPr>
            <a:spLocks noGrp="1"/>
          </p:cNvSpPr>
          <p:nvPr>
            <p:ph type="ftr" sz="quarter" idx="3"/>
          </p:nvPr>
        </p:nvSpPr>
        <p:spPr>
          <a:xfrm>
            <a:off x="4038600" y="6517287"/>
            <a:ext cx="4114800" cy="365125"/>
          </a:xfrm>
        </p:spPr>
        <p:txBody>
          <a:bodyPr/>
          <a:lstStyle/>
          <a:p>
            <a:r>
              <a:rPr lang="en-GB" sz="1400" dirty="0"/>
              <a:t>www.rcgp.org.uk/TARGETantibiotics</a:t>
            </a:r>
          </a:p>
        </p:txBody>
      </p:sp>
      <p:sp>
        <p:nvSpPr>
          <p:cNvPr id="11" name="Content Placeholder 2">
            <a:extLst>
              <a:ext uri="{FF2B5EF4-FFF2-40B4-BE49-F238E27FC236}">
                <a16:creationId xmlns:a16="http://schemas.microsoft.com/office/drawing/2014/main" id="{0814B5CA-1904-363F-32A5-F057B6598F2B}"/>
              </a:ext>
            </a:extLst>
          </p:cNvPr>
          <p:cNvSpPr>
            <a:spLocks noGrp="1"/>
          </p:cNvSpPr>
          <p:nvPr>
            <p:ph idx="1"/>
          </p:nvPr>
        </p:nvSpPr>
        <p:spPr>
          <a:xfrm>
            <a:off x="916610" y="1257346"/>
            <a:ext cx="4645910" cy="4343308"/>
          </a:xfrm>
        </p:spPr>
        <p:txBody>
          <a:bodyPr>
            <a:noAutofit/>
          </a:bodyPr>
          <a:lstStyle/>
          <a:p>
            <a:pPr marL="0" indent="0">
              <a:lnSpc>
                <a:spcPct val="110000"/>
              </a:lnSpc>
              <a:spcBef>
                <a:spcPts val="600"/>
              </a:spcBef>
              <a:buNone/>
            </a:pPr>
            <a:endParaRPr lang="en-GB" sz="1800" dirty="0">
              <a:solidFill>
                <a:srgbClr val="009999"/>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10000"/>
              </a:lnSpc>
              <a:spcBef>
                <a:spcPts val="600"/>
              </a:spcBef>
              <a:buNone/>
            </a:pPr>
            <a:r>
              <a:rPr lang="en-GB" sz="1800" dirty="0">
                <a:ea typeface="Times New Roman" panose="02020603050405020304" pitchFamily="18" charset="0"/>
              </a:rPr>
              <a:t>B</a:t>
            </a:r>
            <a:r>
              <a:rPr lang="en-GB" sz="1800" b="0" dirty="0">
                <a:effectLst/>
                <a:latin typeface="Arial" panose="020B0604020202020204" pitchFamily="34" charset="0"/>
                <a:ea typeface="Times New Roman" panose="02020603050405020304" pitchFamily="18" charset="0"/>
                <a:cs typeface="Arial" panose="020B0604020202020204" pitchFamily="34" charset="0"/>
              </a:rPr>
              <a:t>est practice principles to support clinician-led decision making</a:t>
            </a:r>
            <a:endParaRPr lang="en-GB" sz="1800" dirty="0">
              <a:ea typeface="Times New Roman" panose="02020603050405020304" pitchFamily="18" charset="0"/>
            </a:endParaRPr>
          </a:p>
          <a:p>
            <a:pPr marL="354013">
              <a:lnSpc>
                <a:spcPct val="110000"/>
              </a:lnSpc>
              <a:spcBef>
                <a:spcPts val="600"/>
              </a:spcBef>
            </a:pPr>
            <a:r>
              <a:rPr lang="en-GB" sz="1800" dirty="0">
                <a:ea typeface="Times New Roman" panose="02020603050405020304" pitchFamily="18" charset="0"/>
              </a:rPr>
              <a:t>a</a:t>
            </a:r>
            <a:r>
              <a:rPr lang="en-GB" sz="1800" dirty="0">
                <a:effectLst/>
                <a:latin typeface="Arial" panose="020B0604020202020204" pitchFamily="34" charset="0"/>
                <a:ea typeface="Times New Roman" panose="02020603050405020304" pitchFamily="18" charset="0"/>
                <a:cs typeface="Arial" panose="020B0604020202020204" pitchFamily="34" charset="0"/>
              </a:rPr>
              <a:t>dopt a patient-centric approach </a:t>
            </a:r>
          </a:p>
          <a:p>
            <a:pPr marL="354013">
              <a:lnSpc>
                <a:spcPct val="110000"/>
              </a:lnSpc>
              <a:spcBef>
                <a:spcPts val="600"/>
              </a:spcBef>
            </a:pPr>
            <a:r>
              <a:rPr lang="en-GB" sz="1800" dirty="0">
                <a:ea typeface="Times New Roman" panose="02020603050405020304" pitchFamily="18" charset="0"/>
              </a:rPr>
              <a:t>h</a:t>
            </a:r>
            <a:r>
              <a:rPr lang="en-GB" sz="1800" dirty="0">
                <a:effectLst/>
                <a:latin typeface="Arial" panose="020B0604020202020204" pitchFamily="34" charset="0"/>
                <a:ea typeface="Times New Roman" panose="02020603050405020304" pitchFamily="18" charset="0"/>
                <a:cs typeface="Arial" panose="020B0604020202020204" pitchFamily="34" charset="0"/>
              </a:rPr>
              <a:t>istorical performance suggest validity of result cannot always be assured</a:t>
            </a:r>
          </a:p>
          <a:p>
            <a:pPr marL="354013">
              <a:lnSpc>
                <a:spcPct val="110000"/>
              </a:lnSpc>
              <a:spcBef>
                <a:spcPts val="600"/>
              </a:spcBef>
            </a:pPr>
            <a:r>
              <a:rPr lang="en-GB" sz="1800" dirty="0">
                <a:ea typeface="Times New Roman" panose="02020603050405020304" pitchFamily="18" charset="0"/>
              </a:rPr>
              <a:t>s</a:t>
            </a:r>
            <a:r>
              <a:rPr lang="en-GB" sz="1800" dirty="0">
                <a:effectLst/>
                <a:latin typeface="Arial" panose="020B0604020202020204" pitchFamily="34" charset="0"/>
                <a:ea typeface="Times New Roman" panose="02020603050405020304" pitchFamily="18" charset="0"/>
                <a:cs typeface="Arial" panose="020B0604020202020204" pitchFamily="34" charset="0"/>
              </a:rPr>
              <a:t>ignificance of GAS in </a:t>
            </a:r>
            <a:r>
              <a:rPr lang="en-GB" sz="1800" dirty="0">
                <a:ea typeface="Times New Roman" panose="02020603050405020304" pitchFamily="18" charset="0"/>
              </a:rPr>
              <a:t>the pharynx can be difficult to determine</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54013">
              <a:lnSpc>
                <a:spcPct val="110000"/>
              </a:lnSpc>
              <a:spcBef>
                <a:spcPts val="600"/>
              </a:spcBef>
            </a:pPr>
            <a:r>
              <a:rPr lang="en-GB" sz="1800" dirty="0">
                <a:ea typeface="Times New Roman" panose="02020603050405020304" pitchFamily="18" charset="0"/>
              </a:rPr>
              <a:t>take account of clinical scoring systems </a:t>
            </a:r>
          </a:p>
          <a:p>
            <a:pPr marL="354013">
              <a:lnSpc>
                <a:spcPct val="110000"/>
              </a:lnSpc>
              <a:spcBef>
                <a:spcPts val="600"/>
              </a:spcBef>
            </a:pPr>
            <a:r>
              <a:rPr lang="en-GB" sz="1800" dirty="0">
                <a:ea typeface="Times New Roman" panose="02020603050405020304" pitchFamily="18" charset="0"/>
              </a:rPr>
              <a:t>if uncertain consider sending a swab for culture if it would impact management</a:t>
            </a:r>
          </a:p>
          <a:p>
            <a:pPr marL="354013">
              <a:lnSpc>
                <a:spcPct val="110000"/>
              </a:lnSpc>
              <a:spcBef>
                <a:spcPts val="600"/>
              </a:spcBef>
            </a:pPr>
            <a:r>
              <a:rPr lang="en-GB" sz="1800" dirty="0">
                <a:ea typeface="Times New Roman" panose="02020603050405020304" pitchFamily="18" charset="0"/>
              </a:rPr>
              <a:t>r</a:t>
            </a:r>
            <a:r>
              <a:rPr lang="en-GB" sz="1800" dirty="0">
                <a:effectLst/>
                <a:latin typeface="Arial" panose="020B0604020202020204" pitchFamily="34" charset="0"/>
                <a:ea typeface="Times New Roman" panose="02020603050405020304" pitchFamily="18" charset="0"/>
                <a:cs typeface="Arial" panose="020B0604020202020204" pitchFamily="34" charset="0"/>
              </a:rPr>
              <a:t>egardless of outcome ensure clear safety netting information is provided </a:t>
            </a:r>
          </a:p>
          <a:p>
            <a:pPr marL="354013">
              <a:lnSpc>
                <a:spcPct val="110000"/>
              </a:lnSpc>
              <a:spcBef>
                <a:spcPts val="600"/>
              </a:spcBef>
            </a:pPr>
            <a:r>
              <a:rPr lang="en-GB" sz="1800" dirty="0">
                <a:ea typeface="Times New Roman" panose="02020603050405020304" pitchFamily="18" charset="0"/>
              </a:rPr>
              <a:t>Scarlet Fever remains a clinical diagnosis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600"/>
              </a:spcBef>
            </a:pPr>
            <a:endParaRPr lang="en-GB" sz="1800" dirty="0"/>
          </a:p>
        </p:txBody>
      </p:sp>
      <p:sp>
        <p:nvSpPr>
          <p:cNvPr id="10" name="Title 1">
            <a:extLst>
              <a:ext uri="{FF2B5EF4-FFF2-40B4-BE49-F238E27FC236}">
                <a16:creationId xmlns:a16="http://schemas.microsoft.com/office/drawing/2014/main" id="{B2F11C74-6666-DCB9-1788-A1811567BF5E}"/>
              </a:ext>
            </a:extLst>
          </p:cNvPr>
          <p:cNvSpPr>
            <a:spLocks noGrp="1"/>
          </p:cNvSpPr>
          <p:nvPr>
            <p:ph type="title"/>
          </p:nvPr>
        </p:nvSpPr>
        <p:spPr>
          <a:xfrm>
            <a:off x="1159136" y="529745"/>
            <a:ext cx="11032864" cy="972607"/>
          </a:xfrm>
        </p:spPr>
        <p:txBody>
          <a:bodyPr>
            <a:normAutofit/>
          </a:bodyPr>
          <a:lstStyle/>
          <a:p>
            <a:r>
              <a:rPr lang="en-GB" sz="3200" b="0" dirty="0">
                <a:effectLst/>
                <a:latin typeface="Arial" panose="020B0604020202020204" pitchFamily="34" charset="0"/>
                <a:ea typeface="Times New Roman" panose="02020603050405020304" pitchFamily="18" charset="0"/>
                <a:cs typeface="Arial" panose="020B0604020202020204" pitchFamily="34" charset="0"/>
              </a:rPr>
              <a:t>NEW guidance: Direct-to-consumer point-of-care </a:t>
            </a:r>
            <a:r>
              <a:rPr lang="en-GB" sz="3200" b="0" i="1" dirty="0">
                <a:effectLst/>
                <a:latin typeface="Arial" panose="020B0604020202020204" pitchFamily="34" charset="0"/>
                <a:ea typeface="Times New Roman" panose="02020603050405020304" pitchFamily="18" charset="0"/>
                <a:cs typeface="Arial" panose="020B0604020202020204" pitchFamily="34" charset="0"/>
              </a:rPr>
              <a:t>in vitro</a:t>
            </a:r>
            <a:r>
              <a:rPr lang="en-GB" sz="3200" b="0" dirty="0">
                <a:effectLst/>
                <a:latin typeface="Arial" panose="020B0604020202020204" pitchFamily="34" charset="0"/>
                <a:ea typeface="Times New Roman" panose="02020603050405020304" pitchFamily="18" charset="0"/>
                <a:cs typeface="Arial" panose="020B0604020202020204" pitchFamily="34" charset="0"/>
              </a:rPr>
              <a:t> diagnostic devices for group A streptococcal infections</a:t>
            </a:r>
            <a:endParaRPr lang="en-GB" sz="3200" b="0" dirty="0"/>
          </a:p>
        </p:txBody>
      </p:sp>
      <p:sp>
        <p:nvSpPr>
          <p:cNvPr id="3" name="Rectangle 2">
            <a:extLst>
              <a:ext uri="{FF2B5EF4-FFF2-40B4-BE49-F238E27FC236}">
                <a16:creationId xmlns:a16="http://schemas.microsoft.com/office/drawing/2014/main" id="{9BDDCC43-D475-9E79-B183-7C14D0A6EEE3}"/>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2" name="Date Placeholder 3">
            <a:extLst>
              <a:ext uri="{FF2B5EF4-FFF2-40B4-BE49-F238E27FC236}">
                <a16:creationId xmlns:a16="http://schemas.microsoft.com/office/drawing/2014/main" id="{D7868FC1-8A16-AA2F-06BF-9B9709F0A69F}"/>
              </a:ext>
            </a:extLst>
          </p:cNvPr>
          <p:cNvSpPr txBox="1">
            <a:spLocks/>
          </p:cNvSpPr>
          <p:nvPr/>
        </p:nvSpPr>
        <p:spPr>
          <a:xfrm>
            <a:off x="10300851" y="6544995"/>
            <a:ext cx="1648694" cy="365125"/>
          </a:xfrm>
          <a:prstGeom prst="rect">
            <a:avLst/>
          </a:prstGeom>
        </p:spPr>
        <p:txBody>
          <a:bodyPr/>
          <a:lstStyle>
            <a:defPPr>
              <a:defRPr lang="en-US"/>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NHSE 2024</a:t>
            </a:r>
            <a:endParaRPr lang="en-GB" dirty="0"/>
          </a:p>
        </p:txBody>
      </p:sp>
      <p:pic>
        <p:nvPicPr>
          <p:cNvPr id="18" name="Picture 17">
            <a:extLst>
              <a:ext uri="{FF2B5EF4-FFF2-40B4-BE49-F238E27FC236}">
                <a16:creationId xmlns:a16="http://schemas.microsoft.com/office/drawing/2014/main" id="{89969613-395F-8271-87B7-F2F74A3C3526}"/>
              </a:ext>
            </a:extLst>
          </p:cNvPr>
          <p:cNvPicPr>
            <a:picLocks noChangeAspect="1"/>
          </p:cNvPicPr>
          <p:nvPr/>
        </p:nvPicPr>
        <p:blipFill>
          <a:blip r:embed="rId3"/>
          <a:stretch>
            <a:fillRect/>
          </a:stretch>
        </p:blipFill>
        <p:spPr>
          <a:xfrm>
            <a:off x="5601974" y="1962309"/>
            <a:ext cx="6493523" cy="4547789"/>
          </a:xfrm>
          <a:prstGeom prst="rect">
            <a:avLst/>
          </a:prstGeom>
        </p:spPr>
      </p:pic>
      <p:pic>
        <p:nvPicPr>
          <p:cNvPr id="12" name="Picture 11">
            <a:extLst>
              <a:ext uri="{FF2B5EF4-FFF2-40B4-BE49-F238E27FC236}">
                <a16:creationId xmlns:a16="http://schemas.microsoft.com/office/drawing/2014/main" id="{8B025818-7C7C-71A2-7695-8EF2592EBEEE}"/>
              </a:ext>
            </a:extLst>
          </p:cNvPr>
          <p:cNvPicPr>
            <a:picLocks noChangeAspect="1"/>
          </p:cNvPicPr>
          <p:nvPr/>
        </p:nvPicPr>
        <p:blipFill>
          <a:blip r:embed="rId4"/>
          <a:stretch>
            <a:fillRect/>
          </a:stretch>
        </p:blipFill>
        <p:spPr>
          <a:xfrm>
            <a:off x="7218364" y="1703074"/>
            <a:ext cx="981080" cy="900810"/>
          </a:xfrm>
          <a:prstGeom prst="rect">
            <a:avLst/>
          </a:prstGeom>
        </p:spPr>
      </p:pic>
      <p:pic>
        <p:nvPicPr>
          <p:cNvPr id="13" name="Picture 12" descr="A blue and white logo&#10;&#10;Description automatically generated">
            <a:extLst>
              <a:ext uri="{FF2B5EF4-FFF2-40B4-BE49-F238E27FC236}">
                <a16:creationId xmlns:a16="http://schemas.microsoft.com/office/drawing/2014/main" id="{73E0C421-D564-8319-25C2-436C1F8F65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898" y="1703074"/>
            <a:ext cx="1903809" cy="906715"/>
          </a:xfrm>
          <a:prstGeom prst="rect">
            <a:avLst/>
          </a:prstGeom>
        </p:spPr>
      </p:pic>
      <p:pic>
        <p:nvPicPr>
          <p:cNvPr id="20" name="Picture 19">
            <a:extLst>
              <a:ext uri="{FF2B5EF4-FFF2-40B4-BE49-F238E27FC236}">
                <a16:creationId xmlns:a16="http://schemas.microsoft.com/office/drawing/2014/main" id="{77314CF1-027F-E766-D6EF-DB49FBE1F362}"/>
              </a:ext>
            </a:extLst>
          </p:cNvPr>
          <p:cNvPicPr>
            <a:picLocks noChangeAspect="1"/>
          </p:cNvPicPr>
          <p:nvPr/>
        </p:nvPicPr>
        <p:blipFill>
          <a:blip r:embed="rId6"/>
          <a:stretch>
            <a:fillRect/>
          </a:stretch>
        </p:blipFill>
        <p:spPr>
          <a:xfrm>
            <a:off x="10178414" y="1682460"/>
            <a:ext cx="1893568" cy="910168"/>
          </a:xfrm>
          <a:prstGeom prst="rect">
            <a:avLst/>
          </a:prstGeom>
        </p:spPr>
      </p:pic>
    </p:spTree>
    <p:extLst>
      <p:ext uri="{BB962C8B-B14F-4D97-AF65-F5344CB8AC3E}">
        <p14:creationId xmlns:p14="http://schemas.microsoft.com/office/powerpoint/2010/main" val="2289634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26B4-C5B0-46FD-8536-1FA23725C9C7}"/>
              </a:ext>
            </a:extLst>
          </p:cNvPr>
          <p:cNvSpPr>
            <a:spLocks noGrp="1"/>
          </p:cNvSpPr>
          <p:nvPr>
            <p:ph type="title"/>
          </p:nvPr>
        </p:nvSpPr>
        <p:spPr>
          <a:xfrm>
            <a:off x="1083767" y="519731"/>
            <a:ext cx="9232392" cy="1325563"/>
          </a:xfrm>
        </p:spPr>
        <p:txBody>
          <a:bodyPr>
            <a:normAutofit/>
          </a:bodyPr>
          <a:lstStyle/>
          <a:p>
            <a:r>
              <a:rPr lang="en-GB" b="0" dirty="0">
                <a:solidFill>
                  <a:schemeClr val="tx1"/>
                </a:solidFill>
              </a:rPr>
              <a:t>Acute sore throat summary</a:t>
            </a:r>
          </a:p>
        </p:txBody>
      </p:sp>
      <p:sp>
        <p:nvSpPr>
          <p:cNvPr id="11" name="Rectangle 10">
            <a:extLst>
              <a:ext uri="{FF2B5EF4-FFF2-40B4-BE49-F238E27FC236}">
                <a16:creationId xmlns:a16="http://schemas.microsoft.com/office/drawing/2014/main" id="{3542665B-BCAE-4F9C-A963-22565ED1E2EA}"/>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graphicFrame>
        <p:nvGraphicFramePr>
          <p:cNvPr id="12" name="Diagram 11">
            <a:extLst>
              <a:ext uri="{FF2B5EF4-FFF2-40B4-BE49-F238E27FC236}">
                <a16:creationId xmlns:a16="http://schemas.microsoft.com/office/drawing/2014/main" id="{CF26B9FB-B9F1-4D9F-BF19-AD00A8196E46}"/>
              </a:ext>
            </a:extLst>
          </p:cNvPr>
          <p:cNvGraphicFramePr/>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Footer Placeholder 4">
            <a:extLst>
              <a:ext uri="{FF2B5EF4-FFF2-40B4-BE49-F238E27FC236}">
                <a16:creationId xmlns:a16="http://schemas.microsoft.com/office/drawing/2014/main" id="{F86A8E30-CFD0-4802-9CF9-E180C7ECAE3E}"/>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3" name="Date Placeholder 2">
            <a:extLst>
              <a:ext uri="{FF2B5EF4-FFF2-40B4-BE49-F238E27FC236}">
                <a16:creationId xmlns:a16="http://schemas.microsoft.com/office/drawing/2014/main" id="{5B29F538-9D12-86C1-07B5-032999D020FE}"/>
              </a:ext>
            </a:extLst>
          </p:cNvPr>
          <p:cNvSpPr>
            <a:spLocks noGrp="1"/>
          </p:cNvSpPr>
          <p:nvPr>
            <p:ph type="dt" sz="half" idx="10"/>
          </p:nvPr>
        </p:nvSpPr>
        <p:spPr/>
        <p:txBody>
          <a:bodyPr/>
          <a:lstStyle/>
          <a:p>
            <a:r>
              <a:rPr lang="en-US"/>
              <a:t>January 2024</a:t>
            </a:r>
            <a:endParaRPr lang="en-GB" dirty="0"/>
          </a:p>
        </p:txBody>
      </p:sp>
      <p:sp>
        <p:nvSpPr>
          <p:cNvPr id="6" name="Content Placeholder 2">
            <a:extLst>
              <a:ext uri="{FF2B5EF4-FFF2-40B4-BE49-F238E27FC236}">
                <a16:creationId xmlns:a16="http://schemas.microsoft.com/office/drawing/2014/main" id="{70890BA2-9C96-513F-B779-B671001DFE25}"/>
              </a:ext>
            </a:extLst>
          </p:cNvPr>
          <p:cNvSpPr>
            <a:spLocks noGrp="1"/>
          </p:cNvSpPr>
          <p:nvPr>
            <p:ph idx="1"/>
          </p:nvPr>
        </p:nvSpPr>
        <p:spPr>
          <a:xfrm>
            <a:off x="1083767" y="1659693"/>
            <a:ext cx="10290375" cy="4486273"/>
          </a:xfrm>
        </p:spPr>
        <p:txBody>
          <a:bodyPr>
            <a:normAutofit/>
          </a:bodyPr>
          <a:lstStyle/>
          <a:p>
            <a:pPr marL="0" indent="0" algn="l">
              <a:buNone/>
            </a:pPr>
            <a:endParaRPr lang="en-GB" altLang="en-US" dirty="0">
              <a:solidFill>
                <a:srgbClr val="000000"/>
              </a:solidFill>
            </a:endParaRPr>
          </a:p>
          <a:p>
            <a:r>
              <a:rPr lang="en-GB" sz="2800" dirty="0"/>
              <a:t>Symptoms last around 1 week but most improve before this without antibiotics</a:t>
            </a:r>
          </a:p>
          <a:p>
            <a:pPr marL="0" indent="0" algn="l">
              <a:buNone/>
            </a:pPr>
            <a:endParaRPr lang="en-GB" altLang="en-US" dirty="0">
              <a:solidFill>
                <a:srgbClr val="000000"/>
              </a:solidFill>
            </a:endParaRPr>
          </a:p>
          <a:p>
            <a:pPr algn="l"/>
            <a:r>
              <a:rPr lang="en-GB" altLang="en-US" dirty="0">
                <a:solidFill>
                  <a:srgbClr val="000000"/>
                </a:solidFill>
              </a:rPr>
              <a:t>Use </a:t>
            </a:r>
            <a:r>
              <a:rPr lang="en-GB" altLang="en-US" dirty="0" err="1">
                <a:solidFill>
                  <a:srgbClr val="000000"/>
                </a:solidFill>
              </a:rPr>
              <a:t>Centor</a:t>
            </a:r>
            <a:r>
              <a:rPr lang="en-GB" altLang="en-US" dirty="0">
                <a:solidFill>
                  <a:srgbClr val="000000"/>
                </a:solidFill>
              </a:rPr>
              <a:t> or Fever PAIN to guide antibiotic management</a:t>
            </a:r>
          </a:p>
          <a:p>
            <a:pPr algn="l"/>
            <a:endParaRPr lang="en-GB" altLang="en-US" dirty="0">
              <a:solidFill>
                <a:srgbClr val="000000"/>
              </a:solidFill>
            </a:endParaRPr>
          </a:p>
          <a:p>
            <a:pPr algn="l"/>
            <a:r>
              <a:rPr lang="en-GB" altLang="en-US" dirty="0">
                <a:solidFill>
                  <a:srgbClr val="000000"/>
                </a:solidFill>
              </a:rPr>
              <a:t>Refer to guidance on direct-to-consumer point-of-care in vitro diagnostic devices for group A streptococcal infections</a:t>
            </a:r>
            <a:endParaRPr lang="en-GB" altLang="en-US" sz="2800" dirty="0">
              <a:solidFill>
                <a:srgbClr val="000000"/>
              </a:solidFill>
              <a:latin typeface="Arial" panose="020B0604020202020204" pitchFamily="34" charset="0"/>
              <a:cs typeface="Arial" panose="020B0604020202020204" pitchFamily="34" charset="0"/>
            </a:endParaRPr>
          </a:p>
          <a:p>
            <a:pPr marL="0" indent="0" algn="l">
              <a:buNone/>
            </a:pPr>
            <a:endParaRPr lang="en-GB" altLang="en-US" sz="2800" dirty="0">
              <a:latin typeface="Arial" panose="020B0604020202020204" pitchFamily="34" charset="0"/>
              <a:cs typeface="Arial" panose="020B0604020202020204" pitchFamily="34" charset="0"/>
            </a:endParaRPr>
          </a:p>
          <a:p>
            <a:endParaRPr lang="en-GB" b="0" i="0" dirty="0">
              <a:solidFill>
                <a:srgbClr val="000000"/>
              </a:solidFill>
              <a:effectLst/>
            </a:endParaRPr>
          </a:p>
          <a:p>
            <a:endParaRPr lang="en-GB" dirty="0">
              <a:solidFill>
                <a:srgbClr val="000000"/>
              </a:solidFill>
            </a:endParaRPr>
          </a:p>
        </p:txBody>
      </p:sp>
    </p:spTree>
    <p:extLst>
      <p:ext uri="{BB962C8B-B14F-4D97-AF65-F5344CB8AC3E}">
        <p14:creationId xmlns:p14="http://schemas.microsoft.com/office/powerpoint/2010/main" val="2439069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1EDA-CDCD-1141-D7E2-7C7AEE6B43AB}"/>
              </a:ext>
            </a:extLst>
          </p:cNvPr>
          <p:cNvSpPr>
            <a:spLocks noGrp="1"/>
          </p:cNvSpPr>
          <p:nvPr>
            <p:ph type="title"/>
          </p:nvPr>
        </p:nvSpPr>
        <p:spPr/>
        <p:txBody>
          <a:bodyPr/>
          <a:lstStyle/>
          <a:p>
            <a:pPr algn="ctr"/>
            <a:r>
              <a:rPr lang="en-GB" b="0" dirty="0"/>
              <a:t>RTI management and shared decision making</a:t>
            </a:r>
          </a:p>
        </p:txBody>
      </p:sp>
      <p:sp>
        <p:nvSpPr>
          <p:cNvPr id="4" name="Footer Placeholder 3">
            <a:extLst>
              <a:ext uri="{FF2B5EF4-FFF2-40B4-BE49-F238E27FC236}">
                <a16:creationId xmlns:a16="http://schemas.microsoft.com/office/drawing/2014/main" id="{099AD309-09AB-7919-F191-D954AFA260CA}"/>
              </a:ext>
            </a:extLst>
          </p:cNvPr>
          <p:cNvSpPr>
            <a:spLocks noGrp="1"/>
          </p:cNvSpPr>
          <p:nvPr>
            <p:ph type="ftr" sz="quarter" idx="3"/>
          </p:nvPr>
        </p:nvSpPr>
        <p:spPr/>
        <p:txBody>
          <a:bodyPr/>
          <a:lstStyle/>
          <a:p>
            <a:r>
              <a:rPr lang="en-GB" sz="1400"/>
              <a:t>www.rcgp.org.uk/TARGETantibiotics</a:t>
            </a:r>
            <a:endParaRPr lang="en-GB" sz="1400" dirty="0"/>
          </a:p>
        </p:txBody>
      </p:sp>
    </p:spTree>
    <p:extLst>
      <p:ext uri="{BB962C8B-B14F-4D97-AF65-F5344CB8AC3E}">
        <p14:creationId xmlns:p14="http://schemas.microsoft.com/office/powerpoint/2010/main" val="52041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25212" y="558570"/>
            <a:ext cx="10960810" cy="1232538"/>
          </a:xfrm>
        </p:spPr>
        <p:txBody>
          <a:bodyPr>
            <a:noAutofit/>
          </a:bodyPr>
          <a:lstStyle/>
          <a:p>
            <a:r>
              <a:rPr lang="en-GB" sz="4000" b="0" dirty="0"/>
              <a:t>The patient perspective: what do patients do when they have an RTI?</a:t>
            </a: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TextBox 3">
            <a:extLst>
              <a:ext uri="{FF2B5EF4-FFF2-40B4-BE49-F238E27FC236}">
                <a16:creationId xmlns:a16="http://schemas.microsoft.com/office/drawing/2014/main" id="{BEF8783B-1038-A8CE-031C-B837B6F26870}"/>
              </a:ext>
            </a:extLst>
          </p:cNvPr>
          <p:cNvSpPr txBox="1"/>
          <p:nvPr/>
        </p:nvSpPr>
        <p:spPr>
          <a:xfrm>
            <a:off x="4248708" y="4981361"/>
            <a:ext cx="3924838" cy="830997"/>
          </a:xfrm>
          <a:prstGeom prst="rect">
            <a:avLst/>
          </a:prstGeom>
          <a:noFill/>
        </p:spPr>
        <p:txBody>
          <a:bodyPr wrap="square" lIns="91440" tIns="45720" rIns="91440" bIns="45720" rtlCol="0" anchor="t">
            <a:spAutoFit/>
          </a:bodyPr>
          <a:lstStyle/>
          <a:p>
            <a:pPr algn="ctr"/>
            <a:r>
              <a:rPr lang="en-GB" sz="2400">
                <a:solidFill>
                  <a:srgbClr val="000000"/>
                </a:solidFill>
                <a:latin typeface="Arial"/>
                <a:cs typeface="Arial"/>
              </a:rPr>
              <a:t>20% consulted </a:t>
            </a:r>
            <a:endParaRPr lang="en-GB" sz="2400" dirty="0">
              <a:solidFill>
                <a:srgbClr val="000000"/>
              </a:solidFill>
              <a:latin typeface="Arial"/>
              <a:cs typeface="Arial"/>
            </a:endParaRPr>
          </a:p>
          <a:p>
            <a:pPr algn="ctr"/>
            <a:r>
              <a:rPr lang="en-GB" sz="2400">
                <a:solidFill>
                  <a:srgbClr val="000000"/>
                </a:solidFill>
                <a:latin typeface="Arial"/>
                <a:cs typeface="Arial"/>
              </a:rPr>
              <a:t>GP surgery</a:t>
            </a:r>
            <a:endParaRPr lang="en-GB" sz="2400" dirty="0">
              <a:solidFill>
                <a:srgbClr val="000000"/>
              </a:solidFill>
              <a:latin typeface="Arial"/>
              <a:cs typeface="Arial"/>
            </a:endParaRPr>
          </a:p>
        </p:txBody>
      </p:sp>
      <p:sp>
        <p:nvSpPr>
          <p:cNvPr id="5" name="TextBox 4">
            <a:extLst>
              <a:ext uri="{FF2B5EF4-FFF2-40B4-BE49-F238E27FC236}">
                <a16:creationId xmlns:a16="http://schemas.microsoft.com/office/drawing/2014/main" id="{B35C4389-1F39-84EA-D3D0-3F9238FC2BA4}"/>
              </a:ext>
            </a:extLst>
          </p:cNvPr>
          <p:cNvSpPr txBox="1"/>
          <p:nvPr/>
        </p:nvSpPr>
        <p:spPr>
          <a:xfrm>
            <a:off x="7849598" y="4978570"/>
            <a:ext cx="4470369" cy="830997"/>
          </a:xfrm>
          <a:prstGeom prst="rect">
            <a:avLst/>
          </a:prstGeom>
          <a:noFill/>
        </p:spPr>
        <p:txBody>
          <a:bodyPr wrap="square" rtlCol="0">
            <a:spAutoFit/>
          </a:bodyPr>
          <a:lstStyle/>
          <a:p>
            <a:pPr algn="ctr"/>
            <a:r>
              <a:rPr lang="en-GB" sz="2400" dirty="0">
                <a:solidFill>
                  <a:srgbClr val="000000"/>
                </a:solidFill>
                <a:latin typeface="Arial" panose="020B0604020202020204" pitchFamily="34" charset="0"/>
                <a:cs typeface="Arial" panose="020B0604020202020204" pitchFamily="34" charset="0"/>
              </a:rPr>
              <a:t>12% consulted </a:t>
            </a:r>
          </a:p>
          <a:p>
            <a:pPr algn="ctr"/>
            <a:r>
              <a:rPr lang="en-GB" sz="2400" dirty="0">
                <a:solidFill>
                  <a:srgbClr val="000000"/>
                </a:solidFill>
                <a:latin typeface="Arial" panose="020B0604020202020204" pitchFamily="34" charset="0"/>
                <a:cs typeface="Arial" panose="020B0604020202020204" pitchFamily="34" charset="0"/>
              </a:rPr>
              <a:t>community pharmacy</a:t>
            </a:r>
          </a:p>
        </p:txBody>
      </p:sp>
      <p:pic>
        <p:nvPicPr>
          <p:cNvPr id="6" name="Graphic 5" descr="Doctor female with solid fill">
            <a:extLst>
              <a:ext uri="{FF2B5EF4-FFF2-40B4-BE49-F238E27FC236}">
                <a16:creationId xmlns:a16="http://schemas.microsoft.com/office/drawing/2014/main" id="{3C513BF4-7F67-E120-89B3-23443B2649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3009" y="3228175"/>
            <a:ext cx="1639735" cy="1639735"/>
          </a:xfrm>
          <a:prstGeom prst="rect">
            <a:avLst/>
          </a:prstGeom>
        </p:spPr>
      </p:pic>
      <p:pic>
        <p:nvPicPr>
          <p:cNvPr id="15" name="Graphic 14" descr="Medical with solid fill">
            <a:extLst>
              <a:ext uri="{FF2B5EF4-FFF2-40B4-BE49-F238E27FC236}">
                <a16:creationId xmlns:a16="http://schemas.microsoft.com/office/drawing/2014/main" id="{CED0B69F-FA11-809E-0492-60700BA98E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74141" y="3285696"/>
            <a:ext cx="1621285" cy="1621285"/>
          </a:xfrm>
          <a:prstGeom prst="rect">
            <a:avLst/>
          </a:prstGeom>
        </p:spPr>
      </p:pic>
      <p:sp>
        <p:nvSpPr>
          <p:cNvPr id="18" name="Flowchart: Alternate Process 17">
            <a:extLst>
              <a:ext uri="{FF2B5EF4-FFF2-40B4-BE49-F238E27FC236}">
                <a16:creationId xmlns:a16="http://schemas.microsoft.com/office/drawing/2014/main" id="{AE19DAAC-B9DF-BAC4-5FD4-195E94C722CB}"/>
              </a:ext>
            </a:extLst>
          </p:cNvPr>
          <p:cNvSpPr/>
          <p:nvPr/>
        </p:nvSpPr>
        <p:spPr>
          <a:xfrm>
            <a:off x="4233594" y="3060666"/>
            <a:ext cx="3773839" cy="3101351"/>
          </a:xfrm>
          <a:prstGeom prst="flowChartAlternateProcess">
            <a:avLst/>
          </a:prstGeom>
          <a:noFill/>
          <a:ln w="19050">
            <a:solidFill>
              <a:srgbClr val="03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9" name="Flowchart: Alternate Process 18">
            <a:extLst>
              <a:ext uri="{FF2B5EF4-FFF2-40B4-BE49-F238E27FC236}">
                <a16:creationId xmlns:a16="http://schemas.microsoft.com/office/drawing/2014/main" id="{E3061C30-060B-3FFF-357E-5EE6F36EE440}"/>
              </a:ext>
            </a:extLst>
          </p:cNvPr>
          <p:cNvSpPr/>
          <p:nvPr/>
        </p:nvSpPr>
        <p:spPr>
          <a:xfrm>
            <a:off x="8212183" y="3060667"/>
            <a:ext cx="3773839" cy="3101351"/>
          </a:xfrm>
          <a:prstGeom prst="flowChartAlternateProcess">
            <a:avLst/>
          </a:prstGeom>
          <a:noFill/>
          <a:ln w="19050">
            <a:solidFill>
              <a:srgbClr val="90C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9717303-AE25-3E27-B627-F7E5AEB33898}"/>
              </a:ext>
            </a:extLst>
          </p:cNvPr>
          <p:cNvSpPr txBox="1"/>
          <p:nvPr/>
        </p:nvSpPr>
        <p:spPr>
          <a:xfrm>
            <a:off x="7497234" y="6517286"/>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2023, Basis Research)</a:t>
            </a:r>
          </a:p>
        </p:txBody>
      </p:sp>
      <p:sp>
        <p:nvSpPr>
          <p:cNvPr id="21" name="Text Placeholder 1">
            <a:extLst>
              <a:ext uri="{FF2B5EF4-FFF2-40B4-BE49-F238E27FC236}">
                <a16:creationId xmlns:a16="http://schemas.microsoft.com/office/drawing/2014/main" id="{08BEA268-73F1-82A5-619C-11177C771B81}"/>
              </a:ext>
            </a:extLst>
          </p:cNvPr>
          <p:cNvSpPr txBox="1">
            <a:spLocks/>
          </p:cNvSpPr>
          <p:nvPr/>
        </p:nvSpPr>
        <p:spPr>
          <a:xfrm>
            <a:off x="42333" y="6419461"/>
            <a:ext cx="7315200"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200" dirty="0"/>
              <a:t>Source: Basis Research, AMR Survey</a:t>
            </a:r>
          </a:p>
          <a:p>
            <a:pPr marL="0" indent="0">
              <a:lnSpc>
                <a:spcPct val="100000"/>
              </a:lnSpc>
              <a:spcBef>
                <a:spcPts val="0"/>
              </a:spcBef>
              <a:buNone/>
            </a:pPr>
            <a:r>
              <a:rPr lang="en-GB" sz="1200" dirty="0"/>
              <a:t>Base: All respondents (n=5390), n varies by subgroup (min n=393)*</a:t>
            </a:r>
          </a:p>
        </p:txBody>
      </p:sp>
      <p:sp>
        <p:nvSpPr>
          <p:cNvPr id="23" name="Rectangle: Rounded Corners 22">
            <a:extLst>
              <a:ext uri="{FF2B5EF4-FFF2-40B4-BE49-F238E27FC236}">
                <a16:creationId xmlns:a16="http://schemas.microsoft.com/office/drawing/2014/main" id="{CAC476D2-43BD-80E8-485D-EEF560CDC8AA}"/>
              </a:ext>
            </a:extLst>
          </p:cNvPr>
          <p:cNvSpPr/>
          <p:nvPr/>
        </p:nvSpPr>
        <p:spPr>
          <a:xfrm>
            <a:off x="3791893" y="1908142"/>
            <a:ext cx="4929977" cy="815323"/>
          </a:xfrm>
          <a:prstGeom prst="roundRect">
            <a:avLst/>
          </a:prstGeom>
          <a:solidFill>
            <a:srgbClr val="5E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Arial" panose="020B0604020202020204" pitchFamily="34" charset="0"/>
                <a:cs typeface="Arial" panose="020B0604020202020204" pitchFamily="34" charset="0"/>
              </a:rPr>
              <a:t>74% reported RTI in 2022- 23</a:t>
            </a:r>
          </a:p>
        </p:txBody>
      </p:sp>
      <p:sp>
        <p:nvSpPr>
          <p:cNvPr id="24" name="TextBox 23">
            <a:extLst>
              <a:ext uri="{FF2B5EF4-FFF2-40B4-BE49-F238E27FC236}">
                <a16:creationId xmlns:a16="http://schemas.microsoft.com/office/drawing/2014/main" id="{756D91EC-74DB-9748-C7FA-C12F12919E78}"/>
              </a:ext>
            </a:extLst>
          </p:cNvPr>
          <p:cNvSpPr txBox="1"/>
          <p:nvPr/>
        </p:nvSpPr>
        <p:spPr>
          <a:xfrm>
            <a:off x="449053" y="4966760"/>
            <a:ext cx="3343420" cy="830997"/>
          </a:xfrm>
          <a:prstGeom prst="rect">
            <a:avLst/>
          </a:prstGeom>
          <a:noFill/>
          <a:ln>
            <a:noFill/>
          </a:ln>
        </p:spPr>
        <p:txBody>
          <a:bodyPr wrap="square" rtlCol="0">
            <a:spAutoFit/>
          </a:bodyPr>
          <a:lstStyle/>
          <a:p>
            <a:pPr algn="ctr"/>
            <a:r>
              <a:rPr lang="en-GB" sz="2400" dirty="0">
                <a:solidFill>
                  <a:srgbClr val="000000"/>
                </a:solidFill>
                <a:latin typeface="Arial" panose="020B0604020202020204" pitchFamily="34" charset="0"/>
                <a:cs typeface="Arial" panose="020B0604020202020204" pitchFamily="34" charset="0"/>
              </a:rPr>
              <a:t>55% self managed</a:t>
            </a:r>
          </a:p>
          <a:p>
            <a:pPr algn="ctr"/>
            <a:r>
              <a:rPr lang="en-GB" sz="2400" dirty="0">
                <a:solidFill>
                  <a:srgbClr val="000000"/>
                </a:solidFill>
                <a:latin typeface="Arial" panose="020B0604020202020204" pitchFamily="34" charset="0"/>
                <a:cs typeface="Arial" panose="020B0604020202020204" pitchFamily="34" charset="0"/>
              </a:rPr>
              <a:t>(did not consult)</a:t>
            </a:r>
          </a:p>
        </p:txBody>
      </p:sp>
      <p:sp>
        <p:nvSpPr>
          <p:cNvPr id="26" name="Flowchart: Alternate Process 25">
            <a:extLst>
              <a:ext uri="{FF2B5EF4-FFF2-40B4-BE49-F238E27FC236}">
                <a16:creationId xmlns:a16="http://schemas.microsoft.com/office/drawing/2014/main" id="{5D791D4E-862C-B0AF-5259-CC85458E2939}"/>
              </a:ext>
            </a:extLst>
          </p:cNvPr>
          <p:cNvSpPr/>
          <p:nvPr/>
        </p:nvSpPr>
        <p:spPr>
          <a:xfrm>
            <a:off x="196471" y="3018488"/>
            <a:ext cx="3773839" cy="3101351"/>
          </a:xfrm>
          <a:prstGeom prst="flowChartAlternateProcess">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pic>
        <p:nvPicPr>
          <p:cNvPr id="28" name="Graphic 27" descr="Home with solid fill">
            <a:extLst>
              <a:ext uri="{FF2B5EF4-FFF2-40B4-BE49-F238E27FC236}">
                <a16:creationId xmlns:a16="http://schemas.microsoft.com/office/drawing/2014/main" id="{F20AE6D5-7311-EAD3-6C9D-131E1D4D6E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7637" y="3350981"/>
            <a:ext cx="1240534" cy="1240534"/>
          </a:xfrm>
          <a:prstGeom prst="rect">
            <a:avLst/>
          </a:prstGeom>
        </p:spPr>
      </p:pic>
    </p:spTree>
    <p:extLst>
      <p:ext uri="{BB962C8B-B14F-4D97-AF65-F5344CB8AC3E}">
        <p14:creationId xmlns:p14="http://schemas.microsoft.com/office/powerpoint/2010/main" val="1121477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974622" y="1197340"/>
            <a:ext cx="10960810" cy="915015"/>
          </a:xfrm>
        </p:spPr>
        <p:txBody>
          <a:bodyPr>
            <a:noAutofit/>
          </a:bodyPr>
          <a:lstStyle/>
          <a:p>
            <a:r>
              <a:rPr lang="en-GB" altLang="en-US" sz="1800" b="0" dirty="0">
                <a:solidFill>
                  <a:schemeClr val="accent6">
                    <a:lumMod val="25000"/>
                  </a:schemeClr>
                </a:solidFill>
              </a:rPr>
              <a:t>What did you e</a:t>
            </a:r>
            <a:r>
              <a:rPr lang="en-GB" altLang="en-US" sz="1800" b="0" dirty="0">
                <a:solidFill>
                  <a:schemeClr val="accent6">
                    <a:lumMod val="25000"/>
                  </a:schemeClr>
                </a:solidFill>
                <a:latin typeface="Arial" panose="020B0604020202020204" pitchFamily="34" charset="0"/>
                <a:cs typeface="Arial" panose="020B0604020202020204" pitchFamily="34" charset="0"/>
              </a:rPr>
              <a:t>xpect from your contact or visit to the Doctor's surgery, for this most recent illness? </a:t>
            </a:r>
            <a:br>
              <a:rPr lang="en-GB" altLang="en-US" sz="1800" b="0" dirty="0">
                <a:solidFill>
                  <a:schemeClr val="accent6">
                    <a:lumMod val="25000"/>
                  </a:schemeClr>
                </a:solidFill>
                <a:latin typeface="Arial" panose="020B0604020202020204" pitchFamily="34" charset="0"/>
                <a:cs typeface="Arial" panose="020B0604020202020204" pitchFamily="34" charset="0"/>
              </a:rPr>
            </a:br>
            <a:r>
              <a:rPr lang="en-GB" altLang="en-US" sz="1800" dirty="0">
                <a:solidFill>
                  <a:schemeClr val="accent6">
                    <a:lumMod val="25000"/>
                  </a:schemeClr>
                </a:solidFill>
                <a:latin typeface="Arial" panose="020B0604020202020204" pitchFamily="34" charset="0"/>
                <a:cs typeface="Arial" panose="020B0604020202020204" pitchFamily="34" charset="0"/>
              </a:rPr>
              <a:t>Vs</a:t>
            </a:r>
            <a:r>
              <a:rPr lang="en-GB" altLang="en-US" sz="1800" b="0" dirty="0">
                <a:solidFill>
                  <a:schemeClr val="accent6">
                    <a:lumMod val="25000"/>
                  </a:schemeClr>
                </a:solidFill>
                <a:latin typeface="Arial" panose="020B0604020202020204" pitchFamily="34" charset="0"/>
                <a:cs typeface="Arial" panose="020B0604020202020204" pitchFamily="34" charset="0"/>
              </a:rPr>
              <a:t> What happened when you contacted or visited the Doctor's surgery [multiple choice question]</a:t>
            </a:r>
            <a:endParaRPr lang="en-GB" sz="1800" b="0" dirty="0">
              <a:solidFill>
                <a:schemeClr val="accent6">
                  <a:lumMod val="25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dirty="0"/>
              <a:t>January 2024</a:t>
            </a:r>
            <a:endParaRPr lang="en-GB" dirty="0"/>
          </a:p>
        </p:txBody>
      </p:sp>
      <p:graphicFrame>
        <p:nvGraphicFramePr>
          <p:cNvPr id="4" name="Chart 3">
            <a:extLst>
              <a:ext uri="{FF2B5EF4-FFF2-40B4-BE49-F238E27FC236}">
                <a16:creationId xmlns:a16="http://schemas.microsoft.com/office/drawing/2014/main" id="{AA9CA191-7E5B-C50B-8430-9BB8A2AAD8F0}"/>
              </a:ext>
            </a:extLst>
          </p:cNvPr>
          <p:cNvGraphicFramePr/>
          <p:nvPr>
            <p:extLst>
              <p:ext uri="{D42A27DB-BD31-4B8C-83A1-F6EECF244321}">
                <p14:modId xmlns:p14="http://schemas.microsoft.com/office/powerpoint/2010/main" val="3967450396"/>
              </p:ext>
            </p:extLst>
          </p:nvPr>
        </p:nvGraphicFramePr>
        <p:xfrm>
          <a:off x="807719" y="1966781"/>
          <a:ext cx="11331402" cy="4275751"/>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46819625-19A2-42D6-8906-D8045CCB800A}"/>
              </a:ext>
            </a:extLst>
          </p:cNvPr>
          <p:cNvGrpSpPr/>
          <p:nvPr/>
        </p:nvGrpSpPr>
        <p:grpSpPr>
          <a:xfrm>
            <a:off x="7229761" y="6086540"/>
            <a:ext cx="4909360" cy="369332"/>
            <a:chOff x="8214448" y="507023"/>
            <a:chExt cx="4909360" cy="369332"/>
          </a:xfrm>
        </p:grpSpPr>
        <p:sp>
          <p:nvSpPr>
            <p:cNvPr id="11" name="TextBox 10">
              <a:extLst>
                <a:ext uri="{FF2B5EF4-FFF2-40B4-BE49-F238E27FC236}">
                  <a16:creationId xmlns:a16="http://schemas.microsoft.com/office/drawing/2014/main" id="{163D27C5-A36C-6181-06E2-7DDC807D35F9}"/>
                </a:ext>
              </a:extLst>
            </p:cNvPr>
            <p:cNvSpPr txBox="1"/>
            <p:nvPr/>
          </p:nvSpPr>
          <p:spPr>
            <a:xfrm>
              <a:off x="8591868" y="507023"/>
              <a:ext cx="4531940"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Significantly higher / lower vs. expectation</a:t>
              </a:r>
            </a:p>
          </p:txBody>
        </p:sp>
        <p:sp>
          <p:nvSpPr>
            <p:cNvPr id="12" name="Isosceles Triangle 11">
              <a:extLst>
                <a:ext uri="{FF2B5EF4-FFF2-40B4-BE49-F238E27FC236}">
                  <a16:creationId xmlns:a16="http://schemas.microsoft.com/office/drawing/2014/main" id="{C20A7290-CF64-E080-E7AF-03F55C3214A2}"/>
                </a:ext>
              </a:extLst>
            </p:cNvPr>
            <p:cNvSpPr/>
            <p:nvPr/>
          </p:nvSpPr>
          <p:spPr>
            <a:xfrm>
              <a:off x="8214448" y="626810"/>
              <a:ext cx="180000" cy="108000"/>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Isosceles Triangle 12">
              <a:extLst>
                <a:ext uri="{FF2B5EF4-FFF2-40B4-BE49-F238E27FC236}">
                  <a16:creationId xmlns:a16="http://schemas.microsoft.com/office/drawing/2014/main" id="{391D5F8C-DF3B-104A-9FFC-FBA3085B5DF8}"/>
                </a:ext>
              </a:extLst>
            </p:cNvPr>
            <p:cNvSpPr/>
            <p:nvPr/>
          </p:nvSpPr>
          <p:spPr>
            <a:xfrm rot="10800000">
              <a:off x="8394448" y="626810"/>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14" name="Isosceles Triangle 13">
            <a:extLst>
              <a:ext uri="{FF2B5EF4-FFF2-40B4-BE49-F238E27FC236}">
                <a16:creationId xmlns:a16="http://schemas.microsoft.com/office/drawing/2014/main" id="{3C98E77B-5C06-C3BB-7056-37BA4C2F895F}"/>
              </a:ext>
            </a:extLst>
          </p:cNvPr>
          <p:cNvSpPr/>
          <p:nvPr/>
        </p:nvSpPr>
        <p:spPr>
          <a:xfrm rot="10800000">
            <a:off x="9203506" y="2732101"/>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Isosceles Triangle 14">
            <a:extLst>
              <a:ext uri="{FF2B5EF4-FFF2-40B4-BE49-F238E27FC236}">
                <a16:creationId xmlns:a16="http://schemas.microsoft.com/office/drawing/2014/main" id="{0270C7B3-B54E-4AD0-B95A-08DFFE879946}"/>
              </a:ext>
            </a:extLst>
          </p:cNvPr>
          <p:cNvSpPr/>
          <p:nvPr/>
        </p:nvSpPr>
        <p:spPr>
          <a:xfrm>
            <a:off x="10933921" y="3221141"/>
            <a:ext cx="180000" cy="108000"/>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Isosceles Triangle 17">
            <a:extLst>
              <a:ext uri="{FF2B5EF4-FFF2-40B4-BE49-F238E27FC236}">
                <a16:creationId xmlns:a16="http://schemas.microsoft.com/office/drawing/2014/main" id="{D86E48FB-731D-D24E-B37D-33A2C56D55B0}"/>
              </a:ext>
            </a:extLst>
          </p:cNvPr>
          <p:cNvSpPr/>
          <p:nvPr/>
        </p:nvSpPr>
        <p:spPr>
          <a:xfrm rot="10800000">
            <a:off x="7704881" y="4280972"/>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Isosceles Triangle 18">
            <a:extLst>
              <a:ext uri="{FF2B5EF4-FFF2-40B4-BE49-F238E27FC236}">
                <a16:creationId xmlns:a16="http://schemas.microsoft.com/office/drawing/2014/main" id="{5CFD47CF-A0DB-47A1-8846-3FE823205DFB}"/>
              </a:ext>
            </a:extLst>
          </p:cNvPr>
          <p:cNvSpPr/>
          <p:nvPr/>
        </p:nvSpPr>
        <p:spPr>
          <a:xfrm rot="10800000">
            <a:off x="6463531" y="4854907"/>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Isosceles Triangle 2">
            <a:extLst>
              <a:ext uri="{FF2B5EF4-FFF2-40B4-BE49-F238E27FC236}">
                <a16:creationId xmlns:a16="http://schemas.microsoft.com/office/drawing/2014/main" id="{10A075EC-362D-214D-4D23-55D25D8F2C9E}"/>
              </a:ext>
            </a:extLst>
          </p:cNvPr>
          <p:cNvSpPr/>
          <p:nvPr/>
        </p:nvSpPr>
        <p:spPr>
          <a:xfrm rot="10800000">
            <a:off x="6354866" y="5885053"/>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7">
            <a:extLst>
              <a:ext uri="{FF2B5EF4-FFF2-40B4-BE49-F238E27FC236}">
                <a16:creationId xmlns:a16="http://schemas.microsoft.com/office/drawing/2014/main" id="{0228BAEC-D2A3-A9C8-E4E6-F52E4ADB461C}"/>
              </a:ext>
            </a:extLst>
          </p:cNvPr>
          <p:cNvSpPr txBox="1">
            <a:spLocks/>
          </p:cNvSpPr>
          <p:nvPr/>
        </p:nvSpPr>
        <p:spPr>
          <a:xfrm>
            <a:off x="1178311" y="314851"/>
            <a:ext cx="10960810" cy="1198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AD0016"/>
                </a:solidFill>
                <a:latin typeface="Arial" panose="020B0604020202020204" pitchFamily="34" charset="0"/>
                <a:ea typeface="+mj-ea"/>
                <a:cs typeface="Arial" panose="020B0604020202020204" pitchFamily="34" charset="0"/>
              </a:defRPr>
            </a:lvl1pPr>
          </a:lstStyle>
          <a:p>
            <a:endParaRPr lang="en-GB" b="0" dirty="0"/>
          </a:p>
        </p:txBody>
      </p:sp>
      <p:sp>
        <p:nvSpPr>
          <p:cNvPr id="6" name="TextBox 5">
            <a:extLst>
              <a:ext uri="{FF2B5EF4-FFF2-40B4-BE49-F238E27FC236}">
                <a16:creationId xmlns:a16="http://schemas.microsoft.com/office/drawing/2014/main" id="{0AA80A8A-C157-7140-3315-F5C0AFAAD5CC}"/>
              </a:ext>
            </a:extLst>
          </p:cNvPr>
          <p:cNvSpPr txBox="1"/>
          <p:nvPr/>
        </p:nvSpPr>
        <p:spPr>
          <a:xfrm>
            <a:off x="1145958" y="458714"/>
            <a:ext cx="10509111" cy="769441"/>
          </a:xfrm>
          <a:prstGeom prst="rect">
            <a:avLst/>
          </a:prstGeom>
          <a:noFill/>
        </p:spPr>
        <p:txBody>
          <a:bodyPr wrap="square" rtlCol="0">
            <a:spAutoFit/>
          </a:bodyPr>
          <a:lstStyle/>
          <a:p>
            <a:r>
              <a:rPr lang="en-GB" altLang="en-US" sz="4400" b="0" dirty="0">
                <a:latin typeface="Arial" panose="020B0604020202020204" pitchFamily="34" charset="0"/>
                <a:cs typeface="Arial" panose="020B0604020202020204" pitchFamily="34" charset="0"/>
              </a:rPr>
              <a:t>Patient expectations compared to reality</a:t>
            </a:r>
            <a:endParaRPr lang="en-GB" sz="4400" b="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BF40B5-570E-5ECC-AA43-3B581BF01743}"/>
              </a:ext>
            </a:extLst>
          </p:cNvPr>
          <p:cNvSpPr txBox="1"/>
          <p:nvPr/>
        </p:nvSpPr>
        <p:spPr>
          <a:xfrm>
            <a:off x="7497234" y="6517286"/>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2023, Basis Research)</a:t>
            </a:r>
          </a:p>
        </p:txBody>
      </p:sp>
      <p:sp>
        <p:nvSpPr>
          <p:cNvPr id="17" name="Rectangle: Rounded Corners 16">
            <a:extLst>
              <a:ext uri="{FF2B5EF4-FFF2-40B4-BE49-F238E27FC236}">
                <a16:creationId xmlns:a16="http://schemas.microsoft.com/office/drawing/2014/main" id="{27980947-8AA0-2252-4EA4-23058E7C5D20}"/>
              </a:ext>
            </a:extLst>
          </p:cNvPr>
          <p:cNvSpPr/>
          <p:nvPr/>
        </p:nvSpPr>
        <p:spPr>
          <a:xfrm>
            <a:off x="1481559" y="3993266"/>
            <a:ext cx="7901947" cy="58688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129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9CD9D3-0F37-D4E5-C550-FAAB96E1301F}"/>
              </a:ext>
            </a:extLst>
          </p:cNvPr>
          <p:cNvSpPr>
            <a:spLocks noGrp="1"/>
          </p:cNvSpPr>
          <p:nvPr>
            <p:ph type="body" sz="quarter" idx="12"/>
          </p:nvPr>
        </p:nvSpPr>
        <p:spPr>
          <a:xfrm>
            <a:off x="130629" y="6490064"/>
            <a:ext cx="7315200" cy="365125"/>
          </a:xfrm>
        </p:spPr>
        <p:txBody>
          <a:bodyPr/>
          <a:lstStyle/>
          <a:p>
            <a:r>
              <a:rPr lang="en-GB" sz="1200" dirty="0">
                <a:solidFill>
                  <a:srgbClr val="000000"/>
                </a:solidFill>
              </a:rPr>
              <a:t>Source: Basis Research, AMR Survey</a:t>
            </a:r>
          </a:p>
          <a:p>
            <a:r>
              <a:rPr lang="en-GB" sz="1200" dirty="0">
                <a:solidFill>
                  <a:srgbClr val="000000"/>
                </a:solidFill>
              </a:rPr>
              <a:t>Base: All respondents (n=5390)</a:t>
            </a:r>
          </a:p>
        </p:txBody>
      </p:sp>
      <p:sp>
        <p:nvSpPr>
          <p:cNvPr id="4" name="Slide Number Placeholder 3">
            <a:extLst>
              <a:ext uri="{FF2B5EF4-FFF2-40B4-BE49-F238E27FC236}">
                <a16:creationId xmlns:a16="http://schemas.microsoft.com/office/drawing/2014/main" id="{5C3274B1-9102-FCC4-4B8F-46552B970B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graphicFrame>
        <p:nvGraphicFramePr>
          <p:cNvPr id="6" name="Chart 5">
            <a:extLst>
              <a:ext uri="{FF2B5EF4-FFF2-40B4-BE49-F238E27FC236}">
                <a16:creationId xmlns:a16="http://schemas.microsoft.com/office/drawing/2014/main" id="{764456A5-467B-2D86-4DF7-AAC954429116}"/>
              </a:ext>
            </a:extLst>
          </p:cNvPr>
          <p:cNvGraphicFramePr/>
          <p:nvPr>
            <p:extLst>
              <p:ext uri="{D42A27DB-BD31-4B8C-83A1-F6EECF244321}">
                <p14:modId xmlns:p14="http://schemas.microsoft.com/office/powerpoint/2010/main" val="2142821183"/>
              </p:ext>
            </p:extLst>
          </p:nvPr>
        </p:nvGraphicFramePr>
        <p:xfrm>
          <a:off x="1567357" y="2182296"/>
          <a:ext cx="9057286" cy="33471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74B9A6C8-3C17-7D5A-176E-A528E672906D}"/>
              </a:ext>
            </a:extLst>
          </p:cNvPr>
          <p:cNvCxnSpPr>
            <a:cxnSpLocks/>
          </p:cNvCxnSpPr>
          <p:nvPr/>
        </p:nvCxnSpPr>
        <p:spPr>
          <a:xfrm>
            <a:off x="3423865" y="2682321"/>
            <a:ext cx="0" cy="2700000"/>
          </a:xfrm>
          <a:prstGeom prst="line">
            <a:avLst/>
          </a:prstGeom>
          <a:noFill/>
          <a:ln w="57150" cap="flat" cmpd="sng" algn="ctr">
            <a:solidFill>
              <a:srgbClr val="000000"/>
            </a:solidFill>
            <a:prstDash val="solid"/>
          </a:ln>
          <a:effectLst/>
        </p:spPr>
      </p:cxnSp>
      <p:cxnSp>
        <p:nvCxnSpPr>
          <p:cNvPr id="12" name="Straight Connector 11">
            <a:extLst>
              <a:ext uri="{FF2B5EF4-FFF2-40B4-BE49-F238E27FC236}">
                <a16:creationId xmlns:a16="http://schemas.microsoft.com/office/drawing/2014/main" id="{1EAF49B8-A7C0-6ACA-E910-062FB539AA27}"/>
              </a:ext>
            </a:extLst>
          </p:cNvPr>
          <p:cNvCxnSpPr>
            <a:cxnSpLocks/>
          </p:cNvCxnSpPr>
          <p:nvPr/>
        </p:nvCxnSpPr>
        <p:spPr>
          <a:xfrm>
            <a:off x="7050460" y="2975141"/>
            <a:ext cx="8878" cy="2409171"/>
          </a:xfrm>
          <a:prstGeom prst="line">
            <a:avLst/>
          </a:prstGeom>
          <a:noFill/>
          <a:ln w="57150" cap="flat" cmpd="sng" algn="ctr">
            <a:solidFill>
              <a:srgbClr val="000000"/>
            </a:solidFill>
            <a:prstDash val="solid"/>
          </a:ln>
          <a:effectLst/>
        </p:spPr>
      </p:cxnSp>
      <p:cxnSp>
        <p:nvCxnSpPr>
          <p:cNvPr id="14" name="Straight Connector 13">
            <a:extLst>
              <a:ext uri="{FF2B5EF4-FFF2-40B4-BE49-F238E27FC236}">
                <a16:creationId xmlns:a16="http://schemas.microsoft.com/office/drawing/2014/main" id="{7A55082A-AC2B-ACE0-5065-70E4537509F8}"/>
              </a:ext>
            </a:extLst>
          </p:cNvPr>
          <p:cNvCxnSpPr>
            <a:cxnSpLocks/>
          </p:cNvCxnSpPr>
          <p:nvPr/>
        </p:nvCxnSpPr>
        <p:spPr>
          <a:xfrm>
            <a:off x="10665280" y="3131560"/>
            <a:ext cx="0" cy="2252752"/>
          </a:xfrm>
          <a:prstGeom prst="line">
            <a:avLst/>
          </a:prstGeom>
          <a:noFill/>
          <a:ln w="57150" cap="flat" cmpd="sng" algn="ctr">
            <a:solidFill>
              <a:srgbClr val="000000"/>
            </a:solidFill>
            <a:prstDash val="solid"/>
          </a:ln>
          <a:effectLst/>
        </p:spPr>
      </p:cxnSp>
      <p:cxnSp>
        <p:nvCxnSpPr>
          <p:cNvPr id="15" name="Straight Connector 14">
            <a:extLst>
              <a:ext uri="{FF2B5EF4-FFF2-40B4-BE49-F238E27FC236}">
                <a16:creationId xmlns:a16="http://schemas.microsoft.com/office/drawing/2014/main" id="{193F155D-70C6-B0FA-AAA8-79D85BBABF3E}"/>
              </a:ext>
            </a:extLst>
          </p:cNvPr>
          <p:cNvCxnSpPr>
            <a:cxnSpLocks/>
          </p:cNvCxnSpPr>
          <p:nvPr/>
        </p:nvCxnSpPr>
        <p:spPr>
          <a:xfrm>
            <a:off x="3423865" y="2348314"/>
            <a:ext cx="0" cy="89246"/>
          </a:xfrm>
          <a:prstGeom prst="line">
            <a:avLst/>
          </a:prstGeom>
          <a:noFill/>
          <a:ln w="57150" cap="flat" cmpd="sng" algn="ctr">
            <a:solidFill>
              <a:srgbClr val="595959"/>
            </a:solidFill>
            <a:prstDash val="solid"/>
          </a:ln>
          <a:effectLst/>
        </p:spPr>
      </p:cxnSp>
      <p:cxnSp>
        <p:nvCxnSpPr>
          <p:cNvPr id="17" name="Straight Connector 16">
            <a:extLst>
              <a:ext uri="{FF2B5EF4-FFF2-40B4-BE49-F238E27FC236}">
                <a16:creationId xmlns:a16="http://schemas.microsoft.com/office/drawing/2014/main" id="{632CA1AA-A0D9-EC74-C5B9-94A6759E1C9B}"/>
              </a:ext>
            </a:extLst>
          </p:cNvPr>
          <p:cNvCxnSpPr>
            <a:cxnSpLocks/>
          </p:cNvCxnSpPr>
          <p:nvPr/>
        </p:nvCxnSpPr>
        <p:spPr>
          <a:xfrm>
            <a:off x="7050460" y="2376889"/>
            <a:ext cx="0" cy="110685"/>
          </a:xfrm>
          <a:prstGeom prst="line">
            <a:avLst/>
          </a:prstGeom>
          <a:noFill/>
          <a:ln w="57150" cap="flat" cmpd="sng" algn="ctr">
            <a:solidFill>
              <a:srgbClr val="595959"/>
            </a:solidFill>
            <a:prstDash val="solid"/>
          </a:ln>
          <a:effectLst/>
        </p:spPr>
      </p:cxnSp>
      <p:cxnSp>
        <p:nvCxnSpPr>
          <p:cNvPr id="18" name="Straight Connector 17">
            <a:extLst>
              <a:ext uri="{FF2B5EF4-FFF2-40B4-BE49-F238E27FC236}">
                <a16:creationId xmlns:a16="http://schemas.microsoft.com/office/drawing/2014/main" id="{6C1952DD-FAED-4C3E-84A0-27626550FA65}"/>
              </a:ext>
            </a:extLst>
          </p:cNvPr>
          <p:cNvCxnSpPr>
            <a:cxnSpLocks/>
          </p:cNvCxnSpPr>
          <p:nvPr/>
        </p:nvCxnSpPr>
        <p:spPr>
          <a:xfrm>
            <a:off x="10667481" y="2367364"/>
            <a:ext cx="0" cy="180000"/>
          </a:xfrm>
          <a:prstGeom prst="line">
            <a:avLst/>
          </a:prstGeom>
          <a:noFill/>
          <a:ln w="57150" cap="flat" cmpd="sng" algn="ctr">
            <a:solidFill>
              <a:srgbClr val="595959"/>
            </a:solidFill>
            <a:prstDash val="solid"/>
          </a:ln>
          <a:effectLst/>
        </p:spPr>
      </p:cxnSp>
      <p:sp>
        <p:nvSpPr>
          <p:cNvPr id="19" name="TextBox 18">
            <a:extLst>
              <a:ext uri="{FF2B5EF4-FFF2-40B4-BE49-F238E27FC236}">
                <a16:creationId xmlns:a16="http://schemas.microsoft.com/office/drawing/2014/main" id="{72B171F3-520E-D03D-CB1A-11A9B5A26058}"/>
              </a:ext>
            </a:extLst>
          </p:cNvPr>
          <p:cNvSpPr txBox="1"/>
          <p:nvPr/>
        </p:nvSpPr>
        <p:spPr>
          <a:xfrm>
            <a:off x="3528109" y="3286744"/>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t>88%</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Agree or strongly agree</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5D496AEA-2098-B4AD-0AB7-0F2A079A5326}"/>
              </a:ext>
            </a:extLst>
          </p:cNvPr>
          <p:cNvSpPr txBox="1"/>
          <p:nvPr/>
        </p:nvSpPr>
        <p:spPr>
          <a:xfrm>
            <a:off x="7154703" y="3578655"/>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t>78%</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Agree or strongly agree</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00D14ED7-1B20-583B-C46C-E7304AD8DD36}"/>
              </a:ext>
            </a:extLst>
          </p:cNvPr>
          <p:cNvSpPr txBox="1"/>
          <p:nvPr/>
        </p:nvSpPr>
        <p:spPr>
          <a:xfrm>
            <a:off x="10788073" y="3751592"/>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t>74%</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Agree</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7B9922E-BAD5-18C5-7367-1F1855B43952}"/>
              </a:ext>
            </a:extLst>
          </p:cNvPr>
          <p:cNvSpPr txBox="1"/>
          <p:nvPr/>
        </p:nvSpPr>
        <p:spPr>
          <a:xfrm>
            <a:off x="3528109" y="1888854"/>
            <a:ext cx="1818151" cy="350846"/>
          </a:xfrm>
          <a:prstGeom prst="rect">
            <a:avLst/>
          </a:prstGeom>
          <a:ln>
            <a:noFill/>
          </a:ln>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3"/>
                </a:solidFill>
                <a:effectLst/>
                <a:uLnTx/>
                <a:uFillTx/>
                <a:latin typeface="Arial" panose="020B0604020202020204"/>
                <a:ea typeface="+mn-ea"/>
                <a:cs typeface="+mn-cs"/>
              </a:rPr>
              <a:t>3%</a:t>
            </a:r>
            <a:r>
              <a:rPr kumimoji="0" lang="en-GB" sz="1600" b="1" i="0" u="none" strike="noStrike" kern="1200" cap="none" spc="0" normalizeH="0" baseline="0" noProof="0" dirty="0">
                <a:ln>
                  <a:noFill/>
                </a:ln>
                <a:solidFill>
                  <a:schemeClr val="accent3"/>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3"/>
                </a:solidFill>
                <a:effectLst/>
                <a:uLnTx/>
                <a:uFillTx/>
                <a:latin typeface="Arial" panose="020B0604020202020204"/>
                <a:ea typeface="+mn-ea"/>
                <a:cs typeface="+mn-cs"/>
              </a:rPr>
              <a:t>disagree</a:t>
            </a:r>
            <a:endParaRPr kumimoji="0" lang="en-GB" sz="1400" b="0" i="0" u="none" strike="noStrike" kern="1200" cap="none" spc="0" normalizeH="0" baseline="0" noProof="0" dirty="0">
              <a:ln>
                <a:noFill/>
              </a:ln>
              <a:solidFill>
                <a:schemeClr val="accent3"/>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63F8BD6E-1B42-9AEF-938F-20EA05728515}"/>
              </a:ext>
            </a:extLst>
          </p:cNvPr>
          <p:cNvSpPr txBox="1"/>
          <p:nvPr/>
        </p:nvSpPr>
        <p:spPr>
          <a:xfrm>
            <a:off x="7154702" y="1973788"/>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3"/>
                </a:solidFill>
                <a:effectLst/>
                <a:uLnTx/>
                <a:uFillTx/>
                <a:latin typeface="Arial" panose="020B0604020202020204"/>
                <a:ea typeface="+mn-ea"/>
                <a:cs typeface="+mn-cs"/>
              </a:rPr>
              <a:t>4%</a:t>
            </a:r>
            <a:r>
              <a:rPr kumimoji="0" lang="en-GB" sz="1600" b="1" i="0" u="none" strike="noStrike" kern="1200" cap="none" spc="0" normalizeH="0" baseline="0" noProof="0" dirty="0">
                <a:ln>
                  <a:noFill/>
                </a:ln>
                <a:solidFill>
                  <a:schemeClr val="accent3"/>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3"/>
                </a:solidFill>
                <a:effectLst/>
                <a:uLnTx/>
                <a:uFillTx/>
                <a:latin typeface="Arial" panose="020B0604020202020204"/>
                <a:ea typeface="+mn-ea"/>
                <a:cs typeface="+mn-cs"/>
              </a:rPr>
              <a:t>disagree</a:t>
            </a:r>
            <a:endParaRPr kumimoji="0" lang="en-GB" sz="1400" b="0" i="0" u="none" strike="noStrike" kern="1200" cap="none" spc="0" normalizeH="0" baseline="0" noProof="0" dirty="0">
              <a:ln>
                <a:noFill/>
              </a:ln>
              <a:solidFill>
                <a:schemeClr val="accent3"/>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B74EC167-E9F6-1BB8-912A-BF242847B6EA}"/>
              </a:ext>
            </a:extLst>
          </p:cNvPr>
          <p:cNvSpPr txBox="1"/>
          <p:nvPr/>
        </p:nvSpPr>
        <p:spPr>
          <a:xfrm>
            <a:off x="10748956" y="1986396"/>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3"/>
                </a:solidFill>
                <a:effectLst/>
                <a:uLnTx/>
                <a:uFillTx/>
                <a:latin typeface="Arial" panose="020B0604020202020204"/>
                <a:ea typeface="+mn-ea"/>
                <a:cs typeface="+mn-cs"/>
              </a:rPr>
              <a:t>6%</a:t>
            </a:r>
            <a:r>
              <a:rPr kumimoji="0" lang="en-GB" sz="1600" b="1" i="0" u="none" strike="noStrike" kern="1200" cap="none" spc="0" normalizeH="0" baseline="0" noProof="0" dirty="0">
                <a:ln>
                  <a:noFill/>
                </a:ln>
                <a:solidFill>
                  <a:schemeClr val="accent3"/>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3"/>
                </a:solidFill>
                <a:effectLst/>
                <a:uLnTx/>
                <a:uFillTx/>
                <a:latin typeface="Arial" panose="020B0604020202020204"/>
                <a:ea typeface="+mn-ea"/>
                <a:cs typeface="+mn-cs"/>
              </a:rPr>
              <a:t>disagree</a:t>
            </a:r>
            <a:endParaRPr kumimoji="0" lang="en-GB" sz="1400" b="0" i="0" u="none" strike="noStrike" kern="1200" cap="none" spc="0" normalizeH="0" baseline="0" noProof="0" dirty="0">
              <a:ln>
                <a:noFill/>
              </a:ln>
              <a:solidFill>
                <a:schemeClr val="accent3"/>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47A599BC-9ACC-186D-5CF9-7E91A767A02C}"/>
              </a:ext>
            </a:extLst>
          </p:cNvPr>
          <p:cNvSpPr/>
          <p:nvPr/>
        </p:nvSpPr>
        <p:spPr>
          <a:xfrm>
            <a:off x="913372" y="5582198"/>
            <a:ext cx="2967692" cy="742589"/>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Trust GP’s advice </a:t>
            </a:r>
            <a:r>
              <a:rPr lang="en-GB" dirty="0">
                <a:solidFill>
                  <a:srgbClr val="000000"/>
                </a:solidFill>
                <a:latin typeface="Arial" panose="020B0604020202020204"/>
              </a:rPr>
              <a:t>whether antibiotics are required</a:t>
            </a:r>
            <a:endParaRPr kumimoji="0" lang="en-US"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Title 7">
            <a:extLst>
              <a:ext uri="{FF2B5EF4-FFF2-40B4-BE49-F238E27FC236}">
                <a16:creationId xmlns:a16="http://schemas.microsoft.com/office/drawing/2014/main" id="{5AE7FBF1-70EE-63A0-1D1E-E03D106DA092}"/>
              </a:ext>
            </a:extLst>
          </p:cNvPr>
          <p:cNvSpPr>
            <a:spLocks noGrp="1"/>
          </p:cNvSpPr>
          <p:nvPr>
            <p:ph type="title"/>
          </p:nvPr>
        </p:nvSpPr>
        <p:spPr>
          <a:xfrm>
            <a:off x="1083837" y="565518"/>
            <a:ext cx="11276117" cy="1105635"/>
          </a:xfrm>
        </p:spPr>
        <p:txBody>
          <a:bodyPr>
            <a:noAutofit/>
          </a:bodyPr>
          <a:lstStyle/>
          <a:p>
            <a:r>
              <a:rPr lang="en-GB" sz="4400" b="0" dirty="0">
                <a:solidFill>
                  <a:schemeClr val="accent1"/>
                </a:solidFill>
                <a:latin typeface="Arial" panose="020B0604020202020204" pitchFamily="34" charset="0"/>
                <a:cs typeface="Arial" panose="020B0604020202020204" pitchFamily="34" charset="0"/>
              </a:rPr>
              <a:t>Patients generally trust the advice from their healthcare professional</a:t>
            </a:r>
          </a:p>
        </p:txBody>
      </p:sp>
      <p:sp>
        <p:nvSpPr>
          <p:cNvPr id="30" name="Rectangle 29">
            <a:extLst>
              <a:ext uri="{FF2B5EF4-FFF2-40B4-BE49-F238E27FC236}">
                <a16:creationId xmlns:a16="http://schemas.microsoft.com/office/drawing/2014/main" id="{FF85A804-0169-966B-554C-8D46069C54B3}"/>
              </a:ext>
            </a:extLst>
          </p:cNvPr>
          <p:cNvSpPr/>
          <p:nvPr/>
        </p:nvSpPr>
        <p:spPr>
          <a:xfrm>
            <a:off x="8310936" y="5529396"/>
            <a:ext cx="3075153" cy="742589"/>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Trust pharmacists' advice</a:t>
            </a:r>
            <a:r>
              <a:rPr lang="en-GB">
                <a:solidFill>
                  <a:srgbClr val="000000"/>
                </a:solidFill>
                <a:latin typeface="Arial" panose="020B0604020202020204"/>
              </a:rPr>
              <a:t> whether </a:t>
            </a: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antibiotics</a:t>
            </a:r>
            <a:r>
              <a:rPr lang="en-GB">
                <a:solidFill>
                  <a:srgbClr val="000000"/>
                </a:solidFill>
                <a:latin typeface="Arial" panose="020B0604020202020204"/>
              </a:rPr>
              <a:t> </a:t>
            </a:r>
            <a:endParaRPr lang="en-US">
              <a:solidFill>
                <a:srgbClr val="000000"/>
              </a:solidFill>
              <a:latin typeface="Arial" panose="020B0604020202020204"/>
            </a:endParaRPr>
          </a:p>
          <a:p>
            <a:pPr algn="ctr">
              <a:defRPr/>
            </a:pPr>
            <a:r>
              <a:rPr lang="en-GB">
                <a:solidFill>
                  <a:srgbClr val="000000"/>
                </a:solidFill>
                <a:latin typeface="Arial" panose="020B0604020202020204"/>
              </a:rPr>
              <a:t>are required</a:t>
            </a:r>
            <a:endParaRPr lang="en-US" i="0" u="none" strike="noStrike" kern="1200" cap="none" spc="0" normalizeH="0" baseline="0" noProof="0">
              <a:ln>
                <a:noFill/>
              </a:ln>
              <a:solidFill>
                <a:srgbClr val="000000"/>
              </a:solidFill>
              <a:effectLst/>
              <a:uLnTx/>
              <a:uFillTx/>
              <a:latin typeface="Arial" panose="020B0604020202020204"/>
              <a:cs typeface="Arial"/>
            </a:endParaRPr>
          </a:p>
        </p:txBody>
      </p:sp>
      <p:sp>
        <p:nvSpPr>
          <p:cNvPr id="31" name="Rectangle 30">
            <a:extLst>
              <a:ext uri="{FF2B5EF4-FFF2-40B4-BE49-F238E27FC236}">
                <a16:creationId xmlns:a16="http://schemas.microsoft.com/office/drawing/2014/main" id="{7EF3615E-9E8C-6A4E-7ABB-43DC12D3C814}"/>
              </a:ext>
            </a:extLst>
          </p:cNvPr>
          <p:cNvSpPr/>
          <p:nvPr/>
        </p:nvSpPr>
        <p:spPr>
          <a:xfrm>
            <a:off x="4631692" y="5479003"/>
            <a:ext cx="2918846" cy="791434"/>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Trust nurses' advice</a:t>
            </a:r>
            <a:r>
              <a:rPr lang="en-GB">
                <a:solidFill>
                  <a:srgbClr val="000000"/>
                </a:solidFill>
                <a:latin typeface="Arial" panose="020B0604020202020204"/>
              </a:rPr>
              <a:t> whether </a:t>
            </a: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antibiotics</a:t>
            </a:r>
            <a:r>
              <a:rPr lang="en-GB">
                <a:solidFill>
                  <a:srgbClr val="000000"/>
                </a:solidFill>
                <a:latin typeface="Arial" panose="020B0604020202020204"/>
              </a:rPr>
              <a:t> </a:t>
            </a:r>
            <a:endParaRPr lang="en-US">
              <a:solidFill>
                <a:srgbClr val="000000"/>
              </a:solidFill>
              <a:latin typeface="Arial" panose="020B0604020202020204"/>
            </a:endParaRPr>
          </a:p>
          <a:p>
            <a:pPr algn="ctr">
              <a:defRPr/>
            </a:pPr>
            <a:r>
              <a:rPr lang="en-GB">
                <a:solidFill>
                  <a:srgbClr val="000000"/>
                </a:solidFill>
                <a:latin typeface="Arial" panose="020B0604020202020204"/>
              </a:rPr>
              <a:t>are required</a:t>
            </a:r>
            <a:endParaRPr lang="en-US"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TextBox 4">
            <a:extLst>
              <a:ext uri="{FF2B5EF4-FFF2-40B4-BE49-F238E27FC236}">
                <a16:creationId xmlns:a16="http://schemas.microsoft.com/office/drawing/2014/main" id="{480737EC-09AB-158D-1123-360F6DEBD6C8}"/>
              </a:ext>
            </a:extLst>
          </p:cNvPr>
          <p:cNvSpPr txBox="1"/>
          <p:nvPr/>
        </p:nvSpPr>
        <p:spPr>
          <a:xfrm>
            <a:off x="7497234" y="6517286"/>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2023, Basis Research)</a:t>
            </a:r>
          </a:p>
        </p:txBody>
      </p:sp>
    </p:spTree>
    <p:extLst>
      <p:ext uri="{BB962C8B-B14F-4D97-AF65-F5344CB8AC3E}">
        <p14:creationId xmlns:p14="http://schemas.microsoft.com/office/powerpoint/2010/main" val="2589295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79152" y="572559"/>
            <a:ext cx="10960810" cy="1083504"/>
          </a:xfrm>
        </p:spPr>
        <p:txBody>
          <a:bodyPr>
            <a:noAutofit/>
          </a:bodyPr>
          <a:lstStyle/>
          <a:p>
            <a:r>
              <a:rPr lang="en-GB" b="0" dirty="0"/>
              <a:t>CHESTSSS can help frame discussions about antibiotics</a:t>
            </a: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dirty="0"/>
              <a:t>January 2024</a:t>
            </a:r>
            <a:endParaRPr lang="en-GB" dirty="0"/>
          </a:p>
        </p:txBody>
      </p:sp>
      <p:graphicFrame>
        <p:nvGraphicFramePr>
          <p:cNvPr id="4" name="Table 3">
            <a:extLst>
              <a:ext uri="{FF2B5EF4-FFF2-40B4-BE49-F238E27FC236}">
                <a16:creationId xmlns:a16="http://schemas.microsoft.com/office/drawing/2014/main" id="{78978553-31E6-F6AD-B42D-3AA8A82ECB95}"/>
              </a:ext>
            </a:extLst>
          </p:cNvPr>
          <p:cNvGraphicFramePr>
            <a:graphicFrameLocks noGrp="1"/>
          </p:cNvGraphicFramePr>
          <p:nvPr>
            <p:extLst>
              <p:ext uri="{D42A27DB-BD31-4B8C-83A1-F6EECF244321}">
                <p14:modId xmlns:p14="http://schemas.microsoft.com/office/powerpoint/2010/main" val="3909763238"/>
              </p:ext>
            </p:extLst>
          </p:nvPr>
        </p:nvGraphicFramePr>
        <p:xfrm>
          <a:off x="601942" y="2125017"/>
          <a:ext cx="7100886" cy="3657600"/>
        </p:xfrm>
        <a:graphic>
          <a:graphicData uri="http://schemas.openxmlformats.org/drawingml/2006/table">
            <a:tbl>
              <a:tblPr firstRow="1" bandRow="1">
                <a:tableStyleId>{22838BEF-8BB2-4498-84A7-C5851F593DF1}</a:tableStyleId>
              </a:tblPr>
              <a:tblGrid>
                <a:gridCol w="7100886">
                  <a:extLst>
                    <a:ext uri="{9D8B030D-6E8A-4147-A177-3AD203B41FA5}">
                      <a16:colId xmlns:a16="http://schemas.microsoft.com/office/drawing/2014/main" val="3086272392"/>
                    </a:ext>
                  </a:extLst>
                </a:gridCol>
              </a:tblGrid>
              <a:tr h="370840">
                <a:tc>
                  <a:txBody>
                    <a:bodyPr/>
                    <a:lstStyle/>
                    <a:p>
                      <a:pPr>
                        <a:lnSpc>
                          <a:spcPct val="100000"/>
                        </a:lnSpc>
                        <a:spcAft>
                          <a:spcPts val="0"/>
                        </a:spcAft>
                      </a:pPr>
                      <a:r>
                        <a:rPr lang="en-GB" sz="2400" dirty="0">
                          <a:solidFill>
                            <a:schemeClr val="accent6">
                              <a:lumMod val="10000"/>
                            </a:schemeClr>
                          </a:solidFill>
                          <a:latin typeface="Arial" panose="020B0604020202020204" pitchFamily="34" charset="0"/>
                          <a:cs typeface="Arial" panose="020B0604020202020204" pitchFamily="34" charset="0"/>
                        </a:rPr>
                        <a:t>C: </a:t>
                      </a:r>
                      <a:r>
                        <a:rPr lang="en-GB" sz="2400" b="0" dirty="0">
                          <a:solidFill>
                            <a:schemeClr val="accent6">
                              <a:lumMod val="10000"/>
                            </a:schemeClr>
                          </a:solidFill>
                          <a:latin typeface="Arial" panose="020B0604020202020204" pitchFamily="34" charset="0"/>
                          <a:cs typeface="Arial" panose="020B0604020202020204" pitchFamily="34" charset="0"/>
                        </a:rPr>
                        <a:t>Ask specifically about </a:t>
                      </a:r>
                      <a:r>
                        <a:rPr lang="en-GB" sz="2400" b="1" dirty="0">
                          <a:solidFill>
                            <a:schemeClr val="accent6">
                              <a:lumMod val="10000"/>
                            </a:schemeClr>
                          </a:solidFill>
                          <a:latin typeface="Arial" panose="020B0604020202020204" pitchFamily="34" charset="0"/>
                          <a:cs typeface="Arial" panose="020B0604020202020204" pitchFamily="34" charset="0"/>
                        </a:rPr>
                        <a:t>concerns</a:t>
                      </a:r>
                    </a:p>
                  </a:txBody>
                  <a:tcPr anchor="ctr"/>
                </a:tc>
                <a:extLst>
                  <a:ext uri="{0D108BD9-81ED-4DB2-BD59-A6C34878D82A}">
                    <a16:rowId xmlns:a16="http://schemas.microsoft.com/office/drawing/2014/main" val="984862665"/>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H</a:t>
                      </a:r>
                      <a:r>
                        <a:rPr lang="en-GB" sz="2400" dirty="0">
                          <a:solidFill>
                            <a:schemeClr val="accent6">
                              <a:lumMod val="10000"/>
                            </a:schemeClr>
                          </a:solidFill>
                          <a:latin typeface="Arial" panose="020B0604020202020204" pitchFamily="34" charset="0"/>
                          <a:cs typeface="Arial" panose="020B0604020202020204" pitchFamily="34" charset="0"/>
                        </a:rPr>
                        <a:t>: Discuss </a:t>
                      </a:r>
                      <a:r>
                        <a:rPr lang="en-GB" sz="2400" b="1" dirty="0">
                          <a:solidFill>
                            <a:schemeClr val="accent6">
                              <a:lumMod val="10000"/>
                            </a:schemeClr>
                          </a:solidFill>
                          <a:latin typeface="Arial" panose="020B0604020202020204" pitchFamily="34" charset="0"/>
                          <a:cs typeface="Arial" panose="020B0604020202020204" pitchFamily="34" charset="0"/>
                        </a:rPr>
                        <a:t>history and exam results/findings</a:t>
                      </a:r>
                    </a:p>
                  </a:txBody>
                  <a:tcPr anchor="ctr"/>
                </a:tc>
                <a:extLst>
                  <a:ext uri="{0D108BD9-81ED-4DB2-BD59-A6C34878D82A}">
                    <a16:rowId xmlns:a16="http://schemas.microsoft.com/office/drawing/2014/main" val="2951781873"/>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E</a:t>
                      </a:r>
                      <a:r>
                        <a:rPr lang="en-GB" sz="2400" dirty="0">
                          <a:solidFill>
                            <a:schemeClr val="accent6">
                              <a:lumMod val="10000"/>
                            </a:schemeClr>
                          </a:solidFill>
                          <a:latin typeface="Arial" panose="020B0604020202020204" pitchFamily="34" charset="0"/>
                          <a:cs typeface="Arial" panose="020B0604020202020204" pitchFamily="34" charset="0"/>
                        </a:rPr>
                        <a:t>: Ask specifically about </a:t>
                      </a:r>
                      <a:r>
                        <a:rPr lang="en-GB" sz="2400" b="1" dirty="0">
                          <a:solidFill>
                            <a:schemeClr val="accent6">
                              <a:lumMod val="10000"/>
                            </a:schemeClr>
                          </a:solidFill>
                          <a:latin typeface="Arial" panose="020B0604020202020204" pitchFamily="34" charset="0"/>
                          <a:cs typeface="Arial" panose="020B0604020202020204" pitchFamily="34" charset="0"/>
                        </a:rPr>
                        <a:t>expectations</a:t>
                      </a:r>
                    </a:p>
                  </a:txBody>
                  <a:tcPr anchor="ctr"/>
                </a:tc>
                <a:extLst>
                  <a:ext uri="{0D108BD9-81ED-4DB2-BD59-A6C34878D82A}">
                    <a16:rowId xmlns:a16="http://schemas.microsoft.com/office/drawing/2014/main" val="4082862861"/>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S</a:t>
                      </a:r>
                      <a:r>
                        <a:rPr lang="en-GB" sz="2400" dirty="0">
                          <a:solidFill>
                            <a:schemeClr val="accent6">
                              <a:lumMod val="10000"/>
                            </a:schemeClr>
                          </a:solidFill>
                          <a:latin typeface="Arial" panose="020B0604020202020204" pitchFamily="34" charset="0"/>
                          <a:cs typeface="Arial" panose="020B0604020202020204" pitchFamily="34" charset="0"/>
                        </a:rPr>
                        <a:t>: Explain the cause of </a:t>
                      </a:r>
                      <a:r>
                        <a:rPr lang="en-GB" sz="2400" b="1" dirty="0">
                          <a:solidFill>
                            <a:schemeClr val="accent6">
                              <a:lumMod val="10000"/>
                            </a:schemeClr>
                          </a:solidFill>
                          <a:latin typeface="Arial" panose="020B0604020202020204" pitchFamily="34" charset="0"/>
                          <a:cs typeface="Arial" panose="020B0604020202020204" pitchFamily="34" charset="0"/>
                        </a:rPr>
                        <a:t>symptoms</a:t>
                      </a:r>
                    </a:p>
                  </a:txBody>
                  <a:tcPr anchor="ctr"/>
                </a:tc>
                <a:extLst>
                  <a:ext uri="{0D108BD9-81ED-4DB2-BD59-A6C34878D82A}">
                    <a16:rowId xmlns:a16="http://schemas.microsoft.com/office/drawing/2014/main" val="1361038956"/>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T</a:t>
                      </a:r>
                      <a:r>
                        <a:rPr lang="en-GB" sz="2400" dirty="0">
                          <a:solidFill>
                            <a:schemeClr val="accent6">
                              <a:lumMod val="10000"/>
                            </a:schemeClr>
                          </a:solidFill>
                          <a:latin typeface="Arial" panose="020B0604020202020204" pitchFamily="34" charset="0"/>
                          <a:cs typeface="Arial" panose="020B0604020202020204" pitchFamily="34" charset="0"/>
                        </a:rPr>
                        <a:t>: Be specific about illness </a:t>
                      </a:r>
                      <a:r>
                        <a:rPr lang="en-GB" sz="2400" b="1" dirty="0">
                          <a:solidFill>
                            <a:schemeClr val="accent6">
                              <a:lumMod val="10000"/>
                            </a:schemeClr>
                          </a:solidFill>
                          <a:latin typeface="Arial" panose="020B0604020202020204" pitchFamily="34" charset="0"/>
                          <a:cs typeface="Arial" panose="020B0604020202020204" pitchFamily="34" charset="0"/>
                        </a:rPr>
                        <a:t>timeline</a:t>
                      </a:r>
                      <a:r>
                        <a:rPr lang="en-GB" sz="2400" dirty="0">
                          <a:solidFill>
                            <a:schemeClr val="accent6">
                              <a:lumMod val="10000"/>
                            </a:schemeClr>
                          </a:solidFill>
                          <a:latin typeface="Arial" panose="020B0604020202020204" pitchFamily="34" charset="0"/>
                          <a:cs typeface="Arial" panose="020B0604020202020204" pitchFamily="34" charset="0"/>
                        </a:rPr>
                        <a:t>/usual course</a:t>
                      </a:r>
                    </a:p>
                  </a:txBody>
                  <a:tcPr anchor="ctr"/>
                </a:tc>
                <a:extLst>
                  <a:ext uri="{0D108BD9-81ED-4DB2-BD59-A6C34878D82A}">
                    <a16:rowId xmlns:a16="http://schemas.microsoft.com/office/drawing/2014/main" val="3801639578"/>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S</a:t>
                      </a:r>
                      <a:r>
                        <a:rPr lang="en-GB" sz="2400" dirty="0">
                          <a:solidFill>
                            <a:schemeClr val="accent6">
                              <a:lumMod val="10000"/>
                            </a:schemeClr>
                          </a:solidFill>
                          <a:latin typeface="Arial" panose="020B0604020202020204" pitchFamily="34" charset="0"/>
                          <a:cs typeface="Arial" panose="020B0604020202020204" pitchFamily="34" charset="0"/>
                        </a:rPr>
                        <a:t>: Explain </a:t>
                      </a:r>
                      <a:r>
                        <a:rPr lang="en-GB" sz="2400" b="1" dirty="0">
                          <a:solidFill>
                            <a:schemeClr val="accent6">
                              <a:lumMod val="10000"/>
                            </a:schemeClr>
                          </a:solidFill>
                          <a:latin typeface="Arial" panose="020B0604020202020204" pitchFamily="34" charset="0"/>
                          <a:cs typeface="Arial" panose="020B0604020202020204" pitchFamily="34" charset="0"/>
                        </a:rPr>
                        <a:t>shortcomings</a:t>
                      </a:r>
                      <a:r>
                        <a:rPr lang="en-GB" sz="2400" dirty="0">
                          <a:solidFill>
                            <a:schemeClr val="accent6">
                              <a:lumMod val="10000"/>
                            </a:schemeClr>
                          </a:solidFill>
                          <a:latin typeface="Arial" panose="020B0604020202020204" pitchFamily="34" charset="0"/>
                          <a:cs typeface="Arial" panose="020B0604020202020204" pitchFamily="34" charset="0"/>
                        </a:rPr>
                        <a:t> of antibiotics</a:t>
                      </a:r>
                    </a:p>
                  </a:txBody>
                  <a:tcPr anchor="ctr"/>
                </a:tc>
                <a:extLst>
                  <a:ext uri="{0D108BD9-81ED-4DB2-BD59-A6C34878D82A}">
                    <a16:rowId xmlns:a16="http://schemas.microsoft.com/office/drawing/2014/main" val="3457725"/>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S</a:t>
                      </a:r>
                      <a:r>
                        <a:rPr lang="en-GB" sz="2400" dirty="0">
                          <a:solidFill>
                            <a:schemeClr val="accent6">
                              <a:lumMod val="10000"/>
                            </a:schemeClr>
                          </a:solidFill>
                          <a:latin typeface="Arial" panose="020B0604020202020204" pitchFamily="34" charset="0"/>
                          <a:cs typeface="Arial" panose="020B0604020202020204" pitchFamily="34" charset="0"/>
                        </a:rPr>
                        <a:t>: </a:t>
                      </a:r>
                      <a:r>
                        <a:rPr lang="en-GB" sz="2400" b="1" dirty="0">
                          <a:solidFill>
                            <a:schemeClr val="accent6">
                              <a:lumMod val="10000"/>
                            </a:schemeClr>
                          </a:solidFill>
                          <a:latin typeface="Arial" panose="020B0604020202020204" pitchFamily="34" charset="0"/>
                          <a:cs typeface="Arial" panose="020B0604020202020204" pitchFamily="34" charset="0"/>
                        </a:rPr>
                        <a:t>Self-care</a:t>
                      </a:r>
                      <a:r>
                        <a:rPr lang="en-GB" sz="2400" dirty="0">
                          <a:solidFill>
                            <a:schemeClr val="accent6">
                              <a:lumMod val="10000"/>
                            </a:schemeClr>
                          </a:solidFill>
                          <a:latin typeface="Arial" panose="020B0604020202020204" pitchFamily="34" charset="0"/>
                          <a:cs typeface="Arial" panose="020B0604020202020204" pitchFamily="34" charset="0"/>
                        </a:rPr>
                        <a:t> advice</a:t>
                      </a:r>
                    </a:p>
                  </a:txBody>
                  <a:tcPr anchor="ctr"/>
                </a:tc>
                <a:extLst>
                  <a:ext uri="{0D108BD9-81ED-4DB2-BD59-A6C34878D82A}">
                    <a16:rowId xmlns:a16="http://schemas.microsoft.com/office/drawing/2014/main" val="2454376"/>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S</a:t>
                      </a:r>
                      <a:r>
                        <a:rPr lang="en-GB" sz="2400" dirty="0">
                          <a:solidFill>
                            <a:schemeClr val="accent6">
                              <a:lumMod val="10000"/>
                            </a:schemeClr>
                          </a:solidFill>
                          <a:latin typeface="Arial" panose="020B0604020202020204" pitchFamily="34" charset="0"/>
                          <a:cs typeface="Arial" panose="020B0604020202020204" pitchFamily="34" charset="0"/>
                        </a:rPr>
                        <a:t>: </a:t>
                      </a:r>
                      <a:r>
                        <a:rPr lang="en-GB" sz="2400" b="1" dirty="0">
                          <a:solidFill>
                            <a:schemeClr val="accent6">
                              <a:lumMod val="10000"/>
                            </a:schemeClr>
                          </a:solidFill>
                          <a:latin typeface="Arial" panose="020B0604020202020204" pitchFamily="34" charset="0"/>
                          <a:cs typeface="Arial" panose="020B0604020202020204" pitchFamily="34" charset="0"/>
                        </a:rPr>
                        <a:t>Safety-netting</a:t>
                      </a:r>
                      <a:r>
                        <a:rPr lang="en-GB" sz="2400" dirty="0">
                          <a:solidFill>
                            <a:schemeClr val="accent6">
                              <a:lumMod val="10000"/>
                            </a:schemeClr>
                          </a:solidFill>
                          <a:latin typeface="Arial" panose="020B0604020202020204" pitchFamily="34" charset="0"/>
                          <a:cs typeface="Arial" panose="020B0604020202020204" pitchFamily="34" charset="0"/>
                        </a:rPr>
                        <a:t> advice</a:t>
                      </a:r>
                    </a:p>
                  </a:txBody>
                  <a:tcPr anchor="ctr"/>
                </a:tc>
                <a:extLst>
                  <a:ext uri="{0D108BD9-81ED-4DB2-BD59-A6C34878D82A}">
                    <a16:rowId xmlns:a16="http://schemas.microsoft.com/office/drawing/2014/main" val="2812225405"/>
                  </a:ext>
                </a:extLst>
              </a:tr>
            </a:tbl>
          </a:graphicData>
        </a:graphic>
      </p:graphicFrame>
      <p:sp>
        <p:nvSpPr>
          <p:cNvPr id="5" name="Rectangle 4">
            <a:extLst>
              <a:ext uri="{FF2B5EF4-FFF2-40B4-BE49-F238E27FC236}">
                <a16:creationId xmlns:a16="http://schemas.microsoft.com/office/drawing/2014/main" id="{454AFBEB-41E3-1B11-FDF5-E7865A1907C6}"/>
              </a:ext>
            </a:extLst>
          </p:cNvPr>
          <p:cNvSpPr/>
          <p:nvPr/>
        </p:nvSpPr>
        <p:spPr>
          <a:xfrm>
            <a:off x="387627" y="1816111"/>
            <a:ext cx="8054010" cy="21197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423E2ACD-E200-0E96-A120-97D040D8CF5A}"/>
              </a:ext>
            </a:extLst>
          </p:cNvPr>
          <p:cNvSpPr txBox="1"/>
          <p:nvPr/>
        </p:nvSpPr>
        <p:spPr>
          <a:xfrm>
            <a:off x="7917143" y="2240421"/>
            <a:ext cx="4122819" cy="1323439"/>
          </a:xfrm>
          <a:prstGeom prst="rect">
            <a:avLst/>
          </a:prstGeom>
          <a:solidFill>
            <a:schemeClr val="bg1"/>
          </a:solidFill>
        </p:spPr>
        <p:txBody>
          <a:bodyPr wrap="square" rtlCol="0">
            <a:spAutoFit/>
          </a:bodyPr>
          <a:lstStyle/>
          <a:p>
            <a:r>
              <a:rPr lang="en-GB" sz="4000" dirty="0">
                <a:latin typeface="Arial" panose="020B0604020202020204" pitchFamily="34" charset="0"/>
                <a:cs typeface="Arial" panose="020B0604020202020204" pitchFamily="34" charset="0"/>
              </a:rPr>
              <a:t>First 5 min of the consultation </a:t>
            </a:r>
          </a:p>
        </p:txBody>
      </p:sp>
      <p:sp>
        <p:nvSpPr>
          <p:cNvPr id="7" name="Rectangle 6">
            <a:extLst>
              <a:ext uri="{FF2B5EF4-FFF2-40B4-BE49-F238E27FC236}">
                <a16:creationId xmlns:a16="http://schemas.microsoft.com/office/drawing/2014/main" id="{2194BC3D-ACA0-AE68-D360-688DB5052748}"/>
              </a:ext>
            </a:extLst>
          </p:cNvPr>
          <p:cNvSpPr/>
          <p:nvPr/>
        </p:nvSpPr>
        <p:spPr>
          <a:xfrm>
            <a:off x="387627" y="4021110"/>
            <a:ext cx="8054010" cy="211978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999036F-48F1-05C8-6734-3D6617B627AE}"/>
              </a:ext>
            </a:extLst>
          </p:cNvPr>
          <p:cNvSpPr txBox="1"/>
          <p:nvPr/>
        </p:nvSpPr>
        <p:spPr>
          <a:xfrm>
            <a:off x="7010172" y="4459178"/>
            <a:ext cx="5181828" cy="1938992"/>
          </a:xfrm>
          <a:prstGeom prst="rect">
            <a:avLst/>
          </a:prstGeom>
          <a:solidFill>
            <a:schemeClr val="bg1"/>
          </a:solidFill>
        </p:spPr>
        <p:txBody>
          <a:bodyPr wrap="square" rtlCol="0">
            <a:spAutoFit/>
          </a:bodyPr>
          <a:lstStyle/>
          <a:p>
            <a:r>
              <a:rPr lang="en-GB" sz="4000" dirty="0">
                <a:solidFill>
                  <a:schemeClr val="accent3"/>
                </a:solidFill>
                <a:latin typeface="Arial" panose="020B0604020202020204" pitchFamily="34" charset="0"/>
                <a:cs typeface="Arial" panose="020B0604020202020204" pitchFamily="34" charset="0"/>
              </a:rPr>
              <a:t>Covered in the TARGET patient information leaflets</a:t>
            </a:r>
          </a:p>
        </p:txBody>
      </p:sp>
    </p:spTree>
    <p:extLst>
      <p:ext uri="{BB962C8B-B14F-4D97-AF65-F5344CB8AC3E}">
        <p14:creationId xmlns:p14="http://schemas.microsoft.com/office/powerpoint/2010/main" val="377998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F73EF03-1815-EEE4-F728-C0C8ABDCDEF2}"/>
              </a:ext>
            </a:extLst>
          </p:cNvPr>
          <p:cNvPicPr>
            <a:picLocks noChangeAspect="1"/>
          </p:cNvPicPr>
          <p:nvPr/>
        </p:nvPicPr>
        <p:blipFill>
          <a:blip r:embed="rId3"/>
          <a:stretch>
            <a:fillRect/>
          </a:stretch>
        </p:blipFill>
        <p:spPr>
          <a:xfrm>
            <a:off x="543339" y="1557291"/>
            <a:ext cx="6600411" cy="4693091"/>
          </a:xfrm>
          <a:prstGeom prst="rect">
            <a:avLst/>
          </a:prstGeom>
        </p:spPr>
      </p:pic>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10758486" cy="915015"/>
          </a:xfrm>
        </p:spPr>
        <p:txBody>
          <a:bodyPr>
            <a:noAutofit/>
          </a:bodyPr>
          <a:lstStyle/>
          <a:p>
            <a:r>
              <a:rPr lang="en-GB" sz="4000" b="0" dirty="0"/>
              <a:t>TARGET Treating Your Infection RTI leaflet</a:t>
            </a:r>
            <a:endParaRPr lang="en-GB" sz="2000"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dirty="0"/>
              <a:t>January 2024</a:t>
            </a:r>
            <a:endParaRPr lang="en-GB" dirty="0"/>
          </a:p>
        </p:txBody>
      </p:sp>
      <p:sp>
        <p:nvSpPr>
          <p:cNvPr id="13" name="TextBox 20">
            <a:extLst>
              <a:ext uri="{FF2B5EF4-FFF2-40B4-BE49-F238E27FC236}">
                <a16:creationId xmlns:a16="http://schemas.microsoft.com/office/drawing/2014/main" id="{F358412A-6417-D4CC-133B-4BCDAB4645F6}"/>
              </a:ext>
            </a:extLst>
          </p:cNvPr>
          <p:cNvSpPr txBox="1">
            <a:spLocks noChangeArrowheads="1"/>
          </p:cNvSpPr>
          <p:nvPr/>
        </p:nvSpPr>
        <p:spPr bwMode="auto">
          <a:xfrm>
            <a:off x="8153400" y="1754622"/>
            <a:ext cx="3657600" cy="923330"/>
          </a:xfrm>
          <a:prstGeom prst="rect">
            <a:avLst/>
          </a:prstGeom>
          <a:solidFill>
            <a:srgbClr val="9966FF">
              <a:alpha val="72940"/>
            </a:srgbClr>
          </a:solidFill>
          <a:ln w="19050">
            <a:solidFill>
              <a:srgbClr val="9966FF"/>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Timelines: ‘Most are better by’ section to help patients know when to (re) consult</a:t>
            </a:r>
          </a:p>
        </p:txBody>
      </p:sp>
      <p:cxnSp>
        <p:nvCxnSpPr>
          <p:cNvPr id="14" name="Straight Arrow Connector 13">
            <a:extLst>
              <a:ext uri="{FF2B5EF4-FFF2-40B4-BE49-F238E27FC236}">
                <a16:creationId xmlns:a16="http://schemas.microsoft.com/office/drawing/2014/main" id="{B7275DE1-7AB3-C46E-1AC8-CAEAC95E0526}"/>
              </a:ext>
              <a:ext uri="{C183D7F6-B498-43B3-948B-1728B52AA6E4}">
                <adec:decorative xmlns:adec="http://schemas.microsoft.com/office/drawing/2017/decorative" val="1"/>
              </a:ext>
            </a:extLst>
          </p:cNvPr>
          <p:cNvCxnSpPr>
            <a:cxnSpLocks/>
            <a:stCxn id="13" idx="1"/>
          </p:cNvCxnSpPr>
          <p:nvPr/>
        </p:nvCxnSpPr>
        <p:spPr bwMode="auto">
          <a:xfrm flipH="1">
            <a:off x="2836333" y="2216287"/>
            <a:ext cx="5317067" cy="502904"/>
          </a:xfrm>
          <a:prstGeom prst="straightConnector1">
            <a:avLst/>
          </a:prstGeom>
          <a:ln w="28575">
            <a:solidFill>
              <a:srgbClr val="9966FF"/>
            </a:solidFill>
            <a:tailEnd type="arrow"/>
          </a:ln>
        </p:spPr>
        <p:style>
          <a:lnRef idx="1">
            <a:schemeClr val="accent1"/>
          </a:lnRef>
          <a:fillRef idx="0">
            <a:schemeClr val="accent1"/>
          </a:fillRef>
          <a:effectRef idx="0">
            <a:schemeClr val="accent1"/>
          </a:effectRef>
          <a:fontRef idx="minor">
            <a:schemeClr val="tx1"/>
          </a:fontRef>
        </p:style>
      </p:cxnSp>
      <p:sp>
        <p:nvSpPr>
          <p:cNvPr id="15" name="TextBox 26">
            <a:extLst>
              <a:ext uri="{FF2B5EF4-FFF2-40B4-BE49-F238E27FC236}">
                <a16:creationId xmlns:a16="http://schemas.microsoft.com/office/drawing/2014/main" id="{F17A737A-29AD-70DB-C2EB-06A2645D0643}"/>
              </a:ext>
            </a:extLst>
          </p:cNvPr>
          <p:cNvSpPr txBox="1">
            <a:spLocks noChangeArrowheads="1"/>
          </p:cNvSpPr>
          <p:nvPr/>
        </p:nvSpPr>
        <p:spPr bwMode="auto">
          <a:xfrm>
            <a:off x="8740364" y="3044030"/>
            <a:ext cx="2420937" cy="368300"/>
          </a:xfrm>
          <a:prstGeom prst="rect">
            <a:avLst/>
          </a:prstGeom>
          <a:solidFill>
            <a:srgbClr val="FFC000">
              <a:alpha val="72940"/>
            </a:srgbClr>
          </a:solidFill>
          <a:ln w="19050">
            <a:solidFill>
              <a:srgbClr val="FFC00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Safety netting  </a:t>
            </a:r>
          </a:p>
        </p:txBody>
      </p:sp>
      <p:cxnSp>
        <p:nvCxnSpPr>
          <p:cNvPr id="16" name="Straight Arrow Connector 15">
            <a:extLst>
              <a:ext uri="{FF2B5EF4-FFF2-40B4-BE49-F238E27FC236}">
                <a16:creationId xmlns:a16="http://schemas.microsoft.com/office/drawing/2014/main" id="{89229050-1366-C050-355C-8D3FFEE734F7}"/>
              </a:ext>
              <a:ext uri="{C183D7F6-B498-43B3-948B-1728B52AA6E4}">
                <adec:decorative xmlns:adec="http://schemas.microsoft.com/office/drawing/2017/decorative" val="1"/>
              </a:ext>
            </a:extLst>
          </p:cNvPr>
          <p:cNvCxnSpPr>
            <a:cxnSpLocks/>
            <a:stCxn id="15" idx="1"/>
          </p:cNvCxnSpPr>
          <p:nvPr/>
        </p:nvCxnSpPr>
        <p:spPr bwMode="auto">
          <a:xfrm flipH="1" flipV="1">
            <a:off x="6785113" y="3180519"/>
            <a:ext cx="1955251" cy="47661"/>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26">
            <a:extLst>
              <a:ext uri="{FF2B5EF4-FFF2-40B4-BE49-F238E27FC236}">
                <a16:creationId xmlns:a16="http://schemas.microsoft.com/office/drawing/2014/main" id="{F9FA0B5A-2791-926B-80EB-1CBD68B894D7}"/>
              </a:ext>
            </a:extLst>
          </p:cNvPr>
          <p:cNvSpPr txBox="1">
            <a:spLocks noChangeArrowheads="1"/>
          </p:cNvSpPr>
          <p:nvPr/>
        </p:nvSpPr>
        <p:spPr bwMode="auto">
          <a:xfrm>
            <a:off x="8740364" y="3627830"/>
            <a:ext cx="2756692" cy="369332"/>
          </a:xfrm>
          <a:prstGeom prst="rect">
            <a:avLst/>
          </a:prstGeom>
          <a:solidFill>
            <a:srgbClr val="CC0099">
              <a:alpha val="72940"/>
            </a:srgbClr>
          </a:solidFill>
          <a:ln w="19050">
            <a:solidFill>
              <a:srgbClr val="CC0099"/>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COVID-19 </a:t>
            </a:r>
            <a:r>
              <a:rPr lang="en-GB" altLang="en-US" dirty="0">
                <a:solidFill>
                  <a:srgbClr val="FFFFFF"/>
                </a:solidFill>
                <a:ea typeface="ヒラギノ角ゴ Pro W3"/>
                <a:cs typeface="ヒラギノ角ゴ Pro W3"/>
              </a:rPr>
              <a:t>information</a:t>
            </a:r>
            <a:endParaRPr kumimoji="0" lang="en-GB" altLang="en-US" sz="180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endParaRPr>
          </a:p>
        </p:txBody>
      </p:sp>
      <p:cxnSp>
        <p:nvCxnSpPr>
          <p:cNvPr id="18" name="Straight Arrow Connector 17">
            <a:extLst>
              <a:ext uri="{FF2B5EF4-FFF2-40B4-BE49-F238E27FC236}">
                <a16:creationId xmlns:a16="http://schemas.microsoft.com/office/drawing/2014/main" id="{B31993BD-1331-94CA-63BD-B3BF934866F4}"/>
              </a:ext>
              <a:ext uri="{C183D7F6-B498-43B3-948B-1728B52AA6E4}">
                <adec:decorative xmlns:adec="http://schemas.microsoft.com/office/drawing/2017/decorative" val="1"/>
              </a:ext>
            </a:extLst>
          </p:cNvPr>
          <p:cNvCxnSpPr>
            <a:cxnSpLocks/>
            <a:stCxn id="17" idx="1"/>
          </p:cNvCxnSpPr>
          <p:nvPr/>
        </p:nvCxnSpPr>
        <p:spPr bwMode="auto">
          <a:xfrm flipH="1">
            <a:off x="3581400" y="3812496"/>
            <a:ext cx="5158964" cy="1059310"/>
          </a:xfrm>
          <a:prstGeom prst="straightConnector1">
            <a:avLst/>
          </a:prstGeom>
          <a:ln w="28575">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19" name="TextBox 31">
            <a:extLst>
              <a:ext uri="{FF2B5EF4-FFF2-40B4-BE49-F238E27FC236}">
                <a16:creationId xmlns:a16="http://schemas.microsoft.com/office/drawing/2014/main" id="{84440C23-1B83-82EA-4B1A-CFB757BE115D}"/>
              </a:ext>
            </a:extLst>
          </p:cNvPr>
          <p:cNvSpPr txBox="1">
            <a:spLocks noChangeArrowheads="1"/>
          </p:cNvSpPr>
          <p:nvPr/>
        </p:nvSpPr>
        <p:spPr bwMode="auto">
          <a:xfrm>
            <a:off x="9390064" y="4671511"/>
            <a:ext cx="2388362" cy="368300"/>
          </a:xfrm>
          <a:prstGeom prst="rect">
            <a:avLst/>
          </a:prstGeom>
          <a:solidFill>
            <a:srgbClr val="00B0F0">
              <a:alpha val="72940"/>
            </a:srgbClr>
          </a:solidFill>
          <a:ln w="19050">
            <a:solidFill>
              <a:srgbClr val="00B0F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Back-up prescription</a:t>
            </a:r>
          </a:p>
        </p:txBody>
      </p:sp>
      <p:cxnSp>
        <p:nvCxnSpPr>
          <p:cNvPr id="20" name="Straight Arrow Connector 19">
            <a:extLst>
              <a:ext uri="{FF2B5EF4-FFF2-40B4-BE49-F238E27FC236}">
                <a16:creationId xmlns:a16="http://schemas.microsoft.com/office/drawing/2014/main" id="{DEAF5620-B920-5F04-5A3B-AE150DE3F28A}"/>
              </a:ext>
              <a:ext uri="{C183D7F6-B498-43B3-948B-1728B52AA6E4}">
                <adec:decorative xmlns:adec="http://schemas.microsoft.com/office/drawing/2017/decorative" val="1"/>
              </a:ext>
            </a:extLst>
          </p:cNvPr>
          <p:cNvCxnSpPr>
            <a:cxnSpLocks/>
            <a:stCxn id="19" idx="1"/>
          </p:cNvCxnSpPr>
          <p:nvPr/>
        </p:nvCxnSpPr>
        <p:spPr bwMode="auto">
          <a:xfrm flipH="1">
            <a:off x="6096000" y="4855661"/>
            <a:ext cx="3294064" cy="50779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1" name="TextBox 34">
            <a:extLst>
              <a:ext uri="{FF2B5EF4-FFF2-40B4-BE49-F238E27FC236}">
                <a16:creationId xmlns:a16="http://schemas.microsoft.com/office/drawing/2014/main" id="{672FEDF3-6991-C4BE-5D94-EBA6BC69785D}"/>
              </a:ext>
            </a:extLst>
          </p:cNvPr>
          <p:cNvSpPr txBox="1">
            <a:spLocks noChangeArrowheads="1"/>
          </p:cNvSpPr>
          <p:nvPr/>
        </p:nvSpPr>
        <p:spPr bwMode="auto">
          <a:xfrm>
            <a:off x="9390063" y="5533547"/>
            <a:ext cx="2388362" cy="646112"/>
          </a:xfrm>
          <a:prstGeom prst="rect">
            <a:avLst/>
          </a:prstGeom>
          <a:solidFill>
            <a:srgbClr val="00B050">
              <a:alpha val="72940"/>
            </a:srgbClr>
          </a:solidFill>
          <a:ln w="19050">
            <a:solidFill>
              <a:srgbClr val="00B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Information about antibiotics &amp; AMR</a:t>
            </a:r>
          </a:p>
        </p:txBody>
      </p:sp>
      <p:cxnSp>
        <p:nvCxnSpPr>
          <p:cNvPr id="22" name="Straight Arrow Connector 21">
            <a:extLst>
              <a:ext uri="{FF2B5EF4-FFF2-40B4-BE49-F238E27FC236}">
                <a16:creationId xmlns:a16="http://schemas.microsoft.com/office/drawing/2014/main" id="{D6738591-BE7E-71C1-2B0A-E61B73F09596}"/>
              </a:ext>
              <a:ext uri="{C183D7F6-B498-43B3-948B-1728B52AA6E4}">
                <adec:decorative xmlns:adec="http://schemas.microsoft.com/office/drawing/2017/decorative" val="1"/>
              </a:ext>
            </a:extLst>
          </p:cNvPr>
          <p:cNvCxnSpPr>
            <a:cxnSpLocks/>
            <a:stCxn id="21" idx="1"/>
          </p:cNvCxnSpPr>
          <p:nvPr/>
        </p:nvCxnSpPr>
        <p:spPr bwMode="auto">
          <a:xfrm flipH="1" flipV="1">
            <a:off x="6506817" y="5630356"/>
            <a:ext cx="2883246" cy="22624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127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10758486" cy="915015"/>
          </a:xfrm>
        </p:spPr>
        <p:txBody>
          <a:bodyPr>
            <a:noAutofit/>
          </a:bodyPr>
          <a:lstStyle/>
          <a:p>
            <a:r>
              <a:rPr lang="en-GB" sz="4000" b="0" dirty="0"/>
              <a:t>TARGET pictorial TYI RTI leaflet</a:t>
            </a:r>
            <a:endParaRPr lang="en-GB" sz="2000"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dirty="0"/>
              <a:t>January 2024</a:t>
            </a:r>
            <a:endParaRPr lang="en-GB" dirty="0"/>
          </a:p>
        </p:txBody>
      </p:sp>
      <p:pic>
        <p:nvPicPr>
          <p:cNvPr id="3" name="Picture 6" descr="TARGET 'Treating Your Infection - Respiratory Tract Infection (RTI) Pictorial' leaflet - inside page detailing self-care treatments">
            <a:extLst>
              <a:ext uri="{FF2B5EF4-FFF2-40B4-BE49-F238E27FC236}">
                <a16:creationId xmlns:a16="http://schemas.microsoft.com/office/drawing/2014/main" id="{6878F8E9-2F67-8FD2-D046-52C86BCD7063}"/>
              </a:ext>
            </a:extLst>
          </p:cNvPr>
          <p:cNvPicPr>
            <a:picLocks noChangeAspect="1"/>
          </p:cNvPicPr>
          <p:nvPr/>
        </p:nvPicPr>
        <p:blipFill>
          <a:blip r:embed="rId3">
            <a:extLst>
              <a:ext uri="{28A0092B-C50C-407E-A947-70E740481C1C}">
                <a14:useLocalDpi xmlns:a14="http://schemas.microsoft.com/office/drawing/2010/main" val="0"/>
              </a:ext>
            </a:extLst>
          </a:blip>
          <a:srcRect l="24802" t="22961" r="46851"/>
          <a:stretch>
            <a:fillRect/>
          </a:stretch>
        </p:blipFill>
        <p:spPr bwMode="auto">
          <a:xfrm>
            <a:off x="4319179" y="1518311"/>
            <a:ext cx="2652354" cy="383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ARGET 'Treating Your Infection - Respiratory Tract Infection (RTI) Pictorial' leaflet - inside page showing general timeframe of symptoms">
            <a:extLst>
              <a:ext uri="{FF2B5EF4-FFF2-40B4-BE49-F238E27FC236}">
                <a16:creationId xmlns:a16="http://schemas.microsoft.com/office/drawing/2014/main" id="{B90B7368-84EB-9253-B9C3-0E7E47662233}"/>
              </a:ext>
            </a:extLst>
          </p:cNvPr>
          <p:cNvPicPr>
            <a:picLocks noChangeAspect="1"/>
          </p:cNvPicPr>
          <p:nvPr/>
        </p:nvPicPr>
        <p:blipFill>
          <a:blip r:embed="rId4">
            <a:extLst>
              <a:ext uri="{28A0092B-C50C-407E-A947-70E740481C1C}">
                <a14:useLocalDpi xmlns:a14="http://schemas.microsoft.com/office/drawing/2010/main" val="0"/>
              </a:ext>
            </a:extLst>
          </a:blip>
          <a:srcRect l="25081" t="23351" r="46851"/>
          <a:stretch>
            <a:fillRect/>
          </a:stretch>
        </p:blipFill>
        <p:spPr bwMode="auto">
          <a:xfrm>
            <a:off x="8151675" y="1563622"/>
            <a:ext cx="2624743" cy="381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ARGET 'Treating Your Infection - Respiratory Tract Infection (RTI) Pictorial' leaflet - front page showing self-care steps">
            <a:extLst>
              <a:ext uri="{FF2B5EF4-FFF2-40B4-BE49-F238E27FC236}">
                <a16:creationId xmlns:a16="http://schemas.microsoft.com/office/drawing/2014/main" id="{37A6F3E8-D805-88FF-06F4-782913F12ADD}"/>
              </a:ext>
            </a:extLst>
          </p:cNvPr>
          <p:cNvPicPr>
            <a:picLocks noChangeAspect="1"/>
          </p:cNvPicPr>
          <p:nvPr/>
        </p:nvPicPr>
        <p:blipFill>
          <a:blip r:embed="rId5"/>
          <a:stretch>
            <a:fillRect/>
          </a:stretch>
        </p:blipFill>
        <p:spPr>
          <a:xfrm>
            <a:off x="2586439" y="2373987"/>
            <a:ext cx="2667772" cy="3784962"/>
          </a:xfrm>
          <a:prstGeom prst="rect">
            <a:avLst/>
          </a:prstGeom>
        </p:spPr>
      </p:pic>
      <p:pic>
        <p:nvPicPr>
          <p:cNvPr id="6" name="Picture 5" descr="TARGET 'Treating Your Infection - Respiratory Tract Infection (RTI) Pictorial' leaflet - inside page showing serious symptoms">
            <a:extLst>
              <a:ext uri="{FF2B5EF4-FFF2-40B4-BE49-F238E27FC236}">
                <a16:creationId xmlns:a16="http://schemas.microsoft.com/office/drawing/2014/main" id="{10B5B5EE-F1BC-CAAD-6188-5A2670CDDD4A}"/>
              </a:ext>
            </a:extLst>
          </p:cNvPr>
          <p:cNvPicPr>
            <a:picLocks noChangeAspect="1"/>
          </p:cNvPicPr>
          <p:nvPr/>
        </p:nvPicPr>
        <p:blipFill>
          <a:blip r:embed="rId6"/>
          <a:stretch>
            <a:fillRect/>
          </a:stretch>
        </p:blipFill>
        <p:spPr>
          <a:xfrm>
            <a:off x="6189382" y="2373987"/>
            <a:ext cx="2746576" cy="3863910"/>
          </a:xfrm>
          <a:prstGeom prst="rect">
            <a:avLst/>
          </a:prstGeom>
        </p:spPr>
      </p:pic>
    </p:spTree>
    <p:extLst>
      <p:ext uri="{BB962C8B-B14F-4D97-AF65-F5344CB8AC3E}">
        <p14:creationId xmlns:p14="http://schemas.microsoft.com/office/powerpoint/2010/main" val="3808748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5D1689-3E0C-42AE-828B-F6D3A8DF15E7}"/>
              </a:ext>
            </a:extLst>
          </p:cNvPr>
          <p:cNvSpPr txBox="1">
            <a:spLocks/>
          </p:cNvSpPr>
          <p:nvPr/>
        </p:nvSpPr>
        <p:spPr>
          <a:xfrm>
            <a:off x="1222106" y="463305"/>
            <a:ext cx="10774822"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b="0" dirty="0">
                <a:latin typeface="Arial" panose="020B0604020202020204" pitchFamily="34" charset="0"/>
                <a:cs typeface="Arial" panose="020B0604020202020204" pitchFamily="34" charset="0"/>
              </a:rPr>
              <a:t>Back-up/delayed antibiotic prescriptions</a:t>
            </a:r>
          </a:p>
        </p:txBody>
      </p:sp>
      <p:sp>
        <p:nvSpPr>
          <p:cNvPr id="2" name="Footer Placeholder 4">
            <a:extLst>
              <a:ext uri="{FF2B5EF4-FFF2-40B4-BE49-F238E27FC236}">
                <a16:creationId xmlns:a16="http://schemas.microsoft.com/office/drawing/2014/main" id="{A0035DB0-FBB9-9DA7-25C4-BA3802FBCA09}"/>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6" name="Date Placeholder 1">
            <a:extLst>
              <a:ext uri="{FF2B5EF4-FFF2-40B4-BE49-F238E27FC236}">
                <a16:creationId xmlns:a16="http://schemas.microsoft.com/office/drawing/2014/main" id="{26704F3D-B271-B9AD-C53F-6450A9B1C148}"/>
              </a:ext>
            </a:extLst>
          </p:cNvPr>
          <p:cNvSpPr>
            <a:spLocks noGrp="1"/>
          </p:cNvSpPr>
          <p:nvPr>
            <p:ph type="dt" sz="half" idx="10"/>
          </p:nvPr>
        </p:nvSpPr>
        <p:spPr>
          <a:xfrm>
            <a:off x="838200" y="6517287"/>
            <a:ext cx="2743200" cy="365125"/>
          </a:xfrm>
        </p:spPr>
        <p:txBody>
          <a:bodyPr/>
          <a:lstStyle/>
          <a:p>
            <a:r>
              <a:rPr lang="en-US" dirty="0"/>
              <a:t>January 2024</a:t>
            </a:r>
            <a:endParaRPr lang="en-GB" dirty="0"/>
          </a:p>
        </p:txBody>
      </p:sp>
      <p:pic>
        <p:nvPicPr>
          <p:cNvPr id="8" name="Picture 7">
            <a:extLst>
              <a:ext uri="{FF2B5EF4-FFF2-40B4-BE49-F238E27FC236}">
                <a16:creationId xmlns:a16="http://schemas.microsoft.com/office/drawing/2014/main" id="{4091D40F-BD7F-87F3-D6F0-2E6E9923CAD6}"/>
              </a:ext>
            </a:extLst>
          </p:cNvPr>
          <p:cNvPicPr>
            <a:picLocks noChangeAspect="1"/>
          </p:cNvPicPr>
          <p:nvPr/>
        </p:nvPicPr>
        <p:blipFill>
          <a:blip r:embed="rId3"/>
          <a:stretch>
            <a:fillRect/>
          </a:stretch>
        </p:blipFill>
        <p:spPr>
          <a:xfrm>
            <a:off x="697999" y="1864406"/>
            <a:ext cx="5398001" cy="3999184"/>
          </a:xfrm>
          <a:prstGeom prst="rect">
            <a:avLst/>
          </a:prstGeom>
        </p:spPr>
      </p:pic>
      <p:pic>
        <p:nvPicPr>
          <p:cNvPr id="11" name="Picture 10">
            <a:extLst>
              <a:ext uri="{FF2B5EF4-FFF2-40B4-BE49-F238E27FC236}">
                <a16:creationId xmlns:a16="http://schemas.microsoft.com/office/drawing/2014/main" id="{FCFC8004-F3BE-8EB0-D13F-271AACFBA2D7}"/>
              </a:ext>
            </a:extLst>
          </p:cNvPr>
          <p:cNvPicPr>
            <a:picLocks noChangeAspect="1"/>
          </p:cNvPicPr>
          <p:nvPr/>
        </p:nvPicPr>
        <p:blipFill>
          <a:blip r:embed="rId4"/>
          <a:stretch>
            <a:fillRect/>
          </a:stretch>
        </p:blipFill>
        <p:spPr>
          <a:xfrm>
            <a:off x="6648450" y="1864406"/>
            <a:ext cx="3009900" cy="2438400"/>
          </a:xfrm>
          <a:prstGeom prst="rect">
            <a:avLst/>
          </a:prstGeom>
        </p:spPr>
      </p:pic>
      <p:sp>
        <p:nvSpPr>
          <p:cNvPr id="13" name="Arrow: Left 12">
            <a:extLst>
              <a:ext uri="{FF2B5EF4-FFF2-40B4-BE49-F238E27FC236}">
                <a16:creationId xmlns:a16="http://schemas.microsoft.com/office/drawing/2014/main" id="{35EA4CFA-7E2B-6DEF-CF3C-834DF8241966}"/>
              </a:ext>
            </a:extLst>
          </p:cNvPr>
          <p:cNvSpPr/>
          <p:nvPr/>
        </p:nvSpPr>
        <p:spPr>
          <a:xfrm rot="20339298">
            <a:off x="6120765" y="3681436"/>
            <a:ext cx="502920" cy="365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7FC828D-DEF6-3F4C-E8CA-DCF5D615007E}"/>
              </a:ext>
            </a:extLst>
          </p:cNvPr>
          <p:cNvSpPr txBox="1"/>
          <p:nvPr/>
        </p:nvSpPr>
        <p:spPr>
          <a:xfrm>
            <a:off x="6606540" y="4408950"/>
            <a:ext cx="5280660" cy="1200329"/>
          </a:xfrm>
          <a:prstGeom prst="rect">
            <a:avLst/>
          </a:prstGeom>
          <a:noFill/>
        </p:spPr>
        <p:txBody>
          <a:bodyPr wrap="square">
            <a:spAutoFit/>
          </a:bodyPr>
          <a:lstStyle/>
          <a:p>
            <a:r>
              <a:rPr lang="en-GB" sz="1800" dirty="0">
                <a:hlinkClick r:id="rId5"/>
              </a:rPr>
              <a:t>www.rcgp.org.uk/TARGETantibiotics</a:t>
            </a:r>
            <a:endParaRPr lang="en-GB" sz="1800" dirty="0"/>
          </a:p>
          <a:p>
            <a:endParaRPr lang="en-GB" dirty="0"/>
          </a:p>
          <a:p>
            <a:r>
              <a:rPr lang="en-GB" sz="1800" dirty="0"/>
              <a:t>-&gt; Visit ‘learning resources for prescribers’ to access the recording and slide deck</a:t>
            </a:r>
          </a:p>
        </p:txBody>
      </p:sp>
    </p:spTree>
    <p:extLst>
      <p:ext uri="{BB962C8B-B14F-4D97-AF65-F5344CB8AC3E}">
        <p14:creationId xmlns:p14="http://schemas.microsoft.com/office/powerpoint/2010/main" val="318972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FCB4-FB96-4179-A694-9CBD46DC35A7}"/>
              </a:ext>
            </a:extLst>
          </p:cNvPr>
          <p:cNvSpPr>
            <a:spLocks noGrp="1"/>
          </p:cNvSpPr>
          <p:nvPr>
            <p:ph type="title"/>
          </p:nvPr>
        </p:nvSpPr>
        <p:spPr/>
        <p:txBody>
          <a:bodyPr/>
          <a:lstStyle/>
          <a:p>
            <a:r>
              <a:rPr lang="en-GB" b="0" dirty="0"/>
              <a:t>Aims</a:t>
            </a:r>
          </a:p>
        </p:txBody>
      </p:sp>
      <p:sp>
        <p:nvSpPr>
          <p:cNvPr id="3" name="Content Placeholder 2">
            <a:extLst>
              <a:ext uri="{FF2B5EF4-FFF2-40B4-BE49-F238E27FC236}">
                <a16:creationId xmlns:a16="http://schemas.microsoft.com/office/drawing/2014/main" id="{43C01661-5463-44B4-A48B-E58180BD74E2}"/>
              </a:ext>
            </a:extLst>
          </p:cNvPr>
          <p:cNvSpPr>
            <a:spLocks noGrp="1"/>
          </p:cNvSpPr>
          <p:nvPr>
            <p:ph idx="1"/>
          </p:nvPr>
        </p:nvSpPr>
        <p:spPr>
          <a:xfrm>
            <a:off x="738679" y="1860851"/>
            <a:ext cx="10556283" cy="4486273"/>
          </a:xfrm>
        </p:spPr>
        <p:txBody>
          <a:bodyPr>
            <a:normAutofit/>
          </a:bodyPr>
          <a:lstStyle/>
          <a:p>
            <a:pPr marL="514350" indent="-514350" algn="l">
              <a:lnSpc>
                <a:spcPct val="100000"/>
              </a:lnSpc>
              <a:buFont typeface="+mj-lt"/>
              <a:buAutoNum type="arabicPeriod"/>
            </a:pPr>
            <a:r>
              <a:rPr lang="en-GB" dirty="0">
                <a:solidFill>
                  <a:srgbClr val="000000"/>
                </a:solidFill>
              </a:rPr>
              <a:t>D</a:t>
            </a:r>
            <a:r>
              <a:rPr lang="en-GB" b="0" i="0" dirty="0">
                <a:solidFill>
                  <a:srgbClr val="000000"/>
                </a:solidFill>
                <a:effectLst/>
              </a:rPr>
              <a:t>iscuss managing and treatment of acute cough and acute sore throat, in line with current NICE prescribing guidance.</a:t>
            </a:r>
          </a:p>
          <a:p>
            <a:pPr marL="514350" indent="-514350" algn="l">
              <a:lnSpc>
                <a:spcPct val="100000"/>
              </a:lnSpc>
              <a:buFont typeface="+mj-lt"/>
              <a:buAutoNum type="arabicPeriod"/>
            </a:pPr>
            <a:r>
              <a:rPr lang="en-GB" b="0" i="0" dirty="0">
                <a:solidFill>
                  <a:srgbClr val="000000"/>
                </a:solidFill>
                <a:effectLst/>
              </a:rPr>
              <a:t>Recognise the challenges surrounding the management of RTIs in current healthcare landscape.</a:t>
            </a:r>
          </a:p>
          <a:p>
            <a:pPr marL="514350" indent="-514350" algn="l">
              <a:lnSpc>
                <a:spcPct val="100000"/>
              </a:lnSpc>
              <a:buFont typeface="+mj-lt"/>
              <a:buAutoNum type="arabicPeriod"/>
            </a:pPr>
            <a:r>
              <a:rPr lang="en-GB" b="0" i="0" dirty="0">
                <a:solidFill>
                  <a:srgbClr val="000000"/>
                </a:solidFill>
                <a:effectLst/>
              </a:rPr>
              <a:t>Interpret patient perspective on antibiotic prescribing for RTIs.</a:t>
            </a:r>
          </a:p>
          <a:p>
            <a:pPr marL="514350" indent="-514350" algn="l">
              <a:lnSpc>
                <a:spcPct val="100000"/>
              </a:lnSpc>
              <a:buFont typeface="+mj-lt"/>
              <a:buAutoNum type="arabicPeriod"/>
            </a:pPr>
            <a:r>
              <a:rPr lang="en-GB" b="0" i="0" dirty="0">
                <a:solidFill>
                  <a:srgbClr val="000000"/>
                </a:solidFill>
                <a:effectLst/>
              </a:rPr>
              <a:t>Utilise evidence-based strategies and resources when discussing antibiotics with patients in the context of RTIs.</a:t>
            </a:r>
            <a:endParaRPr lang="en-GB" dirty="0">
              <a:solidFill>
                <a:srgbClr val="000000"/>
              </a:solidFill>
            </a:endParaRPr>
          </a:p>
        </p:txBody>
      </p:sp>
      <p:sp>
        <p:nvSpPr>
          <p:cNvPr id="5" name="Footer Placeholder 4">
            <a:extLst>
              <a:ext uri="{FF2B5EF4-FFF2-40B4-BE49-F238E27FC236}">
                <a16:creationId xmlns:a16="http://schemas.microsoft.com/office/drawing/2014/main" id="{BD737F65-90FB-4D5C-AF5B-2EF0E3B18445}"/>
              </a:ext>
            </a:extLst>
          </p:cNvPr>
          <p:cNvSpPr>
            <a:spLocks noGrp="1"/>
          </p:cNvSpPr>
          <p:nvPr>
            <p:ph type="ftr" sz="quarter" idx="3"/>
          </p:nvPr>
        </p:nvSpPr>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73CD2941-A413-82F8-FA2A-01BAC4464B4B}"/>
              </a:ext>
            </a:extLst>
          </p:cNvPr>
          <p:cNvSpPr>
            <a:spLocks noGrp="1"/>
          </p:cNvSpPr>
          <p:nvPr>
            <p:ph type="dt" sz="half" idx="10"/>
          </p:nvPr>
        </p:nvSpPr>
        <p:spPr/>
        <p:txBody>
          <a:bodyPr/>
          <a:lstStyle/>
          <a:p>
            <a:r>
              <a:rPr lang="en-US" dirty="0"/>
              <a:t>January 2024</a:t>
            </a:r>
            <a:endParaRPr lang="en-GB" dirty="0"/>
          </a:p>
        </p:txBody>
      </p:sp>
    </p:spTree>
    <p:extLst>
      <p:ext uri="{BB962C8B-B14F-4D97-AF65-F5344CB8AC3E}">
        <p14:creationId xmlns:p14="http://schemas.microsoft.com/office/powerpoint/2010/main" val="1128632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04FD-E80B-43EB-B91D-967D7B86D247}"/>
              </a:ext>
            </a:extLst>
          </p:cNvPr>
          <p:cNvSpPr>
            <a:spLocks noGrp="1"/>
          </p:cNvSpPr>
          <p:nvPr>
            <p:ph type="title"/>
          </p:nvPr>
        </p:nvSpPr>
        <p:spPr>
          <a:xfrm>
            <a:off x="1155032" y="365127"/>
            <a:ext cx="10571747" cy="1260125"/>
          </a:xfrm>
        </p:spPr>
        <p:txBody>
          <a:bodyPr>
            <a:noAutofit/>
          </a:bodyPr>
          <a:lstStyle/>
          <a:p>
            <a:r>
              <a:rPr lang="en-GB" altLang="en-US" b="0" dirty="0">
                <a:solidFill>
                  <a:srgbClr val="AF1E2C"/>
                </a:solidFill>
              </a:rPr>
              <a:t>Prescribing can influence patients understanding and expectations </a:t>
            </a:r>
            <a:endParaRPr lang="en-GB" b="0" dirty="0"/>
          </a:p>
        </p:txBody>
      </p:sp>
      <p:sp>
        <p:nvSpPr>
          <p:cNvPr id="4" name="TextBox 5">
            <a:extLst>
              <a:ext uri="{FF2B5EF4-FFF2-40B4-BE49-F238E27FC236}">
                <a16:creationId xmlns:a16="http://schemas.microsoft.com/office/drawing/2014/main" id="{92BD8B74-6BD2-485B-8175-BD02AC54E5D7}"/>
              </a:ext>
            </a:extLst>
          </p:cNvPr>
          <p:cNvSpPr txBox="1">
            <a:spLocks noChangeArrowheads="1"/>
          </p:cNvSpPr>
          <p:nvPr/>
        </p:nvSpPr>
        <p:spPr bwMode="auto">
          <a:xfrm>
            <a:off x="302765" y="1599097"/>
            <a:ext cx="88259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600"/>
              </a:spcBef>
            </a:pPr>
            <a:r>
              <a:rPr lang="en-GB" altLang="en-US" sz="1600" b="1" dirty="0">
                <a:solidFill>
                  <a:srgbClr val="000000"/>
                </a:solidFill>
              </a:rPr>
              <a:t>English RCT comparing treatment strategies for respiratory tract infection (n=889)</a:t>
            </a:r>
          </a:p>
        </p:txBody>
      </p:sp>
      <p:graphicFrame>
        <p:nvGraphicFramePr>
          <p:cNvPr id="8" name="Chart 7" descr="Graph showing the differences in views on antibiotics and consultation satisfaction between those given no prescription, delayed antibiotics and immediate antibiotics">
            <a:extLst>
              <a:ext uri="{FF2B5EF4-FFF2-40B4-BE49-F238E27FC236}">
                <a16:creationId xmlns:a16="http://schemas.microsoft.com/office/drawing/2014/main" id="{5CB5D850-10AC-444B-8A2E-F858E8323CF2}"/>
              </a:ext>
            </a:extLst>
          </p:cNvPr>
          <p:cNvGraphicFramePr>
            <a:graphicFrameLocks/>
          </p:cNvGraphicFramePr>
          <p:nvPr>
            <p:extLst>
              <p:ext uri="{D42A27DB-BD31-4B8C-83A1-F6EECF244321}">
                <p14:modId xmlns:p14="http://schemas.microsoft.com/office/powerpoint/2010/main" val="2897073192"/>
              </p:ext>
            </p:extLst>
          </p:nvPr>
        </p:nvGraphicFramePr>
        <p:xfrm>
          <a:off x="2190180" y="2546746"/>
          <a:ext cx="8501449" cy="3896377"/>
        </p:xfrm>
        <a:graphic>
          <a:graphicData uri="http://schemas.openxmlformats.org/drawingml/2006/chart">
            <c:chart xmlns:c="http://schemas.openxmlformats.org/drawingml/2006/chart" xmlns:r="http://schemas.openxmlformats.org/officeDocument/2006/relationships" r:id="rId3"/>
          </a:graphicData>
        </a:graphic>
      </p:graphicFrame>
      <p:sp>
        <p:nvSpPr>
          <p:cNvPr id="6" name="Down Arrow 7">
            <a:extLst>
              <a:ext uri="{FF2B5EF4-FFF2-40B4-BE49-F238E27FC236}">
                <a16:creationId xmlns:a16="http://schemas.microsoft.com/office/drawing/2014/main" id="{78620CA8-DA49-44B0-B92B-79F8704124CE}"/>
              </a:ext>
              <a:ext uri="{C183D7F6-B498-43B3-948B-1728B52AA6E4}">
                <adec:decorative xmlns:adec="http://schemas.microsoft.com/office/drawing/2017/decorative" val="1"/>
              </a:ext>
            </a:extLst>
          </p:cNvPr>
          <p:cNvSpPr>
            <a:spLocks noChangeArrowheads="1"/>
          </p:cNvSpPr>
          <p:nvPr/>
        </p:nvSpPr>
        <p:spPr bwMode="auto">
          <a:xfrm>
            <a:off x="9809548" y="2253959"/>
            <a:ext cx="215900" cy="314742"/>
          </a:xfrm>
          <a:prstGeom prst="downArrow">
            <a:avLst>
              <a:gd name="adj1" fmla="val 50000"/>
              <a:gd name="adj2" fmla="val 4985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100" dirty="0">
              <a:solidFill>
                <a:srgbClr val="000000"/>
              </a:solidFill>
            </a:endParaRPr>
          </a:p>
        </p:txBody>
      </p:sp>
      <p:sp>
        <p:nvSpPr>
          <p:cNvPr id="3" name="Left Brace 2">
            <a:extLst>
              <a:ext uri="{FF2B5EF4-FFF2-40B4-BE49-F238E27FC236}">
                <a16:creationId xmlns:a16="http://schemas.microsoft.com/office/drawing/2014/main" id="{3ACFBEBD-01F3-2E3C-9BD2-3B611BA6D70F}"/>
              </a:ext>
            </a:extLst>
          </p:cNvPr>
          <p:cNvSpPr/>
          <p:nvPr/>
        </p:nvSpPr>
        <p:spPr>
          <a:xfrm rot="5400000">
            <a:off x="4521428" y="1647324"/>
            <a:ext cx="388620" cy="190708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e 8">
            <a:extLst>
              <a:ext uri="{FF2B5EF4-FFF2-40B4-BE49-F238E27FC236}">
                <a16:creationId xmlns:a16="http://schemas.microsoft.com/office/drawing/2014/main" id="{E8F6B0B7-8114-DB85-ACAB-354C08978D0D}"/>
              </a:ext>
            </a:extLst>
          </p:cNvPr>
          <p:cNvSpPr/>
          <p:nvPr/>
        </p:nvSpPr>
        <p:spPr>
          <a:xfrm rot="5400000">
            <a:off x="8365105" y="1656211"/>
            <a:ext cx="388620" cy="190708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761A7D29-2337-BA79-573F-5B7D30B3D064}"/>
              </a:ext>
            </a:extLst>
          </p:cNvPr>
          <p:cNvSpPr txBox="1"/>
          <p:nvPr/>
        </p:nvSpPr>
        <p:spPr>
          <a:xfrm>
            <a:off x="3762197" y="2107318"/>
            <a:ext cx="2033335" cy="369332"/>
          </a:xfrm>
          <a:prstGeom prst="rect">
            <a:avLst/>
          </a:prstGeom>
          <a:noFill/>
        </p:spPr>
        <p:txBody>
          <a:bodyPr wrap="square" rtlCol="0">
            <a:spAutoFit/>
          </a:bodyPr>
          <a:lstStyle/>
          <a:p>
            <a:r>
              <a:rPr lang="en-GB" dirty="0">
                <a:solidFill>
                  <a:srgbClr val="000000"/>
                </a:solidFill>
              </a:rPr>
              <a:t>Delayed antibiotic</a:t>
            </a:r>
          </a:p>
        </p:txBody>
      </p:sp>
      <p:sp>
        <p:nvSpPr>
          <p:cNvPr id="11" name="TextBox 10">
            <a:extLst>
              <a:ext uri="{FF2B5EF4-FFF2-40B4-BE49-F238E27FC236}">
                <a16:creationId xmlns:a16="http://schemas.microsoft.com/office/drawing/2014/main" id="{D05C22DF-E418-8A55-35D3-E9B91193F1EB}"/>
              </a:ext>
            </a:extLst>
          </p:cNvPr>
          <p:cNvSpPr txBox="1"/>
          <p:nvPr/>
        </p:nvSpPr>
        <p:spPr>
          <a:xfrm>
            <a:off x="7605874" y="2103042"/>
            <a:ext cx="2033335" cy="369332"/>
          </a:xfrm>
          <a:prstGeom prst="rect">
            <a:avLst/>
          </a:prstGeom>
          <a:noFill/>
        </p:spPr>
        <p:txBody>
          <a:bodyPr wrap="square" rtlCol="0">
            <a:spAutoFit/>
          </a:bodyPr>
          <a:lstStyle/>
          <a:p>
            <a:r>
              <a:rPr lang="en-GB" dirty="0">
                <a:solidFill>
                  <a:srgbClr val="000000"/>
                </a:solidFill>
              </a:rPr>
              <a:t>Delayed antibiotic</a:t>
            </a:r>
          </a:p>
        </p:txBody>
      </p:sp>
      <p:sp>
        <p:nvSpPr>
          <p:cNvPr id="12" name="Date Placeholder 1">
            <a:extLst>
              <a:ext uri="{FF2B5EF4-FFF2-40B4-BE49-F238E27FC236}">
                <a16:creationId xmlns:a16="http://schemas.microsoft.com/office/drawing/2014/main" id="{E58F37DB-F4F8-F92C-8902-D1C9C21253D1}"/>
              </a:ext>
            </a:extLst>
          </p:cNvPr>
          <p:cNvSpPr>
            <a:spLocks noGrp="1"/>
          </p:cNvSpPr>
          <p:nvPr>
            <p:ph type="dt" sz="half" idx="10"/>
          </p:nvPr>
        </p:nvSpPr>
        <p:spPr>
          <a:xfrm>
            <a:off x="838200" y="6517287"/>
            <a:ext cx="6040582" cy="461744"/>
          </a:xfrm>
        </p:spPr>
        <p:txBody>
          <a:bodyPr/>
          <a:lstStyle/>
          <a:p>
            <a:r>
              <a:rPr lang="en-US" dirty="0"/>
              <a:t>January 2024                       </a:t>
            </a:r>
            <a:r>
              <a:rPr lang="en-GB" sz="1400" dirty="0"/>
              <a:t>www.rcgp.org.uk/TARGETantibiotics</a:t>
            </a:r>
          </a:p>
          <a:p>
            <a:endParaRPr lang="en-GB" dirty="0"/>
          </a:p>
        </p:txBody>
      </p:sp>
      <p:sp>
        <p:nvSpPr>
          <p:cNvPr id="14" name="Footer Placeholder 4">
            <a:extLst>
              <a:ext uri="{FF2B5EF4-FFF2-40B4-BE49-F238E27FC236}">
                <a16:creationId xmlns:a16="http://schemas.microsoft.com/office/drawing/2014/main" id="{A4F47BDA-FF0E-3316-AA3E-6C750DDB976E}"/>
              </a:ext>
            </a:extLst>
          </p:cNvPr>
          <p:cNvSpPr txBox="1">
            <a:spLocks/>
          </p:cNvSpPr>
          <p:nvPr/>
        </p:nvSpPr>
        <p:spPr>
          <a:xfrm>
            <a:off x="7232071" y="6566952"/>
            <a:ext cx="5022273" cy="461744"/>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Little 2014, BMJ, Extracted from supplementary table 2</a:t>
            </a:r>
          </a:p>
        </p:txBody>
      </p:sp>
    </p:spTree>
    <p:extLst>
      <p:ext uri="{BB962C8B-B14F-4D97-AF65-F5344CB8AC3E}">
        <p14:creationId xmlns:p14="http://schemas.microsoft.com/office/powerpoint/2010/main" val="36309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77595E-6F81-4802-8B6D-419CEA2DFFD7}"/>
              </a:ext>
            </a:extLst>
          </p:cNvPr>
          <p:cNvSpPr>
            <a:spLocks noGrp="1"/>
          </p:cNvSpPr>
          <p:nvPr>
            <p:ph type="title"/>
          </p:nvPr>
        </p:nvSpPr>
        <p:spPr>
          <a:xfrm>
            <a:off x="1087293" y="365125"/>
            <a:ext cx="8968637" cy="1260475"/>
          </a:xfrm>
        </p:spPr>
        <p:txBody>
          <a:bodyPr>
            <a:normAutofit/>
          </a:bodyPr>
          <a:lstStyle/>
          <a:p>
            <a:r>
              <a:rPr lang="en-GB" sz="3600" b="0" dirty="0"/>
              <a:t>Public awareness of delayed/back up prescribing has increased but is still low</a:t>
            </a:r>
          </a:p>
        </p:txBody>
      </p:sp>
      <p:graphicFrame>
        <p:nvGraphicFramePr>
          <p:cNvPr id="6" name="Content Placeholder 7">
            <a:extLst>
              <a:ext uri="{FF2B5EF4-FFF2-40B4-BE49-F238E27FC236}">
                <a16:creationId xmlns:a16="http://schemas.microsoft.com/office/drawing/2014/main" id="{4955603F-AF03-4AF3-A4F6-472354E0C0F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53538400"/>
              </p:ext>
            </p:extLst>
          </p:nvPr>
        </p:nvGraphicFramePr>
        <p:xfrm>
          <a:off x="567559" y="1625600"/>
          <a:ext cx="11130455"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B49868AD-751F-4863-AC66-BF7049B54186}"/>
              </a:ext>
            </a:extLst>
          </p:cNvPr>
          <p:cNvSpPr txBox="1"/>
          <p:nvPr/>
        </p:nvSpPr>
        <p:spPr>
          <a:xfrm>
            <a:off x="5936497" y="3385330"/>
            <a:ext cx="1195139" cy="276999"/>
          </a:xfrm>
          <a:prstGeom prst="rect">
            <a:avLst/>
          </a:prstGeom>
          <a:noFill/>
        </p:spPr>
        <p:txBody>
          <a:bodyPr wrap="square" rtlCol="0">
            <a:spAutoFit/>
          </a:bodyPr>
          <a:lstStyle/>
          <a:p>
            <a:r>
              <a:rPr lang="en-GB" sz="1200" dirty="0">
                <a:solidFill>
                  <a:schemeClr val="accent6">
                    <a:lumMod val="10000"/>
                  </a:schemeClr>
                </a:solidFill>
              </a:rPr>
              <a:t>Y2 COVID-19</a:t>
            </a:r>
          </a:p>
        </p:txBody>
      </p:sp>
      <p:sp>
        <p:nvSpPr>
          <p:cNvPr id="17" name="TextBox 16">
            <a:extLst>
              <a:ext uri="{FF2B5EF4-FFF2-40B4-BE49-F238E27FC236}">
                <a16:creationId xmlns:a16="http://schemas.microsoft.com/office/drawing/2014/main" id="{9295D3FB-B127-4B9B-B053-8BB994D7553B}"/>
              </a:ext>
            </a:extLst>
          </p:cNvPr>
          <p:cNvSpPr txBox="1"/>
          <p:nvPr/>
        </p:nvSpPr>
        <p:spPr>
          <a:xfrm>
            <a:off x="5936498" y="4431066"/>
            <a:ext cx="1195139" cy="276999"/>
          </a:xfrm>
          <a:prstGeom prst="rect">
            <a:avLst/>
          </a:prstGeom>
          <a:noFill/>
        </p:spPr>
        <p:txBody>
          <a:bodyPr wrap="square" rtlCol="0">
            <a:spAutoFit/>
          </a:bodyPr>
          <a:lstStyle/>
          <a:p>
            <a:r>
              <a:rPr lang="en-GB" sz="1200" dirty="0">
                <a:solidFill>
                  <a:schemeClr val="accent6">
                    <a:lumMod val="10000"/>
                  </a:schemeClr>
                </a:solidFill>
              </a:rPr>
              <a:t>Y1 COVID-19</a:t>
            </a:r>
          </a:p>
        </p:txBody>
      </p:sp>
      <p:sp>
        <p:nvSpPr>
          <p:cNvPr id="16" name="TextBox 15">
            <a:extLst>
              <a:ext uri="{FF2B5EF4-FFF2-40B4-BE49-F238E27FC236}">
                <a16:creationId xmlns:a16="http://schemas.microsoft.com/office/drawing/2014/main" id="{9F797B47-9F96-44B9-81C8-44F48B3A8EC5}"/>
              </a:ext>
            </a:extLst>
          </p:cNvPr>
          <p:cNvSpPr txBox="1"/>
          <p:nvPr/>
        </p:nvSpPr>
        <p:spPr>
          <a:xfrm>
            <a:off x="5936499" y="5476802"/>
            <a:ext cx="1195139" cy="276999"/>
          </a:xfrm>
          <a:prstGeom prst="rect">
            <a:avLst/>
          </a:prstGeom>
          <a:noFill/>
        </p:spPr>
        <p:txBody>
          <a:bodyPr wrap="square" rtlCol="0">
            <a:spAutoFit/>
          </a:bodyPr>
          <a:lstStyle/>
          <a:p>
            <a:r>
              <a:rPr lang="en-GB" sz="1200" dirty="0">
                <a:solidFill>
                  <a:schemeClr val="accent6">
                    <a:lumMod val="10000"/>
                  </a:schemeClr>
                </a:solidFill>
              </a:rPr>
              <a:t>Pre COVID-19</a:t>
            </a:r>
          </a:p>
        </p:txBody>
      </p:sp>
      <p:sp>
        <p:nvSpPr>
          <p:cNvPr id="7" name="TextBox 6">
            <a:extLst>
              <a:ext uri="{FF2B5EF4-FFF2-40B4-BE49-F238E27FC236}">
                <a16:creationId xmlns:a16="http://schemas.microsoft.com/office/drawing/2014/main" id="{3D8A34E4-81B7-46AE-AAB2-C35C90F4D402}"/>
              </a:ext>
            </a:extLst>
          </p:cNvPr>
          <p:cNvSpPr txBox="1"/>
          <p:nvPr/>
        </p:nvSpPr>
        <p:spPr>
          <a:xfrm>
            <a:off x="2723428" y="5874858"/>
            <a:ext cx="7128792" cy="369332"/>
          </a:xfrm>
          <a:prstGeom prst="rect">
            <a:avLst/>
          </a:prstGeom>
          <a:noFill/>
        </p:spPr>
        <p:txBody>
          <a:bodyPr wrap="square" rtlCol="0">
            <a:spAutoFit/>
          </a:bodyPr>
          <a:lstStyle/>
          <a:p>
            <a:pPr algn="ctr"/>
            <a:r>
              <a:rPr lang="en-GB" b="1" dirty="0">
                <a:solidFill>
                  <a:schemeClr val="accent6">
                    <a:lumMod val="10000"/>
                  </a:schemeClr>
                </a:solidFill>
              </a:rPr>
              <a:t>Awareness of delayed prescribing has increased </a:t>
            </a:r>
          </a:p>
        </p:txBody>
      </p:sp>
      <p:sp>
        <p:nvSpPr>
          <p:cNvPr id="5" name="TextBox 4">
            <a:extLst>
              <a:ext uri="{FF2B5EF4-FFF2-40B4-BE49-F238E27FC236}">
                <a16:creationId xmlns:a16="http://schemas.microsoft.com/office/drawing/2014/main" id="{B5417B38-D3D1-4C7E-BF14-4F4E18F805A8}"/>
              </a:ext>
            </a:extLst>
          </p:cNvPr>
          <p:cNvSpPr txBox="1"/>
          <p:nvPr/>
        </p:nvSpPr>
        <p:spPr>
          <a:xfrm>
            <a:off x="247763" y="5828691"/>
            <a:ext cx="3406516" cy="461665"/>
          </a:xfrm>
          <a:prstGeom prst="rect">
            <a:avLst/>
          </a:prstGeom>
          <a:noFill/>
        </p:spPr>
        <p:txBody>
          <a:bodyPr wrap="square" rtlCol="0">
            <a:spAutoFit/>
          </a:bodyPr>
          <a:lstStyle/>
          <a:p>
            <a:r>
              <a:rPr lang="en-GB" sz="1200" dirty="0">
                <a:solidFill>
                  <a:schemeClr val="accent6">
                    <a:lumMod val="10000"/>
                  </a:schemeClr>
                </a:solidFill>
              </a:rPr>
              <a:t>Base: All adults aged 18+ in England: 2022 (1663), 2021 (1676); 2020 (2052) : </a:t>
            </a:r>
          </a:p>
        </p:txBody>
      </p:sp>
      <p:sp>
        <p:nvSpPr>
          <p:cNvPr id="3" name="TextBox 2">
            <a:extLst>
              <a:ext uri="{FF2B5EF4-FFF2-40B4-BE49-F238E27FC236}">
                <a16:creationId xmlns:a16="http://schemas.microsoft.com/office/drawing/2014/main" id="{01479936-03AD-7231-A7A4-D9BD16486F5A}"/>
              </a:ext>
            </a:extLst>
          </p:cNvPr>
          <p:cNvSpPr txBox="1"/>
          <p:nvPr/>
        </p:nvSpPr>
        <p:spPr>
          <a:xfrm>
            <a:off x="432812" y="6522538"/>
            <a:ext cx="6101254" cy="369332"/>
          </a:xfrm>
          <a:prstGeom prst="rect">
            <a:avLst/>
          </a:prstGeom>
          <a:noFill/>
        </p:spPr>
        <p:txBody>
          <a:bodyPr wrap="square">
            <a:spAutoFit/>
          </a:bodyPr>
          <a:lstStyle/>
          <a:p>
            <a:pPr eaLnBrk="1" hangingPunct="1"/>
            <a:r>
              <a:rPr lang="en-GB" altLang="en-US" dirty="0">
                <a:solidFill>
                  <a:srgbClr val="AD0016"/>
                </a:solidFill>
              </a:rPr>
              <a:t>January 2023</a:t>
            </a:r>
            <a:endParaRPr lang="en-GB" altLang="en-US" sz="1800" dirty="0">
              <a:solidFill>
                <a:srgbClr val="AD0016"/>
              </a:solidFill>
            </a:endParaRPr>
          </a:p>
        </p:txBody>
      </p:sp>
      <p:sp>
        <p:nvSpPr>
          <p:cNvPr id="2" name="TextBox 1">
            <a:extLst>
              <a:ext uri="{FF2B5EF4-FFF2-40B4-BE49-F238E27FC236}">
                <a16:creationId xmlns:a16="http://schemas.microsoft.com/office/drawing/2014/main" id="{01D733F7-145D-A662-1137-C6F4EB02771B}"/>
              </a:ext>
            </a:extLst>
          </p:cNvPr>
          <p:cNvSpPr txBox="1"/>
          <p:nvPr/>
        </p:nvSpPr>
        <p:spPr>
          <a:xfrm>
            <a:off x="7497234" y="6517286"/>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2022,)</a:t>
            </a:r>
          </a:p>
        </p:txBody>
      </p:sp>
    </p:spTree>
    <p:extLst>
      <p:ext uri="{BB962C8B-B14F-4D97-AF65-F5344CB8AC3E}">
        <p14:creationId xmlns:p14="http://schemas.microsoft.com/office/powerpoint/2010/main" val="388278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33B2F-C744-A74B-46A1-5B74737B4003}"/>
              </a:ext>
            </a:extLst>
          </p:cNvPr>
          <p:cNvSpPr>
            <a:spLocks noGrp="1"/>
          </p:cNvSpPr>
          <p:nvPr>
            <p:ph type="body" sz="quarter" idx="12"/>
          </p:nvPr>
        </p:nvSpPr>
        <p:spPr>
          <a:xfrm>
            <a:off x="175170" y="5927239"/>
            <a:ext cx="8421210" cy="365125"/>
          </a:xfrm>
        </p:spPr>
        <p:txBody>
          <a:bodyPr/>
          <a:lstStyle/>
          <a:p>
            <a:r>
              <a:rPr lang="en-GB" sz="2000" dirty="0">
                <a:solidFill>
                  <a:schemeClr val="accent1"/>
                </a:solidFill>
              </a:rPr>
              <a:t>Base: All respondents (n=5390)</a:t>
            </a:r>
          </a:p>
        </p:txBody>
      </p:sp>
      <p:sp>
        <p:nvSpPr>
          <p:cNvPr id="3" name="Title 2">
            <a:extLst>
              <a:ext uri="{FF2B5EF4-FFF2-40B4-BE49-F238E27FC236}">
                <a16:creationId xmlns:a16="http://schemas.microsoft.com/office/drawing/2014/main" id="{2998A6F1-AB29-E69C-D1AD-D3F6BF377A1E}"/>
              </a:ext>
            </a:extLst>
          </p:cNvPr>
          <p:cNvSpPr>
            <a:spLocks noGrp="1"/>
          </p:cNvSpPr>
          <p:nvPr>
            <p:ph type="title"/>
          </p:nvPr>
        </p:nvSpPr>
        <p:spPr>
          <a:xfrm>
            <a:off x="994252" y="228047"/>
            <a:ext cx="11337808" cy="1560044"/>
          </a:xfrm>
        </p:spPr>
        <p:txBody>
          <a:bodyPr>
            <a:normAutofit/>
          </a:bodyPr>
          <a:lstStyle/>
          <a:p>
            <a:r>
              <a:rPr lang="en-GB" sz="3200" b="0" dirty="0">
                <a:solidFill>
                  <a:schemeClr val="tx1"/>
                </a:solidFill>
                <a:latin typeface="Arial" panose="020B0604020202020204" pitchFamily="34" charset="0"/>
                <a:cs typeface="Arial" panose="020B0604020202020204" pitchFamily="34" charset="0"/>
              </a:rPr>
              <a:t>Around half of members of the public support the prescription of delayed antibiotics for a variety of different infections </a:t>
            </a:r>
          </a:p>
        </p:txBody>
      </p:sp>
      <p:sp>
        <p:nvSpPr>
          <p:cNvPr id="4" name="Slide Number Placeholder 3">
            <a:extLst>
              <a:ext uri="{FF2B5EF4-FFF2-40B4-BE49-F238E27FC236}">
                <a16:creationId xmlns:a16="http://schemas.microsoft.com/office/drawing/2014/main" id="{AD2E926C-3BD7-1EC7-A8A2-3C391DCC911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400" b="0" i="0" u="none" strike="noStrike" kern="1200" cap="none" spc="0" normalizeH="0" baseline="0" noProof="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2A6BA445-0636-814D-0977-4B839A938B52}"/>
              </a:ext>
            </a:extLst>
          </p:cNvPr>
          <p:cNvSpPr>
            <a:spLocks noGrp="1"/>
          </p:cNvSpPr>
          <p:nvPr>
            <p:ph type="body" sz="quarter" idx="13"/>
          </p:nvPr>
        </p:nvSpPr>
        <p:spPr>
          <a:xfrm>
            <a:off x="658544" y="1727190"/>
            <a:ext cx="7454462" cy="351236"/>
          </a:xfrm>
        </p:spPr>
        <p:txBody>
          <a:bodyPr/>
          <a:lstStyle/>
          <a:p>
            <a:r>
              <a:rPr lang="en-GB" sz="2000" dirty="0">
                <a:solidFill>
                  <a:schemeClr val="tx1"/>
                </a:solidFill>
              </a:rPr>
              <a:t>Support of delayed antibiotic prescription</a:t>
            </a:r>
          </a:p>
        </p:txBody>
      </p:sp>
      <p:graphicFrame>
        <p:nvGraphicFramePr>
          <p:cNvPr id="11" name="Chart 10">
            <a:extLst>
              <a:ext uri="{FF2B5EF4-FFF2-40B4-BE49-F238E27FC236}">
                <a16:creationId xmlns:a16="http://schemas.microsoft.com/office/drawing/2014/main" id="{9FEE47C7-CA6E-79A2-3B1B-54BBD8387A6B}"/>
              </a:ext>
            </a:extLst>
          </p:cNvPr>
          <p:cNvGraphicFramePr/>
          <p:nvPr>
            <p:extLst>
              <p:ext uri="{D42A27DB-BD31-4B8C-83A1-F6EECF244321}">
                <p14:modId xmlns:p14="http://schemas.microsoft.com/office/powerpoint/2010/main" val="3990710611"/>
              </p:ext>
            </p:extLst>
          </p:nvPr>
        </p:nvGraphicFramePr>
        <p:xfrm>
          <a:off x="838200" y="2192589"/>
          <a:ext cx="11123856" cy="363671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0A14C7EA-8463-7C5A-F0D1-C80429AF3CE9}"/>
              </a:ext>
            </a:extLst>
          </p:cNvPr>
          <p:cNvSpPr/>
          <p:nvPr/>
        </p:nvSpPr>
        <p:spPr>
          <a:xfrm>
            <a:off x="-988485" y="4860019"/>
            <a:ext cx="3021264"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B8E"/>
                </a:solidFill>
                <a:effectLst/>
                <a:uLnTx/>
                <a:uFillTx/>
                <a:latin typeface="Arial" panose="020B0604020202020204"/>
                <a:ea typeface="+mn-ea"/>
                <a:cs typeface="+mn-cs"/>
              </a:rPr>
              <a:t>Strongly support</a:t>
            </a:r>
          </a:p>
        </p:txBody>
      </p:sp>
      <p:sp>
        <p:nvSpPr>
          <p:cNvPr id="13" name="Rectangle 12">
            <a:extLst>
              <a:ext uri="{FF2B5EF4-FFF2-40B4-BE49-F238E27FC236}">
                <a16:creationId xmlns:a16="http://schemas.microsoft.com/office/drawing/2014/main" id="{DC16CFCF-C40D-8CD1-0E0A-94DFF7904A0F}"/>
              </a:ext>
            </a:extLst>
          </p:cNvPr>
          <p:cNvSpPr/>
          <p:nvPr/>
        </p:nvSpPr>
        <p:spPr>
          <a:xfrm>
            <a:off x="-988485" y="4093938"/>
            <a:ext cx="3021264"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B8E"/>
                </a:solidFill>
                <a:effectLst/>
                <a:uLnTx/>
                <a:uFillTx/>
                <a:latin typeface="Arial" panose="020B0604020202020204"/>
                <a:ea typeface="+mn-ea"/>
                <a:cs typeface="+mn-cs"/>
              </a:rPr>
              <a:t>Tend to support</a:t>
            </a:r>
          </a:p>
        </p:txBody>
      </p:sp>
      <p:sp>
        <p:nvSpPr>
          <p:cNvPr id="14" name="Rectangle 13">
            <a:extLst>
              <a:ext uri="{FF2B5EF4-FFF2-40B4-BE49-F238E27FC236}">
                <a16:creationId xmlns:a16="http://schemas.microsoft.com/office/drawing/2014/main" id="{F404F9FD-D3D7-F597-513D-53140F417683}"/>
              </a:ext>
            </a:extLst>
          </p:cNvPr>
          <p:cNvSpPr/>
          <p:nvPr/>
        </p:nvSpPr>
        <p:spPr>
          <a:xfrm>
            <a:off x="-397731" y="3409069"/>
            <a:ext cx="2430508" cy="424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25000"/>
                  </a:schemeClr>
                </a:solidFill>
                <a:effectLst/>
                <a:uLnTx/>
                <a:uFillTx/>
                <a:latin typeface="Arial" panose="020B0604020202020204"/>
                <a:ea typeface="+mn-ea"/>
                <a:cs typeface="+mn-cs"/>
              </a:rPr>
              <a:t>Neither support nor oppose </a:t>
            </a:r>
          </a:p>
        </p:txBody>
      </p:sp>
      <p:sp>
        <p:nvSpPr>
          <p:cNvPr id="15" name="Rectangle 14">
            <a:extLst>
              <a:ext uri="{FF2B5EF4-FFF2-40B4-BE49-F238E27FC236}">
                <a16:creationId xmlns:a16="http://schemas.microsoft.com/office/drawing/2014/main" id="{889A56EF-EA30-0A77-23BD-41090A41B87B}"/>
              </a:ext>
            </a:extLst>
          </p:cNvPr>
          <p:cNvSpPr/>
          <p:nvPr/>
        </p:nvSpPr>
        <p:spPr>
          <a:xfrm>
            <a:off x="-988484" y="2973137"/>
            <a:ext cx="3021262"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FBFBF"/>
                </a:solidFill>
                <a:effectLst/>
                <a:uLnTx/>
                <a:uFillTx/>
                <a:latin typeface="Arial" panose="020B0604020202020204"/>
                <a:ea typeface="+mn-ea"/>
                <a:cs typeface="+mn-cs"/>
              </a:rPr>
              <a:t>Tend to oppose</a:t>
            </a:r>
          </a:p>
        </p:txBody>
      </p:sp>
      <p:sp>
        <p:nvSpPr>
          <p:cNvPr id="16" name="Rectangle 15">
            <a:extLst>
              <a:ext uri="{FF2B5EF4-FFF2-40B4-BE49-F238E27FC236}">
                <a16:creationId xmlns:a16="http://schemas.microsoft.com/office/drawing/2014/main" id="{5812017C-75E1-9AC5-E338-3083FAC22B98}"/>
              </a:ext>
            </a:extLst>
          </p:cNvPr>
          <p:cNvSpPr/>
          <p:nvPr/>
        </p:nvSpPr>
        <p:spPr>
          <a:xfrm>
            <a:off x="-1933542" y="2705757"/>
            <a:ext cx="3969862" cy="425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7F7F"/>
                </a:solidFill>
                <a:effectLst/>
                <a:uLnTx/>
                <a:uFillTx/>
                <a:latin typeface="Arial" panose="020B0604020202020204"/>
                <a:ea typeface="+mn-ea"/>
                <a:cs typeface="+mn-cs"/>
              </a:rPr>
              <a:t>Strongly oppose</a:t>
            </a:r>
          </a:p>
        </p:txBody>
      </p:sp>
      <p:sp>
        <p:nvSpPr>
          <p:cNvPr id="17" name="Rectangle 16">
            <a:extLst>
              <a:ext uri="{FF2B5EF4-FFF2-40B4-BE49-F238E27FC236}">
                <a16:creationId xmlns:a16="http://schemas.microsoft.com/office/drawing/2014/main" id="{0AB6944C-C921-9038-F52F-BF6017EDA14D}"/>
              </a:ext>
            </a:extLst>
          </p:cNvPr>
          <p:cNvSpPr/>
          <p:nvPr/>
        </p:nvSpPr>
        <p:spPr>
          <a:xfrm>
            <a:off x="-715690" y="2415139"/>
            <a:ext cx="2748468"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6A6A6"/>
                </a:solidFill>
                <a:effectLst/>
                <a:uLnTx/>
                <a:uFillTx/>
                <a:latin typeface="Arial" panose="020B0604020202020204"/>
                <a:ea typeface="+mn-ea"/>
                <a:cs typeface="+mn-cs"/>
              </a:rPr>
              <a:t>Don’t know</a:t>
            </a:r>
          </a:p>
        </p:txBody>
      </p:sp>
      <p:cxnSp>
        <p:nvCxnSpPr>
          <p:cNvPr id="18" name="Straight Connector 17">
            <a:extLst>
              <a:ext uri="{FF2B5EF4-FFF2-40B4-BE49-F238E27FC236}">
                <a16:creationId xmlns:a16="http://schemas.microsoft.com/office/drawing/2014/main" id="{5C4CED82-F70B-7366-2837-5898F070CD73}"/>
              </a:ext>
            </a:extLst>
          </p:cNvPr>
          <p:cNvCxnSpPr>
            <a:cxnSpLocks/>
          </p:cNvCxnSpPr>
          <p:nvPr/>
        </p:nvCxnSpPr>
        <p:spPr>
          <a:xfrm>
            <a:off x="3594330" y="3940777"/>
            <a:ext cx="0" cy="1435261"/>
          </a:xfrm>
          <a:prstGeom prst="line">
            <a:avLst/>
          </a:prstGeom>
          <a:noFill/>
          <a:ln w="57150" cap="flat" cmpd="sng" algn="ctr">
            <a:solidFill>
              <a:srgbClr val="00AB8E"/>
            </a:solidFill>
            <a:prstDash val="solid"/>
          </a:ln>
          <a:effectLst/>
        </p:spPr>
      </p:cxnSp>
      <p:sp>
        <p:nvSpPr>
          <p:cNvPr id="19" name="TextBox 18">
            <a:extLst>
              <a:ext uri="{FF2B5EF4-FFF2-40B4-BE49-F238E27FC236}">
                <a16:creationId xmlns:a16="http://schemas.microsoft.com/office/drawing/2014/main" id="{7D437338-E3E1-FC1A-E010-BEA6285E1126}"/>
              </a:ext>
            </a:extLst>
          </p:cNvPr>
          <p:cNvSpPr txBox="1"/>
          <p:nvPr/>
        </p:nvSpPr>
        <p:spPr>
          <a:xfrm>
            <a:off x="3705570" y="4382026"/>
            <a:ext cx="1818151" cy="696160"/>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normalizeH="0" baseline="0" noProof="0" dirty="0">
                <a:ln w="0"/>
                <a:solidFill>
                  <a:srgbClr val="00AB8E"/>
                </a:solidFill>
                <a:uLnTx/>
                <a:uFillTx/>
                <a:latin typeface="Arial" panose="020B0604020202020204"/>
                <a:ea typeface="+mn-ea"/>
                <a:cs typeface="+mn-cs"/>
              </a:rPr>
              <a:t>47%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normalizeH="0" baseline="0" noProof="0" dirty="0">
                <a:ln w="0"/>
                <a:solidFill>
                  <a:srgbClr val="00AB8E"/>
                </a:solidFill>
                <a:uLnTx/>
                <a:uFillTx/>
                <a:latin typeface="Arial" panose="020B0604020202020204"/>
                <a:ea typeface="+mn-ea"/>
                <a:cs typeface="+mn-cs"/>
              </a:rPr>
              <a:t>Support</a:t>
            </a:r>
          </a:p>
        </p:txBody>
      </p:sp>
      <p:cxnSp>
        <p:nvCxnSpPr>
          <p:cNvPr id="23" name="Straight Connector 22">
            <a:extLst>
              <a:ext uri="{FF2B5EF4-FFF2-40B4-BE49-F238E27FC236}">
                <a16:creationId xmlns:a16="http://schemas.microsoft.com/office/drawing/2014/main" id="{DB80C24B-DECE-034E-2837-19ADCDB8CBF3}"/>
              </a:ext>
            </a:extLst>
          </p:cNvPr>
          <p:cNvCxnSpPr>
            <a:cxnSpLocks/>
          </p:cNvCxnSpPr>
          <p:nvPr/>
        </p:nvCxnSpPr>
        <p:spPr>
          <a:xfrm>
            <a:off x="3594330" y="2898555"/>
            <a:ext cx="0" cy="415922"/>
          </a:xfrm>
          <a:prstGeom prst="line">
            <a:avLst/>
          </a:prstGeom>
          <a:noFill/>
          <a:ln w="57150" cap="flat" cmpd="sng" algn="ctr">
            <a:solidFill>
              <a:srgbClr val="FF7F32"/>
            </a:solidFill>
            <a:prstDash val="solid"/>
          </a:ln>
          <a:effectLst/>
        </p:spPr>
      </p:cxnSp>
      <p:sp>
        <p:nvSpPr>
          <p:cNvPr id="24" name="TextBox 23">
            <a:extLst>
              <a:ext uri="{FF2B5EF4-FFF2-40B4-BE49-F238E27FC236}">
                <a16:creationId xmlns:a16="http://schemas.microsoft.com/office/drawing/2014/main" id="{45842010-3DDA-1EAD-287B-B8D27F8A906C}"/>
              </a:ext>
            </a:extLst>
          </p:cNvPr>
          <p:cNvSpPr txBox="1"/>
          <p:nvPr/>
        </p:nvSpPr>
        <p:spPr>
          <a:xfrm>
            <a:off x="3705570" y="2894309"/>
            <a:ext cx="1818151" cy="48236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7F32"/>
                </a:solidFill>
                <a:effectLst/>
                <a:uLnTx/>
                <a:uFillTx/>
                <a:latin typeface="Arial" panose="020B0604020202020204"/>
                <a:ea typeface="+mn-ea"/>
                <a:cs typeface="+mn-cs"/>
              </a:rPr>
              <a:t>12%</a:t>
            </a:r>
            <a:r>
              <a:rPr kumimoji="0" lang="en-GB" sz="1200" b="1" i="0" u="none" strike="noStrike" kern="1200" cap="none" spc="0" normalizeH="0" baseline="0" noProof="0" dirty="0">
                <a:ln>
                  <a:noFill/>
                </a:ln>
                <a:solidFill>
                  <a:srgbClr val="FF7F32"/>
                </a:solidFill>
                <a:effectLst/>
                <a:uLnTx/>
                <a:uFillTx/>
                <a:latin typeface="Arial" panose="020B0604020202020204"/>
                <a:ea typeface="+mn-ea"/>
                <a:cs typeface="+mn-cs"/>
              </a:rPr>
              <a:t> </a:t>
            </a:r>
            <a:endParaRPr kumimoji="0" lang="en-GB" b="1" i="0" u="none" strike="noStrike" kern="1200" cap="none" spc="0" normalizeH="0" baseline="0" noProof="0" dirty="0">
              <a:ln>
                <a:noFill/>
              </a:ln>
              <a:solidFill>
                <a:srgbClr val="FF7F32"/>
              </a:solidFill>
              <a:effectLst/>
              <a:uLnTx/>
              <a:uFillTx/>
              <a:latin typeface="Arial" panose="020B0604020202020204"/>
              <a:ea typeface="+mn-ea"/>
              <a:cs typeface="+mn-cs"/>
            </a:endParaRP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Oppose </a:t>
            </a:r>
            <a:endParaRPr kumimoji="0" lang="en-GB" b="0" i="0" u="none" strike="noStrike" kern="1200" cap="none" spc="0" normalizeH="0" baseline="0" noProof="0" dirty="0">
              <a:ln>
                <a:noFill/>
              </a:ln>
              <a:solidFill>
                <a:srgbClr val="FF7F32"/>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70E8A80B-5DC7-0FA4-373E-027EE2E13FB6}"/>
              </a:ext>
            </a:extLst>
          </p:cNvPr>
          <p:cNvCxnSpPr>
            <a:cxnSpLocks/>
          </p:cNvCxnSpPr>
          <p:nvPr/>
        </p:nvCxnSpPr>
        <p:spPr>
          <a:xfrm>
            <a:off x="7206903" y="3864340"/>
            <a:ext cx="0" cy="1527464"/>
          </a:xfrm>
          <a:prstGeom prst="line">
            <a:avLst/>
          </a:prstGeom>
          <a:noFill/>
          <a:ln w="57150" cap="flat" cmpd="sng" algn="ctr">
            <a:solidFill>
              <a:srgbClr val="00AB8E"/>
            </a:solidFill>
            <a:prstDash val="solid"/>
          </a:ln>
          <a:effectLst/>
        </p:spPr>
      </p:cxnSp>
      <p:sp>
        <p:nvSpPr>
          <p:cNvPr id="28" name="TextBox 27">
            <a:extLst>
              <a:ext uri="{FF2B5EF4-FFF2-40B4-BE49-F238E27FC236}">
                <a16:creationId xmlns:a16="http://schemas.microsoft.com/office/drawing/2014/main" id="{15ACEC58-E1F9-075A-3AF4-44ADFF8C0604}"/>
              </a:ext>
            </a:extLst>
          </p:cNvPr>
          <p:cNvSpPr txBox="1"/>
          <p:nvPr/>
        </p:nvSpPr>
        <p:spPr>
          <a:xfrm>
            <a:off x="7328534" y="4382026"/>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AB8E"/>
                </a:solidFill>
                <a:effectLst/>
                <a:uLnTx/>
                <a:uFillTx/>
                <a:latin typeface="Arial" panose="020B0604020202020204"/>
                <a:ea typeface="+mn-ea"/>
                <a:cs typeface="+mn-cs"/>
              </a:rPr>
              <a:t>49%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AB8E"/>
                </a:solidFill>
                <a:effectLst/>
                <a:uLnTx/>
                <a:uFillTx/>
                <a:latin typeface="Arial" panose="020B0604020202020204"/>
                <a:ea typeface="+mn-ea"/>
                <a:cs typeface="+mn-cs"/>
              </a:rPr>
              <a:t>Support</a:t>
            </a:r>
            <a:endParaRPr kumimoji="0" lang="en-GB" b="0" i="0" u="none" strike="noStrike" kern="1200" cap="none" spc="0" normalizeH="0" baseline="0" noProof="0" dirty="0">
              <a:ln>
                <a:noFill/>
              </a:ln>
              <a:solidFill>
                <a:srgbClr val="00AB8E"/>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3431A962-6803-A760-C8C9-7ECC67AF7ED0}"/>
              </a:ext>
            </a:extLst>
          </p:cNvPr>
          <p:cNvCxnSpPr>
            <a:cxnSpLocks/>
          </p:cNvCxnSpPr>
          <p:nvPr/>
        </p:nvCxnSpPr>
        <p:spPr>
          <a:xfrm>
            <a:off x="7206903" y="2926175"/>
            <a:ext cx="0" cy="381460"/>
          </a:xfrm>
          <a:prstGeom prst="line">
            <a:avLst/>
          </a:prstGeom>
          <a:noFill/>
          <a:ln w="57150" cap="flat" cmpd="sng" algn="ctr">
            <a:solidFill>
              <a:srgbClr val="FF7F32"/>
            </a:solidFill>
            <a:prstDash val="solid"/>
          </a:ln>
          <a:effectLst/>
        </p:spPr>
      </p:cxnSp>
      <p:sp>
        <p:nvSpPr>
          <p:cNvPr id="31" name="TextBox 30">
            <a:extLst>
              <a:ext uri="{FF2B5EF4-FFF2-40B4-BE49-F238E27FC236}">
                <a16:creationId xmlns:a16="http://schemas.microsoft.com/office/drawing/2014/main" id="{B1D6FA0D-7B3C-83A8-93D9-4772FCB73539}"/>
              </a:ext>
            </a:extLst>
          </p:cNvPr>
          <p:cNvSpPr txBox="1"/>
          <p:nvPr/>
        </p:nvSpPr>
        <p:spPr>
          <a:xfrm>
            <a:off x="7318143" y="2846660"/>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11%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Oppose</a:t>
            </a:r>
            <a:endParaRPr kumimoji="0" lang="en-GB" b="0" i="0" u="none" strike="noStrike" kern="1200" cap="none" spc="0" normalizeH="0" baseline="0" noProof="0" dirty="0">
              <a:ln>
                <a:noFill/>
              </a:ln>
              <a:solidFill>
                <a:srgbClr val="FF7F32"/>
              </a:solidFill>
              <a:effectLst/>
              <a:uLnTx/>
              <a:uFillTx/>
              <a:latin typeface="Arial" panose="020B0604020202020204"/>
              <a:ea typeface="+mn-ea"/>
              <a:cs typeface="+mn-cs"/>
            </a:endParaRPr>
          </a:p>
        </p:txBody>
      </p:sp>
      <p:cxnSp>
        <p:nvCxnSpPr>
          <p:cNvPr id="34" name="Straight Connector 33">
            <a:extLst>
              <a:ext uri="{FF2B5EF4-FFF2-40B4-BE49-F238E27FC236}">
                <a16:creationId xmlns:a16="http://schemas.microsoft.com/office/drawing/2014/main" id="{E0EA0F6A-DAE3-E967-A7B6-4F5FE14FC125}"/>
              </a:ext>
            </a:extLst>
          </p:cNvPr>
          <p:cNvCxnSpPr>
            <a:cxnSpLocks/>
          </p:cNvCxnSpPr>
          <p:nvPr/>
        </p:nvCxnSpPr>
        <p:spPr>
          <a:xfrm>
            <a:off x="10819476" y="3765806"/>
            <a:ext cx="0" cy="1641764"/>
          </a:xfrm>
          <a:prstGeom prst="line">
            <a:avLst/>
          </a:prstGeom>
          <a:noFill/>
          <a:ln w="57150" cap="flat" cmpd="sng" algn="ctr">
            <a:solidFill>
              <a:srgbClr val="00AB8E"/>
            </a:solidFill>
            <a:prstDash val="solid"/>
          </a:ln>
          <a:effectLst/>
        </p:spPr>
      </p:cxnSp>
      <p:sp>
        <p:nvSpPr>
          <p:cNvPr id="35" name="TextBox 34">
            <a:extLst>
              <a:ext uri="{FF2B5EF4-FFF2-40B4-BE49-F238E27FC236}">
                <a16:creationId xmlns:a16="http://schemas.microsoft.com/office/drawing/2014/main" id="{2E640109-05A9-4DC0-642B-564BF38F3BF4}"/>
              </a:ext>
            </a:extLst>
          </p:cNvPr>
          <p:cNvSpPr txBox="1"/>
          <p:nvPr/>
        </p:nvSpPr>
        <p:spPr>
          <a:xfrm>
            <a:off x="10930715" y="4276500"/>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AB8E"/>
                </a:solidFill>
                <a:effectLst/>
                <a:uLnTx/>
                <a:uFillTx/>
                <a:latin typeface="Arial" panose="020B0604020202020204"/>
                <a:ea typeface="+mn-ea"/>
                <a:cs typeface="+mn-cs"/>
              </a:rPr>
              <a:t>52%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AB8E"/>
                </a:solidFill>
                <a:effectLst/>
                <a:uLnTx/>
                <a:uFillTx/>
                <a:latin typeface="Arial" panose="020B0604020202020204"/>
                <a:ea typeface="+mn-ea"/>
                <a:cs typeface="+mn-cs"/>
              </a:rPr>
              <a:t>Support</a:t>
            </a:r>
            <a:endParaRPr kumimoji="0" lang="en-GB" b="0" i="0" u="none" strike="noStrike" kern="1200" cap="none" spc="0" normalizeH="0" baseline="0" noProof="0" dirty="0">
              <a:ln>
                <a:noFill/>
              </a:ln>
              <a:solidFill>
                <a:srgbClr val="00AB8E"/>
              </a:solidFill>
              <a:effectLst/>
              <a:uLnTx/>
              <a:uFillTx/>
              <a:latin typeface="Arial" panose="020B0604020202020204"/>
              <a:ea typeface="+mn-ea"/>
              <a:cs typeface="+mn-cs"/>
            </a:endParaRPr>
          </a:p>
        </p:txBody>
      </p:sp>
      <p:cxnSp>
        <p:nvCxnSpPr>
          <p:cNvPr id="36" name="Straight Connector 35">
            <a:extLst>
              <a:ext uri="{FF2B5EF4-FFF2-40B4-BE49-F238E27FC236}">
                <a16:creationId xmlns:a16="http://schemas.microsoft.com/office/drawing/2014/main" id="{721B2B2E-16E1-2C5B-982E-99E8F2FF463B}"/>
              </a:ext>
            </a:extLst>
          </p:cNvPr>
          <p:cNvCxnSpPr>
            <a:cxnSpLocks/>
          </p:cNvCxnSpPr>
          <p:nvPr/>
        </p:nvCxnSpPr>
        <p:spPr>
          <a:xfrm>
            <a:off x="10819476" y="2884611"/>
            <a:ext cx="0" cy="360000"/>
          </a:xfrm>
          <a:prstGeom prst="line">
            <a:avLst/>
          </a:prstGeom>
          <a:noFill/>
          <a:ln w="57150" cap="flat" cmpd="sng" algn="ctr">
            <a:solidFill>
              <a:srgbClr val="FF7F32"/>
            </a:solidFill>
            <a:prstDash val="solid"/>
          </a:ln>
          <a:effectLst/>
        </p:spPr>
      </p:cxnSp>
      <p:sp>
        <p:nvSpPr>
          <p:cNvPr id="37" name="TextBox 36">
            <a:extLst>
              <a:ext uri="{FF2B5EF4-FFF2-40B4-BE49-F238E27FC236}">
                <a16:creationId xmlns:a16="http://schemas.microsoft.com/office/drawing/2014/main" id="{DD8506DC-8325-4784-1058-8BA9D90A6E8A}"/>
              </a:ext>
            </a:extLst>
          </p:cNvPr>
          <p:cNvSpPr txBox="1"/>
          <p:nvPr/>
        </p:nvSpPr>
        <p:spPr>
          <a:xfrm>
            <a:off x="10930716" y="2846660"/>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11%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Oppose </a:t>
            </a:r>
            <a:endParaRPr kumimoji="0" lang="en-GB" b="0" i="0" u="none" strike="noStrike" kern="1200" cap="none" spc="0" normalizeH="0" baseline="0" noProof="0" dirty="0">
              <a:ln>
                <a:noFill/>
              </a:ln>
              <a:solidFill>
                <a:srgbClr val="FF7F32"/>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4B700AC-F764-FEB8-2484-91D0B5F38937}"/>
              </a:ext>
            </a:extLst>
          </p:cNvPr>
          <p:cNvSpPr txBox="1"/>
          <p:nvPr/>
        </p:nvSpPr>
        <p:spPr>
          <a:xfrm>
            <a:off x="7193205" y="6537299"/>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2023, Basis Research)</a:t>
            </a:r>
          </a:p>
        </p:txBody>
      </p:sp>
      <p:sp>
        <p:nvSpPr>
          <p:cNvPr id="7" name="Date Placeholder 1">
            <a:extLst>
              <a:ext uri="{FF2B5EF4-FFF2-40B4-BE49-F238E27FC236}">
                <a16:creationId xmlns:a16="http://schemas.microsoft.com/office/drawing/2014/main" id="{7FA21400-93E1-147D-E1D4-FA28BF3D86BA}"/>
              </a:ext>
            </a:extLst>
          </p:cNvPr>
          <p:cNvSpPr txBox="1">
            <a:spLocks/>
          </p:cNvSpPr>
          <p:nvPr/>
        </p:nvSpPr>
        <p:spPr>
          <a:xfrm>
            <a:off x="838200" y="6517287"/>
            <a:ext cx="6040582" cy="4617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January 2024                       </a:t>
            </a:r>
            <a:r>
              <a:rPr lang="en-GB" sz="1400"/>
              <a:t>www.rcgp.org.uk/TARGETantibiotics</a:t>
            </a:r>
          </a:p>
          <a:p>
            <a:endParaRPr lang="en-GB" dirty="0"/>
          </a:p>
        </p:txBody>
      </p:sp>
    </p:spTree>
    <p:extLst>
      <p:ext uri="{BB962C8B-B14F-4D97-AF65-F5344CB8AC3E}">
        <p14:creationId xmlns:p14="http://schemas.microsoft.com/office/powerpoint/2010/main" val="632596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8C58A8-4998-4C54-BF2F-B240D28476CD}"/>
              </a:ext>
            </a:extLst>
          </p:cNvPr>
          <p:cNvSpPr txBox="1">
            <a:spLocks/>
          </p:cNvSpPr>
          <p:nvPr/>
        </p:nvSpPr>
        <p:spPr>
          <a:xfrm>
            <a:off x="1349801" y="407859"/>
            <a:ext cx="10005284"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b="0" dirty="0">
                <a:latin typeface="Arial" panose="020B0604020202020204" pitchFamily="34" charset="0"/>
                <a:cs typeface="Arial" panose="020B0604020202020204" pitchFamily="34" charset="0"/>
              </a:rPr>
              <a:t>Coding back-up antibiotic prescriptions</a:t>
            </a:r>
          </a:p>
        </p:txBody>
      </p:sp>
      <p:sp>
        <p:nvSpPr>
          <p:cNvPr id="12" name="TextBox 11">
            <a:extLst>
              <a:ext uri="{FF2B5EF4-FFF2-40B4-BE49-F238E27FC236}">
                <a16:creationId xmlns:a16="http://schemas.microsoft.com/office/drawing/2014/main" id="{5A49B431-2F23-4770-B264-B83A6BFCA60F}"/>
              </a:ext>
            </a:extLst>
          </p:cNvPr>
          <p:cNvSpPr txBox="1"/>
          <p:nvPr/>
        </p:nvSpPr>
        <p:spPr>
          <a:xfrm>
            <a:off x="2058380" y="2035820"/>
            <a:ext cx="8075241"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2800" dirty="0">
                <a:solidFill>
                  <a:schemeClr val="accent6">
                    <a:lumMod val="10000"/>
                  </a:schemeClr>
                </a:solidFill>
              </a:rPr>
              <a:t>***Don’t forget to code your treatment choice***</a:t>
            </a:r>
          </a:p>
        </p:txBody>
      </p:sp>
      <p:graphicFrame>
        <p:nvGraphicFramePr>
          <p:cNvPr id="2" name="Table 1">
            <a:extLst>
              <a:ext uri="{FF2B5EF4-FFF2-40B4-BE49-F238E27FC236}">
                <a16:creationId xmlns:a16="http://schemas.microsoft.com/office/drawing/2014/main" id="{969529DB-E66F-4AD6-9063-B7544AC97F9E}"/>
              </a:ext>
            </a:extLst>
          </p:cNvPr>
          <p:cNvGraphicFramePr>
            <a:graphicFrameLocks noGrp="1"/>
          </p:cNvGraphicFramePr>
          <p:nvPr/>
        </p:nvGraphicFramePr>
        <p:xfrm>
          <a:off x="2058379" y="2741248"/>
          <a:ext cx="8075241" cy="3383280"/>
        </p:xfrm>
        <a:graphic>
          <a:graphicData uri="http://schemas.openxmlformats.org/drawingml/2006/table">
            <a:tbl>
              <a:tblPr>
                <a:tableStyleId>{69C7853C-536D-4A76-A0AE-DD22124D55A5}</a:tableStyleId>
              </a:tblPr>
              <a:tblGrid>
                <a:gridCol w="1858866">
                  <a:extLst>
                    <a:ext uri="{9D8B030D-6E8A-4147-A177-3AD203B41FA5}">
                      <a16:colId xmlns:a16="http://schemas.microsoft.com/office/drawing/2014/main" val="3555672956"/>
                    </a:ext>
                  </a:extLst>
                </a:gridCol>
                <a:gridCol w="2483556">
                  <a:extLst>
                    <a:ext uri="{9D8B030D-6E8A-4147-A177-3AD203B41FA5}">
                      <a16:colId xmlns:a16="http://schemas.microsoft.com/office/drawing/2014/main" val="3157479047"/>
                    </a:ext>
                  </a:extLst>
                </a:gridCol>
                <a:gridCol w="3732819">
                  <a:extLst>
                    <a:ext uri="{9D8B030D-6E8A-4147-A177-3AD203B41FA5}">
                      <a16:colId xmlns:a16="http://schemas.microsoft.com/office/drawing/2014/main" val="246730303"/>
                    </a:ext>
                  </a:extLst>
                </a:gridCol>
              </a:tblGrid>
              <a:tr h="0">
                <a:tc>
                  <a:txBody>
                    <a:bodyPr/>
                    <a:lstStyle/>
                    <a:p>
                      <a:r>
                        <a:rPr lang="en-GB" sz="2200" b="1" dirty="0">
                          <a:solidFill>
                            <a:srgbClr val="FFFFFF"/>
                          </a:solidFill>
                          <a:effectLst/>
                        </a:rPr>
                        <a:t>READ codes (</a:t>
                      </a:r>
                      <a:r>
                        <a:rPr lang="en-GB" sz="2200" b="1" dirty="0" err="1">
                          <a:solidFill>
                            <a:srgbClr val="FFFFFF"/>
                          </a:solidFill>
                          <a:effectLst/>
                        </a:rPr>
                        <a:t>Emis</a:t>
                      </a:r>
                      <a:r>
                        <a:rPr lang="en-GB" sz="2200" b="1" dirty="0">
                          <a:solidFill>
                            <a:srgbClr val="FFFFFF"/>
                          </a:solidFill>
                          <a:effectLst/>
                        </a:rPr>
                        <a:t>, Vision)</a:t>
                      </a:r>
                    </a:p>
                  </a:txBody>
                  <a:tcPr>
                    <a:solidFill>
                      <a:schemeClr val="accent4"/>
                    </a:solidFill>
                  </a:tcPr>
                </a:tc>
                <a:tc>
                  <a:txBody>
                    <a:bodyPr/>
                    <a:lstStyle/>
                    <a:p>
                      <a:r>
                        <a:rPr lang="en-GB" sz="2200" b="1" dirty="0">
                          <a:solidFill>
                            <a:srgbClr val="FFFFFF"/>
                          </a:solidFill>
                          <a:effectLst/>
                        </a:rPr>
                        <a:t>SNOMED code </a:t>
                      </a:r>
                    </a:p>
                    <a:p>
                      <a:r>
                        <a:rPr lang="en-GB" sz="2200" b="1" dirty="0">
                          <a:solidFill>
                            <a:srgbClr val="FFFFFF"/>
                          </a:solidFill>
                          <a:effectLst/>
                        </a:rPr>
                        <a:t>(System One)</a:t>
                      </a:r>
                    </a:p>
                  </a:txBody>
                  <a:tcPr>
                    <a:solidFill>
                      <a:schemeClr val="accent4"/>
                    </a:solidFill>
                  </a:tcPr>
                </a:tc>
                <a:tc>
                  <a:txBody>
                    <a:bodyPr/>
                    <a:lstStyle/>
                    <a:p>
                      <a:r>
                        <a:rPr lang="en-GB" sz="2200" b="1" dirty="0">
                          <a:solidFill>
                            <a:srgbClr val="FFFFFF"/>
                          </a:solidFill>
                          <a:effectLst/>
                        </a:rPr>
                        <a:t>Definition</a:t>
                      </a:r>
                    </a:p>
                  </a:txBody>
                  <a:tcPr>
                    <a:solidFill>
                      <a:schemeClr val="accent4"/>
                    </a:solidFill>
                  </a:tcPr>
                </a:tc>
                <a:extLst>
                  <a:ext uri="{0D108BD9-81ED-4DB2-BD59-A6C34878D82A}">
                    <a16:rowId xmlns:a16="http://schemas.microsoft.com/office/drawing/2014/main" val="2793182540"/>
                  </a:ext>
                </a:extLst>
              </a:tr>
              <a:tr h="0">
                <a:tc>
                  <a:txBody>
                    <a:bodyPr/>
                    <a:lstStyle/>
                    <a:p>
                      <a:r>
                        <a:rPr lang="en-GB" sz="2200">
                          <a:solidFill>
                            <a:schemeClr val="accent6">
                              <a:lumMod val="10000"/>
                            </a:schemeClr>
                          </a:solidFill>
                          <a:effectLst/>
                        </a:rPr>
                        <a:t>8BP0</a:t>
                      </a:r>
                    </a:p>
                  </a:txBody>
                  <a:tcPr>
                    <a:solidFill>
                      <a:schemeClr val="accent4">
                        <a:lumMod val="20000"/>
                        <a:lumOff val="80000"/>
                      </a:schemeClr>
                    </a:solidFill>
                  </a:tcPr>
                </a:tc>
                <a:tc>
                  <a:txBody>
                    <a:bodyPr/>
                    <a:lstStyle/>
                    <a:p>
                      <a:r>
                        <a:rPr lang="en-GB" sz="2200">
                          <a:solidFill>
                            <a:schemeClr val="accent6">
                              <a:lumMod val="10000"/>
                            </a:schemeClr>
                          </a:solidFill>
                          <a:effectLst/>
                        </a:rPr>
                        <a:t>2549788011</a:t>
                      </a:r>
                    </a:p>
                  </a:txBody>
                  <a:tcPr>
                    <a:solidFill>
                      <a:schemeClr val="accent4">
                        <a:lumMod val="20000"/>
                        <a:lumOff val="80000"/>
                      </a:schemeClr>
                    </a:solidFill>
                  </a:tcPr>
                </a:tc>
                <a:tc>
                  <a:txBody>
                    <a:bodyPr/>
                    <a:lstStyle/>
                    <a:p>
                      <a:r>
                        <a:rPr lang="en-GB" sz="2200" dirty="0">
                          <a:solidFill>
                            <a:schemeClr val="accent6">
                              <a:lumMod val="10000"/>
                            </a:schemeClr>
                          </a:solidFill>
                          <a:effectLst/>
                        </a:rPr>
                        <a:t>Deferred antibiotic therapy</a:t>
                      </a:r>
                    </a:p>
                  </a:txBody>
                  <a:tcPr>
                    <a:solidFill>
                      <a:schemeClr val="accent4">
                        <a:lumMod val="20000"/>
                        <a:lumOff val="80000"/>
                      </a:schemeClr>
                    </a:solidFill>
                  </a:tcPr>
                </a:tc>
                <a:extLst>
                  <a:ext uri="{0D108BD9-81ED-4DB2-BD59-A6C34878D82A}">
                    <a16:rowId xmlns:a16="http://schemas.microsoft.com/office/drawing/2014/main" val="72795957"/>
                  </a:ext>
                </a:extLst>
              </a:tr>
              <a:tr h="0">
                <a:tc>
                  <a:txBody>
                    <a:bodyPr/>
                    <a:lstStyle/>
                    <a:p>
                      <a:r>
                        <a:rPr lang="en-GB" sz="2200" dirty="0">
                          <a:solidFill>
                            <a:schemeClr val="accent6">
                              <a:lumMod val="10000"/>
                            </a:schemeClr>
                          </a:solidFill>
                          <a:effectLst/>
                        </a:rPr>
                        <a:t>8CAk</a:t>
                      </a:r>
                    </a:p>
                  </a:txBody>
                  <a:tcPr>
                    <a:solidFill>
                      <a:schemeClr val="accent4">
                        <a:lumMod val="20000"/>
                        <a:lumOff val="80000"/>
                      </a:schemeClr>
                    </a:solidFill>
                  </a:tcPr>
                </a:tc>
                <a:tc>
                  <a:txBody>
                    <a:bodyPr/>
                    <a:lstStyle/>
                    <a:p>
                      <a:r>
                        <a:rPr lang="en-GB" sz="2200" dirty="0">
                          <a:solidFill>
                            <a:schemeClr val="accent6">
                              <a:lumMod val="10000"/>
                            </a:schemeClr>
                          </a:solidFill>
                          <a:effectLst/>
                        </a:rPr>
                        <a:t>406111000000113</a:t>
                      </a:r>
                    </a:p>
                  </a:txBody>
                  <a:tcPr>
                    <a:solidFill>
                      <a:schemeClr val="accent4">
                        <a:lumMod val="20000"/>
                        <a:lumOff val="80000"/>
                      </a:schemeClr>
                    </a:solidFill>
                  </a:tcPr>
                </a:tc>
                <a:tc>
                  <a:txBody>
                    <a:bodyPr/>
                    <a:lstStyle/>
                    <a:p>
                      <a:r>
                        <a:rPr lang="en-GB" sz="2200" dirty="0">
                          <a:solidFill>
                            <a:schemeClr val="accent6">
                              <a:lumMod val="10000"/>
                            </a:schemeClr>
                          </a:solidFill>
                          <a:effectLst/>
                        </a:rPr>
                        <a:t>Patient advised to delay filling of prescription</a:t>
                      </a:r>
                    </a:p>
                  </a:txBody>
                  <a:tcPr>
                    <a:solidFill>
                      <a:schemeClr val="accent4">
                        <a:lumMod val="20000"/>
                        <a:lumOff val="80000"/>
                      </a:schemeClr>
                    </a:solidFill>
                  </a:tcPr>
                </a:tc>
                <a:extLst>
                  <a:ext uri="{0D108BD9-81ED-4DB2-BD59-A6C34878D82A}">
                    <a16:rowId xmlns:a16="http://schemas.microsoft.com/office/drawing/2014/main" val="2003549155"/>
                  </a:ext>
                </a:extLst>
              </a:tr>
              <a:tr h="0">
                <a:tc>
                  <a:txBody>
                    <a:bodyPr/>
                    <a:lstStyle/>
                    <a:p>
                      <a:r>
                        <a:rPr lang="en-GB" sz="2200">
                          <a:solidFill>
                            <a:schemeClr val="accent6">
                              <a:lumMod val="10000"/>
                            </a:schemeClr>
                          </a:solidFill>
                          <a:effectLst/>
                        </a:rPr>
                        <a:t>8OAN</a:t>
                      </a:r>
                    </a:p>
                  </a:txBody>
                  <a:tcPr>
                    <a:solidFill>
                      <a:schemeClr val="accent4">
                        <a:lumMod val="20000"/>
                        <a:lumOff val="80000"/>
                      </a:schemeClr>
                    </a:solidFill>
                  </a:tcPr>
                </a:tc>
                <a:tc>
                  <a:txBody>
                    <a:bodyPr/>
                    <a:lstStyle/>
                    <a:p>
                      <a:r>
                        <a:rPr lang="en-GB" sz="2200" dirty="0">
                          <a:solidFill>
                            <a:schemeClr val="accent6">
                              <a:lumMod val="10000"/>
                            </a:schemeClr>
                          </a:solidFill>
                          <a:effectLst/>
                        </a:rPr>
                        <a:t>2462831000000113</a:t>
                      </a:r>
                    </a:p>
                  </a:txBody>
                  <a:tcPr>
                    <a:solidFill>
                      <a:schemeClr val="accent4">
                        <a:lumMod val="20000"/>
                        <a:lumOff val="80000"/>
                      </a:schemeClr>
                    </a:solidFill>
                  </a:tcPr>
                </a:tc>
                <a:tc>
                  <a:txBody>
                    <a:bodyPr/>
                    <a:lstStyle/>
                    <a:p>
                      <a:r>
                        <a:rPr lang="en-GB" sz="2200" dirty="0">
                          <a:solidFill>
                            <a:schemeClr val="accent6">
                              <a:lumMod val="10000"/>
                            </a:schemeClr>
                          </a:solidFill>
                          <a:effectLst/>
                        </a:rPr>
                        <a:t>Provision of </a:t>
                      </a:r>
                      <a:r>
                        <a:rPr lang="en-GB" sz="2200" u="sng" dirty="0">
                          <a:solidFill>
                            <a:schemeClr val="accent6">
                              <a:lumMod val="10000"/>
                            </a:schemeClr>
                          </a:solidFill>
                          <a:effectLst/>
                          <a:hlinkClick r:id="rId3">
                            <a:extLst>
                              <a:ext uri="{A12FA001-AC4F-418D-AE19-62706E023703}">
                                <ahyp:hlinkClr xmlns:ahyp="http://schemas.microsoft.com/office/drawing/2018/hyperlinkcolor" val="tx"/>
                              </a:ext>
                            </a:extLst>
                          </a:hlinkClick>
                        </a:rPr>
                        <a:t>TARGET Managing Your Common Infection (Self-Care) Leaflet</a:t>
                      </a:r>
                      <a:r>
                        <a:rPr lang="en-GB" sz="2200" dirty="0">
                          <a:solidFill>
                            <a:schemeClr val="accent6">
                              <a:lumMod val="10000"/>
                            </a:schemeClr>
                          </a:solidFill>
                          <a:effectLst/>
                        </a:rPr>
                        <a:t> with back-up antibiotic prescription issued</a:t>
                      </a:r>
                    </a:p>
                  </a:txBody>
                  <a:tcPr>
                    <a:solidFill>
                      <a:schemeClr val="accent4">
                        <a:lumMod val="20000"/>
                        <a:lumOff val="80000"/>
                      </a:schemeClr>
                    </a:solidFill>
                  </a:tcPr>
                </a:tc>
                <a:extLst>
                  <a:ext uri="{0D108BD9-81ED-4DB2-BD59-A6C34878D82A}">
                    <a16:rowId xmlns:a16="http://schemas.microsoft.com/office/drawing/2014/main" val="1177526292"/>
                  </a:ext>
                </a:extLst>
              </a:tr>
            </a:tbl>
          </a:graphicData>
        </a:graphic>
      </p:graphicFrame>
      <p:sp>
        <p:nvSpPr>
          <p:cNvPr id="5" name="Date Placeholder 1">
            <a:extLst>
              <a:ext uri="{FF2B5EF4-FFF2-40B4-BE49-F238E27FC236}">
                <a16:creationId xmlns:a16="http://schemas.microsoft.com/office/drawing/2014/main" id="{F8A33890-AF0D-3247-C28B-06934B687D2B}"/>
              </a:ext>
            </a:extLst>
          </p:cNvPr>
          <p:cNvSpPr>
            <a:spLocks noGrp="1"/>
          </p:cNvSpPr>
          <p:nvPr>
            <p:ph type="dt" sz="half" idx="10"/>
          </p:nvPr>
        </p:nvSpPr>
        <p:spPr>
          <a:xfrm>
            <a:off x="838200" y="6517287"/>
            <a:ext cx="6040582" cy="461744"/>
          </a:xfrm>
        </p:spPr>
        <p:txBody>
          <a:bodyPr/>
          <a:lstStyle/>
          <a:p>
            <a:r>
              <a:rPr lang="en-US" dirty="0"/>
              <a:t>January 2024                       </a:t>
            </a:r>
            <a:r>
              <a:rPr lang="en-GB" sz="1400" dirty="0"/>
              <a:t>www.rcgp.org.uk/TARGETantibiotics</a:t>
            </a:r>
          </a:p>
          <a:p>
            <a:endParaRPr lang="en-GB" dirty="0"/>
          </a:p>
        </p:txBody>
      </p:sp>
    </p:spTree>
    <p:extLst>
      <p:ext uri="{BB962C8B-B14F-4D97-AF65-F5344CB8AC3E}">
        <p14:creationId xmlns:p14="http://schemas.microsoft.com/office/powerpoint/2010/main" val="755223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737F65-90FB-4D5C-AF5B-2EF0E3B18445}"/>
              </a:ext>
            </a:extLst>
          </p:cNvPr>
          <p:cNvSpPr>
            <a:spLocks noGrp="1"/>
          </p:cNvSpPr>
          <p:nvPr>
            <p:ph type="ftr" sz="quarter" idx="3"/>
          </p:nvPr>
        </p:nvSpPr>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73CD2941-A413-82F8-FA2A-01BAC4464B4B}"/>
              </a:ext>
            </a:extLst>
          </p:cNvPr>
          <p:cNvSpPr>
            <a:spLocks noGrp="1"/>
          </p:cNvSpPr>
          <p:nvPr>
            <p:ph type="dt" sz="half" idx="10"/>
          </p:nvPr>
        </p:nvSpPr>
        <p:spPr/>
        <p:txBody>
          <a:bodyPr/>
          <a:lstStyle/>
          <a:p>
            <a:r>
              <a:rPr lang="en-US"/>
              <a:t>January 2024</a:t>
            </a:r>
            <a:endParaRPr lang="en-GB" dirty="0"/>
          </a:p>
        </p:txBody>
      </p:sp>
      <p:sp>
        <p:nvSpPr>
          <p:cNvPr id="8" name="Title 1">
            <a:extLst>
              <a:ext uri="{FF2B5EF4-FFF2-40B4-BE49-F238E27FC236}">
                <a16:creationId xmlns:a16="http://schemas.microsoft.com/office/drawing/2014/main" id="{13C56FAF-28A1-0924-EF52-779394CD3568}"/>
              </a:ext>
            </a:extLst>
          </p:cNvPr>
          <p:cNvSpPr>
            <a:spLocks noGrp="1"/>
          </p:cNvSpPr>
          <p:nvPr>
            <p:ph type="title"/>
          </p:nvPr>
        </p:nvSpPr>
        <p:spPr>
          <a:xfrm>
            <a:off x="1115851" y="247016"/>
            <a:ext cx="9232392" cy="1325563"/>
          </a:xfrm>
        </p:spPr>
        <p:txBody>
          <a:bodyPr>
            <a:normAutofit/>
          </a:bodyPr>
          <a:lstStyle/>
          <a:p>
            <a:r>
              <a:rPr lang="en-GB" b="0" dirty="0">
                <a:solidFill>
                  <a:schemeClr val="tx1"/>
                </a:solidFill>
              </a:rPr>
              <a:t>TARGET audit toolkits</a:t>
            </a:r>
          </a:p>
        </p:txBody>
      </p:sp>
      <p:sp>
        <p:nvSpPr>
          <p:cNvPr id="10" name="Content Placeholder 9">
            <a:extLst>
              <a:ext uri="{FF2B5EF4-FFF2-40B4-BE49-F238E27FC236}">
                <a16:creationId xmlns:a16="http://schemas.microsoft.com/office/drawing/2014/main" id="{94F23476-F8DF-589A-D26F-17D9BD7AF8E0}"/>
              </a:ext>
            </a:extLst>
          </p:cNvPr>
          <p:cNvSpPr>
            <a:spLocks noGrp="1"/>
          </p:cNvSpPr>
          <p:nvPr>
            <p:ph idx="1"/>
          </p:nvPr>
        </p:nvSpPr>
        <p:spPr>
          <a:xfrm>
            <a:off x="203284" y="1675396"/>
            <a:ext cx="10515600" cy="4351338"/>
          </a:xfrm>
        </p:spPr>
        <p:txBody>
          <a:bodyPr/>
          <a:lstStyle/>
          <a:p>
            <a:pPr marL="438150" lvl="2" eaLnBrk="1" hangingPunct="1">
              <a:spcAft>
                <a:spcPts val="1200"/>
              </a:spcAft>
              <a:buFontTx/>
              <a:buChar char="•"/>
              <a:tabLst>
                <a:tab pos="361950" algn="l"/>
                <a:tab pos="1162050" algn="l"/>
                <a:tab pos="1695450" algn="l"/>
                <a:tab pos="2247900" algn="l"/>
                <a:tab pos="2781300" algn="l"/>
              </a:tabLst>
            </a:pPr>
            <a:r>
              <a:rPr lang="en-GB" altLang="en-US" sz="2800" dirty="0">
                <a:latin typeface="Arial" panose="020B0604020202020204" pitchFamily="34" charset="0"/>
                <a:ea typeface="ヒラギノ角ゴ Pro W3"/>
                <a:cs typeface="Arial" panose="020B0604020202020204" pitchFamily="34" charset="0"/>
              </a:rPr>
              <a:t>Acute otitis media </a:t>
            </a:r>
          </a:p>
          <a:p>
            <a:pPr marL="438150" lvl="2" eaLnBrk="1" hangingPunct="1">
              <a:spcAft>
                <a:spcPts val="1200"/>
              </a:spcAft>
              <a:buFontTx/>
              <a:buChar char="•"/>
              <a:tabLst>
                <a:tab pos="361950" algn="l"/>
                <a:tab pos="1162050" algn="l"/>
                <a:tab pos="1695450" algn="l"/>
                <a:tab pos="2247900" algn="l"/>
                <a:tab pos="2781300" algn="l"/>
              </a:tabLst>
            </a:pPr>
            <a:r>
              <a:rPr lang="en-GB" altLang="en-US" sz="2800" dirty="0">
                <a:solidFill>
                  <a:srgbClr val="000000"/>
                </a:solidFill>
                <a:latin typeface="Arial" panose="020B0604020202020204" pitchFamily="34" charset="0"/>
                <a:cs typeface="Arial" panose="020B0604020202020204" pitchFamily="34" charset="0"/>
              </a:rPr>
              <a:t>UTI</a:t>
            </a:r>
          </a:p>
          <a:p>
            <a:pPr marL="438150" lvl="2">
              <a:spcAft>
                <a:spcPts val="1200"/>
              </a:spcAft>
              <a:buFontTx/>
              <a:buChar char="•"/>
              <a:tabLst>
                <a:tab pos="361950" algn="l"/>
                <a:tab pos="1162050" algn="l"/>
                <a:tab pos="1695450" algn="l"/>
                <a:tab pos="2247900" algn="l"/>
                <a:tab pos="2781300" algn="l"/>
              </a:tabLst>
            </a:pPr>
            <a:r>
              <a:rPr lang="en-GB" altLang="en-US" sz="2800" dirty="0">
                <a:solidFill>
                  <a:srgbClr val="AD0016"/>
                </a:solidFill>
                <a:ea typeface="ヒラギノ角ゴ Pro W3"/>
              </a:rPr>
              <a:t>Acute s</a:t>
            </a:r>
            <a:r>
              <a:rPr lang="en-GB" altLang="en-US" sz="2800" dirty="0">
                <a:solidFill>
                  <a:srgbClr val="AD0016"/>
                </a:solidFill>
                <a:latin typeface="Arial" panose="020B0604020202020204" pitchFamily="34" charset="0"/>
                <a:ea typeface="ヒラギノ角ゴ Pro W3"/>
                <a:cs typeface="Arial" panose="020B0604020202020204" pitchFamily="34" charset="0"/>
              </a:rPr>
              <a:t>ore throat</a:t>
            </a:r>
          </a:p>
          <a:p>
            <a:pPr marL="438150" lvl="2">
              <a:spcAft>
                <a:spcPts val="1200"/>
              </a:spcAft>
              <a:buFontTx/>
              <a:buChar char="•"/>
              <a:tabLst>
                <a:tab pos="361950" algn="l"/>
                <a:tab pos="1162050" algn="l"/>
                <a:tab pos="1695450" algn="l"/>
                <a:tab pos="2247900" algn="l"/>
                <a:tab pos="2781300" algn="l"/>
              </a:tabLst>
            </a:pPr>
            <a:r>
              <a:rPr lang="en-GB" altLang="en-US" sz="2800" dirty="0">
                <a:solidFill>
                  <a:srgbClr val="AD0016"/>
                </a:solidFill>
                <a:latin typeface="Arial" panose="020B0604020202020204" pitchFamily="34" charset="0"/>
                <a:ea typeface="ヒラギノ角ゴ Pro W3"/>
                <a:cs typeface="Arial" panose="020B0604020202020204" pitchFamily="34" charset="0"/>
              </a:rPr>
              <a:t>Acute cough</a:t>
            </a:r>
          </a:p>
          <a:p>
            <a:pPr marL="438150" lvl="2">
              <a:spcAft>
                <a:spcPts val="1200"/>
              </a:spcAft>
              <a:buFontTx/>
              <a:buChar char="•"/>
              <a:tabLst>
                <a:tab pos="361950" algn="l"/>
                <a:tab pos="1162050" algn="l"/>
                <a:tab pos="1695450" algn="l"/>
                <a:tab pos="2247900" algn="l"/>
                <a:tab pos="2781300" algn="l"/>
              </a:tabLst>
            </a:pPr>
            <a:r>
              <a:rPr lang="en-GB" altLang="en-US" sz="2800" dirty="0">
                <a:solidFill>
                  <a:srgbClr val="000000"/>
                </a:solidFill>
                <a:latin typeface="Arial" panose="020B0604020202020204" pitchFamily="34" charset="0"/>
                <a:ea typeface="ヒラギノ角ゴ Pro W3"/>
                <a:cs typeface="Arial" panose="020B0604020202020204" pitchFamily="34" charset="0"/>
              </a:rPr>
              <a:t>Otitis externa</a:t>
            </a:r>
          </a:p>
          <a:p>
            <a:pPr marL="438150" lvl="2">
              <a:spcAft>
                <a:spcPts val="1200"/>
              </a:spcAft>
              <a:buFontTx/>
              <a:buChar char="•"/>
              <a:tabLst>
                <a:tab pos="361950" algn="l"/>
                <a:tab pos="1162050" algn="l"/>
                <a:tab pos="1695450" algn="l"/>
                <a:tab pos="2247900" algn="l"/>
                <a:tab pos="2781300" algn="l"/>
              </a:tabLst>
            </a:pPr>
            <a:r>
              <a:rPr lang="en-GB" altLang="en-US" sz="2800" dirty="0">
                <a:solidFill>
                  <a:srgbClr val="000000"/>
                </a:solidFill>
                <a:latin typeface="Arial" panose="020B0604020202020204" pitchFamily="34" charset="0"/>
                <a:ea typeface="ヒラギノ角ゴ Pro W3"/>
                <a:cs typeface="Arial" panose="020B0604020202020204" pitchFamily="34" charset="0"/>
              </a:rPr>
              <a:t>Acute rhinosinusitis</a:t>
            </a:r>
            <a:endParaRPr lang="en-GB" altLang="en-US" sz="3200" dirty="0">
              <a:solidFill>
                <a:srgbClr val="000000"/>
              </a:solidFill>
              <a:latin typeface="Arial" panose="020B0604020202020204" pitchFamily="34" charset="0"/>
              <a:ea typeface="ヒラギノ角ゴ Pro W3"/>
              <a:cs typeface="Arial" panose="020B0604020202020204" pitchFamily="34" charset="0"/>
            </a:endParaRPr>
          </a:p>
          <a:p>
            <a:endParaRPr lang="en-GB" dirty="0"/>
          </a:p>
        </p:txBody>
      </p:sp>
      <p:sp>
        <p:nvSpPr>
          <p:cNvPr id="11" name="TextBox 1">
            <a:extLst>
              <a:ext uri="{FF2B5EF4-FFF2-40B4-BE49-F238E27FC236}">
                <a16:creationId xmlns:a16="http://schemas.microsoft.com/office/drawing/2014/main" id="{10338C68-4C87-4C82-625D-B7066E35D006}"/>
              </a:ext>
            </a:extLst>
          </p:cNvPr>
          <p:cNvSpPr txBox="1">
            <a:spLocks noChangeArrowheads="1"/>
          </p:cNvSpPr>
          <p:nvPr/>
        </p:nvSpPr>
        <p:spPr bwMode="auto">
          <a:xfrm>
            <a:off x="203284" y="5441012"/>
            <a:ext cx="45669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i="1" dirty="0">
                <a:solidFill>
                  <a:srgbClr val="000000"/>
                </a:solidFill>
              </a:rPr>
              <a:t>Excel templates auto calculates prescribing compliance for you!</a:t>
            </a:r>
          </a:p>
        </p:txBody>
      </p:sp>
      <p:pic>
        <p:nvPicPr>
          <p:cNvPr id="3" name="Picture 2">
            <a:extLst>
              <a:ext uri="{FF2B5EF4-FFF2-40B4-BE49-F238E27FC236}">
                <a16:creationId xmlns:a16="http://schemas.microsoft.com/office/drawing/2014/main" id="{C5426CA0-A9F9-4226-EAEB-072C9AD7571A}"/>
              </a:ext>
            </a:extLst>
          </p:cNvPr>
          <p:cNvPicPr>
            <a:picLocks noChangeAspect="1"/>
          </p:cNvPicPr>
          <p:nvPr/>
        </p:nvPicPr>
        <p:blipFill>
          <a:blip r:embed="rId3"/>
          <a:stretch>
            <a:fillRect/>
          </a:stretch>
        </p:blipFill>
        <p:spPr>
          <a:xfrm>
            <a:off x="5162247" y="1453532"/>
            <a:ext cx="7029753" cy="4960937"/>
          </a:xfrm>
          <a:prstGeom prst="rect">
            <a:avLst/>
          </a:prstGeom>
        </p:spPr>
      </p:pic>
    </p:spTree>
    <p:extLst>
      <p:ext uri="{BB962C8B-B14F-4D97-AF65-F5344CB8AC3E}">
        <p14:creationId xmlns:p14="http://schemas.microsoft.com/office/powerpoint/2010/main" val="504223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3C47-F16F-C365-9C6F-1C84B396A9AD}"/>
              </a:ext>
            </a:extLst>
          </p:cNvPr>
          <p:cNvSpPr>
            <a:spLocks noGrp="1"/>
          </p:cNvSpPr>
          <p:nvPr>
            <p:ph type="title"/>
          </p:nvPr>
        </p:nvSpPr>
        <p:spPr>
          <a:xfrm>
            <a:off x="1780681" y="374341"/>
            <a:ext cx="9772650" cy="1325563"/>
          </a:xfrm>
        </p:spPr>
        <p:txBody>
          <a:bodyPr/>
          <a:lstStyle/>
          <a:p>
            <a:r>
              <a:rPr lang="en-GB" b="1" dirty="0">
                <a:solidFill>
                  <a:srgbClr val="AF1E2C"/>
                </a:solidFill>
              </a:rPr>
              <a:t>Acknowledgements</a:t>
            </a:r>
          </a:p>
        </p:txBody>
      </p:sp>
      <p:sp>
        <p:nvSpPr>
          <p:cNvPr id="6" name="TextBox 5">
            <a:extLst>
              <a:ext uri="{FF2B5EF4-FFF2-40B4-BE49-F238E27FC236}">
                <a16:creationId xmlns:a16="http://schemas.microsoft.com/office/drawing/2014/main" id="{0112727E-43E2-FA4A-5D22-B2656B876FDD}"/>
              </a:ext>
            </a:extLst>
          </p:cNvPr>
          <p:cNvSpPr txBox="1"/>
          <p:nvPr/>
        </p:nvSpPr>
        <p:spPr>
          <a:xfrm>
            <a:off x="901549" y="1465650"/>
            <a:ext cx="11530914" cy="4893647"/>
          </a:xfrm>
          <a:prstGeom prst="rect">
            <a:avLst/>
          </a:prstGeom>
          <a:noFill/>
        </p:spPr>
        <p:txBody>
          <a:bodyPr wrap="square" rtlCol="0">
            <a:spAutoFit/>
          </a:bodyPr>
          <a:lstStyle/>
          <a:p>
            <a:r>
              <a:rPr lang="en-GB" sz="2400" b="1" dirty="0">
                <a:solidFill>
                  <a:schemeClr val="tx2">
                    <a:lumMod val="10000"/>
                  </a:schemeClr>
                </a:solidFill>
              </a:rPr>
              <a:t>Bharat Patel </a:t>
            </a:r>
            <a:r>
              <a:rPr lang="en-GB" sz="2400" dirty="0">
                <a:solidFill>
                  <a:schemeClr val="tx2">
                    <a:lumMod val="10000"/>
                  </a:schemeClr>
                </a:solidFill>
              </a:rPr>
              <a:t>- Clinical Pharmacist</a:t>
            </a:r>
          </a:p>
          <a:p>
            <a:r>
              <a:rPr lang="en-GB" sz="2400" b="1" dirty="0">
                <a:solidFill>
                  <a:schemeClr val="tx2">
                    <a:lumMod val="10000"/>
                  </a:schemeClr>
                </a:solidFill>
              </a:rPr>
              <a:t>Sanjay Patel </a:t>
            </a:r>
            <a:r>
              <a:rPr lang="en-GB" sz="2400" dirty="0">
                <a:solidFill>
                  <a:schemeClr val="tx2">
                    <a:lumMod val="10000"/>
                  </a:schemeClr>
                </a:solidFill>
              </a:rPr>
              <a:t>- Consultant in Paediatric Diseases and Immunology</a:t>
            </a:r>
          </a:p>
          <a:p>
            <a:r>
              <a:rPr lang="en-GB" sz="2400" b="1" dirty="0">
                <a:solidFill>
                  <a:schemeClr val="tx2">
                    <a:lumMod val="10000"/>
                  </a:schemeClr>
                </a:solidFill>
              </a:rPr>
              <a:t>Manish Verma </a:t>
            </a:r>
            <a:r>
              <a:rPr lang="en-GB" sz="2400" dirty="0">
                <a:solidFill>
                  <a:schemeClr val="tx2">
                    <a:lumMod val="10000"/>
                  </a:schemeClr>
                </a:solidFill>
              </a:rPr>
              <a:t>– General Practitioner</a:t>
            </a:r>
          </a:p>
          <a:p>
            <a:r>
              <a:rPr lang="en-GB" sz="2400" b="1" dirty="0">
                <a:solidFill>
                  <a:schemeClr val="tx2">
                    <a:lumMod val="10000"/>
                  </a:schemeClr>
                </a:solidFill>
              </a:rPr>
              <a:t>Mariyam Mirfenderesky </a:t>
            </a:r>
            <a:r>
              <a:rPr lang="en-GB" sz="2400" dirty="0">
                <a:solidFill>
                  <a:schemeClr val="tx2">
                    <a:lumMod val="10000"/>
                  </a:schemeClr>
                </a:solidFill>
              </a:rPr>
              <a:t>- Consultant in Infectious Diseases and Medical Microbiology </a:t>
            </a:r>
          </a:p>
          <a:p>
            <a:r>
              <a:rPr lang="en-GB" sz="2400" b="1" dirty="0">
                <a:solidFill>
                  <a:schemeClr val="tx2">
                    <a:lumMod val="10000"/>
                  </a:schemeClr>
                </a:solidFill>
              </a:rPr>
              <a:t>Eirwen Sides </a:t>
            </a:r>
            <a:r>
              <a:rPr lang="en-GB" sz="2400" dirty="0">
                <a:solidFill>
                  <a:schemeClr val="tx2">
                    <a:lumMod val="10000"/>
                  </a:schemeClr>
                </a:solidFill>
              </a:rPr>
              <a:t>– UKHSA</a:t>
            </a:r>
          </a:p>
          <a:p>
            <a:r>
              <a:rPr lang="en-GB" sz="2400" b="1" dirty="0">
                <a:solidFill>
                  <a:schemeClr val="tx2">
                    <a:lumMod val="10000"/>
                  </a:schemeClr>
                </a:solidFill>
              </a:rPr>
              <a:t>Emily Cooper </a:t>
            </a:r>
            <a:r>
              <a:rPr lang="en-GB" sz="2400" dirty="0">
                <a:solidFill>
                  <a:schemeClr val="tx2">
                    <a:lumMod val="10000"/>
                  </a:schemeClr>
                </a:solidFill>
              </a:rPr>
              <a:t>– UKHSA</a:t>
            </a:r>
          </a:p>
          <a:p>
            <a:r>
              <a:rPr lang="en-GB" sz="2400" b="1" dirty="0">
                <a:solidFill>
                  <a:schemeClr val="tx2">
                    <a:lumMod val="10000"/>
                  </a:schemeClr>
                </a:solidFill>
              </a:rPr>
              <a:t>Donna Lecky </a:t>
            </a:r>
            <a:r>
              <a:rPr lang="en-GB" sz="2400" dirty="0">
                <a:solidFill>
                  <a:schemeClr val="tx2">
                    <a:lumMod val="10000"/>
                  </a:schemeClr>
                </a:solidFill>
              </a:rPr>
              <a:t>– UKHSA</a:t>
            </a:r>
          </a:p>
          <a:p>
            <a:r>
              <a:rPr lang="en-GB" sz="2400" b="1" dirty="0">
                <a:solidFill>
                  <a:schemeClr val="tx2">
                    <a:lumMod val="10000"/>
                  </a:schemeClr>
                </a:solidFill>
              </a:rPr>
              <a:t>Catherine Hayes </a:t>
            </a:r>
            <a:r>
              <a:rPr lang="en-GB" sz="2400" dirty="0">
                <a:solidFill>
                  <a:schemeClr val="tx2">
                    <a:lumMod val="10000"/>
                  </a:schemeClr>
                </a:solidFill>
              </a:rPr>
              <a:t>- UKHSA</a:t>
            </a:r>
          </a:p>
          <a:p>
            <a:r>
              <a:rPr lang="en-GB" sz="2400" b="1" dirty="0">
                <a:solidFill>
                  <a:schemeClr val="tx2">
                    <a:lumMod val="10000"/>
                  </a:schemeClr>
                </a:solidFill>
              </a:rPr>
              <a:t>Harry Ahmed </a:t>
            </a:r>
            <a:r>
              <a:rPr lang="en-GB" sz="2400" dirty="0">
                <a:solidFill>
                  <a:schemeClr val="tx2">
                    <a:lumMod val="10000"/>
                  </a:schemeClr>
                </a:solidFill>
              </a:rPr>
              <a:t>– General Practitioner</a:t>
            </a:r>
          </a:p>
          <a:p>
            <a:r>
              <a:rPr lang="en-GB" sz="2400" b="1" dirty="0">
                <a:solidFill>
                  <a:schemeClr val="tx2">
                    <a:lumMod val="10000"/>
                  </a:schemeClr>
                </a:solidFill>
              </a:rPr>
              <a:t>Philippa Moore </a:t>
            </a:r>
            <a:r>
              <a:rPr lang="en-GB" sz="2400" dirty="0">
                <a:solidFill>
                  <a:schemeClr val="tx2">
                    <a:lumMod val="10000"/>
                  </a:schemeClr>
                </a:solidFill>
              </a:rPr>
              <a:t>– Consultant microbiologist</a:t>
            </a:r>
          </a:p>
          <a:p>
            <a:r>
              <a:rPr lang="en-GB" sz="2400" b="1" dirty="0">
                <a:solidFill>
                  <a:schemeClr val="tx2">
                    <a:lumMod val="10000"/>
                  </a:schemeClr>
                </a:solidFill>
              </a:rPr>
              <a:t>Dharini Shanmugabavan </a:t>
            </a:r>
            <a:r>
              <a:rPr lang="en-GB" sz="2400" b="0" dirty="0">
                <a:solidFill>
                  <a:schemeClr val="tx2">
                    <a:lumMod val="10000"/>
                  </a:schemeClr>
                </a:solidFill>
              </a:rPr>
              <a:t>– RCGP</a:t>
            </a:r>
          </a:p>
          <a:p>
            <a:r>
              <a:rPr lang="en-GB" sz="2400" b="1" dirty="0">
                <a:solidFill>
                  <a:schemeClr val="tx2">
                    <a:lumMod val="10000"/>
                  </a:schemeClr>
                </a:solidFill>
              </a:rPr>
              <a:t>Joseph Besford </a:t>
            </a:r>
            <a:r>
              <a:rPr lang="en-GB" sz="2400" dirty="0">
                <a:solidFill>
                  <a:schemeClr val="tx2">
                    <a:lumMod val="10000"/>
                  </a:schemeClr>
                </a:solidFill>
              </a:rPr>
              <a:t>– RCGP</a:t>
            </a:r>
          </a:p>
          <a:p>
            <a:r>
              <a:rPr lang="en-GB" sz="2400" b="1" dirty="0">
                <a:solidFill>
                  <a:schemeClr val="tx2">
                    <a:lumMod val="10000"/>
                  </a:schemeClr>
                </a:solidFill>
              </a:rPr>
              <a:t>Lizzie Richmond </a:t>
            </a:r>
            <a:r>
              <a:rPr lang="en-GB" sz="2400" b="0" dirty="0">
                <a:solidFill>
                  <a:schemeClr val="tx2">
                    <a:lumMod val="10000"/>
                  </a:schemeClr>
                </a:solidFill>
              </a:rPr>
              <a:t>- RCGP</a:t>
            </a:r>
            <a:endParaRPr lang="en-GB" sz="2400" dirty="0">
              <a:solidFill>
                <a:schemeClr val="tx2">
                  <a:lumMod val="10000"/>
                </a:schemeClr>
              </a:solidFill>
            </a:endParaRPr>
          </a:p>
        </p:txBody>
      </p:sp>
      <p:sp>
        <p:nvSpPr>
          <p:cNvPr id="7" name="Date Placeholder 1">
            <a:extLst>
              <a:ext uri="{FF2B5EF4-FFF2-40B4-BE49-F238E27FC236}">
                <a16:creationId xmlns:a16="http://schemas.microsoft.com/office/drawing/2014/main" id="{5EA1CD77-D26D-A011-D780-AF24A18E6148}"/>
              </a:ext>
            </a:extLst>
          </p:cNvPr>
          <p:cNvSpPr>
            <a:spLocks noGrp="1"/>
          </p:cNvSpPr>
          <p:nvPr>
            <p:ph type="dt" sz="half" idx="10"/>
          </p:nvPr>
        </p:nvSpPr>
        <p:spPr>
          <a:xfrm>
            <a:off x="838200" y="6517287"/>
            <a:ext cx="6040582" cy="461744"/>
          </a:xfrm>
        </p:spPr>
        <p:txBody>
          <a:bodyPr/>
          <a:lstStyle/>
          <a:p>
            <a:r>
              <a:rPr lang="en-US" dirty="0"/>
              <a:t>January 2024                       </a:t>
            </a:r>
            <a:r>
              <a:rPr lang="en-GB" sz="1400" dirty="0"/>
              <a:t>www.rcgp.org.uk/TARGETantibiotics</a:t>
            </a:r>
          </a:p>
          <a:p>
            <a:endParaRPr lang="en-GB" dirty="0"/>
          </a:p>
        </p:txBody>
      </p:sp>
    </p:spTree>
    <p:extLst>
      <p:ext uri="{BB962C8B-B14F-4D97-AF65-F5344CB8AC3E}">
        <p14:creationId xmlns:p14="http://schemas.microsoft.com/office/powerpoint/2010/main" val="887600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AD15-F8A0-C169-886F-E51431268F11}"/>
              </a:ext>
            </a:extLst>
          </p:cNvPr>
          <p:cNvSpPr>
            <a:spLocks noGrp="1"/>
          </p:cNvSpPr>
          <p:nvPr>
            <p:ph type="title"/>
          </p:nvPr>
        </p:nvSpPr>
        <p:spPr>
          <a:xfrm>
            <a:off x="1757462" y="386389"/>
            <a:ext cx="9772650" cy="1325563"/>
          </a:xfrm>
        </p:spPr>
        <p:txBody>
          <a:bodyPr/>
          <a:lstStyle/>
          <a:p>
            <a:r>
              <a:rPr lang="en-GB" b="1">
                <a:solidFill>
                  <a:srgbClr val="AF1E2C"/>
                </a:solidFill>
              </a:rPr>
              <a:t>Thank you</a:t>
            </a:r>
          </a:p>
        </p:txBody>
      </p:sp>
      <p:sp>
        <p:nvSpPr>
          <p:cNvPr id="5" name="Slide Number Placeholder 4">
            <a:extLst>
              <a:ext uri="{FF2B5EF4-FFF2-40B4-BE49-F238E27FC236}">
                <a16:creationId xmlns:a16="http://schemas.microsoft.com/office/drawing/2014/main" id="{9FFF3628-B036-7AF4-F1D9-F59A6BD604C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1385C2-C24A-4E88-87F7-2016927FAD7D}" type="slidenum">
              <a:rPr lang="en-GB" smtClean="0"/>
              <a:pPr/>
              <a:t>46</a:t>
            </a:fld>
            <a:endParaRPr lang="en-GB">
              <a:solidFill>
                <a:schemeClr val="tx1"/>
              </a:solidFill>
            </a:endParaRPr>
          </a:p>
        </p:txBody>
      </p:sp>
      <p:sp>
        <p:nvSpPr>
          <p:cNvPr id="6" name="TextBox 5">
            <a:extLst>
              <a:ext uri="{FF2B5EF4-FFF2-40B4-BE49-F238E27FC236}">
                <a16:creationId xmlns:a16="http://schemas.microsoft.com/office/drawing/2014/main" id="{242F548C-CEBC-2437-A1E9-857D92F35A7E}"/>
              </a:ext>
            </a:extLst>
          </p:cNvPr>
          <p:cNvSpPr txBox="1"/>
          <p:nvPr/>
        </p:nvSpPr>
        <p:spPr>
          <a:xfrm>
            <a:off x="434163" y="2031087"/>
            <a:ext cx="11559915" cy="4154984"/>
          </a:xfrm>
          <a:prstGeom prst="rect">
            <a:avLst/>
          </a:prstGeom>
          <a:noFill/>
        </p:spPr>
        <p:txBody>
          <a:bodyPr wrap="square" rtlCol="0">
            <a:spAutoFit/>
          </a:bodyPr>
          <a:lstStyle/>
          <a:p>
            <a:r>
              <a:rPr lang="en-GB" sz="3600" dirty="0">
                <a:solidFill>
                  <a:schemeClr val="tx2">
                    <a:lumMod val="10000"/>
                  </a:schemeClr>
                </a:solidFill>
              </a:rPr>
              <a:t>Please complete the feedback survey and let us know what topic you would like next!</a:t>
            </a:r>
          </a:p>
          <a:p>
            <a:endParaRPr lang="en-GB" sz="2400" dirty="0">
              <a:solidFill>
                <a:schemeClr val="tx2">
                  <a:lumMod val="10000"/>
                </a:schemeClr>
              </a:solidFill>
            </a:endParaRPr>
          </a:p>
          <a:p>
            <a:r>
              <a:rPr lang="en-GB" sz="2400" b="1" dirty="0">
                <a:solidFill>
                  <a:schemeClr val="tx2">
                    <a:lumMod val="10000"/>
                  </a:schemeClr>
                </a:solidFill>
              </a:rPr>
              <a:t>Sign up for our next webinar:</a:t>
            </a:r>
          </a:p>
          <a:p>
            <a:endParaRPr lang="en-GB" sz="2400" i="0" dirty="0">
              <a:solidFill>
                <a:schemeClr val="tx2">
                  <a:lumMod val="10000"/>
                </a:schemeClr>
              </a:solidFill>
              <a:effectLst/>
              <a:latin typeface="Calibri "/>
            </a:endParaRPr>
          </a:p>
          <a:p>
            <a:pPr marL="342900" indent="-342900">
              <a:buFont typeface="Arial" panose="020B0604020202020204" pitchFamily="34" charset="0"/>
              <a:buChar char="•"/>
            </a:pPr>
            <a:r>
              <a:rPr lang="en-GB" sz="2400" b="1" i="0" dirty="0">
                <a:solidFill>
                  <a:schemeClr val="tx2">
                    <a:lumMod val="10000"/>
                  </a:schemeClr>
                </a:solidFill>
                <a:effectLst/>
                <a:latin typeface="Calibri "/>
              </a:rPr>
              <a:t>Urinary tract infections: Applying diagnostic and prescribing guidance in practice</a:t>
            </a:r>
            <a:br>
              <a:rPr lang="en-GB" sz="2400" dirty="0">
                <a:solidFill>
                  <a:schemeClr val="tx2">
                    <a:lumMod val="10000"/>
                  </a:schemeClr>
                </a:solidFill>
                <a:latin typeface="Calibri "/>
              </a:rPr>
            </a:br>
            <a:r>
              <a:rPr lang="en-GB" sz="2400" i="0" dirty="0">
                <a:solidFill>
                  <a:schemeClr val="tx2">
                    <a:lumMod val="10000"/>
                  </a:schemeClr>
                </a:solidFill>
                <a:effectLst/>
                <a:latin typeface="Calibri "/>
              </a:rPr>
              <a:t>Thursday 21 March 2024 | 18:30 - 19:30 | Online</a:t>
            </a:r>
            <a:endParaRPr lang="en-GB" sz="2400" dirty="0">
              <a:solidFill>
                <a:schemeClr val="tx2">
                  <a:lumMod val="10000"/>
                </a:schemeClr>
              </a:solidFill>
              <a:latin typeface="Calibri "/>
            </a:endParaRPr>
          </a:p>
          <a:p>
            <a:endParaRPr lang="en-GB" sz="2400" dirty="0">
              <a:solidFill>
                <a:schemeClr val="tx2">
                  <a:lumMod val="10000"/>
                </a:schemeClr>
              </a:solidFill>
            </a:endParaRPr>
          </a:p>
          <a:p>
            <a:r>
              <a:rPr lang="en-GB" sz="2400" dirty="0">
                <a:solidFill>
                  <a:schemeClr val="tx2">
                    <a:lumMod val="10000"/>
                  </a:schemeClr>
                </a:solidFill>
              </a:rPr>
              <a:t>Visit </a:t>
            </a:r>
            <a:r>
              <a:rPr lang="en-GB" sz="2400" dirty="0">
                <a:solidFill>
                  <a:schemeClr val="tx2">
                    <a:lumMod val="10000"/>
                  </a:schemeClr>
                </a:solidFill>
                <a:hlinkClick r:id="rId3">
                  <a:extLst>
                    <a:ext uri="{A12FA001-AC4F-418D-AE19-62706E023703}">
                      <ahyp:hlinkClr xmlns:ahyp="http://schemas.microsoft.com/office/drawing/2018/hyperlinkcolor" val="tx"/>
                    </a:ext>
                  </a:extLst>
                </a:hlinkClick>
              </a:rPr>
              <a:t>www.rcgp.org.uk/TARGETantibiotics</a:t>
            </a:r>
            <a:r>
              <a:rPr lang="en-GB" sz="2400" dirty="0">
                <a:solidFill>
                  <a:schemeClr val="tx2">
                    <a:lumMod val="10000"/>
                  </a:schemeClr>
                </a:solidFill>
              </a:rPr>
              <a:t> to find out more</a:t>
            </a:r>
          </a:p>
          <a:p>
            <a:endParaRPr lang="en-GB" sz="2400" dirty="0">
              <a:solidFill>
                <a:schemeClr val="tx2">
                  <a:lumMod val="10000"/>
                </a:schemeClr>
              </a:solidFill>
            </a:endParaRPr>
          </a:p>
        </p:txBody>
      </p:sp>
      <p:sp>
        <p:nvSpPr>
          <p:cNvPr id="7" name="Date Placeholder 1">
            <a:extLst>
              <a:ext uri="{FF2B5EF4-FFF2-40B4-BE49-F238E27FC236}">
                <a16:creationId xmlns:a16="http://schemas.microsoft.com/office/drawing/2014/main" id="{51BDA236-EA9D-B533-19AB-06AB02B14125}"/>
              </a:ext>
            </a:extLst>
          </p:cNvPr>
          <p:cNvSpPr>
            <a:spLocks noGrp="1"/>
          </p:cNvSpPr>
          <p:nvPr>
            <p:ph type="dt" sz="half" idx="10"/>
          </p:nvPr>
        </p:nvSpPr>
        <p:spPr>
          <a:xfrm>
            <a:off x="838200" y="6517287"/>
            <a:ext cx="6040582" cy="461744"/>
          </a:xfrm>
        </p:spPr>
        <p:txBody>
          <a:bodyPr/>
          <a:lstStyle/>
          <a:p>
            <a:r>
              <a:rPr lang="en-US" dirty="0"/>
              <a:t>January 2024                       </a:t>
            </a:r>
            <a:r>
              <a:rPr lang="en-GB" sz="1400" dirty="0"/>
              <a:t>www.rcgp.org.uk/TARGETantibiotics</a:t>
            </a:r>
          </a:p>
          <a:p>
            <a:endParaRPr lang="en-GB" dirty="0"/>
          </a:p>
        </p:txBody>
      </p:sp>
    </p:spTree>
    <p:extLst>
      <p:ext uri="{BB962C8B-B14F-4D97-AF65-F5344CB8AC3E}">
        <p14:creationId xmlns:p14="http://schemas.microsoft.com/office/powerpoint/2010/main" val="1176024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4312B09-D33F-49D5-8A13-CFFE62719EFF}"/>
              </a:ext>
            </a:extLst>
          </p:cNvPr>
          <p:cNvSpPr>
            <a:spLocks noGrp="1"/>
          </p:cNvSpPr>
          <p:nvPr>
            <p:ph type="ftr" sz="quarter" idx="3"/>
          </p:nvPr>
        </p:nvSpPr>
        <p:spPr/>
        <p:txBody>
          <a:bodyPr/>
          <a:lstStyle/>
          <a:p>
            <a:r>
              <a:rPr lang="en-GB" sz="1400" dirty="0"/>
              <a:t>www.rcgp.org.uk/TARGETantibiotics</a:t>
            </a:r>
          </a:p>
        </p:txBody>
      </p:sp>
      <p:sp>
        <p:nvSpPr>
          <p:cNvPr id="3" name="Date Placeholder 2">
            <a:extLst>
              <a:ext uri="{FF2B5EF4-FFF2-40B4-BE49-F238E27FC236}">
                <a16:creationId xmlns:a16="http://schemas.microsoft.com/office/drawing/2014/main" id="{1DFA127D-E125-057D-2124-F5FDE3BB84BB}"/>
              </a:ext>
            </a:extLst>
          </p:cNvPr>
          <p:cNvSpPr>
            <a:spLocks noGrp="1"/>
          </p:cNvSpPr>
          <p:nvPr>
            <p:ph type="dt" sz="half" idx="10"/>
          </p:nvPr>
        </p:nvSpPr>
        <p:spPr/>
        <p:txBody>
          <a:bodyPr/>
          <a:lstStyle/>
          <a:p>
            <a:r>
              <a:rPr lang="en-US" dirty="0"/>
              <a:t>January 2024</a:t>
            </a:r>
            <a:endParaRPr lang="en-GB" dirty="0"/>
          </a:p>
        </p:txBody>
      </p:sp>
      <p:sp>
        <p:nvSpPr>
          <p:cNvPr id="15" name="TextBox 14">
            <a:extLst>
              <a:ext uri="{FF2B5EF4-FFF2-40B4-BE49-F238E27FC236}">
                <a16:creationId xmlns:a16="http://schemas.microsoft.com/office/drawing/2014/main" id="{C47D31E5-499E-B77D-4800-578818BACEDA}"/>
              </a:ext>
            </a:extLst>
          </p:cNvPr>
          <p:cNvSpPr txBox="1"/>
          <p:nvPr/>
        </p:nvSpPr>
        <p:spPr>
          <a:xfrm>
            <a:off x="0" y="5002570"/>
            <a:ext cx="3115513"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Bharat Patel</a:t>
            </a:r>
          </a:p>
          <a:p>
            <a:pPr algn="ctr"/>
            <a:r>
              <a:rPr lang="en-GB" dirty="0">
                <a:solidFill>
                  <a:srgbClr val="000000"/>
                </a:solidFill>
                <a:latin typeface="Arial" panose="020B0604020202020204" pitchFamily="34" charset="0"/>
                <a:cs typeface="Arial" panose="020B0604020202020204" pitchFamily="34" charset="0"/>
              </a:rPr>
              <a:t>Clinical Pharmacist</a:t>
            </a:r>
          </a:p>
          <a:p>
            <a:pPr algn="ctr"/>
            <a:endParaRPr lang="en-GB" dirty="0">
              <a:solidFill>
                <a:srgbClr val="AD0016"/>
              </a:solidFill>
              <a:latin typeface="Arial" panose="020B0604020202020204" pitchFamily="34" charset="0"/>
              <a:cs typeface="Arial" panose="020B0604020202020204" pitchFamily="34" charset="0"/>
            </a:endParaRPr>
          </a:p>
          <a:p>
            <a:pPr algn="ctr"/>
            <a:r>
              <a:rPr lang="en-GB" dirty="0">
                <a:solidFill>
                  <a:srgbClr val="AD0016"/>
                </a:solidFill>
                <a:latin typeface="Arial" panose="020B0604020202020204" pitchFamily="34" charset="0"/>
                <a:cs typeface="Arial" panose="020B0604020202020204" pitchFamily="34" charset="0"/>
              </a:rPr>
              <a:t>Speaker</a:t>
            </a:r>
          </a:p>
        </p:txBody>
      </p:sp>
      <p:sp>
        <p:nvSpPr>
          <p:cNvPr id="16" name="TextBox 15">
            <a:extLst>
              <a:ext uri="{FF2B5EF4-FFF2-40B4-BE49-F238E27FC236}">
                <a16:creationId xmlns:a16="http://schemas.microsoft.com/office/drawing/2014/main" id="{C86E7ADE-D524-3723-2600-1F8554B51276}"/>
              </a:ext>
            </a:extLst>
          </p:cNvPr>
          <p:cNvSpPr txBox="1"/>
          <p:nvPr/>
        </p:nvSpPr>
        <p:spPr>
          <a:xfrm>
            <a:off x="2703311" y="4990883"/>
            <a:ext cx="3115513"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Manish Verma</a:t>
            </a:r>
          </a:p>
          <a:p>
            <a:pPr algn="ctr"/>
            <a:r>
              <a:rPr lang="en-GB" dirty="0">
                <a:solidFill>
                  <a:srgbClr val="000000"/>
                </a:solidFill>
                <a:latin typeface="Arial" panose="020B0604020202020204" pitchFamily="34" charset="0"/>
                <a:cs typeface="Arial" panose="020B0604020202020204" pitchFamily="34" charset="0"/>
              </a:rPr>
              <a:t>General Practitioner</a:t>
            </a:r>
          </a:p>
          <a:p>
            <a:pPr algn="ctr"/>
            <a:endParaRPr lang="en-GB" dirty="0">
              <a:solidFill>
                <a:srgbClr val="000000"/>
              </a:solidFill>
              <a:latin typeface="Arial" panose="020B0604020202020204" pitchFamily="34" charset="0"/>
              <a:cs typeface="Arial" panose="020B0604020202020204" pitchFamily="34" charset="0"/>
            </a:endParaRPr>
          </a:p>
          <a:p>
            <a:pPr algn="ctr"/>
            <a:r>
              <a:rPr lang="en-GB" dirty="0">
                <a:solidFill>
                  <a:srgbClr val="C00000"/>
                </a:solidFill>
                <a:latin typeface="Arial" panose="020B0604020202020204" pitchFamily="34" charset="0"/>
                <a:cs typeface="Arial" panose="020B0604020202020204" pitchFamily="34" charset="0"/>
              </a:rPr>
              <a:t>Panellist</a:t>
            </a:r>
          </a:p>
        </p:txBody>
      </p:sp>
      <p:sp>
        <p:nvSpPr>
          <p:cNvPr id="17" name="TextBox 16">
            <a:extLst>
              <a:ext uri="{FF2B5EF4-FFF2-40B4-BE49-F238E27FC236}">
                <a16:creationId xmlns:a16="http://schemas.microsoft.com/office/drawing/2014/main" id="{D178B9F9-BD2A-B09E-8E73-658BDB2AA1DE}"/>
              </a:ext>
            </a:extLst>
          </p:cNvPr>
          <p:cNvSpPr txBox="1"/>
          <p:nvPr/>
        </p:nvSpPr>
        <p:spPr>
          <a:xfrm>
            <a:off x="5476941" y="5002571"/>
            <a:ext cx="3414970"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Sanjay Patel</a:t>
            </a:r>
          </a:p>
          <a:p>
            <a:pPr algn="ctr"/>
            <a:r>
              <a:rPr lang="en-GB" dirty="0">
                <a:solidFill>
                  <a:srgbClr val="000000"/>
                </a:solidFill>
                <a:latin typeface="Arial" panose="020B0604020202020204" pitchFamily="34" charset="0"/>
                <a:cs typeface="Arial" panose="020B0604020202020204" pitchFamily="34" charset="0"/>
              </a:rPr>
              <a:t>Consultant in Paediatric Diseases and Immunology</a:t>
            </a:r>
          </a:p>
          <a:p>
            <a:pPr algn="ctr"/>
            <a:r>
              <a:rPr lang="en-GB" dirty="0">
                <a:solidFill>
                  <a:srgbClr val="C00000"/>
                </a:solidFill>
                <a:latin typeface="Arial" panose="020B0604020202020204" pitchFamily="34" charset="0"/>
                <a:cs typeface="Arial" panose="020B0604020202020204" pitchFamily="34" charset="0"/>
              </a:rPr>
              <a:t>Panellist</a:t>
            </a:r>
          </a:p>
        </p:txBody>
      </p:sp>
      <p:pic>
        <p:nvPicPr>
          <p:cNvPr id="6" name="Picture 5" descr="A person taking a selfie&#10;&#10;Description automatically generated">
            <a:extLst>
              <a:ext uri="{FF2B5EF4-FFF2-40B4-BE49-F238E27FC236}">
                <a16:creationId xmlns:a16="http://schemas.microsoft.com/office/drawing/2014/main" id="{5322B86A-2E67-A232-8200-CBE726F81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63" y="1618401"/>
            <a:ext cx="2035760" cy="3354018"/>
          </a:xfrm>
          <a:prstGeom prst="rect">
            <a:avLst/>
          </a:prstGeom>
        </p:spPr>
      </p:pic>
      <p:pic>
        <p:nvPicPr>
          <p:cNvPr id="7" name="Picture 6" descr="A person smiling for a picture&#10;&#10;Description automatically generated">
            <a:extLst>
              <a:ext uri="{FF2B5EF4-FFF2-40B4-BE49-F238E27FC236}">
                <a16:creationId xmlns:a16="http://schemas.microsoft.com/office/drawing/2014/main" id="{D02ADEF6-0FD2-8A2F-6151-7BF25FD80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27413" y="2055040"/>
            <a:ext cx="3352124" cy="2514093"/>
          </a:xfrm>
          <a:prstGeom prst="rect">
            <a:avLst/>
          </a:prstGeom>
        </p:spPr>
      </p:pic>
      <p:pic>
        <p:nvPicPr>
          <p:cNvPr id="4" name="Picture 3">
            <a:extLst>
              <a:ext uri="{FF2B5EF4-FFF2-40B4-BE49-F238E27FC236}">
                <a16:creationId xmlns:a16="http://schemas.microsoft.com/office/drawing/2014/main" id="{2C780265-63D0-AF49-1B19-EEF124B34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89530" y="1635181"/>
            <a:ext cx="2416455" cy="3329128"/>
          </a:xfrm>
          <a:prstGeom prst="rect">
            <a:avLst/>
          </a:prstGeom>
        </p:spPr>
      </p:pic>
      <p:sp>
        <p:nvSpPr>
          <p:cNvPr id="8" name="TextBox 7">
            <a:extLst>
              <a:ext uri="{FF2B5EF4-FFF2-40B4-BE49-F238E27FC236}">
                <a16:creationId xmlns:a16="http://schemas.microsoft.com/office/drawing/2014/main" id="{1697C27A-E8F6-5AFB-7D58-804761B823C5}"/>
              </a:ext>
            </a:extLst>
          </p:cNvPr>
          <p:cNvSpPr txBox="1"/>
          <p:nvPr/>
        </p:nvSpPr>
        <p:spPr>
          <a:xfrm>
            <a:off x="8506872" y="4987365"/>
            <a:ext cx="3685128"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Mariyam </a:t>
            </a:r>
            <a:r>
              <a:rPr lang="en-GB" b="1" dirty="0" err="1">
                <a:solidFill>
                  <a:srgbClr val="000000"/>
                </a:solidFill>
                <a:latin typeface="Arial" panose="020B0604020202020204" pitchFamily="34" charset="0"/>
                <a:cs typeface="Arial" panose="020B0604020202020204" pitchFamily="34" charset="0"/>
              </a:rPr>
              <a:t>Mirfenderesky</a:t>
            </a:r>
            <a:r>
              <a:rPr lang="en-GB" b="1" dirty="0">
                <a:solidFill>
                  <a:srgbClr val="000000"/>
                </a:solidFill>
                <a:latin typeface="Arial" panose="020B0604020202020204" pitchFamily="34" charset="0"/>
                <a:cs typeface="Arial" panose="020B0604020202020204" pitchFamily="34" charset="0"/>
              </a:rPr>
              <a:t> </a:t>
            </a:r>
          </a:p>
          <a:p>
            <a:pPr algn="ctr"/>
            <a:r>
              <a:rPr lang="en-GB" dirty="0">
                <a:solidFill>
                  <a:srgbClr val="000000"/>
                </a:solidFill>
                <a:latin typeface="Arial" panose="020B0604020202020204" pitchFamily="34" charset="0"/>
                <a:cs typeface="Arial" panose="020B0604020202020204" pitchFamily="34" charset="0"/>
              </a:rPr>
              <a:t>Consultant in Infectious Diseases and Medical Microbiology </a:t>
            </a:r>
          </a:p>
          <a:p>
            <a:pPr algn="ctr"/>
            <a:r>
              <a:rPr lang="en-GB" dirty="0">
                <a:solidFill>
                  <a:srgbClr val="C00000"/>
                </a:solidFill>
                <a:latin typeface="Arial" panose="020B0604020202020204" pitchFamily="34" charset="0"/>
                <a:cs typeface="Arial" panose="020B0604020202020204" pitchFamily="34" charset="0"/>
              </a:rPr>
              <a:t>Panellist</a:t>
            </a:r>
          </a:p>
        </p:txBody>
      </p:sp>
      <p:pic>
        <p:nvPicPr>
          <p:cNvPr id="10" name="Picture 9" descr="A person wearing glasses and smiling&#10;&#10;Description automatically generated">
            <a:extLst>
              <a:ext uri="{FF2B5EF4-FFF2-40B4-BE49-F238E27FC236}">
                <a16:creationId xmlns:a16="http://schemas.microsoft.com/office/drawing/2014/main" id="{A68CFA83-F537-A649-03B5-D3A891908E54}"/>
              </a:ext>
            </a:extLst>
          </p:cNvPr>
          <p:cNvPicPr>
            <a:picLocks noChangeAspect="1"/>
          </p:cNvPicPr>
          <p:nvPr/>
        </p:nvPicPr>
        <p:blipFill rotWithShape="1">
          <a:blip r:embed="rId6">
            <a:extLst>
              <a:ext uri="{28A0092B-C50C-407E-A947-70E740481C1C}">
                <a14:useLocalDpi xmlns:a14="http://schemas.microsoft.com/office/drawing/2010/main" val="0"/>
              </a:ext>
            </a:extLst>
          </a:blip>
          <a:srcRect l="23599" t="15926" b="7983"/>
          <a:stretch/>
        </p:blipFill>
        <p:spPr>
          <a:xfrm rot="5400000">
            <a:off x="8595930" y="2026826"/>
            <a:ext cx="3368442" cy="2516064"/>
          </a:xfrm>
          <a:prstGeom prst="rect">
            <a:avLst/>
          </a:prstGeom>
        </p:spPr>
      </p:pic>
      <p:sp>
        <p:nvSpPr>
          <p:cNvPr id="13" name="Title 1">
            <a:extLst>
              <a:ext uri="{FF2B5EF4-FFF2-40B4-BE49-F238E27FC236}">
                <a16:creationId xmlns:a16="http://schemas.microsoft.com/office/drawing/2014/main" id="{283D0A7C-569F-9509-CDD8-E301B6C3ED23}"/>
              </a:ext>
            </a:extLst>
          </p:cNvPr>
          <p:cNvSpPr>
            <a:spLocks noGrp="1"/>
          </p:cNvSpPr>
          <p:nvPr>
            <p:ph type="title"/>
          </p:nvPr>
        </p:nvSpPr>
        <p:spPr>
          <a:xfrm>
            <a:off x="1381699" y="306368"/>
            <a:ext cx="9232392" cy="1325563"/>
          </a:xfrm>
        </p:spPr>
        <p:txBody>
          <a:bodyPr>
            <a:normAutofit/>
          </a:bodyPr>
          <a:lstStyle/>
          <a:p>
            <a:pPr algn="ctr"/>
            <a:r>
              <a:rPr lang="en-GB" b="0" dirty="0">
                <a:solidFill>
                  <a:schemeClr val="tx1"/>
                </a:solidFill>
              </a:rPr>
              <a:t>Panel discussion</a:t>
            </a:r>
          </a:p>
        </p:txBody>
      </p:sp>
    </p:spTree>
    <p:extLst>
      <p:ext uri="{BB962C8B-B14F-4D97-AF65-F5344CB8AC3E}">
        <p14:creationId xmlns:p14="http://schemas.microsoft.com/office/powerpoint/2010/main" val="2663661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95B8-B521-AC26-507C-891C19522FD4}"/>
              </a:ext>
            </a:extLst>
          </p:cNvPr>
          <p:cNvSpPr>
            <a:spLocks noGrp="1"/>
          </p:cNvSpPr>
          <p:nvPr>
            <p:ph type="title"/>
          </p:nvPr>
        </p:nvSpPr>
        <p:spPr>
          <a:xfrm>
            <a:off x="4682837" y="2377828"/>
            <a:ext cx="7920882" cy="2102343"/>
          </a:xfrm>
        </p:spPr>
        <p:txBody>
          <a:bodyPr>
            <a:normAutofit fontScale="90000"/>
          </a:bodyPr>
          <a:lstStyle/>
          <a:p>
            <a:r>
              <a:rPr lang="en-GB" sz="4400" b="0" dirty="0">
                <a:latin typeface="Arial" panose="020B0604020202020204" pitchFamily="34" charset="0"/>
                <a:cs typeface="Arial" panose="020B0604020202020204" pitchFamily="34" charset="0"/>
              </a:rPr>
              <a:t>Bharat Patel</a:t>
            </a:r>
            <a:br>
              <a:rPr lang="en-GB" sz="4400" b="0" dirty="0">
                <a:latin typeface="Arial" panose="020B0604020202020204" pitchFamily="34" charset="0"/>
                <a:cs typeface="Arial" panose="020B0604020202020204" pitchFamily="34" charset="0"/>
              </a:rPr>
            </a:br>
            <a:br>
              <a:rPr lang="en-GB" sz="4400" b="0" dirty="0">
                <a:latin typeface="Arial" panose="020B0604020202020204" pitchFamily="34" charset="0"/>
                <a:cs typeface="Arial" panose="020B0604020202020204" pitchFamily="34" charset="0"/>
              </a:rPr>
            </a:br>
            <a:r>
              <a:rPr lang="en-GB" sz="2200" b="0" dirty="0">
                <a:latin typeface="Arial" panose="020B0604020202020204" pitchFamily="34" charset="0"/>
                <a:cs typeface="Arial" panose="020B0604020202020204" pitchFamily="34" charset="0"/>
              </a:rPr>
              <a:t>Clinical Pharmacist</a:t>
            </a:r>
            <a:br>
              <a:rPr lang="en-GB" sz="2200" b="0" dirty="0">
                <a:latin typeface="Arial" panose="020B0604020202020204" pitchFamily="34" charset="0"/>
                <a:cs typeface="Arial" panose="020B0604020202020204" pitchFamily="34" charset="0"/>
              </a:rPr>
            </a:br>
            <a:r>
              <a:rPr lang="en-GB" sz="2200" b="0" dirty="0">
                <a:latin typeface="Arial" panose="020B0604020202020204" pitchFamily="34" charset="0"/>
                <a:cs typeface="Arial" panose="020B0604020202020204" pitchFamily="34" charset="0"/>
              </a:rPr>
              <a:t>Speaker</a:t>
            </a:r>
            <a:br>
              <a:rPr lang="en-GB" sz="4400" dirty="0">
                <a:latin typeface="Arial" panose="020B0604020202020204" pitchFamily="34" charset="0"/>
                <a:cs typeface="Arial" panose="020B0604020202020204" pitchFamily="34" charset="0"/>
              </a:rPr>
            </a:br>
            <a:endParaRPr lang="en-GB" dirty="0"/>
          </a:p>
        </p:txBody>
      </p:sp>
      <p:sp>
        <p:nvSpPr>
          <p:cNvPr id="4" name="Date Placeholder 3">
            <a:extLst>
              <a:ext uri="{FF2B5EF4-FFF2-40B4-BE49-F238E27FC236}">
                <a16:creationId xmlns:a16="http://schemas.microsoft.com/office/drawing/2014/main" id="{7C98A211-C9EC-F75F-6497-1A3193BE8937}"/>
              </a:ext>
            </a:extLst>
          </p:cNvPr>
          <p:cNvSpPr>
            <a:spLocks noGrp="1"/>
          </p:cNvSpPr>
          <p:nvPr>
            <p:ph type="dt" sz="half" idx="10"/>
          </p:nvPr>
        </p:nvSpPr>
        <p:spPr/>
        <p:txBody>
          <a:bodyPr/>
          <a:lstStyle/>
          <a:p>
            <a:r>
              <a:rPr lang="en-US"/>
              <a:t>January 2024</a:t>
            </a:r>
            <a:endParaRPr lang="en-GB" dirty="0"/>
          </a:p>
        </p:txBody>
      </p:sp>
      <p:sp>
        <p:nvSpPr>
          <p:cNvPr id="5" name="Footer Placeholder 4">
            <a:extLst>
              <a:ext uri="{FF2B5EF4-FFF2-40B4-BE49-F238E27FC236}">
                <a16:creationId xmlns:a16="http://schemas.microsoft.com/office/drawing/2014/main" id="{2F11EFA6-7386-5735-AAF9-2CA7B533F6EB}"/>
              </a:ext>
            </a:extLst>
          </p:cNvPr>
          <p:cNvSpPr>
            <a:spLocks noGrp="1"/>
          </p:cNvSpPr>
          <p:nvPr>
            <p:ph type="ftr" sz="quarter" idx="3"/>
          </p:nvPr>
        </p:nvSpPr>
        <p:spPr/>
        <p:txBody>
          <a:bodyPr/>
          <a:lstStyle/>
          <a:p>
            <a:r>
              <a:rPr lang="en-GB" sz="1400"/>
              <a:t>www.rcgp.org.uk/TARGETantibiotics</a:t>
            </a:r>
            <a:endParaRPr lang="en-GB" sz="1400" dirty="0"/>
          </a:p>
        </p:txBody>
      </p:sp>
      <p:pic>
        <p:nvPicPr>
          <p:cNvPr id="7" name="Picture 6" descr="A person taking a selfie&#10;&#10;Description automatically generated">
            <a:extLst>
              <a:ext uri="{FF2B5EF4-FFF2-40B4-BE49-F238E27FC236}">
                <a16:creationId xmlns:a16="http://schemas.microsoft.com/office/drawing/2014/main" id="{809C44F7-9475-42AD-69C0-5C5686DF2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661" y="1279791"/>
            <a:ext cx="2575637" cy="4243493"/>
          </a:xfrm>
          <a:prstGeom prst="rect">
            <a:avLst/>
          </a:prstGeom>
        </p:spPr>
      </p:pic>
    </p:spTree>
    <p:extLst>
      <p:ext uri="{BB962C8B-B14F-4D97-AF65-F5344CB8AC3E}">
        <p14:creationId xmlns:p14="http://schemas.microsoft.com/office/powerpoint/2010/main" val="356536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3E03-D26E-04A1-8104-ECA71CECC8CE}"/>
              </a:ext>
            </a:extLst>
          </p:cNvPr>
          <p:cNvSpPr>
            <a:spLocks noGrp="1"/>
          </p:cNvSpPr>
          <p:nvPr>
            <p:ph type="title"/>
          </p:nvPr>
        </p:nvSpPr>
        <p:spPr>
          <a:xfrm>
            <a:off x="1107507" y="163974"/>
            <a:ext cx="10839069" cy="1325563"/>
          </a:xfrm>
        </p:spPr>
        <p:txBody>
          <a:bodyPr/>
          <a:lstStyle/>
          <a:p>
            <a:r>
              <a:rPr lang="en-GB" b="0" dirty="0">
                <a:solidFill>
                  <a:srgbClr val="AD0016"/>
                </a:solidFill>
              </a:rPr>
              <a:t>Antimicrobial resistance a major issue</a:t>
            </a:r>
          </a:p>
        </p:txBody>
      </p:sp>
      <p:grpSp>
        <p:nvGrpSpPr>
          <p:cNvPr id="5" name="Group 4" descr="Graphic showing the global mortality of AMR now (700,000) and in 2050 (10 million) compared with other diseases">
            <a:extLst>
              <a:ext uri="{FF2B5EF4-FFF2-40B4-BE49-F238E27FC236}">
                <a16:creationId xmlns:a16="http://schemas.microsoft.com/office/drawing/2014/main" id="{FA36D9E6-9F1A-10DE-5983-08113C47B1CD}"/>
              </a:ext>
            </a:extLst>
          </p:cNvPr>
          <p:cNvGrpSpPr/>
          <p:nvPr/>
        </p:nvGrpSpPr>
        <p:grpSpPr>
          <a:xfrm>
            <a:off x="1091516" y="1461915"/>
            <a:ext cx="6666942" cy="4784340"/>
            <a:chOff x="-17319" y="1452323"/>
            <a:chExt cx="7220614" cy="5296352"/>
          </a:xfrm>
        </p:grpSpPr>
        <p:pic>
          <p:nvPicPr>
            <p:cNvPr id="6" name="Picture 5">
              <a:extLst>
                <a:ext uri="{FF2B5EF4-FFF2-40B4-BE49-F238E27FC236}">
                  <a16:creationId xmlns:a16="http://schemas.microsoft.com/office/drawing/2014/main" id="{360CBC5C-81B4-D0BB-D0E3-D849F07B1B03}"/>
                </a:ext>
              </a:extLst>
            </p:cNvPr>
            <p:cNvPicPr>
              <a:picLocks noChangeAspect="1"/>
            </p:cNvPicPr>
            <p:nvPr/>
          </p:nvPicPr>
          <p:blipFill rotWithShape="1">
            <a:blip r:embed="rId3"/>
            <a:srcRect b="2189"/>
            <a:stretch/>
          </p:blipFill>
          <p:spPr>
            <a:xfrm>
              <a:off x="0" y="1452323"/>
              <a:ext cx="6372200" cy="5179713"/>
            </a:xfrm>
            <a:prstGeom prst="rect">
              <a:avLst/>
            </a:prstGeom>
          </p:spPr>
        </p:pic>
        <p:sp>
          <p:nvSpPr>
            <p:cNvPr id="7" name="TextBox 6">
              <a:extLst>
                <a:ext uri="{FF2B5EF4-FFF2-40B4-BE49-F238E27FC236}">
                  <a16:creationId xmlns:a16="http://schemas.microsoft.com/office/drawing/2014/main" id="{387794E2-48EF-DA9A-EE96-CC13B017EE27}"/>
                </a:ext>
              </a:extLst>
            </p:cNvPr>
            <p:cNvSpPr txBox="1"/>
            <p:nvPr/>
          </p:nvSpPr>
          <p:spPr>
            <a:xfrm>
              <a:off x="599858" y="1988840"/>
              <a:ext cx="1074644" cy="655186"/>
            </a:xfrm>
            <a:prstGeom prst="rect">
              <a:avLst/>
            </a:prstGeom>
            <a:solidFill>
              <a:schemeClr val="bg1"/>
            </a:solidFill>
          </p:spPr>
          <p:txBody>
            <a:bodyPr wrap="square" rtlCol="0">
              <a:spAutoFit/>
            </a:bodyPr>
            <a:lstStyle/>
            <a:p>
              <a:pPr algn="r"/>
              <a:r>
                <a:rPr lang="en-GB" sz="1600" b="1" dirty="0">
                  <a:solidFill>
                    <a:srgbClr val="000000"/>
                  </a:solidFill>
                  <a:latin typeface="Bahnschrift SemiBold SemiConden" panose="020B0502040204020203" pitchFamily="34" charset="0"/>
                </a:rPr>
                <a:t>Tetanus</a:t>
              </a:r>
            </a:p>
            <a:p>
              <a:pPr algn="r"/>
              <a:r>
                <a:rPr lang="en-GB" sz="1600" b="1" dirty="0">
                  <a:solidFill>
                    <a:srgbClr val="000000"/>
                  </a:solidFill>
                  <a:latin typeface="Bahnschrift SemiBold SemiConden" panose="020B0502040204020203" pitchFamily="34" charset="0"/>
                </a:rPr>
                <a:t>60,000</a:t>
              </a:r>
            </a:p>
          </p:txBody>
        </p:sp>
        <p:sp>
          <p:nvSpPr>
            <p:cNvPr id="8" name="Rectangle 7">
              <a:extLst>
                <a:ext uri="{FF2B5EF4-FFF2-40B4-BE49-F238E27FC236}">
                  <a16:creationId xmlns:a16="http://schemas.microsoft.com/office/drawing/2014/main" id="{97613D74-D830-E24A-C32C-075F62433645}"/>
                </a:ext>
              </a:extLst>
            </p:cNvPr>
            <p:cNvSpPr/>
            <p:nvPr/>
          </p:nvSpPr>
          <p:spPr>
            <a:xfrm>
              <a:off x="179512" y="3140968"/>
              <a:ext cx="792088" cy="703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Rectangle 8">
              <a:extLst>
                <a:ext uri="{FF2B5EF4-FFF2-40B4-BE49-F238E27FC236}">
                  <a16:creationId xmlns:a16="http://schemas.microsoft.com/office/drawing/2014/main" id="{EE9CB563-2B95-08D7-5BA2-C487DAE58C6B}"/>
                </a:ext>
              </a:extLst>
            </p:cNvPr>
            <p:cNvSpPr/>
            <p:nvPr/>
          </p:nvSpPr>
          <p:spPr>
            <a:xfrm>
              <a:off x="335558" y="2650640"/>
              <a:ext cx="792088" cy="703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TextBox 9">
              <a:extLst>
                <a:ext uri="{FF2B5EF4-FFF2-40B4-BE49-F238E27FC236}">
                  <a16:creationId xmlns:a16="http://schemas.microsoft.com/office/drawing/2014/main" id="{9E9F7EC9-1B40-60A9-AD0A-E756B8FBA832}"/>
                </a:ext>
              </a:extLst>
            </p:cNvPr>
            <p:cNvSpPr txBox="1"/>
            <p:nvPr/>
          </p:nvSpPr>
          <p:spPr>
            <a:xfrm>
              <a:off x="-17319" y="2973329"/>
              <a:ext cx="1389716" cy="943414"/>
            </a:xfrm>
            <a:prstGeom prst="rect">
              <a:avLst/>
            </a:prstGeom>
            <a:noFill/>
          </p:spPr>
          <p:txBody>
            <a:bodyPr wrap="square" rtlCol="0">
              <a:spAutoFit/>
            </a:bodyPr>
            <a:lstStyle/>
            <a:p>
              <a:pPr algn="r"/>
              <a:r>
                <a:rPr lang="en-GB" sz="1600" b="1" dirty="0">
                  <a:solidFill>
                    <a:srgbClr val="000000"/>
                  </a:solidFill>
                  <a:latin typeface="Bahnschrift SemiBold SemiConden" panose="020B0502040204020203" pitchFamily="34" charset="0"/>
                </a:rPr>
                <a:t>Road traffic accidents</a:t>
              </a:r>
            </a:p>
            <a:p>
              <a:pPr algn="r"/>
              <a:r>
                <a:rPr lang="en-GB" sz="1600" b="1" dirty="0">
                  <a:solidFill>
                    <a:srgbClr val="000000"/>
                  </a:solidFill>
                  <a:latin typeface="Bahnschrift SemiBold SemiConden" panose="020B0502040204020203" pitchFamily="34" charset="0"/>
                </a:rPr>
                <a:t>1.2 million</a:t>
              </a:r>
            </a:p>
          </p:txBody>
        </p:sp>
        <p:sp>
          <p:nvSpPr>
            <p:cNvPr id="11" name="TextBox 10">
              <a:extLst>
                <a:ext uri="{FF2B5EF4-FFF2-40B4-BE49-F238E27FC236}">
                  <a16:creationId xmlns:a16="http://schemas.microsoft.com/office/drawing/2014/main" id="{B96C2E39-09EF-20F2-980F-3A261BECB02D}"/>
                </a:ext>
              </a:extLst>
            </p:cNvPr>
            <p:cNvSpPr txBox="1"/>
            <p:nvPr/>
          </p:nvSpPr>
          <p:spPr>
            <a:xfrm>
              <a:off x="48690" y="4913479"/>
              <a:ext cx="1066928" cy="655186"/>
            </a:xfrm>
            <a:prstGeom prst="rect">
              <a:avLst/>
            </a:prstGeom>
            <a:solidFill>
              <a:schemeClr val="bg1"/>
            </a:solidFill>
          </p:spPr>
          <p:txBody>
            <a:bodyPr wrap="square" rtlCol="0">
              <a:spAutoFit/>
            </a:bodyPr>
            <a:lstStyle/>
            <a:p>
              <a:pPr algn="r"/>
              <a:r>
                <a:rPr lang="en-GB" sz="1600" b="1" dirty="0">
                  <a:solidFill>
                    <a:srgbClr val="000000"/>
                  </a:solidFill>
                  <a:latin typeface="Bahnschrift SemiBold SemiConden" panose="020B0502040204020203" pitchFamily="34" charset="0"/>
                </a:rPr>
                <a:t>Measles</a:t>
              </a:r>
            </a:p>
            <a:p>
              <a:pPr algn="r"/>
              <a:r>
                <a:rPr lang="en-GB" sz="1600" b="1" dirty="0">
                  <a:solidFill>
                    <a:srgbClr val="000000"/>
                  </a:solidFill>
                  <a:latin typeface="Bahnschrift SemiBold SemiConden" panose="020B0502040204020203" pitchFamily="34" charset="0"/>
                </a:rPr>
                <a:t>130,000</a:t>
              </a:r>
            </a:p>
          </p:txBody>
        </p:sp>
        <p:sp>
          <p:nvSpPr>
            <p:cNvPr id="12" name="TextBox 11">
              <a:extLst>
                <a:ext uri="{FF2B5EF4-FFF2-40B4-BE49-F238E27FC236}">
                  <a16:creationId xmlns:a16="http://schemas.microsoft.com/office/drawing/2014/main" id="{D00A61E9-A42F-D4EB-6C97-76E74D863E72}"/>
                </a:ext>
              </a:extLst>
            </p:cNvPr>
            <p:cNvSpPr txBox="1"/>
            <p:nvPr/>
          </p:nvSpPr>
          <p:spPr>
            <a:xfrm>
              <a:off x="467544" y="5805262"/>
              <a:ext cx="1338944" cy="943413"/>
            </a:xfrm>
            <a:prstGeom prst="rect">
              <a:avLst/>
            </a:prstGeom>
            <a:solidFill>
              <a:schemeClr val="bg1"/>
            </a:solidFill>
          </p:spPr>
          <p:txBody>
            <a:bodyPr wrap="square" rtlCol="0">
              <a:spAutoFit/>
            </a:bodyPr>
            <a:lstStyle/>
            <a:p>
              <a:pPr algn="r"/>
              <a:r>
                <a:rPr lang="en-GB" sz="1600" b="1" dirty="0">
                  <a:solidFill>
                    <a:srgbClr val="000000"/>
                  </a:solidFill>
                  <a:latin typeface="Bahnschrift SemiBold SemiConden" panose="020B0502040204020203" pitchFamily="34" charset="0"/>
                </a:rPr>
                <a:t>Diarrhoeal disease</a:t>
              </a:r>
            </a:p>
            <a:p>
              <a:pPr algn="r"/>
              <a:r>
                <a:rPr lang="en-GB" sz="1600" b="1" dirty="0">
                  <a:solidFill>
                    <a:srgbClr val="000000"/>
                  </a:solidFill>
                  <a:latin typeface="Bahnschrift SemiBold SemiConden" panose="020B0502040204020203" pitchFamily="34" charset="0"/>
                </a:rPr>
                <a:t>1.4 million</a:t>
              </a:r>
            </a:p>
          </p:txBody>
        </p:sp>
        <p:sp>
          <p:nvSpPr>
            <p:cNvPr id="13" name="TextBox 12">
              <a:extLst>
                <a:ext uri="{FF2B5EF4-FFF2-40B4-BE49-F238E27FC236}">
                  <a16:creationId xmlns:a16="http://schemas.microsoft.com/office/drawing/2014/main" id="{00AFC016-4E82-2A0E-4F63-E45DD47250AF}"/>
                </a:ext>
              </a:extLst>
            </p:cNvPr>
            <p:cNvSpPr txBox="1"/>
            <p:nvPr/>
          </p:nvSpPr>
          <p:spPr>
            <a:xfrm>
              <a:off x="5436096" y="3164224"/>
              <a:ext cx="1242562" cy="655186"/>
            </a:xfrm>
            <a:prstGeom prst="rect">
              <a:avLst/>
            </a:prstGeom>
            <a:solidFill>
              <a:schemeClr val="bg1"/>
            </a:solidFill>
          </p:spPr>
          <p:txBody>
            <a:bodyPr wrap="square" rtlCol="0">
              <a:spAutoFit/>
            </a:bodyPr>
            <a:lstStyle/>
            <a:p>
              <a:r>
                <a:rPr lang="en-GB" sz="1600" b="1" dirty="0">
                  <a:solidFill>
                    <a:srgbClr val="000000"/>
                  </a:solidFill>
                  <a:latin typeface="Bahnschrift SemiBold SemiConden" panose="020B0502040204020203" pitchFamily="34" charset="0"/>
                </a:rPr>
                <a:t>Cancer </a:t>
              </a:r>
            </a:p>
            <a:p>
              <a:r>
                <a:rPr lang="en-GB" sz="1600" b="1" dirty="0">
                  <a:solidFill>
                    <a:srgbClr val="000000"/>
                  </a:solidFill>
                  <a:latin typeface="Bahnschrift SemiBold SemiConden" panose="020B0502040204020203" pitchFamily="34" charset="0"/>
                </a:rPr>
                <a:t>8.2 million</a:t>
              </a:r>
            </a:p>
          </p:txBody>
        </p:sp>
        <p:sp>
          <p:nvSpPr>
            <p:cNvPr id="14" name="TextBox 13">
              <a:extLst>
                <a:ext uri="{FF2B5EF4-FFF2-40B4-BE49-F238E27FC236}">
                  <a16:creationId xmlns:a16="http://schemas.microsoft.com/office/drawing/2014/main" id="{8DB96417-0F51-8F79-7C77-9D62EC944346}"/>
                </a:ext>
              </a:extLst>
            </p:cNvPr>
            <p:cNvSpPr txBox="1"/>
            <p:nvPr/>
          </p:nvSpPr>
          <p:spPr>
            <a:xfrm>
              <a:off x="5331087" y="4645586"/>
              <a:ext cx="1872208" cy="943413"/>
            </a:xfrm>
            <a:prstGeom prst="rect">
              <a:avLst/>
            </a:prstGeom>
            <a:solidFill>
              <a:schemeClr val="bg1"/>
            </a:solidFill>
          </p:spPr>
          <p:txBody>
            <a:bodyPr wrap="square" rtlCol="0">
              <a:spAutoFit/>
            </a:bodyPr>
            <a:lstStyle/>
            <a:p>
              <a:r>
                <a:rPr lang="en-GB" sz="1600" b="1" dirty="0">
                  <a:solidFill>
                    <a:srgbClr val="000000"/>
                  </a:solidFill>
                  <a:latin typeface="Bahnschrift SemiBold SemiConden" panose="020B0502040204020203" pitchFamily="34" charset="0"/>
                </a:rPr>
                <a:t>Cholera</a:t>
              </a:r>
            </a:p>
            <a:p>
              <a:r>
                <a:rPr lang="en-GB" sz="1600" b="1" dirty="0">
                  <a:solidFill>
                    <a:srgbClr val="000000"/>
                  </a:solidFill>
                  <a:latin typeface="Bahnschrift SemiBold SemiConden" panose="020B0502040204020203" pitchFamily="34" charset="0"/>
                </a:rPr>
                <a:t>100,00 – 120,000</a:t>
              </a:r>
            </a:p>
            <a:p>
              <a:endParaRPr lang="en-GB" sz="1600" b="1" dirty="0">
                <a:solidFill>
                  <a:srgbClr val="000000"/>
                </a:solidFill>
                <a:latin typeface="Bahnschrift SemiBold SemiConden" panose="020B0502040204020203" pitchFamily="34" charset="0"/>
              </a:endParaRPr>
            </a:p>
          </p:txBody>
        </p:sp>
        <p:sp>
          <p:nvSpPr>
            <p:cNvPr id="15" name="TextBox 14">
              <a:extLst>
                <a:ext uri="{FF2B5EF4-FFF2-40B4-BE49-F238E27FC236}">
                  <a16:creationId xmlns:a16="http://schemas.microsoft.com/office/drawing/2014/main" id="{70E33D83-EAEB-FAAB-956D-BA70DD8D736C}"/>
                </a:ext>
              </a:extLst>
            </p:cNvPr>
            <p:cNvSpPr txBox="1"/>
            <p:nvPr/>
          </p:nvSpPr>
          <p:spPr>
            <a:xfrm>
              <a:off x="4644008" y="5951775"/>
              <a:ext cx="1872208" cy="655186"/>
            </a:xfrm>
            <a:prstGeom prst="rect">
              <a:avLst/>
            </a:prstGeom>
            <a:solidFill>
              <a:schemeClr val="bg1"/>
            </a:solidFill>
          </p:spPr>
          <p:txBody>
            <a:bodyPr wrap="square" rtlCol="0">
              <a:spAutoFit/>
            </a:bodyPr>
            <a:lstStyle/>
            <a:p>
              <a:r>
                <a:rPr lang="en-GB" sz="1600" b="1" dirty="0">
                  <a:solidFill>
                    <a:srgbClr val="000000"/>
                  </a:solidFill>
                  <a:latin typeface="Bahnschrift SemiBold SemiConden" panose="020B0502040204020203" pitchFamily="34" charset="0"/>
                </a:rPr>
                <a:t>Diabetes</a:t>
              </a:r>
            </a:p>
            <a:p>
              <a:r>
                <a:rPr lang="en-GB" sz="1600" b="1" dirty="0">
                  <a:solidFill>
                    <a:srgbClr val="000000"/>
                  </a:solidFill>
                  <a:latin typeface="Bahnschrift SemiBold SemiConden" panose="020B0502040204020203" pitchFamily="34" charset="0"/>
                </a:rPr>
                <a:t>1.5 million</a:t>
              </a:r>
            </a:p>
          </p:txBody>
        </p:sp>
        <p:sp>
          <p:nvSpPr>
            <p:cNvPr id="16" name="TextBox 15">
              <a:extLst>
                <a:ext uri="{FF2B5EF4-FFF2-40B4-BE49-F238E27FC236}">
                  <a16:creationId xmlns:a16="http://schemas.microsoft.com/office/drawing/2014/main" id="{464A4CAF-A3D4-AAE7-64A0-BF882628D7BD}"/>
                </a:ext>
              </a:extLst>
            </p:cNvPr>
            <p:cNvSpPr txBox="1"/>
            <p:nvPr/>
          </p:nvSpPr>
          <p:spPr>
            <a:xfrm>
              <a:off x="4764378" y="1509867"/>
              <a:ext cx="1895854" cy="655186"/>
            </a:xfrm>
            <a:prstGeom prst="rect">
              <a:avLst/>
            </a:prstGeom>
            <a:solidFill>
              <a:schemeClr val="bg1"/>
            </a:solidFill>
          </p:spPr>
          <p:txBody>
            <a:bodyPr wrap="square" rtlCol="0">
              <a:spAutoFit/>
            </a:bodyPr>
            <a:lstStyle/>
            <a:p>
              <a:r>
                <a:rPr lang="en-GB" sz="1600" b="1" dirty="0">
                  <a:solidFill>
                    <a:srgbClr val="000000"/>
                  </a:solidFill>
                  <a:latin typeface="Bahnschrift SemiBold SemiConden" panose="020B0502040204020203" pitchFamily="34" charset="0"/>
                </a:rPr>
                <a:t>AMR in 2050</a:t>
              </a:r>
            </a:p>
            <a:p>
              <a:r>
                <a:rPr lang="en-GB" sz="1600" b="1" dirty="0">
                  <a:solidFill>
                    <a:srgbClr val="000000"/>
                  </a:solidFill>
                  <a:latin typeface="Bahnschrift SemiBold SemiConden" panose="020B0502040204020203" pitchFamily="34" charset="0"/>
                </a:rPr>
                <a:t>10 million</a:t>
              </a:r>
            </a:p>
          </p:txBody>
        </p:sp>
        <p:sp>
          <p:nvSpPr>
            <p:cNvPr id="17" name="Oval 16">
              <a:extLst>
                <a:ext uri="{FF2B5EF4-FFF2-40B4-BE49-F238E27FC236}">
                  <a16:creationId xmlns:a16="http://schemas.microsoft.com/office/drawing/2014/main" id="{BDE71ACC-105E-4F12-598A-A8151C2BFE5C}"/>
                </a:ext>
              </a:extLst>
            </p:cNvPr>
            <p:cNvSpPr/>
            <p:nvPr/>
          </p:nvSpPr>
          <p:spPr>
            <a:xfrm>
              <a:off x="2520280" y="3773018"/>
              <a:ext cx="1115616" cy="11521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TextBox 17">
              <a:extLst>
                <a:ext uri="{FF2B5EF4-FFF2-40B4-BE49-F238E27FC236}">
                  <a16:creationId xmlns:a16="http://schemas.microsoft.com/office/drawing/2014/main" id="{ECCE51B8-FDBF-5CD3-834B-EE15390CA1D2}"/>
                </a:ext>
              </a:extLst>
            </p:cNvPr>
            <p:cNvSpPr txBox="1"/>
            <p:nvPr/>
          </p:nvSpPr>
          <p:spPr>
            <a:xfrm>
              <a:off x="2708884" y="3816648"/>
              <a:ext cx="1407978" cy="1206923"/>
            </a:xfrm>
            <a:prstGeom prst="rect">
              <a:avLst/>
            </a:prstGeom>
            <a:noFill/>
          </p:spPr>
          <p:txBody>
            <a:bodyPr wrap="square" rtlCol="0">
              <a:spAutoFit/>
            </a:bodyPr>
            <a:lstStyle/>
            <a:p>
              <a:r>
                <a:rPr lang="en-GB" sz="1600" b="1" dirty="0">
                  <a:solidFill>
                    <a:srgbClr val="000000"/>
                  </a:solidFill>
                  <a:latin typeface="Bahnschrift SemiBold SemiConden" panose="020B0502040204020203" pitchFamily="34" charset="0"/>
                </a:rPr>
                <a:t>AMR now</a:t>
              </a:r>
            </a:p>
            <a:p>
              <a:r>
                <a:rPr lang="en-GB" sz="1600" b="1" dirty="0">
                  <a:solidFill>
                    <a:srgbClr val="000000"/>
                  </a:solidFill>
                  <a:latin typeface="Bahnschrift SemiBold SemiConden" panose="020B0502040204020203" pitchFamily="34" charset="0"/>
                </a:rPr>
                <a:t>700,000 </a:t>
              </a:r>
            </a:p>
            <a:p>
              <a:r>
                <a:rPr lang="en-GB" sz="1600" b="1" dirty="0">
                  <a:solidFill>
                    <a:srgbClr val="000000"/>
                  </a:solidFill>
                  <a:latin typeface="Bahnschrift SemiBold SemiConden" panose="020B0502040204020203" pitchFamily="34" charset="0"/>
                </a:rPr>
                <a:t>(low estimate)</a:t>
              </a:r>
            </a:p>
          </p:txBody>
        </p:sp>
      </p:grpSp>
      <p:sp>
        <p:nvSpPr>
          <p:cNvPr id="19" name="TextBox 18">
            <a:extLst>
              <a:ext uri="{FF2B5EF4-FFF2-40B4-BE49-F238E27FC236}">
                <a16:creationId xmlns:a16="http://schemas.microsoft.com/office/drawing/2014/main" id="{D53EAAB9-277B-BDD3-8761-DAE4C37143CD}"/>
              </a:ext>
            </a:extLst>
          </p:cNvPr>
          <p:cNvSpPr txBox="1"/>
          <p:nvPr/>
        </p:nvSpPr>
        <p:spPr>
          <a:xfrm>
            <a:off x="339328" y="1594900"/>
            <a:ext cx="3618716" cy="369332"/>
          </a:xfrm>
          <a:prstGeom prst="rect">
            <a:avLst/>
          </a:prstGeom>
          <a:noFill/>
        </p:spPr>
        <p:txBody>
          <a:bodyPr wrap="square">
            <a:spAutoFit/>
          </a:bodyPr>
          <a:lstStyle/>
          <a:p>
            <a:r>
              <a:rPr lang="en-GB" dirty="0">
                <a:solidFill>
                  <a:schemeClr val="accent6">
                    <a:lumMod val="10000"/>
                  </a:schemeClr>
                </a:solidFill>
                <a:latin typeface="Calibri "/>
                <a:ea typeface="Calibri" panose="020F0502020204030204" pitchFamily="34" charset="0"/>
                <a:cs typeface="Arial" panose="020B0604020202020204" pitchFamily="34" charset="0"/>
              </a:rPr>
              <a:t>Deaths attributed to AMR every year </a:t>
            </a:r>
          </a:p>
        </p:txBody>
      </p:sp>
      <p:sp>
        <p:nvSpPr>
          <p:cNvPr id="20" name="TextBox 19">
            <a:extLst>
              <a:ext uri="{FF2B5EF4-FFF2-40B4-BE49-F238E27FC236}">
                <a16:creationId xmlns:a16="http://schemas.microsoft.com/office/drawing/2014/main" id="{156C3DB0-047E-5A49-9A62-D5F0E00A9EB5}"/>
              </a:ext>
            </a:extLst>
          </p:cNvPr>
          <p:cNvSpPr txBox="1"/>
          <p:nvPr/>
        </p:nvSpPr>
        <p:spPr>
          <a:xfrm>
            <a:off x="9577052" y="1278215"/>
            <a:ext cx="692818" cy="646331"/>
          </a:xfrm>
          <a:prstGeom prst="rect">
            <a:avLst/>
          </a:prstGeom>
          <a:noFill/>
        </p:spPr>
        <p:txBody>
          <a:bodyPr wrap="none" rtlCol="0">
            <a:spAutoFit/>
          </a:bodyPr>
          <a:lstStyle/>
          <a:p>
            <a:r>
              <a:rPr lang="en-GB" dirty="0">
                <a:solidFill>
                  <a:srgbClr val="000000"/>
                </a:solidFill>
              </a:rPr>
              <a:t>AMR </a:t>
            </a:r>
          </a:p>
          <a:p>
            <a:r>
              <a:rPr lang="en-GB" dirty="0">
                <a:solidFill>
                  <a:srgbClr val="000000"/>
                </a:solidFill>
              </a:rPr>
              <a:t>2050</a:t>
            </a:r>
          </a:p>
        </p:txBody>
      </p:sp>
      <p:sp>
        <p:nvSpPr>
          <p:cNvPr id="21" name="TextBox 20">
            <a:extLst>
              <a:ext uri="{FF2B5EF4-FFF2-40B4-BE49-F238E27FC236}">
                <a16:creationId xmlns:a16="http://schemas.microsoft.com/office/drawing/2014/main" id="{FC1CEBD1-DC45-B220-4594-1B102FEC8F7C}"/>
              </a:ext>
            </a:extLst>
          </p:cNvPr>
          <p:cNvSpPr txBox="1"/>
          <p:nvPr/>
        </p:nvSpPr>
        <p:spPr>
          <a:xfrm>
            <a:off x="10367887" y="1120806"/>
            <a:ext cx="1266372" cy="923330"/>
          </a:xfrm>
          <a:prstGeom prst="rect">
            <a:avLst/>
          </a:prstGeom>
          <a:noFill/>
        </p:spPr>
        <p:txBody>
          <a:bodyPr wrap="none" rtlCol="0">
            <a:spAutoFit/>
          </a:bodyPr>
          <a:lstStyle/>
          <a:p>
            <a:pPr algn="ctr"/>
            <a:r>
              <a:rPr lang="en-GB" dirty="0">
                <a:solidFill>
                  <a:srgbClr val="000000"/>
                </a:solidFill>
                <a:latin typeface="Calibri "/>
              </a:rPr>
              <a:t>Diabetes </a:t>
            </a:r>
          </a:p>
          <a:p>
            <a:pPr algn="ctr"/>
            <a:r>
              <a:rPr lang="en-GB" dirty="0">
                <a:solidFill>
                  <a:srgbClr val="000000"/>
                </a:solidFill>
                <a:latin typeface="Calibri "/>
              </a:rPr>
              <a:t>and cancer </a:t>
            </a:r>
          </a:p>
          <a:p>
            <a:pPr algn="ctr"/>
            <a:r>
              <a:rPr lang="en-GB" dirty="0">
                <a:solidFill>
                  <a:srgbClr val="000000"/>
                </a:solidFill>
                <a:latin typeface="Calibri "/>
              </a:rPr>
              <a:t>combined</a:t>
            </a:r>
          </a:p>
        </p:txBody>
      </p:sp>
      <p:graphicFrame>
        <p:nvGraphicFramePr>
          <p:cNvPr id="22" name="Chart 21" descr="Chart comparing predicted AMR mortalities in 2050 (10 million) with diabetes and cancer mortalities combined (9.7 million)">
            <a:extLst>
              <a:ext uri="{FF2B5EF4-FFF2-40B4-BE49-F238E27FC236}">
                <a16:creationId xmlns:a16="http://schemas.microsoft.com/office/drawing/2014/main" id="{1C9381B9-F90B-957F-518A-AACBDB64164D}"/>
              </a:ext>
            </a:extLst>
          </p:cNvPr>
          <p:cNvGraphicFramePr>
            <a:graphicFrameLocks/>
          </p:cNvGraphicFramePr>
          <p:nvPr>
            <p:extLst>
              <p:ext uri="{D42A27DB-BD31-4B8C-83A1-F6EECF244321}">
                <p14:modId xmlns:p14="http://schemas.microsoft.com/office/powerpoint/2010/main" val="2456200243"/>
              </p:ext>
            </p:extLst>
          </p:nvPr>
        </p:nvGraphicFramePr>
        <p:xfrm>
          <a:off x="8796024" y="2251547"/>
          <a:ext cx="2304460" cy="3809316"/>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Straight Arrow Connector 22">
            <a:extLst>
              <a:ext uri="{FF2B5EF4-FFF2-40B4-BE49-F238E27FC236}">
                <a16:creationId xmlns:a16="http://schemas.microsoft.com/office/drawing/2014/main" id="{F5B1D57D-1E8C-E734-2BCD-D320B62C5518}"/>
              </a:ext>
              <a:ext uri="{C183D7F6-B498-43B3-948B-1728B52AA6E4}">
                <adec:decorative xmlns:adec="http://schemas.microsoft.com/office/drawing/2017/decorative" val="1"/>
              </a:ext>
            </a:extLst>
          </p:cNvPr>
          <p:cNvCxnSpPr>
            <a:cxnSpLocks/>
          </p:cNvCxnSpPr>
          <p:nvPr/>
        </p:nvCxnSpPr>
        <p:spPr>
          <a:xfrm>
            <a:off x="9879377" y="1872320"/>
            <a:ext cx="0" cy="5750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631DEDA-EF46-FC18-F5E4-A44FB012AC0F}"/>
              </a:ext>
              <a:ext uri="{C183D7F6-B498-43B3-948B-1728B52AA6E4}">
                <adec:decorative xmlns:adec="http://schemas.microsoft.com/office/drawing/2017/decorative" val="1"/>
              </a:ext>
            </a:extLst>
          </p:cNvPr>
          <p:cNvCxnSpPr>
            <a:cxnSpLocks/>
          </p:cNvCxnSpPr>
          <p:nvPr/>
        </p:nvCxnSpPr>
        <p:spPr>
          <a:xfrm>
            <a:off x="10596692" y="2024359"/>
            <a:ext cx="0" cy="5750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234B284-225B-7F3E-ABD7-9F200C8AC8DD}"/>
              </a:ext>
            </a:extLst>
          </p:cNvPr>
          <p:cNvSpPr txBox="1"/>
          <p:nvPr/>
        </p:nvSpPr>
        <p:spPr>
          <a:xfrm rot="5400000">
            <a:off x="8952590" y="3052362"/>
            <a:ext cx="1871025" cy="584775"/>
          </a:xfrm>
          <a:prstGeom prst="rect">
            <a:avLst/>
          </a:prstGeom>
          <a:noFill/>
        </p:spPr>
        <p:txBody>
          <a:bodyPr wrap="none" rtlCol="0">
            <a:spAutoFit/>
          </a:bodyPr>
          <a:lstStyle/>
          <a:p>
            <a:r>
              <a:rPr lang="en-GB" sz="3200" dirty="0">
                <a:solidFill>
                  <a:schemeClr val="bg1"/>
                </a:solidFill>
                <a:latin typeface="Arial Narrow" panose="020B0606020202030204" pitchFamily="34" charset="0"/>
              </a:rPr>
              <a:t>10,000,000</a:t>
            </a:r>
          </a:p>
        </p:txBody>
      </p:sp>
      <p:sp>
        <p:nvSpPr>
          <p:cNvPr id="26" name="TextBox 25">
            <a:extLst>
              <a:ext uri="{FF2B5EF4-FFF2-40B4-BE49-F238E27FC236}">
                <a16:creationId xmlns:a16="http://schemas.microsoft.com/office/drawing/2014/main" id="{46C1DEDB-9B17-520E-B709-A45626943444}"/>
              </a:ext>
            </a:extLst>
          </p:cNvPr>
          <p:cNvSpPr txBox="1"/>
          <p:nvPr/>
        </p:nvSpPr>
        <p:spPr>
          <a:xfrm rot="5400000">
            <a:off x="9778592" y="3204762"/>
            <a:ext cx="1683474" cy="584775"/>
          </a:xfrm>
          <a:prstGeom prst="rect">
            <a:avLst/>
          </a:prstGeom>
          <a:noFill/>
        </p:spPr>
        <p:txBody>
          <a:bodyPr wrap="none" rtlCol="0">
            <a:spAutoFit/>
          </a:bodyPr>
          <a:lstStyle/>
          <a:p>
            <a:r>
              <a:rPr lang="en-GB" sz="3200" dirty="0">
                <a:solidFill>
                  <a:schemeClr val="bg1"/>
                </a:solidFill>
                <a:latin typeface="Arial Narrow" panose="020B0606020202030204" pitchFamily="34" charset="0"/>
              </a:rPr>
              <a:t>9,700,000</a:t>
            </a:r>
          </a:p>
        </p:txBody>
      </p:sp>
      <p:sp>
        <p:nvSpPr>
          <p:cNvPr id="27" name="TextBox 26">
            <a:extLst>
              <a:ext uri="{FF2B5EF4-FFF2-40B4-BE49-F238E27FC236}">
                <a16:creationId xmlns:a16="http://schemas.microsoft.com/office/drawing/2014/main" id="{E85A7EDA-8E5F-B3A8-CF2E-643751C7CC0A}"/>
              </a:ext>
            </a:extLst>
          </p:cNvPr>
          <p:cNvSpPr txBox="1"/>
          <p:nvPr/>
        </p:nvSpPr>
        <p:spPr>
          <a:xfrm>
            <a:off x="9879377" y="6509360"/>
            <a:ext cx="2027237" cy="369332"/>
          </a:xfrm>
          <a:prstGeom prst="rect">
            <a:avLst/>
          </a:prstGeom>
          <a:noFill/>
        </p:spPr>
        <p:txBody>
          <a:bodyPr wrap="square">
            <a:spAutoFit/>
          </a:bodyPr>
          <a:lstStyle/>
          <a:p>
            <a:pPr algn="r"/>
            <a:r>
              <a:rPr lang="en-GB" dirty="0"/>
              <a:t>(O ’Neill, 2016) </a:t>
            </a:r>
          </a:p>
        </p:txBody>
      </p:sp>
      <p:sp>
        <p:nvSpPr>
          <p:cNvPr id="3" name="Date Placeholder 3">
            <a:extLst>
              <a:ext uri="{FF2B5EF4-FFF2-40B4-BE49-F238E27FC236}">
                <a16:creationId xmlns:a16="http://schemas.microsoft.com/office/drawing/2014/main" id="{89CB8168-FAE8-23F3-7649-4A4C332FC195}"/>
              </a:ext>
            </a:extLst>
          </p:cNvPr>
          <p:cNvSpPr txBox="1">
            <a:spLocks/>
          </p:cNvSpPr>
          <p:nvPr/>
        </p:nvSpPr>
        <p:spPr>
          <a:xfrm>
            <a:off x="765980" y="643449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November 2023</a:t>
            </a:r>
            <a:endParaRPr lang="en-GB" dirty="0"/>
          </a:p>
        </p:txBody>
      </p:sp>
      <p:sp>
        <p:nvSpPr>
          <p:cNvPr id="28" name="Footer Placeholder 4">
            <a:extLst>
              <a:ext uri="{FF2B5EF4-FFF2-40B4-BE49-F238E27FC236}">
                <a16:creationId xmlns:a16="http://schemas.microsoft.com/office/drawing/2014/main" id="{D5C4A875-5625-D998-18FD-B56E4DA6ACCF}"/>
              </a:ext>
            </a:extLst>
          </p:cNvPr>
          <p:cNvSpPr txBox="1">
            <a:spLocks/>
          </p:cNvSpPr>
          <p:nvPr/>
        </p:nvSpPr>
        <p:spPr>
          <a:xfrm>
            <a:off x="3935495" y="6434495"/>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rcgp.org.uk/</a:t>
            </a:r>
            <a:r>
              <a:rPr lang="en-GB" dirty="0" err="1"/>
              <a:t>TARGETantibiotics</a:t>
            </a:r>
            <a:endParaRPr lang="en-GB" dirty="0"/>
          </a:p>
        </p:txBody>
      </p:sp>
      <p:sp>
        <p:nvSpPr>
          <p:cNvPr id="30" name="Slide Number Placeholder 5">
            <a:extLst>
              <a:ext uri="{FF2B5EF4-FFF2-40B4-BE49-F238E27FC236}">
                <a16:creationId xmlns:a16="http://schemas.microsoft.com/office/drawing/2014/main" id="{81F9828E-DB25-E62E-57D7-FF6E67EFB94A}"/>
              </a:ext>
            </a:extLst>
          </p:cNvPr>
          <p:cNvSpPr txBox="1">
            <a:spLocks/>
          </p:cNvSpPr>
          <p:nvPr/>
        </p:nvSpPr>
        <p:spPr>
          <a:xfrm>
            <a:off x="8739213" y="6403476"/>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E1385C2-C24A-4E88-87F7-2016927FAD7D}" type="slidenum">
              <a:rPr lang="en-GB" sz="1200" smtClean="0">
                <a:solidFill>
                  <a:schemeClr val="bg1">
                    <a:lumMod val="65000"/>
                  </a:schemeClr>
                </a:solidFill>
              </a:rPr>
              <a:pPr algn="r"/>
              <a:t>6</a:t>
            </a:fld>
            <a:endParaRPr lang="en-GB" sz="1200" dirty="0">
              <a:solidFill>
                <a:schemeClr val="bg1">
                  <a:lumMod val="65000"/>
                </a:schemeClr>
              </a:solidFill>
            </a:endParaRPr>
          </a:p>
        </p:txBody>
      </p:sp>
    </p:spTree>
    <p:extLst>
      <p:ext uri="{BB962C8B-B14F-4D97-AF65-F5344CB8AC3E}">
        <p14:creationId xmlns:p14="http://schemas.microsoft.com/office/powerpoint/2010/main" val="2914236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2D331-CB51-4008-957B-F7C00CFC83DA}"/>
              </a:ext>
            </a:extLst>
          </p:cNvPr>
          <p:cNvSpPr/>
          <p:nvPr/>
        </p:nvSpPr>
        <p:spPr>
          <a:xfrm>
            <a:off x="1079750" y="354556"/>
            <a:ext cx="11340850" cy="2123658"/>
          </a:xfrm>
          <a:prstGeom prst="rect">
            <a:avLst/>
          </a:prstGeom>
        </p:spPr>
        <p:txBody>
          <a:bodyPr wrap="square">
            <a:spAutoFit/>
          </a:bodyPr>
          <a:lstStyle/>
          <a:p>
            <a:r>
              <a:rPr lang="en-GB" sz="4400" dirty="0">
                <a:latin typeface="Arial" panose="020B0604020202020204" pitchFamily="34" charset="0"/>
                <a:cs typeface="Arial" panose="020B0604020202020204" pitchFamily="34" charset="0"/>
              </a:rPr>
              <a:t>The majority of antibiotics are prescribed in general practice</a:t>
            </a:r>
          </a:p>
          <a:p>
            <a:endParaRPr lang="en-GB" sz="44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36C46C0D-3688-4715-BC98-4C190D24B1B3}"/>
              </a:ext>
            </a:extLst>
          </p:cNvPr>
          <p:cNvSpPr txBox="1">
            <a:spLocks/>
          </p:cNvSpPr>
          <p:nvPr/>
        </p:nvSpPr>
        <p:spPr>
          <a:xfrm>
            <a:off x="2208689" y="919299"/>
            <a:ext cx="77746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dirty="0">
              <a:solidFill>
                <a:schemeClr val="accent6">
                  <a:lumMod val="10000"/>
                </a:schemeClr>
              </a:solidFill>
              <a:latin typeface="Arial" panose="020B0604020202020204" pitchFamily="34" charset="0"/>
              <a:cs typeface="Arial" panose="020B0604020202020204" pitchFamily="34" charset="0"/>
            </a:endParaRPr>
          </a:p>
        </p:txBody>
      </p:sp>
      <p:sp>
        <p:nvSpPr>
          <p:cNvPr id="10" name="Footer Placeholder 4">
            <a:extLst>
              <a:ext uri="{FF2B5EF4-FFF2-40B4-BE49-F238E27FC236}">
                <a16:creationId xmlns:a16="http://schemas.microsoft.com/office/drawing/2014/main" id="{92321AE3-5A8D-481B-8D6B-FF88B2E807A0}"/>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6" name="TextBox 5">
            <a:extLst>
              <a:ext uri="{FF2B5EF4-FFF2-40B4-BE49-F238E27FC236}">
                <a16:creationId xmlns:a16="http://schemas.microsoft.com/office/drawing/2014/main" id="{274E7E8F-33F2-66E8-B050-DABA6AE40149}"/>
              </a:ext>
            </a:extLst>
          </p:cNvPr>
          <p:cNvSpPr txBox="1"/>
          <p:nvPr/>
        </p:nvSpPr>
        <p:spPr>
          <a:xfrm>
            <a:off x="9859810" y="6517286"/>
            <a:ext cx="1493990" cy="307777"/>
          </a:xfrm>
          <a:prstGeom prst="rect">
            <a:avLst/>
          </a:prstGeom>
          <a:noFill/>
        </p:spPr>
        <p:txBody>
          <a:bodyPr wrap="square">
            <a:spAutoFit/>
          </a:bodyPr>
          <a:lstStyle/>
          <a:p>
            <a:pPr algn="r"/>
            <a:r>
              <a:rPr lang="en-GB" sz="1400" dirty="0">
                <a:latin typeface="Arial" panose="020B0604020202020204" pitchFamily="34" charset="0"/>
                <a:ea typeface="Calibri" panose="020F0502020204030204" pitchFamily="34" charset="0"/>
                <a:cs typeface="Arial" panose="020B0604020202020204" pitchFamily="34" charset="0"/>
              </a:rPr>
              <a:t>(UKHSA, 2023) </a:t>
            </a:r>
          </a:p>
        </p:txBody>
      </p:sp>
      <p:sp>
        <p:nvSpPr>
          <p:cNvPr id="3" name="Date Placeholder 2">
            <a:extLst>
              <a:ext uri="{FF2B5EF4-FFF2-40B4-BE49-F238E27FC236}">
                <a16:creationId xmlns:a16="http://schemas.microsoft.com/office/drawing/2014/main" id="{C03C44E8-C09F-1AE9-A0E1-E5ED00ACA394}"/>
              </a:ext>
            </a:extLst>
          </p:cNvPr>
          <p:cNvSpPr>
            <a:spLocks noGrp="1"/>
          </p:cNvSpPr>
          <p:nvPr>
            <p:ph type="dt" sz="half" idx="10"/>
          </p:nvPr>
        </p:nvSpPr>
        <p:spPr/>
        <p:txBody>
          <a:bodyPr/>
          <a:lstStyle/>
          <a:p>
            <a:r>
              <a:rPr lang="en-US" dirty="0"/>
              <a:t>January 2024</a:t>
            </a:r>
            <a:endParaRPr lang="en-GB" dirty="0"/>
          </a:p>
        </p:txBody>
      </p:sp>
      <p:pic>
        <p:nvPicPr>
          <p:cNvPr id="8" name="Picture 7">
            <a:extLst>
              <a:ext uri="{FF2B5EF4-FFF2-40B4-BE49-F238E27FC236}">
                <a16:creationId xmlns:a16="http://schemas.microsoft.com/office/drawing/2014/main" id="{F167B761-11AF-1AFA-F1A7-AC530035DA2D}"/>
              </a:ext>
            </a:extLst>
          </p:cNvPr>
          <p:cNvPicPr>
            <a:picLocks noChangeAspect="1"/>
          </p:cNvPicPr>
          <p:nvPr/>
        </p:nvPicPr>
        <p:blipFill>
          <a:blip r:embed="rId3"/>
          <a:stretch>
            <a:fillRect/>
          </a:stretch>
        </p:blipFill>
        <p:spPr>
          <a:xfrm>
            <a:off x="2111013" y="2152923"/>
            <a:ext cx="7969975" cy="4295254"/>
          </a:xfrm>
          <a:prstGeom prst="rect">
            <a:avLst/>
          </a:prstGeom>
        </p:spPr>
      </p:pic>
      <p:sp>
        <p:nvSpPr>
          <p:cNvPr id="4" name="TextBox 3">
            <a:extLst>
              <a:ext uri="{FF2B5EF4-FFF2-40B4-BE49-F238E27FC236}">
                <a16:creationId xmlns:a16="http://schemas.microsoft.com/office/drawing/2014/main" id="{BEEFBC77-9D80-551E-DE58-0B3906FC5CB2}"/>
              </a:ext>
            </a:extLst>
          </p:cNvPr>
          <p:cNvSpPr txBox="1"/>
          <p:nvPr/>
        </p:nvSpPr>
        <p:spPr>
          <a:xfrm>
            <a:off x="3766789" y="1918044"/>
            <a:ext cx="4658423" cy="369332"/>
          </a:xfrm>
          <a:prstGeom prst="rect">
            <a:avLst/>
          </a:prstGeom>
          <a:noFill/>
        </p:spPr>
        <p:txBody>
          <a:bodyPr wrap="square">
            <a:spAutoFit/>
          </a:bodyPr>
          <a:lstStyle/>
          <a:p>
            <a:pPr algn="ctr"/>
            <a:r>
              <a:rPr lang="en-GB" b="0" kern="1200" dirty="0">
                <a:solidFill>
                  <a:schemeClr val="accent6">
                    <a:lumMod val="10000"/>
                  </a:schemeClr>
                </a:solidFill>
                <a:effectLst/>
                <a:latin typeface="Arial" panose="020B0604020202020204" pitchFamily="34" charset="0"/>
                <a:cs typeface="Arial" panose="020B0604020202020204" pitchFamily="34" charset="0"/>
              </a:rPr>
              <a:t>Total antibiotic consumption by setting</a:t>
            </a:r>
            <a:endParaRPr lang="en-GB" dirty="0">
              <a:solidFill>
                <a:schemeClr val="accent6">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3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BEFCBA-0650-4738-9DDE-4DEB73C7ED1D}"/>
              </a:ext>
            </a:extLst>
          </p:cNvPr>
          <p:cNvSpPr txBox="1">
            <a:spLocks/>
          </p:cNvSpPr>
          <p:nvPr/>
        </p:nvSpPr>
        <p:spPr>
          <a:xfrm>
            <a:off x="3041579" y="5523115"/>
            <a:ext cx="610884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accent6">
                    <a:lumMod val="10000"/>
                  </a:schemeClr>
                </a:solidFill>
                <a:latin typeface="Arial" panose="020B0604020202020204" pitchFamily="34" charset="0"/>
                <a:cs typeface="Arial" panose="020B0604020202020204" pitchFamily="34" charset="0"/>
              </a:rPr>
              <a:t>Antibiotic prescribing in England 2014-2022 </a:t>
            </a:r>
          </a:p>
        </p:txBody>
      </p:sp>
      <p:sp>
        <p:nvSpPr>
          <p:cNvPr id="2" name="Rectangle 1">
            <a:extLst>
              <a:ext uri="{FF2B5EF4-FFF2-40B4-BE49-F238E27FC236}">
                <a16:creationId xmlns:a16="http://schemas.microsoft.com/office/drawing/2014/main" id="{FB12D331-CB51-4008-957B-F7C00CFC83DA}"/>
              </a:ext>
            </a:extLst>
          </p:cNvPr>
          <p:cNvSpPr/>
          <p:nvPr/>
        </p:nvSpPr>
        <p:spPr>
          <a:xfrm>
            <a:off x="1226510" y="631913"/>
            <a:ext cx="10298302" cy="769441"/>
          </a:xfrm>
          <a:prstGeom prst="rect">
            <a:avLst/>
          </a:prstGeom>
        </p:spPr>
        <p:txBody>
          <a:bodyPr wrap="square">
            <a:spAutoFit/>
          </a:bodyPr>
          <a:lstStyle/>
          <a:p>
            <a:r>
              <a:rPr lang="en-GB" sz="4400" dirty="0">
                <a:latin typeface="Arial" panose="020B0604020202020204" pitchFamily="34" charset="0"/>
                <a:cs typeface="Arial" panose="020B0604020202020204" pitchFamily="34" charset="0"/>
              </a:rPr>
              <a:t>Antibiotic prescribing increased in 2022</a:t>
            </a:r>
          </a:p>
        </p:txBody>
      </p:sp>
      <p:sp>
        <p:nvSpPr>
          <p:cNvPr id="8" name="Footer Placeholder 4">
            <a:extLst>
              <a:ext uri="{FF2B5EF4-FFF2-40B4-BE49-F238E27FC236}">
                <a16:creationId xmlns:a16="http://schemas.microsoft.com/office/drawing/2014/main" id="{BAFCB437-6EA6-47AE-83A8-53E11D32D7A1}"/>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5" name="Date Placeholder 4">
            <a:extLst>
              <a:ext uri="{FF2B5EF4-FFF2-40B4-BE49-F238E27FC236}">
                <a16:creationId xmlns:a16="http://schemas.microsoft.com/office/drawing/2014/main" id="{D443B38E-35BD-F507-3E43-AAC1028038AF}"/>
              </a:ext>
            </a:extLst>
          </p:cNvPr>
          <p:cNvSpPr>
            <a:spLocks noGrp="1"/>
          </p:cNvSpPr>
          <p:nvPr>
            <p:ph type="dt" sz="half" idx="10"/>
          </p:nvPr>
        </p:nvSpPr>
        <p:spPr/>
        <p:txBody>
          <a:bodyPr/>
          <a:lstStyle/>
          <a:p>
            <a:r>
              <a:rPr lang="en-US" dirty="0"/>
              <a:t>January 2024</a:t>
            </a:r>
            <a:endParaRPr lang="en-GB" dirty="0"/>
          </a:p>
        </p:txBody>
      </p:sp>
      <p:pic>
        <p:nvPicPr>
          <p:cNvPr id="6" name="Picture 5">
            <a:extLst>
              <a:ext uri="{FF2B5EF4-FFF2-40B4-BE49-F238E27FC236}">
                <a16:creationId xmlns:a16="http://schemas.microsoft.com/office/drawing/2014/main" id="{AE0DB71A-EE03-CA7B-2E14-D1F3D9254C75}"/>
              </a:ext>
            </a:extLst>
          </p:cNvPr>
          <p:cNvPicPr>
            <a:picLocks noChangeAspect="1"/>
          </p:cNvPicPr>
          <p:nvPr/>
        </p:nvPicPr>
        <p:blipFill rotWithShape="1">
          <a:blip r:embed="rId3"/>
          <a:srcRect t="21481" b="11009"/>
          <a:stretch/>
        </p:blipFill>
        <p:spPr>
          <a:xfrm>
            <a:off x="2077320" y="2010807"/>
            <a:ext cx="8037360" cy="3512307"/>
          </a:xfrm>
          <a:prstGeom prst="rect">
            <a:avLst/>
          </a:prstGeom>
        </p:spPr>
      </p:pic>
      <p:sp>
        <p:nvSpPr>
          <p:cNvPr id="4" name="TextBox 3">
            <a:extLst>
              <a:ext uri="{FF2B5EF4-FFF2-40B4-BE49-F238E27FC236}">
                <a16:creationId xmlns:a16="http://schemas.microsoft.com/office/drawing/2014/main" id="{110F1F1A-1162-8496-707E-345E547D7E9F}"/>
              </a:ext>
            </a:extLst>
          </p:cNvPr>
          <p:cNvSpPr txBox="1"/>
          <p:nvPr/>
        </p:nvSpPr>
        <p:spPr>
          <a:xfrm>
            <a:off x="9859810" y="6517286"/>
            <a:ext cx="1493990" cy="307777"/>
          </a:xfrm>
          <a:prstGeom prst="rect">
            <a:avLst/>
          </a:prstGeom>
          <a:noFill/>
        </p:spPr>
        <p:txBody>
          <a:bodyPr wrap="square">
            <a:spAutoFit/>
          </a:bodyPr>
          <a:lstStyle/>
          <a:p>
            <a:pPr algn="r"/>
            <a:r>
              <a:rPr lang="en-GB" sz="1400" dirty="0">
                <a:latin typeface="Arial" panose="020B0604020202020204" pitchFamily="34" charset="0"/>
                <a:ea typeface="Calibri" panose="020F0502020204030204" pitchFamily="34" charset="0"/>
                <a:cs typeface="Arial" panose="020B0604020202020204" pitchFamily="34" charset="0"/>
              </a:rPr>
              <a:t>(UKHSA, 2023) </a:t>
            </a:r>
          </a:p>
        </p:txBody>
      </p:sp>
    </p:spTree>
    <p:extLst>
      <p:ext uri="{BB962C8B-B14F-4D97-AF65-F5344CB8AC3E}">
        <p14:creationId xmlns:p14="http://schemas.microsoft.com/office/powerpoint/2010/main" val="243523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2B3005-F2D0-42A8-8996-ABDD2099684C}"/>
              </a:ext>
            </a:extLst>
          </p:cNvPr>
          <p:cNvSpPr>
            <a:spLocks noGrp="1"/>
          </p:cNvSpPr>
          <p:nvPr>
            <p:ph type="title"/>
          </p:nvPr>
        </p:nvSpPr>
        <p:spPr>
          <a:xfrm>
            <a:off x="1001516" y="338430"/>
            <a:ext cx="10698648" cy="950119"/>
          </a:xfrm>
        </p:spPr>
        <p:txBody>
          <a:bodyPr>
            <a:noAutofit/>
          </a:bodyPr>
          <a:lstStyle/>
          <a:p>
            <a:pPr>
              <a:defRPr/>
            </a:pPr>
            <a:r>
              <a:rPr lang="en-GB" b="0" kern="0" dirty="0">
                <a:solidFill>
                  <a:srgbClr val="AF1E2C"/>
                </a:solidFill>
                <a:latin typeface="Arial"/>
              </a:rPr>
              <a:t>UK prescribing within European context</a:t>
            </a:r>
          </a:p>
        </p:txBody>
      </p:sp>
      <p:sp>
        <p:nvSpPr>
          <p:cNvPr id="10" name="Title 1">
            <a:extLst>
              <a:ext uri="{FF2B5EF4-FFF2-40B4-BE49-F238E27FC236}">
                <a16:creationId xmlns:a16="http://schemas.microsoft.com/office/drawing/2014/main" id="{40C4F742-B1D1-4AF7-969C-8DD4F9048496}"/>
              </a:ext>
            </a:extLst>
          </p:cNvPr>
          <p:cNvSpPr txBox="1">
            <a:spLocks/>
          </p:cNvSpPr>
          <p:nvPr/>
        </p:nvSpPr>
        <p:spPr>
          <a:xfrm>
            <a:off x="838200" y="974426"/>
            <a:ext cx="10210800" cy="950119"/>
          </a:xfrm>
          <a:prstGeom prst="rect">
            <a:avLst/>
          </a:prstGeom>
        </p:spPr>
        <p:txBody>
          <a:bodyPr anchor="b"/>
          <a:lstStyle/>
          <a:p>
            <a:pPr eaLnBrk="1" hangingPunct="1">
              <a:defRPr/>
            </a:pPr>
            <a:r>
              <a:rPr lang="en-GB" kern="0" dirty="0">
                <a:solidFill>
                  <a:schemeClr val="accent6">
                    <a:lumMod val="10000"/>
                  </a:schemeClr>
                </a:solidFill>
                <a:latin typeface="Arial"/>
              </a:rPr>
              <a:t>Total consumption (community and hospital sector) of </a:t>
            </a:r>
            <a:r>
              <a:rPr lang="en-GB" kern="0" dirty="0" err="1">
                <a:solidFill>
                  <a:schemeClr val="accent6">
                    <a:lumMod val="10000"/>
                  </a:schemeClr>
                </a:solidFill>
                <a:latin typeface="Arial"/>
              </a:rPr>
              <a:t>antibacterials</a:t>
            </a:r>
            <a:r>
              <a:rPr lang="en-GB" kern="0" dirty="0">
                <a:solidFill>
                  <a:schemeClr val="accent6">
                    <a:lumMod val="10000"/>
                  </a:schemeClr>
                </a:solidFill>
                <a:latin typeface="Arial"/>
              </a:rPr>
              <a:t> for systemic use by country, EU/EEA and the United Kingdom, 2020 (expressed as DDD per 1 000 inhabitants per day)</a:t>
            </a:r>
          </a:p>
        </p:txBody>
      </p:sp>
      <p:sp>
        <p:nvSpPr>
          <p:cNvPr id="35844" name="Text Placeholder 4">
            <a:extLst>
              <a:ext uri="{FF2B5EF4-FFF2-40B4-BE49-F238E27FC236}">
                <a16:creationId xmlns:a16="http://schemas.microsoft.com/office/drawing/2014/main" id="{D95A3CF3-888D-4D74-BB05-F6B88F4F1335}"/>
              </a:ext>
            </a:extLst>
          </p:cNvPr>
          <p:cNvSpPr>
            <a:spLocks noGrp="1"/>
          </p:cNvSpPr>
          <p:nvPr>
            <p:ph idx="1"/>
          </p:nvPr>
        </p:nvSpPr>
        <p:spPr bwMode="auto">
          <a:xfrm>
            <a:off x="834212" y="2012059"/>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eaLnBrk="1" hangingPunct="1">
              <a:buNone/>
            </a:pPr>
            <a:r>
              <a:rPr lang="en-GB" altLang="en-US" sz="2000" b="1" dirty="0">
                <a:solidFill>
                  <a:srgbClr val="AF1E2C"/>
                </a:solidFill>
              </a:rPr>
              <a:t>Defined Daily Doses (DDD) per 1000 inhabitants per day (2019)</a:t>
            </a:r>
          </a:p>
        </p:txBody>
      </p:sp>
      <p:graphicFrame>
        <p:nvGraphicFramePr>
          <p:cNvPr id="20" name="Chart 19" descr="Defined daily dosage (DDD) of antibiotics prescribed per European county in 2019">
            <a:extLst>
              <a:ext uri="{FF2B5EF4-FFF2-40B4-BE49-F238E27FC236}">
                <a16:creationId xmlns:a16="http://schemas.microsoft.com/office/drawing/2014/main" id="{9D8595DA-1F89-4CC2-91AC-B2E75890D1C0}"/>
              </a:ext>
            </a:extLst>
          </p:cNvPr>
          <p:cNvGraphicFramePr>
            <a:graphicFrameLocks/>
          </p:cNvGraphicFramePr>
          <p:nvPr>
            <p:extLst>
              <p:ext uri="{D42A27DB-BD31-4B8C-83A1-F6EECF244321}">
                <p14:modId xmlns:p14="http://schemas.microsoft.com/office/powerpoint/2010/main" val="1452587674"/>
              </p:ext>
            </p:extLst>
          </p:nvPr>
        </p:nvGraphicFramePr>
        <p:xfrm>
          <a:off x="540329" y="2406653"/>
          <a:ext cx="11159835" cy="4110633"/>
        </p:xfrm>
        <a:graphic>
          <a:graphicData uri="http://schemas.openxmlformats.org/drawingml/2006/chart">
            <c:chart xmlns:c="http://schemas.openxmlformats.org/drawingml/2006/chart" xmlns:r="http://schemas.openxmlformats.org/officeDocument/2006/relationships" r:id="rId3"/>
          </a:graphicData>
        </a:graphic>
      </p:graphicFrame>
      <p:sp>
        <p:nvSpPr>
          <p:cNvPr id="35845" name="TextBox 12">
            <a:extLst>
              <a:ext uri="{FF2B5EF4-FFF2-40B4-BE49-F238E27FC236}">
                <a16:creationId xmlns:a16="http://schemas.microsoft.com/office/drawing/2014/main" id="{BC8C5184-90FC-4147-B112-FDF2DD470B91}"/>
              </a:ext>
            </a:extLst>
          </p:cNvPr>
          <p:cNvSpPr txBox="1">
            <a:spLocks noChangeArrowheads="1"/>
          </p:cNvSpPr>
          <p:nvPr/>
        </p:nvSpPr>
        <p:spPr bwMode="auto">
          <a:xfrm>
            <a:off x="9585470" y="6207249"/>
            <a:ext cx="446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chemeClr val="accent6">
                    <a:lumMod val="10000"/>
                  </a:schemeClr>
                </a:solidFill>
              </a:rPr>
              <a:t>© ECDC</a:t>
            </a:r>
          </a:p>
        </p:txBody>
      </p:sp>
      <p:sp>
        <p:nvSpPr>
          <p:cNvPr id="2" name="Footer Placeholder 4">
            <a:extLst>
              <a:ext uri="{FF2B5EF4-FFF2-40B4-BE49-F238E27FC236}">
                <a16:creationId xmlns:a16="http://schemas.microsoft.com/office/drawing/2014/main" id="{5C1DA862-2C82-8120-D65E-AB81BAB87B6F}"/>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Date Placeholder 4">
            <a:extLst>
              <a:ext uri="{FF2B5EF4-FFF2-40B4-BE49-F238E27FC236}">
                <a16:creationId xmlns:a16="http://schemas.microsoft.com/office/drawing/2014/main" id="{0C75496C-51A2-9EE8-B1EC-F92D7783786A}"/>
              </a:ext>
            </a:extLst>
          </p:cNvPr>
          <p:cNvSpPr>
            <a:spLocks noGrp="1"/>
          </p:cNvSpPr>
          <p:nvPr>
            <p:ph type="dt" sz="half" idx="10"/>
          </p:nvPr>
        </p:nvSpPr>
        <p:spPr>
          <a:xfrm>
            <a:off x="838200" y="6517287"/>
            <a:ext cx="2743200" cy="365125"/>
          </a:xfrm>
        </p:spPr>
        <p:txBody>
          <a:bodyPr/>
          <a:lstStyle/>
          <a:p>
            <a:r>
              <a:rPr lang="en-US" dirty="0"/>
              <a:t>January 2024</a:t>
            </a:r>
            <a:endParaRPr lang="en-GB" dirty="0"/>
          </a:p>
        </p:txBody>
      </p:sp>
      <p:sp>
        <p:nvSpPr>
          <p:cNvPr id="5" name="TextBox 4">
            <a:extLst>
              <a:ext uri="{FF2B5EF4-FFF2-40B4-BE49-F238E27FC236}">
                <a16:creationId xmlns:a16="http://schemas.microsoft.com/office/drawing/2014/main" id="{7402B769-AE39-9997-C9C2-A66473E8BF61}"/>
              </a:ext>
            </a:extLst>
          </p:cNvPr>
          <p:cNvSpPr txBox="1"/>
          <p:nvPr/>
        </p:nvSpPr>
        <p:spPr>
          <a:xfrm>
            <a:off x="9859810" y="6517286"/>
            <a:ext cx="1493990" cy="307777"/>
          </a:xfrm>
          <a:prstGeom prst="rect">
            <a:avLst/>
          </a:prstGeom>
          <a:noFill/>
        </p:spPr>
        <p:txBody>
          <a:bodyPr wrap="square">
            <a:spAutoFit/>
          </a:bodyPr>
          <a:lstStyle/>
          <a:p>
            <a:pPr algn="r"/>
            <a:r>
              <a:rPr lang="en-GB" sz="1400" dirty="0">
                <a:latin typeface="Arial" panose="020B0604020202020204" pitchFamily="34" charset="0"/>
                <a:ea typeface="Calibri" panose="020F0502020204030204" pitchFamily="34" charset="0"/>
                <a:cs typeface="Arial" panose="020B0604020202020204" pitchFamily="34" charset="0"/>
              </a:rPr>
              <a:t>(ECDC, 2019) </a:t>
            </a:r>
          </a:p>
        </p:txBody>
      </p:sp>
    </p:spTree>
  </p:cSld>
  <p:clrMapOvr>
    <a:masterClrMapping/>
  </p:clrMapOvr>
  <p:transition spd="slow"/>
</p:sld>
</file>

<file path=ppt/theme/theme1.xml><?xml version="1.0" encoding="utf-8"?>
<a:theme xmlns:a="http://schemas.openxmlformats.org/drawingml/2006/main" name="1_Office Theme">
  <a:themeElements>
    <a:clrScheme name="Custom 2">
      <a:dk1>
        <a:srgbClr val="AD0016"/>
      </a:dk1>
      <a:lt1>
        <a:srgbClr val="FFFFFF"/>
      </a:lt1>
      <a:dk2>
        <a:srgbClr val="DDDDDD"/>
      </a:dk2>
      <a:lt2>
        <a:srgbClr val="FFFFFF"/>
      </a:lt2>
      <a:accent1>
        <a:srgbClr val="AD0016"/>
      </a:accent1>
      <a:accent2>
        <a:srgbClr val="F4DDC4"/>
      </a:accent2>
      <a:accent3>
        <a:srgbClr val="666666"/>
      </a:accent3>
      <a:accent4>
        <a:srgbClr val="999999"/>
      </a:accent4>
      <a:accent5>
        <a:srgbClr val="DDDDDD"/>
      </a:accent5>
      <a:accent6>
        <a:srgbClr val="F6F6F6"/>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14611</Words>
  <Application>Microsoft Office PowerPoint</Application>
  <PresentationFormat>Widescreen</PresentationFormat>
  <Paragraphs>1342</Paragraphs>
  <Slides>47</Slides>
  <Notes>46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47</vt:i4>
      </vt:variant>
    </vt:vector>
  </HeadingPairs>
  <TitlesOfParts>
    <vt:vector size="65" baseType="lpstr">
      <vt:lpstr>Arial</vt:lpstr>
      <vt:lpstr>Arial Narrow</vt:lpstr>
      <vt:lpstr>Bahnschrift SemiBold SemiConden</vt:lpstr>
      <vt:lpstr>BlinkMacSystemFont</vt:lpstr>
      <vt:lpstr>Calibri</vt:lpstr>
      <vt:lpstr>Calibri </vt:lpstr>
      <vt:lpstr>Calibri Light</vt:lpstr>
      <vt:lpstr>Cambria</vt:lpstr>
      <vt:lpstr>Inter</vt:lpstr>
      <vt:lpstr>interfaceregular</vt:lpstr>
      <vt:lpstr>Lora</vt:lpstr>
      <vt:lpstr>MetaSerifProBook-Regular</vt:lpstr>
      <vt:lpstr>Open Sans</vt:lpstr>
      <vt:lpstr>Segoe UI</vt:lpstr>
      <vt:lpstr>Source Sans Pro</vt:lpstr>
      <vt:lpstr>Symbol</vt:lpstr>
      <vt:lpstr>Times New Roman</vt:lpstr>
      <vt:lpstr>1_Office Theme</vt:lpstr>
      <vt:lpstr>Improving antibiotic management of  respiratory tract infections: acute cough and sore throat</vt:lpstr>
      <vt:lpstr>Introductions – TARGET and RCGP</vt:lpstr>
      <vt:lpstr>Introductions – speakers and panellists </vt:lpstr>
      <vt:lpstr>Aims</vt:lpstr>
      <vt:lpstr>Bharat Patel  Clinical Pharmacist Speaker </vt:lpstr>
      <vt:lpstr>Antimicrobial resistance a major issue</vt:lpstr>
      <vt:lpstr>PowerPoint Presentation</vt:lpstr>
      <vt:lpstr>PowerPoint Presentation</vt:lpstr>
      <vt:lpstr>UK prescribing within European context</vt:lpstr>
      <vt:lpstr>Why respiratory tract infections?</vt:lpstr>
      <vt:lpstr>Acute cough</vt:lpstr>
      <vt:lpstr>Acute cough in adults background </vt:lpstr>
      <vt:lpstr>Acute cough clinical scenario</vt:lpstr>
      <vt:lpstr>Acute cough clinical scenario: Feedback</vt:lpstr>
      <vt:lpstr>Acute cough antibiotic prescribing</vt:lpstr>
      <vt:lpstr>Acute cough antibiotic prescribing for adults</vt:lpstr>
      <vt:lpstr>Evidence: Risk of resistance persists for at least 12 months after prescribing antibiotics </vt:lpstr>
      <vt:lpstr>What is the evidence for back-up / delayed prescribing?</vt:lpstr>
      <vt:lpstr>COVID-19 and acute cough management?</vt:lpstr>
      <vt:lpstr>STARWAVe was developed to help predict future hospitalisation among children with cough</vt:lpstr>
      <vt:lpstr>Acute cough summary</vt:lpstr>
      <vt:lpstr>Acute sore throat</vt:lpstr>
      <vt:lpstr>Acute sore throat background </vt:lpstr>
      <vt:lpstr>Acute sore throat clinical scenario</vt:lpstr>
      <vt:lpstr>PowerPoint Presentation</vt:lpstr>
      <vt:lpstr>Clinical scoring systems</vt:lpstr>
      <vt:lpstr>Feedback: FeverPAIN</vt:lpstr>
      <vt:lpstr>Feedback: Centor</vt:lpstr>
      <vt:lpstr>NICE antimicrobial prescribing guidelines for acute sore throat in adults </vt:lpstr>
      <vt:lpstr>NEW guidance: Direct-to-consumer point-of-care in vitro diagnostic devices for group A streptococcal infections</vt:lpstr>
      <vt:lpstr>Acute sore throat summary</vt:lpstr>
      <vt:lpstr>RTI management and shared decision making</vt:lpstr>
      <vt:lpstr>The patient perspective: what do patients do when they have an RTI?</vt:lpstr>
      <vt:lpstr>What did you expect from your contact or visit to the Doctor's surgery, for this most recent illness?  Vs What happened when you contacted or visited the Doctor's surgery [multiple choice question]</vt:lpstr>
      <vt:lpstr>Patients generally trust the advice from their healthcare professional</vt:lpstr>
      <vt:lpstr>CHESTSSS can help frame discussions about antibiotics</vt:lpstr>
      <vt:lpstr>TARGET Treating Your Infection RTI leaflet</vt:lpstr>
      <vt:lpstr>TARGET pictorial TYI RTI leaflet</vt:lpstr>
      <vt:lpstr>PowerPoint Presentation</vt:lpstr>
      <vt:lpstr>Prescribing can influence patients understanding and expectations </vt:lpstr>
      <vt:lpstr>Public awareness of delayed/back up prescribing has increased but is still low</vt:lpstr>
      <vt:lpstr>Around half of members of the public support the prescription of delayed antibiotics for a variety of different infections </vt:lpstr>
      <vt:lpstr>PowerPoint Presentation</vt:lpstr>
      <vt:lpstr>TARGET audit toolkits</vt:lpstr>
      <vt:lpstr>Acknowledgements</vt:lpstr>
      <vt:lpstr>Thank you</vt:lpstr>
      <vt:lpstr>Panel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tract infections</dc:title>
  <dc:creator/>
  <cp:lastModifiedBy/>
  <cp:revision>1</cp:revision>
  <dcterms:created xsi:type="dcterms:W3CDTF">2021-02-02T21:27:59Z</dcterms:created>
  <dcterms:modified xsi:type="dcterms:W3CDTF">2024-01-30T10:37:42Z</dcterms:modified>
</cp:coreProperties>
</file>