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8.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40.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4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3.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4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96" r:id="rId1"/>
  </p:sldMasterIdLst>
  <p:notesMasterIdLst>
    <p:notesMasterId r:id="rId47"/>
  </p:notesMasterIdLst>
  <p:sldIdLst>
    <p:sldId id="256" r:id="rId2"/>
    <p:sldId id="1608" r:id="rId3"/>
    <p:sldId id="1612" r:id="rId4"/>
    <p:sldId id="1609" r:id="rId5"/>
    <p:sldId id="1212" r:id="rId6"/>
    <p:sldId id="895" r:id="rId7"/>
    <p:sldId id="1585" r:id="rId8"/>
    <p:sldId id="1586" r:id="rId9"/>
    <p:sldId id="1210" r:id="rId10"/>
    <p:sldId id="1587" r:id="rId11"/>
    <p:sldId id="1588" r:id="rId12"/>
    <p:sldId id="1597" r:id="rId13"/>
    <p:sldId id="607" r:id="rId14"/>
    <p:sldId id="1590" r:id="rId15"/>
    <p:sldId id="1165" r:id="rId16"/>
    <p:sldId id="508" r:id="rId17"/>
    <p:sldId id="605" r:id="rId18"/>
    <p:sldId id="1605" r:id="rId19"/>
    <p:sldId id="1606" r:id="rId20"/>
    <p:sldId id="603" r:id="rId21"/>
    <p:sldId id="606" r:id="rId22"/>
    <p:sldId id="1607" r:id="rId23"/>
    <p:sldId id="1142" r:id="rId24"/>
    <p:sldId id="1119" r:id="rId25"/>
    <p:sldId id="1598" r:id="rId26"/>
    <p:sldId id="1152" r:id="rId27"/>
    <p:sldId id="1599" r:id="rId28"/>
    <p:sldId id="1151" r:id="rId29"/>
    <p:sldId id="1174" r:id="rId30"/>
    <p:sldId id="1153" r:id="rId31"/>
    <p:sldId id="1603" r:id="rId32"/>
    <p:sldId id="1593" r:id="rId33"/>
    <p:sldId id="1031" r:id="rId34"/>
    <p:sldId id="1594" r:id="rId35"/>
    <p:sldId id="1139" r:id="rId36"/>
    <p:sldId id="1595" r:id="rId37"/>
    <p:sldId id="1596" r:id="rId38"/>
    <p:sldId id="1032" r:id="rId39"/>
    <p:sldId id="1601" r:id="rId40"/>
    <p:sldId id="511" r:id="rId41"/>
    <p:sldId id="1024" r:id="rId42"/>
    <p:sldId id="1611" r:id="rId43"/>
    <p:sldId id="505" r:id="rId44"/>
    <p:sldId id="1030" r:id="rId45"/>
    <p:sldId id="1203" r:id="rId4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3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A5EB"/>
    <a:srgbClr val="AD0016"/>
    <a:srgbClr val="89E0FF"/>
    <a:srgbClr val="FF7F32"/>
    <a:srgbClr val="FFC19B"/>
    <a:srgbClr val="00AB8E"/>
    <a:srgbClr val="10E6B8"/>
    <a:srgbClr val="00F6CD"/>
    <a:srgbClr val="000000"/>
    <a:srgbClr val="00A5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68961" autoAdjust="0"/>
  </p:normalViewPr>
  <p:slideViewPr>
    <p:cSldViewPr snapToGrid="0">
      <p:cViewPr varScale="1">
        <p:scale>
          <a:sx n="46" d="100"/>
          <a:sy n="46" d="100"/>
        </p:scale>
        <p:origin x="1516" y="32"/>
      </p:cViewPr>
      <p:guideLst/>
    </p:cSldViewPr>
  </p:slideViewPr>
  <p:outlineViewPr>
    <p:cViewPr>
      <p:scale>
        <a:sx n="33" d="100"/>
        <a:sy n="33" d="100"/>
      </p:scale>
      <p:origin x="0" y="-35418"/>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0" d="100"/>
          <a:sy n="80"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fionna.pursey\AppData\Local\Microsoft\Windows\INetCache\Content.Outlook\5VFP1WRR\Fusidic%20acid_SBA_20230103%20(003).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fionna.pursey\AppData\Local\Microsoft\Windows\INetCache\Content.Outlook\5VFP1WRR\SSTI_data%20request_mupirocin_20230412.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fionna.pursey\AppData\Local\Microsoft\Windows\INetCache\Content.Outlook\5VFP1WRR\SSTI_data%20request_202304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y</c:v>
                </c:pt>
              </c:strCache>
            </c:strRef>
          </c:tx>
          <c:spPr>
            <a:solidFill>
              <a:schemeClr val="accent5">
                <a:lumMod val="60000"/>
                <a:lumOff val="40000"/>
              </a:schemeClr>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B8F8-4A1E-8ADF-43FB71987FD9}"/>
              </c:ext>
            </c:extLst>
          </c:dPt>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3-B8F8-4A1E-8ADF-43FB71987FD9}"/>
              </c:ext>
            </c:extLst>
          </c:dPt>
          <c:cat>
            <c:strRef>
              <c:f>Sheet1!$B$1:$C$1</c:f>
              <c:strCache>
                <c:ptCount val="2"/>
                <c:pt idx="0">
                  <c:v>AMR in 2050</c:v>
                </c:pt>
                <c:pt idx="1">
                  <c:v>Diabetes and cancer now</c:v>
                </c:pt>
              </c:strCache>
            </c:strRef>
          </c:cat>
          <c:val>
            <c:numRef>
              <c:f>Sheet1!$B$2:$C$2</c:f>
              <c:numCache>
                <c:formatCode>#,##0</c:formatCode>
                <c:ptCount val="2"/>
                <c:pt idx="0">
                  <c:v>10000000</c:v>
                </c:pt>
                <c:pt idx="1">
                  <c:v>1500000</c:v>
                </c:pt>
              </c:numCache>
            </c:numRef>
          </c:val>
          <c:extLst>
            <c:ext xmlns:c16="http://schemas.microsoft.com/office/drawing/2014/chart" uri="{C3380CC4-5D6E-409C-BE32-E72D297353CC}">
              <c16:uniqueId val="{00000004-B8F8-4A1E-8ADF-43FB71987FD9}"/>
            </c:ext>
          </c:extLst>
        </c:ser>
        <c:ser>
          <c:idx val="1"/>
          <c:order val="1"/>
          <c:tx>
            <c:strRef>
              <c:f>Sheet1!$A$3</c:f>
              <c:strCache>
                <c:ptCount val="1"/>
                <c:pt idx="0">
                  <c:v>AMR now</c:v>
                </c:pt>
              </c:strCache>
            </c:strRef>
          </c:tx>
          <c:spPr>
            <a:solidFill>
              <a:srgbClr val="FBB7B7"/>
            </a:solidFill>
            <a:ln>
              <a:noFill/>
            </a:ln>
            <a:effectLst/>
          </c:spPr>
          <c:invertIfNegative val="0"/>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6-B8F8-4A1E-8ADF-43FB71987FD9}"/>
              </c:ext>
            </c:extLst>
          </c:dPt>
          <c:cat>
            <c:strRef>
              <c:f>Sheet1!$B$1:$C$1</c:f>
              <c:strCache>
                <c:ptCount val="2"/>
                <c:pt idx="0">
                  <c:v>AMR in 2050</c:v>
                </c:pt>
                <c:pt idx="1">
                  <c:v>Diabetes and cancer now</c:v>
                </c:pt>
              </c:strCache>
            </c:strRef>
          </c:cat>
          <c:val>
            <c:numRef>
              <c:f>Sheet1!$B$3:$C$3</c:f>
              <c:numCache>
                <c:formatCode>#,##0</c:formatCode>
                <c:ptCount val="2"/>
                <c:pt idx="0" formatCode="General">
                  <c:v>0</c:v>
                </c:pt>
                <c:pt idx="1">
                  <c:v>8200000</c:v>
                </c:pt>
              </c:numCache>
            </c:numRef>
          </c:val>
          <c:extLst>
            <c:ext xmlns:c16="http://schemas.microsoft.com/office/drawing/2014/chart" uri="{C3380CC4-5D6E-409C-BE32-E72D297353CC}">
              <c16:uniqueId val="{00000007-B8F8-4A1E-8ADF-43FB71987FD9}"/>
            </c:ext>
          </c:extLst>
        </c:ser>
        <c:dLbls>
          <c:showLegendKey val="0"/>
          <c:showVal val="0"/>
          <c:showCatName val="0"/>
          <c:showSerName val="0"/>
          <c:showPercent val="0"/>
          <c:showBubbleSize val="0"/>
        </c:dLbls>
        <c:gapWidth val="70"/>
        <c:overlap val="100"/>
        <c:axId val="590379648"/>
        <c:axId val="590382600"/>
      </c:barChart>
      <c:catAx>
        <c:axId val="590379648"/>
        <c:scaling>
          <c:orientation val="minMax"/>
        </c:scaling>
        <c:delete val="1"/>
        <c:axPos val="b"/>
        <c:numFmt formatCode="General" sourceLinked="1"/>
        <c:majorTickMark val="none"/>
        <c:minorTickMark val="none"/>
        <c:tickLblPos val="nextTo"/>
        <c:crossAx val="590382600"/>
        <c:crosses val="autoZero"/>
        <c:auto val="1"/>
        <c:lblAlgn val="ctr"/>
        <c:lblOffset val="100"/>
        <c:noMultiLvlLbl val="0"/>
      </c:catAx>
      <c:valAx>
        <c:axId val="590382600"/>
        <c:scaling>
          <c:orientation val="minMax"/>
          <c:max val="100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0379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ysClr val="windowText" lastClr="000000"/>
                </a:solidFill>
                <a:latin typeface="+mn-lt"/>
                <a:ea typeface="+mn-ea"/>
                <a:cs typeface="+mn-cs"/>
              </a:defRPr>
            </a:pPr>
            <a:r>
              <a:rPr lang="en-US" sz="2400" dirty="0">
                <a:solidFill>
                  <a:sysClr val="windowText" lastClr="000000"/>
                </a:solidFill>
              </a:rPr>
              <a:t>Total consumption of </a:t>
            </a:r>
            <a:r>
              <a:rPr lang="en-US" sz="2400" dirty="0" err="1">
                <a:solidFill>
                  <a:sysClr val="windowText" lastClr="000000"/>
                </a:solidFill>
              </a:rPr>
              <a:t>antibacterials</a:t>
            </a:r>
            <a:r>
              <a:rPr lang="en-US" sz="2400" dirty="0">
                <a:solidFill>
                  <a:sysClr val="windowText" lastClr="000000"/>
                </a:solidFill>
              </a:rPr>
              <a:t> for systemic use in the community, by </a:t>
            </a:r>
            <a:r>
              <a:rPr lang="en-US" sz="2400" b="0" i="0" u="none" strike="noStrike" baseline="0" dirty="0">
                <a:effectLst/>
              </a:rPr>
              <a:t>EU/EEA </a:t>
            </a:r>
            <a:r>
              <a:rPr lang="en-US" sz="2400" dirty="0">
                <a:solidFill>
                  <a:sysClr val="windowText" lastClr="000000"/>
                </a:solidFill>
              </a:rPr>
              <a:t>country, 2019 </a:t>
            </a:r>
          </a:p>
          <a:p>
            <a:pPr>
              <a:defRPr sz="2400">
                <a:solidFill>
                  <a:sysClr val="windowText" lastClr="000000"/>
                </a:solidFill>
              </a:defRPr>
            </a:pPr>
            <a:r>
              <a:rPr lang="en-US" sz="2400" dirty="0">
                <a:solidFill>
                  <a:sysClr val="windowText" lastClr="000000"/>
                </a:solidFill>
              </a:rPr>
              <a:t>(expressed as DDD per 1 000 inhabitants per day) </a:t>
            </a:r>
          </a:p>
        </c:rich>
      </c:tx>
      <c:overlay val="0"/>
      <c:spPr>
        <a:noFill/>
        <a:ln>
          <a:noFill/>
        </a:ln>
        <a:effectLst/>
      </c:spPr>
      <c:txPr>
        <a:bodyPr rot="0" spcFirstLastPara="1" vertOverflow="ellipsis" vert="horz" wrap="square" anchor="ctr" anchorCtr="1"/>
        <a:lstStyle/>
        <a:p>
          <a:pPr>
            <a:defRPr sz="2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6.2226116576642246E-2"/>
          <c:y val="0.19274827126783467"/>
          <c:w val="0.92055496440416806"/>
          <c:h val="0.5998890050532375"/>
        </c:manualLayout>
      </c:layout>
      <c:barChart>
        <c:barDir val="col"/>
        <c:grouping val="clustered"/>
        <c:varyColors val="0"/>
        <c:ser>
          <c:idx val="0"/>
          <c:order val="0"/>
          <c:tx>
            <c:strRef>
              <c:f>'[Copy of 2020-11-14-ESAC-Net_report_2019_downloadable_tables.xlsx]Summary data for presentations'!$J$1</c:f>
              <c:strCache>
                <c:ptCount val="1"/>
                <c:pt idx="0">
                  <c:v>Total 
(ATC group J01)</c:v>
                </c:pt>
              </c:strCache>
            </c:strRef>
          </c:tx>
          <c:spPr>
            <a:solidFill>
              <a:schemeClr val="accent6"/>
            </a:solidFill>
            <a:ln>
              <a:noFill/>
            </a:ln>
            <a:effectLst/>
          </c:spPr>
          <c:invertIfNegative val="0"/>
          <c:dPt>
            <c:idx val="12"/>
            <c:invertIfNegative val="0"/>
            <c:bubble3D val="0"/>
            <c:spPr>
              <a:solidFill>
                <a:srgbClr val="0070C0"/>
              </a:solidFill>
              <a:ln>
                <a:noFill/>
              </a:ln>
              <a:effectLst/>
            </c:spPr>
            <c:extLst>
              <c:ext xmlns:c16="http://schemas.microsoft.com/office/drawing/2014/chart" uri="{C3380CC4-5D6E-409C-BE32-E72D297353CC}">
                <c16:uniqueId val="{00000000-B5F0-4A7A-9AEE-B773515D2B96}"/>
              </c:ext>
            </c:extLst>
          </c:dPt>
          <c:dPt>
            <c:idx val="17"/>
            <c:invertIfNegative val="0"/>
            <c:bubble3D val="0"/>
            <c:spPr>
              <a:solidFill>
                <a:srgbClr val="57A5EB"/>
              </a:solidFill>
              <a:ln>
                <a:noFill/>
              </a:ln>
              <a:effectLst/>
            </c:spPr>
            <c:extLst>
              <c:ext xmlns:c16="http://schemas.microsoft.com/office/drawing/2014/chart" uri="{C3380CC4-5D6E-409C-BE32-E72D297353CC}">
                <c16:uniqueId val="{00000001-B5F0-4A7A-9AEE-B773515D2B96}"/>
              </c:ext>
            </c:extLst>
          </c:dPt>
          <c:cat>
            <c:strRef>
              <c:f>'[Copy of 2020-11-14-ESAC-Net_report_2019_downloadable_tables.xlsx]Summary data for presentations'!$A$2:$A$32</c:f>
              <c:strCache>
                <c:ptCount val="31"/>
                <c:pt idx="0">
                  <c:v>Netherlands</c:v>
                </c:pt>
                <c:pt idx="1">
                  <c:v>Austria</c:v>
                </c:pt>
                <c:pt idx="2">
                  <c:v>Estonia</c:v>
                </c:pt>
                <c:pt idx="3">
                  <c:v>Sweden</c:v>
                </c:pt>
                <c:pt idx="4">
                  <c:v>Germany</c:v>
                </c:pt>
                <c:pt idx="5">
                  <c:v>Slovenia</c:v>
                </c:pt>
                <c:pt idx="6">
                  <c:v>Latvia</c:v>
                </c:pt>
                <c:pt idx="7">
                  <c:v>Finland</c:v>
                </c:pt>
                <c:pt idx="8">
                  <c:v>Hungary</c:v>
                </c:pt>
                <c:pt idx="9">
                  <c:v>Denmark</c:v>
                </c:pt>
                <c:pt idx="10">
                  <c:v>Lithuania</c:v>
                </c:pt>
                <c:pt idx="11">
                  <c:v>Norway</c:v>
                </c:pt>
                <c:pt idx="12">
                  <c:v>United Kingdom (b)</c:v>
                </c:pt>
                <c:pt idx="13">
                  <c:v>Croatia</c:v>
                </c:pt>
                <c:pt idx="14">
                  <c:v>Czechia (a)</c:v>
                </c:pt>
                <c:pt idx="15">
                  <c:v>Portugal</c:v>
                </c:pt>
                <c:pt idx="16">
                  <c:v>Slovakia</c:v>
                </c:pt>
                <c:pt idx="17">
                  <c:v>EU/EEA</c:v>
                </c:pt>
                <c:pt idx="18">
                  <c:v>Malta</c:v>
                </c:pt>
                <c:pt idx="19">
                  <c:v>Bulgaria</c:v>
                </c:pt>
                <c:pt idx="20">
                  <c:v>Iceland</c:v>
                </c:pt>
                <c:pt idx="21">
                  <c:v>Belgium</c:v>
                </c:pt>
                <c:pt idx="22">
                  <c:v>Italy</c:v>
                </c:pt>
                <c:pt idx="23">
                  <c:v>Luxembourg</c:v>
                </c:pt>
                <c:pt idx="24">
                  <c:v>Ireland</c:v>
                </c:pt>
                <c:pt idx="25">
                  <c:v>Poland</c:v>
                </c:pt>
                <c:pt idx="26">
                  <c:v>Spain</c:v>
                </c:pt>
                <c:pt idx="27">
                  <c:v>France</c:v>
                </c:pt>
                <c:pt idx="28">
                  <c:v>Romania</c:v>
                </c:pt>
                <c:pt idx="29">
                  <c:v>Cyprus (a)</c:v>
                </c:pt>
                <c:pt idx="30">
                  <c:v>Greece</c:v>
                </c:pt>
              </c:strCache>
            </c:strRef>
          </c:cat>
          <c:val>
            <c:numRef>
              <c:f>'[Copy of 2020-11-14-ESAC-Net_report_2019_downloadable_tables.xlsx]Summary data for presentations'!$J$2:$J$32</c:f>
              <c:numCache>
                <c:formatCode>General</c:formatCode>
                <c:ptCount val="31"/>
                <c:pt idx="0">
                  <c:v>8.6999999999999993</c:v>
                </c:pt>
                <c:pt idx="1">
                  <c:v>9.9</c:v>
                </c:pt>
                <c:pt idx="2">
                  <c:v>10.199999999999999</c:v>
                </c:pt>
                <c:pt idx="3">
                  <c:v>10.3</c:v>
                </c:pt>
                <c:pt idx="4">
                  <c:v>11.4</c:v>
                </c:pt>
                <c:pt idx="5">
                  <c:v>11.5</c:v>
                </c:pt>
                <c:pt idx="6">
                  <c:v>12</c:v>
                </c:pt>
                <c:pt idx="7">
                  <c:v>12.6</c:v>
                </c:pt>
                <c:pt idx="8">
                  <c:v>13.3</c:v>
                </c:pt>
                <c:pt idx="9">
                  <c:v>13.4</c:v>
                </c:pt>
                <c:pt idx="10">
                  <c:v>13.4</c:v>
                </c:pt>
                <c:pt idx="11">
                  <c:v>13.6</c:v>
                </c:pt>
                <c:pt idx="12">
                  <c:v>15.6</c:v>
                </c:pt>
                <c:pt idx="13">
                  <c:v>16.899999999999999</c:v>
                </c:pt>
                <c:pt idx="14">
                  <c:v>16.899999999999999</c:v>
                </c:pt>
                <c:pt idx="15">
                  <c:v>17.899999999999999</c:v>
                </c:pt>
                <c:pt idx="16">
                  <c:v>18</c:v>
                </c:pt>
                <c:pt idx="17">
                  <c:v>18</c:v>
                </c:pt>
                <c:pt idx="18">
                  <c:v>18.7</c:v>
                </c:pt>
                <c:pt idx="19">
                  <c:v>19.100000000000001</c:v>
                </c:pt>
                <c:pt idx="20">
                  <c:v>19.5</c:v>
                </c:pt>
                <c:pt idx="21">
                  <c:v>19.8</c:v>
                </c:pt>
                <c:pt idx="22">
                  <c:v>19.8</c:v>
                </c:pt>
                <c:pt idx="23">
                  <c:v>19.8</c:v>
                </c:pt>
                <c:pt idx="24">
                  <c:v>21</c:v>
                </c:pt>
                <c:pt idx="25">
                  <c:v>22.2</c:v>
                </c:pt>
                <c:pt idx="26">
                  <c:v>23.1</c:v>
                </c:pt>
                <c:pt idx="27">
                  <c:v>23.3</c:v>
                </c:pt>
                <c:pt idx="28">
                  <c:v>24</c:v>
                </c:pt>
                <c:pt idx="29">
                  <c:v>30.1</c:v>
                </c:pt>
                <c:pt idx="30">
                  <c:v>32.4</c:v>
                </c:pt>
              </c:numCache>
            </c:numRef>
          </c:val>
          <c:extLst>
            <c:ext xmlns:c16="http://schemas.microsoft.com/office/drawing/2014/chart" uri="{C3380CC4-5D6E-409C-BE32-E72D297353CC}">
              <c16:uniqueId val="{00000000-FE26-4ADD-ACB8-D47F0D47F24D}"/>
            </c:ext>
          </c:extLst>
        </c:ser>
        <c:dLbls>
          <c:showLegendKey val="0"/>
          <c:showVal val="0"/>
          <c:showCatName val="0"/>
          <c:showSerName val="0"/>
          <c:showPercent val="0"/>
          <c:showBubbleSize val="0"/>
        </c:dLbls>
        <c:gapWidth val="25"/>
        <c:overlap val="-27"/>
        <c:axId val="664415064"/>
        <c:axId val="664416704"/>
      </c:barChart>
      <c:catAx>
        <c:axId val="664415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64416704"/>
        <c:crosses val="autoZero"/>
        <c:auto val="1"/>
        <c:lblAlgn val="ctr"/>
        <c:lblOffset val="100"/>
        <c:noMultiLvlLbl val="0"/>
      </c:catAx>
      <c:valAx>
        <c:axId val="664416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4415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Fusidic acid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5"/>
          <c:order val="0"/>
          <c:tx>
            <c:strRef>
              <c:f>Trends!$G$3</c:f>
              <c:strCache>
                <c:ptCount val="1"/>
                <c:pt idx="0">
                  <c:v>Fusidic acid 2% cream</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f>Trends!$A$4:$A$93</c:f>
              <c:numCache>
                <c:formatCode>General</c:formatCode>
                <c:ptCount val="90"/>
                <c:pt idx="0">
                  <c:v>2015.04</c:v>
                </c:pt>
                <c:pt idx="1">
                  <c:v>2015.05</c:v>
                </c:pt>
                <c:pt idx="2">
                  <c:v>2015.06</c:v>
                </c:pt>
                <c:pt idx="3">
                  <c:v>2015.07</c:v>
                </c:pt>
                <c:pt idx="4">
                  <c:v>2015.08</c:v>
                </c:pt>
                <c:pt idx="5">
                  <c:v>2015.09</c:v>
                </c:pt>
                <c:pt idx="6" formatCode="0.00">
                  <c:v>2015.1</c:v>
                </c:pt>
                <c:pt idx="7">
                  <c:v>2015.11</c:v>
                </c:pt>
                <c:pt idx="8">
                  <c:v>2015.12</c:v>
                </c:pt>
                <c:pt idx="9">
                  <c:v>2016.01</c:v>
                </c:pt>
                <c:pt idx="10">
                  <c:v>2016.02</c:v>
                </c:pt>
                <c:pt idx="11">
                  <c:v>2016.03</c:v>
                </c:pt>
                <c:pt idx="12">
                  <c:v>2016.04</c:v>
                </c:pt>
                <c:pt idx="13">
                  <c:v>2016.05</c:v>
                </c:pt>
                <c:pt idx="14">
                  <c:v>2016.06</c:v>
                </c:pt>
                <c:pt idx="15">
                  <c:v>2016.07</c:v>
                </c:pt>
                <c:pt idx="16">
                  <c:v>2016.08</c:v>
                </c:pt>
                <c:pt idx="17">
                  <c:v>2016.09</c:v>
                </c:pt>
                <c:pt idx="18" formatCode="0.00">
                  <c:v>2016.1</c:v>
                </c:pt>
                <c:pt idx="19">
                  <c:v>2016.11</c:v>
                </c:pt>
                <c:pt idx="20">
                  <c:v>2016.12</c:v>
                </c:pt>
                <c:pt idx="21">
                  <c:v>2017.01</c:v>
                </c:pt>
                <c:pt idx="22">
                  <c:v>2017.02</c:v>
                </c:pt>
                <c:pt idx="23">
                  <c:v>2017.03</c:v>
                </c:pt>
                <c:pt idx="24">
                  <c:v>2017.04</c:v>
                </c:pt>
                <c:pt idx="25">
                  <c:v>2017.05</c:v>
                </c:pt>
                <c:pt idx="26">
                  <c:v>2017.06</c:v>
                </c:pt>
                <c:pt idx="27">
                  <c:v>2017.07</c:v>
                </c:pt>
                <c:pt idx="28">
                  <c:v>2017.08</c:v>
                </c:pt>
                <c:pt idx="29">
                  <c:v>2017.09</c:v>
                </c:pt>
                <c:pt idx="30" formatCode="0.00">
                  <c:v>2017.1</c:v>
                </c:pt>
                <c:pt idx="31">
                  <c:v>2017.11</c:v>
                </c:pt>
                <c:pt idx="32">
                  <c:v>2017.12</c:v>
                </c:pt>
                <c:pt idx="33">
                  <c:v>2018.01</c:v>
                </c:pt>
                <c:pt idx="34">
                  <c:v>2018.02</c:v>
                </c:pt>
                <c:pt idx="35">
                  <c:v>2018.03</c:v>
                </c:pt>
                <c:pt idx="36">
                  <c:v>2018.04</c:v>
                </c:pt>
                <c:pt idx="37">
                  <c:v>2018.05</c:v>
                </c:pt>
                <c:pt idx="38">
                  <c:v>2018.06</c:v>
                </c:pt>
                <c:pt idx="39">
                  <c:v>2018.07</c:v>
                </c:pt>
                <c:pt idx="40">
                  <c:v>2018.08</c:v>
                </c:pt>
                <c:pt idx="41">
                  <c:v>2018.09</c:v>
                </c:pt>
                <c:pt idx="42" formatCode="0.00">
                  <c:v>2018.1</c:v>
                </c:pt>
                <c:pt idx="43">
                  <c:v>2018.11</c:v>
                </c:pt>
                <c:pt idx="44">
                  <c:v>2018.12</c:v>
                </c:pt>
                <c:pt idx="45">
                  <c:v>2019.01</c:v>
                </c:pt>
                <c:pt idx="46">
                  <c:v>2019.02</c:v>
                </c:pt>
                <c:pt idx="47">
                  <c:v>2019.03</c:v>
                </c:pt>
                <c:pt idx="48">
                  <c:v>2019.04</c:v>
                </c:pt>
                <c:pt idx="49">
                  <c:v>2019.05</c:v>
                </c:pt>
                <c:pt idx="50">
                  <c:v>2019.06</c:v>
                </c:pt>
                <c:pt idx="51">
                  <c:v>2019.07</c:v>
                </c:pt>
                <c:pt idx="52">
                  <c:v>2019.08</c:v>
                </c:pt>
                <c:pt idx="53">
                  <c:v>2019.09</c:v>
                </c:pt>
                <c:pt idx="54" formatCode="0.00">
                  <c:v>2019.1</c:v>
                </c:pt>
                <c:pt idx="55">
                  <c:v>2019.11</c:v>
                </c:pt>
                <c:pt idx="56">
                  <c:v>2019.12</c:v>
                </c:pt>
                <c:pt idx="57">
                  <c:v>2020.01</c:v>
                </c:pt>
                <c:pt idx="58">
                  <c:v>2020.02</c:v>
                </c:pt>
                <c:pt idx="59">
                  <c:v>2020.03</c:v>
                </c:pt>
                <c:pt idx="60">
                  <c:v>2020.04</c:v>
                </c:pt>
                <c:pt idx="61">
                  <c:v>2020.05</c:v>
                </c:pt>
                <c:pt idx="62">
                  <c:v>2020.06</c:v>
                </c:pt>
                <c:pt idx="63">
                  <c:v>2020.07</c:v>
                </c:pt>
                <c:pt idx="64">
                  <c:v>2020.08</c:v>
                </c:pt>
                <c:pt idx="65">
                  <c:v>2020.09</c:v>
                </c:pt>
                <c:pt idx="66" formatCode="0.00">
                  <c:v>2020.1</c:v>
                </c:pt>
                <c:pt idx="67">
                  <c:v>2020.11</c:v>
                </c:pt>
                <c:pt idx="68">
                  <c:v>2020.12</c:v>
                </c:pt>
                <c:pt idx="69">
                  <c:v>2021.01</c:v>
                </c:pt>
                <c:pt idx="70">
                  <c:v>2021.02</c:v>
                </c:pt>
                <c:pt idx="71">
                  <c:v>2021.03</c:v>
                </c:pt>
                <c:pt idx="72">
                  <c:v>2021.04</c:v>
                </c:pt>
                <c:pt idx="73">
                  <c:v>2021.05</c:v>
                </c:pt>
                <c:pt idx="74">
                  <c:v>2021.06</c:v>
                </c:pt>
                <c:pt idx="75">
                  <c:v>2021.07</c:v>
                </c:pt>
                <c:pt idx="76">
                  <c:v>2021.08</c:v>
                </c:pt>
                <c:pt idx="77">
                  <c:v>2021.09</c:v>
                </c:pt>
                <c:pt idx="78" formatCode="0.00">
                  <c:v>2021.1</c:v>
                </c:pt>
                <c:pt idx="79">
                  <c:v>2021.11</c:v>
                </c:pt>
                <c:pt idx="80">
                  <c:v>2021.12</c:v>
                </c:pt>
                <c:pt idx="81">
                  <c:v>2022.01</c:v>
                </c:pt>
                <c:pt idx="82">
                  <c:v>2022.02</c:v>
                </c:pt>
                <c:pt idx="83">
                  <c:v>2022.03</c:v>
                </c:pt>
                <c:pt idx="84">
                  <c:v>2022.04</c:v>
                </c:pt>
                <c:pt idx="85">
                  <c:v>2022.05</c:v>
                </c:pt>
                <c:pt idx="86">
                  <c:v>2022.06</c:v>
                </c:pt>
                <c:pt idx="87">
                  <c:v>2022.07</c:v>
                </c:pt>
                <c:pt idx="88">
                  <c:v>2022.08</c:v>
                </c:pt>
                <c:pt idx="89">
                  <c:v>2022.09</c:v>
                </c:pt>
              </c:numCache>
            </c:numRef>
          </c:cat>
          <c:val>
            <c:numRef>
              <c:f>Trends!$G$4:$G$93</c:f>
              <c:numCache>
                <c:formatCode>General</c:formatCode>
                <c:ptCount val="90"/>
                <c:pt idx="0">
                  <c:v>60575</c:v>
                </c:pt>
                <c:pt idx="1">
                  <c:v>58219</c:v>
                </c:pt>
                <c:pt idx="2">
                  <c:v>65763</c:v>
                </c:pt>
                <c:pt idx="3">
                  <c:v>68912</c:v>
                </c:pt>
                <c:pt idx="4">
                  <c:v>59043</c:v>
                </c:pt>
                <c:pt idx="5">
                  <c:v>65327</c:v>
                </c:pt>
                <c:pt idx="6">
                  <c:v>65796</c:v>
                </c:pt>
                <c:pt idx="7">
                  <c:v>64621</c:v>
                </c:pt>
                <c:pt idx="8">
                  <c:v>62211</c:v>
                </c:pt>
                <c:pt idx="9">
                  <c:v>62850</c:v>
                </c:pt>
                <c:pt idx="10">
                  <c:v>65749</c:v>
                </c:pt>
                <c:pt idx="11">
                  <c:v>67837</c:v>
                </c:pt>
                <c:pt idx="12">
                  <c:v>68098</c:v>
                </c:pt>
                <c:pt idx="13">
                  <c:v>66386</c:v>
                </c:pt>
                <c:pt idx="14">
                  <c:v>69339</c:v>
                </c:pt>
                <c:pt idx="15">
                  <c:v>70671</c:v>
                </c:pt>
                <c:pt idx="16">
                  <c:v>69791</c:v>
                </c:pt>
                <c:pt idx="17">
                  <c:v>71853</c:v>
                </c:pt>
                <c:pt idx="18">
                  <c:v>67480</c:v>
                </c:pt>
                <c:pt idx="19">
                  <c:v>70168</c:v>
                </c:pt>
                <c:pt idx="20">
                  <c:v>63075</c:v>
                </c:pt>
                <c:pt idx="21">
                  <c:v>64926</c:v>
                </c:pt>
                <c:pt idx="22">
                  <c:v>61684</c:v>
                </c:pt>
                <c:pt idx="23">
                  <c:v>73065</c:v>
                </c:pt>
                <c:pt idx="24">
                  <c:v>59523</c:v>
                </c:pt>
                <c:pt idx="25">
                  <c:v>65521</c:v>
                </c:pt>
                <c:pt idx="26">
                  <c:v>71210</c:v>
                </c:pt>
                <c:pt idx="27">
                  <c:v>68917</c:v>
                </c:pt>
                <c:pt idx="28">
                  <c:v>67550</c:v>
                </c:pt>
                <c:pt idx="29">
                  <c:v>67713</c:v>
                </c:pt>
                <c:pt idx="30">
                  <c:v>71310</c:v>
                </c:pt>
                <c:pt idx="31">
                  <c:v>71700</c:v>
                </c:pt>
                <c:pt idx="32">
                  <c:v>60322</c:v>
                </c:pt>
                <c:pt idx="33">
                  <c:v>68355</c:v>
                </c:pt>
                <c:pt idx="34">
                  <c:v>63812</c:v>
                </c:pt>
                <c:pt idx="35">
                  <c:v>67967</c:v>
                </c:pt>
                <c:pt idx="36">
                  <c:v>64667</c:v>
                </c:pt>
                <c:pt idx="37">
                  <c:v>70499</c:v>
                </c:pt>
                <c:pt idx="38">
                  <c:v>69742</c:v>
                </c:pt>
                <c:pt idx="39">
                  <c:v>74040</c:v>
                </c:pt>
                <c:pt idx="40">
                  <c:v>70070</c:v>
                </c:pt>
                <c:pt idx="41">
                  <c:v>66581</c:v>
                </c:pt>
                <c:pt idx="42">
                  <c:v>73929</c:v>
                </c:pt>
                <c:pt idx="43">
                  <c:v>70541</c:v>
                </c:pt>
                <c:pt idx="44">
                  <c:v>60613</c:v>
                </c:pt>
                <c:pt idx="45">
                  <c:v>67969</c:v>
                </c:pt>
                <c:pt idx="46">
                  <c:v>62023</c:v>
                </c:pt>
                <c:pt idx="47">
                  <c:v>67930</c:v>
                </c:pt>
                <c:pt idx="48">
                  <c:v>64410</c:v>
                </c:pt>
                <c:pt idx="49">
                  <c:v>67562</c:v>
                </c:pt>
                <c:pt idx="50">
                  <c:v>63501</c:v>
                </c:pt>
                <c:pt idx="51">
                  <c:v>75294</c:v>
                </c:pt>
                <c:pt idx="52">
                  <c:v>70319</c:v>
                </c:pt>
                <c:pt idx="53">
                  <c:v>68273</c:v>
                </c:pt>
                <c:pt idx="54">
                  <c:v>72251</c:v>
                </c:pt>
                <c:pt idx="55">
                  <c:v>68407</c:v>
                </c:pt>
                <c:pt idx="56">
                  <c:v>62285</c:v>
                </c:pt>
                <c:pt idx="57">
                  <c:v>69446</c:v>
                </c:pt>
                <c:pt idx="58">
                  <c:v>65484</c:v>
                </c:pt>
                <c:pt idx="59">
                  <c:v>56880</c:v>
                </c:pt>
                <c:pt idx="60">
                  <c:v>46002</c:v>
                </c:pt>
                <c:pt idx="61">
                  <c:v>48264</c:v>
                </c:pt>
                <c:pt idx="62">
                  <c:v>51989</c:v>
                </c:pt>
                <c:pt idx="63">
                  <c:v>54166</c:v>
                </c:pt>
                <c:pt idx="64">
                  <c:v>50083</c:v>
                </c:pt>
                <c:pt idx="65">
                  <c:v>53470</c:v>
                </c:pt>
                <c:pt idx="66">
                  <c:v>51820</c:v>
                </c:pt>
                <c:pt idx="67">
                  <c:v>51089</c:v>
                </c:pt>
                <c:pt idx="68">
                  <c:v>50342</c:v>
                </c:pt>
                <c:pt idx="69">
                  <c:v>48557</c:v>
                </c:pt>
                <c:pt idx="70">
                  <c:v>49303</c:v>
                </c:pt>
                <c:pt idx="71">
                  <c:v>56642</c:v>
                </c:pt>
                <c:pt idx="72">
                  <c:v>52476</c:v>
                </c:pt>
                <c:pt idx="73">
                  <c:v>47301</c:v>
                </c:pt>
                <c:pt idx="74">
                  <c:v>53827</c:v>
                </c:pt>
                <c:pt idx="75">
                  <c:v>53805</c:v>
                </c:pt>
                <c:pt idx="76">
                  <c:v>49482</c:v>
                </c:pt>
                <c:pt idx="77">
                  <c:v>56809</c:v>
                </c:pt>
                <c:pt idx="78">
                  <c:v>56042</c:v>
                </c:pt>
                <c:pt idx="79">
                  <c:v>55224</c:v>
                </c:pt>
                <c:pt idx="80">
                  <c:v>49980</c:v>
                </c:pt>
                <c:pt idx="81">
                  <c:v>51279</c:v>
                </c:pt>
                <c:pt idx="82">
                  <c:v>50664</c:v>
                </c:pt>
                <c:pt idx="83">
                  <c:v>60398</c:v>
                </c:pt>
                <c:pt idx="84">
                  <c:v>52743</c:v>
                </c:pt>
                <c:pt idx="85">
                  <c:v>57443</c:v>
                </c:pt>
                <c:pt idx="86">
                  <c:v>58130</c:v>
                </c:pt>
                <c:pt idx="87">
                  <c:v>61045</c:v>
                </c:pt>
                <c:pt idx="88">
                  <c:v>59468</c:v>
                </c:pt>
                <c:pt idx="89">
                  <c:v>57735</c:v>
                </c:pt>
              </c:numCache>
            </c:numRef>
          </c:val>
          <c:smooth val="0"/>
          <c:extLst>
            <c:ext xmlns:c16="http://schemas.microsoft.com/office/drawing/2014/chart" uri="{C3380CC4-5D6E-409C-BE32-E72D297353CC}">
              <c16:uniqueId val="{00000001-4BB0-4FE9-B9B6-0764826F5B67}"/>
            </c:ext>
          </c:extLst>
        </c:ser>
        <c:dLbls>
          <c:showLegendKey val="0"/>
          <c:showVal val="0"/>
          <c:showCatName val="0"/>
          <c:showSerName val="0"/>
          <c:showPercent val="0"/>
          <c:showBubbleSize val="0"/>
        </c:dLbls>
        <c:marker val="1"/>
        <c:smooth val="0"/>
        <c:axId val="787605800"/>
        <c:axId val="787607768"/>
      </c:lineChart>
      <c:catAx>
        <c:axId val="7876058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Year 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7607768"/>
        <c:crosses val="autoZero"/>
        <c:auto val="1"/>
        <c:lblAlgn val="ctr"/>
        <c:lblOffset val="100"/>
        <c:noMultiLvlLbl val="0"/>
      </c:catAx>
      <c:valAx>
        <c:axId val="787607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items dispensed in primary care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7605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Mupirocin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7"/>
          <c:order val="0"/>
          <c:tx>
            <c:strRef>
              <c:f>graphs!$I$1</c:f>
              <c:strCache>
                <c:ptCount val="1"/>
                <c:pt idx="0">
                  <c:v>Mupirocin non-nasal</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numRef>
              <c:f>graphs!$A$26:$A$110</c:f>
              <c:numCache>
                <c:formatCode>General</c:formatCode>
                <c:ptCount val="85"/>
                <c:pt idx="0">
                  <c:v>2016.01</c:v>
                </c:pt>
                <c:pt idx="1">
                  <c:v>2016.02</c:v>
                </c:pt>
                <c:pt idx="2">
                  <c:v>2016.03</c:v>
                </c:pt>
                <c:pt idx="3">
                  <c:v>2016.04</c:v>
                </c:pt>
                <c:pt idx="4">
                  <c:v>2016.05</c:v>
                </c:pt>
                <c:pt idx="5">
                  <c:v>2016.06</c:v>
                </c:pt>
                <c:pt idx="6">
                  <c:v>2016.07</c:v>
                </c:pt>
                <c:pt idx="7">
                  <c:v>2016.08</c:v>
                </c:pt>
                <c:pt idx="8">
                  <c:v>2016.09</c:v>
                </c:pt>
                <c:pt idx="9" formatCode="0.00">
                  <c:v>2016.1</c:v>
                </c:pt>
                <c:pt idx="10">
                  <c:v>2016.11</c:v>
                </c:pt>
                <c:pt idx="11">
                  <c:v>2016.12</c:v>
                </c:pt>
                <c:pt idx="12">
                  <c:v>2017.01</c:v>
                </c:pt>
                <c:pt idx="13">
                  <c:v>2017.02</c:v>
                </c:pt>
                <c:pt idx="14">
                  <c:v>2017.03</c:v>
                </c:pt>
                <c:pt idx="15">
                  <c:v>2017.04</c:v>
                </c:pt>
                <c:pt idx="16">
                  <c:v>2017.05</c:v>
                </c:pt>
                <c:pt idx="17">
                  <c:v>2017.06</c:v>
                </c:pt>
                <c:pt idx="18">
                  <c:v>2017.07</c:v>
                </c:pt>
                <c:pt idx="19">
                  <c:v>2017.08</c:v>
                </c:pt>
                <c:pt idx="20">
                  <c:v>2017.09</c:v>
                </c:pt>
                <c:pt idx="21" formatCode="0.00">
                  <c:v>2017.1</c:v>
                </c:pt>
                <c:pt idx="22">
                  <c:v>2017.11</c:v>
                </c:pt>
                <c:pt idx="23">
                  <c:v>2017.12</c:v>
                </c:pt>
                <c:pt idx="24">
                  <c:v>2018.01</c:v>
                </c:pt>
                <c:pt idx="25">
                  <c:v>2018.02</c:v>
                </c:pt>
                <c:pt idx="26">
                  <c:v>2018.03</c:v>
                </c:pt>
                <c:pt idx="27">
                  <c:v>2018.04</c:v>
                </c:pt>
                <c:pt idx="28">
                  <c:v>2018.05</c:v>
                </c:pt>
                <c:pt idx="29">
                  <c:v>2018.06</c:v>
                </c:pt>
                <c:pt idx="30">
                  <c:v>2018.07</c:v>
                </c:pt>
                <c:pt idx="31">
                  <c:v>2018.08</c:v>
                </c:pt>
                <c:pt idx="32">
                  <c:v>2018.09</c:v>
                </c:pt>
                <c:pt idx="33" formatCode="0.00">
                  <c:v>2018.1</c:v>
                </c:pt>
                <c:pt idx="34">
                  <c:v>2018.11</c:v>
                </c:pt>
                <c:pt idx="35">
                  <c:v>2018.12</c:v>
                </c:pt>
                <c:pt idx="36">
                  <c:v>2019.01</c:v>
                </c:pt>
                <c:pt idx="37">
                  <c:v>2019.02</c:v>
                </c:pt>
                <c:pt idx="38">
                  <c:v>2019.03</c:v>
                </c:pt>
                <c:pt idx="39">
                  <c:v>2019.04</c:v>
                </c:pt>
                <c:pt idx="40">
                  <c:v>2019.05</c:v>
                </c:pt>
                <c:pt idx="41">
                  <c:v>2019.06</c:v>
                </c:pt>
                <c:pt idx="42">
                  <c:v>2019.07</c:v>
                </c:pt>
                <c:pt idx="43">
                  <c:v>2019.08</c:v>
                </c:pt>
                <c:pt idx="44">
                  <c:v>2019.09</c:v>
                </c:pt>
                <c:pt idx="45" formatCode="0.00">
                  <c:v>2019.1</c:v>
                </c:pt>
                <c:pt idx="46">
                  <c:v>2019.11</c:v>
                </c:pt>
                <c:pt idx="47">
                  <c:v>2019.12</c:v>
                </c:pt>
                <c:pt idx="48">
                  <c:v>2020.01</c:v>
                </c:pt>
                <c:pt idx="49">
                  <c:v>2020.02</c:v>
                </c:pt>
                <c:pt idx="50">
                  <c:v>2020.03</c:v>
                </c:pt>
                <c:pt idx="51">
                  <c:v>2020.04</c:v>
                </c:pt>
                <c:pt idx="52">
                  <c:v>2020.05</c:v>
                </c:pt>
                <c:pt idx="53">
                  <c:v>2020.06</c:v>
                </c:pt>
                <c:pt idx="54">
                  <c:v>2020.07</c:v>
                </c:pt>
                <c:pt idx="55">
                  <c:v>2020.08</c:v>
                </c:pt>
                <c:pt idx="56">
                  <c:v>2020.09</c:v>
                </c:pt>
                <c:pt idx="57" formatCode="0.00">
                  <c:v>2020.1</c:v>
                </c:pt>
                <c:pt idx="58">
                  <c:v>2020.11</c:v>
                </c:pt>
                <c:pt idx="59">
                  <c:v>2020.12</c:v>
                </c:pt>
                <c:pt idx="60">
                  <c:v>2021.01</c:v>
                </c:pt>
                <c:pt idx="61">
                  <c:v>2021.02</c:v>
                </c:pt>
                <c:pt idx="62">
                  <c:v>2021.03</c:v>
                </c:pt>
                <c:pt idx="63">
                  <c:v>2021.04</c:v>
                </c:pt>
                <c:pt idx="64">
                  <c:v>2021.05</c:v>
                </c:pt>
                <c:pt idx="65">
                  <c:v>2021.06</c:v>
                </c:pt>
                <c:pt idx="66">
                  <c:v>2021.07</c:v>
                </c:pt>
                <c:pt idx="67">
                  <c:v>2021.08</c:v>
                </c:pt>
                <c:pt idx="68">
                  <c:v>2021.09</c:v>
                </c:pt>
                <c:pt idx="69" formatCode="0.00">
                  <c:v>2021.1</c:v>
                </c:pt>
                <c:pt idx="70">
                  <c:v>2021.11</c:v>
                </c:pt>
                <c:pt idx="71">
                  <c:v>2021.12</c:v>
                </c:pt>
                <c:pt idx="72">
                  <c:v>2022.01</c:v>
                </c:pt>
                <c:pt idx="73">
                  <c:v>2022.02</c:v>
                </c:pt>
                <c:pt idx="74">
                  <c:v>2022.03</c:v>
                </c:pt>
                <c:pt idx="75">
                  <c:v>2022.04</c:v>
                </c:pt>
                <c:pt idx="76">
                  <c:v>2022.05</c:v>
                </c:pt>
                <c:pt idx="77">
                  <c:v>2022.06</c:v>
                </c:pt>
                <c:pt idx="78">
                  <c:v>2022.07</c:v>
                </c:pt>
                <c:pt idx="79">
                  <c:v>2022.08</c:v>
                </c:pt>
                <c:pt idx="80">
                  <c:v>2022.09</c:v>
                </c:pt>
                <c:pt idx="81" formatCode="0.00">
                  <c:v>2022.1</c:v>
                </c:pt>
                <c:pt idx="82">
                  <c:v>2022.11</c:v>
                </c:pt>
                <c:pt idx="83">
                  <c:v>2022.12</c:v>
                </c:pt>
                <c:pt idx="84">
                  <c:v>2023.01</c:v>
                </c:pt>
              </c:numCache>
            </c:numRef>
          </c:cat>
          <c:val>
            <c:numRef>
              <c:f>graphs!$I$26:$I$110</c:f>
              <c:numCache>
                <c:formatCode>General</c:formatCode>
                <c:ptCount val="85"/>
                <c:pt idx="0">
                  <c:v>6790</c:v>
                </c:pt>
                <c:pt idx="1">
                  <c:v>6720</c:v>
                </c:pt>
                <c:pt idx="2">
                  <c:v>6225</c:v>
                </c:pt>
                <c:pt idx="3">
                  <c:v>5901</c:v>
                </c:pt>
                <c:pt idx="4">
                  <c:v>5327</c:v>
                </c:pt>
                <c:pt idx="5">
                  <c:v>5234</c:v>
                </c:pt>
                <c:pt idx="6">
                  <c:v>4875</c:v>
                </c:pt>
                <c:pt idx="7">
                  <c:v>4753</c:v>
                </c:pt>
                <c:pt idx="8">
                  <c:v>5068</c:v>
                </c:pt>
                <c:pt idx="9">
                  <c:v>5112</c:v>
                </c:pt>
                <c:pt idx="10">
                  <c:v>5347</c:v>
                </c:pt>
                <c:pt idx="11">
                  <c:v>5090</c:v>
                </c:pt>
                <c:pt idx="12">
                  <c:v>5007</c:v>
                </c:pt>
                <c:pt idx="13">
                  <c:v>4667</c:v>
                </c:pt>
                <c:pt idx="14">
                  <c:v>5518</c:v>
                </c:pt>
                <c:pt idx="15">
                  <c:v>4517</c:v>
                </c:pt>
                <c:pt idx="16">
                  <c:v>4955</c:v>
                </c:pt>
                <c:pt idx="17">
                  <c:v>5308</c:v>
                </c:pt>
                <c:pt idx="18">
                  <c:v>4978</c:v>
                </c:pt>
                <c:pt idx="19">
                  <c:v>5086</c:v>
                </c:pt>
                <c:pt idx="20">
                  <c:v>4929</c:v>
                </c:pt>
                <c:pt idx="21">
                  <c:v>5157</c:v>
                </c:pt>
                <c:pt idx="22">
                  <c:v>5519</c:v>
                </c:pt>
                <c:pt idx="23">
                  <c:v>4789</c:v>
                </c:pt>
                <c:pt idx="24">
                  <c:v>5196</c:v>
                </c:pt>
                <c:pt idx="25">
                  <c:v>4739</c:v>
                </c:pt>
                <c:pt idx="26">
                  <c:v>5205</c:v>
                </c:pt>
                <c:pt idx="27">
                  <c:v>4617</c:v>
                </c:pt>
                <c:pt idx="28">
                  <c:v>4930</c:v>
                </c:pt>
                <c:pt idx="29">
                  <c:v>4467</c:v>
                </c:pt>
                <c:pt idx="30">
                  <c:v>4181</c:v>
                </c:pt>
                <c:pt idx="31">
                  <c:v>4479</c:v>
                </c:pt>
                <c:pt idx="32">
                  <c:v>4039</c:v>
                </c:pt>
                <c:pt idx="33">
                  <c:v>4769</c:v>
                </c:pt>
                <c:pt idx="34">
                  <c:v>4623</c:v>
                </c:pt>
                <c:pt idx="35">
                  <c:v>4151</c:v>
                </c:pt>
                <c:pt idx="36">
                  <c:v>4608</c:v>
                </c:pt>
                <c:pt idx="37">
                  <c:v>4181</c:v>
                </c:pt>
                <c:pt idx="38">
                  <c:v>4493</c:v>
                </c:pt>
                <c:pt idx="39">
                  <c:v>4386</c:v>
                </c:pt>
                <c:pt idx="40">
                  <c:v>4619</c:v>
                </c:pt>
                <c:pt idx="41">
                  <c:v>4239</c:v>
                </c:pt>
                <c:pt idx="42">
                  <c:v>4661</c:v>
                </c:pt>
                <c:pt idx="43">
                  <c:v>4798</c:v>
                </c:pt>
                <c:pt idx="44">
                  <c:v>4412</c:v>
                </c:pt>
                <c:pt idx="45">
                  <c:v>4816</c:v>
                </c:pt>
                <c:pt idx="46">
                  <c:v>4541</c:v>
                </c:pt>
                <c:pt idx="47">
                  <c:v>4178</c:v>
                </c:pt>
                <c:pt idx="48">
                  <c:v>4537</c:v>
                </c:pt>
                <c:pt idx="49">
                  <c:v>4226</c:v>
                </c:pt>
                <c:pt idx="50">
                  <c:v>4103</c:v>
                </c:pt>
                <c:pt idx="51">
                  <c:v>3461</c:v>
                </c:pt>
                <c:pt idx="52">
                  <c:v>3588</c:v>
                </c:pt>
                <c:pt idx="53">
                  <c:v>3732</c:v>
                </c:pt>
                <c:pt idx="54">
                  <c:v>3705</c:v>
                </c:pt>
                <c:pt idx="55">
                  <c:v>3447</c:v>
                </c:pt>
                <c:pt idx="56">
                  <c:v>3519</c:v>
                </c:pt>
                <c:pt idx="57">
                  <c:v>3718</c:v>
                </c:pt>
                <c:pt idx="58">
                  <c:v>3682</c:v>
                </c:pt>
                <c:pt idx="59">
                  <c:v>3710</c:v>
                </c:pt>
                <c:pt idx="60">
                  <c:v>3482</c:v>
                </c:pt>
                <c:pt idx="61">
                  <c:v>3600</c:v>
                </c:pt>
                <c:pt idx="62">
                  <c:v>4083</c:v>
                </c:pt>
                <c:pt idx="63">
                  <c:v>3795</c:v>
                </c:pt>
                <c:pt idx="64">
                  <c:v>3672</c:v>
                </c:pt>
                <c:pt idx="65">
                  <c:v>3871</c:v>
                </c:pt>
                <c:pt idx="66">
                  <c:v>3880</c:v>
                </c:pt>
                <c:pt idx="67">
                  <c:v>3561</c:v>
                </c:pt>
                <c:pt idx="68">
                  <c:v>3954</c:v>
                </c:pt>
                <c:pt idx="69">
                  <c:v>3797</c:v>
                </c:pt>
                <c:pt idx="70">
                  <c:v>3623</c:v>
                </c:pt>
                <c:pt idx="71">
                  <c:v>3483</c:v>
                </c:pt>
                <c:pt idx="72">
                  <c:v>3505</c:v>
                </c:pt>
                <c:pt idx="73">
                  <c:v>3453</c:v>
                </c:pt>
                <c:pt idx="74">
                  <c:v>3986</c:v>
                </c:pt>
                <c:pt idx="75">
                  <c:v>3529</c:v>
                </c:pt>
                <c:pt idx="76">
                  <c:v>3738</c:v>
                </c:pt>
                <c:pt idx="77">
                  <c:v>3708</c:v>
                </c:pt>
                <c:pt idx="78">
                  <c:v>3712</c:v>
                </c:pt>
                <c:pt idx="79">
                  <c:v>3766</c:v>
                </c:pt>
                <c:pt idx="80">
                  <c:v>3498</c:v>
                </c:pt>
                <c:pt idx="81">
                  <c:v>3674</c:v>
                </c:pt>
                <c:pt idx="82">
                  <c:v>3975</c:v>
                </c:pt>
                <c:pt idx="83">
                  <c:v>3990</c:v>
                </c:pt>
                <c:pt idx="84">
                  <c:v>3582</c:v>
                </c:pt>
              </c:numCache>
            </c:numRef>
          </c:val>
          <c:smooth val="0"/>
          <c:extLst>
            <c:ext xmlns:c16="http://schemas.microsoft.com/office/drawing/2014/chart" uri="{C3380CC4-5D6E-409C-BE32-E72D297353CC}">
              <c16:uniqueId val="{00000001-9642-4EB9-BC13-62428E8B87D4}"/>
            </c:ext>
          </c:extLst>
        </c:ser>
        <c:dLbls>
          <c:showLegendKey val="0"/>
          <c:showVal val="0"/>
          <c:showCatName val="0"/>
          <c:showSerName val="0"/>
          <c:showPercent val="0"/>
          <c:showBubbleSize val="0"/>
        </c:dLbls>
        <c:marker val="1"/>
        <c:smooth val="0"/>
        <c:axId val="1085307424"/>
        <c:axId val="1085307752"/>
      </c:lineChart>
      <c:catAx>
        <c:axId val="10853074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Year 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5307752"/>
        <c:crosses val="autoZero"/>
        <c:auto val="1"/>
        <c:lblAlgn val="ctr"/>
        <c:lblOffset val="100"/>
        <c:noMultiLvlLbl val="0"/>
      </c:catAx>
      <c:valAx>
        <c:axId val="1085307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Items dispensed in primary</a:t>
                </a:r>
                <a:r>
                  <a:rPr lang="en-GB" baseline="0"/>
                  <a:t> care</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5307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GB"/>
              <a:t>Antibiotics dispensed in</a:t>
            </a:r>
            <a:r>
              <a:rPr lang="en-GB" baseline="0"/>
              <a:t> primary care</a:t>
            </a:r>
            <a:endParaRPr lang="en-GB"/>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lineChart>
        <c:grouping val="standard"/>
        <c:varyColors val="0"/>
        <c:ser>
          <c:idx val="1"/>
          <c:order val="0"/>
          <c:tx>
            <c:strRef>
              <c:f>Sheet1!$M$3</c:f>
              <c:strCache>
                <c:ptCount val="1"/>
                <c:pt idx="0">
                  <c:v>Flucloxacillin</c:v>
                </c:pt>
              </c:strCache>
            </c:strRef>
          </c:tx>
          <c:spPr>
            <a:ln w="12700" cap="rnd" cmpd="sng" algn="ctr">
              <a:solidFill>
                <a:schemeClr val="accent6">
                  <a:lumMod val="50000"/>
                </a:schemeClr>
              </a:solidFill>
              <a:prstDash val="solid"/>
              <a:round/>
            </a:ln>
            <a:effectLst/>
          </c:spPr>
          <c:marker>
            <c:spPr>
              <a:solidFill>
                <a:schemeClr val="accent6">
                  <a:lumMod val="75000"/>
                </a:schemeClr>
              </a:solidFill>
              <a:ln w="3175" cap="flat" cmpd="sng" algn="ctr">
                <a:solidFill>
                  <a:schemeClr val="accent6">
                    <a:lumMod val="50000"/>
                  </a:schemeClr>
                </a:solidFill>
                <a:prstDash val="solid"/>
                <a:round/>
              </a:ln>
              <a:effectLst/>
            </c:spPr>
          </c:marker>
          <c:cat>
            <c:numRef>
              <c:f>Sheet1!$A$4:$A$88</c:f>
              <c:numCache>
                <c:formatCode>General</c:formatCode>
                <c:ptCount val="85"/>
                <c:pt idx="0">
                  <c:v>2016.01</c:v>
                </c:pt>
                <c:pt idx="1">
                  <c:v>2016.02</c:v>
                </c:pt>
                <c:pt idx="2">
                  <c:v>2016.03</c:v>
                </c:pt>
                <c:pt idx="3">
                  <c:v>2016.04</c:v>
                </c:pt>
                <c:pt idx="4">
                  <c:v>2016.05</c:v>
                </c:pt>
                <c:pt idx="5">
                  <c:v>2016.06</c:v>
                </c:pt>
                <c:pt idx="6">
                  <c:v>2016.07</c:v>
                </c:pt>
                <c:pt idx="7">
                  <c:v>2016.08</c:v>
                </c:pt>
                <c:pt idx="8">
                  <c:v>2016.09</c:v>
                </c:pt>
                <c:pt idx="9" formatCode="0.00">
                  <c:v>2016.1</c:v>
                </c:pt>
                <c:pt idx="10">
                  <c:v>2016.11</c:v>
                </c:pt>
                <c:pt idx="11">
                  <c:v>2016.12</c:v>
                </c:pt>
                <c:pt idx="12">
                  <c:v>2017.01</c:v>
                </c:pt>
                <c:pt idx="13">
                  <c:v>2017.02</c:v>
                </c:pt>
                <c:pt idx="14">
                  <c:v>2017.03</c:v>
                </c:pt>
                <c:pt idx="15">
                  <c:v>2017.04</c:v>
                </c:pt>
                <c:pt idx="16">
                  <c:v>2017.05</c:v>
                </c:pt>
                <c:pt idx="17">
                  <c:v>2017.06</c:v>
                </c:pt>
                <c:pt idx="18">
                  <c:v>2017.07</c:v>
                </c:pt>
                <c:pt idx="19">
                  <c:v>2017.08</c:v>
                </c:pt>
                <c:pt idx="20">
                  <c:v>2017.09</c:v>
                </c:pt>
                <c:pt idx="21" formatCode="0.00">
                  <c:v>2017.1</c:v>
                </c:pt>
                <c:pt idx="22">
                  <c:v>2017.11</c:v>
                </c:pt>
                <c:pt idx="23">
                  <c:v>2017.12</c:v>
                </c:pt>
                <c:pt idx="24">
                  <c:v>2018.01</c:v>
                </c:pt>
                <c:pt idx="25">
                  <c:v>2018.02</c:v>
                </c:pt>
                <c:pt idx="26">
                  <c:v>2018.03</c:v>
                </c:pt>
                <c:pt idx="27">
                  <c:v>2018.04</c:v>
                </c:pt>
                <c:pt idx="28">
                  <c:v>2018.05</c:v>
                </c:pt>
                <c:pt idx="29">
                  <c:v>2018.06</c:v>
                </c:pt>
                <c:pt idx="30">
                  <c:v>2018.07</c:v>
                </c:pt>
                <c:pt idx="31">
                  <c:v>2018.08</c:v>
                </c:pt>
                <c:pt idx="32">
                  <c:v>2018.09</c:v>
                </c:pt>
                <c:pt idx="33" formatCode="0.00">
                  <c:v>2018.1</c:v>
                </c:pt>
                <c:pt idx="34">
                  <c:v>2018.11</c:v>
                </c:pt>
                <c:pt idx="35">
                  <c:v>2018.12</c:v>
                </c:pt>
                <c:pt idx="36">
                  <c:v>2019.01</c:v>
                </c:pt>
                <c:pt idx="37">
                  <c:v>2019.02</c:v>
                </c:pt>
                <c:pt idx="38">
                  <c:v>2019.03</c:v>
                </c:pt>
                <c:pt idx="39">
                  <c:v>2019.04</c:v>
                </c:pt>
                <c:pt idx="40">
                  <c:v>2019.05</c:v>
                </c:pt>
                <c:pt idx="41">
                  <c:v>2019.06</c:v>
                </c:pt>
                <c:pt idx="42">
                  <c:v>2019.07</c:v>
                </c:pt>
                <c:pt idx="43">
                  <c:v>2019.08</c:v>
                </c:pt>
                <c:pt idx="44">
                  <c:v>2019.09</c:v>
                </c:pt>
                <c:pt idx="45" formatCode="0.00">
                  <c:v>2019.1</c:v>
                </c:pt>
                <c:pt idx="46">
                  <c:v>2019.11</c:v>
                </c:pt>
                <c:pt idx="47">
                  <c:v>2019.12</c:v>
                </c:pt>
                <c:pt idx="48">
                  <c:v>2020.01</c:v>
                </c:pt>
                <c:pt idx="49">
                  <c:v>2020.02</c:v>
                </c:pt>
                <c:pt idx="50">
                  <c:v>2020.03</c:v>
                </c:pt>
                <c:pt idx="51">
                  <c:v>2020.04</c:v>
                </c:pt>
                <c:pt idx="52">
                  <c:v>2020.05</c:v>
                </c:pt>
                <c:pt idx="53">
                  <c:v>2020.06</c:v>
                </c:pt>
                <c:pt idx="54">
                  <c:v>2020.07</c:v>
                </c:pt>
                <c:pt idx="55">
                  <c:v>2020.08</c:v>
                </c:pt>
                <c:pt idx="56">
                  <c:v>2020.09</c:v>
                </c:pt>
                <c:pt idx="57" formatCode="0.00">
                  <c:v>2020.1</c:v>
                </c:pt>
                <c:pt idx="58">
                  <c:v>2020.11</c:v>
                </c:pt>
                <c:pt idx="59">
                  <c:v>2020.12</c:v>
                </c:pt>
                <c:pt idx="60">
                  <c:v>2021.01</c:v>
                </c:pt>
                <c:pt idx="61">
                  <c:v>2021.02</c:v>
                </c:pt>
                <c:pt idx="62">
                  <c:v>2021.03</c:v>
                </c:pt>
                <c:pt idx="63">
                  <c:v>2021.04</c:v>
                </c:pt>
                <c:pt idx="64">
                  <c:v>2021.05</c:v>
                </c:pt>
                <c:pt idx="65">
                  <c:v>2021.06</c:v>
                </c:pt>
                <c:pt idx="66">
                  <c:v>2021.07</c:v>
                </c:pt>
                <c:pt idx="67">
                  <c:v>2021.08</c:v>
                </c:pt>
                <c:pt idx="68">
                  <c:v>2021.09</c:v>
                </c:pt>
                <c:pt idx="69" formatCode="0.00">
                  <c:v>2021.1</c:v>
                </c:pt>
                <c:pt idx="70">
                  <c:v>2021.11</c:v>
                </c:pt>
                <c:pt idx="71">
                  <c:v>2021.12</c:v>
                </c:pt>
                <c:pt idx="72">
                  <c:v>2022.01</c:v>
                </c:pt>
                <c:pt idx="73">
                  <c:v>2022.02</c:v>
                </c:pt>
                <c:pt idx="74">
                  <c:v>2022.03</c:v>
                </c:pt>
                <c:pt idx="75">
                  <c:v>2022.04</c:v>
                </c:pt>
                <c:pt idx="76">
                  <c:v>2022.05</c:v>
                </c:pt>
                <c:pt idx="77">
                  <c:v>2022.06</c:v>
                </c:pt>
                <c:pt idx="78">
                  <c:v>2022.07</c:v>
                </c:pt>
                <c:pt idx="79">
                  <c:v>2022.08</c:v>
                </c:pt>
                <c:pt idx="80">
                  <c:v>2022.09</c:v>
                </c:pt>
                <c:pt idx="81" formatCode="0.00">
                  <c:v>2022.1</c:v>
                </c:pt>
                <c:pt idx="82">
                  <c:v>2022.11</c:v>
                </c:pt>
                <c:pt idx="83">
                  <c:v>2022.12</c:v>
                </c:pt>
                <c:pt idx="84">
                  <c:v>2023.01</c:v>
                </c:pt>
              </c:numCache>
            </c:numRef>
          </c:cat>
          <c:val>
            <c:numRef>
              <c:f>Sheet1!$M$4:$M$88</c:f>
              <c:numCache>
                <c:formatCode>General</c:formatCode>
                <c:ptCount val="85"/>
                <c:pt idx="0">
                  <c:v>307135</c:v>
                </c:pt>
                <c:pt idx="1">
                  <c:v>309727</c:v>
                </c:pt>
                <c:pt idx="2">
                  <c:v>323109</c:v>
                </c:pt>
                <c:pt idx="3">
                  <c:v>327773</c:v>
                </c:pt>
                <c:pt idx="4">
                  <c:v>337338</c:v>
                </c:pt>
                <c:pt idx="5">
                  <c:v>370481</c:v>
                </c:pt>
                <c:pt idx="6">
                  <c:v>397437</c:v>
                </c:pt>
                <c:pt idx="7">
                  <c:v>396886</c:v>
                </c:pt>
                <c:pt idx="8">
                  <c:v>387525</c:v>
                </c:pt>
                <c:pt idx="9">
                  <c:v>334597</c:v>
                </c:pt>
                <c:pt idx="10">
                  <c:v>321709</c:v>
                </c:pt>
                <c:pt idx="11">
                  <c:v>300120</c:v>
                </c:pt>
                <c:pt idx="12">
                  <c:v>304576</c:v>
                </c:pt>
                <c:pt idx="13">
                  <c:v>290181</c:v>
                </c:pt>
                <c:pt idx="14">
                  <c:v>347618</c:v>
                </c:pt>
                <c:pt idx="15">
                  <c:v>300330</c:v>
                </c:pt>
                <c:pt idx="16">
                  <c:v>346292</c:v>
                </c:pt>
                <c:pt idx="17">
                  <c:v>397120</c:v>
                </c:pt>
                <c:pt idx="18">
                  <c:v>393880</c:v>
                </c:pt>
                <c:pt idx="19">
                  <c:v>373998</c:v>
                </c:pt>
                <c:pt idx="20">
                  <c:v>346457</c:v>
                </c:pt>
                <c:pt idx="21">
                  <c:v>335429</c:v>
                </c:pt>
                <c:pt idx="22">
                  <c:v>313556</c:v>
                </c:pt>
                <c:pt idx="23">
                  <c:v>278666</c:v>
                </c:pt>
                <c:pt idx="24">
                  <c:v>305528</c:v>
                </c:pt>
                <c:pt idx="25">
                  <c:v>279687</c:v>
                </c:pt>
                <c:pt idx="26">
                  <c:v>308927</c:v>
                </c:pt>
                <c:pt idx="27">
                  <c:v>314661</c:v>
                </c:pt>
                <c:pt idx="28">
                  <c:v>356429</c:v>
                </c:pt>
                <c:pt idx="29">
                  <c:v>382025</c:v>
                </c:pt>
                <c:pt idx="30">
                  <c:v>425442</c:v>
                </c:pt>
                <c:pt idx="31">
                  <c:v>391665</c:v>
                </c:pt>
                <c:pt idx="32">
                  <c:v>330232</c:v>
                </c:pt>
                <c:pt idx="33">
                  <c:v>339514</c:v>
                </c:pt>
                <c:pt idx="34">
                  <c:v>307480</c:v>
                </c:pt>
                <c:pt idx="35">
                  <c:v>276353</c:v>
                </c:pt>
                <c:pt idx="36">
                  <c:v>300890</c:v>
                </c:pt>
                <c:pt idx="37">
                  <c:v>274594</c:v>
                </c:pt>
                <c:pt idx="38">
                  <c:v>304255</c:v>
                </c:pt>
                <c:pt idx="39">
                  <c:v>299475</c:v>
                </c:pt>
                <c:pt idx="40">
                  <c:v>323147</c:v>
                </c:pt>
                <c:pt idx="41">
                  <c:v>323591</c:v>
                </c:pt>
                <c:pt idx="42">
                  <c:v>413809</c:v>
                </c:pt>
                <c:pt idx="43">
                  <c:v>391749</c:v>
                </c:pt>
                <c:pt idx="44">
                  <c:v>342306</c:v>
                </c:pt>
                <c:pt idx="45">
                  <c:v>325599</c:v>
                </c:pt>
                <c:pt idx="46">
                  <c:v>294315</c:v>
                </c:pt>
                <c:pt idx="47">
                  <c:v>277071</c:v>
                </c:pt>
                <c:pt idx="48">
                  <c:v>306821</c:v>
                </c:pt>
                <c:pt idx="49">
                  <c:v>280307</c:v>
                </c:pt>
                <c:pt idx="50">
                  <c:v>283532</c:v>
                </c:pt>
                <c:pt idx="51">
                  <c:v>291578</c:v>
                </c:pt>
                <c:pt idx="52">
                  <c:v>302505</c:v>
                </c:pt>
                <c:pt idx="53">
                  <c:v>342981</c:v>
                </c:pt>
                <c:pt idx="54">
                  <c:v>350352</c:v>
                </c:pt>
                <c:pt idx="55">
                  <c:v>347942</c:v>
                </c:pt>
                <c:pt idx="56">
                  <c:v>341756</c:v>
                </c:pt>
                <c:pt idx="57">
                  <c:v>311109</c:v>
                </c:pt>
                <c:pt idx="58">
                  <c:v>294734</c:v>
                </c:pt>
                <c:pt idx="59">
                  <c:v>294802</c:v>
                </c:pt>
                <c:pt idx="60">
                  <c:v>278874</c:v>
                </c:pt>
                <c:pt idx="61">
                  <c:v>275202</c:v>
                </c:pt>
                <c:pt idx="62">
                  <c:v>324288</c:v>
                </c:pt>
                <c:pt idx="63">
                  <c:v>297702</c:v>
                </c:pt>
                <c:pt idx="64">
                  <c:v>279593</c:v>
                </c:pt>
                <c:pt idx="65">
                  <c:v>341696</c:v>
                </c:pt>
                <c:pt idx="66">
                  <c:v>371340</c:v>
                </c:pt>
                <c:pt idx="67">
                  <c:v>328974</c:v>
                </c:pt>
                <c:pt idx="68">
                  <c:v>335858</c:v>
                </c:pt>
                <c:pt idx="69">
                  <c:v>297185</c:v>
                </c:pt>
                <c:pt idx="70">
                  <c:v>292772</c:v>
                </c:pt>
                <c:pt idx="71">
                  <c:v>281124</c:v>
                </c:pt>
                <c:pt idx="72">
                  <c:v>279148</c:v>
                </c:pt>
                <c:pt idx="73">
                  <c:v>269504</c:v>
                </c:pt>
                <c:pt idx="74">
                  <c:v>312914</c:v>
                </c:pt>
                <c:pt idx="75">
                  <c:v>276435</c:v>
                </c:pt>
                <c:pt idx="76">
                  <c:v>315843</c:v>
                </c:pt>
                <c:pt idx="77">
                  <c:v>320778</c:v>
                </c:pt>
                <c:pt idx="78">
                  <c:v>356430</c:v>
                </c:pt>
                <c:pt idx="79">
                  <c:v>363966</c:v>
                </c:pt>
                <c:pt idx="80">
                  <c:v>321818</c:v>
                </c:pt>
                <c:pt idx="81">
                  <c:v>301101</c:v>
                </c:pt>
                <c:pt idx="82">
                  <c:v>303130</c:v>
                </c:pt>
                <c:pt idx="83">
                  <c:v>279480</c:v>
                </c:pt>
                <c:pt idx="84">
                  <c:v>299071</c:v>
                </c:pt>
              </c:numCache>
            </c:numRef>
          </c:val>
          <c:smooth val="0"/>
          <c:extLst>
            <c:ext xmlns:c16="http://schemas.microsoft.com/office/drawing/2014/chart" uri="{C3380CC4-5D6E-409C-BE32-E72D297353CC}">
              <c16:uniqueId val="{00000000-87DB-43D6-B08B-D92262D9BFD4}"/>
            </c:ext>
          </c:extLst>
        </c:ser>
        <c:ser>
          <c:idx val="2"/>
          <c:order val="1"/>
          <c:tx>
            <c:strRef>
              <c:f>Sheet1!$C$3</c:f>
              <c:strCache>
                <c:ptCount val="1"/>
                <c:pt idx="0">
                  <c:v>Co-amoxiclav (Amoxicillin/clavulanic acid)</c:v>
                </c:pt>
              </c:strCache>
            </c:strRef>
          </c:tx>
          <c:spPr>
            <a:ln w="12700" cap="rnd" cmpd="sng" algn="ctr">
              <a:solidFill>
                <a:schemeClr val="accent2"/>
              </a:solidFill>
              <a:prstDash val="solid"/>
              <a:round/>
            </a:ln>
            <a:effectLst/>
          </c:spPr>
          <c:marker>
            <c:spPr>
              <a:solidFill>
                <a:srgbClr val="FFC000"/>
              </a:solidFill>
              <a:ln w="6350" cap="flat" cmpd="sng" algn="ctr">
                <a:solidFill>
                  <a:srgbClr val="FFC000"/>
                </a:solidFill>
                <a:prstDash val="solid"/>
                <a:round/>
              </a:ln>
              <a:effectLst/>
            </c:spPr>
          </c:marker>
          <c:cat>
            <c:numRef>
              <c:f>Sheet1!$A$4:$A$88</c:f>
              <c:numCache>
                <c:formatCode>General</c:formatCode>
                <c:ptCount val="85"/>
                <c:pt idx="0">
                  <c:v>2016.01</c:v>
                </c:pt>
                <c:pt idx="1">
                  <c:v>2016.02</c:v>
                </c:pt>
                <c:pt idx="2">
                  <c:v>2016.03</c:v>
                </c:pt>
                <c:pt idx="3">
                  <c:v>2016.04</c:v>
                </c:pt>
                <c:pt idx="4">
                  <c:v>2016.05</c:v>
                </c:pt>
                <c:pt idx="5">
                  <c:v>2016.06</c:v>
                </c:pt>
                <c:pt idx="6">
                  <c:v>2016.07</c:v>
                </c:pt>
                <c:pt idx="7">
                  <c:v>2016.08</c:v>
                </c:pt>
                <c:pt idx="8">
                  <c:v>2016.09</c:v>
                </c:pt>
                <c:pt idx="9" formatCode="0.00">
                  <c:v>2016.1</c:v>
                </c:pt>
                <c:pt idx="10">
                  <c:v>2016.11</c:v>
                </c:pt>
                <c:pt idx="11">
                  <c:v>2016.12</c:v>
                </c:pt>
                <c:pt idx="12">
                  <c:v>2017.01</c:v>
                </c:pt>
                <c:pt idx="13">
                  <c:v>2017.02</c:v>
                </c:pt>
                <c:pt idx="14">
                  <c:v>2017.03</c:v>
                </c:pt>
                <c:pt idx="15">
                  <c:v>2017.04</c:v>
                </c:pt>
                <c:pt idx="16">
                  <c:v>2017.05</c:v>
                </c:pt>
                <c:pt idx="17">
                  <c:v>2017.06</c:v>
                </c:pt>
                <c:pt idx="18">
                  <c:v>2017.07</c:v>
                </c:pt>
                <c:pt idx="19">
                  <c:v>2017.08</c:v>
                </c:pt>
                <c:pt idx="20">
                  <c:v>2017.09</c:v>
                </c:pt>
                <c:pt idx="21" formatCode="0.00">
                  <c:v>2017.1</c:v>
                </c:pt>
                <c:pt idx="22">
                  <c:v>2017.11</c:v>
                </c:pt>
                <c:pt idx="23">
                  <c:v>2017.12</c:v>
                </c:pt>
                <c:pt idx="24">
                  <c:v>2018.01</c:v>
                </c:pt>
                <c:pt idx="25">
                  <c:v>2018.02</c:v>
                </c:pt>
                <c:pt idx="26">
                  <c:v>2018.03</c:v>
                </c:pt>
                <c:pt idx="27">
                  <c:v>2018.04</c:v>
                </c:pt>
                <c:pt idx="28">
                  <c:v>2018.05</c:v>
                </c:pt>
                <c:pt idx="29">
                  <c:v>2018.06</c:v>
                </c:pt>
                <c:pt idx="30">
                  <c:v>2018.07</c:v>
                </c:pt>
                <c:pt idx="31">
                  <c:v>2018.08</c:v>
                </c:pt>
                <c:pt idx="32">
                  <c:v>2018.09</c:v>
                </c:pt>
                <c:pt idx="33" formatCode="0.00">
                  <c:v>2018.1</c:v>
                </c:pt>
                <c:pt idx="34">
                  <c:v>2018.11</c:v>
                </c:pt>
                <c:pt idx="35">
                  <c:v>2018.12</c:v>
                </c:pt>
                <c:pt idx="36">
                  <c:v>2019.01</c:v>
                </c:pt>
                <c:pt idx="37">
                  <c:v>2019.02</c:v>
                </c:pt>
                <c:pt idx="38">
                  <c:v>2019.03</c:v>
                </c:pt>
                <c:pt idx="39">
                  <c:v>2019.04</c:v>
                </c:pt>
                <c:pt idx="40">
                  <c:v>2019.05</c:v>
                </c:pt>
                <c:pt idx="41">
                  <c:v>2019.06</c:v>
                </c:pt>
                <c:pt idx="42">
                  <c:v>2019.07</c:v>
                </c:pt>
                <c:pt idx="43">
                  <c:v>2019.08</c:v>
                </c:pt>
                <c:pt idx="44">
                  <c:v>2019.09</c:v>
                </c:pt>
                <c:pt idx="45" formatCode="0.00">
                  <c:v>2019.1</c:v>
                </c:pt>
                <c:pt idx="46">
                  <c:v>2019.11</c:v>
                </c:pt>
                <c:pt idx="47">
                  <c:v>2019.12</c:v>
                </c:pt>
                <c:pt idx="48">
                  <c:v>2020.01</c:v>
                </c:pt>
                <c:pt idx="49">
                  <c:v>2020.02</c:v>
                </c:pt>
                <c:pt idx="50">
                  <c:v>2020.03</c:v>
                </c:pt>
                <c:pt idx="51">
                  <c:v>2020.04</c:v>
                </c:pt>
                <c:pt idx="52">
                  <c:v>2020.05</c:v>
                </c:pt>
                <c:pt idx="53">
                  <c:v>2020.06</c:v>
                </c:pt>
                <c:pt idx="54">
                  <c:v>2020.07</c:v>
                </c:pt>
                <c:pt idx="55">
                  <c:v>2020.08</c:v>
                </c:pt>
                <c:pt idx="56">
                  <c:v>2020.09</c:v>
                </c:pt>
                <c:pt idx="57" formatCode="0.00">
                  <c:v>2020.1</c:v>
                </c:pt>
                <c:pt idx="58">
                  <c:v>2020.11</c:v>
                </c:pt>
                <c:pt idx="59">
                  <c:v>2020.12</c:v>
                </c:pt>
                <c:pt idx="60">
                  <c:v>2021.01</c:v>
                </c:pt>
                <c:pt idx="61">
                  <c:v>2021.02</c:v>
                </c:pt>
                <c:pt idx="62">
                  <c:v>2021.03</c:v>
                </c:pt>
                <c:pt idx="63">
                  <c:v>2021.04</c:v>
                </c:pt>
                <c:pt idx="64">
                  <c:v>2021.05</c:v>
                </c:pt>
                <c:pt idx="65">
                  <c:v>2021.06</c:v>
                </c:pt>
                <c:pt idx="66">
                  <c:v>2021.07</c:v>
                </c:pt>
                <c:pt idx="67">
                  <c:v>2021.08</c:v>
                </c:pt>
                <c:pt idx="68">
                  <c:v>2021.09</c:v>
                </c:pt>
                <c:pt idx="69" formatCode="0.00">
                  <c:v>2021.1</c:v>
                </c:pt>
                <c:pt idx="70">
                  <c:v>2021.11</c:v>
                </c:pt>
                <c:pt idx="71">
                  <c:v>2021.12</c:v>
                </c:pt>
                <c:pt idx="72">
                  <c:v>2022.01</c:v>
                </c:pt>
                <c:pt idx="73">
                  <c:v>2022.02</c:v>
                </c:pt>
                <c:pt idx="74">
                  <c:v>2022.03</c:v>
                </c:pt>
                <c:pt idx="75">
                  <c:v>2022.04</c:v>
                </c:pt>
                <c:pt idx="76">
                  <c:v>2022.05</c:v>
                </c:pt>
                <c:pt idx="77">
                  <c:v>2022.06</c:v>
                </c:pt>
                <c:pt idx="78">
                  <c:v>2022.07</c:v>
                </c:pt>
                <c:pt idx="79">
                  <c:v>2022.08</c:v>
                </c:pt>
                <c:pt idx="80">
                  <c:v>2022.09</c:v>
                </c:pt>
                <c:pt idx="81" formatCode="0.00">
                  <c:v>2022.1</c:v>
                </c:pt>
                <c:pt idx="82">
                  <c:v>2022.11</c:v>
                </c:pt>
                <c:pt idx="83">
                  <c:v>2022.12</c:v>
                </c:pt>
                <c:pt idx="84">
                  <c:v>2023.01</c:v>
                </c:pt>
              </c:numCache>
            </c:numRef>
          </c:cat>
          <c:val>
            <c:numRef>
              <c:f>Sheet1!$C$4:$C$88</c:f>
              <c:numCache>
                <c:formatCode>General</c:formatCode>
                <c:ptCount val="85"/>
                <c:pt idx="0">
                  <c:v>136004</c:v>
                </c:pt>
                <c:pt idx="1">
                  <c:v>135149</c:v>
                </c:pt>
                <c:pt idx="2">
                  <c:v>140780</c:v>
                </c:pt>
                <c:pt idx="3">
                  <c:v>133458</c:v>
                </c:pt>
                <c:pt idx="4">
                  <c:v>124096</c:v>
                </c:pt>
                <c:pt idx="5">
                  <c:v>124065</c:v>
                </c:pt>
                <c:pt idx="6">
                  <c:v>123741</c:v>
                </c:pt>
                <c:pt idx="7">
                  <c:v>121891</c:v>
                </c:pt>
                <c:pt idx="8">
                  <c:v>122300</c:v>
                </c:pt>
                <c:pt idx="9">
                  <c:v>122044</c:v>
                </c:pt>
                <c:pt idx="10">
                  <c:v>126524</c:v>
                </c:pt>
                <c:pt idx="11">
                  <c:v>134091</c:v>
                </c:pt>
                <c:pt idx="12">
                  <c:v>135178</c:v>
                </c:pt>
                <c:pt idx="13">
                  <c:v>120399</c:v>
                </c:pt>
                <c:pt idx="14">
                  <c:v>132114</c:v>
                </c:pt>
                <c:pt idx="15">
                  <c:v>111998</c:v>
                </c:pt>
                <c:pt idx="16">
                  <c:v>121972</c:v>
                </c:pt>
                <c:pt idx="17">
                  <c:v>118645</c:v>
                </c:pt>
                <c:pt idx="18">
                  <c:v>117473</c:v>
                </c:pt>
                <c:pt idx="19">
                  <c:v>117504</c:v>
                </c:pt>
                <c:pt idx="20">
                  <c:v>116708</c:v>
                </c:pt>
                <c:pt idx="21">
                  <c:v>119960</c:v>
                </c:pt>
                <c:pt idx="22">
                  <c:v>116337</c:v>
                </c:pt>
                <c:pt idx="23">
                  <c:v>121420</c:v>
                </c:pt>
                <c:pt idx="24">
                  <c:v>137279</c:v>
                </c:pt>
                <c:pt idx="25">
                  <c:v>114756</c:v>
                </c:pt>
                <c:pt idx="26">
                  <c:v>121461</c:v>
                </c:pt>
                <c:pt idx="27">
                  <c:v>112720</c:v>
                </c:pt>
                <c:pt idx="28">
                  <c:v>113034</c:v>
                </c:pt>
                <c:pt idx="29">
                  <c:v>108737</c:v>
                </c:pt>
                <c:pt idx="30">
                  <c:v>109596</c:v>
                </c:pt>
                <c:pt idx="31">
                  <c:v>111297</c:v>
                </c:pt>
                <c:pt idx="32">
                  <c:v>105986</c:v>
                </c:pt>
                <c:pt idx="33">
                  <c:v>116147</c:v>
                </c:pt>
                <c:pt idx="34">
                  <c:v>110086</c:v>
                </c:pt>
                <c:pt idx="35">
                  <c:v>112749</c:v>
                </c:pt>
                <c:pt idx="36">
                  <c:v>122479</c:v>
                </c:pt>
                <c:pt idx="37">
                  <c:v>106107</c:v>
                </c:pt>
                <c:pt idx="38">
                  <c:v>110123</c:v>
                </c:pt>
                <c:pt idx="39">
                  <c:v>105454</c:v>
                </c:pt>
                <c:pt idx="40">
                  <c:v>106722</c:v>
                </c:pt>
                <c:pt idx="41">
                  <c:v>100254</c:v>
                </c:pt>
                <c:pt idx="42">
                  <c:v>106343</c:v>
                </c:pt>
                <c:pt idx="43">
                  <c:v>105994</c:v>
                </c:pt>
                <c:pt idx="44">
                  <c:v>101704</c:v>
                </c:pt>
                <c:pt idx="45">
                  <c:v>109869</c:v>
                </c:pt>
                <c:pt idx="46">
                  <c:v>106204</c:v>
                </c:pt>
                <c:pt idx="47">
                  <c:v>113354</c:v>
                </c:pt>
                <c:pt idx="48">
                  <c:v>117389</c:v>
                </c:pt>
                <c:pt idx="49">
                  <c:v>101868</c:v>
                </c:pt>
                <c:pt idx="50">
                  <c:v>112855</c:v>
                </c:pt>
                <c:pt idx="51">
                  <c:v>120699</c:v>
                </c:pt>
                <c:pt idx="52">
                  <c:v>101622</c:v>
                </c:pt>
                <c:pt idx="53">
                  <c:v>101210</c:v>
                </c:pt>
                <c:pt idx="54">
                  <c:v>101636</c:v>
                </c:pt>
                <c:pt idx="55">
                  <c:v>92049</c:v>
                </c:pt>
                <c:pt idx="56">
                  <c:v>101317</c:v>
                </c:pt>
                <c:pt idx="57">
                  <c:v>103380</c:v>
                </c:pt>
                <c:pt idx="58">
                  <c:v>101252</c:v>
                </c:pt>
                <c:pt idx="59">
                  <c:v>106519</c:v>
                </c:pt>
                <c:pt idx="60">
                  <c:v>103371</c:v>
                </c:pt>
                <c:pt idx="61">
                  <c:v>92852</c:v>
                </c:pt>
                <c:pt idx="62">
                  <c:v>101757</c:v>
                </c:pt>
                <c:pt idx="63">
                  <c:v>93648</c:v>
                </c:pt>
                <c:pt idx="64">
                  <c:v>92954</c:v>
                </c:pt>
                <c:pt idx="65">
                  <c:v>100388</c:v>
                </c:pt>
                <c:pt idx="66">
                  <c:v>104836</c:v>
                </c:pt>
                <c:pt idx="67">
                  <c:v>99869</c:v>
                </c:pt>
                <c:pt idx="68">
                  <c:v>105850</c:v>
                </c:pt>
                <c:pt idx="69">
                  <c:v>107734</c:v>
                </c:pt>
                <c:pt idx="70">
                  <c:v>110775</c:v>
                </c:pt>
                <c:pt idx="71">
                  <c:v>114270</c:v>
                </c:pt>
                <c:pt idx="72">
                  <c:v>103879</c:v>
                </c:pt>
                <c:pt idx="73">
                  <c:v>94714</c:v>
                </c:pt>
                <c:pt idx="74">
                  <c:v>109563</c:v>
                </c:pt>
                <c:pt idx="75">
                  <c:v>99064</c:v>
                </c:pt>
                <c:pt idx="76">
                  <c:v>102704</c:v>
                </c:pt>
                <c:pt idx="77">
                  <c:v>100277</c:v>
                </c:pt>
                <c:pt idx="78">
                  <c:v>101449</c:v>
                </c:pt>
                <c:pt idx="79">
                  <c:v>101199</c:v>
                </c:pt>
                <c:pt idx="80">
                  <c:v>100010</c:v>
                </c:pt>
                <c:pt idx="81">
                  <c:v>104598</c:v>
                </c:pt>
                <c:pt idx="82">
                  <c:v>107040</c:v>
                </c:pt>
                <c:pt idx="83">
                  <c:v>131284</c:v>
                </c:pt>
                <c:pt idx="84">
                  <c:v>121547</c:v>
                </c:pt>
              </c:numCache>
            </c:numRef>
          </c:val>
          <c:smooth val="0"/>
          <c:extLst>
            <c:ext xmlns:c16="http://schemas.microsoft.com/office/drawing/2014/chart" uri="{C3380CC4-5D6E-409C-BE32-E72D297353CC}">
              <c16:uniqueId val="{00000001-87DB-43D6-B08B-D92262D9BFD4}"/>
            </c:ext>
          </c:extLst>
        </c:ser>
        <c:ser>
          <c:idx val="3"/>
          <c:order val="2"/>
          <c:tx>
            <c:strRef>
              <c:f>Sheet1!$F$3</c:f>
              <c:strCache>
                <c:ptCount val="1"/>
                <c:pt idx="0">
                  <c:v>Doxycycline</c:v>
                </c:pt>
              </c:strCache>
            </c:strRef>
          </c:tx>
          <c:spPr>
            <a:ln w="12700" cap="rnd" cmpd="sng" algn="ctr">
              <a:solidFill>
                <a:schemeClr val="accent5"/>
              </a:solidFill>
              <a:prstDash val="solid"/>
              <a:round/>
            </a:ln>
            <a:effectLst/>
          </c:spPr>
          <c:marker>
            <c:spPr>
              <a:noFill/>
              <a:ln w="6350" cap="flat" cmpd="sng" algn="ctr">
                <a:solidFill>
                  <a:schemeClr val="accent5"/>
                </a:solidFill>
                <a:prstDash val="solid"/>
                <a:round/>
              </a:ln>
              <a:effectLst/>
            </c:spPr>
          </c:marker>
          <c:cat>
            <c:numRef>
              <c:f>Sheet1!$A$4:$A$88</c:f>
              <c:numCache>
                <c:formatCode>General</c:formatCode>
                <c:ptCount val="85"/>
                <c:pt idx="0">
                  <c:v>2016.01</c:v>
                </c:pt>
                <c:pt idx="1">
                  <c:v>2016.02</c:v>
                </c:pt>
                <c:pt idx="2">
                  <c:v>2016.03</c:v>
                </c:pt>
                <c:pt idx="3">
                  <c:v>2016.04</c:v>
                </c:pt>
                <c:pt idx="4">
                  <c:v>2016.05</c:v>
                </c:pt>
                <c:pt idx="5">
                  <c:v>2016.06</c:v>
                </c:pt>
                <c:pt idx="6">
                  <c:v>2016.07</c:v>
                </c:pt>
                <c:pt idx="7">
                  <c:v>2016.08</c:v>
                </c:pt>
                <c:pt idx="8">
                  <c:v>2016.09</c:v>
                </c:pt>
                <c:pt idx="9" formatCode="0.00">
                  <c:v>2016.1</c:v>
                </c:pt>
                <c:pt idx="10">
                  <c:v>2016.11</c:v>
                </c:pt>
                <c:pt idx="11">
                  <c:v>2016.12</c:v>
                </c:pt>
                <c:pt idx="12">
                  <c:v>2017.01</c:v>
                </c:pt>
                <c:pt idx="13">
                  <c:v>2017.02</c:v>
                </c:pt>
                <c:pt idx="14">
                  <c:v>2017.03</c:v>
                </c:pt>
                <c:pt idx="15">
                  <c:v>2017.04</c:v>
                </c:pt>
                <c:pt idx="16">
                  <c:v>2017.05</c:v>
                </c:pt>
                <c:pt idx="17">
                  <c:v>2017.06</c:v>
                </c:pt>
                <c:pt idx="18">
                  <c:v>2017.07</c:v>
                </c:pt>
                <c:pt idx="19">
                  <c:v>2017.08</c:v>
                </c:pt>
                <c:pt idx="20">
                  <c:v>2017.09</c:v>
                </c:pt>
                <c:pt idx="21" formatCode="0.00">
                  <c:v>2017.1</c:v>
                </c:pt>
                <c:pt idx="22">
                  <c:v>2017.11</c:v>
                </c:pt>
                <c:pt idx="23">
                  <c:v>2017.12</c:v>
                </c:pt>
                <c:pt idx="24">
                  <c:v>2018.01</c:v>
                </c:pt>
                <c:pt idx="25">
                  <c:v>2018.02</c:v>
                </c:pt>
                <c:pt idx="26">
                  <c:v>2018.03</c:v>
                </c:pt>
                <c:pt idx="27">
                  <c:v>2018.04</c:v>
                </c:pt>
                <c:pt idx="28">
                  <c:v>2018.05</c:v>
                </c:pt>
                <c:pt idx="29">
                  <c:v>2018.06</c:v>
                </c:pt>
                <c:pt idx="30">
                  <c:v>2018.07</c:v>
                </c:pt>
                <c:pt idx="31">
                  <c:v>2018.08</c:v>
                </c:pt>
                <c:pt idx="32">
                  <c:v>2018.09</c:v>
                </c:pt>
                <c:pt idx="33" formatCode="0.00">
                  <c:v>2018.1</c:v>
                </c:pt>
                <c:pt idx="34">
                  <c:v>2018.11</c:v>
                </c:pt>
                <c:pt idx="35">
                  <c:v>2018.12</c:v>
                </c:pt>
                <c:pt idx="36">
                  <c:v>2019.01</c:v>
                </c:pt>
                <c:pt idx="37">
                  <c:v>2019.02</c:v>
                </c:pt>
                <c:pt idx="38">
                  <c:v>2019.03</c:v>
                </c:pt>
                <c:pt idx="39">
                  <c:v>2019.04</c:v>
                </c:pt>
                <c:pt idx="40">
                  <c:v>2019.05</c:v>
                </c:pt>
                <c:pt idx="41">
                  <c:v>2019.06</c:v>
                </c:pt>
                <c:pt idx="42">
                  <c:v>2019.07</c:v>
                </c:pt>
                <c:pt idx="43">
                  <c:v>2019.08</c:v>
                </c:pt>
                <c:pt idx="44">
                  <c:v>2019.09</c:v>
                </c:pt>
                <c:pt idx="45" formatCode="0.00">
                  <c:v>2019.1</c:v>
                </c:pt>
                <c:pt idx="46">
                  <c:v>2019.11</c:v>
                </c:pt>
                <c:pt idx="47">
                  <c:v>2019.12</c:v>
                </c:pt>
                <c:pt idx="48">
                  <c:v>2020.01</c:v>
                </c:pt>
                <c:pt idx="49">
                  <c:v>2020.02</c:v>
                </c:pt>
                <c:pt idx="50">
                  <c:v>2020.03</c:v>
                </c:pt>
                <c:pt idx="51">
                  <c:v>2020.04</c:v>
                </c:pt>
                <c:pt idx="52">
                  <c:v>2020.05</c:v>
                </c:pt>
                <c:pt idx="53">
                  <c:v>2020.06</c:v>
                </c:pt>
                <c:pt idx="54">
                  <c:v>2020.07</c:v>
                </c:pt>
                <c:pt idx="55">
                  <c:v>2020.08</c:v>
                </c:pt>
                <c:pt idx="56">
                  <c:v>2020.09</c:v>
                </c:pt>
                <c:pt idx="57" formatCode="0.00">
                  <c:v>2020.1</c:v>
                </c:pt>
                <c:pt idx="58">
                  <c:v>2020.11</c:v>
                </c:pt>
                <c:pt idx="59">
                  <c:v>2020.12</c:v>
                </c:pt>
                <c:pt idx="60">
                  <c:v>2021.01</c:v>
                </c:pt>
                <c:pt idx="61">
                  <c:v>2021.02</c:v>
                </c:pt>
                <c:pt idx="62">
                  <c:v>2021.03</c:v>
                </c:pt>
                <c:pt idx="63">
                  <c:v>2021.04</c:v>
                </c:pt>
                <c:pt idx="64">
                  <c:v>2021.05</c:v>
                </c:pt>
                <c:pt idx="65">
                  <c:v>2021.06</c:v>
                </c:pt>
                <c:pt idx="66">
                  <c:v>2021.07</c:v>
                </c:pt>
                <c:pt idx="67">
                  <c:v>2021.08</c:v>
                </c:pt>
                <c:pt idx="68">
                  <c:v>2021.09</c:v>
                </c:pt>
                <c:pt idx="69" formatCode="0.00">
                  <c:v>2021.1</c:v>
                </c:pt>
                <c:pt idx="70">
                  <c:v>2021.11</c:v>
                </c:pt>
                <c:pt idx="71">
                  <c:v>2021.12</c:v>
                </c:pt>
                <c:pt idx="72">
                  <c:v>2022.01</c:v>
                </c:pt>
                <c:pt idx="73">
                  <c:v>2022.02</c:v>
                </c:pt>
                <c:pt idx="74">
                  <c:v>2022.03</c:v>
                </c:pt>
                <c:pt idx="75">
                  <c:v>2022.04</c:v>
                </c:pt>
                <c:pt idx="76">
                  <c:v>2022.05</c:v>
                </c:pt>
                <c:pt idx="77">
                  <c:v>2022.06</c:v>
                </c:pt>
                <c:pt idx="78">
                  <c:v>2022.07</c:v>
                </c:pt>
                <c:pt idx="79">
                  <c:v>2022.08</c:v>
                </c:pt>
                <c:pt idx="80">
                  <c:v>2022.09</c:v>
                </c:pt>
                <c:pt idx="81" formatCode="0.00">
                  <c:v>2022.1</c:v>
                </c:pt>
                <c:pt idx="82">
                  <c:v>2022.11</c:v>
                </c:pt>
                <c:pt idx="83">
                  <c:v>2022.12</c:v>
                </c:pt>
                <c:pt idx="84">
                  <c:v>2023.01</c:v>
                </c:pt>
              </c:numCache>
            </c:numRef>
          </c:cat>
          <c:val>
            <c:numRef>
              <c:f>Sheet1!$F$4:$F$88</c:f>
              <c:numCache>
                <c:formatCode>General</c:formatCode>
                <c:ptCount val="85"/>
                <c:pt idx="0">
                  <c:v>259502</c:v>
                </c:pt>
                <c:pt idx="1">
                  <c:v>256057</c:v>
                </c:pt>
                <c:pt idx="2">
                  <c:v>263889</c:v>
                </c:pt>
                <c:pt idx="3">
                  <c:v>232396</c:v>
                </c:pt>
                <c:pt idx="4">
                  <c:v>197501</c:v>
                </c:pt>
                <c:pt idx="5">
                  <c:v>189588</c:v>
                </c:pt>
                <c:pt idx="6">
                  <c:v>182830</c:v>
                </c:pt>
                <c:pt idx="7">
                  <c:v>172242</c:v>
                </c:pt>
                <c:pt idx="8">
                  <c:v>180928</c:v>
                </c:pt>
                <c:pt idx="9">
                  <c:v>219292</c:v>
                </c:pt>
                <c:pt idx="10">
                  <c:v>249985</c:v>
                </c:pt>
                <c:pt idx="11">
                  <c:v>302468</c:v>
                </c:pt>
                <c:pt idx="12">
                  <c:v>316551</c:v>
                </c:pt>
                <c:pt idx="13">
                  <c:v>252681</c:v>
                </c:pt>
                <c:pt idx="14">
                  <c:v>251542</c:v>
                </c:pt>
                <c:pt idx="15">
                  <c:v>208710</c:v>
                </c:pt>
                <c:pt idx="16">
                  <c:v>218696</c:v>
                </c:pt>
                <c:pt idx="17">
                  <c:v>193394</c:v>
                </c:pt>
                <c:pt idx="18">
                  <c:v>182267</c:v>
                </c:pt>
                <c:pt idx="19">
                  <c:v>193529</c:v>
                </c:pt>
                <c:pt idx="20">
                  <c:v>202596</c:v>
                </c:pt>
                <c:pt idx="21">
                  <c:v>232949</c:v>
                </c:pt>
                <c:pt idx="22">
                  <c:v>235733</c:v>
                </c:pt>
                <c:pt idx="23">
                  <c:v>289843</c:v>
                </c:pt>
                <c:pt idx="24">
                  <c:v>354083</c:v>
                </c:pt>
                <c:pt idx="25">
                  <c:v>259073</c:v>
                </c:pt>
                <c:pt idx="26">
                  <c:v>260276</c:v>
                </c:pt>
                <c:pt idx="27">
                  <c:v>225640</c:v>
                </c:pt>
                <c:pt idx="28">
                  <c:v>210054</c:v>
                </c:pt>
                <c:pt idx="29">
                  <c:v>187865</c:v>
                </c:pt>
                <c:pt idx="30">
                  <c:v>176169</c:v>
                </c:pt>
                <c:pt idx="31">
                  <c:v>177634</c:v>
                </c:pt>
                <c:pt idx="32">
                  <c:v>191535</c:v>
                </c:pt>
                <c:pt idx="33">
                  <c:v>243632</c:v>
                </c:pt>
                <c:pt idx="34">
                  <c:v>240057</c:v>
                </c:pt>
                <c:pt idx="35">
                  <c:v>275607</c:v>
                </c:pt>
                <c:pt idx="36">
                  <c:v>331500</c:v>
                </c:pt>
                <c:pt idx="37">
                  <c:v>263523</c:v>
                </c:pt>
                <c:pt idx="38">
                  <c:v>251079</c:v>
                </c:pt>
                <c:pt idx="39">
                  <c:v>246485</c:v>
                </c:pt>
                <c:pt idx="40">
                  <c:v>233196</c:v>
                </c:pt>
                <c:pt idx="41">
                  <c:v>208305</c:v>
                </c:pt>
                <c:pt idx="42">
                  <c:v>208116</c:v>
                </c:pt>
                <c:pt idx="43">
                  <c:v>202435</c:v>
                </c:pt>
                <c:pt idx="44">
                  <c:v>212765</c:v>
                </c:pt>
                <c:pt idx="45">
                  <c:v>275858</c:v>
                </c:pt>
                <c:pt idx="46">
                  <c:v>282004</c:v>
                </c:pt>
                <c:pt idx="47">
                  <c:v>335810</c:v>
                </c:pt>
                <c:pt idx="48">
                  <c:v>359445</c:v>
                </c:pt>
                <c:pt idx="49">
                  <c:v>275117</c:v>
                </c:pt>
                <c:pt idx="50">
                  <c:v>323235</c:v>
                </c:pt>
                <c:pt idx="51">
                  <c:v>277526</c:v>
                </c:pt>
                <c:pt idx="52">
                  <c:v>198271</c:v>
                </c:pt>
                <c:pt idx="53">
                  <c:v>178993</c:v>
                </c:pt>
                <c:pt idx="54">
                  <c:v>176860</c:v>
                </c:pt>
                <c:pt idx="55">
                  <c:v>157796</c:v>
                </c:pt>
                <c:pt idx="56">
                  <c:v>206435</c:v>
                </c:pt>
                <c:pt idx="57">
                  <c:v>221493</c:v>
                </c:pt>
                <c:pt idx="58">
                  <c:v>209755</c:v>
                </c:pt>
                <c:pt idx="59">
                  <c:v>229609</c:v>
                </c:pt>
                <c:pt idx="60">
                  <c:v>250603</c:v>
                </c:pt>
                <c:pt idx="61">
                  <c:v>193323</c:v>
                </c:pt>
                <c:pt idx="62">
                  <c:v>206579</c:v>
                </c:pt>
                <c:pt idx="63">
                  <c:v>196227</c:v>
                </c:pt>
                <c:pt idx="64">
                  <c:v>192303</c:v>
                </c:pt>
                <c:pt idx="65">
                  <c:v>210345</c:v>
                </c:pt>
                <c:pt idx="66">
                  <c:v>219881</c:v>
                </c:pt>
                <c:pt idx="67">
                  <c:v>211975</c:v>
                </c:pt>
                <c:pt idx="68">
                  <c:v>259231</c:v>
                </c:pt>
                <c:pt idx="69">
                  <c:v>305987</c:v>
                </c:pt>
                <c:pt idx="70">
                  <c:v>334540</c:v>
                </c:pt>
                <c:pt idx="71">
                  <c:v>358873</c:v>
                </c:pt>
                <c:pt idx="72">
                  <c:v>302242</c:v>
                </c:pt>
                <c:pt idx="73">
                  <c:v>252746</c:v>
                </c:pt>
                <c:pt idx="74">
                  <c:v>314344</c:v>
                </c:pt>
                <c:pt idx="75">
                  <c:v>297995</c:v>
                </c:pt>
                <c:pt idx="76">
                  <c:v>271658</c:v>
                </c:pt>
                <c:pt idx="77">
                  <c:v>264420</c:v>
                </c:pt>
                <c:pt idx="78">
                  <c:v>260129</c:v>
                </c:pt>
                <c:pt idx="79">
                  <c:v>236271</c:v>
                </c:pt>
                <c:pt idx="80">
                  <c:v>256701</c:v>
                </c:pt>
                <c:pt idx="81">
                  <c:v>332698</c:v>
                </c:pt>
                <c:pt idx="82">
                  <c:v>361527</c:v>
                </c:pt>
                <c:pt idx="83">
                  <c:v>614060</c:v>
                </c:pt>
                <c:pt idx="84">
                  <c:v>502651</c:v>
                </c:pt>
              </c:numCache>
            </c:numRef>
          </c:val>
          <c:smooth val="0"/>
          <c:extLst>
            <c:ext xmlns:c16="http://schemas.microsoft.com/office/drawing/2014/chart" uri="{C3380CC4-5D6E-409C-BE32-E72D297353CC}">
              <c16:uniqueId val="{00000002-87DB-43D6-B08B-D92262D9BFD4}"/>
            </c:ext>
          </c:extLst>
        </c:ser>
        <c:ser>
          <c:idx val="4"/>
          <c:order val="3"/>
          <c:tx>
            <c:strRef>
              <c:f>Sheet1!$J$3</c:f>
              <c:strCache>
                <c:ptCount val="1"/>
                <c:pt idx="0">
                  <c:v>Erythromycin</c:v>
                </c:pt>
              </c:strCache>
            </c:strRef>
          </c:tx>
          <c:spPr>
            <a:ln w="12700" cap="rnd" cmpd="sng" algn="ctr">
              <a:solidFill>
                <a:schemeClr val="accent3">
                  <a:lumMod val="60000"/>
                </a:schemeClr>
              </a:solidFill>
              <a:prstDash val="solid"/>
              <a:round/>
            </a:ln>
            <a:effectLst/>
          </c:spPr>
          <c:marker>
            <c:spPr>
              <a:noFill/>
              <a:ln w="6350" cap="flat" cmpd="sng" algn="ctr">
                <a:solidFill>
                  <a:schemeClr val="bg1">
                    <a:lumMod val="50000"/>
                  </a:schemeClr>
                </a:solidFill>
                <a:prstDash val="solid"/>
                <a:round/>
              </a:ln>
              <a:effectLst/>
            </c:spPr>
          </c:marker>
          <c:cat>
            <c:numRef>
              <c:f>Sheet1!$A$4:$A$88</c:f>
              <c:numCache>
                <c:formatCode>General</c:formatCode>
                <c:ptCount val="85"/>
                <c:pt idx="0">
                  <c:v>2016.01</c:v>
                </c:pt>
                <c:pt idx="1">
                  <c:v>2016.02</c:v>
                </c:pt>
                <c:pt idx="2">
                  <c:v>2016.03</c:v>
                </c:pt>
                <c:pt idx="3">
                  <c:v>2016.04</c:v>
                </c:pt>
                <c:pt idx="4">
                  <c:v>2016.05</c:v>
                </c:pt>
                <c:pt idx="5">
                  <c:v>2016.06</c:v>
                </c:pt>
                <c:pt idx="6">
                  <c:v>2016.07</c:v>
                </c:pt>
                <c:pt idx="7">
                  <c:v>2016.08</c:v>
                </c:pt>
                <c:pt idx="8">
                  <c:v>2016.09</c:v>
                </c:pt>
                <c:pt idx="9" formatCode="0.00">
                  <c:v>2016.1</c:v>
                </c:pt>
                <c:pt idx="10">
                  <c:v>2016.11</c:v>
                </c:pt>
                <c:pt idx="11">
                  <c:v>2016.12</c:v>
                </c:pt>
                <c:pt idx="12">
                  <c:v>2017.01</c:v>
                </c:pt>
                <c:pt idx="13">
                  <c:v>2017.02</c:v>
                </c:pt>
                <c:pt idx="14">
                  <c:v>2017.03</c:v>
                </c:pt>
                <c:pt idx="15">
                  <c:v>2017.04</c:v>
                </c:pt>
                <c:pt idx="16">
                  <c:v>2017.05</c:v>
                </c:pt>
                <c:pt idx="17">
                  <c:v>2017.06</c:v>
                </c:pt>
                <c:pt idx="18">
                  <c:v>2017.07</c:v>
                </c:pt>
                <c:pt idx="19">
                  <c:v>2017.08</c:v>
                </c:pt>
                <c:pt idx="20">
                  <c:v>2017.09</c:v>
                </c:pt>
                <c:pt idx="21" formatCode="0.00">
                  <c:v>2017.1</c:v>
                </c:pt>
                <c:pt idx="22">
                  <c:v>2017.11</c:v>
                </c:pt>
                <c:pt idx="23">
                  <c:v>2017.12</c:v>
                </c:pt>
                <c:pt idx="24">
                  <c:v>2018.01</c:v>
                </c:pt>
                <c:pt idx="25">
                  <c:v>2018.02</c:v>
                </c:pt>
                <c:pt idx="26">
                  <c:v>2018.03</c:v>
                </c:pt>
                <c:pt idx="27">
                  <c:v>2018.04</c:v>
                </c:pt>
                <c:pt idx="28">
                  <c:v>2018.05</c:v>
                </c:pt>
                <c:pt idx="29">
                  <c:v>2018.06</c:v>
                </c:pt>
                <c:pt idx="30">
                  <c:v>2018.07</c:v>
                </c:pt>
                <c:pt idx="31">
                  <c:v>2018.08</c:v>
                </c:pt>
                <c:pt idx="32">
                  <c:v>2018.09</c:v>
                </c:pt>
                <c:pt idx="33" formatCode="0.00">
                  <c:v>2018.1</c:v>
                </c:pt>
                <c:pt idx="34">
                  <c:v>2018.11</c:v>
                </c:pt>
                <c:pt idx="35">
                  <c:v>2018.12</c:v>
                </c:pt>
                <c:pt idx="36">
                  <c:v>2019.01</c:v>
                </c:pt>
                <c:pt idx="37">
                  <c:v>2019.02</c:v>
                </c:pt>
                <c:pt idx="38">
                  <c:v>2019.03</c:v>
                </c:pt>
                <c:pt idx="39">
                  <c:v>2019.04</c:v>
                </c:pt>
                <c:pt idx="40">
                  <c:v>2019.05</c:v>
                </c:pt>
                <c:pt idx="41">
                  <c:v>2019.06</c:v>
                </c:pt>
                <c:pt idx="42">
                  <c:v>2019.07</c:v>
                </c:pt>
                <c:pt idx="43">
                  <c:v>2019.08</c:v>
                </c:pt>
                <c:pt idx="44">
                  <c:v>2019.09</c:v>
                </c:pt>
                <c:pt idx="45" formatCode="0.00">
                  <c:v>2019.1</c:v>
                </c:pt>
                <c:pt idx="46">
                  <c:v>2019.11</c:v>
                </c:pt>
                <c:pt idx="47">
                  <c:v>2019.12</c:v>
                </c:pt>
                <c:pt idx="48">
                  <c:v>2020.01</c:v>
                </c:pt>
                <c:pt idx="49">
                  <c:v>2020.02</c:v>
                </c:pt>
                <c:pt idx="50">
                  <c:v>2020.03</c:v>
                </c:pt>
                <c:pt idx="51">
                  <c:v>2020.04</c:v>
                </c:pt>
                <c:pt idx="52">
                  <c:v>2020.05</c:v>
                </c:pt>
                <c:pt idx="53">
                  <c:v>2020.06</c:v>
                </c:pt>
                <c:pt idx="54">
                  <c:v>2020.07</c:v>
                </c:pt>
                <c:pt idx="55">
                  <c:v>2020.08</c:v>
                </c:pt>
                <c:pt idx="56">
                  <c:v>2020.09</c:v>
                </c:pt>
                <c:pt idx="57" formatCode="0.00">
                  <c:v>2020.1</c:v>
                </c:pt>
                <c:pt idx="58">
                  <c:v>2020.11</c:v>
                </c:pt>
                <c:pt idx="59">
                  <c:v>2020.12</c:v>
                </c:pt>
                <c:pt idx="60">
                  <c:v>2021.01</c:v>
                </c:pt>
                <c:pt idx="61">
                  <c:v>2021.02</c:v>
                </c:pt>
                <c:pt idx="62">
                  <c:v>2021.03</c:v>
                </c:pt>
                <c:pt idx="63">
                  <c:v>2021.04</c:v>
                </c:pt>
                <c:pt idx="64">
                  <c:v>2021.05</c:v>
                </c:pt>
                <c:pt idx="65">
                  <c:v>2021.06</c:v>
                </c:pt>
                <c:pt idx="66">
                  <c:v>2021.07</c:v>
                </c:pt>
                <c:pt idx="67">
                  <c:v>2021.08</c:v>
                </c:pt>
                <c:pt idx="68">
                  <c:v>2021.09</c:v>
                </c:pt>
                <c:pt idx="69" formatCode="0.00">
                  <c:v>2021.1</c:v>
                </c:pt>
                <c:pt idx="70">
                  <c:v>2021.11</c:v>
                </c:pt>
                <c:pt idx="71">
                  <c:v>2021.12</c:v>
                </c:pt>
                <c:pt idx="72">
                  <c:v>2022.01</c:v>
                </c:pt>
                <c:pt idx="73">
                  <c:v>2022.02</c:v>
                </c:pt>
                <c:pt idx="74">
                  <c:v>2022.03</c:v>
                </c:pt>
                <c:pt idx="75">
                  <c:v>2022.04</c:v>
                </c:pt>
                <c:pt idx="76">
                  <c:v>2022.05</c:v>
                </c:pt>
                <c:pt idx="77">
                  <c:v>2022.06</c:v>
                </c:pt>
                <c:pt idx="78">
                  <c:v>2022.07</c:v>
                </c:pt>
                <c:pt idx="79">
                  <c:v>2022.08</c:v>
                </c:pt>
                <c:pt idx="80">
                  <c:v>2022.09</c:v>
                </c:pt>
                <c:pt idx="81" formatCode="0.00">
                  <c:v>2022.1</c:v>
                </c:pt>
                <c:pt idx="82">
                  <c:v>2022.11</c:v>
                </c:pt>
                <c:pt idx="83">
                  <c:v>2022.12</c:v>
                </c:pt>
                <c:pt idx="84">
                  <c:v>2023.01</c:v>
                </c:pt>
              </c:numCache>
            </c:numRef>
          </c:cat>
          <c:val>
            <c:numRef>
              <c:f>Sheet1!$J$4:$J$88</c:f>
              <c:numCache>
                <c:formatCode>General</c:formatCode>
                <c:ptCount val="85"/>
                <c:pt idx="0">
                  <c:v>43240</c:v>
                </c:pt>
                <c:pt idx="1">
                  <c:v>48835</c:v>
                </c:pt>
                <c:pt idx="2">
                  <c:v>52609</c:v>
                </c:pt>
                <c:pt idx="3">
                  <c:v>37822</c:v>
                </c:pt>
                <c:pt idx="4">
                  <c:v>35536</c:v>
                </c:pt>
                <c:pt idx="5">
                  <c:v>31569</c:v>
                </c:pt>
                <c:pt idx="6">
                  <c:v>30676</c:v>
                </c:pt>
                <c:pt idx="7">
                  <c:v>22959</c:v>
                </c:pt>
                <c:pt idx="8">
                  <c:v>24662</c:v>
                </c:pt>
                <c:pt idx="9">
                  <c:v>31150</c:v>
                </c:pt>
                <c:pt idx="10">
                  <c:v>38695</c:v>
                </c:pt>
                <c:pt idx="11">
                  <c:v>41892</c:v>
                </c:pt>
                <c:pt idx="12">
                  <c:v>35062</c:v>
                </c:pt>
                <c:pt idx="13">
                  <c:v>34808</c:v>
                </c:pt>
                <c:pt idx="14">
                  <c:v>38561</c:v>
                </c:pt>
                <c:pt idx="15">
                  <c:v>28106</c:v>
                </c:pt>
                <c:pt idx="16">
                  <c:v>28571</c:v>
                </c:pt>
                <c:pt idx="17">
                  <c:v>25509</c:v>
                </c:pt>
                <c:pt idx="18">
                  <c:v>25692</c:v>
                </c:pt>
                <c:pt idx="19">
                  <c:v>20123</c:v>
                </c:pt>
                <c:pt idx="20">
                  <c:v>22392</c:v>
                </c:pt>
                <c:pt idx="21">
                  <c:v>28674</c:v>
                </c:pt>
                <c:pt idx="22">
                  <c:v>33171</c:v>
                </c:pt>
                <c:pt idx="23">
                  <c:v>35318</c:v>
                </c:pt>
                <c:pt idx="24">
                  <c:v>32367</c:v>
                </c:pt>
                <c:pt idx="25">
                  <c:v>30829</c:v>
                </c:pt>
                <c:pt idx="26">
                  <c:v>32398</c:v>
                </c:pt>
                <c:pt idx="27">
                  <c:v>24799</c:v>
                </c:pt>
                <c:pt idx="28">
                  <c:v>24871</c:v>
                </c:pt>
                <c:pt idx="29">
                  <c:v>20299</c:v>
                </c:pt>
                <c:pt idx="30">
                  <c:v>18815</c:v>
                </c:pt>
                <c:pt idx="31">
                  <c:v>14660</c:v>
                </c:pt>
                <c:pt idx="32">
                  <c:v>16352</c:v>
                </c:pt>
                <c:pt idx="33">
                  <c:v>21590</c:v>
                </c:pt>
                <c:pt idx="34">
                  <c:v>23514</c:v>
                </c:pt>
                <c:pt idx="35">
                  <c:v>22767</c:v>
                </c:pt>
                <c:pt idx="36">
                  <c:v>22524</c:v>
                </c:pt>
                <c:pt idx="37">
                  <c:v>21974</c:v>
                </c:pt>
                <c:pt idx="38">
                  <c:v>22289</c:v>
                </c:pt>
                <c:pt idx="39">
                  <c:v>19317</c:v>
                </c:pt>
                <c:pt idx="40">
                  <c:v>17406</c:v>
                </c:pt>
                <c:pt idx="41">
                  <c:v>15230</c:v>
                </c:pt>
                <c:pt idx="42">
                  <c:v>16779</c:v>
                </c:pt>
                <c:pt idx="43">
                  <c:v>13369</c:v>
                </c:pt>
                <c:pt idx="44">
                  <c:v>14377</c:v>
                </c:pt>
                <c:pt idx="45">
                  <c:v>18814</c:v>
                </c:pt>
                <c:pt idx="46">
                  <c:v>22109</c:v>
                </c:pt>
                <c:pt idx="47">
                  <c:v>26831</c:v>
                </c:pt>
                <c:pt idx="48">
                  <c:v>19536</c:v>
                </c:pt>
                <c:pt idx="49">
                  <c:v>20035</c:v>
                </c:pt>
                <c:pt idx="50">
                  <c:v>18984</c:v>
                </c:pt>
                <c:pt idx="51">
                  <c:v>11251</c:v>
                </c:pt>
                <c:pt idx="52">
                  <c:v>8404</c:v>
                </c:pt>
                <c:pt idx="53">
                  <c:v>8239</c:v>
                </c:pt>
                <c:pt idx="54">
                  <c:v>8271</c:v>
                </c:pt>
                <c:pt idx="55">
                  <c:v>8006</c:v>
                </c:pt>
                <c:pt idx="56">
                  <c:v>10918</c:v>
                </c:pt>
                <c:pt idx="57">
                  <c:v>9689</c:v>
                </c:pt>
                <c:pt idx="58">
                  <c:v>9315</c:v>
                </c:pt>
                <c:pt idx="59">
                  <c:v>9648</c:v>
                </c:pt>
                <c:pt idx="60">
                  <c:v>7954</c:v>
                </c:pt>
                <c:pt idx="61">
                  <c:v>7350</c:v>
                </c:pt>
                <c:pt idx="62">
                  <c:v>9592</c:v>
                </c:pt>
                <c:pt idx="63">
                  <c:v>9644</c:v>
                </c:pt>
                <c:pt idx="64">
                  <c:v>12954</c:v>
                </c:pt>
                <c:pt idx="65">
                  <c:v>15334</c:v>
                </c:pt>
                <c:pt idx="66">
                  <c:v>14183</c:v>
                </c:pt>
                <c:pt idx="67">
                  <c:v>10553</c:v>
                </c:pt>
                <c:pt idx="68">
                  <c:v>13057</c:v>
                </c:pt>
                <c:pt idx="69">
                  <c:v>17780</c:v>
                </c:pt>
                <c:pt idx="70">
                  <c:v>16932</c:v>
                </c:pt>
                <c:pt idx="71">
                  <c:v>16802</c:v>
                </c:pt>
                <c:pt idx="72">
                  <c:v>11742</c:v>
                </c:pt>
                <c:pt idx="73">
                  <c:v>12323</c:v>
                </c:pt>
                <c:pt idx="74">
                  <c:v>15396</c:v>
                </c:pt>
                <c:pt idx="75">
                  <c:v>12896</c:v>
                </c:pt>
                <c:pt idx="76">
                  <c:v>14530</c:v>
                </c:pt>
                <c:pt idx="77">
                  <c:v>14074</c:v>
                </c:pt>
                <c:pt idx="78">
                  <c:v>14128</c:v>
                </c:pt>
                <c:pt idx="79">
                  <c:v>10471</c:v>
                </c:pt>
                <c:pt idx="80">
                  <c:v>10342</c:v>
                </c:pt>
                <c:pt idx="81">
                  <c:v>14986</c:v>
                </c:pt>
                <c:pt idx="82">
                  <c:v>20721</c:v>
                </c:pt>
                <c:pt idx="83">
                  <c:v>55106</c:v>
                </c:pt>
                <c:pt idx="84">
                  <c:v>18473</c:v>
                </c:pt>
              </c:numCache>
            </c:numRef>
          </c:val>
          <c:smooth val="0"/>
          <c:extLst>
            <c:ext xmlns:c16="http://schemas.microsoft.com/office/drawing/2014/chart" uri="{C3380CC4-5D6E-409C-BE32-E72D297353CC}">
              <c16:uniqueId val="{00000003-87DB-43D6-B08B-D92262D9BFD4}"/>
            </c:ext>
          </c:extLst>
        </c:ser>
        <c:ser>
          <c:idx val="0"/>
          <c:order val="4"/>
          <c:tx>
            <c:strRef>
              <c:f>Sheet1!$B$3</c:f>
              <c:strCache>
                <c:ptCount val="1"/>
                <c:pt idx="0">
                  <c:v>Clarithromycin</c:v>
                </c:pt>
              </c:strCache>
            </c:strRef>
          </c:tx>
          <c:spPr>
            <a:ln w="12700" cap="rnd" cmpd="sng" algn="ctr">
              <a:solidFill>
                <a:schemeClr val="accent1">
                  <a:lumMod val="75000"/>
                </a:schemeClr>
              </a:solidFill>
              <a:prstDash val="solid"/>
              <a:round/>
            </a:ln>
            <a:effectLst/>
          </c:spPr>
          <c:marker>
            <c:symbol val="circle"/>
            <c:size val="5"/>
            <c:spPr>
              <a:solidFill>
                <a:schemeClr val="accent1">
                  <a:lumMod val="75000"/>
                </a:schemeClr>
              </a:solidFill>
              <a:ln w="3175" cap="flat" cmpd="sng" algn="ctr">
                <a:solidFill>
                  <a:schemeClr val="accent1">
                    <a:lumMod val="75000"/>
                  </a:schemeClr>
                </a:solidFill>
                <a:prstDash val="solid"/>
                <a:round/>
              </a:ln>
              <a:effectLst/>
            </c:spPr>
          </c:marker>
          <c:cat>
            <c:numRef>
              <c:f>Sheet1!$A$4:$A$88</c:f>
              <c:numCache>
                <c:formatCode>General</c:formatCode>
                <c:ptCount val="85"/>
                <c:pt idx="0">
                  <c:v>2016.01</c:v>
                </c:pt>
                <c:pt idx="1">
                  <c:v>2016.02</c:v>
                </c:pt>
                <c:pt idx="2">
                  <c:v>2016.03</c:v>
                </c:pt>
                <c:pt idx="3">
                  <c:v>2016.04</c:v>
                </c:pt>
                <c:pt idx="4">
                  <c:v>2016.05</c:v>
                </c:pt>
                <c:pt idx="5">
                  <c:v>2016.06</c:v>
                </c:pt>
                <c:pt idx="6">
                  <c:v>2016.07</c:v>
                </c:pt>
                <c:pt idx="7">
                  <c:v>2016.08</c:v>
                </c:pt>
                <c:pt idx="8">
                  <c:v>2016.09</c:v>
                </c:pt>
                <c:pt idx="9" formatCode="0.00">
                  <c:v>2016.1</c:v>
                </c:pt>
                <c:pt idx="10">
                  <c:v>2016.11</c:v>
                </c:pt>
                <c:pt idx="11">
                  <c:v>2016.12</c:v>
                </c:pt>
                <c:pt idx="12">
                  <c:v>2017.01</c:v>
                </c:pt>
                <c:pt idx="13">
                  <c:v>2017.02</c:v>
                </c:pt>
                <c:pt idx="14">
                  <c:v>2017.03</c:v>
                </c:pt>
                <c:pt idx="15">
                  <c:v>2017.04</c:v>
                </c:pt>
                <c:pt idx="16">
                  <c:v>2017.05</c:v>
                </c:pt>
                <c:pt idx="17">
                  <c:v>2017.06</c:v>
                </c:pt>
                <c:pt idx="18">
                  <c:v>2017.07</c:v>
                </c:pt>
                <c:pt idx="19">
                  <c:v>2017.08</c:v>
                </c:pt>
                <c:pt idx="20">
                  <c:v>2017.09</c:v>
                </c:pt>
                <c:pt idx="21" formatCode="0.00">
                  <c:v>2017.1</c:v>
                </c:pt>
                <c:pt idx="22">
                  <c:v>2017.11</c:v>
                </c:pt>
                <c:pt idx="23">
                  <c:v>2017.12</c:v>
                </c:pt>
                <c:pt idx="24">
                  <c:v>2018.01</c:v>
                </c:pt>
                <c:pt idx="25">
                  <c:v>2018.02</c:v>
                </c:pt>
                <c:pt idx="26">
                  <c:v>2018.03</c:v>
                </c:pt>
                <c:pt idx="27">
                  <c:v>2018.04</c:v>
                </c:pt>
                <c:pt idx="28">
                  <c:v>2018.05</c:v>
                </c:pt>
                <c:pt idx="29">
                  <c:v>2018.06</c:v>
                </c:pt>
                <c:pt idx="30">
                  <c:v>2018.07</c:v>
                </c:pt>
                <c:pt idx="31">
                  <c:v>2018.08</c:v>
                </c:pt>
                <c:pt idx="32">
                  <c:v>2018.09</c:v>
                </c:pt>
                <c:pt idx="33" formatCode="0.00">
                  <c:v>2018.1</c:v>
                </c:pt>
                <c:pt idx="34">
                  <c:v>2018.11</c:v>
                </c:pt>
                <c:pt idx="35">
                  <c:v>2018.12</c:v>
                </c:pt>
                <c:pt idx="36">
                  <c:v>2019.01</c:v>
                </c:pt>
                <c:pt idx="37">
                  <c:v>2019.02</c:v>
                </c:pt>
                <c:pt idx="38">
                  <c:v>2019.03</c:v>
                </c:pt>
                <c:pt idx="39">
                  <c:v>2019.04</c:v>
                </c:pt>
                <c:pt idx="40">
                  <c:v>2019.05</c:v>
                </c:pt>
                <c:pt idx="41">
                  <c:v>2019.06</c:v>
                </c:pt>
                <c:pt idx="42">
                  <c:v>2019.07</c:v>
                </c:pt>
                <c:pt idx="43">
                  <c:v>2019.08</c:v>
                </c:pt>
                <c:pt idx="44">
                  <c:v>2019.09</c:v>
                </c:pt>
                <c:pt idx="45" formatCode="0.00">
                  <c:v>2019.1</c:v>
                </c:pt>
                <c:pt idx="46">
                  <c:v>2019.11</c:v>
                </c:pt>
                <c:pt idx="47">
                  <c:v>2019.12</c:v>
                </c:pt>
                <c:pt idx="48">
                  <c:v>2020.01</c:v>
                </c:pt>
                <c:pt idx="49">
                  <c:v>2020.02</c:v>
                </c:pt>
                <c:pt idx="50">
                  <c:v>2020.03</c:v>
                </c:pt>
                <c:pt idx="51">
                  <c:v>2020.04</c:v>
                </c:pt>
                <c:pt idx="52">
                  <c:v>2020.05</c:v>
                </c:pt>
                <c:pt idx="53">
                  <c:v>2020.06</c:v>
                </c:pt>
                <c:pt idx="54">
                  <c:v>2020.07</c:v>
                </c:pt>
                <c:pt idx="55">
                  <c:v>2020.08</c:v>
                </c:pt>
                <c:pt idx="56">
                  <c:v>2020.09</c:v>
                </c:pt>
                <c:pt idx="57" formatCode="0.00">
                  <c:v>2020.1</c:v>
                </c:pt>
                <c:pt idx="58">
                  <c:v>2020.11</c:v>
                </c:pt>
                <c:pt idx="59">
                  <c:v>2020.12</c:v>
                </c:pt>
                <c:pt idx="60">
                  <c:v>2021.01</c:v>
                </c:pt>
                <c:pt idx="61">
                  <c:v>2021.02</c:v>
                </c:pt>
                <c:pt idx="62">
                  <c:v>2021.03</c:v>
                </c:pt>
                <c:pt idx="63">
                  <c:v>2021.04</c:v>
                </c:pt>
                <c:pt idx="64">
                  <c:v>2021.05</c:v>
                </c:pt>
                <c:pt idx="65">
                  <c:v>2021.06</c:v>
                </c:pt>
                <c:pt idx="66">
                  <c:v>2021.07</c:v>
                </c:pt>
                <c:pt idx="67">
                  <c:v>2021.08</c:v>
                </c:pt>
                <c:pt idx="68">
                  <c:v>2021.09</c:v>
                </c:pt>
                <c:pt idx="69" formatCode="0.00">
                  <c:v>2021.1</c:v>
                </c:pt>
                <c:pt idx="70">
                  <c:v>2021.11</c:v>
                </c:pt>
                <c:pt idx="71">
                  <c:v>2021.12</c:v>
                </c:pt>
                <c:pt idx="72">
                  <c:v>2022.01</c:v>
                </c:pt>
                <c:pt idx="73">
                  <c:v>2022.02</c:v>
                </c:pt>
                <c:pt idx="74">
                  <c:v>2022.03</c:v>
                </c:pt>
                <c:pt idx="75">
                  <c:v>2022.04</c:v>
                </c:pt>
                <c:pt idx="76">
                  <c:v>2022.05</c:v>
                </c:pt>
                <c:pt idx="77">
                  <c:v>2022.06</c:v>
                </c:pt>
                <c:pt idx="78">
                  <c:v>2022.07</c:v>
                </c:pt>
                <c:pt idx="79">
                  <c:v>2022.08</c:v>
                </c:pt>
                <c:pt idx="80">
                  <c:v>2022.09</c:v>
                </c:pt>
                <c:pt idx="81" formatCode="0.00">
                  <c:v>2022.1</c:v>
                </c:pt>
                <c:pt idx="82">
                  <c:v>2022.11</c:v>
                </c:pt>
                <c:pt idx="83">
                  <c:v>2022.12</c:v>
                </c:pt>
                <c:pt idx="84">
                  <c:v>2023.01</c:v>
                </c:pt>
              </c:numCache>
            </c:numRef>
          </c:cat>
          <c:val>
            <c:numRef>
              <c:f>Sheet1!$B$4:$B$88</c:f>
              <c:numCache>
                <c:formatCode>General</c:formatCode>
                <c:ptCount val="85"/>
                <c:pt idx="0">
                  <c:v>223065</c:v>
                </c:pt>
                <c:pt idx="1">
                  <c:v>227331</c:v>
                </c:pt>
                <c:pt idx="2">
                  <c:v>237886</c:v>
                </c:pt>
                <c:pt idx="3">
                  <c:v>202238</c:v>
                </c:pt>
                <c:pt idx="4">
                  <c:v>177694</c:v>
                </c:pt>
                <c:pt idx="5">
                  <c:v>172685</c:v>
                </c:pt>
                <c:pt idx="6">
                  <c:v>172381</c:v>
                </c:pt>
                <c:pt idx="7">
                  <c:v>159742</c:v>
                </c:pt>
                <c:pt idx="8">
                  <c:v>165840</c:v>
                </c:pt>
                <c:pt idx="9">
                  <c:v>189495</c:v>
                </c:pt>
                <c:pt idx="10">
                  <c:v>210016</c:v>
                </c:pt>
                <c:pt idx="11">
                  <c:v>248304</c:v>
                </c:pt>
                <c:pt idx="12">
                  <c:v>256293</c:v>
                </c:pt>
                <c:pt idx="13">
                  <c:v>210453</c:v>
                </c:pt>
                <c:pt idx="14">
                  <c:v>213560</c:v>
                </c:pt>
                <c:pt idx="15">
                  <c:v>177229</c:v>
                </c:pt>
                <c:pt idx="16">
                  <c:v>187794</c:v>
                </c:pt>
                <c:pt idx="17">
                  <c:v>173094</c:v>
                </c:pt>
                <c:pt idx="18">
                  <c:v>168193</c:v>
                </c:pt>
                <c:pt idx="19">
                  <c:v>166677</c:v>
                </c:pt>
                <c:pt idx="20">
                  <c:v>172080</c:v>
                </c:pt>
                <c:pt idx="21">
                  <c:v>191597</c:v>
                </c:pt>
                <c:pt idx="22">
                  <c:v>191739</c:v>
                </c:pt>
                <c:pt idx="23">
                  <c:v>227926</c:v>
                </c:pt>
                <c:pt idx="24">
                  <c:v>264246</c:v>
                </c:pt>
                <c:pt idx="25">
                  <c:v>201966</c:v>
                </c:pt>
                <c:pt idx="26">
                  <c:v>204597</c:v>
                </c:pt>
                <c:pt idx="27">
                  <c:v>175539</c:v>
                </c:pt>
                <c:pt idx="28">
                  <c:v>171113</c:v>
                </c:pt>
                <c:pt idx="29">
                  <c:v>155107</c:v>
                </c:pt>
                <c:pt idx="30">
                  <c:v>154040</c:v>
                </c:pt>
                <c:pt idx="31">
                  <c:v>144888</c:v>
                </c:pt>
                <c:pt idx="32">
                  <c:v>147824</c:v>
                </c:pt>
                <c:pt idx="33">
                  <c:v>178801</c:v>
                </c:pt>
                <c:pt idx="34">
                  <c:v>175632</c:v>
                </c:pt>
                <c:pt idx="35">
                  <c:v>194018</c:v>
                </c:pt>
                <c:pt idx="36">
                  <c:v>226009</c:v>
                </c:pt>
                <c:pt idx="37">
                  <c:v>188511</c:v>
                </c:pt>
                <c:pt idx="38">
                  <c:v>179388</c:v>
                </c:pt>
                <c:pt idx="39">
                  <c:v>170749</c:v>
                </c:pt>
                <c:pt idx="40">
                  <c:v>161929</c:v>
                </c:pt>
                <c:pt idx="41">
                  <c:v>148214</c:v>
                </c:pt>
                <c:pt idx="42">
                  <c:v>159877</c:v>
                </c:pt>
                <c:pt idx="43">
                  <c:v>148382</c:v>
                </c:pt>
                <c:pt idx="44">
                  <c:v>150165</c:v>
                </c:pt>
                <c:pt idx="45">
                  <c:v>181186</c:v>
                </c:pt>
                <c:pt idx="46">
                  <c:v>185357</c:v>
                </c:pt>
                <c:pt idx="47">
                  <c:v>215494</c:v>
                </c:pt>
                <c:pt idx="48">
                  <c:v>218636</c:v>
                </c:pt>
                <c:pt idx="49">
                  <c:v>179592</c:v>
                </c:pt>
                <c:pt idx="50">
                  <c:v>192158</c:v>
                </c:pt>
                <c:pt idx="51">
                  <c:v>154710</c:v>
                </c:pt>
                <c:pt idx="52">
                  <c:v>114283</c:v>
                </c:pt>
                <c:pt idx="53">
                  <c:v>110332</c:v>
                </c:pt>
                <c:pt idx="54">
                  <c:v>111634</c:v>
                </c:pt>
                <c:pt idx="55">
                  <c:v>105454</c:v>
                </c:pt>
                <c:pt idx="56">
                  <c:v>126739</c:v>
                </c:pt>
                <c:pt idx="57">
                  <c:v>124216</c:v>
                </c:pt>
                <c:pt idx="58">
                  <c:v>116781</c:v>
                </c:pt>
                <c:pt idx="59">
                  <c:v>123045</c:v>
                </c:pt>
                <c:pt idx="60">
                  <c:v>119032</c:v>
                </c:pt>
                <c:pt idx="61">
                  <c:v>103539</c:v>
                </c:pt>
                <c:pt idx="62">
                  <c:v>117566</c:v>
                </c:pt>
                <c:pt idx="63">
                  <c:v>110749</c:v>
                </c:pt>
                <c:pt idx="64">
                  <c:v>114880</c:v>
                </c:pt>
                <c:pt idx="65">
                  <c:v>129862</c:v>
                </c:pt>
                <c:pt idx="66">
                  <c:v>136550</c:v>
                </c:pt>
                <c:pt idx="67">
                  <c:v>125651</c:v>
                </c:pt>
                <c:pt idx="68">
                  <c:v>148051</c:v>
                </c:pt>
                <c:pt idx="69">
                  <c:v>169454</c:v>
                </c:pt>
                <c:pt idx="70">
                  <c:v>178087</c:v>
                </c:pt>
                <c:pt idx="71">
                  <c:v>181569</c:v>
                </c:pt>
                <c:pt idx="72">
                  <c:v>150426</c:v>
                </c:pt>
                <c:pt idx="73">
                  <c:v>136691</c:v>
                </c:pt>
                <c:pt idx="74">
                  <c:v>165670</c:v>
                </c:pt>
                <c:pt idx="75">
                  <c:v>150784</c:v>
                </c:pt>
                <c:pt idx="76">
                  <c:v>151428</c:v>
                </c:pt>
                <c:pt idx="77">
                  <c:v>151084</c:v>
                </c:pt>
                <c:pt idx="78">
                  <c:v>155678</c:v>
                </c:pt>
                <c:pt idx="79">
                  <c:v>140460</c:v>
                </c:pt>
                <c:pt idx="80">
                  <c:v>140311</c:v>
                </c:pt>
                <c:pt idx="81">
                  <c:v>172278</c:v>
                </c:pt>
                <c:pt idx="82">
                  <c:v>192543</c:v>
                </c:pt>
                <c:pt idx="83">
                  <c:v>298107</c:v>
                </c:pt>
                <c:pt idx="84">
                  <c:v>220852</c:v>
                </c:pt>
              </c:numCache>
            </c:numRef>
          </c:val>
          <c:smooth val="0"/>
          <c:extLst>
            <c:ext xmlns:c16="http://schemas.microsoft.com/office/drawing/2014/chart" uri="{C3380CC4-5D6E-409C-BE32-E72D297353CC}">
              <c16:uniqueId val="{00000004-87DB-43D6-B08B-D92262D9BFD4}"/>
            </c:ext>
          </c:extLst>
        </c:ser>
        <c:dLbls>
          <c:showLegendKey val="0"/>
          <c:showVal val="0"/>
          <c:showCatName val="0"/>
          <c:showSerName val="0"/>
          <c:showPercent val="0"/>
          <c:showBubbleSize val="0"/>
        </c:dLbls>
        <c:marker val="1"/>
        <c:smooth val="0"/>
        <c:axId val="1017117768"/>
        <c:axId val="1017114488"/>
      </c:lineChart>
      <c:catAx>
        <c:axId val="10171177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Year</a:t>
                </a:r>
                <a:r>
                  <a:rPr lang="en-GB" baseline="0"/>
                  <a:t> Month</a:t>
                </a:r>
                <a:endParaRPr lang="en-GB"/>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7114488"/>
        <c:crosses val="autoZero"/>
        <c:auto val="1"/>
        <c:lblAlgn val="ctr"/>
        <c:lblOffset val="100"/>
        <c:noMultiLvlLbl val="0"/>
      </c:catAx>
      <c:valAx>
        <c:axId val="1017114488"/>
        <c:scaling>
          <c:orientation val="minMax"/>
        </c:scaling>
        <c:delete val="0"/>
        <c:axPos val="l"/>
        <c:majorGridlines>
          <c:spPr>
            <a:ln w="9525" cap="flat" cmpd="sng" algn="ctr">
              <a:solidFill>
                <a:schemeClr val="tx1">
                  <a:lumMod val="15000"/>
                  <a:lumOff val="85000"/>
                </a:schemeClr>
              </a:solidFill>
              <a:prstDash val="solid"/>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Items dispensed in Primary care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7117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w="6350" cap="flat" cmpd="sng" algn="ctr">
      <a:noFill/>
      <a:prstDash val="solid"/>
      <a:miter lim="800000"/>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70000D"/>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chemeClr val="tx1"/>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70000D"/>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a:solidFill>
          <a:srgbClr val="A80014"/>
        </a:solidFill>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chemeClr val="tx1"/>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70000D"/>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a:solidFill>
          <a:srgbClr val="A80014"/>
        </a:solidFill>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chemeClr val="tx1"/>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70000D"/>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a:solidFill>
          <a:srgbClr val="A80014"/>
        </a:solidFill>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chemeClr val="tx1"/>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A80014"/>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a:solidFill>
          <a:srgbClr val="70000D"/>
        </a:solidFill>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solidFill>
      <a:srgbClr val="A80014"/>
    </a:solid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70000D"/>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rgbClr val="70000D"/>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rgbClr val="70000D"/>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70000D"/>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70000D"/>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70000D"/>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rgbClr val="70000D"/>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chemeClr val="tx1"/>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a:solidFill>
          <a:srgbClr val="70000D"/>
        </a:solidFill>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1.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70000D"/>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2.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rgbClr val="70000D"/>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3.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rgbClr val="70000D"/>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24.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rgbClr val="70000D"/>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5.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rgbClr val="70000D"/>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6.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rgbClr val="70000D"/>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7.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rgbClr val="A80014"/>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70000D"/>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8.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rgbClr val="A80014"/>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70000D"/>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9.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rgbClr val="A80014"/>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70000D"/>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1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rgbClr val="70000D"/>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0.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rgbClr val="A80014"/>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70000D"/>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1.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chemeClr val="tx1"/>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70000D"/>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a:solidFill>
          <a:srgbClr val="A80014"/>
        </a:solidFill>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2.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rgbClr val="A80014"/>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70000D"/>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3.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rgbClr val="A80014"/>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A80014"/>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a:solidFill>
          <a:srgbClr val="70000D"/>
        </a:solidFill>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chemeClr val="tx1"/>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70000D"/>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a:solidFill>
          <a:schemeClr val="tx1"/>
        </a:solidFill>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chemeClr val="tx1"/>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70000D"/>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a:solidFill>
          <a:srgbClr val="A80014"/>
        </a:solidFill>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chemeClr val="tx1"/>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70000D"/>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a:solidFill>
          <a:srgbClr val="A80014"/>
        </a:solidFill>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chemeClr val="tx1"/>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70000D"/>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a:solidFill>
          <a:srgbClr val="A80014"/>
        </a:solidFill>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chemeClr val="tx1"/>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70000D"/>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a:solidFill>
          <a:srgbClr val="A80014"/>
        </a:solidFill>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t>Background</a:t>
          </a:r>
        </a:p>
      </dgm:t>
    </dgm:pt>
    <dgm:pt modelId="{3CEEC1FE-6E8B-4463-B16A-B3996DAE1260}" type="parTrans" cxnId="{8852641E-A4F6-4924-8723-7F66EB65B323}">
      <dgm:prSet/>
      <dgm:spPr/>
      <dgm:t>
        <a:bodyPr/>
        <a:lstStyle/>
        <a:p>
          <a:endParaRPr lang="en-GB"/>
        </a:p>
      </dgm:t>
    </dgm:pt>
    <dgm:pt modelId="{8FDAF994-1155-4536-9308-2BEFAEB07B46}" type="sibTrans" cxnId="{8852641E-A4F6-4924-8723-7F66EB65B323}">
      <dgm:prSet/>
      <dgm:spPr/>
      <dgm:t>
        <a:bodyPr/>
        <a:lstStyle/>
        <a:p>
          <a:endParaRPr lang="en-GB"/>
        </a:p>
      </dgm:t>
    </dgm:pt>
    <dgm:pt modelId="{0A9A8465-9576-432D-A501-D54A4312DCD0}">
      <dgm:prSet phldrT="[Text]"/>
      <dgm:spPr>
        <a:solidFill>
          <a:schemeClr val="tx1"/>
        </a:solidFill>
      </dgm:spPr>
      <dgm:t>
        <a:bodyPr/>
        <a:lstStyle/>
        <a:p>
          <a:r>
            <a:rPr lang="en-GB" dirty="0"/>
            <a:t>Clinical Scenario</a:t>
          </a:r>
        </a:p>
      </dgm:t>
    </dgm:pt>
    <dgm:pt modelId="{C5532421-E45C-48E1-969A-EC789F57417B}" type="parTrans" cxnId="{53372A49-F5F6-49CE-801F-01AE4543C33C}">
      <dgm:prSet/>
      <dgm:spPr/>
      <dgm:t>
        <a:bodyPr/>
        <a:lstStyle/>
        <a:p>
          <a:endParaRPr lang="en-GB"/>
        </a:p>
      </dgm:t>
    </dgm:pt>
    <dgm:pt modelId="{6B05714D-CC5E-449F-A999-23313E6C4AD3}" type="sibTrans" cxnId="{53372A49-F5F6-49CE-801F-01AE4543C33C}">
      <dgm:prSet/>
      <dgm:spPr/>
      <dgm:t>
        <a:bodyPr/>
        <a:lstStyle/>
        <a:p>
          <a:endParaRPr lang="en-GB"/>
        </a:p>
      </dgm:t>
    </dgm:pt>
    <dgm:pt modelId="{BC4F84BD-7BCC-4C04-B2CC-7014644A0CEE}">
      <dgm:prSet phldrT="[Text]"/>
      <dgm:spPr>
        <a:solidFill>
          <a:srgbClr val="70000D"/>
        </a:solidFill>
      </dgm:spPr>
      <dgm:t>
        <a:bodyPr/>
        <a:lstStyle/>
        <a:p>
          <a:r>
            <a:rPr lang="en-GB" dirty="0"/>
            <a:t>Antibiotic Prescribing</a:t>
          </a:r>
        </a:p>
      </dgm:t>
    </dgm:pt>
    <dgm:pt modelId="{79736B5C-7477-4BC4-8F08-A489395431E8}" type="parTrans" cxnId="{A077376D-4141-4F73-B940-EB06460F3383}">
      <dgm:prSet/>
      <dgm:spPr/>
      <dgm:t>
        <a:bodyPr/>
        <a:lstStyle/>
        <a:p>
          <a:endParaRPr lang="en-GB"/>
        </a:p>
      </dgm:t>
    </dgm:pt>
    <dgm:pt modelId="{B119DB73-E96B-452B-A801-0F5B119825DA}" type="sibTrans" cxnId="{A077376D-4141-4F73-B940-EB06460F3383}">
      <dgm:prSet/>
      <dgm:spPr/>
      <dgm:t>
        <a:bodyPr/>
        <a:lstStyle/>
        <a:p>
          <a:endParaRPr lang="en-GB"/>
        </a:p>
      </dgm:t>
    </dgm:pt>
    <dgm:pt modelId="{DE201563-EB72-424C-9AB7-B236851E27B7}">
      <dgm:prSet phldrT="[Text]"/>
      <dgm:spPr>
        <a:solidFill>
          <a:srgbClr val="A80014"/>
        </a:solidFill>
      </dgm:spPr>
      <dgm:t>
        <a:bodyPr/>
        <a:lstStyle/>
        <a:p>
          <a:r>
            <a:rPr lang="en-GB" dirty="0"/>
            <a:t>Summary</a:t>
          </a:r>
        </a:p>
      </dgm:t>
    </dgm:pt>
    <dgm:pt modelId="{2A90504A-A7A3-452B-B812-CA1DAEA3446A}" type="parTrans" cxnId="{B387D18B-F890-4DAF-83DB-A4A5B9707573}">
      <dgm:prSet/>
      <dgm:spPr/>
      <dgm:t>
        <a:bodyPr/>
        <a:lstStyle/>
        <a:p>
          <a:endParaRPr lang="en-GB"/>
        </a:p>
      </dgm:t>
    </dgm:pt>
    <dgm:pt modelId="{BF27961D-640A-40F7-8F13-9D26F2E5F026}" type="sibTrans" cxnId="{B387D18B-F890-4DAF-83DB-A4A5B970757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Summary</a:t>
          </a:r>
        </a:p>
      </dsp:txBody>
      <dsp:txXfrm>
        <a:off x="7181873" y="0"/>
        <a:ext cx="1930926" cy="36512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79BBDE7-5417-4235-856E-4B0EF4655865}" type="datetimeFigureOut">
              <a:rPr lang="en-GB" smtClean="0"/>
              <a:t>30/05/2023</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63422BC-2484-4DBD-816A-03B57D2AF8C0}" type="slidenum">
              <a:rPr lang="en-GB" smtClean="0"/>
              <a:t>‹#›</a:t>
            </a:fld>
            <a:endParaRPr lang="en-GB" dirty="0"/>
          </a:p>
        </p:txBody>
      </p:sp>
    </p:spTree>
    <p:extLst>
      <p:ext uri="{BB962C8B-B14F-4D97-AF65-F5344CB8AC3E}">
        <p14:creationId xmlns:p14="http://schemas.microsoft.com/office/powerpoint/2010/main" val="383658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AUDIENCE: </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Primarily primary care Prescribers, GPs, pharmacists, nurses, A&amp;E clinicians, students</a:t>
            </a:r>
            <a:r>
              <a:rPr kumimoji="0" lang="en-GB"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COVERING </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Skin infection topics (listed), based on NICE prescribing guidelines updated 2020/21 &amp; Clinical Knowledge Summaries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100" kern="1200" dirty="0">
              <a:solidFill>
                <a:schemeClr val="tx1"/>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100" kern="1200" dirty="0">
              <a:solidFill>
                <a:schemeClr val="tx1"/>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a:t>
            </a:fld>
            <a:endParaRPr lang="en-GB" dirty="0"/>
          </a:p>
        </p:txBody>
      </p:sp>
    </p:spTree>
    <p:extLst>
      <p:ext uri="{BB962C8B-B14F-4D97-AF65-F5344CB8AC3E}">
        <p14:creationId xmlns:p14="http://schemas.microsoft.com/office/powerpoint/2010/main" val="149950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endPar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buClr>
                <a:srgbClr val="000000"/>
              </a:buClr>
              <a:buSzTx/>
              <a:buFont typeface="Arial" panose="020B0604020202020204" pitchFamily="34" charset="0"/>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 why skin infections? After RTIs and UTIs, skin infections are the third most common reason for prescribing antibiotics in primary care - over 16% of antibiotics in primary care are prescribed for skin infection, the majority of which are for abscess and boils. </a:t>
            </a:r>
            <a:endPar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1000"/>
              </a:spcBef>
              <a:spcAft>
                <a:spcPts val="800"/>
              </a:spcAft>
              <a:buClr>
                <a:srgbClr val="000000"/>
              </a:buClr>
              <a:buSzTx/>
              <a:buFont typeface="Arial" panose="020B0604020202020204" pitchFamily="34" charset="0"/>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Additionally, one study researching what English GPs say they need – found that GPs ranked leg ulcers and cellulitis in the top 6 conditions they would like more evidence in to support their daily practice (3).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endParaRPr lang="en-GB" sz="1100" b="1" i="1" dirty="0">
              <a:latin typeface="Arial" panose="020B0604020202020204" pitchFamily="34" charset="0"/>
              <a:cs typeface="Arial" panose="020B0604020202020204" pitchFamily="34" charset="0"/>
            </a:endParaRPr>
          </a:p>
          <a:p>
            <a:pPr marL="0" indent="0"/>
            <a:r>
              <a:rPr lang="en-GB" sz="1100" i="1" dirty="0">
                <a:latin typeface="Arial" panose="020B0604020202020204" pitchFamily="34" charset="0"/>
                <a:cs typeface="Arial" panose="020B0604020202020204" pitchFamily="34" charset="0"/>
              </a:rPr>
              <a:t>Among prescriptions linked to an informative read code (1), </a:t>
            </a:r>
          </a:p>
          <a:p>
            <a:pPr marL="285750" indent="-285750">
              <a:buFont typeface="Arial" panose="020B0604020202020204" pitchFamily="34" charset="0"/>
              <a:buChar char="•"/>
            </a:pPr>
            <a:r>
              <a:rPr lang="en-GB" sz="1100" i="1" dirty="0">
                <a:latin typeface="Arial" panose="020B0604020202020204" pitchFamily="34" charset="0"/>
                <a:cs typeface="Arial" panose="020B0604020202020204" pitchFamily="34" charset="0"/>
              </a:rPr>
              <a:t>46.0% linked to RT/ENT</a:t>
            </a:r>
          </a:p>
          <a:p>
            <a:pPr marL="285750" indent="-285750">
              <a:buFont typeface="Arial" panose="020B0604020202020204" pitchFamily="34" charset="0"/>
              <a:buChar char="•"/>
            </a:pPr>
            <a:r>
              <a:rPr lang="en-GB" sz="1100" i="1" dirty="0">
                <a:latin typeface="Arial" panose="020B0604020202020204" pitchFamily="34" charset="0"/>
                <a:cs typeface="Arial" panose="020B0604020202020204" pitchFamily="34" charset="0"/>
              </a:rPr>
              <a:t>22.7% linked to urogenital tract </a:t>
            </a:r>
          </a:p>
          <a:p>
            <a:pPr marL="285750" indent="-285750">
              <a:buFont typeface="Arial" panose="020B0604020202020204" pitchFamily="34" charset="0"/>
              <a:buChar char="•"/>
            </a:pPr>
            <a:r>
              <a:rPr lang="en-GB" sz="1100" b="1" i="1" dirty="0">
                <a:latin typeface="Arial" panose="020B0604020202020204" pitchFamily="34" charset="0"/>
                <a:cs typeface="Arial" panose="020B0604020202020204" pitchFamily="34" charset="0"/>
              </a:rPr>
              <a:t>16.3% linked to skin (including wounds) </a:t>
            </a:r>
          </a:p>
          <a:p>
            <a:pPr algn="l"/>
            <a:endParaRPr lang="en-GB" sz="1100" i="1" dirty="0">
              <a:latin typeface="Arial" panose="020B0604020202020204" pitchFamily="34" charset="0"/>
              <a:cs typeface="Arial" panose="020B0604020202020204" pitchFamily="34" charset="0"/>
            </a:endParaRPr>
          </a:p>
          <a:p>
            <a:pPr algn="l"/>
            <a:r>
              <a:rPr lang="en-GB" sz="1100" i="1" dirty="0" err="1">
                <a:latin typeface="Arial" panose="020B0604020202020204" pitchFamily="34" charset="0"/>
                <a:cs typeface="Arial" panose="020B0604020202020204" pitchFamily="34" charset="0"/>
              </a:rPr>
              <a:t>Pouwels</a:t>
            </a:r>
            <a:r>
              <a:rPr lang="en-GB" sz="1100" i="1" dirty="0">
                <a:latin typeface="Arial" panose="020B0604020202020204" pitchFamily="34" charset="0"/>
                <a:cs typeface="Arial" panose="020B0604020202020204" pitchFamily="34" charset="0"/>
              </a:rPr>
              <a:t> - </a:t>
            </a:r>
            <a:r>
              <a:rPr lang="en-GB" sz="1100" b="0" i="1" u="none" strike="noStrike" baseline="0" dirty="0">
                <a:latin typeface="Arial" panose="020B0604020202020204" pitchFamily="34" charset="0"/>
                <a:cs typeface="Arial" panose="020B0604020202020204" pitchFamily="34" charset="0"/>
              </a:rPr>
              <a:t>Duration of antibiotic treatment for common infections in English primary care: cross sectional analysis and comparison with guidelines</a:t>
            </a:r>
            <a:endParaRPr lang="en-GB" sz="1100" i="1" dirty="0">
              <a:latin typeface="Arial" panose="020B0604020202020204" pitchFamily="34" charset="0"/>
              <a:cs typeface="Arial" panose="020B0604020202020204" pitchFamily="34" charset="0"/>
            </a:endParaRPr>
          </a:p>
          <a:p>
            <a:pPr algn="l"/>
            <a:r>
              <a:rPr lang="en-GB" sz="1100" i="1" dirty="0">
                <a:latin typeface="Arial" panose="020B0604020202020204" pitchFamily="34" charset="0"/>
                <a:cs typeface="Arial" panose="020B0604020202020204" pitchFamily="34" charset="0"/>
              </a:rPr>
              <a:t>Data 2013-2015 (2)</a:t>
            </a:r>
          </a:p>
          <a:p>
            <a:pPr algn="l"/>
            <a:r>
              <a:rPr lang="en-GB" sz="1100" b="0" i="1" u="none" strike="noStrike" baseline="0" dirty="0">
                <a:latin typeface="Arial" panose="020B0604020202020204" pitchFamily="34" charset="0"/>
                <a:cs typeface="Arial" panose="020B0604020202020204" pitchFamily="34" charset="0"/>
              </a:rPr>
              <a:t>Cough and bronchitis (386 972, 41.6% of the included consultations),  acute sore throat </a:t>
            </a:r>
            <a:r>
              <a:rPr lang="es-ES" sz="1100" b="0" i="1" u="none" strike="noStrike" baseline="0" dirty="0">
                <a:latin typeface="Arial" panose="020B0604020202020204" pitchFamily="34" charset="0"/>
                <a:cs typeface="Arial" panose="020B0604020202020204" pitchFamily="34" charset="0"/>
              </a:rPr>
              <a:t>(239 231, 25.7%), acute otitis media (83 054, 8.9%),</a:t>
            </a:r>
          </a:p>
          <a:p>
            <a:pPr algn="l"/>
            <a:r>
              <a:rPr lang="fr-FR" sz="1100" b="0" i="1" u="none" strike="noStrike" baseline="0" dirty="0">
                <a:latin typeface="Arial" panose="020B0604020202020204" pitchFamily="34" charset="0"/>
                <a:cs typeface="Arial" panose="020B0604020202020204" pitchFamily="34" charset="0"/>
              </a:rPr>
              <a:t>acute </a:t>
            </a:r>
            <a:r>
              <a:rPr lang="fr-FR" sz="1100" b="0" i="1" u="none" strike="noStrike" baseline="0" dirty="0" err="1">
                <a:latin typeface="Arial" panose="020B0604020202020204" pitchFamily="34" charset="0"/>
                <a:cs typeface="Arial" panose="020B0604020202020204" pitchFamily="34" charset="0"/>
              </a:rPr>
              <a:t>sinusitis</a:t>
            </a:r>
            <a:r>
              <a:rPr lang="fr-FR" sz="1100" b="0" i="1" u="none" strike="noStrike" baseline="0" dirty="0">
                <a:latin typeface="Arial" panose="020B0604020202020204" pitchFamily="34" charset="0"/>
                <a:cs typeface="Arial" panose="020B0604020202020204" pitchFamily="34" charset="0"/>
              </a:rPr>
              <a:t> (76 683, 8.2%), </a:t>
            </a:r>
            <a:r>
              <a:rPr lang="fr-FR" sz="1100" b="0" i="1" u="none" strike="noStrike" baseline="0" dirty="0" err="1">
                <a:latin typeface="Arial" panose="020B0604020202020204" pitchFamily="34" charset="0"/>
                <a:cs typeface="Arial" panose="020B0604020202020204" pitchFamily="34" charset="0"/>
              </a:rPr>
              <a:t>cellulitis</a:t>
            </a:r>
            <a:r>
              <a:rPr lang="fr-FR" sz="1100" b="0" i="1" u="none" strike="noStrike" baseline="0" dirty="0">
                <a:latin typeface="Arial" panose="020B0604020202020204" pitchFamily="34" charset="0"/>
                <a:cs typeface="Arial" panose="020B0604020202020204" pitchFamily="34" charset="0"/>
              </a:rPr>
              <a:t> (54 610, </a:t>
            </a:r>
            <a:r>
              <a:rPr lang="en-GB" sz="1100" b="0" i="1" u="none" strike="noStrike" baseline="0" dirty="0">
                <a:latin typeface="Arial" panose="020B0604020202020204" pitchFamily="34" charset="0"/>
                <a:cs typeface="Arial" panose="020B0604020202020204" pitchFamily="34" charset="0"/>
              </a:rPr>
              <a:t>5.9%), and acute cystitis (53 010, 5.7%)</a:t>
            </a:r>
          </a:p>
          <a:p>
            <a:pPr algn="l"/>
            <a:endPar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buClr>
                <a:srgbClr val="000000"/>
              </a:buClr>
              <a:buSzTx/>
              <a:buFont typeface="Arial" panose="020B0604020202020204" pitchFamily="34" charset="0"/>
              <a:buNone/>
              <a:tabLst/>
              <a:defRPr/>
            </a:pPr>
            <a:r>
              <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Slide references </a:t>
            </a:r>
          </a:p>
          <a:p>
            <a:pPr marL="228600" marR="0" lvl="0" indent="-228600" algn="l" defTabSz="914400" rtl="0" eaLnBrk="1" fontAlgn="auto" latinLnBrk="0" hangingPunct="1">
              <a:lnSpc>
                <a:spcPct val="107000"/>
              </a:lnSpc>
              <a:buClr>
                <a:srgbClr val="000000"/>
              </a:buClr>
              <a:buSzTx/>
              <a:buFont typeface="+mj-lt"/>
              <a:buAutoNum type="arabicParenBoth"/>
              <a:tabLst/>
              <a:defRPr/>
            </a:pPr>
            <a:r>
              <a:rPr lang="en-GB" sz="1100" b="0" i="0" dirty="0">
                <a:solidFill>
                  <a:srgbClr val="2A2A2A"/>
                </a:solidFill>
                <a:effectLst/>
                <a:latin typeface="Arial" panose="020B0604020202020204" pitchFamily="34" charset="0"/>
                <a:cs typeface="Arial" panose="020B0604020202020204" pitchFamily="34" charset="0"/>
              </a:rPr>
              <a:t>F Christiaan K </a:t>
            </a:r>
            <a:r>
              <a:rPr lang="en-GB" sz="1100" b="0" i="0" dirty="0" err="1">
                <a:solidFill>
                  <a:srgbClr val="2A2A2A"/>
                </a:solidFill>
                <a:effectLst/>
                <a:latin typeface="Arial" panose="020B0604020202020204" pitchFamily="34" charset="0"/>
                <a:cs typeface="Arial" panose="020B0604020202020204" pitchFamily="34" charset="0"/>
              </a:rPr>
              <a:t>Dolk</a:t>
            </a:r>
            <a:r>
              <a:rPr lang="en-GB" sz="1100" b="0" i="0" dirty="0">
                <a:solidFill>
                  <a:srgbClr val="2A2A2A"/>
                </a:solidFill>
                <a:effectLst/>
                <a:latin typeface="Arial" panose="020B0604020202020204" pitchFamily="34" charset="0"/>
                <a:cs typeface="Arial" panose="020B0604020202020204" pitchFamily="34" charset="0"/>
              </a:rPr>
              <a:t>, Koen B </a:t>
            </a:r>
            <a:r>
              <a:rPr lang="en-GB" sz="1100" b="0" i="0" dirty="0" err="1">
                <a:solidFill>
                  <a:srgbClr val="2A2A2A"/>
                </a:solidFill>
                <a:effectLst/>
                <a:latin typeface="Arial" panose="020B0604020202020204" pitchFamily="34" charset="0"/>
                <a:cs typeface="Arial" panose="020B0604020202020204" pitchFamily="34" charset="0"/>
              </a:rPr>
              <a:t>Pouwels</a:t>
            </a:r>
            <a:r>
              <a:rPr lang="en-GB" sz="1100" b="0" i="0" dirty="0">
                <a:solidFill>
                  <a:srgbClr val="2A2A2A"/>
                </a:solidFill>
                <a:effectLst/>
                <a:latin typeface="Arial" panose="020B0604020202020204" pitchFamily="34" charset="0"/>
                <a:cs typeface="Arial" panose="020B0604020202020204" pitchFamily="34" charset="0"/>
              </a:rPr>
              <a:t>, David R M Smith, Julie V Robotham, Timo </a:t>
            </a:r>
            <a:r>
              <a:rPr lang="en-GB" sz="1100" b="0" i="0" dirty="0" err="1">
                <a:solidFill>
                  <a:srgbClr val="2A2A2A"/>
                </a:solidFill>
                <a:effectLst/>
                <a:latin typeface="Arial" panose="020B0604020202020204" pitchFamily="34" charset="0"/>
                <a:cs typeface="Arial" panose="020B0604020202020204" pitchFamily="34" charset="0"/>
              </a:rPr>
              <a:t>Smieszek</a:t>
            </a:r>
            <a:r>
              <a:rPr lang="en-GB" sz="1100" b="0" i="0" dirty="0">
                <a:solidFill>
                  <a:srgbClr val="2A2A2A"/>
                </a:solidFill>
                <a:effectLst/>
                <a:latin typeface="Arial" panose="020B0604020202020204" pitchFamily="34" charset="0"/>
                <a:cs typeface="Arial" panose="020B0604020202020204" pitchFamily="34" charset="0"/>
              </a:rPr>
              <a:t>, Antibiotics in primary care in England: which antibiotics are prescribed and for which conditions?, </a:t>
            </a:r>
            <a:r>
              <a:rPr lang="en-GB" sz="1100" b="0" i="1" dirty="0">
                <a:solidFill>
                  <a:srgbClr val="2A2A2A"/>
                </a:solidFill>
                <a:effectLst/>
                <a:latin typeface="Arial" panose="020B0604020202020204" pitchFamily="34" charset="0"/>
                <a:cs typeface="Arial" panose="020B0604020202020204" pitchFamily="34" charset="0"/>
              </a:rPr>
              <a:t>Journal of Antimicrobial Chemotherapy</a:t>
            </a:r>
            <a:r>
              <a:rPr lang="en-GB" sz="1100" b="0" i="0" dirty="0">
                <a:solidFill>
                  <a:srgbClr val="2A2A2A"/>
                </a:solidFill>
                <a:effectLst/>
                <a:latin typeface="Arial" panose="020B0604020202020204" pitchFamily="34" charset="0"/>
                <a:cs typeface="Arial" panose="020B0604020202020204" pitchFamily="34" charset="0"/>
              </a:rPr>
              <a:t>, Volume 73, Issue suppl_2, February 2018, Pages ii2–ii10</a:t>
            </a:r>
            <a:r>
              <a:rPr lang="en-GB" sz="1100" b="0" i="0" dirty="0">
                <a:effectLst/>
                <a:latin typeface="Arial" panose="020B0604020202020204" pitchFamily="34" charset="0"/>
                <a:cs typeface="Arial" panose="020B0604020202020204" pitchFamily="34" charset="0"/>
              </a:rPr>
              <a:t>, </a:t>
            </a:r>
            <a:r>
              <a:rPr lang="en-GB" sz="1100" b="0" i="0" u="none" strike="noStrike" dirty="0">
                <a:effectLst/>
                <a:latin typeface="Arial" panose="020B0604020202020204" pitchFamily="34" charset="0"/>
                <a:cs typeface="Arial" panose="020B0604020202020204" pitchFamily="34" charset="0"/>
              </a:rPr>
              <a:t>https://doi.org/10.1093/jac/dkx504</a:t>
            </a:r>
          </a:p>
          <a:p>
            <a:pPr marL="228600" marR="0" lvl="0" indent="-228600" algn="l" defTabSz="914400" rtl="0" eaLnBrk="1" fontAlgn="auto" latinLnBrk="0" hangingPunct="1">
              <a:lnSpc>
                <a:spcPct val="107000"/>
              </a:lnSpc>
              <a:spcBef>
                <a:spcPts val="1000"/>
              </a:spcBef>
              <a:spcAft>
                <a:spcPts val="800"/>
              </a:spcAft>
              <a:buClr>
                <a:srgbClr val="000000"/>
              </a:buClr>
              <a:buSzTx/>
              <a:buFont typeface="+mj-lt"/>
              <a:buAutoNum type="arabicParenBoth"/>
              <a:tabLst/>
              <a:defRPr/>
            </a:pPr>
            <a:r>
              <a:rPr lang="en-GB" sz="1100" b="0" i="0" dirty="0" err="1">
                <a:solidFill>
                  <a:srgbClr val="333333"/>
                </a:solidFill>
                <a:effectLst/>
                <a:latin typeface="Arial" panose="020B0604020202020204" pitchFamily="34" charset="0"/>
                <a:cs typeface="Arial" panose="020B0604020202020204" pitchFamily="34" charset="0"/>
              </a:rPr>
              <a:t>Pouwels</a:t>
            </a:r>
            <a:r>
              <a:rPr lang="en-GB" sz="1100" b="0" i="0" dirty="0">
                <a:solidFill>
                  <a:srgbClr val="333333"/>
                </a:solidFill>
                <a:effectLst/>
                <a:latin typeface="Arial" panose="020B0604020202020204" pitchFamily="34" charset="0"/>
                <a:cs typeface="Arial" panose="020B0604020202020204" pitchFamily="34" charset="0"/>
              </a:rPr>
              <a:t> K B, Hopkins S, Llewelyn M J, Walker A S, McNulty C A, Robotham J V et al. Duration of antibiotic treatment for common infections in English primary care: cross sectional analysis and comparison with guidelines </a:t>
            </a:r>
            <a:r>
              <a:rPr lang="en-GB" sz="1100" b="0" i="1" dirty="0">
                <a:solidFill>
                  <a:srgbClr val="333333"/>
                </a:solidFill>
                <a:effectLst/>
                <a:latin typeface="Arial" panose="020B0604020202020204" pitchFamily="34" charset="0"/>
                <a:cs typeface="Arial" panose="020B0604020202020204" pitchFamily="34" charset="0"/>
              </a:rPr>
              <a:t>BMJ </a:t>
            </a:r>
            <a:r>
              <a:rPr lang="en-GB" sz="1100" b="0" i="0" dirty="0">
                <a:solidFill>
                  <a:srgbClr val="555555"/>
                </a:solidFill>
                <a:effectLst/>
                <a:latin typeface="Arial" panose="020B0604020202020204" pitchFamily="34" charset="0"/>
                <a:cs typeface="Arial" panose="020B0604020202020204" pitchFamily="34" charset="0"/>
              </a:rPr>
              <a:t>2019; </a:t>
            </a:r>
            <a:r>
              <a:rPr lang="en-GB" sz="1100" b="0" i="0" dirty="0">
                <a:solidFill>
                  <a:srgbClr val="333333"/>
                </a:solidFill>
                <a:effectLst/>
                <a:latin typeface="Arial" panose="020B0604020202020204" pitchFamily="34" charset="0"/>
                <a:cs typeface="Arial" panose="020B0604020202020204" pitchFamily="34" charset="0"/>
              </a:rPr>
              <a:t>364 :l440 doi:10.1136/bmj.l440</a:t>
            </a:r>
          </a:p>
          <a:p>
            <a:pPr marL="228600" marR="0" lvl="0" indent="-228600" algn="l" defTabSz="914400" rtl="0" eaLnBrk="1" fontAlgn="auto" latinLnBrk="0" hangingPunct="1">
              <a:lnSpc>
                <a:spcPct val="107000"/>
              </a:lnSpc>
              <a:spcBef>
                <a:spcPts val="1000"/>
              </a:spcBef>
              <a:spcAft>
                <a:spcPts val="800"/>
              </a:spcAft>
              <a:buClr>
                <a:srgbClr val="000000"/>
              </a:buClr>
              <a:buSzTx/>
              <a:buFont typeface="+mj-lt"/>
              <a:buAutoNum type="arabicParenBoth"/>
              <a:tabLst/>
              <a:defRPr/>
            </a:pPr>
            <a:r>
              <a:rPr lang="en-GB" sz="1100" b="0" i="0" kern="1200" dirty="0">
                <a:solidFill>
                  <a:schemeClr val="tx1"/>
                </a:solidFill>
                <a:effectLst/>
                <a:latin typeface="Arial" panose="020B0604020202020204" pitchFamily="34" charset="0"/>
                <a:cs typeface="Arial" panose="020B0604020202020204" pitchFamily="34" charset="0"/>
              </a:rPr>
              <a:t>Lecky, D.M.; Granier, S.; Allison, R.; Verlander, N.Q.; Collin, S.M.; McNulty, C.A.M. Infectious Disease and Primary Care Research—What English General Practitioners Say They Need. </a:t>
            </a:r>
            <a:r>
              <a:rPr lang="en-GB" sz="1100" b="0" i="1" kern="1200" dirty="0">
                <a:solidFill>
                  <a:schemeClr val="tx1"/>
                </a:solidFill>
                <a:effectLst/>
                <a:latin typeface="Arial" panose="020B0604020202020204" pitchFamily="34" charset="0"/>
                <a:cs typeface="Arial" panose="020B0604020202020204" pitchFamily="34" charset="0"/>
              </a:rPr>
              <a:t>Antibiotics</a:t>
            </a:r>
            <a:r>
              <a:rPr lang="en-GB" sz="1100" b="0" i="0" kern="1200" dirty="0">
                <a:solidFill>
                  <a:schemeClr val="tx1"/>
                </a:solidFill>
                <a:effectLst/>
                <a:latin typeface="Arial" panose="020B0604020202020204" pitchFamily="34" charset="0"/>
                <a:cs typeface="Arial" panose="020B0604020202020204" pitchFamily="34" charset="0"/>
              </a:rPr>
              <a:t> 2020, </a:t>
            </a:r>
            <a:r>
              <a:rPr lang="en-GB" sz="1100" b="0" i="1" kern="1200" dirty="0">
                <a:solidFill>
                  <a:schemeClr val="tx1"/>
                </a:solidFill>
                <a:effectLst/>
                <a:latin typeface="Arial" panose="020B0604020202020204" pitchFamily="34" charset="0"/>
                <a:cs typeface="Arial" panose="020B0604020202020204" pitchFamily="34" charset="0"/>
              </a:rPr>
              <a:t>9</a:t>
            </a:r>
            <a:r>
              <a:rPr lang="en-GB" sz="1100" b="0" i="0" kern="1200" dirty="0">
                <a:solidFill>
                  <a:schemeClr val="tx1"/>
                </a:solidFill>
                <a:effectLst/>
                <a:latin typeface="Arial" panose="020B0604020202020204" pitchFamily="34" charset="0"/>
                <a:cs typeface="Arial" panose="020B0604020202020204" pitchFamily="34" charset="0"/>
              </a:rPr>
              <a:t>, 265. https://doi.org/10.3390/antibiotics9050265</a:t>
            </a:r>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1000"/>
              </a:spcBef>
              <a:spcAft>
                <a:spcPts val="800"/>
              </a:spcAft>
              <a:buClr>
                <a:srgbClr val="000000"/>
              </a:buClr>
              <a:buSzTx/>
              <a:buFont typeface="Arial" panose="020B0604020202020204" pitchFamily="34" charset="0"/>
              <a:buNone/>
              <a:tabLst/>
              <a:defRPr/>
            </a:pPr>
            <a:endPar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algn="l"/>
            <a:endParaRPr lang="en-GB" sz="1800" b="0" i="0" u="none" strike="noStrike" baseline="0" dirty="0">
              <a:latin typeface="MetaSerifProBook-Regular"/>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10</a:t>
            </a:fld>
            <a:endParaRPr lang="en-GB" dirty="0"/>
          </a:p>
        </p:txBody>
      </p:sp>
    </p:spTree>
    <p:extLst>
      <p:ext uri="{BB962C8B-B14F-4D97-AF65-F5344CB8AC3E}">
        <p14:creationId xmlns:p14="http://schemas.microsoft.com/office/powerpoint/2010/main" val="2899325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dirty="0">
                <a:solidFill>
                  <a:srgbClr val="212121"/>
                </a:solidFill>
                <a:effectLst/>
                <a:latin typeface="Arial" panose="020B0604020202020204" pitchFamily="34" charset="0"/>
                <a:cs typeface="Arial" panose="020B0604020202020204" pitchFamily="34" charset="0"/>
              </a:rPr>
              <a:t>Resistance among </a:t>
            </a:r>
            <a:r>
              <a:rPr lang="en-GB" sz="1100" b="0" i="1" dirty="0">
                <a:solidFill>
                  <a:srgbClr val="212121"/>
                </a:solidFill>
                <a:effectLst/>
                <a:latin typeface="Arial" panose="020B0604020202020204" pitchFamily="34" charset="0"/>
                <a:cs typeface="Arial" panose="020B0604020202020204" pitchFamily="34" charset="0"/>
              </a:rPr>
              <a:t>S. aureus</a:t>
            </a:r>
            <a:r>
              <a:rPr lang="en-GB" sz="1100" b="0" i="0" dirty="0">
                <a:solidFill>
                  <a:srgbClr val="212121"/>
                </a:solidFill>
                <a:effectLst/>
                <a:latin typeface="Arial" panose="020B0604020202020204" pitchFamily="34" charset="0"/>
                <a:cs typeface="Arial" panose="020B0604020202020204" pitchFamily="34" charset="0"/>
              </a:rPr>
              <a:t> to flucloxacillin and other antibiotics, is a key area of concern. The recent 2021-2022 ESPAUR report</a:t>
            </a:r>
            <a:r>
              <a:rPr lang="en-GB" sz="1100" dirty="0">
                <a:latin typeface="Arial" panose="020B0604020202020204" pitchFamily="34" charset="0"/>
                <a:cs typeface="Arial" panose="020B0604020202020204" pitchFamily="34" charset="0"/>
              </a:rPr>
              <a:t> has reported resistance data for second line/ alternative antibiotics. </a:t>
            </a:r>
            <a:r>
              <a:rPr lang="en-GB" sz="1100" b="0" i="0" dirty="0">
                <a:solidFill>
                  <a:srgbClr val="212121"/>
                </a:solidFill>
                <a:effectLst/>
                <a:latin typeface="Arial" panose="020B0604020202020204" pitchFamily="34" charset="0"/>
                <a:cs typeface="Arial" panose="020B0604020202020204" pitchFamily="34" charset="0"/>
              </a:rPr>
              <a:t>Although flucloxacillin is often the first drug of choice for a lot of skin infections, alternatives are essential (e.g. for those with penicillin allergies). For macrolides (e.g. clarithromycin) it was reported </a:t>
            </a:r>
            <a:r>
              <a:rPr lang="en-GB" sz="1100" dirty="0">
                <a:latin typeface="Arial" panose="020B0604020202020204" pitchFamily="34" charset="0"/>
                <a:cs typeface="Arial" panose="020B0604020202020204" pitchFamily="34" charset="0"/>
              </a:rPr>
              <a:t>18.6% of MSSA and 53% of MRSA are resistant to macrolides.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dirty="0">
              <a:solidFill>
                <a:srgbClr val="21212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Arial" panose="020B0604020202020204" pitchFamily="34" charset="0"/>
                <a:cs typeface="Arial" panose="020B0604020202020204" pitchFamily="34" charset="0"/>
              </a:rPr>
              <a:t>This emphasises the importance of appropriate prescribing for skin infections.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So to help support appropriate prescribing, we will be discussing the recent NICE antimicrobial prescribing guidelines for the following skin infections.. </a:t>
            </a: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Slide 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Arial" panose="020B0604020202020204" pitchFamily="34" charset="0"/>
                <a:cs typeface="Arial" panose="020B0604020202020204" pitchFamily="34" charset="0"/>
              </a:rPr>
              <a:t>(1) </a:t>
            </a:r>
            <a:r>
              <a:rPr lang="en-GB" sz="1100" dirty="0">
                <a:latin typeface="Arial" panose="020B0604020202020204" pitchFamily="34" charset="0"/>
                <a:cs typeface="Arial" panose="020B0604020202020204" pitchFamily="34" charset="0"/>
              </a:rPr>
              <a:t>UK Health Security Agency. English surveillance programme for antimicrobial utilisation and resistance (ESPAUR), Report 2021-2022. 2022.</a:t>
            </a:r>
          </a:p>
          <a:p>
            <a:endParaRPr lang="en-GB" b="0" dirty="0"/>
          </a:p>
        </p:txBody>
      </p:sp>
      <p:sp>
        <p:nvSpPr>
          <p:cNvPr id="4" name="Slide Number Placeholder 3"/>
          <p:cNvSpPr>
            <a:spLocks noGrp="1"/>
          </p:cNvSpPr>
          <p:nvPr>
            <p:ph type="sldNum" sz="quarter" idx="5"/>
          </p:nvPr>
        </p:nvSpPr>
        <p:spPr/>
        <p:txBody>
          <a:bodyPr/>
          <a:lstStyle/>
          <a:p>
            <a:fld id="{763422BC-2484-4DBD-816A-03B57D2AF8C0}" type="slidenum">
              <a:rPr lang="en-GB" smtClean="0"/>
              <a:t>11</a:t>
            </a:fld>
            <a:endParaRPr lang="en-GB" dirty="0"/>
          </a:p>
        </p:txBody>
      </p:sp>
    </p:spTree>
    <p:extLst>
      <p:ext uri="{BB962C8B-B14F-4D97-AF65-F5344CB8AC3E}">
        <p14:creationId xmlns:p14="http://schemas.microsoft.com/office/powerpoint/2010/main" val="2482662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The first skin infection we will cover is impetigo. There are two distinct presentations: </a:t>
            </a:r>
            <a:r>
              <a:rPr lang="en-GB" sz="1100" dirty="0">
                <a:latin typeface="Arial" panose="020B0604020202020204" pitchFamily="34" charset="0"/>
                <a:cs typeface="Arial" panose="020B0604020202020204" pitchFamily="34" charset="0"/>
              </a:rPr>
              <a:t>Bullous which are flaccid fluid filled vesicles and blisters, which rupture leaving a thin flat yellow/brown crust</a:t>
            </a:r>
          </a:p>
          <a:p>
            <a:r>
              <a:rPr lang="en-GB" sz="1100" dirty="0">
                <a:latin typeface="Arial" panose="020B0604020202020204" pitchFamily="34" charset="0"/>
                <a:cs typeface="Arial" panose="020B0604020202020204" pitchFamily="34" charset="0"/>
              </a:rPr>
              <a:t>And non-bullous where lesions begin as thin walled vesicles or pustules, they release exudate forming a characteristic golden/brown crust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algn="l">
              <a:buFont typeface="Arial" panose="020B0604020202020204" pitchFamily="34" charset="0"/>
              <a:buNone/>
            </a:pPr>
            <a:r>
              <a:rPr lang="en-GB" sz="1100" i="1" dirty="0">
                <a:latin typeface="Arial" panose="020B0604020202020204" pitchFamily="34" charset="0"/>
                <a:cs typeface="Arial" panose="020B0604020202020204" pitchFamily="34" charset="0"/>
              </a:rPr>
              <a:t>Although it can affect anyone, impetigo is most frequently observed in children. It is usually a mild condition and complications are rare. </a:t>
            </a:r>
            <a:r>
              <a:rPr lang="en-GB" sz="1100" b="0" i="1" dirty="0">
                <a:latin typeface="Arial" panose="020B0604020202020204" pitchFamily="34" charset="0"/>
                <a:cs typeface="Arial" panose="020B0604020202020204" pitchFamily="34" charset="0"/>
              </a:rPr>
              <a:t>Cold sores can </a:t>
            </a:r>
            <a:r>
              <a:rPr lang="en-GB" sz="1100" i="1" dirty="0">
                <a:latin typeface="Arial" panose="020B0604020202020204" pitchFamily="34" charset="0"/>
                <a:cs typeface="Arial" panose="020B0604020202020204" pitchFamily="34" charset="0"/>
              </a:rPr>
              <a:t>be mis-diagnosed as impetigo. Ask about (</a:t>
            </a:r>
            <a:r>
              <a:rPr lang="en-GB" sz="1100" i="1" dirty="0" err="1">
                <a:latin typeface="Arial" panose="020B0604020202020204" pitchFamily="34" charset="0"/>
                <a:cs typeface="Arial" panose="020B0604020202020204" pitchFamily="34" charset="0"/>
              </a:rPr>
              <a:t>i</a:t>
            </a:r>
            <a:r>
              <a:rPr lang="en-GB" sz="1100" i="1" dirty="0">
                <a:latin typeface="Arial" panose="020B0604020202020204" pitchFamily="34" charset="0"/>
                <a:cs typeface="Arial" panose="020B0604020202020204" pitchFamily="34" charset="0"/>
              </a:rPr>
              <a:t>) Recurrent episodes at the same site. (ii) Lesions may be preceded by discomfort, burning, tingling, itching, paraesthesia </a:t>
            </a:r>
          </a:p>
          <a:p>
            <a:pPr algn="l">
              <a:buFont typeface="Arial" panose="020B0604020202020204" pitchFamily="34" charset="0"/>
              <a:buNone/>
            </a:pPr>
            <a:r>
              <a:rPr lang="en-GB" sz="1100" i="1" dirty="0">
                <a:latin typeface="Arial" panose="020B0604020202020204" pitchFamily="34" charset="0"/>
                <a:cs typeface="Arial" panose="020B0604020202020204" pitchFamily="34" charset="0"/>
              </a:rPr>
              <a:t>Appearance: </a:t>
            </a:r>
            <a:r>
              <a:rPr lang="en-GB" sz="1100" b="0" i="1" dirty="0">
                <a:solidFill>
                  <a:srgbClr val="222222"/>
                </a:solidFill>
                <a:effectLst/>
                <a:latin typeface="Arial" panose="020B0604020202020204" pitchFamily="34" charset="0"/>
                <a:cs typeface="Arial" panose="020B0604020202020204" pitchFamily="34" charset="0"/>
              </a:rPr>
              <a:t>Crops of vesicles that rupture, leaving superficial ulcers that crust over and heal (usually without scarring)</a:t>
            </a:r>
          </a:p>
          <a:p>
            <a:pPr algn="l">
              <a:buFont typeface="Arial" panose="020B0604020202020204" pitchFamily="34" charset="0"/>
              <a:buNone/>
            </a:pPr>
            <a:endParaRPr lang="en-GB" sz="1100" b="0" i="1" dirty="0">
              <a:solidFill>
                <a:srgbClr val="222222"/>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i="1" dirty="0">
                <a:solidFill>
                  <a:srgbClr val="222222"/>
                </a:solidFill>
                <a:effectLst/>
                <a:latin typeface="Arial" panose="020B0604020202020204" pitchFamily="34" charset="0"/>
                <a:cs typeface="Arial" panose="020B0604020202020204" pitchFamily="34" charset="0"/>
              </a:rPr>
              <a:t>Methicillin-resistant </a:t>
            </a:r>
            <a:r>
              <a:rPr lang="en-GB" sz="1100" i="1" dirty="0">
                <a:latin typeface="Arial" panose="020B0604020202020204" pitchFamily="34" charset="0"/>
                <a:cs typeface="Arial" panose="020B0604020202020204" pitchFamily="34" charset="0"/>
              </a:rPr>
              <a:t>Staphylococcus aureus </a:t>
            </a:r>
            <a:r>
              <a:rPr lang="en-GB" sz="1100" dirty="0">
                <a:latin typeface="Arial" panose="020B0604020202020204" pitchFamily="34" charset="0"/>
                <a:cs typeface="Arial" panose="020B0604020202020204" pitchFamily="34" charset="0"/>
              </a:rPr>
              <a:t>impetigo increasing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latin typeface="Arial" panose="020B0604020202020204" pitchFamily="34" charset="0"/>
                <a:cs typeface="Arial" panose="020B0604020202020204" pitchFamily="34" charset="0"/>
              </a:rPr>
              <a:t>Slide references </a:t>
            </a:r>
          </a:p>
          <a:p>
            <a:pPr marL="342900" marR="0" indent="-342900">
              <a:buAutoNum type="arabicParenBoth"/>
            </a:pPr>
            <a:r>
              <a:rPr lang="en-GB" sz="1100" dirty="0">
                <a:latin typeface="Arial" panose="020B0604020202020204" pitchFamily="34" charset="0"/>
                <a:cs typeface="Arial" panose="020B0604020202020204" pitchFamily="34" charset="0"/>
              </a:rPr>
              <a:t>NICE CKS. Impetigo. 2022 [Available from: https://cks.nice.org.uk/topics/impetigo/.]</a:t>
            </a:r>
          </a:p>
          <a:p>
            <a:pPr marL="342900" marR="0" indent="-342900">
              <a:buAutoNum type="arabicParenBoth"/>
            </a:pPr>
            <a:endParaRPr lang="en-GB" sz="11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Galli L, </a:t>
            </a:r>
            <a:r>
              <a:rPr lang="en-GB" sz="1100" dirty="0" err="1">
                <a:latin typeface="Arial" panose="020B0604020202020204" pitchFamily="34" charset="0"/>
                <a:cs typeface="Arial" panose="020B0604020202020204" pitchFamily="34" charset="0"/>
              </a:rPr>
              <a:t>Novelli</a:t>
            </a:r>
            <a:r>
              <a:rPr lang="en-GB" sz="1100" dirty="0">
                <a:latin typeface="Arial" panose="020B0604020202020204" pitchFamily="34" charset="0"/>
                <a:cs typeface="Arial" panose="020B0604020202020204" pitchFamily="34" charset="0"/>
              </a:rPr>
              <a:t> A, Ruggiero G, Stefani S, </a:t>
            </a:r>
            <a:r>
              <a:rPr lang="en-GB" sz="1100" dirty="0" err="1">
                <a:latin typeface="Arial" panose="020B0604020202020204" pitchFamily="34" charset="0"/>
                <a:cs typeface="Arial" panose="020B0604020202020204" pitchFamily="34" charset="0"/>
              </a:rPr>
              <a:t>Fortina</a:t>
            </a:r>
            <a:r>
              <a:rPr lang="en-GB" sz="1100" dirty="0">
                <a:latin typeface="Arial" panose="020B0604020202020204" pitchFamily="34" charset="0"/>
                <a:cs typeface="Arial" panose="020B0604020202020204" pitchFamily="34" charset="0"/>
              </a:rPr>
              <a:t> AB. </a:t>
            </a:r>
            <a:r>
              <a:rPr lang="en-GB" sz="1100" dirty="0" err="1">
                <a:latin typeface="Arial" panose="020B0604020202020204" pitchFamily="34" charset="0"/>
                <a:cs typeface="Arial" panose="020B0604020202020204" pitchFamily="34" charset="0"/>
              </a:rPr>
              <a:t>Pediatric</a:t>
            </a:r>
            <a:r>
              <a:rPr lang="en-GB" sz="1100" dirty="0">
                <a:latin typeface="Arial" panose="020B0604020202020204" pitchFamily="34" charset="0"/>
                <a:cs typeface="Arial" panose="020B0604020202020204" pitchFamily="34" charset="0"/>
              </a:rPr>
              <a:t> impetigo: an expert panel opinion about its main controversies. Journal of Chemotherapy. 2022;34(5):279-85.</a:t>
            </a:r>
          </a:p>
          <a:p>
            <a:pPr marL="342900" marR="0" indent="-342900">
              <a:buAutoNum type="arabicParenBoth"/>
            </a:pPr>
            <a:endParaRPr lang="en-GB" sz="1100" dirty="0">
              <a:latin typeface="Arial" panose="020B0604020202020204" pitchFamily="34" charset="0"/>
              <a:cs typeface="Arial" panose="020B0604020202020204" pitchFamily="34" charset="0"/>
            </a:endParaRPr>
          </a:p>
          <a:p>
            <a:pPr marL="342900" marR="0" indent="-342900">
              <a:buAutoNum type="arabicParenBoth"/>
            </a:pPr>
            <a:r>
              <a:rPr lang="en-GB" sz="1100" dirty="0">
                <a:latin typeface="Arial" panose="020B0604020202020204" pitchFamily="34" charset="0"/>
                <a:cs typeface="Arial" panose="020B0604020202020204" pitchFamily="34" charset="0"/>
              </a:rPr>
              <a:t>Image: Bullous Impetigo [Available from: https://dermnetnz.org/images/impetigo-images] </a:t>
            </a:r>
          </a:p>
          <a:p>
            <a:pPr marL="342900" marR="0" indent="-342900">
              <a:buAutoNum type="arabicParenBoth"/>
            </a:pPr>
            <a:endParaRPr lang="en-GB" sz="1100" dirty="0">
              <a:latin typeface="Arial" panose="020B0604020202020204" pitchFamily="34" charset="0"/>
              <a:cs typeface="Arial" panose="020B0604020202020204" pitchFamily="34" charset="0"/>
            </a:endParaRPr>
          </a:p>
          <a:p>
            <a:pPr marL="342900" marR="0" indent="-342900">
              <a:buAutoNum type="arabicParenBoth"/>
            </a:pPr>
            <a:r>
              <a:rPr lang="en-GB" sz="1100" dirty="0">
                <a:latin typeface="Arial" panose="020B0604020202020204" pitchFamily="34" charset="0"/>
                <a:cs typeface="Arial" panose="020B0604020202020204" pitchFamily="34" charset="0"/>
              </a:rPr>
              <a:t>Image: Non-bullous impetigo - James Heilman MD – Creative commons </a:t>
            </a:r>
          </a:p>
          <a:p>
            <a:pPr marR="0"/>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12</a:t>
            </a:fld>
            <a:endParaRPr lang="en-GB" dirty="0"/>
          </a:p>
        </p:txBody>
      </p:sp>
    </p:spTree>
    <p:extLst>
      <p:ext uri="{BB962C8B-B14F-4D97-AF65-F5344CB8AC3E}">
        <p14:creationId xmlns:p14="http://schemas.microsoft.com/office/powerpoint/2010/main" val="3581420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presenting this virtually we suggest having a </a:t>
            </a:r>
            <a:r>
              <a:rPr kumimoji="0" lang="en-GB" sz="11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mentimeter</a:t>
            </a: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poll for all clinical scenarios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the audience to consider the attached clinical scenario and possible treatment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dirty="0">
                <a:solidFill>
                  <a:schemeClr val="tx1"/>
                </a:solidFill>
                <a:latin typeface="Arial" panose="020B0604020202020204" pitchFamily="34" charset="0"/>
                <a:ea typeface="+mn-ea"/>
                <a:cs typeface="Arial" panose="020B0604020202020204" pitchFamily="34" charset="0"/>
              </a:rPr>
              <a:t>Slide references </a:t>
            </a:r>
          </a:p>
          <a:p>
            <a:pPr marL="342900" marR="0" indent="-342900">
              <a:buAutoNum type="arabicParenBoth"/>
            </a:pPr>
            <a:r>
              <a:rPr lang="en-GB" sz="1100" dirty="0">
                <a:latin typeface="Arial" panose="020B0604020202020204" pitchFamily="34" charset="0"/>
                <a:cs typeface="Arial" panose="020B0604020202020204" pitchFamily="34" charset="0"/>
              </a:rPr>
              <a:t>Image: Non-bullous impetigo - James Heilman MD – Creative commons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13</a:t>
            </a:fld>
            <a:endParaRPr lang="en-GB" dirty="0"/>
          </a:p>
        </p:txBody>
      </p:sp>
    </p:spTree>
    <p:extLst>
      <p:ext uri="{BB962C8B-B14F-4D97-AF65-F5344CB8AC3E}">
        <p14:creationId xmlns:p14="http://schemas.microsoft.com/office/powerpoint/2010/main" val="3005787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i="1" dirty="0">
                <a:latin typeface="Arial" panose="020B0604020202020204" pitchFamily="34" charset="0"/>
                <a:cs typeface="Arial" panose="020B0604020202020204" pitchFamily="34" charset="0"/>
              </a:rPr>
              <a:t>This slide is animated, the correct answer will appear on the mouse click, and click again to reveal useful tip/information.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is two correct answers here: you could prescribe </a:t>
            </a:r>
            <a:r>
              <a:rPr lang="en-GB" sz="1100" dirty="0">
                <a:solidFill>
                  <a:srgbClr val="000000"/>
                </a:solidFill>
                <a:latin typeface="Arial" panose="020B0604020202020204" pitchFamily="34" charset="0"/>
                <a:ea typeface="Calibri" panose="020F0502020204030204" pitchFamily="34" charset="0"/>
                <a:cs typeface="Arial" panose="020B0604020202020204" pitchFamily="34" charset="0"/>
              </a:rPr>
              <a:t>Hydrogen peroxide cream or Fusidic acid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rgbClr val="000000"/>
                </a:solidFill>
                <a:latin typeface="Arial" panose="020B0604020202020204" pitchFamily="34" charset="0"/>
                <a:ea typeface="Calibri" panose="020F0502020204030204" pitchFamily="34" charset="0"/>
                <a:cs typeface="Arial" panose="020B0604020202020204" pitchFamily="34" charset="0"/>
              </a:rPr>
              <a:t>The consideration of hydrogen peroxide is one of the biggest changes in the NICE guidance we discuss today. In the next few slides we will look at the prescribing guidance in more depth and why hydrogen peroxide is now recommended (for localised non-bullous impetigo).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14</a:t>
            </a:fld>
            <a:endParaRPr lang="en-GB" dirty="0"/>
          </a:p>
        </p:txBody>
      </p:sp>
    </p:spTree>
    <p:extLst>
      <p:ext uri="{BB962C8B-B14F-4D97-AF65-F5344CB8AC3E}">
        <p14:creationId xmlns:p14="http://schemas.microsoft.com/office/powerpoint/2010/main" val="505290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endParaRPr lang="en-GB"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Lets first look at the NICE prescribing guidance, the first scenario highlighted with the red circle is for localised non-bullous impetigo (the same as the clinical scenario example). The guidance states to </a:t>
            </a:r>
            <a:r>
              <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consider</a:t>
            </a: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hydrogen peroxide or if this is unsuitable then a topical antibiotic (e.g. </a:t>
            </a:r>
            <a:r>
              <a:rPr lang="en-GB" sz="1100" dirty="0">
                <a:solidFill>
                  <a:srgbClr val="000000"/>
                </a:solidFill>
                <a:latin typeface="Arial" panose="020B0604020202020204" pitchFamily="34" charset="0"/>
                <a:ea typeface="Calibri" panose="020F0502020204030204" pitchFamily="34" charset="0"/>
                <a:cs typeface="Arial" panose="020B0604020202020204" pitchFamily="34" charset="0"/>
              </a:rPr>
              <a:t>Fucidin 2% cream). </a:t>
            </a:r>
            <a:endPar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Hydrogen peroxide has not previously been widely used therefore the next slide will look at the evidence and practical implications.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One important note is this is a ‘consider recommendation’ (1): (NICE terminology, not as strong as offer see below for further info)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Further information – guideline wording</a:t>
            </a:r>
          </a:p>
          <a:p>
            <a:r>
              <a:rPr lang="en-GB" sz="1100" b="0" i="1" u="none" strike="noStrike" baseline="0" dirty="0">
                <a:latin typeface="Arial" panose="020B0604020202020204" pitchFamily="34" charset="0"/>
                <a:cs typeface="Arial" panose="020B0604020202020204" pitchFamily="34" charset="0"/>
              </a:rPr>
              <a:t>1.1.12 Consider hydrogen peroxide 1% cream for people with localised </a:t>
            </a:r>
            <a:r>
              <a:rPr lang="en-GB" sz="1100" b="0" i="1" u="none" strike="noStrike" baseline="0" dirty="0">
                <a:solidFill>
                  <a:srgbClr val="000000"/>
                </a:solidFill>
                <a:latin typeface="Arial" panose="020B0604020202020204" pitchFamily="34" charset="0"/>
                <a:cs typeface="Arial" panose="020B0604020202020204" pitchFamily="34" charset="0"/>
              </a:rPr>
              <a:t>non-bullous impetigo who are </a:t>
            </a:r>
            <a:r>
              <a:rPr lang="en-GB" sz="1100" b="1" i="1" u="none" strike="noStrike" baseline="0" dirty="0">
                <a:solidFill>
                  <a:srgbClr val="000000"/>
                </a:solidFill>
                <a:latin typeface="Arial" panose="020B0604020202020204" pitchFamily="34" charset="0"/>
                <a:cs typeface="Arial" panose="020B0604020202020204" pitchFamily="34" charset="0"/>
              </a:rPr>
              <a:t>not systemically unwell </a:t>
            </a:r>
            <a:r>
              <a:rPr lang="en-GB" sz="1100" b="0" i="1" u="none" strike="noStrike" baseline="0" dirty="0">
                <a:solidFill>
                  <a:srgbClr val="000000"/>
                </a:solidFill>
                <a:latin typeface="Arial" panose="020B0604020202020204" pitchFamily="34" charset="0"/>
                <a:cs typeface="Arial" panose="020B0604020202020204" pitchFamily="34" charset="0"/>
              </a:rPr>
              <a:t>or at </a:t>
            </a:r>
            <a:r>
              <a:rPr lang="en-GB" sz="1100" b="1" i="1" u="none" strike="noStrike" baseline="0" dirty="0">
                <a:solidFill>
                  <a:srgbClr val="000000"/>
                </a:solidFill>
                <a:latin typeface="Arial" panose="020B0604020202020204" pitchFamily="34" charset="0"/>
                <a:cs typeface="Arial" panose="020B0604020202020204" pitchFamily="34" charset="0"/>
              </a:rPr>
              <a:t>high risk of complications</a:t>
            </a:r>
            <a:r>
              <a:rPr lang="en-GB" sz="1100" b="0" i="1" u="none" strike="noStrike" baseline="0" dirty="0">
                <a:solidFill>
                  <a:srgbClr val="000000"/>
                </a:solidFill>
                <a:latin typeface="Arial" panose="020B0604020202020204" pitchFamily="34" charset="0"/>
                <a:cs typeface="Arial" panose="020B0604020202020204" pitchFamily="34" charset="0"/>
              </a:rPr>
              <a:t>. Although other topical antiseptics are available for treating superficial skin infections, </a:t>
            </a:r>
            <a:r>
              <a:rPr lang="en-GB" sz="1100" b="1" i="1" u="none" strike="noStrike" baseline="0" dirty="0">
                <a:solidFill>
                  <a:srgbClr val="000000"/>
                </a:solidFill>
                <a:latin typeface="Arial" panose="020B0604020202020204" pitchFamily="34" charset="0"/>
                <a:cs typeface="Arial" panose="020B0604020202020204" pitchFamily="34" charset="0"/>
              </a:rPr>
              <a:t>no evidence was found for using them to treat impetigo. </a:t>
            </a:r>
          </a:p>
          <a:p>
            <a:r>
              <a:rPr lang="en-GB" sz="1100" b="0" i="1" u="none" strike="noStrike" baseline="0" dirty="0">
                <a:latin typeface="Arial" panose="020B0604020202020204" pitchFamily="34" charset="0"/>
                <a:cs typeface="Arial" panose="020B0604020202020204" pitchFamily="34" charset="0"/>
              </a:rPr>
              <a:t>1.1.3 If hydrogen peroxide 1% cream is unsuitable, offer a short course of a topical antibiotic for people with localised non-bullous impetigo who are not systemically unwell or at high risk of complications [NICE NG153]</a:t>
            </a:r>
          </a:p>
          <a:p>
            <a:endParaRPr kumimoji="0" lang="en-GB"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r>
              <a:rPr lang="en-GB" sz="1100" i="1" dirty="0">
                <a:latin typeface="Arial" panose="020B0604020202020204" pitchFamily="34" charset="0"/>
                <a:cs typeface="Arial" panose="020B0604020202020204" pitchFamily="34" charset="0"/>
              </a:rPr>
              <a:t>Further information  - NICE terminology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not mandatory to apply NICE recommendations, - the guideline does not override the responsibility to make decisions appropriate to the circumstances of the individual, in consultation with them and their families and carers or guardian)</a:t>
            </a:r>
          </a:p>
          <a:p>
            <a:pPr marL="0" indent="0">
              <a:buFont typeface="Arial" panose="020B0604020202020204" pitchFamily="34" charset="0"/>
              <a:buNone/>
            </a:pPr>
            <a:r>
              <a:rPr lang="en-GB" sz="1100" b="1" i="1" dirty="0">
                <a:latin typeface="Arial" panose="020B0604020202020204" pitchFamily="34" charset="0"/>
                <a:cs typeface="Arial" panose="020B0604020202020204" pitchFamily="34" charset="0"/>
              </a:rPr>
              <a:t>Recommendation for </a:t>
            </a:r>
          </a:p>
          <a:p>
            <a:pPr marL="0" indent="0">
              <a:buFont typeface="Arial" panose="020B0604020202020204" pitchFamily="34" charset="0"/>
              <a:buNone/>
            </a:pPr>
            <a:r>
              <a:rPr lang="en-GB" sz="1100" i="1" dirty="0">
                <a:latin typeface="Arial" panose="020B0604020202020204" pitchFamily="34" charset="0"/>
                <a:cs typeface="Arial" panose="020B0604020202020204" pitchFamily="34" charset="0"/>
              </a:rPr>
              <a:t>A strong recommendation is given when there is high-certainty evidence showing that the overall benefits of the intervention are clearly greater than the disadvantages. This means that all, or nearly all, patients will want the recommended intervention. </a:t>
            </a:r>
          </a:p>
          <a:p>
            <a:pPr marL="0" indent="0">
              <a:buFont typeface="Arial" panose="020B0604020202020204" pitchFamily="34" charset="0"/>
              <a:buNone/>
            </a:pPr>
            <a:r>
              <a:rPr lang="en-GB" sz="1100" b="1" i="1" dirty="0">
                <a:latin typeface="Arial" panose="020B0604020202020204" pitchFamily="34" charset="0"/>
                <a:cs typeface="Arial" panose="020B0604020202020204" pitchFamily="34" charset="0"/>
              </a:rPr>
              <a:t>Recommendation against </a:t>
            </a:r>
            <a:r>
              <a:rPr lang="en-GB" sz="1100" i="1" dirty="0">
                <a:latin typeface="Arial" panose="020B0604020202020204" pitchFamily="34" charset="0"/>
                <a:cs typeface="Arial" panose="020B0604020202020204" pitchFamily="34" charset="0"/>
              </a:rPr>
              <a:t>A strong recommendation against the intervention is given when there is high-certainty evidence showing that the overall disadvantages of the intervention are clearly greater than the benefits. A strong recommendation is also used when the examination of the evidence shows that an intervention is not safe. </a:t>
            </a:r>
          </a:p>
          <a:p>
            <a:pPr marL="0" indent="0">
              <a:buFont typeface="Arial" panose="020B0604020202020204" pitchFamily="34" charset="0"/>
              <a:buNone/>
            </a:pPr>
            <a:r>
              <a:rPr lang="en-GB" sz="1100" b="1" i="1" dirty="0">
                <a:latin typeface="Arial" panose="020B0604020202020204" pitchFamily="34" charset="0"/>
                <a:cs typeface="Arial" panose="020B0604020202020204" pitchFamily="34" charset="0"/>
              </a:rPr>
              <a:t>Conditional recommendation for </a:t>
            </a:r>
            <a:r>
              <a:rPr lang="en-GB" sz="1100" i="1" dirty="0">
                <a:latin typeface="Arial" panose="020B0604020202020204" pitchFamily="34" charset="0"/>
                <a:cs typeface="Arial" panose="020B0604020202020204" pitchFamily="34" charset="0"/>
              </a:rPr>
              <a:t>A conditional recommendation is given when it is considered that the benefits of the intervention are greater than the disadvantages, or the available evidence cannot rule out a substantial benefit of the intervention while assessing that the adverse effects are few or absent. This recommendation is also used when patient preferences vary. </a:t>
            </a:r>
          </a:p>
          <a:p>
            <a:pPr marL="0" indent="0">
              <a:buFont typeface="Arial" panose="020B0604020202020204" pitchFamily="34" charset="0"/>
              <a:buNone/>
            </a:pPr>
            <a:r>
              <a:rPr lang="en-GB" sz="1100" b="1" i="1" dirty="0">
                <a:latin typeface="Arial" panose="020B0604020202020204" pitchFamily="34" charset="0"/>
                <a:cs typeface="Arial" panose="020B0604020202020204" pitchFamily="34" charset="0"/>
              </a:rPr>
              <a:t>Conditional recommendation against </a:t>
            </a:r>
            <a:r>
              <a:rPr lang="en-GB" sz="1100" i="1" dirty="0">
                <a:latin typeface="Arial" panose="020B0604020202020204" pitchFamily="34" charset="0"/>
                <a:cs typeface="Arial" panose="020B0604020202020204" pitchFamily="34" charset="0"/>
              </a:rPr>
              <a:t>A conditional recommendation is given against the intervention when it is judged that the disadvantages of the intervention are greater than the benefits, but when this is not substantiated by strong evidence. This recommendation is also used when there is strong evidence of both beneficial and harmful effects, but when the balance between them is difficult to determine. Likewise, it is also used when patient preferences vary. </a:t>
            </a:r>
          </a:p>
          <a:p>
            <a:pPr marL="0" indent="0">
              <a:buFont typeface="Arial" panose="020B0604020202020204" pitchFamily="34" charset="0"/>
              <a:buNone/>
            </a:pPr>
            <a:r>
              <a:rPr lang="en-GB" sz="1100" b="1" i="1" dirty="0">
                <a:latin typeface="Arial" panose="020B0604020202020204" pitchFamily="34" charset="0"/>
                <a:cs typeface="Arial" panose="020B0604020202020204" pitchFamily="34" charset="0"/>
              </a:rPr>
              <a:t>Consensus recommendation </a:t>
            </a:r>
            <a:r>
              <a:rPr lang="en-GB" sz="1100" i="1" dirty="0">
                <a:latin typeface="Arial" panose="020B0604020202020204" pitchFamily="34" charset="0"/>
                <a:cs typeface="Arial" panose="020B0604020202020204" pitchFamily="34" charset="0"/>
              </a:rPr>
              <a:t>A consensus recommendation can be given for or against the intervention. This type of recommendation is used when there is not enough evidence to give an evidence-based recommendation, but the panel still regards it as important to give a recommendation. </a:t>
            </a:r>
          </a:p>
          <a:p>
            <a:pPr marL="0" indent="0">
              <a:buFont typeface="Arial" panose="020B0604020202020204" pitchFamily="34" charset="0"/>
              <a:buNone/>
            </a:pPr>
            <a:endParaRPr lang="en-GB" sz="11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100" b="1" dirty="0">
                <a:latin typeface="Arial" panose="020B0604020202020204" pitchFamily="34" charset="0"/>
                <a:cs typeface="Arial" panose="020B0604020202020204" pitchFamily="34" charset="0"/>
              </a:rPr>
              <a:t>Slide References </a:t>
            </a:r>
          </a:p>
          <a:p>
            <a:pPr marL="0" indent="0">
              <a:buFont typeface="Arial" panose="020B0604020202020204" pitchFamily="34" charset="0"/>
              <a:buNone/>
            </a:pPr>
            <a:r>
              <a:rPr lang="en-GB" sz="1100" b="0" dirty="0">
                <a:latin typeface="Arial" panose="020B0604020202020204" pitchFamily="34" charset="0"/>
                <a:cs typeface="Arial" panose="020B0604020202020204" pitchFamily="34" charset="0"/>
              </a:rPr>
              <a:t>(1) </a:t>
            </a:r>
            <a:r>
              <a:rPr lang="en-GB" sz="1100" dirty="0">
                <a:latin typeface="Arial" panose="020B0604020202020204" pitchFamily="34" charset="0"/>
                <a:cs typeface="Arial" panose="020B0604020202020204" pitchFamily="34" charset="0"/>
              </a:rPr>
              <a:t>NICE. Impetigo: antimicrobial prescribing [NG153], 2020. </a:t>
            </a:r>
            <a:r>
              <a:rPr lang="en-GB" sz="1100" b="0" i="0" kern="1200" dirty="0">
                <a:solidFill>
                  <a:schemeClr val="tx1"/>
                </a:solidFill>
                <a:latin typeface="Arial" panose="020B0604020202020204" pitchFamily="34" charset="0"/>
                <a:ea typeface="+mn-ea"/>
                <a:cs typeface="Arial" panose="020B0604020202020204" pitchFamily="34" charset="0"/>
              </a:rPr>
              <a:t>[Available from: </a:t>
            </a:r>
            <a:r>
              <a:rPr lang="en-GB" sz="1100" dirty="0">
                <a:latin typeface="Arial" panose="020B0604020202020204" pitchFamily="34" charset="0"/>
                <a:cs typeface="Arial" panose="020B0604020202020204" pitchFamily="34" charset="0"/>
              </a:rPr>
              <a:t>https://www.nice.org.uk/guidance/ng153]</a:t>
            </a:r>
          </a:p>
          <a:p>
            <a:pPr marR="0"/>
            <a:r>
              <a:rPr lang="en-GB" sz="11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763422BC-2484-4DBD-816A-03B57D2AF8C0}" type="slidenum">
              <a:rPr lang="en-GB" smtClean="0"/>
              <a:t>15</a:t>
            </a:fld>
            <a:endParaRPr lang="en-GB" dirty="0"/>
          </a:p>
        </p:txBody>
      </p:sp>
    </p:spTree>
    <p:extLst>
      <p:ext uri="{BB962C8B-B14F-4D97-AF65-F5344CB8AC3E}">
        <p14:creationId xmlns:p14="http://schemas.microsoft.com/office/powerpoint/2010/main" val="1697213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i="1" dirty="0">
                <a:latin typeface="Arial" panose="020B0604020202020204" pitchFamily="34" charset="0"/>
                <a:cs typeface="Arial" panose="020B0604020202020204" pitchFamily="34" charset="0"/>
              </a:rPr>
              <a:t>This slide is animated, click to make “Advice” section appear</a:t>
            </a: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A 2012 Cochrane Review a</a:t>
            </a:r>
            <a:r>
              <a:rPr lang="en-GB" sz="1100" b="0" i="0" dirty="0">
                <a:solidFill>
                  <a:srgbClr val="212121"/>
                </a:solidFill>
                <a:effectLst/>
                <a:latin typeface="Arial" panose="020B0604020202020204" pitchFamily="34" charset="0"/>
                <a:cs typeface="Arial" panose="020B0604020202020204" pitchFamily="34" charset="0"/>
              </a:rPr>
              <a:t>ssessed the effects of treatments for impetigo (2).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Findings highlighted that topical antibiotics were as effective as oral antibiotics for the treatment of impetigo, and that topical fusidic acid (2% twice to three times a day for up to 21 days) was not significantly different to hydrogen peroxide cream (1% twice to three times a day for up to 21 days) in children with impetigo for cure or improvement (follow-up not reported; 1 RCT, n=256, 82.0% versus 71.9%, RR 1.14, 95% CI 1.00 to 1.31; moderate quality evidence).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Nor was there any significant difference in the number of children experiencing adverse events leading to withdrawal (1 RCT, n=256, 2.3% versus 0%, RR 7.00, 95% CI 0.37 to 134.16; low quality evidence) or the number of children with mild side effects (1 RCT, n=256, 7.0% versus 10.2%, RR 0.69, 95% CI 0.31 to 1.56; low quality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important to highlight here that hydrogen peroxide does not lead to antibiotic resistance. The ESPAUR report 2021-2022 highlights percentage of MSSA resistant to fusidic acid as 11.2% and MRSA as 23.1% (3)</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solidFill>
                <a:schemeClr val="bg1">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i="1" dirty="0">
                <a:latin typeface="Arial" panose="020B0604020202020204" pitchFamily="34" charset="0"/>
                <a:cs typeface="Arial" panose="020B0604020202020204" pitchFamily="34" charset="0"/>
              </a:rPr>
              <a:t>The alternative topical antibiotic if resistance to fusidic acid suspected or confirmed is mupirocin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deciding which to prescribe, some practicalities to consider are (4): </a:t>
            </a:r>
            <a:endParaRPr lang="en-GB" altLang="en-US" sz="1100" b="1" i="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1" i="1" dirty="0">
                <a:latin typeface="Arial" panose="020B0604020202020204" pitchFamily="34" charset="0"/>
                <a:cs typeface="Arial" panose="020B0604020202020204" pitchFamily="34" charset="0"/>
              </a:rPr>
              <a:t>Does hydrogen peroxide bleach skin</a:t>
            </a:r>
            <a:r>
              <a:rPr lang="en-GB" sz="1100" i="1" dirty="0">
                <a:latin typeface="Arial" panose="020B0604020202020204" pitchFamily="34" charset="0"/>
                <a:cs typeface="Arial" panose="020B0604020202020204" pitchFamily="34" charset="0"/>
              </a:rPr>
              <a:t>? “Whilst </a:t>
            </a:r>
            <a:r>
              <a:rPr lang="en-GB" sz="1100" i="1" dirty="0">
                <a:effectLst/>
                <a:latin typeface="Arial" panose="020B0604020202020204" pitchFamily="34" charset="0"/>
                <a:ea typeface="Times New Roman" panose="02020603050405020304" pitchFamily="18" charset="0"/>
                <a:cs typeface="Arial" panose="020B0604020202020204" pitchFamily="34" charset="0"/>
              </a:rPr>
              <a:t>hydrogen peroxide can bleach darker hair and skin. The NICE committee noted that there were no warnings in the BNF or BNFC regarding skin bleaching for hydrogen peroxide. They agreed that this wasn’t likely at a 1% concentration”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Avoiding contact with eyes </a:t>
            </a:r>
            <a:r>
              <a:rPr kumimoji="0" lang="en-GB"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hydrogen peroxide may be less appropriate choice for toddlers &amp; v young children who may be more </a:t>
            </a:r>
            <a:r>
              <a:rPr kumimoji="0" lang="en-GB" sz="11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likely to rub into eyes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1" i="1" u="none" strike="noStrike" baseline="0" dirty="0">
                <a:latin typeface="Arial" panose="020B0604020202020204" pitchFamily="34" charset="0"/>
                <a:cs typeface="Arial" panose="020B0604020202020204" pitchFamily="34" charset="0"/>
              </a:rPr>
              <a:t>Other topical antiseptics </a:t>
            </a:r>
            <a:r>
              <a:rPr lang="en-GB" sz="1100" b="0" i="1" u="none" strike="noStrike" baseline="0" dirty="0">
                <a:latin typeface="Arial" panose="020B0604020202020204" pitchFamily="34" charset="0"/>
                <a:cs typeface="Arial" panose="020B0604020202020204" pitchFamily="34" charset="0"/>
              </a:rPr>
              <a:t>are available for superficial skin infections, but no evidence was found for using these on impetigo.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i="1" u="none" strike="noStrike" baseline="0" dirty="0">
                <a:latin typeface="Arial" panose="020B0604020202020204" pitchFamily="34" charset="0"/>
                <a:cs typeface="Arial" panose="020B0604020202020204" pitchFamily="34" charset="0"/>
              </a:rPr>
              <a:t>Reasonable to </a:t>
            </a:r>
            <a:r>
              <a:rPr kumimoji="0" lang="en-GB" sz="1100" i="1"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encourage antiseptic or Hydrogen peroxide at onset if future lesions</a:t>
            </a:r>
            <a:r>
              <a:rPr kumimoji="0" lang="en-GB" sz="110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100" i="1"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endParaRPr lang="en-GB" altLang="en-US" sz="1100" b="1"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1" dirty="0">
                <a:latin typeface="Arial" panose="020B0604020202020204" pitchFamily="34" charset="0"/>
                <a:cs typeface="Arial" panose="020B0604020202020204" pitchFamily="34" charset="0"/>
              </a:rPr>
              <a:t>Hydrogen peroxide: </a:t>
            </a:r>
            <a:r>
              <a:rPr lang="en-GB" sz="1100" i="1" dirty="0" err="1">
                <a:latin typeface="Arial" panose="020B0604020202020204" pitchFamily="34" charset="0"/>
                <a:cs typeface="Arial" panose="020B0604020202020204" pitchFamily="34" charset="0"/>
              </a:rPr>
              <a:t>approx</a:t>
            </a:r>
            <a:r>
              <a:rPr lang="en-GB" sz="1100" i="1" dirty="0">
                <a:latin typeface="Arial" panose="020B0604020202020204" pitchFamily="34" charset="0"/>
                <a:cs typeface="Arial" panose="020B0604020202020204" pitchFamily="34" charset="0"/>
              </a:rPr>
              <a:t> £11-14 ; NHS cost £8.07/25g (generics may become available) Fucidin cream NHS tariff £2.74 /15g</a:t>
            </a:r>
          </a:p>
          <a:p>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r>
              <a:rPr lang="en-GB" sz="1100" b="1" dirty="0">
                <a:effectLst/>
                <a:latin typeface="Arial" panose="020B0604020202020204" pitchFamily="34" charset="0"/>
                <a:cs typeface="Arial" panose="020B0604020202020204" pitchFamily="34" charset="0"/>
              </a:rPr>
              <a:t>Slide References</a:t>
            </a:r>
          </a:p>
          <a:p>
            <a:pPr marL="342900" marR="0" indent="-342900">
              <a:buAutoNum type="arabicParenBoth"/>
            </a:pPr>
            <a:r>
              <a:rPr lang="en-GB" sz="1100" dirty="0" err="1">
                <a:latin typeface="Arial" panose="020B0604020202020204" pitchFamily="34" charset="0"/>
                <a:cs typeface="Arial" panose="020B0604020202020204" pitchFamily="34" charset="0"/>
              </a:rPr>
              <a:t>Prescqipp</a:t>
            </a:r>
            <a:r>
              <a:rPr lang="en-GB" sz="1100" dirty="0">
                <a:latin typeface="Arial" panose="020B0604020202020204" pitchFamily="34" charset="0"/>
                <a:cs typeface="Arial" panose="020B0604020202020204" pitchFamily="34" charset="0"/>
              </a:rPr>
              <a:t>. Hot Topics: Hydrogen peroxide 1% cream for impetigo. </a:t>
            </a:r>
            <a:r>
              <a:rPr lang="en-GB" sz="1100" b="0" i="0" kern="1200" dirty="0">
                <a:solidFill>
                  <a:schemeClr val="tx1"/>
                </a:solidFill>
                <a:latin typeface="Arial" panose="020B0604020202020204" pitchFamily="34" charset="0"/>
                <a:ea typeface="+mn-ea"/>
                <a:cs typeface="Arial" panose="020B0604020202020204" pitchFamily="34" charset="0"/>
              </a:rPr>
              <a:t>[Available from: </a:t>
            </a:r>
            <a:r>
              <a:rPr lang="en-GB" sz="1100" dirty="0">
                <a:latin typeface="Arial" panose="020B0604020202020204" pitchFamily="34" charset="0"/>
                <a:cs typeface="Arial" panose="020B0604020202020204" pitchFamily="34" charset="0"/>
              </a:rPr>
              <a:t>https://www.prescqipp.info/our-resources/webkits/hot-topics/. </a:t>
            </a:r>
          </a:p>
          <a:p>
            <a:pPr marL="342900" marR="0" indent="-342900">
              <a:buAutoNum type="arabicParenBoth"/>
            </a:pPr>
            <a:endParaRPr lang="en-GB" sz="1100" dirty="0">
              <a:latin typeface="Arial" panose="020B0604020202020204" pitchFamily="34" charset="0"/>
              <a:cs typeface="Arial" panose="020B0604020202020204" pitchFamily="34" charset="0"/>
            </a:endParaRPr>
          </a:p>
          <a:p>
            <a:pPr marL="228600" marR="0" indent="-228600">
              <a:buAutoNum type="arabicParenBoth"/>
            </a:pPr>
            <a:r>
              <a:rPr lang="en-GB" sz="1100" b="0" i="0" dirty="0">
                <a:solidFill>
                  <a:srgbClr val="212121"/>
                </a:solidFill>
                <a:effectLst/>
                <a:latin typeface="Arial" panose="020B0604020202020204" pitchFamily="34" charset="0"/>
                <a:cs typeface="Arial" panose="020B0604020202020204" pitchFamily="34" charset="0"/>
              </a:rPr>
              <a:t>Koning S, van der Sande R, </a:t>
            </a:r>
            <a:r>
              <a:rPr lang="en-GB" sz="1100" b="0" i="0" dirty="0" err="1">
                <a:solidFill>
                  <a:srgbClr val="212121"/>
                </a:solidFill>
                <a:effectLst/>
                <a:latin typeface="Arial" panose="020B0604020202020204" pitchFamily="34" charset="0"/>
                <a:cs typeface="Arial" panose="020B0604020202020204" pitchFamily="34" charset="0"/>
              </a:rPr>
              <a:t>Verhagen</a:t>
            </a:r>
            <a:r>
              <a:rPr lang="en-GB" sz="1100" b="0" i="0" dirty="0">
                <a:solidFill>
                  <a:srgbClr val="212121"/>
                </a:solidFill>
                <a:effectLst/>
                <a:latin typeface="Arial" panose="020B0604020202020204" pitchFamily="34" charset="0"/>
                <a:cs typeface="Arial" panose="020B0604020202020204" pitchFamily="34" charset="0"/>
              </a:rPr>
              <a:t> AP, van </a:t>
            </a:r>
            <a:r>
              <a:rPr lang="en-GB" sz="1100" b="0" i="0" dirty="0" err="1">
                <a:solidFill>
                  <a:srgbClr val="212121"/>
                </a:solidFill>
                <a:effectLst/>
                <a:latin typeface="Arial" panose="020B0604020202020204" pitchFamily="34" charset="0"/>
                <a:cs typeface="Arial" panose="020B0604020202020204" pitchFamily="34" charset="0"/>
              </a:rPr>
              <a:t>Suijlekom</a:t>
            </a:r>
            <a:r>
              <a:rPr lang="en-GB" sz="1100" b="0" i="0" dirty="0">
                <a:solidFill>
                  <a:srgbClr val="212121"/>
                </a:solidFill>
                <a:effectLst/>
                <a:latin typeface="Arial" panose="020B0604020202020204" pitchFamily="34" charset="0"/>
                <a:cs typeface="Arial" panose="020B0604020202020204" pitchFamily="34" charset="0"/>
              </a:rPr>
              <a:t>-Smit LW, Morris AD, Butler CC, Berger M, van der </a:t>
            </a:r>
            <a:r>
              <a:rPr lang="en-GB" sz="1100" b="0" i="0" dirty="0" err="1">
                <a:solidFill>
                  <a:srgbClr val="212121"/>
                </a:solidFill>
                <a:effectLst/>
                <a:latin typeface="Arial" panose="020B0604020202020204" pitchFamily="34" charset="0"/>
                <a:cs typeface="Arial" panose="020B0604020202020204" pitchFamily="34" charset="0"/>
              </a:rPr>
              <a:t>Wouden</a:t>
            </a:r>
            <a:r>
              <a:rPr lang="en-GB" sz="1100" b="0" i="0" dirty="0">
                <a:solidFill>
                  <a:srgbClr val="212121"/>
                </a:solidFill>
                <a:effectLst/>
                <a:latin typeface="Arial" panose="020B0604020202020204" pitchFamily="34" charset="0"/>
                <a:cs typeface="Arial" panose="020B0604020202020204" pitchFamily="34" charset="0"/>
              </a:rPr>
              <a:t> JC. Interventions for impetigo. Cochrane Database </a:t>
            </a:r>
            <a:r>
              <a:rPr lang="en-GB" sz="1100" b="0" i="0" dirty="0" err="1">
                <a:solidFill>
                  <a:srgbClr val="212121"/>
                </a:solidFill>
                <a:effectLst/>
                <a:latin typeface="Arial" panose="020B0604020202020204" pitchFamily="34" charset="0"/>
                <a:cs typeface="Arial" panose="020B0604020202020204" pitchFamily="34" charset="0"/>
              </a:rPr>
              <a:t>Syst</a:t>
            </a:r>
            <a:r>
              <a:rPr lang="en-GB" sz="1100" b="0" i="0" dirty="0">
                <a:solidFill>
                  <a:srgbClr val="212121"/>
                </a:solidFill>
                <a:effectLst/>
                <a:latin typeface="Arial" panose="020B0604020202020204" pitchFamily="34" charset="0"/>
                <a:cs typeface="Arial" panose="020B0604020202020204" pitchFamily="34" charset="0"/>
              </a:rPr>
              <a:t> Rev. 2012 Jan 18;1(1):CD003261. </a:t>
            </a:r>
            <a:r>
              <a:rPr lang="en-GB" sz="1100" b="0" i="0" dirty="0" err="1">
                <a:solidFill>
                  <a:srgbClr val="212121"/>
                </a:solidFill>
                <a:effectLst/>
                <a:latin typeface="Arial" panose="020B0604020202020204" pitchFamily="34" charset="0"/>
                <a:cs typeface="Arial" panose="020B0604020202020204" pitchFamily="34" charset="0"/>
              </a:rPr>
              <a:t>doi</a:t>
            </a:r>
            <a:r>
              <a:rPr lang="en-GB" sz="1100" b="0" i="0" dirty="0">
                <a:solidFill>
                  <a:srgbClr val="212121"/>
                </a:solidFill>
                <a:effectLst/>
                <a:latin typeface="Arial" panose="020B0604020202020204" pitchFamily="34" charset="0"/>
                <a:cs typeface="Arial" panose="020B0604020202020204" pitchFamily="34" charset="0"/>
              </a:rPr>
              <a:t>: 10.1002/14651858.CD003261.pub3. PMID: 22258953; PMCID: PMC7025440.</a:t>
            </a:r>
          </a:p>
          <a:p>
            <a:pPr marL="228600" marR="0" indent="-228600">
              <a:buAutoNum type="arabicParenBoth"/>
            </a:pPr>
            <a:endParaRPr lang="en-GB" sz="1100" b="0" i="0" dirty="0">
              <a:solidFill>
                <a:srgbClr val="212121"/>
              </a:solidFill>
              <a:effectLst/>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UK Health Security Agency. English surveillance programme for antimicrobial utilisation and resistance (ESPAUR), Report 2021-2022. 2022</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GB" sz="1100" b="0" i="0" dirty="0">
              <a:solidFill>
                <a:srgbClr val="212121"/>
              </a:solidFill>
              <a:effectLst/>
              <a:latin typeface="Arial" panose="020B0604020202020204" pitchFamily="34" charset="0"/>
              <a:cs typeface="Arial" panose="020B0604020202020204" pitchFamily="34" charset="0"/>
            </a:endParaRPr>
          </a:p>
          <a:p>
            <a:pPr marL="228600" marR="0" indent="-228600">
              <a:buAutoNum type="arabicParenBoth"/>
            </a:pPr>
            <a:r>
              <a:rPr lang="en-GB" sz="1100" dirty="0">
                <a:latin typeface="Arial" panose="020B0604020202020204" pitchFamily="34" charset="0"/>
                <a:cs typeface="Arial" panose="020B0604020202020204" pitchFamily="34" charset="0"/>
              </a:rPr>
              <a:t> NICE. Impetigo: antimicrobial prescribing [NG153], 2020. </a:t>
            </a:r>
            <a:r>
              <a:rPr lang="en-GB" sz="1100" b="0" i="0" kern="1200" dirty="0">
                <a:solidFill>
                  <a:schemeClr val="tx1"/>
                </a:solidFill>
                <a:latin typeface="Arial" panose="020B0604020202020204" pitchFamily="34" charset="0"/>
                <a:ea typeface="+mn-ea"/>
                <a:cs typeface="Arial" panose="020B0604020202020204" pitchFamily="34" charset="0"/>
              </a:rPr>
              <a:t>[Available from: </a:t>
            </a:r>
            <a:r>
              <a:rPr lang="en-GB" sz="1100" dirty="0">
                <a:latin typeface="Arial" panose="020B0604020202020204" pitchFamily="34" charset="0"/>
                <a:cs typeface="Arial" panose="020B0604020202020204" pitchFamily="34" charset="0"/>
              </a:rPr>
              <a:t>https://www.nice.org.uk/guidance/ng153]</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16</a:t>
            </a:fld>
            <a:endParaRPr lang="en-GB" dirty="0"/>
          </a:p>
        </p:txBody>
      </p:sp>
    </p:spTree>
    <p:extLst>
      <p:ext uri="{BB962C8B-B14F-4D97-AF65-F5344CB8AC3E}">
        <p14:creationId xmlns:p14="http://schemas.microsoft.com/office/powerpoint/2010/main" val="3742024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endParaRPr lang="en-GB" sz="11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100" b="0" dirty="0">
                <a:latin typeface="Arial" panose="020B0604020202020204" pitchFamily="34" charset="0"/>
                <a:cs typeface="Arial" panose="020B0604020202020204" pitchFamily="34" charset="0"/>
              </a:rPr>
              <a:t>Now on to the other types of impetigo: </a:t>
            </a:r>
          </a:p>
          <a:p>
            <a:pPr marL="0" indent="0">
              <a:buFont typeface="Arial" panose="020B0604020202020204" pitchFamily="34" charset="0"/>
              <a:buNone/>
            </a:pPr>
            <a:r>
              <a:rPr lang="en-GB" sz="1100" b="0" dirty="0">
                <a:latin typeface="Arial" panose="020B0604020202020204" pitchFamily="34" charset="0"/>
                <a:cs typeface="Arial" panose="020B0604020202020204" pitchFamily="34" charset="0"/>
              </a:rPr>
              <a:t>To focus on the bottom circle: This is for bullous impetigo in people who are systemically unwell or at high risk of complications. The guidance here is to offer oral (or admit) as with </a:t>
            </a:r>
            <a:r>
              <a:rPr lang="en-GB" sz="1100" dirty="0">
                <a:latin typeface="Arial" panose="020B0604020202020204" pitchFamily="34" charset="0"/>
                <a:cs typeface="Arial" panose="020B0604020202020204" pitchFamily="34" charset="0"/>
              </a:rPr>
              <a:t>all the common infection prescribing guidelines.  </a:t>
            </a:r>
          </a:p>
          <a:p>
            <a:pPr marL="0" indent="0">
              <a:buFont typeface="Arial" panose="020B0604020202020204" pitchFamily="34" charset="0"/>
              <a:buNone/>
            </a:pPr>
            <a:endParaRPr lang="en-GB" sz="11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100" b="0" dirty="0">
                <a:latin typeface="Arial" panose="020B0604020202020204" pitchFamily="34" charset="0"/>
                <a:cs typeface="Arial" panose="020B0604020202020204" pitchFamily="34" charset="0"/>
              </a:rPr>
              <a:t>Now lets look at the prescribing considerations: next slide </a:t>
            </a:r>
          </a:p>
          <a:p>
            <a:pPr marL="0" indent="0">
              <a:buFont typeface="Arial" panose="020B0604020202020204" pitchFamily="34" charset="0"/>
              <a:buNone/>
            </a:pPr>
            <a:endParaRPr lang="en-GB"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latin typeface="Arial" panose="020B0604020202020204" pitchFamily="34" charset="0"/>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(1) NICE. Impetigo: antimicrobial prescribing [NG153], 2020. </a:t>
            </a:r>
            <a:r>
              <a:rPr lang="en-GB" sz="1100" b="0" i="0" kern="1200" dirty="0">
                <a:solidFill>
                  <a:schemeClr val="tx1"/>
                </a:solidFill>
                <a:latin typeface="Arial" panose="020B0604020202020204" pitchFamily="34" charset="0"/>
                <a:ea typeface="+mn-ea"/>
                <a:cs typeface="Arial" panose="020B0604020202020204" pitchFamily="34" charset="0"/>
              </a:rPr>
              <a:t>[Available from: </a:t>
            </a:r>
            <a:r>
              <a:rPr lang="en-GB" sz="1100" dirty="0">
                <a:latin typeface="Arial" panose="020B0604020202020204" pitchFamily="34" charset="0"/>
                <a:cs typeface="Arial" panose="020B0604020202020204" pitchFamily="34" charset="0"/>
              </a:rPr>
              <a:t>https://www.nice.org.uk/guidance/ng153]</a:t>
            </a:r>
          </a:p>
          <a:p>
            <a:pPr marL="0" indent="0">
              <a:buFont typeface="Arial" panose="020B0604020202020204" pitchFamily="34" charset="0"/>
              <a:buNone/>
            </a:pPr>
            <a:endParaRPr lang="en-GB" sz="1100" b="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1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17</a:t>
            </a:fld>
            <a:endParaRPr lang="en-GB" dirty="0"/>
          </a:p>
        </p:txBody>
      </p:sp>
    </p:spTree>
    <p:extLst>
      <p:ext uri="{BB962C8B-B14F-4D97-AF65-F5344CB8AC3E}">
        <p14:creationId xmlns:p14="http://schemas.microsoft.com/office/powerpoint/2010/main" val="1902352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This slide contains the NICE guidance summary table. We can see here the first line oral antibiotic is flucloxacillin for 5 days and the alternative antibiotic is clarithromycin if penicillin allergy.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Often children are not keen on the taste of flucloxacillin suspension. If child refuses to take then can follow NICE guidance for “if flucloxacillin is unsuitable” and offer clarithromycin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Note on the slide what to do if frequent recurrence of impetigo.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dirty="0">
                <a:solidFill>
                  <a:srgbClr val="222222"/>
                </a:solidFill>
                <a:effectLst/>
                <a:latin typeface="Arial" panose="020B0604020202020204" pitchFamily="34" charset="0"/>
                <a:cs typeface="Arial" panose="020B0604020202020204" pitchFamily="34" charset="0"/>
              </a:rPr>
              <a:t>We don’t go into detail on suppression or decolonisation here but further information can be found on CKS - https://cks.nice.org.uk/topics/boils-carbuncles-staphylococcal-carriage/ </a:t>
            </a:r>
            <a:endParaRPr lang="en-GB" altLang="en-US" sz="1100"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endParaRPr lang="en-GB"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GB" sz="1100" b="1" i="1" dirty="0">
                <a:latin typeface="Arial" panose="020B0604020202020204" pitchFamily="34" charset="0"/>
                <a:cs typeface="Arial" panose="020B0604020202020204" pitchFamily="34" charset="0"/>
              </a:rPr>
              <a:t>NICE Summary table of treatment choice</a:t>
            </a:r>
            <a:r>
              <a:rPr lang="en-GB" sz="1100" b="0" i="1" dirty="0">
                <a:latin typeface="Arial" panose="020B0604020202020204" pitchFamily="34" charset="0"/>
                <a:cs typeface="Arial" panose="020B0604020202020204" pitchFamily="34" charset="0"/>
              </a:rPr>
              <a:t>.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1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5-day</a:t>
            </a: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course is appropriate for most, can be increased to 7 days based on clinical judgement, depending on the severity and number of lesions</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GB" sz="1100" b="1" kern="1200" noProof="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sz="1100" b="0" i="0" dirty="0">
                <a:latin typeface="Arial" panose="020B0604020202020204" pitchFamily="34" charset="0"/>
                <a:cs typeface="Arial" panose="020B0604020202020204" pitchFamily="34" charset="0"/>
              </a:rPr>
              <a:t>(1) </a:t>
            </a:r>
            <a:r>
              <a:rPr lang="en-GB" sz="1100" dirty="0">
                <a:latin typeface="Arial" panose="020B0604020202020204" pitchFamily="34" charset="0"/>
                <a:cs typeface="Arial" panose="020B0604020202020204" pitchFamily="34" charset="0"/>
              </a:rPr>
              <a:t>NICE (2020). "Impetigo: antimicrobial prescribing [NG153]." from https://www.nice.org.uk/guidance/ng153</a:t>
            </a:r>
          </a:p>
          <a:p>
            <a:endParaRPr lang="en-GB" dirty="0"/>
          </a:p>
        </p:txBody>
      </p:sp>
      <p:sp>
        <p:nvSpPr>
          <p:cNvPr id="4" name="Slide Number Placeholder 3"/>
          <p:cNvSpPr>
            <a:spLocks noGrp="1"/>
          </p:cNvSpPr>
          <p:nvPr>
            <p:ph type="sldNum" sz="quarter" idx="5"/>
          </p:nvPr>
        </p:nvSpPr>
        <p:spPr/>
        <p:txBody>
          <a:bodyPr/>
          <a:lstStyle/>
          <a:p>
            <a:fld id="{763422BC-2484-4DBD-816A-03B57D2AF8C0}" type="slidenum">
              <a:rPr lang="en-GB" smtClean="0"/>
              <a:t>18</a:t>
            </a:fld>
            <a:endParaRPr lang="en-GB" dirty="0"/>
          </a:p>
        </p:txBody>
      </p:sp>
    </p:spTree>
    <p:extLst>
      <p:ext uri="{BB962C8B-B14F-4D97-AF65-F5344CB8AC3E}">
        <p14:creationId xmlns:p14="http://schemas.microsoft.com/office/powerpoint/2010/main" val="2652964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endParaRPr lang="en-GB"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dirty="0">
                <a:latin typeface="Arial" panose="020B0604020202020204" pitchFamily="34" charset="0"/>
                <a:cs typeface="Arial" panose="020B0604020202020204" pitchFamily="34" charset="0"/>
              </a:rPr>
              <a:t>The final type of impetigo is widespread non-bullous impetigo (middle circle). Notice the guidelines here say topical</a:t>
            </a:r>
            <a:r>
              <a:rPr lang="en-GB" sz="1100" b="1" dirty="0">
                <a:latin typeface="Arial" panose="020B0604020202020204" pitchFamily="34" charset="0"/>
                <a:cs typeface="Arial" panose="020B0604020202020204" pitchFamily="34" charset="0"/>
              </a:rPr>
              <a:t> or </a:t>
            </a:r>
            <a:r>
              <a:rPr lang="en-GB" sz="1100" dirty="0">
                <a:latin typeface="Arial" panose="020B0604020202020204" pitchFamily="34" charset="0"/>
                <a:cs typeface="Arial" panose="020B0604020202020204" pitchFamily="34" charset="0"/>
              </a:rPr>
              <a:t>oral antibiotic – </a:t>
            </a:r>
            <a:r>
              <a:rPr lang="en-GB" sz="1100" b="1" dirty="0">
                <a:latin typeface="Arial" panose="020B0604020202020204" pitchFamily="34" charset="0"/>
                <a:cs typeface="Arial" panose="020B0604020202020204" pitchFamily="34" charset="0"/>
              </a:rPr>
              <a:t>NOT dual </a:t>
            </a:r>
            <a:r>
              <a:rPr lang="en-GB" sz="1100" dirty="0" err="1">
                <a:latin typeface="Arial" panose="020B0604020202020204" pitchFamily="34" charset="0"/>
                <a:cs typeface="Arial" panose="020B0604020202020204" pitchFamily="34" charset="0"/>
              </a:rPr>
              <a:t>topical+oral</a:t>
            </a:r>
            <a:endParaRPr lang="en-GB"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1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100" b="0" dirty="0">
                <a:latin typeface="Arial" panose="020B0604020202020204" pitchFamily="34" charset="0"/>
                <a:cs typeface="Arial" panose="020B0604020202020204" pitchFamily="34" charset="0"/>
              </a:rPr>
              <a:t>This is an important decision, that requires consideration. So how do we make the choice? </a:t>
            </a:r>
          </a:p>
          <a:p>
            <a:pPr marL="0" indent="0">
              <a:buFont typeface="Arial" panose="020B0604020202020204" pitchFamily="34" charset="0"/>
              <a:buNone/>
            </a:pPr>
            <a:endParaRPr lang="en-GB" sz="1100" b="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100" b="1" dirty="0">
                <a:latin typeface="Arial" panose="020B0604020202020204" pitchFamily="34" charset="0"/>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(1) NICE. Impetigo: antimicrobial prescribing [NG153], 2020. </a:t>
            </a:r>
            <a:r>
              <a:rPr lang="en-GB" sz="1100" b="0" i="0" kern="1200" dirty="0">
                <a:solidFill>
                  <a:schemeClr val="tx1"/>
                </a:solidFill>
                <a:latin typeface="Arial" panose="020B0604020202020204" pitchFamily="34" charset="0"/>
                <a:ea typeface="+mn-ea"/>
                <a:cs typeface="Arial" panose="020B0604020202020204" pitchFamily="34" charset="0"/>
              </a:rPr>
              <a:t>[Available from: </a:t>
            </a:r>
            <a:r>
              <a:rPr lang="en-GB" sz="1100" dirty="0">
                <a:latin typeface="Arial" panose="020B0604020202020204" pitchFamily="34" charset="0"/>
                <a:cs typeface="Arial" panose="020B0604020202020204" pitchFamily="34" charset="0"/>
              </a:rPr>
              <a:t>https://www.nice.org.uk/guidance/ng153]</a:t>
            </a:r>
          </a:p>
          <a:p>
            <a:pPr marL="0" indent="0">
              <a:buFont typeface="Arial" panose="020B0604020202020204" pitchFamily="34" charset="0"/>
              <a:buNone/>
            </a:pPr>
            <a:endParaRPr lang="en-GB" sz="1100" b="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1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19</a:t>
            </a:fld>
            <a:endParaRPr lang="en-GB" dirty="0"/>
          </a:p>
        </p:txBody>
      </p:sp>
    </p:spTree>
    <p:extLst>
      <p:ext uri="{BB962C8B-B14F-4D97-AF65-F5344CB8AC3E}">
        <p14:creationId xmlns:p14="http://schemas.microsoft.com/office/powerpoint/2010/main" val="1445347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Feel free to put your individual questions to the panel </a:t>
            </a:r>
          </a:p>
          <a:p>
            <a:endParaRPr lang="en-GB" dirty="0"/>
          </a:p>
        </p:txBody>
      </p:sp>
      <p:sp>
        <p:nvSpPr>
          <p:cNvPr id="4" name="Slide Number Placeholder 3"/>
          <p:cNvSpPr>
            <a:spLocks noGrp="1"/>
          </p:cNvSpPr>
          <p:nvPr>
            <p:ph type="sldNum" sz="quarter" idx="5"/>
          </p:nvPr>
        </p:nvSpPr>
        <p:spPr/>
        <p:txBody>
          <a:bodyPr/>
          <a:lstStyle/>
          <a:p>
            <a:fld id="{763422BC-2484-4DBD-816A-03B57D2AF8C0}" type="slidenum">
              <a:rPr lang="en-GB" smtClean="0"/>
              <a:t>2</a:t>
            </a:fld>
            <a:endParaRPr lang="en-GB" dirty="0"/>
          </a:p>
        </p:txBody>
      </p:sp>
    </p:spTree>
    <p:extLst>
      <p:ext uri="{BB962C8B-B14F-4D97-AF65-F5344CB8AC3E}">
        <p14:creationId xmlns:p14="http://schemas.microsoft.com/office/powerpoint/2010/main" val="847872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i="1" dirty="0">
                <a:latin typeface="Arial" panose="020B0604020202020204" pitchFamily="34" charset="0"/>
                <a:cs typeface="Arial" panose="020B0604020202020204" pitchFamily="34" charset="0"/>
              </a:rPr>
              <a:t>This slide is animated, click to make red AMR text appear </a:t>
            </a: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i="0" dirty="0">
                <a:latin typeface="Arial" panose="020B0604020202020204" pitchFamily="34" charset="0"/>
                <a:cs typeface="Arial" panose="020B0604020202020204" pitchFamily="34" charset="0"/>
              </a:rPr>
              <a:t>First we consider the evidence of the effectiveness of topical vs oral. And as previously stated, the 2012 Cochrane review highlighted no difference in outcomes between topical vs oral antibiotics.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i="0" dirty="0">
                <a:latin typeface="Arial" panose="020B0604020202020204" pitchFamily="34" charset="0"/>
                <a:cs typeface="Arial" panose="020B0604020202020204" pitchFamily="34" charset="0"/>
              </a:rPr>
              <a:t>Therefore we can factor in patient preference/side effects and the effective administration of topical antibiotics for a localised infection.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i="0" dirty="0">
                <a:latin typeface="Arial" panose="020B0604020202020204" pitchFamily="34" charset="0"/>
                <a:cs typeface="Arial" panose="020B0604020202020204" pitchFamily="34" charset="0"/>
              </a:rPr>
              <a:t>It is important to consider that AMR can develop rapidly </a:t>
            </a:r>
            <a:r>
              <a:rPr lang="en-GB" sz="1100" b="0" dirty="0">
                <a:latin typeface="Arial" panose="020B0604020202020204" pitchFamily="34" charset="0"/>
                <a:cs typeface="Arial" panose="020B0604020202020204" pitchFamily="34" charset="0"/>
              </a:rPr>
              <a:t>with extended or repeated topical antibiotic – consider what the patient has been given previously </a:t>
            </a:r>
            <a:endParaRPr lang="en-GB" altLang="en-US" sz="1100"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endParaRPr lang="en-GB" sz="1100" i="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GB" sz="1100" i="1" dirty="0">
                <a:effectLst/>
                <a:latin typeface="Arial" panose="020B0604020202020204" pitchFamily="34" charset="0"/>
                <a:ea typeface="Calibri" panose="020F0502020204030204" pitchFamily="34" charset="0"/>
                <a:cs typeface="Arial" panose="020B0604020202020204" pitchFamily="34" charset="0"/>
              </a:rPr>
              <a:t>Patient preference: </a:t>
            </a:r>
            <a:r>
              <a:rPr kumimoji="0" lang="en-GB" sz="110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Topical likely to cause fewer side effects, application usually straightforward for localised impetigo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Palatability &amp; frequent dosing oral antibiotic liquids can be challenging .</a:t>
            </a:r>
            <a:r>
              <a:rPr kumimoji="0" lang="en-GB" sz="11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Paediatrician reported young children (e.g.6yrs) able to swallow tablets. Resources to support tablet swallowing https://www.medicinesforchildren.org.uk/helping-your-child-swallow-tablets (e.g. turning head to side, not backwards)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1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Evidence impetigo topical vs oral Effectiveness</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GB" sz="110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Based on SR &amp; MA Koning et al 2012 (1), a number of analyses found no statistically significant differences in clinical effectiveness (outcome - cure or improvement) but a large analysis was topical  mupirocin vs  oral erythromycin adults &amp; children 10RCTs N=581 mod quality evidence. Another was Fucidin vs erythromycin babies lower quality evidence</a:t>
            </a:r>
            <a:endParaRPr lang="en-GB" sz="1100" i="1" dirty="0">
              <a:effectLst/>
              <a:latin typeface="Arial" panose="020B0604020202020204" pitchFamily="34" charset="0"/>
              <a:ea typeface="Calibri" panose="020F0502020204030204" pitchFamily="34" charset="0"/>
              <a:cs typeface="Arial" panose="020B0604020202020204" pitchFamily="34" charset="0"/>
            </a:endParaRPr>
          </a:p>
          <a:p>
            <a:pPr algn="l"/>
            <a:r>
              <a:rPr lang="en-GB" sz="1100" b="0" i="1" u="none" strike="noStrike" baseline="0" dirty="0">
                <a:solidFill>
                  <a:srgbClr val="000000"/>
                </a:solidFill>
                <a:latin typeface="Arial" panose="020B0604020202020204" pitchFamily="34" charset="0"/>
                <a:cs typeface="Arial" panose="020B0604020202020204" pitchFamily="34" charset="0"/>
              </a:rPr>
              <a:t>ER evidence for route of administration of antibiotics for impetigo comes from 1 systematic review and meta-analysis (Koning et al. 2012), and 2 RCTs Al-Samman et al. 2014 (n=52) [IM Cef] (2) and Bowen et al. 2014 (non-inferiority trial; n=508)[cotrim vs IM.] (3). </a:t>
            </a:r>
          </a:p>
          <a:p>
            <a:pPr algn="l"/>
            <a:endParaRPr lang="en-GB" sz="1100" b="0" i="1" u="none" strike="noStrike" baseline="0" dirty="0">
              <a:solidFill>
                <a:srgbClr val="000000"/>
              </a:solidFill>
              <a:latin typeface="Arial" panose="020B0604020202020204" pitchFamily="34" charset="0"/>
              <a:cs typeface="Arial" panose="020B0604020202020204" pitchFamily="34" charset="0"/>
            </a:endParaRPr>
          </a:p>
          <a:p>
            <a:r>
              <a:rPr lang="en-GB" sz="1100" b="1" kern="1200" dirty="0">
                <a:solidFill>
                  <a:schemeClr val="tx1"/>
                </a:solidFill>
                <a:latin typeface="Arial" panose="020B0604020202020204" pitchFamily="34" charset="0"/>
                <a:ea typeface="+mn-ea"/>
                <a:cs typeface="Arial" panose="020B0604020202020204" pitchFamily="34" charset="0"/>
              </a:rPr>
              <a:t>Slide references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100" b="0" i="0" dirty="0">
                <a:solidFill>
                  <a:srgbClr val="212121"/>
                </a:solidFill>
                <a:effectLst/>
                <a:latin typeface="Arial" panose="020B0604020202020204" pitchFamily="34" charset="0"/>
                <a:cs typeface="Arial" panose="020B0604020202020204" pitchFamily="34" charset="0"/>
              </a:rPr>
              <a:t>Koning S, van der Sande R, </a:t>
            </a:r>
            <a:r>
              <a:rPr lang="en-GB" sz="1100" b="0" i="0" dirty="0" err="1">
                <a:solidFill>
                  <a:srgbClr val="212121"/>
                </a:solidFill>
                <a:effectLst/>
                <a:latin typeface="Arial" panose="020B0604020202020204" pitchFamily="34" charset="0"/>
                <a:cs typeface="Arial" panose="020B0604020202020204" pitchFamily="34" charset="0"/>
              </a:rPr>
              <a:t>Verhagen</a:t>
            </a:r>
            <a:r>
              <a:rPr lang="en-GB" sz="1100" b="0" i="0" dirty="0">
                <a:solidFill>
                  <a:srgbClr val="212121"/>
                </a:solidFill>
                <a:effectLst/>
                <a:latin typeface="Arial" panose="020B0604020202020204" pitchFamily="34" charset="0"/>
                <a:cs typeface="Arial" panose="020B0604020202020204" pitchFamily="34" charset="0"/>
              </a:rPr>
              <a:t> AP, van </a:t>
            </a:r>
            <a:r>
              <a:rPr lang="en-GB" sz="1100" b="0" i="0" dirty="0" err="1">
                <a:solidFill>
                  <a:srgbClr val="212121"/>
                </a:solidFill>
                <a:effectLst/>
                <a:latin typeface="Arial" panose="020B0604020202020204" pitchFamily="34" charset="0"/>
                <a:cs typeface="Arial" panose="020B0604020202020204" pitchFamily="34" charset="0"/>
              </a:rPr>
              <a:t>Suijlekom</a:t>
            </a:r>
            <a:r>
              <a:rPr lang="en-GB" sz="1100" b="0" i="0" dirty="0">
                <a:solidFill>
                  <a:srgbClr val="212121"/>
                </a:solidFill>
                <a:effectLst/>
                <a:latin typeface="Arial" panose="020B0604020202020204" pitchFamily="34" charset="0"/>
                <a:cs typeface="Arial" panose="020B0604020202020204" pitchFamily="34" charset="0"/>
              </a:rPr>
              <a:t>-Smit LW, Morris AD, Butler CC, Berger M, van der </a:t>
            </a:r>
            <a:r>
              <a:rPr lang="en-GB" sz="1100" b="0" i="0" dirty="0" err="1">
                <a:solidFill>
                  <a:srgbClr val="212121"/>
                </a:solidFill>
                <a:effectLst/>
                <a:latin typeface="Arial" panose="020B0604020202020204" pitchFamily="34" charset="0"/>
                <a:cs typeface="Arial" panose="020B0604020202020204" pitchFamily="34" charset="0"/>
              </a:rPr>
              <a:t>Wouden</a:t>
            </a:r>
            <a:r>
              <a:rPr lang="en-GB" sz="1100" b="0" i="0" dirty="0">
                <a:solidFill>
                  <a:srgbClr val="212121"/>
                </a:solidFill>
                <a:effectLst/>
                <a:latin typeface="Arial" panose="020B0604020202020204" pitchFamily="34" charset="0"/>
                <a:cs typeface="Arial" panose="020B0604020202020204" pitchFamily="34" charset="0"/>
              </a:rPr>
              <a:t> JC. Interventions for impetigo. Cochrane Database </a:t>
            </a:r>
            <a:r>
              <a:rPr lang="en-GB" sz="1100" b="0" i="0" dirty="0" err="1">
                <a:solidFill>
                  <a:srgbClr val="212121"/>
                </a:solidFill>
                <a:effectLst/>
                <a:latin typeface="Arial" panose="020B0604020202020204" pitchFamily="34" charset="0"/>
                <a:cs typeface="Arial" panose="020B0604020202020204" pitchFamily="34" charset="0"/>
              </a:rPr>
              <a:t>Syst</a:t>
            </a:r>
            <a:r>
              <a:rPr lang="en-GB" sz="1100" b="0" i="0" dirty="0">
                <a:solidFill>
                  <a:srgbClr val="212121"/>
                </a:solidFill>
                <a:effectLst/>
                <a:latin typeface="Arial" panose="020B0604020202020204" pitchFamily="34" charset="0"/>
                <a:cs typeface="Arial" panose="020B0604020202020204" pitchFamily="34" charset="0"/>
              </a:rPr>
              <a:t> Rev. 2012 Jan 18;1(1):CD003261. </a:t>
            </a:r>
            <a:r>
              <a:rPr lang="en-GB" sz="1100" b="0" i="0" dirty="0" err="1">
                <a:solidFill>
                  <a:srgbClr val="212121"/>
                </a:solidFill>
                <a:effectLst/>
                <a:latin typeface="Arial" panose="020B0604020202020204" pitchFamily="34" charset="0"/>
                <a:cs typeface="Arial" panose="020B0604020202020204" pitchFamily="34" charset="0"/>
              </a:rPr>
              <a:t>doi</a:t>
            </a:r>
            <a:r>
              <a:rPr lang="en-GB" sz="1100" b="0" i="0" dirty="0">
                <a:solidFill>
                  <a:srgbClr val="212121"/>
                </a:solidFill>
                <a:effectLst/>
                <a:latin typeface="Arial" panose="020B0604020202020204" pitchFamily="34" charset="0"/>
                <a:cs typeface="Arial" panose="020B0604020202020204" pitchFamily="34" charset="0"/>
              </a:rPr>
              <a:t>: 10.1002/14651858.CD003261.pub3. PMID: 22258953; PMCID: PMC7025440.</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GB" sz="1100" b="0" i="0" dirty="0">
              <a:solidFill>
                <a:srgbClr val="212121"/>
              </a:solidFill>
              <a:effectLst/>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Al-Samman, Dina K. Comparison of single-dose ceftriaxone versus seven days cefadroxil in addition to </a:t>
            </a:r>
            <a:r>
              <a:rPr lang="en-GB" sz="1100" dirty="0" err="1">
                <a:latin typeface="Arial" panose="020B0604020202020204" pitchFamily="34" charset="0"/>
                <a:cs typeface="Arial" panose="020B0604020202020204" pitchFamily="34" charset="0"/>
              </a:rPr>
              <a:t>fucidic</a:t>
            </a:r>
            <a:r>
              <a:rPr lang="en-GB" sz="1100" dirty="0">
                <a:latin typeface="Arial" panose="020B0604020202020204" pitchFamily="34" charset="0"/>
                <a:cs typeface="Arial" panose="020B0604020202020204" pitchFamily="34" charset="0"/>
              </a:rPr>
              <a:t> acid cream as adjuvant therapy for the treatment of children with impetigo. </a:t>
            </a:r>
            <a:r>
              <a:rPr lang="en-GB" sz="1100" dirty="0" err="1">
                <a:latin typeface="Arial" panose="020B0604020202020204" pitchFamily="34" charset="0"/>
                <a:cs typeface="Arial" panose="020B0604020202020204" pitchFamily="34" charset="0"/>
              </a:rPr>
              <a:t>Pharmacie</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Globale</a:t>
            </a:r>
            <a:r>
              <a:rPr lang="en-GB" sz="1100" dirty="0">
                <a:latin typeface="Arial" panose="020B0604020202020204" pitchFamily="34" charset="0"/>
                <a:cs typeface="Arial" panose="020B0604020202020204" pitchFamily="34" charset="0"/>
              </a:rPr>
              <a:t>. 2013;4(9).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GB" sz="1100" b="0" i="0" dirty="0">
              <a:solidFill>
                <a:srgbClr val="212121"/>
              </a:solidFill>
              <a:effectLst/>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Bowen AC, Tong SY, Andrews RM, O'Meara IM, McDonald MI, Chatfield MD, et al. Short-course oral co-trimoxazole versus intramuscular benzathine benzylpenicillin for impetigo in a highly endemic region: an open-label, randomised, controlled, non-inferiority trial. Lancet. 2014;13-19(9960):2132-40.</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GB" sz="1100" b="0" i="0" dirty="0">
              <a:solidFill>
                <a:srgbClr val="212121"/>
              </a:solidFill>
              <a:effectLst/>
              <a:latin typeface="Arial" panose="020B0604020202020204" pitchFamily="34" charset="0"/>
              <a:cs typeface="Arial" panose="020B0604020202020204" pitchFamily="34" charset="0"/>
            </a:endParaRPr>
          </a:p>
          <a:p>
            <a:endParaRPr lang="en-GB" sz="110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20</a:t>
            </a:fld>
            <a:endParaRPr lang="en-GB" dirty="0"/>
          </a:p>
        </p:txBody>
      </p:sp>
    </p:spTree>
    <p:extLst>
      <p:ext uri="{BB962C8B-B14F-4D97-AF65-F5344CB8AC3E}">
        <p14:creationId xmlns:p14="http://schemas.microsoft.com/office/powerpoint/2010/main" val="3443279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For widespread non-bullous impetigo, topical antibiotics include fusidic acid 2% for 5 days or mupirocin 2% if resistance to fusidic acid is suspected/confirmed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endParaRPr lang="en-GB"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GB" sz="1100" b="0" i="1" dirty="0">
                <a:latin typeface="Arial" panose="020B0604020202020204" pitchFamily="34" charset="0"/>
                <a:cs typeface="Arial" panose="020B0604020202020204" pitchFamily="34" charset="0"/>
              </a:rPr>
              <a:t>NICE Summary table of treatment choice.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100" b="0" i="1" dirty="0">
                <a:latin typeface="Arial" panose="020B0604020202020204" pitchFamily="34" charset="0"/>
                <a:cs typeface="Arial" panose="020B0604020202020204" pitchFamily="34" charset="0"/>
              </a:rPr>
              <a:t>5 days topical &amp; oral . </a:t>
            </a:r>
            <a:r>
              <a:rPr kumimoji="0" lang="en-GB" sz="11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5-day</a:t>
            </a: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course is appropriate for most, can be increased to 7 days based on clinical judgement, depending on the severity and number of lesions</a:t>
            </a:r>
            <a:endParaRPr lang="en-GB" sz="1100" b="0" i="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100" b="1" i="1" dirty="0">
                <a:latin typeface="Arial" panose="020B0604020202020204" pitchFamily="34" charset="0"/>
                <a:cs typeface="Arial" panose="020B0604020202020204" pitchFamily="34" charset="0"/>
              </a:rPr>
              <a:t>Do not offer combination </a:t>
            </a:r>
            <a:r>
              <a:rPr lang="en-GB" sz="1100" i="1" dirty="0" err="1">
                <a:latin typeface="Arial" panose="020B0604020202020204" pitchFamily="34" charset="0"/>
                <a:cs typeface="Arial" panose="020B0604020202020204" pitchFamily="34" charset="0"/>
              </a:rPr>
              <a:t>topical+oral</a:t>
            </a:r>
            <a:r>
              <a:rPr lang="en-GB" sz="1100" i="1"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GB" sz="11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GB" sz="1100" b="1" kern="1200" noProof="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(1) NICE. Impetigo: antimicrobial prescribing [NG153], 2020. </a:t>
            </a:r>
            <a:r>
              <a:rPr lang="en-GB" sz="1100" b="0" i="0" kern="1200" dirty="0">
                <a:solidFill>
                  <a:schemeClr val="tx1"/>
                </a:solidFill>
                <a:latin typeface="Arial" panose="020B0604020202020204" pitchFamily="34" charset="0"/>
                <a:ea typeface="+mn-ea"/>
                <a:cs typeface="Arial" panose="020B0604020202020204" pitchFamily="34" charset="0"/>
              </a:rPr>
              <a:t>[Available from: </a:t>
            </a:r>
            <a:r>
              <a:rPr lang="en-GB" sz="1100" dirty="0">
                <a:latin typeface="Arial" panose="020B0604020202020204" pitchFamily="34" charset="0"/>
                <a:cs typeface="Arial" panose="020B0604020202020204" pitchFamily="34" charset="0"/>
              </a:rPr>
              <a:t>https://www.nice.org.uk/guidance/ng153]</a:t>
            </a:r>
          </a:p>
          <a:p>
            <a:endParaRPr lang="en-GB" dirty="0"/>
          </a:p>
        </p:txBody>
      </p:sp>
      <p:sp>
        <p:nvSpPr>
          <p:cNvPr id="4" name="Slide Number Placeholder 3"/>
          <p:cNvSpPr>
            <a:spLocks noGrp="1"/>
          </p:cNvSpPr>
          <p:nvPr>
            <p:ph type="sldNum" sz="quarter" idx="5"/>
          </p:nvPr>
        </p:nvSpPr>
        <p:spPr/>
        <p:txBody>
          <a:bodyPr/>
          <a:lstStyle/>
          <a:p>
            <a:fld id="{763422BC-2484-4DBD-816A-03B57D2AF8C0}" type="slidenum">
              <a:rPr lang="en-GB" smtClean="0"/>
              <a:t>21</a:t>
            </a:fld>
            <a:endParaRPr lang="en-GB" dirty="0"/>
          </a:p>
        </p:txBody>
      </p:sp>
    </p:spTree>
    <p:extLst>
      <p:ext uri="{BB962C8B-B14F-4D97-AF65-F5344CB8AC3E}">
        <p14:creationId xmlns:p14="http://schemas.microsoft.com/office/powerpoint/2010/main" val="1185640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Arial" panose="020B0604020202020204" pitchFamily="34" charset="0"/>
                <a:cs typeface="Arial" panose="020B0604020202020204" pitchFamily="34" charset="0"/>
              </a:rPr>
              <a:t>Presenter talk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Arial" panose="020B0604020202020204" pitchFamily="34" charset="0"/>
                <a:cs typeface="Arial" panose="020B0604020202020204" pitchFamily="34" charset="0"/>
              </a:rPr>
              <a:t>Here we have prescribing data for the first line topical antibiotic (fusidic acid) and alternative topical antibiotic (mupirocin). This data has been given to us by the UKHSA antimicrobial prescribing team. </a:t>
            </a:r>
          </a:p>
          <a:p>
            <a:r>
              <a:rPr lang="en-GB" sz="1100" dirty="0">
                <a:latin typeface="Arial" panose="020B0604020202020204" pitchFamily="34" charset="0"/>
                <a:cs typeface="Arial" panose="020B0604020202020204" pitchFamily="34" charset="0"/>
              </a:rPr>
              <a:t>The line at August 2020 shows when the NICE guidance was published. </a:t>
            </a:r>
          </a:p>
          <a:p>
            <a:r>
              <a:rPr lang="en-GB" sz="1100" dirty="0">
                <a:latin typeface="Arial" panose="020B0604020202020204" pitchFamily="34" charset="0"/>
                <a:cs typeface="Arial" panose="020B0604020202020204" pitchFamily="34" charset="0"/>
              </a:rPr>
              <a:t>The initial drop in fusidic acid and mupirocin use was before the new guidance was published and therefore could be attributed to Covid-19. For fusidic acid we can see the number of items dispensed slowly start to rise again. This is a reminder that the guidance for localised non-bullous impetigo is to consider hydrogen peroxide as an alternative to the topical antibiotic and to keep prescribing rates lower. For mupirocin lower levels of prescribing have been maintained. A caveat for this data is we cannot solely attribute it to impetigo prescribing as it is data for all antibiotic items dispensed. </a:t>
            </a: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Presenter notes </a:t>
            </a:r>
          </a:p>
          <a:p>
            <a:r>
              <a:rPr lang="en-GB" sz="1100" i="1" dirty="0">
                <a:latin typeface="Arial" panose="020B0604020202020204" pitchFamily="34" charset="0"/>
                <a:cs typeface="Arial" panose="020B0604020202020204" pitchFamily="34" charset="0"/>
              </a:rPr>
              <a:t>Could perhaps highlight to audience that individuals can use fingertips public health data to look at prescribing in their area/practice “AMR local indicators” </a:t>
            </a:r>
            <a:endParaRPr lang="en-GB" sz="1100" b="1" i="1"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Slide references  </a:t>
            </a:r>
          </a:p>
          <a:p>
            <a:r>
              <a:rPr lang="en-GB" sz="1100" b="0" dirty="0">
                <a:latin typeface="Arial" panose="020B0604020202020204" pitchFamily="34" charset="0"/>
                <a:cs typeface="Arial" panose="020B0604020202020204" pitchFamily="34" charset="0"/>
              </a:rPr>
              <a:t>Data obtained from UKHSA antimicrobial prescribing team </a:t>
            </a:r>
          </a:p>
          <a:p>
            <a:endParaRPr lang="en-GB"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763422BC-2484-4DBD-816A-03B57D2AF8C0}" type="slidenum">
              <a:rPr lang="en-GB" smtClean="0"/>
              <a:t>22</a:t>
            </a:fld>
            <a:endParaRPr lang="en-GB" dirty="0"/>
          </a:p>
        </p:txBody>
      </p:sp>
    </p:spTree>
    <p:extLst>
      <p:ext uri="{BB962C8B-B14F-4D97-AF65-F5344CB8AC3E}">
        <p14:creationId xmlns:p14="http://schemas.microsoft.com/office/powerpoint/2010/main" val="2638242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1100" b="1" dirty="0">
                <a:latin typeface="Arial" panose="020B0604020202020204" pitchFamily="34" charset="0"/>
                <a:cs typeface="Arial" panose="020B0604020202020204" pitchFamily="34" charset="0"/>
              </a:rPr>
              <a:t>Presenter talk</a:t>
            </a:r>
            <a:endParaRPr lang="en-GB" sz="1100" b="0" i="0" kern="1200" dirty="0">
              <a:solidFill>
                <a:schemeClr val="tx1"/>
              </a:solidFill>
              <a:effectLst/>
              <a:latin typeface="Arial" panose="020B0604020202020204" pitchFamily="34" charset="0"/>
              <a:ea typeface="+mn-ea"/>
              <a:cs typeface="Arial" panose="020B0604020202020204" pitchFamily="34" charset="0"/>
            </a:endParaRPr>
          </a:p>
          <a:p>
            <a:r>
              <a:rPr lang="en-GB" sz="1100" b="0" i="0" kern="1200" dirty="0">
                <a:solidFill>
                  <a:schemeClr val="tx1"/>
                </a:solidFill>
                <a:effectLst/>
                <a:latin typeface="Arial" panose="020B0604020202020204" pitchFamily="34" charset="0"/>
                <a:ea typeface="+mn-ea"/>
                <a:cs typeface="Arial" panose="020B0604020202020204" pitchFamily="34" charset="0"/>
              </a:rPr>
              <a:t>One thing to take particular care with is the highly infectious nature of impetigo. It is spread by direct contact with discharges from the scabs of an infected person and the bacteria invade skin through minor abrasions and then spread to other sites by scratching. Infection is spread mainly on hands, but indirect spread via toys, clothing, equipment and the environment may occur.</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Because of this there is specific infection control advice. This is highlighted on the slide. For healthcare workers there should be caution especially if working with v vulnerable/ immunocompromised people. And food handlers are to report to employers immediately, according to law. </a:t>
            </a:r>
          </a:p>
          <a:p>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r>
              <a:rPr lang="en-GB" sz="1100" i="1" dirty="0">
                <a:latin typeface="Arial" panose="020B0604020202020204" pitchFamily="34" charset="0"/>
                <a:cs typeface="Arial" panose="020B0604020202020204" pitchFamily="34" charset="0"/>
              </a:rPr>
              <a:t>The exclusion advice will increase the enthusiasm for antibiotics vs antiseptic. Oral /topical antibiotic is not specified by UKHSA. UKHSA is not expected to alter this guidance.   </a:t>
            </a:r>
          </a:p>
          <a:p>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kern="1200" dirty="0">
                <a:solidFill>
                  <a:schemeClr val="tx1"/>
                </a:solidFill>
                <a:latin typeface="Arial" panose="020B0604020202020204" pitchFamily="34" charset="0"/>
                <a:ea typeface="+mn-ea"/>
                <a:cs typeface="Arial" panose="020B0604020202020204" pitchFamily="34" charset="0"/>
              </a:rPr>
              <a:t>(1) UKHSA. Health protection in children and young people settings, including education 2023 [Available from: https://www.gov.uk/government/publications/health-protection-in-schools-and-other-childcare-facilities#impetigo.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23</a:t>
            </a:fld>
            <a:endParaRPr lang="en-GB" dirty="0"/>
          </a:p>
        </p:txBody>
      </p:sp>
    </p:spTree>
    <p:extLst>
      <p:ext uri="{BB962C8B-B14F-4D97-AF65-F5344CB8AC3E}">
        <p14:creationId xmlns:p14="http://schemas.microsoft.com/office/powerpoint/2010/main" val="3595447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r>
              <a:rPr lang="en-GB" sz="1100" dirty="0">
                <a:latin typeface="Arial" panose="020B0604020202020204" pitchFamily="34" charset="0"/>
                <a:cs typeface="Arial" panose="020B0604020202020204" pitchFamily="34" charset="0"/>
              </a:rPr>
              <a:t>That’s all for impetigo, to summarise the key points:</a:t>
            </a:r>
          </a:p>
          <a:p>
            <a:pPr marL="171450" indent="-171450">
              <a:buFontTx/>
              <a:buChar cha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Evidence suggests no significant difference in use of hydrogen peroxide over topical antibiotics </a:t>
            </a:r>
          </a:p>
          <a:p>
            <a:pPr marL="171450" indent="-171450">
              <a:buFontTx/>
              <a:buChar cha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evidence also highlighted that topical antibiotics were as effective as oral antibiotics for the treatment of impetigo</a:t>
            </a:r>
          </a:p>
          <a:p>
            <a:pPr marL="171450" indent="-171450">
              <a:buFontTx/>
              <a:buChar char="-"/>
            </a:pPr>
            <a:r>
              <a:rPr lang="en-GB" altLang="en-US" sz="1100" b="0" dirty="0">
                <a:latin typeface="Arial" panose="020B0604020202020204" pitchFamily="34" charset="0"/>
                <a:cs typeface="Arial" panose="020B0604020202020204" pitchFamily="34" charset="0"/>
              </a:rPr>
              <a:t>Repeated use of topical antibiotics can lead to antimicrobial resistance </a:t>
            </a:r>
          </a:p>
          <a:p>
            <a:pPr marL="171450" indent="-171450">
              <a:buFontTx/>
              <a:buChar char="-"/>
            </a:pPr>
            <a:endParaRPr lang="en-GB" altLang="en-US" sz="1100" b="0" dirty="0">
              <a:latin typeface="Arial" panose="020B0604020202020204" pitchFamily="34" charset="0"/>
              <a:cs typeface="Arial" panose="020B0604020202020204" pitchFamily="34" charset="0"/>
            </a:endParaRPr>
          </a:p>
          <a:p>
            <a:pPr marL="171450" indent="-171450">
              <a:buFontTx/>
              <a:buChar char="-"/>
            </a:pPr>
            <a:r>
              <a:rPr lang="en-GB" altLang="en-US" sz="1100" b="0" dirty="0">
                <a:latin typeface="Arial" panose="020B0604020202020204" pitchFamily="34" charset="0"/>
                <a:cs typeface="Arial" panose="020B0604020202020204" pitchFamily="34" charset="0"/>
              </a:rPr>
              <a:t>Offer an oral antibiotic for bullous impetigo </a:t>
            </a:r>
          </a:p>
          <a:p>
            <a:pPr marL="171450" indent="-171450">
              <a:buFontTx/>
              <a:buChar char="-"/>
            </a:pPr>
            <a:r>
              <a:rPr lang="en-GB" altLang="en-US" sz="1100" b="0" dirty="0">
                <a:latin typeface="Arial" panose="020B0604020202020204" pitchFamily="34" charset="0"/>
                <a:cs typeface="Arial" panose="020B0604020202020204" pitchFamily="34" charset="0"/>
              </a:rPr>
              <a:t>And most treatment course last 5 days for impetigo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Discussion tips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the </a:t>
            </a:r>
            <a:r>
              <a:rPr kumimoji="0" lang="en-GB"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important gap </a:t>
            </a: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between evidence and current practice?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of antiseptics is interesting, but oral = topical antibiotic for impetigo has better evidence and is important in terms of antimicrobial resistance  &amp; preserving the microbiome -  or avoid repeated use Fucidin</a:t>
            </a:r>
          </a:p>
          <a:p>
            <a:endParaRPr lang="en-GB" sz="1100" i="1" dirty="0">
              <a:latin typeface="Arial" panose="020B0604020202020204" pitchFamily="34" charset="0"/>
              <a:cs typeface="Arial" panose="020B0604020202020204" pitchFamily="34" charset="0"/>
            </a:endParaRPr>
          </a:p>
          <a:p>
            <a:r>
              <a:rPr lang="en-GB" sz="1100" b="1" kern="120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(1)      Image: Impetigo [Available from: https://dermnetnz.org/images/impetigo-images]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24</a:t>
            </a:fld>
            <a:endParaRPr lang="en-GB" dirty="0"/>
          </a:p>
        </p:txBody>
      </p:sp>
    </p:spTree>
    <p:extLst>
      <p:ext uri="{BB962C8B-B14F-4D97-AF65-F5344CB8AC3E}">
        <p14:creationId xmlns:p14="http://schemas.microsoft.com/office/powerpoint/2010/main" val="2387508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We will now move onto leg ulcers, our second condition. </a:t>
            </a:r>
          </a:p>
          <a:p>
            <a:endParaRPr lang="en-GB" sz="1100" b="0" i="0" kern="1200" dirty="0">
              <a:solidFill>
                <a:schemeClr val="tx1"/>
              </a:solidFill>
              <a:effectLst/>
              <a:latin typeface="Arial" panose="020B0604020202020204" pitchFamily="34" charset="0"/>
              <a:ea typeface="+mn-ea"/>
              <a:cs typeface="Arial" panose="020B0604020202020204" pitchFamily="34" charset="0"/>
            </a:endParaRPr>
          </a:p>
          <a:p>
            <a:r>
              <a:rPr lang="en-GB" sz="1100" b="0" i="0" kern="1200" dirty="0">
                <a:solidFill>
                  <a:schemeClr val="tx1"/>
                </a:solidFill>
                <a:effectLst/>
                <a:latin typeface="Arial" panose="020B0604020202020204" pitchFamily="34" charset="0"/>
                <a:ea typeface="+mn-ea"/>
                <a:cs typeface="Arial" panose="020B0604020202020204" pitchFamily="34" charset="0"/>
              </a:rPr>
              <a:t>Leg ulceration is mainly cause by venous inefficiency, making up 70% of leg ulcers. Other classifications are: </a:t>
            </a:r>
          </a:p>
          <a:p>
            <a:pPr marL="171450" indent="-171450">
              <a:buFont typeface="Arial" panose="020B0604020202020204" pitchFamily="34" charset="0"/>
              <a:buChar char="•"/>
            </a:pPr>
            <a:r>
              <a:rPr lang="en-GB" sz="1100" b="0" i="0" kern="1200" dirty="0">
                <a:solidFill>
                  <a:schemeClr val="tx1"/>
                </a:solidFill>
                <a:effectLst/>
                <a:latin typeface="Arial" panose="020B0604020202020204" pitchFamily="34" charset="0"/>
                <a:ea typeface="+mn-ea"/>
                <a:cs typeface="Arial" panose="020B0604020202020204" pitchFamily="34" charset="0"/>
              </a:rPr>
              <a:t>arterial -10% of leg ulcers</a:t>
            </a:r>
          </a:p>
          <a:p>
            <a:pPr marL="171450" indent="-171450">
              <a:buFont typeface="Arial" panose="020B0604020202020204" pitchFamily="34" charset="0"/>
              <a:buChar char="•"/>
            </a:pPr>
            <a:r>
              <a:rPr lang="en-GB" sz="1100" b="0" i="0" kern="1200" dirty="0">
                <a:solidFill>
                  <a:schemeClr val="tx1"/>
                </a:solidFill>
                <a:effectLst/>
                <a:latin typeface="Arial" panose="020B0604020202020204" pitchFamily="34" charset="0"/>
                <a:ea typeface="+mn-ea"/>
                <a:cs typeface="Arial" panose="020B0604020202020204" pitchFamily="34" charset="0"/>
              </a:rPr>
              <a:t>mixed disease - 15% of leg ulcers</a:t>
            </a:r>
          </a:p>
          <a:p>
            <a:pPr marL="171450" indent="-171450">
              <a:buFont typeface="Arial" panose="020B0604020202020204" pitchFamily="34" charset="0"/>
              <a:buChar char="•"/>
            </a:pPr>
            <a:r>
              <a:rPr lang="en-GB" sz="1100" b="0" i="0" kern="1200" dirty="0">
                <a:solidFill>
                  <a:schemeClr val="tx1"/>
                </a:solidFill>
                <a:effectLst/>
                <a:latin typeface="Arial" panose="020B0604020202020204" pitchFamily="34" charset="0"/>
                <a:ea typeface="+mn-ea"/>
                <a:cs typeface="Arial" panose="020B0604020202020204" pitchFamily="34" charset="0"/>
              </a:rPr>
              <a:t>less common causes - 5% of leg ulcers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They can take a long time to heal and occur above the malleolus which differentiations them from a foot ulcer.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i="1" dirty="0">
                <a:latin typeface="Arial" panose="020B0604020202020204" pitchFamily="34" charset="0"/>
                <a:cs typeface="Arial" panose="020B0604020202020204" pitchFamily="34" charset="0"/>
              </a:rPr>
              <a:t>There are a several different prevalence figures. The figure of between 1.5-3 per 1000 population was selected due to evidence from the references (1-3).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1" dirty="0">
                <a:effectLst/>
                <a:latin typeface="Arial" panose="020B0604020202020204" pitchFamily="34" charset="0"/>
                <a:cs typeface="Arial" panose="020B0604020202020204" pitchFamily="34" charset="0"/>
              </a:rPr>
              <a:t>The recommendations signpost to relevant clinical guidelines or outline evidence-informed care to manage lower limb ulcers that will improve healing and optimise the use of healthcare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[Available from: </a:t>
            </a:r>
            <a:r>
              <a:rPr lang="en-GB" sz="1100" i="1" dirty="0">
                <a:effectLst/>
                <a:latin typeface="Arial" panose="020B0604020202020204" pitchFamily="34" charset="0"/>
                <a:cs typeface="Arial" panose="020B0604020202020204" pitchFamily="34" charset="0"/>
              </a:rPr>
              <a:t>https://www.nationalwoundcarestrategy.net/wp-content/uploads/2021/04/Lower-Limb-Recommendations-WEB-25Feb21.pdf]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342900" marR="0" indent="-342900">
              <a:buAutoNum type="arabicParenBoth"/>
            </a:pPr>
            <a:r>
              <a:rPr lang="en-GB" sz="1100" dirty="0">
                <a:latin typeface="Arial" panose="020B0604020202020204" pitchFamily="34" charset="0"/>
                <a:cs typeface="Arial" panose="020B0604020202020204" pitchFamily="34" charset="0"/>
              </a:rPr>
              <a:t>Adeyemi </a:t>
            </a:r>
            <a:r>
              <a:rPr lang="en-GB" sz="1100" dirty="0" err="1">
                <a:latin typeface="Arial" panose="020B0604020202020204" pitchFamily="34" charset="0"/>
                <a:cs typeface="Arial" panose="020B0604020202020204" pitchFamily="34" charset="0"/>
              </a:rPr>
              <a:t>Adeyi</a:t>
            </a:r>
            <a:r>
              <a:rPr lang="en-GB" sz="1100" dirty="0">
                <a:latin typeface="Arial" panose="020B0604020202020204" pitchFamily="34" charset="0"/>
                <a:cs typeface="Arial" panose="020B0604020202020204" pitchFamily="34" charset="0"/>
              </a:rPr>
              <a:t> SM, </a:t>
            </a:r>
            <a:r>
              <a:rPr lang="en-GB" sz="1100" dirty="0" err="1">
                <a:latin typeface="Arial" panose="020B0604020202020204" pitchFamily="34" charset="0"/>
                <a:cs typeface="Arial" panose="020B0604020202020204" pitchFamily="34" charset="0"/>
              </a:rPr>
              <a:t>Indrajit</a:t>
            </a:r>
            <a:r>
              <a:rPr lang="en-GB" sz="1100" dirty="0">
                <a:latin typeface="Arial" panose="020B0604020202020204" pitchFamily="34" charset="0"/>
                <a:cs typeface="Arial" panose="020B0604020202020204" pitchFamily="34" charset="0"/>
              </a:rPr>
              <a:t> Gupta,. Leg Ulcers in Older People: A Review of Management. British Journal of Medical Practitioners. 2009;2(3):21-8.</a:t>
            </a:r>
          </a:p>
          <a:p>
            <a:pPr marL="342900" marR="0" indent="-342900">
              <a:buAutoNum type="arabicParenBoth"/>
            </a:pPr>
            <a:endParaRPr lang="en-GB" sz="110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Agale</a:t>
            </a:r>
            <a:r>
              <a:rPr lang="en-GB" sz="1100" dirty="0">
                <a:latin typeface="Arial" panose="020B0604020202020204" pitchFamily="34" charset="0"/>
                <a:cs typeface="Arial" panose="020B0604020202020204" pitchFamily="34" charset="0"/>
              </a:rPr>
              <a:t> SV. Chronic Leg Ulcers: Epidemiology, Aetiopathogenesis, and Management. Ulcers. 2013;2013:413604.</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   Nelson EA, Adderley U. Venous leg ulcers. BMJ Clin Evid. 2016;2016.</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   Image: Leg ulcer [Available from: https://dermnetnz.org/topics/leg-ulcer-images]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228600" marR="0" indent="-228600">
              <a:buAutoNum type="arabicParenBoth"/>
            </a:pPr>
            <a:endParaRPr lang="en-GB" sz="1100" b="0" i="0" kern="1200" dirty="0">
              <a:solidFill>
                <a:schemeClr val="tx1"/>
              </a:solidFill>
              <a:effectLst/>
              <a:latin typeface="Arial" panose="020B0604020202020204" pitchFamily="34" charset="0"/>
              <a:ea typeface="+mn-ea"/>
              <a:cs typeface="Arial" panose="020B0604020202020204" pitchFamily="34" charset="0"/>
            </a:endParaRPr>
          </a:p>
          <a:p>
            <a:endParaRPr lang="en-GB" sz="1100" b="0" i="0" kern="1200" dirty="0">
              <a:solidFill>
                <a:schemeClr val="tx1"/>
              </a:solidFill>
              <a:effectLst/>
              <a:latin typeface="Arial" panose="020B0604020202020204" pitchFamily="34" charset="0"/>
              <a:ea typeface="+mn-ea"/>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763422BC-2484-4DBD-816A-03B57D2AF8C0}" type="slidenum">
              <a:rPr lang="en-GB" smtClean="0"/>
              <a:t>25</a:t>
            </a:fld>
            <a:endParaRPr lang="en-GB" dirty="0"/>
          </a:p>
        </p:txBody>
      </p:sp>
    </p:spTree>
    <p:extLst>
      <p:ext uri="{BB962C8B-B14F-4D97-AF65-F5344CB8AC3E}">
        <p14:creationId xmlns:p14="http://schemas.microsoft.com/office/powerpoint/2010/main" val="2244226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the audience to consider the attached clinical scenario and possible treatment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PMHx – past medical history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r>
              <a:rPr lang="en-GB" sz="1100" b="1" i="0" dirty="0">
                <a:latin typeface="Arial" panose="020B0604020202020204" pitchFamily="34" charset="0"/>
                <a:cs typeface="Arial" panose="020B0604020202020204" pitchFamily="34" charset="0"/>
              </a:rPr>
              <a:t>Slide references </a:t>
            </a:r>
          </a:p>
          <a:p>
            <a:r>
              <a:rPr lang="en-GB" sz="1100" dirty="0">
                <a:latin typeface="Arial" panose="020B0604020202020204" pitchFamily="34" charset="0"/>
                <a:cs typeface="Arial" panose="020B0604020202020204" pitchFamily="34" charset="0"/>
              </a:rPr>
              <a:t>(1)   Image: Leg ulcer [Available from: https://www.shutterstock.com/image-photo/leg-ulcer-secondary-cellulitis-preceeded-by-1106340626] </a:t>
            </a:r>
            <a:endParaRPr lang="en-GB" dirty="0"/>
          </a:p>
        </p:txBody>
      </p:sp>
      <p:sp>
        <p:nvSpPr>
          <p:cNvPr id="4" name="Slide Number Placeholder 3"/>
          <p:cNvSpPr>
            <a:spLocks noGrp="1"/>
          </p:cNvSpPr>
          <p:nvPr>
            <p:ph type="sldNum" sz="quarter" idx="5"/>
          </p:nvPr>
        </p:nvSpPr>
        <p:spPr/>
        <p:txBody>
          <a:bodyPr/>
          <a:lstStyle/>
          <a:p>
            <a:fld id="{763422BC-2484-4DBD-816A-03B57D2AF8C0}" type="slidenum">
              <a:rPr lang="en-GB" smtClean="0"/>
              <a:t>26</a:t>
            </a:fld>
            <a:endParaRPr lang="en-GB" dirty="0"/>
          </a:p>
        </p:txBody>
      </p:sp>
    </p:spTree>
    <p:extLst>
      <p:ext uri="{BB962C8B-B14F-4D97-AF65-F5344CB8AC3E}">
        <p14:creationId xmlns:p14="http://schemas.microsoft.com/office/powerpoint/2010/main" val="3512571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i="1" dirty="0">
                <a:latin typeface="Arial" panose="020B0604020202020204" pitchFamily="34" charset="0"/>
                <a:cs typeface="Arial" panose="020B0604020202020204" pitchFamily="34" charset="0"/>
              </a:rPr>
              <a:t>This slide is animated, the correct answer will appear on the mouse click</a:t>
            </a: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Presenter Talk</a:t>
            </a:r>
          </a:p>
          <a:p>
            <a:r>
              <a:rPr lang="en-GB" sz="1100" dirty="0">
                <a:latin typeface="Arial" panose="020B0604020202020204" pitchFamily="34" charset="0"/>
                <a:cs typeface="Arial" panose="020B0604020202020204" pitchFamily="34" charset="0"/>
              </a:rPr>
              <a:t>The correct answer is option 4 – the patient should be advised to monitor for redness or swelling, and any systemic upset and to contact for sooner follow up if this occurs.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So why do some leg ulcers not require antibiotic treatment? </a:t>
            </a:r>
          </a:p>
          <a:p>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endParaRPr lang="en-GB" altLang="en-US" sz="1100" b="0" i="1" dirty="0">
              <a:latin typeface="Arial" panose="020B0604020202020204" pitchFamily="34" charset="0"/>
              <a:cs typeface="Arial" panose="020B0604020202020204" pitchFamily="34" charset="0"/>
            </a:endParaRPr>
          </a:p>
          <a:p>
            <a:r>
              <a:rPr lang="en-GB" sz="1100" b="0" i="1" dirty="0">
                <a:latin typeface="Arial" panose="020B0604020202020204" pitchFamily="34" charset="0"/>
                <a:cs typeface="Arial" panose="020B0604020202020204" pitchFamily="34" charset="0"/>
              </a:rPr>
              <a:t>Discussion points:</a:t>
            </a:r>
          </a:p>
          <a:p>
            <a:r>
              <a:rPr lang="en-GB" sz="1100" b="0" i="1" dirty="0">
                <a:latin typeface="Arial" panose="020B0604020202020204" pitchFamily="34" charset="0"/>
                <a:cs typeface="Arial" panose="020B0604020202020204" pitchFamily="34" charset="0"/>
              </a:rPr>
              <a:t>Will you decline to prescribe if no documented signs/symptoms of infection? </a:t>
            </a:r>
          </a:p>
          <a:p>
            <a:endParaRPr lang="en-GB" sz="1100" i="1" dirty="0">
              <a:latin typeface="Arial" panose="020B0604020202020204" pitchFamily="34" charset="0"/>
              <a:cs typeface="Arial" panose="020B0604020202020204" pitchFamily="34" charset="0"/>
            </a:endParaRPr>
          </a:p>
          <a:p>
            <a:r>
              <a:rPr lang="en-GB" sz="1100" i="1" dirty="0">
                <a:latin typeface="Arial" panose="020B0604020202020204" pitchFamily="34" charset="0"/>
                <a:cs typeface="Arial" panose="020B0604020202020204" pitchFamily="34" charset="0"/>
              </a:rPr>
              <a:t>Dressings – different dressings will alter the surface of an ulcer.  </a:t>
            </a:r>
          </a:p>
          <a:p>
            <a:r>
              <a:rPr lang="en-GB" sz="1100" i="1" dirty="0">
                <a:latin typeface="Arial" panose="020B0604020202020204" pitchFamily="34" charset="0"/>
                <a:cs typeface="Arial" panose="020B0604020202020204" pitchFamily="34" charset="0"/>
              </a:rPr>
              <a:t>Antibiotics aim to target the deeper bacteria i.e. stop the ulcer getting deeper larger and more painful . A spreading cellulitis associated with an ulcer is most likely to be caused by staph &amp;  strep</a:t>
            </a:r>
          </a:p>
          <a:p>
            <a:endParaRPr lang="en-GB" sz="1100" i="1" dirty="0">
              <a:latin typeface="Arial" panose="020B0604020202020204" pitchFamily="34" charset="0"/>
              <a:cs typeface="Arial" panose="020B0604020202020204" pitchFamily="34" charset="0"/>
            </a:endParaRPr>
          </a:p>
          <a:p>
            <a:r>
              <a:rPr lang="en-GB" sz="1100" i="1" dirty="0">
                <a:effectLst/>
                <a:latin typeface="Arial" panose="020B0604020202020204" pitchFamily="34" charset="0"/>
                <a:cs typeface="Arial" panose="020B0604020202020204" pitchFamily="34" charset="0"/>
              </a:rPr>
              <a:t>No robust evidence has been identified to support the superiority of any dressing type over another for any type of leg wounds. Therefore, simple low-adherent dressings with sufficient absorbency are recommended as first line care but this recommendation does not replace clinical judgement and decision making in relation to the needs of the individual patient</a:t>
            </a:r>
          </a:p>
          <a:p>
            <a:endParaRPr lang="en-GB" sz="1100" i="1" dirty="0">
              <a:effectLst/>
              <a:latin typeface="Arial" panose="020B0604020202020204" pitchFamily="34" charset="0"/>
              <a:cs typeface="Arial" panose="020B0604020202020204" pitchFamily="34" charset="0"/>
            </a:endParaRPr>
          </a:p>
          <a:p>
            <a:r>
              <a:rPr lang="en-GB" sz="1100" i="1" dirty="0">
                <a:effectLst/>
                <a:latin typeface="Arial" panose="020B0604020202020204" pitchFamily="34" charset="0"/>
                <a:cs typeface="Arial" panose="020B0604020202020204" pitchFamily="34" charset="0"/>
              </a:rPr>
              <a:t>Often cannot distinguish those patients who may benefit from silver or honey dressings although can be considered if standard dressings not leading to healing with other factors taken into account (elevation, control oedema and diabetes etc).</a:t>
            </a:r>
          </a:p>
          <a:p>
            <a:endParaRPr lang="en-GB" sz="1100" i="1"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27</a:t>
            </a:fld>
            <a:endParaRPr lang="en-GB" dirty="0"/>
          </a:p>
        </p:txBody>
      </p:sp>
    </p:spTree>
    <p:extLst>
      <p:ext uri="{BB962C8B-B14F-4D97-AF65-F5344CB8AC3E}">
        <p14:creationId xmlns:p14="http://schemas.microsoft.com/office/powerpoint/2010/main" val="1832247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An important note is few leg ulcers are clinically infected, most are colonised. -  Abx don’t promote healing if not clinically infected - Systemic antibiotics will not get to the surface of an ulcer as there is no mechanism for delivery into slough – antibiotics deal with bacteria invading into normal tissue that cause the ulcer to deepen, enlarge, produce inflammation etc </a:t>
            </a:r>
          </a:p>
          <a:p>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Arial" panose="020B0604020202020204" pitchFamily="34" charset="0"/>
                <a:cs typeface="Arial" panose="020B0604020202020204" pitchFamily="34" charset="0"/>
              </a:rPr>
              <a:t>A need to treat underlying condition </a:t>
            </a:r>
            <a:r>
              <a:rPr lang="en-GB" sz="1100" dirty="0">
                <a:latin typeface="Arial" panose="020B0604020202020204" pitchFamily="34" charset="0"/>
                <a:cs typeface="Arial" panose="020B0604020202020204" pitchFamily="34" charset="0"/>
              </a:rPr>
              <a:t>e.g. venous insufficiency &amp; oedema</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Optional: </a:t>
            </a:r>
          </a:p>
          <a:p>
            <a:r>
              <a:rPr kumimoji="0" lang="en-GB" sz="11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Pseudomonas</a:t>
            </a:r>
            <a:r>
              <a:rPr lang="en-GB" sz="1100" dirty="0">
                <a:latin typeface="Arial" panose="020B0604020202020204" pitchFamily="34" charset="0"/>
                <a:cs typeface="Arial" panose="020B0604020202020204" pitchFamily="34" charset="0"/>
              </a:rPr>
              <a:t> commonly causes colonisation – it has a characteristic fresh cut grass odour and a typical blue-green colour. Widespread in soil water /moist environments and hospital patients may be colonised at moist sites, such as ulcers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It tends to have a low virulence unless </a:t>
            </a:r>
            <a:r>
              <a:rPr lang="en-GB" sz="1100" b="0" dirty="0">
                <a:latin typeface="Arial" panose="020B0604020202020204" pitchFamily="34" charset="0"/>
                <a:cs typeface="Arial" panose="020B0604020202020204" pitchFamily="34" charset="0"/>
              </a:rPr>
              <a:t>the host is compromised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Arial" panose="020B0604020202020204" pitchFamily="34" charset="0"/>
                <a:cs typeface="Arial" panose="020B0604020202020204" pitchFamily="34" charset="0"/>
              </a:rPr>
              <a:t>Tends to be mild but HAI is more severe.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The clinical scenario example had this greenish discharge/characteristic smell however as pseudomonas is more commonly a coloniser - antibiotics will not promote healing if the wound is not clinically infected. </a:t>
            </a:r>
          </a:p>
          <a:p>
            <a:endParaRPr lang="en-GB"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r>
              <a:rPr lang="en-GB" sz="1100" b="1" kern="1200" dirty="0">
                <a:solidFill>
                  <a:schemeClr val="tx1"/>
                </a:solidFill>
                <a:latin typeface="Arial" panose="020B0604020202020204" pitchFamily="34" charset="0"/>
                <a:ea typeface="+mn-ea"/>
                <a:cs typeface="Arial" panose="020B0604020202020204" pitchFamily="34" charset="0"/>
              </a:rPr>
              <a:t>Presenter Notes </a:t>
            </a:r>
          </a:p>
          <a:p>
            <a:r>
              <a:rPr lang="en-GB" sz="1100" b="1" i="1" dirty="0">
                <a:latin typeface="Arial" panose="020B0604020202020204" pitchFamily="34" charset="0"/>
                <a:cs typeface="Arial" panose="020B0604020202020204" pitchFamily="34" charset="0"/>
              </a:rPr>
              <a:t>Many causes: </a:t>
            </a:r>
            <a:r>
              <a:rPr lang="en-GB" sz="1100" i="1" dirty="0">
                <a:effectLst/>
                <a:latin typeface="Arial" panose="020B0604020202020204" pitchFamily="34" charset="0"/>
                <a:ea typeface="Calibri" panose="020F0502020204030204" pitchFamily="34" charset="0"/>
                <a:cs typeface="Arial" panose="020B0604020202020204" pitchFamily="34" charset="0"/>
              </a:rPr>
              <a:t>There are various types of ulcers with different aetiology: pressure sores, diabetic foot ulcers, venous leg ulcers, arterial ulcers, autoimmune conditions such as pemphigus/pemphigoid. All ulcers are invariably colonised by a polymicrobial flora. </a:t>
            </a:r>
            <a:endParaRPr lang="en-GB" sz="1100" i="1" dirty="0">
              <a:latin typeface="Arial" panose="020B0604020202020204" pitchFamily="34" charset="0"/>
              <a:cs typeface="Arial" panose="020B0604020202020204" pitchFamily="34" charset="0"/>
            </a:endParaRPr>
          </a:p>
          <a:p>
            <a:endParaRPr lang="en-GB" sz="1100" i="1" dirty="0">
              <a:latin typeface="Arial" panose="020B0604020202020204" pitchFamily="34" charset="0"/>
              <a:cs typeface="Arial" panose="020B0604020202020204" pitchFamily="34" charset="0"/>
            </a:endParaRPr>
          </a:p>
          <a:p>
            <a:pPr algn="l">
              <a:buFont typeface="Arial" panose="020B0604020202020204" pitchFamily="34" charset="0"/>
              <a:buNone/>
            </a:pPr>
            <a:r>
              <a:rPr lang="en-GB" sz="1100" i="1" dirty="0">
                <a:latin typeface="Arial" panose="020B0604020202020204" pitchFamily="34" charset="0"/>
                <a:cs typeface="Arial" panose="020B0604020202020204" pitchFamily="34" charset="0"/>
              </a:rPr>
              <a:t>Ankle brachial pulse index (ABPI) (1)</a:t>
            </a:r>
          </a:p>
          <a:p>
            <a:pPr marL="0" indent="0" algn="l">
              <a:buFont typeface="Arial" panose="020B0604020202020204" pitchFamily="34" charset="0"/>
              <a:buNone/>
            </a:pPr>
            <a:r>
              <a:rPr lang="en-GB" sz="1100" b="1" i="1" dirty="0">
                <a:solidFill>
                  <a:srgbClr val="222222"/>
                </a:solidFill>
                <a:effectLst/>
                <a:latin typeface="Arial" panose="020B0604020202020204" pitchFamily="34" charset="0"/>
                <a:cs typeface="Arial" panose="020B0604020202020204" pitchFamily="34" charset="0"/>
              </a:rPr>
              <a:t>Between 0.8 and 1.3</a:t>
            </a:r>
            <a:r>
              <a:rPr lang="en-GB" sz="1100" b="0" i="1" dirty="0">
                <a:solidFill>
                  <a:srgbClr val="222222"/>
                </a:solidFill>
                <a:effectLst/>
                <a:latin typeface="Arial" panose="020B0604020202020204" pitchFamily="34" charset="0"/>
                <a:cs typeface="Arial" panose="020B0604020202020204" pitchFamily="34" charset="0"/>
              </a:rPr>
              <a:t> suggests no evidence of significant arterial disease .Compression may be safely applied in most people.</a:t>
            </a:r>
          </a:p>
          <a:p>
            <a:pPr algn="l">
              <a:buFont typeface="Arial" panose="020B0604020202020204" pitchFamily="34" charset="0"/>
              <a:buNone/>
            </a:pPr>
            <a:r>
              <a:rPr lang="en-GB" sz="1100" b="1" i="1" dirty="0">
                <a:solidFill>
                  <a:srgbClr val="222222"/>
                </a:solidFill>
                <a:effectLst/>
                <a:latin typeface="Arial" panose="020B0604020202020204" pitchFamily="34" charset="0"/>
                <a:cs typeface="Arial" panose="020B0604020202020204" pitchFamily="34" charset="0"/>
              </a:rPr>
              <a:t>Greater than 1.3</a:t>
            </a:r>
            <a:r>
              <a:rPr lang="en-GB" sz="1100" b="0" i="1" dirty="0">
                <a:solidFill>
                  <a:srgbClr val="222222"/>
                </a:solidFill>
                <a:effectLst/>
                <a:latin typeface="Arial" panose="020B0604020202020204" pitchFamily="34" charset="0"/>
                <a:cs typeface="Arial" panose="020B0604020202020204" pitchFamily="34" charset="0"/>
              </a:rPr>
              <a:t> may suggest the presence of arterial calcification, such as in some people with diabetes, rheumatoid arthritis, systemic vasculitis, atherosclerotic disease, and advanced chronic renal failure. For values above 1.5, the vessels are likely to be incompressible, and the result cannot be relied on to guide clinical decisions. Care must be taken in interpreting ABPI results in people with these conditions, as they may be misleadingly high [CKS]</a:t>
            </a:r>
          </a:p>
          <a:p>
            <a:endParaRPr lang="en-GB" sz="1100" i="1" dirty="0">
              <a:latin typeface="Arial" panose="020B0604020202020204" pitchFamily="34" charset="0"/>
              <a:cs typeface="Arial" panose="020B0604020202020204" pitchFamily="34" charset="0"/>
            </a:endParaRPr>
          </a:p>
          <a:p>
            <a:r>
              <a:rPr lang="en-GB" sz="1100" b="1" i="1" dirty="0">
                <a:latin typeface="Arial" panose="020B0604020202020204" pitchFamily="34" charset="0"/>
                <a:cs typeface="Arial" panose="020B0604020202020204" pitchFamily="34" charset="0"/>
              </a:rPr>
              <a:t>Refer/specialist advice if more serious illness eg sepsis , necrotising fasciitis osteomyelitis </a:t>
            </a:r>
            <a:r>
              <a:rPr lang="en-GB" sz="1100" b="0" i="1" dirty="0">
                <a:latin typeface="Arial" panose="020B0604020202020204" pitchFamily="34" charset="0"/>
                <a:cs typeface="Arial" panose="020B0604020202020204" pitchFamily="34" charset="0"/>
              </a:rPr>
              <a:t>consider if not responding to </a:t>
            </a:r>
            <a:r>
              <a:rPr lang="en-GB" sz="1100" b="0" i="1" dirty="0" err="1">
                <a:latin typeface="Arial" panose="020B0604020202020204" pitchFamily="34" charset="0"/>
                <a:cs typeface="Arial" panose="020B0604020202020204" pitchFamily="34" charset="0"/>
              </a:rPr>
              <a:t>abx</a:t>
            </a:r>
            <a:endParaRPr lang="en-GB" sz="1100" b="0" i="1" dirty="0">
              <a:latin typeface="Arial" panose="020B0604020202020204" pitchFamily="34" charset="0"/>
              <a:cs typeface="Arial" panose="020B0604020202020204" pitchFamily="34" charset="0"/>
            </a:endParaRPr>
          </a:p>
          <a:p>
            <a:endParaRPr lang="en-GB" sz="1100" b="0" i="1" dirty="0">
              <a:latin typeface="Arial" panose="020B0604020202020204" pitchFamily="34" charset="0"/>
              <a:cs typeface="Arial" panose="020B0604020202020204" pitchFamily="34" charset="0"/>
            </a:endParaRPr>
          </a:p>
          <a:p>
            <a:endParaRPr lang="en-GB" sz="1100" b="0" i="1" dirty="0">
              <a:latin typeface="Arial" panose="020B0604020202020204" pitchFamily="34" charset="0"/>
              <a:cs typeface="Arial" panose="020B0604020202020204" pitchFamily="34" charset="0"/>
            </a:endParaRPr>
          </a:p>
          <a:p>
            <a:r>
              <a:rPr lang="en-GB" sz="1100" b="1" kern="1200" dirty="0">
                <a:solidFill>
                  <a:schemeClr val="tx1"/>
                </a:solidFill>
                <a:latin typeface="Arial" panose="020B0604020202020204" pitchFamily="34" charset="0"/>
                <a:ea typeface="+mn-ea"/>
                <a:cs typeface="Arial" panose="020B0604020202020204" pitchFamily="34" charset="0"/>
              </a:rPr>
              <a:t>Slide references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NICE. How should I interpret ankle brachial pressure index (ABPI) results? 2021. [Available from: https://cks.nice.org.uk/topics/leg-ulcer-venous/diagnosis/interpretation-of-abpi/]</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Image: Uninfected ulcer [Available from: https://dermnetnz.org/topics/leg-ulcer-images]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Image: Infected ulcer [Available from: https://dermnetnz.org/topics/leg-ulcer-images] </a:t>
            </a:r>
          </a:p>
          <a:p>
            <a:endParaRPr lang="en-GB" sz="1100" b="1" kern="120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28</a:t>
            </a:fld>
            <a:endParaRPr lang="en-GB" dirty="0"/>
          </a:p>
        </p:txBody>
      </p:sp>
    </p:spTree>
    <p:extLst>
      <p:ext uri="{BB962C8B-B14F-4D97-AF65-F5344CB8AC3E}">
        <p14:creationId xmlns:p14="http://schemas.microsoft.com/office/powerpoint/2010/main" val="4096463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Advice is not to swab at initial presentation, however, if patient returns with leg ulcer that is not improving or worsening then consider a swab. </a:t>
            </a:r>
            <a:endParaRPr lang="en-GB" sz="1100" b="0" i="0" u="none" strike="noStrike"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baseline="0" dirty="0">
                <a:latin typeface="Arial" panose="020B0604020202020204" pitchFamily="34" charset="0"/>
                <a:cs typeface="Arial" panose="020B0604020202020204" pitchFamily="34" charset="0"/>
              </a:rPr>
              <a:t>UK standards for microbiology investigations state that w</a:t>
            </a:r>
            <a:r>
              <a:rPr lang="en-GB" sz="1100" dirty="0">
                <a:effectLst/>
                <a:latin typeface="Arial" panose="020B0604020202020204" pitchFamily="34" charset="0"/>
                <a:ea typeface="Calibri" panose="020F0502020204030204" pitchFamily="34" charset="0"/>
                <a:cs typeface="Arial" panose="020B0604020202020204" pitchFamily="34" charset="0"/>
              </a:rPr>
              <a:t>hen swabs taken from infected ulcers, they should be taken</a:t>
            </a:r>
            <a:r>
              <a:rPr lang="en-GB" sz="1100" b="1" dirty="0">
                <a:effectLst/>
                <a:latin typeface="Arial" panose="020B0604020202020204" pitchFamily="34" charset="0"/>
                <a:ea typeface="Calibri" panose="020F0502020204030204" pitchFamily="34" charset="0"/>
                <a:cs typeface="Arial" panose="020B0604020202020204" pitchFamily="34" charset="0"/>
              </a:rPr>
              <a:t> after cleansing and debridement</a:t>
            </a:r>
            <a:r>
              <a:rPr lang="en-GB" sz="1100" dirty="0">
                <a:effectLst/>
                <a:latin typeface="Arial" panose="020B0604020202020204" pitchFamily="34" charset="0"/>
                <a:ea typeface="Calibri" panose="020F0502020204030204" pitchFamily="34" charset="0"/>
                <a:cs typeface="Arial" panose="020B0604020202020204" pitchFamily="34" charset="0"/>
              </a:rPr>
              <a:t>. </a:t>
            </a:r>
            <a:r>
              <a:rPr lang="en-GB" sz="1100" b="0" dirty="0">
                <a:effectLst/>
                <a:latin typeface="Arial" panose="020B0604020202020204" pitchFamily="34" charset="0"/>
                <a:cs typeface="Arial" panose="020B0604020202020204" pitchFamily="34" charset="0"/>
              </a:rPr>
              <a:t>If this is not done, the swab may detect bacteria from overlying polymicrobial slough (including pseudomonas), rather than the invasive causative organism invading normal tissue.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chemeClr val="accent6">
                    <a:lumMod val="10000"/>
                  </a:schemeClr>
                </a:solidFill>
                <a:effectLst/>
                <a:latin typeface="Arial" panose="020B0604020202020204" pitchFamily="34" charset="0"/>
                <a:cs typeface="Arial" panose="020B0604020202020204" pitchFamily="34" charset="0"/>
              </a:rPr>
              <a:t>This will give false indication of infection and therefore lead to inappropriate antimicrobial prescribing.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solidFill>
                <a:schemeClr val="accent6">
                  <a:lumMod val="10000"/>
                </a:schemeClr>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chemeClr val="accent6">
                    <a:lumMod val="10000"/>
                  </a:schemeClr>
                </a:solidFill>
                <a:effectLst/>
                <a:latin typeface="Arial" panose="020B0604020202020204" pitchFamily="34" charset="0"/>
                <a:cs typeface="Arial" panose="020B0604020202020204" pitchFamily="34" charset="0"/>
              </a:rPr>
              <a:t>However, GPs often receive swab results taken by others. In this case it is important to use clinical examination to assess if infected or not. Despite receiving a positive swab 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solidFill>
                <a:schemeClr val="accent6">
                  <a:lumMod val="10000"/>
                </a:schemeClr>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chemeClr val="accent6">
                    <a:lumMod val="10000"/>
                  </a:schemeClr>
                </a:solidFill>
                <a:effectLst/>
                <a:latin typeface="Arial" panose="020B0604020202020204" pitchFamily="34" charset="0"/>
                <a:cs typeface="Arial" panose="020B0604020202020204" pitchFamily="34" charset="0"/>
              </a:rPr>
              <a:t>Key message is to remember to look for signs of infection before prescribing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solidFill>
                <a:schemeClr val="accent6">
                  <a:lumMod val="10000"/>
                </a:schemeClr>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solidFill>
                <a:schemeClr val="accent6">
                  <a:lumMod val="10000"/>
                </a:schemeClr>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accent6">
                    <a:lumMod val="10000"/>
                  </a:schemeClr>
                </a:solidFill>
                <a:effectLst/>
                <a:latin typeface="Arial" panose="020B0604020202020204" pitchFamily="34" charset="0"/>
                <a:ea typeface="+mn-ea"/>
                <a:cs typeface="Arial" panose="020B0604020202020204" pitchFamily="34" charset="0"/>
              </a:rPr>
              <a:t>(1) NICE. Scenario: Venous leg ulcers, 2021. [Available from: https://cks.nice.org.uk/topics/leg-ulcer-venous/management/venous-leg-ulcers/]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solidFill>
                <a:schemeClr val="accent6">
                  <a:lumMod val="1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29</a:t>
            </a:fld>
            <a:endParaRPr lang="en-GB" dirty="0"/>
          </a:p>
        </p:txBody>
      </p:sp>
    </p:spTree>
    <p:extLst>
      <p:ext uri="{BB962C8B-B14F-4D97-AF65-F5344CB8AC3E}">
        <p14:creationId xmlns:p14="http://schemas.microsoft.com/office/powerpoint/2010/main" val="3703807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Feel free to put your individual questions to the panel </a:t>
            </a:r>
          </a:p>
          <a:p>
            <a:endParaRPr lang="en-GB" dirty="0"/>
          </a:p>
        </p:txBody>
      </p:sp>
      <p:sp>
        <p:nvSpPr>
          <p:cNvPr id="4" name="Slide Number Placeholder 3"/>
          <p:cNvSpPr>
            <a:spLocks noGrp="1"/>
          </p:cNvSpPr>
          <p:nvPr>
            <p:ph type="sldNum" sz="quarter" idx="5"/>
          </p:nvPr>
        </p:nvSpPr>
        <p:spPr/>
        <p:txBody>
          <a:bodyPr/>
          <a:lstStyle/>
          <a:p>
            <a:fld id="{763422BC-2484-4DBD-816A-03B57D2AF8C0}" type="slidenum">
              <a:rPr lang="en-GB" smtClean="0"/>
              <a:t>3</a:t>
            </a:fld>
            <a:endParaRPr lang="en-GB" dirty="0"/>
          </a:p>
        </p:txBody>
      </p:sp>
    </p:spTree>
    <p:extLst>
      <p:ext uri="{BB962C8B-B14F-4D97-AF65-F5344CB8AC3E}">
        <p14:creationId xmlns:p14="http://schemas.microsoft.com/office/powerpoint/2010/main" val="1939647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Antibiotics aim to target the deeper bacteria i.e. stop the ulcer getting deeper larger and more painful. A spreading cellulitis associated with an ulcer is most likely to be caused by staph &amp; strep – therefore treat with flucloxacillin (500mg 7 days)</a:t>
            </a:r>
          </a:p>
          <a:p>
            <a:endParaRPr lang="en-GB" sz="1100" b="0" dirty="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Give advice to seek medical help if symptoms </a:t>
            </a:r>
            <a:r>
              <a:rPr lang="en-GB" sz="1100" dirty="0">
                <a:latin typeface="Arial" panose="020B0604020202020204" pitchFamily="34" charset="0"/>
                <a:cs typeface="Arial" panose="020B0604020202020204" pitchFamily="34" charset="0"/>
              </a:rPr>
              <a:t>or signs of infection:</a:t>
            </a:r>
          </a:p>
          <a:p>
            <a:r>
              <a:rPr lang="en-GB" sz="1100" dirty="0">
                <a:latin typeface="Arial" panose="020B0604020202020204" pitchFamily="34" charset="0"/>
                <a:cs typeface="Arial" panose="020B0604020202020204" pitchFamily="34" charset="0"/>
              </a:rPr>
              <a:t>• worsen rapidly or significantly at any time, or</a:t>
            </a:r>
          </a:p>
          <a:p>
            <a:r>
              <a:rPr lang="en-GB" sz="1100" dirty="0">
                <a:latin typeface="Arial" panose="020B0604020202020204" pitchFamily="34" charset="0"/>
                <a:cs typeface="Arial" panose="020B0604020202020204" pitchFamily="34" charset="0"/>
              </a:rPr>
              <a:t>• do not start to improve within 2 to 3 days of starting treatment</a:t>
            </a:r>
          </a:p>
          <a:p>
            <a:endParaRPr lang="en-GB" sz="1100" dirty="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Be aware that it will take some time for a leg ulcer infection to resolve, with </a:t>
            </a:r>
            <a:r>
              <a:rPr lang="en-GB" sz="1100" dirty="0">
                <a:latin typeface="Arial" panose="020B0604020202020204" pitchFamily="34" charset="0"/>
                <a:cs typeface="Arial" panose="020B0604020202020204" pitchFamily="34" charset="0"/>
              </a:rPr>
              <a:t>full resolution not expected until after the antibiotic course is completed. [NG152] -and therefore a further course of antibiotics may not be needed </a:t>
            </a: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Presenter notes </a:t>
            </a:r>
          </a:p>
          <a:p>
            <a:r>
              <a:rPr lang="en-GB" sz="1100" i="1" dirty="0">
                <a:latin typeface="Arial" panose="020B0604020202020204" pitchFamily="34" charset="0"/>
                <a:cs typeface="Arial" panose="020B0604020202020204" pitchFamily="34" charset="0"/>
              </a:rPr>
              <a:t>It is worth noting </a:t>
            </a:r>
            <a:r>
              <a:rPr lang="en-GB" sz="1100" i="1" dirty="0" err="1">
                <a:latin typeface="Arial" panose="020B0604020202020204" pitchFamily="34" charset="0"/>
                <a:cs typeface="Arial" panose="020B0604020202020204" pitchFamily="34" charset="0"/>
              </a:rPr>
              <a:t>fluclox</a:t>
            </a:r>
            <a:r>
              <a:rPr lang="en-GB" sz="1100" i="1" dirty="0">
                <a:latin typeface="Arial" panose="020B0604020202020204" pitchFamily="34" charset="0"/>
                <a:cs typeface="Arial" panose="020B0604020202020204" pitchFamily="34" charset="0"/>
              </a:rPr>
              <a:t> 500mg is not going to be adequate for very extensive cellulitis and IVs may be needed– follow NICE guidance for severe infection: </a:t>
            </a:r>
          </a:p>
          <a:p>
            <a:pPr marL="285750" indent="-285750">
              <a:buFontTx/>
              <a:buChar char="-"/>
            </a:pPr>
            <a:r>
              <a:rPr lang="en-GB" sz="1100" i="1" dirty="0">
                <a:effectLst/>
                <a:latin typeface="Arial" panose="020B0604020202020204" pitchFamily="34" charset="0"/>
              </a:rPr>
              <a:t>Co-amoxiclav 500/125 mg three times a day orally for 7 days</a:t>
            </a:r>
          </a:p>
          <a:p>
            <a:pPr marL="285750" indent="-285750">
              <a:buFontTx/>
              <a:buChar char="-"/>
            </a:pPr>
            <a:r>
              <a:rPr lang="en-GB" sz="1100" i="1" dirty="0">
                <a:effectLst/>
                <a:latin typeface="Arial" panose="020B0604020202020204" pitchFamily="34" charset="0"/>
              </a:rPr>
              <a:t>Cefuroxime 750 mg to 1.5 g three or four times a day IV</a:t>
            </a:r>
          </a:p>
          <a:p>
            <a:pPr marL="0" indent="0">
              <a:buFontTx/>
              <a:buNone/>
            </a:pPr>
            <a:endParaRPr lang="en-GB" sz="1100" dirty="0">
              <a:latin typeface="Arial" panose="020B0604020202020204" pitchFamily="34" charset="0"/>
              <a:cs typeface="Arial" panose="020B0604020202020204" pitchFamily="34" charset="0"/>
            </a:endParaRPr>
          </a:p>
          <a:p>
            <a:pPr marL="0" indent="0">
              <a:buFontTx/>
              <a:buNone/>
            </a:pPr>
            <a:r>
              <a:rPr lang="en-GB" sz="1100" i="1" dirty="0">
                <a:latin typeface="Arial" panose="020B0604020202020204" pitchFamily="34" charset="0"/>
                <a:cs typeface="Arial" panose="020B0604020202020204" pitchFamily="34" charset="0"/>
              </a:rPr>
              <a:t>Further information - Very long standing ulcers that have failed to heal on treatment, might need to consider whether any underlying osteomyelitis </a:t>
            </a:r>
          </a:p>
          <a:p>
            <a:pPr marL="0" indent="0">
              <a:buFontTx/>
              <a:buNone/>
            </a:pPr>
            <a:endParaRPr lang="en-GB" sz="110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solidFill>
                <a:schemeClr val="accent6">
                  <a:lumMod val="10000"/>
                </a:schemeClr>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chemeClr val="accent6">
                    <a:lumMod val="10000"/>
                  </a:schemeClr>
                </a:solidFill>
                <a:effectLst/>
                <a:latin typeface="Arial" panose="020B0604020202020204" pitchFamily="34" charset="0"/>
                <a:cs typeface="Arial" panose="020B0604020202020204" pitchFamily="34" charset="0"/>
              </a:rPr>
              <a:t>(1) </a:t>
            </a:r>
            <a:r>
              <a:rPr lang="en-GB" sz="1100" dirty="0">
                <a:latin typeface="Arial" panose="020B0604020202020204" pitchFamily="34" charset="0"/>
                <a:cs typeface="Arial" panose="020B0604020202020204" pitchFamily="34" charset="0"/>
              </a:rPr>
              <a:t>NICE. Leg ulcer infection: antimicrobial prescribing [NG152], 2020. </a:t>
            </a:r>
            <a:r>
              <a:rPr lang="en-GB" sz="1100" b="0" i="0" kern="1200" dirty="0">
                <a:solidFill>
                  <a:schemeClr val="tx1"/>
                </a:solidFill>
                <a:latin typeface="Arial" panose="020B0604020202020204" pitchFamily="34" charset="0"/>
                <a:ea typeface="+mn-ea"/>
                <a:cs typeface="Arial" panose="020B0604020202020204" pitchFamily="34" charset="0"/>
              </a:rPr>
              <a:t>[Available from: https://www.nice.org.uk/guidance/ng152</a:t>
            </a:r>
            <a:r>
              <a:rPr lang="en-GB" sz="1100" dirty="0">
                <a:latin typeface="Arial" panose="020B0604020202020204" pitchFamily="34" charset="0"/>
                <a:cs typeface="Arial" panose="020B0604020202020204" pitchFamily="34" charset="0"/>
              </a:rPr>
              <a:t>]</a:t>
            </a:r>
          </a:p>
          <a:p>
            <a:pPr marL="0" indent="0">
              <a:buFontTx/>
              <a:buNone/>
            </a:pPr>
            <a:endParaRPr lang="en-GB" sz="1100" i="1" dirty="0">
              <a:latin typeface="Arial" panose="020B0604020202020204" pitchFamily="34" charset="0"/>
              <a:cs typeface="Arial" panose="020B0604020202020204" pitchFamily="34" charset="0"/>
            </a:endParaRPr>
          </a:p>
          <a:p>
            <a:pPr marL="0" indent="0">
              <a:buFontTx/>
              <a:buNone/>
            </a:pP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30</a:t>
            </a:fld>
            <a:endParaRPr lang="en-GB" dirty="0"/>
          </a:p>
        </p:txBody>
      </p:sp>
    </p:spTree>
    <p:extLst>
      <p:ext uri="{BB962C8B-B14F-4D97-AF65-F5344CB8AC3E}">
        <p14:creationId xmlns:p14="http://schemas.microsoft.com/office/powerpoint/2010/main" val="518351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r>
              <a:rPr lang="en-GB" sz="1100" dirty="0">
                <a:latin typeface="Arial" panose="020B0604020202020204" pitchFamily="34" charset="0"/>
                <a:cs typeface="Arial" panose="020B0604020202020204" pitchFamily="34" charset="0"/>
              </a:rPr>
              <a:t>To summarise: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 Few leg ulcers are clinically infected, most are colonised</a:t>
            </a:r>
          </a:p>
          <a:p>
            <a:r>
              <a:rPr lang="en-GB" sz="1100" dirty="0">
                <a:latin typeface="Arial" panose="020B0604020202020204" pitchFamily="34" charset="0"/>
                <a:cs typeface="Arial" panose="020B0604020202020204" pitchFamily="34" charset="0"/>
              </a:rPr>
              <a:t>- Important to manage underlying conditions to promote healing </a:t>
            </a:r>
          </a:p>
          <a:p>
            <a:r>
              <a:rPr lang="en-GB" sz="1100" dirty="0">
                <a:latin typeface="Arial" panose="020B0604020202020204" pitchFamily="34" charset="0"/>
                <a:cs typeface="Arial" panose="020B0604020202020204" pitchFamily="34" charset="0"/>
              </a:rPr>
              <a:t>- During initial presentation, NICE advices that you do not swab, even if it might be infected </a:t>
            </a:r>
          </a:p>
          <a:p>
            <a:r>
              <a:rPr lang="en-GB" sz="1100" dirty="0">
                <a:latin typeface="Arial" panose="020B0604020202020204" pitchFamily="34" charset="0"/>
                <a:cs typeface="Arial" panose="020B0604020202020204" pitchFamily="34" charset="0"/>
              </a:rPr>
              <a:t>   </a:t>
            </a:r>
          </a:p>
          <a:p>
            <a:r>
              <a:rPr lang="en-GB" sz="1100" dirty="0">
                <a:latin typeface="Arial" panose="020B0604020202020204" pitchFamily="34" charset="0"/>
                <a:cs typeface="Arial" panose="020B0604020202020204" pitchFamily="34" charset="0"/>
              </a:rPr>
              <a:t>Our take-home point is - Antibiotics do not promote healing when not clinically infected</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And when a leg ulcer is infected treat with Cellulitis flucloxacillin 500mg </a:t>
            </a:r>
            <a:r>
              <a:rPr lang="en-GB" sz="1100" dirty="0" err="1">
                <a:latin typeface="Arial" panose="020B0604020202020204" pitchFamily="34" charset="0"/>
                <a:cs typeface="Arial" panose="020B0604020202020204" pitchFamily="34" charset="0"/>
              </a:rPr>
              <a:t>qds</a:t>
            </a:r>
            <a:r>
              <a:rPr lang="en-GB" sz="1100" dirty="0">
                <a:latin typeface="Arial" panose="020B0604020202020204" pitchFamily="34" charset="0"/>
                <a:cs typeface="Arial" panose="020B0604020202020204" pitchFamily="34" charset="0"/>
              </a:rPr>
              <a:t> 7 days</a:t>
            </a:r>
          </a:p>
          <a:p>
            <a:endParaRPr lang="en-GB"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r>
              <a:rPr lang="en-GB" sz="1100" b="1" kern="120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tx1"/>
                </a:solidFill>
                <a:latin typeface="Arial" panose="020B0604020202020204" pitchFamily="34" charset="0"/>
                <a:ea typeface="+mn-ea"/>
                <a:cs typeface="Arial" panose="020B0604020202020204" pitchFamily="34" charset="0"/>
              </a:rPr>
              <a:t>(1) </a:t>
            </a:r>
            <a:r>
              <a:rPr lang="en-GB" sz="1100" dirty="0">
                <a:latin typeface="Arial" panose="020B0604020202020204" pitchFamily="34" charset="0"/>
                <a:cs typeface="Arial" panose="020B0604020202020204" pitchFamily="34" charset="0"/>
              </a:rPr>
              <a:t>Image: Leg ulcer [Available from: https://dermnetnz.org/topics/leg-ulcer-images] </a:t>
            </a:r>
          </a:p>
          <a:p>
            <a:endParaRPr lang="en-GB" sz="1100" b="0" kern="120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31</a:t>
            </a:fld>
            <a:endParaRPr lang="en-GB" dirty="0"/>
          </a:p>
        </p:txBody>
      </p:sp>
    </p:spTree>
    <p:extLst>
      <p:ext uri="{BB962C8B-B14F-4D97-AF65-F5344CB8AC3E}">
        <p14:creationId xmlns:p14="http://schemas.microsoft.com/office/powerpoint/2010/main" val="42746941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Cellulitis is the third and final condition we will be focussing on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NICE guidance groups both Erysipelas and cellulitis together. Erysipelas is a superficial infection, affecting the upper layers of the skin, while cellulitis affects the deeper tissues. They can overlap, so it is not always possible to make a definite diagnosis between the two.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We will refer to cellulitis throughout the webinar however treatment of e</a:t>
            </a:r>
            <a:r>
              <a:rPr lang="en-GB" sz="1100" dirty="0">
                <a:latin typeface="Arial" panose="020B0604020202020204" pitchFamily="34" charset="0"/>
                <a:cs typeface="Arial" panose="020B0604020202020204" pitchFamily="34" charset="0"/>
              </a:rPr>
              <a:t>rysipelas is the same. </a:t>
            </a:r>
            <a:r>
              <a:rPr lang="en-GB" altLang="en-US" sz="1100" b="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Some background information of cellulitis includes: incidence rates (found to be between 0.2 and 24.6 per 1000 person-years (1,2)), causative bacteria include </a:t>
            </a:r>
            <a:r>
              <a:rPr lang="en-GB" sz="1100" i="1" dirty="0">
                <a:latin typeface="Arial" panose="020B0604020202020204" pitchFamily="34" charset="0"/>
                <a:cs typeface="Arial" panose="020B0604020202020204" pitchFamily="34" charset="0"/>
              </a:rPr>
              <a:t>Strep pyogenes </a:t>
            </a:r>
            <a:r>
              <a:rPr lang="en-GB" sz="1100" dirty="0">
                <a:latin typeface="Arial" panose="020B0604020202020204" pitchFamily="34" charset="0"/>
                <a:cs typeface="Arial" panose="020B0604020202020204" pitchFamily="34" charset="0"/>
              </a:rPr>
              <a:t>and </a:t>
            </a:r>
            <a:r>
              <a:rPr lang="en-GB" sz="1100" i="1" dirty="0">
                <a:latin typeface="Arial" panose="020B0604020202020204" pitchFamily="34" charset="0"/>
                <a:cs typeface="Arial" panose="020B0604020202020204" pitchFamily="34" charset="0"/>
              </a:rPr>
              <a:t>Staph aureus, </a:t>
            </a:r>
            <a:r>
              <a:rPr lang="en-GB" sz="1100" i="0" dirty="0">
                <a:latin typeface="Arial" panose="020B0604020202020204" pitchFamily="34" charset="0"/>
                <a:cs typeface="Arial" panose="020B0604020202020204" pitchFamily="34" charset="0"/>
              </a:rPr>
              <a:t>and infection occurs when bacteria enter via a disruption to the skin.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latin typeface="Arial" panose="020B0604020202020204" pitchFamily="34" charset="0"/>
                <a:cs typeface="Arial" panose="020B0604020202020204" pitchFamily="34" charset="0"/>
              </a:rPr>
              <a:t>Slide references </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100" dirty="0" err="1">
                <a:latin typeface="Arial" panose="020B0604020202020204" pitchFamily="34" charset="0"/>
                <a:cs typeface="Arial" panose="020B0604020202020204" pitchFamily="34" charset="0"/>
              </a:rPr>
              <a:t>Dalal</a:t>
            </a:r>
            <a:r>
              <a:rPr lang="en-GB" sz="1100" dirty="0">
                <a:latin typeface="Arial" panose="020B0604020202020204" pitchFamily="34" charset="0"/>
                <a:cs typeface="Arial" panose="020B0604020202020204" pitchFamily="34" charset="0"/>
              </a:rPr>
              <a:t> A, </a:t>
            </a:r>
            <a:r>
              <a:rPr lang="en-GB" sz="1100" dirty="0" err="1">
                <a:latin typeface="Arial" panose="020B0604020202020204" pitchFamily="34" charset="0"/>
                <a:cs typeface="Arial" panose="020B0604020202020204" pitchFamily="34" charset="0"/>
              </a:rPr>
              <a:t>Eskin</a:t>
            </a:r>
            <a:r>
              <a:rPr lang="en-GB" sz="1100" dirty="0">
                <a:latin typeface="Arial" panose="020B0604020202020204" pitchFamily="34" charset="0"/>
                <a:cs typeface="Arial" panose="020B0604020202020204" pitchFamily="34" charset="0"/>
              </a:rPr>
              <a:t>-Schwartz M, </a:t>
            </a:r>
            <a:r>
              <a:rPr lang="en-GB" sz="1100" dirty="0" err="1">
                <a:latin typeface="Arial" panose="020B0604020202020204" pitchFamily="34" charset="0"/>
                <a:cs typeface="Arial" panose="020B0604020202020204" pitchFamily="34" charset="0"/>
              </a:rPr>
              <a:t>Mimouni</a:t>
            </a:r>
            <a:r>
              <a:rPr lang="en-GB" sz="1100" dirty="0">
                <a:latin typeface="Arial" panose="020B0604020202020204" pitchFamily="34" charset="0"/>
                <a:cs typeface="Arial" panose="020B0604020202020204" pitchFamily="34" charset="0"/>
              </a:rPr>
              <a:t> D, Ray S, Days W, </a:t>
            </a:r>
            <a:r>
              <a:rPr lang="en-GB" sz="1100" dirty="0" err="1">
                <a:latin typeface="Arial" panose="020B0604020202020204" pitchFamily="34" charset="0"/>
                <a:cs typeface="Arial" panose="020B0604020202020204" pitchFamily="34" charset="0"/>
              </a:rPr>
              <a:t>Hodak</a:t>
            </a:r>
            <a:r>
              <a:rPr lang="en-GB" sz="1100" dirty="0">
                <a:latin typeface="Arial" panose="020B0604020202020204" pitchFamily="34" charset="0"/>
                <a:cs typeface="Arial" panose="020B0604020202020204" pitchFamily="34" charset="0"/>
              </a:rPr>
              <a:t> E, et al. Interventions for the prevention of recurrent erysipelas and cellulitis. Cochrane Database </a:t>
            </a:r>
            <a:r>
              <a:rPr lang="en-GB" sz="1100" dirty="0" err="1">
                <a:latin typeface="Arial" panose="020B0604020202020204" pitchFamily="34" charset="0"/>
                <a:cs typeface="Arial" panose="020B0604020202020204" pitchFamily="34" charset="0"/>
              </a:rPr>
              <a:t>Syst</a:t>
            </a:r>
            <a:r>
              <a:rPr lang="en-GB" sz="1100" dirty="0">
                <a:latin typeface="Arial" panose="020B0604020202020204" pitchFamily="34" charset="0"/>
                <a:cs typeface="Arial" panose="020B0604020202020204" pitchFamily="34" charset="0"/>
              </a:rPr>
              <a:t> Rev. 2017;6(6):Cd009758.</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NICE. Cellulitis – acute, 2023 [Available from: https://cks.nice.org.uk/topics/cellulitis-acute/.]</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Image: Cellulitis – picture obtained with patient consent </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32</a:t>
            </a:fld>
            <a:endParaRPr lang="en-GB" dirty="0"/>
          </a:p>
        </p:txBody>
      </p:sp>
    </p:spTree>
    <p:extLst>
      <p:ext uri="{BB962C8B-B14F-4D97-AF65-F5344CB8AC3E}">
        <p14:creationId xmlns:p14="http://schemas.microsoft.com/office/powerpoint/2010/main" val="62992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i="1" dirty="0">
                <a:latin typeface="Arial" panose="020B0604020202020204" pitchFamily="34" charset="0"/>
                <a:cs typeface="Arial" panose="020B0604020202020204" pitchFamily="34" charset="0"/>
              </a:rPr>
              <a:t>This slide is animated, click for point on dark skin tones, and click again for the clinical scenario image </a:t>
            </a: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the audience to consider the attached clinical scenario and possible treatment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i="0" dirty="0">
              <a:latin typeface="Arial" panose="020B0604020202020204" pitchFamily="34" charset="0"/>
              <a:cs typeface="Arial" panose="020B0604020202020204" pitchFamily="34" charset="0"/>
            </a:endParaRPr>
          </a:p>
          <a:p>
            <a:r>
              <a:rPr lang="en-GB" sz="1100" i="1" dirty="0">
                <a:latin typeface="Arial" panose="020B0604020202020204" pitchFamily="34" charset="0"/>
                <a:cs typeface="Arial" panose="020B0604020202020204" pitchFamily="34" charset="0"/>
              </a:rPr>
              <a:t>Note on dark skin tones, language used for cellulitis such as “redness” is not always applicable </a:t>
            </a:r>
          </a:p>
          <a:p>
            <a:endParaRPr lang="en-GB" sz="1100" i="0" dirty="0">
              <a:latin typeface="Arial" panose="020B0604020202020204" pitchFamily="34" charset="0"/>
              <a:cs typeface="Arial" panose="020B0604020202020204" pitchFamily="34" charset="0"/>
            </a:endParaRPr>
          </a:p>
          <a:p>
            <a:r>
              <a:rPr lang="en-GB" sz="1100" b="1" i="0" dirty="0">
                <a:latin typeface="Arial" panose="020B0604020202020204" pitchFamily="34" charset="0"/>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dirty="0">
                <a:latin typeface="Arial" panose="020B0604020202020204" pitchFamily="34" charset="0"/>
                <a:cs typeface="Arial" panose="020B0604020202020204" pitchFamily="34" charset="0"/>
              </a:rPr>
              <a:t>(1) </a:t>
            </a:r>
            <a:r>
              <a:rPr lang="en-GB" sz="1100" dirty="0">
                <a:latin typeface="Arial" panose="020B0604020202020204" pitchFamily="34" charset="0"/>
                <a:cs typeface="Arial" panose="020B0604020202020204" pitchFamily="34" charset="0"/>
              </a:rPr>
              <a:t>Image: Cellulitis mimic – picture obtained with patient consent </a:t>
            </a:r>
          </a:p>
          <a:p>
            <a:endParaRPr lang="en-GB" sz="110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687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altLang="en-US" sz="1100" b="0" i="1" dirty="0">
                <a:latin typeface="Arial" panose="020B0604020202020204" pitchFamily="34" charset="0"/>
                <a:cs typeface="Arial" panose="020B0604020202020204" pitchFamily="34" charset="0"/>
              </a:rPr>
              <a:t>Answer revealed through animation, and click again for discussion point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altLang="en-US" sz="1100" b="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r>
              <a:rPr lang="en-GB" altLang="en-US" sz="1100" b="1" kern="1200" dirty="0">
                <a:solidFill>
                  <a:schemeClr val="tx1"/>
                </a:solidFill>
                <a:latin typeface="Arial" panose="020B0604020202020204" pitchFamily="34" charset="0"/>
                <a:ea typeface="+mn-ea"/>
                <a:cs typeface="Arial" panose="020B0604020202020204" pitchFamily="34" charset="0"/>
              </a:rPr>
              <a:t>Presenter talk </a:t>
            </a:r>
          </a:p>
          <a:p>
            <a:pPr marL="0" marR="0" lvl="0" indent="0" algn="l" defTabSz="914400" rtl="0" eaLnBrk="1" fontAlgn="auto" latinLnBrk="0" hangingPunct="1">
              <a:lnSpc>
                <a:spcPct val="107000"/>
              </a:lnSpc>
              <a:spcBef>
                <a:spcPts val="0"/>
              </a:spcBef>
              <a:buClrTx/>
              <a:buSzTx/>
              <a:buFontTx/>
              <a:buNone/>
              <a:tabLst/>
              <a:defRPr/>
            </a:pPr>
            <a:r>
              <a:rPr kumimoji="0" lang="en-GB" sz="1100" b="0" i="0" u="none" strike="noStrike" kern="1200" cap="none" spc="0" normalizeH="0" baseline="0" noProof="0" dirty="0">
                <a:ln>
                  <a:noFill/>
                </a:ln>
                <a:solidFill>
                  <a:srgbClr val="F6F6F6">
                    <a:lumMod val="10000"/>
                  </a:srgbClr>
                </a:solidFill>
                <a:effectLst/>
                <a:uLnTx/>
                <a:uFillTx/>
                <a:latin typeface="Arial" panose="020B0604020202020204" pitchFamily="34" charset="0"/>
                <a:ea typeface="Calibri" panose="020F0502020204030204" pitchFamily="34" charset="0"/>
                <a:cs typeface="Arial" panose="020B0604020202020204" pitchFamily="34" charset="0"/>
              </a:rPr>
              <a:t>To summarise, the question is for a 77yr-old, red painful swollen lower legs, malaise, </a:t>
            </a:r>
            <a:r>
              <a:rPr lang="en-GB" sz="1100" dirty="0" err="1">
                <a:solidFill>
                  <a:srgbClr val="F6F6F6">
                    <a:lumMod val="10000"/>
                  </a:srgbClr>
                </a:solidFill>
                <a:latin typeface="Arial" panose="020B0604020202020204" pitchFamily="34" charset="0"/>
                <a:cs typeface="Arial" panose="020B0604020202020204" pitchFamily="34" charset="0"/>
              </a:rPr>
              <a:t>obs</a:t>
            </a:r>
            <a:r>
              <a:rPr lang="en-GB" sz="1100" dirty="0">
                <a:solidFill>
                  <a:srgbClr val="F6F6F6">
                    <a:lumMod val="10000"/>
                  </a:srgbClr>
                </a:solidFill>
                <a:latin typeface="Arial" panose="020B0604020202020204" pitchFamily="34" charset="0"/>
                <a:cs typeface="Arial" panose="020B0604020202020204" pitchFamily="34" charset="0"/>
              </a:rPr>
              <a:t> normal</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dirty="0">
                <a:solidFill>
                  <a:srgbClr val="F6F6F6">
                    <a:lumMod val="10000"/>
                  </a:srgbClr>
                </a:solidFill>
                <a:latin typeface="Arial" panose="020B0604020202020204" pitchFamily="34" charset="0"/>
                <a:cs typeface="Arial" panose="020B0604020202020204" pitchFamily="34" charset="0"/>
              </a:rPr>
              <a:t>The answer is “None of the above” - no antibiotics at this point as uncertain diagnosis  </a:t>
            </a:r>
          </a:p>
          <a:p>
            <a:r>
              <a:rPr lang="en-GB" sz="1100" dirty="0">
                <a:solidFill>
                  <a:srgbClr val="F6F6F6">
                    <a:lumMod val="10000"/>
                  </a:srgbClr>
                </a:solidFill>
                <a:latin typeface="Arial" panose="020B0604020202020204" pitchFamily="34" charset="0"/>
                <a:cs typeface="Arial" panose="020B0604020202020204" pitchFamily="34" charset="0"/>
              </a:rPr>
              <a:t>Bilateral cellulitis is </a:t>
            </a:r>
            <a:r>
              <a:rPr kumimoji="0" lang="en-GB" sz="1100" b="0" i="0" u="none" strike="noStrike" kern="1200" cap="none" spc="0" normalizeH="0" baseline="0" noProof="0" dirty="0">
                <a:ln>
                  <a:noFill/>
                </a:ln>
                <a:solidFill>
                  <a:srgbClr val="F6F6F6">
                    <a:lumMod val="10000"/>
                  </a:srgbClr>
                </a:solidFill>
                <a:effectLst/>
                <a:uLnTx/>
                <a:uFillTx/>
                <a:latin typeface="Arial" panose="020B0604020202020204" pitchFamily="34" charset="0"/>
                <a:ea typeface="Calibri" panose="020F0502020204030204" pitchFamily="34" charset="0"/>
                <a:cs typeface="Arial" panose="020B0604020202020204" pitchFamily="34" charset="0"/>
              </a:rPr>
              <a:t>unlikely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Need further information to diagnosis </a:t>
            </a:r>
          </a:p>
          <a:p>
            <a:endParaRPr lang="en-GB" sz="1100" dirty="0">
              <a:latin typeface="Arial" panose="020B0604020202020204" pitchFamily="34" charset="0"/>
              <a:cs typeface="Arial" panose="020B0604020202020204" pitchFamily="34" charset="0"/>
            </a:endParaRPr>
          </a:p>
          <a:p>
            <a:r>
              <a:rPr lang="en-GB" sz="1100" b="1" kern="1200" dirty="0">
                <a:solidFill>
                  <a:schemeClr val="tx1"/>
                </a:solidFill>
                <a:latin typeface="Arial" panose="020B0604020202020204" pitchFamily="34" charset="0"/>
                <a:ea typeface="+mn-ea"/>
                <a:cs typeface="Arial" panose="020B0604020202020204" pitchFamily="34" charset="0"/>
              </a:rPr>
              <a:t>Presenter notes </a:t>
            </a:r>
          </a:p>
          <a:p>
            <a:r>
              <a:rPr kumimoji="0" lang="en-GB" sz="1100" b="0" i="1" u="none" strike="noStrike" kern="1200" cap="none" spc="0" normalizeH="0" baseline="0" noProof="0" dirty="0">
                <a:ln>
                  <a:noFill/>
                </a:ln>
                <a:solidFill>
                  <a:srgbClr val="F6F6F6">
                    <a:lumMod val="10000"/>
                  </a:srgbClr>
                </a:solidFill>
                <a:effectLst/>
                <a:uLnTx/>
                <a:uFillTx/>
                <a:latin typeface="Arial" panose="020B0604020202020204" pitchFamily="34" charset="0"/>
                <a:ea typeface="Calibri" panose="020F0502020204030204" pitchFamily="34" charset="0"/>
                <a:cs typeface="Arial" panose="020B0604020202020204" pitchFamily="34" charset="0"/>
              </a:rPr>
              <a:t>Differential Diagnosis: </a:t>
            </a:r>
          </a:p>
          <a:p>
            <a:r>
              <a:rPr kumimoji="0" lang="en-GB" sz="1100" b="0" i="1" u="none" strike="noStrike" kern="1200" cap="none" spc="0" normalizeH="0" baseline="0" noProof="0" dirty="0">
                <a:ln>
                  <a:noFill/>
                </a:ln>
                <a:solidFill>
                  <a:srgbClr val="F6F6F6">
                    <a:lumMod val="10000"/>
                  </a:srgbClr>
                </a:solidFill>
                <a:effectLst/>
                <a:uLnTx/>
                <a:uFillTx/>
                <a:latin typeface="Arial" panose="020B0604020202020204" pitchFamily="34" charset="0"/>
                <a:ea typeface="Calibri" panose="020F0502020204030204" pitchFamily="34" charset="0"/>
                <a:cs typeface="Arial" panose="020B0604020202020204" pitchFamily="34" charset="0"/>
              </a:rPr>
              <a:t>Unilateral swelling – DVT, Bakers cyst , thrombophlebitis </a:t>
            </a:r>
          </a:p>
          <a:p>
            <a:r>
              <a:rPr kumimoji="0" lang="en-GB" sz="1100" b="0" i="1" u="none" strike="noStrike" kern="1200" cap="none" spc="0" normalizeH="0" baseline="0" noProof="0" dirty="0">
                <a:ln>
                  <a:noFill/>
                </a:ln>
                <a:solidFill>
                  <a:srgbClr val="F6F6F6">
                    <a:lumMod val="10000"/>
                  </a:srgbClr>
                </a:solidFill>
                <a:effectLst/>
                <a:uLnTx/>
                <a:uFillTx/>
                <a:latin typeface="Arial" panose="020B0604020202020204" pitchFamily="34" charset="0"/>
                <a:ea typeface="Calibri" panose="020F0502020204030204" pitchFamily="34" charset="0"/>
                <a:cs typeface="Arial" panose="020B0604020202020204" pitchFamily="34" charset="0"/>
              </a:rPr>
              <a:t>Chronic </a:t>
            </a:r>
            <a:r>
              <a:rPr lang="en-GB" sz="1100" b="0" i="1" dirty="0">
                <a:solidFill>
                  <a:srgbClr val="222222"/>
                </a:solidFill>
                <a:effectLst/>
                <a:latin typeface="Arial" panose="020B0604020202020204" pitchFamily="34" charset="0"/>
                <a:cs typeface="Arial" panose="020B0604020202020204" pitchFamily="34" charset="0"/>
              </a:rPr>
              <a:t>usually bilateral </a:t>
            </a:r>
            <a:r>
              <a:rPr lang="en-GB" sz="1100" b="1" i="1" dirty="0">
                <a:solidFill>
                  <a:srgbClr val="222222"/>
                </a:solidFill>
                <a:effectLst/>
                <a:latin typeface="Arial" panose="020B0604020202020204" pitchFamily="34" charset="0"/>
                <a:cs typeface="Arial" panose="020B0604020202020204" pitchFamily="34" charset="0"/>
              </a:rPr>
              <a:t>but if worse on one side, it may be difficult to exclude superimposed cellulitis </a:t>
            </a:r>
            <a:r>
              <a:rPr lang="en-GB" sz="1100" b="0" i="1" dirty="0">
                <a:solidFill>
                  <a:srgbClr val="222222"/>
                </a:solidFill>
                <a:effectLst/>
                <a:latin typeface="Arial" panose="020B0604020202020204" pitchFamily="34" charset="0"/>
                <a:cs typeface="Arial" panose="020B0604020202020204" pitchFamily="34" charset="0"/>
              </a:rPr>
              <a:t>(if it was cellulitis doxy or </a:t>
            </a:r>
            <a:r>
              <a:rPr lang="en-GB" sz="1100" b="0" i="1" dirty="0" err="1">
                <a:solidFill>
                  <a:srgbClr val="222222"/>
                </a:solidFill>
                <a:effectLst/>
                <a:latin typeface="Arial" panose="020B0604020202020204" pitchFamily="34" charset="0"/>
                <a:cs typeface="Arial" panose="020B0604020202020204" pitchFamily="34" charset="0"/>
              </a:rPr>
              <a:t>clarithro</a:t>
            </a:r>
            <a:r>
              <a:rPr lang="en-GB" sz="1100" b="0" i="1" dirty="0">
                <a:solidFill>
                  <a:srgbClr val="222222"/>
                </a:solidFill>
                <a:effectLst/>
                <a:latin typeface="Arial" panose="020B0604020202020204" pitchFamily="34" charset="0"/>
                <a:cs typeface="Arial" panose="020B0604020202020204" pitchFamily="34" charset="0"/>
              </a:rPr>
              <a:t> ok ) </a:t>
            </a:r>
          </a:p>
          <a:p>
            <a:endParaRPr kumimoji="0" lang="en-GB" sz="1100" b="0" i="1" u="none" strike="noStrike" kern="1200" cap="none" spc="0" normalizeH="0" baseline="0" noProof="0" dirty="0">
              <a:ln>
                <a:noFill/>
              </a:ln>
              <a:solidFill>
                <a:srgbClr val="222222"/>
              </a:solidFill>
              <a:effectLst/>
              <a:uLnTx/>
              <a:uFillTx/>
              <a:latin typeface="Arial" panose="020B0604020202020204" pitchFamily="34" charset="0"/>
              <a:ea typeface="Calibri" panose="020F0502020204030204" pitchFamily="34" charset="0"/>
              <a:cs typeface="Arial" panose="020B0604020202020204" pitchFamily="34" charset="0"/>
            </a:endParaRPr>
          </a:p>
          <a:p>
            <a:r>
              <a:rPr kumimoji="0" lang="en-GB" sz="1100" b="1" i="0" u="none" strike="noStrike" kern="1200" cap="none" spc="0" normalizeH="0" baseline="0" noProof="0" dirty="0">
                <a:ln>
                  <a:noFill/>
                </a:ln>
                <a:solidFill>
                  <a:srgbClr val="222222"/>
                </a:solidFill>
                <a:effectLst/>
                <a:uLnTx/>
                <a:uFillTx/>
                <a:latin typeface="Arial" panose="020B0604020202020204" pitchFamily="34" charset="0"/>
                <a:ea typeface="Calibri" panose="020F0502020204030204" pitchFamily="34" charset="0"/>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dirty="0">
                <a:latin typeface="Arial" panose="020B0604020202020204" pitchFamily="34" charset="0"/>
                <a:cs typeface="Arial" panose="020B0604020202020204" pitchFamily="34" charset="0"/>
              </a:rPr>
              <a:t>(1) </a:t>
            </a:r>
            <a:r>
              <a:rPr lang="en-GB" sz="1100" dirty="0">
                <a:latin typeface="Arial" panose="020B0604020202020204" pitchFamily="34" charset="0"/>
                <a:cs typeface="Arial" panose="020B0604020202020204" pitchFamily="34" charset="0"/>
              </a:rPr>
              <a:t>Image: Cellulitis mimic – picture obtained with patient consent </a:t>
            </a:r>
          </a:p>
          <a:p>
            <a:endParaRPr kumimoji="0" lang="en-GB" sz="1100" b="1" i="0" u="none" strike="noStrike" kern="1200" cap="none" spc="0" normalizeH="0" baseline="0" noProof="0" dirty="0">
              <a:ln>
                <a:noFill/>
              </a:ln>
              <a:solidFill>
                <a:srgbClr val="F6F6F6">
                  <a:lumMod val="10000"/>
                </a:srgbClr>
              </a:solidFill>
              <a:effectLst/>
              <a:uLnTx/>
              <a:uFillTx/>
              <a:latin typeface="Arial" panose="020B0604020202020204" pitchFamily="34" charset="0"/>
              <a:ea typeface="Calibri" panose="020F050202020403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130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i="1" dirty="0">
                <a:latin typeface="Arial" panose="020B0604020202020204" pitchFamily="34" charset="0"/>
                <a:cs typeface="Arial" panose="020B0604020202020204" pitchFamily="34" charset="0"/>
              </a:rPr>
              <a:t>This slide is animated, click for information on varying severity and click again for advice </a:t>
            </a: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chemeClr val="accent6">
                    <a:lumMod val="10000"/>
                  </a:schemeClr>
                </a:solidFill>
                <a:latin typeface="Arial" panose="020B0604020202020204" pitchFamily="34" charset="0"/>
                <a:cs typeface="Arial" panose="020B0604020202020204" pitchFamily="34" charset="0"/>
              </a:rPr>
              <a:t>Presenter talk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chemeClr val="accent6">
                    <a:lumMod val="10000"/>
                  </a:schemeClr>
                </a:solidFill>
                <a:latin typeface="Arial" panose="020B0604020202020204" pitchFamily="34" charset="0"/>
                <a:cs typeface="Arial" panose="020B0604020202020204" pitchFamily="34" charset="0"/>
              </a:rPr>
              <a:t>This slide highlights conditions often misidentified for cellulitis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chemeClr val="accent6">
                    <a:lumMod val="10000"/>
                  </a:schemeClr>
                </a:solidFill>
                <a:latin typeface="Arial" panose="020B0604020202020204" pitchFamily="34" charset="0"/>
                <a:cs typeface="Arial" panose="020B0604020202020204" pitchFamily="34" charset="0"/>
              </a:rPr>
              <a:t>Self care is important and advice includes elevation, keep physically active , weight loss if high BMI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chemeClr val="accent6">
                    <a:lumMod val="10000"/>
                  </a:schemeClr>
                </a:solidFill>
                <a:latin typeface="Arial" panose="020B0604020202020204" pitchFamily="34" charset="0"/>
                <a:cs typeface="Arial" panose="020B0604020202020204" pitchFamily="34" charset="0"/>
              </a:rPr>
              <a:t>And do not use compression stocking if active cellulitis (1) </a:t>
            </a:r>
          </a:p>
          <a:p>
            <a:pPr algn="l">
              <a:buFont typeface="Arial" panose="020B0604020202020204" pitchFamily="34" charset="0"/>
              <a:buNone/>
            </a:pPr>
            <a:endParaRPr kumimoji="0" lang="en-GB" sz="11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1" dirty="0">
                <a:solidFill>
                  <a:schemeClr val="accent6">
                    <a:lumMod val="10000"/>
                  </a:schemeClr>
                </a:solidFill>
                <a:latin typeface="Arial" panose="020B0604020202020204" pitchFamily="34" charset="0"/>
                <a:cs typeface="Arial" panose="020B0604020202020204" pitchFamily="34" charset="0"/>
              </a:rPr>
              <a:t>NHS website info excellent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CKS varicose eczema/</a:t>
            </a:r>
            <a:r>
              <a:rPr kumimoji="0" lang="en-GB" sz="11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lipodermato</a:t>
            </a: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DVT (4)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Venous insufficiency </a:t>
            </a:r>
          </a:p>
          <a:p>
            <a:pPr marL="285750" indent="-285750">
              <a:buFont typeface="Arial" panose="020B0604020202020204" pitchFamily="34" charset="0"/>
              <a:buChar char="•"/>
              <a:defRPr/>
            </a:pPr>
            <a:r>
              <a:rPr lang="en-GB" sz="1100" b="1" i="1" dirty="0">
                <a:solidFill>
                  <a:srgbClr val="222222"/>
                </a:solidFill>
                <a:latin typeface="Arial" panose="020B0604020202020204" pitchFamily="34" charset="0"/>
                <a:cs typeface="Arial" panose="020B0604020202020204" pitchFamily="34" charset="0"/>
              </a:rPr>
              <a:t>Risks</a:t>
            </a:r>
            <a:r>
              <a:rPr lang="en-GB" sz="1100" i="1" dirty="0">
                <a:solidFill>
                  <a:srgbClr val="222222"/>
                </a:solidFill>
                <a:latin typeface="Arial" panose="020B0604020202020204" pitchFamily="34" charset="0"/>
                <a:cs typeface="Arial" panose="020B0604020202020204" pitchFamily="34" charset="0"/>
              </a:rPr>
              <a:t>:  Immobility, obesity, VVs, previous DVT</a:t>
            </a:r>
            <a:endParaRPr kumimoji="0" lang="en-GB" sz="1100" b="0"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Symptoms</a:t>
            </a:r>
            <a:r>
              <a:rPr kumimoji="0" lang="en-GB" sz="1100" b="0"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 heaviness, aching, swelling, and itching, typically worse at end of day, relieved by leg elevation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DVT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100" b="1"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Risks</a:t>
            </a:r>
            <a:r>
              <a:rPr kumimoji="0" lang="en-GB" sz="1100" b="0"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 –previous DVT, cancer, &gt;60yr old, obesity,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100" b="1"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Symptoms</a:t>
            </a:r>
            <a:r>
              <a:rPr kumimoji="0" lang="en-GB" sz="1100" b="0"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 </a:t>
            </a:r>
            <a:r>
              <a:rPr lang="en-GB" sz="1100" i="1" dirty="0">
                <a:latin typeface="Arial" panose="020B0604020202020204" pitchFamily="34" charset="0"/>
                <a:cs typeface="Arial" panose="020B0604020202020204" pitchFamily="34" charset="0"/>
              </a:rPr>
              <a:t>Unilateral localised pain, tenderness, skin changes, which include oedema, redness, and warmth, and vein distension.</a:t>
            </a:r>
            <a:endParaRPr kumimoji="0" lang="en-GB" sz="1100" b="0"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Slide references </a:t>
            </a:r>
          </a:p>
          <a:p>
            <a:pPr marL="342900" marR="0" indent="-342900">
              <a:buAutoNum type="arabicParenBoth"/>
            </a:pPr>
            <a:r>
              <a:rPr lang="en-GB" sz="1100" dirty="0">
                <a:latin typeface="Arial" panose="020B0604020202020204" pitchFamily="34" charset="0"/>
                <a:cs typeface="Arial" panose="020B0604020202020204" pitchFamily="34" charset="0"/>
              </a:rPr>
              <a:t>National Wound Care Strategy Programme. Recommendations for Lower Limb Ulcers. 2020. [Available from: https://www.nationalwoundcarestrategy.net/wp-content/uploads/2021/04/Lower-Limb-Recommendations-WEB-25Feb21.pdf] </a:t>
            </a:r>
          </a:p>
          <a:p>
            <a:pPr marL="342900" marR="0" indent="-342900">
              <a:buAutoNum type="arabicParenBoth"/>
            </a:pPr>
            <a:endParaRPr lang="en-GB" sz="11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NHS. Varicose eczema 2019 [Available from: https://www.nhs.uk/conditions/varicose-eczema/.</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NICE CKS. Venous eczema and lipodermatosclerosis 2022 [Available from: https://cks.nice.org.uk/topics/venous-eczema-lipodermatosclerosis/.</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NICE CKS. Deep vein thrombosis 2022 [Available from: https://cks.nice.org.uk/topics/deep-vein-thrombosis/.</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100" i="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Image: Cellulitis mimic – picture obtained with patient consent </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Image: Venous Insufficiency - James Heilman MD – Creative commons </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342900" marR="0" indent="-342900">
              <a:buAutoNum type="arabicParenBoth"/>
            </a:pPr>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dirty="0">
              <a:solidFill>
                <a:schemeClr val="accent6">
                  <a:lumMod val="10000"/>
                </a:schemeClr>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739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sz="1100" b="0" i="1" dirty="0">
                <a:latin typeface="Arial" panose="020B0604020202020204" pitchFamily="34" charset="0"/>
                <a:cs typeface="Arial" panose="020B0604020202020204" pitchFamily="34" charset="0"/>
              </a:rPr>
              <a:t>This slide is animated, click to reveal that an antibiotic should be offered </a:t>
            </a: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the audience to consider the attached clinical scenario and possible treatment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(1)   Image: Cellulitis – picture obtained with patient consent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003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i="1" dirty="0">
                <a:latin typeface="Arial" panose="020B0604020202020204" pitchFamily="34" charset="0"/>
                <a:cs typeface="Arial" panose="020B0604020202020204" pitchFamily="34" charset="0"/>
              </a:rPr>
              <a:t>This slide is animated, click to reveal answer, and click again for further information </a:t>
            </a: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r>
              <a:rPr lang="en-GB" sz="1100" dirty="0">
                <a:latin typeface="Arial" panose="020B0604020202020204" pitchFamily="34" charset="0"/>
                <a:cs typeface="Arial" panose="020B0604020202020204" pitchFamily="34" charset="0"/>
              </a:rPr>
              <a:t>We have established that an antibiotic will be prescribed but what course length would be appropriate? </a:t>
            </a:r>
          </a:p>
          <a:p>
            <a:r>
              <a:rPr lang="en-GB" sz="1100" dirty="0">
                <a:latin typeface="Arial" panose="020B0604020202020204" pitchFamily="34" charset="0"/>
                <a:cs typeface="Arial" panose="020B0604020202020204" pitchFamily="34" charset="0"/>
              </a:rPr>
              <a:t>(In this case study the patient is not diabetic)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 answer is either 5 or 7 days. However a longer course may be recommended based on clinical assessment.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Evidence for cellulitis course length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Five days versus 10 days of a fluoroquinolone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One systematic review (Kilburn et al 2010) included 1 RCT which compared 5 days of a fluoroquinolone (oral levofloxacin) with 10 days of a fluoroquinolone (oral levofloxacin) at the same daily dose.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Oral levofloxacin for 5 days was not significantly different to oral levofloxacin for 10 days for the </a:t>
            </a:r>
            <a:r>
              <a:rPr kumimoji="0" lang="en-GB" sz="11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outcome of ‘symptom free or reduced</a:t>
            </a:r>
            <a:r>
              <a:rPr kumimoji="0" lang="en-GB"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11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end of treatment</a:t>
            </a:r>
            <a:r>
              <a:rPr kumimoji="0" lang="en-GB"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11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 days follow-up </a:t>
            </a:r>
            <a:r>
              <a:rPr kumimoji="0" lang="en-GB"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RCT, n=87, 97.7% versus 97.7%, RR 1.00, 95% CI 0.94 to 1.07; high quality evidence). (1)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noProof="0" dirty="0">
                <a:solidFill>
                  <a:schemeClr val="tx1"/>
                </a:solidFill>
                <a:latin typeface="Arial" panose="020B0604020202020204" pitchFamily="34" charset="0"/>
                <a:ea typeface="+mn-ea"/>
                <a:cs typeface="Arial" panose="020B0604020202020204" pitchFamily="34" charset="0"/>
              </a:rPr>
              <a:t>(1) </a:t>
            </a:r>
            <a:r>
              <a:rPr lang="en-GB" sz="1100" dirty="0">
                <a:latin typeface="Arial" panose="020B0604020202020204" pitchFamily="34" charset="0"/>
                <a:cs typeface="Arial" panose="020B0604020202020204" pitchFamily="34" charset="0"/>
              </a:rPr>
              <a:t>Kilburn SA, Featherstone P, Higgins B, Brindle R. Interventions for cellulitis and erysipelas. Cochrane Database </a:t>
            </a:r>
            <a:r>
              <a:rPr lang="en-GB" sz="1100" dirty="0" err="1">
                <a:latin typeface="Arial" panose="020B0604020202020204" pitchFamily="34" charset="0"/>
                <a:cs typeface="Arial" panose="020B0604020202020204" pitchFamily="34" charset="0"/>
              </a:rPr>
              <a:t>Syst</a:t>
            </a:r>
            <a:r>
              <a:rPr lang="en-GB" sz="1100" dirty="0">
                <a:latin typeface="Arial" panose="020B0604020202020204" pitchFamily="34" charset="0"/>
                <a:cs typeface="Arial" panose="020B0604020202020204" pitchFamily="34" charset="0"/>
              </a:rPr>
              <a:t> Rev. 2010;2010(6):Cd004299.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noProof="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928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This slide is to help highlight signs and symptoms of cellulitis to aid with diagnosis and therefore appropriate antibiotic prescribing.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Also to highlight risk factors that may complicate the infection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dirty="0">
                <a:solidFill>
                  <a:schemeClr val="tx1"/>
                </a:solidFill>
                <a:latin typeface="Arial" panose="020B0604020202020204" pitchFamily="34" charset="0"/>
                <a:ea typeface="+mn-ea"/>
                <a:cs typeface="Arial" panose="020B0604020202020204" pitchFamily="34" charset="0"/>
              </a:rPr>
              <a:t>Presenter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NICE doesn’t stratify treatment according to severity. (1)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Class I — there are no signs of systemic toxicity and the person has no uncontrolled comorbidities.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Class II — the person is either systemically unwell or systemically well but with a comorbidity (for example peripheral arterial disease, chronic venous insufficiency, or morbid obesity) which may complicate or delay resolution of infection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Class III — the person has </a:t>
            </a:r>
            <a:r>
              <a:rPr kumimoji="0" lang="en-GB" sz="1100" b="1"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significant systemic upset, such as acute confusion, tachycardia, tachypnoea, hypotension,</a:t>
            </a:r>
            <a:r>
              <a:rPr kumimoji="0" lang="en-GB" sz="1100" b="0"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 or unstable comorbidities that may interfere with a response to treatment, or a limb-threatening infection due to vascular compromise.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Class IV — the person has sepsis or a severe life-threatening infection, such as necrotizing fasciitis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100" b="0"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Consider underlying comorbidities (such as diabetes mellitus) that predispose to infection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dirty="0">
                <a:solidFill>
                  <a:schemeClr val="tx1"/>
                </a:solidFill>
                <a:latin typeface="Arial" panose="020B0604020202020204" pitchFamily="34" charset="0"/>
                <a:ea typeface="+mn-ea"/>
                <a:cs typeface="Arial" panose="020B0604020202020204" pitchFamily="34" charset="0"/>
              </a:rPr>
              <a:t>Slide references</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NICE CKS. Cellulitis - acute 2023 [Available from: https://cks.nice.org.uk/topics/cellulitis-acute/.]</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Image: Cellulitis [Available from: https://dermnetnz.org/image-catalogue/bacterial-skin-infection-images?stage=Live]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kern="1200" noProof="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483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Here we highlight a range of acute complications of cellulitis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Slide references </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NICE. Cellulitis - acute 2023 [Available from: https://cks.nice.org.uk/topics/cellulitis-acute/.]</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CDC. Type II Necrotizing Fasciitis 2022 [Available from: https://www.cdc.gov/groupastrep/diseases-hcp/necrotizing-fasciitis.html#:~:text=Necrotizing%20fasciitis%20can%20affect%20any,accompanied%20by%20the%20following%20signs%3A&amp;text=The%20pain%20experience%20by%20the,of%20the%20local%20skin%20infection.</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8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39</a:t>
            </a:fld>
            <a:endParaRPr lang="en-GB" dirty="0"/>
          </a:p>
        </p:txBody>
      </p:sp>
    </p:spTree>
    <p:extLst>
      <p:ext uri="{BB962C8B-B14F-4D97-AF65-F5344CB8AC3E}">
        <p14:creationId xmlns:p14="http://schemas.microsoft.com/office/powerpoint/2010/main" val="326950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63422BC-2484-4DBD-816A-03B57D2AF8C0}" type="slidenum">
              <a:rPr lang="en-GB" smtClean="0"/>
              <a:t>4</a:t>
            </a:fld>
            <a:endParaRPr lang="en-GB" dirty="0"/>
          </a:p>
        </p:txBody>
      </p:sp>
      <p:sp>
        <p:nvSpPr>
          <p:cNvPr id="6" name="Notes Placeholder 5">
            <a:extLst>
              <a:ext uri="{FF2B5EF4-FFF2-40B4-BE49-F238E27FC236}">
                <a16:creationId xmlns:a16="http://schemas.microsoft.com/office/drawing/2014/main" id="{C8467D26-3161-BDFA-C72E-3540A6D67E20}"/>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 </a:t>
            </a:r>
          </a:p>
          <a:p>
            <a:r>
              <a:rPr lang="en-GB" sz="1100" dirty="0">
                <a:latin typeface="Arial" panose="020B0604020202020204" pitchFamily="34" charset="0"/>
                <a:cs typeface="Arial" panose="020B0604020202020204" pitchFamily="34" charset="0"/>
              </a:rPr>
              <a:t>We would like to say thank you for all those who have helped develop this webinar. </a:t>
            </a:r>
          </a:p>
        </p:txBody>
      </p:sp>
    </p:spTree>
    <p:extLst>
      <p:ext uri="{BB962C8B-B14F-4D97-AF65-F5344CB8AC3E}">
        <p14:creationId xmlns:p14="http://schemas.microsoft.com/office/powerpoint/2010/main" val="671354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buClrTx/>
              <a:buSzTx/>
              <a:buFontTx/>
              <a:buNone/>
              <a:tabLst/>
              <a:defRPr/>
            </a:pPr>
            <a:r>
              <a:rPr lang="en-GB" altLang="en-US" sz="1100" b="1" dirty="0">
                <a:latin typeface="Arial" panose="020B0604020202020204" pitchFamily="34" charset="0"/>
                <a:cs typeface="Arial" panose="020B0604020202020204" pitchFamily="34" charset="0"/>
              </a:rPr>
              <a:t>Presenter talk </a:t>
            </a:r>
          </a:p>
          <a:p>
            <a:pPr marL="0" marR="0" lvl="0" indent="0" algn="l" defTabSz="914400" rtl="0" eaLnBrk="1" fontAlgn="auto" latinLnBrk="0" hangingPunct="1">
              <a:lnSpc>
                <a:spcPct val="107000"/>
              </a:lnSpc>
              <a:spcBef>
                <a:spcPts val="0"/>
              </a:spcBef>
              <a:buClrTx/>
              <a:buSzTx/>
              <a:buFontTx/>
              <a:buNone/>
              <a:tabLst/>
              <a:defRPr/>
            </a:pPr>
            <a:r>
              <a:rPr lang="en-GB" altLang="en-US" sz="1100" b="0" dirty="0">
                <a:latin typeface="Arial" panose="020B0604020202020204" pitchFamily="34" charset="0"/>
                <a:cs typeface="Arial" panose="020B0604020202020204" pitchFamily="34" charset="0"/>
              </a:rPr>
              <a:t>For management of cellulitis you can (1): </a:t>
            </a:r>
          </a:p>
          <a:p>
            <a:pPr marL="228600" marR="0" lvl="0" indent="-228600" algn="l" defTabSz="914400" rtl="0" eaLnBrk="1" fontAlgn="auto" latinLnBrk="0" hangingPunct="1">
              <a:lnSpc>
                <a:spcPct val="107000"/>
              </a:lnSpc>
              <a:spcBef>
                <a:spcPts val="0"/>
              </a:spcBef>
              <a:spcAft>
                <a:spcPts val="800"/>
              </a:spcAft>
              <a:buClrTx/>
              <a:buSzTx/>
              <a:buFontTx/>
              <a:buAutoNum type="arabicPeriod"/>
              <a:tabLst/>
              <a:defRPr/>
            </a:pPr>
            <a:r>
              <a:rPr lang="en-GB" altLang="en-US" sz="1100" b="0" dirty="0">
                <a:latin typeface="Arial" panose="020B0604020202020204" pitchFamily="34" charset="0"/>
                <a:cs typeface="Arial" panose="020B0604020202020204" pitchFamily="34" charset="0"/>
              </a:rPr>
              <a:t>Consider swabbing if there is evidence of a penetrating injury and risk of exposure to an uncommon pathogen (water-borne or infection acquired outside of UK) </a:t>
            </a:r>
          </a:p>
          <a:p>
            <a:pPr marL="228600" marR="0" lvl="0" indent="-228600" algn="l" defTabSz="914400" rtl="0" eaLnBrk="1" fontAlgn="auto" latinLnBrk="0" hangingPunct="1">
              <a:lnSpc>
                <a:spcPct val="107000"/>
              </a:lnSpc>
              <a:spcBef>
                <a:spcPts val="0"/>
              </a:spcBef>
              <a:spcAft>
                <a:spcPts val="800"/>
              </a:spcAft>
              <a:buClrTx/>
              <a:buSzTx/>
              <a:buFontTx/>
              <a:buAutoNum type="arabicPeriod"/>
              <a:tabLst/>
              <a:defRPr/>
            </a:pPr>
            <a:r>
              <a:rPr lang="en-GB" altLang="en-US" sz="1100" b="0" dirty="0">
                <a:latin typeface="Arial" panose="020B0604020202020204" pitchFamily="34" charset="0"/>
                <a:cs typeface="Arial" panose="020B0604020202020204" pitchFamily="34" charset="0"/>
              </a:rPr>
              <a:t>Use a surgical pen to mark the outline of the extent of infection for future comparison </a:t>
            </a:r>
          </a:p>
          <a:p>
            <a:pPr marL="228600" marR="0" lvl="0" indent="-228600" algn="l" defTabSz="914400" rtl="0" eaLnBrk="1" fontAlgn="auto" latinLnBrk="0" hangingPunct="1">
              <a:lnSpc>
                <a:spcPct val="107000"/>
              </a:lnSpc>
              <a:spcBef>
                <a:spcPts val="0"/>
              </a:spcBef>
              <a:spcAft>
                <a:spcPts val="800"/>
              </a:spcAft>
              <a:buClrTx/>
              <a:buSzTx/>
              <a:buFontTx/>
              <a:buAutoNum type="arabicPeriod"/>
              <a:tabLst/>
              <a:defRPr/>
            </a:pPr>
            <a:r>
              <a:rPr lang="en-GB" altLang="en-US" sz="1100" b="0" dirty="0">
                <a:latin typeface="Arial" panose="020B0604020202020204" pitchFamily="34" charset="0"/>
                <a:cs typeface="Arial" panose="020B0604020202020204" pitchFamily="34" charset="0"/>
              </a:rPr>
              <a:t>Manage underlying conditions </a:t>
            </a:r>
          </a:p>
          <a:p>
            <a:pPr marL="228600" marR="0" lvl="0" indent="-228600" algn="l" defTabSz="914400" rtl="0" eaLnBrk="1" fontAlgn="auto" latinLnBrk="0" hangingPunct="1">
              <a:lnSpc>
                <a:spcPct val="107000"/>
              </a:lnSpc>
              <a:spcBef>
                <a:spcPts val="0"/>
              </a:spcBef>
              <a:spcAft>
                <a:spcPts val="800"/>
              </a:spcAft>
              <a:buClrTx/>
              <a:buSzTx/>
              <a:buFontTx/>
              <a:buAutoNum type="arabicPeriod"/>
              <a:tabLst/>
              <a:defRPr/>
            </a:pPr>
            <a:endParaRPr lang="en-GB" altLang="en-US" sz="1100" b="0" dirty="0">
              <a:latin typeface="Arial" panose="020B0604020202020204" pitchFamily="34" charset="0"/>
              <a:cs typeface="Arial" panose="020B0604020202020204" pitchFamily="34" charset="0"/>
            </a:endParaRPr>
          </a:p>
          <a:p>
            <a:pPr>
              <a:lnSpc>
                <a:spcPct val="107000"/>
              </a:lnSpc>
            </a:pPr>
            <a:r>
              <a:rPr lang="en-GB" sz="1100" b="1" kern="1200" dirty="0">
                <a:solidFill>
                  <a:schemeClr val="tx1"/>
                </a:solidFill>
                <a:latin typeface="Arial" panose="020B0604020202020204" pitchFamily="34" charset="0"/>
                <a:ea typeface="+mn-ea"/>
                <a:cs typeface="Arial" panose="020B0604020202020204" pitchFamily="34" charset="0"/>
              </a:rPr>
              <a:t>Presenter notes</a:t>
            </a:r>
          </a:p>
          <a:p>
            <a:pPr>
              <a:lnSpc>
                <a:spcPct val="107000"/>
              </a:lnSpc>
            </a:pPr>
            <a:r>
              <a:rPr lang="en-GB" sz="1100" i="1" dirty="0">
                <a:effectLst/>
                <a:latin typeface="Arial" panose="020B0604020202020204" pitchFamily="34" charset="0"/>
                <a:ea typeface="Calibri" panose="020F0502020204030204" pitchFamily="34" charset="0"/>
                <a:cs typeface="Arial" panose="020B0604020202020204" pitchFamily="34" charset="0"/>
              </a:rPr>
              <a:t>Less common organisms include: beta haemolytic streps </a:t>
            </a:r>
            <a:r>
              <a:rPr lang="en-GB" sz="1100" i="1" dirty="0" err="1">
                <a:effectLst/>
                <a:latin typeface="Arial" panose="020B0604020202020204" pitchFamily="34" charset="0"/>
                <a:ea typeface="Calibri" panose="020F0502020204030204" pitchFamily="34" charset="0"/>
                <a:cs typeface="Arial" panose="020B0604020202020204" pitchFamily="34" charset="0"/>
              </a:rPr>
              <a:t>inc</a:t>
            </a:r>
            <a:r>
              <a:rPr lang="en-GB" sz="1100" i="1" dirty="0">
                <a:effectLst/>
                <a:latin typeface="Arial" panose="020B0604020202020204" pitchFamily="34" charset="0"/>
                <a:ea typeface="Calibri" panose="020F0502020204030204" pitchFamily="34" charset="0"/>
                <a:cs typeface="Arial" panose="020B0604020202020204" pitchFamily="34" charset="0"/>
              </a:rPr>
              <a:t> G (which can also cause necrotizing fasciitis), C </a:t>
            </a:r>
            <a:r>
              <a:rPr lang="en-GB" sz="1100" i="1" dirty="0" err="1">
                <a:effectLst/>
                <a:latin typeface="Arial" panose="020B0604020202020204" pitchFamily="34" charset="0"/>
                <a:ea typeface="Calibri" panose="020F0502020204030204" pitchFamily="34" charset="0"/>
                <a:cs typeface="Arial" panose="020B0604020202020204" pitchFamily="34" charset="0"/>
              </a:rPr>
              <a:t>occas</a:t>
            </a:r>
            <a:r>
              <a:rPr lang="en-GB" sz="1100" i="1" dirty="0">
                <a:effectLst/>
                <a:latin typeface="Arial" panose="020B0604020202020204" pitchFamily="34" charset="0"/>
                <a:ea typeface="Calibri" panose="020F0502020204030204" pitchFamily="34" charset="0"/>
                <a:cs typeface="Arial" panose="020B0604020202020204" pitchFamily="34" charset="0"/>
              </a:rPr>
              <a:t> and B, Streptococcus pneumoniae, Haemophilus influenzae, Gram negative bacilli and anaerobes</a:t>
            </a:r>
          </a:p>
          <a:p>
            <a:pPr algn="l"/>
            <a:endParaRPr lang="en-GB" sz="1100" i="1" dirty="0">
              <a:latin typeface="Arial" panose="020B0604020202020204" pitchFamily="34" charset="0"/>
              <a:cs typeface="Arial" panose="020B0604020202020204" pitchFamily="34" charset="0"/>
            </a:endParaRPr>
          </a:p>
          <a:p>
            <a:pPr algn="l"/>
            <a:r>
              <a:rPr lang="en-GB" sz="1100" i="1" dirty="0">
                <a:latin typeface="Arial" panose="020B0604020202020204" pitchFamily="34" charset="0"/>
                <a:cs typeface="Arial" panose="020B0604020202020204" pitchFamily="34" charset="0"/>
              </a:rPr>
              <a:t>Risk for atypical organisms (2):</a:t>
            </a:r>
          </a:p>
          <a:p>
            <a:pPr marL="171450" indent="-171450">
              <a:buFont typeface="Arial" panose="020B0604020202020204" pitchFamily="34" charset="0"/>
              <a:buChar char="•"/>
            </a:pPr>
            <a:r>
              <a:rPr lang="en-GB" sz="1100" b="1" i="1" dirty="0">
                <a:latin typeface="Arial" panose="020B0604020202020204" pitchFamily="34" charset="0"/>
                <a:cs typeface="Arial" panose="020B0604020202020204" pitchFamily="34" charset="0"/>
              </a:rPr>
              <a:t>profound immunosuppression</a:t>
            </a:r>
          </a:p>
          <a:p>
            <a:pPr marL="171450" indent="-171450">
              <a:buFont typeface="Arial" panose="020B0604020202020204" pitchFamily="34" charset="0"/>
              <a:buChar char="•"/>
            </a:pPr>
            <a:r>
              <a:rPr lang="en-GB" sz="1100" i="1" dirty="0">
                <a:latin typeface="Arial" panose="020B0604020202020204" pitchFamily="34" charset="0"/>
                <a:cs typeface="Arial" panose="020B0604020202020204" pitchFamily="34" charset="0"/>
              </a:rPr>
              <a:t>animal or human bites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intravenous drug use </a:t>
            </a: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(including skin-popping</a:t>
            </a:r>
          </a:p>
          <a:p>
            <a:pPr marL="171450" indent="-171450">
              <a:buFont typeface="Arial" panose="020B0604020202020204" pitchFamily="34" charset="0"/>
              <a:buChar char="•"/>
            </a:pPr>
            <a:r>
              <a:rPr lang="en-GB" sz="1100" i="1" dirty="0">
                <a:latin typeface="Arial" panose="020B0604020202020204" pitchFamily="34" charset="0"/>
                <a:cs typeface="Arial" panose="020B0604020202020204" pitchFamily="34" charset="0"/>
              </a:rPr>
              <a:t>sea or freshwater exposure (to broken skin) including </a:t>
            </a:r>
            <a:r>
              <a:rPr lang="en-GB" sz="1100" b="1" i="1" dirty="0">
                <a:latin typeface="Arial" panose="020B0604020202020204" pitchFamily="34" charset="0"/>
                <a:cs typeface="Arial" panose="020B0604020202020204" pitchFamily="34" charset="0"/>
              </a:rPr>
              <a:t>pools and spas</a:t>
            </a:r>
          </a:p>
          <a:p>
            <a:pPr marL="171450" indent="-171450">
              <a:buFont typeface="Arial" panose="020B0604020202020204" pitchFamily="34" charset="0"/>
              <a:buChar char="•"/>
            </a:pPr>
            <a:r>
              <a:rPr lang="en-GB" sz="1100" i="1" dirty="0">
                <a:latin typeface="Arial" panose="020B0604020202020204" pitchFamily="34" charset="0"/>
                <a:cs typeface="Arial" panose="020B0604020202020204" pitchFamily="34" charset="0"/>
              </a:rPr>
              <a:t>exposure to animals, fish, or reptiles</a:t>
            </a:r>
          </a:p>
          <a:p>
            <a:pPr marL="171450" indent="-171450">
              <a:buFont typeface="Arial" panose="020B0604020202020204" pitchFamily="34" charset="0"/>
              <a:buChar char="•"/>
            </a:pPr>
            <a:endParaRPr lang="en-GB" sz="1100" i="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100" b="1" kern="1200" dirty="0">
                <a:solidFill>
                  <a:schemeClr val="tx1"/>
                </a:solidFill>
                <a:latin typeface="Arial" panose="020B0604020202020204" pitchFamily="34" charset="0"/>
                <a:ea typeface="+mn-ea"/>
                <a:cs typeface="Arial" panose="020B0604020202020204" pitchFamily="34" charset="0"/>
              </a:rPr>
              <a:t>Slide references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en-GB" sz="1100" dirty="0">
                <a:latin typeface="Arial" panose="020B0604020202020204" pitchFamily="34" charset="0"/>
                <a:cs typeface="Arial" panose="020B0604020202020204" pitchFamily="34" charset="0"/>
              </a:rPr>
              <a:t>NICE. Cellulitis - acute 2023 [Available from: https://cks.nice.org.uk/topics/cellulitis-acute/.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endParaRPr lang="en-GB" sz="11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en-GB" sz="1100" dirty="0">
                <a:latin typeface="Arial" panose="020B0604020202020204" pitchFamily="34" charset="0"/>
                <a:cs typeface="Arial" panose="020B0604020202020204" pitchFamily="34" charset="0"/>
              </a:rPr>
              <a:t>Sullivan T, de Barra E. Diagnosis and management of cellulitis. Clinical Medicine. 2018;18(2):160-3.</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endParaRPr lang="en-GB" sz="11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en-GB" sz="1100" dirty="0">
                <a:latin typeface="Arial" panose="020B0604020202020204" pitchFamily="34" charset="0"/>
                <a:cs typeface="Arial" panose="020B0604020202020204" pitchFamily="34" charset="0"/>
              </a:rPr>
              <a:t>Image: Cellulitis {Available from: https://dermnetnz.org/topics/cellulitis]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endParaRPr lang="en-GB" sz="11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endParaRPr lang="en-GB"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100" b="1" kern="120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9879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buClrTx/>
              <a:buSzTx/>
              <a:buFont typeface="Arial" panose="020B0604020202020204" pitchFamily="34" charset="0"/>
              <a:buNone/>
              <a:tabLst/>
              <a:defRPr/>
            </a:pPr>
            <a:r>
              <a:rPr lang="en-GB" altLang="en-US" sz="1100" b="1" dirty="0">
                <a:latin typeface="Arial" panose="020B0604020202020204" pitchFamily="34" charset="0"/>
                <a:cs typeface="Arial" panose="020B0604020202020204" pitchFamily="34" charset="0"/>
              </a:rPr>
              <a:t>Presenter talk </a:t>
            </a:r>
          </a:p>
          <a:p>
            <a:pPr marL="0" marR="0" lvl="0" indent="0" algn="l" defTabSz="457200" rtl="0" eaLnBrk="1" fontAlgn="auto" latinLnBrk="0" hangingPunct="1">
              <a:lnSpc>
                <a:spcPct val="100000"/>
              </a:lnSpc>
              <a:spcBef>
                <a:spcPts val="0"/>
              </a:spcBef>
              <a:buClrTx/>
              <a:buSzTx/>
              <a:buFont typeface="Arial" panose="020B0604020202020204" pitchFamily="34" charset="0"/>
              <a:buNone/>
              <a:tabLst/>
              <a:defRPr/>
            </a:pPr>
            <a:r>
              <a:rPr lang="en-GB" sz="1100" b="0" dirty="0">
                <a:effectLst/>
                <a:latin typeface="Arial" panose="020B0604020202020204" pitchFamily="34" charset="0"/>
                <a:ea typeface="Calibri" panose="020F0502020204030204" pitchFamily="34" charset="0"/>
                <a:cs typeface="Arial" panose="020B0604020202020204" pitchFamily="34" charset="0"/>
              </a:rPr>
              <a:t>Here we have the NICE summary table for cellulitis antimicrobial prescribing </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100" b="0" dirty="0">
                <a:effectLst/>
                <a:latin typeface="Arial" panose="020B0604020202020204" pitchFamily="34" charset="0"/>
                <a:ea typeface="Calibri" panose="020F0502020204030204" pitchFamily="34" charset="0"/>
                <a:cs typeface="Arial" panose="020B0604020202020204" pitchFamily="34" charset="0"/>
              </a:rPr>
              <a:t>As previously discussed Flucloxacillin (500mg 5-7 days) is the first choice antibiotic. </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100" b="0" dirty="0">
                <a:effectLst/>
                <a:latin typeface="Arial" panose="020B0604020202020204" pitchFamily="34" charset="0"/>
                <a:ea typeface="Calibri" panose="020F0502020204030204" pitchFamily="34" charset="0"/>
                <a:cs typeface="Arial" panose="020B0604020202020204" pitchFamily="34" charset="0"/>
              </a:rPr>
              <a:t>But alternative first choice antibiotics if penicillin allergy include clarithromycin, erythromycin and also doxycycline </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100" b="0" dirty="0">
                <a:effectLst/>
                <a:latin typeface="Arial" panose="020B0604020202020204" pitchFamily="34" charset="0"/>
                <a:ea typeface="Calibri" panose="020F0502020204030204" pitchFamily="34" charset="0"/>
                <a:cs typeface="Arial" panose="020B0604020202020204" pitchFamily="34" charset="0"/>
              </a:rPr>
              <a:t>If infection is near the eyes or nose there are different recommendations with first choice as co-amoxiclav or clarithromycin with metronidazole if penicillin allergy. </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GB" sz="1100" b="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100" b="1" kern="1200" dirty="0">
                <a:solidFill>
                  <a:schemeClr val="tx1"/>
                </a:solidFill>
                <a:latin typeface="Arial" panose="020B0604020202020204" pitchFamily="34" charset="0"/>
                <a:ea typeface="+mn-ea"/>
                <a:cs typeface="Arial" panose="020B0604020202020204" pitchFamily="34" charset="0"/>
              </a:rPr>
              <a:t>Presenter notes </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100" i="1" dirty="0">
                <a:effectLst/>
                <a:latin typeface="Arial" panose="020B0604020202020204" pitchFamily="34" charset="0"/>
                <a:ea typeface="Calibri" panose="020F0502020204030204" pitchFamily="34" charset="0"/>
                <a:cs typeface="Arial" panose="020B0604020202020204" pitchFamily="34" charset="0"/>
              </a:rPr>
              <a:t>Guideline rationale : “oral antibiotics should be used in preference to intravenous antibiotics where possible. Intravenous antibiotics should only</a:t>
            </a:r>
          </a:p>
          <a:p>
            <a:pPr>
              <a:lnSpc>
                <a:spcPct val="107000"/>
              </a:lnSpc>
              <a:spcAft>
                <a:spcPts val="800"/>
              </a:spcAft>
            </a:pPr>
            <a:r>
              <a:rPr lang="en-GB" sz="1100" i="1" dirty="0">
                <a:effectLst/>
                <a:latin typeface="Arial" panose="020B0604020202020204" pitchFamily="34" charset="0"/>
                <a:ea typeface="Calibri" panose="020F0502020204030204" pitchFamily="34" charset="0"/>
                <a:cs typeface="Arial" panose="020B0604020202020204" pitchFamily="34" charset="0"/>
              </a:rPr>
              <a:t>be used for people who are severely ill, unable to tolerate oral treatment, or where oral treatment would not provide adequate coverage or tissue penetration”</a:t>
            </a:r>
          </a:p>
          <a:p>
            <a:pPr>
              <a:lnSpc>
                <a:spcPct val="107000"/>
              </a:lnSpc>
              <a:spcAft>
                <a:spcPts val="800"/>
              </a:spcAft>
            </a:pPr>
            <a:r>
              <a:rPr lang="en-GB" sz="1100" i="1" dirty="0">
                <a:effectLst/>
                <a:latin typeface="Arial" panose="020B0604020202020204" pitchFamily="34" charset="0"/>
                <a:ea typeface="Calibri" panose="020F0502020204030204" pitchFamily="34" charset="0"/>
                <a:cs typeface="Arial" panose="020B0604020202020204" pitchFamily="34" charset="0"/>
              </a:rPr>
              <a:t>Remember to check the BNF for considerations if someone has renal/hepatic impairment. And consider prescribing differences for obese patients. </a:t>
            </a:r>
          </a:p>
          <a:p>
            <a:pPr>
              <a:lnSpc>
                <a:spcPct val="107000"/>
              </a:lnSpc>
              <a:spcAft>
                <a:spcPts val="800"/>
              </a:spcAft>
            </a:pPr>
            <a:endParaRPr lang="en-GB" sz="1100"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100" b="1" kern="1200" dirty="0">
                <a:solidFill>
                  <a:schemeClr val="tx1"/>
                </a:solidFill>
                <a:latin typeface="Arial" panose="020B0604020202020204" pitchFamily="34" charset="0"/>
                <a:ea typeface="+mn-ea"/>
                <a:cs typeface="Arial" panose="020B0604020202020204" pitchFamily="34" charset="0"/>
              </a:rPr>
              <a:t>Slide references </a:t>
            </a:r>
          </a:p>
          <a:p>
            <a:pPr marL="342900" marR="0" lvl="0" indent="-342900" algn="l" defTabSz="914400" rtl="0" eaLnBrk="1" fontAlgn="auto" latinLnBrk="0" hangingPunct="1">
              <a:lnSpc>
                <a:spcPct val="107000"/>
              </a:lnSpc>
              <a:spcBef>
                <a:spcPts val="0"/>
              </a:spcBef>
              <a:spcAft>
                <a:spcPts val="800"/>
              </a:spcAft>
              <a:buClrTx/>
              <a:buSzTx/>
              <a:buFontTx/>
              <a:buAutoNum type="arabicParenBoth"/>
              <a:tabLst/>
              <a:defRPr/>
            </a:pPr>
            <a:r>
              <a:rPr lang="en-GB" sz="1100" dirty="0">
                <a:latin typeface="Arial" panose="020B0604020202020204" pitchFamily="34" charset="0"/>
                <a:cs typeface="Arial" panose="020B0604020202020204" pitchFamily="34" charset="0"/>
              </a:rPr>
              <a:t>NICE. Cellulitis and erysipelas: antimicrobial prescribing NG141 2019 [Available from: https://www.nice.org.uk/guidance/ng141.] </a:t>
            </a:r>
          </a:p>
          <a:p>
            <a:pPr marL="342900" marR="0" lvl="0" indent="-342900" algn="l" defTabSz="914400" rtl="0" eaLnBrk="1" fontAlgn="auto" latinLnBrk="0" hangingPunct="1">
              <a:lnSpc>
                <a:spcPct val="107000"/>
              </a:lnSpc>
              <a:spcBef>
                <a:spcPts val="0"/>
              </a:spcBef>
              <a:spcAft>
                <a:spcPts val="80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altLang="en-US" sz="1100" b="1" i="0" u="none" strike="noStrike" kern="1200" cap="none" spc="0" normalizeH="0" baseline="0" noProof="0" dirty="0">
              <a:ln>
                <a:noFill/>
              </a:ln>
              <a:solidFill>
                <a:srgbClr val="F6F6F6">
                  <a:lumMod val="10000"/>
                </a:srgbClr>
              </a:solidFill>
              <a:effectLst/>
              <a:uLnTx/>
              <a:uFillTx/>
              <a:latin typeface="Arial" panose="020B0604020202020204" pitchFamily="34" charset="0"/>
              <a:ea typeface="+mn-ea"/>
              <a:cs typeface="Arial" panose="020B0604020202020204" pitchFamily="34" charset="0"/>
            </a:endParaRPr>
          </a:p>
          <a:p>
            <a:pPr>
              <a:lnSpc>
                <a:spcPct val="107000"/>
              </a:lnSpc>
              <a:spcAft>
                <a:spcPts val="800"/>
              </a:spcAft>
            </a:pPr>
            <a:endParaRPr kumimoji="0" lang="en-GB" altLang="en-US" sz="1100" b="1" i="0" u="none" strike="noStrike" kern="1200" cap="none" spc="0" normalizeH="0" baseline="0" noProof="0" dirty="0">
              <a:ln>
                <a:noFill/>
              </a:ln>
              <a:solidFill>
                <a:srgbClr val="F6F6F6">
                  <a:lumMod val="10000"/>
                </a:srgbClr>
              </a:solidFill>
              <a:effectLst/>
              <a:uLnTx/>
              <a:uFillTx/>
              <a:latin typeface="Arial" panose="020B0604020202020204" pitchFamily="34" charset="0"/>
              <a:ea typeface="+mn-ea"/>
              <a:cs typeface="Arial" panose="020B0604020202020204" pitchFamily="34" charset="0"/>
            </a:endParaRPr>
          </a:p>
          <a:p>
            <a:pPr>
              <a:lnSpc>
                <a:spcPct val="107000"/>
              </a:lnSpc>
              <a:spcAft>
                <a:spcPts val="800"/>
              </a:spcAft>
            </a:pPr>
            <a:endParaRPr kumimoji="0" lang="en-GB" altLang="en-US" sz="1100" b="1" i="0" u="none" strike="noStrike" kern="1200" cap="none" spc="0" normalizeH="0" baseline="0" noProof="0" dirty="0">
              <a:ln>
                <a:noFill/>
              </a:ln>
              <a:solidFill>
                <a:srgbClr val="F6F6F6">
                  <a:lumMod val="10000"/>
                </a:srgb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70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i="1" dirty="0">
                <a:latin typeface="Arial" panose="020B0604020202020204" pitchFamily="34" charset="0"/>
                <a:cs typeface="Arial" panose="020B0604020202020204" pitchFamily="34" charset="0"/>
              </a:rPr>
              <a:t>This slide is animated, click to highlight winter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Presenter talk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Here we have antibiotic prescribing data for 5 different antibiotics. Flucloxacillin is in green and is the first choice antibiotic for cellulitis.  The three alternative antibiotic choices are clarithromycin (dark blue), erythromycin (for pregnancy and in grey) and doxycycline (light blue). We also have co-amoxiclav data which is first choice for infection around the eyes and nose.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a:t>
            </a:r>
            <a:r>
              <a:rPr lang="en-GB" sz="1100" i="1" dirty="0">
                <a:latin typeface="Arial" panose="020B0604020202020204" pitchFamily="34" charset="0"/>
                <a:cs typeface="Arial" panose="020B0604020202020204" pitchFamily="34" charset="0"/>
              </a:rPr>
              <a:t>click for animation</a:t>
            </a:r>
            <a:r>
              <a:rPr lang="en-GB" sz="1100" dirty="0">
                <a:latin typeface="Arial" panose="020B0604020202020204" pitchFamily="34" charset="0"/>
                <a:cs typeface="Arial" panose="020B0604020202020204" pitchFamily="34" charset="0"/>
              </a:rPr>
              <a:t>) We can see quite a clear seasonal pattern for some of the antibiotics with flucloxacillin prescribing high in summer and doxycycline and clarithromycin high in winter. As with the impetigo data we cannot contribute this solely to cellulitis and so seasonal patterns are likely due to other conditions for the alternative antibiotics. And for the jump in winter 2022 likely due to a change in guidance for acute sore throats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However, it is important to highlight we want to preserve these antibiotics and use only when necessary, especially for macrolides such as clarithromycin which have high resistance rates as previously discussed. </a:t>
            </a: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Presenter notes </a:t>
            </a:r>
          </a:p>
          <a:p>
            <a:r>
              <a:rPr lang="en-GB" sz="1100" i="1" dirty="0">
                <a:latin typeface="Arial" panose="020B0604020202020204" pitchFamily="34" charset="0"/>
                <a:cs typeface="Arial" panose="020B0604020202020204" pitchFamily="34" charset="0"/>
              </a:rPr>
              <a:t>Could perhaps highlight to audience that individuals can use fingertips public health data to look at prescribing in their area/practice “AMR local indicators” </a:t>
            </a:r>
            <a:endParaRPr lang="en-GB" sz="1100" b="1" i="1"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Slide references  </a:t>
            </a:r>
          </a:p>
          <a:p>
            <a:r>
              <a:rPr lang="en-GB" sz="1100" b="0" dirty="0">
                <a:latin typeface="Arial" panose="020B0604020202020204" pitchFamily="34" charset="0"/>
                <a:cs typeface="Arial" panose="020B0604020202020204" pitchFamily="34" charset="0"/>
              </a:rPr>
              <a:t>Data obtained from UKHSA antimicrobial prescribing team </a:t>
            </a: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42</a:t>
            </a:fld>
            <a:endParaRPr lang="en-GB" dirty="0"/>
          </a:p>
        </p:txBody>
      </p:sp>
    </p:spTree>
    <p:extLst>
      <p:ext uri="{BB962C8B-B14F-4D97-AF65-F5344CB8AC3E}">
        <p14:creationId xmlns:p14="http://schemas.microsoft.com/office/powerpoint/2010/main" val="17392093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This slide contains some safety netting advice to help with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1977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Finally to summarise the cellulitis key learning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Arial" panose="020B0604020202020204" pitchFamily="34" charset="0"/>
                <a:cs typeface="Arial" panose="020B0604020202020204" pitchFamily="34" charset="0"/>
              </a:rPr>
              <a:t>- Exclude other causes of skin redness &amp; oedema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Arial" panose="020B0604020202020204" pitchFamily="34" charset="0"/>
                <a:cs typeface="Arial" panose="020B0604020202020204" pitchFamily="34" charset="0"/>
              </a:rPr>
              <a:t>- Look for site of entry e.g. skin break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Arial" panose="020B0604020202020204" pitchFamily="34" charset="0"/>
                <a:cs typeface="Arial" panose="020B0604020202020204" pitchFamily="34" charset="0"/>
              </a:rPr>
              <a:t>- Usually affects one limb, bilateral cellulitis is rare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Arial" panose="020B0604020202020204" pitchFamily="34" charset="0"/>
                <a:cs typeface="Arial" panose="020B0604020202020204" pitchFamily="34" charset="0"/>
              </a:rPr>
              <a:t>- It is important to manage underlying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Arial" panose="020B0604020202020204" pitchFamily="34" charset="0"/>
                <a:cs typeface="Arial" panose="020B0604020202020204" pitchFamily="34" charset="0"/>
              </a:rPr>
              <a:t>- And the first line antibiotic is flucloxacillin (500mg/1g), 4 times a day, 5-7 days (up to 14 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1" kern="1200" dirty="0">
                <a:solidFill>
                  <a:schemeClr val="tx1"/>
                </a:solidFill>
                <a:latin typeface="Arial" panose="020B0604020202020204" pitchFamily="34" charset="0"/>
                <a:ea typeface="+mn-ea"/>
                <a:cs typeface="Arial" panose="020B0604020202020204" pitchFamily="34" charset="0"/>
              </a:rPr>
              <a:t>Presenter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1" dirty="0">
                <a:latin typeface="Arial" panose="020B0604020202020204" pitchFamily="34" charset="0"/>
                <a:cs typeface="Arial" panose="020B0604020202020204" pitchFamily="34" charset="0"/>
              </a:rPr>
              <a:t>Possible discussion points: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100" i="1" dirty="0">
                <a:latin typeface="Arial" panose="020B0604020202020204" pitchFamily="34" charset="0"/>
                <a:cs typeface="Arial" panose="020B0604020202020204" pitchFamily="34" charset="0"/>
              </a:rPr>
              <a:t>In your experience do people get repeated courses of antibiotic for cellulitis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100" i="1"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100" i="1" dirty="0">
                <a:latin typeface="Arial" panose="020B0604020202020204" pitchFamily="34" charset="0"/>
                <a:cs typeface="Arial" panose="020B0604020202020204" pitchFamily="34" charset="0"/>
              </a:rPr>
              <a:t>Study BJGP by Teasdale (1) found approx. 2/3 people surveyed reported receiving no information about cause or prevention of recurrence. (also important to name condition)</a:t>
            </a:r>
          </a:p>
          <a:p>
            <a:endParaRPr lang="en-GB" sz="1100" dirty="0">
              <a:latin typeface="Arial" panose="020B0604020202020204" pitchFamily="34" charset="0"/>
              <a:cs typeface="Arial" panose="020B0604020202020204" pitchFamily="34" charset="0"/>
            </a:endParaRPr>
          </a:p>
          <a:p>
            <a:r>
              <a:rPr lang="en-GB" sz="1100" b="1" kern="1200" dirty="0">
                <a:solidFill>
                  <a:schemeClr val="tx1"/>
                </a:solidFill>
                <a:latin typeface="Arial" panose="020B0604020202020204" pitchFamily="34" charset="0"/>
                <a:ea typeface="+mn-ea"/>
                <a:cs typeface="Arial" panose="020B0604020202020204" pitchFamily="34" charset="0"/>
              </a:rPr>
              <a:t>Slide references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Teasdale E, Lalonde A, Muller I, Chalmers J, Smart P, Hooper J, et al. Patients’ understanding of cellulitis and their information needs: a mixed-methods study in primary and secondary care. British Journal of General Practice. 2019;69(681):e279-e86.</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100" dirty="0">
                <a:latin typeface="Arial" panose="020B0604020202020204" pitchFamily="34" charset="0"/>
                <a:cs typeface="Arial" panose="020B0604020202020204" pitchFamily="34" charset="0"/>
              </a:rPr>
              <a:t>Image: Cellulitis {Available from: https://dermnetnz.org/topics/cellulitis] </a:t>
            </a:r>
          </a:p>
          <a:p>
            <a:endParaRPr lang="en-GB" sz="1100" b="1" kern="1200" dirty="0">
              <a:solidFill>
                <a:schemeClr val="tx1"/>
              </a:solidFill>
              <a:latin typeface="Arial" panose="020B0604020202020204" pitchFamily="34" charset="0"/>
              <a:ea typeface="+mn-ea"/>
              <a:cs typeface="Arial" panose="020B0604020202020204" pitchFamily="34" charset="0"/>
            </a:endParaRP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065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Here we have a short summary table for antibiotic course lengths.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444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sz="1100" b="1" dirty="0">
                <a:latin typeface="Arial" panose="020B0604020202020204" pitchFamily="34" charset="0"/>
                <a:cs typeface="Arial" panose="020B0604020202020204" pitchFamily="34" charset="0"/>
              </a:rPr>
              <a:t>Presenter talk</a:t>
            </a:r>
          </a:p>
          <a:p>
            <a:pPr eaLnBrk="1" hangingPunct="1">
              <a:spcBef>
                <a:spcPct val="0"/>
              </a:spcBef>
            </a:pPr>
            <a:r>
              <a:rPr lang="en-GB" altLang="en-US" sz="1100" dirty="0">
                <a:latin typeface="Arial" panose="020B0604020202020204" pitchFamily="34" charset="0"/>
                <a:cs typeface="Arial" panose="020B0604020202020204" pitchFamily="34" charset="0"/>
              </a:rPr>
              <a:t>The aims of this webinar are to discuss with you, using clinical scenarios, the need for optimising antibiotic prescribing for certain skin conditions. </a:t>
            </a:r>
          </a:p>
          <a:p>
            <a:pPr eaLnBrk="1" hangingPunct="1">
              <a:spcBef>
                <a:spcPct val="0"/>
              </a:spcBef>
            </a:pPr>
            <a:r>
              <a:rPr lang="en-GB" altLang="en-US" sz="1100" dirty="0">
                <a:latin typeface="Arial" panose="020B0604020202020204" pitchFamily="34" charset="0"/>
                <a:cs typeface="Arial" panose="020B0604020202020204" pitchFamily="34" charset="0"/>
              </a:rPr>
              <a:t>We will cover NICE prescribing guidelines for 3 conditions: Impetigo, leg ulcers and cellulitis. By attending this webinar we hope you will be better able to do the following three things: </a:t>
            </a:r>
          </a:p>
          <a:p>
            <a:pPr eaLnBrk="1" hangingPunct="1">
              <a:spcBef>
                <a:spcPct val="0"/>
              </a:spcBef>
            </a:pPr>
            <a:endParaRPr lang="en-GB" altLang="en-US" sz="1100" dirty="0">
              <a:latin typeface="Arial" panose="020B0604020202020204" pitchFamily="34" charset="0"/>
              <a:cs typeface="Arial" panose="020B0604020202020204" pitchFamily="34" charset="0"/>
            </a:endParaRPr>
          </a:p>
          <a:p>
            <a:pPr eaLnBrk="1" hangingPunct="1">
              <a:spcBef>
                <a:spcPct val="0"/>
              </a:spcBef>
            </a:pPr>
            <a:endParaRPr lang="en-GB" altLang="en-US" sz="1100" dirty="0">
              <a:latin typeface="Arial" panose="020B0604020202020204" pitchFamily="34" charset="0"/>
              <a:cs typeface="Arial" panose="020B0604020202020204" pitchFamily="34" charset="0"/>
            </a:endParaRPr>
          </a:p>
          <a:p>
            <a:pPr eaLnBrk="1" hangingPunct="1">
              <a:spcBef>
                <a:spcPct val="0"/>
              </a:spcBef>
            </a:pPr>
            <a:endParaRPr lang="en-GB" altLang="en-US"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z="1100" smtClean="0">
                <a:latin typeface="Arial" panose="020B0604020202020204" pitchFamily="34" charset="0"/>
                <a:cs typeface="Arial" panose="020B0604020202020204" pitchFamily="34" charset="0"/>
              </a:rPr>
              <a:t>5</a:t>
            </a:fld>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748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 </a:t>
            </a:r>
            <a:endParaRPr lang="en-GB" altLang="en-US" sz="1100" dirty="0">
              <a:latin typeface="Arial" panose="020B0604020202020204" pitchFamily="34" charset="0"/>
              <a:cs typeface="Arial" panose="020B0604020202020204" pitchFamily="34" charset="0"/>
            </a:endParaRPr>
          </a:p>
          <a:p>
            <a:pPr eaLnBrk="1" hangingPunct="1">
              <a:spcBef>
                <a:spcPct val="0"/>
              </a:spcBef>
            </a:pPr>
            <a:r>
              <a:rPr lang="en-GB" altLang="en-US" sz="1200" dirty="0">
                <a:latin typeface="Arial" panose="020B0604020202020204" pitchFamily="34" charset="0"/>
                <a:cs typeface="Arial" panose="020B0604020202020204" pitchFamily="34" charset="0"/>
              </a:rPr>
              <a:t>There is much information available about the threat and consequences of antimicrobial resistance but lets put that into context. A recent UN report (2), (April 2019) highlighted that </a:t>
            </a:r>
            <a:r>
              <a:rPr lang="en-GB" altLang="en-US" sz="1200" b="0" i="0" kern="1200" dirty="0">
                <a:solidFill>
                  <a:schemeClr val="tx1"/>
                </a:solidFill>
                <a:effectLst/>
                <a:latin typeface="Arial" panose="020B0604020202020204" pitchFamily="34" charset="0"/>
                <a:ea typeface="ヒラギノ角ゴ Pro W3" pitchFamily="84" charset="-128"/>
                <a:cs typeface="Arial" panose="020B0604020202020204" pitchFamily="34" charset="0"/>
              </a:rPr>
              <a:t>b</a:t>
            </a:r>
            <a:r>
              <a:rPr lang="en-GB" sz="1200" b="0" i="0" kern="1200" dirty="0">
                <a:solidFill>
                  <a:schemeClr val="tx1"/>
                </a:solidFill>
                <a:effectLst/>
                <a:latin typeface="Arial" panose="020B0604020202020204" pitchFamily="34" charset="0"/>
                <a:ea typeface="ヒラギノ角ゴ Pro W3" pitchFamily="84" charset="-128"/>
                <a:cs typeface="Arial" panose="020B0604020202020204" pitchFamily="34" charset="0"/>
              </a:rPr>
              <a:t>y 2050, AMR could kill 10 million people per year, in its worst-case scenario. This is more than diabetes and cancer </a:t>
            </a:r>
            <a:r>
              <a:rPr lang="en-GB" sz="1100" b="0" i="0" kern="1200" dirty="0">
                <a:solidFill>
                  <a:schemeClr val="tx1"/>
                </a:solidFill>
                <a:effectLst/>
                <a:latin typeface="Arial" panose="020B0604020202020204" pitchFamily="34" charset="0"/>
                <a:ea typeface="ヒラギノ角ゴ Pro W3" pitchFamily="84" charset="-128"/>
                <a:cs typeface="Arial" panose="020B0604020202020204" pitchFamily="34" charset="0"/>
              </a:rPr>
              <a:t>combined. This will also come at a cost of £66 trillion pounds. </a:t>
            </a:r>
          </a:p>
          <a:p>
            <a:pPr eaLnBrk="1" hangingPunct="1">
              <a:spcBef>
                <a:spcPct val="0"/>
              </a:spcBef>
            </a:pPr>
            <a:endParaRPr lang="en-GB" altLang="en-US" sz="1100" dirty="0">
              <a:latin typeface="Arial" panose="020B0604020202020204" pitchFamily="34" charset="0"/>
              <a:cs typeface="Arial" panose="020B0604020202020204" pitchFamily="34" charset="0"/>
            </a:endParaRPr>
          </a:p>
          <a:p>
            <a:pPr eaLnBrk="1" hangingPunct="1">
              <a:spcBef>
                <a:spcPct val="0"/>
              </a:spcBef>
            </a:pPr>
            <a:r>
              <a:rPr lang="en-GB" altLang="en-US" sz="1100" dirty="0">
                <a:latin typeface="Arial" panose="020B0604020202020204" pitchFamily="34" charset="0"/>
                <a:cs typeface="Arial" panose="020B0604020202020204" pitchFamily="34" charset="0"/>
              </a:rPr>
              <a:t>There have been a number of initiatives and developments at a national level to get people thinking responsibly about antibiotic prescribing. NICE issued guidance on Antimicrobial Stewardship (NG 15); the NHS and Public Health England jointly issued a Patient Safety Alert around AMS; there are prescribing quality measures and incentives and the DH would like us to get back to the level of prescribing that we had in 2010.</a:t>
            </a:r>
          </a:p>
          <a:p>
            <a:pPr eaLnBrk="1" hangingPunct="1">
              <a:spcBef>
                <a:spcPct val="0"/>
              </a:spcBef>
            </a:pPr>
            <a:endParaRPr lang="en-GB" altLang="en-US" sz="1100" dirty="0">
              <a:latin typeface="Arial" panose="020B0604020202020204" pitchFamily="34" charset="0"/>
              <a:cs typeface="Arial" panose="020B0604020202020204" pitchFamily="34" charset="0"/>
            </a:endParaRPr>
          </a:p>
          <a:p>
            <a:pPr eaLnBrk="1" hangingPunct="1">
              <a:spcBef>
                <a:spcPct val="0"/>
              </a:spcBef>
            </a:pPr>
            <a:r>
              <a:rPr lang="en-GB" altLang="en-US" sz="1100" dirty="0">
                <a:latin typeface="Arial" panose="020B0604020202020204" pitchFamily="34" charset="0"/>
                <a:cs typeface="Arial" panose="020B0604020202020204" pitchFamily="34" charset="0"/>
              </a:rPr>
              <a:t>The TARGET Guide to Resources provides more detail on these measures, and the TARGET toolkit helps to optimise your use of antibiotics.</a:t>
            </a: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Slide references</a:t>
            </a:r>
          </a:p>
          <a:p>
            <a:pPr marL="342900" marR="0" indent="-342900">
              <a:buAutoNum type="arabicParenBoth"/>
            </a:pPr>
            <a:r>
              <a:rPr lang="en-GB" sz="1100" dirty="0">
                <a:latin typeface="Arial" panose="020B0604020202020204" pitchFamily="34" charset="0"/>
                <a:cs typeface="Arial" panose="020B0604020202020204" pitchFamily="34" charset="0"/>
              </a:rPr>
              <a:t>The review on antimicrobial resistance, chaired by Jim O’Neill. Tackling drug-resistant infections globally: final report and recommendations. 2016. [Available from: https://amr-review.org/sites/default/files/160518_Final%20paper_with%20cover.pdf]  </a:t>
            </a:r>
          </a:p>
          <a:p>
            <a:pPr marL="342900" marR="0" indent="-342900">
              <a:buAutoNum type="arabicParenBoth"/>
            </a:pPr>
            <a:endParaRPr lang="en-GB" sz="1100" dirty="0">
              <a:latin typeface="Arial" panose="020B0604020202020204" pitchFamily="34" charset="0"/>
              <a:cs typeface="Arial" panose="020B0604020202020204" pitchFamily="34" charset="0"/>
            </a:endParaRPr>
          </a:p>
          <a:p>
            <a:pPr marL="342900" marR="0" indent="-342900">
              <a:buAutoNum type="arabicParenBoth"/>
            </a:pPr>
            <a:r>
              <a:rPr lang="en-GB" sz="1100" dirty="0">
                <a:latin typeface="Arial" panose="020B0604020202020204" pitchFamily="34" charset="0"/>
                <a:cs typeface="Arial" panose="020B0604020202020204" pitchFamily="34" charset="0"/>
              </a:rPr>
              <a:t>IACG (2019). “No time to wait: securing the future from drug-resistant infections”</a:t>
            </a:r>
          </a:p>
          <a:p>
            <a:pPr marL="228600" marR="0" indent="-228600">
              <a:buAutoNum type="arabicParenBoth"/>
            </a:pPr>
            <a:endParaRPr lang="en-GB" sz="1100" dirty="0">
              <a:latin typeface="Arial" panose="020B0604020202020204" pitchFamily="34" charset="0"/>
              <a:cs typeface="Arial" panose="020B0604020202020204" pitchFamily="34" charset="0"/>
            </a:endParaRPr>
          </a:p>
          <a:p>
            <a:pPr marL="0" marR="0" indent="0">
              <a:buNone/>
            </a:pPr>
            <a:endParaRPr lang="en-GB" sz="1100" dirty="0">
              <a:latin typeface="Arial" panose="020B0604020202020204" pitchFamily="34" charset="0"/>
              <a:cs typeface="Arial" panose="020B0604020202020204" pitchFamily="34" charset="0"/>
            </a:endParaRPr>
          </a:p>
          <a:p>
            <a:pPr eaLnBrk="1" hangingPunct="1">
              <a:spcBef>
                <a:spcPct val="0"/>
              </a:spcBef>
            </a:pPr>
            <a:endParaRPr lang="en-GB" altLang="en-US" sz="1100" dirty="0">
              <a:latin typeface="Arial" panose="020B0604020202020204" pitchFamily="34" charset="0"/>
              <a:cs typeface="Arial" panose="020B0604020202020204" pitchFamily="34" charset="0"/>
            </a:endParaRPr>
          </a:p>
          <a:p>
            <a:pPr eaLnBrk="1" hangingPunct="1">
              <a:spcBef>
                <a:spcPct val="0"/>
              </a:spcBef>
            </a:pPr>
            <a:endParaRPr lang="en-GB" altLang="en-US" dirty="0"/>
          </a:p>
          <a:p>
            <a:pPr eaLnBrk="1" hangingPunct="1">
              <a:spcBef>
                <a:spcPct val="0"/>
              </a:spcBef>
            </a:pPr>
            <a:endParaRPr lang="en-GB" altLang="en-US" dirty="0"/>
          </a:p>
        </p:txBody>
      </p:sp>
      <p:sp>
        <p:nvSpPr>
          <p:cNvPr id="5" name="Slide Number Placeholder 4"/>
          <p:cNvSpPr>
            <a:spLocks noGrp="1"/>
          </p:cNvSpPr>
          <p:nvPr>
            <p:ph type="sldNum" sz="quarter" idx="5"/>
          </p:nvPr>
        </p:nvSpPr>
        <p:spPr/>
        <p:txBody>
          <a:bodyPr/>
          <a:lstStyle/>
          <a:p>
            <a:pPr>
              <a:defRPr/>
            </a:pPr>
            <a:fld id="{9AE0CBF3-2A0A-4409-B599-FEFEAF974B88}" type="slidenum">
              <a:rPr lang="en-US" smtClean="0"/>
              <a:pPr>
                <a:defRPr/>
              </a:pPr>
              <a:t>6</a:t>
            </a:fld>
            <a:endParaRPr lang="en-US"/>
          </a:p>
        </p:txBody>
      </p:sp>
    </p:spTree>
    <p:extLst>
      <p:ext uri="{BB962C8B-B14F-4D97-AF65-F5344CB8AC3E}">
        <p14:creationId xmlns:p14="http://schemas.microsoft.com/office/powerpoint/2010/main" val="555277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 </a:t>
            </a:r>
            <a:endParaRPr lang="en-GB" alt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latin typeface="Arial" panose="020B0604020202020204" pitchFamily="34" charset="0"/>
                <a:cs typeface="Arial" panose="020B0604020202020204" pitchFamily="34" charset="0"/>
              </a:rPr>
              <a:t>What does that mean for us? </a:t>
            </a:r>
            <a:r>
              <a:rPr lang="en-GB" sz="1100" dirty="0">
                <a:latin typeface="Arial" panose="020B0604020202020204" pitchFamily="34" charset="0"/>
                <a:cs typeface="Arial" panose="020B0604020202020204" pitchFamily="34" charset="0"/>
              </a:rPr>
              <a:t>We know that 1 in 3 individuals in England take at least one course of antibiotics in a year and the majority of these (around 80%) are prescribed in primary care. And despite the decline in antibiotic prescribing between 2017-2021, the majority of antibiotic prescribing still occurs in primary care (GP setting).  This data is from the ESPAUR report </a:t>
            </a:r>
            <a:r>
              <a:rPr lang="en-GB" sz="1100" b="0" i="0" dirty="0">
                <a:solidFill>
                  <a:srgbClr val="212121"/>
                </a:solidFill>
                <a:effectLst/>
                <a:latin typeface="Arial" panose="020B0604020202020204" pitchFamily="34" charset="0"/>
                <a:cs typeface="Arial" panose="020B0604020202020204" pitchFamily="34" charset="0"/>
              </a:rPr>
              <a:t>(</a:t>
            </a:r>
            <a:r>
              <a:rPr lang="en-GB" sz="1100" dirty="0">
                <a:latin typeface="Arial" panose="020B0604020202020204" pitchFamily="34" charset="0"/>
                <a:cs typeface="Arial" panose="020B0604020202020204" pitchFamily="34" charset="0"/>
              </a:rPr>
              <a:t>English surveillance programme for antimicrobial utilisation and resistance). </a:t>
            </a:r>
          </a:p>
          <a:p>
            <a:endParaRPr lang="en-GB" sz="1100"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kern="1200" dirty="0">
                <a:solidFill>
                  <a:schemeClr val="tx1"/>
                </a:solidFill>
                <a:effectLst/>
                <a:latin typeface="Arial" panose="020B0604020202020204" pitchFamily="34" charset="0"/>
                <a:cs typeface="Arial" panose="020B0604020202020204" pitchFamily="34" charset="0"/>
              </a:rPr>
              <a:t>The drop during 2020 and 2021 is likely to be temporary. We need to continue our efforts.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1" kern="1200" dirty="0">
                <a:solidFill>
                  <a:schemeClr val="tx1"/>
                </a:solidFill>
                <a:effectLst/>
                <a:latin typeface="Arial" panose="020B0604020202020204" pitchFamily="34" charset="0"/>
                <a:cs typeface="Arial" panose="020B0604020202020204" pitchFamily="34" charset="0"/>
              </a:rPr>
              <a:t>Graph – Total antibiotic consumption by setting, expressed as DDDs per 1000 inhabitants per day, England, 2017 – 2021 </a:t>
            </a:r>
            <a:endParaRPr lang="en-GB" sz="1100" b="0" i="0" kern="1200" dirty="0">
              <a:solidFill>
                <a:schemeClr val="tx1"/>
              </a:solidFill>
              <a:effectLst/>
              <a:latin typeface="Arial" panose="020B0604020202020204" pitchFamily="34" charset="0"/>
              <a:cs typeface="Arial" panose="020B0604020202020204" pitchFamily="34" charset="0"/>
            </a:endParaRPr>
          </a:p>
          <a:p>
            <a:endParaRPr lang="en-GB" sz="1100" b="0" i="0" kern="1200" dirty="0">
              <a:solidFill>
                <a:schemeClr val="tx1"/>
              </a:solidFill>
              <a:effectLst/>
              <a:latin typeface="Arial" panose="020B0604020202020204" pitchFamily="34" charset="0"/>
              <a:cs typeface="Arial" panose="020B0604020202020204" pitchFamily="34" charset="0"/>
            </a:endParaRPr>
          </a:p>
          <a:p>
            <a:r>
              <a:rPr lang="en-GB" sz="1100" b="1" i="0" kern="1200" dirty="0">
                <a:solidFill>
                  <a:schemeClr val="tx1"/>
                </a:solidFill>
                <a:effectLst/>
                <a:latin typeface="Arial" panose="020B0604020202020204" pitchFamily="34" charset="0"/>
                <a:cs typeface="Arial" panose="020B0604020202020204" pitchFamily="34" charset="0"/>
              </a:rPr>
              <a:t>Slide references</a:t>
            </a:r>
          </a:p>
          <a:p>
            <a:pPr marR="0"/>
            <a:r>
              <a:rPr lang="en-GB" sz="1100" dirty="0">
                <a:latin typeface="Arial" panose="020B0604020202020204" pitchFamily="34" charset="0"/>
                <a:cs typeface="Arial" panose="020B0604020202020204" pitchFamily="34" charset="0"/>
              </a:rPr>
              <a:t>(1) UK Health Security Agency (2022). English surveillance programme for antimicrobial utilisation and resistance (ESPAUR), Report 2021-2022.</a:t>
            </a:r>
          </a:p>
          <a:p>
            <a:pPr marR="0"/>
            <a:r>
              <a:rPr lang="en-GB" sz="1800" dirty="0">
                <a:latin typeface="Calibri" panose="020F0502020204030204" pitchFamily="34" charset="0"/>
              </a:rPr>
              <a:t>	</a:t>
            </a:r>
          </a:p>
          <a:p>
            <a:endParaRPr lang="en-GB" sz="11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B7AC92-64F7-4229-8804-2F330A54634D}" type="slidenum">
              <a:rPr lang="en-GB" smtClean="0"/>
              <a:t>7</a:t>
            </a:fld>
            <a:endParaRPr lang="en-GB"/>
          </a:p>
        </p:txBody>
      </p:sp>
    </p:spTree>
    <p:extLst>
      <p:ext uri="{BB962C8B-B14F-4D97-AF65-F5344CB8AC3E}">
        <p14:creationId xmlns:p14="http://schemas.microsoft.com/office/powerpoint/2010/main" val="538032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endParaRPr lang="en-GB" alt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latin typeface="Arial" panose="020B0604020202020204" pitchFamily="34" charset="0"/>
                <a:cs typeface="Arial" panose="020B0604020202020204" pitchFamily="34" charset="0"/>
              </a:rPr>
              <a:t>The good news is that in 2015 we saw the first fall in antibiotic use in general practice for some years and this trend continued into 2021.</a:t>
            </a:r>
          </a:p>
          <a:p>
            <a:endParaRPr lang="en-GB" sz="1100" b="0" i="0" kern="1200" dirty="0">
              <a:solidFill>
                <a:schemeClr val="tx1"/>
              </a:solidFill>
              <a:effectLst/>
              <a:latin typeface="Arial" panose="020B0604020202020204" pitchFamily="34" charset="0"/>
              <a:cs typeface="Arial" panose="020B0604020202020204" pitchFamily="34" charset="0"/>
            </a:endParaRPr>
          </a:p>
          <a:p>
            <a:r>
              <a:rPr lang="en-GB" sz="1100" b="0" i="0" kern="1200" dirty="0">
                <a:solidFill>
                  <a:schemeClr val="tx1"/>
                </a:solidFill>
                <a:effectLst/>
                <a:latin typeface="Arial" panose="020B0604020202020204" pitchFamily="34" charset="0"/>
                <a:cs typeface="Arial" panose="020B0604020202020204" pitchFamily="34" charset="0"/>
              </a:rPr>
              <a:t>The ESPAUR report was published in November 2022. It is an annual report that includes national data on antibiotic prescribing and resistance, antimicrobial stewardship implementation, and awareness activities in England.</a:t>
            </a:r>
          </a:p>
          <a:p>
            <a:endParaRPr lang="en-GB" sz="1100" b="0" i="0" kern="1200" dirty="0">
              <a:solidFill>
                <a:schemeClr val="tx1"/>
              </a:solidFill>
              <a:effectLst/>
              <a:latin typeface="Arial" panose="020B0604020202020204" pitchFamily="34" charset="0"/>
              <a:cs typeface="Arial" panose="020B0604020202020204" pitchFamily="34" charset="0"/>
            </a:endParaRPr>
          </a:p>
          <a:p>
            <a:r>
              <a:rPr lang="en-GB" sz="1100" b="0" i="0" kern="1200" dirty="0">
                <a:solidFill>
                  <a:schemeClr val="tx1"/>
                </a:solidFill>
                <a:effectLst/>
                <a:latin typeface="Arial" panose="020B0604020202020204" pitchFamily="34" charset="0"/>
                <a:cs typeface="Arial" panose="020B0604020202020204" pitchFamily="34" charset="0"/>
              </a:rPr>
              <a:t>The 2022 report showed that:</a:t>
            </a:r>
          </a:p>
          <a:p>
            <a:r>
              <a:rPr lang="en-GB" sz="1100" b="0" i="0" kern="1200" dirty="0">
                <a:solidFill>
                  <a:schemeClr val="tx1"/>
                </a:solidFill>
                <a:effectLst/>
                <a:latin typeface="Arial" panose="020B0604020202020204" pitchFamily="34" charset="0"/>
                <a:cs typeface="Arial" panose="020B0604020202020204" pitchFamily="34" charset="0"/>
              </a:rPr>
              <a:t>Overall antibiotic consumption declined - predominantly driven by reductions in primary care utilisation in 2020. </a:t>
            </a:r>
          </a:p>
          <a:p>
            <a:r>
              <a:rPr lang="en-GB" sz="1100" b="0" i="0" kern="1200" dirty="0">
                <a:solidFill>
                  <a:schemeClr val="tx1"/>
                </a:solidFill>
                <a:effectLst/>
                <a:latin typeface="Arial" panose="020B0604020202020204" pitchFamily="34" charset="0"/>
                <a:cs typeface="Arial" panose="020B0604020202020204" pitchFamily="34" charset="0"/>
              </a:rPr>
              <a:t>NOTE IMPACT OF COVID-19 PANDEMIC</a:t>
            </a:r>
          </a:p>
          <a:p>
            <a:endParaRPr lang="en-GB" sz="1100" b="0" i="0" kern="1200" dirty="0">
              <a:solidFill>
                <a:schemeClr val="tx1"/>
              </a:solidFill>
              <a:effectLst/>
              <a:latin typeface="Arial" panose="020B0604020202020204" pitchFamily="34" charset="0"/>
              <a:cs typeface="Arial" panose="020B0604020202020204" pitchFamily="34" charset="0"/>
            </a:endParaRPr>
          </a:p>
          <a:p>
            <a:r>
              <a:rPr lang="en-GB" sz="1100" b="1" i="0" kern="1200" dirty="0">
                <a:solidFill>
                  <a:schemeClr val="tx1"/>
                </a:solidFill>
                <a:effectLst/>
                <a:latin typeface="Arial" panose="020B0604020202020204" pitchFamily="34" charset="0"/>
                <a:cs typeface="Arial" panose="020B0604020202020204" pitchFamily="34" charset="0"/>
              </a:rPr>
              <a:t>Slide references</a:t>
            </a:r>
          </a:p>
          <a:p>
            <a:pPr marR="0"/>
            <a:r>
              <a:rPr lang="en-GB" sz="1100" dirty="0">
                <a:latin typeface="Arial" panose="020B0604020202020204" pitchFamily="34" charset="0"/>
                <a:cs typeface="Arial" panose="020B0604020202020204" pitchFamily="34" charset="0"/>
              </a:rPr>
              <a:t>(1) UK Health Security Agency (2022). English surveillance programme for antimicrobial utilisation and resistance (ESPAUR), Report 2021-2022.</a:t>
            </a:r>
          </a:p>
          <a:p>
            <a:pPr marR="0"/>
            <a:r>
              <a:rPr lang="en-GB" sz="1100" dirty="0">
                <a:latin typeface="Calibri" panose="020F0502020204030204" pitchFamily="34" charset="0"/>
              </a:rPr>
              <a:t>	</a:t>
            </a:r>
          </a:p>
          <a:p>
            <a:endParaRPr lang="en-GB" sz="11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13B7AC92-64F7-4229-8804-2F330A54634D}" type="slidenum">
              <a:rPr lang="en-GB" smtClean="0"/>
              <a:t>8</a:t>
            </a:fld>
            <a:endParaRPr lang="en-GB"/>
          </a:p>
        </p:txBody>
      </p:sp>
    </p:spTree>
    <p:extLst>
      <p:ext uri="{BB962C8B-B14F-4D97-AF65-F5344CB8AC3E}">
        <p14:creationId xmlns:p14="http://schemas.microsoft.com/office/powerpoint/2010/main" val="3255048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eaLnBrk="1" hangingPunct="1">
              <a:spcBef>
                <a:spcPct val="0"/>
              </a:spcBef>
            </a:pPr>
            <a:r>
              <a:rPr lang="en-GB" altLang="en-US" sz="1100" dirty="0">
                <a:latin typeface="Arial" panose="020B0604020202020204" pitchFamily="34" charset="0"/>
                <a:cs typeface="Arial" panose="020B0604020202020204" pitchFamily="34" charset="0"/>
              </a:rPr>
              <a:t>However we still have some way to go compared to some other European countries. Although as this slide shows in comparison to other European countries in the community we prescribe much less than Greece, which has a major resistance problem. However we do prescribe almost twice as much as the Netherlands which has a similar population to us.  This suggests therefore that there is an opportunity to reduce our community antibiotic prescribing. The differences are partially due to cultural norms in the UK compared to other Northern EU countries who prescribe less for respiratory tract infections. </a:t>
            </a:r>
          </a:p>
          <a:p>
            <a:pPr eaLnBrk="1" hangingPunct="1">
              <a:spcBef>
                <a:spcPct val="0"/>
              </a:spcBef>
            </a:pPr>
            <a:endParaRPr lang="en-GB" alt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eaLnBrk="1" hangingPunct="1">
              <a:spcBef>
                <a:spcPct val="0"/>
              </a:spcBef>
            </a:pPr>
            <a:r>
              <a:rPr lang="en-GB" altLang="en-US" sz="1100" i="1" dirty="0">
                <a:latin typeface="Arial" panose="020B0604020202020204" pitchFamily="34" charset="0"/>
                <a:cs typeface="Arial" panose="020B0604020202020204" pitchFamily="34" charset="0"/>
              </a:rPr>
              <a:t>The EU expresses community antibiotic consumption in Defined Daily Doses per 1 000 inhabitants and per day, which is slightly different to the ADQs used in the UK.  Each bar refers to a specific country while the colours indicate the recorded consumption of the different antibiotic classes in that country. </a:t>
            </a:r>
          </a:p>
          <a:p>
            <a:pPr eaLnBrk="1" hangingPunct="1">
              <a:spcBef>
                <a:spcPct val="0"/>
              </a:spcBef>
            </a:pPr>
            <a:r>
              <a:rPr lang="en-GB" altLang="en-US" sz="1100" i="1" dirty="0">
                <a:latin typeface="Arial" panose="020B0604020202020204" pitchFamily="34" charset="0"/>
                <a:cs typeface="Arial" panose="020B0604020202020204" pitchFamily="34" charset="0"/>
              </a:rPr>
              <a:t>Total community antibiotic consumption ranged from 11 DDD per 1 000 inhabitants and per day in Netherlands to 37 DDD per 1,000 inhabitants and per day in Greece.  As in previous years, antibiotics of the penicillin class were the most frequently used antibiotics in all countries . </a:t>
            </a:r>
          </a:p>
          <a:p>
            <a:pPr eaLnBrk="1" hangingPunct="1">
              <a:spcBef>
                <a:spcPct val="0"/>
              </a:spcBef>
            </a:pPr>
            <a:endParaRPr lang="en-GB" altLang="en-US" sz="1100" i="1" dirty="0">
              <a:latin typeface="Arial" panose="020B0604020202020204" pitchFamily="34" charset="0"/>
              <a:cs typeface="Arial" panose="020B0604020202020204" pitchFamily="34" charset="0"/>
            </a:endParaRPr>
          </a:p>
          <a:p>
            <a:pPr eaLnBrk="1" hangingPunct="1">
              <a:spcBef>
                <a:spcPct val="0"/>
              </a:spcBef>
            </a:pPr>
            <a:r>
              <a:rPr lang="en-GB" altLang="en-US" sz="1100" i="1" dirty="0">
                <a:latin typeface="Arial" panose="020B0604020202020204" pitchFamily="34" charset="0"/>
                <a:cs typeface="Arial" panose="020B0604020202020204" pitchFamily="34" charset="0"/>
              </a:rPr>
              <a:t>The UK still prescribes more than any of our northern European colleagues.  DDDs (or if we used ADQs) is influenced by antibiotic dose, so as clinicians use of amoxicillin increases from 250 to 500mg routinely, the ADQs and DDDs increase, even if the number of items remains the same.</a:t>
            </a:r>
          </a:p>
          <a:p>
            <a:pPr eaLnBrk="1" hangingPunct="1">
              <a:spcBef>
                <a:spcPct val="0"/>
              </a:spcBef>
            </a:pPr>
            <a:endParaRPr lang="en-GB" altLang="en-US" sz="1100" dirty="0">
              <a:latin typeface="Arial" panose="020B0604020202020204" pitchFamily="34" charset="0"/>
              <a:cs typeface="Arial" panose="020B0604020202020204" pitchFamily="34" charset="0"/>
            </a:endParaRPr>
          </a:p>
          <a:p>
            <a:pPr eaLnBrk="1" hangingPunct="1">
              <a:spcBef>
                <a:spcPct val="0"/>
              </a:spcBef>
            </a:pPr>
            <a:r>
              <a:rPr lang="en-GB" altLang="en-US" sz="1100" b="1" dirty="0">
                <a:latin typeface="Arial" panose="020B0604020202020204" pitchFamily="34" charset="0"/>
                <a:cs typeface="Arial" panose="020B0604020202020204" pitchFamily="34" charset="0"/>
              </a:rPr>
              <a:t>Slide references </a:t>
            </a:r>
          </a:p>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(1) </a:t>
            </a:r>
            <a:r>
              <a:rPr lang="en-GB" sz="1100" dirty="0">
                <a:latin typeface="Arial" panose="020B0604020202020204" pitchFamily="34" charset="0"/>
                <a:cs typeface="Arial" panose="020B0604020202020204" pitchFamily="34" charset="0"/>
              </a:rPr>
              <a:t>European Centre for Disease Prevention and Control. Antimicrobial consumption in the EU/EEA. 2019.</a:t>
            </a:r>
          </a:p>
          <a:p>
            <a:pPr eaLnBrk="1" hangingPunct="1">
              <a:spcBef>
                <a:spcPct val="0"/>
              </a:spcBef>
            </a:pPr>
            <a:r>
              <a:rPr lang="en-GB" altLang="en-US" sz="1100" b="0" dirty="0">
                <a:latin typeface="Arial" panose="020B0604020202020204" pitchFamily="34" charset="0"/>
                <a:cs typeface="Arial" panose="020B0604020202020204" pitchFamily="34" charset="0"/>
              </a:rPr>
              <a:t>https://www.ecdc.europa.eu/sites/default/files/documents/Antimicrobial-consumption-in-the-EU-Annual-Epidemiological-Report-2019.pdf </a:t>
            </a:r>
          </a:p>
        </p:txBody>
      </p:sp>
      <p:sp>
        <p:nvSpPr>
          <p:cNvPr id="4" name="Slide Number Placeholder 3"/>
          <p:cNvSpPr>
            <a:spLocks noGrp="1"/>
          </p:cNvSpPr>
          <p:nvPr>
            <p:ph type="sldNum" sz="quarter" idx="5"/>
          </p:nvPr>
        </p:nvSpPr>
        <p:spPr/>
        <p:txBody>
          <a:bodyPr/>
          <a:lstStyle/>
          <a:p>
            <a:fld id="{763422BC-2484-4DBD-816A-03B57D2AF8C0}" type="slidenum">
              <a:rPr lang="en-GB" smtClean="0"/>
              <a:t>9</a:t>
            </a:fld>
            <a:endParaRPr lang="en-GB" dirty="0"/>
          </a:p>
        </p:txBody>
      </p:sp>
    </p:spTree>
    <p:extLst>
      <p:ext uri="{BB962C8B-B14F-4D97-AF65-F5344CB8AC3E}">
        <p14:creationId xmlns:p14="http://schemas.microsoft.com/office/powerpoint/2010/main" val="2967888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4958228"/>
            <a:ext cx="9144000" cy="473308"/>
          </a:xfrm>
        </p:spPr>
        <p:txBody>
          <a:bodyPr/>
          <a:lstStyle>
            <a:lvl1pPr marL="0" indent="0" algn="ctr">
              <a:buNone/>
              <a:defRPr sz="24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4">
            <a:extLst>
              <a:ext uri="{FF2B5EF4-FFF2-40B4-BE49-F238E27FC236}">
                <a16:creationId xmlns:a16="http://schemas.microsoft.com/office/drawing/2014/main" id="{F9D3F03F-A360-488F-A9BF-144532C3611F}"/>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Tree>
    <p:extLst>
      <p:ext uri="{BB962C8B-B14F-4D97-AF65-F5344CB8AC3E}">
        <p14:creationId xmlns:p14="http://schemas.microsoft.com/office/powerpoint/2010/main" val="142882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517287"/>
            <a:ext cx="2743200" cy="365125"/>
          </a:xfrm>
          <a:prstGeom prst="rect">
            <a:avLst/>
          </a:prstGeom>
        </p:spPr>
        <p:txBody>
          <a:bodyPr/>
          <a:lstStyle/>
          <a:p>
            <a:r>
              <a:rPr lang="en-US" dirty="0"/>
              <a:t>UTI V1.12 June 2020</a:t>
            </a:r>
            <a:endParaRPr lang="en-GB" dirty="0"/>
          </a:p>
        </p:txBody>
      </p:sp>
      <p:sp>
        <p:nvSpPr>
          <p:cNvPr id="5" name="Footer Placeholder 4"/>
          <p:cNvSpPr>
            <a:spLocks noGrp="1"/>
          </p:cNvSpPr>
          <p:nvPr>
            <p:ph type="ftr" sz="quarter" idx="11"/>
          </p:nvPr>
        </p:nvSpPr>
        <p:spPr>
          <a:xfrm>
            <a:off x="4038600" y="6517286"/>
            <a:ext cx="4114800" cy="365125"/>
          </a:xfrm>
          <a:prstGeom prst="rect">
            <a:avLst/>
          </a:prstGeom>
        </p:spPr>
        <p:txBody>
          <a:bodyPr/>
          <a:lstStyle/>
          <a:p>
            <a:r>
              <a:rPr lang="en-GB" dirty="0"/>
              <a:t>rcgp.org.uk/</a:t>
            </a:r>
            <a:r>
              <a:rPr lang="en-GB" dirty="0" err="1"/>
              <a:t>TARGETantibiotics</a:t>
            </a:r>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EE1385C2-C24A-4E88-87F7-2016927FAD7D}" type="slidenum">
              <a:rPr lang="en-GB" smtClean="0"/>
              <a:t>‹#›</a:t>
            </a:fld>
            <a:endParaRPr lang="en-GB" dirty="0"/>
          </a:p>
        </p:txBody>
      </p:sp>
    </p:spTree>
    <p:extLst>
      <p:ext uri="{BB962C8B-B14F-4D97-AF65-F5344CB8AC3E}">
        <p14:creationId xmlns:p14="http://schemas.microsoft.com/office/powerpoint/2010/main" val="2270775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EE1385C2-C24A-4E88-87F7-2016927FAD7D}" type="slidenum">
              <a:rPr lang="en-GB" smtClean="0"/>
              <a:t>‹#›</a:t>
            </a:fld>
            <a:endParaRPr lang="en-GB" dirty="0"/>
          </a:p>
        </p:txBody>
      </p:sp>
      <p:sp>
        <p:nvSpPr>
          <p:cNvPr id="7" name="Footer Placeholder 4">
            <a:extLst>
              <a:ext uri="{FF2B5EF4-FFF2-40B4-BE49-F238E27FC236}">
                <a16:creationId xmlns:a16="http://schemas.microsoft.com/office/drawing/2014/main" id="{E58ABD20-904F-4D3B-961D-93B3C28CE8F6}"/>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Tree>
    <p:extLst>
      <p:ext uri="{BB962C8B-B14F-4D97-AF65-F5344CB8AC3E}">
        <p14:creationId xmlns:p14="http://schemas.microsoft.com/office/powerpoint/2010/main" val="2106178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5" name="Slide Number Placeholder 5"/>
          <p:cNvSpPr>
            <a:spLocks noGrp="1"/>
          </p:cNvSpPr>
          <p:nvPr>
            <p:ph type="sldNum" sz="quarter" idx="4"/>
          </p:nvPr>
        </p:nvSpPr>
        <p:spPr>
          <a:xfrm>
            <a:off x="9101745"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824D6-1CC4-45B0-B658-13A760FABFFA}" type="slidenum">
              <a:rPr lang="en-GB" smtClean="0"/>
              <a:t>‹#›</a:t>
            </a:fld>
            <a:endParaRPr lang="en-GB" dirty="0"/>
          </a:p>
        </p:txBody>
      </p:sp>
      <p:sp>
        <p:nvSpPr>
          <p:cNvPr id="6" name="Footer Placeholder 4">
            <a:extLst>
              <a:ext uri="{FF2B5EF4-FFF2-40B4-BE49-F238E27FC236}">
                <a16:creationId xmlns:a16="http://schemas.microsoft.com/office/drawing/2014/main" id="{AAE90F0D-0934-42D8-A967-DFF743A34B85}"/>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Tree>
    <p:extLst>
      <p:ext uri="{BB962C8B-B14F-4D97-AF65-F5344CB8AC3E}">
        <p14:creationId xmlns:p14="http://schemas.microsoft.com/office/powerpoint/2010/main" val="2194362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179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mp; text">
    <p:spTree>
      <p:nvGrpSpPr>
        <p:cNvPr id="1" name=""/>
        <p:cNvGrpSpPr/>
        <p:nvPr/>
      </p:nvGrpSpPr>
      <p:grpSpPr>
        <a:xfrm>
          <a:off x="0" y="0"/>
          <a:ext cx="0" cy="0"/>
          <a:chOff x="0" y="0"/>
          <a:chExt cx="0" cy="0"/>
        </a:xfrm>
      </p:grpSpPr>
      <p:sp>
        <p:nvSpPr>
          <p:cNvPr id="2" name="Title 1"/>
          <p:cNvSpPr>
            <a:spLocks noGrp="1"/>
          </p:cNvSpPr>
          <p:nvPr>
            <p:ph type="title"/>
          </p:nvPr>
        </p:nvSpPr>
        <p:spPr>
          <a:xfrm>
            <a:off x="340913" y="264149"/>
            <a:ext cx="11475504" cy="940609"/>
          </a:xfrm>
        </p:spPr>
        <p:txBody>
          <a:bodyPr/>
          <a:lstStyle/>
          <a:p>
            <a:r>
              <a:rPr lang="en-US" dirty="0"/>
              <a:t>Click to edit Master title style</a:t>
            </a:r>
            <a:endParaRPr lang="en-GB" dirty="0"/>
          </a:p>
        </p:txBody>
      </p:sp>
      <p:sp>
        <p:nvSpPr>
          <p:cNvPr id="7" name="Slide Number Placeholder 5"/>
          <p:cNvSpPr>
            <a:spLocks noGrp="1"/>
          </p:cNvSpPr>
          <p:nvPr>
            <p:ph type="sldNum" sz="quarter" idx="4"/>
          </p:nvPr>
        </p:nvSpPr>
        <p:spPr>
          <a:xfrm>
            <a:off x="9101745"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824D6-1CC4-45B0-B658-13A760FABFFA}" type="slidenum">
              <a:rPr lang="en-GB" smtClean="0"/>
              <a:t>‹#›</a:t>
            </a:fld>
            <a:endParaRPr lang="en-GB" dirty="0"/>
          </a:p>
        </p:txBody>
      </p:sp>
      <p:sp>
        <p:nvSpPr>
          <p:cNvPr id="13" name="Content Placeholder 12"/>
          <p:cNvSpPr>
            <a:spLocks noGrp="1"/>
          </p:cNvSpPr>
          <p:nvPr>
            <p:ph sz="quarter" idx="10"/>
          </p:nvPr>
        </p:nvSpPr>
        <p:spPr>
          <a:xfrm>
            <a:off x="340784" y="1317755"/>
            <a:ext cx="5604983" cy="4479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12"/>
          <p:cNvSpPr>
            <a:spLocks noGrp="1"/>
          </p:cNvSpPr>
          <p:nvPr>
            <p:ph sz="quarter" idx="11"/>
          </p:nvPr>
        </p:nvSpPr>
        <p:spPr>
          <a:xfrm>
            <a:off x="6211435" y="1322088"/>
            <a:ext cx="5604983" cy="44799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4">
            <a:extLst>
              <a:ext uri="{FF2B5EF4-FFF2-40B4-BE49-F238E27FC236}">
                <a16:creationId xmlns:a16="http://schemas.microsoft.com/office/drawing/2014/main" id="{CC6224FD-D098-48BE-8CD5-EDABA7C9489C}"/>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Tree>
    <p:extLst>
      <p:ext uri="{BB962C8B-B14F-4D97-AF65-F5344CB8AC3E}">
        <p14:creationId xmlns:p14="http://schemas.microsoft.com/office/powerpoint/2010/main" val="2263292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Graphic">
    <p:spTree>
      <p:nvGrpSpPr>
        <p:cNvPr id="1" name=""/>
        <p:cNvGrpSpPr/>
        <p:nvPr/>
      </p:nvGrpSpPr>
      <p:grpSpPr>
        <a:xfrm>
          <a:off x="0" y="0"/>
          <a:ext cx="0" cy="0"/>
          <a:chOff x="0" y="0"/>
          <a:chExt cx="0" cy="0"/>
        </a:xfrm>
      </p:grpSpPr>
      <p:sp>
        <p:nvSpPr>
          <p:cNvPr id="2" name="Title 1"/>
          <p:cNvSpPr>
            <a:spLocks noGrp="1"/>
          </p:cNvSpPr>
          <p:nvPr>
            <p:ph type="title"/>
          </p:nvPr>
        </p:nvSpPr>
        <p:spPr>
          <a:xfrm>
            <a:off x="340913" y="264149"/>
            <a:ext cx="11475504" cy="940609"/>
          </a:xfrm>
        </p:spPr>
        <p:txBody>
          <a:bodyPr/>
          <a:lstStyle/>
          <a:p>
            <a:r>
              <a:rPr lang="en-US" dirty="0"/>
              <a:t>Click to edit Master title style</a:t>
            </a:r>
            <a:endParaRPr lang="en-GB" dirty="0"/>
          </a:p>
        </p:txBody>
      </p:sp>
      <p:sp>
        <p:nvSpPr>
          <p:cNvPr id="7" name="Slide Number Placeholder 5"/>
          <p:cNvSpPr>
            <a:spLocks noGrp="1"/>
          </p:cNvSpPr>
          <p:nvPr>
            <p:ph type="sldNum" sz="quarter" idx="4"/>
          </p:nvPr>
        </p:nvSpPr>
        <p:spPr>
          <a:xfrm>
            <a:off x="9101745"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824D6-1CC4-45B0-B658-13A760FABFFA}" type="slidenum">
              <a:rPr lang="en-GB" smtClean="0"/>
              <a:t>‹#›</a:t>
            </a:fld>
            <a:endParaRPr lang="en-GB" dirty="0"/>
          </a:p>
        </p:txBody>
      </p:sp>
      <p:sp>
        <p:nvSpPr>
          <p:cNvPr id="13" name="Content Placeholder 12"/>
          <p:cNvSpPr>
            <a:spLocks noGrp="1"/>
          </p:cNvSpPr>
          <p:nvPr>
            <p:ph sz="quarter" idx="10"/>
          </p:nvPr>
        </p:nvSpPr>
        <p:spPr>
          <a:xfrm>
            <a:off x="340784" y="1317755"/>
            <a:ext cx="5604983" cy="4479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0"/>
          <p:cNvSpPr>
            <a:spLocks noGrp="1"/>
          </p:cNvSpPr>
          <p:nvPr>
            <p:ph sz="quarter" idx="11" hasCustomPrompt="1"/>
          </p:nvPr>
        </p:nvSpPr>
        <p:spPr>
          <a:xfrm>
            <a:off x="6211483" y="1317755"/>
            <a:ext cx="5604935" cy="4479925"/>
          </a:xfrm>
        </p:spPr>
        <p:txBody>
          <a:bodyPr/>
          <a:lstStyle>
            <a:lvl1pPr marL="0" indent="0">
              <a:buNone/>
              <a:defRPr/>
            </a:lvl1pPr>
          </a:lstStyle>
          <a:p>
            <a:pPr lvl="0"/>
            <a:r>
              <a:rPr lang="en-GB" dirty="0"/>
              <a:t>Placeholder for image/chart</a:t>
            </a:r>
          </a:p>
          <a:p>
            <a:pPr lvl="0"/>
            <a:r>
              <a:rPr lang="en-GB" dirty="0"/>
              <a:t>(click icons below)</a:t>
            </a:r>
          </a:p>
        </p:txBody>
      </p:sp>
      <p:sp>
        <p:nvSpPr>
          <p:cNvPr id="6" name="Footer Placeholder 4">
            <a:extLst>
              <a:ext uri="{FF2B5EF4-FFF2-40B4-BE49-F238E27FC236}">
                <a16:creationId xmlns:a16="http://schemas.microsoft.com/office/drawing/2014/main" id="{22F63161-5905-4D77-9F26-4570779968C8}"/>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Tree>
    <p:extLst>
      <p:ext uri="{BB962C8B-B14F-4D97-AF65-F5344CB8AC3E}">
        <p14:creationId xmlns:p14="http://schemas.microsoft.com/office/powerpoint/2010/main" val="2696252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 Caption">
    <p:spTree>
      <p:nvGrpSpPr>
        <p:cNvPr id="1" name=""/>
        <p:cNvGrpSpPr/>
        <p:nvPr/>
      </p:nvGrpSpPr>
      <p:grpSpPr>
        <a:xfrm>
          <a:off x="0" y="0"/>
          <a:ext cx="0" cy="0"/>
          <a:chOff x="0" y="0"/>
          <a:chExt cx="0" cy="0"/>
        </a:xfrm>
      </p:grpSpPr>
      <p:sp>
        <p:nvSpPr>
          <p:cNvPr id="2" name="Title 1"/>
          <p:cNvSpPr>
            <a:spLocks noGrp="1"/>
          </p:cNvSpPr>
          <p:nvPr>
            <p:ph type="title"/>
          </p:nvPr>
        </p:nvSpPr>
        <p:spPr>
          <a:xfrm>
            <a:off x="340913" y="264149"/>
            <a:ext cx="11475504" cy="940609"/>
          </a:xfrm>
        </p:spPr>
        <p:txBody>
          <a:bodyPr/>
          <a:lstStyle/>
          <a:p>
            <a:r>
              <a:rPr lang="en-US" dirty="0"/>
              <a:t>Click to edit Master title style</a:t>
            </a:r>
            <a:endParaRPr lang="en-GB" dirty="0"/>
          </a:p>
        </p:txBody>
      </p:sp>
      <p:sp>
        <p:nvSpPr>
          <p:cNvPr id="7" name="Slide Number Placeholder 5"/>
          <p:cNvSpPr>
            <a:spLocks noGrp="1"/>
          </p:cNvSpPr>
          <p:nvPr>
            <p:ph type="sldNum" sz="quarter" idx="4"/>
          </p:nvPr>
        </p:nvSpPr>
        <p:spPr>
          <a:xfrm>
            <a:off x="9101745"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824D6-1CC4-45B0-B658-13A760FABFFA}" type="slidenum">
              <a:rPr lang="en-GB" smtClean="0"/>
              <a:t>‹#›</a:t>
            </a:fld>
            <a:endParaRPr lang="en-GB" dirty="0"/>
          </a:p>
        </p:txBody>
      </p:sp>
      <p:sp>
        <p:nvSpPr>
          <p:cNvPr id="11" name="Content Placeholder 10"/>
          <p:cNvSpPr>
            <a:spLocks noGrp="1"/>
          </p:cNvSpPr>
          <p:nvPr>
            <p:ph sz="quarter" idx="11" hasCustomPrompt="1"/>
          </p:nvPr>
        </p:nvSpPr>
        <p:spPr>
          <a:xfrm>
            <a:off x="340913" y="1317753"/>
            <a:ext cx="11475504" cy="3787286"/>
          </a:xfrm>
        </p:spPr>
        <p:txBody>
          <a:bodyPr/>
          <a:lstStyle>
            <a:lvl1pPr marL="0" indent="0">
              <a:buNone/>
              <a:defRPr/>
            </a:lvl1pPr>
          </a:lstStyle>
          <a:p>
            <a:pPr lvl="0"/>
            <a:r>
              <a:rPr lang="en-GB" dirty="0"/>
              <a:t>Placeholder for image/chart (click icons below)</a:t>
            </a:r>
          </a:p>
        </p:txBody>
      </p:sp>
      <p:sp>
        <p:nvSpPr>
          <p:cNvPr id="4" name="Text Placeholder 3"/>
          <p:cNvSpPr>
            <a:spLocks noGrp="1"/>
          </p:cNvSpPr>
          <p:nvPr>
            <p:ph type="body" sz="quarter" idx="12" hasCustomPrompt="1"/>
          </p:nvPr>
        </p:nvSpPr>
        <p:spPr>
          <a:xfrm>
            <a:off x="340786" y="5213384"/>
            <a:ext cx="11504081" cy="780056"/>
          </a:xfrm>
        </p:spPr>
        <p:txBody>
          <a:bodyPr>
            <a:normAutofit/>
          </a:bodyPr>
          <a:lstStyle>
            <a:lvl1pPr marL="0" indent="0">
              <a:buNone/>
              <a:defRPr sz="2000"/>
            </a:lvl1pPr>
          </a:lstStyle>
          <a:p>
            <a:pPr lvl="0"/>
            <a:r>
              <a:rPr lang="en-GB" dirty="0"/>
              <a:t>Caption for image</a:t>
            </a:r>
          </a:p>
        </p:txBody>
      </p:sp>
      <p:sp>
        <p:nvSpPr>
          <p:cNvPr id="6" name="Footer Placeholder 4">
            <a:extLst>
              <a:ext uri="{FF2B5EF4-FFF2-40B4-BE49-F238E27FC236}">
                <a16:creationId xmlns:a16="http://schemas.microsoft.com/office/drawing/2014/main" id="{E2990D99-9A78-4950-A46C-296156542240}"/>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Tree>
    <p:extLst>
      <p:ext uri="{BB962C8B-B14F-4D97-AF65-F5344CB8AC3E}">
        <p14:creationId xmlns:p14="http://schemas.microsoft.com/office/powerpoint/2010/main" val="4253097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pPr>
              <a:defRPr/>
            </a:pPr>
            <a:r>
              <a:rPr lang="en-US"/>
              <a:t>  </a:t>
            </a:r>
            <a:fld id="{45F8D313-CCBE-49D6-A3BC-57B1848DFB52}" type="slidenum">
              <a:rPr lang="en-US" smtClean="0"/>
              <a:pPr>
                <a:defRPr/>
              </a:pPr>
              <a:t>‹#›</a:t>
            </a:fld>
            <a:r>
              <a:rPr lang="en-US"/>
              <a:t> </a:t>
            </a:r>
            <a:endParaRPr lang="en-US" dirty="0"/>
          </a:p>
        </p:txBody>
      </p:sp>
      <p:sp>
        <p:nvSpPr>
          <p:cNvPr id="4" name="Footer Placeholder 3"/>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944941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21408" y="365127"/>
            <a:ext cx="9232392" cy="1325563"/>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517287"/>
            <a:ext cx="2743200" cy="365125"/>
          </a:xfrm>
          <a:prstGeom prst="rect">
            <a:avLst/>
          </a:prstGeom>
        </p:spPr>
        <p:txBody>
          <a:bodyPr/>
          <a:lstStyle/>
          <a:p>
            <a:endParaRPr lang="en-GB" dirty="0"/>
          </a:p>
        </p:txBody>
      </p:sp>
      <p:sp>
        <p:nvSpPr>
          <p:cNvPr id="6" name="Footer Placeholder 4">
            <a:extLst>
              <a:ext uri="{FF2B5EF4-FFF2-40B4-BE49-F238E27FC236}">
                <a16:creationId xmlns:a16="http://schemas.microsoft.com/office/drawing/2014/main" id="{951AE474-9CE5-47BC-B451-AFCC84767C0B}"/>
              </a:ext>
            </a:extLst>
          </p:cNvPr>
          <p:cNvSpPr>
            <a:spLocks noGrp="1"/>
          </p:cNvSpPr>
          <p:nvPr>
            <p:ph type="ftr" sz="quarter" idx="3"/>
          </p:nvPr>
        </p:nvSpPr>
        <p:spPr>
          <a:xfrm>
            <a:off x="4038600" y="6517286"/>
            <a:ext cx="4114800" cy="365125"/>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en-GB" sz="1400"/>
              <a:t>www.rcgp.org.uk/TARGETantibiotics</a:t>
            </a:r>
            <a:endParaRPr lang="en-GB" sz="1400" dirty="0"/>
          </a:p>
        </p:txBody>
      </p:sp>
    </p:spTree>
    <p:extLst>
      <p:ext uri="{BB962C8B-B14F-4D97-AF65-F5344CB8AC3E}">
        <p14:creationId xmlns:p14="http://schemas.microsoft.com/office/powerpoint/2010/main" val="2867551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6">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Footer Placeholder 4">
            <a:extLst>
              <a:ext uri="{FF2B5EF4-FFF2-40B4-BE49-F238E27FC236}">
                <a16:creationId xmlns:a16="http://schemas.microsoft.com/office/drawing/2014/main" id="{692DDF56-5403-40E8-B805-915F5543FF0E}"/>
              </a:ext>
            </a:extLst>
          </p:cNvPr>
          <p:cNvSpPr>
            <a:spLocks noGrp="1"/>
          </p:cNvSpPr>
          <p:nvPr>
            <p:ph type="ftr" sz="quarter" idx="3"/>
          </p:nvPr>
        </p:nvSpPr>
        <p:spPr>
          <a:xfrm>
            <a:off x="4038600" y="6517286"/>
            <a:ext cx="4114800" cy="365125"/>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en-GB" sz="1400"/>
              <a:t>www.rcgp.org.uk/TARGETantibiotics</a:t>
            </a:r>
            <a:endParaRPr lang="en-GB" sz="1400" dirty="0"/>
          </a:p>
        </p:txBody>
      </p:sp>
    </p:spTree>
    <p:extLst>
      <p:ext uri="{BB962C8B-B14F-4D97-AF65-F5344CB8AC3E}">
        <p14:creationId xmlns:p14="http://schemas.microsoft.com/office/powerpoint/2010/main" val="43090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6336" y="365127"/>
            <a:ext cx="9427464"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46118BE0-A7FE-4009-A3F2-0FF82960E1E4}"/>
              </a:ext>
            </a:extLst>
          </p:cNvPr>
          <p:cNvSpPr>
            <a:spLocks noGrp="1"/>
          </p:cNvSpPr>
          <p:nvPr>
            <p:ph type="ftr" sz="quarter" idx="3"/>
          </p:nvPr>
        </p:nvSpPr>
        <p:spPr>
          <a:xfrm>
            <a:off x="4038600" y="6517286"/>
            <a:ext cx="4114800" cy="365125"/>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en-GB" sz="1400"/>
              <a:t>www.rcgp.org.uk/TARGETantibiotics</a:t>
            </a:r>
            <a:endParaRPr lang="en-GB" sz="1400" dirty="0"/>
          </a:p>
        </p:txBody>
      </p:sp>
    </p:spTree>
    <p:extLst>
      <p:ext uri="{BB962C8B-B14F-4D97-AF65-F5344CB8AC3E}">
        <p14:creationId xmlns:p14="http://schemas.microsoft.com/office/powerpoint/2010/main" val="1792010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26335" y="365127"/>
            <a:ext cx="942905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EE1385C2-C24A-4E88-87F7-2016927FAD7D}" type="slidenum">
              <a:rPr lang="en-GB" smtClean="0"/>
              <a:t>‹#›</a:t>
            </a:fld>
            <a:endParaRPr lang="en-GB" dirty="0"/>
          </a:p>
        </p:txBody>
      </p:sp>
      <p:sp>
        <p:nvSpPr>
          <p:cNvPr id="10" name="Footer Placeholder 4">
            <a:extLst>
              <a:ext uri="{FF2B5EF4-FFF2-40B4-BE49-F238E27FC236}">
                <a16:creationId xmlns:a16="http://schemas.microsoft.com/office/drawing/2014/main" id="{DF8D00EF-F158-432E-B096-792D83123F7A}"/>
              </a:ext>
            </a:extLst>
          </p:cNvPr>
          <p:cNvSpPr>
            <a:spLocks noGrp="1"/>
          </p:cNvSpPr>
          <p:nvPr>
            <p:ph type="ftr" sz="quarter" idx="1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Tree>
    <p:extLst>
      <p:ext uri="{BB962C8B-B14F-4D97-AF65-F5344CB8AC3E}">
        <p14:creationId xmlns:p14="http://schemas.microsoft.com/office/powerpoint/2010/main" val="2873903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23872" y="365127"/>
            <a:ext cx="9329928" cy="1325563"/>
          </a:xfr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EE1385C2-C24A-4E88-87F7-2016927FAD7D}" type="slidenum">
              <a:rPr lang="en-GB" smtClean="0"/>
              <a:t>‹#›</a:t>
            </a:fld>
            <a:endParaRPr lang="en-GB" dirty="0"/>
          </a:p>
        </p:txBody>
      </p:sp>
      <p:sp>
        <p:nvSpPr>
          <p:cNvPr id="6" name="Footer Placeholder 4">
            <a:extLst>
              <a:ext uri="{FF2B5EF4-FFF2-40B4-BE49-F238E27FC236}">
                <a16:creationId xmlns:a16="http://schemas.microsoft.com/office/drawing/2014/main" id="{4D556900-507B-4388-9995-675DBA908815}"/>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dirty="0"/>
              <a:t>www.rcgp.org.uk/TARGETantibiotics</a:t>
            </a:r>
          </a:p>
        </p:txBody>
      </p:sp>
    </p:spTree>
    <p:extLst>
      <p:ext uri="{BB962C8B-B14F-4D97-AF65-F5344CB8AC3E}">
        <p14:creationId xmlns:p14="http://schemas.microsoft.com/office/powerpoint/2010/main" val="1506174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EE1385C2-C24A-4E88-87F7-2016927FAD7D}" type="slidenum">
              <a:rPr lang="en-GB" smtClean="0"/>
              <a:t>‹#›</a:t>
            </a:fld>
            <a:endParaRPr lang="en-GB" dirty="0"/>
          </a:p>
        </p:txBody>
      </p:sp>
      <p:pic>
        <p:nvPicPr>
          <p:cNvPr id="5" name="Picture 2">
            <a:extLst>
              <a:ext uri="{FF2B5EF4-FFF2-40B4-BE49-F238E27FC236}">
                <a16:creationId xmlns:a16="http://schemas.microsoft.com/office/drawing/2014/main" id="{47B68C02-FB91-4589-A45F-F61F3EE3D7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513" y="319205"/>
            <a:ext cx="1468712" cy="130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a:extLst>
              <a:ext uri="{FF2B5EF4-FFF2-40B4-BE49-F238E27FC236}">
                <a16:creationId xmlns:a16="http://schemas.microsoft.com/office/drawing/2014/main" id="{0F90C691-8EAB-41DF-A584-8D7071057231}"/>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Tree>
    <p:extLst>
      <p:ext uri="{BB962C8B-B14F-4D97-AF65-F5344CB8AC3E}">
        <p14:creationId xmlns:p14="http://schemas.microsoft.com/office/powerpoint/2010/main" val="3244392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625251"/>
            <a:ext cx="3932237" cy="432149"/>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EE1385C2-C24A-4E88-87F7-2016927FAD7D}" type="slidenum">
              <a:rPr lang="en-GB" smtClean="0"/>
              <a:t>‹#›</a:t>
            </a:fld>
            <a:endParaRPr lang="en-GB" dirty="0"/>
          </a:p>
        </p:txBody>
      </p:sp>
      <p:sp>
        <p:nvSpPr>
          <p:cNvPr id="8" name="Footer Placeholder 4">
            <a:extLst>
              <a:ext uri="{FF2B5EF4-FFF2-40B4-BE49-F238E27FC236}">
                <a16:creationId xmlns:a16="http://schemas.microsoft.com/office/drawing/2014/main" id="{C9395341-A123-4438-B3EE-2455CCE6AF55}"/>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Tree>
    <p:extLst>
      <p:ext uri="{BB962C8B-B14F-4D97-AF65-F5344CB8AC3E}">
        <p14:creationId xmlns:p14="http://schemas.microsoft.com/office/powerpoint/2010/main" val="794784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517287"/>
            <a:ext cx="2743200" cy="365125"/>
          </a:xfrm>
          <a:prstGeom prst="rect">
            <a:avLst/>
          </a:prstGeom>
        </p:spPr>
        <p:txBody>
          <a:bodyPr/>
          <a:lstStyle/>
          <a:p>
            <a:r>
              <a:rPr lang="en-US" dirty="0"/>
              <a:t>UTI V1.12 June 2020</a:t>
            </a:r>
            <a:endParaRPr lang="en-GB" dirty="0"/>
          </a:p>
        </p:txBody>
      </p:sp>
      <p:sp>
        <p:nvSpPr>
          <p:cNvPr id="6" name="Footer Placeholder 5"/>
          <p:cNvSpPr>
            <a:spLocks noGrp="1"/>
          </p:cNvSpPr>
          <p:nvPr>
            <p:ph type="ftr" sz="quarter" idx="11"/>
          </p:nvPr>
        </p:nvSpPr>
        <p:spPr>
          <a:xfrm>
            <a:off x="4038600" y="6517286"/>
            <a:ext cx="4114800" cy="365125"/>
          </a:xfrm>
          <a:prstGeom prst="rect">
            <a:avLst/>
          </a:prstGeom>
        </p:spPr>
        <p:txBody>
          <a:bodyPr/>
          <a:lstStyle/>
          <a:p>
            <a:r>
              <a:rPr lang="en-GB" dirty="0"/>
              <a:t>rcgp.org.uk/</a:t>
            </a:r>
            <a:r>
              <a:rPr lang="en-GB" dirty="0" err="1"/>
              <a:t>TARGETantibiotics</a:t>
            </a:r>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EE1385C2-C24A-4E88-87F7-2016927FAD7D}" type="slidenum">
              <a:rPr lang="en-GB" smtClean="0"/>
              <a:t>‹#›</a:t>
            </a:fld>
            <a:endParaRPr lang="en-GB" dirty="0"/>
          </a:p>
        </p:txBody>
      </p:sp>
    </p:spTree>
    <p:extLst>
      <p:ext uri="{BB962C8B-B14F-4D97-AF65-F5344CB8AC3E}">
        <p14:creationId xmlns:p14="http://schemas.microsoft.com/office/powerpoint/2010/main" val="3891663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D37EE4-2BCC-4C30-A5EA-0E3FF3A574D5}"/>
              </a:ext>
            </a:extLst>
          </p:cNvPr>
          <p:cNvSpPr/>
          <p:nvPr userDrawn="1"/>
        </p:nvSpPr>
        <p:spPr>
          <a:xfrm>
            <a:off x="0" y="6492874"/>
            <a:ext cx="12192000" cy="365126"/>
          </a:xfrm>
          <a:prstGeom prst="rect">
            <a:avLst/>
          </a:prstGeom>
          <a:solidFill>
            <a:srgbClr val="F4DDC4"/>
          </a:solidFill>
          <a:ln>
            <a:solidFill>
              <a:srgbClr val="F4D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FC4202E-EF2F-40CB-96C9-9DABAF1BCC3C}"/>
              </a:ext>
            </a:extLst>
          </p:cNvPr>
          <p:cNvSpPr/>
          <p:nvPr userDrawn="1"/>
        </p:nvSpPr>
        <p:spPr>
          <a:xfrm>
            <a:off x="0" y="-7820"/>
            <a:ext cx="12192000" cy="348534"/>
          </a:xfrm>
          <a:prstGeom prst="rect">
            <a:avLst/>
          </a:prstGeom>
          <a:solidFill>
            <a:srgbClr val="AD0016"/>
          </a:solidFill>
          <a:ln>
            <a:solidFill>
              <a:srgbClr val="AD00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Placeholder 1"/>
          <p:cNvSpPr>
            <a:spLocks noGrp="1"/>
          </p:cNvSpPr>
          <p:nvPr>
            <p:ph type="title"/>
          </p:nvPr>
        </p:nvSpPr>
        <p:spPr>
          <a:xfrm>
            <a:off x="1901953" y="365127"/>
            <a:ext cx="9451847"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235440A4-9E24-447F-92F7-EED6F463187F}"/>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0242" y="494346"/>
            <a:ext cx="717958" cy="855510"/>
          </a:xfrm>
          <a:prstGeom prst="rect">
            <a:avLst/>
          </a:prstGeom>
        </p:spPr>
      </p:pic>
      <p:sp>
        <p:nvSpPr>
          <p:cNvPr id="9" name="Footer Placeholder 4">
            <a:extLst>
              <a:ext uri="{FF2B5EF4-FFF2-40B4-BE49-F238E27FC236}">
                <a16:creationId xmlns:a16="http://schemas.microsoft.com/office/drawing/2014/main" id="{98BD2B61-3C02-4444-BFBF-AE2B183A9096}"/>
              </a:ext>
            </a:extLst>
          </p:cNvPr>
          <p:cNvSpPr>
            <a:spLocks noGrp="1"/>
          </p:cNvSpPr>
          <p:nvPr>
            <p:ph type="ftr" sz="quarter" idx="3"/>
          </p:nvPr>
        </p:nvSpPr>
        <p:spPr>
          <a:xfrm>
            <a:off x="4038600" y="6517286"/>
            <a:ext cx="4114800" cy="365125"/>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en-GB" sz="1400"/>
              <a:t>www.rcgp.org.uk/TARGETantibiotics</a:t>
            </a:r>
            <a:endParaRPr lang="en-GB" sz="1400" dirty="0"/>
          </a:p>
        </p:txBody>
      </p:sp>
    </p:spTree>
    <p:extLst>
      <p:ext uri="{BB962C8B-B14F-4D97-AF65-F5344CB8AC3E}">
        <p14:creationId xmlns:p14="http://schemas.microsoft.com/office/powerpoint/2010/main" val="144425553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695" r:id="rId12"/>
    <p:sldLayoutId id="2147483696" r:id="rId13"/>
    <p:sldLayoutId id="2147483697" r:id="rId14"/>
    <p:sldLayoutId id="2147483698" r:id="rId15"/>
    <p:sldLayoutId id="2147483699" r:id="rId16"/>
    <p:sldLayoutId id="2147483808" r:id="rId17"/>
  </p:sldLayoutIdLst>
  <p:hf hdr="0"/>
  <p:txStyles>
    <p:titleStyle>
      <a:lvl1pPr algn="l" defTabSz="914400" rtl="0" eaLnBrk="1" latinLnBrk="0" hangingPunct="1">
        <a:lnSpc>
          <a:spcPct val="90000"/>
        </a:lnSpc>
        <a:spcBef>
          <a:spcPct val="0"/>
        </a:spcBef>
        <a:buNone/>
        <a:defRPr sz="4400" b="1" kern="1200">
          <a:solidFill>
            <a:srgbClr val="AD001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0.emf"/><Relationship Id="rId7" Type="http://schemas.openxmlformats.org/officeDocument/2006/relationships/diagramQuickStyle" Target="../diagrams/quickStyle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hyperlink" Target="https://www.prescqipp.info/our-resources/webkits/hot-topics/" TargetMode="External"/><Relationship Id="rId9" Type="http://schemas.microsoft.com/office/2007/relationships/diagramDrawing" Target="../diagrams/drawing5.xml"/></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9.png"/><Relationship Id="rId7" Type="http://schemas.openxmlformats.org/officeDocument/2006/relationships/diagramColors" Target="../diagrams/colors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1.png"/><Relationship Id="rId7" Type="http://schemas.openxmlformats.org/officeDocument/2006/relationships/diagramColors" Target="../diagrams/colors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9.png"/><Relationship Id="rId7" Type="http://schemas.openxmlformats.org/officeDocument/2006/relationships/diagramColors" Target="../diagrams/colors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23.png"/><Relationship Id="rId7" Type="http://schemas.openxmlformats.org/officeDocument/2006/relationships/diagramLayout" Target="../diagrams/layout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Data" Target="../diagrams/data9.xml"/><Relationship Id="rId11" Type="http://schemas.openxmlformats.org/officeDocument/2006/relationships/image" Target="../media/image26.png"/><Relationship Id="rId5" Type="http://schemas.openxmlformats.org/officeDocument/2006/relationships/image" Target="../media/image25.png"/><Relationship Id="rId10" Type="http://schemas.microsoft.com/office/2007/relationships/diagramDrawing" Target="../diagrams/drawing9.xml"/><Relationship Id="rId4" Type="http://schemas.openxmlformats.org/officeDocument/2006/relationships/image" Target="../media/image24.png"/><Relationship Id="rId9" Type="http://schemas.openxmlformats.org/officeDocument/2006/relationships/diagramColors" Target="../diagrams/colors9.xml"/></Relationships>
</file>

<file path=ppt/slides/_rels/slide2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1.png"/><Relationship Id="rId7" Type="http://schemas.openxmlformats.org/officeDocument/2006/relationships/diagramColors" Target="../diagrams/colors1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chart" Target="../charts/chart4.xml"/></Relationships>
</file>

<file path=ppt/slides/_rels/slide2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7.png"/><Relationship Id="rId7" Type="http://schemas.openxmlformats.org/officeDocument/2006/relationships/diagramColors" Target="../diagrams/colors12.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hyperlink" Target="https://www.nhs.uk/conditions/impetigo/"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30.png"/><Relationship Id="rId7" Type="http://schemas.openxmlformats.org/officeDocument/2006/relationships/diagramColors" Target="../diagrams/colors15.xm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31.jpeg"/><Relationship Id="rId7" Type="http://schemas.openxmlformats.org/officeDocument/2006/relationships/diagramQuickStyle" Target="../diagrams/quickStyle17.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32.png"/><Relationship Id="rId9" Type="http://schemas.microsoft.com/office/2007/relationships/diagramDrawing" Target="../diagrams/drawing17.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33.png"/><Relationship Id="rId7" Type="http://schemas.openxmlformats.org/officeDocument/2006/relationships/diagramQuickStyle" Target="../diagrams/quickStyle18.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34.png"/><Relationship Id="rId9" Type="http://schemas.microsoft.com/office/2007/relationships/diagramDrawing" Target="../diagrams/drawing18.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35.emf"/><Relationship Id="rId7" Type="http://schemas.openxmlformats.org/officeDocument/2006/relationships/diagramColors" Target="../diagrams/colors19.xm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3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23.xml"/><Relationship Id="rId3" Type="http://schemas.openxmlformats.org/officeDocument/2006/relationships/image" Target="../media/image37.png"/><Relationship Id="rId7" Type="http://schemas.openxmlformats.org/officeDocument/2006/relationships/diagramData" Target="../diagrams/data2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0.svg"/><Relationship Id="rId11" Type="http://schemas.microsoft.com/office/2007/relationships/diagramDrawing" Target="../diagrams/drawing23.xml"/><Relationship Id="rId5" Type="http://schemas.openxmlformats.org/officeDocument/2006/relationships/image" Target="../media/image39.png"/><Relationship Id="rId10" Type="http://schemas.openxmlformats.org/officeDocument/2006/relationships/diagramColors" Target="../diagrams/colors23.xml"/><Relationship Id="rId4" Type="http://schemas.openxmlformats.org/officeDocument/2006/relationships/image" Target="../media/image38.png"/><Relationship Id="rId9" Type="http://schemas.openxmlformats.org/officeDocument/2006/relationships/diagramQuickStyle" Target="../diagrams/quickStyle23.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24.xml"/><Relationship Id="rId3" Type="http://schemas.openxmlformats.org/officeDocument/2006/relationships/image" Target="../media/image41.jpeg"/><Relationship Id="rId7" Type="http://schemas.openxmlformats.org/officeDocument/2006/relationships/diagramQuickStyle" Target="../diagrams/quickStyle24.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Layout" Target="../diagrams/layout24.xml"/><Relationship Id="rId5" Type="http://schemas.openxmlformats.org/officeDocument/2006/relationships/diagramData" Target="../diagrams/data24.xml"/><Relationship Id="rId10" Type="http://schemas.openxmlformats.org/officeDocument/2006/relationships/image" Target="../media/image43.jpeg"/><Relationship Id="rId4" Type="http://schemas.openxmlformats.org/officeDocument/2006/relationships/image" Target="../media/image42.png"/><Relationship Id="rId9" Type="http://schemas.microsoft.com/office/2007/relationships/diagramDrawing" Target="../diagrams/drawing24.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25.xml"/><Relationship Id="rId3" Type="http://schemas.openxmlformats.org/officeDocument/2006/relationships/image" Target="../media/image44.png"/><Relationship Id="rId7" Type="http://schemas.openxmlformats.org/officeDocument/2006/relationships/diagramQuickStyle" Target="../diagrams/quickStyle25.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Layout" Target="../diagrams/layout25.xml"/><Relationship Id="rId5" Type="http://schemas.openxmlformats.org/officeDocument/2006/relationships/diagramData" Target="../diagrams/data25.xml"/><Relationship Id="rId4" Type="http://schemas.openxmlformats.org/officeDocument/2006/relationships/image" Target="../media/image45.png"/><Relationship Id="rId9" Type="http://schemas.microsoft.com/office/2007/relationships/diagramDrawing" Target="../diagrams/drawing2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image" Target="../media/image46.png"/><Relationship Id="rId7" Type="http://schemas.openxmlformats.org/officeDocument/2006/relationships/diagramQuickStyle" Target="../diagrams/quickStyle27.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Layout" Target="../diagrams/layout27.xml"/><Relationship Id="rId5" Type="http://schemas.openxmlformats.org/officeDocument/2006/relationships/diagramData" Target="../diagrams/data27.xml"/><Relationship Id="rId10" Type="http://schemas.openxmlformats.org/officeDocument/2006/relationships/image" Target="../media/image48.png"/><Relationship Id="rId4" Type="http://schemas.openxmlformats.org/officeDocument/2006/relationships/image" Target="../media/image47.svg"/><Relationship Id="rId9" Type="http://schemas.microsoft.com/office/2007/relationships/diagramDrawing" Target="../diagrams/drawing2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diagramLayout" Target="../diagrams/layout29.xml"/><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diagramData" Target="../diagrams/data29.xml"/><Relationship Id="rId2" Type="http://schemas.openxmlformats.org/officeDocument/2006/relationships/notesSlide" Target="../notesSlides/notesSlide40.xml"/><Relationship Id="rId16" Type="http://schemas.microsoft.com/office/2007/relationships/diagramDrawing" Target="../diagrams/drawing29.xml"/><Relationship Id="rId1" Type="http://schemas.openxmlformats.org/officeDocument/2006/relationships/slideLayout" Target="../slideLayouts/slideLayout2.xml"/><Relationship Id="rId6" Type="http://schemas.openxmlformats.org/officeDocument/2006/relationships/image" Target="../media/image52.svg"/><Relationship Id="rId11" Type="http://schemas.openxmlformats.org/officeDocument/2006/relationships/image" Target="../media/image57.svg"/><Relationship Id="rId5" Type="http://schemas.openxmlformats.org/officeDocument/2006/relationships/image" Target="../media/image51.png"/><Relationship Id="rId15" Type="http://schemas.openxmlformats.org/officeDocument/2006/relationships/diagramColors" Target="../diagrams/colors29.xml"/><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png"/><Relationship Id="rId14" Type="http://schemas.openxmlformats.org/officeDocument/2006/relationships/diagramQuickStyle" Target="../diagrams/quickStyle29.xml"/></Relationships>
</file>

<file path=ppt/slides/_rels/slide41.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58.png"/><Relationship Id="rId7" Type="http://schemas.openxmlformats.org/officeDocument/2006/relationships/diagramColors" Target="../diagrams/colors30.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42.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chart" Target="../charts/chart5.xml"/><Relationship Id="rId7" Type="http://schemas.openxmlformats.org/officeDocument/2006/relationships/diagramColors" Target="../diagrams/colors31.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s>
</file>

<file path=ppt/slides/_rels/slide4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44.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60.png"/><Relationship Id="rId7" Type="http://schemas.openxmlformats.org/officeDocument/2006/relationships/diagramColors" Target="../diagrams/colors33.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 Id="rId9" Type="http://schemas.openxmlformats.org/officeDocument/2006/relationships/image" Target="../media/image49.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chart" Target="../charts/char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A81A1-128E-4578-A80D-96A4AB79F119}"/>
              </a:ext>
            </a:extLst>
          </p:cNvPr>
          <p:cNvSpPr>
            <a:spLocks noGrp="1"/>
          </p:cNvSpPr>
          <p:nvPr>
            <p:ph type="ctrTitle"/>
          </p:nvPr>
        </p:nvSpPr>
        <p:spPr/>
        <p:txBody>
          <a:bodyPr>
            <a:normAutofit/>
          </a:bodyPr>
          <a:lstStyle/>
          <a:p>
            <a:r>
              <a:rPr lang="en-GB" sz="4400" dirty="0">
                <a:solidFill>
                  <a:srgbClr val="C00000"/>
                </a:solidFill>
              </a:rPr>
              <a:t>Skin infections  </a:t>
            </a:r>
            <a:br>
              <a:rPr lang="en-GB" sz="4400" dirty="0">
                <a:solidFill>
                  <a:schemeClr val="accent3">
                    <a:lumMod val="50000"/>
                  </a:schemeClr>
                </a:solidFill>
              </a:rPr>
            </a:br>
            <a:r>
              <a:rPr lang="en-GB" sz="3100" dirty="0">
                <a:solidFill>
                  <a:schemeClr val="accent3"/>
                </a:solidFill>
              </a:rPr>
              <a:t>Incorporating NICE antimicrobial prescribing guidelines</a:t>
            </a:r>
          </a:p>
        </p:txBody>
      </p:sp>
      <p:sp>
        <p:nvSpPr>
          <p:cNvPr id="3" name="Subtitle 2">
            <a:extLst>
              <a:ext uri="{FF2B5EF4-FFF2-40B4-BE49-F238E27FC236}">
                <a16:creationId xmlns:a16="http://schemas.microsoft.com/office/drawing/2014/main" id="{4AED72FA-0F95-4634-823B-24BBFC50AD0A}"/>
              </a:ext>
            </a:extLst>
          </p:cNvPr>
          <p:cNvSpPr>
            <a:spLocks noGrp="1"/>
          </p:cNvSpPr>
          <p:nvPr>
            <p:ph type="subTitle" idx="1"/>
          </p:nvPr>
        </p:nvSpPr>
        <p:spPr>
          <a:xfrm>
            <a:off x="1524000" y="3602037"/>
            <a:ext cx="9144000" cy="2213971"/>
          </a:xfrm>
        </p:spPr>
        <p:txBody>
          <a:bodyPr>
            <a:normAutofit/>
          </a:bodyPr>
          <a:lstStyle/>
          <a:p>
            <a:endParaRPr lang="en-GB" dirty="0"/>
          </a:p>
          <a:p>
            <a:r>
              <a:rPr lang="en-GB" sz="3100" b="1" dirty="0">
                <a:solidFill>
                  <a:schemeClr val="accent3"/>
                </a:solidFill>
                <a:latin typeface="+mj-lt"/>
                <a:ea typeface="+mj-ea"/>
                <a:cs typeface="+mj-cs"/>
              </a:rPr>
              <a:t>TARGET antibiotics </a:t>
            </a:r>
          </a:p>
          <a:p>
            <a:r>
              <a:rPr lang="en-GB" sz="3100" b="1" dirty="0">
                <a:solidFill>
                  <a:schemeClr val="accent3"/>
                </a:solidFill>
                <a:latin typeface="+mj-lt"/>
                <a:ea typeface="+mj-ea"/>
                <a:cs typeface="+mj-cs"/>
              </a:rPr>
              <a:t>2023</a:t>
            </a:r>
          </a:p>
        </p:txBody>
      </p:sp>
    </p:spTree>
    <p:extLst>
      <p:ext uri="{BB962C8B-B14F-4D97-AF65-F5344CB8AC3E}">
        <p14:creationId xmlns:p14="http://schemas.microsoft.com/office/powerpoint/2010/main" val="165151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B8B42-D030-462F-B1C1-92E6193BD7E3}"/>
              </a:ext>
            </a:extLst>
          </p:cNvPr>
          <p:cNvSpPr>
            <a:spLocks noGrp="1"/>
          </p:cNvSpPr>
          <p:nvPr>
            <p:ph type="title"/>
          </p:nvPr>
        </p:nvSpPr>
        <p:spPr>
          <a:xfrm>
            <a:off x="1056401" y="343444"/>
            <a:ext cx="9232392" cy="1325563"/>
          </a:xfrm>
        </p:spPr>
        <p:txBody>
          <a:bodyPr>
            <a:normAutofit/>
          </a:bodyPr>
          <a:lstStyle/>
          <a:p>
            <a:r>
              <a:rPr lang="en-GB" b="1" dirty="0">
                <a:solidFill>
                  <a:srgbClr val="C00000"/>
                </a:solidFill>
              </a:rPr>
              <a:t>Why skin infections?</a:t>
            </a:r>
            <a:endParaRPr lang="en-GB" sz="2800" b="1" dirty="0">
              <a:solidFill>
                <a:srgbClr val="C00000"/>
              </a:solidFill>
            </a:endParaRPr>
          </a:p>
        </p:txBody>
      </p:sp>
      <p:sp>
        <p:nvSpPr>
          <p:cNvPr id="3" name="Content Placeholder 2">
            <a:extLst>
              <a:ext uri="{FF2B5EF4-FFF2-40B4-BE49-F238E27FC236}">
                <a16:creationId xmlns:a16="http://schemas.microsoft.com/office/drawing/2014/main" id="{6D5A117D-7113-46DC-8FF3-2A8085DABB42}"/>
              </a:ext>
            </a:extLst>
          </p:cNvPr>
          <p:cNvSpPr>
            <a:spLocks noGrp="1"/>
          </p:cNvSpPr>
          <p:nvPr>
            <p:ph idx="1"/>
          </p:nvPr>
        </p:nvSpPr>
        <p:spPr>
          <a:xfrm>
            <a:off x="838200" y="1943663"/>
            <a:ext cx="9820701" cy="4024311"/>
          </a:xfrm>
        </p:spPr>
        <p:txBody>
          <a:bodyPr>
            <a:noAutofit/>
          </a:bodyPr>
          <a:lstStyle/>
          <a:p>
            <a:r>
              <a:rPr lang="en-GB" sz="2400" b="1" dirty="0"/>
              <a:t>16.3% </a:t>
            </a:r>
            <a:r>
              <a:rPr lang="en-GB" sz="2400" dirty="0"/>
              <a:t>of antibiotics in primary care are prescribed for skin infection</a:t>
            </a:r>
          </a:p>
          <a:p>
            <a:pPr lvl="1"/>
            <a:r>
              <a:rPr lang="en-GB" dirty="0"/>
              <a:t>Majority prescribed for “boil or abscess”, </a:t>
            </a:r>
          </a:p>
          <a:p>
            <a:pPr lvl="1"/>
            <a:r>
              <a:rPr lang="en-GB" dirty="0"/>
              <a:t>Cellulitis is the 3</a:t>
            </a:r>
            <a:r>
              <a:rPr lang="en-GB" baseline="30000" dirty="0"/>
              <a:t>rd</a:t>
            </a:r>
            <a:r>
              <a:rPr lang="en-GB" dirty="0"/>
              <a:t> most common reason for prescribing in skin infections</a:t>
            </a:r>
          </a:p>
          <a:p>
            <a:pPr lvl="1"/>
            <a:r>
              <a:rPr lang="en-GB" dirty="0"/>
              <a:t>56% of all β-Lactamase-resistant penicillin are linked to a skin problem</a:t>
            </a:r>
          </a:p>
          <a:p>
            <a:pPr lvl="1"/>
            <a:r>
              <a:rPr lang="en-GB" dirty="0"/>
              <a:t>About 50% of codes for “impetigo” are linked to an oral antibiotic prescription</a:t>
            </a:r>
          </a:p>
          <a:p>
            <a:pPr marL="457200" lvl="1" indent="0">
              <a:buNone/>
            </a:pPr>
            <a:endParaRPr lang="en-GB" dirty="0"/>
          </a:p>
          <a:p>
            <a:r>
              <a:rPr lang="en-GB" sz="2400" dirty="0"/>
              <a:t>GPs want more information to support daily practice for cellulitis and leg ulcers</a:t>
            </a:r>
          </a:p>
        </p:txBody>
      </p:sp>
      <p:sp>
        <p:nvSpPr>
          <p:cNvPr id="5" name="Footer Placeholder 4">
            <a:extLst>
              <a:ext uri="{FF2B5EF4-FFF2-40B4-BE49-F238E27FC236}">
                <a16:creationId xmlns:a16="http://schemas.microsoft.com/office/drawing/2014/main" id="{1EB4715D-AD1C-4165-A9B5-CF82BBD13D68}"/>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Tree>
    <p:extLst>
      <p:ext uri="{BB962C8B-B14F-4D97-AF65-F5344CB8AC3E}">
        <p14:creationId xmlns:p14="http://schemas.microsoft.com/office/powerpoint/2010/main" val="4093431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89202-588B-4638-B6AC-0BE173D2691A}"/>
              </a:ext>
            </a:extLst>
          </p:cNvPr>
          <p:cNvSpPr>
            <a:spLocks noGrp="1"/>
          </p:cNvSpPr>
          <p:nvPr>
            <p:ph type="title"/>
          </p:nvPr>
        </p:nvSpPr>
        <p:spPr>
          <a:xfrm>
            <a:off x="1045643" y="369289"/>
            <a:ext cx="9232392" cy="1325563"/>
          </a:xfrm>
        </p:spPr>
        <p:txBody>
          <a:bodyPr/>
          <a:lstStyle/>
          <a:p>
            <a:r>
              <a:rPr lang="en-GB" dirty="0">
                <a:solidFill>
                  <a:srgbClr val="C00000"/>
                </a:solidFill>
              </a:rPr>
              <a:t>Resistance to second line antibiotics </a:t>
            </a:r>
          </a:p>
        </p:txBody>
      </p:sp>
      <p:sp>
        <p:nvSpPr>
          <p:cNvPr id="3" name="Content Placeholder 2">
            <a:extLst>
              <a:ext uri="{FF2B5EF4-FFF2-40B4-BE49-F238E27FC236}">
                <a16:creationId xmlns:a16="http://schemas.microsoft.com/office/drawing/2014/main" id="{E8D0CC82-1A42-4ABA-A3D4-13C4F54F5A64}"/>
              </a:ext>
            </a:extLst>
          </p:cNvPr>
          <p:cNvSpPr>
            <a:spLocks noGrp="1"/>
          </p:cNvSpPr>
          <p:nvPr>
            <p:ph idx="1"/>
          </p:nvPr>
        </p:nvSpPr>
        <p:spPr>
          <a:xfrm>
            <a:off x="838200" y="1825625"/>
            <a:ext cx="10579100" cy="4560888"/>
          </a:xfrm>
        </p:spPr>
        <p:txBody>
          <a:bodyPr>
            <a:noAutofit/>
          </a:bodyPr>
          <a:lstStyle/>
          <a:p>
            <a:r>
              <a:rPr lang="en-GB" sz="2200" dirty="0"/>
              <a:t>Flucloxacillin is often the oral antibiotic of choice for many skin infections</a:t>
            </a:r>
          </a:p>
          <a:p>
            <a:r>
              <a:rPr lang="en-GB" sz="2200" dirty="0"/>
              <a:t>Alternative oral antibiotics are often required (e.g. for penicillin allergies)</a:t>
            </a:r>
          </a:p>
          <a:p>
            <a:r>
              <a:rPr lang="en-GB" sz="2200" dirty="0"/>
              <a:t>Macrolides (e.g. clarithromycin) are often the alternative choice: </a:t>
            </a:r>
          </a:p>
          <a:p>
            <a:r>
              <a:rPr lang="en-GB" sz="2200" dirty="0"/>
              <a:t>English surveillance programme for antimicrobial utilisation and resistance - 2021-2022  ESPAUR</a:t>
            </a:r>
          </a:p>
          <a:p>
            <a:pPr lvl="1"/>
            <a:r>
              <a:rPr lang="en-GB" sz="2200" dirty="0"/>
              <a:t>18.6% of meticillin-susceptible staph. (MSSA) are resistant to macrolides</a:t>
            </a:r>
          </a:p>
          <a:p>
            <a:pPr lvl="1"/>
            <a:r>
              <a:rPr lang="en-GB" sz="2200" dirty="0"/>
              <a:t>53% of meticillin-resistant staph. (MRSA) are resistant to macrolides</a:t>
            </a:r>
          </a:p>
          <a:p>
            <a:pPr lvl="1"/>
            <a:endParaRPr lang="en-GB" sz="2200" dirty="0"/>
          </a:p>
          <a:p>
            <a:r>
              <a:rPr lang="en-GB" sz="2200" dirty="0"/>
              <a:t>Recent NICE antimicrobial prescribing guidelines:</a:t>
            </a:r>
          </a:p>
          <a:p>
            <a:pPr lvl="1"/>
            <a:r>
              <a:rPr lang="en-GB" sz="2200" dirty="0"/>
              <a:t>Impetigo (Aug 2020)</a:t>
            </a:r>
          </a:p>
          <a:p>
            <a:pPr lvl="1"/>
            <a:r>
              <a:rPr lang="en-GB" sz="2200" dirty="0"/>
              <a:t>Cellulitis and erysipelas (Sept 2019)</a:t>
            </a:r>
          </a:p>
          <a:p>
            <a:pPr lvl="1"/>
            <a:r>
              <a:rPr lang="en-GB" sz="2200" dirty="0"/>
              <a:t>Leg ulcer infection (Aug 2020)</a:t>
            </a:r>
          </a:p>
        </p:txBody>
      </p:sp>
      <p:sp>
        <p:nvSpPr>
          <p:cNvPr id="6" name="Footer Placeholder 4">
            <a:extLst>
              <a:ext uri="{FF2B5EF4-FFF2-40B4-BE49-F238E27FC236}">
                <a16:creationId xmlns:a16="http://schemas.microsoft.com/office/drawing/2014/main" id="{D5DFBF8C-4CFE-4E32-83E5-D4284939C283}"/>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Tree>
    <p:extLst>
      <p:ext uri="{BB962C8B-B14F-4D97-AF65-F5344CB8AC3E}">
        <p14:creationId xmlns:p14="http://schemas.microsoft.com/office/powerpoint/2010/main" val="4113044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FB34-CE4A-498F-9AEA-D7E1866BF280}"/>
              </a:ext>
            </a:extLst>
          </p:cNvPr>
          <p:cNvSpPr>
            <a:spLocks noGrp="1"/>
          </p:cNvSpPr>
          <p:nvPr>
            <p:ph type="title"/>
          </p:nvPr>
        </p:nvSpPr>
        <p:spPr>
          <a:xfrm>
            <a:off x="1081228" y="347370"/>
            <a:ext cx="9232392" cy="1325563"/>
          </a:xfrm>
        </p:spPr>
        <p:txBody>
          <a:bodyPr/>
          <a:lstStyle/>
          <a:p>
            <a:r>
              <a:rPr lang="en-GB" dirty="0"/>
              <a:t>Impetigo background </a:t>
            </a:r>
          </a:p>
        </p:txBody>
      </p:sp>
      <p:sp>
        <p:nvSpPr>
          <p:cNvPr id="3" name="Content Placeholder 2">
            <a:extLst>
              <a:ext uri="{FF2B5EF4-FFF2-40B4-BE49-F238E27FC236}">
                <a16:creationId xmlns:a16="http://schemas.microsoft.com/office/drawing/2014/main" id="{7F3D0973-6865-4AB0-86F3-16A6A15487B7}"/>
              </a:ext>
            </a:extLst>
          </p:cNvPr>
          <p:cNvSpPr>
            <a:spLocks noGrp="1"/>
          </p:cNvSpPr>
          <p:nvPr>
            <p:ph idx="1"/>
          </p:nvPr>
        </p:nvSpPr>
        <p:spPr>
          <a:xfrm>
            <a:off x="1053438" y="1672932"/>
            <a:ext cx="7111701" cy="4727867"/>
          </a:xfrm>
        </p:spPr>
        <p:txBody>
          <a:bodyPr>
            <a:normAutofit fontScale="92500" lnSpcReduction="20000"/>
          </a:bodyPr>
          <a:lstStyle/>
          <a:p>
            <a:pPr>
              <a:spcAft>
                <a:spcPts val="600"/>
              </a:spcAft>
            </a:pPr>
            <a:r>
              <a:rPr lang="en-GB" sz="2400" dirty="0"/>
              <a:t>Highly contagious, common bacterial infection of the skin </a:t>
            </a:r>
          </a:p>
          <a:p>
            <a:pPr>
              <a:spcAft>
                <a:spcPts val="600"/>
              </a:spcAft>
            </a:pPr>
            <a:r>
              <a:rPr lang="en-GB" sz="2400" dirty="0"/>
              <a:t>Annual incidence ~ 2.8% &lt;4 years old, and 1.6% in 5–15 years old</a:t>
            </a:r>
          </a:p>
          <a:p>
            <a:pPr>
              <a:spcAft>
                <a:spcPts val="600"/>
              </a:spcAft>
            </a:pPr>
            <a:r>
              <a:rPr lang="en-GB" sz="2400" dirty="0"/>
              <a:t>Peak incidence in warmer weather</a:t>
            </a:r>
          </a:p>
          <a:p>
            <a:pPr>
              <a:spcAft>
                <a:spcPts val="600"/>
              </a:spcAft>
            </a:pPr>
            <a:r>
              <a:rPr lang="en-GB" sz="2400" dirty="0"/>
              <a:t>Incubation period 4 - 10 days</a:t>
            </a:r>
          </a:p>
          <a:p>
            <a:pPr>
              <a:spcAft>
                <a:spcPts val="600"/>
              </a:spcAft>
            </a:pPr>
            <a:endParaRPr lang="en-GB" sz="2400" dirty="0"/>
          </a:p>
          <a:p>
            <a:pPr>
              <a:spcAft>
                <a:spcPts val="600"/>
              </a:spcAft>
            </a:pPr>
            <a:r>
              <a:rPr lang="en-GB" sz="2400" dirty="0"/>
              <a:t>Typically </a:t>
            </a:r>
            <a:r>
              <a:rPr lang="en-GB" sz="2400" i="1" dirty="0"/>
              <a:t>Staphylococcus aureus</a:t>
            </a:r>
            <a:r>
              <a:rPr lang="en-GB" sz="2400" dirty="0"/>
              <a:t>, but also </a:t>
            </a:r>
            <a:r>
              <a:rPr lang="en-GB" sz="2400" i="1" dirty="0"/>
              <a:t>Streptococcus pyogenes</a:t>
            </a:r>
          </a:p>
          <a:p>
            <a:pPr>
              <a:spcAft>
                <a:spcPts val="600"/>
              </a:spcAft>
            </a:pPr>
            <a:r>
              <a:rPr lang="en-GB" sz="2400" dirty="0"/>
              <a:t>Meticillin-resistant </a:t>
            </a:r>
            <a:r>
              <a:rPr lang="en-GB" sz="2400" i="1" dirty="0"/>
              <a:t>Staphylococcus aureus </a:t>
            </a:r>
            <a:r>
              <a:rPr lang="en-GB" sz="2400" dirty="0"/>
              <a:t>impetigo increasing</a:t>
            </a:r>
          </a:p>
          <a:p>
            <a:pPr>
              <a:spcAft>
                <a:spcPts val="600"/>
              </a:spcAft>
            </a:pPr>
            <a:r>
              <a:rPr lang="en-GB" sz="2400" dirty="0"/>
              <a:t>Spread is by direct contact (with discharges from the scabs of an infected person) or indirect contact with a contaminated environment</a:t>
            </a:r>
          </a:p>
        </p:txBody>
      </p:sp>
      <p:sp>
        <p:nvSpPr>
          <p:cNvPr id="6" name="Rectangle 5">
            <a:extLst>
              <a:ext uri="{FF2B5EF4-FFF2-40B4-BE49-F238E27FC236}">
                <a16:creationId xmlns:a16="http://schemas.microsoft.com/office/drawing/2014/main" id="{95E62673-F7DC-429D-B1C0-CF6BFE1E1FF4}"/>
              </a:ext>
            </a:extLst>
          </p:cNvPr>
          <p:cNvSpPr/>
          <p:nvPr/>
        </p:nvSpPr>
        <p:spPr>
          <a:xfrm>
            <a:off x="0" y="1568150"/>
            <a:ext cx="795221" cy="4961238"/>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Impetigo</a:t>
            </a:r>
          </a:p>
        </p:txBody>
      </p:sp>
      <p:graphicFrame>
        <p:nvGraphicFramePr>
          <p:cNvPr id="7" name="Diagram 6">
            <a:extLst>
              <a:ext uri="{FF2B5EF4-FFF2-40B4-BE49-F238E27FC236}">
                <a16:creationId xmlns:a16="http://schemas.microsoft.com/office/drawing/2014/main" id="{D7786133-400C-4F7F-95F9-CA8A28517DD8}"/>
              </a:ext>
            </a:extLst>
          </p:cNvPr>
          <p:cNvGraphicFramePr/>
          <p:nvPr>
            <p:extLst>
              <p:ext uri="{D42A27DB-BD31-4B8C-83A1-F6EECF244321}">
                <p14:modId xmlns:p14="http://schemas.microsoft.com/office/powerpoint/2010/main" val="3287976272"/>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4">
            <a:extLst>
              <a:ext uri="{FF2B5EF4-FFF2-40B4-BE49-F238E27FC236}">
                <a16:creationId xmlns:a16="http://schemas.microsoft.com/office/drawing/2014/main" id="{52517A38-D94E-4C1D-BD95-9528415D2B0F}"/>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grpSp>
        <p:nvGrpSpPr>
          <p:cNvPr id="10" name="Group 9">
            <a:extLst>
              <a:ext uri="{FF2B5EF4-FFF2-40B4-BE49-F238E27FC236}">
                <a16:creationId xmlns:a16="http://schemas.microsoft.com/office/drawing/2014/main" id="{0127252D-FA82-44DF-AD3B-AF3182FE8F1E}"/>
              </a:ext>
            </a:extLst>
          </p:cNvPr>
          <p:cNvGrpSpPr/>
          <p:nvPr/>
        </p:nvGrpSpPr>
        <p:grpSpPr>
          <a:xfrm>
            <a:off x="8700870" y="3593008"/>
            <a:ext cx="2894158" cy="2807792"/>
            <a:chOff x="714267" y="1815920"/>
            <a:chExt cx="2894158" cy="2807792"/>
          </a:xfrm>
        </p:grpSpPr>
        <p:grpSp>
          <p:nvGrpSpPr>
            <p:cNvPr id="11" name="Group 10">
              <a:extLst>
                <a:ext uri="{FF2B5EF4-FFF2-40B4-BE49-F238E27FC236}">
                  <a16:creationId xmlns:a16="http://schemas.microsoft.com/office/drawing/2014/main" id="{6078F5A8-85DD-4F52-88D5-0AF7ECD536F3}"/>
                </a:ext>
              </a:extLst>
            </p:cNvPr>
            <p:cNvGrpSpPr/>
            <p:nvPr/>
          </p:nvGrpSpPr>
          <p:grpSpPr>
            <a:xfrm>
              <a:off x="714268" y="1815920"/>
              <a:ext cx="2894157" cy="2807792"/>
              <a:chOff x="714268" y="1815920"/>
              <a:chExt cx="2894157" cy="2807792"/>
            </a:xfrm>
          </p:grpSpPr>
          <p:pic>
            <p:nvPicPr>
              <p:cNvPr id="13" name="Picture 12">
                <a:extLst>
                  <a:ext uri="{FF2B5EF4-FFF2-40B4-BE49-F238E27FC236}">
                    <a16:creationId xmlns:a16="http://schemas.microsoft.com/office/drawing/2014/main" id="{C40ACFDB-6D13-4C02-9EA4-653A9BCA26AB}"/>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b="8487"/>
              <a:stretch/>
            </p:blipFill>
            <p:spPr>
              <a:xfrm>
                <a:off x="714268" y="1815920"/>
                <a:ext cx="2894157" cy="2807792"/>
              </a:xfrm>
              <a:prstGeom prst="rect">
                <a:avLst/>
              </a:prstGeom>
            </p:spPr>
          </p:pic>
          <p:sp>
            <p:nvSpPr>
              <p:cNvPr id="14" name="TextBox 13">
                <a:extLst>
                  <a:ext uri="{FF2B5EF4-FFF2-40B4-BE49-F238E27FC236}">
                    <a16:creationId xmlns:a16="http://schemas.microsoft.com/office/drawing/2014/main" id="{ED6F2781-475A-4DF5-B48E-4CECBD54627F}"/>
                  </a:ext>
                </a:extLst>
              </p:cNvPr>
              <p:cNvSpPr txBox="1"/>
              <p:nvPr/>
            </p:nvSpPr>
            <p:spPr>
              <a:xfrm>
                <a:off x="714269" y="1832021"/>
                <a:ext cx="1520430" cy="1354217"/>
              </a:xfrm>
              <a:prstGeom prst="rect">
                <a:avLst/>
              </a:prstGeom>
              <a:noFill/>
            </p:spPr>
            <p:txBody>
              <a:bodyPr wrap="square" rtlCol="0">
                <a:spAutoFit/>
              </a:bodyPr>
              <a:lstStyle/>
              <a:p>
                <a:r>
                  <a:rPr lang="en-GB" sz="1600" b="1" dirty="0">
                    <a:solidFill>
                      <a:schemeClr val="bg1"/>
                    </a:solidFill>
                  </a:rPr>
                  <a:t>Non-bullous impetigo </a:t>
                </a:r>
              </a:p>
              <a:p>
                <a:r>
                  <a:rPr lang="en-GB" sz="1600" dirty="0">
                    <a:solidFill>
                      <a:schemeClr val="bg1"/>
                    </a:solidFill>
                  </a:rPr>
                  <a:t>most common age 2-5yrs</a:t>
                </a:r>
              </a:p>
              <a:p>
                <a:endParaRPr lang="en-GB" dirty="0"/>
              </a:p>
            </p:txBody>
          </p:sp>
        </p:grpSp>
        <p:sp>
          <p:nvSpPr>
            <p:cNvPr id="12" name="TextBox 11">
              <a:extLst>
                <a:ext uri="{FF2B5EF4-FFF2-40B4-BE49-F238E27FC236}">
                  <a16:creationId xmlns:a16="http://schemas.microsoft.com/office/drawing/2014/main" id="{1970DFAE-B74A-498C-B620-C5362B7A0AB1}"/>
                </a:ext>
              </a:extLst>
            </p:cNvPr>
            <p:cNvSpPr txBox="1"/>
            <p:nvPr/>
          </p:nvSpPr>
          <p:spPr>
            <a:xfrm>
              <a:off x="714267" y="4254379"/>
              <a:ext cx="2044149" cy="369332"/>
            </a:xfrm>
            <a:prstGeom prst="rect">
              <a:avLst/>
            </a:prstGeom>
            <a:noFill/>
          </p:spPr>
          <p:txBody>
            <a:bodyPr wrap="none" rtlCol="0">
              <a:spAutoFit/>
            </a:bodyPr>
            <a:lstStyle/>
            <a:p>
              <a:r>
                <a:rPr lang="en-GB" dirty="0">
                  <a:solidFill>
                    <a:schemeClr val="bg1">
                      <a:lumMod val="65000"/>
                    </a:schemeClr>
                  </a:solidFill>
                </a:rPr>
                <a:t>James Heilman, MD</a:t>
              </a:r>
            </a:p>
          </p:txBody>
        </p:sp>
      </p:grpSp>
      <p:pic>
        <p:nvPicPr>
          <p:cNvPr id="16" name="Picture 2" descr="Impetigo">
            <a:extLst>
              <a:ext uri="{FF2B5EF4-FFF2-40B4-BE49-F238E27FC236}">
                <a16:creationId xmlns:a16="http://schemas.microsoft.com/office/drawing/2014/main" id="{9F21170C-27E4-47A7-9560-938A5718EB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0871" y="598977"/>
            <a:ext cx="2879656" cy="266601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FBBE27-F893-4727-8D6D-628DC12F9B9C}"/>
              </a:ext>
            </a:extLst>
          </p:cNvPr>
          <p:cNvSpPr txBox="1"/>
          <p:nvPr/>
        </p:nvSpPr>
        <p:spPr>
          <a:xfrm>
            <a:off x="9447279" y="586687"/>
            <a:ext cx="2523059" cy="861774"/>
          </a:xfrm>
          <a:prstGeom prst="rect">
            <a:avLst/>
          </a:prstGeom>
          <a:noFill/>
        </p:spPr>
        <p:txBody>
          <a:bodyPr wrap="square" rtlCol="0">
            <a:spAutoFit/>
          </a:bodyPr>
          <a:lstStyle/>
          <a:p>
            <a:r>
              <a:rPr lang="en-GB" sz="1600" b="1" dirty="0">
                <a:solidFill>
                  <a:schemeClr val="bg1"/>
                </a:solidFill>
              </a:rPr>
              <a:t>Bullous impetigo </a:t>
            </a:r>
          </a:p>
          <a:p>
            <a:r>
              <a:rPr lang="en-GB" sz="1600" dirty="0">
                <a:solidFill>
                  <a:schemeClr val="bg1"/>
                </a:solidFill>
              </a:rPr>
              <a:t>more common  in &lt;2yrs</a:t>
            </a:r>
          </a:p>
          <a:p>
            <a:endParaRPr lang="en-GB" dirty="0">
              <a:solidFill>
                <a:schemeClr val="bg1"/>
              </a:solidFill>
            </a:endParaRPr>
          </a:p>
        </p:txBody>
      </p:sp>
    </p:spTree>
    <p:extLst>
      <p:ext uri="{BB962C8B-B14F-4D97-AF65-F5344CB8AC3E}">
        <p14:creationId xmlns:p14="http://schemas.microsoft.com/office/powerpoint/2010/main" val="1610968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C9602E-82B3-4AA2-AFC0-1CC335CE3651}"/>
              </a:ext>
            </a:extLst>
          </p:cNvPr>
          <p:cNvSpPr>
            <a:spLocks noGrp="1"/>
          </p:cNvSpPr>
          <p:nvPr>
            <p:ph idx="1"/>
          </p:nvPr>
        </p:nvSpPr>
        <p:spPr>
          <a:xfrm>
            <a:off x="1052514" y="1519416"/>
            <a:ext cx="4805362" cy="5009971"/>
          </a:xfrm>
          <a:solidFill>
            <a:srgbClr val="57A5EB">
              <a:alpha val="21176"/>
            </a:srgbClr>
          </a:solidFill>
        </p:spPr>
        <p:txBody>
          <a:bodyPr>
            <a:noAutofit/>
          </a:bodyPr>
          <a:lstStyle/>
          <a:p>
            <a:pPr marL="0" indent="0">
              <a:buNone/>
            </a:pPr>
            <a:r>
              <a:rPr lang="en-GB" dirty="0">
                <a:solidFill>
                  <a:srgbClr val="000000"/>
                </a:solidFill>
                <a:effectLst/>
                <a:ea typeface="Calibri" panose="020F0502020204030204" pitchFamily="34" charset="0"/>
                <a:cs typeface="Times New Roman" panose="02020603050405020304" pitchFamily="18" charset="0"/>
              </a:rPr>
              <a:t>Video call with parent: </a:t>
            </a:r>
          </a:p>
          <a:p>
            <a:r>
              <a:rPr lang="en-GB" dirty="0">
                <a:solidFill>
                  <a:srgbClr val="000000"/>
                </a:solidFill>
                <a:effectLst/>
                <a:ea typeface="Calibri" panose="020F0502020204030204" pitchFamily="34" charset="0"/>
                <a:cs typeface="Times New Roman" panose="02020603050405020304" pitchFamily="18" charset="0"/>
              </a:rPr>
              <a:t>5year old daughter</a:t>
            </a:r>
          </a:p>
          <a:p>
            <a:r>
              <a:rPr lang="en-GB" dirty="0">
                <a:solidFill>
                  <a:srgbClr val="000000"/>
                </a:solidFill>
                <a:effectLst/>
                <a:ea typeface="Calibri" panose="020F0502020204030204" pitchFamily="34" charset="0"/>
                <a:cs typeface="Times New Roman" panose="02020603050405020304" pitchFamily="18" charset="0"/>
              </a:rPr>
              <a:t>Spot on her </a:t>
            </a:r>
            <a:r>
              <a:rPr lang="en-GB" dirty="0">
                <a:solidFill>
                  <a:srgbClr val="000000"/>
                </a:solidFill>
                <a:ea typeface="Calibri" panose="020F0502020204030204" pitchFamily="34" charset="0"/>
                <a:cs typeface="Times New Roman" panose="02020603050405020304" pitchFamily="18" charset="0"/>
              </a:rPr>
              <a:t>cheek over 3 days, 50p sized area</a:t>
            </a:r>
          </a:p>
          <a:p>
            <a:r>
              <a:rPr lang="en-GB" dirty="0">
                <a:solidFill>
                  <a:srgbClr val="000000"/>
                </a:solidFill>
                <a:effectLst/>
                <a:ea typeface="Calibri" panose="020F0502020204030204" pitchFamily="34" charset="0"/>
                <a:cs typeface="Times New Roman" panose="02020603050405020304" pitchFamily="18" charset="0"/>
              </a:rPr>
              <a:t>Several other yellow crusty lesions; </a:t>
            </a:r>
            <a:r>
              <a:rPr lang="en-GB" dirty="0">
                <a:solidFill>
                  <a:srgbClr val="000000"/>
                </a:solidFill>
                <a:ea typeface="Calibri" panose="020F0502020204030204" pitchFamily="34" charset="0"/>
                <a:cs typeface="Times New Roman" panose="02020603050405020304" pitchFamily="18" charset="0"/>
              </a:rPr>
              <a:t>o</a:t>
            </a:r>
            <a:r>
              <a:rPr lang="en-GB" dirty="0">
                <a:solidFill>
                  <a:srgbClr val="000000"/>
                </a:solidFill>
                <a:effectLst/>
                <a:ea typeface="Calibri" panose="020F0502020204030204" pitchFamily="34" charset="0"/>
                <a:cs typeface="Times New Roman" panose="02020603050405020304" pitchFamily="18" charset="0"/>
              </a:rPr>
              <a:t>ther spots under chin</a:t>
            </a:r>
          </a:p>
          <a:p>
            <a:r>
              <a:rPr lang="en-GB" dirty="0">
                <a:solidFill>
                  <a:srgbClr val="000000"/>
                </a:solidFill>
                <a:effectLst/>
                <a:ea typeface="Calibri" panose="020F0502020204030204" pitchFamily="34" charset="0"/>
                <a:cs typeface="Times New Roman" panose="02020603050405020304" pitchFamily="18" charset="0"/>
              </a:rPr>
              <a:t>Otherwise well, no allergies.  </a:t>
            </a:r>
          </a:p>
          <a:p>
            <a:r>
              <a:rPr lang="en-GB" dirty="0">
                <a:solidFill>
                  <a:srgbClr val="000000"/>
                </a:solidFill>
                <a:ea typeface="Calibri" panose="020F0502020204030204" pitchFamily="34" charset="0"/>
                <a:cs typeface="Times New Roman" panose="02020603050405020304" pitchFamily="18" charset="0"/>
              </a:rPr>
              <a:t>You </a:t>
            </a:r>
            <a:r>
              <a:rPr lang="en-GB" dirty="0">
                <a:solidFill>
                  <a:srgbClr val="000000"/>
                </a:solidFill>
                <a:effectLst/>
                <a:ea typeface="Calibri" panose="020F0502020204030204" pitchFamily="34" charset="0"/>
                <a:cs typeface="Times New Roman" panose="02020603050405020304" pitchFamily="18" charset="0"/>
              </a:rPr>
              <a:t>diagnose impetigo (non-bullous)</a:t>
            </a:r>
            <a:endParaRPr lang="en-GB" dirty="0">
              <a:solidFill>
                <a:srgbClr val="000000"/>
              </a:solidFill>
            </a:endParaRPr>
          </a:p>
        </p:txBody>
      </p:sp>
      <p:sp>
        <p:nvSpPr>
          <p:cNvPr id="6" name="Rectangle 5">
            <a:extLst>
              <a:ext uri="{FF2B5EF4-FFF2-40B4-BE49-F238E27FC236}">
                <a16:creationId xmlns:a16="http://schemas.microsoft.com/office/drawing/2014/main" id="{6FAEA0CB-2414-4AC0-AC8F-C049D6D13E6B}"/>
              </a:ext>
            </a:extLst>
          </p:cNvPr>
          <p:cNvSpPr/>
          <p:nvPr/>
        </p:nvSpPr>
        <p:spPr>
          <a:xfrm>
            <a:off x="0" y="1519417"/>
            <a:ext cx="795221" cy="5009971"/>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Impetigo</a:t>
            </a:r>
          </a:p>
        </p:txBody>
      </p:sp>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2514" y="475333"/>
            <a:ext cx="8786235" cy="915015"/>
          </a:xfrm>
        </p:spPr>
        <p:txBody>
          <a:bodyPr>
            <a:normAutofit/>
          </a:bodyPr>
          <a:lstStyle/>
          <a:p>
            <a:r>
              <a:rPr lang="en-GB" dirty="0"/>
              <a:t>Impetigo Clinical Scenario</a:t>
            </a:r>
            <a:endParaRPr lang="en-GB" dirty="0">
              <a:solidFill>
                <a:schemeClr val="accent4">
                  <a:lumMod val="50000"/>
                </a:schemeClr>
              </a:solidFill>
            </a:endParaRPr>
          </a:p>
        </p:txBody>
      </p:sp>
      <p:graphicFrame>
        <p:nvGraphicFramePr>
          <p:cNvPr id="7" name="Diagram 6">
            <a:extLst>
              <a:ext uri="{FF2B5EF4-FFF2-40B4-BE49-F238E27FC236}">
                <a16:creationId xmlns:a16="http://schemas.microsoft.com/office/drawing/2014/main" id="{926D5B27-8853-4B85-AA02-E1CE533E835F}"/>
              </a:ext>
            </a:extLst>
          </p:cNvPr>
          <p:cNvGraphicFramePr/>
          <p:nvPr>
            <p:extLst>
              <p:ext uri="{D42A27DB-BD31-4B8C-83A1-F6EECF244321}">
                <p14:modId xmlns:p14="http://schemas.microsoft.com/office/powerpoint/2010/main" val="3433647347"/>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pic>
        <p:nvPicPr>
          <p:cNvPr id="4" name="Picture 3">
            <a:extLst>
              <a:ext uri="{FF2B5EF4-FFF2-40B4-BE49-F238E27FC236}">
                <a16:creationId xmlns:a16="http://schemas.microsoft.com/office/drawing/2014/main" id="{5266DDC9-BC99-1139-5AB7-72F868AC79BE}"/>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b="8487"/>
          <a:stretch/>
        </p:blipFill>
        <p:spPr>
          <a:xfrm>
            <a:off x="6806314" y="1940785"/>
            <a:ext cx="4333172" cy="4203865"/>
          </a:xfrm>
          <a:prstGeom prst="rect">
            <a:avLst/>
          </a:prstGeom>
        </p:spPr>
      </p:pic>
      <p:sp>
        <p:nvSpPr>
          <p:cNvPr id="5" name="TextBox 4">
            <a:extLst>
              <a:ext uri="{FF2B5EF4-FFF2-40B4-BE49-F238E27FC236}">
                <a16:creationId xmlns:a16="http://schemas.microsoft.com/office/drawing/2014/main" id="{5C70E02A-9283-6788-04D7-E933CB224DE8}"/>
              </a:ext>
            </a:extLst>
          </p:cNvPr>
          <p:cNvSpPr txBox="1"/>
          <p:nvPr/>
        </p:nvSpPr>
        <p:spPr>
          <a:xfrm>
            <a:off x="9095337" y="5775318"/>
            <a:ext cx="2044149" cy="369332"/>
          </a:xfrm>
          <a:prstGeom prst="rect">
            <a:avLst/>
          </a:prstGeom>
          <a:noFill/>
        </p:spPr>
        <p:txBody>
          <a:bodyPr wrap="none" rtlCol="0">
            <a:spAutoFit/>
          </a:bodyPr>
          <a:lstStyle/>
          <a:p>
            <a:r>
              <a:rPr lang="en-GB" dirty="0">
                <a:solidFill>
                  <a:schemeClr val="bg1">
                    <a:lumMod val="65000"/>
                  </a:schemeClr>
                </a:solidFill>
              </a:rPr>
              <a:t>James Heilman, MD</a:t>
            </a:r>
          </a:p>
        </p:txBody>
      </p:sp>
    </p:spTree>
    <p:extLst>
      <p:ext uri="{BB962C8B-B14F-4D97-AF65-F5344CB8AC3E}">
        <p14:creationId xmlns:p14="http://schemas.microsoft.com/office/powerpoint/2010/main" val="699230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AEA0CB-2414-4AC0-AC8F-C049D6D13E6B}"/>
              </a:ext>
            </a:extLst>
          </p:cNvPr>
          <p:cNvSpPr/>
          <p:nvPr/>
        </p:nvSpPr>
        <p:spPr>
          <a:xfrm>
            <a:off x="0" y="1519417"/>
            <a:ext cx="795221" cy="5009971"/>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Impetigo</a:t>
            </a:r>
          </a:p>
        </p:txBody>
      </p:sp>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9797" y="475918"/>
            <a:ext cx="8786235" cy="915015"/>
          </a:xfrm>
        </p:spPr>
        <p:txBody>
          <a:bodyPr>
            <a:normAutofit/>
          </a:bodyPr>
          <a:lstStyle/>
          <a:p>
            <a:r>
              <a:rPr lang="en-GB" dirty="0"/>
              <a:t>Impetigo Clinical Scenario</a:t>
            </a:r>
            <a:endParaRPr lang="en-GB" dirty="0">
              <a:solidFill>
                <a:schemeClr val="accent4">
                  <a:lumMod val="50000"/>
                </a:schemeClr>
              </a:solidFill>
            </a:endParaRPr>
          </a:p>
        </p:txBody>
      </p:sp>
      <p:sp>
        <p:nvSpPr>
          <p:cNvPr id="9" name="Content Placeholder 2">
            <a:extLst>
              <a:ext uri="{FF2B5EF4-FFF2-40B4-BE49-F238E27FC236}">
                <a16:creationId xmlns:a16="http://schemas.microsoft.com/office/drawing/2014/main" id="{36A774C7-F45C-4165-8DBF-6124B88BFA0B}"/>
              </a:ext>
            </a:extLst>
          </p:cNvPr>
          <p:cNvSpPr txBox="1">
            <a:spLocks/>
          </p:cNvSpPr>
          <p:nvPr/>
        </p:nvSpPr>
        <p:spPr>
          <a:xfrm>
            <a:off x="1943100" y="1905179"/>
            <a:ext cx="9944099" cy="34669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i="1" dirty="0">
                <a:solidFill>
                  <a:srgbClr val="000000"/>
                </a:solidFill>
                <a:ea typeface="Calibri" panose="020F0502020204030204" pitchFamily="34" charset="0"/>
                <a:cs typeface="Times New Roman" panose="02020603050405020304" pitchFamily="18" charset="0"/>
              </a:rPr>
              <a:t>What are your treatment recommendations? </a:t>
            </a:r>
          </a:p>
          <a:p>
            <a:pPr marL="342900" indent="-342900">
              <a:lnSpc>
                <a:spcPct val="107000"/>
              </a:lnSpc>
              <a:spcAft>
                <a:spcPts val="600"/>
              </a:spcAft>
              <a:buFont typeface="+mj-lt"/>
              <a:buAutoNum type="arabicPeriod"/>
            </a:pPr>
            <a:r>
              <a:rPr lang="en-GB" dirty="0">
                <a:solidFill>
                  <a:srgbClr val="000000"/>
                </a:solidFill>
                <a:ea typeface="Calibri" panose="020F0502020204030204" pitchFamily="34" charset="0"/>
                <a:cs typeface="Times New Roman" panose="02020603050405020304" pitchFamily="18" charset="0"/>
              </a:rPr>
              <a:t>Clarithromycin (oral)</a:t>
            </a:r>
          </a:p>
          <a:p>
            <a:pPr marL="342900" indent="-342900">
              <a:lnSpc>
                <a:spcPct val="107000"/>
              </a:lnSpc>
              <a:spcAft>
                <a:spcPts val="600"/>
              </a:spcAft>
              <a:buFont typeface="+mj-lt"/>
              <a:buAutoNum type="arabicPeriod"/>
            </a:pPr>
            <a:r>
              <a:rPr lang="en-GB" dirty="0">
                <a:solidFill>
                  <a:srgbClr val="000000"/>
                </a:solidFill>
                <a:ea typeface="Calibri" panose="020F0502020204030204" pitchFamily="34" charset="0"/>
                <a:cs typeface="Times New Roman" panose="02020603050405020304" pitchFamily="18" charset="0"/>
              </a:rPr>
              <a:t>Hydrogen peroxide cream</a:t>
            </a:r>
          </a:p>
          <a:p>
            <a:pPr marL="342900" indent="-342900">
              <a:lnSpc>
                <a:spcPct val="107000"/>
              </a:lnSpc>
              <a:spcAft>
                <a:spcPts val="600"/>
              </a:spcAft>
              <a:buFont typeface="+mj-lt"/>
              <a:buAutoNum type="arabicPeriod"/>
            </a:pPr>
            <a:r>
              <a:rPr lang="en-GB" dirty="0">
                <a:solidFill>
                  <a:srgbClr val="000000"/>
                </a:solidFill>
                <a:ea typeface="Calibri" panose="020F0502020204030204" pitchFamily="34" charset="0"/>
                <a:cs typeface="Times New Roman" panose="02020603050405020304" pitchFamily="18" charset="0"/>
              </a:rPr>
              <a:t>Flucloxacillin </a:t>
            </a:r>
          </a:p>
          <a:p>
            <a:pPr marL="342900" indent="-342900">
              <a:lnSpc>
                <a:spcPct val="107000"/>
              </a:lnSpc>
              <a:spcAft>
                <a:spcPts val="600"/>
              </a:spcAft>
              <a:buFont typeface="+mj-lt"/>
              <a:buAutoNum type="arabicPeriod"/>
            </a:pPr>
            <a:r>
              <a:rPr lang="en-GB" dirty="0">
                <a:solidFill>
                  <a:srgbClr val="000000"/>
                </a:solidFill>
                <a:ea typeface="Calibri" panose="020F0502020204030204" pitchFamily="34" charset="0"/>
                <a:cs typeface="Times New Roman" panose="02020603050405020304" pitchFamily="18" charset="0"/>
              </a:rPr>
              <a:t>Fusidic acid 2% </a:t>
            </a:r>
            <a:endParaRPr lang="en-GB"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dirty="0">
              <a:solidFill>
                <a:srgbClr val="000000"/>
              </a:solidFill>
            </a:endParaRPr>
          </a:p>
        </p:txBody>
      </p:sp>
      <p:sp>
        <p:nvSpPr>
          <p:cNvPr id="7" name="TextBox 6">
            <a:extLst>
              <a:ext uri="{FF2B5EF4-FFF2-40B4-BE49-F238E27FC236}">
                <a16:creationId xmlns:a16="http://schemas.microsoft.com/office/drawing/2014/main" id="{6F24D4BE-3476-48C2-8D2E-BEE7A16F80DB}"/>
              </a:ext>
            </a:extLst>
          </p:cNvPr>
          <p:cNvSpPr txBox="1"/>
          <p:nvPr/>
        </p:nvSpPr>
        <p:spPr>
          <a:xfrm>
            <a:off x="1328738" y="5356474"/>
            <a:ext cx="9944099" cy="9335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en-GB" sz="2400" i="1" dirty="0">
                <a:solidFill>
                  <a:srgbClr val="7030A0"/>
                </a:solidFill>
                <a:ea typeface="Calibri" panose="020F0502020204030204" pitchFamily="34" charset="0"/>
              </a:rPr>
              <a:t>Tip: If</a:t>
            </a:r>
            <a:r>
              <a:rPr kumimoji="0" lang="en-GB" sz="2400" i="1" u="none" strike="noStrike" kern="1200" cap="none" spc="0" normalizeH="0" baseline="0" noProof="0" dirty="0">
                <a:ln>
                  <a:noFill/>
                </a:ln>
                <a:solidFill>
                  <a:srgbClr val="7030A0"/>
                </a:solidFill>
                <a:effectLst/>
                <a:uLnTx/>
                <a:uFillTx/>
                <a:ea typeface="Calibri" panose="020F0502020204030204" pitchFamily="34" charset="0"/>
              </a:rPr>
              <a:t> antiseptic/ hydrogen peroxide not used this time,</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400" i="1" u="none" strike="noStrike" kern="1200" cap="none" spc="0" normalizeH="0" baseline="0" noProof="0" dirty="0">
                <a:ln>
                  <a:noFill/>
                </a:ln>
                <a:solidFill>
                  <a:srgbClr val="7030A0"/>
                </a:solidFill>
                <a:effectLst/>
                <a:uLnTx/>
                <a:uFillTx/>
                <a:ea typeface="Calibri" panose="020F0502020204030204" pitchFamily="34" charset="0"/>
              </a:rPr>
              <a:t> can suggest at onset if future lesions</a:t>
            </a:r>
            <a:r>
              <a:rPr kumimoji="0" lang="en-GB" sz="2400" i="1" u="none" strike="noStrike" kern="1200" cap="none" spc="0" normalizeH="0" baseline="0" noProof="0" dirty="0">
                <a:ln>
                  <a:noFill/>
                </a:ln>
                <a:solidFill>
                  <a:srgbClr val="7030A0"/>
                </a:solidFill>
                <a:effectLst/>
                <a:uLnTx/>
                <a:uFillTx/>
              </a:rPr>
              <a:t> </a:t>
            </a:r>
            <a:r>
              <a:rPr kumimoji="0" lang="en-GB" sz="2400" i="1" u="none" strike="noStrike" kern="1200" cap="none" spc="0" normalizeH="0" baseline="0" noProof="0" dirty="0">
                <a:ln>
                  <a:noFill/>
                </a:ln>
                <a:solidFill>
                  <a:srgbClr val="7030A0"/>
                </a:solidFill>
                <a:effectLst/>
                <a:uLnTx/>
                <a:uFillTx/>
                <a:ea typeface="Calibri" panose="020F0502020204030204" pitchFamily="34" charset="0"/>
                <a:cs typeface="Times New Roman" panose="02020603050405020304" pitchFamily="18" charset="0"/>
              </a:rPr>
              <a:t> </a:t>
            </a:r>
          </a:p>
        </p:txBody>
      </p:sp>
      <p:graphicFrame>
        <p:nvGraphicFramePr>
          <p:cNvPr id="11" name="Diagram 10">
            <a:extLst>
              <a:ext uri="{FF2B5EF4-FFF2-40B4-BE49-F238E27FC236}">
                <a16:creationId xmlns:a16="http://schemas.microsoft.com/office/drawing/2014/main" id="{32D8CDF6-EB5F-425D-92F3-8D1561E73C41}"/>
              </a:ext>
            </a:extLst>
          </p:cNvPr>
          <p:cNvGraphicFramePr/>
          <p:nvPr>
            <p:extLst>
              <p:ext uri="{D42A27DB-BD31-4B8C-83A1-F6EECF244321}">
                <p14:modId xmlns:p14="http://schemas.microsoft.com/office/powerpoint/2010/main" val="2273412421"/>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Footer Placeholder 4">
            <a:extLst>
              <a:ext uri="{FF2B5EF4-FFF2-40B4-BE49-F238E27FC236}">
                <a16:creationId xmlns:a16="http://schemas.microsoft.com/office/drawing/2014/main" id="{28875A51-C1BD-4B91-AD8D-D0D94525F6E5}"/>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Tree>
    <p:extLst>
      <p:ext uri="{BB962C8B-B14F-4D97-AF65-F5344CB8AC3E}">
        <p14:creationId xmlns:p14="http://schemas.microsoft.com/office/powerpoint/2010/main" val="426898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xEl>
                                              <p:pRg st="1" end="1"/>
                                            </p:txEl>
                                          </p:spTgt>
                                        </p:tgtEl>
                                      </p:cBhvr>
                                    </p:animEffect>
                                    <p:set>
                                      <p:cBhvr>
                                        <p:cTn id="7" dur="1" fill="hold">
                                          <p:stCondLst>
                                            <p:cond delay="499"/>
                                          </p:stCondLst>
                                        </p:cTn>
                                        <p:tgtEl>
                                          <p:spTgt spid="9">
                                            <p:txEl>
                                              <p:pRg st="1" end="1"/>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xEl>
                                              <p:pRg st="3" end="3"/>
                                            </p:txEl>
                                          </p:spTgt>
                                        </p:tgtEl>
                                      </p:cBhvr>
                                    </p:animEffect>
                                    <p:set>
                                      <p:cBhvr>
                                        <p:cTn id="10" dur="1" fill="hold">
                                          <p:stCondLst>
                                            <p:cond delay="499"/>
                                          </p:stCondLst>
                                        </p:cTn>
                                        <p:tgtEl>
                                          <p:spTgt spid="9">
                                            <p:txEl>
                                              <p:pRg st="3" end="3"/>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EF5D4480-F072-4684-85B9-4D80FB13409B}"/>
              </a:ext>
            </a:extLst>
          </p:cNvPr>
          <p:cNvGraphicFramePr/>
          <p:nvPr>
            <p:extLst>
              <p:ext uri="{D42A27DB-BD31-4B8C-83A1-F6EECF244321}">
                <p14:modId xmlns:p14="http://schemas.microsoft.com/office/powerpoint/2010/main" val="3470001574"/>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59607B13-487E-4A8C-BBEF-5BACC4FEC26F}"/>
              </a:ext>
            </a:extLst>
          </p:cNvPr>
          <p:cNvSpPr/>
          <p:nvPr/>
        </p:nvSpPr>
        <p:spPr>
          <a:xfrm>
            <a:off x="0" y="1519417"/>
            <a:ext cx="795221" cy="5009971"/>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Impetigo</a:t>
            </a:r>
          </a:p>
        </p:txBody>
      </p:sp>
      <p:sp>
        <p:nvSpPr>
          <p:cNvPr id="10" name="Footer Placeholder 4">
            <a:extLst>
              <a:ext uri="{FF2B5EF4-FFF2-40B4-BE49-F238E27FC236}">
                <a16:creationId xmlns:a16="http://schemas.microsoft.com/office/drawing/2014/main" id="{F96219A1-4641-4048-BB3C-4785343D808B}"/>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13" name="Title 1">
            <a:extLst>
              <a:ext uri="{FF2B5EF4-FFF2-40B4-BE49-F238E27FC236}">
                <a16:creationId xmlns:a16="http://schemas.microsoft.com/office/drawing/2014/main" id="{9E1A1B36-6A66-40DF-84F3-69691ACF9BE0}"/>
              </a:ext>
            </a:extLst>
          </p:cNvPr>
          <p:cNvSpPr>
            <a:spLocks noGrp="1"/>
          </p:cNvSpPr>
          <p:nvPr>
            <p:ph type="title"/>
          </p:nvPr>
        </p:nvSpPr>
        <p:spPr>
          <a:xfrm>
            <a:off x="1042811" y="699362"/>
            <a:ext cx="4427941" cy="1325563"/>
          </a:xfrm>
        </p:spPr>
        <p:txBody>
          <a:bodyPr>
            <a:normAutofit fontScale="90000"/>
          </a:bodyPr>
          <a:lstStyle/>
          <a:p>
            <a:br>
              <a:rPr lang="en-GB" sz="4900" dirty="0">
                <a:solidFill>
                  <a:schemeClr val="tx1"/>
                </a:solidFill>
              </a:rPr>
            </a:br>
            <a:r>
              <a:rPr lang="en-GB" sz="4900" dirty="0">
                <a:solidFill>
                  <a:schemeClr val="tx1"/>
                </a:solidFill>
              </a:rPr>
              <a:t>Treatment for localised non-bullous</a:t>
            </a:r>
          </a:p>
        </p:txBody>
      </p:sp>
      <p:sp>
        <p:nvSpPr>
          <p:cNvPr id="2" name="TextBox 1">
            <a:extLst>
              <a:ext uri="{FF2B5EF4-FFF2-40B4-BE49-F238E27FC236}">
                <a16:creationId xmlns:a16="http://schemas.microsoft.com/office/drawing/2014/main" id="{C1E9F941-A1C1-61F2-F085-430515DDFFB5}"/>
              </a:ext>
            </a:extLst>
          </p:cNvPr>
          <p:cNvSpPr txBox="1"/>
          <p:nvPr/>
        </p:nvSpPr>
        <p:spPr>
          <a:xfrm>
            <a:off x="941211" y="6071282"/>
            <a:ext cx="2099808" cy="276999"/>
          </a:xfrm>
          <a:prstGeom prst="rect">
            <a:avLst/>
          </a:prstGeom>
          <a:noFill/>
        </p:spPr>
        <p:txBody>
          <a:bodyPr wrap="square">
            <a:spAutoFit/>
          </a:bodyPr>
          <a:lstStyle/>
          <a:p>
            <a:r>
              <a:rPr lang="en-GB" sz="1200" dirty="0">
                <a:ea typeface="Calibri" panose="020F0502020204030204" pitchFamily="34" charset="0"/>
                <a:cs typeface="Arial" panose="020B0604020202020204" pitchFamily="34" charset="0"/>
              </a:rPr>
              <a:t>(NICE NG 153, 2020) </a:t>
            </a:r>
          </a:p>
        </p:txBody>
      </p:sp>
      <p:pic>
        <p:nvPicPr>
          <p:cNvPr id="4" name="Picture 3">
            <a:extLst>
              <a:ext uri="{FF2B5EF4-FFF2-40B4-BE49-F238E27FC236}">
                <a16:creationId xmlns:a16="http://schemas.microsoft.com/office/drawing/2014/main" id="{515A33A4-FE8B-8114-36A5-91E6DE868354}"/>
              </a:ext>
            </a:extLst>
          </p:cNvPr>
          <p:cNvPicPr>
            <a:picLocks noChangeAspect="1"/>
          </p:cNvPicPr>
          <p:nvPr/>
        </p:nvPicPr>
        <p:blipFill>
          <a:blip r:embed="rId8"/>
          <a:stretch>
            <a:fillRect/>
          </a:stretch>
        </p:blipFill>
        <p:spPr>
          <a:xfrm>
            <a:off x="5369152" y="516375"/>
            <a:ext cx="6492701" cy="5831906"/>
          </a:xfrm>
          <a:prstGeom prst="rect">
            <a:avLst/>
          </a:prstGeom>
        </p:spPr>
      </p:pic>
      <p:sp>
        <p:nvSpPr>
          <p:cNvPr id="14" name="Oval 13">
            <a:extLst>
              <a:ext uri="{FF2B5EF4-FFF2-40B4-BE49-F238E27FC236}">
                <a16:creationId xmlns:a16="http://schemas.microsoft.com/office/drawing/2014/main" id="{1A986856-C717-4BA6-9727-50E82734FFC1}"/>
              </a:ext>
            </a:extLst>
          </p:cNvPr>
          <p:cNvSpPr/>
          <p:nvPr/>
        </p:nvSpPr>
        <p:spPr>
          <a:xfrm>
            <a:off x="6308047" y="699362"/>
            <a:ext cx="5883953" cy="22497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74769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3BBDA2-2BFA-411D-BC71-F684A2A693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39953" y="358170"/>
            <a:ext cx="5543452" cy="1613971"/>
          </a:xfrm>
          <a:prstGeom prst="rect">
            <a:avLst/>
          </a:prstGeom>
        </p:spPr>
      </p:pic>
      <p:sp>
        <p:nvSpPr>
          <p:cNvPr id="2" name="Title 1">
            <a:extLst>
              <a:ext uri="{FF2B5EF4-FFF2-40B4-BE49-F238E27FC236}">
                <a16:creationId xmlns:a16="http://schemas.microsoft.com/office/drawing/2014/main" id="{99C6212C-A6BB-4315-91EC-FB79E25219AF}"/>
              </a:ext>
            </a:extLst>
          </p:cNvPr>
          <p:cNvSpPr>
            <a:spLocks noGrp="1"/>
          </p:cNvSpPr>
          <p:nvPr>
            <p:ph type="title"/>
          </p:nvPr>
        </p:nvSpPr>
        <p:spPr>
          <a:xfrm>
            <a:off x="1015896" y="501120"/>
            <a:ext cx="8605775" cy="1325563"/>
          </a:xfrm>
        </p:spPr>
        <p:txBody>
          <a:bodyPr>
            <a:noAutofit/>
          </a:bodyPr>
          <a:lstStyle/>
          <a:p>
            <a:r>
              <a:rPr lang="en-GB" dirty="0">
                <a:solidFill>
                  <a:schemeClr val="tx1"/>
                </a:solidFill>
              </a:rPr>
              <a:t>Evidence for hydrogen peroxide use</a:t>
            </a:r>
            <a:endParaRPr lang="en-GB" sz="5400" dirty="0">
              <a:solidFill>
                <a:schemeClr val="tx1"/>
              </a:solidFill>
            </a:endParaRPr>
          </a:p>
        </p:txBody>
      </p:sp>
      <p:sp>
        <p:nvSpPr>
          <p:cNvPr id="3" name="Content Placeholder 2">
            <a:extLst>
              <a:ext uri="{FF2B5EF4-FFF2-40B4-BE49-F238E27FC236}">
                <a16:creationId xmlns:a16="http://schemas.microsoft.com/office/drawing/2014/main" id="{5C5ED1DE-6AF9-4BDF-BF87-11ACA89A9816}"/>
              </a:ext>
            </a:extLst>
          </p:cNvPr>
          <p:cNvSpPr>
            <a:spLocks noGrp="1"/>
          </p:cNvSpPr>
          <p:nvPr>
            <p:ph idx="1"/>
          </p:nvPr>
        </p:nvSpPr>
        <p:spPr>
          <a:xfrm>
            <a:off x="1015896" y="1866340"/>
            <a:ext cx="5180509" cy="4393925"/>
          </a:xfrm>
        </p:spPr>
        <p:txBody>
          <a:bodyPr>
            <a:normAutofit fontScale="85000" lnSpcReduction="10000"/>
          </a:bodyPr>
          <a:lstStyle/>
          <a:p>
            <a:pPr marL="0" indent="0">
              <a:buNone/>
            </a:pPr>
            <a:r>
              <a:rPr lang="en-GB" sz="2600" dirty="0"/>
              <a:t>Topical fusidic acid 2% vs. Hydrogen peroxide cream 1% (both bd-tds for up to 21 days)</a:t>
            </a:r>
          </a:p>
          <a:p>
            <a:pPr marL="0" indent="0">
              <a:buNone/>
            </a:pPr>
            <a:r>
              <a:rPr lang="en-GB" sz="2600" dirty="0"/>
              <a:t>No significant difference for cure or improvement (S Koning, 2012)</a:t>
            </a:r>
          </a:p>
          <a:p>
            <a:endParaRPr lang="en-GB" sz="2600" dirty="0"/>
          </a:p>
          <a:p>
            <a:r>
              <a:rPr lang="en-GB" sz="2600" dirty="0"/>
              <a:t>Hydrogen peroxide does not lead to antimicrobial resistance </a:t>
            </a:r>
          </a:p>
          <a:p>
            <a:r>
              <a:rPr lang="en-GB" sz="2600" dirty="0"/>
              <a:t>11.2% of MSSA and 23.1% of MRSA resistant to fusidic acid in 2021 (ESPAUR)</a:t>
            </a:r>
          </a:p>
          <a:p>
            <a:pPr marL="0" indent="0">
              <a:buNone/>
            </a:pPr>
            <a:endParaRPr lang="en-GB" sz="2600" dirty="0"/>
          </a:p>
          <a:p>
            <a:pPr marL="0" indent="0">
              <a:buNone/>
            </a:pPr>
            <a:r>
              <a:rPr lang="en-GB" sz="2600" dirty="0"/>
              <a:t>Other topical antiseptics - no studies found </a:t>
            </a:r>
          </a:p>
        </p:txBody>
      </p:sp>
      <p:sp>
        <p:nvSpPr>
          <p:cNvPr id="4" name="TextBox 3">
            <a:extLst>
              <a:ext uri="{FF2B5EF4-FFF2-40B4-BE49-F238E27FC236}">
                <a16:creationId xmlns:a16="http://schemas.microsoft.com/office/drawing/2014/main" id="{86AF71D7-1A24-49C3-92A0-2C8997ACFAD6}"/>
              </a:ext>
            </a:extLst>
          </p:cNvPr>
          <p:cNvSpPr txBox="1"/>
          <p:nvPr/>
        </p:nvSpPr>
        <p:spPr>
          <a:xfrm>
            <a:off x="6790674" y="2040654"/>
            <a:ext cx="4860261" cy="3816429"/>
          </a:xfrm>
          <a:prstGeom prst="rect">
            <a:avLst/>
          </a:prstGeom>
          <a:solidFill>
            <a:srgbClr val="57A5EB">
              <a:alpha val="21176"/>
            </a:srgbClr>
          </a:solidFill>
        </p:spPr>
        <p:txBody>
          <a:bodyPr wrap="square" rtlCol="0">
            <a:spAutoFit/>
          </a:bodyPr>
          <a:lstStyle/>
          <a:p>
            <a:r>
              <a:rPr lang="en-GB" sz="2200" b="1" dirty="0">
                <a:solidFill>
                  <a:schemeClr val="accent2">
                    <a:lumMod val="10000"/>
                  </a:schemeClr>
                </a:solidFill>
              </a:rPr>
              <a:t>Advice</a:t>
            </a:r>
          </a:p>
          <a:p>
            <a:pPr marL="285750" indent="-285750">
              <a:buFont typeface="Arial" panose="020B0604020202020204" pitchFamily="34" charset="0"/>
              <a:buChar char="•"/>
            </a:pPr>
            <a:r>
              <a:rPr lang="en-GB" sz="2200" dirty="0">
                <a:solidFill>
                  <a:schemeClr val="accent2">
                    <a:lumMod val="10000"/>
                  </a:schemeClr>
                </a:solidFill>
              </a:rPr>
              <a:t>Available OTC [Crystacide]</a:t>
            </a:r>
          </a:p>
          <a:p>
            <a:pPr marL="285750" indent="-285750">
              <a:buFont typeface="Arial" panose="020B0604020202020204" pitchFamily="34" charset="0"/>
              <a:buChar char="•"/>
            </a:pPr>
            <a:r>
              <a:rPr lang="en-GB" sz="2200" i="1" dirty="0">
                <a:solidFill>
                  <a:schemeClr val="accent2">
                    <a:lumMod val="10000"/>
                  </a:schemeClr>
                </a:solidFill>
              </a:rPr>
              <a:t>“should be prescribed on NHS ..due to high retail price”</a:t>
            </a:r>
            <a:endParaRPr lang="en-GB" sz="2200" dirty="0">
              <a:solidFill>
                <a:schemeClr val="accent2">
                  <a:lumMod val="10000"/>
                </a:schemeClr>
              </a:solidFill>
            </a:endParaRPr>
          </a:p>
          <a:p>
            <a:pPr marL="285750" indent="-285750">
              <a:buFont typeface="Arial" panose="020B0604020202020204" pitchFamily="34" charset="0"/>
              <a:buChar char="•"/>
            </a:pPr>
            <a:r>
              <a:rPr lang="en-GB" sz="2200" dirty="0">
                <a:solidFill>
                  <a:schemeClr val="accent2">
                    <a:lumMod val="10000"/>
                  </a:schemeClr>
                </a:solidFill>
              </a:rPr>
              <a:t>Dry film will appear on the skin after application, can be washed off with water</a:t>
            </a:r>
          </a:p>
          <a:p>
            <a:pPr marL="285750" indent="-285750">
              <a:buFont typeface="Arial" panose="020B0604020202020204" pitchFamily="34" charset="0"/>
              <a:buChar char="•"/>
            </a:pPr>
            <a:r>
              <a:rPr lang="en-GB" sz="2200" dirty="0">
                <a:solidFill>
                  <a:schemeClr val="accent2">
                    <a:lumMod val="10000"/>
                  </a:schemeClr>
                </a:solidFill>
              </a:rPr>
              <a:t>Avoid contact with the eyes.</a:t>
            </a:r>
          </a:p>
          <a:p>
            <a:pPr marL="285750" indent="-285750">
              <a:buFont typeface="Arial" panose="020B0604020202020204" pitchFamily="34" charset="0"/>
              <a:buChar char="•"/>
            </a:pPr>
            <a:r>
              <a:rPr lang="en-GB" sz="2200" dirty="0">
                <a:solidFill>
                  <a:schemeClr val="accent2">
                    <a:lumMod val="10000"/>
                  </a:schemeClr>
                </a:solidFill>
              </a:rPr>
              <a:t>Do not use on large or deep wounds.</a:t>
            </a:r>
          </a:p>
          <a:p>
            <a:pPr marL="285750" indent="-285750">
              <a:buFont typeface="Arial" panose="020B0604020202020204" pitchFamily="34" charset="0"/>
              <a:buChar char="•"/>
            </a:pPr>
            <a:r>
              <a:rPr lang="en-GB" sz="2200" dirty="0">
                <a:solidFill>
                  <a:schemeClr val="accent2">
                    <a:lumMod val="10000"/>
                  </a:schemeClr>
                </a:solidFill>
              </a:rPr>
              <a:t>Do not apply to healthy skin.</a:t>
            </a:r>
          </a:p>
          <a:p>
            <a:pPr marL="285750" indent="-285750">
              <a:buFont typeface="Arial" panose="020B0604020202020204" pitchFamily="34" charset="0"/>
              <a:buChar char="•"/>
            </a:pPr>
            <a:r>
              <a:rPr lang="en-GB" sz="2200" dirty="0">
                <a:solidFill>
                  <a:schemeClr val="accent2">
                    <a:lumMod val="10000"/>
                  </a:schemeClr>
                </a:solidFill>
              </a:rPr>
              <a:t>Can bleach fabric</a:t>
            </a:r>
          </a:p>
        </p:txBody>
      </p:sp>
      <p:sp>
        <p:nvSpPr>
          <p:cNvPr id="8" name="TextBox 7">
            <a:extLst>
              <a:ext uri="{FF2B5EF4-FFF2-40B4-BE49-F238E27FC236}">
                <a16:creationId xmlns:a16="http://schemas.microsoft.com/office/drawing/2014/main" id="{4F2987F8-3167-4377-8878-F031E29CC4FB}"/>
              </a:ext>
            </a:extLst>
          </p:cNvPr>
          <p:cNvSpPr txBox="1"/>
          <p:nvPr/>
        </p:nvSpPr>
        <p:spPr>
          <a:xfrm>
            <a:off x="7100885" y="5867883"/>
            <a:ext cx="462158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F4DDC4">
                    <a:lumMod val="10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(1) https://www.prescqipp.info/our-resources/webkits/hot-topics/</a:t>
            </a:r>
            <a:r>
              <a:rPr kumimoji="0" lang="en-GB" sz="1000" b="0" i="1" u="none" strike="noStrike" kern="1200" cap="none" spc="0" normalizeH="0" baseline="0" noProof="0" dirty="0">
                <a:ln>
                  <a:noFill/>
                </a:ln>
                <a:solidFill>
                  <a:srgbClr val="F4DDC4">
                    <a:lumMod val="10000"/>
                  </a:srgbClr>
                </a:solidFill>
                <a:effectLst/>
                <a:uLnTx/>
                <a:uFillTx/>
                <a:latin typeface="Calibri" panose="020F0502020204030204"/>
                <a:ea typeface="+mn-ea"/>
                <a:cs typeface="+mn-cs"/>
              </a:rPr>
              <a:t> </a:t>
            </a:r>
          </a:p>
        </p:txBody>
      </p:sp>
      <p:graphicFrame>
        <p:nvGraphicFramePr>
          <p:cNvPr id="7" name="Diagram 6">
            <a:extLst>
              <a:ext uri="{FF2B5EF4-FFF2-40B4-BE49-F238E27FC236}">
                <a16:creationId xmlns:a16="http://schemas.microsoft.com/office/drawing/2014/main" id="{7676F4CA-50E3-4643-950D-9E2F678F42DA}"/>
              </a:ext>
            </a:extLst>
          </p:cNvPr>
          <p:cNvGraphicFramePr/>
          <p:nvPr>
            <p:extLst>
              <p:ext uri="{D42A27DB-BD31-4B8C-83A1-F6EECF244321}">
                <p14:modId xmlns:p14="http://schemas.microsoft.com/office/powerpoint/2010/main" val="4017762787"/>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a:extLst>
              <a:ext uri="{FF2B5EF4-FFF2-40B4-BE49-F238E27FC236}">
                <a16:creationId xmlns:a16="http://schemas.microsoft.com/office/drawing/2014/main" id="{1EFF41EE-ADB8-4473-B4E9-6C99000AB14C}"/>
              </a:ext>
            </a:extLst>
          </p:cNvPr>
          <p:cNvSpPr/>
          <p:nvPr/>
        </p:nvSpPr>
        <p:spPr>
          <a:xfrm>
            <a:off x="0" y="1519417"/>
            <a:ext cx="795221" cy="5009971"/>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Impetigo</a:t>
            </a:r>
          </a:p>
        </p:txBody>
      </p:sp>
      <p:sp>
        <p:nvSpPr>
          <p:cNvPr id="11" name="Footer Placeholder 4">
            <a:extLst>
              <a:ext uri="{FF2B5EF4-FFF2-40B4-BE49-F238E27FC236}">
                <a16:creationId xmlns:a16="http://schemas.microsoft.com/office/drawing/2014/main" id="{342F5977-D1DF-441E-BDCB-575C8E042B59}"/>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Tree>
    <p:extLst>
      <p:ext uri="{BB962C8B-B14F-4D97-AF65-F5344CB8AC3E}">
        <p14:creationId xmlns:p14="http://schemas.microsoft.com/office/powerpoint/2010/main" val="143962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0BD48-DCBC-6E27-4986-042660FAF9E3}"/>
              </a:ext>
            </a:extLst>
          </p:cNvPr>
          <p:cNvPicPr>
            <a:picLocks noChangeAspect="1"/>
          </p:cNvPicPr>
          <p:nvPr/>
        </p:nvPicPr>
        <p:blipFill>
          <a:blip r:embed="rId3"/>
          <a:stretch>
            <a:fillRect/>
          </a:stretch>
        </p:blipFill>
        <p:spPr>
          <a:xfrm>
            <a:off x="5475796" y="531267"/>
            <a:ext cx="6492701" cy="5831906"/>
          </a:xfrm>
          <a:prstGeom prst="rect">
            <a:avLst/>
          </a:prstGeom>
        </p:spPr>
      </p:pic>
      <p:sp>
        <p:nvSpPr>
          <p:cNvPr id="2" name="Title 1">
            <a:extLst>
              <a:ext uri="{FF2B5EF4-FFF2-40B4-BE49-F238E27FC236}">
                <a16:creationId xmlns:a16="http://schemas.microsoft.com/office/drawing/2014/main" id="{6F7E26B4-C5B0-46FD-8536-1FA23725C9C7}"/>
              </a:ext>
            </a:extLst>
          </p:cNvPr>
          <p:cNvSpPr>
            <a:spLocks noGrp="1"/>
          </p:cNvSpPr>
          <p:nvPr>
            <p:ph type="title"/>
          </p:nvPr>
        </p:nvSpPr>
        <p:spPr>
          <a:xfrm>
            <a:off x="1047855" y="509719"/>
            <a:ext cx="4427941" cy="1325563"/>
          </a:xfrm>
        </p:spPr>
        <p:txBody>
          <a:bodyPr>
            <a:normAutofit fontScale="90000"/>
          </a:bodyPr>
          <a:lstStyle/>
          <a:p>
            <a:br>
              <a:rPr lang="en-GB" sz="4900" dirty="0">
                <a:solidFill>
                  <a:schemeClr val="tx1"/>
                </a:solidFill>
              </a:rPr>
            </a:br>
            <a:r>
              <a:rPr lang="en-GB" sz="4900" dirty="0">
                <a:solidFill>
                  <a:schemeClr val="tx1"/>
                </a:solidFill>
              </a:rPr>
              <a:t>Treatment for bullous impetigo </a:t>
            </a:r>
          </a:p>
        </p:txBody>
      </p:sp>
      <p:sp>
        <p:nvSpPr>
          <p:cNvPr id="8" name="Oval 7">
            <a:extLst>
              <a:ext uri="{FF2B5EF4-FFF2-40B4-BE49-F238E27FC236}">
                <a16:creationId xmlns:a16="http://schemas.microsoft.com/office/drawing/2014/main" id="{C5F1F0AB-C4B1-431C-8322-8AB9A440AEC4}"/>
              </a:ext>
            </a:extLst>
          </p:cNvPr>
          <p:cNvSpPr/>
          <p:nvPr/>
        </p:nvSpPr>
        <p:spPr>
          <a:xfrm>
            <a:off x="6095999" y="4312694"/>
            <a:ext cx="5883953" cy="22497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2" name="Diagram 11">
            <a:extLst>
              <a:ext uri="{FF2B5EF4-FFF2-40B4-BE49-F238E27FC236}">
                <a16:creationId xmlns:a16="http://schemas.microsoft.com/office/drawing/2014/main" id="{29DA1FBF-7A9F-4811-A5AB-64609E0B4B85}"/>
              </a:ext>
            </a:extLst>
          </p:cNvPr>
          <p:cNvGraphicFramePr/>
          <p:nvPr>
            <p:extLst>
              <p:ext uri="{D42A27DB-BD31-4B8C-83A1-F6EECF244321}">
                <p14:modId xmlns:p14="http://schemas.microsoft.com/office/powerpoint/2010/main" val="3607014785"/>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04E38B2A-4928-496E-A071-AECF275D9A5D}"/>
              </a:ext>
            </a:extLst>
          </p:cNvPr>
          <p:cNvSpPr/>
          <p:nvPr/>
        </p:nvSpPr>
        <p:spPr>
          <a:xfrm>
            <a:off x="0" y="1519417"/>
            <a:ext cx="795221" cy="5009971"/>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Impetigo</a:t>
            </a:r>
          </a:p>
        </p:txBody>
      </p:sp>
      <p:sp>
        <p:nvSpPr>
          <p:cNvPr id="10" name="Footer Placeholder 4">
            <a:extLst>
              <a:ext uri="{FF2B5EF4-FFF2-40B4-BE49-F238E27FC236}">
                <a16:creationId xmlns:a16="http://schemas.microsoft.com/office/drawing/2014/main" id="{3FC407D2-7E6A-4964-9AE5-F89A0181D755}"/>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7" name="TextBox 6">
            <a:extLst>
              <a:ext uri="{FF2B5EF4-FFF2-40B4-BE49-F238E27FC236}">
                <a16:creationId xmlns:a16="http://schemas.microsoft.com/office/drawing/2014/main" id="{6570BC45-5807-02E8-5914-485290FCDE60}"/>
              </a:ext>
            </a:extLst>
          </p:cNvPr>
          <p:cNvSpPr txBox="1"/>
          <p:nvPr/>
        </p:nvSpPr>
        <p:spPr>
          <a:xfrm>
            <a:off x="941211" y="6071282"/>
            <a:ext cx="2099808" cy="276999"/>
          </a:xfrm>
          <a:prstGeom prst="rect">
            <a:avLst/>
          </a:prstGeom>
          <a:noFill/>
        </p:spPr>
        <p:txBody>
          <a:bodyPr wrap="square">
            <a:spAutoFit/>
          </a:bodyPr>
          <a:lstStyle/>
          <a:p>
            <a:r>
              <a:rPr lang="en-GB" sz="1200" dirty="0">
                <a:ea typeface="Calibri" panose="020F0502020204030204" pitchFamily="34" charset="0"/>
                <a:cs typeface="Arial" panose="020B0604020202020204" pitchFamily="34" charset="0"/>
              </a:rPr>
              <a:t>(NICE NG 153, 2020) </a:t>
            </a:r>
          </a:p>
        </p:txBody>
      </p:sp>
    </p:spTree>
    <p:extLst>
      <p:ext uri="{BB962C8B-B14F-4D97-AF65-F5344CB8AC3E}">
        <p14:creationId xmlns:p14="http://schemas.microsoft.com/office/powerpoint/2010/main" val="3825754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B88D83-276A-E018-8075-F1293A24641B}"/>
              </a:ext>
            </a:extLst>
          </p:cNvPr>
          <p:cNvPicPr>
            <a:picLocks noChangeAspect="1"/>
          </p:cNvPicPr>
          <p:nvPr/>
        </p:nvPicPr>
        <p:blipFill>
          <a:blip r:embed="rId3"/>
          <a:stretch>
            <a:fillRect/>
          </a:stretch>
        </p:blipFill>
        <p:spPr>
          <a:xfrm>
            <a:off x="960482" y="1156645"/>
            <a:ext cx="8207016" cy="5291366"/>
          </a:xfrm>
          <a:prstGeom prst="rect">
            <a:avLst/>
          </a:prstGeom>
        </p:spPr>
      </p:pic>
      <p:sp>
        <p:nvSpPr>
          <p:cNvPr id="2" name="Title 1">
            <a:extLst>
              <a:ext uri="{FF2B5EF4-FFF2-40B4-BE49-F238E27FC236}">
                <a16:creationId xmlns:a16="http://schemas.microsoft.com/office/drawing/2014/main" id="{6F7E26B4-C5B0-46FD-8536-1FA23725C9C7}"/>
              </a:ext>
            </a:extLst>
          </p:cNvPr>
          <p:cNvSpPr>
            <a:spLocks noGrp="1"/>
          </p:cNvSpPr>
          <p:nvPr>
            <p:ph type="title"/>
          </p:nvPr>
        </p:nvSpPr>
        <p:spPr>
          <a:xfrm>
            <a:off x="960482" y="347370"/>
            <a:ext cx="10515600" cy="725545"/>
          </a:xfrm>
        </p:spPr>
        <p:txBody>
          <a:bodyPr>
            <a:noAutofit/>
          </a:bodyPr>
          <a:lstStyle/>
          <a:p>
            <a:r>
              <a:rPr lang="en-GB" dirty="0">
                <a:solidFill>
                  <a:schemeClr val="tx1"/>
                </a:solidFill>
              </a:rPr>
              <a:t>Impetigo NICE summary table </a:t>
            </a:r>
          </a:p>
        </p:txBody>
      </p:sp>
      <p:sp>
        <p:nvSpPr>
          <p:cNvPr id="3" name="TextBox 2">
            <a:extLst>
              <a:ext uri="{FF2B5EF4-FFF2-40B4-BE49-F238E27FC236}">
                <a16:creationId xmlns:a16="http://schemas.microsoft.com/office/drawing/2014/main" id="{0C32BA13-5AF5-4293-8343-39CB3AFB26B9}"/>
              </a:ext>
            </a:extLst>
          </p:cNvPr>
          <p:cNvSpPr txBox="1"/>
          <p:nvPr/>
        </p:nvSpPr>
        <p:spPr>
          <a:xfrm>
            <a:off x="9445946" y="4852275"/>
            <a:ext cx="2513505" cy="1138773"/>
          </a:xfrm>
          <a:prstGeom prst="rect">
            <a:avLst/>
          </a:prstGeom>
          <a:solidFill>
            <a:schemeClr val="bg1">
              <a:lumMod val="95000"/>
            </a:schemeClr>
          </a:solidFill>
        </p:spPr>
        <p:txBody>
          <a:bodyPr wrap="square" rtlCol="0">
            <a:spAutoFit/>
          </a:bodyPr>
          <a:lstStyle/>
          <a:p>
            <a:r>
              <a:rPr lang="en-GB" b="1" dirty="0"/>
              <a:t>Frequent recurrence</a:t>
            </a:r>
          </a:p>
          <a:p>
            <a:r>
              <a:rPr lang="en-GB" sz="1600" dirty="0"/>
              <a:t>Send a skin swab </a:t>
            </a:r>
          </a:p>
          <a:p>
            <a:r>
              <a:rPr lang="en-GB" sz="1600" dirty="0"/>
              <a:t>Consider nasal swab &amp; treatment for suppression</a:t>
            </a:r>
            <a:r>
              <a:rPr lang="en-GB" dirty="0"/>
              <a:t>. </a:t>
            </a:r>
          </a:p>
        </p:txBody>
      </p:sp>
      <p:sp>
        <p:nvSpPr>
          <p:cNvPr id="7" name="TextBox 6">
            <a:extLst>
              <a:ext uri="{FF2B5EF4-FFF2-40B4-BE49-F238E27FC236}">
                <a16:creationId xmlns:a16="http://schemas.microsoft.com/office/drawing/2014/main" id="{B99D01A8-E96B-4F8E-8667-9311E98FD96B}"/>
              </a:ext>
            </a:extLst>
          </p:cNvPr>
          <p:cNvSpPr txBox="1"/>
          <p:nvPr/>
        </p:nvSpPr>
        <p:spPr>
          <a:xfrm>
            <a:off x="9641047" y="1837040"/>
            <a:ext cx="1579179" cy="707886"/>
          </a:xfrm>
          <a:prstGeom prst="rect">
            <a:avLst/>
          </a:prstGeom>
          <a:noFill/>
        </p:spPr>
        <p:txBody>
          <a:bodyPr wrap="square" rtlCol="0">
            <a:spAutoFit/>
          </a:bodyPr>
          <a:lstStyle/>
          <a:p>
            <a:r>
              <a:rPr lang="en-GB" sz="4000" dirty="0">
                <a:solidFill>
                  <a:schemeClr val="accent6">
                    <a:lumMod val="10000"/>
                  </a:schemeClr>
                </a:solidFill>
              </a:rPr>
              <a:t>5 days</a:t>
            </a:r>
            <a:endParaRPr lang="en-GB" sz="4000" dirty="0">
              <a:solidFill>
                <a:schemeClr val="accent3">
                  <a:lumMod val="50000"/>
                </a:schemeClr>
              </a:solidFill>
            </a:endParaRPr>
          </a:p>
        </p:txBody>
      </p:sp>
      <p:sp>
        <p:nvSpPr>
          <p:cNvPr id="9" name="Rectangle 8">
            <a:extLst>
              <a:ext uri="{FF2B5EF4-FFF2-40B4-BE49-F238E27FC236}">
                <a16:creationId xmlns:a16="http://schemas.microsoft.com/office/drawing/2014/main" id="{C9C95C82-3B18-4500-A314-A9AB9ABBF639}"/>
              </a:ext>
            </a:extLst>
          </p:cNvPr>
          <p:cNvSpPr/>
          <p:nvPr/>
        </p:nvSpPr>
        <p:spPr>
          <a:xfrm>
            <a:off x="0" y="1519417"/>
            <a:ext cx="795221" cy="5009971"/>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Impetigo</a:t>
            </a:r>
          </a:p>
        </p:txBody>
      </p:sp>
      <p:graphicFrame>
        <p:nvGraphicFramePr>
          <p:cNvPr id="13" name="Diagram 12">
            <a:extLst>
              <a:ext uri="{FF2B5EF4-FFF2-40B4-BE49-F238E27FC236}">
                <a16:creationId xmlns:a16="http://schemas.microsoft.com/office/drawing/2014/main" id="{7B99E1BD-C3D1-4927-B3BB-C98D40331985}"/>
              </a:ext>
            </a:extLst>
          </p:cNvPr>
          <p:cNvGraphicFramePr/>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a:extLst>
              <a:ext uri="{FF2B5EF4-FFF2-40B4-BE49-F238E27FC236}">
                <a16:creationId xmlns:a16="http://schemas.microsoft.com/office/drawing/2014/main" id="{8261F8A5-9E15-4D4C-8DB9-3B3ECD058FFC}"/>
              </a:ext>
            </a:extLst>
          </p:cNvPr>
          <p:cNvPicPr>
            <a:picLocks noChangeAspect="1"/>
          </p:cNvPicPr>
          <p:nvPr/>
        </p:nvPicPr>
        <p:blipFill rotWithShape="1">
          <a:blip r:embed="rId9"/>
          <a:srcRect t="8357" b="9704"/>
          <a:stretch/>
        </p:blipFill>
        <p:spPr>
          <a:xfrm>
            <a:off x="9445946" y="4242528"/>
            <a:ext cx="2513505" cy="609747"/>
          </a:xfrm>
          <a:prstGeom prst="rect">
            <a:avLst/>
          </a:prstGeom>
        </p:spPr>
      </p:pic>
      <p:sp>
        <p:nvSpPr>
          <p:cNvPr id="14" name="Footer Placeholder 4">
            <a:extLst>
              <a:ext uri="{FF2B5EF4-FFF2-40B4-BE49-F238E27FC236}">
                <a16:creationId xmlns:a16="http://schemas.microsoft.com/office/drawing/2014/main" id="{B4A6D1FC-6F66-418D-AF42-6AB4D4D0D85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6" name="Oval 5">
            <a:extLst>
              <a:ext uri="{FF2B5EF4-FFF2-40B4-BE49-F238E27FC236}">
                <a16:creationId xmlns:a16="http://schemas.microsoft.com/office/drawing/2014/main" id="{AEC9D97A-4456-481F-BECC-2A4A8CF7773A}"/>
              </a:ext>
            </a:extLst>
          </p:cNvPr>
          <p:cNvSpPr/>
          <p:nvPr/>
        </p:nvSpPr>
        <p:spPr>
          <a:xfrm>
            <a:off x="778904" y="3603600"/>
            <a:ext cx="2383396" cy="108835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5657190A-033E-4F0E-B524-B853DCA324B0}"/>
              </a:ext>
            </a:extLst>
          </p:cNvPr>
          <p:cNvSpPr/>
          <p:nvPr/>
        </p:nvSpPr>
        <p:spPr>
          <a:xfrm>
            <a:off x="778904" y="4885125"/>
            <a:ext cx="2051070" cy="72554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BA228681-DB6E-535F-1331-2055914746A0}"/>
              </a:ext>
            </a:extLst>
          </p:cNvPr>
          <p:cNvSpPr txBox="1"/>
          <p:nvPr/>
        </p:nvSpPr>
        <p:spPr>
          <a:xfrm>
            <a:off x="10326511" y="6171012"/>
            <a:ext cx="1738489" cy="276999"/>
          </a:xfrm>
          <a:prstGeom prst="rect">
            <a:avLst/>
          </a:prstGeom>
          <a:noFill/>
        </p:spPr>
        <p:txBody>
          <a:bodyPr wrap="square">
            <a:spAutoFit/>
          </a:bodyPr>
          <a:lstStyle/>
          <a:p>
            <a:r>
              <a:rPr lang="en-GB" sz="1200" dirty="0">
                <a:ea typeface="Calibri" panose="020F0502020204030204" pitchFamily="34" charset="0"/>
                <a:cs typeface="Arial" panose="020B0604020202020204" pitchFamily="34" charset="0"/>
              </a:rPr>
              <a:t>(NICE NG 153, 2020) </a:t>
            </a:r>
          </a:p>
        </p:txBody>
      </p:sp>
    </p:spTree>
    <p:extLst>
      <p:ext uri="{BB962C8B-B14F-4D97-AF65-F5344CB8AC3E}">
        <p14:creationId xmlns:p14="http://schemas.microsoft.com/office/powerpoint/2010/main" val="2386670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AEC3E9-5CED-6C2D-5B07-D825E40902D2}"/>
              </a:ext>
            </a:extLst>
          </p:cNvPr>
          <p:cNvPicPr>
            <a:picLocks noChangeAspect="1"/>
          </p:cNvPicPr>
          <p:nvPr/>
        </p:nvPicPr>
        <p:blipFill>
          <a:blip r:embed="rId3"/>
          <a:stretch>
            <a:fillRect/>
          </a:stretch>
        </p:blipFill>
        <p:spPr>
          <a:xfrm>
            <a:off x="5475796" y="531267"/>
            <a:ext cx="6492701" cy="5831906"/>
          </a:xfrm>
          <a:prstGeom prst="rect">
            <a:avLst/>
          </a:prstGeom>
        </p:spPr>
      </p:pic>
      <p:graphicFrame>
        <p:nvGraphicFramePr>
          <p:cNvPr id="12" name="Diagram 11">
            <a:extLst>
              <a:ext uri="{FF2B5EF4-FFF2-40B4-BE49-F238E27FC236}">
                <a16:creationId xmlns:a16="http://schemas.microsoft.com/office/drawing/2014/main" id="{29DA1FBF-7A9F-4811-A5AB-64609E0B4B85}"/>
              </a:ext>
            </a:extLst>
          </p:cNvPr>
          <p:cNvGraphicFramePr/>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04E38B2A-4928-496E-A071-AECF275D9A5D}"/>
              </a:ext>
            </a:extLst>
          </p:cNvPr>
          <p:cNvSpPr/>
          <p:nvPr/>
        </p:nvSpPr>
        <p:spPr>
          <a:xfrm>
            <a:off x="0" y="1519417"/>
            <a:ext cx="795221" cy="5009971"/>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Impetigo</a:t>
            </a:r>
          </a:p>
        </p:txBody>
      </p:sp>
      <p:sp>
        <p:nvSpPr>
          <p:cNvPr id="10" name="Footer Placeholder 4">
            <a:extLst>
              <a:ext uri="{FF2B5EF4-FFF2-40B4-BE49-F238E27FC236}">
                <a16:creationId xmlns:a16="http://schemas.microsoft.com/office/drawing/2014/main" id="{3FC407D2-7E6A-4964-9AE5-F89A0181D755}"/>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9" name="Oval 8">
            <a:extLst>
              <a:ext uri="{FF2B5EF4-FFF2-40B4-BE49-F238E27FC236}">
                <a16:creationId xmlns:a16="http://schemas.microsoft.com/office/drawing/2014/main" id="{64A2A321-1C49-41F6-84FA-92F64C9EE420}"/>
              </a:ext>
            </a:extLst>
          </p:cNvPr>
          <p:cNvSpPr/>
          <p:nvPr/>
        </p:nvSpPr>
        <p:spPr>
          <a:xfrm>
            <a:off x="6073090" y="2671108"/>
            <a:ext cx="5883953" cy="22497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B6C718E2-B8A5-51E9-338E-11959EA2FEEB}"/>
              </a:ext>
            </a:extLst>
          </p:cNvPr>
          <p:cNvSpPr txBox="1">
            <a:spLocks/>
          </p:cNvSpPr>
          <p:nvPr/>
        </p:nvSpPr>
        <p:spPr>
          <a:xfrm>
            <a:off x="1047855" y="377154"/>
            <a:ext cx="4427941" cy="2023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AD0016"/>
                </a:solidFill>
                <a:latin typeface="+mj-lt"/>
                <a:ea typeface="+mj-ea"/>
                <a:cs typeface="+mj-cs"/>
              </a:defRPr>
            </a:lvl1pPr>
          </a:lstStyle>
          <a:p>
            <a:br>
              <a:rPr lang="en-GB" dirty="0">
                <a:solidFill>
                  <a:schemeClr val="tx1"/>
                </a:solidFill>
              </a:rPr>
            </a:br>
            <a:r>
              <a:rPr lang="en-GB" dirty="0">
                <a:solidFill>
                  <a:schemeClr val="tx1"/>
                </a:solidFill>
              </a:rPr>
              <a:t>Treatment for widespread bullous impetigo </a:t>
            </a:r>
          </a:p>
        </p:txBody>
      </p:sp>
      <p:sp>
        <p:nvSpPr>
          <p:cNvPr id="14" name="TextBox 13">
            <a:extLst>
              <a:ext uri="{FF2B5EF4-FFF2-40B4-BE49-F238E27FC236}">
                <a16:creationId xmlns:a16="http://schemas.microsoft.com/office/drawing/2014/main" id="{AF61FD19-90AD-35FB-809A-2DA28B02AC3A}"/>
              </a:ext>
            </a:extLst>
          </p:cNvPr>
          <p:cNvSpPr txBox="1"/>
          <p:nvPr/>
        </p:nvSpPr>
        <p:spPr>
          <a:xfrm>
            <a:off x="941211" y="6071282"/>
            <a:ext cx="2099808" cy="276999"/>
          </a:xfrm>
          <a:prstGeom prst="rect">
            <a:avLst/>
          </a:prstGeom>
          <a:noFill/>
        </p:spPr>
        <p:txBody>
          <a:bodyPr wrap="square">
            <a:spAutoFit/>
          </a:bodyPr>
          <a:lstStyle/>
          <a:p>
            <a:r>
              <a:rPr lang="en-GB" sz="1200" dirty="0">
                <a:latin typeface="Arial" panose="020B0604020202020204" pitchFamily="34" charset="0"/>
                <a:ea typeface="Calibri" panose="020F0502020204030204" pitchFamily="34" charset="0"/>
                <a:cs typeface="Arial" panose="020B0604020202020204" pitchFamily="34" charset="0"/>
              </a:rPr>
              <a:t>(NICE NG 153, 2020) </a:t>
            </a:r>
          </a:p>
        </p:txBody>
      </p:sp>
    </p:spTree>
    <p:extLst>
      <p:ext uri="{BB962C8B-B14F-4D97-AF65-F5344CB8AC3E}">
        <p14:creationId xmlns:p14="http://schemas.microsoft.com/office/powerpoint/2010/main" val="3288420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71144-C893-491B-BB7E-F75F6F605DF9}"/>
              </a:ext>
            </a:extLst>
          </p:cNvPr>
          <p:cNvSpPr>
            <a:spLocks noGrp="1"/>
          </p:cNvSpPr>
          <p:nvPr>
            <p:ph type="title"/>
          </p:nvPr>
        </p:nvSpPr>
        <p:spPr>
          <a:xfrm>
            <a:off x="1270508" y="329900"/>
            <a:ext cx="9232392" cy="1325563"/>
          </a:xfrm>
        </p:spPr>
        <p:txBody>
          <a:bodyPr/>
          <a:lstStyle/>
          <a:p>
            <a:r>
              <a:rPr lang="en-GB" dirty="0"/>
              <a:t>Introductions </a:t>
            </a:r>
          </a:p>
        </p:txBody>
      </p:sp>
      <p:sp>
        <p:nvSpPr>
          <p:cNvPr id="5" name="Footer Placeholder 4">
            <a:extLst>
              <a:ext uri="{FF2B5EF4-FFF2-40B4-BE49-F238E27FC236}">
                <a16:creationId xmlns:a16="http://schemas.microsoft.com/office/drawing/2014/main" id="{44312B09-D33F-49D5-8A13-CFFE62719EFF}"/>
              </a:ext>
            </a:extLst>
          </p:cNvPr>
          <p:cNvSpPr>
            <a:spLocks noGrp="1"/>
          </p:cNvSpPr>
          <p:nvPr>
            <p:ph type="ftr" sz="quarter" idx="3"/>
          </p:nvPr>
        </p:nvSpPr>
        <p:spPr/>
        <p:txBody>
          <a:bodyPr/>
          <a:lstStyle/>
          <a:p>
            <a:r>
              <a:rPr lang="en-GB" sz="1400" dirty="0"/>
              <a:t>www.rcgp.org.uk/TARGETantibiotics</a:t>
            </a:r>
          </a:p>
        </p:txBody>
      </p:sp>
      <p:grpSp>
        <p:nvGrpSpPr>
          <p:cNvPr id="26" name="Group 25">
            <a:extLst>
              <a:ext uri="{FF2B5EF4-FFF2-40B4-BE49-F238E27FC236}">
                <a16:creationId xmlns:a16="http://schemas.microsoft.com/office/drawing/2014/main" id="{AA3ACAAB-5AD9-1E21-E93B-5C04E0A90C1A}"/>
              </a:ext>
            </a:extLst>
          </p:cNvPr>
          <p:cNvGrpSpPr/>
          <p:nvPr/>
        </p:nvGrpSpPr>
        <p:grpSpPr>
          <a:xfrm>
            <a:off x="45544" y="2140368"/>
            <a:ext cx="2761537" cy="3568088"/>
            <a:chOff x="417122" y="1895817"/>
            <a:chExt cx="2461520" cy="3291089"/>
          </a:xfrm>
        </p:grpSpPr>
        <p:sp>
          <p:nvSpPr>
            <p:cNvPr id="4" name="TextBox 3">
              <a:extLst>
                <a:ext uri="{FF2B5EF4-FFF2-40B4-BE49-F238E27FC236}">
                  <a16:creationId xmlns:a16="http://schemas.microsoft.com/office/drawing/2014/main" id="{37CAA836-C460-A570-435F-FE16B43223F4}"/>
                </a:ext>
              </a:extLst>
            </p:cNvPr>
            <p:cNvSpPr txBox="1"/>
            <p:nvPr/>
          </p:nvSpPr>
          <p:spPr>
            <a:xfrm>
              <a:off x="417122" y="4263576"/>
              <a:ext cx="2461520" cy="923330"/>
            </a:xfrm>
            <a:prstGeom prst="rect">
              <a:avLst/>
            </a:prstGeom>
            <a:noFill/>
          </p:spPr>
          <p:txBody>
            <a:bodyPr wrap="square" rtlCol="0">
              <a:spAutoFit/>
            </a:bodyPr>
            <a:lstStyle/>
            <a:p>
              <a:pPr algn="ctr"/>
              <a:r>
                <a:rPr lang="en-GB" dirty="0">
                  <a:solidFill>
                    <a:schemeClr val="accent5">
                      <a:lumMod val="10000"/>
                    </a:schemeClr>
                  </a:solidFill>
                </a:rPr>
                <a:t>Linda Strettle </a:t>
              </a:r>
            </a:p>
            <a:p>
              <a:pPr algn="ctr"/>
              <a:r>
                <a:rPr lang="en-GB" dirty="0">
                  <a:solidFill>
                    <a:schemeClr val="accent5">
                      <a:lumMod val="10000"/>
                    </a:schemeClr>
                  </a:solidFill>
                </a:rPr>
                <a:t>General practitioner </a:t>
              </a:r>
            </a:p>
            <a:p>
              <a:pPr algn="ctr"/>
              <a:r>
                <a:rPr lang="en-GB" dirty="0"/>
                <a:t>Speaker </a:t>
              </a:r>
            </a:p>
          </p:txBody>
        </p:sp>
        <p:pic>
          <p:nvPicPr>
            <p:cNvPr id="7" name="Picture 6" descr="A picture containing person, indoor, person, smiling&#10;&#10;Description automatically generated">
              <a:extLst>
                <a:ext uri="{FF2B5EF4-FFF2-40B4-BE49-F238E27FC236}">
                  <a16:creationId xmlns:a16="http://schemas.microsoft.com/office/drawing/2014/main" id="{2CB66961-7C78-B7E1-3424-D9139B8F4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17" y="1895817"/>
              <a:ext cx="1896531" cy="2106213"/>
            </a:xfrm>
            <a:prstGeom prst="rect">
              <a:avLst/>
            </a:prstGeom>
          </p:spPr>
        </p:pic>
      </p:grpSp>
      <p:grpSp>
        <p:nvGrpSpPr>
          <p:cNvPr id="25" name="Group 24">
            <a:extLst>
              <a:ext uri="{FF2B5EF4-FFF2-40B4-BE49-F238E27FC236}">
                <a16:creationId xmlns:a16="http://schemas.microsoft.com/office/drawing/2014/main" id="{BC755D4B-EC1A-9AEB-3CB0-B8F3F6E1A696}"/>
              </a:ext>
            </a:extLst>
          </p:cNvPr>
          <p:cNvGrpSpPr/>
          <p:nvPr/>
        </p:nvGrpSpPr>
        <p:grpSpPr>
          <a:xfrm>
            <a:off x="2055284" y="2140368"/>
            <a:ext cx="3286773" cy="3707061"/>
            <a:chOff x="3123944" y="1895817"/>
            <a:chExt cx="2974027" cy="3501541"/>
          </a:xfrm>
        </p:grpSpPr>
        <p:sp>
          <p:nvSpPr>
            <p:cNvPr id="8" name="TextBox 7">
              <a:extLst>
                <a:ext uri="{FF2B5EF4-FFF2-40B4-BE49-F238E27FC236}">
                  <a16:creationId xmlns:a16="http://schemas.microsoft.com/office/drawing/2014/main" id="{2F4400B1-5887-9B5E-3492-C8761800A536}"/>
                </a:ext>
              </a:extLst>
            </p:cNvPr>
            <p:cNvSpPr txBox="1"/>
            <p:nvPr/>
          </p:nvSpPr>
          <p:spPr>
            <a:xfrm>
              <a:off x="3123944" y="4263575"/>
              <a:ext cx="2974027" cy="1133783"/>
            </a:xfrm>
            <a:prstGeom prst="rect">
              <a:avLst/>
            </a:prstGeom>
            <a:noFill/>
          </p:spPr>
          <p:txBody>
            <a:bodyPr wrap="square" rtlCol="0">
              <a:spAutoFit/>
            </a:bodyPr>
            <a:lstStyle/>
            <a:p>
              <a:pPr algn="ctr"/>
              <a:r>
                <a:rPr lang="en-GB" dirty="0">
                  <a:solidFill>
                    <a:schemeClr val="accent5">
                      <a:lumMod val="10000"/>
                    </a:schemeClr>
                  </a:solidFill>
                </a:rPr>
                <a:t>Philippa Moore </a:t>
              </a:r>
            </a:p>
            <a:p>
              <a:pPr algn="ctr"/>
              <a:r>
                <a:rPr lang="en-GB" dirty="0">
                  <a:solidFill>
                    <a:schemeClr val="accent5">
                      <a:lumMod val="10000"/>
                    </a:schemeClr>
                  </a:solidFill>
                </a:rPr>
                <a:t>Consultant medical microbiologist</a:t>
              </a:r>
            </a:p>
            <a:p>
              <a:pPr algn="ctr"/>
              <a:r>
                <a:rPr lang="en-GB" dirty="0">
                  <a:solidFill>
                    <a:schemeClr val="accent5">
                      <a:lumMod val="10000"/>
                    </a:schemeClr>
                  </a:solidFill>
                </a:rPr>
                <a:t>Panellist  </a:t>
              </a:r>
            </a:p>
          </p:txBody>
        </p:sp>
        <p:pic>
          <p:nvPicPr>
            <p:cNvPr id="11" name="Picture 10" descr="A person with blonde hair&#10;&#10;Description automatically generated with low confidence">
              <a:extLst>
                <a:ext uri="{FF2B5EF4-FFF2-40B4-BE49-F238E27FC236}">
                  <a16:creationId xmlns:a16="http://schemas.microsoft.com/office/drawing/2014/main" id="{318614ED-3422-99FB-BCCD-8D9933777B0F}"/>
                </a:ext>
              </a:extLst>
            </p:cNvPr>
            <p:cNvPicPr>
              <a:picLocks noChangeAspect="1"/>
            </p:cNvPicPr>
            <p:nvPr/>
          </p:nvPicPr>
          <p:blipFill rotWithShape="1">
            <a:blip r:embed="rId4">
              <a:extLst>
                <a:ext uri="{28A0092B-C50C-407E-A947-70E740481C1C}">
                  <a14:useLocalDpi xmlns:a14="http://schemas.microsoft.com/office/drawing/2010/main" val="0"/>
                </a:ext>
              </a:extLst>
            </a:blip>
            <a:srcRect l="3445" r="3877"/>
            <a:stretch/>
          </p:blipFill>
          <p:spPr>
            <a:xfrm>
              <a:off x="3635397" y="1895817"/>
              <a:ext cx="1942053" cy="2095500"/>
            </a:xfrm>
            <a:prstGeom prst="rect">
              <a:avLst/>
            </a:prstGeom>
          </p:spPr>
        </p:pic>
      </p:grpSp>
      <p:grpSp>
        <p:nvGrpSpPr>
          <p:cNvPr id="23" name="Group 22">
            <a:extLst>
              <a:ext uri="{FF2B5EF4-FFF2-40B4-BE49-F238E27FC236}">
                <a16:creationId xmlns:a16="http://schemas.microsoft.com/office/drawing/2014/main" id="{57D9A71F-7DED-FD80-C0C2-03A0414F941D}"/>
              </a:ext>
            </a:extLst>
          </p:cNvPr>
          <p:cNvGrpSpPr/>
          <p:nvPr/>
        </p:nvGrpSpPr>
        <p:grpSpPr>
          <a:xfrm>
            <a:off x="7063939" y="2140368"/>
            <a:ext cx="2737218" cy="3440075"/>
            <a:chOff x="9314470" y="1895817"/>
            <a:chExt cx="2500556" cy="3236430"/>
          </a:xfrm>
        </p:grpSpPr>
        <p:sp>
          <p:nvSpPr>
            <p:cNvPr id="18" name="TextBox 17">
              <a:extLst>
                <a:ext uri="{FF2B5EF4-FFF2-40B4-BE49-F238E27FC236}">
                  <a16:creationId xmlns:a16="http://schemas.microsoft.com/office/drawing/2014/main" id="{F010B117-A642-1601-706D-AF3F6897B799}"/>
                </a:ext>
              </a:extLst>
            </p:cNvPr>
            <p:cNvSpPr txBox="1"/>
            <p:nvPr/>
          </p:nvSpPr>
          <p:spPr>
            <a:xfrm>
              <a:off x="9314470" y="4263576"/>
              <a:ext cx="2500556" cy="868671"/>
            </a:xfrm>
            <a:prstGeom prst="rect">
              <a:avLst/>
            </a:prstGeom>
            <a:noFill/>
          </p:spPr>
          <p:txBody>
            <a:bodyPr wrap="square" rtlCol="0">
              <a:spAutoFit/>
            </a:bodyPr>
            <a:lstStyle/>
            <a:p>
              <a:pPr algn="ctr"/>
              <a:r>
                <a:rPr lang="en-GB" dirty="0">
                  <a:solidFill>
                    <a:schemeClr val="accent5">
                      <a:lumMod val="10000"/>
                    </a:schemeClr>
                  </a:solidFill>
                </a:rPr>
                <a:t>Krishna Gohil</a:t>
              </a:r>
            </a:p>
            <a:p>
              <a:pPr algn="ctr"/>
              <a:r>
                <a:rPr lang="en-GB" dirty="0">
                  <a:solidFill>
                    <a:schemeClr val="accent5">
                      <a:lumMod val="10000"/>
                    </a:schemeClr>
                  </a:solidFill>
                </a:rPr>
                <a:t>Clinical lead: NWCSP</a:t>
              </a:r>
            </a:p>
            <a:p>
              <a:pPr algn="ctr"/>
              <a:r>
                <a:rPr lang="en-GB" dirty="0">
                  <a:solidFill>
                    <a:schemeClr val="accent5">
                      <a:lumMod val="10000"/>
                    </a:schemeClr>
                  </a:solidFill>
                </a:rPr>
                <a:t>Panellist  </a:t>
              </a:r>
            </a:p>
          </p:txBody>
        </p:sp>
        <p:pic>
          <p:nvPicPr>
            <p:cNvPr id="20" name="Picture 19" descr="A person smiling for the camera&#10;&#10;Description automatically generated with medium confidence">
              <a:extLst>
                <a:ext uri="{FF2B5EF4-FFF2-40B4-BE49-F238E27FC236}">
                  <a16:creationId xmlns:a16="http://schemas.microsoft.com/office/drawing/2014/main" id="{9CB6AB34-B2AF-C48B-019F-FD776F497B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3108" y="1895817"/>
              <a:ext cx="2033589" cy="2095499"/>
            </a:xfrm>
            <a:prstGeom prst="rect">
              <a:avLst/>
            </a:prstGeom>
          </p:spPr>
        </p:pic>
      </p:grpSp>
      <p:grpSp>
        <p:nvGrpSpPr>
          <p:cNvPr id="29" name="Group 28">
            <a:extLst>
              <a:ext uri="{FF2B5EF4-FFF2-40B4-BE49-F238E27FC236}">
                <a16:creationId xmlns:a16="http://schemas.microsoft.com/office/drawing/2014/main" id="{A0D0FD19-E297-D2C8-88F4-D8ACCCC9DBD4}"/>
              </a:ext>
            </a:extLst>
          </p:cNvPr>
          <p:cNvGrpSpPr/>
          <p:nvPr/>
        </p:nvGrpSpPr>
        <p:grpSpPr>
          <a:xfrm>
            <a:off x="4455883" y="2142852"/>
            <a:ext cx="3221949" cy="3454547"/>
            <a:chOff x="5984761" y="2116676"/>
            <a:chExt cx="3221949" cy="3454547"/>
          </a:xfrm>
        </p:grpSpPr>
        <p:sp>
          <p:nvSpPr>
            <p:cNvPr id="12" name="TextBox 11">
              <a:extLst>
                <a:ext uri="{FF2B5EF4-FFF2-40B4-BE49-F238E27FC236}">
                  <a16:creationId xmlns:a16="http://schemas.microsoft.com/office/drawing/2014/main" id="{E7CD7721-94D0-1BFF-6BB5-97DF682C64AB}"/>
                </a:ext>
              </a:extLst>
            </p:cNvPr>
            <p:cNvSpPr txBox="1"/>
            <p:nvPr/>
          </p:nvSpPr>
          <p:spPr>
            <a:xfrm>
              <a:off x="5984761" y="4647893"/>
              <a:ext cx="3221949" cy="923330"/>
            </a:xfrm>
            <a:prstGeom prst="rect">
              <a:avLst/>
            </a:prstGeom>
            <a:noFill/>
          </p:spPr>
          <p:txBody>
            <a:bodyPr wrap="square" rtlCol="0">
              <a:spAutoFit/>
            </a:bodyPr>
            <a:lstStyle/>
            <a:p>
              <a:pPr algn="ctr"/>
              <a:r>
                <a:rPr lang="en-GB" dirty="0">
                  <a:solidFill>
                    <a:schemeClr val="accent5">
                      <a:lumMod val="10000"/>
                    </a:schemeClr>
                  </a:solidFill>
                </a:rPr>
                <a:t>Avril Tucker </a:t>
              </a:r>
            </a:p>
            <a:p>
              <a:pPr algn="ctr"/>
              <a:r>
                <a:rPr lang="en-GB" dirty="0">
                  <a:solidFill>
                    <a:schemeClr val="accent5">
                      <a:lumMod val="10000"/>
                    </a:schemeClr>
                  </a:solidFill>
                </a:rPr>
                <a:t>Antimicrobial pharmacist </a:t>
              </a:r>
            </a:p>
            <a:p>
              <a:pPr algn="ctr"/>
              <a:r>
                <a:rPr lang="en-GB" dirty="0">
                  <a:solidFill>
                    <a:schemeClr val="accent5">
                      <a:lumMod val="10000"/>
                    </a:schemeClr>
                  </a:solidFill>
                </a:rPr>
                <a:t>Panellist  </a:t>
              </a:r>
            </a:p>
          </p:txBody>
        </p:sp>
        <p:pic>
          <p:nvPicPr>
            <p:cNvPr id="28" name="Picture 27" descr="A picture containing person, wall, indoor, person&#10;&#10;Description automatically generated">
              <a:extLst>
                <a:ext uri="{FF2B5EF4-FFF2-40B4-BE49-F238E27FC236}">
                  <a16:creationId xmlns:a16="http://schemas.microsoft.com/office/drawing/2014/main" id="{76643610-839A-1B54-E86F-09D0AC5285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8722" y="2116676"/>
              <a:ext cx="2254029" cy="2227354"/>
            </a:xfrm>
            <a:prstGeom prst="rect">
              <a:avLst/>
            </a:prstGeom>
          </p:spPr>
        </p:pic>
      </p:grpSp>
      <p:grpSp>
        <p:nvGrpSpPr>
          <p:cNvPr id="10" name="Group 9">
            <a:extLst>
              <a:ext uri="{FF2B5EF4-FFF2-40B4-BE49-F238E27FC236}">
                <a16:creationId xmlns:a16="http://schemas.microsoft.com/office/drawing/2014/main" id="{5C23B0E7-6EAE-09C4-ACD5-31BA26EE8DAC}"/>
              </a:ext>
            </a:extLst>
          </p:cNvPr>
          <p:cNvGrpSpPr/>
          <p:nvPr/>
        </p:nvGrpSpPr>
        <p:grpSpPr>
          <a:xfrm>
            <a:off x="9416249" y="2126949"/>
            <a:ext cx="2737218" cy="3717075"/>
            <a:chOff x="9583443" y="2126949"/>
            <a:chExt cx="2737218" cy="3717075"/>
          </a:xfrm>
        </p:grpSpPr>
        <p:pic>
          <p:nvPicPr>
            <p:cNvPr id="6" name="Picture 5" descr="A close-up of a person smiling&#10;&#10;Description automatically generated">
              <a:extLst>
                <a:ext uri="{FF2B5EF4-FFF2-40B4-BE49-F238E27FC236}">
                  <a16:creationId xmlns:a16="http://schemas.microsoft.com/office/drawing/2014/main" id="{522B8375-3C20-978E-F6F9-D078B2381C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7147" y="2126949"/>
              <a:ext cx="1949810" cy="2227355"/>
            </a:xfrm>
            <a:prstGeom prst="rect">
              <a:avLst/>
            </a:prstGeom>
          </p:spPr>
        </p:pic>
        <p:sp>
          <p:nvSpPr>
            <p:cNvPr id="9" name="TextBox 8">
              <a:extLst>
                <a:ext uri="{FF2B5EF4-FFF2-40B4-BE49-F238E27FC236}">
                  <a16:creationId xmlns:a16="http://schemas.microsoft.com/office/drawing/2014/main" id="{B4B55344-4CF6-0A1D-03FC-C881D5E12C9F}"/>
                </a:ext>
              </a:extLst>
            </p:cNvPr>
            <p:cNvSpPr txBox="1"/>
            <p:nvPr/>
          </p:nvSpPr>
          <p:spPr>
            <a:xfrm>
              <a:off x="9583443" y="4643695"/>
              <a:ext cx="2737218" cy="1200329"/>
            </a:xfrm>
            <a:prstGeom prst="rect">
              <a:avLst/>
            </a:prstGeom>
            <a:noFill/>
          </p:spPr>
          <p:txBody>
            <a:bodyPr wrap="square" rtlCol="0">
              <a:spAutoFit/>
            </a:bodyPr>
            <a:lstStyle/>
            <a:p>
              <a:pPr algn="ctr"/>
              <a:r>
                <a:rPr lang="en-GB" dirty="0">
                  <a:solidFill>
                    <a:schemeClr val="accent5">
                      <a:lumMod val="10000"/>
                    </a:schemeClr>
                  </a:solidFill>
                </a:rPr>
                <a:t>Rachael Lee</a:t>
              </a:r>
            </a:p>
            <a:p>
              <a:pPr algn="ctr"/>
              <a:r>
                <a:rPr lang="en-GB" dirty="0">
                  <a:solidFill>
                    <a:schemeClr val="accent5">
                      <a:lumMod val="10000"/>
                    </a:schemeClr>
                  </a:solidFill>
                </a:rPr>
                <a:t>Clinical Implementation Manager: NWCSP</a:t>
              </a:r>
            </a:p>
            <a:p>
              <a:pPr algn="ctr"/>
              <a:r>
                <a:rPr lang="en-GB" dirty="0">
                  <a:solidFill>
                    <a:schemeClr val="accent5">
                      <a:lumMod val="10000"/>
                    </a:schemeClr>
                  </a:solidFill>
                </a:rPr>
                <a:t>Panellist  </a:t>
              </a:r>
            </a:p>
          </p:txBody>
        </p:sp>
      </p:grpSp>
      <p:sp>
        <p:nvSpPr>
          <p:cNvPr id="14" name="TextBox 13">
            <a:extLst>
              <a:ext uri="{FF2B5EF4-FFF2-40B4-BE49-F238E27FC236}">
                <a16:creationId xmlns:a16="http://schemas.microsoft.com/office/drawing/2014/main" id="{216DE788-D94F-9CBD-DA87-5E381EA1F497}"/>
              </a:ext>
            </a:extLst>
          </p:cNvPr>
          <p:cNvSpPr txBox="1"/>
          <p:nvPr/>
        </p:nvSpPr>
        <p:spPr>
          <a:xfrm>
            <a:off x="9122797" y="6199361"/>
            <a:ext cx="6138406" cy="261610"/>
          </a:xfrm>
          <a:prstGeom prst="rect">
            <a:avLst/>
          </a:prstGeom>
          <a:noFill/>
        </p:spPr>
        <p:txBody>
          <a:bodyPr wrap="square">
            <a:spAutoFit/>
          </a:bodyPr>
          <a:lstStyle/>
          <a:p>
            <a:r>
              <a:rPr lang="en-GB" sz="1100" dirty="0">
                <a:solidFill>
                  <a:schemeClr val="accent5">
                    <a:lumMod val="10000"/>
                  </a:schemeClr>
                </a:solidFill>
              </a:rPr>
              <a:t>NWCSP: National wound care strategy programme </a:t>
            </a:r>
            <a:endParaRPr lang="en-GB" sz="1100" dirty="0"/>
          </a:p>
        </p:txBody>
      </p:sp>
    </p:spTree>
    <p:extLst>
      <p:ext uri="{BB962C8B-B14F-4D97-AF65-F5344CB8AC3E}">
        <p14:creationId xmlns:p14="http://schemas.microsoft.com/office/powerpoint/2010/main" val="1968683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F3154-D5C8-4593-B9E0-8A247D32D92E}"/>
              </a:ext>
            </a:extLst>
          </p:cNvPr>
          <p:cNvSpPr>
            <a:spLocks noGrp="1"/>
          </p:cNvSpPr>
          <p:nvPr>
            <p:ph type="title"/>
          </p:nvPr>
        </p:nvSpPr>
        <p:spPr>
          <a:xfrm>
            <a:off x="1031632" y="428467"/>
            <a:ext cx="9232392" cy="1325563"/>
          </a:xfrm>
        </p:spPr>
        <p:txBody>
          <a:bodyPr>
            <a:normAutofit/>
          </a:bodyPr>
          <a:lstStyle/>
          <a:p>
            <a:r>
              <a:rPr lang="en-GB" b="0" dirty="0">
                <a:solidFill>
                  <a:srgbClr val="A80014"/>
                </a:solidFill>
                <a:latin typeface="+mn-lt"/>
              </a:rPr>
              <a:t>Widespread non-bullous</a:t>
            </a:r>
            <a:br>
              <a:rPr lang="en-GB" b="0" dirty="0">
                <a:solidFill>
                  <a:srgbClr val="A80014"/>
                </a:solidFill>
                <a:latin typeface="+mn-lt"/>
              </a:rPr>
            </a:br>
            <a:r>
              <a:rPr lang="en-GB" b="0" dirty="0">
                <a:solidFill>
                  <a:srgbClr val="A80014"/>
                </a:solidFill>
                <a:latin typeface="+mn-lt"/>
              </a:rPr>
              <a:t>Topical or oral? </a:t>
            </a:r>
            <a:endParaRPr lang="en-GB" sz="3600" b="0" dirty="0">
              <a:solidFill>
                <a:srgbClr val="A80014"/>
              </a:solidFill>
              <a:latin typeface="+mn-lt"/>
            </a:endParaRPr>
          </a:p>
        </p:txBody>
      </p:sp>
      <p:sp>
        <p:nvSpPr>
          <p:cNvPr id="7" name="TextBox 6">
            <a:extLst>
              <a:ext uri="{FF2B5EF4-FFF2-40B4-BE49-F238E27FC236}">
                <a16:creationId xmlns:a16="http://schemas.microsoft.com/office/drawing/2014/main" id="{26D02DAB-CEEE-41D6-B530-6062710438A7}"/>
              </a:ext>
            </a:extLst>
          </p:cNvPr>
          <p:cNvSpPr txBox="1"/>
          <p:nvPr/>
        </p:nvSpPr>
        <p:spPr>
          <a:xfrm>
            <a:off x="6166652" y="5683818"/>
            <a:ext cx="5522244" cy="769441"/>
          </a:xfrm>
          <a:prstGeom prst="rect">
            <a:avLst/>
          </a:prstGeom>
          <a:solidFill>
            <a:schemeClr val="bg1">
              <a:lumMod val="85000"/>
            </a:schemeClr>
          </a:solidFill>
        </p:spPr>
        <p:txBody>
          <a:bodyPr wrap="square" rtlCol="0">
            <a:spAutoFit/>
          </a:bodyPr>
          <a:lstStyle/>
          <a:p>
            <a:r>
              <a:rPr lang="en-GB" sz="2200" b="1" dirty="0"/>
              <a:t>AMR can develop rapidly with extended or repeated topical antibiotic  </a:t>
            </a:r>
          </a:p>
        </p:txBody>
      </p:sp>
      <p:pic>
        <p:nvPicPr>
          <p:cNvPr id="8" name="Picture 7">
            <a:extLst>
              <a:ext uri="{FF2B5EF4-FFF2-40B4-BE49-F238E27FC236}">
                <a16:creationId xmlns:a16="http://schemas.microsoft.com/office/drawing/2014/main" id="{205A0A2A-4291-4E3D-B636-084AA29B6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635" y="2051616"/>
            <a:ext cx="1540773" cy="1540773"/>
          </a:xfrm>
          <a:prstGeom prst="rect">
            <a:avLst/>
          </a:prstGeom>
        </p:spPr>
      </p:pic>
      <p:pic>
        <p:nvPicPr>
          <p:cNvPr id="9" name="Picture 8">
            <a:extLst>
              <a:ext uri="{FF2B5EF4-FFF2-40B4-BE49-F238E27FC236}">
                <a16:creationId xmlns:a16="http://schemas.microsoft.com/office/drawing/2014/main" id="{F10B503A-D7C3-4D5B-9119-C6A9BB153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213" y="1844211"/>
            <a:ext cx="1841693" cy="1841693"/>
          </a:xfrm>
          <a:prstGeom prst="rect">
            <a:avLst/>
          </a:prstGeom>
        </p:spPr>
      </p:pic>
      <p:sp>
        <p:nvSpPr>
          <p:cNvPr id="10" name="TextBox 9">
            <a:extLst>
              <a:ext uri="{FF2B5EF4-FFF2-40B4-BE49-F238E27FC236}">
                <a16:creationId xmlns:a16="http://schemas.microsoft.com/office/drawing/2014/main" id="{217922D5-6089-4D49-9B99-7077FFBFCE07}"/>
              </a:ext>
            </a:extLst>
          </p:cNvPr>
          <p:cNvSpPr txBox="1"/>
          <p:nvPr/>
        </p:nvSpPr>
        <p:spPr>
          <a:xfrm>
            <a:off x="2661800" y="2438016"/>
            <a:ext cx="1257511" cy="830997"/>
          </a:xfrm>
          <a:prstGeom prst="rect">
            <a:avLst/>
          </a:prstGeom>
          <a:noFill/>
        </p:spPr>
        <p:txBody>
          <a:bodyPr wrap="square" rtlCol="0">
            <a:spAutoFit/>
          </a:bodyPr>
          <a:lstStyle/>
          <a:p>
            <a:r>
              <a:rPr lang="en-GB" sz="4800" b="1" dirty="0">
                <a:solidFill>
                  <a:srgbClr val="000000"/>
                </a:solidFill>
              </a:rPr>
              <a:t>=</a:t>
            </a:r>
          </a:p>
        </p:txBody>
      </p:sp>
      <p:pic>
        <p:nvPicPr>
          <p:cNvPr id="11" name="Picture 10">
            <a:extLst>
              <a:ext uri="{FF2B5EF4-FFF2-40B4-BE49-F238E27FC236}">
                <a16:creationId xmlns:a16="http://schemas.microsoft.com/office/drawing/2014/main" id="{4BAB565D-0A30-4D47-B8EC-5B9AA9C0E48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744001" y="4389261"/>
            <a:ext cx="1321189" cy="1325563"/>
          </a:xfrm>
          <a:prstGeom prst="rect">
            <a:avLst/>
          </a:prstGeom>
        </p:spPr>
      </p:pic>
      <p:pic>
        <p:nvPicPr>
          <p:cNvPr id="12" name="Picture 11">
            <a:extLst>
              <a:ext uri="{FF2B5EF4-FFF2-40B4-BE49-F238E27FC236}">
                <a16:creationId xmlns:a16="http://schemas.microsoft.com/office/drawing/2014/main" id="{1A3E95F8-A3FF-4C2A-AF05-66FDD2D51A1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192267" y="5260670"/>
            <a:ext cx="1188653" cy="1192589"/>
          </a:xfrm>
          <a:prstGeom prst="rect">
            <a:avLst/>
          </a:prstGeom>
        </p:spPr>
      </p:pic>
      <p:pic>
        <p:nvPicPr>
          <p:cNvPr id="13" name="Picture 12">
            <a:extLst>
              <a:ext uri="{FF2B5EF4-FFF2-40B4-BE49-F238E27FC236}">
                <a16:creationId xmlns:a16="http://schemas.microsoft.com/office/drawing/2014/main" id="{D47248BD-CC26-4539-846B-233F3C4033A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45501" y="4275750"/>
            <a:ext cx="1169690" cy="1173563"/>
          </a:xfrm>
          <a:prstGeom prst="rect">
            <a:avLst/>
          </a:prstGeom>
        </p:spPr>
      </p:pic>
      <p:sp>
        <p:nvSpPr>
          <p:cNvPr id="14" name="Multiplication Sign 13">
            <a:extLst>
              <a:ext uri="{FF2B5EF4-FFF2-40B4-BE49-F238E27FC236}">
                <a16:creationId xmlns:a16="http://schemas.microsoft.com/office/drawing/2014/main" id="{57B075F6-B79F-4F0E-A2DC-9C7C785ED129}"/>
              </a:ext>
            </a:extLst>
          </p:cNvPr>
          <p:cNvSpPr/>
          <p:nvPr/>
        </p:nvSpPr>
        <p:spPr>
          <a:xfrm>
            <a:off x="2442818" y="4487992"/>
            <a:ext cx="1169690" cy="117356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B404630-6FEA-4C01-B60C-86D0E6DA2A0D}"/>
              </a:ext>
            </a:extLst>
          </p:cNvPr>
          <p:cNvSpPr txBox="1"/>
          <p:nvPr/>
        </p:nvSpPr>
        <p:spPr>
          <a:xfrm>
            <a:off x="6153707" y="3140989"/>
            <a:ext cx="5522244" cy="2308324"/>
          </a:xfrm>
          <a:prstGeom prst="rect">
            <a:avLst/>
          </a:prstGeom>
          <a:noFill/>
        </p:spPr>
        <p:txBody>
          <a:bodyPr wrap="square" rtlCol="0">
            <a:spAutoFit/>
          </a:bodyPr>
          <a:lstStyle/>
          <a:p>
            <a:r>
              <a:rPr lang="en-GB" b="1" dirty="0">
                <a:solidFill>
                  <a:srgbClr val="000000"/>
                </a:solidFill>
              </a:rPr>
              <a:t>1. Consider the evidence </a:t>
            </a:r>
          </a:p>
          <a:p>
            <a:r>
              <a:rPr lang="en-GB" i="1" dirty="0">
                <a:solidFill>
                  <a:srgbClr val="000000"/>
                </a:solidFill>
              </a:rPr>
              <a:t>No statistically significant difference in effectiveness</a:t>
            </a:r>
          </a:p>
          <a:p>
            <a:endParaRPr lang="en-GB" i="1" dirty="0">
              <a:solidFill>
                <a:srgbClr val="000000"/>
              </a:solidFill>
            </a:endParaRPr>
          </a:p>
          <a:p>
            <a:r>
              <a:rPr lang="en-GB" b="1" dirty="0">
                <a:solidFill>
                  <a:srgbClr val="000000"/>
                </a:solidFill>
              </a:rPr>
              <a:t>2. Patient preference? </a:t>
            </a:r>
          </a:p>
          <a:p>
            <a:r>
              <a:rPr lang="en-GB" i="1" dirty="0">
                <a:solidFill>
                  <a:srgbClr val="000000"/>
                </a:solidFill>
              </a:rPr>
              <a:t>Topical likely less to cause side-effects</a:t>
            </a:r>
          </a:p>
          <a:p>
            <a:endParaRPr lang="en-GB" i="1" dirty="0">
              <a:solidFill>
                <a:srgbClr val="000000"/>
              </a:solidFill>
            </a:endParaRPr>
          </a:p>
          <a:p>
            <a:r>
              <a:rPr lang="en-GB" b="1" dirty="0">
                <a:solidFill>
                  <a:srgbClr val="000000"/>
                </a:solidFill>
              </a:rPr>
              <a:t>3. Effective administration?</a:t>
            </a:r>
          </a:p>
          <a:p>
            <a:r>
              <a:rPr lang="en-GB" i="1" dirty="0">
                <a:solidFill>
                  <a:srgbClr val="000000"/>
                </a:solidFill>
              </a:rPr>
              <a:t>Topical straightforward application for localised infection</a:t>
            </a:r>
          </a:p>
        </p:txBody>
      </p:sp>
      <p:graphicFrame>
        <p:nvGraphicFramePr>
          <p:cNvPr id="15" name="Diagram 14">
            <a:extLst>
              <a:ext uri="{FF2B5EF4-FFF2-40B4-BE49-F238E27FC236}">
                <a16:creationId xmlns:a16="http://schemas.microsoft.com/office/drawing/2014/main" id="{98CE2044-4726-4528-9387-F6DDC82C10AC}"/>
              </a:ext>
            </a:extLst>
          </p:cNvPr>
          <p:cNvGraphicFramePr/>
          <p:nvPr>
            <p:extLst>
              <p:ext uri="{D42A27DB-BD31-4B8C-83A1-F6EECF244321}">
                <p14:modId xmlns:p14="http://schemas.microsoft.com/office/powerpoint/2010/main" val="3607014785"/>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Rectangle 15">
            <a:extLst>
              <a:ext uri="{FF2B5EF4-FFF2-40B4-BE49-F238E27FC236}">
                <a16:creationId xmlns:a16="http://schemas.microsoft.com/office/drawing/2014/main" id="{17D43C9E-52D5-454B-849C-4AAB787E2769}"/>
              </a:ext>
            </a:extLst>
          </p:cNvPr>
          <p:cNvSpPr/>
          <p:nvPr/>
        </p:nvSpPr>
        <p:spPr>
          <a:xfrm>
            <a:off x="0" y="1519417"/>
            <a:ext cx="795221" cy="5009971"/>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Impetigo</a:t>
            </a:r>
          </a:p>
        </p:txBody>
      </p:sp>
      <p:sp>
        <p:nvSpPr>
          <p:cNvPr id="17" name="Footer Placeholder 4">
            <a:extLst>
              <a:ext uri="{FF2B5EF4-FFF2-40B4-BE49-F238E27FC236}">
                <a16:creationId xmlns:a16="http://schemas.microsoft.com/office/drawing/2014/main" id="{67E4D2A5-4B37-4DDC-9288-6C2792EE2E74}"/>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pic>
        <p:nvPicPr>
          <p:cNvPr id="6" name="Picture 5">
            <a:extLst>
              <a:ext uri="{FF2B5EF4-FFF2-40B4-BE49-F238E27FC236}">
                <a16:creationId xmlns:a16="http://schemas.microsoft.com/office/drawing/2014/main" id="{13DD507F-BFF1-9FBB-AAAF-1F67CF7EBA13}"/>
              </a:ext>
            </a:extLst>
          </p:cNvPr>
          <p:cNvPicPr>
            <a:picLocks noChangeAspect="1"/>
          </p:cNvPicPr>
          <p:nvPr/>
        </p:nvPicPr>
        <p:blipFill>
          <a:blip r:embed="rId11"/>
          <a:stretch>
            <a:fillRect/>
          </a:stretch>
        </p:blipFill>
        <p:spPr>
          <a:xfrm>
            <a:off x="6243583" y="1077320"/>
            <a:ext cx="4317115" cy="2044949"/>
          </a:xfrm>
          <a:prstGeom prst="rect">
            <a:avLst/>
          </a:prstGeom>
        </p:spPr>
      </p:pic>
    </p:spTree>
    <p:extLst>
      <p:ext uri="{BB962C8B-B14F-4D97-AF65-F5344CB8AC3E}">
        <p14:creationId xmlns:p14="http://schemas.microsoft.com/office/powerpoint/2010/main" val="254129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F0FC6A-DB57-DFC9-DD66-4BA9979600F3}"/>
              </a:ext>
            </a:extLst>
          </p:cNvPr>
          <p:cNvPicPr>
            <a:picLocks noChangeAspect="1"/>
          </p:cNvPicPr>
          <p:nvPr/>
        </p:nvPicPr>
        <p:blipFill>
          <a:blip r:embed="rId3"/>
          <a:stretch>
            <a:fillRect/>
          </a:stretch>
        </p:blipFill>
        <p:spPr>
          <a:xfrm>
            <a:off x="960481" y="1124017"/>
            <a:ext cx="8207016" cy="5291366"/>
          </a:xfrm>
          <a:prstGeom prst="rect">
            <a:avLst/>
          </a:prstGeom>
        </p:spPr>
      </p:pic>
      <p:sp>
        <p:nvSpPr>
          <p:cNvPr id="2" name="Title 1">
            <a:extLst>
              <a:ext uri="{FF2B5EF4-FFF2-40B4-BE49-F238E27FC236}">
                <a16:creationId xmlns:a16="http://schemas.microsoft.com/office/drawing/2014/main" id="{6F7E26B4-C5B0-46FD-8536-1FA23725C9C7}"/>
              </a:ext>
            </a:extLst>
          </p:cNvPr>
          <p:cNvSpPr>
            <a:spLocks noGrp="1"/>
          </p:cNvSpPr>
          <p:nvPr>
            <p:ph type="title"/>
          </p:nvPr>
        </p:nvSpPr>
        <p:spPr>
          <a:xfrm>
            <a:off x="1038225" y="347370"/>
            <a:ext cx="10515600" cy="725545"/>
          </a:xfrm>
        </p:spPr>
        <p:txBody>
          <a:bodyPr>
            <a:noAutofit/>
          </a:bodyPr>
          <a:lstStyle/>
          <a:p>
            <a:r>
              <a:rPr lang="en-GB" sz="4000" dirty="0">
                <a:solidFill>
                  <a:schemeClr val="tx1"/>
                </a:solidFill>
              </a:rPr>
              <a:t>Impetigo – treatment for widespread non bullous</a:t>
            </a:r>
          </a:p>
        </p:txBody>
      </p:sp>
      <p:sp>
        <p:nvSpPr>
          <p:cNvPr id="3" name="TextBox 2">
            <a:extLst>
              <a:ext uri="{FF2B5EF4-FFF2-40B4-BE49-F238E27FC236}">
                <a16:creationId xmlns:a16="http://schemas.microsoft.com/office/drawing/2014/main" id="{0C32BA13-5AF5-4293-8343-39CB3AFB26B9}"/>
              </a:ext>
            </a:extLst>
          </p:cNvPr>
          <p:cNvSpPr txBox="1"/>
          <p:nvPr/>
        </p:nvSpPr>
        <p:spPr>
          <a:xfrm>
            <a:off x="9332757" y="4705739"/>
            <a:ext cx="2593303" cy="1138773"/>
          </a:xfrm>
          <a:prstGeom prst="rect">
            <a:avLst/>
          </a:prstGeom>
          <a:solidFill>
            <a:schemeClr val="bg1">
              <a:lumMod val="95000"/>
            </a:schemeClr>
          </a:solidFill>
        </p:spPr>
        <p:txBody>
          <a:bodyPr wrap="square" rtlCol="0">
            <a:spAutoFit/>
          </a:bodyPr>
          <a:lstStyle/>
          <a:p>
            <a:r>
              <a:rPr lang="en-GB" b="1" dirty="0"/>
              <a:t>Frequent recurrence</a:t>
            </a:r>
          </a:p>
          <a:p>
            <a:r>
              <a:rPr lang="en-GB" sz="1600" dirty="0"/>
              <a:t>Send a skin swab </a:t>
            </a:r>
          </a:p>
          <a:p>
            <a:r>
              <a:rPr lang="en-GB" sz="1600" dirty="0"/>
              <a:t>Consider nasal swab &amp; treatment for suppression</a:t>
            </a:r>
            <a:r>
              <a:rPr lang="en-GB" dirty="0"/>
              <a:t>. </a:t>
            </a:r>
          </a:p>
        </p:txBody>
      </p:sp>
      <p:sp>
        <p:nvSpPr>
          <p:cNvPr id="7" name="TextBox 6">
            <a:extLst>
              <a:ext uri="{FF2B5EF4-FFF2-40B4-BE49-F238E27FC236}">
                <a16:creationId xmlns:a16="http://schemas.microsoft.com/office/drawing/2014/main" id="{B99D01A8-E96B-4F8E-8667-9311E98FD96B}"/>
              </a:ext>
            </a:extLst>
          </p:cNvPr>
          <p:cNvSpPr txBox="1"/>
          <p:nvPr/>
        </p:nvSpPr>
        <p:spPr>
          <a:xfrm>
            <a:off x="9641047" y="1837040"/>
            <a:ext cx="1579179" cy="707886"/>
          </a:xfrm>
          <a:prstGeom prst="rect">
            <a:avLst/>
          </a:prstGeom>
          <a:noFill/>
        </p:spPr>
        <p:txBody>
          <a:bodyPr wrap="square" rtlCol="0">
            <a:spAutoFit/>
          </a:bodyPr>
          <a:lstStyle/>
          <a:p>
            <a:r>
              <a:rPr lang="en-GB" sz="4000" dirty="0">
                <a:solidFill>
                  <a:schemeClr val="accent6">
                    <a:lumMod val="10000"/>
                  </a:schemeClr>
                </a:solidFill>
              </a:rPr>
              <a:t>5 days</a:t>
            </a:r>
            <a:endParaRPr lang="en-GB" sz="4000" dirty="0">
              <a:solidFill>
                <a:schemeClr val="accent3">
                  <a:lumMod val="50000"/>
                </a:schemeClr>
              </a:solidFill>
            </a:endParaRPr>
          </a:p>
        </p:txBody>
      </p:sp>
      <p:sp>
        <p:nvSpPr>
          <p:cNvPr id="9" name="Rectangle 8">
            <a:extLst>
              <a:ext uri="{FF2B5EF4-FFF2-40B4-BE49-F238E27FC236}">
                <a16:creationId xmlns:a16="http://schemas.microsoft.com/office/drawing/2014/main" id="{C9C95C82-3B18-4500-A314-A9AB9ABBF639}"/>
              </a:ext>
            </a:extLst>
          </p:cNvPr>
          <p:cNvSpPr/>
          <p:nvPr/>
        </p:nvSpPr>
        <p:spPr>
          <a:xfrm>
            <a:off x="0" y="1519417"/>
            <a:ext cx="795221" cy="5009971"/>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Impetigo</a:t>
            </a:r>
          </a:p>
        </p:txBody>
      </p:sp>
      <p:graphicFrame>
        <p:nvGraphicFramePr>
          <p:cNvPr id="13" name="Diagram 12">
            <a:extLst>
              <a:ext uri="{FF2B5EF4-FFF2-40B4-BE49-F238E27FC236}">
                <a16:creationId xmlns:a16="http://schemas.microsoft.com/office/drawing/2014/main" id="{7B99E1BD-C3D1-4927-B3BB-C98D40331985}"/>
              </a:ext>
            </a:extLst>
          </p:cNvPr>
          <p:cNvGraphicFramePr/>
          <p:nvPr>
            <p:extLst>
              <p:ext uri="{D42A27DB-BD31-4B8C-83A1-F6EECF244321}">
                <p14:modId xmlns:p14="http://schemas.microsoft.com/office/powerpoint/2010/main" val="3613610458"/>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a:extLst>
              <a:ext uri="{FF2B5EF4-FFF2-40B4-BE49-F238E27FC236}">
                <a16:creationId xmlns:a16="http://schemas.microsoft.com/office/drawing/2014/main" id="{8261F8A5-9E15-4D4C-8DB9-3B3ECD058FFC}"/>
              </a:ext>
            </a:extLst>
          </p:cNvPr>
          <p:cNvPicPr>
            <a:picLocks noChangeAspect="1"/>
          </p:cNvPicPr>
          <p:nvPr/>
        </p:nvPicPr>
        <p:blipFill rotWithShape="1">
          <a:blip r:embed="rId9"/>
          <a:srcRect t="8357" b="9704"/>
          <a:stretch/>
        </p:blipFill>
        <p:spPr>
          <a:xfrm>
            <a:off x="9332757" y="4094292"/>
            <a:ext cx="2593303" cy="629105"/>
          </a:xfrm>
          <a:prstGeom prst="rect">
            <a:avLst/>
          </a:prstGeom>
        </p:spPr>
      </p:pic>
      <p:sp>
        <p:nvSpPr>
          <p:cNvPr id="14" name="Footer Placeholder 4">
            <a:extLst>
              <a:ext uri="{FF2B5EF4-FFF2-40B4-BE49-F238E27FC236}">
                <a16:creationId xmlns:a16="http://schemas.microsoft.com/office/drawing/2014/main" id="{B4A6D1FC-6F66-418D-AF42-6AB4D4D0D85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12" name="Oval 11">
            <a:extLst>
              <a:ext uri="{FF2B5EF4-FFF2-40B4-BE49-F238E27FC236}">
                <a16:creationId xmlns:a16="http://schemas.microsoft.com/office/drawing/2014/main" id="{1E40FC71-517C-49CE-8103-E68A9AF31F3F}"/>
              </a:ext>
            </a:extLst>
          </p:cNvPr>
          <p:cNvSpPr/>
          <p:nvPr/>
        </p:nvSpPr>
        <p:spPr>
          <a:xfrm>
            <a:off x="936625" y="3033522"/>
            <a:ext cx="1377835" cy="70962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DAC200C8-7196-4B1A-86EF-EDD2C6746791}"/>
              </a:ext>
            </a:extLst>
          </p:cNvPr>
          <p:cNvSpPr/>
          <p:nvPr/>
        </p:nvSpPr>
        <p:spPr>
          <a:xfrm>
            <a:off x="4488580" y="2498759"/>
            <a:ext cx="1150819" cy="61096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7B320177-6DC2-BAC5-48DA-6540B77B203E}"/>
              </a:ext>
            </a:extLst>
          </p:cNvPr>
          <p:cNvSpPr txBox="1"/>
          <p:nvPr/>
        </p:nvSpPr>
        <p:spPr>
          <a:xfrm>
            <a:off x="10326511" y="6171012"/>
            <a:ext cx="1738489" cy="276999"/>
          </a:xfrm>
          <a:prstGeom prst="rect">
            <a:avLst/>
          </a:prstGeom>
          <a:noFill/>
        </p:spPr>
        <p:txBody>
          <a:bodyPr wrap="square">
            <a:spAutoFit/>
          </a:bodyPr>
          <a:lstStyle/>
          <a:p>
            <a:r>
              <a:rPr lang="en-GB" sz="1200" dirty="0">
                <a:ea typeface="Calibri" panose="020F0502020204030204" pitchFamily="34" charset="0"/>
                <a:cs typeface="Arial" panose="020B0604020202020204" pitchFamily="34" charset="0"/>
              </a:rPr>
              <a:t>(NICE NG 153, 2020) </a:t>
            </a:r>
          </a:p>
        </p:txBody>
      </p:sp>
    </p:spTree>
    <p:extLst>
      <p:ext uri="{BB962C8B-B14F-4D97-AF65-F5344CB8AC3E}">
        <p14:creationId xmlns:p14="http://schemas.microsoft.com/office/powerpoint/2010/main" val="1467893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40B2AAE-9938-495C-B7BA-5ED3C0CCA886}"/>
              </a:ext>
            </a:extLst>
          </p:cNvPr>
          <p:cNvSpPr>
            <a:spLocks noGrp="1"/>
          </p:cNvSpPr>
          <p:nvPr>
            <p:ph type="ftr" sz="quarter" idx="3"/>
          </p:nvPr>
        </p:nvSpPr>
        <p:spPr/>
        <p:txBody>
          <a:bodyPr/>
          <a:lstStyle/>
          <a:p>
            <a:r>
              <a:rPr lang="en-GB" sz="1400" dirty="0"/>
              <a:t>www.rcgp.org.uk/TARGETantibiotics</a:t>
            </a:r>
          </a:p>
        </p:txBody>
      </p:sp>
      <p:sp>
        <p:nvSpPr>
          <p:cNvPr id="6" name="Title 1">
            <a:extLst>
              <a:ext uri="{FF2B5EF4-FFF2-40B4-BE49-F238E27FC236}">
                <a16:creationId xmlns:a16="http://schemas.microsoft.com/office/drawing/2014/main" id="{00DA4D81-B1B4-4E41-9AC9-B7D747C8246D}"/>
              </a:ext>
            </a:extLst>
          </p:cNvPr>
          <p:cNvSpPr txBox="1">
            <a:spLocks/>
          </p:cNvSpPr>
          <p:nvPr/>
        </p:nvSpPr>
        <p:spPr>
          <a:xfrm>
            <a:off x="1109372" y="571902"/>
            <a:ext cx="10515600" cy="7255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AD0016"/>
                </a:solidFill>
                <a:latin typeface="+mj-lt"/>
                <a:ea typeface="+mj-ea"/>
                <a:cs typeface="+mj-cs"/>
              </a:defRPr>
            </a:lvl1pPr>
          </a:lstStyle>
          <a:p>
            <a:r>
              <a:rPr lang="en-GB" sz="4000" dirty="0">
                <a:solidFill>
                  <a:schemeClr val="tx1"/>
                </a:solidFill>
              </a:rPr>
              <a:t>Impetigo antibiotic prescribing  </a:t>
            </a:r>
          </a:p>
        </p:txBody>
      </p:sp>
      <p:sp>
        <p:nvSpPr>
          <p:cNvPr id="7" name="Rectangle 6">
            <a:extLst>
              <a:ext uri="{FF2B5EF4-FFF2-40B4-BE49-F238E27FC236}">
                <a16:creationId xmlns:a16="http://schemas.microsoft.com/office/drawing/2014/main" id="{E0528D06-A51C-4C1D-9880-47527AEA1F98}"/>
              </a:ext>
            </a:extLst>
          </p:cNvPr>
          <p:cNvSpPr/>
          <p:nvPr/>
        </p:nvSpPr>
        <p:spPr>
          <a:xfrm>
            <a:off x="0" y="1519417"/>
            <a:ext cx="795221" cy="5009971"/>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Impetigo</a:t>
            </a:r>
          </a:p>
        </p:txBody>
      </p:sp>
      <p:graphicFrame>
        <p:nvGraphicFramePr>
          <p:cNvPr id="13" name="Diagram 12">
            <a:extLst>
              <a:ext uri="{FF2B5EF4-FFF2-40B4-BE49-F238E27FC236}">
                <a16:creationId xmlns:a16="http://schemas.microsoft.com/office/drawing/2014/main" id="{7049A393-52B9-4FAB-A169-44EFC6AE6724}"/>
              </a:ext>
            </a:extLst>
          </p:cNvPr>
          <p:cNvGraphicFramePr/>
          <p:nvPr>
            <p:extLst>
              <p:ext uri="{D42A27DB-BD31-4B8C-83A1-F6EECF244321}">
                <p14:modId xmlns:p14="http://schemas.microsoft.com/office/powerpoint/2010/main" val="1169764138"/>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1" name="Group 20">
            <a:extLst>
              <a:ext uri="{FF2B5EF4-FFF2-40B4-BE49-F238E27FC236}">
                <a16:creationId xmlns:a16="http://schemas.microsoft.com/office/drawing/2014/main" id="{58D1CBEA-9E9E-DF9E-6F60-8A7C214A0B94}"/>
              </a:ext>
            </a:extLst>
          </p:cNvPr>
          <p:cNvGrpSpPr/>
          <p:nvPr/>
        </p:nvGrpSpPr>
        <p:grpSpPr>
          <a:xfrm>
            <a:off x="1105189" y="1590675"/>
            <a:ext cx="5152736" cy="3823017"/>
            <a:chOff x="1105189" y="1590675"/>
            <a:chExt cx="5152736" cy="3823017"/>
          </a:xfrm>
        </p:grpSpPr>
        <p:graphicFrame>
          <p:nvGraphicFramePr>
            <p:cNvPr id="12" name="Chart 11">
              <a:extLst>
                <a:ext uri="{FF2B5EF4-FFF2-40B4-BE49-F238E27FC236}">
                  <a16:creationId xmlns:a16="http://schemas.microsoft.com/office/drawing/2014/main" id="{946CBB31-8834-41AF-A0E4-5569A15C1998}"/>
                </a:ext>
              </a:extLst>
            </p:cNvPr>
            <p:cNvGraphicFramePr>
              <a:graphicFrameLocks/>
            </p:cNvGraphicFramePr>
            <p:nvPr>
              <p:extLst>
                <p:ext uri="{D42A27DB-BD31-4B8C-83A1-F6EECF244321}">
                  <p14:modId xmlns:p14="http://schemas.microsoft.com/office/powerpoint/2010/main" val="408336977"/>
                </p:ext>
              </p:extLst>
            </p:nvPr>
          </p:nvGraphicFramePr>
          <p:xfrm>
            <a:off x="1105189" y="1590675"/>
            <a:ext cx="5152735" cy="3823017"/>
          </p:xfrm>
          <a:graphic>
            <a:graphicData uri="http://schemas.openxmlformats.org/drawingml/2006/chart">
              <c:chart xmlns:c="http://schemas.openxmlformats.org/drawingml/2006/chart" xmlns:r="http://schemas.openxmlformats.org/officeDocument/2006/relationships" r:id="rId8"/>
            </a:graphicData>
          </a:graphic>
        </p:graphicFrame>
        <p:cxnSp>
          <p:nvCxnSpPr>
            <p:cNvPr id="16" name="Straight Connector 15">
              <a:extLst>
                <a:ext uri="{FF2B5EF4-FFF2-40B4-BE49-F238E27FC236}">
                  <a16:creationId xmlns:a16="http://schemas.microsoft.com/office/drawing/2014/main" id="{37E32C1D-7198-72D8-362C-6AEE6F6C8E64}"/>
                </a:ext>
              </a:extLst>
            </p:cNvPr>
            <p:cNvCxnSpPr>
              <a:cxnSpLocks/>
            </p:cNvCxnSpPr>
            <p:nvPr/>
          </p:nvCxnSpPr>
          <p:spPr>
            <a:xfrm flipV="1">
              <a:off x="4914900" y="2047875"/>
              <a:ext cx="0" cy="2286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1194733-06D6-8C9E-1D47-EFEC8A625FEE}"/>
                </a:ext>
              </a:extLst>
            </p:cNvPr>
            <p:cNvSpPr txBox="1"/>
            <p:nvPr/>
          </p:nvSpPr>
          <p:spPr>
            <a:xfrm>
              <a:off x="4881563" y="1990725"/>
              <a:ext cx="1376362" cy="430887"/>
            </a:xfrm>
            <a:prstGeom prst="rect">
              <a:avLst/>
            </a:prstGeom>
            <a:noFill/>
          </p:spPr>
          <p:txBody>
            <a:bodyPr wrap="square" rtlCol="0">
              <a:spAutoFit/>
            </a:bodyPr>
            <a:lstStyle/>
            <a:p>
              <a:r>
                <a:rPr lang="en-GB" sz="1100">
                  <a:solidFill>
                    <a:srgbClr val="002060"/>
                  </a:solidFill>
                </a:rPr>
                <a:t>New impetigo NICE guidance (aug 2020)</a:t>
              </a:r>
              <a:endParaRPr lang="en-GB" sz="1100" dirty="0">
                <a:solidFill>
                  <a:srgbClr val="002060"/>
                </a:solidFill>
              </a:endParaRPr>
            </a:p>
          </p:txBody>
        </p:sp>
      </p:grpSp>
      <p:grpSp>
        <p:nvGrpSpPr>
          <p:cNvPr id="22" name="Group 21">
            <a:extLst>
              <a:ext uri="{FF2B5EF4-FFF2-40B4-BE49-F238E27FC236}">
                <a16:creationId xmlns:a16="http://schemas.microsoft.com/office/drawing/2014/main" id="{4D0F8B05-D20A-4493-841A-2BF7CC8B2CE5}"/>
              </a:ext>
            </a:extLst>
          </p:cNvPr>
          <p:cNvGrpSpPr/>
          <p:nvPr/>
        </p:nvGrpSpPr>
        <p:grpSpPr>
          <a:xfrm>
            <a:off x="6367172" y="1590675"/>
            <a:ext cx="5558128" cy="3799250"/>
            <a:chOff x="6367172" y="1590675"/>
            <a:chExt cx="5558128" cy="3799250"/>
          </a:xfrm>
        </p:grpSpPr>
        <p:graphicFrame>
          <p:nvGraphicFramePr>
            <p:cNvPr id="14" name="Chart 13">
              <a:extLst>
                <a:ext uri="{FF2B5EF4-FFF2-40B4-BE49-F238E27FC236}">
                  <a16:creationId xmlns:a16="http://schemas.microsoft.com/office/drawing/2014/main" id="{C9E4ED26-609A-51FE-638D-5F626651E45D}"/>
                </a:ext>
              </a:extLst>
            </p:cNvPr>
            <p:cNvGraphicFramePr>
              <a:graphicFrameLocks/>
            </p:cNvGraphicFramePr>
            <p:nvPr>
              <p:extLst>
                <p:ext uri="{D42A27DB-BD31-4B8C-83A1-F6EECF244321}">
                  <p14:modId xmlns:p14="http://schemas.microsoft.com/office/powerpoint/2010/main" val="3345425990"/>
                </p:ext>
              </p:extLst>
            </p:nvPr>
          </p:nvGraphicFramePr>
          <p:xfrm>
            <a:off x="6367172" y="1590675"/>
            <a:ext cx="5558128" cy="3799250"/>
          </p:xfrm>
          <a:graphic>
            <a:graphicData uri="http://schemas.openxmlformats.org/drawingml/2006/chart">
              <c:chart xmlns:c="http://schemas.openxmlformats.org/drawingml/2006/chart" xmlns:r="http://schemas.openxmlformats.org/officeDocument/2006/relationships" r:id="rId9"/>
            </a:graphicData>
          </a:graphic>
        </p:graphicFrame>
        <p:cxnSp>
          <p:nvCxnSpPr>
            <p:cNvPr id="19" name="Straight Connector 18">
              <a:extLst>
                <a:ext uri="{FF2B5EF4-FFF2-40B4-BE49-F238E27FC236}">
                  <a16:creationId xmlns:a16="http://schemas.microsoft.com/office/drawing/2014/main" id="{323D0BAD-B6BA-DD66-A1BF-7EAB9706A5F2}"/>
                </a:ext>
              </a:extLst>
            </p:cNvPr>
            <p:cNvCxnSpPr>
              <a:cxnSpLocks/>
            </p:cNvCxnSpPr>
            <p:nvPr/>
          </p:nvCxnSpPr>
          <p:spPr>
            <a:xfrm flipV="1">
              <a:off x="10186988" y="2047875"/>
              <a:ext cx="0" cy="2286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5B94DA5-0427-7632-E291-AB41F6AB4830}"/>
                </a:ext>
              </a:extLst>
            </p:cNvPr>
            <p:cNvSpPr txBox="1"/>
            <p:nvPr/>
          </p:nvSpPr>
          <p:spPr>
            <a:xfrm>
              <a:off x="10153651" y="1990725"/>
              <a:ext cx="1376362" cy="430887"/>
            </a:xfrm>
            <a:prstGeom prst="rect">
              <a:avLst/>
            </a:prstGeom>
            <a:noFill/>
          </p:spPr>
          <p:txBody>
            <a:bodyPr wrap="square" rtlCol="0">
              <a:spAutoFit/>
            </a:bodyPr>
            <a:lstStyle/>
            <a:p>
              <a:r>
                <a:rPr lang="en-GB" sz="1100" dirty="0">
                  <a:solidFill>
                    <a:srgbClr val="002060"/>
                  </a:solidFill>
                </a:rPr>
                <a:t>New impetigo NICE guidance (</a:t>
              </a:r>
              <a:r>
                <a:rPr lang="en-GB" sz="1100" dirty="0" err="1">
                  <a:solidFill>
                    <a:srgbClr val="002060"/>
                  </a:solidFill>
                </a:rPr>
                <a:t>aug</a:t>
              </a:r>
              <a:r>
                <a:rPr lang="en-GB" sz="1100" dirty="0">
                  <a:solidFill>
                    <a:srgbClr val="002060"/>
                  </a:solidFill>
                </a:rPr>
                <a:t> 2020)</a:t>
              </a:r>
            </a:p>
          </p:txBody>
        </p:sp>
      </p:grpSp>
    </p:spTree>
    <p:extLst>
      <p:ext uri="{BB962C8B-B14F-4D97-AF65-F5344CB8AC3E}">
        <p14:creationId xmlns:p14="http://schemas.microsoft.com/office/powerpoint/2010/main" val="1755297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06420-DDD6-47F0-80FF-BDEE85B6EA4A}"/>
              </a:ext>
            </a:extLst>
          </p:cNvPr>
          <p:cNvSpPr>
            <a:spLocks noGrp="1"/>
          </p:cNvSpPr>
          <p:nvPr>
            <p:ph type="title"/>
          </p:nvPr>
        </p:nvSpPr>
        <p:spPr>
          <a:xfrm>
            <a:off x="1011935" y="277253"/>
            <a:ext cx="9429052" cy="1325563"/>
          </a:xfrm>
        </p:spPr>
        <p:txBody>
          <a:bodyPr>
            <a:normAutofit/>
          </a:bodyPr>
          <a:lstStyle/>
          <a:p>
            <a:r>
              <a:rPr lang="en-GB" dirty="0"/>
              <a:t>Impetigo infection control advice </a:t>
            </a:r>
            <a:endParaRPr lang="en-GB" sz="3100" dirty="0"/>
          </a:p>
        </p:txBody>
      </p:sp>
      <p:sp>
        <p:nvSpPr>
          <p:cNvPr id="10" name="Text Placeholder 9">
            <a:extLst>
              <a:ext uri="{FF2B5EF4-FFF2-40B4-BE49-F238E27FC236}">
                <a16:creationId xmlns:a16="http://schemas.microsoft.com/office/drawing/2014/main" id="{36F6EE86-3E29-42A7-97BB-749151F43943}"/>
              </a:ext>
            </a:extLst>
          </p:cNvPr>
          <p:cNvSpPr>
            <a:spLocks noGrp="1"/>
          </p:cNvSpPr>
          <p:nvPr>
            <p:ph type="body" idx="1"/>
          </p:nvPr>
        </p:nvSpPr>
        <p:spPr>
          <a:xfrm>
            <a:off x="839789" y="1353540"/>
            <a:ext cx="5157787" cy="823912"/>
          </a:xfrm>
        </p:spPr>
        <p:txBody>
          <a:bodyPr/>
          <a:lstStyle/>
          <a:p>
            <a:r>
              <a:rPr lang="en-GB" sz="2800" dirty="0"/>
              <a:t>Hygiene</a:t>
            </a:r>
            <a:endParaRPr lang="en-GB" dirty="0"/>
          </a:p>
        </p:txBody>
      </p:sp>
      <p:sp>
        <p:nvSpPr>
          <p:cNvPr id="3" name="Content Placeholder 2">
            <a:extLst>
              <a:ext uri="{FF2B5EF4-FFF2-40B4-BE49-F238E27FC236}">
                <a16:creationId xmlns:a16="http://schemas.microsoft.com/office/drawing/2014/main" id="{70AC3F2B-D7BE-4B2A-BEC6-F067A974AED5}"/>
              </a:ext>
            </a:extLst>
          </p:cNvPr>
          <p:cNvSpPr>
            <a:spLocks noGrp="1"/>
          </p:cNvSpPr>
          <p:nvPr>
            <p:ph sz="half" idx="2"/>
          </p:nvPr>
        </p:nvSpPr>
        <p:spPr>
          <a:xfrm>
            <a:off x="867570" y="2177452"/>
            <a:ext cx="4617258" cy="3684588"/>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endParaRPr>
          </a:p>
          <a:p>
            <a:pPr marL="0" indent="0">
              <a:lnSpc>
                <a:spcPct val="100000"/>
              </a:lnSpc>
              <a:spcBef>
                <a:spcPts val="0"/>
              </a:spcBef>
              <a:buNone/>
              <a:defRPr/>
            </a:pPr>
            <a:r>
              <a:rPr kumimoji="0" lang="en-GB" sz="2000" b="1" i="0" u="none" strike="noStrike" kern="1200" cap="none" spc="0" normalizeH="0" baseline="0" noProof="0" dirty="0">
                <a:ln>
                  <a:noFill/>
                </a:ln>
                <a:solidFill>
                  <a:prstClr val="black"/>
                </a:solidFill>
                <a:effectLst/>
                <a:uLnTx/>
                <a:uFillTx/>
              </a:rPr>
              <a:t>Condition is highly infectious:</a:t>
            </a:r>
            <a:r>
              <a:rPr kumimoji="0" lang="en-GB" sz="2000" b="1" i="0" u="none" strike="noStrike" kern="1200" cap="none" spc="0" normalizeH="0" noProof="0" dirty="0">
                <a:ln>
                  <a:noFill/>
                </a:ln>
                <a:solidFill>
                  <a:prstClr val="black"/>
                </a:solidFill>
                <a:effectLst/>
                <a:uLnTx/>
                <a:uFillTx/>
              </a:rPr>
              <a:t> </a:t>
            </a:r>
          </a:p>
          <a:p>
            <a:pPr marL="0" indent="0">
              <a:lnSpc>
                <a:spcPct val="100000"/>
              </a:lnSpc>
              <a:spcBef>
                <a:spcPts val="0"/>
              </a:spcBef>
              <a:buNone/>
              <a:defRPr/>
            </a:pPr>
            <a:r>
              <a:rPr lang="en-GB" sz="2000" b="1" dirty="0">
                <a:solidFill>
                  <a:srgbClr val="222222"/>
                </a:solidFill>
              </a:rPr>
              <a:t>Wash affected areas </a:t>
            </a:r>
            <a:r>
              <a:rPr lang="en-GB" sz="2000" dirty="0">
                <a:solidFill>
                  <a:srgbClr val="222222"/>
                </a:solidFill>
              </a:rPr>
              <a:t>with soap and water:</a:t>
            </a:r>
          </a:p>
          <a:p>
            <a:pPr marL="444500" lvl="1" indent="-285750">
              <a:lnSpc>
                <a:spcPct val="100000"/>
              </a:lnSpc>
              <a:spcBef>
                <a:spcPts val="0"/>
              </a:spcBef>
              <a:defRPr/>
            </a:pPr>
            <a:r>
              <a:rPr lang="en-GB" sz="2000" b="1" dirty="0">
                <a:solidFill>
                  <a:srgbClr val="222222"/>
                </a:solidFill>
              </a:rPr>
              <a:t>Wash hands regularly </a:t>
            </a:r>
            <a:r>
              <a:rPr lang="en-GB" sz="2000" dirty="0">
                <a:solidFill>
                  <a:srgbClr val="222222"/>
                </a:solidFill>
              </a:rPr>
              <a:t>particular after touching a patch of impetigo</a:t>
            </a:r>
          </a:p>
          <a:p>
            <a:pPr marL="444500" lvl="1" indent="-285750">
              <a:lnSpc>
                <a:spcPct val="100000"/>
              </a:lnSpc>
              <a:spcBef>
                <a:spcPts val="0"/>
              </a:spcBef>
              <a:defRPr/>
            </a:pPr>
            <a:r>
              <a:rPr kumimoji="0" lang="en-GB" sz="2000" b="1" i="0" u="none" strike="noStrike" kern="1200" cap="none" spc="0" normalizeH="0" baseline="0" noProof="0" dirty="0">
                <a:ln>
                  <a:noFill/>
                </a:ln>
                <a:solidFill>
                  <a:srgbClr val="222222"/>
                </a:solidFill>
                <a:effectLst/>
                <a:uLnTx/>
                <a:uFillTx/>
              </a:rPr>
              <a:t>Avoid scratching </a:t>
            </a:r>
            <a:r>
              <a:rPr kumimoji="0" lang="en-GB" sz="2000" b="0" i="0" u="none" strike="noStrike" kern="1200" cap="none" spc="0" normalizeH="0" baseline="0" noProof="0" dirty="0">
                <a:ln>
                  <a:noFill/>
                </a:ln>
                <a:solidFill>
                  <a:srgbClr val="222222"/>
                </a:solidFill>
                <a:effectLst/>
                <a:uLnTx/>
                <a:uFillTx/>
              </a:rPr>
              <a:t>affected areas</a:t>
            </a:r>
            <a:endParaRPr lang="en-GB" sz="2000" b="1" dirty="0">
              <a:solidFill>
                <a:srgbClr val="222222"/>
              </a:solidFill>
            </a:endParaRPr>
          </a:p>
          <a:p>
            <a:pPr marL="4445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222222"/>
                </a:solidFill>
                <a:effectLst/>
                <a:uLnTx/>
                <a:uFillTx/>
              </a:rPr>
              <a:t>Avoids sharing towels</a:t>
            </a:r>
            <a:endParaRPr kumimoji="0" lang="en-GB" sz="2000" b="0" i="0" u="none" strike="noStrike" kern="1200" cap="none" spc="0" normalizeH="0" baseline="0" noProof="0" dirty="0">
              <a:ln>
                <a:noFill/>
              </a:ln>
              <a:solidFill>
                <a:srgbClr val="222222"/>
              </a:solidFill>
              <a:effectLst/>
              <a:uLnTx/>
              <a:uFillTx/>
            </a:endParaRPr>
          </a:p>
          <a:p>
            <a:pPr marL="4445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222222"/>
                </a:solidFill>
                <a:effectLst/>
                <a:uLnTx/>
                <a:uFillTx/>
              </a:rPr>
              <a:t>Clean potentially contaminated</a:t>
            </a:r>
            <a:r>
              <a:rPr kumimoji="0" lang="en-GB" sz="2000" i="0" u="none" strike="noStrike" kern="1200" cap="none" spc="0" normalizeH="0" baseline="0" noProof="0" dirty="0">
                <a:ln>
                  <a:noFill/>
                </a:ln>
                <a:solidFill>
                  <a:srgbClr val="222222"/>
                </a:solidFill>
                <a:effectLst/>
                <a:uLnTx/>
                <a:uFillTx/>
              </a:rPr>
              <a:t> toys </a:t>
            </a:r>
            <a:r>
              <a:rPr kumimoji="0" lang="en-GB" sz="2000" b="0" i="0" u="none" strike="noStrike" kern="1200" cap="none" spc="0" normalizeH="0" baseline="0" noProof="0" dirty="0">
                <a:ln>
                  <a:noFill/>
                </a:ln>
                <a:solidFill>
                  <a:srgbClr val="222222"/>
                </a:solidFill>
                <a:effectLst/>
                <a:uLnTx/>
                <a:uFillTx/>
              </a:rPr>
              <a:t>and play equipment. [CKS]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22222"/>
              </a:solidFill>
              <a:effectLst/>
              <a:uLnTx/>
              <a:uFillTx/>
            </a:endParaRPr>
          </a:p>
          <a:p>
            <a:pPr marL="742950" lvl="1" indent="-285750">
              <a:lnSpc>
                <a:spcPct val="100000"/>
              </a:lnSpc>
              <a:spcBef>
                <a:spcPts val="0"/>
              </a:spcBef>
              <a:defRPr/>
            </a:pPr>
            <a:endParaRPr lang="en-GB" sz="1800" dirty="0">
              <a:solidFill>
                <a:srgbClr val="222222"/>
              </a:solidFill>
              <a:latin typeface="Lato"/>
            </a:endParaRPr>
          </a:p>
          <a:p>
            <a:endParaRPr lang="en-GB" sz="3200" dirty="0"/>
          </a:p>
        </p:txBody>
      </p:sp>
      <p:sp>
        <p:nvSpPr>
          <p:cNvPr id="11" name="Text Placeholder 10">
            <a:extLst>
              <a:ext uri="{FF2B5EF4-FFF2-40B4-BE49-F238E27FC236}">
                <a16:creationId xmlns:a16="http://schemas.microsoft.com/office/drawing/2014/main" id="{BB95DE04-F3F8-4297-BD47-9ABDB9334F0C}"/>
              </a:ext>
            </a:extLst>
          </p:cNvPr>
          <p:cNvSpPr>
            <a:spLocks noGrp="1"/>
          </p:cNvSpPr>
          <p:nvPr>
            <p:ph type="body" sz="quarter" idx="3"/>
          </p:nvPr>
        </p:nvSpPr>
        <p:spPr>
          <a:xfrm>
            <a:off x="6902378" y="1345603"/>
            <a:ext cx="5183188" cy="823912"/>
          </a:xfrm>
        </p:spPr>
        <p:txBody>
          <a:bodyPr/>
          <a:lstStyle/>
          <a:p>
            <a:r>
              <a:rPr lang="en-GB" sz="2800" dirty="0">
                <a:solidFill>
                  <a:srgbClr val="222222"/>
                </a:solidFill>
              </a:rPr>
              <a:t>Exclusion</a:t>
            </a:r>
            <a:r>
              <a:rPr lang="en-GB" dirty="0">
                <a:solidFill>
                  <a:srgbClr val="222222"/>
                </a:solidFill>
              </a:rPr>
              <a:t> </a:t>
            </a:r>
            <a:r>
              <a:rPr lang="en-GB" sz="2800" dirty="0">
                <a:solidFill>
                  <a:srgbClr val="222222"/>
                </a:solidFill>
              </a:rPr>
              <a:t>Criteria</a:t>
            </a:r>
            <a:endParaRPr lang="en-GB" dirty="0">
              <a:solidFill>
                <a:srgbClr val="222222"/>
              </a:solidFill>
            </a:endParaRPr>
          </a:p>
        </p:txBody>
      </p:sp>
      <p:sp>
        <p:nvSpPr>
          <p:cNvPr id="12" name="Content Placeholder 11">
            <a:extLst>
              <a:ext uri="{FF2B5EF4-FFF2-40B4-BE49-F238E27FC236}">
                <a16:creationId xmlns:a16="http://schemas.microsoft.com/office/drawing/2014/main" id="{86A31D23-F438-4B0F-AC1D-A0A402957100}"/>
              </a:ext>
            </a:extLst>
          </p:cNvPr>
          <p:cNvSpPr>
            <a:spLocks noGrp="1"/>
          </p:cNvSpPr>
          <p:nvPr>
            <p:ph sz="quarter" idx="4"/>
          </p:nvPr>
        </p:nvSpPr>
        <p:spPr>
          <a:xfrm>
            <a:off x="7008812" y="2093119"/>
            <a:ext cx="5183188" cy="3684588"/>
          </a:xfrm>
        </p:spPr>
        <p:txBody>
          <a:bodyPr>
            <a:normAutofit/>
          </a:bodyPr>
          <a:lstStyle/>
          <a:p>
            <a:pPr marL="457200" lvl="1" indent="0">
              <a:lnSpc>
                <a:spcPct val="100000"/>
              </a:lnSpc>
              <a:spcBef>
                <a:spcPts val="0"/>
              </a:spcBef>
              <a:buNone/>
              <a:defRPr/>
            </a:pPr>
            <a:endParaRPr lang="en-GB" sz="2000" dirty="0">
              <a:solidFill>
                <a:srgbClr val="0B0C0C"/>
              </a:solidFill>
            </a:endParaRPr>
          </a:p>
          <a:p>
            <a:pPr marL="457200" lvl="1" indent="0">
              <a:lnSpc>
                <a:spcPct val="100000"/>
              </a:lnSpc>
              <a:spcBef>
                <a:spcPts val="0"/>
              </a:spcBef>
              <a:buNone/>
              <a:defRPr/>
            </a:pPr>
            <a:r>
              <a:rPr lang="en-GB" sz="2000" b="1" dirty="0">
                <a:solidFill>
                  <a:srgbClr val="0B0C0C"/>
                </a:solidFill>
              </a:rPr>
              <a:t>Children should be excluded from school nursery or childcare </a:t>
            </a:r>
            <a:r>
              <a:rPr lang="en-GB" sz="2000" dirty="0">
                <a:solidFill>
                  <a:srgbClr val="0B0C0C"/>
                </a:solidFill>
              </a:rPr>
              <a:t>until:</a:t>
            </a:r>
          </a:p>
          <a:p>
            <a:pPr lvl="1">
              <a:lnSpc>
                <a:spcPct val="100000"/>
              </a:lnSpc>
              <a:spcBef>
                <a:spcPts val="0"/>
              </a:spcBef>
              <a:defRPr/>
            </a:pPr>
            <a:r>
              <a:rPr lang="en-GB" sz="2000" b="1" dirty="0">
                <a:solidFill>
                  <a:srgbClr val="0B0C0C"/>
                </a:solidFill>
              </a:rPr>
              <a:t>lesions are crusted </a:t>
            </a:r>
            <a:r>
              <a:rPr lang="en-GB" sz="2000" dirty="0">
                <a:solidFill>
                  <a:srgbClr val="0B0C0C"/>
                </a:solidFill>
              </a:rPr>
              <a:t>and healed or </a:t>
            </a:r>
          </a:p>
          <a:p>
            <a:pPr lvl="1">
              <a:lnSpc>
                <a:spcPct val="100000"/>
              </a:lnSpc>
              <a:spcBef>
                <a:spcPts val="0"/>
              </a:spcBef>
              <a:defRPr/>
            </a:pPr>
            <a:r>
              <a:rPr lang="en-GB" sz="2000" b="1" dirty="0">
                <a:solidFill>
                  <a:srgbClr val="0B0C0C"/>
                </a:solidFill>
              </a:rPr>
              <a:t>48 hours after commencing antibiotic </a:t>
            </a:r>
            <a:r>
              <a:rPr lang="en-GB" sz="2000" dirty="0">
                <a:solidFill>
                  <a:srgbClr val="0B0C0C"/>
                </a:solidFill>
              </a:rPr>
              <a:t>treatment [UKHSA]</a:t>
            </a:r>
            <a:endParaRPr lang="en-GB" sz="2000" dirty="0">
              <a:solidFill>
                <a:srgbClr val="222222"/>
              </a:solidFill>
            </a:endParaRPr>
          </a:p>
          <a:p>
            <a:pPr marL="457200" lvl="1" indent="0">
              <a:lnSpc>
                <a:spcPct val="100000"/>
              </a:lnSpc>
              <a:spcBef>
                <a:spcPts val="0"/>
              </a:spcBef>
              <a:buNone/>
              <a:defRPr/>
            </a:pPr>
            <a:endParaRPr lang="en-GB" sz="1800" b="1" dirty="0">
              <a:solidFill>
                <a:srgbClr val="222222"/>
              </a:solidFill>
            </a:endParaRPr>
          </a:p>
          <a:p>
            <a:pPr marL="457200" lvl="1" indent="0">
              <a:lnSpc>
                <a:spcPct val="100000"/>
              </a:lnSpc>
              <a:spcBef>
                <a:spcPts val="0"/>
              </a:spcBef>
              <a:buNone/>
              <a:defRPr/>
            </a:pPr>
            <a:r>
              <a:rPr lang="en-GB" sz="2000" b="1" dirty="0">
                <a:solidFill>
                  <a:srgbClr val="222222"/>
                </a:solidFill>
              </a:rPr>
              <a:t>Food handlers </a:t>
            </a:r>
            <a:r>
              <a:rPr lang="en-GB" sz="2000" dirty="0">
                <a:solidFill>
                  <a:srgbClr val="222222"/>
                </a:solidFill>
              </a:rPr>
              <a:t>are required by law to inform employers immediately if they have impetigo [CKS]</a:t>
            </a:r>
          </a:p>
          <a:p>
            <a:pPr marL="457200" lvl="1" indent="0">
              <a:lnSpc>
                <a:spcPct val="100000"/>
              </a:lnSpc>
              <a:spcBef>
                <a:spcPts val="0"/>
              </a:spcBef>
              <a:buNone/>
              <a:defRPr/>
            </a:pPr>
            <a:endParaRPr lang="en-GB" sz="2000" dirty="0">
              <a:solidFill>
                <a:srgbClr val="222222"/>
              </a:solidFill>
            </a:endParaRPr>
          </a:p>
          <a:p>
            <a:endParaRPr lang="en-GB" sz="3200" dirty="0"/>
          </a:p>
        </p:txBody>
      </p:sp>
      <p:pic>
        <p:nvPicPr>
          <p:cNvPr id="7" name="Picture 2">
            <a:extLst>
              <a:ext uri="{FF2B5EF4-FFF2-40B4-BE49-F238E27FC236}">
                <a16:creationId xmlns:a16="http://schemas.microsoft.com/office/drawing/2014/main" id="{15DC9395-8738-48A4-876A-4033FFA73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4827" y="2687067"/>
            <a:ext cx="1931973" cy="170468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295E8E7-F5F6-4338-BE49-E3794D75C6EF}"/>
              </a:ext>
            </a:extLst>
          </p:cNvPr>
          <p:cNvSpPr/>
          <p:nvPr/>
        </p:nvSpPr>
        <p:spPr>
          <a:xfrm>
            <a:off x="0" y="1519417"/>
            <a:ext cx="795221" cy="5009971"/>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Impetigo</a:t>
            </a:r>
          </a:p>
        </p:txBody>
      </p:sp>
      <p:graphicFrame>
        <p:nvGraphicFramePr>
          <p:cNvPr id="9" name="Diagram 8">
            <a:extLst>
              <a:ext uri="{FF2B5EF4-FFF2-40B4-BE49-F238E27FC236}">
                <a16:creationId xmlns:a16="http://schemas.microsoft.com/office/drawing/2014/main" id="{BBD5B6E8-17CA-4CB5-8C21-2080EC40F0E8}"/>
              </a:ext>
            </a:extLst>
          </p:cNvPr>
          <p:cNvGraphicFramePr/>
          <p:nvPr>
            <p:extLst>
              <p:ext uri="{D42A27DB-BD31-4B8C-83A1-F6EECF244321}">
                <p14:modId xmlns:p14="http://schemas.microsoft.com/office/powerpoint/2010/main" val="3613610458"/>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074F7432-0920-4472-90F9-C0E7223C9BE4}"/>
              </a:ext>
            </a:extLst>
          </p:cNvPr>
          <p:cNvSpPr txBox="1"/>
          <p:nvPr/>
        </p:nvSpPr>
        <p:spPr>
          <a:xfrm>
            <a:off x="1265336" y="5803900"/>
            <a:ext cx="10444064" cy="461665"/>
          </a:xfrm>
          <a:prstGeom prst="rect">
            <a:avLst/>
          </a:prstGeom>
          <a:noFill/>
        </p:spPr>
        <p:txBody>
          <a:bodyPr wrap="square" rtlCol="0">
            <a:spAutoFit/>
          </a:bodyPr>
          <a:lstStyle/>
          <a:p>
            <a:r>
              <a:rPr lang="en-GB" sz="2400" dirty="0"/>
              <a:t>Direct patients to </a:t>
            </a:r>
            <a:r>
              <a:rPr lang="en-GB" sz="2400" dirty="0">
                <a:hlinkClick r:id="rId9"/>
              </a:rPr>
              <a:t>https://www.nhs.uk/conditions/impetigo/</a:t>
            </a:r>
            <a:r>
              <a:rPr lang="en-GB" sz="2400" dirty="0"/>
              <a:t> for self care advice</a:t>
            </a:r>
          </a:p>
        </p:txBody>
      </p:sp>
      <p:sp>
        <p:nvSpPr>
          <p:cNvPr id="15" name="Footer Placeholder 4">
            <a:extLst>
              <a:ext uri="{FF2B5EF4-FFF2-40B4-BE49-F238E27FC236}">
                <a16:creationId xmlns:a16="http://schemas.microsoft.com/office/drawing/2014/main" id="{035A1023-857C-43F7-A3C0-B73F0A53EE44}"/>
              </a:ext>
            </a:extLst>
          </p:cNvPr>
          <p:cNvSpPr txBox="1">
            <a:spLocks/>
          </p:cNvSpPr>
          <p:nvPr/>
        </p:nvSpPr>
        <p:spPr>
          <a:xfrm>
            <a:off x="4038600" y="6517286"/>
            <a:ext cx="4114800" cy="36512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accent6">
                    <a:lumMod val="1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accent6">
                    <a:lumMod val="1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accent6">
                    <a:lumMod val="1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accent6">
                    <a:lumMod val="1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accent6">
                    <a:lumMod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400" b="0" dirty="0">
                <a:solidFill>
                  <a:schemeClr val="tx1"/>
                </a:solidFill>
              </a:rPr>
              <a:t>www.rcgp.org.uk/TARGETantibiotics</a:t>
            </a:r>
          </a:p>
        </p:txBody>
      </p:sp>
    </p:spTree>
    <p:extLst>
      <p:ext uri="{BB962C8B-B14F-4D97-AF65-F5344CB8AC3E}">
        <p14:creationId xmlns:p14="http://schemas.microsoft.com/office/powerpoint/2010/main" val="626111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E26B4-C5B0-46FD-8536-1FA23725C9C7}"/>
              </a:ext>
            </a:extLst>
          </p:cNvPr>
          <p:cNvSpPr>
            <a:spLocks noGrp="1"/>
          </p:cNvSpPr>
          <p:nvPr>
            <p:ph type="title"/>
          </p:nvPr>
        </p:nvSpPr>
        <p:spPr>
          <a:xfrm>
            <a:off x="1083767" y="519731"/>
            <a:ext cx="9232392" cy="1325563"/>
          </a:xfrm>
        </p:spPr>
        <p:txBody>
          <a:bodyPr>
            <a:normAutofit/>
          </a:bodyPr>
          <a:lstStyle/>
          <a:p>
            <a:r>
              <a:rPr kumimoji="0" lang="en-GB" i="0" u="none" strike="noStrike" kern="1200" cap="none" spc="0" normalizeH="0" baseline="0" noProof="0" dirty="0">
                <a:ln>
                  <a:noFill/>
                </a:ln>
                <a:solidFill>
                  <a:schemeClr val="tx1"/>
                </a:solidFill>
                <a:effectLst/>
                <a:uLnTx/>
                <a:uFillTx/>
                <a:latin typeface="Calibri Light" panose="020F0302020204030204"/>
              </a:rPr>
              <a:t>Impetigo </a:t>
            </a:r>
            <a:r>
              <a:rPr kumimoji="0" lang="en-GB" sz="2000" i="0" u="none" strike="noStrike" kern="1200" cap="none" spc="0" normalizeH="0" baseline="0" noProof="0" dirty="0">
                <a:ln>
                  <a:noFill/>
                </a:ln>
                <a:solidFill>
                  <a:schemeClr val="tx1"/>
                </a:solidFill>
                <a:effectLst/>
                <a:uLnTx/>
                <a:uFillTx/>
                <a:latin typeface="Calibri Light" panose="020F0302020204030204"/>
              </a:rPr>
              <a:t>NICE Guidance 153</a:t>
            </a:r>
            <a:br>
              <a:rPr kumimoji="0" lang="en-GB" i="0" u="none" strike="noStrike" kern="1200" cap="none" spc="0" normalizeH="0" baseline="0" noProof="0" dirty="0">
                <a:ln>
                  <a:noFill/>
                </a:ln>
                <a:solidFill>
                  <a:schemeClr val="tx1"/>
                </a:solidFill>
                <a:effectLst/>
                <a:uLnTx/>
                <a:uFillTx/>
                <a:latin typeface="Calibri Light" panose="020F0302020204030204"/>
              </a:rPr>
            </a:br>
            <a:r>
              <a:rPr kumimoji="0" lang="en-GB" i="0" u="none" strike="noStrike" kern="1200" cap="none" spc="0" normalizeH="0" baseline="0" noProof="0" dirty="0">
                <a:ln>
                  <a:noFill/>
                </a:ln>
                <a:solidFill>
                  <a:schemeClr val="tx1"/>
                </a:solidFill>
                <a:effectLst/>
                <a:uLnTx/>
                <a:uFillTx/>
                <a:latin typeface="Calibri Light" panose="020F0302020204030204"/>
              </a:rPr>
              <a:t>Summary</a:t>
            </a:r>
            <a:endParaRPr lang="en-GB" dirty="0">
              <a:solidFill>
                <a:schemeClr val="tx1"/>
              </a:solidFill>
            </a:endParaRPr>
          </a:p>
        </p:txBody>
      </p:sp>
      <p:sp>
        <p:nvSpPr>
          <p:cNvPr id="9" name="TextBox 8">
            <a:extLst>
              <a:ext uri="{FF2B5EF4-FFF2-40B4-BE49-F238E27FC236}">
                <a16:creationId xmlns:a16="http://schemas.microsoft.com/office/drawing/2014/main" id="{849D23CD-E250-4D6E-9D07-6650E1357246}"/>
              </a:ext>
            </a:extLst>
          </p:cNvPr>
          <p:cNvSpPr txBox="1"/>
          <p:nvPr/>
        </p:nvSpPr>
        <p:spPr>
          <a:xfrm>
            <a:off x="3457258" y="2547484"/>
            <a:ext cx="8734741" cy="3671646"/>
          </a:xfrm>
          <a:prstGeom prst="rect">
            <a:avLst/>
          </a:prstGeom>
          <a:solidFill>
            <a:schemeClr val="bg1">
              <a:lumMod val="95000"/>
            </a:schemeClr>
          </a:solidFill>
        </p:spPr>
        <p:txBody>
          <a:bodyPr wrap="square">
            <a:spAutoFit/>
          </a:bodyPr>
          <a:lstStyle/>
          <a:p>
            <a:pPr>
              <a:lnSpc>
                <a:spcPct val="150000"/>
              </a:lnSpc>
              <a:spcBef>
                <a:spcPts val="200"/>
              </a:spcBef>
              <a:spcAft>
                <a:spcPts val="200"/>
              </a:spcAft>
              <a:defRPr/>
            </a:pPr>
            <a:r>
              <a:rPr lang="en-GB" sz="2200" b="1" dirty="0">
                <a:solidFill>
                  <a:srgbClr val="00A5EB"/>
                </a:solidFill>
                <a:ea typeface="Calibri" panose="020F0502020204030204" pitchFamily="34" charset="0"/>
                <a:cs typeface="Times New Roman" panose="02020603050405020304" pitchFamily="18" charset="0"/>
                <a:sym typeface="Wingdings" panose="05000000000000000000" pitchFamily="2" charset="2"/>
              </a:rPr>
              <a:t></a:t>
            </a:r>
            <a:r>
              <a:rPr lang="en-GB" sz="2200" dirty="0">
                <a:solidFill>
                  <a:srgbClr val="00B050"/>
                </a:solidFill>
                <a:ea typeface="Calibri" panose="020F0502020204030204" pitchFamily="34" charset="0"/>
                <a:cs typeface="Times New Roman" panose="02020603050405020304" pitchFamily="18" charset="0"/>
                <a:sym typeface="Wingdings" panose="05000000000000000000" pitchFamily="2" charset="2"/>
              </a:rPr>
              <a:t> </a:t>
            </a:r>
            <a:r>
              <a:rPr lang="en-GB" sz="2200" dirty="0">
                <a:ea typeface="Calibri" panose="020F0502020204030204" pitchFamily="34" charset="0"/>
                <a:cs typeface="Times New Roman" panose="02020603050405020304" pitchFamily="18" charset="0"/>
                <a:sym typeface="Wingdings" panose="05000000000000000000" pitchFamily="2" charset="2"/>
              </a:rPr>
              <a:t>   </a:t>
            </a:r>
            <a:r>
              <a:rPr lang="en-GB" sz="2200" b="1" dirty="0">
                <a:solidFill>
                  <a:schemeClr val="accent6">
                    <a:lumMod val="10000"/>
                  </a:schemeClr>
                </a:solidFill>
                <a:ea typeface="Calibri" panose="020F0502020204030204" pitchFamily="34" charset="0"/>
                <a:cs typeface="Times New Roman" panose="02020603050405020304" pitchFamily="18" charset="0"/>
                <a:sym typeface="Wingdings" panose="05000000000000000000" pitchFamily="2" charset="2"/>
              </a:rPr>
              <a:t>Evidence supportive of </a:t>
            </a:r>
            <a:r>
              <a:rPr lang="en-GB" sz="2200" b="1" dirty="0">
                <a:solidFill>
                  <a:schemeClr val="accent6">
                    <a:lumMod val="10000"/>
                  </a:schemeClr>
                </a:solidFill>
                <a:cs typeface="Arial" panose="020B0604020202020204" pitchFamily="34" charset="0"/>
              </a:rPr>
              <a:t>topical antiseptic / hydrogen peroxide</a:t>
            </a:r>
          </a:p>
          <a:p>
            <a:pPr>
              <a:lnSpc>
                <a:spcPct val="150000"/>
              </a:lnSpc>
              <a:spcBef>
                <a:spcPts val="200"/>
              </a:spcBef>
              <a:spcAft>
                <a:spcPts val="200"/>
              </a:spcAft>
              <a:defRPr/>
            </a:pPr>
            <a:r>
              <a:rPr kumimoji="0" lang="en-GB" sz="2200" b="1" i="0" u="none" strike="noStrike" kern="1200" cap="none" spc="0" normalizeH="0" baseline="0" noProof="0" dirty="0">
                <a:ln>
                  <a:noFill/>
                </a:ln>
                <a:solidFill>
                  <a:srgbClr val="00A5EB"/>
                </a:solidFill>
                <a:effectLst/>
                <a:uLnTx/>
                <a:uFillTx/>
                <a:ea typeface="Calibri" panose="020F0502020204030204" pitchFamily="34" charset="0"/>
                <a:cs typeface="Arial" panose="020B0604020202020204" pitchFamily="34" charset="0"/>
                <a:sym typeface="Wingdings" panose="05000000000000000000" pitchFamily="2" charset="2"/>
              </a:rPr>
              <a:t></a:t>
            </a:r>
            <a:r>
              <a:rPr kumimoji="0" lang="en-GB" sz="22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sym typeface="Wingdings" panose="05000000000000000000" pitchFamily="2" charset="2"/>
              </a:rPr>
              <a:t>    </a:t>
            </a:r>
            <a:r>
              <a:rPr lang="en-GB" sz="2200" b="1" dirty="0">
                <a:solidFill>
                  <a:prstClr val="black"/>
                </a:solidFill>
                <a:ea typeface="Calibri" panose="020F0502020204030204" pitchFamily="34" charset="0"/>
                <a:cs typeface="Arial" panose="020B0604020202020204" pitchFamily="34" charset="0"/>
                <a:sym typeface="Wingdings" panose="05000000000000000000" pitchFamily="2" charset="2"/>
              </a:rPr>
              <a:t>Antibiotic</a:t>
            </a:r>
            <a:r>
              <a:rPr kumimoji="0" lang="en-GB" sz="22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sym typeface="Wingdings" panose="05000000000000000000" pitchFamily="2" charset="2"/>
              </a:rPr>
              <a:t> </a:t>
            </a:r>
            <a:r>
              <a:rPr lang="en-GB" sz="2200" b="1" dirty="0">
                <a:solidFill>
                  <a:prstClr val="black"/>
                </a:solidFill>
                <a:cs typeface="Arial" panose="020B0604020202020204" pitchFamily="34" charset="0"/>
              </a:rPr>
              <a:t>effectiveness:  topical = oral</a:t>
            </a:r>
          </a:p>
          <a:p>
            <a:pPr marL="0" marR="0" lvl="0" indent="0" algn="l" defTabSz="914400" rtl="0" eaLnBrk="1" fontAlgn="auto" latinLnBrk="0" hangingPunct="1">
              <a:lnSpc>
                <a:spcPct val="150000"/>
              </a:lnSpc>
              <a:spcBef>
                <a:spcPts val="200"/>
              </a:spcBef>
              <a:spcAft>
                <a:spcPts val="200"/>
              </a:spcAft>
              <a:buClrTx/>
              <a:buSzTx/>
              <a:buFontTx/>
              <a:buNone/>
              <a:tabLst/>
              <a:defRPr/>
            </a:pPr>
            <a:r>
              <a:rPr kumimoji="0" lang="en-GB" sz="2200" b="1" i="0" u="none" strike="noStrike" kern="1200" cap="none" spc="0" normalizeH="0" baseline="0" noProof="0" dirty="0">
                <a:ln>
                  <a:noFill/>
                </a:ln>
                <a:solidFill>
                  <a:srgbClr val="00A5EB"/>
                </a:solidFill>
                <a:effectLst/>
                <a:uLnTx/>
                <a:uFillTx/>
                <a:ea typeface="Calibri" panose="020F0502020204030204" pitchFamily="34" charset="0"/>
                <a:cs typeface="Arial" panose="020B0604020202020204" pitchFamily="34" charset="0"/>
                <a:sym typeface="Wingdings" panose="05000000000000000000" pitchFamily="2" charset="2"/>
              </a:rPr>
              <a:t></a:t>
            </a:r>
            <a:r>
              <a:rPr kumimoji="0" lang="en-GB" sz="22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sym typeface="Wingdings" panose="05000000000000000000" pitchFamily="2" charset="2"/>
              </a:rPr>
              <a:t>    </a:t>
            </a:r>
            <a:r>
              <a:rPr kumimoji="0" lang="en-GB" sz="2200" b="1" i="0" u="none" strike="noStrike" kern="1200" cap="none" spc="0" normalizeH="0" baseline="0" noProof="0" dirty="0">
                <a:ln>
                  <a:noFill/>
                </a:ln>
                <a:solidFill>
                  <a:prstClr val="black"/>
                </a:solidFill>
                <a:effectLst/>
                <a:uLnTx/>
                <a:uFillTx/>
                <a:ea typeface="+mn-ea"/>
                <a:cs typeface="Arial" panose="020B0604020202020204" pitchFamily="34" charset="0"/>
              </a:rPr>
              <a:t>Avoid extended or repeated use of topical antibiotics – risk resistance </a:t>
            </a:r>
          </a:p>
          <a:p>
            <a:pPr>
              <a:lnSpc>
                <a:spcPct val="150000"/>
              </a:lnSpc>
              <a:spcBef>
                <a:spcPts val="200"/>
              </a:spcBef>
              <a:spcAft>
                <a:spcPts val="200"/>
              </a:spcAft>
              <a:defRPr/>
            </a:pPr>
            <a:r>
              <a:rPr lang="en-GB" sz="2200" b="1" dirty="0">
                <a:solidFill>
                  <a:srgbClr val="00A5EB"/>
                </a:solidFill>
                <a:cs typeface="Arial" panose="020B0604020202020204" pitchFamily="34" charset="0"/>
              </a:rPr>
              <a:t>!</a:t>
            </a:r>
            <a:r>
              <a:rPr lang="en-GB" sz="2200" dirty="0">
                <a:solidFill>
                  <a:srgbClr val="00B050"/>
                </a:solidFill>
                <a:cs typeface="Arial" panose="020B0604020202020204" pitchFamily="34" charset="0"/>
              </a:rPr>
              <a:t>  </a:t>
            </a:r>
            <a:r>
              <a:rPr lang="en-GB" sz="2200" dirty="0">
                <a:solidFill>
                  <a:prstClr val="black"/>
                </a:solidFill>
                <a:cs typeface="Arial" panose="020B0604020202020204" pitchFamily="34" charset="0"/>
              </a:rPr>
              <a:t>    </a:t>
            </a:r>
            <a:r>
              <a:rPr lang="en-GB" sz="2200" b="1" dirty="0">
                <a:solidFill>
                  <a:prstClr val="black"/>
                </a:solidFill>
                <a:cs typeface="Arial" panose="020B0604020202020204" pitchFamily="34" charset="0"/>
              </a:rPr>
              <a:t>For Bullous impetigo – offer oral antibiotic </a:t>
            </a:r>
          </a:p>
          <a:p>
            <a:pPr marR="0" lvl="0" algn="l" defTabSz="914400" rtl="0" eaLnBrk="1" fontAlgn="auto" latinLnBrk="0" hangingPunct="1">
              <a:lnSpc>
                <a:spcPct val="150000"/>
              </a:lnSpc>
              <a:spcBef>
                <a:spcPts val="200"/>
              </a:spcBef>
              <a:spcAft>
                <a:spcPts val="200"/>
              </a:spcAft>
              <a:buClrTx/>
              <a:buSzTx/>
              <a:tabLst/>
              <a:defRPr/>
            </a:pPr>
            <a:r>
              <a:rPr kumimoji="0" lang="en-GB" sz="2200" b="1" i="0" u="none" strike="noStrike" kern="1200" cap="none" spc="0" normalizeH="0" baseline="0" noProof="0" dirty="0">
                <a:ln>
                  <a:noFill/>
                </a:ln>
                <a:solidFill>
                  <a:srgbClr val="00A5EB"/>
                </a:solidFill>
                <a:effectLst/>
                <a:uLnTx/>
                <a:uFillTx/>
                <a:ea typeface="+mn-ea"/>
                <a:cs typeface="Arial" panose="020B0604020202020204" pitchFamily="34" charset="0"/>
              </a:rPr>
              <a:t>Rx</a:t>
            </a:r>
            <a:r>
              <a:rPr lang="en-GB" sz="2200" dirty="0">
                <a:solidFill>
                  <a:prstClr val="black"/>
                </a:solidFill>
                <a:cs typeface="Arial" panose="020B0604020202020204" pitchFamily="34" charset="0"/>
              </a:rPr>
              <a:t>   </a:t>
            </a:r>
            <a:r>
              <a:rPr kumimoji="0" lang="en-GB" sz="2200" b="1" i="0" u="none" strike="noStrike" kern="1200" cap="none" spc="0" normalizeH="0" baseline="0" noProof="0" dirty="0">
                <a:ln>
                  <a:noFill/>
                </a:ln>
                <a:solidFill>
                  <a:prstClr val="black"/>
                </a:solidFill>
                <a:effectLst/>
                <a:uLnTx/>
                <a:uFillTx/>
                <a:ea typeface="+mn-ea"/>
                <a:cs typeface="Arial" panose="020B0604020202020204" pitchFamily="34" charset="0"/>
              </a:rPr>
              <a:t>Treatment course 5 days for most</a:t>
            </a:r>
          </a:p>
          <a:p>
            <a:pPr marR="0" lvl="0" algn="l" defTabSz="914400" rtl="0" eaLnBrk="1" fontAlgn="auto" latinLnBrk="0" hangingPunct="1">
              <a:lnSpc>
                <a:spcPct val="150000"/>
              </a:lnSpc>
              <a:spcBef>
                <a:spcPts val="200"/>
              </a:spcBef>
              <a:spcAft>
                <a:spcPts val="200"/>
              </a:spcAft>
              <a:buClrTx/>
              <a:buSzTx/>
              <a:tabLst/>
              <a:defRPr/>
            </a:pPr>
            <a:endParaRPr lang="en-GB" sz="1200" b="1" dirty="0">
              <a:solidFill>
                <a:prstClr val="black"/>
              </a:solidFill>
              <a:cs typeface="Arial" panose="020B0604020202020204" pitchFamily="34" charset="0"/>
            </a:endParaRPr>
          </a:p>
          <a:p>
            <a:pPr marR="0" lvl="0" algn="l" defTabSz="914400" rtl="0" eaLnBrk="1" fontAlgn="auto" latinLnBrk="0" hangingPunct="1">
              <a:lnSpc>
                <a:spcPct val="150000"/>
              </a:lnSpc>
              <a:spcBef>
                <a:spcPts val="200"/>
              </a:spcBef>
              <a:spcAft>
                <a:spcPts val="200"/>
              </a:spcAft>
              <a:buClrTx/>
              <a:buSzTx/>
              <a:tabLst/>
              <a:defRPr/>
            </a:pPr>
            <a:r>
              <a:rPr kumimoji="0" lang="en-GB" sz="2200" b="1" i="0" u="none" strike="noStrike" kern="1200" cap="none" spc="0" normalizeH="0" baseline="0" noProof="0" dirty="0">
                <a:ln>
                  <a:noFill/>
                </a:ln>
                <a:solidFill>
                  <a:prstClr val="black"/>
                </a:solidFill>
                <a:effectLst/>
                <a:uLnTx/>
                <a:uFillTx/>
                <a:ea typeface="+mn-ea"/>
                <a:cs typeface="Arial" panose="020B0604020202020204" pitchFamily="34" charset="0"/>
              </a:rPr>
              <a:t>IMPORTANT TO REMEMBER infection control and self-care advice!</a:t>
            </a:r>
          </a:p>
        </p:txBody>
      </p:sp>
      <p:sp>
        <p:nvSpPr>
          <p:cNvPr id="10" name="TextBox 9">
            <a:extLst>
              <a:ext uri="{FF2B5EF4-FFF2-40B4-BE49-F238E27FC236}">
                <a16:creationId xmlns:a16="http://schemas.microsoft.com/office/drawing/2014/main" id="{6E00758C-0A54-4DCD-8BF8-2B17E5E5CA79}"/>
              </a:ext>
            </a:extLst>
          </p:cNvPr>
          <p:cNvSpPr txBox="1"/>
          <p:nvPr/>
        </p:nvSpPr>
        <p:spPr>
          <a:xfrm>
            <a:off x="4655717" y="1422059"/>
            <a:ext cx="6103620" cy="646331"/>
          </a:xfrm>
          <a:prstGeom prst="rect">
            <a:avLst/>
          </a:prstGeom>
          <a:noFill/>
        </p:spPr>
        <p:txBody>
          <a:bodyPr wrap="square">
            <a:spAutoFit/>
          </a:bodyPr>
          <a:lstStyle/>
          <a:p>
            <a:r>
              <a:rPr kumimoji="0" lang="en-GB" sz="3600" b="1" i="0" u="none" strike="noStrike" kern="1200" cap="none" spc="0" normalizeH="0" baseline="0" noProof="0" dirty="0">
                <a:ln>
                  <a:noFill/>
                </a:ln>
                <a:solidFill>
                  <a:schemeClr val="accent6">
                    <a:lumMod val="10000"/>
                  </a:schemeClr>
                </a:solidFill>
                <a:effectLst/>
                <a:uLnTx/>
                <a:uFillTx/>
                <a:ea typeface="+mj-ea"/>
                <a:cs typeface="+mj-cs"/>
              </a:rPr>
              <a:t>Will you change your practice? </a:t>
            </a:r>
            <a:endParaRPr lang="en-GB" dirty="0">
              <a:solidFill>
                <a:schemeClr val="accent6">
                  <a:lumMod val="10000"/>
                </a:schemeClr>
              </a:solidFill>
            </a:endParaRPr>
          </a:p>
        </p:txBody>
      </p:sp>
      <p:sp>
        <p:nvSpPr>
          <p:cNvPr id="11" name="Rectangle 10">
            <a:extLst>
              <a:ext uri="{FF2B5EF4-FFF2-40B4-BE49-F238E27FC236}">
                <a16:creationId xmlns:a16="http://schemas.microsoft.com/office/drawing/2014/main" id="{3542665B-BCAE-4F9C-A963-22565ED1E2EA}"/>
              </a:ext>
            </a:extLst>
          </p:cNvPr>
          <p:cNvSpPr/>
          <p:nvPr/>
        </p:nvSpPr>
        <p:spPr>
          <a:xfrm>
            <a:off x="0" y="1519417"/>
            <a:ext cx="795221" cy="5009971"/>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Impetigo</a:t>
            </a:r>
          </a:p>
        </p:txBody>
      </p:sp>
      <p:graphicFrame>
        <p:nvGraphicFramePr>
          <p:cNvPr id="12" name="Diagram 11">
            <a:extLst>
              <a:ext uri="{FF2B5EF4-FFF2-40B4-BE49-F238E27FC236}">
                <a16:creationId xmlns:a16="http://schemas.microsoft.com/office/drawing/2014/main" id="{CF26B9FB-B9F1-4D9F-BF19-AD00A8196E46}"/>
              </a:ext>
            </a:extLst>
          </p:cNvPr>
          <p:cNvGraphicFramePr/>
          <p:nvPr>
            <p:extLst>
              <p:ext uri="{D42A27DB-BD31-4B8C-83A1-F6EECF244321}">
                <p14:modId xmlns:p14="http://schemas.microsoft.com/office/powerpoint/2010/main" val="1285793752"/>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Footer Placeholder 4">
            <a:extLst>
              <a:ext uri="{FF2B5EF4-FFF2-40B4-BE49-F238E27FC236}">
                <a16:creationId xmlns:a16="http://schemas.microsoft.com/office/drawing/2014/main" id="{F86A8E30-CFD0-4802-9CF9-E180C7ECAE3E}"/>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pic>
        <p:nvPicPr>
          <p:cNvPr id="1026" name="Picture 2" descr="Perioral impetigo">
            <a:extLst>
              <a:ext uri="{FF2B5EF4-FFF2-40B4-BE49-F238E27FC236}">
                <a16:creationId xmlns:a16="http://schemas.microsoft.com/office/drawing/2014/main" id="{52125861-35AE-8217-9805-872C646530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854" y="2547484"/>
            <a:ext cx="2528770" cy="1896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116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DA05E-B9E5-4819-A1C8-FE3CDF560202}"/>
              </a:ext>
            </a:extLst>
          </p:cNvPr>
          <p:cNvSpPr>
            <a:spLocks noGrp="1"/>
          </p:cNvSpPr>
          <p:nvPr>
            <p:ph type="title"/>
          </p:nvPr>
        </p:nvSpPr>
        <p:spPr>
          <a:xfrm>
            <a:off x="1067158" y="329900"/>
            <a:ext cx="9232392" cy="1325563"/>
          </a:xfrm>
        </p:spPr>
        <p:txBody>
          <a:bodyPr/>
          <a:lstStyle/>
          <a:p>
            <a:r>
              <a:rPr lang="en-GB" dirty="0"/>
              <a:t>Leg ulcer background</a:t>
            </a:r>
          </a:p>
        </p:txBody>
      </p:sp>
      <p:sp>
        <p:nvSpPr>
          <p:cNvPr id="3" name="Content Placeholder 2">
            <a:extLst>
              <a:ext uri="{FF2B5EF4-FFF2-40B4-BE49-F238E27FC236}">
                <a16:creationId xmlns:a16="http://schemas.microsoft.com/office/drawing/2014/main" id="{F36E8681-B3CA-43FF-9FA3-BB1A86622791}"/>
              </a:ext>
            </a:extLst>
          </p:cNvPr>
          <p:cNvSpPr>
            <a:spLocks noGrp="1"/>
          </p:cNvSpPr>
          <p:nvPr>
            <p:ph idx="1"/>
          </p:nvPr>
        </p:nvSpPr>
        <p:spPr>
          <a:xfrm>
            <a:off x="881232" y="1771837"/>
            <a:ext cx="6950336" cy="4351338"/>
          </a:xfrm>
        </p:spPr>
        <p:txBody>
          <a:bodyPr>
            <a:normAutofit fontScale="92500" lnSpcReduction="10000"/>
          </a:bodyPr>
          <a:lstStyle/>
          <a:p>
            <a:pPr>
              <a:lnSpc>
                <a:spcPct val="100000"/>
              </a:lnSpc>
            </a:pPr>
            <a:r>
              <a:rPr lang="en-GB" dirty="0"/>
              <a:t>Prevalence estimated between 1.5 and 3 per 1,000 population (UK)</a:t>
            </a:r>
          </a:p>
          <a:p>
            <a:pPr>
              <a:lnSpc>
                <a:spcPct val="100000"/>
              </a:lnSpc>
            </a:pPr>
            <a:r>
              <a:rPr lang="en-GB" dirty="0"/>
              <a:t>Classification includes: venous (~70%), arterial, mixed disease, other</a:t>
            </a:r>
          </a:p>
          <a:p>
            <a:pPr>
              <a:lnSpc>
                <a:spcPct val="100000"/>
              </a:lnSpc>
            </a:pPr>
            <a:endParaRPr lang="en-GB" dirty="0"/>
          </a:p>
          <a:p>
            <a:pPr>
              <a:lnSpc>
                <a:spcPct val="100000"/>
              </a:lnSpc>
            </a:pPr>
            <a:r>
              <a:rPr lang="en-GB" dirty="0"/>
              <a:t>Venous leg ulcers can take more than 2 weeks to heal and tend to develop on the inside of the leg, just above the ankle.</a:t>
            </a:r>
          </a:p>
          <a:p>
            <a:r>
              <a:rPr lang="en-GB" dirty="0"/>
              <a:t>Assessment needed regarding sampling and prescribing</a:t>
            </a:r>
          </a:p>
          <a:p>
            <a:pPr lvl="1"/>
            <a:endParaRPr lang="en-GB" sz="2800" dirty="0"/>
          </a:p>
          <a:p>
            <a:pPr lvl="1"/>
            <a:endParaRPr lang="en-GB" sz="2800" dirty="0"/>
          </a:p>
        </p:txBody>
      </p:sp>
      <p:graphicFrame>
        <p:nvGraphicFramePr>
          <p:cNvPr id="6" name="Diagram 5">
            <a:extLst>
              <a:ext uri="{FF2B5EF4-FFF2-40B4-BE49-F238E27FC236}">
                <a16:creationId xmlns:a16="http://schemas.microsoft.com/office/drawing/2014/main" id="{3EEA45B4-E6FA-4A03-AE62-D89C173A0824}"/>
              </a:ext>
            </a:extLst>
          </p:cNvPr>
          <p:cNvGraphicFramePr/>
          <p:nvPr>
            <p:extLst>
              <p:ext uri="{D42A27DB-BD31-4B8C-83A1-F6EECF244321}">
                <p14:modId xmlns:p14="http://schemas.microsoft.com/office/powerpoint/2010/main" val="2261117657"/>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40F4E4C1-7A7B-4A11-93D9-4CFD2C6A33B1}"/>
              </a:ext>
            </a:extLst>
          </p:cNvPr>
          <p:cNvSpPr/>
          <p:nvPr/>
        </p:nvSpPr>
        <p:spPr>
          <a:xfrm>
            <a:off x="0" y="1519417"/>
            <a:ext cx="795221" cy="5009971"/>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Leg Ulcer</a:t>
            </a:r>
          </a:p>
        </p:txBody>
      </p:sp>
      <p:pic>
        <p:nvPicPr>
          <p:cNvPr id="3074" name="Picture 2" descr="Leg ulcer">
            <a:extLst>
              <a:ext uri="{FF2B5EF4-FFF2-40B4-BE49-F238E27FC236}">
                <a16:creationId xmlns:a16="http://schemas.microsoft.com/office/drawing/2014/main" id="{52BBA9C9-9200-46CC-B8BD-B1081D40CC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3505" y="1352279"/>
            <a:ext cx="3429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4">
            <a:extLst>
              <a:ext uri="{FF2B5EF4-FFF2-40B4-BE49-F238E27FC236}">
                <a16:creationId xmlns:a16="http://schemas.microsoft.com/office/drawing/2014/main" id="{1741F5DB-CB81-49E7-B89E-090DFE679111}"/>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Tree>
    <p:extLst>
      <p:ext uri="{BB962C8B-B14F-4D97-AF65-F5344CB8AC3E}">
        <p14:creationId xmlns:p14="http://schemas.microsoft.com/office/powerpoint/2010/main" val="3254156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20788-151A-4506-AB5B-D440352364E1}"/>
              </a:ext>
            </a:extLst>
          </p:cNvPr>
          <p:cNvSpPr>
            <a:spLocks noGrp="1"/>
          </p:cNvSpPr>
          <p:nvPr>
            <p:ph type="title"/>
          </p:nvPr>
        </p:nvSpPr>
        <p:spPr>
          <a:xfrm>
            <a:off x="1045585" y="303212"/>
            <a:ext cx="9429052" cy="1325563"/>
          </a:xfrm>
        </p:spPr>
        <p:txBody>
          <a:bodyPr/>
          <a:lstStyle/>
          <a:p>
            <a:r>
              <a:rPr kumimoji="0" lang="en-GB" sz="4400" b="1" i="0" u="none" strike="noStrike" kern="1200" cap="none" spc="0" normalizeH="0" baseline="0" noProof="0" dirty="0">
                <a:ln>
                  <a:noFill/>
                </a:ln>
                <a:solidFill>
                  <a:schemeClr val="tx1"/>
                </a:solidFill>
                <a:effectLst/>
                <a:uLnTx/>
                <a:uFillTx/>
                <a:latin typeface="Calibri Light" panose="020F0302020204030204"/>
                <a:ea typeface="+mj-ea"/>
                <a:cs typeface="+mj-cs"/>
              </a:rPr>
              <a:t>Leg Ulcer Clinical Scenario</a:t>
            </a:r>
            <a:endParaRPr lang="en-GB" sz="3200" dirty="0">
              <a:solidFill>
                <a:schemeClr val="tx1"/>
              </a:solidFill>
            </a:endParaRPr>
          </a:p>
        </p:txBody>
      </p:sp>
      <p:sp>
        <p:nvSpPr>
          <p:cNvPr id="3" name="Content Placeholder 2">
            <a:extLst>
              <a:ext uri="{FF2B5EF4-FFF2-40B4-BE49-F238E27FC236}">
                <a16:creationId xmlns:a16="http://schemas.microsoft.com/office/drawing/2014/main" id="{B2CFDE18-DD23-45B8-A944-F5A09110AB87}"/>
              </a:ext>
            </a:extLst>
          </p:cNvPr>
          <p:cNvSpPr>
            <a:spLocks noGrp="1"/>
          </p:cNvSpPr>
          <p:nvPr>
            <p:ph sz="half" idx="2"/>
          </p:nvPr>
        </p:nvSpPr>
        <p:spPr>
          <a:xfrm>
            <a:off x="1045585" y="1628775"/>
            <a:ext cx="5157787" cy="4523386"/>
          </a:xfrm>
          <a:solidFill>
            <a:srgbClr val="57A5EB">
              <a:alpha val="20000"/>
            </a:srgbClr>
          </a:solidFill>
        </p:spPr>
        <p:txBody>
          <a:bodyPr>
            <a:normAutofit lnSpcReduction="10000"/>
          </a:bodyPr>
          <a:lstStyle/>
          <a:p>
            <a:pPr marL="0" indent="0">
              <a:buNone/>
            </a:pPr>
            <a:r>
              <a:rPr lang="en-GB" b="1" dirty="0"/>
              <a:t>74 year old lady </a:t>
            </a:r>
          </a:p>
          <a:p>
            <a:r>
              <a:rPr lang="en-GB" dirty="0"/>
              <a:t>Seen by the district nurse, who requests antibiotics</a:t>
            </a:r>
          </a:p>
          <a:p>
            <a:r>
              <a:rPr lang="en-GB" dirty="0"/>
              <a:t>Leg ulcer at routine dressing, greenish discharge and characteristic odour</a:t>
            </a:r>
          </a:p>
          <a:p>
            <a:r>
              <a:rPr lang="en-GB" dirty="0"/>
              <a:t>No other signs or symptoms</a:t>
            </a:r>
          </a:p>
          <a:p>
            <a:r>
              <a:rPr lang="en-GB" dirty="0"/>
              <a:t>PMHx: </a:t>
            </a:r>
            <a:r>
              <a:rPr lang="en-GB" b="0" i="0" dirty="0">
                <a:solidFill>
                  <a:srgbClr val="040C28"/>
                </a:solidFill>
                <a:effectLst/>
                <a:latin typeface="Google Sans"/>
              </a:rPr>
              <a:t>Osteoarthritis</a:t>
            </a:r>
            <a:r>
              <a:rPr lang="en-GB" dirty="0"/>
              <a:t>, hypertension</a:t>
            </a:r>
          </a:p>
          <a:p>
            <a:r>
              <a:rPr lang="en-GB" dirty="0"/>
              <a:t>What do you do? </a:t>
            </a:r>
            <a:endParaRPr lang="en-GB" dirty="0">
              <a:solidFill>
                <a:srgbClr val="7030A0"/>
              </a:solidFill>
            </a:endParaRPr>
          </a:p>
        </p:txBody>
      </p:sp>
      <p:pic>
        <p:nvPicPr>
          <p:cNvPr id="9" name="Content Placeholder 8">
            <a:extLst>
              <a:ext uri="{FF2B5EF4-FFF2-40B4-BE49-F238E27FC236}">
                <a16:creationId xmlns:a16="http://schemas.microsoft.com/office/drawing/2014/main" id="{01CA24E3-2453-4102-9F0E-9DA5FB7BC75C}"/>
              </a:ext>
            </a:extLst>
          </p:cNvPr>
          <p:cNvPicPr>
            <a:picLocks noGrp="1" noChangeAspect="1"/>
          </p:cNvPicPr>
          <p:nvPr>
            <p:ph sz="quarter" idx="4"/>
          </p:nvPr>
        </p:nvPicPr>
        <p:blipFill>
          <a:blip r:embed="rId3"/>
          <a:stretch>
            <a:fillRect/>
          </a:stretch>
        </p:blipFill>
        <p:spPr>
          <a:xfrm>
            <a:off x="6614310" y="2322930"/>
            <a:ext cx="5183188" cy="2912951"/>
          </a:xfrm>
          <a:prstGeom prst="rect">
            <a:avLst/>
          </a:prstGeom>
        </p:spPr>
      </p:pic>
      <p:sp>
        <p:nvSpPr>
          <p:cNvPr id="7" name="Rectangle 6">
            <a:extLst>
              <a:ext uri="{FF2B5EF4-FFF2-40B4-BE49-F238E27FC236}">
                <a16:creationId xmlns:a16="http://schemas.microsoft.com/office/drawing/2014/main" id="{62062E6F-B5F8-4C62-BAB7-2E526C99CDBF}"/>
              </a:ext>
            </a:extLst>
          </p:cNvPr>
          <p:cNvSpPr/>
          <p:nvPr/>
        </p:nvSpPr>
        <p:spPr>
          <a:xfrm>
            <a:off x="0" y="1519417"/>
            <a:ext cx="795221" cy="5009971"/>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Leg Ulcer</a:t>
            </a:r>
          </a:p>
        </p:txBody>
      </p:sp>
      <p:graphicFrame>
        <p:nvGraphicFramePr>
          <p:cNvPr id="10" name="Diagram 9">
            <a:extLst>
              <a:ext uri="{FF2B5EF4-FFF2-40B4-BE49-F238E27FC236}">
                <a16:creationId xmlns:a16="http://schemas.microsoft.com/office/drawing/2014/main" id="{7AA4D202-A707-41AD-8615-68A9D3F5E0C5}"/>
              </a:ext>
            </a:extLst>
          </p:cNvPr>
          <p:cNvGraphicFramePr/>
          <p:nvPr>
            <p:extLst>
              <p:ext uri="{D42A27DB-BD31-4B8C-83A1-F6EECF244321}">
                <p14:modId xmlns:p14="http://schemas.microsoft.com/office/powerpoint/2010/main" val="990126977"/>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Footer Placeholder 4">
            <a:extLst>
              <a:ext uri="{FF2B5EF4-FFF2-40B4-BE49-F238E27FC236}">
                <a16:creationId xmlns:a16="http://schemas.microsoft.com/office/drawing/2014/main" id="{02545092-9587-49D1-A56D-77463179A875}"/>
              </a:ext>
            </a:extLst>
          </p:cNvPr>
          <p:cNvSpPr txBox="1">
            <a:spLocks/>
          </p:cNvSpPr>
          <p:nvPr/>
        </p:nvSpPr>
        <p:spPr>
          <a:xfrm>
            <a:off x="4038600" y="6517286"/>
            <a:ext cx="4114800" cy="36512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accent6">
                    <a:lumMod val="1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accent6">
                    <a:lumMod val="1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accent6">
                    <a:lumMod val="1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accent6">
                    <a:lumMod val="1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accent6">
                    <a:lumMod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400" b="0">
                <a:solidFill>
                  <a:schemeClr val="tx1"/>
                </a:solidFill>
              </a:rPr>
              <a:t>www.rcgp.org.uk/TARGETantibiotics</a:t>
            </a:r>
            <a:endParaRPr lang="en-GB" sz="1400" b="0" dirty="0">
              <a:solidFill>
                <a:schemeClr val="tx1"/>
              </a:solidFill>
            </a:endParaRPr>
          </a:p>
        </p:txBody>
      </p:sp>
    </p:spTree>
    <p:extLst>
      <p:ext uri="{BB962C8B-B14F-4D97-AF65-F5344CB8AC3E}">
        <p14:creationId xmlns:p14="http://schemas.microsoft.com/office/powerpoint/2010/main" val="1924544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835CD-9CB2-44C3-9D83-2C2832CD56F0}"/>
              </a:ext>
            </a:extLst>
          </p:cNvPr>
          <p:cNvSpPr>
            <a:spLocks noGrp="1"/>
          </p:cNvSpPr>
          <p:nvPr>
            <p:ph type="title"/>
          </p:nvPr>
        </p:nvSpPr>
        <p:spPr>
          <a:xfrm>
            <a:off x="1024128" y="329900"/>
            <a:ext cx="9232392" cy="1325563"/>
          </a:xfrm>
        </p:spPr>
        <p:txBody>
          <a:bodyPr/>
          <a:lstStyle/>
          <a:p>
            <a:r>
              <a:rPr lang="en-GB" dirty="0">
                <a:solidFill>
                  <a:schemeClr val="tx1"/>
                </a:solidFill>
              </a:rPr>
              <a:t>Leg Ulcer Clinical scenario</a:t>
            </a:r>
          </a:p>
        </p:txBody>
      </p:sp>
      <p:sp>
        <p:nvSpPr>
          <p:cNvPr id="10" name="Content Placeholder 9">
            <a:extLst>
              <a:ext uri="{FF2B5EF4-FFF2-40B4-BE49-F238E27FC236}">
                <a16:creationId xmlns:a16="http://schemas.microsoft.com/office/drawing/2014/main" id="{B80E9C07-762F-4810-9E1E-04D19DB2962B}"/>
              </a:ext>
            </a:extLst>
          </p:cNvPr>
          <p:cNvSpPr>
            <a:spLocks noGrp="1"/>
          </p:cNvSpPr>
          <p:nvPr>
            <p:ph idx="1"/>
          </p:nvPr>
        </p:nvSpPr>
        <p:spPr>
          <a:xfrm>
            <a:off x="1182444" y="2019263"/>
            <a:ext cx="10515600" cy="4351338"/>
          </a:xfrm>
        </p:spPr>
        <p:txBody>
          <a:bodyPr/>
          <a:lstStyle/>
          <a:p>
            <a:pPr marL="0" indent="0">
              <a:buNone/>
            </a:pPr>
            <a:r>
              <a:rPr lang="en-GB" i="1" dirty="0"/>
              <a:t>What are your treatment recommendations?</a:t>
            </a:r>
          </a:p>
          <a:p>
            <a:pPr marL="514350" indent="-514350">
              <a:buAutoNum type="arabicPeriod"/>
            </a:pPr>
            <a:r>
              <a:rPr lang="en-GB" dirty="0"/>
              <a:t>Commence oral antibiotics immediately </a:t>
            </a:r>
          </a:p>
          <a:p>
            <a:pPr marL="514350" indent="-514350">
              <a:buAutoNum type="arabicPeriod"/>
            </a:pPr>
            <a:r>
              <a:rPr lang="en-GB" dirty="0"/>
              <a:t>Send swab sample and arrange review with results</a:t>
            </a:r>
          </a:p>
          <a:p>
            <a:pPr marL="514350" indent="-514350">
              <a:buAutoNum type="arabicPeriod"/>
            </a:pPr>
            <a:r>
              <a:rPr lang="en-GB" dirty="0"/>
              <a:t>Consider referral for IV antibiotics </a:t>
            </a:r>
          </a:p>
          <a:p>
            <a:pPr marL="514350" indent="-514350">
              <a:buAutoNum type="arabicPeriod"/>
            </a:pPr>
            <a:r>
              <a:rPr lang="en-GB" dirty="0"/>
              <a:t>Dress wound and arrange clinical review</a:t>
            </a:r>
          </a:p>
          <a:p>
            <a:pPr marL="514350" indent="-514350">
              <a:buAutoNum type="arabicPeriod"/>
            </a:pPr>
            <a:endParaRPr lang="en-GB" dirty="0"/>
          </a:p>
        </p:txBody>
      </p:sp>
      <p:sp>
        <p:nvSpPr>
          <p:cNvPr id="3" name="Rectangle 2">
            <a:extLst>
              <a:ext uri="{FF2B5EF4-FFF2-40B4-BE49-F238E27FC236}">
                <a16:creationId xmlns:a16="http://schemas.microsoft.com/office/drawing/2014/main" id="{7C745EBC-7117-4993-B869-46391619192C}"/>
              </a:ext>
            </a:extLst>
          </p:cNvPr>
          <p:cNvSpPr/>
          <p:nvPr/>
        </p:nvSpPr>
        <p:spPr>
          <a:xfrm>
            <a:off x="838200" y="5097348"/>
            <a:ext cx="10515599" cy="830997"/>
          </a:xfrm>
          <a:prstGeom prst="rect">
            <a:avLst/>
          </a:prstGeom>
        </p:spPr>
        <p:txBody>
          <a:bodyPr wrap="square">
            <a:spAutoFit/>
          </a:bodyPr>
          <a:lstStyle/>
          <a:p>
            <a:r>
              <a:rPr lang="en-GB" sz="2400" i="1" dirty="0">
                <a:solidFill>
                  <a:srgbClr val="7030A0"/>
                </a:solidFill>
              </a:rPr>
              <a:t>The patient should be advised to monitor for redness or swelling, and any systemic upset and to contact for sooner follow up if this occurs. </a:t>
            </a:r>
          </a:p>
        </p:txBody>
      </p:sp>
      <p:graphicFrame>
        <p:nvGraphicFramePr>
          <p:cNvPr id="11" name="Diagram 10">
            <a:extLst>
              <a:ext uri="{FF2B5EF4-FFF2-40B4-BE49-F238E27FC236}">
                <a16:creationId xmlns:a16="http://schemas.microsoft.com/office/drawing/2014/main" id="{B14EB00A-ACA8-4EA1-9D93-DABDBB369645}"/>
              </a:ext>
            </a:extLst>
          </p:cNvPr>
          <p:cNvGraphicFramePr/>
          <p:nvPr>
            <p:extLst>
              <p:ext uri="{D42A27DB-BD31-4B8C-83A1-F6EECF244321}">
                <p14:modId xmlns:p14="http://schemas.microsoft.com/office/powerpoint/2010/main" val="560202907"/>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CE735C4F-FF04-4FBC-B316-4D2CDD9E0886}"/>
              </a:ext>
            </a:extLst>
          </p:cNvPr>
          <p:cNvSpPr/>
          <p:nvPr/>
        </p:nvSpPr>
        <p:spPr>
          <a:xfrm>
            <a:off x="0" y="1519417"/>
            <a:ext cx="795221" cy="5009971"/>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Leg Ulcer</a:t>
            </a:r>
          </a:p>
        </p:txBody>
      </p:sp>
      <p:sp>
        <p:nvSpPr>
          <p:cNvPr id="9" name="Footer Placeholder 4">
            <a:extLst>
              <a:ext uri="{FF2B5EF4-FFF2-40B4-BE49-F238E27FC236}">
                <a16:creationId xmlns:a16="http://schemas.microsoft.com/office/drawing/2014/main" id="{3168A8E0-2714-459B-9CC6-7FFF535184CD}"/>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Tree>
    <p:extLst>
      <p:ext uri="{BB962C8B-B14F-4D97-AF65-F5344CB8AC3E}">
        <p14:creationId xmlns:p14="http://schemas.microsoft.com/office/powerpoint/2010/main" val="71574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xEl>
                                              <p:pRg st="1" end="1"/>
                                            </p:txEl>
                                          </p:spTgt>
                                        </p:tgtEl>
                                      </p:cBhvr>
                                    </p:animEffect>
                                    <p:set>
                                      <p:cBhvr>
                                        <p:cTn id="7" dur="1" fill="hold">
                                          <p:stCondLst>
                                            <p:cond delay="499"/>
                                          </p:stCondLst>
                                        </p:cTn>
                                        <p:tgtEl>
                                          <p:spTgt spid="10">
                                            <p:txEl>
                                              <p:pRg st="1" end="1"/>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xEl>
                                              <p:pRg st="2" end="2"/>
                                            </p:txEl>
                                          </p:spTgt>
                                        </p:tgtEl>
                                      </p:cBhvr>
                                    </p:animEffect>
                                    <p:set>
                                      <p:cBhvr>
                                        <p:cTn id="10" dur="1" fill="hold">
                                          <p:stCondLst>
                                            <p:cond delay="499"/>
                                          </p:stCondLst>
                                        </p:cTn>
                                        <p:tgtEl>
                                          <p:spTgt spid="10">
                                            <p:txEl>
                                              <p:pRg st="2" end="2"/>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
                                            <p:txEl>
                                              <p:pRg st="3" end="3"/>
                                            </p:txEl>
                                          </p:spTgt>
                                        </p:tgtEl>
                                      </p:cBhvr>
                                    </p:animEffect>
                                    <p:set>
                                      <p:cBhvr>
                                        <p:cTn id="13" dur="1" fill="hold">
                                          <p:stCondLst>
                                            <p:cond delay="499"/>
                                          </p:stCondLst>
                                        </p:cTn>
                                        <p:tgtEl>
                                          <p:spTgt spid="10">
                                            <p:txEl>
                                              <p:pRg st="3" end="3"/>
                                            </p:txEl>
                                          </p:spTgt>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62E89-44D0-4242-8242-4A9D9C325FD8}"/>
              </a:ext>
            </a:extLst>
          </p:cNvPr>
          <p:cNvSpPr>
            <a:spLocks noGrp="1"/>
          </p:cNvSpPr>
          <p:nvPr>
            <p:ph type="title"/>
          </p:nvPr>
        </p:nvSpPr>
        <p:spPr>
          <a:xfrm>
            <a:off x="1011935" y="377271"/>
            <a:ext cx="9429052" cy="1325563"/>
          </a:xfrm>
        </p:spPr>
        <p:txBody>
          <a:bodyPr/>
          <a:lstStyle/>
          <a:p>
            <a:r>
              <a:rPr lang="en-GB" dirty="0">
                <a:solidFill>
                  <a:schemeClr val="tx1"/>
                </a:solidFill>
              </a:rPr>
              <a:t>Few leg ulcers are clinically infected</a:t>
            </a:r>
            <a:endParaRPr lang="en-GB" sz="2000" dirty="0">
              <a:solidFill>
                <a:schemeClr val="tx1"/>
              </a:solidFill>
            </a:endParaRPr>
          </a:p>
        </p:txBody>
      </p:sp>
      <p:sp>
        <p:nvSpPr>
          <p:cNvPr id="4" name="Text Placeholder 3">
            <a:extLst>
              <a:ext uri="{FF2B5EF4-FFF2-40B4-BE49-F238E27FC236}">
                <a16:creationId xmlns:a16="http://schemas.microsoft.com/office/drawing/2014/main" id="{B5604431-031D-4521-B184-C55BD4B140A3}"/>
              </a:ext>
            </a:extLst>
          </p:cNvPr>
          <p:cNvSpPr>
            <a:spLocks noGrp="1"/>
          </p:cNvSpPr>
          <p:nvPr>
            <p:ph type="body" idx="1"/>
          </p:nvPr>
        </p:nvSpPr>
        <p:spPr>
          <a:xfrm>
            <a:off x="1078039" y="1585637"/>
            <a:ext cx="5005505" cy="823912"/>
          </a:xfrm>
        </p:spPr>
        <p:txBody>
          <a:bodyPr>
            <a:normAutofit/>
          </a:bodyPr>
          <a:lstStyle/>
          <a:p>
            <a:pPr>
              <a:lnSpc>
                <a:spcPct val="40000"/>
              </a:lnSpc>
            </a:pPr>
            <a:r>
              <a:rPr lang="en-GB" dirty="0">
                <a:solidFill>
                  <a:srgbClr val="000000"/>
                </a:solidFill>
              </a:rPr>
              <a:t>UNINFECTED ULCER </a:t>
            </a:r>
          </a:p>
          <a:p>
            <a:pPr>
              <a:lnSpc>
                <a:spcPct val="40000"/>
              </a:lnSpc>
            </a:pPr>
            <a:r>
              <a:rPr lang="en-GB" dirty="0">
                <a:solidFill>
                  <a:srgbClr val="000000"/>
                </a:solidFill>
              </a:rPr>
              <a:t>(minimal surrounding erythema)</a:t>
            </a:r>
          </a:p>
        </p:txBody>
      </p:sp>
      <p:sp>
        <p:nvSpPr>
          <p:cNvPr id="3" name="Content Placeholder 2">
            <a:extLst>
              <a:ext uri="{FF2B5EF4-FFF2-40B4-BE49-F238E27FC236}">
                <a16:creationId xmlns:a16="http://schemas.microsoft.com/office/drawing/2014/main" id="{3AC26A30-8D79-40AA-90B1-9EFEB1145C83}"/>
              </a:ext>
            </a:extLst>
          </p:cNvPr>
          <p:cNvSpPr>
            <a:spLocks noGrp="1"/>
          </p:cNvSpPr>
          <p:nvPr>
            <p:ph sz="half" idx="2"/>
          </p:nvPr>
        </p:nvSpPr>
        <p:spPr/>
        <p:txBody>
          <a:bodyPr>
            <a:noAutofit/>
          </a:bodyPr>
          <a:lstStyle/>
          <a:p>
            <a:pPr marL="0" indent="0">
              <a:buNone/>
            </a:pPr>
            <a:endParaRPr lang="en-GB" sz="2000" b="1" dirty="0">
              <a:solidFill>
                <a:srgbClr val="000000"/>
              </a:solidFill>
              <a:latin typeface="Lato"/>
              <a:ea typeface="Calibri" panose="020F0502020204030204" pitchFamily="34" charset="0"/>
              <a:cs typeface="Times New Roman" panose="02020603050405020304" pitchFamily="18" charset="0"/>
            </a:endParaRPr>
          </a:p>
          <a:p>
            <a:pPr marL="0" indent="0">
              <a:buNone/>
            </a:pPr>
            <a:endParaRPr lang="en-GB" sz="2000" dirty="0">
              <a:latin typeface="Lato"/>
              <a:ea typeface="Calibri" panose="020F0502020204030204" pitchFamily="34" charset="0"/>
              <a:cs typeface="Times New Roman" panose="02020603050405020304" pitchFamily="18" charset="0"/>
            </a:endParaRPr>
          </a:p>
          <a:p>
            <a:pPr marL="0" indent="0">
              <a:buNone/>
            </a:pPr>
            <a:endParaRPr lang="en-GB" sz="2000" dirty="0">
              <a:latin typeface="Lato"/>
              <a:ea typeface="Calibri" panose="020F0502020204030204" pitchFamily="34" charset="0"/>
              <a:cs typeface="Times New Roman" panose="02020603050405020304" pitchFamily="18" charset="0"/>
            </a:endParaRPr>
          </a:p>
          <a:p>
            <a:pPr marL="0" indent="0">
              <a:buNone/>
            </a:pPr>
            <a:endParaRPr lang="en-GB" sz="2000" b="1" dirty="0">
              <a:latin typeface="Lato"/>
              <a:ea typeface="Calibri" panose="020F0502020204030204" pitchFamily="34" charset="0"/>
              <a:cs typeface="Times New Roman" panose="02020603050405020304" pitchFamily="18" charset="0"/>
            </a:endParaRPr>
          </a:p>
          <a:p>
            <a:pPr marL="0" indent="0">
              <a:buNone/>
            </a:pPr>
            <a:endParaRPr lang="en-GB" sz="2000" dirty="0">
              <a:effectLst/>
              <a:latin typeface="Lato"/>
              <a:ea typeface="Calibri" panose="020F0502020204030204" pitchFamily="34" charset="0"/>
              <a:cs typeface="Times New Roman" panose="02020603050405020304" pitchFamily="18" charset="0"/>
            </a:endParaRPr>
          </a:p>
        </p:txBody>
      </p:sp>
      <p:sp>
        <p:nvSpPr>
          <p:cNvPr id="8" name="Text Placeholder 7">
            <a:extLst>
              <a:ext uri="{FF2B5EF4-FFF2-40B4-BE49-F238E27FC236}">
                <a16:creationId xmlns:a16="http://schemas.microsoft.com/office/drawing/2014/main" id="{86F8B988-1079-468C-AE71-70CFF816ED86}"/>
              </a:ext>
            </a:extLst>
          </p:cNvPr>
          <p:cNvSpPr>
            <a:spLocks noGrp="1"/>
          </p:cNvSpPr>
          <p:nvPr>
            <p:ph type="body" sz="quarter" idx="3"/>
          </p:nvPr>
        </p:nvSpPr>
        <p:spPr>
          <a:xfrm>
            <a:off x="6817827" y="1585637"/>
            <a:ext cx="5183188" cy="535425"/>
          </a:xfrm>
        </p:spPr>
        <p:txBody>
          <a:bodyPr>
            <a:normAutofit/>
          </a:bodyPr>
          <a:lstStyle/>
          <a:p>
            <a:r>
              <a:rPr lang="en-GB" dirty="0"/>
              <a:t>INFECTED ULCER </a:t>
            </a:r>
          </a:p>
        </p:txBody>
      </p:sp>
      <p:pic>
        <p:nvPicPr>
          <p:cNvPr id="2052" name="Picture 4" descr="Leg ulcer">
            <a:extLst>
              <a:ext uri="{FF2B5EF4-FFF2-40B4-BE49-F238E27FC236}">
                <a16:creationId xmlns:a16="http://schemas.microsoft.com/office/drawing/2014/main" id="{02C970D6-716C-4113-AD74-97790A4AD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827" y="2423666"/>
            <a:ext cx="4665632" cy="30653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D187873-EFAF-4BA9-84A4-377DF97A69C4}"/>
              </a:ext>
            </a:extLst>
          </p:cNvPr>
          <p:cNvPicPr>
            <a:picLocks noChangeAspect="1"/>
          </p:cNvPicPr>
          <p:nvPr/>
        </p:nvPicPr>
        <p:blipFill>
          <a:blip r:embed="rId4"/>
          <a:stretch>
            <a:fillRect/>
          </a:stretch>
        </p:blipFill>
        <p:spPr>
          <a:xfrm>
            <a:off x="1107183" y="2464558"/>
            <a:ext cx="4605128" cy="3024420"/>
          </a:xfrm>
          <a:prstGeom prst="rect">
            <a:avLst/>
          </a:prstGeom>
        </p:spPr>
      </p:pic>
      <p:sp>
        <p:nvSpPr>
          <p:cNvPr id="13" name="TextBox 12">
            <a:extLst>
              <a:ext uri="{FF2B5EF4-FFF2-40B4-BE49-F238E27FC236}">
                <a16:creationId xmlns:a16="http://schemas.microsoft.com/office/drawing/2014/main" id="{3223DFE6-9F5F-4E56-8112-E7C993768AF3}"/>
              </a:ext>
            </a:extLst>
          </p:cNvPr>
          <p:cNvSpPr txBox="1"/>
          <p:nvPr/>
        </p:nvSpPr>
        <p:spPr>
          <a:xfrm>
            <a:off x="6817827" y="5606058"/>
            <a:ext cx="4974354" cy="923330"/>
          </a:xfrm>
          <a:prstGeom prst="rect">
            <a:avLst/>
          </a:prstGeom>
          <a:noFill/>
        </p:spPr>
        <p:txBody>
          <a:bodyPr wrap="square">
            <a:spAutoFit/>
          </a:bodyPr>
          <a:lstStyle/>
          <a:p>
            <a:r>
              <a:rPr lang="en-GB" b="1" dirty="0">
                <a:solidFill>
                  <a:srgbClr val="000000"/>
                </a:solidFill>
                <a:ea typeface="Lato" panose="020F0502020204030203" pitchFamily="34" charset="0"/>
                <a:cs typeface="Lato" panose="020F0502020204030203" pitchFamily="34" charset="0"/>
              </a:rPr>
              <a:t>Only treat if symptoms / signs of infection:  </a:t>
            </a:r>
          </a:p>
          <a:p>
            <a:r>
              <a:rPr lang="en-GB" i="1" dirty="0">
                <a:solidFill>
                  <a:srgbClr val="000000"/>
                </a:solidFill>
                <a:ea typeface="Lato" panose="020F0502020204030203" pitchFamily="34" charset="0"/>
                <a:cs typeface="Lato" panose="020F0502020204030203" pitchFamily="34" charset="0"/>
              </a:rPr>
              <a:t>Increased pain, fever, redness or swelling spreading beyond ulcer, localised warmth</a:t>
            </a:r>
          </a:p>
        </p:txBody>
      </p:sp>
      <p:graphicFrame>
        <p:nvGraphicFramePr>
          <p:cNvPr id="12" name="Diagram 11">
            <a:extLst>
              <a:ext uri="{FF2B5EF4-FFF2-40B4-BE49-F238E27FC236}">
                <a16:creationId xmlns:a16="http://schemas.microsoft.com/office/drawing/2014/main" id="{D5EF51AB-D09A-405E-B85D-267A34AEBC07}"/>
              </a:ext>
            </a:extLst>
          </p:cNvPr>
          <p:cNvGraphicFramePr/>
          <p:nvPr>
            <p:extLst>
              <p:ext uri="{D42A27DB-BD31-4B8C-83A1-F6EECF244321}">
                <p14:modId xmlns:p14="http://schemas.microsoft.com/office/powerpoint/2010/main" val="1068763044"/>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Rectangle 13">
            <a:extLst>
              <a:ext uri="{FF2B5EF4-FFF2-40B4-BE49-F238E27FC236}">
                <a16:creationId xmlns:a16="http://schemas.microsoft.com/office/drawing/2014/main" id="{8786D52B-60F9-4568-836A-E6AA3C14C838}"/>
              </a:ext>
            </a:extLst>
          </p:cNvPr>
          <p:cNvSpPr/>
          <p:nvPr/>
        </p:nvSpPr>
        <p:spPr>
          <a:xfrm>
            <a:off x="0" y="1519417"/>
            <a:ext cx="795221" cy="5009971"/>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Leg Ulcer</a:t>
            </a:r>
          </a:p>
        </p:txBody>
      </p:sp>
      <p:sp>
        <p:nvSpPr>
          <p:cNvPr id="15" name="Rectangle 14">
            <a:extLst>
              <a:ext uri="{FF2B5EF4-FFF2-40B4-BE49-F238E27FC236}">
                <a16:creationId xmlns:a16="http://schemas.microsoft.com/office/drawing/2014/main" id="{EC81A9B0-ABBD-4B84-AC54-39540D5CA3E6}"/>
              </a:ext>
            </a:extLst>
          </p:cNvPr>
          <p:cNvSpPr/>
          <p:nvPr/>
        </p:nvSpPr>
        <p:spPr>
          <a:xfrm>
            <a:off x="1011935" y="5569893"/>
            <a:ext cx="4347775" cy="923330"/>
          </a:xfrm>
          <a:prstGeom prst="rect">
            <a:avLst/>
          </a:prstGeom>
        </p:spPr>
        <p:txBody>
          <a:bodyPr wrap="square">
            <a:spAutoFit/>
          </a:bodyPr>
          <a:lstStyle/>
          <a:p>
            <a:r>
              <a:rPr lang="en-GB" b="1" dirty="0">
                <a:solidFill>
                  <a:srgbClr val="000000"/>
                </a:solidFill>
                <a:ea typeface="Calibri" panose="020F0502020204030204" pitchFamily="34" charset="0"/>
                <a:cs typeface="Times New Roman" panose="02020603050405020304" pitchFamily="18" charset="0"/>
              </a:rPr>
              <a:t>Important to manage underlying conditions to promote healing </a:t>
            </a:r>
          </a:p>
          <a:p>
            <a:r>
              <a:rPr lang="en-GB" dirty="0">
                <a:solidFill>
                  <a:srgbClr val="000000"/>
                </a:solidFill>
                <a:ea typeface="Calibri" panose="020F0502020204030204" pitchFamily="34" charset="0"/>
                <a:cs typeface="Times New Roman" panose="02020603050405020304" pitchFamily="18" charset="0"/>
              </a:rPr>
              <a:t>(E.g. venous insufficiency, oedema)</a:t>
            </a:r>
          </a:p>
        </p:txBody>
      </p:sp>
      <p:sp>
        <p:nvSpPr>
          <p:cNvPr id="17" name="Footer Placeholder 4">
            <a:extLst>
              <a:ext uri="{FF2B5EF4-FFF2-40B4-BE49-F238E27FC236}">
                <a16:creationId xmlns:a16="http://schemas.microsoft.com/office/drawing/2014/main" id="{BA34E0F8-319C-4AF2-961E-EEDDFC1B8FCE}"/>
              </a:ext>
            </a:extLst>
          </p:cNvPr>
          <p:cNvSpPr txBox="1">
            <a:spLocks/>
          </p:cNvSpPr>
          <p:nvPr/>
        </p:nvSpPr>
        <p:spPr>
          <a:xfrm>
            <a:off x="4038600" y="6517286"/>
            <a:ext cx="4114800" cy="36512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accent6">
                    <a:lumMod val="1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accent6">
                    <a:lumMod val="1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accent6">
                    <a:lumMod val="1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accent6">
                    <a:lumMod val="1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accent6">
                    <a:lumMod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400" b="0">
                <a:solidFill>
                  <a:schemeClr val="tx1"/>
                </a:solidFill>
              </a:rPr>
              <a:t>www.rcgp.org.uk/TARGETantibiotics</a:t>
            </a:r>
            <a:endParaRPr lang="en-GB" sz="1400" b="0" dirty="0">
              <a:solidFill>
                <a:schemeClr val="tx1"/>
              </a:solidFill>
            </a:endParaRPr>
          </a:p>
        </p:txBody>
      </p:sp>
      <p:sp>
        <p:nvSpPr>
          <p:cNvPr id="5" name="TextBox 4">
            <a:extLst>
              <a:ext uri="{FF2B5EF4-FFF2-40B4-BE49-F238E27FC236}">
                <a16:creationId xmlns:a16="http://schemas.microsoft.com/office/drawing/2014/main" id="{F7268B6B-A70A-0FFB-D814-6053B82E8889}"/>
              </a:ext>
            </a:extLst>
          </p:cNvPr>
          <p:cNvSpPr txBox="1"/>
          <p:nvPr/>
        </p:nvSpPr>
        <p:spPr>
          <a:xfrm>
            <a:off x="6817827" y="5068369"/>
            <a:ext cx="1669496" cy="369332"/>
          </a:xfrm>
          <a:prstGeom prst="rect">
            <a:avLst/>
          </a:prstGeom>
          <a:noFill/>
        </p:spPr>
        <p:txBody>
          <a:bodyPr wrap="none" rtlCol="0">
            <a:spAutoFit/>
          </a:bodyPr>
          <a:lstStyle/>
          <a:p>
            <a:r>
              <a:rPr lang="en-GB" dirty="0">
                <a:solidFill>
                  <a:schemeClr val="accent6"/>
                </a:solidFill>
              </a:rPr>
              <a:t>DermNetNZ.org</a:t>
            </a:r>
          </a:p>
        </p:txBody>
      </p:sp>
    </p:spTree>
    <p:extLst>
      <p:ext uri="{BB962C8B-B14F-4D97-AF65-F5344CB8AC3E}">
        <p14:creationId xmlns:p14="http://schemas.microsoft.com/office/powerpoint/2010/main" val="2016514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62E89-44D0-4242-8242-4A9D9C325FD8}"/>
              </a:ext>
            </a:extLst>
          </p:cNvPr>
          <p:cNvSpPr>
            <a:spLocks noGrp="1"/>
          </p:cNvSpPr>
          <p:nvPr>
            <p:ph type="title"/>
          </p:nvPr>
        </p:nvSpPr>
        <p:spPr>
          <a:xfrm>
            <a:off x="1067773" y="427202"/>
            <a:ext cx="10096096" cy="1325563"/>
          </a:xfrm>
        </p:spPr>
        <p:txBody>
          <a:bodyPr/>
          <a:lstStyle/>
          <a:p>
            <a:r>
              <a:rPr lang="en-GB" dirty="0">
                <a:solidFill>
                  <a:schemeClr val="tx1"/>
                </a:solidFill>
              </a:rPr>
              <a:t>Do not swab leg ulcer at initial presentation</a:t>
            </a:r>
            <a:endParaRPr lang="en-GB" sz="2400" dirty="0">
              <a:solidFill>
                <a:schemeClr val="tx1"/>
              </a:solidFill>
            </a:endParaRPr>
          </a:p>
        </p:txBody>
      </p:sp>
      <p:sp>
        <p:nvSpPr>
          <p:cNvPr id="3" name="Content Placeholder 2">
            <a:extLst>
              <a:ext uri="{FF2B5EF4-FFF2-40B4-BE49-F238E27FC236}">
                <a16:creationId xmlns:a16="http://schemas.microsoft.com/office/drawing/2014/main" id="{3AC26A30-8D79-40AA-90B1-9EFEB1145C83}"/>
              </a:ext>
            </a:extLst>
          </p:cNvPr>
          <p:cNvSpPr>
            <a:spLocks noGrp="1"/>
          </p:cNvSpPr>
          <p:nvPr>
            <p:ph idx="1"/>
          </p:nvPr>
        </p:nvSpPr>
        <p:spPr>
          <a:xfrm>
            <a:off x="5858386" y="1362061"/>
            <a:ext cx="5465956" cy="2571010"/>
          </a:xfrm>
        </p:spPr>
        <p:txBody>
          <a:bodyPr>
            <a:noAutofit/>
          </a:bodyPr>
          <a:lstStyle/>
          <a:p>
            <a:pPr marL="0" indent="0">
              <a:buNone/>
            </a:pPr>
            <a:endParaRPr lang="en-GB" sz="2400" dirty="0">
              <a:effectLst/>
              <a:latin typeface="Lato"/>
              <a:ea typeface="Calibri" panose="020F0502020204030204" pitchFamily="34" charset="0"/>
              <a:cs typeface="Times New Roman" panose="02020603050405020304" pitchFamily="18" charset="0"/>
            </a:endParaRPr>
          </a:p>
          <a:p>
            <a:pPr marL="0" indent="0">
              <a:buNone/>
            </a:pPr>
            <a:r>
              <a:rPr lang="en-GB" sz="2400" b="1" dirty="0">
                <a:ea typeface="Calibri" panose="020F0502020204030204" pitchFamily="34" charset="0"/>
                <a:cs typeface="Times New Roman" panose="02020603050405020304" pitchFamily="18" charset="0"/>
              </a:rPr>
              <a:t>Initial presentation: Do </a:t>
            </a:r>
            <a:r>
              <a:rPr lang="en-GB" sz="2400" b="1" dirty="0">
                <a:effectLst/>
                <a:ea typeface="Calibri" panose="020F0502020204030204" pitchFamily="34" charset="0"/>
                <a:cs typeface="Times New Roman" panose="02020603050405020304" pitchFamily="18" charset="0"/>
              </a:rPr>
              <a:t>not swab</a:t>
            </a:r>
            <a:r>
              <a:rPr lang="en-GB" sz="2400" b="1" dirty="0">
                <a:ea typeface="Calibri" panose="020F0502020204030204" pitchFamily="34" charset="0"/>
                <a:cs typeface="Times New Roman" panose="02020603050405020304" pitchFamily="18" charset="0"/>
              </a:rPr>
              <a:t> initially </a:t>
            </a:r>
            <a:r>
              <a:rPr lang="en-GB" sz="2400" dirty="0">
                <a:solidFill>
                  <a:schemeClr val="accent3"/>
                </a:solidFill>
              </a:rPr>
              <a:t>(non-diabetic people)</a:t>
            </a:r>
            <a:endParaRPr lang="en-GB" sz="2400" dirty="0">
              <a:effectLst/>
              <a:ea typeface="Calibri" panose="020F0502020204030204" pitchFamily="34" charset="0"/>
              <a:cs typeface="Times New Roman" panose="02020603050405020304" pitchFamily="18" charset="0"/>
            </a:endParaRPr>
          </a:p>
          <a:p>
            <a:pPr marL="0" indent="0">
              <a:buNone/>
            </a:pPr>
            <a:endParaRPr lang="en-GB" sz="2400" b="1" dirty="0">
              <a:latin typeface="Lato"/>
              <a:ea typeface="Calibri" panose="020F0502020204030204" pitchFamily="34" charset="0"/>
              <a:cs typeface="Times New Roman" panose="02020603050405020304" pitchFamily="18" charset="0"/>
            </a:endParaRPr>
          </a:p>
          <a:p>
            <a:pPr marL="0" indent="0">
              <a:buNone/>
            </a:pPr>
            <a:r>
              <a:rPr lang="en-GB" sz="2400" b="1" dirty="0">
                <a:ea typeface="Calibri" panose="020F0502020204030204" pitchFamily="34" charset="0"/>
                <a:cs typeface="Times New Roman" panose="02020603050405020304" pitchFamily="18" charset="0"/>
              </a:rPr>
              <a:t>Worsening or not improving</a:t>
            </a:r>
            <a:r>
              <a:rPr lang="en-GB" sz="2400" dirty="0">
                <a:ea typeface="Calibri" panose="020F0502020204030204" pitchFamily="34" charset="0"/>
                <a:cs typeface="Times New Roman" panose="02020603050405020304" pitchFamily="18" charset="0"/>
              </a:rPr>
              <a:t>:  Consider </a:t>
            </a:r>
            <a:r>
              <a:rPr lang="en-GB" sz="2400" dirty="0">
                <a:effectLst/>
                <a:ea typeface="Calibri" panose="020F0502020204030204" pitchFamily="34" charset="0"/>
                <a:cs typeface="Times New Roman" panose="02020603050405020304" pitchFamily="18" charset="0"/>
              </a:rPr>
              <a:t>swab (after cleaning) if symptoms or signs of the infection</a:t>
            </a:r>
          </a:p>
          <a:p>
            <a:pPr marL="0" indent="0">
              <a:buNone/>
            </a:pPr>
            <a:endParaRPr lang="en-GB" sz="2400" dirty="0">
              <a:highlight>
                <a:srgbClr val="FFFF00"/>
              </a:highlight>
              <a:latin typeface="Lato"/>
            </a:endParaRPr>
          </a:p>
        </p:txBody>
      </p:sp>
      <p:sp>
        <p:nvSpPr>
          <p:cNvPr id="6" name="TextBox 5">
            <a:extLst>
              <a:ext uri="{FF2B5EF4-FFF2-40B4-BE49-F238E27FC236}">
                <a16:creationId xmlns:a16="http://schemas.microsoft.com/office/drawing/2014/main" id="{32360687-EF9F-43EF-81D2-151F224A3D1F}"/>
              </a:ext>
            </a:extLst>
          </p:cNvPr>
          <p:cNvSpPr txBox="1"/>
          <p:nvPr/>
        </p:nvSpPr>
        <p:spPr>
          <a:xfrm>
            <a:off x="5913017" y="4593369"/>
            <a:ext cx="5590964" cy="923330"/>
          </a:xfrm>
          <a:prstGeom prst="rect">
            <a:avLst/>
          </a:prstGeom>
          <a:noFill/>
        </p:spPr>
        <p:txBody>
          <a:bodyPr wrap="square" rtlCol="0">
            <a:spAutoFit/>
          </a:bodyPr>
          <a:lstStyle/>
          <a:p>
            <a:r>
              <a:rPr lang="en-GB" b="1" dirty="0"/>
              <a:t>HOW to…</a:t>
            </a:r>
          </a:p>
          <a:p>
            <a:r>
              <a:rPr lang="en-GB" sz="1800" dirty="0">
                <a:effectLst/>
                <a:ea typeface="Calibri" panose="020F0502020204030204" pitchFamily="34" charset="0"/>
                <a:cs typeface="Times New Roman" panose="02020603050405020304" pitchFamily="18" charset="0"/>
              </a:rPr>
              <a:t>When swabs taken from infected ulcers, they should be taken after cleansing and debridement</a:t>
            </a:r>
            <a:endParaRPr lang="en-GB" dirty="0"/>
          </a:p>
        </p:txBody>
      </p:sp>
      <p:pic>
        <p:nvPicPr>
          <p:cNvPr id="8" name="Picture 7">
            <a:extLst>
              <a:ext uri="{FF2B5EF4-FFF2-40B4-BE49-F238E27FC236}">
                <a16:creationId xmlns:a16="http://schemas.microsoft.com/office/drawing/2014/main" id="{DC29ADC2-84BE-421A-8B30-CD3CB37C91EA}"/>
              </a:ext>
            </a:extLst>
          </p:cNvPr>
          <p:cNvPicPr>
            <a:picLocks noChangeAspect="1"/>
          </p:cNvPicPr>
          <p:nvPr/>
        </p:nvPicPr>
        <p:blipFill>
          <a:blip r:embed="rId3"/>
          <a:stretch>
            <a:fillRect/>
          </a:stretch>
        </p:blipFill>
        <p:spPr>
          <a:xfrm rot="20364960">
            <a:off x="2808251" y="1549343"/>
            <a:ext cx="1037105" cy="4773889"/>
          </a:xfrm>
          <a:prstGeom prst="rect">
            <a:avLst/>
          </a:prstGeom>
        </p:spPr>
      </p:pic>
      <p:pic>
        <p:nvPicPr>
          <p:cNvPr id="9" name="Picture 8">
            <a:extLst>
              <a:ext uri="{FF2B5EF4-FFF2-40B4-BE49-F238E27FC236}">
                <a16:creationId xmlns:a16="http://schemas.microsoft.com/office/drawing/2014/main" id="{F5E4F3D8-CC62-4548-A78F-F8A83F87E024}"/>
              </a:ext>
            </a:extLst>
          </p:cNvPr>
          <p:cNvPicPr>
            <a:picLocks noChangeAspect="1"/>
          </p:cNvPicPr>
          <p:nvPr/>
        </p:nvPicPr>
        <p:blipFill>
          <a:blip r:embed="rId4"/>
          <a:stretch>
            <a:fillRect/>
          </a:stretch>
        </p:blipFill>
        <p:spPr>
          <a:xfrm>
            <a:off x="3209472" y="2398958"/>
            <a:ext cx="829128" cy="823031"/>
          </a:xfrm>
          <a:prstGeom prst="rect">
            <a:avLst/>
          </a:prstGeom>
        </p:spPr>
      </p:pic>
      <p:sp>
        <p:nvSpPr>
          <p:cNvPr id="12" name="Rectangle 11">
            <a:extLst>
              <a:ext uri="{FF2B5EF4-FFF2-40B4-BE49-F238E27FC236}">
                <a16:creationId xmlns:a16="http://schemas.microsoft.com/office/drawing/2014/main" id="{69E7166D-D6EE-4961-925E-CA9415756B12}"/>
              </a:ext>
            </a:extLst>
          </p:cNvPr>
          <p:cNvSpPr/>
          <p:nvPr/>
        </p:nvSpPr>
        <p:spPr>
          <a:xfrm>
            <a:off x="0" y="1519417"/>
            <a:ext cx="795221" cy="5009971"/>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Leg Ulcer</a:t>
            </a:r>
          </a:p>
        </p:txBody>
      </p:sp>
      <p:graphicFrame>
        <p:nvGraphicFramePr>
          <p:cNvPr id="10" name="Diagram 9">
            <a:extLst>
              <a:ext uri="{FF2B5EF4-FFF2-40B4-BE49-F238E27FC236}">
                <a16:creationId xmlns:a16="http://schemas.microsoft.com/office/drawing/2014/main" id="{0A5BE977-1B97-4C53-B0B9-3CF4445BBE43}"/>
              </a:ext>
            </a:extLst>
          </p:cNvPr>
          <p:cNvGraphicFramePr/>
          <p:nvPr>
            <p:extLst>
              <p:ext uri="{D42A27DB-BD31-4B8C-83A1-F6EECF244321}">
                <p14:modId xmlns:p14="http://schemas.microsoft.com/office/powerpoint/2010/main" val="3702686121"/>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Footer Placeholder 4">
            <a:extLst>
              <a:ext uri="{FF2B5EF4-FFF2-40B4-BE49-F238E27FC236}">
                <a16:creationId xmlns:a16="http://schemas.microsoft.com/office/drawing/2014/main" id="{A11C5A51-AB17-4487-BF9F-DEA556B0CF2D}"/>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Tree>
    <p:extLst>
      <p:ext uri="{BB962C8B-B14F-4D97-AF65-F5344CB8AC3E}">
        <p14:creationId xmlns:p14="http://schemas.microsoft.com/office/powerpoint/2010/main" val="4258890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71144-C893-491B-BB7E-F75F6F605DF9}"/>
              </a:ext>
            </a:extLst>
          </p:cNvPr>
          <p:cNvSpPr>
            <a:spLocks noGrp="1"/>
          </p:cNvSpPr>
          <p:nvPr>
            <p:ph type="title"/>
          </p:nvPr>
        </p:nvSpPr>
        <p:spPr>
          <a:xfrm>
            <a:off x="1270508" y="329900"/>
            <a:ext cx="9232392" cy="1325563"/>
          </a:xfrm>
        </p:spPr>
        <p:txBody>
          <a:bodyPr/>
          <a:lstStyle/>
          <a:p>
            <a:r>
              <a:rPr lang="en-GB" dirty="0"/>
              <a:t>Introductions – TARGET Team </a:t>
            </a:r>
          </a:p>
        </p:txBody>
      </p:sp>
      <p:sp>
        <p:nvSpPr>
          <p:cNvPr id="5" name="Footer Placeholder 4">
            <a:extLst>
              <a:ext uri="{FF2B5EF4-FFF2-40B4-BE49-F238E27FC236}">
                <a16:creationId xmlns:a16="http://schemas.microsoft.com/office/drawing/2014/main" id="{44312B09-D33F-49D5-8A13-CFFE62719EFF}"/>
              </a:ext>
            </a:extLst>
          </p:cNvPr>
          <p:cNvSpPr>
            <a:spLocks noGrp="1"/>
          </p:cNvSpPr>
          <p:nvPr>
            <p:ph type="ftr" sz="quarter" idx="3"/>
          </p:nvPr>
        </p:nvSpPr>
        <p:spPr/>
        <p:txBody>
          <a:bodyPr/>
          <a:lstStyle/>
          <a:p>
            <a:r>
              <a:rPr lang="en-GB" sz="1400" dirty="0"/>
              <a:t>www.rcgp.org.uk/TARGETantibiotics</a:t>
            </a:r>
          </a:p>
        </p:txBody>
      </p:sp>
      <p:grpSp>
        <p:nvGrpSpPr>
          <p:cNvPr id="23" name="Group 22">
            <a:extLst>
              <a:ext uri="{FF2B5EF4-FFF2-40B4-BE49-F238E27FC236}">
                <a16:creationId xmlns:a16="http://schemas.microsoft.com/office/drawing/2014/main" id="{B44CDC2A-1C25-3936-5F4E-FDFE59778AE4}"/>
              </a:ext>
            </a:extLst>
          </p:cNvPr>
          <p:cNvGrpSpPr/>
          <p:nvPr/>
        </p:nvGrpSpPr>
        <p:grpSpPr>
          <a:xfrm>
            <a:off x="228955" y="2331041"/>
            <a:ext cx="2461520" cy="3954265"/>
            <a:chOff x="728688" y="2331041"/>
            <a:chExt cx="2461520" cy="3954265"/>
          </a:xfrm>
        </p:grpSpPr>
        <p:pic>
          <p:nvPicPr>
            <p:cNvPr id="11" name="Picture 10" descr="A picture containing person, person, smiling, posing&#10;&#10;Description automatically generated">
              <a:extLst>
                <a:ext uri="{FF2B5EF4-FFF2-40B4-BE49-F238E27FC236}">
                  <a16:creationId xmlns:a16="http://schemas.microsoft.com/office/drawing/2014/main" id="{9AFD4E12-4A94-37E6-4228-B78394DD592A}"/>
                </a:ext>
              </a:extLst>
            </p:cNvPr>
            <p:cNvPicPr>
              <a:picLocks noChangeAspect="1"/>
            </p:cNvPicPr>
            <p:nvPr/>
          </p:nvPicPr>
          <p:blipFill rotWithShape="1">
            <a:blip r:embed="rId3">
              <a:extLst>
                <a:ext uri="{28A0092B-C50C-407E-A947-70E740481C1C}">
                  <a14:useLocalDpi xmlns:a14="http://schemas.microsoft.com/office/drawing/2010/main" val="0"/>
                </a:ext>
              </a:extLst>
            </a:blip>
            <a:srcRect t="7267" b="9590"/>
            <a:stretch/>
          </p:blipFill>
          <p:spPr>
            <a:xfrm>
              <a:off x="977413" y="2331041"/>
              <a:ext cx="1964071" cy="2902084"/>
            </a:xfrm>
            <a:prstGeom prst="rect">
              <a:avLst/>
            </a:prstGeom>
          </p:spPr>
        </p:pic>
        <p:sp>
          <p:nvSpPr>
            <p:cNvPr id="16" name="TextBox 15">
              <a:extLst>
                <a:ext uri="{FF2B5EF4-FFF2-40B4-BE49-F238E27FC236}">
                  <a16:creationId xmlns:a16="http://schemas.microsoft.com/office/drawing/2014/main" id="{BCDB11DB-5DA5-0841-3090-182BE738D28B}"/>
                </a:ext>
              </a:extLst>
            </p:cNvPr>
            <p:cNvSpPr txBox="1"/>
            <p:nvPr/>
          </p:nvSpPr>
          <p:spPr>
            <a:xfrm>
              <a:off x="728688" y="5361976"/>
              <a:ext cx="2461520" cy="923330"/>
            </a:xfrm>
            <a:prstGeom prst="rect">
              <a:avLst/>
            </a:prstGeom>
            <a:noFill/>
          </p:spPr>
          <p:txBody>
            <a:bodyPr wrap="square" rtlCol="0">
              <a:spAutoFit/>
            </a:bodyPr>
            <a:lstStyle/>
            <a:p>
              <a:pPr algn="ctr"/>
              <a:r>
                <a:rPr lang="en-GB" dirty="0">
                  <a:solidFill>
                    <a:schemeClr val="accent5">
                      <a:lumMod val="10000"/>
                    </a:schemeClr>
                  </a:solidFill>
                </a:rPr>
                <a:t>Donna Lecky</a:t>
              </a:r>
            </a:p>
            <a:p>
              <a:pPr algn="ctr"/>
              <a:r>
                <a:rPr lang="en-GB" dirty="0">
                  <a:solidFill>
                    <a:schemeClr val="accent5">
                      <a:lumMod val="10000"/>
                    </a:schemeClr>
                  </a:solidFill>
                </a:rPr>
                <a:t>Head, Primary Care &amp; Interventions Unit</a:t>
              </a:r>
              <a:endParaRPr lang="en-GB" dirty="0"/>
            </a:p>
          </p:txBody>
        </p:sp>
      </p:grpSp>
      <p:grpSp>
        <p:nvGrpSpPr>
          <p:cNvPr id="22" name="Group 21">
            <a:extLst>
              <a:ext uri="{FF2B5EF4-FFF2-40B4-BE49-F238E27FC236}">
                <a16:creationId xmlns:a16="http://schemas.microsoft.com/office/drawing/2014/main" id="{996EB6CB-D910-1683-864A-65AFEFAD23A8}"/>
              </a:ext>
            </a:extLst>
          </p:cNvPr>
          <p:cNvGrpSpPr/>
          <p:nvPr/>
        </p:nvGrpSpPr>
        <p:grpSpPr>
          <a:xfrm>
            <a:off x="9250594" y="2331041"/>
            <a:ext cx="2461520" cy="3954265"/>
            <a:chOff x="3328319" y="2331041"/>
            <a:chExt cx="2461520" cy="3954265"/>
          </a:xfrm>
        </p:grpSpPr>
        <p:pic>
          <p:nvPicPr>
            <p:cNvPr id="15" name="Picture 14" descr="A person smiling for the camera&#10;&#10;Description automatically generated with medium confidence">
              <a:extLst>
                <a:ext uri="{FF2B5EF4-FFF2-40B4-BE49-F238E27FC236}">
                  <a16:creationId xmlns:a16="http://schemas.microsoft.com/office/drawing/2014/main" id="{D6ED84DF-3648-2189-6E3C-8B8B854990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5779" y="2331041"/>
              <a:ext cx="2006600" cy="2895600"/>
            </a:xfrm>
            <a:prstGeom prst="rect">
              <a:avLst/>
            </a:prstGeom>
          </p:spPr>
        </p:pic>
        <p:sp>
          <p:nvSpPr>
            <p:cNvPr id="17" name="TextBox 16">
              <a:extLst>
                <a:ext uri="{FF2B5EF4-FFF2-40B4-BE49-F238E27FC236}">
                  <a16:creationId xmlns:a16="http://schemas.microsoft.com/office/drawing/2014/main" id="{3CE0219B-4AC0-8B1A-8D4D-77B3DDD4DCCF}"/>
                </a:ext>
              </a:extLst>
            </p:cNvPr>
            <p:cNvSpPr txBox="1"/>
            <p:nvPr/>
          </p:nvSpPr>
          <p:spPr>
            <a:xfrm>
              <a:off x="3328319" y="5361976"/>
              <a:ext cx="2461520" cy="923330"/>
            </a:xfrm>
            <a:prstGeom prst="rect">
              <a:avLst/>
            </a:prstGeom>
            <a:noFill/>
          </p:spPr>
          <p:txBody>
            <a:bodyPr wrap="square" rtlCol="0">
              <a:spAutoFit/>
            </a:bodyPr>
            <a:lstStyle/>
            <a:p>
              <a:pPr algn="ctr"/>
              <a:r>
                <a:rPr lang="en-GB" dirty="0">
                  <a:solidFill>
                    <a:schemeClr val="accent5">
                      <a:lumMod val="10000"/>
                    </a:schemeClr>
                  </a:solidFill>
                </a:rPr>
                <a:t>Fionna Pursey</a:t>
              </a:r>
            </a:p>
            <a:p>
              <a:pPr algn="ctr"/>
              <a:r>
                <a:rPr lang="en-GB" dirty="0">
                  <a:solidFill>
                    <a:schemeClr val="accent5">
                      <a:lumMod val="10000"/>
                    </a:schemeClr>
                  </a:solidFill>
                </a:rPr>
                <a:t>Research Project Support officer</a:t>
              </a:r>
              <a:endParaRPr lang="en-GB" dirty="0"/>
            </a:p>
          </p:txBody>
        </p:sp>
      </p:grpSp>
      <p:grpSp>
        <p:nvGrpSpPr>
          <p:cNvPr id="21" name="Group 20">
            <a:extLst>
              <a:ext uri="{FF2B5EF4-FFF2-40B4-BE49-F238E27FC236}">
                <a16:creationId xmlns:a16="http://schemas.microsoft.com/office/drawing/2014/main" id="{606BB172-4E22-CA06-D2EF-0B18B46A7797}"/>
              </a:ext>
            </a:extLst>
          </p:cNvPr>
          <p:cNvGrpSpPr/>
          <p:nvPr/>
        </p:nvGrpSpPr>
        <p:grpSpPr>
          <a:xfrm>
            <a:off x="6243381" y="2331041"/>
            <a:ext cx="2461520" cy="3677266"/>
            <a:chOff x="5949214" y="2331041"/>
            <a:chExt cx="2461520" cy="3677266"/>
          </a:xfrm>
        </p:grpSpPr>
        <p:pic>
          <p:nvPicPr>
            <p:cNvPr id="9" name="Picture 8" descr="A person smiling for the camera&#10;&#10;Description automatically generated with low confidence">
              <a:extLst>
                <a:ext uri="{FF2B5EF4-FFF2-40B4-BE49-F238E27FC236}">
                  <a16:creationId xmlns:a16="http://schemas.microsoft.com/office/drawing/2014/main" id="{207D0A24-F580-4C47-7F34-4280E8447E97}"/>
                </a:ext>
              </a:extLst>
            </p:cNvPr>
            <p:cNvPicPr>
              <a:picLocks noChangeAspect="1"/>
            </p:cNvPicPr>
            <p:nvPr/>
          </p:nvPicPr>
          <p:blipFill rotWithShape="1">
            <a:blip r:embed="rId5">
              <a:extLst>
                <a:ext uri="{28A0092B-C50C-407E-A947-70E740481C1C}">
                  <a14:useLocalDpi xmlns:a14="http://schemas.microsoft.com/office/drawing/2010/main" val="0"/>
                </a:ext>
              </a:extLst>
            </a:blip>
            <a:srcRect r="5602"/>
            <a:stretch/>
          </p:blipFill>
          <p:spPr>
            <a:xfrm>
              <a:off x="6176674" y="2331041"/>
              <a:ext cx="2006600" cy="2869374"/>
            </a:xfrm>
            <a:prstGeom prst="rect">
              <a:avLst/>
            </a:prstGeom>
          </p:spPr>
        </p:pic>
        <p:sp>
          <p:nvSpPr>
            <p:cNvPr id="18" name="TextBox 17">
              <a:extLst>
                <a:ext uri="{FF2B5EF4-FFF2-40B4-BE49-F238E27FC236}">
                  <a16:creationId xmlns:a16="http://schemas.microsoft.com/office/drawing/2014/main" id="{BA4E59F0-BF1F-43C4-ADE4-EE9C9E863C9A}"/>
                </a:ext>
              </a:extLst>
            </p:cNvPr>
            <p:cNvSpPr txBox="1"/>
            <p:nvPr/>
          </p:nvSpPr>
          <p:spPr>
            <a:xfrm>
              <a:off x="5949214" y="5361976"/>
              <a:ext cx="2461520" cy="646331"/>
            </a:xfrm>
            <a:prstGeom prst="rect">
              <a:avLst/>
            </a:prstGeom>
            <a:noFill/>
          </p:spPr>
          <p:txBody>
            <a:bodyPr wrap="square" rtlCol="0">
              <a:spAutoFit/>
            </a:bodyPr>
            <a:lstStyle/>
            <a:p>
              <a:pPr algn="ctr"/>
              <a:r>
                <a:rPr lang="en-GB" dirty="0">
                  <a:solidFill>
                    <a:schemeClr val="accent5">
                      <a:lumMod val="10000"/>
                    </a:schemeClr>
                  </a:solidFill>
                </a:rPr>
                <a:t>Catherine Hayes</a:t>
              </a:r>
            </a:p>
            <a:p>
              <a:pPr algn="ctr"/>
              <a:r>
                <a:rPr lang="en-GB" dirty="0">
                  <a:solidFill>
                    <a:schemeClr val="accent5">
                      <a:lumMod val="10000"/>
                    </a:schemeClr>
                  </a:solidFill>
                </a:rPr>
                <a:t>Project manager</a:t>
              </a:r>
              <a:endParaRPr lang="en-GB" dirty="0"/>
            </a:p>
          </p:txBody>
        </p:sp>
      </p:grpSp>
      <p:grpSp>
        <p:nvGrpSpPr>
          <p:cNvPr id="20" name="Group 19">
            <a:extLst>
              <a:ext uri="{FF2B5EF4-FFF2-40B4-BE49-F238E27FC236}">
                <a16:creationId xmlns:a16="http://schemas.microsoft.com/office/drawing/2014/main" id="{1BFFCC49-609E-BCA4-DA9D-5B514FF79768}"/>
              </a:ext>
            </a:extLst>
          </p:cNvPr>
          <p:cNvGrpSpPr/>
          <p:nvPr/>
        </p:nvGrpSpPr>
        <p:grpSpPr>
          <a:xfrm>
            <a:off x="3236168" y="2331041"/>
            <a:ext cx="2461520" cy="3677266"/>
            <a:chOff x="8570109" y="2331041"/>
            <a:chExt cx="2461520" cy="3677266"/>
          </a:xfrm>
        </p:grpSpPr>
        <p:pic>
          <p:nvPicPr>
            <p:cNvPr id="13" name="Picture 12" descr="A picture containing person, indoor&#10;&#10;Description automatically generated">
              <a:extLst>
                <a:ext uri="{FF2B5EF4-FFF2-40B4-BE49-F238E27FC236}">
                  <a16:creationId xmlns:a16="http://schemas.microsoft.com/office/drawing/2014/main" id="{0F2635BC-6F28-0BC6-D836-4B4A5A1DEDBE}"/>
                </a:ext>
              </a:extLst>
            </p:cNvPr>
            <p:cNvPicPr>
              <a:picLocks noChangeAspect="1"/>
            </p:cNvPicPr>
            <p:nvPr/>
          </p:nvPicPr>
          <p:blipFill rotWithShape="1">
            <a:blip r:embed="rId6">
              <a:extLst>
                <a:ext uri="{28A0092B-C50C-407E-A947-70E740481C1C}">
                  <a14:useLocalDpi xmlns:a14="http://schemas.microsoft.com/office/drawing/2010/main" val="0"/>
                </a:ext>
              </a:extLst>
            </a:blip>
            <a:srcRect t="6758"/>
            <a:stretch/>
          </p:blipFill>
          <p:spPr>
            <a:xfrm rot="5400000">
              <a:off x="8366181" y="2762429"/>
              <a:ext cx="2869375" cy="2006599"/>
            </a:xfrm>
            <a:prstGeom prst="rect">
              <a:avLst/>
            </a:prstGeom>
          </p:spPr>
        </p:pic>
        <p:sp>
          <p:nvSpPr>
            <p:cNvPr id="19" name="TextBox 18">
              <a:extLst>
                <a:ext uri="{FF2B5EF4-FFF2-40B4-BE49-F238E27FC236}">
                  <a16:creationId xmlns:a16="http://schemas.microsoft.com/office/drawing/2014/main" id="{A0728F0B-434E-91F6-0EBC-8FBB3D3EF3E1}"/>
                </a:ext>
              </a:extLst>
            </p:cNvPr>
            <p:cNvSpPr txBox="1"/>
            <p:nvPr/>
          </p:nvSpPr>
          <p:spPr>
            <a:xfrm>
              <a:off x="8570109" y="5361976"/>
              <a:ext cx="2461520" cy="646331"/>
            </a:xfrm>
            <a:prstGeom prst="rect">
              <a:avLst/>
            </a:prstGeom>
            <a:noFill/>
          </p:spPr>
          <p:txBody>
            <a:bodyPr wrap="square" rtlCol="0">
              <a:spAutoFit/>
            </a:bodyPr>
            <a:lstStyle/>
            <a:p>
              <a:pPr algn="ctr"/>
              <a:r>
                <a:rPr lang="en-GB" dirty="0">
                  <a:solidFill>
                    <a:schemeClr val="accent5">
                      <a:lumMod val="10000"/>
                    </a:schemeClr>
                  </a:solidFill>
                </a:rPr>
                <a:t>Emily Cooper</a:t>
              </a:r>
            </a:p>
            <a:p>
              <a:pPr algn="ctr"/>
              <a:r>
                <a:rPr lang="en-GB" dirty="0">
                  <a:solidFill>
                    <a:schemeClr val="accent5">
                      <a:lumMod val="10000"/>
                    </a:schemeClr>
                  </a:solidFill>
                </a:rPr>
                <a:t>Programme manager</a:t>
              </a:r>
              <a:endParaRPr lang="en-GB" dirty="0"/>
            </a:p>
          </p:txBody>
        </p:sp>
      </p:grpSp>
    </p:spTree>
    <p:extLst>
      <p:ext uri="{BB962C8B-B14F-4D97-AF65-F5344CB8AC3E}">
        <p14:creationId xmlns:p14="http://schemas.microsoft.com/office/powerpoint/2010/main" val="3717488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DB01D-EE66-456E-9DBC-4EEEA8377843}"/>
              </a:ext>
            </a:extLst>
          </p:cNvPr>
          <p:cNvSpPr>
            <a:spLocks noGrp="1"/>
          </p:cNvSpPr>
          <p:nvPr>
            <p:ph type="title"/>
          </p:nvPr>
        </p:nvSpPr>
        <p:spPr>
          <a:xfrm>
            <a:off x="1031049" y="350848"/>
            <a:ext cx="9429052" cy="1325563"/>
          </a:xfrm>
        </p:spPr>
        <p:txBody>
          <a:bodyPr>
            <a:normAutofit/>
          </a:bodyPr>
          <a:lstStyle/>
          <a:p>
            <a:r>
              <a:rPr lang="en-GB" sz="4000" dirty="0">
                <a:solidFill>
                  <a:schemeClr val="tx1"/>
                </a:solidFill>
                <a:latin typeface="Calibri Light" panose="020F0302020204030204"/>
              </a:rPr>
              <a:t>When to consider antibiotics for leg ulcers </a:t>
            </a:r>
            <a:endParaRPr lang="en-GB" sz="4000" dirty="0">
              <a:solidFill>
                <a:schemeClr val="tx1"/>
              </a:solidFill>
            </a:endParaRPr>
          </a:p>
        </p:txBody>
      </p:sp>
      <p:pic>
        <p:nvPicPr>
          <p:cNvPr id="8" name="Content Placeholder 7">
            <a:extLst>
              <a:ext uri="{FF2B5EF4-FFF2-40B4-BE49-F238E27FC236}">
                <a16:creationId xmlns:a16="http://schemas.microsoft.com/office/drawing/2014/main" id="{247BEC85-B5FD-4DD5-AB11-B8E000C1EB27}"/>
              </a:ext>
            </a:extLst>
          </p:cNvPr>
          <p:cNvPicPr>
            <a:picLocks noGrp="1" noChangeAspect="1"/>
          </p:cNvPicPr>
          <p:nvPr>
            <p:ph sz="half" idx="2"/>
          </p:nvPr>
        </p:nvPicPr>
        <p:blipFill>
          <a:blip r:embed="rId3"/>
          <a:stretch>
            <a:fillRect/>
          </a:stretch>
        </p:blipFill>
        <p:spPr>
          <a:xfrm>
            <a:off x="10695929" y="524874"/>
            <a:ext cx="1206882" cy="1094614"/>
          </a:xfrm>
        </p:spPr>
      </p:pic>
      <p:sp>
        <p:nvSpPr>
          <p:cNvPr id="9" name="TextBox 8">
            <a:extLst>
              <a:ext uri="{FF2B5EF4-FFF2-40B4-BE49-F238E27FC236}">
                <a16:creationId xmlns:a16="http://schemas.microsoft.com/office/drawing/2014/main" id="{768FB3A9-DE61-4558-A13B-3695205FBE9A}"/>
              </a:ext>
            </a:extLst>
          </p:cNvPr>
          <p:cNvSpPr txBox="1"/>
          <p:nvPr/>
        </p:nvSpPr>
        <p:spPr>
          <a:xfrm>
            <a:off x="5745575" y="1824503"/>
            <a:ext cx="6248449" cy="3816429"/>
          </a:xfrm>
          <a:prstGeom prst="rect">
            <a:avLst/>
          </a:prstGeom>
          <a:solidFill>
            <a:schemeClr val="tx2"/>
          </a:solidFill>
          <a:ln w="19050">
            <a:noFill/>
          </a:ln>
        </p:spPr>
        <p:txBody>
          <a:bodyPr wrap="square" rtlCol="0">
            <a:spAutoFit/>
          </a:bodyPr>
          <a:lstStyle/>
          <a:p>
            <a:r>
              <a:rPr lang="en-GB" sz="2200" b="1" dirty="0">
                <a:solidFill>
                  <a:schemeClr val="accent6">
                    <a:lumMod val="10000"/>
                  </a:schemeClr>
                </a:solidFill>
              </a:rPr>
              <a:t>First line, as cellulitis flucloxacillin 500mg </a:t>
            </a:r>
            <a:r>
              <a:rPr lang="en-GB" sz="2200" b="1" dirty="0" err="1">
                <a:solidFill>
                  <a:schemeClr val="accent6">
                    <a:lumMod val="10000"/>
                  </a:schemeClr>
                </a:solidFill>
              </a:rPr>
              <a:t>qds</a:t>
            </a:r>
            <a:r>
              <a:rPr lang="en-GB" sz="2200" b="1" dirty="0">
                <a:solidFill>
                  <a:schemeClr val="accent6">
                    <a:lumMod val="10000"/>
                  </a:schemeClr>
                </a:solidFill>
              </a:rPr>
              <a:t> 7 days</a:t>
            </a:r>
          </a:p>
          <a:p>
            <a:r>
              <a:rPr lang="en-GB" sz="2200" dirty="0">
                <a:solidFill>
                  <a:schemeClr val="accent6">
                    <a:lumMod val="10000"/>
                  </a:schemeClr>
                </a:solidFill>
              </a:rPr>
              <a:t>because usually </a:t>
            </a:r>
            <a:r>
              <a:rPr lang="en-GB" sz="2200" b="0" i="1" u="none" strike="noStrike" baseline="0" dirty="0">
                <a:solidFill>
                  <a:srgbClr val="000000"/>
                </a:solidFill>
              </a:rPr>
              <a:t>Staphylococcus aureus </a:t>
            </a:r>
          </a:p>
          <a:p>
            <a:r>
              <a:rPr lang="en-GB" sz="2200" dirty="0">
                <a:solidFill>
                  <a:schemeClr val="accent6">
                    <a:lumMod val="10000"/>
                  </a:schemeClr>
                </a:solidFill>
              </a:rPr>
              <a:t>(Penicillin allergy: clarithromycin or doxycycline)</a:t>
            </a:r>
          </a:p>
          <a:p>
            <a:endParaRPr lang="en-GB" sz="2200" dirty="0">
              <a:solidFill>
                <a:schemeClr val="accent6">
                  <a:lumMod val="10000"/>
                </a:schemeClr>
              </a:solidFill>
            </a:endParaRPr>
          </a:p>
          <a:p>
            <a:pPr marL="342900" indent="-342900">
              <a:buFont typeface="Arial" panose="020B0604020202020204" pitchFamily="34" charset="0"/>
              <a:buChar char="•"/>
            </a:pPr>
            <a:r>
              <a:rPr lang="en-GB" sz="2200" dirty="0">
                <a:solidFill>
                  <a:schemeClr val="accent6">
                    <a:lumMod val="10000"/>
                  </a:schemeClr>
                </a:solidFill>
              </a:rPr>
              <a:t>It will take some time for a leg ulcer infection to resolve </a:t>
            </a:r>
          </a:p>
          <a:p>
            <a:pPr marL="342900" indent="-342900">
              <a:buFont typeface="Arial" panose="020B0604020202020204" pitchFamily="34" charset="0"/>
              <a:buChar char="•"/>
            </a:pPr>
            <a:r>
              <a:rPr lang="en-GB" sz="2200" dirty="0">
                <a:solidFill>
                  <a:schemeClr val="accent6">
                    <a:lumMod val="10000"/>
                  </a:schemeClr>
                </a:solidFill>
              </a:rPr>
              <a:t>Not expected until after antibiotic course completed </a:t>
            </a:r>
          </a:p>
          <a:p>
            <a:pPr marL="342900" indent="-342900">
              <a:buFont typeface="Arial" panose="020B0604020202020204" pitchFamily="34" charset="0"/>
              <a:buChar char="•"/>
            </a:pPr>
            <a:r>
              <a:rPr lang="en-GB" sz="2200" dirty="0">
                <a:solidFill>
                  <a:schemeClr val="accent6">
                    <a:lumMod val="10000"/>
                  </a:schemeClr>
                </a:solidFill>
              </a:rPr>
              <a:t>However, advise to seek medical help if condition worsens at any time, or does not start to improve within 2-3 days of starting treatment.</a:t>
            </a:r>
          </a:p>
        </p:txBody>
      </p:sp>
      <p:sp>
        <p:nvSpPr>
          <p:cNvPr id="10" name="Rectangle 9">
            <a:extLst>
              <a:ext uri="{FF2B5EF4-FFF2-40B4-BE49-F238E27FC236}">
                <a16:creationId xmlns:a16="http://schemas.microsoft.com/office/drawing/2014/main" id="{BB40A834-6BA4-439B-9EA3-866C461614C3}"/>
              </a:ext>
            </a:extLst>
          </p:cNvPr>
          <p:cNvSpPr/>
          <p:nvPr/>
        </p:nvSpPr>
        <p:spPr>
          <a:xfrm>
            <a:off x="0" y="1519417"/>
            <a:ext cx="795221" cy="5009971"/>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Leg Ulcer</a:t>
            </a:r>
          </a:p>
        </p:txBody>
      </p:sp>
      <p:graphicFrame>
        <p:nvGraphicFramePr>
          <p:cNvPr id="11" name="Diagram 10">
            <a:extLst>
              <a:ext uri="{FF2B5EF4-FFF2-40B4-BE49-F238E27FC236}">
                <a16:creationId xmlns:a16="http://schemas.microsoft.com/office/drawing/2014/main" id="{A1CD2B25-ECAD-4B0A-A3EF-EE81BF912F65}"/>
              </a:ext>
            </a:extLst>
          </p:cNvPr>
          <p:cNvGraphicFramePr/>
          <p:nvPr>
            <p:extLst>
              <p:ext uri="{D42A27DB-BD31-4B8C-83A1-F6EECF244321}">
                <p14:modId xmlns:p14="http://schemas.microsoft.com/office/powerpoint/2010/main" val="3481029114"/>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66CA9D5E-FA58-4C44-8D45-D2BECCFB44B5}"/>
              </a:ext>
            </a:extLst>
          </p:cNvPr>
          <p:cNvSpPr txBox="1"/>
          <p:nvPr/>
        </p:nvSpPr>
        <p:spPr>
          <a:xfrm>
            <a:off x="1010824" y="1993779"/>
            <a:ext cx="4734751" cy="3477875"/>
          </a:xfrm>
          <a:prstGeom prst="rect">
            <a:avLst/>
          </a:prstGeom>
          <a:noFill/>
        </p:spPr>
        <p:txBody>
          <a:bodyPr wrap="square" rtlCol="0">
            <a:spAutoFit/>
          </a:bodyPr>
          <a:lstStyle/>
          <a:p>
            <a:r>
              <a:rPr lang="en-GB" sz="2200" dirty="0">
                <a:solidFill>
                  <a:schemeClr val="accent6">
                    <a:lumMod val="10000"/>
                  </a:schemeClr>
                </a:solidFill>
              </a:rPr>
              <a:t>Offer an antibiotic for adults when there are symptoms or signs of infection (e.g. redness or swelling spreading beyond the ulcer, localised warmth, increased pain or fever).</a:t>
            </a:r>
          </a:p>
          <a:p>
            <a:endParaRPr lang="en-GB" sz="2200" dirty="0">
              <a:solidFill>
                <a:schemeClr val="accent6">
                  <a:lumMod val="10000"/>
                </a:schemeClr>
              </a:solidFill>
            </a:endParaRPr>
          </a:p>
          <a:p>
            <a:r>
              <a:rPr lang="en-GB" sz="2200" dirty="0">
                <a:solidFill>
                  <a:schemeClr val="accent6">
                    <a:lumMod val="10000"/>
                  </a:schemeClr>
                </a:solidFill>
              </a:rPr>
              <a:t>When choosing antibiotics, consider:</a:t>
            </a:r>
          </a:p>
          <a:p>
            <a:pPr marL="342900" indent="-342900">
              <a:buFont typeface="+mj-lt"/>
              <a:buAutoNum type="arabicPeriod"/>
            </a:pPr>
            <a:r>
              <a:rPr lang="en-GB" sz="2200" dirty="0">
                <a:solidFill>
                  <a:schemeClr val="accent6">
                    <a:lumMod val="10000"/>
                  </a:schemeClr>
                </a:solidFill>
              </a:rPr>
              <a:t>Severity of symptoms or signs</a:t>
            </a:r>
          </a:p>
          <a:p>
            <a:pPr marL="342900" indent="-342900">
              <a:buFont typeface="+mj-lt"/>
              <a:buAutoNum type="arabicPeriod"/>
            </a:pPr>
            <a:r>
              <a:rPr lang="en-GB" sz="2200" dirty="0">
                <a:solidFill>
                  <a:schemeClr val="accent6">
                    <a:lumMod val="10000"/>
                  </a:schemeClr>
                </a:solidFill>
              </a:rPr>
              <a:t>Risk of developing complications</a:t>
            </a:r>
          </a:p>
          <a:p>
            <a:pPr marL="342900" indent="-342900">
              <a:buFont typeface="+mj-lt"/>
              <a:buAutoNum type="arabicPeriod"/>
            </a:pPr>
            <a:r>
              <a:rPr lang="en-GB" sz="2200" dirty="0">
                <a:solidFill>
                  <a:schemeClr val="accent6">
                    <a:lumMod val="10000"/>
                  </a:schemeClr>
                </a:solidFill>
              </a:rPr>
              <a:t>Previous antibiotic use</a:t>
            </a:r>
          </a:p>
        </p:txBody>
      </p:sp>
      <p:sp>
        <p:nvSpPr>
          <p:cNvPr id="12" name="Footer Placeholder 4">
            <a:extLst>
              <a:ext uri="{FF2B5EF4-FFF2-40B4-BE49-F238E27FC236}">
                <a16:creationId xmlns:a16="http://schemas.microsoft.com/office/drawing/2014/main" id="{00AE822D-9500-44E1-B70D-1864007AA34A}"/>
              </a:ext>
            </a:extLst>
          </p:cNvPr>
          <p:cNvSpPr txBox="1">
            <a:spLocks/>
          </p:cNvSpPr>
          <p:nvPr/>
        </p:nvSpPr>
        <p:spPr>
          <a:xfrm>
            <a:off x="4038600" y="6517286"/>
            <a:ext cx="4114800" cy="36512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accent6">
                    <a:lumMod val="1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accent6">
                    <a:lumMod val="1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accent6">
                    <a:lumMod val="1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accent6">
                    <a:lumMod val="1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accent6">
                    <a:lumMod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400" b="0">
                <a:solidFill>
                  <a:schemeClr val="tx1"/>
                </a:solidFill>
              </a:rPr>
              <a:t>www.rcgp.org.uk/TARGETantibiotics</a:t>
            </a:r>
            <a:endParaRPr lang="en-GB" sz="1400" b="0" dirty="0">
              <a:solidFill>
                <a:schemeClr val="tx1"/>
              </a:solidFill>
            </a:endParaRPr>
          </a:p>
        </p:txBody>
      </p:sp>
    </p:spTree>
    <p:extLst>
      <p:ext uri="{BB962C8B-B14F-4D97-AF65-F5344CB8AC3E}">
        <p14:creationId xmlns:p14="http://schemas.microsoft.com/office/powerpoint/2010/main" val="4243438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78E3-20D0-4AB8-A521-44BAE77429B1}"/>
              </a:ext>
            </a:extLst>
          </p:cNvPr>
          <p:cNvSpPr>
            <a:spLocks noGrp="1"/>
          </p:cNvSpPr>
          <p:nvPr>
            <p:ph type="title"/>
          </p:nvPr>
        </p:nvSpPr>
        <p:spPr>
          <a:xfrm>
            <a:off x="1033450" y="630911"/>
            <a:ext cx="9429052" cy="1325563"/>
          </a:xfrm>
        </p:spPr>
        <p:txBody>
          <a:bodyPr/>
          <a:lstStyle/>
          <a:p>
            <a:r>
              <a:rPr lang="en-GB" dirty="0">
                <a:solidFill>
                  <a:schemeClr val="tx1"/>
                </a:solidFill>
              </a:rPr>
              <a:t>Leg Ulcer </a:t>
            </a:r>
            <a:r>
              <a:rPr lang="en-GB" sz="2000" dirty="0">
                <a:solidFill>
                  <a:schemeClr val="tx1"/>
                </a:solidFill>
              </a:rPr>
              <a:t>NICE Guidance 152</a:t>
            </a:r>
            <a:br>
              <a:rPr lang="en-GB" dirty="0">
                <a:solidFill>
                  <a:schemeClr val="tx1"/>
                </a:solidFill>
              </a:rPr>
            </a:br>
            <a:r>
              <a:rPr lang="en-GB" sz="3600" dirty="0">
                <a:solidFill>
                  <a:schemeClr val="tx1"/>
                </a:solidFill>
              </a:rPr>
              <a:t>Summary</a:t>
            </a:r>
            <a:endParaRPr lang="en-GB" dirty="0"/>
          </a:p>
        </p:txBody>
      </p:sp>
      <p:sp>
        <p:nvSpPr>
          <p:cNvPr id="11" name="TextBox 10">
            <a:extLst>
              <a:ext uri="{FF2B5EF4-FFF2-40B4-BE49-F238E27FC236}">
                <a16:creationId xmlns:a16="http://schemas.microsoft.com/office/drawing/2014/main" id="{7098531B-9794-48A3-8229-F7BC636656DA}"/>
              </a:ext>
            </a:extLst>
          </p:cNvPr>
          <p:cNvSpPr txBox="1"/>
          <p:nvPr/>
        </p:nvSpPr>
        <p:spPr>
          <a:xfrm>
            <a:off x="3905036" y="2427659"/>
            <a:ext cx="8286964" cy="3479414"/>
          </a:xfrm>
          <a:prstGeom prst="rect">
            <a:avLst/>
          </a:prstGeom>
          <a:solidFill>
            <a:schemeClr val="bg1">
              <a:lumMod val="95000"/>
            </a:schemeClr>
          </a:solidFill>
        </p:spPr>
        <p:txBody>
          <a:bodyPr wrap="square">
            <a:spAutoFit/>
          </a:bodyPr>
          <a:lstStyle/>
          <a:p>
            <a:pPr>
              <a:lnSpc>
                <a:spcPct val="150000"/>
              </a:lnSpc>
              <a:spcBef>
                <a:spcPts val="200"/>
              </a:spcBef>
              <a:spcAft>
                <a:spcPts val="200"/>
              </a:spcAft>
              <a:defRPr/>
            </a:pPr>
            <a:r>
              <a:rPr lang="en-GB" sz="2300" dirty="0">
                <a:solidFill>
                  <a:srgbClr val="00B050"/>
                </a:solidFill>
                <a:ea typeface="Calibri" panose="020F0502020204030204" pitchFamily="34" charset="0"/>
                <a:cs typeface="Times New Roman" panose="02020603050405020304" pitchFamily="18" charset="0"/>
                <a:sym typeface="Wingdings" panose="05000000000000000000" pitchFamily="2" charset="2"/>
              </a:rPr>
              <a:t>   </a:t>
            </a:r>
            <a:r>
              <a:rPr lang="en-GB" sz="2300" dirty="0">
                <a:solidFill>
                  <a:schemeClr val="accent6">
                    <a:lumMod val="10000"/>
                  </a:schemeClr>
                </a:solidFill>
                <a:cs typeface="Arial" panose="020B0604020202020204" pitchFamily="34" charset="0"/>
                <a:sym typeface="Wingdings" panose="05000000000000000000" pitchFamily="2" charset="2"/>
              </a:rPr>
              <a:t>Few leg ulcers are clinically infected, most are colonised</a:t>
            </a:r>
            <a:endParaRPr lang="en-GB" sz="2300" dirty="0">
              <a:solidFill>
                <a:schemeClr val="accent6">
                  <a:lumMod val="10000"/>
                </a:schemeClr>
              </a:solidFill>
              <a:cs typeface="Arial" panose="020B0604020202020204" pitchFamily="34" charset="0"/>
            </a:endParaRPr>
          </a:p>
          <a:p>
            <a:pPr>
              <a:lnSpc>
                <a:spcPct val="150000"/>
              </a:lnSpc>
              <a:spcBef>
                <a:spcPts val="200"/>
              </a:spcBef>
              <a:spcAft>
                <a:spcPts val="200"/>
              </a:spcAft>
              <a:defRPr/>
            </a:pPr>
            <a:r>
              <a:rPr kumimoji="0" lang="en-GB" sz="2300" i="0" u="none" strike="noStrike" kern="1200" cap="none" spc="0" normalizeH="0" baseline="0" noProof="0" dirty="0">
                <a:ln>
                  <a:noFill/>
                </a:ln>
                <a:solidFill>
                  <a:srgbClr val="00B050"/>
                </a:solidFill>
                <a:effectLst/>
                <a:uLnTx/>
                <a:uFillTx/>
                <a:ea typeface="Calibri" panose="020F0502020204030204" pitchFamily="34" charset="0"/>
                <a:cs typeface="Arial" panose="020B0604020202020204" pitchFamily="34" charset="0"/>
                <a:sym typeface="Wingdings" panose="05000000000000000000" pitchFamily="2" charset="2"/>
              </a:rPr>
              <a:t></a:t>
            </a:r>
            <a:r>
              <a:rPr kumimoji="0" lang="en-GB" sz="23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sym typeface="Wingdings" panose="05000000000000000000" pitchFamily="2" charset="2"/>
              </a:rPr>
              <a:t>   </a:t>
            </a:r>
            <a:r>
              <a:rPr lang="en-GB" sz="2300" dirty="0">
                <a:solidFill>
                  <a:prstClr val="black"/>
                </a:solidFill>
                <a:ea typeface="Calibri" panose="020F0502020204030204" pitchFamily="34" charset="0"/>
                <a:cs typeface="Arial" panose="020B0604020202020204" pitchFamily="34" charset="0"/>
                <a:sym typeface="Wingdings" panose="05000000000000000000" pitchFamily="2" charset="2"/>
              </a:rPr>
              <a:t>Important to manage underlying conditions to promote healing </a:t>
            </a:r>
            <a:endParaRPr kumimoji="0" lang="en-GB" sz="23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sym typeface="Wingdings" panose="05000000000000000000" pitchFamily="2" charset="2"/>
            </a:endParaRPr>
          </a:p>
          <a:p>
            <a:pPr>
              <a:lnSpc>
                <a:spcPct val="150000"/>
              </a:lnSpc>
              <a:spcBef>
                <a:spcPts val="200"/>
              </a:spcBef>
              <a:spcAft>
                <a:spcPts val="200"/>
              </a:spcAft>
              <a:defRPr/>
            </a:pPr>
            <a:r>
              <a:rPr lang="en-GB" sz="2300" dirty="0">
                <a:solidFill>
                  <a:srgbClr val="00B050"/>
                </a:solidFill>
                <a:ea typeface="Calibri" panose="020F0502020204030204" pitchFamily="34" charset="0"/>
                <a:cs typeface="Arial" panose="020B0604020202020204" pitchFamily="34" charset="0"/>
                <a:sym typeface="Wingdings" panose="05000000000000000000" pitchFamily="2" charset="2"/>
              </a:rPr>
              <a:t>   </a:t>
            </a:r>
            <a:r>
              <a:rPr lang="en-GB" sz="2300" dirty="0">
                <a:solidFill>
                  <a:schemeClr val="accent6">
                    <a:lumMod val="10000"/>
                  </a:schemeClr>
                </a:solidFill>
                <a:ea typeface="Calibri" panose="020F0502020204030204" pitchFamily="34" charset="0"/>
                <a:cs typeface="Arial" panose="020B0604020202020204" pitchFamily="34" charset="0"/>
                <a:sym typeface="Wingdings" panose="05000000000000000000" pitchFamily="2" charset="2"/>
              </a:rPr>
              <a:t>Initial presentation: Do not swab, even if it might be infected </a:t>
            </a:r>
            <a:endParaRPr kumimoji="0" lang="en-GB" sz="2300" i="0" u="none" strike="noStrike" kern="1200" cap="none" spc="0" normalizeH="0" baseline="0" noProof="0" dirty="0">
              <a:ln>
                <a:noFill/>
              </a:ln>
              <a:solidFill>
                <a:prstClr val="black"/>
              </a:solidFill>
              <a:effectLst/>
              <a:uLnTx/>
              <a:uFillTx/>
              <a:ea typeface="+mn-ea"/>
              <a:cs typeface="Arial" panose="020B0604020202020204" pitchFamily="34" charset="0"/>
            </a:endParaRPr>
          </a:p>
          <a:p>
            <a:pPr>
              <a:lnSpc>
                <a:spcPct val="150000"/>
              </a:lnSpc>
              <a:spcBef>
                <a:spcPts val="200"/>
              </a:spcBef>
              <a:spcAft>
                <a:spcPts val="200"/>
              </a:spcAft>
              <a:defRPr/>
            </a:pPr>
            <a:r>
              <a:rPr lang="en-GB" sz="2300" dirty="0">
                <a:solidFill>
                  <a:srgbClr val="00B050"/>
                </a:solidFill>
                <a:cs typeface="Arial" panose="020B0604020202020204" pitchFamily="34" charset="0"/>
              </a:rPr>
              <a:t> !    </a:t>
            </a:r>
            <a:r>
              <a:rPr lang="en-GB" sz="2300" dirty="0">
                <a:solidFill>
                  <a:schemeClr val="accent6">
                    <a:lumMod val="10000"/>
                  </a:schemeClr>
                </a:solidFill>
                <a:cs typeface="Arial" panose="020B0604020202020204" pitchFamily="34" charset="0"/>
              </a:rPr>
              <a:t>Antibiotics do not promote healing when not clinically infected</a:t>
            </a:r>
          </a:p>
          <a:p>
            <a:pPr>
              <a:lnSpc>
                <a:spcPct val="150000"/>
              </a:lnSpc>
              <a:spcBef>
                <a:spcPts val="200"/>
              </a:spcBef>
              <a:spcAft>
                <a:spcPts val="200"/>
              </a:spcAft>
              <a:defRPr/>
            </a:pPr>
            <a:r>
              <a:rPr lang="en-GB" sz="2300" dirty="0">
                <a:solidFill>
                  <a:srgbClr val="00B050"/>
                </a:solidFill>
                <a:cs typeface="Arial" panose="020B0604020202020204" pitchFamily="34" charset="0"/>
              </a:rPr>
              <a:t>Rx  </a:t>
            </a:r>
            <a:r>
              <a:rPr lang="en-GB" sz="2300" dirty="0">
                <a:solidFill>
                  <a:schemeClr val="accent6">
                    <a:lumMod val="10000"/>
                  </a:schemeClr>
                </a:solidFill>
                <a:cs typeface="Arial" panose="020B0604020202020204" pitchFamily="34" charset="0"/>
              </a:rPr>
              <a:t>Cellulitis flucloxacillin 500mg </a:t>
            </a:r>
            <a:r>
              <a:rPr lang="en-GB" sz="2300" dirty="0" err="1">
                <a:solidFill>
                  <a:schemeClr val="accent6">
                    <a:lumMod val="10000"/>
                  </a:schemeClr>
                </a:solidFill>
                <a:cs typeface="Arial" panose="020B0604020202020204" pitchFamily="34" charset="0"/>
              </a:rPr>
              <a:t>qds</a:t>
            </a:r>
            <a:r>
              <a:rPr lang="en-GB" sz="2300" dirty="0">
                <a:solidFill>
                  <a:schemeClr val="accent6">
                    <a:lumMod val="10000"/>
                  </a:schemeClr>
                </a:solidFill>
                <a:cs typeface="Arial" panose="020B0604020202020204" pitchFamily="34" charset="0"/>
              </a:rPr>
              <a:t> 7 days</a:t>
            </a:r>
            <a:endParaRPr lang="en-GB" sz="800" dirty="0">
              <a:solidFill>
                <a:prstClr val="black"/>
              </a:solidFill>
              <a:cs typeface="Arial" panose="020B0604020202020204" pitchFamily="34" charset="0"/>
            </a:endParaRPr>
          </a:p>
          <a:p>
            <a:pPr>
              <a:lnSpc>
                <a:spcPct val="150000"/>
              </a:lnSpc>
              <a:spcBef>
                <a:spcPts val="200"/>
              </a:spcBef>
              <a:spcAft>
                <a:spcPts val="200"/>
              </a:spcAft>
              <a:defRPr/>
            </a:pPr>
            <a:endParaRPr lang="en-GB" sz="2300" dirty="0">
              <a:solidFill>
                <a:schemeClr val="accent6">
                  <a:lumMod val="10000"/>
                </a:schemeClr>
              </a:solidFill>
              <a:cs typeface="Arial" panose="020B0604020202020204" pitchFamily="34" charset="0"/>
            </a:endParaRPr>
          </a:p>
        </p:txBody>
      </p:sp>
      <p:sp>
        <p:nvSpPr>
          <p:cNvPr id="12" name="TextBox 11">
            <a:extLst>
              <a:ext uri="{FF2B5EF4-FFF2-40B4-BE49-F238E27FC236}">
                <a16:creationId xmlns:a16="http://schemas.microsoft.com/office/drawing/2014/main" id="{63B08A97-72D7-4DD5-867B-F75049EA7875}"/>
              </a:ext>
            </a:extLst>
          </p:cNvPr>
          <p:cNvSpPr txBox="1"/>
          <p:nvPr/>
        </p:nvSpPr>
        <p:spPr>
          <a:xfrm>
            <a:off x="4653678" y="1781328"/>
            <a:ext cx="6103620" cy="646331"/>
          </a:xfrm>
          <a:prstGeom prst="rect">
            <a:avLst/>
          </a:prstGeom>
          <a:noFill/>
        </p:spPr>
        <p:txBody>
          <a:bodyPr wrap="square">
            <a:spAutoFit/>
          </a:bodyPr>
          <a:lstStyle/>
          <a:p>
            <a:r>
              <a:rPr kumimoji="0" lang="en-GB" sz="3600" b="1" i="0" u="none" strike="noStrike" kern="1200" cap="none" spc="0" normalizeH="0" baseline="0" noProof="0" dirty="0">
                <a:ln>
                  <a:noFill/>
                </a:ln>
                <a:solidFill>
                  <a:schemeClr val="accent6">
                    <a:lumMod val="10000"/>
                  </a:schemeClr>
                </a:solidFill>
                <a:effectLst/>
                <a:uLnTx/>
                <a:uFillTx/>
                <a:latin typeface="Calibri Light" panose="020F0302020204030204"/>
                <a:ea typeface="+mj-ea"/>
                <a:cs typeface="+mj-cs"/>
              </a:rPr>
              <a:t>Will you change your practice? </a:t>
            </a:r>
            <a:endParaRPr lang="en-GB" dirty="0">
              <a:solidFill>
                <a:schemeClr val="accent6">
                  <a:lumMod val="10000"/>
                </a:schemeClr>
              </a:solidFill>
            </a:endParaRPr>
          </a:p>
        </p:txBody>
      </p:sp>
      <p:sp>
        <p:nvSpPr>
          <p:cNvPr id="14" name="Rectangle 13">
            <a:extLst>
              <a:ext uri="{FF2B5EF4-FFF2-40B4-BE49-F238E27FC236}">
                <a16:creationId xmlns:a16="http://schemas.microsoft.com/office/drawing/2014/main" id="{79A891E4-BC60-4850-A536-940395E430C6}"/>
              </a:ext>
            </a:extLst>
          </p:cNvPr>
          <p:cNvSpPr/>
          <p:nvPr/>
        </p:nvSpPr>
        <p:spPr>
          <a:xfrm>
            <a:off x="0" y="1519417"/>
            <a:ext cx="795221" cy="5009971"/>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Leg Ulcer</a:t>
            </a:r>
          </a:p>
        </p:txBody>
      </p:sp>
      <p:graphicFrame>
        <p:nvGraphicFramePr>
          <p:cNvPr id="15" name="Diagram 14">
            <a:extLst>
              <a:ext uri="{FF2B5EF4-FFF2-40B4-BE49-F238E27FC236}">
                <a16:creationId xmlns:a16="http://schemas.microsoft.com/office/drawing/2014/main" id="{ED45DE5A-A643-4C17-9113-DCD1609F3156}"/>
              </a:ext>
            </a:extLst>
          </p:cNvPr>
          <p:cNvGraphicFramePr/>
          <p:nvPr>
            <p:extLst>
              <p:ext uri="{D42A27DB-BD31-4B8C-83A1-F6EECF244321}">
                <p14:modId xmlns:p14="http://schemas.microsoft.com/office/powerpoint/2010/main" val="1794023898"/>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ooter Placeholder 4">
            <a:extLst>
              <a:ext uri="{FF2B5EF4-FFF2-40B4-BE49-F238E27FC236}">
                <a16:creationId xmlns:a16="http://schemas.microsoft.com/office/drawing/2014/main" id="{5FDFF9D1-EC4F-48BA-A06D-2018736E0CDA}"/>
              </a:ext>
            </a:extLst>
          </p:cNvPr>
          <p:cNvSpPr txBox="1">
            <a:spLocks/>
          </p:cNvSpPr>
          <p:nvPr/>
        </p:nvSpPr>
        <p:spPr>
          <a:xfrm>
            <a:off x="4038600" y="6517286"/>
            <a:ext cx="4114800" cy="36512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accent6">
                    <a:lumMod val="1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accent6">
                    <a:lumMod val="1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accent6">
                    <a:lumMod val="1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accent6">
                    <a:lumMod val="1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accent6">
                    <a:lumMod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400" b="0">
                <a:solidFill>
                  <a:schemeClr val="tx1"/>
                </a:solidFill>
              </a:rPr>
              <a:t>www.rcgp.org.uk/TARGETantibiotics</a:t>
            </a:r>
            <a:endParaRPr lang="en-GB" sz="1400" b="0" dirty="0">
              <a:solidFill>
                <a:schemeClr val="tx1"/>
              </a:solidFill>
            </a:endParaRPr>
          </a:p>
        </p:txBody>
      </p:sp>
      <p:pic>
        <p:nvPicPr>
          <p:cNvPr id="3" name="Picture 2" descr="Leg ulcer">
            <a:extLst>
              <a:ext uri="{FF2B5EF4-FFF2-40B4-BE49-F238E27FC236}">
                <a16:creationId xmlns:a16="http://schemas.microsoft.com/office/drawing/2014/main" id="{0745BB62-3AB9-324F-9698-7512338A1B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974" y="2427659"/>
            <a:ext cx="2786532" cy="3715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360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12364-322B-4BE8-ABF6-0F71F081BA00}"/>
              </a:ext>
            </a:extLst>
          </p:cNvPr>
          <p:cNvSpPr>
            <a:spLocks noGrp="1"/>
          </p:cNvSpPr>
          <p:nvPr>
            <p:ph type="title"/>
          </p:nvPr>
        </p:nvSpPr>
        <p:spPr>
          <a:xfrm>
            <a:off x="1017910" y="443627"/>
            <a:ext cx="9232392" cy="1325563"/>
          </a:xfrm>
        </p:spPr>
        <p:txBody>
          <a:bodyPr/>
          <a:lstStyle/>
          <a:p>
            <a:r>
              <a:rPr lang="en-GB" dirty="0"/>
              <a:t>Cellulitis</a:t>
            </a:r>
          </a:p>
        </p:txBody>
      </p:sp>
      <p:graphicFrame>
        <p:nvGraphicFramePr>
          <p:cNvPr id="6" name="Diagram 5">
            <a:extLst>
              <a:ext uri="{FF2B5EF4-FFF2-40B4-BE49-F238E27FC236}">
                <a16:creationId xmlns:a16="http://schemas.microsoft.com/office/drawing/2014/main" id="{71271457-C2AD-4B10-A88D-AC651341326B}"/>
              </a:ext>
            </a:extLst>
          </p:cNvPr>
          <p:cNvGraphicFramePr/>
          <p:nvPr>
            <p:extLst>
              <p:ext uri="{D42A27DB-BD31-4B8C-83A1-F6EECF244321}">
                <p14:modId xmlns:p14="http://schemas.microsoft.com/office/powerpoint/2010/main" val="482792494"/>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C6276345-775E-42AE-9E70-13A571EDA345}"/>
              </a:ext>
            </a:extLst>
          </p:cNvPr>
          <p:cNvSpPr/>
          <p:nvPr/>
        </p:nvSpPr>
        <p:spPr>
          <a:xfrm>
            <a:off x="0" y="1519417"/>
            <a:ext cx="795221" cy="5009971"/>
          </a:xfrm>
          <a:prstGeom prst="rect">
            <a:avLst/>
          </a:prstGeom>
          <a:solidFill>
            <a:srgbClr val="FF7F32"/>
          </a:solidFill>
          <a:ln>
            <a:solidFill>
              <a:srgbClr val="FF7F3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Cellulitis</a:t>
            </a:r>
          </a:p>
        </p:txBody>
      </p:sp>
      <p:pic>
        <p:nvPicPr>
          <p:cNvPr id="8" name="Content Placeholder 7">
            <a:extLst>
              <a:ext uri="{FF2B5EF4-FFF2-40B4-BE49-F238E27FC236}">
                <a16:creationId xmlns:a16="http://schemas.microsoft.com/office/drawing/2014/main" id="{1F96B45B-2BA7-45A8-8495-D258D7C87AA2}"/>
              </a:ext>
            </a:extLst>
          </p:cNvPr>
          <p:cNvPicPr>
            <a:picLocks noGrp="1" noChangeAspect="1"/>
          </p:cNvPicPr>
          <p:nvPr>
            <p:ph idx="1"/>
          </p:nvPr>
        </p:nvPicPr>
        <p:blipFill>
          <a:blip r:embed="rId8"/>
          <a:stretch>
            <a:fillRect/>
          </a:stretch>
        </p:blipFill>
        <p:spPr>
          <a:xfrm>
            <a:off x="7235870" y="1682168"/>
            <a:ext cx="4615759" cy="2323814"/>
          </a:xfrm>
          <a:prstGeom prst="rect">
            <a:avLst/>
          </a:prstGeom>
        </p:spPr>
      </p:pic>
      <p:sp>
        <p:nvSpPr>
          <p:cNvPr id="11" name="Content Placeholder 2">
            <a:extLst>
              <a:ext uri="{FF2B5EF4-FFF2-40B4-BE49-F238E27FC236}">
                <a16:creationId xmlns:a16="http://schemas.microsoft.com/office/drawing/2014/main" id="{CE1D16B0-18DD-4877-9A21-A2A0AE94D396}"/>
              </a:ext>
            </a:extLst>
          </p:cNvPr>
          <p:cNvSpPr txBox="1">
            <a:spLocks/>
          </p:cNvSpPr>
          <p:nvPr/>
        </p:nvSpPr>
        <p:spPr>
          <a:xfrm>
            <a:off x="1017910" y="1682168"/>
            <a:ext cx="5915583" cy="29653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400" dirty="0"/>
              <a:t>Acute bacterial infection of the dermis and subcutaneous tissue</a:t>
            </a:r>
          </a:p>
          <a:p>
            <a:pPr>
              <a:lnSpc>
                <a:spcPct val="100000"/>
              </a:lnSpc>
            </a:pPr>
            <a:r>
              <a:rPr lang="en-GB" sz="2400" dirty="0"/>
              <a:t>Incidence 0.2 to 24.6 per 1000 person-years in different populations</a:t>
            </a:r>
          </a:p>
          <a:p>
            <a:pPr>
              <a:lnSpc>
                <a:spcPct val="100000"/>
              </a:lnSpc>
            </a:pPr>
            <a:r>
              <a:rPr lang="en-GB" sz="2400" dirty="0"/>
              <a:t>Commonly </a:t>
            </a:r>
            <a:r>
              <a:rPr lang="en-GB" sz="2400" i="1" dirty="0"/>
              <a:t>Strep pyogenes </a:t>
            </a:r>
            <a:r>
              <a:rPr lang="en-GB" sz="2400" dirty="0"/>
              <a:t>and </a:t>
            </a:r>
            <a:r>
              <a:rPr lang="en-GB" sz="2400" i="1" dirty="0"/>
              <a:t>Staph aureus</a:t>
            </a:r>
          </a:p>
          <a:p>
            <a:pPr>
              <a:lnSpc>
                <a:spcPct val="100000"/>
              </a:lnSpc>
            </a:pPr>
            <a:r>
              <a:rPr lang="en-GB" sz="2400" dirty="0">
                <a:solidFill>
                  <a:schemeClr val="accent6">
                    <a:lumMod val="10000"/>
                  </a:schemeClr>
                </a:solidFill>
              </a:rPr>
              <a:t>Requires entry via disruption to the skin</a:t>
            </a:r>
            <a:endParaRPr lang="en-GB" sz="2400" i="1" dirty="0"/>
          </a:p>
          <a:p>
            <a:pPr>
              <a:lnSpc>
                <a:spcPct val="100000"/>
              </a:lnSpc>
            </a:pPr>
            <a:endParaRPr lang="en-GB" sz="2400" i="1" dirty="0"/>
          </a:p>
          <a:p>
            <a:pPr marL="0" indent="0">
              <a:lnSpc>
                <a:spcPct val="100000"/>
              </a:lnSpc>
              <a:buNone/>
            </a:pPr>
            <a:endParaRPr lang="en-GB" sz="2400" i="1" dirty="0"/>
          </a:p>
          <a:p>
            <a:pPr>
              <a:lnSpc>
                <a:spcPct val="100000"/>
              </a:lnSpc>
            </a:pPr>
            <a:endParaRPr lang="en-GB" sz="2400" i="1" dirty="0"/>
          </a:p>
          <a:p>
            <a:pPr>
              <a:lnSpc>
                <a:spcPct val="100000"/>
              </a:lnSpc>
            </a:pPr>
            <a:endParaRPr lang="en-GB" sz="2000" dirty="0"/>
          </a:p>
        </p:txBody>
      </p:sp>
      <p:sp>
        <p:nvSpPr>
          <p:cNvPr id="12" name="TextBox 11">
            <a:extLst>
              <a:ext uri="{FF2B5EF4-FFF2-40B4-BE49-F238E27FC236}">
                <a16:creationId xmlns:a16="http://schemas.microsoft.com/office/drawing/2014/main" id="{93A3D4B8-29ED-4807-AE37-C40C0199809B}"/>
              </a:ext>
            </a:extLst>
          </p:cNvPr>
          <p:cNvSpPr txBox="1"/>
          <p:nvPr/>
        </p:nvSpPr>
        <p:spPr>
          <a:xfrm>
            <a:off x="1370329" y="4647544"/>
            <a:ext cx="2222595" cy="1446550"/>
          </a:xfrm>
          <a:prstGeom prst="rect">
            <a:avLst/>
          </a:prstGeom>
          <a:noFill/>
          <a:ln w="28575">
            <a:solidFill>
              <a:srgbClr val="FF7F32"/>
            </a:solidFill>
          </a:ln>
        </p:spPr>
        <p:txBody>
          <a:bodyPr wrap="square">
            <a:spAutoFit/>
          </a:bodyPr>
          <a:lstStyle/>
          <a:p>
            <a:pPr algn="ctr">
              <a:lnSpc>
                <a:spcPct val="100000"/>
              </a:lnSpc>
            </a:pPr>
            <a:r>
              <a:rPr lang="en-GB" sz="2200" dirty="0">
                <a:solidFill>
                  <a:schemeClr val="accent6">
                    <a:lumMod val="10000"/>
                  </a:schemeClr>
                </a:solidFill>
              </a:rPr>
              <a:t>Usually unilateral (and more commonly lower limb)</a:t>
            </a:r>
          </a:p>
        </p:txBody>
      </p:sp>
      <p:sp>
        <p:nvSpPr>
          <p:cNvPr id="14" name="TextBox 13">
            <a:extLst>
              <a:ext uri="{FF2B5EF4-FFF2-40B4-BE49-F238E27FC236}">
                <a16:creationId xmlns:a16="http://schemas.microsoft.com/office/drawing/2014/main" id="{248FBF0B-C2C4-496C-B925-FE8F946FE928}"/>
              </a:ext>
            </a:extLst>
          </p:cNvPr>
          <p:cNvSpPr txBox="1"/>
          <p:nvPr/>
        </p:nvSpPr>
        <p:spPr>
          <a:xfrm>
            <a:off x="3463194" y="4538301"/>
            <a:ext cx="2878422" cy="430887"/>
          </a:xfrm>
          <a:prstGeom prst="rect">
            <a:avLst/>
          </a:prstGeom>
          <a:noFill/>
        </p:spPr>
        <p:txBody>
          <a:bodyPr wrap="square">
            <a:spAutoFit/>
          </a:bodyPr>
          <a:lstStyle/>
          <a:p>
            <a:pPr algn="ctr">
              <a:lnSpc>
                <a:spcPct val="100000"/>
              </a:lnSpc>
            </a:pPr>
            <a:endParaRPr lang="en-GB" sz="2200" dirty="0">
              <a:solidFill>
                <a:schemeClr val="accent6">
                  <a:lumMod val="10000"/>
                </a:schemeClr>
              </a:solidFill>
            </a:endParaRPr>
          </a:p>
        </p:txBody>
      </p:sp>
      <p:sp>
        <p:nvSpPr>
          <p:cNvPr id="13" name="TextBox 12">
            <a:extLst>
              <a:ext uri="{FF2B5EF4-FFF2-40B4-BE49-F238E27FC236}">
                <a16:creationId xmlns:a16="http://schemas.microsoft.com/office/drawing/2014/main" id="{270285B5-83BD-40DB-9C43-0ED6044F0E1B}"/>
              </a:ext>
            </a:extLst>
          </p:cNvPr>
          <p:cNvSpPr txBox="1"/>
          <p:nvPr/>
        </p:nvSpPr>
        <p:spPr>
          <a:xfrm>
            <a:off x="8829117" y="4647544"/>
            <a:ext cx="2222595" cy="1446550"/>
          </a:xfrm>
          <a:prstGeom prst="rect">
            <a:avLst/>
          </a:prstGeom>
          <a:noFill/>
          <a:ln w="28575">
            <a:solidFill>
              <a:srgbClr val="FF7F32"/>
            </a:solidFill>
          </a:ln>
        </p:spPr>
        <p:txBody>
          <a:bodyPr wrap="square">
            <a:spAutoFit/>
          </a:bodyPr>
          <a:lstStyle/>
          <a:p>
            <a:pPr algn="ctr">
              <a:lnSpc>
                <a:spcPct val="100000"/>
              </a:lnSpc>
            </a:pPr>
            <a:r>
              <a:rPr lang="en-GB" sz="2200" dirty="0">
                <a:solidFill>
                  <a:schemeClr val="accent6">
                    <a:lumMod val="10000"/>
                  </a:schemeClr>
                </a:solidFill>
              </a:rPr>
              <a:t>Risk factors </a:t>
            </a:r>
          </a:p>
          <a:p>
            <a:pPr marL="342900" indent="-342900">
              <a:lnSpc>
                <a:spcPct val="100000"/>
              </a:lnSpc>
              <a:buFontTx/>
              <a:buChar char="-"/>
            </a:pPr>
            <a:r>
              <a:rPr lang="en-GB" sz="2200" dirty="0">
                <a:solidFill>
                  <a:schemeClr val="accent6">
                    <a:lumMod val="10000"/>
                  </a:schemeClr>
                </a:solidFill>
              </a:rPr>
              <a:t>Skin trauma </a:t>
            </a:r>
          </a:p>
          <a:p>
            <a:pPr marL="342900" indent="-342900">
              <a:lnSpc>
                <a:spcPct val="100000"/>
              </a:lnSpc>
              <a:buFontTx/>
              <a:buChar char="-"/>
            </a:pPr>
            <a:r>
              <a:rPr lang="en-GB" sz="2200" dirty="0">
                <a:solidFill>
                  <a:schemeClr val="accent6">
                    <a:lumMod val="10000"/>
                  </a:schemeClr>
                </a:solidFill>
              </a:rPr>
              <a:t>Ulceration </a:t>
            </a:r>
          </a:p>
          <a:p>
            <a:pPr marL="342900" indent="-342900">
              <a:lnSpc>
                <a:spcPct val="100000"/>
              </a:lnSpc>
              <a:buFontTx/>
              <a:buChar char="-"/>
            </a:pPr>
            <a:r>
              <a:rPr lang="en-GB" sz="2200" dirty="0">
                <a:solidFill>
                  <a:schemeClr val="accent6">
                    <a:lumMod val="10000"/>
                  </a:schemeClr>
                </a:solidFill>
              </a:rPr>
              <a:t>Obesity </a:t>
            </a:r>
          </a:p>
        </p:txBody>
      </p:sp>
      <p:sp>
        <p:nvSpPr>
          <p:cNvPr id="15" name="TextBox 14">
            <a:extLst>
              <a:ext uri="{FF2B5EF4-FFF2-40B4-BE49-F238E27FC236}">
                <a16:creationId xmlns:a16="http://schemas.microsoft.com/office/drawing/2014/main" id="{894D33C3-887A-48DE-BEA4-1DB384469CCA}"/>
              </a:ext>
            </a:extLst>
          </p:cNvPr>
          <p:cNvSpPr txBox="1"/>
          <p:nvPr/>
        </p:nvSpPr>
        <p:spPr>
          <a:xfrm>
            <a:off x="5006581" y="4647543"/>
            <a:ext cx="2408878" cy="1446550"/>
          </a:xfrm>
          <a:prstGeom prst="rect">
            <a:avLst/>
          </a:prstGeom>
          <a:noFill/>
          <a:ln w="28575">
            <a:solidFill>
              <a:srgbClr val="FF7F32"/>
            </a:solidFill>
          </a:ln>
        </p:spPr>
        <p:txBody>
          <a:bodyPr wrap="square">
            <a:spAutoFit/>
          </a:bodyPr>
          <a:lstStyle/>
          <a:p>
            <a:pPr algn="ctr">
              <a:lnSpc>
                <a:spcPct val="100000"/>
              </a:lnSpc>
            </a:pPr>
            <a:r>
              <a:rPr lang="en-GB" sz="2200" dirty="0">
                <a:solidFill>
                  <a:schemeClr val="accent6">
                    <a:lumMod val="10000"/>
                  </a:schemeClr>
                </a:solidFill>
              </a:rPr>
              <a:t>Most resolve with treatment, though recurrence is common</a:t>
            </a:r>
          </a:p>
        </p:txBody>
      </p:sp>
      <p:sp>
        <p:nvSpPr>
          <p:cNvPr id="16" name="Footer Placeholder 4">
            <a:extLst>
              <a:ext uri="{FF2B5EF4-FFF2-40B4-BE49-F238E27FC236}">
                <a16:creationId xmlns:a16="http://schemas.microsoft.com/office/drawing/2014/main" id="{5A09595C-C578-4D57-8F03-455CFFD2972D}"/>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Tree>
    <p:extLst>
      <p:ext uri="{BB962C8B-B14F-4D97-AF65-F5344CB8AC3E}">
        <p14:creationId xmlns:p14="http://schemas.microsoft.com/office/powerpoint/2010/main" val="2363346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2EDD47-F838-495B-8523-817E0F5F5F3C}"/>
              </a:ext>
            </a:extLst>
          </p:cNvPr>
          <p:cNvSpPr txBox="1"/>
          <p:nvPr/>
        </p:nvSpPr>
        <p:spPr>
          <a:xfrm>
            <a:off x="6962272" y="1538687"/>
            <a:ext cx="503570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0000"/>
                </a:solidFill>
                <a:effectLst/>
                <a:uLnTx/>
                <a:uFillTx/>
                <a:latin typeface="Calibri" panose="020F0502020204030204"/>
                <a:ea typeface="+mn-ea"/>
                <a:cs typeface="+mn-cs"/>
              </a:rPr>
              <a:t>Cellulitis</a:t>
            </a:r>
            <a:r>
              <a:rPr kumimoji="0" lang="en-GB" sz="2400" b="0" i="1" u="none" strike="noStrike" kern="1200" cap="none" spc="0" normalizeH="0" noProof="0" dirty="0">
                <a:ln>
                  <a:noFill/>
                </a:ln>
                <a:solidFill>
                  <a:srgbClr val="000000"/>
                </a:solidFill>
                <a:effectLst/>
                <a:uLnTx/>
                <a:uFillTx/>
                <a:latin typeface="Calibri" panose="020F0502020204030204"/>
                <a:ea typeface="+mn-ea"/>
                <a:cs typeface="+mn-cs"/>
              </a:rPr>
              <a:t> in p</a:t>
            </a:r>
            <a:r>
              <a:rPr kumimoji="0" lang="en-GB" sz="2400" b="0" i="1" u="none" strike="noStrike" kern="1200" cap="none" spc="0" normalizeH="0" baseline="0" noProof="0" dirty="0">
                <a:ln>
                  <a:noFill/>
                </a:ln>
                <a:solidFill>
                  <a:srgbClr val="000000"/>
                </a:solidFill>
                <a:effectLst/>
                <a:uLnTx/>
                <a:uFillTx/>
                <a:latin typeface="Calibri" panose="020F0502020204030204"/>
                <a:ea typeface="+mn-ea"/>
                <a:cs typeface="+mn-cs"/>
              </a:rPr>
              <a:t>eople with dark skin tones may present as</a:t>
            </a:r>
            <a:r>
              <a:rPr kumimoji="0" lang="en-GB" sz="2400" b="0" i="1" u="none" strike="noStrike" kern="1200" cap="none" spc="0" normalizeH="0" noProof="0" dirty="0">
                <a:ln>
                  <a:noFill/>
                </a:ln>
                <a:solidFill>
                  <a:srgbClr val="000000"/>
                </a:solidFill>
                <a:effectLst/>
                <a:uLnTx/>
                <a:uFillTx/>
                <a:latin typeface="Calibri" panose="020F0502020204030204"/>
                <a:ea typeface="+mn-ea"/>
                <a:cs typeface="+mn-cs"/>
              </a:rPr>
              <a:t> a</a:t>
            </a:r>
            <a:r>
              <a:rPr kumimoji="0" lang="en-GB" sz="2400" b="0" i="1" u="none" strike="noStrike" kern="1200" cap="none" spc="0" normalizeH="0" baseline="0" noProof="0" dirty="0">
                <a:ln>
                  <a:noFill/>
                </a:ln>
                <a:solidFill>
                  <a:srgbClr val="000000"/>
                </a:solidFill>
                <a:effectLst/>
                <a:uLnTx/>
                <a:uFillTx/>
                <a:latin typeface="Calibri" panose="020F0502020204030204"/>
                <a:ea typeface="+mn-ea"/>
                <a:cs typeface="+mn-cs"/>
              </a:rPr>
              <a:t> painful swollen area of skin with change in colour and altered texture </a:t>
            </a:r>
          </a:p>
        </p:txBody>
      </p:sp>
      <p:sp>
        <p:nvSpPr>
          <p:cNvPr id="7" name="Rectangle 6">
            <a:extLst>
              <a:ext uri="{FF2B5EF4-FFF2-40B4-BE49-F238E27FC236}">
                <a16:creationId xmlns:a16="http://schemas.microsoft.com/office/drawing/2014/main" id="{9464AAE5-CF88-410D-AF7F-CE3F19DC0727}"/>
              </a:ext>
            </a:extLst>
          </p:cNvPr>
          <p:cNvSpPr/>
          <p:nvPr/>
        </p:nvSpPr>
        <p:spPr>
          <a:xfrm>
            <a:off x="0" y="1519417"/>
            <a:ext cx="795221" cy="5009971"/>
          </a:xfrm>
          <a:prstGeom prst="rect">
            <a:avLst/>
          </a:prstGeom>
          <a:solidFill>
            <a:srgbClr val="FF7F32"/>
          </a:solidFill>
          <a:ln>
            <a:solidFill>
              <a:srgbClr val="FF7F3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Cellulitis</a:t>
            </a:r>
          </a:p>
        </p:txBody>
      </p:sp>
      <p:sp>
        <p:nvSpPr>
          <p:cNvPr id="8" name="Title 7">
            <a:extLst>
              <a:ext uri="{FF2B5EF4-FFF2-40B4-BE49-F238E27FC236}">
                <a16:creationId xmlns:a16="http://schemas.microsoft.com/office/drawing/2014/main" id="{FF068CEE-57C8-42B3-A638-0D8FD6DBEA03}"/>
              </a:ext>
            </a:extLst>
          </p:cNvPr>
          <p:cNvSpPr txBox="1">
            <a:spLocks/>
          </p:cNvSpPr>
          <p:nvPr/>
        </p:nvSpPr>
        <p:spPr>
          <a:xfrm>
            <a:off x="1056340" y="481363"/>
            <a:ext cx="8786235" cy="91501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b="1" kern="1200">
                <a:solidFill>
                  <a:srgbClr val="AD0016"/>
                </a:solidFill>
                <a:latin typeface="+mj-lt"/>
                <a:ea typeface="+mj-ea"/>
                <a:cs typeface="+mj-cs"/>
              </a:defRPr>
            </a:lvl1pPr>
          </a:lstStyle>
          <a:p>
            <a:r>
              <a:rPr lang="en-GB" dirty="0">
                <a:solidFill>
                  <a:srgbClr val="C00000"/>
                </a:solidFill>
              </a:rPr>
              <a:t> </a:t>
            </a:r>
          </a:p>
          <a:p>
            <a:r>
              <a:rPr lang="en-GB" sz="7000" dirty="0">
                <a:solidFill>
                  <a:srgbClr val="C00000"/>
                </a:solidFill>
              </a:rPr>
              <a:t>Cellulitis Clinical Scenario </a:t>
            </a:r>
          </a:p>
        </p:txBody>
      </p:sp>
      <p:sp>
        <p:nvSpPr>
          <p:cNvPr id="9" name="Content Placeholder 2">
            <a:extLst>
              <a:ext uri="{FF2B5EF4-FFF2-40B4-BE49-F238E27FC236}">
                <a16:creationId xmlns:a16="http://schemas.microsoft.com/office/drawing/2014/main" id="{FD329900-7108-40B0-9511-CCAB6EBEA8BE}"/>
              </a:ext>
            </a:extLst>
          </p:cNvPr>
          <p:cNvSpPr>
            <a:spLocks noGrp="1"/>
          </p:cNvSpPr>
          <p:nvPr>
            <p:ph idx="1"/>
          </p:nvPr>
        </p:nvSpPr>
        <p:spPr>
          <a:xfrm>
            <a:off x="1172364" y="1530373"/>
            <a:ext cx="5412765" cy="4667228"/>
          </a:xfrm>
          <a:solidFill>
            <a:srgbClr val="57A5EB">
              <a:alpha val="21176"/>
            </a:srgbClr>
          </a:solidFill>
        </p:spPr>
        <p:txBody>
          <a:bodyPr>
            <a:noAutofit/>
          </a:bodyPr>
          <a:lstStyle/>
          <a:p>
            <a:pPr marL="0" lvl="0" indent="0">
              <a:lnSpc>
                <a:spcPct val="107000"/>
              </a:lnSpc>
              <a:spcBef>
                <a:spcPts val="0"/>
              </a:spcBef>
              <a:spcAft>
                <a:spcPts val="800"/>
              </a:spcAft>
              <a:buNone/>
              <a:defRPr/>
            </a:pPr>
            <a:r>
              <a:rPr lang="en-GB" sz="2400" dirty="0">
                <a:solidFill>
                  <a:srgbClr val="F6F6F6">
                    <a:lumMod val="10000"/>
                  </a:srgbClr>
                </a:solidFill>
                <a:ea typeface="Calibri" panose="020F0502020204030204" pitchFamily="34" charset="0"/>
                <a:cs typeface="Times New Roman" panose="02020603050405020304" pitchFamily="18" charset="0"/>
              </a:rPr>
              <a:t>77 year old lady, contacted by carer:</a:t>
            </a:r>
          </a:p>
          <a:p>
            <a:pPr>
              <a:lnSpc>
                <a:spcPct val="107000"/>
              </a:lnSpc>
              <a:spcBef>
                <a:spcPts val="0"/>
              </a:spcBef>
              <a:spcAft>
                <a:spcPts val="800"/>
              </a:spcAft>
              <a:defRPr/>
            </a:pPr>
            <a:r>
              <a:rPr lang="en-GB" sz="2400" dirty="0">
                <a:solidFill>
                  <a:srgbClr val="F6F6F6">
                    <a:lumMod val="10000"/>
                  </a:srgbClr>
                </a:solidFill>
                <a:ea typeface="Calibri" panose="020F0502020204030204" pitchFamily="34" charset="0"/>
                <a:cs typeface="Times New Roman" panose="02020603050405020304" pitchFamily="18" charset="0"/>
              </a:rPr>
              <a:t>Inflamed, painful, swollen lower legs, out of sorts and not eating much</a:t>
            </a:r>
          </a:p>
          <a:p>
            <a:pPr>
              <a:lnSpc>
                <a:spcPct val="107000"/>
              </a:lnSpc>
              <a:spcBef>
                <a:spcPts val="0"/>
              </a:spcBef>
              <a:spcAft>
                <a:spcPts val="800"/>
              </a:spcAft>
              <a:defRPr/>
            </a:pPr>
            <a:r>
              <a:rPr lang="en-GB" sz="2400" dirty="0">
                <a:solidFill>
                  <a:srgbClr val="F6F6F6">
                    <a:lumMod val="10000"/>
                  </a:srgbClr>
                </a:solidFill>
                <a:ea typeface="Calibri" panose="020F0502020204030204" pitchFamily="34" charset="0"/>
                <a:cs typeface="Times New Roman" panose="02020603050405020304" pitchFamily="18" charset="0"/>
              </a:rPr>
              <a:t>Says had tablets 3 months ago for this</a:t>
            </a:r>
          </a:p>
          <a:p>
            <a:pPr>
              <a:lnSpc>
                <a:spcPct val="107000"/>
              </a:lnSpc>
              <a:spcBef>
                <a:spcPts val="0"/>
              </a:spcBef>
              <a:spcAft>
                <a:spcPts val="800"/>
              </a:spcAft>
              <a:defRPr/>
            </a:pPr>
            <a:r>
              <a:rPr lang="en-GB" sz="2400" dirty="0">
                <a:solidFill>
                  <a:srgbClr val="F6F6F6">
                    <a:lumMod val="10000"/>
                  </a:srgbClr>
                </a:solidFill>
                <a:ea typeface="Calibri" panose="020F0502020204030204" pitchFamily="34" charset="0"/>
                <a:cs typeface="Times New Roman" panose="02020603050405020304" pitchFamily="18" charset="0"/>
              </a:rPr>
              <a:t>PMHx: Osteoarthritis, Hypertension</a:t>
            </a:r>
          </a:p>
          <a:p>
            <a:pPr>
              <a:lnSpc>
                <a:spcPct val="107000"/>
              </a:lnSpc>
              <a:spcBef>
                <a:spcPts val="0"/>
              </a:spcBef>
              <a:spcAft>
                <a:spcPts val="800"/>
              </a:spcAft>
              <a:defRPr/>
            </a:pPr>
            <a:r>
              <a:rPr lang="en-GB" sz="2400" dirty="0">
                <a:solidFill>
                  <a:srgbClr val="F6F6F6">
                    <a:lumMod val="10000"/>
                  </a:srgbClr>
                </a:solidFill>
                <a:ea typeface="Calibri" panose="020F0502020204030204" pitchFamily="34" charset="0"/>
                <a:cs typeface="Times New Roman" panose="02020603050405020304" pitchFamily="18" charset="0"/>
              </a:rPr>
              <a:t>Penicillin allergy  </a:t>
            </a:r>
          </a:p>
          <a:p>
            <a:pPr>
              <a:lnSpc>
                <a:spcPct val="107000"/>
              </a:lnSpc>
              <a:spcBef>
                <a:spcPts val="0"/>
              </a:spcBef>
              <a:spcAft>
                <a:spcPts val="800"/>
              </a:spcAft>
              <a:defRPr/>
            </a:pPr>
            <a:r>
              <a:rPr lang="en-GB" sz="2400" dirty="0">
                <a:solidFill>
                  <a:srgbClr val="F6F6F6">
                    <a:lumMod val="10000"/>
                  </a:srgbClr>
                </a:solidFill>
                <a:ea typeface="Calibri" panose="020F0502020204030204" pitchFamily="34" charset="0"/>
                <a:cs typeface="Times New Roman" panose="02020603050405020304" pitchFamily="18" charset="0"/>
              </a:rPr>
              <a:t>No thermometer but doesn’t feel feverish, no shivers, aches or sweats </a:t>
            </a:r>
          </a:p>
          <a:p>
            <a:pPr>
              <a:lnSpc>
                <a:spcPct val="107000"/>
              </a:lnSpc>
              <a:spcBef>
                <a:spcPts val="0"/>
              </a:spcBef>
              <a:spcAft>
                <a:spcPts val="800"/>
              </a:spcAft>
              <a:defRPr/>
            </a:pPr>
            <a:r>
              <a:rPr lang="en-GB" sz="2400" dirty="0">
                <a:solidFill>
                  <a:srgbClr val="F6F6F6">
                    <a:lumMod val="10000"/>
                  </a:srgbClr>
                </a:solidFill>
                <a:ea typeface="Calibri" panose="020F0502020204030204" pitchFamily="34" charset="0"/>
                <a:cs typeface="Times New Roman" panose="02020603050405020304" pitchFamily="18" charset="0"/>
              </a:rPr>
              <a:t>Has a BP monitor &amp; agrees to check </a:t>
            </a:r>
            <a:r>
              <a:rPr lang="en-GB" sz="2400" dirty="0" err="1">
                <a:solidFill>
                  <a:srgbClr val="F6F6F6">
                    <a:lumMod val="10000"/>
                  </a:srgbClr>
                </a:solidFill>
                <a:ea typeface="Calibri" panose="020F0502020204030204" pitchFamily="34" charset="0"/>
                <a:cs typeface="Times New Roman" panose="02020603050405020304" pitchFamily="18" charset="0"/>
              </a:rPr>
              <a:t>obs</a:t>
            </a:r>
            <a:r>
              <a:rPr lang="en-GB" sz="2400" dirty="0">
                <a:solidFill>
                  <a:srgbClr val="F6F6F6">
                    <a:lumMod val="10000"/>
                  </a:srgbClr>
                </a:solidFill>
                <a:ea typeface="Calibri" panose="020F0502020204030204" pitchFamily="34" charset="0"/>
                <a:cs typeface="Times New Roman" panose="02020603050405020304" pitchFamily="18" charset="0"/>
              </a:rPr>
              <a:t>: Pulse 98/min , BP 146/73</a:t>
            </a:r>
          </a:p>
          <a:p>
            <a:pPr marL="0" lvl="0" indent="0">
              <a:lnSpc>
                <a:spcPct val="107000"/>
              </a:lnSpc>
              <a:spcBef>
                <a:spcPts val="0"/>
              </a:spcBef>
              <a:spcAft>
                <a:spcPts val="800"/>
              </a:spcAft>
              <a:buNone/>
              <a:defRPr/>
            </a:pPr>
            <a:endParaRPr lang="en-GB" dirty="0">
              <a:solidFill>
                <a:srgbClr val="F6F6F6">
                  <a:lumMod val="10000"/>
                </a:srgbClr>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 name="Diagram 12">
            <a:extLst>
              <a:ext uri="{FF2B5EF4-FFF2-40B4-BE49-F238E27FC236}">
                <a16:creationId xmlns:a16="http://schemas.microsoft.com/office/drawing/2014/main" id="{F55733BB-AECD-4892-82C8-25EAADB302B6}"/>
              </a:ext>
            </a:extLst>
          </p:cNvPr>
          <p:cNvGraphicFramePr/>
          <p:nvPr>
            <p:extLst>
              <p:ext uri="{D42A27DB-BD31-4B8C-83A1-F6EECF244321}">
                <p14:modId xmlns:p14="http://schemas.microsoft.com/office/powerpoint/2010/main" val="566586300"/>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45A6B9F2-C3BB-441F-9E55-32A1B292167D}"/>
              </a:ext>
            </a:extLst>
          </p:cNvPr>
          <p:cNvPicPr>
            <a:picLocks noChangeAspect="1"/>
          </p:cNvPicPr>
          <p:nvPr/>
        </p:nvPicPr>
        <p:blipFill rotWithShape="1">
          <a:blip r:embed="rId8"/>
          <a:srcRect b="15445"/>
          <a:stretch/>
        </p:blipFill>
        <p:spPr>
          <a:xfrm>
            <a:off x="8142805" y="3175592"/>
            <a:ext cx="2674642" cy="3022009"/>
          </a:xfrm>
          <a:prstGeom prst="rect">
            <a:avLst/>
          </a:prstGeom>
        </p:spPr>
      </p:pic>
      <p:sp>
        <p:nvSpPr>
          <p:cNvPr id="14" name="Footer Placeholder 4">
            <a:extLst>
              <a:ext uri="{FF2B5EF4-FFF2-40B4-BE49-F238E27FC236}">
                <a16:creationId xmlns:a16="http://schemas.microsoft.com/office/drawing/2014/main" id="{0ED25B76-9497-49D7-AE47-B62F0F520031}"/>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Tree>
    <p:extLst>
      <p:ext uri="{BB962C8B-B14F-4D97-AF65-F5344CB8AC3E}">
        <p14:creationId xmlns:p14="http://schemas.microsoft.com/office/powerpoint/2010/main" val="297734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64AAE5-CF88-410D-AF7F-CE3F19DC0727}"/>
              </a:ext>
            </a:extLst>
          </p:cNvPr>
          <p:cNvSpPr/>
          <p:nvPr/>
        </p:nvSpPr>
        <p:spPr>
          <a:xfrm>
            <a:off x="0" y="1519417"/>
            <a:ext cx="795221" cy="5009971"/>
          </a:xfrm>
          <a:prstGeom prst="rect">
            <a:avLst/>
          </a:prstGeom>
          <a:solidFill>
            <a:srgbClr val="FF7F32"/>
          </a:solidFill>
          <a:ln>
            <a:solidFill>
              <a:srgbClr val="FF7F3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Cellulitis</a:t>
            </a:r>
          </a:p>
        </p:txBody>
      </p:sp>
      <p:sp>
        <p:nvSpPr>
          <p:cNvPr id="8" name="Title 7">
            <a:extLst>
              <a:ext uri="{FF2B5EF4-FFF2-40B4-BE49-F238E27FC236}">
                <a16:creationId xmlns:a16="http://schemas.microsoft.com/office/drawing/2014/main" id="{FF068CEE-57C8-42B3-A638-0D8FD6DBEA03}"/>
              </a:ext>
            </a:extLst>
          </p:cNvPr>
          <p:cNvSpPr txBox="1">
            <a:spLocks/>
          </p:cNvSpPr>
          <p:nvPr/>
        </p:nvSpPr>
        <p:spPr>
          <a:xfrm>
            <a:off x="1088613" y="543954"/>
            <a:ext cx="8786235" cy="915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AD0016"/>
                </a:solidFill>
                <a:latin typeface="+mj-lt"/>
                <a:ea typeface="+mj-ea"/>
                <a:cs typeface="+mj-cs"/>
              </a:defRPr>
            </a:lvl1pPr>
          </a:lstStyle>
          <a:p>
            <a:r>
              <a:rPr lang="en-GB" dirty="0"/>
              <a:t>Cellulitis Clinical Scenario</a:t>
            </a:r>
            <a:endParaRPr lang="en-GB" dirty="0">
              <a:solidFill>
                <a:schemeClr val="accent4">
                  <a:lumMod val="50000"/>
                </a:schemeClr>
              </a:solidFill>
            </a:endParaRPr>
          </a:p>
        </p:txBody>
      </p:sp>
      <p:sp>
        <p:nvSpPr>
          <p:cNvPr id="5" name="Rectangle 4">
            <a:extLst>
              <a:ext uri="{FF2B5EF4-FFF2-40B4-BE49-F238E27FC236}">
                <a16:creationId xmlns:a16="http://schemas.microsoft.com/office/drawing/2014/main" id="{72CE477F-C097-41DF-9A46-A9ECE8004496}"/>
              </a:ext>
            </a:extLst>
          </p:cNvPr>
          <p:cNvSpPr/>
          <p:nvPr/>
        </p:nvSpPr>
        <p:spPr>
          <a:xfrm>
            <a:off x="1088613" y="1519417"/>
            <a:ext cx="6737684" cy="2784608"/>
          </a:xfrm>
          <a:prstGeom prst="rect">
            <a:avLst/>
          </a:prstGeom>
        </p:spPr>
        <p:txBody>
          <a:bodyPr wrap="square">
            <a:spAutoFit/>
          </a:bodyPr>
          <a:lstStyle/>
          <a:p>
            <a:pPr lvl="0">
              <a:lnSpc>
                <a:spcPct val="107000"/>
              </a:lnSpc>
              <a:spcAft>
                <a:spcPts val="800"/>
              </a:spcAft>
              <a:defRPr/>
            </a:pPr>
            <a:r>
              <a:rPr lang="en-GB" sz="2800" dirty="0">
                <a:solidFill>
                  <a:srgbClr val="F6F6F6">
                    <a:lumMod val="10000"/>
                  </a:srgbClr>
                </a:solidFill>
                <a:ea typeface="Calibri" panose="020F0502020204030204" pitchFamily="34" charset="0"/>
                <a:cs typeface="Times New Roman" panose="02020603050405020304" pitchFamily="18" charset="0"/>
              </a:rPr>
              <a:t>What do you do at this point? </a:t>
            </a:r>
          </a:p>
          <a:p>
            <a:pPr marL="342900" lvl="0" indent="-342900">
              <a:lnSpc>
                <a:spcPct val="107000"/>
              </a:lnSpc>
              <a:spcAft>
                <a:spcPts val="800"/>
              </a:spcAft>
              <a:buFont typeface="+mj-lt"/>
              <a:buAutoNum type="arabicPeriod"/>
              <a:defRPr/>
            </a:pPr>
            <a:r>
              <a:rPr lang="en-GB" sz="2800" dirty="0">
                <a:solidFill>
                  <a:srgbClr val="F6F6F6">
                    <a:lumMod val="10000"/>
                  </a:srgbClr>
                </a:solidFill>
                <a:ea typeface="Calibri" panose="020F0502020204030204" pitchFamily="34" charset="0"/>
                <a:cs typeface="Times New Roman" panose="02020603050405020304" pitchFamily="18" charset="0"/>
              </a:rPr>
              <a:t>Prescribe clarithromycin </a:t>
            </a:r>
          </a:p>
          <a:p>
            <a:pPr marL="342900" lvl="0" indent="-342900">
              <a:lnSpc>
                <a:spcPct val="107000"/>
              </a:lnSpc>
              <a:spcAft>
                <a:spcPts val="800"/>
              </a:spcAft>
              <a:buFont typeface="+mj-lt"/>
              <a:buAutoNum type="arabicPeriod"/>
              <a:defRPr/>
            </a:pPr>
            <a:r>
              <a:rPr lang="en-GB" sz="2800" dirty="0">
                <a:solidFill>
                  <a:srgbClr val="F6F6F6">
                    <a:lumMod val="10000"/>
                  </a:srgbClr>
                </a:solidFill>
                <a:ea typeface="Calibri" panose="020F0502020204030204" pitchFamily="34" charset="0"/>
                <a:cs typeface="Times New Roman" panose="02020603050405020304" pitchFamily="18" charset="0"/>
              </a:rPr>
              <a:t>Prescribe co-amoxiclav </a:t>
            </a:r>
          </a:p>
          <a:p>
            <a:pPr marL="342900" lvl="0" indent="-342900">
              <a:lnSpc>
                <a:spcPct val="107000"/>
              </a:lnSpc>
              <a:spcAft>
                <a:spcPts val="800"/>
              </a:spcAft>
              <a:buFont typeface="+mj-lt"/>
              <a:buAutoNum type="arabicPeriod"/>
              <a:defRPr/>
            </a:pPr>
            <a:r>
              <a:rPr lang="en-GB" sz="2800" dirty="0">
                <a:solidFill>
                  <a:srgbClr val="F6F6F6">
                    <a:lumMod val="10000"/>
                  </a:srgbClr>
                </a:solidFill>
                <a:ea typeface="Calibri" panose="020F0502020204030204" pitchFamily="34" charset="0"/>
                <a:cs typeface="Times New Roman" panose="02020603050405020304" pitchFamily="18" charset="0"/>
              </a:rPr>
              <a:t>Prescribe doxycycline </a:t>
            </a:r>
          </a:p>
          <a:p>
            <a:pPr marL="342900" lvl="0" indent="-342900">
              <a:lnSpc>
                <a:spcPct val="107000"/>
              </a:lnSpc>
              <a:spcAft>
                <a:spcPts val="800"/>
              </a:spcAft>
              <a:buFont typeface="+mj-lt"/>
              <a:buAutoNum type="arabicPeriod"/>
              <a:defRPr/>
            </a:pPr>
            <a:r>
              <a:rPr lang="en-GB" sz="2800" dirty="0">
                <a:solidFill>
                  <a:srgbClr val="F6F6F6">
                    <a:lumMod val="10000"/>
                  </a:srgbClr>
                </a:solidFill>
                <a:ea typeface="Calibri" panose="020F0502020204030204" pitchFamily="34" charset="0"/>
                <a:cs typeface="Times New Roman" panose="02020603050405020304" pitchFamily="18" charset="0"/>
              </a:rPr>
              <a:t>None of the above </a:t>
            </a:r>
          </a:p>
        </p:txBody>
      </p:sp>
      <p:pic>
        <p:nvPicPr>
          <p:cNvPr id="11" name="Picture 10">
            <a:extLst>
              <a:ext uri="{FF2B5EF4-FFF2-40B4-BE49-F238E27FC236}">
                <a16:creationId xmlns:a16="http://schemas.microsoft.com/office/drawing/2014/main" id="{36108C57-03B9-4486-9FD0-A764C0D56777}"/>
              </a:ext>
            </a:extLst>
          </p:cNvPr>
          <p:cNvPicPr>
            <a:picLocks noChangeAspect="1"/>
          </p:cNvPicPr>
          <p:nvPr/>
        </p:nvPicPr>
        <p:blipFill rotWithShape="1">
          <a:blip r:embed="rId3"/>
          <a:srcRect b="15445"/>
          <a:stretch/>
        </p:blipFill>
        <p:spPr>
          <a:xfrm>
            <a:off x="7693551" y="1519417"/>
            <a:ext cx="3188139" cy="3602196"/>
          </a:xfrm>
          <a:prstGeom prst="rect">
            <a:avLst/>
          </a:prstGeom>
        </p:spPr>
      </p:pic>
      <p:grpSp>
        <p:nvGrpSpPr>
          <p:cNvPr id="18" name="Group 17">
            <a:extLst>
              <a:ext uri="{FF2B5EF4-FFF2-40B4-BE49-F238E27FC236}">
                <a16:creationId xmlns:a16="http://schemas.microsoft.com/office/drawing/2014/main" id="{030003B4-139C-4C40-9124-D5A6D06354E9}"/>
              </a:ext>
            </a:extLst>
          </p:cNvPr>
          <p:cNvGrpSpPr/>
          <p:nvPr/>
        </p:nvGrpSpPr>
        <p:grpSpPr>
          <a:xfrm>
            <a:off x="1179855" y="4415646"/>
            <a:ext cx="6817796" cy="1968059"/>
            <a:chOff x="1179855" y="4415646"/>
            <a:chExt cx="6817796" cy="1968059"/>
          </a:xfrm>
        </p:grpSpPr>
        <p:pic>
          <p:nvPicPr>
            <p:cNvPr id="13" name="Picture 12">
              <a:extLst>
                <a:ext uri="{FF2B5EF4-FFF2-40B4-BE49-F238E27FC236}">
                  <a16:creationId xmlns:a16="http://schemas.microsoft.com/office/drawing/2014/main" id="{901FA955-3EEC-4E7C-B79D-60C3DE982EE1}"/>
                </a:ext>
              </a:extLst>
            </p:cNvPr>
            <p:cNvPicPr>
              <a:picLocks noChangeAspect="1"/>
            </p:cNvPicPr>
            <p:nvPr/>
          </p:nvPicPr>
          <p:blipFill>
            <a:blip r:embed="rId4"/>
            <a:stretch>
              <a:fillRect/>
            </a:stretch>
          </p:blipFill>
          <p:spPr>
            <a:xfrm>
              <a:off x="1479604" y="5469226"/>
              <a:ext cx="914479" cy="914479"/>
            </a:xfrm>
            <a:prstGeom prst="rect">
              <a:avLst/>
            </a:prstGeom>
          </p:spPr>
        </p:pic>
        <p:sp>
          <p:nvSpPr>
            <p:cNvPr id="14" name="TextBox 13">
              <a:extLst>
                <a:ext uri="{FF2B5EF4-FFF2-40B4-BE49-F238E27FC236}">
                  <a16:creationId xmlns:a16="http://schemas.microsoft.com/office/drawing/2014/main" id="{85EEA207-6EFB-463B-80BE-D36C7C8612BF}"/>
                </a:ext>
              </a:extLst>
            </p:cNvPr>
            <p:cNvSpPr txBox="1"/>
            <p:nvPr/>
          </p:nvSpPr>
          <p:spPr>
            <a:xfrm>
              <a:off x="5267589" y="5636131"/>
              <a:ext cx="27300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6F6F6">
                      <a:lumMod val="10000"/>
                    </a:srgbClr>
                  </a:solidFill>
                  <a:effectLst/>
                  <a:uLnTx/>
                  <a:uFillTx/>
                  <a:ea typeface="Calibri" panose="020F0502020204030204" pitchFamily="34" charset="0"/>
                  <a:cs typeface="Times New Roman" panose="02020603050405020304" pitchFamily="18" charset="0"/>
                </a:rPr>
                <a:t>(amlodipine, felodipine)</a:t>
              </a:r>
              <a:endParaRPr kumimoji="0" lang="en-GB" sz="1800" b="0" i="0" u="none" strike="noStrike" kern="1200" cap="none" spc="0" normalizeH="0" baseline="0" noProof="0" dirty="0">
                <a:ln>
                  <a:noFill/>
                </a:ln>
                <a:solidFill>
                  <a:srgbClr val="AD0016"/>
                </a:solidFill>
                <a:effectLst/>
                <a:uLnTx/>
                <a:uFillTx/>
                <a:ea typeface="+mn-ea"/>
                <a:cs typeface="+mn-cs"/>
              </a:endParaRPr>
            </a:p>
          </p:txBody>
        </p:sp>
        <p:pic>
          <p:nvPicPr>
            <p:cNvPr id="15" name="Graphic 14" descr="Medicine outline">
              <a:extLst>
                <a:ext uri="{FF2B5EF4-FFF2-40B4-BE49-F238E27FC236}">
                  <a16:creationId xmlns:a16="http://schemas.microsoft.com/office/drawing/2014/main" id="{3BFC8D7D-5147-4851-AE82-A02FFF5873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53589" y="5450597"/>
              <a:ext cx="914400" cy="914400"/>
            </a:xfrm>
            <a:prstGeom prst="rect">
              <a:avLst/>
            </a:prstGeom>
          </p:spPr>
        </p:pic>
        <p:sp>
          <p:nvSpPr>
            <p:cNvPr id="16" name="TextBox 15">
              <a:extLst>
                <a:ext uri="{FF2B5EF4-FFF2-40B4-BE49-F238E27FC236}">
                  <a16:creationId xmlns:a16="http://schemas.microsoft.com/office/drawing/2014/main" id="{461BC163-A722-4436-B37E-F73A8876F90D}"/>
                </a:ext>
              </a:extLst>
            </p:cNvPr>
            <p:cNvSpPr txBox="1"/>
            <p:nvPr/>
          </p:nvSpPr>
          <p:spPr>
            <a:xfrm>
              <a:off x="2394083" y="5595324"/>
              <a:ext cx="27300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6F6F6">
                      <a:lumMod val="10000"/>
                    </a:srgbClr>
                  </a:solidFill>
                  <a:ea typeface="Calibri" panose="020F0502020204030204" pitchFamily="34" charset="0"/>
                  <a:cs typeface="Times New Roman" panose="02020603050405020304" pitchFamily="18" charset="0"/>
                </a:rPr>
                <a:t>Heart</a:t>
              </a:r>
              <a:r>
                <a:rPr kumimoji="0" lang="en-GB" sz="1800" b="0" i="0" u="none" strike="noStrike" kern="1200" cap="none" spc="0" normalizeH="0" baseline="0" noProof="0" dirty="0">
                  <a:ln>
                    <a:noFill/>
                  </a:ln>
                  <a:solidFill>
                    <a:srgbClr val="F6F6F6">
                      <a:lumMod val="10000"/>
                    </a:srgbClr>
                  </a:solidFill>
                  <a:effectLst/>
                  <a:uLnTx/>
                  <a:uFillTx/>
                  <a:ea typeface="Calibri" panose="020F0502020204030204" pitchFamily="34" charset="0"/>
                  <a:cs typeface="Times New Roman" panose="02020603050405020304" pitchFamily="18" charset="0"/>
                </a:rPr>
                <a:t> failure</a:t>
              </a:r>
              <a:endParaRPr kumimoji="0" lang="en-GB" sz="1800" b="0" i="0" u="none" strike="noStrike" kern="1200" cap="none" spc="0" normalizeH="0" baseline="0" noProof="0" dirty="0">
                <a:ln>
                  <a:noFill/>
                </a:ln>
                <a:solidFill>
                  <a:srgbClr val="AD0016"/>
                </a:solidFill>
                <a:effectLst/>
                <a:uLnTx/>
                <a:uFillTx/>
                <a:ea typeface="+mn-ea"/>
                <a:cs typeface="+mn-cs"/>
              </a:endParaRPr>
            </a:p>
          </p:txBody>
        </p:sp>
        <p:sp>
          <p:nvSpPr>
            <p:cNvPr id="17" name="TextBox 16">
              <a:extLst>
                <a:ext uri="{FF2B5EF4-FFF2-40B4-BE49-F238E27FC236}">
                  <a16:creationId xmlns:a16="http://schemas.microsoft.com/office/drawing/2014/main" id="{B90D5CAB-C1FC-45A3-AB2F-2D0789B3C7EE}"/>
                </a:ext>
              </a:extLst>
            </p:cNvPr>
            <p:cNvSpPr txBox="1"/>
            <p:nvPr/>
          </p:nvSpPr>
          <p:spPr>
            <a:xfrm>
              <a:off x="1179855" y="4415646"/>
              <a:ext cx="5926833"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7F32"/>
                  </a:solidFill>
                  <a:cs typeface="Times New Roman" panose="02020603050405020304" pitchFamily="18" charset="0"/>
                </a:rPr>
                <a:t>What else might it be? </a:t>
              </a:r>
              <a:r>
                <a:rPr lang="en-GB" sz="2000" dirty="0">
                  <a:solidFill>
                    <a:srgbClr val="F6F6F6">
                      <a:lumMod val="10000"/>
                    </a:srgbClr>
                  </a:solidFill>
                  <a:cs typeface="Times New Roman" panose="02020603050405020304" pitchFamily="18" charset="0"/>
                </a:rPr>
                <a:t>Chronic conditions, usually bilateral: Varicose eczema/venous insufficiency, </a:t>
              </a:r>
              <a:r>
                <a:rPr lang="en-GB" sz="2000" dirty="0" err="1">
                  <a:solidFill>
                    <a:srgbClr val="F6F6F6">
                      <a:lumMod val="10000"/>
                    </a:srgbClr>
                  </a:solidFill>
                  <a:cs typeface="Times New Roman" panose="02020603050405020304" pitchFamily="18" charset="0"/>
                </a:rPr>
                <a:t>lipodermatosclerosis</a:t>
              </a:r>
              <a:r>
                <a:rPr lang="en-GB" sz="2000" dirty="0">
                  <a:solidFill>
                    <a:srgbClr val="F6F6F6">
                      <a:lumMod val="10000"/>
                    </a:srgbClr>
                  </a:solidFill>
                  <a:cs typeface="Times New Roman" panose="02020603050405020304" pitchFamily="18" charset="0"/>
                </a:rPr>
                <a:t> lymphoedema </a:t>
              </a:r>
              <a:endParaRPr kumimoji="0" lang="en-GB" sz="2000" b="0" i="0" u="none" strike="noStrike" kern="1200" cap="none" spc="0" normalizeH="0" baseline="0" noProof="0" dirty="0">
                <a:ln>
                  <a:noFill/>
                </a:ln>
                <a:solidFill>
                  <a:srgbClr val="AD0016"/>
                </a:solidFill>
                <a:effectLst/>
                <a:uLnTx/>
                <a:uFillTx/>
                <a:ea typeface="+mn-ea"/>
                <a:cs typeface="+mn-cs"/>
              </a:endParaRPr>
            </a:p>
          </p:txBody>
        </p:sp>
      </p:grpSp>
      <p:graphicFrame>
        <p:nvGraphicFramePr>
          <p:cNvPr id="19" name="Diagram 18">
            <a:extLst>
              <a:ext uri="{FF2B5EF4-FFF2-40B4-BE49-F238E27FC236}">
                <a16:creationId xmlns:a16="http://schemas.microsoft.com/office/drawing/2014/main" id="{1459DEE4-7125-46F0-ABC8-ECF7B3DDFE7C}"/>
              </a:ext>
            </a:extLst>
          </p:cNvPr>
          <p:cNvGraphicFramePr/>
          <p:nvPr>
            <p:extLst>
              <p:ext uri="{D42A27DB-BD31-4B8C-83A1-F6EECF244321}">
                <p14:modId xmlns:p14="http://schemas.microsoft.com/office/powerpoint/2010/main" val="1178569826"/>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Footer Placeholder 4">
            <a:extLst>
              <a:ext uri="{FF2B5EF4-FFF2-40B4-BE49-F238E27FC236}">
                <a16:creationId xmlns:a16="http://schemas.microsoft.com/office/drawing/2014/main" id="{860033C9-691E-42B3-B720-BD413CDBFFDB}"/>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Tree>
    <p:extLst>
      <p:ext uri="{BB962C8B-B14F-4D97-AF65-F5344CB8AC3E}">
        <p14:creationId xmlns:p14="http://schemas.microsoft.com/office/powerpoint/2010/main" val="270547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5">
                                            <p:txEl>
                                              <p:pRg st="1" end="1"/>
                                            </p:txEl>
                                          </p:spTgt>
                                        </p:tgtEl>
                                      </p:cBhvr>
                                    </p:animEffect>
                                    <p:set>
                                      <p:cBhvr>
                                        <p:cTn id="9" dur="1" fill="hold">
                                          <p:stCondLst>
                                            <p:cond delay="499"/>
                                          </p:stCondLst>
                                        </p:cTn>
                                        <p:tgtEl>
                                          <p:spTgt spid="5">
                                            <p:txEl>
                                              <p:pRg st="1" end="1"/>
                                            </p:txEl>
                                          </p:spTgt>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5">
                                            <p:txEl>
                                              <p:pRg st="2" end="2"/>
                                            </p:txEl>
                                          </p:spTgt>
                                        </p:tgtEl>
                                      </p:cBhvr>
                                    </p:animEffect>
                                    <p:set>
                                      <p:cBhvr>
                                        <p:cTn id="12" dur="1" fill="hold">
                                          <p:stCondLst>
                                            <p:cond delay="499"/>
                                          </p:stCondLst>
                                        </p:cTn>
                                        <p:tgtEl>
                                          <p:spTgt spid="5">
                                            <p:txEl>
                                              <p:pRg st="2" end="2"/>
                                            </p:txEl>
                                          </p:spTgt>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5">
                                            <p:txEl>
                                              <p:pRg st="3" end="3"/>
                                            </p:txEl>
                                          </p:spTgt>
                                        </p:tgtEl>
                                      </p:cBhvr>
                                    </p:animEffect>
                                    <p:set>
                                      <p:cBhvr>
                                        <p:cTn id="15" dur="1" fill="hold">
                                          <p:stCondLst>
                                            <p:cond delay="499"/>
                                          </p:stCondLst>
                                        </p:cTn>
                                        <p:tgtEl>
                                          <p:spTgt spid="5">
                                            <p:txEl>
                                              <p:pRg st="3" end="3"/>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D1137-3ACB-4CAC-BCFF-31EC1B502099}"/>
              </a:ext>
            </a:extLst>
          </p:cNvPr>
          <p:cNvSpPr>
            <a:spLocks noGrp="1"/>
          </p:cNvSpPr>
          <p:nvPr>
            <p:ph type="title"/>
          </p:nvPr>
        </p:nvSpPr>
        <p:spPr>
          <a:xfrm>
            <a:off x="968237" y="338023"/>
            <a:ext cx="9232392" cy="1325563"/>
          </a:xfrm>
        </p:spPr>
        <p:txBody>
          <a:bodyPr>
            <a:normAutofit/>
          </a:bodyPr>
          <a:lstStyle/>
          <a:p>
            <a:pPr lvl="0">
              <a:lnSpc>
                <a:spcPct val="100000"/>
              </a:lnSpc>
              <a:spcBef>
                <a:spcPts val="0"/>
              </a:spcBef>
              <a:defRPr/>
            </a:pPr>
            <a:r>
              <a:rPr lang="en-GB" dirty="0"/>
              <a:t>Conditions misidentified as cellulitis </a:t>
            </a:r>
            <a:br>
              <a:rPr lang="en-GB" dirty="0"/>
            </a:br>
            <a:r>
              <a:rPr lang="en-GB" sz="2400" b="0" i="1" dirty="0">
                <a:solidFill>
                  <a:srgbClr val="222222"/>
                </a:solidFill>
                <a:latin typeface="+mn-lt"/>
              </a:rPr>
              <a:t>Venous eczema and </a:t>
            </a:r>
            <a:r>
              <a:rPr lang="en-GB" sz="2400" b="0" i="1" dirty="0" err="1">
                <a:solidFill>
                  <a:srgbClr val="222222"/>
                </a:solidFill>
                <a:latin typeface="+mn-lt"/>
              </a:rPr>
              <a:t>lipodermatosclerosis</a:t>
            </a:r>
            <a:endParaRPr lang="en-GB" b="0" i="1" dirty="0">
              <a:latin typeface="+mn-lt"/>
            </a:endParaRPr>
          </a:p>
        </p:txBody>
      </p:sp>
      <p:pic>
        <p:nvPicPr>
          <p:cNvPr id="8" name="Content Placeholder 7" descr="A picture containing person, hand, arm&#10;&#10;Description automatically generated">
            <a:extLst>
              <a:ext uri="{FF2B5EF4-FFF2-40B4-BE49-F238E27FC236}">
                <a16:creationId xmlns:a16="http://schemas.microsoft.com/office/drawing/2014/main" id="{09A3B4A8-9B60-4F52-B56D-3897E11D3A3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3004"/>
          <a:stretch/>
        </p:blipFill>
        <p:spPr>
          <a:xfrm rot="5400000">
            <a:off x="9576027" y="1806227"/>
            <a:ext cx="2486524" cy="2114015"/>
          </a:xfrm>
        </p:spPr>
      </p:pic>
      <p:sp>
        <p:nvSpPr>
          <p:cNvPr id="7" name="TextBox 6">
            <a:extLst>
              <a:ext uri="{FF2B5EF4-FFF2-40B4-BE49-F238E27FC236}">
                <a16:creationId xmlns:a16="http://schemas.microsoft.com/office/drawing/2014/main" id="{FD61F2FA-E673-441C-BF87-B6A1C7A319DE}"/>
              </a:ext>
            </a:extLst>
          </p:cNvPr>
          <p:cNvSpPr txBox="1"/>
          <p:nvPr/>
        </p:nvSpPr>
        <p:spPr>
          <a:xfrm>
            <a:off x="992773" y="3416694"/>
            <a:ext cx="9745256"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222222"/>
                </a:solidFill>
                <a:effectLst/>
                <a:uLnTx/>
                <a:uFillTx/>
                <a:ea typeface="+mn-ea"/>
                <a:cs typeface="+mn-cs"/>
              </a:rPr>
              <a:t>Examination,</a:t>
            </a:r>
            <a:r>
              <a:rPr kumimoji="0" lang="en-GB" sz="2000" i="1" u="none" strike="noStrike" kern="1200" cap="none" spc="0" normalizeH="0" noProof="0" dirty="0">
                <a:ln>
                  <a:noFill/>
                </a:ln>
                <a:solidFill>
                  <a:srgbClr val="222222"/>
                </a:solidFill>
                <a:effectLst/>
                <a:uLnTx/>
                <a:uFillTx/>
                <a:ea typeface="+mn-ea"/>
                <a:cs typeface="+mn-cs"/>
              </a:rPr>
              <a:t> v</a:t>
            </a:r>
            <a:r>
              <a:rPr kumimoji="0" lang="en-GB" sz="2000" i="1" u="none" strike="noStrike" kern="1200" cap="none" spc="0" normalizeH="0" baseline="0" noProof="0" dirty="0">
                <a:ln>
                  <a:noFill/>
                </a:ln>
                <a:solidFill>
                  <a:srgbClr val="222222"/>
                </a:solidFill>
                <a:effectLst/>
                <a:uLnTx/>
                <a:uFillTx/>
                <a:ea typeface="+mn-ea"/>
                <a:cs typeface="+mn-cs"/>
              </a:rPr>
              <a:t>arying severity: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solidFill>
                  <a:srgbClr val="222222"/>
                </a:solidFill>
                <a:effectLst/>
                <a:uLnTx/>
                <a:uFillTx/>
              </a:rPr>
              <a:t>Hyperpigmentation </a:t>
            </a:r>
            <a:r>
              <a:rPr kumimoji="0" lang="en-GB" b="0" i="0" u="none" strike="noStrike" kern="1200" cap="none" spc="0" normalizeH="0" baseline="0" noProof="0" dirty="0">
                <a:ln>
                  <a:noFill/>
                </a:ln>
                <a:solidFill>
                  <a:srgbClr val="222222"/>
                </a:solidFill>
                <a:effectLst/>
                <a:uLnTx/>
                <a:uFillTx/>
              </a:rPr>
              <a:t>(haemosiderin)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solidFill>
                  <a:srgbClr val="222222"/>
                </a:solidFill>
                <a:effectLst/>
                <a:uLnTx/>
                <a:uFillTx/>
              </a:rPr>
              <a:t>Venous eczema</a:t>
            </a:r>
            <a:r>
              <a:rPr kumimoji="0" lang="en-GB" b="0" i="0" u="none" strike="noStrike" kern="1200" cap="none" spc="0" normalizeH="0" baseline="0" noProof="0" dirty="0">
                <a:ln>
                  <a:noFill/>
                </a:ln>
                <a:solidFill>
                  <a:srgbClr val="222222"/>
                </a:solidFill>
                <a:effectLst/>
                <a:uLnTx/>
                <a:uFillTx/>
              </a:rPr>
              <a:t> red, itchy,</a:t>
            </a:r>
            <a:r>
              <a:rPr kumimoji="0" lang="en-GB" b="0" i="0" u="none" strike="noStrike" kern="1200" cap="none" spc="0" normalizeH="0" noProof="0" dirty="0">
                <a:ln>
                  <a:noFill/>
                </a:ln>
                <a:solidFill>
                  <a:srgbClr val="222222"/>
                </a:solidFill>
                <a:effectLst/>
                <a:uLnTx/>
                <a:uFillTx/>
              </a:rPr>
              <a:t> </a:t>
            </a:r>
            <a:r>
              <a:rPr kumimoji="0" lang="en-GB" b="0" i="0" u="none" strike="noStrike" kern="1200" cap="none" spc="0" normalizeH="0" baseline="0" noProof="0" dirty="0">
                <a:ln>
                  <a:noFill/>
                </a:ln>
                <a:solidFill>
                  <a:srgbClr val="222222"/>
                </a:solidFill>
                <a:effectLst/>
                <a:uLnTx/>
                <a:uFillTx/>
              </a:rPr>
              <a:t>flaky,  +/- </a:t>
            </a:r>
            <a:r>
              <a:rPr lang="en-GB" dirty="0">
                <a:solidFill>
                  <a:srgbClr val="222222"/>
                </a:solidFill>
              </a:rPr>
              <a:t>p</a:t>
            </a:r>
            <a:r>
              <a:rPr kumimoji="0" lang="en-GB" b="0" i="0" u="none" strike="noStrike" kern="1200" cap="none" spc="0" normalizeH="0" baseline="0" noProof="0" dirty="0">
                <a:ln>
                  <a:noFill/>
                </a:ln>
                <a:solidFill>
                  <a:srgbClr val="222222"/>
                </a:solidFill>
                <a:effectLst/>
                <a:uLnTx/>
                <a:uFillTx/>
              </a:rPr>
              <a:t>ain, blisters, swelling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1" i="0" u="none" strike="noStrike" kern="1200" cap="none" spc="0" normalizeH="0" baseline="0" noProof="0" dirty="0" err="1">
                <a:ln>
                  <a:noFill/>
                </a:ln>
                <a:solidFill>
                  <a:srgbClr val="222222"/>
                </a:solidFill>
                <a:effectLst/>
                <a:uLnTx/>
                <a:uFillTx/>
              </a:rPr>
              <a:t>Lipodermatosclerosis</a:t>
            </a:r>
            <a:r>
              <a:rPr kumimoji="0" lang="en-GB" b="0" i="0" u="none" strike="noStrike" kern="1200" cap="none" spc="0" normalizeH="0" baseline="0" noProof="0" dirty="0">
                <a:ln>
                  <a:noFill/>
                </a:ln>
                <a:solidFill>
                  <a:srgbClr val="222222"/>
                </a:solidFill>
                <a:effectLst/>
                <a:uLnTx/>
                <a:uFillTx/>
              </a:rPr>
              <a:t> from chronic inflammation and fibrosis:</a:t>
            </a:r>
          </a:p>
          <a:p>
            <a:pPr marL="628650" lvl="1" indent="-171450">
              <a:buFontTx/>
              <a:buChar char="-"/>
              <a:defRPr/>
            </a:pPr>
            <a:r>
              <a:rPr kumimoji="0" lang="en-GB" b="1" i="0" u="none" strike="noStrike" kern="1200" cap="none" spc="0" normalizeH="0" baseline="0" noProof="0" dirty="0">
                <a:ln>
                  <a:noFill/>
                </a:ln>
                <a:solidFill>
                  <a:srgbClr val="222222"/>
                </a:solidFill>
                <a:effectLst/>
                <a:uLnTx/>
                <a:uFillTx/>
              </a:rPr>
              <a:t>Acute </a:t>
            </a:r>
            <a:r>
              <a:rPr kumimoji="0" lang="en-GB" b="1" i="0" u="none" strike="noStrike" kern="1200" cap="none" spc="0" normalizeH="0" baseline="0" noProof="0" dirty="0" err="1">
                <a:ln>
                  <a:noFill/>
                </a:ln>
                <a:solidFill>
                  <a:srgbClr val="222222"/>
                </a:solidFill>
                <a:effectLst/>
                <a:uLnTx/>
                <a:uFillTx/>
              </a:rPr>
              <a:t>lipodermatosclerosis</a:t>
            </a:r>
            <a:r>
              <a:rPr kumimoji="0" lang="en-GB" b="0" i="0" u="none" strike="noStrike" kern="1200" cap="none" spc="0" normalizeH="0" baseline="0" noProof="0" dirty="0">
                <a:ln>
                  <a:noFill/>
                </a:ln>
                <a:solidFill>
                  <a:srgbClr val="222222"/>
                </a:solidFill>
                <a:effectLst/>
                <a:uLnTx/>
                <a:uFillTx/>
              </a:rPr>
              <a:t> (sclerosing panniculitis)</a:t>
            </a:r>
            <a:r>
              <a:rPr kumimoji="0" lang="en-GB" b="0" i="0" u="none" strike="noStrike" kern="1200" cap="none" spc="0" normalizeH="0" noProof="0" dirty="0">
                <a:ln>
                  <a:noFill/>
                </a:ln>
                <a:solidFill>
                  <a:srgbClr val="222222"/>
                </a:solidFill>
                <a:effectLst/>
                <a:uLnTx/>
                <a:uFillTx/>
              </a:rPr>
              <a:t> - </a:t>
            </a:r>
            <a:r>
              <a:rPr kumimoji="0" lang="en-GB" b="0" i="0" u="none" strike="noStrike" kern="1200" cap="none" spc="0" normalizeH="0" baseline="0" noProof="0" dirty="0">
                <a:ln>
                  <a:noFill/>
                </a:ln>
                <a:solidFill>
                  <a:srgbClr val="222222"/>
                </a:solidFill>
                <a:effectLst/>
                <a:uLnTx/>
                <a:uFillTx/>
              </a:rPr>
              <a:t>painful inflammation above ankles</a:t>
            </a:r>
          </a:p>
          <a:p>
            <a:pPr marL="628650" lvl="1" indent="-171450">
              <a:buFontTx/>
              <a:buChar char="-"/>
              <a:defRPr/>
            </a:pPr>
            <a:r>
              <a:rPr kumimoji="0" lang="en-GB" b="1" i="0" u="none" strike="noStrike" kern="1200" cap="none" spc="0" normalizeH="0" baseline="0" noProof="0" dirty="0">
                <a:ln>
                  <a:noFill/>
                </a:ln>
                <a:solidFill>
                  <a:srgbClr val="222222"/>
                </a:solidFill>
                <a:effectLst/>
                <a:uLnTx/>
                <a:uFillTx/>
              </a:rPr>
              <a:t>Chronic lipodermatosclerosis</a:t>
            </a:r>
            <a:r>
              <a:rPr kumimoji="0" lang="en-GB" b="0" i="0" u="none" strike="noStrike" kern="1200" cap="none" spc="0" normalizeH="0" baseline="0" noProof="0" dirty="0">
                <a:ln>
                  <a:noFill/>
                </a:ln>
                <a:solidFill>
                  <a:srgbClr val="222222"/>
                </a:solidFill>
                <a:effectLst/>
                <a:uLnTx/>
                <a:uFillTx/>
              </a:rPr>
              <a:t> painful, hardened, tight, 'inverted champagne bottle</a:t>
            </a:r>
            <a:endParaRPr kumimoji="0" lang="en-GB" sz="1600" b="0" i="0" u="none" strike="noStrike" kern="1200" cap="none" spc="0" normalizeH="0" baseline="0" noProof="0" dirty="0">
              <a:ln>
                <a:noFill/>
              </a:ln>
              <a:solidFill>
                <a:srgbClr val="222222"/>
              </a:solidFill>
              <a:effectLst/>
              <a:uLnTx/>
              <a:uFillTx/>
              <a:ea typeface="+mn-ea"/>
              <a:cs typeface="+mn-cs"/>
            </a:endParaRPr>
          </a:p>
        </p:txBody>
      </p:sp>
      <p:grpSp>
        <p:nvGrpSpPr>
          <p:cNvPr id="4" name="Group 3">
            <a:extLst>
              <a:ext uri="{FF2B5EF4-FFF2-40B4-BE49-F238E27FC236}">
                <a16:creationId xmlns:a16="http://schemas.microsoft.com/office/drawing/2014/main" id="{C554E890-7B7D-455B-9AAF-DAF91015F1FD}"/>
              </a:ext>
            </a:extLst>
          </p:cNvPr>
          <p:cNvGrpSpPr/>
          <p:nvPr/>
        </p:nvGrpSpPr>
        <p:grpSpPr>
          <a:xfrm>
            <a:off x="7421293" y="1619972"/>
            <a:ext cx="2413567" cy="2533417"/>
            <a:chOff x="6490695" y="1495622"/>
            <a:chExt cx="2210951" cy="2384408"/>
          </a:xfrm>
        </p:grpSpPr>
        <p:pic>
          <p:nvPicPr>
            <p:cNvPr id="3" name="Picture 2">
              <a:extLst>
                <a:ext uri="{FF2B5EF4-FFF2-40B4-BE49-F238E27FC236}">
                  <a16:creationId xmlns:a16="http://schemas.microsoft.com/office/drawing/2014/main" id="{3A91F26A-7531-431D-ADFE-F7A170FC75E0}"/>
                </a:ext>
              </a:extLst>
            </p:cNvPr>
            <p:cNvPicPr>
              <a:picLocks noChangeAspect="1"/>
            </p:cNvPicPr>
            <p:nvPr/>
          </p:nvPicPr>
          <p:blipFill>
            <a:blip r:embed="rId4"/>
            <a:stretch>
              <a:fillRect/>
            </a:stretch>
          </p:blipFill>
          <p:spPr>
            <a:xfrm>
              <a:off x="6490695" y="1495622"/>
              <a:ext cx="1825805" cy="2384408"/>
            </a:xfrm>
            <a:prstGeom prst="rect">
              <a:avLst/>
            </a:prstGeom>
          </p:spPr>
        </p:pic>
        <p:sp>
          <p:nvSpPr>
            <p:cNvPr id="9" name="TextBox 8">
              <a:extLst>
                <a:ext uri="{FF2B5EF4-FFF2-40B4-BE49-F238E27FC236}">
                  <a16:creationId xmlns:a16="http://schemas.microsoft.com/office/drawing/2014/main" id="{32120037-39FB-443B-9DFC-0E60C197B9BA}"/>
                </a:ext>
              </a:extLst>
            </p:cNvPr>
            <p:cNvSpPr txBox="1"/>
            <p:nvPr/>
          </p:nvSpPr>
          <p:spPr>
            <a:xfrm>
              <a:off x="6549571" y="3500926"/>
              <a:ext cx="21520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rPr>
                <a:t>venous insufficiency </a:t>
              </a:r>
            </a:p>
          </p:txBody>
        </p:sp>
      </p:grpSp>
      <p:sp>
        <p:nvSpPr>
          <p:cNvPr id="11" name="TextBox 10">
            <a:extLst>
              <a:ext uri="{FF2B5EF4-FFF2-40B4-BE49-F238E27FC236}">
                <a16:creationId xmlns:a16="http://schemas.microsoft.com/office/drawing/2014/main" id="{1FDDE352-FC3E-496B-A97C-F41B71F4D1E2}"/>
              </a:ext>
            </a:extLst>
          </p:cNvPr>
          <p:cNvSpPr txBox="1"/>
          <p:nvPr/>
        </p:nvSpPr>
        <p:spPr>
          <a:xfrm>
            <a:off x="968237" y="1680967"/>
            <a:ext cx="6280040"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222222"/>
                </a:solidFill>
                <a:effectLst/>
                <a:uLnTx/>
                <a:uFillTx/>
                <a:ea typeface="+mn-ea"/>
                <a:cs typeface="+mn-cs"/>
              </a:rPr>
              <a:t>Venous skin changes can be caused by</a:t>
            </a:r>
            <a:r>
              <a:rPr kumimoji="0" lang="en-GB" sz="1600" i="1" u="none" strike="noStrike" kern="1200" cap="none" spc="0" normalizeH="0" baseline="0" noProof="0" dirty="0">
                <a:ln>
                  <a:noFill/>
                </a:ln>
                <a:solidFill>
                  <a:srgbClr val="222222"/>
                </a:solidFill>
                <a:effectLst/>
                <a:uLnTx/>
                <a:uFillTx/>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1" i="0" u="none" strike="noStrike" kern="1200" cap="none" spc="0" normalizeH="0" baseline="0" noProof="0" dirty="0">
                <a:ln>
                  <a:noFill/>
                </a:ln>
                <a:solidFill>
                  <a:srgbClr val="222222"/>
                </a:solidFill>
                <a:effectLst/>
                <a:uLnTx/>
                <a:uFillTx/>
                <a:ea typeface="+mn-ea"/>
                <a:cs typeface="+mn-cs"/>
              </a:rPr>
              <a:t>Venous insufficiency: </a:t>
            </a:r>
            <a:r>
              <a:rPr kumimoji="0" lang="en-GB" b="0" i="0" u="none" strike="noStrike" kern="1200" cap="none" spc="0" normalizeH="0" baseline="0" noProof="0" dirty="0">
                <a:ln>
                  <a:noFill/>
                </a:ln>
                <a:solidFill>
                  <a:srgbClr val="222222"/>
                </a:solidFill>
                <a:effectLst/>
                <a:uLnTx/>
                <a:uFillTx/>
                <a:ea typeface="+mn-ea"/>
                <a:cs typeface="+mn-cs"/>
              </a:rPr>
              <a:t>due to venous valve incompetence or impaired calf muscle pump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solidFill>
                  <a:schemeClr val="accent6">
                    <a:lumMod val="10000"/>
                  </a:schemeClr>
                </a:solidFill>
              </a:rPr>
              <a:t>Deep vein thrombosis</a:t>
            </a:r>
            <a:r>
              <a:rPr lang="en-GB" dirty="0">
                <a:solidFill>
                  <a:schemeClr val="accent6">
                    <a:lumMod val="10000"/>
                  </a:schemeClr>
                </a:solidFill>
              </a:rPr>
              <a:t>: Can have unilateral presentation and be related to venous insufficiency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rgbClr val="FF0000"/>
              </a:solidFill>
              <a:effectLst/>
              <a:uLnTx/>
              <a:uFillTx/>
              <a:ea typeface="+mn-ea"/>
              <a:cs typeface="+mn-cs"/>
            </a:endParaRPr>
          </a:p>
        </p:txBody>
      </p:sp>
      <p:sp>
        <p:nvSpPr>
          <p:cNvPr id="15" name="Rectangle 14">
            <a:extLst>
              <a:ext uri="{FF2B5EF4-FFF2-40B4-BE49-F238E27FC236}">
                <a16:creationId xmlns:a16="http://schemas.microsoft.com/office/drawing/2014/main" id="{A2C6C994-FB9E-4FDB-B6F8-B0CF4A3DC8DA}"/>
              </a:ext>
            </a:extLst>
          </p:cNvPr>
          <p:cNvSpPr/>
          <p:nvPr/>
        </p:nvSpPr>
        <p:spPr>
          <a:xfrm>
            <a:off x="0" y="1485185"/>
            <a:ext cx="795221" cy="5009971"/>
          </a:xfrm>
          <a:prstGeom prst="rect">
            <a:avLst/>
          </a:prstGeom>
          <a:solidFill>
            <a:srgbClr val="FF7F32"/>
          </a:solidFill>
          <a:ln>
            <a:solidFill>
              <a:srgbClr val="FF7F3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Cellulitis</a:t>
            </a:r>
          </a:p>
        </p:txBody>
      </p:sp>
      <p:graphicFrame>
        <p:nvGraphicFramePr>
          <p:cNvPr id="16" name="Diagram 15">
            <a:extLst>
              <a:ext uri="{FF2B5EF4-FFF2-40B4-BE49-F238E27FC236}">
                <a16:creationId xmlns:a16="http://schemas.microsoft.com/office/drawing/2014/main" id="{54A5C5E9-1140-418D-B978-C8E9D9B051D4}"/>
              </a:ext>
            </a:extLst>
          </p:cNvPr>
          <p:cNvGraphicFramePr/>
          <p:nvPr>
            <p:extLst>
              <p:ext uri="{D42A27DB-BD31-4B8C-83A1-F6EECF244321}">
                <p14:modId xmlns:p14="http://schemas.microsoft.com/office/powerpoint/2010/main" val="1178569826"/>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26" name="Picture 2" descr="See the source image">
            <a:extLst>
              <a:ext uri="{FF2B5EF4-FFF2-40B4-BE49-F238E27FC236}">
                <a16:creationId xmlns:a16="http://schemas.microsoft.com/office/drawing/2014/main" id="{550DFEE0-EC4F-44D3-903B-BA59D38110E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4691" b="23306"/>
          <a:stretch/>
        </p:blipFill>
        <p:spPr bwMode="auto">
          <a:xfrm>
            <a:off x="11345484" y="6189795"/>
            <a:ext cx="846516" cy="339593"/>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2">
            <a:extLst>
              <a:ext uri="{FF2B5EF4-FFF2-40B4-BE49-F238E27FC236}">
                <a16:creationId xmlns:a16="http://schemas.microsoft.com/office/drawing/2014/main" id="{72EA55EA-BFEB-40A0-9939-FB7D078736E9}"/>
              </a:ext>
            </a:extLst>
          </p:cNvPr>
          <p:cNvSpPr txBox="1">
            <a:spLocks/>
          </p:cNvSpPr>
          <p:nvPr/>
        </p:nvSpPr>
        <p:spPr>
          <a:xfrm>
            <a:off x="3397476" y="5400871"/>
            <a:ext cx="5591931" cy="1084478"/>
          </a:xfrm>
          <a:prstGeom prst="rect">
            <a:avLst/>
          </a:prstGeom>
          <a:solidFill>
            <a:srgbClr val="FFC19B"/>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defRPr/>
            </a:pPr>
            <a:r>
              <a:rPr lang="en-GB" sz="1800" i="1" dirty="0">
                <a:solidFill>
                  <a:srgbClr val="222222"/>
                </a:solidFill>
              </a:rPr>
              <a:t>Advice:</a:t>
            </a:r>
          </a:p>
          <a:p>
            <a:pPr marL="0" indent="0" algn="ctr">
              <a:spcBef>
                <a:spcPts val="0"/>
              </a:spcBef>
              <a:buNone/>
              <a:defRPr/>
            </a:pPr>
            <a:r>
              <a:rPr lang="en-GB" sz="1800" dirty="0">
                <a:solidFill>
                  <a:srgbClr val="222222"/>
                </a:solidFill>
              </a:rPr>
              <a:t>Keep active, weight loss, leg elevation, emollient</a:t>
            </a:r>
          </a:p>
          <a:p>
            <a:pPr marL="0" indent="0" algn="ctr">
              <a:spcBef>
                <a:spcPts val="0"/>
              </a:spcBef>
              <a:buNone/>
              <a:defRPr/>
            </a:pPr>
            <a:r>
              <a:rPr lang="en-GB" sz="1800" dirty="0">
                <a:solidFill>
                  <a:srgbClr val="222222"/>
                </a:solidFill>
              </a:rPr>
              <a:t>Compression stockings (after ABPI)</a:t>
            </a:r>
          </a:p>
          <a:p>
            <a:pPr marL="0" indent="0" algn="ctr">
              <a:spcBef>
                <a:spcPts val="0"/>
              </a:spcBef>
              <a:buNone/>
              <a:defRPr/>
            </a:pPr>
            <a:r>
              <a:rPr lang="en-GB" sz="1800" dirty="0">
                <a:solidFill>
                  <a:srgbClr val="222222"/>
                </a:solidFill>
              </a:rPr>
              <a:t>Acute f</a:t>
            </a:r>
            <a:r>
              <a:rPr kumimoji="0" lang="en-GB" sz="1800" u="none" strike="noStrike" kern="1200" cap="none" spc="0" normalizeH="0" baseline="0" noProof="0" dirty="0" err="1">
                <a:ln>
                  <a:noFill/>
                </a:ln>
                <a:solidFill>
                  <a:srgbClr val="222222"/>
                </a:solidFill>
                <a:effectLst/>
                <a:uLnTx/>
                <a:uFillTx/>
              </a:rPr>
              <a:t>lares</a:t>
            </a:r>
            <a:r>
              <a:rPr kumimoji="0" lang="en-GB" sz="1800" u="none" strike="noStrike" kern="1200" cap="none" spc="0" normalizeH="0" noProof="0" dirty="0">
                <a:ln>
                  <a:noFill/>
                </a:ln>
                <a:solidFill>
                  <a:srgbClr val="222222"/>
                </a:solidFill>
                <a:effectLst/>
                <a:uLnTx/>
                <a:uFillTx/>
              </a:rPr>
              <a:t> – topical corticosteroid</a:t>
            </a:r>
            <a:endParaRPr kumimoji="0" lang="en-GB" sz="1800" u="none" strike="noStrike" kern="1200" cap="none" spc="0" normalizeH="0" baseline="0" noProof="0" dirty="0">
              <a:ln>
                <a:noFill/>
              </a:ln>
              <a:solidFill>
                <a:srgbClr val="222222"/>
              </a:solidFill>
              <a:effectLst/>
              <a:uLnTx/>
              <a:uFillTx/>
            </a:endParaRPr>
          </a:p>
        </p:txBody>
      </p:sp>
      <p:sp>
        <p:nvSpPr>
          <p:cNvPr id="17" name="Footer Placeholder 4">
            <a:extLst>
              <a:ext uri="{FF2B5EF4-FFF2-40B4-BE49-F238E27FC236}">
                <a16:creationId xmlns:a16="http://schemas.microsoft.com/office/drawing/2014/main" id="{D52A4922-4BBC-4ED7-B695-7CB8A53E9E94}"/>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Tree>
    <p:extLst>
      <p:ext uri="{BB962C8B-B14F-4D97-AF65-F5344CB8AC3E}">
        <p14:creationId xmlns:p14="http://schemas.microsoft.com/office/powerpoint/2010/main" val="425582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23ACAC-BF5B-40AE-9123-81B3FBD3E2F0}"/>
              </a:ext>
            </a:extLst>
          </p:cNvPr>
          <p:cNvPicPr>
            <a:picLocks noChangeAspect="1"/>
          </p:cNvPicPr>
          <p:nvPr/>
        </p:nvPicPr>
        <p:blipFill>
          <a:blip r:embed="rId3"/>
          <a:stretch>
            <a:fillRect/>
          </a:stretch>
        </p:blipFill>
        <p:spPr>
          <a:xfrm>
            <a:off x="7494886" y="1651246"/>
            <a:ext cx="3716664" cy="1777754"/>
          </a:xfrm>
          <a:prstGeom prst="rect">
            <a:avLst/>
          </a:prstGeom>
        </p:spPr>
      </p:pic>
      <p:pic>
        <p:nvPicPr>
          <p:cNvPr id="7" name="Picture 6">
            <a:extLst>
              <a:ext uri="{FF2B5EF4-FFF2-40B4-BE49-F238E27FC236}">
                <a16:creationId xmlns:a16="http://schemas.microsoft.com/office/drawing/2014/main" id="{AC9A63F8-880A-4751-9CA2-22148A2F0436}"/>
              </a:ext>
            </a:extLst>
          </p:cNvPr>
          <p:cNvPicPr>
            <a:picLocks noChangeAspect="1"/>
          </p:cNvPicPr>
          <p:nvPr/>
        </p:nvPicPr>
        <p:blipFill rotWithShape="1">
          <a:blip r:embed="rId4"/>
          <a:srcRect l="3041"/>
          <a:stretch/>
        </p:blipFill>
        <p:spPr>
          <a:xfrm>
            <a:off x="7607300" y="3802392"/>
            <a:ext cx="3584636" cy="1694766"/>
          </a:xfrm>
          <a:prstGeom prst="rect">
            <a:avLst/>
          </a:prstGeom>
          <a:ln w="3175">
            <a:noFill/>
          </a:ln>
        </p:spPr>
      </p:pic>
      <p:sp>
        <p:nvSpPr>
          <p:cNvPr id="9" name="Rectangle 8">
            <a:extLst>
              <a:ext uri="{FF2B5EF4-FFF2-40B4-BE49-F238E27FC236}">
                <a16:creationId xmlns:a16="http://schemas.microsoft.com/office/drawing/2014/main" id="{4E82E6F8-08BA-43D4-8100-C30B2F545C0E}"/>
              </a:ext>
            </a:extLst>
          </p:cNvPr>
          <p:cNvSpPr/>
          <p:nvPr/>
        </p:nvSpPr>
        <p:spPr>
          <a:xfrm>
            <a:off x="0" y="1467273"/>
            <a:ext cx="795221" cy="5009971"/>
          </a:xfrm>
          <a:prstGeom prst="rect">
            <a:avLst/>
          </a:prstGeom>
          <a:solidFill>
            <a:srgbClr val="FF7F32"/>
          </a:solidFill>
          <a:ln>
            <a:solidFill>
              <a:srgbClr val="FF7F3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Cellulitis</a:t>
            </a:r>
          </a:p>
        </p:txBody>
      </p:sp>
      <p:sp>
        <p:nvSpPr>
          <p:cNvPr id="10" name="Title 7">
            <a:extLst>
              <a:ext uri="{FF2B5EF4-FFF2-40B4-BE49-F238E27FC236}">
                <a16:creationId xmlns:a16="http://schemas.microsoft.com/office/drawing/2014/main" id="{1CECA1C5-6B59-4520-9770-EAD750F1B8E6}"/>
              </a:ext>
            </a:extLst>
          </p:cNvPr>
          <p:cNvSpPr txBox="1">
            <a:spLocks noGrp="1"/>
          </p:cNvSpPr>
          <p:nvPr>
            <p:ph type="title"/>
          </p:nvPr>
        </p:nvSpPr>
        <p:spPr>
          <a:xfrm>
            <a:off x="1081517" y="396964"/>
            <a:ext cx="92329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AD0016"/>
                </a:solidFill>
                <a:latin typeface="+mj-lt"/>
                <a:ea typeface="+mj-ea"/>
                <a:cs typeface="+mj-cs"/>
              </a:defRPr>
            </a:lvl1pPr>
          </a:lstStyle>
          <a:p>
            <a:r>
              <a:rPr lang="en-GB" dirty="0"/>
              <a:t>Cellulitis Clinical Scenario </a:t>
            </a:r>
            <a:endParaRPr lang="en-GB" dirty="0">
              <a:solidFill>
                <a:schemeClr val="accent4">
                  <a:lumMod val="50000"/>
                </a:schemeClr>
              </a:solidFill>
            </a:endParaRPr>
          </a:p>
        </p:txBody>
      </p:sp>
      <p:sp>
        <p:nvSpPr>
          <p:cNvPr id="11" name="Content Placeholder 2">
            <a:extLst>
              <a:ext uri="{FF2B5EF4-FFF2-40B4-BE49-F238E27FC236}">
                <a16:creationId xmlns:a16="http://schemas.microsoft.com/office/drawing/2014/main" id="{DEC6A5CA-C2A6-4125-A970-DFCDA9A93974}"/>
              </a:ext>
            </a:extLst>
          </p:cNvPr>
          <p:cNvSpPr txBox="1">
            <a:spLocks/>
          </p:cNvSpPr>
          <p:nvPr/>
        </p:nvSpPr>
        <p:spPr>
          <a:xfrm>
            <a:off x="1081517" y="1519417"/>
            <a:ext cx="5412765" cy="4544499"/>
          </a:xfrm>
          <a:prstGeom prst="rect">
            <a:avLst/>
          </a:prstGeom>
          <a:solidFill>
            <a:srgbClr val="57A5EB">
              <a:alpha val="21176"/>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GB" sz="2400" dirty="0">
                <a:ea typeface="Calibri" panose="020F0502020204030204" pitchFamily="34" charset="0"/>
                <a:cs typeface="Times New Roman" panose="02020603050405020304" pitchFamily="18" charset="0"/>
              </a:rPr>
              <a:t>83-year old male:</a:t>
            </a:r>
          </a:p>
          <a:p>
            <a:pPr>
              <a:lnSpc>
                <a:spcPct val="107000"/>
              </a:lnSpc>
              <a:spcAft>
                <a:spcPts val="800"/>
              </a:spcAft>
            </a:pPr>
            <a:r>
              <a:rPr lang="en-GB" sz="2400" dirty="0">
                <a:ea typeface="Calibri" panose="020F0502020204030204" pitchFamily="34" charset="0"/>
                <a:cs typeface="Times New Roman" panose="02020603050405020304" pitchFamily="18" charset="0"/>
              </a:rPr>
              <a:t>A warm red swollen and painful left lower leg, and now covers a 15cm area</a:t>
            </a:r>
          </a:p>
          <a:p>
            <a:pPr>
              <a:lnSpc>
                <a:spcPct val="107000"/>
              </a:lnSpc>
              <a:spcAft>
                <a:spcPts val="800"/>
              </a:spcAft>
            </a:pPr>
            <a:r>
              <a:rPr lang="en-GB" sz="2400" dirty="0">
                <a:ea typeface="Calibri" panose="020F0502020204030204" pitchFamily="34" charset="0"/>
                <a:cs typeface="Times New Roman" panose="02020603050405020304" pitchFamily="18" charset="0"/>
              </a:rPr>
              <a:t>You notice a small abrasion on the side of his foot (he remembers he had knocked it in the garden)  </a:t>
            </a:r>
          </a:p>
          <a:p>
            <a:pPr>
              <a:lnSpc>
                <a:spcPct val="107000"/>
              </a:lnSpc>
              <a:spcAft>
                <a:spcPts val="800"/>
              </a:spcAft>
            </a:pPr>
            <a:r>
              <a:rPr lang="en-GB" sz="2400" dirty="0">
                <a:ea typeface="Calibri" panose="020F0502020204030204" pitchFamily="34" charset="0"/>
                <a:cs typeface="Times New Roman" panose="02020603050405020304" pitchFamily="18" charset="0"/>
              </a:rPr>
              <a:t>O/E Temp 37.7</a:t>
            </a:r>
          </a:p>
          <a:p>
            <a:pPr>
              <a:lnSpc>
                <a:spcPct val="107000"/>
              </a:lnSpc>
              <a:spcAft>
                <a:spcPts val="800"/>
              </a:spcAft>
            </a:pPr>
            <a:r>
              <a:rPr lang="en-GB" sz="2400" dirty="0">
                <a:ea typeface="Calibri" panose="020F0502020204030204" pitchFamily="34" charset="0"/>
                <a:cs typeface="Times New Roman" panose="02020603050405020304" pitchFamily="18" charset="0"/>
              </a:rPr>
              <a:t>PMHx: Ischemic heart disease, atrial fibrillation, hypertension  </a:t>
            </a:r>
          </a:p>
          <a:p>
            <a:pPr marL="0" indent="0">
              <a:lnSpc>
                <a:spcPct val="107000"/>
              </a:lnSpc>
              <a:spcBef>
                <a:spcPts val="0"/>
              </a:spcBef>
              <a:spcAft>
                <a:spcPts val="800"/>
              </a:spcAft>
              <a:buFont typeface="Arial" panose="020B0604020202020204" pitchFamily="34" charset="0"/>
              <a:buNone/>
              <a:defRPr/>
            </a:pPr>
            <a:endParaRPr lang="en-GB" dirty="0">
              <a:solidFill>
                <a:srgbClr val="F6F6F6">
                  <a:lumMod val="10000"/>
                </a:srgbClr>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Diagram 13">
            <a:extLst>
              <a:ext uri="{FF2B5EF4-FFF2-40B4-BE49-F238E27FC236}">
                <a16:creationId xmlns:a16="http://schemas.microsoft.com/office/drawing/2014/main" id="{D632B77F-2BCB-4B8E-918D-DC142B1C4FF7}"/>
              </a:ext>
            </a:extLst>
          </p:cNvPr>
          <p:cNvGraphicFramePr/>
          <p:nvPr>
            <p:extLst>
              <p:ext uri="{D42A27DB-BD31-4B8C-83A1-F6EECF244321}">
                <p14:modId xmlns:p14="http://schemas.microsoft.com/office/powerpoint/2010/main" val="1072551802"/>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Footer Placeholder 4">
            <a:extLst>
              <a:ext uri="{FF2B5EF4-FFF2-40B4-BE49-F238E27FC236}">
                <a16:creationId xmlns:a16="http://schemas.microsoft.com/office/drawing/2014/main" id="{61EAF4D2-917B-4509-AF72-A9AFA3655F53}"/>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Tree>
    <p:extLst>
      <p:ext uri="{BB962C8B-B14F-4D97-AF65-F5344CB8AC3E}">
        <p14:creationId xmlns:p14="http://schemas.microsoft.com/office/powerpoint/2010/main" val="352034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82E6F8-08BA-43D4-8100-C30B2F545C0E}"/>
              </a:ext>
            </a:extLst>
          </p:cNvPr>
          <p:cNvSpPr/>
          <p:nvPr/>
        </p:nvSpPr>
        <p:spPr>
          <a:xfrm>
            <a:off x="0" y="1519417"/>
            <a:ext cx="795221" cy="5009971"/>
          </a:xfrm>
          <a:prstGeom prst="rect">
            <a:avLst/>
          </a:prstGeom>
          <a:solidFill>
            <a:srgbClr val="FF7F32"/>
          </a:solidFill>
          <a:ln>
            <a:solidFill>
              <a:srgbClr val="FF7F3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Cellulitis</a:t>
            </a:r>
          </a:p>
        </p:txBody>
      </p:sp>
      <p:sp>
        <p:nvSpPr>
          <p:cNvPr id="10" name="Title 7">
            <a:extLst>
              <a:ext uri="{FF2B5EF4-FFF2-40B4-BE49-F238E27FC236}">
                <a16:creationId xmlns:a16="http://schemas.microsoft.com/office/drawing/2014/main" id="{1CECA1C5-6B59-4520-9770-EAD750F1B8E6}"/>
              </a:ext>
            </a:extLst>
          </p:cNvPr>
          <p:cNvSpPr txBox="1">
            <a:spLocks noGrp="1"/>
          </p:cNvSpPr>
          <p:nvPr>
            <p:ph type="title"/>
          </p:nvPr>
        </p:nvSpPr>
        <p:spPr>
          <a:xfrm>
            <a:off x="1078988" y="408094"/>
            <a:ext cx="92329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AD0016"/>
                </a:solidFill>
                <a:latin typeface="+mj-lt"/>
                <a:ea typeface="+mj-ea"/>
                <a:cs typeface="+mj-cs"/>
              </a:defRPr>
            </a:lvl1pPr>
          </a:lstStyle>
          <a:p>
            <a:r>
              <a:rPr lang="en-GB" dirty="0"/>
              <a:t>Cellulitis Clinical Scenario</a:t>
            </a:r>
            <a:endParaRPr lang="en-GB" dirty="0">
              <a:solidFill>
                <a:schemeClr val="accent4">
                  <a:lumMod val="50000"/>
                </a:schemeClr>
              </a:solidFill>
            </a:endParaRPr>
          </a:p>
        </p:txBody>
      </p:sp>
      <p:sp>
        <p:nvSpPr>
          <p:cNvPr id="8" name="TextBox 7">
            <a:extLst>
              <a:ext uri="{FF2B5EF4-FFF2-40B4-BE49-F238E27FC236}">
                <a16:creationId xmlns:a16="http://schemas.microsoft.com/office/drawing/2014/main" id="{1000EF1A-F326-4144-B17B-0046DD0906A0}"/>
              </a:ext>
            </a:extLst>
          </p:cNvPr>
          <p:cNvSpPr txBox="1"/>
          <p:nvPr/>
        </p:nvSpPr>
        <p:spPr>
          <a:xfrm>
            <a:off x="1078988" y="1794105"/>
            <a:ext cx="5427467" cy="374833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F6F6F6">
                    <a:lumMod val="10000"/>
                  </a:srgbClr>
                </a:solidFill>
                <a:effectLst/>
                <a:uLnTx/>
                <a:uFillTx/>
                <a:ea typeface="Calibri" panose="020F0502020204030204" pitchFamily="34" charset="0"/>
                <a:cs typeface="Arial" panose="020B0604020202020204" pitchFamily="34" charset="0"/>
              </a:rPr>
              <a:t>What antibiotic course length would you give? </a:t>
            </a:r>
          </a:p>
          <a:p>
            <a:pPr marL="342900" marR="0" lvl="0" indent="-342900" algn="l" defTabSz="914400" rtl="0" eaLnBrk="1" fontAlgn="auto" latinLnBrk="0" hangingPunct="1">
              <a:lnSpc>
                <a:spcPct val="107000"/>
              </a:lnSpc>
              <a:spcBef>
                <a:spcPts val="1000"/>
              </a:spcBef>
              <a:spcAft>
                <a:spcPts val="800"/>
              </a:spcAft>
              <a:buClrTx/>
              <a:buSzTx/>
              <a:buFont typeface="+mj-lt"/>
              <a:buAutoNum type="arabicPeriod"/>
              <a:tabLst/>
              <a:defRPr/>
            </a:pPr>
            <a:r>
              <a:rPr kumimoji="0" lang="en-GB" sz="2800" b="0" i="0" u="none" strike="noStrike" kern="1200" cap="none" spc="0" normalizeH="0" baseline="0" noProof="0" dirty="0">
                <a:ln>
                  <a:noFill/>
                </a:ln>
                <a:solidFill>
                  <a:srgbClr val="F6F6F6">
                    <a:lumMod val="10000"/>
                  </a:srgbClr>
                </a:solidFill>
                <a:effectLst/>
                <a:uLnTx/>
                <a:uFillTx/>
                <a:ea typeface="Calibri" panose="020F0502020204030204" pitchFamily="34" charset="0"/>
                <a:cs typeface="Arial" panose="020B0604020202020204" pitchFamily="34" charset="0"/>
              </a:rPr>
              <a:t>5 days</a:t>
            </a:r>
          </a:p>
          <a:p>
            <a:pPr marL="342900" marR="0" lvl="0" indent="-342900" algn="l" defTabSz="914400" rtl="0" eaLnBrk="1" fontAlgn="auto" latinLnBrk="0" hangingPunct="1">
              <a:lnSpc>
                <a:spcPct val="107000"/>
              </a:lnSpc>
              <a:spcBef>
                <a:spcPts val="1000"/>
              </a:spcBef>
              <a:spcAft>
                <a:spcPts val="800"/>
              </a:spcAft>
              <a:buClrTx/>
              <a:buSzTx/>
              <a:buFont typeface="+mj-lt"/>
              <a:buAutoNum type="arabicPeriod"/>
              <a:tabLst/>
              <a:defRPr/>
            </a:pPr>
            <a:r>
              <a:rPr kumimoji="0" lang="en-GB" sz="2800" b="0" i="0" u="none" strike="noStrike" kern="1200" cap="none" spc="0" normalizeH="0" baseline="0" noProof="0" dirty="0">
                <a:ln>
                  <a:noFill/>
                </a:ln>
                <a:solidFill>
                  <a:srgbClr val="F6F6F6">
                    <a:lumMod val="10000"/>
                  </a:srgbClr>
                </a:solidFill>
                <a:effectLst/>
                <a:uLnTx/>
                <a:uFillTx/>
                <a:ea typeface="Calibri" panose="020F0502020204030204" pitchFamily="34" charset="0"/>
                <a:cs typeface="Arial" panose="020B0604020202020204" pitchFamily="34" charset="0"/>
              </a:rPr>
              <a:t>7 days </a:t>
            </a:r>
          </a:p>
          <a:p>
            <a:pPr marL="342900" marR="0" lvl="0" indent="-342900" algn="l" defTabSz="914400" rtl="0" eaLnBrk="1" fontAlgn="auto" latinLnBrk="0" hangingPunct="1">
              <a:lnSpc>
                <a:spcPct val="107000"/>
              </a:lnSpc>
              <a:spcBef>
                <a:spcPts val="1000"/>
              </a:spcBef>
              <a:spcAft>
                <a:spcPts val="800"/>
              </a:spcAft>
              <a:buClrTx/>
              <a:buSzTx/>
              <a:buFont typeface="+mj-lt"/>
              <a:buAutoNum type="arabicPeriod"/>
              <a:tabLst/>
              <a:defRPr/>
            </a:pPr>
            <a:r>
              <a:rPr kumimoji="0" lang="en-GB" sz="2800" b="0" i="0" u="none" strike="noStrike" kern="1200" cap="none" spc="0" normalizeH="0" baseline="0" noProof="0" dirty="0">
                <a:ln>
                  <a:noFill/>
                </a:ln>
                <a:solidFill>
                  <a:srgbClr val="F6F6F6">
                    <a:lumMod val="10000"/>
                  </a:srgbClr>
                </a:solidFill>
                <a:effectLst/>
                <a:uLnTx/>
                <a:uFillTx/>
                <a:ea typeface="Calibri" panose="020F0502020204030204" pitchFamily="34" charset="0"/>
                <a:cs typeface="Arial" panose="020B0604020202020204" pitchFamily="34" charset="0"/>
              </a:rPr>
              <a:t>10 days </a:t>
            </a:r>
          </a:p>
          <a:p>
            <a:pPr marL="342900" marR="0" lvl="0" indent="-342900" algn="l" defTabSz="914400" rtl="0" eaLnBrk="1" fontAlgn="auto" latinLnBrk="0" hangingPunct="1">
              <a:lnSpc>
                <a:spcPct val="107000"/>
              </a:lnSpc>
              <a:spcBef>
                <a:spcPts val="1000"/>
              </a:spcBef>
              <a:spcAft>
                <a:spcPts val="800"/>
              </a:spcAft>
              <a:buClrTx/>
              <a:buSzTx/>
              <a:buFont typeface="+mj-lt"/>
              <a:buAutoNum type="arabicPeriod"/>
              <a:tabLst/>
              <a:defRPr/>
            </a:pPr>
            <a:r>
              <a:rPr kumimoji="0" lang="en-GB" sz="2800" b="0" i="0" u="none" strike="noStrike" kern="1200" cap="none" spc="0" normalizeH="0" baseline="0" noProof="0" dirty="0">
                <a:ln>
                  <a:noFill/>
                </a:ln>
                <a:solidFill>
                  <a:srgbClr val="F6F6F6">
                    <a:lumMod val="10000"/>
                  </a:srgbClr>
                </a:solidFill>
                <a:effectLst/>
                <a:uLnTx/>
                <a:uFillTx/>
                <a:ea typeface="Calibri" panose="020F0502020204030204" pitchFamily="34" charset="0"/>
                <a:cs typeface="Arial" panose="020B0604020202020204" pitchFamily="34" charset="0"/>
              </a:rPr>
              <a:t>14 days</a:t>
            </a:r>
          </a:p>
        </p:txBody>
      </p:sp>
      <p:grpSp>
        <p:nvGrpSpPr>
          <p:cNvPr id="14" name="Group 13">
            <a:extLst>
              <a:ext uri="{FF2B5EF4-FFF2-40B4-BE49-F238E27FC236}">
                <a16:creationId xmlns:a16="http://schemas.microsoft.com/office/drawing/2014/main" id="{14B0EDE2-6A75-42DC-AE6B-EFB49D190F5F}"/>
              </a:ext>
            </a:extLst>
          </p:cNvPr>
          <p:cNvGrpSpPr/>
          <p:nvPr/>
        </p:nvGrpSpPr>
        <p:grpSpPr>
          <a:xfrm>
            <a:off x="7421828" y="1533153"/>
            <a:ext cx="4114800" cy="4566352"/>
            <a:chOff x="6971160" y="1651246"/>
            <a:chExt cx="4114800" cy="4566352"/>
          </a:xfrm>
        </p:grpSpPr>
        <p:sp>
          <p:nvSpPr>
            <p:cNvPr id="2" name="Rectangle 1">
              <a:extLst>
                <a:ext uri="{FF2B5EF4-FFF2-40B4-BE49-F238E27FC236}">
                  <a16:creationId xmlns:a16="http://schemas.microsoft.com/office/drawing/2014/main" id="{8F33E0DC-3B66-433A-BCBC-CDAA52D8B506}"/>
                </a:ext>
              </a:extLst>
            </p:cNvPr>
            <p:cNvSpPr/>
            <p:nvPr/>
          </p:nvSpPr>
          <p:spPr>
            <a:xfrm>
              <a:off x="6971160" y="1875197"/>
              <a:ext cx="4114800" cy="467358"/>
            </a:xfrm>
            <a:prstGeom prst="rect">
              <a:avLst/>
            </a:prstGeom>
            <a:solidFill>
              <a:srgbClr val="FF7F32"/>
            </a:solidFill>
            <a:ln>
              <a:solidFill>
                <a:srgbClr val="FF7F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9167BC61-EBA3-4368-869D-CC5B294B447A}"/>
                </a:ext>
              </a:extLst>
            </p:cNvPr>
            <p:cNvGrpSpPr/>
            <p:nvPr/>
          </p:nvGrpSpPr>
          <p:grpSpPr>
            <a:xfrm>
              <a:off x="6971160" y="1651246"/>
              <a:ext cx="4114800" cy="4566352"/>
              <a:chOff x="6790406" y="-441786"/>
              <a:chExt cx="4114800" cy="4566352"/>
            </a:xfrm>
          </p:grpSpPr>
          <p:sp>
            <p:nvSpPr>
              <p:cNvPr id="12" name="TextBox 11">
                <a:extLst>
                  <a:ext uri="{FF2B5EF4-FFF2-40B4-BE49-F238E27FC236}">
                    <a16:creationId xmlns:a16="http://schemas.microsoft.com/office/drawing/2014/main" id="{0CB4A538-6284-4AA2-9F64-03D26DF9C904}"/>
                  </a:ext>
                </a:extLst>
              </p:cNvPr>
              <p:cNvSpPr txBox="1"/>
              <p:nvPr/>
            </p:nvSpPr>
            <p:spPr>
              <a:xfrm>
                <a:off x="6790406" y="-441786"/>
                <a:ext cx="4114800" cy="4148572"/>
              </a:xfrm>
              <a:prstGeom prst="rect">
                <a:avLst/>
              </a:prstGeom>
              <a:noFill/>
              <a:ln w="28575">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dirty="0">
                  <a:ln>
                    <a:noFill/>
                  </a:ln>
                  <a:solidFill>
                    <a:schemeClr val="bg1"/>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cs typeface="Arial" panose="020B0604020202020204" pitchFamily="34" charset="0"/>
                  </a:rPr>
                  <a:t>Clinical scenario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F6F6F6">
                      <a:lumMod val="10000"/>
                    </a:srgbClr>
                  </a:solidFill>
                  <a:effectLst/>
                  <a:uLnTx/>
                  <a:uFillTx/>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0"/>
                  </a:spcAft>
                  <a:buClr>
                    <a:srgbClr val="FF7F32"/>
                  </a:buClr>
                  <a:buSzPct val="103000"/>
                  <a:buFont typeface="Wingdings" panose="05000000000000000000" pitchFamily="2" charset="2"/>
                  <a:buChar char="§"/>
                  <a:tabLst/>
                  <a:defRPr/>
                </a:pPr>
                <a:r>
                  <a:rPr kumimoji="0" lang="en-GB" sz="2200" b="0" i="0" u="none" strike="noStrike" kern="1200" cap="none" spc="0" normalizeH="0" baseline="0" noProof="0" dirty="0">
                    <a:ln>
                      <a:noFill/>
                    </a:ln>
                    <a:solidFill>
                      <a:srgbClr val="F6F6F6">
                        <a:lumMod val="10000"/>
                      </a:srgbClr>
                    </a:solidFill>
                    <a:effectLst/>
                    <a:uLnTx/>
                    <a:uFillTx/>
                    <a:cs typeface="Arial" panose="020B0604020202020204" pitchFamily="34" charset="0"/>
                  </a:rPr>
                  <a:t>5-7 days recommended</a:t>
                </a:r>
              </a:p>
              <a:p>
                <a:pPr marL="285750" marR="0" lvl="0" indent="-285750" algn="l" defTabSz="914400" rtl="0" eaLnBrk="1" fontAlgn="auto" latinLnBrk="0" hangingPunct="1">
                  <a:lnSpc>
                    <a:spcPct val="107000"/>
                  </a:lnSpc>
                  <a:spcBef>
                    <a:spcPts val="600"/>
                  </a:spcBef>
                  <a:spcAft>
                    <a:spcPts val="800"/>
                  </a:spcAft>
                  <a:buClr>
                    <a:srgbClr val="FF7F32"/>
                  </a:buClr>
                  <a:buSzPct val="103000"/>
                  <a:buFont typeface="Wingdings" panose="05000000000000000000" pitchFamily="2" charset="2"/>
                  <a:buChar char="§"/>
                  <a:tabLst/>
                  <a:defRPr/>
                </a:pPr>
                <a:r>
                  <a:rPr kumimoji="0" lang="en-GB" sz="2200" b="0" i="0" u="none" strike="noStrike" kern="1200" cap="none" spc="0" normalizeH="0" baseline="0" noProof="0" dirty="0">
                    <a:ln>
                      <a:noFill/>
                    </a:ln>
                    <a:solidFill>
                      <a:srgbClr val="F6F6F6">
                        <a:lumMod val="10000"/>
                      </a:srgbClr>
                    </a:solidFill>
                    <a:effectLst/>
                    <a:uLnTx/>
                    <a:uFillTx/>
                    <a:ea typeface="Calibri" panose="020F0502020204030204" pitchFamily="34" charset="0"/>
                    <a:cs typeface="Arial" panose="020B0604020202020204" pitchFamily="34" charset="0"/>
                  </a:rPr>
                  <a:t>A longer course (up to 14 days in total) may be needed based on clinical assessment. </a:t>
                </a:r>
              </a:p>
              <a:p>
                <a:pPr marL="285750" marR="0" lvl="0" indent="-285750" algn="l" defTabSz="914400" rtl="0" eaLnBrk="1" fontAlgn="auto" latinLnBrk="0" hangingPunct="1">
                  <a:lnSpc>
                    <a:spcPct val="107000"/>
                  </a:lnSpc>
                  <a:spcBef>
                    <a:spcPts val="600"/>
                  </a:spcBef>
                  <a:spcAft>
                    <a:spcPts val="800"/>
                  </a:spcAft>
                  <a:buClr>
                    <a:srgbClr val="FF7F32"/>
                  </a:buClr>
                  <a:buSzPct val="103000"/>
                  <a:buFont typeface="Wingdings" panose="05000000000000000000" pitchFamily="2" charset="2"/>
                  <a:buChar char="§"/>
                  <a:tabLst/>
                  <a:defRPr/>
                </a:pPr>
                <a:r>
                  <a:rPr kumimoji="0" lang="en-GB" sz="2200" b="0" i="0" u="none" strike="noStrike" kern="1200" cap="none" spc="0" normalizeH="0" baseline="0" noProof="0" dirty="0">
                    <a:ln>
                      <a:noFill/>
                    </a:ln>
                    <a:solidFill>
                      <a:srgbClr val="F6F6F6">
                        <a:lumMod val="10000"/>
                      </a:srgbClr>
                    </a:solidFill>
                    <a:effectLst/>
                    <a:uLnTx/>
                    <a:uFillTx/>
                    <a:ea typeface="Calibri" panose="020F0502020204030204" pitchFamily="34" charset="0"/>
                    <a:cs typeface="Arial" panose="020B0604020202020204" pitchFamily="34" charset="0"/>
                  </a:rPr>
                  <a:t>Skin takes time to return to normal, full resolution at 5 - 7 days is not expected.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6F6F6">
                      <a:lumMod val="10000"/>
                    </a:srgb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4AF6367-5731-46BA-A7CA-F0BF85C81722}"/>
                  </a:ext>
                </a:extLst>
              </p:cNvPr>
              <p:cNvSpPr txBox="1"/>
              <p:nvPr/>
            </p:nvSpPr>
            <p:spPr>
              <a:xfrm>
                <a:off x="6790406" y="3478235"/>
                <a:ext cx="4114800" cy="646331"/>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6F6F6">
                        <a:lumMod val="10000"/>
                      </a:srgbClr>
                    </a:solidFill>
                    <a:effectLst/>
                    <a:uLnTx/>
                    <a:uFillTx/>
                    <a:latin typeface="Calibri" panose="020F0502020204030204"/>
                    <a:ea typeface="+mn-ea"/>
                    <a:cs typeface="+mn-cs"/>
                  </a:rPr>
                  <a:t>Evidence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6F6F6">
                        <a:lumMod val="10000"/>
                      </a:srgbClr>
                    </a:solidFill>
                    <a:effectLst/>
                    <a:uLnTx/>
                    <a:uFillTx/>
                    <a:latin typeface="Calibri" panose="020F0502020204030204"/>
                    <a:ea typeface="+mn-ea"/>
                    <a:cs typeface="+mn-cs"/>
                  </a:rPr>
                  <a:t>1RCT fluoroquinolone 5 vs 10days n=87  </a:t>
                </a:r>
              </a:p>
            </p:txBody>
          </p:sp>
        </p:grpSp>
      </p:grpSp>
      <p:graphicFrame>
        <p:nvGraphicFramePr>
          <p:cNvPr id="15" name="Diagram 14">
            <a:extLst>
              <a:ext uri="{FF2B5EF4-FFF2-40B4-BE49-F238E27FC236}">
                <a16:creationId xmlns:a16="http://schemas.microsoft.com/office/drawing/2014/main" id="{5DD5DB7B-4518-4C73-8CA9-28A6C18AFC4C}"/>
              </a:ext>
            </a:extLst>
          </p:cNvPr>
          <p:cNvGraphicFramePr/>
          <p:nvPr>
            <p:extLst>
              <p:ext uri="{D42A27DB-BD31-4B8C-83A1-F6EECF244321}">
                <p14:modId xmlns:p14="http://schemas.microsoft.com/office/powerpoint/2010/main" val="1072551802"/>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Footer Placeholder 4">
            <a:extLst>
              <a:ext uri="{FF2B5EF4-FFF2-40B4-BE49-F238E27FC236}">
                <a16:creationId xmlns:a16="http://schemas.microsoft.com/office/drawing/2014/main" id="{7A82DCA1-38BD-486A-B0F3-829B68418FBD}"/>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Tree>
    <p:extLst>
      <p:ext uri="{BB962C8B-B14F-4D97-AF65-F5344CB8AC3E}">
        <p14:creationId xmlns:p14="http://schemas.microsoft.com/office/powerpoint/2010/main" val="111319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xEl>
                                              <p:pRg st="3" end="3"/>
                                            </p:txEl>
                                          </p:spTgt>
                                        </p:tgtEl>
                                      </p:cBhvr>
                                    </p:animEffect>
                                    <p:set>
                                      <p:cBhvr>
                                        <p:cTn id="7" dur="1" fill="hold">
                                          <p:stCondLst>
                                            <p:cond delay="499"/>
                                          </p:stCondLst>
                                        </p:cTn>
                                        <p:tgtEl>
                                          <p:spTgt spid="8">
                                            <p:txEl>
                                              <p:pRg st="3" end="3"/>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xEl>
                                              <p:pRg st="4" end="4"/>
                                            </p:txEl>
                                          </p:spTgt>
                                        </p:tgtEl>
                                      </p:cBhvr>
                                    </p:animEffect>
                                    <p:set>
                                      <p:cBhvr>
                                        <p:cTn id="10" dur="1" fill="hold">
                                          <p:stCondLst>
                                            <p:cond delay="499"/>
                                          </p:stCondLst>
                                        </p:cTn>
                                        <p:tgtEl>
                                          <p:spTgt spid="8">
                                            <p:txEl>
                                              <p:pRg st="4" end="4"/>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7344-056A-4F8A-9954-3F000280D041}"/>
              </a:ext>
            </a:extLst>
          </p:cNvPr>
          <p:cNvSpPr>
            <a:spLocks noGrp="1"/>
          </p:cNvSpPr>
          <p:nvPr>
            <p:ph type="title"/>
          </p:nvPr>
        </p:nvSpPr>
        <p:spPr>
          <a:xfrm>
            <a:off x="1165411" y="734799"/>
            <a:ext cx="4202723" cy="1134066"/>
          </a:xfrm>
        </p:spPr>
        <p:txBody>
          <a:bodyPr>
            <a:noAutofit/>
          </a:bodyPr>
          <a:lstStyle/>
          <a:p>
            <a:r>
              <a:rPr kumimoji="0" lang="en-GB" sz="4000" i="0" u="none" strike="noStrike" kern="1200" cap="none" spc="0" normalizeH="0" baseline="0" noProof="0" dirty="0">
                <a:ln>
                  <a:noFill/>
                </a:ln>
                <a:solidFill>
                  <a:srgbClr val="C00000"/>
                </a:solidFill>
                <a:effectLst/>
                <a:uLnTx/>
                <a:uFillTx/>
                <a:latin typeface="Calibri Light" panose="020F0302020204030204"/>
              </a:rPr>
              <a:t>Diagnosis and risk factors </a:t>
            </a:r>
            <a:endParaRPr lang="en-GB" sz="4800" dirty="0">
              <a:solidFill>
                <a:schemeClr val="accent3"/>
              </a:solidFill>
            </a:endParaRPr>
          </a:p>
        </p:txBody>
      </p:sp>
      <p:sp>
        <p:nvSpPr>
          <p:cNvPr id="8" name="TextBox 7">
            <a:extLst>
              <a:ext uri="{FF2B5EF4-FFF2-40B4-BE49-F238E27FC236}">
                <a16:creationId xmlns:a16="http://schemas.microsoft.com/office/drawing/2014/main" id="{1309D57C-97EF-4F12-8425-AB56E91D4699}"/>
              </a:ext>
            </a:extLst>
          </p:cNvPr>
          <p:cNvSpPr txBox="1"/>
          <p:nvPr/>
        </p:nvSpPr>
        <p:spPr>
          <a:xfrm>
            <a:off x="5817512" y="951223"/>
            <a:ext cx="6316718" cy="2420919"/>
          </a:xfrm>
          <a:prstGeom prst="rect">
            <a:avLst/>
          </a:prstGeom>
          <a:noFill/>
        </p:spPr>
        <p:txBody>
          <a:bodyPr wrap="square">
            <a:spAutoFit/>
          </a:bodyPr>
          <a:lstStyle/>
          <a:p>
            <a:pPr marL="285750" lvl="0" indent="-285750">
              <a:lnSpc>
                <a:spcPct val="107000"/>
              </a:lnSpc>
              <a:spcAft>
                <a:spcPts val="800"/>
              </a:spcAft>
              <a:buFont typeface="Arial" panose="020B0604020202020204" pitchFamily="34" charset="0"/>
              <a:buChar char="•"/>
              <a:defRPr/>
            </a:pPr>
            <a:r>
              <a:rPr lang="en-GB" sz="2000" b="1" dirty="0">
                <a:solidFill>
                  <a:srgbClr val="F6F6F6">
                    <a:lumMod val="10000"/>
                  </a:srgbClr>
                </a:solidFill>
                <a:ea typeface="Calibri" panose="020F0502020204030204" pitchFamily="34" charset="0"/>
                <a:cs typeface="Arial" panose="020B0604020202020204" pitchFamily="34" charset="0"/>
              </a:rPr>
              <a:t>Usually unilateral</a:t>
            </a:r>
            <a:r>
              <a:rPr lang="en-GB" sz="2000" dirty="0">
                <a:solidFill>
                  <a:srgbClr val="F6F6F6">
                    <a:lumMod val="10000"/>
                  </a:srgbClr>
                </a:solidFill>
                <a:ea typeface="Calibri" panose="020F0502020204030204" pitchFamily="34" charset="0"/>
                <a:cs typeface="Arial" panose="020B0604020202020204" pitchFamily="34" charset="0"/>
              </a:rPr>
              <a:t>. Bilateral leg cellulitis is rare. </a:t>
            </a:r>
          </a:p>
          <a:p>
            <a:pPr marL="285750" lvl="0" indent="-285750">
              <a:buFont typeface="Arial" panose="020B0604020202020204" pitchFamily="34" charset="0"/>
              <a:buChar char="•"/>
              <a:defRPr/>
            </a:pPr>
            <a:r>
              <a:rPr lang="en-GB" sz="2000" b="1" dirty="0">
                <a:solidFill>
                  <a:srgbClr val="F6F6F6">
                    <a:lumMod val="10000"/>
                  </a:srgbClr>
                </a:solidFill>
                <a:cs typeface="Arial" panose="020B0604020202020204" pitchFamily="34" charset="0"/>
              </a:rPr>
              <a:t>A</a:t>
            </a:r>
            <a:r>
              <a:rPr lang="en-GB" sz="2000" b="1" dirty="0">
                <a:solidFill>
                  <a:srgbClr val="222222"/>
                </a:solidFill>
                <a:cs typeface="Arial" panose="020B0604020202020204" pitchFamily="34" charset="0"/>
              </a:rPr>
              <a:t>cute onset</a:t>
            </a:r>
            <a:r>
              <a:rPr lang="en-GB" sz="2000" dirty="0">
                <a:solidFill>
                  <a:srgbClr val="222222"/>
                </a:solidFill>
                <a:cs typeface="Arial" panose="020B0604020202020204" pitchFamily="34" charset="0"/>
              </a:rPr>
              <a:t>: red, painful, hot, swollen, and tender skin, that spreads rapidly, fever &amp; malaise </a:t>
            </a:r>
          </a:p>
          <a:p>
            <a:pPr lvl="0">
              <a:defRPr/>
            </a:pPr>
            <a:endParaRPr lang="en-GB" sz="2000" dirty="0">
              <a:solidFill>
                <a:srgbClr val="F6F6F6">
                  <a:lumMod val="10000"/>
                </a:srgbClr>
              </a:solidFill>
              <a:ea typeface="Calibri" panose="020F0502020204030204" pitchFamily="34" charset="0"/>
              <a:cs typeface="Arial" panose="020B0604020202020204" pitchFamily="34" charset="0"/>
            </a:endParaRPr>
          </a:p>
          <a:p>
            <a:pPr marL="285750" lvl="0" indent="-285750">
              <a:lnSpc>
                <a:spcPct val="107000"/>
              </a:lnSpc>
              <a:spcAft>
                <a:spcPts val="800"/>
              </a:spcAft>
              <a:buFont typeface="Arial" panose="020B0604020202020204" pitchFamily="34" charset="0"/>
              <a:buChar char="•"/>
              <a:defRPr/>
            </a:pPr>
            <a:r>
              <a:rPr lang="en-GB" sz="2000" b="1" dirty="0">
                <a:solidFill>
                  <a:srgbClr val="F6F6F6">
                    <a:lumMod val="10000"/>
                  </a:srgbClr>
                </a:solidFill>
                <a:ea typeface="Calibri" panose="020F0502020204030204" pitchFamily="34" charset="0"/>
                <a:cs typeface="Arial" panose="020B0604020202020204" pitchFamily="34" charset="0"/>
              </a:rPr>
              <a:t>Check for skin break/organism entry site </a:t>
            </a:r>
            <a:r>
              <a:rPr lang="en-GB" sz="2000" dirty="0">
                <a:solidFill>
                  <a:srgbClr val="F6F6F6">
                    <a:lumMod val="10000"/>
                  </a:srgbClr>
                </a:solidFill>
                <a:ea typeface="Calibri" panose="020F0502020204030204" pitchFamily="34" charset="0"/>
                <a:cs typeface="Arial" panose="020B0604020202020204" pitchFamily="34" charset="0"/>
              </a:rPr>
              <a:t>e.g. wound/trauma, macerated skin, fungal skin infection, concomitant skin disorder</a:t>
            </a:r>
          </a:p>
        </p:txBody>
      </p:sp>
      <p:pic>
        <p:nvPicPr>
          <p:cNvPr id="12" name="Graphic 11" descr="Thermometer with solid fill">
            <a:extLst>
              <a:ext uri="{FF2B5EF4-FFF2-40B4-BE49-F238E27FC236}">
                <a16:creationId xmlns:a16="http://schemas.microsoft.com/office/drawing/2014/main" id="{CCAD266A-6D6A-4D12-983A-4D14DF20A8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7083" y="614917"/>
            <a:ext cx="653853" cy="653853"/>
          </a:xfrm>
          <a:prstGeom prst="rect">
            <a:avLst/>
          </a:prstGeom>
        </p:spPr>
      </p:pic>
      <p:sp>
        <p:nvSpPr>
          <p:cNvPr id="7" name="TextBox 6">
            <a:extLst>
              <a:ext uri="{FF2B5EF4-FFF2-40B4-BE49-F238E27FC236}">
                <a16:creationId xmlns:a16="http://schemas.microsoft.com/office/drawing/2014/main" id="{98382D91-4F02-4AAE-B843-2C9463FC451C}"/>
              </a:ext>
            </a:extLst>
          </p:cNvPr>
          <p:cNvSpPr txBox="1"/>
          <p:nvPr/>
        </p:nvSpPr>
        <p:spPr>
          <a:xfrm>
            <a:off x="5913017" y="3492259"/>
            <a:ext cx="5961961" cy="2246769"/>
          </a:xfrm>
          <a:prstGeom prst="rect">
            <a:avLst/>
          </a:prstGeom>
          <a:noFill/>
        </p:spPr>
        <p:txBody>
          <a:bodyPr wrap="square">
            <a:spAutoFit/>
          </a:bodyPr>
          <a:lstStyle/>
          <a:p>
            <a:pPr>
              <a:defRPr/>
            </a:pPr>
            <a:r>
              <a:rPr kumimoji="0" lang="en-GB" sz="2000" b="1" i="0" u="none" strike="noStrike" kern="1200" cap="none" spc="0" normalizeH="0" baseline="0" noProof="0" dirty="0">
                <a:ln>
                  <a:noFill/>
                </a:ln>
                <a:solidFill>
                  <a:srgbClr val="222222"/>
                </a:solidFill>
                <a:effectLst/>
                <a:uLnTx/>
                <a:uFillTx/>
                <a:cs typeface="Arial" panose="020B0604020202020204" pitchFamily="34" charset="0"/>
              </a:rPr>
              <a:t>Other Risk factors &amp; comorbidities</a:t>
            </a:r>
            <a:r>
              <a:rPr lang="en-GB" sz="2000" b="1" dirty="0">
                <a:solidFill>
                  <a:srgbClr val="222222"/>
                </a:solidFill>
                <a:cs typeface="Arial" panose="020B0604020202020204" pitchFamily="34" charset="0"/>
              </a:rPr>
              <a:t> which may complicate or delay resolution of infection: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222222"/>
              </a:solidFill>
              <a:effectLst/>
              <a:uLnTx/>
              <a:uFillTx/>
              <a:cs typeface="Arial" panose="020B0604020202020204" pitchFamily="34" charset="0"/>
            </a:endParaRPr>
          </a:p>
          <a:p>
            <a:pPr algn="l">
              <a:buFont typeface="Arial" panose="020B0604020202020204" pitchFamily="34" charset="0"/>
              <a:buChar char="•"/>
            </a:pPr>
            <a:r>
              <a:rPr lang="en-GB" sz="2000" b="0" i="0" dirty="0">
                <a:solidFill>
                  <a:srgbClr val="222222"/>
                </a:solidFill>
                <a:effectLst/>
                <a:cs typeface="Arial" panose="020B0604020202020204" pitchFamily="34" charset="0"/>
              </a:rPr>
              <a:t>   Oedema</a:t>
            </a:r>
            <a:r>
              <a:rPr lang="en-GB" sz="2000" dirty="0">
                <a:solidFill>
                  <a:srgbClr val="222222"/>
                </a:solidFill>
                <a:cs typeface="Arial" panose="020B0604020202020204" pitchFamily="34" charset="0"/>
              </a:rPr>
              <a:t>, v</a:t>
            </a:r>
            <a:r>
              <a:rPr lang="en-GB" sz="2000" b="0" i="0" dirty="0">
                <a:solidFill>
                  <a:srgbClr val="222222"/>
                </a:solidFill>
                <a:effectLst/>
                <a:cs typeface="Arial" panose="020B0604020202020204" pitchFamily="34" charset="0"/>
              </a:rPr>
              <a:t>enous insufficiency, obesity</a:t>
            </a:r>
          </a:p>
          <a:p>
            <a:pPr marL="285750" lvl="0" indent="-285750">
              <a:buFont typeface="Arial" panose="020B0604020202020204" pitchFamily="34" charset="0"/>
              <a:buChar char="•"/>
              <a:defRPr/>
            </a:pPr>
            <a:r>
              <a:rPr lang="en-GB" sz="2000" dirty="0">
                <a:solidFill>
                  <a:srgbClr val="222222"/>
                </a:solidFill>
                <a:cs typeface="Arial" panose="020B0604020202020204" pitchFamily="34" charset="0"/>
              </a:rPr>
              <a:t>Diabetes</a:t>
            </a:r>
          </a:p>
          <a:p>
            <a:pPr marL="285750" lvl="0" indent="-285750">
              <a:buFont typeface="Arial" panose="020B0604020202020204" pitchFamily="34" charset="0"/>
              <a:buChar char="•"/>
              <a:defRPr/>
            </a:pPr>
            <a:r>
              <a:rPr lang="en-GB" sz="2000" dirty="0">
                <a:solidFill>
                  <a:srgbClr val="222222"/>
                </a:solidFill>
                <a:cs typeface="Arial" panose="020B0604020202020204" pitchFamily="34" charset="0"/>
              </a:rPr>
              <a:t>Peripheral vascular disease</a:t>
            </a:r>
            <a:endParaRPr kumimoji="0" lang="en-GB" sz="2000" b="0" i="0" u="none" strike="noStrike" kern="1200" cap="none" spc="0" normalizeH="0" baseline="0" noProof="0" dirty="0">
              <a:ln>
                <a:noFill/>
              </a:ln>
              <a:solidFill>
                <a:srgbClr val="222222"/>
              </a:solidFill>
              <a:effectLst/>
              <a:uLnTx/>
              <a:uFillTx/>
              <a:cs typeface="Arial" panose="020B0604020202020204" pitchFamily="34" charset="0"/>
            </a:endParaRPr>
          </a:p>
          <a:p>
            <a:pPr marL="285750" lvl="0" indent="-285750">
              <a:buFont typeface="Arial" panose="020B0604020202020204" pitchFamily="34" charset="0"/>
              <a:buChar char="•"/>
              <a:defRPr/>
            </a:pPr>
            <a:r>
              <a:rPr lang="en-GB" sz="2000" dirty="0">
                <a:solidFill>
                  <a:srgbClr val="222222"/>
                </a:solidFill>
                <a:cs typeface="Arial" panose="020B0604020202020204" pitchFamily="34" charset="0"/>
              </a:rPr>
              <a:t>I</a:t>
            </a:r>
            <a:r>
              <a:rPr kumimoji="0" lang="en-GB" sz="2000" b="0" i="0" u="none" strike="noStrike" kern="1200" cap="none" spc="0" normalizeH="0" baseline="0" noProof="0" dirty="0" err="1">
                <a:ln>
                  <a:noFill/>
                </a:ln>
                <a:solidFill>
                  <a:srgbClr val="222222"/>
                </a:solidFill>
                <a:effectLst/>
                <a:uLnTx/>
                <a:uFillTx/>
                <a:cs typeface="Arial" panose="020B0604020202020204" pitchFamily="34" charset="0"/>
              </a:rPr>
              <a:t>mmunosuppression</a:t>
            </a:r>
            <a:r>
              <a:rPr kumimoji="0" lang="en-GB" sz="2000" b="0" i="0" u="none" strike="noStrike" kern="1200" cap="none" spc="0" normalizeH="0" baseline="0" noProof="0" dirty="0">
                <a:ln>
                  <a:noFill/>
                </a:ln>
                <a:solidFill>
                  <a:srgbClr val="222222"/>
                </a:solidFill>
                <a:effectLst/>
                <a:uLnTx/>
                <a:uFillTx/>
                <a:cs typeface="Arial" panose="020B0604020202020204" pitchFamily="34" charset="0"/>
              </a:rPr>
              <a:t> </a:t>
            </a:r>
          </a:p>
        </p:txBody>
      </p:sp>
      <p:sp>
        <p:nvSpPr>
          <p:cNvPr id="3" name="TextBox 2">
            <a:extLst>
              <a:ext uri="{FF2B5EF4-FFF2-40B4-BE49-F238E27FC236}">
                <a16:creationId xmlns:a16="http://schemas.microsoft.com/office/drawing/2014/main" id="{EAD8543C-8C72-4FFD-85A8-E0EBD2F96573}"/>
              </a:ext>
            </a:extLst>
          </p:cNvPr>
          <p:cNvSpPr txBox="1"/>
          <p:nvPr/>
        </p:nvSpPr>
        <p:spPr>
          <a:xfrm>
            <a:off x="5972990" y="6027837"/>
            <a:ext cx="4587708" cy="369332"/>
          </a:xfrm>
          <a:prstGeom prst="rect">
            <a:avLst/>
          </a:prstGeom>
          <a:noFill/>
        </p:spPr>
        <p:txBody>
          <a:bodyPr wrap="square" rtlCol="0">
            <a:spAutoFit/>
          </a:bodyPr>
          <a:lstStyle/>
          <a:p>
            <a:r>
              <a:rPr lang="en-GB" i="1" dirty="0"/>
              <a:t>See CKS for further information</a:t>
            </a:r>
          </a:p>
        </p:txBody>
      </p:sp>
      <p:sp>
        <p:nvSpPr>
          <p:cNvPr id="9" name="Rectangle 8">
            <a:extLst>
              <a:ext uri="{FF2B5EF4-FFF2-40B4-BE49-F238E27FC236}">
                <a16:creationId xmlns:a16="http://schemas.microsoft.com/office/drawing/2014/main" id="{C1F4CECE-D59E-4EAA-BCEA-AA5D0E5FE781}"/>
              </a:ext>
            </a:extLst>
          </p:cNvPr>
          <p:cNvSpPr/>
          <p:nvPr/>
        </p:nvSpPr>
        <p:spPr>
          <a:xfrm>
            <a:off x="0" y="1519417"/>
            <a:ext cx="795221" cy="5009971"/>
          </a:xfrm>
          <a:prstGeom prst="rect">
            <a:avLst/>
          </a:prstGeom>
          <a:solidFill>
            <a:srgbClr val="FF7F32"/>
          </a:solidFill>
          <a:ln>
            <a:solidFill>
              <a:srgbClr val="FF7F3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Cellulitis</a:t>
            </a:r>
          </a:p>
        </p:txBody>
      </p:sp>
      <p:graphicFrame>
        <p:nvGraphicFramePr>
          <p:cNvPr id="10" name="Diagram 9">
            <a:extLst>
              <a:ext uri="{FF2B5EF4-FFF2-40B4-BE49-F238E27FC236}">
                <a16:creationId xmlns:a16="http://schemas.microsoft.com/office/drawing/2014/main" id="{93C8A279-44BA-4D7C-9848-DA5FCBACB345}"/>
              </a:ext>
            </a:extLst>
          </p:cNvPr>
          <p:cNvGraphicFramePr/>
          <p:nvPr>
            <p:extLst>
              <p:ext uri="{D42A27DB-BD31-4B8C-83A1-F6EECF244321}">
                <p14:modId xmlns:p14="http://schemas.microsoft.com/office/powerpoint/2010/main" val="2296185137"/>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Footer Placeholder 4">
            <a:extLst>
              <a:ext uri="{FF2B5EF4-FFF2-40B4-BE49-F238E27FC236}">
                <a16:creationId xmlns:a16="http://schemas.microsoft.com/office/drawing/2014/main" id="{03F356BF-4D04-43F9-B94B-BCBD3FA311A9}"/>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pic>
        <p:nvPicPr>
          <p:cNvPr id="4" name="Picture 3">
            <a:extLst>
              <a:ext uri="{FF2B5EF4-FFF2-40B4-BE49-F238E27FC236}">
                <a16:creationId xmlns:a16="http://schemas.microsoft.com/office/drawing/2014/main" id="{1D9CC9DE-5988-4451-A20C-98A35B6FBF98}"/>
              </a:ext>
            </a:extLst>
          </p:cNvPr>
          <p:cNvPicPr>
            <a:picLocks noChangeAspect="1"/>
          </p:cNvPicPr>
          <p:nvPr/>
        </p:nvPicPr>
        <p:blipFill>
          <a:blip r:embed="rId10"/>
          <a:stretch>
            <a:fillRect/>
          </a:stretch>
        </p:blipFill>
        <p:spPr>
          <a:xfrm>
            <a:off x="1712798" y="2101334"/>
            <a:ext cx="2884601" cy="3846135"/>
          </a:xfrm>
          <a:prstGeom prst="rect">
            <a:avLst/>
          </a:prstGeom>
        </p:spPr>
      </p:pic>
    </p:spTree>
    <p:extLst>
      <p:ext uri="{BB962C8B-B14F-4D97-AF65-F5344CB8AC3E}">
        <p14:creationId xmlns:p14="http://schemas.microsoft.com/office/powerpoint/2010/main" val="1790615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42E48-54CA-4474-8BC7-201C008263E2}"/>
              </a:ext>
            </a:extLst>
          </p:cNvPr>
          <p:cNvSpPr>
            <a:spLocks noGrp="1"/>
          </p:cNvSpPr>
          <p:nvPr>
            <p:ph type="title"/>
          </p:nvPr>
        </p:nvSpPr>
        <p:spPr>
          <a:xfrm>
            <a:off x="1067158" y="347370"/>
            <a:ext cx="9232392" cy="1325563"/>
          </a:xfrm>
        </p:spPr>
        <p:txBody>
          <a:bodyPr/>
          <a:lstStyle/>
          <a:p>
            <a:r>
              <a:rPr lang="en-GB" dirty="0"/>
              <a:t>Acute complications</a:t>
            </a:r>
          </a:p>
        </p:txBody>
      </p:sp>
      <p:sp>
        <p:nvSpPr>
          <p:cNvPr id="3" name="Content Placeholder 2">
            <a:extLst>
              <a:ext uri="{FF2B5EF4-FFF2-40B4-BE49-F238E27FC236}">
                <a16:creationId xmlns:a16="http://schemas.microsoft.com/office/drawing/2014/main" id="{B5412CF9-41A5-48C8-9950-E58A9D028435}"/>
              </a:ext>
            </a:extLst>
          </p:cNvPr>
          <p:cNvSpPr>
            <a:spLocks noGrp="1"/>
          </p:cNvSpPr>
          <p:nvPr>
            <p:ph idx="1"/>
          </p:nvPr>
        </p:nvSpPr>
        <p:spPr>
          <a:xfrm>
            <a:off x="666417" y="1598702"/>
            <a:ext cx="11057009" cy="4851400"/>
          </a:xfrm>
        </p:spPr>
        <p:txBody>
          <a:bodyPr>
            <a:normAutofit lnSpcReduction="10000"/>
          </a:bodyPr>
          <a:lstStyle/>
          <a:p>
            <a:pPr lvl="1"/>
            <a:r>
              <a:rPr lang="en-GB" dirty="0"/>
              <a:t>Necrotizing fasciitis:</a:t>
            </a:r>
          </a:p>
          <a:p>
            <a:pPr lvl="2"/>
            <a:r>
              <a:rPr lang="en-GB" sz="2200" dirty="0"/>
              <a:t>Destructive, severe, rapidly progressive soft tissue infection </a:t>
            </a:r>
          </a:p>
          <a:p>
            <a:pPr lvl="2"/>
            <a:r>
              <a:rPr lang="en-GB" sz="2200" dirty="0"/>
              <a:t>Involves the deep subcutaneous tissues and fascia (and occasionally muscles), which is characterized by extensive necrosis and gangrene of the skin and underlying structures.</a:t>
            </a:r>
          </a:p>
          <a:p>
            <a:pPr lvl="2"/>
            <a:r>
              <a:rPr lang="en-GB" sz="2200" dirty="0">
                <a:solidFill>
                  <a:srgbClr val="F6F6F6">
                    <a:lumMod val="10000"/>
                  </a:srgbClr>
                </a:solidFill>
                <a:cs typeface="Arial" panose="020B0604020202020204" pitchFamily="34" charset="0"/>
              </a:rPr>
              <a:t>Early symptoms – </a:t>
            </a:r>
            <a:r>
              <a:rPr lang="en-GB" sz="2200" b="1" dirty="0">
                <a:solidFill>
                  <a:srgbClr val="F6F6F6">
                    <a:lumMod val="10000"/>
                  </a:srgbClr>
                </a:solidFill>
                <a:cs typeface="Arial" panose="020B0604020202020204" pitchFamily="34" charset="0"/>
              </a:rPr>
              <a:t>intense pain out of proportion to skin damage </a:t>
            </a:r>
          </a:p>
          <a:p>
            <a:pPr lvl="2"/>
            <a:r>
              <a:rPr lang="en-GB" sz="2200" dirty="0">
                <a:solidFill>
                  <a:srgbClr val="F6F6F6">
                    <a:lumMod val="10000"/>
                  </a:srgbClr>
                </a:solidFill>
                <a:cs typeface="Arial" panose="020B0604020202020204" pitchFamily="34" charset="0"/>
              </a:rPr>
              <a:t>Group A streptococcus is a major causative agent in Type II necrotizing fasciitis.</a:t>
            </a:r>
          </a:p>
          <a:p>
            <a:pPr lvl="2"/>
            <a:r>
              <a:rPr lang="en-GB" sz="2200" dirty="0">
                <a:solidFill>
                  <a:srgbClr val="F6F6F6">
                    <a:lumMod val="10000"/>
                  </a:srgbClr>
                </a:solidFill>
                <a:cs typeface="Arial" panose="020B0604020202020204" pitchFamily="34" charset="0"/>
              </a:rPr>
              <a:t>Rapid progression, skin discolouration , crepitus, bulla, gangrene</a:t>
            </a:r>
          </a:p>
          <a:p>
            <a:pPr lvl="2"/>
            <a:r>
              <a:rPr lang="en-GB" sz="2200" dirty="0">
                <a:solidFill>
                  <a:srgbClr val="F6F6F6">
                    <a:lumMod val="10000"/>
                  </a:srgbClr>
                </a:solidFill>
                <a:cs typeface="Arial" panose="020B0604020202020204" pitchFamily="34" charset="0"/>
              </a:rPr>
              <a:t>Refer – IV antibiotics &amp; surgical </a:t>
            </a:r>
          </a:p>
          <a:p>
            <a:pPr lvl="1"/>
            <a:endParaRPr lang="en-GB" dirty="0"/>
          </a:p>
          <a:p>
            <a:pPr lvl="1"/>
            <a:r>
              <a:rPr lang="en-GB" dirty="0"/>
              <a:t>Myositis: inflammation of muscle due to infection.</a:t>
            </a:r>
          </a:p>
          <a:p>
            <a:pPr lvl="1"/>
            <a:r>
              <a:rPr lang="en-GB" dirty="0"/>
              <a:t>Sepsis (potentially fatal).</a:t>
            </a:r>
          </a:p>
          <a:p>
            <a:pPr lvl="1"/>
            <a:r>
              <a:rPr lang="en-GB" dirty="0"/>
              <a:t>Subcutaneous abscesses.</a:t>
            </a:r>
          </a:p>
          <a:p>
            <a:pPr lvl="1"/>
            <a:r>
              <a:rPr lang="en-GB" dirty="0"/>
              <a:t>Post-streptococcal nephritis</a:t>
            </a:r>
          </a:p>
        </p:txBody>
      </p:sp>
      <p:sp>
        <p:nvSpPr>
          <p:cNvPr id="6" name="Rectangle 5">
            <a:extLst>
              <a:ext uri="{FF2B5EF4-FFF2-40B4-BE49-F238E27FC236}">
                <a16:creationId xmlns:a16="http://schemas.microsoft.com/office/drawing/2014/main" id="{69E4F571-3895-460E-8BEA-B1C2A6701A85}"/>
              </a:ext>
            </a:extLst>
          </p:cNvPr>
          <p:cNvSpPr/>
          <p:nvPr/>
        </p:nvSpPr>
        <p:spPr>
          <a:xfrm>
            <a:off x="0" y="1519417"/>
            <a:ext cx="795221" cy="5009971"/>
          </a:xfrm>
          <a:prstGeom prst="rect">
            <a:avLst/>
          </a:prstGeom>
          <a:solidFill>
            <a:srgbClr val="FF7F32"/>
          </a:solidFill>
          <a:ln>
            <a:solidFill>
              <a:srgbClr val="FF7F3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Cellulitis</a:t>
            </a:r>
          </a:p>
        </p:txBody>
      </p:sp>
      <p:graphicFrame>
        <p:nvGraphicFramePr>
          <p:cNvPr id="7" name="Diagram 6">
            <a:extLst>
              <a:ext uri="{FF2B5EF4-FFF2-40B4-BE49-F238E27FC236}">
                <a16:creationId xmlns:a16="http://schemas.microsoft.com/office/drawing/2014/main" id="{DDC31855-7103-487A-8B1B-F54B1E768BB3}"/>
              </a:ext>
            </a:extLst>
          </p:cNvPr>
          <p:cNvGraphicFramePr/>
          <p:nvPr>
            <p:extLst>
              <p:ext uri="{D42A27DB-BD31-4B8C-83A1-F6EECF244321}">
                <p14:modId xmlns:p14="http://schemas.microsoft.com/office/powerpoint/2010/main" val="3663468611"/>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4">
            <a:extLst>
              <a:ext uri="{FF2B5EF4-FFF2-40B4-BE49-F238E27FC236}">
                <a16:creationId xmlns:a16="http://schemas.microsoft.com/office/drawing/2014/main" id="{BABE89F3-8512-483E-9F79-4AB65925AD6F}"/>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Tree>
    <p:extLst>
      <p:ext uri="{BB962C8B-B14F-4D97-AF65-F5344CB8AC3E}">
        <p14:creationId xmlns:p14="http://schemas.microsoft.com/office/powerpoint/2010/main" val="3599635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191FF-93B3-4EB0-B975-346720D81049}"/>
              </a:ext>
            </a:extLst>
          </p:cNvPr>
          <p:cNvSpPr>
            <a:spLocks noGrp="1"/>
          </p:cNvSpPr>
          <p:nvPr>
            <p:ph type="title"/>
          </p:nvPr>
        </p:nvSpPr>
        <p:spPr>
          <a:xfrm>
            <a:off x="1168908" y="500062"/>
            <a:ext cx="9232392" cy="1325563"/>
          </a:xfrm>
        </p:spPr>
        <p:txBody>
          <a:bodyPr/>
          <a:lstStyle/>
          <a:p>
            <a:r>
              <a:rPr lang="en-GB" dirty="0"/>
              <a:t>Development team </a:t>
            </a:r>
          </a:p>
        </p:txBody>
      </p:sp>
      <p:sp>
        <p:nvSpPr>
          <p:cNvPr id="5" name="Footer Placeholder 4">
            <a:extLst>
              <a:ext uri="{FF2B5EF4-FFF2-40B4-BE49-F238E27FC236}">
                <a16:creationId xmlns:a16="http://schemas.microsoft.com/office/drawing/2014/main" id="{CDC3C2F1-B7D8-43A5-A7A2-3AAE915C2F7A}"/>
              </a:ext>
            </a:extLst>
          </p:cNvPr>
          <p:cNvSpPr>
            <a:spLocks noGrp="1"/>
          </p:cNvSpPr>
          <p:nvPr>
            <p:ph type="ftr" sz="quarter" idx="3"/>
          </p:nvPr>
        </p:nvSpPr>
        <p:spPr/>
        <p:txBody>
          <a:bodyPr/>
          <a:lstStyle/>
          <a:p>
            <a:r>
              <a:rPr lang="en-GB" sz="1400"/>
              <a:t>www.rcgp.org.uk/TARGETantibiotics</a:t>
            </a:r>
            <a:endParaRPr lang="en-GB" sz="1400" dirty="0"/>
          </a:p>
        </p:txBody>
      </p:sp>
      <p:graphicFrame>
        <p:nvGraphicFramePr>
          <p:cNvPr id="10" name="Table 10">
            <a:extLst>
              <a:ext uri="{FF2B5EF4-FFF2-40B4-BE49-F238E27FC236}">
                <a16:creationId xmlns:a16="http://schemas.microsoft.com/office/drawing/2014/main" id="{F8C29159-7FCA-FCEB-2473-6B2885A72AB8}"/>
              </a:ext>
            </a:extLst>
          </p:cNvPr>
          <p:cNvGraphicFramePr>
            <a:graphicFrameLocks noGrp="1"/>
          </p:cNvGraphicFramePr>
          <p:nvPr>
            <p:extLst>
              <p:ext uri="{D42A27DB-BD31-4B8C-83A1-F6EECF244321}">
                <p14:modId xmlns:p14="http://schemas.microsoft.com/office/powerpoint/2010/main" val="4179017032"/>
              </p:ext>
            </p:extLst>
          </p:nvPr>
        </p:nvGraphicFramePr>
        <p:xfrm>
          <a:off x="1168908" y="1631657"/>
          <a:ext cx="9574573" cy="4754880"/>
        </p:xfrm>
        <a:graphic>
          <a:graphicData uri="http://schemas.openxmlformats.org/drawingml/2006/table">
            <a:tbl>
              <a:tblPr firstRow="1" bandRow="1">
                <a:tableStyleId>{5C22544A-7EE6-4342-B048-85BDC9FD1C3A}</a:tableStyleId>
              </a:tblPr>
              <a:tblGrid>
                <a:gridCol w="3438568">
                  <a:extLst>
                    <a:ext uri="{9D8B030D-6E8A-4147-A177-3AD203B41FA5}">
                      <a16:colId xmlns:a16="http://schemas.microsoft.com/office/drawing/2014/main" val="3718243222"/>
                    </a:ext>
                  </a:extLst>
                </a:gridCol>
                <a:gridCol w="6136005">
                  <a:extLst>
                    <a:ext uri="{9D8B030D-6E8A-4147-A177-3AD203B41FA5}">
                      <a16:colId xmlns:a16="http://schemas.microsoft.com/office/drawing/2014/main" val="2308742586"/>
                    </a:ext>
                  </a:extLst>
                </a:gridCol>
              </a:tblGrid>
              <a:tr h="378820">
                <a:tc>
                  <a:txBody>
                    <a:bodyPr/>
                    <a:lstStyle/>
                    <a:p>
                      <a:pPr algn="l"/>
                      <a:r>
                        <a:rPr lang="en-GB" sz="2000" b="0" dirty="0">
                          <a:solidFill>
                            <a:schemeClr val="accent6">
                              <a:lumMod val="10000"/>
                            </a:schemeClr>
                          </a:solidFill>
                        </a:rPr>
                        <a:t>Dr Tessa Lewis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b="0" dirty="0">
                          <a:solidFill>
                            <a:schemeClr val="accent6">
                              <a:lumMod val="10000"/>
                            </a:schemeClr>
                          </a:solidFill>
                        </a:rPr>
                        <a:t>General practitioner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4127782"/>
                  </a:ext>
                </a:extLst>
              </a:tr>
              <a:tr h="384081">
                <a:tc>
                  <a:txBody>
                    <a:bodyPr/>
                    <a:lstStyle/>
                    <a:p>
                      <a:pPr algn="l"/>
                      <a:r>
                        <a:rPr lang="en-GB" sz="2000" dirty="0">
                          <a:solidFill>
                            <a:schemeClr val="accent6">
                              <a:lumMod val="10000"/>
                            </a:schemeClr>
                          </a:solidFill>
                        </a:rPr>
                        <a:t>Dr Claire Neill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accent6">
                              <a:lumMod val="10000"/>
                            </a:schemeClr>
                          </a:solidFill>
                        </a:rPr>
                        <a:t>General practitioner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1375780"/>
                  </a:ext>
                </a:extLst>
              </a:tr>
              <a:tr h="384081">
                <a:tc>
                  <a:txBody>
                    <a:bodyPr/>
                    <a:lstStyle/>
                    <a:p>
                      <a:pPr algn="l"/>
                      <a:r>
                        <a:rPr lang="en-GB" sz="2000" dirty="0">
                          <a:solidFill>
                            <a:schemeClr val="accent6">
                              <a:lumMod val="10000"/>
                            </a:schemeClr>
                          </a:solidFill>
                        </a:rPr>
                        <a:t>Dr Harry Ahmed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accent6">
                              <a:lumMod val="10000"/>
                            </a:schemeClr>
                          </a:solidFill>
                        </a:rPr>
                        <a:t>Academic GP at Cardiff university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925539"/>
                  </a:ext>
                </a:extLst>
              </a:tr>
              <a:tr h="384081">
                <a:tc>
                  <a:txBody>
                    <a:bodyPr/>
                    <a:lstStyle/>
                    <a:p>
                      <a:pPr algn="l"/>
                      <a:r>
                        <a:rPr lang="en-GB" sz="2000" dirty="0">
                          <a:solidFill>
                            <a:schemeClr val="accent6">
                              <a:lumMod val="10000"/>
                            </a:schemeClr>
                          </a:solidFill>
                        </a:rPr>
                        <a:t>Dr Leigh Sanyaolu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accent6">
                              <a:lumMod val="10000"/>
                            </a:schemeClr>
                          </a:solidFill>
                        </a:rPr>
                        <a:t>Academic GP at Cardiff University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8809240"/>
                  </a:ext>
                </a:extLst>
              </a:tr>
              <a:tr h="384081">
                <a:tc>
                  <a:txBody>
                    <a:bodyPr/>
                    <a:lstStyle/>
                    <a:p>
                      <a:pPr algn="l"/>
                      <a:r>
                        <a:rPr lang="en-GB" sz="2000" dirty="0">
                          <a:solidFill>
                            <a:schemeClr val="accent6">
                              <a:lumMod val="10000"/>
                            </a:schemeClr>
                          </a:solidFill>
                        </a:rPr>
                        <a:t>Dr Philippa Moore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accent6">
                              <a:lumMod val="10000"/>
                            </a:schemeClr>
                          </a:solidFill>
                        </a:rPr>
                        <a:t>Consultant medical microbiologist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2682849"/>
                  </a:ext>
                </a:extLst>
              </a:tr>
              <a:tr h="384081">
                <a:tc>
                  <a:txBody>
                    <a:bodyPr/>
                    <a:lstStyle/>
                    <a:p>
                      <a:pPr algn="l"/>
                      <a:r>
                        <a:rPr lang="en-GB" sz="2000" dirty="0">
                          <a:solidFill>
                            <a:schemeClr val="accent6">
                              <a:lumMod val="10000"/>
                            </a:schemeClr>
                          </a:solidFill>
                        </a:rPr>
                        <a:t>Dr Theresa Lamagni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accent6">
                              <a:lumMod val="10000"/>
                            </a:schemeClr>
                          </a:solidFill>
                        </a:rPr>
                        <a:t>Head of Gram Positive Section division at UKHSA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605792"/>
                  </a:ext>
                </a:extLst>
              </a:tr>
              <a:tr h="384081">
                <a:tc>
                  <a:txBody>
                    <a:bodyPr/>
                    <a:lstStyle/>
                    <a:p>
                      <a:pPr algn="l"/>
                      <a:r>
                        <a:rPr lang="en-GB" sz="2000" dirty="0">
                          <a:solidFill>
                            <a:schemeClr val="accent6">
                              <a:lumMod val="10000"/>
                            </a:schemeClr>
                          </a:solidFill>
                        </a:rPr>
                        <a:t>Dr Sabine Bou-Antoun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accent6">
                              <a:lumMod val="10000"/>
                            </a:schemeClr>
                          </a:solidFill>
                        </a:rPr>
                        <a:t>Principal scientist at UKHSA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1015614"/>
                  </a:ext>
                </a:extLst>
              </a:tr>
              <a:tr h="384081">
                <a:tc>
                  <a:txBody>
                    <a:bodyPr/>
                    <a:lstStyle/>
                    <a:p>
                      <a:pPr algn="l"/>
                      <a:r>
                        <a:rPr lang="en-GB" sz="2000" dirty="0">
                          <a:solidFill>
                            <a:schemeClr val="accent6">
                              <a:lumMod val="10000"/>
                            </a:schemeClr>
                          </a:solidFill>
                        </a:rPr>
                        <a:t>Kathleen Hartigan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accent6">
                              <a:lumMod val="10000"/>
                            </a:schemeClr>
                          </a:solidFill>
                        </a:rPr>
                        <a:t>Advanced Nurse Practitioner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4270093"/>
                  </a:ext>
                </a:extLst>
              </a:tr>
              <a:tr h="384081">
                <a:tc>
                  <a:txBody>
                    <a:bodyPr/>
                    <a:lstStyle/>
                    <a:p>
                      <a:pPr algn="l"/>
                      <a:r>
                        <a:rPr lang="en-GB" sz="2000" dirty="0">
                          <a:solidFill>
                            <a:schemeClr val="accent6">
                              <a:lumMod val="10000"/>
                            </a:schemeClr>
                          </a:solidFill>
                        </a:rPr>
                        <a:t>Dr Nick Francis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accent6">
                              <a:lumMod val="10000"/>
                            </a:schemeClr>
                          </a:solidFill>
                        </a:rPr>
                        <a:t>Academic GP at Southampton university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1557121"/>
                  </a:ext>
                </a:extLst>
              </a:tr>
              <a:tr h="384081">
                <a:tc>
                  <a:txBody>
                    <a:bodyPr/>
                    <a:lstStyle/>
                    <a:p>
                      <a:pPr algn="l"/>
                      <a:r>
                        <a:rPr lang="en-GB" sz="2000" dirty="0">
                          <a:solidFill>
                            <a:schemeClr val="accent6">
                              <a:lumMod val="10000"/>
                            </a:schemeClr>
                          </a:solidFill>
                        </a:rPr>
                        <a:t>Dr Naomi Fleming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accent6">
                              <a:lumMod val="10000"/>
                            </a:schemeClr>
                          </a:solidFill>
                        </a:rPr>
                        <a:t>Antimicrobial stewardship lead for the East of England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7959928"/>
                  </a:ext>
                </a:extLst>
              </a:tr>
              <a:tr h="384081">
                <a:tc>
                  <a:txBody>
                    <a:bodyPr/>
                    <a:lstStyle/>
                    <a:p>
                      <a:pPr algn="l"/>
                      <a:r>
                        <a:rPr lang="en-GB" sz="2000" dirty="0">
                          <a:solidFill>
                            <a:schemeClr val="accent6">
                              <a:lumMod val="10000"/>
                            </a:schemeClr>
                          </a:solidFill>
                        </a:rPr>
                        <a:t>Camilla Stevenson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6">
                              <a:lumMod val="10000"/>
                            </a:schemeClr>
                          </a:solidFill>
                        </a:rPr>
                        <a:t>Project manager at RCGP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8544698"/>
                  </a:ext>
                </a:extLst>
              </a:tr>
              <a:tr h="384081">
                <a:tc>
                  <a:txBody>
                    <a:bodyPr/>
                    <a:lstStyle/>
                    <a:p>
                      <a:pPr algn="l"/>
                      <a:r>
                        <a:rPr lang="en-GB" sz="2000" dirty="0">
                          <a:solidFill>
                            <a:schemeClr val="accent6">
                              <a:lumMod val="10000"/>
                            </a:schemeClr>
                          </a:solidFill>
                        </a:rPr>
                        <a:t>Dr Dharini Shanmugabavan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accent6">
                              <a:lumMod val="10000"/>
                            </a:schemeClr>
                          </a:solidFill>
                        </a:rPr>
                        <a:t>Medical director at RCGP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3489747"/>
                  </a:ext>
                </a:extLst>
              </a:tr>
            </a:tbl>
          </a:graphicData>
        </a:graphic>
      </p:graphicFrame>
      <p:pic>
        <p:nvPicPr>
          <p:cNvPr id="4" name="Picture 3" descr="Shape&#10;&#10;Description automatically generated with low confidence">
            <a:extLst>
              <a:ext uri="{FF2B5EF4-FFF2-40B4-BE49-F238E27FC236}">
                <a16:creationId xmlns:a16="http://schemas.microsoft.com/office/drawing/2014/main" id="{5E211E75-7386-661D-04AD-8F1B296B8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2442" y="897018"/>
            <a:ext cx="1857214" cy="1857214"/>
          </a:xfrm>
          <a:prstGeom prst="rect">
            <a:avLst/>
          </a:prstGeom>
        </p:spPr>
      </p:pic>
    </p:spTree>
    <p:extLst>
      <p:ext uri="{BB962C8B-B14F-4D97-AF65-F5344CB8AC3E}">
        <p14:creationId xmlns:p14="http://schemas.microsoft.com/office/powerpoint/2010/main" val="492527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36D7A2A5-4642-9ED9-FB76-FC46E95B4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2102" y="2922101"/>
            <a:ext cx="2866145" cy="21529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0807344-056A-4F8A-9954-3F000280D041}"/>
              </a:ext>
            </a:extLst>
          </p:cNvPr>
          <p:cNvSpPr>
            <a:spLocks noGrp="1"/>
          </p:cNvSpPr>
          <p:nvPr>
            <p:ph type="title"/>
          </p:nvPr>
        </p:nvSpPr>
        <p:spPr>
          <a:xfrm>
            <a:off x="1066867" y="578429"/>
            <a:ext cx="9624152" cy="1325563"/>
          </a:xfrm>
        </p:spPr>
        <p:txBody>
          <a:bodyPr>
            <a:normAutofit/>
          </a:bodyPr>
          <a:lstStyle/>
          <a:p>
            <a:r>
              <a:rPr kumimoji="0" lang="en-GB" i="0" u="none" strike="noStrike" kern="1200" cap="none" spc="0" normalizeH="0" baseline="0" noProof="0" dirty="0">
                <a:ln>
                  <a:noFill/>
                </a:ln>
                <a:solidFill>
                  <a:srgbClr val="C00000"/>
                </a:solidFill>
                <a:effectLst/>
                <a:uLnTx/>
                <a:uFillTx/>
                <a:latin typeface="Calibri Light" panose="020F0302020204030204"/>
                <a:ea typeface="+mj-ea"/>
                <a:cs typeface="+mj-cs"/>
              </a:rPr>
              <a:t>Cellulitis </a:t>
            </a:r>
            <a:br>
              <a:rPr lang="en-GB" sz="2000" dirty="0">
                <a:solidFill>
                  <a:srgbClr val="C00000"/>
                </a:solidFill>
                <a:latin typeface="Calibri Light" panose="020F0302020204030204"/>
              </a:rPr>
            </a:br>
            <a:r>
              <a:rPr lang="en-GB" sz="3200" dirty="0">
                <a:solidFill>
                  <a:srgbClr val="C00000"/>
                </a:solidFill>
                <a:latin typeface="Calibri Light" panose="020F0302020204030204"/>
              </a:rPr>
              <a:t>Management </a:t>
            </a:r>
            <a:endParaRPr lang="en-GB" sz="2000" dirty="0">
              <a:solidFill>
                <a:srgbClr val="C00000"/>
              </a:solidFill>
            </a:endParaRPr>
          </a:p>
        </p:txBody>
      </p:sp>
      <p:sp>
        <p:nvSpPr>
          <p:cNvPr id="3" name="Content Placeholder 2">
            <a:extLst>
              <a:ext uri="{FF2B5EF4-FFF2-40B4-BE49-F238E27FC236}">
                <a16:creationId xmlns:a16="http://schemas.microsoft.com/office/drawing/2014/main" id="{F04CEE16-046C-4767-8436-69C9F5828E04}"/>
              </a:ext>
            </a:extLst>
          </p:cNvPr>
          <p:cNvSpPr>
            <a:spLocks noGrp="1"/>
          </p:cNvSpPr>
          <p:nvPr>
            <p:ph idx="1"/>
          </p:nvPr>
        </p:nvSpPr>
        <p:spPr>
          <a:xfrm>
            <a:off x="1134580" y="1850328"/>
            <a:ext cx="9624152" cy="1016727"/>
          </a:xfrm>
        </p:spPr>
        <p:txBody>
          <a:bodyPr>
            <a:normAutofit/>
          </a:bodyPr>
          <a:lstStyle/>
          <a:p>
            <a:pPr marL="0" indent="0">
              <a:lnSpc>
                <a:spcPct val="107000"/>
              </a:lnSpc>
              <a:spcAft>
                <a:spcPts val="800"/>
              </a:spcAft>
              <a:buNone/>
            </a:pPr>
            <a:r>
              <a:rPr lang="en-GB" sz="2000" dirty="0">
                <a:solidFill>
                  <a:srgbClr val="282828"/>
                </a:solidFill>
                <a:effectLst/>
                <a:ea typeface="Calibri" panose="020F0502020204030204" pitchFamily="34" charset="0"/>
                <a:cs typeface="Lato-Regular"/>
              </a:rPr>
              <a:t>Most common causative pathogens S</a:t>
            </a:r>
            <a:r>
              <a:rPr lang="en-GB" sz="2000" i="1" dirty="0">
                <a:solidFill>
                  <a:srgbClr val="282828"/>
                </a:solidFill>
                <a:effectLst/>
                <a:ea typeface="Calibri" panose="020F0502020204030204" pitchFamily="34" charset="0"/>
                <a:cs typeface="Lato-Regular"/>
              </a:rPr>
              <a:t>treptococcus pyogenes </a:t>
            </a:r>
            <a:r>
              <a:rPr lang="en-GB" sz="2000" dirty="0">
                <a:solidFill>
                  <a:srgbClr val="282828"/>
                </a:solidFill>
                <a:effectLst/>
                <a:ea typeface="Calibri" panose="020F0502020204030204" pitchFamily="34" charset="0"/>
                <a:cs typeface="Lato-Regular"/>
              </a:rPr>
              <a:t>and </a:t>
            </a:r>
            <a:r>
              <a:rPr lang="en-GB" sz="2000" i="1" dirty="0">
                <a:solidFill>
                  <a:srgbClr val="282828"/>
                </a:solidFill>
                <a:effectLst/>
                <a:ea typeface="Calibri" panose="020F0502020204030204" pitchFamily="34" charset="0"/>
                <a:cs typeface="Lato-Regular"/>
              </a:rPr>
              <a:t>Staphylococcus aureus, </a:t>
            </a:r>
            <a:r>
              <a:rPr lang="en-GB" sz="2000" dirty="0">
                <a:solidFill>
                  <a:srgbClr val="282828"/>
                </a:solidFill>
                <a:effectLst/>
                <a:ea typeface="Calibri" panose="020F0502020204030204" pitchFamily="34" charset="0"/>
                <a:cs typeface="Lato-Regular"/>
              </a:rPr>
              <a:t>therefore flucloxacillin first line </a:t>
            </a:r>
            <a:endParaRPr lang="en-GB" sz="2000" i="1" dirty="0">
              <a:solidFill>
                <a:srgbClr val="282828"/>
              </a:solidFill>
              <a:effectLst/>
              <a:ea typeface="Calibri" panose="020F0502020204030204" pitchFamily="34" charset="0"/>
              <a:cs typeface="Lato-Regular"/>
            </a:endParaRPr>
          </a:p>
        </p:txBody>
      </p:sp>
      <p:pic>
        <p:nvPicPr>
          <p:cNvPr id="9" name="Picture 8">
            <a:extLst>
              <a:ext uri="{FF2B5EF4-FFF2-40B4-BE49-F238E27FC236}">
                <a16:creationId xmlns:a16="http://schemas.microsoft.com/office/drawing/2014/main" id="{98AA79C7-55D8-4F91-BF21-2E4989058709}"/>
              </a:ext>
            </a:extLst>
          </p:cNvPr>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06834" y="2914447"/>
            <a:ext cx="3247697" cy="2242805"/>
          </a:xfrm>
          <a:prstGeom prst="rect">
            <a:avLst/>
          </a:prstGeom>
          <a:noFill/>
          <a:ln>
            <a:noFill/>
          </a:ln>
        </p:spPr>
      </p:pic>
      <p:sp>
        <p:nvSpPr>
          <p:cNvPr id="11" name="TextBox 10">
            <a:extLst>
              <a:ext uri="{FF2B5EF4-FFF2-40B4-BE49-F238E27FC236}">
                <a16:creationId xmlns:a16="http://schemas.microsoft.com/office/drawing/2014/main" id="{1C1B01CE-0D11-4AE1-9BEA-DF3371D945B6}"/>
              </a:ext>
            </a:extLst>
          </p:cNvPr>
          <p:cNvSpPr txBox="1"/>
          <p:nvPr/>
        </p:nvSpPr>
        <p:spPr>
          <a:xfrm>
            <a:off x="907304" y="5321296"/>
            <a:ext cx="3331778" cy="1077218"/>
          </a:xfrm>
          <a:prstGeom prst="rect">
            <a:avLst/>
          </a:prstGeom>
          <a:solidFill>
            <a:schemeClr val="bg1">
              <a:lumMod val="95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rgbClr val="F6F6F6">
                    <a:lumMod val="10000"/>
                  </a:srgbClr>
                </a:solidFill>
                <a:ea typeface="Lato" panose="020F0502020204030203" pitchFamily="34" charset="0"/>
                <a:cs typeface="Lato" panose="020F0502020204030203" pitchFamily="34" charset="0"/>
              </a:rPr>
              <a:t>Penetrating</a:t>
            </a:r>
            <a:r>
              <a:rPr kumimoji="0" lang="en-GB" sz="1600" b="0" i="0" u="none" strike="noStrike" kern="1200" cap="none" spc="0" normalizeH="0" baseline="0" noProof="0" dirty="0">
                <a:ln>
                  <a:noFill/>
                </a:ln>
                <a:solidFill>
                  <a:srgbClr val="F6F6F6">
                    <a:lumMod val="10000"/>
                  </a:srgbClr>
                </a:solidFill>
                <a:effectLst/>
                <a:uLnTx/>
                <a:uFillTx/>
                <a:ea typeface="Lato" panose="020F0502020204030203" pitchFamily="34" charset="0"/>
                <a:cs typeface="Lato" panose="020F0502020204030203" pitchFamily="34" charset="0"/>
              </a:rPr>
              <a:t> injury,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6F6F6">
                    <a:lumMod val="10000"/>
                  </a:srgbClr>
                </a:solidFill>
                <a:effectLst/>
                <a:uLnTx/>
                <a:uFillTx/>
                <a:ea typeface="Lato" panose="020F0502020204030203" pitchFamily="34" charset="0"/>
                <a:cs typeface="Lato" panose="020F0502020204030203" pitchFamily="34" charset="0"/>
              </a:rPr>
              <a:t>Exposure to water-borne organisms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rgbClr val="F6F6F6">
                    <a:lumMod val="10000"/>
                  </a:srgbClr>
                </a:solidFill>
                <a:ea typeface="Lato" panose="020F0502020204030203" pitchFamily="34" charset="0"/>
                <a:cs typeface="Lato" panose="020F0502020204030203" pitchFamily="34" charset="0"/>
              </a:rPr>
              <a:t>Infection</a:t>
            </a:r>
            <a:r>
              <a:rPr kumimoji="0" lang="en-GB" sz="1600" b="0" i="0" u="none" strike="noStrike" kern="1200" cap="none" spc="0" normalizeH="0" baseline="0" noProof="0" dirty="0">
                <a:ln>
                  <a:noFill/>
                </a:ln>
                <a:solidFill>
                  <a:srgbClr val="F6F6F6">
                    <a:lumMod val="10000"/>
                  </a:srgbClr>
                </a:solidFill>
                <a:effectLst/>
                <a:uLnTx/>
                <a:uFillTx/>
                <a:ea typeface="Lato" panose="020F0502020204030203" pitchFamily="34" charset="0"/>
                <a:cs typeface="Lato" panose="020F0502020204030203" pitchFamily="34" charset="0"/>
              </a:rPr>
              <a:t> acquired outside UK</a:t>
            </a:r>
          </a:p>
        </p:txBody>
      </p:sp>
      <p:pic>
        <p:nvPicPr>
          <p:cNvPr id="6" name="Graphic 1" descr="Surf with solid fill">
            <a:extLst>
              <a:ext uri="{FF2B5EF4-FFF2-40B4-BE49-F238E27FC236}">
                <a16:creationId xmlns:a16="http://schemas.microsoft.com/office/drawing/2014/main" id="{A5B44AAA-3DC4-4736-BD0D-3C87FF0705C5}"/>
              </a:ext>
            </a:extLst>
          </p:cNvPr>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52781" y="3726553"/>
            <a:ext cx="914400" cy="914400"/>
          </a:xfrm>
          <a:prstGeom prst="rect">
            <a:avLst/>
          </a:prstGeom>
        </p:spPr>
      </p:pic>
      <p:pic>
        <p:nvPicPr>
          <p:cNvPr id="8" name="Picture 7">
            <a:extLst>
              <a:ext uri="{FF2B5EF4-FFF2-40B4-BE49-F238E27FC236}">
                <a16:creationId xmlns:a16="http://schemas.microsoft.com/office/drawing/2014/main" id="{D81624B6-FBB1-4420-91E5-2D26AA5A78A7}"/>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716121" y="2682656"/>
            <a:ext cx="1178714" cy="1178714"/>
          </a:xfrm>
          <a:prstGeom prst="rect">
            <a:avLst/>
          </a:prstGeom>
        </p:spPr>
      </p:pic>
      <p:sp>
        <p:nvSpPr>
          <p:cNvPr id="12" name="TextBox 11">
            <a:extLst>
              <a:ext uri="{FF2B5EF4-FFF2-40B4-BE49-F238E27FC236}">
                <a16:creationId xmlns:a16="http://schemas.microsoft.com/office/drawing/2014/main" id="{2F997AB2-7A5B-49F4-80B9-16023F828C57}"/>
              </a:ext>
            </a:extLst>
          </p:cNvPr>
          <p:cNvSpPr txBox="1"/>
          <p:nvPr/>
        </p:nvSpPr>
        <p:spPr>
          <a:xfrm>
            <a:off x="5198980" y="5366257"/>
            <a:ext cx="2753940" cy="584775"/>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ea typeface="Lato" panose="020F0502020204030203" pitchFamily="34" charset="0"/>
                <a:cs typeface="Lato" panose="020F0502020204030203" pitchFamily="34" charset="0"/>
              </a:rPr>
              <a:t>Consider marking extent with </a:t>
            </a:r>
            <a:r>
              <a:rPr kumimoji="0" lang="en-GB" sz="1600" i="0" u="none" strike="noStrike" kern="1200" cap="none" spc="0" normalizeH="0" baseline="0" noProof="0" dirty="0">
                <a:ln>
                  <a:noFill/>
                </a:ln>
                <a:solidFill>
                  <a:srgbClr val="000000"/>
                </a:solidFill>
                <a:effectLst/>
                <a:uLnTx/>
                <a:uFillTx/>
                <a:ea typeface="Lato" panose="020F0502020204030203" pitchFamily="34" charset="0"/>
                <a:cs typeface="Lato" panose="020F0502020204030203" pitchFamily="34" charset="0"/>
              </a:rPr>
              <a:t>single-use surgical marker pen </a:t>
            </a:r>
          </a:p>
        </p:txBody>
      </p:sp>
      <p:sp>
        <p:nvSpPr>
          <p:cNvPr id="13" name="TextBox 12">
            <a:extLst>
              <a:ext uri="{FF2B5EF4-FFF2-40B4-BE49-F238E27FC236}">
                <a16:creationId xmlns:a16="http://schemas.microsoft.com/office/drawing/2014/main" id="{6ADDB5DF-35AB-4828-8009-DB471D937601}"/>
              </a:ext>
            </a:extLst>
          </p:cNvPr>
          <p:cNvSpPr txBox="1"/>
          <p:nvPr/>
        </p:nvSpPr>
        <p:spPr>
          <a:xfrm>
            <a:off x="1520609" y="4652355"/>
            <a:ext cx="27786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Consider swab if skin broken,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 + risk uncommon pathogen e.g. </a:t>
            </a:r>
          </a:p>
        </p:txBody>
      </p:sp>
      <p:sp>
        <p:nvSpPr>
          <p:cNvPr id="16" name="TextBox 15">
            <a:extLst>
              <a:ext uri="{FF2B5EF4-FFF2-40B4-BE49-F238E27FC236}">
                <a16:creationId xmlns:a16="http://schemas.microsoft.com/office/drawing/2014/main" id="{1486781F-3547-4CC5-8026-67D9883886FF}"/>
              </a:ext>
            </a:extLst>
          </p:cNvPr>
          <p:cNvSpPr txBox="1"/>
          <p:nvPr/>
        </p:nvSpPr>
        <p:spPr>
          <a:xfrm>
            <a:off x="8811126" y="5075074"/>
            <a:ext cx="2856185" cy="1323439"/>
          </a:xfrm>
          <a:prstGeom prst="rect">
            <a:avLst/>
          </a:prstGeom>
          <a:solidFill>
            <a:schemeClr val="bg1">
              <a:lumMod val="9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6F6F6">
                    <a:lumMod val="10000"/>
                  </a:srgbClr>
                </a:solidFill>
                <a:effectLst/>
                <a:uLnTx/>
                <a:uFillTx/>
                <a:ea typeface="Lato" panose="020F0502020204030203" pitchFamily="34" charset="0"/>
                <a:cs typeface="Lato" panose="020F0502020204030203" pitchFamily="34" charset="0"/>
              </a:rPr>
              <a:t>Manage underlying conditions E.g. diabetes, venous insufficiency eczema and oedema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6F6F6">
                    <a:lumMod val="10000"/>
                  </a:srgbClr>
                </a:solidFill>
                <a:effectLst/>
                <a:uLnTx/>
                <a:uFillTx/>
                <a:ea typeface="Lato" panose="020F0502020204030203" pitchFamily="34" charset="0"/>
                <a:cs typeface="Lato" panose="020F0502020204030203" pitchFamily="34" charset="0"/>
              </a:rPr>
              <a:t>(calcium channel blockers)</a:t>
            </a:r>
          </a:p>
        </p:txBody>
      </p:sp>
      <p:pic>
        <p:nvPicPr>
          <p:cNvPr id="17" name="Picture 16">
            <a:extLst>
              <a:ext uri="{FF2B5EF4-FFF2-40B4-BE49-F238E27FC236}">
                <a16:creationId xmlns:a16="http://schemas.microsoft.com/office/drawing/2014/main" id="{B2076A24-8EAB-4D3D-99B0-93487CA76D6C}"/>
              </a:ext>
            </a:extLst>
          </p:cNvPr>
          <p:cNvPicPr>
            <a:picLocks noChangeAspect="1"/>
          </p:cNvPicPr>
          <p:nvPr/>
        </p:nvPicPr>
        <p:blipFill>
          <a:blip r:embed="rId8"/>
          <a:stretch>
            <a:fillRect/>
          </a:stretch>
        </p:blipFill>
        <p:spPr>
          <a:xfrm>
            <a:off x="10239219" y="3726553"/>
            <a:ext cx="1326905" cy="1326905"/>
          </a:xfrm>
          <a:prstGeom prst="rect">
            <a:avLst/>
          </a:prstGeom>
        </p:spPr>
      </p:pic>
      <p:pic>
        <p:nvPicPr>
          <p:cNvPr id="18" name="Picture 17">
            <a:extLst>
              <a:ext uri="{FF2B5EF4-FFF2-40B4-BE49-F238E27FC236}">
                <a16:creationId xmlns:a16="http://schemas.microsoft.com/office/drawing/2014/main" id="{0C53649D-BACF-4ABC-B72D-17248BD52C94}"/>
              </a:ext>
            </a:extLst>
          </p:cNvPr>
          <p:cNvPicPr>
            <a:picLocks noChangeAspect="1"/>
          </p:cNvPicPr>
          <p:nvPr/>
        </p:nvPicPr>
        <p:blipFill>
          <a:blip r:embed="rId9"/>
          <a:stretch>
            <a:fillRect/>
          </a:stretch>
        </p:blipFill>
        <p:spPr>
          <a:xfrm>
            <a:off x="9368072" y="3067634"/>
            <a:ext cx="1322947" cy="1322947"/>
          </a:xfrm>
          <a:prstGeom prst="rect">
            <a:avLst/>
          </a:prstGeom>
        </p:spPr>
      </p:pic>
      <p:pic>
        <p:nvPicPr>
          <p:cNvPr id="20" name="Graphic 19" descr="Moon and stars with solid fill">
            <a:extLst>
              <a:ext uri="{FF2B5EF4-FFF2-40B4-BE49-F238E27FC236}">
                <a16:creationId xmlns:a16="http://schemas.microsoft.com/office/drawing/2014/main" id="{00F3DE6D-0655-41F5-8FE1-0325576FB54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80301" y="2895012"/>
            <a:ext cx="950190" cy="950190"/>
          </a:xfrm>
          <a:prstGeom prst="rect">
            <a:avLst/>
          </a:prstGeom>
        </p:spPr>
      </p:pic>
      <p:sp>
        <p:nvSpPr>
          <p:cNvPr id="19" name="Rectangle 18">
            <a:extLst>
              <a:ext uri="{FF2B5EF4-FFF2-40B4-BE49-F238E27FC236}">
                <a16:creationId xmlns:a16="http://schemas.microsoft.com/office/drawing/2014/main" id="{5D2E09F6-2DE1-41AE-9654-ADB792483593}"/>
              </a:ext>
            </a:extLst>
          </p:cNvPr>
          <p:cNvSpPr/>
          <p:nvPr/>
        </p:nvSpPr>
        <p:spPr>
          <a:xfrm>
            <a:off x="0" y="1507315"/>
            <a:ext cx="795221" cy="5009971"/>
          </a:xfrm>
          <a:prstGeom prst="rect">
            <a:avLst/>
          </a:prstGeom>
          <a:solidFill>
            <a:srgbClr val="FF7F32"/>
          </a:solidFill>
          <a:ln>
            <a:solidFill>
              <a:srgbClr val="FF7F3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Cellulitis</a:t>
            </a:r>
          </a:p>
        </p:txBody>
      </p:sp>
      <p:graphicFrame>
        <p:nvGraphicFramePr>
          <p:cNvPr id="21" name="Diagram 20">
            <a:extLst>
              <a:ext uri="{FF2B5EF4-FFF2-40B4-BE49-F238E27FC236}">
                <a16:creationId xmlns:a16="http://schemas.microsoft.com/office/drawing/2014/main" id="{A8ABB3A6-3887-4C58-A586-A3D92AAEDCF4}"/>
              </a:ext>
            </a:extLst>
          </p:cNvPr>
          <p:cNvGraphicFramePr/>
          <p:nvPr>
            <p:extLst>
              <p:ext uri="{D42A27DB-BD31-4B8C-83A1-F6EECF244321}">
                <p14:modId xmlns:p14="http://schemas.microsoft.com/office/powerpoint/2010/main" val="1789098598"/>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2" name="Footer Placeholder 4">
            <a:extLst>
              <a:ext uri="{FF2B5EF4-FFF2-40B4-BE49-F238E27FC236}">
                <a16:creationId xmlns:a16="http://schemas.microsoft.com/office/drawing/2014/main" id="{A821131D-0BA3-49F0-8E41-61E6F5B3DF26}"/>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Tree>
    <p:extLst>
      <p:ext uri="{BB962C8B-B14F-4D97-AF65-F5344CB8AC3E}">
        <p14:creationId xmlns:p14="http://schemas.microsoft.com/office/powerpoint/2010/main" val="3254176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8FE3D9-2C65-4FDD-B6D6-2E7C59312AA4}"/>
              </a:ext>
            </a:extLst>
          </p:cNvPr>
          <p:cNvSpPr/>
          <p:nvPr/>
        </p:nvSpPr>
        <p:spPr>
          <a:xfrm>
            <a:off x="0" y="1523942"/>
            <a:ext cx="795221" cy="5009971"/>
          </a:xfrm>
          <a:prstGeom prst="rect">
            <a:avLst/>
          </a:prstGeom>
          <a:solidFill>
            <a:srgbClr val="FF7F32"/>
          </a:solidFill>
          <a:ln>
            <a:solidFill>
              <a:srgbClr val="FF7F3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Cellulitis</a:t>
            </a:r>
          </a:p>
        </p:txBody>
      </p:sp>
      <p:grpSp>
        <p:nvGrpSpPr>
          <p:cNvPr id="19" name="Group 18">
            <a:extLst>
              <a:ext uri="{FF2B5EF4-FFF2-40B4-BE49-F238E27FC236}">
                <a16:creationId xmlns:a16="http://schemas.microsoft.com/office/drawing/2014/main" id="{9CF91B65-F4BA-4892-91F8-45AE34319BCC}"/>
              </a:ext>
            </a:extLst>
          </p:cNvPr>
          <p:cNvGrpSpPr/>
          <p:nvPr/>
        </p:nvGrpSpPr>
        <p:grpSpPr>
          <a:xfrm>
            <a:off x="891681" y="664718"/>
            <a:ext cx="10408638" cy="5425910"/>
            <a:chOff x="891681" y="664718"/>
            <a:chExt cx="10408638" cy="5425910"/>
          </a:xfrm>
        </p:grpSpPr>
        <p:pic>
          <p:nvPicPr>
            <p:cNvPr id="15" name="Picture 14">
              <a:extLst>
                <a:ext uri="{FF2B5EF4-FFF2-40B4-BE49-F238E27FC236}">
                  <a16:creationId xmlns:a16="http://schemas.microsoft.com/office/drawing/2014/main" id="{3D4222A3-0594-49FE-82DD-6329AF38E5A2}"/>
                </a:ext>
              </a:extLst>
            </p:cNvPr>
            <p:cNvPicPr>
              <a:picLocks noChangeAspect="1"/>
            </p:cNvPicPr>
            <p:nvPr/>
          </p:nvPicPr>
          <p:blipFill>
            <a:blip r:embed="rId3"/>
            <a:stretch>
              <a:fillRect/>
            </a:stretch>
          </p:blipFill>
          <p:spPr>
            <a:xfrm>
              <a:off x="1070344" y="664718"/>
              <a:ext cx="10229975" cy="5425910"/>
            </a:xfrm>
            <a:prstGeom prst="rect">
              <a:avLst/>
            </a:prstGeom>
          </p:spPr>
        </p:pic>
        <p:sp>
          <p:nvSpPr>
            <p:cNvPr id="17" name="Oval 16">
              <a:extLst>
                <a:ext uri="{FF2B5EF4-FFF2-40B4-BE49-F238E27FC236}">
                  <a16:creationId xmlns:a16="http://schemas.microsoft.com/office/drawing/2014/main" id="{80E3CC70-354F-404C-81FC-1C9FA26E8AF2}"/>
                </a:ext>
              </a:extLst>
            </p:cNvPr>
            <p:cNvSpPr/>
            <p:nvPr/>
          </p:nvSpPr>
          <p:spPr>
            <a:xfrm>
              <a:off x="4098838" y="3620139"/>
              <a:ext cx="1773443" cy="631019"/>
            </a:xfrm>
            <a:prstGeom prst="ellipse">
              <a:avLst/>
            </a:prstGeom>
            <a:noFill/>
            <a:ln w="28575">
              <a:solidFill>
                <a:srgbClr val="A80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a:extLst>
                <a:ext uri="{FF2B5EF4-FFF2-40B4-BE49-F238E27FC236}">
                  <a16:creationId xmlns:a16="http://schemas.microsoft.com/office/drawing/2014/main" id="{33EEFA3A-7B21-4E0E-BE16-DDDD353F888A}"/>
                </a:ext>
              </a:extLst>
            </p:cNvPr>
            <p:cNvSpPr/>
            <p:nvPr/>
          </p:nvSpPr>
          <p:spPr>
            <a:xfrm>
              <a:off x="891681" y="2565779"/>
              <a:ext cx="1773443" cy="1314640"/>
            </a:xfrm>
            <a:prstGeom prst="ellipse">
              <a:avLst/>
            </a:prstGeom>
            <a:noFill/>
            <a:ln w="28575">
              <a:solidFill>
                <a:srgbClr val="A80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aphicFrame>
        <p:nvGraphicFramePr>
          <p:cNvPr id="20" name="Diagram 19">
            <a:extLst>
              <a:ext uri="{FF2B5EF4-FFF2-40B4-BE49-F238E27FC236}">
                <a16:creationId xmlns:a16="http://schemas.microsoft.com/office/drawing/2014/main" id="{26407316-A81D-4935-9BEF-57FD1B1F9BA9}"/>
              </a:ext>
            </a:extLst>
          </p:cNvPr>
          <p:cNvGraphicFramePr/>
          <p:nvPr>
            <p:extLst>
              <p:ext uri="{D42A27DB-BD31-4B8C-83A1-F6EECF244321}">
                <p14:modId xmlns:p14="http://schemas.microsoft.com/office/powerpoint/2010/main" val="1789098598"/>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Footer Placeholder 4">
            <a:extLst>
              <a:ext uri="{FF2B5EF4-FFF2-40B4-BE49-F238E27FC236}">
                <a16:creationId xmlns:a16="http://schemas.microsoft.com/office/drawing/2014/main" id="{89E99482-7590-4F67-82D0-73CFBAE1F983}"/>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TextBox 1">
            <a:extLst>
              <a:ext uri="{FF2B5EF4-FFF2-40B4-BE49-F238E27FC236}">
                <a16:creationId xmlns:a16="http://schemas.microsoft.com/office/drawing/2014/main" id="{A6B03AE1-9DD6-A8C9-549A-D10BECF67838}"/>
              </a:ext>
            </a:extLst>
          </p:cNvPr>
          <p:cNvSpPr txBox="1"/>
          <p:nvPr/>
        </p:nvSpPr>
        <p:spPr>
          <a:xfrm>
            <a:off x="10326511" y="6171012"/>
            <a:ext cx="1738489" cy="276999"/>
          </a:xfrm>
          <a:prstGeom prst="rect">
            <a:avLst/>
          </a:prstGeom>
          <a:noFill/>
        </p:spPr>
        <p:txBody>
          <a:bodyPr wrap="square">
            <a:spAutoFit/>
          </a:bodyPr>
          <a:lstStyle/>
          <a:p>
            <a:r>
              <a:rPr lang="en-GB" sz="1200" dirty="0">
                <a:latin typeface="Arial" panose="020B0604020202020204" pitchFamily="34" charset="0"/>
                <a:ea typeface="Calibri" panose="020F0502020204030204" pitchFamily="34" charset="0"/>
                <a:cs typeface="Arial" panose="020B0604020202020204" pitchFamily="34" charset="0"/>
              </a:rPr>
              <a:t>(NICE NG 141, 2019) </a:t>
            </a:r>
          </a:p>
        </p:txBody>
      </p:sp>
    </p:spTree>
    <p:extLst>
      <p:ext uri="{BB962C8B-B14F-4D97-AF65-F5344CB8AC3E}">
        <p14:creationId xmlns:p14="http://schemas.microsoft.com/office/powerpoint/2010/main" val="2022181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299310AE-C574-4C58-854B-EC29E97BA342}"/>
              </a:ext>
            </a:extLst>
          </p:cNvPr>
          <p:cNvGraphicFramePr>
            <a:graphicFrameLocks/>
          </p:cNvGraphicFramePr>
          <p:nvPr>
            <p:extLst>
              <p:ext uri="{D42A27DB-BD31-4B8C-83A1-F6EECF244321}">
                <p14:modId xmlns:p14="http://schemas.microsoft.com/office/powerpoint/2010/main" val="1452208582"/>
              </p:ext>
            </p:extLst>
          </p:nvPr>
        </p:nvGraphicFramePr>
        <p:xfrm>
          <a:off x="1265237" y="1349374"/>
          <a:ext cx="10021888" cy="480377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922E4A7-BA1D-4329-9C3E-3F136A6FA97F}"/>
              </a:ext>
            </a:extLst>
          </p:cNvPr>
          <p:cNvSpPr>
            <a:spLocks noGrp="1"/>
          </p:cNvSpPr>
          <p:nvPr>
            <p:ph type="title"/>
          </p:nvPr>
        </p:nvSpPr>
        <p:spPr>
          <a:xfrm>
            <a:off x="1143508" y="500062"/>
            <a:ext cx="9232392" cy="1325563"/>
          </a:xfrm>
        </p:spPr>
        <p:txBody>
          <a:bodyPr/>
          <a:lstStyle/>
          <a:p>
            <a:r>
              <a:rPr lang="en-GB" dirty="0"/>
              <a:t>Seasonal flucloxacillin prescribing  </a:t>
            </a:r>
            <a:br>
              <a:rPr lang="en-GB" dirty="0"/>
            </a:br>
            <a:endParaRPr lang="en-GB" dirty="0"/>
          </a:p>
        </p:txBody>
      </p:sp>
      <p:sp>
        <p:nvSpPr>
          <p:cNvPr id="5" name="Footer Placeholder 4">
            <a:extLst>
              <a:ext uri="{FF2B5EF4-FFF2-40B4-BE49-F238E27FC236}">
                <a16:creationId xmlns:a16="http://schemas.microsoft.com/office/drawing/2014/main" id="{EA6EAB3C-3D29-44D1-BF34-01488714EF58}"/>
              </a:ext>
            </a:extLst>
          </p:cNvPr>
          <p:cNvSpPr>
            <a:spLocks noGrp="1"/>
          </p:cNvSpPr>
          <p:nvPr>
            <p:ph type="ftr" sz="quarter" idx="3"/>
          </p:nvPr>
        </p:nvSpPr>
        <p:spPr/>
        <p:txBody>
          <a:bodyPr/>
          <a:lstStyle/>
          <a:p>
            <a:r>
              <a:rPr lang="en-GB" sz="1400"/>
              <a:t>www.rcgp.org.uk/TARGETantibiotics</a:t>
            </a:r>
            <a:endParaRPr lang="en-GB" sz="1400" dirty="0"/>
          </a:p>
        </p:txBody>
      </p:sp>
      <p:sp>
        <p:nvSpPr>
          <p:cNvPr id="6" name="Rectangle 5">
            <a:extLst>
              <a:ext uri="{FF2B5EF4-FFF2-40B4-BE49-F238E27FC236}">
                <a16:creationId xmlns:a16="http://schemas.microsoft.com/office/drawing/2014/main" id="{0EA59234-C7D8-48C6-A1EF-A402222244C6}"/>
              </a:ext>
            </a:extLst>
          </p:cNvPr>
          <p:cNvSpPr/>
          <p:nvPr/>
        </p:nvSpPr>
        <p:spPr>
          <a:xfrm>
            <a:off x="0" y="1523942"/>
            <a:ext cx="795221" cy="5009971"/>
          </a:xfrm>
          <a:prstGeom prst="rect">
            <a:avLst/>
          </a:prstGeom>
          <a:solidFill>
            <a:srgbClr val="FF7F32"/>
          </a:solidFill>
          <a:ln>
            <a:solidFill>
              <a:srgbClr val="FF7F3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Cellulitis</a:t>
            </a:r>
          </a:p>
        </p:txBody>
      </p:sp>
      <p:grpSp>
        <p:nvGrpSpPr>
          <p:cNvPr id="27" name="Group 26">
            <a:extLst>
              <a:ext uri="{FF2B5EF4-FFF2-40B4-BE49-F238E27FC236}">
                <a16:creationId xmlns:a16="http://schemas.microsoft.com/office/drawing/2014/main" id="{C86AE9AF-D57E-2314-3F36-BD54EFA5418A}"/>
              </a:ext>
            </a:extLst>
          </p:cNvPr>
          <p:cNvGrpSpPr/>
          <p:nvPr/>
        </p:nvGrpSpPr>
        <p:grpSpPr>
          <a:xfrm>
            <a:off x="2083594" y="1883067"/>
            <a:ext cx="9052719" cy="3149308"/>
            <a:chOff x="2083594" y="1883067"/>
            <a:chExt cx="9052719" cy="3149308"/>
          </a:xfrm>
        </p:grpSpPr>
        <p:sp>
          <p:nvSpPr>
            <p:cNvPr id="13" name="Rectangle 12">
              <a:extLst>
                <a:ext uri="{FF2B5EF4-FFF2-40B4-BE49-F238E27FC236}">
                  <a16:creationId xmlns:a16="http://schemas.microsoft.com/office/drawing/2014/main" id="{7C59A85E-99B4-87FE-504E-2FF60718E807}"/>
                </a:ext>
              </a:extLst>
            </p:cNvPr>
            <p:cNvSpPr/>
            <p:nvPr/>
          </p:nvSpPr>
          <p:spPr>
            <a:xfrm>
              <a:off x="3321051" y="1883067"/>
              <a:ext cx="273139" cy="3149308"/>
            </a:xfrm>
            <a:prstGeom prst="rect">
              <a:avLst/>
            </a:prstGeom>
            <a:solidFill>
              <a:srgbClr val="0070C0">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2684C3E6-657B-87CC-7CED-CF9412C009C5}"/>
                </a:ext>
              </a:extLst>
            </p:cNvPr>
            <p:cNvSpPr/>
            <p:nvPr/>
          </p:nvSpPr>
          <p:spPr>
            <a:xfrm>
              <a:off x="2083594" y="1883067"/>
              <a:ext cx="273139" cy="3149308"/>
            </a:xfrm>
            <a:prstGeom prst="rect">
              <a:avLst/>
            </a:prstGeom>
            <a:solidFill>
              <a:srgbClr val="0070C0">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A7A1B099-637F-78E2-D7F1-8688B38D22B4}"/>
                </a:ext>
              </a:extLst>
            </p:cNvPr>
            <p:cNvSpPr/>
            <p:nvPr/>
          </p:nvSpPr>
          <p:spPr>
            <a:xfrm>
              <a:off x="4590759" y="1883067"/>
              <a:ext cx="273138" cy="3149308"/>
            </a:xfrm>
            <a:prstGeom prst="rect">
              <a:avLst/>
            </a:prstGeom>
            <a:solidFill>
              <a:srgbClr val="0070C0">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BE9ADEC4-9678-8A46-7BAD-FAC34E4626D2}"/>
                </a:ext>
              </a:extLst>
            </p:cNvPr>
            <p:cNvSpPr/>
            <p:nvPr/>
          </p:nvSpPr>
          <p:spPr>
            <a:xfrm>
              <a:off x="5886449" y="1883067"/>
              <a:ext cx="273137" cy="3149308"/>
            </a:xfrm>
            <a:prstGeom prst="rect">
              <a:avLst/>
            </a:prstGeom>
            <a:solidFill>
              <a:srgbClr val="0070C0">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2B0A537C-2615-CE16-DF19-EF6E138E6B0D}"/>
                </a:ext>
              </a:extLst>
            </p:cNvPr>
            <p:cNvSpPr/>
            <p:nvPr/>
          </p:nvSpPr>
          <p:spPr>
            <a:xfrm>
              <a:off x="7142261" y="1883067"/>
              <a:ext cx="273136" cy="3149308"/>
            </a:xfrm>
            <a:prstGeom prst="rect">
              <a:avLst/>
            </a:prstGeom>
            <a:solidFill>
              <a:srgbClr val="0070C0">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B313D0E9-A21E-0FDA-B34C-93EB0D3EB372}"/>
                </a:ext>
              </a:extLst>
            </p:cNvPr>
            <p:cNvSpPr/>
            <p:nvPr/>
          </p:nvSpPr>
          <p:spPr>
            <a:xfrm>
              <a:off x="8383408" y="1883067"/>
              <a:ext cx="273136" cy="3149308"/>
            </a:xfrm>
            <a:prstGeom prst="rect">
              <a:avLst/>
            </a:prstGeom>
            <a:solidFill>
              <a:srgbClr val="0070C0">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20588DF2-941B-2420-672C-214DBEE78938}"/>
                </a:ext>
              </a:extLst>
            </p:cNvPr>
            <p:cNvSpPr/>
            <p:nvPr/>
          </p:nvSpPr>
          <p:spPr>
            <a:xfrm>
              <a:off x="9625716" y="1883067"/>
              <a:ext cx="273136" cy="3149308"/>
            </a:xfrm>
            <a:prstGeom prst="rect">
              <a:avLst/>
            </a:prstGeom>
            <a:solidFill>
              <a:srgbClr val="0070C0">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319048C4-4721-9453-B85C-95A2E8147472}"/>
                </a:ext>
              </a:extLst>
            </p:cNvPr>
            <p:cNvSpPr/>
            <p:nvPr/>
          </p:nvSpPr>
          <p:spPr>
            <a:xfrm>
              <a:off x="10926763" y="1883067"/>
              <a:ext cx="209550" cy="3149308"/>
            </a:xfrm>
            <a:prstGeom prst="rect">
              <a:avLst/>
            </a:prstGeom>
            <a:solidFill>
              <a:srgbClr val="0070C0">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8" name="Rectangle 27">
            <a:extLst>
              <a:ext uri="{FF2B5EF4-FFF2-40B4-BE49-F238E27FC236}">
                <a16:creationId xmlns:a16="http://schemas.microsoft.com/office/drawing/2014/main" id="{B5398A9F-63FA-8911-0298-8A3C2D3736D6}"/>
              </a:ext>
            </a:extLst>
          </p:cNvPr>
          <p:cNvSpPr/>
          <p:nvPr/>
        </p:nvSpPr>
        <p:spPr>
          <a:xfrm>
            <a:off x="10719333" y="5733684"/>
            <a:ext cx="602619" cy="400110"/>
          </a:xfrm>
          <a:prstGeom prst="rect">
            <a:avLst/>
          </a:prstGeom>
          <a:solidFill>
            <a:srgbClr val="0070C0">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E930BFF3-C579-5FFB-C772-D6D7B7C68D80}"/>
              </a:ext>
            </a:extLst>
          </p:cNvPr>
          <p:cNvSpPr txBox="1"/>
          <p:nvPr/>
        </p:nvSpPr>
        <p:spPr>
          <a:xfrm>
            <a:off x="10710228" y="5736086"/>
            <a:ext cx="620828" cy="400110"/>
          </a:xfrm>
          <a:prstGeom prst="rect">
            <a:avLst/>
          </a:prstGeom>
          <a:noFill/>
        </p:spPr>
        <p:txBody>
          <a:bodyPr wrap="square" rtlCol="0">
            <a:spAutoFit/>
          </a:bodyPr>
          <a:lstStyle/>
          <a:p>
            <a:pPr algn="ctr"/>
            <a:r>
              <a:rPr lang="en-GB" sz="1000" dirty="0">
                <a:solidFill>
                  <a:schemeClr val="accent6">
                    <a:lumMod val="10000"/>
                  </a:schemeClr>
                </a:solidFill>
              </a:rPr>
              <a:t>Winter months </a:t>
            </a:r>
          </a:p>
        </p:txBody>
      </p:sp>
      <p:graphicFrame>
        <p:nvGraphicFramePr>
          <p:cNvPr id="30" name="Diagram 29">
            <a:extLst>
              <a:ext uri="{FF2B5EF4-FFF2-40B4-BE49-F238E27FC236}">
                <a16:creationId xmlns:a16="http://schemas.microsoft.com/office/drawing/2014/main" id="{5461C52E-0392-89C4-C68D-D3E63153E3C8}"/>
              </a:ext>
            </a:extLst>
          </p:cNvPr>
          <p:cNvGraphicFramePr/>
          <p:nvPr>
            <p:extLst>
              <p:ext uri="{D42A27DB-BD31-4B8C-83A1-F6EECF244321}">
                <p14:modId xmlns:p14="http://schemas.microsoft.com/office/powerpoint/2010/main" val="825327422"/>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851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A901-838E-4AE1-8A6B-0F6BF3A41880}"/>
              </a:ext>
            </a:extLst>
          </p:cNvPr>
          <p:cNvSpPr>
            <a:spLocks noGrp="1"/>
          </p:cNvSpPr>
          <p:nvPr>
            <p:ph type="title"/>
          </p:nvPr>
        </p:nvSpPr>
        <p:spPr>
          <a:xfrm>
            <a:off x="1017952" y="391304"/>
            <a:ext cx="10683089" cy="1325563"/>
          </a:xfrm>
        </p:spPr>
        <p:txBody>
          <a:bodyPr>
            <a:normAutofit/>
          </a:bodyPr>
          <a:lstStyle/>
          <a:p>
            <a:r>
              <a:rPr lang="en-GB" sz="3600" dirty="0">
                <a:solidFill>
                  <a:srgbClr val="C00000"/>
                </a:solidFill>
              </a:rPr>
              <a:t>Safety netting advice </a:t>
            </a:r>
            <a:endParaRPr lang="en-GB" dirty="0">
              <a:solidFill>
                <a:srgbClr val="C00000"/>
              </a:solidFill>
            </a:endParaRPr>
          </a:p>
        </p:txBody>
      </p:sp>
      <p:sp>
        <p:nvSpPr>
          <p:cNvPr id="7" name="Rectangle 6">
            <a:extLst>
              <a:ext uri="{FF2B5EF4-FFF2-40B4-BE49-F238E27FC236}">
                <a16:creationId xmlns:a16="http://schemas.microsoft.com/office/drawing/2014/main" id="{34C92520-C33D-457F-972E-BE3DAE4A2970}"/>
              </a:ext>
            </a:extLst>
          </p:cNvPr>
          <p:cNvSpPr/>
          <p:nvPr/>
        </p:nvSpPr>
        <p:spPr>
          <a:xfrm>
            <a:off x="0" y="1523942"/>
            <a:ext cx="795221" cy="5009971"/>
          </a:xfrm>
          <a:prstGeom prst="rect">
            <a:avLst/>
          </a:prstGeom>
          <a:solidFill>
            <a:srgbClr val="FF7F32"/>
          </a:solidFill>
          <a:ln>
            <a:solidFill>
              <a:srgbClr val="FF7F3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Cellulitis</a:t>
            </a:r>
          </a:p>
        </p:txBody>
      </p:sp>
      <p:sp>
        <p:nvSpPr>
          <p:cNvPr id="4" name="Rectangle 3">
            <a:extLst>
              <a:ext uri="{FF2B5EF4-FFF2-40B4-BE49-F238E27FC236}">
                <a16:creationId xmlns:a16="http://schemas.microsoft.com/office/drawing/2014/main" id="{73988CC1-4313-4F28-A40E-F5AF2D816B4D}"/>
              </a:ext>
            </a:extLst>
          </p:cNvPr>
          <p:cNvSpPr/>
          <p:nvPr/>
        </p:nvSpPr>
        <p:spPr>
          <a:xfrm>
            <a:off x="3835018" y="1651706"/>
            <a:ext cx="8164954" cy="4628960"/>
          </a:xfrm>
          <a:prstGeom prst="rect">
            <a:avLst/>
          </a:prstGeom>
        </p:spPr>
        <p:txBody>
          <a:bodyPr wrap="square">
            <a:spAutoFit/>
          </a:bodyPr>
          <a:lstStyle/>
          <a:p>
            <a:pPr lvl="0">
              <a:lnSpc>
                <a:spcPct val="90000"/>
              </a:lnSpc>
              <a:spcBef>
                <a:spcPts val="1000"/>
              </a:spcBef>
              <a:defRPr/>
            </a:pPr>
            <a:r>
              <a:rPr lang="en-GB" sz="2400" b="1" dirty="0">
                <a:solidFill>
                  <a:srgbClr val="F6F6F6">
                    <a:lumMod val="10000"/>
                  </a:srgbClr>
                </a:solidFill>
                <a:cs typeface="Arial" panose="020B0604020202020204" pitchFamily="34" charset="0"/>
              </a:rPr>
              <a:t>Advice &amp; reassessment:</a:t>
            </a:r>
          </a:p>
          <a:p>
            <a:pPr lvl="0">
              <a:lnSpc>
                <a:spcPct val="90000"/>
              </a:lnSpc>
              <a:spcBef>
                <a:spcPts val="1000"/>
              </a:spcBef>
              <a:defRPr/>
            </a:pPr>
            <a:r>
              <a:rPr lang="en-GB" sz="2400" dirty="0">
                <a:solidFill>
                  <a:srgbClr val="F6F6F6">
                    <a:lumMod val="10000"/>
                  </a:srgbClr>
                </a:solidFill>
                <a:cs typeface="Arial" panose="020B0604020202020204" pitchFamily="34" charset="0"/>
              </a:rPr>
              <a:t>• Skin will take time to return to normal after finishing the antibiotics</a:t>
            </a:r>
          </a:p>
          <a:p>
            <a:pPr lvl="0">
              <a:lnSpc>
                <a:spcPct val="90000"/>
              </a:lnSpc>
              <a:spcBef>
                <a:spcPts val="1000"/>
              </a:spcBef>
              <a:defRPr/>
            </a:pPr>
            <a:r>
              <a:rPr lang="en-GB" sz="2400" dirty="0">
                <a:solidFill>
                  <a:srgbClr val="F6F6F6">
                    <a:lumMod val="10000"/>
                  </a:srgbClr>
                </a:solidFill>
                <a:cs typeface="Arial" panose="020B0604020202020204" pitchFamily="34" charset="0"/>
              </a:rPr>
              <a:t>• Seek medical help/reassess if:</a:t>
            </a:r>
          </a:p>
          <a:p>
            <a:pPr lvl="1">
              <a:lnSpc>
                <a:spcPct val="90000"/>
              </a:lnSpc>
              <a:spcBef>
                <a:spcPts val="1000"/>
              </a:spcBef>
              <a:defRPr/>
            </a:pPr>
            <a:r>
              <a:rPr lang="en-GB" sz="2400" dirty="0">
                <a:solidFill>
                  <a:srgbClr val="F6F6F6">
                    <a:lumMod val="10000"/>
                  </a:srgbClr>
                </a:solidFill>
                <a:cs typeface="Arial" panose="020B0604020202020204" pitchFamily="34" charset="0"/>
              </a:rPr>
              <a:t>- Worsen rapidly or significantly at any time,</a:t>
            </a:r>
          </a:p>
          <a:p>
            <a:pPr lvl="1">
              <a:lnSpc>
                <a:spcPct val="90000"/>
              </a:lnSpc>
              <a:spcBef>
                <a:spcPts val="1000"/>
              </a:spcBef>
              <a:defRPr/>
            </a:pPr>
            <a:r>
              <a:rPr lang="en-GB" sz="2400" dirty="0">
                <a:solidFill>
                  <a:srgbClr val="F6F6F6">
                    <a:lumMod val="10000"/>
                  </a:srgbClr>
                </a:solidFill>
                <a:cs typeface="Arial" panose="020B0604020202020204" pitchFamily="34" charset="0"/>
              </a:rPr>
              <a:t>- Or do not start to improve in 2 to 3 days</a:t>
            </a:r>
          </a:p>
          <a:p>
            <a:pPr lvl="1">
              <a:lnSpc>
                <a:spcPct val="90000"/>
              </a:lnSpc>
              <a:spcBef>
                <a:spcPts val="1000"/>
              </a:spcBef>
              <a:defRPr/>
            </a:pPr>
            <a:r>
              <a:rPr lang="en-GB" sz="2400" dirty="0">
                <a:solidFill>
                  <a:srgbClr val="1B1916"/>
                </a:solidFill>
                <a:cs typeface="Arial" panose="020B0604020202020204" pitchFamily="34" charset="0"/>
              </a:rPr>
              <a:t>- The person is very unwell, has severe pain, or redness or swelling</a:t>
            </a:r>
            <a:endParaRPr lang="en-GB" sz="2400" b="1" i="1" dirty="0">
              <a:solidFill>
                <a:srgbClr val="F6F6F6">
                  <a:lumMod val="10000"/>
                </a:srgbClr>
              </a:solidFill>
              <a:cs typeface="Arial" panose="020B0604020202020204" pitchFamily="34" charset="0"/>
            </a:endParaRPr>
          </a:p>
          <a:p>
            <a:pPr lvl="0">
              <a:spcBef>
                <a:spcPts val="1000"/>
              </a:spcBef>
              <a:defRPr/>
            </a:pPr>
            <a:r>
              <a:rPr lang="en-GB" sz="2400" b="1" i="1" dirty="0">
                <a:solidFill>
                  <a:srgbClr val="F6F6F6">
                    <a:lumMod val="10000"/>
                  </a:srgbClr>
                </a:solidFill>
                <a:cs typeface="Arial" panose="020B0604020202020204" pitchFamily="34" charset="0"/>
              </a:rPr>
              <a:t>Admit </a:t>
            </a:r>
            <a:r>
              <a:rPr lang="en-GB" sz="2400" i="1" dirty="0">
                <a:solidFill>
                  <a:srgbClr val="F6F6F6">
                    <a:lumMod val="10000"/>
                  </a:srgbClr>
                </a:solidFill>
                <a:cs typeface="Arial" panose="020B0604020202020204" pitchFamily="34" charset="0"/>
              </a:rPr>
              <a:t>if they have any symptoms or signs suggesting a more serious illness or condition, such as orbital cellulitis, osteomyelitis, septic arthritis, necrotising fasciitis or sepsis.</a:t>
            </a:r>
            <a:endParaRPr lang="en-GB" dirty="0">
              <a:solidFill>
                <a:srgbClr val="F6F6F6">
                  <a:lumMod val="10000"/>
                </a:srgbClr>
              </a:solidFill>
              <a:cs typeface="Arial" panose="020B0604020202020204" pitchFamily="34" charset="0"/>
            </a:endParaRPr>
          </a:p>
        </p:txBody>
      </p:sp>
      <p:graphicFrame>
        <p:nvGraphicFramePr>
          <p:cNvPr id="12" name="Diagram 11">
            <a:extLst>
              <a:ext uri="{FF2B5EF4-FFF2-40B4-BE49-F238E27FC236}">
                <a16:creationId xmlns:a16="http://schemas.microsoft.com/office/drawing/2014/main" id="{5C28D4BC-DC3F-4957-8A37-1D4947F784B3}"/>
              </a:ext>
            </a:extLst>
          </p:cNvPr>
          <p:cNvGraphicFramePr/>
          <p:nvPr>
            <p:extLst>
              <p:ext uri="{D42A27DB-BD31-4B8C-83A1-F6EECF244321}">
                <p14:modId xmlns:p14="http://schemas.microsoft.com/office/powerpoint/2010/main" val="1789098598"/>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ooter Placeholder 4">
            <a:extLst>
              <a:ext uri="{FF2B5EF4-FFF2-40B4-BE49-F238E27FC236}">
                <a16:creationId xmlns:a16="http://schemas.microsoft.com/office/drawing/2014/main" id="{C85EDB79-5BC3-4863-AF50-E8E64BD3A534}"/>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pic>
        <p:nvPicPr>
          <p:cNvPr id="5" name="Picture 4" descr="Logo, icon&#10;&#10;Description automatically generated">
            <a:extLst>
              <a:ext uri="{FF2B5EF4-FFF2-40B4-BE49-F238E27FC236}">
                <a16:creationId xmlns:a16="http://schemas.microsoft.com/office/drawing/2014/main" id="{E01DB6DD-5813-5663-EF75-A8AF24D335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2006" y="2469706"/>
            <a:ext cx="2530281" cy="2530281"/>
          </a:xfrm>
          <a:prstGeom prst="rect">
            <a:avLst/>
          </a:prstGeom>
        </p:spPr>
      </p:pic>
    </p:spTree>
    <p:extLst>
      <p:ext uri="{BB962C8B-B14F-4D97-AF65-F5344CB8AC3E}">
        <p14:creationId xmlns:p14="http://schemas.microsoft.com/office/powerpoint/2010/main" val="2646494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7344-056A-4F8A-9954-3F000280D041}"/>
              </a:ext>
            </a:extLst>
          </p:cNvPr>
          <p:cNvSpPr>
            <a:spLocks noGrp="1"/>
          </p:cNvSpPr>
          <p:nvPr>
            <p:ph type="title"/>
          </p:nvPr>
        </p:nvSpPr>
        <p:spPr>
          <a:xfrm>
            <a:off x="976224" y="467031"/>
            <a:ext cx="9232392" cy="1325563"/>
          </a:xfrm>
        </p:spPr>
        <p:txBody>
          <a:bodyPr>
            <a:normAutofit/>
          </a:bodyPr>
          <a:lstStyle/>
          <a:p>
            <a:r>
              <a:rPr kumimoji="0" lang="en-GB" i="0" u="none" strike="noStrike" kern="1200" cap="none" spc="0" normalizeH="0" baseline="0" noProof="0" dirty="0">
                <a:ln>
                  <a:noFill/>
                </a:ln>
                <a:solidFill>
                  <a:srgbClr val="C00000"/>
                </a:solidFill>
                <a:effectLst/>
                <a:uLnTx/>
                <a:uFillTx/>
                <a:latin typeface="Calibri Light" panose="020F0302020204030204"/>
                <a:ea typeface="+mj-ea"/>
                <a:cs typeface="+mj-cs"/>
              </a:rPr>
              <a:t>Cellulitis</a:t>
            </a:r>
            <a:r>
              <a:rPr kumimoji="0" lang="en-GB" sz="4000" i="0" u="none" strike="noStrike" kern="1200" cap="none" spc="0" normalizeH="0" baseline="0" noProof="0" dirty="0">
                <a:ln>
                  <a:noFill/>
                </a:ln>
                <a:solidFill>
                  <a:srgbClr val="C00000"/>
                </a:solidFill>
                <a:effectLst/>
                <a:uLnTx/>
                <a:uFillTx/>
                <a:latin typeface="Calibri Light" panose="020F0302020204030204"/>
                <a:ea typeface="+mj-ea"/>
                <a:cs typeface="+mj-cs"/>
              </a:rPr>
              <a:t> </a:t>
            </a:r>
            <a:r>
              <a:rPr lang="en-GB" sz="2000" dirty="0">
                <a:solidFill>
                  <a:srgbClr val="C00000"/>
                </a:solidFill>
              </a:rPr>
              <a:t>NICE Guidance 141</a:t>
            </a:r>
            <a:br>
              <a:rPr kumimoji="0" lang="en-GB" sz="1800" i="0" u="none" strike="noStrike" kern="1200" cap="none" spc="0" normalizeH="0" baseline="0" noProof="0" dirty="0">
                <a:ln>
                  <a:noFill/>
                </a:ln>
                <a:solidFill>
                  <a:srgbClr val="C00000"/>
                </a:solidFill>
                <a:effectLst/>
                <a:uLnTx/>
                <a:uFillTx/>
                <a:latin typeface="Calibri Light" panose="020F0302020204030204"/>
              </a:rPr>
            </a:br>
            <a:r>
              <a:rPr kumimoji="0" lang="en-GB" sz="4000" i="0" u="none" strike="noStrike" kern="1200" cap="none" spc="0" normalizeH="0" baseline="0" noProof="0" dirty="0">
                <a:ln>
                  <a:noFill/>
                </a:ln>
                <a:solidFill>
                  <a:srgbClr val="C00000"/>
                </a:solidFill>
                <a:effectLst/>
                <a:uLnTx/>
                <a:uFillTx/>
                <a:latin typeface="Calibri Light" panose="020F0302020204030204"/>
              </a:rPr>
              <a:t>Summary </a:t>
            </a:r>
            <a:endParaRPr lang="en-GB" sz="4000" dirty="0">
              <a:solidFill>
                <a:srgbClr val="C00000"/>
              </a:solidFill>
            </a:endParaRPr>
          </a:p>
        </p:txBody>
      </p:sp>
      <p:pic>
        <p:nvPicPr>
          <p:cNvPr id="6" name="Picture 5">
            <a:extLst>
              <a:ext uri="{FF2B5EF4-FFF2-40B4-BE49-F238E27FC236}">
                <a16:creationId xmlns:a16="http://schemas.microsoft.com/office/drawing/2014/main" id="{19D65868-40D1-4E59-BB53-07BC055083C6}"/>
              </a:ext>
            </a:extLst>
          </p:cNvPr>
          <p:cNvPicPr>
            <a:picLocks noChangeAspect="1"/>
          </p:cNvPicPr>
          <p:nvPr/>
        </p:nvPicPr>
        <p:blipFill>
          <a:blip r:embed="rId3"/>
          <a:stretch>
            <a:fillRect/>
          </a:stretch>
        </p:blipFill>
        <p:spPr>
          <a:xfrm>
            <a:off x="10904621" y="6186679"/>
            <a:ext cx="978568" cy="347234"/>
          </a:xfrm>
          <a:prstGeom prst="rect">
            <a:avLst/>
          </a:prstGeom>
        </p:spPr>
      </p:pic>
      <p:sp>
        <p:nvSpPr>
          <p:cNvPr id="7" name="Rectangle 6">
            <a:extLst>
              <a:ext uri="{FF2B5EF4-FFF2-40B4-BE49-F238E27FC236}">
                <a16:creationId xmlns:a16="http://schemas.microsoft.com/office/drawing/2014/main" id="{FD267FE3-5BB0-41F5-B3B6-4E5DB2F54E36}"/>
              </a:ext>
            </a:extLst>
          </p:cNvPr>
          <p:cNvSpPr/>
          <p:nvPr/>
        </p:nvSpPr>
        <p:spPr>
          <a:xfrm>
            <a:off x="0" y="1523942"/>
            <a:ext cx="795221" cy="5009971"/>
          </a:xfrm>
          <a:prstGeom prst="rect">
            <a:avLst/>
          </a:prstGeom>
          <a:solidFill>
            <a:srgbClr val="FF7F32"/>
          </a:solidFill>
          <a:ln>
            <a:solidFill>
              <a:srgbClr val="FF7F3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t>Cellulitis</a:t>
            </a:r>
          </a:p>
        </p:txBody>
      </p:sp>
      <p:graphicFrame>
        <p:nvGraphicFramePr>
          <p:cNvPr id="9" name="Diagram 8">
            <a:extLst>
              <a:ext uri="{FF2B5EF4-FFF2-40B4-BE49-F238E27FC236}">
                <a16:creationId xmlns:a16="http://schemas.microsoft.com/office/drawing/2014/main" id="{B5AFC2D6-5513-4CF0-A5C9-D1B6BD127969}"/>
              </a:ext>
            </a:extLst>
          </p:cNvPr>
          <p:cNvGraphicFramePr/>
          <p:nvPr>
            <p:extLst>
              <p:ext uri="{D42A27DB-BD31-4B8C-83A1-F6EECF244321}">
                <p14:modId xmlns:p14="http://schemas.microsoft.com/office/powerpoint/2010/main" val="2944600832"/>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42FBE982-6E0C-4276-9FC1-D03629BF3935}"/>
              </a:ext>
            </a:extLst>
          </p:cNvPr>
          <p:cNvSpPr txBox="1"/>
          <p:nvPr/>
        </p:nvSpPr>
        <p:spPr>
          <a:xfrm>
            <a:off x="4700257" y="1523942"/>
            <a:ext cx="7491743" cy="4507388"/>
          </a:xfrm>
          <a:prstGeom prst="rect">
            <a:avLst/>
          </a:prstGeom>
          <a:solidFill>
            <a:schemeClr val="bg1">
              <a:lumMod val="95000"/>
            </a:schemeClr>
          </a:solidFill>
        </p:spPr>
        <p:txBody>
          <a:bodyPr wrap="square">
            <a:spAutoFit/>
          </a:bodyPr>
          <a:lstStyle/>
          <a:p>
            <a:pPr>
              <a:lnSpc>
                <a:spcPct val="150000"/>
              </a:lnSpc>
              <a:spcBef>
                <a:spcPts val="200"/>
              </a:spcBef>
              <a:spcAft>
                <a:spcPts val="200"/>
              </a:spcAft>
              <a:defRPr/>
            </a:pPr>
            <a:r>
              <a:rPr lang="en-GB" sz="2000" b="1" dirty="0">
                <a:solidFill>
                  <a:srgbClr val="FF7F32"/>
                </a:solidFill>
                <a:ea typeface="Calibri" panose="020F0502020204030204" pitchFamily="34" charset="0"/>
                <a:cs typeface="Times New Roman" panose="02020603050405020304" pitchFamily="18" charset="0"/>
                <a:sym typeface="Wingdings" panose="05000000000000000000" pitchFamily="2" charset="2"/>
              </a:rPr>
              <a:t></a:t>
            </a:r>
            <a:r>
              <a:rPr lang="en-GB" sz="2000" b="1" dirty="0">
                <a:solidFill>
                  <a:srgbClr val="00B050"/>
                </a:solidFill>
                <a:ea typeface="Calibri" panose="020F0502020204030204" pitchFamily="34" charset="0"/>
                <a:cs typeface="Times New Roman" panose="02020603050405020304" pitchFamily="18" charset="0"/>
                <a:sym typeface="Wingdings" panose="05000000000000000000" pitchFamily="2" charset="2"/>
              </a:rPr>
              <a:t> </a:t>
            </a:r>
            <a:r>
              <a:rPr lang="en-GB" sz="2000" b="1" dirty="0">
                <a:ea typeface="Calibri" panose="020F0502020204030204" pitchFamily="34" charset="0"/>
                <a:cs typeface="Times New Roman" panose="02020603050405020304" pitchFamily="18" charset="0"/>
                <a:sym typeface="Wingdings" panose="05000000000000000000" pitchFamily="2" charset="2"/>
              </a:rPr>
              <a:t>   </a:t>
            </a:r>
            <a:r>
              <a:rPr lang="en-GB" sz="2000" b="1" dirty="0">
                <a:solidFill>
                  <a:schemeClr val="accent6">
                    <a:lumMod val="10000"/>
                  </a:schemeClr>
                </a:solidFill>
                <a:ea typeface="Calibri" panose="020F0502020204030204" pitchFamily="34" charset="0"/>
                <a:cs typeface="Times New Roman" panose="02020603050405020304" pitchFamily="18" charset="0"/>
                <a:sym typeface="Wingdings" panose="05000000000000000000" pitchFamily="2" charset="2"/>
              </a:rPr>
              <a:t>Exclude other causes of skin redness &amp; oedema</a:t>
            </a:r>
          </a:p>
          <a:p>
            <a:pPr>
              <a:lnSpc>
                <a:spcPct val="150000"/>
              </a:lnSpc>
              <a:spcBef>
                <a:spcPts val="200"/>
              </a:spcBef>
              <a:spcAft>
                <a:spcPts val="200"/>
              </a:spcAft>
              <a:defRPr/>
            </a:pPr>
            <a:r>
              <a:rPr kumimoji="0" lang="en-GB" sz="2000" b="1" i="0" u="none" strike="noStrike" kern="1200" cap="none" spc="0" normalizeH="0" baseline="0" noProof="0" dirty="0">
                <a:ln>
                  <a:noFill/>
                </a:ln>
                <a:solidFill>
                  <a:srgbClr val="FF7F32"/>
                </a:solidFill>
                <a:effectLst/>
                <a:uLnTx/>
                <a:uFillTx/>
                <a:ea typeface="Calibri" panose="020F0502020204030204" pitchFamily="34" charset="0"/>
                <a:cs typeface="Arial" panose="020B0604020202020204" pitchFamily="34" charset="0"/>
                <a:sym typeface="Wingdings" panose="05000000000000000000" pitchFamily="2" charset="2"/>
              </a:rPr>
              <a:t></a:t>
            </a:r>
            <a:r>
              <a:rPr kumimoji="0" lang="en-GB" sz="20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sym typeface="Wingdings" panose="05000000000000000000" pitchFamily="2" charset="2"/>
              </a:rPr>
              <a:t>    </a:t>
            </a:r>
            <a:r>
              <a:rPr lang="en-GB" sz="2000" b="1" dirty="0">
                <a:solidFill>
                  <a:prstClr val="black"/>
                </a:solidFill>
                <a:ea typeface="Calibri" panose="020F0502020204030204" pitchFamily="34" charset="0"/>
                <a:cs typeface="Arial" panose="020B0604020202020204" pitchFamily="34" charset="0"/>
                <a:sym typeface="Wingdings" panose="05000000000000000000" pitchFamily="2" charset="2"/>
              </a:rPr>
              <a:t>Look for site of entry e.g. skin break</a:t>
            </a:r>
          </a:p>
          <a:p>
            <a:pPr marL="0" marR="0" lvl="0" indent="0" algn="l" defTabSz="914400" rtl="0" eaLnBrk="1" fontAlgn="auto" latinLnBrk="0" hangingPunct="1">
              <a:lnSpc>
                <a:spcPct val="150000"/>
              </a:lnSpc>
              <a:spcBef>
                <a:spcPts val="200"/>
              </a:spcBef>
              <a:spcAft>
                <a:spcPts val="200"/>
              </a:spcAft>
              <a:buClrTx/>
              <a:buSzTx/>
              <a:buFontTx/>
              <a:buNone/>
              <a:tabLst/>
              <a:defRPr/>
            </a:pPr>
            <a:r>
              <a:rPr kumimoji="0" lang="en-GB" sz="2000" b="1" i="0" u="none" strike="noStrike" kern="1200" cap="none" spc="0" normalizeH="0" baseline="0" noProof="0" dirty="0">
                <a:ln>
                  <a:noFill/>
                </a:ln>
                <a:solidFill>
                  <a:srgbClr val="FF7F32"/>
                </a:solidFill>
                <a:effectLst/>
                <a:uLnTx/>
                <a:uFillTx/>
                <a:ea typeface="Calibri" panose="020F0502020204030204" pitchFamily="34" charset="0"/>
                <a:cs typeface="Arial" panose="020B0604020202020204" pitchFamily="34" charset="0"/>
                <a:sym typeface="Wingdings" panose="05000000000000000000" pitchFamily="2" charset="2"/>
              </a:rPr>
              <a:t></a:t>
            </a:r>
            <a:r>
              <a:rPr kumimoji="0" lang="en-GB" sz="20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sym typeface="Wingdings" panose="05000000000000000000" pitchFamily="2" charset="2"/>
              </a:rPr>
              <a:t>    </a:t>
            </a:r>
            <a:r>
              <a:rPr kumimoji="0" lang="en-GB" sz="2000" b="1" i="0" u="none" strike="noStrike" kern="1200" cap="none" spc="0" normalizeH="0" baseline="0" noProof="0" dirty="0">
                <a:ln>
                  <a:noFill/>
                </a:ln>
                <a:solidFill>
                  <a:prstClr val="black"/>
                </a:solidFill>
                <a:effectLst/>
                <a:uLnTx/>
                <a:uFillTx/>
                <a:ea typeface="+mn-ea"/>
                <a:cs typeface="Arial" panose="020B0604020202020204" pitchFamily="34" charset="0"/>
              </a:rPr>
              <a:t>Usually affects one limb, bilateral cellulitis is rare </a:t>
            </a:r>
          </a:p>
          <a:p>
            <a:pPr>
              <a:lnSpc>
                <a:spcPct val="150000"/>
              </a:lnSpc>
              <a:spcBef>
                <a:spcPts val="200"/>
              </a:spcBef>
              <a:spcAft>
                <a:spcPts val="200"/>
              </a:spcAft>
              <a:defRPr/>
            </a:pPr>
            <a:r>
              <a:rPr lang="en-GB" sz="2000" b="1" dirty="0">
                <a:solidFill>
                  <a:srgbClr val="FF7F32"/>
                </a:solidFill>
                <a:cs typeface="Arial" panose="020B0604020202020204" pitchFamily="34" charset="0"/>
              </a:rPr>
              <a:t>! </a:t>
            </a:r>
            <a:r>
              <a:rPr lang="en-GB" sz="2000" b="1" dirty="0">
                <a:solidFill>
                  <a:srgbClr val="00B050"/>
                </a:solidFill>
                <a:cs typeface="Arial" panose="020B0604020202020204" pitchFamily="34" charset="0"/>
              </a:rPr>
              <a:t> </a:t>
            </a:r>
            <a:r>
              <a:rPr lang="en-GB" sz="2000" b="1" dirty="0">
                <a:solidFill>
                  <a:prstClr val="black"/>
                </a:solidFill>
                <a:cs typeface="Arial" panose="020B0604020202020204" pitchFamily="34" charset="0"/>
              </a:rPr>
              <a:t>    Manage underlying conditions</a:t>
            </a:r>
          </a:p>
          <a:p>
            <a:pPr marR="0" lvl="0" algn="l" defTabSz="914400" rtl="0" eaLnBrk="1" fontAlgn="auto" latinLnBrk="0" hangingPunct="1">
              <a:lnSpc>
                <a:spcPct val="150000"/>
              </a:lnSpc>
              <a:spcBef>
                <a:spcPts val="200"/>
              </a:spcBef>
              <a:spcAft>
                <a:spcPts val="200"/>
              </a:spcAft>
              <a:buClrTx/>
              <a:buSzTx/>
              <a:tabLst/>
              <a:defRPr/>
            </a:pPr>
            <a:r>
              <a:rPr kumimoji="0" lang="en-GB" sz="2000" b="1" i="0" u="none" strike="noStrike" kern="1200" cap="none" spc="0" normalizeH="0" baseline="0" noProof="0" dirty="0">
                <a:ln>
                  <a:noFill/>
                </a:ln>
                <a:solidFill>
                  <a:srgbClr val="FF7F32"/>
                </a:solidFill>
                <a:effectLst/>
                <a:uLnTx/>
                <a:uFillTx/>
                <a:ea typeface="+mn-ea"/>
                <a:cs typeface="Arial" panose="020B0604020202020204" pitchFamily="34" charset="0"/>
              </a:rPr>
              <a:t>Rx</a:t>
            </a:r>
            <a:r>
              <a:rPr lang="en-GB" sz="2000" b="1" dirty="0">
                <a:solidFill>
                  <a:prstClr val="black"/>
                </a:solidFill>
                <a:cs typeface="Arial" panose="020B0604020202020204" pitchFamily="34" charset="0"/>
              </a:rPr>
              <a:t>   </a:t>
            </a:r>
            <a:r>
              <a:rPr kumimoji="0" lang="en-GB" sz="2000" b="1" i="0" u="none" strike="noStrike" kern="1200" cap="none" spc="0" normalizeH="0" baseline="0" noProof="0" dirty="0">
                <a:ln>
                  <a:noFill/>
                </a:ln>
                <a:solidFill>
                  <a:prstClr val="black"/>
                </a:solidFill>
                <a:effectLst/>
                <a:uLnTx/>
                <a:uFillTx/>
                <a:ea typeface="+mn-ea"/>
                <a:cs typeface="Arial" panose="020B0604020202020204" pitchFamily="34" charset="0"/>
              </a:rPr>
              <a:t>First line - flucloxacillin (500mg/1g), 4 times a day, 5-7 days (up to 14 days)</a:t>
            </a:r>
          </a:p>
          <a:p>
            <a:pPr marR="0" lvl="0" algn="l" defTabSz="914400" rtl="0" eaLnBrk="1" fontAlgn="auto" latinLnBrk="0" hangingPunct="1">
              <a:lnSpc>
                <a:spcPct val="150000"/>
              </a:lnSpc>
              <a:spcBef>
                <a:spcPts val="200"/>
              </a:spcBef>
              <a:spcAft>
                <a:spcPts val="200"/>
              </a:spcAft>
              <a:buClrTx/>
              <a:buSzTx/>
              <a:tabLst/>
              <a:defRPr/>
            </a:pPr>
            <a:endParaRPr lang="en-GB" sz="2000" b="1" dirty="0">
              <a:solidFill>
                <a:prstClr val="black"/>
              </a:solidFill>
              <a:cs typeface="Arial" panose="020B0604020202020204" pitchFamily="34" charset="0"/>
            </a:endParaRPr>
          </a:p>
          <a:p>
            <a:pPr marR="0" lvl="0" algn="l" defTabSz="914400" rtl="0" eaLnBrk="1" fontAlgn="auto" latinLnBrk="0" hangingPunct="1">
              <a:lnSpc>
                <a:spcPct val="150000"/>
              </a:lnSpc>
              <a:spcBef>
                <a:spcPts val="200"/>
              </a:spcBef>
              <a:spcAft>
                <a:spcPts val="200"/>
              </a:spcAft>
              <a:buClrTx/>
              <a:buSzTx/>
              <a:tabLst/>
              <a:defRPr/>
            </a:pPr>
            <a:r>
              <a:rPr lang="en-GB" sz="2000" b="1" dirty="0">
                <a:solidFill>
                  <a:prstClr val="black"/>
                </a:solidFill>
                <a:cs typeface="Arial" panose="020B0604020202020204" pitchFamily="34" charset="0"/>
              </a:rPr>
              <a:t>Give prevention advice and advise that skin takes some time to return to normal after antibiotics finished</a:t>
            </a:r>
          </a:p>
        </p:txBody>
      </p:sp>
      <p:pic>
        <p:nvPicPr>
          <p:cNvPr id="1026" name="Picture 2">
            <a:extLst>
              <a:ext uri="{FF2B5EF4-FFF2-40B4-BE49-F238E27FC236}">
                <a16:creationId xmlns:a16="http://schemas.microsoft.com/office/drawing/2014/main" id="{4F4B4241-EA4F-47A1-B3B8-E421DA0E4A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219" y="2470245"/>
            <a:ext cx="3607755" cy="2710051"/>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4">
            <a:extLst>
              <a:ext uri="{FF2B5EF4-FFF2-40B4-BE49-F238E27FC236}">
                <a16:creationId xmlns:a16="http://schemas.microsoft.com/office/drawing/2014/main" id="{D2132615-E7EE-4C6B-BD5A-87D12145F37F}"/>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Tree>
    <p:extLst>
      <p:ext uri="{BB962C8B-B14F-4D97-AF65-F5344CB8AC3E}">
        <p14:creationId xmlns:p14="http://schemas.microsoft.com/office/powerpoint/2010/main" val="1377296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B8ED3-E04A-4D85-8093-32C7A4F5AFBC}"/>
              </a:ext>
            </a:extLst>
          </p:cNvPr>
          <p:cNvSpPr>
            <a:spLocks noGrp="1"/>
          </p:cNvSpPr>
          <p:nvPr>
            <p:ph type="title"/>
          </p:nvPr>
        </p:nvSpPr>
        <p:spPr>
          <a:xfrm>
            <a:off x="983056" y="424928"/>
            <a:ext cx="10515600" cy="725546"/>
          </a:xfrm>
        </p:spPr>
        <p:txBody>
          <a:bodyPr>
            <a:normAutofit/>
          </a:bodyPr>
          <a:lstStyle/>
          <a:p>
            <a:r>
              <a:rPr lang="en-GB" dirty="0">
                <a:solidFill>
                  <a:srgbClr val="C00000"/>
                </a:solidFill>
              </a:rPr>
              <a:t>Summary table </a:t>
            </a:r>
          </a:p>
        </p:txBody>
      </p:sp>
      <p:graphicFrame>
        <p:nvGraphicFramePr>
          <p:cNvPr id="4" name="Content Placeholder 3">
            <a:extLst>
              <a:ext uri="{FF2B5EF4-FFF2-40B4-BE49-F238E27FC236}">
                <a16:creationId xmlns:a16="http://schemas.microsoft.com/office/drawing/2014/main" id="{7B6E7EC0-C9D6-4D65-AE6D-DA0C6B76BC06}"/>
              </a:ext>
            </a:extLst>
          </p:cNvPr>
          <p:cNvGraphicFramePr>
            <a:graphicFrameLocks noGrp="1"/>
          </p:cNvGraphicFramePr>
          <p:nvPr>
            <p:ph idx="1"/>
            <p:extLst>
              <p:ext uri="{D42A27DB-BD31-4B8C-83A1-F6EECF244321}">
                <p14:modId xmlns:p14="http://schemas.microsoft.com/office/powerpoint/2010/main" val="359536567"/>
              </p:ext>
            </p:extLst>
          </p:nvPr>
        </p:nvGraphicFramePr>
        <p:xfrm>
          <a:off x="595109" y="1519915"/>
          <a:ext cx="11210203" cy="4573673"/>
        </p:xfrm>
        <a:graphic>
          <a:graphicData uri="http://schemas.openxmlformats.org/drawingml/2006/table">
            <a:tbl>
              <a:tblPr firstRow="1" firstCol="1" bandRow="1"/>
              <a:tblGrid>
                <a:gridCol w="2279579">
                  <a:extLst>
                    <a:ext uri="{9D8B030D-6E8A-4147-A177-3AD203B41FA5}">
                      <a16:colId xmlns:a16="http://schemas.microsoft.com/office/drawing/2014/main" val="108797368"/>
                    </a:ext>
                  </a:extLst>
                </a:gridCol>
                <a:gridCol w="2093097">
                  <a:extLst>
                    <a:ext uri="{9D8B030D-6E8A-4147-A177-3AD203B41FA5}">
                      <a16:colId xmlns:a16="http://schemas.microsoft.com/office/drawing/2014/main" val="1298565679"/>
                    </a:ext>
                  </a:extLst>
                </a:gridCol>
                <a:gridCol w="6837527">
                  <a:extLst>
                    <a:ext uri="{9D8B030D-6E8A-4147-A177-3AD203B41FA5}">
                      <a16:colId xmlns:a16="http://schemas.microsoft.com/office/drawing/2014/main" val="1065323173"/>
                    </a:ext>
                  </a:extLst>
                </a:gridCol>
              </a:tblGrid>
              <a:tr h="491765">
                <a:tc>
                  <a:txBody>
                    <a:bodyPr/>
                    <a:lstStyle/>
                    <a:p>
                      <a:pPr>
                        <a:lnSpc>
                          <a:spcPct val="107000"/>
                        </a:lnSpc>
                        <a:spcAft>
                          <a:spcPts val="800"/>
                        </a:spcAft>
                      </a:pPr>
                      <a:r>
                        <a:rPr lang="en-GB" sz="2200" b="1" kern="1200" dirty="0">
                          <a:solidFill>
                            <a:schemeClr val="bg1"/>
                          </a:solidFill>
                          <a:effectLst/>
                          <a:latin typeface="+mn-lt"/>
                          <a:ea typeface="Calibri" panose="020F0502020204030204" pitchFamily="34" charset="0"/>
                          <a:cs typeface="Times New Roman" panose="02020603050405020304" pitchFamily="18" charset="0"/>
                        </a:rPr>
                        <a:t> Condition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800"/>
                        </a:spcAft>
                      </a:pPr>
                      <a:r>
                        <a:rPr lang="en-GB" sz="2200" b="1" dirty="0">
                          <a:solidFill>
                            <a:schemeClr val="bg1"/>
                          </a:solidFill>
                          <a:effectLst/>
                          <a:latin typeface="+mn-lt"/>
                          <a:ea typeface="Calibri" panose="020F0502020204030204" pitchFamily="34" charset="0"/>
                          <a:cs typeface="Times New Roman" panose="02020603050405020304" pitchFamily="18" charset="0"/>
                        </a:rPr>
                        <a:t> Course length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800"/>
                        </a:spcAft>
                      </a:pPr>
                      <a:r>
                        <a:rPr lang="en-GB" sz="2200" b="1" dirty="0">
                          <a:solidFill>
                            <a:schemeClr val="bg1"/>
                          </a:solidFill>
                          <a:effectLst/>
                          <a:latin typeface="+mn-lt"/>
                          <a:ea typeface="Calibri" panose="020F0502020204030204" pitchFamily="34" charset="0"/>
                          <a:cs typeface="Times New Roman" panose="02020603050405020304" pitchFamily="18" charset="0"/>
                        </a:rPr>
                        <a:t> Footnote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976279697"/>
                  </a:ext>
                </a:extLst>
              </a:tr>
              <a:tr h="1287109">
                <a:tc>
                  <a:txBody>
                    <a:bodyPr/>
                    <a:lstStyle/>
                    <a:p>
                      <a:pPr>
                        <a:lnSpc>
                          <a:spcPct val="107000"/>
                        </a:lnSpc>
                        <a:spcAft>
                          <a:spcPts val="800"/>
                        </a:spcAft>
                      </a:pPr>
                      <a:r>
                        <a:rPr lang="en-GB" sz="2400" b="0" dirty="0">
                          <a:solidFill>
                            <a:schemeClr val="accent5">
                              <a:lumMod val="10000"/>
                            </a:schemeClr>
                          </a:solidFill>
                          <a:effectLst/>
                          <a:latin typeface="+mn-lt"/>
                          <a:ea typeface="Calibri" panose="020F0502020204030204" pitchFamily="34" charset="0"/>
                          <a:cs typeface="Times New Roman" panose="02020603050405020304" pitchFamily="18" charset="0"/>
                        </a:rPr>
                        <a:t>Impetigo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dirty="0">
                          <a:solidFill>
                            <a:schemeClr val="accent5">
                              <a:lumMod val="10000"/>
                            </a:schemeClr>
                          </a:solidFill>
                          <a:effectLst/>
                          <a:latin typeface="+mn-lt"/>
                          <a:ea typeface="Calibri" panose="020F0502020204030204" pitchFamily="34" charset="0"/>
                          <a:cs typeface="Times New Roman" panose="02020603050405020304" pitchFamily="18" charset="0"/>
                        </a:rPr>
                        <a:t>5 days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chemeClr val="accent5">
                              <a:lumMod val="10000"/>
                            </a:schemeClr>
                          </a:solidFill>
                          <a:effectLst/>
                          <a:latin typeface="+mn-lt"/>
                          <a:ea typeface="Calibri" panose="020F0502020204030204" pitchFamily="34" charset="0"/>
                          <a:cs typeface="Times New Roman" panose="02020603050405020304" pitchFamily="18" charset="0"/>
                        </a:rPr>
                        <a:t>5-day course is appropriate for most </a:t>
                      </a:r>
                    </a:p>
                    <a:p>
                      <a:pPr>
                        <a:lnSpc>
                          <a:spcPct val="107000"/>
                        </a:lnSpc>
                        <a:spcAft>
                          <a:spcPts val="800"/>
                        </a:spcAft>
                      </a:pPr>
                      <a:r>
                        <a:rPr lang="en-GB" sz="2000" dirty="0">
                          <a:solidFill>
                            <a:schemeClr val="accent5">
                              <a:lumMod val="10000"/>
                            </a:schemeClr>
                          </a:solidFill>
                          <a:effectLst/>
                          <a:latin typeface="+mn-lt"/>
                          <a:ea typeface="Calibri" panose="020F0502020204030204" pitchFamily="34" charset="0"/>
                          <a:cs typeface="Times New Roman" panose="02020603050405020304" pitchFamily="18" charset="0"/>
                        </a:rPr>
                        <a:t>Can be increased to 7 days based on clinical judgement, depending on the severity and number of lesions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5110476"/>
                  </a:ext>
                </a:extLst>
              </a:tr>
              <a:tr h="1047379">
                <a:tc>
                  <a:txBody>
                    <a:bodyPr/>
                    <a:lstStyle/>
                    <a:p>
                      <a:pPr>
                        <a:lnSpc>
                          <a:spcPct val="107000"/>
                        </a:lnSpc>
                        <a:spcAft>
                          <a:spcPts val="800"/>
                        </a:spcAft>
                      </a:pPr>
                      <a:r>
                        <a:rPr lang="en-GB" sz="2400" b="0" dirty="0">
                          <a:solidFill>
                            <a:schemeClr val="accent5">
                              <a:lumMod val="10000"/>
                            </a:schemeClr>
                          </a:solidFill>
                          <a:effectLst/>
                          <a:latin typeface="+mn-lt"/>
                          <a:ea typeface="Calibri" panose="020F0502020204030204" pitchFamily="34" charset="0"/>
                          <a:cs typeface="Times New Roman" panose="02020603050405020304" pitchFamily="18" charset="0"/>
                        </a:rPr>
                        <a:t>Leg Ulcer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dirty="0">
                          <a:solidFill>
                            <a:schemeClr val="accent5">
                              <a:lumMod val="10000"/>
                            </a:schemeClr>
                          </a:solidFill>
                          <a:effectLst/>
                          <a:latin typeface="+mn-lt"/>
                          <a:ea typeface="Calibri" panose="020F0502020204030204" pitchFamily="34" charset="0"/>
                          <a:cs typeface="Times New Roman" panose="02020603050405020304" pitchFamily="18" charset="0"/>
                        </a:rPr>
                        <a:t>7 days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chemeClr val="accent5">
                              <a:lumMod val="10000"/>
                            </a:schemeClr>
                          </a:solidFill>
                          <a:effectLst/>
                          <a:latin typeface="+mn-lt"/>
                          <a:ea typeface="Calibri" panose="020F0502020204030204" pitchFamily="34" charset="0"/>
                          <a:cs typeface="Times New Roman" panose="02020603050405020304" pitchFamily="18" charset="0"/>
                        </a:rPr>
                        <a:t>7 day course of flucloxacillin is the first line guidance. It is important to manage underlying conditions to promote ulcer healing </a:t>
                      </a:r>
                    </a:p>
                    <a:p>
                      <a:pPr>
                        <a:lnSpc>
                          <a:spcPct val="107000"/>
                        </a:lnSpc>
                        <a:spcAft>
                          <a:spcPts val="800"/>
                        </a:spcAft>
                      </a:pPr>
                      <a:r>
                        <a:rPr lang="en-GB" sz="2000" dirty="0">
                          <a:solidFill>
                            <a:schemeClr val="accent5">
                              <a:lumMod val="10000"/>
                            </a:schemeClr>
                          </a:solidFill>
                          <a:effectLst/>
                          <a:latin typeface="+mn-lt"/>
                          <a:ea typeface="Calibri" panose="020F0502020204030204" pitchFamily="34" charset="0"/>
                          <a:cs typeface="Times New Roman" panose="02020603050405020304" pitchFamily="18" charset="0"/>
                        </a:rPr>
                        <a:t>Antibiotics do not promote healing when not clinically infected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5321208"/>
                  </a:ext>
                </a:extLst>
              </a:tr>
              <a:tr h="1403133">
                <a:tc>
                  <a:txBody>
                    <a:bodyPr/>
                    <a:lstStyle/>
                    <a:p>
                      <a:pPr>
                        <a:lnSpc>
                          <a:spcPct val="107000"/>
                        </a:lnSpc>
                        <a:spcAft>
                          <a:spcPts val="800"/>
                        </a:spcAft>
                      </a:pPr>
                      <a:r>
                        <a:rPr lang="en-GB" sz="2400" b="0" dirty="0">
                          <a:solidFill>
                            <a:schemeClr val="accent5">
                              <a:lumMod val="10000"/>
                            </a:schemeClr>
                          </a:solidFill>
                          <a:effectLst/>
                          <a:latin typeface="+mn-lt"/>
                          <a:ea typeface="Calibri" panose="020F0502020204030204" pitchFamily="34" charset="0"/>
                          <a:cs typeface="Times New Roman" panose="02020603050405020304" pitchFamily="18" charset="0"/>
                        </a:rPr>
                        <a:t>Cellulitis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b="1" dirty="0">
                          <a:solidFill>
                            <a:schemeClr val="accent5">
                              <a:lumMod val="10000"/>
                            </a:schemeClr>
                          </a:solidFill>
                          <a:effectLst/>
                          <a:latin typeface="+mn-lt"/>
                          <a:ea typeface="Calibri" panose="020F0502020204030204" pitchFamily="34" charset="0"/>
                          <a:cs typeface="Times New Roman" panose="02020603050405020304" pitchFamily="18" charset="0"/>
                        </a:rPr>
                        <a:t>5-7 days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chemeClr val="accent5">
                              <a:lumMod val="10000"/>
                            </a:schemeClr>
                          </a:solidFill>
                          <a:effectLst/>
                          <a:latin typeface="+mn-lt"/>
                          <a:ea typeface="Calibri" panose="020F0502020204030204" pitchFamily="34" charset="0"/>
                          <a:cs typeface="Times New Roman" panose="02020603050405020304" pitchFamily="18" charset="0"/>
                        </a:rPr>
                        <a:t>A longer course (up to 14 days in total) may be needed based on clinical assessment. </a:t>
                      </a:r>
                    </a:p>
                    <a:p>
                      <a:pPr>
                        <a:lnSpc>
                          <a:spcPct val="107000"/>
                        </a:lnSpc>
                        <a:spcAft>
                          <a:spcPts val="800"/>
                        </a:spcAft>
                      </a:pPr>
                      <a:r>
                        <a:rPr lang="en-GB" sz="2000" dirty="0">
                          <a:solidFill>
                            <a:schemeClr val="accent5">
                              <a:lumMod val="10000"/>
                            </a:schemeClr>
                          </a:solidFill>
                          <a:effectLst/>
                          <a:latin typeface="+mn-lt"/>
                          <a:ea typeface="Calibri" panose="020F0502020204030204" pitchFamily="34" charset="0"/>
                          <a:cs typeface="Times New Roman" panose="02020603050405020304" pitchFamily="18" charset="0"/>
                        </a:rPr>
                        <a:t>However, skin does take time to return to normal, and full resolution at 5 to 7 days is not expected.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6225273"/>
                  </a:ext>
                </a:extLst>
              </a:tr>
            </a:tbl>
          </a:graphicData>
        </a:graphic>
      </p:graphicFrame>
      <p:sp>
        <p:nvSpPr>
          <p:cNvPr id="5" name="Footer Placeholder 4">
            <a:extLst>
              <a:ext uri="{FF2B5EF4-FFF2-40B4-BE49-F238E27FC236}">
                <a16:creationId xmlns:a16="http://schemas.microsoft.com/office/drawing/2014/main" id="{D6592C28-9B2D-43C2-B90D-1FD23C627E2B}"/>
              </a:ext>
            </a:extLst>
          </p:cNvPr>
          <p:cNvSpPr>
            <a:spLocks noGrp="1"/>
          </p:cNvSpPr>
          <p:nvPr>
            <p:ph type="ftr" sz="quarter" idx="3"/>
          </p:nvPr>
        </p:nvSpPr>
        <p:spPr>
          <a:xfrm>
            <a:off x="4038600" y="6492875"/>
            <a:ext cx="4114800" cy="365125"/>
          </a:xfrm>
        </p:spPr>
        <p:txBody>
          <a:bodyPr/>
          <a:lstStyle/>
          <a:p>
            <a:r>
              <a:rPr lang="en-GB" sz="1400" dirty="0"/>
              <a:t>www.rcgp.org.uk/TARGETantibiotics</a:t>
            </a:r>
          </a:p>
        </p:txBody>
      </p:sp>
    </p:spTree>
    <p:extLst>
      <p:ext uri="{BB962C8B-B14F-4D97-AF65-F5344CB8AC3E}">
        <p14:creationId xmlns:p14="http://schemas.microsoft.com/office/powerpoint/2010/main" val="799425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5FCB4-FB96-4179-A694-9CBD46DC35A7}"/>
              </a:ext>
            </a:extLst>
          </p:cNvPr>
          <p:cNvSpPr>
            <a:spLocks noGrp="1"/>
          </p:cNvSpPr>
          <p:nvPr>
            <p:ph type="title"/>
          </p:nvPr>
        </p:nvSpPr>
        <p:spPr/>
        <p:txBody>
          <a:bodyPr/>
          <a:lstStyle/>
          <a:p>
            <a:r>
              <a:rPr lang="en-GB" dirty="0"/>
              <a:t>Aims</a:t>
            </a:r>
          </a:p>
        </p:txBody>
      </p:sp>
      <p:sp>
        <p:nvSpPr>
          <p:cNvPr id="3" name="Content Placeholder 2">
            <a:extLst>
              <a:ext uri="{FF2B5EF4-FFF2-40B4-BE49-F238E27FC236}">
                <a16:creationId xmlns:a16="http://schemas.microsoft.com/office/drawing/2014/main" id="{43C01661-5463-44B4-A48B-E58180BD74E2}"/>
              </a:ext>
            </a:extLst>
          </p:cNvPr>
          <p:cNvSpPr>
            <a:spLocks noGrp="1"/>
          </p:cNvSpPr>
          <p:nvPr>
            <p:ph idx="1"/>
          </p:nvPr>
        </p:nvSpPr>
        <p:spPr/>
        <p:txBody>
          <a:bodyPr/>
          <a:lstStyle/>
          <a:p>
            <a:pPr marL="0" indent="0" algn="l">
              <a:buNone/>
            </a:pPr>
            <a:r>
              <a:rPr lang="en-GB" b="0" i="0" dirty="0">
                <a:solidFill>
                  <a:srgbClr val="333333"/>
                </a:solidFill>
                <a:effectLst/>
              </a:rPr>
              <a:t>Understand and discuss</a:t>
            </a:r>
          </a:p>
          <a:p>
            <a:pPr algn="l">
              <a:buFont typeface="+mj-lt"/>
              <a:buAutoNum type="arabicPeriod"/>
            </a:pPr>
            <a:endParaRPr lang="en-GB" dirty="0">
              <a:solidFill>
                <a:srgbClr val="333333"/>
              </a:solidFill>
            </a:endParaRPr>
          </a:p>
          <a:p>
            <a:pPr marL="514350" indent="-514350" algn="l">
              <a:buFont typeface="+mj-lt"/>
              <a:buAutoNum type="arabicPeriod"/>
            </a:pPr>
            <a:r>
              <a:rPr lang="en-GB" b="0" i="0" dirty="0">
                <a:solidFill>
                  <a:srgbClr val="333333"/>
                </a:solidFill>
                <a:effectLst/>
              </a:rPr>
              <a:t>Management and treatment of impetigo, cellulitis and leg ulcers in line with NICE prescribing guidance for skin infections  </a:t>
            </a:r>
          </a:p>
          <a:p>
            <a:pPr marL="514350" indent="-514350" algn="l">
              <a:buFont typeface="+mj-lt"/>
              <a:buAutoNum type="arabicPeriod"/>
            </a:pPr>
            <a:endParaRPr lang="en-GB" b="0" i="0" dirty="0">
              <a:solidFill>
                <a:srgbClr val="333333"/>
              </a:solidFill>
              <a:effectLst/>
            </a:endParaRPr>
          </a:p>
          <a:p>
            <a:pPr marL="514350" indent="-514350" algn="l">
              <a:buFont typeface="+mj-lt"/>
              <a:buAutoNum type="arabicPeriod"/>
            </a:pPr>
            <a:r>
              <a:rPr lang="en-GB" dirty="0">
                <a:solidFill>
                  <a:srgbClr val="333333"/>
                </a:solidFill>
              </a:rPr>
              <a:t>P</a:t>
            </a:r>
            <a:r>
              <a:rPr lang="en-GB" b="0" i="0" dirty="0">
                <a:solidFill>
                  <a:srgbClr val="333333"/>
                </a:solidFill>
                <a:effectLst/>
              </a:rPr>
              <a:t>rescribing rates and resistance trends for impetigo, cellulitis and leg ulcers in England </a:t>
            </a:r>
          </a:p>
          <a:p>
            <a:pPr marL="514350" indent="-514350" algn="l">
              <a:buFont typeface="+mj-lt"/>
              <a:buAutoNum type="arabicPeriod"/>
            </a:pPr>
            <a:endParaRPr lang="en-GB" b="0" i="0" dirty="0">
              <a:solidFill>
                <a:srgbClr val="333333"/>
              </a:solidFill>
              <a:effectLst/>
            </a:endParaRPr>
          </a:p>
          <a:p>
            <a:pPr marL="514350" indent="-514350" algn="l">
              <a:buFont typeface="+mj-lt"/>
              <a:buAutoNum type="arabicPeriod"/>
            </a:pPr>
            <a:r>
              <a:rPr lang="en-GB" b="0" i="0" dirty="0">
                <a:solidFill>
                  <a:srgbClr val="333333"/>
                </a:solidFill>
                <a:effectLst/>
              </a:rPr>
              <a:t>Antimicrobial stewardship (AMS) of skin infections </a:t>
            </a:r>
          </a:p>
          <a:p>
            <a:endParaRPr lang="en-GB" dirty="0"/>
          </a:p>
        </p:txBody>
      </p:sp>
      <p:sp>
        <p:nvSpPr>
          <p:cNvPr id="5" name="Footer Placeholder 4">
            <a:extLst>
              <a:ext uri="{FF2B5EF4-FFF2-40B4-BE49-F238E27FC236}">
                <a16:creationId xmlns:a16="http://schemas.microsoft.com/office/drawing/2014/main" id="{BD737F65-90FB-4D5C-AF5B-2EF0E3B18445}"/>
              </a:ext>
            </a:extLst>
          </p:cNvPr>
          <p:cNvSpPr>
            <a:spLocks noGrp="1"/>
          </p:cNvSpPr>
          <p:nvPr>
            <p:ph type="ftr" sz="quarter" idx="3"/>
          </p:nvPr>
        </p:nvSpPr>
        <p:spPr/>
        <p:txBody>
          <a:bodyPr/>
          <a:lstStyle/>
          <a:p>
            <a:r>
              <a:rPr lang="en-GB" sz="1400" dirty="0"/>
              <a:t>www.rcgp.org.uk/TARGETantibiotics</a:t>
            </a:r>
          </a:p>
        </p:txBody>
      </p:sp>
    </p:spTree>
    <p:extLst>
      <p:ext uri="{BB962C8B-B14F-4D97-AF65-F5344CB8AC3E}">
        <p14:creationId xmlns:p14="http://schemas.microsoft.com/office/powerpoint/2010/main" val="1128632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E38B34F-A908-4670-981D-050C5C80004A}"/>
              </a:ext>
            </a:extLst>
          </p:cNvPr>
          <p:cNvSpPr txBox="1">
            <a:spLocks noGrp="1"/>
          </p:cNvSpPr>
          <p:nvPr>
            <p:ph type="title" idx="4294967295"/>
          </p:nvPr>
        </p:nvSpPr>
        <p:spPr bwMode="auto">
          <a:xfrm>
            <a:off x="2493394" y="452801"/>
            <a:ext cx="6987271" cy="10081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61950" indent="-333375" algn="l" rtl="0" eaLnBrk="0" fontAlgn="base" hangingPunct="0">
              <a:spcBef>
                <a:spcPct val="20000"/>
              </a:spcBef>
              <a:spcAft>
                <a:spcPct val="0"/>
              </a:spcAft>
              <a:buClr>
                <a:srgbClr val="002060"/>
              </a:buClr>
              <a:buFont typeface="Arial" pitchFamily="34" charset="0"/>
              <a:buChar char="●"/>
              <a:tabLst>
                <a:tab pos="361950" algn="l"/>
                <a:tab pos="1162050" algn="l"/>
                <a:tab pos="1695450" algn="l"/>
                <a:tab pos="2247900" algn="l"/>
                <a:tab pos="2781300" algn="l"/>
              </a:tabLst>
              <a:defRPr sz="2800">
                <a:solidFill>
                  <a:schemeClr val="tx1"/>
                </a:solidFill>
                <a:latin typeface="+mn-lt"/>
                <a:ea typeface="+mn-ea"/>
                <a:cs typeface="+mn-cs"/>
              </a:defRPr>
            </a:lvl1pPr>
            <a:lvl2pPr marL="1162050" indent="-449263" algn="l" rtl="0" eaLnBrk="0" fontAlgn="base" hangingPunct="0">
              <a:spcBef>
                <a:spcPct val="20000"/>
              </a:spcBef>
              <a:spcAft>
                <a:spcPct val="0"/>
              </a:spcAft>
              <a:buClr>
                <a:srgbClr val="002060"/>
              </a:buClr>
              <a:buFont typeface="Arial" pitchFamily="34" charset="0"/>
              <a:buChar char="–"/>
              <a:tabLst>
                <a:tab pos="533400" algn="l"/>
                <a:tab pos="1162050" algn="l"/>
                <a:tab pos="1695450" algn="l"/>
                <a:tab pos="2247900" algn="l"/>
                <a:tab pos="2781300" algn="l"/>
              </a:tabLst>
              <a:defRPr sz="2400">
                <a:solidFill>
                  <a:schemeClr val="tx1"/>
                </a:solidFill>
                <a:latin typeface="+mn-lt"/>
              </a:defRPr>
            </a:lvl2pPr>
            <a:lvl3pPr marL="1695450" indent="-354013" algn="l" rtl="0" eaLnBrk="0" fontAlgn="base" hangingPunct="0">
              <a:spcBef>
                <a:spcPct val="20000"/>
              </a:spcBef>
              <a:spcAft>
                <a:spcPct val="0"/>
              </a:spcAft>
              <a:buClr>
                <a:srgbClr val="002060"/>
              </a:buClr>
              <a:buFont typeface="Arial" pitchFamily="34" charset="0"/>
              <a:buChar char="•"/>
              <a:tabLst>
                <a:tab pos="533400" algn="l"/>
                <a:tab pos="1162050" algn="l"/>
                <a:tab pos="1695450" algn="l"/>
                <a:tab pos="2247900" algn="l"/>
                <a:tab pos="2781300" algn="l"/>
              </a:tabLst>
              <a:defRPr sz="2000">
                <a:solidFill>
                  <a:schemeClr val="tx1"/>
                </a:solidFill>
                <a:latin typeface="+mn-lt"/>
              </a:defRPr>
            </a:lvl3pPr>
            <a:lvl4pPr marL="2247900" indent="-373063" algn="l" rtl="0" eaLnBrk="0" fontAlgn="base" hangingPunct="0">
              <a:spcBef>
                <a:spcPct val="20000"/>
              </a:spcBef>
              <a:spcAft>
                <a:spcPct val="0"/>
              </a:spcAft>
              <a:buClr>
                <a:srgbClr val="002060"/>
              </a:buClr>
              <a:buFont typeface="Courier New" pitchFamily="49" charset="0"/>
              <a:buChar char="o"/>
              <a:tabLst>
                <a:tab pos="533400" algn="l"/>
                <a:tab pos="1162050" algn="l"/>
                <a:tab pos="1695450" algn="l"/>
                <a:tab pos="2247900" algn="l"/>
                <a:tab pos="2781300" algn="l"/>
              </a:tabLst>
              <a:defRPr sz="1800">
                <a:solidFill>
                  <a:schemeClr val="tx1"/>
                </a:solidFill>
                <a:latin typeface="+mn-lt"/>
              </a:defRPr>
            </a:lvl4pPr>
            <a:lvl5pPr marL="2781300" indent="-354013" algn="l" rtl="0" eaLnBrk="0" fontAlgn="base" hangingPunct="0">
              <a:spcBef>
                <a:spcPct val="20000"/>
              </a:spcBef>
              <a:spcAft>
                <a:spcPct val="0"/>
              </a:spcAft>
              <a:buClr>
                <a:srgbClr val="002060"/>
              </a:buClr>
              <a:buFont typeface="Arial" pitchFamily="34" charset="0"/>
              <a:buChar char="–"/>
              <a:tabLst>
                <a:tab pos="533400" algn="l"/>
                <a:tab pos="1162050" algn="l"/>
                <a:tab pos="1695450" algn="l"/>
                <a:tab pos="2247900" algn="l"/>
                <a:tab pos="2781300" algn="l"/>
              </a:tabLst>
              <a:defRPr sz="1800">
                <a:solidFill>
                  <a:schemeClr val="tx1"/>
                </a:solidFill>
                <a:latin typeface="+mn-lt"/>
              </a:defRPr>
            </a:lvl5pPr>
            <a:lvl6pPr marL="3238500" indent="-354013" algn="l" rtl="0" eaLnBrk="1" fontAlgn="base" hangingPunct="1">
              <a:spcBef>
                <a:spcPct val="20000"/>
              </a:spcBef>
              <a:spcAft>
                <a:spcPct val="0"/>
              </a:spcAft>
              <a:buBlip>
                <a:blip r:embed="rId3"/>
              </a:buBlip>
              <a:tabLst>
                <a:tab pos="533400" algn="l"/>
                <a:tab pos="1162050" algn="l"/>
                <a:tab pos="1695450" algn="l"/>
                <a:tab pos="2247900" algn="l"/>
                <a:tab pos="2781300" algn="l"/>
              </a:tabLst>
              <a:defRPr sz="2000">
                <a:solidFill>
                  <a:schemeClr val="tx1"/>
                </a:solidFill>
                <a:latin typeface="+mn-lt"/>
              </a:defRPr>
            </a:lvl6pPr>
            <a:lvl7pPr marL="3695700" indent="-354013" algn="l" rtl="0" eaLnBrk="1" fontAlgn="base" hangingPunct="1">
              <a:spcBef>
                <a:spcPct val="20000"/>
              </a:spcBef>
              <a:spcAft>
                <a:spcPct val="0"/>
              </a:spcAft>
              <a:buBlip>
                <a:blip r:embed="rId3"/>
              </a:buBlip>
              <a:tabLst>
                <a:tab pos="533400" algn="l"/>
                <a:tab pos="1162050" algn="l"/>
                <a:tab pos="1695450" algn="l"/>
                <a:tab pos="2247900" algn="l"/>
                <a:tab pos="2781300" algn="l"/>
              </a:tabLst>
              <a:defRPr sz="2000">
                <a:solidFill>
                  <a:schemeClr val="tx1"/>
                </a:solidFill>
                <a:latin typeface="+mn-lt"/>
              </a:defRPr>
            </a:lvl7pPr>
            <a:lvl8pPr marL="4152900" indent="-354013" algn="l" rtl="0" eaLnBrk="1" fontAlgn="base" hangingPunct="1">
              <a:spcBef>
                <a:spcPct val="20000"/>
              </a:spcBef>
              <a:spcAft>
                <a:spcPct val="0"/>
              </a:spcAft>
              <a:buBlip>
                <a:blip r:embed="rId3"/>
              </a:buBlip>
              <a:tabLst>
                <a:tab pos="533400" algn="l"/>
                <a:tab pos="1162050" algn="l"/>
                <a:tab pos="1695450" algn="l"/>
                <a:tab pos="2247900" algn="l"/>
                <a:tab pos="2781300" algn="l"/>
              </a:tabLst>
              <a:defRPr sz="2000">
                <a:solidFill>
                  <a:schemeClr val="tx1"/>
                </a:solidFill>
                <a:latin typeface="+mn-lt"/>
              </a:defRPr>
            </a:lvl8pPr>
            <a:lvl9pPr marL="4610100" indent="-354013" algn="l" rtl="0" eaLnBrk="1" fontAlgn="base" hangingPunct="1">
              <a:spcBef>
                <a:spcPct val="20000"/>
              </a:spcBef>
              <a:spcAft>
                <a:spcPct val="0"/>
              </a:spcAft>
              <a:buBlip>
                <a:blip r:embed="rId3"/>
              </a:buBlip>
              <a:tabLst>
                <a:tab pos="533400" algn="l"/>
                <a:tab pos="1162050" algn="l"/>
                <a:tab pos="1695450" algn="l"/>
                <a:tab pos="2247900" algn="l"/>
                <a:tab pos="2781300" algn="l"/>
              </a:tabLst>
              <a:defRPr sz="2000">
                <a:solidFill>
                  <a:schemeClr val="tx1"/>
                </a:solidFill>
                <a:latin typeface="+mn-lt"/>
              </a:defRPr>
            </a:lvl9pPr>
          </a:lstStyle>
          <a:p>
            <a:pPr marL="28575" indent="0" algn="ctr" defTabSz="457200" eaLnBrk="1" hangingPunct="1">
              <a:lnSpc>
                <a:spcPct val="100000"/>
              </a:lnSpc>
              <a:spcBef>
                <a:spcPts val="1200"/>
              </a:spcBef>
              <a:buNone/>
              <a:defRPr/>
            </a:pPr>
            <a:r>
              <a:rPr lang="en-GB" altLang="en-US" kern="0" dirty="0">
                <a:solidFill>
                  <a:schemeClr val="bg1"/>
                </a:solidFill>
                <a:latin typeface="Arial"/>
              </a:rPr>
              <a:t>Deaths attributable to AMR each year</a:t>
            </a:r>
          </a:p>
        </p:txBody>
      </p:sp>
      <p:sp>
        <p:nvSpPr>
          <p:cNvPr id="3" name="TextBox 2">
            <a:extLst>
              <a:ext uri="{FF2B5EF4-FFF2-40B4-BE49-F238E27FC236}">
                <a16:creationId xmlns:a16="http://schemas.microsoft.com/office/drawing/2014/main" id="{D2093BA6-53ED-46B1-A529-FF54D8B953F8}"/>
              </a:ext>
            </a:extLst>
          </p:cNvPr>
          <p:cNvSpPr txBox="1"/>
          <p:nvPr/>
        </p:nvSpPr>
        <p:spPr>
          <a:xfrm>
            <a:off x="1084296" y="558117"/>
            <a:ext cx="4248614" cy="769441"/>
          </a:xfrm>
          <a:prstGeom prst="rect">
            <a:avLst/>
          </a:prstGeom>
          <a:noFill/>
        </p:spPr>
        <p:txBody>
          <a:bodyPr wrap="square" rtlCol="0">
            <a:spAutoFit/>
          </a:bodyPr>
          <a:lstStyle/>
          <a:p>
            <a:r>
              <a:rPr lang="en-GB" sz="4400" b="1" dirty="0">
                <a:solidFill>
                  <a:srgbClr val="AF1E2C"/>
                </a:solidFill>
                <a:latin typeface="Arial" panose="020B0604020202020204" pitchFamily="34" charset="0"/>
                <a:cs typeface="Arial" panose="020B0604020202020204" pitchFamily="34" charset="0"/>
              </a:rPr>
              <a:t>Context</a:t>
            </a:r>
            <a:endParaRPr lang="en-GB" b="1" dirty="0">
              <a:solidFill>
                <a:srgbClr val="AF1E2C"/>
              </a:solidFill>
              <a:latin typeface="Arial" panose="020B0604020202020204" pitchFamily="34" charset="0"/>
              <a:cs typeface="Arial" panose="020B0604020202020204" pitchFamily="34" charset="0"/>
            </a:endParaRPr>
          </a:p>
        </p:txBody>
      </p:sp>
      <p:grpSp>
        <p:nvGrpSpPr>
          <p:cNvPr id="10" name="Group 9" descr="Graphic showing the global mortality of AMR now (700,000) and in 2050 (10 million) compared with other diseases">
            <a:extLst>
              <a:ext uri="{FF2B5EF4-FFF2-40B4-BE49-F238E27FC236}">
                <a16:creationId xmlns:a16="http://schemas.microsoft.com/office/drawing/2014/main" id="{2E23F151-514E-4D2C-9408-11EC08447D45}"/>
              </a:ext>
            </a:extLst>
          </p:cNvPr>
          <p:cNvGrpSpPr/>
          <p:nvPr/>
        </p:nvGrpSpPr>
        <p:grpSpPr>
          <a:xfrm>
            <a:off x="550909" y="1460914"/>
            <a:ext cx="6601524" cy="4727165"/>
            <a:chOff x="-17319" y="1452323"/>
            <a:chExt cx="7220614" cy="5296352"/>
          </a:xfrm>
        </p:grpSpPr>
        <p:pic>
          <p:nvPicPr>
            <p:cNvPr id="11" name="Picture 10">
              <a:extLst>
                <a:ext uri="{FF2B5EF4-FFF2-40B4-BE49-F238E27FC236}">
                  <a16:creationId xmlns:a16="http://schemas.microsoft.com/office/drawing/2014/main" id="{A804EACC-0CB5-4640-A4B1-5B943396A071}"/>
                </a:ext>
              </a:extLst>
            </p:cNvPr>
            <p:cNvPicPr>
              <a:picLocks noChangeAspect="1"/>
            </p:cNvPicPr>
            <p:nvPr/>
          </p:nvPicPr>
          <p:blipFill rotWithShape="1">
            <a:blip r:embed="rId4"/>
            <a:srcRect b="2189"/>
            <a:stretch/>
          </p:blipFill>
          <p:spPr>
            <a:xfrm>
              <a:off x="0" y="1452323"/>
              <a:ext cx="6372200" cy="5179713"/>
            </a:xfrm>
            <a:prstGeom prst="rect">
              <a:avLst/>
            </a:prstGeom>
          </p:spPr>
        </p:pic>
        <p:sp>
          <p:nvSpPr>
            <p:cNvPr id="12" name="TextBox 11">
              <a:extLst>
                <a:ext uri="{FF2B5EF4-FFF2-40B4-BE49-F238E27FC236}">
                  <a16:creationId xmlns:a16="http://schemas.microsoft.com/office/drawing/2014/main" id="{89504538-436D-4712-B312-D5665F375B09}"/>
                </a:ext>
              </a:extLst>
            </p:cNvPr>
            <p:cNvSpPr txBox="1"/>
            <p:nvPr/>
          </p:nvSpPr>
          <p:spPr>
            <a:xfrm>
              <a:off x="599858" y="1988840"/>
              <a:ext cx="1074644" cy="655186"/>
            </a:xfrm>
            <a:prstGeom prst="rect">
              <a:avLst/>
            </a:prstGeom>
            <a:solidFill>
              <a:schemeClr val="bg1"/>
            </a:solidFill>
          </p:spPr>
          <p:txBody>
            <a:bodyPr wrap="square" rtlCol="0">
              <a:spAutoFit/>
            </a:bodyPr>
            <a:lstStyle/>
            <a:p>
              <a:pPr algn="r"/>
              <a:r>
                <a:rPr lang="en-GB" sz="1600" b="1" dirty="0">
                  <a:latin typeface="Bahnschrift SemiBold SemiConden" panose="020B0502040204020203" pitchFamily="34" charset="0"/>
                </a:rPr>
                <a:t>Tetanus</a:t>
              </a:r>
            </a:p>
            <a:p>
              <a:pPr algn="r"/>
              <a:r>
                <a:rPr lang="en-GB" sz="1600" b="1" dirty="0">
                  <a:latin typeface="Bahnschrift SemiBold SemiConden" panose="020B0502040204020203" pitchFamily="34" charset="0"/>
                </a:rPr>
                <a:t>60,000</a:t>
              </a:r>
            </a:p>
          </p:txBody>
        </p:sp>
        <p:sp>
          <p:nvSpPr>
            <p:cNvPr id="13" name="Rectangle 12">
              <a:extLst>
                <a:ext uri="{FF2B5EF4-FFF2-40B4-BE49-F238E27FC236}">
                  <a16:creationId xmlns:a16="http://schemas.microsoft.com/office/drawing/2014/main" id="{B8B5BD05-9951-4F98-8145-BC573906ECFE}"/>
                </a:ext>
              </a:extLst>
            </p:cNvPr>
            <p:cNvSpPr/>
            <p:nvPr/>
          </p:nvSpPr>
          <p:spPr>
            <a:xfrm>
              <a:off x="179512" y="3140968"/>
              <a:ext cx="792088" cy="703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4" name="Rectangle 13">
              <a:extLst>
                <a:ext uri="{FF2B5EF4-FFF2-40B4-BE49-F238E27FC236}">
                  <a16:creationId xmlns:a16="http://schemas.microsoft.com/office/drawing/2014/main" id="{2F308E73-C8CF-4811-909A-E5613C68BC75}"/>
                </a:ext>
              </a:extLst>
            </p:cNvPr>
            <p:cNvSpPr/>
            <p:nvPr/>
          </p:nvSpPr>
          <p:spPr>
            <a:xfrm>
              <a:off x="335558" y="2650640"/>
              <a:ext cx="792088" cy="703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5" name="TextBox 14">
              <a:extLst>
                <a:ext uri="{FF2B5EF4-FFF2-40B4-BE49-F238E27FC236}">
                  <a16:creationId xmlns:a16="http://schemas.microsoft.com/office/drawing/2014/main" id="{426A7188-4818-4884-B86C-002286DC5E38}"/>
                </a:ext>
              </a:extLst>
            </p:cNvPr>
            <p:cNvSpPr txBox="1"/>
            <p:nvPr/>
          </p:nvSpPr>
          <p:spPr>
            <a:xfrm>
              <a:off x="-17319" y="2973329"/>
              <a:ext cx="1389716" cy="943414"/>
            </a:xfrm>
            <a:prstGeom prst="rect">
              <a:avLst/>
            </a:prstGeom>
            <a:noFill/>
          </p:spPr>
          <p:txBody>
            <a:bodyPr wrap="square" rtlCol="0">
              <a:spAutoFit/>
            </a:bodyPr>
            <a:lstStyle/>
            <a:p>
              <a:pPr algn="r"/>
              <a:r>
                <a:rPr lang="en-GB" sz="1600" b="1" dirty="0">
                  <a:latin typeface="Bahnschrift SemiBold SemiConden" panose="020B0502040204020203" pitchFamily="34" charset="0"/>
                </a:rPr>
                <a:t>Road traffic accidents</a:t>
              </a:r>
            </a:p>
            <a:p>
              <a:pPr algn="r"/>
              <a:r>
                <a:rPr lang="en-GB" sz="1600" b="1" dirty="0">
                  <a:latin typeface="Bahnschrift SemiBold SemiConden" panose="020B0502040204020203" pitchFamily="34" charset="0"/>
                </a:rPr>
                <a:t>1.2 million</a:t>
              </a:r>
            </a:p>
          </p:txBody>
        </p:sp>
        <p:sp>
          <p:nvSpPr>
            <p:cNvPr id="16" name="TextBox 15">
              <a:extLst>
                <a:ext uri="{FF2B5EF4-FFF2-40B4-BE49-F238E27FC236}">
                  <a16:creationId xmlns:a16="http://schemas.microsoft.com/office/drawing/2014/main" id="{5858BD2F-72FC-4591-A2C6-F33C0E32AF74}"/>
                </a:ext>
              </a:extLst>
            </p:cNvPr>
            <p:cNvSpPr txBox="1"/>
            <p:nvPr/>
          </p:nvSpPr>
          <p:spPr>
            <a:xfrm>
              <a:off x="48690" y="4913479"/>
              <a:ext cx="1066928" cy="655186"/>
            </a:xfrm>
            <a:prstGeom prst="rect">
              <a:avLst/>
            </a:prstGeom>
            <a:solidFill>
              <a:schemeClr val="bg1"/>
            </a:solidFill>
          </p:spPr>
          <p:txBody>
            <a:bodyPr wrap="square" rtlCol="0">
              <a:spAutoFit/>
            </a:bodyPr>
            <a:lstStyle/>
            <a:p>
              <a:pPr algn="r"/>
              <a:r>
                <a:rPr lang="en-GB" sz="1600" b="1" dirty="0">
                  <a:latin typeface="Bahnschrift SemiBold SemiConden" panose="020B0502040204020203" pitchFamily="34" charset="0"/>
                </a:rPr>
                <a:t>Measles</a:t>
              </a:r>
            </a:p>
            <a:p>
              <a:pPr algn="r"/>
              <a:r>
                <a:rPr lang="en-GB" sz="1600" b="1" dirty="0">
                  <a:latin typeface="Bahnschrift SemiBold SemiConden" panose="020B0502040204020203" pitchFamily="34" charset="0"/>
                </a:rPr>
                <a:t>130,000</a:t>
              </a:r>
            </a:p>
          </p:txBody>
        </p:sp>
        <p:sp>
          <p:nvSpPr>
            <p:cNvPr id="17" name="TextBox 16">
              <a:extLst>
                <a:ext uri="{FF2B5EF4-FFF2-40B4-BE49-F238E27FC236}">
                  <a16:creationId xmlns:a16="http://schemas.microsoft.com/office/drawing/2014/main" id="{D7A66B7D-53BC-4CDA-A4AE-4C4413C7F590}"/>
                </a:ext>
              </a:extLst>
            </p:cNvPr>
            <p:cNvSpPr txBox="1"/>
            <p:nvPr/>
          </p:nvSpPr>
          <p:spPr>
            <a:xfrm>
              <a:off x="467544" y="5805262"/>
              <a:ext cx="1338944" cy="943413"/>
            </a:xfrm>
            <a:prstGeom prst="rect">
              <a:avLst/>
            </a:prstGeom>
            <a:solidFill>
              <a:schemeClr val="bg1"/>
            </a:solidFill>
          </p:spPr>
          <p:txBody>
            <a:bodyPr wrap="square" rtlCol="0">
              <a:spAutoFit/>
            </a:bodyPr>
            <a:lstStyle/>
            <a:p>
              <a:pPr algn="r"/>
              <a:r>
                <a:rPr lang="en-GB" sz="1600" b="1" dirty="0">
                  <a:latin typeface="Bahnschrift SemiBold SemiConden" panose="020B0502040204020203" pitchFamily="34" charset="0"/>
                </a:rPr>
                <a:t>Diarrhoeal disease</a:t>
              </a:r>
            </a:p>
            <a:p>
              <a:pPr algn="r"/>
              <a:r>
                <a:rPr lang="en-GB" sz="1600" b="1" dirty="0">
                  <a:latin typeface="Bahnschrift SemiBold SemiConden" panose="020B0502040204020203" pitchFamily="34" charset="0"/>
                </a:rPr>
                <a:t>1.4 million</a:t>
              </a:r>
            </a:p>
          </p:txBody>
        </p:sp>
        <p:sp>
          <p:nvSpPr>
            <p:cNvPr id="18" name="TextBox 17">
              <a:extLst>
                <a:ext uri="{FF2B5EF4-FFF2-40B4-BE49-F238E27FC236}">
                  <a16:creationId xmlns:a16="http://schemas.microsoft.com/office/drawing/2014/main" id="{4A433074-A186-45F6-B64E-107C15630928}"/>
                </a:ext>
              </a:extLst>
            </p:cNvPr>
            <p:cNvSpPr txBox="1"/>
            <p:nvPr/>
          </p:nvSpPr>
          <p:spPr>
            <a:xfrm>
              <a:off x="5436096" y="3164224"/>
              <a:ext cx="1242562" cy="655186"/>
            </a:xfrm>
            <a:prstGeom prst="rect">
              <a:avLst/>
            </a:prstGeom>
            <a:solidFill>
              <a:schemeClr val="bg1"/>
            </a:solidFill>
          </p:spPr>
          <p:txBody>
            <a:bodyPr wrap="square" rtlCol="0">
              <a:spAutoFit/>
            </a:bodyPr>
            <a:lstStyle/>
            <a:p>
              <a:r>
                <a:rPr lang="en-GB" sz="1600" b="1" dirty="0">
                  <a:latin typeface="Bahnschrift SemiBold SemiConden" panose="020B0502040204020203" pitchFamily="34" charset="0"/>
                </a:rPr>
                <a:t>Cancer </a:t>
              </a:r>
            </a:p>
            <a:p>
              <a:r>
                <a:rPr lang="en-GB" sz="1600" b="1" dirty="0">
                  <a:latin typeface="Bahnschrift SemiBold SemiConden" panose="020B0502040204020203" pitchFamily="34" charset="0"/>
                </a:rPr>
                <a:t>8.2 million</a:t>
              </a:r>
            </a:p>
          </p:txBody>
        </p:sp>
        <p:sp>
          <p:nvSpPr>
            <p:cNvPr id="19" name="TextBox 18">
              <a:extLst>
                <a:ext uri="{FF2B5EF4-FFF2-40B4-BE49-F238E27FC236}">
                  <a16:creationId xmlns:a16="http://schemas.microsoft.com/office/drawing/2014/main" id="{04E85212-16C3-4000-88A3-4B604CA05FA6}"/>
                </a:ext>
              </a:extLst>
            </p:cNvPr>
            <p:cNvSpPr txBox="1"/>
            <p:nvPr/>
          </p:nvSpPr>
          <p:spPr>
            <a:xfrm>
              <a:off x="5331087" y="4645586"/>
              <a:ext cx="1872208" cy="943413"/>
            </a:xfrm>
            <a:prstGeom prst="rect">
              <a:avLst/>
            </a:prstGeom>
            <a:solidFill>
              <a:schemeClr val="bg1"/>
            </a:solidFill>
          </p:spPr>
          <p:txBody>
            <a:bodyPr wrap="square" rtlCol="0">
              <a:spAutoFit/>
            </a:bodyPr>
            <a:lstStyle/>
            <a:p>
              <a:r>
                <a:rPr lang="en-GB" sz="1600" b="1" dirty="0">
                  <a:latin typeface="Bahnschrift SemiBold SemiConden" panose="020B0502040204020203" pitchFamily="34" charset="0"/>
                </a:rPr>
                <a:t>Cholera</a:t>
              </a:r>
            </a:p>
            <a:p>
              <a:r>
                <a:rPr lang="en-GB" sz="1600" b="1" dirty="0">
                  <a:latin typeface="Bahnschrift SemiBold SemiConden" panose="020B0502040204020203" pitchFamily="34" charset="0"/>
                </a:rPr>
                <a:t>100,00 – 120,000</a:t>
              </a:r>
            </a:p>
            <a:p>
              <a:endParaRPr lang="en-GB" sz="1600" b="1" dirty="0">
                <a:latin typeface="Bahnschrift SemiBold SemiConden" panose="020B0502040204020203" pitchFamily="34" charset="0"/>
              </a:endParaRPr>
            </a:p>
          </p:txBody>
        </p:sp>
        <p:sp>
          <p:nvSpPr>
            <p:cNvPr id="20" name="TextBox 19">
              <a:extLst>
                <a:ext uri="{FF2B5EF4-FFF2-40B4-BE49-F238E27FC236}">
                  <a16:creationId xmlns:a16="http://schemas.microsoft.com/office/drawing/2014/main" id="{3ACB9401-A1E7-4DB0-A79B-241C0BF9ACD4}"/>
                </a:ext>
              </a:extLst>
            </p:cNvPr>
            <p:cNvSpPr txBox="1"/>
            <p:nvPr/>
          </p:nvSpPr>
          <p:spPr>
            <a:xfrm>
              <a:off x="4644008" y="5951775"/>
              <a:ext cx="1872208" cy="655186"/>
            </a:xfrm>
            <a:prstGeom prst="rect">
              <a:avLst/>
            </a:prstGeom>
            <a:solidFill>
              <a:schemeClr val="bg1"/>
            </a:solidFill>
          </p:spPr>
          <p:txBody>
            <a:bodyPr wrap="square" rtlCol="0">
              <a:spAutoFit/>
            </a:bodyPr>
            <a:lstStyle/>
            <a:p>
              <a:r>
                <a:rPr lang="en-GB" sz="1600" b="1" dirty="0">
                  <a:latin typeface="Bahnschrift SemiBold SemiConden" panose="020B0502040204020203" pitchFamily="34" charset="0"/>
                </a:rPr>
                <a:t>Diabetes</a:t>
              </a:r>
            </a:p>
            <a:p>
              <a:r>
                <a:rPr lang="en-GB" sz="1600" b="1" dirty="0">
                  <a:latin typeface="Bahnschrift SemiBold SemiConden" panose="020B0502040204020203" pitchFamily="34" charset="0"/>
                </a:rPr>
                <a:t>1.5 million</a:t>
              </a:r>
            </a:p>
          </p:txBody>
        </p:sp>
        <p:sp>
          <p:nvSpPr>
            <p:cNvPr id="21" name="TextBox 20">
              <a:extLst>
                <a:ext uri="{FF2B5EF4-FFF2-40B4-BE49-F238E27FC236}">
                  <a16:creationId xmlns:a16="http://schemas.microsoft.com/office/drawing/2014/main" id="{49A4D7DF-DA06-478D-8941-A1C04413F695}"/>
                </a:ext>
              </a:extLst>
            </p:cNvPr>
            <p:cNvSpPr txBox="1"/>
            <p:nvPr/>
          </p:nvSpPr>
          <p:spPr>
            <a:xfrm>
              <a:off x="4764378" y="1509867"/>
              <a:ext cx="1895854" cy="655186"/>
            </a:xfrm>
            <a:prstGeom prst="rect">
              <a:avLst/>
            </a:prstGeom>
            <a:solidFill>
              <a:schemeClr val="bg1"/>
            </a:solidFill>
          </p:spPr>
          <p:txBody>
            <a:bodyPr wrap="square" rtlCol="0">
              <a:spAutoFit/>
            </a:bodyPr>
            <a:lstStyle/>
            <a:p>
              <a:r>
                <a:rPr lang="en-GB" sz="1600" b="1" dirty="0">
                  <a:latin typeface="Bahnschrift SemiBold SemiConden" panose="020B0502040204020203" pitchFamily="34" charset="0"/>
                </a:rPr>
                <a:t>AMR in 2050</a:t>
              </a:r>
            </a:p>
            <a:p>
              <a:r>
                <a:rPr lang="en-GB" sz="1600" b="1" dirty="0">
                  <a:latin typeface="Bahnschrift SemiBold SemiConden" panose="020B0502040204020203" pitchFamily="34" charset="0"/>
                </a:rPr>
                <a:t>10 million</a:t>
              </a:r>
            </a:p>
          </p:txBody>
        </p:sp>
        <p:sp>
          <p:nvSpPr>
            <p:cNvPr id="22" name="Oval 21">
              <a:extLst>
                <a:ext uri="{FF2B5EF4-FFF2-40B4-BE49-F238E27FC236}">
                  <a16:creationId xmlns:a16="http://schemas.microsoft.com/office/drawing/2014/main" id="{67DE478D-CDD9-40A0-9F98-B0EED36FD40F}"/>
                </a:ext>
              </a:extLst>
            </p:cNvPr>
            <p:cNvSpPr/>
            <p:nvPr/>
          </p:nvSpPr>
          <p:spPr>
            <a:xfrm>
              <a:off x="2520280" y="3773018"/>
              <a:ext cx="1115616" cy="11521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3" name="TextBox 22">
              <a:extLst>
                <a:ext uri="{FF2B5EF4-FFF2-40B4-BE49-F238E27FC236}">
                  <a16:creationId xmlns:a16="http://schemas.microsoft.com/office/drawing/2014/main" id="{D76E6AC7-A784-4AE4-81CB-7E9D9C359062}"/>
                </a:ext>
              </a:extLst>
            </p:cNvPr>
            <p:cNvSpPr txBox="1"/>
            <p:nvPr/>
          </p:nvSpPr>
          <p:spPr>
            <a:xfrm>
              <a:off x="2708884" y="3816648"/>
              <a:ext cx="1407978" cy="1206923"/>
            </a:xfrm>
            <a:prstGeom prst="rect">
              <a:avLst/>
            </a:prstGeom>
            <a:noFill/>
          </p:spPr>
          <p:txBody>
            <a:bodyPr wrap="square" rtlCol="0">
              <a:spAutoFit/>
            </a:bodyPr>
            <a:lstStyle/>
            <a:p>
              <a:r>
                <a:rPr lang="en-GB" sz="1600" b="1" dirty="0">
                  <a:latin typeface="Bahnschrift SemiBold SemiConden" panose="020B0502040204020203" pitchFamily="34" charset="0"/>
                </a:rPr>
                <a:t>AMR now</a:t>
              </a:r>
            </a:p>
            <a:p>
              <a:r>
                <a:rPr lang="en-GB" sz="1600" b="1" dirty="0">
                  <a:latin typeface="Bahnschrift SemiBold SemiConden" panose="020B0502040204020203" pitchFamily="34" charset="0"/>
                </a:rPr>
                <a:t>700,000 </a:t>
              </a:r>
            </a:p>
            <a:p>
              <a:r>
                <a:rPr lang="en-GB" sz="1600" b="1" dirty="0">
                  <a:latin typeface="Bahnschrift SemiBold SemiConden" panose="020B0502040204020203" pitchFamily="34" charset="0"/>
                </a:rPr>
                <a:t>(low estimate)</a:t>
              </a:r>
            </a:p>
          </p:txBody>
        </p:sp>
      </p:grpSp>
      <p:sp>
        <p:nvSpPr>
          <p:cNvPr id="25" name="TextBox 24">
            <a:extLst>
              <a:ext uri="{FF2B5EF4-FFF2-40B4-BE49-F238E27FC236}">
                <a16:creationId xmlns:a16="http://schemas.microsoft.com/office/drawing/2014/main" id="{1053B246-A2E8-4DBA-8824-5717E7A28048}"/>
              </a:ext>
            </a:extLst>
          </p:cNvPr>
          <p:cNvSpPr txBox="1"/>
          <p:nvPr/>
        </p:nvSpPr>
        <p:spPr>
          <a:xfrm>
            <a:off x="8650775" y="1106644"/>
            <a:ext cx="604653" cy="584775"/>
          </a:xfrm>
          <a:prstGeom prst="rect">
            <a:avLst/>
          </a:prstGeom>
          <a:noFill/>
        </p:spPr>
        <p:txBody>
          <a:bodyPr wrap="none" rtlCol="0">
            <a:spAutoFit/>
          </a:bodyPr>
          <a:lstStyle/>
          <a:p>
            <a:r>
              <a:rPr lang="en-GB" sz="1600" dirty="0">
                <a:latin typeface="Arial Narrow" panose="020B0606020202030204" pitchFamily="34" charset="0"/>
              </a:rPr>
              <a:t>AMR </a:t>
            </a:r>
          </a:p>
          <a:p>
            <a:r>
              <a:rPr lang="en-GB" sz="1600" dirty="0">
                <a:latin typeface="Arial Narrow" panose="020B0606020202030204" pitchFamily="34" charset="0"/>
              </a:rPr>
              <a:t>2050</a:t>
            </a:r>
          </a:p>
        </p:txBody>
      </p:sp>
      <p:sp>
        <p:nvSpPr>
          <p:cNvPr id="26" name="TextBox 25">
            <a:extLst>
              <a:ext uri="{FF2B5EF4-FFF2-40B4-BE49-F238E27FC236}">
                <a16:creationId xmlns:a16="http://schemas.microsoft.com/office/drawing/2014/main" id="{5AEDEEF4-7694-4C89-A314-14E3489A437A}"/>
              </a:ext>
            </a:extLst>
          </p:cNvPr>
          <p:cNvSpPr txBox="1"/>
          <p:nvPr/>
        </p:nvSpPr>
        <p:spPr>
          <a:xfrm>
            <a:off x="9122344" y="1061992"/>
            <a:ext cx="1061508" cy="861774"/>
          </a:xfrm>
          <a:prstGeom prst="rect">
            <a:avLst/>
          </a:prstGeom>
          <a:noFill/>
        </p:spPr>
        <p:txBody>
          <a:bodyPr wrap="none" rtlCol="0">
            <a:spAutoFit/>
          </a:bodyPr>
          <a:lstStyle/>
          <a:p>
            <a:pPr algn="ctr"/>
            <a:r>
              <a:rPr lang="en-GB" sz="1600" dirty="0">
                <a:latin typeface="Arial Narrow" panose="020B0606020202030204" pitchFamily="34" charset="0"/>
              </a:rPr>
              <a:t>Diabetes </a:t>
            </a:r>
          </a:p>
          <a:p>
            <a:pPr algn="ctr"/>
            <a:r>
              <a:rPr lang="en-GB" sz="1600" dirty="0">
                <a:latin typeface="Arial Narrow" panose="020B0606020202030204" pitchFamily="34" charset="0"/>
              </a:rPr>
              <a:t>and cancer </a:t>
            </a:r>
          </a:p>
          <a:p>
            <a:pPr algn="ctr"/>
            <a:r>
              <a:rPr lang="en-GB" sz="1600" dirty="0">
                <a:latin typeface="Arial Narrow" panose="020B0606020202030204" pitchFamily="34" charset="0"/>
              </a:rPr>
              <a:t>combined</a:t>
            </a:r>
          </a:p>
        </p:txBody>
      </p:sp>
      <p:graphicFrame>
        <p:nvGraphicFramePr>
          <p:cNvPr id="24" name="Chart 23" descr="Chart comparing predicted AMR mortalities in 2050 (10 million) with diabetes and cancer mortalities combined (9.7 million)">
            <a:extLst>
              <a:ext uri="{FF2B5EF4-FFF2-40B4-BE49-F238E27FC236}">
                <a16:creationId xmlns:a16="http://schemas.microsoft.com/office/drawing/2014/main" id="{5CDCC85E-DADF-473E-8F3A-1EC93B8B39A1}"/>
              </a:ext>
            </a:extLst>
          </p:cNvPr>
          <p:cNvGraphicFramePr>
            <a:graphicFrameLocks/>
          </p:cNvGraphicFramePr>
          <p:nvPr>
            <p:extLst>
              <p:ext uri="{D42A27DB-BD31-4B8C-83A1-F6EECF244321}">
                <p14:modId xmlns:p14="http://schemas.microsoft.com/office/powerpoint/2010/main" val="1220344749"/>
              </p:ext>
            </p:extLst>
          </p:nvPr>
        </p:nvGraphicFramePr>
        <p:xfrm>
          <a:off x="7869747" y="2079976"/>
          <a:ext cx="2304460" cy="3809316"/>
        </p:xfrm>
        <a:graphic>
          <a:graphicData uri="http://schemas.openxmlformats.org/drawingml/2006/chart">
            <c:chart xmlns:c="http://schemas.openxmlformats.org/drawingml/2006/chart" xmlns:r="http://schemas.openxmlformats.org/officeDocument/2006/relationships" r:id="rId5"/>
          </a:graphicData>
        </a:graphic>
      </p:graphicFrame>
      <p:cxnSp>
        <p:nvCxnSpPr>
          <p:cNvPr id="27" name="Straight Arrow Connector 26">
            <a:extLst>
              <a:ext uri="{FF2B5EF4-FFF2-40B4-BE49-F238E27FC236}">
                <a16:creationId xmlns:a16="http://schemas.microsoft.com/office/drawing/2014/main" id="{BD784FAA-E8BC-4B2E-A1D0-1CC8F916C597}"/>
              </a:ext>
              <a:ext uri="{C183D7F6-B498-43B3-948B-1728B52AA6E4}">
                <adec:decorative xmlns:adec="http://schemas.microsoft.com/office/drawing/2017/decorative" val="1"/>
              </a:ext>
            </a:extLst>
          </p:cNvPr>
          <p:cNvCxnSpPr>
            <a:cxnSpLocks/>
          </p:cNvCxnSpPr>
          <p:nvPr/>
        </p:nvCxnSpPr>
        <p:spPr>
          <a:xfrm>
            <a:off x="8953100" y="1700749"/>
            <a:ext cx="0" cy="57503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8ADC818-C4CD-4BFC-8E8F-407C85623C5F}"/>
              </a:ext>
              <a:ext uri="{C183D7F6-B498-43B3-948B-1728B52AA6E4}">
                <adec:decorative xmlns:adec="http://schemas.microsoft.com/office/drawing/2017/decorative" val="1"/>
              </a:ext>
            </a:extLst>
          </p:cNvPr>
          <p:cNvCxnSpPr>
            <a:cxnSpLocks/>
          </p:cNvCxnSpPr>
          <p:nvPr/>
        </p:nvCxnSpPr>
        <p:spPr>
          <a:xfrm>
            <a:off x="9670415" y="1852788"/>
            <a:ext cx="0" cy="57503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1F6D66F-B584-4596-97CD-14E8704B4F90}"/>
              </a:ext>
            </a:extLst>
          </p:cNvPr>
          <p:cNvSpPr txBox="1"/>
          <p:nvPr/>
        </p:nvSpPr>
        <p:spPr>
          <a:xfrm rot="5400000">
            <a:off x="8026313" y="2880791"/>
            <a:ext cx="1871025" cy="584775"/>
          </a:xfrm>
          <a:prstGeom prst="rect">
            <a:avLst/>
          </a:prstGeom>
          <a:noFill/>
        </p:spPr>
        <p:txBody>
          <a:bodyPr wrap="none" rtlCol="0">
            <a:spAutoFit/>
          </a:bodyPr>
          <a:lstStyle/>
          <a:p>
            <a:r>
              <a:rPr lang="en-GB" sz="3200" dirty="0">
                <a:solidFill>
                  <a:schemeClr val="bg1"/>
                </a:solidFill>
                <a:latin typeface="Arial Narrow" panose="020B0606020202030204" pitchFamily="34" charset="0"/>
              </a:rPr>
              <a:t>10,000,000</a:t>
            </a:r>
          </a:p>
        </p:txBody>
      </p:sp>
      <p:sp>
        <p:nvSpPr>
          <p:cNvPr id="30" name="TextBox 29">
            <a:extLst>
              <a:ext uri="{FF2B5EF4-FFF2-40B4-BE49-F238E27FC236}">
                <a16:creationId xmlns:a16="http://schemas.microsoft.com/office/drawing/2014/main" id="{7AA8600B-ECC8-45F7-BCBF-07E88126B1F2}"/>
              </a:ext>
            </a:extLst>
          </p:cNvPr>
          <p:cNvSpPr txBox="1"/>
          <p:nvPr/>
        </p:nvSpPr>
        <p:spPr>
          <a:xfrm rot="5400000">
            <a:off x="8852315" y="3033191"/>
            <a:ext cx="1683474" cy="584775"/>
          </a:xfrm>
          <a:prstGeom prst="rect">
            <a:avLst/>
          </a:prstGeom>
          <a:noFill/>
        </p:spPr>
        <p:txBody>
          <a:bodyPr wrap="none" rtlCol="0">
            <a:spAutoFit/>
          </a:bodyPr>
          <a:lstStyle/>
          <a:p>
            <a:r>
              <a:rPr lang="en-GB" sz="3200" dirty="0">
                <a:solidFill>
                  <a:schemeClr val="bg1"/>
                </a:solidFill>
                <a:latin typeface="Arial Narrow" panose="020B0606020202030204" pitchFamily="34" charset="0"/>
              </a:rPr>
              <a:t>9,700,000</a:t>
            </a:r>
          </a:p>
        </p:txBody>
      </p:sp>
      <p:sp>
        <p:nvSpPr>
          <p:cNvPr id="32" name="TextBox 31">
            <a:extLst>
              <a:ext uri="{FF2B5EF4-FFF2-40B4-BE49-F238E27FC236}">
                <a16:creationId xmlns:a16="http://schemas.microsoft.com/office/drawing/2014/main" id="{0FC1B72F-90D0-4659-B41C-5A3C243CC0E4}"/>
              </a:ext>
            </a:extLst>
          </p:cNvPr>
          <p:cNvSpPr txBox="1"/>
          <p:nvPr/>
        </p:nvSpPr>
        <p:spPr>
          <a:xfrm>
            <a:off x="9952492" y="5995869"/>
            <a:ext cx="1549288" cy="276999"/>
          </a:xfrm>
          <a:prstGeom prst="rect">
            <a:avLst/>
          </a:prstGeom>
          <a:noFill/>
        </p:spPr>
        <p:txBody>
          <a:bodyPr wrap="square">
            <a:spAutoFit/>
          </a:bodyPr>
          <a:lstStyle/>
          <a:p>
            <a:r>
              <a:rPr lang="en-GB" sz="1200" dirty="0">
                <a:latin typeface="Arial" panose="020B0604020202020204" pitchFamily="34" charset="0"/>
                <a:ea typeface="Calibri" panose="020F0502020204030204" pitchFamily="34" charset="0"/>
                <a:cs typeface="Arial" panose="020B0604020202020204" pitchFamily="34" charset="0"/>
              </a:rPr>
              <a:t>(O ’Neill, 2016) </a:t>
            </a:r>
          </a:p>
        </p:txBody>
      </p:sp>
      <p:sp>
        <p:nvSpPr>
          <p:cNvPr id="2" name="TextBox 1">
            <a:extLst>
              <a:ext uri="{FF2B5EF4-FFF2-40B4-BE49-F238E27FC236}">
                <a16:creationId xmlns:a16="http://schemas.microsoft.com/office/drawing/2014/main" id="{89D45EF4-FCAF-7B36-D9C2-34E0DFDCB9E7}"/>
              </a:ext>
            </a:extLst>
          </p:cNvPr>
          <p:cNvSpPr txBox="1"/>
          <p:nvPr/>
        </p:nvSpPr>
        <p:spPr>
          <a:xfrm>
            <a:off x="47301" y="1437533"/>
            <a:ext cx="4539671" cy="276999"/>
          </a:xfrm>
          <a:prstGeom prst="rect">
            <a:avLst/>
          </a:prstGeom>
          <a:noFill/>
        </p:spPr>
        <p:txBody>
          <a:bodyPr wrap="square">
            <a:spAutoFit/>
          </a:bodyPr>
          <a:lstStyle/>
          <a:p>
            <a:r>
              <a:rPr lang="en-GB" sz="1200" dirty="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Deaths attributed to antimicrobial resistance (AMR) every year </a:t>
            </a:r>
          </a:p>
        </p:txBody>
      </p:sp>
    </p:spTree>
    <p:extLst>
      <p:ext uri="{BB962C8B-B14F-4D97-AF65-F5344CB8AC3E}">
        <p14:creationId xmlns:p14="http://schemas.microsoft.com/office/powerpoint/2010/main" val="3193081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2D331-CB51-4008-957B-F7C00CFC83DA}"/>
              </a:ext>
            </a:extLst>
          </p:cNvPr>
          <p:cNvSpPr/>
          <p:nvPr/>
        </p:nvSpPr>
        <p:spPr>
          <a:xfrm>
            <a:off x="1079750" y="354556"/>
            <a:ext cx="11340850" cy="2123658"/>
          </a:xfrm>
          <a:prstGeom prst="rect">
            <a:avLst/>
          </a:prstGeom>
        </p:spPr>
        <p:txBody>
          <a:bodyPr wrap="square">
            <a:spAutoFit/>
          </a:bodyPr>
          <a:lstStyle/>
          <a:p>
            <a:r>
              <a:rPr lang="en-GB" sz="4400" dirty="0"/>
              <a:t>The majority of antibiotics are prescribed in General Practice</a:t>
            </a:r>
          </a:p>
          <a:p>
            <a:endParaRPr lang="en-GB" sz="4400" dirty="0"/>
          </a:p>
        </p:txBody>
      </p:sp>
      <p:pic>
        <p:nvPicPr>
          <p:cNvPr id="5" name="Picture 4">
            <a:extLst>
              <a:ext uri="{FF2B5EF4-FFF2-40B4-BE49-F238E27FC236}">
                <a16:creationId xmlns:a16="http://schemas.microsoft.com/office/drawing/2014/main" id="{6FDF8E86-2BA5-4D5C-9CAA-2120819C2C2D}"/>
              </a:ext>
            </a:extLst>
          </p:cNvPr>
          <p:cNvPicPr>
            <a:picLocks noChangeAspect="1"/>
          </p:cNvPicPr>
          <p:nvPr/>
        </p:nvPicPr>
        <p:blipFill rotWithShape="1">
          <a:blip r:embed="rId3"/>
          <a:srcRect t="9336" r="4640" b="10771"/>
          <a:stretch/>
        </p:blipFill>
        <p:spPr>
          <a:xfrm>
            <a:off x="2294401" y="1913470"/>
            <a:ext cx="6995221" cy="4562871"/>
          </a:xfrm>
          <a:prstGeom prst="rect">
            <a:avLst/>
          </a:prstGeom>
        </p:spPr>
      </p:pic>
      <p:sp>
        <p:nvSpPr>
          <p:cNvPr id="9" name="Title 1">
            <a:extLst>
              <a:ext uri="{FF2B5EF4-FFF2-40B4-BE49-F238E27FC236}">
                <a16:creationId xmlns:a16="http://schemas.microsoft.com/office/drawing/2014/main" id="{36C46C0D-3688-4715-BC98-4C190D24B1B3}"/>
              </a:ext>
            </a:extLst>
          </p:cNvPr>
          <p:cNvSpPr txBox="1">
            <a:spLocks/>
          </p:cNvSpPr>
          <p:nvPr/>
        </p:nvSpPr>
        <p:spPr>
          <a:xfrm>
            <a:off x="2208689" y="919299"/>
            <a:ext cx="77746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400" dirty="0">
              <a:solidFill>
                <a:schemeClr val="accent6">
                  <a:lumMod val="10000"/>
                </a:schemeClr>
              </a:solidFill>
              <a:latin typeface="Arial" panose="020B0604020202020204" pitchFamily="34" charset="0"/>
              <a:cs typeface="Arial" panose="020B0604020202020204" pitchFamily="34" charset="0"/>
            </a:endParaRPr>
          </a:p>
        </p:txBody>
      </p:sp>
      <p:sp>
        <p:nvSpPr>
          <p:cNvPr id="10" name="Footer Placeholder 4">
            <a:extLst>
              <a:ext uri="{FF2B5EF4-FFF2-40B4-BE49-F238E27FC236}">
                <a16:creationId xmlns:a16="http://schemas.microsoft.com/office/drawing/2014/main" id="{92321AE3-5A8D-481B-8D6B-FF88B2E807A0}"/>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4" name="TextBox 3">
            <a:extLst>
              <a:ext uri="{FF2B5EF4-FFF2-40B4-BE49-F238E27FC236}">
                <a16:creationId xmlns:a16="http://schemas.microsoft.com/office/drawing/2014/main" id="{BEEFBC77-9D80-551E-DE58-0B3906FC5CB2}"/>
              </a:ext>
            </a:extLst>
          </p:cNvPr>
          <p:cNvSpPr txBox="1"/>
          <p:nvPr/>
        </p:nvSpPr>
        <p:spPr>
          <a:xfrm>
            <a:off x="6651612" y="1774971"/>
            <a:ext cx="4658423" cy="276999"/>
          </a:xfrm>
          <a:prstGeom prst="rect">
            <a:avLst/>
          </a:prstGeom>
          <a:noFill/>
        </p:spPr>
        <p:txBody>
          <a:bodyPr wrap="square">
            <a:spAutoFit/>
          </a:bodyPr>
          <a:lstStyle/>
          <a:p>
            <a:r>
              <a:rPr lang="en-GB" sz="1200" b="0" kern="1200" dirty="0">
                <a:solidFill>
                  <a:schemeClr val="accent6">
                    <a:lumMod val="10000"/>
                  </a:schemeClr>
                </a:solidFill>
                <a:effectLst/>
                <a:ea typeface="+mn-ea"/>
                <a:cs typeface="Arial" panose="020B0604020202020204" pitchFamily="34" charset="0"/>
              </a:rPr>
              <a:t>Total antibiotic consumption by setting</a:t>
            </a:r>
            <a:endParaRPr lang="en-GB" sz="1200" dirty="0">
              <a:solidFill>
                <a:schemeClr val="accent6">
                  <a:lumMod val="10000"/>
                </a:schemeClr>
              </a:solidFill>
            </a:endParaRPr>
          </a:p>
        </p:txBody>
      </p:sp>
      <p:sp>
        <p:nvSpPr>
          <p:cNvPr id="6" name="TextBox 5">
            <a:extLst>
              <a:ext uri="{FF2B5EF4-FFF2-40B4-BE49-F238E27FC236}">
                <a16:creationId xmlns:a16="http://schemas.microsoft.com/office/drawing/2014/main" id="{274E7E8F-33F2-66E8-B050-DABA6AE40149}"/>
              </a:ext>
            </a:extLst>
          </p:cNvPr>
          <p:cNvSpPr txBox="1"/>
          <p:nvPr/>
        </p:nvSpPr>
        <p:spPr>
          <a:xfrm>
            <a:off x="9952492" y="5995869"/>
            <a:ext cx="2099808" cy="276999"/>
          </a:xfrm>
          <a:prstGeom prst="rect">
            <a:avLst/>
          </a:prstGeom>
          <a:noFill/>
        </p:spPr>
        <p:txBody>
          <a:bodyPr wrap="square">
            <a:spAutoFit/>
          </a:bodyPr>
          <a:lstStyle/>
          <a:p>
            <a:r>
              <a:rPr lang="en-GB" sz="1200" dirty="0">
                <a:ea typeface="Calibri" panose="020F0502020204030204" pitchFamily="34" charset="0"/>
                <a:cs typeface="Arial" panose="020B0604020202020204" pitchFamily="34" charset="0"/>
              </a:rPr>
              <a:t>(UKHSA, 2022) </a:t>
            </a:r>
          </a:p>
        </p:txBody>
      </p:sp>
    </p:spTree>
    <p:extLst>
      <p:ext uri="{BB962C8B-B14F-4D97-AF65-F5344CB8AC3E}">
        <p14:creationId xmlns:p14="http://schemas.microsoft.com/office/powerpoint/2010/main" val="294639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BEFCBA-0650-4738-9DDE-4DEB73C7ED1D}"/>
              </a:ext>
            </a:extLst>
          </p:cNvPr>
          <p:cNvSpPr txBox="1">
            <a:spLocks/>
          </p:cNvSpPr>
          <p:nvPr/>
        </p:nvSpPr>
        <p:spPr>
          <a:xfrm>
            <a:off x="3239438" y="5523115"/>
            <a:ext cx="5713124"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chemeClr val="accent6">
                    <a:lumMod val="10000"/>
                  </a:schemeClr>
                </a:solidFill>
                <a:latin typeface="+mn-lt"/>
                <a:cs typeface="Arial" panose="020B0604020202020204" pitchFamily="34" charset="0"/>
              </a:rPr>
              <a:t>Antibiotic prescribing in England 2017-2021 </a:t>
            </a:r>
          </a:p>
        </p:txBody>
      </p:sp>
      <p:sp>
        <p:nvSpPr>
          <p:cNvPr id="2" name="Rectangle 1">
            <a:extLst>
              <a:ext uri="{FF2B5EF4-FFF2-40B4-BE49-F238E27FC236}">
                <a16:creationId xmlns:a16="http://schemas.microsoft.com/office/drawing/2014/main" id="{FB12D331-CB51-4008-957B-F7C00CFC83DA}"/>
              </a:ext>
            </a:extLst>
          </p:cNvPr>
          <p:cNvSpPr/>
          <p:nvPr/>
        </p:nvSpPr>
        <p:spPr>
          <a:xfrm>
            <a:off x="1238702" y="401528"/>
            <a:ext cx="9680566" cy="1446550"/>
          </a:xfrm>
          <a:prstGeom prst="rect">
            <a:avLst/>
          </a:prstGeom>
        </p:spPr>
        <p:txBody>
          <a:bodyPr wrap="square">
            <a:spAutoFit/>
          </a:bodyPr>
          <a:lstStyle/>
          <a:p>
            <a:r>
              <a:rPr lang="en-GB" sz="4400" dirty="0"/>
              <a:t>Why focus on antimicrobial stewardship in primary care?</a:t>
            </a:r>
          </a:p>
        </p:txBody>
      </p:sp>
      <p:pic>
        <p:nvPicPr>
          <p:cNvPr id="4" name="Picture 3">
            <a:extLst>
              <a:ext uri="{FF2B5EF4-FFF2-40B4-BE49-F238E27FC236}">
                <a16:creationId xmlns:a16="http://schemas.microsoft.com/office/drawing/2014/main" id="{61FC6C5F-21BE-45B6-9A2A-D65471CB9D74}"/>
              </a:ext>
            </a:extLst>
          </p:cNvPr>
          <p:cNvPicPr>
            <a:picLocks noChangeAspect="1"/>
          </p:cNvPicPr>
          <p:nvPr/>
        </p:nvPicPr>
        <p:blipFill rotWithShape="1">
          <a:blip r:embed="rId3"/>
          <a:srcRect b="8385"/>
          <a:stretch/>
        </p:blipFill>
        <p:spPr>
          <a:xfrm>
            <a:off x="1759528" y="1848078"/>
            <a:ext cx="8868795" cy="4026945"/>
          </a:xfrm>
          <a:prstGeom prst="rect">
            <a:avLst/>
          </a:prstGeom>
        </p:spPr>
      </p:pic>
      <p:sp>
        <p:nvSpPr>
          <p:cNvPr id="8" name="Footer Placeholder 4">
            <a:extLst>
              <a:ext uri="{FF2B5EF4-FFF2-40B4-BE49-F238E27FC236}">
                <a16:creationId xmlns:a16="http://schemas.microsoft.com/office/drawing/2014/main" id="{BAFCB437-6EA6-47AE-83A8-53E11D32D7A1}"/>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3" name="TextBox 2">
            <a:extLst>
              <a:ext uri="{FF2B5EF4-FFF2-40B4-BE49-F238E27FC236}">
                <a16:creationId xmlns:a16="http://schemas.microsoft.com/office/drawing/2014/main" id="{8708B4D2-7FA5-EDB2-1F48-053602121357}"/>
              </a:ext>
            </a:extLst>
          </p:cNvPr>
          <p:cNvSpPr txBox="1"/>
          <p:nvPr/>
        </p:nvSpPr>
        <p:spPr>
          <a:xfrm>
            <a:off x="9952492" y="5995869"/>
            <a:ext cx="2099808" cy="276999"/>
          </a:xfrm>
          <a:prstGeom prst="rect">
            <a:avLst/>
          </a:prstGeom>
          <a:noFill/>
        </p:spPr>
        <p:txBody>
          <a:bodyPr wrap="square">
            <a:spAutoFit/>
          </a:bodyPr>
          <a:lstStyle/>
          <a:p>
            <a:r>
              <a:rPr lang="en-GB" sz="1200" dirty="0">
                <a:ea typeface="Calibri" panose="020F0502020204030204" pitchFamily="34" charset="0"/>
                <a:cs typeface="Arial" panose="020B0604020202020204" pitchFamily="34" charset="0"/>
              </a:rPr>
              <a:t>(UKHSA, 2022) </a:t>
            </a:r>
          </a:p>
        </p:txBody>
      </p:sp>
    </p:spTree>
    <p:extLst>
      <p:ext uri="{BB962C8B-B14F-4D97-AF65-F5344CB8AC3E}">
        <p14:creationId xmlns:p14="http://schemas.microsoft.com/office/powerpoint/2010/main" val="2435235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77F7-D616-4D75-A162-6D1E260E305A}"/>
              </a:ext>
            </a:extLst>
          </p:cNvPr>
          <p:cNvSpPr>
            <a:spLocks noGrp="1"/>
          </p:cNvSpPr>
          <p:nvPr>
            <p:ph type="title"/>
          </p:nvPr>
        </p:nvSpPr>
        <p:spPr>
          <a:xfrm>
            <a:off x="159873" y="1382424"/>
            <a:ext cx="3421527" cy="4325202"/>
          </a:xfrm>
        </p:spPr>
        <p:txBody>
          <a:bodyPr/>
          <a:lstStyle/>
          <a:p>
            <a:r>
              <a:rPr lang="en-GB" dirty="0"/>
              <a:t>Antibiotic consumption</a:t>
            </a:r>
          </a:p>
        </p:txBody>
      </p:sp>
      <p:graphicFrame>
        <p:nvGraphicFramePr>
          <p:cNvPr id="8" name="Chart 7">
            <a:extLst>
              <a:ext uri="{FF2B5EF4-FFF2-40B4-BE49-F238E27FC236}">
                <a16:creationId xmlns:a16="http://schemas.microsoft.com/office/drawing/2014/main" id="{FF8873B3-A4BF-4793-B7C9-B98D5CA71CFB}"/>
              </a:ext>
            </a:extLst>
          </p:cNvPr>
          <p:cNvGraphicFramePr>
            <a:graphicFrameLocks/>
          </p:cNvGraphicFramePr>
          <p:nvPr>
            <p:extLst>
              <p:ext uri="{D42A27DB-BD31-4B8C-83A1-F6EECF244321}">
                <p14:modId xmlns:p14="http://schemas.microsoft.com/office/powerpoint/2010/main" val="3877481709"/>
              </p:ext>
            </p:extLst>
          </p:nvPr>
        </p:nvGraphicFramePr>
        <p:xfrm>
          <a:off x="3581400" y="224252"/>
          <a:ext cx="8113169" cy="631466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78F47F1D-49B5-4618-81B3-9059A30DFD17}"/>
              </a:ext>
            </a:extLst>
          </p:cNvPr>
          <p:cNvSpPr/>
          <p:nvPr/>
        </p:nvSpPr>
        <p:spPr>
          <a:xfrm>
            <a:off x="6992767" y="5222241"/>
            <a:ext cx="241153" cy="1295046"/>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75985690-3135-47B9-8B01-1B47D41D1A61}"/>
              </a:ext>
            </a:extLst>
          </p:cNvPr>
          <p:cNvSpPr/>
          <p:nvPr/>
        </p:nvSpPr>
        <p:spPr>
          <a:xfrm>
            <a:off x="8193048" y="5248595"/>
            <a:ext cx="241153" cy="684845"/>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7" name="Footer Placeholder 4">
            <a:extLst>
              <a:ext uri="{FF2B5EF4-FFF2-40B4-BE49-F238E27FC236}">
                <a16:creationId xmlns:a16="http://schemas.microsoft.com/office/drawing/2014/main" id="{0A51C966-15A3-4830-A60A-A98D665815E9}"/>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3" name="TextBox 2">
            <a:extLst>
              <a:ext uri="{FF2B5EF4-FFF2-40B4-BE49-F238E27FC236}">
                <a16:creationId xmlns:a16="http://schemas.microsoft.com/office/drawing/2014/main" id="{FBDA49A7-D75E-6910-847F-9301F3B600A5}"/>
              </a:ext>
            </a:extLst>
          </p:cNvPr>
          <p:cNvSpPr txBox="1"/>
          <p:nvPr/>
        </p:nvSpPr>
        <p:spPr>
          <a:xfrm>
            <a:off x="10074325" y="6055621"/>
            <a:ext cx="2099808" cy="461665"/>
          </a:xfrm>
          <a:prstGeom prst="rect">
            <a:avLst/>
          </a:prstGeom>
          <a:noFill/>
        </p:spPr>
        <p:txBody>
          <a:bodyPr wrap="square">
            <a:spAutoFit/>
          </a:bodyPr>
          <a:lstStyle/>
          <a:p>
            <a:r>
              <a:rPr lang="en-GB" sz="1200" dirty="0">
                <a:ea typeface="Calibri" panose="020F0502020204030204" pitchFamily="34" charset="0"/>
                <a:cs typeface="Arial" panose="020B0604020202020204" pitchFamily="34" charset="0"/>
              </a:rPr>
              <a:t>(European centre for disease prevention and control, 2019) </a:t>
            </a:r>
          </a:p>
        </p:txBody>
      </p:sp>
    </p:spTree>
    <p:extLst>
      <p:ext uri="{BB962C8B-B14F-4D97-AF65-F5344CB8AC3E}">
        <p14:creationId xmlns:p14="http://schemas.microsoft.com/office/powerpoint/2010/main" val="68792640"/>
      </p:ext>
    </p:extLst>
  </p:cSld>
  <p:clrMapOvr>
    <a:masterClrMapping/>
  </p:clrMapOvr>
</p:sld>
</file>

<file path=ppt/theme/theme1.xml><?xml version="1.0" encoding="utf-8"?>
<a:theme xmlns:a="http://schemas.openxmlformats.org/drawingml/2006/main" name="1_Office Theme">
  <a:themeElements>
    <a:clrScheme name="Custom 2">
      <a:dk1>
        <a:srgbClr val="AD0016"/>
      </a:dk1>
      <a:lt1>
        <a:srgbClr val="FFFFFF"/>
      </a:lt1>
      <a:dk2>
        <a:srgbClr val="DDDDDD"/>
      </a:dk2>
      <a:lt2>
        <a:srgbClr val="FFFFFF"/>
      </a:lt2>
      <a:accent1>
        <a:srgbClr val="AD0016"/>
      </a:accent1>
      <a:accent2>
        <a:srgbClr val="F4DDC4"/>
      </a:accent2>
      <a:accent3>
        <a:srgbClr val="666666"/>
      </a:accent3>
      <a:accent4>
        <a:srgbClr val="999999"/>
      </a:accent4>
      <a:accent5>
        <a:srgbClr val="DDDDDD"/>
      </a:accent5>
      <a:accent6>
        <a:srgbClr val="F6F6F6"/>
      </a:accent6>
      <a:hlink>
        <a:srgbClr val="000000"/>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11410</Words>
  <Application>Microsoft Office PowerPoint</Application>
  <PresentationFormat>Widescreen</PresentationFormat>
  <Paragraphs>1290</Paragraphs>
  <Slides>45</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vt:lpstr>
      <vt:lpstr>Arial Narrow</vt:lpstr>
      <vt:lpstr>Bahnschrift SemiBold SemiConden</vt:lpstr>
      <vt:lpstr>Calibri</vt:lpstr>
      <vt:lpstr>Calibri Light</vt:lpstr>
      <vt:lpstr>Google Sans</vt:lpstr>
      <vt:lpstr>Lato</vt:lpstr>
      <vt:lpstr>MetaSerifProBook-Regular</vt:lpstr>
      <vt:lpstr>Wingdings</vt:lpstr>
      <vt:lpstr>1_Office Theme</vt:lpstr>
      <vt:lpstr>Skin infections   Incorporating NICE antimicrobial prescribing guidelines</vt:lpstr>
      <vt:lpstr>Introductions </vt:lpstr>
      <vt:lpstr>Introductions – TARGET Team </vt:lpstr>
      <vt:lpstr>Development team </vt:lpstr>
      <vt:lpstr>Aims</vt:lpstr>
      <vt:lpstr>Deaths attributable to AMR each year</vt:lpstr>
      <vt:lpstr>PowerPoint Presentation</vt:lpstr>
      <vt:lpstr>PowerPoint Presentation</vt:lpstr>
      <vt:lpstr>Antibiotic consumption</vt:lpstr>
      <vt:lpstr>Why skin infections?</vt:lpstr>
      <vt:lpstr>Resistance to second line antibiotics </vt:lpstr>
      <vt:lpstr>Impetigo background </vt:lpstr>
      <vt:lpstr>Impetigo Clinical Scenario</vt:lpstr>
      <vt:lpstr>Impetigo Clinical Scenario</vt:lpstr>
      <vt:lpstr> Treatment for localised non-bullous</vt:lpstr>
      <vt:lpstr>Evidence for hydrogen peroxide use</vt:lpstr>
      <vt:lpstr> Treatment for bullous impetigo </vt:lpstr>
      <vt:lpstr>Impetigo NICE summary table </vt:lpstr>
      <vt:lpstr>PowerPoint Presentation</vt:lpstr>
      <vt:lpstr>Widespread non-bullous Topical or oral? </vt:lpstr>
      <vt:lpstr>Impetigo – treatment for widespread non bullous</vt:lpstr>
      <vt:lpstr>PowerPoint Presentation</vt:lpstr>
      <vt:lpstr>Impetigo infection control advice </vt:lpstr>
      <vt:lpstr>Impetigo NICE Guidance 153 Summary</vt:lpstr>
      <vt:lpstr>Leg ulcer background</vt:lpstr>
      <vt:lpstr>Leg Ulcer Clinical Scenario</vt:lpstr>
      <vt:lpstr>Leg Ulcer Clinical scenario</vt:lpstr>
      <vt:lpstr>Few leg ulcers are clinically infected</vt:lpstr>
      <vt:lpstr>Do not swab leg ulcer at initial presentation</vt:lpstr>
      <vt:lpstr>When to consider antibiotics for leg ulcers </vt:lpstr>
      <vt:lpstr>Leg Ulcer NICE Guidance 152 Summary</vt:lpstr>
      <vt:lpstr>Cellulitis</vt:lpstr>
      <vt:lpstr>PowerPoint Presentation</vt:lpstr>
      <vt:lpstr>PowerPoint Presentation</vt:lpstr>
      <vt:lpstr>Conditions misidentified as cellulitis  Venous eczema and lipodermatosclerosis</vt:lpstr>
      <vt:lpstr>Cellulitis Clinical Scenario </vt:lpstr>
      <vt:lpstr>Cellulitis Clinical Scenario</vt:lpstr>
      <vt:lpstr>Diagnosis and risk factors </vt:lpstr>
      <vt:lpstr>Acute complications</vt:lpstr>
      <vt:lpstr>Cellulitis  Management </vt:lpstr>
      <vt:lpstr>PowerPoint Presentation</vt:lpstr>
      <vt:lpstr>Seasonal flucloxacillin prescribing   </vt:lpstr>
      <vt:lpstr>Safety netting advice </vt:lpstr>
      <vt:lpstr>Cellulitis NICE Guidance 141 Summary </vt:lpstr>
      <vt:lpstr>Summary table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2021-02-02T21:27:59Z</dcterms:created>
  <dcterms:modified xsi:type="dcterms:W3CDTF">2023-05-30T10:08:10Z</dcterms:modified>
</cp:coreProperties>
</file>