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5"/>
  </p:notesMasterIdLst>
  <p:handoutMasterIdLst>
    <p:handoutMasterId r:id="rId46"/>
  </p:handoutMasterIdLst>
  <p:sldIdLst>
    <p:sldId id="294" r:id="rId2"/>
    <p:sldId id="296" r:id="rId3"/>
    <p:sldId id="257" r:id="rId4"/>
    <p:sldId id="259" r:id="rId5"/>
    <p:sldId id="297" r:id="rId6"/>
    <p:sldId id="298" r:id="rId7"/>
    <p:sldId id="337" r:id="rId8"/>
    <p:sldId id="338" r:id="rId9"/>
    <p:sldId id="1052" r:id="rId10"/>
    <p:sldId id="302" r:id="rId11"/>
    <p:sldId id="303" r:id="rId12"/>
    <p:sldId id="304" r:id="rId13"/>
    <p:sldId id="305" r:id="rId14"/>
    <p:sldId id="306" r:id="rId15"/>
    <p:sldId id="307" r:id="rId16"/>
    <p:sldId id="308" r:id="rId17"/>
    <p:sldId id="309" r:id="rId18"/>
    <p:sldId id="310" r:id="rId19"/>
    <p:sldId id="312" r:id="rId20"/>
    <p:sldId id="313" r:id="rId21"/>
    <p:sldId id="315" r:id="rId22"/>
    <p:sldId id="314" r:id="rId23"/>
    <p:sldId id="316" r:id="rId24"/>
    <p:sldId id="317" r:id="rId25"/>
    <p:sldId id="318" r:id="rId26"/>
    <p:sldId id="319" r:id="rId27"/>
    <p:sldId id="339" r:id="rId28"/>
    <p:sldId id="320" r:id="rId29"/>
    <p:sldId id="321" r:id="rId30"/>
    <p:sldId id="322" r:id="rId31"/>
    <p:sldId id="325" r:id="rId32"/>
    <p:sldId id="323" r:id="rId33"/>
    <p:sldId id="324" r:id="rId34"/>
    <p:sldId id="326" r:id="rId35"/>
    <p:sldId id="340" r:id="rId36"/>
    <p:sldId id="327" r:id="rId37"/>
    <p:sldId id="328" r:id="rId38"/>
    <p:sldId id="329" r:id="rId39"/>
    <p:sldId id="330" r:id="rId40"/>
    <p:sldId id="333" r:id="rId41"/>
    <p:sldId id="331" r:id="rId42"/>
    <p:sldId id="336" r:id="rId43"/>
    <p:sldId id="33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0016"/>
    <a:srgbClr val="F4DDC4"/>
    <a:srgbClr val="FFFFFF"/>
    <a:srgbClr val="DDDDDD"/>
    <a:srgbClr val="FBF2E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54181" autoAdjust="0"/>
  </p:normalViewPr>
  <p:slideViewPr>
    <p:cSldViewPr snapToGrid="0">
      <p:cViewPr varScale="1">
        <p:scale>
          <a:sx n="61" d="100"/>
          <a:sy n="61" d="100"/>
        </p:scale>
        <p:origin x="2916" y="78"/>
      </p:cViewPr>
      <p:guideLst/>
    </p:cSldViewPr>
  </p:slideViewPr>
  <p:outlineViewPr>
    <p:cViewPr>
      <p:scale>
        <a:sx n="33" d="100"/>
        <a:sy n="33" d="100"/>
      </p:scale>
      <p:origin x="0" y="-7440"/>
    </p:cViewPr>
  </p:outlineViewPr>
  <p:notesTextViewPr>
    <p:cViewPr>
      <p:scale>
        <a:sx n="3" d="2"/>
        <a:sy n="3" d="2"/>
      </p:scale>
      <p:origin x="0" y="0"/>
    </p:cViewPr>
  </p:notesTextViewPr>
  <p:sorterViewPr>
    <p:cViewPr>
      <p:scale>
        <a:sx n="100" d="100"/>
        <a:sy n="100" d="100"/>
      </p:scale>
      <p:origin x="0" y="-1348"/>
    </p:cViewPr>
  </p:sorterViewPr>
  <p:notesViewPr>
    <p:cSldViewPr snapToGrid="0">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89D5A7-8152-4A15-8488-C8CC0391A12D}" type="doc">
      <dgm:prSet loTypeId="urn:microsoft.com/office/officeart/2005/8/layout/hProcess9" loCatId="process" qsTypeId="urn:microsoft.com/office/officeart/2005/8/quickstyle/simple4" qsCatId="simple" csTypeId="urn:microsoft.com/office/officeart/2005/8/colors/colorful1" csCatId="colorful" phldr="1"/>
      <dgm:spPr/>
      <dgm:t>
        <a:bodyPr/>
        <a:lstStyle/>
        <a:p>
          <a:endParaRPr lang="en-US"/>
        </a:p>
      </dgm:t>
    </dgm:pt>
    <dgm:pt modelId="{F44AD147-B941-4127-9501-3468AF855A3D}">
      <dgm:prSet phldrT="[Text]" custT="1"/>
      <dgm:spPr/>
      <dgm:t>
        <a:bodyPr/>
        <a:lstStyle/>
        <a:p>
          <a:r>
            <a:rPr lang="en-US" sz="1400" dirty="0">
              <a:solidFill>
                <a:schemeClr val="accent6">
                  <a:lumMod val="10000"/>
                </a:schemeClr>
              </a:solidFill>
            </a:rPr>
            <a:t> </a:t>
          </a:r>
          <a:r>
            <a:rPr lang="en-US" sz="1800" b="1" dirty="0">
              <a:solidFill>
                <a:schemeClr val="accent6">
                  <a:lumMod val="10000"/>
                </a:schemeClr>
              </a:solidFill>
            </a:rPr>
            <a:t>Begin the conversation</a:t>
          </a:r>
        </a:p>
      </dgm:t>
    </dgm:pt>
    <dgm:pt modelId="{D886375F-273A-4E5B-9200-E80085D1ED98}" type="parTrans" cxnId="{D1A39A00-9494-42FB-B872-BA60F5AD76F0}">
      <dgm:prSet/>
      <dgm:spPr/>
      <dgm:t>
        <a:bodyPr/>
        <a:lstStyle/>
        <a:p>
          <a:endParaRPr lang="en-US">
            <a:solidFill>
              <a:schemeClr val="accent6">
                <a:lumMod val="10000"/>
              </a:schemeClr>
            </a:solidFill>
          </a:endParaRPr>
        </a:p>
      </dgm:t>
    </dgm:pt>
    <dgm:pt modelId="{26B84387-96E4-4D2C-8DDD-4BEEBAEE0133}" type="sibTrans" cxnId="{D1A39A00-9494-42FB-B872-BA60F5AD76F0}">
      <dgm:prSet/>
      <dgm:spPr/>
      <dgm:t>
        <a:bodyPr/>
        <a:lstStyle/>
        <a:p>
          <a:endParaRPr lang="en-US">
            <a:solidFill>
              <a:schemeClr val="accent6">
                <a:lumMod val="10000"/>
              </a:schemeClr>
            </a:solidFill>
          </a:endParaRPr>
        </a:p>
      </dgm:t>
    </dgm:pt>
    <dgm:pt modelId="{CC45935F-F4C1-4462-B995-1C92AD288E72}">
      <dgm:prSet phldrT="[Text]" custT="1"/>
      <dgm:spPr/>
      <dgm:t>
        <a:bodyPr/>
        <a:lstStyle/>
        <a:p>
          <a:r>
            <a:rPr lang="en-US" sz="1600" dirty="0">
              <a:solidFill>
                <a:schemeClr val="accent6">
                  <a:lumMod val="10000"/>
                </a:schemeClr>
              </a:solidFill>
            </a:rPr>
            <a:t>Establish who you are talking to and purpose of call</a:t>
          </a:r>
        </a:p>
      </dgm:t>
    </dgm:pt>
    <dgm:pt modelId="{EC1C2480-CB16-430F-B62D-57618C5E275F}" type="parTrans" cxnId="{7F7C49BC-12FE-4ADE-8A0F-3FF2B3D7CA1B}">
      <dgm:prSet/>
      <dgm:spPr/>
      <dgm:t>
        <a:bodyPr/>
        <a:lstStyle/>
        <a:p>
          <a:endParaRPr lang="en-US">
            <a:solidFill>
              <a:schemeClr val="accent6">
                <a:lumMod val="10000"/>
              </a:schemeClr>
            </a:solidFill>
          </a:endParaRPr>
        </a:p>
      </dgm:t>
    </dgm:pt>
    <dgm:pt modelId="{0A81B529-7B6E-4F4D-8646-CD4014C73B78}" type="sibTrans" cxnId="{7F7C49BC-12FE-4ADE-8A0F-3FF2B3D7CA1B}">
      <dgm:prSet/>
      <dgm:spPr/>
      <dgm:t>
        <a:bodyPr/>
        <a:lstStyle/>
        <a:p>
          <a:endParaRPr lang="en-US">
            <a:solidFill>
              <a:schemeClr val="accent6">
                <a:lumMod val="10000"/>
              </a:schemeClr>
            </a:solidFill>
          </a:endParaRPr>
        </a:p>
      </dgm:t>
    </dgm:pt>
    <dgm:pt modelId="{2F5013B2-7AA3-4B15-ADCB-CD2F870DE8BA}">
      <dgm:prSet phldrT="[Text]" custT="1"/>
      <dgm:spPr/>
      <dgm:t>
        <a:bodyPr/>
        <a:lstStyle/>
        <a:p>
          <a:pPr marL="0" lvl="0" defTabSz="711200">
            <a:lnSpc>
              <a:spcPct val="90000"/>
            </a:lnSpc>
            <a:spcBef>
              <a:spcPct val="0"/>
            </a:spcBef>
            <a:spcAft>
              <a:spcPct val="35000"/>
            </a:spcAft>
            <a:buNone/>
          </a:pPr>
          <a:r>
            <a:rPr lang="en-US" sz="1800" b="1" dirty="0">
              <a:solidFill>
                <a:schemeClr val="accent6">
                  <a:lumMod val="10000"/>
                </a:schemeClr>
              </a:solidFill>
            </a:rPr>
            <a:t>Check</a:t>
          </a:r>
        </a:p>
      </dgm:t>
    </dgm:pt>
    <dgm:pt modelId="{56814779-B1D5-490B-97E2-6E0B941FBA23}" type="parTrans" cxnId="{43604051-AA92-4A06-A56A-EB126D563D5E}">
      <dgm:prSet/>
      <dgm:spPr/>
      <dgm:t>
        <a:bodyPr/>
        <a:lstStyle/>
        <a:p>
          <a:endParaRPr lang="en-US">
            <a:solidFill>
              <a:schemeClr val="accent6">
                <a:lumMod val="10000"/>
              </a:schemeClr>
            </a:solidFill>
          </a:endParaRPr>
        </a:p>
      </dgm:t>
    </dgm:pt>
    <dgm:pt modelId="{45D53C7D-92BC-4AE4-A2F4-BD2416A90BAC}" type="sibTrans" cxnId="{43604051-AA92-4A06-A56A-EB126D563D5E}">
      <dgm:prSet/>
      <dgm:spPr/>
      <dgm:t>
        <a:bodyPr/>
        <a:lstStyle/>
        <a:p>
          <a:endParaRPr lang="en-US">
            <a:solidFill>
              <a:schemeClr val="accent6">
                <a:lumMod val="10000"/>
              </a:schemeClr>
            </a:solidFill>
          </a:endParaRPr>
        </a:p>
      </dgm:t>
    </dgm:pt>
    <dgm:pt modelId="{F73D4D29-8DF4-4205-96BF-2DCF4BD61099}">
      <dgm:prSet phldrT="[Text]" custT="1"/>
      <dgm:spPr/>
      <dgm:t>
        <a:bodyPr/>
        <a:lstStyle/>
        <a:p>
          <a:pPr marL="0">
            <a:lnSpc>
              <a:spcPct val="100000"/>
            </a:lnSpc>
            <a:spcAft>
              <a:spcPts val="0"/>
            </a:spcAft>
          </a:pPr>
          <a:r>
            <a:rPr lang="en-US" sz="1800" b="1" dirty="0">
              <a:solidFill>
                <a:schemeClr val="accent6">
                  <a:lumMod val="10000"/>
                </a:schemeClr>
              </a:solidFill>
            </a:rPr>
            <a:t>Safety netting</a:t>
          </a:r>
        </a:p>
        <a:p>
          <a:pPr marL="0">
            <a:lnSpc>
              <a:spcPct val="100000"/>
            </a:lnSpc>
            <a:spcAft>
              <a:spcPts val="0"/>
            </a:spcAft>
          </a:pPr>
          <a:r>
            <a:rPr lang="en-US" sz="1600" dirty="0">
              <a:solidFill>
                <a:schemeClr val="accent6">
                  <a:lumMod val="10000"/>
                </a:schemeClr>
              </a:solidFill>
            </a:rPr>
            <a:t>Specific advice</a:t>
          </a:r>
          <a:r>
            <a:rPr lang="en-GB" sz="1600" dirty="0">
              <a:solidFill>
                <a:schemeClr val="accent6">
                  <a:lumMod val="10000"/>
                </a:schemeClr>
              </a:solidFill>
            </a:rPr>
            <a:t> </a:t>
          </a:r>
        </a:p>
        <a:p>
          <a:pPr marL="180975" indent="-180975">
            <a:lnSpc>
              <a:spcPct val="100000"/>
            </a:lnSpc>
            <a:spcAft>
              <a:spcPts val="0"/>
            </a:spcAft>
          </a:pPr>
          <a:r>
            <a:rPr lang="en-GB" sz="1600" dirty="0">
              <a:solidFill>
                <a:schemeClr val="accent6">
                  <a:lumMod val="10000"/>
                </a:schemeClr>
              </a:solidFill>
            </a:rPr>
            <a:t>•  Persisting or worsening symptoms e.g. </a:t>
          </a:r>
          <a:r>
            <a:rPr lang="en-GB" sz="1600" dirty="0" err="1">
              <a:solidFill>
                <a:schemeClr val="accent6">
                  <a:lumMod val="10000"/>
                </a:schemeClr>
              </a:solidFill>
            </a:rPr>
            <a:t>SoB</a:t>
          </a:r>
          <a:r>
            <a:rPr lang="en-GB" sz="1600" dirty="0">
              <a:solidFill>
                <a:schemeClr val="accent6">
                  <a:lumMod val="10000"/>
                </a:schemeClr>
              </a:solidFill>
            </a:rPr>
            <a:t> </a:t>
          </a:r>
        </a:p>
        <a:p>
          <a:pPr marL="180975" indent="-180975">
            <a:lnSpc>
              <a:spcPct val="100000"/>
            </a:lnSpc>
            <a:spcAft>
              <a:spcPts val="0"/>
            </a:spcAft>
          </a:pPr>
          <a:r>
            <a:rPr lang="en-GB" sz="1600" dirty="0">
              <a:solidFill>
                <a:schemeClr val="accent6">
                  <a:lumMod val="10000"/>
                </a:schemeClr>
              </a:solidFill>
            </a:rPr>
            <a:t>•  Stay at home advice </a:t>
          </a:r>
        </a:p>
        <a:p>
          <a:pPr marL="180975" indent="-180975">
            <a:lnSpc>
              <a:spcPct val="100000"/>
            </a:lnSpc>
            <a:spcAft>
              <a:spcPts val="0"/>
            </a:spcAft>
          </a:pPr>
          <a:r>
            <a:rPr lang="en-GB" sz="1600" dirty="0">
              <a:solidFill>
                <a:schemeClr val="accent6">
                  <a:lumMod val="10000"/>
                </a:schemeClr>
              </a:solidFill>
            </a:rPr>
            <a:t>•  Where to seek help</a:t>
          </a:r>
          <a:endParaRPr lang="en-US" sz="1800" dirty="0">
            <a:solidFill>
              <a:schemeClr val="accent6">
                <a:lumMod val="10000"/>
              </a:schemeClr>
            </a:solidFill>
          </a:endParaRPr>
        </a:p>
      </dgm:t>
    </dgm:pt>
    <dgm:pt modelId="{CE3E2DFE-4DFE-40F1-A055-75D5EAEC27CB}" type="parTrans" cxnId="{6EF2B015-0154-406C-95E1-7FA9C51C91AC}">
      <dgm:prSet/>
      <dgm:spPr/>
      <dgm:t>
        <a:bodyPr/>
        <a:lstStyle/>
        <a:p>
          <a:endParaRPr lang="en-US">
            <a:solidFill>
              <a:schemeClr val="accent6">
                <a:lumMod val="10000"/>
              </a:schemeClr>
            </a:solidFill>
          </a:endParaRPr>
        </a:p>
      </dgm:t>
    </dgm:pt>
    <dgm:pt modelId="{A26FE7F5-ED9F-4859-AA8F-C5F9D031DCA5}" type="sibTrans" cxnId="{6EF2B015-0154-406C-95E1-7FA9C51C91AC}">
      <dgm:prSet/>
      <dgm:spPr/>
      <dgm:t>
        <a:bodyPr/>
        <a:lstStyle/>
        <a:p>
          <a:endParaRPr lang="en-US">
            <a:solidFill>
              <a:schemeClr val="accent6">
                <a:lumMod val="10000"/>
              </a:schemeClr>
            </a:solidFill>
          </a:endParaRPr>
        </a:p>
      </dgm:t>
    </dgm:pt>
    <dgm:pt modelId="{2E23C5B8-7083-4945-AC76-12CA45432C3C}">
      <dgm:prSet phldrT="[Text]" custT="1"/>
      <dgm:spPr/>
      <dgm:t>
        <a:bodyPr/>
        <a:lstStyle/>
        <a:p>
          <a:r>
            <a:rPr lang="en-US" sz="1600" dirty="0">
              <a:solidFill>
                <a:schemeClr val="accent6">
                  <a:lumMod val="10000"/>
                </a:schemeClr>
              </a:solidFill>
            </a:rPr>
            <a:t>Establish if COVID-19 is suspected</a:t>
          </a:r>
        </a:p>
      </dgm:t>
    </dgm:pt>
    <dgm:pt modelId="{6BD7173B-BFC2-45C2-9513-FF809830D6B9}" type="parTrans" cxnId="{886B71EC-AB03-48A4-B776-27D2EB63083A}">
      <dgm:prSet/>
      <dgm:spPr/>
      <dgm:t>
        <a:bodyPr/>
        <a:lstStyle/>
        <a:p>
          <a:endParaRPr lang="en-US">
            <a:solidFill>
              <a:schemeClr val="accent6">
                <a:lumMod val="10000"/>
              </a:schemeClr>
            </a:solidFill>
          </a:endParaRPr>
        </a:p>
      </dgm:t>
    </dgm:pt>
    <dgm:pt modelId="{3CF71403-07BC-460C-A7F2-DB81813C5979}" type="sibTrans" cxnId="{886B71EC-AB03-48A4-B776-27D2EB63083A}">
      <dgm:prSet/>
      <dgm:spPr/>
      <dgm:t>
        <a:bodyPr/>
        <a:lstStyle/>
        <a:p>
          <a:endParaRPr lang="en-US">
            <a:solidFill>
              <a:schemeClr val="accent6">
                <a:lumMod val="10000"/>
              </a:schemeClr>
            </a:solidFill>
          </a:endParaRPr>
        </a:p>
      </dgm:t>
    </dgm:pt>
    <dgm:pt modelId="{CDCD2645-58F9-4324-B147-A0AB656CB1FE}">
      <dgm:prSet phldrT="[Text]" custT="1"/>
      <dgm:spPr/>
      <dgm:t>
        <a:bodyPr/>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chemeClr val="accent6">
                  <a:lumMod val="10000"/>
                </a:schemeClr>
              </a:solidFill>
            </a:rPr>
            <a:t>Symptoms</a:t>
          </a:r>
          <a:endParaRPr lang="en-US" sz="1600" dirty="0">
            <a:solidFill>
              <a:schemeClr val="accent6">
                <a:lumMod val="10000"/>
              </a:schemeClr>
            </a:solidFill>
          </a:endParaRPr>
        </a:p>
      </dgm:t>
    </dgm:pt>
    <dgm:pt modelId="{0083DB7E-E46F-48C4-AA9E-7F6BB4D3AE40}" type="parTrans" cxnId="{3D119D27-6474-47C3-A95D-C8D4F55C108D}">
      <dgm:prSet/>
      <dgm:spPr/>
      <dgm:t>
        <a:bodyPr/>
        <a:lstStyle/>
        <a:p>
          <a:endParaRPr lang="en-US">
            <a:solidFill>
              <a:schemeClr val="accent6">
                <a:lumMod val="10000"/>
              </a:schemeClr>
            </a:solidFill>
          </a:endParaRPr>
        </a:p>
      </dgm:t>
    </dgm:pt>
    <dgm:pt modelId="{DD71CF18-42BE-414E-9249-644BA5EB8521}" type="sibTrans" cxnId="{3D119D27-6474-47C3-A95D-C8D4F55C108D}">
      <dgm:prSet/>
      <dgm:spPr/>
      <dgm:t>
        <a:bodyPr/>
        <a:lstStyle/>
        <a:p>
          <a:endParaRPr lang="en-US">
            <a:solidFill>
              <a:schemeClr val="accent6">
                <a:lumMod val="10000"/>
              </a:schemeClr>
            </a:solidFill>
          </a:endParaRPr>
        </a:p>
      </dgm:t>
    </dgm:pt>
    <dgm:pt modelId="{DCE9ADBE-EBDC-4FBD-9C51-8EB9E74919DC}">
      <dgm:prSet phldrT="[Text]" custT="1"/>
      <dgm:spPr/>
      <dgm:t>
        <a:bodyPr/>
        <a:lstStyle/>
        <a:p>
          <a:pPr>
            <a:lnSpc>
              <a:spcPts val="1900"/>
            </a:lnSpc>
            <a:spcAft>
              <a:spcPts val="0"/>
            </a:spcAft>
            <a:buNone/>
          </a:pPr>
          <a:r>
            <a:rPr lang="en-US" sz="1800" b="1" dirty="0">
              <a:solidFill>
                <a:schemeClr val="accent6">
                  <a:lumMod val="10000"/>
                </a:schemeClr>
              </a:solidFill>
            </a:rPr>
            <a:t>Telephone appropriate?</a:t>
          </a:r>
        </a:p>
      </dgm:t>
    </dgm:pt>
    <dgm:pt modelId="{9DAD88EA-9D2E-4D58-82D5-7DAD4CF2DA62}" type="parTrans" cxnId="{EA5F3F19-C075-49CA-B2DA-3D59CBFCB1C7}">
      <dgm:prSet/>
      <dgm:spPr/>
      <dgm:t>
        <a:bodyPr/>
        <a:lstStyle/>
        <a:p>
          <a:endParaRPr lang="en-US">
            <a:solidFill>
              <a:schemeClr val="accent6">
                <a:lumMod val="10000"/>
              </a:schemeClr>
            </a:solidFill>
          </a:endParaRPr>
        </a:p>
      </dgm:t>
    </dgm:pt>
    <dgm:pt modelId="{DECCC020-E76A-4D87-8DCD-D88D857B2CA5}" type="sibTrans" cxnId="{EA5F3F19-C075-49CA-B2DA-3D59CBFCB1C7}">
      <dgm:prSet/>
      <dgm:spPr/>
      <dgm:t>
        <a:bodyPr/>
        <a:lstStyle/>
        <a:p>
          <a:endParaRPr lang="en-US">
            <a:solidFill>
              <a:schemeClr val="accent6">
                <a:lumMod val="10000"/>
              </a:schemeClr>
            </a:solidFill>
          </a:endParaRPr>
        </a:p>
      </dgm:t>
    </dgm:pt>
    <dgm:pt modelId="{45DBC09D-0F61-4360-9C12-FCA60292ABD1}">
      <dgm:prSet phldrT="[Text]" custT="1"/>
      <dgm:spPr/>
      <dgm:t>
        <a:bodyPr/>
        <a:lstStyle/>
        <a:p>
          <a:pPr>
            <a:lnSpc>
              <a:spcPct val="90000"/>
            </a:lnSpc>
            <a:spcAft>
              <a:spcPct val="15000"/>
            </a:spcAft>
          </a:pPr>
          <a:r>
            <a:rPr lang="en-US" sz="1600" dirty="0">
              <a:solidFill>
                <a:schemeClr val="accent6">
                  <a:lumMod val="10000"/>
                </a:schemeClr>
              </a:solidFill>
            </a:rPr>
            <a:t>Duration of illness short</a:t>
          </a:r>
        </a:p>
      </dgm:t>
    </dgm:pt>
    <dgm:pt modelId="{4A17FA12-1F24-468C-BB32-6A93AC7D8E4A}" type="parTrans" cxnId="{7844C93F-95EF-42B6-8AB4-868831129F51}">
      <dgm:prSet/>
      <dgm:spPr/>
      <dgm:t>
        <a:bodyPr/>
        <a:lstStyle/>
        <a:p>
          <a:endParaRPr lang="en-US">
            <a:solidFill>
              <a:schemeClr val="accent6">
                <a:lumMod val="10000"/>
              </a:schemeClr>
            </a:solidFill>
          </a:endParaRPr>
        </a:p>
      </dgm:t>
    </dgm:pt>
    <dgm:pt modelId="{7D54E7B9-4C68-4FC9-91EB-B47652485A83}" type="sibTrans" cxnId="{7844C93F-95EF-42B6-8AB4-868831129F51}">
      <dgm:prSet/>
      <dgm:spPr/>
      <dgm:t>
        <a:bodyPr/>
        <a:lstStyle/>
        <a:p>
          <a:endParaRPr lang="en-US">
            <a:solidFill>
              <a:schemeClr val="accent6">
                <a:lumMod val="10000"/>
              </a:schemeClr>
            </a:solidFill>
          </a:endParaRPr>
        </a:p>
      </dgm:t>
    </dgm:pt>
    <dgm:pt modelId="{DB4A0C2F-9D54-4659-A52E-C0AFD7D51351}">
      <dgm:prSet phldrT="[Text]" custT="1"/>
      <dgm:spPr/>
      <dgm:t>
        <a:bodyPr/>
        <a:lstStyle/>
        <a:p>
          <a:pPr>
            <a:lnSpc>
              <a:spcPct val="90000"/>
            </a:lnSpc>
            <a:spcAft>
              <a:spcPct val="15000"/>
            </a:spcAft>
          </a:pPr>
          <a:r>
            <a:rPr lang="en-US" sz="1600" dirty="0">
              <a:solidFill>
                <a:schemeClr val="accent6">
                  <a:lumMod val="10000"/>
                </a:schemeClr>
              </a:solidFill>
            </a:rPr>
            <a:t>No red flags</a:t>
          </a:r>
        </a:p>
      </dgm:t>
    </dgm:pt>
    <dgm:pt modelId="{E46EC584-0BD8-472F-B3B8-7BEC420CC932}" type="parTrans" cxnId="{C1624A3B-4BF1-4B4F-9BDA-6121E18EDF9A}">
      <dgm:prSet/>
      <dgm:spPr/>
      <dgm:t>
        <a:bodyPr/>
        <a:lstStyle/>
        <a:p>
          <a:endParaRPr lang="en-US">
            <a:solidFill>
              <a:schemeClr val="accent6">
                <a:lumMod val="10000"/>
              </a:schemeClr>
            </a:solidFill>
          </a:endParaRPr>
        </a:p>
      </dgm:t>
    </dgm:pt>
    <dgm:pt modelId="{42BA9086-0555-48F9-B299-8803731B5CBF}" type="sibTrans" cxnId="{C1624A3B-4BF1-4B4F-9BDA-6121E18EDF9A}">
      <dgm:prSet/>
      <dgm:spPr/>
      <dgm:t>
        <a:bodyPr/>
        <a:lstStyle/>
        <a:p>
          <a:endParaRPr lang="en-US">
            <a:solidFill>
              <a:schemeClr val="accent6">
                <a:lumMod val="10000"/>
              </a:schemeClr>
            </a:solidFill>
          </a:endParaRPr>
        </a:p>
      </dgm:t>
    </dgm:pt>
    <dgm:pt modelId="{C97DFA37-3909-4171-8098-2A314A874927}">
      <dgm:prSet phldrT="[Text]" custT="1"/>
      <dgm:spPr/>
      <dgm:t>
        <a:bodyPr/>
        <a:lstStyle/>
        <a:p>
          <a:pPr>
            <a:lnSpc>
              <a:spcPct val="90000"/>
            </a:lnSpc>
            <a:spcAft>
              <a:spcPct val="15000"/>
            </a:spcAft>
          </a:pPr>
          <a:r>
            <a:rPr lang="en-US" sz="1600" dirty="0">
              <a:solidFill>
                <a:schemeClr val="accent6">
                  <a:lumMod val="10000"/>
                </a:schemeClr>
              </a:solidFill>
            </a:rPr>
            <a:t>Diagnosis is clear</a:t>
          </a:r>
        </a:p>
      </dgm:t>
    </dgm:pt>
    <dgm:pt modelId="{C21EB959-4761-4F38-AF05-A7D6D56B151F}" type="parTrans" cxnId="{5B78DB91-5350-48F2-BFCB-A66FF1D91EF2}">
      <dgm:prSet/>
      <dgm:spPr/>
      <dgm:t>
        <a:bodyPr/>
        <a:lstStyle/>
        <a:p>
          <a:endParaRPr lang="en-US">
            <a:solidFill>
              <a:schemeClr val="accent6">
                <a:lumMod val="10000"/>
              </a:schemeClr>
            </a:solidFill>
          </a:endParaRPr>
        </a:p>
      </dgm:t>
    </dgm:pt>
    <dgm:pt modelId="{107234F7-E4CE-4005-9EE6-99EAF759AB25}" type="sibTrans" cxnId="{5B78DB91-5350-48F2-BFCB-A66FF1D91EF2}">
      <dgm:prSet/>
      <dgm:spPr/>
      <dgm:t>
        <a:bodyPr/>
        <a:lstStyle/>
        <a:p>
          <a:endParaRPr lang="en-US">
            <a:solidFill>
              <a:schemeClr val="accent6">
                <a:lumMod val="10000"/>
              </a:schemeClr>
            </a:solidFill>
          </a:endParaRPr>
        </a:p>
      </dgm:t>
    </dgm:pt>
    <dgm:pt modelId="{BEAB1E4F-57A6-4C2E-9948-2A90F1A60996}">
      <dgm:prSet phldrT="[Text]" custT="1"/>
      <dgm:spPr/>
      <dgm:t>
        <a:bodyPr/>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6">
                  <a:lumMod val="10000"/>
                </a:schemeClr>
              </a:solidFill>
            </a:rPr>
            <a:t>Home readings</a:t>
          </a:r>
        </a:p>
      </dgm:t>
    </dgm:pt>
    <dgm:pt modelId="{60BFB7DA-29AD-43F5-9118-63066090465A}" type="parTrans" cxnId="{F6937D04-53FC-476E-A36A-2C13FE8AC61F}">
      <dgm:prSet/>
      <dgm:spPr/>
      <dgm:t>
        <a:bodyPr/>
        <a:lstStyle/>
        <a:p>
          <a:endParaRPr lang="en-GB">
            <a:solidFill>
              <a:schemeClr val="accent6">
                <a:lumMod val="10000"/>
              </a:schemeClr>
            </a:solidFill>
          </a:endParaRPr>
        </a:p>
      </dgm:t>
    </dgm:pt>
    <dgm:pt modelId="{04021019-41A8-49A5-8D5B-D89455925888}" type="sibTrans" cxnId="{F6937D04-53FC-476E-A36A-2C13FE8AC61F}">
      <dgm:prSet/>
      <dgm:spPr/>
      <dgm:t>
        <a:bodyPr/>
        <a:lstStyle/>
        <a:p>
          <a:endParaRPr lang="en-GB">
            <a:solidFill>
              <a:schemeClr val="accent6">
                <a:lumMod val="10000"/>
              </a:schemeClr>
            </a:solidFill>
          </a:endParaRPr>
        </a:p>
      </dgm:t>
    </dgm:pt>
    <dgm:pt modelId="{5D5FC433-52E3-44D8-B22C-71B59E60E0FF}">
      <dgm:prSet phldrT="[Text]" custT="1"/>
      <dgm:spPr/>
      <dgm:t>
        <a:bodyPr/>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6">
                  <a:lumMod val="10000"/>
                </a:schemeClr>
              </a:solidFill>
            </a:rPr>
            <a:t>Medication</a:t>
          </a:r>
        </a:p>
      </dgm:t>
    </dgm:pt>
    <dgm:pt modelId="{C5E6399E-34D0-4FED-BFA0-FD5C271D06E1}" type="parTrans" cxnId="{4FD2D536-E680-405E-802B-DB9D9FB2DAB3}">
      <dgm:prSet/>
      <dgm:spPr/>
      <dgm:t>
        <a:bodyPr/>
        <a:lstStyle/>
        <a:p>
          <a:endParaRPr lang="en-GB">
            <a:solidFill>
              <a:schemeClr val="accent6">
                <a:lumMod val="10000"/>
              </a:schemeClr>
            </a:solidFill>
          </a:endParaRPr>
        </a:p>
      </dgm:t>
    </dgm:pt>
    <dgm:pt modelId="{37996DC5-0A8A-4B7F-9D80-201D6CCE7136}" type="sibTrans" cxnId="{4FD2D536-E680-405E-802B-DB9D9FB2DAB3}">
      <dgm:prSet/>
      <dgm:spPr/>
      <dgm:t>
        <a:bodyPr/>
        <a:lstStyle/>
        <a:p>
          <a:endParaRPr lang="en-GB">
            <a:solidFill>
              <a:schemeClr val="accent6">
                <a:lumMod val="10000"/>
              </a:schemeClr>
            </a:solidFill>
          </a:endParaRPr>
        </a:p>
      </dgm:t>
    </dgm:pt>
    <dgm:pt modelId="{4A2CAD84-9DB1-41A6-8851-BA412B1281A2}">
      <dgm:prSet phldrT="[Text]" custT="1"/>
      <dgm:spPr/>
      <dgm:t>
        <a:bodyPr/>
        <a:lstStyle/>
        <a:p>
          <a:pPr marL="171450" indent="0">
            <a:lnSpc>
              <a:spcPct val="90000"/>
            </a:lnSpc>
            <a:spcAft>
              <a:spcPct val="15000"/>
            </a:spcAft>
          </a:pPr>
          <a:endParaRPr lang="en-US" sz="1600" dirty="0">
            <a:solidFill>
              <a:schemeClr val="accent6">
                <a:lumMod val="10000"/>
              </a:schemeClr>
            </a:solidFill>
          </a:endParaRPr>
        </a:p>
      </dgm:t>
    </dgm:pt>
    <dgm:pt modelId="{238BB1AA-2AEB-4DB8-98C7-F5A722AC012C}" type="sibTrans" cxnId="{A52C15BF-F96B-4064-BD06-A81B365E9C5C}">
      <dgm:prSet/>
      <dgm:spPr/>
      <dgm:t>
        <a:bodyPr/>
        <a:lstStyle/>
        <a:p>
          <a:endParaRPr lang="en-US">
            <a:solidFill>
              <a:schemeClr val="accent6">
                <a:lumMod val="10000"/>
              </a:schemeClr>
            </a:solidFill>
          </a:endParaRPr>
        </a:p>
      </dgm:t>
    </dgm:pt>
    <dgm:pt modelId="{C054EB12-79C5-4948-BCC6-6AA43B899A8B}" type="parTrans" cxnId="{A52C15BF-F96B-4064-BD06-A81B365E9C5C}">
      <dgm:prSet/>
      <dgm:spPr/>
      <dgm:t>
        <a:bodyPr/>
        <a:lstStyle/>
        <a:p>
          <a:endParaRPr lang="en-US">
            <a:solidFill>
              <a:schemeClr val="accent6">
                <a:lumMod val="10000"/>
              </a:schemeClr>
            </a:solidFill>
          </a:endParaRPr>
        </a:p>
      </dgm:t>
    </dgm:pt>
    <dgm:pt modelId="{9D6DC407-3EBB-4CF5-B83D-7EDD2D7EB9F6}">
      <dgm:prSet phldrT="[Text]" custT="1"/>
      <dgm:spPr/>
      <dgm:t>
        <a:bodyPr/>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6">
                  <a:lumMod val="10000"/>
                </a:schemeClr>
              </a:solidFill>
            </a:rPr>
            <a:t>Symptoms of deterioration</a:t>
          </a:r>
        </a:p>
      </dgm:t>
    </dgm:pt>
    <dgm:pt modelId="{C870BA38-EABE-4949-815B-30489F0CFC39}" type="parTrans" cxnId="{CFDF1397-A492-447C-A287-449EF9CFE8BB}">
      <dgm:prSet/>
      <dgm:spPr/>
      <dgm:t>
        <a:bodyPr/>
        <a:lstStyle/>
        <a:p>
          <a:endParaRPr lang="en-GB"/>
        </a:p>
      </dgm:t>
    </dgm:pt>
    <dgm:pt modelId="{5179F9BB-A453-471E-90A0-A6DAFD86FB79}" type="sibTrans" cxnId="{CFDF1397-A492-447C-A287-449EF9CFE8BB}">
      <dgm:prSet/>
      <dgm:spPr/>
      <dgm:t>
        <a:bodyPr/>
        <a:lstStyle/>
        <a:p>
          <a:endParaRPr lang="en-GB"/>
        </a:p>
      </dgm:t>
    </dgm:pt>
    <dgm:pt modelId="{F74A6B8F-4C9C-4572-8B24-CE356177FCAE}">
      <dgm:prSet phldrT="[Text]" custT="1"/>
      <dgm:spPr/>
      <dgm:t>
        <a:bodyPr/>
        <a:lstStyle/>
        <a:p>
          <a:pPr marL="180975" marR="0" lvl="0" indent="-1809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solidFill>
                <a:schemeClr val="accent6">
                  <a:lumMod val="10000"/>
                </a:schemeClr>
              </a:solidFill>
            </a:rPr>
            <a:t>Existing conditions</a:t>
          </a:r>
        </a:p>
      </dgm:t>
    </dgm:pt>
    <dgm:pt modelId="{BBE77DEB-F739-4409-A5A9-2596552C6BBC}" type="parTrans" cxnId="{04DFBB15-4616-498E-ADD4-68D78A16976F}">
      <dgm:prSet/>
      <dgm:spPr/>
      <dgm:t>
        <a:bodyPr/>
        <a:lstStyle/>
        <a:p>
          <a:endParaRPr lang="en-GB"/>
        </a:p>
      </dgm:t>
    </dgm:pt>
    <dgm:pt modelId="{98D6AF21-AA72-4168-9BD7-A34915F22BAA}" type="sibTrans" cxnId="{04DFBB15-4616-498E-ADD4-68D78A16976F}">
      <dgm:prSet/>
      <dgm:spPr/>
      <dgm:t>
        <a:bodyPr/>
        <a:lstStyle/>
        <a:p>
          <a:endParaRPr lang="en-GB"/>
        </a:p>
      </dgm:t>
    </dgm:pt>
    <dgm:pt modelId="{4960F0DB-1682-48FC-A903-EFCBB84675E5}" type="pres">
      <dgm:prSet presAssocID="{FD89D5A7-8152-4A15-8488-C8CC0391A12D}" presName="CompostProcess" presStyleCnt="0">
        <dgm:presLayoutVars>
          <dgm:dir/>
          <dgm:resizeHandles val="exact"/>
        </dgm:presLayoutVars>
      </dgm:prSet>
      <dgm:spPr/>
    </dgm:pt>
    <dgm:pt modelId="{243D4D66-B69E-4BCD-8008-2F57DAEC89EA}" type="pres">
      <dgm:prSet presAssocID="{FD89D5A7-8152-4A15-8488-C8CC0391A12D}" presName="arrow" presStyleLbl="bgShp" presStyleIdx="0" presStyleCnt="1" custScaleX="112719" custLinFactNeighborX="-1097" custLinFactNeighborY="-4468"/>
      <dgm:spPr/>
    </dgm:pt>
    <dgm:pt modelId="{FE8B3538-4704-4CFF-B530-0856B26066AD}" type="pres">
      <dgm:prSet presAssocID="{FD89D5A7-8152-4A15-8488-C8CC0391A12D}" presName="linearProcess" presStyleCnt="0"/>
      <dgm:spPr/>
    </dgm:pt>
    <dgm:pt modelId="{D58CA16B-A087-48B3-BC71-6DDE01F49CE8}" type="pres">
      <dgm:prSet presAssocID="{F44AD147-B941-4127-9501-3468AF855A3D}" presName="textNode" presStyleLbl="node1" presStyleIdx="0" presStyleCnt="4" custScaleX="95578" custScaleY="170052">
        <dgm:presLayoutVars>
          <dgm:bulletEnabled val="1"/>
        </dgm:presLayoutVars>
      </dgm:prSet>
      <dgm:spPr/>
    </dgm:pt>
    <dgm:pt modelId="{D1B34F82-CCE7-4E45-9AE5-82681B7571CD}" type="pres">
      <dgm:prSet presAssocID="{26B84387-96E4-4D2C-8DDD-4BEEBAEE0133}" presName="sibTrans" presStyleCnt="0"/>
      <dgm:spPr/>
    </dgm:pt>
    <dgm:pt modelId="{64721472-9A4B-489D-BA94-2A2BBF34CACF}" type="pres">
      <dgm:prSet presAssocID="{2F5013B2-7AA3-4B15-ADCB-CD2F870DE8BA}" presName="textNode" presStyleLbl="node1" presStyleIdx="1" presStyleCnt="4" custScaleX="103919" custScaleY="170052">
        <dgm:presLayoutVars>
          <dgm:bulletEnabled val="1"/>
        </dgm:presLayoutVars>
      </dgm:prSet>
      <dgm:spPr/>
    </dgm:pt>
    <dgm:pt modelId="{EC3A8269-7AD2-45FB-BCDC-DE42EAA6848A}" type="pres">
      <dgm:prSet presAssocID="{45D53C7D-92BC-4AE4-A2F4-BD2416A90BAC}" presName="sibTrans" presStyleCnt="0"/>
      <dgm:spPr/>
    </dgm:pt>
    <dgm:pt modelId="{158A9F03-A69F-43F9-95CA-D901E9A56F23}" type="pres">
      <dgm:prSet presAssocID="{DCE9ADBE-EBDC-4FBD-9C51-8EB9E74919DC}" presName="textNode" presStyleLbl="node1" presStyleIdx="2" presStyleCnt="4" custScaleX="88011" custScaleY="164595">
        <dgm:presLayoutVars>
          <dgm:bulletEnabled val="1"/>
        </dgm:presLayoutVars>
      </dgm:prSet>
      <dgm:spPr/>
    </dgm:pt>
    <dgm:pt modelId="{33A872DA-96CD-4866-9835-BF6992A0FA4F}" type="pres">
      <dgm:prSet presAssocID="{DECCC020-E76A-4D87-8DCD-D88D857B2CA5}" presName="sibTrans" presStyleCnt="0"/>
      <dgm:spPr/>
    </dgm:pt>
    <dgm:pt modelId="{6E575710-8F5D-494E-B0AB-C618E09FD3EE}" type="pres">
      <dgm:prSet presAssocID="{F73D4D29-8DF4-4205-96BF-2DCF4BD61099}" presName="textNode" presStyleLbl="node1" presStyleIdx="3" presStyleCnt="4" custScaleX="108243" custScaleY="167539" custLinFactNeighborX="157" custLinFactNeighborY="1256">
        <dgm:presLayoutVars>
          <dgm:bulletEnabled val="1"/>
        </dgm:presLayoutVars>
      </dgm:prSet>
      <dgm:spPr/>
    </dgm:pt>
  </dgm:ptLst>
  <dgm:cxnLst>
    <dgm:cxn modelId="{D1A39A00-9494-42FB-B872-BA60F5AD76F0}" srcId="{FD89D5A7-8152-4A15-8488-C8CC0391A12D}" destId="{F44AD147-B941-4127-9501-3468AF855A3D}" srcOrd="0" destOrd="0" parTransId="{D886375F-273A-4E5B-9200-E80085D1ED98}" sibTransId="{26B84387-96E4-4D2C-8DDD-4BEEBAEE0133}"/>
    <dgm:cxn modelId="{F6937D04-53FC-476E-A36A-2C13FE8AC61F}" srcId="{2F5013B2-7AA3-4B15-ADCB-CD2F870DE8BA}" destId="{BEAB1E4F-57A6-4C2E-9948-2A90F1A60996}" srcOrd="3" destOrd="0" parTransId="{60BFB7DA-29AD-43F5-9118-63066090465A}" sibTransId="{04021019-41A8-49A5-8D5B-D89455925888}"/>
    <dgm:cxn modelId="{E3D61308-CB34-4E91-97C7-EE28E0CD11CE}" type="presOf" srcId="{F73D4D29-8DF4-4205-96BF-2DCF4BD61099}" destId="{6E575710-8F5D-494E-B0AB-C618E09FD3EE}" srcOrd="0" destOrd="0" presId="urn:microsoft.com/office/officeart/2005/8/layout/hProcess9"/>
    <dgm:cxn modelId="{70258912-0283-45BE-A0F2-8E88F2109F2B}" type="presOf" srcId="{F44AD147-B941-4127-9501-3468AF855A3D}" destId="{D58CA16B-A087-48B3-BC71-6DDE01F49CE8}" srcOrd="0" destOrd="0" presId="urn:microsoft.com/office/officeart/2005/8/layout/hProcess9"/>
    <dgm:cxn modelId="{6EF2B015-0154-406C-95E1-7FA9C51C91AC}" srcId="{FD89D5A7-8152-4A15-8488-C8CC0391A12D}" destId="{F73D4D29-8DF4-4205-96BF-2DCF4BD61099}" srcOrd="3" destOrd="0" parTransId="{CE3E2DFE-4DFE-40F1-A055-75D5EAEC27CB}" sibTransId="{A26FE7F5-ED9F-4859-AA8F-C5F9D031DCA5}"/>
    <dgm:cxn modelId="{04DFBB15-4616-498E-ADD4-68D78A16976F}" srcId="{2F5013B2-7AA3-4B15-ADCB-CD2F870DE8BA}" destId="{F74A6B8F-4C9C-4572-8B24-CE356177FCAE}" srcOrd="1" destOrd="0" parTransId="{BBE77DEB-F739-4409-A5A9-2596552C6BBC}" sibTransId="{98D6AF21-AA72-4168-9BD7-A34915F22BAA}"/>
    <dgm:cxn modelId="{EA5F3F19-C075-49CA-B2DA-3D59CBFCB1C7}" srcId="{FD89D5A7-8152-4A15-8488-C8CC0391A12D}" destId="{DCE9ADBE-EBDC-4FBD-9C51-8EB9E74919DC}" srcOrd="2" destOrd="0" parTransId="{9DAD88EA-9D2E-4D58-82D5-7DAD4CF2DA62}" sibTransId="{DECCC020-E76A-4D87-8DCD-D88D857B2CA5}"/>
    <dgm:cxn modelId="{3D119D27-6474-47C3-A95D-C8D4F55C108D}" srcId="{2F5013B2-7AA3-4B15-ADCB-CD2F870DE8BA}" destId="{CDCD2645-58F9-4324-B147-A0AB656CB1FE}" srcOrd="0" destOrd="0" parTransId="{0083DB7E-E46F-48C4-AA9E-7F6BB4D3AE40}" sibTransId="{DD71CF18-42BE-414E-9249-644BA5EB8521}"/>
    <dgm:cxn modelId="{05B91328-8F8C-4AED-A832-C2E092CBE40E}" type="presOf" srcId="{5D5FC433-52E3-44D8-B22C-71B59E60E0FF}" destId="{64721472-9A4B-489D-BA94-2A2BBF34CACF}" srcOrd="0" destOrd="3" presId="urn:microsoft.com/office/officeart/2005/8/layout/hProcess9"/>
    <dgm:cxn modelId="{408EF532-1250-4729-805A-FD342ADDB9A6}" type="presOf" srcId="{C97DFA37-3909-4171-8098-2A314A874927}" destId="{158A9F03-A69F-43F9-95CA-D901E9A56F23}" srcOrd="0" destOrd="1" presId="urn:microsoft.com/office/officeart/2005/8/layout/hProcess9"/>
    <dgm:cxn modelId="{4FD2D536-E680-405E-802B-DB9D9FB2DAB3}" srcId="{2F5013B2-7AA3-4B15-ADCB-CD2F870DE8BA}" destId="{5D5FC433-52E3-44D8-B22C-71B59E60E0FF}" srcOrd="2" destOrd="0" parTransId="{C5E6399E-34D0-4FED-BFA0-FD5C271D06E1}" sibTransId="{37996DC5-0A8A-4B7F-9D80-201D6CCE7136}"/>
    <dgm:cxn modelId="{C1624A3B-4BF1-4B4F-9BDA-6121E18EDF9A}" srcId="{DCE9ADBE-EBDC-4FBD-9C51-8EB9E74919DC}" destId="{DB4A0C2F-9D54-4659-A52E-C0AFD7D51351}" srcOrd="2" destOrd="0" parTransId="{E46EC584-0BD8-472F-B3B8-7BEC420CC932}" sibTransId="{42BA9086-0555-48F9-B299-8803731B5CBF}"/>
    <dgm:cxn modelId="{7844C93F-95EF-42B6-8AB4-868831129F51}" srcId="{DCE9ADBE-EBDC-4FBD-9C51-8EB9E74919DC}" destId="{45DBC09D-0F61-4360-9C12-FCA60292ABD1}" srcOrd="1" destOrd="0" parTransId="{4A17FA12-1F24-468C-BB32-6A93AC7D8E4A}" sibTransId="{7D54E7B9-4C68-4FC9-91EB-B47652485A83}"/>
    <dgm:cxn modelId="{2444E63F-364A-4169-87C9-E240226B0D87}" type="presOf" srcId="{CC45935F-F4C1-4462-B995-1C92AD288E72}" destId="{D58CA16B-A087-48B3-BC71-6DDE01F49CE8}" srcOrd="0" destOrd="1" presId="urn:microsoft.com/office/officeart/2005/8/layout/hProcess9"/>
    <dgm:cxn modelId="{B1E07C5D-D92D-47AB-BC51-7C2D130B12FD}" type="presOf" srcId="{2F5013B2-7AA3-4B15-ADCB-CD2F870DE8BA}" destId="{64721472-9A4B-489D-BA94-2A2BBF34CACF}" srcOrd="0" destOrd="0" presId="urn:microsoft.com/office/officeart/2005/8/layout/hProcess9"/>
    <dgm:cxn modelId="{43604051-AA92-4A06-A56A-EB126D563D5E}" srcId="{FD89D5A7-8152-4A15-8488-C8CC0391A12D}" destId="{2F5013B2-7AA3-4B15-ADCB-CD2F870DE8BA}" srcOrd="1" destOrd="0" parTransId="{56814779-B1D5-490B-97E2-6E0B941FBA23}" sibTransId="{45D53C7D-92BC-4AE4-A2F4-BD2416A90BAC}"/>
    <dgm:cxn modelId="{5757C879-E0C9-4A5D-86B8-8B8C87CB071D}" type="presOf" srcId="{DCE9ADBE-EBDC-4FBD-9C51-8EB9E74919DC}" destId="{158A9F03-A69F-43F9-95CA-D901E9A56F23}" srcOrd="0" destOrd="0" presId="urn:microsoft.com/office/officeart/2005/8/layout/hProcess9"/>
    <dgm:cxn modelId="{6A7A1089-F847-4BDC-849C-F85A5E18896F}" type="presOf" srcId="{9D6DC407-3EBB-4CF5-B83D-7EDD2D7EB9F6}" destId="{64721472-9A4B-489D-BA94-2A2BBF34CACF}" srcOrd="0" destOrd="5" presId="urn:microsoft.com/office/officeart/2005/8/layout/hProcess9"/>
    <dgm:cxn modelId="{5B78DB91-5350-48F2-BFCB-A66FF1D91EF2}" srcId="{DCE9ADBE-EBDC-4FBD-9C51-8EB9E74919DC}" destId="{C97DFA37-3909-4171-8098-2A314A874927}" srcOrd="0" destOrd="0" parTransId="{C21EB959-4761-4F38-AF05-A7D6D56B151F}" sibTransId="{107234F7-E4CE-4005-9EE6-99EAF759AB25}"/>
    <dgm:cxn modelId="{CFDF1397-A492-447C-A287-449EF9CFE8BB}" srcId="{2F5013B2-7AA3-4B15-ADCB-CD2F870DE8BA}" destId="{9D6DC407-3EBB-4CF5-B83D-7EDD2D7EB9F6}" srcOrd="4" destOrd="0" parTransId="{C870BA38-EABE-4949-815B-30489F0CFC39}" sibTransId="{5179F9BB-A453-471E-90A0-A6DAFD86FB79}"/>
    <dgm:cxn modelId="{586C3A9B-23A6-4B1A-A208-89C4C0457194}" type="presOf" srcId="{FD89D5A7-8152-4A15-8488-C8CC0391A12D}" destId="{4960F0DB-1682-48FC-A903-EFCBB84675E5}" srcOrd="0" destOrd="0" presId="urn:microsoft.com/office/officeart/2005/8/layout/hProcess9"/>
    <dgm:cxn modelId="{CC002FA2-B86B-4F38-973B-056AC8C2B3ED}" type="presOf" srcId="{2E23C5B8-7083-4945-AC76-12CA45432C3C}" destId="{D58CA16B-A087-48B3-BC71-6DDE01F49CE8}" srcOrd="0" destOrd="2" presId="urn:microsoft.com/office/officeart/2005/8/layout/hProcess9"/>
    <dgm:cxn modelId="{7F7C49BC-12FE-4ADE-8A0F-3FF2B3D7CA1B}" srcId="{F44AD147-B941-4127-9501-3468AF855A3D}" destId="{CC45935F-F4C1-4462-B995-1C92AD288E72}" srcOrd="0" destOrd="0" parTransId="{EC1C2480-CB16-430F-B62D-57618C5E275F}" sibTransId="{0A81B529-7B6E-4F4D-8646-CD4014C73B78}"/>
    <dgm:cxn modelId="{A52C15BF-F96B-4064-BD06-A81B365E9C5C}" srcId="{F73D4D29-8DF4-4205-96BF-2DCF4BD61099}" destId="{4A2CAD84-9DB1-41A6-8851-BA412B1281A2}" srcOrd="0" destOrd="0" parTransId="{C054EB12-79C5-4948-BCC6-6AA43B899A8B}" sibTransId="{238BB1AA-2AEB-4DB8-98C7-F5A722AC012C}"/>
    <dgm:cxn modelId="{C88622CB-4857-4044-A9B3-9C585809BE6D}" type="presOf" srcId="{DB4A0C2F-9D54-4659-A52E-C0AFD7D51351}" destId="{158A9F03-A69F-43F9-95CA-D901E9A56F23}" srcOrd="0" destOrd="3" presId="urn:microsoft.com/office/officeart/2005/8/layout/hProcess9"/>
    <dgm:cxn modelId="{947F59D0-9A5C-411B-B8B1-2772862A2214}" type="presOf" srcId="{4A2CAD84-9DB1-41A6-8851-BA412B1281A2}" destId="{6E575710-8F5D-494E-B0AB-C618E09FD3EE}" srcOrd="0" destOrd="1" presId="urn:microsoft.com/office/officeart/2005/8/layout/hProcess9"/>
    <dgm:cxn modelId="{9C11CAD9-D0DD-48CF-892A-BA7653D4BF77}" type="presOf" srcId="{BEAB1E4F-57A6-4C2E-9948-2A90F1A60996}" destId="{64721472-9A4B-489D-BA94-2A2BBF34CACF}" srcOrd="0" destOrd="4" presId="urn:microsoft.com/office/officeart/2005/8/layout/hProcess9"/>
    <dgm:cxn modelId="{CC5E43DA-3C71-4DD0-9459-DFA0DBAB84CB}" type="presOf" srcId="{F74A6B8F-4C9C-4572-8B24-CE356177FCAE}" destId="{64721472-9A4B-489D-BA94-2A2BBF34CACF}" srcOrd="0" destOrd="2" presId="urn:microsoft.com/office/officeart/2005/8/layout/hProcess9"/>
    <dgm:cxn modelId="{886B71EC-AB03-48A4-B776-27D2EB63083A}" srcId="{F44AD147-B941-4127-9501-3468AF855A3D}" destId="{2E23C5B8-7083-4945-AC76-12CA45432C3C}" srcOrd="1" destOrd="0" parTransId="{6BD7173B-BFC2-45C2-9513-FF809830D6B9}" sibTransId="{3CF71403-07BC-460C-A7F2-DB81813C5979}"/>
    <dgm:cxn modelId="{BEBEF5EC-03EF-45DE-8073-927F21241823}" type="presOf" srcId="{45DBC09D-0F61-4360-9C12-FCA60292ABD1}" destId="{158A9F03-A69F-43F9-95CA-D901E9A56F23}" srcOrd="0" destOrd="2" presId="urn:microsoft.com/office/officeart/2005/8/layout/hProcess9"/>
    <dgm:cxn modelId="{654215F0-A086-4DEE-A312-866581540E2E}" type="presOf" srcId="{CDCD2645-58F9-4324-B147-A0AB656CB1FE}" destId="{64721472-9A4B-489D-BA94-2A2BBF34CACF}" srcOrd="0" destOrd="1" presId="urn:microsoft.com/office/officeart/2005/8/layout/hProcess9"/>
    <dgm:cxn modelId="{F21F99B4-50D4-4B19-BB88-7CCBABA19A1B}" type="presParOf" srcId="{4960F0DB-1682-48FC-A903-EFCBB84675E5}" destId="{243D4D66-B69E-4BCD-8008-2F57DAEC89EA}" srcOrd="0" destOrd="0" presId="urn:microsoft.com/office/officeart/2005/8/layout/hProcess9"/>
    <dgm:cxn modelId="{27B79B36-0ABA-4F23-9939-92F6238208C1}" type="presParOf" srcId="{4960F0DB-1682-48FC-A903-EFCBB84675E5}" destId="{FE8B3538-4704-4CFF-B530-0856B26066AD}" srcOrd="1" destOrd="0" presId="urn:microsoft.com/office/officeart/2005/8/layout/hProcess9"/>
    <dgm:cxn modelId="{73F8C919-0E91-4161-9C59-6753327983ED}" type="presParOf" srcId="{FE8B3538-4704-4CFF-B530-0856B26066AD}" destId="{D58CA16B-A087-48B3-BC71-6DDE01F49CE8}" srcOrd="0" destOrd="0" presId="urn:microsoft.com/office/officeart/2005/8/layout/hProcess9"/>
    <dgm:cxn modelId="{01B203D3-2365-4CD8-AA9B-8F3D890E2DAF}" type="presParOf" srcId="{FE8B3538-4704-4CFF-B530-0856B26066AD}" destId="{D1B34F82-CCE7-4E45-9AE5-82681B7571CD}" srcOrd="1" destOrd="0" presId="urn:microsoft.com/office/officeart/2005/8/layout/hProcess9"/>
    <dgm:cxn modelId="{A06552E0-E862-43EC-A1DC-C874AC7D1E17}" type="presParOf" srcId="{FE8B3538-4704-4CFF-B530-0856B26066AD}" destId="{64721472-9A4B-489D-BA94-2A2BBF34CACF}" srcOrd="2" destOrd="0" presId="urn:microsoft.com/office/officeart/2005/8/layout/hProcess9"/>
    <dgm:cxn modelId="{1EFE8C06-F5C1-496D-AC08-F50EF71662D0}" type="presParOf" srcId="{FE8B3538-4704-4CFF-B530-0856B26066AD}" destId="{EC3A8269-7AD2-45FB-BCDC-DE42EAA6848A}" srcOrd="3" destOrd="0" presId="urn:microsoft.com/office/officeart/2005/8/layout/hProcess9"/>
    <dgm:cxn modelId="{9402EC2F-C991-43AF-A115-AE543F9EEE24}" type="presParOf" srcId="{FE8B3538-4704-4CFF-B530-0856B26066AD}" destId="{158A9F03-A69F-43F9-95CA-D901E9A56F23}" srcOrd="4" destOrd="0" presId="urn:microsoft.com/office/officeart/2005/8/layout/hProcess9"/>
    <dgm:cxn modelId="{649CC8F8-AF3A-4FD9-B9AC-4D82C1C13FE9}" type="presParOf" srcId="{FE8B3538-4704-4CFF-B530-0856B26066AD}" destId="{33A872DA-96CD-4866-9835-BF6992A0FA4F}" srcOrd="5" destOrd="0" presId="urn:microsoft.com/office/officeart/2005/8/layout/hProcess9"/>
    <dgm:cxn modelId="{2D9CBEF2-46AA-4847-A514-40ED39DBE522}" type="presParOf" srcId="{FE8B3538-4704-4CFF-B530-0856B26066AD}" destId="{6E575710-8F5D-494E-B0AB-C618E09FD3EE}"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3D4D66-B69E-4BCD-8008-2F57DAEC89EA}">
      <dsp:nvSpPr>
        <dsp:cNvPr id="0" name=""/>
        <dsp:cNvSpPr/>
      </dsp:nvSpPr>
      <dsp:spPr>
        <a:xfrm>
          <a:off x="104425" y="0"/>
          <a:ext cx="8610479" cy="3336075"/>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D58CA16B-A087-48B3-BC71-6DDE01F49CE8}">
      <dsp:nvSpPr>
        <dsp:cNvPr id="0" name=""/>
        <dsp:cNvSpPr/>
      </dsp:nvSpPr>
      <dsp:spPr>
        <a:xfrm>
          <a:off x="2069" y="533425"/>
          <a:ext cx="1972871" cy="226922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solidFill>
                <a:schemeClr val="accent6">
                  <a:lumMod val="10000"/>
                </a:schemeClr>
              </a:solidFill>
            </a:rPr>
            <a:t> </a:t>
          </a:r>
          <a:r>
            <a:rPr lang="en-US" sz="1800" b="1" kern="1200" dirty="0">
              <a:solidFill>
                <a:schemeClr val="accent6">
                  <a:lumMod val="10000"/>
                </a:schemeClr>
              </a:solidFill>
            </a:rPr>
            <a:t>Begin the conversation</a:t>
          </a:r>
        </a:p>
        <a:p>
          <a:pPr marL="171450" lvl="1" indent="-171450" algn="l" defTabSz="711200">
            <a:lnSpc>
              <a:spcPct val="90000"/>
            </a:lnSpc>
            <a:spcBef>
              <a:spcPct val="0"/>
            </a:spcBef>
            <a:spcAft>
              <a:spcPct val="15000"/>
            </a:spcAft>
            <a:buChar char="•"/>
          </a:pPr>
          <a:r>
            <a:rPr lang="en-US" sz="1600" kern="1200" dirty="0">
              <a:solidFill>
                <a:schemeClr val="accent6">
                  <a:lumMod val="10000"/>
                </a:schemeClr>
              </a:solidFill>
            </a:rPr>
            <a:t>Establish who you are talking to and purpose of call</a:t>
          </a:r>
        </a:p>
        <a:p>
          <a:pPr marL="171450" lvl="1" indent="-171450" algn="l" defTabSz="711200">
            <a:lnSpc>
              <a:spcPct val="90000"/>
            </a:lnSpc>
            <a:spcBef>
              <a:spcPct val="0"/>
            </a:spcBef>
            <a:spcAft>
              <a:spcPct val="15000"/>
            </a:spcAft>
            <a:buChar char="•"/>
          </a:pPr>
          <a:r>
            <a:rPr lang="en-US" sz="1600" kern="1200" dirty="0">
              <a:solidFill>
                <a:schemeClr val="accent6">
                  <a:lumMod val="10000"/>
                </a:schemeClr>
              </a:solidFill>
            </a:rPr>
            <a:t>Establish if COVID-19 is suspected</a:t>
          </a:r>
        </a:p>
      </dsp:txBody>
      <dsp:txXfrm>
        <a:off x="98377" y="629733"/>
        <a:ext cx="1780255" cy="2076608"/>
      </dsp:txXfrm>
    </dsp:sp>
    <dsp:sp modelId="{64721472-9A4B-489D-BA94-2A2BBF34CACF}">
      <dsp:nvSpPr>
        <dsp:cNvPr id="0" name=""/>
        <dsp:cNvSpPr/>
      </dsp:nvSpPr>
      <dsp:spPr>
        <a:xfrm>
          <a:off x="2246241" y="533425"/>
          <a:ext cx="2145042" cy="226922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711200">
            <a:lnSpc>
              <a:spcPct val="90000"/>
            </a:lnSpc>
            <a:spcBef>
              <a:spcPct val="0"/>
            </a:spcBef>
            <a:spcAft>
              <a:spcPct val="35000"/>
            </a:spcAft>
            <a:buNone/>
          </a:pPr>
          <a:r>
            <a:rPr lang="en-US" sz="1800" b="1" kern="1200" dirty="0">
              <a:solidFill>
                <a:schemeClr val="accent6">
                  <a:lumMod val="10000"/>
                </a:schemeClr>
              </a:solidFill>
            </a:rPr>
            <a:t>Check</a:t>
          </a:r>
        </a:p>
        <a:p>
          <a:pPr marL="180975" marR="0" lvl="0" indent="-180975"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GB" sz="1600" kern="1200" dirty="0">
              <a:solidFill>
                <a:schemeClr val="accent6">
                  <a:lumMod val="10000"/>
                </a:schemeClr>
              </a:solidFill>
            </a:rPr>
            <a:t>Symptoms</a:t>
          </a:r>
          <a:endParaRPr lang="en-US" sz="1600" kern="1200" dirty="0">
            <a:solidFill>
              <a:schemeClr val="accent6">
                <a:lumMod val="10000"/>
              </a:schemeClr>
            </a:solidFill>
          </a:endParaRPr>
        </a:p>
        <a:p>
          <a:pPr marL="180975" marR="0" lvl="0" indent="-180975"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kern="1200" dirty="0">
              <a:solidFill>
                <a:schemeClr val="accent6">
                  <a:lumMod val="10000"/>
                </a:schemeClr>
              </a:solidFill>
            </a:rPr>
            <a:t>Existing conditions</a:t>
          </a:r>
        </a:p>
        <a:p>
          <a:pPr marL="180975" marR="0" lvl="0" indent="-180975"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kern="1200" dirty="0">
              <a:solidFill>
                <a:schemeClr val="accent6">
                  <a:lumMod val="10000"/>
                </a:schemeClr>
              </a:solidFill>
            </a:rPr>
            <a:t>Medication</a:t>
          </a:r>
        </a:p>
        <a:p>
          <a:pPr marL="180975" marR="0" lvl="0" indent="-180975"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kern="1200" dirty="0">
              <a:solidFill>
                <a:schemeClr val="accent6">
                  <a:lumMod val="10000"/>
                </a:schemeClr>
              </a:solidFill>
            </a:rPr>
            <a:t>Home readings</a:t>
          </a:r>
        </a:p>
        <a:p>
          <a:pPr marL="180975" marR="0" lvl="0" indent="-180975" algn="l" defTabSz="91440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600" kern="1200" dirty="0">
              <a:solidFill>
                <a:schemeClr val="accent6">
                  <a:lumMod val="10000"/>
                </a:schemeClr>
              </a:solidFill>
            </a:rPr>
            <a:t>Symptoms of deterioration</a:t>
          </a:r>
        </a:p>
      </dsp:txBody>
      <dsp:txXfrm>
        <a:off x="2350953" y="638137"/>
        <a:ext cx="1935618" cy="2059800"/>
      </dsp:txXfrm>
    </dsp:sp>
    <dsp:sp modelId="{158A9F03-A69F-43F9-95CA-D901E9A56F23}">
      <dsp:nvSpPr>
        <dsp:cNvPr id="0" name=""/>
        <dsp:cNvSpPr/>
      </dsp:nvSpPr>
      <dsp:spPr>
        <a:xfrm>
          <a:off x="4662584" y="569834"/>
          <a:ext cx="1816677" cy="219640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ts val="1900"/>
            </a:lnSpc>
            <a:spcBef>
              <a:spcPct val="0"/>
            </a:spcBef>
            <a:spcAft>
              <a:spcPts val="0"/>
            </a:spcAft>
            <a:buNone/>
          </a:pPr>
          <a:r>
            <a:rPr lang="en-US" sz="1800" b="1" kern="1200" dirty="0">
              <a:solidFill>
                <a:schemeClr val="accent6">
                  <a:lumMod val="10000"/>
                </a:schemeClr>
              </a:solidFill>
            </a:rPr>
            <a:t>Telephone appropriate?</a:t>
          </a:r>
        </a:p>
        <a:p>
          <a:pPr marL="171450" lvl="1" indent="-171450" algn="l" defTabSz="711200">
            <a:lnSpc>
              <a:spcPct val="90000"/>
            </a:lnSpc>
            <a:spcBef>
              <a:spcPct val="0"/>
            </a:spcBef>
            <a:spcAft>
              <a:spcPct val="15000"/>
            </a:spcAft>
            <a:buChar char="•"/>
          </a:pPr>
          <a:r>
            <a:rPr lang="en-US" sz="1600" kern="1200" dirty="0">
              <a:solidFill>
                <a:schemeClr val="accent6">
                  <a:lumMod val="10000"/>
                </a:schemeClr>
              </a:solidFill>
            </a:rPr>
            <a:t>Diagnosis is clear</a:t>
          </a:r>
        </a:p>
        <a:p>
          <a:pPr marL="171450" lvl="1" indent="-171450" algn="l" defTabSz="711200">
            <a:lnSpc>
              <a:spcPct val="90000"/>
            </a:lnSpc>
            <a:spcBef>
              <a:spcPct val="0"/>
            </a:spcBef>
            <a:spcAft>
              <a:spcPct val="15000"/>
            </a:spcAft>
            <a:buChar char="•"/>
          </a:pPr>
          <a:r>
            <a:rPr lang="en-US" sz="1600" kern="1200" dirty="0">
              <a:solidFill>
                <a:schemeClr val="accent6">
                  <a:lumMod val="10000"/>
                </a:schemeClr>
              </a:solidFill>
            </a:rPr>
            <a:t>Duration of illness short</a:t>
          </a:r>
        </a:p>
        <a:p>
          <a:pPr marL="171450" lvl="1" indent="-171450" algn="l" defTabSz="711200">
            <a:lnSpc>
              <a:spcPct val="90000"/>
            </a:lnSpc>
            <a:spcBef>
              <a:spcPct val="0"/>
            </a:spcBef>
            <a:spcAft>
              <a:spcPct val="15000"/>
            </a:spcAft>
            <a:buChar char="•"/>
          </a:pPr>
          <a:r>
            <a:rPr lang="en-US" sz="1600" kern="1200" dirty="0">
              <a:solidFill>
                <a:schemeClr val="accent6">
                  <a:lumMod val="10000"/>
                </a:schemeClr>
              </a:solidFill>
            </a:rPr>
            <a:t>No red flags</a:t>
          </a:r>
        </a:p>
      </dsp:txBody>
      <dsp:txXfrm>
        <a:off x="4751267" y="658517"/>
        <a:ext cx="1639311" cy="2019039"/>
      </dsp:txXfrm>
    </dsp:sp>
    <dsp:sp modelId="{6E575710-8F5D-494E-B0AB-C618E09FD3EE}">
      <dsp:nvSpPr>
        <dsp:cNvPr id="0" name=""/>
        <dsp:cNvSpPr/>
      </dsp:nvSpPr>
      <dsp:spPr>
        <a:xfrm>
          <a:off x="6750988" y="566952"/>
          <a:ext cx="2234296" cy="223569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marL="0" lvl="0" algn="l" defTabSz="800100">
            <a:lnSpc>
              <a:spcPct val="100000"/>
            </a:lnSpc>
            <a:spcBef>
              <a:spcPct val="0"/>
            </a:spcBef>
            <a:spcAft>
              <a:spcPts val="0"/>
            </a:spcAft>
            <a:buNone/>
          </a:pPr>
          <a:r>
            <a:rPr lang="en-US" sz="1800" b="1" kern="1200" dirty="0">
              <a:solidFill>
                <a:schemeClr val="accent6">
                  <a:lumMod val="10000"/>
                </a:schemeClr>
              </a:solidFill>
            </a:rPr>
            <a:t>Safety netting</a:t>
          </a:r>
        </a:p>
        <a:p>
          <a:pPr marL="0" lvl="0" algn="l" defTabSz="800100">
            <a:lnSpc>
              <a:spcPct val="100000"/>
            </a:lnSpc>
            <a:spcBef>
              <a:spcPct val="0"/>
            </a:spcBef>
            <a:spcAft>
              <a:spcPts val="0"/>
            </a:spcAft>
            <a:buNone/>
          </a:pPr>
          <a:r>
            <a:rPr lang="en-US" sz="1600" kern="1200" dirty="0">
              <a:solidFill>
                <a:schemeClr val="accent6">
                  <a:lumMod val="10000"/>
                </a:schemeClr>
              </a:solidFill>
            </a:rPr>
            <a:t>Specific advice</a:t>
          </a:r>
          <a:r>
            <a:rPr lang="en-GB" sz="1600" kern="1200" dirty="0">
              <a:solidFill>
                <a:schemeClr val="accent6">
                  <a:lumMod val="10000"/>
                </a:schemeClr>
              </a:solidFill>
            </a:rPr>
            <a:t> </a:t>
          </a:r>
        </a:p>
        <a:p>
          <a:pPr marL="180975" lvl="0" indent="-180975" algn="l" defTabSz="800100">
            <a:lnSpc>
              <a:spcPct val="100000"/>
            </a:lnSpc>
            <a:spcBef>
              <a:spcPct val="0"/>
            </a:spcBef>
            <a:spcAft>
              <a:spcPts val="0"/>
            </a:spcAft>
            <a:buNone/>
          </a:pPr>
          <a:r>
            <a:rPr lang="en-GB" sz="1600" kern="1200" dirty="0">
              <a:solidFill>
                <a:schemeClr val="accent6">
                  <a:lumMod val="10000"/>
                </a:schemeClr>
              </a:solidFill>
            </a:rPr>
            <a:t>•  Persisting or worsening symptoms e.g. </a:t>
          </a:r>
          <a:r>
            <a:rPr lang="en-GB" sz="1600" kern="1200" dirty="0" err="1">
              <a:solidFill>
                <a:schemeClr val="accent6">
                  <a:lumMod val="10000"/>
                </a:schemeClr>
              </a:solidFill>
            </a:rPr>
            <a:t>SoB</a:t>
          </a:r>
          <a:r>
            <a:rPr lang="en-GB" sz="1600" kern="1200" dirty="0">
              <a:solidFill>
                <a:schemeClr val="accent6">
                  <a:lumMod val="10000"/>
                </a:schemeClr>
              </a:solidFill>
            </a:rPr>
            <a:t> </a:t>
          </a:r>
        </a:p>
        <a:p>
          <a:pPr marL="180975" lvl="0" indent="-180975" algn="l" defTabSz="800100">
            <a:lnSpc>
              <a:spcPct val="100000"/>
            </a:lnSpc>
            <a:spcBef>
              <a:spcPct val="0"/>
            </a:spcBef>
            <a:spcAft>
              <a:spcPts val="0"/>
            </a:spcAft>
            <a:buNone/>
          </a:pPr>
          <a:r>
            <a:rPr lang="en-GB" sz="1600" kern="1200" dirty="0">
              <a:solidFill>
                <a:schemeClr val="accent6">
                  <a:lumMod val="10000"/>
                </a:schemeClr>
              </a:solidFill>
            </a:rPr>
            <a:t>•  Stay at home advice </a:t>
          </a:r>
        </a:p>
        <a:p>
          <a:pPr marL="180975" lvl="0" indent="-180975" algn="l" defTabSz="800100">
            <a:lnSpc>
              <a:spcPct val="100000"/>
            </a:lnSpc>
            <a:spcBef>
              <a:spcPct val="0"/>
            </a:spcBef>
            <a:spcAft>
              <a:spcPts val="0"/>
            </a:spcAft>
            <a:buNone/>
          </a:pPr>
          <a:r>
            <a:rPr lang="en-GB" sz="1600" kern="1200" dirty="0">
              <a:solidFill>
                <a:schemeClr val="accent6">
                  <a:lumMod val="10000"/>
                </a:schemeClr>
              </a:solidFill>
            </a:rPr>
            <a:t>•  Where to seek help</a:t>
          </a:r>
          <a:endParaRPr lang="en-US" sz="1800" kern="1200" dirty="0">
            <a:solidFill>
              <a:schemeClr val="accent6">
                <a:lumMod val="10000"/>
              </a:schemeClr>
            </a:solidFill>
          </a:endParaRPr>
        </a:p>
        <a:p>
          <a:pPr marL="171450" lvl="1" indent="0" algn="l" defTabSz="711200">
            <a:lnSpc>
              <a:spcPct val="90000"/>
            </a:lnSpc>
            <a:spcBef>
              <a:spcPct val="0"/>
            </a:spcBef>
            <a:spcAft>
              <a:spcPct val="15000"/>
            </a:spcAft>
            <a:buChar char="•"/>
          </a:pPr>
          <a:endParaRPr lang="en-US" sz="1600" kern="1200" dirty="0">
            <a:solidFill>
              <a:schemeClr val="accent6">
                <a:lumMod val="10000"/>
              </a:schemeClr>
            </a:solidFill>
          </a:endParaRPr>
        </a:p>
      </dsp:txBody>
      <dsp:txXfrm>
        <a:off x="6860057" y="676021"/>
        <a:ext cx="2016158" cy="201755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03781A-4E41-499A-A931-D7DD3DE948E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EFEC361-6017-4C04-9F56-5688E9A8B8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25D066-2AE5-4B2F-9CD9-8391DEDEFE77}" type="datetimeFigureOut">
              <a:rPr lang="en-GB" smtClean="0"/>
              <a:t>23/03/2021</a:t>
            </a:fld>
            <a:endParaRPr lang="en-GB" dirty="0"/>
          </a:p>
        </p:txBody>
      </p:sp>
      <p:sp>
        <p:nvSpPr>
          <p:cNvPr id="4" name="Footer Placeholder 3">
            <a:extLst>
              <a:ext uri="{FF2B5EF4-FFF2-40B4-BE49-F238E27FC236}">
                <a16:creationId xmlns:a16="http://schemas.microsoft.com/office/drawing/2014/main" id="{93560DA5-BB7F-47FA-BA99-F5C24692D5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DA40A73B-3886-4D69-8256-0239DBB51CD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2E2D7C-3A43-47CF-ADD0-670074A833B2}" type="slidenum">
              <a:rPr lang="en-GB" smtClean="0"/>
              <a:t>‹#›</a:t>
            </a:fld>
            <a:endParaRPr lang="en-GB" dirty="0"/>
          </a:p>
        </p:txBody>
      </p:sp>
    </p:spTree>
    <p:extLst>
      <p:ext uri="{BB962C8B-B14F-4D97-AF65-F5344CB8AC3E}">
        <p14:creationId xmlns:p14="http://schemas.microsoft.com/office/powerpoint/2010/main" val="13298610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89DFEF-7DA9-4F82-BEA2-614D8BF16C3E}" type="datetimeFigureOut">
              <a:rPr lang="en-GB" smtClean="0"/>
              <a:t>23/03/2021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7B3F6E-A7FB-4D04-B53B-B8C15CB4CB14}" type="slidenum">
              <a:rPr lang="en-GB" smtClean="0"/>
              <a:t>‹#›</a:t>
            </a:fld>
            <a:endParaRPr lang="en-GB" dirty="0"/>
          </a:p>
        </p:txBody>
      </p:sp>
    </p:spTree>
    <p:extLst>
      <p:ext uri="{BB962C8B-B14F-4D97-AF65-F5344CB8AC3E}">
        <p14:creationId xmlns:p14="http://schemas.microsoft.com/office/powerpoint/2010/main" val="4128648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ice.org.uk/guidance/ng165"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a:t>
            </a:fld>
            <a:endParaRPr lang="en-GB" dirty="0"/>
          </a:p>
        </p:txBody>
      </p:sp>
    </p:spTree>
    <p:extLst>
      <p:ext uri="{BB962C8B-B14F-4D97-AF65-F5344CB8AC3E}">
        <p14:creationId xmlns:p14="http://schemas.microsoft.com/office/powerpoint/2010/main" val="1852178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Differential diagnosis: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Acute sinusitis - usually triggered by a viral URTI.</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lot can get put down to sinusitis , remote - Important to get the history of preceding </a:t>
            </a:r>
            <a:r>
              <a:rPr lang="en-GB" sz="1200" b="0" kern="1200" dirty="0">
                <a:solidFill>
                  <a:schemeClr val="tx1"/>
                </a:solidFill>
                <a:effectLst/>
                <a:latin typeface="+mn-lt"/>
                <a:ea typeface="+mn-ea"/>
                <a:cs typeface="+mn-cs"/>
              </a:rPr>
              <a:t>URTI </a:t>
            </a:r>
            <a:r>
              <a:rPr lang="en-GB" sz="1200" kern="1200" dirty="0">
                <a:solidFill>
                  <a:schemeClr val="tx1"/>
                </a:solidFill>
                <a:effectLst/>
                <a:latin typeface="+mn-lt"/>
                <a:ea typeface="+mn-ea"/>
                <a:cs typeface="+mn-cs"/>
              </a:rPr>
              <a:t>consider alternative diagnoses (Many patients have had previous Rx antibiotics -  but would have got better anyway)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Personally I find TMJ </a:t>
            </a:r>
            <a:r>
              <a:rPr lang="en-GB" sz="1200" kern="1200" dirty="0">
                <a:solidFill>
                  <a:schemeClr val="tx1"/>
                </a:solidFill>
                <a:effectLst/>
                <a:latin typeface="+mn-lt"/>
                <a:ea typeface="+mn-ea"/>
                <a:cs typeface="+mn-cs"/>
              </a:rPr>
              <a:t>quite common cause for facial pain – remotely ask patient to put hand on jaw joint &amp; open mouth – leads to discussion of teeth grinding &amp; stress.</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10</a:t>
            </a:fld>
            <a:endParaRPr lang="en-GB"/>
          </a:p>
        </p:txBody>
      </p:sp>
    </p:spTree>
    <p:extLst>
      <p:ext uri="{BB962C8B-B14F-4D97-AF65-F5344CB8AC3E}">
        <p14:creationId xmlns:p14="http://schemas.microsoft.com/office/powerpoint/2010/main" val="3731979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Less than 10 days: </a:t>
            </a:r>
            <a:r>
              <a:rPr lang="en-GB" sz="1200" kern="1200" dirty="0">
                <a:solidFill>
                  <a:schemeClr val="tx1"/>
                </a:solidFill>
                <a:effectLst/>
                <a:latin typeface="+mn-lt"/>
                <a:ea typeface="+mn-ea"/>
                <a:cs typeface="+mn-cs"/>
              </a:rPr>
              <a:t>left side/low risk on risk meter/spectrum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All managing common infections guidelines: Identify (the people who are at the red end of our risk meter ) people </a:t>
            </a:r>
            <a:r>
              <a:rPr lang="en-GB" sz="1200" b="0" kern="1200" dirty="0">
                <a:solidFill>
                  <a:schemeClr val="tx1"/>
                </a:solidFill>
                <a:effectLst/>
                <a:latin typeface="+mn-lt"/>
                <a:ea typeface="+mn-ea"/>
                <a:cs typeface="+mn-cs"/>
              </a:rPr>
              <a:t>systemically very unwell</a:t>
            </a:r>
            <a:r>
              <a:rPr lang="en-GB" sz="1200" kern="1200" dirty="0">
                <a:solidFill>
                  <a:schemeClr val="tx1"/>
                </a:solidFill>
                <a:effectLst/>
                <a:latin typeface="+mn-lt"/>
                <a:ea typeface="+mn-ea"/>
                <a:cs typeface="+mn-cs"/>
              </a:rPr>
              <a:t>, have symptoms &amp; signs of a more serious illness or condition, or are at </a:t>
            </a:r>
            <a:r>
              <a:rPr lang="en-GB" sz="1200" b="0" kern="1200" dirty="0">
                <a:solidFill>
                  <a:schemeClr val="tx1"/>
                </a:solidFill>
                <a:effectLst/>
                <a:latin typeface="+mn-lt"/>
                <a:ea typeface="+mn-ea"/>
                <a:cs typeface="+mn-cs"/>
              </a:rPr>
              <a:t>high risk of complications. [NICE </a:t>
            </a:r>
            <a:r>
              <a:rPr lang="en-GB" sz="1200" i="0" kern="1200" dirty="0">
                <a:solidFill>
                  <a:schemeClr val="tx1"/>
                </a:solidFill>
                <a:effectLst/>
                <a:latin typeface="+mn-lt"/>
                <a:ea typeface="+mn-ea"/>
                <a:cs typeface="+mn-cs"/>
              </a:rPr>
              <a:t>REC 1.1.8]. </a:t>
            </a:r>
            <a:r>
              <a:rPr lang="en-GB" sz="1200" b="0" i="0" kern="1200" dirty="0">
                <a:solidFill>
                  <a:schemeClr val="tx1"/>
                </a:solidFill>
                <a:effectLst/>
                <a:latin typeface="+mn-lt"/>
                <a:ea typeface="+mn-ea"/>
                <a:cs typeface="+mn-cs"/>
              </a:rPr>
              <a:t>Offer an immediate antibiotic prescription… or further appropriate investigation</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Risk spectrum – condition-specific risk, &lt;10days is very low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People symptoms around </a:t>
            </a:r>
            <a:r>
              <a:rPr lang="en-GB" sz="1200" b="0" kern="1200" dirty="0">
                <a:solidFill>
                  <a:schemeClr val="tx1"/>
                </a:solidFill>
                <a:effectLst/>
                <a:latin typeface="+mn-lt"/>
                <a:ea typeface="+mn-ea"/>
                <a:cs typeface="+mn-cs"/>
              </a:rPr>
              <a:t>10 days or less</a:t>
            </a:r>
            <a:r>
              <a:rPr lang="en-GB" sz="1200" kern="1200" dirty="0">
                <a:solidFill>
                  <a:schemeClr val="tx1"/>
                </a:solidFill>
                <a:effectLst/>
                <a:latin typeface="+mn-lt"/>
                <a:ea typeface="+mn-ea"/>
                <a:cs typeface="+mn-cs"/>
              </a:rPr>
              <a:t>, Do not offer an antibiotic prescription. [NICE REC 1.1.1] </a:t>
            </a:r>
            <a:r>
              <a:rPr lang="en-GB" sz="1200" b="1" kern="1200" dirty="0">
                <a:solidFill>
                  <a:schemeClr val="tx1"/>
                </a:solidFill>
                <a:effectLst/>
                <a:latin typeface="+mn-lt"/>
                <a:ea typeface="+mn-ea"/>
                <a:cs typeface="+mn-cs"/>
              </a:rPr>
              <a:t>- </a:t>
            </a:r>
            <a:r>
              <a:rPr lang="en-GB" sz="1200" b="0" i="0" kern="1200" dirty="0">
                <a:solidFill>
                  <a:schemeClr val="tx1"/>
                </a:solidFill>
                <a:effectLst/>
                <a:latin typeface="+mn-lt"/>
                <a:ea typeface="+mn-ea"/>
                <a:cs typeface="+mn-cs"/>
              </a:rPr>
              <a:t>more likely to be associated with a cold </a:t>
            </a:r>
            <a:r>
              <a:rPr lang="en-GB" sz="1200" kern="1200" dirty="0">
                <a:solidFill>
                  <a:schemeClr val="tx1"/>
                </a:solidFill>
                <a:effectLst/>
                <a:latin typeface="+mn-lt"/>
                <a:ea typeface="+mn-ea"/>
                <a:cs typeface="+mn-cs"/>
              </a:rPr>
              <a:t>rather than viral or bacterial acute sinusitis.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11</a:t>
            </a:fld>
            <a:endParaRPr lang="en-GB"/>
          </a:p>
        </p:txBody>
      </p:sp>
    </p:spTree>
    <p:extLst>
      <p:ext uri="{BB962C8B-B14F-4D97-AF65-F5344CB8AC3E}">
        <p14:creationId xmlns:p14="http://schemas.microsoft.com/office/powerpoint/2010/main" val="320304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a:solidFill>
                  <a:schemeClr val="tx1"/>
                </a:solidFill>
                <a:effectLst/>
                <a:latin typeface="+mn-lt"/>
                <a:ea typeface="+mn-ea"/>
                <a:cs typeface="+mn-cs"/>
              </a:rPr>
              <a:t>Over 10 days - </a:t>
            </a:r>
            <a:r>
              <a:rPr lang="en-GB" sz="1200" b="0" kern="1200" dirty="0">
                <a:solidFill>
                  <a:schemeClr val="tx1"/>
                </a:solidFill>
                <a:effectLst/>
                <a:latin typeface="+mn-lt"/>
                <a:ea typeface="+mn-ea"/>
                <a:cs typeface="+mn-cs"/>
              </a:rPr>
              <a:t>Middle of risk meter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People with symptoms over 10 days </a:t>
            </a:r>
          </a:p>
          <a:p>
            <a:pPr marL="171450" lvl="0" indent="-171450">
              <a:buFont typeface="Arial" panose="020B0604020202020204" pitchFamily="34" charset="0"/>
              <a:buChar char="•"/>
            </a:pPr>
            <a:r>
              <a:rPr lang="en-GB" sz="1200" b="0" i="0" kern="1200" dirty="0">
                <a:solidFill>
                  <a:schemeClr val="tx1"/>
                </a:solidFill>
                <a:effectLst/>
                <a:latin typeface="+mn-lt"/>
                <a:ea typeface="+mn-ea"/>
                <a:cs typeface="+mn-cs"/>
              </a:rPr>
              <a:t>Consider </a:t>
            </a:r>
            <a:r>
              <a:rPr lang="en-GB" sz="1200" b="0" i="0" u="sng" kern="1200" dirty="0">
                <a:solidFill>
                  <a:schemeClr val="tx1"/>
                </a:solidFill>
                <a:effectLst/>
                <a:latin typeface="+mn-lt"/>
                <a:ea typeface="+mn-ea"/>
                <a:cs typeface="+mn-cs"/>
              </a:rPr>
              <a:t>no antibiotic</a:t>
            </a:r>
            <a:r>
              <a:rPr lang="en-GB" sz="1200" b="0" i="0" kern="1200" dirty="0">
                <a:solidFill>
                  <a:schemeClr val="tx1"/>
                </a:solidFill>
                <a:effectLst/>
                <a:latin typeface="+mn-lt"/>
                <a:ea typeface="+mn-ea"/>
                <a:cs typeface="+mn-cs"/>
              </a:rPr>
              <a:t> or </a:t>
            </a:r>
            <a:r>
              <a:rPr lang="en-GB" sz="1200" b="0" i="0" u="sng" kern="1200" dirty="0">
                <a:solidFill>
                  <a:schemeClr val="tx1"/>
                </a:solidFill>
                <a:effectLst/>
                <a:latin typeface="+mn-lt"/>
                <a:ea typeface="+mn-ea"/>
                <a:cs typeface="+mn-cs"/>
              </a:rPr>
              <a:t>back-up</a:t>
            </a:r>
            <a:r>
              <a:rPr lang="en-GB" sz="1200" b="0" i="0" kern="1200" dirty="0">
                <a:solidFill>
                  <a:schemeClr val="tx1"/>
                </a:solidFill>
                <a:effectLst/>
                <a:latin typeface="+mn-lt"/>
                <a:ea typeface="+mn-ea"/>
                <a:cs typeface="+mn-cs"/>
              </a:rPr>
              <a:t> antibiotic prescription, depending on likelihood of bacterial cause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Bacterial cause may be more likely if </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Symptoms for more than 10 days</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Discoloured or purulent nasal discharge</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Severe localised unilateral pain (particularly pain over teeth and jaw)</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Fever</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Marked deterioration after an initial milder phase</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12</a:t>
            </a:fld>
            <a:endParaRPr lang="en-GB"/>
          </a:p>
        </p:txBody>
      </p:sp>
    </p:spTree>
    <p:extLst>
      <p:ext uri="{BB962C8B-B14F-4D97-AF65-F5344CB8AC3E}">
        <p14:creationId xmlns:p14="http://schemas.microsoft.com/office/powerpoint/2010/main" val="298547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High dose nasal corticosteroid 2 weeks vs placebo</a:t>
            </a:r>
          </a:p>
          <a:p>
            <a:pPr marL="171450" lvl="0" indent="-171450">
              <a:buFont typeface="Arial" panose="020B0604020202020204" pitchFamily="34" charset="0"/>
              <a:buChar char="•"/>
            </a:pPr>
            <a:r>
              <a:rPr lang="en-GB" sz="1200" b="0" i="0" kern="1200" dirty="0">
                <a:solidFill>
                  <a:schemeClr val="tx1"/>
                </a:solidFill>
                <a:effectLst/>
                <a:latin typeface="+mn-lt"/>
                <a:ea typeface="+mn-ea"/>
                <a:cs typeface="+mn-cs"/>
              </a:rPr>
              <a:t>High dose Intranasal steroids, stat sign, unclear if clinically important.  NNT 17 for 1 additional person with acute sinusitis improved or resolved symptoms</a:t>
            </a:r>
          </a:p>
          <a:p>
            <a:pPr marL="171450" lvl="0" indent="-171450">
              <a:buFont typeface="Arial" panose="020B0604020202020204" pitchFamily="34" charset="0"/>
              <a:buChar char="•"/>
            </a:pPr>
            <a:r>
              <a:rPr lang="en-GB" sz="1200" b="0" i="0" u="none" kern="1200" dirty="0">
                <a:solidFill>
                  <a:schemeClr val="tx1"/>
                </a:solidFill>
                <a:effectLst/>
                <a:latin typeface="+mn-lt"/>
                <a:ea typeface="+mn-ea"/>
                <a:cs typeface="+mn-cs"/>
              </a:rPr>
              <a:t>Tip if you’re recommending them, blow nose </a:t>
            </a:r>
            <a:r>
              <a:rPr lang="en-GB" sz="1200" b="0" i="0" kern="1200" dirty="0">
                <a:solidFill>
                  <a:schemeClr val="tx1"/>
                </a:solidFill>
                <a:effectLst/>
                <a:latin typeface="+mn-lt"/>
                <a:ea typeface="+mn-ea"/>
                <a:cs typeface="+mn-cs"/>
              </a:rPr>
              <a:t>before using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Medicines used not licensed for acute sinusitis, so off label: high dose mometasone [Nasonex] 200 micrograms bi-daily fluticasone 110 micrograms bi-daily</a:t>
            </a:r>
            <a:endParaRPr lang="en-GB" b="0" i="0" dirty="0"/>
          </a:p>
        </p:txBody>
      </p:sp>
      <p:sp>
        <p:nvSpPr>
          <p:cNvPr id="4" name="Slide Number Placeholder 3"/>
          <p:cNvSpPr>
            <a:spLocks noGrp="1"/>
          </p:cNvSpPr>
          <p:nvPr>
            <p:ph type="sldNum" sz="quarter" idx="5"/>
          </p:nvPr>
        </p:nvSpPr>
        <p:spPr/>
        <p:txBody>
          <a:bodyPr/>
          <a:lstStyle/>
          <a:p>
            <a:fld id="{2C7B3F6E-A7FB-4D04-B53B-B8C15CB4CB14}" type="slidenum">
              <a:rPr lang="en-GB" smtClean="0"/>
              <a:t>13</a:t>
            </a:fld>
            <a:endParaRPr lang="en-GB" dirty="0"/>
          </a:p>
        </p:txBody>
      </p:sp>
    </p:spTree>
    <p:extLst>
      <p:ext uri="{BB962C8B-B14F-4D97-AF65-F5344CB8AC3E}">
        <p14:creationId xmlns:p14="http://schemas.microsoft.com/office/powerpoint/2010/main" val="1671628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Antibiotic recommendations: symptoms &gt;10days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Penicillin first line narrow-spectrum  first choice (reflecting high proportion viral/strep)</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Co-amoxiclav if more unwell or higher risk , doxy penicillin allergy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5 days , shorter course than previously recommended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At 2 weeks half resolved , ¾ improved. Placebo. Lasts 2-3wks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Abx vs placebo. Where statistically significant benefits, NNT ranged between 7 -21 depending on the outcomes considered, little effect on the duration of illness</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Adverse Effects Antibiotics significantly more adverse events than placebo. (NNH) 8- 11 for all Adverse effects, </a:t>
            </a:r>
            <a:r>
              <a:rPr lang="en-GB" sz="1200" b="0" kern="1200" dirty="0" err="1">
                <a:solidFill>
                  <a:schemeClr val="tx1"/>
                </a:solidFill>
                <a:effectLst/>
                <a:latin typeface="+mn-lt"/>
                <a:ea typeface="+mn-ea"/>
                <a:cs typeface="+mn-cs"/>
              </a:rPr>
              <a:t>approx</a:t>
            </a:r>
            <a:r>
              <a:rPr lang="en-GB" sz="1200" b="0" kern="1200" dirty="0">
                <a:solidFill>
                  <a:schemeClr val="tx1"/>
                </a:solidFill>
                <a:effectLst/>
                <a:latin typeface="+mn-lt"/>
                <a:ea typeface="+mn-ea"/>
                <a:cs typeface="+mn-cs"/>
              </a:rPr>
              <a:t> 18 for diarrhoea. </a:t>
            </a:r>
          </a:p>
          <a:p>
            <a:pPr marL="0" indent="0">
              <a:buFont typeface="Arial" panose="020B0604020202020204" pitchFamily="34" charset="0"/>
              <a:buNone/>
            </a:pPr>
            <a:endParaRPr lang="en-GB" sz="1200" b="0" kern="1200" dirty="0">
              <a:solidFill>
                <a:schemeClr val="tx1"/>
              </a:solidFill>
              <a:effectLst/>
              <a:latin typeface="+mn-lt"/>
              <a:ea typeface="+mn-ea"/>
              <a:cs typeface="+mn-cs"/>
            </a:endParaRPr>
          </a:p>
          <a:p>
            <a:pPr marL="0" indent="0">
              <a:buFont typeface="Arial" panose="020B0604020202020204" pitchFamily="34" charset="0"/>
              <a:buNone/>
            </a:pPr>
            <a:r>
              <a:rPr lang="en-GB" sz="1200" b="0" kern="1200" dirty="0">
                <a:solidFill>
                  <a:schemeClr val="tx1"/>
                </a:solidFill>
                <a:effectLst/>
                <a:latin typeface="+mn-lt"/>
                <a:ea typeface="+mn-ea"/>
                <a:cs typeface="+mn-cs"/>
              </a:rPr>
              <a:t>Summary acute sinusitis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Acute sinusitis comfortably done over the phone - need the history of URTI to support diagnosis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Symptoms last 2-3 weeks, complications are v. rare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Shared decision making if patient undecided</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14</a:t>
            </a:fld>
            <a:endParaRPr lang="en-GB"/>
          </a:p>
        </p:txBody>
      </p:sp>
    </p:spTree>
    <p:extLst>
      <p:ext uri="{BB962C8B-B14F-4D97-AF65-F5344CB8AC3E}">
        <p14:creationId xmlns:p14="http://schemas.microsoft.com/office/powerpoint/2010/main" val="2729707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Cognitive bias and assessment of risk </a:t>
            </a:r>
          </a:p>
          <a:p>
            <a:pPr marL="171450" indent="-171450">
              <a:buFont typeface="Arial" panose="020B0604020202020204" pitchFamily="34" charset="0"/>
              <a:buChar char="•"/>
            </a:pPr>
            <a:r>
              <a:rPr lang="en-GB" sz="1200" b="0" i="0" u="none" kern="1200" dirty="0">
                <a:solidFill>
                  <a:schemeClr val="tx1"/>
                </a:solidFill>
                <a:effectLst/>
                <a:latin typeface="+mn-lt"/>
                <a:ea typeface="+mn-ea"/>
                <a:cs typeface="+mn-cs"/>
              </a:rPr>
              <a:t>Thinking, fast and slow Daniel Kahneman  </a:t>
            </a:r>
          </a:p>
          <a:p>
            <a:pPr marL="171450" indent="-171450">
              <a:buFont typeface="Arial" panose="020B0604020202020204" pitchFamily="34" charset="0"/>
              <a:buChar char="•"/>
            </a:pPr>
            <a:r>
              <a:rPr lang="en-GB" sz="1200" b="0" i="0" u="none" kern="1200" dirty="0">
                <a:solidFill>
                  <a:schemeClr val="tx1"/>
                </a:solidFill>
                <a:effectLst/>
                <a:latin typeface="+mn-lt"/>
                <a:ea typeface="+mn-ea"/>
                <a:cs typeface="+mn-cs"/>
              </a:rPr>
              <a:t>consider how our cognitive biases can alter our perception of risk and uncertainty</a:t>
            </a:r>
          </a:p>
          <a:p>
            <a:pPr marL="171450" lvl="0" indent="-171450">
              <a:buFont typeface="Arial" panose="020B0604020202020204" pitchFamily="34" charset="0"/>
              <a:buChar char="•"/>
            </a:pPr>
            <a:r>
              <a:rPr lang="en-GB" sz="1200" b="0" i="0" u="none" kern="1200" dirty="0">
                <a:solidFill>
                  <a:schemeClr val="tx1"/>
                </a:solidFill>
                <a:effectLst/>
                <a:latin typeface="+mn-lt"/>
                <a:ea typeface="+mn-ea"/>
                <a:cs typeface="+mn-cs"/>
              </a:rPr>
              <a:t>Availability bias. Stories from experience/media or friends (sepsis, clostridium or superbugs) easily come to mind. Alter our &amp; our pts enthusiasm for antibiotics. Don’t alter underlying stats</a:t>
            </a:r>
          </a:p>
          <a:p>
            <a:pPr marL="171450" lvl="0" indent="-171450">
              <a:buFont typeface="Arial" panose="020B0604020202020204" pitchFamily="34" charset="0"/>
              <a:buChar char="•"/>
            </a:pPr>
            <a:r>
              <a:rPr lang="en-GB" sz="1200" b="0" i="0" u="none" kern="1200" dirty="0">
                <a:solidFill>
                  <a:schemeClr val="tx1"/>
                </a:solidFill>
                <a:effectLst/>
                <a:latin typeface="+mn-lt"/>
                <a:ea typeface="+mn-ea"/>
                <a:cs typeface="+mn-cs"/>
              </a:rPr>
              <a:t>Availability bias, COVID-19 high in our minds, remember alternative diagnoses</a:t>
            </a:r>
          </a:p>
          <a:p>
            <a:pPr marL="171450" lvl="0" indent="-171450">
              <a:buFont typeface="Arial" panose="020B0604020202020204" pitchFamily="34" charset="0"/>
              <a:buChar char="•"/>
            </a:pPr>
            <a:r>
              <a:rPr lang="en-GB" sz="1200" b="0" i="0" u="none" kern="1200" dirty="0">
                <a:solidFill>
                  <a:schemeClr val="tx1"/>
                </a:solidFill>
                <a:effectLst/>
                <a:latin typeface="+mn-lt"/>
                <a:ea typeface="+mn-ea"/>
                <a:cs typeface="+mn-cs"/>
              </a:rPr>
              <a:t>‘Probability neglect’ - concern not adequately sensitive to probability of harm. </a:t>
            </a:r>
          </a:p>
          <a:p>
            <a:pPr marL="171450" lvl="0" indent="-171450">
              <a:buFont typeface="Arial" panose="020B0604020202020204" pitchFamily="34" charset="0"/>
              <a:buChar char="•"/>
            </a:pPr>
            <a:r>
              <a:rPr lang="en-GB" sz="1200" b="0" i="0" u="none" kern="1200" dirty="0">
                <a:solidFill>
                  <a:schemeClr val="tx1"/>
                </a:solidFill>
                <a:effectLst/>
                <a:latin typeface="+mn-lt"/>
                <a:ea typeface="+mn-ea"/>
                <a:cs typeface="+mn-cs"/>
              </a:rPr>
              <a:t>easy to ignore the many uneventful scenarios and important to know the actual risk of something bad happening. E.g. acute sinusitis Dutch study (Hansen et al. 2012), severe complications estimated 1:12,000 children, 1:32,000 adults otherwise healthy. [guideline]</a:t>
            </a:r>
          </a:p>
          <a:p>
            <a:pPr marL="171450" lvl="0" indent="-171450">
              <a:buFont typeface="Arial" panose="020B0604020202020204" pitchFamily="34" charset="0"/>
              <a:buChar char="•"/>
            </a:pPr>
            <a:r>
              <a:rPr lang="en-GB" sz="1200" b="0" i="0" u="none" kern="1200" dirty="0">
                <a:solidFill>
                  <a:schemeClr val="tx1"/>
                </a:solidFill>
                <a:effectLst/>
                <a:latin typeface="+mn-lt"/>
                <a:ea typeface="+mn-ea"/>
                <a:cs typeface="+mn-cs"/>
              </a:rPr>
              <a:t>Hindsight bias : [We also don’t have the benefit of hindsight, …  an appropriate assessment &amp; decision can be made but the patient’s condition may still deteriorate. Daniel Kahneman in his book outlines how it can be very difficult to reset scenario once you know the outcome. </a:t>
            </a:r>
          </a:p>
          <a:p>
            <a:pPr marL="171450" indent="-171450">
              <a:buFont typeface="Arial" panose="020B0604020202020204" pitchFamily="34" charset="0"/>
              <a:buChar char="•"/>
            </a:pPr>
            <a:r>
              <a:rPr lang="en-GB" sz="1200" b="0" i="0" u="none" kern="1200" dirty="0">
                <a:solidFill>
                  <a:schemeClr val="tx1"/>
                </a:solidFill>
                <a:effectLst/>
                <a:latin typeface="+mn-lt"/>
                <a:ea typeface="+mn-ea"/>
                <a:cs typeface="+mn-cs"/>
              </a:rPr>
              <a:t>We have had CMO letters letter to support appropriate prescribing, </a:t>
            </a:r>
          </a:p>
          <a:p>
            <a:pPr marL="171450" indent="-171450">
              <a:buFont typeface="Arial" panose="020B0604020202020204" pitchFamily="34" charset="0"/>
              <a:buChar char="•"/>
            </a:pPr>
            <a:r>
              <a:rPr lang="en-GB" sz="1200" b="0" i="0" u="none" kern="1200" dirty="0">
                <a:solidFill>
                  <a:schemeClr val="tx1"/>
                </a:solidFill>
                <a:effectLst/>
                <a:latin typeface="+mn-lt"/>
                <a:ea typeface="+mn-ea"/>
                <a:cs typeface="+mn-cs"/>
              </a:rPr>
              <a:t>NICE NG15 “Encourage and support prescribers only to prescribe antimicrobials when this is clinically appropriate.”</a:t>
            </a:r>
          </a:p>
          <a:p>
            <a:pPr marL="171450" indent="-171450">
              <a:buFont typeface="Arial" panose="020B0604020202020204" pitchFamily="34" charset="0"/>
              <a:buChar char="•"/>
            </a:pPr>
            <a:r>
              <a:rPr lang="en-GB" sz="1200" b="0" i="0" u="none" kern="1200" dirty="0">
                <a:solidFill>
                  <a:schemeClr val="tx1"/>
                </a:solidFill>
                <a:effectLst/>
                <a:latin typeface="+mn-lt"/>
                <a:ea typeface="+mn-ea"/>
                <a:cs typeface="+mn-cs"/>
              </a:rPr>
              <a:t>Current challenge - normal times, face to face very easy to document set of observations – brings discussion back to whether or not to assess remotely &amp; highlights Importance of safety netting</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15</a:t>
            </a:fld>
            <a:endParaRPr lang="en-GB"/>
          </a:p>
        </p:txBody>
      </p:sp>
    </p:spTree>
    <p:extLst>
      <p:ext uri="{BB962C8B-B14F-4D97-AF65-F5344CB8AC3E}">
        <p14:creationId xmlns:p14="http://schemas.microsoft.com/office/powerpoint/2010/main" val="131036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Sore throat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Sore throat may be a symptom of COVID-19 or flu-like illness. Once you have asked about COVID-19 test results &amp; symptoms, &amp; excluded COVID-19 as cause, (high temperature, a new continuous cough, a loss of, or change to, sense of smell or taste)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Sore throat is predominant symptom, assess whether likely to be strep sore throat.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Non-pandemic times NICE  - Use criteria for </a:t>
            </a:r>
            <a:r>
              <a:rPr lang="en-GB" sz="1200" kern="1200" dirty="0" err="1">
                <a:solidFill>
                  <a:schemeClr val="tx1"/>
                </a:solidFill>
                <a:effectLst/>
                <a:latin typeface="+mn-lt"/>
                <a:ea typeface="+mn-ea"/>
                <a:cs typeface="+mn-cs"/>
              </a:rPr>
              <a:t>Centor</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FeverPain</a:t>
            </a:r>
            <a:r>
              <a:rPr lang="en-GB" sz="1200" kern="1200" dirty="0">
                <a:solidFill>
                  <a:schemeClr val="tx1"/>
                </a:solidFill>
                <a:effectLst/>
                <a:latin typeface="+mn-lt"/>
                <a:ea typeface="+mn-ea"/>
                <a:cs typeface="+mn-cs"/>
              </a:rPr>
              <a:t> (UK based &gt;3yrs)  *desktop calculator/ </a:t>
            </a:r>
            <a:r>
              <a:rPr lang="en-GB" sz="1200" kern="1200" dirty="0" err="1">
                <a:solidFill>
                  <a:schemeClr val="tx1"/>
                </a:solidFill>
                <a:effectLst/>
                <a:latin typeface="+mn-lt"/>
                <a:ea typeface="+mn-ea"/>
                <a:cs typeface="+mn-cs"/>
              </a:rPr>
              <a:t>Medcalc</a:t>
            </a:r>
            <a:r>
              <a:rPr lang="en-GB" sz="1200" kern="1200" dirty="0">
                <a:solidFill>
                  <a:schemeClr val="tx1"/>
                </a:solidFill>
                <a:effectLst/>
                <a:latin typeface="+mn-lt"/>
                <a:ea typeface="+mn-ea"/>
                <a:cs typeface="+mn-cs"/>
              </a:rPr>
              <a:t>. Mini-audit - No calculator -cough missed (important part of viral picture- cough runny nose &amp; sore throat)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Advice – only examine throat if essential, (transmission risk including asymptomatic), Use PPE including visor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Remote - parental description / start with score of 2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16</a:t>
            </a:fld>
            <a:endParaRPr lang="en-GB"/>
          </a:p>
        </p:txBody>
      </p:sp>
    </p:spTree>
    <p:extLst>
      <p:ext uri="{BB962C8B-B14F-4D97-AF65-F5344CB8AC3E}">
        <p14:creationId xmlns:p14="http://schemas.microsoft.com/office/powerpoint/2010/main" val="21770700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FeverPAIN</a:t>
            </a:r>
            <a:r>
              <a:rPr lang="en-GB" sz="1200" kern="1200" dirty="0">
                <a:solidFill>
                  <a:schemeClr val="tx1"/>
                </a:solidFill>
                <a:effectLst/>
                <a:latin typeface="+mn-lt"/>
                <a:ea typeface="+mn-ea"/>
                <a:cs typeface="+mn-cs"/>
              </a:rPr>
              <a:t> 4/5 Immediate or back-up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Lasts about a week +/- antibiotics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Course length ?  Normally 5 days…10 days - increased biological cure e.g. recurrent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Most people feel better after 1 week, with or without antibiotics.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17</a:t>
            </a:fld>
            <a:endParaRPr lang="en-GB" dirty="0"/>
          </a:p>
        </p:txBody>
      </p:sp>
    </p:spTree>
    <p:extLst>
      <p:ext uri="{BB962C8B-B14F-4D97-AF65-F5344CB8AC3E}">
        <p14:creationId xmlns:p14="http://schemas.microsoft.com/office/powerpoint/2010/main" val="4145294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18</a:t>
            </a:fld>
            <a:endParaRPr lang="en-GB"/>
          </a:p>
        </p:txBody>
      </p:sp>
    </p:spTree>
    <p:extLst>
      <p:ext uri="{BB962C8B-B14F-4D97-AF65-F5344CB8AC3E}">
        <p14:creationId xmlns:p14="http://schemas.microsoft.com/office/powerpoint/2010/main" val="361810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Otitis Media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Difficult &amp; careful over the phone in a younger child/ Remote diagnosis of OM especially in &lt;2yrs may be difficult, judgement individual case of confidence/ need to see face to face particularly if systemically unwell</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What are your decision points that alter management? Pause</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Very unpleasant– important to check adequate analgesia (NICE – paracetamol &amp; ibuprofen)</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Remotely - can establish discharge, recurrent, bilateral,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People most likely to benefit from antibiotics &lt;2yrs , discharge, bilateral &amp; systemically unwell </a:t>
            </a:r>
          </a:p>
          <a:p>
            <a:pPr marL="171450" lvl="0" indent="-171450">
              <a:buFont typeface="Arial" panose="020B0604020202020204" pitchFamily="34" charset="0"/>
              <a:buChar char="•"/>
            </a:pPr>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19</a:t>
            </a:fld>
            <a:endParaRPr lang="en-GB"/>
          </a:p>
        </p:txBody>
      </p:sp>
    </p:spTree>
    <p:extLst>
      <p:ext uri="{BB962C8B-B14F-4D97-AF65-F5344CB8AC3E}">
        <p14:creationId xmlns:p14="http://schemas.microsoft.com/office/powerpoint/2010/main" val="3536817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Introduction  – some of you will be experts at triage &amp; remote consultation. Others quickly adapted to the new ways of working in March 2020. Inevitably you will be familiar with much what I’m covering but the aim is: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Provide opportunity to check ‘mind-lines’ (how you usually manage a condition) are up to date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Identify key decision points REMOTE Mx infections - people most likely to benefit from antibiotics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How we assess risk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How back-up prescribing can help </a:t>
            </a:r>
          </a:p>
          <a:p>
            <a:pPr marL="0" lvl="0" indent="0">
              <a:buFont typeface="Arial" panose="020B0604020202020204" pitchFamily="34" charset="0"/>
              <a:buNone/>
            </a:pPr>
            <a:endParaRPr lang="en-GB"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Before we look at specific conditions, I want to consider a couple of background issues. We are all increasingly familiar with the concerns of antimicrobial resistance  - as are our patients and importance of reserving antibiotics for when we need them.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Consider E.coli, normally harmless commensal bacteria found in gut, however can be harmful in other body sites, urinary tract</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E.coli is the commonest cause of UTI. If cystitis gets worse or patient has pyelonephritis, this can lead to E.coli Blood stream infection.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a:t>
            </a:fld>
            <a:endParaRPr lang="en-GB" dirty="0"/>
          </a:p>
        </p:txBody>
      </p:sp>
    </p:spTree>
    <p:extLst>
      <p:ext uri="{BB962C8B-B14F-4D97-AF65-F5344CB8AC3E}">
        <p14:creationId xmlns:p14="http://schemas.microsoft.com/office/powerpoint/2010/main" val="2579481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20</a:t>
            </a:fld>
            <a:endParaRPr lang="en-GB"/>
          </a:p>
        </p:txBody>
      </p:sp>
    </p:spTree>
    <p:extLst>
      <p:ext uri="{BB962C8B-B14F-4D97-AF65-F5344CB8AC3E}">
        <p14:creationId xmlns:p14="http://schemas.microsoft.com/office/powerpoint/2010/main" val="2187107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kern="1200" dirty="0">
                <a:solidFill>
                  <a:schemeClr val="tx1"/>
                </a:solidFill>
                <a:effectLst/>
                <a:latin typeface="+mn-lt"/>
                <a:ea typeface="+mn-ea"/>
                <a:cs typeface="+mn-cs"/>
              </a:rPr>
              <a:t>Otitis media over 2 years old</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Over 2year olds – analgesia  +/- back-up prescription</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lasts 3-7 days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Think of our cognitive biases NNT mastoiditis &gt;4000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21</a:t>
            </a:fld>
            <a:endParaRPr lang="en-GB"/>
          </a:p>
        </p:txBody>
      </p:sp>
    </p:spTree>
    <p:extLst>
      <p:ext uri="{BB962C8B-B14F-4D97-AF65-F5344CB8AC3E}">
        <p14:creationId xmlns:p14="http://schemas.microsoft.com/office/powerpoint/2010/main" val="33160668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Cough, breathlessness &amp; pneumonia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Reminder that </a:t>
            </a:r>
            <a:r>
              <a:rPr lang="en-GB" sz="1200" b="0" kern="1200" dirty="0">
                <a:solidFill>
                  <a:schemeClr val="tx1"/>
                </a:solidFill>
                <a:effectLst/>
                <a:latin typeface="+mn-lt"/>
                <a:ea typeface="+mn-ea"/>
                <a:cs typeface="+mn-cs"/>
              </a:rPr>
              <a:t>COVID-19: Continuous means </a:t>
            </a:r>
            <a:r>
              <a:rPr lang="en-GB" sz="1200" kern="1200" dirty="0">
                <a:solidFill>
                  <a:schemeClr val="tx1"/>
                </a:solidFill>
                <a:effectLst/>
                <a:latin typeface="+mn-lt"/>
                <a:ea typeface="+mn-ea"/>
                <a:cs typeface="+mn-cs"/>
              </a:rPr>
              <a:t>coughing a lot 1+ hour, or 3+ coughing episodes/ 24 hours </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Assessing cough &amp; shortness of breath / Assessing severity</a:t>
            </a:r>
          </a:p>
          <a:p>
            <a:pPr lvl="0"/>
            <a:r>
              <a:rPr lang="en-GB" sz="1200" kern="1200" dirty="0">
                <a:solidFill>
                  <a:schemeClr val="tx1"/>
                </a:solidFill>
                <a:effectLst/>
                <a:latin typeface="+mn-lt"/>
                <a:ea typeface="+mn-ea"/>
                <a:cs typeface="+mn-cs"/>
              </a:rPr>
              <a:t>These tips helpful from March 2020 Trisha Greenhalgh useful: </a:t>
            </a:r>
          </a:p>
          <a:p>
            <a:pPr marL="171450" indent="-171450">
              <a:buFont typeface="Arial" panose="020B0604020202020204" pitchFamily="34" charset="0"/>
              <a:buChar char="•"/>
            </a:pPr>
            <a:r>
              <a:rPr lang="en-GB" sz="1200" b="0" u="none" kern="1200" dirty="0">
                <a:solidFill>
                  <a:schemeClr val="tx1"/>
                </a:solidFill>
                <a:effectLst/>
                <a:latin typeface="+mn-lt"/>
                <a:ea typeface="+mn-ea"/>
                <a:cs typeface="+mn-cs"/>
              </a:rPr>
              <a:t>- open ended &amp; listen complete sentences How is your breathing today – </a:t>
            </a:r>
          </a:p>
          <a:p>
            <a:pPr marL="171450" lvl="0" indent="-171450">
              <a:buFont typeface="Arial" panose="020B0604020202020204" pitchFamily="34" charset="0"/>
              <a:buChar char="•"/>
            </a:pPr>
            <a:r>
              <a:rPr lang="en-GB" sz="1200" b="0" u="none" kern="1200" dirty="0">
                <a:solidFill>
                  <a:schemeClr val="tx1"/>
                </a:solidFill>
                <a:effectLst/>
                <a:latin typeface="+mn-lt"/>
                <a:ea typeface="+mn-ea"/>
                <a:cs typeface="+mn-cs"/>
              </a:rPr>
              <a:t>ASK /=NHS 111 - Are you breathing harder or faster than usual when doing nothing at all?”</a:t>
            </a:r>
          </a:p>
          <a:p>
            <a:pPr marL="171450" lvl="0" indent="-171450">
              <a:buFont typeface="Arial" panose="020B0604020202020204" pitchFamily="34" charset="0"/>
              <a:buChar char="•"/>
            </a:pPr>
            <a:r>
              <a:rPr lang="en-GB" sz="1200" b="0" u="none" kern="1200" dirty="0">
                <a:solidFill>
                  <a:schemeClr val="tx1"/>
                </a:solidFill>
                <a:effectLst/>
                <a:latin typeface="+mn-lt"/>
                <a:ea typeface="+mn-ea"/>
                <a:cs typeface="+mn-cs"/>
              </a:rPr>
              <a:t>“Are you so ill  you've stopped doing your usual daily activities?”</a:t>
            </a:r>
          </a:p>
          <a:p>
            <a:pPr marL="171450" lvl="0" indent="-171450">
              <a:buFont typeface="Arial" panose="020B0604020202020204" pitchFamily="34" charset="0"/>
              <a:buChar char="•"/>
            </a:pPr>
            <a:r>
              <a:rPr lang="en-GB" sz="1200" b="0" u="none" kern="1200" dirty="0">
                <a:solidFill>
                  <a:schemeClr val="tx1"/>
                </a:solidFill>
                <a:effectLst/>
                <a:latin typeface="+mn-lt"/>
                <a:ea typeface="+mn-ea"/>
                <a:cs typeface="+mn-cs"/>
              </a:rPr>
              <a:t>Change: Is your breathing faster, slower, same as normal?”</a:t>
            </a:r>
          </a:p>
          <a:p>
            <a:pPr marL="171450" lvl="0" indent="-171450">
              <a:buFont typeface="Arial" panose="020B0604020202020204" pitchFamily="34" charset="0"/>
              <a:buChar char="•"/>
            </a:pPr>
            <a:r>
              <a:rPr lang="en-GB" sz="1200" b="0" u="none" kern="1200" dirty="0">
                <a:solidFill>
                  <a:schemeClr val="tx1"/>
                </a:solidFill>
                <a:effectLst/>
                <a:latin typeface="+mn-lt"/>
                <a:ea typeface="+mn-ea"/>
                <a:cs typeface="+mn-cs"/>
              </a:rPr>
              <a:t>“What makes you breathless now that didn’t make you breathless yesterday?” </a:t>
            </a:r>
          </a:p>
          <a:p>
            <a:pPr marL="171450" lvl="0" indent="-171450">
              <a:buFont typeface="Arial" panose="020B0604020202020204" pitchFamily="34" charset="0"/>
              <a:buChar char="•"/>
            </a:pPr>
            <a:r>
              <a:rPr lang="en-GB" sz="1200" b="0" u="none" kern="1200" dirty="0">
                <a:solidFill>
                  <a:schemeClr val="tx1"/>
                </a:solidFill>
                <a:effectLst/>
                <a:latin typeface="+mn-lt"/>
                <a:ea typeface="+mn-ea"/>
                <a:cs typeface="+mn-cs"/>
              </a:rPr>
              <a:t>Often have COVID-19 results available.  Beware negative results</a:t>
            </a:r>
          </a:p>
          <a:p>
            <a:pPr marL="0" lvl="0" indent="0">
              <a:buFont typeface="Arial" panose="020B0604020202020204" pitchFamily="34" charset="0"/>
              <a:buNone/>
            </a:pP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22</a:t>
            </a:fld>
            <a:endParaRPr lang="en-GB"/>
          </a:p>
        </p:txBody>
      </p:sp>
    </p:spTree>
    <p:extLst>
      <p:ext uri="{BB962C8B-B14F-4D97-AF65-F5344CB8AC3E}">
        <p14:creationId xmlns:p14="http://schemas.microsoft.com/office/powerpoint/2010/main" val="3065872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Assessing severity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NICE COVID rapid guideline: recognises physical examination will be limited,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Diagnose Comm Acquired Pneumonia on basis of pyrexia 38 [patient reported temperature or from symptoms of sweats rigors aches] RR over 20, HR over 100, new confusion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NICE: Where pulse oximetry is available use oxygen saturation levels below 92% (below 88% in people with COPD) on room air at rest to identify seriously ill patients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WHO give oxygen if </a:t>
            </a:r>
            <a:r>
              <a:rPr lang="en-GB" sz="1200" kern="1200" dirty="0" err="1">
                <a:solidFill>
                  <a:schemeClr val="tx1"/>
                </a:solidFill>
                <a:effectLst/>
                <a:latin typeface="+mn-lt"/>
                <a:ea typeface="+mn-ea"/>
                <a:cs typeface="+mn-cs"/>
              </a:rPr>
              <a:t>sats</a:t>
            </a:r>
            <a:r>
              <a:rPr lang="en-GB" sz="1200" kern="1200" dirty="0">
                <a:solidFill>
                  <a:schemeClr val="tx1"/>
                </a:solidFill>
                <a:effectLst/>
                <a:latin typeface="+mn-lt"/>
                <a:ea typeface="+mn-ea"/>
                <a:cs typeface="+mn-cs"/>
              </a:rPr>
              <a:t> &lt;90%;  Severe pneumonia fever cough  RR &gt;30 &amp; </a:t>
            </a:r>
            <a:r>
              <a:rPr lang="en-GB" sz="1200" kern="1200" dirty="0" err="1">
                <a:solidFill>
                  <a:schemeClr val="tx1"/>
                </a:solidFill>
                <a:effectLst/>
                <a:latin typeface="+mn-lt"/>
                <a:ea typeface="+mn-ea"/>
                <a:cs typeface="+mn-cs"/>
              </a:rPr>
              <a:t>sats</a:t>
            </a:r>
            <a:r>
              <a:rPr lang="en-GB" sz="1200" kern="1200" dirty="0">
                <a:solidFill>
                  <a:schemeClr val="tx1"/>
                </a:solidFill>
                <a:effectLst/>
                <a:latin typeface="+mn-lt"/>
                <a:ea typeface="+mn-ea"/>
                <a:cs typeface="+mn-cs"/>
              </a:rPr>
              <a:t> &lt;90</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Oxford EBM generally advise listening to the chest &amp; blood pressure should </a:t>
            </a:r>
            <a:r>
              <a:rPr lang="en-GB" sz="1200" kern="1200" dirty="0">
                <a:solidFill>
                  <a:schemeClr val="tx1"/>
                </a:solidFill>
                <a:effectLst/>
                <a:latin typeface="+mn-lt"/>
                <a:ea typeface="+mn-ea"/>
                <a:cs typeface="+mn-cs"/>
              </a:rPr>
              <a:t>be reserved for those where it is crucial to decision making.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23</a:t>
            </a:fld>
            <a:endParaRPr lang="en-GB"/>
          </a:p>
        </p:txBody>
      </p:sp>
    </p:spTree>
    <p:extLst>
      <p:ext uri="{BB962C8B-B14F-4D97-AF65-F5344CB8AC3E}">
        <p14:creationId xmlns:p14="http://schemas.microsoft.com/office/powerpoint/2010/main" val="67813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Cough &amp; pneumonia, in terms of scores and red flags </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Red flags – as you’d expect for severe illness </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Roth score</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Roth score [CEBM] does not provide an accurate measure of hypoxia [NICE - may underestimate hypoxia]</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CRB65 Normal times acute cough antibiotics only if seen &amp; encouraged to assess severity of pneumonia with CRB65 </a:t>
            </a:r>
            <a:r>
              <a:rPr lang="en-GB" sz="1200" b="0" u="sng" kern="1200" dirty="0">
                <a:solidFill>
                  <a:schemeClr val="tx1"/>
                </a:solidFill>
                <a:effectLst/>
                <a:latin typeface="+mn-lt"/>
                <a:ea typeface="+mn-ea"/>
                <a:cs typeface="+mn-cs"/>
                <a:hlinkClick r:id="rId3"/>
              </a:rPr>
              <a:t>[NICE NG165] </a:t>
            </a:r>
            <a:r>
              <a:rPr lang="en-GB" sz="1200" b="0" i="1" kern="1200" dirty="0">
                <a:solidFill>
                  <a:schemeClr val="tx1"/>
                </a:solidFill>
                <a:effectLst/>
                <a:latin typeface="+mn-lt"/>
                <a:ea typeface="+mn-ea"/>
                <a:cs typeface="+mn-cs"/>
              </a:rPr>
              <a:t>Confusion, RR over 30, BP, age over 65</a:t>
            </a:r>
            <a:endParaRPr lang="en-GB" sz="1200" b="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not validated in people with COVID-19.</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Requires blood pressure - may be difficult/undesirable during pandemic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Risks cross-contamination</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24</a:t>
            </a:fld>
            <a:endParaRPr lang="en-GB"/>
          </a:p>
        </p:txBody>
      </p:sp>
    </p:spTree>
    <p:extLst>
      <p:ext uri="{BB962C8B-B14F-4D97-AF65-F5344CB8AC3E}">
        <p14:creationId xmlns:p14="http://schemas.microsoft.com/office/powerpoint/2010/main" val="1844667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Antibiotics mild/early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COVID Positive /strongly suspected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Do not offer antibiotics in early &amp; mild COVID-19 disease -for the reasons we are familiar with of risk of </a:t>
            </a:r>
            <a:r>
              <a:rPr lang="en-GB" sz="1200" kern="1200" dirty="0" err="1">
                <a:solidFill>
                  <a:schemeClr val="tx1"/>
                </a:solidFill>
                <a:effectLst/>
                <a:latin typeface="+mn-lt"/>
                <a:ea typeface="+mn-ea"/>
                <a:cs typeface="+mn-cs"/>
              </a:rPr>
              <a:t>Clostridioides</a:t>
            </a:r>
            <a:r>
              <a:rPr lang="en-GB" sz="1200" kern="1200" dirty="0">
                <a:solidFill>
                  <a:schemeClr val="tx1"/>
                </a:solidFill>
                <a:effectLst/>
                <a:latin typeface="+mn-lt"/>
                <a:ea typeface="+mn-ea"/>
                <a:cs typeface="+mn-cs"/>
              </a:rPr>
              <a:t> &amp; AMR.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WHO study </a:t>
            </a:r>
            <a:r>
              <a:rPr lang="en-GB" sz="1200" kern="1200" dirty="0">
                <a:solidFill>
                  <a:schemeClr val="tx1"/>
                </a:solidFill>
                <a:effectLst/>
                <a:latin typeface="+mn-lt"/>
                <a:ea typeface="+mn-ea"/>
                <a:cs typeface="+mn-cs"/>
              </a:rPr>
              <a:t>found that in hospitalised patients – more severe disease only 8% had a superimposed infection (whilst 72%) received antibiotics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Similar findings in UK study in pre-print. 254 patients admitted to ICU = hospitalised (most sick COVID) pts  England, only 5.5% bacterial infection within 48hrs of admission i</a:t>
            </a:r>
            <a:r>
              <a:rPr lang="en-GB" sz="1200" b="0" kern="1200" dirty="0">
                <a:solidFill>
                  <a:schemeClr val="tx1"/>
                </a:solidFill>
                <a:effectLst/>
                <a:latin typeface="+mn-lt"/>
                <a:ea typeface="+mn-ea"/>
                <a:cs typeface="+mn-cs"/>
              </a:rPr>
              <a:t>.e</a:t>
            </a:r>
            <a:r>
              <a:rPr lang="en-GB" sz="1200" kern="1200" dirty="0">
                <a:solidFill>
                  <a:schemeClr val="tx1"/>
                </a:solidFill>
                <a:effectLst/>
                <a:latin typeface="+mn-lt"/>
                <a:ea typeface="+mn-ea"/>
                <a:cs typeface="+mn-cs"/>
              </a:rPr>
              <a:t>. limited evidence for community-acquired bacterial co-infection in hospitalised adults with COVID-19</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25</a:t>
            </a:fld>
            <a:endParaRPr lang="en-GB"/>
          </a:p>
        </p:txBody>
      </p:sp>
    </p:spTree>
    <p:extLst>
      <p:ext uri="{BB962C8B-B14F-4D97-AF65-F5344CB8AC3E}">
        <p14:creationId xmlns:p14="http://schemas.microsoft.com/office/powerpoint/2010/main" val="4007473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Viral or bacterial pneumonia: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Often COVID test results available. As before beware false negatives.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NICE recognise difficulties in community of diff between viral &amp; bacterial pneumonia. Useful criteria/sense check of people more likely to have bacterial pneumonia &amp; benefit from antibiotics: </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Rapidly unwell after only a few days of symptoms </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Does not have a history of typical COVID-19 symptoms </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Pleuritic pain </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Has purulent sputum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26</a:t>
            </a:fld>
            <a:endParaRPr lang="en-GB"/>
          </a:p>
        </p:txBody>
      </p:sp>
    </p:spTree>
    <p:extLst>
      <p:ext uri="{BB962C8B-B14F-4D97-AF65-F5344CB8AC3E}">
        <p14:creationId xmlns:p14="http://schemas.microsoft.com/office/powerpoint/2010/main" val="423436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Question 4 </a:t>
            </a:r>
            <a:r>
              <a:rPr lang="en-GB" sz="1200" kern="1200" dirty="0">
                <a:solidFill>
                  <a:schemeClr val="tx1"/>
                </a:solidFill>
                <a:effectLst/>
                <a:latin typeface="+mn-lt"/>
                <a:ea typeface="+mn-ea"/>
                <a:cs typeface="+mn-cs"/>
              </a:rPr>
              <a:t>course length for NON-COVID acute cough pneumonia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Course length – relatively easy decision  compared with whether or not to prescribe</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COVID 5 days as with pre-COVID-19: Acute sinusitis, cough, COPD, pneumonia (5 days)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27</a:t>
            </a:fld>
            <a:endParaRPr lang="en-GB"/>
          </a:p>
        </p:txBody>
      </p:sp>
    </p:spTree>
    <p:extLst>
      <p:ext uri="{BB962C8B-B14F-4D97-AF65-F5344CB8AC3E}">
        <p14:creationId xmlns:p14="http://schemas.microsoft.com/office/powerpoint/2010/main" val="28765322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Treatment</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Offer an oral antibiotic if:</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Likely cause is bacterial or</a:t>
            </a:r>
          </a:p>
          <a:p>
            <a:pPr marL="628650" lvl="1" indent="-171450">
              <a:buFont typeface="Arial" panose="020B0604020202020204" pitchFamily="34" charset="0"/>
              <a:buChar char="•"/>
            </a:pPr>
            <a:r>
              <a:rPr lang="en-GB" sz="1200" b="0" kern="1200" dirty="0">
                <a:solidFill>
                  <a:schemeClr val="tx1"/>
                </a:solidFill>
                <a:effectLst/>
                <a:latin typeface="+mn-lt"/>
                <a:ea typeface="+mn-ea"/>
                <a:cs typeface="+mn-cs"/>
              </a:rPr>
              <a:t>Unclear whether the cause is bacterial or viral and symptoms are more concerning or high risk of complications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First choice is doxycycline 5 days. Note to mind-lines – non-pandemic times the likely organism is strep hence amoxicillin best choice</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Ignore pack size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28</a:t>
            </a:fld>
            <a:endParaRPr lang="en-GB"/>
          </a:p>
        </p:txBody>
      </p:sp>
    </p:spTree>
    <p:extLst>
      <p:ext uri="{BB962C8B-B14F-4D97-AF65-F5344CB8AC3E}">
        <p14:creationId xmlns:p14="http://schemas.microsoft.com/office/powerpoint/2010/main" val="611753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kern="1200" dirty="0">
                <a:solidFill>
                  <a:schemeClr val="tx1"/>
                </a:solidFill>
                <a:effectLst/>
                <a:latin typeface="+mn-lt"/>
                <a:ea typeface="+mn-ea"/>
                <a:cs typeface="+mn-cs"/>
              </a:rPr>
              <a:t>Remote consulting useful starting point PRE-COVID COPD guideline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COPD exacerbations NOT all bacterial infections, can be triggered by viral infections, smoking, many will not respond to antibiotics </a:t>
            </a:r>
            <a:endParaRPr lang="en-GB" b="0" dirty="0">
              <a:effectLst/>
            </a:endParaRP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COPD Guidance </a:t>
            </a:r>
            <a:r>
              <a:rPr lang="en-GB" sz="1200" b="0" kern="1200" dirty="0" err="1">
                <a:solidFill>
                  <a:schemeClr val="tx1"/>
                </a:solidFill>
                <a:effectLst/>
                <a:latin typeface="+mn-lt"/>
                <a:ea typeface="+mn-ea"/>
                <a:cs typeface="+mn-cs"/>
              </a:rPr>
              <a:t>Vollenweider</a:t>
            </a:r>
            <a:r>
              <a:rPr lang="en-GB" sz="1200" b="0" kern="1200" dirty="0">
                <a:solidFill>
                  <a:schemeClr val="tx1"/>
                </a:solidFill>
                <a:effectLst/>
                <a:latin typeface="+mn-lt"/>
                <a:ea typeface="+mn-ea"/>
                <a:cs typeface="+mn-cs"/>
              </a:rPr>
              <a:t> SR &gt;2000 adults,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Effect of antibiotics Appeared greater in people with increasing severity of exacerbation based on care setting</a:t>
            </a:r>
            <a:r>
              <a:rPr lang="en-GB" b="0" dirty="0">
                <a:effectLst/>
              </a:rPr>
              <a:t> (</a:t>
            </a:r>
            <a:r>
              <a:rPr lang="en-GB" sz="1200" b="0" kern="1200" dirty="0">
                <a:solidFill>
                  <a:schemeClr val="tx1"/>
                </a:solidFill>
                <a:effectLst/>
                <a:latin typeface="+mn-lt"/>
                <a:ea typeface="+mn-ea"/>
                <a:cs typeface="+mn-cs"/>
              </a:rPr>
              <a:t>Care setting was used a marker of the severity)</a:t>
            </a:r>
            <a:endParaRPr lang="en-GB" b="0" dirty="0">
              <a:effectLst/>
            </a:endParaRP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In community, need to treat 14 people to avoid one treatment failure</a:t>
            </a:r>
            <a:endParaRPr lang="en-GB" b="0" dirty="0">
              <a:effectLst/>
            </a:endParaRPr>
          </a:p>
        </p:txBody>
      </p:sp>
      <p:sp>
        <p:nvSpPr>
          <p:cNvPr id="4" name="Slide Number Placeholder 3"/>
          <p:cNvSpPr>
            <a:spLocks noGrp="1"/>
          </p:cNvSpPr>
          <p:nvPr>
            <p:ph type="sldNum" sz="quarter" idx="5"/>
          </p:nvPr>
        </p:nvSpPr>
        <p:spPr/>
        <p:txBody>
          <a:bodyPr/>
          <a:lstStyle/>
          <a:p>
            <a:fld id="{2C7B3F6E-A7FB-4D04-B53B-B8C15CB4CB14}" type="slidenum">
              <a:rPr lang="en-GB" smtClean="0"/>
              <a:t>29</a:t>
            </a:fld>
            <a:endParaRPr lang="en-GB"/>
          </a:p>
        </p:txBody>
      </p:sp>
    </p:spTree>
    <p:extLst>
      <p:ext uri="{BB962C8B-B14F-4D97-AF65-F5344CB8AC3E}">
        <p14:creationId xmlns:p14="http://schemas.microsoft.com/office/powerpoint/2010/main" val="114751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0" kern="1200" dirty="0">
                <a:solidFill>
                  <a:schemeClr val="tx1"/>
                </a:solidFill>
                <a:effectLst/>
                <a:latin typeface="+mn-lt"/>
                <a:ea typeface="+mn-ea"/>
                <a:cs typeface="+mn-cs"/>
              </a:rPr>
              <a:t>Question 1: </a:t>
            </a:r>
            <a:r>
              <a:rPr lang="en-GB" sz="1200" b="0" i="1" kern="1200" dirty="0">
                <a:solidFill>
                  <a:schemeClr val="tx1"/>
                </a:solidFill>
                <a:effectLst/>
                <a:latin typeface="+mn-lt"/>
                <a:ea typeface="+mn-ea"/>
                <a:cs typeface="+mn-cs"/>
              </a:rPr>
              <a:t>E.coli</a:t>
            </a:r>
            <a:r>
              <a:rPr lang="en-GB" sz="1200" b="0" kern="1200" dirty="0">
                <a:solidFill>
                  <a:schemeClr val="tx1"/>
                </a:solidFill>
                <a:effectLst/>
                <a:latin typeface="+mn-lt"/>
                <a:ea typeface="+mn-ea"/>
                <a:cs typeface="+mn-cs"/>
              </a:rPr>
              <a:t> bloodstream infections: estimate % resistant to co-amoxiclav.</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Take a moment to note down your estimate</a:t>
            </a:r>
          </a:p>
          <a:p>
            <a:pPr marL="0" lvl="0" indent="0">
              <a:buFont typeface="Arial" panose="020B0604020202020204" pitchFamily="34" charset="0"/>
              <a:buNone/>
            </a:pPr>
            <a:endParaRPr lang="en-GB" sz="1200" b="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a:t>
            </a:fld>
            <a:endParaRPr lang="en-GB" dirty="0"/>
          </a:p>
        </p:txBody>
      </p:sp>
    </p:spTree>
    <p:extLst>
      <p:ext uri="{BB962C8B-B14F-4D97-AF65-F5344CB8AC3E}">
        <p14:creationId xmlns:p14="http://schemas.microsoft.com/office/powerpoint/2010/main" val="34360743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COPD COVID-19</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Rescue packs : NICE advises us to tell patients not to start steroids and/or antibiotics for COVID-19 symptoms e.g. fever, dry cough or myalgia</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How does COVID-19 alter your advice to people with COPD who are smoking? It may be that patients are stressed &amp; less likely to stop however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Some smokers may find the risk of poor outcomes from COVID-19 a motivating &amp; change where they are on the (behaviour change cycle) reason to stop.</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Back-up prescribing can also be useful here (sputum sample but consider risks of travel etc)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30</a:t>
            </a:fld>
            <a:endParaRPr lang="en-GB"/>
          </a:p>
        </p:txBody>
      </p:sp>
    </p:spTree>
    <p:extLst>
      <p:ext uri="{BB962C8B-B14F-4D97-AF65-F5344CB8AC3E}">
        <p14:creationId xmlns:p14="http://schemas.microsoft.com/office/powerpoint/2010/main" val="14052743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Back-up prescribing</a:t>
            </a:r>
          </a:p>
          <a:p>
            <a:pPr marL="171450" indent="-171450">
              <a:buFont typeface="Arial" panose="020B0604020202020204" pitchFamily="34" charset="0"/>
              <a:buChar char="•"/>
            </a:pPr>
            <a:r>
              <a:rPr lang="en-GB" sz="1200" b="0" u="none" kern="1200" dirty="0">
                <a:solidFill>
                  <a:schemeClr val="tx1"/>
                </a:solidFill>
                <a:effectLst/>
                <a:latin typeface="+mn-lt"/>
                <a:ea typeface="+mn-ea"/>
                <a:cs typeface="+mn-cs"/>
              </a:rPr>
              <a:t>Evidence: Respiratory Tract Infections: As effective as an immediate antibiotic prescription symptom severity &amp; duration</a:t>
            </a:r>
          </a:p>
          <a:p>
            <a:pPr marL="171450" indent="-171450">
              <a:buFont typeface="Arial" panose="020B0604020202020204" pitchFamily="34" charset="0"/>
              <a:buChar char="•"/>
            </a:pPr>
            <a:r>
              <a:rPr lang="en-GB" sz="1200" b="0" u="none" kern="1200" dirty="0">
                <a:solidFill>
                  <a:schemeClr val="tx1"/>
                </a:solidFill>
                <a:effectLst/>
                <a:latin typeface="+mn-lt"/>
                <a:ea typeface="+mn-ea"/>
                <a:cs typeface="+mn-cs"/>
              </a:rPr>
              <a:t>No significant differences in adverse events compared with an immediate antibiotic prescription  </a:t>
            </a:r>
          </a:p>
          <a:p>
            <a:pPr marL="171450" indent="-171450">
              <a:buFont typeface="Arial" panose="020B0604020202020204" pitchFamily="34" charset="0"/>
              <a:buChar char="•"/>
            </a:pPr>
            <a:r>
              <a:rPr lang="en-GB" sz="1200" b="0" u="none" kern="1200" dirty="0">
                <a:solidFill>
                  <a:schemeClr val="tx1"/>
                </a:solidFill>
                <a:effectLst/>
                <a:latin typeface="+mn-lt"/>
                <a:ea typeface="+mn-ea"/>
                <a:cs typeface="+mn-cs"/>
              </a:rPr>
              <a:t>Significantly lower rates of antibiotic use (collection)</a:t>
            </a:r>
          </a:p>
          <a:p>
            <a:pPr marL="628650" lvl="1" indent="-171450">
              <a:buFont typeface="Arial" panose="020B0604020202020204" pitchFamily="34" charset="0"/>
              <a:buChar char="•"/>
            </a:pPr>
            <a:r>
              <a:rPr lang="en-GB" sz="1200" b="0" u="none" kern="1200" dirty="0">
                <a:solidFill>
                  <a:schemeClr val="tx1"/>
                </a:solidFill>
                <a:effectLst/>
                <a:latin typeface="+mn-lt"/>
                <a:ea typeface="+mn-ea"/>
                <a:cs typeface="+mn-cs"/>
              </a:rPr>
              <a:t>delayed collection prescription group (26%)</a:t>
            </a:r>
          </a:p>
          <a:p>
            <a:pPr marL="628650" lvl="1" indent="-171450">
              <a:buFont typeface="Arial" panose="020B0604020202020204" pitchFamily="34" charset="0"/>
              <a:buChar char="•"/>
            </a:pPr>
            <a:r>
              <a:rPr lang="en-GB" sz="1200" b="0" u="none" kern="1200" dirty="0">
                <a:solidFill>
                  <a:schemeClr val="tx1"/>
                </a:solidFill>
                <a:effectLst/>
                <a:latin typeface="+mn-lt"/>
                <a:ea typeface="+mn-ea"/>
                <a:cs typeface="+mn-cs"/>
              </a:rPr>
              <a:t>patient-led back-up prescription group  (35%) </a:t>
            </a:r>
          </a:p>
          <a:p>
            <a:pPr marL="628650" lvl="1" indent="-171450">
              <a:buFont typeface="Arial" panose="020B0604020202020204" pitchFamily="34" charset="0"/>
              <a:buChar char="•"/>
            </a:pPr>
            <a:r>
              <a:rPr lang="en-GB" sz="1200" b="0" u="none" kern="1200" dirty="0">
                <a:solidFill>
                  <a:schemeClr val="tx1"/>
                </a:solidFill>
                <a:effectLst/>
                <a:latin typeface="+mn-lt"/>
                <a:ea typeface="+mn-ea"/>
                <a:cs typeface="+mn-cs"/>
              </a:rPr>
              <a:t>immediate prescription group (89%)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31</a:t>
            </a:fld>
            <a:endParaRPr lang="en-GB"/>
          </a:p>
        </p:txBody>
      </p:sp>
    </p:spTree>
    <p:extLst>
      <p:ext uri="{BB962C8B-B14F-4D97-AF65-F5344CB8AC3E}">
        <p14:creationId xmlns:p14="http://schemas.microsoft.com/office/powerpoint/2010/main" val="1485470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Back-up prescribing</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Study, Acute sore throat by Little, UK, how it can change beliefs in antibiotics &amp; likelihood of visiting GP – CM will cover in webinar part 2</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(Better by Day 3; Satisfied; think antibiotic effective; would visit GP again for similar symptoms)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Citizens jury</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2016 </a:t>
            </a:r>
            <a:r>
              <a:rPr lang="en-GB" sz="1200" i="1" kern="1200" dirty="0">
                <a:solidFill>
                  <a:schemeClr val="tx1"/>
                </a:solidFill>
                <a:effectLst/>
                <a:latin typeface="+mn-lt"/>
                <a:ea typeface="+mn-ea"/>
                <a:cs typeface="+mn-cs"/>
              </a:rPr>
              <a:t>“How should patients &amp; public contribute to AMS, what support can the NHS offer” </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back-up prescriptions </a:t>
            </a:r>
            <a:r>
              <a:rPr lang="en-GB" sz="1200" kern="1200" dirty="0">
                <a:solidFill>
                  <a:schemeClr val="tx1"/>
                </a:solidFill>
                <a:effectLst/>
                <a:latin typeface="+mn-lt"/>
                <a:ea typeface="+mn-ea"/>
                <a:cs typeface="+mn-cs"/>
              </a:rPr>
              <a:t>should be much more widely used</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Back-up is useful if high expectation of antibiotics, can give TARGET /RCGP leaflet updated for COVID-19</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32</a:t>
            </a:fld>
            <a:endParaRPr lang="en-GB"/>
          </a:p>
        </p:txBody>
      </p:sp>
    </p:spTree>
    <p:extLst>
      <p:ext uri="{BB962C8B-B14F-4D97-AF65-F5344CB8AC3E}">
        <p14:creationId xmlns:p14="http://schemas.microsoft.com/office/powerpoint/2010/main" val="771183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How to do it – what you’d normally do/common practice </a:t>
            </a:r>
          </a:p>
          <a:p>
            <a:pPr marL="228600" lvl="0" indent="-228600">
              <a:buFont typeface="+mj-lt"/>
              <a:buAutoNum type="arabicPeriod"/>
            </a:pPr>
            <a:r>
              <a:rPr lang="en-GB" sz="1200" b="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eassurance</a:t>
            </a:r>
          </a:p>
          <a:p>
            <a:pPr marL="228600" lvl="0" indent="-228600">
              <a:buFont typeface="+mj-lt"/>
              <a:buAutoNum type="arabicPeriod"/>
            </a:pPr>
            <a:r>
              <a:rPr lang="en-GB" sz="1200" b="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easons not to use antibiotics </a:t>
            </a:r>
            <a:r>
              <a:rPr lang="en-GB" sz="1200" i="1" kern="1200" dirty="0">
                <a:solidFill>
                  <a:schemeClr val="tx1"/>
                </a:solidFill>
                <a:effectLst/>
                <a:latin typeface="+mn-lt"/>
                <a:ea typeface="+mn-ea"/>
                <a:cs typeface="+mn-cs"/>
              </a:rPr>
              <a:t>(side effects/allergy/AMR)</a:t>
            </a:r>
            <a:endParaRPr lang="en-GB" sz="1200" kern="1200" dirty="0">
              <a:solidFill>
                <a:schemeClr val="tx1"/>
              </a:solidFill>
              <a:effectLst/>
              <a:latin typeface="+mn-lt"/>
              <a:ea typeface="+mn-ea"/>
              <a:cs typeface="+mn-cs"/>
            </a:endParaRPr>
          </a:p>
          <a:p>
            <a:pPr marL="228600" lvl="0" indent="-228600">
              <a:buFont typeface="+mj-lt"/>
              <a:buAutoNum type="arabicPeriod"/>
            </a:pPr>
            <a:r>
              <a:rPr lang="en-GB" sz="1200" b="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elief: support Paracetamol </a:t>
            </a:r>
          </a:p>
          <a:p>
            <a:pPr marL="228600" lvl="0" indent="-228600">
              <a:buFont typeface="+mj-lt"/>
              <a:buAutoNum type="arabicPeriod"/>
            </a:pPr>
            <a:r>
              <a:rPr lang="en-GB" sz="1200" b="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ealistic natural history </a:t>
            </a:r>
            <a:r>
              <a:rPr lang="en-GB" sz="1200" i="1" kern="1200" dirty="0">
                <a:solidFill>
                  <a:schemeClr val="tx1"/>
                </a:solidFill>
                <a:effectLst/>
                <a:latin typeface="+mn-lt"/>
                <a:ea typeface="+mn-ea"/>
                <a:cs typeface="+mn-cs"/>
              </a:rPr>
              <a:t>[ OM 8 days; sore throat 7-8days; acute sinusitis 2-3weeks), Cough 3 weeks]</a:t>
            </a:r>
            <a:endParaRPr lang="en-GB" sz="1200" kern="1200" dirty="0">
              <a:solidFill>
                <a:schemeClr val="tx1"/>
              </a:solidFill>
              <a:effectLst/>
              <a:latin typeface="+mn-lt"/>
              <a:ea typeface="+mn-ea"/>
              <a:cs typeface="+mn-cs"/>
            </a:endParaRPr>
          </a:p>
          <a:p>
            <a:pPr marL="228600" lvl="0" indent="-228600">
              <a:buFont typeface="+mj-lt"/>
              <a:buAutoNum type="arabicPeriod"/>
            </a:pPr>
            <a:r>
              <a:rPr lang="en-GB" sz="1200" b="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einforce key message: </a:t>
            </a:r>
            <a:r>
              <a:rPr lang="en-GB" sz="1200" i="1" kern="1200" dirty="0">
                <a:solidFill>
                  <a:schemeClr val="tx1"/>
                </a:solidFill>
                <a:effectLst/>
                <a:latin typeface="+mn-lt"/>
                <a:ea typeface="+mn-ea"/>
                <a:cs typeface="+mn-cs"/>
              </a:rPr>
              <a:t>only use if getting worse or [not improving] </a:t>
            </a:r>
            <a:endParaRPr lang="en-GB" sz="1200" kern="1200" dirty="0">
              <a:solidFill>
                <a:schemeClr val="tx1"/>
              </a:solidFill>
              <a:effectLst/>
              <a:latin typeface="+mn-lt"/>
              <a:ea typeface="+mn-ea"/>
              <a:cs typeface="+mn-cs"/>
            </a:endParaRPr>
          </a:p>
          <a:p>
            <a:pPr marL="228600" lvl="0" indent="-228600">
              <a:buFont typeface="+mj-lt"/>
              <a:buAutoNum type="arabicPeriod"/>
            </a:pPr>
            <a:r>
              <a:rPr lang="en-GB" sz="1200" b="1" kern="1200" dirty="0">
                <a:solidFill>
                  <a:schemeClr val="tx1"/>
                </a:solidFill>
                <a:effectLst/>
                <a:latin typeface="+mn-lt"/>
                <a:ea typeface="+mn-ea"/>
                <a:cs typeface="+mn-cs"/>
              </a:rPr>
              <a:t>R</a:t>
            </a:r>
            <a:r>
              <a:rPr lang="en-GB" sz="1200" kern="1200" dirty="0">
                <a:solidFill>
                  <a:schemeClr val="tx1"/>
                </a:solidFill>
                <a:effectLst/>
                <a:latin typeface="+mn-lt"/>
                <a:ea typeface="+mn-ea"/>
                <a:cs typeface="+mn-cs"/>
              </a:rPr>
              <a:t>escue (</a:t>
            </a:r>
            <a:r>
              <a:rPr lang="en-GB" sz="1200" i="1" kern="1200" dirty="0">
                <a:solidFill>
                  <a:schemeClr val="tx1"/>
                </a:solidFill>
                <a:effectLst/>
                <a:latin typeface="+mn-lt"/>
                <a:ea typeface="+mn-ea"/>
                <a:cs typeface="+mn-cs"/>
              </a:rPr>
              <a:t>safety netting)</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33</a:t>
            </a:fld>
            <a:endParaRPr lang="en-GB" dirty="0"/>
          </a:p>
        </p:txBody>
      </p:sp>
    </p:spTree>
    <p:extLst>
      <p:ext uri="{BB962C8B-B14F-4D97-AF65-F5344CB8AC3E}">
        <p14:creationId xmlns:p14="http://schemas.microsoft.com/office/powerpoint/2010/main" val="3863700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u="none" kern="1200" dirty="0">
                <a:solidFill>
                  <a:schemeClr val="tx1"/>
                </a:solidFill>
                <a:effectLst/>
                <a:latin typeface="+mn-lt"/>
                <a:ea typeface="+mn-ea"/>
                <a:cs typeface="+mn-cs"/>
              </a:rPr>
              <a:t>Suspected UTI is a common problem, 3 key questions </a:t>
            </a:r>
          </a:p>
          <a:p>
            <a:pPr marL="171450" lvl="0" indent="-171450">
              <a:buFont typeface="Arial" panose="020B0604020202020204" pitchFamily="34" charset="0"/>
              <a:buChar char="•"/>
            </a:pPr>
            <a:r>
              <a:rPr lang="en-GB" sz="1200" b="0" u="none" kern="1200" dirty="0">
                <a:solidFill>
                  <a:schemeClr val="tx1"/>
                </a:solidFill>
                <a:effectLst/>
                <a:latin typeface="+mn-lt"/>
                <a:ea typeface="+mn-ea"/>
                <a:cs typeface="+mn-cs"/>
              </a:rPr>
              <a:t>Is it really a UTI? Vaginal soreness - discharge </a:t>
            </a:r>
          </a:p>
          <a:p>
            <a:pPr marL="171450" lvl="0" indent="-171450">
              <a:buFont typeface="Arial" panose="020B0604020202020204" pitchFamily="34" charset="0"/>
              <a:buChar char="•"/>
            </a:pPr>
            <a:r>
              <a:rPr lang="en-GB" sz="1200" b="0" u="none" kern="1200" dirty="0">
                <a:solidFill>
                  <a:schemeClr val="tx1"/>
                </a:solidFill>
                <a:effectLst/>
                <a:latin typeface="+mn-lt"/>
                <a:ea typeface="+mn-ea"/>
                <a:cs typeface="+mn-cs"/>
              </a:rPr>
              <a:t>Severity</a:t>
            </a:r>
          </a:p>
          <a:p>
            <a:pPr marL="171450" lvl="0" indent="-171450">
              <a:buFont typeface="Arial" panose="020B0604020202020204" pitchFamily="34" charset="0"/>
              <a:buChar char="•"/>
            </a:pPr>
            <a:r>
              <a:rPr lang="en-GB" sz="1200" b="0" u="none" kern="1200" dirty="0">
                <a:solidFill>
                  <a:schemeClr val="tx1"/>
                </a:solidFill>
                <a:effectLst/>
                <a:latin typeface="+mn-lt"/>
                <a:ea typeface="+mn-ea"/>
                <a:cs typeface="+mn-cs"/>
              </a:rPr>
              <a:t>If it is a UTI, what type? Uncomplicated lower UTI woman? Recurrent? Pyelonephritis? - Catheter-associated?</a:t>
            </a:r>
          </a:p>
          <a:p>
            <a:pPr marL="171450" lvl="0" indent="-171450">
              <a:buFont typeface="Arial" panose="020B0604020202020204" pitchFamily="34" charset="0"/>
              <a:buChar char="•"/>
            </a:pPr>
            <a:r>
              <a:rPr lang="en-GB" sz="1200" b="0" u="none" kern="1200" dirty="0">
                <a:solidFill>
                  <a:schemeClr val="tx1"/>
                </a:solidFill>
                <a:effectLst/>
                <a:latin typeface="+mn-lt"/>
                <a:ea typeface="+mn-ea"/>
                <a:cs typeface="+mn-cs"/>
              </a:rPr>
              <a:t>Phone/remote assessment 2 out of 3 = likely UTI , None -  UTI unlikely;  Middle of risk meter – balance judgements</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34</a:t>
            </a:fld>
            <a:endParaRPr lang="en-GB"/>
          </a:p>
        </p:txBody>
      </p:sp>
    </p:spTree>
    <p:extLst>
      <p:ext uri="{BB962C8B-B14F-4D97-AF65-F5344CB8AC3E}">
        <p14:creationId xmlns:p14="http://schemas.microsoft.com/office/powerpoint/2010/main" val="9883298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UTI – 3 days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3 days uncomplicated cystitis in non-pregnant women only</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Everything else 7 days including men, pregnancy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35</a:t>
            </a:fld>
            <a:endParaRPr lang="en-GB"/>
          </a:p>
        </p:txBody>
      </p:sp>
    </p:spTree>
    <p:extLst>
      <p:ext uri="{BB962C8B-B14F-4D97-AF65-F5344CB8AC3E}">
        <p14:creationId xmlns:p14="http://schemas.microsoft.com/office/powerpoint/2010/main" val="15006946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Antibiotics not suitable Rx pyelonephritis? </a:t>
            </a:r>
            <a:r>
              <a:rPr lang="en-GB" sz="1200" b="0" i="1" kern="1200" dirty="0">
                <a:solidFill>
                  <a:schemeClr val="tx1"/>
                </a:solidFill>
                <a:effectLst/>
                <a:latin typeface="+mn-lt"/>
                <a:ea typeface="+mn-ea"/>
                <a:cs typeface="+mn-cs"/>
              </a:rPr>
              <a:t>Select all that apply.</a:t>
            </a:r>
            <a:endParaRPr lang="en-GB" sz="1200" b="0" kern="1200" dirty="0">
              <a:solidFill>
                <a:schemeClr val="tx1"/>
              </a:solidFill>
              <a:effectLst/>
              <a:latin typeface="+mn-lt"/>
              <a:ea typeface="+mn-ea"/>
              <a:cs typeface="+mn-cs"/>
            </a:endParaRPr>
          </a:p>
          <a:p>
            <a:pPr marL="685800" lvl="1" indent="-228600">
              <a:buFont typeface="+mj-lt"/>
              <a:buAutoNum type="alphaLcParenR"/>
            </a:pPr>
            <a:r>
              <a:rPr lang="en-GB" sz="1200" b="0" kern="1200" dirty="0">
                <a:solidFill>
                  <a:schemeClr val="tx1"/>
                </a:solidFill>
                <a:effectLst/>
                <a:latin typeface="+mn-lt"/>
                <a:ea typeface="+mn-ea"/>
                <a:cs typeface="+mn-cs"/>
              </a:rPr>
              <a:t>Trimethoprim (known sensitivity) </a:t>
            </a:r>
          </a:p>
          <a:p>
            <a:pPr marL="685800" lvl="1" indent="-228600">
              <a:buFont typeface="+mj-lt"/>
              <a:buAutoNum type="alphaLcParenR"/>
            </a:pPr>
            <a:r>
              <a:rPr lang="en-GB" sz="1200" b="0" kern="1200" dirty="0">
                <a:solidFill>
                  <a:schemeClr val="tx1"/>
                </a:solidFill>
                <a:effectLst/>
                <a:latin typeface="+mn-lt"/>
                <a:ea typeface="+mn-ea"/>
                <a:cs typeface="+mn-cs"/>
              </a:rPr>
              <a:t>Cefalexin</a:t>
            </a:r>
          </a:p>
          <a:p>
            <a:pPr marL="685800" lvl="1" indent="-228600">
              <a:buFont typeface="+mj-lt"/>
              <a:buAutoNum type="alphaLcParenR"/>
            </a:pPr>
            <a:r>
              <a:rPr lang="en-GB" sz="1200" b="0" kern="1200" dirty="0">
                <a:solidFill>
                  <a:schemeClr val="tx1"/>
                </a:solidFill>
                <a:effectLst/>
                <a:latin typeface="+mn-lt"/>
                <a:ea typeface="+mn-ea"/>
                <a:cs typeface="+mn-cs"/>
              </a:rPr>
              <a:t>Nitrofurantoin </a:t>
            </a:r>
          </a:p>
          <a:p>
            <a:pPr marL="685800" lvl="1" indent="-228600">
              <a:buFont typeface="+mj-lt"/>
              <a:buAutoNum type="alphaLcParenR"/>
            </a:pPr>
            <a:r>
              <a:rPr lang="en-GB" sz="1200" b="0" kern="1200" dirty="0">
                <a:solidFill>
                  <a:schemeClr val="tx1"/>
                </a:solidFill>
                <a:effectLst/>
                <a:latin typeface="+mn-lt"/>
                <a:ea typeface="+mn-ea"/>
                <a:cs typeface="+mn-cs"/>
              </a:rPr>
              <a:t>Fosfomycin</a:t>
            </a:r>
          </a:p>
          <a:p>
            <a:pPr marL="685800" lvl="1" indent="-228600">
              <a:buFont typeface="+mj-lt"/>
              <a:buAutoNum type="alphaLcParenR"/>
            </a:pPr>
            <a:r>
              <a:rPr lang="en-GB" sz="1200" b="0" kern="1200" dirty="0" err="1">
                <a:solidFill>
                  <a:schemeClr val="tx1"/>
                </a:solidFill>
                <a:effectLst/>
                <a:latin typeface="+mn-lt"/>
                <a:ea typeface="+mn-ea"/>
                <a:cs typeface="+mn-cs"/>
              </a:rPr>
              <a:t>Pivmecillinam</a:t>
            </a:r>
            <a:endParaRPr lang="en-GB" sz="1200" b="0" kern="1200" dirty="0">
              <a:solidFill>
                <a:schemeClr val="tx1"/>
              </a:solidFill>
              <a:effectLst/>
              <a:latin typeface="+mn-lt"/>
              <a:ea typeface="+mn-ea"/>
              <a:cs typeface="+mn-cs"/>
            </a:endParaRPr>
          </a:p>
          <a:p>
            <a:r>
              <a:rPr lang="en-GB" sz="1200" b="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Choice RECS for pyelonephritis Cefalexin – suitable for women, men, pregnancy &amp; children</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Based on </a:t>
            </a:r>
            <a:r>
              <a:rPr lang="en-GB" sz="1200" b="0" kern="1200" dirty="0" err="1">
                <a:solidFill>
                  <a:schemeClr val="tx1"/>
                </a:solidFill>
                <a:effectLst/>
                <a:latin typeface="+mn-lt"/>
                <a:ea typeface="+mn-ea"/>
                <a:cs typeface="+mn-cs"/>
              </a:rPr>
              <a:t>E.Coli</a:t>
            </a:r>
            <a:r>
              <a:rPr lang="en-GB" sz="1200" b="0" kern="1200" dirty="0">
                <a:solidFill>
                  <a:schemeClr val="tx1"/>
                </a:solidFill>
                <a:effectLst/>
                <a:latin typeface="+mn-lt"/>
                <a:ea typeface="+mn-ea"/>
                <a:cs typeface="+mn-cs"/>
              </a:rPr>
              <a:t> national resistance data lab MSUs  so may be different locally &amp; may be subject to change, but this is current national guidance</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Resistance rates: That is why co-amoxiclav is no longer first line recommendation for cephalexin currently – may change in time / inevitable</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36</a:t>
            </a:fld>
            <a:endParaRPr lang="en-GB" dirty="0"/>
          </a:p>
        </p:txBody>
      </p:sp>
    </p:spTree>
    <p:extLst>
      <p:ext uri="{BB962C8B-B14F-4D97-AF65-F5344CB8AC3E}">
        <p14:creationId xmlns:p14="http://schemas.microsoft.com/office/powerpoint/2010/main" val="14184708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Answers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Antibiotics that don't achieve adequate levels in renal tissue, such as nitrofurantoin, </a:t>
            </a:r>
            <a:r>
              <a:rPr lang="en-GB" sz="1200" kern="1200" dirty="0" err="1">
                <a:solidFill>
                  <a:schemeClr val="tx1"/>
                </a:solidFill>
                <a:effectLst/>
                <a:latin typeface="+mn-lt"/>
                <a:ea typeface="+mn-ea"/>
                <a:cs typeface="+mn-cs"/>
              </a:rPr>
              <a:t>fosfomycin</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pivmecillinam</a:t>
            </a:r>
            <a:r>
              <a:rPr lang="en-GB" sz="1200" kern="1200" dirty="0">
                <a:solidFill>
                  <a:schemeClr val="tx1"/>
                </a:solidFill>
                <a:effectLst/>
                <a:latin typeface="+mn-lt"/>
                <a:ea typeface="+mn-ea"/>
                <a:cs typeface="+mn-cs"/>
              </a:rPr>
              <a:t>, are to be avoided. [NG111]</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Trimethoprim does reach adequate levels in the kidney but only use if MSU shows known to be sensitive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37</a:t>
            </a:fld>
            <a:endParaRPr lang="en-GB"/>
          </a:p>
        </p:txBody>
      </p:sp>
    </p:spTree>
    <p:extLst>
      <p:ext uri="{BB962C8B-B14F-4D97-AF65-F5344CB8AC3E}">
        <p14:creationId xmlns:p14="http://schemas.microsoft.com/office/powerpoint/2010/main" val="22060290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87 year-old man cognitive impairment, more confused urine dipped and it’s off the scale, a long-term indwelling catheter  fever/pelvic/flank pain, confusion,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38</a:t>
            </a:fld>
            <a:endParaRPr lang="en-GB" dirty="0"/>
          </a:p>
        </p:txBody>
      </p:sp>
    </p:spTree>
    <p:extLst>
      <p:ext uri="{BB962C8B-B14F-4D97-AF65-F5344CB8AC3E}">
        <p14:creationId xmlns:p14="http://schemas.microsoft.com/office/powerpoint/2010/main" val="15876363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i="0" kern="1200" dirty="0">
                <a:solidFill>
                  <a:schemeClr val="tx1"/>
                </a:solidFill>
                <a:effectLst/>
                <a:latin typeface="+mn-lt"/>
                <a:ea typeface="+mn-ea"/>
                <a:cs typeface="+mn-cs"/>
              </a:rPr>
              <a:t>Do not use dipstick testing to diagnose UTIs in adults with urinary catheters</a:t>
            </a:r>
          </a:p>
          <a:p>
            <a:pPr marL="171450" lvl="0" indent="-171450">
              <a:buFont typeface="Arial" panose="020B0604020202020204" pitchFamily="34" charset="0"/>
              <a:buChar char="•"/>
            </a:pPr>
            <a:r>
              <a:rPr lang="en-GB" sz="1200" i="0" kern="1200" dirty="0">
                <a:solidFill>
                  <a:schemeClr val="tx1"/>
                </a:solidFill>
                <a:effectLst/>
                <a:latin typeface="+mn-lt"/>
                <a:ea typeface="+mn-ea"/>
                <a:cs typeface="+mn-cs"/>
              </a:rPr>
              <a:t>All indwelling colonised/positive within a month</a:t>
            </a:r>
          </a:p>
          <a:p>
            <a:pPr marL="171450" lvl="0" indent="-171450">
              <a:buFont typeface="Arial" panose="020B0604020202020204" pitchFamily="34" charset="0"/>
              <a:buChar char="•"/>
            </a:pPr>
            <a:r>
              <a:rPr lang="en-GB" sz="1200" i="0" kern="1200" dirty="0">
                <a:solidFill>
                  <a:schemeClr val="tx1"/>
                </a:solidFill>
                <a:effectLst/>
                <a:latin typeface="+mn-lt"/>
                <a:ea typeface="+mn-ea"/>
                <a:cs typeface="+mn-cs"/>
              </a:rPr>
              <a:t>Use of dip catheter – issue in your area, good mini-audit, small numbers/ but also noted lost to TWOC  </a:t>
            </a:r>
          </a:p>
          <a:p>
            <a:pPr marL="171450" lvl="0" indent="-171450">
              <a:buFont typeface="Arial" panose="020B0604020202020204" pitchFamily="34" charset="0"/>
              <a:buChar char="•"/>
            </a:pPr>
            <a:r>
              <a:rPr lang="en-GB" sz="1200" i="0" kern="1200" dirty="0">
                <a:solidFill>
                  <a:schemeClr val="tx1"/>
                </a:solidFill>
                <a:effectLst/>
                <a:latin typeface="+mn-lt"/>
                <a:ea typeface="+mn-ea"/>
                <a:cs typeface="+mn-cs"/>
              </a:rPr>
              <a:t>Need for catheterisation should be reviewed found</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39</a:t>
            </a:fld>
            <a:endParaRPr lang="en-GB"/>
          </a:p>
        </p:txBody>
      </p:sp>
    </p:spTree>
    <p:extLst>
      <p:ext uri="{BB962C8B-B14F-4D97-AF65-F5344CB8AC3E}">
        <p14:creationId xmlns:p14="http://schemas.microsoft.com/office/powerpoint/2010/main" val="234753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Bloodstream infection (BSI) still increasing – both rate of BSI and % resistant to at least one key antibiotic</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Graph: x-axis = bars </a:t>
            </a:r>
            <a:r>
              <a:rPr lang="en-GB" sz="1200" b="0" kern="1200" dirty="0">
                <a:solidFill>
                  <a:schemeClr val="tx1"/>
                </a:solidFill>
                <a:effectLst/>
                <a:latin typeface="+mn-lt"/>
                <a:ea typeface="+mn-ea"/>
                <a:cs typeface="+mn-cs"/>
              </a:rPr>
              <a:t>from years 2016-18; y-axis =no. reports; black line = % E.coli BSI resistant to co-amoxiclav</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Rate </a:t>
            </a:r>
            <a:r>
              <a:rPr lang="en-GB" sz="1200" b="0" kern="1200" dirty="0" err="1">
                <a:solidFill>
                  <a:schemeClr val="tx1"/>
                </a:solidFill>
                <a:effectLst/>
                <a:latin typeface="+mn-lt"/>
                <a:ea typeface="+mn-ea"/>
                <a:cs typeface="+mn-cs"/>
              </a:rPr>
              <a:t>E.Coli</a:t>
            </a:r>
            <a:r>
              <a:rPr lang="en-GB" sz="1200" b="0" kern="1200" dirty="0">
                <a:solidFill>
                  <a:schemeClr val="tx1"/>
                </a:solidFill>
                <a:effectLst/>
                <a:latin typeface="+mn-lt"/>
                <a:ea typeface="+mn-ea"/>
                <a:cs typeface="+mn-cs"/>
              </a:rPr>
              <a:t> BSI resistant to co-amoxiclav 43% is striking</a:t>
            </a:r>
          </a:p>
          <a:p>
            <a:pPr marL="171450" lvl="0" indent="-171450">
              <a:buFont typeface="Arial" panose="020B0604020202020204" pitchFamily="34" charset="0"/>
              <a:buChar char="•"/>
            </a:pPr>
            <a:r>
              <a:rPr lang="en-GB" sz="1200" b="0" kern="1200" dirty="0" err="1">
                <a:solidFill>
                  <a:schemeClr val="tx1"/>
                </a:solidFill>
                <a:effectLst/>
                <a:latin typeface="+mn-lt"/>
                <a:ea typeface="+mn-ea"/>
                <a:cs typeface="+mn-cs"/>
              </a:rPr>
              <a:t>E.Coli</a:t>
            </a:r>
            <a:r>
              <a:rPr lang="en-GB" sz="1200" b="0" kern="1200" dirty="0">
                <a:solidFill>
                  <a:schemeClr val="tx1"/>
                </a:solidFill>
                <a:effectLst/>
                <a:latin typeface="+mn-lt"/>
                <a:ea typeface="+mn-ea"/>
                <a:cs typeface="+mn-cs"/>
              </a:rPr>
              <a:t> resistance co-amoxiclav: lab-MSU 20 % (varies by locality 10.8 - 30.7%)</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That is why co-amoxiclav is no longer first line recommended for pyelonephritis currently – may change in time / inevitable later</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Mx UTI, especially recurrent UTI, key to reducing antimicrobial resistance / BSI</a:t>
            </a:r>
          </a:p>
        </p:txBody>
      </p:sp>
      <p:sp>
        <p:nvSpPr>
          <p:cNvPr id="4" name="Slide Number Placeholder 3"/>
          <p:cNvSpPr>
            <a:spLocks noGrp="1"/>
          </p:cNvSpPr>
          <p:nvPr>
            <p:ph type="sldNum" sz="quarter" idx="5"/>
          </p:nvPr>
        </p:nvSpPr>
        <p:spPr/>
        <p:txBody>
          <a:bodyPr/>
          <a:lstStyle/>
          <a:p>
            <a:fld id="{2C7B3F6E-A7FB-4D04-B53B-B8C15CB4CB14}" type="slidenum">
              <a:rPr lang="en-GB" smtClean="0"/>
              <a:t>4</a:t>
            </a:fld>
            <a:endParaRPr lang="en-GB" dirty="0"/>
          </a:p>
        </p:txBody>
      </p:sp>
    </p:spTree>
    <p:extLst>
      <p:ext uri="{BB962C8B-B14F-4D97-AF65-F5344CB8AC3E}">
        <p14:creationId xmlns:p14="http://schemas.microsoft.com/office/powerpoint/2010/main" val="32585232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PINCH ME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PHE diagnostic flow chart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Confusion or delirium? PINCH ME – useful reminder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P: Pain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 other Infection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N: poor Nutrition</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C: Constipation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H: poor Hydration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M: other Medication</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E: Environment change</a:t>
            </a: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C7B3F6E-A7FB-4D04-B53B-B8C15CB4CB1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868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Insect bites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Rapid onset – inflammatory/allergic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Most won’t need antibiotics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Itching common, try not to scratch – increase risk of infection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41</a:t>
            </a:fld>
            <a:endParaRPr lang="en-GB" dirty="0"/>
          </a:p>
        </p:txBody>
      </p:sp>
    </p:spTree>
    <p:extLst>
      <p:ext uri="{BB962C8B-B14F-4D97-AF65-F5344CB8AC3E}">
        <p14:creationId xmlns:p14="http://schemas.microsoft.com/office/powerpoint/2010/main" val="2757511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a:solidFill>
                  <a:schemeClr val="tx1"/>
                </a:solidFill>
                <a:effectLst/>
                <a:latin typeface="+mn-lt"/>
                <a:ea typeface="+mn-ea"/>
                <a:cs typeface="+mn-cs"/>
              </a:rPr>
              <a:t>Summary</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We have discussed importance of identifying who is suitable for remote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Considering remote: Identify persisting or deteriorating symptoms &amp; recurrent patient/NHS contacts</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[Toni Hazel RCGP 10 tips 9.9.2020] medico-legally clinical staff need to be able demonstrate that satisfactory assessment and decision making has taken place. If you aren’t sure, it would be better to see the patient face to face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Antibiotics make little difference to clinical outcome in most cases of sinusitis, </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OM &amp; sore throat, sore throat 7-8days; acute sinusitis 2-3weeks, Cough 3 weeks;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Remember spectrum of risk &amp; beware cognitive biases, actual risk of complications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Consider back-up prescribing</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Course length: 5/7sinusitis cough pneumonia COPD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Encourage self-care options &amp; NHS website</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Document safety netting advice given [MPS]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Resources –  RCGP/TARGET *leaflets, quiz slide-set for within clinical meetings UTI or sinusitis</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42</a:t>
            </a:fld>
            <a:endParaRPr lang="en-GB"/>
          </a:p>
        </p:txBody>
      </p:sp>
    </p:spTree>
    <p:extLst>
      <p:ext uri="{BB962C8B-B14F-4D97-AF65-F5344CB8AC3E}">
        <p14:creationId xmlns:p14="http://schemas.microsoft.com/office/powerpoint/2010/main" val="17439050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43</a:t>
            </a:fld>
            <a:endParaRPr lang="en-GB" dirty="0"/>
          </a:p>
        </p:txBody>
      </p:sp>
    </p:spTree>
    <p:extLst>
      <p:ext uri="{BB962C8B-B14F-4D97-AF65-F5344CB8AC3E}">
        <p14:creationId xmlns:p14="http://schemas.microsoft.com/office/powerpoint/2010/main" val="1514416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Patient perspective survey McNulty 2017: </a:t>
            </a:r>
          </a:p>
          <a:p>
            <a:pPr marL="171450" indent="-171450">
              <a:buFont typeface="Arial" panose="020B0604020202020204" pitchFamily="34" charset="0"/>
              <a:buChar char="•"/>
            </a:pPr>
            <a:r>
              <a:rPr lang="en-GB" sz="1200" u="none" kern="1200" dirty="0">
                <a:solidFill>
                  <a:schemeClr val="tx1"/>
                </a:solidFill>
                <a:effectLst/>
                <a:latin typeface="+mn-lt"/>
                <a:ea typeface="+mn-ea"/>
                <a:cs typeface="+mn-cs"/>
              </a:rPr>
              <a:t>Easy for us to assume patients want antibiotics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Why do patients visit and what do they expect?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Many looking for </a:t>
            </a:r>
            <a:r>
              <a:rPr lang="en-GB" sz="1200" u="none" kern="1200" dirty="0">
                <a:solidFill>
                  <a:schemeClr val="tx1"/>
                </a:solidFill>
                <a:effectLst/>
                <a:latin typeface="+mn-lt"/>
                <a:ea typeface="+mn-ea"/>
                <a:cs typeface="+mn-cs"/>
              </a:rPr>
              <a:t>advice on self care and symptom relief</a:t>
            </a:r>
            <a:r>
              <a:rPr lang="en-GB" sz="1200" u="sng" kern="120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38% expecting antibiotics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Some looking for cause &amp; duration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 proportion worried about more </a:t>
            </a:r>
            <a:r>
              <a:rPr lang="en-GB" sz="1200" u="none" kern="1200" dirty="0">
                <a:solidFill>
                  <a:schemeClr val="tx1"/>
                </a:solidFill>
                <a:effectLst/>
                <a:latin typeface="+mn-lt"/>
                <a:ea typeface="+mn-ea"/>
                <a:cs typeface="+mn-cs"/>
              </a:rPr>
              <a:t>serious illness </a:t>
            </a:r>
          </a:p>
          <a:p>
            <a:pPr marL="171450" indent="-171450">
              <a:buFont typeface="Arial" panose="020B0604020202020204" pitchFamily="34" charset="0"/>
              <a:buChar char="•"/>
            </a:pPr>
            <a:r>
              <a:rPr lang="en-GB" sz="1200" u="none" kern="1200" dirty="0">
                <a:solidFill>
                  <a:schemeClr val="tx1"/>
                </a:solidFill>
                <a:effectLst/>
                <a:latin typeface="+mn-lt"/>
                <a:ea typeface="+mn-ea"/>
                <a:cs typeface="+mn-cs"/>
              </a:rPr>
              <a:t>P</a:t>
            </a:r>
            <a:r>
              <a:rPr lang="en-GB" sz="1200" kern="1200" dirty="0">
                <a:solidFill>
                  <a:schemeClr val="tx1"/>
                </a:solidFill>
                <a:effectLst/>
                <a:latin typeface="+mn-lt"/>
                <a:ea typeface="+mn-ea"/>
                <a:cs typeface="+mn-cs"/>
              </a:rPr>
              <a:t>eople have increased aware of antimicrobial stewardship concerns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Ask early about patient concerns</a:t>
            </a:r>
          </a:p>
          <a:p>
            <a:pPr eaLnBrk="1" hangingPunct="1">
              <a:spcBef>
                <a:spcPct val="0"/>
              </a:spcBef>
            </a:pPr>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5</a:t>
            </a:fld>
            <a:endParaRPr lang="en-GB" dirty="0"/>
          </a:p>
        </p:txBody>
      </p:sp>
    </p:spTree>
    <p:extLst>
      <p:ext uri="{BB962C8B-B14F-4D97-AF65-F5344CB8AC3E}">
        <p14:creationId xmlns:p14="http://schemas.microsoft.com/office/powerpoint/2010/main" val="201687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Perception of risk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challenge for primary care is concerns of both antimicrobial stewardship and Sepsis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Primary care staff can be considered risk managers</a:t>
            </a:r>
            <a:r>
              <a:rPr lang="en-GB" sz="1200" kern="1200" dirty="0">
                <a:solidFill>
                  <a:schemeClr val="tx1"/>
                </a:solidFill>
                <a:effectLst/>
                <a:latin typeface="+mn-lt"/>
                <a:ea typeface="+mn-ea"/>
                <a:cs typeface="+mn-cs"/>
              </a:rPr>
              <a:t>. People at one end of the spectrum fit and well, others are high risk. Both extremes relatively straightforward: observe/treat/admit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 middle area of uncertainty</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Can’t assume hospital is safest </a:t>
            </a:r>
            <a:r>
              <a:rPr lang="en-GB" sz="1200" kern="1200" dirty="0">
                <a:solidFill>
                  <a:schemeClr val="tx1"/>
                </a:solidFill>
                <a:effectLst/>
                <a:latin typeface="+mn-lt"/>
                <a:ea typeface="+mn-ea"/>
                <a:cs typeface="+mn-cs"/>
              </a:rPr>
              <a:t>option, (even before COVID-19 - older person out of their normal environment, </a:t>
            </a:r>
            <a:r>
              <a:rPr lang="en-GB" sz="1200" b="0" kern="1200" dirty="0">
                <a:solidFill>
                  <a:schemeClr val="tx1"/>
                </a:solidFill>
                <a:effectLst/>
                <a:latin typeface="+mn-lt"/>
                <a:ea typeface="+mn-ea"/>
                <a:cs typeface="+mn-cs"/>
              </a:rPr>
              <a:t>falls, definitely increase resistant infections</a:t>
            </a:r>
            <a:r>
              <a:rPr lang="en-GB"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Can feel ‘safer’ route of ‘doing something’ and giving antibiotics, as well as risking antimicrobial resistance, could cause diarrhoea, incontinence, dehydration, acute kidney injury (AKI)</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Uncertainty in </a:t>
            </a:r>
            <a:r>
              <a:rPr lang="en-GB" sz="1200" kern="1200" dirty="0">
                <a:solidFill>
                  <a:schemeClr val="tx1"/>
                </a:solidFill>
                <a:effectLst/>
                <a:latin typeface="+mn-lt"/>
                <a:ea typeface="+mn-ea"/>
                <a:cs typeface="+mn-cs"/>
              </a:rPr>
              <a:t>between often </a:t>
            </a:r>
            <a:r>
              <a:rPr lang="en-GB" sz="1200" u="none" kern="1200" dirty="0">
                <a:solidFill>
                  <a:schemeClr val="tx1"/>
                </a:solidFill>
                <a:effectLst/>
                <a:latin typeface="+mn-lt"/>
                <a:ea typeface="+mn-ea"/>
                <a:cs typeface="+mn-cs"/>
              </a:rPr>
              <a:t>red/amber </a:t>
            </a:r>
            <a:r>
              <a:rPr lang="en-GB" sz="1200" kern="1200" dirty="0">
                <a:solidFill>
                  <a:schemeClr val="tx1"/>
                </a:solidFill>
                <a:effectLst/>
                <a:latin typeface="+mn-lt"/>
                <a:ea typeface="+mn-ea"/>
                <a:cs typeface="+mn-cs"/>
              </a:rPr>
              <a:t>area that is the </a:t>
            </a:r>
            <a:r>
              <a:rPr lang="en-GB" sz="1200" u="none" kern="1200" dirty="0">
                <a:solidFill>
                  <a:schemeClr val="tx1"/>
                </a:solidFill>
                <a:effectLst/>
                <a:latin typeface="+mn-lt"/>
                <a:ea typeface="+mn-ea"/>
                <a:cs typeface="+mn-cs"/>
              </a:rPr>
              <a:t>most challenging </a:t>
            </a:r>
            <a:r>
              <a:rPr lang="en-GB" sz="1200" kern="1200" dirty="0">
                <a:solidFill>
                  <a:schemeClr val="tx1"/>
                </a:solidFill>
                <a:effectLst/>
                <a:latin typeface="+mn-lt"/>
                <a:ea typeface="+mn-ea"/>
                <a:cs typeface="+mn-cs"/>
              </a:rPr>
              <a:t>for decision-making: </a:t>
            </a:r>
            <a:r>
              <a:rPr lang="en-GB" sz="1200" b="0" u="none" kern="1200" dirty="0">
                <a:solidFill>
                  <a:schemeClr val="tx1"/>
                </a:solidFill>
                <a:effectLst/>
                <a:latin typeface="+mn-lt"/>
                <a:ea typeface="+mn-ea"/>
                <a:cs typeface="+mn-cs"/>
              </a:rPr>
              <a:t>decision fatigue </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Uncertainty can be narrowed. </a:t>
            </a:r>
            <a:r>
              <a:rPr lang="en-GB" sz="1200" kern="1200" dirty="0">
                <a:solidFill>
                  <a:schemeClr val="tx1"/>
                </a:solidFill>
                <a:effectLst/>
                <a:latin typeface="+mn-lt"/>
                <a:ea typeface="+mn-ea"/>
                <a:cs typeface="+mn-cs"/>
              </a:rPr>
              <a:t>Confidence in the evidence help identify who is at high risk for bacterial infection and who is at high risk for resistant infection </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6</a:t>
            </a:fld>
            <a:endParaRPr lang="en-GB"/>
          </a:p>
        </p:txBody>
      </p:sp>
    </p:spTree>
    <p:extLst>
      <p:ext uri="{BB962C8B-B14F-4D97-AF65-F5344CB8AC3E}">
        <p14:creationId xmlns:p14="http://schemas.microsoft.com/office/powerpoint/2010/main" val="196519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Risk spectrum COVID-19 remote consultation</a:t>
            </a:r>
            <a:endParaRPr lang="en-GB" dirty="0"/>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Most of these risk factors can be assessed from the persons record &amp; over the phone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But COVID-19 pandemic it is the SIGNS which are more difficult</a:t>
            </a:r>
          </a:p>
          <a:p>
            <a:pPr marL="0" lvl="0" indent="0">
              <a:buFont typeface="Arial" panose="020B0604020202020204" pitchFamily="34" charset="0"/>
              <a:buNone/>
            </a:pPr>
            <a:r>
              <a:rPr lang="en-GB" sz="1200" b="0" kern="1200" dirty="0">
                <a:solidFill>
                  <a:schemeClr val="tx1"/>
                </a:solidFill>
                <a:effectLst/>
                <a:latin typeface="+mn-lt"/>
                <a:ea typeface="+mn-ea"/>
                <a:cs typeface="+mn-cs"/>
              </a:rPr>
              <a:t>SIGNS Home readings: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Temperature, pulse, blood pressure, blood glucose, PFR [</a:t>
            </a:r>
            <a:r>
              <a:rPr lang="en-GB" sz="1200" dirty="0"/>
              <a:t>Greenhalgh T, </a:t>
            </a:r>
            <a:r>
              <a:rPr lang="en-GB" sz="1200" i="1" dirty="0"/>
              <a:t>et al</a:t>
            </a:r>
            <a:r>
              <a:rPr lang="en-GB" sz="1200" dirty="0"/>
              <a:t>. BMJ 2020; 368 :m1182</a:t>
            </a:r>
            <a:r>
              <a:rPr lang="en-GB" sz="1200" kern="1200" dirty="0">
                <a:solidFill>
                  <a:schemeClr val="tx1"/>
                </a:solidFill>
                <a:effectLst/>
                <a:latin typeface="+mn-lt"/>
                <a:ea typeface="+mn-ea"/>
                <a:cs typeface="+mn-cs"/>
              </a:rPr>
              <a:t>]</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Oximetry: Caution – [CEBM] smart-phone apps - not reliable</a:t>
            </a:r>
          </a:p>
          <a:p>
            <a:endParaRPr lang="en-GB" dirty="0"/>
          </a:p>
        </p:txBody>
      </p:sp>
      <p:sp>
        <p:nvSpPr>
          <p:cNvPr id="4" name="Slide Number Placeholder 3"/>
          <p:cNvSpPr>
            <a:spLocks noGrp="1"/>
          </p:cNvSpPr>
          <p:nvPr>
            <p:ph type="sldNum" sz="quarter" idx="5"/>
          </p:nvPr>
        </p:nvSpPr>
        <p:spPr/>
        <p:txBody>
          <a:bodyPr/>
          <a:lstStyle/>
          <a:p>
            <a:fld id="{2C7B3F6E-A7FB-4D04-B53B-B8C15CB4CB14}" type="slidenum">
              <a:rPr lang="en-GB" smtClean="0"/>
              <a:t>7</a:t>
            </a:fld>
            <a:endParaRPr lang="en-GB"/>
          </a:p>
        </p:txBody>
      </p:sp>
    </p:spTree>
    <p:extLst>
      <p:ext uri="{BB962C8B-B14F-4D97-AF65-F5344CB8AC3E}">
        <p14:creationId xmlns:p14="http://schemas.microsoft.com/office/powerpoint/2010/main" val="198726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Telephone triage</a:t>
            </a:r>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Establishing purpose early</a:t>
            </a:r>
            <a:r>
              <a:rPr lang="en-GB" sz="1200" kern="1200" dirty="0">
                <a:solidFill>
                  <a:schemeClr val="tx1"/>
                </a:solidFill>
                <a:effectLst/>
                <a:latin typeface="+mn-lt"/>
                <a:ea typeface="+mn-ea"/>
                <a:cs typeface="+mn-cs"/>
              </a:rPr>
              <a:t>: Clinical assessment, Reassurance, Referral, Certificate, Advice on self-isolation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Deciding on </a:t>
            </a:r>
            <a:r>
              <a:rPr lang="en-GB" sz="1200" b="1" kern="1200" dirty="0">
                <a:solidFill>
                  <a:schemeClr val="tx1"/>
                </a:solidFill>
                <a:effectLst/>
                <a:latin typeface="+mn-lt"/>
                <a:ea typeface="+mn-ea"/>
                <a:cs typeface="+mn-cs"/>
              </a:rPr>
              <a:t>remote vs face to face  </a:t>
            </a:r>
            <a:endParaRPr lang="en-GB" sz="1200" kern="1200" dirty="0">
              <a:solidFill>
                <a:schemeClr val="tx1"/>
              </a:solidFill>
              <a:effectLst/>
              <a:latin typeface="+mn-lt"/>
              <a:ea typeface="+mn-ea"/>
              <a:cs typeface="+mn-cs"/>
            </a:endParaRPr>
          </a:p>
          <a:p>
            <a:pPr marL="228600" lvl="0" indent="-228600">
              <a:buFont typeface="+mj-lt"/>
              <a:buAutoNum type="arabicPeriod"/>
            </a:pPr>
            <a:r>
              <a:rPr lang="en-GB" sz="1200" b="1" kern="1200" dirty="0">
                <a:solidFill>
                  <a:schemeClr val="tx1"/>
                </a:solidFill>
                <a:effectLst/>
                <a:latin typeface="+mn-lt"/>
                <a:ea typeface="+mn-ea"/>
                <a:cs typeface="+mn-cs"/>
              </a:rPr>
              <a:t>Remote “</a:t>
            </a:r>
            <a:r>
              <a:rPr lang="en-GB" sz="1200" kern="1200" dirty="0">
                <a:solidFill>
                  <a:schemeClr val="tx1"/>
                </a:solidFill>
                <a:effectLst/>
                <a:latin typeface="+mn-lt"/>
                <a:ea typeface="+mn-ea"/>
                <a:cs typeface="+mn-cs"/>
              </a:rPr>
              <a:t>may be appropriate where the patients </a:t>
            </a:r>
            <a:r>
              <a:rPr lang="en-GB" sz="1200" b="1" kern="1200" dirty="0">
                <a:solidFill>
                  <a:schemeClr val="tx1"/>
                </a:solidFill>
                <a:effectLst/>
                <a:latin typeface="+mn-lt"/>
                <a:ea typeface="+mn-ea"/>
                <a:cs typeface="+mn-cs"/>
              </a:rPr>
              <a:t>clinical or treatment request is straightforward</a:t>
            </a:r>
            <a:r>
              <a:rPr lang="en-GB" sz="1200" kern="1200" dirty="0">
                <a:solidFill>
                  <a:schemeClr val="tx1"/>
                </a:solidFill>
                <a:effectLst/>
                <a:latin typeface="+mn-lt"/>
                <a:ea typeface="+mn-ea"/>
                <a:cs typeface="+mn-cs"/>
              </a:rPr>
              <a:t>”</a:t>
            </a:r>
            <a:r>
              <a:rPr lang="en-GB" sz="1200" b="1" kern="1200" dirty="0">
                <a:solidFill>
                  <a:schemeClr val="tx1"/>
                </a:solidFill>
                <a:effectLst/>
                <a:latin typeface="+mn-lt"/>
                <a:ea typeface="+mn-ea"/>
                <a:cs typeface="+mn-cs"/>
              </a:rPr>
              <a:t> [GMC]</a:t>
            </a:r>
            <a:r>
              <a:rPr lang="en-GB" sz="1200" b="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Similarly Face to face - Diagnostic uncertainty about cause or severity </a:t>
            </a:r>
            <a:r>
              <a:rPr lang="en-GB" sz="1200" kern="1200" dirty="0">
                <a:solidFill>
                  <a:schemeClr val="tx1"/>
                </a:solidFill>
                <a:effectLst/>
                <a:latin typeface="+mn-lt"/>
                <a:ea typeface="+mn-ea"/>
                <a:cs typeface="+mn-cs"/>
              </a:rPr>
              <a:t>[Stockley and Neighbour (RCGP) (2020)]</a:t>
            </a:r>
          </a:p>
          <a:p>
            <a:pPr marL="228600" lvl="0" indent="-228600">
              <a:buFont typeface="+mj-lt"/>
              <a:buAutoNum type="arabicPeriod"/>
            </a:pPr>
            <a:r>
              <a:rPr lang="en-GB" sz="1200" b="1" kern="1200" dirty="0">
                <a:solidFill>
                  <a:schemeClr val="tx1"/>
                </a:solidFill>
                <a:effectLst/>
                <a:latin typeface="+mn-lt"/>
                <a:ea typeface="+mn-ea"/>
                <a:cs typeface="+mn-cs"/>
              </a:rPr>
              <a:t>Shared decision making</a:t>
            </a:r>
            <a:r>
              <a:rPr lang="en-GB" sz="1200" kern="1200" dirty="0">
                <a:solidFill>
                  <a:schemeClr val="tx1"/>
                </a:solidFill>
                <a:effectLst/>
                <a:latin typeface="+mn-lt"/>
                <a:ea typeface="+mn-ea"/>
                <a:cs typeface="+mn-cs"/>
              </a:rPr>
              <a:t> principles should ideally be used when deciding whether a face to face appointment is needed. GP will also have to </a:t>
            </a:r>
            <a:r>
              <a:rPr lang="en-GB" sz="1200" b="0" kern="1200" dirty="0">
                <a:solidFill>
                  <a:schemeClr val="tx1"/>
                </a:solidFill>
                <a:effectLst/>
                <a:latin typeface="+mn-lt"/>
                <a:ea typeface="+mn-ea"/>
                <a:cs typeface="+mn-cs"/>
              </a:rPr>
              <a:t>take into account the resources </a:t>
            </a:r>
            <a:r>
              <a:rPr lang="en-GB" sz="1200" kern="1200" dirty="0">
                <a:solidFill>
                  <a:schemeClr val="tx1"/>
                </a:solidFill>
                <a:effectLst/>
                <a:latin typeface="+mn-lt"/>
                <a:ea typeface="+mn-ea"/>
                <a:cs typeface="+mn-cs"/>
              </a:rPr>
              <a:t>available to them and how important it is to </a:t>
            </a:r>
            <a:r>
              <a:rPr lang="en-GB" sz="1200" b="0" kern="1200" dirty="0">
                <a:solidFill>
                  <a:schemeClr val="tx1"/>
                </a:solidFill>
                <a:effectLst/>
                <a:latin typeface="+mn-lt"/>
                <a:ea typeface="+mn-ea"/>
                <a:cs typeface="+mn-cs"/>
              </a:rPr>
              <a:t>reduce footfall </a:t>
            </a:r>
            <a:r>
              <a:rPr lang="en-GB" sz="1200" kern="1200" dirty="0">
                <a:solidFill>
                  <a:schemeClr val="tx1"/>
                </a:solidFill>
                <a:effectLst/>
                <a:latin typeface="+mn-lt"/>
                <a:ea typeface="+mn-ea"/>
                <a:cs typeface="+mn-cs"/>
              </a:rPr>
              <a:t>(this may vary depending on local </a:t>
            </a:r>
            <a:r>
              <a:rPr lang="en-GB" sz="1200" b="0" kern="1200" dirty="0">
                <a:solidFill>
                  <a:schemeClr val="tx1"/>
                </a:solidFill>
                <a:effectLst/>
                <a:latin typeface="+mn-lt"/>
                <a:ea typeface="+mn-ea"/>
                <a:cs typeface="+mn-cs"/>
              </a:rPr>
              <a:t>COVID-19 prevalence</a:t>
            </a:r>
            <a:r>
              <a:rPr lang="en-GB" sz="1200" kern="1200" dirty="0">
                <a:solidFill>
                  <a:schemeClr val="tx1"/>
                </a:solidFill>
                <a:effectLst/>
                <a:latin typeface="+mn-lt"/>
                <a:ea typeface="+mn-ea"/>
                <a:cs typeface="+mn-cs"/>
              </a:rPr>
              <a:t>).</a:t>
            </a:r>
          </a:p>
          <a:p>
            <a:pPr marL="228600" lvl="0" indent="-228600">
              <a:buFont typeface="+mj-lt"/>
              <a:buAutoNum type="arabicPeriod"/>
            </a:pPr>
            <a:r>
              <a:rPr lang="en-GB" sz="1200" b="1" kern="1200" dirty="0">
                <a:solidFill>
                  <a:schemeClr val="tx1"/>
                </a:solidFill>
                <a:effectLst/>
                <a:latin typeface="+mn-lt"/>
                <a:ea typeface="+mn-ea"/>
                <a:cs typeface="+mn-cs"/>
              </a:rPr>
              <a:t>Several remote assessments for same problem</a:t>
            </a:r>
            <a:r>
              <a:rPr lang="en-GB" sz="1200" b="0" kern="1200" dirty="0">
                <a:solidFill>
                  <a:schemeClr val="tx1"/>
                </a:solidFill>
                <a:effectLst/>
                <a:latin typeface="+mn-lt"/>
                <a:ea typeface="+mn-ea"/>
                <a:cs typeface="+mn-cs"/>
              </a:rPr>
              <a:t> [Hazell et al. (RCGP) (2020)]. </a:t>
            </a:r>
            <a:r>
              <a:rPr lang="en-GB" sz="1200" kern="1200" dirty="0">
                <a:solidFill>
                  <a:schemeClr val="tx1"/>
                </a:solidFill>
                <a:effectLst/>
                <a:latin typeface="+mn-lt"/>
                <a:ea typeface="+mn-ea"/>
                <a:cs typeface="+mn-cs"/>
              </a:rPr>
              <a:t>Has the patient had </a:t>
            </a:r>
            <a:r>
              <a:rPr lang="en-GB" sz="1200" b="1" kern="1200" dirty="0">
                <a:solidFill>
                  <a:schemeClr val="tx1"/>
                </a:solidFill>
                <a:effectLst/>
                <a:latin typeface="+mn-lt"/>
                <a:ea typeface="+mn-ea"/>
                <a:cs typeface="+mn-cs"/>
              </a:rPr>
              <a:t>several phone or video appointments</a:t>
            </a:r>
            <a:r>
              <a:rPr lang="en-GB" sz="1200" kern="1200" dirty="0">
                <a:solidFill>
                  <a:schemeClr val="tx1"/>
                </a:solidFill>
                <a:effectLst/>
                <a:latin typeface="+mn-lt"/>
                <a:ea typeface="+mn-ea"/>
                <a:cs typeface="+mn-cs"/>
              </a:rPr>
              <a:t> for the same option? If so then they probably need to be seen in person. </a:t>
            </a:r>
          </a:p>
          <a:p>
            <a:pPr marL="228600" lvl="0" indent="-228600">
              <a:buFont typeface="+mj-lt"/>
              <a:buAutoNum type="arabicPeriod"/>
            </a:pPr>
            <a:r>
              <a:rPr lang="en-GB" sz="1200" b="1" kern="1200" dirty="0">
                <a:solidFill>
                  <a:schemeClr val="tx1"/>
                </a:solidFill>
                <a:effectLst/>
                <a:latin typeface="+mn-lt"/>
                <a:ea typeface="+mn-ea"/>
                <a:cs typeface="+mn-cs"/>
              </a:rPr>
              <a:t>Medico-legally </a:t>
            </a:r>
            <a:r>
              <a:rPr lang="en-GB" sz="1200" kern="1200" dirty="0">
                <a:solidFill>
                  <a:schemeClr val="tx1"/>
                </a:solidFill>
                <a:effectLst/>
                <a:latin typeface="+mn-lt"/>
                <a:ea typeface="+mn-ea"/>
                <a:cs typeface="+mn-cs"/>
              </a:rPr>
              <a:t>clinical staff need to be able demonstrate that satisfactory assessment and decision making has taken place. </a:t>
            </a:r>
            <a:r>
              <a:rPr lang="en-GB" sz="1200" b="0" kern="1200" dirty="0">
                <a:solidFill>
                  <a:schemeClr val="tx1"/>
                </a:solidFill>
                <a:effectLst/>
                <a:latin typeface="+mn-lt"/>
                <a:ea typeface="+mn-ea"/>
                <a:cs typeface="+mn-cs"/>
              </a:rPr>
              <a:t>If you aren’t sure, it would be better to see the patient face to face [Hazell et al. (RCGP) (2020)]</a:t>
            </a:r>
          </a:p>
          <a:p>
            <a:pPr marL="228600" lvl="0" indent="-228600">
              <a:buFont typeface="+mj-lt"/>
              <a:buAutoNum type="arabicPeriod"/>
            </a:pPr>
            <a:r>
              <a:rPr lang="en-GB" sz="1200" i="0" kern="1200" dirty="0">
                <a:solidFill>
                  <a:schemeClr val="tx1"/>
                </a:solidFill>
                <a:effectLst/>
                <a:latin typeface="+mn-lt"/>
                <a:ea typeface="+mn-ea"/>
                <a:cs typeface="+mn-cs"/>
              </a:rPr>
              <a:t>If you do have to call people in, take the </a:t>
            </a:r>
            <a:r>
              <a:rPr lang="en-GB" sz="1200" b="0" i="0" kern="1200" dirty="0">
                <a:solidFill>
                  <a:schemeClr val="tx1"/>
                </a:solidFill>
                <a:effectLst/>
                <a:latin typeface="+mn-lt"/>
                <a:ea typeface="+mn-ea"/>
                <a:cs typeface="+mn-cs"/>
              </a:rPr>
              <a:t>full history remotely </a:t>
            </a:r>
            <a:r>
              <a:rPr lang="en-GB" sz="1200" i="0" kern="1200" dirty="0">
                <a:solidFill>
                  <a:schemeClr val="tx1"/>
                </a:solidFill>
                <a:effectLst/>
                <a:latin typeface="+mn-lt"/>
                <a:ea typeface="+mn-ea"/>
                <a:cs typeface="+mn-cs"/>
              </a:rPr>
              <a:t>whenever possible to minimise patient and clinician exposure [Tessa Lewis]</a:t>
            </a:r>
          </a:p>
          <a:p>
            <a:pPr marL="0" indent="0">
              <a:buFont typeface="Arial" panose="020B0604020202020204" pitchFamily="34" charset="0"/>
              <a:buNone/>
            </a:pPr>
            <a:endParaRPr lang="en-GB"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E0CE1D-C6C5-44AB-93F4-E14E316A717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6015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GB" sz="1200" b="0" kern="1200" dirty="0">
                <a:solidFill>
                  <a:schemeClr val="tx1"/>
                </a:solidFill>
                <a:effectLst/>
                <a:latin typeface="+mn-lt"/>
                <a:ea typeface="+mn-ea"/>
                <a:cs typeface="+mn-cs"/>
              </a:rPr>
              <a:t>Question 2: Acute sinusitis</a:t>
            </a:r>
          </a:p>
          <a:p>
            <a:pPr marL="171450" lvl="0" indent="-171450">
              <a:buFont typeface="Arial" panose="020B0604020202020204" pitchFamily="34" charset="0"/>
              <a:buChar char="•"/>
            </a:pPr>
            <a:r>
              <a:rPr lang="en-GB" sz="1200" b="0" kern="1200" dirty="0">
                <a:solidFill>
                  <a:schemeClr val="tx1"/>
                </a:solidFill>
                <a:effectLst/>
                <a:latin typeface="+mn-lt"/>
                <a:ea typeface="+mn-ea"/>
                <a:cs typeface="+mn-cs"/>
              </a:rPr>
              <a:t>Thanks to committee who </a:t>
            </a:r>
            <a:r>
              <a:rPr lang="en-GB" sz="1200" kern="1200" dirty="0">
                <a:solidFill>
                  <a:schemeClr val="tx1"/>
                </a:solidFill>
                <a:effectLst/>
                <a:latin typeface="+mn-lt"/>
                <a:ea typeface="+mn-ea"/>
                <a:cs typeface="+mn-cs"/>
              </a:rPr>
              <a:t>volunteered to identify key messages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Estimate the percentage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Percentage viral estimate </a:t>
            </a:r>
            <a:r>
              <a:rPr lang="en-GB" sz="1200" b="0" kern="1200" dirty="0">
                <a:solidFill>
                  <a:schemeClr val="tx1"/>
                </a:solidFill>
                <a:effectLst/>
                <a:latin typeface="+mn-lt"/>
                <a:ea typeface="+mn-ea"/>
                <a:cs typeface="+mn-cs"/>
              </a:rPr>
              <a:t>98% in EARLY phases according to NICE evidence review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Studies </a:t>
            </a:r>
            <a:r>
              <a:rPr lang="en-GB" sz="1200" u="none" kern="1200" dirty="0">
                <a:solidFill>
                  <a:schemeClr val="tx1"/>
                </a:solidFill>
                <a:effectLst/>
                <a:latin typeface="+mn-lt"/>
                <a:ea typeface="+mn-ea"/>
                <a:cs typeface="+mn-cs"/>
              </a:rPr>
              <a:t>suggest 8% of antibiotic prescribing is for sinusitis (</a:t>
            </a:r>
            <a:r>
              <a:rPr lang="en-GB" sz="1200" u="none" kern="1200" dirty="0" err="1">
                <a:solidFill>
                  <a:schemeClr val="tx1"/>
                </a:solidFill>
                <a:effectLst/>
                <a:latin typeface="+mn-lt"/>
                <a:ea typeface="+mn-ea"/>
                <a:cs typeface="+mn-cs"/>
              </a:rPr>
              <a:t>Smieszek</a:t>
            </a:r>
            <a:r>
              <a:rPr lang="en-GB" sz="1200" u="none" kern="1200" dirty="0">
                <a:solidFill>
                  <a:schemeClr val="tx1"/>
                </a:solidFill>
                <a:effectLst/>
                <a:latin typeface="+mn-lt"/>
                <a:ea typeface="+mn-ea"/>
                <a:cs typeface="+mn-cs"/>
              </a:rPr>
              <a:t> et al. 2018). </a:t>
            </a:r>
            <a:r>
              <a:rPr lang="en-GB" sz="1200" kern="1200" dirty="0">
                <a:solidFill>
                  <a:schemeClr val="tx1"/>
                </a:solidFill>
                <a:effectLst/>
                <a:latin typeface="+mn-lt"/>
                <a:ea typeface="+mn-ea"/>
                <a:cs typeface="+mn-cs"/>
              </a:rPr>
              <a:t>High for a condition that is largely viral and where antibiotics make little difference </a:t>
            </a:r>
          </a:p>
          <a:p>
            <a:endParaRPr lang="en-GB" dirty="0"/>
          </a:p>
        </p:txBody>
      </p:sp>
      <p:sp>
        <p:nvSpPr>
          <p:cNvPr id="4" name="Slide Number Placeholder 3"/>
          <p:cNvSpPr>
            <a:spLocks noGrp="1"/>
          </p:cNvSpPr>
          <p:nvPr>
            <p:ph type="sldNum" sz="quarter" idx="5"/>
          </p:nvPr>
        </p:nvSpPr>
        <p:spPr/>
        <p:txBody>
          <a:bodyPr/>
          <a:lstStyle/>
          <a:p>
            <a:fld id="{7BE0CE1D-C6C5-44AB-93F4-E14E316A7177}" type="slidenum">
              <a:rPr lang="en-GB" smtClean="0"/>
              <a:t>9</a:t>
            </a:fld>
            <a:endParaRPr lang="en-GB" dirty="0"/>
          </a:p>
        </p:txBody>
      </p:sp>
    </p:spTree>
    <p:extLst>
      <p:ext uri="{BB962C8B-B14F-4D97-AF65-F5344CB8AC3E}">
        <p14:creationId xmlns:p14="http://schemas.microsoft.com/office/powerpoint/2010/main" val="155385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958228"/>
            <a:ext cx="6858000" cy="473308"/>
          </a:xfrm>
        </p:spPr>
        <p:txBody>
          <a:bodyPr/>
          <a:lstStyle>
            <a:lvl1pPr marL="0" indent="0" algn="ctr">
              <a:buNone/>
              <a:defRPr sz="2400">
                <a:solidFill>
                  <a:schemeClr val="accent6">
                    <a:lumMod val="1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r>
              <a:rPr lang="en-US" dirty="0"/>
              <a:t>UTI V1.12 June 2020</a:t>
            </a:r>
            <a:endParaRPr lang="en-GB" dirty="0"/>
          </a:p>
        </p:txBody>
      </p:sp>
      <p:sp>
        <p:nvSpPr>
          <p:cNvPr id="5" name="Footer Placeholder 4"/>
          <p:cNvSpPr>
            <a:spLocks noGrp="1"/>
          </p:cNvSpPr>
          <p:nvPr>
            <p:ph type="ftr" sz="quarter" idx="11"/>
          </p:nvPr>
        </p:nvSpPr>
        <p:spPr>
          <a:xfrm>
            <a:off x="6057900" y="6356350"/>
            <a:ext cx="3086100" cy="365125"/>
          </a:xfrm>
        </p:spPr>
        <p:txBody>
          <a:bodyPr/>
          <a:lstStyle/>
          <a:p>
            <a:pPr algn="r"/>
            <a:r>
              <a:rPr lang="en-GB" dirty="0"/>
              <a:t>rcgp.org.uk/</a:t>
            </a:r>
            <a:r>
              <a:rPr lang="en-GB" dirty="0" err="1"/>
              <a:t>TARGETantibiotics</a:t>
            </a:r>
            <a:endParaRPr lang="en-GB" dirty="0"/>
          </a:p>
        </p:txBody>
      </p:sp>
      <p:sp>
        <p:nvSpPr>
          <p:cNvPr id="6" name="Slide Number Placeholder 5"/>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a:t>
            </a:fld>
            <a:endParaRPr lang="en-GB" dirty="0"/>
          </a:p>
        </p:txBody>
      </p:sp>
    </p:spTree>
    <p:extLst>
      <p:ext uri="{BB962C8B-B14F-4D97-AF65-F5344CB8AC3E}">
        <p14:creationId xmlns:p14="http://schemas.microsoft.com/office/powerpoint/2010/main" val="2818688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UTI V1.12 June 2020</a:t>
            </a:r>
            <a:endParaRPr lang="en-GB" dirty="0"/>
          </a:p>
        </p:txBody>
      </p:sp>
      <p:sp>
        <p:nvSpPr>
          <p:cNvPr id="5" name="Footer Placeholder 4"/>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37668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UTI V1.12 June 2020</a:t>
            </a:r>
            <a:endParaRPr lang="en-GB" dirty="0"/>
          </a:p>
        </p:txBody>
      </p:sp>
      <p:sp>
        <p:nvSpPr>
          <p:cNvPr id="5" name="Footer Placeholder 4"/>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412480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91056" y="365126"/>
            <a:ext cx="6924294" cy="132556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r>
              <a:rPr lang="en-US" dirty="0"/>
              <a:t>UTI V1.12 June 2020</a:t>
            </a:r>
            <a:endParaRPr lang="en-GB" dirty="0"/>
          </a:p>
        </p:txBody>
      </p:sp>
      <p:sp>
        <p:nvSpPr>
          <p:cNvPr id="5" name="Footer Placeholder 4"/>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pic>
        <p:nvPicPr>
          <p:cNvPr id="8" name="Picture 2">
            <a:extLst>
              <a:ext uri="{FF2B5EF4-FFF2-40B4-BE49-F238E27FC236}">
                <a16:creationId xmlns:a16="http://schemas.microsoft.com/office/drawing/2014/main" id="{13441E71-C846-4EB1-8F38-D058A2E0AF4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193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accent6">
                    <a:lumMod val="1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dirty="0"/>
              <a:t>UTI V1.12 June 2020</a:t>
            </a:r>
            <a:endParaRPr lang="en-GB" dirty="0"/>
          </a:p>
        </p:txBody>
      </p:sp>
      <p:sp>
        <p:nvSpPr>
          <p:cNvPr id="5" name="Footer Placeholder 4"/>
          <p:cNvSpPr>
            <a:spLocks noGrp="1"/>
          </p:cNvSpPr>
          <p:nvPr>
            <p:ph type="ftr" sz="quarter" idx="11"/>
          </p:nvPr>
        </p:nvSpPr>
        <p:spPr/>
        <p:txBody>
          <a:bodyPr/>
          <a:lstStyle/>
          <a:p>
            <a:r>
              <a:rPr lang="en-GB" dirty="0"/>
              <a:t>rcgp.org.uk/</a:t>
            </a:r>
            <a:r>
              <a:rPr lang="en-GB" dirty="0" err="1"/>
              <a:t>TARGETantibiotics</a:t>
            </a:r>
            <a:endParaRPr lang="en-GB" dirty="0"/>
          </a:p>
        </p:txBody>
      </p:sp>
      <p:sp>
        <p:nvSpPr>
          <p:cNvPr id="6" name="Slide Number Placeholder 5"/>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34271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4752" y="365126"/>
            <a:ext cx="7070598" cy="1325563"/>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rgbClr val="FFFFFF"/>
                </a:solidFill>
              </a:defRPr>
            </a:lvl1pPr>
          </a:lstStyle>
          <a:p>
            <a:r>
              <a:rPr lang="en-US" dirty="0"/>
              <a:t>UTI V1.12 June 2020</a:t>
            </a:r>
            <a:endParaRPr lang="en-GB" dirty="0"/>
          </a:p>
        </p:txBody>
      </p:sp>
      <p:sp>
        <p:nvSpPr>
          <p:cNvPr id="6" name="Footer Placeholder 5"/>
          <p:cNvSpPr>
            <a:spLocks noGrp="1"/>
          </p:cNvSpPr>
          <p:nvPr>
            <p:ph type="ftr" sz="quarter" idx="11"/>
          </p:nvPr>
        </p:nvSpPr>
        <p:spPr/>
        <p:txBody>
          <a:bodyPr/>
          <a:lstStyle>
            <a:lvl1pPr>
              <a:defRPr>
                <a:solidFill>
                  <a:srgbClr val="FFFFFF"/>
                </a:solidFill>
              </a:defRPr>
            </a:lvl1pPr>
          </a:lstStyle>
          <a:p>
            <a:r>
              <a:rPr lang="en-GB" dirty="0"/>
              <a:t>rcgp.org.uk/</a:t>
            </a:r>
            <a:r>
              <a:rPr lang="en-GB" dirty="0" err="1"/>
              <a:t>TARGETantibiotics</a:t>
            </a:r>
            <a:endParaRPr lang="en-GB"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E1385C2-C24A-4E88-87F7-2016927FAD7D}" type="slidenum">
              <a:rPr lang="en-GB" smtClean="0"/>
              <a:pPr/>
              <a:t>‹#›</a:t>
            </a:fld>
            <a:endParaRPr lang="en-GB" dirty="0"/>
          </a:p>
        </p:txBody>
      </p:sp>
    </p:spTree>
    <p:extLst>
      <p:ext uri="{BB962C8B-B14F-4D97-AF65-F5344CB8AC3E}">
        <p14:creationId xmlns:p14="http://schemas.microsoft.com/office/powerpoint/2010/main" val="119461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4751" y="365126"/>
            <a:ext cx="7071789"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UTI V1.12 June 2020</a:t>
            </a:r>
            <a:endParaRPr lang="en-GB" dirty="0"/>
          </a:p>
        </p:txBody>
      </p:sp>
      <p:sp>
        <p:nvSpPr>
          <p:cNvPr id="8" name="Footer Placeholder 7"/>
          <p:cNvSpPr>
            <a:spLocks noGrp="1"/>
          </p:cNvSpPr>
          <p:nvPr>
            <p:ph type="ftr" sz="quarter" idx="11"/>
          </p:nvPr>
        </p:nvSpPr>
        <p:spPr/>
        <p:txBody>
          <a:bodyPr/>
          <a:lstStyle/>
          <a:p>
            <a:r>
              <a:rPr lang="en-GB" dirty="0"/>
              <a:t>rcgp.org.uk/</a:t>
            </a:r>
            <a:r>
              <a:rPr lang="en-GB" dirty="0" err="1"/>
              <a:t>TARGETantibiotics</a:t>
            </a:r>
            <a:endParaRPr lang="en-GB" dirty="0"/>
          </a:p>
        </p:txBody>
      </p:sp>
      <p:sp>
        <p:nvSpPr>
          <p:cNvPr id="9" name="Slide Number Placeholder 8"/>
          <p:cNvSpPr>
            <a:spLocks noGrp="1"/>
          </p:cNvSpPr>
          <p:nvPr>
            <p:ph type="sldNum" sz="quarter" idx="12"/>
          </p:nvPr>
        </p:nvSpPr>
        <p:spPr/>
        <p:txBody>
          <a:bodyPr/>
          <a:lstStyle/>
          <a:p>
            <a:fld id="{EE1385C2-C24A-4E88-87F7-2016927FAD7D}" type="slidenum">
              <a:rPr lang="en-GB" smtClean="0"/>
              <a:t>‹#›</a:t>
            </a:fld>
            <a:endParaRPr lang="en-GB" dirty="0"/>
          </a:p>
        </p:txBody>
      </p:sp>
      <p:pic>
        <p:nvPicPr>
          <p:cNvPr id="10" name="Picture 2">
            <a:extLst>
              <a:ext uri="{FF2B5EF4-FFF2-40B4-BE49-F238E27FC236}">
                <a16:creationId xmlns:a16="http://schemas.microsoft.com/office/drawing/2014/main" id="{248FF455-7AB4-49B9-BDE6-5BFDE4130C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03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17904" y="365126"/>
            <a:ext cx="6997446" cy="1325563"/>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dirty="0"/>
              <a:t>UTI V1.12 June 2020</a:t>
            </a:r>
            <a:endParaRPr lang="en-GB" dirty="0"/>
          </a:p>
        </p:txBody>
      </p:sp>
      <p:sp>
        <p:nvSpPr>
          <p:cNvPr id="4" name="Footer Placeholder 3"/>
          <p:cNvSpPr>
            <a:spLocks noGrp="1"/>
          </p:cNvSpPr>
          <p:nvPr>
            <p:ph type="ftr" sz="quarter" idx="11"/>
          </p:nvPr>
        </p:nvSpPr>
        <p:spPr/>
        <p:txBody>
          <a:bodyPr/>
          <a:lstStyle/>
          <a:p>
            <a:r>
              <a:rPr lang="en-GB" dirty="0"/>
              <a:t>rcgp.org.uk/</a:t>
            </a:r>
            <a:r>
              <a:rPr lang="en-GB" dirty="0" err="1"/>
              <a:t>TARGETantibiotics</a:t>
            </a:r>
            <a:endParaRPr lang="en-GB" dirty="0"/>
          </a:p>
        </p:txBody>
      </p:sp>
      <p:sp>
        <p:nvSpPr>
          <p:cNvPr id="5" name="Slide Number Placeholder 4"/>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292262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UTI V1.12 June 2020</a:t>
            </a:r>
            <a:endParaRPr lang="en-GB" dirty="0"/>
          </a:p>
        </p:txBody>
      </p:sp>
      <p:sp>
        <p:nvSpPr>
          <p:cNvPr id="3" name="Footer Placeholder 2"/>
          <p:cNvSpPr>
            <a:spLocks noGrp="1"/>
          </p:cNvSpPr>
          <p:nvPr>
            <p:ph type="ftr" sz="quarter" idx="11"/>
          </p:nvPr>
        </p:nvSpPr>
        <p:spPr/>
        <p:txBody>
          <a:bodyPr/>
          <a:lstStyle/>
          <a:p>
            <a:r>
              <a:rPr lang="en-GB" dirty="0"/>
              <a:t>rcgp.org.uk/</a:t>
            </a:r>
            <a:r>
              <a:rPr lang="en-GB" dirty="0" err="1"/>
              <a:t>TARGETantibiotics</a:t>
            </a:r>
            <a:endParaRPr lang="en-GB" dirty="0"/>
          </a:p>
        </p:txBody>
      </p:sp>
      <p:sp>
        <p:nvSpPr>
          <p:cNvPr id="4" name="Slide Number Placeholder 3"/>
          <p:cNvSpPr>
            <a:spLocks noGrp="1"/>
          </p:cNvSpPr>
          <p:nvPr>
            <p:ph type="sldNum" sz="quarter" idx="12"/>
          </p:nvPr>
        </p:nvSpPr>
        <p:spPr/>
        <p:txBody>
          <a:bodyPr/>
          <a:lstStyle/>
          <a:p>
            <a:fld id="{EE1385C2-C24A-4E88-87F7-2016927FAD7D}" type="slidenum">
              <a:rPr lang="en-GB" smtClean="0"/>
              <a:t>‹#›</a:t>
            </a:fld>
            <a:endParaRPr lang="en-GB" dirty="0"/>
          </a:p>
        </p:txBody>
      </p:sp>
      <p:pic>
        <p:nvPicPr>
          <p:cNvPr id="5" name="Picture 2">
            <a:extLst>
              <a:ext uri="{FF2B5EF4-FFF2-40B4-BE49-F238E27FC236}">
                <a16:creationId xmlns:a16="http://schemas.microsoft.com/office/drawing/2014/main" id="{47B68C02-FB91-4589-A45F-F61F3EE3D7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07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625250"/>
            <a:ext cx="2949178" cy="43214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UTI V1.12 June 2020</a:t>
            </a:r>
            <a:endParaRPr lang="en-GB" dirty="0"/>
          </a:p>
        </p:txBody>
      </p:sp>
      <p:sp>
        <p:nvSpPr>
          <p:cNvPr id="6" name="Footer Placeholder 5"/>
          <p:cNvSpPr>
            <a:spLocks noGrp="1"/>
          </p:cNvSpPr>
          <p:nvPr>
            <p:ph type="ftr" sz="quarter" idx="11"/>
          </p:nvPr>
        </p:nvSpPr>
        <p:spPr/>
        <p:txBody>
          <a:bodyPr/>
          <a:lstStyle/>
          <a:p>
            <a:r>
              <a:rPr lang="en-GB" dirty="0"/>
              <a:t>rcgp.org.uk/</a:t>
            </a:r>
            <a:r>
              <a:rPr lang="en-GB" dirty="0" err="1"/>
              <a:t>TARGETantibiotics</a:t>
            </a:r>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1247907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dirty="0"/>
              <a:t>UTI V1.12 June 2020</a:t>
            </a:r>
            <a:endParaRPr lang="en-GB" dirty="0"/>
          </a:p>
        </p:txBody>
      </p:sp>
      <p:sp>
        <p:nvSpPr>
          <p:cNvPr id="6" name="Footer Placeholder 5"/>
          <p:cNvSpPr>
            <a:spLocks noGrp="1"/>
          </p:cNvSpPr>
          <p:nvPr>
            <p:ph type="ftr" sz="quarter" idx="11"/>
          </p:nvPr>
        </p:nvSpPr>
        <p:spPr/>
        <p:txBody>
          <a:bodyPr/>
          <a:lstStyle/>
          <a:p>
            <a:r>
              <a:rPr lang="en-GB" dirty="0"/>
              <a:t>rcgp.org.uk/</a:t>
            </a:r>
            <a:r>
              <a:rPr lang="en-GB" dirty="0" err="1"/>
              <a:t>TARGETantibiotics</a:t>
            </a:r>
            <a:endParaRPr lang="en-GB" dirty="0"/>
          </a:p>
        </p:txBody>
      </p:sp>
      <p:sp>
        <p:nvSpPr>
          <p:cNvPr id="7" name="Slide Number Placeholder 6"/>
          <p:cNvSpPr>
            <a:spLocks noGrp="1"/>
          </p:cNvSpPr>
          <p:nvPr>
            <p:ph type="sldNum" sz="quarter" idx="12"/>
          </p:nvPr>
        </p:nvSpPr>
        <p:spPr/>
        <p:txBody>
          <a:bodyPr/>
          <a:lstStyle/>
          <a:p>
            <a:fld id="{EE1385C2-C24A-4E88-87F7-2016927FAD7D}" type="slidenum">
              <a:rPr lang="en-GB" smtClean="0"/>
              <a:t>‹#›</a:t>
            </a:fld>
            <a:endParaRPr lang="en-GB" dirty="0"/>
          </a:p>
        </p:txBody>
      </p:sp>
    </p:spTree>
    <p:extLst>
      <p:ext uri="{BB962C8B-B14F-4D97-AF65-F5344CB8AC3E}">
        <p14:creationId xmlns:p14="http://schemas.microsoft.com/office/powerpoint/2010/main" val="47744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2D37EE4-2BCC-4C30-A5EA-0E3FF3A574D5}"/>
              </a:ext>
            </a:extLst>
          </p:cNvPr>
          <p:cNvSpPr/>
          <p:nvPr userDrawn="1"/>
        </p:nvSpPr>
        <p:spPr>
          <a:xfrm>
            <a:off x="0" y="6291072"/>
            <a:ext cx="9144000" cy="566928"/>
          </a:xfrm>
          <a:prstGeom prst="rect">
            <a:avLst/>
          </a:prstGeom>
          <a:solidFill>
            <a:srgbClr val="F4DDC4"/>
          </a:solidFill>
          <a:ln>
            <a:solidFill>
              <a:srgbClr val="F4DD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6FC4202E-EF2F-40CB-96C9-9DABAF1BCC3C}"/>
              </a:ext>
            </a:extLst>
          </p:cNvPr>
          <p:cNvSpPr/>
          <p:nvPr userDrawn="1"/>
        </p:nvSpPr>
        <p:spPr>
          <a:xfrm>
            <a:off x="0" y="-7820"/>
            <a:ext cx="9144000" cy="258837"/>
          </a:xfrm>
          <a:prstGeom prst="rect">
            <a:avLst/>
          </a:prstGeom>
          <a:solidFill>
            <a:srgbClr val="AD0016"/>
          </a:solidFill>
          <a:ln>
            <a:solidFill>
              <a:srgbClr val="AD00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p:cNvSpPr>
            <a:spLocks noGrp="1"/>
          </p:cNvSpPr>
          <p:nvPr>
            <p:ph type="title"/>
          </p:nvPr>
        </p:nvSpPr>
        <p:spPr>
          <a:xfrm>
            <a:off x="1426464" y="365126"/>
            <a:ext cx="708888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solidFill>
              </a:defRPr>
            </a:lvl1pPr>
          </a:lstStyle>
          <a:p>
            <a:r>
              <a:rPr lang="en-US" dirty="0"/>
              <a:t>UTI V1.12 June 2020</a:t>
            </a:r>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GB" dirty="0"/>
              <a:t>rcgp.org.uk/</a:t>
            </a:r>
            <a:r>
              <a:rPr lang="en-GB" dirty="0" err="1"/>
              <a:t>TARGETantibiotics</a:t>
            </a:r>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solidFill>
              </a:defRPr>
            </a:lvl1pPr>
          </a:lstStyle>
          <a:p>
            <a:fld id="{EE1385C2-C24A-4E88-87F7-2016927FAD7D}" type="slidenum">
              <a:rPr lang="en-GB" smtClean="0"/>
              <a:pPr/>
              <a:t>‹#›</a:t>
            </a:fld>
            <a:endParaRPr lang="en-GB" dirty="0"/>
          </a:p>
        </p:txBody>
      </p:sp>
      <p:pic>
        <p:nvPicPr>
          <p:cNvPr id="9" name="Picture 2">
            <a:extLst>
              <a:ext uri="{FF2B5EF4-FFF2-40B4-BE49-F238E27FC236}">
                <a16:creationId xmlns:a16="http://schemas.microsoft.com/office/drawing/2014/main" id="{FFAB4184-868D-4ACE-A35E-01FA6E92BD66}"/>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42635" y="319204"/>
            <a:ext cx="1101534" cy="130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467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sv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s://www.nice.org.uk/guidance/ng91" TargetMode="Externa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s://www.nice.org.uk/guidance/ng165"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who.int/bulletin/volumes/98/7/20-268573/en/#R4"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nice.org.uk/guidance/ng109/"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8.sv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TARGETAntibiotics@phe.gov.uk"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i.org/10.1136/bmjopen-2019-03084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www.rcgp.org.uk/about-us/rcgp-blog/top-10-tips-for-covid-19-telephone-consultations.aspx" TargetMode="Externa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hyperlink" Target="https://elearning.rcgp.org.uk/pluginfile.php/149508/mod_page/content/67/Coronavirus%20-%20what%20to%20do%20in%20primary%20care_TH_01_10_20_OLE.pdf" TargetMode="External"/><Relationship Id="rId7" Type="http://schemas.openxmlformats.org/officeDocument/2006/relationships/diagramQuickStyle" Target="../diagrams/quickStyl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bmj.com/content/368/bmj.m1182" TargetMode="External"/><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nice.org.uk/guidance/ng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338C349-B4D5-4D90-87F2-A2988573CE6C}"/>
              </a:ext>
            </a:extLst>
          </p:cNvPr>
          <p:cNvSpPr>
            <a:spLocks noGrp="1"/>
          </p:cNvSpPr>
          <p:nvPr>
            <p:ph type="ctrTitle"/>
          </p:nvPr>
        </p:nvSpPr>
        <p:spPr>
          <a:xfrm>
            <a:off x="79744" y="2961129"/>
            <a:ext cx="8984512" cy="2387600"/>
          </a:xfrm>
        </p:spPr>
        <p:txBody>
          <a:bodyPr>
            <a:normAutofit fontScale="90000"/>
          </a:bodyPr>
          <a:lstStyle/>
          <a:p>
            <a:r>
              <a:rPr lang="en-GB" sz="5400" dirty="0"/>
              <a:t>Common infections </a:t>
            </a:r>
            <a:br>
              <a:rPr lang="en-GB" sz="5400" dirty="0"/>
            </a:br>
            <a:r>
              <a:rPr lang="en-GB" sz="5400" dirty="0"/>
              <a:t>in extraordinary times</a:t>
            </a:r>
            <a:br>
              <a:rPr lang="en-GB" sz="5400" dirty="0"/>
            </a:br>
            <a:br>
              <a:rPr lang="en-GB" sz="5400" dirty="0"/>
            </a:br>
            <a:r>
              <a:rPr lang="en-GB" sz="4400" b="0" dirty="0">
                <a:solidFill>
                  <a:schemeClr val="accent6">
                    <a:lumMod val="10000"/>
                  </a:schemeClr>
                </a:solidFill>
              </a:rPr>
              <a:t>Decision points for remote management</a:t>
            </a:r>
            <a:br>
              <a:rPr lang="en-GB" sz="4400" b="0" dirty="0"/>
            </a:br>
            <a:br>
              <a:rPr lang="en-GB" sz="4400" b="0" dirty="0"/>
            </a:br>
            <a:r>
              <a:rPr lang="en-GB" sz="3100" dirty="0">
                <a:solidFill>
                  <a:schemeClr val="accent6">
                    <a:lumMod val="10000"/>
                  </a:schemeClr>
                </a:solidFill>
              </a:rPr>
              <a:t>General Practice and Out of Hours</a:t>
            </a:r>
            <a:endParaRPr lang="en-GB" sz="5400" dirty="0">
              <a:solidFill>
                <a:schemeClr val="accent6">
                  <a:lumMod val="10000"/>
                </a:schemeClr>
              </a:solidFill>
            </a:endParaRPr>
          </a:p>
        </p:txBody>
      </p:sp>
      <p:sp>
        <p:nvSpPr>
          <p:cNvPr id="5" name="Footer Placeholder 4">
            <a:extLst>
              <a:ext uri="{FF2B5EF4-FFF2-40B4-BE49-F238E27FC236}">
                <a16:creationId xmlns:a16="http://schemas.microsoft.com/office/drawing/2014/main" id="{5CB77F9E-89E4-45C5-B0DA-A5EAA0A5F420}"/>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6" name="Slide Number Placeholder 5">
            <a:extLst>
              <a:ext uri="{FF2B5EF4-FFF2-40B4-BE49-F238E27FC236}">
                <a16:creationId xmlns:a16="http://schemas.microsoft.com/office/drawing/2014/main" id="{F445424F-4ECC-406A-B22A-7DF8B829A2BA}"/>
              </a:ext>
            </a:extLst>
          </p:cNvPr>
          <p:cNvSpPr>
            <a:spLocks noGrp="1"/>
          </p:cNvSpPr>
          <p:nvPr>
            <p:ph type="sldNum" sz="quarter" idx="12"/>
          </p:nvPr>
        </p:nvSpPr>
        <p:spPr/>
        <p:txBody>
          <a:bodyPr/>
          <a:lstStyle/>
          <a:p>
            <a:pPr algn="ctr"/>
            <a:fld id="{EE1385C2-C24A-4E88-87F7-2016927FAD7D}" type="slidenum">
              <a:rPr lang="en-GB" smtClean="0"/>
              <a:pPr algn="ctr"/>
              <a:t>1</a:t>
            </a:fld>
            <a:endParaRPr lang="en-GB" dirty="0"/>
          </a:p>
        </p:txBody>
      </p:sp>
      <p:sp>
        <p:nvSpPr>
          <p:cNvPr id="3" name="Subtitle 2">
            <a:extLst>
              <a:ext uri="{FF2B5EF4-FFF2-40B4-BE49-F238E27FC236}">
                <a16:creationId xmlns:a16="http://schemas.microsoft.com/office/drawing/2014/main" id="{AEE3BA95-EED3-47C6-89B8-324604E5B75D}"/>
              </a:ext>
            </a:extLst>
          </p:cNvPr>
          <p:cNvSpPr>
            <a:spLocks noGrp="1"/>
          </p:cNvSpPr>
          <p:nvPr>
            <p:ph type="subTitle" idx="1"/>
          </p:nvPr>
        </p:nvSpPr>
        <p:spPr>
          <a:xfrm>
            <a:off x="0" y="5791321"/>
            <a:ext cx="6858000" cy="473308"/>
          </a:xfrm>
        </p:spPr>
        <p:txBody>
          <a:bodyPr>
            <a:normAutofit lnSpcReduction="10000"/>
          </a:bodyPr>
          <a:lstStyle/>
          <a:p>
            <a:pPr algn="l"/>
            <a:r>
              <a:rPr lang="en-GB" sz="2800" b="1" dirty="0"/>
              <a:t>Dr Tessa Lewis</a:t>
            </a:r>
          </a:p>
        </p:txBody>
      </p:sp>
      <p:sp>
        <p:nvSpPr>
          <p:cNvPr id="8" name="Date Placeholder 3">
            <a:extLst>
              <a:ext uri="{FF2B5EF4-FFF2-40B4-BE49-F238E27FC236}">
                <a16:creationId xmlns:a16="http://schemas.microsoft.com/office/drawing/2014/main" id="{5ADE8200-7753-4EDB-A9F6-C7408542422A}"/>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4128143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4B13F-359B-4B71-AE24-64FA30BC381E}"/>
              </a:ext>
            </a:extLst>
          </p:cNvPr>
          <p:cNvSpPr>
            <a:spLocks noGrp="1"/>
          </p:cNvSpPr>
          <p:nvPr>
            <p:ph type="title"/>
          </p:nvPr>
        </p:nvSpPr>
        <p:spPr>
          <a:xfrm>
            <a:off x="1591056" y="365126"/>
            <a:ext cx="6924294" cy="1325563"/>
          </a:xfrm>
        </p:spPr>
        <p:txBody>
          <a:bodyPr/>
          <a:lstStyle/>
          <a:p>
            <a:r>
              <a:rPr lang="en-GB" dirty="0"/>
              <a:t>Remote Assessment</a:t>
            </a:r>
            <a:br>
              <a:rPr lang="en-GB" dirty="0"/>
            </a:br>
            <a:r>
              <a:rPr lang="en-GB" sz="4000" dirty="0"/>
              <a:t>Sinusitis</a:t>
            </a:r>
            <a:endParaRPr lang="en-GB" dirty="0"/>
          </a:p>
        </p:txBody>
      </p:sp>
      <p:sp>
        <p:nvSpPr>
          <p:cNvPr id="3" name="Content Placeholder 2">
            <a:extLst>
              <a:ext uri="{FF2B5EF4-FFF2-40B4-BE49-F238E27FC236}">
                <a16:creationId xmlns:a16="http://schemas.microsoft.com/office/drawing/2014/main" id="{8B9D84CF-CCCE-46FA-991E-D3E0F8FDE5DD}"/>
              </a:ext>
            </a:extLst>
          </p:cNvPr>
          <p:cNvSpPr>
            <a:spLocks noGrp="1"/>
          </p:cNvSpPr>
          <p:nvPr>
            <p:ph idx="1"/>
          </p:nvPr>
        </p:nvSpPr>
        <p:spPr>
          <a:xfrm>
            <a:off x="3317358" y="2481777"/>
            <a:ext cx="5752846" cy="3706569"/>
          </a:xfrm>
        </p:spPr>
        <p:txBody>
          <a:bodyPr>
            <a:noAutofit/>
          </a:bodyPr>
          <a:lstStyle/>
          <a:p>
            <a:pPr marL="133350" lvl="1" indent="0">
              <a:lnSpc>
                <a:spcPct val="100000"/>
              </a:lnSpc>
              <a:spcBef>
                <a:spcPts val="0"/>
              </a:spcBef>
              <a:buNone/>
            </a:pPr>
            <a:r>
              <a:rPr lang="en-GB" sz="2600" dirty="0">
                <a:solidFill>
                  <a:prstClr val="black"/>
                </a:solidFill>
              </a:rPr>
              <a:t>* Common cold</a:t>
            </a:r>
          </a:p>
          <a:p>
            <a:pPr marL="476250" lvl="1" indent="-342900">
              <a:lnSpc>
                <a:spcPct val="100000"/>
              </a:lnSpc>
              <a:spcBef>
                <a:spcPts val="0"/>
              </a:spcBef>
            </a:pPr>
            <a:r>
              <a:rPr lang="en-GB" sz="2600" dirty="0">
                <a:solidFill>
                  <a:prstClr val="black"/>
                </a:solidFill>
              </a:rPr>
              <a:t>Allergic rhinitis </a:t>
            </a:r>
          </a:p>
          <a:p>
            <a:pPr marL="476250" lvl="1" indent="-342900">
              <a:lnSpc>
                <a:spcPct val="100000"/>
              </a:lnSpc>
              <a:spcBef>
                <a:spcPts val="0"/>
              </a:spcBef>
            </a:pPr>
            <a:r>
              <a:rPr lang="en-GB" sz="2600" dirty="0">
                <a:solidFill>
                  <a:prstClr val="black"/>
                </a:solidFill>
              </a:rPr>
              <a:t>Nasal foreign body</a:t>
            </a:r>
          </a:p>
          <a:p>
            <a:pPr marL="476250" lvl="1" indent="-342900">
              <a:lnSpc>
                <a:spcPct val="100000"/>
              </a:lnSpc>
              <a:spcBef>
                <a:spcPts val="0"/>
              </a:spcBef>
            </a:pPr>
            <a:r>
              <a:rPr lang="en-GB" sz="2600" dirty="0">
                <a:solidFill>
                  <a:prstClr val="black"/>
                </a:solidFill>
              </a:rPr>
              <a:t>Dental pain</a:t>
            </a:r>
          </a:p>
          <a:p>
            <a:pPr marL="476250" lvl="1" indent="-342900">
              <a:lnSpc>
                <a:spcPct val="100000"/>
              </a:lnSpc>
              <a:spcBef>
                <a:spcPts val="0"/>
              </a:spcBef>
            </a:pPr>
            <a:r>
              <a:rPr lang="en-GB" sz="2600" dirty="0" err="1">
                <a:solidFill>
                  <a:prstClr val="black"/>
                </a:solidFill>
              </a:rPr>
              <a:t>Sinonasal</a:t>
            </a:r>
            <a:r>
              <a:rPr lang="en-GB" sz="2600" dirty="0">
                <a:solidFill>
                  <a:prstClr val="black"/>
                </a:solidFill>
              </a:rPr>
              <a:t> tumour</a:t>
            </a:r>
          </a:p>
          <a:p>
            <a:pPr marL="476250" lvl="1" indent="-342900">
              <a:lnSpc>
                <a:spcPct val="100000"/>
              </a:lnSpc>
              <a:spcBef>
                <a:spcPts val="0"/>
              </a:spcBef>
            </a:pPr>
            <a:r>
              <a:rPr lang="en-GB" sz="2600" dirty="0">
                <a:solidFill>
                  <a:prstClr val="black"/>
                </a:solidFill>
              </a:rPr>
              <a:t>Migraine</a:t>
            </a:r>
          </a:p>
          <a:p>
            <a:pPr marL="476250" lvl="1" indent="-342900">
              <a:lnSpc>
                <a:spcPct val="100000"/>
              </a:lnSpc>
              <a:spcBef>
                <a:spcPts val="0"/>
              </a:spcBef>
            </a:pPr>
            <a:r>
              <a:rPr lang="en-GB" sz="2600" dirty="0">
                <a:solidFill>
                  <a:prstClr val="black"/>
                </a:solidFill>
              </a:rPr>
              <a:t>Giant cell arteritis</a:t>
            </a:r>
          </a:p>
          <a:p>
            <a:pPr marL="476250" lvl="1" indent="-342900">
              <a:lnSpc>
                <a:spcPct val="100000"/>
              </a:lnSpc>
              <a:spcBef>
                <a:spcPts val="0"/>
              </a:spcBef>
            </a:pPr>
            <a:r>
              <a:rPr lang="en-GB" sz="2600" dirty="0">
                <a:solidFill>
                  <a:prstClr val="black"/>
                </a:solidFill>
              </a:rPr>
              <a:t>Temporomandibular joint dysfunction</a:t>
            </a:r>
          </a:p>
          <a:p>
            <a:pPr marL="476250" lvl="1" indent="-342900">
              <a:lnSpc>
                <a:spcPct val="100000"/>
              </a:lnSpc>
              <a:spcBef>
                <a:spcPts val="0"/>
              </a:spcBef>
            </a:pPr>
            <a:r>
              <a:rPr lang="en-GB" sz="2600" dirty="0">
                <a:solidFill>
                  <a:prstClr val="black"/>
                </a:solidFill>
              </a:rPr>
              <a:t>Neuropathic or atypical facial pain. </a:t>
            </a:r>
          </a:p>
          <a:p>
            <a:endParaRPr lang="en-GB" sz="2600" dirty="0"/>
          </a:p>
        </p:txBody>
      </p:sp>
      <p:sp>
        <p:nvSpPr>
          <p:cNvPr id="7" name="Footer Placeholder 4">
            <a:extLst>
              <a:ext uri="{FF2B5EF4-FFF2-40B4-BE49-F238E27FC236}">
                <a16:creationId xmlns:a16="http://schemas.microsoft.com/office/drawing/2014/main" id="{846DEB35-A25B-4475-89A7-65C012943634}"/>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124E9017-9BF7-46EE-828A-3AD63580E98F}"/>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10</a:t>
            </a:fld>
            <a:endParaRPr lang="en-GB" dirty="0"/>
          </a:p>
        </p:txBody>
      </p:sp>
      <p:sp>
        <p:nvSpPr>
          <p:cNvPr id="9" name="Content Placeholder 2">
            <a:extLst>
              <a:ext uri="{FF2B5EF4-FFF2-40B4-BE49-F238E27FC236}">
                <a16:creationId xmlns:a16="http://schemas.microsoft.com/office/drawing/2014/main" id="{E43EAEA4-2E84-4DE8-893D-A7DB46EA2442}"/>
              </a:ext>
            </a:extLst>
          </p:cNvPr>
          <p:cNvSpPr txBox="1">
            <a:spLocks/>
          </p:cNvSpPr>
          <p:nvPr/>
        </p:nvSpPr>
        <p:spPr bwMode="auto">
          <a:xfrm>
            <a:off x="73796" y="2650509"/>
            <a:ext cx="3323139" cy="272726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892" marR="0" lvl="1" indent="0" algn="l" defTabSz="914400" rtl="0" eaLnBrk="0" fontAlgn="base" latinLnBrk="0" hangingPunct="0">
              <a:lnSpc>
                <a:spcPct val="120000"/>
              </a:lnSpc>
              <a:spcBef>
                <a:spcPts val="600"/>
              </a:spcBef>
              <a:spcAft>
                <a:spcPct val="0"/>
              </a:spcAft>
              <a:buClrTx/>
              <a:buSzTx/>
              <a:buFontTx/>
              <a:buNone/>
              <a:tabLst/>
              <a:defRPr/>
            </a:pPr>
            <a:endParaRPr kumimoji="0" lang="en-GB" sz="2000" b="0" i="0" u="none" strike="noStrike" kern="1200" cap="none" spc="0" normalizeH="0" baseline="0" noProof="0" dirty="0">
              <a:ln>
                <a:noFill/>
              </a:ln>
              <a:solidFill>
                <a:srgbClr val="98002E"/>
              </a:solidFill>
              <a:effectLst/>
              <a:uLnTx/>
              <a:uFillTx/>
              <a:latin typeface="Arial"/>
              <a:ea typeface="ヒラギノ角ゴ Pro W3" pitchFamily="84" charset="-128"/>
              <a:cs typeface="+mn-cs"/>
            </a:endParaRPr>
          </a:p>
          <a:p>
            <a:pPr marL="276225" marR="0" lvl="1" indent="-276225" algn="l"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98002E"/>
                </a:solidFill>
                <a:effectLst/>
                <a:uLnTx/>
                <a:uFillTx/>
                <a:latin typeface="+mn-lt"/>
                <a:ea typeface="ヒラギノ角ゴ Pro W3" pitchFamily="84" charset="-128"/>
                <a:cs typeface="+mn-cs"/>
              </a:rPr>
              <a:t>Is it really sinusitis?</a:t>
            </a:r>
            <a:r>
              <a:rPr kumimoji="0" lang="en-GB" sz="2800" b="1" i="0" u="none" strike="noStrike" kern="1200" cap="none" spc="0" normalizeH="0" baseline="0" noProof="0" dirty="0">
                <a:ln>
                  <a:noFill/>
                </a:ln>
                <a:solidFill>
                  <a:srgbClr val="98002E"/>
                </a:solidFill>
                <a:effectLst/>
                <a:uLnTx/>
                <a:uFillTx/>
                <a:latin typeface="+mn-lt"/>
                <a:ea typeface="ヒラギノ角ゴ Pro W3" pitchFamily="84" charset="-128"/>
                <a:cs typeface="+mn-cs"/>
              </a:rPr>
              <a:t>     </a:t>
            </a:r>
          </a:p>
          <a:p>
            <a:pPr marL="276225" marR="0" lvl="1" indent="-276225" algn="l" defTabSz="914400" rtl="0" eaLnBrk="0" fontAlgn="base" latinLnBrk="0" hangingPunct="0">
              <a:lnSpc>
                <a:spcPct val="120000"/>
              </a:lnSpc>
              <a:spcBef>
                <a:spcPts val="60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98002E"/>
                </a:solidFill>
                <a:effectLst/>
                <a:uLnTx/>
                <a:uFillTx/>
                <a:latin typeface="+mn-lt"/>
                <a:ea typeface="ヒラギノ角ゴ Pro W3" pitchFamily="84" charset="-128"/>
                <a:cs typeface="+mn-cs"/>
              </a:rPr>
              <a:t>Other causes for             facial pain symptoms    </a:t>
            </a:r>
            <a:r>
              <a:rPr kumimoji="0" lang="en-GB" sz="1800" b="0" i="0" u="none" strike="noStrike" kern="1200" cap="none" spc="0" normalizeH="0" baseline="0" noProof="0" dirty="0">
                <a:ln>
                  <a:noFill/>
                </a:ln>
                <a:solidFill>
                  <a:sysClr val="windowText" lastClr="000000"/>
                </a:solidFill>
                <a:effectLst/>
                <a:uLnTx/>
                <a:uFillTx/>
                <a:latin typeface="Arial"/>
                <a:ea typeface="ヒラギノ角ゴ Pro W3" pitchFamily="84" charset="-128"/>
                <a:cs typeface="+mn-cs"/>
              </a:rPr>
              <a:t>	</a:t>
            </a:r>
          </a:p>
          <a:p>
            <a:pPr marL="342892" marR="0" lvl="1" indent="0" algn="l" defTabSz="914400" rtl="0" eaLnBrk="0" fontAlgn="base" latinLnBrk="0" hangingPunct="0">
              <a:lnSpc>
                <a:spcPct val="120000"/>
              </a:lnSpc>
              <a:spcBef>
                <a:spcPts val="600"/>
              </a:spcBef>
              <a:spcAft>
                <a:spcPct val="0"/>
              </a:spcAft>
              <a:buClrTx/>
              <a:buSzTx/>
              <a:buFontTx/>
              <a:buNone/>
              <a:tabLst/>
              <a:defRPr/>
            </a:pPr>
            <a:endParaRPr kumimoji="0" lang="en-GB" sz="900" b="0" i="0" u="none" strike="noStrike" kern="1200" cap="none" spc="0" normalizeH="0" baseline="0" noProof="0" dirty="0">
              <a:ln>
                <a:noFill/>
              </a:ln>
              <a:solidFill>
                <a:srgbClr val="98002E"/>
              </a:solidFill>
              <a:effectLst/>
              <a:uLnTx/>
              <a:uFillTx/>
              <a:latin typeface="Arial"/>
              <a:ea typeface="ヒラギノ角ゴ Pro W3" pitchFamily="84" charset="-128"/>
              <a:cs typeface="+mn-cs"/>
            </a:endParaRPr>
          </a:p>
          <a:p>
            <a:pPr marL="342900" marR="0" lvl="0" indent="-342900" algn="l" defTabSz="914400" rtl="0" eaLnBrk="0" fontAlgn="base" latinLnBrk="0" hangingPunct="0">
              <a:lnSpc>
                <a:spcPct val="120000"/>
              </a:lnSpc>
              <a:spcBef>
                <a:spcPts val="1200"/>
              </a:spcBef>
              <a:spcAft>
                <a:spcPct val="0"/>
              </a:spcAft>
              <a:buClrTx/>
              <a:buSzTx/>
              <a:buFont typeface="Arial" pitchFamily="84" charset="0"/>
              <a:buNone/>
              <a:tabLst/>
              <a:defRPr/>
            </a:pPr>
            <a:endParaRPr kumimoji="0" lang="en-GB" sz="1200" b="0" i="0" u="none" strike="noStrike" kern="1200" cap="none" spc="0" normalizeH="0" baseline="0" noProof="0" dirty="0">
              <a:ln>
                <a:noFill/>
              </a:ln>
              <a:solidFill>
                <a:srgbClr val="00AE9E"/>
              </a:solidFill>
              <a:effectLst/>
              <a:uLnTx/>
              <a:uFillTx/>
              <a:latin typeface="Arial"/>
              <a:ea typeface="ヒラギノ角ゴ Pro W3" pitchFamily="84" charset="-128"/>
            </a:endParaRPr>
          </a:p>
        </p:txBody>
      </p:sp>
      <p:pic>
        <p:nvPicPr>
          <p:cNvPr id="10" name="Picture 9">
            <a:extLst>
              <a:ext uri="{FF2B5EF4-FFF2-40B4-BE49-F238E27FC236}">
                <a16:creationId xmlns:a16="http://schemas.microsoft.com/office/drawing/2014/main" id="{D7C37FD8-7170-4C15-B165-D170DC54FF8A}"/>
              </a:ext>
            </a:extLst>
          </p:cNvPr>
          <p:cNvPicPr>
            <a:picLocks noChangeAspect="1"/>
          </p:cNvPicPr>
          <p:nvPr/>
        </p:nvPicPr>
        <p:blipFill>
          <a:blip r:embed="rId3"/>
          <a:stretch>
            <a:fillRect/>
          </a:stretch>
        </p:blipFill>
        <p:spPr>
          <a:xfrm>
            <a:off x="1133816" y="2024537"/>
            <a:ext cx="914479" cy="914479"/>
          </a:xfrm>
          <a:prstGeom prst="rect">
            <a:avLst/>
          </a:prstGeom>
        </p:spPr>
      </p:pic>
      <p:pic>
        <p:nvPicPr>
          <p:cNvPr id="11" name="Picture 2" descr="depression depressed frustrated hispanic mother woman stress stressed posts head pain man ache elderly expression headache health suffering tension hurt ill male migraine painful person business face nose emotion girl forehead human behavior black hair mouth human cheek hand smile organ neck art illustration happiness ear font conversation computer wallpaper portrait">
            <a:extLst>
              <a:ext uri="{FF2B5EF4-FFF2-40B4-BE49-F238E27FC236}">
                <a16:creationId xmlns:a16="http://schemas.microsoft.com/office/drawing/2014/main" id="{36AF89CA-0598-4384-BAA0-5A7CF2BA95D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6675120" y="365126"/>
            <a:ext cx="2341530" cy="23170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Date Placeholder 3">
            <a:extLst>
              <a:ext uri="{FF2B5EF4-FFF2-40B4-BE49-F238E27FC236}">
                <a16:creationId xmlns:a16="http://schemas.microsoft.com/office/drawing/2014/main" id="{947046EB-A55E-4D74-9524-2EBFF68018F5}"/>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382502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9D15-B061-46AA-A9B5-227342FE6199}"/>
              </a:ext>
            </a:extLst>
          </p:cNvPr>
          <p:cNvSpPr>
            <a:spLocks noGrp="1"/>
          </p:cNvSpPr>
          <p:nvPr>
            <p:ph type="title"/>
          </p:nvPr>
        </p:nvSpPr>
        <p:spPr/>
        <p:txBody>
          <a:bodyPr/>
          <a:lstStyle/>
          <a:p>
            <a:r>
              <a:rPr lang="en-GB" dirty="0"/>
              <a:t>Sinusitis (Acute)</a:t>
            </a:r>
            <a:br>
              <a:rPr lang="en-GB" dirty="0"/>
            </a:br>
            <a:r>
              <a:rPr lang="en-GB" sz="2000" dirty="0">
                <a:solidFill>
                  <a:schemeClr val="tx2">
                    <a:lumMod val="10000"/>
                  </a:schemeClr>
                </a:solidFill>
              </a:rPr>
              <a:t>NICE Guidance 79</a:t>
            </a:r>
            <a:endParaRPr lang="en-GB" sz="2000" dirty="0"/>
          </a:p>
        </p:txBody>
      </p:sp>
      <p:sp>
        <p:nvSpPr>
          <p:cNvPr id="7" name="Footer Placeholder 4">
            <a:extLst>
              <a:ext uri="{FF2B5EF4-FFF2-40B4-BE49-F238E27FC236}">
                <a16:creationId xmlns:a16="http://schemas.microsoft.com/office/drawing/2014/main" id="{086D62C9-2CE3-4B4A-9D4E-161118CA36CA}"/>
              </a:ext>
            </a:extLst>
          </p:cNvPr>
          <p:cNvSpPr>
            <a:spLocks noGrp="1"/>
          </p:cNvSpPr>
          <p:nvPr>
            <p:ph type="ftr" sz="quarter" idx="11"/>
          </p:nvPr>
        </p:nvSpPr>
        <p:spPr>
          <a:xfrm>
            <a:off x="6057900" y="6356349"/>
            <a:ext cx="3086100" cy="365125"/>
          </a:xfrm>
        </p:spPr>
        <p:txBody>
          <a:bodyPr/>
          <a:lstStyle/>
          <a:p>
            <a:pPr algn="r"/>
            <a:r>
              <a:rPr lang="en-GB" dirty="0"/>
              <a:t>https://www.nice.org.uk/guidance/ng79</a:t>
            </a:r>
          </a:p>
        </p:txBody>
      </p:sp>
      <p:sp>
        <p:nvSpPr>
          <p:cNvPr id="8" name="Slide Number Placeholder 5">
            <a:extLst>
              <a:ext uri="{FF2B5EF4-FFF2-40B4-BE49-F238E27FC236}">
                <a16:creationId xmlns:a16="http://schemas.microsoft.com/office/drawing/2014/main" id="{E9649187-55A6-4546-B82B-462D8DCAEF05}"/>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11</a:t>
            </a:fld>
            <a:endParaRPr lang="en-GB" dirty="0"/>
          </a:p>
        </p:txBody>
      </p:sp>
      <p:sp>
        <p:nvSpPr>
          <p:cNvPr id="11" name="Footer Placeholder 4">
            <a:extLst>
              <a:ext uri="{FF2B5EF4-FFF2-40B4-BE49-F238E27FC236}">
                <a16:creationId xmlns:a16="http://schemas.microsoft.com/office/drawing/2014/main" id="{184CF9B3-4862-47C0-A8BB-1D7814F245EE}"/>
              </a:ext>
            </a:extLst>
          </p:cNvPr>
          <p:cNvSpPr txBox="1">
            <a:spLocks/>
          </p:cNvSpPr>
          <p:nvPr/>
        </p:nvSpPr>
        <p:spPr>
          <a:xfrm>
            <a:off x="-84201" y="6021996"/>
            <a:ext cx="3197733" cy="269693"/>
          </a:xfrm>
          <a:prstGeom prst="rect">
            <a:avLst/>
          </a:prstGeom>
        </p:spPr>
        <p:txBody>
          <a:bodyPr vert="horz" lIns="0" tIns="0" rIns="0" bIns="0" rtlCol="0" anchor="ctr"/>
          <a:lstStyle>
            <a:defPPr>
              <a:defRPr lang="en-US"/>
            </a:defPPr>
            <a:lvl1pPr marL="129779" indent="0" algn="l" defTabSz="914400" rtl="0" eaLnBrk="1" fontAlgn="auto" latinLnBrk="0" hangingPunct="1">
              <a:spcBef>
                <a:spcPts val="0"/>
              </a:spcBef>
              <a:spcAft>
                <a:spcPts val="0"/>
              </a:spcAft>
              <a:defRPr sz="9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ysClr val="windowText" lastClr="000000"/>
                </a:solidFill>
                <a:latin typeface="+mn-lt"/>
              </a:rPr>
              <a:t>Coronavirus (COVID-19) General Practice &amp; Out of Hours </a:t>
            </a:r>
            <a:endParaRPr kumimoji="0" lang="en-US" sz="900" b="0" i="0" u="none" strike="noStrike" kern="1200" cap="none" spc="0" normalizeH="0" baseline="0" noProof="0" dirty="0">
              <a:ln>
                <a:noFill/>
              </a:ln>
              <a:solidFill>
                <a:sysClr val="windowText" lastClr="000000"/>
              </a:solidFill>
              <a:effectLst/>
              <a:uLnTx/>
              <a:uFillTx/>
              <a:latin typeface="+mn-lt"/>
              <a:ea typeface="+mn-ea"/>
              <a:cs typeface="+mn-cs"/>
            </a:endParaRPr>
          </a:p>
        </p:txBody>
      </p:sp>
      <p:pic>
        <p:nvPicPr>
          <p:cNvPr id="14" name="Picture 13">
            <a:extLst>
              <a:ext uri="{FF2B5EF4-FFF2-40B4-BE49-F238E27FC236}">
                <a16:creationId xmlns:a16="http://schemas.microsoft.com/office/drawing/2014/main" id="{284C4762-9BD6-4AA2-9957-AE485CD6964A}"/>
              </a:ext>
            </a:extLst>
          </p:cNvPr>
          <p:cNvPicPr>
            <a:picLocks noChangeAspect="1"/>
          </p:cNvPicPr>
          <p:nvPr/>
        </p:nvPicPr>
        <p:blipFill>
          <a:blip r:embed="rId3"/>
          <a:stretch>
            <a:fillRect/>
          </a:stretch>
        </p:blipFill>
        <p:spPr>
          <a:xfrm>
            <a:off x="41072" y="2091216"/>
            <a:ext cx="9061856" cy="3530252"/>
          </a:xfrm>
          <a:prstGeom prst="rect">
            <a:avLst/>
          </a:prstGeom>
        </p:spPr>
      </p:pic>
      <p:sp>
        <p:nvSpPr>
          <p:cNvPr id="9" name="Date Placeholder 3">
            <a:extLst>
              <a:ext uri="{FF2B5EF4-FFF2-40B4-BE49-F238E27FC236}">
                <a16:creationId xmlns:a16="http://schemas.microsoft.com/office/drawing/2014/main" id="{EC226542-A697-4DE5-A27F-FCF41BFDD3FE}"/>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1295030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69D15-B061-46AA-A9B5-227342FE6199}"/>
              </a:ext>
            </a:extLst>
          </p:cNvPr>
          <p:cNvSpPr>
            <a:spLocks noGrp="1"/>
          </p:cNvSpPr>
          <p:nvPr>
            <p:ph type="title"/>
          </p:nvPr>
        </p:nvSpPr>
        <p:spPr/>
        <p:txBody>
          <a:bodyPr/>
          <a:lstStyle/>
          <a:p>
            <a:r>
              <a:rPr lang="en-GB" dirty="0"/>
              <a:t>Sinusitis- Acute</a:t>
            </a:r>
            <a:br>
              <a:rPr lang="en-GB" dirty="0"/>
            </a:br>
            <a:r>
              <a:rPr lang="en-GB" sz="1600" dirty="0">
                <a:solidFill>
                  <a:schemeClr val="tx2">
                    <a:lumMod val="10000"/>
                  </a:schemeClr>
                </a:solidFill>
              </a:rPr>
              <a:t>NICE Guidance 79</a:t>
            </a:r>
            <a:endParaRPr lang="en-GB" sz="1600" dirty="0"/>
          </a:p>
        </p:txBody>
      </p:sp>
      <p:sp>
        <p:nvSpPr>
          <p:cNvPr id="7" name="Footer Placeholder 4">
            <a:extLst>
              <a:ext uri="{FF2B5EF4-FFF2-40B4-BE49-F238E27FC236}">
                <a16:creationId xmlns:a16="http://schemas.microsoft.com/office/drawing/2014/main" id="{086D62C9-2CE3-4B4A-9D4E-161118CA36CA}"/>
              </a:ext>
            </a:extLst>
          </p:cNvPr>
          <p:cNvSpPr>
            <a:spLocks noGrp="1"/>
          </p:cNvSpPr>
          <p:nvPr>
            <p:ph type="ftr" sz="quarter" idx="11"/>
          </p:nvPr>
        </p:nvSpPr>
        <p:spPr>
          <a:xfrm>
            <a:off x="6057900" y="6356349"/>
            <a:ext cx="3086100" cy="365125"/>
          </a:xfrm>
        </p:spPr>
        <p:txBody>
          <a:bodyPr/>
          <a:lstStyle/>
          <a:p>
            <a:pPr algn="r"/>
            <a:r>
              <a:rPr lang="en-GB" dirty="0"/>
              <a:t>https://www.nice.org.uk/guidance/ng79</a:t>
            </a:r>
          </a:p>
        </p:txBody>
      </p:sp>
      <p:sp>
        <p:nvSpPr>
          <p:cNvPr id="8" name="Slide Number Placeholder 5">
            <a:extLst>
              <a:ext uri="{FF2B5EF4-FFF2-40B4-BE49-F238E27FC236}">
                <a16:creationId xmlns:a16="http://schemas.microsoft.com/office/drawing/2014/main" id="{E9649187-55A6-4546-B82B-462D8DCAEF05}"/>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12</a:t>
            </a:fld>
            <a:endParaRPr lang="en-GB" dirty="0"/>
          </a:p>
        </p:txBody>
      </p:sp>
      <p:pic>
        <p:nvPicPr>
          <p:cNvPr id="47" name="Picture 46">
            <a:extLst>
              <a:ext uri="{FF2B5EF4-FFF2-40B4-BE49-F238E27FC236}">
                <a16:creationId xmlns:a16="http://schemas.microsoft.com/office/drawing/2014/main" id="{A41B9AFD-5441-42DA-83FC-844C67566092}"/>
              </a:ext>
            </a:extLst>
          </p:cNvPr>
          <p:cNvPicPr>
            <a:picLocks noChangeAspect="1"/>
          </p:cNvPicPr>
          <p:nvPr/>
        </p:nvPicPr>
        <p:blipFill>
          <a:blip r:embed="rId3"/>
          <a:stretch>
            <a:fillRect/>
          </a:stretch>
        </p:blipFill>
        <p:spPr>
          <a:xfrm>
            <a:off x="628650" y="1546479"/>
            <a:ext cx="7896327" cy="4703728"/>
          </a:xfrm>
          <a:prstGeom prst="rect">
            <a:avLst/>
          </a:prstGeom>
        </p:spPr>
      </p:pic>
      <p:sp>
        <p:nvSpPr>
          <p:cNvPr id="9" name="Date Placeholder 3">
            <a:extLst>
              <a:ext uri="{FF2B5EF4-FFF2-40B4-BE49-F238E27FC236}">
                <a16:creationId xmlns:a16="http://schemas.microsoft.com/office/drawing/2014/main" id="{3488EC73-6EF3-450C-8A60-45CED30F5E9E}"/>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
        <p:nvSpPr>
          <p:cNvPr id="3" name="TextBox 2">
            <a:extLst>
              <a:ext uri="{FF2B5EF4-FFF2-40B4-BE49-F238E27FC236}">
                <a16:creationId xmlns:a16="http://schemas.microsoft.com/office/drawing/2014/main" id="{0CB3891D-085F-4FFB-861D-FE57D9A2D13F}"/>
              </a:ext>
            </a:extLst>
          </p:cNvPr>
          <p:cNvSpPr txBox="1"/>
          <p:nvPr/>
        </p:nvSpPr>
        <p:spPr>
          <a:xfrm>
            <a:off x="7364626" y="4320793"/>
            <a:ext cx="1643449" cy="954107"/>
          </a:xfrm>
          <a:prstGeom prst="rect">
            <a:avLst/>
          </a:prstGeom>
          <a:solidFill>
            <a:schemeClr val="accent4"/>
          </a:solidFill>
        </p:spPr>
        <p:txBody>
          <a:bodyPr wrap="square" rtlCol="0">
            <a:spAutoFit/>
          </a:bodyPr>
          <a:lstStyle/>
          <a:p>
            <a:r>
              <a:rPr lang="en-GB" sz="1400" dirty="0">
                <a:solidFill>
                  <a:srgbClr val="F4DDC4"/>
                </a:solidFill>
              </a:rPr>
              <a:t>mometasone 200 mcg  bd</a:t>
            </a:r>
          </a:p>
          <a:p>
            <a:r>
              <a:rPr lang="en-GB" sz="1400" dirty="0">
                <a:solidFill>
                  <a:srgbClr val="F4DDC4"/>
                </a:solidFill>
              </a:rPr>
              <a:t>fluticasone 110 </a:t>
            </a:r>
            <a:r>
              <a:rPr lang="en-GB" sz="1400" dirty="0" err="1">
                <a:solidFill>
                  <a:srgbClr val="F4DDC4"/>
                </a:solidFill>
              </a:rPr>
              <a:t>mcgs</a:t>
            </a:r>
            <a:r>
              <a:rPr lang="en-GB" sz="1400" dirty="0">
                <a:solidFill>
                  <a:srgbClr val="F4DDC4"/>
                </a:solidFill>
              </a:rPr>
              <a:t> bd</a:t>
            </a:r>
          </a:p>
        </p:txBody>
      </p:sp>
    </p:spTree>
    <p:extLst>
      <p:ext uri="{BB962C8B-B14F-4D97-AF65-F5344CB8AC3E}">
        <p14:creationId xmlns:p14="http://schemas.microsoft.com/office/powerpoint/2010/main" val="535715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4943F-934A-4696-93EE-4B7A2A27A4A2}"/>
              </a:ext>
            </a:extLst>
          </p:cNvPr>
          <p:cNvSpPr>
            <a:spLocks noGrp="1"/>
          </p:cNvSpPr>
          <p:nvPr>
            <p:ph type="title"/>
          </p:nvPr>
        </p:nvSpPr>
        <p:spPr>
          <a:xfrm>
            <a:off x="1591056" y="365126"/>
            <a:ext cx="6924294" cy="1325563"/>
          </a:xfrm>
        </p:spPr>
        <p:txBody>
          <a:bodyPr/>
          <a:lstStyle/>
          <a:p>
            <a:r>
              <a:rPr lang="en-GB" dirty="0"/>
              <a:t>Question 3</a:t>
            </a:r>
          </a:p>
        </p:txBody>
      </p:sp>
      <p:sp>
        <p:nvSpPr>
          <p:cNvPr id="3" name="Content Placeholder 2">
            <a:extLst>
              <a:ext uri="{FF2B5EF4-FFF2-40B4-BE49-F238E27FC236}">
                <a16:creationId xmlns:a16="http://schemas.microsoft.com/office/drawing/2014/main" id="{2129ED2C-11C0-43E8-8A6F-2EE61A240814}"/>
              </a:ext>
            </a:extLst>
          </p:cNvPr>
          <p:cNvSpPr>
            <a:spLocks noGrp="1"/>
          </p:cNvSpPr>
          <p:nvPr>
            <p:ph idx="1"/>
          </p:nvPr>
        </p:nvSpPr>
        <p:spPr>
          <a:xfrm>
            <a:off x="209897" y="1847849"/>
            <a:ext cx="4861833" cy="4351338"/>
          </a:xfrm>
        </p:spPr>
        <p:txBody>
          <a:bodyPr>
            <a:normAutofit/>
          </a:bodyPr>
          <a:lstStyle/>
          <a:p>
            <a:pPr marL="114300" lvl="0" indent="0" eaLnBrk="0" fontAlgn="base" hangingPunct="0">
              <a:lnSpc>
                <a:spcPct val="100000"/>
              </a:lnSpc>
              <a:spcBef>
                <a:spcPts val="0"/>
              </a:spcBef>
              <a:buSzPts val="1800"/>
              <a:buNone/>
            </a:pPr>
            <a:r>
              <a:rPr lang="en-GB" b="1" dirty="0">
                <a:solidFill>
                  <a:prstClr val="black"/>
                </a:solidFill>
                <a:latin typeface="Calibri" panose="020F0502020204030204" pitchFamily="34" charset="0"/>
                <a:ea typeface="ヒラギノ角ゴ Pro W3" pitchFamily="84" charset="-128"/>
                <a:cs typeface="Calibri" panose="020F0502020204030204" pitchFamily="34" charset="0"/>
              </a:rPr>
              <a:t>Acute Sinusitis</a:t>
            </a:r>
            <a:r>
              <a:rPr lang="en-GB" dirty="0">
                <a:solidFill>
                  <a:prstClr val="black"/>
                </a:solidFill>
                <a:latin typeface="Calibri" panose="020F0502020204030204" pitchFamily="34" charset="0"/>
                <a:ea typeface="ヒラギノ角ゴ Pro W3" pitchFamily="84" charset="-128"/>
                <a:cs typeface="Calibri" panose="020F0502020204030204" pitchFamily="34" charset="0"/>
              </a:rPr>
              <a:t>: </a:t>
            </a:r>
          </a:p>
          <a:p>
            <a:pPr marL="114300" lvl="0" indent="0" eaLnBrk="0" fontAlgn="base" hangingPunct="0">
              <a:lnSpc>
                <a:spcPct val="100000"/>
              </a:lnSpc>
              <a:spcBef>
                <a:spcPts val="0"/>
              </a:spcBef>
              <a:buSzPts val="1800"/>
              <a:buNone/>
            </a:pPr>
            <a:r>
              <a:rPr lang="en-GB" dirty="0">
                <a:solidFill>
                  <a:prstClr val="black"/>
                </a:solidFill>
                <a:latin typeface="Calibri" panose="020F0502020204030204" pitchFamily="34" charset="0"/>
                <a:ea typeface="ヒラギノ角ゴ Pro W3" pitchFamily="84" charset="-128"/>
                <a:cs typeface="Calibri" panose="020F0502020204030204" pitchFamily="34" charset="0"/>
              </a:rPr>
              <a:t>What is the recommended first choice antibiotic? </a:t>
            </a:r>
          </a:p>
          <a:p>
            <a:pPr marL="114300" lvl="0" indent="0" eaLnBrk="0" fontAlgn="base" hangingPunct="0">
              <a:lnSpc>
                <a:spcPct val="100000"/>
              </a:lnSpc>
              <a:spcBef>
                <a:spcPts val="0"/>
              </a:spcBef>
              <a:buSzPts val="1800"/>
              <a:buNone/>
            </a:pPr>
            <a:r>
              <a:rPr lang="en-GB" i="1" dirty="0">
                <a:solidFill>
                  <a:prstClr val="black"/>
                </a:solidFill>
                <a:latin typeface="Calibri" panose="020F0502020204030204" pitchFamily="34" charset="0"/>
                <a:ea typeface="ヒラギノ角ゴ Pro W3" pitchFamily="84" charset="-128"/>
                <a:cs typeface="Calibri" panose="020F0502020204030204" pitchFamily="34" charset="0"/>
              </a:rPr>
              <a:t>(Select one)</a:t>
            </a:r>
          </a:p>
          <a:p>
            <a:pPr marL="114300" lvl="0" indent="0" eaLnBrk="0" fontAlgn="base" hangingPunct="0">
              <a:lnSpc>
                <a:spcPct val="100000"/>
              </a:lnSpc>
              <a:spcBef>
                <a:spcPts val="0"/>
              </a:spcBef>
              <a:buSzPts val="1800"/>
              <a:buNone/>
            </a:pPr>
            <a:endParaRPr lang="en-GB" dirty="0">
              <a:solidFill>
                <a:prstClr val="black"/>
              </a:solidFill>
              <a:latin typeface="Calibri" panose="020F0502020204030204" pitchFamily="34" charset="0"/>
              <a:ea typeface="ヒラギノ角ゴ Pro W3" pitchFamily="84" charset="-128"/>
              <a:cs typeface="Calibri" panose="020F0502020204030204" pitchFamily="34" charset="0"/>
            </a:endParaRPr>
          </a:p>
          <a:p>
            <a:pPr marL="114300" lvl="0" indent="0" eaLnBrk="0" fontAlgn="base" hangingPunct="0">
              <a:lnSpc>
                <a:spcPct val="100000"/>
              </a:lnSpc>
              <a:spcBef>
                <a:spcPts val="0"/>
              </a:spcBef>
              <a:buSzPts val="1800"/>
              <a:buNone/>
            </a:pPr>
            <a:r>
              <a:rPr lang="en-GB" dirty="0">
                <a:solidFill>
                  <a:prstClr val="black"/>
                </a:solidFill>
                <a:latin typeface="Calibri" panose="020F0502020204030204" pitchFamily="34" charset="0"/>
                <a:ea typeface="ヒラギノ角ゴ Pro W3" pitchFamily="84" charset="-128"/>
                <a:cs typeface="Calibri" panose="020F0502020204030204" pitchFamily="34" charset="0"/>
              </a:rPr>
              <a:t>a) Amoxicillin</a:t>
            </a:r>
          </a:p>
          <a:p>
            <a:pPr marL="114300" lvl="0" indent="0" eaLnBrk="0" fontAlgn="base" hangingPunct="0">
              <a:lnSpc>
                <a:spcPct val="100000"/>
              </a:lnSpc>
              <a:spcBef>
                <a:spcPts val="0"/>
              </a:spcBef>
              <a:buSzPts val="1800"/>
              <a:buNone/>
            </a:pPr>
            <a:r>
              <a:rPr lang="en-GB" dirty="0">
                <a:solidFill>
                  <a:prstClr val="black"/>
                </a:solidFill>
                <a:latin typeface="Calibri" panose="020F0502020204030204" pitchFamily="34" charset="0"/>
                <a:ea typeface="ヒラギノ角ゴ Pro W3" pitchFamily="84" charset="-128"/>
                <a:cs typeface="Calibri" panose="020F0502020204030204" pitchFamily="34" charset="0"/>
              </a:rPr>
              <a:t>b) Co-amoxiclav</a:t>
            </a:r>
          </a:p>
          <a:p>
            <a:pPr marL="114300" lvl="0" indent="0" eaLnBrk="0" fontAlgn="base" hangingPunct="0">
              <a:lnSpc>
                <a:spcPct val="100000"/>
              </a:lnSpc>
              <a:spcBef>
                <a:spcPts val="0"/>
              </a:spcBef>
              <a:buSzPts val="1800"/>
              <a:buNone/>
            </a:pPr>
            <a:r>
              <a:rPr lang="en-GB" dirty="0">
                <a:solidFill>
                  <a:prstClr val="black"/>
                </a:solidFill>
                <a:latin typeface="Calibri" panose="020F0502020204030204" pitchFamily="34" charset="0"/>
                <a:ea typeface="ヒラギノ角ゴ Pro W3" pitchFamily="84" charset="-128"/>
                <a:cs typeface="Calibri" panose="020F0502020204030204" pitchFamily="34" charset="0"/>
              </a:rPr>
              <a:t>c) Phenoxymethylpenicillin</a:t>
            </a:r>
          </a:p>
          <a:p>
            <a:pPr marL="114300" lvl="0" indent="0" eaLnBrk="0" fontAlgn="base" hangingPunct="0">
              <a:lnSpc>
                <a:spcPct val="100000"/>
              </a:lnSpc>
              <a:spcBef>
                <a:spcPts val="0"/>
              </a:spcBef>
              <a:buSzPts val="1800"/>
              <a:buNone/>
            </a:pPr>
            <a:r>
              <a:rPr lang="en-GB" dirty="0">
                <a:solidFill>
                  <a:prstClr val="black"/>
                </a:solidFill>
                <a:latin typeface="Calibri" panose="020F0502020204030204" pitchFamily="34" charset="0"/>
                <a:ea typeface="ヒラギノ角ゴ Pro W3" pitchFamily="84" charset="-128"/>
                <a:cs typeface="Calibri" panose="020F0502020204030204" pitchFamily="34" charset="0"/>
              </a:rPr>
              <a:t>d) Doxycycline</a:t>
            </a:r>
          </a:p>
          <a:p>
            <a:endParaRPr lang="en-GB" dirty="0"/>
          </a:p>
        </p:txBody>
      </p:sp>
      <p:sp>
        <p:nvSpPr>
          <p:cNvPr id="7" name="Footer Placeholder 4">
            <a:extLst>
              <a:ext uri="{FF2B5EF4-FFF2-40B4-BE49-F238E27FC236}">
                <a16:creationId xmlns:a16="http://schemas.microsoft.com/office/drawing/2014/main" id="{C44F9D12-B865-488A-9EAD-3F80F5E71C29}"/>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D96FBD13-8A33-41A9-A4A1-0BE7F3347F31}"/>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13</a:t>
            </a:fld>
            <a:endParaRPr lang="en-GB" dirty="0"/>
          </a:p>
        </p:txBody>
      </p:sp>
      <p:pic>
        <p:nvPicPr>
          <p:cNvPr id="9" name="Picture 2" descr="depression depressed frustrated hispanic mother woman stress stressed posts head pain man ache elderly expression headache health suffering tension hurt ill male migraine painful person business face nose emotion girl forehead human behavior black hair mouth human cheek hand smile organ neck art illustration happiness ear font conversation computer wallpaper portrait">
            <a:extLst>
              <a:ext uri="{FF2B5EF4-FFF2-40B4-BE49-F238E27FC236}">
                <a16:creationId xmlns:a16="http://schemas.microsoft.com/office/drawing/2014/main" id="{3EE70D74-A8E6-4363-A893-56AAC774B8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4990754" y="1432460"/>
            <a:ext cx="4153246" cy="4834196"/>
          </a:xfrm>
          <a:prstGeom prst="rect">
            <a:avLst/>
          </a:prstGeom>
          <a:noFill/>
          <a:effectLst>
            <a:softEdge rad="368300"/>
          </a:effectLst>
          <a:extLst>
            <a:ext uri="{909E8E84-426E-40DD-AFC4-6F175D3DCCD1}">
              <a14:hiddenFill xmlns:a14="http://schemas.microsoft.com/office/drawing/2010/main">
                <a:solidFill>
                  <a:srgbClr val="FFFFFF"/>
                </a:solidFill>
              </a14:hiddenFill>
            </a:ext>
          </a:extLst>
        </p:spPr>
      </p:pic>
      <p:sp>
        <p:nvSpPr>
          <p:cNvPr id="10" name="Date Placeholder 3">
            <a:extLst>
              <a:ext uri="{FF2B5EF4-FFF2-40B4-BE49-F238E27FC236}">
                <a16:creationId xmlns:a16="http://schemas.microsoft.com/office/drawing/2014/main" id="{4D8C8E47-E45D-4DEB-A742-9A92E176B358}"/>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313151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Right 15">
            <a:extLst>
              <a:ext uri="{FF2B5EF4-FFF2-40B4-BE49-F238E27FC236}">
                <a16:creationId xmlns:a16="http://schemas.microsoft.com/office/drawing/2014/main" id="{B03E4365-74D9-402A-B9E2-AAA9488CB885}"/>
              </a:ext>
            </a:extLst>
          </p:cNvPr>
          <p:cNvSpPr/>
          <p:nvPr/>
        </p:nvSpPr>
        <p:spPr>
          <a:xfrm flipH="1">
            <a:off x="7123064" y="2640368"/>
            <a:ext cx="619571" cy="289607"/>
          </a:xfrm>
          <a:prstGeom prst="rightArrow">
            <a:avLst/>
          </a:prstGeom>
          <a:solidFill>
            <a:srgbClr val="98002E"/>
          </a:solid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defRPr/>
            </a:pPr>
            <a:endParaRPr lang="en-GB" sz="1350" dirty="0">
              <a:ln>
                <a:solidFill>
                  <a:srgbClr val="92D050"/>
                </a:solidFill>
              </a:ln>
              <a:solidFill>
                <a:srgbClr val="006666"/>
              </a:solidFill>
              <a:latin typeface="Calibri" panose="020F0502020204030204"/>
              <a:sym typeface="Arial"/>
            </a:endParaRPr>
          </a:p>
        </p:txBody>
      </p:sp>
      <p:sp>
        <p:nvSpPr>
          <p:cNvPr id="2" name="Title 1">
            <a:extLst>
              <a:ext uri="{FF2B5EF4-FFF2-40B4-BE49-F238E27FC236}">
                <a16:creationId xmlns:a16="http://schemas.microsoft.com/office/drawing/2014/main" id="{C4C758F3-848A-4AF8-824C-A2656A8EE8E7}"/>
              </a:ext>
            </a:extLst>
          </p:cNvPr>
          <p:cNvSpPr>
            <a:spLocks noGrp="1"/>
          </p:cNvSpPr>
          <p:nvPr>
            <p:ph type="title"/>
          </p:nvPr>
        </p:nvSpPr>
        <p:spPr>
          <a:xfrm>
            <a:off x="1591056" y="302388"/>
            <a:ext cx="6924294" cy="1325563"/>
          </a:xfrm>
        </p:spPr>
        <p:txBody>
          <a:bodyPr/>
          <a:lstStyle/>
          <a:p>
            <a:r>
              <a:rPr lang="en-GB" dirty="0"/>
              <a:t>Sinusitis (Acute)</a:t>
            </a:r>
            <a:br>
              <a:rPr lang="en-GB" dirty="0"/>
            </a:br>
            <a:r>
              <a:rPr lang="en-GB" sz="4000" dirty="0"/>
              <a:t>Antibiotic Choice</a:t>
            </a:r>
            <a:endParaRPr lang="en-GB" dirty="0"/>
          </a:p>
        </p:txBody>
      </p:sp>
      <p:sp>
        <p:nvSpPr>
          <p:cNvPr id="7" name="Footer Placeholder 4">
            <a:extLst>
              <a:ext uri="{FF2B5EF4-FFF2-40B4-BE49-F238E27FC236}">
                <a16:creationId xmlns:a16="http://schemas.microsoft.com/office/drawing/2014/main" id="{041AF758-3B77-470E-A117-58A199F0964C}"/>
              </a:ext>
            </a:extLst>
          </p:cNvPr>
          <p:cNvSpPr>
            <a:spLocks noGrp="1"/>
          </p:cNvSpPr>
          <p:nvPr>
            <p:ph type="ftr" sz="quarter" idx="11"/>
          </p:nvPr>
        </p:nvSpPr>
        <p:spPr>
          <a:xfrm>
            <a:off x="6057900" y="6356349"/>
            <a:ext cx="3086100" cy="365125"/>
          </a:xfrm>
        </p:spPr>
        <p:txBody>
          <a:bodyPr/>
          <a:lstStyle/>
          <a:p>
            <a:pPr algn="r"/>
            <a:r>
              <a:rPr lang="en-GB" dirty="0"/>
              <a:t>https://www.nice.org.uk/guidance/ng79</a:t>
            </a:r>
          </a:p>
        </p:txBody>
      </p:sp>
      <p:sp>
        <p:nvSpPr>
          <p:cNvPr id="8" name="Slide Number Placeholder 5">
            <a:extLst>
              <a:ext uri="{FF2B5EF4-FFF2-40B4-BE49-F238E27FC236}">
                <a16:creationId xmlns:a16="http://schemas.microsoft.com/office/drawing/2014/main" id="{39C46072-E103-4977-B45B-27786F26FA4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14</a:t>
            </a:fld>
            <a:endParaRPr lang="en-GB" dirty="0"/>
          </a:p>
        </p:txBody>
      </p:sp>
      <p:pic>
        <p:nvPicPr>
          <p:cNvPr id="9" name="Picture 8">
            <a:extLst>
              <a:ext uri="{FF2B5EF4-FFF2-40B4-BE49-F238E27FC236}">
                <a16:creationId xmlns:a16="http://schemas.microsoft.com/office/drawing/2014/main" id="{20955BC4-7B66-4BF1-91CA-4B7708B537F9}"/>
              </a:ext>
            </a:extLst>
          </p:cNvPr>
          <p:cNvPicPr>
            <a:picLocks noChangeAspect="1"/>
          </p:cNvPicPr>
          <p:nvPr/>
        </p:nvPicPr>
        <p:blipFill rotWithShape="1">
          <a:blip r:embed="rId3"/>
          <a:srcRect l="5775" r="2348" b="1466"/>
          <a:stretch/>
        </p:blipFill>
        <p:spPr>
          <a:xfrm>
            <a:off x="2020935" y="1608133"/>
            <a:ext cx="5102129" cy="3833128"/>
          </a:xfrm>
          <a:prstGeom prst="rect">
            <a:avLst/>
          </a:prstGeom>
        </p:spPr>
      </p:pic>
      <p:sp>
        <p:nvSpPr>
          <p:cNvPr id="11" name="TextBox 10">
            <a:extLst>
              <a:ext uri="{FF2B5EF4-FFF2-40B4-BE49-F238E27FC236}">
                <a16:creationId xmlns:a16="http://schemas.microsoft.com/office/drawing/2014/main" id="{2F558E7B-EE5C-463C-A553-7F63AB701EA6}"/>
              </a:ext>
            </a:extLst>
          </p:cNvPr>
          <p:cNvSpPr txBox="1"/>
          <p:nvPr/>
        </p:nvSpPr>
        <p:spPr>
          <a:xfrm>
            <a:off x="1116327" y="5493226"/>
            <a:ext cx="7886700" cy="830997"/>
          </a:xfrm>
          <a:prstGeom prst="rect">
            <a:avLst/>
          </a:prstGeom>
          <a:noFill/>
        </p:spPr>
        <p:txBody>
          <a:bodyPr wrap="square" rtlCol="0">
            <a:spAutoFit/>
          </a:bodyPr>
          <a:lstStyle/>
          <a:p>
            <a:pPr defTabSz="914400"/>
            <a:r>
              <a:rPr lang="en-GB" sz="2400" dirty="0">
                <a:solidFill>
                  <a:prstClr val="black"/>
                </a:solidFill>
              </a:rPr>
              <a:t>Symptoms last 2-3 weeks</a:t>
            </a:r>
          </a:p>
          <a:p>
            <a:pPr defTabSz="914400"/>
            <a:r>
              <a:rPr lang="en-GB" sz="2400" dirty="0">
                <a:solidFill>
                  <a:prstClr val="black"/>
                </a:solidFill>
              </a:rPr>
              <a:t>Severe complications 1:32 000 (otherwise healthy adults)</a:t>
            </a:r>
          </a:p>
        </p:txBody>
      </p:sp>
      <p:pic>
        <p:nvPicPr>
          <p:cNvPr id="12" name="Picture 11">
            <a:extLst>
              <a:ext uri="{FF2B5EF4-FFF2-40B4-BE49-F238E27FC236}">
                <a16:creationId xmlns:a16="http://schemas.microsoft.com/office/drawing/2014/main" id="{54949AF9-7B11-4B36-8905-47AB67747276}"/>
              </a:ext>
            </a:extLst>
          </p:cNvPr>
          <p:cNvPicPr>
            <a:picLocks noChangeAspect="1"/>
          </p:cNvPicPr>
          <p:nvPr/>
        </p:nvPicPr>
        <p:blipFill rotWithShape="1">
          <a:blip r:embed="rId4"/>
          <a:srcRect b="9387"/>
          <a:stretch/>
        </p:blipFill>
        <p:spPr>
          <a:xfrm>
            <a:off x="140973" y="5645768"/>
            <a:ext cx="975353" cy="646331"/>
          </a:xfrm>
          <a:prstGeom prst="rect">
            <a:avLst/>
          </a:prstGeom>
        </p:spPr>
      </p:pic>
      <p:sp>
        <p:nvSpPr>
          <p:cNvPr id="14" name="Arrow: Right 13">
            <a:extLst>
              <a:ext uri="{FF2B5EF4-FFF2-40B4-BE49-F238E27FC236}">
                <a16:creationId xmlns:a16="http://schemas.microsoft.com/office/drawing/2014/main" id="{D0455DE5-8B88-4C91-BAE5-852FDDBEB32B}"/>
              </a:ext>
            </a:extLst>
          </p:cNvPr>
          <p:cNvSpPr/>
          <p:nvPr/>
        </p:nvSpPr>
        <p:spPr>
          <a:xfrm>
            <a:off x="1374853" y="2637242"/>
            <a:ext cx="619571" cy="289607"/>
          </a:xfrm>
          <a:prstGeom prst="rightArrow">
            <a:avLst/>
          </a:prstGeom>
          <a:solidFill>
            <a:srgbClr val="98002E"/>
          </a:solidFill>
          <a:ln>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892">
              <a:defRPr/>
            </a:pPr>
            <a:endParaRPr lang="en-GB" sz="1350" dirty="0">
              <a:ln>
                <a:solidFill>
                  <a:srgbClr val="92D050"/>
                </a:solidFill>
              </a:ln>
              <a:solidFill>
                <a:srgbClr val="006666"/>
              </a:solidFill>
              <a:latin typeface="Calibri" panose="020F0502020204030204"/>
              <a:sym typeface="Arial"/>
            </a:endParaRPr>
          </a:p>
        </p:txBody>
      </p:sp>
      <p:sp>
        <p:nvSpPr>
          <p:cNvPr id="10" name="TextBox 9">
            <a:extLst>
              <a:ext uri="{FF2B5EF4-FFF2-40B4-BE49-F238E27FC236}">
                <a16:creationId xmlns:a16="http://schemas.microsoft.com/office/drawing/2014/main" id="{84315839-9B2C-482F-AE88-C42D39CDD20B}"/>
              </a:ext>
            </a:extLst>
          </p:cNvPr>
          <p:cNvSpPr txBox="1"/>
          <p:nvPr/>
        </p:nvSpPr>
        <p:spPr>
          <a:xfrm>
            <a:off x="4401871" y="2926849"/>
            <a:ext cx="4615756" cy="2923877"/>
          </a:xfrm>
          <a:prstGeom prst="rect">
            <a:avLst/>
          </a:prstGeom>
          <a:solidFill>
            <a:srgbClr val="DDDDDD"/>
          </a:solidFill>
          <a:ln w="38100">
            <a:solidFill>
              <a:srgbClr val="AD0016"/>
            </a:solidFill>
          </a:ln>
        </p:spPr>
        <p:txBody>
          <a:bodyPr wrap="square" rtlCol="0">
            <a:spAutoFit/>
          </a:bodyPr>
          <a:lstStyle/>
          <a:p>
            <a:pPr defTabSz="514337" fontAlgn="base">
              <a:spcBef>
                <a:spcPct val="0"/>
              </a:spcBef>
              <a:spcAft>
                <a:spcPct val="0"/>
              </a:spcAft>
              <a:defRPr/>
            </a:pPr>
            <a:r>
              <a:rPr lang="en-GB" altLang="en-US" sz="2400" b="1" dirty="0">
                <a:solidFill>
                  <a:srgbClr val="AD0016"/>
                </a:solidFill>
                <a:latin typeface="Calibri" panose="020F0502020204030204" pitchFamily="34" charset="0"/>
                <a:cs typeface="Arial"/>
                <a:sym typeface="Arial"/>
              </a:rPr>
              <a:t>Evidence</a:t>
            </a:r>
            <a:endParaRPr lang="en-GB" altLang="en-US" sz="2400" dirty="0">
              <a:solidFill>
                <a:srgbClr val="AD0016"/>
              </a:solidFill>
              <a:latin typeface="Calibri" panose="020F0502020204030204" pitchFamily="34" charset="0"/>
              <a:cs typeface="Arial"/>
              <a:sym typeface="Arial"/>
            </a:endParaRPr>
          </a:p>
          <a:p>
            <a:pPr defTabSz="514337" fontAlgn="base">
              <a:spcBef>
                <a:spcPct val="0"/>
              </a:spcBef>
              <a:spcAft>
                <a:spcPct val="0"/>
              </a:spcAft>
              <a:defRPr/>
            </a:pPr>
            <a:r>
              <a:rPr lang="en-GB" altLang="en-US" sz="2400" b="1" dirty="0">
                <a:solidFill>
                  <a:prstClr val="black"/>
                </a:solidFill>
                <a:latin typeface="Calibri" panose="020F0502020204030204" pitchFamily="34" charset="0"/>
                <a:cs typeface="Arial"/>
                <a:sym typeface="Arial"/>
              </a:rPr>
              <a:t>Antibiotic vs. placebo </a:t>
            </a:r>
          </a:p>
          <a:p>
            <a:pPr marL="257168" indent="-257168" defTabSz="514337" fontAlgn="base">
              <a:spcBef>
                <a:spcPct val="0"/>
              </a:spcBef>
              <a:spcAft>
                <a:spcPct val="0"/>
              </a:spcAft>
              <a:buFont typeface="Arial" panose="020B0604020202020204" pitchFamily="34" charset="0"/>
              <a:buChar char="•"/>
              <a:defRPr/>
            </a:pPr>
            <a:r>
              <a:rPr lang="en-GB" altLang="en-US" sz="2400" dirty="0">
                <a:solidFill>
                  <a:prstClr val="black"/>
                </a:solidFill>
                <a:latin typeface="Calibri" panose="020F0502020204030204" pitchFamily="34" charset="0"/>
                <a:cs typeface="Arial"/>
                <a:sym typeface="Arial"/>
              </a:rPr>
              <a:t>NNT: 7-21 days depending on the outcomes</a:t>
            </a:r>
          </a:p>
          <a:p>
            <a:pPr marL="257168" indent="-257168" defTabSz="514337" fontAlgn="base">
              <a:spcBef>
                <a:spcPct val="0"/>
              </a:spcBef>
              <a:spcAft>
                <a:spcPct val="0"/>
              </a:spcAft>
              <a:buFont typeface="Arial" panose="020B0604020202020204" pitchFamily="34" charset="0"/>
              <a:buChar char="•"/>
              <a:defRPr/>
            </a:pPr>
            <a:r>
              <a:rPr lang="en-GB" altLang="en-US" sz="2400" dirty="0">
                <a:solidFill>
                  <a:prstClr val="black"/>
                </a:solidFill>
                <a:latin typeface="Calibri" panose="020F0502020204030204" pitchFamily="34" charset="0"/>
                <a:cs typeface="Arial"/>
                <a:sym typeface="Arial"/>
              </a:rPr>
              <a:t>Little effect on illness duration </a:t>
            </a:r>
          </a:p>
          <a:p>
            <a:pPr defTabSz="514337" fontAlgn="base">
              <a:spcBef>
                <a:spcPct val="0"/>
              </a:spcBef>
              <a:spcAft>
                <a:spcPct val="0"/>
              </a:spcAft>
              <a:defRPr/>
            </a:pPr>
            <a:r>
              <a:rPr lang="en-GB" altLang="en-US" sz="2400" b="1" dirty="0">
                <a:solidFill>
                  <a:prstClr val="black"/>
                </a:solidFill>
                <a:latin typeface="Calibri" panose="020F0502020204030204" pitchFamily="34" charset="0"/>
                <a:cs typeface="Arial"/>
                <a:sym typeface="Arial"/>
              </a:rPr>
              <a:t>Harms: NNH</a:t>
            </a:r>
          </a:p>
          <a:p>
            <a:pPr defTabSz="514337" fontAlgn="base">
              <a:spcBef>
                <a:spcPct val="0"/>
              </a:spcBef>
              <a:spcAft>
                <a:spcPct val="0"/>
              </a:spcAft>
              <a:defRPr/>
            </a:pPr>
            <a:r>
              <a:rPr lang="en-GB" altLang="en-US" sz="2000" dirty="0">
                <a:solidFill>
                  <a:prstClr val="black"/>
                </a:solidFill>
                <a:latin typeface="Calibri" panose="020F0502020204030204" pitchFamily="34" charset="0"/>
                <a:cs typeface="Arial"/>
                <a:sym typeface="Arial"/>
              </a:rPr>
              <a:t>All adverse effects: 8-11</a:t>
            </a:r>
          </a:p>
          <a:p>
            <a:pPr defTabSz="514337" fontAlgn="base">
              <a:spcBef>
                <a:spcPct val="0"/>
              </a:spcBef>
              <a:spcAft>
                <a:spcPct val="0"/>
              </a:spcAft>
              <a:defRPr/>
            </a:pPr>
            <a:r>
              <a:rPr lang="en-GB" altLang="en-US" sz="2000" dirty="0">
                <a:solidFill>
                  <a:prstClr val="black"/>
                </a:solidFill>
                <a:latin typeface="Calibri" panose="020F0502020204030204" pitchFamily="34" charset="0"/>
                <a:cs typeface="Arial"/>
                <a:sym typeface="Arial"/>
              </a:rPr>
              <a:t>Diarrhoea: 18</a:t>
            </a:r>
            <a:endParaRPr lang="en-GB" altLang="en-US" sz="1100" dirty="0">
              <a:solidFill>
                <a:prstClr val="black"/>
              </a:solidFill>
              <a:latin typeface="Calibri" panose="020F0502020204030204" pitchFamily="34" charset="0"/>
              <a:cs typeface="Arial"/>
              <a:sym typeface="Arial"/>
            </a:endParaRPr>
          </a:p>
        </p:txBody>
      </p:sp>
      <p:sp>
        <p:nvSpPr>
          <p:cNvPr id="13" name="Date Placeholder 3">
            <a:extLst>
              <a:ext uri="{FF2B5EF4-FFF2-40B4-BE49-F238E27FC236}">
                <a16:creationId xmlns:a16="http://schemas.microsoft.com/office/drawing/2014/main" id="{4051A6CE-6475-4723-A621-7FEE862A8C26}"/>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365220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9"/>
                                        </p:tgtEl>
                                        <p:attrNameLst>
                                          <p:attrName>style.opacity</p:attrName>
                                        </p:attrNameLst>
                                      </p:cBhvr>
                                      <p:to>
                                        <p:strVal val="0.25"/>
                                      </p:to>
                                    </p:set>
                                    <p:animEffect filter="image" prLst="opacity: 0.25">
                                      <p:cBhvr rctx="IE">
                                        <p:cTn id="7" dur="indefinite"/>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CF560-5A8C-4A94-AEA3-719296810740}"/>
              </a:ext>
            </a:extLst>
          </p:cNvPr>
          <p:cNvSpPr>
            <a:spLocks noGrp="1"/>
          </p:cNvSpPr>
          <p:nvPr>
            <p:ph type="title"/>
          </p:nvPr>
        </p:nvSpPr>
        <p:spPr>
          <a:xfrm>
            <a:off x="1591055" y="365126"/>
            <a:ext cx="7390243" cy="1325563"/>
          </a:xfrm>
        </p:spPr>
        <p:txBody>
          <a:bodyPr/>
          <a:lstStyle/>
          <a:p>
            <a:r>
              <a:rPr lang="en-GB" dirty="0"/>
              <a:t>Cognitive Bias &amp; Assessing Risks</a:t>
            </a:r>
          </a:p>
        </p:txBody>
      </p:sp>
      <p:sp>
        <p:nvSpPr>
          <p:cNvPr id="3" name="Content Placeholder 2">
            <a:extLst>
              <a:ext uri="{FF2B5EF4-FFF2-40B4-BE49-F238E27FC236}">
                <a16:creationId xmlns:a16="http://schemas.microsoft.com/office/drawing/2014/main" id="{8AFDEEFA-C06E-4087-AD61-A08D0F72431A}"/>
              </a:ext>
            </a:extLst>
          </p:cNvPr>
          <p:cNvSpPr>
            <a:spLocks noGrp="1"/>
          </p:cNvSpPr>
          <p:nvPr>
            <p:ph idx="1"/>
          </p:nvPr>
        </p:nvSpPr>
        <p:spPr>
          <a:xfrm>
            <a:off x="162702" y="1690689"/>
            <a:ext cx="6603143" cy="5167312"/>
          </a:xfrm>
        </p:spPr>
        <p:txBody>
          <a:bodyPr>
            <a:normAutofit fontScale="77500" lnSpcReduction="20000"/>
          </a:bodyPr>
          <a:lstStyle/>
          <a:p>
            <a:pPr marL="4763" lvl="0" indent="-4763" eaLnBrk="0" fontAlgn="base" hangingPunct="0">
              <a:lnSpc>
                <a:spcPct val="120000"/>
              </a:lnSpc>
              <a:spcBef>
                <a:spcPts val="0"/>
              </a:spcBef>
              <a:buNone/>
            </a:pPr>
            <a:r>
              <a:rPr lang="en-GB" sz="3600" b="1" dirty="0">
                <a:solidFill>
                  <a:prstClr val="black"/>
                </a:solidFill>
                <a:ea typeface="ヒラギノ角ゴ Pro W3" pitchFamily="84" charset="-128"/>
              </a:rPr>
              <a:t>Availability bias        </a:t>
            </a:r>
            <a:endParaRPr lang="en-GB" sz="3600" dirty="0">
              <a:solidFill>
                <a:prstClr val="black"/>
              </a:solidFill>
              <a:ea typeface="ヒラギノ角ゴ Pro W3" pitchFamily="84" charset="-128"/>
            </a:endParaRPr>
          </a:p>
          <a:p>
            <a:pPr marL="0" lvl="0" indent="0" eaLnBrk="0" fontAlgn="base" hangingPunct="0">
              <a:lnSpc>
                <a:spcPct val="120000"/>
              </a:lnSpc>
              <a:spcBef>
                <a:spcPts val="0"/>
              </a:spcBef>
              <a:spcAft>
                <a:spcPts val="1800"/>
              </a:spcAft>
              <a:buNone/>
            </a:pPr>
            <a:r>
              <a:rPr lang="en-GB" sz="3600" dirty="0">
                <a:solidFill>
                  <a:prstClr val="black"/>
                </a:solidFill>
                <a:ea typeface="ヒラギノ角ゴ Pro W3" pitchFamily="84" charset="-128"/>
              </a:rPr>
              <a:t>Stories from the media or friends easily come to mind</a:t>
            </a:r>
          </a:p>
          <a:p>
            <a:pPr marL="4763" lvl="0" indent="-4763" eaLnBrk="0" fontAlgn="base" hangingPunct="0">
              <a:lnSpc>
                <a:spcPct val="120000"/>
              </a:lnSpc>
              <a:spcBef>
                <a:spcPts val="0"/>
              </a:spcBef>
              <a:buNone/>
            </a:pPr>
            <a:r>
              <a:rPr lang="en-GB" sz="3600" b="1" dirty="0">
                <a:solidFill>
                  <a:prstClr val="black"/>
                </a:solidFill>
                <a:ea typeface="ヒラギノ角ゴ Pro W3" pitchFamily="84" charset="-128"/>
              </a:rPr>
              <a:t>Probability neglect</a:t>
            </a:r>
            <a:r>
              <a:rPr lang="en-GB" sz="3600" dirty="0">
                <a:solidFill>
                  <a:prstClr val="black"/>
                </a:solidFill>
                <a:ea typeface="ヒラギノ角ゴ Pro W3" pitchFamily="84" charset="-128"/>
              </a:rPr>
              <a:t> </a:t>
            </a:r>
          </a:p>
          <a:p>
            <a:pPr marL="0" lvl="0" indent="0" eaLnBrk="0" fontAlgn="base" hangingPunct="0">
              <a:lnSpc>
                <a:spcPct val="120000"/>
              </a:lnSpc>
              <a:spcBef>
                <a:spcPts val="0"/>
              </a:spcBef>
              <a:spcAft>
                <a:spcPts val="1800"/>
              </a:spcAft>
              <a:buNone/>
            </a:pPr>
            <a:r>
              <a:rPr lang="en-GB" sz="3600" dirty="0">
                <a:solidFill>
                  <a:prstClr val="black"/>
                </a:solidFill>
                <a:ea typeface="ヒラギノ角ゴ Pro W3" pitchFamily="84" charset="-128"/>
              </a:rPr>
              <a:t>The amount of concern is not adequately sensitive to the probability of harm. </a:t>
            </a:r>
          </a:p>
          <a:p>
            <a:pPr marL="4763" lvl="0" indent="-4763" eaLnBrk="0" fontAlgn="base" hangingPunct="0">
              <a:lnSpc>
                <a:spcPct val="120000"/>
              </a:lnSpc>
              <a:spcBef>
                <a:spcPts val="0"/>
              </a:spcBef>
              <a:buNone/>
            </a:pPr>
            <a:r>
              <a:rPr lang="en-GB" sz="3600" b="1" dirty="0">
                <a:solidFill>
                  <a:prstClr val="black"/>
                </a:solidFill>
                <a:ea typeface="ヒラギノ角ゴ Pro W3" pitchFamily="84" charset="-128"/>
              </a:rPr>
              <a:t>Hindsight bias</a:t>
            </a:r>
          </a:p>
          <a:p>
            <a:pPr marL="0" lvl="0" indent="0" eaLnBrk="0" fontAlgn="base" hangingPunct="0">
              <a:lnSpc>
                <a:spcPct val="120000"/>
              </a:lnSpc>
              <a:spcBef>
                <a:spcPts val="0"/>
              </a:spcBef>
              <a:buNone/>
            </a:pPr>
            <a:r>
              <a:rPr lang="en-GB" sz="3600" dirty="0">
                <a:solidFill>
                  <a:prstClr val="black"/>
                </a:solidFill>
                <a:ea typeface="ヒラギノ角ゴ Pro W3" pitchFamily="84" charset="-128"/>
              </a:rPr>
              <a:t>Hindsight is great! </a:t>
            </a:r>
          </a:p>
          <a:p>
            <a:pPr marL="0" lvl="0" indent="0" eaLnBrk="0" fontAlgn="base" hangingPunct="0">
              <a:lnSpc>
                <a:spcPct val="120000"/>
              </a:lnSpc>
              <a:spcBef>
                <a:spcPts val="0"/>
              </a:spcBef>
              <a:spcAft>
                <a:spcPts val="1200"/>
              </a:spcAft>
              <a:buNone/>
            </a:pPr>
            <a:r>
              <a:rPr lang="en-GB" sz="2600" dirty="0">
                <a:solidFill>
                  <a:prstClr val="black"/>
                </a:solidFill>
                <a:ea typeface="ヒラギノ角ゴ Pro W3" pitchFamily="84" charset="-128"/>
              </a:rPr>
              <a:t>(It can be very difficult to reset the scenario once the outcome is known)</a:t>
            </a:r>
          </a:p>
        </p:txBody>
      </p:sp>
      <p:sp>
        <p:nvSpPr>
          <p:cNvPr id="7" name="Footer Placeholder 4">
            <a:extLst>
              <a:ext uri="{FF2B5EF4-FFF2-40B4-BE49-F238E27FC236}">
                <a16:creationId xmlns:a16="http://schemas.microsoft.com/office/drawing/2014/main" id="{AD98D944-98B4-4920-9495-895E8FFC619D}"/>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13EB535B-897C-4C73-B20B-52D9CAB648B4}"/>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15</a:t>
            </a:fld>
            <a:endParaRPr lang="en-GB" dirty="0"/>
          </a:p>
        </p:txBody>
      </p:sp>
      <p:pic>
        <p:nvPicPr>
          <p:cNvPr id="9" name="Picture 8">
            <a:extLst>
              <a:ext uri="{FF2B5EF4-FFF2-40B4-BE49-F238E27FC236}">
                <a16:creationId xmlns:a16="http://schemas.microsoft.com/office/drawing/2014/main" id="{7D02C1A4-D3A9-4FBC-91C7-EC9546BA16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40756" y="1951020"/>
            <a:ext cx="2520388" cy="3742548"/>
          </a:xfrm>
          <a:prstGeom prst="rect">
            <a:avLst/>
          </a:prstGeom>
        </p:spPr>
      </p:pic>
      <p:sp>
        <p:nvSpPr>
          <p:cNvPr id="10" name="Date Placeholder 3">
            <a:extLst>
              <a:ext uri="{FF2B5EF4-FFF2-40B4-BE49-F238E27FC236}">
                <a16:creationId xmlns:a16="http://schemas.microsoft.com/office/drawing/2014/main" id="{2B9AA49C-F9B0-47D5-A9C8-ECBB8D941858}"/>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210712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A6F27-B50F-44CB-BB4D-E06B21D722D9}"/>
              </a:ext>
            </a:extLst>
          </p:cNvPr>
          <p:cNvSpPr>
            <a:spLocks noGrp="1"/>
          </p:cNvSpPr>
          <p:nvPr>
            <p:ph type="title"/>
          </p:nvPr>
        </p:nvSpPr>
        <p:spPr/>
        <p:txBody>
          <a:bodyPr/>
          <a:lstStyle/>
          <a:p>
            <a:r>
              <a:rPr lang="en-GB" dirty="0"/>
              <a:t>Sore Throat</a:t>
            </a:r>
          </a:p>
        </p:txBody>
      </p:sp>
      <p:sp>
        <p:nvSpPr>
          <p:cNvPr id="3" name="Content Placeholder 2">
            <a:extLst>
              <a:ext uri="{FF2B5EF4-FFF2-40B4-BE49-F238E27FC236}">
                <a16:creationId xmlns:a16="http://schemas.microsoft.com/office/drawing/2014/main" id="{C36DB94D-9D8C-471F-ADCC-AC58433A4F9A}"/>
              </a:ext>
            </a:extLst>
          </p:cNvPr>
          <p:cNvSpPr>
            <a:spLocks noGrp="1"/>
          </p:cNvSpPr>
          <p:nvPr>
            <p:ph idx="1"/>
          </p:nvPr>
        </p:nvSpPr>
        <p:spPr>
          <a:xfrm>
            <a:off x="13625" y="1951119"/>
            <a:ext cx="3154862" cy="3306441"/>
          </a:xfrm>
        </p:spPr>
        <p:txBody>
          <a:bodyPr/>
          <a:lstStyle/>
          <a:p>
            <a:r>
              <a:rPr lang="en-GB" dirty="0"/>
              <a:t>Use a score e.g. </a:t>
            </a:r>
            <a:r>
              <a:rPr lang="en-GB" dirty="0" err="1"/>
              <a:t>FeverPAIN</a:t>
            </a:r>
            <a:r>
              <a:rPr lang="en-GB" dirty="0"/>
              <a:t> or </a:t>
            </a:r>
            <a:r>
              <a:rPr lang="en-GB" dirty="0" err="1"/>
              <a:t>Centor</a:t>
            </a:r>
            <a:endParaRPr lang="en-GB" dirty="0"/>
          </a:p>
          <a:p>
            <a:r>
              <a:rPr lang="en-GB" dirty="0"/>
              <a:t>Only examine oropharynx of children if essential [RCPCH] *Use PPE</a:t>
            </a:r>
          </a:p>
        </p:txBody>
      </p:sp>
      <p:sp>
        <p:nvSpPr>
          <p:cNvPr id="7" name="Footer Placeholder 4">
            <a:extLst>
              <a:ext uri="{FF2B5EF4-FFF2-40B4-BE49-F238E27FC236}">
                <a16:creationId xmlns:a16="http://schemas.microsoft.com/office/drawing/2014/main" id="{69CDD1A0-0AE6-4ECD-AEB4-A6DB70D71435}"/>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DFAC6AE0-C130-4BDB-91D1-42BEED557C1B}"/>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16</a:t>
            </a:fld>
            <a:endParaRPr lang="en-GB" dirty="0"/>
          </a:p>
        </p:txBody>
      </p:sp>
      <p:pic>
        <p:nvPicPr>
          <p:cNvPr id="9" name="Picture 8">
            <a:extLst>
              <a:ext uri="{FF2B5EF4-FFF2-40B4-BE49-F238E27FC236}">
                <a16:creationId xmlns:a16="http://schemas.microsoft.com/office/drawing/2014/main" id="{59091D49-DFC5-4843-B30A-D09858446C3E}"/>
              </a:ext>
            </a:extLst>
          </p:cNvPr>
          <p:cNvPicPr/>
          <p:nvPr/>
        </p:nvPicPr>
        <p:blipFill rotWithShape="1">
          <a:blip r:embed="rId3"/>
          <a:srcRect l="10415" t="10439" r="39619" b="33819"/>
          <a:stretch/>
        </p:blipFill>
        <p:spPr bwMode="auto">
          <a:xfrm>
            <a:off x="3224914" y="1690689"/>
            <a:ext cx="5817042" cy="3827302"/>
          </a:xfrm>
          <a:prstGeom prst="rect">
            <a:avLst/>
          </a:prstGeom>
          <a:ln w="57150">
            <a:solidFill>
              <a:schemeClr val="tx1"/>
            </a:solidFill>
          </a:ln>
          <a:extLst>
            <a:ext uri="{53640926-AAD7-44D8-BBD7-CCE9431645EC}">
              <a14:shadowObscured xmlns:a14="http://schemas.microsoft.com/office/drawing/2010/main"/>
            </a:ext>
          </a:extLst>
        </p:spPr>
      </p:pic>
      <p:sp>
        <p:nvSpPr>
          <p:cNvPr id="11" name="Date Placeholder 3">
            <a:extLst>
              <a:ext uri="{FF2B5EF4-FFF2-40B4-BE49-F238E27FC236}">
                <a16:creationId xmlns:a16="http://schemas.microsoft.com/office/drawing/2014/main" id="{BACD7A8A-B1B6-4BC7-909C-CCEA70120379}"/>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
        <p:nvSpPr>
          <p:cNvPr id="10" name="TextBox 9">
            <a:extLst>
              <a:ext uri="{FF2B5EF4-FFF2-40B4-BE49-F238E27FC236}">
                <a16:creationId xmlns:a16="http://schemas.microsoft.com/office/drawing/2014/main" id="{153E85BF-1806-4FA2-AE46-3896C799F323}"/>
              </a:ext>
            </a:extLst>
          </p:cNvPr>
          <p:cNvSpPr txBox="1"/>
          <p:nvPr/>
        </p:nvSpPr>
        <p:spPr>
          <a:xfrm>
            <a:off x="414671" y="5614004"/>
            <a:ext cx="8100679" cy="646331"/>
          </a:xfrm>
          <a:prstGeom prst="rect">
            <a:avLst/>
          </a:prstGeom>
          <a:noFill/>
        </p:spPr>
        <p:txBody>
          <a:bodyPr wrap="square">
            <a:spAutoFit/>
          </a:bodyPr>
          <a:lstStyle/>
          <a:p>
            <a:pPr lvl="0">
              <a:spcAft>
                <a:spcPts val="0"/>
              </a:spcAft>
              <a:tabLst>
                <a:tab pos="457200" algn="l"/>
              </a:tabLst>
            </a:pPr>
            <a:r>
              <a:rPr lang="en-GB" dirty="0">
                <a:solidFill>
                  <a:srgbClr val="07080B"/>
                </a:solidFill>
                <a:latin typeface="Calibri" panose="020F0502020204030204" pitchFamily="34" charset="0"/>
                <a:ea typeface="Times New Roman" panose="02020603050405020304" pitchFamily="18" charset="0"/>
                <a:cs typeface="Times New Roman" panose="02020603050405020304" pitchFamily="18" charset="0"/>
              </a:rPr>
              <a:t>S</a:t>
            </a:r>
            <a:r>
              <a:rPr lang="en-GB" kern="1200" dirty="0">
                <a:solidFill>
                  <a:srgbClr val="07080B"/>
                </a:solidFill>
                <a:effectLst/>
                <a:latin typeface="Calibri" panose="020F0502020204030204" pitchFamily="34" charset="0"/>
                <a:ea typeface="Times New Roman" panose="02020603050405020304" pitchFamily="18" charset="0"/>
                <a:cs typeface="Times New Roman" panose="02020603050405020304" pitchFamily="18" charset="0"/>
              </a:rPr>
              <a:t>ore throat may be a symptom of COVID-19 . Ask about high temperature, a new continuous cough, a loss of, or change to, sense of smell or taste </a:t>
            </a:r>
            <a:endParaRPr lang="en-GB"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3116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7F8903C-6A1D-4AD9-A9FF-478D3C87E6BC}"/>
              </a:ext>
            </a:extLst>
          </p:cNvPr>
          <p:cNvPicPr>
            <a:picLocks noChangeAspect="1"/>
          </p:cNvPicPr>
          <p:nvPr/>
        </p:nvPicPr>
        <p:blipFill>
          <a:blip r:embed="rId3"/>
          <a:stretch>
            <a:fillRect/>
          </a:stretch>
        </p:blipFill>
        <p:spPr>
          <a:xfrm>
            <a:off x="76430" y="5001669"/>
            <a:ext cx="1005927" cy="713294"/>
          </a:xfrm>
          <a:prstGeom prst="rect">
            <a:avLst/>
          </a:prstGeom>
        </p:spPr>
      </p:pic>
      <p:sp>
        <p:nvSpPr>
          <p:cNvPr id="2" name="Title 1">
            <a:extLst>
              <a:ext uri="{FF2B5EF4-FFF2-40B4-BE49-F238E27FC236}">
                <a16:creationId xmlns:a16="http://schemas.microsoft.com/office/drawing/2014/main" id="{FDE9BE43-19AB-4CD2-9B2E-AC2973045999}"/>
              </a:ext>
            </a:extLst>
          </p:cNvPr>
          <p:cNvSpPr>
            <a:spLocks noGrp="1"/>
          </p:cNvSpPr>
          <p:nvPr>
            <p:ph type="title"/>
          </p:nvPr>
        </p:nvSpPr>
        <p:spPr>
          <a:xfrm>
            <a:off x="1591056" y="324592"/>
            <a:ext cx="6924294" cy="1325563"/>
          </a:xfrm>
        </p:spPr>
        <p:txBody>
          <a:bodyPr>
            <a:normAutofit fontScale="90000"/>
          </a:bodyPr>
          <a:lstStyle/>
          <a:p>
            <a:r>
              <a:rPr lang="en-GB" sz="4900" dirty="0"/>
              <a:t>Sore Throat</a:t>
            </a:r>
            <a:br>
              <a:rPr lang="en-GB" dirty="0"/>
            </a:br>
            <a:r>
              <a:rPr lang="en-GB" dirty="0"/>
              <a:t>Remote Assessment</a:t>
            </a:r>
          </a:p>
        </p:txBody>
      </p:sp>
      <p:sp>
        <p:nvSpPr>
          <p:cNvPr id="3" name="Content Placeholder 2">
            <a:extLst>
              <a:ext uri="{FF2B5EF4-FFF2-40B4-BE49-F238E27FC236}">
                <a16:creationId xmlns:a16="http://schemas.microsoft.com/office/drawing/2014/main" id="{EA30B001-E050-4F7E-AAF3-9C1BC8F1B4A9}"/>
              </a:ext>
            </a:extLst>
          </p:cNvPr>
          <p:cNvSpPr>
            <a:spLocks noGrp="1"/>
          </p:cNvSpPr>
          <p:nvPr>
            <p:ph idx="1"/>
          </p:nvPr>
        </p:nvSpPr>
        <p:spPr>
          <a:xfrm>
            <a:off x="967563" y="1597522"/>
            <a:ext cx="8176437" cy="4953827"/>
          </a:xfrm>
        </p:spPr>
        <p:txBody>
          <a:bodyPr>
            <a:noAutofit/>
          </a:bodyPr>
          <a:lstStyle/>
          <a:p>
            <a:pPr marL="0" lvl="0" indent="0">
              <a:lnSpc>
                <a:spcPct val="100000"/>
              </a:lnSpc>
              <a:spcBef>
                <a:spcPts val="0"/>
              </a:spcBef>
              <a:buClr>
                <a:srgbClr val="00AE9E"/>
              </a:buClr>
              <a:buNone/>
              <a:defRPr/>
            </a:pPr>
            <a:r>
              <a:rPr lang="en-GB" b="1" dirty="0" err="1">
                <a:solidFill>
                  <a:prstClr val="black"/>
                </a:solidFill>
                <a:cs typeface="Arial" panose="020B0604020202020204" pitchFamily="34" charset="0"/>
              </a:rPr>
              <a:t>FeverPAIN</a:t>
            </a:r>
            <a:r>
              <a:rPr lang="en-GB" b="1" dirty="0">
                <a:solidFill>
                  <a:prstClr val="black"/>
                </a:solidFill>
                <a:cs typeface="Arial" panose="020B0604020202020204" pitchFamily="34" charset="0"/>
              </a:rPr>
              <a:t> remote assessment</a:t>
            </a:r>
          </a:p>
          <a:p>
            <a:pPr marL="257175" lvl="0" indent="-257175">
              <a:lnSpc>
                <a:spcPct val="100000"/>
              </a:lnSpc>
              <a:spcBef>
                <a:spcPts val="0"/>
              </a:spcBef>
              <a:buClr>
                <a:schemeClr val="tx1"/>
              </a:buClr>
              <a:buFont typeface="Wingdings" panose="05000000000000000000" pitchFamily="2" charset="2"/>
              <a:buChar char="ü"/>
              <a:defRPr/>
            </a:pPr>
            <a:r>
              <a:rPr lang="en-GB" dirty="0">
                <a:solidFill>
                  <a:prstClr val="black"/>
                </a:solidFill>
                <a:cs typeface="Arial" panose="020B0604020202020204" pitchFamily="34" charset="0"/>
              </a:rPr>
              <a:t>Consider using parental description (do not actively encourage parental examination)</a:t>
            </a:r>
          </a:p>
          <a:p>
            <a:pPr marL="257175" lvl="0" indent="-257175">
              <a:lnSpc>
                <a:spcPct val="100000"/>
              </a:lnSpc>
              <a:spcBef>
                <a:spcPts val="0"/>
              </a:spcBef>
              <a:buClr>
                <a:schemeClr val="tx1"/>
              </a:buClr>
              <a:buFont typeface="Wingdings" panose="05000000000000000000" pitchFamily="2" charset="2"/>
              <a:buChar char="ü"/>
              <a:defRPr/>
            </a:pPr>
            <a:r>
              <a:rPr lang="en-GB" dirty="0">
                <a:solidFill>
                  <a:prstClr val="black"/>
                </a:solidFill>
                <a:cs typeface="Arial" panose="020B0604020202020204" pitchFamily="34" charset="0"/>
              </a:rPr>
              <a:t>If tonsil appearance unknown, consider starting with a </a:t>
            </a:r>
            <a:r>
              <a:rPr lang="en-GB" dirty="0" err="1">
                <a:solidFill>
                  <a:prstClr val="black"/>
                </a:solidFill>
                <a:cs typeface="Arial" panose="020B0604020202020204" pitchFamily="34" charset="0"/>
              </a:rPr>
              <a:t>feverPAIN</a:t>
            </a:r>
            <a:r>
              <a:rPr lang="en-GB" dirty="0">
                <a:solidFill>
                  <a:prstClr val="black"/>
                </a:solidFill>
                <a:cs typeface="Arial" panose="020B0604020202020204" pitchFamily="34" charset="0"/>
              </a:rPr>
              <a:t> score of 2</a:t>
            </a:r>
          </a:p>
          <a:p>
            <a:pPr marL="257175" lvl="0" indent="-257175">
              <a:lnSpc>
                <a:spcPct val="100000"/>
              </a:lnSpc>
              <a:spcBef>
                <a:spcPts val="0"/>
              </a:spcBef>
              <a:buClr>
                <a:srgbClr val="00AE9E"/>
              </a:buClr>
              <a:buFont typeface="Wingdings" panose="05000000000000000000" pitchFamily="2" charset="2"/>
              <a:buChar char="ü"/>
              <a:defRPr/>
            </a:pPr>
            <a:endParaRPr lang="en-GB" dirty="0">
              <a:solidFill>
                <a:prstClr val="black"/>
              </a:solidFill>
              <a:cs typeface="Arial" panose="020B0604020202020204" pitchFamily="34" charset="0"/>
            </a:endParaRPr>
          </a:p>
          <a:p>
            <a:pPr marL="0" lvl="0" indent="0">
              <a:lnSpc>
                <a:spcPct val="100000"/>
              </a:lnSpc>
              <a:spcBef>
                <a:spcPts val="0"/>
              </a:spcBef>
              <a:buClr>
                <a:srgbClr val="00AE9E"/>
              </a:buClr>
              <a:buNone/>
              <a:defRPr/>
            </a:pPr>
            <a:r>
              <a:rPr lang="en-GB" b="1" dirty="0">
                <a:solidFill>
                  <a:prstClr val="black"/>
                </a:solidFill>
                <a:cs typeface="Arial" panose="020B0604020202020204" pitchFamily="34" charset="0"/>
              </a:rPr>
              <a:t>Remember</a:t>
            </a:r>
          </a:p>
          <a:p>
            <a:pPr marL="257175" lvl="0" indent="-257175">
              <a:lnSpc>
                <a:spcPct val="100000"/>
              </a:lnSpc>
              <a:spcBef>
                <a:spcPts val="0"/>
              </a:spcBef>
              <a:buClr>
                <a:schemeClr val="tx1"/>
              </a:buClr>
              <a:buFont typeface="Wingdings" panose="05000000000000000000" pitchFamily="2" charset="2"/>
              <a:buChar char="ü"/>
              <a:defRPr/>
            </a:pPr>
            <a:r>
              <a:rPr lang="en-GB" dirty="0">
                <a:solidFill>
                  <a:prstClr val="black"/>
                </a:solidFill>
                <a:cs typeface="Arial" panose="020B0604020202020204" pitchFamily="34" charset="0"/>
              </a:rPr>
              <a:t>Most people feel better after 1 week, with or without antibiotics</a:t>
            </a:r>
          </a:p>
          <a:p>
            <a:pPr marL="257175" lvl="0" indent="-257175">
              <a:lnSpc>
                <a:spcPct val="100000"/>
              </a:lnSpc>
              <a:spcBef>
                <a:spcPts val="0"/>
              </a:spcBef>
              <a:buClr>
                <a:schemeClr val="tx1"/>
              </a:buClr>
              <a:buFont typeface="Wingdings" panose="05000000000000000000" pitchFamily="2" charset="2"/>
              <a:buChar char="ü"/>
              <a:defRPr/>
            </a:pPr>
            <a:r>
              <a:rPr lang="en-GB" dirty="0">
                <a:solidFill>
                  <a:prstClr val="black"/>
                </a:solidFill>
                <a:cs typeface="Arial" panose="020B0604020202020204" pitchFamily="34" charset="0"/>
              </a:rPr>
              <a:t>Withholding antibiotics is unlikely to lead to complications </a:t>
            </a:r>
          </a:p>
        </p:txBody>
      </p:sp>
      <p:sp>
        <p:nvSpPr>
          <p:cNvPr id="7" name="Footer Placeholder 4">
            <a:extLst>
              <a:ext uri="{FF2B5EF4-FFF2-40B4-BE49-F238E27FC236}">
                <a16:creationId xmlns:a16="http://schemas.microsoft.com/office/drawing/2014/main" id="{D0EACE17-FCC0-4053-B26C-900E9789D7DA}"/>
              </a:ext>
            </a:extLst>
          </p:cNvPr>
          <p:cNvSpPr>
            <a:spLocks noGrp="1"/>
          </p:cNvSpPr>
          <p:nvPr>
            <p:ph type="ftr" sz="quarter" idx="11"/>
          </p:nvPr>
        </p:nvSpPr>
        <p:spPr>
          <a:xfrm>
            <a:off x="5600700" y="6356349"/>
            <a:ext cx="3543300" cy="365125"/>
          </a:xfrm>
        </p:spPr>
        <p:txBody>
          <a:bodyPr/>
          <a:lstStyle/>
          <a:p>
            <a:pPr algn="r"/>
            <a:r>
              <a:rPr lang="en-GB" dirty="0"/>
              <a:t>Royal College of Paediatrics and Child Health (RCPCH)</a:t>
            </a:r>
          </a:p>
        </p:txBody>
      </p:sp>
      <p:sp>
        <p:nvSpPr>
          <p:cNvPr id="8" name="Slide Number Placeholder 5">
            <a:extLst>
              <a:ext uri="{FF2B5EF4-FFF2-40B4-BE49-F238E27FC236}">
                <a16:creationId xmlns:a16="http://schemas.microsoft.com/office/drawing/2014/main" id="{8CC5E2C1-49CA-4CFB-9029-4AE8FAEA41D3}"/>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17</a:t>
            </a:fld>
            <a:endParaRPr lang="en-GB" dirty="0"/>
          </a:p>
        </p:txBody>
      </p:sp>
      <p:pic>
        <p:nvPicPr>
          <p:cNvPr id="9" name="Graphic 8" descr="Receiver">
            <a:extLst>
              <a:ext uri="{FF2B5EF4-FFF2-40B4-BE49-F238E27FC236}">
                <a16:creationId xmlns:a16="http://schemas.microsoft.com/office/drawing/2014/main" id="{FE375972-B0B5-44E5-AB22-CD44382C822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8896" y="2334778"/>
            <a:ext cx="914400" cy="914400"/>
          </a:xfrm>
          <a:prstGeom prst="rect">
            <a:avLst/>
          </a:prstGeom>
        </p:spPr>
      </p:pic>
      <p:sp>
        <p:nvSpPr>
          <p:cNvPr id="12" name="Date Placeholder 3">
            <a:extLst>
              <a:ext uri="{FF2B5EF4-FFF2-40B4-BE49-F238E27FC236}">
                <a16:creationId xmlns:a16="http://schemas.microsoft.com/office/drawing/2014/main" id="{05B9A217-721B-4416-9F08-35022C6CAFEA}"/>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4037896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B267F-5273-4B7C-B831-B37E1A0CBA7E}"/>
              </a:ext>
            </a:extLst>
          </p:cNvPr>
          <p:cNvSpPr>
            <a:spLocks noGrp="1"/>
          </p:cNvSpPr>
          <p:nvPr>
            <p:ph type="title"/>
          </p:nvPr>
        </p:nvSpPr>
        <p:spPr/>
        <p:txBody>
          <a:bodyPr/>
          <a:lstStyle/>
          <a:p>
            <a:r>
              <a:rPr lang="en-GB" dirty="0"/>
              <a:t>Sore Throat</a:t>
            </a:r>
          </a:p>
        </p:txBody>
      </p:sp>
      <p:sp>
        <p:nvSpPr>
          <p:cNvPr id="3" name="Content Placeholder 2">
            <a:extLst>
              <a:ext uri="{FF2B5EF4-FFF2-40B4-BE49-F238E27FC236}">
                <a16:creationId xmlns:a16="http://schemas.microsoft.com/office/drawing/2014/main" id="{5ACA339C-9664-4509-B58A-1B05ECE7EF59}"/>
              </a:ext>
            </a:extLst>
          </p:cNvPr>
          <p:cNvSpPr>
            <a:spLocks noGrp="1"/>
          </p:cNvSpPr>
          <p:nvPr>
            <p:ph idx="1"/>
          </p:nvPr>
        </p:nvSpPr>
        <p:spPr>
          <a:xfrm>
            <a:off x="628650" y="1825625"/>
            <a:ext cx="7886700" cy="496963"/>
          </a:xfrm>
        </p:spPr>
        <p:txBody>
          <a:bodyPr/>
          <a:lstStyle/>
          <a:p>
            <a:pPr marL="0" indent="0">
              <a:buNone/>
            </a:pPr>
            <a:r>
              <a:rPr lang="en-GB" dirty="0"/>
              <a:t>NICE guidance can then be followed </a:t>
            </a:r>
          </a:p>
        </p:txBody>
      </p:sp>
      <p:sp>
        <p:nvSpPr>
          <p:cNvPr id="7" name="Footer Placeholder 4">
            <a:extLst>
              <a:ext uri="{FF2B5EF4-FFF2-40B4-BE49-F238E27FC236}">
                <a16:creationId xmlns:a16="http://schemas.microsoft.com/office/drawing/2014/main" id="{1A7F2127-E1D9-4D3C-AD14-91ACFA1F904B}"/>
              </a:ext>
            </a:extLst>
          </p:cNvPr>
          <p:cNvSpPr>
            <a:spLocks noGrp="1"/>
          </p:cNvSpPr>
          <p:nvPr>
            <p:ph type="ftr" sz="quarter" idx="11"/>
          </p:nvPr>
        </p:nvSpPr>
        <p:spPr>
          <a:xfrm>
            <a:off x="6057900" y="6356349"/>
            <a:ext cx="3086100" cy="365125"/>
          </a:xfrm>
        </p:spPr>
        <p:txBody>
          <a:bodyPr/>
          <a:lstStyle/>
          <a:p>
            <a:pPr algn="r"/>
            <a:r>
              <a:rPr lang="en-GB" dirty="0"/>
              <a:t>https://www.nice.org.uk/guidance/ng84/resources/visual-summary-pdf-4723226606</a:t>
            </a:r>
          </a:p>
        </p:txBody>
      </p:sp>
      <p:sp>
        <p:nvSpPr>
          <p:cNvPr id="8" name="Slide Number Placeholder 5">
            <a:extLst>
              <a:ext uri="{FF2B5EF4-FFF2-40B4-BE49-F238E27FC236}">
                <a16:creationId xmlns:a16="http://schemas.microsoft.com/office/drawing/2014/main" id="{C9BC255D-7323-4563-8606-77A0ED002000}"/>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18</a:t>
            </a:fld>
            <a:endParaRPr lang="en-GB" dirty="0"/>
          </a:p>
        </p:txBody>
      </p:sp>
      <p:pic>
        <p:nvPicPr>
          <p:cNvPr id="9" name="Picture 2" descr="File:National Institute for Health and Care Excellence.svg ...">
            <a:extLst>
              <a:ext uri="{FF2B5EF4-FFF2-40B4-BE49-F238E27FC236}">
                <a16:creationId xmlns:a16="http://schemas.microsoft.com/office/drawing/2014/main" id="{DF471DBD-2E23-41B6-8B62-C41499D5C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334" y="470018"/>
            <a:ext cx="4155440" cy="422037"/>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9DBD97D9-3D19-4B79-A528-BA73DA652666}"/>
              </a:ext>
            </a:extLst>
          </p:cNvPr>
          <p:cNvSpPr txBox="1">
            <a:spLocks/>
          </p:cNvSpPr>
          <p:nvPr/>
        </p:nvSpPr>
        <p:spPr>
          <a:xfrm>
            <a:off x="628649" y="4520482"/>
            <a:ext cx="3561386" cy="10372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Recommended </a:t>
            </a:r>
          </a:p>
          <a:p>
            <a:pPr marL="0" indent="0">
              <a:buNone/>
            </a:pPr>
            <a:r>
              <a:rPr lang="en-GB" dirty="0"/>
              <a:t>duration of treatment? </a:t>
            </a:r>
          </a:p>
        </p:txBody>
      </p:sp>
      <p:sp>
        <p:nvSpPr>
          <p:cNvPr id="13" name="TextBox 12">
            <a:extLst>
              <a:ext uri="{FF2B5EF4-FFF2-40B4-BE49-F238E27FC236}">
                <a16:creationId xmlns:a16="http://schemas.microsoft.com/office/drawing/2014/main" id="{81C3A795-9132-48F2-9A45-F480F2A44390}"/>
              </a:ext>
            </a:extLst>
          </p:cNvPr>
          <p:cNvSpPr txBox="1"/>
          <p:nvPr/>
        </p:nvSpPr>
        <p:spPr>
          <a:xfrm>
            <a:off x="4140573" y="3979323"/>
            <a:ext cx="4793942" cy="2308324"/>
          </a:xfrm>
          <a:prstGeom prst="rect">
            <a:avLst/>
          </a:prstGeom>
          <a:solidFill>
            <a:sysClr val="window" lastClr="FFFFFF">
              <a:lumMod val="95000"/>
            </a:sys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prstClr val="black"/>
                </a:solidFill>
                <a:effectLst/>
                <a:uLnTx/>
                <a:uFillTx/>
              </a:rPr>
              <a:t>5 days </a:t>
            </a:r>
            <a:r>
              <a:rPr kumimoji="0" lang="en-GB" sz="2400" b="0" i="0" u="none" strike="noStrike" kern="0" cap="none" spc="0" normalizeH="0" baseline="0" noProof="0" dirty="0">
                <a:ln>
                  <a:noFill/>
                </a:ln>
                <a:solidFill>
                  <a:prstClr val="black"/>
                </a:solidFill>
                <a:effectLst/>
                <a:uLnTx/>
                <a:uFillTx/>
              </a:rPr>
              <a:t>of phenoxymethylpenicillin may be enough for symptomatic cure;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rPr>
              <a:t>10-day course may increase the chance of microbiological cure e.g. in recurrent tonsillitis</a:t>
            </a:r>
          </a:p>
        </p:txBody>
      </p:sp>
      <p:sp>
        <p:nvSpPr>
          <p:cNvPr id="14" name="Oval 13">
            <a:extLst>
              <a:ext uri="{FF2B5EF4-FFF2-40B4-BE49-F238E27FC236}">
                <a16:creationId xmlns:a16="http://schemas.microsoft.com/office/drawing/2014/main" id="{B0831441-E8EA-4204-9EB2-BE67BA15DD2B}"/>
              </a:ext>
            </a:extLst>
          </p:cNvPr>
          <p:cNvSpPr/>
          <p:nvPr/>
        </p:nvSpPr>
        <p:spPr>
          <a:xfrm>
            <a:off x="1292748" y="2457524"/>
            <a:ext cx="1828800" cy="1660974"/>
          </a:xfrm>
          <a:prstGeom prst="ellipse">
            <a:avLst/>
          </a:prstGeom>
          <a:solidFill>
            <a:schemeClr val="bg1"/>
          </a:solidFill>
          <a:ln w="3810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2">
                    <a:lumMod val="10000"/>
                  </a:schemeClr>
                </a:solidFill>
                <a:latin typeface="Calibri" panose="020F0502020204030204" pitchFamily="34" charset="0"/>
                <a:cs typeface="Calibri" panose="020F0502020204030204" pitchFamily="34" charset="0"/>
              </a:rPr>
              <a:t>FeverPAIN score </a:t>
            </a:r>
          </a:p>
          <a:p>
            <a:pPr algn="ctr"/>
            <a:r>
              <a:rPr lang="en-GB" sz="2400" b="1" dirty="0">
                <a:solidFill>
                  <a:schemeClr val="tx2">
                    <a:lumMod val="10000"/>
                  </a:schemeClr>
                </a:solidFill>
                <a:latin typeface="Calibri" panose="020F0502020204030204" pitchFamily="34" charset="0"/>
                <a:cs typeface="Calibri" panose="020F0502020204030204" pitchFamily="34" charset="0"/>
              </a:rPr>
              <a:t>4 or 5</a:t>
            </a:r>
          </a:p>
        </p:txBody>
      </p:sp>
      <p:cxnSp>
        <p:nvCxnSpPr>
          <p:cNvPr id="15" name="Straight Arrow Connector 14">
            <a:extLst>
              <a:ext uri="{FF2B5EF4-FFF2-40B4-BE49-F238E27FC236}">
                <a16:creationId xmlns:a16="http://schemas.microsoft.com/office/drawing/2014/main" id="{D00BCCB0-F28D-473F-818E-394074629C2F}"/>
              </a:ext>
            </a:extLst>
          </p:cNvPr>
          <p:cNvCxnSpPr>
            <a:cxnSpLocks/>
            <a:stCxn id="14" idx="6"/>
          </p:cNvCxnSpPr>
          <p:nvPr/>
        </p:nvCxnSpPr>
        <p:spPr>
          <a:xfrm>
            <a:off x="3121548" y="3288011"/>
            <a:ext cx="1029929" cy="0"/>
          </a:xfrm>
          <a:prstGeom prst="straightConnector1">
            <a:avLst/>
          </a:prstGeom>
          <a:ln w="38100">
            <a:solidFill>
              <a:srgbClr val="98002E"/>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7956139-A94B-44E6-93FC-604ECF747B69}"/>
              </a:ext>
            </a:extLst>
          </p:cNvPr>
          <p:cNvSpPr/>
          <p:nvPr/>
        </p:nvSpPr>
        <p:spPr>
          <a:xfrm>
            <a:off x="4151477" y="2494652"/>
            <a:ext cx="4796329" cy="1433946"/>
          </a:xfrm>
          <a:prstGeom prst="rect">
            <a:avLst/>
          </a:prstGeom>
          <a:solidFill>
            <a:srgbClr val="4E7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alibri" panose="020F0502020204030204" pitchFamily="34" charset="0"/>
                <a:cs typeface="Calibri" panose="020F0502020204030204" pitchFamily="34" charset="0"/>
              </a:rPr>
              <a:t>Consider an immediate antibiotic or a back-up antibiotic prescription</a:t>
            </a:r>
          </a:p>
        </p:txBody>
      </p:sp>
      <p:sp>
        <p:nvSpPr>
          <p:cNvPr id="17" name="Date Placeholder 3">
            <a:extLst>
              <a:ext uri="{FF2B5EF4-FFF2-40B4-BE49-F238E27FC236}">
                <a16:creationId xmlns:a16="http://schemas.microsoft.com/office/drawing/2014/main" id="{095C4D70-6A2B-48D2-979F-D80EBC6984B8}"/>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264767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42042-A9EC-41A9-B052-42883E2D65A1}"/>
              </a:ext>
            </a:extLst>
          </p:cNvPr>
          <p:cNvSpPr>
            <a:spLocks noGrp="1"/>
          </p:cNvSpPr>
          <p:nvPr>
            <p:ph type="title"/>
          </p:nvPr>
        </p:nvSpPr>
        <p:spPr/>
        <p:txBody>
          <a:bodyPr>
            <a:normAutofit fontScale="90000"/>
          </a:bodyPr>
          <a:lstStyle/>
          <a:p>
            <a:r>
              <a:rPr lang="en-GB" sz="4900" dirty="0"/>
              <a:t>Otitis Media in Children</a:t>
            </a:r>
            <a:br>
              <a:rPr lang="en-GB" dirty="0"/>
            </a:br>
            <a:r>
              <a:rPr lang="en-GB" sz="4000" dirty="0"/>
              <a:t>Remote Assessment Decision Points</a:t>
            </a:r>
            <a:endParaRPr lang="en-GB" dirty="0"/>
          </a:p>
        </p:txBody>
      </p:sp>
      <p:sp>
        <p:nvSpPr>
          <p:cNvPr id="3" name="Content Placeholder 2">
            <a:extLst>
              <a:ext uri="{FF2B5EF4-FFF2-40B4-BE49-F238E27FC236}">
                <a16:creationId xmlns:a16="http://schemas.microsoft.com/office/drawing/2014/main" id="{A414490F-ADF4-478F-825A-63FEE66E617B}"/>
              </a:ext>
            </a:extLst>
          </p:cNvPr>
          <p:cNvSpPr>
            <a:spLocks noGrp="1"/>
          </p:cNvSpPr>
          <p:nvPr>
            <p:ph idx="1"/>
          </p:nvPr>
        </p:nvSpPr>
        <p:spPr>
          <a:xfrm>
            <a:off x="251301" y="1901836"/>
            <a:ext cx="6306824" cy="4454513"/>
          </a:xfrm>
        </p:spPr>
        <p:txBody>
          <a:bodyPr>
            <a:noAutofit/>
          </a:bodyPr>
          <a:lstStyle/>
          <a:p>
            <a:pPr>
              <a:buClr>
                <a:schemeClr val="tx1"/>
              </a:buClr>
            </a:pPr>
            <a:r>
              <a:rPr lang="en-GB" b="1" dirty="0">
                <a:solidFill>
                  <a:schemeClr val="tx1"/>
                </a:solidFill>
              </a:rPr>
              <a:t>R</a:t>
            </a:r>
            <a:r>
              <a:rPr lang="en-GB" b="1" dirty="0">
                <a:solidFill>
                  <a:schemeClr val="tx2">
                    <a:lumMod val="10000"/>
                  </a:schemeClr>
                </a:solidFill>
              </a:rPr>
              <a:t>ecurrent episodes?</a:t>
            </a:r>
          </a:p>
          <a:p>
            <a:pPr>
              <a:spcAft>
                <a:spcPts val="1200"/>
              </a:spcAft>
              <a:buClr>
                <a:schemeClr val="tx1"/>
              </a:buClr>
            </a:pPr>
            <a:r>
              <a:rPr lang="en-GB" b="1" dirty="0">
                <a:solidFill>
                  <a:schemeClr val="tx1"/>
                </a:solidFill>
              </a:rPr>
              <a:t>2</a:t>
            </a:r>
            <a:r>
              <a:rPr lang="en-GB" b="1" dirty="0">
                <a:solidFill>
                  <a:schemeClr val="tx2">
                    <a:lumMod val="10000"/>
                  </a:schemeClr>
                </a:solidFill>
              </a:rPr>
              <a:t> Age </a:t>
            </a:r>
            <a:r>
              <a:rPr lang="en-GB" dirty="0">
                <a:solidFill>
                  <a:schemeClr val="tx2">
                    <a:lumMod val="10000"/>
                  </a:schemeClr>
                </a:solidFill>
              </a:rPr>
              <a:t>under 2 years?</a:t>
            </a:r>
          </a:p>
          <a:p>
            <a:pPr>
              <a:buClr>
                <a:schemeClr val="tx1"/>
              </a:buClr>
            </a:pPr>
            <a:r>
              <a:rPr lang="en-GB" b="1" dirty="0">
                <a:solidFill>
                  <a:schemeClr val="tx1"/>
                </a:solidFill>
              </a:rPr>
              <a:t>D</a:t>
            </a:r>
            <a:r>
              <a:rPr lang="en-GB" b="1" dirty="0">
                <a:solidFill>
                  <a:schemeClr val="tx2">
                    <a:lumMod val="10000"/>
                  </a:schemeClr>
                </a:solidFill>
              </a:rPr>
              <a:t>ischarge</a:t>
            </a:r>
            <a:r>
              <a:rPr lang="en-GB" dirty="0">
                <a:solidFill>
                  <a:schemeClr val="tx2">
                    <a:lumMod val="10000"/>
                  </a:schemeClr>
                </a:solidFill>
              </a:rPr>
              <a:t> perforation or otitis externa?</a:t>
            </a:r>
          </a:p>
          <a:p>
            <a:pPr>
              <a:buClr>
                <a:schemeClr val="tx1"/>
              </a:buClr>
            </a:pPr>
            <a:r>
              <a:rPr lang="en-GB" b="1" dirty="0">
                <a:solidFill>
                  <a:schemeClr val="tx1"/>
                </a:solidFill>
              </a:rPr>
              <a:t>2</a:t>
            </a:r>
            <a:r>
              <a:rPr lang="en-GB" b="1" dirty="0">
                <a:solidFill>
                  <a:schemeClr val="tx2">
                    <a:lumMod val="10000"/>
                  </a:schemeClr>
                </a:solidFill>
              </a:rPr>
              <a:t> ears- bilateral </a:t>
            </a:r>
            <a:r>
              <a:rPr lang="en-GB" i="1" dirty="0">
                <a:solidFill>
                  <a:schemeClr val="tx2">
                    <a:lumMod val="10000"/>
                  </a:schemeClr>
                </a:solidFill>
              </a:rPr>
              <a:t>(may be difficult to identify remotely in a toddler)</a:t>
            </a:r>
          </a:p>
          <a:p>
            <a:pPr marL="0" indent="0">
              <a:buClr>
                <a:schemeClr val="tx1"/>
              </a:buClr>
              <a:buNone/>
            </a:pPr>
            <a:endParaRPr lang="en-GB" b="1" dirty="0">
              <a:solidFill>
                <a:schemeClr val="tx2">
                  <a:lumMod val="10000"/>
                </a:schemeClr>
              </a:solidFill>
            </a:endParaRPr>
          </a:p>
          <a:p>
            <a:pPr marL="0" indent="0">
              <a:buClr>
                <a:schemeClr val="tx1"/>
              </a:buClr>
              <a:buNone/>
            </a:pPr>
            <a:r>
              <a:rPr lang="en-GB" b="1" dirty="0">
                <a:solidFill>
                  <a:schemeClr val="tx2">
                    <a:lumMod val="10000"/>
                  </a:schemeClr>
                </a:solidFill>
              </a:rPr>
              <a:t>STAR Severity </a:t>
            </a:r>
            <a:r>
              <a:rPr lang="en-GB" dirty="0">
                <a:solidFill>
                  <a:schemeClr val="tx2">
                    <a:lumMod val="10000"/>
                  </a:schemeClr>
                </a:solidFill>
              </a:rPr>
              <a:t>systemic upset, vomiting</a:t>
            </a:r>
          </a:p>
          <a:p>
            <a:pPr marL="0" indent="0">
              <a:buClr>
                <a:schemeClr val="tx1"/>
              </a:buClr>
              <a:buNone/>
            </a:pPr>
            <a:r>
              <a:rPr lang="en-GB" b="1" dirty="0">
                <a:solidFill>
                  <a:schemeClr val="tx2">
                    <a:lumMod val="10000"/>
                  </a:schemeClr>
                </a:solidFill>
              </a:rPr>
              <a:t>WARS Pain </a:t>
            </a:r>
            <a:r>
              <a:rPr lang="en-GB" dirty="0">
                <a:solidFill>
                  <a:schemeClr val="tx2">
                    <a:lumMod val="10000"/>
                  </a:schemeClr>
                </a:solidFill>
              </a:rPr>
              <a:t>despite adequate analgesia- dose based on weight</a:t>
            </a:r>
          </a:p>
        </p:txBody>
      </p:sp>
      <p:sp>
        <p:nvSpPr>
          <p:cNvPr id="7" name="Footer Placeholder 4">
            <a:extLst>
              <a:ext uri="{FF2B5EF4-FFF2-40B4-BE49-F238E27FC236}">
                <a16:creationId xmlns:a16="http://schemas.microsoft.com/office/drawing/2014/main" id="{09AF18CE-A4FE-4BE4-9EAF-C6DCED767767}"/>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CD434A21-6E95-4F51-A39A-41E69F050192}"/>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19</a:t>
            </a:fld>
            <a:endParaRPr lang="en-GB" dirty="0"/>
          </a:p>
        </p:txBody>
      </p:sp>
      <p:pic>
        <p:nvPicPr>
          <p:cNvPr id="9" name="Picture 2">
            <a:extLst>
              <a:ext uri="{FF2B5EF4-FFF2-40B4-BE49-F238E27FC236}">
                <a16:creationId xmlns:a16="http://schemas.microsoft.com/office/drawing/2014/main" id="{734A8FB8-812A-40F0-9490-9F8D29EE0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713" y="2017301"/>
            <a:ext cx="2374698" cy="316266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9254674-4DC6-4B01-BCB7-EB5828FCFC82}"/>
              </a:ext>
            </a:extLst>
          </p:cNvPr>
          <p:cNvSpPr txBox="1"/>
          <p:nvPr/>
        </p:nvSpPr>
        <p:spPr>
          <a:xfrm>
            <a:off x="7456503" y="5137245"/>
            <a:ext cx="789118" cy="369332"/>
          </a:xfrm>
          <a:prstGeom prst="rect">
            <a:avLst/>
          </a:prstGeom>
          <a:noFill/>
        </p:spPr>
        <p:txBody>
          <a:bodyPr wrap="square">
            <a:spAutoFit/>
          </a:bodyPr>
          <a:lstStyle/>
          <a:p>
            <a:r>
              <a:rPr kumimoji="0" lang="en-GB" sz="1800" b="1" i="0" u="none" strike="noStrike" kern="1200" cap="none" spc="0" normalizeH="0" baseline="0" noProof="0" dirty="0">
                <a:ln>
                  <a:noFill/>
                </a:ln>
                <a:solidFill>
                  <a:prstClr val="black"/>
                </a:solidFill>
                <a:effectLst/>
                <a:uLnTx/>
                <a:uFillTx/>
                <a:ea typeface="+mn-ea"/>
                <a:cs typeface="+mn-cs"/>
              </a:rPr>
              <a:t>R2-D2</a:t>
            </a:r>
            <a:endParaRPr lang="en-GB" dirty="0"/>
          </a:p>
        </p:txBody>
      </p:sp>
      <p:sp>
        <p:nvSpPr>
          <p:cNvPr id="10" name="Date Placeholder 3">
            <a:extLst>
              <a:ext uri="{FF2B5EF4-FFF2-40B4-BE49-F238E27FC236}">
                <a16:creationId xmlns:a16="http://schemas.microsoft.com/office/drawing/2014/main" id="{9D0F1561-7634-4595-9985-322AE97792EC}"/>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130762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B0DFD-CA78-4004-B6BF-6F621B68656D}"/>
              </a:ext>
            </a:extLst>
          </p:cNvPr>
          <p:cNvSpPr>
            <a:spLocks noGrp="1"/>
          </p:cNvSpPr>
          <p:nvPr>
            <p:ph type="title"/>
          </p:nvPr>
        </p:nvSpPr>
        <p:spPr/>
        <p:txBody>
          <a:bodyPr>
            <a:normAutofit/>
          </a:bodyPr>
          <a:lstStyle/>
          <a:p>
            <a:r>
              <a:rPr lang="en-GB" dirty="0"/>
              <a:t>Aims</a:t>
            </a:r>
          </a:p>
        </p:txBody>
      </p:sp>
      <p:sp>
        <p:nvSpPr>
          <p:cNvPr id="3" name="Content Placeholder 2">
            <a:extLst>
              <a:ext uri="{FF2B5EF4-FFF2-40B4-BE49-F238E27FC236}">
                <a16:creationId xmlns:a16="http://schemas.microsoft.com/office/drawing/2014/main" id="{A4F53B5C-D1E9-4968-8794-87A427572C88}"/>
              </a:ext>
            </a:extLst>
          </p:cNvPr>
          <p:cNvSpPr>
            <a:spLocks noGrp="1"/>
          </p:cNvSpPr>
          <p:nvPr>
            <p:ph idx="1"/>
          </p:nvPr>
        </p:nvSpPr>
        <p:spPr>
          <a:xfrm>
            <a:off x="244549" y="1332411"/>
            <a:ext cx="8729329" cy="4940798"/>
          </a:xfrm>
        </p:spPr>
        <p:txBody>
          <a:bodyPr>
            <a:normAutofit/>
          </a:bodyPr>
          <a:lstStyle/>
          <a:p>
            <a:pPr marL="0" indent="0">
              <a:lnSpc>
                <a:spcPct val="110000"/>
              </a:lnSpc>
              <a:buNone/>
            </a:pPr>
            <a:endParaRPr lang="en-GB" dirty="0"/>
          </a:p>
          <a:p>
            <a:pPr>
              <a:lnSpc>
                <a:spcPct val="110000"/>
              </a:lnSpc>
            </a:pPr>
            <a:r>
              <a:rPr lang="en-GB" dirty="0"/>
              <a:t>Identify key decision points for remote management of common infections (ENT, COVID-19, cough, urinary infection, insect bites) </a:t>
            </a:r>
          </a:p>
          <a:p>
            <a:pPr>
              <a:lnSpc>
                <a:spcPct val="110000"/>
              </a:lnSpc>
            </a:pPr>
            <a:r>
              <a:rPr lang="en-GB" dirty="0"/>
              <a:t>Identify people most likely to benefit from antibiotics </a:t>
            </a:r>
          </a:p>
          <a:p>
            <a:pPr>
              <a:lnSpc>
                <a:spcPct val="110000"/>
              </a:lnSpc>
            </a:pPr>
            <a:r>
              <a:rPr lang="en-GB" dirty="0"/>
              <a:t>Recognise risk and cognitive bias (’something bad happening’)</a:t>
            </a:r>
          </a:p>
          <a:p>
            <a:pPr>
              <a:lnSpc>
                <a:spcPct val="110000"/>
              </a:lnSpc>
            </a:pPr>
            <a:r>
              <a:rPr lang="en-GB" dirty="0"/>
              <a:t>Back-up prescribing – Practicalities</a:t>
            </a:r>
          </a:p>
          <a:p>
            <a:pPr>
              <a:lnSpc>
                <a:spcPct val="110000"/>
              </a:lnSpc>
            </a:pPr>
            <a:endParaRPr lang="en-GB" dirty="0"/>
          </a:p>
        </p:txBody>
      </p:sp>
      <p:sp>
        <p:nvSpPr>
          <p:cNvPr id="9" name="Footer Placeholder 4">
            <a:extLst>
              <a:ext uri="{FF2B5EF4-FFF2-40B4-BE49-F238E27FC236}">
                <a16:creationId xmlns:a16="http://schemas.microsoft.com/office/drawing/2014/main" id="{B7465B5D-66FC-4C8A-851B-79743A0D0958}"/>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10" name="Slide Number Placeholder 5">
            <a:extLst>
              <a:ext uri="{FF2B5EF4-FFF2-40B4-BE49-F238E27FC236}">
                <a16:creationId xmlns:a16="http://schemas.microsoft.com/office/drawing/2014/main" id="{9B3C4E9C-F06A-41B4-B7A4-DC3572B9D04F}"/>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a:t>
            </a:fld>
            <a:endParaRPr lang="en-GB" dirty="0"/>
          </a:p>
        </p:txBody>
      </p:sp>
      <p:sp>
        <p:nvSpPr>
          <p:cNvPr id="7" name="Date Placeholder 3">
            <a:extLst>
              <a:ext uri="{FF2B5EF4-FFF2-40B4-BE49-F238E27FC236}">
                <a16:creationId xmlns:a16="http://schemas.microsoft.com/office/drawing/2014/main" id="{82C97AFF-78FE-4A42-9BAC-2A2E285B7C81}"/>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41982299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E73B-BE9B-43D1-92BD-D4D01D8BA4E5}"/>
              </a:ext>
            </a:extLst>
          </p:cNvPr>
          <p:cNvSpPr>
            <a:spLocks noGrp="1"/>
          </p:cNvSpPr>
          <p:nvPr>
            <p:ph type="title"/>
          </p:nvPr>
        </p:nvSpPr>
        <p:spPr>
          <a:xfrm>
            <a:off x="1541555" y="271569"/>
            <a:ext cx="6924294" cy="1325563"/>
          </a:xfrm>
        </p:spPr>
        <p:txBody>
          <a:bodyPr/>
          <a:lstStyle/>
          <a:p>
            <a:r>
              <a:rPr lang="en-GB" dirty="0"/>
              <a:t>Otitis Media in Children</a:t>
            </a:r>
          </a:p>
        </p:txBody>
      </p:sp>
      <p:sp>
        <p:nvSpPr>
          <p:cNvPr id="3" name="Content Placeholder 2">
            <a:extLst>
              <a:ext uri="{FF2B5EF4-FFF2-40B4-BE49-F238E27FC236}">
                <a16:creationId xmlns:a16="http://schemas.microsoft.com/office/drawing/2014/main" id="{E96EEB4F-8084-4837-9A54-8A3278940A45}"/>
              </a:ext>
            </a:extLst>
          </p:cNvPr>
          <p:cNvSpPr>
            <a:spLocks noGrp="1"/>
          </p:cNvSpPr>
          <p:nvPr>
            <p:ph idx="1"/>
          </p:nvPr>
        </p:nvSpPr>
        <p:spPr>
          <a:xfrm>
            <a:off x="134816" y="3635412"/>
            <a:ext cx="4702998" cy="1891027"/>
          </a:xfrm>
        </p:spPr>
        <p:txBody>
          <a:bodyPr>
            <a:noAutofit/>
          </a:bodyPr>
          <a:lstStyle/>
          <a:p>
            <a:r>
              <a:rPr lang="en-GB" b="1" dirty="0"/>
              <a:t>Severity </a:t>
            </a:r>
            <a:r>
              <a:rPr lang="en-GB" dirty="0"/>
              <a:t> systemic upset, vomiting</a:t>
            </a:r>
          </a:p>
          <a:p>
            <a:r>
              <a:rPr lang="en-GB" dirty="0"/>
              <a:t>Pain despite </a:t>
            </a:r>
            <a:r>
              <a:rPr lang="en-GB" b="1" dirty="0"/>
              <a:t>adequate analgesia- </a:t>
            </a:r>
            <a:r>
              <a:rPr lang="en-GB" dirty="0"/>
              <a:t>dose based on weight</a:t>
            </a:r>
          </a:p>
        </p:txBody>
      </p:sp>
      <p:sp>
        <p:nvSpPr>
          <p:cNvPr id="7" name="Footer Placeholder 4">
            <a:extLst>
              <a:ext uri="{FF2B5EF4-FFF2-40B4-BE49-F238E27FC236}">
                <a16:creationId xmlns:a16="http://schemas.microsoft.com/office/drawing/2014/main" id="{582EF6E0-2E34-41F6-A758-E2E6E961B74A}"/>
              </a:ext>
            </a:extLst>
          </p:cNvPr>
          <p:cNvSpPr>
            <a:spLocks noGrp="1"/>
          </p:cNvSpPr>
          <p:nvPr>
            <p:ph type="ftr" sz="quarter" idx="11"/>
          </p:nvPr>
        </p:nvSpPr>
        <p:spPr>
          <a:xfrm>
            <a:off x="6057900" y="6356349"/>
            <a:ext cx="3086100" cy="365125"/>
          </a:xfrm>
        </p:spPr>
        <p:txBody>
          <a:bodyPr/>
          <a:lstStyle/>
          <a:p>
            <a:pPr algn="r"/>
            <a:r>
              <a:rPr lang="en-GB" dirty="0"/>
              <a:t>https://www.nice.org.uk/guidance/ng91</a:t>
            </a:r>
          </a:p>
        </p:txBody>
      </p:sp>
      <p:sp>
        <p:nvSpPr>
          <p:cNvPr id="8" name="Slide Number Placeholder 5">
            <a:extLst>
              <a:ext uri="{FF2B5EF4-FFF2-40B4-BE49-F238E27FC236}">
                <a16:creationId xmlns:a16="http://schemas.microsoft.com/office/drawing/2014/main" id="{A7A597EA-5D75-4FFB-86CC-538DD8F51044}"/>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20</a:t>
            </a:fld>
            <a:endParaRPr lang="en-GB" dirty="0"/>
          </a:p>
        </p:txBody>
      </p:sp>
      <p:sp>
        <p:nvSpPr>
          <p:cNvPr id="10" name="Content Placeholder 2">
            <a:extLst>
              <a:ext uri="{FF2B5EF4-FFF2-40B4-BE49-F238E27FC236}">
                <a16:creationId xmlns:a16="http://schemas.microsoft.com/office/drawing/2014/main" id="{E98FF40E-88FD-4AE3-8AA0-C54BE887D073}"/>
              </a:ext>
            </a:extLst>
          </p:cNvPr>
          <p:cNvSpPr txBox="1">
            <a:spLocks/>
          </p:cNvSpPr>
          <p:nvPr/>
        </p:nvSpPr>
        <p:spPr>
          <a:xfrm>
            <a:off x="4710559" y="4223271"/>
            <a:ext cx="4298625" cy="1966314"/>
          </a:xfrm>
          <a:prstGeom prst="rect">
            <a:avLst/>
          </a:prstGeom>
          <a:solidFill>
            <a:srgbClr val="DDDDDD"/>
          </a:solidFill>
          <a:ln>
            <a:solidFill>
              <a:srgbClr val="AD0016"/>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Offer an immediate antibiotic </a:t>
            </a:r>
          </a:p>
          <a:p>
            <a:r>
              <a:rPr lang="en-GB" dirty="0"/>
              <a:t>systemically very unwell,</a:t>
            </a:r>
          </a:p>
          <a:p>
            <a:r>
              <a:rPr lang="en-GB" dirty="0"/>
              <a:t>symptoms &amp; signs of more serious illness</a:t>
            </a:r>
          </a:p>
          <a:p>
            <a:r>
              <a:rPr lang="en-GB" dirty="0"/>
              <a:t>high risk of complications.</a:t>
            </a:r>
          </a:p>
          <a:p>
            <a:endParaRPr lang="en-GB" dirty="0"/>
          </a:p>
        </p:txBody>
      </p:sp>
      <p:sp>
        <p:nvSpPr>
          <p:cNvPr id="19" name="Rectangle 18">
            <a:extLst>
              <a:ext uri="{FF2B5EF4-FFF2-40B4-BE49-F238E27FC236}">
                <a16:creationId xmlns:a16="http://schemas.microsoft.com/office/drawing/2014/main" id="{6796F630-46F6-4EA9-A20C-C7A8D07B3614}"/>
              </a:ext>
            </a:extLst>
          </p:cNvPr>
          <p:cNvSpPr/>
          <p:nvPr/>
        </p:nvSpPr>
        <p:spPr>
          <a:xfrm>
            <a:off x="5003702" y="1908005"/>
            <a:ext cx="4005482" cy="2154436"/>
          </a:xfrm>
          <a:prstGeom prst="rect">
            <a:avLst/>
          </a:prstGeom>
          <a:solidFill>
            <a:srgbClr val="FBF2E9"/>
          </a:solidFill>
        </p:spPr>
        <p:txBody>
          <a:bodyPr wrap="square">
            <a:spAutoFit/>
          </a:bodyPr>
          <a:lstStyle/>
          <a:p>
            <a:pPr defTabSz="914400"/>
            <a:r>
              <a:rPr lang="en-GB" b="1" dirty="0">
                <a:solidFill>
                  <a:prstClr val="black"/>
                </a:solidFill>
                <a:latin typeface="Arial"/>
              </a:rPr>
              <a:t>	</a:t>
            </a:r>
          </a:p>
          <a:p>
            <a:pPr defTabSz="914400"/>
            <a:endParaRPr lang="en-GB" b="1" dirty="0">
              <a:solidFill>
                <a:prstClr val="black"/>
              </a:solidFill>
              <a:latin typeface="Arial"/>
            </a:endParaRPr>
          </a:p>
          <a:p>
            <a:pPr defTabSz="914400"/>
            <a:endParaRPr lang="en-GB" b="1" dirty="0">
              <a:solidFill>
                <a:prstClr val="black"/>
              </a:solidFill>
              <a:latin typeface="Arial"/>
            </a:endParaRPr>
          </a:p>
          <a:p>
            <a:pPr marL="285750" indent="-285750" defTabSz="914400">
              <a:buFont typeface="Arial" panose="020B0604020202020204" pitchFamily="34" charset="0"/>
              <a:buChar char="•"/>
            </a:pPr>
            <a:r>
              <a:rPr lang="en-GB" sz="2000" dirty="0">
                <a:solidFill>
                  <a:prstClr val="black"/>
                </a:solidFill>
                <a:cs typeface="Calibri" panose="020F0502020204030204" pitchFamily="34" charset="0"/>
              </a:rPr>
              <a:t>Children and young people with acute otitis media and </a:t>
            </a:r>
            <a:r>
              <a:rPr lang="en-GB" sz="2000" b="1" dirty="0">
                <a:solidFill>
                  <a:prstClr val="black"/>
                </a:solidFill>
                <a:cs typeface="Calibri" panose="020F0502020204030204" pitchFamily="34" charset="0"/>
              </a:rPr>
              <a:t>otorrhea</a:t>
            </a:r>
            <a:endParaRPr lang="en-GB" sz="2000" dirty="0">
              <a:solidFill>
                <a:prstClr val="black"/>
              </a:solidFill>
              <a:cs typeface="Calibri" panose="020F0502020204030204" pitchFamily="34" charset="0"/>
            </a:endParaRPr>
          </a:p>
          <a:p>
            <a:pPr marL="285750" indent="-285750" defTabSz="914400">
              <a:buFont typeface="Arial" panose="020B0604020202020204" pitchFamily="34" charset="0"/>
              <a:buChar char="•"/>
            </a:pPr>
            <a:r>
              <a:rPr lang="en-GB" sz="2000" dirty="0">
                <a:solidFill>
                  <a:prstClr val="black"/>
                </a:solidFill>
                <a:cs typeface="Calibri" panose="020F0502020204030204" pitchFamily="34" charset="0"/>
              </a:rPr>
              <a:t>Children under </a:t>
            </a:r>
            <a:r>
              <a:rPr lang="en-GB" sz="2000" b="1" dirty="0">
                <a:solidFill>
                  <a:prstClr val="black"/>
                </a:solidFill>
                <a:cs typeface="Calibri" panose="020F0502020204030204" pitchFamily="34" charset="0"/>
              </a:rPr>
              <a:t>2 years </a:t>
            </a:r>
            <a:r>
              <a:rPr lang="en-GB" sz="2000" dirty="0">
                <a:solidFill>
                  <a:prstClr val="black"/>
                </a:solidFill>
                <a:cs typeface="Calibri" panose="020F0502020204030204" pitchFamily="34" charset="0"/>
              </a:rPr>
              <a:t>with acute otitis media in </a:t>
            </a:r>
            <a:r>
              <a:rPr lang="en-GB" sz="2000" b="1" dirty="0">
                <a:solidFill>
                  <a:prstClr val="black"/>
                </a:solidFill>
                <a:cs typeface="Calibri" panose="020F0502020204030204" pitchFamily="34" charset="0"/>
              </a:rPr>
              <a:t>both ears</a:t>
            </a:r>
          </a:p>
        </p:txBody>
      </p:sp>
      <p:sp>
        <p:nvSpPr>
          <p:cNvPr id="18" name="Oval 17">
            <a:extLst>
              <a:ext uri="{FF2B5EF4-FFF2-40B4-BE49-F238E27FC236}">
                <a16:creationId xmlns:a16="http://schemas.microsoft.com/office/drawing/2014/main" id="{080BE010-0176-40A8-B71B-C00A23D7D038}"/>
              </a:ext>
            </a:extLst>
          </p:cNvPr>
          <p:cNvSpPr/>
          <p:nvPr/>
        </p:nvSpPr>
        <p:spPr>
          <a:xfrm>
            <a:off x="4536568" y="1908005"/>
            <a:ext cx="723454" cy="634423"/>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E6B0297E-6FE8-4C61-BB9E-80C55A0A912E}"/>
              </a:ext>
            </a:extLst>
          </p:cNvPr>
          <p:cNvGrpSpPr/>
          <p:nvPr/>
        </p:nvGrpSpPr>
        <p:grpSpPr>
          <a:xfrm>
            <a:off x="4583734" y="1851436"/>
            <a:ext cx="723454" cy="667150"/>
            <a:chOff x="494215" y="1677009"/>
            <a:chExt cx="723454" cy="667150"/>
          </a:xfrm>
        </p:grpSpPr>
        <p:sp>
          <p:nvSpPr>
            <p:cNvPr id="21" name="Oval 20">
              <a:extLst>
                <a:ext uri="{FF2B5EF4-FFF2-40B4-BE49-F238E27FC236}">
                  <a16:creationId xmlns:a16="http://schemas.microsoft.com/office/drawing/2014/main" id="{9BD4783E-F7B0-4B8B-9FCB-854561EFD5A0}"/>
                </a:ext>
              </a:extLst>
            </p:cNvPr>
            <p:cNvSpPr/>
            <p:nvPr/>
          </p:nvSpPr>
          <p:spPr>
            <a:xfrm>
              <a:off x="494215" y="1677009"/>
              <a:ext cx="723454" cy="634423"/>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Arial"/>
                <a:ea typeface="+mn-ea"/>
                <a:cs typeface="+mn-cs"/>
              </a:endParaRPr>
            </a:p>
          </p:txBody>
        </p:sp>
        <p:pic>
          <p:nvPicPr>
            <p:cNvPr id="22" name="Picture 4" descr="Free Pill Icon Png Vector - Vector Pill Png, Transparent Png ...">
              <a:extLst>
                <a:ext uri="{FF2B5EF4-FFF2-40B4-BE49-F238E27FC236}">
                  <a16:creationId xmlns:a16="http://schemas.microsoft.com/office/drawing/2014/main" id="{8A1EF945-F62B-49E0-B4BF-131252430A2A}"/>
                </a:ext>
              </a:extLst>
            </p:cNvPr>
            <p:cNvPicPr>
              <a:picLocks noChangeAspect="1" noChangeArrowheads="1"/>
            </p:cNvPicPr>
            <p:nvPr/>
          </p:nvPicPr>
          <p:blipFill rotWithShape="1">
            <a:blip r:embed="rId3">
              <a:duotone>
                <a:srgbClr val="11175E">
                  <a:shade val="45000"/>
                  <a:satMod val="135000"/>
                </a:srgbClr>
                <a:prstClr val="white"/>
              </a:duotone>
              <a:extLst>
                <a:ext uri="{BEBA8EAE-BF5A-486C-A8C5-ECC9F3942E4B}">
                  <a14:imgProps xmlns:a14="http://schemas.microsoft.com/office/drawing/2010/main">
                    <a14:imgLayer r:embed="rId4">
                      <a14:imgEffect>
                        <a14:backgroundRemoval t="10000" b="90000" l="10000" r="90000">
                          <a14:foregroundMark x1="40581" y1="61772" x2="57093" y2="67595"/>
                        </a14:backgroundRemoval>
                      </a14:imgEffect>
                    </a14:imgLayer>
                  </a14:imgProps>
                </a:ext>
                <a:ext uri="{28A0092B-C50C-407E-A947-70E740481C1C}">
                  <a14:useLocalDpi xmlns:a14="http://schemas.microsoft.com/office/drawing/2010/main" val="0"/>
                </a:ext>
              </a:extLst>
            </a:blip>
            <a:srcRect l="25036" t="-1" r="23980" b="-11888"/>
            <a:stretch/>
          </p:blipFill>
          <p:spPr bwMode="auto">
            <a:xfrm>
              <a:off x="621040" y="1770665"/>
              <a:ext cx="568960" cy="573494"/>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Rectangle 22">
            <a:extLst>
              <a:ext uri="{FF2B5EF4-FFF2-40B4-BE49-F238E27FC236}">
                <a16:creationId xmlns:a16="http://schemas.microsoft.com/office/drawing/2014/main" id="{307B3184-CA3C-4201-92F1-E2C5F48ABA24}"/>
              </a:ext>
            </a:extLst>
          </p:cNvPr>
          <p:cNvSpPr/>
          <p:nvPr/>
        </p:nvSpPr>
        <p:spPr>
          <a:xfrm>
            <a:off x="5279357" y="1949893"/>
            <a:ext cx="3729990" cy="707886"/>
          </a:xfrm>
          <a:prstGeom prst="rect">
            <a:avLst/>
          </a:prstGeom>
        </p:spPr>
        <p:txBody>
          <a:bodyPr wrap="square">
            <a:spAutoFit/>
          </a:bodyPr>
          <a:lstStyle/>
          <a:p>
            <a:pPr defTabSz="914400"/>
            <a:r>
              <a:rPr lang="en-GB" sz="2000" b="1" dirty="0">
                <a:solidFill>
                  <a:prstClr val="black"/>
                </a:solidFill>
                <a:cs typeface="Calibri" panose="020F0502020204030204" pitchFamily="34" charset="0"/>
              </a:rPr>
              <a:t>Groups who may be more likely to benefit from antibiotics</a:t>
            </a:r>
          </a:p>
        </p:txBody>
      </p:sp>
      <p:sp>
        <p:nvSpPr>
          <p:cNvPr id="24" name="TextBox 23">
            <a:extLst>
              <a:ext uri="{FF2B5EF4-FFF2-40B4-BE49-F238E27FC236}">
                <a16:creationId xmlns:a16="http://schemas.microsoft.com/office/drawing/2014/main" id="{C55AA68C-7B80-4117-A16F-95C640EE3D0F}"/>
              </a:ext>
            </a:extLst>
          </p:cNvPr>
          <p:cNvSpPr txBox="1"/>
          <p:nvPr/>
        </p:nvSpPr>
        <p:spPr>
          <a:xfrm>
            <a:off x="5003539" y="1344587"/>
            <a:ext cx="4005481" cy="58477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98002E"/>
                </a:solidFill>
                <a:effectLst/>
                <a:uLnTx/>
                <a:uFillTx/>
                <a:hlinkClick r:id="rId5"/>
              </a:rPr>
              <a:t>NICE Guidance 91</a:t>
            </a:r>
            <a:endParaRPr kumimoji="0" lang="en-GB" sz="3200" b="0" i="0" u="none" strike="noStrike" kern="0" cap="none" spc="0" normalizeH="0" baseline="0" noProof="0" dirty="0">
              <a:ln>
                <a:noFill/>
              </a:ln>
              <a:solidFill>
                <a:prstClr val="black"/>
              </a:solidFill>
              <a:effectLst/>
              <a:uLnTx/>
              <a:uFillTx/>
              <a:latin typeface="Arial"/>
            </a:endParaRPr>
          </a:p>
        </p:txBody>
      </p:sp>
      <p:pic>
        <p:nvPicPr>
          <p:cNvPr id="25" name="Picture 24">
            <a:extLst>
              <a:ext uri="{FF2B5EF4-FFF2-40B4-BE49-F238E27FC236}">
                <a16:creationId xmlns:a16="http://schemas.microsoft.com/office/drawing/2014/main" id="{2D3BF918-29D8-425C-82B9-0CA5608F44EF}"/>
              </a:ext>
            </a:extLst>
          </p:cNvPr>
          <p:cNvPicPr>
            <a:picLocks noChangeAspect="1"/>
          </p:cNvPicPr>
          <p:nvPr/>
        </p:nvPicPr>
        <p:blipFill>
          <a:blip r:embed="rId6"/>
          <a:stretch>
            <a:fillRect/>
          </a:stretch>
        </p:blipFill>
        <p:spPr>
          <a:xfrm>
            <a:off x="1127593" y="1826149"/>
            <a:ext cx="2042214" cy="1359244"/>
          </a:xfrm>
          <a:prstGeom prst="rect">
            <a:avLst/>
          </a:prstGeom>
        </p:spPr>
      </p:pic>
      <p:sp>
        <p:nvSpPr>
          <p:cNvPr id="16" name="Date Placeholder 3">
            <a:extLst>
              <a:ext uri="{FF2B5EF4-FFF2-40B4-BE49-F238E27FC236}">
                <a16:creationId xmlns:a16="http://schemas.microsoft.com/office/drawing/2014/main" id="{D460087B-B8F0-49C3-B1EB-1B66E9449CEC}"/>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8638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B72A2A83-6ED3-434B-A9C0-8B03F1A8A8B6}"/>
              </a:ext>
            </a:extLst>
          </p:cNvPr>
          <p:cNvSpPr>
            <a:spLocks noGrp="1"/>
          </p:cNvSpPr>
          <p:nvPr>
            <p:ph type="ftr" sz="quarter" idx="11"/>
          </p:nvPr>
        </p:nvSpPr>
        <p:spPr>
          <a:xfrm>
            <a:off x="6057900" y="6356349"/>
            <a:ext cx="3086100" cy="365125"/>
          </a:xfrm>
        </p:spPr>
        <p:txBody>
          <a:bodyPr/>
          <a:lstStyle/>
          <a:p>
            <a:pPr algn="r"/>
            <a:r>
              <a:rPr lang="en-GB" dirty="0"/>
              <a:t>https://www.nice.org.uk/guidance/ng91</a:t>
            </a:r>
          </a:p>
        </p:txBody>
      </p:sp>
      <p:sp>
        <p:nvSpPr>
          <p:cNvPr id="8" name="Slide Number Placeholder 5">
            <a:extLst>
              <a:ext uri="{FF2B5EF4-FFF2-40B4-BE49-F238E27FC236}">
                <a16:creationId xmlns:a16="http://schemas.microsoft.com/office/drawing/2014/main" id="{DD96BFC3-7172-4D3A-AFD2-97CD8D0D3D07}"/>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21</a:t>
            </a:fld>
            <a:endParaRPr lang="en-GB" dirty="0"/>
          </a:p>
        </p:txBody>
      </p:sp>
      <p:sp>
        <p:nvSpPr>
          <p:cNvPr id="12" name="Title 1">
            <a:extLst>
              <a:ext uri="{FF2B5EF4-FFF2-40B4-BE49-F238E27FC236}">
                <a16:creationId xmlns:a16="http://schemas.microsoft.com/office/drawing/2014/main" id="{759FDDBF-810A-490F-8A9D-F78588C7D4A8}"/>
              </a:ext>
            </a:extLst>
          </p:cNvPr>
          <p:cNvSpPr>
            <a:spLocks noGrp="1"/>
          </p:cNvSpPr>
          <p:nvPr>
            <p:ph type="title"/>
          </p:nvPr>
        </p:nvSpPr>
        <p:spPr>
          <a:xfrm>
            <a:off x="1541059" y="272715"/>
            <a:ext cx="6924294" cy="1325563"/>
          </a:xfrm>
        </p:spPr>
        <p:txBody>
          <a:bodyPr/>
          <a:lstStyle/>
          <a:p>
            <a:r>
              <a:rPr lang="en-GB" dirty="0"/>
              <a:t>Otitis Media in Children</a:t>
            </a:r>
          </a:p>
        </p:txBody>
      </p:sp>
      <p:sp>
        <p:nvSpPr>
          <p:cNvPr id="14" name="Oval 13">
            <a:extLst>
              <a:ext uri="{FF2B5EF4-FFF2-40B4-BE49-F238E27FC236}">
                <a16:creationId xmlns:a16="http://schemas.microsoft.com/office/drawing/2014/main" id="{473F033B-F6F9-4F3F-866D-C5A3C08EF860}"/>
              </a:ext>
            </a:extLst>
          </p:cNvPr>
          <p:cNvSpPr/>
          <p:nvPr/>
        </p:nvSpPr>
        <p:spPr>
          <a:xfrm>
            <a:off x="4724735" y="1844125"/>
            <a:ext cx="723454" cy="6344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6D27B447-1C0A-4915-A2B4-9E927DADF090}"/>
              </a:ext>
            </a:extLst>
          </p:cNvPr>
          <p:cNvSpPr txBox="1"/>
          <p:nvPr/>
        </p:nvSpPr>
        <p:spPr>
          <a:xfrm>
            <a:off x="4442816" y="1712966"/>
            <a:ext cx="4520431" cy="4585871"/>
          </a:xfrm>
          <a:prstGeom prst="rect">
            <a:avLst/>
          </a:prstGeom>
          <a:solidFill>
            <a:srgbClr val="DFDEDE"/>
          </a:solidFill>
        </p:spPr>
        <p:txBody>
          <a:bodyPr wrap="square" rtlCol="0">
            <a:spAutoFit/>
          </a:bodyPr>
          <a:lstStyle/>
          <a:p>
            <a:r>
              <a:rPr lang="en-GB" sz="2800" b="1" dirty="0">
                <a:solidFill>
                  <a:schemeClr val="tx2">
                    <a:lumMod val="10000"/>
                  </a:schemeClr>
                </a:solidFill>
              </a:rPr>
              <a:t>Evidence on antibiotics</a:t>
            </a:r>
          </a:p>
          <a:p>
            <a:pPr marL="342900" indent="-342900">
              <a:buFont typeface="Arial" panose="020B0604020202020204" pitchFamily="34" charset="0"/>
              <a:buChar char="•"/>
            </a:pPr>
            <a:r>
              <a:rPr lang="en-GB" sz="2400" dirty="0">
                <a:solidFill>
                  <a:schemeClr val="tx2">
                    <a:lumMod val="10000"/>
                  </a:schemeClr>
                </a:solidFill>
              </a:rPr>
              <a:t>Antibiotics make little difference to:</a:t>
            </a:r>
          </a:p>
          <a:p>
            <a:pPr marL="800100" lvl="1" indent="-342900">
              <a:buFont typeface="Wingdings" panose="05000000000000000000" pitchFamily="2" charset="2"/>
              <a:buChar char="Ø"/>
            </a:pPr>
            <a:r>
              <a:rPr lang="en-GB" sz="2400" dirty="0">
                <a:solidFill>
                  <a:schemeClr val="tx2">
                    <a:lumMod val="10000"/>
                  </a:schemeClr>
                </a:solidFill>
              </a:rPr>
              <a:t>The number of children whose symptoms improve</a:t>
            </a:r>
          </a:p>
          <a:p>
            <a:pPr marL="800100" lvl="1" indent="-342900">
              <a:buFont typeface="Wingdings" panose="05000000000000000000" pitchFamily="2" charset="2"/>
              <a:buChar char="Ø"/>
            </a:pPr>
            <a:r>
              <a:rPr lang="en-GB" sz="2400" dirty="0">
                <a:solidFill>
                  <a:schemeClr val="tx2">
                    <a:lumMod val="10000"/>
                  </a:schemeClr>
                </a:solidFill>
              </a:rPr>
              <a:t>The number of children with recurrent infections, short-term hearing loss or perforated ear drum</a:t>
            </a:r>
          </a:p>
          <a:p>
            <a:pPr marL="342900" indent="-342900">
              <a:buFont typeface="Arial" panose="020B0604020202020204" pitchFamily="34" charset="0"/>
              <a:buChar char="•"/>
            </a:pPr>
            <a:r>
              <a:rPr lang="en-GB" sz="2400" dirty="0">
                <a:solidFill>
                  <a:schemeClr val="tx2">
                    <a:lumMod val="10000"/>
                  </a:schemeClr>
                </a:solidFill>
              </a:rPr>
              <a:t>Complications such as mastoiditis are rare with or without antibiotics</a:t>
            </a:r>
          </a:p>
        </p:txBody>
      </p:sp>
      <p:sp>
        <p:nvSpPr>
          <p:cNvPr id="16" name="Rectangle 15">
            <a:extLst>
              <a:ext uri="{FF2B5EF4-FFF2-40B4-BE49-F238E27FC236}">
                <a16:creationId xmlns:a16="http://schemas.microsoft.com/office/drawing/2014/main" id="{2D314671-0620-499B-855C-3698733586A1}"/>
              </a:ext>
            </a:extLst>
          </p:cNvPr>
          <p:cNvSpPr/>
          <p:nvPr/>
        </p:nvSpPr>
        <p:spPr>
          <a:xfrm>
            <a:off x="678647" y="2291204"/>
            <a:ext cx="3614882" cy="830997"/>
          </a:xfrm>
          <a:prstGeom prst="rect">
            <a:avLst/>
          </a:prstGeom>
          <a:solidFill>
            <a:srgbClr val="DFDEDE"/>
          </a:solidFill>
        </p:spPr>
        <p:txBody>
          <a:bodyPr wrap="square">
            <a:spAutoFit/>
          </a:bodyPr>
          <a:lstStyle/>
          <a:p>
            <a:r>
              <a:rPr lang="en-GB" sz="1600" b="1" dirty="0"/>
              <a:t>	</a:t>
            </a:r>
          </a:p>
          <a:p>
            <a:endParaRPr lang="en-GB" sz="1600" b="1" dirty="0"/>
          </a:p>
          <a:p>
            <a:pPr marL="285750" indent="-285750">
              <a:buFont typeface="Arial" panose="020B0604020202020204" pitchFamily="34" charset="0"/>
              <a:buChar char="•"/>
            </a:pPr>
            <a:endParaRPr lang="en-GB" sz="1600" dirty="0"/>
          </a:p>
        </p:txBody>
      </p:sp>
      <p:sp>
        <p:nvSpPr>
          <p:cNvPr id="17" name="Rectangle 16">
            <a:extLst>
              <a:ext uri="{FF2B5EF4-FFF2-40B4-BE49-F238E27FC236}">
                <a16:creationId xmlns:a16="http://schemas.microsoft.com/office/drawing/2014/main" id="{E3D11F8A-A5D9-4F46-89C1-51C479D242A1}"/>
              </a:ext>
            </a:extLst>
          </p:cNvPr>
          <p:cNvSpPr/>
          <p:nvPr/>
        </p:nvSpPr>
        <p:spPr>
          <a:xfrm>
            <a:off x="827935" y="2341736"/>
            <a:ext cx="3614882" cy="461665"/>
          </a:xfrm>
          <a:prstGeom prst="rect">
            <a:avLst/>
          </a:prstGeom>
        </p:spPr>
        <p:txBody>
          <a:bodyPr wrap="square">
            <a:spAutoFit/>
          </a:bodyPr>
          <a:lstStyle/>
          <a:p>
            <a:r>
              <a:rPr lang="en-GB" sz="2400" b="1" dirty="0"/>
              <a:t>Age over 2, no otorrhoea</a:t>
            </a:r>
          </a:p>
        </p:txBody>
      </p:sp>
      <p:pic>
        <p:nvPicPr>
          <p:cNvPr id="18" name="Picture 17">
            <a:extLst>
              <a:ext uri="{FF2B5EF4-FFF2-40B4-BE49-F238E27FC236}">
                <a16:creationId xmlns:a16="http://schemas.microsoft.com/office/drawing/2014/main" id="{9D7A8A23-A8F0-4151-9303-BD051A185A3F}"/>
              </a:ext>
            </a:extLst>
          </p:cNvPr>
          <p:cNvPicPr>
            <a:picLocks noChangeAspect="1"/>
          </p:cNvPicPr>
          <p:nvPr/>
        </p:nvPicPr>
        <p:blipFill>
          <a:blip r:embed="rId3"/>
          <a:stretch>
            <a:fillRect/>
          </a:stretch>
        </p:blipFill>
        <p:spPr>
          <a:xfrm>
            <a:off x="678647" y="2863691"/>
            <a:ext cx="3614881" cy="2622994"/>
          </a:xfrm>
          <a:prstGeom prst="rect">
            <a:avLst/>
          </a:prstGeom>
        </p:spPr>
      </p:pic>
      <p:sp>
        <p:nvSpPr>
          <p:cNvPr id="19" name="Oval 18">
            <a:extLst>
              <a:ext uri="{FF2B5EF4-FFF2-40B4-BE49-F238E27FC236}">
                <a16:creationId xmlns:a16="http://schemas.microsoft.com/office/drawing/2014/main" id="{51558E9B-0F1F-430F-8956-D740F660B814}"/>
              </a:ext>
            </a:extLst>
          </p:cNvPr>
          <p:cNvSpPr/>
          <p:nvPr/>
        </p:nvSpPr>
        <p:spPr>
          <a:xfrm>
            <a:off x="827935" y="4386717"/>
            <a:ext cx="2900456" cy="1230690"/>
          </a:xfrm>
          <a:prstGeom prst="ellipse">
            <a:avLst/>
          </a:prstGeom>
          <a:noFill/>
          <a:ln w="38100">
            <a:solidFill>
              <a:srgbClr val="980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bg2"/>
              </a:solidFill>
            </a:endParaRPr>
          </a:p>
        </p:txBody>
      </p:sp>
      <p:sp>
        <p:nvSpPr>
          <p:cNvPr id="13" name="Date Placeholder 3">
            <a:extLst>
              <a:ext uri="{FF2B5EF4-FFF2-40B4-BE49-F238E27FC236}">
                <a16:creationId xmlns:a16="http://schemas.microsoft.com/office/drawing/2014/main" id="{35221C46-39B0-461E-A6B1-244082016AEB}"/>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277967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30DA142-D033-4371-952A-45F403D0BC71}"/>
              </a:ext>
            </a:extLst>
          </p:cNvPr>
          <p:cNvSpPr/>
          <p:nvPr/>
        </p:nvSpPr>
        <p:spPr>
          <a:xfrm>
            <a:off x="4686017" y="2016637"/>
            <a:ext cx="2199074" cy="1631216"/>
          </a:xfrm>
          <a:prstGeom prst="rect">
            <a:avLst/>
          </a:prstGeom>
          <a:solidFill>
            <a:srgbClr val="DDDDDD"/>
          </a:solidFill>
          <a:ln>
            <a:solidFill>
              <a:srgbClr val="98002E"/>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prstClr val="black"/>
                </a:solidFill>
                <a:effectLst/>
                <a:uLnTx/>
                <a:uFillTx/>
                <a:cs typeface="Calibri" panose="020F0502020204030204" pitchFamily="34" charset="0"/>
              </a:rPr>
              <a:t>3. </a:t>
            </a:r>
            <a:r>
              <a:rPr kumimoji="0" lang="en-GB" b="1" i="0" u="none" strike="noStrike" kern="0" cap="none" spc="0" normalizeH="0" baseline="0" noProof="0" dirty="0">
                <a:ln>
                  <a:noFill/>
                </a:ln>
                <a:solidFill>
                  <a:srgbClr val="AD0016"/>
                </a:solidFill>
                <a:effectLst/>
                <a:uLnTx/>
                <a:uFillTx/>
                <a:cs typeface="Calibri" panose="020F0502020204030204" pitchFamily="34" charset="0"/>
              </a:rPr>
              <a:t>Focus on change</a:t>
            </a:r>
            <a:r>
              <a:rPr kumimoji="0" lang="en-GB" b="0" i="0" u="none" strike="noStrike" kern="0" cap="none" spc="0" normalizeH="0" baseline="0" noProof="0" dirty="0">
                <a:ln>
                  <a:noFill/>
                </a:ln>
                <a:solidFill>
                  <a:srgbClr val="AD0016"/>
                </a:solidFill>
                <a:effectLst/>
                <a:uLnTx/>
                <a:uFillTx/>
                <a:cs typeface="Calibri" panose="020F050202020403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cs typeface="Calibri" panose="020F0502020204030204" pitchFamily="34" charset="0"/>
              </a:rPr>
              <a:t>A clear story of deterioration is more important than whether the patient currently feels short of breath</a:t>
            </a:r>
            <a:r>
              <a:rPr kumimoji="0" lang="en-GB" b="0" i="0" u="none" strike="noStrike" kern="0" cap="none" spc="0" normalizeH="0" baseline="0" noProof="0" dirty="0">
                <a:ln>
                  <a:noFill/>
                </a:ln>
                <a:solidFill>
                  <a:prstClr val="black"/>
                </a:solidFill>
                <a:effectLst/>
                <a:uLnTx/>
                <a:uFillTx/>
                <a:cs typeface="Calibri" panose="020F0502020204030204" pitchFamily="34" charset="0"/>
              </a:rPr>
              <a:t>. </a:t>
            </a:r>
          </a:p>
        </p:txBody>
      </p:sp>
      <p:sp>
        <p:nvSpPr>
          <p:cNvPr id="2" name="Title 1">
            <a:extLst>
              <a:ext uri="{FF2B5EF4-FFF2-40B4-BE49-F238E27FC236}">
                <a16:creationId xmlns:a16="http://schemas.microsoft.com/office/drawing/2014/main" id="{2FBA1FC6-729E-4AF4-9544-4F8F55F757C2}"/>
              </a:ext>
            </a:extLst>
          </p:cNvPr>
          <p:cNvSpPr>
            <a:spLocks noGrp="1"/>
          </p:cNvSpPr>
          <p:nvPr>
            <p:ph type="title"/>
          </p:nvPr>
        </p:nvSpPr>
        <p:spPr>
          <a:xfrm>
            <a:off x="1297171" y="230163"/>
            <a:ext cx="7752795" cy="1433783"/>
          </a:xfrm>
        </p:spPr>
        <p:txBody>
          <a:bodyPr>
            <a:noAutofit/>
          </a:bodyPr>
          <a:lstStyle/>
          <a:p>
            <a:r>
              <a:rPr lang="en-GB" dirty="0"/>
              <a:t>COVID-19: </a:t>
            </a:r>
            <a:r>
              <a:rPr lang="en-GB" sz="3600" dirty="0"/>
              <a:t>Assessing Breathlessness &amp; Severity by Phone or Video</a:t>
            </a:r>
            <a:endParaRPr lang="en-GB" dirty="0"/>
          </a:p>
        </p:txBody>
      </p:sp>
      <p:sp>
        <p:nvSpPr>
          <p:cNvPr id="7" name="Footer Placeholder 4">
            <a:extLst>
              <a:ext uri="{FF2B5EF4-FFF2-40B4-BE49-F238E27FC236}">
                <a16:creationId xmlns:a16="http://schemas.microsoft.com/office/drawing/2014/main" id="{4B675507-5EBF-430C-B153-FA754514E5B7}"/>
              </a:ext>
            </a:extLst>
          </p:cNvPr>
          <p:cNvSpPr>
            <a:spLocks noGrp="1"/>
          </p:cNvSpPr>
          <p:nvPr>
            <p:ph type="ftr" sz="quarter" idx="11"/>
          </p:nvPr>
        </p:nvSpPr>
        <p:spPr>
          <a:xfrm>
            <a:off x="5650738" y="6312012"/>
            <a:ext cx="3457575" cy="556487"/>
          </a:xfrm>
        </p:spPr>
        <p:txBody>
          <a:bodyPr/>
          <a:lstStyle/>
          <a:p>
            <a:pPr algn="r"/>
            <a:r>
              <a:rPr lang="en-GB" dirty="0"/>
              <a:t>Greenhalgh T, et al.</a:t>
            </a:r>
          </a:p>
          <a:p>
            <a:pPr algn="r"/>
            <a:r>
              <a:rPr lang="en-GB" dirty="0"/>
              <a:t>BMJ 2020; 368 :m1182 </a:t>
            </a:r>
          </a:p>
        </p:txBody>
      </p:sp>
      <p:sp>
        <p:nvSpPr>
          <p:cNvPr id="8" name="Slide Number Placeholder 5">
            <a:extLst>
              <a:ext uri="{FF2B5EF4-FFF2-40B4-BE49-F238E27FC236}">
                <a16:creationId xmlns:a16="http://schemas.microsoft.com/office/drawing/2014/main" id="{018B2765-0987-4B45-B77F-F37ABF1CDFCD}"/>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22</a:t>
            </a:fld>
            <a:endParaRPr lang="en-GB" dirty="0"/>
          </a:p>
        </p:txBody>
      </p:sp>
      <p:sp>
        <p:nvSpPr>
          <p:cNvPr id="10" name="TextBox 9">
            <a:extLst>
              <a:ext uri="{FF2B5EF4-FFF2-40B4-BE49-F238E27FC236}">
                <a16:creationId xmlns:a16="http://schemas.microsoft.com/office/drawing/2014/main" id="{6D3F929F-E616-4835-A8E8-7E4834DB7C67}"/>
              </a:ext>
            </a:extLst>
          </p:cNvPr>
          <p:cNvSpPr txBox="1"/>
          <p:nvPr/>
        </p:nvSpPr>
        <p:spPr>
          <a:xfrm>
            <a:off x="79073" y="1598517"/>
            <a:ext cx="9064927" cy="400110"/>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chemeClr val="accent6">
                    <a:lumMod val="10000"/>
                  </a:schemeClr>
                </a:solidFill>
                <a:effectLst/>
                <a:uLnTx/>
                <a:uFillTx/>
                <a:cs typeface="Calibri" panose="020F0502020204030204" pitchFamily="34" charset="0"/>
              </a:rPr>
              <a:t>A good history is important (evidence-cov.id/assess-dyspnoea)</a:t>
            </a:r>
          </a:p>
        </p:txBody>
      </p:sp>
      <p:sp>
        <p:nvSpPr>
          <p:cNvPr id="11" name="Rectangle 10">
            <a:extLst>
              <a:ext uri="{FF2B5EF4-FFF2-40B4-BE49-F238E27FC236}">
                <a16:creationId xmlns:a16="http://schemas.microsoft.com/office/drawing/2014/main" id="{5C82DB06-2D6E-4704-A80F-806CF7F85EE5}"/>
              </a:ext>
            </a:extLst>
          </p:cNvPr>
          <p:cNvSpPr/>
          <p:nvPr/>
        </p:nvSpPr>
        <p:spPr>
          <a:xfrm>
            <a:off x="102341" y="1998627"/>
            <a:ext cx="1822751" cy="3323987"/>
          </a:xfrm>
          <a:prstGeom prst="rect">
            <a:avLst/>
          </a:prstGeom>
          <a:solidFill>
            <a:srgbClr val="DDDDDD"/>
          </a:solidFill>
          <a:ln>
            <a:solidFill>
              <a:srgbClr val="98002E"/>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1" i="0" u="none" strike="noStrike" kern="0" cap="none" spc="0" normalizeH="0" baseline="0" noProof="0" dirty="0">
                <a:ln>
                  <a:noFill/>
                </a:ln>
                <a:solidFill>
                  <a:prstClr val="black"/>
                </a:solidFill>
                <a:effectLst/>
                <a:uLnTx/>
                <a:uFillTx/>
                <a:cs typeface="Calibri" panose="020F0502020204030204" pitchFamily="34" charset="0"/>
              </a:rPr>
              <a:t>1.</a:t>
            </a:r>
            <a:r>
              <a:rPr kumimoji="0" lang="en-GB" b="0" i="0" u="none" strike="noStrike" kern="0" cap="none" spc="0" normalizeH="0" baseline="0" noProof="0" dirty="0">
                <a:ln>
                  <a:noFill/>
                </a:ln>
                <a:solidFill>
                  <a:prstClr val="black"/>
                </a:solidFill>
                <a:effectLst/>
                <a:uLnTx/>
                <a:uFillTx/>
                <a:cs typeface="Calibri" panose="020F0502020204030204" pitchFamily="34" charset="0"/>
              </a:rPr>
              <a:t> </a:t>
            </a:r>
            <a:r>
              <a:rPr kumimoji="0" lang="en-GB" sz="1600" b="0" i="0" u="none" strike="noStrike" kern="0" cap="none" spc="0" normalizeH="0" baseline="0" noProof="0" dirty="0">
                <a:ln>
                  <a:noFill/>
                </a:ln>
                <a:solidFill>
                  <a:prstClr val="black"/>
                </a:solidFill>
                <a:effectLst/>
                <a:uLnTx/>
                <a:uFillTx/>
                <a:cs typeface="Calibri" panose="020F0502020204030204" pitchFamily="34" charset="0"/>
              </a:rPr>
              <a:t>Ask the patient to </a:t>
            </a:r>
            <a:r>
              <a:rPr kumimoji="0" lang="en-GB" sz="1600" b="1" i="0" u="none" strike="noStrike" kern="0" cap="none" spc="0" normalizeH="0" baseline="0" noProof="0" dirty="0">
                <a:ln>
                  <a:noFill/>
                </a:ln>
                <a:solidFill>
                  <a:srgbClr val="AD0016"/>
                </a:solidFill>
                <a:effectLst/>
                <a:uLnTx/>
                <a:uFillTx/>
                <a:cs typeface="Calibri" panose="020F0502020204030204" pitchFamily="34" charset="0"/>
              </a:rPr>
              <a:t>describe their breathing in their own words</a:t>
            </a:r>
            <a:r>
              <a:rPr kumimoji="0" lang="en-GB" sz="1600" b="1" i="0" u="none" strike="noStrike" kern="0" cap="none" spc="0" normalizeH="0" baseline="0" noProof="0" dirty="0">
                <a:ln>
                  <a:noFill/>
                </a:ln>
                <a:solidFill>
                  <a:prstClr val="black"/>
                </a:solidFill>
                <a:effectLst/>
                <a:uLnTx/>
                <a:uFillTx/>
                <a:cs typeface="Calibri" panose="020F0502020204030204" pitchFamily="34" charset="0"/>
              </a:rPr>
              <a:t>,</a:t>
            </a:r>
            <a:r>
              <a:rPr kumimoji="0" lang="en-GB" sz="1600" b="0" i="0" u="none" strike="noStrike" kern="0" cap="none" spc="0" normalizeH="0" baseline="0" noProof="0" dirty="0">
                <a:ln>
                  <a:noFill/>
                </a:ln>
                <a:solidFill>
                  <a:prstClr val="black"/>
                </a:solidFill>
                <a:effectLst/>
                <a:uLnTx/>
                <a:uFillTx/>
                <a:cs typeface="Calibri" panose="020F0502020204030204" pitchFamily="34" charset="0"/>
              </a:rPr>
              <a:t> and assess the ease and comfort of their speech. Ask open ended questions and listen to whether the patient can complete their sentences:</a:t>
            </a:r>
          </a:p>
        </p:txBody>
      </p:sp>
      <p:sp>
        <p:nvSpPr>
          <p:cNvPr id="12" name="Rectangle 11">
            <a:extLst>
              <a:ext uri="{FF2B5EF4-FFF2-40B4-BE49-F238E27FC236}">
                <a16:creationId xmlns:a16="http://schemas.microsoft.com/office/drawing/2014/main" id="{D35D9A40-2849-47A7-AB63-49184496B100}"/>
              </a:ext>
            </a:extLst>
          </p:cNvPr>
          <p:cNvSpPr/>
          <p:nvPr/>
        </p:nvSpPr>
        <p:spPr>
          <a:xfrm>
            <a:off x="2054038" y="2004756"/>
            <a:ext cx="2310788" cy="1631216"/>
          </a:xfrm>
          <a:prstGeom prst="rect">
            <a:avLst/>
          </a:prstGeom>
          <a:solidFill>
            <a:srgbClr val="DDDDDD"/>
          </a:solidFill>
          <a:ln>
            <a:solidFill>
              <a:srgbClr val="98002E"/>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cs typeface="Calibri" panose="020F0502020204030204" pitchFamily="34" charset="0"/>
              </a:rPr>
              <a:t>2</a:t>
            </a:r>
            <a:r>
              <a:rPr kumimoji="0" lang="en-GB" b="1" i="0" u="none" strike="noStrike" kern="0" cap="none" spc="0" normalizeH="0" baseline="0" noProof="0" dirty="0">
                <a:ln>
                  <a:noFill/>
                </a:ln>
                <a:solidFill>
                  <a:prstClr val="black"/>
                </a:solidFill>
                <a:effectLst/>
                <a:uLnTx/>
                <a:uFillTx/>
                <a:cs typeface="Calibri" panose="020F0502020204030204" pitchFamily="34" charset="0"/>
              </a:rPr>
              <a:t>. </a:t>
            </a:r>
            <a:r>
              <a:rPr kumimoji="0" lang="en-GB" b="1" i="0" u="none" strike="noStrike" kern="0" cap="none" spc="0" normalizeH="0" baseline="0" noProof="0" dirty="0">
                <a:ln>
                  <a:noFill/>
                </a:ln>
                <a:solidFill>
                  <a:srgbClr val="AD0016"/>
                </a:solidFill>
                <a:effectLst/>
                <a:uLnTx/>
                <a:uFillTx/>
                <a:cs typeface="Calibri" panose="020F0502020204030204" pitchFamily="34" charset="0"/>
              </a:rPr>
              <a:t>Align with the NHS 111 </a:t>
            </a:r>
            <a:r>
              <a:rPr kumimoji="0" lang="en-GB" sz="1600" b="0" i="0" u="none" strike="noStrike" kern="0" cap="none" spc="0" normalizeH="0" baseline="0" noProof="0" dirty="0">
                <a:ln>
                  <a:noFill/>
                </a:ln>
                <a:solidFill>
                  <a:prstClr val="black"/>
                </a:solidFill>
                <a:effectLst/>
                <a:uLnTx/>
                <a:uFillTx/>
                <a:cs typeface="Calibri" panose="020F0502020204030204" pitchFamily="34" charset="0"/>
              </a:rPr>
              <a:t>symptom checker, which asks three questions (developed through user testing but not formally evaluated ):</a:t>
            </a:r>
          </a:p>
        </p:txBody>
      </p:sp>
      <p:sp>
        <p:nvSpPr>
          <p:cNvPr id="14" name="Speech Bubble: Rectangle with Corners Rounded 13">
            <a:extLst>
              <a:ext uri="{FF2B5EF4-FFF2-40B4-BE49-F238E27FC236}">
                <a16:creationId xmlns:a16="http://schemas.microsoft.com/office/drawing/2014/main" id="{9ED95642-E71F-401D-ACB4-69200F02F128}"/>
              </a:ext>
            </a:extLst>
          </p:cNvPr>
          <p:cNvSpPr/>
          <p:nvPr/>
        </p:nvSpPr>
        <p:spPr>
          <a:xfrm>
            <a:off x="4691513" y="3879928"/>
            <a:ext cx="2332160" cy="2944166"/>
          </a:xfrm>
          <a:prstGeom prst="wedgeRoundRectCallout">
            <a:avLst>
              <a:gd name="adj1" fmla="val 10385"/>
              <a:gd name="adj2" fmla="val -61911"/>
              <a:gd name="adj3" fmla="val 16667"/>
            </a:avLst>
          </a:prstGeom>
          <a:solidFill>
            <a:srgbClr val="FBF2E9"/>
          </a:solidFill>
          <a:ln w="25400" cap="flat" cmpd="sng" algn="ctr">
            <a:solidFill>
              <a:srgbClr val="F4DDC4"/>
            </a:solidFill>
            <a:prstDash val="solid"/>
          </a:ln>
          <a:effectLst/>
        </p:spPr>
        <p:txBody>
          <a:bodyPr lIns="0" tIns="36000" rIns="0" bIns="36000" rtlCol="0" anchor="ctr"/>
          <a:lstStyle/>
          <a:p>
            <a:pPr lvl="0" defTabSz="914400">
              <a:defRPr/>
            </a:pPr>
            <a:r>
              <a:rPr lang="en-GB" sz="1600" b="1" kern="0" dirty="0">
                <a:solidFill>
                  <a:prstClr val="black"/>
                </a:solidFill>
                <a:latin typeface="Calibri "/>
                <a:cs typeface="Arial" panose="020B0604020202020204" pitchFamily="34" charset="0"/>
              </a:rPr>
              <a:t>Is your breathing faster, slower, or the same as normal</a:t>
            </a:r>
            <a:r>
              <a:rPr lang="en-GB" sz="1600" kern="0" dirty="0">
                <a:solidFill>
                  <a:prstClr val="black"/>
                </a:solidFill>
                <a:latin typeface="Calibri "/>
                <a:cs typeface="Arial" panose="020B0604020202020204" pitchFamily="34" charset="0"/>
              </a:rPr>
              <a:t>?</a:t>
            </a:r>
          </a:p>
          <a:p>
            <a:pPr lvl="0" defTabSz="914400">
              <a:defRPr/>
            </a:pPr>
            <a:endParaRPr lang="en-GB" sz="1600" kern="0" dirty="0">
              <a:solidFill>
                <a:prstClr val="black"/>
              </a:solidFill>
              <a:latin typeface="Calibri "/>
              <a:cs typeface="Arial" panose="020B0604020202020204" pitchFamily="34" charset="0"/>
            </a:endParaRPr>
          </a:p>
          <a:p>
            <a:pPr lvl="0" defTabSz="914400">
              <a:defRPr/>
            </a:pPr>
            <a:r>
              <a:rPr lang="en-GB" sz="1600" b="1" kern="0" dirty="0">
                <a:solidFill>
                  <a:prstClr val="black"/>
                </a:solidFill>
                <a:latin typeface="Calibri "/>
                <a:cs typeface="Arial" panose="020B0604020202020204" pitchFamily="34" charset="0"/>
              </a:rPr>
              <a:t>What could you do yesterday that you can’t do today?</a:t>
            </a:r>
          </a:p>
          <a:p>
            <a:pPr lvl="0" defTabSz="914400">
              <a:spcAft>
                <a:spcPts val="1200"/>
              </a:spcAft>
              <a:defRPr/>
            </a:pPr>
            <a:r>
              <a:rPr lang="en-GB" sz="1500" kern="0" dirty="0">
                <a:solidFill>
                  <a:prstClr val="black"/>
                </a:solidFill>
                <a:latin typeface="Calibri "/>
                <a:cs typeface="Arial" panose="020B0604020202020204" pitchFamily="34" charset="0"/>
              </a:rPr>
              <a:t>What makes you breathless now that didn’t make you breathless yesterday?</a:t>
            </a:r>
          </a:p>
        </p:txBody>
      </p:sp>
      <p:sp>
        <p:nvSpPr>
          <p:cNvPr id="16" name="Rectangle 15">
            <a:extLst>
              <a:ext uri="{FF2B5EF4-FFF2-40B4-BE49-F238E27FC236}">
                <a16:creationId xmlns:a16="http://schemas.microsoft.com/office/drawing/2014/main" id="{23B1707B-BCBC-45CB-AAC2-6F9A67AE6BD3}"/>
              </a:ext>
            </a:extLst>
          </p:cNvPr>
          <p:cNvSpPr/>
          <p:nvPr/>
        </p:nvSpPr>
        <p:spPr>
          <a:xfrm>
            <a:off x="7015266" y="1996543"/>
            <a:ext cx="2075464" cy="2585323"/>
          </a:xfrm>
          <a:prstGeom prst="rect">
            <a:avLst/>
          </a:prstGeom>
          <a:solidFill>
            <a:srgbClr val="DDDDDD"/>
          </a:solidFill>
          <a:ln>
            <a:solidFill>
              <a:srgbClr val="98002E"/>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cs typeface="Calibri" panose="020F0502020204030204" pitchFamily="34" charset="0"/>
              </a:rPr>
              <a:t>4. </a:t>
            </a:r>
            <a:r>
              <a:rPr kumimoji="0" lang="en-GB" sz="1600" b="1" i="0" u="none" strike="noStrike" kern="0" cap="none" spc="0" normalizeH="0" baseline="0" noProof="0" dirty="0">
                <a:ln>
                  <a:noFill/>
                </a:ln>
                <a:solidFill>
                  <a:srgbClr val="AD0016"/>
                </a:solidFill>
                <a:effectLst/>
                <a:uLnTx/>
                <a:uFillTx/>
                <a:cs typeface="Calibri" panose="020F0502020204030204" pitchFamily="34" charset="0"/>
              </a:rPr>
              <a:t>Interpret the breathlessness in the context of the wider history </a:t>
            </a:r>
            <a:r>
              <a:rPr kumimoji="0" lang="en-GB" sz="1600" b="0" i="0" u="none" strike="noStrike" kern="0" cap="none" spc="0" normalizeH="0" baseline="0" noProof="0" dirty="0">
                <a:ln>
                  <a:noFill/>
                </a:ln>
                <a:solidFill>
                  <a:prstClr val="black"/>
                </a:solidFill>
                <a:effectLst/>
                <a:uLnTx/>
                <a:uFillTx/>
                <a:cs typeface="Calibri" panose="020F0502020204030204" pitchFamily="34" charset="0"/>
              </a:rPr>
              <a:t>and physical signs. For example, a new, audible wheeze and a verbal report of blueness of the lips in a breathless patient are concerning</a:t>
            </a:r>
            <a:r>
              <a:rPr kumimoji="0" lang="en-GB" b="0" i="0" u="none" strike="noStrike" kern="0" cap="none" spc="0" normalizeH="0" baseline="0" noProof="0" dirty="0">
                <a:ln>
                  <a:noFill/>
                </a:ln>
                <a:solidFill>
                  <a:prstClr val="black"/>
                </a:solidFill>
                <a:effectLst/>
                <a:uLnTx/>
                <a:uFillTx/>
                <a:cs typeface="Calibri" panose="020F0502020204030204" pitchFamily="34" charset="0"/>
              </a:rPr>
              <a:t>. </a:t>
            </a:r>
            <a:endParaRPr kumimoji="0" lang="en-GB" b="1" i="0" u="none" strike="noStrike" kern="0" cap="none" spc="0" normalizeH="0" baseline="0" noProof="0" dirty="0">
              <a:ln>
                <a:noFill/>
              </a:ln>
              <a:solidFill>
                <a:prstClr val="black"/>
              </a:solidFill>
              <a:effectLst/>
              <a:uLnTx/>
              <a:uFillTx/>
              <a:cs typeface="Calibri" panose="020F0502020204030204" pitchFamily="34" charset="0"/>
            </a:endParaRPr>
          </a:p>
        </p:txBody>
      </p:sp>
      <p:sp>
        <p:nvSpPr>
          <p:cNvPr id="18" name="Speech Bubble: Rectangle with Corners Rounded 17">
            <a:extLst>
              <a:ext uri="{FF2B5EF4-FFF2-40B4-BE49-F238E27FC236}">
                <a16:creationId xmlns:a16="http://schemas.microsoft.com/office/drawing/2014/main" id="{21F5D4E6-9643-4FB9-9BF8-FB2EE4817230}"/>
              </a:ext>
            </a:extLst>
          </p:cNvPr>
          <p:cNvSpPr/>
          <p:nvPr/>
        </p:nvSpPr>
        <p:spPr>
          <a:xfrm>
            <a:off x="79073" y="5833241"/>
            <a:ext cx="1791502" cy="784835"/>
          </a:xfrm>
          <a:prstGeom prst="wedgeRoundRectCallout">
            <a:avLst>
              <a:gd name="adj1" fmla="val -3018"/>
              <a:gd name="adj2" fmla="val -87732"/>
              <a:gd name="adj3" fmla="val 16667"/>
            </a:avLst>
          </a:prstGeom>
          <a:solidFill>
            <a:srgbClr val="FBF2E9"/>
          </a:solidFill>
          <a:ln w="25400" cap="flat" cmpd="sng" algn="ctr">
            <a:solidFill>
              <a:srgbClr val="F4DDC4"/>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chemeClr val="accent6">
                    <a:lumMod val="10000"/>
                  </a:schemeClr>
                </a:solidFill>
                <a:effectLst/>
                <a:uLnTx/>
                <a:uFillTx/>
                <a:latin typeface="Calibri "/>
                <a:cs typeface="Calibri" panose="020F0502020204030204" pitchFamily="34" charset="0"/>
              </a:rPr>
              <a:t>How is your breathing today?</a:t>
            </a:r>
          </a:p>
        </p:txBody>
      </p:sp>
      <p:sp>
        <p:nvSpPr>
          <p:cNvPr id="22" name="Speech Bubble: Rectangle with Corners Rounded 21">
            <a:extLst>
              <a:ext uri="{FF2B5EF4-FFF2-40B4-BE49-F238E27FC236}">
                <a16:creationId xmlns:a16="http://schemas.microsoft.com/office/drawing/2014/main" id="{7A56C64B-D169-486B-A403-5D67BBE8A939}"/>
              </a:ext>
            </a:extLst>
          </p:cNvPr>
          <p:cNvSpPr/>
          <p:nvPr/>
        </p:nvSpPr>
        <p:spPr>
          <a:xfrm>
            <a:off x="1946706" y="3820638"/>
            <a:ext cx="2568706" cy="3003455"/>
          </a:xfrm>
          <a:prstGeom prst="wedgeRoundRectCallout">
            <a:avLst>
              <a:gd name="adj1" fmla="val 29131"/>
              <a:gd name="adj2" fmla="val -61512"/>
              <a:gd name="adj3" fmla="val 16667"/>
            </a:avLst>
          </a:prstGeom>
          <a:solidFill>
            <a:srgbClr val="FBF2E9"/>
          </a:solidFill>
          <a:ln w="25400" cap="flat" cmpd="sng" algn="ctr">
            <a:solidFill>
              <a:srgbClr val="F4DDC4"/>
            </a:solidFill>
            <a:prstDash val="solid"/>
          </a:ln>
          <a:effectLst/>
        </p:spPr>
        <p:txBody>
          <a:bodyPr lIns="0" tIns="36000" rIns="0" bIns="36000" rtlCol="0" anchor="ctr"/>
          <a:lstStyle/>
          <a:p>
            <a:pPr lvl="0" defTabSz="187325">
              <a:defRPr/>
            </a:pPr>
            <a:r>
              <a:rPr lang="en-GB" sz="1600" kern="0" dirty="0">
                <a:solidFill>
                  <a:prstClr val="black"/>
                </a:solidFill>
                <a:latin typeface="Calibri "/>
                <a:cs typeface="Arial" panose="020B0604020202020204" pitchFamily="34" charset="0"/>
              </a:rPr>
              <a:t>Are you so breathless that you are unable to speak more than a few words?</a:t>
            </a:r>
          </a:p>
          <a:p>
            <a:pPr lvl="0" defTabSz="187325">
              <a:defRPr/>
            </a:pPr>
            <a:r>
              <a:rPr lang="en-GB" sz="1600" kern="0" dirty="0">
                <a:solidFill>
                  <a:prstClr val="black"/>
                </a:solidFill>
                <a:latin typeface="Calibri "/>
                <a:cs typeface="Arial" panose="020B0604020202020204" pitchFamily="34" charset="0"/>
              </a:rPr>
              <a:t>Are you </a:t>
            </a:r>
            <a:r>
              <a:rPr lang="en-GB" sz="1600" b="1" kern="0" dirty="0">
                <a:solidFill>
                  <a:prstClr val="black"/>
                </a:solidFill>
                <a:latin typeface="Calibri "/>
                <a:cs typeface="Arial" panose="020B0604020202020204" pitchFamily="34" charset="0"/>
              </a:rPr>
              <a:t>breathing harder or faster </a:t>
            </a:r>
            <a:r>
              <a:rPr lang="en-GB" sz="1600" kern="0" dirty="0">
                <a:solidFill>
                  <a:prstClr val="black"/>
                </a:solidFill>
                <a:latin typeface="Calibri "/>
                <a:cs typeface="Arial" panose="020B0604020202020204" pitchFamily="34" charset="0"/>
              </a:rPr>
              <a:t>than usual when doing nothing at all?</a:t>
            </a:r>
          </a:p>
          <a:p>
            <a:pPr lvl="0" defTabSz="179388">
              <a:defRPr/>
            </a:pPr>
            <a:r>
              <a:rPr lang="en-GB" sz="1600" kern="0" dirty="0">
                <a:solidFill>
                  <a:prstClr val="black"/>
                </a:solidFill>
                <a:latin typeface="Calibri "/>
                <a:cs typeface="Arial" panose="020B0604020202020204" pitchFamily="34" charset="0"/>
              </a:rPr>
              <a:t>Are you so ill that you've </a:t>
            </a:r>
            <a:r>
              <a:rPr lang="en-GB" sz="1600" b="1" kern="0" dirty="0">
                <a:solidFill>
                  <a:prstClr val="black"/>
                </a:solidFill>
                <a:latin typeface="Calibri "/>
                <a:cs typeface="Arial" panose="020B0604020202020204" pitchFamily="34" charset="0"/>
              </a:rPr>
              <a:t>stopped doing </a:t>
            </a:r>
            <a:r>
              <a:rPr lang="en-GB" sz="1600" kern="0" dirty="0">
                <a:solidFill>
                  <a:prstClr val="black"/>
                </a:solidFill>
                <a:latin typeface="Calibri "/>
                <a:cs typeface="Arial" panose="020B0604020202020204" pitchFamily="34" charset="0"/>
              </a:rPr>
              <a:t>all of your usual daily activities?</a:t>
            </a:r>
          </a:p>
        </p:txBody>
      </p:sp>
      <p:sp>
        <p:nvSpPr>
          <p:cNvPr id="24" name="TextBox 23">
            <a:extLst>
              <a:ext uri="{FF2B5EF4-FFF2-40B4-BE49-F238E27FC236}">
                <a16:creationId xmlns:a16="http://schemas.microsoft.com/office/drawing/2014/main" id="{F8304587-AA69-47CF-949F-EEC655C028F3}"/>
              </a:ext>
            </a:extLst>
          </p:cNvPr>
          <p:cNvSpPr txBox="1"/>
          <p:nvPr/>
        </p:nvSpPr>
        <p:spPr>
          <a:xfrm>
            <a:off x="7379525" y="5280071"/>
            <a:ext cx="1612713" cy="584775"/>
          </a:xfrm>
          <a:prstGeom prst="rect">
            <a:avLst/>
          </a:prstGeom>
          <a:solidFill>
            <a:sysClr val="window" lastClr="FFFFFF">
              <a:lumMod val="85000"/>
            </a:sysClr>
          </a:solidFill>
          <a:ln>
            <a:solidFill>
              <a:sysClr val="windowText" lastClr="0000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cs typeface="Calibri" panose="020F0502020204030204" pitchFamily="34" charset="0"/>
              </a:rPr>
              <a:t>Caution</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prstClr val="black"/>
                </a:solidFill>
                <a:effectLst/>
                <a:uLnTx/>
                <a:uFillTx/>
                <a:cs typeface="Calibri" panose="020F0502020204030204" pitchFamily="34" charset="0"/>
              </a:rPr>
              <a:t>COVID-19 results</a:t>
            </a:r>
          </a:p>
        </p:txBody>
      </p:sp>
    </p:spTree>
    <p:extLst>
      <p:ext uri="{BB962C8B-B14F-4D97-AF65-F5344CB8AC3E}">
        <p14:creationId xmlns:p14="http://schemas.microsoft.com/office/powerpoint/2010/main" val="4269674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4B77-AD1D-49B6-81D1-4D483152E0CB}"/>
              </a:ext>
            </a:extLst>
          </p:cNvPr>
          <p:cNvSpPr>
            <a:spLocks noGrp="1"/>
          </p:cNvSpPr>
          <p:nvPr>
            <p:ph type="title"/>
          </p:nvPr>
        </p:nvSpPr>
        <p:spPr/>
        <p:txBody>
          <a:bodyPr/>
          <a:lstStyle/>
          <a:p>
            <a:r>
              <a:rPr lang="en-GB" dirty="0"/>
              <a:t>Assessing Severity</a:t>
            </a:r>
          </a:p>
        </p:txBody>
      </p:sp>
      <p:sp>
        <p:nvSpPr>
          <p:cNvPr id="3" name="Content Placeholder 2">
            <a:extLst>
              <a:ext uri="{FF2B5EF4-FFF2-40B4-BE49-F238E27FC236}">
                <a16:creationId xmlns:a16="http://schemas.microsoft.com/office/drawing/2014/main" id="{BBE89778-981B-4AC6-A85A-64FF0A62687C}"/>
              </a:ext>
            </a:extLst>
          </p:cNvPr>
          <p:cNvSpPr>
            <a:spLocks noGrp="1"/>
          </p:cNvSpPr>
          <p:nvPr>
            <p:ph idx="1"/>
          </p:nvPr>
        </p:nvSpPr>
        <p:spPr>
          <a:xfrm>
            <a:off x="255181" y="1626891"/>
            <a:ext cx="8780233" cy="2764353"/>
          </a:xfrm>
        </p:spPr>
        <p:txBody>
          <a:bodyPr>
            <a:normAutofit lnSpcReduction="10000"/>
          </a:bodyPr>
          <a:lstStyle/>
          <a:p>
            <a:pPr marL="0" indent="0">
              <a:buNone/>
            </a:pPr>
            <a:r>
              <a:rPr lang="en-GB" sz="2000" dirty="0"/>
              <a:t>[NICE NG165] </a:t>
            </a:r>
            <a:r>
              <a:rPr lang="en-GB" i="1" dirty="0"/>
              <a:t>Usual physical examination will be limited during COVID-19.</a:t>
            </a:r>
            <a:r>
              <a:rPr lang="en-GB" sz="2600" i="1" dirty="0"/>
              <a:t>Suspect community-acquired pneumonia of any cause (adult) if:</a:t>
            </a:r>
          </a:p>
          <a:p>
            <a:pPr marL="1797050">
              <a:spcBef>
                <a:spcPts val="600"/>
              </a:spcBef>
            </a:pPr>
            <a:r>
              <a:rPr lang="en-GB" sz="2600" i="1" dirty="0"/>
              <a:t>temperature above 38</a:t>
            </a:r>
            <a:r>
              <a:rPr lang="en-GB" sz="2600" i="1" baseline="30000" dirty="0"/>
              <a:t>o</a:t>
            </a:r>
            <a:r>
              <a:rPr lang="en-GB" sz="2600" i="1" dirty="0"/>
              <a:t>C</a:t>
            </a:r>
          </a:p>
          <a:p>
            <a:pPr marL="1797050">
              <a:spcBef>
                <a:spcPts val="600"/>
              </a:spcBef>
            </a:pPr>
            <a:r>
              <a:rPr lang="en-GB" sz="2600" i="1" dirty="0"/>
              <a:t>respiratory rate above 20 breaths per minute</a:t>
            </a:r>
          </a:p>
          <a:p>
            <a:pPr marL="1797050">
              <a:spcBef>
                <a:spcPts val="600"/>
              </a:spcBef>
            </a:pPr>
            <a:r>
              <a:rPr lang="en-GB" sz="2600" i="1" dirty="0"/>
              <a:t>heart rate above 100 beats per minute</a:t>
            </a:r>
          </a:p>
          <a:p>
            <a:pPr marL="1797050">
              <a:spcBef>
                <a:spcPts val="600"/>
              </a:spcBef>
            </a:pPr>
            <a:r>
              <a:rPr lang="en-GB" sz="2600" i="1" dirty="0"/>
              <a:t>new confusion.</a:t>
            </a:r>
          </a:p>
          <a:p>
            <a:endParaRPr lang="en-GB" sz="2600" dirty="0"/>
          </a:p>
        </p:txBody>
      </p:sp>
      <p:sp>
        <p:nvSpPr>
          <p:cNvPr id="8" name="Slide Number Placeholder 5">
            <a:extLst>
              <a:ext uri="{FF2B5EF4-FFF2-40B4-BE49-F238E27FC236}">
                <a16:creationId xmlns:a16="http://schemas.microsoft.com/office/drawing/2014/main" id="{40790620-FA82-4563-ADF3-16F7EE36C5E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23</a:t>
            </a:fld>
            <a:endParaRPr lang="en-GB" dirty="0"/>
          </a:p>
        </p:txBody>
      </p:sp>
      <p:sp>
        <p:nvSpPr>
          <p:cNvPr id="9" name="Date Placeholder 3">
            <a:extLst>
              <a:ext uri="{FF2B5EF4-FFF2-40B4-BE49-F238E27FC236}">
                <a16:creationId xmlns:a16="http://schemas.microsoft.com/office/drawing/2014/main" id="{8B037F60-EC90-4AC0-A467-685519FA0D7D}"/>
              </a:ext>
            </a:extLst>
          </p:cNvPr>
          <p:cNvSpPr>
            <a:spLocks noGrp="1"/>
          </p:cNvSpPr>
          <p:nvPr>
            <p:ph type="dt" sz="half" idx="10"/>
          </p:nvPr>
        </p:nvSpPr>
        <p:spPr>
          <a:xfrm>
            <a:off x="628650" y="6356351"/>
            <a:ext cx="2057400" cy="365125"/>
          </a:xfrm>
        </p:spPr>
        <p:txBody>
          <a:bodyPr/>
          <a:lstStyle/>
          <a:p>
            <a:r>
              <a:rPr lang="en-US" dirty="0"/>
              <a:t>Remote Assessment V0.3.4</a:t>
            </a:r>
            <a:endParaRPr lang="en-GB" dirty="0"/>
          </a:p>
        </p:txBody>
      </p:sp>
      <p:sp>
        <p:nvSpPr>
          <p:cNvPr id="10" name="Content Placeholder 2">
            <a:extLst>
              <a:ext uri="{FF2B5EF4-FFF2-40B4-BE49-F238E27FC236}">
                <a16:creationId xmlns:a16="http://schemas.microsoft.com/office/drawing/2014/main" id="{69DBF4F7-7E71-49C4-A4F5-837A149EE74D}"/>
              </a:ext>
            </a:extLst>
          </p:cNvPr>
          <p:cNvSpPr txBox="1">
            <a:spLocks/>
          </p:cNvSpPr>
          <p:nvPr/>
        </p:nvSpPr>
        <p:spPr>
          <a:xfrm>
            <a:off x="275118" y="4436537"/>
            <a:ext cx="8656232" cy="2220284"/>
          </a:xfrm>
          <a:prstGeom prst="rect">
            <a:avLst/>
          </a:prstGeom>
          <a:solidFill>
            <a:srgbClr val="DDDDDD"/>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The</a:t>
            </a:r>
            <a:r>
              <a:rPr lang="en-GB" sz="2400" i="1" dirty="0"/>
              <a:t> Oxford COVID-19 evidence service team </a:t>
            </a:r>
            <a:r>
              <a:rPr lang="en-GB" sz="2400" dirty="0"/>
              <a:t>advised:</a:t>
            </a:r>
          </a:p>
          <a:p>
            <a:pPr marL="1978025"/>
            <a:r>
              <a:rPr lang="en-GB" sz="2400" b="1" dirty="0"/>
              <a:t>Auscultation</a:t>
            </a:r>
            <a:r>
              <a:rPr lang="en-GB" sz="2400" dirty="0"/>
              <a:t> reserve for those where it is crucial to decision making.</a:t>
            </a:r>
          </a:p>
          <a:p>
            <a:pPr marL="1978025"/>
            <a:r>
              <a:rPr lang="en-GB" sz="2400" b="1" dirty="0"/>
              <a:t>Roth score </a:t>
            </a:r>
            <a:r>
              <a:rPr lang="en-GB" sz="2400" dirty="0"/>
              <a:t>to assess breathlessness over the phone, </a:t>
            </a:r>
            <a:r>
              <a:rPr lang="en-GB" sz="2400" b="1" dirty="0"/>
              <a:t>does not provide an accurate assessment of hypoxia</a:t>
            </a:r>
          </a:p>
          <a:p>
            <a:endParaRPr lang="en-GB" sz="2400" i="1" dirty="0"/>
          </a:p>
          <a:p>
            <a:endParaRPr lang="en-GB" sz="2400" dirty="0"/>
          </a:p>
        </p:txBody>
      </p:sp>
      <p:pic>
        <p:nvPicPr>
          <p:cNvPr id="14" name="Picture 13">
            <a:extLst>
              <a:ext uri="{FF2B5EF4-FFF2-40B4-BE49-F238E27FC236}">
                <a16:creationId xmlns:a16="http://schemas.microsoft.com/office/drawing/2014/main" id="{7AD3F1EF-D4A9-4304-8D18-689E95708724}"/>
              </a:ext>
            </a:extLst>
          </p:cNvPr>
          <p:cNvPicPr>
            <a:picLocks noChangeAspect="1"/>
          </p:cNvPicPr>
          <p:nvPr/>
        </p:nvPicPr>
        <p:blipFill>
          <a:blip r:embed="rId3"/>
          <a:stretch>
            <a:fillRect/>
          </a:stretch>
        </p:blipFill>
        <p:spPr>
          <a:xfrm>
            <a:off x="419984" y="4968141"/>
            <a:ext cx="1626783" cy="1524733"/>
          </a:xfrm>
          <a:prstGeom prst="rect">
            <a:avLst/>
          </a:prstGeom>
        </p:spPr>
      </p:pic>
    </p:spTree>
    <p:extLst>
      <p:ext uri="{BB962C8B-B14F-4D97-AF65-F5344CB8AC3E}">
        <p14:creationId xmlns:p14="http://schemas.microsoft.com/office/powerpoint/2010/main" val="3361841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31450-B61C-4B4E-A3F6-5FFED7A73AFD}"/>
              </a:ext>
            </a:extLst>
          </p:cNvPr>
          <p:cNvSpPr>
            <a:spLocks noGrp="1"/>
          </p:cNvSpPr>
          <p:nvPr>
            <p:ph type="title"/>
          </p:nvPr>
        </p:nvSpPr>
        <p:spPr>
          <a:xfrm>
            <a:off x="1314996" y="712382"/>
            <a:ext cx="7977860" cy="871870"/>
          </a:xfrm>
        </p:spPr>
        <p:txBody>
          <a:bodyPr>
            <a:normAutofit fontScale="90000"/>
          </a:bodyPr>
          <a:lstStyle/>
          <a:p>
            <a:r>
              <a:rPr lang="en-GB" sz="4900" dirty="0"/>
              <a:t>Cough &amp; Pneumonia During COVID-19</a:t>
            </a:r>
            <a:br>
              <a:rPr lang="en-GB" dirty="0"/>
            </a:br>
            <a:endParaRPr lang="en-GB" dirty="0"/>
          </a:p>
        </p:txBody>
      </p:sp>
      <p:sp>
        <p:nvSpPr>
          <p:cNvPr id="3" name="Content Placeholder 2">
            <a:extLst>
              <a:ext uri="{FF2B5EF4-FFF2-40B4-BE49-F238E27FC236}">
                <a16:creationId xmlns:a16="http://schemas.microsoft.com/office/drawing/2014/main" id="{F01EDCEE-E7CC-4F73-A3C9-9E586B633EE2}"/>
              </a:ext>
            </a:extLst>
          </p:cNvPr>
          <p:cNvSpPr>
            <a:spLocks noGrp="1"/>
          </p:cNvSpPr>
          <p:nvPr>
            <p:ph idx="1"/>
          </p:nvPr>
        </p:nvSpPr>
        <p:spPr>
          <a:xfrm>
            <a:off x="323033" y="1653369"/>
            <a:ext cx="3504688" cy="4490315"/>
          </a:xfrm>
          <a:solidFill>
            <a:srgbClr val="DDDDDD"/>
          </a:solidFill>
        </p:spPr>
        <p:txBody>
          <a:bodyPr>
            <a:normAutofit/>
          </a:bodyPr>
          <a:lstStyle/>
          <a:p>
            <a:pPr marL="342892" lvl="0" indent="-342892" defTabSz="457189">
              <a:lnSpc>
                <a:spcPct val="100000"/>
              </a:lnSpc>
              <a:spcBef>
                <a:spcPct val="20000"/>
              </a:spcBef>
              <a:buBlip>
                <a:blip r:embed="rId3"/>
              </a:buBlip>
              <a:defRPr/>
            </a:pPr>
            <a:r>
              <a:rPr lang="en-GB" sz="2400" b="1" dirty="0">
                <a:solidFill>
                  <a:prstClr val="black"/>
                </a:solidFill>
              </a:rPr>
              <a:t>Roth score </a:t>
            </a:r>
            <a:r>
              <a:rPr lang="en-GB" sz="2400" dirty="0">
                <a:solidFill>
                  <a:prstClr val="black"/>
                </a:solidFill>
              </a:rPr>
              <a:t>[CEBM ]</a:t>
            </a:r>
          </a:p>
          <a:p>
            <a:pPr marL="0" lvl="0" indent="0" defTabSz="457189">
              <a:lnSpc>
                <a:spcPct val="100000"/>
              </a:lnSpc>
              <a:spcBef>
                <a:spcPct val="20000"/>
              </a:spcBef>
              <a:buNone/>
              <a:defRPr/>
            </a:pPr>
            <a:endParaRPr lang="en-GB" sz="2400" dirty="0">
              <a:solidFill>
                <a:prstClr val="black"/>
              </a:solidFill>
            </a:endParaRPr>
          </a:p>
          <a:p>
            <a:pPr marL="342892" lvl="0" indent="-342892" defTabSz="457189">
              <a:lnSpc>
                <a:spcPct val="100000"/>
              </a:lnSpc>
              <a:spcBef>
                <a:spcPct val="20000"/>
              </a:spcBef>
              <a:buBlip>
                <a:blip r:embed="rId3"/>
              </a:buBlip>
              <a:defRPr/>
            </a:pPr>
            <a:r>
              <a:rPr lang="en-GB" sz="2400" b="1" dirty="0"/>
              <a:t>CRB65 </a:t>
            </a:r>
            <a:r>
              <a:rPr lang="en-GB" sz="2000" dirty="0">
                <a:solidFill>
                  <a:prstClr val="black"/>
                </a:solidFill>
                <a:latin typeface="Arial"/>
                <a:ea typeface="ヒラギノ角ゴ Pro W3" pitchFamily="84" charset="-128"/>
                <a:hlinkClick r:id="rId4"/>
              </a:rPr>
              <a:t>[NICE NG165] </a:t>
            </a:r>
            <a:endParaRPr lang="en-GB" sz="2400" b="1" dirty="0"/>
          </a:p>
          <a:p>
            <a:pPr marL="0" indent="0">
              <a:buNone/>
            </a:pPr>
            <a:r>
              <a:rPr lang="en-GB" sz="1400" i="1" dirty="0"/>
              <a:t>  Confusion, RR over 30, BP, age over 65</a:t>
            </a:r>
          </a:p>
          <a:p>
            <a:pPr marL="342900" indent="-342900"/>
            <a:r>
              <a:rPr lang="en-GB" sz="2400" dirty="0"/>
              <a:t>not validated in people with COVID-19.</a:t>
            </a:r>
          </a:p>
          <a:p>
            <a:pPr marL="342900" indent="-342900"/>
            <a:r>
              <a:rPr lang="en-GB" sz="2400" dirty="0"/>
              <a:t>Requires BP -may be difficult/undesirable during pandemic </a:t>
            </a:r>
          </a:p>
          <a:p>
            <a:pPr marL="342900" indent="-342900"/>
            <a:r>
              <a:rPr lang="en-GB" sz="2400" dirty="0"/>
              <a:t>risks cross-contamination</a:t>
            </a:r>
          </a:p>
        </p:txBody>
      </p:sp>
      <p:sp>
        <p:nvSpPr>
          <p:cNvPr id="7" name="Footer Placeholder 4">
            <a:extLst>
              <a:ext uri="{FF2B5EF4-FFF2-40B4-BE49-F238E27FC236}">
                <a16:creationId xmlns:a16="http://schemas.microsoft.com/office/drawing/2014/main" id="{3F924B0A-7361-44A2-BE39-4554F0943357}"/>
              </a:ext>
            </a:extLst>
          </p:cNvPr>
          <p:cNvSpPr>
            <a:spLocks noGrp="1"/>
          </p:cNvSpPr>
          <p:nvPr>
            <p:ph type="ftr" sz="quarter" idx="11"/>
          </p:nvPr>
        </p:nvSpPr>
        <p:spPr>
          <a:xfrm>
            <a:off x="6057900" y="6356349"/>
            <a:ext cx="3086100" cy="365125"/>
          </a:xfrm>
        </p:spPr>
        <p:txBody>
          <a:bodyPr/>
          <a:lstStyle/>
          <a:p>
            <a:pPr algn="r"/>
            <a:r>
              <a:rPr lang="en-GB" dirty="0"/>
              <a:t>COVID-19 Rapid Guideline [NICE]</a:t>
            </a:r>
          </a:p>
          <a:p>
            <a:pPr algn="r"/>
            <a:r>
              <a:rPr lang="en-GB" dirty="0"/>
              <a:t>https://www.nice.org.uk/guidance/ng165</a:t>
            </a:r>
          </a:p>
        </p:txBody>
      </p:sp>
      <p:sp>
        <p:nvSpPr>
          <p:cNvPr id="8" name="Slide Number Placeholder 5">
            <a:extLst>
              <a:ext uri="{FF2B5EF4-FFF2-40B4-BE49-F238E27FC236}">
                <a16:creationId xmlns:a16="http://schemas.microsoft.com/office/drawing/2014/main" id="{42C4149F-AE95-4430-8297-3D770FB885F4}"/>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24</a:t>
            </a:fld>
            <a:endParaRPr lang="en-GB" dirty="0"/>
          </a:p>
        </p:txBody>
      </p:sp>
      <p:sp>
        <p:nvSpPr>
          <p:cNvPr id="10" name="Content Placeholder 2">
            <a:extLst>
              <a:ext uri="{FF2B5EF4-FFF2-40B4-BE49-F238E27FC236}">
                <a16:creationId xmlns:a16="http://schemas.microsoft.com/office/drawing/2014/main" id="{9098D681-0E98-42A6-8408-661ED942BB05}"/>
              </a:ext>
            </a:extLst>
          </p:cNvPr>
          <p:cNvSpPr txBox="1">
            <a:spLocks/>
          </p:cNvSpPr>
          <p:nvPr/>
        </p:nvSpPr>
        <p:spPr>
          <a:xfrm>
            <a:off x="4014652" y="1653368"/>
            <a:ext cx="4806316" cy="4490316"/>
          </a:xfrm>
          <a:prstGeom prst="rect">
            <a:avLst/>
          </a:prstGeom>
          <a:solidFill>
            <a:srgbClr val="DDDDDD"/>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b="1" dirty="0">
                <a:solidFill>
                  <a:srgbClr val="98002E"/>
                </a:solidFill>
              </a:rPr>
              <a:t>Red flags</a:t>
            </a:r>
            <a:r>
              <a:rPr lang="en-GB" b="1" dirty="0">
                <a:solidFill>
                  <a:prstClr val="black"/>
                </a:solidFill>
                <a:ea typeface="ヒラギノ角ゴ Pro W3" pitchFamily="84" charset="-128"/>
                <a:hlinkClick r:id="rId4"/>
              </a:rPr>
              <a:t> </a:t>
            </a:r>
            <a:r>
              <a:rPr lang="en-GB" sz="2000" dirty="0">
                <a:solidFill>
                  <a:prstClr val="black"/>
                </a:solidFill>
                <a:ea typeface="ヒラギノ角ゴ Pro W3" pitchFamily="84" charset="-128"/>
                <a:hlinkClick r:id="rId4"/>
              </a:rPr>
              <a:t>[NICE NG165] </a:t>
            </a:r>
            <a:endParaRPr lang="en-GB" sz="2000" dirty="0"/>
          </a:p>
          <a:p>
            <a:pPr>
              <a:lnSpc>
                <a:spcPct val="100000"/>
              </a:lnSpc>
              <a:spcBef>
                <a:spcPts val="0"/>
              </a:spcBef>
            </a:pPr>
            <a:r>
              <a:rPr lang="en-GB" sz="2400" dirty="0"/>
              <a:t>Severe shortness of breath at rest or difficulty breathing</a:t>
            </a:r>
          </a:p>
          <a:p>
            <a:pPr>
              <a:lnSpc>
                <a:spcPct val="100000"/>
              </a:lnSpc>
              <a:spcBef>
                <a:spcPts val="0"/>
              </a:spcBef>
            </a:pPr>
            <a:r>
              <a:rPr lang="en-GB" sz="2400" dirty="0"/>
              <a:t>Coughing up blood</a:t>
            </a:r>
          </a:p>
          <a:p>
            <a:pPr>
              <a:lnSpc>
                <a:spcPct val="100000"/>
              </a:lnSpc>
              <a:spcBef>
                <a:spcPts val="0"/>
              </a:spcBef>
            </a:pPr>
            <a:r>
              <a:rPr lang="en-GB" sz="2400" dirty="0"/>
              <a:t>Blue lips or face</a:t>
            </a:r>
          </a:p>
          <a:p>
            <a:pPr>
              <a:lnSpc>
                <a:spcPct val="100000"/>
              </a:lnSpc>
              <a:spcBef>
                <a:spcPts val="0"/>
              </a:spcBef>
            </a:pPr>
            <a:r>
              <a:rPr lang="en-GB" sz="2400" dirty="0"/>
              <a:t>Feeling cold and clammy with pale or mottled skin</a:t>
            </a:r>
          </a:p>
          <a:p>
            <a:pPr>
              <a:lnSpc>
                <a:spcPct val="100000"/>
              </a:lnSpc>
              <a:spcBef>
                <a:spcPts val="0"/>
              </a:spcBef>
            </a:pPr>
            <a:r>
              <a:rPr lang="en-GB" sz="2400" dirty="0"/>
              <a:t>Collapse or fainting (syncope)</a:t>
            </a:r>
          </a:p>
          <a:p>
            <a:pPr>
              <a:lnSpc>
                <a:spcPct val="100000"/>
              </a:lnSpc>
              <a:spcBef>
                <a:spcPts val="0"/>
              </a:spcBef>
            </a:pPr>
            <a:r>
              <a:rPr lang="en-GB" sz="2400" dirty="0"/>
              <a:t>New confusion</a:t>
            </a:r>
          </a:p>
          <a:p>
            <a:pPr>
              <a:lnSpc>
                <a:spcPct val="100000"/>
              </a:lnSpc>
              <a:spcBef>
                <a:spcPts val="0"/>
              </a:spcBef>
            </a:pPr>
            <a:r>
              <a:rPr lang="en-GB" sz="2400" dirty="0"/>
              <a:t>Becoming difficult to rouse</a:t>
            </a:r>
          </a:p>
          <a:p>
            <a:pPr>
              <a:lnSpc>
                <a:spcPct val="100000"/>
              </a:lnSpc>
              <a:spcBef>
                <a:spcPts val="0"/>
              </a:spcBef>
            </a:pPr>
            <a:r>
              <a:rPr lang="en-GB" sz="2400" dirty="0"/>
              <a:t>Little or no urine output.</a:t>
            </a:r>
          </a:p>
        </p:txBody>
      </p:sp>
      <p:sp>
        <p:nvSpPr>
          <p:cNvPr id="4" name="Rectangle 3">
            <a:extLst>
              <a:ext uri="{FF2B5EF4-FFF2-40B4-BE49-F238E27FC236}">
                <a16:creationId xmlns:a16="http://schemas.microsoft.com/office/drawing/2014/main" id="{8AE282C3-FBD0-424D-844C-9AA7A959C9AC}"/>
              </a:ext>
            </a:extLst>
          </p:cNvPr>
          <p:cNvSpPr/>
          <p:nvPr/>
        </p:nvSpPr>
        <p:spPr>
          <a:xfrm>
            <a:off x="3697125" y="855929"/>
            <a:ext cx="4721549" cy="584775"/>
          </a:xfrm>
          <a:prstGeom prst="rect">
            <a:avLst/>
          </a:prstGeom>
        </p:spPr>
        <p:txBody>
          <a:bodyPr wrap="none">
            <a:spAutoFit/>
          </a:bodyPr>
          <a:lstStyle/>
          <a:p>
            <a:r>
              <a:rPr lang="en-GB" sz="3200" dirty="0">
                <a:solidFill>
                  <a:schemeClr val="tx2">
                    <a:lumMod val="10000"/>
                  </a:schemeClr>
                </a:solidFill>
              </a:rPr>
              <a:t>Severity Scores &amp; Red Flags</a:t>
            </a:r>
            <a:endParaRPr lang="en-GB" sz="3200" dirty="0"/>
          </a:p>
        </p:txBody>
      </p:sp>
      <p:sp>
        <p:nvSpPr>
          <p:cNvPr id="11" name="Date Placeholder 3">
            <a:extLst>
              <a:ext uri="{FF2B5EF4-FFF2-40B4-BE49-F238E27FC236}">
                <a16:creationId xmlns:a16="http://schemas.microsoft.com/office/drawing/2014/main" id="{279B2473-2141-4C1E-BE41-1CA98EA63C42}"/>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275504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37E6-C54A-4882-8AAD-BE8781855F47}"/>
              </a:ext>
            </a:extLst>
          </p:cNvPr>
          <p:cNvSpPr>
            <a:spLocks noGrp="1"/>
          </p:cNvSpPr>
          <p:nvPr>
            <p:ph type="title"/>
          </p:nvPr>
        </p:nvSpPr>
        <p:spPr>
          <a:xfrm>
            <a:off x="1591056" y="410368"/>
            <a:ext cx="6924294" cy="1325563"/>
          </a:xfrm>
        </p:spPr>
        <p:txBody>
          <a:bodyPr>
            <a:normAutofit/>
          </a:bodyPr>
          <a:lstStyle/>
          <a:p>
            <a:r>
              <a:rPr lang="en-GB" sz="3600" dirty="0"/>
              <a:t>What is the role of antibiotics in early &amp; mild COVID-19 disease? </a:t>
            </a:r>
            <a:endParaRPr lang="en-GB" sz="3600" dirty="0">
              <a:solidFill>
                <a:schemeClr val="tx2">
                  <a:lumMod val="10000"/>
                </a:schemeClr>
              </a:solidFill>
            </a:endParaRPr>
          </a:p>
        </p:txBody>
      </p:sp>
      <p:sp>
        <p:nvSpPr>
          <p:cNvPr id="7" name="Footer Placeholder 4">
            <a:extLst>
              <a:ext uri="{FF2B5EF4-FFF2-40B4-BE49-F238E27FC236}">
                <a16:creationId xmlns:a16="http://schemas.microsoft.com/office/drawing/2014/main" id="{C68323DD-4DF4-4D01-A1B7-EE999E4F0C48}"/>
              </a:ext>
            </a:extLst>
          </p:cNvPr>
          <p:cNvSpPr>
            <a:spLocks noGrp="1"/>
          </p:cNvSpPr>
          <p:nvPr>
            <p:ph type="ftr" sz="quarter" idx="11"/>
          </p:nvPr>
        </p:nvSpPr>
        <p:spPr>
          <a:xfrm>
            <a:off x="6057900" y="6356349"/>
            <a:ext cx="3086100" cy="365125"/>
          </a:xfrm>
        </p:spPr>
        <p:txBody>
          <a:bodyPr/>
          <a:lstStyle/>
          <a:p>
            <a:pPr algn="r"/>
            <a:r>
              <a:rPr lang="en-GB" dirty="0"/>
              <a:t>COVID-19 Rapid Guideline [NICE]</a:t>
            </a:r>
          </a:p>
          <a:p>
            <a:pPr algn="r"/>
            <a:r>
              <a:rPr lang="en-GB" dirty="0"/>
              <a:t>https://www.nice.org.uk/guidance/ng165</a:t>
            </a:r>
          </a:p>
        </p:txBody>
      </p:sp>
      <p:sp>
        <p:nvSpPr>
          <p:cNvPr id="8" name="Slide Number Placeholder 5">
            <a:extLst>
              <a:ext uri="{FF2B5EF4-FFF2-40B4-BE49-F238E27FC236}">
                <a16:creationId xmlns:a16="http://schemas.microsoft.com/office/drawing/2014/main" id="{AB5E66E8-E3EB-40A7-AC17-CE6094E8A47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25</a:t>
            </a:fld>
            <a:endParaRPr lang="en-GB" dirty="0"/>
          </a:p>
        </p:txBody>
      </p:sp>
      <p:sp>
        <p:nvSpPr>
          <p:cNvPr id="10" name="Content Placeholder 9">
            <a:extLst>
              <a:ext uri="{FF2B5EF4-FFF2-40B4-BE49-F238E27FC236}">
                <a16:creationId xmlns:a16="http://schemas.microsoft.com/office/drawing/2014/main" id="{83D75B05-BA97-4B94-9BD2-202B85348385}"/>
              </a:ext>
            </a:extLst>
          </p:cNvPr>
          <p:cNvSpPr>
            <a:spLocks noGrp="1"/>
          </p:cNvSpPr>
          <p:nvPr>
            <p:ph idx="1"/>
          </p:nvPr>
        </p:nvSpPr>
        <p:spPr>
          <a:xfrm>
            <a:off x="239484" y="1953548"/>
            <a:ext cx="8665029" cy="3383490"/>
          </a:xfrm>
          <a:prstGeom prst="rect">
            <a:avLst/>
          </a:prstGeom>
          <a:solidFill>
            <a:schemeClr val="bg1">
              <a:lumMod val="85000"/>
            </a:schemeClr>
          </a:solidFill>
        </p:spPr>
        <p:txBody>
          <a:bodyPr wrap="square">
            <a:spAutoFit/>
          </a:bodyPr>
          <a:lstStyle/>
          <a:p>
            <a:pPr marL="0" indent="0">
              <a:buNone/>
            </a:pPr>
            <a:r>
              <a:rPr lang="en-GB" b="1" dirty="0"/>
              <a:t>Do not offer an antibiotic </a:t>
            </a:r>
            <a:r>
              <a:rPr lang="en-GB" dirty="0"/>
              <a:t>for treatment or prevention of pneumonia if:</a:t>
            </a:r>
          </a:p>
          <a:p>
            <a:pPr marL="285750" indent="-285750">
              <a:buFont typeface="Arial" panose="020B0604020202020204" pitchFamily="34" charset="0"/>
              <a:buChar char="•"/>
            </a:pPr>
            <a:r>
              <a:rPr lang="en-GB" dirty="0"/>
              <a:t>COVID-19 is likely to be the cause and </a:t>
            </a:r>
          </a:p>
          <a:p>
            <a:pPr marL="285750" indent="-285750">
              <a:buFont typeface="Arial" panose="020B0604020202020204" pitchFamily="34" charset="0"/>
              <a:buChar char="•"/>
            </a:pPr>
            <a:r>
              <a:rPr lang="en-GB" dirty="0"/>
              <a:t>symptoms are mild. </a:t>
            </a:r>
          </a:p>
          <a:p>
            <a:pPr marL="0" indent="0">
              <a:spcBef>
                <a:spcPts val="1200"/>
              </a:spcBef>
              <a:buNone/>
            </a:pPr>
            <a:r>
              <a:rPr lang="en-GB" sz="2400" i="1" dirty="0"/>
              <a:t>Inappropriate antibiotic use may reduce availability if used indiscriminately, and broad-spectrum antibiotics in particular may lead to Clostridioides difficile infection and antimicrobial resistance.   [NICE NG165]  </a:t>
            </a:r>
          </a:p>
        </p:txBody>
      </p:sp>
      <p:sp>
        <p:nvSpPr>
          <p:cNvPr id="11" name="Content Placeholder 6">
            <a:extLst>
              <a:ext uri="{FF2B5EF4-FFF2-40B4-BE49-F238E27FC236}">
                <a16:creationId xmlns:a16="http://schemas.microsoft.com/office/drawing/2014/main" id="{BF0DE399-DB7C-46D2-86B4-1DA763C2C33A}"/>
              </a:ext>
            </a:extLst>
          </p:cNvPr>
          <p:cNvSpPr txBox="1">
            <a:spLocks/>
          </p:cNvSpPr>
          <p:nvPr/>
        </p:nvSpPr>
        <p:spPr>
          <a:xfrm>
            <a:off x="239484" y="5363911"/>
            <a:ext cx="8665029" cy="1173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Tx/>
              <a:buNone/>
              <a:defRPr/>
            </a:pPr>
            <a:r>
              <a:rPr lang="en-GB" sz="2000" dirty="0">
                <a:solidFill>
                  <a:schemeClr val="tx2">
                    <a:lumMod val="10000"/>
                  </a:schemeClr>
                </a:solidFill>
              </a:rPr>
              <a:t>A review of studies published on </a:t>
            </a:r>
            <a:r>
              <a:rPr lang="en-GB" sz="2000" b="1" dirty="0">
                <a:solidFill>
                  <a:schemeClr val="tx2">
                    <a:lumMod val="10000"/>
                  </a:schemeClr>
                </a:solidFill>
              </a:rPr>
              <a:t>hospitalized COVID-19 patients </a:t>
            </a:r>
            <a:r>
              <a:rPr lang="en-GB" sz="2000" dirty="0">
                <a:solidFill>
                  <a:schemeClr val="tx2">
                    <a:lumMod val="10000"/>
                  </a:schemeClr>
                </a:solidFill>
              </a:rPr>
              <a:t>identified that while 72% (1450/2010) of patients received antibiotics, only 8% (62/806) demonstrated superimposed bacterial or fungal co-infections.</a:t>
            </a:r>
            <a:r>
              <a:rPr lang="en-GB" sz="2000" baseline="30000" dirty="0">
                <a:solidFill>
                  <a:schemeClr val="tx2">
                    <a:lumMod val="10000"/>
                  </a:schemeClr>
                </a:solidFill>
                <a:hlinkClick r:id="rId3">
                  <a:extLst>
                    <a:ext uri="{A12FA001-AC4F-418D-AE19-62706E023703}">
                      <ahyp:hlinkClr xmlns:ahyp="http://schemas.microsoft.com/office/drawing/2018/hyperlinkcolor" val="tx"/>
                    </a:ext>
                  </a:extLst>
                </a:hlinkClick>
              </a:rPr>
              <a:t>4</a:t>
            </a:r>
            <a:r>
              <a:rPr lang="en-GB" sz="2000" baseline="30000" dirty="0">
                <a:solidFill>
                  <a:schemeClr val="tx2">
                    <a:lumMod val="10000"/>
                  </a:schemeClr>
                </a:solidFill>
              </a:rPr>
              <a:t>   [WHO]</a:t>
            </a:r>
            <a:endParaRPr lang="en-GB" sz="2000" dirty="0">
              <a:solidFill>
                <a:schemeClr val="tx2">
                  <a:lumMod val="10000"/>
                </a:schemeClr>
              </a:solidFill>
            </a:endParaRPr>
          </a:p>
        </p:txBody>
      </p:sp>
      <p:sp>
        <p:nvSpPr>
          <p:cNvPr id="12" name="Date Placeholder 3">
            <a:extLst>
              <a:ext uri="{FF2B5EF4-FFF2-40B4-BE49-F238E27FC236}">
                <a16:creationId xmlns:a16="http://schemas.microsoft.com/office/drawing/2014/main" id="{98364DD3-D9EE-402C-BAC3-DB0C8F0DE742}"/>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3712874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37E6-C54A-4882-8AAD-BE8781855F47}"/>
              </a:ext>
            </a:extLst>
          </p:cNvPr>
          <p:cNvSpPr>
            <a:spLocks noGrp="1"/>
          </p:cNvSpPr>
          <p:nvPr>
            <p:ph type="title"/>
          </p:nvPr>
        </p:nvSpPr>
        <p:spPr>
          <a:xfrm>
            <a:off x="1591056" y="365126"/>
            <a:ext cx="6924294" cy="1325563"/>
          </a:xfrm>
        </p:spPr>
        <p:txBody>
          <a:bodyPr/>
          <a:lstStyle/>
          <a:p>
            <a:r>
              <a:rPr lang="en-GB" dirty="0"/>
              <a:t>Cough &amp; Pneumonia</a:t>
            </a:r>
            <a:br>
              <a:rPr lang="en-GB" dirty="0"/>
            </a:br>
            <a:r>
              <a:rPr lang="en-GB" sz="3600" dirty="0">
                <a:solidFill>
                  <a:schemeClr val="tx2">
                    <a:lumMod val="10000"/>
                  </a:schemeClr>
                </a:solidFill>
              </a:rPr>
              <a:t>Viral or Bacterial Pneumonia?</a:t>
            </a:r>
            <a:endParaRPr lang="en-GB" dirty="0"/>
          </a:p>
        </p:txBody>
      </p:sp>
      <p:sp>
        <p:nvSpPr>
          <p:cNvPr id="3" name="Content Placeholder 2">
            <a:extLst>
              <a:ext uri="{FF2B5EF4-FFF2-40B4-BE49-F238E27FC236}">
                <a16:creationId xmlns:a16="http://schemas.microsoft.com/office/drawing/2014/main" id="{E2171C46-8A9C-4579-A2E1-CB4A3588D4D2}"/>
              </a:ext>
            </a:extLst>
          </p:cNvPr>
          <p:cNvSpPr>
            <a:spLocks noGrp="1"/>
          </p:cNvSpPr>
          <p:nvPr>
            <p:ph idx="1"/>
          </p:nvPr>
        </p:nvSpPr>
        <p:spPr>
          <a:xfrm>
            <a:off x="99844" y="1647141"/>
            <a:ext cx="9044156" cy="4752754"/>
          </a:xfrm>
        </p:spPr>
        <p:txBody>
          <a:bodyPr>
            <a:noAutofit/>
          </a:bodyPr>
          <a:lstStyle/>
          <a:p>
            <a:pPr marL="0" indent="0">
              <a:spcBef>
                <a:spcPts val="600"/>
              </a:spcBef>
              <a:buNone/>
            </a:pPr>
            <a:r>
              <a:rPr lang="en-GB" sz="2400" b="1" dirty="0">
                <a:solidFill>
                  <a:srgbClr val="C00000"/>
                </a:solidFill>
              </a:rPr>
              <a:t>COVID-19 viral pneumonia </a:t>
            </a:r>
            <a:r>
              <a:rPr lang="en-GB" sz="2400" dirty="0"/>
              <a:t>may be more likely if </a:t>
            </a:r>
          </a:p>
          <a:p>
            <a:pPr>
              <a:spcBef>
                <a:spcPts val="600"/>
              </a:spcBef>
            </a:pPr>
            <a:r>
              <a:rPr lang="en-GB" sz="2400" dirty="0"/>
              <a:t>History of typical COVID-19 symptoms for about a week</a:t>
            </a:r>
          </a:p>
          <a:p>
            <a:pPr>
              <a:spcBef>
                <a:spcPts val="600"/>
              </a:spcBef>
            </a:pPr>
            <a:r>
              <a:rPr lang="en-GB" sz="2400" dirty="0"/>
              <a:t>Severe muscle pain (myalgia)</a:t>
            </a:r>
          </a:p>
          <a:p>
            <a:pPr>
              <a:spcBef>
                <a:spcPts val="600"/>
              </a:spcBef>
            </a:pPr>
            <a:r>
              <a:rPr lang="en-GB" sz="2400" dirty="0"/>
              <a:t>Breathless but no pleuritic pain</a:t>
            </a:r>
          </a:p>
          <a:p>
            <a:pPr>
              <a:spcBef>
                <a:spcPts val="600"/>
              </a:spcBef>
            </a:pPr>
            <a:r>
              <a:rPr lang="en-GB" sz="2400" dirty="0"/>
              <a:t>Exposure to known or suspected COVID-19 (household/workplace)</a:t>
            </a:r>
          </a:p>
          <a:p>
            <a:pPr marL="0" indent="0">
              <a:spcBef>
                <a:spcPts val="600"/>
              </a:spcBef>
              <a:buNone/>
            </a:pPr>
            <a:endParaRPr lang="en-GB" sz="1050" b="1" dirty="0">
              <a:solidFill>
                <a:srgbClr val="C00000"/>
              </a:solidFill>
            </a:endParaRPr>
          </a:p>
          <a:p>
            <a:pPr marL="0" indent="0">
              <a:spcBef>
                <a:spcPts val="600"/>
              </a:spcBef>
              <a:buNone/>
            </a:pPr>
            <a:r>
              <a:rPr lang="en-GB" sz="2400" b="1" dirty="0">
                <a:solidFill>
                  <a:srgbClr val="C00000"/>
                </a:solidFill>
              </a:rPr>
              <a:t>Bacterial cause of pneumonia </a:t>
            </a:r>
          </a:p>
          <a:p>
            <a:pPr marL="0" indent="0">
              <a:spcBef>
                <a:spcPts val="600"/>
              </a:spcBef>
              <a:buNone/>
            </a:pPr>
            <a:r>
              <a:rPr lang="en-GB" sz="2400" dirty="0"/>
              <a:t>[primary community acquired] </a:t>
            </a:r>
            <a:r>
              <a:rPr lang="en-GB" sz="2400" b="1" dirty="0"/>
              <a:t>may be more likely </a:t>
            </a:r>
            <a:r>
              <a:rPr lang="en-GB" sz="2400" dirty="0"/>
              <a:t>if:</a:t>
            </a:r>
          </a:p>
          <a:p>
            <a:pPr>
              <a:spcBef>
                <a:spcPts val="600"/>
              </a:spcBef>
            </a:pPr>
            <a:r>
              <a:rPr lang="en-GB" sz="2400" dirty="0"/>
              <a:t>Becomes </a:t>
            </a:r>
            <a:r>
              <a:rPr lang="en-GB" sz="2400" b="1" dirty="0"/>
              <a:t>rapidly unwell </a:t>
            </a:r>
            <a:r>
              <a:rPr lang="en-GB" sz="2400" dirty="0"/>
              <a:t>after only a few days of symptoms </a:t>
            </a:r>
          </a:p>
          <a:p>
            <a:pPr>
              <a:spcBef>
                <a:spcPts val="600"/>
              </a:spcBef>
            </a:pPr>
            <a:r>
              <a:rPr lang="en-GB" sz="2400" dirty="0"/>
              <a:t>Does not have a history of typical COVID-19 symptoms </a:t>
            </a:r>
          </a:p>
          <a:p>
            <a:pPr>
              <a:spcBef>
                <a:spcPts val="600"/>
              </a:spcBef>
            </a:pPr>
            <a:r>
              <a:rPr lang="en-GB" sz="2400" b="1" dirty="0"/>
              <a:t>Pleuritic pain </a:t>
            </a:r>
          </a:p>
          <a:p>
            <a:pPr>
              <a:spcBef>
                <a:spcPts val="600"/>
              </a:spcBef>
            </a:pPr>
            <a:r>
              <a:rPr lang="en-GB" sz="2400" dirty="0"/>
              <a:t>Has </a:t>
            </a:r>
            <a:r>
              <a:rPr lang="en-GB" sz="2400" b="1" dirty="0"/>
              <a:t>purulent sputum</a:t>
            </a:r>
          </a:p>
        </p:txBody>
      </p:sp>
      <p:sp>
        <p:nvSpPr>
          <p:cNvPr id="7" name="Footer Placeholder 4">
            <a:extLst>
              <a:ext uri="{FF2B5EF4-FFF2-40B4-BE49-F238E27FC236}">
                <a16:creationId xmlns:a16="http://schemas.microsoft.com/office/drawing/2014/main" id="{C68323DD-4DF4-4D01-A1B7-EE999E4F0C48}"/>
              </a:ext>
            </a:extLst>
          </p:cNvPr>
          <p:cNvSpPr>
            <a:spLocks noGrp="1"/>
          </p:cNvSpPr>
          <p:nvPr>
            <p:ph type="ftr" sz="quarter" idx="11"/>
          </p:nvPr>
        </p:nvSpPr>
        <p:spPr>
          <a:xfrm>
            <a:off x="6057900" y="6356349"/>
            <a:ext cx="3086100" cy="365125"/>
          </a:xfrm>
        </p:spPr>
        <p:txBody>
          <a:bodyPr/>
          <a:lstStyle/>
          <a:p>
            <a:pPr algn="r"/>
            <a:r>
              <a:rPr lang="en-GB"/>
              <a:t>COVID-19 Rapid Guideline [NICE]</a:t>
            </a:r>
            <a:endParaRPr lang="en-GB" dirty="0"/>
          </a:p>
        </p:txBody>
      </p:sp>
      <p:sp>
        <p:nvSpPr>
          <p:cNvPr id="8" name="Slide Number Placeholder 5">
            <a:extLst>
              <a:ext uri="{FF2B5EF4-FFF2-40B4-BE49-F238E27FC236}">
                <a16:creationId xmlns:a16="http://schemas.microsoft.com/office/drawing/2014/main" id="{AB5E66E8-E3EB-40A7-AC17-CE6094E8A47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26</a:t>
            </a:fld>
            <a:endParaRPr lang="en-GB" dirty="0"/>
          </a:p>
        </p:txBody>
      </p:sp>
      <p:pic>
        <p:nvPicPr>
          <p:cNvPr id="10" name="Picture 9">
            <a:extLst>
              <a:ext uri="{FF2B5EF4-FFF2-40B4-BE49-F238E27FC236}">
                <a16:creationId xmlns:a16="http://schemas.microsoft.com/office/drawing/2014/main" id="{5C506925-E3A2-45AF-96D4-692AE8494EDE}"/>
              </a:ext>
            </a:extLst>
          </p:cNvPr>
          <p:cNvPicPr>
            <a:picLocks noChangeAspect="1"/>
          </p:cNvPicPr>
          <p:nvPr/>
        </p:nvPicPr>
        <p:blipFill>
          <a:blip r:embed="rId3"/>
          <a:stretch>
            <a:fillRect/>
          </a:stretch>
        </p:blipFill>
        <p:spPr>
          <a:xfrm>
            <a:off x="7436109" y="365126"/>
            <a:ext cx="1208161" cy="1148442"/>
          </a:xfrm>
          <a:prstGeom prst="rect">
            <a:avLst/>
          </a:prstGeom>
        </p:spPr>
      </p:pic>
      <p:sp>
        <p:nvSpPr>
          <p:cNvPr id="11" name="Date Placeholder 3">
            <a:extLst>
              <a:ext uri="{FF2B5EF4-FFF2-40B4-BE49-F238E27FC236}">
                <a16:creationId xmlns:a16="http://schemas.microsoft.com/office/drawing/2014/main" id="{5C575B6D-3C72-4199-B31B-2C2483303C91}"/>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233893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0DBB-5701-44EF-A5CB-D759DD55D8DB}"/>
              </a:ext>
            </a:extLst>
          </p:cNvPr>
          <p:cNvSpPr>
            <a:spLocks noGrp="1"/>
          </p:cNvSpPr>
          <p:nvPr>
            <p:ph type="title"/>
          </p:nvPr>
        </p:nvSpPr>
        <p:spPr/>
        <p:txBody>
          <a:bodyPr/>
          <a:lstStyle/>
          <a:p>
            <a:r>
              <a:rPr lang="en-GB" dirty="0"/>
              <a:t>Question 4</a:t>
            </a:r>
            <a:br>
              <a:rPr lang="en-GB" dirty="0"/>
            </a:br>
            <a:r>
              <a:rPr lang="en-GB" sz="3600" dirty="0">
                <a:solidFill>
                  <a:schemeClr val="tx2">
                    <a:lumMod val="10000"/>
                  </a:schemeClr>
                </a:solidFill>
              </a:rPr>
              <a:t>Cough</a:t>
            </a:r>
            <a:endParaRPr lang="en-GB" dirty="0">
              <a:solidFill>
                <a:schemeClr val="tx2">
                  <a:lumMod val="10000"/>
                </a:schemeClr>
              </a:solidFill>
            </a:endParaRPr>
          </a:p>
        </p:txBody>
      </p:sp>
      <p:sp>
        <p:nvSpPr>
          <p:cNvPr id="7" name="Footer Placeholder 4">
            <a:extLst>
              <a:ext uri="{FF2B5EF4-FFF2-40B4-BE49-F238E27FC236}">
                <a16:creationId xmlns:a16="http://schemas.microsoft.com/office/drawing/2014/main" id="{206F1213-C15B-4754-B764-ACDA7F703F0B}"/>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6ED3D96E-C073-4157-B384-3A31E7CA4416}"/>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27</a:t>
            </a:fld>
            <a:endParaRPr lang="en-GB" dirty="0"/>
          </a:p>
        </p:txBody>
      </p:sp>
      <p:sp>
        <p:nvSpPr>
          <p:cNvPr id="10" name="Content Placeholder 2">
            <a:extLst>
              <a:ext uri="{FF2B5EF4-FFF2-40B4-BE49-F238E27FC236}">
                <a16:creationId xmlns:a16="http://schemas.microsoft.com/office/drawing/2014/main" id="{D34C84C1-3965-4D22-8764-41CF158A2C85}"/>
              </a:ext>
            </a:extLst>
          </p:cNvPr>
          <p:cNvSpPr>
            <a:spLocks noGrp="1"/>
          </p:cNvSpPr>
          <p:nvPr>
            <p:ph idx="1"/>
          </p:nvPr>
        </p:nvSpPr>
        <p:spPr>
          <a:xfrm>
            <a:off x="628650" y="1825625"/>
            <a:ext cx="7886700" cy="4351338"/>
          </a:xfrm>
        </p:spPr>
        <p:txBody>
          <a:bodyPr/>
          <a:lstStyle/>
          <a:p>
            <a:pPr marL="0" indent="0">
              <a:buNone/>
            </a:pPr>
            <a:endParaRPr lang="en-GB" dirty="0"/>
          </a:p>
          <a:p>
            <a:pPr marL="0" indent="0">
              <a:buNone/>
            </a:pPr>
            <a:endParaRPr lang="en-GB" dirty="0"/>
          </a:p>
          <a:p>
            <a:pPr marL="0" indent="0">
              <a:buNone/>
            </a:pPr>
            <a:r>
              <a:rPr lang="en-GB" dirty="0"/>
              <a:t>If prescribing antibiotics for people</a:t>
            </a:r>
          </a:p>
          <a:p>
            <a:pPr marL="0" indent="0">
              <a:buNone/>
            </a:pPr>
            <a:r>
              <a:rPr lang="en-GB" dirty="0"/>
              <a:t>with acute cough or pneumonia,</a:t>
            </a:r>
          </a:p>
          <a:p>
            <a:pPr marL="0" indent="0">
              <a:buNone/>
            </a:pPr>
            <a:r>
              <a:rPr lang="en-GB" dirty="0"/>
              <a:t> what is the recommended antibiotic course length?</a:t>
            </a:r>
          </a:p>
        </p:txBody>
      </p:sp>
      <p:sp>
        <p:nvSpPr>
          <p:cNvPr id="11" name="Date Placeholder 3">
            <a:extLst>
              <a:ext uri="{FF2B5EF4-FFF2-40B4-BE49-F238E27FC236}">
                <a16:creationId xmlns:a16="http://schemas.microsoft.com/office/drawing/2014/main" id="{DC4994D3-6A32-4305-A6A5-DAC78B9804A9}"/>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3197114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37E6-C54A-4882-8AAD-BE8781855F47}"/>
              </a:ext>
            </a:extLst>
          </p:cNvPr>
          <p:cNvSpPr>
            <a:spLocks noGrp="1"/>
          </p:cNvSpPr>
          <p:nvPr>
            <p:ph type="title"/>
          </p:nvPr>
        </p:nvSpPr>
        <p:spPr/>
        <p:txBody>
          <a:bodyPr/>
          <a:lstStyle/>
          <a:p>
            <a:r>
              <a:rPr lang="en-GB" dirty="0"/>
              <a:t>Treatment of Suspected Pneumonia in the Community</a:t>
            </a:r>
          </a:p>
        </p:txBody>
      </p:sp>
      <p:sp>
        <p:nvSpPr>
          <p:cNvPr id="3" name="Content Placeholder 2">
            <a:extLst>
              <a:ext uri="{FF2B5EF4-FFF2-40B4-BE49-F238E27FC236}">
                <a16:creationId xmlns:a16="http://schemas.microsoft.com/office/drawing/2014/main" id="{E2171C46-8A9C-4579-A2E1-CB4A3588D4D2}"/>
              </a:ext>
            </a:extLst>
          </p:cNvPr>
          <p:cNvSpPr>
            <a:spLocks noGrp="1"/>
          </p:cNvSpPr>
          <p:nvPr>
            <p:ph idx="1"/>
          </p:nvPr>
        </p:nvSpPr>
        <p:spPr>
          <a:xfrm>
            <a:off x="244656" y="1690689"/>
            <a:ext cx="8654687" cy="3765278"/>
          </a:xfrm>
        </p:spPr>
        <p:txBody>
          <a:bodyPr>
            <a:noAutofit/>
          </a:bodyPr>
          <a:lstStyle/>
          <a:p>
            <a:pPr marL="0" indent="0">
              <a:buNone/>
            </a:pPr>
            <a:r>
              <a:rPr lang="en-GB" sz="1600" b="1" dirty="0"/>
              <a:t>Offer an oral antibiotic if:</a:t>
            </a:r>
          </a:p>
          <a:p>
            <a:r>
              <a:rPr lang="en-GB" sz="1600" b="1" dirty="0"/>
              <a:t>Likely cause is bacterial or</a:t>
            </a:r>
          </a:p>
          <a:p>
            <a:r>
              <a:rPr lang="en-GB" sz="1600" b="1" dirty="0"/>
              <a:t>Unclear whether the cause is bacterial or viral and symptoms are more concerning </a:t>
            </a:r>
            <a:r>
              <a:rPr lang="en-GB" sz="1600" dirty="0"/>
              <a:t>or</a:t>
            </a:r>
          </a:p>
          <a:p>
            <a:r>
              <a:rPr lang="en-GB" sz="1600" dirty="0"/>
              <a:t>they are at </a:t>
            </a:r>
            <a:r>
              <a:rPr lang="en-GB" sz="1600" b="1" dirty="0"/>
              <a:t>high risk of complications</a:t>
            </a:r>
          </a:p>
          <a:p>
            <a:endParaRPr lang="en-GB" sz="1600" dirty="0"/>
          </a:p>
          <a:p>
            <a:endParaRPr lang="en-GB" sz="1600" dirty="0"/>
          </a:p>
          <a:p>
            <a:endParaRPr lang="en-GB" sz="1600" dirty="0"/>
          </a:p>
          <a:p>
            <a:endParaRPr lang="en-GB" sz="1600" dirty="0"/>
          </a:p>
          <a:p>
            <a:pPr marL="0" indent="0">
              <a:buNone/>
            </a:pPr>
            <a:r>
              <a:rPr lang="en-GB" sz="1600" b="1" dirty="0"/>
              <a:t>Suspected </a:t>
            </a:r>
            <a:r>
              <a:rPr lang="en-GB" sz="1600" b="1"/>
              <a:t>pneumonia (adults)</a:t>
            </a:r>
            <a:endParaRPr lang="en-GB" sz="1600" b="1" dirty="0"/>
          </a:p>
          <a:p>
            <a:pPr marL="0" indent="0">
              <a:buNone/>
            </a:pPr>
            <a:r>
              <a:rPr lang="en-GB" sz="1600" b="1" dirty="0"/>
              <a:t>First-choice antibiotic during the COVID-19 </a:t>
            </a:r>
          </a:p>
          <a:p>
            <a:pPr marL="0" indent="0">
              <a:buNone/>
            </a:pPr>
            <a:r>
              <a:rPr lang="en-GB" sz="1600" dirty="0"/>
              <a:t>doxycycline 200 mg on the first day, then 100 mg once a day for </a:t>
            </a:r>
            <a:r>
              <a:rPr lang="en-GB" sz="1600" b="1" dirty="0"/>
              <a:t>5 days </a:t>
            </a:r>
            <a:r>
              <a:rPr lang="en-GB" sz="1600" dirty="0"/>
              <a:t>in total (not in pregnancy)</a:t>
            </a:r>
          </a:p>
          <a:p>
            <a:r>
              <a:rPr lang="en-GB" sz="1600" dirty="0"/>
              <a:t>alternative: amoxicillin 500 mg 3 times a day for 5 days.</a:t>
            </a:r>
          </a:p>
          <a:p>
            <a:pPr marL="0" indent="0">
              <a:buNone/>
            </a:pPr>
            <a:r>
              <a:rPr lang="en-GB" sz="1600" b="1" dirty="0"/>
              <a:t>Do not routinely use dual antibiotics.</a:t>
            </a:r>
          </a:p>
        </p:txBody>
      </p:sp>
      <p:sp>
        <p:nvSpPr>
          <p:cNvPr id="7" name="Footer Placeholder 4">
            <a:extLst>
              <a:ext uri="{FF2B5EF4-FFF2-40B4-BE49-F238E27FC236}">
                <a16:creationId xmlns:a16="http://schemas.microsoft.com/office/drawing/2014/main" id="{C68323DD-4DF4-4D01-A1B7-EE999E4F0C48}"/>
              </a:ext>
            </a:extLst>
          </p:cNvPr>
          <p:cNvSpPr>
            <a:spLocks noGrp="1"/>
          </p:cNvSpPr>
          <p:nvPr>
            <p:ph type="ftr" sz="quarter" idx="11"/>
          </p:nvPr>
        </p:nvSpPr>
        <p:spPr>
          <a:xfrm>
            <a:off x="6057900" y="6356349"/>
            <a:ext cx="3086100" cy="365125"/>
          </a:xfrm>
        </p:spPr>
        <p:txBody>
          <a:bodyPr/>
          <a:lstStyle/>
          <a:p>
            <a:pPr algn="r"/>
            <a:r>
              <a:rPr lang="en-GB" dirty="0"/>
              <a:t>COVID-19 Rapid Guideline [NICE]</a:t>
            </a:r>
          </a:p>
          <a:p>
            <a:pPr algn="r"/>
            <a:r>
              <a:rPr lang="en-GB" dirty="0"/>
              <a:t>https://www.nice.org.uk/guidance/ng165</a:t>
            </a:r>
          </a:p>
        </p:txBody>
      </p:sp>
      <p:sp>
        <p:nvSpPr>
          <p:cNvPr id="8" name="Slide Number Placeholder 5">
            <a:extLst>
              <a:ext uri="{FF2B5EF4-FFF2-40B4-BE49-F238E27FC236}">
                <a16:creationId xmlns:a16="http://schemas.microsoft.com/office/drawing/2014/main" id="{AB5E66E8-E3EB-40A7-AC17-CE6094E8A47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28</a:t>
            </a:fld>
            <a:endParaRPr lang="en-GB" dirty="0"/>
          </a:p>
        </p:txBody>
      </p:sp>
      <p:sp>
        <p:nvSpPr>
          <p:cNvPr id="10" name="TextBox 9">
            <a:extLst>
              <a:ext uri="{FF2B5EF4-FFF2-40B4-BE49-F238E27FC236}">
                <a16:creationId xmlns:a16="http://schemas.microsoft.com/office/drawing/2014/main" id="{7A2BAD46-4456-4AB9-9CCA-F95CA3312497}"/>
              </a:ext>
            </a:extLst>
          </p:cNvPr>
          <p:cNvSpPr txBox="1"/>
          <p:nvPr/>
        </p:nvSpPr>
        <p:spPr>
          <a:xfrm>
            <a:off x="4571999" y="2788650"/>
            <a:ext cx="3806586" cy="2276521"/>
          </a:xfrm>
          <a:prstGeom prst="rect">
            <a:avLst/>
          </a:prstGeom>
          <a:solidFill>
            <a:sysClr val="window" lastClr="FFFFFF">
              <a:lumMod val="85000"/>
            </a:sysClr>
          </a:solidFill>
          <a:ln w="12700">
            <a:solidFill>
              <a:sysClr val="windowText" lastClr="000000"/>
            </a:solidFill>
          </a:ln>
        </p:spPr>
        <p:txBody>
          <a:bodyPr wrap="square" rtlCol="0">
            <a:spAutoFit/>
          </a:bodyPr>
          <a:lstStyle/>
          <a:p>
            <a:pPr marL="4763" marR="0" lvl="0" indent="-4763" defTabSz="914400" eaLnBrk="0" fontAlgn="base" latinLnBrk="0" hangingPunct="0">
              <a:lnSpc>
                <a:spcPct val="114000"/>
              </a:lnSpc>
              <a:spcBef>
                <a:spcPts val="0"/>
              </a:spcBef>
              <a:spcAft>
                <a:spcPct val="0"/>
              </a:spcAft>
              <a:buClrTx/>
              <a:buSzTx/>
              <a:buFont typeface="Arial" pitchFamily="84" charset="0"/>
              <a:buNone/>
              <a:tabLst/>
              <a:defRPr/>
            </a:pPr>
            <a:r>
              <a:rPr kumimoji="0" lang="en-GB" sz="1800" b="0" i="0" u="none" strike="noStrike" kern="0" cap="none" spc="0" normalizeH="0" baseline="0" noProof="0" dirty="0">
                <a:ln>
                  <a:noFill/>
                </a:ln>
                <a:solidFill>
                  <a:prstClr val="black"/>
                </a:solidFill>
                <a:effectLst/>
                <a:uLnTx/>
                <a:uFillTx/>
                <a:ea typeface="ヒラギノ角ゴ Pro W3" pitchFamily="84" charset="-128"/>
              </a:rPr>
              <a:t>E.g. older or frail, </a:t>
            </a:r>
          </a:p>
          <a:p>
            <a:pPr marL="4763" marR="0" lvl="0" indent="-4763" defTabSz="914400" eaLnBrk="0" fontAlgn="base" latinLnBrk="0" hangingPunct="0">
              <a:lnSpc>
                <a:spcPct val="114000"/>
              </a:lnSpc>
              <a:spcBef>
                <a:spcPts val="0"/>
              </a:spcBef>
              <a:spcAft>
                <a:spcPct val="0"/>
              </a:spcAft>
              <a:buClrTx/>
              <a:buSzTx/>
              <a:buFont typeface="Arial" pitchFamily="84" charset="0"/>
              <a:buNone/>
              <a:tabLst/>
              <a:defRPr/>
            </a:pPr>
            <a:r>
              <a:rPr kumimoji="0" lang="en-GB" sz="1800" b="0" i="0" u="none" strike="noStrike" kern="0" cap="none" spc="0" normalizeH="0" baseline="0" noProof="0" dirty="0">
                <a:ln>
                  <a:noFill/>
                </a:ln>
                <a:solidFill>
                  <a:prstClr val="black"/>
                </a:solidFill>
                <a:effectLst/>
                <a:uLnTx/>
                <a:uFillTx/>
                <a:ea typeface="ヒラギノ角ゴ Pro W3" pitchFamily="84" charset="-128"/>
              </a:rPr>
              <a:t>pre-existing comorbidity </a:t>
            </a:r>
          </a:p>
          <a:p>
            <a:pPr marL="4763" marR="0" lvl="0" indent="-4763" defTabSz="914400" eaLnBrk="0" fontAlgn="base" latinLnBrk="0" hangingPunct="0">
              <a:lnSpc>
                <a:spcPct val="114000"/>
              </a:lnSpc>
              <a:spcBef>
                <a:spcPts val="0"/>
              </a:spcBef>
              <a:spcAft>
                <a:spcPct val="0"/>
              </a:spcAft>
              <a:buClrTx/>
              <a:buSzTx/>
              <a:buFont typeface="Arial" pitchFamily="84" charset="0"/>
              <a:buNone/>
              <a:tabLst/>
              <a:defRPr/>
            </a:pPr>
            <a:r>
              <a:rPr kumimoji="0" lang="en-GB" sz="1800" b="0" i="0" u="none" strike="noStrike" kern="0" cap="none" spc="0" normalizeH="0" baseline="0" noProof="0" dirty="0">
                <a:ln>
                  <a:noFill/>
                </a:ln>
                <a:solidFill>
                  <a:prstClr val="black"/>
                </a:solidFill>
                <a:effectLst/>
                <a:uLnTx/>
                <a:uFillTx/>
                <a:ea typeface="ヒラギノ角ゴ Pro W3" pitchFamily="84" charset="-128"/>
              </a:rPr>
              <a:t>such as immunosuppression </a:t>
            </a:r>
          </a:p>
          <a:p>
            <a:pPr marL="4763" marR="0" lvl="0" indent="-4763" defTabSz="914400" eaLnBrk="0" fontAlgn="base" latinLnBrk="0" hangingPunct="0">
              <a:lnSpc>
                <a:spcPct val="114000"/>
              </a:lnSpc>
              <a:spcBef>
                <a:spcPts val="0"/>
              </a:spcBef>
              <a:spcAft>
                <a:spcPct val="0"/>
              </a:spcAft>
              <a:buClrTx/>
              <a:buSzTx/>
              <a:buFont typeface="Arial" pitchFamily="84" charset="0"/>
              <a:buNone/>
              <a:tabLst/>
              <a:defRPr/>
            </a:pPr>
            <a:r>
              <a:rPr kumimoji="0" lang="en-GB" sz="1800" b="0" i="0" u="none" strike="noStrike" kern="0" cap="none" spc="0" normalizeH="0" baseline="0" noProof="0" dirty="0">
                <a:ln>
                  <a:noFill/>
                </a:ln>
                <a:solidFill>
                  <a:prstClr val="black"/>
                </a:solidFill>
                <a:effectLst/>
                <a:uLnTx/>
                <a:uFillTx/>
                <a:ea typeface="ヒラギノ角ゴ Pro W3" pitchFamily="84" charset="-128"/>
              </a:rPr>
              <a:t>or significant heart or lung disease </a:t>
            </a:r>
          </a:p>
          <a:p>
            <a:pPr marL="4763" marR="0" lvl="0" indent="-4763" defTabSz="914400" eaLnBrk="0" fontAlgn="base" latinLnBrk="0" hangingPunct="0">
              <a:lnSpc>
                <a:spcPct val="114000"/>
              </a:lnSpc>
              <a:spcBef>
                <a:spcPts val="0"/>
              </a:spcBef>
              <a:spcAft>
                <a:spcPct val="0"/>
              </a:spcAft>
              <a:buClrTx/>
              <a:buSzTx/>
              <a:buFont typeface="Arial" pitchFamily="84" charset="0"/>
              <a:buNone/>
              <a:tabLst/>
              <a:defRPr/>
            </a:pPr>
            <a:r>
              <a:rPr kumimoji="0" lang="en-GB" sz="1800" b="0" i="0" u="none" strike="noStrike" kern="0" cap="none" spc="0" normalizeH="0" baseline="0" noProof="0" dirty="0">
                <a:ln>
                  <a:noFill/>
                </a:ln>
                <a:solidFill>
                  <a:prstClr val="black"/>
                </a:solidFill>
                <a:effectLst/>
                <a:uLnTx/>
                <a:uFillTx/>
                <a:ea typeface="ヒラギノ角ゴ Pro W3" pitchFamily="84" charset="-128"/>
              </a:rPr>
              <a:t>(e.g. bronchiectasis or COPD), </a:t>
            </a:r>
          </a:p>
          <a:p>
            <a:pPr marL="4763" marR="0" lvl="0" indent="-4763" defTabSz="914400" eaLnBrk="0" fontAlgn="base" latinLnBrk="0" hangingPunct="0">
              <a:lnSpc>
                <a:spcPct val="114000"/>
              </a:lnSpc>
              <a:spcBef>
                <a:spcPts val="0"/>
              </a:spcBef>
              <a:spcAft>
                <a:spcPct val="0"/>
              </a:spcAft>
              <a:buClrTx/>
              <a:buSzTx/>
              <a:buFont typeface="Arial" pitchFamily="84" charset="0"/>
              <a:buNone/>
              <a:tabLst/>
              <a:defRPr/>
            </a:pPr>
            <a:r>
              <a:rPr kumimoji="0" lang="en-GB" sz="1800" b="0" i="0" u="none" strike="noStrike" kern="0" cap="none" spc="0" normalizeH="0" baseline="0" noProof="0" dirty="0">
                <a:ln>
                  <a:noFill/>
                </a:ln>
                <a:solidFill>
                  <a:prstClr val="black"/>
                </a:solidFill>
                <a:effectLst/>
                <a:uLnTx/>
                <a:uFillTx/>
                <a:ea typeface="ヒラギノ角ゴ Pro W3" pitchFamily="84" charset="-128"/>
              </a:rPr>
              <a:t> history of severe illness following</a:t>
            </a:r>
          </a:p>
          <a:p>
            <a:pPr marL="4763" marR="0" lvl="0" indent="-4763" defTabSz="914400" eaLnBrk="0" fontAlgn="base" latinLnBrk="0" hangingPunct="0">
              <a:lnSpc>
                <a:spcPct val="114000"/>
              </a:lnSpc>
              <a:spcBef>
                <a:spcPts val="0"/>
              </a:spcBef>
              <a:spcAft>
                <a:spcPct val="0"/>
              </a:spcAft>
              <a:buClrTx/>
              <a:buSzTx/>
              <a:buFont typeface="Arial" pitchFamily="84" charset="0"/>
              <a:buNone/>
              <a:tabLst/>
              <a:defRPr/>
            </a:pPr>
            <a:r>
              <a:rPr kumimoji="0" lang="en-GB" sz="1800" b="0" i="0" u="none" strike="noStrike" kern="0" cap="none" spc="0" normalizeH="0" baseline="0" noProof="0" dirty="0">
                <a:ln>
                  <a:noFill/>
                </a:ln>
                <a:solidFill>
                  <a:prstClr val="black"/>
                </a:solidFill>
                <a:effectLst/>
                <a:uLnTx/>
                <a:uFillTx/>
                <a:ea typeface="ヒラギノ角ゴ Pro W3" pitchFamily="84" charset="-128"/>
              </a:rPr>
              <a:t>previous lung infection.</a:t>
            </a:r>
          </a:p>
        </p:txBody>
      </p:sp>
      <p:pic>
        <p:nvPicPr>
          <p:cNvPr id="11" name="Picture 10">
            <a:extLst>
              <a:ext uri="{FF2B5EF4-FFF2-40B4-BE49-F238E27FC236}">
                <a16:creationId xmlns:a16="http://schemas.microsoft.com/office/drawing/2014/main" id="{38150269-A33A-4E2F-97AA-4D4589C20BB7}"/>
              </a:ext>
            </a:extLst>
          </p:cNvPr>
          <p:cNvPicPr>
            <a:picLocks noChangeAspect="1"/>
          </p:cNvPicPr>
          <p:nvPr/>
        </p:nvPicPr>
        <p:blipFill>
          <a:blip r:embed="rId3"/>
          <a:stretch>
            <a:fillRect/>
          </a:stretch>
        </p:blipFill>
        <p:spPr>
          <a:xfrm>
            <a:off x="2904536" y="3319720"/>
            <a:ext cx="1277528" cy="1214380"/>
          </a:xfrm>
          <a:prstGeom prst="rect">
            <a:avLst/>
          </a:prstGeom>
        </p:spPr>
      </p:pic>
      <p:sp>
        <p:nvSpPr>
          <p:cNvPr id="12" name="Date Placeholder 3">
            <a:extLst>
              <a:ext uri="{FF2B5EF4-FFF2-40B4-BE49-F238E27FC236}">
                <a16:creationId xmlns:a16="http://schemas.microsoft.com/office/drawing/2014/main" id="{BFC08AA8-07CF-41FC-A364-F6D31F6D213D}"/>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325394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37E6-C54A-4882-8AAD-BE8781855F47}"/>
              </a:ext>
            </a:extLst>
          </p:cNvPr>
          <p:cNvSpPr>
            <a:spLocks noGrp="1"/>
          </p:cNvSpPr>
          <p:nvPr>
            <p:ph type="title"/>
          </p:nvPr>
        </p:nvSpPr>
        <p:spPr>
          <a:xfrm>
            <a:off x="1373287" y="336460"/>
            <a:ext cx="7674864" cy="945561"/>
          </a:xfrm>
        </p:spPr>
        <p:txBody>
          <a:bodyPr>
            <a:normAutofit/>
          </a:bodyPr>
          <a:lstStyle/>
          <a:p>
            <a:r>
              <a:rPr lang="en-GB" dirty="0"/>
              <a:t>COPD Guidance Prior to COVID-19</a:t>
            </a:r>
          </a:p>
        </p:txBody>
      </p:sp>
      <p:sp>
        <p:nvSpPr>
          <p:cNvPr id="3" name="Content Placeholder 2">
            <a:extLst>
              <a:ext uri="{FF2B5EF4-FFF2-40B4-BE49-F238E27FC236}">
                <a16:creationId xmlns:a16="http://schemas.microsoft.com/office/drawing/2014/main" id="{E2171C46-8A9C-4579-A2E1-CB4A3588D4D2}"/>
              </a:ext>
            </a:extLst>
          </p:cNvPr>
          <p:cNvSpPr>
            <a:spLocks noGrp="1"/>
          </p:cNvSpPr>
          <p:nvPr>
            <p:ph idx="1"/>
          </p:nvPr>
        </p:nvSpPr>
        <p:spPr>
          <a:xfrm>
            <a:off x="69793" y="1598522"/>
            <a:ext cx="4417913" cy="945561"/>
          </a:xfrm>
        </p:spPr>
        <p:txBody>
          <a:bodyPr>
            <a:normAutofit fontScale="92500" lnSpcReduction="20000"/>
          </a:bodyPr>
          <a:lstStyle/>
          <a:p>
            <a:pPr marL="0" indent="0">
              <a:buNone/>
            </a:pPr>
            <a:r>
              <a:rPr lang="en-GB" sz="2400" b="1" dirty="0"/>
              <a:t>Chronic Obstructive Pulmonary Disease</a:t>
            </a:r>
          </a:p>
          <a:p>
            <a:pPr marL="0" indent="0">
              <a:buNone/>
            </a:pPr>
            <a:r>
              <a:rPr lang="en-GB" sz="1800" dirty="0"/>
              <a:t>(Acute exacerbation): antimicrobial prescribing</a:t>
            </a:r>
          </a:p>
        </p:txBody>
      </p:sp>
      <p:sp>
        <p:nvSpPr>
          <p:cNvPr id="7" name="Footer Placeholder 4">
            <a:extLst>
              <a:ext uri="{FF2B5EF4-FFF2-40B4-BE49-F238E27FC236}">
                <a16:creationId xmlns:a16="http://schemas.microsoft.com/office/drawing/2014/main" id="{C68323DD-4DF4-4D01-A1B7-EE999E4F0C48}"/>
              </a:ext>
            </a:extLst>
          </p:cNvPr>
          <p:cNvSpPr>
            <a:spLocks noGrp="1"/>
          </p:cNvSpPr>
          <p:nvPr>
            <p:ph type="ftr" sz="quarter" idx="11"/>
          </p:nvPr>
        </p:nvSpPr>
        <p:spPr>
          <a:xfrm>
            <a:off x="6057900" y="6356349"/>
            <a:ext cx="3086100" cy="365125"/>
          </a:xfrm>
        </p:spPr>
        <p:txBody>
          <a:bodyPr/>
          <a:lstStyle/>
          <a:p>
            <a:pPr algn="r"/>
            <a:r>
              <a:rPr lang="en-GB" dirty="0" err="1"/>
              <a:t>Vollenweider</a:t>
            </a:r>
            <a:r>
              <a:rPr lang="en-GB" dirty="0"/>
              <a:t> et al. 2012</a:t>
            </a:r>
          </a:p>
        </p:txBody>
      </p:sp>
      <p:sp>
        <p:nvSpPr>
          <p:cNvPr id="8" name="Slide Number Placeholder 5">
            <a:extLst>
              <a:ext uri="{FF2B5EF4-FFF2-40B4-BE49-F238E27FC236}">
                <a16:creationId xmlns:a16="http://schemas.microsoft.com/office/drawing/2014/main" id="{AB5E66E8-E3EB-40A7-AC17-CE6094E8A47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29</a:t>
            </a:fld>
            <a:endParaRPr lang="en-GB" dirty="0"/>
          </a:p>
        </p:txBody>
      </p:sp>
      <p:pic>
        <p:nvPicPr>
          <p:cNvPr id="10" name="Content Placeholder 11" descr="A screenshot of a cell phone&#10;&#10;Description automatically generated">
            <a:extLst>
              <a:ext uri="{FF2B5EF4-FFF2-40B4-BE49-F238E27FC236}">
                <a16:creationId xmlns:a16="http://schemas.microsoft.com/office/drawing/2014/main" id="{84B6799F-FAA2-41B0-9219-064438ED77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249"/>
          <a:stretch/>
        </p:blipFill>
        <p:spPr>
          <a:xfrm>
            <a:off x="628650" y="2483752"/>
            <a:ext cx="3816114" cy="3237890"/>
          </a:xfrm>
          <a:prstGeom prst="rect">
            <a:avLst/>
          </a:prstGeom>
        </p:spPr>
      </p:pic>
      <p:pic>
        <p:nvPicPr>
          <p:cNvPr id="11" name="Picture 10" descr="A picture containing bird, food&#10;&#10;Description automatically generated">
            <a:extLst>
              <a:ext uri="{FF2B5EF4-FFF2-40B4-BE49-F238E27FC236}">
                <a16:creationId xmlns:a16="http://schemas.microsoft.com/office/drawing/2014/main" id="{27A24CE5-A570-4405-B4F5-D7E191DADC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6612"/>
          <a:stretch/>
        </p:blipFill>
        <p:spPr>
          <a:xfrm>
            <a:off x="4520218" y="2811518"/>
            <a:ext cx="4240605" cy="2641938"/>
          </a:xfrm>
          <a:prstGeom prst="rect">
            <a:avLst/>
          </a:prstGeom>
        </p:spPr>
      </p:pic>
      <p:pic>
        <p:nvPicPr>
          <p:cNvPr id="12" name="Picture 11" descr="A close up of a logo&#10;&#10;Description automatically generated">
            <a:extLst>
              <a:ext uri="{FF2B5EF4-FFF2-40B4-BE49-F238E27FC236}">
                <a16:creationId xmlns:a16="http://schemas.microsoft.com/office/drawing/2014/main" id="{8234D212-241B-4AB6-A564-F14A025DB4B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6842"/>
          <a:stretch/>
        </p:blipFill>
        <p:spPr>
          <a:xfrm>
            <a:off x="4530649" y="1478171"/>
            <a:ext cx="4230174" cy="1186264"/>
          </a:xfrm>
          <a:prstGeom prst="rect">
            <a:avLst/>
          </a:prstGeom>
        </p:spPr>
      </p:pic>
      <p:sp>
        <p:nvSpPr>
          <p:cNvPr id="13" name="TextBox 12">
            <a:extLst>
              <a:ext uri="{FF2B5EF4-FFF2-40B4-BE49-F238E27FC236}">
                <a16:creationId xmlns:a16="http://schemas.microsoft.com/office/drawing/2014/main" id="{0DB1A15B-0AB0-463E-A3AA-28DD89A21733}"/>
              </a:ext>
            </a:extLst>
          </p:cNvPr>
          <p:cNvSpPr txBox="1"/>
          <p:nvPr/>
        </p:nvSpPr>
        <p:spPr>
          <a:xfrm>
            <a:off x="239232" y="5530441"/>
            <a:ext cx="8665535" cy="748923"/>
          </a:xfrm>
          <a:prstGeom prst="rect">
            <a:avLst/>
          </a:prstGeom>
          <a:noFill/>
        </p:spPr>
        <p:txBody>
          <a:bodyPr wrap="square" rtlCol="0">
            <a:spAutoFit/>
          </a:bodyPr>
          <a:lstStyle/>
          <a:p>
            <a:pPr algn="ctr" defTabSz="685783">
              <a:lnSpc>
                <a:spcPct val="90000"/>
              </a:lnSpc>
              <a:spcBef>
                <a:spcPts val="750"/>
              </a:spcBef>
            </a:pPr>
            <a:r>
              <a:rPr lang="en-GB" sz="2000" b="1" dirty="0">
                <a:solidFill>
                  <a:srgbClr val="282828"/>
                </a:solidFill>
                <a:cs typeface="Arial"/>
                <a:sym typeface="Arial"/>
              </a:rPr>
              <a:t>In  community </a:t>
            </a:r>
            <a:r>
              <a:rPr lang="en-GB" sz="2000" dirty="0">
                <a:solidFill>
                  <a:srgbClr val="282828"/>
                </a:solidFill>
                <a:cs typeface="Arial"/>
                <a:sym typeface="Arial"/>
              </a:rPr>
              <a:t>(classified as mild- moderate exacerbation): </a:t>
            </a:r>
            <a:r>
              <a:rPr lang="en-GB" sz="2000" b="1" dirty="0">
                <a:solidFill>
                  <a:srgbClr val="282828"/>
                </a:solidFill>
                <a:cs typeface="Arial"/>
                <a:sym typeface="Arial"/>
              </a:rPr>
              <a:t>NNT 14 </a:t>
            </a:r>
          </a:p>
          <a:p>
            <a:pPr algn="ctr" defTabSz="685783">
              <a:lnSpc>
                <a:spcPct val="90000"/>
              </a:lnSpc>
              <a:spcBef>
                <a:spcPts val="750"/>
              </a:spcBef>
            </a:pPr>
            <a:r>
              <a:rPr lang="en-GB" sz="2000" dirty="0">
                <a:solidFill>
                  <a:srgbClr val="000000"/>
                </a:solidFill>
                <a:cs typeface="Arial"/>
                <a:sym typeface="Arial"/>
              </a:rPr>
              <a:t>Up to 1 month after treatment starting, for </a:t>
            </a:r>
            <a:r>
              <a:rPr lang="en-GB" sz="2000" b="1" dirty="0">
                <a:solidFill>
                  <a:srgbClr val="282828"/>
                </a:solidFill>
                <a:cs typeface="Arial"/>
                <a:sym typeface="Arial"/>
              </a:rPr>
              <a:t> </a:t>
            </a:r>
            <a:r>
              <a:rPr lang="en-GB" sz="2000" dirty="0">
                <a:solidFill>
                  <a:srgbClr val="000000"/>
                </a:solidFill>
                <a:cs typeface="Arial"/>
                <a:sym typeface="Arial"/>
              </a:rPr>
              <a:t>failure to resolve or improve</a:t>
            </a:r>
          </a:p>
        </p:txBody>
      </p:sp>
      <p:sp>
        <p:nvSpPr>
          <p:cNvPr id="14" name="Date Placeholder 3">
            <a:extLst>
              <a:ext uri="{FF2B5EF4-FFF2-40B4-BE49-F238E27FC236}">
                <a16:creationId xmlns:a16="http://schemas.microsoft.com/office/drawing/2014/main" id="{1CC62287-CEDB-4F04-8817-FD78806F35CD}"/>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144635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9214A-B08F-4C8C-96F4-3DC437C62111}"/>
              </a:ext>
            </a:extLst>
          </p:cNvPr>
          <p:cNvSpPr>
            <a:spLocks noGrp="1"/>
          </p:cNvSpPr>
          <p:nvPr>
            <p:ph type="title"/>
          </p:nvPr>
        </p:nvSpPr>
        <p:spPr>
          <a:xfrm>
            <a:off x="1591056" y="604109"/>
            <a:ext cx="6924294" cy="648128"/>
          </a:xfrm>
        </p:spPr>
        <p:txBody>
          <a:bodyPr>
            <a:noAutofit/>
          </a:bodyPr>
          <a:lstStyle/>
          <a:p>
            <a:r>
              <a:rPr lang="en-GB" dirty="0"/>
              <a:t>Question 1</a:t>
            </a:r>
          </a:p>
        </p:txBody>
      </p:sp>
      <p:sp>
        <p:nvSpPr>
          <p:cNvPr id="3" name="Content Placeholder 2">
            <a:extLst>
              <a:ext uri="{FF2B5EF4-FFF2-40B4-BE49-F238E27FC236}">
                <a16:creationId xmlns:a16="http://schemas.microsoft.com/office/drawing/2014/main" id="{D55A49B7-9136-45D2-9617-727D0FC85CDD}"/>
              </a:ext>
            </a:extLst>
          </p:cNvPr>
          <p:cNvSpPr>
            <a:spLocks noGrp="1"/>
          </p:cNvSpPr>
          <p:nvPr>
            <p:ph idx="1"/>
          </p:nvPr>
        </p:nvSpPr>
        <p:spPr>
          <a:xfrm>
            <a:off x="546178" y="1828411"/>
            <a:ext cx="7886700" cy="4351338"/>
          </a:xfrm>
        </p:spPr>
        <p:txBody>
          <a:bodyPr>
            <a:normAutofit/>
          </a:bodyPr>
          <a:lstStyle/>
          <a:p>
            <a:pPr marL="0" indent="0">
              <a:lnSpc>
                <a:spcPct val="100000"/>
              </a:lnSpc>
              <a:buNone/>
            </a:pPr>
            <a:r>
              <a:rPr lang="en-GB" dirty="0">
                <a:solidFill>
                  <a:schemeClr val="tx2">
                    <a:lumMod val="10000"/>
                  </a:schemeClr>
                </a:solidFill>
              </a:rPr>
              <a:t>Estimate the rate of </a:t>
            </a:r>
            <a:r>
              <a:rPr lang="en-GB" i="1" dirty="0">
                <a:solidFill>
                  <a:schemeClr val="tx2">
                    <a:lumMod val="10000"/>
                  </a:schemeClr>
                </a:solidFill>
              </a:rPr>
              <a:t>E.coli</a:t>
            </a:r>
            <a:r>
              <a:rPr lang="en-GB" dirty="0">
                <a:solidFill>
                  <a:schemeClr val="tx2">
                    <a:lumMod val="10000"/>
                  </a:schemeClr>
                </a:solidFill>
              </a:rPr>
              <a:t> </a:t>
            </a:r>
            <a:r>
              <a:rPr lang="en-GB" b="1" dirty="0">
                <a:solidFill>
                  <a:schemeClr val="tx2">
                    <a:lumMod val="10000"/>
                  </a:schemeClr>
                </a:solidFill>
              </a:rPr>
              <a:t>blood stream </a:t>
            </a:r>
            <a:r>
              <a:rPr lang="en-GB" dirty="0">
                <a:solidFill>
                  <a:schemeClr val="tx2">
                    <a:lumMod val="10000"/>
                  </a:schemeClr>
                </a:solidFill>
              </a:rPr>
              <a:t>infections, which are resistant to co-amoxiclav</a:t>
            </a:r>
          </a:p>
          <a:p>
            <a:pPr marL="0" indent="0">
              <a:lnSpc>
                <a:spcPct val="100000"/>
              </a:lnSpc>
              <a:buNone/>
            </a:pPr>
            <a:endParaRPr lang="en-GB" sz="1100" dirty="0">
              <a:solidFill>
                <a:schemeClr val="tx2">
                  <a:lumMod val="10000"/>
                </a:schemeClr>
              </a:solidFill>
            </a:endParaRPr>
          </a:p>
          <a:p>
            <a:pPr marL="514350" indent="-514350">
              <a:lnSpc>
                <a:spcPct val="100000"/>
              </a:lnSpc>
              <a:buFont typeface="+mj-lt"/>
              <a:buAutoNum type="alphaLcParenR"/>
            </a:pPr>
            <a:r>
              <a:rPr lang="en-GB" dirty="0">
                <a:solidFill>
                  <a:schemeClr val="tx2">
                    <a:lumMod val="10000"/>
                  </a:schemeClr>
                </a:solidFill>
              </a:rPr>
              <a:t>0-10%</a:t>
            </a:r>
          </a:p>
          <a:p>
            <a:pPr marL="514350" indent="-514350">
              <a:lnSpc>
                <a:spcPct val="100000"/>
              </a:lnSpc>
              <a:buFont typeface="+mj-lt"/>
              <a:buAutoNum type="alphaLcParenR"/>
            </a:pPr>
            <a:r>
              <a:rPr lang="en-GB" dirty="0">
                <a:solidFill>
                  <a:schemeClr val="tx2">
                    <a:lumMod val="10000"/>
                  </a:schemeClr>
                </a:solidFill>
              </a:rPr>
              <a:t>11-20%</a:t>
            </a:r>
          </a:p>
          <a:p>
            <a:pPr marL="514350" indent="-514350">
              <a:lnSpc>
                <a:spcPct val="100000"/>
              </a:lnSpc>
              <a:buFont typeface="+mj-lt"/>
              <a:buAutoNum type="alphaLcParenR"/>
            </a:pPr>
            <a:r>
              <a:rPr lang="en-GB" dirty="0">
                <a:solidFill>
                  <a:schemeClr val="tx2">
                    <a:lumMod val="10000"/>
                  </a:schemeClr>
                </a:solidFill>
              </a:rPr>
              <a:t>21-30%</a:t>
            </a:r>
          </a:p>
          <a:p>
            <a:pPr marL="514350" indent="-514350">
              <a:lnSpc>
                <a:spcPct val="100000"/>
              </a:lnSpc>
              <a:buFont typeface="+mj-lt"/>
              <a:buAutoNum type="alphaLcParenR"/>
            </a:pPr>
            <a:r>
              <a:rPr lang="en-GB" dirty="0">
                <a:solidFill>
                  <a:schemeClr val="tx2">
                    <a:lumMod val="10000"/>
                  </a:schemeClr>
                </a:solidFill>
              </a:rPr>
              <a:t>31-40%</a:t>
            </a:r>
          </a:p>
          <a:p>
            <a:pPr marL="514350" indent="-514350">
              <a:lnSpc>
                <a:spcPct val="100000"/>
              </a:lnSpc>
              <a:buFont typeface="+mj-lt"/>
              <a:buAutoNum type="alphaLcParenR"/>
            </a:pPr>
            <a:r>
              <a:rPr lang="en-GB" dirty="0">
                <a:solidFill>
                  <a:schemeClr val="tx2">
                    <a:lumMod val="10000"/>
                  </a:schemeClr>
                </a:solidFill>
              </a:rPr>
              <a:t>Over 40% </a:t>
            </a:r>
          </a:p>
          <a:p>
            <a:pPr marL="0" indent="0">
              <a:buNone/>
            </a:pPr>
            <a:endParaRPr lang="en-GB" dirty="0"/>
          </a:p>
        </p:txBody>
      </p:sp>
      <p:sp>
        <p:nvSpPr>
          <p:cNvPr id="7" name="Slide Number Placeholder 5">
            <a:extLst>
              <a:ext uri="{FF2B5EF4-FFF2-40B4-BE49-F238E27FC236}">
                <a16:creationId xmlns:a16="http://schemas.microsoft.com/office/drawing/2014/main" id="{98A787C3-ED30-4C23-A43E-8F5750F23AD2}"/>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a:t>
            </a:fld>
            <a:endParaRPr lang="en-GB" dirty="0"/>
          </a:p>
        </p:txBody>
      </p:sp>
      <p:sp>
        <p:nvSpPr>
          <p:cNvPr id="8" name="Footer Placeholder 4">
            <a:extLst>
              <a:ext uri="{FF2B5EF4-FFF2-40B4-BE49-F238E27FC236}">
                <a16:creationId xmlns:a16="http://schemas.microsoft.com/office/drawing/2014/main" id="{AD9F5874-4D98-4A53-A594-436C5D08F238}"/>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9" name="Date Placeholder 3">
            <a:extLst>
              <a:ext uri="{FF2B5EF4-FFF2-40B4-BE49-F238E27FC236}">
                <a16:creationId xmlns:a16="http://schemas.microsoft.com/office/drawing/2014/main" id="{EE4FB00E-64FC-40EE-B48B-4C9CC8CAAD66}"/>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1694377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37E6-C54A-4882-8AAD-BE8781855F47}"/>
              </a:ext>
            </a:extLst>
          </p:cNvPr>
          <p:cNvSpPr>
            <a:spLocks noGrp="1"/>
          </p:cNvSpPr>
          <p:nvPr>
            <p:ph type="title"/>
          </p:nvPr>
        </p:nvSpPr>
        <p:spPr/>
        <p:txBody>
          <a:bodyPr/>
          <a:lstStyle/>
          <a:p>
            <a:r>
              <a:rPr lang="en-GB" dirty="0"/>
              <a:t>COPD</a:t>
            </a:r>
            <a:br>
              <a:rPr lang="en-GB" dirty="0"/>
            </a:br>
            <a:r>
              <a:rPr lang="en-GB" sz="3600" dirty="0">
                <a:solidFill>
                  <a:schemeClr val="tx2">
                    <a:lumMod val="10000"/>
                  </a:schemeClr>
                </a:solidFill>
              </a:rPr>
              <a:t>COVID-19 RAPID Guideline</a:t>
            </a:r>
            <a:endParaRPr lang="en-GB" dirty="0"/>
          </a:p>
        </p:txBody>
      </p:sp>
      <p:sp>
        <p:nvSpPr>
          <p:cNvPr id="3" name="Content Placeholder 2">
            <a:extLst>
              <a:ext uri="{FF2B5EF4-FFF2-40B4-BE49-F238E27FC236}">
                <a16:creationId xmlns:a16="http://schemas.microsoft.com/office/drawing/2014/main" id="{E2171C46-8A9C-4579-A2E1-CB4A3588D4D2}"/>
              </a:ext>
            </a:extLst>
          </p:cNvPr>
          <p:cNvSpPr>
            <a:spLocks noGrp="1"/>
          </p:cNvSpPr>
          <p:nvPr>
            <p:ph idx="1"/>
          </p:nvPr>
        </p:nvSpPr>
        <p:spPr>
          <a:xfrm>
            <a:off x="1052623" y="1862068"/>
            <a:ext cx="7976532" cy="4144054"/>
          </a:xfrm>
        </p:spPr>
        <p:txBody>
          <a:bodyPr>
            <a:noAutofit/>
          </a:bodyPr>
          <a:lstStyle/>
          <a:p>
            <a:pPr marL="0" indent="0">
              <a:buNone/>
            </a:pPr>
            <a:r>
              <a:rPr lang="en-GB" b="1" dirty="0"/>
              <a:t>Rescue packs </a:t>
            </a:r>
            <a:r>
              <a:rPr lang="en-GB" dirty="0"/>
              <a:t>if symptoms of COVID-19?</a:t>
            </a:r>
          </a:p>
          <a:p>
            <a:pPr marL="0" indent="0">
              <a:buNone/>
            </a:pPr>
            <a:r>
              <a:rPr lang="en-GB" dirty="0"/>
              <a:t>Tell patients </a:t>
            </a:r>
            <a:r>
              <a:rPr lang="en-GB" b="1" dirty="0"/>
              <a:t>not to start </a:t>
            </a:r>
            <a:r>
              <a:rPr lang="en-GB" dirty="0"/>
              <a:t>a short course of oral corticosteroids and/or antibiotics for symptoms of COVID-19, for example fever, dry cough or myalgia</a:t>
            </a:r>
          </a:p>
          <a:p>
            <a:endParaRPr lang="en-GB" dirty="0"/>
          </a:p>
          <a:p>
            <a:pPr marL="0" indent="0">
              <a:buNone/>
            </a:pPr>
            <a:r>
              <a:rPr lang="en-GB" b="1" dirty="0"/>
              <a:t>How does COVID-19 alter your advice to people with COPD who are smoking? </a:t>
            </a:r>
          </a:p>
          <a:p>
            <a:pPr marL="0" indent="0">
              <a:buNone/>
            </a:pPr>
            <a:r>
              <a:rPr lang="en-GB" dirty="0"/>
              <a:t>Strongly encourage patients with COPD who are still smoking to stop, to reduce the risk of poor outcomes from COVID-19 and their risk of acute exacerbations.</a:t>
            </a:r>
          </a:p>
          <a:p>
            <a:endParaRPr lang="en-GB" dirty="0"/>
          </a:p>
        </p:txBody>
      </p:sp>
      <p:sp>
        <p:nvSpPr>
          <p:cNvPr id="7" name="Footer Placeholder 4">
            <a:extLst>
              <a:ext uri="{FF2B5EF4-FFF2-40B4-BE49-F238E27FC236}">
                <a16:creationId xmlns:a16="http://schemas.microsoft.com/office/drawing/2014/main" id="{C68323DD-4DF4-4D01-A1B7-EE999E4F0C48}"/>
              </a:ext>
            </a:extLst>
          </p:cNvPr>
          <p:cNvSpPr>
            <a:spLocks noGrp="1"/>
          </p:cNvSpPr>
          <p:nvPr>
            <p:ph type="ftr" sz="quarter" idx="11"/>
          </p:nvPr>
        </p:nvSpPr>
        <p:spPr>
          <a:xfrm>
            <a:off x="6057900" y="6356349"/>
            <a:ext cx="3086100" cy="365125"/>
          </a:xfrm>
        </p:spPr>
        <p:txBody>
          <a:bodyPr/>
          <a:lstStyle/>
          <a:p>
            <a:pPr algn="r"/>
            <a:r>
              <a:rPr lang="en-GB" dirty="0"/>
              <a:t>https://www.nice.org.uk/guidance/ng168</a:t>
            </a:r>
          </a:p>
        </p:txBody>
      </p:sp>
      <p:sp>
        <p:nvSpPr>
          <p:cNvPr id="8" name="Slide Number Placeholder 5">
            <a:extLst>
              <a:ext uri="{FF2B5EF4-FFF2-40B4-BE49-F238E27FC236}">
                <a16:creationId xmlns:a16="http://schemas.microsoft.com/office/drawing/2014/main" id="{AB5E66E8-E3EB-40A7-AC17-CE6094E8A47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30</a:t>
            </a:fld>
            <a:endParaRPr lang="en-GB" dirty="0"/>
          </a:p>
        </p:txBody>
      </p:sp>
      <p:pic>
        <p:nvPicPr>
          <p:cNvPr id="10" name="Graphic 9" descr="Receiver">
            <a:extLst>
              <a:ext uri="{FF2B5EF4-FFF2-40B4-BE49-F238E27FC236}">
                <a16:creationId xmlns:a16="http://schemas.microsoft.com/office/drawing/2014/main" id="{3CA3D3BA-5396-4880-8BA8-BFABE6D34E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433" y="2418810"/>
            <a:ext cx="1010190" cy="1010190"/>
          </a:xfrm>
          <a:prstGeom prst="rect">
            <a:avLst/>
          </a:prstGeom>
        </p:spPr>
      </p:pic>
      <p:sp>
        <p:nvSpPr>
          <p:cNvPr id="11" name="Date Placeholder 3">
            <a:extLst>
              <a:ext uri="{FF2B5EF4-FFF2-40B4-BE49-F238E27FC236}">
                <a16:creationId xmlns:a16="http://schemas.microsoft.com/office/drawing/2014/main" id="{56BCCB6B-7DE5-443E-B6E2-74087299C8F3}"/>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276650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3B01-FA86-4AAB-8D98-E63C25DBC956}"/>
              </a:ext>
            </a:extLst>
          </p:cNvPr>
          <p:cNvSpPr>
            <a:spLocks noGrp="1"/>
          </p:cNvSpPr>
          <p:nvPr>
            <p:ph type="title"/>
          </p:nvPr>
        </p:nvSpPr>
        <p:spPr/>
        <p:txBody>
          <a:bodyPr/>
          <a:lstStyle/>
          <a:p>
            <a:r>
              <a:rPr lang="en-GB" dirty="0"/>
              <a:t>Back-Up Antibiotic Prescribing</a:t>
            </a:r>
            <a:br>
              <a:rPr lang="en-GB" dirty="0"/>
            </a:br>
            <a:r>
              <a:rPr lang="en-GB" sz="2400" dirty="0">
                <a:solidFill>
                  <a:schemeClr val="tx2">
                    <a:lumMod val="10000"/>
                  </a:schemeClr>
                </a:solidFill>
              </a:rPr>
              <a:t>De la Poza- URTI Including Sinusitis</a:t>
            </a:r>
            <a:endParaRPr lang="en-GB" sz="2400" dirty="0"/>
          </a:p>
        </p:txBody>
      </p:sp>
      <p:sp>
        <p:nvSpPr>
          <p:cNvPr id="3" name="Content Placeholder 2">
            <a:extLst>
              <a:ext uri="{FF2B5EF4-FFF2-40B4-BE49-F238E27FC236}">
                <a16:creationId xmlns:a16="http://schemas.microsoft.com/office/drawing/2014/main" id="{1A5F7F2E-48D7-49D0-9255-5B2363C58105}"/>
              </a:ext>
            </a:extLst>
          </p:cNvPr>
          <p:cNvSpPr>
            <a:spLocks noGrp="1"/>
          </p:cNvSpPr>
          <p:nvPr>
            <p:ph idx="1"/>
          </p:nvPr>
        </p:nvSpPr>
        <p:spPr>
          <a:xfrm>
            <a:off x="350875" y="1860698"/>
            <a:ext cx="8634548" cy="4495651"/>
          </a:xfrm>
        </p:spPr>
        <p:txBody>
          <a:bodyPr>
            <a:normAutofit/>
          </a:bodyPr>
          <a:lstStyle/>
          <a:p>
            <a:pPr marL="0" indent="0">
              <a:spcBef>
                <a:spcPts val="0"/>
              </a:spcBef>
              <a:spcAft>
                <a:spcPts val="1800"/>
              </a:spcAft>
              <a:buNone/>
            </a:pPr>
            <a:r>
              <a:rPr lang="en-GB" dirty="0">
                <a:solidFill>
                  <a:schemeClr val="tx1"/>
                </a:solidFill>
              </a:rPr>
              <a:t>As effective </a:t>
            </a:r>
            <a:r>
              <a:rPr lang="en-GB" dirty="0"/>
              <a:t>as an immediate antibiotic prescription </a:t>
            </a:r>
          </a:p>
          <a:p>
            <a:pPr marL="0" indent="0">
              <a:spcBef>
                <a:spcPts val="0"/>
              </a:spcBef>
              <a:spcAft>
                <a:spcPts val="1200"/>
              </a:spcAft>
              <a:buNone/>
            </a:pPr>
            <a:r>
              <a:rPr lang="en-GB" dirty="0">
                <a:solidFill>
                  <a:schemeClr val="tx1"/>
                </a:solidFill>
              </a:rPr>
              <a:t>No significant differences in adverse events </a:t>
            </a:r>
            <a:r>
              <a:rPr lang="en-GB" dirty="0"/>
              <a:t>compared with an immediate antibiotic prescription</a:t>
            </a:r>
          </a:p>
          <a:p>
            <a:pPr marL="0" indent="0">
              <a:buNone/>
            </a:pPr>
            <a:r>
              <a:rPr lang="en-GB" dirty="0">
                <a:solidFill>
                  <a:schemeClr val="tx1"/>
                </a:solidFill>
              </a:rPr>
              <a:t>Significantly lower rates of antibiotic collection:</a:t>
            </a:r>
          </a:p>
          <a:p>
            <a:pPr marL="893763"/>
            <a:r>
              <a:rPr lang="en-GB" dirty="0"/>
              <a:t>	delayed collection prescription group (26%)</a:t>
            </a:r>
          </a:p>
          <a:p>
            <a:pPr marL="893763"/>
            <a:r>
              <a:rPr lang="en-GB" dirty="0"/>
              <a:t>	patient-led back-up prescription group  (35%) </a:t>
            </a:r>
          </a:p>
          <a:p>
            <a:pPr marL="893763"/>
            <a:r>
              <a:rPr lang="en-GB" dirty="0"/>
              <a:t>	immediate prescription group (89%)</a:t>
            </a:r>
          </a:p>
          <a:p>
            <a:pPr marL="0" indent="0">
              <a:buNone/>
            </a:pPr>
            <a:r>
              <a:rPr lang="en-GB" dirty="0"/>
              <a:t>	</a:t>
            </a:r>
            <a:r>
              <a:rPr lang="en-GB" i="1" dirty="0">
                <a:solidFill>
                  <a:schemeClr val="tx1">
                    <a:lumMod val="75000"/>
                  </a:schemeClr>
                </a:solidFill>
              </a:rPr>
              <a:t>How do you manage back-up prescribing locally?</a:t>
            </a:r>
          </a:p>
        </p:txBody>
      </p:sp>
      <p:sp>
        <p:nvSpPr>
          <p:cNvPr id="7" name="Footer Placeholder 4">
            <a:extLst>
              <a:ext uri="{FF2B5EF4-FFF2-40B4-BE49-F238E27FC236}">
                <a16:creationId xmlns:a16="http://schemas.microsoft.com/office/drawing/2014/main" id="{CB5108A0-8DF7-4F63-B733-33A6A210A979}"/>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C3F7E2FF-3C56-4369-B929-C27EBA05BA3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31</a:t>
            </a:fld>
            <a:endParaRPr lang="en-GB" dirty="0"/>
          </a:p>
        </p:txBody>
      </p:sp>
      <p:sp>
        <p:nvSpPr>
          <p:cNvPr id="10" name="Date Placeholder 3">
            <a:extLst>
              <a:ext uri="{FF2B5EF4-FFF2-40B4-BE49-F238E27FC236}">
                <a16:creationId xmlns:a16="http://schemas.microsoft.com/office/drawing/2014/main" id="{DB1BAB2D-5233-4F79-93AD-A7055905C38D}"/>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26895579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537E6-C54A-4882-8AAD-BE8781855F47}"/>
              </a:ext>
            </a:extLst>
          </p:cNvPr>
          <p:cNvSpPr>
            <a:spLocks noGrp="1"/>
          </p:cNvSpPr>
          <p:nvPr>
            <p:ph type="title"/>
          </p:nvPr>
        </p:nvSpPr>
        <p:spPr/>
        <p:txBody>
          <a:bodyPr/>
          <a:lstStyle/>
          <a:p>
            <a:r>
              <a:rPr lang="en-GB" dirty="0"/>
              <a:t>What is the evidence for the back-up / delayed prescribing?</a:t>
            </a:r>
          </a:p>
        </p:txBody>
      </p:sp>
      <p:sp>
        <p:nvSpPr>
          <p:cNvPr id="7" name="Footer Placeholder 4">
            <a:extLst>
              <a:ext uri="{FF2B5EF4-FFF2-40B4-BE49-F238E27FC236}">
                <a16:creationId xmlns:a16="http://schemas.microsoft.com/office/drawing/2014/main" id="{C68323DD-4DF4-4D01-A1B7-EE999E4F0C48}"/>
              </a:ext>
            </a:extLst>
          </p:cNvPr>
          <p:cNvSpPr>
            <a:spLocks noGrp="1"/>
          </p:cNvSpPr>
          <p:nvPr>
            <p:ph type="ftr" sz="quarter" idx="11"/>
          </p:nvPr>
        </p:nvSpPr>
        <p:spPr>
          <a:xfrm>
            <a:off x="6057900" y="6356349"/>
            <a:ext cx="3086100" cy="365125"/>
          </a:xfrm>
        </p:spPr>
        <p:txBody>
          <a:bodyPr/>
          <a:lstStyle/>
          <a:p>
            <a:pPr algn="r"/>
            <a:r>
              <a:rPr lang="en-GB" dirty="0"/>
              <a:t>Little, Williamson, Warner et al. BMJ . (1997) 314:722 - 727</a:t>
            </a:r>
          </a:p>
        </p:txBody>
      </p:sp>
      <p:sp>
        <p:nvSpPr>
          <p:cNvPr id="8" name="Slide Number Placeholder 5">
            <a:extLst>
              <a:ext uri="{FF2B5EF4-FFF2-40B4-BE49-F238E27FC236}">
                <a16:creationId xmlns:a16="http://schemas.microsoft.com/office/drawing/2014/main" id="{AB5E66E8-E3EB-40A7-AC17-CE6094E8A47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32</a:t>
            </a:fld>
            <a:endParaRPr lang="en-GB" dirty="0"/>
          </a:p>
        </p:txBody>
      </p:sp>
      <p:sp>
        <p:nvSpPr>
          <p:cNvPr id="12" name="TextBox 5">
            <a:extLst>
              <a:ext uri="{FF2B5EF4-FFF2-40B4-BE49-F238E27FC236}">
                <a16:creationId xmlns:a16="http://schemas.microsoft.com/office/drawing/2014/main" id="{7E8DCE51-2796-4C73-9642-054624834394}"/>
              </a:ext>
            </a:extLst>
          </p:cNvPr>
          <p:cNvSpPr txBox="1">
            <a:spLocks noChangeArrowheads="1"/>
          </p:cNvSpPr>
          <p:nvPr/>
        </p:nvSpPr>
        <p:spPr bwMode="auto">
          <a:xfrm>
            <a:off x="924892" y="1758749"/>
            <a:ext cx="80720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342900" eaLnBrk="1" hangingPunct="1">
              <a:spcBef>
                <a:spcPts val="450"/>
              </a:spcBef>
              <a:defRPr/>
            </a:pPr>
            <a:r>
              <a:rPr lang="en-GB" altLang="en-US" sz="2000" b="1" dirty="0">
                <a:solidFill>
                  <a:srgbClr val="000000"/>
                </a:solidFill>
                <a:latin typeface="+mn-lt"/>
                <a:sym typeface="Arial"/>
              </a:rPr>
              <a:t>English RCT comparing three treatment strategies for sore throat (n=582)</a:t>
            </a:r>
          </a:p>
        </p:txBody>
      </p:sp>
      <p:sp>
        <p:nvSpPr>
          <p:cNvPr id="15" name="TextBox 14">
            <a:extLst>
              <a:ext uri="{FF2B5EF4-FFF2-40B4-BE49-F238E27FC236}">
                <a16:creationId xmlns:a16="http://schemas.microsoft.com/office/drawing/2014/main" id="{9D9B2CA7-2876-432C-AD36-47AD43D7306E}"/>
              </a:ext>
            </a:extLst>
          </p:cNvPr>
          <p:cNvSpPr txBox="1"/>
          <p:nvPr/>
        </p:nvSpPr>
        <p:spPr>
          <a:xfrm>
            <a:off x="-1" y="1960654"/>
            <a:ext cx="738664" cy="4280657"/>
          </a:xfrm>
          <a:prstGeom prst="rect">
            <a:avLst/>
          </a:prstGeom>
          <a:solidFill>
            <a:srgbClr val="AD0016"/>
          </a:solidFill>
        </p:spPr>
        <p:txBody>
          <a:bodyPr vert="vert270" wrap="square">
            <a:spAutoFit/>
          </a:bodyPr>
          <a:lstStyle/>
          <a:p>
            <a:pPr algn="ctr" defTabSz="342900">
              <a:defRPr/>
            </a:pPr>
            <a:r>
              <a:rPr lang="en-GB" dirty="0">
                <a:solidFill>
                  <a:srgbClr val="FFFFFF"/>
                </a:solidFill>
                <a:cs typeface="Arial"/>
                <a:sym typeface="Arial"/>
              </a:rPr>
              <a:t>Clinical Scenario</a:t>
            </a:r>
          </a:p>
          <a:p>
            <a:pPr algn="ctr" defTabSz="342900">
              <a:defRPr/>
            </a:pPr>
            <a:r>
              <a:rPr lang="en-GB" b="1" dirty="0">
                <a:solidFill>
                  <a:srgbClr val="FFFFFF"/>
                </a:solidFill>
                <a:cs typeface="Arial"/>
                <a:sym typeface="Arial"/>
              </a:rPr>
              <a:t>Acute Sore Throat</a:t>
            </a:r>
          </a:p>
        </p:txBody>
      </p:sp>
      <p:sp>
        <p:nvSpPr>
          <p:cNvPr id="11" name="Date Placeholder 3">
            <a:extLst>
              <a:ext uri="{FF2B5EF4-FFF2-40B4-BE49-F238E27FC236}">
                <a16:creationId xmlns:a16="http://schemas.microsoft.com/office/drawing/2014/main" id="{D63DB080-6AF2-4C81-B61B-7561514549D8}"/>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pic>
        <p:nvPicPr>
          <p:cNvPr id="3" name="Picture 2">
            <a:extLst>
              <a:ext uri="{FF2B5EF4-FFF2-40B4-BE49-F238E27FC236}">
                <a16:creationId xmlns:a16="http://schemas.microsoft.com/office/drawing/2014/main" id="{9BB4696D-E8C2-49B3-B6FC-C3F6939C9E0B}"/>
              </a:ext>
            </a:extLst>
          </p:cNvPr>
          <p:cNvPicPr>
            <a:picLocks noChangeAspect="1"/>
          </p:cNvPicPr>
          <p:nvPr/>
        </p:nvPicPr>
        <p:blipFill>
          <a:blip r:embed="rId3"/>
          <a:stretch>
            <a:fillRect/>
          </a:stretch>
        </p:blipFill>
        <p:spPr>
          <a:xfrm>
            <a:off x="955655" y="2362789"/>
            <a:ext cx="7559695" cy="4176122"/>
          </a:xfrm>
          <a:prstGeom prst="rect">
            <a:avLst/>
          </a:prstGeom>
        </p:spPr>
      </p:pic>
    </p:spTree>
    <p:extLst>
      <p:ext uri="{BB962C8B-B14F-4D97-AF65-F5344CB8AC3E}">
        <p14:creationId xmlns:p14="http://schemas.microsoft.com/office/powerpoint/2010/main" val="723188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3B01-FA86-4AAB-8D98-E63C25DBC956}"/>
              </a:ext>
            </a:extLst>
          </p:cNvPr>
          <p:cNvSpPr>
            <a:spLocks noGrp="1"/>
          </p:cNvSpPr>
          <p:nvPr>
            <p:ph type="title"/>
          </p:nvPr>
        </p:nvSpPr>
        <p:spPr/>
        <p:txBody>
          <a:bodyPr/>
          <a:lstStyle/>
          <a:p>
            <a:r>
              <a:rPr lang="en-GB" sz="2400" dirty="0"/>
              <a:t>Back-up prescribing</a:t>
            </a:r>
            <a:br>
              <a:rPr lang="en-GB" dirty="0"/>
            </a:br>
            <a:r>
              <a:rPr lang="en-GB" sz="4000" dirty="0"/>
              <a:t>How To Do It</a:t>
            </a:r>
          </a:p>
        </p:txBody>
      </p:sp>
      <p:sp>
        <p:nvSpPr>
          <p:cNvPr id="3" name="Content Placeholder 2">
            <a:extLst>
              <a:ext uri="{FF2B5EF4-FFF2-40B4-BE49-F238E27FC236}">
                <a16:creationId xmlns:a16="http://schemas.microsoft.com/office/drawing/2014/main" id="{1A5F7F2E-48D7-49D0-9255-5B2363C58105}"/>
              </a:ext>
            </a:extLst>
          </p:cNvPr>
          <p:cNvSpPr>
            <a:spLocks noGrp="1"/>
          </p:cNvSpPr>
          <p:nvPr>
            <p:ph idx="1"/>
          </p:nvPr>
        </p:nvSpPr>
        <p:spPr>
          <a:xfrm>
            <a:off x="233916" y="1690689"/>
            <a:ext cx="8910084" cy="4665660"/>
          </a:xfrm>
        </p:spPr>
        <p:txBody>
          <a:bodyPr>
            <a:normAutofit fontScale="92500" lnSpcReduction="10000"/>
          </a:bodyPr>
          <a:lstStyle/>
          <a:p>
            <a:pPr marL="0" indent="0" algn="ctr">
              <a:buNone/>
            </a:pPr>
            <a:r>
              <a:rPr lang="en-GB" b="1" dirty="0">
                <a:solidFill>
                  <a:srgbClr val="AD0016"/>
                </a:solidFill>
              </a:rPr>
              <a:t>It’s easy, but needs to be done properly </a:t>
            </a:r>
          </a:p>
          <a:p>
            <a:pPr marL="0" indent="0" algn="ctr">
              <a:buNone/>
            </a:pPr>
            <a:r>
              <a:rPr lang="en-GB" dirty="0"/>
              <a:t>(and will then reduce antibiotic use)</a:t>
            </a:r>
          </a:p>
          <a:p>
            <a:pPr marL="0" indent="0">
              <a:buNone/>
            </a:pPr>
            <a:r>
              <a:rPr lang="en-GB" b="1" dirty="0"/>
              <a:t>Remember the 6 R’s </a:t>
            </a:r>
            <a:endParaRPr lang="en-GB" dirty="0"/>
          </a:p>
          <a:p>
            <a:pPr marL="514350" indent="-514350">
              <a:buClr>
                <a:schemeClr val="accent6">
                  <a:lumMod val="10000"/>
                </a:schemeClr>
              </a:buClr>
              <a:buFont typeface="+mj-lt"/>
              <a:buAutoNum type="arabicPeriod"/>
            </a:pPr>
            <a:r>
              <a:rPr lang="en-GB" b="1" dirty="0">
                <a:solidFill>
                  <a:srgbClr val="AD0016"/>
                </a:solidFill>
              </a:rPr>
              <a:t>R</a:t>
            </a:r>
            <a:r>
              <a:rPr lang="en-GB" dirty="0"/>
              <a:t>eassurance</a:t>
            </a:r>
            <a:endParaRPr lang="en-GB" dirty="0">
              <a:solidFill>
                <a:srgbClr val="AD0016"/>
              </a:solidFill>
            </a:endParaRPr>
          </a:p>
          <a:p>
            <a:pPr marL="514350" indent="-514350">
              <a:buClr>
                <a:schemeClr val="accent6">
                  <a:lumMod val="10000"/>
                </a:schemeClr>
              </a:buClr>
              <a:buFont typeface="+mj-lt"/>
              <a:buAutoNum type="arabicPeriod"/>
            </a:pPr>
            <a:r>
              <a:rPr lang="en-GB" b="1" dirty="0">
                <a:solidFill>
                  <a:srgbClr val="AD0016"/>
                </a:solidFill>
              </a:rPr>
              <a:t>R</a:t>
            </a:r>
            <a:r>
              <a:rPr lang="en-GB" dirty="0"/>
              <a:t>easons</a:t>
            </a:r>
            <a:r>
              <a:rPr lang="en-GB" dirty="0">
                <a:solidFill>
                  <a:srgbClr val="AD0016"/>
                </a:solidFill>
              </a:rPr>
              <a:t> </a:t>
            </a:r>
            <a:r>
              <a:rPr lang="en-GB" dirty="0"/>
              <a:t>not to use antibiotics </a:t>
            </a:r>
            <a:r>
              <a:rPr lang="en-GB" i="1" dirty="0"/>
              <a:t>(side effects/allergy/AMR)</a:t>
            </a:r>
          </a:p>
          <a:p>
            <a:pPr marL="514350" indent="-514350">
              <a:buClr>
                <a:schemeClr val="accent6">
                  <a:lumMod val="10000"/>
                </a:schemeClr>
              </a:buClr>
              <a:buFont typeface="+mj-lt"/>
              <a:buAutoNum type="arabicPeriod"/>
            </a:pPr>
            <a:r>
              <a:rPr lang="en-GB" b="1" dirty="0">
                <a:solidFill>
                  <a:srgbClr val="AD0016"/>
                </a:solidFill>
              </a:rPr>
              <a:t>R</a:t>
            </a:r>
            <a:r>
              <a:rPr lang="en-GB" dirty="0"/>
              <a:t>elief: support Paracetamol </a:t>
            </a:r>
            <a:r>
              <a:rPr lang="en-GB" i="1" dirty="0"/>
              <a:t>(v limited use of NSAIDS)</a:t>
            </a:r>
          </a:p>
          <a:p>
            <a:pPr marL="514350" indent="-514350">
              <a:buClr>
                <a:schemeClr val="accent6">
                  <a:lumMod val="10000"/>
                </a:schemeClr>
              </a:buClr>
              <a:buFont typeface="+mj-lt"/>
              <a:buAutoNum type="arabicPeriod"/>
            </a:pPr>
            <a:r>
              <a:rPr lang="en-GB" b="1" dirty="0">
                <a:solidFill>
                  <a:srgbClr val="AD0016"/>
                </a:solidFill>
              </a:rPr>
              <a:t>R</a:t>
            </a:r>
            <a:r>
              <a:rPr lang="en-GB" dirty="0"/>
              <a:t>ealistic natural history </a:t>
            </a:r>
            <a:r>
              <a:rPr lang="en-GB" i="1" dirty="0"/>
              <a:t>[ OM 8d; sore throat 7-8d; acute sinusitis 2-3wk), Cough 3 wks.]</a:t>
            </a:r>
          </a:p>
          <a:p>
            <a:pPr marL="514350" indent="-514350">
              <a:buClr>
                <a:schemeClr val="accent6">
                  <a:lumMod val="10000"/>
                </a:schemeClr>
              </a:buClr>
              <a:buFont typeface="+mj-lt"/>
              <a:buAutoNum type="arabicPeriod"/>
            </a:pPr>
            <a:r>
              <a:rPr lang="en-GB" b="1" dirty="0">
                <a:solidFill>
                  <a:srgbClr val="AD0016"/>
                </a:solidFill>
              </a:rPr>
              <a:t>R</a:t>
            </a:r>
            <a:r>
              <a:rPr lang="en-GB" dirty="0"/>
              <a:t>einforce key message: </a:t>
            </a:r>
            <a:r>
              <a:rPr lang="en-GB" i="1" dirty="0"/>
              <a:t>only use if getting worse or not even </a:t>
            </a:r>
            <a:r>
              <a:rPr lang="en-GB" b="1" i="1" dirty="0"/>
              <a:t>starting</a:t>
            </a:r>
            <a:r>
              <a:rPr lang="en-GB" i="1" dirty="0"/>
              <a:t> to settle in the expected average time</a:t>
            </a:r>
          </a:p>
          <a:p>
            <a:pPr marL="514350" indent="-514350">
              <a:buClr>
                <a:schemeClr val="accent6">
                  <a:lumMod val="10000"/>
                </a:schemeClr>
              </a:buClr>
              <a:buFont typeface="+mj-lt"/>
              <a:buAutoNum type="arabicPeriod"/>
            </a:pPr>
            <a:r>
              <a:rPr lang="en-GB" b="1" dirty="0">
                <a:solidFill>
                  <a:srgbClr val="AD0016"/>
                </a:solidFill>
              </a:rPr>
              <a:t>R</a:t>
            </a:r>
            <a:r>
              <a:rPr lang="en-GB" dirty="0"/>
              <a:t>escue (</a:t>
            </a:r>
            <a:r>
              <a:rPr lang="en-GB" i="1" dirty="0"/>
              <a:t>safety netting)</a:t>
            </a:r>
          </a:p>
          <a:p>
            <a:endParaRPr lang="en-GB" dirty="0"/>
          </a:p>
        </p:txBody>
      </p:sp>
      <p:sp>
        <p:nvSpPr>
          <p:cNvPr id="7" name="Footer Placeholder 4">
            <a:extLst>
              <a:ext uri="{FF2B5EF4-FFF2-40B4-BE49-F238E27FC236}">
                <a16:creationId xmlns:a16="http://schemas.microsoft.com/office/drawing/2014/main" id="{CB5108A0-8DF7-4F63-B733-33A6A210A979}"/>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C3F7E2FF-3C56-4369-B929-C27EBA05BA3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33</a:t>
            </a:fld>
            <a:endParaRPr lang="en-GB" dirty="0"/>
          </a:p>
        </p:txBody>
      </p:sp>
      <p:sp>
        <p:nvSpPr>
          <p:cNvPr id="10" name="Date Placeholder 3">
            <a:extLst>
              <a:ext uri="{FF2B5EF4-FFF2-40B4-BE49-F238E27FC236}">
                <a16:creationId xmlns:a16="http://schemas.microsoft.com/office/drawing/2014/main" id="{34FF5297-A6E9-4026-A048-05EC448B77E0}"/>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23163260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3B01-FA86-4AAB-8D98-E63C25DBC956}"/>
              </a:ext>
            </a:extLst>
          </p:cNvPr>
          <p:cNvSpPr>
            <a:spLocks noGrp="1"/>
          </p:cNvSpPr>
          <p:nvPr>
            <p:ph type="title"/>
          </p:nvPr>
        </p:nvSpPr>
        <p:spPr/>
        <p:txBody>
          <a:bodyPr/>
          <a:lstStyle/>
          <a:p>
            <a:r>
              <a:rPr lang="en-GB" dirty="0"/>
              <a:t>UTI- Remote Assessment </a:t>
            </a:r>
            <a:r>
              <a:rPr lang="en-GB" sz="4000" dirty="0"/>
              <a:t>Decision Points</a:t>
            </a:r>
            <a:endParaRPr lang="en-GB" dirty="0"/>
          </a:p>
        </p:txBody>
      </p:sp>
      <p:sp>
        <p:nvSpPr>
          <p:cNvPr id="3" name="Content Placeholder 2">
            <a:extLst>
              <a:ext uri="{FF2B5EF4-FFF2-40B4-BE49-F238E27FC236}">
                <a16:creationId xmlns:a16="http://schemas.microsoft.com/office/drawing/2014/main" id="{1A5F7F2E-48D7-49D0-9255-5B2363C58105}"/>
              </a:ext>
            </a:extLst>
          </p:cNvPr>
          <p:cNvSpPr>
            <a:spLocks noGrp="1"/>
          </p:cNvSpPr>
          <p:nvPr>
            <p:ph idx="1"/>
          </p:nvPr>
        </p:nvSpPr>
        <p:spPr>
          <a:xfrm>
            <a:off x="340241" y="1726749"/>
            <a:ext cx="8484781" cy="2170943"/>
          </a:xfrm>
        </p:spPr>
        <p:txBody>
          <a:bodyPr>
            <a:noAutofit/>
          </a:bodyPr>
          <a:lstStyle/>
          <a:p>
            <a:pPr marL="0" indent="0">
              <a:buNone/>
            </a:pPr>
            <a:r>
              <a:rPr lang="en-GB" sz="2400" b="1" dirty="0">
                <a:solidFill>
                  <a:schemeClr val="tx1"/>
                </a:solidFill>
              </a:rPr>
              <a:t>Is it really a UTI? </a:t>
            </a:r>
          </a:p>
          <a:p>
            <a:pPr marL="0" indent="0">
              <a:buNone/>
            </a:pPr>
            <a:r>
              <a:rPr lang="en-GB" sz="2400" dirty="0"/>
              <a:t>Exclude urethral and vaginal causes of urinary symptoms</a:t>
            </a:r>
          </a:p>
          <a:p>
            <a:r>
              <a:rPr lang="en-GB" sz="2400" b="1" dirty="0"/>
              <a:t>Vaginal discharge?  </a:t>
            </a:r>
            <a:r>
              <a:rPr lang="en-GB" sz="2400" dirty="0"/>
              <a:t>(80% do not have UTI)</a:t>
            </a:r>
          </a:p>
          <a:p>
            <a:r>
              <a:rPr lang="en-GB" sz="2400" dirty="0"/>
              <a:t>Consider post-menopausal atrophy &amp; STI  [PHE]</a:t>
            </a:r>
          </a:p>
          <a:p>
            <a:pPr marL="0" indent="0">
              <a:buNone/>
            </a:pPr>
            <a:r>
              <a:rPr lang="en-GB" sz="2400" b="1" dirty="0">
                <a:solidFill>
                  <a:schemeClr val="tx1"/>
                </a:solidFill>
              </a:rPr>
              <a:t>Ask about severity </a:t>
            </a:r>
            <a:r>
              <a:rPr lang="en-GB" sz="2400" dirty="0"/>
              <a:t>Pyelonephritis?  Sepsis?</a:t>
            </a:r>
          </a:p>
          <a:p>
            <a:pPr marL="0" indent="0">
              <a:buNone/>
            </a:pPr>
            <a:r>
              <a:rPr lang="en-GB" sz="2400" b="1" dirty="0">
                <a:solidFill>
                  <a:schemeClr val="tx1"/>
                </a:solidFill>
              </a:rPr>
              <a:t>What type of UTI? </a:t>
            </a:r>
            <a:r>
              <a:rPr lang="en-GB" sz="2400" dirty="0"/>
              <a:t>Catheter, recurrent, lower, pyelonephritis? Structural or functional abnormality which increase the risk of a more serious outcome or treatment failure?</a:t>
            </a:r>
          </a:p>
        </p:txBody>
      </p:sp>
      <p:sp>
        <p:nvSpPr>
          <p:cNvPr id="7" name="Footer Placeholder 4">
            <a:extLst>
              <a:ext uri="{FF2B5EF4-FFF2-40B4-BE49-F238E27FC236}">
                <a16:creationId xmlns:a16="http://schemas.microsoft.com/office/drawing/2014/main" id="{CB5108A0-8DF7-4F63-B733-33A6A210A979}"/>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C3F7E2FF-3C56-4369-B929-C27EBA05BA3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34</a:t>
            </a:fld>
            <a:endParaRPr lang="en-GB" dirty="0"/>
          </a:p>
        </p:txBody>
      </p:sp>
      <p:pic>
        <p:nvPicPr>
          <p:cNvPr id="10" name="Picture 9">
            <a:extLst>
              <a:ext uri="{FF2B5EF4-FFF2-40B4-BE49-F238E27FC236}">
                <a16:creationId xmlns:a16="http://schemas.microsoft.com/office/drawing/2014/main" id="{61258AFF-7CE8-4F85-8691-AB490C235F1C}"/>
              </a:ext>
            </a:extLst>
          </p:cNvPr>
          <p:cNvPicPr>
            <a:picLocks noChangeAspect="1"/>
          </p:cNvPicPr>
          <p:nvPr/>
        </p:nvPicPr>
        <p:blipFill>
          <a:blip r:embed="rId3"/>
          <a:stretch>
            <a:fillRect/>
          </a:stretch>
        </p:blipFill>
        <p:spPr>
          <a:xfrm>
            <a:off x="364564" y="5078565"/>
            <a:ext cx="5859098" cy="1315548"/>
          </a:xfrm>
          <a:prstGeom prst="rect">
            <a:avLst/>
          </a:prstGeom>
          <a:solidFill>
            <a:srgbClr val="FFFFCC"/>
          </a:solidFill>
        </p:spPr>
      </p:pic>
      <p:sp>
        <p:nvSpPr>
          <p:cNvPr id="11" name="TextBox 10">
            <a:extLst>
              <a:ext uri="{FF2B5EF4-FFF2-40B4-BE49-F238E27FC236}">
                <a16:creationId xmlns:a16="http://schemas.microsoft.com/office/drawing/2014/main" id="{278E14C0-89E2-4E6F-A384-A8198A6BE5A4}"/>
              </a:ext>
            </a:extLst>
          </p:cNvPr>
          <p:cNvSpPr txBox="1"/>
          <p:nvPr/>
        </p:nvSpPr>
        <p:spPr>
          <a:xfrm>
            <a:off x="334269" y="6388517"/>
            <a:ext cx="1923680" cy="338554"/>
          </a:xfrm>
          <a:prstGeom prst="rect">
            <a:avLst/>
          </a:prstGeom>
          <a:solidFill>
            <a:srgbClr val="FFFFCC"/>
          </a:solidFill>
        </p:spPr>
        <p:txBody>
          <a:bodyPr wrap="square" rtlCol="0">
            <a:spAutoFit/>
          </a:bodyPr>
          <a:lstStyle/>
          <a:p>
            <a:r>
              <a:rPr lang="en-GB" sz="1600" dirty="0"/>
              <a:t>2 out of 3 = likely UTI </a:t>
            </a:r>
          </a:p>
        </p:txBody>
      </p:sp>
      <p:sp>
        <p:nvSpPr>
          <p:cNvPr id="12" name="TextBox 11">
            <a:extLst>
              <a:ext uri="{FF2B5EF4-FFF2-40B4-BE49-F238E27FC236}">
                <a16:creationId xmlns:a16="http://schemas.microsoft.com/office/drawing/2014/main" id="{2F1AB208-80F2-440C-A440-5DCAAC7CEB4C}"/>
              </a:ext>
            </a:extLst>
          </p:cNvPr>
          <p:cNvSpPr txBox="1"/>
          <p:nvPr/>
        </p:nvSpPr>
        <p:spPr>
          <a:xfrm>
            <a:off x="6389424" y="5159601"/>
            <a:ext cx="2754576" cy="1077218"/>
          </a:xfrm>
          <a:prstGeom prst="rect">
            <a:avLst/>
          </a:prstGeom>
          <a:solidFill>
            <a:srgbClr val="FFFFCC"/>
          </a:solidFill>
        </p:spPr>
        <p:txBody>
          <a:bodyPr wrap="square" rtlCol="0">
            <a:spAutoFit/>
          </a:bodyPr>
          <a:lstStyle/>
          <a:p>
            <a:r>
              <a:rPr lang="en-GB" sz="1600" b="1" dirty="0">
                <a:solidFill>
                  <a:schemeClr val="tx2">
                    <a:lumMod val="10000"/>
                  </a:schemeClr>
                </a:solidFill>
              </a:rPr>
              <a:t>UTI unlikely </a:t>
            </a:r>
            <a:r>
              <a:rPr lang="en-GB" sz="1600" dirty="0">
                <a:solidFill>
                  <a:schemeClr val="tx2">
                    <a:lumMod val="10000"/>
                  </a:schemeClr>
                </a:solidFill>
              </a:rPr>
              <a:t>if  </a:t>
            </a:r>
          </a:p>
          <a:p>
            <a:r>
              <a:rPr lang="en-GB" sz="1600" dirty="0">
                <a:solidFill>
                  <a:schemeClr val="tx2">
                    <a:lumMod val="10000"/>
                  </a:schemeClr>
                </a:solidFill>
              </a:rPr>
              <a:t>no urgency, frequency,</a:t>
            </a:r>
          </a:p>
          <a:p>
            <a:r>
              <a:rPr lang="en-GB" sz="1600" dirty="0">
                <a:solidFill>
                  <a:schemeClr val="tx2">
                    <a:lumMod val="10000"/>
                  </a:schemeClr>
                </a:solidFill>
              </a:rPr>
              <a:t>visible haematuria, suprapubic tenderness</a:t>
            </a:r>
          </a:p>
        </p:txBody>
      </p:sp>
    </p:spTree>
    <p:extLst>
      <p:ext uri="{BB962C8B-B14F-4D97-AF65-F5344CB8AC3E}">
        <p14:creationId xmlns:p14="http://schemas.microsoft.com/office/powerpoint/2010/main" val="33901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E1D8-066D-4416-858D-76BE689B2715}"/>
              </a:ext>
            </a:extLst>
          </p:cNvPr>
          <p:cNvSpPr>
            <a:spLocks noGrp="1"/>
          </p:cNvSpPr>
          <p:nvPr>
            <p:ph type="title"/>
          </p:nvPr>
        </p:nvSpPr>
        <p:spPr/>
        <p:txBody>
          <a:bodyPr/>
          <a:lstStyle/>
          <a:p>
            <a:r>
              <a:rPr lang="en-GB" dirty="0"/>
              <a:t>UTI (Lower)</a:t>
            </a:r>
            <a:br>
              <a:rPr lang="en-GB" dirty="0"/>
            </a:br>
            <a:r>
              <a:rPr lang="en-GB" dirty="0"/>
              <a:t> Duration of Treatment</a:t>
            </a:r>
          </a:p>
        </p:txBody>
      </p:sp>
      <p:sp>
        <p:nvSpPr>
          <p:cNvPr id="3" name="Content Placeholder 2">
            <a:extLst>
              <a:ext uri="{FF2B5EF4-FFF2-40B4-BE49-F238E27FC236}">
                <a16:creationId xmlns:a16="http://schemas.microsoft.com/office/drawing/2014/main" id="{1A6F8885-8EA8-407B-9D33-6C493EAB312C}"/>
              </a:ext>
            </a:extLst>
          </p:cNvPr>
          <p:cNvSpPr>
            <a:spLocks noGrp="1"/>
          </p:cNvSpPr>
          <p:nvPr>
            <p:ph idx="1"/>
          </p:nvPr>
        </p:nvSpPr>
        <p:spPr>
          <a:xfrm>
            <a:off x="628650" y="3151187"/>
            <a:ext cx="3785695" cy="2929255"/>
          </a:xfrm>
        </p:spPr>
        <p:txBody>
          <a:bodyPr>
            <a:normAutofit/>
          </a:bodyPr>
          <a:lstStyle/>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7</a:t>
            </a:r>
            <a:r>
              <a:rPr lang="en-GB" sz="1800" baseline="30000" dirty="0">
                <a:effectLst/>
                <a:latin typeface="Calibri" panose="020F0502020204030204" pitchFamily="34" charset="0"/>
                <a:ea typeface="Calibri" panose="020F0502020204030204" pitchFamily="34" charset="0"/>
                <a:cs typeface="Times New Roman" panose="02020603050405020304" pitchFamily="18" charset="0"/>
              </a:rPr>
              <a:t>+   </a:t>
            </a:r>
            <a:r>
              <a:rPr lang="en-GB" sz="2400" b="1" dirty="0">
                <a:solidFill>
                  <a:schemeClr val="tx2">
                    <a:lumMod val="10000"/>
                  </a:schemeClr>
                </a:solidFill>
              </a:rPr>
              <a:t>days:</a:t>
            </a:r>
          </a:p>
          <a:p>
            <a:r>
              <a:rPr lang="en-GB" sz="2400" b="1" dirty="0">
                <a:solidFill>
                  <a:schemeClr val="tx2">
                    <a:lumMod val="10000"/>
                  </a:schemeClr>
                </a:solidFill>
              </a:rPr>
              <a:t>Pyelonephritis (e.g. fever)</a:t>
            </a:r>
          </a:p>
          <a:p>
            <a:r>
              <a:rPr lang="en-GB" sz="2400" b="1" dirty="0">
                <a:solidFill>
                  <a:schemeClr val="tx2">
                    <a:lumMod val="10000"/>
                  </a:schemeClr>
                </a:solidFill>
              </a:rPr>
              <a:t>Pregnancy</a:t>
            </a:r>
          </a:p>
          <a:p>
            <a:r>
              <a:rPr lang="en-GB" sz="2400" b="1" dirty="0">
                <a:solidFill>
                  <a:schemeClr val="tx2">
                    <a:lumMod val="10000"/>
                  </a:schemeClr>
                </a:solidFill>
              </a:rPr>
              <a:t>Complicated UTI</a:t>
            </a:r>
          </a:p>
          <a:p>
            <a:r>
              <a:rPr lang="en-GB" sz="2400" b="1" dirty="0">
                <a:solidFill>
                  <a:schemeClr val="tx2">
                    <a:lumMod val="10000"/>
                  </a:schemeClr>
                </a:solidFill>
              </a:rPr>
              <a:t>Men</a:t>
            </a:r>
          </a:p>
        </p:txBody>
      </p:sp>
      <p:sp>
        <p:nvSpPr>
          <p:cNvPr id="8" name="Slide Number Placeholder 5">
            <a:extLst>
              <a:ext uri="{FF2B5EF4-FFF2-40B4-BE49-F238E27FC236}">
                <a16:creationId xmlns:a16="http://schemas.microsoft.com/office/drawing/2014/main" id="{04182FBC-2958-482E-A721-CA59B6E194C0}"/>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35</a:t>
            </a:fld>
            <a:endParaRPr lang="en-GB" dirty="0"/>
          </a:p>
        </p:txBody>
      </p:sp>
      <p:sp>
        <p:nvSpPr>
          <p:cNvPr id="10" name="Content Placeholder 2">
            <a:extLst>
              <a:ext uri="{FF2B5EF4-FFF2-40B4-BE49-F238E27FC236}">
                <a16:creationId xmlns:a16="http://schemas.microsoft.com/office/drawing/2014/main" id="{832F2118-983A-4B9F-AC4A-D1F029396E4C}"/>
              </a:ext>
            </a:extLst>
          </p:cNvPr>
          <p:cNvSpPr txBox="1">
            <a:spLocks/>
          </p:cNvSpPr>
          <p:nvPr/>
        </p:nvSpPr>
        <p:spPr>
          <a:xfrm>
            <a:off x="4572000" y="3151187"/>
            <a:ext cx="4248150" cy="2667998"/>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a:solidFill>
                  <a:schemeClr val="tx2">
                    <a:lumMod val="10000"/>
                  </a:schemeClr>
                </a:solidFill>
              </a:rPr>
              <a:t>Complicated</a:t>
            </a:r>
            <a:r>
              <a:rPr lang="en-GB" dirty="0">
                <a:solidFill>
                  <a:schemeClr val="tx2">
                    <a:lumMod val="10000"/>
                  </a:schemeClr>
                </a:solidFill>
              </a:rPr>
              <a:t> includes:</a:t>
            </a:r>
          </a:p>
          <a:p>
            <a:r>
              <a:rPr lang="en-GB" dirty="0">
                <a:solidFill>
                  <a:schemeClr val="tx2">
                    <a:lumMod val="10000"/>
                  </a:schemeClr>
                </a:solidFill>
              </a:rPr>
              <a:t> Structural/functional abnormality</a:t>
            </a:r>
          </a:p>
          <a:p>
            <a:r>
              <a:rPr lang="en-GB" dirty="0">
                <a:solidFill>
                  <a:schemeClr val="tx2">
                    <a:lumMod val="10000"/>
                  </a:schemeClr>
                </a:solidFill>
              </a:rPr>
              <a:t>Underlying disease, which increases risk of more serious outcomes/ treatment failure</a:t>
            </a:r>
          </a:p>
          <a:p>
            <a:endParaRPr lang="en-GB" dirty="0">
              <a:solidFill>
                <a:schemeClr val="tx2">
                  <a:lumMod val="10000"/>
                </a:schemeClr>
              </a:solidFill>
            </a:endParaRPr>
          </a:p>
          <a:p>
            <a:pPr marL="0" indent="0">
              <a:buNone/>
            </a:pPr>
            <a:r>
              <a:rPr lang="en-GB" i="1" dirty="0">
                <a:solidFill>
                  <a:schemeClr val="tx2">
                    <a:lumMod val="10000"/>
                  </a:schemeClr>
                </a:solidFill>
              </a:rPr>
              <a:t>*See pyelonephritis guideline</a:t>
            </a:r>
          </a:p>
        </p:txBody>
      </p:sp>
      <p:sp>
        <p:nvSpPr>
          <p:cNvPr id="11" name="Rectangle 10">
            <a:extLst>
              <a:ext uri="{FF2B5EF4-FFF2-40B4-BE49-F238E27FC236}">
                <a16:creationId xmlns:a16="http://schemas.microsoft.com/office/drawing/2014/main" id="{A5D2ECCD-84CB-4DD6-9EEF-CA33C4FB9A47}"/>
              </a:ext>
            </a:extLst>
          </p:cNvPr>
          <p:cNvSpPr/>
          <p:nvPr/>
        </p:nvSpPr>
        <p:spPr>
          <a:xfrm>
            <a:off x="2074772" y="2051606"/>
            <a:ext cx="4994455" cy="738664"/>
          </a:xfrm>
          <a:prstGeom prst="rect">
            <a:avLst/>
          </a:prstGeom>
          <a:solidFill>
            <a:schemeClr val="accent4">
              <a:lumMod val="40000"/>
              <a:lumOff val="60000"/>
            </a:schemeClr>
          </a:solidFill>
        </p:spPr>
        <p:txBody>
          <a:bodyPr wrap="square">
            <a:spAutoFit/>
          </a:bodyPr>
          <a:lstStyle/>
          <a:p>
            <a:pPr marL="0" marR="0" lvl="0" indent="0" algn="ctr" defTabSz="685800" rtl="0" eaLnBrk="1" fontAlgn="auto" latinLnBrk="0" hangingPunct="1">
              <a:lnSpc>
                <a:spcPct val="100000"/>
              </a:lnSpc>
              <a:spcBef>
                <a:spcPts val="1000"/>
              </a:spcBef>
              <a:spcAft>
                <a:spcPts val="0"/>
              </a:spcAft>
              <a:buClrTx/>
              <a:buSzTx/>
              <a:buFontTx/>
              <a:buNone/>
              <a:tabLst/>
              <a:defRPr/>
            </a:pPr>
            <a:r>
              <a:rPr kumimoji="0" lang="en-GB" sz="2400" b="1" i="0" u="none" strike="noStrike" kern="1200" cap="none" spc="0" normalizeH="0" baseline="0" noProof="0" dirty="0">
                <a:ln>
                  <a:noFill/>
                </a:ln>
                <a:solidFill>
                  <a:srgbClr val="DDDDDD">
                    <a:lumMod val="10000"/>
                  </a:srgbClr>
                </a:solidFill>
                <a:effectLst/>
                <a:uLnTx/>
                <a:uFillTx/>
                <a:ea typeface="+mn-ea"/>
                <a:cs typeface="+mn-cs"/>
              </a:rPr>
              <a:t>3 days: Simple cystitis in women only  </a:t>
            </a:r>
            <a:r>
              <a:rPr kumimoji="0" lang="en-GB" sz="1800" b="0" i="0" u="none" strike="noStrike" kern="1200" cap="none" spc="0" normalizeH="0" baseline="0" noProof="0" dirty="0">
                <a:ln>
                  <a:noFill/>
                </a:ln>
                <a:solidFill>
                  <a:srgbClr val="DDDDDD">
                    <a:lumMod val="10000"/>
                  </a:srgbClr>
                </a:solidFill>
                <a:effectLst/>
                <a:uLnTx/>
                <a:uFillTx/>
                <a:ea typeface="+mn-ea"/>
                <a:cs typeface="+mn-cs"/>
              </a:rPr>
              <a:t>(non-pregnant)</a:t>
            </a:r>
          </a:p>
        </p:txBody>
      </p:sp>
      <p:sp>
        <p:nvSpPr>
          <p:cNvPr id="12" name="Footer Placeholder 4">
            <a:extLst>
              <a:ext uri="{FF2B5EF4-FFF2-40B4-BE49-F238E27FC236}">
                <a16:creationId xmlns:a16="http://schemas.microsoft.com/office/drawing/2014/main" id="{D09124E0-B7E2-48C0-9AE8-339C16AE6B95}"/>
              </a:ext>
            </a:extLst>
          </p:cNvPr>
          <p:cNvSpPr txBox="1">
            <a:spLocks/>
          </p:cNvSpPr>
          <p:nvPr/>
        </p:nvSpPr>
        <p:spPr>
          <a:xfrm>
            <a:off x="5098385" y="6253083"/>
            <a:ext cx="4045615" cy="651478"/>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D0016"/>
                </a:solidFill>
                <a:effectLst/>
                <a:uLnTx/>
                <a:uFillTx/>
                <a:ea typeface="+mn-ea"/>
                <a:cs typeface="+mn-cs"/>
              </a:rPr>
              <a:t>National Institute for Health and Care Excellence (NICE). (2018). </a:t>
            </a:r>
            <a:r>
              <a:rPr kumimoji="0" lang="en-GB" sz="1200" b="0" i="1" u="none" strike="noStrike" kern="1200" cap="none" spc="0" normalizeH="0" baseline="0" noProof="0" dirty="0">
                <a:ln>
                  <a:noFill/>
                </a:ln>
                <a:solidFill>
                  <a:srgbClr val="AD0016"/>
                </a:solidFill>
                <a:effectLst/>
                <a:uLnTx/>
                <a:uFillTx/>
                <a:ea typeface="+mn-ea"/>
                <a:cs typeface="+mn-cs"/>
              </a:rPr>
              <a:t>Urinary tract infection (lower): antimicrobial prescribing [NG109]. </a:t>
            </a:r>
            <a:r>
              <a:rPr kumimoji="0" lang="en-GB" sz="1200" b="0" i="1" u="none" strike="noStrike" kern="1200" cap="none" spc="0" normalizeH="0" baseline="0" noProof="0" dirty="0">
                <a:ln>
                  <a:noFill/>
                </a:ln>
                <a:solidFill>
                  <a:srgbClr val="AD0016"/>
                </a:solidFill>
                <a:effectLst/>
                <a:uLnTx/>
                <a:uFillTx/>
                <a:ea typeface="+mn-ea"/>
                <a:cs typeface="+mn-cs"/>
                <a:hlinkClick r:id="rId3">
                  <a:extLst>
                    <a:ext uri="{A12FA001-AC4F-418D-AE19-62706E023703}">
                      <ahyp:hlinkClr xmlns:ahyp="http://schemas.microsoft.com/office/drawing/2018/hyperlinkcolor" val="tx"/>
                    </a:ext>
                  </a:extLst>
                </a:hlinkClick>
              </a:rPr>
              <a:t>www.nice.org.uk/guidance/ng109/</a:t>
            </a:r>
            <a:endParaRPr kumimoji="0" lang="en-GB" sz="1200" b="0" i="0" u="none" strike="noStrike" kern="1200" cap="none" spc="0" normalizeH="0" baseline="0" noProof="0" dirty="0">
              <a:ln>
                <a:noFill/>
              </a:ln>
              <a:solidFill>
                <a:srgbClr val="AD0016"/>
              </a:solidFill>
              <a:effectLst/>
              <a:uLnTx/>
              <a:uFillTx/>
              <a:ea typeface="+mn-ea"/>
              <a:cs typeface="+mn-cs"/>
            </a:endParaRPr>
          </a:p>
        </p:txBody>
      </p:sp>
      <p:sp>
        <p:nvSpPr>
          <p:cNvPr id="13" name="Date Placeholder 3">
            <a:extLst>
              <a:ext uri="{FF2B5EF4-FFF2-40B4-BE49-F238E27FC236}">
                <a16:creationId xmlns:a16="http://schemas.microsoft.com/office/drawing/2014/main" id="{D4DAA576-43A3-482F-88F1-3191353316A7}"/>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23751500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3B01-FA86-4AAB-8D98-E63C25DBC956}"/>
              </a:ext>
            </a:extLst>
          </p:cNvPr>
          <p:cNvSpPr>
            <a:spLocks noGrp="1"/>
          </p:cNvSpPr>
          <p:nvPr>
            <p:ph type="title"/>
          </p:nvPr>
        </p:nvSpPr>
        <p:spPr/>
        <p:txBody>
          <a:bodyPr/>
          <a:lstStyle/>
          <a:p>
            <a:r>
              <a:rPr lang="en-GB" dirty="0"/>
              <a:t>Question 5</a:t>
            </a:r>
          </a:p>
        </p:txBody>
      </p:sp>
      <p:sp>
        <p:nvSpPr>
          <p:cNvPr id="3" name="Content Placeholder 2">
            <a:extLst>
              <a:ext uri="{FF2B5EF4-FFF2-40B4-BE49-F238E27FC236}">
                <a16:creationId xmlns:a16="http://schemas.microsoft.com/office/drawing/2014/main" id="{1A5F7F2E-48D7-49D0-9255-5B2363C58105}"/>
              </a:ext>
            </a:extLst>
          </p:cNvPr>
          <p:cNvSpPr>
            <a:spLocks noGrp="1"/>
          </p:cNvSpPr>
          <p:nvPr>
            <p:ph idx="1"/>
          </p:nvPr>
        </p:nvSpPr>
        <p:spPr>
          <a:xfrm>
            <a:off x="628650" y="1800067"/>
            <a:ext cx="7886700" cy="4613977"/>
          </a:xfrm>
        </p:spPr>
        <p:txBody>
          <a:bodyPr>
            <a:normAutofit/>
          </a:bodyPr>
          <a:lstStyle/>
          <a:p>
            <a:pPr marL="0" indent="0">
              <a:buNone/>
            </a:pPr>
            <a:r>
              <a:rPr lang="en-GB" dirty="0"/>
              <a:t>Which of the following would </a:t>
            </a:r>
            <a:r>
              <a:rPr lang="en-GB" b="1" dirty="0"/>
              <a:t>NOT</a:t>
            </a:r>
            <a:r>
              <a:rPr lang="en-GB" dirty="0"/>
              <a:t> be suitable to treat pyelonephritis? </a:t>
            </a:r>
          </a:p>
          <a:p>
            <a:pPr marL="0" indent="0">
              <a:buNone/>
            </a:pPr>
            <a:r>
              <a:rPr lang="en-GB" i="1" dirty="0"/>
              <a:t>(Select all that apply)</a:t>
            </a:r>
          </a:p>
          <a:p>
            <a:pPr marL="0" indent="0">
              <a:buNone/>
            </a:pPr>
            <a:endParaRPr lang="en-GB" dirty="0"/>
          </a:p>
          <a:p>
            <a:pPr marL="514350" indent="-514350">
              <a:buFont typeface="+mj-lt"/>
              <a:buAutoNum type="alphaLcParenR"/>
            </a:pPr>
            <a:r>
              <a:rPr lang="en-GB" dirty="0"/>
              <a:t>Trimethoprim (known sensitivity)</a:t>
            </a:r>
          </a:p>
          <a:p>
            <a:pPr marL="514350" indent="-514350">
              <a:buFont typeface="+mj-lt"/>
              <a:buAutoNum type="alphaLcParenR"/>
            </a:pPr>
            <a:r>
              <a:rPr lang="en-GB" dirty="0"/>
              <a:t>Cefalexin</a:t>
            </a:r>
          </a:p>
          <a:p>
            <a:pPr marL="514350" indent="-514350">
              <a:buFont typeface="+mj-lt"/>
              <a:buAutoNum type="alphaLcParenR"/>
            </a:pPr>
            <a:r>
              <a:rPr lang="en-GB" dirty="0"/>
              <a:t>Nitrofurantoin </a:t>
            </a:r>
          </a:p>
          <a:p>
            <a:pPr marL="514350" indent="-514350">
              <a:buFont typeface="+mj-lt"/>
              <a:buAutoNum type="alphaLcParenR"/>
            </a:pPr>
            <a:r>
              <a:rPr lang="en-GB" dirty="0"/>
              <a:t>Fosfomycin</a:t>
            </a:r>
          </a:p>
          <a:p>
            <a:pPr marL="514350" indent="-514350">
              <a:buFont typeface="+mj-lt"/>
              <a:buAutoNum type="alphaLcParenR"/>
            </a:pPr>
            <a:r>
              <a:rPr lang="en-GB" dirty="0" err="1"/>
              <a:t>Pivmecillinam</a:t>
            </a:r>
            <a:endParaRPr lang="en-GB" dirty="0"/>
          </a:p>
          <a:p>
            <a:pPr marL="0" indent="0">
              <a:buNone/>
            </a:pPr>
            <a:endParaRPr lang="en-GB" dirty="0"/>
          </a:p>
        </p:txBody>
      </p:sp>
      <p:sp>
        <p:nvSpPr>
          <p:cNvPr id="7" name="Footer Placeholder 4">
            <a:extLst>
              <a:ext uri="{FF2B5EF4-FFF2-40B4-BE49-F238E27FC236}">
                <a16:creationId xmlns:a16="http://schemas.microsoft.com/office/drawing/2014/main" id="{CB5108A0-8DF7-4F63-B733-33A6A210A979}"/>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C3F7E2FF-3C56-4369-B929-C27EBA05BA3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36</a:t>
            </a:fld>
            <a:endParaRPr lang="en-GB" dirty="0"/>
          </a:p>
        </p:txBody>
      </p:sp>
      <p:sp>
        <p:nvSpPr>
          <p:cNvPr id="10" name="Date Placeholder 3">
            <a:extLst>
              <a:ext uri="{FF2B5EF4-FFF2-40B4-BE49-F238E27FC236}">
                <a16:creationId xmlns:a16="http://schemas.microsoft.com/office/drawing/2014/main" id="{D3909E0D-87A6-4F1B-A8FE-57E6EB2CAFB3}"/>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3192742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3B01-FA86-4AAB-8D98-E63C25DBC956}"/>
              </a:ext>
            </a:extLst>
          </p:cNvPr>
          <p:cNvSpPr>
            <a:spLocks noGrp="1"/>
          </p:cNvSpPr>
          <p:nvPr>
            <p:ph type="title"/>
          </p:nvPr>
        </p:nvSpPr>
        <p:spPr/>
        <p:txBody>
          <a:bodyPr/>
          <a:lstStyle/>
          <a:p>
            <a:r>
              <a:rPr lang="en-GB" dirty="0"/>
              <a:t>Question 5 </a:t>
            </a:r>
            <a:br>
              <a:rPr lang="en-GB" dirty="0"/>
            </a:br>
            <a:r>
              <a:rPr lang="en-GB" sz="4000" dirty="0"/>
              <a:t>Answer &amp; Rationale</a:t>
            </a:r>
            <a:endParaRPr lang="en-GB" dirty="0"/>
          </a:p>
        </p:txBody>
      </p:sp>
      <p:sp>
        <p:nvSpPr>
          <p:cNvPr id="3" name="Content Placeholder 2">
            <a:extLst>
              <a:ext uri="{FF2B5EF4-FFF2-40B4-BE49-F238E27FC236}">
                <a16:creationId xmlns:a16="http://schemas.microsoft.com/office/drawing/2014/main" id="{1A5F7F2E-48D7-49D0-9255-5B2363C58105}"/>
              </a:ext>
            </a:extLst>
          </p:cNvPr>
          <p:cNvSpPr>
            <a:spLocks noGrp="1"/>
          </p:cNvSpPr>
          <p:nvPr>
            <p:ph idx="1"/>
          </p:nvPr>
        </p:nvSpPr>
        <p:spPr>
          <a:xfrm>
            <a:off x="202019" y="1825625"/>
            <a:ext cx="8313331" cy="4351338"/>
          </a:xfrm>
        </p:spPr>
        <p:txBody>
          <a:bodyPr>
            <a:normAutofit lnSpcReduction="10000"/>
          </a:bodyPr>
          <a:lstStyle/>
          <a:p>
            <a:pPr marL="0" indent="0">
              <a:buNone/>
            </a:pPr>
            <a:r>
              <a:rPr lang="en-GB" dirty="0"/>
              <a:t>Which of the following would </a:t>
            </a:r>
            <a:r>
              <a:rPr lang="en-GB" b="1" dirty="0"/>
              <a:t>NOT</a:t>
            </a:r>
            <a:r>
              <a:rPr lang="en-GB" dirty="0"/>
              <a:t> be suitable to treat pyelonephritis? </a:t>
            </a:r>
          </a:p>
          <a:p>
            <a:pPr marL="0" indent="0">
              <a:buNone/>
            </a:pPr>
            <a:r>
              <a:rPr lang="en-GB" i="1" dirty="0"/>
              <a:t>(Select all that apply)</a:t>
            </a:r>
          </a:p>
          <a:p>
            <a:pPr marL="0" indent="0">
              <a:buNone/>
            </a:pPr>
            <a:endParaRPr lang="en-GB" dirty="0"/>
          </a:p>
          <a:p>
            <a:pPr marL="514350" indent="-514350">
              <a:buFont typeface="+mj-lt"/>
              <a:buAutoNum type="alphaLcParenR"/>
            </a:pPr>
            <a:r>
              <a:rPr lang="en-GB" dirty="0"/>
              <a:t>Trimethoprim (known sensitivity)</a:t>
            </a:r>
          </a:p>
          <a:p>
            <a:pPr marL="514350" indent="-514350">
              <a:buFont typeface="+mj-lt"/>
              <a:buAutoNum type="alphaLcParenR"/>
            </a:pPr>
            <a:r>
              <a:rPr lang="en-GB" dirty="0"/>
              <a:t>Cefalexin</a:t>
            </a:r>
          </a:p>
          <a:p>
            <a:pPr marL="514350" indent="-514350">
              <a:buFont typeface="+mj-lt"/>
              <a:buAutoNum type="alphaLcParenR"/>
            </a:pPr>
            <a:r>
              <a:rPr lang="en-GB" dirty="0">
                <a:solidFill>
                  <a:schemeClr val="tx1"/>
                </a:solidFill>
              </a:rPr>
              <a:t>Nitrofurantoin </a:t>
            </a:r>
          </a:p>
          <a:p>
            <a:pPr marL="514350" indent="-514350">
              <a:buFont typeface="+mj-lt"/>
              <a:buAutoNum type="alphaLcParenR"/>
            </a:pPr>
            <a:r>
              <a:rPr lang="en-GB" dirty="0">
                <a:solidFill>
                  <a:schemeClr val="tx1"/>
                </a:solidFill>
              </a:rPr>
              <a:t>Fosfomycin</a:t>
            </a:r>
          </a:p>
          <a:p>
            <a:pPr marL="514350" indent="-514350">
              <a:buFont typeface="+mj-lt"/>
              <a:buAutoNum type="alphaLcParenR"/>
            </a:pPr>
            <a:r>
              <a:rPr lang="en-GB" dirty="0" err="1">
                <a:solidFill>
                  <a:schemeClr val="tx1"/>
                </a:solidFill>
              </a:rPr>
              <a:t>Pivmecillinam</a:t>
            </a:r>
            <a:endParaRPr lang="en-GB" dirty="0">
              <a:solidFill>
                <a:schemeClr val="tx1"/>
              </a:solidFill>
            </a:endParaRPr>
          </a:p>
        </p:txBody>
      </p:sp>
      <p:sp>
        <p:nvSpPr>
          <p:cNvPr id="7" name="Footer Placeholder 4">
            <a:extLst>
              <a:ext uri="{FF2B5EF4-FFF2-40B4-BE49-F238E27FC236}">
                <a16:creationId xmlns:a16="http://schemas.microsoft.com/office/drawing/2014/main" id="{CB5108A0-8DF7-4F63-B733-33A6A210A979}"/>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C3F7E2FF-3C56-4369-B929-C27EBA05BA3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37</a:t>
            </a:fld>
            <a:endParaRPr lang="en-GB" dirty="0"/>
          </a:p>
        </p:txBody>
      </p:sp>
      <p:sp>
        <p:nvSpPr>
          <p:cNvPr id="10" name="Rectangle 9">
            <a:extLst>
              <a:ext uri="{FF2B5EF4-FFF2-40B4-BE49-F238E27FC236}">
                <a16:creationId xmlns:a16="http://schemas.microsoft.com/office/drawing/2014/main" id="{C2FD6BCC-E85B-4A0E-8166-5D434D1D6BED}"/>
              </a:ext>
            </a:extLst>
          </p:cNvPr>
          <p:cNvSpPr/>
          <p:nvPr/>
        </p:nvSpPr>
        <p:spPr>
          <a:xfrm>
            <a:off x="3789138" y="4137106"/>
            <a:ext cx="5059399" cy="1938992"/>
          </a:xfrm>
          <a:prstGeom prst="rect">
            <a:avLst/>
          </a:prstGeom>
          <a:solidFill>
            <a:schemeClr val="accent4">
              <a:lumMod val="40000"/>
              <a:lumOff val="60000"/>
            </a:schemeClr>
          </a:solidFill>
        </p:spPr>
        <p:txBody>
          <a:bodyPr wrap="square">
            <a:spAutoFit/>
          </a:bodyPr>
          <a:lstStyle/>
          <a:p>
            <a:pPr marL="0" marR="0" lvl="0" indent="0" algn="ctr" defTabSz="457200" rtl="0" eaLnBrk="1" fontAlgn="auto" latinLnBrk="0" hangingPunct="1">
              <a:lnSpc>
                <a:spcPct val="100000"/>
              </a:lnSpc>
              <a:spcBef>
                <a:spcPts val="1000"/>
              </a:spcBef>
              <a:spcAft>
                <a:spcPts val="0"/>
              </a:spcAft>
              <a:buClrTx/>
              <a:buSzTx/>
              <a:buFontTx/>
              <a:buNone/>
              <a:tabLst/>
              <a:defRPr/>
            </a:pPr>
            <a:r>
              <a:rPr kumimoji="0" lang="en-GB" sz="2400" b="0" i="0" u="none" strike="noStrike" kern="1200" cap="none" spc="0" normalizeH="0" baseline="0" noProof="0" dirty="0">
                <a:ln>
                  <a:noFill/>
                </a:ln>
                <a:solidFill>
                  <a:srgbClr val="DDDDDD">
                    <a:lumMod val="10000"/>
                  </a:srgbClr>
                </a:solidFill>
                <a:effectLst/>
                <a:uLnTx/>
                <a:uFillTx/>
                <a:ea typeface="+mn-ea"/>
                <a:cs typeface="+mn-cs"/>
              </a:rPr>
              <a:t>Antibiotics that don't achieve adequate levels in renal tissue e.g. nitrofurantoin, fosfomycin &amp; pivmecillinam, are to be avoided [NG111].</a:t>
            </a:r>
          </a:p>
        </p:txBody>
      </p:sp>
      <p:sp>
        <p:nvSpPr>
          <p:cNvPr id="11" name="Date Placeholder 3">
            <a:extLst>
              <a:ext uri="{FF2B5EF4-FFF2-40B4-BE49-F238E27FC236}">
                <a16:creationId xmlns:a16="http://schemas.microsoft.com/office/drawing/2014/main" id="{8728D213-A17E-4968-B87F-4C403A905725}"/>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2955827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3B01-FA86-4AAB-8D98-E63C25DBC956}"/>
              </a:ext>
            </a:extLst>
          </p:cNvPr>
          <p:cNvSpPr>
            <a:spLocks noGrp="1"/>
          </p:cNvSpPr>
          <p:nvPr>
            <p:ph type="title"/>
          </p:nvPr>
        </p:nvSpPr>
        <p:spPr/>
        <p:txBody>
          <a:bodyPr>
            <a:normAutofit/>
          </a:bodyPr>
          <a:lstStyle/>
          <a:p>
            <a:r>
              <a:rPr lang="en-GB" dirty="0"/>
              <a:t>Catheter UTI</a:t>
            </a:r>
          </a:p>
        </p:txBody>
      </p:sp>
      <p:sp>
        <p:nvSpPr>
          <p:cNvPr id="7" name="Footer Placeholder 4">
            <a:extLst>
              <a:ext uri="{FF2B5EF4-FFF2-40B4-BE49-F238E27FC236}">
                <a16:creationId xmlns:a16="http://schemas.microsoft.com/office/drawing/2014/main" id="{CB5108A0-8DF7-4F63-B733-33A6A210A979}"/>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C3F7E2FF-3C56-4369-B929-C27EBA05BA3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38</a:t>
            </a:fld>
            <a:endParaRPr lang="en-GB" dirty="0"/>
          </a:p>
        </p:txBody>
      </p:sp>
      <p:sp>
        <p:nvSpPr>
          <p:cNvPr id="10" name="Content Placeholder 2">
            <a:extLst>
              <a:ext uri="{FF2B5EF4-FFF2-40B4-BE49-F238E27FC236}">
                <a16:creationId xmlns:a16="http://schemas.microsoft.com/office/drawing/2014/main" id="{9EC0B0D2-A2C7-4227-855B-40080AA1343D}"/>
              </a:ext>
            </a:extLst>
          </p:cNvPr>
          <p:cNvSpPr txBox="1">
            <a:spLocks noGrp="1"/>
          </p:cNvSpPr>
          <p:nvPr>
            <p:ph idx="1"/>
          </p:nvPr>
        </p:nvSpPr>
        <p:spPr>
          <a:xfrm>
            <a:off x="372139" y="1825625"/>
            <a:ext cx="8601739" cy="1771015"/>
          </a:xfrm>
          <a:prstGeom prst="rect">
            <a:avLst/>
          </a:prstGeom>
          <a:solidFill>
            <a:schemeClr val="accent6"/>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ea typeface="+mn-ea"/>
                <a:cs typeface="+mn-cs"/>
              </a:rPr>
              <a:t>87 yr.-old man, cognitive impairment, long-term indwelling catheter. Antibiotic request, more confused, </a:t>
            </a:r>
            <a:r>
              <a:rPr lang="en-GB" dirty="0">
                <a:solidFill>
                  <a:prstClr val="black"/>
                </a:solidFill>
              </a:rPr>
              <a:t>urine</a:t>
            </a:r>
            <a:r>
              <a:rPr kumimoji="0" lang="en-GB" b="0" i="0" u="none" strike="noStrike" kern="1200" cap="none" spc="0" normalizeH="0" baseline="0" noProof="0" dirty="0">
                <a:ln>
                  <a:noFill/>
                </a:ln>
                <a:solidFill>
                  <a:prstClr val="black"/>
                </a:solidFill>
                <a:effectLst/>
                <a:uLnTx/>
                <a:uFillTx/>
                <a:ea typeface="+mn-ea"/>
                <a:cs typeface="+mn-cs"/>
              </a:rPr>
              <a:t> dip +</a:t>
            </a:r>
            <a:r>
              <a:rPr kumimoji="0" lang="en-GB" b="0" i="0" u="none" strike="noStrike" kern="1200" cap="none" spc="0" normalizeH="0" baseline="0" noProof="0" dirty="0" err="1">
                <a:ln>
                  <a:noFill/>
                </a:ln>
                <a:solidFill>
                  <a:prstClr val="black"/>
                </a:solidFill>
                <a:effectLst/>
                <a:uLnTx/>
                <a:uFillTx/>
                <a:ea typeface="+mn-ea"/>
                <a:cs typeface="+mn-cs"/>
              </a:rPr>
              <a:t>ve</a:t>
            </a:r>
            <a:r>
              <a:rPr kumimoji="0" lang="en-GB" b="0" i="0" u="none" strike="noStrike" kern="1200" cap="none" spc="0" normalizeH="0" baseline="0" noProof="0" dirty="0">
                <a:ln>
                  <a:noFill/>
                </a:ln>
                <a:solidFill>
                  <a:prstClr val="black"/>
                </a:solidFill>
                <a:effectLst/>
                <a:uLnTx/>
                <a:uFillTx/>
                <a:ea typeface="+mn-ea"/>
                <a:cs typeface="+mn-cs"/>
              </a:rPr>
              <a:t> “off the scale”. </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GB" b="0" i="0" u="none" strike="noStrike" kern="1200" cap="none" spc="0" normalizeH="0" baseline="0" noProof="0" dirty="0">
                <a:ln>
                  <a:noFill/>
                </a:ln>
                <a:solidFill>
                  <a:prstClr val="black"/>
                </a:solidFill>
                <a:effectLst/>
                <a:uLnTx/>
                <a:uFillTx/>
                <a:ea typeface="+mn-ea"/>
                <a:cs typeface="+mn-cs"/>
              </a:rPr>
              <a:t>		</a:t>
            </a:r>
            <a:r>
              <a:rPr kumimoji="0" lang="en-GB" b="0" i="1" u="none" strike="noStrike" kern="1200" cap="none" spc="0" normalizeH="0" baseline="0" noProof="0" dirty="0">
                <a:ln>
                  <a:noFill/>
                </a:ln>
                <a:solidFill>
                  <a:prstClr val="black"/>
                </a:solidFill>
                <a:effectLst/>
                <a:uLnTx/>
                <a:uFillTx/>
                <a:ea typeface="+mn-ea"/>
                <a:cs typeface="+mn-cs"/>
              </a:rPr>
              <a:t>What do you want to ask?</a:t>
            </a:r>
          </a:p>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GB"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Content Placeholder 2">
            <a:extLst>
              <a:ext uri="{FF2B5EF4-FFF2-40B4-BE49-F238E27FC236}">
                <a16:creationId xmlns:a16="http://schemas.microsoft.com/office/drawing/2014/main" id="{369B0D52-C128-4BE4-BA4D-AD859C9A4F3B}"/>
              </a:ext>
            </a:extLst>
          </p:cNvPr>
          <p:cNvSpPr txBox="1">
            <a:spLocks/>
          </p:cNvSpPr>
          <p:nvPr/>
        </p:nvSpPr>
        <p:spPr>
          <a:xfrm>
            <a:off x="628650" y="18256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lumMod val="1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lumMod val="1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dirty="0">
              <a:solidFill>
                <a:schemeClr val="tx1"/>
              </a:solidFill>
            </a:endParaRPr>
          </a:p>
        </p:txBody>
      </p:sp>
      <p:sp>
        <p:nvSpPr>
          <p:cNvPr id="4" name="Rectangle 3">
            <a:extLst>
              <a:ext uri="{FF2B5EF4-FFF2-40B4-BE49-F238E27FC236}">
                <a16:creationId xmlns:a16="http://schemas.microsoft.com/office/drawing/2014/main" id="{0F80805F-9AB4-4015-BFFF-B619222B2349}"/>
              </a:ext>
            </a:extLst>
          </p:cNvPr>
          <p:cNvSpPr/>
          <p:nvPr/>
        </p:nvSpPr>
        <p:spPr>
          <a:xfrm>
            <a:off x="3736673" y="3591500"/>
            <a:ext cx="4778677" cy="2246769"/>
          </a:xfrm>
          <a:prstGeom prst="rect">
            <a:avLst/>
          </a:prstGeom>
        </p:spPr>
        <p:txBody>
          <a:bodyPr wrap="square">
            <a:spAutoFit/>
          </a:bodyPr>
          <a:lstStyle/>
          <a:p>
            <a:pPr marL="285750" indent="-285750">
              <a:buFont typeface="Arial" panose="020B0604020202020204" pitchFamily="34" charset="0"/>
              <a:buChar char="•"/>
            </a:pPr>
            <a:r>
              <a:rPr lang="en-GB" sz="2800" dirty="0">
                <a:solidFill>
                  <a:schemeClr val="tx2">
                    <a:lumMod val="10000"/>
                  </a:schemeClr>
                </a:solidFill>
              </a:rPr>
              <a:t>Fever?</a:t>
            </a:r>
          </a:p>
          <a:p>
            <a:pPr marL="285750" indent="-285750">
              <a:buFont typeface="Arial" panose="020B0604020202020204" pitchFamily="34" charset="0"/>
              <a:buChar char="•"/>
            </a:pPr>
            <a:r>
              <a:rPr lang="en-GB" sz="2800" dirty="0">
                <a:solidFill>
                  <a:schemeClr val="tx2">
                    <a:lumMod val="10000"/>
                  </a:schemeClr>
                </a:solidFill>
              </a:rPr>
              <a:t>Pelvic discomfort, flank pain? </a:t>
            </a:r>
          </a:p>
          <a:p>
            <a:pPr marL="285750" indent="-285750">
              <a:buFont typeface="Arial" panose="020B0604020202020204" pitchFamily="34" charset="0"/>
              <a:buChar char="•"/>
            </a:pPr>
            <a:r>
              <a:rPr lang="en-GB" sz="2800" dirty="0">
                <a:solidFill>
                  <a:schemeClr val="tx2">
                    <a:lumMod val="10000"/>
                  </a:schemeClr>
                </a:solidFill>
              </a:rPr>
              <a:t>Confusion: Duration &amp; details, other causes? </a:t>
            </a:r>
          </a:p>
          <a:p>
            <a:r>
              <a:rPr lang="en-GB" sz="2800" dirty="0"/>
              <a:t>    PINCH ME</a:t>
            </a:r>
          </a:p>
        </p:txBody>
      </p:sp>
      <p:sp>
        <p:nvSpPr>
          <p:cNvPr id="12" name="Rectangle 11">
            <a:extLst>
              <a:ext uri="{FF2B5EF4-FFF2-40B4-BE49-F238E27FC236}">
                <a16:creationId xmlns:a16="http://schemas.microsoft.com/office/drawing/2014/main" id="{1085213B-382A-4094-A78D-14263B611C1B}"/>
              </a:ext>
            </a:extLst>
          </p:cNvPr>
          <p:cNvSpPr/>
          <p:nvPr/>
        </p:nvSpPr>
        <p:spPr>
          <a:xfrm>
            <a:off x="4567511" y="5833129"/>
            <a:ext cx="2784293" cy="523220"/>
          </a:xfrm>
          <a:prstGeom prst="rect">
            <a:avLst/>
          </a:prstGeom>
        </p:spPr>
        <p:txBody>
          <a:bodyPr wrap="square">
            <a:spAutoFit/>
          </a:bodyPr>
          <a:lstStyle/>
          <a:p>
            <a:r>
              <a:rPr lang="en-GB" sz="2800" dirty="0">
                <a:solidFill>
                  <a:schemeClr val="tx2">
                    <a:lumMod val="10000"/>
                  </a:schemeClr>
                </a:solidFill>
              </a:rPr>
              <a:t>Why dipped?</a:t>
            </a:r>
          </a:p>
        </p:txBody>
      </p:sp>
      <p:pic>
        <p:nvPicPr>
          <p:cNvPr id="13" name="Picture 12">
            <a:extLst>
              <a:ext uri="{FF2B5EF4-FFF2-40B4-BE49-F238E27FC236}">
                <a16:creationId xmlns:a16="http://schemas.microsoft.com/office/drawing/2014/main" id="{1D109ABA-3FCF-4944-B77A-D09F266111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6047" y="4001294"/>
            <a:ext cx="2262606" cy="1690872"/>
          </a:xfrm>
          <a:prstGeom prst="rect">
            <a:avLst/>
          </a:prstGeom>
        </p:spPr>
      </p:pic>
      <p:pic>
        <p:nvPicPr>
          <p:cNvPr id="14" name="Picture 13">
            <a:extLst>
              <a:ext uri="{FF2B5EF4-FFF2-40B4-BE49-F238E27FC236}">
                <a16:creationId xmlns:a16="http://schemas.microsoft.com/office/drawing/2014/main" id="{2F93E397-831C-47F7-9745-EE7A1E1400EF}"/>
              </a:ext>
            </a:extLst>
          </p:cNvPr>
          <p:cNvPicPr>
            <a:picLocks noChangeAspect="1"/>
          </p:cNvPicPr>
          <p:nvPr/>
        </p:nvPicPr>
        <p:blipFill>
          <a:blip r:embed="rId4"/>
          <a:stretch>
            <a:fillRect/>
          </a:stretch>
        </p:blipFill>
        <p:spPr>
          <a:xfrm>
            <a:off x="1816839" y="3079735"/>
            <a:ext cx="554577" cy="554577"/>
          </a:xfrm>
          <a:prstGeom prst="rect">
            <a:avLst/>
          </a:prstGeom>
        </p:spPr>
      </p:pic>
      <p:sp>
        <p:nvSpPr>
          <p:cNvPr id="15" name="Date Placeholder 3">
            <a:extLst>
              <a:ext uri="{FF2B5EF4-FFF2-40B4-BE49-F238E27FC236}">
                <a16:creationId xmlns:a16="http://schemas.microsoft.com/office/drawing/2014/main" id="{E5948490-B5DB-4284-9CFB-A2066A1FC8AF}"/>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49995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3B01-FA86-4AAB-8D98-E63C25DBC956}"/>
              </a:ext>
            </a:extLst>
          </p:cNvPr>
          <p:cNvSpPr>
            <a:spLocks noGrp="1"/>
          </p:cNvSpPr>
          <p:nvPr>
            <p:ph type="title"/>
          </p:nvPr>
        </p:nvSpPr>
        <p:spPr/>
        <p:txBody>
          <a:bodyPr>
            <a:normAutofit/>
          </a:bodyPr>
          <a:lstStyle/>
          <a:p>
            <a:r>
              <a:rPr lang="en-GB" dirty="0"/>
              <a:t>UTI in Adults</a:t>
            </a:r>
          </a:p>
        </p:txBody>
      </p:sp>
      <p:sp>
        <p:nvSpPr>
          <p:cNvPr id="8" name="Slide Number Placeholder 5">
            <a:extLst>
              <a:ext uri="{FF2B5EF4-FFF2-40B4-BE49-F238E27FC236}">
                <a16:creationId xmlns:a16="http://schemas.microsoft.com/office/drawing/2014/main" id="{C3F7E2FF-3C56-4369-B929-C27EBA05BA3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39</a:t>
            </a:fld>
            <a:endParaRPr lang="en-GB" dirty="0"/>
          </a:p>
        </p:txBody>
      </p:sp>
      <p:pic>
        <p:nvPicPr>
          <p:cNvPr id="11" name="Content Placeholder 7">
            <a:extLst>
              <a:ext uri="{FF2B5EF4-FFF2-40B4-BE49-F238E27FC236}">
                <a16:creationId xmlns:a16="http://schemas.microsoft.com/office/drawing/2014/main" id="{10697168-B7A8-4B49-870F-5C1F5383D24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6171" y="4206551"/>
            <a:ext cx="2662357" cy="1991400"/>
          </a:xfrm>
          <a:prstGeom prst="rect">
            <a:avLst/>
          </a:prstGeom>
        </p:spPr>
      </p:pic>
      <p:sp>
        <p:nvSpPr>
          <p:cNvPr id="12" name="TextBox 11">
            <a:extLst>
              <a:ext uri="{FF2B5EF4-FFF2-40B4-BE49-F238E27FC236}">
                <a16:creationId xmlns:a16="http://schemas.microsoft.com/office/drawing/2014/main" id="{ABB76369-D4DE-4DF8-836D-BF5C1466E093}"/>
              </a:ext>
            </a:extLst>
          </p:cNvPr>
          <p:cNvSpPr txBox="1"/>
          <p:nvPr/>
        </p:nvSpPr>
        <p:spPr>
          <a:xfrm>
            <a:off x="2010699" y="2438401"/>
            <a:ext cx="2738599" cy="3785419"/>
          </a:xfrm>
          <a:prstGeom prst="rect">
            <a:avLst/>
          </a:prstGeom>
        </p:spPr>
        <p:txBody>
          <a:bodyPr vert="horz" lIns="91440" tIns="45720" rIns="91440" bIns="45720" rtlCol="0">
            <a:normAutofit/>
          </a:bodyPr>
          <a:lstStyle/>
          <a:p>
            <a:pPr marL="0" marR="0" lvl="0" indent="-228600" algn="l" defTabSz="914400" rtl="0" eaLnBrk="1" fontAlgn="base" latinLnBrk="0" hangingPunct="1">
              <a:lnSpc>
                <a:spcPct val="90000"/>
              </a:lnSpc>
              <a:spcBef>
                <a:spcPct val="20000"/>
              </a:spcBef>
              <a:spcAft>
                <a:spcPct val="0"/>
              </a:spcAft>
              <a:buClrTx/>
              <a:buSzTx/>
              <a:buFont typeface="Arial" panose="020B0604020202020204" pitchFamily="34" charset="0"/>
              <a:buChar char="•"/>
              <a:tabLst/>
              <a:defRPr/>
            </a:pPr>
            <a:endParaRPr kumimoji="0" lang="en-US" sz="1600" b="1"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3FE7FE64-EBA3-4137-A0A9-9506466DC5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2495" y="1800151"/>
            <a:ext cx="1622407" cy="2163208"/>
          </a:xfrm>
          <a:prstGeom prst="rect">
            <a:avLst/>
          </a:prstGeom>
        </p:spPr>
      </p:pic>
      <p:cxnSp>
        <p:nvCxnSpPr>
          <p:cNvPr id="14" name="Straight Connector 13">
            <a:extLst>
              <a:ext uri="{FF2B5EF4-FFF2-40B4-BE49-F238E27FC236}">
                <a16:creationId xmlns:a16="http://schemas.microsoft.com/office/drawing/2014/main" id="{3BACBA8B-60D4-4A78-9244-D90CA0453DB3}"/>
              </a:ext>
            </a:extLst>
          </p:cNvPr>
          <p:cNvCxnSpPr>
            <a:cxnSpLocks/>
          </p:cNvCxnSpPr>
          <p:nvPr/>
        </p:nvCxnSpPr>
        <p:spPr>
          <a:xfrm>
            <a:off x="569749" y="1877744"/>
            <a:ext cx="2227897" cy="1991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A917241-2888-4C45-9084-7382024EF0F7}"/>
              </a:ext>
            </a:extLst>
          </p:cNvPr>
          <p:cNvCxnSpPr>
            <a:cxnSpLocks/>
          </p:cNvCxnSpPr>
          <p:nvPr/>
        </p:nvCxnSpPr>
        <p:spPr>
          <a:xfrm flipH="1">
            <a:off x="560664" y="4530853"/>
            <a:ext cx="2193370" cy="15368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a16="http://schemas.microsoft.com/office/drawing/2014/main" id="{DBD803B9-3414-44BD-B98E-4F9CEA5EE73E}"/>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E1385C2-C24A-4E88-87F7-2016927FAD7D}" type="slidenum">
              <a:rPr kumimoji="0" lang="en-GB" sz="1200" b="0" i="0" u="none" strike="noStrike" kern="1200" cap="none" spc="0" normalizeH="0" baseline="0" noProof="0" smtClean="0">
                <a:ln>
                  <a:noFill/>
                </a:ln>
                <a:solidFill>
                  <a:srgbClr val="AD0016"/>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A78DBB9B-4A47-4824-A54B-A6ABC11FF0E2}"/>
              </a:ext>
            </a:extLst>
          </p:cNvPr>
          <p:cNvSpPr/>
          <p:nvPr/>
        </p:nvSpPr>
        <p:spPr>
          <a:xfrm>
            <a:off x="3337166" y="3945459"/>
            <a:ext cx="4941861" cy="2246769"/>
          </a:xfrm>
          <a:prstGeom prst="rect">
            <a:avLst/>
          </a:prstGeom>
          <a:solidFill>
            <a:schemeClr val="accent4">
              <a:lumMod val="40000"/>
              <a:lumOff val="60000"/>
            </a:schemeClr>
          </a:solidFill>
        </p:spPr>
        <p:txBody>
          <a:bodyPr wrap="square">
            <a:spAutoFit/>
          </a:body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lang="en-GB" sz="2800" b="0" i="0" u="none" strike="noStrike" kern="1200" cap="none" spc="0" normalizeH="0" baseline="0" noProof="0" dirty="0">
                <a:ln>
                  <a:noFill/>
                </a:ln>
                <a:solidFill>
                  <a:srgbClr val="F6F6F6">
                    <a:lumMod val="10000"/>
                  </a:srgbClr>
                </a:solidFill>
                <a:effectLst/>
                <a:uLnTx/>
                <a:uFillTx/>
                <a:latin typeface="Calibri" panose="020F0502020204030204"/>
                <a:ea typeface="+mn-ea"/>
                <a:cs typeface="+mn-cs"/>
              </a:rPr>
              <a:t>The patient's clinical need for catheterisation should be reviewed regularly and the urinary catheter removed as soon as possible [CG139].</a:t>
            </a:r>
          </a:p>
        </p:txBody>
      </p:sp>
      <p:sp>
        <p:nvSpPr>
          <p:cNvPr id="20" name="Rectangle 19">
            <a:extLst>
              <a:ext uri="{FF2B5EF4-FFF2-40B4-BE49-F238E27FC236}">
                <a16:creationId xmlns:a16="http://schemas.microsoft.com/office/drawing/2014/main" id="{77A9F270-43BB-4347-BAF5-E3D84E8B57D5}"/>
              </a:ext>
            </a:extLst>
          </p:cNvPr>
          <p:cNvSpPr/>
          <p:nvPr/>
        </p:nvSpPr>
        <p:spPr>
          <a:xfrm>
            <a:off x="3337166" y="1800151"/>
            <a:ext cx="4941860" cy="1815882"/>
          </a:xfrm>
          <a:prstGeom prst="rect">
            <a:avLst/>
          </a:prstGeom>
          <a:solidFill>
            <a:schemeClr val="accent3">
              <a:lumMod val="40000"/>
              <a:lumOff val="60000"/>
            </a:schemeClr>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F6F6F6">
                    <a:lumMod val="10000"/>
                  </a:srgbClr>
                </a:solidFill>
                <a:effectLst/>
                <a:uLnTx/>
                <a:uFillTx/>
                <a:latin typeface="Calibri" panose="020F0502020204030204"/>
                <a:ea typeface="+mn-ea"/>
                <a:cs typeface="+mn-cs"/>
              </a:rPr>
              <a:t>Healthcare professionals do not use dipstick testing to diagnose UTIs in adults with urinary catheters [QS90].</a:t>
            </a:r>
          </a:p>
        </p:txBody>
      </p:sp>
      <p:sp>
        <p:nvSpPr>
          <p:cNvPr id="21" name="Footer Placeholder 4">
            <a:extLst>
              <a:ext uri="{FF2B5EF4-FFF2-40B4-BE49-F238E27FC236}">
                <a16:creationId xmlns:a16="http://schemas.microsoft.com/office/drawing/2014/main" id="{3D2337ED-7D17-4E14-8640-2DD2D9608E82}"/>
              </a:ext>
            </a:extLst>
          </p:cNvPr>
          <p:cNvSpPr txBox="1">
            <a:spLocks/>
          </p:cNvSpPr>
          <p:nvPr/>
        </p:nvSpPr>
        <p:spPr>
          <a:xfrm>
            <a:off x="5257799" y="6368381"/>
            <a:ext cx="3886201"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D0016"/>
                </a:solidFill>
                <a:effectLst/>
                <a:uLnTx/>
                <a:uFillTx/>
                <a:latin typeface="Calibri" panose="020F0502020204030204"/>
                <a:ea typeface="+mn-ea"/>
                <a:cs typeface="+mn-cs"/>
              </a:rPr>
              <a:t>NICE. (2015). </a:t>
            </a:r>
            <a:r>
              <a:rPr kumimoji="0" lang="en-GB" sz="1200" b="0" i="1" u="none" strike="noStrike" kern="1200" cap="none" spc="0" normalizeH="0" baseline="0" noProof="0" dirty="0">
                <a:ln>
                  <a:noFill/>
                </a:ln>
                <a:solidFill>
                  <a:srgbClr val="AD0016"/>
                </a:solidFill>
                <a:effectLst/>
                <a:uLnTx/>
                <a:uFillTx/>
                <a:latin typeface="Calibri" panose="020F0502020204030204"/>
                <a:ea typeface="+mn-ea"/>
                <a:cs typeface="+mn-cs"/>
              </a:rPr>
              <a:t>UTI in adults [QS90].</a:t>
            </a: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D0016"/>
                </a:solidFill>
                <a:effectLst/>
                <a:uLnTx/>
                <a:uFillTx/>
                <a:latin typeface="Calibri" panose="020F0502020204030204"/>
                <a:ea typeface="+mn-ea"/>
                <a:cs typeface="+mn-cs"/>
              </a:rPr>
              <a:t>NICE. (2012). </a:t>
            </a:r>
            <a:r>
              <a:rPr kumimoji="0" lang="en-GB" sz="1200" b="0" i="1" u="none" strike="noStrike" kern="1200" cap="none" spc="0" normalizeH="0" baseline="0" noProof="0" dirty="0">
                <a:ln>
                  <a:noFill/>
                </a:ln>
                <a:solidFill>
                  <a:srgbClr val="AD0016"/>
                </a:solidFill>
                <a:effectLst/>
                <a:uLnTx/>
                <a:uFillTx/>
                <a:latin typeface="Calibri" panose="020F0502020204030204"/>
                <a:ea typeface="+mn-ea"/>
                <a:cs typeface="+mn-cs"/>
              </a:rPr>
              <a:t>Healthcare-associated infections: prevention and control in primary and community care [CG139]. </a:t>
            </a:r>
          </a:p>
        </p:txBody>
      </p:sp>
      <p:sp>
        <p:nvSpPr>
          <p:cNvPr id="17" name="Date Placeholder 3">
            <a:extLst>
              <a:ext uri="{FF2B5EF4-FFF2-40B4-BE49-F238E27FC236}">
                <a16:creationId xmlns:a16="http://schemas.microsoft.com/office/drawing/2014/main" id="{D7BD7CAE-6EA8-41FA-B916-87DC5E23A8C3}"/>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3649196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C6EC6C7F-2EF7-4F96-9CA6-3F809564D3C6}"/>
              </a:ext>
            </a:extLst>
          </p:cNvPr>
          <p:cNvSpPr txBox="1">
            <a:spLocks/>
          </p:cNvSpPr>
          <p:nvPr/>
        </p:nvSpPr>
        <p:spPr>
          <a:xfrm>
            <a:off x="5806440" y="6348871"/>
            <a:ext cx="3337560" cy="462026"/>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solidFill>
                  <a:srgbClr val="AD0016"/>
                </a:solidFill>
              </a:rPr>
              <a:t>Public Health England (PHE). (2018). </a:t>
            </a:r>
            <a:r>
              <a:rPr lang="en-GB" i="1" dirty="0">
                <a:solidFill>
                  <a:srgbClr val="AD0016"/>
                </a:solidFill>
              </a:rPr>
              <a:t>Antimicrobial resistance quarterly surveillance: March 2018.</a:t>
            </a:r>
            <a:r>
              <a:rPr lang="en-GB" dirty="0">
                <a:solidFill>
                  <a:srgbClr val="AD0016"/>
                </a:solidFill>
              </a:rPr>
              <a:t> </a:t>
            </a:r>
            <a:endParaRPr lang="en-GB" i="1" dirty="0"/>
          </a:p>
        </p:txBody>
      </p:sp>
      <p:sp>
        <p:nvSpPr>
          <p:cNvPr id="11" name="Slide Number Placeholder 5">
            <a:extLst>
              <a:ext uri="{FF2B5EF4-FFF2-40B4-BE49-F238E27FC236}">
                <a16:creationId xmlns:a16="http://schemas.microsoft.com/office/drawing/2014/main" id="{7F205DFE-979F-40CF-BD8C-5AE057A28BF8}"/>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4</a:t>
            </a:fld>
            <a:endParaRPr lang="en-GB" dirty="0"/>
          </a:p>
        </p:txBody>
      </p:sp>
      <p:pic>
        <p:nvPicPr>
          <p:cNvPr id="6" name="Picture 5">
            <a:extLst>
              <a:ext uri="{FF2B5EF4-FFF2-40B4-BE49-F238E27FC236}">
                <a16:creationId xmlns:a16="http://schemas.microsoft.com/office/drawing/2014/main" id="{E24DE233-EABF-4C2B-B017-B5E96F38A4CA}"/>
              </a:ext>
            </a:extLst>
          </p:cNvPr>
          <p:cNvPicPr>
            <a:picLocks noChangeAspect="1"/>
          </p:cNvPicPr>
          <p:nvPr/>
        </p:nvPicPr>
        <p:blipFill rotWithShape="1">
          <a:blip r:embed="rId3"/>
          <a:srcRect l="1855"/>
          <a:stretch/>
        </p:blipFill>
        <p:spPr>
          <a:xfrm>
            <a:off x="2006600" y="2913809"/>
            <a:ext cx="7137400" cy="3336161"/>
          </a:xfrm>
          <a:prstGeom prst="rect">
            <a:avLst/>
          </a:prstGeom>
        </p:spPr>
      </p:pic>
      <p:sp>
        <p:nvSpPr>
          <p:cNvPr id="17" name="Rectangle 16">
            <a:extLst>
              <a:ext uri="{FF2B5EF4-FFF2-40B4-BE49-F238E27FC236}">
                <a16:creationId xmlns:a16="http://schemas.microsoft.com/office/drawing/2014/main" id="{4D7346A5-6D1F-4A72-A90C-5D816FA25006}"/>
              </a:ext>
            </a:extLst>
          </p:cNvPr>
          <p:cNvSpPr/>
          <p:nvPr/>
        </p:nvSpPr>
        <p:spPr>
          <a:xfrm>
            <a:off x="441515" y="1636150"/>
            <a:ext cx="4479399" cy="4247317"/>
          </a:xfrm>
          <a:prstGeom prst="rect">
            <a:avLst/>
          </a:prstGeom>
          <a:solidFill>
            <a:srgbClr val="FFFFFF"/>
          </a:solidFill>
        </p:spPr>
        <p:txBody>
          <a:bodyPr wrap="square">
            <a:spAutoFit/>
          </a:bodyPr>
          <a:lstStyle/>
          <a:p>
            <a:pPr>
              <a:spcBef>
                <a:spcPts val="1000"/>
              </a:spcBef>
            </a:pPr>
            <a:r>
              <a:rPr lang="en-GB" sz="2400" dirty="0">
                <a:solidFill>
                  <a:schemeClr val="accent4">
                    <a:lumMod val="50000"/>
                  </a:schemeClr>
                </a:solidFill>
              </a:rPr>
              <a:t>Estimate the rate of </a:t>
            </a:r>
            <a:r>
              <a:rPr lang="en-GB" sz="2400" i="1" dirty="0">
                <a:solidFill>
                  <a:schemeClr val="accent4">
                    <a:lumMod val="50000"/>
                  </a:schemeClr>
                </a:solidFill>
              </a:rPr>
              <a:t>E.coli</a:t>
            </a:r>
            <a:r>
              <a:rPr lang="en-GB" sz="2400" dirty="0">
                <a:solidFill>
                  <a:schemeClr val="accent4">
                    <a:lumMod val="50000"/>
                  </a:schemeClr>
                </a:solidFill>
              </a:rPr>
              <a:t> </a:t>
            </a:r>
            <a:r>
              <a:rPr lang="en-GB" sz="2400" b="1" dirty="0">
                <a:solidFill>
                  <a:schemeClr val="accent4">
                    <a:lumMod val="50000"/>
                  </a:schemeClr>
                </a:solidFill>
              </a:rPr>
              <a:t>blood stream </a:t>
            </a:r>
            <a:r>
              <a:rPr lang="en-GB" sz="2400" dirty="0">
                <a:solidFill>
                  <a:schemeClr val="accent4">
                    <a:lumMod val="50000"/>
                  </a:schemeClr>
                </a:solidFill>
              </a:rPr>
              <a:t>infections, which are resistant to co-amoxiclav</a:t>
            </a:r>
          </a:p>
          <a:p>
            <a:pPr>
              <a:spcBef>
                <a:spcPts val="1000"/>
              </a:spcBef>
            </a:pPr>
            <a:endParaRPr lang="en-GB" dirty="0">
              <a:solidFill>
                <a:schemeClr val="accent4">
                  <a:lumMod val="75000"/>
                </a:schemeClr>
              </a:solidFill>
            </a:endParaRPr>
          </a:p>
          <a:p>
            <a:pPr marL="514350" indent="-514350">
              <a:spcBef>
                <a:spcPts val="1000"/>
              </a:spcBef>
              <a:buFont typeface="+mj-lt"/>
              <a:buAutoNum type="alphaLcParenR"/>
            </a:pPr>
            <a:r>
              <a:rPr lang="en-GB" sz="2400" dirty="0">
                <a:solidFill>
                  <a:schemeClr val="accent4">
                    <a:lumMod val="75000"/>
                  </a:schemeClr>
                </a:solidFill>
              </a:rPr>
              <a:t>0-10%</a:t>
            </a:r>
          </a:p>
          <a:p>
            <a:pPr marL="514350" indent="-514350">
              <a:spcBef>
                <a:spcPts val="1000"/>
              </a:spcBef>
              <a:buFont typeface="+mj-lt"/>
              <a:buAutoNum type="alphaLcParenR"/>
            </a:pPr>
            <a:r>
              <a:rPr lang="en-GB" sz="2400" dirty="0">
                <a:solidFill>
                  <a:schemeClr val="accent4">
                    <a:lumMod val="75000"/>
                  </a:schemeClr>
                </a:solidFill>
              </a:rPr>
              <a:t>11-20%</a:t>
            </a:r>
          </a:p>
          <a:p>
            <a:pPr marL="514350" indent="-514350">
              <a:spcBef>
                <a:spcPts val="1000"/>
              </a:spcBef>
              <a:buFont typeface="+mj-lt"/>
              <a:buAutoNum type="alphaLcParenR"/>
            </a:pPr>
            <a:r>
              <a:rPr lang="en-GB" sz="2400" dirty="0">
                <a:solidFill>
                  <a:schemeClr val="accent4">
                    <a:lumMod val="75000"/>
                  </a:schemeClr>
                </a:solidFill>
              </a:rPr>
              <a:t>21-30%</a:t>
            </a:r>
          </a:p>
          <a:p>
            <a:pPr marL="514350" indent="-514350">
              <a:spcBef>
                <a:spcPts val="1000"/>
              </a:spcBef>
              <a:buFont typeface="+mj-lt"/>
              <a:buAutoNum type="alphaLcParenR"/>
            </a:pPr>
            <a:r>
              <a:rPr lang="en-GB" sz="2400" dirty="0">
                <a:solidFill>
                  <a:schemeClr val="accent4">
                    <a:lumMod val="75000"/>
                  </a:schemeClr>
                </a:solidFill>
              </a:rPr>
              <a:t>31-40%</a:t>
            </a:r>
          </a:p>
          <a:p>
            <a:pPr marL="514350" indent="-514350">
              <a:spcBef>
                <a:spcPts val="1000"/>
              </a:spcBef>
              <a:buFont typeface="+mj-lt"/>
              <a:buAutoNum type="alphaLcParenR"/>
            </a:pPr>
            <a:r>
              <a:rPr lang="en-GB" sz="2400" dirty="0">
                <a:solidFill>
                  <a:srgbClr val="AD0016"/>
                </a:solidFill>
              </a:rPr>
              <a:t>Over 40% </a:t>
            </a:r>
          </a:p>
        </p:txBody>
      </p:sp>
      <p:sp>
        <p:nvSpPr>
          <p:cNvPr id="13" name="Title 1">
            <a:extLst>
              <a:ext uri="{FF2B5EF4-FFF2-40B4-BE49-F238E27FC236}">
                <a16:creationId xmlns:a16="http://schemas.microsoft.com/office/drawing/2014/main" id="{7C1F48E7-044C-44B8-804B-B277D9134E41}"/>
              </a:ext>
            </a:extLst>
          </p:cNvPr>
          <p:cNvSpPr>
            <a:spLocks noGrp="1"/>
          </p:cNvSpPr>
          <p:nvPr>
            <p:ph type="title"/>
          </p:nvPr>
        </p:nvSpPr>
        <p:spPr>
          <a:xfrm>
            <a:off x="1591056" y="591752"/>
            <a:ext cx="6924294" cy="648128"/>
          </a:xfrm>
        </p:spPr>
        <p:txBody>
          <a:bodyPr>
            <a:noAutofit/>
          </a:bodyPr>
          <a:lstStyle/>
          <a:p>
            <a:r>
              <a:rPr lang="en-GB" dirty="0"/>
              <a:t>Q1: Answer &amp; Rationale</a:t>
            </a:r>
          </a:p>
        </p:txBody>
      </p:sp>
      <p:sp>
        <p:nvSpPr>
          <p:cNvPr id="5" name="TextBox 4">
            <a:extLst>
              <a:ext uri="{FF2B5EF4-FFF2-40B4-BE49-F238E27FC236}">
                <a16:creationId xmlns:a16="http://schemas.microsoft.com/office/drawing/2014/main" id="{0181574F-70FE-48B0-9970-FF9C6B547102}"/>
              </a:ext>
            </a:extLst>
          </p:cNvPr>
          <p:cNvSpPr txBox="1"/>
          <p:nvPr/>
        </p:nvSpPr>
        <p:spPr>
          <a:xfrm>
            <a:off x="2540707" y="5058078"/>
            <a:ext cx="1311443" cy="707886"/>
          </a:xfrm>
          <a:prstGeom prst="rect">
            <a:avLst/>
          </a:prstGeom>
          <a:noFill/>
        </p:spPr>
        <p:txBody>
          <a:bodyPr wrap="square" rtlCol="0">
            <a:spAutoFit/>
          </a:bodyPr>
          <a:lstStyle/>
          <a:p>
            <a:r>
              <a:rPr lang="en-GB" sz="4000" dirty="0"/>
              <a:t>43%</a:t>
            </a:r>
          </a:p>
        </p:txBody>
      </p:sp>
      <p:sp>
        <p:nvSpPr>
          <p:cNvPr id="7" name="Rectangle 6">
            <a:extLst>
              <a:ext uri="{FF2B5EF4-FFF2-40B4-BE49-F238E27FC236}">
                <a16:creationId xmlns:a16="http://schemas.microsoft.com/office/drawing/2014/main" id="{F80D0D25-A628-4A45-B361-C76A42BC774D}"/>
              </a:ext>
            </a:extLst>
          </p:cNvPr>
          <p:cNvSpPr/>
          <p:nvPr/>
        </p:nvSpPr>
        <p:spPr>
          <a:xfrm>
            <a:off x="3753294" y="2677498"/>
            <a:ext cx="4298950" cy="707886"/>
          </a:xfrm>
          <a:prstGeom prst="rect">
            <a:avLst/>
          </a:prstGeom>
        </p:spPr>
        <p:txBody>
          <a:bodyPr wrap="square">
            <a:spAutoFit/>
          </a:bodyPr>
          <a:lstStyle/>
          <a:p>
            <a:pPr algn="r"/>
            <a:r>
              <a:rPr lang="en-US" sz="2000" b="1" i="1" kern="0" dirty="0">
                <a:solidFill>
                  <a:schemeClr val="tx2">
                    <a:lumMod val="10000"/>
                  </a:schemeClr>
                </a:solidFill>
                <a:sym typeface="Arial"/>
              </a:rPr>
              <a:t>E. coli</a:t>
            </a:r>
            <a:r>
              <a:rPr lang="en-US" sz="2000" b="1" kern="0" dirty="0">
                <a:solidFill>
                  <a:schemeClr val="tx2">
                    <a:lumMod val="10000"/>
                  </a:schemeClr>
                </a:solidFill>
                <a:sym typeface="Arial"/>
              </a:rPr>
              <a:t> isolates from blood resistant to co-amoxiclav, England, 2014-2018</a:t>
            </a:r>
            <a:endParaRPr lang="en-GB" sz="2000" b="1" dirty="0"/>
          </a:p>
        </p:txBody>
      </p:sp>
      <p:sp>
        <p:nvSpPr>
          <p:cNvPr id="10" name="Date Placeholder 3">
            <a:extLst>
              <a:ext uri="{FF2B5EF4-FFF2-40B4-BE49-F238E27FC236}">
                <a16:creationId xmlns:a16="http://schemas.microsoft.com/office/drawing/2014/main" id="{953D48C2-DD1D-4C70-BC4A-FA30A49D3CE9}"/>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175266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5EA119A-127E-49F4-BCB5-AE05CF976C2D}"/>
              </a:ext>
            </a:extLst>
          </p:cNvPr>
          <p:cNvSpPr>
            <a:spLocks noGrp="1"/>
          </p:cNvSpPr>
          <p:nvPr>
            <p:ph idx="1"/>
          </p:nvPr>
        </p:nvSpPr>
        <p:spPr>
          <a:xfrm>
            <a:off x="288185" y="2568779"/>
            <a:ext cx="3391057" cy="2963571"/>
          </a:xfrm>
        </p:spPr>
        <p:txBody>
          <a:bodyPr>
            <a:normAutofit/>
          </a:bodyPr>
          <a:lstStyle/>
          <a:p>
            <a:pPr marL="0" indent="0">
              <a:lnSpc>
                <a:spcPct val="100000"/>
              </a:lnSpc>
              <a:buNone/>
            </a:pPr>
            <a:r>
              <a:rPr lang="en-GB" dirty="0">
                <a:solidFill>
                  <a:schemeClr val="tx1"/>
                </a:solidFill>
              </a:rPr>
              <a:t>P</a:t>
            </a:r>
            <a:r>
              <a:rPr lang="en-GB" dirty="0"/>
              <a:t>: Pain</a:t>
            </a:r>
          </a:p>
          <a:p>
            <a:pPr marL="0" indent="0">
              <a:lnSpc>
                <a:spcPct val="100000"/>
              </a:lnSpc>
              <a:buNone/>
            </a:pPr>
            <a:r>
              <a:rPr lang="en-GB" dirty="0">
                <a:solidFill>
                  <a:schemeClr val="tx1"/>
                </a:solidFill>
              </a:rPr>
              <a:t>I</a:t>
            </a:r>
            <a:r>
              <a:rPr lang="en-GB" dirty="0"/>
              <a:t>: other Infection</a:t>
            </a:r>
          </a:p>
          <a:p>
            <a:pPr marL="0" indent="0">
              <a:lnSpc>
                <a:spcPct val="100000"/>
              </a:lnSpc>
              <a:buNone/>
            </a:pPr>
            <a:r>
              <a:rPr lang="en-GB" dirty="0">
                <a:solidFill>
                  <a:schemeClr val="tx1"/>
                </a:solidFill>
              </a:rPr>
              <a:t>N</a:t>
            </a:r>
            <a:r>
              <a:rPr lang="en-GB" dirty="0"/>
              <a:t>: poor Nutrition</a:t>
            </a:r>
          </a:p>
          <a:p>
            <a:pPr marL="0" indent="0">
              <a:lnSpc>
                <a:spcPct val="100000"/>
              </a:lnSpc>
              <a:buNone/>
            </a:pPr>
            <a:r>
              <a:rPr lang="en-GB" dirty="0">
                <a:solidFill>
                  <a:schemeClr val="tx1"/>
                </a:solidFill>
              </a:rPr>
              <a:t>C</a:t>
            </a:r>
            <a:r>
              <a:rPr lang="en-GB" dirty="0"/>
              <a:t>: Constipation</a:t>
            </a:r>
          </a:p>
          <a:p>
            <a:pPr marL="0" indent="0">
              <a:lnSpc>
                <a:spcPct val="100000"/>
              </a:lnSpc>
              <a:buNone/>
            </a:pPr>
            <a:r>
              <a:rPr lang="en-GB" dirty="0">
                <a:solidFill>
                  <a:schemeClr val="tx1"/>
                </a:solidFill>
              </a:rPr>
              <a:t>H</a:t>
            </a:r>
            <a:r>
              <a:rPr lang="en-GB" dirty="0"/>
              <a:t>: poor Hydration</a:t>
            </a:r>
          </a:p>
        </p:txBody>
      </p:sp>
      <p:pic>
        <p:nvPicPr>
          <p:cNvPr id="4" name="Content Placeholder 6">
            <a:extLst>
              <a:ext uri="{FF2B5EF4-FFF2-40B4-BE49-F238E27FC236}">
                <a16:creationId xmlns:a16="http://schemas.microsoft.com/office/drawing/2014/main" id="{8720A4D2-F582-417F-9646-7A972911ADF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147" b="3556"/>
          <a:stretch/>
        </p:blipFill>
        <p:spPr>
          <a:xfrm>
            <a:off x="5209900" y="1652140"/>
            <a:ext cx="3455550" cy="4588426"/>
          </a:xfrm>
          <a:prstGeom prst="rect">
            <a:avLst/>
          </a:prstGeom>
        </p:spPr>
      </p:pic>
      <p:sp>
        <p:nvSpPr>
          <p:cNvPr id="5" name="Oval 4">
            <a:extLst>
              <a:ext uri="{FF2B5EF4-FFF2-40B4-BE49-F238E27FC236}">
                <a16:creationId xmlns:a16="http://schemas.microsoft.com/office/drawing/2014/main" id="{11CACF93-A076-436B-BC7C-3029C87FC90B}"/>
              </a:ext>
            </a:extLst>
          </p:cNvPr>
          <p:cNvSpPr/>
          <p:nvPr/>
        </p:nvSpPr>
        <p:spPr>
          <a:xfrm>
            <a:off x="5086351" y="4631739"/>
            <a:ext cx="1846077" cy="65523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57150">
                <a:solidFill>
                  <a:srgbClr val="AD0016"/>
                </a:solidFill>
              </a:ln>
              <a:solidFill>
                <a:srgbClr val="FFFFFF"/>
              </a:solidFill>
              <a:effectLst/>
              <a:uLnTx/>
              <a:uFillTx/>
              <a:latin typeface="Calibri" panose="020F0502020204030204"/>
              <a:ea typeface="+mn-ea"/>
              <a:cs typeface="+mn-cs"/>
            </a:endParaRPr>
          </a:p>
        </p:txBody>
      </p:sp>
      <p:sp>
        <p:nvSpPr>
          <p:cNvPr id="9" name="Slide Number Placeholder 5">
            <a:extLst>
              <a:ext uri="{FF2B5EF4-FFF2-40B4-BE49-F238E27FC236}">
                <a16:creationId xmlns:a16="http://schemas.microsoft.com/office/drawing/2014/main" id="{B2F73D78-77D4-40D1-8C26-AB1ECF32E88F}"/>
              </a:ext>
            </a:extLst>
          </p:cNvPr>
          <p:cNvSpPr txBox="1">
            <a:spLocks/>
          </p:cNvSpPr>
          <p:nvPr/>
        </p:nvSpPr>
        <p:spPr>
          <a:xfrm>
            <a:off x="3543300" y="6356349"/>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E1385C2-C24A-4E88-87F7-2016927FAD7D}" type="slidenum">
              <a:rPr kumimoji="0" lang="en-GB" sz="1200" b="0" i="0" u="none" strike="noStrike" kern="1200" cap="none" spc="0" normalizeH="0" baseline="0" noProof="0" smtClean="0">
                <a:ln>
                  <a:noFill/>
                </a:ln>
                <a:solidFill>
                  <a:srgbClr val="AD0016"/>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10" name="Footer Placeholder 4">
            <a:extLst>
              <a:ext uri="{FF2B5EF4-FFF2-40B4-BE49-F238E27FC236}">
                <a16:creationId xmlns:a16="http://schemas.microsoft.com/office/drawing/2014/main" id="{92E38E10-E20E-4FBE-AD87-47CC6254ADBE}"/>
              </a:ext>
            </a:extLst>
          </p:cNvPr>
          <p:cNvSpPr txBox="1">
            <a:spLocks/>
          </p:cNvSpPr>
          <p:nvPr/>
        </p:nvSpPr>
        <p:spPr>
          <a:xfrm>
            <a:off x="5086351" y="6368381"/>
            <a:ext cx="4057650" cy="35309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AD0016"/>
                </a:solidFill>
                <a:effectLst/>
                <a:uLnTx/>
                <a:uFillTx/>
                <a:latin typeface="Calibri" panose="020F0502020204030204"/>
                <a:ea typeface="+mn-ea"/>
                <a:cs typeface="+mn-cs"/>
              </a:rPr>
              <a:t>Public Health England (PHE). (2019). </a:t>
            </a:r>
            <a:r>
              <a:rPr kumimoji="0" lang="en-GB" sz="1200" b="0" i="1" u="none" strike="noStrike" kern="1200" cap="none" spc="0" normalizeH="0" baseline="0" noProof="0" dirty="0">
                <a:ln>
                  <a:noFill/>
                </a:ln>
                <a:solidFill>
                  <a:srgbClr val="AD0016"/>
                </a:solidFill>
                <a:effectLst/>
                <a:uLnTx/>
                <a:uFillTx/>
                <a:latin typeface="Calibri" panose="020F0502020204030204"/>
                <a:ea typeface="+mn-ea"/>
                <a:cs typeface="+mn-cs"/>
              </a:rPr>
              <a:t>Flowchart for adults over 65 years with suspected UTI. www.rcgp.org.uk/TARGET-QRT </a:t>
            </a:r>
          </a:p>
        </p:txBody>
      </p:sp>
      <p:sp>
        <p:nvSpPr>
          <p:cNvPr id="11" name="Title 1">
            <a:extLst>
              <a:ext uri="{FF2B5EF4-FFF2-40B4-BE49-F238E27FC236}">
                <a16:creationId xmlns:a16="http://schemas.microsoft.com/office/drawing/2014/main" id="{D30984B2-8921-41E7-B482-C71CD383FD34}"/>
              </a:ext>
            </a:extLst>
          </p:cNvPr>
          <p:cNvSpPr txBox="1">
            <a:spLocks/>
          </p:cNvSpPr>
          <p:nvPr/>
        </p:nvSpPr>
        <p:spPr>
          <a:xfrm>
            <a:off x="1470736" y="232775"/>
            <a:ext cx="75529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b="1" i="0" u="none" strike="noStrike" kern="1200" cap="none" spc="0" normalizeH="0" baseline="0" noProof="0" dirty="0">
                <a:ln>
                  <a:noFill/>
                </a:ln>
                <a:solidFill>
                  <a:srgbClr val="AD0016"/>
                </a:solidFill>
                <a:effectLst/>
                <a:uLnTx/>
                <a:uFillTx/>
                <a:latin typeface="Calibri Light" panose="020F0302020204030204"/>
                <a:ea typeface="+mj-ea"/>
                <a:cs typeface="+mj-cs"/>
              </a:rPr>
              <a:t>PINCH ME</a:t>
            </a:r>
          </a:p>
        </p:txBody>
      </p:sp>
      <p:sp>
        <p:nvSpPr>
          <p:cNvPr id="7" name="Rectangle 6">
            <a:extLst>
              <a:ext uri="{FF2B5EF4-FFF2-40B4-BE49-F238E27FC236}">
                <a16:creationId xmlns:a16="http://schemas.microsoft.com/office/drawing/2014/main" id="{AF57D153-C708-4B59-97BB-40FCD0723A13}"/>
              </a:ext>
            </a:extLst>
          </p:cNvPr>
          <p:cNvSpPr/>
          <p:nvPr/>
        </p:nvSpPr>
        <p:spPr>
          <a:xfrm>
            <a:off x="223284" y="1652139"/>
            <a:ext cx="4823980"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DDDDDD">
                    <a:lumMod val="10000"/>
                  </a:srgbClr>
                </a:solidFill>
                <a:effectLst/>
                <a:uLnTx/>
                <a:uFillTx/>
                <a:latin typeface="Calibri" panose="020F0502020204030204"/>
                <a:ea typeface="+mn-ea"/>
                <a:cs typeface="+mn-cs"/>
              </a:rPr>
              <a:t>Check for other causes of delirium if relevant</a:t>
            </a:r>
            <a:endParaRPr kumimoji="0" lang="en-GB" sz="2800" b="0"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E7A3038F-0738-4314-ADC5-4D38DC5019C7}"/>
              </a:ext>
            </a:extLst>
          </p:cNvPr>
          <p:cNvSpPr/>
          <p:nvPr/>
        </p:nvSpPr>
        <p:spPr>
          <a:xfrm>
            <a:off x="5229291" y="931170"/>
            <a:ext cx="3437633" cy="83099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DDDDDD">
                    <a:lumMod val="10000"/>
                  </a:srgbClr>
                </a:solidFill>
                <a:effectLst/>
                <a:uLnTx/>
                <a:uFillTx/>
                <a:latin typeface="Calibri" panose="020F0502020204030204"/>
                <a:ea typeface="+mn-ea"/>
                <a:cs typeface="+mn-cs"/>
              </a:rPr>
              <a:t>Flowchart for adults over 65 with suspected UTI</a:t>
            </a:r>
            <a:endParaRPr kumimoji="0" lang="en-GB" sz="2400" b="1" i="0" u="none" strike="noStrike" kern="1200" cap="none" spc="0" normalizeH="0" baseline="0" noProof="0" dirty="0">
              <a:ln>
                <a:noFill/>
              </a:ln>
              <a:solidFill>
                <a:srgbClr val="AD0016"/>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886DCF84-2121-4E9C-BB30-CF62366FA5CD}"/>
              </a:ext>
            </a:extLst>
          </p:cNvPr>
          <p:cNvSpPr/>
          <p:nvPr/>
        </p:nvSpPr>
        <p:spPr>
          <a:xfrm>
            <a:off x="256286" y="5286976"/>
            <a:ext cx="4873377" cy="1082348"/>
          </a:xfrm>
          <a:prstGeom prst="rect">
            <a:avLst/>
          </a:prstGeom>
        </p:spPr>
        <p:txBody>
          <a:bodyPr wrap="square">
            <a:spAutoFit/>
          </a:bodyPr>
          <a:lstStyle/>
          <a:p>
            <a:pPr marL="0" marR="0" lvl="0" indent="0" algn="l" defTabSz="457200" rtl="0" eaLnBrk="1" fontAlgn="auto" latinLnBrk="0" hangingPunct="1">
              <a:lnSpc>
                <a:spcPct val="100000"/>
              </a:lnSpc>
              <a:spcBef>
                <a:spcPts val="1000"/>
              </a:spcBef>
              <a:spcAft>
                <a:spcPts val="0"/>
              </a:spcAft>
              <a:buClrTx/>
              <a:buSzTx/>
              <a:buFontTx/>
              <a:buNone/>
              <a:tabLst/>
              <a:defRPr/>
            </a:pPr>
            <a:r>
              <a:rPr kumimoji="0" lang="en-GB" sz="2800" b="0" i="0" u="none" strike="noStrike" kern="1200" cap="none" spc="0" normalizeH="0" baseline="0" noProof="0" dirty="0">
                <a:ln>
                  <a:noFill/>
                </a:ln>
                <a:solidFill>
                  <a:srgbClr val="AD0016"/>
                </a:solidFill>
                <a:effectLst/>
                <a:uLnTx/>
                <a:uFillTx/>
                <a:latin typeface="Calibri" panose="020F0502020204030204"/>
                <a:ea typeface="+mn-ea"/>
                <a:cs typeface="+mn-cs"/>
              </a:rPr>
              <a:t>M</a:t>
            </a:r>
            <a:r>
              <a:rPr kumimoji="0" lang="en-GB" sz="2800" b="0" i="0" u="none" strike="noStrike" kern="1200" cap="none" spc="0" normalizeH="0" baseline="0" noProof="0" dirty="0">
                <a:ln>
                  <a:noFill/>
                </a:ln>
                <a:solidFill>
                  <a:srgbClr val="F6F6F6">
                    <a:lumMod val="10000"/>
                  </a:srgbClr>
                </a:solidFill>
                <a:effectLst/>
                <a:uLnTx/>
                <a:uFillTx/>
                <a:latin typeface="Calibri" panose="020F0502020204030204"/>
                <a:ea typeface="+mn-ea"/>
                <a:cs typeface="+mn-cs"/>
              </a:rPr>
              <a:t>: other Medication</a:t>
            </a:r>
          </a:p>
          <a:p>
            <a:pPr marL="0" marR="0" lvl="0" indent="0" algn="l" defTabSz="457200" rtl="0" eaLnBrk="1" fontAlgn="auto" latinLnBrk="0" hangingPunct="1">
              <a:lnSpc>
                <a:spcPct val="100000"/>
              </a:lnSpc>
              <a:spcBef>
                <a:spcPts val="1000"/>
              </a:spcBef>
              <a:spcAft>
                <a:spcPts val="0"/>
              </a:spcAft>
              <a:buClrTx/>
              <a:buSzTx/>
              <a:buFontTx/>
              <a:buNone/>
              <a:tabLst/>
              <a:defRPr/>
            </a:pPr>
            <a:r>
              <a:rPr kumimoji="0" lang="en-GB" sz="2800" b="0" i="0" u="none" strike="noStrike" kern="1200" cap="none" spc="0" normalizeH="0" baseline="0" noProof="0" dirty="0">
                <a:ln>
                  <a:noFill/>
                </a:ln>
                <a:solidFill>
                  <a:srgbClr val="AD0016"/>
                </a:solidFill>
                <a:effectLst/>
                <a:uLnTx/>
                <a:uFillTx/>
                <a:latin typeface="Calibri" panose="020F0502020204030204"/>
                <a:ea typeface="+mn-ea"/>
                <a:cs typeface="+mn-cs"/>
              </a:rPr>
              <a:t>E</a:t>
            </a:r>
            <a:r>
              <a:rPr kumimoji="0" lang="en-GB" sz="2800" b="0" i="0" u="none" strike="noStrike" kern="1200" cap="none" spc="0" normalizeH="0" baseline="0" noProof="0" dirty="0">
                <a:ln>
                  <a:noFill/>
                </a:ln>
                <a:solidFill>
                  <a:srgbClr val="F6F6F6">
                    <a:lumMod val="10000"/>
                  </a:srgbClr>
                </a:solidFill>
                <a:effectLst/>
                <a:uLnTx/>
                <a:uFillTx/>
                <a:latin typeface="Calibri" panose="020F0502020204030204"/>
                <a:ea typeface="+mn-ea"/>
                <a:cs typeface="+mn-cs"/>
              </a:rPr>
              <a:t>: Environment change</a:t>
            </a:r>
          </a:p>
        </p:txBody>
      </p:sp>
      <p:sp>
        <p:nvSpPr>
          <p:cNvPr id="15" name="Date Placeholder 3">
            <a:extLst>
              <a:ext uri="{FF2B5EF4-FFF2-40B4-BE49-F238E27FC236}">
                <a16:creationId xmlns:a16="http://schemas.microsoft.com/office/drawing/2014/main" id="{5621D17A-5F22-4F40-9C54-5A0416AA7757}"/>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174123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3B01-FA86-4AAB-8D98-E63C25DBC956}"/>
              </a:ext>
            </a:extLst>
          </p:cNvPr>
          <p:cNvSpPr>
            <a:spLocks noGrp="1"/>
          </p:cNvSpPr>
          <p:nvPr>
            <p:ph type="title"/>
          </p:nvPr>
        </p:nvSpPr>
        <p:spPr>
          <a:xfrm>
            <a:off x="1494427" y="317521"/>
            <a:ext cx="7203006" cy="1325563"/>
          </a:xfrm>
        </p:spPr>
        <p:txBody>
          <a:bodyPr>
            <a:noAutofit/>
          </a:bodyPr>
          <a:lstStyle/>
          <a:p>
            <a:r>
              <a:rPr lang="en-GB" dirty="0"/>
              <a:t>Insect Bites </a:t>
            </a:r>
            <a:br>
              <a:rPr lang="en-GB" dirty="0"/>
            </a:br>
            <a:r>
              <a:rPr lang="en-GB" sz="4000" dirty="0"/>
              <a:t>Remote Assessment</a:t>
            </a:r>
          </a:p>
        </p:txBody>
      </p:sp>
      <p:sp>
        <p:nvSpPr>
          <p:cNvPr id="7" name="Footer Placeholder 4">
            <a:extLst>
              <a:ext uri="{FF2B5EF4-FFF2-40B4-BE49-F238E27FC236}">
                <a16:creationId xmlns:a16="http://schemas.microsoft.com/office/drawing/2014/main" id="{CB5108A0-8DF7-4F63-B733-33A6A210A979}"/>
              </a:ext>
            </a:extLst>
          </p:cNvPr>
          <p:cNvSpPr>
            <a:spLocks noGrp="1"/>
          </p:cNvSpPr>
          <p:nvPr>
            <p:ph type="ftr" sz="quarter" idx="11"/>
          </p:nvPr>
        </p:nvSpPr>
        <p:spPr>
          <a:xfrm>
            <a:off x="6057900" y="6356349"/>
            <a:ext cx="3086100" cy="365125"/>
          </a:xfrm>
        </p:spPr>
        <p:txBody>
          <a:bodyPr/>
          <a:lstStyle/>
          <a:p>
            <a:pPr algn="r"/>
            <a:r>
              <a:rPr lang="en-GB" dirty="0"/>
              <a:t>https://www.nice.org.uk/guidance/NG182</a:t>
            </a:r>
          </a:p>
        </p:txBody>
      </p:sp>
      <p:sp>
        <p:nvSpPr>
          <p:cNvPr id="8" name="Slide Number Placeholder 5">
            <a:extLst>
              <a:ext uri="{FF2B5EF4-FFF2-40B4-BE49-F238E27FC236}">
                <a16:creationId xmlns:a16="http://schemas.microsoft.com/office/drawing/2014/main" id="{C3F7E2FF-3C56-4369-B929-C27EBA05BA3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41</a:t>
            </a:fld>
            <a:endParaRPr lang="en-GB" dirty="0"/>
          </a:p>
        </p:txBody>
      </p:sp>
      <p:pic>
        <p:nvPicPr>
          <p:cNvPr id="11" name="Picture 10">
            <a:extLst>
              <a:ext uri="{FF2B5EF4-FFF2-40B4-BE49-F238E27FC236}">
                <a16:creationId xmlns:a16="http://schemas.microsoft.com/office/drawing/2014/main" id="{BBD178A2-AC62-4B56-9F42-0074E935EDE4}"/>
              </a:ext>
            </a:extLst>
          </p:cNvPr>
          <p:cNvPicPr>
            <a:picLocks noChangeAspect="1"/>
          </p:cNvPicPr>
          <p:nvPr/>
        </p:nvPicPr>
        <p:blipFill>
          <a:blip r:embed="rId3"/>
          <a:stretch>
            <a:fillRect/>
          </a:stretch>
        </p:blipFill>
        <p:spPr>
          <a:xfrm>
            <a:off x="38543" y="2483265"/>
            <a:ext cx="945735" cy="945735"/>
          </a:xfrm>
          <a:prstGeom prst="rect">
            <a:avLst/>
          </a:prstGeom>
        </p:spPr>
      </p:pic>
      <p:sp>
        <p:nvSpPr>
          <p:cNvPr id="3" name="Rectangle 2">
            <a:extLst>
              <a:ext uri="{FF2B5EF4-FFF2-40B4-BE49-F238E27FC236}">
                <a16:creationId xmlns:a16="http://schemas.microsoft.com/office/drawing/2014/main" id="{3295953A-3A58-403B-BE18-AD7111782CC2}"/>
              </a:ext>
            </a:extLst>
          </p:cNvPr>
          <p:cNvSpPr/>
          <p:nvPr/>
        </p:nvSpPr>
        <p:spPr>
          <a:xfrm>
            <a:off x="1090005" y="2483265"/>
            <a:ext cx="3625487" cy="2232837"/>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6">
                    <a:lumMod val="25000"/>
                  </a:schemeClr>
                </a:solidFill>
              </a:rPr>
              <a:t>Be aware that:</a:t>
            </a:r>
          </a:p>
          <a:p>
            <a:pPr marL="285750" indent="-285750">
              <a:spcAft>
                <a:spcPts val="1200"/>
              </a:spcAft>
              <a:buFont typeface="Arial" panose="020B0604020202020204" pitchFamily="34" charset="0"/>
              <a:buChar char="•"/>
            </a:pPr>
            <a:r>
              <a:rPr lang="en-GB" dirty="0">
                <a:solidFill>
                  <a:schemeClr val="accent6">
                    <a:lumMod val="25000"/>
                  </a:schemeClr>
                </a:solidFill>
              </a:rPr>
              <a:t>A rapid onset skin reaction is likely to be inflammatory or allergic reaction rather than an infection </a:t>
            </a:r>
          </a:p>
          <a:p>
            <a:pPr marL="285750" indent="-285750">
              <a:spcAft>
                <a:spcPts val="1200"/>
              </a:spcAft>
              <a:buFont typeface="Arial" panose="020B0604020202020204" pitchFamily="34" charset="0"/>
              <a:buChar char="•"/>
            </a:pPr>
            <a:r>
              <a:rPr lang="en-GB" dirty="0">
                <a:solidFill>
                  <a:schemeClr val="accent6">
                    <a:lumMod val="25000"/>
                  </a:schemeClr>
                </a:solidFill>
              </a:rPr>
              <a:t>Most insect bites or stings will not need an antibiotic</a:t>
            </a:r>
          </a:p>
        </p:txBody>
      </p:sp>
      <p:sp>
        <p:nvSpPr>
          <p:cNvPr id="12" name="Rectangle 11">
            <a:extLst>
              <a:ext uri="{FF2B5EF4-FFF2-40B4-BE49-F238E27FC236}">
                <a16:creationId xmlns:a16="http://schemas.microsoft.com/office/drawing/2014/main" id="{557333ED-18DF-441D-8136-3F6BD755D97F}"/>
              </a:ext>
            </a:extLst>
          </p:cNvPr>
          <p:cNvSpPr/>
          <p:nvPr/>
        </p:nvSpPr>
        <p:spPr>
          <a:xfrm>
            <a:off x="4835443" y="1643084"/>
            <a:ext cx="4005482" cy="4555093"/>
          </a:xfrm>
          <a:prstGeom prst="rect">
            <a:avLst/>
          </a:prstGeom>
          <a:solidFill>
            <a:srgbClr val="DDDDDD"/>
          </a:solidFill>
        </p:spPr>
        <p:txBody>
          <a:bodyPr wrap="square">
            <a:spAutoFit/>
          </a:bodyPr>
          <a:lstStyle/>
          <a:p>
            <a:pPr defTabSz="914400"/>
            <a:r>
              <a:rPr lang="en-GB" sz="1600" b="1" dirty="0">
                <a:solidFill>
                  <a:schemeClr val="accent6">
                    <a:lumMod val="25000"/>
                  </a:schemeClr>
                </a:solidFill>
                <a:latin typeface="Arial"/>
              </a:rPr>
              <a:t>Advice</a:t>
            </a:r>
          </a:p>
          <a:p>
            <a:pPr defTabSz="914400"/>
            <a:r>
              <a:rPr lang="en-GB" sz="1600" dirty="0">
                <a:solidFill>
                  <a:schemeClr val="accent6">
                    <a:lumMod val="25000"/>
                  </a:schemeClr>
                </a:solidFill>
                <a:latin typeface="Arial"/>
              </a:rPr>
              <a:t>Advise people that:</a:t>
            </a:r>
            <a:r>
              <a:rPr lang="en-GB" b="1" dirty="0">
                <a:solidFill>
                  <a:prstClr val="black"/>
                </a:solidFill>
                <a:latin typeface="Arial"/>
              </a:rPr>
              <a:t>	</a:t>
            </a:r>
          </a:p>
          <a:p>
            <a:pPr marL="285750" indent="-285750">
              <a:spcAft>
                <a:spcPts val="1200"/>
              </a:spcAft>
              <a:buFont typeface="Arial" panose="020B0604020202020204" pitchFamily="34" charset="0"/>
              <a:buChar char="•"/>
            </a:pPr>
            <a:r>
              <a:rPr lang="en-GB" dirty="0">
                <a:solidFill>
                  <a:schemeClr val="accent6">
                    <a:lumMod val="25000"/>
                  </a:schemeClr>
                </a:solidFill>
              </a:rPr>
              <a:t>A community pharmacist can advise about self care treatments</a:t>
            </a:r>
          </a:p>
          <a:p>
            <a:pPr marL="285750" indent="-285750">
              <a:spcAft>
                <a:spcPts val="1200"/>
              </a:spcAft>
              <a:buFont typeface="Arial" panose="020B0604020202020204" pitchFamily="34" charset="0"/>
              <a:buChar char="•"/>
            </a:pPr>
            <a:r>
              <a:rPr lang="en-GB" dirty="0">
                <a:solidFill>
                  <a:schemeClr val="accent6">
                    <a:lumMod val="25000"/>
                  </a:schemeClr>
                </a:solidFill>
              </a:rPr>
              <a:t>Skin redness and itching are common and may last for up to 10 days </a:t>
            </a:r>
          </a:p>
          <a:p>
            <a:pPr marL="285750" indent="-285750">
              <a:spcAft>
                <a:spcPts val="1200"/>
              </a:spcAft>
              <a:buFont typeface="Arial" panose="020B0604020202020204" pitchFamily="34" charset="0"/>
              <a:buChar char="•"/>
            </a:pPr>
            <a:r>
              <a:rPr lang="en-GB" dirty="0">
                <a:solidFill>
                  <a:schemeClr val="accent6">
                    <a:lumMod val="25000"/>
                  </a:schemeClr>
                </a:solidFill>
              </a:rPr>
              <a:t>It is unlikely that the skin will become infected</a:t>
            </a:r>
          </a:p>
          <a:p>
            <a:pPr marL="285750" indent="-285750">
              <a:spcAft>
                <a:spcPts val="1200"/>
              </a:spcAft>
              <a:buFont typeface="Arial" panose="020B0604020202020204" pitchFamily="34" charset="0"/>
              <a:buChar char="•"/>
            </a:pPr>
            <a:r>
              <a:rPr lang="en-GB" dirty="0">
                <a:solidFill>
                  <a:schemeClr val="accent6">
                    <a:lumMod val="25000"/>
                  </a:schemeClr>
                </a:solidFill>
              </a:rPr>
              <a:t>Avoiding scratching may reduce inflammation and the risk of infection</a:t>
            </a:r>
          </a:p>
          <a:p>
            <a:pPr marL="285750" indent="-285750">
              <a:spcAft>
                <a:spcPts val="1200"/>
              </a:spcAft>
              <a:buFont typeface="Arial" panose="020B0604020202020204" pitchFamily="34" charset="0"/>
              <a:buChar char="•"/>
            </a:pPr>
            <a:r>
              <a:rPr lang="en-GB" dirty="0">
                <a:solidFill>
                  <a:schemeClr val="accent6">
                    <a:lumMod val="25000"/>
                  </a:schemeClr>
                </a:solidFill>
              </a:rPr>
              <a:t>They should seek medical help if symptoms worsen rapidly or significantly at any time, or  they become systemically unwell</a:t>
            </a:r>
          </a:p>
        </p:txBody>
      </p:sp>
      <p:grpSp>
        <p:nvGrpSpPr>
          <p:cNvPr id="19" name="Group 18">
            <a:extLst>
              <a:ext uri="{FF2B5EF4-FFF2-40B4-BE49-F238E27FC236}">
                <a16:creationId xmlns:a16="http://schemas.microsoft.com/office/drawing/2014/main" id="{780D10A3-263A-4190-93F1-544B31380E8C}"/>
              </a:ext>
            </a:extLst>
          </p:cNvPr>
          <p:cNvGrpSpPr/>
          <p:nvPr/>
        </p:nvGrpSpPr>
        <p:grpSpPr>
          <a:xfrm>
            <a:off x="8247830" y="1638137"/>
            <a:ext cx="713046" cy="647574"/>
            <a:chOff x="8391322" y="1398383"/>
            <a:chExt cx="713046" cy="647574"/>
          </a:xfrm>
        </p:grpSpPr>
        <p:sp>
          <p:nvSpPr>
            <p:cNvPr id="17" name="Oval 16">
              <a:extLst>
                <a:ext uri="{FF2B5EF4-FFF2-40B4-BE49-F238E27FC236}">
                  <a16:creationId xmlns:a16="http://schemas.microsoft.com/office/drawing/2014/main" id="{14AE9194-72F3-4712-A21F-6D0F3BD70D49}"/>
                </a:ext>
              </a:extLst>
            </p:cNvPr>
            <p:cNvSpPr/>
            <p:nvPr/>
          </p:nvSpPr>
          <p:spPr>
            <a:xfrm>
              <a:off x="8565957" y="1518145"/>
              <a:ext cx="363777" cy="41414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descr="Information">
              <a:extLst>
                <a:ext uri="{FF2B5EF4-FFF2-40B4-BE49-F238E27FC236}">
                  <a16:creationId xmlns:a16="http://schemas.microsoft.com/office/drawing/2014/main" id="{0DBF9165-DA77-484E-81AD-F7E97D6A0E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91322" y="1398383"/>
              <a:ext cx="713046" cy="647574"/>
            </a:xfrm>
            <a:prstGeom prst="rect">
              <a:avLst/>
            </a:prstGeom>
          </p:spPr>
        </p:pic>
      </p:grpSp>
      <p:sp>
        <p:nvSpPr>
          <p:cNvPr id="20" name="TextBox 19">
            <a:extLst>
              <a:ext uri="{FF2B5EF4-FFF2-40B4-BE49-F238E27FC236}">
                <a16:creationId xmlns:a16="http://schemas.microsoft.com/office/drawing/2014/main" id="{2BE13670-0CB1-4A43-9E25-E503C9564095}"/>
              </a:ext>
            </a:extLst>
          </p:cNvPr>
          <p:cNvSpPr txBox="1"/>
          <p:nvPr/>
        </p:nvSpPr>
        <p:spPr>
          <a:xfrm>
            <a:off x="1090005" y="1991782"/>
            <a:ext cx="3625487" cy="461665"/>
          </a:xfrm>
          <a:prstGeom prst="rect">
            <a:avLst/>
          </a:prstGeom>
          <a:noFill/>
        </p:spPr>
        <p:txBody>
          <a:bodyPr wrap="square" rtlCol="0">
            <a:spAutoFit/>
          </a:bodyPr>
          <a:lstStyle/>
          <a:p>
            <a:pPr algn="ctr"/>
            <a:r>
              <a:rPr lang="en-GB" sz="2400" dirty="0">
                <a:solidFill>
                  <a:schemeClr val="accent6">
                    <a:lumMod val="10000"/>
                  </a:schemeClr>
                </a:solidFill>
              </a:rPr>
              <a:t>NICE Guidance 182</a:t>
            </a:r>
          </a:p>
        </p:txBody>
      </p:sp>
      <p:sp>
        <p:nvSpPr>
          <p:cNvPr id="21" name="Date Placeholder 3">
            <a:extLst>
              <a:ext uri="{FF2B5EF4-FFF2-40B4-BE49-F238E27FC236}">
                <a16:creationId xmlns:a16="http://schemas.microsoft.com/office/drawing/2014/main" id="{93976561-2A1C-4FA9-BBE8-E412D08ABC8D}"/>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191143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C3B01-FA86-4AAB-8D98-E63C25DBC956}"/>
              </a:ext>
            </a:extLst>
          </p:cNvPr>
          <p:cNvSpPr>
            <a:spLocks noGrp="1"/>
          </p:cNvSpPr>
          <p:nvPr>
            <p:ph type="title"/>
          </p:nvPr>
        </p:nvSpPr>
        <p:spPr>
          <a:xfrm>
            <a:off x="1569791" y="141843"/>
            <a:ext cx="6924294" cy="1460499"/>
          </a:xfrm>
        </p:spPr>
        <p:txBody>
          <a:bodyPr>
            <a:normAutofit fontScale="90000"/>
          </a:bodyPr>
          <a:lstStyle/>
          <a:p>
            <a:r>
              <a:rPr lang="en-GB" sz="4900" dirty="0"/>
              <a:t>Summary</a:t>
            </a:r>
            <a:br>
              <a:rPr lang="en-GB" dirty="0"/>
            </a:br>
            <a:r>
              <a:rPr lang="en-GB" sz="3600" dirty="0"/>
              <a:t>Common Infections Remote Assessment</a:t>
            </a:r>
            <a:endParaRPr lang="en-GB" dirty="0"/>
          </a:p>
        </p:txBody>
      </p:sp>
      <p:sp>
        <p:nvSpPr>
          <p:cNvPr id="3" name="Content Placeholder 2">
            <a:extLst>
              <a:ext uri="{FF2B5EF4-FFF2-40B4-BE49-F238E27FC236}">
                <a16:creationId xmlns:a16="http://schemas.microsoft.com/office/drawing/2014/main" id="{1A5F7F2E-48D7-49D0-9255-5B2363C58105}"/>
              </a:ext>
            </a:extLst>
          </p:cNvPr>
          <p:cNvSpPr>
            <a:spLocks noGrp="1"/>
          </p:cNvSpPr>
          <p:nvPr>
            <p:ph idx="1"/>
          </p:nvPr>
        </p:nvSpPr>
        <p:spPr>
          <a:xfrm>
            <a:off x="106326" y="1690578"/>
            <a:ext cx="8888818" cy="4933506"/>
          </a:xfrm>
          <a:solidFill>
            <a:srgbClr val="DDDDDD"/>
          </a:solidFill>
        </p:spPr>
        <p:txBody>
          <a:bodyPr tIns="144000">
            <a:normAutofit fontScale="92500" lnSpcReduction="10000"/>
          </a:bodyPr>
          <a:lstStyle/>
          <a:p>
            <a:pPr>
              <a:buFont typeface="Wingdings" panose="05000000000000000000" pitchFamily="2" charset="2"/>
              <a:buChar char="ü"/>
            </a:pPr>
            <a:r>
              <a:rPr lang="en-GB" b="1" dirty="0"/>
              <a:t>Remote? </a:t>
            </a:r>
            <a:r>
              <a:rPr lang="en-GB" dirty="0"/>
              <a:t>Medico-legally demonstrate satisfactory assessment &amp; decision- making. </a:t>
            </a:r>
            <a:r>
              <a:rPr lang="en-GB" b="1" dirty="0"/>
              <a:t>If you aren’t sure, it would be better to see the patient face to face </a:t>
            </a:r>
          </a:p>
          <a:p>
            <a:pPr>
              <a:buFont typeface="Wingdings" panose="05000000000000000000" pitchFamily="2" charset="2"/>
              <a:buChar char="ü"/>
            </a:pPr>
            <a:r>
              <a:rPr lang="en-GB" dirty="0"/>
              <a:t>Identify </a:t>
            </a:r>
            <a:r>
              <a:rPr lang="en-GB" b="1" dirty="0"/>
              <a:t>persisting or deteriorating </a:t>
            </a:r>
            <a:r>
              <a:rPr lang="en-GB" dirty="0"/>
              <a:t>symptoms &amp; recurrent patient/NHS contacts</a:t>
            </a:r>
          </a:p>
          <a:p>
            <a:pPr>
              <a:buFont typeface="Wingdings" panose="05000000000000000000" pitchFamily="2" charset="2"/>
              <a:buChar char="ü"/>
            </a:pPr>
            <a:r>
              <a:rPr lang="en-GB" dirty="0"/>
              <a:t>Remember </a:t>
            </a:r>
            <a:r>
              <a:rPr lang="en-GB" b="1" dirty="0"/>
              <a:t>spectrum of risk &amp; beware cognitive biases</a:t>
            </a:r>
          </a:p>
          <a:p>
            <a:pPr>
              <a:buFont typeface="Wingdings" panose="05000000000000000000" pitchFamily="2" charset="2"/>
              <a:buChar char="ü"/>
            </a:pPr>
            <a:r>
              <a:rPr lang="en-GB" dirty="0"/>
              <a:t>Antibiotics make little difference to clinical outcome in most cases of sinusitis, OM &amp; sore throat </a:t>
            </a:r>
          </a:p>
          <a:p>
            <a:pPr>
              <a:buFont typeface="Wingdings" panose="05000000000000000000" pitchFamily="2" charset="2"/>
              <a:buChar char="ü"/>
            </a:pPr>
            <a:r>
              <a:rPr lang="en-GB" b="1" dirty="0"/>
              <a:t>Course length: </a:t>
            </a:r>
            <a:r>
              <a:rPr lang="en-GB" dirty="0"/>
              <a:t>Acute sinusitis, cough, COPD, pneumonia (5d) </a:t>
            </a:r>
          </a:p>
          <a:p>
            <a:pPr>
              <a:buFont typeface="Wingdings" panose="05000000000000000000" pitchFamily="2" charset="2"/>
              <a:buChar char="ü"/>
            </a:pPr>
            <a:r>
              <a:rPr lang="en-GB" b="1" dirty="0"/>
              <a:t>Consider back-up </a:t>
            </a:r>
            <a:r>
              <a:rPr lang="en-GB" dirty="0"/>
              <a:t>prescribing (6 R’s)</a:t>
            </a:r>
          </a:p>
          <a:p>
            <a:pPr>
              <a:buFont typeface="Wingdings" panose="05000000000000000000" pitchFamily="2" charset="2"/>
              <a:buChar char="ü"/>
            </a:pPr>
            <a:r>
              <a:rPr lang="en-GB" b="1" dirty="0"/>
              <a:t>Encourage self-care </a:t>
            </a:r>
            <a:r>
              <a:rPr lang="en-GB" dirty="0"/>
              <a:t>options &amp; NHS website</a:t>
            </a:r>
          </a:p>
          <a:p>
            <a:pPr>
              <a:buFont typeface="Wingdings" panose="05000000000000000000" pitchFamily="2" charset="2"/>
              <a:buChar char="ü"/>
            </a:pPr>
            <a:r>
              <a:rPr lang="en-GB" b="1" dirty="0"/>
              <a:t>Document safety netting </a:t>
            </a:r>
            <a:r>
              <a:rPr lang="en-GB" dirty="0"/>
              <a:t>advice  [MPS]</a:t>
            </a:r>
            <a:endParaRPr lang="en-GB" sz="2400" dirty="0"/>
          </a:p>
        </p:txBody>
      </p:sp>
    </p:spTree>
    <p:extLst>
      <p:ext uri="{BB962C8B-B14F-4D97-AF65-F5344CB8AC3E}">
        <p14:creationId xmlns:p14="http://schemas.microsoft.com/office/powerpoint/2010/main" val="39612056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CB5108A0-8DF7-4F63-B733-33A6A210A979}"/>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8" name="Slide Number Placeholder 5">
            <a:extLst>
              <a:ext uri="{FF2B5EF4-FFF2-40B4-BE49-F238E27FC236}">
                <a16:creationId xmlns:a16="http://schemas.microsoft.com/office/drawing/2014/main" id="{C3F7E2FF-3C56-4369-B929-C27EBA05BA39}"/>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43</a:t>
            </a:fld>
            <a:endParaRPr lang="en-GB" dirty="0"/>
          </a:p>
        </p:txBody>
      </p:sp>
      <p:sp>
        <p:nvSpPr>
          <p:cNvPr id="9" name="Date Placeholder 3">
            <a:extLst>
              <a:ext uri="{FF2B5EF4-FFF2-40B4-BE49-F238E27FC236}">
                <a16:creationId xmlns:a16="http://schemas.microsoft.com/office/drawing/2014/main" id="{EE498254-2FB3-4BB7-947E-A08468C50890}"/>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
        <p:nvSpPr>
          <p:cNvPr id="10" name="Title 1">
            <a:extLst>
              <a:ext uri="{FF2B5EF4-FFF2-40B4-BE49-F238E27FC236}">
                <a16:creationId xmlns:a16="http://schemas.microsoft.com/office/drawing/2014/main" id="{FBCD81D5-1324-40EA-9386-5355ADCE5918}"/>
              </a:ext>
            </a:extLst>
          </p:cNvPr>
          <p:cNvSpPr txBox="1">
            <a:spLocks/>
          </p:cNvSpPr>
          <p:nvPr/>
        </p:nvSpPr>
        <p:spPr>
          <a:xfrm>
            <a:off x="244549" y="3102909"/>
            <a:ext cx="4121081" cy="85993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sz="3600" dirty="0"/>
              <a:t>Acknowledgements</a:t>
            </a:r>
          </a:p>
        </p:txBody>
      </p:sp>
      <p:sp>
        <p:nvSpPr>
          <p:cNvPr id="12" name="TextBox 11">
            <a:extLst>
              <a:ext uri="{FF2B5EF4-FFF2-40B4-BE49-F238E27FC236}">
                <a16:creationId xmlns:a16="http://schemas.microsoft.com/office/drawing/2014/main" id="{1D624845-87EF-4E42-B81D-DCC449F596B4}"/>
              </a:ext>
            </a:extLst>
          </p:cNvPr>
          <p:cNvSpPr txBox="1"/>
          <p:nvPr/>
        </p:nvSpPr>
        <p:spPr>
          <a:xfrm>
            <a:off x="244549" y="2086772"/>
            <a:ext cx="8182186" cy="1508105"/>
          </a:xfrm>
          <a:prstGeom prst="rect">
            <a:avLst/>
          </a:prstGeom>
          <a:noFill/>
        </p:spPr>
        <p:txBody>
          <a:bodyPr wrap="square" rtlCol="0">
            <a:spAutoFit/>
          </a:bodyPr>
          <a:lstStyle/>
          <a:p>
            <a:r>
              <a:rPr lang="en-GB" sz="3600" dirty="0"/>
              <a:t>Thank you</a:t>
            </a:r>
          </a:p>
          <a:p>
            <a:r>
              <a:rPr lang="en-GB" altLang="en-US" sz="2000" dirty="0">
                <a:solidFill>
                  <a:schemeClr val="tx2">
                    <a:lumMod val="10000"/>
                  </a:schemeClr>
                </a:solidFill>
              </a:rPr>
              <a:t>If you have any queries, please contact </a:t>
            </a:r>
            <a:r>
              <a:rPr lang="en-GB" altLang="en-US" sz="2000" dirty="0">
                <a:hlinkClick r:id="rId3">
                  <a:extLst>
                    <a:ext uri="{A12FA001-AC4F-418D-AE19-62706E023703}">
                      <ahyp:hlinkClr xmlns:ahyp="http://schemas.microsoft.com/office/drawing/2018/hyperlinkcolor" val="tx"/>
                    </a:ext>
                  </a:extLst>
                </a:hlinkClick>
              </a:rPr>
              <a:t>TARGETAntibiotics@phe.gov.uk</a:t>
            </a:r>
            <a:endParaRPr lang="en-GB" altLang="en-US" sz="2000" dirty="0">
              <a:solidFill>
                <a:schemeClr val="tx2">
                  <a:lumMod val="10000"/>
                </a:schemeClr>
              </a:solidFill>
            </a:endParaRPr>
          </a:p>
          <a:p>
            <a:r>
              <a:rPr lang="en-GB" sz="3600" dirty="0"/>
              <a:t> </a:t>
            </a:r>
          </a:p>
        </p:txBody>
      </p:sp>
      <p:sp>
        <p:nvSpPr>
          <p:cNvPr id="13" name="TextBox 12">
            <a:extLst>
              <a:ext uri="{FF2B5EF4-FFF2-40B4-BE49-F238E27FC236}">
                <a16:creationId xmlns:a16="http://schemas.microsoft.com/office/drawing/2014/main" id="{174499C5-0CCF-4F9A-AC87-11F64E062571}"/>
              </a:ext>
            </a:extLst>
          </p:cNvPr>
          <p:cNvSpPr txBox="1"/>
          <p:nvPr/>
        </p:nvSpPr>
        <p:spPr>
          <a:xfrm>
            <a:off x="244549" y="3940852"/>
            <a:ext cx="8654902" cy="2246769"/>
          </a:xfrm>
          <a:prstGeom prst="rect">
            <a:avLst/>
          </a:prstGeom>
          <a:noFill/>
        </p:spPr>
        <p:txBody>
          <a:bodyPr wrap="square" rtlCol="0">
            <a:spAutoFit/>
          </a:bodyPr>
          <a:lstStyle/>
          <a:p>
            <a:r>
              <a:rPr lang="en-GB" sz="2000" dirty="0">
                <a:solidFill>
                  <a:schemeClr val="tx2">
                    <a:lumMod val="10000"/>
                  </a:schemeClr>
                </a:solidFill>
              </a:rPr>
              <a:t>With thanks to </a:t>
            </a:r>
            <a:r>
              <a:rPr kumimoji="0" lang="en-GB" sz="2000" b="0" i="0" u="none" strike="noStrike" kern="1200" cap="none" spc="0" normalizeH="0" baseline="0" noProof="0" dirty="0">
                <a:ln>
                  <a:noFill/>
                </a:ln>
                <a:solidFill>
                  <a:schemeClr val="tx2">
                    <a:lumMod val="10000"/>
                  </a:schemeClr>
                </a:solidFill>
                <a:effectLst/>
                <a:uLnTx/>
                <a:uFillTx/>
                <a:latin typeface="Calibri" panose="020F0502020204030204"/>
                <a:ea typeface="+mn-ea"/>
                <a:cs typeface="+mn-cs"/>
              </a:rPr>
              <a:t>volunteers from the NICE Managing Common Infections prescribing guideline committee who identified learning points and contributed to similar  learning materials. Particularly Ian</a:t>
            </a:r>
            <a:r>
              <a:rPr lang="en-GB" sz="2000" dirty="0">
                <a:solidFill>
                  <a:schemeClr val="tx2">
                    <a:lumMod val="10000"/>
                  </a:schemeClr>
                </a:solidFill>
              </a:rPr>
              <a:t> Hill-Smith, </a:t>
            </a:r>
          </a:p>
          <a:p>
            <a:r>
              <a:rPr lang="en-GB" sz="2000" dirty="0">
                <a:solidFill>
                  <a:schemeClr val="tx2">
                    <a:lumMod val="10000"/>
                  </a:schemeClr>
                </a:solidFill>
              </a:rPr>
              <a:t>John Morris, Cliodna McNulty, Carole Pitkeathley, Avril Tucker, Caroline Ward, Alastair Hayes, Kieran Hand, Mitul Patel, Tessa Lewis (lead) </a:t>
            </a:r>
          </a:p>
          <a:p>
            <a:endParaRPr lang="en-GB" sz="2000" dirty="0"/>
          </a:p>
          <a:p>
            <a:endParaRPr lang="en-GB" sz="2000" dirty="0"/>
          </a:p>
        </p:txBody>
      </p:sp>
    </p:spTree>
    <p:extLst>
      <p:ext uri="{BB962C8B-B14F-4D97-AF65-F5344CB8AC3E}">
        <p14:creationId xmlns:p14="http://schemas.microsoft.com/office/powerpoint/2010/main" val="218768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B429-98D9-467D-9ADA-97F9B67FD6F4}"/>
              </a:ext>
            </a:extLst>
          </p:cNvPr>
          <p:cNvSpPr>
            <a:spLocks noGrp="1"/>
          </p:cNvSpPr>
          <p:nvPr>
            <p:ph type="title"/>
          </p:nvPr>
        </p:nvSpPr>
        <p:spPr>
          <a:xfrm>
            <a:off x="1382233" y="422834"/>
            <a:ext cx="7500510" cy="1180984"/>
          </a:xfrm>
        </p:spPr>
        <p:txBody>
          <a:bodyPr>
            <a:noAutofit/>
          </a:bodyPr>
          <a:lstStyle/>
          <a:p>
            <a:r>
              <a:rPr lang="en-GB" altLang="en-US" dirty="0">
                <a:solidFill>
                  <a:srgbClr val="98002E"/>
                </a:solidFill>
              </a:rPr>
              <a:t>Why do we prescribe antibiotics?</a:t>
            </a:r>
            <a:endParaRPr lang="en-GB" dirty="0"/>
          </a:p>
        </p:txBody>
      </p:sp>
      <p:sp>
        <p:nvSpPr>
          <p:cNvPr id="3" name="Content Placeholder 2">
            <a:extLst>
              <a:ext uri="{FF2B5EF4-FFF2-40B4-BE49-F238E27FC236}">
                <a16:creationId xmlns:a16="http://schemas.microsoft.com/office/drawing/2014/main" id="{670D7D05-6D79-4A3D-9548-287514F268B2}"/>
              </a:ext>
            </a:extLst>
          </p:cNvPr>
          <p:cNvSpPr>
            <a:spLocks noGrp="1"/>
          </p:cNvSpPr>
          <p:nvPr>
            <p:ph idx="1"/>
          </p:nvPr>
        </p:nvSpPr>
        <p:spPr>
          <a:xfrm>
            <a:off x="969784" y="1768576"/>
            <a:ext cx="7536540" cy="1611250"/>
          </a:xfrm>
          <a:solidFill>
            <a:srgbClr val="DDDDDD"/>
          </a:solidFill>
          <a:ln>
            <a:solidFill>
              <a:srgbClr val="AD0016"/>
            </a:solidFill>
          </a:ln>
        </p:spPr>
        <p:txBody>
          <a:bodyPr/>
          <a:lstStyle/>
          <a:p>
            <a:r>
              <a:rPr lang="en-GB" altLang="en-US" dirty="0"/>
              <a:t>Relief of symptoms</a:t>
            </a:r>
          </a:p>
          <a:p>
            <a:r>
              <a:rPr lang="en-GB" altLang="en-US" dirty="0"/>
              <a:t>Worry about complications/more serious illness</a:t>
            </a:r>
          </a:p>
          <a:p>
            <a:r>
              <a:rPr lang="en-GB" altLang="en-US" dirty="0"/>
              <a:t>Patient pressure</a:t>
            </a:r>
          </a:p>
          <a:p>
            <a:endParaRPr lang="en-GB" dirty="0"/>
          </a:p>
        </p:txBody>
      </p:sp>
      <p:sp>
        <p:nvSpPr>
          <p:cNvPr id="7" name="TextBox 2">
            <a:extLst>
              <a:ext uri="{FF2B5EF4-FFF2-40B4-BE49-F238E27FC236}">
                <a16:creationId xmlns:a16="http://schemas.microsoft.com/office/drawing/2014/main" id="{81811227-445F-4116-A55B-E4161DC10FAB}"/>
              </a:ext>
            </a:extLst>
          </p:cNvPr>
          <p:cNvSpPr txBox="1"/>
          <p:nvPr/>
        </p:nvSpPr>
        <p:spPr>
          <a:xfrm>
            <a:off x="522323" y="3469130"/>
            <a:ext cx="8254094" cy="8463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kumimoji="0" lang="en-GB" sz="2800" b="1" i="0" u="none" strike="noStrike" kern="0" cap="none" spc="0" normalizeH="0" baseline="0" noProof="0" dirty="0">
                <a:ln>
                  <a:noFill/>
                </a:ln>
                <a:solidFill>
                  <a:schemeClr val="accent6">
                    <a:lumMod val="10000"/>
                  </a:schemeClr>
                </a:solidFill>
                <a:effectLst/>
                <a:uLnTx/>
                <a:uFillTx/>
                <a:ea typeface="+mn-ea"/>
                <a:cs typeface="Arial"/>
                <a:sym typeface="Arial"/>
              </a:rPr>
              <a:t>The Patient Perspective 2017 n=249</a:t>
            </a:r>
            <a:br>
              <a:rPr kumimoji="0" lang="en-GB" sz="3300" b="1" i="0" u="none" strike="noStrike" kern="0" cap="none" spc="0" normalizeH="0" baseline="0" noProof="0" dirty="0">
                <a:ln>
                  <a:noFill/>
                </a:ln>
                <a:solidFill>
                  <a:schemeClr val="accent6">
                    <a:lumMod val="10000"/>
                  </a:schemeClr>
                </a:solidFill>
                <a:effectLst/>
                <a:uLnTx/>
                <a:uFillTx/>
                <a:ea typeface="+mn-ea"/>
                <a:cs typeface="Arial"/>
                <a:sym typeface="Arial"/>
              </a:rPr>
            </a:br>
            <a:r>
              <a:rPr kumimoji="0" lang="en-GB" sz="2100" b="1" i="0" u="none" strike="noStrike" kern="0" cap="none" spc="0" normalizeH="0" baseline="0" noProof="0" dirty="0">
                <a:ln>
                  <a:noFill/>
                </a:ln>
                <a:solidFill>
                  <a:schemeClr val="accent6">
                    <a:lumMod val="10000"/>
                  </a:schemeClr>
                </a:solidFill>
                <a:effectLst/>
                <a:uLnTx/>
                <a:uFillTx/>
                <a:cs typeface="Arial"/>
                <a:sym typeface="Arial"/>
              </a:rPr>
              <a:t>Why they visited GP with RTI (not cold/runny nose)</a:t>
            </a:r>
            <a:endParaRPr lang="en-GB" dirty="0">
              <a:solidFill>
                <a:schemeClr val="accent6">
                  <a:lumMod val="10000"/>
                </a:schemeClr>
              </a:solidFill>
            </a:endParaRPr>
          </a:p>
        </p:txBody>
      </p:sp>
      <p:sp>
        <p:nvSpPr>
          <p:cNvPr id="8" name="TextBox 3">
            <a:extLst>
              <a:ext uri="{FF2B5EF4-FFF2-40B4-BE49-F238E27FC236}">
                <a16:creationId xmlns:a16="http://schemas.microsoft.com/office/drawing/2014/main" id="{C7D4127B-31B9-4B06-8491-13DDBAE0E134}"/>
              </a:ext>
            </a:extLst>
          </p:cNvPr>
          <p:cNvSpPr txBox="1"/>
          <p:nvPr/>
        </p:nvSpPr>
        <p:spPr>
          <a:xfrm>
            <a:off x="522323" y="4376333"/>
            <a:ext cx="8431462" cy="23222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107000"/>
              </a:lnSpc>
              <a:buFont typeface="Symbol" panose="05050102010706020507" pitchFamily="18" charset="2"/>
              <a:buChar char=""/>
            </a:pPr>
            <a:r>
              <a:rPr lang="en-GB" sz="2800" b="1" dirty="0">
                <a:solidFill>
                  <a:schemeClr val="accent6">
                    <a:lumMod val="10000"/>
                  </a:schemeClr>
                </a:solidFill>
                <a:ea typeface="Calibri" panose="020F0502020204030204" pitchFamily="34" charset="0"/>
                <a:cs typeface="Times New Roman" panose="02020603050405020304" pitchFamily="18" charset="0"/>
              </a:rPr>
              <a:t>A</a:t>
            </a:r>
            <a:r>
              <a:rPr lang="en-GB" sz="2800" b="1" dirty="0">
                <a:solidFill>
                  <a:schemeClr val="accent6">
                    <a:lumMod val="10000"/>
                  </a:schemeClr>
                </a:solidFill>
                <a:effectLst/>
                <a:ea typeface="Calibri" panose="020F0502020204030204" pitchFamily="34" charset="0"/>
                <a:cs typeface="Times New Roman" panose="02020603050405020304" pitchFamily="18" charset="0"/>
              </a:rPr>
              <a:t>dvice</a:t>
            </a:r>
            <a:r>
              <a:rPr lang="en-GB" sz="2800" b="1" dirty="0">
                <a:solidFill>
                  <a:schemeClr val="accent6">
                    <a:lumMod val="10000"/>
                  </a:schemeClr>
                </a:solidFill>
                <a:ea typeface="Calibri" panose="020F0502020204030204" pitchFamily="34" charset="0"/>
                <a:cs typeface="Times New Roman" panose="02020603050405020304" pitchFamily="18" charset="0"/>
              </a:rPr>
              <a:t>: </a:t>
            </a:r>
            <a:r>
              <a:rPr lang="en-GB" sz="2800" dirty="0">
                <a:solidFill>
                  <a:schemeClr val="accent6">
                    <a:lumMod val="10000"/>
                  </a:schemeClr>
                </a:solidFill>
                <a:effectLst/>
                <a:ea typeface="Calibri" panose="020F0502020204030204" pitchFamily="34" charset="0"/>
                <a:cs typeface="Times New Roman" panose="02020603050405020304" pitchFamily="18" charset="0"/>
              </a:rPr>
              <a:t>self care &amp; </a:t>
            </a:r>
            <a:r>
              <a:rPr lang="en-GB" sz="2800" dirty="0">
                <a:solidFill>
                  <a:schemeClr val="accent6">
                    <a:lumMod val="10000"/>
                  </a:schemeClr>
                </a:solidFill>
                <a:ea typeface="Calibri" panose="020F0502020204030204" pitchFamily="34" charset="0"/>
                <a:cs typeface="Times New Roman" panose="02020603050405020304" pitchFamily="18" charset="0"/>
              </a:rPr>
              <a:t>relief of symptoms,  25- 35% </a:t>
            </a:r>
            <a:endParaRPr lang="en-GB" sz="2800" dirty="0">
              <a:solidFill>
                <a:schemeClr val="accent6">
                  <a:lumMod val="10000"/>
                </a:schemeClr>
              </a:solidFill>
              <a:effectLst/>
              <a:ea typeface="Calibri" panose="020F0502020204030204" pitchFamily="34" charset="0"/>
              <a:cs typeface="Times New Roman" panose="02020603050405020304" pitchFamily="18" charset="0"/>
            </a:endParaRPr>
          </a:p>
          <a:p>
            <a:pPr marL="342900" indent="-342900">
              <a:lnSpc>
                <a:spcPct val="107000"/>
              </a:lnSpc>
              <a:buFont typeface="Symbol" panose="05050102010706020507" pitchFamily="18" charset="2"/>
              <a:buChar char=""/>
            </a:pPr>
            <a:r>
              <a:rPr lang="en-GB" sz="2800" b="1" dirty="0">
                <a:solidFill>
                  <a:schemeClr val="accent6">
                    <a:lumMod val="10000"/>
                  </a:schemeClr>
                </a:solidFill>
                <a:ea typeface="Calibri" panose="020F0502020204030204" pitchFamily="34" charset="0"/>
                <a:cs typeface="Times New Roman" panose="02020603050405020304" pitchFamily="18" charset="0"/>
              </a:rPr>
              <a:t>Worry</a:t>
            </a:r>
            <a:r>
              <a:rPr lang="en-GB" sz="2800" dirty="0">
                <a:solidFill>
                  <a:schemeClr val="accent6">
                    <a:lumMod val="10000"/>
                  </a:schemeClr>
                </a:solidFill>
                <a:ea typeface="Calibri" panose="020F0502020204030204" pitchFamily="34" charset="0"/>
                <a:cs typeface="Times New Roman" panose="02020603050405020304" pitchFamily="18" charset="0"/>
              </a:rPr>
              <a:t>: more serious illness </a:t>
            </a:r>
          </a:p>
          <a:p>
            <a:pPr marL="342900" lvl="0" indent="-342900">
              <a:lnSpc>
                <a:spcPct val="107000"/>
              </a:lnSpc>
              <a:buFont typeface="Symbol" panose="05050102010706020507" pitchFamily="18" charset="2"/>
              <a:buChar char=""/>
            </a:pPr>
            <a:r>
              <a:rPr lang="en-GB" sz="2800" dirty="0">
                <a:solidFill>
                  <a:schemeClr val="accent6">
                    <a:lumMod val="10000"/>
                  </a:schemeClr>
                </a:solidFill>
                <a:ea typeface="Calibri" panose="020F0502020204030204" pitchFamily="34" charset="0"/>
                <a:cs typeface="Times New Roman" panose="02020603050405020304" pitchFamily="18" charset="0"/>
              </a:rPr>
              <a:t>E</a:t>
            </a:r>
            <a:r>
              <a:rPr lang="en-GB" sz="2800" dirty="0">
                <a:solidFill>
                  <a:schemeClr val="accent6">
                    <a:lumMod val="10000"/>
                  </a:schemeClr>
                </a:solidFill>
                <a:effectLst/>
                <a:ea typeface="Calibri" panose="020F0502020204030204" pitchFamily="34" charset="0"/>
                <a:cs typeface="Times New Roman" panose="02020603050405020304" pitchFamily="18" charset="0"/>
              </a:rPr>
              <a:t>xpecting antibiotics</a:t>
            </a:r>
            <a:r>
              <a:rPr lang="en-GB" sz="2800" dirty="0">
                <a:solidFill>
                  <a:schemeClr val="accent6">
                    <a:lumMod val="10000"/>
                  </a:schemeClr>
                </a:solidFill>
                <a:ea typeface="Calibri" panose="020F0502020204030204" pitchFamily="34" charset="0"/>
                <a:cs typeface="Times New Roman" panose="02020603050405020304" pitchFamily="18" charset="0"/>
              </a:rPr>
              <a:t> 38% </a:t>
            </a:r>
            <a:endParaRPr lang="en-GB" sz="2800" dirty="0">
              <a:solidFill>
                <a:schemeClr val="accent6">
                  <a:lumMod val="10000"/>
                </a:schemeClr>
              </a:solidFill>
              <a:effectLst/>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800" b="1" dirty="0">
                <a:solidFill>
                  <a:schemeClr val="accent6">
                    <a:lumMod val="10000"/>
                  </a:schemeClr>
                </a:solidFill>
                <a:ea typeface="Calibri" panose="020F0502020204030204" pitchFamily="34" charset="0"/>
                <a:cs typeface="Times New Roman" panose="02020603050405020304" pitchFamily="18" charset="0"/>
              </a:rPr>
              <a:t>C</a:t>
            </a:r>
            <a:r>
              <a:rPr lang="en-GB" sz="2800" b="1" dirty="0">
                <a:solidFill>
                  <a:schemeClr val="accent6">
                    <a:lumMod val="10000"/>
                  </a:schemeClr>
                </a:solidFill>
                <a:effectLst/>
                <a:ea typeface="Calibri" panose="020F0502020204030204" pitchFamily="34" charset="0"/>
                <a:cs typeface="Times New Roman" panose="02020603050405020304" pitchFamily="18" charset="0"/>
              </a:rPr>
              <a:t>ause &amp; duration</a:t>
            </a:r>
            <a:r>
              <a:rPr lang="en-GB" sz="2800" dirty="0">
                <a:solidFill>
                  <a:schemeClr val="accent6">
                    <a:lumMod val="10000"/>
                  </a:schemeClr>
                </a:solidFill>
                <a:effectLst/>
                <a:ea typeface="Calibri" panose="020F0502020204030204" pitchFamily="34" charset="0"/>
                <a:cs typeface="Times New Roman" panose="02020603050405020304" pitchFamily="18" charset="0"/>
              </a:rPr>
              <a:t> </a:t>
            </a:r>
          </a:p>
          <a:p>
            <a:pPr marL="228600">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4">
            <a:extLst>
              <a:ext uri="{FF2B5EF4-FFF2-40B4-BE49-F238E27FC236}">
                <a16:creationId xmlns:a16="http://schemas.microsoft.com/office/drawing/2014/main" id="{B4BB9781-0839-40C2-AABE-851020AC2764}"/>
              </a:ext>
            </a:extLst>
          </p:cNvPr>
          <p:cNvSpPr txBox="1"/>
          <p:nvPr/>
        </p:nvSpPr>
        <p:spPr>
          <a:xfrm>
            <a:off x="5441311" y="5346716"/>
            <a:ext cx="3543300" cy="646331"/>
          </a:xfrm>
          <a:prstGeom prst="rect">
            <a:avLst/>
          </a:prstGeom>
          <a:solidFill>
            <a:schemeClr val="bg1">
              <a:lumMod val="85000"/>
            </a:schemeClr>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800" dirty="0">
                <a:solidFill>
                  <a:schemeClr val="accent6">
                    <a:lumMod val="10000"/>
                  </a:schemeClr>
                </a:solidFill>
                <a:effectLst/>
                <a:ea typeface="Calibri" panose="020F0502020204030204" pitchFamily="34" charset="0"/>
                <a:cs typeface="Times New Roman" panose="02020603050405020304" pitchFamily="18" charset="0"/>
              </a:rPr>
              <a:t>ASK EARLY Patient’s concerns, purpose of call </a:t>
            </a:r>
            <a:endParaRPr lang="en-GB" sz="1800" dirty="0">
              <a:solidFill>
                <a:schemeClr val="accent6">
                  <a:lumMod val="10000"/>
                </a:schemeClr>
              </a:solidFill>
              <a:effectLst/>
              <a:highlight>
                <a:srgbClr val="FFFF00"/>
              </a:highlight>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2431F300-A3D3-4A1C-A620-1F90F83CCCFE}"/>
              </a:ext>
            </a:extLst>
          </p:cNvPr>
          <p:cNvPicPr>
            <a:picLocks noChangeAspect="1"/>
          </p:cNvPicPr>
          <p:nvPr/>
        </p:nvPicPr>
        <p:blipFill>
          <a:blip r:embed="rId3"/>
          <a:stretch>
            <a:fillRect/>
          </a:stretch>
        </p:blipFill>
        <p:spPr>
          <a:xfrm flipH="1">
            <a:off x="8116221" y="5184631"/>
            <a:ext cx="932671" cy="914479"/>
          </a:xfrm>
          <a:prstGeom prst="rect">
            <a:avLst/>
          </a:prstGeom>
        </p:spPr>
      </p:pic>
      <p:sp>
        <p:nvSpPr>
          <p:cNvPr id="13" name="Footer Placeholder 4">
            <a:extLst>
              <a:ext uri="{FF2B5EF4-FFF2-40B4-BE49-F238E27FC236}">
                <a16:creationId xmlns:a16="http://schemas.microsoft.com/office/drawing/2014/main" id="{161640B7-C6AD-42B1-A12F-49ABF7126EC2}"/>
              </a:ext>
            </a:extLst>
          </p:cNvPr>
          <p:cNvSpPr>
            <a:spLocks noGrp="1"/>
          </p:cNvSpPr>
          <p:nvPr>
            <p:ph type="ftr" sz="quarter" idx="11"/>
          </p:nvPr>
        </p:nvSpPr>
        <p:spPr>
          <a:xfrm>
            <a:off x="4897677" y="6368875"/>
            <a:ext cx="4246323" cy="365125"/>
          </a:xfrm>
        </p:spPr>
        <p:txBody>
          <a:bodyPr/>
          <a:lstStyle/>
          <a:p>
            <a:pPr algn="r"/>
            <a:r>
              <a:rPr lang="en-GB" dirty="0"/>
              <a:t>McNulty et al. (2019). </a:t>
            </a:r>
            <a:r>
              <a:rPr lang="en-GB" i="1" dirty="0"/>
              <a:t>Public understanding and use of antibiotics in England: findings from a household survey in </a:t>
            </a:r>
            <a:r>
              <a:rPr lang="en-GB" i="1" dirty="0">
                <a:solidFill>
                  <a:srgbClr val="AD0016"/>
                </a:solidFill>
              </a:rPr>
              <a:t>2017. </a:t>
            </a:r>
          </a:p>
          <a:p>
            <a:pPr algn="r"/>
            <a:r>
              <a:rPr lang="en-GB" dirty="0">
                <a:solidFill>
                  <a:srgbClr val="AD0016"/>
                </a:solidFill>
              </a:rPr>
              <a:t>doi:</a:t>
            </a:r>
            <a:r>
              <a:rPr lang="en-GB" dirty="0">
                <a:solidFill>
                  <a:srgbClr val="AD0016"/>
                </a:solidFill>
                <a:hlinkClick r:id="rId4">
                  <a:extLst>
                    <a:ext uri="{A12FA001-AC4F-418D-AE19-62706E023703}">
                      <ahyp:hlinkClr xmlns:ahyp="http://schemas.microsoft.com/office/drawing/2018/hyperlinkcolor" val="tx"/>
                    </a:ext>
                  </a:extLst>
                </a:hlinkClick>
              </a:rPr>
              <a:t>10.1136/bmjopen-2019-030845</a:t>
            </a:r>
            <a:r>
              <a:rPr lang="en-GB" dirty="0">
                <a:solidFill>
                  <a:srgbClr val="AD0016"/>
                </a:solidFill>
              </a:rPr>
              <a:t>   </a:t>
            </a:r>
          </a:p>
        </p:txBody>
      </p:sp>
      <p:sp>
        <p:nvSpPr>
          <p:cNvPr id="14" name="Slide Number Placeholder 5">
            <a:extLst>
              <a:ext uri="{FF2B5EF4-FFF2-40B4-BE49-F238E27FC236}">
                <a16:creationId xmlns:a16="http://schemas.microsoft.com/office/drawing/2014/main" id="{30F1B6E5-6536-4317-8D21-BB535A40CC4D}"/>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5</a:t>
            </a:fld>
            <a:endParaRPr lang="en-GB" dirty="0"/>
          </a:p>
        </p:txBody>
      </p:sp>
      <p:sp>
        <p:nvSpPr>
          <p:cNvPr id="11" name="Date Placeholder 3">
            <a:extLst>
              <a:ext uri="{FF2B5EF4-FFF2-40B4-BE49-F238E27FC236}">
                <a16:creationId xmlns:a16="http://schemas.microsoft.com/office/drawing/2014/main" id="{822A8D7F-D2C8-4891-98B3-FBF697F03D71}"/>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1239204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9283-64CD-4EF2-AA13-8386079D67D2}"/>
              </a:ext>
            </a:extLst>
          </p:cNvPr>
          <p:cNvSpPr>
            <a:spLocks noGrp="1"/>
          </p:cNvSpPr>
          <p:nvPr>
            <p:ph type="title"/>
          </p:nvPr>
        </p:nvSpPr>
        <p:spPr>
          <a:xfrm>
            <a:off x="1591056" y="365127"/>
            <a:ext cx="6302214" cy="1001050"/>
          </a:xfrm>
        </p:spPr>
        <p:txBody>
          <a:bodyPr>
            <a:normAutofit fontScale="90000"/>
          </a:bodyPr>
          <a:lstStyle/>
          <a:p>
            <a:pPr algn="ctr"/>
            <a:r>
              <a:rPr lang="en-GB" sz="4900" dirty="0"/>
              <a:t>Challenges in Practice:</a:t>
            </a:r>
            <a:br>
              <a:rPr lang="en-GB" dirty="0"/>
            </a:br>
            <a:r>
              <a:rPr lang="en-GB" dirty="0"/>
              <a:t>AMS vs Sepsis</a:t>
            </a:r>
          </a:p>
        </p:txBody>
      </p:sp>
      <p:pic>
        <p:nvPicPr>
          <p:cNvPr id="12" name="Content Placeholder 11">
            <a:extLst>
              <a:ext uri="{FF2B5EF4-FFF2-40B4-BE49-F238E27FC236}">
                <a16:creationId xmlns:a16="http://schemas.microsoft.com/office/drawing/2014/main" id="{83D642EC-3D58-480B-ABD7-12D495AA4884}"/>
              </a:ext>
            </a:extLst>
          </p:cNvPr>
          <p:cNvPicPr>
            <a:picLocks noGrp="1" noChangeAspect="1"/>
          </p:cNvPicPr>
          <p:nvPr>
            <p:ph idx="1"/>
          </p:nvPr>
        </p:nvPicPr>
        <p:blipFill rotWithShape="1">
          <a:blip r:embed="rId3"/>
          <a:srcRect t="11024"/>
          <a:stretch/>
        </p:blipFill>
        <p:spPr>
          <a:xfrm>
            <a:off x="2279962" y="1883138"/>
            <a:ext cx="4474852" cy="2820706"/>
          </a:xfrm>
          <a:prstGeom prst="rect">
            <a:avLst/>
          </a:prstGeom>
        </p:spPr>
      </p:pic>
      <p:sp>
        <p:nvSpPr>
          <p:cNvPr id="7" name="TextBox 8">
            <a:extLst>
              <a:ext uri="{FF2B5EF4-FFF2-40B4-BE49-F238E27FC236}">
                <a16:creationId xmlns:a16="http://schemas.microsoft.com/office/drawing/2014/main" id="{53C590C9-88B8-4531-9A78-1B18049FB475}"/>
              </a:ext>
            </a:extLst>
          </p:cNvPr>
          <p:cNvSpPr txBox="1"/>
          <p:nvPr/>
        </p:nvSpPr>
        <p:spPr>
          <a:xfrm>
            <a:off x="3097540" y="1551696"/>
            <a:ext cx="3225361" cy="44057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46537" rtl="0" eaLnBrk="1" fontAlgn="auto" latinLnBrk="0" hangingPunct="1">
              <a:lnSpc>
                <a:spcPct val="100000"/>
              </a:lnSpc>
              <a:spcBef>
                <a:spcPts val="0"/>
              </a:spcBef>
              <a:spcAft>
                <a:spcPts val="0"/>
              </a:spcAft>
              <a:buClrTx/>
              <a:buSzTx/>
              <a:buFontTx/>
              <a:buNone/>
              <a:tabLst/>
              <a:defRPr/>
            </a:pPr>
            <a:r>
              <a:rPr kumimoji="0" lang="en-GB" sz="2263" b="1" i="0" u="none" strike="noStrike" kern="1200" cap="none" spc="0" normalizeH="0" baseline="0" noProof="0" dirty="0">
                <a:ln>
                  <a:noFill/>
                </a:ln>
                <a:solidFill>
                  <a:sysClr val="windowText" lastClr="000000"/>
                </a:solidFill>
                <a:effectLst/>
                <a:uLnTx/>
                <a:uFillTx/>
                <a:ea typeface="+mn-ea"/>
                <a:cs typeface="+mn-cs"/>
              </a:rPr>
              <a:t>Spectrum of illness &amp; risk</a:t>
            </a:r>
          </a:p>
        </p:txBody>
      </p:sp>
      <p:sp>
        <p:nvSpPr>
          <p:cNvPr id="13" name="TextBox 6">
            <a:extLst>
              <a:ext uri="{FF2B5EF4-FFF2-40B4-BE49-F238E27FC236}">
                <a16:creationId xmlns:a16="http://schemas.microsoft.com/office/drawing/2014/main" id="{C8E18894-DF85-484D-9A17-E3CDE072B229}"/>
              </a:ext>
            </a:extLst>
          </p:cNvPr>
          <p:cNvSpPr txBox="1"/>
          <p:nvPr/>
        </p:nvSpPr>
        <p:spPr>
          <a:xfrm>
            <a:off x="1360967" y="3573279"/>
            <a:ext cx="1276520" cy="3970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46537" rtl="0" eaLnBrk="1" fontAlgn="auto" latinLnBrk="0" hangingPunct="1">
              <a:lnSpc>
                <a:spcPct val="100000"/>
              </a:lnSpc>
              <a:spcBef>
                <a:spcPts val="0"/>
              </a:spcBef>
              <a:spcAft>
                <a:spcPts val="0"/>
              </a:spcAft>
              <a:buClrTx/>
              <a:buSzTx/>
              <a:buFontTx/>
              <a:buNone/>
              <a:tabLst/>
              <a:defRPr/>
            </a:pPr>
            <a:r>
              <a:rPr kumimoji="0" lang="en-GB" sz="1980" b="1" i="0" u="none" strike="noStrike" kern="1200" cap="none" spc="0" normalizeH="0" baseline="0" noProof="0" dirty="0">
                <a:ln>
                  <a:noFill/>
                </a:ln>
                <a:solidFill>
                  <a:sysClr val="windowText" lastClr="000000"/>
                </a:solidFill>
                <a:effectLst/>
                <a:uLnTx/>
                <a:uFillTx/>
                <a:ea typeface="+mn-ea"/>
                <a:cs typeface="+mn-cs"/>
              </a:rPr>
              <a:t>LOW RISK</a:t>
            </a:r>
            <a:endParaRPr kumimoji="0" lang="en-GB" sz="1414" b="0" i="0" u="none" strike="noStrike" kern="1200" cap="none" spc="0" normalizeH="0" baseline="0" noProof="0" dirty="0">
              <a:ln>
                <a:noFill/>
              </a:ln>
              <a:solidFill>
                <a:sysClr val="windowText" lastClr="000000"/>
              </a:solidFill>
              <a:effectLst/>
              <a:uLnTx/>
              <a:uFillTx/>
              <a:ea typeface="+mn-ea"/>
              <a:cs typeface="+mn-cs"/>
            </a:endParaRPr>
          </a:p>
        </p:txBody>
      </p:sp>
      <p:sp>
        <p:nvSpPr>
          <p:cNvPr id="14" name="TextBox 3">
            <a:extLst>
              <a:ext uri="{FF2B5EF4-FFF2-40B4-BE49-F238E27FC236}">
                <a16:creationId xmlns:a16="http://schemas.microsoft.com/office/drawing/2014/main" id="{EEA3F5FC-6DE8-4928-8B43-EE2975766EEE}"/>
              </a:ext>
            </a:extLst>
          </p:cNvPr>
          <p:cNvSpPr txBox="1"/>
          <p:nvPr/>
        </p:nvSpPr>
        <p:spPr>
          <a:xfrm>
            <a:off x="1319000" y="3940384"/>
            <a:ext cx="3466691"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97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Young adult</a:t>
            </a:r>
          </a:p>
          <a:p>
            <a:pPr marL="18097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Fit and well </a:t>
            </a:r>
          </a:p>
          <a:p>
            <a:pPr marL="18097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Symptoms - recent mild</a:t>
            </a:r>
          </a:p>
          <a:p>
            <a:pPr marL="18097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Signs - none</a:t>
            </a:r>
          </a:p>
        </p:txBody>
      </p:sp>
      <p:sp>
        <p:nvSpPr>
          <p:cNvPr id="15" name="TextBox 7">
            <a:extLst>
              <a:ext uri="{FF2B5EF4-FFF2-40B4-BE49-F238E27FC236}">
                <a16:creationId xmlns:a16="http://schemas.microsoft.com/office/drawing/2014/main" id="{448D2218-1CC4-45A7-A252-E269AC52AE70}"/>
              </a:ext>
            </a:extLst>
          </p:cNvPr>
          <p:cNvSpPr txBox="1"/>
          <p:nvPr/>
        </p:nvSpPr>
        <p:spPr>
          <a:xfrm>
            <a:off x="6506514" y="3573279"/>
            <a:ext cx="1276520" cy="3970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46537" rtl="0" eaLnBrk="1" fontAlgn="auto" latinLnBrk="0" hangingPunct="1">
              <a:lnSpc>
                <a:spcPct val="100000"/>
              </a:lnSpc>
              <a:spcBef>
                <a:spcPts val="0"/>
              </a:spcBef>
              <a:spcAft>
                <a:spcPts val="0"/>
              </a:spcAft>
              <a:buClrTx/>
              <a:buSzTx/>
              <a:buFontTx/>
              <a:buNone/>
              <a:tabLst/>
              <a:defRPr/>
            </a:pPr>
            <a:r>
              <a:rPr kumimoji="0" lang="en-GB" sz="1980" b="1" i="0" u="none" strike="noStrike" kern="1200" cap="none" spc="0" normalizeH="0" baseline="0" noProof="0" dirty="0">
                <a:ln>
                  <a:noFill/>
                </a:ln>
                <a:solidFill>
                  <a:sysClr val="windowText" lastClr="000000"/>
                </a:solidFill>
                <a:effectLst/>
                <a:uLnTx/>
                <a:uFillTx/>
                <a:ea typeface="+mn-ea"/>
                <a:cs typeface="+mn-cs"/>
              </a:rPr>
              <a:t>HIGH RISK </a:t>
            </a:r>
            <a:endParaRPr kumimoji="0" lang="en-GB" sz="198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6" name="TextBox 2">
            <a:extLst>
              <a:ext uri="{FF2B5EF4-FFF2-40B4-BE49-F238E27FC236}">
                <a16:creationId xmlns:a16="http://schemas.microsoft.com/office/drawing/2014/main" id="{CFF58455-6E8A-44D1-8152-90D77CC063C2}"/>
              </a:ext>
            </a:extLst>
          </p:cNvPr>
          <p:cNvSpPr txBox="1"/>
          <p:nvPr/>
        </p:nvSpPr>
        <p:spPr>
          <a:xfrm>
            <a:off x="6457951" y="3867403"/>
            <a:ext cx="268605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Age extremes</a:t>
            </a:r>
          </a:p>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Comorbidities</a:t>
            </a:r>
          </a:p>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Polypharmacy</a:t>
            </a:r>
          </a:p>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Recent admission</a:t>
            </a:r>
          </a:p>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Recurrent illness </a:t>
            </a:r>
          </a:p>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Social circumstances </a:t>
            </a:r>
          </a:p>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Condition-specific considerations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7" name="Footer Placeholder 4">
            <a:extLst>
              <a:ext uri="{FF2B5EF4-FFF2-40B4-BE49-F238E27FC236}">
                <a16:creationId xmlns:a16="http://schemas.microsoft.com/office/drawing/2014/main" id="{F4B24FE8-F058-4978-ABD8-84C03FE01882}"/>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18" name="Slide Number Placeholder 5">
            <a:extLst>
              <a:ext uri="{FF2B5EF4-FFF2-40B4-BE49-F238E27FC236}">
                <a16:creationId xmlns:a16="http://schemas.microsoft.com/office/drawing/2014/main" id="{EC3BB621-7FDE-4522-9DB7-191D8EFBF5D4}"/>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6</a:t>
            </a:fld>
            <a:endParaRPr lang="en-GB" dirty="0"/>
          </a:p>
        </p:txBody>
      </p:sp>
      <p:sp>
        <p:nvSpPr>
          <p:cNvPr id="19" name="Date Placeholder 3">
            <a:extLst>
              <a:ext uri="{FF2B5EF4-FFF2-40B4-BE49-F238E27FC236}">
                <a16:creationId xmlns:a16="http://schemas.microsoft.com/office/drawing/2014/main" id="{A5EB1C49-9CF2-48A4-B4A7-171041DB83C0}"/>
              </a:ext>
            </a:extLst>
          </p:cNvPr>
          <p:cNvSpPr txBox="1">
            <a:spLocks/>
          </p:cNvSpPr>
          <p:nvPr/>
        </p:nvSpPr>
        <p:spPr>
          <a:xfrm>
            <a:off x="649770" y="6395965"/>
            <a:ext cx="20574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Remote Assessment V4</a:t>
            </a:r>
            <a:endParaRPr lang="en-GB" dirty="0"/>
          </a:p>
        </p:txBody>
      </p:sp>
    </p:spTree>
    <p:extLst>
      <p:ext uri="{BB962C8B-B14F-4D97-AF65-F5344CB8AC3E}">
        <p14:creationId xmlns:p14="http://schemas.microsoft.com/office/powerpoint/2010/main" val="15353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19283-64CD-4EF2-AA13-8386079D67D2}"/>
              </a:ext>
            </a:extLst>
          </p:cNvPr>
          <p:cNvSpPr>
            <a:spLocks noGrp="1"/>
          </p:cNvSpPr>
          <p:nvPr>
            <p:ph type="title"/>
          </p:nvPr>
        </p:nvSpPr>
        <p:spPr>
          <a:xfrm>
            <a:off x="1828800" y="365127"/>
            <a:ext cx="5770179" cy="1001050"/>
          </a:xfrm>
        </p:spPr>
        <p:txBody>
          <a:bodyPr>
            <a:normAutofit fontScale="90000"/>
          </a:bodyPr>
          <a:lstStyle/>
          <a:p>
            <a:pPr algn="ctr"/>
            <a:r>
              <a:rPr lang="en-GB" sz="4900" dirty="0"/>
              <a:t>Challenges in Practice:</a:t>
            </a:r>
            <a:br>
              <a:rPr lang="en-GB" dirty="0"/>
            </a:br>
            <a:r>
              <a:rPr lang="en-GB" dirty="0"/>
              <a:t>AMS vs Sepsis</a:t>
            </a:r>
          </a:p>
        </p:txBody>
      </p:sp>
      <p:pic>
        <p:nvPicPr>
          <p:cNvPr id="12" name="Content Placeholder 11">
            <a:extLst>
              <a:ext uri="{FF2B5EF4-FFF2-40B4-BE49-F238E27FC236}">
                <a16:creationId xmlns:a16="http://schemas.microsoft.com/office/drawing/2014/main" id="{83D642EC-3D58-480B-ABD7-12D495AA4884}"/>
              </a:ext>
            </a:extLst>
          </p:cNvPr>
          <p:cNvPicPr>
            <a:picLocks noGrp="1" noChangeAspect="1"/>
          </p:cNvPicPr>
          <p:nvPr>
            <p:ph idx="1"/>
          </p:nvPr>
        </p:nvPicPr>
        <p:blipFill rotWithShape="1">
          <a:blip r:embed="rId3"/>
          <a:srcRect t="11024"/>
          <a:stretch/>
        </p:blipFill>
        <p:spPr>
          <a:xfrm>
            <a:off x="2279962" y="1883138"/>
            <a:ext cx="4474852" cy="2820706"/>
          </a:xfrm>
          <a:prstGeom prst="rect">
            <a:avLst/>
          </a:prstGeom>
        </p:spPr>
      </p:pic>
      <p:sp>
        <p:nvSpPr>
          <p:cNvPr id="7" name="TextBox 8">
            <a:extLst>
              <a:ext uri="{FF2B5EF4-FFF2-40B4-BE49-F238E27FC236}">
                <a16:creationId xmlns:a16="http://schemas.microsoft.com/office/drawing/2014/main" id="{53C590C9-88B8-4531-9A78-1B18049FB475}"/>
              </a:ext>
            </a:extLst>
          </p:cNvPr>
          <p:cNvSpPr txBox="1"/>
          <p:nvPr/>
        </p:nvSpPr>
        <p:spPr>
          <a:xfrm>
            <a:off x="3097540" y="1551696"/>
            <a:ext cx="3225361" cy="44057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46537" rtl="0" eaLnBrk="1" fontAlgn="auto" latinLnBrk="0" hangingPunct="1">
              <a:lnSpc>
                <a:spcPct val="100000"/>
              </a:lnSpc>
              <a:spcBef>
                <a:spcPts val="0"/>
              </a:spcBef>
              <a:spcAft>
                <a:spcPts val="0"/>
              </a:spcAft>
              <a:buClrTx/>
              <a:buSzTx/>
              <a:buFontTx/>
              <a:buNone/>
              <a:tabLst/>
              <a:defRPr/>
            </a:pPr>
            <a:r>
              <a:rPr kumimoji="0" lang="en-GB" sz="2263" b="1" i="0" u="none" strike="noStrike" kern="1200" cap="none" spc="0" normalizeH="0" baseline="0" noProof="0" dirty="0">
                <a:ln>
                  <a:noFill/>
                </a:ln>
                <a:solidFill>
                  <a:sysClr val="windowText" lastClr="000000"/>
                </a:solidFill>
                <a:effectLst/>
                <a:uLnTx/>
                <a:uFillTx/>
                <a:ea typeface="+mn-ea"/>
                <a:cs typeface="+mn-cs"/>
              </a:rPr>
              <a:t>Spectrum of illness &amp; risk</a:t>
            </a:r>
          </a:p>
        </p:txBody>
      </p:sp>
      <p:sp>
        <p:nvSpPr>
          <p:cNvPr id="13" name="TextBox 6">
            <a:extLst>
              <a:ext uri="{FF2B5EF4-FFF2-40B4-BE49-F238E27FC236}">
                <a16:creationId xmlns:a16="http://schemas.microsoft.com/office/drawing/2014/main" id="{C8E18894-DF85-484D-9A17-E3CDE072B229}"/>
              </a:ext>
            </a:extLst>
          </p:cNvPr>
          <p:cNvSpPr txBox="1"/>
          <p:nvPr/>
        </p:nvSpPr>
        <p:spPr>
          <a:xfrm>
            <a:off x="1360967" y="3573279"/>
            <a:ext cx="1276520" cy="3970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46537" rtl="0" eaLnBrk="1" fontAlgn="auto" latinLnBrk="0" hangingPunct="1">
              <a:lnSpc>
                <a:spcPct val="100000"/>
              </a:lnSpc>
              <a:spcBef>
                <a:spcPts val="0"/>
              </a:spcBef>
              <a:spcAft>
                <a:spcPts val="0"/>
              </a:spcAft>
              <a:buClrTx/>
              <a:buSzTx/>
              <a:buFontTx/>
              <a:buNone/>
              <a:tabLst/>
              <a:defRPr/>
            </a:pPr>
            <a:r>
              <a:rPr kumimoji="0" lang="en-GB" sz="1980" b="1" i="0" u="none" strike="noStrike" kern="1200" cap="none" spc="0" normalizeH="0" baseline="0" noProof="0" dirty="0">
                <a:ln>
                  <a:noFill/>
                </a:ln>
                <a:solidFill>
                  <a:sysClr val="windowText" lastClr="000000"/>
                </a:solidFill>
                <a:effectLst/>
                <a:uLnTx/>
                <a:uFillTx/>
                <a:ea typeface="+mn-ea"/>
                <a:cs typeface="+mn-cs"/>
              </a:rPr>
              <a:t>LOW RISK</a:t>
            </a:r>
            <a:endParaRPr kumimoji="0" lang="en-GB" sz="1414" b="0" i="0" u="none" strike="noStrike" kern="1200" cap="none" spc="0" normalizeH="0" baseline="0" noProof="0" dirty="0">
              <a:ln>
                <a:noFill/>
              </a:ln>
              <a:solidFill>
                <a:sysClr val="windowText" lastClr="000000"/>
              </a:solidFill>
              <a:effectLst/>
              <a:uLnTx/>
              <a:uFillTx/>
              <a:ea typeface="+mn-ea"/>
              <a:cs typeface="+mn-cs"/>
            </a:endParaRPr>
          </a:p>
        </p:txBody>
      </p:sp>
      <p:sp>
        <p:nvSpPr>
          <p:cNvPr id="14" name="TextBox 3">
            <a:extLst>
              <a:ext uri="{FF2B5EF4-FFF2-40B4-BE49-F238E27FC236}">
                <a16:creationId xmlns:a16="http://schemas.microsoft.com/office/drawing/2014/main" id="{EEA3F5FC-6DE8-4928-8B43-EE2975766EEE}"/>
              </a:ext>
            </a:extLst>
          </p:cNvPr>
          <p:cNvSpPr txBox="1"/>
          <p:nvPr/>
        </p:nvSpPr>
        <p:spPr>
          <a:xfrm>
            <a:off x="1319000" y="3940384"/>
            <a:ext cx="3466691" cy="13234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97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Young adult</a:t>
            </a:r>
          </a:p>
          <a:p>
            <a:pPr marL="18097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Fit and well </a:t>
            </a:r>
          </a:p>
          <a:p>
            <a:pPr marL="18097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Symptoms - recent mild</a:t>
            </a:r>
          </a:p>
          <a:p>
            <a:pPr marL="18097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Signs - none</a:t>
            </a:r>
          </a:p>
        </p:txBody>
      </p:sp>
      <p:sp>
        <p:nvSpPr>
          <p:cNvPr id="15" name="TextBox 7">
            <a:extLst>
              <a:ext uri="{FF2B5EF4-FFF2-40B4-BE49-F238E27FC236}">
                <a16:creationId xmlns:a16="http://schemas.microsoft.com/office/drawing/2014/main" id="{448D2218-1CC4-45A7-A252-E269AC52AE70}"/>
              </a:ext>
            </a:extLst>
          </p:cNvPr>
          <p:cNvSpPr txBox="1"/>
          <p:nvPr/>
        </p:nvSpPr>
        <p:spPr>
          <a:xfrm>
            <a:off x="6506514" y="3573279"/>
            <a:ext cx="1276520" cy="3970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46537" rtl="0" eaLnBrk="1" fontAlgn="auto" latinLnBrk="0" hangingPunct="1">
              <a:lnSpc>
                <a:spcPct val="100000"/>
              </a:lnSpc>
              <a:spcBef>
                <a:spcPts val="0"/>
              </a:spcBef>
              <a:spcAft>
                <a:spcPts val="0"/>
              </a:spcAft>
              <a:buClrTx/>
              <a:buSzTx/>
              <a:buFontTx/>
              <a:buNone/>
              <a:tabLst/>
              <a:defRPr/>
            </a:pPr>
            <a:r>
              <a:rPr kumimoji="0" lang="en-GB" sz="1980" b="1" i="0" u="none" strike="noStrike" kern="1200" cap="none" spc="0" normalizeH="0" baseline="0" noProof="0" dirty="0">
                <a:ln>
                  <a:noFill/>
                </a:ln>
                <a:solidFill>
                  <a:sysClr val="windowText" lastClr="000000"/>
                </a:solidFill>
                <a:effectLst/>
                <a:uLnTx/>
                <a:uFillTx/>
                <a:ea typeface="+mn-ea"/>
                <a:cs typeface="+mn-cs"/>
              </a:rPr>
              <a:t>HIGH RISK </a:t>
            </a:r>
            <a:endParaRPr kumimoji="0" lang="en-GB" sz="1980" b="1"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6" name="TextBox 2">
            <a:extLst>
              <a:ext uri="{FF2B5EF4-FFF2-40B4-BE49-F238E27FC236}">
                <a16:creationId xmlns:a16="http://schemas.microsoft.com/office/drawing/2014/main" id="{CFF58455-6E8A-44D1-8152-90D77CC063C2}"/>
              </a:ext>
            </a:extLst>
          </p:cNvPr>
          <p:cNvSpPr txBox="1"/>
          <p:nvPr/>
        </p:nvSpPr>
        <p:spPr>
          <a:xfrm>
            <a:off x="6457951" y="3867403"/>
            <a:ext cx="2686050" cy="286232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Age extremes</a:t>
            </a:r>
          </a:p>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Comorbidities</a:t>
            </a:r>
          </a:p>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Polypharmacy</a:t>
            </a:r>
          </a:p>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Recent admission</a:t>
            </a:r>
          </a:p>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Recurrent illness </a:t>
            </a:r>
          </a:p>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Social circumstances </a:t>
            </a:r>
          </a:p>
          <a:p>
            <a:pPr marL="161925" marR="0" lvl="0" indent="-161925"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ea typeface="+mn-ea"/>
                <a:cs typeface="+mn-cs"/>
              </a:rPr>
              <a:t>Condition-specific considerations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7" name="Footer Placeholder 4">
            <a:extLst>
              <a:ext uri="{FF2B5EF4-FFF2-40B4-BE49-F238E27FC236}">
                <a16:creationId xmlns:a16="http://schemas.microsoft.com/office/drawing/2014/main" id="{F4B24FE8-F058-4978-ABD8-84C03FE01882}"/>
              </a:ext>
            </a:extLst>
          </p:cNvPr>
          <p:cNvSpPr>
            <a:spLocks noGrp="1"/>
          </p:cNvSpPr>
          <p:nvPr>
            <p:ph type="ftr" sz="quarter" idx="11"/>
          </p:nvPr>
        </p:nvSpPr>
        <p:spPr>
          <a:xfrm>
            <a:off x="6057900" y="6356349"/>
            <a:ext cx="3086100" cy="365125"/>
          </a:xfrm>
        </p:spPr>
        <p:txBody>
          <a:bodyPr/>
          <a:lstStyle/>
          <a:p>
            <a:pPr algn="r"/>
            <a:r>
              <a:rPr lang="en-GB" dirty="0"/>
              <a:t>rcgp.org.uk/</a:t>
            </a:r>
            <a:r>
              <a:rPr lang="en-GB" dirty="0" err="1"/>
              <a:t>TARGETantibiotics</a:t>
            </a:r>
            <a:endParaRPr lang="en-GB" dirty="0"/>
          </a:p>
        </p:txBody>
      </p:sp>
      <p:sp>
        <p:nvSpPr>
          <p:cNvPr id="18" name="Slide Number Placeholder 5">
            <a:extLst>
              <a:ext uri="{FF2B5EF4-FFF2-40B4-BE49-F238E27FC236}">
                <a16:creationId xmlns:a16="http://schemas.microsoft.com/office/drawing/2014/main" id="{EC3BB621-7FDE-4522-9DB7-191D8EFBF5D4}"/>
              </a:ext>
            </a:extLst>
          </p:cNvPr>
          <p:cNvSpPr>
            <a:spLocks noGrp="1"/>
          </p:cNvSpPr>
          <p:nvPr>
            <p:ph type="sldNum" sz="quarter" idx="12"/>
          </p:nvPr>
        </p:nvSpPr>
        <p:spPr>
          <a:xfrm>
            <a:off x="3543300" y="6356349"/>
            <a:ext cx="2057400" cy="365125"/>
          </a:xfrm>
        </p:spPr>
        <p:txBody>
          <a:bodyPr/>
          <a:lstStyle/>
          <a:p>
            <a:pPr algn="ctr"/>
            <a:fld id="{EE1385C2-C24A-4E88-87F7-2016927FAD7D}" type="slidenum">
              <a:rPr lang="en-GB" smtClean="0"/>
              <a:pPr algn="ctr"/>
              <a:t>7</a:t>
            </a:fld>
            <a:endParaRPr lang="en-GB" dirty="0"/>
          </a:p>
        </p:txBody>
      </p:sp>
      <p:sp>
        <p:nvSpPr>
          <p:cNvPr id="19" name="Rectangle 18">
            <a:extLst>
              <a:ext uri="{FF2B5EF4-FFF2-40B4-BE49-F238E27FC236}">
                <a16:creationId xmlns:a16="http://schemas.microsoft.com/office/drawing/2014/main" id="{A96131D8-9694-4C61-81B9-6CACA743415B}"/>
              </a:ext>
            </a:extLst>
          </p:cNvPr>
          <p:cNvSpPr/>
          <p:nvPr/>
        </p:nvSpPr>
        <p:spPr>
          <a:xfrm>
            <a:off x="99971" y="4974840"/>
            <a:ext cx="3956214" cy="1241365"/>
          </a:xfrm>
          <a:prstGeom prst="rect">
            <a:avLst/>
          </a:prstGeom>
          <a:solidFill>
            <a:schemeClr val="bg1">
              <a:lumMod val="95000"/>
            </a:schemeClr>
          </a:solidFill>
          <a:ln>
            <a:solidFill>
              <a:schemeClr val="tx1"/>
            </a:solidFill>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defRPr/>
            </a:pPr>
            <a:r>
              <a:rPr lang="en-GB" sz="2400" dirty="0">
                <a:solidFill>
                  <a:prstClr val="black"/>
                </a:solidFill>
                <a:cs typeface="Arial" panose="020B0604020202020204" pitchFamily="34" charset="0"/>
              </a:rPr>
              <a:t>   </a:t>
            </a:r>
            <a:r>
              <a:rPr lang="en-GB" dirty="0">
                <a:solidFill>
                  <a:srgbClr val="98002E"/>
                </a:solidFill>
                <a:cs typeface="Arial" panose="020B0604020202020204" pitchFamily="34" charset="0"/>
              </a:rPr>
              <a:t>SIGNS</a:t>
            </a:r>
            <a:r>
              <a:rPr lang="en-GB" dirty="0">
                <a:solidFill>
                  <a:prstClr val="black"/>
                </a:solidFill>
                <a:cs typeface="Arial" panose="020B0604020202020204" pitchFamily="34" charset="0"/>
              </a:rPr>
              <a:t> </a:t>
            </a:r>
            <a:r>
              <a:rPr kumimoji="0" lang="en-GB" b="1" i="0" u="none" strike="noStrike" kern="1200" cap="none" spc="0" normalizeH="0" baseline="0" noProof="0" dirty="0">
                <a:ln>
                  <a:noFill/>
                </a:ln>
                <a:solidFill>
                  <a:prstClr val="black"/>
                </a:solidFill>
                <a:effectLst/>
                <a:uLnTx/>
                <a:uFillTx/>
                <a:cs typeface="Arial" panose="020B0604020202020204" pitchFamily="34" charset="0"/>
              </a:rPr>
              <a:t>Home readings </a:t>
            </a:r>
          </a:p>
          <a:p>
            <a:pPr marL="257175" marR="0" lvl="0" indent="-257175" algn="l" defTabSz="914400" rtl="0" eaLnBrk="1" fontAlgn="auto" latinLnBrk="0" hangingPunct="1">
              <a:lnSpc>
                <a:spcPct val="150000"/>
              </a:lnSpc>
              <a:spcBef>
                <a:spcPts val="0"/>
              </a:spcBef>
              <a:spcAft>
                <a:spcPts val="0"/>
              </a:spcAft>
              <a:buClr>
                <a:srgbClr val="00AE9E"/>
              </a:buClr>
              <a:buSzTx/>
              <a:buFont typeface="Wingdings" panose="05000000000000000000" pitchFamily="2" charset="2"/>
              <a:buChar char="ü"/>
              <a:tabLst/>
              <a:defRPr/>
            </a:pPr>
            <a:r>
              <a:rPr kumimoji="0" lang="en-GB" b="0" i="0" u="none" strike="noStrike" kern="1200" cap="none" spc="0" normalizeH="0" baseline="0" noProof="0" dirty="0">
                <a:ln>
                  <a:noFill/>
                </a:ln>
                <a:solidFill>
                  <a:prstClr val="black"/>
                </a:solidFill>
                <a:effectLst/>
                <a:uLnTx/>
                <a:uFillTx/>
                <a:cs typeface="Arial" panose="020B0604020202020204" pitchFamily="34" charset="0"/>
              </a:rPr>
              <a:t>Temp, pulse, </a:t>
            </a:r>
            <a:r>
              <a:rPr lang="en-GB" dirty="0">
                <a:solidFill>
                  <a:prstClr val="black"/>
                </a:solidFill>
                <a:cs typeface="Arial" panose="020B0604020202020204" pitchFamily="34" charset="0"/>
              </a:rPr>
              <a:t>BP, blood glucose, PFR       </a:t>
            </a:r>
          </a:p>
          <a:p>
            <a:pPr marR="0" lvl="0" algn="l" defTabSz="914400" rtl="0" eaLnBrk="1" fontAlgn="auto" latinLnBrk="0" hangingPunct="1">
              <a:lnSpc>
                <a:spcPct val="150000"/>
              </a:lnSpc>
              <a:spcBef>
                <a:spcPts val="0"/>
              </a:spcBef>
              <a:spcAft>
                <a:spcPts val="0"/>
              </a:spcAft>
              <a:buClr>
                <a:srgbClr val="00AE9E"/>
              </a:buClr>
              <a:buSzTx/>
              <a:tabLst/>
              <a:defRPr/>
            </a:pPr>
            <a:r>
              <a:rPr lang="en-GB" dirty="0">
                <a:solidFill>
                  <a:prstClr val="black"/>
                </a:solidFill>
                <a:cs typeface="Arial" panose="020B0604020202020204" pitchFamily="34" charset="0"/>
              </a:rPr>
              <a:t>Oximetry: </a:t>
            </a:r>
            <a:r>
              <a:rPr lang="en-GB" sz="1400" dirty="0">
                <a:solidFill>
                  <a:prstClr val="black"/>
                </a:solidFill>
                <a:cs typeface="Arial" panose="020B0604020202020204" pitchFamily="34" charset="0"/>
              </a:rPr>
              <a:t>Caution – don’t use smart-phone apps</a:t>
            </a:r>
            <a:endParaRPr kumimoji="0" lang="en-GB" sz="1400" b="0" i="0" u="none" strike="noStrike" kern="1200" cap="none" spc="0" normalizeH="0" baseline="0" noProof="0" dirty="0">
              <a:ln>
                <a:noFill/>
              </a:ln>
              <a:solidFill>
                <a:prstClr val="black"/>
              </a:solidFill>
              <a:effectLst/>
              <a:uLnTx/>
              <a:uFillTx/>
              <a:cs typeface="Arial" panose="020B0604020202020204" pitchFamily="34" charset="0"/>
              <a:hlinkClick r:id="rId4"/>
            </a:endParaRPr>
          </a:p>
        </p:txBody>
      </p:sp>
      <p:sp>
        <p:nvSpPr>
          <p:cNvPr id="21" name="Date Placeholder 3">
            <a:extLst>
              <a:ext uri="{FF2B5EF4-FFF2-40B4-BE49-F238E27FC236}">
                <a16:creationId xmlns:a16="http://schemas.microsoft.com/office/drawing/2014/main" id="{0AD735C3-2BE7-4166-BE60-FC4B6FA7901E}"/>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pic>
        <p:nvPicPr>
          <p:cNvPr id="4" name="Picture 3">
            <a:extLst>
              <a:ext uri="{FF2B5EF4-FFF2-40B4-BE49-F238E27FC236}">
                <a16:creationId xmlns:a16="http://schemas.microsoft.com/office/drawing/2014/main" id="{67490833-FC18-4806-9390-4A2E397E290E}"/>
              </a:ext>
            </a:extLst>
          </p:cNvPr>
          <p:cNvPicPr>
            <a:picLocks noChangeAspect="1"/>
          </p:cNvPicPr>
          <p:nvPr/>
        </p:nvPicPr>
        <p:blipFill>
          <a:blip r:embed="rId5"/>
          <a:stretch>
            <a:fillRect/>
          </a:stretch>
        </p:blipFill>
        <p:spPr>
          <a:xfrm>
            <a:off x="119021" y="4141815"/>
            <a:ext cx="702056" cy="692879"/>
          </a:xfrm>
          <a:prstGeom prst="rect">
            <a:avLst/>
          </a:prstGeom>
        </p:spPr>
      </p:pic>
    </p:spTree>
    <p:extLst>
      <p:ext uri="{BB962C8B-B14F-4D97-AF65-F5344CB8AC3E}">
        <p14:creationId xmlns:p14="http://schemas.microsoft.com/office/powerpoint/2010/main" val="33113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0DAAF-D072-4D62-8692-B115A6648726}"/>
              </a:ext>
            </a:extLst>
          </p:cNvPr>
          <p:cNvSpPr>
            <a:spLocks noGrp="1"/>
          </p:cNvSpPr>
          <p:nvPr>
            <p:ph idx="1"/>
          </p:nvPr>
        </p:nvSpPr>
        <p:spPr>
          <a:xfrm>
            <a:off x="0" y="6233235"/>
            <a:ext cx="9144000" cy="667993"/>
          </a:xfrm>
        </p:spPr>
        <p:txBody>
          <a:bodyPr>
            <a:normAutofit lnSpcReduction="10000"/>
          </a:bodyPr>
          <a:lstStyle/>
          <a:p>
            <a:pPr marL="0" lvl="0" indent="0" algn="r">
              <a:lnSpc>
                <a:spcPct val="100000"/>
              </a:lnSpc>
              <a:spcBef>
                <a:spcPts val="0"/>
              </a:spcBef>
              <a:buNone/>
              <a:defRPr/>
            </a:pPr>
            <a:r>
              <a:rPr lang="en-GB" sz="1400" dirty="0">
                <a:solidFill>
                  <a:srgbClr val="AD0016"/>
                </a:solidFill>
              </a:rPr>
              <a:t>Stockley S and Neighbour R (</a:t>
            </a:r>
            <a:r>
              <a:rPr lang="en-GB" sz="1400" dirty="0">
                <a:solidFill>
                  <a:srgbClr val="AD0016"/>
                </a:solidFill>
                <a:cs typeface="Arial" panose="020B0604020202020204" pitchFamily="34" charset="0"/>
              </a:rPr>
              <a:t>RCGP). (2020). </a:t>
            </a:r>
            <a:r>
              <a:rPr lang="en-GB" sz="1400" i="1" dirty="0">
                <a:solidFill>
                  <a:srgbClr val="AD0016"/>
                </a:solidFill>
                <a:cs typeface="Arial" panose="020B0604020202020204" pitchFamily="34" charset="0"/>
              </a:rPr>
              <a:t>Top 10 tips for COVID-19 telephone consultations. </a:t>
            </a:r>
          </a:p>
          <a:p>
            <a:pPr marL="0" lvl="0" indent="0" algn="r">
              <a:lnSpc>
                <a:spcPct val="100000"/>
              </a:lnSpc>
              <a:spcBef>
                <a:spcPts val="0"/>
              </a:spcBef>
              <a:buNone/>
              <a:defRPr/>
            </a:pPr>
            <a:r>
              <a:rPr lang="en-GB" sz="1400" dirty="0">
                <a:solidFill>
                  <a:srgbClr val="AD0016"/>
                </a:solidFill>
                <a:cs typeface="Arial" panose="020B0604020202020204" pitchFamily="34" charset="0"/>
              </a:rPr>
              <a:t>Hazell T et al. (RCGP). (2020). </a:t>
            </a:r>
            <a:r>
              <a:rPr lang="en-GB" sz="1400" i="1" dirty="0">
                <a:solidFill>
                  <a:srgbClr val="AD0016"/>
                </a:solidFill>
              </a:rPr>
              <a:t>Coronavirus - </a:t>
            </a:r>
            <a:r>
              <a:rPr lang="en-GB" sz="1400" i="1" dirty="0">
                <a:solidFill>
                  <a:srgbClr val="AD0016"/>
                </a:solidFill>
                <a:hlinkClick r:id="rId3">
                  <a:extLst>
                    <a:ext uri="{A12FA001-AC4F-418D-AE19-62706E023703}">
                      <ahyp:hlinkClr xmlns:ahyp="http://schemas.microsoft.com/office/drawing/2018/hyperlinkcolor" val="tx"/>
                    </a:ext>
                  </a:extLst>
                </a:hlinkClick>
              </a:rPr>
              <a:t>Top 10 tips on what to do in primary care</a:t>
            </a:r>
            <a:endParaRPr lang="en-GB" sz="1400" i="1" dirty="0">
              <a:solidFill>
                <a:srgbClr val="AD0016"/>
              </a:solidFill>
            </a:endParaRPr>
          </a:p>
          <a:p>
            <a:pPr marL="0" lvl="0" indent="0" algn="r">
              <a:lnSpc>
                <a:spcPct val="100000"/>
              </a:lnSpc>
              <a:spcBef>
                <a:spcPts val="0"/>
              </a:spcBef>
              <a:buNone/>
              <a:defRPr/>
            </a:pPr>
            <a:r>
              <a:rPr lang="en-GB" sz="1300" dirty="0">
                <a:solidFill>
                  <a:srgbClr val="AD0016"/>
                </a:solidFill>
                <a:hlinkClick r:id="rId4">
                  <a:extLst>
                    <a:ext uri="{A12FA001-AC4F-418D-AE19-62706E023703}">
                      <ahyp:hlinkClr xmlns:ahyp="http://schemas.microsoft.com/office/drawing/2018/hyperlinkcolor" val="tx"/>
                    </a:ext>
                  </a:extLst>
                </a:hlinkClick>
              </a:rPr>
              <a:t>Greenhalgh T, </a:t>
            </a:r>
            <a:r>
              <a:rPr lang="en-GB" sz="1300" i="1" dirty="0">
                <a:solidFill>
                  <a:srgbClr val="AD0016"/>
                </a:solidFill>
                <a:hlinkClick r:id="rId4">
                  <a:extLst>
                    <a:ext uri="{A12FA001-AC4F-418D-AE19-62706E023703}">
                      <ahyp:hlinkClr xmlns:ahyp="http://schemas.microsoft.com/office/drawing/2018/hyperlinkcolor" val="tx"/>
                    </a:ext>
                  </a:extLst>
                </a:hlinkClick>
              </a:rPr>
              <a:t>et al</a:t>
            </a:r>
            <a:r>
              <a:rPr lang="en-GB" sz="1300" dirty="0">
                <a:solidFill>
                  <a:srgbClr val="AD0016"/>
                </a:solidFill>
                <a:hlinkClick r:id="rId4">
                  <a:extLst>
                    <a:ext uri="{A12FA001-AC4F-418D-AE19-62706E023703}">
                      <ahyp:hlinkClr xmlns:ahyp="http://schemas.microsoft.com/office/drawing/2018/hyperlinkcolor" val="tx"/>
                    </a:ext>
                  </a:extLst>
                </a:hlinkClick>
              </a:rPr>
              <a:t>. BMJ 2020; 368 :m1182 </a:t>
            </a:r>
          </a:p>
          <a:p>
            <a:endParaRPr lang="en-GB" sz="1800" dirty="0">
              <a:cs typeface="Arial" panose="020B0604020202020204" pitchFamily="34" charset="0"/>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marL="0" indent="0">
              <a:buNone/>
            </a:pPr>
            <a:endParaRPr lang="en-GB" sz="1100" dirty="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endParaRPr lang="en-GB" sz="1100" dirty="0">
              <a:cs typeface="Arial" panose="020B0604020202020204" pitchFamily="34" charset="0"/>
            </a:endParaRPr>
          </a:p>
        </p:txBody>
      </p:sp>
      <p:graphicFrame>
        <p:nvGraphicFramePr>
          <p:cNvPr id="6" name="Diagram 5">
            <a:extLst>
              <a:ext uri="{FF2B5EF4-FFF2-40B4-BE49-F238E27FC236}">
                <a16:creationId xmlns:a16="http://schemas.microsoft.com/office/drawing/2014/main" id="{9F9693F3-BF53-4C87-A3C5-5A234D18D76F}"/>
              </a:ext>
            </a:extLst>
          </p:cNvPr>
          <p:cNvGraphicFramePr/>
          <p:nvPr>
            <p:extLst>
              <p:ext uri="{D42A27DB-BD31-4B8C-83A1-F6EECF244321}">
                <p14:modId xmlns:p14="http://schemas.microsoft.com/office/powerpoint/2010/main" val="2136520131"/>
              </p:ext>
            </p:extLst>
          </p:nvPr>
        </p:nvGraphicFramePr>
        <p:xfrm>
          <a:off x="78536" y="1353623"/>
          <a:ext cx="8986928" cy="33360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Footer Placeholder 4">
            <a:extLst>
              <a:ext uri="{FF2B5EF4-FFF2-40B4-BE49-F238E27FC236}">
                <a16:creationId xmlns:a16="http://schemas.microsoft.com/office/drawing/2014/main" id="{9D96A9BA-9C2E-4238-BBE5-C40AF12D5F4B}"/>
              </a:ext>
            </a:extLst>
          </p:cNvPr>
          <p:cNvSpPr txBox="1">
            <a:spLocks/>
          </p:cNvSpPr>
          <p:nvPr/>
        </p:nvSpPr>
        <p:spPr>
          <a:xfrm>
            <a:off x="812137" y="6338765"/>
            <a:ext cx="3229927" cy="549275"/>
          </a:xfrm>
          <a:prstGeom prst="rect">
            <a:avLst/>
          </a:prstGeom>
        </p:spPr>
        <p:txBody>
          <a:bodyPr vert="horz" lIns="0" tIns="0" rIns="0" bIns="0" rtlCol="0" anchor="ctr"/>
          <a:lstStyle>
            <a:defPPr>
              <a:defRPr lang="en-US"/>
            </a:defPPr>
            <a:lvl1pPr marL="129779" indent="0" algn="l" defTabSz="914400" rtl="0" eaLnBrk="1" fontAlgn="auto" latinLnBrk="0" hangingPunct="1">
              <a:spcBef>
                <a:spcPts val="0"/>
              </a:spcBef>
              <a:spcAft>
                <a:spcPts val="0"/>
              </a:spcAft>
              <a:defRPr sz="900" kern="1200" baseline="0">
                <a:solidFill>
                  <a:schemeClr val="bg1"/>
                </a:solidFill>
                <a:latin typeface="Arial"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endParaRPr kumimoji="0" lang="en-US" sz="900" b="0" i="0" u="none" strike="noStrike" kern="1200" cap="none" spc="0" normalizeH="0" baseline="0" noProof="0" dirty="0">
              <a:ln>
                <a:noFill/>
              </a:ln>
              <a:solidFill>
                <a:sysClr val="windowText" lastClr="000000"/>
              </a:solidFill>
              <a:effectLst/>
              <a:uLnTx/>
              <a:uFillTx/>
              <a:latin typeface="Arial" pitchFamily="34" charset="0"/>
              <a:ea typeface="+mn-ea"/>
              <a:cs typeface="+mn-cs"/>
            </a:endParaRPr>
          </a:p>
        </p:txBody>
      </p:sp>
      <p:sp>
        <p:nvSpPr>
          <p:cNvPr id="11" name="Title 1"/>
          <p:cNvSpPr>
            <a:spLocks noGrp="1"/>
          </p:cNvSpPr>
          <p:nvPr>
            <p:ph type="title"/>
          </p:nvPr>
        </p:nvSpPr>
        <p:spPr>
          <a:xfrm>
            <a:off x="1591056" y="365126"/>
            <a:ext cx="7393456" cy="1325563"/>
          </a:xfrm>
        </p:spPr>
        <p:txBody>
          <a:bodyPr>
            <a:normAutofit/>
          </a:bodyPr>
          <a:lstStyle/>
          <a:p>
            <a:r>
              <a:rPr lang="en-GB" dirty="0"/>
              <a:t>Tips for telephone consultations</a:t>
            </a:r>
          </a:p>
        </p:txBody>
      </p:sp>
      <p:sp>
        <p:nvSpPr>
          <p:cNvPr id="12" name="TextBox 3">
            <a:extLst>
              <a:ext uri="{FF2B5EF4-FFF2-40B4-BE49-F238E27FC236}">
                <a16:creationId xmlns:a16="http://schemas.microsoft.com/office/drawing/2014/main" id="{31960B97-FE76-4BFB-8707-6AC1C5D0864B}"/>
              </a:ext>
            </a:extLst>
          </p:cNvPr>
          <p:cNvSpPr txBox="1"/>
          <p:nvPr/>
        </p:nvSpPr>
        <p:spPr>
          <a:xfrm>
            <a:off x="1010093" y="4448550"/>
            <a:ext cx="6602819" cy="1477328"/>
          </a:xfrm>
          <a:prstGeom prst="rect">
            <a:avLst/>
          </a:prstGeom>
          <a:solidFill>
            <a:sysClr val="window" lastClr="FFFFFF">
              <a:lumMod val="95000"/>
            </a:sysClr>
          </a:solidFill>
          <a:ln>
            <a:solidFill>
              <a:sysClr val="windowText" lastClr="00000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tab pos="1339850" algn="l"/>
              </a:tabLst>
              <a:defRPr/>
            </a:pPr>
            <a:r>
              <a:rPr kumimoji="0" lang="en-GB" b="1" i="0" u="none" strike="noStrike" kern="1200" cap="none" spc="0" normalizeH="0" baseline="0" noProof="0" dirty="0">
                <a:ln>
                  <a:noFill/>
                </a:ln>
                <a:solidFill>
                  <a:srgbClr val="98002E"/>
                </a:solidFill>
                <a:effectLst/>
                <a:uLnTx/>
                <a:uFillTx/>
                <a:ea typeface="+mn-ea"/>
                <a:cs typeface="+mn-cs"/>
              </a:rPr>
              <a:t>Remote 	</a:t>
            </a:r>
            <a:r>
              <a:rPr lang="en-GB" dirty="0">
                <a:solidFill>
                  <a:sysClr val="windowText" lastClr="000000"/>
                </a:solidFill>
              </a:rPr>
              <a:t>M</a:t>
            </a:r>
            <a:r>
              <a:rPr kumimoji="0" lang="en-GB" b="0" i="0" u="none" strike="noStrike" kern="1200" cap="none" spc="0" normalizeH="0" baseline="0" noProof="0" dirty="0">
                <a:ln>
                  <a:noFill/>
                </a:ln>
                <a:solidFill>
                  <a:sysClr val="windowText" lastClr="000000"/>
                </a:solidFill>
                <a:effectLst/>
                <a:uLnTx/>
                <a:uFillTx/>
                <a:ea typeface="+mn-ea"/>
                <a:cs typeface="+mn-cs"/>
              </a:rPr>
              <a:t>ay be appropriate where the patient’s clinical or 	treatment request is straightforward [GMC] </a:t>
            </a:r>
          </a:p>
          <a:p>
            <a:pPr marL="0" marR="0" lvl="0" indent="0" defTabSz="914400" rtl="0" eaLnBrk="1" fontAlgn="auto" latinLnBrk="0" hangingPunct="1">
              <a:lnSpc>
                <a:spcPct val="100000"/>
              </a:lnSpc>
              <a:spcBef>
                <a:spcPts val="0"/>
              </a:spcBef>
              <a:spcAft>
                <a:spcPts val="0"/>
              </a:spcAft>
              <a:buClrTx/>
              <a:buSzTx/>
              <a:buFontTx/>
              <a:buNone/>
              <a:tabLst>
                <a:tab pos="1339850" algn="l"/>
              </a:tabLst>
              <a:defRPr/>
            </a:pPr>
            <a:r>
              <a:rPr kumimoji="0" lang="en-GB" b="1" i="0" u="none" strike="noStrike" kern="1200" cap="none" spc="0" normalizeH="0" baseline="0" noProof="0" dirty="0">
                <a:ln>
                  <a:noFill/>
                </a:ln>
                <a:solidFill>
                  <a:srgbClr val="98002E"/>
                </a:solidFill>
                <a:effectLst/>
                <a:uLnTx/>
                <a:uFillTx/>
                <a:ea typeface="+mn-ea"/>
                <a:cs typeface="+mn-cs"/>
              </a:rPr>
              <a:t>Face to face 	</a:t>
            </a:r>
            <a:r>
              <a:rPr kumimoji="0" lang="en-GB" b="1" i="0" u="none" strike="noStrike" kern="1200" cap="none" spc="0" normalizeH="0" baseline="0" noProof="0" dirty="0">
                <a:ln>
                  <a:noFill/>
                </a:ln>
                <a:solidFill>
                  <a:sysClr val="windowText" lastClr="000000"/>
                </a:solidFill>
                <a:effectLst/>
                <a:uLnTx/>
                <a:uFillTx/>
                <a:ea typeface="+mn-ea"/>
                <a:cs typeface="+mn-cs"/>
              </a:rPr>
              <a:t>Diagnostic uncertainty</a:t>
            </a:r>
            <a:r>
              <a:rPr kumimoji="0" lang="en-GB" b="0" i="0" u="none" strike="noStrike" kern="1200" cap="none" spc="0" normalizeH="0" baseline="0" noProof="0" dirty="0">
                <a:ln>
                  <a:noFill/>
                </a:ln>
                <a:solidFill>
                  <a:sysClr val="windowText" lastClr="000000"/>
                </a:solidFill>
                <a:effectLst/>
                <a:uLnTx/>
                <a:uFillTx/>
                <a:ea typeface="+mn-ea"/>
                <a:cs typeface="+mn-cs"/>
              </a:rPr>
              <a:t> about </a:t>
            </a:r>
            <a:r>
              <a:rPr kumimoji="0" lang="en-GB" b="1" i="0" u="none" strike="noStrike" kern="1200" cap="none" spc="0" normalizeH="0" baseline="0" noProof="0" dirty="0">
                <a:ln>
                  <a:noFill/>
                </a:ln>
                <a:solidFill>
                  <a:sysClr val="windowText" lastClr="000000"/>
                </a:solidFill>
                <a:effectLst/>
                <a:uLnTx/>
                <a:uFillTx/>
                <a:ea typeface="+mn-ea"/>
                <a:cs typeface="+mn-cs"/>
              </a:rPr>
              <a:t>cause </a:t>
            </a:r>
            <a:r>
              <a:rPr kumimoji="0" lang="en-GB" b="0" i="0" u="none" strike="noStrike" kern="1200" cap="none" spc="0" normalizeH="0" baseline="0" noProof="0" dirty="0">
                <a:ln>
                  <a:noFill/>
                </a:ln>
                <a:solidFill>
                  <a:sysClr val="windowText" lastClr="000000"/>
                </a:solidFill>
                <a:effectLst/>
                <a:uLnTx/>
                <a:uFillTx/>
                <a:ea typeface="+mn-ea"/>
                <a:cs typeface="+mn-cs"/>
              </a:rPr>
              <a:t>or </a:t>
            </a:r>
            <a:r>
              <a:rPr kumimoji="0" lang="en-GB" b="1" i="0" u="none" strike="noStrike" kern="1200" cap="none" spc="0" normalizeH="0" baseline="0" noProof="0" dirty="0">
                <a:ln>
                  <a:noFill/>
                </a:ln>
                <a:solidFill>
                  <a:sysClr val="windowText" lastClr="000000"/>
                </a:solidFill>
                <a:effectLst/>
                <a:uLnTx/>
                <a:uFillTx/>
                <a:ea typeface="+mn-ea"/>
                <a:cs typeface="+mn-cs"/>
              </a:rPr>
              <a:t>severity</a:t>
            </a:r>
            <a:r>
              <a:rPr kumimoji="0" lang="en-GB" b="0" i="0" u="none" strike="noStrike" kern="1200" cap="none" spc="0" normalizeH="0" baseline="0" noProof="0" dirty="0">
                <a:ln>
                  <a:noFill/>
                </a:ln>
                <a:solidFill>
                  <a:sysClr val="windowText" lastClr="000000"/>
                </a:solidFill>
                <a:effectLst/>
                <a:uLnTx/>
                <a:uFillTx/>
                <a:ea typeface="+mn-ea"/>
                <a:cs typeface="+mn-cs"/>
              </a:rPr>
              <a:t> </a:t>
            </a:r>
            <a:endParaRPr kumimoji="0" lang="en-GB" b="0" i="0" u="none" strike="noStrike" kern="1200" cap="none" spc="0" normalizeH="0" baseline="0" noProof="0" dirty="0">
              <a:ln>
                <a:noFill/>
              </a:ln>
              <a:solidFill>
                <a:sysClr val="windowText" lastClr="000000"/>
              </a:solidFill>
              <a:effectLst/>
              <a:highlight>
                <a:srgbClr val="FFFF00"/>
              </a:highlight>
              <a:uLnTx/>
              <a:uFillTx/>
              <a:ea typeface="+mn-ea"/>
              <a:cs typeface="+mn-cs"/>
            </a:endParaRPr>
          </a:p>
          <a:p>
            <a:pPr marL="0" marR="0" lvl="0" indent="0" defTabSz="914400" rtl="0" eaLnBrk="1" fontAlgn="auto" latinLnBrk="0" hangingPunct="1">
              <a:lnSpc>
                <a:spcPct val="100000"/>
              </a:lnSpc>
              <a:spcBef>
                <a:spcPts val="0"/>
              </a:spcBef>
              <a:spcAft>
                <a:spcPts val="0"/>
              </a:spcAft>
              <a:buClrTx/>
              <a:buSzTx/>
              <a:buFontTx/>
              <a:buNone/>
              <a:tabLst>
                <a:tab pos="1339850" algn="l"/>
              </a:tabLst>
              <a:defRPr/>
            </a:pPr>
            <a:r>
              <a:rPr kumimoji="0" lang="en-GB" b="0" i="0" u="none" strike="noStrike" kern="1200" cap="none" spc="0" normalizeH="0" baseline="0" noProof="0" dirty="0">
                <a:ln>
                  <a:noFill/>
                </a:ln>
                <a:solidFill>
                  <a:sysClr val="windowText" lastClr="000000"/>
                </a:solidFill>
                <a:effectLst/>
                <a:uLnTx/>
                <a:uFillTx/>
                <a:ea typeface="+mn-ea"/>
                <a:cs typeface="+mn-cs"/>
              </a:rPr>
              <a:t>	Several remote assessments for same problem                                                    				</a:t>
            </a:r>
            <a:r>
              <a:rPr kumimoji="0" lang="en-GB" b="1" i="0" u="none" strike="noStrike" kern="1200" cap="none" spc="0" normalizeH="0" baseline="0" noProof="0" dirty="0">
                <a:ln>
                  <a:noFill/>
                </a:ln>
                <a:solidFill>
                  <a:sysClr val="windowText" lastClr="000000"/>
                </a:solidFill>
                <a:effectLst/>
                <a:uLnTx/>
                <a:uFillTx/>
                <a:ea typeface="+mn-ea"/>
                <a:cs typeface="+mn-cs"/>
              </a:rPr>
              <a:t>* Shared decision</a:t>
            </a:r>
          </a:p>
        </p:txBody>
      </p:sp>
      <p:sp>
        <p:nvSpPr>
          <p:cNvPr id="7" name="Date Placeholder 3">
            <a:extLst>
              <a:ext uri="{FF2B5EF4-FFF2-40B4-BE49-F238E27FC236}">
                <a16:creationId xmlns:a16="http://schemas.microsoft.com/office/drawing/2014/main" id="{42E030A3-3996-48A9-B51F-DEAC566C53D6}"/>
              </a:ext>
            </a:extLst>
          </p:cNvPr>
          <p:cNvSpPr>
            <a:spLocks noGrp="1"/>
          </p:cNvSpPr>
          <p:nvPr>
            <p:ph type="dt" sz="half" idx="10"/>
          </p:nvPr>
        </p:nvSpPr>
        <p:spPr>
          <a:xfrm>
            <a:off x="213013" y="631031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135628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3B712DA-E5CA-4D3A-87CF-31A6FC970FB9}"/>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80519" y="2642375"/>
            <a:ext cx="2303101" cy="3263504"/>
          </a:xfrm>
          <a:prstGeom prst="rect">
            <a:avLst/>
          </a:prstGeom>
        </p:spPr>
      </p:pic>
      <p:sp>
        <p:nvSpPr>
          <p:cNvPr id="5" name="TextBox 4">
            <a:extLst>
              <a:ext uri="{FF2B5EF4-FFF2-40B4-BE49-F238E27FC236}">
                <a16:creationId xmlns:a16="http://schemas.microsoft.com/office/drawing/2014/main" id="{00D499B7-3F43-4504-934D-95D6CDF9F229}"/>
              </a:ext>
            </a:extLst>
          </p:cNvPr>
          <p:cNvSpPr txBox="1"/>
          <p:nvPr/>
        </p:nvSpPr>
        <p:spPr>
          <a:xfrm>
            <a:off x="4234815" y="2383156"/>
            <a:ext cx="3737610" cy="646331"/>
          </a:xfrm>
          <a:prstGeom prst="rect">
            <a:avLst/>
          </a:prstGeom>
          <a:noFill/>
        </p:spPr>
        <p:txBody>
          <a:bodyPr wrap="square" rtlCol="0">
            <a:spAutoFit/>
          </a:bodyPr>
          <a:lstStyle/>
          <a:p>
            <a:pPr defTabSz="685800">
              <a:buClr>
                <a:srgbClr val="000000"/>
              </a:buClr>
              <a:defRPr/>
            </a:pPr>
            <a:r>
              <a:rPr lang="en-GB" kern="0" dirty="0">
                <a:solidFill>
                  <a:srgbClr val="000000"/>
                </a:solidFill>
                <a:latin typeface="Arial"/>
                <a:cs typeface="Arial"/>
                <a:sym typeface="Arial"/>
              </a:rPr>
              <a:t> </a:t>
            </a:r>
          </a:p>
          <a:p>
            <a:pPr defTabSz="685800">
              <a:buClr>
                <a:srgbClr val="000000"/>
              </a:buClr>
              <a:defRPr/>
            </a:pPr>
            <a:endParaRPr lang="en-GB" kern="0" dirty="0">
              <a:solidFill>
                <a:srgbClr val="000000"/>
              </a:solidFill>
              <a:latin typeface="Arial"/>
              <a:cs typeface="Arial"/>
              <a:sym typeface="Arial"/>
            </a:endParaRPr>
          </a:p>
        </p:txBody>
      </p:sp>
      <p:sp>
        <p:nvSpPr>
          <p:cNvPr id="3" name="TextBox 2">
            <a:extLst>
              <a:ext uri="{FF2B5EF4-FFF2-40B4-BE49-F238E27FC236}">
                <a16:creationId xmlns:a16="http://schemas.microsoft.com/office/drawing/2014/main" id="{6BBB9067-3F81-408E-ADF6-9D3007AFE7D6}"/>
              </a:ext>
            </a:extLst>
          </p:cNvPr>
          <p:cNvSpPr txBox="1"/>
          <p:nvPr/>
        </p:nvSpPr>
        <p:spPr>
          <a:xfrm>
            <a:off x="3394700" y="2736867"/>
            <a:ext cx="4924975" cy="2914965"/>
          </a:xfrm>
          <a:prstGeom prst="rect">
            <a:avLst/>
          </a:prstGeom>
          <a:noFill/>
        </p:spPr>
        <p:txBody>
          <a:bodyPr wrap="square" rtlCol="0">
            <a:spAutoFit/>
          </a:bodyPr>
          <a:lstStyle/>
          <a:p>
            <a:pPr>
              <a:lnSpc>
                <a:spcPct val="107000"/>
              </a:lnSpc>
              <a:spcAft>
                <a:spcPts val="600"/>
              </a:spcAft>
            </a:pPr>
            <a:r>
              <a:rPr lang="en-GB" sz="2800" b="1" dirty="0">
                <a:solidFill>
                  <a:schemeClr val="accent6">
                    <a:lumMod val="10000"/>
                  </a:schemeClr>
                </a:solidFill>
                <a:latin typeface="Calibri body"/>
                <a:ea typeface="Calibri" panose="020F0502020204030204" pitchFamily="34" charset="0"/>
                <a:cs typeface="Times New Roman" panose="02020603050405020304" pitchFamily="18" charset="0"/>
              </a:rPr>
              <a:t>What percentage of acute sinusitis infections are viral? </a:t>
            </a:r>
          </a:p>
          <a:p>
            <a:pPr marL="857250" lvl="2" indent="-171450">
              <a:lnSpc>
                <a:spcPct val="107000"/>
              </a:lnSpc>
              <a:buFont typeface="+mj-lt"/>
              <a:buAutoNum type="alphaLcParenR"/>
              <a:tabLst>
                <a:tab pos="1028700" algn="l"/>
              </a:tabLst>
            </a:pPr>
            <a:r>
              <a:rPr lang="en-GB" sz="2800" i="1" dirty="0">
                <a:solidFill>
                  <a:schemeClr val="accent6">
                    <a:lumMod val="10000"/>
                  </a:schemeClr>
                </a:solidFill>
                <a:latin typeface="Calibri body"/>
                <a:ea typeface="Calibri" panose="020F0502020204030204" pitchFamily="34" charset="0"/>
                <a:cs typeface="Times New Roman" panose="02020603050405020304" pitchFamily="18" charset="0"/>
              </a:rPr>
              <a:t>30%</a:t>
            </a:r>
            <a:endParaRPr lang="en-GB" sz="2800" dirty="0">
              <a:solidFill>
                <a:schemeClr val="accent6">
                  <a:lumMod val="10000"/>
                </a:schemeClr>
              </a:solidFill>
              <a:latin typeface="Calibri body"/>
              <a:ea typeface="Calibri" panose="020F0502020204030204" pitchFamily="34" charset="0"/>
              <a:cs typeface="Times New Roman" panose="02020603050405020304" pitchFamily="18" charset="0"/>
            </a:endParaRPr>
          </a:p>
          <a:p>
            <a:pPr marL="857250" lvl="2" indent="-171450">
              <a:lnSpc>
                <a:spcPct val="107000"/>
              </a:lnSpc>
              <a:buFont typeface="+mj-lt"/>
              <a:buAutoNum type="alphaLcParenR"/>
              <a:tabLst>
                <a:tab pos="1028700" algn="l"/>
              </a:tabLst>
            </a:pPr>
            <a:r>
              <a:rPr lang="en-GB" sz="2800" dirty="0">
                <a:solidFill>
                  <a:schemeClr val="accent6">
                    <a:lumMod val="10000"/>
                  </a:schemeClr>
                </a:solidFill>
                <a:latin typeface="Calibri body"/>
                <a:ea typeface="Calibri" panose="020F0502020204030204" pitchFamily="34" charset="0"/>
                <a:cs typeface="Times New Roman" panose="02020603050405020304" pitchFamily="18" charset="0"/>
              </a:rPr>
              <a:t>50%</a:t>
            </a:r>
          </a:p>
          <a:p>
            <a:pPr marL="857250" lvl="2" indent="-171450">
              <a:lnSpc>
                <a:spcPct val="107000"/>
              </a:lnSpc>
              <a:buFont typeface="+mj-lt"/>
              <a:buAutoNum type="alphaLcParenR"/>
              <a:tabLst>
                <a:tab pos="1028700" algn="l"/>
              </a:tabLst>
            </a:pPr>
            <a:r>
              <a:rPr lang="en-GB" sz="2800" i="1" dirty="0">
                <a:solidFill>
                  <a:schemeClr val="accent6">
                    <a:lumMod val="10000"/>
                  </a:schemeClr>
                </a:solidFill>
                <a:latin typeface="Calibri body"/>
                <a:ea typeface="Calibri" panose="020F0502020204030204" pitchFamily="34" charset="0"/>
                <a:cs typeface="Times New Roman" panose="02020603050405020304" pitchFamily="18" charset="0"/>
              </a:rPr>
              <a:t>70%</a:t>
            </a:r>
            <a:endParaRPr lang="en-GB" sz="2800" dirty="0">
              <a:solidFill>
                <a:schemeClr val="accent6">
                  <a:lumMod val="10000"/>
                </a:schemeClr>
              </a:solidFill>
              <a:latin typeface="Calibri body"/>
              <a:ea typeface="Calibri" panose="020F0502020204030204" pitchFamily="34" charset="0"/>
              <a:cs typeface="Times New Roman" panose="02020603050405020304" pitchFamily="18" charset="0"/>
            </a:endParaRPr>
          </a:p>
          <a:p>
            <a:pPr marL="857250" lvl="2" indent="-171450">
              <a:lnSpc>
                <a:spcPct val="107000"/>
              </a:lnSpc>
              <a:buFont typeface="+mj-lt"/>
              <a:buAutoNum type="alphaLcParenR"/>
              <a:tabLst>
                <a:tab pos="1028700" algn="l"/>
              </a:tabLst>
            </a:pPr>
            <a:r>
              <a:rPr lang="en-GB" sz="2800" i="1" dirty="0">
                <a:solidFill>
                  <a:schemeClr val="accent6">
                    <a:lumMod val="10000"/>
                  </a:schemeClr>
                </a:solidFill>
                <a:latin typeface="Calibri body"/>
                <a:ea typeface="Calibri" panose="020F0502020204030204" pitchFamily="34" charset="0"/>
                <a:cs typeface="Times New Roman" panose="02020603050405020304" pitchFamily="18" charset="0"/>
              </a:rPr>
              <a:t>over 90%?</a:t>
            </a:r>
            <a:endParaRPr lang="en-GB" sz="2800" dirty="0">
              <a:solidFill>
                <a:schemeClr val="accent6">
                  <a:lumMod val="10000"/>
                </a:schemeClr>
              </a:solidFill>
              <a:latin typeface="Calibri body"/>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6B99686-5872-400B-9BC6-8A392A4017A9}"/>
              </a:ext>
            </a:extLst>
          </p:cNvPr>
          <p:cNvSpPr txBox="1"/>
          <p:nvPr/>
        </p:nvSpPr>
        <p:spPr>
          <a:xfrm>
            <a:off x="318978" y="1497742"/>
            <a:ext cx="8633636" cy="1091966"/>
          </a:xfrm>
          <a:prstGeom prst="rect">
            <a:avLst/>
          </a:prstGeom>
          <a:noFill/>
        </p:spPr>
        <p:txBody>
          <a:bodyPr wrap="square">
            <a:spAutoFit/>
          </a:bodyPr>
          <a:lstStyle/>
          <a:p>
            <a:pPr marL="342892" marR="0" lvl="1" indent="0" algn="l" defTabSz="914400" rtl="0" eaLnBrk="0" fontAlgn="base" latinLnBrk="0" hangingPunct="0">
              <a:lnSpc>
                <a:spcPct val="120000"/>
              </a:lnSpc>
              <a:spcBef>
                <a:spcPts val="600"/>
              </a:spcBef>
              <a:spcAft>
                <a:spcPct val="0"/>
              </a:spcAft>
              <a:buClrTx/>
              <a:buSzTx/>
              <a:buFontTx/>
              <a:buNone/>
              <a:tabLst/>
              <a:defRPr/>
            </a:pPr>
            <a:r>
              <a:rPr kumimoji="0" lang="en-GB" sz="2800" b="0" i="0" u="none" strike="noStrike" kern="1200" cap="none" spc="0" normalizeH="0" baseline="0" noProof="0" dirty="0">
                <a:ln>
                  <a:noFill/>
                </a:ln>
                <a:solidFill>
                  <a:prstClr val="black"/>
                </a:solidFill>
                <a:effectLst/>
                <a:uLnTx/>
                <a:uFillTx/>
                <a:ea typeface="ヒラギノ角ゴ Pro W3" pitchFamily="84" charset="-128"/>
                <a:cs typeface="+mn-cs"/>
              </a:rPr>
              <a:t>Sinusitis is a common diagnosis accounting for approx. 8% antibiotic prescriptions </a:t>
            </a:r>
            <a:endParaRPr kumimoji="0" lang="en-GB" sz="2800" b="0" i="0" u="none" strike="noStrike" kern="1200" cap="none" spc="0" normalizeH="0" baseline="0" noProof="0" dirty="0">
              <a:ln>
                <a:noFill/>
              </a:ln>
              <a:solidFill>
                <a:srgbClr val="98002E"/>
              </a:solidFill>
              <a:effectLst/>
              <a:uLnTx/>
              <a:uFillTx/>
              <a:ea typeface="ヒラギノ角ゴ Pro W3" pitchFamily="84" charset="-128"/>
              <a:cs typeface="+mn-cs"/>
            </a:endParaRPr>
          </a:p>
        </p:txBody>
      </p:sp>
      <p:sp>
        <p:nvSpPr>
          <p:cNvPr id="9" name="Rectangle 8">
            <a:extLst>
              <a:ext uri="{FF2B5EF4-FFF2-40B4-BE49-F238E27FC236}">
                <a16:creationId xmlns:a16="http://schemas.microsoft.com/office/drawing/2014/main" id="{B338A379-CA86-4940-AA0B-990CD9F4844E}"/>
              </a:ext>
            </a:extLst>
          </p:cNvPr>
          <p:cNvSpPr/>
          <p:nvPr/>
        </p:nvSpPr>
        <p:spPr>
          <a:xfrm>
            <a:off x="5612525" y="6356491"/>
            <a:ext cx="3531476" cy="461665"/>
          </a:xfrm>
          <a:prstGeom prst="rect">
            <a:avLst/>
          </a:prstGeom>
        </p:spPr>
        <p:txBody>
          <a:bodyPr wrap="square">
            <a:spAutoFit/>
          </a:bodyPr>
          <a:lstStyle/>
          <a:p>
            <a:pPr algn="r"/>
            <a:r>
              <a:rPr lang="en-GB" sz="1200" dirty="0" err="1">
                <a:solidFill>
                  <a:srgbClr val="C00000"/>
                </a:solidFill>
                <a:latin typeface="Calibri "/>
                <a:cs typeface="Arial" panose="020B0604020202020204" pitchFamily="34" charset="0"/>
              </a:rPr>
              <a:t>Smieszek</a:t>
            </a:r>
            <a:r>
              <a:rPr lang="en-GB" sz="1200" dirty="0">
                <a:solidFill>
                  <a:srgbClr val="C00000"/>
                </a:solidFill>
                <a:latin typeface="Calibri "/>
                <a:cs typeface="Arial" panose="020B0604020202020204" pitchFamily="34" charset="0"/>
              </a:rPr>
              <a:t>, T., et al. (2018). DOI: 10.1093/jac/dkx500</a:t>
            </a:r>
          </a:p>
          <a:p>
            <a:pPr algn="r"/>
            <a:r>
              <a:rPr lang="en-GB" sz="1200" dirty="0">
                <a:solidFill>
                  <a:srgbClr val="C00000"/>
                </a:solidFill>
                <a:latin typeface="Calibri "/>
                <a:cs typeface="Arial" panose="020B0604020202020204" pitchFamily="34" charset="0"/>
              </a:rPr>
              <a:t>https://www.nice.org.uk/guidance/ng79</a:t>
            </a:r>
            <a:endParaRPr lang="en-GB" sz="1200" dirty="0">
              <a:solidFill>
                <a:srgbClr val="C00000"/>
              </a:solidFill>
              <a:latin typeface="Calibri "/>
              <a:cs typeface="Arial" panose="020B0604020202020204" pitchFamily="34" charset="0"/>
              <a:hlinkClick r:id="rId4">
                <a:extLst>
                  <a:ext uri="{A12FA001-AC4F-418D-AE19-62706E023703}">
                    <ahyp:hlinkClr xmlns:ahyp="http://schemas.microsoft.com/office/drawing/2018/hyperlinkcolor" val="tx"/>
                  </a:ext>
                </a:extLst>
              </a:hlinkClick>
            </a:endParaRPr>
          </a:p>
        </p:txBody>
      </p:sp>
      <p:pic>
        <p:nvPicPr>
          <p:cNvPr id="8" name="Picture 7">
            <a:extLst>
              <a:ext uri="{FF2B5EF4-FFF2-40B4-BE49-F238E27FC236}">
                <a16:creationId xmlns:a16="http://schemas.microsoft.com/office/drawing/2014/main" id="{98E91AA5-C8F3-43FA-BA5E-9CC15C45BFEE}"/>
              </a:ext>
            </a:extLst>
          </p:cNvPr>
          <p:cNvPicPr>
            <a:picLocks noChangeAspect="1"/>
          </p:cNvPicPr>
          <p:nvPr/>
        </p:nvPicPr>
        <p:blipFill>
          <a:blip r:embed="rId5"/>
          <a:stretch>
            <a:fillRect/>
          </a:stretch>
        </p:blipFill>
        <p:spPr>
          <a:xfrm>
            <a:off x="6155801" y="4004170"/>
            <a:ext cx="2603840" cy="1562304"/>
          </a:xfrm>
          <a:prstGeom prst="rect">
            <a:avLst/>
          </a:prstGeom>
        </p:spPr>
      </p:pic>
      <p:sp>
        <p:nvSpPr>
          <p:cNvPr id="10" name="Title 1">
            <a:extLst>
              <a:ext uri="{FF2B5EF4-FFF2-40B4-BE49-F238E27FC236}">
                <a16:creationId xmlns:a16="http://schemas.microsoft.com/office/drawing/2014/main" id="{FE343C65-D47E-4C49-859F-BAFE31E1814F}"/>
              </a:ext>
            </a:extLst>
          </p:cNvPr>
          <p:cNvSpPr txBox="1">
            <a:spLocks/>
          </p:cNvSpPr>
          <p:nvPr/>
        </p:nvSpPr>
        <p:spPr>
          <a:xfrm>
            <a:off x="1395381" y="358848"/>
            <a:ext cx="692429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AD0016"/>
                </a:solidFill>
                <a:latin typeface="+mj-lt"/>
                <a:ea typeface="+mj-ea"/>
                <a:cs typeface="+mj-cs"/>
              </a:defRPr>
            </a:lvl1pPr>
          </a:lstStyle>
          <a:p>
            <a:r>
              <a:rPr lang="en-GB" dirty="0"/>
              <a:t>Sinusitis</a:t>
            </a:r>
          </a:p>
          <a:p>
            <a:r>
              <a:rPr lang="en-GB" sz="4000" b="0" dirty="0"/>
              <a:t>Question 2</a:t>
            </a:r>
          </a:p>
        </p:txBody>
      </p:sp>
      <p:sp>
        <p:nvSpPr>
          <p:cNvPr id="12" name="Date Placeholder 3">
            <a:extLst>
              <a:ext uri="{FF2B5EF4-FFF2-40B4-BE49-F238E27FC236}">
                <a16:creationId xmlns:a16="http://schemas.microsoft.com/office/drawing/2014/main" id="{13A3302D-C3BF-49CB-874A-19D156697990}"/>
              </a:ext>
            </a:extLst>
          </p:cNvPr>
          <p:cNvSpPr>
            <a:spLocks noGrp="1"/>
          </p:cNvSpPr>
          <p:nvPr>
            <p:ph type="dt" sz="half" idx="10"/>
          </p:nvPr>
        </p:nvSpPr>
        <p:spPr>
          <a:xfrm>
            <a:off x="628650" y="6356351"/>
            <a:ext cx="2057400" cy="365125"/>
          </a:xfrm>
        </p:spPr>
        <p:txBody>
          <a:bodyPr/>
          <a:lstStyle/>
          <a:p>
            <a:r>
              <a:rPr lang="en-US" dirty="0"/>
              <a:t>Remote Assessment V4</a:t>
            </a:r>
            <a:endParaRPr lang="en-GB" dirty="0"/>
          </a:p>
        </p:txBody>
      </p:sp>
    </p:spTree>
    <p:extLst>
      <p:ext uri="{BB962C8B-B14F-4D97-AF65-F5344CB8AC3E}">
        <p14:creationId xmlns:p14="http://schemas.microsoft.com/office/powerpoint/2010/main" val="274493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
      <a:dk1>
        <a:srgbClr val="AD0016"/>
      </a:dk1>
      <a:lt1>
        <a:srgbClr val="FFFFFF"/>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ARGET colour scheme">
      <a:dk1>
        <a:srgbClr val="AD0016"/>
      </a:dk1>
      <a:lt1>
        <a:srgbClr val="F4DDC4"/>
      </a:lt1>
      <a:dk2>
        <a:srgbClr val="DDDDDD"/>
      </a:dk2>
      <a:lt2>
        <a:srgbClr val="FFFFFF"/>
      </a:lt2>
      <a:accent1>
        <a:srgbClr val="AD0016"/>
      </a:accent1>
      <a:accent2>
        <a:srgbClr val="F4DDC4"/>
      </a:accent2>
      <a:accent3>
        <a:srgbClr val="666666"/>
      </a:accent3>
      <a:accent4>
        <a:srgbClr val="999999"/>
      </a:accent4>
      <a:accent5>
        <a:srgbClr val="DDDDDD"/>
      </a:accent5>
      <a:accent6>
        <a:srgbClr val="F6F6F6"/>
      </a:accent6>
      <a:hlink>
        <a:srgbClr val="FFFFFF"/>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7029</Words>
  <Application>Microsoft Office PowerPoint</Application>
  <PresentationFormat>On-screen Show (4:3)</PresentationFormat>
  <Paragraphs>844</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Calibri </vt:lpstr>
      <vt:lpstr>Calibri body</vt:lpstr>
      <vt:lpstr>Calibri Light</vt:lpstr>
      <vt:lpstr>Symbol</vt:lpstr>
      <vt:lpstr>Wingdings</vt:lpstr>
      <vt:lpstr>Office Theme</vt:lpstr>
      <vt:lpstr>Common infections  in extraordinary times  Decision points for remote management  General Practice and Out of Hours</vt:lpstr>
      <vt:lpstr>Aims</vt:lpstr>
      <vt:lpstr>Question 1</vt:lpstr>
      <vt:lpstr>Q1: Answer &amp; Rationale</vt:lpstr>
      <vt:lpstr>Why do we prescribe antibiotics?</vt:lpstr>
      <vt:lpstr>Challenges in Practice: AMS vs Sepsis</vt:lpstr>
      <vt:lpstr>Challenges in Practice: AMS vs Sepsis</vt:lpstr>
      <vt:lpstr>Tips for telephone consultations</vt:lpstr>
      <vt:lpstr>PowerPoint Presentation</vt:lpstr>
      <vt:lpstr>Remote Assessment Sinusitis</vt:lpstr>
      <vt:lpstr>Sinusitis (Acute) NICE Guidance 79</vt:lpstr>
      <vt:lpstr>Sinusitis- Acute NICE Guidance 79</vt:lpstr>
      <vt:lpstr>Question 3</vt:lpstr>
      <vt:lpstr>Sinusitis (Acute) Antibiotic Choice</vt:lpstr>
      <vt:lpstr>Cognitive Bias &amp; Assessing Risks</vt:lpstr>
      <vt:lpstr>Sore Throat</vt:lpstr>
      <vt:lpstr>Sore Throat Remote Assessment</vt:lpstr>
      <vt:lpstr>Sore Throat</vt:lpstr>
      <vt:lpstr>Otitis Media in Children Remote Assessment Decision Points</vt:lpstr>
      <vt:lpstr>Otitis Media in Children</vt:lpstr>
      <vt:lpstr>Otitis Media in Children</vt:lpstr>
      <vt:lpstr>COVID-19: Assessing Breathlessness &amp; Severity by Phone or Video</vt:lpstr>
      <vt:lpstr>Assessing Severity</vt:lpstr>
      <vt:lpstr>Cough &amp; Pneumonia During COVID-19 </vt:lpstr>
      <vt:lpstr>What is the role of antibiotics in early &amp; mild COVID-19 disease? </vt:lpstr>
      <vt:lpstr>Cough &amp; Pneumonia Viral or Bacterial Pneumonia?</vt:lpstr>
      <vt:lpstr>Question 4 Cough</vt:lpstr>
      <vt:lpstr>Treatment of Suspected Pneumonia in the Community</vt:lpstr>
      <vt:lpstr>COPD Guidance Prior to COVID-19</vt:lpstr>
      <vt:lpstr>COPD COVID-19 RAPID Guideline</vt:lpstr>
      <vt:lpstr>Back-Up Antibiotic Prescribing De la Poza- URTI Including Sinusitis</vt:lpstr>
      <vt:lpstr>What is the evidence for the back-up / delayed prescribing?</vt:lpstr>
      <vt:lpstr>Back-up prescribing How To Do It</vt:lpstr>
      <vt:lpstr>UTI- Remote Assessment Decision Points</vt:lpstr>
      <vt:lpstr>UTI (Lower)  Duration of Treatment</vt:lpstr>
      <vt:lpstr>Question 5</vt:lpstr>
      <vt:lpstr>Question 5  Answer &amp; Rationale</vt:lpstr>
      <vt:lpstr>Catheter UTI</vt:lpstr>
      <vt:lpstr>UTI in Adults</vt:lpstr>
      <vt:lpstr>PowerPoint Presentation</vt:lpstr>
      <vt:lpstr>Insect Bites  Remote Assessment</vt:lpstr>
      <vt:lpstr>Summary Common Infections Remote 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Eirwen Sides</dc:creator>
  <cp:lastModifiedBy/>
  <cp:revision>1</cp:revision>
  <dcterms:created xsi:type="dcterms:W3CDTF">2020-11-13T13:34:55Z</dcterms:created>
  <dcterms:modified xsi:type="dcterms:W3CDTF">2021-03-23T10:03:45Z</dcterms:modified>
</cp:coreProperties>
</file>