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01" r:id="rId3"/>
  </p:sldMasterIdLst>
  <p:notesMasterIdLst>
    <p:notesMasterId r:id="rId42"/>
  </p:notesMasterIdLst>
  <p:handoutMasterIdLst>
    <p:handoutMasterId r:id="rId43"/>
  </p:handoutMasterIdLst>
  <p:sldIdLst>
    <p:sldId id="566" r:id="rId4"/>
    <p:sldId id="434" r:id="rId5"/>
    <p:sldId id="564" r:id="rId6"/>
    <p:sldId id="579" r:id="rId7"/>
    <p:sldId id="534" r:id="rId8"/>
    <p:sldId id="540" r:id="rId9"/>
    <p:sldId id="881" r:id="rId10"/>
    <p:sldId id="539" r:id="rId11"/>
    <p:sldId id="872" r:id="rId12"/>
    <p:sldId id="273" r:id="rId13"/>
    <p:sldId id="869" r:id="rId14"/>
    <p:sldId id="580" r:id="rId15"/>
    <p:sldId id="863" r:id="rId16"/>
    <p:sldId id="390" r:id="rId17"/>
    <p:sldId id="569" r:id="rId18"/>
    <p:sldId id="861" r:id="rId19"/>
    <p:sldId id="864" r:id="rId20"/>
    <p:sldId id="877" r:id="rId21"/>
    <p:sldId id="850" r:id="rId22"/>
    <p:sldId id="878" r:id="rId23"/>
    <p:sldId id="879" r:id="rId24"/>
    <p:sldId id="859" r:id="rId25"/>
    <p:sldId id="410" r:id="rId26"/>
    <p:sldId id="886" r:id="rId27"/>
    <p:sldId id="436" r:id="rId28"/>
    <p:sldId id="890" r:id="rId29"/>
    <p:sldId id="893" r:id="rId30"/>
    <p:sldId id="891" r:id="rId31"/>
    <p:sldId id="272" r:id="rId32"/>
    <p:sldId id="277" r:id="rId33"/>
    <p:sldId id="888" r:id="rId34"/>
    <p:sldId id="439" r:id="rId35"/>
    <p:sldId id="444" r:id="rId36"/>
    <p:sldId id="445" r:id="rId37"/>
    <p:sldId id="862" r:id="rId38"/>
    <p:sldId id="418" r:id="rId39"/>
    <p:sldId id="894" r:id="rId40"/>
    <p:sldId id="50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rwen Sides" initials="ES" lastIdx="26" clrIdx="0">
    <p:extLst>
      <p:ext uri="{19B8F6BF-5375-455C-9EA6-DF929625EA0E}">
        <p15:presenceInfo xmlns:p15="http://schemas.microsoft.com/office/powerpoint/2012/main" userId="S-1-5-21-3685816821-1215056363-1987234180-135710" providerId="AD"/>
      </p:ext>
    </p:extLst>
  </p:cmAuthor>
  <p:cmAuthor id="2" name="Donna Lecky" initials="DL" lastIdx="45" clrIdx="1">
    <p:extLst>
      <p:ext uri="{19B8F6BF-5375-455C-9EA6-DF929625EA0E}">
        <p15:presenceInfo xmlns:p15="http://schemas.microsoft.com/office/powerpoint/2012/main" userId="S-1-5-21-3685816821-1215056363-1987234180-2359" providerId="AD"/>
      </p:ext>
    </p:extLst>
  </p:cmAuthor>
  <p:cmAuthor id="3" name="Cliodna McNulty" initials="CM" lastIdx="9" clrIdx="2">
    <p:extLst>
      <p:ext uri="{19B8F6BF-5375-455C-9EA6-DF929625EA0E}">
        <p15:presenceInfo xmlns:p15="http://schemas.microsoft.com/office/powerpoint/2012/main" userId="S-1-5-21-3685816821-1215056363-1987234180-6184" providerId="AD"/>
      </p:ext>
    </p:extLst>
  </p:cmAuthor>
  <p:cmAuthor id="4" name="Daramola Busola (99E) Basildon &amp; Brentwood CCG" initials="DB(B&amp;BC" lastIdx="16" clrIdx="3">
    <p:extLst>
      <p:ext uri="{19B8F6BF-5375-455C-9EA6-DF929625EA0E}">
        <p15:presenceInfo xmlns:p15="http://schemas.microsoft.com/office/powerpoint/2012/main" userId="S-1-5-21-101132880-566332437-1595739349-78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EA1"/>
    <a:srgbClr val="AF1E2C"/>
    <a:srgbClr val="F4DDC4"/>
    <a:srgbClr val="AD0016"/>
    <a:srgbClr val="FF9933"/>
    <a:srgbClr val="1D8691"/>
    <a:srgbClr val="39582A"/>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3891" autoAdjust="0"/>
  </p:normalViewPr>
  <p:slideViewPr>
    <p:cSldViewPr snapToGrid="0">
      <p:cViewPr varScale="1">
        <p:scale>
          <a:sx n="54" d="100"/>
          <a:sy n="54" d="100"/>
        </p:scale>
        <p:origin x="1074" y="72"/>
      </p:cViewPr>
      <p:guideLst/>
    </p:cSldViewPr>
  </p:slideViewPr>
  <p:outlineViewPr>
    <p:cViewPr>
      <p:scale>
        <a:sx n="33" d="100"/>
        <a:sy n="33" d="100"/>
      </p:scale>
      <p:origin x="0" y="-864"/>
    </p:cViewPr>
  </p:outlineViewPr>
  <p:notesTextViewPr>
    <p:cViewPr>
      <p:scale>
        <a:sx n="3" d="2"/>
        <a:sy n="3" d="2"/>
      </p:scale>
      <p:origin x="0" y="0"/>
    </p:cViewPr>
  </p:notesTextViewPr>
  <p:sorterViewPr>
    <p:cViewPr>
      <p:scale>
        <a:sx n="110" d="100"/>
        <a:sy n="110" d="100"/>
      </p:scale>
      <p:origin x="0" y="-12200"/>
    </p:cViewPr>
  </p:sorter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Agree</c:v>
                </c:pt>
              </c:strCache>
            </c:strRef>
          </c:tx>
          <c:spPr>
            <a:solidFill>
              <a:srgbClr val="00B050"/>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GP</c:v>
                </c:pt>
                <c:pt idx="1">
                  <c:v>nurse</c:v>
                </c:pt>
                <c:pt idx="2">
                  <c:v>pharmacist</c:v>
                </c:pt>
              </c:strCache>
            </c:strRef>
          </c:cat>
          <c:val>
            <c:numRef>
              <c:f>Sheet1!$B$2:$B$4</c:f>
              <c:numCache>
                <c:formatCode>0%</c:formatCode>
                <c:ptCount val="3"/>
                <c:pt idx="0">
                  <c:v>0.87</c:v>
                </c:pt>
                <c:pt idx="1">
                  <c:v>0.75</c:v>
                </c:pt>
                <c:pt idx="2">
                  <c:v>0.7</c:v>
                </c:pt>
              </c:numCache>
            </c:numRef>
          </c:val>
          <c:extLst>
            <c:ext xmlns:c16="http://schemas.microsoft.com/office/drawing/2014/chart" uri="{C3380CC4-5D6E-409C-BE32-E72D297353CC}">
              <c16:uniqueId val="{00000000-95CF-4E05-B7C1-EEC740471256}"/>
            </c:ext>
          </c:extLst>
        </c:ser>
        <c:ser>
          <c:idx val="1"/>
          <c:order val="1"/>
          <c:tx>
            <c:strRef>
              <c:f>Sheet1!$C$1</c:f>
              <c:strCache>
                <c:ptCount val="1"/>
                <c:pt idx="0">
                  <c:v>Neither agree/disagree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GP</c:v>
                </c:pt>
                <c:pt idx="1">
                  <c:v>nurse</c:v>
                </c:pt>
                <c:pt idx="2">
                  <c:v>pharmacist</c:v>
                </c:pt>
              </c:strCache>
            </c:strRef>
          </c:cat>
          <c:val>
            <c:numRef>
              <c:f>Sheet1!$C$2:$C$4</c:f>
              <c:numCache>
                <c:formatCode>0%</c:formatCode>
                <c:ptCount val="3"/>
                <c:pt idx="0">
                  <c:v>0.04</c:v>
                </c:pt>
                <c:pt idx="1">
                  <c:v>0.1</c:v>
                </c:pt>
                <c:pt idx="2">
                  <c:v>0.12</c:v>
                </c:pt>
              </c:numCache>
            </c:numRef>
          </c:val>
          <c:extLst>
            <c:ext xmlns:c16="http://schemas.microsoft.com/office/drawing/2014/chart" uri="{C3380CC4-5D6E-409C-BE32-E72D297353CC}">
              <c16:uniqueId val="{00000001-95CF-4E05-B7C1-EEC740471256}"/>
            </c:ext>
          </c:extLst>
        </c:ser>
        <c:ser>
          <c:idx val="2"/>
          <c:order val="2"/>
          <c:tx>
            <c:strRef>
              <c:f>Sheet1!$D$1</c:f>
              <c:strCache>
                <c:ptCount val="1"/>
                <c:pt idx="0">
                  <c:v>Disagree</c:v>
                </c:pt>
              </c:strCache>
            </c:strRef>
          </c:tx>
          <c:spPr>
            <a:solidFill>
              <a:srgbClr val="FF0000"/>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GP</c:v>
                </c:pt>
                <c:pt idx="1">
                  <c:v>nurse</c:v>
                </c:pt>
                <c:pt idx="2">
                  <c:v>pharmacist</c:v>
                </c:pt>
              </c:strCache>
            </c:strRef>
          </c:cat>
          <c:val>
            <c:numRef>
              <c:f>Sheet1!$D$2:$D$4</c:f>
              <c:numCache>
                <c:formatCode>0%</c:formatCode>
                <c:ptCount val="3"/>
                <c:pt idx="0">
                  <c:v>0.08</c:v>
                </c:pt>
                <c:pt idx="1">
                  <c:v>0.12</c:v>
                </c:pt>
                <c:pt idx="2">
                  <c:v>0.15</c:v>
                </c:pt>
              </c:numCache>
            </c:numRef>
          </c:val>
          <c:extLst>
            <c:ext xmlns:c16="http://schemas.microsoft.com/office/drawing/2014/chart" uri="{C3380CC4-5D6E-409C-BE32-E72D297353CC}">
              <c16:uniqueId val="{00000002-95CF-4E05-B7C1-EEC740471256}"/>
            </c:ext>
          </c:extLst>
        </c:ser>
        <c:ser>
          <c:idx val="3"/>
          <c:order val="3"/>
          <c:tx>
            <c:strRef>
              <c:f>Sheet1!$E$1</c:f>
              <c:strCache>
                <c:ptCount val="1"/>
                <c:pt idx="0">
                  <c:v>Don't know </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GP</c:v>
                </c:pt>
                <c:pt idx="1">
                  <c:v>nurse</c:v>
                </c:pt>
                <c:pt idx="2">
                  <c:v>pharmacist</c:v>
                </c:pt>
              </c:strCache>
            </c:strRef>
          </c:cat>
          <c:val>
            <c:numRef>
              <c:f>Sheet1!$E$2:$E$4</c:f>
              <c:numCache>
                <c:formatCode>0%</c:formatCode>
                <c:ptCount val="3"/>
                <c:pt idx="0">
                  <c:v>0.01</c:v>
                </c:pt>
                <c:pt idx="1">
                  <c:v>0.03</c:v>
                </c:pt>
                <c:pt idx="2">
                  <c:v>0.03</c:v>
                </c:pt>
              </c:numCache>
            </c:numRef>
          </c:val>
          <c:extLst>
            <c:ext xmlns:c16="http://schemas.microsoft.com/office/drawing/2014/chart" uri="{C3380CC4-5D6E-409C-BE32-E72D297353CC}">
              <c16:uniqueId val="{00000003-95CF-4E05-B7C1-EEC740471256}"/>
            </c:ext>
          </c:extLst>
        </c:ser>
        <c:dLbls>
          <c:showLegendKey val="0"/>
          <c:showVal val="0"/>
          <c:showCatName val="0"/>
          <c:showSerName val="0"/>
          <c:showPercent val="0"/>
          <c:showBubbleSize val="0"/>
        </c:dLbls>
        <c:gapWidth val="35"/>
        <c:overlap val="100"/>
        <c:axId val="533068384"/>
        <c:axId val="533061824"/>
      </c:barChart>
      <c:catAx>
        <c:axId val="533068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accent6">
                    <a:lumMod val="10000"/>
                  </a:schemeClr>
                </a:solidFill>
                <a:latin typeface="+mn-lt"/>
                <a:ea typeface="+mn-ea"/>
                <a:cs typeface="Arial" panose="020B0604020202020204" pitchFamily="34" charset="0"/>
              </a:defRPr>
            </a:pPr>
            <a:endParaRPr lang="en-US"/>
          </a:p>
        </c:txPr>
        <c:crossAx val="533061824"/>
        <c:crosses val="autoZero"/>
        <c:auto val="1"/>
        <c:lblAlgn val="ctr"/>
        <c:lblOffset val="100"/>
        <c:noMultiLvlLbl val="0"/>
      </c:catAx>
      <c:valAx>
        <c:axId val="5330618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3068384"/>
        <c:crosses val="autoZero"/>
        <c:crossBetween val="between"/>
      </c:valAx>
      <c:spPr>
        <a:noFill/>
        <a:ln>
          <a:solidFill>
            <a:schemeClr val="bg1">
              <a:alpha val="0"/>
            </a:schemeClr>
          </a:solid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sz="1600">
          <a:solidFill>
            <a:schemeClr val="accent6">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explosion val="8"/>
          <c:dPt>
            <c:idx val="0"/>
            <c:bubble3D val="0"/>
            <c:spPr>
              <a:solidFill>
                <a:srgbClr val="39582A"/>
              </a:solidFill>
              <a:ln w="19050">
                <a:solidFill>
                  <a:schemeClr val="lt1"/>
                </a:solidFill>
              </a:ln>
              <a:effectLst/>
            </c:spPr>
            <c:extLst>
              <c:ext xmlns:c16="http://schemas.microsoft.com/office/drawing/2014/chart" uri="{C3380CC4-5D6E-409C-BE32-E72D297353CC}">
                <c16:uniqueId val="{00000001-E269-4BEB-978B-27A263E7FA52}"/>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E269-4BEB-978B-27A263E7FA52}"/>
              </c:ext>
            </c:extLst>
          </c:dPt>
          <c:dPt>
            <c:idx val="2"/>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5-E269-4BEB-978B-27A263E7FA52}"/>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E269-4BEB-978B-27A263E7FA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269-4BEB-978B-27A263E7FA52}"/>
              </c:ext>
            </c:extLst>
          </c:dPt>
          <c:cat>
            <c:strRef>
              <c:f>Sheet1!$A$24:$A$27</c:f>
              <c:strCache>
                <c:ptCount val="4"/>
                <c:pt idx="0">
                  <c:v>Given a backup/delayed antibiotic</c:v>
                </c:pt>
                <c:pt idx="1">
                  <c:v>Not given </c:v>
                </c:pt>
                <c:pt idx="2">
                  <c:v>Taken delayed antibiotic</c:v>
                </c:pt>
                <c:pt idx="3">
                  <c:v>Not taken delayed antibiotic</c:v>
                </c:pt>
              </c:strCache>
            </c:strRef>
          </c:cat>
          <c:val>
            <c:numRef>
              <c:f>Sheet1!$B$24:$B$27</c:f>
              <c:numCache>
                <c:formatCode>0</c:formatCode>
                <c:ptCount val="4"/>
                <c:pt idx="0">
                  <c:v>82</c:v>
                </c:pt>
                <c:pt idx="1">
                  <c:v>1970</c:v>
                </c:pt>
                <c:pt idx="2" formatCode="0%">
                  <c:v>0.51</c:v>
                </c:pt>
                <c:pt idx="3" formatCode="0%">
                  <c:v>0.48</c:v>
                </c:pt>
              </c:numCache>
            </c:numRef>
          </c:val>
          <c:extLst>
            <c:ext xmlns:c16="http://schemas.microsoft.com/office/drawing/2014/chart" uri="{C3380CC4-5D6E-409C-BE32-E72D297353CC}">
              <c16:uniqueId val="{0000000A-E269-4BEB-978B-27A263E7FA52}"/>
            </c:ext>
          </c:extLst>
        </c:ser>
        <c:dLbls>
          <c:showLegendKey val="0"/>
          <c:showVal val="0"/>
          <c:showCatName val="0"/>
          <c:showSerName val="0"/>
          <c:showPercent val="0"/>
          <c:showBubbleSize val="0"/>
          <c:showLeaderLines val="1"/>
        </c:dLbls>
        <c:gapWidth val="100"/>
        <c:splitType val="pos"/>
        <c:splitPos val="2"/>
        <c:secondPieSize val="75"/>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accent6">
                    <a:lumMod val="10000"/>
                  </a:schemeClr>
                </a:solidFill>
                <a:latin typeface="+mn-lt"/>
                <a:ea typeface="+mn-ea"/>
                <a:cs typeface="+mn-cs"/>
              </a:defRPr>
            </a:pPr>
            <a:r>
              <a:rPr lang="en-GB"/>
              <a:t>Nitrofurantoin &amp; Trimethoprim Items per 1,000 ASTRO-PU</a:t>
            </a:r>
          </a:p>
          <a:p>
            <a:pPr>
              <a:defRPr/>
            </a:pPr>
            <a:r>
              <a:rPr lang="en-GB"/>
              <a:t>August 2019 to July 2020</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accent6">
                  <a:lumMod val="10000"/>
                </a:schemeClr>
              </a:solidFill>
              <a:latin typeface="+mn-lt"/>
              <a:ea typeface="+mn-ea"/>
              <a:cs typeface="+mn-cs"/>
            </a:defRPr>
          </a:pPr>
          <a:endParaRPr lang="en-US"/>
        </a:p>
      </c:txPr>
    </c:title>
    <c:autoTitleDeleted val="0"/>
    <c:plotArea>
      <c:layout/>
      <c:barChart>
        <c:barDir val="col"/>
        <c:grouping val="stacked"/>
        <c:varyColors val="0"/>
        <c:ser>
          <c:idx val="0"/>
          <c:order val="0"/>
          <c:tx>
            <c:strRef>
              <c:f>'T Nitro &amp; Trimeth Data'!$G$2</c:f>
              <c:strCache>
                <c:ptCount val="1"/>
                <c:pt idx="0">
                  <c:v>Nitrofurantoin Items/ASTRO-PU</c:v>
                </c:pt>
              </c:strCache>
            </c:strRef>
          </c:tx>
          <c:spPr>
            <a:solidFill>
              <a:srgbClr val="00B050"/>
            </a:solidFill>
            <a:ln>
              <a:noFill/>
            </a:ln>
            <a:effectLst/>
          </c:spPr>
          <c:invertIfNegative val="0"/>
          <c:cat>
            <c:strRef>
              <c:f>'T Nitro &amp; Trimeth Data'!$A$3:$A$29</c:f>
              <c:strCache>
                <c:ptCount val="27"/>
                <c:pt idx="0">
                  <c:v>Practice A</c:v>
                </c:pt>
                <c:pt idx="1">
                  <c:v>Practice B</c:v>
                </c:pt>
                <c:pt idx="2">
                  <c:v>Practice C</c:v>
                </c:pt>
                <c:pt idx="3">
                  <c:v>Practice D</c:v>
                </c:pt>
                <c:pt idx="4">
                  <c:v>Practice E</c:v>
                </c:pt>
                <c:pt idx="5">
                  <c:v>Practice F</c:v>
                </c:pt>
                <c:pt idx="6">
                  <c:v>Practice G</c:v>
                </c:pt>
                <c:pt idx="7">
                  <c:v>Practice H</c:v>
                </c:pt>
                <c:pt idx="8">
                  <c:v>Practice I</c:v>
                </c:pt>
                <c:pt idx="9">
                  <c:v>Practice J</c:v>
                </c:pt>
                <c:pt idx="10">
                  <c:v>Practice K</c:v>
                </c:pt>
                <c:pt idx="11">
                  <c:v>Practice L</c:v>
                </c:pt>
                <c:pt idx="12">
                  <c:v>Practice M</c:v>
                </c:pt>
                <c:pt idx="13">
                  <c:v>Practice N</c:v>
                </c:pt>
                <c:pt idx="14">
                  <c:v>Practice O</c:v>
                </c:pt>
                <c:pt idx="15">
                  <c:v>Practice P</c:v>
                </c:pt>
                <c:pt idx="16">
                  <c:v>Practice Q</c:v>
                </c:pt>
                <c:pt idx="17">
                  <c:v>Practice R</c:v>
                </c:pt>
                <c:pt idx="18">
                  <c:v>Practice S</c:v>
                </c:pt>
                <c:pt idx="19">
                  <c:v>Practice T</c:v>
                </c:pt>
                <c:pt idx="20">
                  <c:v>Practice U</c:v>
                </c:pt>
                <c:pt idx="21">
                  <c:v>Practice V</c:v>
                </c:pt>
                <c:pt idx="22">
                  <c:v>Practice W</c:v>
                </c:pt>
                <c:pt idx="23">
                  <c:v>Practice X</c:v>
                </c:pt>
                <c:pt idx="24">
                  <c:v>Practice Y</c:v>
                </c:pt>
                <c:pt idx="25">
                  <c:v>Practice Z</c:v>
                </c:pt>
                <c:pt idx="26">
                  <c:v>Practice AA</c:v>
                </c:pt>
              </c:strCache>
            </c:strRef>
          </c:cat>
          <c:val>
            <c:numRef>
              <c:f>'T Nitro &amp; Trimeth Data'!$G$3:$G$29</c:f>
              <c:numCache>
                <c:formatCode>0.00</c:formatCode>
                <c:ptCount val="27"/>
                <c:pt idx="0">
                  <c:v>8.0808011781227247</c:v>
                </c:pt>
                <c:pt idx="1">
                  <c:v>5.399517924290322</c:v>
                </c:pt>
                <c:pt idx="2">
                  <c:v>5.1281543907036564</c:v>
                </c:pt>
                <c:pt idx="3">
                  <c:v>4.9134743048962868</c:v>
                </c:pt>
                <c:pt idx="4">
                  <c:v>4.872791199872311</c:v>
                </c:pt>
                <c:pt idx="5">
                  <c:v>4.8446278893098285</c:v>
                </c:pt>
                <c:pt idx="6">
                  <c:v>4.646415653805108</c:v>
                </c:pt>
                <c:pt idx="7">
                  <c:v>4.5176455669281923</c:v>
                </c:pt>
                <c:pt idx="8">
                  <c:v>4.4924240739535053</c:v>
                </c:pt>
                <c:pt idx="9">
                  <c:v>4.4508820795138968</c:v>
                </c:pt>
                <c:pt idx="10">
                  <c:v>4.3042987897716323</c:v>
                </c:pt>
                <c:pt idx="11">
                  <c:v>4.138982850325899</c:v>
                </c:pt>
                <c:pt idx="12">
                  <c:v>4.0439299422176189</c:v>
                </c:pt>
                <c:pt idx="13">
                  <c:v>3.977348876516785</c:v>
                </c:pt>
                <c:pt idx="14">
                  <c:v>3.9710265171777572</c:v>
                </c:pt>
                <c:pt idx="15">
                  <c:v>3.9315110870928351</c:v>
                </c:pt>
                <c:pt idx="16">
                  <c:v>3.9027324720392214</c:v>
                </c:pt>
                <c:pt idx="17">
                  <c:v>3.8099476722231209</c:v>
                </c:pt>
                <c:pt idx="18">
                  <c:v>3.7875776620404191</c:v>
                </c:pt>
                <c:pt idx="19">
                  <c:v>3.582178013079834</c:v>
                </c:pt>
                <c:pt idx="20">
                  <c:v>3.5291706151986051</c:v>
                </c:pt>
                <c:pt idx="21">
                  <c:v>3.5028576312555781</c:v>
                </c:pt>
                <c:pt idx="22">
                  <c:v>3.3923235862205128</c:v>
                </c:pt>
                <c:pt idx="23">
                  <c:v>3.2957696226797331</c:v>
                </c:pt>
                <c:pt idx="24">
                  <c:v>3.0777556936318988</c:v>
                </c:pt>
                <c:pt idx="25">
                  <c:v>2.8024029897959939</c:v>
                </c:pt>
                <c:pt idx="26">
                  <c:v>2.4097309316348379</c:v>
                </c:pt>
              </c:numCache>
            </c:numRef>
          </c:val>
          <c:extLst>
            <c:ext xmlns:c16="http://schemas.microsoft.com/office/drawing/2014/chart" uri="{C3380CC4-5D6E-409C-BE32-E72D297353CC}">
              <c16:uniqueId val="{00000000-969A-4782-A44C-5F76AFFDAD53}"/>
            </c:ext>
          </c:extLst>
        </c:ser>
        <c:ser>
          <c:idx val="1"/>
          <c:order val="1"/>
          <c:tx>
            <c:strRef>
              <c:f>'T Nitro &amp; Trimeth Data'!$H$2</c:f>
              <c:strCache>
                <c:ptCount val="1"/>
                <c:pt idx="0">
                  <c:v>Trimethoprim Items/ASTRO-PU</c:v>
                </c:pt>
              </c:strCache>
            </c:strRef>
          </c:tx>
          <c:spPr>
            <a:solidFill>
              <a:srgbClr val="FF9933"/>
            </a:solidFill>
            <a:ln>
              <a:noFill/>
            </a:ln>
            <a:effectLst/>
          </c:spPr>
          <c:invertIfNegative val="0"/>
          <c:cat>
            <c:strRef>
              <c:f>'T Nitro &amp; Trimeth Data'!$A$3:$A$29</c:f>
              <c:strCache>
                <c:ptCount val="27"/>
                <c:pt idx="0">
                  <c:v>Practice A</c:v>
                </c:pt>
                <c:pt idx="1">
                  <c:v>Practice B</c:v>
                </c:pt>
                <c:pt idx="2">
                  <c:v>Practice C</c:v>
                </c:pt>
                <c:pt idx="3">
                  <c:v>Practice D</c:v>
                </c:pt>
                <c:pt idx="4">
                  <c:v>Practice E</c:v>
                </c:pt>
                <c:pt idx="5">
                  <c:v>Practice F</c:v>
                </c:pt>
                <c:pt idx="6">
                  <c:v>Practice G</c:v>
                </c:pt>
                <c:pt idx="7">
                  <c:v>Practice H</c:v>
                </c:pt>
                <c:pt idx="8">
                  <c:v>Practice I</c:v>
                </c:pt>
                <c:pt idx="9">
                  <c:v>Practice J</c:v>
                </c:pt>
                <c:pt idx="10">
                  <c:v>Practice K</c:v>
                </c:pt>
                <c:pt idx="11">
                  <c:v>Practice L</c:v>
                </c:pt>
                <c:pt idx="12">
                  <c:v>Practice M</c:v>
                </c:pt>
                <c:pt idx="13">
                  <c:v>Practice N</c:v>
                </c:pt>
                <c:pt idx="14">
                  <c:v>Practice O</c:v>
                </c:pt>
                <c:pt idx="15">
                  <c:v>Practice P</c:v>
                </c:pt>
                <c:pt idx="16">
                  <c:v>Practice Q</c:v>
                </c:pt>
                <c:pt idx="17">
                  <c:v>Practice R</c:v>
                </c:pt>
                <c:pt idx="18">
                  <c:v>Practice S</c:v>
                </c:pt>
                <c:pt idx="19">
                  <c:v>Practice T</c:v>
                </c:pt>
                <c:pt idx="20">
                  <c:v>Practice U</c:v>
                </c:pt>
                <c:pt idx="21">
                  <c:v>Practice V</c:v>
                </c:pt>
                <c:pt idx="22">
                  <c:v>Practice W</c:v>
                </c:pt>
                <c:pt idx="23">
                  <c:v>Practice X</c:v>
                </c:pt>
                <c:pt idx="24">
                  <c:v>Practice Y</c:v>
                </c:pt>
                <c:pt idx="25">
                  <c:v>Practice Z</c:v>
                </c:pt>
                <c:pt idx="26">
                  <c:v>Practice AA</c:v>
                </c:pt>
              </c:strCache>
            </c:strRef>
          </c:cat>
          <c:val>
            <c:numRef>
              <c:f>'T Nitro &amp; Trimeth Data'!$H$3:$H$29</c:f>
              <c:numCache>
                <c:formatCode>0.00</c:formatCode>
                <c:ptCount val="27"/>
                <c:pt idx="0">
                  <c:v>2.5626219380938875</c:v>
                </c:pt>
                <c:pt idx="1">
                  <c:v>2.0585662086356851</c:v>
                </c:pt>
                <c:pt idx="2">
                  <c:v>2.6838006441620301</c:v>
                </c:pt>
                <c:pt idx="3">
                  <c:v>1.2231855864509744</c:v>
                </c:pt>
                <c:pt idx="4">
                  <c:v>2.3364803229671649</c:v>
                </c:pt>
                <c:pt idx="5">
                  <c:v>2.1421341472497342</c:v>
                </c:pt>
                <c:pt idx="6">
                  <c:v>1.7462522407512577</c:v>
                </c:pt>
                <c:pt idx="7">
                  <c:v>2.4833841128143281</c:v>
                </c:pt>
                <c:pt idx="8">
                  <c:v>1.9486369380610293</c:v>
                </c:pt>
                <c:pt idx="9">
                  <c:v>2.1334243352034448</c:v>
                </c:pt>
                <c:pt idx="10">
                  <c:v>1.4347662632572109</c:v>
                </c:pt>
                <c:pt idx="11">
                  <c:v>2.630648858238223</c:v>
                </c:pt>
                <c:pt idx="12">
                  <c:v>1.4801312206809585</c:v>
                </c:pt>
                <c:pt idx="13">
                  <c:v>2.4721595081102037</c:v>
                </c:pt>
                <c:pt idx="14">
                  <c:v>2.7838124037947165</c:v>
                </c:pt>
                <c:pt idx="15">
                  <c:v>2.4803512355742758</c:v>
                </c:pt>
                <c:pt idx="16">
                  <c:v>3.6541507859220737</c:v>
                </c:pt>
                <c:pt idx="17">
                  <c:v>1.3823703943464423</c:v>
                </c:pt>
                <c:pt idx="18">
                  <c:v>3.7089972126204938</c:v>
                </c:pt>
                <c:pt idx="19">
                  <c:v>2.355553420722194</c:v>
                </c:pt>
                <c:pt idx="20">
                  <c:v>3.0360373474183286</c:v>
                </c:pt>
                <c:pt idx="21">
                  <c:v>2.634148938704195</c:v>
                </c:pt>
                <c:pt idx="22">
                  <c:v>3.2068911072309669</c:v>
                </c:pt>
                <c:pt idx="23">
                  <c:v>1.8444215319583828</c:v>
                </c:pt>
                <c:pt idx="24">
                  <c:v>0.7953750668936368</c:v>
                </c:pt>
                <c:pt idx="25">
                  <c:v>1.1888982380952702</c:v>
                </c:pt>
                <c:pt idx="26">
                  <c:v>1.5553717831461229</c:v>
                </c:pt>
              </c:numCache>
            </c:numRef>
          </c:val>
          <c:extLst>
            <c:ext xmlns:c16="http://schemas.microsoft.com/office/drawing/2014/chart" uri="{C3380CC4-5D6E-409C-BE32-E72D297353CC}">
              <c16:uniqueId val="{00000001-969A-4782-A44C-5F76AFFDAD53}"/>
            </c:ext>
          </c:extLst>
        </c:ser>
        <c:dLbls>
          <c:showLegendKey val="0"/>
          <c:showVal val="0"/>
          <c:showCatName val="0"/>
          <c:showSerName val="0"/>
          <c:showPercent val="0"/>
          <c:showBubbleSize val="0"/>
        </c:dLbls>
        <c:gapWidth val="75"/>
        <c:overlap val="100"/>
        <c:axId val="1349539488"/>
        <c:axId val="1343792720"/>
      </c:barChart>
      <c:catAx>
        <c:axId val="134953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accent6">
                    <a:lumMod val="10000"/>
                  </a:schemeClr>
                </a:solidFill>
                <a:latin typeface="+mn-lt"/>
                <a:ea typeface="+mn-ea"/>
                <a:cs typeface="+mn-cs"/>
              </a:defRPr>
            </a:pPr>
            <a:endParaRPr lang="en-US"/>
          </a:p>
        </c:txPr>
        <c:crossAx val="1343792720"/>
        <c:crosses val="autoZero"/>
        <c:auto val="1"/>
        <c:lblAlgn val="ctr"/>
        <c:lblOffset val="100"/>
        <c:noMultiLvlLbl val="0"/>
      </c:catAx>
      <c:valAx>
        <c:axId val="1343792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accent6">
                    <a:lumMod val="10000"/>
                  </a:schemeClr>
                </a:solidFill>
                <a:latin typeface="+mn-lt"/>
                <a:ea typeface="+mn-ea"/>
                <a:cs typeface="+mn-cs"/>
              </a:defRPr>
            </a:pPr>
            <a:endParaRPr lang="en-US"/>
          </a:p>
        </c:txPr>
        <c:crossAx val="1349539488"/>
        <c:crosses val="autoZero"/>
        <c:crossBetween val="between"/>
      </c:valAx>
      <c:spPr>
        <a:noFill/>
        <a:ln>
          <a:noFill/>
        </a:ln>
        <a:effectLst/>
      </c:spPr>
    </c:plotArea>
    <c:legend>
      <c:legendPos val="b"/>
      <c:layout>
        <c:manualLayout>
          <c:xMode val="edge"/>
          <c:yMode val="edge"/>
          <c:x val="0.22115167782059209"/>
          <c:y val="0.1688947025460569"/>
          <c:w val="0.76011707419119257"/>
          <c:h val="5.013722362999004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6">
                  <a:lumMod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solidFill>
            <a:schemeClr val="accent6">
              <a:lumMod val="1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AB84A3-0833-4380-A61E-1D7464A73770}" type="datetime1">
              <a:rPr lang="en-GB" smtClean="0"/>
              <a:t>15/10/2021</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2020.11.03 TARGET condensed workshop FINAL to go with COVID decision points</a:t>
            </a:r>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8E4E3-081C-4259-9E17-3A3EA9926EFB}" type="datetime1">
              <a:rPr lang="en-GB" smtClean="0"/>
              <a:t>15/10/2021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2020.11.03 TARGET condensed workshop FINAL to go with COVID decision points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1B1E0-4C91-4B31-827B-0531DB732E49}" type="slidenum">
              <a:rPr lang="en-GB" smtClean="0"/>
              <a:t>‹#›</a:t>
            </a:fld>
            <a:endParaRPr lang="en-GB"/>
          </a:p>
        </p:txBody>
      </p:sp>
    </p:spTree>
    <p:extLst>
      <p:ext uri="{BB962C8B-B14F-4D97-AF65-F5344CB8AC3E}">
        <p14:creationId xmlns:p14="http://schemas.microsoft.com/office/powerpoint/2010/main" val="212516724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cgp.org.uk/clinical-and-research/resources/toolkits/target-antibiotic-toolkit.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helancet.com/journals/lanres/article/PIIS2213-2600(16)30223-5/abstrac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c.europa.eu/health/antimicrobial_resistance/docs/ebs_338_en.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ncbi.nlm.nih.gov/pubmed/?term=Dunleavey%20J%5bAuthor%5d&amp;cauthor=true&amp;cauthor_uid=11159657" TargetMode="External"/><Relationship Id="rId3" Type="http://schemas.openxmlformats.org/officeDocument/2006/relationships/hyperlink" Target="https://www.ncbi.nlm.nih.gov/pubmed/?term=Little%20P%5bAuthor%5d&amp;cauthor=true&amp;cauthor_uid=11159657" TargetMode="External"/><Relationship Id="rId7" Type="http://schemas.openxmlformats.org/officeDocument/2006/relationships/hyperlink" Target="https://www.ncbi.nlm.nih.gov/pubmed/?term=Warner%20G%5bAuthor%5d&amp;cauthor=true&amp;cauthor_uid=11159657"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ncbi.nlm.nih.gov/pubmed/?term=Moore%20M%5bAuthor%5d&amp;cauthor=true&amp;cauthor_uid=11159657" TargetMode="External"/><Relationship Id="rId5" Type="http://schemas.openxmlformats.org/officeDocument/2006/relationships/hyperlink" Target="https://www.ncbi.nlm.nih.gov/pubmed/?term=Williamson%20I%5bAuthor%5d&amp;cauthor=true&amp;cauthor_uid=11159657" TargetMode="External"/><Relationship Id="rId4" Type="http://schemas.openxmlformats.org/officeDocument/2006/relationships/hyperlink" Target="https://www.ncbi.nlm.nih.gov/pubmed/?term=Gould%20C%5bAuthor%5d&amp;cauthor=true&amp;cauthor_uid=11159657" TargetMode="External"/><Relationship Id="rId9" Type="http://schemas.openxmlformats.org/officeDocument/2006/relationships/hyperlink" Target="https://www.ncbi.nlm.nih.gov/pmc/articles/PMC26576/"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mjopen.bmj.com/content/4/10/e006245.fu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nice.org.uk/guidance/indevelopment/gid-apg10005" TargetMode="External"/><Relationship Id="rId3" Type="http://schemas.openxmlformats.org/officeDocument/2006/relationships/hyperlink" Target="http://www.ajog.org/article/S0002-9378(17)32805-3/pdf" TargetMode="External"/><Relationship Id="rId7" Type="http://schemas.openxmlformats.org/officeDocument/2006/relationships/hyperlink" Target="http://www.ncbi.nlm.nih.gov/pubmed/20139214"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ncbi.nlm.nih.gov/pubmed/29117972" TargetMode="External"/><Relationship Id="rId5" Type="http://schemas.openxmlformats.org/officeDocument/2006/relationships/hyperlink" Target="http://www.ncbi.nlm.nih.gov/pubmed/25179577" TargetMode="External"/><Relationship Id="rId10" Type="http://schemas.openxmlformats.org/officeDocument/2006/relationships/hyperlink" Target="http://www.nice.org.uk/guidance/ng109" TargetMode="External"/><Relationship Id="rId4" Type="http://schemas.openxmlformats.org/officeDocument/2006/relationships/hyperlink" Target="http://www.ncbi.nlm.nih.gov/pmc/articles/PMC3940475/pdf/cgj-17-22.pdf" TargetMode="External"/><Relationship Id="rId9" Type="http://schemas.openxmlformats.org/officeDocument/2006/relationships/hyperlink" Target="http://www.ncbi.nlm.nih.gov/pubmed/2655447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FD16671-EB85-46B9-AB56-85D3744E2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21EA8922-9B2E-4452-BC5F-66BEFB3E42B1}"/>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sng" dirty="0"/>
              <a:t>Slide one presenter notes:</a:t>
            </a:r>
          </a:p>
          <a:p>
            <a:pPr eaLnBrk="1" hangingPunct="1">
              <a:spcBef>
                <a:spcPct val="0"/>
              </a:spcBef>
              <a:defRPr/>
            </a:pPr>
            <a:r>
              <a:rPr lang="en-GB" altLang="en-US" dirty="0"/>
              <a:t>As Dame Sally Davies,  stated </a:t>
            </a:r>
            <a:r>
              <a:rPr lang="en-GB" kern="0" dirty="0"/>
              <a:t>“</a:t>
            </a:r>
            <a:r>
              <a:rPr lang="en-GB" i="1" kern="0" dirty="0"/>
              <a:t>There are few public health issues of potentially greater importance for society than antibiotic resistance</a:t>
            </a:r>
            <a:r>
              <a:rPr lang="en-GB" kern="0" dirty="0"/>
              <a:t>” </a:t>
            </a:r>
            <a:r>
              <a:rPr lang="en-GB" b="1" u="sng" kern="0" dirty="0"/>
              <a:t>Next slide.</a:t>
            </a:r>
          </a:p>
          <a:p>
            <a:pPr eaLnBrk="1" hangingPunct="1">
              <a:spcBef>
                <a:spcPct val="0"/>
              </a:spcBef>
              <a:defRPr/>
            </a:pPr>
            <a:endParaRPr lang="en-GB" altLang="en-US" b="1" u="sng" kern="0" dirty="0"/>
          </a:p>
          <a:p>
            <a:pPr eaLnBrk="1" hangingPunct="1">
              <a:spcBef>
                <a:spcPct val="0"/>
              </a:spcBef>
              <a:defRPr/>
            </a:pPr>
            <a:r>
              <a:rPr lang="en-GB" altLang="en-US" b="1" u="sng" kern="0" dirty="0"/>
              <a:t>Added notes </a:t>
            </a:r>
          </a:p>
          <a:p>
            <a:pPr eaLnBrk="1" hangingPunct="1">
              <a:spcBef>
                <a:spcPct val="0"/>
              </a:spcBef>
              <a:defRPr/>
            </a:pPr>
            <a:r>
              <a:rPr lang="en-GB" altLang="en-US" dirty="0"/>
              <a:t>The top part of this notes section is for presenters to use during the workshop, and can be used verbatim or paraphrased.</a:t>
            </a:r>
          </a:p>
          <a:p>
            <a:pPr marL="228600" indent="-228600" eaLnBrk="1" hangingPunct="1">
              <a:spcBef>
                <a:spcPct val="0"/>
              </a:spcBef>
              <a:buFontTx/>
              <a:buAutoNum type="arabicPeriod" startAt="2"/>
              <a:defRPr/>
            </a:pPr>
            <a:r>
              <a:rPr lang="en-GB" altLang="en-US" dirty="0"/>
              <a:t>Extra notes below contain extra background information about the evidence base for the information on the slides and details about the references quoted, or how to obtain particular information or resources.</a:t>
            </a:r>
          </a:p>
          <a:p>
            <a:pPr marL="228600" indent="-228600" eaLnBrk="1" hangingPunct="1">
              <a:spcBef>
                <a:spcPct val="0"/>
              </a:spcBef>
              <a:buFontTx/>
              <a:buAutoNum type="arabicPeriod" startAt="2"/>
              <a:defRPr/>
            </a:pPr>
            <a:r>
              <a:rPr lang="en-GB" altLang="en-US" dirty="0"/>
              <a:t>Underlined notes are instructions.</a:t>
            </a:r>
          </a:p>
          <a:p>
            <a:pPr marL="228600" indent="-228600" eaLnBrk="1" hangingPunct="1">
              <a:spcBef>
                <a:spcPct val="0"/>
              </a:spcBef>
              <a:buFontTx/>
              <a:buAutoNum type="arabicPeriod" startAt="2"/>
              <a:defRPr/>
            </a:pPr>
            <a:r>
              <a:rPr lang="en-GB" altLang="en-US" dirty="0"/>
              <a:t>If you want to use the voice over at any time please make sure your laptop or PC has functional speakers and they are not on mute.</a:t>
            </a:r>
          </a:p>
          <a:p>
            <a:pPr marL="228600" indent="-228600" eaLnBrk="1" hangingPunct="1">
              <a:spcBef>
                <a:spcPct val="0"/>
              </a:spcBef>
              <a:buFontTx/>
              <a:buAutoNum type="arabicPeriod" startAt="2"/>
              <a:defRPr/>
            </a:pPr>
            <a:r>
              <a:rPr lang="en-GB" altLang="en-US" dirty="0"/>
              <a:t>While you are waiting for staff to arrive it is really useful to get them to think about their current antibiotic prescribing practice by </a:t>
            </a:r>
          </a:p>
          <a:p>
            <a:pPr marL="685800" lvl="1" indent="-228600" eaLnBrk="1" hangingPunct="1">
              <a:spcBef>
                <a:spcPct val="0"/>
              </a:spcBef>
              <a:buFont typeface="+mj-lt"/>
              <a:buAutoNum type="alphaLcParenR"/>
              <a:defRPr/>
            </a:pPr>
            <a:r>
              <a:rPr lang="en-GB" altLang="en-US" dirty="0"/>
              <a:t>getting them to complete the self-assessment checklist available at </a:t>
            </a:r>
            <a:r>
              <a:rPr lang="en-GB" dirty="0">
                <a:hlinkClick r:id="rId3"/>
              </a:rPr>
              <a:t>https://www.rcgp.org.uk/clinical-and-research/resources/toolkits/target-antibiotic-toolkit.aspx</a:t>
            </a:r>
            <a:r>
              <a:rPr lang="en-GB" altLang="en-US" dirty="0"/>
              <a:t> (see slide 2)</a:t>
            </a:r>
          </a:p>
          <a:p>
            <a:pPr marL="685800" lvl="1" indent="-228600" eaLnBrk="1" hangingPunct="1">
              <a:spcBef>
                <a:spcPct val="0"/>
              </a:spcBef>
              <a:buFont typeface="+mj-lt"/>
              <a:buAutoNum type="alphaLcParenR"/>
              <a:defRPr/>
            </a:pPr>
            <a:r>
              <a:rPr lang="en-GB" altLang="en-US" dirty="0"/>
              <a:t>Giving them the TARGET patient leaflet to look at (available at </a:t>
            </a:r>
            <a:r>
              <a:rPr lang="en-GB" dirty="0">
                <a:hlinkClick r:id="rId3"/>
              </a:rPr>
              <a:t>https://www.rcgp.org.uk/clinical-and-research/resources/toolkits/target-antibiotic-toolkit.aspx</a:t>
            </a:r>
            <a:r>
              <a:rPr lang="en-GB" altLang="en-US" dirty="0"/>
              <a:t> )</a:t>
            </a:r>
          </a:p>
          <a:p>
            <a:pPr marL="685800" lvl="1" indent="-228600" eaLnBrk="1" hangingPunct="1">
              <a:spcBef>
                <a:spcPct val="0"/>
              </a:spcBef>
              <a:buFont typeface="+mj-lt"/>
              <a:buAutoNum type="alphaLcParenR"/>
              <a:defRPr/>
            </a:pPr>
            <a:r>
              <a:rPr lang="en-GB" altLang="en-US" dirty="0"/>
              <a:t>Print out and ask the group to consider and chat about some of the case studies in the presentation.</a:t>
            </a:r>
          </a:p>
          <a:p>
            <a:pPr eaLnBrk="1" hangingPunct="1">
              <a:spcBef>
                <a:spcPct val="0"/>
              </a:spcBef>
              <a:defRPr/>
            </a:pPr>
            <a:endParaRPr lang="en-GB" altLang="en-US" b="1" u="sng" dirty="0"/>
          </a:p>
        </p:txBody>
      </p:sp>
      <p:sp>
        <p:nvSpPr>
          <p:cNvPr id="24580" name="Slide Number Placeholder 3">
            <a:extLst>
              <a:ext uri="{FF2B5EF4-FFF2-40B4-BE49-F238E27FC236}">
                <a16:creationId xmlns:a16="http://schemas.microsoft.com/office/drawing/2014/main" id="{F17090C1-A771-4125-A498-2F16B9CE47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F60A00-52DE-4DC5-8372-41B34F05EEBD}" type="slidenum">
              <a:rPr lang="en-GB" altLang="en-US" sz="1300" smtClean="0"/>
              <a:pPr>
                <a:spcBef>
                  <a:spcPct val="0"/>
                </a:spcBef>
              </a:pPr>
              <a:t>1</a:t>
            </a:fld>
            <a:endParaRPr lang="en-GB" altLang="en-US" sz="1300"/>
          </a:p>
        </p:txBody>
      </p:sp>
      <p:sp>
        <p:nvSpPr>
          <p:cNvPr id="2" name="Footer Placeholder 1">
            <a:extLst>
              <a:ext uri="{FF2B5EF4-FFF2-40B4-BE49-F238E27FC236}">
                <a16:creationId xmlns:a16="http://schemas.microsoft.com/office/drawing/2014/main" id="{C38A7B41-48D9-48CE-8CFA-4FD489F30599}"/>
              </a:ext>
            </a:extLst>
          </p:cNvPr>
          <p:cNvSpPr>
            <a:spLocks noGrp="1"/>
          </p:cNvSpPr>
          <p:nvPr>
            <p:ph type="ftr" sz="quarter" idx="4"/>
          </p:nvPr>
        </p:nvSpPr>
        <p:spPr/>
        <p:txBody>
          <a:bodyPr/>
          <a:lstStyle/>
          <a:p>
            <a:pPr>
              <a:defRPr/>
            </a:pPr>
            <a:r>
              <a:rPr lang="en-GB"/>
              <a:t>2020.11.03 TARGET condensed workshop FINAL to go with COVID decision points</a:t>
            </a:r>
          </a:p>
        </p:txBody>
      </p:sp>
      <p:sp>
        <p:nvSpPr>
          <p:cNvPr id="3" name="Header Placeholder 2">
            <a:extLst>
              <a:ext uri="{FF2B5EF4-FFF2-40B4-BE49-F238E27FC236}">
                <a16:creationId xmlns:a16="http://schemas.microsoft.com/office/drawing/2014/main" id="{5CE8993C-DDE9-4457-9691-9800B9E3B064}"/>
              </a:ext>
            </a:extLst>
          </p:cNvPr>
          <p:cNvSpPr>
            <a:spLocks noGrp="1"/>
          </p:cNvSpPr>
          <p:nvPr>
            <p:ph type="hdr" sz="quarter"/>
          </p:nvPr>
        </p:nvSpPr>
        <p:spPr/>
        <p:txBody>
          <a:bodyPr/>
          <a:lstStyle/>
          <a:p>
            <a:pPr>
              <a:defRPr/>
            </a:pPr>
            <a:endParaRPr lang="en-GB"/>
          </a:p>
        </p:txBody>
      </p:sp>
      <p:sp>
        <p:nvSpPr>
          <p:cNvPr id="4" name="Date Placeholder 3">
            <a:extLst>
              <a:ext uri="{FF2B5EF4-FFF2-40B4-BE49-F238E27FC236}">
                <a16:creationId xmlns:a16="http://schemas.microsoft.com/office/drawing/2014/main" id="{B8B9C336-7F17-4964-8324-FCB38AE8149D}"/>
              </a:ext>
            </a:extLst>
          </p:cNvPr>
          <p:cNvSpPr>
            <a:spLocks noGrp="1"/>
          </p:cNvSpPr>
          <p:nvPr>
            <p:ph type="dt" idx="10"/>
          </p:nvPr>
        </p:nvSpPr>
        <p:spPr/>
        <p:txBody>
          <a:bodyPr/>
          <a:lstStyle/>
          <a:p>
            <a:fld id="{FB8B5537-3200-4640-B1EA-0F4D82C05B61}" type="datetime1">
              <a:rPr lang="en-GB" smtClean="0"/>
              <a:t>15/10/2021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What is benefit of not using urine dipsticks?</a:t>
            </a:r>
          </a:p>
          <a:p>
            <a:r>
              <a:rPr lang="en-GB" dirty="0"/>
              <a:t>Here we present a case study of the BANES region who successfully eliminated use of urine dipsticks as a UTI diagnostic tool in over 65s.</a:t>
            </a:r>
          </a:p>
          <a:p>
            <a:r>
              <a:rPr lang="en-GB" dirty="0"/>
              <a:t>The improvement programme included </a:t>
            </a:r>
          </a:p>
          <a:p>
            <a:pPr marL="342900" lvl="0" indent="-342900" eaLnBrk="1" fontAlgn="base" hangingPunct="1">
              <a:spcBef>
                <a:spcPts val="600"/>
              </a:spcBef>
              <a:spcAft>
                <a:spcPct val="0"/>
              </a:spcAft>
              <a:buFont typeface="Arial" panose="020B0604020202020204" pitchFamily="34" charset="0"/>
              <a:buChar char="•"/>
              <a:defRPr/>
            </a:pPr>
            <a:r>
              <a:rPr lang="en-GB" altLang="en-US" sz="1200" kern="0" dirty="0">
                <a:solidFill>
                  <a:schemeClr val="accent6">
                    <a:lumMod val="10000"/>
                  </a:schemeClr>
                </a:solidFill>
              </a:rPr>
              <a:t>Improved diagnosis of UTI with reduced dipsticks</a:t>
            </a:r>
          </a:p>
          <a:p>
            <a:pPr marL="342900" lvl="0" indent="-342900" eaLnBrk="1" fontAlgn="base" hangingPunct="1">
              <a:spcBef>
                <a:spcPts val="600"/>
              </a:spcBef>
              <a:spcAft>
                <a:spcPct val="0"/>
              </a:spcAft>
              <a:buFont typeface="Arial" panose="020B0604020202020204" pitchFamily="34" charset="0"/>
              <a:buChar char="•"/>
              <a:defRPr/>
            </a:pPr>
            <a:r>
              <a:rPr lang="en-GB" altLang="en-US" sz="1200" kern="0" dirty="0">
                <a:solidFill>
                  <a:schemeClr val="accent6">
                    <a:lumMod val="10000"/>
                  </a:schemeClr>
                </a:solidFill>
              </a:rPr>
              <a:t>Improved GP practice /care home communication  </a:t>
            </a:r>
          </a:p>
          <a:p>
            <a:pPr marL="342900" lvl="0" indent="-342900" eaLnBrk="1" fontAlgn="base" hangingPunct="1">
              <a:spcBef>
                <a:spcPts val="600"/>
              </a:spcBef>
              <a:spcAft>
                <a:spcPct val="0"/>
              </a:spcAft>
              <a:buFont typeface="Arial" panose="020B0604020202020204" pitchFamily="34" charset="0"/>
              <a:buChar char="•"/>
              <a:defRPr/>
            </a:pPr>
            <a:r>
              <a:rPr lang="en-GB" altLang="en-US" sz="1200" kern="0" dirty="0">
                <a:solidFill>
                  <a:schemeClr val="accent6">
                    <a:lumMod val="10000"/>
                  </a:schemeClr>
                </a:solidFill>
              </a:rPr>
              <a:t>good hydration / avoiding acute kidney injury </a:t>
            </a:r>
          </a:p>
          <a:p>
            <a:pPr marL="342900" lvl="0" indent="-342900" eaLnBrk="1" fontAlgn="base" hangingPunct="1">
              <a:spcBef>
                <a:spcPts val="600"/>
              </a:spcBef>
              <a:spcAft>
                <a:spcPct val="0"/>
              </a:spcAft>
              <a:buFont typeface="Arial" panose="020B0604020202020204" pitchFamily="34" charset="0"/>
              <a:buChar char="•"/>
              <a:defRPr/>
            </a:pPr>
            <a:r>
              <a:rPr lang="en-GB" altLang="en-US" sz="1200" kern="0" dirty="0">
                <a:solidFill>
                  <a:schemeClr val="accent6">
                    <a:lumMod val="10000"/>
                  </a:schemeClr>
                </a:solidFill>
              </a:rPr>
              <a:t>Improving antibiotic use</a:t>
            </a:r>
            <a:endParaRPr lang="en-GB" altLang="en-US" sz="1200" kern="0" dirty="0">
              <a:solidFill>
                <a:schemeClr val="accent6">
                  <a:lumMod val="10000"/>
                </a:schemeClr>
              </a:solidFill>
              <a:ea typeface="ヒラギノ角ゴ Pro W3"/>
              <a:cs typeface="ヒラギノ角ゴ Pro W3"/>
            </a:endParaRPr>
          </a:p>
          <a:p>
            <a:r>
              <a:rPr lang="en-GB" sz="1200" b="0" i="0" u="none" strike="noStrike" kern="1200" baseline="0" dirty="0">
                <a:solidFill>
                  <a:schemeClr val="tx1"/>
                </a:solidFill>
                <a:latin typeface="+mn-lt"/>
                <a:ea typeface="+mn-ea"/>
                <a:cs typeface="+mn-cs"/>
              </a:rPr>
              <a:t>Use of red top bottles which contains boric acid for preserving the urine and increase sampling</a:t>
            </a:r>
          </a:p>
          <a:p>
            <a:r>
              <a:rPr lang="en-GB" sz="1200" b="1" i="0" u="none" strike="noStrike" kern="1200" baseline="0" dirty="0">
                <a:solidFill>
                  <a:schemeClr val="tx1"/>
                </a:solidFill>
                <a:latin typeface="+mn-lt"/>
                <a:ea typeface="+mn-ea"/>
                <a:cs typeface="+mn-cs"/>
              </a:rPr>
              <a:t>The improvement programme led to </a:t>
            </a:r>
          </a:p>
          <a:p>
            <a:r>
              <a:rPr lang="en-GB" sz="1200" b="0" i="0" u="none" strike="noStrike" kern="1200" baseline="0" dirty="0">
                <a:solidFill>
                  <a:schemeClr val="tx1"/>
                </a:solidFill>
                <a:latin typeface="+mn-lt"/>
                <a:ea typeface="+mn-ea"/>
                <a:cs typeface="+mn-cs"/>
              </a:rPr>
              <a:t>a reduction in antibiotic use for UTI from 1 in 2 residents to 1 in 4.</a:t>
            </a:r>
          </a:p>
          <a:p>
            <a:r>
              <a:rPr lang="en-GB" sz="1200" b="0" i="0" u="none" strike="noStrike" kern="1200" baseline="0" dirty="0">
                <a:solidFill>
                  <a:schemeClr val="tx1"/>
                </a:solidFill>
                <a:latin typeface="+mn-lt"/>
                <a:ea typeface="+mn-ea"/>
                <a:cs typeface="+mn-cs"/>
              </a:rPr>
              <a:t>Reduction in long term antibiotic prophylaxis for UTI</a:t>
            </a:r>
          </a:p>
          <a:p>
            <a:r>
              <a:rPr lang="en-GB" sz="1200" b="0" i="0" u="none" strike="noStrike" kern="1200" baseline="0" dirty="0">
                <a:solidFill>
                  <a:schemeClr val="tx1"/>
                </a:solidFill>
                <a:latin typeface="+mn-lt"/>
                <a:ea typeface="+mn-ea"/>
                <a:cs typeface="+mn-cs"/>
              </a:rPr>
              <a:t>Overall reduction in antibiotic use.</a:t>
            </a:r>
          </a:p>
          <a:p>
            <a:r>
              <a:rPr lang="en-GB" sz="1200" b="0" i="0" u="none" strike="noStrike" kern="1200" baseline="0" dirty="0">
                <a:solidFill>
                  <a:schemeClr val="tx1"/>
                </a:solidFill>
                <a:latin typeface="+mn-lt"/>
                <a:ea typeface="+mn-ea"/>
                <a:cs typeface="+mn-cs"/>
              </a:rPr>
              <a:t>Reduced calls to GP practices</a:t>
            </a:r>
          </a:p>
          <a:p>
            <a:r>
              <a:rPr lang="en-GB" sz="1200" b="0" i="0" u="none" strike="noStrike" kern="1200" baseline="0" dirty="0">
                <a:solidFill>
                  <a:schemeClr val="tx1"/>
                </a:solidFill>
                <a:latin typeface="+mn-lt"/>
                <a:ea typeface="+mn-ea"/>
                <a:cs typeface="+mn-cs"/>
              </a:rPr>
              <a:t>So it really is worth discussing use of the flowcharts and leaflets with  your staff and care homes and more widely in your community</a:t>
            </a:r>
            <a:endParaRPr lang="en-GB" b="0" dirty="0"/>
          </a:p>
          <a:p>
            <a:endParaRPr lang="en-GB" dirty="0"/>
          </a:p>
          <a:p>
            <a:r>
              <a:rPr lang="en-GB" b="1" dirty="0"/>
              <a:t>Extra notes</a:t>
            </a:r>
          </a:p>
          <a:p>
            <a:endParaRPr lang="en-GB" dirty="0"/>
          </a:p>
          <a:p>
            <a:r>
              <a:rPr lang="en-GB" dirty="0"/>
              <a:t>The information on this slide can appear to some as contradictory. You may want to explain here that it is suspected that asymptomatic bacteriuria may have a protective factor against UTIs, and thereby treating asymptomatic bacteriuria patients may be at a higher risk for developing a symptomatic UTI and therefore at risk for urosepsis and AKI. In this example, by eliminating use of urine dipsticks, asymptomatic bacteriuria was not being treated and therefore it is suspected that this protected the patients against future UTIs and associated risks.</a:t>
            </a:r>
          </a:p>
        </p:txBody>
      </p:sp>
      <p:sp>
        <p:nvSpPr>
          <p:cNvPr id="4" name="Slide Number Placeholder 3"/>
          <p:cNvSpPr>
            <a:spLocks noGrp="1"/>
          </p:cNvSpPr>
          <p:nvPr>
            <p:ph type="sldNum" sz="quarter" idx="10"/>
          </p:nvPr>
        </p:nvSpPr>
        <p:spPr/>
        <p:txBody>
          <a:bodyPr/>
          <a:lstStyle/>
          <a:p>
            <a:fld id="{B140FE63-4FBF-4ED3-96FC-B7330E670EDD}" type="slidenum">
              <a:rPr lang="en-GB" smtClean="0"/>
              <a:t>10</a:t>
            </a:fld>
            <a:endParaRPr lang="en-GB"/>
          </a:p>
        </p:txBody>
      </p:sp>
      <p:sp>
        <p:nvSpPr>
          <p:cNvPr id="5" name="Date Placeholder 4"/>
          <p:cNvSpPr>
            <a:spLocks noGrp="1"/>
          </p:cNvSpPr>
          <p:nvPr>
            <p:ph type="dt" idx="11"/>
          </p:nvPr>
        </p:nvSpPr>
        <p:spPr/>
        <p:txBody>
          <a:bodyPr/>
          <a:lstStyle/>
          <a:p>
            <a:fld id="{392E87FF-38BD-4BB6-B546-222F2F72F2C9}" type="datetime1">
              <a:rPr lang="en-GB" smtClean="0"/>
              <a:t>15/10/2021</a:t>
            </a:fld>
            <a:endParaRPr lang="en-GB"/>
          </a:p>
        </p:txBody>
      </p:sp>
      <p:sp>
        <p:nvSpPr>
          <p:cNvPr id="6" name="Footer Placeholder 5"/>
          <p:cNvSpPr>
            <a:spLocks noGrp="1"/>
          </p:cNvSpPr>
          <p:nvPr>
            <p:ph type="ftr" sz="quarter" idx="12"/>
          </p:nvPr>
        </p:nvSpPr>
        <p:spPr/>
        <p:txBody>
          <a:bodyPr/>
          <a:lstStyle/>
          <a:p>
            <a:r>
              <a:rPr lang="en-GB"/>
              <a:t>2020.11.03 TARGET condensed workshop FINAL to go with COVID decision points</a:t>
            </a:r>
          </a:p>
        </p:txBody>
      </p:sp>
    </p:spTree>
    <p:extLst>
      <p:ext uri="{BB962C8B-B14F-4D97-AF65-F5344CB8AC3E}">
        <p14:creationId xmlns:p14="http://schemas.microsoft.com/office/powerpoint/2010/main" val="123992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TARGET patient information leaflets are useful tools to help guide and direct these discussions. </a:t>
            </a:r>
          </a:p>
          <a:p>
            <a:r>
              <a:rPr lang="en-GB" dirty="0"/>
              <a:t>We have modified the leaflets to include advice about COVID, and at the request of community pharmacy staff have added a general leaflet covering common infections.</a:t>
            </a:r>
          </a:p>
        </p:txBody>
      </p:sp>
      <p:sp>
        <p:nvSpPr>
          <p:cNvPr id="4" name="Slide Number Placeholder 3"/>
          <p:cNvSpPr>
            <a:spLocks noGrp="1"/>
          </p:cNvSpPr>
          <p:nvPr>
            <p:ph type="sldNum" sz="quarter" idx="5"/>
          </p:nvPr>
        </p:nvSpPr>
        <p:spPr/>
        <p:txBody>
          <a:bodyPr/>
          <a:lstStyle/>
          <a:p>
            <a:fld id="{E151B1E0-4C91-4B31-827B-0531DB732E49}" type="slidenum">
              <a:rPr lang="en-GB" smtClean="0"/>
              <a:t>11</a:t>
            </a:fld>
            <a:endParaRPr lang="en-GB"/>
          </a:p>
        </p:txBody>
      </p:sp>
      <p:sp>
        <p:nvSpPr>
          <p:cNvPr id="5" name="Date Placeholder 4">
            <a:extLst>
              <a:ext uri="{FF2B5EF4-FFF2-40B4-BE49-F238E27FC236}">
                <a16:creationId xmlns:a16="http://schemas.microsoft.com/office/drawing/2014/main" id="{45F887AA-76B7-4DC2-9B1F-E2F4D1993854}"/>
              </a:ext>
            </a:extLst>
          </p:cNvPr>
          <p:cNvSpPr>
            <a:spLocks noGrp="1"/>
          </p:cNvSpPr>
          <p:nvPr>
            <p:ph type="dt" idx="10"/>
          </p:nvPr>
        </p:nvSpPr>
        <p:spPr/>
        <p:txBody>
          <a:bodyPr/>
          <a:lstStyle/>
          <a:p>
            <a:fld id="{1C4A850C-B374-4131-ACD4-F448EA79A700}" type="datetime1">
              <a:rPr lang="en-GB" smtClean="0"/>
              <a:t>15/10/2021</a:t>
            </a:fld>
            <a:endParaRPr lang="en-GB"/>
          </a:p>
        </p:txBody>
      </p:sp>
      <p:sp>
        <p:nvSpPr>
          <p:cNvPr id="6" name="Footer Placeholder 5">
            <a:extLst>
              <a:ext uri="{FF2B5EF4-FFF2-40B4-BE49-F238E27FC236}">
                <a16:creationId xmlns:a16="http://schemas.microsoft.com/office/drawing/2014/main" id="{27C79969-A2B1-42D3-BDC1-474F19B5052C}"/>
              </a:ext>
            </a:extLst>
          </p:cNvPr>
          <p:cNvSpPr>
            <a:spLocks noGrp="1"/>
          </p:cNvSpPr>
          <p:nvPr>
            <p:ph type="ftr" sz="quarter" idx="11"/>
          </p:nvPr>
        </p:nvSpPr>
        <p:spPr/>
        <p:txBody>
          <a:bodyPr/>
          <a:lstStyle/>
          <a:p>
            <a:r>
              <a:rPr lang="en-GB"/>
              <a:t>2020.11.03 TARGET condensed workshop FINAL to go with COVID decision points</a:t>
            </a:r>
          </a:p>
        </p:txBody>
      </p:sp>
    </p:spTree>
    <p:extLst>
      <p:ext uri="{BB962C8B-B14F-4D97-AF65-F5344CB8AC3E}">
        <p14:creationId xmlns:p14="http://schemas.microsoft.com/office/powerpoint/2010/main" val="1574887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3F71464-BE1C-4F57-A9F8-584F8504B7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2C42751A-8E4C-49D9-9BC5-FFC8843E898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Aft>
                <a:spcPts val="0"/>
              </a:spcAft>
              <a:defRPr/>
            </a:pPr>
            <a:r>
              <a:rPr lang="en-GB" sz="2800" b="1" kern="1400" spc="-50" dirty="0">
                <a:latin typeface="Arial"/>
                <a:ea typeface="Times New Roman"/>
                <a:cs typeface="Times New Roman"/>
              </a:rPr>
              <a:t>Using </a:t>
            </a:r>
            <a:r>
              <a:rPr lang="en-GB" sz="2800" b="1" kern="1400" spc="-50" dirty="0" err="1">
                <a:latin typeface="Arial"/>
                <a:ea typeface="Times New Roman"/>
                <a:cs typeface="Times New Roman"/>
              </a:rPr>
              <a:t>STARWAVe</a:t>
            </a:r>
            <a:r>
              <a:rPr lang="en-GB" sz="2800" b="1" kern="1400" spc="-50" dirty="0">
                <a:latin typeface="Arial"/>
                <a:ea typeface="Times New Roman"/>
                <a:cs typeface="Times New Roman"/>
              </a:rPr>
              <a:t> in practice to predict hospitalisation</a:t>
            </a:r>
            <a:endParaRPr lang="en-GB" sz="3200" kern="1400" spc="-50" dirty="0">
              <a:latin typeface="Calibri Light"/>
              <a:ea typeface="Times New Roman"/>
              <a:cs typeface="Times New Roman"/>
            </a:endParaRPr>
          </a:p>
          <a:p>
            <a:pPr>
              <a:lnSpc>
                <a:spcPct val="107000"/>
              </a:lnSpc>
              <a:spcAft>
                <a:spcPts val="800"/>
              </a:spcAft>
              <a:defRPr/>
            </a:pPr>
            <a:r>
              <a:rPr lang="en-GB" dirty="0">
                <a:ea typeface="Calibri"/>
                <a:cs typeface="Times New Roman"/>
              </a:rPr>
              <a:t> </a:t>
            </a:r>
          </a:p>
          <a:p>
            <a:pPr>
              <a:lnSpc>
                <a:spcPct val="107000"/>
              </a:lnSpc>
              <a:spcAft>
                <a:spcPts val="800"/>
              </a:spcAft>
              <a:defRPr/>
            </a:pPr>
            <a:r>
              <a:rPr lang="en-GB" dirty="0" err="1">
                <a:latin typeface="Arial"/>
                <a:ea typeface="Calibri"/>
                <a:cs typeface="Times New Roman"/>
              </a:rPr>
              <a:t>STARWAVe</a:t>
            </a:r>
            <a:r>
              <a:rPr lang="en-GB" dirty="0">
                <a:latin typeface="Arial"/>
                <a:ea typeface="Calibri"/>
                <a:cs typeface="Times New Roman"/>
              </a:rPr>
              <a:t> is a tool to predict future hospitalisation among children who have presented to in-hours primary care with acute (≤28 days) cough and respiratory tract infection (RTI). It was developed in response to primary care clinicians saying they prescribe antibiotics “just in case” children’s illnesses deteriorate.</a:t>
            </a:r>
            <a:endParaRPr lang="en-GB" dirty="0">
              <a:ea typeface="Calibri"/>
              <a:cs typeface="Times New Roman"/>
            </a:endParaRPr>
          </a:p>
          <a:p>
            <a:pPr>
              <a:lnSpc>
                <a:spcPct val="107000"/>
              </a:lnSpc>
              <a:spcAft>
                <a:spcPts val="800"/>
              </a:spcAft>
              <a:defRPr/>
            </a:pPr>
            <a:r>
              <a:rPr lang="en-GB" dirty="0">
                <a:latin typeface="Arial"/>
                <a:ea typeface="Calibri"/>
                <a:cs typeface="Times New Roman"/>
              </a:rPr>
              <a:t>It is an exciting development in the antimicrobial stewardship field, and the tool has good prognostic properties. However, no clinical test or decision aid tool is perfect, and its effects on antibiotic use have yet to be tested in clinical practice. Where used, we believe it should support, not replace, clinical judgement.</a:t>
            </a:r>
            <a:endParaRPr lang="en-GB" dirty="0">
              <a:ea typeface="Calibri"/>
              <a:cs typeface="Times New Roman"/>
            </a:endParaRPr>
          </a:p>
          <a:p>
            <a:pPr marL="457200">
              <a:lnSpc>
                <a:spcPct val="107000"/>
              </a:lnSpc>
              <a:spcAft>
                <a:spcPts val="0"/>
              </a:spcAft>
              <a:defRPr/>
            </a:pPr>
            <a:r>
              <a:rPr lang="en-GB" dirty="0">
                <a:latin typeface="Arial"/>
                <a:ea typeface="Calibri"/>
                <a:cs typeface="Times New Roman"/>
              </a:rPr>
              <a:t>It was developed from 8394 children aged between 3 months and 16 years. </a:t>
            </a:r>
            <a:endParaRPr lang="en-GB" dirty="0">
              <a:ea typeface="Calibri"/>
              <a:cs typeface="Times New Roman"/>
            </a:endParaRPr>
          </a:p>
          <a:p>
            <a:pPr marL="342900" indent="-342900">
              <a:lnSpc>
                <a:spcPct val="107000"/>
              </a:lnSpc>
              <a:spcAft>
                <a:spcPts val="0"/>
              </a:spcAft>
              <a:buFont typeface="Symbol"/>
              <a:buChar char=""/>
              <a:defRPr/>
            </a:pPr>
            <a:r>
              <a:rPr lang="en-GB" dirty="0">
                <a:latin typeface="Arial"/>
                <a:ea typeface="Calibri"/>
                <a:cs typeface="Times New Roman"/>
              </a:rPr>
              <a:t>Children with stable or infected asthma exacerbation were included. </a:t>
            </a:r>
            <a:endParaRPr lang="en-GB" dirty="0">
              <a:ea typeface="Calibri"/>
              <a:cs typeface="Times New Roman"/>
            </a:endParaRPr>
          </a:p>
          <a:p>
            <a:pPr marL="342900" indent="-342900">
              <a:lnSpc>
                <a:spcPct val="107000"/>
              </a:lnSpc>
              <a:spcAft>
                <a:spcPts val="800"/>
              </a:spcAft>
              <a:buFont typeface="Symbol"/>
              <a:buChar char=""/>
              <a:defRPr/>
            </a:pPr>
            <a:r>
              <a:rPr lang="en-GB" dirty="0">
                <a:latin typeface="Arial"/>
                <a:ea typeface="Calibri"/>
                <a:cs typeface="Times New Roman"/>
              </a:rPr>
              <a:t>Children at high risk of complications (e.g. immunocompromised and cystic fibrosis) were excluded. </a:t>
            </a:r>
            <a:endParaRPr lang="en-GB" dirty="0">
              <a:ea typeface="Calibri"/>
              <a:cs typeface="Times New Roman"/>
            </a:endParaRPr>
          </a:p>
          <a:p>
            <a:pPr>
              <a:lnSpc>
                <a:spcPct val="107000"/>
              </a:lnSpc>
              <a:spcAft>
                <a:spcPts val="800"/>
              </a:spcAft>
              <a:defRPr/>
            </a:pPr>
            <a:r>
              <a:rPr lang="en-GB" dirty="0">
                <a:latin typeface="Arial"/>
                <a:ea typeface="Calibri"/>
                <a:cs typeface="Times New Roman"/>
              </a:rPr>
              <a:t>78 (0.9%) of children were admitted for their RTI in the following 30 days. Hospital discharge diagnoses were: lower respiratory tract infection (19%); bronchiolitis (18%); viral wheeze (15%); upper respiratory tract infection (13%); croup (8%); infected exacerbation of asthma (8%); tonsillitis (6%); viral illness (5%); febrile illness (3%); and pneumonia (1%). 27% of discharge diagnoses were suggestive of a bacterial cause.</a:t>
            </a:r>
            <a:endParaRPr lang="en-GB" dirty="0">
              <a:ea typeface="Calibri"/>
              <a:cs typeface="Times New Roman"/>
            </a:endParaRPr>
          </a:p>
          <a:p>
            <a:pPr>
              <a:lnSpc>
                <a:spcPct val="107000"/>
              </a:lnSpc>
              <a:spcAft>
                <a:spcPts val="0"/>
              </a:spcAft>
              <a:defRPr/>
            </a:pPr>
            <a:r>
              <a:rPr lang="en-GB" dirty="0">
                <a:latin typeface="Arial"/>
                <a:ea typeface="Calibri"/>
                <a:cs typeface="Times New Roman"/>
              </a:rPr>
              <a:t> </a:t>
            </a:r>
            <a:endParaRPr lang="en-GB" dirty="0">
              <a:ea typeface="Calibri"/>
              <a:cs typeface="Times New Roman"/>
            </a:endParaRPr>
          </a:p>
          <a:p>
            <a:pPr>
              <a:lnSpc>
                <a:spcPct val="107000"/>
              </a:lnSpc>
              <a:spcAft>
                <a:spcPts val="0"/>
              </a:spcAft>
              <a:defRPr/>
            </a:pPr>
            <a:r>
              <a:rPr lang="en-GB" b="1" dirty="0">
                <a:latin typeface="Arial"/>
                <a:ea typeface="Calibri"/>
                <a:cs typeface="Times New Roman"/>
              </a:rPr>
              <a:t>We found seven symptoms and signs (</a:t>
            </a:r>
            <a:r>
              <a:rPr lang="en-GB" b="1" dirty="0" err="1">
                <a:latin typeface="Arial"/>
                <a:ea typeface="Calibri"/>
                <a:cs typeface="Times New Roman"/>
              </a:rPr>
              <a:t>STARWAVe</a:t>
            </a:r>
            <a:r>
              <a:rPr lang="en-GB" b="1" dirty="0">
                <a:latin typeface="Arial"/>
                <a:ea typeface="Calibri"/>
                <a:cs typeface="Times New Roman"/>
              </a:rPr>
              <a:t> measurable in routine clinical practice,) all increasing the probability of children being admitted to hospital for their respiratory infection.</a:t>
            </a:r>
            <a:r>
              <a:rPr lang="en-GB" dirty="0">
                <a:latin typeface="Arial"/>
                <a:ea typeface="Calibri"/>
                <a:cs typeface="Times New Roman"/>
              </a:rPr>
              <a:t> </a:t>
            </a:r>
            <a:endParaRPr lang="en-GB" dirty="0">
              <a:ea typeface="Calibri"/>
              <a:cs typeface="Times New Roman"/>
            </a:endParaRPr>
          </a:p>
          <a:p>
            <a:pPr>
              <a:lnSpc>
                <a:spcPct val="107000"/>
              </a:lnSpc>
              <a:spcAft>
                <a:spcPts val="0"/>
              </a:spcAft>
              <a:defRPr/>
            </a:pPr>
            <a:r>
              <a:rPr lang="en-GB" dirty="0">
                <a:latin typeface="Arial"/>
                <a:ea typeface="Calibri"/>
                <a:cs typeface="Times New Roman"/>
              </a:rPr>
              <a:t>We showed that the </a:t>
            </a:r>
            <a:r>
              <a:rPr lang="en-GB" dirty="0" err="1">
                <a:latin typeface="Arial"/>
                <a:ea typeface="Calibri"/>
                <a:cs typeface="Times New Roman"/>
              </a:rPr>
              <a:t>STARWAVe</a:t>
            </a:r>
            <a:r>
              <a:rPr lang="en-GB" dirty="0">
                <a:latin typeface="Arial"/>
                <a:ea typeface="Calibri"/>
                <a:cs typeface="Times New Roman"/>
              </a:rPr>
              <a:t> symptoms and sign score can be used to divide children who have presented to general practice into </a:t>
            </a:r>
            <a:r>
              <a:rPr lang="en-GB" b="1" dirty="0">
                <a:solidFill>
                  <a:srgbClr val="385623"/>
                </a:solidFill>
                <a:latin typeface="Arial"/>
                <a:ea typeface="Calibri"/>
                <a:cs typeface="Times New Roman"/>
              </a:rPr>
              <a:t>very low, </a:t>
            </a:r>
            <a:r>
              <a:rPr lang="en-GB" b="1" dirty="0">
                <a:solidFill>
                  <a:srgbClr val="BF8F00"/>
                </a:solidFill>
                <a:latin typeface="Arial"/>
                <a:ea typeface="Calibri"/>
                <a:cs typeface="Times New Roman"/>
              </a:rPr>
              <a:t>normal </a:t>
            </a:r>
            <a:r>
              <a:rPr lang="en-GB" b="1" dirty="0">
                <a:latin typeface="Arial"/>
                <a:ea typeface="Calibri"/>
                <a:cs typeface="Times New Roman"/>
              </a:rPr>
              <a:t>and</a:t>
            </a:r>
            <a:r>
              <a:rPr lang="en-GB" dirty="0">
                <a:latin typeface="Arial"/>
                <a:ea typeface="Calibri"/>
                <a:cs typeface="Times New Roman"/>
              </a:rPr>
              <a:t> </a:t>
            </a:r>
            <a:r>
              <a:rPr lang="en-GB" b="1" dirty="0">
                <a:solidFill>
                  <a:srgbClr val="C00000"/>
                </a:solidFill>
                <a:latin typeface="Arial"/>
                <a:ea typeface="Calibri"/>
                <a:cs typeface="Times New Roman"/>
              </a:rPr>
              <a:t>high risk</a:t>
            </a:r>
            <a:r>
              <a:rPr lang="en-GB" dirty="0">
                <a:solidFill>
                  <a:srgbClr val="C00000"/>
                </a:solidFill>
                <a:latin typeface="Arial"/>
                <a:ea typeface="Calibri"/>
                <a:cs typeface="Times New Roman"/>
              </a:rPr>
              <a:t> </a:t>
            </a:r>
            <a:r>
              <a:rPr lang="en-GB" dirty="0">
                <a:latin typeface="Arial"/>
                <a:ea typeface="Calibri"/>
                <a:cs typeface="Times New Roman"/>
              </a:rPr>
              <a:t>of future</a:t>
            </a:r>
            <a:r>
              <a:rPr lang="en-GB" sz="1000" b="1" dirty="0">
                <a:latin typeface="Arial"/>
                <a:ea typeface="ScalaLancetPro-Bold"/>
                <a:cs typeface="Times New Roman"/>
              </a:rPr>
              <a:t> </a:t>
            </a:r>
            <a:r>
              <a:rPr lang="en-GB" dirty="0">
                <a:latin typeface="Arial"/>
                <a:ea typeface="Calibri"/>
                <a:cs typeface="Times New Roman"/>
              </a:rPr>
              <a:t>hospital admission. </a:t>
            </a:r>
            <a:endParaRPr lang="en-GB" dirty="0">
              <a:ea typeface="Calibri"/>
              <a:cs typeface="Times New Roman"/>
            </a:endParaRPr>
          </a:p>
          <a:p>
            <a:pPr>
              <a:lnSpc>
                <a:spcPct val="107000"/>
              </a:lnSpc>
              <a:spcAft>
                <a:spcPts val="0"/>
              </a:spcAft>
              <a:defRPr/>
            </a:pPr>
            <a:r>
              <a:rPr lang="en-GB" dirty="0">
                <a:latin typeface="Arial"/>
                <a:ea typeface="Calibri"/>
                <a:cs typeface="Times New Roman"/>
              </a:rPr>
              <a:t> </a:t>
            </a:r>
            <a:endParaRPr lang="en-GB" dirty="0">
              <a:ea typeface="Calibri"/>
              <a:cs typeface="Times New Roman"/>
            </a:endParaRPr>
          </a:p>
          <a:p>
            <a:pPr>
              <a:lnSpc>
                <a:spcPct val="107000"/>
              </a:lnSpc>
              <a:spcAft>
                <a:spcPts val="0"/>
              </a:spcAft>
              <a:defRPr/>
            </a:pPr>
            <a:r>
              <a:rPr lang="en-GB" b="1" dirty="0">
                <a:latin typeface="Arial"/>
                <a:ea typeface="Calibri"/>
                <a:cs typeface="Times New Roman"/>
              </a:rPr>
              <a:t>We believe </a:t>
            </a:r>
            <a:r>
              <a:rPr lang="en-GB" b="1" dirty="0" err="1">
                <a:latin typeface="Arial"/>
                <a:ea typeface="Calibri"/>
                <a:cs typeface="Times New Roman"/>
              </a:rPr>
              <a:t>STARWAVe’s</a:t>
            </a:r>
            <a:r>
              <a:rPr lang="en-GB" b="1" dirty="0">
                <a:latin typeface="Arial"/>
                <a:ea typeface="Calibri"/>
                <a:cs typeface="Times New Roman"/>
              </a:rPr>
              <a:t> the main value is to reduce clinical uncertainty </a:t>
            </a:r>
            <a:endParaRPr lang="en-GB" dirty="0">
              <a:ea typeface="Calibri"/>
              <a:cs typeface="Times New Roman"/>
            </a:endParaRPr>
          </a:p>
          <a:p>
            <a:pPr>
              <a:lnSpc>
                <a:spcPct val="107000"/>
              </a:lnSpc>
              <a:spcAft>
                <a:spcPts val="0"/>
              </a:spcAft>
              <a:defRPr/>
            </a:pPr>
            <a:r>
              <a:rPr lang="en-GB" dirty="0">
                <a:latin typeface="Arial"/>
                <a:ea typeface="Calibri"/>
                <a:cs typeface="Times New Roman"/>
              </a:rPr>
              <a:t> </a:t>
            </a:r>
            <a:endParaRPr lang="en-GB" dirty="0">
              <a:ea typeface="Calibri"/>
              <a:cs typeface="Times New Roman"/>
            </a:endParaRPr>
          </a:p>
          <a:p>
            <a:pPr>
              <a:lnSpc>
                <a:spcPct val="107000"/>
              </a:lnSpc>
              <a:spcAft>
                <a:spcPts val="0"/>
              </a:spcAft>
              <a:defRPr/>
            </a:pPr>
            <a:r>
              <a:rPr lang="en-GB" b="1" dirty="0">
                <a:solidFill>
                  <a:srgbClr val="385623"/>
                </a:solidFill>
                <a:latin typeface="Arial"/>
                <a:ea typeface="Calibri"/>
                <a:cs typeface="Times New Roman"/>
              </a:rPr>
              <a:t>Children with 0-1 </a:t>
            </a:r>
            <a:r>
              <a:rPr lang="en-GB" b="1" dirty="0" err="1">
                <a:solidFill>
                  <a:srgbClr val="385623"/>
                </a:solidFill>
                <a:latin typeface="Arial"/>
                <a:ea typeface="Calibri"/>
                <a:cs typeface="Times New Roman"/>
              </a:rPr>
              <a:t>STARWAVe</a:t>
            </a:r>
            <a:r>
              <a:rPr lang="en-GB" b="1" dirty="0">
                <a:solidFill>
                  <a:srgbClr val="385623"/>
                </a:solidFill>
                <a:latin typeface="Arial"/>
                <a:ea typeface="Calibri"/>
                <a:cs typeface="Times New Roman"/>
              </a:rPr>
              <a:t> symptoms and signs (67% of all children): are at very low risk</a:t>
            </a:r>
            <a:r>
              <a:rPr lang="en-GB" dirty="0">
                <a:latin typeface="Arial"/>
                <a:ea typeface="Calibri"/>
                <a:cs typeface="Times New Roman"/>
              </a:rPr>
              <a:t> (around 1:320) of future admission and we believe a ‘no’ antibiotic strategy should be considered for this group.</a:t>
            </a:r>
            <a:endParaRPr lang="en-GB" dirty="0">
              <a:ea typeface="Calibri"/>
              <a:cs typeface="Times New Roman"/>
            </a:endParaRPr>
          </a:p>
          <a:p>
            <a:pPr>
              <a:lnSpc>
                <a:spcPct val="107000"/>
              </a:lnSpc>
              <a:spcAft>
                <a:spcPts val="0"/>
              </a:spcAft>
              <a:defRPr/>
            </a:pPr>
            <a:r>
              <a:rPr lang="en-GB" dirty="0">
                <a:latin typeface="Arial"/>
                <a:ea typeface="Calibri"/>
                <a:cs typeface="Times New Roman"/>
              </a:rPr>
              <a:t> </a:t>
            </a:r>
            <a:endParaRPr lang="en-GB" dirty="0">
              <a:ea typeface="Calibri"/>
              <a:cs typeface="Times New Roman"/>
            </a:endParaRPr>
          </a:p>
          <a:p>
            <a:pPr>
              <a:lnSpc>
                <a:spcPct val="107000"/>
              </a:lnSpc>
              <a:spcAft>
                <a:spcPts val="0"/>
              </a:spcAft>
              <a:defRPr/>
            </a:pPr>
            <a:r>
              <a:rPr lang="en-GB" b="1" dirty="0">
                <a:solidFill>
                  <a:srgbClr val="BF8F00"/>
                </a:solidFill>
                <a:latin typeface="Arial"/>
                <a:ea typeface="Calibri"/>
                <a:cs typeface="Times New Roman"/>
              </a:rPr>
              <a:t>Children with 2-3 </a:t>
            </a:r>
            <a:r>
              <a:rPr lang="en-GB" b="1" dirty="0" err="1">
                <a:solidFill>
                  <a:srgbClr val="BF8F00"/>
                </a:solidFill>
                <a:latin typeface="Arial"/>
                <a:ea typeface="Calibri"/>
                <a:cs typeface="Times New Roman"/>
              </a:rPr>
              <a:t>STARWAVe</a:t>
            </a:r>
            <a:r>
              <a:rPr lang="en-GB" b="1" dirty="0">
                <a:solidFill>
                  <a:srgbClr val="BF8F00"/>
                </a:solidFill>
                <a:latin typeface="Arial"/>
                <a:ea typeface="Calibri"/>
                <a:cs typeface="Times New Roman"/>
              </a:rPr>
              <a:t> symptoms and signs (30% all children) who are at ‘normal’ risk</a:t>
            </a:r>
            <a:r>
              <a:rPr lang="en-GB" dirty="0">
                <a:solidFill>
                  <a:srgbClr val="BF8F00"/>
                </a:solidFill>
                <a:latin typeface="Arial"/>
                <a:ea typeface="Calibri"/>
                <a:cs typeface="Times New Roman"/>
              </a:rPr>
              <a:t> </a:t>
            </a:r>
            <a:r>
              <a:rPr lang="en-GB" dirty="0">
                <a:latin typeface="Arial"/>
                <a:ea typeface="Calibri"/>
                <a:cs typeface="Times New Roman"/>
              </a:rPr>
              <a:t>of future admission (around 1:70). In keeping with NICE guidelines, we believe a ‘no’ or ‘delayed’ antibiotic prescribing strategy should be considered </a:t>
            </a:r>
            <a:endParaRPr lang="en-GB" dirty="0">
              <a:ea typeface="Calibri"/>
              <a:cs typeface="Times New Roman"/>
            </a:endParaRPr>
          </a:p>
          <a:p>
            <a:pPr>
              <a:lnSpc>
                <a:spcPct val="107000"/>
              </a:lnSpc>
              <a:spcAft>
                <a:spcPts val="0"/>
              </a:spcAft>
              <a:defRPr/>
            </a:pPr>
            <a:r>
              <a:rPr lang="en-GB" dirty="0">
                <a:latin typeface="Arial"/>
                <a:ea typeface="Calibri"/>
                <a:cs typeface="Times New Roman"/>
              </a:rPr>
              <a:t> </a:t>
            </a:r>
            <a:endParaRPr lang="en-GB" dirty="0">
              <a:ea typeface="Calibri"/>
              <a:cs typeface="Times New Roman"/>
            </a:endParaRPr>
          </a:p>
          <a:p>
            <a:pPr>
              <a:lnSpc>
                <a:spcPct val="107000"/>
              </a:lnSpc>
              <a:spcAft>
                <a:spcPts val="800"/>
              </a:spcAft>
              <a:defRPr/>
            </a:pPr>
            <a:r>
              <a:rPr lang="en-GB" b="1" dirty="0">
                <a:solidFill>
                  <a:srgbClr val="C00000"/>
                </a:solidFill>
                <a:latin typeface="Arial"/>
                <a:ea typeface="Calibri"/>
                <a:cs typeface="Times New Roman"/>
              </a:rPr>
              <a:t>Children with 4 or more </a:t>
            </a:r>
            <a:r>
              <a:rPr lang="en-GB" b="1" dirty="0" err="1">
                <a:solidFill>
                  <a:srgbClr val="C00000"/>
                </a:solidFill>
                <a:latin typeface="Arial"/>
                <a:ea typeface="Calibri"/>
                <a:cs typeface="Times New Roman"/>
              </a:rPr>
              <a:t>STARWAVe</a:t>
            </a:r>
            <a:r>
              <a:rPr lang="en-GB" b="1" dirty="0">
                <a:solidFill>
                  <a:srgbClr val="C00000"/>
                </a:solidFill>
                <a:latin typeface="Arial"/>
                <a:ea typeface="Calibri"/>
                <a:cs typeface="Times New Roman"/>
              </a:rPr>
              <a:t> symptoms and signs (3% of all children) should be closely monitored for signs of deterioration,</a:t>
            </a:r>
            <a:r>
              <a:rPr lang="en-GB" dirty="0">
                <a:latin typeface="Arial"/>
                <a:ea typeface="Calibri"/>
                <a:cs typeface="Times New Roman"/>
              </a:rPr>
              <a:t> (as 11.7%, around 1:9 were admitted) with consideration given to proactively arranging same-day or next-day follow-up and prescribing an immediate antibiotic.</a:t>
            </a:r>
            <a:endParaRPr lang="en-GB" dirty="0">
              <a:ea typeface="Calibri"/>
              <a:cs typeface="Times New Roman"/>
            </a:endParaRPr>
          </a:p>
          <a:p>
            <a:pPr>
              <a:lnSpc>
                <a:spcPct val="107000"/>
              </a:lnSpc>
              <a:spcAft>
                <a:spcPts val="800"/>
              </a:spcAft>
              <a:defRPr/>
            </a:pPr>
            <a:r>
              <a:rPr lang="en-GB" b="1" dirty="0">
                <a:latin typeface="Arial"/>
                <a:ea typeface="Calibri"/>
                <a:cs typeface="Times New Roman"/>
              </a:rPr>
              <a:t>For full details see </a:t>
            </a:r>
            <a:r>
              <a:rPr lang="en-GB" u="sng" dirty="0">
                <a:solidFill>
                  <a:srgbClr val="0563C1"/>
                </a:solidFill>
                <a:latin typeface="Arial"/>
                <a:ea typeface="Calibri"/>
                <a:cs typeface="Times New Roman"/>
                <a:hlinkClick r:id="rId3"/>
              </a:rPr>
              <a:t>http://www.thelancet.com/journals/lanres/article/PIIS2213-2600(16)30223-5/abstract</a:t>
            </a:r>
            <a:r>
              <a:rPr lang="en-GB" dirty="0">
                <a:ea typeface="Calibri"/>
                <a:cs typeface="Times New Roman"/>
              </a:rPr>
              <a:t> </a:t>
            </a:r>
          </a:p>
          <a:p>
            <a:r>
              <a:rPr lang="en-GB" sz="1200" kern="1200" dirty="0">
                <a:solidFill>
                  <a:schemeClr val="tx1"/>
                </a:solidFill>
                <a:effectLst/>
                <a:latin typeface="+mn-lt"/>
                <a:ea typeface="+mn-ea"/>
                <a:cs typeface="+mn-cs"/>
              </a:rPr>
              <a:t>The follow up RCT is called CHICO and is still underway in 2020– recruited to target and now in follow up phase – due for reporting late 2021</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Group did try to adapt for COVID, but we’re not sure if it has been useful for clinicians or not – essentially they said that the only safe way to use the rule with remote consultation is not to use it if you are not sure if the variable (e.g. wheeze) is present…</a:t>
            </a:r>
          </a:p>
          <a:p>
            <a:pPr>
              <a:lnSpc>
                <a:spcPct val="107000"/>
              </a:lnSpc>
              <a:spcAft>
                <a:spcPts val="800"/>
              </a:spcAft>
              <a:defRPr/>
            </a:pPr>
            <a:endParaRPr lang="en-GB" dirty="0">
              <a:ea typeface="Calibri"/>
              <a:cs typeface="Times New Roman"/>
            </a:endParaRPr>
          </a:p>
        </p:txBody>
      </p:sp>
      <p:sp>
        <p:nvSpPr>
          <p:cNvPr id="102404" name="Slide Number Placeholder 3">
            <a:extLst>
              <a:ext uri="{FF2B5EF4-FFF2-40B4-BE49-F238E27FC236}">
                <a16:creationId xmlns:a16="http://schemas.microsoft.com/office/drawing/2014/main" id="{7934E0C5-E35D-4906-9646-315A3F487784}"/>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1363" indent="-284163" eaLnBrk="0" hangingPunct="0">
              <a:defRPr>
                <a:solidFill>
                  <a:schemeClr val="tx1"/>
                </a:solidFill>
                <a:latin typeface="Arial" panose="020B0604020202020204" pitchFamily="34" charset="0"/>
                <a:cs typeface="Arial" panose="020B0604020202020204" pitchFamily="34" charset="0"/>
              </a:defRPr>
            </a:lvl2pPr>
            <a:lvl3pPr marL="1141413" indent="-227013" eaLnBrk="0" hangingPunct="0">
              <a:defRPr>
                <a:solidFill>
                  <a:schemeClr val="tx1"/>
                </a:solidFill>
                <a:latin typeface="Arial" panose="020B0604020202020204" pitchFamily="34" charset="0"/>
                <a:cs typeface="Arial" panose="020B0604020202020204" pitchFamily="34" charset="0"/>
              </a:defRPr>
            </a:lvl3pPr>
            <a:lvl4pPr marL="1597025" indent="-227013" eaLnBrk="0" hangingPunct="0">
              <a:defRPr>
                <a:solidFill>
                  <a:schemeClr val="tx1"/>
                </a:solidFill>
                <a:latin typeface="Arial" panose="020B0604020202020204" pitchFamily="34" charset="0"/>
                <a:cs typeface="Arial" panose="020B0604020202020204" pitchFamily="34" charset="0"/>
              </a:defRPr>
            </a:lvl4pPr>
            <a:lvl5pPr marL="2054225" indent="-227013" eaLnBrk="0" hangingPunct="0">
              <a:defRPr>
                <a:solidFill>
                  <a:schemeClr val="tx1"/>
                </a:solidFill>
                <a:latin typeface="Arial" panose="020B0604020202020204" pitchFamily="34" charset="0"/>
                <a:cs typeface="Arial" panose="020B0604020202020204" pitchFamily="34" charset="0"/>
              </a:defRPr>
            </a:lvl5pPr>
            <a:lvl6pPr marL="25114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DC6241-43CF-49B3-BDB7-F409B8884D91}"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Date Placeholder 6">
            <a:extLst>
              <a:ext uri="{FF2B5EF4-FFF2-40B4-BE49-F238E27FC236}">
                <a16:creationId xmlns:a16="http://schemas.microsoft.com/office/drawing/2014/main" id="{5D7E9108-3B25-43CF-805D-6966FCA904DF}"/>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98B63-4FFF-4DDC-8BC9-FBCE1ABE04C4}"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15/10/2021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F4A26DC5-CAE5-4E6C-8367-4530F675CA79}"/>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2020.11.03 TARGET condensed workshop FINAL to go with COVID decision points</a:t>
            </a:r>
          </a:p>
        </p:txBody>
      </p:sp>
      <p:sp>
        <p:nvSpPr>
          <p:cNvPr id="3" name="Header Placeholder 2">
            <a:extLst>
              <a:ext uri="{FF2B5EF4-FFF2-40B4-BE49-F238E27FC236}">
                <a16:creationId xmlns:a16="http://schemas.microsoft.com/office/drawing/2014/main" id="{0AE2D9E4-1A77-4A2B-892B-7AE63097F386}"/>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648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B0D5897-278F-4362-A726-2875908E42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F147461-54A4-496E-A028-F50AB2A221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u="sng" dirty="0"/>
              <a:t>Key point</a:t>
            </a:r>
          </a:p>
          <a:p>
            <a:r>
              <a:rPr lang="en-GB" altLang="en-US" b="1" u="sng" dirty="0"/>
              <a:t>Most importantly very recent data shows that </a:t>
            </a:r>
            <a:r>
              <a:rPr lang="en-GB" altLang="en-US" b="0" u="none" dirty="0"/>
              <a:t>Patients trust pharmacists, nurses and GPs advice as to whether they need an antibiotic</a:t>
            </a:r>
          </a:p>
          <a:p>
            <a:r>
              <a:rPr lang="en-GB" altLang="en-US" b="0" u="none" dirty="0"/>
              <a:t>therefore it is worth sharing the need, </a:t>
            </a:r>
            <a:r>
              <a:rPr lang="en-GB" altLang="en-US" b="0" i="1" u="none" dirty="0"/>
              <a:t>or not</a:t>
            </a:r>
            <a:r>
              <a:rPr lang="en-GB" altLang="en-US" b="0" u="none" dirty="0"/>
              <a:t>, for antibiotics and discussing self care in consultations</a:t>
            </a:r>
          </a:p>
          <a:p>
            <a:endParaRPr lang="en-GB" altLang="en-US" b="1" u="sng" dirty="0"/>
          </a:p>
          <a:p>
            <a:r>
              <a:rPr lang="en-GB" altLang="en-US" b="1" u="sng" dirty="0"/>
              <a:t>Presenter notes:</a:t>
            </a:r>
          </a:p>
          <a:p>
            <a:r>
              <a:rPr lang="en-GB" altLang="en-US" dirty="0"/>
              <a:t>We know patients trust GPs, nurses and pharmacists to give them advice.</a:t>
            </a:r>
          </a:p>
          <a:p>
            <a:r>
              <a:rPr lang="en-GB" altLang="en-US" dirty="0"/>
              <a:t>87% of participants in a 2020 survey of 2022 randomly selected members of the English public reported that they trusted their GP’s advice as to whether they needed antibiotics or not; 76% trusted their nurse and 71% trusted their pharmacist.  So there is a great opportunity for clinicians and pharmacists to share information with patients about the need or not for antibiotics. </a:t>
            </a:r>
            <a:r>
              <a:rPr lang="en-GB" altLang="en-US" b="1" dirty="0"/>
              <a:t>It’s worth sharing information about the need or not for antibiotics in consultations, and self care</a:t>
            </a:r>
          </a:p>
          <a:p>
            <a:endParaRPr lang="en-GB" altLang="en-US" dirty="0"/>
          </a:p>
          <a:p>
            <a:r>
              <a:rPr lang="en-GB" altLang="en-US" b="1" u="sng" dirty="0"/>
              <a:t>Extra presenter notes:</a:t>
            </a:r>
          </a:p>
          <a:p>
            <a:r>
              <a:rPr lang="en-GB" altLang="en-US" dirty="0"/>
              <a:t>The 2020 survey also showed that </a:t>
            </a:r>
            <a:r>
              <a:rPr lang="en-US" altLang="en-US" dirty="0"/>
              <a:t>55% of </a:t>
            </a:r>
            <a:r>
              <a:rPr lang="en-GB" altLang="en-US" dirty="0"/>
              <a:t>of participants who had taken antibiotics or had an infection in the last year </a:t>
            </a:r>
            <a:r>
              <a:rPr lang="en-US" altLang="en-US" dirty="0"/>
              <a:t>(received some information about the illness or antibiotics. </a:t>
            </a:r>
          </a:p>
          <a:p>
            <a:r>
              <a:rPr lang="en-GB" altLang="en-US" dirty="0"/>
              <a:t>Most participants were given information </a:t>
            </a:r>
            <a:r>
              <a:rPr lang="en-GB" altLang="en-US" b="0" dirty="0"/>
              <a:t>verbally (75%). Almost one-fifth (18%) were given the information in a printed format,  and the professional went through or discussed the printed information with them in 45%. 16% were given information at a pharmacy. Almost o</a:t>
            </a:r>
            <a:r>
              <a:rPr lang="en-US" altLang="en-US" b="0" dirty="0"/>
              <a:t>n</a:t>
            </a:r>
            <a:r>
              <a:rPr lang="en-GB" altLang="en-US" b="0" dirty="0"/>
              <a:t>e-fifth (18%) were given information on how to take antibiotics. </a:t>
            </a:r>
          </a:p>
          <a:p>
            <a:endParaRPr lang="en-GB" altLang="en-US" dirty="0"/>
          </a:p>
          <a:p>
            <a:r>
              <a:rPr lang="en-GB" altLang="en-US" dirty="0"/>
              <a:t>This survey is also supported by another recent large Eurobarometer survey showing that 90% of the UK public would use their GP as a trustworthy source of antibiotic information.</a:t>
            </a:r>
          </a:p>
          <a:p>
            <a:r>
              <a:rPr lang="en-GB" altLang="en-US" dirty="0">
                <a:hlinkClick r:id="rId3"/>
              </a:rPr>
              <a:t>http://ec.europa.eu/health/antimicrobial_resistance/docs/ebs_338_en.pdf</a:t>
            </a:r>
            <a:r>
              <a:rPr lang="en-GB" altLang="en-US" dirty="0"/>
              <a:t> </a:t>
            </a:r>
          </a:p>
          <a:p>
            <a:endParaRPr lang="en-GB" altLang="en-US" b="1" u="sng" dirty="0"/>
          </a:p>
        </p:txBody>
      </p:sp>
      <p:sp>
        <p:nvSpPr>
          <p:cNvPr id="40964" name="Slide Number Placeholder 4">
            <a:extLst>
              <a:ext uri="{FF2B5EF4-FFF2-40B4-BE49-F238E27FC236}">
                <a16:creationId xmlns:a16="http://schemas.microsoft.com/office/drawing/2014/main" id="{47EDA188-89A6-444D-8043-48539E0015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6D0A4C-F977-471C-ABC9-C52341B0292F}" type="slidenum">
              <a:rPr lang="en-GB" altLang="en-US" sz="1300" smtClean="0">
                <a:solidFill>
                  <a:srgbClr val="000000"/>
                </a:solidFill>
              </a:rPr>
              <a:pPr>
                <a:spcBef>
                  <a:spcPct val="0"/>
                </a:spcBef>
              </a:pPr>
              <a:t>13</a:t>
            </a:fld>
            <a:endParaRPr lang="en-GB" altLang="en-US" sz="1300">
              <a:solidFill>
                <a:srgbClr val="000000"/>
              </a:solidFill>
            </a:endParaRPr>
          </a:p>
        </p:txBody>
      </p:sp>
      <p:sp>
        <p:nvSpPr>
          <p:cNvPr id="6" name="Date Placeholder 5">
            <a:extLst>
              <a:ext uri="{FF2B5EF4-FFF2-40B4-BE49-F238E27FC236}">
                <a16:creationId xmlns:a16="http://schemas.microsoft.com/office/drawing/2014/main" id="{D2F88E6A-C9D0-40C9-AE5D-19A5836B32D1}"/>
              </a:ext>
            </a:extLst>
          </p:cNvPr>
          <p:cNvSpPr>
            <a:spLocks noGrp="1"/>
          </p:cNvSpPr>
          <p:nvPr>
            <p:ph type="dt" sz="quarter" idx="1"/>
          </p:nvPr>
        </p:nvSpPr>
        <p:spPr/>
        <p:txBody>
          <a:bodyPr/>
          <a:lstStyle/>
          <a:p>
            <a:pPr>
              <a:defRPr/>
            </a:pPr>
            <a:fld id="{7B5ABB48-5221-4EED-9FCC-4202A6F248AC}" type="datetime1">
              <a:rPr lang="en-GB" smtClean="0">
                <a:solidFill>
                  <a:prstClr val="black"/>
                </a:solidFill>
              </a:rPr>
              <a:t>15/10/2021</a:t>
            </a:fld>
            <a:endParaRPr lang="en-GB" dirty="0">
              <a:solidFill>
                <a:prstClr val="black"/>
              </a:solidFill>
            </a:endParaRPr>
          </a:p>
        </p:txBody>
      </p:sp>
      <p:sp>
        <p:nvSpPr>
          <p:cNvPr id="2" name="Footer Placeholder 1">
            <a:extLst>
              <a:ext uri="{FF2B5EF4-FFF2-40B4-BE49-F238E27FC236}">
                <a16:creationId xmlns:a16="http://schemas.microsoft.com/office/drawing/2014/main" id="{950191C5-7BE5-4E34-AA9D-5E9779FFF613}"/>
              </a:ext>
            </a:extLst>
          </p:cNvPr>
          <p:cNvSpPr>
            <a:spLocks noGrp="1"/>
          </p:cNvSpPr>
          <p:nvPr>
            <p:ph type="ftr" sz="quarter" idx="4"/>
          </p:nvPr>
        </p:nvSpPr>
        <p:spPr/>
        <p:txBody>
          <a:bodyPr/>
          <a:lstStyle/>
          <a:p>
            <a:pPr>
              <a:defRPr/>
            </a:pPr>
            <a:r>
              <a:rPr lang="en-GB">
                <a:solidFill>
                  <a:prstClr val="black"/>
                </a:solidFill>
              </a:rPr>
              <a:t>2020.11.03 TARGET condensed workshop FINAL to go with COVID decision points</a:t>
            </a:r>
          </a:p>
        </p:txBody>
      </p:sp>
      <p:sp>
        <p:nvSpPr>
          <p:cNvPr id="3" name="Header Placeholder 2">
            <a:extLst>
              <a:ext uri="{FF2B5EF4-FFF2-40B4-BE49-F238E27FC236}">
                <a16:creationId xmlns:a16="http://schemas.microsoft.com/office/drawing/2014/main" id="{76F847A4-95CB-4121-ABB7-E4AA38868C06}"/>
              </a:ext>
            </a:extLst>
          </p:cNvPr>
          <p:cNvSpPr>
            <a:spLocks noGrp="1"/>
          </p:cNvSpPr>
          <p:nvPr>
            <p:ph type="hdr" sz="quarter"/>
          </p:nvPr>
        </p:nvSpPr>
        <p:spPr/>
        <p:txBody>
          <a:bodyPr/>
          <a:lstStyle/>
          <a:p>
            <a:pPr>
              <a:defRPr/>
            </a:pPr>
            <a:endParaRPr lang="en-GB">
              <a:solidFill>
                <a:prstClr val="black"/>
              </a:solidFill>
            </a:endParaRPr>
          </a:p>
        </p:txBody>
      </p:sp>
    </p:spTree>
    <p:extLst>
      <p:ext uri="{BB962C8B-B14F-4D97-AF65-F5344CB8AC3E}">
        <p14:creationId xmlns:p14="http://schemas.microsoft.com/office/powerpoint/2010/main" val="1500681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1574EBF-8614-4B25-9DDD-5449E91994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20C9A9AA-42F5-4334-8411-AB7C2854A8FC}"/>
              </a:ext>
            </a:extLst>
          </p:cNvPr>
          <p:cNvSpPr>
            <a:spLocks noGrp="1"/>
          </p:cNvSpPr>
          <p:nvPr>
            <p:ph type="body" idx="1"/>
          </p:nvPr>
        </p:nvSpPr>
        <p:spPr bwMode="auto">
          <a:xfrm>
            <a:off x="374650" y="4003675"/>
            <a:ext cx="6048375" cy="5365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altLang="en-US" sz="800" b="1" u="sng" dirty="0"/>
              <a:t>So will reducing prescribing antibiotics in RTIs benefit you?</a:t>
            </a:r>
          </a:p>
          <a:p>
            <a:pPr marL="228600" indent="-228600">
              <a:buFont typeface="+mj-lt"/>
              <a:buAutoNum type="arabicPeriod"/>
              <a:defRPr/>
            </a:pPr>
            <a:r>
              <a:rPr lang="en-GB" altLang="en-US" sz="800" dirty="0"/>
              <a:t>This study shows how rate of  prescribing antibiotics in 537 UK GP practices over time for acute coughs and colds (shown in red) runs in parallel to consultation rates for those infections.</a:t>
            </a:r>
          </a:p>
          <a:p>
            <a:pPr marL="228600" indent="-228600">
              <a:buFont typeface="+mj-lt"/>
              <a:buAutoNum type="arabicPeriod"/>
              <a:defRPr/>
            </a:pPr>
            <a:r>
              <a:rPr lang="en-GB" altLang="en-US" sz="800" dirty="0"/>
              <a:t>Think about your own prescribing – how often do you use amoxicillin for coughs?</a:t>
            </a:r>
          </a:p>
          <a:p>
            <a:pPr marL="228600" indent="-228600">
              <a:buFont typeface="+mj-lt"/>
              <a:buAutoNum type="arabicPeriod"/>
              <a:defRPr/>
            </a:pPr>
            <a:r>
              <a:rPr lang="en-GB" altLang="en-US" sz="800" dirty="0"/>
              <a:t>In this study there was marked variation in the percentage of patients in each practice that were prescribed antibiotics.</a:t>
            </a:r>
          </a:p>
          <a:p>
            <a:pPr marL="228600" indent="-228600">
              <a:buFont typeface="+mj-lt"/>
              <a:buAutoNum type="arabicPeriod"/>
              <a:defRPr/>
            </a:pPr>
            <a:r>
              <a:rPr lang="en-GB" altLang="en-US" sz="800" dirty="0"/>
              <a:t>The variation was NOT influenced by age or social group. </a:t>
            </a:r>
          </a:p>
          <a:p>
            <a:pPr marL="228600" indent="-228600">
              <a:buFont typeface="+mj-lt"/>
              <a:buAutoNum type="arabicPeriod"/>
              <a:defRPr/>
            </a:pPr>
            <a:r>
              <a:rPr lang="en-GB" altLang="en-US" sz="800" dirty="0"/>
              <a:t>This variation in practice antibiotic prescribing persists.</a:t>
            </a:r>
          </a:p>
          <a:p>
            <a:pPr>
              <a:defRPr/>
            </a:pPr>
            <a:r>
              <a:rPr lang="en-GB" altLang="en-US" sz="800" b="1" dirty="0"/>
              <a:t>CLICK TO BRING IN: </a:t>
            </a:r>
            <a:r>
              <a:rPr lang="en-GB" altLang="en-US" sz="800" dirty="0"/>
              <a:t>In another longitudinal study Ashworth et al showed that practices that reduced their antibiotic prescribing also reduced their consultations for RTI, </a:t>
            </a:r>
          </a:p>
          <a:p>
            <a:pPr>
              <a:defRPr/>
            </a:pPr>
            <a:r>
              <a:rPr lang="en-GB" altLang="en-US" sz="800" b="1" dirty="0"/>
              <a:t>suggesting that patients can be retrained not to expect antibiotics and as a result consult less.  So reducing your workload – or at least allowing you to concentrate on other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1" dirty="0"/>
              <a:t>This suggests that all of us could probably improve our antibiotic prescribing – but those at the higher end of the range could do so more than others.  Think about your own prescribing – do you think you are at the upper end?  If yes you may wish to consider CRP more actively</a:t>
            </a:r>
          </a:p>
          <a:p>
            <a:pPr>
              <a:defRPr/>
            </a:pPr>
            <a:endParaRPr lang="en-GB" altLang="en-US" sz="800" b="1" dirty="0"/>
          </a:p>
          <a:p>
            <a:pPr>
              <a:defRPr/>
            </a:pPr>
            <a:r>
              <a:rPr lang="en-GB" altLang="en-US" sz="600" dirty="0"/>
              <a:t> </a:t>
            </a:r>
            <a:r>
              <a:rPr lang="en-GB" altLang="en-US" sz="600" b="1" u="sng" dirty="0"/>
              <a:t>Extra presenter notes from reference: </a:t>
            </a:r>
            <a:r>
              <a:rPr lang="en-GB" altLang="en-US" sz="600" dirty="0"/>
              <a:t>Hawker et al. J Antimicrob Chemother. 2014: doi:10.1093/jac/dku291. http://jac.oxfordjournals.org/content/early/2014/08/01/jac.dku291.full </a:t>
            </a:r>
          </a:p>
          <a:p>
            <a:pPr>
              <a:defRPr/>
            </a:pPr>
            <a:r>
              <a:rPr lang="en-GB" altLang="en-US" sz="600" dirty="0"/>
              <a:t>Trends in antibiotic prescribing in primary care for clinical syndromes subject to national recommendations to reduce antibiotic resistance, UK 1995–2011: analysis of a large database of primary care consultations.</a:t>
            </a:r>
          </a:p>
          <a:p>
            <a:pPr>
              <a:defRPr/>
            </a:pPr>
            <a:r>
              <a:rPr lang="en-GB" altLang="en-US" sz="600" dirty="0"/>
              <a:t>This study measured trends in antibiotic prescribing in UK primary care in relation to nationally recommended best practice.</a:t>
            </a:r>
          </a:p>
          <a:p>
            <a:pPr>
              <a:defRPr/>
            </a:pPr>
            <a:r>
              <a:rPr lang="en-GB" altLang="en-US" sz="600" dirty="0"/>
              <a:t>Patients and methods: A descriptive study linking individual patient data on diagnosis and prescription in a large primary care database, covering 537 UK general practices during 1995–2011.</a:t>
            </a:r>
          </a:p>
          <a:p>
            <a:pPr>
              <a:defRPr/>
            </a:pPr>
            <a:r>
              <a:rPr lang="en-GB" altLang="en-US" sz="600" dirty="0"/>
              <a:t>Results: The proportion of cough/cold episodes for which antibiotics were prescribed decreased from 47% in 1995 to 36% in 1999, before increasing to 51% in 2011. There was marked variation by primary care practice in 2011 [10th–90th percentile range (TNPR) 32%–65%]. Antibiotic prescribing for sore throats fell from 77% in 1995 to 62% in 1999 and then stayed broadly stable (TNPR 45%–78%). Where antibiotics were prescribed for sore throat, recommended antibiotics were used in 69% of cases in 2011 (64% in 1995). The use of recommended short-course trimethoprim for urinary tract infection (UTI) in women aged 16–74 years increased from 8% in 1995 to 50% in 2011; however, a quarter of practices prescribed short courses in≤16% of episodes in 2011. </a:t>
            </a:r>
          </a:p>
          <a:p>
            <a:pPr>
              <a:defRPr/>
            </a:pPr>
            <a:r>
              <a:rPr lang="en-GB" altLang="en-US" sz="600" dirty="0"/>
              <a:t>For otitis media, 85% of prescriptions were for recommended antibiotics in 2011, increasing from 77% in 1995.  All these changes in annual prescribing were highly statistically significant (P,0.001).</a:t>
            </a:r>
          </a:p>
          <a:p>
            <a:pPr>
              <a:defRPr/>
            </a:pPr>
            <a:r>
              <a:rPr lang="en-GB" altLang="en-US" sz="600" dirty="0"/>
              <a:t>Conclusions: The implementation of national guidelines in UK primary care has had mixed success, with prescribing for coughs/colds, both in total and as a proportion of consultations, now being greater than before recommendations were made to reduce it.  Extensive variation by practice suggests that there is significant scope to improve prescribing, particularly for coughs/colds and for UTIs.</a:t>
            </a:r>
          </a:p>
          <a:p>
            <a:pPr>
              <a:defRPr/>
            </a:pPr>
            <a:endParaRPr lang="en-GB" altLang="en-US" sz="600" dirty="0"/>
          </a:p>
          <a:p>
            <a:pPr>
              <a:defRPr/>
            </a:pPr>
            <a:r>
              <a:rPr lang="en-GB" altLang="en-US" sz="600" u="sng" dirty="0"/>
              <a:t>Ashworth et al BJGP </a:t>
            </a:r>
            <a:r>
              <a:rPr lang="en-GB" altLang="en-US" sz="600" dirty="0"/>
              <a:t>Variations in antibiotic prescribing and consultation rates for acute respiratory infection in UK general practices 1995–2000. analysed data from the General Practice Research Database, including all registered patients from 108 practices between 1995 and 2000. For each practice, numbers of consultations for acute respiratory tract infections and the proportion of consultations resulting in an antibiotic prescription were obtained.  An age- and sex-standardised consultation ratio (SCR) and standardised prescription ratio (SPR) were calculated for each practice.  We evaluated whether SPR and SCR values were associated.</a:t>
            </a:r>
          </a:p>
          <a:p>
            <a:pPr eaLnBrk="1" hangingPunct="1">
              <a:spcBef>
                <a:spcPct val="0"/>
              </a:spcBef>
              <a:defRPr/>
            </a:pPr>
            <a:endParaRPr lang="en-GB" altLang="en-US" sz="600" b="1" dirty="0"/>
          </a:p>
          <a:p>
            <a:pPr eaLnBrk="1" hangingPunct="1">
              <a:spcBef>
                <a:spcPct val="0"/>
              </a:spcBef>
              <a:defRPr/>
            </a:pPr>
            <a:r>
              <a:rPr lang="en-GB" altLang="en-US" sz="600" dirty="0"/>
              <a:t>The results showed that for the mid-year data (1997), the crude consultation rate for all acute respiratory infections ranged from 125–1110 per 1000 registered patients at different practices; the proportion of consultations with antibiotics prescribed ranged from 45–98%.  After standardising for varying age and sex structure of practice populations, practices with lower SPR values had lower SCR values (</a:t>
            </a:r>
            <a:r>
              <a:rPr lang="en-GB" altLang="en-US" sz="600" i="1" dirty="0"/>
              <a:t>r</a:t>
            </a:r>
            <a:r>
              <a:rPr lang="en-GB" altLang="en-US" sz="600" dirty="0"/>
              <a:t> = 0.41; </a:t>
            </a:r>
            <a:r>
              <a:rPr lang="en-GB" altLang="en-US" sz="600" i="1" dirty="0"/>
              <a:t>P</a:t>
            </a:r>
            <a:r>
              <a:rPr lang="en-GB" altLang="en-US" sz="600" dirty="0"/>
              <a:t>&lt;0.001).  This association was observed in each study year. Moreover, practices that demonstrated reductions in SPR between 1995 and 2000 also showed reductions in SCR (</a:t>
            </a:r>
            <a:r>
              <a:rPr lang="en-GB" altLang="en-US" sz="600" i="1" dirty="0"/>
              <a:t>r</a:t>
            </a:r>
            <a:r>
              <a:rPr lang="en-GB" altLang="en-US" sz="600" dirty="0"/>
              <a:t> = 0.27; </a:t>
            </a:r>
            <a:r>
              <a:rPr lang="en-GB" altLang="en-US" sz="600" i="1" dirty="0"/>
              <a:t>P</a:t>
            </a:r>
            <a:r>
              <a:rPr lang="en-GB" altLang="en-US" sz="600" dirty="0"/>
              <a:t> = 0.005).</a:t>
            </a:r>
          </a:p>
        </p:txBody>
      </p:sp>
      <p:sp>
        <p:nvSpPr>
          <p:cNvPr id="43012" name="Slide Number Placeholder 3">
            <a:extLst>
              <a:ext uri="{FF2B5EF4-FFF2-40B4-BE49-F238E27FC236}">
                <a16:creationId xmlns:a16="http://schemas.microsoft.com/office/drawing/2014/main" id="{62A54AB8-C0FB-4E32-83AE-908780186C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CCFB1F-F60D-405C-B371-3569E2CFD840}" type="slidenum">
              <a:rPr lang="en-US" altLang="en-US" sz="1300" smtClean="0">
                <a:solidFill>
                  <a:srgbClr val="000000"/>
                </a:solidFill>
              </a:rPr>
              <a:pPr>
                <a:spcBef>
                  <a:spcPct val="0"/>
                </a:spcBef>
              </a:pPr>
              <a:t>14</a:t>
            </a:fld>
            <a:endParaRPr lang="en-US" altLang="en-US" sz="1300">
              <a:solidFill>
                <a:srgbClr val="000000"/>
              </a:solidFill>
            </a:endParaRPr>
          </a:p>
        </p:txBody>
      </p:sp>
      <p:sp>
        <p:nvSpPr>
          <p:cNvPr id="6" name="Date Placeholder 5">
            <a:extLst>
              <a:ext uri="{FF2B5EF4-FFF2-40B4-BE49-F238E27FC236}">
                <a16:creationId xmlns:a16="http://schemas.microsoft.com/office/drawing/2014/main" id="{66AAC320-CE22-4FFE-B2AD-6248BA7EAF80}"/>
              </a:ext>
            </a:extLst>
          </p:cNvPr>
          <p:cNvSpPr>
            <a:spLocks noGrp="1"/>
          </p:cNvSpPr>
          <p:nvPr>
            <p:ph type="dt" sz="quarter" idx="1"/>
          </p:nvPr>
        </p:nvSpPr>
        <p:spPr/>
        <p:txBody>
          <a:bodyPr/>
          <a:lstStyle/>
          <a:p>
            <a:pPr>
              <a:defRPr/>
            </a:pPr>
            <a:fld id="{FB7E71BD-011F-4D88-B64D-7B439980B1F2}" type="datetime1">
              <a:rPr lang="en-GB" smtClean="0"/>
              <a:t>15/10/2021</a:t>
            </a:fld>
            <a:endParaRPr lang="en-GB" dirty="0"/>
          </a:p>
        </p:txBody>
      </p:sp>
      <p:sp>
        <p:nvSpPr>
          <p:cNvPr id="2" name="Footer Placeholder 1">
            <a:extLst>
              <a:ext uri="{FF2B5EF4-FFF2-40B4-BE49-F238E27FC236}">
                <a16:creationId xmlns:a16="http://schemas.microsoft.com/office/drawing/2014/main" id="{C4CC859F-3BD6-435C-AA79-89C41407DD50}"/>
              </a:ext>
            </a:extLst>
          </p:cNvPr>
          <p:cNvSpPr>
            <a:spLocks noGrp="1"/>
          </p:cNvSpPr>
          <p:nvPr>
            <p:ph type="ftr" sz="quarter" idx="4"/>
          </p:nvPr>
        </p:nvSpPr>
        <p:spPr/>
        <p:txBody>
          <a:bodyPr/>
          <a:lstStyle/>
          <a:p>
            <a:pPr>
              <a:defRPr/>
            </a:pPr>
            <a:r>
              <a:rPr lang="en-GB"/>
              <a:t>2020.11.03 TARGET condensed workshop FINAL to go with COVID decision points</a:t>
            </a:r>
          </a:p>
        </p:txBody>
      </p:sp>
      <p:sp>
        <p:nvSpPr>
          <p:cNvPr id="3" name="Header Placeholder 2">
            <a:extLst>
              <a:ext uri="{FF2B5EF4-FFF2-40B4-BE49-F238E27FC236}">
                <a16:creationId xmlns:a16="http://schemas.microsoft.com/office/drawing/2014/main" id="{3B42BBC4-17A5-4DD7-8011-BA94C22168A1}"/>
              </a:ext>
            </a:extLst>
          </p:cNvPr>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4001488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75B1EDA-6B9A-49CA-88D2-0EC5920A4390}"/>
              </a:ext>
            </a:extLst>
          </p:cNvPr>
          <p:cNvSpPr>
            <a:spLocks noGrp="1" noRot="1" noChangeAspect="1" noTextEdit="1"/>
          </p:cNvSpPr>
          <p:nvPr>
            <p:ph type="sldImg"/>
          </p:nvPr>
        </p:nvSpPr>
        <p:spPr bwMode="auto">
          <a:xfrm>
            <a:off x="1090613" y="506413"/>
            <a:ext cx="4562475"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FBDE10EF-D69E-4C6F-A8BD-AC08B7A98C49}"/>
              </a:ext>
            </a:extLst>
          </p:cNvPr>
          <p:cNvSpPr>
            <a:spLocks noGrp="1"/>
          </p:cNvSpPr>
          <p:nvPr>
            <p:ph type="body" idx="1"/>
          </p:nvPr>
        </p:nvSpPr>
        <p:spPr bwMode="auto">
          <a:xfrm>
            <a:off x="401638" y="4003675"/>
            <a:ext cx="5922962" cy="5676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37620" bIns="0" numCol="1" anchor="t" anchorCtr="0" compatLnSpc="1">
            <a:prstTxWarp prst="textNoShape">
              <a:avLst/>
            </a:prstTxWarp>
            <a:normAutofit fontScale="70000" lnSpcReduction="20000"/>
          </a:bodyPr>
          <a:lstStyle/>
          <a:p>
            <a:pPr eaLnBrk="1" hangingPunct="1">
              <a:lnSpc>
                <a:spcPct val="90000"/>
              </a:lnSpc>
              <a:spcBef>
                <a:spcPct val="0"/>
              </a:spcBef>
              <a:defRPr/>
            </a:pPr>
            <a:r>
              <a:rPr lang="en-GB" altLang="en-US" sz="1100" b="1" u="sng" dirty="0"/>
              <a:t>I have mentioned back up prescribing already</a:t>
            </a:r>
          </a:p>
          <a:p>
            <a:pPr eaLnBrk="1" hangingPunct="1">
              <a:lnSpc>
                <a:spcPct val="90000"/>
              </a:lnSpc>
              <a:spcBef>
                <a:spcPct val="0"/>
              </a:spcBef>
              <a:defRPr/>
            </a:pPr>
            <a:r>
              <a:rPr lang="en-GB" altLang="en-US" sz="1100" b="0" u="none" dirty="0"/>
              <a:t>Many systematic reviews have been published showing the benefits of this approach in reducing unnecessary prescribing.  This study shows that cough duration was similar in patients given no, delayed or immediate antibiotics.</a:t>
            </a:r>
          </a:p>
          <a:p>
            <a:pPr eaLnBrk="1" hangingPunct="1">
              <a:lnSpc>
                <a:spcPct val="90000"/>
              </a:lnSpc>
              <a:spcBef>
                <a:spcPct val="0"/>
              </a:spcBef>
              <a:defRPr/>
            </a:pPr>
            <a:r>
              <a:rPr lang="en-GB" altLang="en-US" sz="1100" dirty="0"/>
              <a:t>There was no difference in recovery rates and high levels of satisfaction with all strategies. </a:t>
            </a:r>
            <a:r>
              <a:rPr lang="en-GB" sz="1100" dirty="0"/>
              <a:t>Overall, there were fewer re-attendances with cough following delayed prescribing and immediate antibiotics in the month after the physician visit compared to no antibiotics (mean attendances for delayed, 0.12; immediate, 0.11; and no antibiotics, 0.19; likelihood ratio [LR] test from Poisson regression, P=.04).</a:t>
            </a:r>
            <a:endParaRPr lang="en-GB" altLang="en-US" sz="1100" dirty="0"/>
          </a:p>
          <a:p>
            <a:pPr eaLnBrk="1" hangingPunct="1">
              <a:lnSpc>
                <a:spcPct val="90000"/>
              </a:lnSpc>
              <a:spcBef>
                <a:spcPct val="0"/>
              </a:spcBef>
              <a:defRPr/>
            </a:pPr>
            <a:endParaRPr lang="en-GB" altLang="en-US" sz="1100" b="1" dirty="0"/>
          </a:p>
          <a:p>
            <a:pPr eaLnBrk="1" hangingPunct="1">
              <a:lnSpc>
                <a:spcPct val="90000"/>
              </a:lnSpc>
              <a:spcBef>
                <a:spcPct val="0"/>
              </a:spcBef>
              <a:defRPr/>
            </a:pPr>
            <a:endParaRPr lang="en-GB" altLang="en-US" sz="1100" b="0" u="none" dirty="0"/>
          </a:p>
          <a:p>
            <a:pPr eaLnBrk="1" hangingPunct="1">
              <a:lnSpc>
                <a:spcPct val="90000"/>
              </a:lnSpc>
              <a:spcBef>
                <a:spcPct val="0"/>
              </a:spcBef>
              <a:defRPr/>
            </a:pPr>
            <a:endParaRPr lang="en-GB" altLang="en-US" sz="1100" b="1" u="sng" dirty="0"/>
          </a:p>
          <a:p>
            <a:pPr eaLnBrk="1" hangingPunct="1">
              <a:lnSpc>
                <a:spcPct val="90000"/>
              </a:lnSpc>
              <a:spcBef>
                <a:spcPct val="0"/>
              </a:spcBef>
              <a:defRPr/>
            </a:pPr>
            <a:r>
              <a:rPr lang="en-GB" altLang="en-US" sz="1100" b="1" u="sng" dirty="0"/>
              <a:t>Presenter notes:</a:t>
            </a:r>
            <a:r>
              <a:rPr lang="en-GB" altLang="en-US" sz="1100" b="1" dirty="0"/>
              <a:t> </a:t>
            </a:r>
            <a:r>
              <a:rPr lang="en-GB" altLang="en-US" sz="1100" dirty="0"/>
              <a:t> There has been much discussion about the use of giving delayed antibiotic prescriptions in acute uncomplicated infections, to reduce antibiotic use and reduce patient expectations (although patients understand the term back-up more easily – so we have now changed to this term. A Cochrane review has recently shown the benefits of this approach, without increasing complications in patients. </a:t>
            </a:r>
          </a:p>
          <a:p>
            <a:pPr eaLnBrk="1" hangingPunct="1">
              <a:lnSpc>
                <a:spcPct val="90000"/>
              </a:lnSpc>
              <a:spcBef>
                <a:spcPct val="0"/>
              </a:spcBef>
              <a:defRPr/>
            </a:pPr>
            <a:endParaRPr lang="en-GB" altLang="en-US" sz="1100" dirty="0"/>
          </a:p>
          <a:p>
            <a:pPr>
              <a:defRPr/>
            </a:pPr>
            <a:r>
              <a:rPr lang="en-GB" altLang="en-US" sz="1100" dirty="0"/>
              <a:t>This study in acute cough is an </a:t>
            </a:r>
            <a:r>
              <a:rPr lang="en-GB" altLang="en-US" sz="1100" dirty="0" err="1"/>
              <a:t>exampler</a:t>
            </a:r>
            <a:r>
              <a:rPr lang="en-GB" altLang="en-US" sz="1100" dirty="0"/>
              <a:t>. Patients recruited by 37 physicians across Bristol and Southampton were randomised into immediate antibiotics, delayed antibiotics and no antibiotics groups. O</a:t>
            </a:r>
            <a:r>
              <a:rPr lang="en-GB" dirty="0"/>
              <a:t>f the 807 randomised participants, 272 were randomised to </a:t>
            </a:r>
            <a:r>
              <a:rPr lang="en-GB" i="1" dirty="0"/>
              <a:t>delayed </a:t>
            </a:r>
            <a:r>
              <a:rPr lang="en-GB" dirty="0"/>
              <a:t>antibiotics.</a:t>
            </a:r>
            <a:endParaRPr lang="en-GB" altLang="en-US" sz="1100" dirty="0"/>
          </a:p>
          <a:p>
            <a:pPr eaLnBrk="1" hangingPunct="1">
              <a:lnSpc>
                <a:spcPct val="90000"/>
              </a:lnSpc>
              <a:spcBef>
                <a:spcPct val="0"/>
              </a:spcBef>
              <a:defRPr/>
            </a:pPr>
            <a:endParaRPr lang="en-GB" altLang="en-US" sz="1100" dirty="0"/>
          </a:p>
          <a:p>
            <a:pPr eaLnBrk="1" hangingPunct="1">
              <a:lnSpc>
                <a:spcPct val="90000"/>
              </a:lnSpc>
              <a:spcBef>
                <a:spcPct val="0"/>
              </a:spcBef>
              <a:defRPr/>
            </a:pPr>
            <a:r>
              <a:rPr lang="en-GB" sz="1100" dirty="0"/>
              <a:t>The cough remained “a slight problem” for a mean of 11.7 days (in 25% the cough lasted 17 days), and  moderately bad for a mean of 6.0 days. Compared with no offer of antibiotics, other prescribing strategies did not alter the primary outcomes.</a:t>
            </a:r>
          </a:p>
          <a:p>
            <a:pPr eaLnBrk="1" hangingPunct="1">
              <a:lnSpc>
                <a:spcPct val="90000"/>
              </a:lnSpc>
              <a:spcBef>
                <a:spcPct val="0"/>
              </a:spcBef>
              <a:defRPr/>
            </a:pPr>
            <a:endParaRPr lang="en-GB" altLang="en-US" sz="1100" dirty="0"/>
          </a:p>
          <a:p>
            <a:pPr eaLnBrk="1" hangingPunct="1">
              <a:lnSpc>
                <a:spcPct val="90000"/>
              </a:lnSpc>
              <a:spcBef>
                <a:spcPct val="0"/>
              </a:spcBef>
              <a:defRPr/>
            </a:pPr>
            <a:r>
              <a:rPr lang="en-GB" altLang="en-US" sz="1100" dirty="0"/>
              <a:t>There was no difference in recovery rates and high levels of satisfaction with all strategies. </a:t>
            </a:r>
            <a:r>
              <a:rPr lang="en-GB" sz="1100" dirty="0"/>
              <a:t>Overall, there were fewer re-attendances with cough following delayed prescribing and immediate antibiotics in the month after the physician visit compared to no antibiotics (mean attendances for delayed, 0.12; immediate, 0.11; and no antibiotics, 0.19; likelihood ratio [LR] test from Poisson regression, P=.04).</a:t>
            </a:r>
            <a:endParaRPr lang="en-GB" altLang="en-US" sz="1100" dirty="0"/>
          </a:p>
          <a:p>
            <a:pPr eaLnBrk="1" hangingPunct="1">
              <a:lnSpc>
                <a:spcPct val="90000"/>
              </a:lnSpc>
              <a:spcBef>
                <a:spcPct val="0"/>
              </a:spcBef>
              <a:defRPr/>
            </a:pPr>
            <a:endParaRPr lang="en-GB" altLang="en-US" sz="1100" b="1" dirty="0"/>
          </a:p>
          <a:p>
            <a:pPr>
              <a:defRPr/>
            </a:pPr>
            <a:r>
              <a:rPr lang="en-GB" altLang="en-US" sz="1100" dirty="0"/>
              <a:t>Authors concluded that </a:t>
            </a:r>
            <a:r>
              <a:rPr lang="en-GB" dirty="0"/>
              <a:t>No offer or a delayed offer of antibiotics for acute uncomplicated lower respiratory tract infection is acceptable, associated with little difference in symptom resolution, and is likely to considerably reduce antibiotic use and beliefs in the effectiveness of antibiotics.</a:t>
            </a:r>
            <a:endParaRPr lang="en-GB" altLang="en-US" sz="1100" dirty="0"/>
          </a:p>
          <a:p>
            <a:pPr eaLnBrk="1" hangingPunct="1">
              <a:lnSpc>
                <a:spcPct val="90000"/>
              </a:lnSpc>
              <a:spcBef>
                <a:spcPct val="0"/>
              </a:spcBef>
              <a:defRPr/>
            </a:pPr>
            <a:endParaRPr lang="en-GB" altLang="en-US" sz="1100" dirty="0"/>
          </a:p>
          <a:p>
            <a:pPr eaLnBrk="1" hangingPunct="1">
              <a:lnSpc>
                <a:spcPct val="90000"/>
              </a:lnSpc>
              <a:spcBef>
                <a:spcPct val="0"/>
              </a:spcBef>
              <a:defRPr/>
            </a:pPr>
            <a:r>
              <a:rPr lang="en-GB" altLang="en-US" sz="1100" dirty="0"/>
              <a:t>A Cochrane review  of </a:t>
            </a:r>
            <a:r>
              <a:rPr lang="en-GB" altLang="en-US" sz="1100" b="1" dirty="0"/>
              <a:t>11 studies </a:t>
            </a:r>
            <a:r>
              <a:rPr lang="en-GB" altLang="en-US" sz="1100" dirty="0"/>
              <a:t>has shown that delayed prescribing reduces antibiotic prescriptions without reducing satisfaction </a:t>
            </a:r>
          </a:p>
          <a:p>
            <a:pPr>
              <a:defRPr/>
            </a:pPr>
            <a:endParaRPr lang="en-GB" b="1" dirty="0"/>
          </a:p>
          <a:p>
            <a:pPr>
              <a:defRPr/>
            </a:pPr>
            <a:r>
              <a:rPr lang="en-GB" b="1" dirty="0"/>
              <a:t>Outcomes			Risk with </a:t>
            </a:r>
            <a:r>
              <a:rPr lang="en-GB" b="1" i="1" dirty="0"/>
              <a:t>immediate</a:t>
            </a:r>
            <a:r>
              <a:rPr lang="en-GB" b="1" dirty="0"/>
              <a:t> antibiotics*		Risk with </a:t>
            </a:r>
            <a:r>
              <a:rPr lang="en-GB" b="1" i="1" dirty="0"/>
              <a:t>delayed</a:t>
            </a:r>
            <a:r>
              <a:rPr lang="en-GB" b="1" dirty="0"/>
              <a:t> antibiotics*		Relative effect (95% CI)</a:t>
            </a:r>
            <a:endParaRPr lang="en-GB" dirty="0"/>
          </a:p>
          <a:p>
            <a:pPr>
              <a:defRPr/>
            </a:pPr>
            <a:r>
              <a:rPr lang="en-GB" dirty="0"/>
              <a:t>Antibiotic use: </a:t>
            </a:r>
          </a:p>
          <a:p>
            <a:pPr>
              <a:defRPr/>
            </a:pPr>
            <a:r>
              <a:rPr lang="en-GB" i="1" dirty="0"/>
              <a:t>delayed</a:t>
            </a:r>
            <a:r>
              <a:rPr lang="en-GB" dirty="0"/>
              <a:t> versus 		930 per 1000				348 per 1000				OR 0.04</a:t>
            </a:r>
          </a:p>
          <a:p>
            <a:pPr>
              <a:defRPr/>
            </a:pPr>
            <a:r>
              <a:rPr lang="en-GB" dirty="0"/>
              <a:t>immediate antibiotics						(286 to 401)				(0.03 to 0.05)</a:t>
            </a:r>
          </a:p>
          <a:p>
            <a:pPr>
              <a:defRPr/>
            </a:pPr>
            <a:endParaRPr lang="en-GB" dirty="0"/>
          </a:p>
          <a:p>
            <a:pPr>
              <a:defRPr/>
            </a:pPr>
            <a:r>
              <a:rPr lang="en-GB" dirty="0"/>
              <a:t>Patient satisfaction: </a:t>
            </a:r>
          </a:p>
          <a:p>
            <a:pPr>
              <a:defRPr/>
            </a:pPr>
            <a:r>
              <a:rPr lang="en-GB" i="1" dirty="0"/>
              <a:t>delayed</a:t>
            </a:r>
            <a:r>
              <a:rPr lang="en-GB" dirty="0"/>
              <a:t> versus immediate 		909 per 1000				866 per 1000				OR 0.65</a:t>
            </a:r>
          </a:p>
          <a:p>
            <a:pPr>
              <a:defRPr/>
            </a:pPr>
            <a:r>
              <a:rPr lang="en-GB" dirty="0"/>
              <a:t>Antibiotics							(795 to 916)				(0.39 to 1.10)</a:t>
            </a:r>
          </a:p>
          <a:p>
            <a:pPr>
              <a:defRPr/>
            </a:pPr>
            <a:endParaRPr lang="en-GB" dirty="0"/>
          </a:p>
          <a:p>
            <a:pPr>
              <a:defRPr/>
            </a:pPr>
            <a:endParaRPr lang="en-GB" dirty="0"/>
          </a:p>
          <a:p>
            <a:pPr>
              <a:defRPr/>
            </a:pPr>
            <a:r>
              <a:rPr lang="en-GB" dirty="0" err="1"/>
              <a:t>Reconsultation</a:t>
            </a:r>
            <a:r>
              <a:rPr lang="en-GB" dirty="0"/>
              <a:t> rate: 		 109 per 1000			113 per 1000				OR 1.04</a:t>
            </a:r>
          </a:p>
          <a:p>
            <a:pPr>
              <a:defRPr/>
            </a:pPr>
            <a:r>
              <a:rPr lang="en-GB" i="1" dirty="0"/>
              <a:t>delayed</a:t>
            </a:r>
            <a:r>
              <a:rPr lang="en-GB" dirty="0"/>
              <a:t> versus immediate 						(63 to 196)				(0.55 to 1.98)</a:t>
            </a:r>
          </a:p>
          <a:p>
            <a:pPr>
              <a:defRPr/>
            </a:pPr>
            <a:r>
              <a:rPr lang="en-GB" dirty="0"/>
              <a:t>antibiotics</a:t>
            </a:r>
          </a:p>
          <a:p>
            <a:pPr>
              <a:defRPr/>
            </a:pPr>
            <a:endParaRPr lang="en-GB" dirty="0"/>
          </a:p>
          <a:p>
            <a:pPr>
              <a:defRPr/>
            </a:pPr>
            <a:r>
              <a:rPr lang="en-GB" dirty="0"/>
              <a:t> *</a:t>
            </a:r>
            <a:r>
              <a:rPr lang="en-GB" b="1" dirty="0"/>
              <a:t>Anticipated absolute effects</a:t>
            </a:r>
            <a:r>
              <a:rPr lang="en-GB" b="1" baseline="30000" dirty="0"/>
              <a:t>*</a:t>
            </a:r>
            <a:r>
              <a:rPr lang="en-GB" b="1" dirty="0"/>
              <a:t> (95% CI)</a:t>
            </a:r>
            <a:endParaRPr lang="en-GB" dirty="0"/>
          </a:p>
          <a:p>
            <a:pPr eaLnBrk="1" hangingPunct="1">
              <a:lnSpc>
                <a:spcPct val="90000"/>
              </a:lnSpc>
              <a:spcBef>
                <a:spcPct val="0"/>
              </a:spcBef>
              <a:defRPr/>
            </a:pPr>
            <a:endParaRPr lang="en-GB" sz="1100" i="1" dirty="0"/>
          </a:p>
          <a:p>
            <a:pPr eaLnBrk="1" hangingPunct="1">
              <a:lnSpc>
                <a:spcPct val="90000"/>
              </a:lnSpc>
              <a:spcBef>
                <a:spcPct val="0"/>
              </a:spcBef>
              <a:defRPr/>
            </a:pPr>
            <a:r>
              <a:rPr lang="en-GB" sz="1100" i="1" dirty="0" err="1"/>
              <a:t>Spurling</a:t>
            </a:r>
            <a:r>
              <a:rPr lang="en-GB" sz="1100" i="1" dirty="0"/>
              <a:t> GKP, Del Mar CB, Dooley L, </a:t>
            </a:r>
            <a:r>
              <a:rPr lang="en-GB" sz="1100" i="1" dirty="0" err="1"/>
              <a:t>Foxlee</a:t>
            </a:r>
            <a:r>
              <a:rPr lang="en-GB" sz="1100" i="1" dirty="0"/>
              <a:t> R, Farley R. Delayed antibiotic prescriptions for respiratory infections. Cochrane Database of Systematic Reviews 2017, Issue 9. Art. No.: CD004417. DOI: 10.1002/14651858.CD004417.pub5. </a:t>
            </a:r>
            <a:endParaRPr lang="en-GB" altLang="en-US" sz="1100" dirty="0"/>
          </a:p>
          <a:p>
            <a:pPr eaLnBrk="1" hangingPunct="1">
              <a:lnSpc>
                <a:spcPct val="90000"/>
              </a:lnSpc>
              <a:spcBef>
                <a:spcPct val="0"/>
              </a:spcBef>
              <a:defRPr/>
            </a:pPr>
            <a:endParaRPr lang="en-GB" altLang="en-US" sz="1100" dirty="0"/>
          </a:p>
        </p:txBody>
      </p:sp>
      <p:sp>
        <p:nvSpPr>
          <p:cNvPr id="34820" name="Slide Number Placeholder 3">
            <a:extLst>
              <a:ext uri="{FF2B5EF4-FFF2-40B4-BE49-F238E27FC236}">
                <a16:creationId xmlns:a16="http://schemas.microsoft.com/office/drawing/2014/main" id="{5644C0F9-7362-4752-962D-E9B701B44E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BD9140-B75D-42BB-A4BB-4E51E607AD02}" type="slidenum">
              <a:rPr lang="en-GB" altLang="en-US" sz="1300" smtClean="0">
                <a:solidFill>
                  <a:srgbClr val="000000"/>
                </a:solidFill>
              </a:rPr>
              <a:pPr>
                <a:spcBef>
                  <a:spcPct val="0"/>
                </a:spcBef>
              </a:pPr>
              <a:t>15</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7CDF416D-219F-4B36-858E-17309C925B16}"/>
              </a:ext>
            </a:extLst>
          </p:cNvPr>
          <p:cNvSpPr>
            <a:spLocks noGrp="1"/>
          </p:cNvSpPr>
          <p:nvPr>
            <p:ph type="dt" sz="quarter" idx="1"/>
          </p:nvPr>
        </p:nvSpPr>
        <p:spPr/>
        <p:txBody>
          <a:bodyPr/>
          <a:lstStyle/>
          <a:p>
            <a:pPr>
              <a:defRPr/>
            </a:pPr>
            <a:fld id="{C49AC293-645A-4D89-8A0B-A3FECAFD92E7}" type="datetime1">
              <a:rPr lang="en-GB" smtClean="0">
                <a:solidFill>
                  <a:prstClr val="black"/>
                </a:solidFill>
              </a:rPr>
              <a:t>15/10/2021</a:t>
            </a:fld>
            <a:endParaRPr lang="en-GB" dirty="0">
              <a:solidFill>
                <a:prstClr val="black"/>
              </a:solidFill>
            </a:endParaRPr>
          </a:p>
        </p:txBody>
      </p:sp>
      <p:sp>
        <p:nvSpPr>
          <p:cNvPr id="2" name="Footer Placeholder 1">
            <a:extLst>
              <a:ext uri="{FF2B5EF4-FFF2-40B4-BE49-F238E27FC236}">
                <a16:creationId xmlns:a16="http://schemas.microsoft.com/office/drawing/2014/main" id="{E4A23787-1B07-4EBE-80C6-A0BE20BF8E92}"/>
              </a:ext>
            </a:extLst>
          </p:cNvPr>
          <p:cNvSpPr>
            <a:spLocks noGrp="1"/>
          </p:cNvSpPr>
          <p:nvPr>
            <p:ph type="ftr" sz="quarter" idx="4"/>
          </p:nvPr>
        </p:nvSpPr>
        <p:spPr/>
        <p:txBody>
          <a:bodyPr/>
          <a:lstStyle/>
          <a:p>
            <a:pPr>
              <a:defRPr/>
            </a:pPr>
            <a:r>
              <a:rPr lang="en-GB"/>
              <a:t>2020.11.03 TARGET condensed workshop FINAL to go with COVID decision points</a:t>
            </a:r>
          </a:p>
        </p:txBody>
      </p:sp>
      <p:sp>
        <p:nvSpPr>
          <p:cNvPr id="3" name="Header Placeholder 2">
            <a:extLst>
              <a:ext uri="{FF2B5EF4-FFF2-40B4-BE49-F238E27FC236}">
                <a16:creationId xmlns:a16="http://schemas.microsoft.com/office/drawing/2014/main" id="{5758C5BA-CE54-4C4C-B47A-BE68F1571EE3}"/>
              </a:ext>
            </a:extLst>
          </p:cNvPr>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636746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6480AD-6294-40B4-83BF-4642797D964F}"/>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A232C27-AC38-49CB-9A40-FE4E5D644EE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38915" name="Rectangle 2">
            <a:extLst>
              <a:ext uri="{FF2B5EF4-FFF2-40B4-BE49-F238E27FC236}">
                <a16:creationId xmlns:a16="http://schemas.microsoft.com/office/drawing/2014/main" id="{FBD1AB72-E0DB-4F2F-91E0-9C89B4C5CC1D}"/>
              </a:ext>
            </a:extLst>
          </p:cNvPr>
          <p:cNvSpPr>
            <a:spLocks noGrp="1" noRot="1" noChangeAspect="1" noChangeArrowheads="1" noTextEdit="1"/>
          </p:cNvSpPr>
          <p:nvPr>
            <p:ph type="sldImg"/>
          </p:nvPr>
        </p:nvSpPr>
        <p:spPr bwMode="auto">
          <a:xfrm>
            <a:off x="938213" y="746125"/>
            <a:ext cx="4921250" cy="3690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2CBE342F-2DBE-4246-B28A-D0A35BA358B8}"/>
              </a:ext>
            </a:extLst>
          </p:cNvPr>
          <p:cNvSpPr>
            <a:spLocks noGrp="1" noChangeArrowheads="1"/>
          </p:cNvSpPr>
          <p:nvPr>
            <p:ph type="body" idx="1"/>
          </p:nvPr>
        </p:nvSpPr>
        <p:spPr bwMode="auto">
          <a:xfrm>
            <a:off x="906463" y="4691063"/>
            <a:ext cx="498475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In this UK study of 315 children with AOM  </a:t>
            </a:r>
          </a:p>
          <a:p>
            <a:r>
              <a:rPr lang="en-GB" altLang="en-US" dirty="0"/>
              <a:t>On average, symptoms resolved after 3 days.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Children prescribed antibiotics immediate did have a shorter illness (−1.1 days (95% confidence interval −0.54 to −1.48)), fewer nights disturbed (−0.72 (−0.30 to −1.13)), and slightly less paracetamol consumption (−0.52 spoons/day (−0.26 to −0.79)). </a:t>
            </a:r>
          </a:p>
          <a:p>
            <a:r>
              <a:rPr lang="en-GB" altLang="en-US" dirty="0"/>
              <a:t>CLICK But There was no difference in school absence or pain or distress scores since benefits of antibiotics occurred mainly after the first 24 hours—when distress was less severe. </a:t>
            </a:r>
          </a:p>
          <a:p>
            <a:endParaRPr lang="en-GB" altLang="en-US" dirty="0"/>
          </a:p>
          <a:p>
            <a:r>
              <a:rPr lang="en-GB" altLang="en-US" dirty="0"/>
              <a:t>One quarter of Parents (36/150children ) given delayed antibiotic prescriptions used them, and 77% were very satisfied. Fewer children in the delayed group had diarrhoea (14/150 (9%) </a:t>
            </a:r>
            <a:r>
              <a:rPr lang="en-GB" altLang="en-US" i="1" dirty="0"/>
              <a:t>v</a:t>
            </a:r>
            <a:r>
              <a:rPr lang="en-GB" altLang="en-US" dirty="0"/>
              <a:t> 25/135 (19%), χ</a:t>
            </a:r>
            <a:r>
              <a:rPr lang="en-GB" altLang="en-US" baseline="30000" dirty="0"/>
              <a:t>2</a:t>
            </a:r>
            <a:r>
              <a:rPr lang="en-GB" altLang="en-US" dirty="0"/>
              <a:t>=5.2, P=0.02). Fewer parents in the delayed group believed in the effectiveness of antibiotics and in the need to see the doctor with future episodes</a:t>
            </a:r>
            <a:endParaRPr lang="en-GB" altLang="en-US" b="1" dirty="0"/>
          </a:p>
          <a:p>
            <a:endParaRPr lang="en-GB" altLang="en-US" b="1" dirty="0"/>
          </a:p>
          <a:p>
            <a:endParaRPr lang="en-GB" altLang="en-US" b="1" dirty="0"/>
          </a:p>
          <a:p>
            <a:r>
              <a:rPr lang="en-GB" altLang="en-US" b="1" dirty="0"/>
              <a:t>Pragmatic randomised controlled trial of two prescribing strategies for childhood acute otitis media</a:t>
            </a:r>
          </a:p>
          <a:p>
            <a:r>
              <a:rPr lang="en-GB" altLang="en-US" dirty="0">
                <a:hlinkClick r:id="rId3"/>
              </a:rPr>
              <a:t>Paul Little</a:t>
            </a:r>
            <a:r>
              <a:rPr lang="en-GB" altLang="en-US" dirty="0"/>
              <a:t>, </a:t>
            </a:r>
            <a:r>
              <a:rPr lang="en-GB" altLang="en-US" dirty="0">
                <a:hlinkClick r:id="rId4"/>
              </a:rPr>
              <a:t>Clare Gould</a:t>
            </a:r>
            <a:r>
              <a:rPr lang="en-GB" altLang="en-US" dirty="0"/>
              <a:t>, </a:t>
            </a:r>
            <a:r>
              <a:rPr lang="en-GB" altLang="en-US" dirty="0">
                <a:hlinkClick r:id="rId5"/>
              </a:rPr>
              <a:t>Ian Williamson</a:t>
            </a:r>
            <a:r>
              <a:rPr lang="en-GB" altLang="en-US" dirty="0"/>
              <a:t>, </a:t>
            </a:r>
            <a:r>
              <a:rPr lang="en-GB" altLang="en-US" dirty="0">
                <a:hlinkClick r:id="rId6"/>
              </a:rPr>
              <a:t>Michael Moore</a:t>
            </a:r>
            <a:r>
              <a:rPr lang="en-GB" altLang="en-US" dirty="0"/>
              <a:t> </a:t>
            </a:r>
            <a:r>
              <a:rPr lang="en-GB" altLang="en-US" dirty="0">
                <a:hlinkClick r:id="rId7"/>
              </a:rPr>
              <a:t>Greg Warner</a:t>
            </a:r>
            <a:r>
              <a:rPr lang="en-GB" altLang="en-US" dirty="0"/>
              <a:t>,  </a:t>
            </a:r>
            <a:r>
              <a:rPr lang="en-GB" altLang="en-US" dirty="0">
                <a:hlinkClick r:id="rId8"/>
              </a:rPr>
              <a:t>Joan Dunleavey</a:t>
            </a:r>
            <a:r>
              <a:rPr lang="en-GB" altLang="en-US" dirty="0"/>
              <a:t> </a:t>
            </a:r>
            <a:r>
              <a:rPr lang="en-GB" altLang="en-US" dirty="0">
                <a:hlinkClick r:id="rId9"/>
              </a:rPr>
              <a:t>BMJ</a:t>
            </a:r>
            <a:r>
              <a:rPr lang="en-GB" altLang="en-US" dirty="0"/>
              <a:t>. 2001 Feb 10; 322(7282): 336–342.</a:t>
            </a:r>
          </a:p>
          <a:p>
            <a:r>
              <a:rPr lang="en-GB" altLang="en-US" dirty="0"/>
              <a:t> </a:t>
            </a:r>
            <a:r>
              <a:rPr lang="en-GB" altLang="en-US" b="1" dirty="0"/>
              <a:t>Objective: </a:t>
            </a:r>
            <a:r>
              <a:rPr lang="en-GB" altLang="en-US" dirty="0"/>
              <a:t>To compare immediate with delayed prescribing of antibiotics for acute otitis media.</a:t>
            </a:r>
          </a:p>
          <a:p>
            <a:r>
              <a:rPr lang="en-GB" altLang="en-US" b="1" dirty="0"/>
              <a:t>Design: </a:t>
            </a:r>
            <a:r>
              <a:rPr lang="en-GB" altLang="en-US" dirty="0"/>
              <a:t>Open randomised controlled trial.</a:t>
            </a:r>
          </a:p>
          <a:p>
            <a:r>
              <a:rPr lang="en-GB" altLang="en-US" b="1" dirty="0"/>
              <a:t>Setting: </a:t>
            </a:r>
            <a:r>
              <a:rPr lang="en-GB" altLang="en-US" dirty="0"/>
              <a:t>General practices in south west England.</a:t>
            </a:r>
          </a:p>
          <a:p>
            <a:r>
              <a:rPr lang="en-GB" altLang="en-US" b="1" dirty="0"/>
              <a:t>Participants: </a:t>
            </a:r>
            <a:r>
              <a:rPr lang="en-GB" altLang="en-US" dirty="0"/>
              <a:t>315 children aged between 6 months and 10 years presenting with acute otitis media.</a:t>
            </a:r>
          </a:p>
          <a:p>
            <a:r>
              <a:rPr lang="en-GB" altLang="en-US" b="1" dirty="0"/>
              <a:t>Interventions: </a:t>
            </a:r>
            <a:r>
              <a:rPr lang="en-GB" altLang="en-US" dirty="0"/>
              <a:t>Two treatment strategies, supported by standardised advice sheets—immediate antibiotics or delayed antibiotics (antibiotic prescription to be collected at parents' discretion after 72 hours if child still not improving).</a:t>
            </a:r>
          </a:p>
          <a:p>
            <a:r>
              <a:rPr lang="en-GB" altLang="en-US" b="1" dirty="0"/>
              <a:t>Main outcome measures: </a:t>
            </a:r>
            <a:r>
              <a:rPr lang="en-GB" altLang="en-US" dirty="0"/>
              <a:t>Symptom resolution, absence from school or nursery, paracetamol consumption.</a:t>
            </a:r>
          </a:p>
          <a:p>
            <a:r>
              <a:rPr lang="en-GB" altLang="en-US" b="1" dirty="0"/>
              <a:t>Results: </a:t>
            </a:r>
            <a:r>
              <a:rPr lang="en-GB" altLang="en-US" dirty="0"/>
              <a:t>On average, symptoms resolved after 3 days. Children prescribed antibiotics immediately had shorter illness (−1.1 days (95% confidence interval −0.54 to −1.48)), fewer nights disturbed (−0.72 (−0.30 to −1.13)), and slightly less paracetamol consumption (−0.52 spoons/day (−0.26 to −0.79)). There was no difference in school absence or pain or distress scores since benefits of antibiotics occurred mainly after the first 24 hours—when distress was less severe. Parents of 36/150 of the children given delayed prescriptions used antibiotics, and 77% were very satisfied. Fewer children in the delayed group had diarrhoea (14/150 (9%) </a:t>
            </a:r>
            <a:r>
              <a:rPr lang="en-GB" altLang="en-US" i="1" dirty="0"/>
              <a:t>v</a:t>
            </a:r>
            <a:r>
              <a:rPr lang="en-GB" altLang="en-US" dirty="0"/>
              <a:t> 25/135 (19%), χ</a:t>
            </a:r>
            <a:r>
              <a:rPr lang="en-GB" altLang="en-US" baseline="30000" dirty="0"/>
              <a:t>2</a:t>
            </a:r>
            <a:r>
              <a:rPr lang="en-GB" altLang="en-US" dirty="0"/>
              <a:t>=5.2, P=0.02). Fewer parents in the delayed group believed in the effectiveness of antibiotics and in the need to see the doctor with future episodes.</a:t>
            </a:r>
          </a:p>
          <a:p>
            <a:r>
              <a:rPr lang="en-GB" altLang="en-US" b="1" dirty="0"/>
              <a:t>Conclusion: </a:t>
            </a:r>
            <a:r>
              <a:rPr lang="en-GB" altLang="en-US" dirty="0"/>
              <a:t>Immediate antibiotic prescription provided symptomatic benefit mainly after first 24 hours, when symptoms were already resolving. For children who are not very unwell systemically, a wait and see approach seems feasible and acceptable to parents and should substantially reduce the use of antibiotics for acute otitis media.</a:t>
            </a:r>
          </a:p>
          <a:p>
            <a:endParaRPr lang="en-GB" altLang="en-US" dirty="0"/>
          </a:p>
        </p:txBody>
      </p:sp>
      <p:sp>
        <p:nvSpPr>
          <p:cNvPr id="2" name="Date Placeholder 1">
            <a:extLst>
              <a:ext uri="{FF2B5EF4-FFF2-40B4-BE49-F238E27FC236}">
                <a16:creationId xmlns:a16="http://schemas.microsoft.com/office/drawing/2014/main" id="{BF195792-3A51-409A-AE6F-9D36D285C635}"/>
              </a:ext>
            </a:extLst>
          </p:cNvPr>
          <p:cNvSpPr>
            <a:spLocks noGrp="1"/>
          </p:cNvSpPr>
          <p:nvPr>
            <p:ph type="dt" idx="10"/>
          </p:nvPr>
        </p:nvSpPr>
        <p:spPr/>
        <p:txBody>
          <a:bodyPr/>
          <a:lstStyle/>
          <a:p>
            <a:fld id="{57727AD7-A4D1-40A6-89A3-F0E8B0311A4C}" type="datetime1">
              <a:rPr lang="en-GB" smtClean="0"/>
              <a:t>15/10/2021</a:t>
            </a:fld>
            <a:endParaRPr lang="en-GB"/>
          </a:p>
        </p:txBody>
      </p:sp>
      <p:sp>
        <p:nvSpPr>
          <p:cNvPr id="3" name="Footer Placeholder 2">
            <a:extLst>
              <a:ext uri="{FF2B5EF4-FFF2-40B4-BE49-F238E27FC236}">
                <a16:creationId xmlns:a16="http://schemas.microsoft.com/office/drawing/2014/main" id="{DD7D7D7F-3CB8-4F74-B56F-2301A474B773}"/>
              </a:ext>
            </a:extLst>
          </p:cNvPr>
          <p:cNvSpPr>
            <a:spLocks noGrp="1"/>
          </p:cNvSpPr>
          <p:nvPr>
            <p:ph type="ftr" sz="quarter" idx="11"/>
          </p:nvPr>
        </p:nvSpPr>
        <p:spPr/>
        <p:txBody>
          <a:bodyPr/>
          <a:lstStyle/>
          <a:p>
            <a:r>
              <a:rPr lang="en-GB"/>
              <a:t>2020.11.03 TARGET condensed workshop FINAL to go with COVID decision points</a:t>
            </a:r>
          </a:p>
        </p:txBody>
      </p:sp>
    </p:spTree>
    <p:extLst>
      <p:ext uri="{BB962C8B-B14F-4D97-AF65-F5344CB8AC3E}">
        <p14:creationId xmlns:p14="http://schemas.microsoft.com/office/powerpoint/2010/main" val="1011911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038AFFE-2065-4C9C-A7E1-4D9812FD158C}"/>
              </a:ext>
            </a:extLst>
          </p:cNvPr>
          <p:cNvSpPr>
            <a:spLocks noGrp="1" noRot="1" noChangeAspect="1" noTextEdit="1"/>
          </p:cNvSpPr>
          <p:nvPr>
            <p:ph type="sldImg"/>
          </p:nvPr>
        </p:nvSpPr>
        <p:spPr bwMode="auto">
          <a:xfrm>
            <a:off x="1090613" y="506413"/>
            <a:ext cx="4562475"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D4ED7A90-B735-4E02-B236-BC1ECD93B660}"/>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eaLnBrk="1" hangingPunct="1">
              <a:spcBef>
                <a:spcPct val="0"/>
              </a:spcBef>
              <a:defRPr/>
            </a:pPr>
            <a:r>
              <a:rPr lang="en-GB" altLang="en-US" b="1" u="sng" dirty="0"/>
              <a:t>Presenter notes:</a:t>
            </a:r>
          </a:p>
          <a:p>
            <a:pPr eaLnBrk="1" hangingPunct="1">
              <a:spcBef>
                <a:spcPct val="0"/>
              </a:spcBef>
              <a:defRPr/>
            </a:pPr>
            <a:r>
              <a:rPr lang="en-GB" altLang="en-US" dirty="0"/>
              <a:t>This survey of the public  showed that 4% of 2,052 members of the general public in 2020 reported being given a Back-up /delayed antibiotic prescription, that is equivalent to over 2and a </a:t>
            </a:r>
            <a:r>
              <a:rPr lang="en-GB" altLang="en-US" dirty="0" err="1"/>
              <a:t>hlf</a:t>
            </a:r>
            <a:r>
              <a:rPr lang="en-GB" altLang="en-US" dirty="0"/>
              <a:t> million scripts - so the strategy is being used. </a:t>
            </a:r>
          </a:p>
          <a:p>
            <a:pPr>
              <a:defRPr/>
            </a:pPr>
            <a:endParaRPr lang="en-GB" altLang="en-US" dirty="0"/>
          </a:p>
          <a:p>
            <a:pPr>
              <a:defRPr/>
            </a:pPr>
            <a:r>
              <a:rPr lang="en-GB" altLang="en-US" b="1" dirty="0">
                <a:solidFill>
                  <a:srgbClr val="C00000"/>
                </a:solidFill>
              </a:rPr>
              <a:t>48% reported not taking the antibiotic</a:t>
            </a:r>
          </a:p>
          <a:p>
            <a:pPr>
              <a:defRPr/>
            </a:pPr>
            <a:r>
              <a:rPr lang="en-GB" altLang="en-US" b="1" dirty="0"/>
              <a:t>When asked to score the acceptability of being given a delayed/back-up antibiotic</a:t>
            </a:r>
            <a:r>
              <a:rPr lang="en-GB" altLang="en-US" dirty="0"/>
              <a:t>  out of 10 (where 1 completely unacceptable and 10 completely acceptable</a:t>
            </a:r>
            <a:r>
              <a:rPr lang="en-GB" altLang="en-US" b="0" dirty="0"/>
              <a:t>) the mean score was 8.17,</a:t>
            </a:r>
            <a:r>
              <a:rPr lang="en-GB" altLang="en-US" b="1" dirty="0"/>
              <a:t> </a:t>
            </a:r>
            <a:r>
              <a:rPr lang="en-GB" altLang="en-US" b="0" dirty="0"/>
              <a:t>with 43% scoring completely acceptable, and only 1 (3%) respondent scored 1.</a:t>
            </a:r>
          </a:p>
          <a:p>
            <a:pPr>
              <a:defRPr/>
            </a:pPr>
            <a:endParaRPr lang="en-GB"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dirty="0"/>
              <a:t>Of those 89 participants reporting being given a delayed/back-up antibiotic prescription, 52% reported starting to take it and 48% said they did not. </a:t>
            </a:r>
            <a:r>
              <a:rPr lang="en-GB" altLang="en-US" dirty="0"/>
              <a:t>(The sample size is too small to say any more about this group offered delayed antibiotics. )</a:t>
            </a:r>
          </a:p>
          <a:p>
            <a:pPr>
              <a:defRPr/>
            </a:pPr>
            <a:endParaRPr lang="en-GB" altLang="en-US" b="0" dirty="0"/>
          </a:p>
          <a:p>
            <a:pPr>
              <a:defRPr/>
            </a:pPr>
            <a:r>
              <a:rPr lang="en-GB" altLang="en-US" dirty="0"/>
              <a:t> </a:t>
            </a:r>
          </a:p>
          <a:p>
            <a:pPr>
              <a:defRPr/>
            </a:pPr>
            <a:r>
              <a:rPr lang="en-GB" altLang="en-US" b="1" dirty="0"/>
              <a:t>The commonest indication for a delayed/back-up antibiotic</a:t>
            </a:r>
            <a:r>
              <a:rPr lang="en-GB" altLang="en-US" b="0" dirty="0"/>
              <a:t>, as in 2017, was for chest infection, but urine infection now constitutes 19% (16% in 2017, 7% in 2014). </a:t>
            </a:r>
          </a:p>
          <a:p>
            <a:pPr eaLnBrk="1" hangingPunct="1">
              <a:spcBef>
                <a:spcPct val="0"/>
              </a:spcBef>
              <a:defRPr/>
            </a:pPr>
            <a:r>
              <a:rPr lang="en-GB" altLang="en-US" b="0" dirty="0"/>
              <a:t>So what is the Implication?</a:t>
            </a:r>
            <a:r>
              <a:rPr lang="en-GB" altLang="en-US" dirty="0"/>
              <a:t> With the continued low use, and lack of understanding of what it is by the general public and more than a quarter opposing the practice – more education and explanation will be needed, but the suggestion of great variation by area suggests that local activity may be having an affect</a:t>
            </a:r>
          </a:p>
          <a:p>
            <a:pPr eaLnBrk="1" hangingPunct="1">
              <a:spcBef>
                <a:spcPct val="0"/>
              </a:spcBef>
              <a:defRPr/>
            </a:pPr>
            <a:endParaRPr lang="en-GB" altLang="en-US" dirty="0"/>
          </a:p>
          <a:p>
            <a:pPr>
              <a:defRPr/>
            </a:pPr>
            <a:r>
              <a:rPr lang="en-GB" altLang="en-US" b="0" dirty="0"/>
              <a:t>Further notes for presenter:  - other questions were asked about delayed antibiotics</a:t>
            </a:r>
          </a:p>
          <a:p>
            <a:pPr>
              <a:defRPr/>
            </a:pPr>
            <a:r>
              <a:rPr lang="en-GB" altLang="en-US" b="0" dirty="0"/>
              <a:t>One-fifth of the general public (21%) </a:t>
            </a:r>
            <a:r>
              <a:rPr lang="en-GB" altLang="en-US" dirty="0"/>
              <a:t>know something about delayed /back-up antibiotic prescriptions; and </a:t>
            </a:r>
            <a:r>
              <a:rPr lang="en-GB" altLang="en-US" b="0" dirty="0"/>
              <a:t>12% of them fully aware</a:t>
            </a:r>
            <a:r>
              <a:rPr lang="en-GB" altLang="en-US" dirty="0"/>
              <a:t>, with a further 10</a:t>
            </a:r>
            <a:r>
              <a:rPr lang="en-GB" altLang="en-US" b="0" dirty="0"/>
              <a:t>% knowing the name </a:t>
            </a:r>
            <a:r>
              <a:rPr lang="en-GB" altLang="en-US" dirty="0"/>
              <a:t>or something about the practice. </a:t>
            </a:r>
            <a:r>
              <a:rPr lang="en-GB" altLang="en-US" b="0" dirty="0"/>
              <a:t>Women,</a:t>
            </a:r>
            <a:r>
              <a:rPr lang="en-GB" altLang="en-US" b="1" dirty="0"/>
              <a:t> </a:t>
            </a:r>
            <a:r>
              <a:rPr lang="en-GB" altLang="en-US" b="0" dirty="0"/>
              <a:t>those with children and those in social grades AB were more informed. </a:t>
            </a:r>
          </a:p>
          <a:p>
            <a:pPr>
              <a:defRPr/>
            </a:pPr>
            <a:endParaRPr lang="en-GB" altLang="en-US" b="1" dirty="0"/>
          </a:p>
          <a:p>
            <a:pPr>
              <a:defRPr/>
            </a:pPr>
            <a:r>
              <a:rPr lang="en-GB" altLang="en-US" b="1" dirty="0"/>
              <a:t>Support for delayed/backup antibiotic prescribing.</a:t>
            </a:r>
            <a:r>
              <a:rPr lang="en-GB" altLang="en-US" dirty="0"/>
              <a:t> Half (50%) were supportive of the practice in urine infections, 47% in ear infections and 45% in throat infections. More people tended to support (32%) delayed/backup antibiotic prescribing than tended oppose (15%).</a:t>
            </a:r>
          </a:p>
          <a:p>
            <a:pPr>
              <a:defRPr/>
            </a:pPr>
            <a:r>
              <a:rPr lang="en-GB" altLang="en-US" dirty="0"/>
              <a:t> </a:t>
            </a:r>
          </a:p>
          <a:p>
            <a:pPr>
              <a:defRPr/>
            </a:pPr>
            <a:r>
              <a:rPr lang="en-GB" altLang="en-US" b="0" dirty="0"/>
              <a:t>25-34 years compared with older (over 65 Years) more likely to support. There is no difference by gender, parent of child and social grade. </a:t>
            </a:r>
            <a:r>
              <a:rPr lang="en-GB" altLang="en-US" b="1" dirty="0"/>
              <a:t> </a:t>
            </a:r>
          </a:p>
          <a:p>
            <a:pPr>
              <a:defRPr/>
            </a:pPr>
            <a:endParaRPr lang="en-GB" altLang="en-US" dirty="0"/>
          </a:p>
          <a:p>
            <a:pPr>
              <a:defRPr/>
            </a:pPr>
            <a:endParaRPr lang="en-GB" altLang="en-US" dirty="0"/>
          </a:p>
          <a:p>
            <a:pPr eaLnBrk="1" hangingPunct="1">
              <a:spcBef>
                <a:spcPct val="0"/>
              </a:spcBef>
              <a:defRPr/>
            </a:pPr>
            <a:endParaRPr lang="en-GB" altLang="en-US" dirty="0"/>
          </a:p>
        </p:txBody>
      </p:sp>
      <p:sp>
        <p:nvSpPr>
          <p:cNvPr id="50180" name="Slide Number Placeholder 3">
            <a:extLst>
              <a:ext uri="{FF2B5EF4-FFF2-40B4-BE49-F238E27FC236}">
                <a16:creationId xmlns:a16="http://schemas.microsoft.com/office/drawing/2014/main" id="{9EE64DEA-C3C1-40A2-BACB-FCEB2FE668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5FE00-DA91-40B3-AB79-365E7A7DB4D9}" type="slidenum">
              <a:rPr lang="en-GB" altLang="en-US" sz="1300" smtClean="0">
                <a:solidFill>
                  <a:srgbClr val="000000"/>
                </a:solidFill>
              </a:rPr>
              <a:pPr>
                <a:spcBef>
                  <a:spcPct val="0"/>
                </a:spcBef>
              </a:pPr>
              <a:t>17</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480A9D34-122A-42A8-9D0D-60A01B1677D1}"/>
              </a:ext>
            </a:extLst>
          </p:cNvPr>
          <p:cNvSpPr>
            <a:spLocks noGrp="1"/>
          </p:cNvSpPr>
          <p:nvPr>
            <p:ph type="dt" sz="quarter" idx="1"/>
          </p:nvPr>
        </p:nvSpPr>
        <p:spPr/>
        <p:txBody>
          <a:bodyPr/>
          <a:lstStyle/>
          <a:p>
            <a:pPr>
              <a:defRPr/>
            </a:pPr>
            <a:fld id="{C19FA5C0-654A-4B9A-AC4C-6B66B647A49D}" type="datetime1">
              <a:rPr lang="en-GB" smtClean="0">
                <a:solidFill>
                  <a:prstClr val="black"/>
                </a:solidFill>
              </a:rPr>
              <a:t>15/10/2021</a:t>
            </a:fld>
            <a:endParaRPr lang="en-GB" dirty="0">
              <a:solidFill>
                <a:prstClr val="black"/>
              </a:solidFill>
            </a:endParaRPr>
          </a:p>
        </p:txBody>
      </p:sp>
      <p:sp>
        <p:nvSpPr>
          <p:cNvPr id="2" name="Footer Placeholder 1">
            <a:extLst>
              <a:ext uri="{FF2B5EF4-FFF2-40B4-BE49-F238E27FC236}">
                <a16:creationId xmlns:a16="http://schemas.microsoft.com/office/drawing/2014/main" id="{798FA21E-1146-451D-87B3-27123AB266E0}"/>
              </a:ext>
            </a:extLst>
          </p:cNvPr>
          <p:cNvSpPr>
            <a:spLocks noGrp="1"/>
          </p:cNvSpPr>
          <p:nvPr>
            <p:ph type="ftr" sz="quarter" idx="4"/>
          </p:nvPr>
        </p:nvSpPr>
        <p:spPr/>
        <p:txBody>
          <a:bodyPr/>
          <a:lstStyle/>
          <a:p>
            <a:pPr>
              <a:defRPr/>
            </a:pPr>
            <a:r>
              <a:rPr lang="en-GB"/>
              <a:t>2020.11.03 TARGET condensed workshop FINAL to go with COVID decision points</a:t>
            </a:r>
          </a:p>
        </p:txBody>
      </p:sp>
      <p:sp>
        <p:nvSpPr>
          <p:cNvPr id="3" name="Header Placeholder 2">
            <a:extLst>
              <a:ext uri="{FF2B5EF4-FFF2-40B4-BE49-F238E27FC236}">
                <a16:creationId xmlns:a16="http://schemas.microsoft.com/office/drawing/2014/main" id="{FEFC552E-6F26-4220-A225-4B181B113DA5}"/>
              </a:ext>
            </a:extLst>
          </p:cNvPr>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107564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should we give a delayed antibiotic script?</a:t>
            </a:r>
          </a:p>
          <a:p>
            <a:r>
              <a:rPr lang="en-GB" dirty="0"/>
              <a:t>We can ask patients to </a:t>
            </a:r>
          </a:p>
          <a:p>
            <a:pPr marL="0" marR="0" lvl="0" indent="0" algn="l" defTabSz="914400" rtl="0" eaLnBrk="0" fontAlgn="base" latinLnBrk="0" hangingPunct="0">
              <a:lnSpc>
                <a:spcPct val="2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454545"/>
                </a:solidFill>
                <a:effectLst/>
                <a:uLnTx/>
                <a:uFillTx/>
                <a:latin typeface="Arial"/>
                <a:ea typeface="+mn-ea"/>
                <a:cs typeface="Arial"/>
              </a:rPr>
              <a:t>?  Re contact surgery </a:t>
            </a:r>
          </a:p>
          <a:p>
            <a:pPr marL="0" marR="0" lvl="0" indent="0" algn="l" defTabSz="914400" rtl="0" eaLnBrk="0" fontAlgn="base" latinLnBrk="0" hangingPunct="0">
              <a:lnSpc>
                <a:spcPct val="2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454545"/>
                </a:solidFill>
                <a:effectLst/>
                <a:uLnTx/>
                <a:uFillTx/>
                <a:latin typeface="Arial"/>
                <a:ea typeface="+mn-ea"/>
                <a:cs typeface="Arial"/>
              </a:rPr>
              <a:t>?  Post date a written prescription – or write instructions on the electronic prescription – asking that it should not be collected before a certain date, and is only valid for a certain time.</a:t>
            </a:r>
          </a:p>
          <a:p>
            <a:pPr marL="0" marR="0" lvl="0" indent="0" algn="l" defTabSz="914400" rtl="0" eaLnBrk="0" fontAlgn="base" latinLnBrk="0" hangingPunct="0">
              <a:lnSpc>
                <a:spcPct val="2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454545"/>
                </a:solidFill>
                <a:effectLst/>
                <a:uLnTx/>
                <a:uFillTx/>
                <a:latin typeface="Arial"/>
                <a:ea typeface="+mn-ea"/>
                <a:cs typeface="Arial"/>
              </a:rPr>
              <a:t>?  Ask the patient to collect it from the surgery</a:t>
            </a:r>
          </a:p>
          <a:p>
            <a:pPr marL="0" marR="0" lvl="0" indent="0" algn="l" defTabSz="914400" rtl="0" eaLnBrk="0" fontAlgn="base" latinLnBrk="0" hangingPunct="0">
              <a:lnSpc>
                <a:spcPct val="2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454545"/>
                </a:solidFill>
                <a:effectLst/>
                <a:uLnTx/>
                <a:uFillTx/>
                <a:latin typeface="Arial"/>
                <a:ea typeface="+mn-ea"/>
                <a:cs typeface="Arial"/>
              </a:rPr>
              <a:t>?  Or Give the patient a prescription handing over complete control</a:t>
            </a:r>
            <a:endParaRPr lang="en-GB" dirty="0"/>
          </a:p>
        </p:txBody>
      </p:sp>
      <p:sp>
        <p:nvSpPr>
          <p:cNvPr id="4" name="Date Placeholder 3"/>
          <p:cNvSpPr>
            <a:spLocks noGrp="1"/>
          </p:cNvSpPr>
          <p:nvPr>
            <p:ph type="dt" idx="10"/>
          </p:nvPr>
        </p:nvSpPr>
        <p:spPr/>
        <p:txBody>
          <a:bodyPr/>
          <a:lstStyle/>
          <a:p>
            <a:fld id="{AD0EF5A3-C02C-49DD-AA3A-EA5D3A9C234E}" type="datetime1">
              <a:rPr lang="en-GB" smtClean="0"/>
              <a:t>15/10/2021</a:t>
            </a:fld>
            <a:endParaRPr lang="en-GB"/>
          </a:p>
        </p:txBody>
      </p:sp>
      <p:sp>
        <p:nvSpPr>
          <p:cNvPr id="5" name="Footer Placeholder 4"/>
          <p:cNvSpPr>
            <a:spLocks noGrp="1"/>
          </p:cNvSpPr>
          <p:nvPr>
            <p:ph type="ftr" sz="quarter" idx="11"/>
          </p:nvPr>
        </p:nvSpPr>
        <p:spPr/>
        <p:txBody>
          <a:bodyPr/>
          <a:lstStyle/>
          <a:p>
            <a:r>
              <a:rPr lang="en-GB"/>
              <a:t>2020.11.03 TARGET condensed workshop FINAL to go with COVID decision points</a:t>
            </a:r>
          </a:p>
        </p:txBody>
      </p:sp>
      <p:sp>
        <p:nvSpPr>
          <p:cNvPr id="6" name="Slide Number Placeholder 5"/>
          <p:cNvSpPr>
            <a:spLocks noGrp="1"/>
          </p:cNvSpPr>
          <p:nvPr>
            <p:ph type="sldNum" sz="quarter" idx="12"/>
          </p:nvPr>
        </p:nvSpPr>
        <p:spPr/>
        <p:txBody>
          <a:bodyPr/>
          <a:lstStyle/>
          <a:p>
            <a:fld id="{E151B1E0-4C91-4B31-827B-0531DB732E49}" type="slidenum">
              <a:rPr lang="en-GB" smtClean="0"/>
              <a:t>18</a:t>
            </a:fld>
            <a:endParaRPr lang="en-GB"/>
          </a:p>
        </p:txBody>
      </p:sp>
    </p:spTree>
    <p:extLst>
      <p:ext uri="{BB962C8B-B14F-4D97-AF65-F5344CB8AC3E}">
        <p14:creationId xmlns:p14="http://schemas.microsoft.com/office/powerpoint/2010/main" val="3153283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Antibiotic use is very similar what ever strategy you use – being lowest with the no antibiotic option.</a:t>
            </a:r>
          </a:p>
          <a:p>
            <a:r>
              <a:rPr lang="en-GB" dirty="0"/>
              <a:t>Satisfaction is greatest with the patient led option – but there was no significant difference in this outcome</a:t>
            </a:r>
          </a:p>
        </p:txBody>
      </p:sp>
      <p:sp>
        <p:nvSpPr>
          <p:cNvPr id="4" name="Date Placeholder 3"/>
          <p:cNvSpPr>
            <a:spLocks noGrp="1"/>
          </p:cNvSpPr>
          <p:nvPr>
            <p:ph type="dt" idx="10"/>
          </p:nvPr>
        </p:nvSpPr>
        <p:spPr/>
        <p:txBody>
          <a:bodyPr/>
          <a:lstStyle/>
          <a:p>
            <a:fld id="{CC5FA25B-5333-4CFE-A73C-90CE66A8B2C2}" type="datetime1">
              <a:rPr lang="en-GB" smtClean="0"/>
              <a:t>15/10/2021</a:t>
            </a:fld>
            <a:endParaRPr lang="en-GB"/>
          </a:p>
        </p:txBody>
      </p:sp>
      <p:sp>
        <p:nvSpPr>
          <p:cNvPr id="5" name="Footer Placeholder 4"/>
          <p:cNvSpPr>
            <a:spLocks noGrp="1"/>
          </p:cNvSpPr>
          <p:nvPr>
            <p:ph type="ftr" sz="quarter" idx="11"/>
          </p:nvPr>
        </p:nvSpPr>
        <p:spPr/>
        <p:txBody>
          <a:bodyPr/>
          <a:lstStyle/>
          <a:p>
            <a:r>
              <a:rPr lang="en-GB"/>
              <a:t>2020.11.03 TARGET condensed workshop FINAL to go with COVID decision points</a:t>
            </a:r>
          </a:p>
        </p:txBody>
      </p:sp>
      <p:sp>
        <p:nvSpPr>
          <p:cNvPr id="6" name="Slide Number Placeholder 5"/>
          <p:cNvSpPr>
            <a:spLocks noGrp="1"/>
          </p:cNvSpPr>
          <p:nvPr>
            <p:ph type="sldNum" sz="quarter" idx="12"/>
          </p:nvPr>
        </p:nvSpPr>
        <p:spPr/>
        <p:txBody>
          <a:bodyPr/>
          <a:lstStyle/>
          <a:p>
            <a:fld id="{E151B1E0-4C91-4B31-827B-0531DB732E49}" type="slidenum">
              <a:rPr lang="en-GB" smtClean="0"/>
              <a:t>19</a:t>
            </a:fld>
            <a:endParaRPr lang="en-GB"/>
          </a:p>
        </p:txBody>
      </p:sp>
    </p:spTree>
    <p:extLst>
      <p:ext uri="{BB962C8B-B14F-4D97-AF65-F5344CB8AC3E}">
        <p14:creationId xmlns:p14="http://schemas.microsoft.com/office/powerpoint/2010/main" val="123901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1D16E66-50CE-4DD4-BAFC-F97527166C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D60F380-CE36-486D-B606-B13289C641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Today I am going to discuss</a:t>
            </a:r>
            <a:endParaRPr lang="en-GB" altLang="en-US" b="1" dirty="0"/>
          </a:p>
          <a:p>
            <a:pPr>
              <a:spcBef>
                <a:spcPts val="1800"/>
              </a:spcBef>
              <a:defRPr/>
            </a:pPr>
            <a:r>
              <a:rPr lang="en-GB" altLang="en-US" sz="1200" dirty="0"/>
              <a:t>How and why we prescribe antibiotics</a:t>
            </a:r>
          </a:p>
          <a:p>
            <a:pPr>
              <a:spcBef>
                <a:spcPts val="1800"/>
              </a:spcBef>
              <a:defRPr/>
            </a:pPr>
            <a:r>
              <a:rPr lang="en-GB" altLang="en-US" sz="1200" dirty="0"/>
              <a:t>The evidence showing the link between antibiotic prescribing and resistance in your patients </a:t>
            </a:r>
          </a:p>
          <a:p>
            <a:pPr>
              <a:spcBef>
                <a:spcPts val="1800"/>
              </a:spcBef>
              <a:defRPr/>
            </a:pPr>
            <a:r>
              <a:rPr lang="en-GB" altLang="en-US" sz="1200" dirty="0"/>
              <a:t>how reducing antibiotic prescribing can reduce antibiotic resistance, and also patient consultations</a:t>
            </a:r>
          </a:p>
          <a:p>
            <a:pPr>
              <a:spcBef>
                <a:spcPts val="1800"/>
              </a:spcBef>
              <a:defRPr/>
            </a:pPr>
            <a:r>
              <a:rPr lang="en-GB" altLang="en-US" sz="1200" dirty="0"/>
              <a:t>AMS strategies to use with patients</a:t>
            </a:r>
          </a:p>
          <a:p>
            <a:pPr>
              <a:spcBef>
                <a:spcPts val="1800"/>
              </a:spcBef>
              <a:defRPr/>
            </a:pPr>
            <a:r>
              <a:rPr lang="en-GB" altLang="en-US" sz="1200" dirty="0"/>
              <a:t>Where to find and how to use TARGET materials</a:t>
            </a:r>
          </a:p>
          <a:p>
            <a:pPr>
              <a:spcBef>
                <a:spcPts val="1800"/>
              </a:spcBef>
              <a:defRPr/>
            </a:pPr>
            <a:r>
              <a:rPr lang="en-GB" altLang="en-US" sz="1200" dirty="0"/>
              <a:t>The benefits of exploring your antibiotic prescribing in more detail</a:t>
            </a:r>
          </a:p>
        </p:txBody>
      </p:sp>
      <p:sp>
        <p:nvSpPr>
          <p:cNvPr id="28676" name="Slide Number Placeholder 3">
            <a:extLst>
              <a:ext uri="{FF2B5EF4-FFF2-40B4-BE49-F238E27FC236}">
                <a16:creationId xmlns:a16="http://schemas.microsoft.com/office/drawing/2014/main" id="{A3ABDF62-AF37-4709-942B-E8E52F2775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E19B5E-FA2D-4B40-B239-9104FEF11808}" type="slidenum">
              <a:rPr lang="en-GB" altLang="en-US" sz="1300" smtClean="0"/>
              <a:pPr>
                <a:spcBef>
                  <a:spcPct val="0"/>
                </a:spcBef>
              </a:pPr>
              <a:t>2</a:t>
            </a:fld>
            <a:endParaRPr lang="en-GB" altLang="en-US" sz="1300"/>
          </a:p>
        </p:txBody>
      </p:sp>
      <p:sp>
        <p:nvSpPr>
          <p:cNvPr id="7" name="Date Placeholder 6">
            <a:extLst>
              <a:ext uri="{FF2B5EF4-FFF2-40B4-BE49-F238E27FC236}">
                <a16:creationId xmlns:a16="http://schemas.microsoft.com/office/drawing/2014/main" id="{B845E4BE-B82F-4D7B-A572-6E16AB6C948A}"/>
              </a:ext>
            </a:extLst>
          </p:cNvPr>
          <p:cNvSpPr>
            <a:spLocks noGrp="1"/>
          </p:cNvSpPr>
          <p:nvPr>
            <p:ph type="dt" sz="quarter" idx="1"/>
          </p:nvPr>
        </p:nvSpPr>
        <p:spPr/>
        <p:txBody>
          <a:bodyPr/>
          <a:lstStyle/>
          <a:p>
            <a:pPr>
              <a:defRPr/>
            </a:pPr>
            <a:fld id="{41215A39-F2E8-4983-820B-CD5344B33699}" type="datetime1">
              <a:rPr lang="en-GB" smtClean="0"/>
              <a:t>15/10/2021</a:t>
            </a:fld>
            <a:endParaRPr lang="en-GB" dirty="0"/>
          </a:p>
        </p:txBody>
      </p:sp>
      <p:sp>
        <p:nvSpPr>
          <p:cNvPr id="2" name="Footer Placeholder 1">
            <a:extLst>
              <a:ext uri="{FF2B5EF4-FFF2-40B4-BE49-F238E27FC236}">
                <a16:creationId xmlns:a16="http://schemas.microsoft.com/office/drawing/2014/main" id="{4083A5A5-04E5-4D5D-9348-E80AFA14F68F}"/>
              </a:ext>
            </a:extLst>
          </p:cNvPr>
          <p:cNvSpPr>
            <a:spLocks noGrp="1"/>
          </p:cNvSpPr>
          <p:nvPr>
            <p:ph type="ftr" sz="quarter" idx="4"/>
          </p:nvPr>
        </p:nvSpPr>
        <p:spPr/>
        <p:txBody>
          <a:bodyPr/>
          <a:lstStyle/>
          <a:p>
            <a:pPr>
              <a:defRPr/>
            </a:pPr>
            <a:r>
              <a:rPr lang="en-GB"/>
              <a:t>2020.11.03 TARGET condensed workshop FINAL to go with COVID decision points</a:t>
            </a:r>
          </a:p>
        </p:txBody>
      </p:sp>
      <p:sp>
        <p:nvSpPr>
          <p:cNvPr id="3" name="Header Placeholder 2">
            <a:extLst>
              <a:ext uri="{FF2B5EF4-FFF2-40B4-BE49-F238E27FC236}">
                <a16:creationId xmlns:a16="http://schemas.microsoft.com/office/drawing/2014/main" id="{49CFBBE7-5707-4646-9AFA-0CE8E23F5892}"/>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200000"/>
              </a:lnSpc>
              <a:spcBef>
                <a:spcPts val="0"/>
              </a:spcBef>
              <a:spcAft>
                <a:spcPct val="0"/>
              </a:spcAft>
              <a:buClr>
                <a:srgbClr val="003399"/>
              </a:buClr>
              <a:buSzTx/>
              <a:buFontTx/>
              <a:buNone/>
              <a:tabLst/>
              <a:defRPr/>
            </a:pPr>
            <a:r>
              <a:rPr kumimoji="0" lang="en-GB" altLang="en-US" sz="2400" b="1" i="0" u="none" strike="noStrike" kern="0" cap="none" spc="0" normalizeH="0" baseline="0" noProof="0" dirty="0">
                <a:ln>
                  <a:noFill/>
                </a:ln>
                <a:solidFill>
                  <a:srgbClr val="842C7E"/>
                </a:solidFill>
                <a:effectLst/>
                <a:uLnTx/>
                <a:uFillTx/>
                <a:latin typeface="Arial"/>
                <a:ea typeface="+mn-ea"/>
                <a:cs typeface="+mn-cs"/>
              </a:rPr>
              <a:t>What are the common concerns with delayed prescribing?</a:t>
            </a:r>
          </a:p>
          <a:p>
            <a:pPr marL="0" marR="0" lvl="0" indent="0" algn="l" defTabSz="914400" rtl="0" eaLnBrk="1" fontAlgn="base" latinLnBrk="0" hangingPunct="1">
              <a:lnSpc>
                <a:spcPct val="200000"/>
              </a:lnSpc>
              <a:spcBef>
                <a:spcPts val="0"/>
              </a:spcBef>
              <a:spcAft>
                <a:spcPct val="0"/>
              </a:spcAft>
              <a:buClr>
                <a:srgbClr val="003399"/>
              </a:buClr>
              <a:buSzTx/>
              <a:buFontTx/>
              <a:buNone/>
              <a:tabLst/>
              <a:defRPr/>
            </a:pPr>
            <a:r>
              <a:rPr kumimoji="0" lang="en-GB" altLang="en-US" sz="2400" b="1" i="0" u="none" strike="noStrike" kern="0" cap="none" spc="0" normalizeH="0" baseline="0" noProof="0" dirty="0">
                <a:ln>
                  <a:noFill/>
                </a:ln>
                <a:solidFill>
                  <a:srgbClr val="842C7E"/>
                </a:solidFill>
                <a:effectLst/>
                <a:uLnTx/>
                <a:uFillTx/>
                <a:latin typeface="Arial"/>
                <a:ea typeface="+mn-ea"/>
                <a:cs typeface="+mn-cs"/>
              </a:rPr>
              <a:t>It is not as effective as no offer of a prescription?</a:t>
            </a:r>
          </a:p>
          <a:p>
            <a:pPr marL="361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altLang="en-US" sz="2400" b="1" i="0" u="none" strike="noStrike" kern="0" cap="none" spc="0" normalizeH="0" baseline="0" noProof="0" dirty="0">
                <a:ln>
                  <a:noFill/>
                </a:ln>
                <a:solidFill>
                  <a:srgbClr val="454545"/>
                </a:solidFill>
                <a:effectLst/>
                <a:uLnTx/>
                <a:uFillTx/>
                <a:latin typeface="Arial"/>
                <a:ea typeface="+mn-ea"/>
                <a:cs typeface="+mn-cs"/>
              </a:rPr>
              <a:t>Yes slightly higher rates of antibiotic use, but fine – use in patients who are more demanding</a:t>
            </a:r>
          </a:p>
          <a:p>
            <a:pPr marL="361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altLang="en-US" sz="2400" b="1" i="0" u="none" strike="noStrike" kern="0" cap="none" spc="0" normalizeH="0" baseline="0" noProof="0" dirty="0">
                <a:ln>
                  <a:noFill/>
                </a:ln>
                <a:solidFill>
                  <a:srgbClr val="454545"/>
                </a:solidFill>
                <a:effectLst/>
                <a:uLnTx/>
                <a:uFillTx/>
                <a:latin typeface="Arial"/>
                <a:ea typeface="+mn-ea"/>
                <a:cs typeface="+mn-cs"/>
              </a:rPr>
              <a:t>And It will reduce number of patients who come back to see you by 1/3</a:t>
            </a:r>
          </a:p>
          <a:p>
            <a:pPr marL="0" marR="0" lvl="0" indent="0" algn="l" defTabSz="914400" rtl="0" eaLnBrk="1" fontAlgn="base" latinLnBrk="0" hangingPunct="1">
              <a:lnSpc>
                <a:spcPct val="200000"/>
              </a:lnSpc>
              <a:spcBef>
                <a:spcPts val="0"/>
              </a:spcBef>
              <a:spcAft>
                <a:spcPct val="0"/>
              </a:spcAft>
              <a:buClr>
                <a:srgbClr val="003399"/>
              </a:buClr>
              <a:buSzTx/>
              <a:buFontTx/>
              <a:buNone/>
              <a:tabLst/>
              <a:defRPr/>
            </a:pPr>
            <a:r>
              <a:rPr kumimoji="0" lang="en-GB" altLang="en-US" sz="2400" b="1" i="0" u="none" strike="noStrike" kern="0" cap="none" spc="0" normalizeH="0" baseline="0" noProof="0" dirty="0">
                <a:ln>
                  <a:noFill/>
                </a:ln>
                <a:solidFill>
                  <a:srgbClr val="842C7E"/>
                </a:solidFill>
                <a:effectLst/>
                <a:uLnTx/>
                <a:uFillTx/>
                <a:latin typeface="Arial"/>
                <a:ea typeface="+mn-ea"/>
                <a:cs typeface="+mn-cs"/>
              </a:rPr>
              <a:t>Medico-legal consequences?: complications</a:t>
            </a:r>
          </a:p>
          <a:p>
            <a:pPr marL="3492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altLang="en-US" sz="2400" b="1" i="0" u="none" strike="noStrike" kern="0" cap="none" spc="0" normalizeH="0" baseline="0" noProof="0" dirty="0">
                <a:ln>
                  <a:noFill/>
                </a:ln>
                <a:solidFill>
                  <a:srgbClr val="454545"/>
                </a:solidFill>
                <a:effectLst/>
                <a:uLnTx/>
                <a:uFillTx/>
                <a:latin typeface="Arial"/>
                <a:ea typeface="+mn-ea"/>
                <a:cs typeface="+mn-cs"/>
              </a:rPr>
              <a:t>Similar reduction in complications compared with an immediate antibiotics </a:t>
            </a:r>
          </a:p>
          <a:p>
            <a:pPr marL="3492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altLang="en-US" sz="2400" b="1" i="0" u="none" strike="noStrike" kern="0" cap="none" spc="0" normalizeH="0" baseline="0" noProof="0" dirty="0">
                <a:ln>
                  <a:noFill/>
                </a:ln>
                <a:solidFill>
                  <a:srgbClr val="454545"/>
                </a:solidFill>
                <a:effectLst/>
                <a:uLnTx/>
                <a:uFillTx/>
                <a:latin typeface="Arial"/>
                <a:ea typeface="+mn-ea"/>
                <a:cs typeface="+mn-cs"/>
              </a:rPr>
              <a:t>Two very large cohorts show that this the case, as especially with patient control they can collect the antibiotics as soon as needed.  </a:t>
            </a:r>
          </a:p>
          <a:p>
            <a:pPr marL="3492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altLang="en-US" sz="2400" b="1" i="0" u="none" strike="noStrike" kern="0" cap="none" spc="0" normalizeH="0" baseline="0" noProof="0" dirty="0">
                <a:ln>
                  <a:noFill/>
                </a:ln>
                <a:solidFill>
                  <a:srgbClr val="454545"/>
                </a:solidFill>
                <a:effectLst/>
                <a:uLnTx/>
                <a:uFillTx/>
                <a:latin typeface="Arial"/>
                <a:ea typeface="+mn-ea"/>
                <a:cs typeface="+mn-cs"/>
              </a:rPr>
              <a:t>A study of use in UTI showed that similar cases of PN if delayed antibiotic script is given with a NSAID</a:t>
            </a:r>
          </a:p>
          <a:p>
            <a:pPr marL="0" marR="0" lvl="0" indent="0" algn="l" defTabSz="914400" rtl="0" eaLnBrk="1" fontAlgn="base" latinLnBrk="0" hangingPunct="1">
              <a:lnSpc>
                <a:spcPct val="200000"/>
              </a:lnSpc>
              <a:spcBef>
                <a:spcPts val="0"/>
              </a:spcBef>
              <a:spcAft>
                <a:spcPct val="0"/>
              </a:spcAft>
              <a:buClr>
                <a:srgbClr val="003399"/>
              </a:buClr>
              <a:buSzTx/>
              <a:buFontTx/>
              <a:buNone/>
              <a:tabLst/>
              <a:defRPr/>
            </a:pPr>
            <a:r>
              <a:rPr kumimoji="0" lang="en-GB" altLang="en-US" sz="2400" b="1" i="0" u="none" strike="noStrike" kern="0" cap="none" spc="0" normalizeH="0" baseline="0" noProof="0" dirty="0">
                <a:ln>
                  <a:noFill/>
                </a:ln>
                <a:solidFill>
                  <a:srgbClr val="842C7E"/>
                </a:solidFill>
                <a:effectLst/>
                <a:uLnTx/>
                <a:uFillTx/>
                <a:latin typeface="Arial"/>
                <a:ea typeface="+mn-ea"/>
                <a:cs typeface="+mn-cs"/>
              </a:rPr>
              <a:t>It takes more time?</a:t>
            </a:r>
          </a:p>
          <a:p>
            <a:pPr marL="3492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altLang="en-US" sz="2400" b="1" i="0" u="none" strike="noStrike" kern="0" cap="none" spc="0" normalizeH="0" baseline="0" noProof="0" dirty="0">
                <a:ln>
                  <a:noFill/>
                </a:ln>
                <a:solidFill>
                  <a:srgbClr val="454545"/>
                </a:solidFill>
                <a:effectLst/>
                <a:uLnTx/>
                <a:uFillTx/>
                <a:latin typeface="Arial"/>
                <a:ea typeface="+mn-ea"/>
                <a:cs typeface="+mn-cs"/>
              </a:rPr>
              <a:t>Most of the 6 </a:t>
            </a:r>
            <a:r>
              <a:rPr kumimoji="0" lang="en-GB" altLang="en-US" sz="2400" b="1" i="0" u="none" strike="noStrike" kern="0" cap="none" spc="0" normalizeH="0" baseline="0" noProof="0" dirty="0" err="1">
                <a:ln>
                  <a:noFill/>
                </a:ln>
                <a:solidFill>
                  <a:srgbClr val="454545"/>
                </a:solidFill>
                <a:effectLst/>
                <a:uLnTx/>
                <a:uFillTx/>
                <a:latin typeface="Arial"/>
                <a:ea typeface="+mn-ea"/>
                <a:cs typeface="+mn-cs"/>
              </a:rPr>
              <a:t>Rs</a:t>
            </a:r>
            <a:r>
              <a:rPr kumimoji="0" lang="en-GB" altLang="en-US" sz="2400" b="1" i="0" u="none" strike="noStrike" kern="0" cap="none" spc="0" normalizeH="0" baseline="0" noProof="0" dirty="0">
                <a:ln>
                  <a:noFill/>
                </a:ln>
                <a:solidFill>
                  <a:srgbClr val="454545"/>
                </a:solidFill>
                <a:effectLst/>
                <a:uLnTx/>
                <a:uFillTx/>
                <a:latin typeface="Arial"/>
                <a:ea typeface="+mn-ea"/>
                <a:cs typeface="+mn-cs"/>
              </a:rPr>
              <a:t> you should be doing anyway</a:t>
            </a:r>
          </a:p>
          <a:p>
            <a:pPr marL="3492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altLang="en-US" sz="2400" b="1" i="0" u="none" strike="noStrike" kern="0" cap="none" spc="0" normalizeH="0" baseline="0" noProof="0" dirty="0">
                <a:ln>
                  <a:noFill/>
                </a:ln>
                <a:solidFill>
                  <a:srgbClr val="454545"/>
                </a:solidFill>
                <a:effectLst/>
                <a:uLnTx/>
                <a:uFillTx/>
                <a:latin typeface="Arial"/>
                <a:ea typeface="+mn-ea"/>
                <a:cs typeface="+mn-cs"/>
              </a:rPr>
              <a:t>The key difference is advice about when to consider cashing in</a:t>
            </a:r>
          </a:p>
          <a:p>
            <a:endParaRPr lang="en-GB" dirty="0"/>
          </a:p>
        </p:txBody>
      </p:sp>
      <p:sp>
        <p:nvSpPr>
          <p:cNvPr id="4" name="Date Placeholder 3"/>
          <p:cNvSpPr>
            <a:spLocks noGrp="1"/>
          </p:cNvSpPr>
          <p:nvPr>
            <p:ph type="dt" idx="10"/>
          </p:nvPr>
        </p:nvSpPr>
        <p:spPr/>
        <p:txBody>
          <a:bodyPr/>
          <a:lstStyle/>
          <a:p>
            <a:fld id="{F87CA398-448A-4054-B13C-0939545E5825}" type="datetime1">
              <a:rPr lang="en-GB" smtClean="0"/>
              <a:t>15/10/2021</a:t>
            </a:fld>
            <a:endParaRPr lang="en-GB"/>
          </a:p>
        </p:txBody>
      </p:sp>
      <p:sp>
        <p:nvSpPr>
          <p:cNvPr id="5" name="Footer Placeholder 4"/>
          <p:cNvSpPr>
            <a:spLocks noGrp="1"/>
          </p:cNvSpPr>
          <p:nvPr>
            <p:ph type="ftr" sz="quarter" idx="11"/>
          </p:nvPr>
        </p:nvSpPr>
        <p:spPr/>
        <p:txBody>
          <a:bodyPr/>
          <a:lstStyle/>
          <a:p>
            <a:r>
              <a:rPr lang="en-GB"/>
              <a:t>2020.11.03 TARGET condensed workshop FINAL to go with COVID decision points</a:t>
            </a:r>
          </a:p>
        </p:txBody>
      </p:sp>
      <p:sp>
        <p:nvSpPr>
          <p:cNvPr id="6" name="Slide Number Placeholder 5"/>
          <p:cNvSpPr>
            <a:spLocks noGrp="1"/>
          </p:cNvSpPr>
          <p:nvPr>
            <p:ph type="sldNum" sz="quarter" idx="12"/>
          </p:nvPr>
        </p:nvSpPr>
        <p:spPr/>
        <p:txBody>
          <a:bodyPr/>
          <a:lstStyle/>
          <a:p>
            <a:fld id="{E151B1E0-4C91-4B31-827B-0531DB732E49}" type="slidenum">
              <a:rPr lang="en-GB" smtClean="0"/>
              <a:t>20</a:t>
            </a:fld>
            <a:endParaRPr lang="en-GB"/>
          </a:p>
        </p:txBody>
      </p:sp>
    </p:spTree>
    <p:extLst>
      <p:ext uri="{BB962C8B-B14F-4D97-AF65-F5344CB8AC3E}">
        <p14:creationId xmlns:p14="http://schemas.microsoft.com/office/powerpoint/2010/main" val="885437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300"/>
              </a:spcAft>
              <a:buNone/>
            </a:pPr>
            <a:r>
              <a:rPr lang="en-GB" altLang="en-US" sz="2000" b="1" dirty="0">
                <a:solidFill>
                  <a:srgbClr val="842C7E"/>
                </a:solidFill>
              </a:rPr>
              <a:t>Paul Littles advice: Try it: patients like it and you will get quicker</a:t>
            </a:r>
          </a:p>
          <a:p>
            <a:pPr marL="0" indent="0">
              <a:spcBef>
                <a:spcPts val="0"/>
              </a:spcBef>
              <a:spcAft>
                <a:spcPts val="300"/>
              </a:spcAft>
              <a:buNone/>
            </a:pPr>
            <a:r>
              <a:rPr lang="en-GB" altLang="en-US" sz="2000" b="1" dirty="0">
                <a:solidFill>
                  <a:srgbClr val="842C7E"/>
                </a:solidFill>
              </a:rPr>
              <a:t>It’s easy, but do it properly </a:t>
            </a:r>
            <a:r>
              <a:rPr lang="en-GB" altLang="en-US" sz="2000" dirty="0"/>
              <a:t>(and will then reduce antibiotic use) </a:t>
            </a:r>
          </a:p>
          <a:p>
            <a:pPr marL="0" indent="0">
              <a:spcBef>
                <a:spcPts val="0"/>
              </a:spcBef>
              <a:spcAft>
                <a:spcPts val="300"/>
              </a:spcAft>
              <a:buNone/>
            </a:pPr>
            <a:r>
              <a:rPr lang="en-GB" altLang="en-US" sz="2000" b="1" dirty="0">
                <a:solidFill>
                  <a:srgbClr val="842C7E"/>
                </a:solidFill>
              </a:rPr>
              <a:t>Remember the 6Rs </a:t>
            </a:r>
            <a:r>
              <a:rPr lang="en-GB" altLang="en-US" sz="2000" dirty="0"/>
              <a:t>(most of which are simply good practice!):</a:t>
            </a:r>
          </a:p>
          <a:p>
            <a:pPr marL="260350" lvl="2" indent="0">
              <a:spcBef>
                <a:spcPts val="0"/>
              </a:spcBef>
              <a:spcAft>
                <a:spcPts val="100"/>
              </a:spcAft>
              <a:buNone/>
            </a:pPr>
            <a:r>
              <a:rPr lang="en-GB" altLang="en-US" sz="1800" b="1" dirty="0"/>
              <a:t>R</a:t>
            </a:r>
            <a:r>
              <a:rPr lang="en-GB" altLang="en-US" sz="1800" dirty="0"/>
              <a:t>eassurance; </a:t>
            </a:r>
          </a:p>
          <a:p>
            <a:pPr marL="260350" lvl="2" indent="0">
              <a:spcBef>
                <a:spcPts val="0"/>
              </a:spcBef>
              <a:spcAft>
                <a:spcPts val="100"/>
              </a:spcAft>
              <a:buNone/>
            </a:pPr>
            <a:r>
              <a:rPr lang="en-GB" altLang="en-US" sz="1800" b="1" dirty="0"/>
              <a:t>R</a:t>
            </a:r>
            <a:r>
              <a:rPr lang="en-GB" altLang="en-US" sz="1800" dirty="0"/>
              <a:t>easons not to use antibiotics</a:t>
            </a:r>
          </a:p>
          <a:p>
            <a:pPr marL="260350" lvl="2" indent="0">
              <a:spcBef>
                <a:spcPts val="0"/>
              </a:spcBef>
              <a:spcAft>
                <a:spcPts val="100"/>
              </a:spcAft>
              <a:buNone/>
            </a:pPr>
            <a:r>
              <a:rPr lang="en-GB" altLang="en-US" sz="1800" b="1" dirty="0"/>
              <a:t>R</a:t>
            </a:r>
            <a:r>
              <a:rPr lang="en-GB" altLang="en-US" sz="1800" dirty="0"/>
              <a:t>elief: paracetamol (v limited NSAIDs)</a:t>
            </a:r>
          </a:p>
          <a:p>
            <a:pPr marL="260350" lvl="2" indent="0">
              <a:spcBef>
                <a:spcPts val="0"/>
              </a:spcBef>
              <a:spcAft>
                <a:spcPts val="100"/>
              </a:spcAft>
              <a:buNone/>
            </a:pPr>
            <a:r>
              <a:rPr lang="en-GB" altLang="en-US" sz="1800" b="1" dirty="0"/>
              <a:t>R</a:t>
            </a:r>
            <a:r>
              <a:rPr lang="en-GB" altLang="en-US" sz="1800" dirty="0"/>
              <a:t>ealistic natural history 1/2 week (OM), 1 wk. (throat), 2 wks. (sinus)  3 wks. (chest)</a:t>
            </a:r>
          </a:p>
          <a:p>
            <a:pPr marL="260350" lvl="2" indent="0">
              <a:spcBef>
                <a:spcPts val="0"/>
              </a:spcBef>
              <a:spcAft>
                <a:spcPts val="100"/>
              </a:spcAft>
              <a:buNone/>
            </a:pPr>
            <a:r>
              <a:rPr lang="en-GB" altLang="en-US" sz="1800" b="1" dirty="0"/>
              <a:t>R</a:t>
            </a:r>
            <a:r>
              <a:rPr lang="en-GB" altLang="en-US" sz="1800" dirty="0"/>
              <a:t>einforce key message: </a:t>
            </a:r>
            <a:r>
              <a:rPr lang="en-GB" altLang="en-US" sz="1800" b="1" dirty="0"/>
              <a:t>ONLY use if getting worse or not even STARTING to settle in the expected average time </a:t>
            </a:r>
          </a:p>
          <a:p>
            <a:pPr marL="260350" lvl="2" indent="0">
              <a:spcBef>
                <a:spcPts val="0"/>
              </a:spcBef>
              <a:spcAft>
                <a:spcPts val="100"/>
              </a:spcAft>
              <a:buNone/>
            </a:pPr>
            <a:r>
              <a:rPr lang="en-GB" altLang="en-US" sz="1800" b="1" dirty="0"/>
              <a:t>R</a:t>
            </a:r>
            <a:r>
              <a:rPr lang="en-GB" altLang="en-US" sz="1800" dirty="0"/>
              <a:t>escue (Safety netting)</a:t>
            </a:r>
          </a:p>
          <a:p>
            <a:pPr marL="0" indent="0">
              <a:spcBef>
                <a:spcPts val="600"/>
              </a:spcBef>
              <a:spcAft>
                <a:spcPts val="300"/>
              </a:spcAft>
              <a:buNone/>
            </a:pPr>
            <a:r>
              <a:rPr lang="en-GB" altLang="en-US" sz="2000" b="1" dirty="0">
                <a:solidFill>
                  <a:srgbClr val="842C7E"/>
                </a:solidFill>
              </a:rPr>
              <a:t>Aim to keep it for the 20-30% where you are unsure</a:t>
            </a:r>
          </a:p>
          <a:p>
            <a:pPr marL="266700" lvl="1" indent="0">
              <a:spcBef>
                <a:spcPts val="0"/>
              </a:spcBef>
              <a:spcAft>
                <a:spcPts val="300"/>
              </a:spcAft>
              <a:buNone/>
            </a:pPr>
            <a:r>
              <a:rPr lang="en-GB" altLang="en-US" sz="2000" dirty="0"/>
              <a:t>Audit to check how often you are using it</a:t>
            </a:r>
          </a:p>
          <a:p>
            <a:pPr marL="0" indent="0">
              <a:spcBef>
                <a:spcPts val="600"/>
              </a:spcBef>
              <a:spcAft>
                <a:spcPts val="300"/>
              </a:spcAft>
              <a:buNone/>
            </a:pPr>
            <a:r>
              <a:rPr lang="en-GB" altLang="en-US" sz="2000" b="1" dirty="0">
                <a:solidFill>
                  <a:srgbClr val="842C7E"/>
                </a:solidFill>
              </a:rPr>
              <a:t>It will reduce complications and save you time</a:t>
            </a:r>
          </a:p>
          <a:p>
            <a:pPr marL="266700" lvl="1" indent="0">
              <a:spcBef>
                <a:spcPts val="0"/>
              </a:spcBef>
              <a:spcAft>
                <a:spcPts val="300"/>
              </a:spcAft>
              <a:buNone/>
            </a:pPr>
            <a:r>
              <a:rPr lang="en-GB" altLang="en-US" sz="2000" dirty="0"/>
              <a:t>Fewer complications than no prescription; </a:t>
            </a:r>
          </a:p>
          <a:p>
            <a:pPr marL="266700" lvl="1" indent="0">
              <a:spcBef>
                <a:spcPts val="0"/>
              </a:spcBef>
              <a:spcAft>
                <a:spcPts val="300"/>
              </a:spcAft>
              <a:buNone/>
            </a:pPr>
            <a:r>
              <a:rPr lang="en-GB" altLang="en-US" sz="2000" dirty="0"/>
              <a:t>Fewer repeat consultations compared with no prescription or immediate </a:t>
            </a:r>
          </a:p>
          <a:p>
            <a:endParaRPr lang="en-GB" dirty="0"/>
          </a:p>
        </p:txBody>
      </p:sp>
      <p:sp>
        <p:nvSpPr>
          <p:cNvPr id="4" name="Date Placeholder 3"/>
          <p:cNvSpPr>
            <a:spLocks noGrp="1"/>
          </p:cNvSpPr>
          <p:nvPr>
            <p:ph type="dt" idx="10"/>
          </p:nvPr>
        </p:nvSpPr>
        <p:spPr/>
        <p:txBody>
          <a:bodyPr/>
          <a:lstStyle/>
          <a:p>
            <a:fld id="{D1106146-13D7-43D4-A340-37B0964B904E}" type="datetime1">
              <a:rPr lang="en-GB" smtClean="0"/>
              <a:t>15/10/2021</a:t>
            </a:fld>
            <a:endParaRPr lang="en-GB"/>
          </a:p>
        </p:txBody>
      </p:sp>
      <p:sp>
        <p:nvSpPr>
          <p:cNvPr id="5" name="Footer Placeholder 4"/>
          <p:cNvSpPr>
            <a:spLocks noGrp="1"/>
          </p:cNvSpPr>
          <p:nvPr>
            <p:ph type="ftr" sz="quarter" idx="11"/>
          </p:nvPr>
        </p:nvSpPr>
        <p:spPr/>
        <p:txBody>
          <a:bodyPr/>
          <a:lstStyle/>
          <a:p>
            <a:r>
              <a:rPr lang="en-GB"/>
              <a:t>2020.11.03 TARGET condensed workshop FINAL to go with COVID decision points</a:t>
            </a:r>
          </a:p>
        </p:txBody>
      </p:sp>
      <p:sp>
        <p:nvSpPr>
          <p:cNvPr id="6" name="Slide Number Placeholder 5"/>
          <p:cNvSpPr>
            <a:spLocks noGrp="1"/>
          </p:cNvSpPr>
          <p:nvPr>
            <p:ph type="sldNum" sz="quarter" idx="12"/>
          </p:nvPr>
        </p:nvSpPr>
        <p:spPr/>
        <p:txBody>
          <a:bodyPr/>
          <a:lstStyle/>
          <a:p>
            <a:fld id="{E151B1E0-4C91-4B31-827B-0531DB732E49}" type="slidenum">
              <a:rPr lang="en-GB" smtClean="0"/>
              <a:t>21</a:t>
            </a:fld>
            <a:endParaRPr lang="en-GB"/>
          </a:p>
        </p:txBody>
      </p:sp>
    </p:spTree>
    <p:extLst>
      <p:ext uri="{BB962C8B-B14F-4D97-AF65-F5344CB8AC3E}">
        <p14:creationId xmlns:p14="http://schemas.microsoft.com/office/powerpoint/2010/main" val="3539339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0A0A0F93-2F1E-4CE3-A7D1-B30EF20983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AE962AA6-7313-48F8-A682-6842CFA7B9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 have mentioned the TARGET website on several occasions already </a:t>
            </a:r>
          </a:p>
          <a:p>
            <a:r>
              <a:rPr lang="en-GB" altLang="en-US" dirty="0"/>
              <a:t>This is the landing page – it is easy to find if you just </a:t>
            </a:r>
            <a:r>
              <a:rPr lang="en-GB" altLang="en-US" dirty="0" err="1"/>
              <a:t>seach</a:t>
            </a:r>
            <a:r>
              <a:rPr lang="en-GB" altLang="en-US" dirty="0"/>
              <a:t> on TARGET antibiotics</a:t>
            </a:r>
          </a:p>
          <a:p>
            <a:r>
              <a:rPr lang="en-GB" altLang="en-US" dirty="0"/>
              <a:t>USE THE CURSOR TOOL</a:t>
            </a:r>
          </a:p>
          <a:p>
            <a:r>
              <a:rPr lang="en-GB" altLang="en-US" dirty="0"/>
              <a:t>GO THROUGH EACH ENDING AT THE </a:t>
            </a:r>
            <a:r>
              <a:rPr lang="en-GB" altLang="en-US" dirty="0" err="1"/>
              <a:t>THE</a:t>
            </a:r>
            <a:r>
              <a:rPr lang="en-GB" altLang="en-US" dirty="0"/>
              <a:t> AUDITS AND THEN MOVE FORWARD WITH SLIDES</a:t>
            </a:r>
          </a:p>
        </p:txBody>
      </p:sp>
      <p:sp>
        <p:nvSpPr>
          <p:cNvPr id="5" name="Footer Placeholder 4">
            <a:extLst>
              <a:ext uri="{FF2B5EF4-FFF2-40B4-BE49-F238E27FC236}">
                <a16:creationId xmlns:a16="http://schemas.microsoft.com/office/drawing/2014/main" id="{67E66A9C-AFC0-44BA-B96D-AF0F2CB441A3}"/>
              </a:ext>
            </a:extLst>
          </p:cNvPr>
          <p:cNvSpPr>
            <a:spLocks noGrp="1"/>
          </p:cNvSpPr>
          <p:nvPr>
            <p:ph type="ftr" sz="quarter" idx="4"/>
          </p:nvPr>
        </p:nvSpPr>
        <p:spPr/>
        <p:txBody>
          <a:bodyPr/>
          <a:lstStyle/>
          <a:p>
            <a:pPr>
              <a:defRPr/>
            </a:pPr>
            <a:r>
              <a:rPr lang="en-GB"/>
              <a:t>2020.11.03 TARGET condensed workshop FINAL to go with COVID decision points</a:t>
            </a:r>
            <a:endParaRPr lang="en-US"/>
          </a:p>
        </p:txBody>
      </p:sp>
      <p:sp>
        <p:nvSpPr>
          <p:cNvPr id="55301" name="Slide Number Placeholder 5">
            <a:extLst>
              <a:ext uri="{FF2B5EF4-FFF2-40B4-BE49-F238E27FC236}">
                <a16:creationId xmlns:a16="http://schemas.microsoft.com/office/drawing/2014/main" id="{9519F4AF-08A3-47E4-8CB0-42EAC65487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7AAFAF-266F-4CC9-8065-BAFB33E2D492}"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
        <p:nvSpPr>
          <p:cNvPr id="2" name="Date Placeholder 1">
            <a:extLst>
              <a:ext uri="{FF2B5EF4-FFF2-40B4-BE49-F238E27FC236}">
                <a16:creationId xmlns:a16="http://schemas.microsoft.com/office/drawing/2014/main" id="{6D8FDCEB-A725-41A3-B8F1-75C6C464F601}"/>
              </a:ext>
            </a:extLst>
          </p:cNvPr>
          <p:cNvSpPr>
            <a:spLocks noGrp="1"/>
          </p:cNvSpPr>
          <p:nvPr>
            <p:ph type="dt" idx="10"/>
          </p:nvPr>
        </p:nvSpPr>
        <p:spPr/>
        <p:txBody>
          <a:bodyPr/>
          <a:lstStyle/>
          <a:p>
            <a:fld id="{001D94DD-1F8C-4C84-BF08-1871C077FE58}" type="datetime1">
              <a:rPr lang="en-GB" smtClean="0"/>
              <a:t>15/10/2021</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4193CB9-FAE3-4E7D-9F07-5175971F7F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A4DD4D8-C999-4FB1-9728-D434FD4D6B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a:p>
            <a:pPr eaLnBrk="1" hangingPunct="1">
              <a:spcBef>
                <a:spcPct val="0"/>
              </a:spcBef>
            </a:pPr>
            <a:r>
              <a:rPr lang="en-GB" altLang="en-US" dirty="0"/>
              <a:t>The Primary Care Self Assessment tool is a tool for you to decide and measure how far you are along the road to optimising antibiotic prescribing in your practice. </a:t>
            </a:r>
          </a:p>
          <a:p>
            <a:pPr eaLnBrk="1" hangingPunct="1">
              <a:spcBef>
                <a:spcPct val="0"/>
              </a:spcBef>
            </a:pPr>
            <a:r>
              <a:rPr lang="en-GB" altLang="en-US" dirty="0"/>
              <a:t>It highlights the different  strategies you can use and how you can find resources to support THEM – you may wish to go </a:t>
            </a:r>
            <a:r>
              <a:rPr lang="en-GB" altLang="en-US" dirty="0" err="1"/>
              <a:t>tto</a:t>
            </a:r>
            <a:r>
              <a:rPr lang="en-GB" altLang="en-US" dirty="0"/>
              <a:t> the website and do this after this webinar – or ask others in your practice to do this before a meeting to discuss your results.</a:t>
            </a:r>
          </a:p>
          <a:p>
            <a:pPr eaLnBrk="1" hangingPunct="1">
              <a:spcBef>
                <a:spcPct val="0"/>
              </a:spcBef>
            </a:pPr>
            <a:endParaRPr lang="en-GB" altLang="en-US" dirty="0"/>
          </a:p>
        </p:txBody>
      </p:sp>
      <p:sp>
        <p:nvSpPr>
          <p:cNvPr id="26628" name="Slide Number Placeholder 3">
            <a:extLst>
              <a:ext uri="{FF2B5EF4-FFF2-40B4-BE49-F238E27FC236}">
                <a16:creationId xmlns:a16="http://schemas.microsoft.com/office/drawing/2014/main" id="{FEFFC2BC-D6E9-4168-9296-17F940FDA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8D953D-F5C3-4DB2-87DE-93388363C745}" type="slidenum">
              <a:rPr lang="en-GB" altLang="en-US" sz="1300" smtClean="0">
                <a:solidFill>
                  <a:srgbClr val="000000"/>
                </a:solidFill>
              </a:rPr>
              <a:pPr>
                <a:spcBef>
                  <a:spcPct val="0"/>
                </a:spcBef>
              </a:pPr>
              <a:t>23</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B44B9B56-F4A0-4DAC-A082-F0EB7734FDB7}"/>
              </a:ext>
            </a:extLst>
          </p:cNvPr>
          <p:cNvSpPr>
            <a:spLocks noGrp="1"/>
          </p:cNvSpPr>
          <p:nvPr>
            <p:ph type="dt" sz="quarter" idx="1"/>
          </p:nvPr>
        </p:nvSpPr>
        <p:spPr/>
        <p:txBody>
          <a:bodyPr/>
          <a:lstStyle/>
          <a:p>
            <a:pPr>
              <a:defRPr/>
            </a:pPr>
            <a:fld id="{C19E9072-1407-41C7-8066-3116EF10F51B}" type="datetime1">
              <a:rPr lang="en-GB" smtClean="0">
                <a:solidFill>
                  <a:prstClr val="black"/>
                </a:solidFill>
              </a:rPr>
              <a:t>15/10/2021</a:t>
            </a:fld>
            <a:endParaRPr lang="en-GB" dirty="0">
              <a:solidFill>
                <a:prstClr val="black"/>
              </a:solidFill>
            </a:endParaRPr>
          </a:p>
        </p:txBody>
      </p:sp>
      <p:sp>
        <p:nvSpPr>
          <p:cNvPr id="2" name="Footer Placeholder 1">
            <a:extLst>
              <a:ext uri="{FF2B5EF4-FFF2-40B4-BE49-F238E27FC236}">
                <a16:creationId xmlns:a16="http://schemas.microsoft.com/office/drawing/2014/main" id="{D7097E81-97BA-4963-BCB9-CCAE2C839A4F}"/>
              </a:ext>
            </a:extLst>
          </p:cNvPr>
          <p:cNvSpPr>
            <a:spLocks noGrp="1"/>
          </p:cNvSpPr>
          <p:nvPr>
            <p:ph type="ftr" sz="quarter" idx="4"/>
          </p:nvPr>
        </p:nvSpPr>
        <p:spPr/>
        <p:txBody>
          <a:bodyPr/>
          <a:lstStyle/>
          <a:p>
            <a:pPr>
              <a:defRPr/>
            </a:pPr>
            <a:endParaRPr lang="en-GB"/>
          </a:p>
        </p:txBody>
      </p:sp>
      <p:sp>
        <p:nvSpPr>
          <p:cNvPr id="3" name="Header Placeholder 2">
            <a:extLst>
              <a:ext uri="{FF2B5EF4-FFF2-40B4-BE49-F238E27FC236}">
                <a16:creationId xmlns:a16="http://schemas.microsoft.com/office/drawing/2014/main" id="{D81D92F8-7424-40B1-A5C4-7C7449587E75}"/>
              </a:ext>
            </a:extLst>
          </p:cNvPr>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2558841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BC5FAF7-D17C-416B-A2EC-305287B330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BA82519E-0BA7-472C-BF58-E604A7A16D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TARGET audits can be used to identify how compliant prescribers are with PHE and NICE prescribing and diagnostic guidance. </a:t>
            </a:r>
          </a:p>
          <a:p>
            <a:r>
              <a:rPr lang="en-GB" altLang="en-US" dirty="0"/>
              <a:t>The audits can be recorded on a printed word document or are carried out in excel which will auto calculate your compliance against guidelines. </a:t>
            </a:r>
          </a:p>
          <a:p>
            <a:r>
              <a:rPr lang="en-GB" altLang="en-US" dirty="0"/>
              <a:t>These are really useful to find out exactly when and why you prescribe – and can be used towards your CPD and improve patient care.</a:t>
            </a:r>
          </a:p>
        </p:txBody>
      </p:sp>
      <p:sp>
        <p:nvSpPr>
          <p:cNvPr id="4" name="Header Placeholder 3">
            <a:extLst>
              <a:ext uri="{FF2B5EF4-FFF2-40B4-BE49-F238E27FC236}">
                <a16:creationId xmlns:a16="http://schemas.microsoft.com/office/drawing/2014/main" id="{308D2E76-C47D-4866-BAC0-942ED1B81528}"/>
              </a:ext>
            </a:extLst>
          </p:cNvPr>
          <p:cNvSpPr>
            <a:spLocks noGrp="1"/>
          </p:cNvSpPr>
          <p:nvPr>
            <p:ph type="hdr" sz="quarter"/>
          </p:nvPr>
        </p:nvSpPr>
        <p:spPr/>
        <p:txBody>
          <a:bodyPr/>
          <a:lstStyle/>
          <a:p>
            <a:pPr>
              <a:defRPr/>
            </a:pPr>
            <a:endParaRPr lang="en-GB"/>
          </a:p>
        </p:txBody>
      </p:sp>
      <p:sp>
        <p:nvSpPr>
          <p:cNvPr id="5" name="Date Placeholder 4">
            <a:extLst>
              <a:ext uri="{FF2B5EF4-FFF2-40B4-BE49-F238E27FC236}">
                <a16:creationId xmlns:a16="http://schemas.microsoft.com/office/drawing/2014/main" id="{B74E747D-7AF5-4A72-AC6F-CB1C9942C6B1}"/>
              </a:ext>
            </a:extLst>
          </p:cNvPr>
          <p:cNvSpPr>
            <a:spLocks noGrp="1"/>
          </p:cNvSpPr>
          <p:nvPr>
            <p:ph type="dt" sz="quarter" idx="1"/>
          </p:nvPr>
        </p:nvSpPr>
        <p:spPr/>
        <p:txBody>
          <a:bodyPr/>
          <a:lstStyle/>
          <a:p>
            <a:pPr>
              <a:defRPr/>
            </a:pPr>
            <a:fld id="{53CEC6C6-CA4A-49D4-AA7D-1DD73D3B49DE}" type="datetime1">
              <a:rPr lang="en-GB" smtClean="0"/>
              <a:t>15/10/2021</a:t>
            </a:fld>
            <a:endParaRPr lang="en-GB" dirty="0"/>
          </a:p>
        </p:txBody>
      </p:sp>
      <p:sp>
        <p:nvSpPr>
          <p:cNvPr id="6" name="Footer Placeholder 5">
            <a:extLst>
              <a:ext uri="{FF2B5EF4-FFF2-40B4-BE49-F238E27FC236}">
                <a16:creationId xmlns:a16="http://schemas.microsoft.com/office/drawing/2014/main" id="{FF74DBB8-DAEC-4BE6-A937-62A21C685B78}"/>
              </a:ext>
            </a:extLst>
          </p:cNvPr>
          <p:cNvSpPr>
            <a:spLocks noGrp="1"/>
          </p:cNvSpPr>
          <p:nvPr>
            <p:ph type="ftr" sz="quarter" idx="4"/>
          </p:nvPr>
        </p:nvSpPr>
        <p:spPr/>
        <p:txBody>
          <a:bodyPr/>
          <a:lstStyle/>
          <a:p>
            <a:pPr>
              <a:defRPr/>
            </a:pPr>
            <a:r>
              <a:rPr lang="en-GB"/>
              <a:t>TARGET Antibiotics Presentation - CS:Acute Cough - 19.06.18</a:t>
            </a:r>
          </a:p>
        </p:txBody>
      </p:sp>
      <p:sp>
        <p:nvSpPr>
          <p:cNvPr id="56327" name="Slide Number Placeholder 6">
            <a:extLst>
              <a:ext uri="{FF2B5EF4-FFF2-40B4-BE49-F238E27FC236}">
                <a16:creationId xmlns:a16="http://schemas.microsoft.com/office/drawing/2014/main" id="{1C71E0CE-B3A2-4B4A-8763-96D818DFC8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197DE8-E9F1-4981-BD13-59A8F248B2C1}" type="slidenum">
              <a:rPr lang="en-GB" altLang="en-US" sz="1300" smtClean="0"/>
              <a:pPr>
                <a:spcBef>
                  <a:spcPct val="0"/>
                </a:spcBef>
              </a:pPr>
              <a:t>24</a:t>
            </a:fld>
            <a:endParaRPr lang="en-GB" altLang="en-US" sz="1300"/>
          </a:p>
        </p:txBody>
      </p:sp>
    </p:spTree>
    <p:extLst>
      <p:ext uri="{BB962C8B-B14F-4D97-AF65-F5344CB8AC3E}">
        <p14:creationId xmlns:p14="http://schemas.microsoft.com/office/powerpoint/2010/main" val="2585569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now many ways you can explore your antibiotic prescribing in a really useful way to help inform what audits you may wish to undertake in your practice.</a:t>
            </a:r>
          </a:p>
          <a:p>
            <a:r>
              <a:rPr lang="en-GB" dirty="0"/>
              <a:t>You will mainly find using </a:t>
            </a:r>
          </a:p>
          <a:p>
            <a:pPr marL="285750" indent="-285750" fontAlgn="ctr">
              <a:buFont typeface="Arial" panose="020B0604020202020204" pitchFamily="34" charset="0"/>
              <a:buChar char="•"/>
            </a:pPr>
            <a:r>
              <a:rPr lang="en-GB" sz="1200" dirty="0" err="1">
                <a:solidFill>
                  <a:schemeClr val="accent5">
                    <a:lumMod val="10000"/>
                  </a:schemeClr>
                </a:solidFill>
              </a:rPr>
              <a:t>PrescQIPP</a:t>
            </a:r>
            <a:endParaRPr lang="en-GB" sz="1200" dirty="0">
              <a:solidFill>
                <a:schemeClr val="accent5">
                  <a:lumMod val="10000"/>
                </a:schemeClr>
              </a:solidFill>
            </a:endParaRPr>
          </a:p>
          <a:p>
            <a:pPr marL="285750" indent="-285750" fontAlgn="ctr">
              <a:buFont typeface="Arial" panose="020B0604020202020204" pitchFamily="34" charset="0"/>
              <a:buChar char="•"/>
            </a:pPr>
            <a:r>
              <a:rPr lang="en-GB" sz="1200" dirty="0">
                <a:solidFill>
                  <a:schemeClr val="accent5">
                    <a:lumMod val="10000"/>
                  </a:schemeClr>
                </a:solidFill>
              </a:rPr>
              <a:t>PHE Fingertips</a:t>
            </a:r>
          </a:p>
          <a:p>
            <a:pPr marL="285750" indent="-285750" fontAlgn="ctr">
              <a:buFont typeface="Arial" panose="020B0604020202020204" pitchFamily="34" charset="0"/>
              <a:buChar char="•"/>
            </a:pPr>
            <a:r>
              <a:rPr lang="en-GB" sz="1200" dirty="0">
                <a:solidFill>
                  <a:schemeClr val="accent5">
                    <a:lumMod val="10000"/>
                  </a:schemeClr>
                </a:solidFill>
              </a:rPr>
              <a:t>Open Prescribing </a:t>
            </a:r>
          </a:p>
          <a:p>
            <a:r>
              <a:rPr lang="en-GB" dirty="0"/>
              <a:t>The easiest</a:t>
            </a:r>
          </a:p>
        </p:txBody>
      </p:sp>
      <p:sp>
        <p:nvSpPr>
          <p:cNvPr id="4" name="Date Placeholder 3"/>
          <p:cNvSpPr>
            <a:spLocks noGrp="1"/>
          </p:cNvSpPr>
          <p:nvPr>
            <p:ph type="dt" idx="10"/>
          </p:nvPr>
        </p:nvSpPr>
        <p:spPr/>
        <p:txBody>
          <a:bodyPr/>
          <a:lstStyle/>
          <a:p>
            <a:fld id="{EA762E9C-D4B4-4031-B197-A4770CC704CE}" type="datetime1">
              <a:rPr lang="en-GB" smtClean="0"/>
              <a:t>15/10/2021</a:t>
            </a:fld>
            <a:endParaRPr lang="en-GB"/>
          </a:p>
        </p:txBody>
      </p:sp>
      <p:sp>
        <p:nvSpPr>
          <p:cNvPr id="5" name="Footer Placeholder 4"/>
          <p:cNvSpPr>
            <a:spLocks noGrp="1"/>
          </p:cNvSpPr>
          <p:nvPr>
            <p:ph type="ftr" sz="quarter" idx="11"/>
          </p:nvPr>
        </p:nvSpPr>
        <p:spPr/>
        <p:txBody>
          <a:bodyPr/>
          <a:lstStyle/>
          <a:p>
            <a:r>
              <a:rPr lang="en-GB"/>
              <a:t>2020.11.03 TARGET condensed workshop FINAL to go with COVID decision points</a:t>
            </a:r>
          </a:p>
        </p:txBody>
      </p:sp>
      <p:sp>
        <p:nvSpPr>
          <p:cNvPr id="6" name="Slide Number Placeholder 5"/>
          <p:cNvSpPr>
            <a:spLocks noGrp="1"/>
          </p:cNvSpPr>
          <p:nvPr>
            <p:ph type="sldNum" sz="quarter" idx="12"/>
          </p:nvPr>
        </p:nvSpPr>
        <p:spPr/>
        <p:txBody>
          <a:bodyPr/>
          <a:lstStyle/>
          <a:p>
            <a:fld id="{E151B1E0-4C91-4B31-827B-0531DB732E49}" type="slidenum">
              <a:rPr lang="en-GB" smtClean="0"/>
              <a:t>25</a:t>
            </a:fld>
            <a:endParaRPr lang="en-GB"/>
          </a:p>
        </p:txBody>
      </p:sp>
    </p:spTree>
    <p:extLst>
      <p:ext uri="{BB962C8B-B14F-4D97-AF65-F5344CB8AC3E}">
        <p14:creationId xmlns:p14="http://schemas.microsoft.com/office/powerpoint/2010/main" val="1825735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gives a link to the </a:t>
            </a:r>
            <a:r>
              <a:rPr lang="en-GB" dirty="0" err="1"/>
              <a:t>PrescQipp</a:t>
            </a:r>
            <a:r>
              <a:rPr lang="en-GB" dirty="0"/>
              <a:t> website which gives you most of the data that will help you inform and then improve your antibiotic use. This may be done by your local medicine manager for you.</a:t>
            </a:r>
          </a:p>
          <a:p>
            <a:endParaRPr lang="en-GB" dirty="0"/>
          </a:p>
        </p:txBody>
      </p:sp>
      <p:sp>
        <p:nvSpPr>
          <p:cNvPr id="4" name="Date Placeholder 3"/>
          <p:cNvSpPr>
            <a:spLocks noGrp="1"/>
          </p:cNvSpPr>
          <p:nvPr>
            <p:ph type="dt" idx="10"/>
          </p:nvPr>
        </p:nvSpPr>
        <p:spPr/>
        <p:txBody>
          <a:bodyPr/>
          <a:lstStyle/>
          <a:p>
            <a:fld id="{BF580AB4-8FDF-4946-A46E-D1DC4FF64907}" type="datetime1">
              <a:rPr lang="en-GB" smtClean="0"/>
              <a:t>15/10/2021</a:t>
            </a:fld>
            <a:endParaRPr lang="en-GB"/>
          </a:p>
        </p:txBody>
      </p:sp>
      <p:sp>
        <p:nvSpPr>
          <p:cNvPr id="5" name="Footer Placeholder 4"/>
          <p:cNvSpPr>
            <a:spLocks noGrp="1"/>
          </p:cNvSpPr>
          <p:nvPr>
            <p:ph type="ftr" sz="quarter" idx="11"/>
          </p:nvPr>
        </p:nvSpPr>
        <p:spPr/>
        <p:txBody>
          <a:bodyPr/>
          <a:lstStyle/>
          <a:p>
            <a:r>
              <a:rPr lang="en-GB"/>
              <a:t>2020.11.03 TARGET condensed workshop FINAL to go with COVID decision points</a:t>
            </a:r>
          </a:p>
        </p:txBody>
      </p:sp>
      <p:sp>
        <p:nvSpPr>
          <p:cNvPr id="6" name="Slide Number Placeholder 5"/>
          <p:cNvSpPr>
            <a:spLocks noGrp="1"/>
          </p:cNvSpPr>
          <p:nvPr>
            <p:ph type="sldNum" sz="quarter" idx="12"/>
          </p:nvPr>
        </p:nvSpPr>
        <p:spPr/>
        <p:txBody>
          <a:bodyPr/>
          <a:lstStyle/>
          <a:p>
            <a:fld id="{E151B1E0-4C91-4B31-827B-0531DB732E49}" type="slidenum">
              <a:rPr lang="en-GB" smtClean="0"/>
              <a:t>26</a:t>
            </a:fld>
            <a:endParaRPr lang="en-GB"/>
          </a:p>
        </p:txBody>
      </p:sp>
    </p:spTree>
    <p:extLst>
      <p:ext uri="{BB962C8B-B14F-4D97-AF65-F5344CB8AC3E}">
        <p14:creationId xmlns:p14="http://schemas.microsoft.com/office/powerpoint/2010/main" val="1442757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click the link you then need to choose the data that you want to look at in a bar across the top of the charts that will appear.</a:t>
            </a:r>
          </a:p>
          <a:p>
            <a:r>
              <a:rPr lang="en-GB" dirty="0"/>
              <a:t>In this example I have suggested we look at GP scatter plot</a:t>
            </a:r>
          </a:p>
          <a:p>
            <a:r>
              <a:rPr lang="en-GB" dirty="0"/>
              <a:t>You need to then select the country – here I have picked England only, the commissioner grouping – here I have picked one at random – STP greater </a:t>
            </a:r>
            <a:r>
              <a:rPr lang="en-GB" dirty="0" err="1"/>
              <a:t>manchester</a:t>
            </a:r>
            <a:r>
              <a:rPr lang="en-GB" dirty="0"/>
              <a:t>, and PCN cluster – again I have selected all.. If you want to be more selective you can highlight specific CCGs and you will have far fewer practices in the scatter plot, and you will be more familiar with them.</a:t>
            </a:r>
          </a:p>
          <a:p>
            <a:r>
              <a:rPr lang="en-GB" dirty="0"/>
              <a:t>This is a fantastic graphic to show where you how your practice compares with others., for total antibiotics in the vertical axis and % of the total of the so called 3Cs along the horizontal axis.</a:t>
            </a:r>
          </a:p>
          <a:p>
            <a:r>
              <a:rPr lang="en-GB" dirty="0"/>
              <a:t>When you are on the website you can use your cursor to identify each data point – and this tells you exactly where that practice is in terms of national indicators </a:t>
            </a:r>
          </a:p>
        </p:txBody>
      </p:sp>
      <p:sp>
        <p:nvSpPr>
          <p:cNvPr id="4" name="Date Placeholder 3"/>
          <p:cNvSpPr>
            <a:spLocks noGrp="1"/>
          </p:cNvSpPr>
          <p:nvPr>
            <p:ph type="dt" idx="10"/>
          </p:nvPr>
        </p:nvSpPr>
        <p:spPr/>
        <p:txBody>
          <a:bodyPr/>
          <a:lstStyle/>
          <a:p>
            <a:fld id="{0BF07669-8CA2-401C-BCA2-71A3E35E51D4}" type="datetime1">
              <a:rPr lang="en-GB" smtClean="0"/>
              <a:t>15/10/2021</a:t>
            </a:fld>
            <a:endParaRPr lang="en-GB"/>
          </a:p>
        </p:txBody>
      </p:sp>
      <p:sp>
        <p:nvSpPr>
          <p:cNvPr id="5" name="Footer Placeholder 4"/>
          <p:cNvSpPr>
            <a:spLocks noGrp="1"/>
          </p:cNvSpPr>
          <p:nvPr>
            <p:ph type="ftr" sz="quarter" idx="11"/>
          </p:nvPr>
        </p:nvSpPr>
        <p:spPr/>
        <p:txBody>
          <a:bodyPr/>
          <a:lstStyle/>
          <a:p>
            <a:r>
              <a:rPr lang="en-GB"/>
              <a:t>2020.11.03 TARGET condensed workshop FINAL to go with COVID decision points</a:t>
            </a:r>
          </a:p>
        </p:txBody>
      </p:sp>
      <p:sp>
        <p:nvSpPr>
          <p:cNvPr id="6" name="Slide Number Placeholder 5"/>
          <p:cNvSpPr>
            <a:spLocks noGrp="1"/>
          </p:cNvSpPr>
          <p:nvPr>
            <p:ph type="sldNum" sz="quarter" idx="12"/>
          </p:nvPr>
        </p:nvSpPr>
        <p:spPr/>
        <p:txBody>
          <a:bodyPr/>
          <a:lstStyle/>
          <a:p>
            <a:fld id="{E151B1E0-4C91-4B31-827B-0531DB732E49}" type="slidenum">
              <a:rPr lang="en-GB" smtClean="0"/>
              <a:t>27</a:t>
            </a:fld>
            <a:endParaRPr lang="en-GB"/>
          </a:p>
        </p:txBody>
      </p:sp>
    </p:spTree>
    <p:extLst>
      <p:ext uri="{BB962C8B-B14F-4D97-AF65-F5344CB8AC3E}">
        <p14:creationId xmlns:p14="http://schemas.microsoft.com/office/powerpoint/2010/main" val="582622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I have suggested we look at bar charts by primary care network., </a:t>
            </a:r>
          </a:p>
          <a:p>
            <a:r>
              <a:rPr lang="en-GB" dirty="0"/>
              <a:t>CLICK and have in the same way as before selected STP Gloucestershire – </a:t>
            </a:r>
          </a:p>
          <a:p>
            <a:r>
              <a:rPr lang="en-GB" dirty="0"/>
              <a:t>this shows the GP practices total antibiotics /STAR PU allowing for list size and age, and the proportion of co-amoxiclav, cephalosporin and quinolone items.</a:t>
            </a:r>
          </a:p>
          <a:p>
            <a:r>
              <a:rPr lang="en-GB" dirty="0"/>
              <a:t>Using the website you can also look at time period trends of total antibiotics  3Cs or particular antibiotic, by CCG, Primary care network or practice</a:t>
            </a:r>
          </a:p>
          <a:p>
            <a:endParaRPr lang="en-GB" dirty="0"/>
          </a:p>
        </p:txBody>
      </p:sp>
      <p:sp>
        <p:nvSpPr>
          <p:cNvPr id="4" name="Date Placeholder 3"/>
          <p:cNvSpPr>
            <a:spLocks noGrp="1"/>
          </p:cNvSpPr>
          <p:nvPr>
            <p:ph type="dt" idx="10"/>
          </p:nvPr>
        </p:nvSpPr>
        <p:spPr/>
        <p:txBody>
          <a:bodyPr/>
          <a:lstStyle/>
          <a:p>
            <a:fld id="{EBFAA8F9-F850-46D6-9536-FC8CD04FC411}" type="datetime1">
              <a:rPr lang="en-GB" smtClean="0"/>
              <a:t>15/10/2021</a:t>
            </a:fld>
            <a:endParaRPr lang="en-GB"/>
          </a:p>
        </p:txBody>
      </p:sp>
      <p:sp>
        <p:nvSpPr>
          <p:cNvPr id="5" name="Footer Placeholder 4"/>
          <p:cNvSpPr>
            <a:spLocks noGrp="1"/>
          </p:cNvSpPr>
          <p:nvPr>
            <p:ph type="ftr" sz="quarter" idx="11"/>
          </p:nvPr>
        </p:nvSpPr>
        <p:spPr/>
        <p:txBody>
          <a:bodyPr/>
          <a:lstStyle/>
          <a:p>
            <a:r>
              <a:rPr lang="en-GB"/>
              <a:t>2020.11.03 TARGET condensed workshop FINAL to go with COVID decision points</a:t>
            </a:r>
          </a:p>
        </p:txBody>
      </p:sp>
      <p:sp>
        <p:nvSpPr>
          <p:cNvPr id="6" name="Slide Number Placeholder 5"/>
          <p:cNvSpPr>
            <a:spLocks noGrp="1"/>
          </p:cNvSpPr>
          <p:nvPr>
            <p:ph type="sldNum" sz="quarter" idx="12"/>
          </p:nvPr>
        </p:nvSpPr>
        <p:spPr/>
        <p:txBody>
          <a:bodyPr/>
          <a:lstStyle/>
          <a:p>
            <a:fld id="{E151B1E0-4C91-4B31-827B-0531DB732E49}" type="slidenum">
              <a:rPr lang="en-GB" smtClean="0"/>
              <a:t>28</a:t>
            </a:fld>
            <a:endParaRPr lang="en-GB"/>
          </a:p>
        </p:txBody>
      </p:sp>
    </p:spTree>
    <p:extLst>
      <p:ext uri="{BB962C8B-B14F-4D97-AF65-F5344CB8AC3E}">
        <p14:creationId xmlns:p14="http://schemas.microsoft.com/office/powerpoint/2010/main" val="1480668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national guidance is advising increased nitrofurantoin use – you can use </a:t>
            </a:r>
            <a:r>
              <a:rPr lang="en-GB" dirty="0" err="1"/>
              <a:t>presQipp</a:t>
            </a:r>
            <a:r>
              <a:rPr lang="en-GB" dirty="0"/>
              <a:t> or visit fingertips to examine your nitrofurantoin and trimethoprim use  - your local medicine manager can produce graphs like this one.</a:t>
            </a:r>
          </a:p>
        </p:txBody>
      </p:sp>
      <p:sp>
        <p:nvSpPr>
          <p:cNvPr id="4" name="Date Placeholder 3"/>
          <p:cNvSpPr>
            <a:spLocks noGrp="1"/>
          </p:cNvSpPr>
          <p:nvPr>
            <p:ph type="dt" idx="10"/>
          </p:nvPr>
        </p:nvSpPr>
        <p:spPr/>
        <p:txBody>
          <a:bodyPr/>
          <a:lstStyle/>
          <a:p>
            <a:fld id="{1B436781-7828-469B-B571-627FD4D26A73}" type="datetime1">
              <a:rPr lang="en-GB" smtClean="0"/>
              <a:t>15/10/2021</a:t>
            </a:fld>
            <a:endParaRPr lang="en-GB"/>
          </a:p>
        </p:txBody>
      </p:sp>
      <p:sp>
        <p:nvSpPr>
          <p:cNvPr id="5" name="Footer Placeholder 4"/>
          <p:cNvSpPr>
            <a:spLocks noGrp="1"/>
          </p:cNvSpPr>
          <p:nvPr>
            <p:ph type="ftr" sz="quarter" idx="11"/>
          </p:nvPr>
        </p:nvSpPr>
        <p:spPr/>
        <p:txBody>
          <a:bodyPr/>
          <a:lstStyle/>
          <a:p>
            <a:r>
              <a:rPr lang="en-GB"/>
              <a:t>2020.11.03 TARGET condensed workshop FINAL to go with COVID decision points</a:t>
            </a:r>
          </a:p>
        </p:txBody>
      </p:sp>
      <p:sp>
        <p:nvSpPr>
          <p:cNvPr id="6" name="Slide Number Placeholder 5"/>
          <p:cNvSpPr>
            <a:spLocks noGrp="1"/>
          </p:cNvSpPr>
          <p:nvPr>
            <p:ph type="sldNum" sz="quarter" idx="12"/>
          </p:nvPr>
        </p:nvSpPr>
        <p:spPr/>
        <p:txBody>
          <a:bodyPr/>
          <a:lstStyle/>
          <a:p>
            <a:fld id="{E151B1E0-4C91-4B31-827B-0531DB732E49}" type="slidenum">
              <a:rPr lang="en-GB" smtClean="0"/>
              <a:t>29</a:t>
            </a:fld>
            <a:endParaRPr lang="en-GB"/>
          </a:p>
        </p:txBody>
      </p:sp>
    </p:spTree>
    <p:extLst>
      <p:ext uri="{BB962C8B-B14F-4D97-AF65-F5344CB8AC3E}">
        <p14:creationId xmlns:p14="http://schemas.microsoft.com/office/powerpoint/2010/main" val="371380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0D9A176-167C-4441-9D92-1F16009FC7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EF4A5717-2647-4365-9845-75B43D8023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 am often asked what exactly we mean by prescribing appropriately – in terms of the actual rate at which we should prescribe</a:t>
            </a:r>
          </a:p>
          <a:p>
            <a:r>
              <a:rPr lang="en-US" altLang="en-US" dirty="0"/>
              <a:t>This table shows the condition, the % of patients actually prescribed an antibiotic for that condition in 2018, and how often primary care experts in national and European groups think that we should be prescribing</a:t>
            </a:r>
          </a:p>
          <a:p>
            <a:endParaRPr lang="en-US" altLang="en-US" i="1" dirty="0"/>
          </a:p>
          <a:p>
            <a:r>
              <a:rPr lang="en-US" altLang="en-US" dirty="0"/>
              <a:t>The THIN study show that UK GP staff prescribed antibiotics in 40 to 96% of respiratory infections. Ideal prescription rates developed with primary care experts in the field by these PHE and European Surveillance on Antimicrobial Consumption groups suggest we still have a long way to go and that we probably prescribe antibiotics unnecessarily in many cases.</a:t>
            </a:r>
          </a:p>
          <a:p>
            <a:r>
              <a:rPr lang="en-US" altLang="en-US" dirty="0"/>
              <a:t>Looking at acute sore throat we prescribe in 60% when we should be prescribing in only a maximum of 1 in 5 patients.</a:t>
            </a:r>
          </a:p>
          <a:p>
            <a:endParaRPr lang="en-US" altLang="en-US" i="1" dirty="0"/>
          </a:p>
          <a:p>
            <a:r>
              <a:rPr lang="en-US" altLang="en-US" i="1" dirty="0"/>
              <a:t>An important thing to note during COVID-19 is that 44 % of patients will have a sore throat during their illness – but COVID patients have other symptoms as well</a:t>
            </a:r>
          </a:p>
          <a:p>
            <a:endParaRPr lang="en-US" altLang="en-US" dirty="0"/>
          </a:p>
          <a:p>
            <a:pPr eaLnBrk="1" hangingPunct="1"/>
            <a:r>
              <a:rPr lang="en-US" altLang="en-US" u="sng" dirty="0">
                <a:solidFill>
                  <a:srgbClr val="000000"/>
                </a:solidFill>
                <a:hlinkClick r:id="rId3"/>
              </a:rPr>
              <a:t>1. http://bmjopen.bmj.com/content/4/10/e006245.ful</a:t>
            </a:r>
            <a:endParaRPr lang="en-US" altLang="en-US" u="sng" dirty="0">
              <a:solidFill>
                <a:srgbClr val="000000"/>
              </a:solidFill>
            </a:endParaRPr>
          </a:p>
          <a:p>
            <a:pPr eaLnBrk="1" hangingPunct="1"/>
            <a:r>
              <a:rPr lang="en-US" altLang="en-US" u="sng" dirty="0">
                <a:solidFill>
                  <a:srgbClr val="000000"/>
                </a:solidFill>
              </a:rPr>
              <a:t>2. http://qualitysafety.bmj.com/content/early/2011/03/21/bmjqs.2010.049049.abstract</a:t>
            </a:r>
            <a:endParaRPr lang="en-US" altLang="en-US" dirty="0">
              <a:solidFill>
                <a:srgbClr val="000000"/>
              </a:solidFill>
            </a:endParaRPr>
          </a:p>
          <a:p>
            <a:r>
              <a:rPr lang="en-US" altLang="en-US" dirty="0"/>
              <a:t> </a:t>
            </a:r>
          </a:p>
          <a:p>
            <a:pPr eaLnBrk="1" fontAlgn="t" hangingPunct="1"/>
            <a:endParaRPr lang="en-GB" altLang="en-US" dirty="0"/>
          </a:p>
          <a:p>
            <a:r>
              <a:rPr lang="en-US" altLang="en-US" b="1" dirty="0"/>
              <a:t>Slide table shows: </a:t>
            </a:r>
            <a:r>
              <a:rPr lang="en-US" altLang="en-US" dirty="0"/>
              <a:t>Percentage of patients prescribed antibiotics (THIN) and the percentages that experts believe are appropriate (results from PHE expert elicitation (EE) work and EE by ESAC).</a:t>
            </a:r>
          </a:p>
        </p:txBody>
      </p:sp>
      <p:sp>
        <p:nvSpPr>
          <p:cNvPr id="4" name="Header Placeholder 3">
            <a:extLst>
              <a:ext uri="{FF2B5EF4-FFF2-40B4-BE49-F238E27FC236}">
                <a16:creationId xmlns:a16="http://schemas.microsoft.com/office/drawing/2014/main" id="{AB336AC3-2383-4237-A25D-84AC2F6F5059}"/>
              </a:ext>
            </a:extLst>
          </p:cNvPr>
          <p:cNvSpPr>
            <a:spLocks noGrp="1"/>
          </p:cNvSpPr>
          <p:nvPr>
            <p:ph type="hdr" sz="quarter"/>
          </p:nvPr>
        </p:nvSpPr>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55B66D8A-6EA2-465F-A50D-D796CDB46F98}"/>
              </a:ext>
            </a:extLst>
          </p:cNvPr>
          <p:cNvSpPr>
            <a:spLocks noGrp="1"/>
          </p:cNvSpPr>
          <p:nvPr>
            <p:ph type="dt" sz="quarter" idx="1"/>
          </p:nvPr>
        </p:nvSpPr>
        <p:spPr/>
        <p:txBody>
          <a:bodyPr/>
          <a:lstStyle/>
          <a:p>
            <a:pPr>
              <a:defRPr/>
            </a:pPr>
            <a:fld id="{D60E4FC2-59A4-4CB7-8E65-A47379CD9E6D}" type="datetime1">
              <a:rPr lang="en-GB" altLang="en-US" smtClean="0">
                <a:solidFill>
                  <a:prstClr val="black"/>
                </a:solidFill>
              </a:rPr>
              <a:t>15/10/2021</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AD0D80C0-5A76-4158-868A-0B6AC6C49E25}"/>
              </a:ext>
            </a:extLst>
          </p:cNvPr>
          <p:cNvSpPr>
            <a:spLocks noGrp="1"/>
          </p:cNvSpPr>
          <p:nvPr>
            <p:ph type="ftr" sz="quarter" idx="4"/>
          </p:nvPr>
        </p:nvSpPr>
        <p:spPr/>
        <p:txBody>
          <a:bodyPr/>
          <a:lstStyle/>
          <a:p>
            <a:pPr>
              <a:defRPr/>
            </a:pPr>
            <a:r>
              <a:rPr lang="en-GB">
                <a:solidFill>
                  <a:prstClr val="black"/>
                </a:solidFill>
              </a:rPr>
              <a:t>2020.11.03 TARGET condensed workshop FINAL to go with COVID decision points</a:t>
            </a:r>
          </a:p>
        </p:txBody>
      </p:sp>
      <p:sp>
        <p:nvSpPr>
          <p:cNvPr id="43015" name="Slide Number Placeholder 6">
            <a:extLst>
              <a:ext uri="{FF2B5EF4-FFF2-40B4-BE49-F238E27FC236}">
                <a16:creationId xmlns:a16="http://schemas.microsoft.com/office/drawing/2014/main" id="{B2CF0D87-7E51-4FBC-A89C-436FA62BF0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9FFEA1-13C1-4EA8-8596-C8E1D6DEB781}" type="slidenum">
              <a:rPr lang="en-GB" altLang="en-US" sz="1300" smtClean="0">
                <a:solidFill>
                  <a:srgbClr val="000000"/>
                </a:solidFill>
              </a:rPr>
              <a:pPr>
                <a:spcBef>
                  <a:spcPct val="0"/>
                </a:spcBef>
              </a:pPr>
              <a:t>3</a:t>
            </a:fld>
            <a:endParaRPr lang="en-GB" altLang="en-US" sz="13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dirty="0"/>
              <a:t>Why do we need to use nitrofurantoin first line for most patients?</a:t>
            </a:r>
          </a:p>
          <a:p>
            <a:pPr eaLnBrk="1" hangingPunct="1">
              <a:spcBef>
                <a:spcPct val="0"/>
              </a:spcBef>
              <a:defRPr/>
            </a:pPr>
            <a:r>
              <a:rPr lang="en-GB" altLang="en-US" dirty="0"/>
              <a:t>Trimethoprim resistance increased until 2015 and especially in the over 80s</a:t>
            </a:r>
          </a:p>
          <a:p>
            <a:pPr eaLnBrk="1" hangingPunct="1">
              <a:spcBef>
                <a:spcPct val="0"/>
              </a:spcBef>
              <a:defRPr/>
            </a:pPr>
            <a:r>
              <a:rPr lang="en-GB" altLang="en-US" dirty="0"/>
              <a:t>Since 2015 resistance to trimethoprim has dropped – but not enough yet to recommend its use empirically. </a:t>
            </a:r>
            <a:r>
              <a:rPr lang="en-GB" sz="1200" kern="1200" dirty="0">
                <a:solidFill>
                  <a:schemeClr val="tx1"/>
                </a:solidFill>
                <a:effectLst/>
                <a:latin typeface="+mn-lt"/>
                <a:ea typeface="+mn-ea"/>
                <a:cs typeface="+mn-cs"/>
              </a:rPr>
              <a:t>This is evidence that decreasing use in the UK can help reverse upward trends in antibiotic resistance.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t>However remember nitrofurantoin should not be used if upper UTI is suspected or the eGFR is less than 45 ml/min.  Another choice may be pivmecillinam if your laboratory undertakes susceptibility testing on this antibiotic.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t>Furthermore, all patients should be told to come back to the GP if their symptoms haven't improved by 3 days or have got worse despite antibiotics.  You can still use trimethoprim if you have a urine susceptibility, or the patient is younger, or your local susceptibility data indicates that resistance is very low.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t>It would be useful do your own audit of your practice results, to see how many women with suspected UTI have one, what they are prescribed, the clinical outcome in your patients with UTI, and see if there has been an increase in patients returning after being given trimethoprim.</a:t>
            </a:r>
          </a:p>
          <a:p>
            <a:pPr eaLnBrk="1" hangingPunct="1">
              <a:spcBef>
                <a:spcPct val="0"/>
              </a:spcBef>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Background information.</a:t>
            </a:r>
          </a:p>
          <a:p>
            <a:r>
              <a:rPr lang="en-GB" sz="1200" kern="1200" dirty="0">
                <a:solidFill>
                  <a:schemeClr val="tx1"/>
                </a:solidFill>
                <a:effectLst/>
                <a:latin typeface="+mn-lt"/>
                <a:ea typeface="+mn-ea"/>
                <a:cs typeface="+mn-cs"/>
              </a:rPr>
              <a:t>The data for the 80 and over age group in Wales shows a statistically significant reduction in the resistance rate for trimethoprim between 2015 and 2017 from </a:t>
            </a:r>
            <a:r>
              <a:rPr lang="en-GB" sz="1200" b="1" kern="1200" dirty="0">
                <a:solidFill>
                  <a:schemeClr val="tx1"/>
                </a:solidFill>
                <a:effectLst/>
                <a:latin typeface="+mn-lt"/>
                <a:ea typeface="+mn-ea"/>
                <a:cs typeface="+mn-cs"/>
              </a:rPr>
              <a:t>48.8%</a:t>
            </a:r>
            <a:r>
              <a:rPr lang="en-GB" sz="1200" kern="1200" dirty="0">
                <a:solidFill>
                  <a:schemeClr val="tx1"/>
                </a:solidFill>
                <a:effectLst/>
                <a:latin typeface="+mn-lt"/>
                <a:ea typeface="+mn-ea"/>
                <a:cs typeface="+mn-cs"/>
              </a:rPr>
              <a:t> [48.1, 49.5] to </a:t>
            </a:r>
            <a:r>
              <a:rPr lang="en-GB" sz="1200" b="1" kern="1200" dirty="0">
                <a:solidFill>
                  <a:schemeClr val="tx1"/>
                </a:solidFill>
                <a:effectLst/>
                <a:latin typeface="+mn-lt"/>
                <a:ea typeface="+mn-ea"/>
                <a:cs typeface="+mn-cs"/>
              </a:rPr>
              <a:t>47.3%</a:t>
            </a:r>
            <a:r>
              <a:rPr lang="en-GB" sz="1200" kern="1200" dirty="0">
                <a:solidFill>
                  <a:schemeClr val="tx1"/>
                </a:solidFill>
                <a:effectLst/>
                <a:latin typeface="+mn-lt"/>
                <a:ea typeface="+mn-ea"/>
                <a:cs typeface="+mn-cs"/>
              </a:rPr>
              <a:t> [46.7, 47.9]. [95% Confidence Intervals are shown in brackets].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reduction in trimethoprim resistance in other age groups between 2015 and 2017 is not statistically significant. </a:t>
            </a:r>
          </a:p>
          <a:p>
            <a:pPr eaLnBrk="1" hangingPunct="1">
              <a:spcBef>
                <a:spcPct val="0"/>
              </a:spcBef>
              <a:defRPr/>
            </a:pPr>
            <a:endParaRPr lang="en-GB" altLang="en-US" dirty="0"/>
          </a:p>
          <a:p>
            <a:pPr eaLnBrk="1" hangingPunct="1">
              <a:spcBef>
                <a:spcPct val="0"/>
              </a:spcBef>
              <a:defRPr/>
            </a:pPr>
            <a:r>
              <a:rPr lang="en-GB" altLang="en-US" dirty="0"/>
              <a:t>This data from Welsh primary care patients (who I think would be considered similar to the rest of the UK!), shows that antibiotic resistance is significantly higher in those over 80 years. </a:t>
            </a:r>
          </a:p>
          <a:p>
            <a:pPr eaLnBrk="1" hangingPunct="1">
              <a:spcBef>
                <a:spcPct val="0"/>
              </a:spcBef>
              <a:defRPr/>
            </a:pPr>
            <a:endParaRPr lang="en-GB" altLang="en-US" dirty="0"/>
          </a:p>
          <a:p>
            <a:pPr eaLnBrk="1" hangingPunct="1">
              <a:spcBef>
                <a:spcPct val="0"/>
              </a:spcBef>
              <a:defRPr/>
            </a:pPr>
            <a:r>
              <a:rPr lang="en-GB" altLang="en-US"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 and how it is slowly increasing over time. </a:t>
            </a:r>
          </a:p>
          <a:p>
            <a:pPr eaLnBrk="1" hangingPunct="1">
              <a:spcBef>
                <a:spcPct val="0"/>
              </a:spcBef>
              <a:defRPr/>
            </a:pPr>
            <a:endParaRPr lang="en-GB" altLang="en-US" dirty="0"/>
          </a:p>
          <a:p>
            <a:pPr eaLnBrk="1" hangingPunct="1">
              <a:spcBef>
                <a:spcPct val="0"/>
              </a:spcBef>
              <a:defRPr/>
            </a:pPr>
            <a:r>
              <a:rPr lang="en-GB" altLang="en-US" dirty="0"/>
              <a:t>It is likely to be about half the rate showed on this biased lab data in community patient urines.</a:t>
            </a:r>
          </a:p>
          <a:p>
            <a:pPr eaLnBrk="1" hangingPunct="1">
              <a:spcBef>
                <a:spcPct val="0"/>
              </a:spcBef>
              <a:defRPr/>
            </a:pPr>
            <a:endParaRPr lang="en-GB" altLang="en-US" dirty="0"/>
          </a:p>
          <a:p>
            <a:pPr eaLnBrk="1" hangingPunct="1">
              <a:spcBef>
                <a:spcPct val="0"/>
              </a:spcBef>
              <a:defRPr/>
            </a:pPr>
            <a:r>
              <a:rPr lang="en-GB" altLang="en-US" dirty="0"/>
              <a:t>What are the implications of this data? It suggests that nitrofurantoin would be a better choice first line in acute uncomplicated UTI as resistance is lower.  However nitrofurantoin should not be used if upper UTI is suspected or the </a:t>
            </a:r>
            <a:r>
              <a:rPr lang="en-GB" altLang="en-US" dirty="0" err="1"/>
              <a:t>eGFR</a:t>
            </a:r>
            <a:r>
              <a:rPr lang="en-GB" altLang="en-US" dirty="0"/>
              <a:t> is less than 45 ml/min.  Another choice may be </a:t>
            </a:r>
            <a:r>
              <a:rPr lang="en-GB" altLang="en-US" dirty="0" err="1"/>
              <a:t>pivmecillinam</a:t>
            </a:r>
            <a:r>
              <a:rPr lang="en-GB" altLang="en-US" dirty="0"/>
              <a:t> if your laboratory undertakes susceptibility testing on this antibiotic.  Furthermore, all patients should be told to come back to the GP if their symptoms haven't improved by 3 days or have got worse despite antibiotics.  You can still use trimethoprim if you have a urine susceptibility, or the patient is younger, or your local susceptibility data indicates that resistance is very low.  Alternatively you could do your own audit of your practice results, to see how may women with suspected UTI have one, what they are prescribed, the clinical outcome in your patients with UTI, and see if there has been an increase in patients returning after being given trimethoprim.</a:t>
            </a:r>
          </a:p>
          <a:p>
            <a:pPr eaLnBrk="1" hangingPunct="1">
              <a:spcBef>
                <a:spcPct val="0"/>
              </a:spcBef>
              <a:defRPr/>
            </a:pPr>
            <a:endParaRPr lang="en-GB" altLang="en-US" dirty="0"/>
          </a:p>
        </p:txBody>
      </p:sp>
      <p:sp>
        <p:nvSpPr>
          <p:cNvPr id="4" name="Date Placeholder 3"/>
          <p:cNvSpPr>
            <a:spLocks noGrp="1"/>
          </p:cNvSpPr>
          <p:nvPr>
            <p:ph type="dt" idx="10"/>
          </p:nvPr>
        </p:nvSpPr>
        <p:spPr/>
        <p:txBody>
          <a:bodyPr/>
          <a:lstStyle/>
          <a:p>
            <a:fld id="{BC4D3633-D89C-4DF6-A156-29347F73588C}" type="datetime1">
              <a:rPr lang="en-GB" smtClean="0"/>
              <a:t>15/10/2021</a:t>
            </a:fld>
            <a:endParaRPr lang="en-GB"/>
          </a:p>
        </p:txBody>
      </p:sp>
      <p:sp>
        <p:nvSpPr>
          <p:cNvPr id="5" name="Footer Placeholder 4"/>
          <p:cNvSpPr>
            <a:spLocks noGrp="1"/>
          </p:cNvSpPr>
          <p:nvPr>
            <p:ph type="ftr" sz="quarter" idx="11"/>
          </p:nvPr>
        </p:nvSpPr>
        <p:spPr/>
        <p:txBody>
          <a:bodyPr/>
          <a:lstStyle/>
          <a:p>
            <a:r>
              <a:rPr lang="en-GB"/>
              <a:t>2020.11.03 TARGET condensed workshop FINAL to go with COVID decision points</a:t>
            </a:r>
          </a:p>
        </p:txBody>
      </p:sp>
      <p:sp>
        <p:nvSpPr>
          <p:cNvPr id="6" name="Slide Number Placeholder 5"/>
          <p:cNvSpPr>
            <a:spLocks noGrp="1"/>
          </p:cNvSpPr>
          <p:nvPr>
            <p:ph type="sldNum" sz="quarter" idx="12"/>
          </p:nvPr>
        </p:nvSpPr>
        <p:spPr/>
        <p:txBody>
          <a:bodyPr/>
          <a:lstStyle/>
          <a:p>
            <a:fld id="{B140FE63-4FBF-4ED3-96FC-B7330E670EDD}" type="slidenum">
              <a:rPr lang="en-GB" smtClean="0"/>
              <a:t>30</a:t>
            </a:fld>
            <a:endParaRPr lang="en-GB"/>
          </a:p>
        </p:txBody>
      </p:sp>
    </p:spTree>
    <p:extLst>
      <p:ext uri="{BB962C8B-B14F-4D97-AF65-F5344CB8AC3E}">
        <p14:creationId xmlns:p14="http://schemas.microsoft.com/office/powerpoint/2010/main" val="1188280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or your medicine manager can also produce graphs showing use of other UTI agents.  This is useful to see what other practices like yours are doing.</a:t>
            </a:r>
          </a:p>
        </p:txBody>
      </p:sp>
      <p:sp>
        <p:nvSpPr>
          <p:cNvPr id="4" name="Date Placeholder 3"/>
          <p:cNvSpPr>
            <a:spLocks noGrp="1"/>
          </p:cNvSpPr>
          <p:nvPr>
            <p:ph type="dt" idx="10"/>
          </p:nvPr>
        </p:nvSpPr>
        <p:spPr/>
        <p:txBody>
          <a:bodyPr/>
          <a:lstStyle/>
          <a:p>
            <a:fld id="{EBB58D62-FC8C-4973-8F19-EA77EF9C4DF3}" type="datetime1">
              <a:rPr lang="en-GB" smtClean="0"/>
              <a:t>15/10/2021</a:t>
            </a:fld>
            <a:endParaRPr lang="en-GB"/>
          </a:p>
        </p:txBody>
      </p:sp>
      <p:sp>
        <p:nvSpPr>
          <p:cNvPr id="5" name="Footer Placeholder 4"/>
          <p:cNvSpPr>
            <a:spLocks noGrp="1"/>
          </p:cNvSpPr>
          <p:nvPr>
            <p:ph type="ftr" sz="quarter" idx="11"/>
          </p:nvPr>
        </p:nvSpPr>
        <p:spPr/>
        <p:txBody>
          <a:bodyPr/>
          <a:lstStyle/>
          <a:p>
            <a:r>
              <a:rPr lang="en-GB"/>
              <a:t>2020.11.03 TARGET condensed workshop FINAL to go with COVID decision points</a:t>
            </a:r>
          </a:p>
        </p:txBody>
      </p:sp>
      <p:sp>
        <p:nvSpPr>
          <p:cNvPr id="6" name="Slide Number Placeholder 5"/>
          <p:cNvSpPr>
            <a:spLocks noGrp="1"/>
          </p:cNvSpPr>
          <p:nvPr>
            <p:ph type="sldNum" sz="quarter" idx="12"/>
          </p:nvPr>
        </p:nvSpPr>
        <p:spPr/>
        <p:txBody>
          <a:bodyPr/>
          <a:lstStyle/>
          <a:p>
            <a:fld id="{E151B1E0-4C91-4B31-827B-0531DB732E49}" type="slidenum">
              <a:rPr lang="en-GB" smtClean="0"/>
              <a:t>31</a:t>
            </a:fld>
            <a:endParaRPr lang="en-GB"/>
          </a:p>
        </p:txBody>
      </p:sp>
    </p:spTree>
    <p:extLst>
      <p:ext uri="{BB962C8B-B14F-4D97-AF65-F5344CB8AC3E}">
        <p14:creationId xmlns:p14="http://schemas.microsoft.com/office/powerpoint/2010/main" val="2417379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Started with </a:t>
            </a:r>
            <a:r>
              <a:rPr lang="en-GB" dirty="0" err="1"/>
              <a:t>approx</a:t>
            </a:r>
            <a:r>
              <a:rPr lang="en-GB" dirty="0"/>
              <a:t> 50</a:t>
            </a:r>
            <a:r>
              <a:rPr lang="en-GB" baseline="0" dirty="0"/>
              <a:t> indicators</a:t>
            </a:r>
          </a:p>
          <a:p>
            <a:r>
              <a:rPr lang="en-GB" baseline="0" dirty="0"/>
              <a:t>Have added new indicators almost every month since launch</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BA20B-2E27-E242-A120-82A9C43E07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2487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graph shows </a:t>
            </a:r>
            <a:r>
              <a:rPr lang="en-GB" sz="1200" dirty="0">
                <a:solidFill>
                  <a:schemeClr val="accent5">
                    <a:lumMod val="10000"/>
                  </a:schemeClr>
                </a:solidFill>
              </a:rPr>
              <a:t>Broad-spectrum antibiotics </a:t>
            </a:r>
            <a:r>
              <a:rPr lang="en-GB" sz="1200" i="1" dirty="0">
                <a:solidFill>
                  <a:schemeClr val="accent5">
                    <a:lumMod val="10000"/>
                  </a:schemeClr>
                </a:solidFill>
              </a:rPr>
              <a:t>vs Clostridium difficile </a:t>
            </a:r>
            <a:r>
              <a:rPr lang="en-GB" sz="1200" dirty="0">
                <a:solidFill>
                  <a:schemeClr val="accent5">
                    <a:lumMod val="10000"/>
                  </a:schemeClr>
                </a:solidFill>
              </a:rPr>
              <a:t>rates </a:t>
            </a:r>
          </a:p>
          <a:p>
            <a:r>
              <a:rPr lang="en-GB" sz="1200" dirty="0">
                <a:solidFill>
                  <a:schemeClr val="accent5">
                    <a:lumMod val="10000"/>
                  </a:schemeClr>
                </a:solidFill>
              </a:rPr>
              <a:t>And shows how they are related</a:t>
            </a:r>
          </a:p>
          <a:p>
            <a:r>
              <a:rPr lang="en-GB" sz="1200" dirty="0">
                <a:solidFill>
                  <a:schemeClr val="accent5">
                    <a:lumMod val="10000"/>
                  </a:schemeClr>
                </a:solidFill>
              </a:rPr>
              <a:t>Allows comparison by CCG of </a:t>
            </a:r>
          </a:p>
          <a:p>
            <a:pPr marL="285750" indent="-285750">
              <a:buFont typeface="Arial" panose="020B0604020202020204" pitchFamily="34" charset="0"/>
              <a:buChar char="•"/>
            </a:pPr>
            <a:r>
              <a:rPr lang="en-GB" sz="1200" dirty="0">
                <a:solidFill>
                  <a:schemeClr val="accent5">
                    <a:lumMod val="10000"/>
                  </a:schemeClr>
                </a:solidFill>
              </a:rPr>
              <a:t>all AMR indicators </a:t>
            </a:r>
          </a:p>
          <a:p>
            <a:pPr marL="285750" indent="-285750">
              <a:buFont typeface="Arial" panose="020B0604020202020204" pitchFamily="34" charset="0"/>
              <a:buChar char="•"/>
            </a:pPr>
            <a:r>
              <a:rPr lang="en-GB" sz="1200" dirty="0">
                <a:solidFill>
                  <a:schemeClr val="accent5">
                    <a:lumMod val="10000"/>
                  </a:schemeClr>
                </a:solidFill>
              </a:rPr>
              <a:t>other public health data available</a:t>
            </a:r>
          </a:p>
          <a:p>
            <a:endParaRPr lang="en-GB" dirty="0"/>
          </a:p>
        </p:txBody>
      </p:sp>
      <p:sp>
        <p:nvSpPr>
          <p:cNvPr id="4" name="Date Placeholder 3"/>
          <p:cNvSpPr>
            <a:spLocks noGrp="1"/>
          </p:cNvSpPr>
          <p:nvPr>
            <p:ph type="dt" idx="10"/>
          </p:nvPr>
        </p:nvSpPr>
        <p:spPr/>
        <p:txBody>
          <a:bodyPr/>
          <a:lstStyle/>
          <a:p>
            <a:fld id="{B5C1C46D-DD95-4F92-9551-20D78CF05780}" type="datetime1">
              <a:rPr lang="en-GB" smtClean="0"/>
              <a:t>15/10/2021</a:t>
            </a:fld>
            <a:endParaRPr lang="en-GB"/>
          </a:p>
        </p:txBody>
      </p:sp>
      <p:sp>
        <p:nvSpPr>
          <p:cNvPr id="5" name="Footer Placeholder 4"/>
          <p:cNvSpPr>
            <a:spLocks noGrp="1"/>
          </p:cNvSpPr>
          <p:nvPr>
            <p:ph type="ftr" sz="quarter" idx="11"/>
          </p:nvPr>
        </p:nvSpPr>
        <p:spPr/>
        <p:txBody>
          <a:bodyPr/>
          <a:lstStyle/>
          <a:p>
            <a:r>
              <a:rPr lang="en-GB"/>
              <a:t>2020.11.03 TARGET condensed workshop FINAL to go with COVID decision points</a:t>
            </a:r>
          </a:p>
        </p:txBody>
      </p:sp>
      <p:sp>
        <p:nvSpPr>
          <p:cNvPr id="6" name="Slide Number Placeholder 5"/>
          <p:cNvSpPr>
            <a:spLocks noGrp="1"/>
          </p:cNvSpPr>
          <p:nvPr>
            <p:ph type="sldNum" sz="quarter" idx="12"/>
          </p:nvPr>
        </p:nvSpPr>
        <p:spPr/>
        <p:txBody>
          <a:bodyPr/>
          <a:lstStyle/>
          <a:p>
            <a:fld id="{E151B1E0-4C91-4B31-827B-0531DB732E49}" type="slidenum">
              <a:rPr lang="en-GB" smtClean="0"/>
              <a:t>33</a:t>
            </a:fld>
            <a:endParaRPr lang="en-GB"/>
          </a:p>
        </p:txBody>
      </p:sp>
    </p:spTree>
    <p:extLst>
      <p:ext uri="{BB962C8B-B14F-4D97-AF65-F5344CB8AC3E}">
        <p14:creationId xmlns:p14="http://schemas.microsoft.com/office/powerpoint/2010/main" val="2076774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Fingertips also gives you local antibiotic resistance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one shows the </a:t>
            </a:r>
            <a:r>
              <a:rPr lang="en-GB" sz="1200" b="1" dirty="0"/>
              <a:t>Percentage of community E. coli (or coliform) urine specimens resistant to trimethoprim; by quarter</a:t>
            </a:r>
            <a:endParaRPr lang="en-GB" sz="1200" dirty="0"/>
          </a:p>
          <a:p>
            <a:endParaRPr lang="en-GB" dirty="0"/>
          </a:p>
        </p:txBody>
      </p:sp>
      <p:sp>
        <p:nvSpPr>
          <p:cNvPr id="4" name="Date Placeholder 3"/>
          <p:cNvSpPr>
            <a:spLocks noGrp="1"/>
          </p:cNvSpPr>
          <p:nvPr>
            <p:ph type="dt" idx="10"/>
          </p:nvPr>
        </p:nvSpPr>
        <p:spPr/>
        <p:txBody>
          <a:bodyPr/>
          <a:lstStyle/>
          <a:p>
            <a:fld id="{854DD25A-7F08-4E92-A445-C3C276257072}" type="datetime1">
              <a:rPr lang="en-GB" smtClean="0"/>
              <a:t>15/10/2021</a:t>
            </a:fld>
            <a:endParaRPr lang="en-GB"/>
          </a:p>
        </p:txBody>
      </p:sp>
      <p:sp>
        <p:nvSpPr>
          <p:cNvPr id="5" name="Footer Placeholder 4"/>
          <p:cNvSpPr>
            <a:spLocks noGrp="1"/>
          </p:cNvSpPr>
          <p:nvPr>
            <p:ph type="ftr" sz="quarter" idx="11"/>
          </p:nvPr>
        </p:nvSpPr>
        <p:spPr/>
        <p:txBody>
          <a:bodyPr/>
          <a:lstStyle/>
          <a:p>
            <a:r>
              <a:rPr lang="en-GB"/>
              <a:t>2020.11.03 TARGET condensed workshop FINAL to go with COVID decision points</a:t>
            </a:r>
          </a:p>
        </p:txBody>
      </p:sp>
      <p:sp>
        <p:nvSpPr>
          <p:cNvPr id="6" name="Slide Number Placeholder 5"/>
          <p:cNvSpPr>
            <a:spLocks noGrp="1"/>
          </p:cNvSpPr>
          <p:nvPr>
            <p:ph type="sldNum" sz="quarter" idx="12"/>
          </p:nvPr>
        </p:nvSpPr>
        <p:spPr/>
        <p:txBody>
          <a:bodyPr/>
          <a:lstStyle/>
          <a:p>
            <a:fld id="{E151B1E0-4C91-4B31-827B-0531DB732E49}" type="slidenum">
              <a:rPr lang="en-GB" smtClean="0"/>
              <a:t>34</a:t>
            </a:fld>
            <a:endParaRPr lang="en-GB"/>
          </a:p>
        </p:txBody>
      </p:sp>
    </p:spTree>
    <p:extLst>
      <p:ext uri="{BB962C8B-B14F-4D97-AF65-F5344CB8AC3E}">
        <p14:creationId xmlns:p14="http://schemas.microsoft.com/office/powerpoint/2010/main" val="3612834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23144374-B17C-4449-848A-2CA5AC5FD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FC092CB-EA6D-463D-B969-06B46B0FF02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sng" dirty="0"/>
              <a:t>Take a moment now to reflect on what you can do </a:t>
            </a:r>
            <a:r>
              <a:rPr lang="en-GB" b="1" kern="0" dirty="0">
                <a:solidFill>
                  <a:schemeClr val="accent6">
                    <a:lumMod val="10000"/>
                  </a:schemeClr>
                </a:solidFill>
              </a:rPr>
              <a:t>to improve antibiotic use and help control resistance</a:t>
            </a:r>
          </a:p>
          <a:p>
            <a:pPr eaLnBrk="1" hangingPunct="1">
              <a:spcBef>
                <a:spcPct val="0"/>
              </a:spcBef>
              <a:defRPr/>
            </a:pPr>
            <a:r>
              <a:rPr lang="en-GB" b="1" kern="0" dirty="0">
                <a:solidFill>
                  <a:schemeClr val="accent6">
                    <a:lumMod val="10000"/>
                  </a:schemeClr>
                </a:solidFill>
              </a:rPr>
              <a:t>PAUSE</a:t>
            </a:r>
          </a:p>
          <a:p>
            <a:pPr eaLnBrk="1" hangingPunct="1">
              <a:spcBef>
                <a:spcPct val="0"/>
              </a:spcBef>
              <a:defRPr/>
            </a:pPr>
            <a:r>
              <a:rPr lang="en-GB" b="1" kern="0" dirty="0">
                <a:solidFill>
                  <a:schemeClr val="accent6">
                    <a:lumMod val="10000"/>
                  </a:schemeClr>
                </a:solidFill>
              </a:rPr>
              <a:t>Here are some suggestions from recent workshop </a:t>
            </a:r>
            <a:r>
              <a:rPr lang="en-GB" b="1" kern="0" dirty="0" err="1">
                <a:solidFill>
                  <a:schemeClr val="accent6">
                    <a:lumMod val="10000"/>
                  </a:schemeClr>
                </a:solidFill>
              </a:rPr>
              <a:t>attnedees</a:t>
            </a:r>
            <a:endParaRPr lang="en-GB" b="1" kern="0" dirty="0">
              <a:solidFill>
                <a:schemeClr val="accent6">
                  <a:lumMod val="10000"/>
                </a:schemeClr>
              </a:solidFill>
            </a:endParaRPr>
          </a:p>
          <a:p>
            <a:pPr marL="712788" indent="-457200" eaLnBrk="1" hangingPunct="1">
              <a:buFont typeface="+mj-lt"/>
              <a:buAutoNum type="arabicPeriod"/>
              <a:defRPr/>
            </a:pPr>
            <a:r>
              <a:rPr lang="en-GB" altLang="en-US" sz="1200" dirty="0">
                <a:solidFill>
                  <a:schemeClr val="accent6">
                    <a:lumMod val="10000"/>
                  </a:schemeClr>
                </a:solidFill>
              </a:rPr>
              <a:t>Make sure everyone has access to antibiotic guidance</a:t>
            </a:r>
          </a:p>
          <a:p>
            <a:pPr marL="712788" indent="-457200" eaLnBrk="1" hangingPunct="1">
              <a:buFont typeface="+mj-lt"/>
              <a:buAutoNum type="arabicPeriod"/>
              <a:defRPr/>
            </a:pPr>
            <a:r>
              <a:rPr lang="en-GB" altLang="en-US" sz="1200" dirty="0">
                <a:solidFill>
                  <a:schemeClr val="accent6">
                    <a:lumMod val="10000"/>
                  </a:schemeClr>
                </a:solidFill>
              </a:rPr>
              <a:t>Use the diagnostic flowcharts to help patient triage</a:t>
            </a:r>
          </a:p>
          <a:p>
            <a:pPr marL="712788" indent="-457200" eaLnBrk="1" hangingPunct="1">
              <a:buFont typeface="+mj-lt"/>
              <a:buAutoNum type="arabicPeriod"/>
              <a:defRPr/>
            </a:pPr>
            <a:r>
              <a:rPr lang="en-GB" altLang="en-US" sz="1200" dirty="0">
                <a:solidFill>
                  <a:schemeClr val="accent6">
                    <a:lumMod val="10000"/>
                  </a:schemeClr>
                </a:solidFill>
              </a:rPr>
              <a:t>Use back-up/delayed prescribing (the leaflet will help)</a:t>
            </a:r>
          </a:p>
          <a:p>
            <a:pPr marL="712788" indent="-457200" eaLnBrk="1" hangingPunct="1">
              <a:buFont typeface="+mj-lt"/>
              <a:buAutoNum type="arabicPeriod"/>
              <a:defRPr/>
            </a:pPr>
            <a:r>
              <a:rPr lang="en-GB" altLang="en-US" sz="1200" dirty="0">
                <a:solidFill>
                  <a:schemeClr val="accent6">
                    <a:lumMod val="10000"/>
                  </a:schemeClr>
                </a:solidFill>
              </a:rPr>
              <a:t>Use leaflets to safety net and increase patient understanding </a:t>
            </a:r>
          </a:p>
          <a:p>
            <a:pPr marL="712788" indent="-457200" eaLnBrk="1" hangingPunct="1">
              <a:buFont typeface="+mj-lt"/>
              <a:buAutoNum type="arabicPeriod"/>
              <a:defRPr/>
            </a:pPr>
            <a:r>
              <a:rPr lang="en-GB" altLang="en-US" sz="1200" dirty="0">
                <a:solidFill>
                  <a:schemeClr val="accent6">
                    <a:lumMod val="10000"/>
                  </a:schemeClr>
                </a:solidFill>
              </a:rPr>
              <a:t>Develop computer prompts to increase use of leaflets and flowcharts – use </a:t>
            </a:r>
            <a:r>
              <a:rPr lang="en-GB" altLang="en-US" sz="1200" dirty="0" err="1">
                <a:solidFill>
                  <a:schemeClr val="accent6">
                    <a:lumMod val="10000"/>
                  </a:schemeClr>
                </a:solidFill>
              </a:rPr>
              <a:t>Accurix</a:t>
            </a:r>
            <a:r>
              <a:rPr lang="en-GB" altLang="en-US" sz="1200" dirty="0">
                <a:solidFill>
                  <a:schemeClr val="accent6">
                    <a:lumMod val="10000"/>
                  </a:schemeClr>
                </a:solidFill>
              </a:rPr>
              <a:t> or </a:t>
            </a:r>
            <a:r>
              <a:rPr lang="en-GB" altLang="en-US" sz="1200" dirty="0" err="1">
                <a:solidFill>
                  <a:schemeClr val="accent6">
                    <a:lumMod val="10000"/>
                  </a:schemeClr>
                </a:solidFill>
              </a:rPr>
              <a:t>Ardens</a:t>
            </a:r>
            <a:endParaRPr lang="en-GB" altLang="en-US" sz="1200" dirty="0">
              <a:solidFill>
                <a:schemeClr val="accent6">
                  <a:lumMod val="10000"/>
                </a:schemeClr>
              </a:solidFill>
            </a:endParaRPr>
          </a:p>
          <a:p>
            <a:pPr marL="712788" indent="-457200" eaLnBrk="1" hangingPunct="1">
              <a:buFont typeface="Arial" pitchFamily="34" charset="0"/>
              <a:buAutoNum type="arabicPeriod"/>
              <a:defRPr/>
            </a:pPr>
            <a:r>
              <a:rPr lang="en-GB" altLang="en-US" sz="1200" dirty="0">
                <a:solidFill>
                  <a:schemeClr val="accent6">
                    <a:lumMod val="10000"/>
                  </a:schemeClr>
                </a:solidFill>
              </a:rPr>
              <a:t>Use Fingertips or </a:t>
            </a:r>
            <a:r>
              <a:rPr lang="en-GB" altLang="en-US" sz="1200" dirty="0" err="1">
                <a:solidFill>
                  <a:schemeClr val="accent6">
                    <a:lumMod val="10000"/>
                  </a:schemeClr>
                </a:solidFill>
              </a:rPr>
              <a:t>PrescQipp</a:t>
            </a:r>
            <a:r>
              <a:rPr lang="en-GB" altLang="en-US" sz="1200" dirty="0">
                <a:solidFill>
                  <a:schemeClr val="accent6">
                    <a:lumMod val="10000"/>
                  </a:schemeClr>
                </a:solidFill>
              </a:rPr>
              <a:t> to monitor usage </a:t>
            </a:r>
          </a:p>
          <a:p>
            <a:pPr marL="712788" indent="-457200" eaLnBrk="1" hangingPunct="1">
              <a:buFont typeface="Arial" pitchFamily="34" charset="0"/>
              <a:buAutoNum type="arabicPeriod"/>
              <a:defRPr/>
            </a:pPr>
            <a:r>
              <a:rPr lang="en-GB" altLang="en-US" sz="1200" dirty="0">
                <a:solidFill>
                  <a:schemeClr val="accent6">
                    <a:lumMod val="10000"/>
                  </a:schemeClr>
                </a:solidFill>
              </a:rPr>
              <a:t>Do an antibiotic audit with action planning</a:t>
            </a:r>
          </a:p>
          <a:p>
            <a:pPr marL="516716" indent="-516716" eaLnBrk="1" hangingPunct="1">
              <a:buFont typeface="+mj-lt"/>
              <a:buAutoNum type="arabicPeriod"/>
              <a:defRPr/>
            </a:pPr>
            <a:r>
              <a:rPr lang="en-GB" altLang="en-US" dirty="0">
                <a:solidFill>
                  <a:srgbClr val="002060"/>
                </a:solidFill>
              </a:rPr>
              <a:t>Give an individual responsibility of taking these forward</a:t>
            </a:r>
          </a:p>
          <a:p>
            <a:pPr marL="516716" indent="-516716" eaLnBrk="1" hangingPunct="1">
              <a:buFont typeface="+mj-lt"/>
              <a:buAutoNum type="arabicPeriod"/>
              <a:defRPr/>
            </a:pPr>
            <a:endParaRPr lang="en-GB" altLang="en-US" dirty="0">
              <a:solidFill>
                <a:srgbClr val="002060"/>
              </a:solidFill>
            </a:endParaRPr>
          </a:p>
          <a:p>
            <a:pPr eaLnBrk="1" hangingPunct="1">
              <a:spcBef>
                <a:spcPct val="0"/>
              </a:spcBef>
              <a:defRPr/>
            </a:pPr>
            <a:endParaRPr lang="en-GB" altLang="en-US" u="sng" dirty="0"/>
          </a:p>
        </p:txBody>
      </p:sp>
      <p:sp>
        <p:nvSpPr>
          <p:cNvPr id="176132" name="Slide Number Placeholder 3">
            <a:extLst>
              <a:ext uri="{FF2B5EF4-FFF2-40B4-BE49-F238E27FC236}">
                <a16:creationId xmlns:a16="http://schemas.microsoft.com/office/drawing/2014/main" id="{03CA9661-D0F5-4F52-9C71-8039E6E42A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6FE7F0-4122-468E-9881-BA9D027916A7}" type="slidenum">
              <a:rPr lang="en-GB" altLang="en-US" sz="1300" smtClean="0">
                <a:solidFill>
                  <a:srgbClr val="000000"/>
                </a:solidFill>
              </a:rPr>
              <a:pPr>
                <a:spcBef>
                  <a:spcPct val="0"/>
                </a:spcBef>
              </a:pPr>
              <a:t>36</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7096A7E8-7F7A-4F2B-973C-48CA8C326394}"/>
              </a:ext>
            </a:extLst>
          </p:cNvPr>
          <p:cNvSpPr>
            <a:spLocks noGrp="1"/>
          </p:cNvSpPr>
          <p:nvPr>
            <p:ph type="dt" sz="quarter" idx="1"/>
          </p:nvPr>
        </p:nvSpPr>
        <p:spPr/>
        <p:txBody>
          <a:bodyPr/>
          <a:lstStyle/>
          <a:p>
            <a:pPr>
              <a:defRPr/>
            </a:pPr>
            <a:fld id="{D91BF0F1-C41F-4D26-98F5-E8D7D475347A}" type="datetime1">
              <a:rPr lang="en-GB" smtClean="0">
                <a:solidFill>
                  <a:prstClr val="black"/>
                </a:solidFill>
              </a:rPr>
              <a:t>15/10/2021</a:t>
            </a:fld>
            <a:endParaRPr lang="en-GB" dirty="0">
              <a:solidFill>
                <a:prstClr val="black"/>
              </a:solidFill>
            </a:endParaRPr>
          </a:p>
        </p:txBody>
      </p:sp>
      <p:sp>
        <p:nvSpPr>
          <p:cNvPr id="2" name="Footer Placeholder 1">
            <a:extLst>
              <a:ext uri="{FF2B5EF4-FFF2-40B4-BE49-F238E27FC236}">
                <a16:creationId xmlns:a16="http://schemas.microsoft.com/office/drawing/2014/main" id="{681A146B-B38D-40FC-A9A4-DAD52199D91F}"/>
              </a:ext>
            </a:extLst>
          </p:cNvPr>
          <p:cNvSpPr>
            <a:spLocks noGrp="1"/>
          </p:cNvSpPr>
          <p:nvPr>
            <p:ph type="ftr" sz="quarter" idx="4"/>
          </p:nvPr>
        </p:nvSpPr>
        <p:spPr/>
        <p:txBody>
          <a:bodyPr/>
          <a:lstStyle/>
          <a:p>
            <a:pPr>
              <a:defRPr/>
            </a:pPr>
            <a:r>
              <a:rPr lang="en-GB"/>
              <a:t>2020.11.03 TARGET condensed workshop FINAL to go with COVID decision points</a:t>
            </a:r>
          </a:p>
        </p:txBody>
      </p:sp>
      <p:sp>
        <p:nvSpPr>
          <p:cNvPr id="3" name="Header Placeholder 2">
            <a:extLst>
              <a:ext uri="{FF2B5EF4-FFF2-40B4-BE49-F238E27FC236}">
                <a16:creationId xmlns:a16="http://schemas.microsoft.com/office/drawing/2014/main" id="{C2D433FF-0D58-4D91-B376-16943AF8344D}"/>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23144374-B17C-4449-848A-2CA5AC5FD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FC092CB-EA6D-463D-B969-06B46B0FF02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sng" dirty="0"/>
              <a:t>Take a moment now to reflect on what you can do </a:t>
            </a:r>
            <a:r>
              <a:rPr lang="en-GB" b="1" kern="0" dirty="0">
                <a:solidFill>
                  <a:schemeClr val="accent6">
                    <a:lumMod val="10000"/>
                  </a:schemeClr>
                </a:solidFill>
              </a:rPr>
              <a:t>to improve antibiotic use and help control resistance</a:t>
            </a:r>
          </a:p>
          <a:p>
            <a:pPr eaLnBrk="1" hangingPunct="1">
              <a:spcBef>
                <a:spcPct val="0"/>
              </a:spcBef>
              <a:defRPr/>
            </a:pPr>
            <a:r>
              <a:rPr lang="en-GB" b="1" kern="0" dirty="0">
                <a:solidFill>
                  <a:schemeClr val="accent6">
                    <a:lumMod val="10000"/>
                  </a:schemeClr>
                </a:solidFill>
              </a:rPr>
              <a:t>PAUSE</a:t>
            </a:r>
          </a:p>
          <a:p>
            <a:pPr eaLnBrk="1" hangingPunct="1">
              <a:spcBef>
                <a:spcPct val="0"/>
              </a:spcBef>
              <a:defRPr/>
            </a:pPr>
            <a:r>
              <a:rPr lang="en-GB" b="1" kern="0" dirty="0">
                <a:solidFill>
                  <a:schemeClr val="accent6">
                    <a:lumMod val="10000"/>
                  </a:schemeClr>
                </a:solidFill>
              </a:rPr>
              <a:t>Here are some suggestions from recent workshop </a:t>
            </a:r>
            <a:r>
              <a:rPr lang="en-GB" b="1" kern="0" dirty="0" err="1">
                <a:solidFill>
                  <a:schemeClr val="accent6">
                    <a:lumMod val="10000"/>
                  </a:schemeClr>
                </a:solidFill>
              </a:rPr>
              <a:t>attnedees</a:t>
            </a:r>
            <a:endParaRPr lang="en-GB" b="1" kern="0" dirty="0">
              <a:solidFill>
                <a:schemeClr val="accent6">
                  <a:lumMod val="10000"/>
                </a:schemeClr>
              </a:solidFill>
            </a:endParaRPr>
          </a:p>
          <a:p>
            <a:pPr marL="712788" indent="-457200" eaLnBrk="1" hangingPunct="1">
              <a:buFont typeface="+mj-lt"/>
              <a:buAutoNum type="arabicPeriod"/>
              <a:defRPr/>
            </a:pPr>
            <a:r>
              <a:rPr lang="en-GB" altLang="en-US" sz="1200" dirty="0">
                <a:solidFill>
                  <a:schemeClr val="accent6">
                    <a:lumMod val="10000"/>
                  </a:schemeClr>
                </a:solidFill>
              </a:rPr>
              <a:t>Make sure everyone has access to antibiotic guidance</a:t>
            </a:r>
          </a:p>
          <a:p>
            <a:pPr marL="712788" indent="-457200" eaLnBrk="1" hangingPunct="1">
              <a:buFont typeface="+mj-lt"/>
              <a:buAutoNum type="arabicPeriod"/>
              <a:defRPr/>
            </a:pPr>
            <a:r>
              <a:rPr lang="en-GB" altLang="en-US" sz="1200" dirty="0">
                <a:solidFill>
                  <a:schemeClr val="accent6">
                    <a:lumMod val="10000"/>
                  </a:schemeClr>
                </a:solidFill>
              </a:rPr>
              <a:t>Use the diagnostic flowcharts to help patient triage</a:t>
            </a:r>
          </a:p>
          <a:p>
            <a:pPr marL="712788" indent="-457200" eaLnBrk="1" hangingPunct="1">
              <a:buFont typeface="+mj-lt"/>
              <a:buAutoNum type="arabicPeriod"/>
              <a:defRPr/>
            </a:pPr>
            <a:r>
              <a:rPr lang="en-GB" altLang="en-US" sz="1200" dirty="0">
                <a:solidFill>
                  <a:schemeClr val="accent6">
                    <a:lumMod val="10000"/>
                  </a:schemeClr>
                </a:solidFill>
              </a:rPr>
              <a:t>Use back-up/delayed prescribing (the leaflet will help)</a:t>
            </a:r>
          </a:p>
          <a:p>
            <a:pPr marL="712788" indent="-457200" eaLnBrk="1" hangingPunct="1">
              <a:buFont typeface="+mj-lt"/>
              <a:buAutoNum type="arabicPeriod"/>
              <a:defRPr/>
            </a:pPr>
            <a:r>
              <a:rPr lang="en-GB" altLang="en-US" sz="1200" dirty="0">
                <a:solidFill>
                  <a:schemeClr val="accent6">
                    <a:lumMod val="10000"/>
                  </a:schemeClr>
                </a:solidFill>
              </a:rPr>
              <a:t>Use leaflets to safety net and increase patient understanding </a:t>
            </a:r>
          </a:p>
          <a:p>
            <a:pPr marL="712788" indent="-457200" eaLnBrk="1" hangingPunct="1">
              <a:buFont typeface="+mj-lt"/>
              <a:buAutoNum type="arabicPeriod"/>
              <a:defRPr/>
            </a:pPr>
            <a:r>
              <a:rPr lang="en-GB" altLang="en-US" sz="1200" dirty="0">
                <a:solidFill>
                  <a:schemeClr val="accent6">
                    <a:lumMod val="10000"/>
                  </a:schemeClr>
                </a:solidFill>
              </a:rPr>
              <a:t>Develop computer prompts to increase use of leaflets and flowcharts – use </a:t>
            </a:r>
            <a:r>
              <a:rPr lang="en-GB" altLang="en-US" sz="1200" dirty="0" err="1">
                <a:solidFill>
                  <a:schemeClr val="accent6">
                    <a:lumMod val="10000"/>
                  </a:schemeClr>
                </a:solidFill>
              </a:rPr>
              <a:t>Accurix</a:t>
            </a:r>
            <a:r>
              <a:rPr lang="en-GB" altLang="en-US" sz="1200" dirty="0">
                <a:solidFill>
                  <a:schemeClr val="accent6">
                    <a:lumMod val="10000"/>
                  </a:schemeClr>
                </a:solidFill>
              </a:rPr>
              <a:t> or </a:t>
            </a:r>
            <a:r>
              <a:rPr lang="en-GB" altLang="en-US" sz="1200" dirty="0" err="1">
                <a:solidFill>
                  <a:schemeClr val="accent6">
                    <a:lumMod val="10000"/>
                  </a:schemeClr>
                </a:solidFill>
              </a:rPr>
              <a:t>Ardens</a:t>
            </a:r>
            <a:endParaRPr lang="en-GB" altLang="en-US" sz="1200" dirty="0">
              <a:solidFill>
                <a:schemeClr val="accent6">
                  <a:lumMod val="10000"/>
                </a:schemeClr>
              </a:solidFill>
            </a:endParaRPr>
          </a:p>
          <a:p>
            <a:pPr marL="712788" indent="-457200" eaLnBrk="1" hangingPunct="1">
              <a:buFont typeface="Arial" pitchFamily="34" charset="0"/>
              <a:buAutoNum type="arabicPeriod"/>
              <a:defRPr/>
            </a:pPr>
            <a:r>
              <a:rPr lang="en-GB" altLang="en-US" sz="1200" dirty="0">
                <a:solidFill>
                  <a:schemeClr val="accent6">
                    <a:lumMod val="10000"/>
                  </a:schemeClr>
                </a:solidFill>
              </a:rPr>
              <a:t>Use Fingertips or </a:t>
            </a:r>
            <a:r>
              <a:rPr lang="en-GB" altLang="en-US" sz="1200" dirty="0" err="1">
                <a:solidFill>
                  <a:schemeClr val="accent6">
                    <a:lumMod val="10000"/>
                  </a:schemeClr>
                </a:solidFill>
              </a:rPr>
              <a:t>PrescQipp</a:t>
            </a:r>
            <a:r>
              <a:rPr lang="en-GB" altLang="en-US" sz="1200" dirty="0">
                <a:solidFill>
                  <a:schemeClr val="accent6">
                    <a:lumMod val="10000"/>
                  </a:schemeClr>
                </a:solidFill>
              </a:rPr>
              <a:t> to monitor usage </a:t>
            </a:r>
          </a:p>
          <a:p>
            <a:pPr marL="712788" indent="-457200" eaLnBrk="1" hangingPunct="1">
              <a:buFont typeface="Arial" pitchFamily="34" charset="0"/>
              <a:buAutoNum type="arabicPeriod"/>
              <a:defRPr/>
            </a:pPr>
            <a:r>
              <a:rPr lang="en-GB" altLang="en-US" sz="1200" dirty="0">
                <a:solidFill>
                  <a:schemeClr val="accent6">
                    <a:lumMod val="10000"/>
                  </a:schemeClr>
                </a:solidFill>
              </a:rPr>
              <a:t>Do an antibiotic audit with action planning</a:t>
            </a:r>
          </a:p>
          <a:p>
            <a:pPr marL="516716" indent="-516716" eaLnBrk="1" hangingPunct="1">
              <a:buFont typeface="+mj-lt"/>
              <a:buAutoNum type="arabicPeriod"/>
              <a:defRPr/>
            </a:pPr>
            <a:r>
              <a:rPr lang="en-GB" altLang="en-US" dirty="0">
                <a:solidFill>
                  <a:srgbClr val="002060"/>
                </a:solidFill>
              </a:rPr>
              <a:t>Give an individual responsibility of taking these forward</a:t>
            </a:r>
          </a:p>
          <a:p>
            <a:pPr marL="516716" indent="-516716" eaLnBrk="1" hangingPunct="1">
              <a:buFont typeface="+mj-lt"/>
              <a:buAutoNum type="arabicPeriod"/>
              <a:defRPr/>
            </a:pPr>
            <a:endParaRPr lang="en-GB" altLang="en-US" dirty="0">
              <a:solidFill>
                <a:srgbClr val="002060"/>
              </a:solidFill>
            </a:endParaRPr>
          </a:p>
          <a:p>
            <a:pPr eaLnBrk="1" hangingPunct="1">
              <a:spcBef>
                <a:spcPct val="0"/>
              </a:spcBef>
              <a:defRPr/>
            </a:pPr>
            <a:endParaRPr lang="en-GB" altLang="en-US" u="sng" dirty="0"/>
          </a:p>
        </p:txBody>
      </p:sp>
      <p:sp>
        <p:nvSpPr>
          <p:cNvPr id="176132" name="Slide Number Placeholder 3">
            <a:extLst>
              <a:ext uri="{FF2B5EF4-FFF2-40B4-BE49-F238E27FC236}">
                <a16:creationId xmlns:a16="http://schemas.microsoft.com/office/drawing/2014/main" id="{03CA9661-D0F5-4F52-9C71-8039E6E42A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6FE7F0-4122-468E-9881-BA9D027916A7}" type="slidenum">
              <a:rPr lang="en-GB" altLang="en-US" sz="1300" smtClean="0">
                <a:solidFill>
                  <a:srgbClr val="000000"/>
                </a:solidFill>
              </a:rPr>
              <a:pPr>
                <a:spcBef>
                  <a:spcPct val="0"/>
                </a:spcBef>
              </a:pPr>
              <a:t>37</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7096A7E8-7F7A-4F2B-973C-48CA8C326394}"/>
              </a:ext>
            </a:extLst>
          </p:cNvPr>
          <p:cNvSpPr>
            <a:spLocks noGrp="1"/>
          </p:cNvSpPr>
          <p:nvPr>
            <p:ph type="dt" sz="quarter" idx="1"/>
          </p:nvPr>
        </p:nvSpPr>
        <p:spPr/>
        <p:txBody>
          <a:bodyPr/>
          <a:lstStyle/>
          <a:p>
            <a:pPr>
              <a:defRPr/>
            </a:pPr>
            <a:fld id="{1DFCD2E2-53D6-4A05-A3CA-C2BCFEBCE4B2}" type="datetime1">
              <a:rPr lang="en-GB" smtClean="0">
                <a:solidFill>
                  <a:prstClr val="black"/>
                </a:solidFill>
              </a:rPr>
              <a:t>15/10/2021</a:t>
            </a:fld>
            <a:endParaRPr lang="en-GB" dirty="0">
              <a:solidFill>
                <a:prstClr val="black"/>
              </a:solidFill>
            </a:endParaRPr>
          </a:p>
        </p:txBody>
      </p:sp>
      <p:sp>
        <p:nvSpPr>
          <p:cNvPr id="2" name="Footer Placeholder 1">
            <a:extLst>
              <a:ext uri="{FF2B5EF4-FFF2-40B4-BE49-F238E27FC236}">
                <a16:creationId xmlns:a16="http://schemas.microsoft.com/office/drawing/2014/main" id="{681A146B-B38D-40FC-A9A4-DAD52199D91F}"/>
              </a:ext>
            </a:extLst>
          </p:cNvPr>
          <p:cNvSpPr>
            <a:spLocks noGrp="1"/>
          </p:cNvSpPr>
          <p:nvPr>
            <p:ph type="ftr" sz="quarter" idx="4"/>
          </p:nvPr>
        </p:nvSpPr>
        <p:spPr/>
        <p:txBody>
          <a:bodyPr/>
          <a:lstStyle/>
          <a:p>
            <a:pPr>
              <a:defRPr/>
            </a:pPr>
            <a:r>
              <a:rPr lang="en-GB"/>
              <a:t>2020.11.03 TARGET condensed workshop FINAL to go with COVID decision points</a:t>
            </a:r>
          </a:p>
        </p:txBody>
      </p:sp>
      <p:sp>
        <p:nvSpPr>
          <p:cNvPr id="3" name="Header Placeholder 2">
            <a:extLst>
              <a:ext uri="{FF2B5EF4-FFF2-40B4-BE49-F238E27FC236}">
                <a16:creationId xmlns:a16="http://schemas.microsoft.com/office/drawing/2014/main" id="{C2D433FF-0D58-4D91-B376-16943AF8344D}"/>
              </a:ext>
            </a:extLst>
          </p:cNvPr>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700624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B1E63380-62F2-41BB-A306-4EBB63E86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a:extLst>
              <a:ext uri="{FF2B5EF4-FFF2-40B4-BE49-F238E27FC236}">
                <a16:creationId xmlns:a16="http://schemas.microsoft.com/office/drawing/2014/main" id="{F32AD60E-70C9-4689-BABA-EE14287BD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Header Placeholder 3">
            <a:extLst>
              <a:ext uri="{FF2B5EF4-FFF2-40B4-BE49-F238E27FC236}">
                <a16:creationId xmlns:a16="http://schemas.microsoft.com/office/drawing/2014/main" id="{8CC7CB18-C9DF-4354-91E2-C04596ED25DD}"/>
              </a:ext>
            </a:extLst>
          </p:cNvPr>
          <p:cNvSpPr>
            <a:spLocks noGrp="1"/>
          </p:cNvSpPr>
          <p:nvPr>
            <p:ph type="hdr" sz="quarter"/>
          </p:nvPr>
        </p:nvSpPr>
        <p:spPr/>
        <p:txBody>
          <a:bodyPr/>
          <a:lstStyle/>
          <a:p>
            <a:pPr>
              <a:defRPr/>
            </a:pPr>
            <a:endParaRPr lang="en-GB"/>
          </a:p>
        </p:txBody>
      </p:sp>
      <p:sp>
        <p:nvSpPr>
          <p:cNvPr id="5" name="Date Placeholder 4">
            <a:extLst>
              <a:ext uri="{FF2B5EF4-FFF2-40B4-BE49-F238E27FC236}">
                <a16:creationId xmlns:a16="http://schemas.microsoft.com/office/drawing/2014/main" id="{EA5A6BA4-F929-4EA0-A267-5D8E1C4F861A}"/>
              </a:ext>
            </a:extLst>
          </p:cNvPr>
          <p:cNvSpPr>
            <a:spLocks noGrp="1"/>
          </p:cNvSpPr>
          <p:nvPr>
            <p:ph type="dt" sz="quarter" idx="1"/>
          </p:nvPr>
        </p:nvSpPr>
        <p:spPr/>
        <p:txBody>
          <a:bodyPr/>
          <a:lstStyle/>
          <a:p>
            <a:pPr>
              <a:defRPr/>
            </a:pPr>
            <a:fld id="{908353E4-E2DC-4B57-85B0-9B4936CB39BE}" type="datetime1">
              <a:rPr lang="en-GB" smtClean="0"/>
              <a:t>15/10/2021</a:t>
            </a:fld>
            <a:endParaRPr lang="en-GB" dirty="0"/>
          </a:p>
        </p:txBody>
      </p:sp>
      <p:sp>
        <p:nvSpPr>
          <p:cNvPr id="6" name="Footer Placeholder 5">
            <a:extLst>
              <a:ext uri="{FF2B5EF4-FFF2-40B4-BE49-F238E27FC236}">
                <a16:creationId xmlns:a16="http://schemas.microsoft.com/office/drawing/2014/main" id="{EB00171B-00EA-460D-97EE-A81E183822F5}"/>
              </a:ext>
            </a:extLst>
          </p:cNvPr>
          <p:cNvSpPr>
            <a:spLocks noGrp="1"/>
          </p:cNvSpPr>
          <p:nvPr>
            <p:ph type="ftr" sz="quarter" idx="4"/>
          </p:nvPr>
        </p:nvSpPr>
        <p:spPr/>
        <p:txBody>
          <a:bodyPr/>
          <a:lstStyle/>
          <a:p>
            <a:pPr>
              <a:defRPr/>
            </a:pPr>
            <a:r>
              <a:rPr lang="en-GB"/>
              <a:t>2020.11.03 TARGET condensed workshop FINAL to go with COVID decision points</a:t>
            </a:r>
          </a:p>
        </p:txBody>
      </p:sp>
      <p:sp>
        <p:nvSpPr>
          <p:cNvPr id="178183" name="Slide Number Placeholder 6">
            <a:extLst>
              <a:ext uri="{FF2B5EF4-FFF2-40B4-BE49-F238E27FC236}">
                <a16:creationId xmlns:a16="http://schemas.microsoft.com/office/drawing/2014/main" id="{43B30FAA-EEED-419F-B0DE-D02368A597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48CF56-C5DC-4895-BD83-EE3F869331DB}" type="slidenum">
              <a:rPr lang="en-GB" altLang="en-US" sz="1300" smtClean="0"/>
              <a:pPr>
                <a:spcBef>
                  <a:spcPct val="0"/>
                </a:spcBef>
              </a:pPr>
              <a:t>38</a:t>
            </a:fld>
            <a:endParaRPr lang="en-GB"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F05AF15-B2D7-40A2-885E-BDDFF9DF7827}"/>
              </a:ext>
            </a:extLst>
          </p:cNvPr>
          <p:cNvSpPr>
            <a:spLocks noGrp="1" noRot="1" noChangeAspect="1" noTextEdit="1"/>
          </p:cNvSpPr>
          <p:nvPr>
            <p:ph type="sldImg"/>
          </p:nvPr>
        </p:nvSpPr>
        <p:spPr bwMode="auto">
          <a:xfrm>
            <a:off x="1090613" y="506413"/>
            <a:ext cx="4562475"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7DF50A3C-A323-441B-B62C-E4EC49BDA3C6}"/>
              </a:ext>
            </a:extLst>
          </p:cNvPr>
          <p:cNvSpPr>
            <a:spLocks noGrp="1"/>
          </p:cNvSpPr>
          <p:nvPr>
            <p:ph type="body" idx="1"/>
          </p:nvPr>
        </p:nvSpPr>
        <p:spPr bwMode="auto">
          <a:xfrm>
            <a:off x="615950" y="4081463"/>
            <a:ext cx="5438775" cy="5521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defRPr/>
            </a:pPr>
            <a:r>
              <a:rPr lang="en-GB" altLang="en-US" sz="1100" b="1" u="sng" dirty="0"/>
              <a:t>Presenter notes:</a:t>
            </a:r>
          </a:p>
          <a:p>
            <a:pPr eaLnBrk="1" hangingPunct="1">
              <a:spcBef>
                <a:spcPct val="0"/>
              </a:spcBef>
              <a:defRPr/>
            </a:pPr>
            <a:r>
              <a:rPr lang="en-GB" altLang="en-US" sz="1100" b="1" u="sng" dirty="0"/>
              <a:t>Why does it matter if we prescribe unnecessarily?</a:t>
            </a:r>
          </a:p>
          <a:p>
            <a:pPr eaLnBrk="1" hangingPunct="1">
              <a:spcBef>
                <a:spcPct val="0"/>
              </a:spcBef>
              <a:defRPr/>
            </a:pPr>
            <a:r>
              <a:rPr lang="en-GB" altLang="en-US" sz="1100" dirty="0"/>
              <a:t>take a moment to reflect. Is antibiotic resistance important in your practice? (Pause) </a:t>
            </a:r>
          </a:p>
          <a:p>
            <a:pPr eaLnBrk="1" hangingPunct="1">
              <a:spcBef>
                <a:spcPct val="0"/>
              </a:spcBef>
              <a:defRPr/>
            </a:pPr>
            <a:r>
              <a:rPr lang="en-GB" altLang="en-US" sz="1100" dirty="0"/>
              <a:t>Does your own antibiotic prescribing influence antibiotic resistance in your patients or community?  (pause)</a:t>
            </a:r>
          </a:p>
          <a:p>
            <a:pPr eaLnBrk="1" hangingPunct="1">
              <a:spcBef>
                <a:spcPct val="0"/>
              </a:spcBef>
              <a:defRPr/>
            </a:pPr>
            <a:r>
              <a:rPr lang="en-GB" altLang="en-US" sz="1100" dirty="0"/>
              <a:t>Resistance is now with us in primary care and </a:t>
            </a:r>
          </a:p>
          <a:p>
            <a:pPr eaLnBrk="1" hangingPunct="1">
              <a:spcBef>
                <a:spcPct val="0"/>
              </a:spcBef>
              <a:defRPr/>
            </a:pPr>
            <a:r>
              <a:rPr lang="en-GB" altLang="en-US" sz="1100" dirty="0"/>
              <a:t>The risk of resistance is over two times in the first two months after an antibiotic as shown here for Respiratory Tract infections,  but is still higher 12 months after antibiotic use for RTIs.</a:t>
            </a:r>
          </a:p>
          <a:p>
            <a:pPr eaLnBrk="1" hangingPunct="1">
              <a:spcBef>
                <a:spcPct val="0"/>
              </a:spcBef>
              <a:defRPr/>
            </a:pPr>
            <a:r>
              <a:rPr lang="en-GB" altLang="en-US" sz="1100" dirty="0"/>
              <a:t>So any antibiotic use increases our future risk of carrying resistant bacteria, even if it is amoxicillin, as this resistance gene is often linked to others like trimethoprim. And this fact has been shown in UK primary care.</a:t>
            </a:r>
          </a:p>
          <a:p>
            <a:pPr eaLnBrk="1" hangingPunct="1">
              <a:spcBef>
                <a:spcPct val="0"/>
              </a:spcBef>
              <a:defRPr/>
            </a:pPr>
            <a:endParaRPr lang="en-GB" altLang="en-US" sz="1100" dirty="0"/>
          </a:p>
          <a:p>
            <a:pPr eaLnBrk="1" hangingPunct="1">
              <a:spcBef>
                <a:spcPct val="0"/>
              </a:spcBef>
              <a:defRPr/>
            </a:pPr>
            <a:r>
              <a:rPr lang="en-GB" altLang="en-US" sz="1100" b="1" u="sng" dirty="0"/>
              <a:t>Details of paper:</a:t>
            </a:r>
          </a:p>
          <a:p>
            <a:pPr eaLnBrk="1" hangingPunct="1">
              <a:spcBef>
                <a:spcPct val="0"/>
              </a:spcBef>
              <a:defRPr/>
            </a:pPr>
            <a:r>
              <a:rPr lang="en-GB" altLang="en-US" sz="1100" b="1" dirty="0"/>
              <a:t>http://www.bmj.com/content/340/bmj.c2096.long</a:t>
            </a:r>
          </a:p>
          <a:p>
            <a:pPr eaLnBrk="1" hangingPunct="1">
              <a:spcBef>
                <a:spcPct val="0"/>
              </a:spcBef>
              <a:defRPr/>
            </a:pPr>
            <a:r>
              <a:rPr lang="en-GB" altLang="en-US" sz="1100" dirty="0"/>
              <a:t>The review included 24 studies; 22 involved patients with symptomatic infection and two involved healthy volunteers; 19 were observational studies (of which two were prospective) and five were randomised trials.  In five studies of urinary tract bacteria (14 348 participants), the pooled odds ratio (OR) for resistance was 2.5 (95% confidence interval 2.1 to 2.9) within 2 months of antibiotic treatment and 1.33 (1.2 to 1.5) within 12 months.  In seven studies of respiratory tract bacteria (2605 participants), pooled ORs were 2.4 (1.4 to 3.9) and 2.4 (1.3 to 4.5) for the same periods, respectively.  Studies reporting the quantity of antibiotic prescribed found that longer duration and multiple courses were associated with higher rates of resistance.  Studies comparing the potential for different antibiotics to induce resistance showed no consistent effects.  Only one prospective study reported changes in resistance over a long period; pooled ORs fell from 12.2 (6.8 to 22.1) at 1 week to 6.1 (2.8 to 13.4) at 1 month, 3.6 (2.2 to 6.0) at 2 months, and 2.2 (1.3 to 3.6) at 6 months.</a:t>
            </a:r>
            <a:endParaRPr lang="en-GB" altLang="en-US" sz="1100" b="1" dirty="0"/>
          </a:p>
          <a:p>
            <a:pPr eaLnBrk="1" hangingPunct="1">
              <a:spcBef>
                <a:spcPct val="0"/>
              </a:spcBef>
              <a:defRPr/>
            </a:pPr>
            <a:endParaRPr lang="en-GB" altLang="en-US" sz="1100" b="1" dirty="0"/>
          </a:p>
          <a:p>
            <a:pPr eaLnBrk="1" hangingPunct="1">
              <a:spcBef>
                <a:spcPct val="0"/>
              </a:spcBef>
              <a:defRPr/>
            </a:pPr>
            <a:r>
              <a:rPr lang="en-GB" altLang="en-US" sz="1100" dirty="0"/>
              <a:t>Therefore in conclusion, individuals prescribed an antibiotic in primary care for a respiratory infection have an increased risk of carrying resistant organisms – so that the next time they have an infection it is with a antibiotic resistant organism.  The effect is greatest in the month immediately after treatment but may persist for up to 12 months.  This effect not only increases the population carriage of organisms resistant to first line antibiotics, but also creates the conditions for increased use of second line antibiotics in the community.</a:t>
            </a:r>
          </a:p>
        </p:txBody>
      </p:sp>
      <p:sp>
        <p:nvSpPr>
          <p:cNvPr id="38916" name="Slide Number Placeholder 3">
            <a:extLst>
              <a:ext uri="{FF2B5EF4-FFF2-40B4-BE49-F238E27FC236}">
                <a16:creationId xmlns:a16="http://schemas.microsoft.com/office/drawing/2014/main" id="{8BC7651E-A146-489B-BF68-D43EF71244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0ED5F3-A545-41ED-8F26-85E886CAD8F5}" type="slidenum">
              <a:rPr lang="en-GB" altLang="en-US" sz="1300" smtClean="0">
                <a:solidFill>
                  <a:srgbClr val="000000"/>
                </a:solidFill>
              </a:rPr>
              <a:pPr>
                <a:spcBef>
                  <a:spcPct val="0"/>
                </a:spcBef>
              </a:pPr>
              <a:t>4</a:t>
            </a:fld>
            <a:endParaRPr lang="en-GB" altLang="en-US" sz="1300">
              <a:solidFill>
                <a:srgbClr val="000000"/>
              </a:solidFill>
            </a:endParaRPr>
          </a:p>
        </p:txBody>
      </p:sp>
      <p:sp>
        <p:nvSpPr>
          <p:cNvPr id="3" name="Date Placeholder 2">
            <a:extLst>
              <a:ext uri="{FF2B5EF4-FFF2-40B4-BE49-F238E27FC236}">
                <a16:creationId xmlns:a16="http://schemas.microsoft.com/office/drawing/2014/main" id="{4FCFD049-84FF-432D-AF7C-2ACF687A5560}"/>
              </a:ext>
            </a:extLst>
          </p:cNvPr>
          <p:cNvSpPr>
            <a:spLocks noGrp="1"/>
          </p:cNvSpPr>
          <p:nvPr>
            <p:ph type="dt" sz="quarter" idx="1"/>
          </p:nvPr>
        </p:nvSpPr>
        <p:spPr/>
        <p:txBody>
          <a:bodyPr/>
          <a:lstStyle/>
          <a:p>
            <a:pPr>
              <a:defRPr/>
            </a:pPr>
            <a:fld id="{9C7FC6CE-2D31-44F8-BAF9-B284F50A523F}" type="datetime1">
              <a:rPr lang="en-GB" smtClean="0">
                <a:solidFill>
                  <a:prstClr val="black"/>
                </a:solidFill>
              </a:rPr>
              <a:t>15/10/2021</a:t>
            </a:fld>
            <a:endParaRPr lang="en-US" dirty="0">
              <a:solidFill>
                <a:prstClr val="black"/>
              </a:solidFill>
            </a:endParaRPr>
          </a:p>
        </p:txBody>
      </p:sp>
      <p:sp>
        <p:nvSpPr>
          <p:cNvPr id="2" name="Footer Placeholder 1">
            <a:extLst>
              <a:ext uri="{FF2B5EF4-FFF2-40B4-BE49-F238E27FC236}">
                <a16:creationId xmlns:a16="http://schemas.microsoft.com/office/drawing/2014/main" id="{E2AB5869-F7AA-4EBA-B198-541731EC9405}"/>
              </a:ext>
            </a:extLst>
          </p:cNvPr>
          <p:cNvSpPr>
            <a:spLocks noGrp="1"/>
          </p:cNvSpPr>
          <p:nvPr>
            <p:ph type="ftr" sz="quarter" idx="4"/>
          </p:nvPr>
        </p:nvSpPr>
        <p:spPr/>
        <p:txBody>
          <a:bodyPr/>
          <a:lstStyle/>
          <a:p>
            <a:pPr>
              <a:defRPr/>
            </a:pPr>
            <a:r>
              <a:rPr lang="en-GB">
                <a:solidFill>
                  <a:prstClr val="black"/>
                </a:solidFill>
              </a:rPr>
              <a:t>2020.11.03 TARGET condensed workshop FINAL to go with COVID decision points</a:t>
            </a:r>
          </a:p>
        </p:txBody>
      </p:sp>
      <p:sp>
        <p:nvSpPr>
          <p:cNvPr id="4" name="Header Placeholder 3">
            <a:extLst>
              <a:ext uri="{FF2B5EF4-FFF2-40B4-BE49-F238E27FC236}">
                <a16:creationId xmlns:a16="http://schemas.microsoft.com/office/drawing/2014/main" id="{904BD464-CD50-46B3-8692-9A583DCD13F6}"/>
              </a:ext>
            </a:extLst>
          </p:cNvPr>
          <p:cNvSpPr>
            <a:spLocks noGrp="1"/>
          </p:cNvSpPr>
          <p:nvPr>
            <p:ph type="hdr" sz="quarter"/>
          </p:nvPr>
        </p:nvSpPr>
        <p:spPr/>
        <p:txBody>
          <a:bodyPr/>
          <a:lstStyle/>
          <a:p>
            <a:pPr>
              <a:defRPr/>
            </a:pPr>
            <a:endParaRPr lang="en-GB">
              <a:solidFill>
                <a:prstClr val="black"/>
              </a:solidFill>
            </a:endParaRPr>
          </a:p>
        </p:txBody>
      </p:sp>
    </p:spTree>
    <p:extLst>
      <p:ext uri="{BB962C8B-B14F-4D97-AF65-F5344CB8AC3E}">
        <p14:creationId xmlns:p14="http://schemas.microsoft.com/office/powerpoint/2010/main" val="110555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2F062FF-2D68-4DC8-B914-06617BE31C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6B5E904-08AC-4D77-BD42-EC06EDB89B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a:t>Presenter notes:</a:t>
            </a:r>
          </a:p>
          <a:p>
            <a:pPr eaLnBrk="1" hangingPunct="1">
              <a:spcBef>
                <a:spcPct val="0"/>
              </a:spcBef>
            </a:pPr>
            <a:r>
              <a:rPr lang="en-GB" altLang="en-US" dirty="0"/>
              <a:t>So, how do we change antibiotic prescribing? </a:t>
            </a:r>
          </a:p>
          <a:p>
            <a:pPr eaLnBrk="1" hangingPunct="1">
              <a:spcBef>
                <a:spcPct val="0"/>
              </a:spcBef>
            </a:pPr>
            <a:r>
              <a:rPr lang="en-GB" altLang="en-US" dirty="0"/>
              <a:t>Lets go back to the fundamentals of practice. </a:t>
            </a:r>
          </a:p>
          <a:p>
            <a:pPr eaLnBrk="1" hangingPunct="1">
              <a:spcBef>
                <a:spcPct val="0"/>
              </a:spcBef>
            </a:pPr>
            <a:r>
              <a:rPr lang="en-GB" altLang="en-US" dirty="0"/>
              <a:t>Why do we prescribe? Pause</a:t>
            </a:r>
          </a:p>
          <a:p>
            <a:pPr eaLnBrk="1" hangingPunct="1">
              <a:spcBef>
                <a:spcPct val="0"/>
              </a:spcBef>
            </a:pPr>
            <a:r>
              <a:rPr lang="en-GB" altLang="en-US" dirty="0"/>
              <a:t>We prescribe mainly for 3 reasons. </a:t>
            </a:r>
          </a:p>
          <a:p>
            <a:pPr eaLnBrk="1" hangingPunct="1">
              <a:spcBef>
                <a:spcPct val="0"/>
              </a:spcBef>
            </a:pPr>
            <a:endParaRPr lang="en-GB" altLang="en-US" dirty="0"/>
          </a:p>
          <a:p>
            <a:pPr eaLnBrk="1" hangingPunct="1">
              <a:spcBef>
                <a:spcPct val="0"/>
              </a:spcBef>
            </a:pPr>
            <a:r>
              <a:rPr lang="en-GB" altLang="en-US" dirty="0"/>
              <a:t>Firstly, we want to help our patients to get better. We want to relieve their symptoms and we believe that antibiotics will help. </a:t>
            </a:r>
          </a:p>
          <a:p>
            <a:pPr eaLnBrk="1" hangingPunct="1">
              <a:spcBef>
                <a:spcPct val="0"/>
              </a:spcBef>
            </a:pPr>
            <a:endParaRPr lang="en-GB" altLang="en-US" dirty="0"/>
          </a:p>
          <a:p>
            <a:pPr eaLnBrk="1" hangingPunct="1">
              <a:spcBef>
                <a:spcPct val="0"/>
              </a:spcBef>
            </a:pPr>
            <a:r>
              <a:rPr lang="en-GB" altLang="en-US" dirty="0"/>
              <a:t>Secondly, we prescribe because we  worry that if we don</a:t>
            </a:r>
            <a:r>
              <a:rPr lang="mr-IN" altLang="en-US" dirty="0">
                <a:ea typeface="Mangal" panose="02040503050203030202" pitchFamily="18" charset="0"/>
              </a:rPr>
              <a:t>’</a:t>
            </a:r>
            <a:r>
              <a:rPr lang="en-GB" altLang="en-US" dirty="0"/>
              <a:t>t patients may develop complications or more serious illness. </a:t>
            </a:r>
          </a:p>
          <a:p>
            <a:pPr eaLnBrk="1" hangingPunct="1">
              <a:spcBef>
                <a:spcPct val="0"/>
              </a:spcBef>
            </a:pPr>
            <a:endParaRPr lang="en-GB" altLang="en-US" dirty="0"/>
          </a:p>
          <a:p>
            <a:pPr eaLnBrk="1" hangingPunct="1">
              <a:spcBef>
                <a:spcPct val="0"/>
              </a:spcBef>
            </a:pPr>
            <a:r>
              <a:rPr lang="en-GB" altLang="en-US" dirty="0"/>
              <a:t>We also prescribe because we think patients expect a prescription, usually antibiotics. Let’s take a look at these three reasons for prescribing and examine the evidence supporting each of these reasons.</a:t>
            </a:r>
          </a:p>
          <a:p>
            <a:pPr eaLnBrk="1" hangingPunct="1">
              <a:spcBef>
                <a:spcPct val="0"/>
              </a:spcBef>
            </a:pPr>
            <a:endParaRPr lang="en-GB" altLang="en-US" dirty="0"/>
          </a:p>
          <a:p>
            <a:endParaRPr lang="en-GB" altLang="en-US" dirty="0"/>
          </a:p>
        </p:txBody>
      </p:sp>
      <p:sp>
        <p:nvSpPr>
          <p:cNvPr id="4" name="Date Placeholder 3">
            <a:extLst>
              <a:ext uri="{FF2B5EF4-FFF2-40B4-BE49-F238E27FC236}">
                <a16:creationId xmlns:a16="http://schemas.microsoft.com/office/drawing/2014/main" id="{EA6D1D9D-C021-424D-99FB-3B71F0496EBF}"/>
              </a:ext>
            </a:extLst>
          </p:cNvPr>
          <p:cNvSpPr>
            <a:spLocks noGrp="1"/>
          </p:cNvSpPr>
          <p:nvPr>
            <p:ph type="dt" sz="quarter" idx="1"/>
          </p:nvPr>
        </p:nvSpPr>
        <p:spPr/>
        <p:txBody>
          <a:bodyPr/>
          <a:lstStyle/>
          <a:p>
            <a:pPr>
              <a:defRPr/>
            </a:pPr>
            <a:fld id="{3E42C27B-BA02-4115-8E89-F34F4DB6549F}" type="datetime1">
              <a:rPr lang="en-GB" smtClean="0">
                <a:solidFill>
                  <a:prstClr val="black"/>
                </a:solidFill>
              </a:rPr>
              <a:t>15/10/2021</a:t>
            </a:fld>
            <a:endParaRPr lang="en-US" dirty="0">
              <a:solidFill>
                <a:prstClr val="black"/>
              </a:solidFill>
            </a:endParaRPr>
          </a:p>
        </p:txBody>
      </p:sp>
      <p:sp>
        <p:nvSpPr>
          <p:cNvPr id="5" name="Footer Placeholder 4">
            <a:extLst>
              <a:ext uri="{FF2B5EF4-FFF2-40B4-BE49-F238E27FC236}">
                <a16:creationId xmlns:a16="http://schemas.microsoft.com/office/drawing/2014/main" id="{33F1DDBD-2B70-4D2A-8E6E-5F872ABDAB4C}"/>
              </a:ext>
            </a:extLst>
          </p:cNvPr>
          <p:cNvSpPr>
            <a:spLocks noGrp="1"/>
          </p:cNvSpPr>
          <p:nvPr>
            <p:ph type="ftr" sz="quarter" idx="4"/>
          </p:nvPr>
        </p:nvSpPr>
        <p:spPr/>
        <p:txBody>
          <a:bodyPr/>
          <a:lstStyle/>
          <a:p>
            <a:pPr>
              <a:defRPr/>
            </a:pPr>
            <a:r>
              <a:rPr lang="en-GB">
                <a:solidFill>
                  <a:prstClr val="black"/>
                </a:solidFill>
              </a:rPr>
              <a:t>2020.11.03 TARGET condensed workshop FINAL to go with COVID decision points</a:t>
            </a:r>
            <a:endParaRPr lang="en-US">
              <a:solidFill>
                <a:prstClr val="black"/>
              </a:solidFill>
            </a:endParaRPr>
          </a:p>
        </p:txBody>
      </p:sp>
      <p:sp>
        <p:nvSpPr>
          <p:cNvPr id="45062" name="Slide Number Placeholder 5">
            <a:extLst>
              <a:ext uri="{FF2B5EF4-FFF2-40B4-BE49-F238E27FC236}">
                <a16:creationId xmlns:a16="http://schemas.microsoft.com/office/drawing/2014/main" id="{96A5B916-7A8D-4948-8BED-99D332F168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19316B-8E68-4C0C-B0A3-E66E7A4BB66D}" type="slidenum">
              <a:rPr lang="en-US" altLang="en-US" sz="1300" smtClean="0">
                <a:solidFill>
                  <a:srgbClr val="000000"/>
                </a:solidFill>
              </a:rPr>
              <a:pPr>
                <a:spcBef>
                  <a:spcPct val="0"/>
                </a:spcBef>
              </a:pPr>
              <a:t>5</a:t>
            </a:fld>
            <a:endParaRPr lang="en-US" altLang="en-US" sz="13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2BC164D-F0E3-4E7A-9A6B-566FC89DAB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4A128069-3E6C-4237-9E18-8BE971AD8DC6}"/>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a:defRPr/>
            </a:pPr>
            <a:r>
              <a:rPr lang="en-US" b="1" dirty="0"/>
              <a:t>Key points</a:t>
            </a:r>
          </a:p>
          <a:p>
            <a:pPr>
              <a:defRPr/>
            </a:pPr>
            <a:r>
              <a:rPr lang="en-US" b="0" i="1" dirty="0"/>
              <a:t>This table again shows a lot of information but lets go back to the sore throat. </a:t>
            </a:r>
          </a:p>
          <a:p>
            <a:pPr>
              <a:defRPr/>
            </a:pPr>
            <a:r>
              <a:rPr lang="en-US" b="0" i="1" dirty="0"/>
              <a:t>Without antibiotics, a sore throat will usually get better in around 8 days. </a:t>
            </a:r>
          </a:p>
          <a:p>
            <a:pPr>
              <a:defRPr/>
            </a:pPr>
            <a:r>
              <a:rPr lang="en-US" b="0" i="1" dirty="0"/>
              <a:t>However if treated with an antibiotic the individual MAY feel symptom relief 12 – 18 </a:t>
            </a:r>
            <a:r>
              <a:rPr lang="en-US" b="0" i="1" dirty="0" err="1"/>
              <a:t>hrs</a:t>
            </a:r>
            <a:r>
              <a:rPr lang="en-US" b="0" i="1" dirty="0"/>
              <a:t> earlier</a:t>
            </a:r>
          </a:p>
          <a:p>
            <a:pPr>
              <a:defRPr/>
            </a:pPr>
            <a:r>
              <a:rPr lang="en-US" b="0" i="1" dirty="0"/>
              <a:t>Thus they will still have a sore throat for 7.5 days. </a:t>
            </a:r>
          </a:p>
          <a:p>
            <a:pPr>
              <a:defRPr/>
            </a:pPr>
            <a:r>
              <a:rPr lang="en-US" b="0" i="1" dirty="0"/>
              <a:t>But this doesn’t happen in every case, you still need to treat 6 – 20 patients (the NNT) for one to attain this benefit. </a:t>
            </a:r>
          </a:p>
          <a:p>
            <a:pPr>
              <a:defRPr/>
            </a:pPr>
            <a:r>
              <a:rPr lang="en-US" b="0" i="1" dirty="0"/>
              <a:t>The number needed to harm is only 15 individuals. </a:t>
            </a:r>
          </a:p>
          <a:p>
            <a:pPr>
              <a:defRPr/>
            </a:pPr>
            <a:endParaRPr lang="en-US" b="1" dirty="0"/>
          </a:p>
          <a:p>
            <a:pPr>
              <a:defRPr/>
            </a:pPr>
            <a:r>
              <a:rPr lang="en-US" b="1" dirty="0"/>
              <a:t>Presenter notes:</a:t>
            </a:r>
          </a:p>
          <a:p>
            <a:pPr>
              <a:defRPr/>
            </a:pPr>
            <a:r>
              <a:rPr lang="en-US" dirty="0"/>
              <a:t>How useful are antibiotics for common respiratory tract infections? This table includes much of the research on what we know about common respiratory tract infections, how long the symptoms usually last, and how much patients benefit from taking antibiotics. As you can see from the circled column, antibiotics reduce symptoms for between 8 and 24 hours. So at best about 12 hours in otitis media, an illness that lasts for 4 to 8 days; taking a look at the Number needed to Treat (NNT) Benefit and NNT Harm columns </a:t>
            </a:r>
            <a:r>
              <a:rPr lang="mr-IN" dirty="0"/>
              <a:t>–</a:t>
            </a:r>
            <a:r>
              <a:rPr lang="en-US" dirty="0"/>
              <a:t> 18 patients with OM need to be treated with antibiotics for one patient to benefit, but for 9 patients receiving antibiotics one will experience an adverse effect. For bronchitis, an illness that lasts for about three weeks, the reduction in days with cough was less than half a day and the reduction in days feeling ill was just over half a day with antibiotics. </a:t>
            </a:r>
          </a:p>
          <a:p>
            <a:pPr>
              <a:defRPr/>
            </a:pPr>
            <a:endParaRPr lang="en-US" dirty="0"/>
          </a:p>
          <a:p>
            <a:pPr>
              <a:defRPr/>
            </a:pPr>
            <a:r>
              <a:rPr lang="en-US" dirty="0"/>
              <a:t>Any benefit that our patients achieve from antibiotics is tiny and the numbers needed to treat to achieve one satisfactory earlier resolution needs to be weighed against the one in 10 chance of causing side effects such as diarrhoea, vomiting, rash, allergic reaction (1 in 15) or the risk of carrying a resistance bacteria. So, unless symptoms are particularly severe, there is no reason for using antibiotics in the majority of patients presenting with respiratory symptoms because they do not help. </a:t>
            </a:r>
          </a:p>
          <a:p>
            <a:pPr>
              <a:defRPr/>
            </a:pPr>
            <a:endParaRPr lang="en-US" dirty="0"/>
          </a:p>
          <a:p>
            <a:pPr>
              <a:defRPr/>
            </a:pPr>
            <a:r>
              <a:rPr lang="en-US" b="1" dirty="0"/>
              <a:t>Evidence</a:t>
            </a:r>
          </a:p>
          <a:p>
            <a:pPr>
              <a:defRPr/>
            </a:pPr>
            <a:r>
              <a:rPr lang="en-US" dirty="0"/>
              <a:t>This evidence is all outlined in the PHE antibiotic guidelines and NICE CG69, but most recent systematic reviews include:</a:t>
            </a:r>
          </a:p>
          <a:p>
            <a:pPr>
              <a:defRPr/>
            </a:pPr>
            <a:endParaRPr lang="en-US" dirty="0"/>
          </a:p>
          <a:p>
            <a:pPr>
              <a:defRPr/>
            </a:pPr>
            <a:r>
              <a:rPr lang="en-US" b="1" dirty="0"/>
              <a:t>Otitis media</a:t>
            </a:r>
          </a:p>
          <a:p>
            <a:pPr>
              <a:defRPr/>
            </a:pPr>
            <a:r>
              <a:rPr lang="en-US" dirty="0"/>
              <a:t>Venekamp et al (2015) Antibiotics for acute middle ear infection (acute otitis media). Cochrane</a:t>
            </a:r>
          </a:p>
          <a:p>
            <a:pPr>
              <a:defRPr/>
            </a:pPr>
            <a:r>
              <a:rPr lang="en-US" dirty="0"/>
              <a:t>http://www.cochrane.org/CD000219/ARI_antibiotics-for-acute-middle-ear-infection-acute-otitis-media-in-children</a:t>
            </a:r>
          </a:p>
          <a:p>
            <a:pPr>
              <a:defRPr/>
            </a:pPr>
            <a:r>
              <a:rPr lang="en-US" dirty="0"/>
              <a:t>This systematic review included 13 RCTs involving 3401 children with otitis media (3938 episodes). Pain was not reduced by antibiotics at 24 hours. A third fewer had residual pain at 2-3 days (at which point pain levels are usually substantially reduced) and NNT for an additional beneficial outcome was 20. Antibiotics reduced the number of Tympanic Membrane perforations, but </a:t>
            </a:r>
            <a:r>
              <a:rPr lang="en-US" u="sng" dirty="0"/>
              <a:t>NNT for Benefit is 33</a:t>
            </a:r>
            <a:r>
              <a:rPr lang="en-US" dirty="0"/>
              <a:t>. Severe complications were rare and did not differ between children given antibiotics and those given placebo. Antibiotics are </a:t>
            </a:r>
            <a:r>
              <a:rPr lang="en-US" u="sng" dirty="0"/>
              <a:t>most beneficial for children aged &lt;2 yrs </a:t>
            </a:r>
            <a:r>
              <a:rPr lang="en-US" dirty="0"/>
              <a:t>with bilateral AOM (NNTB 4) or with both AOM and discharge (NNTB 3). Immediate antibiotics were associated with a substantial increased risk of vomiting, diarrhoea or rash compared with no treatment (NNTH9).</a:t>
            </a:r>
          </a:p>
          <a:p>
            <a:pPr>
              <a:defRPr/>
            </a:pPr>
            <a:endParaRPr lang="en-US" dirty="0"/>
          </a:p>
          <a:p>
            <a:pPr>
              <a:defRPr/>
            </a:pPr>
            <a:r>
              <a:rPr lang="en-US" b="1" dirty="0"/>
              <a:t>Sore throat</a:t>
            </a:r>
          </a:p>
          <a:p>
            <a:pPr>
              <a:defRPr/>
            </a:pPr>
            <a:r>
              <a:rPr lang="en-US" dirty="0"/>
              <a:t>Spinks A et al. (2013) Antibiotics for sore throat. Cochrane</a:t>
            </a:r>
          </a:p>
          <a:p>
            <a:pPr>
              <a:defRPr/>
            </a:pPr>
            <a:r>
              <a:rPr lang="en-US" dirty="0"/>
              <a:t>http://onlinelibrary.wiley.com/doi/10.1002/14651858.CD000023.pub4/pdf/abstract</a:t>
            </a:r>
          </a:p>
          <a:p>
            <a:pPr>
              <a:defRPr/>
            </a:pPr>
            <a:r>
              <a:rPr lang="en-US" dirty="0"/>
              <a:t>27 RCTs of antibiotics for sore throat vs placebo including 12 835 cases. Antibiotics were most beneficial if given at day three if throat swabs were positive for streptococcus (NNTB 6) compared to NNTB at day 7 of 21. Antibiotics reduced duration of symptoms by 16 hours on average. 90% resolve in 7 days. Advantages may be greater in low income countries (possibly recent travelers from these countries </a:t>
            </a:r>
            <a:r>
              <a:rPr lang="mr-IN" dirty="0"/>
              <a:t>–</a:t>
            </a:r>
            <a:r>
              <a:rPr lang="en-US" dirty="0"/>
              <a:t> personal communication Dr L Hendricks) where the risk of rheumatic fever is higher. NNTH is 15. </a:t>
            </a:r>
          </a:p>
          <a:p>
            <a:pPr>
              <a:defRPr/>
            </a:pPr>
            <a:endParaRPr lang="en-US" dirty="0"/>
          </a:p>
          <a:p>
            <a:pPr>
              <a:defRPr/>
            </a:pPr>
            <a:r>
              <a:rPr lang="en-US" dirty="0"/>
              <a:t>Little P et al (2013) </a:t>
            </a:r>
            <a:r>
              <a:rPr lang="mr-IN" dirty="0"/>
              <a:t>–</a:t>
            </a:r>
            <a:r>
              <a:rPr lang="en-US" dirty="0"/>
              <a:t> 2 studies within the PRISM trial used a Clinical score compared to rapid antigen detection test to guide antibiotic use for sore throats. The RCT using clinical scores to predict streptococcal infection in patients and found that the use of </a:t>
            </a:r>
            <a:r>
              <a:rPr lang="en-US" dirty="0" err="1"/>
              <a:t>FeverPAIN</a:t>
            </a:r>
            <a:r>
              <a:rPr lang="en-US" dirty="0"/>
              <a:t> is likely to moderately improve symptom control and reduce antibiotic use. PHE and NICE guidance suggests Consider immediate antibiotics if symptoms severe or a short 48 hour back-up strategy may be appropriate, when the </a:t>
            </a:r>
            <a:r>
              <a:rPr lang="en-US" dirty="0" err="1"/>
              <a:t>FeverPAIN</a:t>
            </a:r>
            <a:r>
              <a:rPr lang="en-US" dirty="0"/>
              <a:t> score is 4 or over. Consider back-up or no antibiotic if score 2-3.</a:t>
            </a:r>
          </a:p>
          <a:p>
            <a:pPr>
              <a:defRPr/>
            </a:pPr>
            <a:endParaRPr lang="en-US" dirty="0"/>
          </a:p>
          <a:p>
            <a:pPr>
              <a:defRPr/>
            </a:pPr>
            <a:r>
              <a:rPr lang="en-US" b="1" dirty="0"/>
              <a:t>Sinusitis</a:t>
            </a:r>
          </a:p>
          <a:p>
            <a:pPr>
              <a:defRPr/>
            </a:pPr>
            <a:r>
              <a:rPr lang="en-US" dirty="0"/>
              <a:t>Leminengre M et al. (2012) Antibiotics for clinically diagnosed acute rhinosinusitis in adults. Cochrane.</a:t>
            </a:r>
          </a:p>
          <a:p>
            <a:pPr>
              <a:defRPr/>
            </a:pPr>
            <a:r>
              <a:rPr lang="en-US" dirty="0"/>
              <a:t>http://onlinelibrary.wiley.com/doi/10.1002/14651858.CD006089.pub4/pdf/abstract</a:t>
            </a:r>
          </a:p>
          <a:p>
            <a:pPr>
              <a:defRPr/>
            </a:pPr>
            <a:r>
              <a:rPr lang="en-US" dirty="0"/>
              <a:t>10 RCTs of antibiotics vs placebo including 2450 participants. Irrespective of treatment group 47% of patients were cured after 1 week, 71% after 14 days. 18 patients need to be treated for a faster cure rate between 7 and 14 days. </a:t>
            </a:r>
            <a:r>
              <a:rPr lang="en-GB" dirty="0"/>
              <a:t>If several of: purulent nasal discharge; severe localised unilateral pain; fever; marked deterioration after initial milder phase, patients were more likely to benefit from antibiotics,</a:t>
            </a:r>
            <a:r>
              <a:rPr lang="en-GB" baseline="30000" dirty="0"/>
              <a:t> </a:t>
            </a:r>
            <a:r>
              <a:rPr lang="en-GB" dirty="0"/>
              <a:t>when PHE and NICE recommend a </a:t>
            </a:r>
            <a:r>
              <a:rPr lang="en-GB" b="1" dirty="0"/>
              <a:t>back-up antibiotic.</a:t>
            </a:r>
            <a:r>
              <a:rPr lang="en-GB" dirty="0"/>
              <a:t> </a:t>
            </a:r>
            <a:r>
              <a:rPr lang="en-US" dirty="0"/>
              <a:t>One disease related complication (brain abscess) occurred in patient treated with antibiotics, but complications are rare.</a:t>
            </a:r>
          </a:p>
          <a:p>
            <a:pPr>
              <a:defRPr/>
            </a:pPr>
            <a:endParaRPr lang="en-US" b="1" dirty="0"/>
          </a:p>
          <a:p>
            <a:pPr>
              <a:defRPr/>
            </a:pPr>
            <a:r>
              <a:rPr lang="en-US" b="1" dirty="0"/>
              <a:t>Bronchitis/LRTI (without pneumonia) </a:t>
            </a:r>
          </a:p>
          <a:p>
            <a:pPr>
              <a:defRPr/>
            </a:pPr>
            <a:r>
              <a:rPr lang="en-US" dirty="0"/>
              <a:t>Smith S et al. (2014) Antibiotic treatment of people with clinical diagnosis of acute bronchitis. Cochrane </a:t>
            </a:r>
          </a:p>
          <a:p>
            <a:pPr>
              <a:defRPr/>
            </a:pPr>
            <a:r>
              <a:rPr lang="en-US" dirty="0"/>
              <a:t>http://www.cochrane.org/CD000245/ARI_antibiotic-treatment-people-clinical-diagnosis-acute-bronchitis</a:t>
            </a:r>
          </a:p>
          <a:p>
            <a:pPr>
              <a:defRPr/>
            </a:pPr>
            <a:r>
              <a:rPr lang="en-US" dirty="0"/>
              <a:t>17 trials with 5099 participants were included. The number needed to treat for one additional beneficial outcome was 22 (NNTB 22). The reduction in days with cough was 0.46 days and days feeling ill was 0.64 days (CI 1.16-0.13). NNT for an additional adverse effect was 24. </a:t>
            </a:r>
          </a:p>
          <a:p>
            <a:pPr>
              <a:defRPr/>
            </a:pPr>
            <a:endParaRPr lang="en-GB" altLang="en-US" dirty="0"/>
          </a:p>
        </p:txBody>
      </p:sp>
      <p:sp>
        <p:nvSpPr>
          <p:cNvPr id="4" name="Date Placeholder 3">
            <a:extLst>
              <a:ext uri="{FF2B5EF4-FFF2-40B4-BE49-F238E27FC236}">
                <a16:creationId xmlns:a16="http://schemas.microsoft.com/office/drawing/2014/main" id="{5118705B-B5E1-48E4-97CB-A3799B6FEADA}"/>
              </a:ext>
            </a:extLst>
          </p:cNvPr>
          <p:cNvSpPr>
            <a:spLocks noGrp="1"/>
          </p:cNvSpPr>
          <p:nvPr>
            <p:ph type="dt" sz="quarter" idx="1"/>
          </p:nvPr>
        </p:nvSpPr>
        <p:spPr/>
        <p:txBody>
          <a:bodyPr/>
          <a:lstStyle/>
          <a:p>
            <a:pPr>
              <a:defRPr/>
            </a:pPr>
            <a:fld id="{30F2F97F-78DA-40AE-825D-B4E20B23AA73}" type="datetime1">
              <a:rPr lang="en-GB" smtClean="0">
                <a:solidFill>
                  <a:prstClr val="black"/>
                </a:solidFill>
              </a:rPr>
              <a:t>15/10/2021</a:t>
            </a:fld>
            <a:endParaRPr lang="en-US" dirty="0">
              <a:solidFill>
                <a:prstClr val="black"/>
              </a:solidFill>
            </a:endParaRPr>
          </a:p>
        </p:txBody>
      </p:sp>
      <p:sp>
        <p:nvSpPr>
          <p:cNvPr id="5" name="Footer Placeholder 4">
            <a:extLst>
              <a:ext uri="{FF2B5EF4-FFF2-40B4-BE49-F238E27FC236}">
                <a16:creationId xmlns:a16="http://schemas.microsoft.com/office/drawing/2014/main" id="{8B78A97C-B04D-43A9-8360-B8488F410BCA}"/>
              </a:ext>
            </a:extLst>
          </p:cNvPr>
          <p:cNvSpPr>
            <a:spLocks noGrp="1"/>
          </p:cNvSpPr>
          <p:nvPr>
            <p:ph type="ftr" sz="quarter" idx="4"/>
          </p:nvPr>
        </p:nvSpPr>
        <p:spPr/>
        <p:txBody>
          <a:bodyPr/>
          <a:lstStyle/>
          <a:p>
            <a:pPr>
              <a:defRPr/>
            </a:pPr>
            <a:r>
              <a:rPr lang="en-GB">
                <a:solidFill>
                  <a:prstClr val="black"/>
                </a:solidFill>
              </a:rPr>
              <a:t>2020.11.03 TARGET condensed workshop FINAL to go with COVID decision points</a:t>
            </a:r>
            <a:endParaRPr lang="en-US">
              <a:solidFill>
                <a:prstClr val="black"/>
              </a:solidFill>
            </a:endParaRPr>
          </a:p>
        </p:txBody>
      </p:sp>
      <p:sp>
        <p:nvSpPr>
          <p:cNvPr id="47110" name="Slide Number Placeholder 5">
            <a:extLst>
              <a:ext uri="{FF2B5EF4-FFF2-40B4-BE49-F238E27FC236}">
                <a16:creationId xmlns:a16="http://schemas.microsoft.com/office/drawing/2014/main" id="{2BB0A9EA-BE70-45F7-8D6F-48724CA7E9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C5455F-B453-4F11-96B7-6135D6411E9B}" type="slidenum">
              <a:rPr lang="en-US" altLang="en-US" sz="1300" smtClean="0">
                <a:solidFill>
                  <a:srgbClr val="000000"/>
                </a:solidFill>
              </a:rPr>
              <a:pPr>
                <a:spcBef>
                  <a:spcPct val="0"/>
                </a:spcBef>
              </a:pPr>
              <a:t>6</a:t>
            </a:fld>
            <a:endParaRPr lang="en-US" altLang="en-US" sz="1300">
              <a:solidFill>
                <a:srgbClr val="000000"/>
              </a:solidFill>
            </a:endParaRPr>
          </a:p>
        </p:txBody>
      </p:sp>
      <p:sp>
        <p:nvSpPr>
          <p:cNvPr id="7" name="Header Placeholder 6">
            <a:extLst>
              <a:ext uri="{FF2B5EF4-FFF2-40B4-BE49-F238E27FC236}">
                <a16:creationId xmlns:a16="http://schemas.microsoft.com/office/drawing/2014/main" id="{C3C4EC10-727D-4545-B553-A6C9DA6471F1}"/>
              </a:ext>
            </a:extLst>
          </p:cNvPr>
          <p:cNvSpPr>
            <a:spLocks noGrp="1"/>
          </p:cNvSpPr>
          <p:nvPr>
            <p:ph type="hdr" sz="quarter"/>
          </p:nvPr>
        </p:nvSpPr>
        <p:spPr/>
        <p:txBody>
          <a:bodyPr/>
          <a:lstStyle/>
          <a:p>
            <a:pPr>
              <a:defRPr/>
            </a:pPr>
            <a:r>
              <a:rPr lang="en-US">
                <a:solidFill>
                  <a:prstClr val="black"/>
                </a:solidFill>
              </a:rPr>
              <a:t>extra slides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7E482C2-C488-45DC-AA17-C13DB330B5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3AE45A60-3BA4-4CF1-A1C0-2743ACC797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Presenter notes:</a:t>
            </a:r>
          </a:p>
          <a:p>
            <a:r>
              <a:rPr lang="en-US" altLang="en-US" dirty="0"/>
              <a:t>This Table is really important and shows the Relative Risk (RR) for six complications in general practices with a range of antibiotic prescribing,</a:t>
            </a:r>
          </a:p>
          <a:p>
            <a:r>
              <a:rPr lang="en-US" altLang="en-US" dirty="0"/>
              <a:t>Column One shows the practices divided into 4 groups (quartiles by their prescribing rate with the highest at the top.</a:t>
            </a:r>
          </a:p>
          <a:p>
            <a:r>
              <a:rPr lang="en-US" altLang="en-US" dirty="0"/>
              <a:t>Column two and three show the number and rate of complications in each group.</a:t>
            </a:r>
          </a:p>
          <a:p>
            <a:r>
              <a:rPr lang="en-US" altLang="en-US" dirty="0"/>
              <a:t>Columns four and five show the risk of the complications compared to the lowest prescribing group.</a:t>
            </a:r>
          </a:p>
          <a:p>
            <a:r>
              <a:rPr lang="en-US" altLang="en-US" dirty="0"/>
              <a:t>The final columns show the confidence around that estimate and the p value – less than 0.05 being significant.</a:t>
            </a:r>
          </a:p>
          <a:p>
            <a:r>
              <a:rPr lang="en-US" altLang="en-US" dirty="0"/>
              <a:t>As you can see I have highlighted the majority in green</a:t>
            </a:r>
          </a:p>
          <a:p>
            <a:r>
              <a:rPr lang="en-US" altLang="en-US" dirty="0"/>
              <a:t> Serious complications are rare after URTI, sore throats and otitis media.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dirty="0"/>
              <a:t>However pneumonia rates are significantly higher  - so </a:t>
            </a:r>
            <a:r>
              <a:rPr kumimoji="0" lang="en-US" altLang="en-US" sz="2400" b="0" i="0" u="none" strike="noStrike" kern="1200" cap="none" spc="0" normalizeH="0" baseline="0" noProof="0" dirty="0">
                <a:ln>
                  <a:noFill/>
                </a:ln>
                <a:solidFill>
                  <a:srgbClr val="F6F6F6">
                    <a:lumMod val="10000"/>
                  </a:srgbClr>
                </a:solidFill>
                <a:effectLst/>
                <a:uLnTx/>
                <a:uFillTx/>
                <a:latin typeface="Arial" pitchFamily="34" charset="0"/>
                <a:ea typeface="ヒラギノ角ゴ Pro W3"/>
                <a:cs typeface="ヒラギノ角ゴ Pro W3"/>
              </a:rPr>
              <a:t>in a practice of 7,000, this study indicates that a 10% reduction in antibiotic prescribing for RTI might expect: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1 additional pneumonia each year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1 additional peritonsillar abscess each 10 years </a:t>
            </a:r>
          </a:p>
          <a:p>
            <a:r>
              <a:rPr lang="en-US" altLang="en-US" dirty="0"/>
              <a:t>So this is why we need to carefully assess for risk of complications in LRTI or bronchitis </a:t>
            </a:r>
          </a:p>
          <a:p>
            <a:r>
              <a:rPr lang="en-US" altLang="en-US" dirty="0"/>
              <a:t>current NICE guidelines suggest targeting antibiotic prescribing at those at highest risk, </a:t>
            </a:r>
          </a:p>
          <a:p>
            <a:r>
              <a:rPr lang="en-US" altLang="en-US" dirty="0"/>
              <a:t>for example in those aged 65 or older with 2 or more of: recent </a:t>
            </a:r>
            <a:r>
              <a:rPr lang="en-US" altLang="en-US" dirty="0" err="1"/>
              <a:t>hospitalisation</a:t>
            </a:r>
            <a:r>
              <a:rPr lang="en-US" altLang="en-US" dirty="0"/>
              <a:t>, diabetes, CCF or recent steroid use.</a:t>
            </a:r>
          </a:p>
        </p:txBody>
      </p:sp>
      <p:sp>
        <p:nvSpPr>
          <p:cNvPr id="4" name="Header Placeholder 3">
            <a:extLst>
              <a:ext uri="{FF2B5EF4-FFF2-40B4-BE49-F238E27FC236}">
                <a16:creationId xmlns:a16="http://schemas.microsoft.com/office/drawing/2014/main" id="{863EDF22-0FEE-41C4-84AF-A7914B5F1777}"/>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CB052D6-BD05-4E5C-8221-9802924E492F}"/>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34DDC5-9887-42E3-9640-DA6ADCC06688}" type="datetime1">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15/10/2021</a:t>
            </a:fld>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CD644A8-DE61-4A27-82B3-80D72C6E1455}"/>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2020.11.03 TARGET condensed workshop FINAL to go with COVID decision points</a:t>
            </a:r>
          </a:p>
        </p:txBody>
      </p:sp>
      <p:sp>
        <p:nvSpPr>
          <p:cNvPr id="51207" name="Slide Number Placeholder 6">
            <a:extLst>
              <a:ext uri="{FF2B5EF4-FFF2-40B4-BE49-F238E27FC236}">
                <a16:creationId xmlns:a16="http://schemas.microsoft.com/office/drawing/2014/main" id="{C1FCB762-59B9-423C-B379-708B4D7AED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A964F97-473E-4541-9D85-A00564134EC8}"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7</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7843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73FC538-A416-435E-944F-B0C5ED9F11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6DD3AE9-12D6-427A-833D-1FF437E3EC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Presenter notes:</a:t>
            </a:r>
          </a:p>
          <a:p>
            <a:r>
              <a:rPr lang="en-US" altLang="en-US" dirty="0"/>
              <a:t>So most of the really large systematic reviews show that complications are rare. </a:t>
            </a:r>
          </a:p>
          <a:p>
            <a:r>
              <a:rPr lang="en-US" altLang="en-US" dirty="0"/>
              <a:t>With careful clinical assessment of need for antibiotics using these PHE leaflets with diagnostic prompts, </a:t>
            </a:r>
          </a:p>
          <a:p>
            <a:r>
              <a:rPr lang="en-US" altLang="en-US" dirty="0"/>
              <a:t>You can encourage the use of the PHE UTI, </a:t>
            </a:r>
            <a:r>
              <a:rPr lang="en-US" altLang="en-US" dirty="0" err="1"/>
              <a:t>diarrhoea</a:t>
            </a:r>
            <a:r>
              <a:rPr lang="en-US" altLang="en-US" dirty="0"/>
              <a:t> and vaginal discharge flowcharts and NICE visual summaries </a:t>
            </a:r>
          </a:p>
          <a:p>
            <a:r>
              <a:rPr lang="en-US" altLang="en-US" dirty="0"/>
              <a:t>and rule out more serious illness using clinical scoring tools, </a:t>
            </a:r>
          </a:p>
          <a:p>
            <a:r>
              <a:rPr lang="en-US" altLang="en-US" dirty="0" err="1"/>
              <a:t>FeverPAIN</a:t>
            </a:r>
            <a:r>
              <a:rPr lang="en-US" altLang="en-US" dirty="0"/>
              <a:t> can be used for acute sore throat </a:t>
            </a:r>
          </a:p>
          <a:p>
            <a:r>
              <a:rPr lang="en-US" altLang="en-US" dirty="0"/>
              <a:t>And </a:t>
            </a:r>
            <a:r>
              <a:rPr lang="en-US" altLang="en-US" dirty="0" err="1"/>
              <a:t>STARWAVe</a:t>
            </a:r>
            <a:r>
              <a:rPr lang="en-US" altLang="en-US" dirty="0"/>
              <a:t> that I will cover in a moment in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Backup/delayed antibiotics allow you to work with your patient to reduce the risks of complications. The PRISM trial shows that a back up prescriptions for sore throat helps to reduce complication rates. </a:t>
            </a:r>
          </a:p>
          <a:p>
            <a:endParaRPr lang="en-US" altLang="en-US" dirty="0"/>
          </a:p>
          <a:p>
            <a:r>
              <a:rPr lang="en-US" altLang="en-US" dirty="0"/>
              <a:t>We need to provide clear advice around duration of illness and what symptoms or signs may mean that urgent care is needed. These can be reinforced by using patient information leaflets available on the TARGET toolkit. </a:t>
            </a:r>
          </a:p>
        </p:txBody>
      </p:sp>
      <p:sp>
        <p:nvSpPr>
          <p:cNvPr id="4" name="Header Placeholder 3">
            <a:extLst>
              <a:ext uri="{FF2B5EF4-FFF2-40B4-BE49-F238E27FC236}">
                <a16:creationId xmlns:a16="http://schemas.microsoft.com/office/drawing/2014/main" id="{95A94ACE-3F5C-484C-A005-542AB5B136B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F23C344-822B-4268-BD95-AB06667583AF}"/>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310CBC-07F2-401A-88EB-75D648913300}" type="datetime1">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15/10/2021</a:t>
            </a:fld>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C3E78D8-CB6B-4901-A486-FF77F248852A}"/>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2020.11.03 TARGET condensed workshop FINAL to go with COVID decision points</a:t>
            </a:r>
          </a:p>
        </p:txBody>
      </p:sp>
      <p:sp>
        <p:nvSpPr>
          <p:cNvPr id="53255" name="Slide Number Placeholder 6">
            <a:extLst>
              <a:ext uri="{FF2B5EF4-FFF2-40B4-BE49-F238E27FC236}">
                <a16:creationId xmlns:a16="http://schemas.microsoft.com/office/drawing/2014/main" id="{2E243CD3-4596-4DFB-9284-D60B57DF9C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F69B1C6E-7B53-44D4-89C7-8C1CC6217F6E}"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8</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09142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This is part of the UTI flowchart for over 65 year olds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This has been downloaded from the target website over 50,000 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The flowcharts for UTI stress the importance of excluding genital causes first as vaginal discharge is rarely present in UTI.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To exclude sepsis and pyelonephritis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NOT to use dipsticks in most patients and especially not in the over 65s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Reflect on the yellow box which shows the NEW signs and symptoms of UTI to look out for in these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The box highlights the importance of checking for catheter blockages,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And the importance of considering catheter removal or replacement,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This flowchart and others are on the RCGP TARGET </a:t>
            </a:r>
            <a:r>
              <a:rPr lang="en-GB" b="0" u="none" dirty="0" err="1"/>
              <a:t>webiste</a:t>
            </a: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The flowchart also highlights the importance of always sending a urine for culture in this age group if antibiotics are started.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The UTI flowcharts are useful for non-medical prescribers and to set up telephone triaging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Details of papers:</a:t>
            </a:r>
          </a:p>
          <a:p>
            <a:pPr lvl="0"/>
            <a:r>
              <a:rPr lang="en-GB" sz="1200" u="sng" kern="1200" dirty="0">
                <a:solidFill>
                  <a:schemeClr val="tx1"/>
                </a:solidFill>
                <a:effectLst/>
                <a:latin typeface="+mn-lt"/>
                <a:ea typeface="+mn-ea"/>
                <a:cs typeface="+mn-cs"/>
              </a:rPr>
              <a:t>19.Chu CM. Diagnosis and Treatment of Urinary Tract Infections Across Age Groups. </a:t>
            </a:r>
            <a:r>
              <a:rPr lang="en-GB" sz="1200" i="1" u="sng" kern="1200" dirty="0">
                <a:solidFill>
                  <a:schemeClr val="tx1"/>
                </a:solidFill>
                <a:effectLst/>
                <a:latin typeface="+mn-lt"/>
                <a:ea typeface="+mn-ea"/>
                <a:cs typeface="+mn-cs"/>
              </a:rPr>
              <a:t>American Journal of Obstetrics and Gynaecology</a:t>
            </a:r>
            <a:r>
              <a:rPr lang="en-GB" sz="1200" u="sng" kern="1200" dirty="0">
                <a:solidFill>
                  <a:schemeClr val="tx1"/>
                </a:solidFill>
                <a:effectLst/>
                <a:latin typeface="+mn-lt"/>
                <a:ea typeface="+mn-ea"/>
                <a:cs typeface="+mn-cs"/>
              </a:rPr>
              <a:t>. 2018. Available from: </a:t>
            </a:r>
            <a:r>
              <a:rPr lang="en-GB" sz="1200" u="sng" kern="1200" dirty="0">
                <a:solidFill>
                  <a:schemeClr val="tx1"/>
                </a:solidFill>
                <a:effectLst/>
                <a:latin typeface="+mn-lt"/>
                <a:ea typeface="+mn-ea"/>
                <a:cs typeface="+mn-cs"/>
                <a:hlinkClick r:id="rId3"/>
              </a:rPr>
              <a:t>www.ajog.org/article/S0002-9378(17)32805-3/pdf</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RATIONALE: An expert review of diagnosis and treatments of UTIs in different age groups. Authors suggest that the most diagnostic symptoms of UTIs include change in frequency, dysuria, urgency, and presence or absence of vaginal discharge, but suggest that UTIs may present differently in older women. Other symptoms include suprapubic, vaginal, and urethral tenderness, as well as haematuria. It is important to note that systemic symptoms, such as nausea, vomiting, flank pain, upper back pain, and fevers may indicate ascension of infection to the upper urinary tract and should not be treated as uncomplicated UTI.</a:t>
            </a:r>
          </a:p>
          <a:p>
            <a:r>
              <a:rPr lang="en-GB" sz="1200" kern="1200" dirty="0">
                <a:solidFill>
                  <a:schemeClr val="tx1"/>
                </a:solidFill>
                <a:effectLst/>
                <a:latin typeface="+mn-lt"/>
                <a:ea typeface="+mn-ea"/>
                <a:cs typeface="+mn-cs"/>
              </a:rPr>
              <a:t> </a:t>
            </a:r>
          </a:p>
          <a:p>
            <a:pPr lvl="0"/>
            <a:r>
              <a:rPr lang="en-GB" sz="1200" u="sng" kern="1200" dirty="0">
                <a:solidFill>
                  <a:schemeClr val="tx1"/>
                </a:solidFill>
                <a:effectLst/>
                <a:latin typeface="+mn-lt"/>
                <a:ea typeface="+mn-ea"/>
                <a:cs typeface="+mn-cs"/>
              </a:rPr>
              <a:t>20.Balogun SA, </a:t>
            </a:r>
            <a:r>
              <a:rPr lang="en-GB" sz="1200" u="sng" kern="1200" dirty="0" err="1">
                <a:solidFill>
                  <a:schemeClr val="tx1"/>
                </a:solidFill>
                <a:effectLst/>
                <a:latin typeface="+mn-lt"/>
                <a:ea typeface="+mn-ea"/>
                <a:cs typeface="+mn-cs"/>
              </a:rPr>
              <a:t>Philbrick</a:t>
            </a:r>
            <a:r>
              <a:rPr lang="en-GB" sz="1200" u="sng" kern="1200" dirty="0">
                <a:solidFill>
                  <a:schemeClr val="tx1"/>
                </a:solidFill>
                <a:effectLst/>
                <a:latin typeface="+mn-lt"/>
                <a:ea typeface="+mn-ea"/>
                <a:cs typeface="+mn-cs"/>
              </a:rPr>
              <a:t> JT. Delirium, a Symptom of UTI in the Elderly: Fact or Fable? A Systematic Review. Can </a:t>
            </a:r>
            <a:r>
              <a:rPr lang="en-GB" sz="1200" u="sng" kern="1200" dirty="0" err="1">
                <a:solidFill>
                  <a:schemeClr val="tx1"/>
                </a:solidFill>
                <a:effectLst/>
                <a:latin typeface="+mn-lt"/>
                <a:ea typeface="+mn-ea"/>
                <a:cs typeface="+mn-cs"/>
              </a:rPr>
              <a:t>Geriatr</a:t>
            </a:r>
            <a:r>
              <a:rPr lang="en-GB" sz="1200" u="sng" kern="1200" dirty="0">
                <a:solidFill>
                  <a:schemeClr val="tx1"/>
                </a:solidFill>
                <a:effectLst/>
                <a:latin typeface="+mn-lt"/>
                <a:ea typeface="+mn-ea"/>
                <a:cs typeface="+mn-cs"/>
              </a:rPr>
              <a:t> J. 2014;17(1):22-6. Available from: </a:t>
            </a:r>
            <a:r>
              <a:rPr lang="en-GB" sz="1200" u="sng" kern="1200" dirty="0">
                <a:solidFill>
                  <a:schemeClr val="tx1"/>
                </a:solidFill>
                <a:effectLst/>
                <a:latin typeface="+mn-lt"/>
                <a:ea typeface="+mn-ea"/>
                <a:cs typeface="+mn-cs"/>
                <a:hlinkClick r:id="rId4"/>
              </a:rPr>
              <a:t>www.ncbi.nlm.nih.gov/pmc/articles/PMC3940475/pdf/cgj-17-22.pdf</a:t>
            </a:r>
            <a:r>
              <a:rPr lang="en-GB" sz="1200" u="sng"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RATIONALE: A systematic review that looked at the relationship between delirium and UTI. A search was conducted for published studies from 1966 through 2012 using the MESH terms “urinary tract infection” and “delirium”, limited to humans, age 65 and older. Of the 11 identified studies, 5 met inclusion criteria of being primary studies that addressed the association of UTI and delirium. The studies were 4 cross-sectional observational studies and 1 case series. The methodological strength of the studies was evaluated using 6 standards adapted from a previous systematic review. Only 2 of the 5 studies adequately matched or statistically adjusted for differences in comparison groups. None of the studies evaluated subjects with equal intensity for the presence of delirium and UTI, nor did they have objective criteria for either diagnosis. In subjects with delirium, UTI rates ranged from 25.9% to 32% compared to 13% in those without delirium. In subjects with UTI, delirium rates ranged from 30% to 35%, compared to 7.7% to 8% in those without UTI. Though the studies examined conclude that there is an association between UTI and delirium, all of them had significant methodological flaws that likely led to biased results. It is difficult to ascertain the degree to which UTIs cause delirium and more research is needed to clarify the relationship. The authors conclude that it is reasonable to assume that there is an association between delirium and sufficiently symptomatic UTI, just as there is for delirium and multiple other infections/conditions. It is also reasonable to conclude that asymptomatic bacteriuria, without dysuria, frequency, bladder discomfort, or fever, is unlikely to cause a patient to become delirious (</a:t>
            </a:r>
            <a:r>
              <a:rPr lang="en-GB" sz="1200" kern="1200" dirty="0" err="1">
                <a:solidFill>
                  <a:schemeClr val="tx1"/>
                </a:solidFill>
                <a:effectLst/>
                <a:latin typeface="+mn-lt"/>
                <a:ea typeface="+mn-ea"/>
                <a:cs typeface="+mn-cs"/>
              </a:rPr>
              <a:t>Gau</a:t>
            </a:r>
            <a:r>
              <a:rPr lang="en-GB" sz="1200" kern="1200" dirty="0">
                <a:solidFill>
                  <a:schemeClr val="tx1"/>
                </a:solidFill>
                <a:effectLst/>
                <a:latin typeface="+mn-lt"/>
                <a:ea typeface="+mn-ea"/>
                <a:cs typeface="+mn-cs"/>
              </a:rPr>
              <a:t> 2009) and that factors other than an abnormal urinalysis play a more dominant role in the development of delirium.</a:t>
            </a:r>
          </a:p>
          <a:p>
            <a:r>
              <a:rPr lang="en-GB" sz="1200" kern="1200" dirty="0">
                <a:solidFill>
                  <a:schemeClr val="tx1"/>
                </a:solidFill>
                <a:effectLst/>
                <a:latin typeface="+mn-lt"/>
                <a:ea typeface="+mn-ea"/>
                <a:cs typeface="+mn-cs"/>
              </a:rPr>
              <a:t> </a:t>
            </a:r>
          </a:p>
          <a:p>
            <a:pPr lvl="0"/>
            <a:r>
              <a:rPr lang="en-GB" sz="1200" u="sng" kern="1200" dirty="0">
                <a:solidFill>
                  <a:schemeClr val="tx1"/>
                </a:solidFill>
                <a:effectLst/>
                <a:latin typeface="+mn-lt"/>
                <a:ea typeface="+mn-ea"/>
                <a:cs typeface="+mn-cs"/>
              </a:rPr>
              <a:t>21.Portman DJ, </a:t>
            </a:r>
            <a:r>
              <a:rPr lang="en-GB" sz="1200" u="sng" kern="1200" dirty="0" err="1">
                <a:solidFill>
                  <a:schemeClr val="tx1"/>
                </a:solidFill>
                <a:effectLst/>
                <a:latin typeface="+mn-lt"/>
                <a:ea typeface="+mn-ea"/>
                <a:cs typeface="+mn-cs"/>
              </a:rPr>
              <a:t>Gass</a:t>
            </a:r>
            <a:r>
              <a:rPr lang="en-GB" sz="1200" u="sng" kern="1200" dirty="0">
                <a:solidFill>
                  <a:schemeClr val="tx1"/>
                </a:solidFill>
                <a:effectLst/>
                <a:latin typeface="+mn-lt"/>
                <a:ea typeface="+mn-ea"/>
                <a:cs typeface="+mn-cs"/>
              </a:rPr>
              <a:t> ML, Vulvovaginal Atrophy Terminology Consensus Conference P. Genitourinary syndrome of menopause: new terminology for vulvovaginal atrophy from the International Society for the Study of Women's Sexual Health and the North American Menopause Society. </a:t>
            </a:r>
            <a:r>
              <a:rPr lang="en-GB" sz="1200" i="1" u="sng" kern="1200" dirty="0" err="1">
                <a:solidFill>
                  <a:schemeClr val="tx1"/>
                </a:solidFill>
                <a:effectLst/>
                <a:latin typeface="+mn-lt"/>
                <a:ea typeface="+mn-ea"/>
                <a:cs typeface="+mn-cs"/>
              </a:rPr>
              <a:t>Maturitas</a:t>
            </a:r>
            <a:r>
              <a:rPr lang="en-GB" sz="1200" u="sng" kern="1200" dirty="0">
                <a:solidFill>
                  <a:schemeClr val="tx1"/>
                </a:solidFill>
                <a:effectLst/>
                <a:latin typeface="+mn-lt"/>
                <a:ea typeface="+mn-ea"/>
                <a:cs typeface="+mn-cs"/>
              </a:rPr>
              <a:t>. 2014;79(3):349-54. Available from: </a:t>
            </a:r>
            <a:r>
              <a:rPr lang="en-GB" sz="1200" u="sng" kern="1200" dirty="0">
                <a:solidFill>
                  <a:schemeClr val="tx1"/>
                </a:solidFill>
                <a:effectLst/>
                <a:latin typeface="+mn-lt"/>
                <a:ea typeface="+mn-ea"/>
                <a:cs typeface="+mn-cs"/>
                <a:hlinkClick r:id="rId5"/>
              </a:rPr>
              <a:t>www.ncbi.nlm.nih.gov/pubmed/25179577</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RATIONALE: Consensus report from 2012. The Board of Directors of the International Society for the Study of Women's Sexual Health (ISSWSH) and the Board of Trustees of The North American Menopause Society (NAMS) acknowledged the need to review current terminology associated with genitourinary tract symptoms related to menopause. To do this they co-sponsored a terminology consensus conference, which was held in May 2013 and agreed that the term genitourinary syndrome of menopause (GSM) is a medically more accurate, all-encompassing, and publicly acceptable term than vulvovaginal atrophy. Symptoms of GSM are associated with a decrease in oestrogen and other sex steroids involving changes to the labia majora/minora, clitoris, vestibule/</a:t>
            </a:r>
            <a:r>
              <a:rPr lang="en-GB" sz="1200" kern="1200" dirty="0" err="1">
                <a:solidFill>
                  <a:schemeClr val="tx1"/>
                </a:solidFill>
                <a:effectLst/>
                <a:latin typeface="+mn-lt"/>
                <a:ea typeface="+mn-ea"/>
                <a:cs typeface="+mn-cs"/>
              </a:rPr>
              <a:t>introitus</a:t>
            </a:r>
            <a:r>
              <a:rPr lang="en-GB" sz="1200" kern="1200" dirty="0">
                <a:solidFill>
                  <a:schemeClr val="tx1"/>
                </a:solidFill>
                <a:effectLst/>
                <a:latin typeface="+mn-lt"/>
                <a:ea typeface="+mn-ea"/>
                <a:cs typeface="+mn-cs"/>
              </a:rPr>
              <a:t>, vagina, urethra and bladder. The syndrome may include but is not limited to genital symptoms of dryness, burning, and irritation; sexual symptoms of lack of lubrication, discomfort or pain, and impaired function; and urinary symptoms of urgency, dysuria and recurrent urinary tract infections. Women may present with some or all of the signs and symptoms. The term was presented and discussed at the annual meeting of each society. GSM is currently used as the as a term to cover both atrophic vaginitis and vaginal atrophy in more recent references found during the review for the UTI diagnostic flowcharts.</a:t>
            </a:r>
          </a:p>
          <a:p>
            <a:r>
              <a:rPr lang="en-GB" sz="1200" kern="1200" dirty="0">
                <a:solidFill>
                  <a:schemeClr val="tx1"/>
                </a:solidFill>
                <a:effectLst/>
                <a:latin typeface="+mn-lt"/>
                <a:ea typeface="+mn-ea"/>
                <a:cs typeface="+mn-cs"/>
              </a:rPr>
              <a:t> </a:t>
            </a:r>
          </a:p>
          <a:p>
            <a:pPr lvl="0"/>
            <a:r>
              <a:rPr lang="en-GB" sz="1200" u="sng" kern="1200" dirty="0">
                <a:solidFill>
                  <a:schemeClr val="tx1"/>
                </a:solidFill>
                <a:effectLst/>
                <a:latin typeface="+mn-lt"/>
                <a:ea typeface="+mn-ea"/>
                <a:cs typeface="+mn-cs"/>
              </a:rPr>
              <a:t>22.Little P. Antibiotics or NSAIDs for uncomplicated urinary tract infection? </a:t>
            </a:r>
            <a:r>
              <a:rPr lang="en-GB" sz="1200" i="1" u="sng" kern="1200" dirty="0">
                <a:solidFill>
                  <a:schemeClr val="tx1"/>
                </a:solidFill>
                <a:effectLst/>
                <a:latin typeface="+mn-lt"/>
                <a:ea typeface="+mn-ea"/>
                <a:cs typeface="+mn-cs"/>
              </a:rPr>
              <a:t>BMJ</a:t>
            </a:r>
            <a:r>
              <a:rPr lang="en-GB" sz="1200" u="sng" kern="1200" dirty="0">
                <a:solidFill>
                  <a:schemeClr val="tx1"/>
                </a:solidFill>
                <a:effectLst/>
                <a:latin typeface="+mn-lt"/>
                <a:ea typeface="+mn-ea"/>
                <a:cs typeface="+mn-cs"/>
              </a:rPr>
              <a:t>. 2017;359:j5037. Available from: </a:t>
            </a:r>
            <a:r>
              <a:rPr lang="en-GB" sz="1200" u="sng" kern="1200" dirty="0">
                <a:solidFill>
                  <a:schemeClr val="tx1"/>
                </a:solidFill>
                <a:effectLst/>
                <a:latin typeface="+mn-lt"/>
                <a:ea typeface="+mn-ea"/>
                <a:cs typeface="+mn-cs"/>
                <a:hlinkClick r:id="rId6"/>
              </a:rPr>
              <a:t>www.ncbi.nlm.nih.gov/pubmed/29117972</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RATIONALE: An editorial discussion around antibiotics or NSAID’s for UTIs. The author suggests Paracetamol could be used more regularly as the first line analgesic in UTIs as it seems to be associated with a lower risk of adverse outcomes compared to nonsteroidal anti-inflammatories. The authors conclude however, that more evidence is needed to support the use of paracetamol in treating UTIs.</a:t>
            </a:r>
          </a:p>
          <a:p>
            <a:r>
              <a:rPr lang="en-GB" sz="1200" kern="1200" dirty="0">
                <a:solidFill>
                  <a:schemeClr val="tx1"/>
                </a:solidFill>
                <a:effectLst/>
                <a:latin typeface="+mn-lt"/>
                <a:ea typeface="+mn-ea"/>
                <a:cs typeface="+mn-cs"/>
              </a:rPr>
              <a:t> </a:t>
            </a:r>
          </a:p>
          <a:p>
            <a:pPr lvl="0"/>
            <a:r>
              <a:rPr lang="en-GB" sz="1200" u="sng" kern="1200" dirty="0">
                <a:solidFill>
                  <a:schemeClr val="tx1"/>
                </a:solidFill>
                <a:effectLst/>
                <a:latin typeface="+mn-lt"/>
                <a:ea typeface="+mn-ea"/>
                <a:cs typeface="+mn-cs"/>
              </a:rPr>
              <a:t>23.Little P, Moore MV, Turner S, </a:t>
            </a:r>
            <a:r>
              <a:rPr lang="en-GB" sz="1200" u="sng" kern="1200" dirty="0" err="1">
                <a:solidFill>
                  <a:schemeClr val="tx1"/>
                </a:solidFill>
                <a:effectLst/>
                <a:latin typeface="+mn-lt"/>
                <a:ea typeface="+mn-ea"/>
                <a:cs typeface="+mn-cs"/>
              </a:rPr>
              <a:t>Rumsby</a:t>
            </a:r>
            <a:r>
              <a:rPr lang="en-GB" sz="1200" u="sng" kern="1200" dirty="0">
                <a:solidFill>
                  <a:schemeClr val="tx1"/>
                </a:solidFill>
                <a:effectLst/>
                <a:latin typeface="+mn-lt"/>
                <a:ea typeface="+mn-ea"/>
                <a:cs typeface="+mn-cs"/>
              </a:rPr>
              <a:t> K, Warner G, Lowes JA, et al. Effectiveness of 5 different approaches in management of urinary tract infection: randomised controlled trial. BMJ. 2010;340:c199. Available from: </a:t>
            </a:r>
            <a:r>
              <a:rPr lang="en-GB" sz="1200" u="sng" kern="1200" dirty="0">
                <a:solidFill>
                  <a:schemeClr val="tx1"/>
                </a:solidFill>
                <a:effectLst/>
                <a:latin typeface="+mn-lt"/>
                <a:ea typeface="+mn-ea"/>
                <a:cs typeface="+mn-cs"/>
                <a:hlinkClick r:id="rId7"/>
              </a:rPr>
              <a:t>www.ncbi.nlm.nih.gov/pubmed/20139214</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RATIONALE: Randomised controlled trial to assess the impact of different management strategies in UTIs in primary care. The study included 309 non-pregnant women aged 18-70 presenting with suspected UTI who were randomised to 5 management approaches: empirical antibiotics; empirical delayed (by 48 hours) antibiotics; or targeted antibiotics based on a symptom score (2 or more of urine cloudiness, urine smell, </a:t>
            </a:r>
            <a:r>
              <a:rPr lang="en-GB" sz="1200" kern="1200" dirty="0" err="1">
                <a:solidFill>
                  <a:schemeClr val="tx1"/>
                </a:solidFill>
                <a:effectLst/>
                <a:latin typeface="+mn-lt"/>
                <a:ea typeface="+mn-ea"/>
                <a:cs typeface="+mn-cs"/>
              </a:rPr>
              <a:t>nocturia</a:t>
            </a:r>
            <a:r>
              <a:rPr lang="en-GB" sz="1200" kern="1200" dirty="0">
                <a:solidFill>
                  <a:schemeClr val="tx1"/>
                </a:solidFill>
                <a:effectLst/>
                <a:latin typeface="+mn-lt"/>
                <a:ea typeface="+mn-ea"/>
                <a:cs typeface="+mn-cs"/>
              </a:rPr>
              <a:t>, or dysuria), a dipstick result (nitrite or both leucocytes and blood), or a positive result on mid-stream urine analysis. Self-help advice was controlled in each group. The outcomes of symptom severity (days 2 to 4) and duration, and use of antibiotics were assessed. Patients had 3.5 days of moderately bad symptoms if they took antibiotics immediately. There were no significant differences in duration or severity of symptoms. There were differences in antibiotic use (immediate antibiotics 97%, mid-stream urine 81%, dipstick 80%, symptom score 90%, delayed antibiotics 77%; P=0.011) and in sending mid-stream urine samples (immediate antibiotics 23%, mid-stream urine 89%, dipstick 36%, symptom score 33%, delayed antibiotics 15%; P&lt;0.001). Patients who waited at least 48 hours to start taking antibiotics re-consulted less (hazard ratio 0.57 (95% confidence interval 0.36 to 0.89), P=0.014) but on average had symptoms for 37% longer than those taking immediate antibiotics (incident rate ratio 1.37 (1.11 to 1.68), P=0.003), particularly the mid-stream urine group (73% longer, 22% to 140%; none of the other groups had more than 22% longer duration). The authors concluded that all management strategies achieve similar symptom control. There is no advantage in routinely sending mid-stream urine samples for testing, and antibiotics targeted with dipstick tests with a delayed prescription as backup, or empirical delayed prescription, can help to reduce antibiotic use.</a:t>
            </a:r>
          </a:p>
          <a:p>
            <a:r>
              <a:rPr lang="en-GB" sz="1200" kern="1200" dirty="0">
                <a:solidFill>
                  <a:schemeClr val="tx1"/>
                </a:solidFill>
                <a:effectLst/>
                <a:latin typeface="+mn-lt"/>
                <a:ea typeface="+mn-ea"/>
                <a:cs typeface="+mn-cs"/>
              </a:rPr>
              <a:t> </a:t>
            </a:r>
          </a:p>
          <a:p>
            <a:pPr lvl="0"/>
            <a:r>
              <a:rPr lang="en-GB" sz="1200" u="sng" kern="1200" dirty="0">
                <a:solidFill>
                  <a:schemeClr val="tx1"/>
                </a:solidFill>
                <a:effectLst/>
                <a:latin typeface="+mn-lt"/>
                <a:ea typeface="+mn-ea"/>
                <a:cs typeface="+mn-cs"/>
              </a:rPr>
              <a:t>24.National Institute for Health and Care Excellence. Urinary tract infection (catheter associated): antimicrobial prescribing – </a:t>
            </a:r>
            <a:r>
              <a:rPr lang="en-GB" sz="1200" b="1" u="sng" kern="1200" dirty="0">
                <a:solidFill>
                  <a:schemeClr val="tx1"/>
                </a:solidFill>
                <a:effectLst/>
                <a:latin typeface="+mn-lt"/>
                <a:ea typeface="+mn-ea"/>
                <a:cs typeface="+mn-cs"/>
              </a:rPr>
              <a:t>Draft for Consultation</a:t>
            </a:r>
            <a:r>
              <a:rPr lang="en-GB" sz="1200" u="sng" kern="1200" dirty="0">
                <a:solidFill>
                  <a:schemeClr val="tx1"/>
                </a:solidFill>
                <a:effectLst/>
                <a:latin typeface="+mn-lt"/>
                <a:ea typeface="+mn-ea"/>
                <a:cs typeface="+mn-cs"/>
              </a:rPr>
              <a:t>. Nice guidelines. Published May 2018. Available from: </a:t>
            </a:r>
            <a:r>
              <a:rPr lang="en-GB" sz="1200" u="sng" kern="1200" dirty="0">
                <a:solidFill>
                  <a:schemeClr val="tx1"/>
                </a:solidFill>
                <a:effectLst/>
                <a:latin typeface="+mn-lt"/>
                <a:ea typeface="+mn-ea"/>
                <a:cs typeface="+mn-cs"/>
                <a:hlinkClick r:id="rId8"/>
              </a:rPr>
              <a:t>www.nice.org.uk/guidance/indevelopment/gid-apg10005</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RATIONALE:  This guideline sets out an antimicrobial prescribing strategy for catheter associated UTI. It aims to optimise antibiotic use and reduce antibiotic resistance. </a:t>
            </a:r>
            <a:r>
              <a:rPr lang="en-GB" sz="1200" b="1" kern="1200" dirty="0">
                <a:solidFill>
                  <a:schemeClr val="tx1"/>
                </a:solidFill>
                <a:effectLst/>
                <a:latin typeface="+mn-lt"/>
                <a:ea typeface="+mn-ea"/>
                <a:cs typeface="+mn-cs"/>
              </a:rPr>
              <a:t>Final publication of the guidelines should occur in November 2018 so information presented here is should only be used as reference and readers should refer to the finalised guidance once published.</a:t>
            </a:r>
            <a:r>
              <a:rPr lang="en-GB" sz="1200" kern="1200" dirty="0">
                <a:solidFill>
                  <a:schemeClr val="tx1"/>
                </a:solidFill>
                <a:effectLst/>
                <a:latin typeface="+mn-lt"/>
                <a:ea typeface="+mn-ea"/>
                <a:cs typeface="+mn-cs"/>
              </a:rPr>
              <a:t> The draft states that the longer a catheter is in place, the more likely bacteria will be found in the urine, treatment is only needed for symptomatic catheter-associated UTI not asymptomatic bacteriuria (apart from in pregnant women with asymptomatic bacteriuria, see the NICE antimicrobial prescribing guideline on lower UTI). Consider removing or changing the catheter before treating the infection if it has been in place for more than 7 days. Catheters should be removed rather than changed where possible. When collecting a urine sample from the sampling port of the catheter use aseptic technique and send for culture and susceptibility testing. If the catheter has been changed, obtain the sample from the new catheter. If the catheter has been removed obtain a mid-stream specimen of urine. Take account of the severity of symptoms and consider waiting until urine culture and susceptibility results are available before prescribing an antibiotic for catheter-associated UTI. Offer an antibiotic (see the recommendations on choice of antibiotic) to people with catheter-associated UTI, taking into account: the severity of symptoms, the risk of developing complications, previous urine culture and susceptibility results, and previous antibiotic use. When urine culture and susceptibility results are available: review the choice of antibiotic, </a:t>
            </a:r>
            <a:r>
              <a:rPr lang="en-GB" sz="1200" b="1" kern="1200" dirty="0">
                <a:solidFill>
                  <a:schemeClr val="tx1"/>
                </a:solidFill>
                <a:effectLst/>
                <a:latin typeface="+mn-lt"/>
                <a:ea typeface="+mn-ea"/>
                <a:cs typeface="+mn-cs"/>
              </a:rPr>
              <a:t>and </a:t>
            </a:r>
            <a:r>
              <a:rPr lang="en-GB" sz="1200" kern="1200" dirty="0">
                <a:solidFill>
                  <a:schemeClr val="tx1"/>
                </a:solidFill>
                <a:effectLst/>
                <a:latin typeface="+mn-lt"/>
                <a:ea typeface="+mn-ea"/>
                <a:cs typeface="+mn-cs"/>
              </a:rPr>
              <a:t>change the antibiotic according to susceptibility results if the bacteria are resistant and symptoms are not already improving, using narrow spectrum antibiotics wherever possible. </a:t>
            </a:r>
          </a:p>
          <a:p>
            <a:r>
              <a:rPr lang="en-GB" sz="1200" kern="1200" dirty="0">
                <a:solidFill>
                  <a:schemeClr val="tx1"/>
                </a:solidFill>
                <a:effectLst/>
                <a:latin typeface="+mn-lt"/>
                <a:ea typeface="+mn-ea"/>
                <a:cs typeface="+mn-cs"/>
              </a:rPr>
              <a:t> </a:t>
            </a:r>
          </a:p>
          <a:p>
            <a:pPr lvl="0"/>
            <a:r>
              <a:rPr lang="en-GB" sz="1200" u="sng" kern="1200" dirty="0">
                <a:solidFill>
                  <a:schemeClr val="tx1"/>
                </a:solidFill>
                <a:effectLst/>
                <a:latin typeface="+mn-lt"/>
                <a:ea typeface="+mn-ea"/>
                <a:cs typeface="+mn-cs"/>
              </a:rPr>
              <a:t>25.Michaels T, Sands J. Dysuria: Evaluation and Differential Diagnosis in Adults. </a:t>
            </a:r>
            <a:r>
              <a:rPr lang="en-GB" sz="1200" i="1" u="sng" kern="1200" dirty="0">
                <a:solidFill>
                  <a:schemeClr val="tx1"/>
                </a:solidFill>
                <a:effectLst/>
                <a:latin typeface="+mn-lt"/>
                <a:ea typeface="+mn-ea"/>
                <a:cs typeface="+mn-cs"/>
              </a:rPr>
              <a:t>American Family Physician</a:t>
            </a:r>
            <a:r>
              <a:rPr lang="en-GB" sz="1200" u="sng" kern="1200" dirty="0">
                <a:solidFill>
                  <a:schemeClr val="tx1"/>
                </a:solidFill>
                <a:effectLst/>
                <a:latin typeface="+mn-lt"/>
                <a:ea typeface="+mn-ea"/>
                <a:cs typeface="+mn-cs"/>
              </a:rPr>
              <a:t>. 2015;92(9). Available from: </a:t>
            </a:r>
            <a:r>
              <a:rPr lang="en-GB" sz="1200" u="sng" kern="1200" dirty="0">
                <a:solidFill>
                  <a:schemeClr val="tx1"/>
                </a:solidFill>
                <a:effectLst/>
                <a:latin typeface="+mn-lt"/>
                <a:ea typeface="+mn-ea"/>
                <a:cs typeface="+mn-cs"/>
                <a:hlinkClick r:id="rId9"/>
              </a:rPr>
              <a:t>www.ncbi.nlm.nih.gov/pubmed/26554471</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RATIONALE: A review of evidence based approaches for the evaluation of adult patients with dysuria. The authors state that the most common cause of acute dysuria is infection, especially cystitis. Other infectious causes include urethritis, sexually transmitted infections, and vaginitis. Non-infectious inflammatory causes include a foreign body in the urinary tract and dermatologic conditions. Non-inflammatory causes of dysuria include medication use, urethral anatomic abnormalities, local trauma, and interstitial cystitis/bladder pain syndrome. Prostatitis can present with dysuria. An initial targeted history includes features of a local cause (for example vaginal or urethral irritation), risk factors for a complicated UTI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male sex, pregnancy, presence of urologic obstruction, recent procedure), and symptoms of pyelonephritis. Often the most relevant findings on physical examination are sex-specific, including inspecting for infectious or atrophic vaginitis and STIs in women, and prostatitis and STIs in men. Women with vulvovaginal symptoms should be evaluated for vaginitis. Urethritis should be suspected in younger, sexually active patients with dysuria and pyuria with­out bacteriuria; in men, urethral inflamma­tion and discharge is typically present. In patients with suspected urethritis, a ure­thral, vaginal, </a:t>
            </a:r>
            <a:r>
              <a:rPr lang="en-GB" sz="1200" kern="1200" dirty="0" err="1">
                <a:solidFill>
                  <a:schemeClr val="tx1"/>
                </a:solidFill>
                <a:effectLst/>
                <a:latin typeface="+mn-lt"/>
                <a:ea typeface="+mn-ea"/>
                <a:cs typeface="+mn-cs"/>
              </a:rPr>
              <a:t>endocervical</a:t>
            </a:r>
            <a:r>
              <a:rPr lang="en-GB" sz="1200" kern="1200" dirty="0">
                <a:solidFill>
                  <a:schemeClr val="tx1"/>
                </a:solidFill>
                <a:effectLst/>
                <a:latin typeface="+mn-lt"/>
                <a:ea typeface="+mn-ea"/>
                <a:cs typeface="+mn-cs"/>
              </a:rPr>
              <a:t>, or urine nucleic acid amplification test for </a:t>
            </a:r>
            <a:r>
              <a:rPr lang="en-GB" sz="1200" i="1" kern="1200" dirty="0">
                <a:solidFill>
                  <a:schemeClr val="tx1"/>
                </a:solidFill>
                <a:effectLst/>
                <a:latin typeface="+mn-lt"/>
                <a:ea typeface="+mn-ea"/>
                <a:cs typeface="+mn-cs"/>
              </a:rPr>
              <a:t>Neisseria gonor­rhoeae </a:t>
            </a:r>
            <a:r>
              <a:rPr lang="en-GB" sz="1200" kern="1200" dirty="0">
                <a:solidFill>
                  <a:schemeClr val="tx1"/>
                </a:solidFill>
                <a:effectLst/>
                <a:latin typeface="+mn-lt"/>
                <a:ea typeface="+mn-ea"/>
                <a:cs typeface="+mn-cs"/>
              </a:rPr>
              <a:t>and </a:t>
            </a:r>
            <a:r>
              <a:rPr lang="en-GB" sz="1200" i="1" kern="1200" dirty="0">
                <a:solidFill>
                  <a:schemeClr val="tx1"/>
                </a:solidFill>
                <a:effectLst/>
                <a:latin typeface="+mn-lt"/>
                <a:ea typeface="+mn-ea"/>
                <a:cs typeface="+mn-cs"/>
              </a:rPr>
              <a:t>Chlamydia trachomatis </a:t>
            </a:r>
            <a:r>
              <a:rPr lang="en-GB" sz="1200" kern="1200" dirty="0">
                <a:solidFill>
                  <a:schemeClr val="tx1"/>
                </a:solidFill>
                <a:effectLst/>
                <a:latin typeface="+mn-lt"/>
                <a:ea typeface="+mn-ea"/>
                <a:cs typeface="+mn-cs"/>
              </a:rPr>
              <a:t>is indi­cated. Men with prostatitis may have deep perineal pain and obstructive urinary symptoms, whereas those with </a:t>
            </a:r>
            <a:r>
              <a:rPr lang="en-GB" sz="1200" kern="1200" dirty="0" err="1">
                <a:solidFill>
                  <a:schemeClr val="tx1"/>
                </a:solidFill>
                <a:effectLst/>
                <a:latin typeface="+mn-lt"/>
                <a:ea typeface="+mn-ea"/>
                <a:cs typeface="+mn-cs"/>
              </a:rPr>
              <a:t>epididymo-orchitis</a:t>
            </a:r>
            <a:r>
              <a:rPr lang="en-GB" sz="1200" kern="1200" dirty="0">
                <a:solidFill>
                  <a:schemeClr val="tx1"/>
                </a:solidFill>
                <a:effectLst/>
                <a:latin typeface="+mn-lt"/>
                <a:ea typeface="+mn-ea"/>
                <a:cs typeface="+mn-cs"/>
              </a:rPr>
              <a:t> may have localized testicular pain. Any complicating features or recurrent symptoms warrant a history, physical examination, urinalysis, and urine culture. Findings from the secondary evaluation, selected laboratory tests, and directed imaging studies enable physicians to progress through a logical evaluation and determine the cause of dysuria or make an appropriate referral.  </a:t>
            </a:r>
          </a:p>
          <a:p>
            <a:r>
              <a:rPr lang="en-GB" sz="1200" kern="1200" dirty="0">
                <a:solidFill>
                  <a:schemeClr val="tx1"/>
                </a:solidFill>
                <a:effectLst/>
                <a:latin typeface="+mn-lt"/>
                <a:ea typeface="+mn-ea"/>
                <a:cs typeface="+mn-cs"/>
              </a:rPr>
              <a:t> </a:t>
            </a:r>
          </a:p>
          <a:p>
            <a:pPr lvl="0"/>
            <a:r>
              <a:rPr lang="en-GB" sz="1200" u="sng" kern="1200" dirty="0">
                <a:solidFill>
                  <a:schemeClr val="tx1"/>
                </a:solidFill>
                <a:effectLst/>
                <a:latin typeface="+mn-lt"/>
                <a:ea typeface="+mn-ea"/>
                <a:cs typeface="+mn-cs"/>
              </a:rPr>
              <a:t>26.National Institute for Health and Care Excellence. Urinary tract infection (lower): antimicrobial prescribing. Nice guidelines. Published October 2018. Available from: </a:t>
            </a:r>
            <a:r>
              <a:rPr lang="en-GB" sz="1200" u="sng" kern="1200" dirty="0">
                <a:solidFill>
                  <a:schemeClr val="tx1"/>
                </a:solidFill>
                <a:effectLst/>
                <a:latin typeface="+mn-lt"/>
                <a:ea typeface="+mn-ea"/>
                <a:cs typeface="+mn-cs"/>
                <a:hlinkClick r:id="rId10"/>
              </a:rPr>
              <a:t>www.nice.org.uk/guidance/ng109</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RATIONALE: This guideline (produced by the NICE Public Health and Social Care Guidelines Team) sets out an antimicrobial prescribing strategy for lower urinary tract infection. It aims to optimise antibiotic use and reduce antibiotic resistance. It is clearly stated which antibiotics should be used for infections in tables within the guidelines and these tables are also included in the visual summaries that accompany the guidelines. The recommendations state that advice should be given on self-care to all those with expected a lower UTI. This includes paracetamol for pain, adequate intake of fluids, and no evidence was found on cranberry products to treat a lower UTI. Obtain a mid-stream urine sample before prescribing antibiotics for pregnant women and men with lower UTI and send for culture and susceptibility testing. Consider a back-up antibiotic prescription or an immediate antibiotic prescription for women with lower UTI who are not pregnant. Take account of: the severity of symptoms; the risk of developing complications; previous urine culture and susceptibility results; previous antibiotic use which may have led to resistant bacteria; preferences of the woman for antibiotic use. If a urine sample has been sent for culture and susceptibility testing and an antibiotic prescription has been given: review the choice of antibiotic when microbiological results are available, and change the antibiotic according to susceptibility results if bacteria are resistant and symptoms are not already improving, using a narrow spectrum antibiotic wherever possible. Safety-netting advice should be provided specific to seeking medical help if symptoms worsen rapidly or significantly at any time, do not start to improve within 48 hours of taking the antibiotic, or the person becomes systemically very unwell.</a:t>
            </a:r>
          </a:p>
          <a:p>
            <a:r>
              <a:rPr lang="en-GB" sz="1200" kern="1200" dirty="0">
                <a:solidFill>
                  <a:schemeClr val="tx1"/>
                </a:solidFill>
                <a:effectLst/>
                <a:latin typeface="+mn-lt"/>
                <a:ea typeface="+mn-ea"/>
                <a:cs typeface="+mn-cs"/>
              </a:rPr>
              <a:t> </a:t>
            </a:r>
          </a:p>
          <a:p>
            <a:pPr lvl="0"/>
            <a:r>
              <a:rPr lang="en-GB" sz="1200" u="sng" kern="1200" dirty="0">
                <a:solidFill>
                  <a:schemeClr val="tx1"/>
                </a:solidFill>
                <a:effectLst/>
                <a:latin typeface="+mn-lt"/>
                <a:ea typeface="+mn-ea"/>
                <a:cs typeface="+mn-cs"/>
              </a:rPr>
              <a:t>27.Little P, Moore MV, Turner S, </a:t>
            </a:r>
            <a:r>
              <a:rPr lang="en-GB" sz="1200" u="sng" kern="1200" dirty="0" err="1">
                <a:solidFill>
                  <a:schemeClr val="tx1"/>
                </a:solidFill>
                <a:effectLst/>
                <a:latin typeface="+mn-lt"/>
                <a:ea typeface="+mn-ea"/>
                <a:cs typeface="+mn-cs"/>
              </a:rPr>
              <a:t>Rumsby</a:t>
            </a:r>
            <a:r>
              <a:rPr lang="en-GB" sz="1200" u="sng" kern="1200" dirty="0">
                <a:solidFill>
                  <a:schemeClr val="tx1"/>
                </a:solidFill>
                <a:effectLst/>
                <a:latin typeface="+mn-lt"/>
                <a:ea typeface="+mn-ea"/>
                <a:cs typeface="+mn-cs"/>
              </a:rPr>
              <a:t> K, Warner G, Lowes JA, et al. Effectiveness of 5 different approaches in management of urinary tract infection: randomised controlled trial. BMJ. 2010;340:c199. Available from: </a:t>
            </a:r>
            <a:r>
              <a:rPr lang="en-GB" sz="1200" u="sng" kern="1200" dirty="0">
                <a:solidFill>
                  <a:schemeClr val="tx1"/>
                </a:solidFill>
                <a:effectLst/>
                <a:latin typeface="+mn-lt"/>
                <a:ea typeface="+mn-ea"/>
                <a:cs typeface="+mn-cs"/>
                <a:hlinkClick r:id="rId7"/>
              </a:rPr>
              <a:t>www.ncbi.nlm.nih.gov/pubmed/20139214</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RATIONALE: Randomised controlled trial to assess the impact of different management strategies in UTIs in primary care. The study included 309 non-pregnant women aged 18-70 presenting with suspected UTI who were randomised to 5 management approaches: empirical antibiotics; empirical delayed (by 48 hours) antibiotics; or targeted antibiotics based on a symptom score (2 or more of urine cloudiness, urine smell, </a:t>
            </a:r>
            <a:r>
              <a:rPr lang="en-GB" sz="1200" kern="1200" dirty="0" err="1">
                <a:solidFill>
                  <a:schemeClr val="tx1"/>
                </a:solidFill>
                <a:effectLst/>
                <a:latin typeface="+mn-lt"/>
                <a:ea typeface="+mn-ea"/>
                <a:cs typeface="+mn-cs"/>
              </a:rPr>
              <a:t>nocturia</a:t>
            </a:r>
            <a:r>
              <a:rPr lang="en-GB" sz="1200" kern="1200" dirty="0">
                <a:solidFill>
                  <a:schemeClr val="tx1"/>
                </a:solidFill>
                <a:effectLst/>
                <a:latin typeface="+mn-lt"/>
                <a:ea typeface="+mn-ea"/>
                <a:cs typeface="+mn-cs"/>
              </a:rPr>
              <a:t>, or dysuria), a dipstick result (nitrite or both leucocytes and blood), or a positive result on mid-stream urine analysis. Self-help advice was controlled in each group. The outcomes of symptom severity (days 2 to 4) and duration, and use of antibiotics were assessed. Patients had 3.5 days of moderately bad symptoms if they took antibiotics immediately. There were no significant differences in duration or severity of symptoms. There were differences in antibiotic use (immediate antibiotics 97%, mid-stream urine 81%, dipstick 80%, symptom score 90%, delayed antibiotics 77%; P=0.011) and in sending mid-stream urine samples (immediate antibiotics 23%, mid-stream urine 89%, dipstick 36%, symptom score 33%, delayed antibiotics 15%; P&lt;0.001). Patients who waited at least 48 hours to start taking antibiotics re-consulted less (hazard ratio 0.57 (95% confidence interval 0.36 to 0.89), P=0.014) but on average had symptoms for 37% longer than those taking immediate antibiotics (incident rate ratio 1.37 (1.11 to 1.68), P=0.003), particularly the mid-stream urine group (73% longer, 22% to 140%; none of the other groups had more than 22% longer duration). The authors concluded that all management strategies achieve similar symptom control. There is no advantage in routinely sending mid-stream urine samples for testing, and antibiotics targeted with dipstick tests with a delayed prescription as backup, or empirical delayed prescription, can help to reduce antibiotic use.</a:t>
            </a:r>
          </a:p>
          <a:p>
            <a:endParaRPr lang="en-GB" dirty="0"/>
          </a:p>
        </p:txBody>
      </p:sp>
      <p:sp>
        <p:nvSpPr>
          <p:cNvPr id="4" name="Slide Number Placeholder 3"/>
          <p:cNvSpPr>
            <a:spLocks noGrp="1"/>
          </p:cNvSpPr>
          <p:nvPr>
            <p:ph type="sldNum" sz="quarter" idx="10"/>
          </p:nvPr>
        </p:nvSpPr>
        <p:spPr/>
        <p:txBody>
          <a:bodyPr/>
          <a:lstStyle/>
          <a:p>
            <a:fld id="{B140FE63-4FBF-4ED3-96FC-B7330E670EDD}" type="slidenum">
              <a:rPr lang="en-GB" smtClean="0"/>
              <a:t>9</a:t>
            </a:fld>
            <a:endParaRPr lang="en-GB"/>
          </a:p>
        </p:txBody>
      </p:sp>
      <p:sp>
        <p:nvSpPr>
          <p:cNvPr id="5" name="Date Placeholder 4"/>
          <p:cNvSpPr>
            <a:spLocks noGrp="1"/>
          </p:cNvSpPr>
          <p:nvPr>
            <p:ph type="dt" idx="11"/>
          </p:nvPr>
        </p:nvSpPr>
        <p:spPr/>
        <p:txBody>
          <a:bodyPr/>
          <a:lstStyle/>
          <a:p>
            <a:fld id="{529D9EA7-E9E2-4300-A6D4-6B81A99DA2C5}" type="datetime1">
              <a:rPr lang="en-GB" smtClean="0"/>
              <a:t>15/10/2021</a:t>
            </a:fld>
            <a:endParaRPr lang="en-GB"/>
          </a:p>
        </p:txBody>
      </p:sp>
      <p:sp>
        <p:nvSpPr>
          <p:cNvPr id="6" name="Footer Placeholder 5"/>
          <p:cNvSpPr>
            <a:spLocks noGrp="1"/>
          </p:cNvSpPr>
          <p:nvPr>
            <p:ph type="ftr" sz="quarter" idx="12"/>
          </p:nvPr>
        </p:nvSpPr>
        <p:spPr/>
        <p:txBody>
          <a:bodyPr/>
          <a:lstStyle/>
          <a:p>
            <a:r>
              <a:rPr lang="en-GB"/>
              <a:t>2020.11.03 TARGET condensed workshop FINAL to go with COVID decision points</a:t>
            </a:r>
          </a:p>
        </p:txBody>
      </p:sp>
    </p:spTree>
    <p:extLst>
      <p:ext uri="{BB962C8B-B14F-4D97-AF65-F5344CB8AC3E}">
        <p14:creationId xmlns:p14="http://schemas.microsoft.com/office/powerpoint/2010/main" val="676481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12480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704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a:prstGeom prst="rect">
            <a:avLst/>
          </a:prstGeom>
        </p:spPr>
        <p:txBody>
          <a:bodyPr/>
          <a:lstStyle>
            <a:lvl1pPr>
              <a:spcBef>
                <a:spcPts val="1200"/>
              </a:spcBef>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a:extLst>
              <a:ext uri="{FF2B5EF4-FFF2-40B4-BE49-F238E27FC236}">
                <a16:creationId xmlns:a16="http://schemas.microsoft.com/office/drawing/2014/main" id="{FB2C93EF-4226-455E-9088-3F7E3A028D11}"/>
              </a:ext>
            </a:extLst>
          </p:cNvPr>
          <p:cNvSpPr>
            <a:spLocks noGrp="1"/>
          </p:cNvSpPr>
          <p:nvPr>
            <p:ph type="sldNum" sz="quarter" idx="10"/>
          </p:nvPr>
        </p:nvSpPr>
        <p:spPr>
          <a:xfrm>
            <a:off x="0" y="6308725"/>
            <a:ext cx="9144000" cy="5492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a:defRPr/>
            </a:pPr>
            <a:r>
              <a:rPr lang="en-US" altLang="en-US"/>
              <a:t>  </a:t>
            </a:r>
            <a:fld id="{FDEABC9B-B398-4969-A52A-A5A343916221}" type="slidenum">
              <a:rPr lang="en-US" altLang="en-US" smtClean="0"/>
              <a:pPr>
                <a:defRPr/>
              </a:pPr>
              <a:t>‹#›</a:t>
            </a:fld>
            <a:endParaRPr lang="en-US" altLang="en-US"/>
          </a:p>
        </p:txBody>
      </p:sp>
      <p:sp>
        <p:nvSpPr>
          <p:cNvPr id="6" name="Footer Placeholder 5">
            <a:extLst>
              <a:ext uri="{FF2B5EF4-FFF2-40B4-BE49-F238E27FC236}">
                <a16:creationId xmlns:a16="http://schemas.microsoft.com/office/drawing/2014/main" id="{11C6BB60-9515-4F18-814F-058206893669}"/>
              </a:ext>
            </a:extLst>
          </p:cNvPr>
          <p:cNvSpPr>
            <a:spLocks noGrp="1"/>
          </p:cNvSpPr>
          <p:nvPr>
            <p:ph type="ftr" sz="quarter" idx="11"/>
          </p:nvPr>
        </p:nvSpPr>
        <p:spPr>
          <a:xfrm>
            <a:off x="900113" y="6308725"/>
            <a:ext cx="8064500" cy="549275"/>
          </a:xfrm>
          <a:prstGeom prst="rect">
            <a:avLst/>
          </a:prstGeom>
        </p:spPr>
        <p:txBody>
          <a:bodyPr/>
          <a:lstStyle>
            <a:lvl1pPr algn="l" eaLnBrk="1" hangingPunct="1">
              <a:defRPr sz="1200" baseline="0">
                <a:solidFill>
                  <a:prstClr val="white"/>
                </a:solidFill>
                <a:latin typeface="Arial" pitchFamily="34" charset="0"/>
              </a:defRPr>
            </a:lvl1pPr>
          </a:lstStyle>
          <a:p>
            <a:pPr>
              <a:defRPr/>
            </a:pPr>
            <a:r>
              <a:rPr lang="en-US"/>
              <a:t>www.rcgp.org.uk/targetantibiotics</a:t>
            </a:r>
          </a:p>
        </p:txBody>
      </p:sp>
    </p:spTree>
    <p:extLst>
      <p:ext uri="{BB962C8B-B14F-4D97-AF65-F5344CB8AC3E}">
        <p14:creationId xmlns:p14="http://schemas.microsoft.com/office/powerpoint/2010/main" val="954450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290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600200"/>
            <a:ext cx="82296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dirty="0"/>
          </a:p>
        </p:txBody>
      </p:sp>
      <p:sp>
        <p:nvSpPr>
          <p:cNvPr id="5"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t>www.rcgp.org.uk/targetantibiotics</a:t>
            </a:r>
            <a:endParaRPr lang="en-US" altLang="en-US" dirty="0"/>
          </a:p>
        </p:txBody>
      </p:sp>
      <p:sp>
        <p:nvSpPr>
          <p:cNvPr id="6"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38A6917F-4A12-4F8D-9555-FC531D8C533F}" type="slidenum">
              <a:rPr lang="en-GB" altLang="en-US"/>
              <a:pPr>
                <a:defRPr/>
              </a:pPr>
              <a:t>‹#›</a:t>
            </a:fld>
            <a:endParaRPr lang="en-GB" alt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9543"/>
            <a:ext cx="1691680" cy="754882"/>
          </a:xfrm>
          <a:prstGeom prst="rect">
            <a:avLst/>
          </a:prstGeom>
        </p:spPr>
      </p:pic>
    </p:spTree>
    <p:extLst>
      <p:ext uri="{BB962C8B-B14F-4D97-AF65-F5344CB8AC3E}">
        <p14:creationId xmlns:p14="http://schemas.microsoft.com/office/powerpoint/2010/main" val="2053380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dirty="0"/>
          </a:p>
        </p:txBody>
      </p:sp>
      <p:sp>
        <p:nvSpPr>
          <p:cNvPr id="5"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t>www.rcgp.org.uk/targetantibiotics</a:t>
            </a:r>
            <a:endParaRPr lang="en-US" altLang="en-US" dirty="0"/>
          </a:p>
        </p:txBody>
      </p:sp>
      <p:sp>
        <p:nvSpPr>
          <p:cNvPr id="6"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1026F20C-31E6-4817-BEA0-33B2773CD890}" type="slidenum">
              <a:rPr lang="en-GB" altLang="en-US"/>
              <a:pPr>
                <a:defRPr/>
              </a:pPr>
              <a:t>‹#›</a:t>
            </a:fld>
            <a:endParaRPr lang="en-GB" altLang="en-US" dirty="0"/>
          </a:p>
        </p:txBody>
      </p:sp>
    </p:spTree>
    <p:extLst>
      <p:ext uri="{BB962C8B-B14F-4D97-AF65-F5344CB8AC3E}">
        <p14:creationId xmlns:p14="http://schemas.microsoft.com/office/powerpoint/2010/main" val="2995407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dirty="0"/>
          </a:p>
        </p:txBody>
      </p:sp>
      <p:sp>
        <p:nvSpPr>
          <p:cNvPr id="6"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t>www.rcgp.org.uk/targetantibiotics</a:t>
            </a:r>
            <a:endParaRPr lang="en-US" altLang="en-US" dirty="0"/>
          </a:p>
        </p:txBody>
      </p:sp>
      <p:sp>
        <p:nvSpPr>
          <p:cNvPr id="7"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B0505065-8BDE-4FEA-B776-CE29614C6F13}" type="slidenum">
              <a:rPr lang="en-GB" altLang="en-US"/>
              <a:pPr>
                <a:defRPr/>
              </a:pPr>
              <a:t>‹#›</a:t>
            </a:fld>
            <a:endParaRPr lang="en-GB" altLang="en-US" dirty="0"/>
          </a:p>
        </p:txBody>
      </p:sp>
    </p:spTree>
    <p:extLst>
      <p:ext uri="{BB962C8B-B14F-4D97-AF65-F5344CB8AC3E}">
        <p14:creationId xmlns:p14="http://schemas.microsoft.com/office/powerpoint/2010/main" val="1285449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dirty="0"/>
          </a:p>
        </p:txBody>
      </p:sp>
      <p:sp>
        <p:nvSpPr>
          <p:cNvPr id="8"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t>www.rcgp.org.uk/targetantibiotics</a:t>
            </a:r>
            <a:endParaRPr lang="en-US" altLang="en-US" dirty="0"/>
          </a:p>
        </p:txBody>
      </p:sp>
      <p:sp>
        <p:nvSpPr>
          <p:cNvPr id="9"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9AD5929A-D4B0-442A-943C-9AD2C64A18F6}" type="slidenum">
              <a:rPr lang="en-GB" altLang="en-US"/>
              <a:pPr>
                <a:defRPr/>
              </a:pPr>
              <a:t>‹#›</a:t>
            </a:fld>
            <a:endParaRPr lang="en-GB" altLang="en-US" dirty="0"/>
          </a:p>
        </p:txBody>
      </p:sp>
    </p:spTree>
    <p:extLst>
      <p:ext uri="{BB962C8B-B14F-4D97-AF65-F5344CB8AC3E}">
        <p14:creationId xmlns:p14="http://schemas.microsoft.com/office/powerpoint/2010/main" val="3990900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p>
            <a:r>
              <a:rPr lang="en-US"/>
              <a:t>Click to edit Master title style</a:t>
            </a:r>
            <a:endParaRPr lang="en-GB"/>
          </a:p>
        </p:txBody>
      </p:sp>
      <p:sp>
        <p:nvSpPr>
          <p:cNvPr id="3"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dirty="0"/>
          </a:p>
        </p:txBody>
      </p:sp>
      <p:sp>
        <p:nvSpPr>
          <p:cNvPr id="4"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t>www.rcgp.org.uk/targetantibiotics</a:t>
            </a:r>
            <a:endParaRPr lang="en-US" altLang="en-US" dirty="0"/>
          </a:p>
        </p:txBody>
      </p:sp>
      <p:sp>
        <p:nvSpPr>
          <p:cNvPr id="5"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5BF026A0-87BF-436B-923A-83EBA323BE88}" type="slidenum">
              <a:rPr lang="en-GB" altLang="en-US"/>
              <a:pPr>
                <a:defRPr/>
              </a:pPr>
              <a:t>‹#›</a:t>
            </a:fld>
            <a:endParaRPr lang="en-GB" altLang="en-US" dirty="0"/>
          </a:p>
        </p:txBody>
      </p:sp>
    </p:spTree>
    <p:extLst>
      <p:ext uri="{BB962C8B-B14F-4D97-AF65-F5344CB8AC3E}">
        <p14:creationId xmlns:p14="http://schemas.microsoft.com/office/powerpoint/2010/main" val="54758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Date Placeholder 3">
            <a:extLst>
              <a:ext uri="{FF2B5EF4-FFF2-40B4-BE49-F238E27FC236}">
                <a16:creationId xmlns:a16="http://schemas.microsoft.com/office/drawing/2014/main" id="{78341655-E65F-4405-B072-2434ED7F741E}"/>
              </a:ext>
            </a:extLst>
          </p:cNvPr>
          <p:cNvSpPr txBox="1">
            <a:spLocks/>
          </p:cNvSpPr>
          <p:nvPr userDrawn="1"/>
        </p:nvSpPr>
        <p:spPr>
          <a:xfrm>
            <a:off x="628650" y="6356351"/>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accent6">
                    <a:lumMod val="10000"/>
                  </a:schemeClr>
                </a:solidFill>
              </a:rPr>
              <a:t>Remote Assessment V4</a:t>
            </a:r>
            <a:endParaRPr lang="en-GB" dirty="0">
              <a:solidFill>
                <a:schemeClr val="accent6">
                  <a:lumMod val="10000"/>
                </a:schemeClr>
              </a:solidFill>
            </a:endParaRPr>
          </a:p>
        </p:txBody>
      </p:sp>
    </p:spTree>
    <p:extLst>
      <p:ext uri="{BB962C8B-B14F-4D97-AF65-F5344CB8AC3E}">
        <p14:creationId xmlns:p14="http://schemas.microsoft.com/office/powerpoint/2010/main" val="1124193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dirty="0"/>
          </a:p>
        </p:txBody>
      </p:sp>
      <p:sp>
        <p:nvSpPr>
          <p:cNvPr id="3"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t>www.rcgp.org.uk/targetantibiotics</a:t>
            </a:r>
            <a:endParaRPr lang="en-US" altLang="en-US" dirty="0"/>
          </a:p>
        </p:txBody>
      </p:sp>
      <p:sp>
        <p:nvSpPr>
          <p:cNvPr id="4"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AE265589-5E35-40A8-91F8-B0D253322AEE}" type="slidenum">
              <a:rPr lang="en-GB" altLang="en-US"/>
              <a:pPr>
                <a:defRPr/>
              </a:pPr>
              <a:t>‹#›</a:t>
            </a:fld>
            <a:endParaRPr lang="en-GB" altLang="en-US" dirty="0"/>
          </a:p>
        </p:txBody>
      </p:sp>
    </p:spTree>
    <p:extLst>
      <p:ext uri="{BB962C8B-B14F-4D97-AF65-F5344CB8AC3E}">
        <p14:creationId xmlns:p14="http://schemas.microsoft.com/office/powerpoint/2010/main" val="1350957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dirty="0"/>
          </a:p>
        </p:txBody>
      </p:sp>
      <p:sp>
        <p:nvSpPr>
          <p:cNvPr id="6"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t>www.rcgp.org.uk/targetantibiotics</a:t>
            </a:r>
            <a:endParaRPr lang="en-US" altLang="en-US" dirty="0"/>
          </a:p>
        </p:txBody>
      </p:sp>
      <p:sp>
        <p:nvSpPr>
          <p:cNvPr id="7"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8B39C206-8E43-4B4D-B2EA-128079635E61}" type="slidenum">
              <a:rPr lang="en-GB" altLang="en-US"/>
              <a:pPr>
                <a:defRPr/>
              </a:pPr>
              <a:t>‹#›</a:t>
            </a:fld>
            <a:endParaRPr lang="en-GB" altLang="en-US" dirty="0"/>
          </a:p>
        </p:txBody>
      </p:sp>
    </p:spTree>
    <p:extLst>
      <p:ext uri="{BB962C8B-B14F-4D97-AF65-F5344CB8AC3E}">
        <p14:creationId xmlns:p14="http://schemas.microsoft.com/office/powerpoint/2010/main" val="3321017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dirty="0"/>
          </a:p>
        </p:txBody>
      </p:sp>
      <p:sp>
        <p:nvSpPr>
          <p:cNvPr id="6"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t>www.rcgp.org.uk/targetantibiotics</a:t>
            </a:r>
            <a:endParaRPr lang="en-US" altLang="en-US" dirty="0"/>
          </a:p>
        </p:txBody>
      </p:sp>
      <p:sp>
        <p:nvSpPr>
          <p:cNvPr id="7"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08C36D9B-D76F-4E6C-AB30-56DE036E5E3F}" type="slidenum">
              <a:rPr lang="en-GB" altLang="en-US"/>
              <a:pPr>
                <a:defRPr/>
              </a:pPr>
              <a:t>‹#›</a:t>
            </a:fld>
            <a:endParaRPr lang="en-GB" altLang="en-US" dirty="0"/>
          </a:p>
        </p:txBody>
      </p:sp>
    </p:spTree>
    <p:extLst>
      <p:ext uri="{BB962C8B-B14F-4D97-AF65-F5344CB8AC3E}">
        <p14:creationId xmlns:p14="http://schemas.microsoft.com/office/powerpoint/2010/main" val="4200876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495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dirty="0"/>
          </a:p>
        </p:txBody>
      </p:sp>
      <p:sp>
        <p:nvSpPr>
          <p:cNvPr id="5"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t>www.rcgp.org.uk/targetantibiotics</a:t>
            </a:r>
            <a:endParaRPr lang="en-US" altLang="en-US" dirty="0"/>
          </a:p>
        </p:txBody>
      </p:sp>
      <p:sp>
        <p:nvSpPr>
          <p:cNvPr id="6"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33194DFA-BBD5-4766-9422-2E3D280233DB}" type="slidenum">
              <a:rPr lang="en-GB" altLang="en-US"/>
              <a:pPr>
                <a:defRPr/>
              </a:pPr>
              <a:t>‹#›</a:t>
            </a:fld>
            <a:endParaRPr lang="en-GB" altLang="en-US" dirty="0"/>
          </a:p>
        </p:txBody>
      </p:sp>
    </p:spTree>
    <p:extLst>
      <p:ext uri="{BB962C8B-B14F-4D97-AF65-F5344CB8AC3E}">
        <p14:creationId xmlns:p14="http://schemas.microsoft.com/office/powerpoint/2010/main" val="4014282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600"/>
            <a:ext cx="6019800" cy="5867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dirty="0"/>
          </a:p>
        </p:txBody>
      </p:sp>
      <p:sp>
        <p:nvSpPr>
          <p:cNvPr id="5"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t>www.rcgp.org.uk/targetantibiotics</a:t>
            </a:r>
            <a:endParaRPr lang="en-US" altLang="en-US" dirty="0"/>
          </a:p>
        </p:txBody>
      </p:sp>
      <p:sp>
        <p:nvSpPr>
          <p:cNvPr id="6"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6C83EF8B-C7F2-40FA-9395-48B1F0E825A7}" type="slidenum">
              <a:rPr lang="en-GB" altLang="en-US"/>
              <a:pPr>
                <a:defRPr/>
              </a:pPr>
              <a:t>‹#›</a:t>
            </a:fld>
            <a:endParaRPr lang="en-GB" altLang="en-US" dirty="0"/>
          </a:p>
        </p:txBody>
      </p:sp>
    </p:spTree>
    <p:extLst>
      <p:ext uri="{BB962C8B-B14F-4D97-AF65-F5344CB8AC3E}">
        <p14:creationId xmlns:p14="http://schemas.microsoft.com/office/powerpoint/2010/main" val="2812057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a:prstGeom prst="rect">
            <a:avLst/>
          </a:prstGeom>
        </p:spPr>
        <p:txBody>
          <a:bodyPr/>
          <a:lstStyle/>
          <a:p>
            <a:pPr lvl="0"/>
            <a:endParaRPr lang="en-GB" noProof="0" dirty="0"/>
          </a:p>
        </p:txBody>
      </p:sp>
      <p:sp>
        <p:nvSpPr>
          <p:cNvPr id="4"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dirty="0"/>
          </a:p>
        </p:txBody>
      </p:sp>
      <p:sp>
        <p:nvSpPr>
          <p:cNvPr id="5"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t>www.rcgp.org.uk/targetantibiotics</a:t>
            </a:r>
            <a:endParaRPr lang="en-US" altLang="en-US" dirty="0"/>
          </a:p>
        </p:txBody>
      </p:sp>
      <p:sp>
        <p:nvSpPr>
          <p:cNvPr id="6"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6E018CB4-6186-4901-B3D9-FBB513AA321F}" type="slidenum">
              <a:rPr lang="en-GB" altLang="en-US"/>
              <a:pPr>
                <a:defRPr/>
              </a:pPr>
              <a:t>‹#›</a:t>
            </a:fld>
            <a:endParaRPr lang="en-GB" altLang="en-US" dirty="0"/>
          </a:p>
        </p:txBody>
      </p:sp>
    </p:spTree>
    <p:extLst>
      <p:ext uri="{BB962C8B-B14F-4D97-AF65-F5344CB8AC3E}">
        <p14:creationId xmlns:p14="http://schemas.microsoft.com/office/powerpoint/2010/main" val="1640066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dirty="0"/>
          </a:p>
        </p:txBody>
      </p:sp>
      <p:sp>
        <p:nvSpPr>
          <p:cNvPr id="6"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t>www.rcgp.org.uk/targetantibiotics</a:t>
            </a:r>
            <a:endParaRPr lang="en-US" altLang="en-US" dirty="0"/>
          </a:p>
        </p:txBody>
      </p:sp>
      <p:sp>
        <p:nvSpPr>
          <p:cNvPr id="7"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2349679B-27FE-4FB9-931B-11BECB3C3799}" type="slidenum">
              <a:rPr lang="en-GB" altLang="en-US"/>
              <a:pPr>
                <a:defRPr/>
              </a:pPr>
              <a:t>‹#›</a:t>
            </a:fld>
            <a:endParaRPr lang="en-GB" altLang="en-US" dirty="0"/>
          </a:p>
        </p:txBody>
      </p:sp>
    </p:spTree>
    <p:extLst>
      <p:ext uri="{BB962C8B-B14F-4D97-AF65-F5344CB8AC3E}">
        <p14:creationId xmlns:p14="http://schemas.microsoft.com/office/powerpoint/2010/main" val="28046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495800"/>
          </a:xfrm>
          <a:prstGeom prst="rect">
            <a:avLst/>
          </a:prstGeom>
        </p:spPr>
        <p:txBody>
          <a:bodyPr/>
          <a:lstStyle/>
          <a:p>
            <a:pPr lvl="0"/>
            <a:endParaRPr lang="en-GB" noProof="0" dirty="0"/>
          </a:p>
        </p:txBody>
      </p:sp>
      <p:sp>
        <p:nvSpPr>
          <p:cNvPr id="4"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en-US" dirty="0"/>
          </a:p>
        </p:txBody>
      </p:sp>
      <p:sp>
        <p:nvSpPr>
          <p:cNvPr id="5"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t>www.rcgp.org.uk/targetantibiotics</a:t>
            </a:r>
            <a:endParaRPr lang="en-US" altLang="en-US" dirty="0"/>
          </a:p>
        </p:txBody>
      </p:sp>
      <p:sp>
        <p:nvSpPr>
          <p:cNvPr id="6"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E1500C28-6EFB-4D5C-8EB0-00534DF11348}" type="slidenum">
              <a:rPr lang="en-GB" altLang="en-US"/>
              <a:pPr>
                <a:defRPr/>
              </a:pPr>
              <a:t>‹#›</a:t>
            </a:fld>
            <a:endParaRPr lang="en-GB" altLang="en-US" dirty="0"/>
          </a:p>
        </p:txBody>
      </p:sp>
    </p:spTree>
    <p:extLst>
      <p:ext uri="{BB962C8B-B14F-4D97-AF65-F5344CB8AC3E}">
        <p14:creationId xmlns:p14="http://schemas.microsoft.com/office/powerpoint/2010/main" val="833297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158534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20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42716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545390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FFFFFF"/>
                </a:solidFill>
              </a:defRPr>
            </a:lvl1pPr>
          </a:lstStyle>
          <a:p>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r>
              <a:rPr lang="en-GB"/>
              <a:t>www.rcgp.org.uk/targetantibiotics</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3509637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www.rcgp.org.uk/targetantibiotics</a:t>
            </a:r>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349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www.rcgp.org.uk/targetantibiotics</a:t>
            </a:r>
          </a:p>
        </p:txBody>
      </p:sp>
      <p:sp>
        <p:nvSpPr>
          <p:cNvPr id="5" name="Slide Number Placeholder 4"/>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963555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www.rcgp.org.uk/targetantibiotics</a:t>
            </a:r>
          </a:p>
        </p:txBody>
      </p:sp>
      <p:sp>
        <p:nvSpPr>
          <p:cNvPr id="4" name="Slide Number Placeholder 3"/>
          <p:cNvSpPr>
            <a:spLocks noGrp="1"/>
          </p:cNvSpPr>
          <p:nvPr>
            <p:ph type="sldNum" sz="quarter" idx="12"/>
          </p:nvPr>
        </p:nvSpPr>
        <p:spPr/>
        <p:txBody>
          <a:bodyPr/>
          <a:lstStyle/>
          <a:p>
            <a:fld id="{EE1385C2-C24A-4E88-87F7-2016927FAD7D}" type="slidenum">
              <a:rPr lang="en-GB" smtClean="0"/>
              <a:t>‹#›</a:t>
            </a:fld>
            <a:endParaRPr lang="en-GB"/>
          </a:p>
        </p:txBody>
      </p:sp>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619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722085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809227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992552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64492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FFFFFF"/>
                </a:solidFill>
              </a:defRPr>
            </a:lvl1pPr>
          </a:lstStyle>
          <a:p>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r>
              <a:rPr lang="en-GB"/>
              <a:t>www.rcgp.org.uk/targetantibiotics</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www.rcgp.org.uk/targetantibiotics</a:t>
            </a:r>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www.rcgp.org.uk/targetantibiotics</a:t>
            </a:r>
          </a:p>
        </p:txBody>
      </p:sp>
      <p:sp>
        <p:nvSpPr>
          <p:cNvPr id="5" name="Slide Number Placeholder 4"/>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www.rcgp.org.uk/targetantibiotics</a:t>
            </a:r>
          </a:p>
        </p:txBody>
      </p:sp>
      <p:sp>
        <p:nvSpPr>
          <p:cNvPr id="4" name="Slide Number Placeholder 3"/>
          <p:cNvSpPr>
            <a:spLocks noGrp="1"/>
          </p:cNvSpPr>
          <p:nvPr>
            <p:ph type="sldNum" sz="quarter" idx="12"/>
          </p:nvPr>
        </p:nvSpPr>
        <p:spPr/>
        <p:txBody>
          <a:bodyPr/>
          <a:lstStyle/>
          <a:p>
            <a:fld id="{EE1385C2-C24A-4E88-87F7-2016927FAD7D}" type="slidenum">
              <a:rPr lang="en-GB" smtClean="0"/>
              <a:t>‹#›</a:t>
            </a:fld>
            <a:endParaRPr lang="en-GB"/>
          </a:p>
        </p:txBody>
      </p:sp>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jpe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4.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a:t>www.rcgp.org.uk/targetantibiotics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EE1385C2-C24A-4E88-87F7-2016927FAD7D}" type="slidenum">
              <a:rPr lang="en-GB" smtClean="0"/>
              <a:pPr/>
              <a:t>‹#›</a:t>
            </a:fld>
            <a:endParaRPr lang="en-GB"/>
          </a:p>
        </p:txBody>
      </p:sp>
      <p:pic>
        <p:nvPicPr>
          <p:cNvPr id="10" name="Picture 2">
            <a:extLst>
              <a:ext uri="{FF2B5EF4-FFF2-40B4-BE49-F238E27FC236}">
                <a16:creationId xmlns:a16="http://schemas.microsoft.com/office/drawing/2014/main" id="{271CB06A-CD60-439E-9DB8-6E49D7843246}"/>
              </a:ext>
            </a:extLst>
          </p:cNvPr>
          <p:cNvPicPr>
            <a:picLocks noChangeAspect="1"/>
          </p:cNvPicPr>
          <p:nvPr userDrawn="1"/>
        </p:nvPicPr>
        <p:blipFill>
          <a:blip r:embed="rId15" cstate="hqprint">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GenericBackground.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857213"/>
          </a:xfrm>
          <a:prstGeom prst="rect">
            <a:avLst/>
          </a:prstGeom>
        </p:spPr>
      </p:pic>
      <p:pic>
        <p:nvPicPr>
          <p:cNvPr id="3" name="Picture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79512" y="49543"/>
            <a:ext cx="1691680" cy="754882"/>
          </a:xfrm>
          <a:prstGeom prst="rect">
            <a:avLst/>
          </a:prstGeom>
        </p:spPr>
      </p:pic>
    </p:spTree>
    <p:extLst>
      <p:ext uri="{BB962C8B-B14F-4D97-AF65-F5344CB8AC3E}">
        <p14:creationId xmlns:p14="http://schemas.microsoft.com/office/powerpoint/2010/main" val="29694286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a:t>www.rcgp.org.uk/targetantibiotics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EE1385C2-C24A-4E88-87F7-2016927FAD7D}" type="slidenum">
              <a:rPr lang="en-GB" smtClean="0"/>
              <a:pPr/>
              <a:t>‹#›</a:t>
            </a:fld>
            <a:endParaRPr lang="en-GB"/>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8389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dt="0"/>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ncbi.nlm.nih.gov/pmc/articles/PMC26576/"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prescqipp.info/our-resources/webkits/antimicrobial-stewardship/ams-visual-analytics-to-support-nhs-antimicrobial-stewardship-improvement-20202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fingertips.phe.org.uk/profile/amr-local-indicator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bit.ly/TARGETcascade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mailto:TARGETantibiotics@phe.gov.uk" TargetMode="External"/><Relationship Id="rId4" Type="http://schemas.openxmlformats.org/officeDocument/2006/relationships/hyperlink" Target="mailto:TARGETAntibiotics@phe.gov.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rcgp.org.uk/clinical-and-research/resources/toolkits/amr/target-antibiotics-toolkit/-/media/FAE8B015711C4FBEBADD853BF8649FEE.ashx" TargetMode="External"/><Relationship Id="rId5" Type="http://schemas.openxmlformats.org/officeDocument/2006/relationships/image" Target="../media/image1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1E16475-7A64-4323-9E3E-1FED33F6E55E}"/>
              </a:ext>
            </a:extLst>
          </p:cNvPr>
          <p:cNvSpPr txBox="1">
            <a:spLocks/>
          </p:cNvSpPr>
          <p:nvPr/>
        </p:nvSpPr>
        <p:spPr>
          <a:xfrm>
            <a:off x="612775" y="3847033"/>
            <a:ext cx="7918450" cy="1800225"/>
          </a:xfrm>
          <a:prstGeom prst="rect">
            <a:avLst/>
          </a:prstGeom>
          <a:noFill/>
        </p:spPr>
        <p:txBody>
          <a:bodyPr/>
          <a:lstStyle/>
          <a:p>
            <a:pPr marL="28575" algn="ctr" eaLnBrk="1" hangingPunct="1">
              <a:spcBef>
                <a:spcPct val="20000"/>
              </a:spcBef>
              <a:tabLst>
                <a:tab pos="533400" algn="l"/>
                <a:tab pos="1162050" algn="l"/>
                <a:tab pos="1695450" algn="l"/>
                <a:tab pos="2247900" algn="l"/>
                <a:tab pos="2781300" algn="l"/>
              </a:tabLst>
              <a:defRPr/>
            </a:pPr>
            <a:r>
              <a:rPr lang="en-GB" sz="2400" kern="0" dirty="0">
                <a:solidFill>
                  <a:schemeClr val="accent6">
                    <a:lumMod val="10000"/>
                  </a:schemeClr>
                </a:solidFill>
                <a:latin typeface="+mn-lt"/>
                <a:cs typeface="+mn-cs"/>
              </a:rPr>
              <a:t>“</a:t>
            </a:r>
            <a:r>
              <a:rPr lang="en-GB" sz="2400" i="1" kern="0" dirty="0">
                <a:solidFill>
                  <a:schemeClr val="accent6">
                    <a:lumMod val="10000"/>
                  </a:schemeClr>
                </a:solidFill>
                <a:latin typeface="+mn-lt"/>
                <a:cs typeface="+mn-cs"/>
              </a:rPr>
              <a:t>There are few public health issues of potentially greater importance for society than antibiotic resistance</a:t>
            </a:r>
            <a:r>
              <a:rPr lang="en-GB" sz="2400" kern="0" dirty="0">
                <a:solidFill>
                  <a:schemeClr val="accent6">
                    <a:lumMod val="10000"/>
                  </a:schemeClr>
                </a:solidFill>
                <a:latin typeface="+mn-lt"/>
                <a:cs typeface="+mn-cs"/>
              </a:rPr>
              <a:t>” </a:t>
            </a:r>
            <a:endParaRPr lang="en-GB" sz="2800" kern="0" dirty="0">
              <a:solidFill>
                <a:schemeClr val="accent6">
                  <a:lumMod val="10000"/>
                </a:schemeClr>
              </a:solidFill>
              <a:latin typeface="+mn-lt"/>
              <a:cs typeface="+mn-cs"/>
            </a:endParaRPr>
          </a:p>
          <a:p>
            <a:pPr marL="28575" algn="ctr" eaLnBrk="1" hangingPunct="1">
              <a:spcBef>
                <a:spcPct val="20000"/>
              </a:spcBef>
              <a:tabLst>
                <a:tab pos="533400" algn="l"/>
                <a:tab pos="1162050" algn="l"/>
                <a:tab pos="1695450" algn="l"/>
                <a:tab pos="2247900" algn="l"/>
                <a:tab pos="2781300" algn="l"/>
              </a:tabLst>
              <a:defRPr/>
            </a:pPr>
            <a:r>
              <a:rPr lang="en-GB" sz="2000" kern="0" dirty="0">
                <a:solidFill>
                  <a:schemeClr val="accent6">
                    <a:lumMod val="10000"/>
                  </a:schemeClr>
                </a:solidFill>
                <a:latin typeface="+mn-lt"/>
                <a:cs typeface="+mn-cs"/>
              </a:rPr>
              <a:t>2013 CMO Prof Dame Sally Davies</a:t>
            </a:r>
          </a:p>
        </p:txBody>
      </p:sp>
      <p:sp>
        <p:nvSpPr>
          <p:cNvPr id="23554" name="Title 1">
            <a:extLst>
              <a:ext uri="{FF2B5EF4-FFF2-40B4-BE49-F238E27FC236}">
                <a16:creationId xmlns:a16="http://schemas.microsoft.com/office/drawing/2014/main" id="{36C61F9D-4F79-4252-B81B-B48F37E58CF9}"/>
              </a:ext>
            </a:extLst>
          </p:cNvPr>
          <p:cNvSpPr>
            <a:spLocks noGrp="1"/>
          </p:cNvSpPr>
          <p:nvPr>
            <p:ph type="ctrTitle"/>
          </p:nvPr>
        </p:nvSpPr>
        <p:spPr>
          <a:xfrm>
            <a:off x="781685" y="1858790"/>
            <a:ext cx="7772400" cy="16279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hangingPunct="1"/>
            <a:r>
              <a:rPr lang="en-GB" altLang="en-US" dirty="0">
                <a:solidFill>
                  <a:srgbClr val="C00000"/>
                </a:solidFill>
              </a:rPr>
              <a:t>Using National Antibiotic resources to help improve antibiotic prescribing</a:t>
            </a:r>
          </a:p>
        </p:txBody>
      </p:sp>
      <p:sp>
        <p:nvSpPr>
          <p:cNvPr id="2" name="Slide Number Placeholder 1">
            <a:extLst>
              <a:ext uri="{FF2B5EF4-FFF2-40B4-BE49-F238E27FC236}">
                <a16:creationId xmlns:a16="http://schemas.microsoft.com/office/drawing/2014/main" id="{88CB1F31-46F9-4273-93ED-688598163FCE}"/>
              </a:ext>
            </a:extLst>
          </p:cNvPr>
          <p:cNvSpPr>
            <a:spLocks noGrp="1"/>
          </p:cNvSpPr>
          <p:nvPr>
            <p:ph type="sldNum" sz="quarter" idx="12"/>
          </p:nvPr>
        </p:nvSpPr>
        <p:spPr>
          <a:xfrm>
            <a:off x="3543300" y="6367926"/>
            <a:ext cx="2057400" cy="365125"/>
          </a:xfrm>
        </p:spPr>
        <p:txBody>
          <a:bodyPr/>
          <a:lstStyle/>
          <a:p>
            <a:pPr algn="ctr"/>
            <a:fld id="{EE1385C2-C24A-4E88-87F7-2016927FAD7D}" type="slidenum">
              <a:rPr lang="en-GB" smtClean="0"/>
              <a:pPr algn="ctr"/>
              <a:t>1</a:t>
            </a:fld>
            <a:endParaRPr lang="en-GB" dirty="0"/>
          </a:p>
        </p:txBody>
      </p:sp>
      <p:sp>
        <p:nvSpPr>
          <p:cNvPr id="6" name="Footer Placeholder 5">
            <a:extLst>
              <a:ext uri="{FF2B5EF4-FFF2-40B4-BE49-F238E27FC236}">
                <a16:creationId xmlns:a16="http://schemas.microsoft.com/office/drawing/2014/main" id="{F9A2582B-08F2-4276-9998-76CB6D61ED5C}"/>
              </a:ext>
            </a:extLst>
          </p:cNvPr>
          <p:cNvSpPr>
            <a:spLocks noGrp="1"/>
          </p:cNvSpPr>
          <p:nvPr>
            <p:ph type="ftr" sz="quarter" idx="11"/>
          </p:nvPr>
        </p:nvSpPr>
        <p:spPr>
          <a:xfrm>
            <a:off x="6057900" y="6367926"/>
            <a:ext cx="3086100" cy="365125"/>
          </a:xfrm>
        </p:spPr>
        <p:txBody>
          <a:bodyPr/>
          <a:lstStyle/>
          <a:p>
            <a:pPr algn="r"/>
            <a:r>
              <a:rPr lang="en-GB" altLang="en-US" dirty="0">
                <a:solidFill>
                  <a:schemeClr val="accent6">
                    <a:lumMod val="10000"/>
                  </a:schemeClr>
                </a:solidFill>
              </a:rPr>
              <a:t>www.rcgp.org.uk/targetantibiotics</a:t>
            </a:r>
          </a:p>
        </p:txBody>
      </p:sp>
      <p:sp>
        <p:nvSpPr>
          <p:cNvPr id="7" name="Footer Placeholder 5">
            <a:extLst>
              <a:ext uri="{FF2B5EF4-FFF2-40B4-BE49-F238E27FC236}">
                <a16:creationId xmlns:a16="http://schemas.microsoft.com/office/drawing/2014/main" id="{F5870382-0C4B-4198-A854-0FB0761FA244}"/>
              </a:ext>
            </a:extLst>
          </p:cNvPr>
          <p:cNvSpPr txBox="1">
            <a:spLocks/>
          </p:cNvSpPr>
          <p:nvPr/>
        </p:nvSpPr>
        <p:spPr>
          <a:xfrm>
            <a:off x="781685" y="6367925"/>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altLang="en-US" dirty="0">
                <a:solidFill>
                  <a:schemeClr val="accent6">
                    <a:lumMod val="10000"/>
                  </a:schemeClr>
                </a:solidFill>
              </a:rPr>
              <a:t>Remote Assessment V4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325678" y="1569142"/>
            <a:ext cx="4335222"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ts val="600"/>
              </a:spcBef>
              <a:spcAft>
                <a:spcPct val="0"/>
              </a:spcAft>
              <a:defRPr/>
            </a:pPr>
            <a:r>
              <a:rPr lang="en-GB" altLang="en-US" sz="2400" b="1" kern="0" dirty="0">
                <a:solidFill>
                  <a:schemeClr val="accent6">
                    <a:lumMod val="10000"/>
                  </a:schemeClr>
                </a:solidFill>
                <a:latin typeface="Calibri "/>
              </a:rPr>
              <a:t>Improvement programme focused on:</a:t>
            </a:r>
          </a:p>
          <a:p>
            <a:pPr marL="342900" lvl="0" indent="-342900" eaLnBrk="1" fontAlgn="base" hangingPunct="1">
              <a:spcBef>
                <a:spcPts val="600"/>
              </a:spcBef>
              <a:spcAft>
                <a:spcPct val="0"/>
              </a:spcAft>
              <a:buFont typeface="Arial" panose="020B0604020202020204" pitchFamily="34" charset="0"/>
              <a:buChar char="•"/>
              <a:defRPr/>
            </a:pPr>
            <a:r>
              <a:rPr lang="en-GB" altLang="en-US" sz="2000" kern="0" dirty="0">
                <a:solidFill>
                  <a:schemeClr val="accent6">
                    <a:lumMod val="10000"/>
                  </a:schemeClr>
                </a:solidFill>
                <a:latin typeface="Calibri "/>
              </a:rPr>
              <a:t>Improved diagnosis of UTI with reduced dipsticks</a:t>
            </a:r>
          </a:p>
          <a:p>
            <a:pPr marL="342900" lvl="0" indent="-342900" eaLnBrk="1" fontAlgn="base" hangingPunct="1">
              <a:spcBef>
                <a:spcPts val="600"/>
              </a:spcBef>
              <a:spcAft>
                <a:spcPct val="0"/>
              </a:spcAft>
              <a:buFont typeface="Arial" panose="020B0604020202020204" pitchFamily="34" charset="0"/>
              <a:buChar char="•"/>
              <a:defRPr/>
            </a:pPr>
            <a:r>
              <a:rPr lang="en-GB" altLang="en-US" sz="2000" kern="0" dirty="0">
                <a:solidFill>
                  <a:schemeClr val="accent6">
                    <a:lumMod val="10000"/>
                  </a:schemeClr>
                </a:solidFill>
                <a:latin typeface="Calibri "/>
              </a:rPr>
              <a:t>Improved GP practice /care home communication  </a:t>
            </a:r>
          </a:p>
          <a:p>
            <a:pPr marL="342900" lvl="0" indent="-342900" eaLnBrk="1" fontAlgn="base" hangingPunct="1">
              <a:spcBef>
                <a:spcPts val="600"/>
              </a:spcBef>
              <a:spcAft>
                <a:spcPct val="0"/>
              </a:spcAft>
              <a:buFont typeface="Arial" panose="020B0604020202020204" pitchFamily="34" charset="0"/>
              <a:buChar char="•"/>
              <a:defRPr/>
            </a:pPr>
            <a:r>
              <a:rPr lang="en-GB" altLang="en-US" sz="2000" kern="0" dirty="0">
                <a:solidFill>
                  <a:schemeClr val="accent6">
                    <a:lumMod val="10000"/>
                  </a:schemeClr>
                </a:solidFill>
                <a:latin typeface="Calibri "/>
              </a:rPr>
              <a:t>good hydration / avoiding acute kidney injury (AKI</a:t>
            </a:r>
          </a:p>
          <a:p>
            <a:pPr marL="342900" lvl="0" indent="-342900" eaLnBrk="1" fontAlgn="base" hangingPunct="1">
              <a:spcBef>
                <a:spcPts val="600"/>
              </a:spcBef>
              <a:spcAft>
                <a:spcPct val="0"/>
              </a:spcAft>
              <a:buFont typeface="Arial" panose="020B0604020202020204" pitchFamily="34" charset="0"/>
              <a:buChar char="•"/>
              <a:defRPr/>
            </a:pPr>
            <a:r>
              <a:rPr lang="en-GB" altLang="en-US" sz="2000" kern="0" dirty="0">
                <a:solidFill>
                  <a:schemeClr val="accent6">
                    <a:lumMod val="10000"/>
                  </a:schemeClr>
                </a:solidFill>
                <a:latin typeface="Calibri "/>
              </a:rPr>
              <a:t>Improving antibiotic use)</a:t>
            </a:r>
            <a:endParaRPr lang="en-GB" altLang="en-US" sz="2000" kern="0" dirty="0">
              <a:solidFill>
                <a:schemeClr val="accent6">
                  <a:lumMod val="10000"/>
                </a:schemeClr>
              </a:solidFill>
              <a:latin typeface="Calibri "/>
              <a:ea typeface="ヒラギノ角ゴ Pro W3"/>
              <a:cs typeface="ヒラギノ角ゴ Pro W3"/>
            </a:endParaRPr>
          </a:p>
        </p:txBody>
      </p:sp>
      <p:sp>
        <p:nvSpPr>
          <p:cNvPr id="3" name="Rectangle 2"/>
          <p:cNvSpPr/>
          <p:nvPr/>
        </p:nvSpPr>
        <p:spPr>
          <a:xfrm>
            <a:off x="34085" y="4862351"/>
            <a:ext cx="4326358" cy="1231106"/>
          </a:xfrm>
          <a:prstGeom prst="rect">
            <a:avLst/>
          </a:prstGeom>
        </p:spPr>
        <p:txBody>
          <a:bodyPr wrap="square">
            <a:spAutoFit/>
          </a:bodyPr>
          <a:lstStyle/>
          <a:p>
            <a:pPr lvl="0" fontAlgn="base">
              <a:spcBef>
                <a:spcPts val="1200"/>
              </a:spcBef>
              <a:spcAft>
                <a:spcPct val="0"/>
              </a:spcAft>
              <a:defRPr/>
            </a:pPr>
            <a:r>
              <a:rPr lang="en-GB" altLang="en-US" sz="2400" b="1" kern="0" dirty="0">
                <a:solidFill>
                  <a:prstClr val="black"/>
                </a:solidFill>
                <a:latin typeface="Calibri "/>
                <a:ea typeface="ヒラギノ角ゴ Pro W3"/>
                <a:cs typeface="Arial" panose="020B0604020202020204" pitchFamily="34" charset="0"/>
              </a:rPr>
              <a:t>Results:</a:t>
            </a:r>
          </a:p>
          <a:p>
            <a:pPr marL="342900" lvl="0" indent="-342900" fontAlgn="base">
              <a:spcBef>
                <a:spcPts val="1200"/>
              </a:spcBef>
              <a:spcAft>
                <a:spcPct val="0"/>
              </a:spcAft>
              <a:buFont typeface="Arial" panose="020B0604020202020204" pitchFamily="34" charset="0"/>
              <a:buChar char="•"/>
              <a:defRPr/>
            </a:pPr>
            <a:r>
              <a:rPr lang="en-GB" altLang="en-US" sz="2000" kern="0" dirty="0">
                <a:solidFill>
                  <a:prstClr val="black"/>
                </a:solidFill>
                <a:latin typeface="Calibri "/>
                <a:ea typeface="ヒラギノ角ゴ Pro W3"/>
                <a:cs typeface="Arial" panose="020B0604020202020204" pitchFamily="34" charset="0"/>
              </a:rPr>
              <a:t>Reduced calls to GP practices for inappropriately diagnosed UTI</a:t>
            </a:r>
          </a:p>
        </p:txBody>
      </p:sp>
      <p:sp>
        <p:nvSpPr>
          <p:cNvPr id="5" name="Title 4">
            <a:extLst>
              <a:ext uri="{FF2B5EF4-FFF2-40B4-BE49-F238E27FC236}">
                <a16:creationId xmlns:a16="http://schemas.microsoft.com/office/drawing/2014/main" id="{66438946-1CB7-44E2-9708-694A63A193CE}"/>
              </a:ext>
            </a:extLst>
          </p:cNvPr>
          <p:cNvSpPr>
            <a:spLocks noGrp="1"/>
          </p:cNvSpPr>
          <p:nvPr>
            <p:ph type="title"/>
          </p:nvPr>
        </p:nvSpPr>
        <p:spPr>
          <a:xfrm>
            <a:off x="1159256" y="47626"/>
            <a:ext cx="8022844" cy="1325563"/>
          </a:xfrm>
        </p:spPr>
        <p:txBody>
          <a:bodyPr>
            <a:normAutofit/>
          </a:bodyPr>
          <a:lstStyle/>
          <a:p>
            <a:r>
              <a:rPr lang="en-GB" altLang="en-US" sz="3800" dirty="0">
                <a:solidFill>
                  <a:srgbClr val="AF1E2C"/>
                </a:solidFill>
              </a:rPr>
              <a:t>Case Study </a:t>
            </a:r>
            <a:r>
              <a:rPr lang="en-GB" altLang="en-US" sz="3800" dirty="0"/>
              <a:t>NHS BANES </a:t>
            </a:r>
            <a:r>
              <a:rPr lang="en-GB" altLang="en-US" sz="3800" dirty="0" err="1"/>
              <a:t>ToDipOrNotToDip</a:t>
            </a:r>
            <a:endParaRPr lang="en-GB" sz="3800" dirty="0"/>
          </a:p>
        </p:txBody>
      </p:sp>
      <p:sp>
        <p:nvSpPr>
          <p:cNvPr id="2" name="Slide Number Placeholder 1">
            <a:extLst>
              <a:ext uri="{FF2B5EF4-FFF2-40B4-BE49-F238E27FC236}">
                <a16:creationId xmlns:a16="http://schemas.microsoft.com/office/drawing/2014/main" id="{4AF6B9CE-8D15-41C3-BE1E-2434E898EBB5}"/>
              </a:ext>
            </a:extLst>
          </p:cNvPr>
          <p:cNvSpPr>
            <a:spLocks noGrp="1"/>
          </p:cNvSpPr>
          <p:nvPr>
            <p:ph type="sldNum" sz="quarter" idx="12"/>
          </p:nvPr>
        </p:nvSpPr>
        <p:spPr>
          <a:xfrm>
            <a:off x="3543300" y="6367926"/>
            <a:ext cx="2057400" cy="365125"/>
          </a:xfrm>
        </p:spPr>
        <p:txBody>
          <a:bodyPr/>
          <a:lstStyle/>
          <a:p>
            <a:pPr algn="ctr"/>
            <a:fld id="{EE1385C2-C24A-4E88-87F7-2016927FAD7D}" type="slidenum">
              <a:rPr lang="en-GB" smtClean="0"/>
              <a:pPr algn="ctr"/>
              <a:t>10</a:t>
            </a:fld>
            <a:endParaRPr lang="en-GB" dirty="0"/>
          </a:p>
        </p:txBody>
      </p:sp>
      <p:sp>
        <p:nvSpPr>
          <p:cNvPr id="11" name="Footer Placeholder 5">
            <a:extLst>
              <a:ext uri="{FF2B5EF4-FFF2-40B4-BE49-F238E27FC236}">
                <a16:creationId xmlns:a16="http://schemas.microsoft.com/office/drawing/2014/main" id="{F632B72D-96C5-4F2A-92CB-8632468B22B3}"/>
              </a:ext>
            </a:extLst>
          </p:cNvPr>
          <p:cNvSpPr>
            <a:spLocks noGrp="1"/>
          </p:cNvSpPr>
          <p:nvPr>
            <p:ph type="ftr" sz="quarter" idx="11"/>
          </p:nvPr>
        </p:nvSpPr>
        <p:spPr>
          <a:xfrm>
            <a:off x="6057900" y="6367926"/>
            <a:ext cx="3086100" cy="365125"/>
          </a:xfrm>
        </p:spPr>
        <p:txBody>
          <a:bodyPr/>
          <a:lstStyle/>
          <a:p>
            <a:pPr algn="r"/>
            <a:r>
              <a:rPr lang="en-GB" altLang="en-US" dirty="0">
                <a:solidFill>
                  <a:schemeClr val="accent6">
                    <a:lumMod val="10000"/>
                  </a:schemeClr>
                </a:solidFill>
              </a:rPr>
              <a:t>www.rcgp.org.uk/targetantibiotics</a:t>
            </a:r>
          </a:p>
        </p:txBody>
      </p:sp>
      <p:grpSp>
        <p:nvGrpSpPr>
          <p:cNvPr id="8" name="Group 7">
            <a:extLst>
              <a:ext uri="{FF2B5EF4-FFF2-40B4-BE49-F238E27FC236}">
                <a16:creationId xmlns:a16="http://schemas.microsoft.com/office/drawing/2014/main" id="{DA0CF9AB-26E4-48BA-AC08-13BA2B9F988E}"/>
              </a:ext>
            </a:extLst>
          </p:cNvPr>
          <p:cNvGrpSpPr/>
          <p:nvPr/>
        </p:nvGrpSpPr>
        <p:grpSpPr>
          <a:xfrm>
            <a:off x="4569069" y="1373189"/>
            <a:ext cx="4844085" cy="4794656"/>
            <a:chOff x="4790132" y="1348601"/>
            <a:chExt cx="4844085" cy="4794656"/>
          </a:xfrm>
        </p:grpSpPr>
        <p:pic>
          <p:nvPicPr>
            <p:cNvPr id="18" name="Picture 17">
              <a:extLst>
                <a:ext uri="{FF2B5EF4-FFF2-40B4-BE49-F238E27FC236}">
                  <a16:creationId xmlns:a16="http://schemas.microsoft.com/office/drawing/2014/main" id="{67287309-3CA7-47A5-84D1-18C698D7EF55}"/>
                </a:ext>
              </a:extLst>
            </p:cNvPr>
            <p:cNvPicPr>
              <a:picLocks noChangeAspect="1"/>
            </p:cNvPicPr>
            <p:nvPr/>
          </p:nvPicPr>
          <p:blipFill rotWithShape="1">
            <a:blip r:embed="rId3"/>
            <a:srcRect l="6301" r="-6301"/>
            <a:stretch/>
          </p:blipFill>
          <p:spPr>
            <a:xfrm>
              <a:off x="4790132" y="1348601"/>
              <a:ext cx="4844085" cy="4794656"/>
            </a:xfrm>
            <a:prstGeom prst="rect">
              <a:avLst/>
            </a:prstGeom>
          </p:spPr>
        </p:pic>
        <p:sp>
          <p:nvSpPr>
            <p:cNvPr id="19" name="Arrow: Down 18">
              <a:extLst>
                <a:ext uri="{FF2B5EF4-FFF2-40B4-BE49-F238E27FC236}">
                  <a16:creationId xmlns:a16="http://schemas.microsoft.com/office/drawing/2014/main" id="{0B26959B-9040-4A28-A385-EBA49AC8FFF7}"/>
                </a:ext>
              </a:extLst>
            </p:cNvPr>
            <p:cNvSpPr/>
            <p:nvPr/>
          </p:nvSpPr>
          <p:spPr>
            <a:xfrm>
              <a:off x="8217653" y="4821790"/>
              <a:ext cx="756000" cy="711502"/>
            </a:xfrm>
            <a:prstGeom prst="downArrow">
              <a:avLst>
                <a:gd name="adj1" fmla="val 77302"/>
                <a:gd name="adj2" fmla="val 50000"/>
              </a:avLst>
            </a:prstGeom>
            <a:solidFill>
              <a:srgbClr val="1D869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CCG67%</a:t>
              </a:r>
            </a:p>
          </p:txBody>
        </p:sp>
        <p:sp>
          <p:nvSpPr>
            <p:cNvPr id="20" name="Arrow: Down 19">
              <a:extLst>
                <a:ext uri="{FF2B5EF4-FFF2-40B4-BE49-F238E27FC236}">
                  <a16:creationId xmlns:a16="http://schemas.microsoft.com/office/drawing/2014/main" id="{48858682-D6CB-4BD4-A194-101B1FCC9CFA}"/>
                </a:ext>
              </a:extLst>
            </p:cNvPr>
            <p:cNvSpPr/>
            <p:nvPr/>
          </p:nvSpPr>
          <p:spPr>
            <a:xfrm>
              <a:off x="7827930" y="3482595"/>
              <a:ext cx="756000" cy="612000"/>
            </a:xfrm>
            <a:prstGeom prst="downArrow">
              <a:avLst>
                <a:gd name="adj1" fmla="val 77302"/>
                <a:gd name="adj2" fmla="val 50000"/>
              </a:avLst>
            </a:prstGeom>
            <a:solidFill>
              <a:srgbClr val="1D869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82%</a:t>
              </a:r>
            </a:p>
          </p:txBody>
        </p:sp>
        <p:sp>
          <p:nvSpPr>
            <p:cNvPr id="21" name="Arrow: Down 20">
              <a:extLst>
                <a:ext uri="{FF2B5EF4-FFF2-40B4-BE49-F238E27FC236}">
                  <a16:creationId xmlns:a16="http://schemas.microsoft.com/office/drawing/2014/main" id="{995C3BD2-615D-41C5-9325-8BCAF2597053}"/>
                </a:ext>
              </a:extLst>
            </p:cNvPr>
            <p:cNvSpPr/>
            <p:nvPr/>
          </p:nvSpPr>
          <p:spPr>
            <a:xfrm>
              <a:off x="8431911" y="1706394"/>
              <a:ext cx="756000" cy="612000"/>
            </a:xfrm>
            <a:prstGeom prst="downArrow">
              <a:avLst>
                <a:gd name="adj1" fmla="val 77302"/>
                <a:gd name="adj2" fmla="val 50000"/>
              </a:avLst>
            </a:prstGeom>
            <a:solidFill>
              <a:srgbClr val="1D869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56%</a:t>
              </a:r>
            </a:p>
          </p:txBody>
        </p:sp>
      </p:grpSp>
    </p:spTree>
    <p:extLst>
      <p:ext uri="{BB962C8B-B14F-4D97-AF65-F5344CB8AC3E}">
        <p14:creationId xmlns:p14="http://schemas.microsoft.com/office/powerpoint/2010/main" val="135466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18124D-8F75-45C1-9BB5-766F8986247E}"/>
              </a:ext>
            </a:extLst>
          </p:cNvPr>
          <p:cNvPicPr>
            <a:picLocks noChangeAspect="1"/>
          </p:cNvPicPr>
          <p:nvPr/>
        </p:nvPicPr>
        <p:blipFill>
          <a:blip r:embed="rId3"/>
          <a:stretch>
            <a:fillRect/>
          </a:stretch>
        </p:blipFill>
        <p:spPr>
          <a:xfrm>
            <a:off x="2436256" y="989189"/>
            <a:ext cx="4639002" cy="3225919"/>
          </a:xfrm>
          <a:prstGeom prst="rect">
            <a:avLst/>
          </a:prstGeom>
          <a:ln>
            <a:solidFill>
              <a:schemeClr val="tx1"/>
            </a:solidFill>
          </a:ln>
        </p:spPr>
      </p:pic>
      <p:sp>
        <p:nvSpPr>
          <p:cNvPr id="2" name="Title 1">
            <a:extLst>
              <a:ext uri="{FF2B5EF4-FFF2-40B4-BE49-F238E27FC236}">
                <a16:creationId xmlns:a16="http://schemas.microsoft.com/office/drawing/2014/main" id="{9CA64A51-6880-4D77-9845-80011DBF0937}"/>
              </a:ext>
            </a:extLst>
          </p:cNvPr>
          <p:cNvSpPr>
            <a:spLocks noGrp="1"/>
          </p:cNvSpPr>
          <p:nvPr>
            <p:ph type="title"/>
          </p:nvPr>
        </p:nvSpPr>
        <p:spPr>
          <a:xfrm>
            <a:off x="1591056" y="38866"/>
            <a:ext cx="6924294" cy="1325563"/>
          </a:xfrm>
        </p:spPr>
        <p:txBody>
          <a:bodyPr/>
          <a:lstStyle/>
          <a:p>
            <a:r>
              <a:rPr lang="en-GB" dirty="0">
                <a:solidFill>
                  <a:schemeClr val="tx1"/>
                </a:solidFill>
              </a:rPr>
              <a:t>Patient Information Leaflets</a:t>
            </a:r>
          </a:p>
        </p:txBody>
      </p:sp>
      <p:pic>
        <p:nvPicPr>
          <p:cNvPr id="6" name="Picture 5">
            <a:extLst>
              <a:ext uri="{FF2B5EF4-FFF2-40B4-BE49-F238E27FC236}">
                <a16:creationId xmlns:a16="http://schemas.microsoft.com/office/drawing/2014/main" id="{852E70D0-CA24-45DE-884F-5C2B3DA8475F}"/>
              </a:ext>
            </a:extLst>
          </p:cNvPr>
          <p:cNvPicPr>
            <a:picLocks noChangeAspect="1"/>
          </p:cNvPicPr>
          <p:nvPr/>
        </p:nvPicPr>
        <p:blipFill>
          <a:blip r:embed="rId4"/>
          <a:stretch>
            <a:fillRect/>
          </a:stretch>
        </p:blipFill>
        <p:spPr>
          <a:xfrm>
            <a:off x="0" y="4136555"/>
            <a:ext cx="6115050" cy="2216527"/>
          </a:xfrm>
          <a:prstGeom prst="rect">
            <a:avLst/>
          </a:prstGeom>
          <a:ln>
            <a:solidFill>
              <a:schemeClr val="tx1"/>
            </a:solidFill>
          </a:ln>
        </p:spPr>
      </p:pic>
      <p:pic>
        <p:nvPicPr>
          <p:cNvPr id="10" name="Picture 9">
            <a:extLst>
              <a:ext uri="{FF2B5EF4-FFF2-40B4-BE49-F238E27FC236}">
                <a16:creationId xmlns:a16="http://schemas.microsoft.com/office/drawing/2014/main" id="{8F992108-2AB1-416C-A241-A799F0559302}"/>
              </a:ext>
            </a:extLst>
          </p:cNvPr>
          <p:cNvPicPr>
            <a:picLocks noChangeAspect="1"/>
          </p:cNvPicPr>
          <p:nvPr/>
        </p:nvPicPr>
        <p:blipFill>
          <a:blip r:embed="rId5"/>
          <a:stretch>
            <a:fillRect/>
          </a:stretch>
        </p:blipFill>
        <p:spPr>
          <a:xfrm>
            <a:off x="5430119" y="4112243"/>
            <a:ext cx="4853354" cy="2242473"/>
          </a:xfrm>
          <a:prstGeom prst="rect">
            <a:avLst/>
          </a:prstGeom>
          <a:ln>
            <a:solidFill>
              <a:schemeClr val="tx1"/>
            </a:solidFill>
          </a:ln>
        </p:spPr>
      </p:pic>
      <p:sp>
        <p:nvSpPr>
          <p:cNvPr id="8" name="Footer Placeholder 5">
            <a:extLst>
              <a:ext uri="{FF2B5EF4-FFF2-40B4-BE49-F238E27FC236}">
                <a16:creationId xmlns:a16="http://schemas.microsoft.com/office/drawing/2014/main" id="{FDFDBA40-455C-4A86-BA95-68382D4684F5}"/>
              </a:ext>
            </a:extLst>
          </p:cNvPr>
          <p:cNvSpPr>
            <a:spLocks noGrp="1"/>
          </p:cNvSpPr>
          <p:nvPr>
            <p:ph type="ftr" sz="quarter" idx="11"/>
          </p:nvPr>
        </p:nvSpPr>
        <p:spPr>
          <a:xfrm>
            <a:off x="6057900" y="6367926"/>
            <a:ext cx="3086100" cy="365125"/>
          </a:xfrm>
        </p:spPr>
        <p:txBody>
          <a:bodyPr/>
          <a:lstStyle/>
          <a:p>
            <a:pPr algn="r"/>
            <a:r>
              <a:rPr lang="en-GB" altLang="en-US" dirty="0">
                <a:solidFill>
                  <a:schemeClr val="accent6">
                    <a:lumMod val="10000"/>
                  </a:schemeClr>
                </a:solidFill>
              </a:rPr>
              <a:t>www.rcgp.org.uk/targetantibiotics</a:t>
            </a:r>
          </a:p>
        </p:txBody>
      </p:sp>
      <p:sp>
        <p:nvSpPr>
          <p:cNvPr id="11" name="Slide Number Placeholder 1">
            <a:extLst>
              <a:ext uri="{FF2B5EF4-FFF2-40B4-BE49-F238E27FC236}">
                <a16:creationId xmlns:a16="http://schemas.microsoft.com/office/drawing/2014/main" id="{355EA5CD-1977-4552-BBCA-EA6A3D7332DF}"/>
              </a:ext>
            </a:extLst>
          </p:cNvPr>
          <p:cNvSpPr>
            <a:spLocks noGrp="1"/>
          </p:cNvSpPr>
          <p:nvPr>
            <p:ph type="sldNum" sz="quarter" idx="12"/>
          </p:nvPr>
        </p:nvSpPr>
        <p:spPr>
          <a:xfrm>
            <a:off x="3543300" y="6367926"/>
            <a:ext cx="2057400" cy="365125"/>
          </a:xfrm>
        </p:spPr>
        <p:txBody>
          <a:bodyPr/>
          <a:lstStyle/>
          <a:p>
            <a:pPr algn="ctr"/>
            <a:fld id="{EE1385C2-C24A-4E88-87F7-2016927FAD7D}" type="slidenum">
              <a:rPr lang="en-GB" smtClean="0"/>
              <a:pPr algn="ctr"/>
              <a:t>11</a:t>
            </a:fld>
            <a:endParaRPr lang="en-GB" dirty="0"/>
          </a:p>
        </p:txBody>
      </p:sp>
    </p:spTree>
    <p:extLst>
      <p:ext uri="{BB962C8B-B14F-4D97-AF65-F5344CB8AC3E}">
        <p14:creationId xmlns:p14="http://schemas.microsoft.com/office/powerpoint/2010/main" val="332378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a:extLst>
              <a:ext uri="{FF2B5EF4-FFF2-40B4-BE49-F238E27FC236}">
                <a16:creationId xmlns:a16="http://schemas.microsoft.com/office/drawing/2014/main" id="{4F3C31B3-35D8-4D94-9696-57E891A8973A}"/>
              </a:ext>
            </a:extLst>
          </p:cNvPr>
          <p:cNvSpPr>
            <a:spLocks noGrp="1"/>
          </p:cNvSpPr>
          <p:nvPr>
            <p:ph type="title"/>
          </p:nvPr>
        </p:nvSpPr>
        <p:spPr bwMode="auto">
          <a:xfrm>
            <a:off x="1517903" y="280062"/>
            <a:ext cx="7567359"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a:spcAft>
                <a:spcPts val="0"/>
              </a:spcAft>
              <a:defRPr/>
            </a:pPr>
            <a:r>
              <a:rPr lang="en-GB" sz="3600" kern="1400" spc="-50" dirty="0">
                <a:ea typeface="Times New Roman"/>
                <a:cs typeface="Times New Roman"/>
              </a:rPr>
              <a:t>Using </a:t>
            </a:r>
            <a:r>
              <a:rPr lang="en-GB" sz="3600" kern="1400" spc="-50" dirty="0" err="1">
                <a:ea typeface="Times New Roman"/>
                <a:cs typeface="Times New Roman"/>
              </a:rPr>
              <a:t>STARWAVe</a:t>
            </a:r>
            <a:r>
              <a:rPr lang="en-GB" sz="3600" kern="1400" spc="-50" dirty="0">
                <a:ea typeface="Times New Roman"/>
                <a:cs typeface="Times New Roman"/>
              </a:rPr>
              <a:t> to predict  hospitalisation in children</a:t>
            </a:r>
            <a:endParaRPr lang="en-GB" sz="3600" kern="1400" spc="-50" dirty="0">
              <a:latin typeface="Calibri Light"/>
              <a:ea typeface="Times New Roman"/>
              <a:cs typeface="Times New Roman"/>
            </a:endParaRPr>
          </a:p>
        </p:txBody>
      </p:sp>
      <p:sp>
        <p:nvSpPr>
          <p:cNvPr id="28676" name="Rectangle 2">
            <a:extLst>
              <a:ext uri="{FF2B5EF4-FFF2-40B4-BE49-F238E27FC236}">
                <a16:creationId xmlns:a16="http://schemas.microsoft.com/office/drawing/2014/main" id="{B7C7D882-CBB7-42A2-A946-DB45AECBF6B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AD0016"/>
              </a:solidFill>
              <a:effectLst/>
              <a:uLnTx/>
              <a:uFillTx/>
              <a:latin typeface="Arial" panose="020B0604020202020204" pitchFamily="34" charset="0"/>
              <a:ea typeface="+mn-ea"/>
              <a:cs typeface="Arial" panose="020B0604020202020204" pitchFamily="34" charset="0"/>
            </a:endParaRPr>
          </a:p>
        </p:txBody>
      </p:sp>
      <p:sp>
        <p:nvSpPr>
          <p:cNvPr id="28677" name="Rectangle 3">
            <a:extLst>
              <a:ext uri="{FF2B5EF4-FFF2-40B4-BE49-F238E27FC236}">
                <a16:creationId xmlns:a16="http://schemas.microsoft.com/office/drawing/2014/main" id="{91163853-EFDD-4160-B151-378D1A037B62}"/>
              </a:ext>
            </a:extLst>
          </p:cNvPr>
          <p:cNvSpPr>
            <a:spLocks noChangeArrowheads="1"/>
          </p:cNvSpPr>
          <p:nvPr/>
        </p:nvSpPr>
        <p:spPr bwMode="auto">
          <a:xfrm>
            <a:off x="0" y="343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AD0016"/>
              </a:solidFill>
              <a:effectLst/>
              <a:uLnTx/>
              <a:uFillTx/>
              <a:latin typeface="Arial" panose="020B0604020202020204" pitchFamily="34" charset="0"/>
              <a:ea typeface="+mn-ea"/>
              <a:cs typeface="Arial" panose="020B0604020202020204" pitchFamily="34" charset="0"/>
            </a:endParaRPr>
          </a:p>
        </p:txBody>
      </p:sp>
      <p:sp>
        <p:nvSpPr>
          <p:cNvPr id="28678" name="TextBox 4">
            <a:extLst>
              <a:ext uri="{FF2B5EF4-FFF2-40B4-BE49-F238E27FC236}">
                <a16:creationId xmlns:a16="http://schemas.microsoft.com/office/drawing/2014/main" id="{ADB8EE2C-BC91-4B93-A320-FFCD382E625D}"/>
              </a:ext>
            </a:extLst>
          </p:cNvPr>
          <p:cNvSpPr txBox="1">
            <a:spLocks noChangeArrowheads="1"/>
          </p:cNvSpPr>
          <p:nvPr/>
        </p:nvSpPr>
        <p:spPr bwMode="auto">
          <a:xfrm>
            <a:off x="827088" y="1530372"/>
            <a:ext cx="8359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err="1">
                <a:ln>
                  <a:noFill/>
                </a:ln>
                <a:solidFill>
                  <a:srgbClr val="F6F6F6">
                    <a:lumMod val="10000"/>
                  </a:srgbClr>
                </a:solidFill>
                <a:effectLst/>
                <a:uLnTx/>
                <a:uFillTx/>
                <a:latin typeface="Calibri "/>
              </a:rPr>
              <a:t>STARWAVe</a:t>
            </a:r>
            <a:r>
              <a:rPr kumimoji="0" lang="en-GB" altLang="en-US" sz="2000" b="0" i="0" u="none" strike="noStrike" kern="1200" cap="none" spc="0" normalizeH="0" baseline="0" noProof="0" dirty="0">
                <a:ln>
                  <a:noFill/>
                </a:ln>
                <a:solidFill>
                  <a:srgbClr val="F6F6F6">
                    <a:lumMod val="10000"/>
                  </a:srgbClr>
                </a:solidFill>
                <a:effectLst/>
                <a:uLnTx/>
                <a:uFillTx/>
                <a:latin typeface="Calibri "/>
              </a:rPr>
              <a:t> was </a:t>
            </a:r>
            <a:r>
              <a:rPr kumimoji="0" lang="en-GB" altLang="en-US" sz="2000" b="0" i="0" u="none" strike="noStrike" kern="1200" cap="none" spc="0" normalizeH="0" baseline="0" noProof="0" dirty="0">
                <a:ln>
                  <a:noFill/>
                </a:ln>
                <a:solidFill>
                  <a:srgbClr val="F6F6F6">
                    <a:lumMod val="10000"/>
                  </a:srgbClr>
                </a:solidFill>
                <a:effectLst/>
                <a:uLnTx/>
                <a:uFillTx/>
                <a:latin typeface="Calibri "/>
                <a:ea typeface="Calibri" panose="020F0502020204030204" pitchFamily="34" charset="0"/>
                <a:cs typeface="Times New Roman" panose="02020603050405020304" pitchFamily="18" charset="0"/>
              </a:rPr>
              <a:t>developed from 8,394 UK children aged 3m-16y, presenting to GP practice with acute (≤28d) </a:t>
            </a:r>
            <a:r>
              <a:rPr kumimoji="0" lang="en-GB" altLang="en-US" sz="2000" b="1" i="0" u="none" strike="noStrike" kern="1200" cap="none" spc="0" normalizeH="0" baseline="0" noProof="0" dirty="0">
                <a:ln>
                  <a:noFill/>
                </a:ln>
                <a:solidFill>
                  <a:srgbClr val="F6F6F6">
                    <a:lumMod val="10000"/>
                  </a:srgbClr>
                </a:solidFill>
                <a:effectLst/>
                <a:uLnTx/>
                <a:uFillTx/>
                <a:latin typeface="Calibri "/>
                <a:ea typeface="Calibri" panose="020F0502020204030204" pitchFamily="34" charset="0"/>
                <a:cs typeface="Times New Roman" panose="02020603050405020304" pitchFamily="18" charset="0"/>
              </a:rPr>
              <a:t>COUGH &amp; RTI</a:t>
            </a:r>
            <a:endParaRPr kumimoji="0" lang="en-GB" altLang="en-US" sz="2000" b="0" i="0" u="none" strike="noStrike" kern="1200" cap="none" spc="0" normalizeH="0" baseline="0" noProof="0" dirty="0">
              <a:ln>
                <a:noFill/>
              </a:ln>
              <a:solidFill>
                <a:srgbClr val="F6F6F6">
                  <a:lumMod val="10000"/>
                </a:srgbClr>
              </a:solidFill>
              <a:effectLst/>
              <a:uLnTx/>
              <a:uFillTx/>
              <a:latin typeface="Calibri "/>
            </a:endParaRPr>
          </a:p>
        </p:txBody>
      </p:sp>
      <p:sp>
        <p:nvSpPr>
          <p:cNvPr id="7" name="TextBox 6">
            <a:extLst>
              <a:ext uri="{FF2B5EF4-FFF2-40B4-BE49-F238E27FC236}">
                <a16:creationId xmlns:a16="http://schemas.microsoft.com/office/drawing/2014/main" id="{BF1F608B-4F00-491A-A50D-8DBB5551E0A1}"/>
              </a:ext>
            </a:extLst>
          </p:cNvPr>
          <p:cNvSpPr txBox="1"/>
          <p:nvPr/>
        </p:nvSpPr>
        <p:spPr>
          <a:xfrm>
            <a:off x="7138218" y="6419851"/>
            <a:ext cx="2005781"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F6F6F6">
                    <a:lumMod val="10000"/>
                  </a:srgbClr>
                </a:solidFill>
                <a:effectLst/>
                <a:uLnTx/>
                <a:uFillTx/>
                <a:latin typeface="Calibri "/>
                <a:cs typeface="Arial" panose="020B0604020202020204" pitchFamily="34" charset="0"/>
              </a:rPr>
              <a:t>Hay et al. Lancet 2016</a:t>
            </a:r>
          </a:p>
        </p:txBody>
      </p:sp>
      <p:pic>
        <p:nvPicPr>
          <p:cNvPr id="28680" name="Picture 9">
            <a:extLst>
              <a:ext uri="{FF2B5EF4-FFF2-40B4-BE49-F238E27FC236}">
                <a16:creationId xmlns:a16="http://schemas.microsoft.com/office/drawing/2014/main" id="{3D14EF08-1753-4611-BA11-742584848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848" t="12201" r="18568" b="14709"/>
          <a:stretch>
            <a:fillRect/>
          </a:stretch>
        </p:blipFill>
        <p:spPr bwMode="auto">
          <a:xfrm>
            <a:off x="827088" y="2290644"/>
            <a:ext cx="4392612"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FF31E6E-C279-459A-B60A-35E2E1CF6EAB}"/>
              </a:ext>
            </a:extLst>
          </p:cNvPr>
          <p:cNvSpPr txBox="1"/>
          <p:nvPr/>
        </p:nvSpPr>
        <p:spPr>
          <a:xfrm>
            <a:off x="5224463" y="2290644"/>
            <a:ext cx="3860800" cy="3978275"/>
          </a:xfrm>
          <a:prstGeom prst="rect">
            <a:avLst/>
          </a:prstGeom>
          <a:noFill/>
          <a:ln w="38100">
            <a:solidFill>
              <a:srgbClr val="339966"/>
            </a:solidFill>
          </a:ln>
        </p:spPr>
        <p:txBody>
          <a:bodyPr>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AD0016"/>
                </a:solidFill>
                <a:effectLst/>
                <a:uLnTx/>
                <a:uFillTx/>
                <a:ea typeface="Calibri"/>
                <a:cs typeface="Times New Roman"/>
              </a:rPr>
              <a:t>Children with score</a:t>
            </a:r>
          </a:p>
          <a:p>
            <a:pPr marL="95250" marR="0" lvl="0" indent="-952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385623"/>
                </a:solidFill>
                <a:effectLst/>
                <a:uLnTx/>
                <a:uFillTx/>
                <a:ea typeface="Calibri"/>
                <a:cs typeface="Times New Roman"/>
              </a:rPr>
              <a:t>0-1 (67%): very low risk</a:t>
            </a:r>
            <a:r>
              <a:rPr kumimoji="0" lang="en-GB" sz="1800" b="1" i="0" u="none" strike="noStrike" kern="1200" cap="none" spc="0" normalizeH="0" baseline="0" noProof="0" dirty="0">
                <a:ln>
                  <a:noFill/>
                </a:ln>
                <a:solidFill>
                  <a:srgbClr val="AD0016"/>
                </a:solidFill>
                <a:effectLst/>
                <a:uLnTx/>
                <a:uFillTx/>
                <a:ea typeface="Calibri"/>
                <a:cs typeface="Times New Roman"/>
              </a:rPr>
              <a:t> </a:t>
            </a:r>
            <a:r>
              <a:rPr kumimoji="0" lang="en-GB" sz="1800" b="0" i="0" u="none" strike="noStrike" kern="1200" cap="none" spc="0" normalizeH="0" baseline="0" noProof="0" dirty="0">
                <a:ln>
                  <a:noFill/>
                </a:ln>
                <a:solidFill>
                  <a:srgbClr val="F6F6F6">
                    <a:lumMod val="10000"/>
                  </a:srgbClr>
                </a:solidFill>
                <a:effectLst/>
                <a:uLnTx/>
                <a:uFillTx/>
                <a:ea typeface="Calibri"/>
                <a:cs typeface="Times New Roman"/>
              </a:rPr>
              <a:t>(around 1:320) of future admission so can use ‘no’ antibiotic strategy </a:t>
            </a:r>
          </a:p>
          <a:p>
            <a:pPr marL="95250" marR="0" lvl="0" indent="-952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BF8F00"/>
                </a:solidFill>
                <a:effectLst/>
                <a:uLnTx/>
                <a:uFillTx/>
                <a:ea typeface="Calibri"/>
                <a:cs typeface="Times New Roman"/>
              </a:rPr>
              <a:t>2-3 (30%) ‘normal’ risk</a:t>
            </a:r>
            <a:r>
              <a:rPr kumimoji="0" lang="en-GB" sz="1800" b="0" i="0" u="none" strike="noStrike" kern="1200" cap="none" spc="0" normalizeH="0" baseline="0" noProof="0" dirty="0">
                <a:ln>
                  <a:noFill/>
                </a:ln>
                <a:solidFill>
                  <a:srgbClr val="BF8F00"/>
                </a:solidFill>
                <a:effectLst/>
                <a:uLnTx/>
                <a:uFillTx/>
                <a:ea typeface="Calibri"/>
                <a:cs typeface="Times New Roman"/>
              </a:rPr>
              <a:t> </a:t>
            </a:r>
            <a:r>
              <a:rPr kumimoji="0" lang="en-GB" sz="1800" b="0" i="0" u="none" strike="noStrike" kern="1200" cap="none" spc="0" normalizeH="0" baseline="0" noProof="0" dirty="0">
                <a:ln>
                  <a:noFill/>
                </a:ln>
                <a:solidFill>
                  <a:srgbClr val="F6F6F6">
                    <a:lumMod val="10000"/>
                  </a:srgbClr>
                </a:solidFill>
                <a:effectLst/>
                <a:uLnTx/>
                <a:uFillTx/>
                <a:ea typeface="Calibri"/>
                <a:cs typeface="Times New Roman"/>
              </a:rPr>
              <a:t>of future admission (around 1:70). Suggest no or delayed antibiotic </a:t>
            </a:r>
          </a:p>
          <a:p>
            <a:pPr marL="95250" marR="0" lvl="0" indent="-952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C00000"/>
                </a:solidFill>
                <a:effectLst/>
                <a:uLnTx/>
                <a:uFillTx/>
                <a:ea typeface="Calibri"/>
                <a:cs typeface="Times New Roman"/>
              </a:rPr>
              <a:t>4 or more (3% of all children) </a:t>
            </a:r>
            <a:r>
              <a:rPr kumimoji="0" lang="en-GB" sz="1800" b="1" i="0" u="none" strike="noStrike" kern="1200" cap="none" spc="0" normalizeH="0" baseline="0" noProof="0" dirty="0">
                <a:ln>
                  <a:noFill/>
                </a:ln>
                <a:solidFill>
                  <a:srgbClr val="F6F6F6">
                    <a:lumMod val="10000"/>
                  </a:srgbClr>
                </a:solidFill>
                <a:effectLst/>
                <a:uLnTx/>
                <a:uFillTx/>
                <a:ea typeface="Calibri"/>
                <a:cs typeface="Times New Roman"/>
              </a:rPr>
              <a:t>should be closely monitored for signs of deterioration, </a:t>
            </a:r>
            <a:r>
              <a:rPr kumimoji="0" lang="en-GB" sz="1800" b="0" i="0" u="none" strike="noStrike" kern="1200" cap="none" spc="0" normalizeH="0" baseline="0" noProof="0" dirty="0">
                <a:ln>
                  <a:noFill/>
                </a:ln>
                <a:solidFill>
                  <a:srgbClr val="F6F6F6">
                    <a:lumMod val="10000"/>
                  </a:srgbClr>
                </a:solidFill>
                <a:effectLst/>
                <a:uLnTx/>
                <a:uFillTx/>
                <a:ea typeface="Calibri"/>
                <a:cs typeface="Times New Roman"/>
              </a:rPr>
              <a:t>as 11.7%, ~1:9 admitted. Prescribe immediate antibiotic. Arrange same-day or next-day follow-up</a:t>
            </a:r>
            <a:endParaRPr kumimoji="0" lang="en-GB" sz="1800" b="0" i="0" u="none" strike="noStrike" kern="1200" cap="none" spc="0" normalizeH="0" baseline="0" noProof="0" dirty="0">
              <a:ln>
                <a:noFill/>
              </a:ln>
              <a:solidFill>
                <a:srgbClr val="F6F6F6">
                  <a:lumMod val="10000"/>
                </a:srgbClr>
              </a:solidFill>
              <a:effectLst/>
              <a:uLnTx/>
              <a:uFillTx/>
              <a:ea typeface="+mn-ea"/>
              <a:cs typeface="+mn-cs"/>
            </a:endParaRPr>
          </a:p>
        </p:txBody>
      </p:sp>
      <p:sp>
        <p:nvSpPr>
          <p:cNvPr id="10" name="TextBox 9">
            <a:extLst>
              <a:ext uri="{FF2B5EF4-FFF2-40B4-BE49-F238E27FC236}">
                <a16:creationId xmlns:a16="http://schemas.microsoft.com/office/drawing/2014/main" id="{3EA6A03A-1C3E-4139-A8C1-3E5305653FCF}"/>
              </a:ext>
            </a:extLst>
          </p:cNvPr>
          <p:cNvSpPr txBox="1"/>
          <p:nvPr/>
        </p:nvSpPr>
        <p:spPr>
          <a:xfrm>
            <a:off x="0" y="1825625"/>
            <a:ext cx="677108" cy="4467270"/>
          </a:xfrm>
          <a:prstGeom prst="rect">
            <a:avLst/>
          </a:prstGeom>
          <a:solidFill>
            <a:srgbClr val="CC0099"/>
          </a:solidFill>
        </p:spPr>
        <p:txBody>
          <a:bodyPr vert="vert270"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Clinical Scenario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rPr>
              <a:t>Acute Otitis Media</a:t>
            </a:r>
          </a:p>
        </p:txBody>
      </p:sp>
      <p:sp>
        <p:nvSpPr>
          <p:cNvPr id="13" name="Slide Number Placeholder 1">
            <a:extLst>
              <a:ext uri="{FF2B5EF4-FFF2-40B4-BE49-F238E27FC236}">
                <a16:creationId xmlns:a16="http://schemas.microsoft.com/office/drawing/2014/main" id="{8E17EDA6-AF2B-449A-B430-7C68E9C6E7DB}"/>
              </a:ext>
            </a:extLst>
          </p:cNvPr>
          <p:cNvSpPr>
            <a:spLocks noGrp="1"/>
          </p:cNvSpPr>
          <p:nvPr>
            <p:ph type="sldNum" sz="quarter" idx="12"/>
          </p:nvPr>
        </p:nvSpPr>
        <p:spPr>
          <a:xfrm>
            <a:off x="3543300" y="6367926"/>
            <a:ext cx="2057400" cy="365125"/>
          </a:xfrm>
        </p:spPr>
        <p:txBody>
          <a:bodyPr/>
          <a:lstStyle/>
          <a:p>
            <a:pPr algn="ctr"/>
            <a:fld id="{EE1385C2-C24A-4E88-87F7-2016927FAD7D}" type="slidenum">
              <a:rPr lang="en-GB" smtClean="0"/>
              <a:pPr algn="ctr"/>
              <a:t>12</a:t>
            </a:fld>
            <a:endParaRPr lang="en-GB" dirty="0"/>
          </a:p>
        </p:txBody>
      </p:sp>
      <p:sp>
        <p:nvSpPr>
          <p:cNvPr id="14" name="TextBox 13">
            <a:extLst>
              <a:ext uri="{FF2B5EF4-FFF2-40B4-BE49-F238E27FC236}">
                <a16:creationId xmlns:a16="http://schemas.microsoft.com/office/drawing/2014/main" id="{15BEB07D-24B9-489D-988F-67E5733A234B}"/>
              </a:ext>
            </a:extLst>
          </p:cNvPr>
          <p:cNvSpPr txBox="1"/>
          <p:nvPr/>
        </p:nvSpPr>
        <p:spPr>
          <a:xfrm>
            <a:off x="338554" y="6419851"/>
            <a:ext cx="2005781"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F6F6F6">
                    <a:lumMod val="10000"/>
                  </a:srgbClr>
                </a:solidFill>
                <a:effectLst/>
                <a:uLnTx/>
                <a:uFillTx/>
                <a:latin typeface="Calibri "/>
                <a:cs typeface="Arial" panose="020B0604020202020204" pitchFamily="34" charset="0"/>
              </a:rPr>
              <a:t>Remote Assessment V4</a:t>
            </a:r>
          </a:p>
        </p:txBody>
      </p:sp>
    </p:spTree>
    <p:extLst>
      <p:ext uri="{BB962C8B-B14F-4D97-AF65-F5344CB8AC3E}">
        <p14:creationId xmlns:p14="http://schemas.microsoft.com/office/powerpoint/2010/main" val="366007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a:extLst>
              <a:ext uri="{FF2B5EF4-FFF2-40B4-BE49-F238E27FC236}">
                <a16:creationId xmlns:a16="http://schemas.microsoft.com/office/drawing/2014/main" id="{8C3986C9-9103-4457-823A-4BDF02B444F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GB" altLang="en-US" dirty="0">
                <a:solidFill>
                  <a:srgbClr val="AF1E2C"/>
                </a:solidFill>
              </a:rPr>
              <a:t>3. Patient Pressure</a:t>
            </a:r>
            <a:br>
              <a:rPr lang="en-GB" altLang="en-US" sz="3600" dirty="0"/>
            </a:br>
            <a:r>
              <a:rPr lang="en-GB" altLang="en-US" sz="3600" dirty="0"/>
              <a:t> The patient perspective: A 2020 survey showed patients trust their HCP’s advice</a:t>
            </a:r>
          </a:p>
        </p:txBody>
      </p:sp>
      <p:sp>
        <p:nvSpPr>
          <p:cNvPr id="8" name="Slide Number Placeholder 1">
            <a:extLst>
              <a:ext uri="{FF2B5EF4-FFF2-40B4-BE49-F238E27FC236}">
                <a16:creationId xmlns:a16="http://schemas.microsoft.com/office/drawing/2014/main" id="{1E529800-4A25-4B40-91B0-CEB41F37CB93}"/>
              </a:ext>
            </a:extLst>
          </p:cNvPr>
          <p:cNvSpPr>
            <a:spLocks noGrp="1"/>
          </p:cNvSpPr>
          <p:nvPr>
            <p:ph type="sldNum" sz="quarter" idx="12"/>
          </p:nvPr>
        </p:nvSpPr>
        <p:spPr>
          <a:xfrm>
            <a:off x="3543300" y="6410325"/>
            <a:ext cx="2057400" cy="365125"/>
          </a:xfrm>
        </p:spPr>
        <p:txBody>
          <a:bodyPr/>
          <a:lstStyle/>
          <a:p>
            <a:pPr algn="ctr"/>
            <a:fld id="{EE1385C2-C24A-4E88-87F7-2016927FAD7D}" type="slidenum">
              <a:rPr lang="en-GB" smtClean="0"/>
              <a:pPr algn="ctr"/>
              <a:t>13</a:t>
            </a:fld>
            <a:endParaRPr lang="en-GB" dirty="0"/>
          </a:p>
        </p:txBody>
      </p:sp>
      <p:sp>
        <p:nvSpPr>
          <p:cNvPr id="10" name="TextBox 7">
            <a:extLst>
              <a:ext uri="{FF2B5EF4-FFF2-40B4-BE49-F238E27FC236}">
                <a16:creationId xmlns:a16="http://schemas.microsoft.com/office/drawing/2014/main" id="{6A2399DE-FE1B-4E8C-8717-42AA3269D59D}"/>
              </a:ext>
            </a:extLst>
          </p:cNvPr>
          <p:cNvSpPr txBox="1">
            <a:spLocks noChangeArrowheads="1"/>
          </p:cNvSpPr>
          <p:nvPr/>
        </p:nvSpPr>
        <p:spPr bwMode="auto">
          <a:xfrm>
            <a:off x="4165600" y="6288942"/>
            <a:ext cx="50721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GB" altLang="en-US" sz="1600" dirty="0">
                <a:solidFill>
                  <a:schemeClr val="accent6">
                    <a:lumMod val="10000"/>
                  </a:schemeClr>
                </a:solidFill>
                <a:latin typeface="Calibri "/>
              </a:rPr>
              <a:t>McNulty et al. Ipsos Mori 2020; Base: All respondents (2,022); </a:t>
            </a:r>
            <a:r>
              <a:rPr lang="en-GB" altLang="en-US" sz="1200" dirty="0">
                <a:solidFill>
                  <a:schemeClr val="accent6">
                    <a:lumMod val="10000"/>
                  </a:schemeClr>
                </a:solidFill>
                <a:latin typeface="Calibri "/>
              </a:rPr>
              <a:t>Fieldwork: 24</a:t>
            </a:r>
            <a:r>
              <a:rPr lang="en-GB" altLang="en-US" sz="1200" baseline="30000" dirty="0">
                <a:solidFill>
                  <a:schemeClr val="accent6">
                    <a:lumMod val="10000"/>
                  </a:schemeClr>
                </a:solidFill>
                <a:latin typeface="Calibri "/>
              </a:rPr>
              <a:t>th</a:t>
            </a:r>
            <a:r>
              <a:rPr lang="en-GB" altLang="en-US" sz="1200" dirty="0">
                <a:solidFill>
                  <a:schemeClr val="accent6">
                    <a:lumMod val="10000"/>
                  </a:schemeClr>
                </a:solidFill>
                <a:latin typeface="Calibri "/>
              </a:rPr>
              <a:t> Jan–24</a:t>
            </a:r>
            <a:r>
              <a:rPr lang="en-GB" altLang="en-US" sz="1200" baseline="30000" dirty="0">
                <a:solidFill>
                  <a:schemeClr val="accent6">
                    <a:lumMod val="10000"/>
                  </a:schemeClr>
                </a:solidFill>
                <a:latin typeface="Calibri "/>
              </a:rPr>
              <a:t>th</a:t>
            </a:r>
            <a:r>
              <a:rPr lang="en-GB" altLang="en-US" sz="1200" dirty="0">
                <a:solidFill>
                  <a:schemeClr val="accent6">
                    <a:lumMod val="10000"/>
                  </a:schemeClr>
                </a:solidFill>
                <a:latin typeface="Calibri "/>
              </a:rPr>
              <a:t>Feb 2020</a:t>
            </a:r>
          </a:p>
          <a:p>
            <a:pPr algn="r" eaLnBrk="1" hangingPunct="1"/>
            <a:r>
              <a:rPr lang="en-GB" altLang="en-US" sz="1200" dirty="0">
                <a:solidFill>
                  <a:schemeClr val="accent6">
                    <a:lumMod val="10000"/>
                  </a:schemeClr>
                </a:solidFill>
                <a:latin typeface="Calibri "/>
              </a:rPr>
              <a:t> </a:t>
            </a:r>
          </a:p>
        </p:txBody>
      </p:sp>
      <p:graphicFrame>
        <p:nvGraphicFramePr>
          <p:cNvPr id="7" name="Chart 6">
            <a:extLst>
              <a:ext uri="{FF2B5EF4-FFF2-40B4-BE49-F238E27FC236}">
                <a16:creationId xmlns:a16="http://schemas.microsoft.com/office/drawing/2014/main" id="{CF51FAA9-38E5-40A2-AF71-23EBD221EA49}"/>
              </a:ext>
            </a:extLst>
          </p:cNvPr>
          <p:cNvGraphicFramePr>
            <a:graphicFrameLocks/>
          </p:cNvGraphicFramePr>
          <p:nvPr>
            <p:extLst>
              <p:ext uri="{D42A27DB-BD31-4B8C-83A1-F6EECF244321}">
                <p14:modId xmlns:p14="http://schemas.microsoft.com/office/powerpoint/2010/main" val="2388383103"/>
              </p:ext>
            </p:extLst>
          </p:nvPr>
        </p:nvGraphicFramePr>
        <p:xfrm>
          <a:off x="356991" y="2715598"/>
          <a:ext cx="8693224" cy="254843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16DB232-556C-4D0C-866D-4BC100581245}"/>
              </a:ext>
            </a:extLst>
          </p:cNvPr>
          <p:cNvSpPr txBox="1"/>
          <p:nvPr/>
        </p:nvSpPr>
        <p:spPr>
          <a:xfrm>
            <a:off x="187890" y="1941534"/>
            <a:ext cx="2968669" cy="523220"/>
          </a:xfrm>
          <a:prstGeom prst="rect">
            <a:avLst/>
          </a:prstGeom>
          <a:noFill/>
        </p:spPr>
        <p:txBody>
          <a:bodyPr wrap="square" rtlCol="0">
            <a:spAutoFit/>
          </a:bodyPr>
          <a:lstStyle/>
          <a:p>
            <a:r>
              <a:rPr lang="en-GB" sz="2800" dirty="0">
                <a:solidFill>
                  <a:schemeClr val="accent6">
                    <a:lumMod val="10000"/>
                  </a:schemeClr>
                </a:solidFill>
              </a:rPr>
              <a:t>I trust my…</a:t>
            </a:r>
          </a:p>
        </p:txBody>
      </p:sp>
      <p:sp>
        <p:nvSpPr>
          <p:cNvPr id="11" name="TextBox 10">
            <a:extLst>
              <a:ext uri="{FF2B5EF4-FFF2-40B4-BE49-F238E27FC236}">
                <a16:creationId xmlns:a16="http://schemas.microsoft.com/office/drawing/2014/main" id="{11984940-6654-4313-94CB-CC241861AA95}"/>
              </a:ext>
            </a:extLst>
          </p:cNvPr>
          <p:cNvSpPr txBox="1"/>
          <p:nvPr/>
        </p:nvSpPr>
        <p:spPr>
          <a:xfrm>
            <a:off x="1672224" y="5635889"/>
            <a:ext cx="7277623" cy="523220"/>
          </a:xfrm>
          <a:prstGeom prst="rect">
            <a:avLst/>
          </a:prstGeom>
          <a:noFill/>
        </p:spPr>
        <p:txBody>
          <a:bodyPr wrap="square" rtlCol="0">
            <a:spAutoFit/>
          </a:bodyPr>
          <a:lstStyle/>
          <a:p>
            <a:r>
              <a:rPr lang="en-GB" sz="2800" dirty="0">
                <a:solidFill>
                  <a:schemeClr val="accent6">
                    <a:lumMod val="10000"/>
                  </a:schemeClr>
                </a:solidFill>
              </a:rPr>
              <a:t>…advice as to whether or not I need an antibiotic</a:t>
            </a:r>
          </a:p>
        </p:txBody>
      </p:sp>
    </p:spTree>
    <p:extLst>
      <p:ext uri="{BB962C8B-B14F-4D97-AF65-F5344CB8AC3E}">
        <p14:creationId xmlns:p14="http://schemas.microsoft.com/office/powerpoint/2010/main" val="309927149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a:extLst>
              <a:ext uri="{FF2B5EF4-FFF2-40B4-BE49-F238E27FC236}">
                <a16:creationId xmlns:a16="http://schemas.microsoft.com/office/drawing/2014/main" id="{E4FEC870-8D24-43FA-BDFD-B1B33BF6FF5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r>
              <a:rPr lang="en-GB" altLang="en-US" sz="4000" dirty="0">
                <a:solidFill>
                  <a:srgbClr val="AF1E2C"/>
                </a:solidFill>
                <a:cs typeface="Times New Roman" panose="02020603050405020304" pitchFamily="18" charset="0"/>
              </a:rPr>
              <a:t>Prescribing: Consultation rates related to acute cough &amp; cold</a:t>
            </a:r>
            <a:endParaRPr lang="en-GB" altLang="en-US" sz="4000" dirty="0">
              <a:solidFill>
                <a:srgbClr val="AF1E2C"/>
              </a:solidFill>
            </a:endParaRPr>
          </a:p>
        </p:txBody>
      </p:sp>
      <p:pic>
        <p:nvPicPr>
          <p:cNvPr id="41989" name="Picture 2">
            <a:extLst>
              <a:ext uri="{FF2B5EF4-FFF2-40B4-BE49-F238E27FC236}">
                <a16:creationId xmlns:a16="http://schemas.microsoft.com/office/drawing/2014/main" id="{B6A330AD-7F17-435B-B206-C0974B470E3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77673" y="1744314"/>
            <a:ext cx="4498686" cy="29494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0A13F67-F426-4002-B0D4-FA3F20959916}"/>
              </a:ext>
            </a:extLst>
          </p:cNvPr>
          <p:cNvSpPr/>
          <p:nvPr/>
        </p:nvSpPr>
        <p:spPr>
          <a:xfrm>
            <a:off x="1102290" y="4729535"/>
            <a:ext cx="8050370" cy="1477328"/>
          </a:xfrm>
          <a:prstGeom prst="rect">
            <a:avLst/>
          </a:prstGeom>
        </p:spPr>
        <p:txBody>
          <a:bodyPr wrap="square">
            <a:spAutoFit/>
          </a:bodyPr>
          <a:lstStyle/>
          <a:p>
            <a:pPr marL="0" lvl="1" eaLnBrk="1" hangingPunct="1">
              <a:spcBef>
                <a:spcPts val="1200"/>
              </a:spcBef>
              <a:buClr>
                <a:srgbClr val="002060"/>
              </a:buClr>
              <a:tabLst>
                <a:tab pos="361950" algn="l"/>
                <a:tab pos="533400" algn="l"/>
                <a:tab pos="1695450" algn="l"/>
                <a:tab pos="2247900" algn="l"/>
                <a:tab pos="2781300" algn="l"/>
              </a:tabLst>
              <a:defRPr/>
            </a:pPr>
            <a:r>
              <a:rPr lang="en-GB" sz="2000" kern="0" dirty="0">
                <a:solidFill>
                  <a:srgbClr val="000000"/>
                </a:solidFill>
                <a:latin typeface="Calibri "/>
              </a:rPr>
              <a:t>In a longitudinal study, practices who reduced prescribing experienced a reduced consultation rate</a:t>
            </a:r>
          </a:p>
          <a:p>
            <a:pPr marL="0" lvl="1" algn="ctr" eaLnBrk="1" hangingPunct="1">
              <a:spcBef>
                <a:spcPts val="1200"/>
              </a:spcBef>
              <a:buClr>
                <a:srgbClr val="002060"/>
              </a:buClr>
              <a:tabLst>
                <a:tab pos="361950" algn="l"/>
                <a:tab pos="533400" algn="l"/>
                <a:tab pos="1695450" algn="l"/>
                <a:tab pos="2247900" algn="l"/>
                <a:tab pos="2781300" algn="l"/>
              </a:tabLst>
              <a:defRPr/>
            </a:pPr>
            <a:r>
              <a:rPr lang="en-GB" sz="2000" b="1" kern="0" dirty="0">
                <a:solidFill>
                  <a:srgbClr val="AD0016"/>
                </a:solidFill>
                <a:latin typeface="Calibri "/>
              </a:rPr>
              <a:t>Thus patients can be retrained not to expect antibiotics reducing your consultations</a:t>
            </a:r>
          </a:p>
        </p:txBody>
      </p:sp>
      <p:sp>
        <p:nvSpPr>
          <p:cNvPr id="4" name="TextBox 3">
            <a:extLst>
              <a:ext uri="{FF2B5EF4-FFF2-40B4-BE49-F238E27FC236}">
                <a16:creationId xmlns:a16="http://schemas.microsoft.com/office/drawing/2014/main" id="{A34F98BA-DF91-44EA-A413-A6D1F0398435}"/>
              </a:ext>
            </a:extLst>
          </p:cNvPr>
          <p:cNvSpPr txBox="1"/>
          <p:nvPr/>
        </p:nvSpPr>
        <p:spPr>
          <a:xfrm>
            <a:off x="1591056" y="2722794"/>
            <a:ext cx="1728788" cy="1016000"/>
          </a:xfrm>
          <a:prstGeom prst="rect">
            <a:avLst/>
          </a:prstGeom>
          <a:noFill/>
        </p:spPr>
        <p:txBody>
          <a:bodyPr>
            <a:spAutoFit/>
          </a:bodyPr>
          <a:lstStyle/>
          <a:p>
            <a:pPr algn="ctr" eaLnBrk="1" hangingPunct="1">
              <a:defRPr/>
            </a:pPr>
            <a:r>
              <a:rPr lang="en-GB" altLang="en-US" sz="2000" b="1" kern="0" dirty="0">
                <a:solidFill>
                  <a:schemeClr val="accent6">
                    <a:lumMod val="10000"/>
                  </a:schemeClr>
                </a:solidFill>
                <a:latin typeface="Arial"/>
                <a:cs typeface="Times New Roman" pitchFamily="18" charset="0"/>
              </a:rPr>
              <a:t>537 UK GP practices 1995-2011</a:t>
            </a:r>
            <a:endParaRPr lang="en-GB" sz="2000" dirty="0">
              <a:solidFill>
                <a:schemeClr val="accent6">
                  <a:lumMod val="10000"/>
                </a:schemeClr>
              </a:solidFill>
            </a:endParaRPr>
          </a:p>
        </p:txBody>
      </p:sp>
      <p:sp>
        <p:nvSpPr>
          <p:cNvPr id="3" name="Slide Number Placeholder 2">
            <a:extLst>
              <a:ext uri="{FF2B5EF4-FFF2-40B4-BE49-F238E27FC236}">
                <a16:creationId xmlns:a16="http://schemas.microsoft.com/office/drawing/2014/main" id="{D18D6321-54FE-4149-943D-4FB3DBB5BA30}"/>
              </a:ext>
            </a:extLst>
          </p:cNvPr>
          <p:cNvSpPr>
            <a:spLocks noGrp="1"/>
          </p:cNvSpPr>
          <p:nvPr>
            <p:ph type="sldNum" sz="quarter" idx="12"/>
          </p:nvPr>
        </p:nvSpPr>
        <p:spPr>
          <a:xfrm>
            <a:off x="3543300" y="6367926"/>
            <a:ext cx="2057400" cy="365125"/>
          </a:xfrm>
        </p:spPr>
        <p:txBody>
          <a:bodyPr/>
          <a:lstStyle/>
          <a:p>
            <a:pPr algn="ctr"/>
            <a:fld id="{EE1385C2-C24A-4E88-87F7-2016927FAD7D}" type="slidenum">
              <a:rPr lang="en-GB" smtClean="0"/>
              <a:pPr algn="ctr"/>
              <a:t>14</a:t>
            </a:fld>
            <a:endParaRPr lang="en-GB" dirty="0"/>
          </a:p>
        </p:txBody>
      </p:sp>
      <p:sp>
        <p:nvSpPr>
          <p:cNvPr id="11" name="Footer Placeholder 5">
            <a:extLst>
              <a:ext uri="{FF2B5EF4-FFF2-40B4-BE49-F238E27FC236}">
                <a16:creationId xmlns:a16="http://schemas.microsoft.com/office/drawing/2014/main" id="{377DAAEB-D734-44CF-A3C0-509958B144F6}"/>
              </a:ext>
            </a:extLst>
          </p:cNvPr>
          <p:cNvSpPr>
            <a:spLocks noGrp="1"/>
          </p:cNvSpPr>
          <p:nvPr>
            <p:ph type="ftr" sz="quarter" idx="11"/>
          </p:nvPr>
        </p:nvSpPr>
        <p:spPr>
          <a:xfrm>
            <a:off x="6057900" y="6367926"/>
            <a:ext cx="3086100" cy="365125"/>
          </a:xfrm>
        </p:spPr>
        <p:txBody>
          <a:bodyPr/>
          <a:lstStyle/>
          <a:p>
            <a:pPr algn="r"/>
            <a:r>
              <a:rPr lang="en-GB" altLang="en-US" dirty="0">
                <a:solidFill>
                  <a:schemeClr val="accent6">
                    <a:lumMod val="10000"/>
                  </a:schemeClr>
                </a:solidFill>
              </a:rPr>
              <a:t>www.rcgp.org.uk/targetantibiotics</a:t>
            </a:r>
          </a:p>
        </p:txBody>
      </p:sp>
    </p:spTree>
    <p:extLst>
      <p:ext uri="{BB962C8B-B14F-4D97-AF65-F5344CB8AC3E}">
        <p14:creationId xmlns:p14="http://schemas.microsoft.com/office/powerpoint/2010/main" val="370012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ABE28C8E-AC2C-41E9-8D36-3EE0B827906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sz="4000" dirty="0">
                <a:solidFill>
                  <a:srgbClr val="AF1E2C"/>
                </a:solidFill>
              </a:rPr>
              <a:t>Back-up / delayed prescribing</a:t>
            </a:r>
            <a:br>
              <a:rPr lang="en-GB" altLang="en-US" sz="4000" dirty="0">
                <a:solidFill>
                  <a:srgbClr val="AF1E2C"/>
                </a:solidFill>
              </a:rPr>
            </a:br>
            <a:r>
              <a:rPr lang="en-GB" altLang="en-US" sz="3600" dirty="0"/>
              <a:t>The evidence</a:t>
            </a:r>
            <a:endParaRPr lang="en-GB" altLang="en-US" sz="4000" dirty="0"/>
          </a:p>
        </p:txBody>
      </p:sp>
      <p:sp>
        <p:nvSpPr>
          <p:cNvPr id="33797" name="TextBox 5">
            <a:extLst>
              <a:ext uri="{FF2B5EF4-FFF2-40B4-BE49-F238E27FC236}">
                <a16:creationId xmlns:a16="http://schemas.microsoft.com/office/drawing/2014/main" id="{276C1731-4671-49D6-8F32-7A2D17B3EC74}"/>
              </a:ext>
            </a:extLst>
          </p:cNvPr>
          <p:cNvSpPr txBox="1">
            <a:spLocks noChangeArrowheads="1"/>
          </p:cNvSpPr>
          <p:nvPr/>
        </p:nvSpPr>
        <p:spPr bwMode="auto">
          <a:xfrm>
            <a:off x="849166" y="1626104"/>
            <a:ext cx="82044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pPr>
            <a:r>
              <a:rPr lang="en-GB" altLang="en-US" b="1" dirty="0">
                <a:solidFill>
                  <a:srgbClr val="000000"/>
                </a:solidFill>
                <a:latin typeface="Calibri "/>
              </a:rPr>
              <a:t>Duration of Cough After Physician Visit Until Patient Is Feeling Better</a:t>
            </a:r>
          </a:p>
        </p:txBody>
      </p:sp>
      <p:pic>
        <p:nvPicPr>
          <p:cNvPr id="33799" name="Picture 1">
            <a:extLst>
              <a:ext uri="{FF2B5EF4-FFF2-40B4-BE49-F238E27FC236}">
                <a16:creationId xmlns:a16="http://schemas.microsoft.com/office/drawing/2014/main" id="{E2096047-6A64-4E19-BC1F-91D3D9F38E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51" y="2058830"/>
            <a:ext cx="4497465" cy="418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2BE1EEC-4256-4C76-B31D-09C3A9C9AC97}"/>
              </a:ext>
            </a:extLst>
          </p:cNvPr>
          <p:cNvSpPr>
            <a:spLocks noGrp="1"/>
          </p:cNvSpPr>
          <p:nvPr>
            <p:ph type="sldNum" sz="quarter" idx="12"/>
          </p:nvPr>
        </p:nvSpPr>
        <p:spPr>
          <a:xfrm>
            <a:off x="3543300" y="6367925"/>
            <a:ext cx="2057400" cy="365125"/>
          </a:xfrm>
        </p:spPr>
        <p:txBody>
          <a:bodyPr/>
          <a:lstStyle/>
          <a:p>
            <a:pPr algn="ctr"/>
            <a:fld id="{EE1385C2-C24A-4E88-87F7-2016927FAD7D}" type="slidenum">
              <a:rPr lang="en-GB" smtClean="0"/>
              <a:pPr algn="ctr"/>
              <a:t>15</a:t>
            </a:fld>
            <a:endParaRPr lang="en-GB"/>
          </a:p>
        </p:txBody>
      </p:sp>
      <p:sp>
        <p:nvSpPr>
          <p:cNvPr id="12" name="Footer Placeholder 5">
            <a:extLst>
              <a:ext uri="{FF2B5EF4-FFF2-40B4-BE49-F238E27FC236}">
                <a16:creationId xmlns:a16="http://schemas.microsoft.com/office/drawing/2014/main" id="{BF699221-4A8F-440F-8D0A-CB74C7679F17}"/>
              </a:ext>
            </a:extLst>
          </p:cNvPr>
          <p:cNvSpPr>
            <a:spLocks noGrp="1"/>
          </p:cNvSpPr>
          <p:nvPr>
            <p:ph type="ftr" sz="quarter" idx="11"/>
          </p:nvPr>
        </p:nvSpPr>
        <p:spPr>
          <a:xfrm>
            <a:off x="6057900" y="6367926"/>
            <a:ext cx="3086100" cy="365125"/>
          </a:xfrm>
        </p:spPr>
        <p:txBody>
          <a:bodyPr/>
          <a:lstStyle/>
          <a:p>
            <a:pPr algn="r"/>
            <a:r>
              <a:rPr lang="en-GB" altLang="en-US">
                <a:solidFill>
                  <a:schemeClr val="accent6">
                    <a:lumMod val="10000"/>
                  </a:schemeClr>
                </a:solidFill>
              </a:rPr>
              <a:t>www.rcgp.org.uk/targetantibiotics</a:t>
            </a:r>
            <a:endParaRPr lang="en-GB" altLang="en-US" dirty="0">
              <a:solidFill>
                <a:schemeClr val="accent6">
                  <a:lumMod val="10000"/>
                </a:schemeClr>
              </a:solidFill>
            </a:endParaRPr>
          </a:p>
        </p:txBody>
      </p:sp>
      <p:graphicFrame>
        <p:nvGraphicFramePr>
          <p:cNvPr id="3" name="Table 2">
            <a:extLst>
              <a:ext uri="{FF2B5EF4-FFF2-40B4-BE49-F238E27FC236}">
                <a16:creationId xmlns:a16="http://schemas.microsoft.com/office/drawing/2014/main" id="{127B12B0-DA02-415F-8F35-6C34E5DDB1F4}"/>
              </a:ext>
            </a:extLst>
          </p:cNvPr>
          <p:cNvGraphicFramePr>
            <a:graphicFrameLocks noGrp="1"/>
          </p:cNvGraphicFramePr>
          <p:nvPr>
            <p:extLst>
              <p:ext uri="{D42A27DB-BD31-4B8C-83A1-F6EECF244321}">
                <p14:modId xmlns:p14="http://schemas.microsoft.com/office/powerpoint/2010/main" val="727859260"/>
              </p:ext>
            </p:extLst>
          </p:nvPr>
        </p:nvGraphicFramePr>
        <p:xfrm>
          <a:off x="4587816" y="2746547"/>
          <a:ext cx="4370614" cy="2268240"/>
        </p:xfrm>
        <a:graphic>
          <a:graphicData uri="http://schemas.openxmlformats.org/drawingml/2006/table">
            <a:tbl>
              <a:tblPr firstRow="1" bandRow="1">
                <a:tableStyleId>{F5AB1C69-6EDB-4FF4-983F-18BD219EF322}</a:tableStyleId>
              </a:tblPr>
              <a:tblGrid>
                <a:gridCol w="2487386">
                  <a:extLst>
                    <a:ext uri="{9D8B030D-6E8A-4147-A177-3AD203B41FA5}">
                      <a16:colId xmlns:a16="http://schemas.microsoft.com/office/drawing/2014/main" val="1230896898"/>
                    </a:ext>
                  </a:extLst>
                </a:gridCol>
                <a:gridCol w="1883228">
                  <a:extLst>
                    <a:ext uri="{9D8B030D-6E8A-4147-A177-3AD203B41FA5}">
                      <a16:colId xmlns:a16="http://schemas.microsoft.com/office/drawing/2014/main" val="370350489"/>
                    </a:ext>
                  </a:extLst>
                </a:gridCol>
              </a:tblGrid>
              <a:tr h="370840">
                <a:tc gridSpan="2">
                  <a:txBody>
                    <a:bodyPr/>
                    <a:lstStyle/>
                    <a:p>
                      <a:pPr algn="ctr"/>
                      <a:r>
                        <a:rPr lang="en-GB" sz="2000" dirty="0">
                          <a:solidFill>
                            <a:srgbClr val="FFFFFF"/>
                          </a:solidFill>
                        </a:rPr>
                        <a:t>Patient satisfaction with treatment</a:t>
                      </a:r>
                    </a:p>
                  </a:txBody>
                  <a:tcPr anchor="ctr"/>
                </a:tc>
                <a:tc hMerge="1">
                  <a:txBody>
                    <a:bodyPr/>
                    <a:lstStyle/>
                    <a:p>
                      <a:endParaRPr lang="en-GB" dirty="0"/>
                    </a:p>
                  </a:txBody>
                  <a:tcPr/>
                </a:tc>
                <a:extLst>
                  <a:ext uri="{0D108BD9-81ED-4DB2-BD59-A6C34878D82A}">
                    <a16:rowId xmlns:a16="http://schemas.microsoft.com/office/drawing/2014/main" val="2408081825"/>
                  </a:ext>
                </a:extLst>
              </a:tr>
              <a:tr h="468000">
                <a:tc>
                  <a:txBody>
                    <a:bodyPr/>
                    <a:lstStyle/>
                    <a:p>
                      <a:r>
                        <a:rPr lang="en-GB" sz="2000" dirty="0">
                          <a:solidFill>
                            <a:schemeClr val="tx1"/>
                          </a:solidFill>
                        </a:rPr>
                        <a:t>Treatment Choice</a:t>
                      </a:r>
                    </a:p>
                  </a:txBody>
                  <a:tcPr anchor="ctr"/>
                </a:tc>
                <a:tc>
                  <a:txBody>
                    <a:bodyPr/>
                    <a:lstStyle/>
                    <a:p>
                      <a:pPr algn="ctr"/>
                      <a:r>
                        <a:rPr lang="en-GB" sz="2000" dirty="0"/>
                        <a:t>Patients</a:t>
                      </a:r>
                    </a:p>
                  </a:txBody>
                  <a:tcPr anchor="ctr"/>
                </a:tc>
                <a:extLst>
                  <a:ext uri="{0D108BD9-81ED-4DB2-BD59-A6C34878D82A}">
                    <a16:rowId xmlns:a16="http://schemas.microsoft.com/office/drawing/2014/main" val="623991325"/>
                  </a:ext>
                </a:extLst>
              </a:tr>
              <a:tr h="468000">
                <a:tc>
                  <a:txBody>
                    <a:bodyPr/>
                    <a:lstStyle/>
                    <a:p>
                      <a:pPr marL="108000" algn="l" fontAlgn="b"/>
                      <a:r>
                        <a:rPr lang="en-GB" sz="2000" b="1" u="none" strike="noStrike" dirty="0">
                          <a:solidFill>
                            <a:schemeClr val="accent6">
                              <a:lumMod val="10000"/>
                            </a:schemeClr>
                          </a:solidFill>
                          <a:effectLst/>
                          <a:latin typeface="+mn-lt"/>
                        </a:rPr>
                        <a:t>No antibiotic </a:t>
                      </a:r>
                      <a:endParaRPr lang="en-GB" sz="2000" b="1" i="0" u="none" strike="noStrike" dirty="0">
                        <a:solidFill>
                          <a:schemeClr val="accent6">
                            <a:lumMod val="10000"/>
                          </a:schemeClr>
                        </a:solidFill>
                        <a:effectLst/>
                        <a:latin typeface="+mn-lt"/>
                      </a:endParaRPr>
                    </a:p>
                  </a:txBody>
                  <a:tcPr marL="9526" marR="9526" marT="9500" marB="0" anchor="ctr"/>
                </a:tc>
                <a:tc>
                  <a:txBody>
                    <a:bodyPr/>
                    <a:lstStyle/>
                    <a:p>
                      <a:pPr algn="ctr" fontAlgn="b"/>
                      <a:r>
                        <a:rPr lang="en-GB" sz="2000" u="none" strike="noStrike" dirty="0">
                          <a:solidFill>
                            <a:schemeClr val="accent6">
                              <a:lumMod val="10000"/>
                            </a:schemeClr>
                          </a:solidFill>
                          <a:effectLst/>
                          <a:latin typeface="+mn-lt"/>
                        </a:rPr>
                        <a:t>130/181 (72%)</a:t>
                      </a:r>
                      <a:endParaRPr lang="en-GB" sz="2000" b="0" i="0" u="none" strike="noStrike" dirty="0">
                        <a:solidFill>
                          <a:schemeClr val="accent6">
                            <a:lumMod val="10000"/>
                          </a:schemeClr>
                        </a:solidFill>
                        <a:effectLst/>
                        <a:latin typeface="+mn-lt"/>
                      </a:endParaRPr>
                    </a:p>
                  </a:txBody>
                  <a:tcPr marL="9526" marR="9526" marT="9500" marB="0" anchor="ctr"/>
                </a:tc>
                <a:extLst>
                  <a:ext uri="{0D108BD9-81ED-4DB2-BD59-A6C34878D82A}">
                    <a16:rowId xmlns:a16="http://schemas.microsoft.com/office/drawing/2014/main" val="3814328180"/>
                  </a:ext>
                </a:extLst>
              </a:tr>
              <a:tr h="468000">
                <a:tc>
                  <a:txBody>
                    <a:bodyPr/>
                    <a:lstStyle/>
                    <a:p>
                      <a:pPr marL="108000" algn="l" fontAlgn="b"/>
                      <a:r>
                        <a:rPr lang="en-GB" sz="2000" b="1" u="none" strike="noStrike" dirty="0">
                          <a:solidFill>
                            <a:schemeClr val="accent6">
                              <a:lumMod val="10000"/>
                            </a:schemeClr>
                          </a:solidFill>
                          <a:effectLst/>
                          <a:latin typeface="+mn-lt"/>
                        </a:rPr>
                        <a:t>Delayed antibiotic </a:t>
                      </a:r>
                      <a:endParaRPr lang="en-GB" sz="2000" b="1" i="0" u="none" strike="noStrike" dirty="0">
                        <a:solidFill>
                          <a:schemeClr val="accent6">
                            <a:lumMod val="10000"/>
                          </a:schemeClr>
                        </a:solidFill>
                        <a:effectLst/>
                        <a:latin typeface="+mn-lt"/>
                      </a:endParaRPr>
                    </a:p>
                  </a:txBody>
                  <a:tcPr marL="9526" marR="9526" marT="9500" marB="0" anchor="ctr"/>
                </a:tc>
                <a:tc>
                  <a:txBody>
                    <a:bodyPr/>
                    <a:lstStyle/>
                    <a:p>
                      <a:pPr algn="ctr" fontAlgn="b"/>
                      <a:r>
                        <a:rPr lang="en-GB" sz="2000" u="none" strike="noStrike" dirty="0">
                          <a:solidFill>
                            <a:schemeClr val="accent6">
                              <a:lumMod val="10000"/>
                            </a:schemeClr>
                          </a:solidFill>
                          <a:effectLst/>
                          <a:latin typeface="+mn-lt"/>
                        </a:rPr>
                        <a:t>147/190 (77%)</a:t>
                      </a:r>
                      <a:endParaRPr lang="en-GB" sz="2000" b="0" i="0" u="none" strike="noStrike" dirty="0">
                        <a:solidFill>
                          <a:schemeClr val="accent6">
                            <a:lumMod val="10000"/>
                          </a:schemeClr>
                        </a:solidFill>
                        <a:effectLst/>
                        <a:latin typeface="+mn-lt"/>
                      </a:endParaRPr>
                    </a:p>
                  </a:txBody>
                  <a:tcPr marL="9526" marR="9526" marT="9500" marB="0" anchor="ctr"/>
                </a:tc>
                <a:extLst>
                  <a:ext uri="{0D108BD9-81ED-4DB2-BD59-A6C34878D82A}">
                    <a16:rowId xmlns:a16="http://schemas.microsoft.com/office/drawing/2014/main" val="3181147395"/>
                  </a:ext>
                </a:extLst>
              </a:tr>
              <a:tr h="468000">
                <a:tc>
                  <a:txBody>
                    <a:bodyPr/>
                    <a:lstStyle/>
                    <a:p>
                      <a:pPr marL="108000" algn="l" fontAlgn="b"/>
                      <a:r>
                        <a:rPr lang="it-IT" sz="2000" b="1" u="none" strike="noStrike" dirty="0">
                          <a:solidFill>
                            <a:schemeClr val="accent6">
                              <a:lumMod val="10000"/>
                            </a:schemeClr>
                          </a:solidFill>
                          <a:effectLst/>
                          <a:latin typeface="+mn-lt"/>
                        </a:rPr>
                        <a:t>Immediate antibiotics </a:t>
                      </a:r>
                      <a:endParaRPr lang="it-IT" sz="2000" b="1" i="0" u="none" strike="noStrike" dirty="0">
                        <a:solidFill>
                          <a:schemeClr val="accent6">
                            <a:lumMod val="10000"/>
                          </a:schemeClr>
                        </a:solidFill>
                        <a:effectLst/>
                        <a:latin typeface="+mn-lt"/>
                      </a:endParaRPr>
                    </a:p>
                  </a:txBody>
                  <a:tcPr marL="9526" marR="9526" marT="9500" marB="0" anchor="ctr"/>
                </a:tc>
                <a:tc>
                  <a:txBody>
                    <a:bodyPr/>
                    <a:lstStyle/>
                    <a:p>
                      <a:pPr algn="ctr" fontAlgn="b"/>
                      <a:r>
                        <a:rPr lang="en-GB" sz="2000" u="none" strike="noStrike" dirty="0">
                          <a:solidFill>
                            <a:schemeClr val="accent6">
                              <a:lumMod val="10000"/>
                            </a:schemeClr>
                          </a:solidFill>
                          <a:effectLst/>
                          <a:latin typeface="+mn-lt"/>
                        </a:rPr>
                        <a:t>166/194 (86%)</a:t>
                      </a:r>
                      <a:endParaRPr lang="en-GB" sz="2000" b="0" i="0" u="none" strike="noStrike" dirty="0">
                        <a:solidFill>
                          <a:schemeClr val="accent6">
                            <a:lumMod val="10000"/>
                          </a:schemeClr>
                        </a:solidFill>
                        <a:effectLst/>
                        <a:latin typeface="+mn-lt"/>
                      </a:endParaRPr>
                    </a:p>
                  </a:txBody>
                  <a:tcPr marL="9526" marR="9526" marT="9500" marB="0" anchor="ctr"/>
                </a:tc>
                <a:extLst>
                  <a:ext uri="{0D108BD9-81ED-4DB2-BD59-A6C34878D82A}">
                    <a16:rowId xmlns:a16="http://schemas.microsoft.com/office/drawing/2014/main" val="3478580307"/>
                  </a:ext>
                </a:extLst>
              </a:tr>
            </a:tbl>
          </a:graphicData>
        </a:graphic>
      </p:graphicFrame>
      <p:sp>
        <p:nvSpPr>
          <p:cNvPr id="4" name="Rectangle 3">
            <a:extLst>
              <a:ext uri="{FF2B5EF4-FFF2-40B4-BE49-F238E27FC236}">
                <a16:creationId xmlns:a16="http://schemas.microsoft.com/office/drawing/2014/main" id="{EB8F6692-ED24-4B00-8016-0122B10FCA2C}"/>
              </a:ext>
            </a:extLst>
          </p:cNvPr>
          <p:cNvSpPr/>
          <p:nvPr/>
        </p:nvSpPr>
        <p:spPr>
          <a:xfrm>
            <a:off x="3751385" y="6063179"/>
            <a:ext cx="226646" cy="18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33822CE-5DED-4832-A442-8780BEB0B2ED}"/>
              </a:ext>
            </a:extLst>
          </p:cNvPr>
          <p:cNvSpPr txBox="1"/>
          <p:nvPr/>
        </p:nvSpPr>
        <p:spPr>
          <a:xfrm>
            <a:off x="3978031" y="2058830"/>
            <a:ext cx="3470031" cy="369332"/>
          </a:xfrm>
          <a:prstGeom prst="rect">
            <a:avLst/>
          </a:prstGeom>
          <a:noFill/>
        </p:spPr>
        <p:txBody>
          <a:bodyPr wrap="square" rtlCol="0">
            <a:spAutoFit/>
          </a:bodyPr>
          <a:lstStyle/>
          <a:p>
            <a:r>
              <a:rPr lang="en-GB" dirty="0"/>
              <a:t>In 37 GP practices in Bristol area</a:t>
            </a:r>
          </a:p>
        </p:txBody>
      </p:sp>
    </p:spTree>
    <p:extLst>
      <p:ext uri="{BB962C8B-B14F-4D97-AF65-F5344CB8AC3E}">
        <p14:creationId xmlns:p14="http://schemas.microsoft.com/office/powerpoint/2010/main" val="4014104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descr="https://www.ncbi.nlm.nih.gov/corecgi/tileshop/tileshop.fcgi?p=PMC3&amp;id=610432&amp;s=3&amp;r=1&amp;c=1">
            <a:extLst>
              <a:ext uri="{FF2B5EF4-FFF2-40B4-BE49-F238E27FC236}">
                <a16:creationId xmlns:a16="http://schemas.microsoft.com/office/drawing/2014/main" id="{02517210-0FDA-499A-B76E-1F9840C51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76"/>
          <a:stretch>
            <a:fillRect/>
          </a:stretch>
        </p:blipFill>
        <p:spPr bwMode="auto">
          <a:xfrm>
            <a:off x="729795" y="2099957"/>
            <a:ext cx="6110287" cy="414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FA7759-8A82-406F-B3EF-AB42545BA36F}"/>
              </a:ext>
            </a:extLst>
          </p:cNvPr>
          <p:cNvSpPr txBox="1"/>
          <p:nvPr/>
        </p:nvSpPr>
        <p:spPr>
          <a:xfrm>
            <a:off x="0" y="1825625"/>
            <a:ext cx="677108" cy="4467270"/>
          </a:xfrm>
          <a:prstGeom prst="rect">
            <a:avLst/>
          </a:prstGeom>
          <a:solidFill>
            <a:srgbClr val="CC0099"/>
          </a:solidFill>
        </p:spPr>
        <p:txBody>
          <a:bodyPr vert="vert270"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Clinical Scenario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rPr>
              <a:t>Acute Otitis Media</a:t>
            </a:r>
          </a:p>
        </p:txBody>
      </p:sp>
      <p:sp>
        <p:nvSpPr>
          <p:cNvPr id="2" name="Title 1">
            <a:extLst>
              <a:ext uri="{FF2B5EF4-FFF2-40B4-BE49-F238E27FC236}">
                <a16:creationId xmlns:a16="http://schemas.microsoft.com/office/drawing/2014/main" id="{E8A7BFAF-19DE-4F21-91AB-D6114B7121C1}"/>
              </a:ext>
            </a:extLst>
          </p:cNvPr>
          <p:cNvSpPr>
            <a:spLocks noGrp="1"/>
          </p:cNvSpPr>
          <p:nvPr>
            <p:ph type="title"/>
          </p:nvPr>
        </p:nvSpPr>
        <p:spPr/>
        <p:txBody>
          <a:bodyPr>
            <a:normAutofit/>
          </a:bodyPr>
          <a:lstStyle/>
          <a:p>
            <a:r>
              <a:rPr lang="en-GB" altLang="en-US" sz="3600" dirty="0"/>
              <a:t>Duration of symptoms of AOM in children after seeing doctor</a:t>
            </a:r>
            <a:endParaRPr lang="en-GB" sz="3600" dirty="0"/>
          </a:p>
        </p:txBody>
      </p:sp>
      <p:sp>
        <p:nvSpPr>
          <p:cNvPr id="3" name="Slide Number Placeholder 2">
            <a:extLst>
              <a:ext uri="{FF2B5EF4-FFF2-40B4-BE49-F238E27FC236}">
                <a16:creationId xmlns:a16="http://schemas.microsoft.com/office/drawing/2014/main" id="{10653027-BCBB-4CD2-8A5A-1FA59F036528}"/>
              </a:ext>
            </a:extLst>
          </p:cNvPr>
          <p:cNvSpPr>
            <a:spLocks noGrp="1"/>
          </p:cNvSpPr>
          <p:nvPr>
            <p:ph type="sldNum" sz="quarter" idx="12"/>
          </p:nvPr>
        </p:nvSpPr>
        <p:spPr>
          <a:xfrm>
            <a:off x="3640931" y="6367926"/>
            <a:ext cx="20574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E1385C2-C24A-4E88-87F7-2016927FAD7D}" type="slidenum">
              <a:rPr kumimoji="0" lang="en-GB" sz="1200" b="0" i="0" u="none" strike="noStrike" kern="1200" cap="none" spc="0" normalizeH="0" baseline="0" noProof="0" smtClean="0">
                <a:ln>
                  <a:noFill/>
                </a:ln>
                <a:solidFill>
                  <a:srgbClr val="AD0016"/>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11" name="Footer Placeholder 5">
            <a:extLst>
              <a:ext uri="{FF2B5EF4-FFF2-40B4-BE49-F238E27FC236}">
                <a16:creationId xmlns:a16="http://schemas.microsoft.com/office/drawing/2014/main" id="{4D88AD97-67EF-4502-83C5-7D0C50CB1378}"/>
              </a:ext>
            </a:extLst>
          </p:cNvPr>
          <p:cNvSpPr>
            <a:spLocks noGrp="1"/>
          </p:cNvSpPr>
          <p:nvPr>
            <p:ph type="ftr" sz="quarter" idx="11"/>
          </p:nvPr>
        </p:nvSpPr>
        <p:spPr>
          <a:xfrm>
            <a:off x="6057900" y="6367926"/>
            <a:ext cx="30861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F6F6F6">
                    <a:lumMod val="10000"/>
                  </a:srgb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www.rcgp.org.uk/targetantibiotics</a:t>
            </a:r>
            <a:endParaRPr kumimoji="0" lang="en-GB" altLang="en-US" sz="1200" b="0" i="0" u="none" strike="noStrike" kern="1200" cap="none" spc="0" normalizeH="0" baseline="0" noProof="0" dirty="0">
              <a:ln>
                <a:noFill/>
              </a:ln>
              <a:solidFill>
                <a:srgbClr val="F6F6F6">
                  <a:lumMod val="10000"/>
                </a:srgb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3B93547-809D-4CB4-8594-24B9C68C7041}"/>
              </a:ext>
            </a:extLst>
          </p:cNvPr>
          <p:cNvSpPr txBox="1"/>
          <p:nvPr/>
        </p:nvSpPr>
        <p:spPr>
          <a:xfrm>
            <a:off x="679477" y="1516874"/>
            <a:ext cx="597805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DDDDDD">
                    <a:lumMod val="10000"/>
                  </a:srgbClr>
                </a:solidFill>
                <a:effectLst/>
                <a:uLnTx/>
                <a:uFillTx/>
                <a:latin typeface="Calibri" panose="020F0502020204030204"/>
                <a:ea typeface="+mn-ea"/>
                <a:cs typeface="+mn-cs"/>
              </a:rPr>
              <a:t>Immediate versus delayed antibiotics:</a:t>
            </a:r>
          </a:p>
        </p:txBody>
      </p:sp>
      <p:sp>
        <p:nvSpPr>
          <p:cNvPr id="6" name="TextBox 5">
            <a:extLst>
              <a:ext uri="{FF2B5EF4-FFF2-40B4-BE49-F238E27FC236}">
                <a16:creationId xmlns:a16="http://schemas.microsoft.com/office/drawing/2014/main" id="{647FE226-744A-4D33-AAEA-5C6F5B27C86E}"/>
              </a:ext>
            </a:extLst>
          </p:cNvPr>
          <p:cNvSpPr txBox="1"/>
          <p:nvPr/>
        </p:nvSpPr>
        <p:spPr>
          <a:xfrm>
            <a:off x="6310796" y="2720432"/>
            <a:ext cx="2833204" cy="1938992"/>
          </a:xfrm>
          <a:prstGeom prst="rect">
            <a:avLst/>
          </a:prstGeom>
          <a:solidFill>
            <a:schemeClr val="bg1"/>
          </a:solidFill>
          <a:ln>
            <a:solidFill>
              <a:schemeClr val="tx1"/>
            </a:solidFill>
          </a:ln>
        </p:spPr>
        <p:txBody>
          <a:bodyPr wrap="square" rtlCol="0">
            <a:spAutoFit/>
          </a:bodyPr>
          <a:lstStyle/>
          <a:p>
            <a:r>
              <a:rPr lang="en-GB" sz="2000" b="1" dirty="0"/>
              <a:t>No difference in</a:t>
            </a:r>
            <a:r>
              <a:rPr lang="en-GB" sz="2000" dirty="0"/>
              <a:t>:</a:t>
            </a:r>
          </a:p>
          <a:p>
            <a:pPr marL="342900" indent="-342900">
              <a:buFont typeface="Arial" panose="020B0604020202020204" pitchFamily="34" charset="0"/>
              <a:buChar char="•"/>
            </a:pPr>
            <a:r>
              <a:rPr lang="en-GB" sz="2000" dirty="0">
                <a:solidFill>
                  <a:schemeClr val="accent5">
                    <a:lumMod val="10000"/>
                  </a:schemeClr>
                </a:solidFill>
              </a:rPr>
              <a:t>School absence</a:t>
            </a:r>
          </a:p>
          <a:p>
            <a:pPr marL="342900" indent="-342900">
              <a:buFont typeface="Arial" panose="020B0604020202020204" pitchFamily="34" charset="0"/>
              <a:buChar char="•"/>
            </a:pPr>
            <a:r>
              <a:rPr lang="en-GB" sz="2000" dirty="0">
                <a:solidFill>
                  <a:schemeClr val="accent5">
                    <a:lumMod val="10000"/>
                  </a:schemeClr>
                </a:solidFill>
              </a:rPr>
              <a:t>Pain</a:t>
            </a:r>
          </a:p>
          <a:p>
            <a:pPr marL="342900" indent="-342900">
              <a:buFont typeface="Arial" panose="020B0604020202020204" pitchFamily="34" charset="0"/>
              <a:buChar char="•"/>
            </a:pPr>
            <a:r>
              <a:rPr lang="en-GB" sz="2000" dirty="0">
                <a:solidFill>
                  <a:schemeClr val="accent5">
                    <a:lumMod val="10000"/>
                  </a:schemeClr>
                </a:solidFill>
              </a:rPr>
              <a:t>distress scores</a:t>
            </a:r>
          </a:p>
          <a:p>
            <a:r>
              <a:rPr lang="en-GB" sz="2000" dirty="0">
                <a:solidFill>
                  <a:schemeClr val="accent5">
                    <a:lumMod val="10000"/>
                  </a:schemeClr>
                </a:solidFill>
              </a:rPr>
              <a:t>As benefits mainly AFTER 24 hours when pain less</a:t>
            </a:r>
          </a:p>
        </p:txBody>
      </p:sp>
      <p:cxnSp>
        <p:nvCxnSpPr>
          <p:cNvPr id="9" name="Straight Arrow Connector 8">
            <a:extLst>
              <a:ext uri="{FF2B5EF4-FFF2-40B4-BE49-F238E27FC236}">
                <a16:creationId xmlns:a16="http://schemas.microsoft.com/office/drawing/2014/main" id="{38CF8C83-E9DD-427A-B9E5-293EC950EE9A}"/>
              </a:ext>
            </a:extLst>
          </p:cNvPr>
          <p:cNvCxnSpPr>
            <a:cxnSpLocks/>
            <a:stCxn id="10" idx="1"/>
          </p:cNvCxnSpPr>
          <p:nvPr/>
        </p:nvCxnSpPr>
        <p:spPr>
          <a:xfrm flipH="1" flipV="1">
            <a:off x="2695891" y="3429000"/>
            <a:ext cx="945040" cy="4817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D9BD8B5-0DDE-438D-A865-4CA9C168EBA2}"/>
              </a:ext>
            </a:extLst>
          </p:cNvPr>
          <p:cNvSpPr txBox="1"/>
          <p:nvPr/>
        </p:nvSpPr>
        <p:spPr>
          <a:xfrm>
            <a:off x="3640931" y="3587610"/>
            <a:ext cx="1850119" cy="646331"/>
          </a:xfrm>
          <a:prstGeom prst="rect">
            <a:avLst/>
          </a:prstGeom>
          <a:noFill/>
          <a:ln>
            <a:solidFill>
              <a:schemeClr val="tx1"/>
            </a:solidFill>
          </a:ln>
        </p:spPr>
        <p:txBody>
          <a:bodyPr wrap="square" rtlCol="0">
            <a:spAutoFit/>
          </a:bodyPr>
          <a:lstStyle/>
          <a:p>
            <a:r>
              <a:rPr lang="en-GB" dirty="0"/>
              <a:t>25 hours shorter illness duration</a:t>
            </a:r>
          </a:p>
        </p:txBody>
      </p:sp>
    </p:spTree>
    <p:extLst>
      <p:ext uri="{BB962C8B-B14F-4D97-AF65-F5344CB8AC3E}">
        <p14:creationId xmlns:p14="http://schemas.microsoft.com/office/powerpoint/2010/main" val="21874758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a:extLst>
              <a:ext uri="{FF2B5EF4-FFF2-40B4-BE49-F238E27FC236}">
                <a16:creationId xmlns:a16="http://schemas.microsoft.com/office/drawing/2014/main" id="{EB54729E-F9C6-4A9D-8E80-FEB9F4B30B35}"/>
              </a:ext>
            </a:extLst>
          </p:cNvPr>
          <p:cNvSpPr>
            <a:spLocks noGrp="1"/>
          </p:cNvSpPr>
          <p:nvPr>
            <p:ph type="title" idx="4294967295"/>
          </p:nvPr>
        </p:nvSpPr>
        <p:spPr bwMode="auto">
          <a:xfrm>
            <a:off x="1394691" y="44503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dirty="0">
                <a:solidFill>
                  <a:srgbClr val="AF1E2C"/>
                </a:solidFill>
              </a:rPr>
              <a:t>Back up/delayed prescribing</a:t>
            </a:r>
            <a:br>
              <a:rPr lang="en-GB" altLang="en-US" dirty="0">
                <a:solidFill>
                  <a:srgbClr val="AF1E2C"/>
                </a:solidFill>
              </a:rPr>
            </a:br>
            <a:r>
              <a:rPr lang="en-GB" altLang="en-US" sz="4000" dirty="0"/>
              <a:t>The Patient Perspective: </a:t>
            </a:r>
            <a:br>
              <a:rPr lang="en-GB" altLang="en-US" sz="3600" dirty="0"/>
            </a:br>
            <a:r>
              <a:rPr lang="en-GB" altLang="en-US" sz="3600" dirty="0"/>
              <a:t>What patients do when given a delayed script?</a:t>
            </a:r>
          </a:p>
        </p:txBody>
      </p:sp>
      <p:sp>
        <p:nvSpPr>
          <p:cNvPr id="12" name="Slide Number Placeholder 2">
            <a:extLst>
              <a:ext uri="{FF2B5EF4-FFF2-40B4-BE49-F238E27FC236}">
                <a16:creationId xmlns:a16="http://schemas.microsoft.com/office/drawing/2014/main" id="{C4CA6BC7-F760-441D-AFAA-FE57853BAF29}"/>
              </a:ext>
            </a:extLst>
          </p:cNvPr>
          <p:cNvSpPr>
            <a:spLocks noGrp="1"/>
          </p:cNvSpPr>
          <p:nvPr>
            <p:ph type="sldNum" sz="quarter" idx="12"/>
          </p:nvPr>
        </p:nvSpPr>
        <p:spPr>
          <a:xfrm>
            <a:off x="3543300" y="6399020"/>
            <a:ext cx="2057400" cy="365125"/>
          </a:xfrm>
        </p:spPr>
        <p:txBody>
          <a:bodyPr/>
          <a:lstStyle/>
          <a:p>
            <a:pPr algn="ctr"/>
            <a:fld id="{EE1385C2-C24A-4E88-87F7-2016927FAD7D}" type="slidenum">
              <a:rPr lang="en-GB" smtClean="0"/>
              <a:pPr algn="ctr"/>
              <a:t>17</a:t>
            </a:fld>
            <a:endParaRPr lang="en-GB" dirty="0"/>
          </a:p>
        </p:txBody>
      </p:sp>
      <p:sp>
        <p:nvSpPr>
          <p:cNvPr id="13" name="TextBox 7">
            <a:extLst>
              <a:ext uri="{FF2B5EF4-FFF2-40B4-BE49-F238E27FC236}">
                <a16:creationId xmlns:a16="http://schemas.microsoft.com/office/drawing/2014/main" id="{B9081BE8-6439-4284-B40F-39304261FBE8}"/>
              </a:ext>
            </a:extLst>
          </p:cNvPr>
          <p:cNvSpPr txBox="1">
            <a:spLocks noChangeArrowheads="1"/>
          </p:cNvSpPr>
          <p:nvPr/>
        </p:nvSpPr>
        <p:spPr bwMode="auto">
          <a:xfrm>
            <a:off x="5600700" y="6358835"/>
            <a:ext cx="354330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GB" altLang="en-US" sz="1200" dirty="0">
                <a:solidFill>
                  <a:schemeClr val="accent6">
                    <a:lumMod val="10000"/>
                  </a:schemeClr>
                </a:solidFill>
                <a:latin typeface="+mn-lt"/>
              </a:rPr>
              <a:t>McNulty et al. </a:t>
            </a:r>
            <a:r>
              <a:rPr lang="en-GB" altLang="en-US" sz="1200" dirty="0">
                <a:solidFill>
                  <a:schemeClr val="accent6">
                    <a:lumMod val="10000"/>
                  </a:schemeClr>
                </a:solidFill>
                <a:latin typeface="Calibri "/>
              </a:rPr>
              <a:t>Ipsos Mori 2017; </a:t>
            </a:r>
            <a:r>
              <a:rPr lang="en-GB" sz="1200" dirty="0">
                <a:solidFill>
                  <a:schemeClr val="accent6">
                    <a:lumMod val="10000"/>
                  </a:schemeClr>
                </a:solidFill>
                <a:latin typeface="Calibri "/>
              </a:rPr>
              <a:t>Base: All respondents 2020 (2,052); Fieldwork: 24</a:t>
            </a:r>
            <a:r>
              <a:rPr lang="en-GB" sz="1200" baseline="30000" dirty="0">
                <a:solidFill>
                  <a:schemeClr val="accent6">
                    <a:lumMod val="10000"/>
                  </a:schemeClr>
                </a:solidFill>
                <a:latin typeface="Calibri "/>
              </a:rPr>
              <a:t>th</a:t>
            </a:r>
            <a:r>
              <a:rPr lang="en-GB" sz="1200" dirty="0">
                <a:solidFill>
                  <a:schemeClr val="accent6">
                    <a:lumMod val="10000"/>
                  </a:schemeClr>
                </a:solidFill>
                <a:latin typeface="Calibri "/>
              </a:rPr>
              <a:t> Jan–24</a:t>
            </a:r>
            <a:r>
              <a:rPr lang="en-GB" sz="1200" baseline="30000" dirty="0">
                <a:solidFill>
                  <a:schemeClr val="accent6">
                    <a:lumMod val="10000"/>
                  </a:schemeClr>
                </a:solidFill>
                <a:latin typeface="Calibri "/>
              </a:rPr>
              <a:t>th</a:t>
            </a:r>
            <a:r>
              <a:rPr lang="en-GB" sz="1200" dirty="0">
                <a:solidFill>
                  <a:schemeClr val="accent6">
                    <a:lumMod val="10000"/>
                  </a:schemeClr>
                </a:solidFill>
                <a:latin typeface="Calibri "/>
              </a:rPr>
              <a:t>Feb 2020 </a:t>
            </a:r>
            <a:endParaRPr lang="en-GB" altLang="en-US" sz="1200" dirty="0">
              <a:solidFill>
                <a:schemeClr val="accent6">
                  <a:lumMod val="10000"/>
                </a:schemeClr>
              </a:solidFill>
              <a:latin typeface="Calibri "/>
            </a:endParaRPr>
          </a:p>
          <a:p>
            <a:pPr algn="ctr" eaLnBrk="1" hangingPunct="1"/>
            <a:r>
              <a:rPr lang="en-GB" altLang="en-US" sz="1050" dirty="0">
                <a:solidFill>
                  <a:schemeClr val="accent6">
                    <a:lumMod val="10000"/>
                  </a:schemeClr>
                </a:solidFill>
              </a:rPr>
              <a:t> </a:t>
            </a:r>
          </a:p>
        </p:txBody>
      </p:sp>
      <p:graphicFrame>
        <p:nvGraphicFramePr>
          <p:cNvPr id="21" name="Chart 20">
            <a:extLst>
              <a:ext uri="{FF2B5EF4-FFF2-40B4-BE49-F238E27FC236}">
                <a16:creationId xmlns:a16="http://schemas.microsoft.com/office/drawing/2014/main" id="{89E72F5C-9964-4FAE-8E0A-9103E19F2651}"/>
              </a:ext>
            </a:extLst>
          </p:cNvPr>
          <p:cNvGraphicFramePr>
            <a:graphicFrameLocks/>
          </p:cNvGraphicFramePr>
          <p:nvPr>
            <p:extLst>
              <p:ext uri="{D42A27DB-BD31-4B8C-83A1-F6EECF244321}">
                <p14:modId xmlns:p14="http://schemas.microsoft.com/office/powerpoint/2010/main" val="2303510569"/>
              </p:ext>
            </p:extLst>
          </p:nvPr>
        </p:nvGraphicFramePr>
        <p:xfrm>
          <a:off x="864296" y="1777916"/>
          <a:ext cx="7415408" cy="323726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3A1B4EB-9CA5-410F-AE5C-34F8822FB06C}"/>
              </a:ext>
            </a:extLst>
          </p:cNvPr>
          <p:cNvSpPr txBox="1"/>
          <p:nvPr/>
        </p:nvSpPr>
        <p:spPr>
          <a:xfrm>
            <a:off x="1394691" y="2584345"/>
            <a:ext cx="1528175" cy="923330"/>
          </a:xfrm>
          <a:prstGeom prst="rect">
            <a:avLst/>
          </a:prstGeom>
          <a:noFill/>
        </p:spPr>
        <p:txBody>
          <a:bodyPr wrap="square" rtlCol="0">
            <a:spAutoFit/>
          </a:bodyPr>
          <a:lstStyle/>
          <a:p>
            <a:r>
              <a:rPr lang="en-GB" dirty="0">
                <a:solidFill>
                  <a:schemeClr val="accent6">
                    <a:lumMod val="10000"/>
                  </a:schemeClr>
                </a:solidFill>
              </a:rPr>
              <a:t>96% not given a delayed script</a:t>
            </a:r>
          </a:p>
        </p:txBody>
      </p:sp>
      <p:sp>
        <p:nvSpPr>
          <p:cNvPr id="23" name="TextBox 22">
            <a:extLst>
              <a:ext uri="{FF2B5EF4-FFF2-40B4-BE49-F238E27FC236}">
                <a16:creationId xmlns:a16="http://schemas.microsoft.com/office/drawing/2014/main" id="{202704E1-AD2F-4366-AAE9-F62BA3A7FF0A}"/>
              </a:ext>
            </a:extLst>
          </p:cNvPr>
          <p:cNvSpPr txBox="1"/>
          <p:nvPr/>
        </p:nvSpPr>
        <p:spPr>
          <a:xfrm>
            <a:off x="3543300" y="4281737"/>
            <a:ext cx="1755210" cy="707886"/>
          </a:xfrm>
          <a:prstGeom prst="rect">
            <a:avLst/>
          </a:prstGeom>
          <a:noFill/>
        </p:spPr>
        <p:txBody>
          <a:bodyPr wrap="square" rtlCol="0">
            <a:spAutoFit/>
          </a:bodyPr>
          <a:lstStyle/>
          <a:p>
            <a:r>
              <a:rPr lang="en-GB" sz="2000" b="1" dirty="0">
                <a:solidFill>
                  <a:schemeClr val="accent6">
                    <a:lumMod val="10000"/>
                  </a:schemeClr>
                </a:solidFill>
              </a:rPr>
              <a:t>4% given </a:t>
            </a:r>
            <a:r>
              <a:rPr lang="en-GB" sz="2000" dirty="0">
                <a:solidFill>
                  <a:schemeClr val="accent6">
                    <a:lumMod val="10000"/>
                  </a:schemeClr>
                </a:solidFill>
              </a:rPr>
              <a:t>a delayed script</a:t>
            </a:r>
          </a:p>
        </p:txBody>
      </p:sp>
      <p:sp>
        <p:nvSpPr>
          <p:cNvPr id="24" name="TextBox 23">
            <a:extLst>
              <a:ext uri="{FF2B5EF4-FFF2-40B4-BE49-F238E27FC236}">
                <a16:creationId xmlns:a16="http://schemas.microsoft.com/office/drawing/2014/main" id="{4FC95ADD-3DF9-4A09-B137-7BE6D446719C}"/>
              </a:ext>
            </a:extLst>
          </p:cNvPr>
          <p:cNvSpPr txBox="1"/>
          <p:nvPr/>
        </p:nvSpPr>
        <p:spPr>
          <a:xfrm>
            <a:off x="7749309" y="1914998"/>
            <a:ext cx="1528175" cy="923330"/>
          </a:xfrm>
          <a:prstGeom prst="rect">
            <a:avLst/>
          </a:prstGeom>
          <a:noFill/>
        </p:spPr>
        <p:txBody>
          <a:bodyPr wrap="square" rtlCol="0">
            <a:spAutoFit/>
          </a:bodyPr>
          <a:lstStyle/>
          <a:p>
            <a:r>
              <a:rPr lang="en-GB" b="1" dirty="0">
                <a:solidFill>
                  <a:schemeClr val="accent6">
                    <a:lumMod val="10000"/>
                  </a:schemeClr>
                </a:solidFill>
              </a:rPr>
              <a:t>Did not take </a:t>
            </a:r>
            <a:r>
              <a:rPr lang="en-GB" dirty="0">
                <a:solidFill>
                  <a:schemeClr val="accent6">
                    <a:lumMod val="10000"/>
                  </a:schemeClr>
                </a:solidFill>
              </a:rPr>
              <a:t>the delayed antibiotic</a:t>
            </a:r>
          </a:p>
        </p:txBody>
      </p:sp>
      <p:sp>
        <p:nvSpPr>
          <p:cNvPr id="25" name="TextBox 24">
            <a:extLst>
              <a:ext uri="{FF2B5EF4-FFF2-40B4-BE49-F238E27FC236}">
                <a16:creationId xmlns:a16="http://schemas.microsoft.com/office/drawing/2014/main" id="{2A5D9B63-2F33-43B9-AFAF-C2F49C02BBB2}"/>
              </a:ext>
            </a:extLst>
          </p:cNvPr>
          <p:cNvSpPr txBox="1"/>
          <p:nvPr/>
        </p:nvSpPr>
        <p:spPr>
          <a:xfrm>
            <a:off x="6557182" y="2628565"/>
            <a:ext cx="732375" cy="461665"/>
          </a:xfrm>
          <a:prstGeom prst="rect">
            <a:avLst/>
          </a:prstGeom>
          <a:noFill/>
        </p:spPr>
        <p:txBody>
          <a:bodyPr wrap="square" rtlCol="0">
            <a:spAutoFit/>
          </a:bodyPr>
          <a:lstStyle/>
          <a:p>
            <a:r>
              <a:rPr lang="en-GB" sz="2400" dirty="0">
                <a:solidFill>
                  <a:schemeClr val="accent6">
                    <a:lumMod val="10000"/>
                  </a:schemeClr>
                </a:solidFill>
              </a:rPr>
              <a:t>48%</a:t>
            </a:r>
          </a:p>
        </p:txBody>
      </p:sp>
      <p:sp>
        <p:nvSpPr>
          <p:cNvPr id="26" name="TextBox 25">
            <a:extLst>
              <a:ext uri="{FF2B5EF4-FFF2-40B4-BE49-F238E27FC236}">
                <a16:creationId xmlns:a16="http://schemas.microsoft.com/office/drawing/2014/main" id="{4B98B8B0-8DAF-4D97-8722-E33219003859}"/>
              </a:ext>
            </a:extLst>
          </p:cNvPr>
          <p:cNvSpPr txBox="1"/>
          <p:nvPr/>
        </p:nvSpPr>
        <p:spPr>
          <a:xfrm>
            <a:off x="6434009" y="3591041"/>
            <a:ext cx="732375" cy="461665"/>
          </a:xfrm>
          <a:prstGeom prst="rect">
            <a:avLst/>
          </a:prstGeom>
          <a:noFill/>
        </p:spPr>
        <p:txBody>
          <a:bodyPr wrap="square" rtlCol="0">
            <a:spAutoFit/>
          </a:bodyPr>
          <a:lstStyle/>
          <a:p>
            <a:r>
              <a:rPr lang="en-GB" sz="2400" dirty="0">
                <a:solidFill>
                  <a:schemeClr val="accent6">
                    <a:lumMod val="10000"/>
                  </a:schemeClr>
                </a:solidFill>
              </a:rPr>
              <a:t>52%</a:t>
            </a:r>
          </a:p>
        </p:txBody>
      </p:sp>
      <p:cxnSp>
        <p:nvCxnSpPr>
          <p:cNvPr id="17" name="Straight Connector 16">
            <a:extLst>
              <a:ext uri="{FF2B5EF4-FFF2-40B4-BE49-F238E27FC236}">
                <a16:creationId xmlns:a16="http://schemas.microsoft.com/office/drawing/2014/main" id="{B346DAE4-1974-4797-8EED-D9A95D7C1804}"/>
              </a:ext>
            </a:extLst>
          </p:cNvPr>
          <p:cNvCxnSpPr>
            <a:cxnSpLocks/>
          </p:cNvCxnSpPr>
          <p:nvPr/>
        </p:nvCxnSpPr>
        <p:spPr>
          <a:xfrm flipV="1">
            <a:off x="4158641" y="2376664"/>
            <a:ext cx="2179529" cy="1049782"/>
          </a:xfrm>
          <a:prstGeom prst="line">
            <a:avLst/>
          </a:prstGeom>
          <a:ln>
            <a:solidFill>
              <a:srgbClr val="39582A"/>
            </a:solidFill>
          </a:ln>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64381CEA-D6C9-4D10-9063-04530E520B61}"/>
              </a:ext>
            </a:extLst>
          </p:cNvPr>
          <p:cNvCxnSpPr>
            <a:cxnSpLocks/>
          </p:cNvCxnSpPr>
          <p:nvPr/>
        </p:nvCxnSpPr>
        <p:spPr>
          <a:xfrm>
            <a:off x="4158641" y="3736219"/>
            <a:ext cx="2398541" cy="735573"/>
          </a:xfrm>
          <a:prstGeom prst="line">
            <a:avLst/>
          </a:prstGeom>
          <a:ln>
            <a:solidFill>
              <a:srgbClr val="39582A"/>
            </a:solidFill>
          </a:ln>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79B3BBD4-38CA-4D29-B6F6-24707A9C1D31}"/>
              </a:ext>
            </a:extLst>
          </p:cNvPr>
          <p:cNvCxnSpPr/>
          <p:nvPr/>
        </p:nvCxnSpPr>
        <p:spPr>
          <a:xfrm flipH="1" flipV="1">
            <a:off x="3782860" y="3591041"/>
            <a:ext cx="162839" cy="690696"/>
          </a:xfrm>
          <a:prstGeom prst="line">
            <a:avLst/>
          </a:prstGeom>
          <a:ln>
            <a:solidFill>
              <a:schemeClr val="accent6">
                <a:lumMod val="10000"/>
              </a:schemeClr>
            </a:solidFill>
          </a:ln>
        </p:spPr>
        <p:style>
          <a:lnRef idx="1">
            <a:schemeClr val="accent3"/>
          </a:lnRef>
          <a:fillRef idx="0">
            <a:schemeClr val="accent3"/>
          </a:fillRef>
          <a:effectRef idx="0">
            <a:schemeClr val="accent3"/>
          </a:effectRef>
          <a:fontRef idx="minor">
            <a:schemeClr val="tx1"/>
          </a:fontRef>
        </p:style>
      </p:cxnSp>
      <p:cxnSp>
        <p:nvCxnSpPr>
          <p:cNvPr id="33" name="Straight Connector 32">
            <a:extLst>
              <a:ext uri="{FF2B5EF4-FFF2-40B4-BE49-F238E27FC236}">
                <a16:creationId xmlns:a16="http://schemas.microsoft.com/office/drawing/2014/main" id="{A5EEA033-3BF9-4D96-9A74-447EECEE38E2}"/>
              </a:ext>
            </a:extLst>
          </p:cNvPr>
          <p:cNvCxnSpPr>
            <a:cxnSpLocks/>
          </p:cNvCxnSpPr>
          <p:nvPr/>
        </p:nvCxnSpPr>
        <p:spPr>
          <a:xfrm flipV="1">
            <a:off x="7247804" y="2167520"/>
            <a:ext cx="501505" cy="356289"/>
          </a:xfrm>
          <a:prstGeom prst="line">
            <a:avLst/>
          </a:prstGeom>
          <a:ln>
            <a:solidFill>
              <a:schemeClr val="accent6">
                <a:lumMod val="10000"/>
              </a:schemeClr>
            </a:solidFill>
          </a:ln>
        </p:spPr>
        <p:style>
          <a:lnRef idx="1">
            <a:schemeClr val="accent3"/>
          </a:lnRef>
          <a:fillRef idx="0">
            <a:schemeClr val="accent3"/>
          </a:fillRef>
          <a:effectRef idx="0">
            <a:schemeClr val="accent3"/>
          </a:effectRef>
          <a:fontRef idx="minor">
            <a:schemeClr val="tx1"/>
          </a:fontRef>
        </p:style>
      </p:cxnSp>
      <p:sp>
        <p:nvSpPr>
          <p:cNvPr id="32" name="TextBox 31">
            <a:extLst>
              <a:ext uri="{FF2B5EF4-FFF2-40B4-BE49-F238E27FC236}">
                <a16:creationId xmlns:a16="http://schemas.microsoft.com/office/drawing/2014/main" id="{3067F2FB-FD03-407E-8E00-8995186EF59E}"/>
              </a:ext>
            </a:extLst>
          </p:cNvPr>
          <p:cNvSpPr txBox="1"/>
          <p:nvPr/>
        </p:nvSpPr>
        <p:spPr>
          <a:xfrm>
            <a:off x="663879" y="5298086"/>
            <a:ext cx="7941502" cy="954107"/>
          </a:xfrm>
          <a:prstGeom prst="rect">
            <a:avLst/>
          </a:prstGeom>
          <a:noFill/>
        </p:spPr>
        <p:txBody>
          <a:bodyPr wrap="square" rtlCol="0">
            <a:spAutoFit/>
          </a:bodyPr>
          <a:lstStyle/>
          <a:p>
            <a:r>
              <a:rPr lang="en-GB" sz="2800" dirty="0">
                <a:solidFill>
                  <a:schemeClr val="accent6">
                    <a:lumMod val="10000"/>
                  </a:schemeClr>
                </a:solidFill>
              </a:rPr>
              <a:t>77% of all respondents felt that it was acceptable to be offered a delayed script by their GP </a:t>
            </a:r>
          </a:p>
        </p:txBody>
      </p:sp>
      <p:sp>
        <p:nvSpPr>
          <p:cNvPr id="18" name="TextBox 17">
            <a:extLst>
              <a:ext uri="{FF2B5EF4-FFF2-40B4-BE49-F238E27FC236}">
                <a16:creationId xmlns:a16="http://schemas.microsoft.com/office/drawing/2014/main" id="{3DEB686D-E1C1-4338-B732-037DDDEAED0C}"/>
              </a:ext>
            </a:extLst>
          </p:cNvPr>
          <p:cNvSpPr txBox="1"/>
          <p:nvPr/>
        </p:nvSpPr>
        <p:spPr>
          <a:xfrm>
            <a:off x="338554" y="6419851"/>
            <a:ext cx="2005781"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F6F6F6">
                    <a:lumMod val="10000"/>
                  </a:srgbClr>
                </a:solidFill>
                <a:effectLst/>
                <a:uLnTx/>
                <a:uFillTx/>
                <a:latin typeface="Calibri "/>
                <a:cs typeface="Arial" panose="020B0604020202020204" pitchFamily="34" charset="0"/>
              </a:rPr>
              <a:t>Remote Assessment V4</a:t>
            </a:r>
          </a:p>
        </p:txBody>
      </p:sp>
    </p:spTree>
    <p:extLst>
      <p:ext uri="{BB962C8B-B14F-4D97-AF65-F5344CB8AC3E}">
        <p14:creationId xmlns:p14="http://schemas.microsoft.com/office/powerpoint/2010/main" val="322692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5896" y="188640"/>
            <a:ext cx="5256584"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C00000"/>
                </a:solidFill>
                <a:effectLst/>
                <a:uLnTx/>
                <a:uFillTx/>
                <a:latin typeface="Calibri "/>
                <a:cs typeface="Arial"/>
              </a:rPr>
              <a:t>HOW TO DO IT: II</a:t>
            </a:r>
            <a:endParaRPr kumimoji="0" lang="en-US" sz="3200" b="1" i="0" u="none" strike="noStrike" kern="1200" cap="none" spc="0" normalizeH="0" baseline="0" noProof="0" dirty="0">
              <a:ln>
                <a:noFill/>
              </a:ln>
              <a:solidFill>
                <a:srgbClr val="C00000"/>
              </a:solidFill>
              <a:effectLst/>
              <a:uLnTx/>
              <a:uFillTx/>
              <a:latin typeface="Calibri "/>
              <a:cs typeface="Arial"/>
            </a:endParaRPr>
          </a:p>
        </p:txBody>
      </p:sp>
      <p:sp>
        <p:nvSpPr>
          <p:cNvPr id="6" name="TextBox 5"/>
          <p:cNvSpPr txBox="1"/>
          <p:nvPr/>
        </p:nvSpPr>
        <p:spPr>
          <a:xfrm>
            <a:off x="683568" y="1556792"/>
            <a:ext cx="7992888" cy="3642344"/>
          </a:xfrm>
          <a:prstGeom prst="rect">
            <a:avLst/>
          </a:prstGeom>
          <a:noFill/>
        </p:spPr>
        <p:txBody>
          <a:bodyPr wrap="square" rtlCol="0">
            <a:spAutoFit/>
          </a:bodyPr>
          <a:lstStyle/>
          <a:p>
            <a:pPr marL="0" marR="0" lvl="0" indent="0" algn="l" defTabSz="914400" rtl="0" eaLnBrk="0" fontAlgn="base" latinLnBrk="0" hangingPunct="0">
              <a:lnSpc>
                <a:spcPct val="200000"/>
              </a:lnSpc>
              <a:spcBef>
                <a:spcPct val="0"/>
              </a:spcBef>
              <a:spcAft>
                <a:spcPct val="0"/>
              </a:spcAft>
              <a:buClrTx/>
              <a:buSzTx/>
              <a:buFontTx/>
              <a:buNone/>
              <a:tabLst/>
              <a:defRPr/>
            </a:pPr>
            <a:r>
              <a:rPr kumimoji="0" lang="en-GB" sz="3000" b="1" i="0" u="none" strike="noStrike" kern="1200" cap="none" spc="0" normalizeH="0" baseline="0" noProof="0" dirty="0">
                <a:ln>
                  <a:noFill/>
                </a:ln>
                <a:solidFill>
                  <a:srgbClr val="454545"/>
                </a:solidFill>
                <a:effectLst/>
                <a:uLnTx/>
                <a:uFillTx/>
                <a:latin typeface="Calibri "/>
                <a:cs typeface="Arial"/>
              </a:rPr>
              <a:t>?  Re contact</a:t>
            </a:r>
          </a:p>
          <a:p>
            <a:pPr marL="0" marR="0" lvl="0" indent="0" algn="l" defTabSz="914400" rtl="0" eaLnBrk="0" fontAlgn="base" latinLnBrk="0" hangingPunct="0">
              <a:lnSpc>
                <a:spcPct val="200000"/>
              </a:lnSpc>
              <a:spcBef>
                <a:spcPct val="0"/>
              </a:spcBef>
              <a:spcAft>
                <a:spcPct val="0"/>
              </a:spcAft>
              <a:buClrTx/>
              <a:buSzTx/>
              <a:buFontTx/>
              <a:buNone/>
              <a:tabLst/>
              <a:defRPr/>
            </a:pPr>
            <a:r>
              <a:rPr kumimoji="0" lang="en-GB" sz="3000" b="1" i="0" u="none" strike="noStrike" kern="1200" cap="none" spc="0" normalizeH="0" baseline="0" noProof="0" dirty="0">
                <a:ln>
                  <a:noFill/>
                </a:ln>
                <a:solidFill>
                  <a:srgbClr val="454545"/>
                </a:solidFill>
                <a:effectLst/>
                <a:uLnTx/>
                <a:uFillTx/>
                <a:latin typeface="Calibri "/>
                <a:cs typeface="Arial"/>
              </a:rPr>
              <a:t>?  Post date</a:t>
            </a:r>
          </a:p>
          <a:p>
            <a:pPr marL="0" marR="0" lvl="0" indent="0" algn="l" defTabSz="914400" rtl="0" eaLnBrk="0" fontAlgn="base" latinLnBrk="0" hangingPunct="0">
              <a:lnSpc>
                <a:spcPct val="200000"/>
              </a:lnSpc>
              <a:spcBef>
                <a:spcPct val="0"/>
              </a:spcBef>
              <a:spcAft>
                <a:spcPct val="0"/>
              </a:spcAft>
              <a:buClrTx/>
              <a:buSzTx/>
              <a:buFontTx/>
              <a:buNone/>
              <a:tabLst/>
              <a:defRPr/>
            </a:pPr>
            <a:r>
              <a:rPr kumimoji="0" lang="en-GB" sz="3000" b="1" i="0" u="none" strike="noStrike" kern="1200" cap="none" spc="0" normalizeH="0" baseline="0" noProof="0" dirty="0">
                <a:ln>
                  <a:noFill/>
                </a:ln>
                <a:solidFill>
                  <a:srgbClr val="454545"/>
                </a:solidFill>
                <a:effectLst/>
                <a:uLnTx/>
                <a:uFillTx/>
                <a:latin typeface="Calibri "/>
                <a:cs typeface="Arial"/>
              </a:rPr>
              <a:t>?  Ask to collect</a:t>
            </a:r>
          </a:p>
          <a:p>
            <a:pPr marL="0" marR="0" lvl="0" indent="0" algn="l" defTabSz="914400" rtl="0" eaLnBrk="0" fontAlgn="base" latinLnBrk="0" hangingPunct="0">
              <a:lnSpc>
                <a:spcPct val="200000"/>
              </a:lnSpc>
              <a:spcBef>
                <a:spcPct val="0"/>
              </a:spcBef>
              <a:spcAft>
                <a:spcPct val="0"/>
              </a:spcAft>
              <a:buClrTx/>
              <a:buSzTx/>
              <a:buFontTx/>
              <a:buNone/>
              <a:tabLst/>
              <a:defRPr/>
            </a:pPr>
            <a:r>
              <a:rPr kumimoji="0" lang="en-GB" sz="3000" b="1" i="0" u="none" strike="noStrike" kern="1200" cap="none" spc="0" normalizeH="0" baseline="0" noProof="0" dirty="0">
                <a:ln>
                  <a:noFill/>
                </a:ln>
                <a:solidFill>
                  <a:srgbClr val="454545"/>
                </a:solidFill>
                <a:effectLst/>
                <a:uLnTx/>
                <a:uFillTx/>
                <a:latin typeface="Calibri "/>
                <a:cs typeface="Arial"/>
              </a:rPr>
              <a:t>?  Give it</a:t>
            </a:r>
            <a:endParaRPr kumimoji="0" lang="en-GB" sz="3000" b="0" i="0" u="none" strike="noStrike" kern="1200" cap="none" spc="0" normalizeH="0" baseline="0" noProof="0" dirty="0">
              <a:ln>
                <a:noFill/>
              </a:ln>
              <a:solidFill>
                <a:srgbClr val="454545"/>
              </a:solidFill>
              <a:effectLst/>
              <a:uLnTx/>
              <a:uFillTx/>
              <a:latin typeface="Calibri "/>
              <a:cs typeface="Arial"/>
            </a:endParaRPr>
          </a:p>
        </p:txBody>
      </p:sp>
      <p:sp>
        <p:nvSpPr>
          <p:cNvPr id="5" name="Footer Placeholder 5">
            <a:extLst>
              <a:ext uri="{FF2B5EF4-FFF2-40B4-BE49-F238E27FC236}">
                <a16:creationId xmlns:a16="http://schemas.microsoft.com/office/drawing/2014/main" id="{CB8990A4-0B2E-4695-B547-B5AA46C8CE88}"/>
              </a:ext>
            </a:extLst>
          </p:cNvPr>
          <p:cNvSpPr>
            <a:spLocks noGrp="1"/>
          </p:cNvSpPr>
          <p:nvPr>
            <p:ph type="ftr" sz="quarter" idx="11"/>
          </p:nvPr>
        </p:nvSpPr>
        <p:spPr>
          <a:xfrm>
            <a:off x="6057900" y="6367926"/>
            <a:ext cx="3086100" cy="365125"/>
          </a:xfrm>
        </p:spPr>
        <p:txBody>
          <a:bodyPr/>
          <a:lstStyle/>
          <a:p>
            <a:pPr algn="r"/>
            <a:r>
              <a:rPr lang="en-GB" altLang="en-US" dirty="0">
                <a:solidFill>
                  <a:schemeClr val="accent6">
                    <a:lumMod val="10000"/>
                  </a:schemeClr>
                </a:solidFill>
              </a:rPr>
              <a:t>www.rcgp.org.uk/targetantibiotics</a:t>
            </a:r>
          </a:p>
        </p:txBody>
      </p:sp>
      <p:sp>
        <p:nvSpPr>
          <p:cNvPr id="7" name="Slide Number Placeholder 2">
            <a:extLst>
              <a:ext uri="{FF2B5EF4-FFF2-40B4-BE49-F238E27FC236}">
                <a16:creationId xmlns:a16="http://schemas.microsoft.com/office/drawing/2014/main" id="{807AAA31-B619-42F9-A5D3-346004853EF5}"/>
              </a:ext>
            </a:extLst>
          </p:cNvPr>
          <p:cNvSpPr>
            <a:spLocks noGrp="1"/>
          </p:cNvSpPr>
          <p:nvPr>
            <p:ph type="sldNum" sz="quarter" idx="12"/>
          </p:nvPr>
        </p:nvSpPr>
        <p:spPr>
          <a:xfrm>
            <a:off x="3543300" y="6399020"/>
            <a:ext cx="2057400" cy="365125"/>
          </a:xfrm>
        </p:spPr>
        <p:txBody>
          <a:bodyPr/>
          <a:lstStyle/>
          <a:p>
            <a:pPr algn="ctr"/>
            <a:fld id="{EE1385C2-C24A-4E88-87F7-2016927FAD7D}" type="slidenum">
              <a:rPr lang="en-GB" smtClean="0"/>
              <a:pPr algn="ctr"/>
              <a:t>18</a:t>
            </a:fld>
            <a:endParaRPr lang="en-GB" dirty="0"/>
          </a:p>
        </p:txBody>
      </p:sp>
    </p:spTree>
    <p:extLst>
      <p:ext uri="{BB962C8B-B14F-4D97-AF65-F5344CB8AC3E}">
        <p14:creationId xmlns:p14="http://schemas.microsoft.com/office/powerpoint/2010/main" val="2345351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3571455"/>
              </p:ext>
            </p:extLst>
          </p:nvPr>
        </p:nvGraphicFramePr>
        <p:xfrm>
          <a:off x="179389" y="1340768"/>
          <a:ext cx="8764587" cy="4924116"/>
        </p:xfrm>
        <a:graphic>
          <a:graphicData uri="http://schemas.openxmlformats.org/drawingml/2006/table">
            <a:tbl>
              <a:tblPr firstRow="1" bandRow="1">
                <a:tableStyleId>{5C22544A-7EE6-4342-B048-85BDC9FD1C3A}</a:tableStyleId>
              </a:tblPr>
              <a:tblGrid>
                <a:gridCol w="1584299">
                  <a:extLst>
                    <a:ext uri="{9D8B030D-6E8A-4147-A177-3AD203B41FA5}">
                      <a16:colId xmlns:a16="http://schemas.microsoft.com/office/drawing/2014/main" val="20000"/>
                    </a:ext>
                  </a:extLst>
                </a:gridCol>
                <a:gridCol w="867914">
                  <a:extLst>
                    <a:ext uri="{9D8B030D-6E8A-4147-A177-3AD203B41FA5}">
                      <a16:colId xmlns:a16="http://schemas.microsoft.com/office/drawing/2014/main" val="20001"/>
                    </a:ext>
                  </a:extLst>
                </a:gridCol>
                <a:gridCol w="129232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987600">
                  <a:extLst>
                    <a:ext uri="{9D8B030D-6E8A-4147-A177-3AD203B41FA5}">
                      <a16:colId xmlns:a16="http://schemas.microsoft.com/office/drawing/2014/main" val="20006"/>
                    </a:ext>
                  </a:extLst>
                </a:gridCol>
              </a:tblGrid>
              <a:tr h="1005823">
                <a:tc>
                  <a:txBody>
                    <a:bodyPr/>
                    <a:lstStyle/>
                    <a:p>
                      <a:pPr algn="ctr"/>
                      <a:endParaRPr lang="en-GB" sz="2400" b="1" dirty="0">
                        <a:latin typeface="Calibri "/>
                      </a:endParaRPr>
                    </a:p>
                  </a:txBody>
                  <a:tcPr marL="91449" marR="91449" marT="45714" marB="45714" anchor="ctr">
                    <a:lnL w="12700" cap="flat" cmpd="sng" algn="ctr">
                      <a:no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36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latin typeface="Calibri "/>
                        </a:rPr>
                        <a:t>No</a:t>
                      </a:r>
                    </a:p>
                    <a:p>
                      <a:pPr algn="ctr"/>
                      <a:r>
                        <a:rPr lang="en-GB" sz="2400" b="1" dirty="0">
                          <a:latin typeface="Calibri "/>
                        </a:rPr>
                        <a:t>Ab</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rgbClr val="454545"/>
                    </a:solidFill>
                  </a:tcPr>
                </a:tc>
                <a:tc>
                  <a:txBody>
                    <a:bodyPr/>
                    <a:lstStyle/>
                    <a:p>
                      <a:pPr algn="ctr"/>
                      <a:r>
                        <a:rPr lang="en-GB" sz="2400" b="1" dirty="0">
                          <a:latin typeface="Calibri "/>
                        </a:rPr>
                        <a:t>Re contact</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rgbClr val="454545"/>
                    </a:solidFill>
                  </a:tcPr>
                </a:tc>
                <a:tc>
                  <a:txBody>
                    <a:bodyPr/>
                    <a:lstStyle/>
                    <a:p>
                      <a:pPr algn="ctr"/>
                      <a:r>
                        <a:rPr lang="en-GB" sz="2400" b="1" dirty="0">
                          <a:latin typeface="Calibri "/>
                        </a:rPr>
                        <a:t>Postdate</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rgbClr val="454545"/>
                    </a:solidFill>
                  </a:tcPr>
                </a:tc>
                <a:tc>
                  <a:txBody>
                    <a:bodyPr/>
                    <a:lstStyle/>
                    <a:p>
                      <a:pPr algn="ctr"/>
                      <a:r>
                        <a:rPr lang="en-GB" sz="2400" b="1" dirty="0">
                          <a:latin typeface="Calibri "/>
                        </a:rPr>
                        <a:t>Collect</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rgbClr val="454545"/>
                    </a:solidFill>
                  </a:tcPr>
                </a:tc>
                <a:tc>
                  <a:txBody>
                    <a:bodyPr/>
                    <a:lstStyle/>
                    <a:p>
                      <a:pPr algn="ctr"/>
                      <a:r>
                        <a:rPr lang="en-GB" sz="2400" b="1" dirty="0">
                          <a:latin typeface="Calibri "/>
                        </a:rPr>
                        <a:t>Patient-led</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rgbClr val="454545"/>
                    </a:solidFill>
                  </a:tcPr>
                </a:tc>
                <a:tc>
                  <a:txBody>
                    <a:bodyPr/>
                    <a:lstStyle/>
                    <a:p>
                      <a:pPr algn="ctr"/>
                      <a:r>
                        <a:rPr lang="en-GB" sz="2400" b="1" dirty="0">
                          <a:latin typeface="Calibri "/>
                        </a:rPr>
                        <a:t>LR chip</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rgbClr val="454545"/>
                    </a:solidFill>
                  </a:tcPr>
                </a:tc>
                <a:extLst>
                  <a:ext uri="{0D108BD9-81ED-4DB2-BD59-A6C34878D82A}">
                    <a16:rowId xmlns:a16="http://schemas.microsoft.com/office/drawing/2014/main" val="10000"/>
                  </a:ext>
                </a:extLst>
              </a:tr>
              <a:tr h="822759">
                <a:tc>
                  <a:txBody>
                    <a:bodyPr/>
                    <a:lstStyle/>
                    <a:p>
                      <a:pPr algn="ctr"/>
                      <a:r>
                        <a:rPr lang="en-GB" sz="2200" b="1" dirty="0" err="1">
                          <a:solidFill>
                            <a:srgbClr val="454545"/>
                          </a:solidFill>
                          <a:latin typeface="Calibri "/>
                        </a:rPr>
                        <a:t>Sx</a:t>
                      </a:r>
                      <a:r>
                        <a:rPr lang="en-GB" sz="2200" b="1" dirty="0">
                          <a:solidFill>
                            <a:srgbClr val="454545"/>
                          </a:solidFill>
                          <a:latin typeface="Calibri "/>
                        </a:rPr>
                        <a:t> Severity</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1.62</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1.60</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1.82</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1.68</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1.75</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0.6</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1005823">
                <a:tc>
                  <a:txBody>
                    <a:bodyPr/>
                    <a:lstStyle/>
                    <a:p>
                      <a:pPr algn="ctr"/>
                      <a:r>
                        <a:rPr lang="en-GB" sz="2200" b="1" dirty="0">
                          <a:latin typeface="Calibri "/>
                        </a:rPr>
                        <a:t>Duration </a:t>
                      </a:r>
                      <a:r>
                        <a:rPr lang="en-GB" sz="2000" b="1" dirty="0">
                          <a:latin typeface="Calibri "/>
                        </a:rPr>
                        <a:t>days mod bad </a:t>
                      </a:r>
                      <a:r>
                        <a:rPr lang="en-GB" sz="2000" b="1" dirty="0" err="1">
                          <a:latin typeface="Calibri "/>
                        </a:rPr>
                        <a:t>Symps</a:t>
                      </a:r>
                      <a:r>
                        <a:rPr lang="en-GB" sz="2000" b="1" dirty="0">
                          <a:latin typeface="Calibri "/>
                        </a:rPr>
                        <a:t> (median)</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latin typeface="Calibri "/>
                        </a:rPr>
                        <a:t>3</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latin typeface="Calibri "/>
                        </a:rPr>
                        <a:t>4</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latin typeface="Calibri "/>
                        </a:rPr>
                        <a:t>4</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latin typeface="Calibri "/>
                        </a:rPr>
                        <a:t>4</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latin typeface="Calibri "/>
                        </a:rPr>
                        <a:t>4</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latin typeface="Calibri "/>
                        </a:rPr>
                        <a:t>0.3</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22759">
                <a:tc>
                  <a:txBody>
                    <a:bodyPr/>
                    <a:lstStyle/>
                    <a:p>
                      <a:pPr algn="ctr"/>
                      <a:r>
                        <a:rPr lang="en-GB" sz="2200" b="1" dirty="0">
                          <a:solidFill>
                            <a:srgbClr val="454545"/>
                          </a:solidFill>
                          <a:latin typeface="Calibri "/>
                        </a:rPr>
                        <a:t>Belief in Abs</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71%</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74%</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73%</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72%</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66%</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0.8</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365746">
                <a:tc>
                  <a:txBody>
                    <a:bodyPr/>
                    <a:lstStyle/>
                    <a:p>
                      <a:pPr algn="ctr"/>
                      <a:r>
                        <a:rPr lang="en-GB" sz="2200" b="1" dirty="0">
                          <a:latin typeface="Calibri "/>
                        </a:rPr>
                        <a:t>Ab</a:t>
                      </a:r>
                      <a:r>
                        <a:rPr lang="en-GB" sz="2200" b="1" baseline="0" dirty="0">
                          <a:latin typeface="Calibri "/>
                        </a:rPr>
                        <a:t> Use</a:t>
                      </a:r>
                      <a:endParaRPr lang="en-GB" sz="2200" b="1" dirty="0">
                        <a:latin typeface="Calibri "/>
                      </a:endParaRP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latin typeface="Calibri "/>
                        </a:rPr>
                        <a:t>26%</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latin typeface="Calibri "/>
                        </a:rPr>
                        <a:t>37%</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latin typeface="Calibri "/>
                        </a:rPr>
                        <a:t>37%</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latin typeface="Calibri "/>
                        </a:rPr>
                        <a:t>33%</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latin typeface="Calibri "/>
                        </a:rPr>
                        <a:t>39%</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latin typeface="Calibri "/>
                        </a:rPr>
                        <a:t>0.3</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474479">
                <a:tc>
                  <a:txBody>
                    <a:bodyPr/>
                    <a:lstStyle/>
                    <a:p>
                      <a:pPr algn="ctr"/>
                      <a:r>
                        <a:rPr lang="en-GB" sz="2200" b="1" dirty="0" err="1">
                          <a:solidFill>
                            <a:srgbClr val="454545"/>
                          </a:solidFill>
                          <a:latin typeface="Calibri "/>
                        </a:rPr>
                        <a:t>Vsatisfied</a:t>
                      </a:r>
                      <a:endParaRPr lang="en-GB" sz="2200" b="1" dirty="0">
                        <a:solidFill>
                          <a:srgbClr val="454545"/>
                        </a:solidFill>
                        <a:latin typeface="Calibri "/>
                      </a:endParaRP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79%</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74%</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80%</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88%</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89%</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tc>
                  <a:txBody>
                    <a:bodyPr/>
                    <a:lstStyle/>
                    <a:p>
                      <a:pPr algn="ctr"/>
                      <a:r>
                        <a:rPr lang="en-GB" sz="2400" b="1" dirty="0">
                          <a:solidFill>
                            <a:srgbClr val="454545"/>
                          </a:solidFill>
                          <a:latin typeface="Calibri "/>
                        </a:rPr>
                        <a:t>0.8</a:t>
                      </a:r>
                    </a:p>
                  </a:txBody>
                  <a:tcPr marL="91449" marR="91449" marT="45714" marB="45714"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
        <p:nvSpPr>
          <p:cNvPr id="12349" name="TextBox 2"/>
          <p:cNvSpPr txBox="1">
            <a:spLocks noChangeArrowheads="1"/>
          </p:cNvSpPr>
          <p:nvPr/>
        </p:nvSpPr>
        <p:spPr bwMode="auto">
          <a:xfrm>
            <a:off x="107504" y="6402814"/>
            <a:ext cx="8113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1DA9CB"/>
                </a:solidFill>
                <a:effectLst/>
                <a:uLnTx/>
                <a:uFillTx/>
                <a:latin typeface="Calibri "/>
              </a:rPr>
              <a:t>Symptom </a:t>
            </a:r>
            <a:r>
              <a:rPr kumimoji="0" lang="en-GB" altLang="en-US" sz="1600" b="1" i="0" u="none" strike="noStrike" kern="1200" cap="none" spc="0" normalizeH="0" baseline="0" noProof="0" dirty="0" err="1">
                <a:ln>
                  <a:noFill/>
                </a:ln>
                <a:solidFill>
                  <a:srgbClr val="1DA9CB"/>
                </a:solidFill>
                <a:effectLst/>
                <a:uLnTx/>
                <a:uFillTx/>
                <a:latin typeface="Calibri "/>
              </a:rPr>
              <a:t>severity1</a:t>
            </a:r>
            <a:r>
              <a:rPr kumimoji="0" lang="en-GB" altLang="en-US" sz="1600" b="1" i="0" u="none" strike="noStrike" kern="1200" cap="none" spc="0" normalizeH="0" baseline="50000" noProof="0" dirty="0" err="1">
                <a:ln>
                  <a:noFill/>
                </a:ln>
                <a:solidFill>
                  <a:srgbClr val="1DA9CB"/>
                </a:solidFill>
                <a:effectLst/>
                <a:uLnTx/>
                <a:uFillTx/>
                <a:latin typeface="Calibri "/>
              </a:rPr>
              <a:t>o</a:t>
            </a:r>
            <a:r>
              <a:rPr kumimoji="0" lang="en-GB" altLang="en-US" sz="1600" b="1" i="0" u="none" strike="noStrike" kern="1200" cap="none" spc="0" normalizeH="0" baseline="0" noProof="0" dirty="0">
                <a:ln>
                  <a:noFill/>
                </a:ln>
                <a:solidFill>
                  <a:srgbClr val="1DA9CB"/>
                </a:solidFill>
                <a:effectLst/>
                <a:uLnTx/>
                <a:uFillTx/>
                <a:latin typeface="Calibri "/>
              </a:rPr>
              <a:t> </a:t>
            </a:r>
            <a:r>
              <a:rPr kumimoji="0" lang="en-GB" altLang="en-US" sz="1600" b="1" i="0" u="none" strike="noStrike" kern="1200" cap="none" spc="0" normalizeH="0" baseline="0" noProof="0" dirty="0" err="1">
                <a:ln>
                  <a:noFill/>
                </a:ln>
                <a:solidFill>
                  <a:srgbClr val="1DA9CB"/>
                </a:solidFill>
                <a:effectLst/>
                <a:uLnTx/>
                <a:uFillTx/>
                <a:latin typeface="Calibri "/>
              </a:rPr>
              <a:t>outcome:</a:t>
            </a:r>
            <a:r>
              <a:rPr kumimoji="0" lang="en-GB" altLang="en-US" sz="1600" b="0" i="0" u="none" strike="noStrike" kern="1200" cap="none" spc="0" normalizeH="0" baseline="0" noProof="0" dirty="0" err="1">
                <a:ln>
                  <a:noFill/>
                </a:ln>
                <a:solidFill>
                  <a:srgbClr val="463416"/>
                </a:solidFill>
                <a:effectLst/>
                <a:uLnTx/>
                <a:uFillTx/>
                <a:latin typeface="Calibri "/>
              </a:rPr>
              <a:t>0</a:t>
            </a:r>
            <a:r>
              <a:rPr kumimoji="0" lang="en-GB" altLang="en-US" sz="1600" b="0" i="0" u="none" strike="noStrike" kern="1200" cap="none" spc="0" normalizeH="0" baseline="0" noProof="0" dirty="0">
                <a:ln>
                  <a:noFill/>
                </a:ln>
                <a:solidFill>
                  <a:srgbClr val="463416"/>
                </a:solidFill>
                <a:effectLst/>
                <a:uLnTx/>
                <a:uFillTx/>
                <a:latin typeface="Calibri "/>
              </a:rPr>
              <a:t> = no problem…6 as bad as it could be; alpha 0.71-0.79; srm 1.6</a:t>
            </a:r>
          </a:p>
        </p:txBody>
      </p:sp>
      <p:sp>
        <p:nvSpPr>
          <p:cNvPr id="6" name="TextBox 5"/>
          <p:cNvSpPr txBox="1"/>
          <p:nvPr/>
        </p:nvSpPr>
        <p:spPr>
          <a:xfrm>
            <a:off x="3635896" y="188640"/>
            <a:ext cx="5256584" cy="1077218"/>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1DA9CB"/>
                </a:solidFill>
                <a:effectLst/>
                <a:uLnTx/>
                <a:uFillTx/>
                <a:latin typeface="Calibri "/>
                <a:cs typeface="Arial"/>
              </a:rPr>
              <a:t>WHICH WAY TO DELAY?</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1DA9CB"/>
                </a:solidFill>
                <a:effectLst/>
                <a:uLnTx/>
                <a:uFillTx/>
                <a:latin typeface="Calibri "/>
                <a:cs typeface="Arial"/>
              </a:rPr>
              <a:t>PIPS TRIAL</a:t>
            </a:r>
            <a:endParaRPr kumimoji="0" lang="en-US" sz="3200" b="1" i="0" u="none" strike="noStrike" kern="1200" cap="none" spc="0" normalizeH="0" baseline="0" noProof="0" dirty="0">
              <a:ln>
                <a:noFill/>
              </a:ln>
              <a:solidFill>
                <a:srgbClr val="1DA9CB"/>
              </a:solidFill>
              <a:effectLst/>
              <a:uLnTx/>
              <a:uFillTx/>
              <a:latin typeface="Calibri "/>
              <a:cs typeface="Arial"/>
            </a:endParaRPr>
          </a:p>
        </p:txBody>
      </p:sp>
      <p:sp>
        <p:nvSpPr>
          <p:cNvPr id="2" name="Rectangle 1"/>
          <p:cNvSpPr/>
          <p:nvPr/>
        </p:nvSpPr>
        <p:spPr>
          <a:xfrm>
            <a:off x="1835696" y="5301208"/>
            <a:ext cx="6120680" cy="50405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1933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D11C1FDE-4349-43C3-BF2E-B9355CBC9A9A}"/>
              </a:ext>
            </a:extLst>
          </p:cNvPr>
          <p:cNvSpPr>
            <a:spLocks noGrp="1"/>
          </p:cNvSpPr>
          <p:nvPr>
            <p:ph type="title"/>
          </p:nvPr>
        </p:nvSpPr>
        <p:spPr bwMode="auto">
          <a:xfrm>
            <a:off x="1993392" y="365126"/>
            <a:ext cx="6924294"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rPr>
              <a:t>Learning in this webinar </a:t>
            </a:r>
          </a:p>
        </p:txBody>
      </p:sp>
      <p:sp>
        <p:nvSpPr>
          <p:cNvPr id="34819" name="Content Placeholder 2">
            <a:extLst>
              <a:ext uri="{FF2B5EF4-FFF2-40B4-BE49-F238E27FC236}">
                <a16:creationId xmlns:a16="http://schemas.microsoft.com/office/drawing/2014/main" id="{34FB1660-CEA6-405F-BF44-89551810FDA0}"/>
              </a:ext>
            </a:extLst>
          </p:cNvPr>
          <p:cNvSpPr>
            <a:spLocks noGrp="1"/>
          </p:cNvSpPr>
          <p:nvPr>
            <p:ph idx="1"/>
          </p:nvPr>
        </p:nvSpPr>
        <p:spPr bwMode="auto">
          <a:xfrm>
            <a:off x="493776" y="1969917"/>
            <a:ext cx="8423910" cy="4351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0" indent="0">
              <a:spcBef>
                <a:spcPts val="1800"/>
              </a:spcBef>
              <a:buNone/>
              <a:defRPr/>
            </a:pPr>
            <a:r>
              <a:rPr lang="en-GB" altLang="en-US" sz="2400" dirty="0"/>
              <a:t>Understand </a:t>
            </a:r>
          </a:p>
          <a:p>
            <a:pPr>
              <a:spcBef>
                <a:spcPts val="1800"/>
              </a:spcBef>
              <a:defRPr/>
            </a:pPr>
            <a:r>
              <a:rPr lang="en-GB" altLang="en-US" sz="2400" dirty="0"/>
              <a:t>How and why we prescribe antibiotics</a:t>
            </a:r>
          </a:p>
          <a:p>
            <a:pPr>
              <a:spcBef>
                <a:spcPts val="1800"/>
              </a:spcBef>
              <a:defRPr/>
            </a:pPr>
            <a:r>
              <a:rPr lang="en-GB" altLang="en-US" sz="2400" dirty="0"/>
              <a:t>The evidence showing the link between antibiotic prescribing and resistance in your patients </a:t>
            </a:r>
          </a:p>
          <a:p>
            <a:pPr>
              <a:spcBef>
                <a:spcPts val="1800"/>
              </a:spcBef>
              <a:defRPr/>
            </a:pPr>
            <a:r>
              <a:rPr lang="en-GB" altLang="en-US" sz="2400" dirty="0"/>
              <a:t>how reducing antibiotic prescribing can reduce antibiotic resistance, and also patient consultations</a:t>
            </a:r>
          </a:p>
          <a:p>
            <a:pPr>
              <a:spcBef>
                <a:spcPts val="1800"/>
              </a:spcBef>
              <a:defRPr/>
            </a:pPr>
            <a:r>
              <a:rPr lang="en-GB" altLang="en-US" sz="2400" dirty="0"/>
              <a:t>AMS strategies to use with patients</a:t>
            </a:r>
          </a:p>
          <a:p>
            <a:pPr>
              <a:spcBef>
                <a:spcPts val="1800"/>
              </a:spcBef>
              <a:defRPr/>
            </a:pPr>
            <a:r>
              <a:rPr lang="en-GB" altLang="en-US" sz="2400" dirty="0"/>
              <a:t>Where to find and how to use TARGET materials</a:t>
            </a:r>
          </a:p>
          <a:p>
            <a:pPr>
              <a:spcBef>
                <a:spcPts val="1800"/>
              </a:spcBef>
              <a:defRPr/>
            </a:pPr>
            <a:r>
              <a:rPr lang="en-GB" altLang="en-US" sz="2400" dirty="0"/>
              <a:t>The benefits of exploring your antibiotic prescribing in more detail</a:t>
            </a:r>
          </a:p>
        </p:txBody>
      </p:sp>
      <p:sp>
        <p:nvSpPr>
          <p:cNvPr id="2" name="Slide Number Placeholder 1">
            <a:extLst>
              <a:ext uri="{FF2B5EF4-FFF2-40B4-BE49-F238E27FC236}">
                <a16:creationId xmlns:a16="http://schemas.microsoft.com/office/drawing/2014/main" id="{FBC1530E-B58C-419C-AAAA-014992F155FA}"/>
              </a:ext>
            </a:extLst>
          </p:cNvPr>
          <p:cNvSpPr>
            <a:spLocks noGrp="1"/>
          </p:cNvSpPr>
          <p:nvPr>
            <p:ph type="sldNum" sz="quarter" idx="12"/>
          </p:nvPr>
        </p:nvSpPr>
        <p:spPr>
          <a:xfrm>
            <a:off x="3543300" y="6367926"/>
            <a:ext cx="2057400" cy="365125"/>
          </a:xfrm>
        </p:spPr>
        <p:txBody>
          <a:bodyPr/>
          <a:lstStyle/>
          <a:p>
            <a:pPr algn="ctr"/>
            <a:fld id="{EE1385C2-C24A-4E88-87F7-2016927FAD7D}" type="slidenum">
              <a:rPr lang="en-GB" smtClean="0"/>
              <a:pPr algn="ctr"/>
              <a:t>2</a:t>
            </a:fld>
            <a:endParaRPr lang="en-GB" dirty="0"/>
          </a:p>
        </p:txBody>
      </p:sp>
      <p:sp>
        <p:nvSpPr>
          <p:cNvPr id="10" name="Footer Placeholder 5">
            <a:extLst>
              <a:ext uri="{FF2B5EF4-FFF2-40B4-BE49-F238E27FC236}">
                <a16:creationId xmlns:a16="http://schemas.microsoft.com/office/drawing/2014/main" id="{D29D2B90-E259-453D-AB73-9B6A1CF925AF}"/>
              </a:ext>
            </a:extLst>
          </p:cNvPr>
          <p:cNvSpPr>
            <a:spLocks noGrp="1"/>
          </p:cNvSpPr>
          <p:nvPr>
            <p:ph type="ftr" sz="quarter" idx="11"/>
          </p:nvPr>
        </p:nvSpPr>
        <p:spPr>
          <a:xfrm>
            <a:off x="6057900" y="6367926"/>
            <a:ext cx="3086100" cy="365125"/>
          </a:xfrm>
        </p:spPr>
        <p:txBody>
          <a:bodyPr/>
          <a:lstStyle/>
          <a:p>
            <a:pPr algn="r"/>
            <a:r>
              <a:rPr lang="en-GB" altLang="en-US" dirty="0">
                <a:solidFill>
                  <a:schemeClr val="accent6">
                    <a:lumMod val="10000"/>
                  </a:schemeClr>
                </a:solidFill>
              </a:rPr>
              <a:t>www.rcgp.org.uk/targetantibiotics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Content Placeholder 2"/>
          <p:cNvSpPr>
            <a:spLocks noGrp="1"/>
          </p:cNvSpPr>
          <p:nvPr>
            <p:ph idx="1"/>
          </p:nvPr>
        </p:nvSpPr>
        <p:spPr>
          <a:xfrm>
            <a:off x="611188" y="2362200"/>
            <a:ext cx="8229600" cy="4495800"/>
          </a:xfrm>
        </p:spPr>
        <p:txBody>
          <a:bodyPr/>
          <a:lstStyle/>
          <a:p>
            <a:pPr eaLnBrk="1" hangingPunct="1">
              <a:buFontTx/>
              <a:buNone/>
            </a:pPr>
            <a:endParaRPr lang="en-GB" altLang="en-US" sz="2800" dirty="0"/>
          </a:p>
          <a:p>
            <a:pPr eaLnBrk="1" hangingPunct="1"/>
            <a:endParaRPr lang="en-GB" altLang="en-US" dirty="0"/>
          </a:p>
          <a:p>
            <a:pPr eaLnBrk="1" hangingPunct="1"/>
            <a:endParaRPr lang="en-GB" altLang="en-US" dirty="0"/>
          </a:p>
        </p:txBody>
      </p:sp>
      <p:sp>
        <p:nvSpPr>
          <p:cNvPr id="5" name="Rectangle 3"/>
          <p:cNvSpPr txBox="1">
            <a:spLocks noChangeArrowheads="1"/>
          </p:cNvSpPr>
          <p:nvPr/>
        </p:nvSpPr>
        <p:spPr bwMode="auto">
          <a:xfrm>
            <a:off x="251521" y="1124744"/>
            <a:ext cx="8660440" cy="452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marR="0" lvl="0" indent="0" algn="l" defTabSz="914400" rtl="0" eaLnBrk="1" fontAlgn="base" latinLnBrk="0" hangingPunct="1">
              <a:lnSpc>
                <a:spcPct val="200000"/>
              </a:lnSpc>
              <a:spcBef>
                <a:spcPts val="0"/>
              </a:spcBef>
              <a:spcAft>
                <a:spcPct val="0"/>
              </a:spcAft>
              <a:buClr>
                <a:srgbClr val="003399"/>
              </a:buClr>
              <a:buSzTx/>
              <a:buFontTx/>
              <a:buNone/>
              <a:tabLst/>
              <a:defRPr/>
            </a:pPr>
            <a:r>
              <a:rPr kumimoji="0" lang="en-GB" altLang="en-US" sz="2400" b="1" i="0" u="none" strike="noStrike" kern="0" cap="none" spc="0" normalizeH="0" baseline="0" noProof="0" dirty="0">
                <a:ln>
                  <a:noFill/>
                </a:ln>
                <a:solidFill>
                  <a:srgbClr val="842C7E"/>
                </a:solidFill>
                <a:effectLst/>
                <a:uLnTx/>
                <a:uFillTx/>
                <a:latin typeface="Calibri "/>
              </a:rPr>
              <a:t>It is not as effective as no offer of a prescription?</a:t>
            </a:r>
          </a:p>
          <a:p>
            <a:pPr marL="361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altLang="en-US" sz="2400" b="1" i="0" u="none" strike="noStrike" kern="0" cap="none" spc="0" normalizeH="0" baseline="0" noProof="0" dirty="0">
                <a:ln>
                  <a:noFill/>
                </a:ln>
                <a:solidFill>
                  <a:srgbClr val="454545"/>
                </a:solidFill>
                <a:effectLst/>
                <a:uLnTx/>
                <a:uFillTx/>
                <a:latin typeface="Calibri "/>
              </a:rPr>
              <a:t>Yes slightly higher rates of antibiotic use, but fine</a:t>
            </a:r>
          </a:p>
          <a:p>
            <a:pPr marL="361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altLang="en-US" sz="2400" b="1" i="0" u="none" strike="noStrike" kern="0" cap="none" spc="0" normalizeH="0" baseline="0" noProof="0" dirty="0">
                <a:ln>
                  <a:noFill/>
                </a:ln>
                <a:solidFill>
                  <a:srgbClr val="454545"/>
                </a:solidFill>
                <a:effectLst/>
                <a:uLnTx/>
                <a:uFillTx/>
                <a:latin typeface="Calibri "/>
              </a:rPr>
              <a:t>It will reduce number of patients who come back to see you by 1/3</a:t>
            </a:r>
          </a:p>
          <a:p>
            <a:pPr marL="0" marR="0" lvl="0" indent="0" algn="l" defTabSz="914400" rtl="0" eaLnBrk="1" fontAlgn="base" latinLnBrk="0" hangingPunct="1">
              <a:lnSpc>
                <a:spcPct val="200000"/>
              </a:lnSpc>
              <a:spcBef>
                <a:spcPts val="0"/>
              </a:spcBef>
              <a:spcAft>
                <a:spcPct val="0"/>
              </a:spcAft>
              <a:buClr>
                <a:srgbClr val="003399"/>
              </a:buClr>
              <a:buSzTx/>
              <a:buFontTx/>
              <a:buNone/>
              <a:tabLst/>
              <a:defRPr/>
            </a:pPr>
            <a:r>
              <a:rPr kumimoji="0" lang="en-GB" altLang="en-US" sz="2400" b="1" i="0" u="none" strike="noStrike" kern="0" cap="none" spc="0" normalizeH="0" baseline="0" noProof="0" dirty="0">
                <a:ln>
                  <a:noFill/>
                </a:ln>
                <a:solidFill>
                  <a:srgbClr val="842C7E"/>
                </a:solidFill>
                <a:effectLst/>
                <a:uLnTx/>
                <a:uFillTx/>
                <a:latin typeface="Calibri "/>
              </a:rPr>
              <a:t>Medico-legal consequences?: complications</a:t>
            </a:r>
          </a:p>
          <a:p>
            <a:pPr marL="3492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altLang="en-US" sz="2400" b="1" i="0" u="none" strike="noStrike" kern="0" cap="none" spc="0" normalizeH="0" baseline="0" noProof="0" dirty="0">
                <a:ln>
                  <a:noFill/>
                </a:ln>
                <a:solidFill>
                  <a:srgbClr val="454545"/>
                </a:solidFill>
                <a:effectLst/>
                <a:uLnTx/>
                <a:uFillTx/>
                <a:latin typeface="Calibri "/>
              </a:rPr>
              <a:t>Similar reduction in complications compared with an immediate antibiotics </a:t>
            </a:r>
          </a:p>
          <a:p>
            <a:pPr marL="3492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altLang="en-US" sz="2400" b="1" i="0" u="none" strike="noStrike" kern="0" cap="none" spc="0" normalizeH="0" baseline="0" noProof="0" dirty="0">
                <a:ln>
                  <a:noFill/>
                </a:ln>
                <a:solidFill>
                  <a:srgbClr val="454545"/>
                </a:solidFill>
                <a:effectLst/>
                <a:uLnTx/>
                <a:uFillTx/>
                <a:latin typeface="Calibri "/>
              </a:rPr>
              <a:t>Two very large cohorts to show that this the case</a:t>
            </a:r>
          </a:p>
          <a:p>
            <a:pPr marL="0" marR="0" lvl="0" indent="0" algn="l" defTabSz="914400" rtl="0" eaLnBrk="1" fontAlgn="base" latinLnBrk="0" hangingPunct="1">
              <a:lnSpc>
                <a:spcPct val="200000"/>
              </a:lnSpc>
              <a:spcBef>
                <a:spcPts val="0"/>
              </a:spcBef>
              <a:spcAft>
                <a:spcPct val="0"/>
              </a:spcAft>
              <a:buClr>
                <a:srgbClr val="003399"/>
              </a:buClr>
              <a:buSzTx/>
              <a:buFontTx/>
              <a:buNone/>
              <a:tabLst/>
              <a:defRPr/>
            </a:pPr>
            <a:r>
              <a:rPr kumimoji="0" lang="en-GB" altLang="en-US" sz="2400" b="1" i="0" u="none" strike="noStrike" kern="0" cap="none" spc="0" normalizeH="0" baseline="0" noProof="0" dirty="0">
                <a:ln>
                  <a:noFill/>
                </a:ln>
                <a:solidFill>
                  <a:srgbClr val="842C7E"/>
                </a:solidFill>
                <a:effectLst/>
                <a:uLnTx/>
                <a:uFillTx/>
                <a:latin typeface="Calibri "/>
              </a:rPr>
              <a:t>It takes more time?</a:t>
            </a:r>
          </a:p>
          <a:p>
            <a:pPr marL="3492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altLang="en-US" sz="2400" b="1" i="0" u="none" strike="noStrike" kern="0" cap="none" spc="0" normalizeH="0" baseline="0" noProof="0" dirty="0">
                <a:ln>
                  <a:noFill/>
                </a:ln>
                <a:solidFill>
                  <a:srgbClr val="454545"/>
                </a:solidFill>
                <a:effectLst/>
                <a:uLnTx/>
                <a:uFillTx/>
                <a:latin typeface="Calibri "/>
              </a:rPr>
              <a:t>Most of the 6 Rs you should be doing anyway</a:t>
            </a:r>
          </a:p>
          <a:p>
            <a:pPr marL="3492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altLang="en-US" sz="2400" b="1" i="0" u="none" strike="noStrike" kern="0" cap="none" spc="0" normalizeH="0" baseline="0" noProof="0" dirty="0">
                <a:ln>
                  <a:noFill/>
                </a:ln>
                <a:solidFill>
                  <a:srgbClr val="454545"/>
                </a:solidFill>
                <a:effectLst/>
                <a:uLnTx/>
                <a:uFillTx/>
                <a:latin typeface="Calibri "/>
              </a:rPr>
              <a:t>The key difference is advice about when to consider cashing in</a:t>
            </a:r>
          </a:p>
          <a:p>
            <a:pPr marL="0" marR="0" lvl="0" indent="0" algn="l" defTabSz="914400" rtl="0" eaLnBrk="1" fontAlgn="base" latinLnBrk="0" hangingPunct="1">
              <a:lnSpc>
                <a:spcPct val="100000"/>
              </a:lnSpc>
              <a:spcBef>
                <a:spcPct val="20000"/>
              </a:spcBef>
              <a:spcAft>
                <a:spcPct val="0"/>
              </a:spcAft>
              <a:buClr>
                <a:srgbClr val="003399"/>
              </a:buClr>
              <a:buSzTx/>
              <a:buFontTx/>
              <a:buNone/>
              <a:tabLst/>
              <a:defRPr/>
            </a:pPr>
            <a:endParaRPr kumimoji="0" lang="en-US" altLang="en-US" sz="2400" b="1" i="0" u="none" strike="noStrike" kern="0" cap="none" spc="0" normalizeH="0" baseline="0" noProof="0" dirty="0">
              <a:ln>
                <a:noFill/>
              </a:ln>
              <a:solidFill>
                <a:srgbClr val="454545"/>
              </a:solidFill>
              <a:effectLst/>
              <a:uLnTx/>
              <a:uFillTx/>
              <a:latin typeface="Arial"/>
              <a:ea typeface="+mn-ea"/>
              <a:cs typeface="+mn-cs"/>
            </a:endParaRPr>
          </a:p>
        </p:txBody>
      </p:sp>
      <p:sp>
        <p:nvSpPr>
          <p:cNvPr id="6" name="TextBox 5"/>
          <p:cNvSpPr txBox="1"/>
          <p:nvPr/>
        </p:nvSpPr>
        <p:spPr>
          <a:xfrm>
            <a:off x="3007305" y="188640"/>
            <a:ext cx="5904656"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1DA9CB"/>
                </a:solidFill>
                <a:effectLst/>
                <a:uLnTx/>
                <a:uFillTx/>
                <a:latin typeface="Calibri "/>
                <a:cs typeface="Arial"/>
              </a:rPr>
              <a:t>COMMON CONCERNS 2?</a:t>
            </a:r>
            <a:endParaRPr kumimoji="0" lang="en-US" sz="3200" b="1" i="0" u="none" strike="noStrike" kern="1200" cap="none" spc="0" normalizeH="0" baseline="0" noProof="0" dirty="0">
              <a:ln>
                <a:noFill/>
              </a:ln>
              <a:solidFill>
                <a:srgbClr val="1DA9CB"/>
              </a:solidFill>
              <a:effectLst/>
              <a:uLnTx/>
              <a:uFillTx/>
              <a:latin typeface="Calibri "/>
              <a:cs typeface="Arial"/>
            </a:endParaRPr>
          </a:p>
        </p:txBody>
      </p:sp>
      <p:sp>
        <p:nvSpPr>
          <p:cNvPr id="7" name="Footer Placeholder 5">
            <a:extLst>
              <a:ext uri="{FF2B5EF4-FFF2-40B4-BE49-F238E27FC236}">
                <a16:creationId xmlns:a16="http://schemas.microsoft.com/office/drawing/2014/main" id="{FC99F58A-247E-45FD-8F34-650B537D35F6}"/>
              </a:ext>
            </a:extLst>
          </p:cNvPr>
          <p:cNvSpPr>
            <a:spLocks noGrp="1"/>
          </p:cNvSpPr>
          <p:nvPr>
            <p:ph type="ftr" sz="quarter" idx="11"/>
          </p:nvPr>
        </p:nvSpPr>
        <p:spPr>
          <a:xfrm>
            <a:off x="5394121" y="6367926"/>
            <a:ext cx="3749879" cy="365125"/>
          </a:xfrm>
        </p:spPr>
        <p:txBody>
          <a:bodyPr/>
          <a:lstStyle/>
          <a:p>
            <a:pPr algn="r"/>
            <a:r>
              <a:rPr lang="en-GB" altLang="en-US" sz="1200" dirty="0">
                <a:solidFill>
                  <a:schemeClr val="accent6">
                    <a:lumMod val="10000"/>
                  </a:schemeClr>
                </a:solidFill>
                <a:latin typeface="Calibri "/>
              </a:rPr>
              <a:t>www.rcgp.org.uk/targetantibiotics</a:t>
            </a:r>
          </a:p>
        </p:txBody>
      </p:sp>
    </p:spTree>
    <p:extLst>
      <p:ext uri="{BB962C8B-B14F-4D97-AF65-F5344CB8AC3E}">
        <p14:creationId xmlns:p14="http://schemas.microsoft.com/office/powerpoint/2010/main" val="1789399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Content Placeholder 2"/>
          <p:cNvSpPr>
            <a:spLocks noGrp="1"/>
          </p:cNvSpPr>
          <p:nvPr>
            <p:ph idx="1"/>
          </p:nvPr>
        </p:nvSpPr>
        <p:spPr>
          <a:xfrm>
            <a:off x="467544" y="980728"/>
            <a:ext cx="8604448" cy="3960440"/>
          </a:xfrm>
        </p:spPr>
        <p:txBody>
          <a:bodyPr/>
          <a:lstStyle/>
          <a:p>
            <a:pPr marL="0" indent="0">
              <a:spcBef>
                <a:spcPts val="0"/>
              </a:spcBef>
              <a:spcAft>
                <a:spcPts val="300"/>
              </a:spcAft>
              <a:buNone/>
            </a:pPr>
            <a:r>
              <a:rPr lang="en-GB" altLang="en-US" sz="2000" b="1" dirty="0">
                <a:solidFill>
                  <a:srgbClr val="842C7E"/>
                </a:solidFill>
                <a:latin typeface="Calibri "/>
              </a:rPr>
              <a:t>Paul Littles advice: Try it: patients like it and you will get quicker</a:t>
            </a:r>
          </a:p>
          <a:p>
            <a:pPr marL="0" indent="0">
              <a:spcBef>
                <a:spcPts val="0"/>
              </a:spcBef>
              <a:spcAft>
                <a:spcPts val="300"/>
              </a:spcAft>
              <a:buNone/>
            </a:pPr>
            <a:r>
              <a:rPr lang="en-GB" altLang="en-US" sz="2000" b="1" dirty="0">
                <a:solidFill>
                  <a:srgbClr val="842C7E"/>
                </a:solidFill>
                <a:latin typeface="Calibri "/>
              </a:rPr>
              <a:t>It’s easy, but do it properly </a:t>
            </a:r>
            <a:r>
              <a:rPr lang="en-GB" altLang="en-US" sz="2000" dirty="0">
                <a:latin typeface="Calibri "/>
              </a:rPr>
              <a:t>(and will then reduce antibiotic use) </a:t>
            </a:r>
          </a:p>
          <a:p>
            <a:pPr marL="0" indent="0">
              <a:spcBef>
                <a:spcPts val="0"/>
              </a:spcBef>
              <a:spcAft>
                <a:spcPts val="300"/>
              </a:spcAft>
              <a:buNone/>
            </a:pPr>
            <a:r>
              <a:rPr lang="en-GB" altLang="en-US" sz="2000" b="1" dirty="0">
                <a:solidFill>
                  <a:srgbClr val="842C7E"/>
                </a:solidFill>
                <a:latin typeface="Calibri "/>
              </a:rPr>
              <a:t>Remember the 6Rs </a:t>
            </a:r>
            <a:r>
              <a:rPr lang="en-GB" altLang="en-US" sz="2000" dirty="0">
                <a:latin typeface="Calibri "/>
              </a:rPr>
              <a:t>(most of which are simply good practice!):</a:t>
            </a:r>
          </a:p>
          <a:p>
            <a:pPr marL="260350" lvl="2" indent="0">
              <a:spcBef>
                <a:spcPts val="0"/>
              </a:spcBef>
              <a:spcAft>
                <a:spcPts val="100"/>
              </a:spcAft>
              <a:buNone/>
            </a:pPr>
            <a:r>
              <a:rPr lang="en-GB" altLang="en-US" sz="1800" b="1" dirty="0">
                <a:latin typeface="Calibri "/>
              </a:rPr>
              <a:t>R</a:t>
            </a:r>
            <a:r>
              <a:rPr lang="en-GB" altLang="en-US" sz="1800" dirty="0">
                <a:latin typeface="Calibri "/>
              </a:rPr>
              <a:t>eassurance; </a:t>
            </a:r>
          </a:p>
          <a:p>
            <a:pPr marL="260350" lvl="2" indent="0">
              <a:spcBef>
                <a:spcPts val="0"/>
              </a:spcBef>
              <a:spcAft>
                <a:spcPts val="100"/>
              </a:spcAft>
              <a:buNone/>
            </a:pPr>
            <a:r>
              <a:rPr lang="en-GB" altLang="en-US" sz="1800" b="1" dirty="0">
                <a:latin typeface="Calibri "/>
              </a:rPr>
              <a:t>R</a:t>
            </a:r>
            <a:r>
              <a:rPr lang="en-GB" altLang="en-US" sz="1800" dirty="0">
                <a:latin typeface="Calibri "/>
              </a:rPr>
              <a:t>easons not to use antibiotics</a:t>
            </a:r>
          </a:p>
          <a:p>
            <a:pPr marL="260350" lvl="2" indent="0">
              <a:spcBef>
                <a:spcPts val="0"/>
              </a:spcBef>
              <a:spcAft>
                <a:spcPts val="100"/>
              </a:spcAft>
              <a:buNone/>
            </a:pPr>
            <a:r>
              <a:rPr lang="en-GB" altLang="en-US" sz="1800" b="1" dirty="0">
                <a:latin typeface="Calibri "/>
              </a:rPr>
              <a:t>R</a:t>
            </a:r>
            <a:r>
              <a:rPr lang="en-GB" altLang="en-US" sz="1800" dirty="0">
                <a:latin typeface="Calibri "/>
              </a:rPr>
              <a:t>elief: paracetamol (v limited NSAIDs)</a:t>
            </a:r>
          </a:p>
          <a:p>
            <a:pPr marL="260350" lvl="2" indent="0">
              <a:spcBef>
                <a:spcPts val="0"/>
              </a:spcBef>
              <a:spcAft>
                <a:spcPts val="100"/>
              </a:spcAft>
              <a:buNone/>
            </a:pPr>
            <a:r>
              <a:rPr lang="en-GB" altLang="en-US" sz="1800" b="1" dirty="0">
                <a:latin typeface="Calibri "/>
              </a:rPr>
              <a:t>R</a:t>
            </a:r>
            <a:r>
              <a:rPr lang="en-GB" altLang="en-US" sz="1800" dirty="0">
                <a:latin typeface="Calibri "/>
              </a:rPr>
              <a:t>ealistic natural history 1/2 week (OM), 1 wk. (throat), 2 wks. (sinus)  3 wks. (chest)</a:t>
            </a:r>
          </a:p>
          <a:p>
            <a:pPr marL="260350" lvl="2" indent="0">
              <a:spcBef>
                <a:spcPts val="0"/>
              </a:spcBef>
              <a:spcAft>
                <a:spcPts val="100"/>
              </a:spcAft>
              <a:buNone/>
            </a:pPr>
            <a:r>
              <a:rPr lang="en-GB" altLang="en-US" sz="1800" b="1" dirty="0">
                <a:latin typeface="Calibri "/>
              </a:rPr>
              <a:t>R</a:t>
            </a:r>
            <a:r>
              <a:rPr lang="en-GB" altLang="en-US" sz="1800" dirty="0">
                <a:latin typeface="Calibri "/>
              </a:rPr>
              <a:t>einforce key message: </a:t>
            </a:r>
            <a:r>
              <a:rPr lang="en-GB" altLang="en-US" sz="1800" b="1" dirty="0">
                <a:latin typeface="Calibri "/>
              </a:rPr>
              <a:t>ONLY use if getting worse or not even STARTING to settle in the expected average time </a:t>
            </a:r>
          </a:p>
          <a:p>
            <a:pPr marL="260350" lvl="2" indent="0">
              <a:spcBef>
                <a:spcPts val="0"/>
              </a:spcBef>
              <a:spcAft>
                <a:spcPts val="100"/>
              </a:spcAft>
              <a:buNone/>
            </a:pPr>
            <a:r>
              <a:rPr lang="en-GB" altLang="en-US" sz="1800" b="1" dirty="0">
                <a:latin typeface="Calibri "/>
              </a:rPr>
              <a:t>R</a:t>
            </a:r>
            <a:r>
              <a:rPr lang="en-GB" altLang="en-US" sz="1800" dirty="0">
                <a:latin typeface="Calibri "/>
              </a:rPr>
              <a:t>escue (Safety netting)</a:t>
            </a:r>
          </a:p>
          <a:p>
            <a:pPr marL="0" indent="0">
              <a:spcBef>
                <a:spcPts val="600"/>
              </a:spcBef>
              <a:spcAft>
                <a:spcPts val="300"/>
              </a:spcAft>
              <a:buNone/>
            </a:pPr>
            <a:r>
              <a:rPr lang="en-GB" altLang="en-US" sz="2000" b="1" dirty="0">
                <a:solidFill>
                  <a:srgbClr val="842C7E"/>
                </a:solidFill>
                <a:latin typeface="Calibri "/>
              </a:rPr>
              <a:t>Aim to keep it for the 20-30% where you are unsure</a:t>
            </a:r>
          </a:p>
          <a:p>
            <a:pPr marL="266700" lvl="1" indent="0">
              <a:spcBef>
                <a:spcPts val="0"/>
              </a:spcBef>
              <a:spcAft>
                <a:spcPts val="300"/>
              </a:spcAft>
              <a:buNone/>
            </a:pPr>
            <a:r>
              <a:rPr lang="en-GB" altLang="en-US" sz="2000" dirty="0">
                <a:latin typeface="Calibri "/>
              </a:rPr>
              <a:t>Audit to check how often you are using it</a:t>
            </a:r>
          </a:p>
          <a:p>
            <a:pPr marL="0" indent="0">
              <a:spcBef>
                <a:spcPts val="600"/>
              </a:spcBef>
              <a:spcAft>
                <a:spcPts val="300"/>
              </a:spcAft>
              <a:buNone/>
            </a:pPr>
            <a:r>
              <a:rPr lang="en-GB" altLang="en-US" sz="2000" b="1" dirty="0">
                <a:solidFill>
                  <a:srgbClr val="842C7E"/>
                </a:solidFill>
                <a:latin typeface="Calibri "/>
              </a:rPr>
              <a:t>It will reduce complications and save you time</a:t>
            </a:r>
          </a:p>
          <a:p>
            <a:pPr marL="266700" lvl="1" indent="0">
              <a:spcBef>
                <a:spcPts val="0"/>
              </a:spcBef>
              <a:spcAft>
                <a:spcPts val="300"/>
              </a:spcAft>
              <a:buNone/>
            </a:pPr>
            <a:r>
              <a:rPr lang="en-GB" altLang="en-US" sz="2000" dirty="0">
                <a:latin typeface="Calibri "/>
              </a:rPr>
              <a:t>Fewer complications than no prescription; </a:t>
            </a:r>
          </a:p>
          <a:p>
            <a:pPr marL="266700" lvl="1" indent="0">
              <a:spcBef>
                <a:spcPts val="0"/>
              </a:spcBef>
              <a:spcAft>
                <a:spcPts val="300"/>
              </a:spcAft>
              <a:buNone/>
            </a:pPr>
            <a:r>
              <a:rPr lang="en-GB" altLang="en-US" sz="2000" dirty="0">
                <a:latin typeface="Calibri "/>
              </a:rPr>
              <a:t>Fewer repeat consultations compared with no prescription or immediate </a:t>
            </a:r>
          </a:p>
          <a:p>
            <a:pPr marL="400050" lvl="2" indent="0">
              <a:spcBef>
                <a:spcPts val="0"/>
              </a:spcBef>
              <a:spcAft>
                <a:spcPts val="300"/>
              </a:spcAft>
              <a:buNone/>
            </a:pPr>
            <a:endParaRPr lang="en-GB" altLang="en-US" sz="2000" dirty="0"/>
          </a:p>
          <a:p>
            <a:pPr marL="0" indent="0">
              <a:spcBef>
                <a:spcPts val="0"/>
              </a:spcBef>
              <a:spcAft>
                <a:spcPts val="300"/>
              </a:spcAft>
              <a:buNone/>
            </a:pPr>
            <a:endParaRPr lang="en-GB" altLang="en-US" sz="2000" dirty="0"/>
          </a:p>
        </p:txBody>
      </p:sp>
      <p:sp>
        <p:nvSpPr>
          <p:cNvPr id="4" name="TextBox 3"/>
          <p:cNvSpPr txBox="1"/>
          <p:nvPr/>
        </p:nvSpPr>
        <p:spPr>
          <a:xfrm>
            <a:off x="3203848" y="188640"/>
            <a:ext cx="5616624"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1DA9CB"/>
                </a:solidFill>
                <a:effectLst/>
                <a:uLnTx/>
                <a:uFillTx/>
                <a:latin typeface="Calibri "/>
                <a:cs typeface="Arial"/>
              </a:rPr>
              <a:t>WHAT NEXT?</a:t>
            </a:r>
            <a:endParaRPr kumimoji="0" lang="en-US" sz="3200" b="1" i="0" u="none" strike="noStrike" kern="1200" cap="none" spc="0" normalizeH="0" baseline="0" noProof="0" dirty="0">
              <a:ln>
                <a:noFill/>
              </a:ln>
              <a:solidFill>
                <a:srgbClr val="1DA9CB"/>
              </a:solidFill>
              <a:effectLst/>
              <a:uLnTx/>
              <a:uFillTx/>
              <a:latin typeface="Calibri "/>
              <a:cs typeface="Arial"/>
            </a:endParaRPr>
          </a:p>
        </p:txBody>
      </p:sp>
      <p:sp>
        <p:nvSpPr>
          <p:cNvPr id="6" name="Footer Placeholder 5">
            <a:extLst>
              <a:ext uri="{FF2B5EF4-FFF2-40B4-BE49-F238E27FC236}">
                <a16:creationId xmlns:a16="http://schemas.microsoft.com/office/drawing/2014/main" id="{3080F470-8E75-4A0B-8EA9-690F397DF481}"/>
              </a:ext>
            </a:extLst>
          </p:cNvPr>
          <p:cNvSpPr>
            <a:spLocks noGrp="1"/>
          </p:cNvSpPr>
          <p:nvPr>
            <p:ph type="ftr" sz="quarter" idx="11"/>
          </p:nvPr>
        </p:nvSpPr>
        <p:spPr>
          <a:xfrm>
            <a:off x="5394121" y="6367926"/>
            <a:ext cx="3749879" cy="365125"/>
          </a:xfrm>
        </p:spPr>
        <p:txBody>
          <a:bodyPr/>
          <a:lstStyle/>
          <a:p>
            <a:pPr algn="r"/>
            <a:r>
              <a:rPr lang="en-GB" altLang="en-US" sz="1200" dirty="0">
                <a:solidFill>
                  <a:schemeClr val="accent6">
                    <a:lumMod val="10000"/>
                  </a:schemeClr>
                </a:solidFill>
                <a:latin typeface="Calibri "/>
              </a:rPr>
              <a:t>www.rcgp.org.uk/targetantibiotics</a:t>
            </a:r>
          </a:p>
        </p:txBody>
      </p:sp>
    </p:spTree>
    <p:extLst>
      <p:ext uri="{BB962C8B-B14F-4D97-AF65-F5344CB8AC3E}">
        <p14:creationId xmlns:p14="http://schemas.microsoft.com/office/powerpoint/2010/main" val="4120541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91252-07B7-4998-98A3-865D9BCE7555}"/>
              </a:ext>
            </a:extLst>
          </p:cNvPr>
          <p:cNvSpPr>
            <a:spLocks noGrp="1"/>
          </p:cNvSpPr>
          <p:nvPr>
            <p:ph type="title"/>
          </p:nvPr>
        </p:nvSpPr>
        <p:spPr/>
        <p:txBody>
          <a:bodyPr/>
          <a:lstStyle/>
          <a:p>
            <a:r>
              <a:rPr lang="en-GB" dirty="0"/>
              <a:t>The TARGET Website</a:t>
            </a:r>
          </a:p>
        </p:txBody>
      </p:sp>
      <p:sp>
        <p:nvSpPr>
          <p:cNvPr id="10" name="Footer Placeholder 5">
            <a:extLst>
              <a:ext uri="{FF2B5EF4-FFF2-40B4-BE49-F238E27FC236}">
                <a16:creationId xmlns:a16="http://schemas.microsoft.com/office/drawing/2014/main" id="{00325FBF-CEFD-4D86-B53F-E18742C8E7DA}"/>
              </a:ext>
            </a:extLst>
          </p:cNvPr>
          <p:cNvSpPr>
            <a:spLocks noGrp="1"/>
          </p:cNvSpPr>
          <p:nvPr>
            <p:ph type="ftr" sz="quarter" idx="11"/>
          </p:nvPr>
        </p:nvSpPr>
        <p:spPr>
          <a:xfrm>
            <a:off x="6057900" y="6356351"/>
            <a:ext cx="3086100" cy="365125"/>
          </a:xfrm>
        </p:spPr>
        <p:txBody>
          <a:bodyPr/>
          <a:lstStyle/>
          <a:p>
            <a:pPr algn="r"/>
            <a:r>
              <a:rPr lang="en-GB" altLang="en-US" dirty="0">
                <a:solidFill>
                  <a:schemeClr val="accent6">
                    <a:lumMod val="10000"/>
                  </a:schemeClr>
                </a:solidFill>
              </a:rPr>
              <a:t>www.rcgp.org.uk/targetantibiotics</a:t>
            </a:r>
          </a:p>
        </p:txBody>
      </p:sp>
      <p:sp>
        <p:nvSpPr>
          <p:cNvPr id="2" name="Slide Number Placeholder 1">
            <a:extLst>
              <a:ext uri="{FF2B5EF4-FFF2-40B4-BE49-F238E27FC236}">
                <a16:creationId xmlns:a16="http://schemas.microsoft.com/office/drawing/2014/main" id="{FE3190AE-95D3-47C2-8DCF-D0EA27E78AE0}"/>
              </a:ext>
            </a:extLst>
          </p:cNvPr>
          <p:cNvSpPr>
            <a:spLocks noGrp="1"/>
          </p:cNvSpPr>
          <p:nvPr>
            <p:ph type="sldNum" sz="quarter" idx="12"/>
          </p:nvPr>
        </p:nvSpPr>
        <p:spPr>
          <a:xfrm>
            <a:off x="3543300" y="6367925"/>
            <a:ext cx="2057400" cy="365125"/>
          </a:xfrm>
        </p:spPr>
        <p:txBody>
          <a:bodyPr/>
          <a:lstStyle/>
          <a:p>
            <a:pPr algn="ctr"/>
            <a:fld id="{EE1385C2-C24A-4E88-87F7-2016927FAD7D}" type="slidenum">
              <a:rPr lang="en-GB" smtClean="0"/>
              <a:pPr algn="ctr"/>
              <a:t>22</a:t>
            </a:fld>
            <a:endParaRPr lang="en-GB" dirty="0"/>
          </a:p>
        </p:txBody>
      </p:sp>
      <p:pic>
        <p:nvPicPr>
          <p:cNvPr id="3" name="Picture 2">
            <a:extLst>
              <a:ext uri="{FF2B5EF4-FFF2-40B4-BE49-F238E27FC236}">
                <a16:creationId xmlns:a16="http://schemas.microsoft.com/office/drawing/2014/main" id="{D0DD4615-35C5-4DAA-AFF3-F1804541BE7D}"/>
              </a:ext>
            </a:extLst>
          </p:cNvPr>
          <p:cNvPicPr>
            <a:picLocks noChangeAspect="1"/>
          </p:cNvPicPr>
          <p:nvPr/>
        </p:nvPicPr>
        <p:blipFill rotWithShape="1">
          <a:blip r:embed="rId3"/>
          <a:srcRect l="20895" t="21478" r="21642" b="17163"/>
          <a:stretch/>
        </p:blipFill>
        <p:spPr>
          <a:xfrm>
            <a:off x="659434" y="1667904"/>
            <a:ext cx="7825132" cy="4700021"/>
          </a:xfrm>
          <a:prstGeom prst="rect">
            <a:avLst/>
          </a:prstGeom>
          <a:ln>
            <a:solidFill>
              <a:srgbClr val="AD0016"/>
            </a:solidFill>
          </a:ln>
        </p:spPr>
      </p:pic>
      <p:sp>
        <p:nvSpPr>
          <p:cNvPr id="6" name="Footer Placeholder 5">
            <a:extLst>
              <a:ext uri="{FF2B5EF4-FFF2-40B4-BE49-F238E27FC236}">
                <a16:creationId xmlns:a16="http://schemas.microsoft.com/office/drawing/2014/main" id="{817DFB06-D8C6-4979-80FA-00095A075EF6}"/>
              </a:ext>
            </a:extLst>
          </p:cNvPr>
          <p:cNvSpPr txBox="1">
            <a:spLocks/>
          </p:cNvSpPr>
          <p:nvPr/>
        </p:nvSpPr>
        <p:spPr>
          <a:xfrm>
            <a:off x="224182" y="6356350"/>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altLang="en-US" dirty="0">
                <a:solidFill>
                  <a:schemeClr val="accent6">
                    <a:lumMod val="10000"/>
                  </a:schemeClr>
                </a:solidFill>
              </a:rPr>
              <a:t>Remote Assessment V4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a:extLst>
              <a:ext uri="{FF2B5EF4-FFF2-40B4-BE49-F238E27FC236}">
                <a16:creationId xmlns:a16="http://schemas.microsoft.com/office/drawing/2014/main" id="{263F01F0-56EF-4A79-843C-2E6E40511635}"/>
              </a:ext>
            </a:extLst>
          </p:cNvPr>
          <p:cNvSpPr>
            <a:spLocks noGrp="1"/>
          </p:cNvSpPr>
          <p:nvPr>
            <p:ph type="title"/>
          </p:nvPr>
        </p:nvSpPr>
        <p:spPr bwMode="auto">
          <a:xfrm>
            <a:off x="1591056" y="136525"/>
            <a:ext cx="7552944"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2800" dirty="0">
                <a:solidFill>
                  <a:schemeClr val="accent6">
                    <a:lumMod val="10000"/>
                  </a:schemeClr>
                </a:solidFill>
              </a:rPr>
              <a:t>Self Assessment Checklist to complete whilst waiting for whole team</a:t>
            </a:r>
          </a:p>
        </p:txBody>
      </p:sp>
      <p:pic>
        <p:nvPicPr>
          <p:cNvPr id="25605" name="Picture 1">
            <a:extLst>
              <a:ext uri="{FF2B5EF4-FFF2-40B4-BE49-F238E27FC236}">
                <a16:creationId xmlns:a16="http://schemas.microsoft.com/office/drawing/2014/main" id="{E6C14E30-2706-4C7F-AAAD-4BD0A542C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32" t="12395" r="4343"/>
          <a:stretch>
            <a:fillRect/>
          </a:stretch>
        </p:blipFill>
        <p:spPr bwMode="auto">
          <a:xfrm>
            <a:off x="1885950" y="1247775"/>
            <a:ext cx="5372100"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a:extLst>
              <a:ext uri="{FF2B5EF4-FFF2-40B4-BE49-F238E27FC236}">
                <a16:creationId xmlns:a16="http://schemas.microsoft.com/office/drawing/2014/main" id="{4F372034-73FE-41F3-B3D9-9D187CE7FBDE}"/>
              </a:ext>
            </a:extLst>
          </p:cNvPr>
          <p:cNvSpPr>
            <a:spLocks noGrp="1"/>
          </p:cNvSpPr>
          <p:nvPr>
            <p:ph type="ftr" sz="quarter" idx="11"/>
          </p:nvPr>
        </p:nvSpPr>
        <p:spPr>
          <a:xfrm>
            <a:off x="5394121" y="6367926"/>
            <a:ext cx="3749879" cy="365125"/>
          </a:xfrm>
        </p:spPr>
        <p:txBody>
          <a:bodyPr/>
          <a:lstStyle/>
          <a:p>
            <a:pPr algn="r"/>
            <a:r>
              <a:rPr lang="en-GB" altLang="en-US" dirty="0">
                <a:solidFill>
                  <a:schemeClr val="accent6">
                    <a:lumMod val="10000"/>
                  </a:schemeClr>
                </a:solidFill>
                <a:latin typeface="Calibri "/>
              </a:rPr>
              <a:t>www.rcgp.org.uk/targetantibiotics</a:t>
            </a:r>
          </a:p>
        </p:txBody>
      </p:sp>
      <p:sp>
        <p:nvSpPr>
          <p:cNvPr id="7" name="Slide Number Placeholder 1">
            <a:extLst>
              <a:ext uri="{FF2B5EF4-FFF2-40B4-BE49-F238E27FC236}">
                <a16:creationId xmlns:a16="http://schemas.microsoft.com/office/drawing/2014/main" id="{E924FF55-36CE-46A4-8102-D187C71912C6}"/>
              </a:ext>
            </a:extLst>
          </p:cNvPr>
          <p:cNvSpPr>
            <a:spLocks noGrp="1"/>
          </p:cNvSpPr>
          <p:nvPr>
            <p:ph type="sldNum" sz="quarter" idx="12"/>
          </p:nvPr>
        </p:nvSpPr>
        <p:spPr>
          <a:xfrm>
            <a:off x="3543300" y="6367925"/>
            <a:ext cx="2057400" cy="365125"/>
          </a:xfrm>
        </p:spPr>
        <p:txBody>
          <a:bodyPr/>
          <a:lstStyle/>
          <a:p>
            <a:pPr algn="ctr"/>
            <a:fld id="{EE1385C2-C24A-4E88-87F7-2016927FAD7D}" type="slidenum">
              <a:rPr lang="en-GB" smtClean="0"/>
              <a:pPr algn="ctr"/>
              <a:t>23</a:t>
            </a:fld>
            <a:endParaRPr lang="en-GB" dirty="0"/>
          </a:p>
        </p:txBody>
      </p:sp>
    </p:spTree>
    <p:extLst>
      <p:ext uri="{BB962C8B-B14F-4D97-AF65-F5344CB8AC3E}">
        <p14:creationId xmlns:p14="http://schemas.microsoft.com/office/powerpoint/2010/main" val="1095124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a:extLst>
              <a:ext uri="{FF2B5EF4-FFF2-40B4-BE49-F238E27FC236}">
                <a16:creationId xmlns:a16="http://schemas.microsoft.com/office/drawing/2014/main" id="{32D20276-3282-4DDD-8360-5DFFB6F13899}"/>
              </a:ext>
            </a:extLst>
          </p:cNvPr>
          <p:cNvSpPr>
            <a:spLocks noGrp="1"/>
          </p:cNvSpPr>
          <p:nvPr>
            <p:ph type="title" idx="4294967295"/>
          </p:nvPr>
        </p:nvSpPr>
        <p:spPr bwMode="auto">
          <a:xfrm>
            <a:off x="1610590" y="348456"/>
            <a:ext cx="89281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rPr>
              <a:t>TARGET:</a:t>
            </a:r>
            <a:br>
              <a:rPr lang="en-GB" altLang="en-US" dirty="0">
                <a:solidFill>
                  <a:srgbClr val="AF1E2C"/>
                </a:solidFill>
              </a:rPr>
            </a:br>
            <a:r>
              <a:rPr lang="en-GB" altLang="en-US" sz="2800" dirty="0">
                <a:solidFill>
                  <a:srgbClr val="AF1E2C"/>
                </a:solidFill>
              </a:rPr>
              <a:t>Acute Cough Audit</a:t>
            </a:r>
          </a:p>
        </p:txBody>
      </p:sp>
      <p:sp>
        <p:nvSpPr>
          <p:cNvPr id="55303" name="Content Placeholder 9">
            <a:extLst>
              <a:ext uri="{FF2B5EF4-FFF2-40B4-BE49-F238E27FC236}">
                <a16:creationId xmlns:a16="http://schemas.microsoft.com/office/drawing/2014/main" id="{7ED5F764-0E4A-4923-8FFF-D9854E864188}"/>
              </a:ext>
            </a:extLst>
          </p:cNvPr>
          <p:cNvSpPr>
            <a:spLocks noGrp="1"/>
          </p:cNvSpPr>
          <p:nvPr>
            <p:ph idx="4294967295"/>
          </p:nvPr>
        </p:nvSpPr>
        <p:spPr bwMode="auto">
          <a:xfrm>
            <a:off x="604804" y="1740297"/>
            <a:ext cx="8137525"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buFontTx/>
              <a:buNone/>
            </a:pPr>
            <a:r>
              <a:rPr lang="en-GB" altLang="en-US" b="1" dirty="0"/>
              <a:t>The TARGET website has audit templates for:</a:t>
            </a:r>
          </a:p>
          <a:p>
            <a:pPr marL="438150" lvl="2" eaLnBrk="1" hangingPunct="1">
              <a:spcAft>
                <a:spcPts val="1200"/>
              </a:spcAft>
              <a:buFontTx/>
              <a:buChar char="•"/>
              <a:tabLst>
                <a:tab pos="361950" algn="l"/>
                <a:tab pos="1162050" algn="l"/>
                <a:tab pos="1695450" algn="l"/>
                <a:tab pos="2247900" algn="l"/>
                <a:tab pos="2781300" algn="l"/>
              </a:tabLst>
            </a:pPr>
            <a:r>
              <a:rPr lang="en-GB" altLang="en-US" sz="2800" dirty="0">
                <a:ea typeface="ヒラギノ角ゴ Pro W3"/>
                <a:cs typeface="ヒラギノ角ゴ Pro W3"/>
              </a:rPr>
              <a:t>Acute otitis media</a:t>
            </a:r>
          </a:p>
          <a:p>
            <a:pPr marL="438150" lvl="2" eaLnBrk="1" hangingPunct="1">
              <a:spcAft>
                <a:spcPts val="1200"/>
              </a:spcAft>
              <a:buFontTx/>
              <a:buChar char="•"/>
              <a:tabLst>
                <a:tab pos="361950" algn="l"/>
                <a:tab pos="1162050" algn="l"/>
                <a:tab pos="1695450" algn="l"/>
                <a:tab pos="2247900" algn="l"/>
                <a:tab pos="2781300" algn="l"/>
              </a:tabLst>
            </a:pPr>
            <a:r>
              <a:rPr lang="en-GB" altLang="en-US" sz="2800" dirty="0">
                <a:solidFill>
                  <a:srgbClr val="000000"/>
                </a:solidFill>
              </a:rPr>
              <a:t>UTI</a:t>
            </a:r>
          </a:p>
          <a:p>
            <a:pPr marL="438150" lvl="2">
              <a:spcAft>
                <a:spcPts val="1200"/>
              </a:spcAft>
              <a:buFontTx/>
              <a:buChar char="•"/>
              <a:tabLst>
                <a:tab pos="361950" algn="l"/>
                <a:tab pos="1162050" algn="l"/>
                <a:tab pos="1695450" algn="l"/>
                <a:tab pos="2247900" algn="l"/>
                <a:tab pos="2781300" algn="l"/>
              </a:tabLst>
            </a:pPr>
            <a:r>
              <a:rPr lang="en-GB" altLang="en-US" sz="2800" dirty="0">
                <a:solidFill>
                  <a:srgbClr val="000000"/>
                </a:solidFill>
                <a:ea typeface="ヒラギノ角ゴ Pro W3"/>
                <a:cs typeface="ヒラギノ角ゴ Pro W3"/>
              </a:rPr>
              <a:t>Sore Throat</a:t>
            </a:r>
          </a:p>
          <a:p>
            <a:pPr marL="438150" lvl="2">
              <a:spcAft>
                <a:spcPts val="1200"/>
              </a:spcAft>
              <a:buFontTx/>
              <a:buChar char="•"/>
              <a:tabLst>
                <a:tab pos="361950" algn="l"/>
                <a:tab pos="1162050" algn="l"/>
                <a:tab pos="1695450" algn="l"/>
                <a:tab pos="2247900" algn="l"/>
                <a:tab pos="2781300" algn="l"/>
              </a:tabLst>
            </a:pPr>
            <a:r>
              <a:rPr lang="en-GB" altLang="en-US" sz="2800" b="1" dirty="0">
                <a:solidFill>
                  <a:srgbClr val="A50021"/>
                </a:solidFill>
                <a:ea typeface="ヒラギノ角ゴ Pro W3"/>
                <a:cs typeface="ヒラギノ角ゴ Pro W3"/>
              </a:rPr>
              <a:t>Acute Cough</a:t>
            </a:r>
          </a:p>
          <a:p>
            <a:pPr marL="438150" lvl="2">
              <a:spcAft>
                <a:spcPts val="1200"/>
              </a:spcAft>
              <a:buFontTx/>
              <a:buChar char="•"/>
              <a:tabLst>
                <a:tab pos="361950" algn="l"/>
                <a:tab pos="1162050" algn="l"/>
                <a:tab pos="1695450" algn="l"/>
                <a:tab pos="2247900" algn="l"/>
                <a:tab pos="2781300" algn="l"/>
              </a:tabLst>
            </a:pPr>
            <a:r>
              <a:rPr lang="en-GB" altLang="en-US" sz="2800" dirty="0">
                <a:solidFill>
                  <a:srgbClr val="000000"/>
                </a:solidFill>
                <a:ea typeface="ヒラギノ角ゴ Pro W3"/>
                <a:cs typeface="ヒラギノ角ゴ Pro W3"/>
              </a:rPr>
              <a:t>Otitis Externa</a:t>
            </a:r>
          </a:p>
          <a:p>
            <a:pPr marL="438150" lvl="2">
              <a:spcAft>
                <a:spcPts val="1200"/>
              </a:spcAft>
              <a:buFontTx/>
              <a:buChar char="•"/>
              <a:tabLst>
                <a:tab pos="361950" algn="l"/>
                <a:tab pos="1162050" algn="l"/>
                <a:tab pos="1695450" algn="l"/>
                <a:tab pos="2247900" algn="l"/>
                <a:tab pos="2781300" algn="l"/>
              </a:tabLst>
            </a:pPr>
            <a:r>
              <a:rPr lang="en-GB" altLang="en-US" sz="2800" dirty="0">
                <a:solidFill>
                  <a:srgbClr val="000000"/>
                </a:solidFill>
                <a:ea typeface="ヒラギノ角ゴ Pro W3"/>
                <a:cs typeface="ヒラギノ角ゴ Pro W3"/>
              </a:rPr>
              <a:t>Acute Rhinosinusitis</a:t>
            </a:r>
          </a:p>
        </p:txBody>
      </p:sp>
      <p:pic>
        <p:nvPicPr>
          <p:cNvPr id="55301" name="Picture 3">
            <a:extLst>
              <a:ext uri="{FF2B5EF4-FFF2-40B4-BE49-F238E27FC236}">
                <a16:creationId xmlns:a16="http://schemas.microsoft.com/office/drawing/2014/main" id="{7831D264-9BA5-414E-996D-B51620EAE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395" t="16667" r="15079" b="16667"/>
          <a:stretch>
            <a:fillRect/>
          </a:stretch>
        </p:blipFill>
        <p:spPr bwMode="auto">
          <a:xfrm>
            <a:off x="3924300" y="2484438"/>
            <a:ext cx="5116513" cy="2778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5302" name="TextBox 1">
            <a:extLst>
              <a:ext uri="{FF2B5EF4-FFF2-40B4-BE49-F238E27FC236}">
                <a16:creationId xmlns:a16="http://schemas.microsoft.com/office/drawing/2014/main" id="{2A3B9436-5FDC-4E16-8181-0100DA7317BB}"/>
              </a:ext>
            </a:extLst>
          </p:cNvPr>
          <p:cNvSpPr txBox="1">
            <a:spLocks noChangeArrowheads="1"/>
          </p:cNvSpPr>
          <p:nvPr/>
        </p:nvSpPr>
        <p:spPr bwMode="auto">
          <a:xfrm>
            <a:off x="5364163" y="5262563"/>
            <a:ext cx="2890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dirty="0">
                <a:latin typeface="+mn-lt"/>
              </a:rPr>
              <a:t>Excel template auto calculates prescribing compliance for you!</a:t>
            </a:r>
          </a:p>
        </p:txBody>
      </p:sp>
      <p:sp>
        <p:nvSpPr>
          <p:cNvPr id="6" name="Footer Placeholder 5">
            <a:extLst>
              <a:ext uri="{FF2B5EF4-FFF2-40B4-BE49-F238E27FC236}">
                <a16:creationId xmlns:a16="http://schemas.microsoft.com/office/drawing/2014/main" id="{DD282DAD-B7B9-48DC-B134-C9DA1FD9941B}"/>
              </a:ext>
            </a:extLst>
          </p:cNvPr>
          <p:cNvSpPr>
            <a:spLocks noGrp="1"/>
          </p:cNvSpPr>
          <p:nvPr>
            <p:ph type="ftr" sz="quarter" idx="11"/>
          </p:nvPr>
        </p:nvSpPr>
        <p:spPr>
          <a:xfrm>
            <a:off x="5394121" y="6367926"/>
            <a:ext cx="3749879" cy="365125"/>
          </a:xfrm>
        </p:spPr>
        <p:txBody>
          <a:bodyPr/>
          <a:lstStyle/>
          <a:p>
            <a:pPr algn="r"/>
            <a:r>
              <a:rPr lang="en-GB" altLang="en-US" dirty="0">
                <a:solidFill>
                  <a:schemeClr val="accent6">
                    <a:lumMod val="10000"/>
                  </a:schemeClr>
                </a:solidFill>
                <a:latin typeface="Calibri "/>
              </a:rPr>
              <a:t>www.rcgp.org.uk/targetantibiotics</a:t>
            </a:r>
          </a:p>
        </p:txBody>
      </p:sp>
      <p:sp>
        <p:nvSpPr>
          <p:cNvPr id="8" name="Slide Number Placeholder 1">
            <a:extLst>
              <a:ext uri="{FF2B5EF4-FFF2-40B4-BE49-F238E27FC236}">
                <a16:creationId xmlns:a16="http://schemas.microsoft.com/office/drawing/2014/main" id="{FEC31402-869E-4CFC-A75A-516F2F7332CB}"/>
              </a:ext>
            </a:extLst>
          </p:cNvPr>
          <p:cNvSpPr txBox="1">
            <a:spLocks/>
          </p:cNvSpPr>
          <p:nvPr/>
        </p:nvSpPr>
        <p:spPr>
          <a:xfrm>
            <a:off x="3543300" y="636792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24</a:t>
            </a:fld>
            <a:endParaRPr lang="en-GB" dirty="0"/>
          </a:p>
        </p:txBody>
      </p:sp>
      <p:sp>
        <p:nvSpPr>
          <p:cNvPr id="9" name="Footer Placeholder 5">
            <a:extLst>
              <a:ext uri="{FF2B5EF4-FFF2-40B4-BE49-F238E27FC236}">
                <a16:creationId xmlns:a16="http://schemas.microsoft.com/office/drawing/2014/main" id="{63EDA0C0-0617-41DC-91F4-9EAC5868DEF5}"/>
              </a:ext>
            </a:extLst>
          </p:cNvPr>
          <p:cNvSpPr txBox="1">
            <a:spLocks/>
          </p:cNvSpPr>
          <p:nvPr/>
        </p:nvSpPr>
        <p:spPr>
          <a:xfrm>
            <a:off x="224182" y="6356350"/>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altLang="en-US" dirty="0">
                <a:solidFill>
                  <a:schemeClr val="accent6">
                    <a:lumMod val="10000"/>
                  </a:schemeClr>
                </a:solidFill>
              </a:rPr>
              <a:t>Remote Assessment V4</a:t>
            </a:r>
          </a:p>
        </p:txBody>
      </p:sp>
    </p:spTree>
    <p:extLst>
      <p:ext uri="{BB962C8B-B14F-4D97-AF65-F5344CB8AC3E}">
        <p14:creationId xmlns:p14="http://schemas.microsoft.com/office/powerpoint/2010/main" val="2208656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rgbClr val="AF1E2C"/>
                </a:solidFill>
              </a:rPr>
              <a:t>Sources to visualise primary care antibiotic prescribing data</a:t>
            </a:r>
          </a:p>
        </p:txBody>
      </p:sp>
      <p:sp>
        <p:nvSpPr>
          <p:cNvPr id="6" name="Slide Number Placeholder 3">
            <a:extLst>
              <a:ext uri="{FF2B5EF4-FFF2-40B4-BE49-F238E27FC236}">
                <a16:creationId xmlns:a16="http://schemas.microsoft.com/office/drawing/2014/main" id="{1997C9F8-ED70-4056-B4CE-DF96DDEB6364}"/>
              </a:ext>
            </a:extLst>
          </p:cNvPr>
          <p:cNvSpPr>
            <a:spLocks noGrp="1"/>
          </p:cNvSpPr>
          <p:nvPr>
            <p:ph type="sldNum" sz="quarter" idx="4294967295"/>
          </p:nvPr>
        </p:nvSpPr>
        <p:spPr>
          <a:xfrm>
            <a:off x="0" y="5588798"/>
            <a:ext cx="9144000" cy="411956"/>
          </a:xfrm>
        </p:spPr>
        <p:txBody>
          <a:bodyPr/>
          <a:lstStyle/>
          <a:p>
            <a:pPr defTabSz="685800">
              <a:defRPr/>
            </a:pPr>
            <a:r>
              <a:rPr lang="en-US" sz="900">
                <a:solidFill>
                  <a:prstClr val="white"/>
                </a:solidFill>
                <a:latin typeface="Arial"/>
              </a:rPr>
              <a:t>  </a:t>
            </a:r>
            <a:fld id="{2565FA6D-D4C8-4C4C-AC4B-3269734D34D8}" type="slidenum">
              <a:rPr lang="en-US" sz="900">
                <a:solidFill>
                  <a:prstClr val="white"/>
                </a:solidFill>
                <a:latin typeface="Arial"/>
              </a:rPr>
              <a:pPr defTabSz="685800">
                <a:defRPr/>
              </a:pPr>
              <a:t>25</a:t>
            </a:fld>
            <a:endParaRPr lang="en-US" sz="900" dirty="0">
              <a:solidFill>
                <a:prstClr val="white"/>
              </a:solidFill>
              <a:latin typeface="Arial"/>
            </a:endParaRPr>
          </a:p>
        </p:txBody>
      </p:sp>
      <p:sp>
        <p:nvSpPr>
          <p:cNvPr id="7" name="Footer Placeholder 4">
            <a:extLst>
              <a:ext uri="{FF2B5EF4-FFF2-40B4-BE49-F238E27FC236}">
                <a16:creationId xmlns:a16="http://schemas.microsoft.com/office/drawing/2014/main" id="{4271B011-B207-4D40-90A6-E6772A0C0550}"/>
              </a:ext>
            </a:extLst>
          </p:cNvPr>
          <p:cNvSpPr>
            <a:spLocks noGrp="1"/>
          </p:cNvSpPr>
          <p:nvPr>
            <p:ph type="ftr" sz="quarter" idx="11"/>
          </p:nvPr>
        </p:nvSpPr>
        <p:spPr>
          <a:xfrm>
            <a:off x="900113" y="5588798"/>
            <a:ext cx="8064375" cy="411956"/>
          </a:xfrm>
        </p:spPr>
        <p:txBody>
          <a:bodyPr/>
          <a:lstStyle/>
          <a:p>
            <a:pPr marL="129779" algn="l" defTabSz="685800">
              <a:defRPr/>
            </a:pPr>
            <a:r>
              <a:rPr lang="en-GB" sz="900">
                <a:solidFill>
                  <a:prstClr val="white"/>
                </a:solidFill>
                <a:latin typeface="Arial" pitchFamily="34" charset="0"/>
              </a:rPr>
              <a:t>www.rcgp.org.uk/targetantibiotics</a:t>
            </a:r>
            <a:endParaRPr lang="en-US" sz="900" dirty="0">
              <a:solidFill>
                <a:prstClr val="white"/>
              </a:solidFill>
              <a:latin typeface="Arial" pitchFamily="34" charset="0"/>
            </a:endParaRPr>
          </a:p>
        </p:txBody>
      </p:sp>
      <p:sp>
        <p:nvSpPr>
          <p:cNvPr id="4" name="TextBox 3">
            <a:extLst>
              <a:ext uri="{FF2B5EF4-FFF2-40B4-BE49-F238E27FC236}">
                <a16:creationId xmlns:a16="http://schemas.microsoft.com/office/drawing/2014/main" id="{7634E624-5C1B-4E5C-8E2B-CD05649EAFC5}"/>
              </a:ext>
            </a:extLst>
          </p:cNvPr>
          <p:cNvSpPr txBox="1"/>
          <p:nvPr/>
        </p:nvSpPr>
        <p:spPr>
          <a:xfrm>
            <a:off x="1126273" y="2286000"/>
            <a:ext cx="6345044" cy="2677656"/>
          </a:xfrm>
          <a:prstGeom prst="rect">
            <a:avLst/>
          </a:prstGeom>
          <a:noFill/>
        </p:spPr>
        <p:txBody>
          <a:bodyPr wrap="square" rtlCol="0">
            <a:spAutoFit/>
          </a:bodyPr>
          <a:lstStyle/>
          <a:p>
            <a:pPr marL="285750" indent="-285750" fontAlgn="ctr">
              <a:buFont typeface="Arial" panose="020B0604020202020204" pitchFamily="34" charset="0"/>
              <a:buChar char="•"/>
            </a:pPr>
            <a:r>
              <a:rPr lang="en-GB" sz="2800" dirty="0" err="1">
                <a:solidFill>
                  <a:schemeClr val="accent5">
                    <a:lumMod val="10000"/>
                  </a:schemeClr>
                </a:solidFill>
              </a:rPr>
              <a:t>PrescQIPP</a:t>
            </a:r>
            <a:endParaRPr lang="en-GB" sz="2800" dirty="0">
              <a:solidFill>
                <a:schemeClr val="accent5">
                  <a:lumMod val="10000"/>
                </a:schemeClr>
              </a:solidFill>
            </a:endParaRPr>
          </a:p>
          <a:p>
            <a:pPr marL="285750" indent="-285750" fontAlgn="ctr">
              <a:buFont typeface="Arial" panose="020B0604020202020204" pitchFamily="34" charset="0"/>
              <a:buChar char="•"/>
            </a:pPr>
            <a:r>
              <a:rPr lang="en-GB" sz="2800" dirty="0">
                <a:solidFill>
                  <a:schemeClr val="accent5">
                    <a:lumMod val="10000"/>
                  </a:schemeClr>
                </a:solidFill>
              </a:rPr>
              <a:t>PHE Fingertips</a:t>
            </a:r>
          </a:p>
          <a:p>
            <a:pPr marL="285750" indent="-285750" fontAlgn="ctr">
              <a:buFont typeface="Arial" panose="020B0604020202020204" pitchFamily="34" charset="0"/>
              <a:buChar char="•"/>
            </a:pPr>
            <a:r>
              <a:rPr lang="en-GB" sz="2800" dirty="0">
                <a:solidFill>
                  <a:schemeClr val="accent5">
                    <a:lumMod val="10000"/>
                  </a:schemeClr>
                </a:solidFill>
              </a:rPr>
              <a:t>Open Prescribing </a:t>
            </a:r>
          </a:p>
          <a:p>
            <a:pPr marL="285750" indent="-285750" fontAlgn="ctr">
              <a:buFont typeface="Arial" panose="020B0604020202020204" pitchFamily="34" charset="0"/>
              <a:buChar char="•"/>
            </a:pPr>
            <a:r>
              <a:rPr lang="en-GB" sz="2800" dirty="0">
                <a:solidFill>
                  <a:schemeClr val="accent5">
                    <a:lumMod val="10000"/>
                  </a:schemeClr>
                </a:solidFill>
              </a:rPr>
              <a:t>NHS England Dashboard</a:t>
            </a:r>
          </a:p>
          <a:p>
            <a:pPr marL="285750" indent="-285750" fontAlgn="ctr">
              <a:buFont typeface="Arial" panose="020B0604020202020204" pitchFamily="34" charset="0"/>
              <a:buChar char="•"/>
            </a:pPr>
            <a:r>
              <a:rPr lang="en-GB" sz="2800" dirty="0">
                <a:solidFill>
                  <a:schemeClr val="accent5">
                    <a:lumMod val="10000"/>
                  </a:schemeClr>
                </a:solidFill>
              </a:rPr>
              <a:t>ePACT2</a:t>
            </a:r>
          </a:p>
          <a:p>
            <a:pPr marL="285750" indent="-285750">
              <a:buFont typeface="Arial" panose="020B0604020202020204" pitchFamily="34" charset="0"/>
              <a:buChar char="•"/>
            </a:pPr>
            <a:endParaRPr lang="en-GB" sz="2800" dirty="0">
              <a:solidFill>
                <a:schemeClr val="accent5">
                  <a:lumMod val="10000"/>
                </a:schemeClr>
              </a:solidFill>
            </a:endParaRPr>
          </a:p>
        </p:txBody>
      </p:sp>
      <p:sp>
        <p:nvSpPr>
          <p:cNvPr id="8" name="Footer Placeholder 5">
            <a:extLst>
              <a:ext uri="{FF2B5EF4-FFF2-40B4-BE49-F238E27FC236}">
                <a16:creationId xmlns:a16="http://schemas.microsoft.com/office/drawing/2014/main" id="{8C214015-DD4D-442E-970F-F803728235B6}"/>
              </a:ext>
            </a:extLst>
          </p:cNvPr>
          <p:cNvSpPr txBox="1">
            <a:spLocks/>
          </p:cNvSpPr>
          <p:nvPr/>
        </p:nvSpPr>
        <p:spPr>
          <a:xfrm>
            <a:off x="5394121" y="6367926"/>
            <a:ext cx="3749879"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altLang="en-US" dirty="0">
                <a:solidFill>
                  <a:schemeClr val="accent6">
                    <a:lumMod val="10000"/>
                  </a:schemeClr>
                </a:solidFill>
                <a:latin typeface="Calibri "/>
              </a:rPr>
              <a:t>www.rcgp.org.uk/targetantibiotics</a:t>
            </a:r>
          </a:p>
        </p:txBody>
      </p:sp>
      <p:sp>
        <p:nvSpPr>
          <p:cNvPr id="9" name="Slide Number Placeholder 1">
            <a:extLst>
              <a:ext uri="{FF2B5EF4-FFF2-40B4-BE49-F238E27FC236}">
                <a16:creationId xmlns:a16="http://schemas.microsoft.com/office/drawing/2014/main" id="{D1C413FF-8C30-49E4-82F7-9737B0001BE9}"/>
              </a:ext>
            </a:extLst>
          </p:cNvPr>
          <p:cNvSpPr txBox="1">
            <a:spLocks/>
          </p:cNvSpPr>
          <p:nvPr/>
        </p:nvSpPr>
        <p:spPr>
          <a:xfrm>
            <a:off x="3543300" y="636792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25</a:t>
            </a:fld>
            <a:endParaRPr lang="en-GB" dirty="0"/>
          </a:p>
        </p:txBody>
      </p:sp>
    </p:spTree>
    <p:extLst>
      <p:ext uri="{BB962C8B-B14F-4D97-AF65-F5344CB8AC3E}">
        <p14:creationId xmlns:p14="http://schemas.microsoft.com/office/powerpoint/2010/main" val="130931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Grp="1"/>
          </p:cNvSpPr>
          <p:nvPr>
            <p:ph type="title"/>
          </p:nvPr>
        </p:nvSpPr>
        <p:spPr>
          <a:xfrm>
            <a:off x="1871823" y="802321"/>
            <a:ext cx="6244761" cy="626702"/>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dirty="0"/>
              <a:t>TCCG </a:t>
            </a:r>
            <a:r>
              <a:rPr lang="en-GB" sz="2000" dirty="0" err="1"/>
              <a:t>PrescQipp</a:t>
            </a:r>
            <a:r>
              <a:rPr lang="en-GB" sz="2000" dirty="0"/>
              <a:t> Metrics Total Antibacterial items/STAR PU 12 months to Aug 2020 </a:t>
            </a:r>
            <a:br>
              <a:rPr lang="en-GB" sz="2000" dirty="0">
                <a:solidFill>
                  <a:schemeClr val="bg2">
                    <a:lumMod val="50000"/>
                  </a:schemeClr>
                </a:solidFill>
              </a:rPr>
            </a:br>
            <a:r>
              <a:rPr lang="en-GB" sz="2000" dirty="0">
                <a:solidFill>
                  <a:srgbClr val="FF0000"/>
                </a:solidFill>
              </a:rPr>
              <a:t>Target: Less than 0.965         </a:t>
            </a:r>
          </a:p>
          <a:p>
            <a:endParaRPr lang="en-GB" sz="2000" dirty="0">
              <a:solidFill>
                <a:schemeClr val="bg1">
                  <a:lumMod val="65000"/>
                </a:schemeClr>
              </a:solidFill>
            </a:endParaRPr>
          </a:p>
        </p:txBody>
      </p:sp>
      <p:sp>
        <p:nvSpPr>
          <p:cNvPr id="4" name="Rectangle 3">
            <a:extLst>
              <a:ext uri="{FF2B5EF4-FFF2-40B4-BE49-F238E27FC236}">
                <a16:creationId xmlns:a16="http://schemas.microsoft.com/office/drawing/2014/main" id="{8C1F435B-83CE-4002-98DA-38252A8743BF}"/>
              </a:ext>
            </a:extLst>
          </p:cNvPr>
          <p:cNvSpPr/>
          <p:nvPr/>
        </p:nvSpPr>
        <p:spPr>
          <a:xfrm>
            <a:off x="4228051" y="6317843"/>
            <a:ext cx="4915949" cy="646331"/>
          </a:xfrm>
          <a:prstGeom prst="rect">
            <a:avLst/>
          </a:prstGeom>
          <a:solidFill>
            <a:srgbClr val="F4DDC4"/>
          </a:solidFill>
        </p:spPr>
        <p:txBody>
          <a:bodyPr wrap="square">
            <a:spAutoFit/>
          </a:bodyPr>
          <a:lstStyle/>
          <a:p>
            <a:pPr algn="r"/>
            <a:r>
              <a:rPr lang="en-GB" sz="1200" dirty="0">
                <a:hlinkClick r:id="rId3">
                  <a:extLst>
                    <a:ext uri="{A12FA001-AC4F-418D-AE19-62706E023703}">
                      <ahyp:hlinkClr xmlns:ahyp="http://schemas.microsoft.com/office/drawing/2018/hyperlinkcolor" val="tx"/>
                    </a:ext>
                  </a:extLst>
                </a:hlinkClick>
              </a:rPr>
              <a:t>https://www.prescqipp.info/our-resources/webkits/antimicrobial-stewardship/ams-visual-analytics-to-support-nhs-antimicrobial-stewardship-improvement-202021/</a:t>
            </a:r>
            <a:endParaRPr lang="en-GB" sz="1200" dirty="0"/>
          </a:p>
        </p:txBody>
      </p:sp>
      <p:pic>
        <p:nvPicPr>
          <p:cNvPr id="2" name="Picture 1">
            <a:extLst>
              <a:ext uri="{FF2B5EF4-FFF2-40B4-BE49-F238E27FC236}">
                <a16:creationId xmlns:a16="http://schemas.microsoft.com/office/drawing/2014/main" id="{339C1629-67D3-404C-8124-18E59DE1E37D}"/>
              </a:ext>
            </a:extLst>
          </p:cNvPr>
          <p:cNvPicPr>
            <a:picLocks noChangeAspect="1"/>
          </p:cNvPicPr>
          <p:nvPr/>
        </p:nvPicPr>
        <p:blipFill>
          <a:blip r:embed="rId4"/>
          <a:stretch>
            <a:fillRect/>
          </a:stretch>
        </p:blipFill>
        <p:spPr>
          <a:xfrm>
            <a:off x="0" y="175298"/>
            <a:ext cx="9144000" cy="5261701"/>
          </a:xfrm>
          <a:prstGeom prst="rect">
            <a:avLst/>
          </a:prstGeom>
        </p:spPr>
      </p:pic>
      <p:sp>
        <p:nvSpPr>
          <p:cNvPr id="5" name="Slide Number Placeholder 4">
            <a:extLst>
              <a:ext uri="{FF2B5EF4-FFF2-40B4-BE49-F238E27FC236}">
                <a16:creationId xmlns:a16="http://schemas.microsoft.com/office/drawing/2014/main" id="{F7E5093C-6FEA-4ECE-97EC-41BAE8DDF484}"/>
              </a:ext>
            </a:extLst>
          </p:cNvPr>
          <p:cNvSpPr>
            <a:spLocks noGrp="1"/>
          </p:cNvSpPr>
          <p:nvPr>
            <p:ph type="sldNum" sz="quarter" idx="12"/>
          </p:nvPr>
        </p:nvSpPr>
        <p:spPr/>
        <p:txBody>
          <a:bodyPr/>
          <a:lstStyle/>
          <a:p>
            <a:fld id="{EE1385C2-C24A-4E88-87F7-2016927FAD7D}" type="slidenum">
              <a:rPr lang="en-GB" smtClean="0"/>
              <a:t>26</a:t>
            </a:fld>
            <a:endParaRPr lang="en-GB"/>
          </a:p>
        </p:txBody>
      </p:sp>
    </p:spTree>
    <p:extLst>
      <p:ext uri="{BB962C8B-B14F-4D97-AF65-F5344CB8AC3E}">
        <p14:creationId xmlns:p14="http://schemas.microsoft.com/office/powerpoint/2010/main" val="2459377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de2" descr="GP scatterplot">
            <a:extLst>
              <a:ext uri="{FF2B5EF4-FFF2-40B4-BE49-F238E27FC236}">
                <a16:creationId xmlns:a16="http://schemas.microsoft.com/office/drawing/2014/main" id="{30FE94BA-FB30-47EC-9861-DEF7075C548D}"/>
              </a:ext>
            </a:extLst>
          </p:cNvPr>
          <p:cNvPicPr>
            <a:picLocks noChangeAspect="1"/>
          </p:cNvPicPr>
          <p:nvPr/>
        </p:nvPicPr>
        <p:blipFill rotWithShape="1">
          <a:blip r:embed="rId3">
            <a:extLst>
              <a:ext uri="{28A0092B-C50C-407E-A947-70E740481C1C}">
                <a14:useLocalDpi xmlns:a14="http://schemas.microsoft.com/office/drawing/2010/main" val="0"/>
              </a:ext>
            </a:extLst>
          </a:blip>
          <a:srcRect t="13526"/>
          <a:stretch/>
        </p:blipFill>
        <p:spPr>
          <a:xfrm>
            <a:off x="334352" y="927559"/>
            <a:ext cx="8809648" cy="5997146"/>
          </a:xfrm>
          <a:prstGeom prst="rect">
            <a:avLst/>
          </a:prstGeom>
          <a:solidFill>
            <a:schemeClr val="bg1"/>
          </a:solidFill>
          <a:ln>
            <a:solidFill>
              <a:schemeClr val="accent5">
                <a:lumMod val="10000"/>
              </a:schemeClr>
            </a:solidFill>
          </a:ln>
        </p:spPr>
      </p:pic>
      <p:pic>
        <p:nvPicPr>
          <p:cNvPr id="2" name="Picture 1">
            <a:extLst>
              <a:ext uri="{FF2B5EF4-FFF2-40B4-BE49-F238E27FC236}">
                <a16:creationId xmlns:a16="http://schemas.microsoft.com/office/drawing/2014/main" id="{7C961B8D-7975-4A6D-A612-F94E82A379F7}"/>
              </a:ext>
            </a:extLst>
          </p:cNvPr>
          <p:cNvPicPr>
            <a:picLocks noChangeAspect="1"/>
          </p:cNvPicPr>
          <p:nvPr/>
        </p:nvPicPr>
        <p:blipFill rotWithShape="1">
          <a:blip r:embed="rId4"/>
          <a:srcRect r="27816" b="16999"/>
          <a:stretch/>
        </p:blipFill>
        <p:spPr>
          <a:xfrm>
            <a:off x="1792014" y="538756"/>
            <a:ext cx="6689863" cy="277937"/>
          </a:xfrm>
          <a:prstGeom prst="rect">
            <a:avLst/>
          </a:prstGeom>
        </p:spPr>
      </p:pic>
      <p:sp>
        <p:nvSpPr>
          <p:cNvPr id="4" name="Footer Placeholder 3">
            <a:extLst>
              <a:ext uri="{FF2B5EF4-FFF2-40B4-BE49-F238E27FC236}">
                <a16:creationId xmlns:a16="http://schemas.microsoft.com/office/drawing/2014/main" id="{EA08853F-11E1-4134-A11C-9822B746BE72}"/>
              </a:ext>
            </a:extLst>
          </p:cNvPr>
          <p:cNvSpPr>
            <a:spLocks noGrp="1"/>
          </p:cNvSpPr>
          <p:nvPr>
            <p:ph type="ftr" sz="quarter" idx="11"/>
          </p:nvPr>
        </p:nvSpPr>
        <p:spPr>
          <a:xfrm>
            <a:off x="1408176" y="6329595"/>
            <a:ext cx="5742432" cy="144357"/>
          </a:xfrm>
          <a:solidFill>
            <a:schemeClr val="bg1"/>
          </a:solidFill>
        </p:spPr>
        <p:txBody>
          <a:bodyPr/>
          <a:lstStyle/>
          <a:p>
            <a:r>
              <a:rPr lang="en-GB" sz="1600" b="1"/>
              <a:t>www.rcgp.org.uk/targetantibiotics</a:t>
            </a:r>
            <a:endParaRPr lang="en-GB" sz="1600" b="1" dirty="0"/>
          </a:p>
        </p:txBody>
      </p:sp>
      <p:pic>
        <p:nvPicPr>
          <p:cNvPr id="7" name="Picture 6">
            <a:extLst>
              <a:ext uri="{FF2B5EF4-FFF2-40B4-BE49-F238E27FC236}">
                <a16:creationId xmlns:a16="http://schemas.microsoft.com/office/drawing/2014/main" id="{400D7662-DAED-4F74-A235-E37B0F2ACC37}"/>
              </a:ext>
            </a:extLst>
          </p:cNvPr>
          <p:cNvPicPr>
            <a:picLocks noChangeAspect="1"/>
          </p:cNvPicPr>
          <p:nvPr/>
        </p:nvPicPr>
        <p:blipFill rotWithShape="1">
          <a:blip r:embed="rId5"/>
          <a:srcRect b="57878"/>
          <a:stretch/>
        </p:blipFill>
        <p:spPr>
          <a:xfrm>
            <a:off x="1792014" y="-1551"/>
            <a:ext cx="6295953" cy="610563"/>
          </a:xfrm>
          <a:prstGeom prst="rect">
            <a:avLst/>
          </a:prstGeom>
        </p:spPr>
      </p:pic>
      <p:sp>
        <p:nvSpPr>
          <p:cNvPr id="15" name="TextBox 14">
            <a:extLst>
              <a:ext uri="{FF2B5EF4-FFF2-40B4-BE49-F238E27FC236}">
                <a16:creationId xmlns:a16="http://schemas.microsoft.com/office/drawing/2014/main" id="{FA02012B-F493-4ECE-802A-EF422A19C72F}"/>
              </a:ext>
            </a:extLst>
          </p:cNvPr>
          <p:cNvSpPr txBox="1"/>
          <p:nvPr/>
        </p:nvSpPr>
        <p:spPr>
          <a:xfrm rot="16200000">
            <a:off x="-776531" y="3465577"/>
            <a:ext cx="2651759" cy="338554"/>
          </a:xfrm>
          <a:prstGeom prst="rect">
            <a:avLst/>
          </a:prstGeom>
          <a:solidFill>
            <a:schemeClr val="bg1"/>
          </a:solidFill>
        </p:spPr>
        <p:txBody>
          <a:bodyPr wrap="square" rtlCol="0">
            <a:spAutoFit/>
          </a:bodyPr>
          <a:lstStyle/>
          <a:p>
            <a:r>
              <a:rPr lang="en-GB" sz="1600" b="1" dirty="0"/>
              <a:t>Antibacterial items/STAR-PU</a:t>
            </a:r>
          </a:p>
        </p:txBody>
      </p:sp>
      <p:pic>
        <p:nvPicPr>
          <p:cNvPr id="16" name="Picture 15">
            <a:extLst>
              <a:ext uri="{FF2B5EF4-FFF2-40B4-BE49-F238E27FC236}">
                <a16:creationId xmlns:a16="http://schemas.microsoft.com/office/drawing/2014/main" id="{959C4572-C298-4C5B-8E22-E157E7D1E3EB}"/>
              </a:ext>
            </a:extLst>
          </p:cNvPr>
          <p:cNvPicPr>
            <a:picLocks noChangeAspect="1"/>
          </p:cNvPicPr>
          <p:nvPr/>
        </p:nvPicPr>
        <p:blipFill rotWithShape="1">
          <a:blip r:embed="rId4"/>
          <a:srcRect r="27816" b="16999"/>
          <a:stretch/>
        </p:blipFill>
        <p:spPr>
          <a:xfrm>
            <a:off x="1792014" y="629317"/>
            <a:ext cx="6689863" cy="277937"/>
          </a:xfrm>
          <a:prstGeom prst="rect">
            <a:avLst/>
          </a:prstGeom>
        </p:spPr>
      </p:pic>
      <p:sp>
        <p:nvSpPr>
          <p:cNvPr id="17" name="TextBox 16">
            <a:extLst>
              <a:ext uri="{FF2B5EF4-FFF2-40B4-BE49-F238E27FC236}">
                <a16:creationId xmlns:a16="http://schemas.microsoft.com/office/drawing/2014/main" id="{0FF5026D-18B6-42DC-8566-15A0FD272B83}"/>
              </a:ext>
            </a:extLst>
          </p:cNvPr>
          <p:cNvSpPr txBox="1"/>
          <p:nvPr/>
        </p:nvSpPr>
        <p:spPr>
          <a:xfrm rot="16200000">
            <a:off x="-776531" y="3510418"/>
            <a:ext cx="2651759" cy="338554"/>
          </a:xfrm>
          <a:prstGeom prst="rect">
            <a:avLst/>
          </a:prstGeom>
          <a:solidFill>
            <a:schemeClr val="bg1"/>
          </a:solidFill>
        </p:spPr>
        <p:txBody>
          <a:bodyPr wrap="square" rtlCol="0">
            <a:spAutoFit/>
          </a:bodyPr>
          <a:lstStyle/>
          <a:p>
            <a:r>
              <a:rPr lang="en-GB" sz="1600" b="1" dirty="0"/>
              <a:t>Antibacterial items/STAR-PU</a:t>
            </a:r>
          </a:p>
        </p:txBody>
      </p:sp>
      <p:sp>
        <p:nvSpPr>
          <p:cNvPr id="8" name="Rectangle 7">
            <a:extLst>
              <a:ext uri="{FF2B5EF4-FFF2-40B4-BE49-F238E27FC236}">
                <a16:creationId xmlns:a16="http://schemas.microsoft.com/office/drawing/2014/main" id="{26C0A727-9D04-4091-B8DD-252ED49D0DBD}"/>
              </a:ext>
            </a:extLst>
          </p:cNvPr>
          <p:cNvSpPr/>
          <p:nvPr/>
        </p:nvSpPr>
        <p:spPr>
          <a:xfrm>
            <a:off x="4537899" y="699573"/>
            <a:ext cx="1322614" cy="32609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0A9BB95-AD22-49D5-BFA4-446E397D789B}"/>
              </a:ext>
            </a:extLst>
          </p:cNvPr>
          <p:cNvSpPr/>
          <p:nvPr/>
        </p:nvSpPr>
        <p:spPr>
          <a:xfrm>
            <a:off x="7246808" y="1369225"/>
            <a:ext cx="1778319" cy="28583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DDB49C5-6398-4B63-85ED-A53FF76FB9E6}"/>
              </a:ext>
            </a:extLst>
          </p:cNvPr>
          <p:cNvSpPr/>
          <p:nvPr/>
        </p:nvSpPr>
        <p:spPr>
          <a:xfrm>
            <a:off x="7246807" y="2269985"/>
            <a:ext cx="1778319" cy="28583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BDA7A3A0-B349-46DF-9AA2-592EAA220619}"/>
              </a:ext>
            </a:extLst>
          </p:cNvPr>
          <p:cNvGrpSpPr/>
          <p:nvPr/>
        </p:nvGrpSpPr>
        <p:grpSpPr>
          <a:xfrm>
            <a:off x="3575304" y="3429000"/>
            <a:ext cx="3547872" cy="746760"/>
            <a:chOff x="3602736" y="3429000"/>
            <a:chExt cx="3547872" cy="746760"/>
          </a:xfrm>
        </p:grpSpPr>
        <p:pic>
          <p:nvPicPr>
            <p:cNvPr id="20" name="Picture 19">
              <a:extLst>
                <a:ext uri="{FF2B5EF4-FFF2-40B4-BE49-F238E27FC236}">
                  <a16:creationId xmlns:a16="http://schemas.microsoft.com/office/drawing/2014/main" id="{1ADBD788-D495-4502-AE80-70EB77B88BF5}"/>
                </a:ext>
              </a:extLst>
            </p:cNvPr>
            <p:cNvPicPr>
              <a:picLocks noChangeAspect="1"/>
            </p:cNvPicPr>
            <p:nvPr/>
          </p:nvPicPr>
          <p:blipFill rotWithShape="1">
            <a:blip r:embed="rId6"/>
            <a:srcRect l="7987" t="32961"/>
            <a:stretch/>
          </p:blipFill>
          <p:spPr>
            <a:xfrm>
              <a:off x="4023360" y="3429000"/>
              <a:ext cx="3127248" cy="746760"/>
            </a:xfrm>
            <a:prstGeom prst="rect">
              <a:avLst/>
            </a:prstGeom>
            <a:ln>
              <a:solidFill>
                <a:schemeClr val="accent5">
                  <a:lumMod val="10000"/>
                </a:schemeClr>
              </a:solidFill>
            </a:ln>
          </p:spPr>
        </p:pic>
        <p:pic>
          <p:nvPicPr>
            <p:cNvPr id="22" name="Graphic 21" descr="Right pointing backhand index">
              <a:extLst>
                <a:ext uri="{FF2B5EF4-FFF2-40B4-BE49-F238E27FC236}">
                  <a16:creationId xmlns:a16="http://schemas.microsoft.com/office/drawing/2014/main" id="{BAACF070-C5DC-463F-9A6A-9799376200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flipV="1">
              <a:off x="3602736" y="3454076"/>
              <a:ext cx="514420" cy="514420"/>
            </a:xfrm>
            <a:prstGeom prst="rect">
              <a:avLst/>
            </a:prstGeom>
          </p:spPr>
        </p:pic>
      </p:grpSp>
      <p:sp>
        <p:nvSpPr>
          <p:cNvPr id="3" name="Slide Number Placeholder 2">
            <a:extLst>
              <a:ext uri="{FF2B5EF4-FFF2-40B4-BE49-F238E27FC236}">
                <a16:creationId xmlns:a16="http://schemas.microsoft.com/office/drawing/2014/main" id="{60C588CF-7BE7-4BFB-9341-742D7B95C8C4}"/>
              </a:ext>
            </a:extLst>
          </p:cNvPr>
          <p:cNvSpPr>
            <a:spLocks noGrp="1"/>
          </p:cNvSpPr>
          <p:nvPr>
            <p:ph type="sldNum" sz="quarter" idx="12"/>
          </p:nvPr>
        </p:nvSpPr>
        <p:spPr/>
        <p:txBody>
          <a:bodyPr/>
          <a:lstStyle/>
          <a:p>
            <a:fld id="{EE1385C2-C24A-4E88-87F7-2016927FAD7D}" type="slidenum">
              <a:rPr lang="en-GB" smtClean="0"/>
              <a:t>27</a:t>
            </a:fld>
            <a:endParaRPr lang="en-GB"/>
          </a:p>
        </p:txBody>
      </p:sp>
    </p:spTree>
    <p:extLst>
      <p:ext uri="{BB962C8B-B14F-4D97-AF65-F5344CB8AC3E}">
        <p14:creationId xmlns:p14="http://schemas.microsoft.com/office/powerpoint/2010/main" val="301022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A08853F-11E1-4134-A11C-9822B746BE72}"/>
              </a:ext>
            </a:extLst>
          </p:cNvPr>
          <p:cNvSpPr>
            <a:spLocks noGrp="1"/>
          </p:cNvSpPr>
          <p:nvPr>
            <p:ph type="ftr" sz="quarter" idx="11"/>
          </p:nvPr>
        </p:nvSpPr>
        <p:spPr/>
        <p:txBody>
          <a:bodyPr/>
          <a:lstStyle/>
          <a:p>
            <a:r>
              <a:rPr lang="en-GB"/>
              <a:t>www.rcgp.org.uk/targetantibiotics</a:t>
            </a:r>
          </a:p>
        </p:txBody>
      </p:sp>
      <p:sp>
        <p:nvSpPr>
          <p:cNvPr id="5" name="Slide Number Placeholder 4">
            <a:extLst>
              <a:ext uri="{FF2B5EF4-FFF2-40B4-BE49-F238E27FC236}">
                <a16:creationId xmlns:a16="http://schemas.microsoft.com/office/drawing/2014/main" id="{4EBF9059-6D91-497D-B1D0-EC51AA182D38}"/>
              </a:ext>
            </a:extLst>
          </p:cNvPr>
          <p:cNvSpPr>
            <a:spLocks noGrp="1"/>
          </p:cNvSpPr>
          <p:nvPr>
            <p:ph type="sldNum" sz="quarter" idx="12"/>
          </p:nvPr>
        </p:nvSpPr>
        <p:spPr/>
        <p:txBody>
          <a:bodyPr/>
          <a:lstStyle/>
          <a:p>
            <a:fld id="{EE1385C2-C24A-4E88-87F7-2016927FAD7D}" type="slidenum">
              <a:rPr lang="en-GB" smtClean="0"/>
              <a:t>28</a:t>
            </a:fld>
            <a:endParaRPr lang="en-GB"/>
          </a:p>
        </p:txBody>
      </p:sp>
      <p:pic>
        <p:nvPicPr>
          <p:cNvPr id="6" name="slide2" descr="PCN bar charts">
            <a:extLst>
              <a:ext uri="{FF2B5EF4-FFF2-40B4-BE49-F238E27FC236}">
                <a16:creationId xmlns:a16="http://schemas.microsoft.com/office/drawing/2014/main" id="{42C06FEB-A1EE-4344-A227-AE41D7E00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0058"/>
            <a:ext cx="9144000" cy="6858000"/>
          </a:xfrm>
          <a:prstGeom prst="rect">
            <a:avLst/>
          </a:prstGeom>
        </p:spPr>
      </p:pic>
      <p:pic>
        <p:nvPicPr>
          <p:cNvPr id="7" name="Picture 6">
            <a:extLst>
              <a:ext uri="{FF2B5EF4-FFF2-40B4-BE49-F238E27FC236}">
                <a16:creationId xmlns:a16="http://schemas.microsoft.com/office/drawing/2014/main" id="{400D7662-DAED-4F74-A235-E37B0F2ACC37}"/>
              </a:ext>
            </a:extLst>
          </p:cNvPr>
          <p:cNvPicPr>
            <a:picLocks noChangeAspect="1"/>
          </p:cNvPicPr>
          <p:nvPr/>
        </p:nvPicPr>
        <p:blipFill rotWithShape="1">
          <a:blip r:embed="rId4"/>
          <a:srcRect b="13389"/>
          <a:stretch/>
        </p:blipFill>
        <p:spPr>
          <a:xfrm>
            <a:off x="0" y="35593"/>
            <a:ext cx="9144000" cy="1823359"/>
          </a:xfrm>
          <a:prstGeom prst="rect">
            <a:avLst/>
          </a:prstGeom>
        </p:spPr>
      </p:pic>
      <p:pic>
        <p:nvPicPr>
          <p:cNvPr id="9" name="Picture 8">
            <a:extLst>
              <a:ext uri="{FF2B5EF4-FFF2-40B4-BE49-F238E27FC236}">
                <a16:creationId xmlns:a16="http://schemas.microsoft.com/office/drawing/2014/main" id="{199A6A7B-2C1A-4194-A15F-457C074493C6}"/>
              </a:ext>
            </a:extLst>
          </p:cNvPr>
          <p:cNvPicPr>
            <a:picLocks noChangeAspect="1"/>
          </p:cNvPicPr>
          <p:nvPr/>
        </p:nvPicPr>
        <p:blipFill rotWithShape="1">
          <a:blip r:embed="rId4"/>
          <a:srcRect l="19519" t="93433" r="9084"/>
          <a:stretch/>
        </p:blipFill>
        <p:spPr>
          <a:xfrm>
            <a:off x="0" y="1872344"/>
            <a:ext cx="10281038" cy="217714"/>
          </a:xfrm>
          <a:prstGeom prst="rect">
            <a:avLst/>
          </a:prstGeom>
        </p:spPr>
      </p:pic>
      <p:sp>
        <p:nvSpPr>
          <p:cNvPr id="8" name="Rectangle 7">
            <a:extLst>
              <a:ext uri="{FF2B5EF4-FFF2-40B4-BE49-F238E27FC236}">
                <a16:creationId xmlns:a16="http://schemas.microsoft.com/office/drawing/2014/main" id="{26C0A727-9D04-4091-B8DD-252ED49D0DBD}"/>
              </a:ext>
            </a:extLst>
          </p:cNvPr>
          <p:cNvSpPr/>
          <p:nvPr/>
        </p:nvSpPr>
        <p:spPr>
          <a:xfrm>
            <a:off x="4070500" y="1741716"/>
            <a:ext cx="1322614" cy="47897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A746FDA-4F62-4740-8291-8483D662BD86}"/>
              </a:ext>
            </a:extLst>
          </p:cNvPr>
          <p:cNvSpPr/>
          <p:nvPr/>
        </p:nvSpPr>
        <p:spPr>
          <a:xfrm>
            <a:off x="80271" y="2937915"/>
            <a:ext cx="2257412" cy="47897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4C4E7C1-FF04-4866-939D-AA14BB7D9CD6}"/>
              </a:ext>
            </a:extLst>
          </p:cNvPr>
          <p:cNvSpPr/>
          <p:nvPr/>
        </p:nvSpPr>
        <p:spPr>
          <a:xfrm>
            <a:off x="2941794" y="2937915"/>
            <a:ext cx="2257412" cy="47897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ED72489-1CBB-42C0-B31D-CC487316DF07}"/>
              </a:ext>
            </a:extLst>
          </p:cNvPr>
          <p:cNvSpPr/>
          <p:nvPr/>
        </p:nvSpPr>
        <p:spPr>
          <a:xfrm>
            <a:off x="1932992" y="1746183"/>
            <a:ext cx="1998146" cy="47450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5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0" grpId="1" animBg="1"/>
      <p:bldP spid="11" grpId="0" animBg="1"/>
      <p:bldP spid="11" grpId="1"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BB2B165-AEFF-44B2-AA23-76DA34359C61}"/>
              </a:ext>
            </a:extLst>
          </p:cNvPr>
          <p:cNvGraphicFramePr>
            <a:graphicFrameLocks noGrp="1"/>
          </p:cNvGraphicFramePr>
          <p:nvPr>
            <p:extLst>
              <p:ext uri="{D42A27DB-BD31-4B8C-83A1-F6EECF244321}">
                <p14:modId xmlns:p14="http://schemas.microsoft.com/office/powerpoint/2010/main" val="1774494534"/>
              </p:ext>
            </p:extLst>
          </p:nvPr>
        </p:nvGraphicFramePr>
        <p:xfrm>
          <a:off x="660221" y="1052513"/>
          <a:ext cx="8030805" cy="611884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7E497357-0039-4C54-AD43-5DC45ACA79D3}"/>
              </a:ext>
            </a:extLst>
          </p:cNvPr>
          <p:cNvSpPr>
            <a:spLocks noGrp="1"/>
          </p:cNvSpPr>
          <p:nvPr>
            <p:ph type="sldNum" sz="quarter" idx="12"/>
          </p:nvPr>
        </p:nvSpPr>
        <p:spPr/>
        <p:txBody>
          <a:bodyPr/>
          <a:lstStyle/>
          <a:p>
            <a:fld id="{EE1385C2-C24A-4E88-87F7-2016927FAD7D}" type="slidenum">
              <a:rPr lang="en-GB" smtClean="0"/>
              <a:t>29</a:t>
            </a:fld>
            <a:endParaRPr lang="en-GB"/>
          </a:p>
        </p:txBody>
      </p:sp>
    </p:spTree>
    <p:extLst>
      <p:ext uri="{BB962C8B-B14F-4D97-AF65-F5344CB8AC3E}">
        <p14:creationId xmlns:p14="http://schemas.microsoft.com/office/powerpoint/2010/main" val="34856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a:extLst>
              <a:ext uri="{FF2B5EF4-FFF2-40B4-BE49-F238E27FC236}">
                <a16:creationId xmlns:a16="http://schemas.microsoft.com/office/drawing/2014/main" id="{6813AFA0-3788-4FA7-BC0B-AA0C8818DB8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US" altLang="en-US" dirty="0">
                <a:solidFill>
                  <a:srgbClr val="AF1E2C"/>
                </a:solidFill>
              </a:rPr>
              <a:t>Actual antibiotic prescribing in Primary Care vs appropriate rates</a:t>
            </a:r>
          </a:p>
        </p:txBody>
      </p:sp>
      <p:graphicFrame>
        <p:nvGraphicFramePr>
          <p:cNvPr id="6" name="Content Placeholder 7">
            <a:extLst>
              <a:ext uri="{FF2B5EF4-FFF2-40B4-BE49-F238E27FC236}">
                <a16:creationId xmlns:a16="http://schemas.microsoft.com/office/drawing/2014/main" id="{B0B6C926-F540-4980-9BB7-20361F6DD379}"/>
              </a:ext>
            </a:extLst>
          </p:cNvPr>
          <p:cNvGraphicFramePr>
            <a:graphicFrameLocks noGrp="1"/>
          </p:cNvGraphicFramePr>
          <p:nvPr>
            <p:ph idx="1"/>
            <p:extLst>
              <p:ext uri="{D42A27DB-BD31-4B8C-83A1-F6EECF244321}">
                <p14:modId xmlns:p14="http://schemas.microsoft.com/office/powerpoint/2010/main" val="1504574845"/>
              </p:ext>
            </p:extLst>
          </p:nvPr>
        </p:nvGraphicFramePr>
        <p:xfrm>
          <a:off x="266218" y="1825625"/>
          <a:ext cx="8646287" cy="4450164"/>
        </p:xfrm>
        <a:graphic>
          <a:graphicData uri="http://schemas.openxmlformats.org/drawingml/2006/table">
            <a:tbl>
              <a:tblPr firstRow="1" bandRow="1">
                <a:tableStyleId>{5940675A-B579-460E-94D1-54222C63F5DA}</a:tableStyleId>
              </a:tblPr>
              <a:tblGrid>
                <a:gridCol w="2414352">
                  <a:extLst>
                    <a:ext uri="{9D8B030D-6E8A-4147-A177-3AD203B41FA5}">
                      <a16:colId xmlns:a16="http://schemas.microsoft.com/office/drawing/2014/main" val="20000"/>
                    </a:ext>
                  </a:extLst>
                </a:gridCol>
                <a:gridCol w="1740959">
                  <a:extLst>
                    <a:ext uri="{9D8B030D-6E8A-4147-A177-3AD203B41FA5}">
                      <a16:colId xmlns:a16="http://schemas.microsoft.com/office/drawing/2014/main" val="20001"/>
                    </a:ext>
                  </a:extLst>
                </a:gridCol>
                <a:gridCol w="2500132">
                  <a:extLst>
                    <a:ext uri="{9D8B030D-6E8A-4147-A177-3AD203B41FA5}">
                      <a16:colId xmlns:a16="http://schemas.microsoft.com/office/drawing/2014/main" val="20002"/>
                    </a:ext>
                  </a:extLst>
                </a:gridCol>
                <a:gridCol w="1990844">
                  <a:extLst>
                    <a:ext uri="{9D8B030D-6E8A-4147-A177-3AD203B41FA5}">
                      <a16:colId xmlns:a16="http://schemas.microsoft.com/office/drawing/2014/main" val="20003"/>
                    </a:ext>
                  </a:extLst>
                </a:gridCol>
              </a:tblGrid>
              <a:tr h="9495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1"/>
                          </a:solidFill>
                        </a:rPr>
                        <a:t>Condition/syndrome</a:t>
                      </a:r>
                    </a:p>
                  </a:txBody>
                  <a:tcPr marL="80760" marR="80760" marT="45727" marB="45727" anchor="ctr">
                    <a:solidFill>
                      <a:srgbClr val="666666"/>
                    </a:solidFill>
                  </a:tcPr>
                </a:tc>
                <a:tc>
                  <a:txBody>
                    <a:bodyPr/>
                    <a:lstStyle/>
                    <a:p>
                      <a:pPr algn="ctr"/>
                      <a:r>
                        <a:rPr lang="en-GB" sz="2000" b="1" dirty="0">
                          <a:solidFill>
                            <a:schemeClr val="bg1"/>
                          </a:solidFill>
                        </a:rPr>
                        <a:t>Actual prescription</a:t>
                      </a:r>
                      <a:r>
                        <a:rPr lang="en-GB" sz="2000" b="1" baseline="0" dirty="0">
                          <a:solidFill>
                            <a:schemeClr val="bg1"/>
                          </a:solidFill>
                        </a:rPr>
                        <a:t> </a:t>
                      </a:r>
                    </a:p>
                    <a:p>
                      <a:pPr algn="ctr"/>
                      <a:r>
                        <a:rPr lang="en-GB" sz="2000" b="1" dirty="0">
                          <a:solidFill>
                            <a:schemeClr val="bg1"/>
                          </a:solidFill>
                        </a:rPr>
                        <a:t>(UK THIN data)</a:t>
                      </a:r>
                    </a:p>
                  </a:txBody>
                  <a:tcPr marL="80760" marR="80760" marT="45727" marB="45727" anchor="ctr">
                    <a:solidFill>
                      <a:srgbClr val="666666"/>
                    </a:solidFill>
                  </a:tcPr>
                </a:tc>
                <a:tc>
                  <a:txBody>
                    <a:bodyPr/>
                    <a:lstStyle/>
                    <a:p>
                      <a:pPr algn="ctr"/>
                      <a:r>
                        <a:rPr lang="en-GB" sz="2000" b="1" dirty="0">
                          <a:solidFill>
                            <a:schemeClr val="bg1"/>
                          </a:solidFill>
                        </a:rPr>
                        <a:t>Ideal prescription: </a:t>
                      </a:r>
                      <a:r>
                        <a:rPr lang="en-GB" sz="2000" b="1" baseline="0" dirty="0">
                          <a:solidFill>
                            <a:schemeClr val="bg1"/>
                          </a:solidFill>
                        </a:rPr>
                        <a:t> </a:t>
                      </a:r>
                      <a:r>
                        <a:rPr lang="en-GB" sz="2000" b="1" dirty="0">
                          <a:solidFill>
                            <a:schemeClr val="bg1"/>
                          </a:solidFill>
                        </a:rPr>
                        <a:t>PHE EE  </a:t>
                      </a:r>
                    </a:p>
                    <a:p>
                      <a:pPr algn="ctr"/>
                      <a:r>
                        <a:rPr lang="en-GB" sz="2000" b="1" dirty="0">
                          <a:solidFill>
                            <a:schemeClr val="bg1"/>
                          </a:solidFill>
                        </a:rPr>
                        <a:t>median (IQ range)</a:t>
                      </a:r>
                    </a:p>
                  </a:txBody>
                  <a:tcPr marL="80760" marR="80760" marT="45727" marB="45727" anchor="ctr">
                    <a:solidFill>
                      <a:srgbClr val="666666"/>
                    </a:solidFill>
                  </a:tcPr>
                </a:tc>
                <a:tc>
                  <a:txBody>
                    <a:bodyPr/>
                    <a:lstStyle/>
                    <a:p>
                      <a:pPr algn="ctr"/>
                      <a:r>
                        <a:rPr lang="en-GB" sz="2000" b="1" dirty="0">
                          <a:solidFill>
                            <a:schemeClr val="bg1"/>
                          </a:solidFill>
                        </a:rPr>
                        <a:t>Ideal prescription: </a:t>
                      </a:r>
                      <a:r>
                        <a:rPr lang="en-GB" sz="2000" b="1" baseline="0" dirty="0">
                          <a:solidFill>
                            <a:schemeClr val="bg1"/>
                          </a:solidFill>
                        </a:rPr>
                        <a:t> </a:t>
                      </a:r>
                      <a:r>
                        <a:rPr lang="en-GB" sz="2000" b="1" dirty="0">
                          <a:solidFill>
                            <a:schemeClr val="bg1"/>
                          </a:solidFill>
                        </a:rPr>
                        <a:t>ESAC EE</a:t>
                      </a:r>
                    </a:p>
                    <a:p>
                      <a:pPr algn="ctr"/>
                      <a:r>
                        <a:rPr lang="en-GB" sz="2000" b="1" dirty="0">
                          <a:solidFill>
                            <a:schemeClr val="bg1"/>
                          </a:solidFill>
                        </a:rPr>
                        <a:t>acceptable range</a:t>
                      </a:r>
                    </a:p>
                  </a:txBody>
                  <a:tcPr marL="80760" marR="80760" marT="45727" marB="45727" anchor="ctr">
                    <a:solidFill>
                      <a:srgbClr val="666666"/>
                    </a:solidFill>
                  </a:tcPr>
                </a:tc>
                <a:extLst>
                  <a:ext uri="{0D108BD9-81ED-4DB2-BD59-A6C34878D82A}">
                    <a16:rowId xmlns:a16="http://schemas.microsoft.com/office/drawing/2014/main" val="10000"/>
                  </a:ext>
                </a:extLst>
              </a:tr>
              <a:tr h="328469">
                <a:tc>
                  <a:txBody>
                    <a:bodyPr/>
                    <a:lstStyle/>
                    <a:p>
                      <a:r>
                        <a:rPr lang="en-GB" sz="2000" b="1" dirty="0">
                          <a:solidFill>
                            <a:schemeClr val="accent6">
                              <a:lumMod val="10000"/>
                            </a:schemeClr>
                          </a:solidFill>
                        </a:rPr>
                        <a:t>Acute</a:t>
                      </a:r>
                      <a:r>
                        <a:rPr lang="en-GB" sz="2000" b="1" baseline="0" dirty="0">
                          <a:solidFill>
                            <a:schemeClr val="accent6">
                              <a:lumMod val="10000"/>
                            </a:schemeClr>
                          </a:solidFill>
                        </a:rPr>
                        <a:t> c</a:t>
                      </a:r>
                      <a:r>
                        <a:rPr lang="en-GB" sz="2000" b="1" dirty="0">
                          <a:solidFill>
                            <a:schemeClr val="accent6">
                              <a:lumMod val="10000"/>
                            </a:schemeClr>
                          </a:solidFill>
                        </a:rPr>
                        <a:t>ough</a:t>
                      </a:r>
                    </a:p>
                  </a:txBody>
                  <a:tcPr marL="80760" marR="80760" marT="45727" marB="45727">
                    <a:solidFill>
                      <a:srgbClr val="F4DDC4"/>
                    </a:solidFill>
                  </a:tcPr>
                </a:tc>
                <a:tc>
                  <a:txBody>
                    <a:bodyPr/>
                    <a:lstStyle/>
                    <a:p>
                      <a:pPr algn="ctr"/>
                      <a:r>
                        <a:rPr lang="en-GB" sz="2000" b="1" dirty="0">
                          <a:solidFill>
                            <a:schemeClr val="accent6">
                              <a:lumMod val="10000"/>
                            </a:schemeClr>
                          </a:solidFill>
                        </a:rPr>
                        <a:t>40%</a:t>
                      </a:r>
                    </a:p>
                  </a:txBody>
                  <a:tcPr marL="80760" marR="80760" marT="45727" marB="45727">
                    <a:solidFill>
                      <a:srgbClr val="F4DDC4"/>
                    </a:solidFill>
                  </a:tcPr>
                </a:tc>
                <a:tc>
                  <a:txBody>
                    <a:bodyPr/>
                    <a:lstStyle/>
                    <a:p>
                      <a:pPr algn="ctr"/>
                      <a:r>
                        <a:rPr lang="en-GB" sz="2000" b="1" baseline="0" dirty="0">
                          <a:solidFill>
                            <a:schemeClr val="accent6">
                              <a:lumMod val="10000"/>
                            </a:schemeClr>
                          </a:solidFill>
                        </a:rPr>
                        <a:t>10</a:t>
                      </a:r>
                      <a:r>
                        <a:rPr lang="en-GB" sz="2000" b="1" dirty="0">
                          <a:solidFill>
                            <a:schemeClr val="accent6">
                              <a:lumMod val="10000"/>
                            </a:schemeClr>
                          </a:solidFill>
                        </a:rPr>
                        <a:t>%</a:t>
                      </a:r>
                      <a:r>
                        <a:rPr lang="en-GB" sz="2000" b="1" baseline="0" dirty="0">
                          <a:solidFill>
                            <a:schemeClr val="accent6">
                              <a:lumMod val="10000"/>
                            </a:schemeClr>
                          </a:solidFill>
                        </a:rPr>
                        <a:t> (6 </a:t>
                      </a:r>
                      <a:r>
                        <a:rPr lang="en-US" sz="2000" b="1" baseline="0" dirty="0">
                          <a:solidFill>
                            <a:schemeClr val="accent6">
                              <a:lumMod val="10000"/>
                            </a:schemeClr>
                          </a:solidFill>
                        </a:rPr>
                        <a:t>–</a:t>
                      </a:r>
                      <a:r>
                        <a:rPr lang="en-GB" sz="2000" b="1" baseline="0" dirty="0">
                          <a:solidFill>
                            <a:schemeClr val="accent6">
                              <a:lumMod val="10000"/>
                            </a:schemeClr>
                          </a:solidFill>
                        </a:rPr>
                        <a:t> 16</a:t>
                      </a:r>
                      <a:r>
                        <a:rPr lang="en-GB" sz="2000" b="1" dirty="0">
                          <a:solidFill>
                            <a:schemeClr val="accent6">
                              <a:lumMod val="10000"/>
                            </a:schemeClr>
                          </a:solidFill>
                        </a:rPr>
                        <a:t>%</a:t>
                      </a:r>
                      <a:r>
                        <a:rPr lang="en-GB" sz="2000" b="1" baseline="0" dirty="0">
                          <a:solidFill>
                            <a:schemeClr val="accent6">
                              <a:lumMod val="10000"/>
                            </a:schemeClr>
                          </a:solidFill>
                        </a:rPr>
                        <a:t>)</a:t>
                      </a:r>
                      <a:endParaRPr lang="en-GB" sz="2000" b="1" dirty="0">
                        <a:solidFill>
                          <a:schemeClr val="accent6">
                            <a:lumMod val="10000"/>
                          </a:schemeClr>
                        </a:solidFill>
                      </a:endParaRPr>
                    </a:p>
                  </a:txBody>
                  <a:tcPr marL="80760" marR="80760" marT="45727" marB="45727">
                    <a:solidFill>
                      <a:srgbClr val="F4DDC4"/>
                    </a:solidFill>
                  </a:tcPr>
                </a:tc>
                <a:tc>
                  <a:txBody>
                    <a:bodyPr/>
                    <a:lstStyle/>
                    <a:p>
                      <a:pPr algn="ctr"/>
                      <a:endParaRPr lang="en-GB" sz="2000" b="1" dirty="0">
                        <a:solidFill>
                          <a:schemeClr val="accent6">
                            <a:lumMod val="10000"/>
                          </a:schemeClr>
                        </a:solidFill>
                      </a:endParaRPr>
                    </a:p>
                  </a:txBody>
                  <a:tcPr marL="80760" marR="80760" marT="45727" marB="45727">
                    <a:solidFill>
                      <a:srgbClr val="F4DDC4"/>
                    </a:solidFill>
                  </a:tcPr>
                </a:tc>
                <a:extLst>
                  <a:ext uri="{0D108BD9-81ED-4DB2-BD59-A6C34878D82A}">
                    <a16:rowId xmlns:a16="http://schemas.microsoft.com/office/drawing/2014/main" val="10001"/>
                  </a:ext>
                </a:extLst>
              </a:tr>
              <a:tr h="328469">
                <a:tc>
                  <a:txBody>
                    <a:bodyPr/>
                    <a:lstStyle/>
                    <a:p>
                      <a:r>
                        <a:rPr lang="en-GB" sz="2000" b="1" dirty="0">
                          <a:solidFill>
                            <a:schemeClr val="accent6">
                              <a:lumMod val="10000"/>
                            </a:schemeClr>
                          </a:solidFill>
                        </a:rPr>
                        <a:t>Acute bronchitis</a:t>
                      </a:r>
                    </a:p>
                  </a:txBody>
                  <a:tcPr marL="80760" marR="80760" marT="45727" marB="45727">
                    <a:solidFill>
                      <a:srgbClr val="DDDDDD"/>
                    </a:solidFill>
                  </a:tcPr>
                </a:tc>
                <a:tc>
                  <a:txBody>
                    <a:bodyPr/>
                    <a:lstStyle/>
                    <a:p>
                      <a:pPr algn="ctr"/>
                      <a:r>
                        <a:rPr lang="en-GB" sz="2000" b="1" dirty="0">
                          <a:solidFill>
                            <a:schemeClr val="accent6">
                              <a:lumMod val="10000"/>
                            </a:schemeClr>
                          </a:solidFill>
                        </a:rPr>
                        <a:t>92%</a:t>
                      </a:r>
                    </a:p>
                  </a:txBody>
                  <a:tcPr marL="80760" marR="80760" marT="45727" marB="45727">
                    <a:solidFill>
                      <a:srgbClr val="DDDDDD"/>
                    </a:solidFill>
                  </a:tcPr>
                </a:tc>
                <a:tc>
                  <a:txBody>
                    <a:bodyPr/>
                    <a:lstStyle/>
                    <a:p>
                      <a:pPr algn="ctr"/>
                      <a:r>
                        <a:rPr lang="en-GB" sz="2000" b="1" dirty="0">
                          <a:solidFill>
                            <a:schemeClr val="accent6">
                              <a:lumMod val="10000"/>
                            </a:schemeClr>
                          </a:solidFill>
                        </a:rPr>
                        <a:t>13%</a:t>
                      </a:r>
                      <a:r>
                        <a:rPr lang="en-GB" sz="2000" b="1" baseline="0" dirty="0">
                          <a:solidFill>
                            <a:schemeClr val="accent6">
                              <a:lumMod val="10000"/>
                            </a:schemeClr>
                          </a:solidFill>
                        </a:rPr>
                        <a:t> (6 </a:t>
                      </a:r>
                      <a:r>
                        <a:rPr lang="en-US" sz="2000" b="1" baseline="0" dirty="0">
                          <a:solidFill>
                            <a:schemeClr val="accent6">
                              <a:lumMod val="10000"/>
                            </a:schemeClr>
                          </a:solidFill>
                        </a:rPr>
                        <a:t>–</a:t>
                      </a:r>
                      <a:r>
                        <a:rPr lang="en-GB" sz="2000" b="1" baseline="0" dirty="0">
                          <a:solidFill>
                            <a:schemeClr val="accent6">
                              <a:lumMod val="10000"/>
                            </a:schemeClr>
                          </a:solidFill>
                        </a:rPr>
                        <a:t> 22</a:t>
                      </a:r>
                      <a:r>
                        <a:rPr lang="en-GB" sz="2000" b="1" dirty="0">
                          <a:solidFill>
                            <a:schemeClr val="accent6">
                              <a:lumMod val="10000"/>
                            </a:schemeClr>
                          </a:solidFill>
                        </a:rPr>
                        <a:t>%</a:t>
                      </a:r>
                      <a:r>
                        <a:rPr lang="en-GB" sz="2000" b="1" baseline="0" dirty="0">
                          <a:solidFill>
                            <a:schemeClr val="accent6">
                              <a:lumMod val="10000"/>
                            </a:schemeClr>
                          </a:solidFill>
                        </a:rPr>
                        <a:t>) </a:t>
                      </a:r>
                      <a:endParaRPr lang="en-GB" sz="2000" b="1" dirty="0">
                        <a:solidFill>
                          <a:schemeClr val="accent6">
                            <a:lumMod val="10000"/>
                          </a:schemeClr>
                        </a:solidFill>
                      </a:endParaRPr>
                    </a:p>
                  </a:txBody>
                  <a:tcPr marL="80760" marR="80760" marT="45727" marB="45727">
                    <a:solidFill>
                      <a:srgbClr val="DDDDDD"/>
                    </a:solidFill>
                  </a:tcPr>
                </a:tc>
                <a:tc>
                  <a:txBody>
                    <a:bodyPr/>
                    <a:lstStyle/>
                    <a:p>
                      <a:pPr algn="ctr"/>
                      <a:r>
                        <a:rPr lang="en-GB" sz="2000" b="1" dirty="0">
                          <a:solidFill>
                            <a:schemeClr val="accent6">
                              <a:lumMod val="10000"/>
                            </a:schemeClr>
                          </a:solidFill>
                        </a:rPr>
                        <a:t>0</a:t>
                      </a:r>
                      <a:r>
                        <a:rPr lang="en-GB" sz="2000" b="1" baseline="0" dirty="0">
                          <a:solidFill>
                            <a:schemeClr val="accent6">
                              <a:lumMod val="10000"/>
                            </a:schemeClr>
                          </a:solidFill>
                        </a:rPr>
                        <a:t> </a:t>
                      </a:r>
                      <a:r>
                        <a:rPr lang="en-US" sz="2000" b="1" baseline="0" dirty="0">
                          <a:solidFill>
                            <a:schemeClr val="accent6">
                              <a:lumMod val="10000"/>
                            </a:schemeClr>
                          </a:solidFill>
                        </a:rPr>
                        <a:t>–</a:t>
                      </a:r>
                      <a:r>
                        <a:rPr lang="en-GB" sz="2000" b="1" baseline="0" dirty="0">
                          <a:solidFill>
                            <a:schemeClr val="accent6">
                              <a:lumMod val="10000"/>
                            </a:schemeClr>
                          </a:solidFill>
                        </a:rPr>
                        <a:t> 30 %</a:t>
                      </a:r>
                      <a:endParaRPr lang="en-GB" sz="2000" b="1" dirty="0">
                        <a:solidFill>
                          <a:schemeClr val="accent6">
                            <a:lumMod val="10000"/>
                          </a:schemeClr>
                        </a:solidFill>
                      </a:endParaRPr>
                    </a:p>
                  </a:txBody>
                  <a:tcPr marL="80760" marR="80760" marT="45727" marB="45727">
                    <a:solidFill>
                      <a:srgbClr val="DDDDDD"/>
                    </a:solidFill>
                  </a:tcPr>
                </a:tc>
                <a:extLst>
                  <a:ext uri="{0D108BD9-81ED-4DB2-BD59-A6C34878D82A}">
                    <a16:rowId xmlns:a16="http://schemas.microsoft.com/office/drawing/2014/main" val="10002"/>
                  </a:ext>
                </a:extLst>
              </a:tr>
              <a:tr h="328469">
                <a:tc>
                  <a:txBody>
                    <a:bodyPr/>
                    <a:lstStyle/>
                    <a:p>
                      <a:r>
                        <a:rPr lang="en-GB" sz="2800" b="1" dirty="0">
                          <a:solidFill>
                            <a:schemeClr val="accent6">
                              <a:lumMod val="10000"/>
                            </a:schemeClr>
                          </a:solidFill>
                        </a:rPr>
                        <a:t>Acute</a:t>
                      </a:r>
                      <a:r>
                        <a:rPr lang="en-GB" sz="2800" b="1" baseline="0" dirty="0">
                          <a:solidFill>
                            <a:schemeClr val="accent6">
                              <a:lumMod val="10000"/>
                            </a:schemeClr>
                          </a:solidFill>
                        </a:rPr>
                        <a:t> s</a:t>
                      </a:r>
                      <a:r>
                        <a:rPr lang="en-GB" sz="2800" b="1" dirty="0">
                          <a:solidFill>
                            <a:schemeClr val="accent6">
                              <a:lumMod val="10000"/>
                            </a:schemeClr>
                          </a:solidFill>
                        </a:rPr>
                        <a:t>ore throat</a:t>
                      </a:r>
                    </a:p>
                  </a:txBody>
                  <a:tcPr marL="80760" marR="80760" marT="45727" marB="45727">
                    <a:solidFill>
                      <a:srgbClr val="DDDDDD"/>
                    </a:solidFill>
                  </a:tcPr>
                </a:tc>
                <a:tc>
                  <a:txBody>
                    <a:bodyPr/>
                    <a:lstStyle/>
                    <a:p>
                      <a:pPr algn="ctr"/>
                      <a:r>
                        <a:rPr lang="en-GB" sz="2800" b="1" dirty="0">
                          <a:solidFill>
                            <a:schemeClr val="accent6">
                              <a:lumMod val="10000"/>
                            </a:schemeClr>
                          </a:solidFill>
                        </a:rPr>
                        <a:t>60%</a:t>
                      </a:r>
                    </a:p>
                  </a:txBody>
                  <a:tcPr marL="80760" marR="80760" marT="45727" marB="45727">
                    <a:solidFill>
                      <a:srgbClr val="DDDDDD"/>
                    </a:solidFill>
                  </a:tcPr>
                </a:tc>
                <a:tc>
                  <a:txBody>
                    <a:bodyPr/>
                    <a:lstStyle/>
                    <a:p>
                      <a:pPr algn="ctr"/>
                      <a:r>
                        <a:rPr lang="en-GB" sz="2800" b="1" baseline="0" dirty="0">
                          <a:solidFill>
                            <a:schemeClr val="accent6">
                              <a:lumMod val="10000"/>
                            </a:schemeClr>
                          </a:solidFill>
                        </a:rPr>
                        <a:t>13</a:t>
                      </a:r>
                      <a:r>
                        <a:rPr lang="en-GB" sz="2800" b="1" dirty="0">
                          <a:solidFill>
                            <a:schemeClr val="accent6">
                              <a:lumMod val="10000"/>
                            </a:schemeClr>
                          </a:solidFill>
                        </a:rPr>
                        <a:t>%</a:t>
                      </a:r>
                      <a:r>
                        <a:rPr lang="en-GB" sz="2800" b="1" baseline="0" dirty="0">
                          <a:solidFill>
                            <a:schemeClr val="accent6">
                              <a:lumMod val="10000"/>
                            </a:schemeClr>
                          </a:solidFill>
                        </a:rPr>
                        <a:t> (7 </a:t>
                      </a:r>
                      <a:r>
                        <a:rPr lang="en-US" sz="2800" b="1" baseline="0" dirty="0">
                          <a:solidFill>
                            <a:schemeClr val="accent6">
                              <a:lumMod val="10000"/>
                            </a:schemeClr>
                          </a:solidFill>
                        </a:rPr>
                        <a:t>–</a:t>
                      </a:r>
                      <a:r>
                        <a:rPr lang="en-GB" sz="2800" b="1" baseline="0" dirty="0">
                          <a:solidFill>
                            <a:schemeClr val="accent6">
                              <a:lumMod val="10000"/>
                            </a:schemeClr>
                          </a:solidFill>
                        </a:rPr>
                        <a:t> 22</a:t>
                      </a:r>
                      <a:r>
                        <a:rPr lang="en-GB" sz="2800" b="1" dirty="0">
                          <a:solidFill>
                            <a:schemeClr val="accent6">
                              <a:lumMod val="10000"/>
                            </a:schemeClr>
                          </a:solidFill>
                        </a:rPr>
                        <a:t>%</a:t>
                      </a:r>
                      <a:r>
                        <a:rPr lang="en-GB" sz="2800" b="1" baseline="0" dirty="0">
                          <a:solidFill>
                            <a:schemeClr val="accent6">
                              <a:lumMod val="10000"/>
                            </a:schemeClr>
                          </a:solidFill>
                        </a:rPr>
                        <a:t>)</a:t>
                      </a:r>
                      <a:endParaRPr lang="en-GB" sz="2800" b="1" dirty="0">
                        <a:solidFill>
                          <a:schemeClr val="accent6">
                            <a:lumMod val="10000"/>
                          </a:schemeClr>
                        </a:solidFill>
                      </a:endParaRPr>
                    </a:p>
                  </a:txBody>
                  <a:tcPr marL="80760" marR="80760" marT="45727" marB="45727">
                    <a:solidFill>
                      <a:srgbClr val="DDDDDD"/>
                    </a:solidFill>
                  </a:tcPr>
                </a:tc>
                <a:tc>
                  <a:txBody>
                    <a:bodyPr/>
                    <a:lstStyle/>
                    <a:p>
                      <a:pPr algn="ctr"/>
                      <a:r>
                        <a:rPr lang="en-GB" sz="2800" b="1" dirty="0">
                          <a:solidFill>
                            <a:schemeClr val="accent6">
                              <a:lumMod val="10000"/>
                            </a:schemeClr>
                          </a:solidFill>
                        </a:rPr>
                        <a:t>0 </a:t>
                      </a:r>
                      <a:r>
                        <a:rPr lang="en-US" sz="2800" b="1" dirty="0">
                          <a:solidFill>
                            <a:schemeClr val="accent6">
                              <a:lumMod val="10000"/>
                            </a:schemeClr>
                          </a:solidFill>
                        </a:rPr>
                        <a:t>–</a:t>
                      </a:r>
                      <a:r>
                        <a:rPr lang="en-GB" sz="2800" b="1" dirty="0">
                          <a:solidFill>
                            <a:schemeClr val="accent6">
                              <a:lumMod val="10000"/>
                            </a:schemeClr>
                          </a:solidFill>
                        </a:rPr>
                        <a:t> 20% (tonsillitis)</a:t>
                      </a:r>
                    </a:p>
                  </a:txBody>
                  <a:tcPr marL="80760" marR="80760" marT="45727" marB="45727">
                    <a:solidFill>
                      <a:srgbClr val="DDDDDD"/>
                    </a:solidFill>
                  </a:tcPr>
                </a:tc>
                <a:extLst>
                  <a:ext uri="{0D108BD9-81ED-4DB2-BD59-A6C34878D82A}">
                    <a16:rowId xmlns:a16="http://schemas.microsoft.com/office/drawing/2014/main" val="10004"/>
                  </a:ext>
                </a:extLst>
              </a:tr>
              <a:tr h="328469">
                <a:tc>
                  <a:txBody>
                    <a:bodyPr/>
                    <a:lstStyle/>
                    <a:p>
                      <a:r>
                        <a:rPr lang="en-GB" sz="2000" b="1" dirty="0">
                          <a:solidFill>
                            <a:schemeClr val="accent6">
                              <a:lumMod val="10000"/>
                            </a:schemeClr>
                          </a:solidFill>
                        </a:rPr>
                        <a:t>Acute</a:t>
                      </a:r>
                      <a:r>
                        <a:rPr lang="en-GB" sz="2000" b="1" baseline="0" dirty="0">
                          <a:solidFill>
                            <a:schemeClr val="accent6">
                              <a:lumMod val="10000"/>
                            </a:schemeClr>
                          </a:solidFill>
                        </a:rPr>
                        <a:t> rhinos</a:t>
                      </a:r>
                      <a:r>
                        <a:rPr lang="en-GB" sz="2000" b="1" dirty="0">
                          <a:solidFill>
                            <a:schemeClr val="accent6">
                              <a:lumMod val="10000"/>
                            </a:schemeClr>
                          </a:solidFill>
                        </a:rPr>
                        <a:t>inusitis</a:t>
                      </a:r>
                    </a:p>
                  </a:txBody>
                  <a:tcPr marL="80760" marR="80760" marT="45727" marB="45727">
                    <a:solidFill>
                      <a:srgbClr val="F4DDC4"/>
                    </a:solidFill>
                  </a:tcPr>
                </a:tc>
                <a:tc>
                  <a:txBody>
                    <a:bodyPr/>
                    <a:lstStyle/>
                    <a:p>
                      <a:pPr algn="ctr"/>
                      <a:r>
                        <a:rPr lang="en-GB" sz="2000" b="1" dirty="0">
                          <a:solidFill>
                            <a:schemeClr val="accent6">
                              <a:lumMod val="10000"/>
                            </a:schemeClr>
                          </a:solidFill>
                        </a:rPr>
                        <a:t>92%</a:t>
                      </a:r>
                    </a:p>
                  </a:txBody>
                  <a:tcPr marL="80760" marR="80760" marT="45727" marB="45727">
                    <a:solidFill>
                      <a:srgbClr val="F4DDC4"/>
                    </a:solidFill>
                  </a:tcPr>
                </a:tc>
                <a:tc>
                  <a:txBody>
                    <a:bodyPr/>
                    <a:lstStyle/>
                    <a:p>
                      <a:pPr algn="ctr"/>
                      <a:r>
                        <a:rPr lang="en-GB" sz="2000" b="1" dirty="0">
                          <a:solidFill>
                            <a:schemeClr val="accent6">
                              <a:lumMod val="10000"/>
                            </a:schemeClr>
                          </a:solidFill>
                        </a:rPr>
                        <a:t>11% (5 </a:t>
                      </a:r>
                      <a:r>
                        <a:rPr lang="en-US" sz="2000" b="1" dirty="0">
                          <a:solidFill>
                            <a:schemeClr val="accent6">
                              <a:lumMod val="10000"/>
                            </a:schemeClr>
                          </a:solidFill>
                        </a:rPr>
                        <a:t>–</a:t>
                      </a:r>
                      <a:r>
                        <a:rPr lang="en-GB" sz="2000" b="1" dirty="0">
                          <a:solidFill>
                            <a:schemeClr val="accent6">
                              <a:lumMod val="10000"/>
                            </a:schemeClr>
                          </a:solidFill>
                        </a:rPr>
                        <a:t> 18%)</a:t>
                      </a:r>
                    </a:p>
                  </a:txBody>
                  <a:tcPr marL="80760" marR="80760" marT="45727" marB="45727">
                    <a:solidFill>
                      <a:srgbClr val="F4DDC4"/>
                    </a:solidFill>
                  </a:tcPr>
                </a:tc>
                <a:tc>
                  <a:txBody>
                    <a:bodyPr/>
                    <a:lstStyle/>
                    <a:p>
                      <a:pPr algn="ctr"/>
                      <a:r>
                        <a:rPr lang="en-GB" sz="2000" b="1" dirty="0">
                          <a:solidFill>
                            <a:schemeClr val="accent6">
                              <a:lumMod val="10000"/>
                            </a:schemeClr>
                          </a:solidFill>
                        </a:rPr>
                        <a:t>0</a:t>
                      </a:r>
                      <a:r>
                        <a:rPr lang="en-GB" sz="2000" b="1" baseline="0" dirty="0">
                          <a:solidFill>
                            <a:schemeClr val="accent6">
                              <a:lumMod val="10000"/>
                            </a:schemeClr>
                          </a:solidFill>
                        </a:rPr>
                        <a:t> </a:t>
                      </a:r>
                      <a:r>
                        <a:rPr lang="en-US" sz="2000" b="1" baseline="0" dirty="0">
                          <a:solidFill>
                            <a:schemeClr val="accent6">
                              <a:lumMod val="10000"/>
                            </a:schemeClr>
                          </a:solidFill>
                        </a:rPr>
                        <a:t>–</a:t>
                      </a:r>
                      <a:r>
                        <a:rPr lang="en-GB" sz="2000" b="1" baseline="0" dirty="0">
                          <a:solidFill>
                            <a:schemeClr val="accent6">
                              <a:lumMod val="10000"/>
                            </a:schemeClr>
                          </a:solidFill>
                        </a:rPr>
                        <a:t> 20% </a:t>
                      </a:r>
                      <a:endParaRPr lang="en-GB" sz="2000" b="1" dirty="0">
                        <a:solidFill>
                          <a:schemeClr val="accent6">
                            <a:lumMod val="10000"/>
                          </a:schemeClr>
                        </a:solidFill>
                      </a:endParaRPr>
                    </a:p>
                  </a:txBody>
                  <a:tcPr marL="80760" marR="80760" marT="45727" marB="45727">
                    <a:solidFill>
                      <a:srgbClr val="F4DDC4"/>
                    </a:solidFill>
                  </a:tcPr>
                </a:tc>
                <a:extLst>
                  <a:ext uri="{0D108BD9-81ED-4DB2-BD59-A6C34878D82A}">
                    <a16:rowId xmlns:a16="http://schemas.microsoft.com/office/drawing/2014/main" val="10005"/>
                  </a:ext>
                </a:extLst>
              </a:tr>
              <a:tr h="743703">
                <a:tc>
                  <a:txBody>
                    <a:bodyPr/>
                    <a:lstStyle/>
                    <a:p>
                      <a:r>
                        <a:rPr lang="en-GB" sz="2000" b="1" dirty="0">
                          <a:solidFill>
                            <a:schemeClr val="accent6">
                              <a:lumMod val="10000"/>
                            </a:schemeClr>
                          </a:solidFill>
                        </a:rPr>
                        <a:t>Acute</a:t>
                      </a:r>
                      <a:r>
                        <a:rPr lang="en-GB" sz="2000" b="1" baseline="0" dirty="0">
                          <a:solidFill>
                            <a:schemeClr val="accent6">
                              <a:lumMod val="10000"/>
                            </a:schemeClr>
                          </a:solidFill>
                        </a:rPr>
                        <a:t> otitis media</a:t>
                      </a:r>
                    </a:p>
                    <a:p>
                      <a:r>
                        <a:rPr lang="en-GB" sz="2000" b="1" dirty="0">
                          <a:solidFill>
                            <a:schemeClr val="accent6">
                              <a:lumMod val="10000"/>
                            </a:schemeClr>
                          </a:solidFill>
                        </a:rPr>
                        <a:t>     6mo </a:t>
                      </a:r>
                      <a:r>
                        <a:rPr lang="en-US" sz="2000" b="1" dirty="0">
                          <a:solidFill>
                            <a:schemeClr val="accent6">
                              <a:lumMod val="10000"/>
                            </a:schemeClr>
                          </a:solidFill>
                        </a:rPr>
                        <a:t>–</a:t>
                      </a:r>
                      <a:r>
                        <a:rPr lang="en-GB" sz="2000" b="1" dirty="0">
                          <a:solidFill>
                            <a:schemeClr val="accent6">
                              <a:lumMod val="10000"/>
                            </a:schemeClr>
                          </a:solidFill>
                        </a:rPr>
                        <a:t> 2yr</a:t>
                      </a:r>
                    </a:p>
                    <a:p>
                      <a:r>
                        <a:rPr lang="en-GB" sz="2000" b="1" baseline="0" dirty="0">
                          <a:solidFill>
                            <a:schemeClr val="accent6">
                              <a:lumMod val="10000"/>
                            </a:schemeClr>
                          </a:solidFill>
                        </a:rPr>
                        <a:t>     2yr </a:t>
                      </a:r>
                      <a:r>
                        <a:rPr lang="en-US" sz="2000" b="1" baseline="0" dirty="0">
                          <a:solidFill>
                            <a:schemeClr val="accent6">
                              <a:lumMod val="10000"/>
                            </a:schemeClr>
                          </a:solidFill>
                        </a:rPr>
                        <a:t>–</a:t>
                      </a:r>
                      <a:r>
                        <a:rPr lang="en-GB" sz="2000" b="1" baseline="0" dirty="0">
                          <a:solidFill>
                            <a:schemeClr val="accent6">
                              <a:lumMod val="10000"/>
                            </a:schemeClr>
                          </a:solidFill>
                        </a:rPr>
                        <a:t> 18yr</a:t>
                      </a:r>
                      <a:endParaRPr lang="en-GB" sz="2000" b="1" dirty="0">
                        <a:solidFill>
                          <a:schemeClr val="accent6">
                            <a:lumMod val="10000"/>
                          </a:schemeClr>
                        </a:solidFill>
                      </a:endParaRPr>
                    </a:p>
                  </a:txBody>
                  <a:tcPr marL="80760" marR="80760" marT="45727" marB="45727">
                    <a:solidFill>
                      <a:srgbClr val="DDDDDD"/>
                    </a:solidFill>
                  </a:tcPr>
                </a:tc>
                <a:tc>
                  <a:txBody>
                    <a:bodyPr/>
                    <a:lstStyle/>
                    <a:p>
                      <a:pPr algn="ctr"/>
                      <a:endParaRPr lang="en-GB" sz="2000" b="1" dirty="0">
                        <a:solidFill>
                          <a:schemeClr val="accent6">
                            <a:lumMod val="10000"/>
                          </a:schemeClr>
                        </a:solidFill>
                      </a:endParaRPr>
                    </a:p>
                    <a:p>
                      <a:pPr algn="ctr"/>
                      <a:r>
                        <a:rPr lang="en-GB" sz="2000" b="1" dirty="0">
                          <a:solidFill>
                            <a:schemeClr val="accent6">
                              <a:lumMod val="10000"/>
                            </a:schemeClr>
                          </a:solidFill>
                        </a:rPr>
                        <a:t>96%</a:t>
                      </a:r>
                    </a:p>
                    <a:p>
                      <a:pPr algn="ctr"/>
                      <a:r>
                        <a:rPr lang="en-GB" sz="2000" b="1" dirty="0">
                          <a:solidFill>
                            <a:schemeClr val="accent6">
                              <a:lumMod val="10000"/>
                            </a:schemeClr>
                          </a:solidFill>
                        </a:rPr>
                        <a:t>94%</a:t>
                      </a:r>
                    </a:p>
                  </a:txBody>
                  <a:tcPr marL="80760" marR="80760" marT="45727" marB="45727">
                    <a:solidFill>
                      <a:srgbClr val="DDDDDD"/>
                    </a:solidFill>
                  </a:tcPr>
                </a:tc>
                <a:tc>
                  <a:txBody>
                    <a:bodyPr/>
                    <a:lstStyle/>
                    <a:p>
                      <a:pPr algn="ctr"/>
                      <a:endParaRPr lang="en-GB" sz="2000" b="1" dirty="0">
                        <a:solidFill>
                          <a:schemeClr val="accent6">
                            <a:lumMod val="10000"/>
                          </a:schemeClr>
                        </a:solidFill>
                      </a:endParaRPr>
                    </a:p>
                    <a:p>
                      <a:pPr algn="ctr"/>
                      <a:r>
                        <a:rPr lang="en-GB" sz="2000" b="1" dirty="0">
                          <a:solidFill>
                            <a:schemeClr val="accent6">
                              <a:lumMod val="10000"/>
                            </a:schemeClr>
                          </a:solidFill>
                        </a:rPr>
                        <a:t>19%</a:t>
                      </a:r>
                      <a:r>
                        <a:rPr lang="en-GB" sz="2000" b="1" baseline="0" dirty="0">
                          <a:solidFill>
                            <a:schemeClr val="accent6">
                              <a:lumMod val="10000"/>
                            </a:schemeClr>
                          </a:solidFill>
                        </a:rPr>
                        <a:t> (9 </a:t>
                      </a:r>
                      <a:r>
                        <a:rPr lang="en-US" sz="2000" b="1" baseline="0" dirty="0">
                          <a:solidFill>
                            <a:schemeClr val="accent6">
                              <a:lumMod val="10000"/>
                            </a:schemeClr>
                          </a:solidFill>
                        </a:rPr>
                        <a:t>–</a:t>
                      </a:r>
                      <a:r>
                        <a:rPr lang="en-GB" sz="2000" b="1" baseline="0" dirty="0">
                          <a:solidFill>
                            <a:schemeClr val="accent6">
                              <a:lumMod val="10000"/>
                            </a:schemeClr>
                          </a:solidFill>
                        </a:rPr>
                        <a:t> 33</a:t>
                      </a:r>
                      <a:r>
                        <a:rPr lang="en-GB" sz="2000" b="1" dirty="0">
                          <a:solidFill>
                            <a:schemeClr val="accent6">
                              <a:lumMod val="10000"/>
                            </a:schemeClr>
                          </a:solidFill>
                        </a:rPr>
                        <a:t>%</a:t>
                      </a:r>
                      <a:r>
                        <a:rPr lang="en-GB" sz="2000" b="1" baseline="0" dirty="0">
                          <a:solidFill>
                            <a:schemeClr val="accent6">
                              <a:lumMod val="10000"/>
                            </a:schemeClr>
                          </a:solidFill>
                        </a:rPr>
                        <a:t>)</a:t>
                      </a:r>
                      <a:br>
                        <a:rPr lang="en-GB" sz="2000" b="1" dirty="0">
                          <a:solidFill>
                            <a:schemeClr val="accent6">
                              <a:lumMod val="10000"/>
                            </a:schemeClr>
                          </a:solidFill>
                        </a:rPr>
                      </a:br>
                      <a:r>
                        <a:rPr lang="en-GB" sz="2000" b="1" dirty="0">
                          <a:solidFill>
                            <a:schemeClr val="accent6">
                              <a:lumMod val="10000"/>
                            </a:schemeClr>
                          </a:solidFill>
                        </a:rPr>
                        <a:t>17%</a:t>
                      </a:r>
                      <a:r>
                        <a:rPr lang="en-GB" sz="2000" b="1" baseline="0" dirty="0">
                          <a:solidFill>
                            <a:schemeClr val="accent6">
                              <a:lumMod val="10000"/>
                            </a:schemeClr>
                          </a:solidFill>
                        </a:rPr>
                        <a:t> (8 </a:t>
                      </a:r>
                      <a:r>
                        <a:rPr lang="en-US" sz="2000" b="1" baseline="0" dirty="0">
                          <a:solidFill>
                            <a:schemeClr val="accent6">
                              <a:lumMod val="10000"/>
                            </a:schemeClr>
                          </a:solidFill>
                        </a:rPr>
                        <a:t>–</a:t>
                      </a:r>
                      <a:r>
                        <a:rPr lang="en-GB" sz="2000" b="1" baseline="0" dirty="0">
                          <a:solidFill>
                            <a:schemeClr val="accent6">
                              <a:lumMod val="10000"/>
                            </a:schemeClr>
                          </a:solidFill>
                        </a:rPr>
                        <a:t> 30</a:t>
                      </a:r>
                      <a:r>
                        <a:rPr lang="en-GB" sz="2000" b="1" dirty="0">
                          <a:solidFill>
                            <a:schemeClr val="accent6">
                              <a:lumMod val="10000"/>
                            </a:schemeClr>
                          </a:solidFill>
                        </a:rPr>
                        <a:t>%</a:t>
                      </a:r>
                      <a:r>
                        <a:rPr lang="en-GB" sz="2000" b="1" baseline="0" dirty="0">
                          <a:solidFill>
                            <a:schemeClr val="accent6">
                              <a:lumMod val="10000"/>
                            </a:schemeClr>
                          </a:solidFill>
                        </a:rPr>
                        <a:t>)</a:t>
                      </a:r>
                      <a:endParaRPr lang="en-GB" sz="2000" b="1" dirty="0">
                        <a:solidFill>
                          <a:schemeClr val="accent6">
                            <a:lumMod val="10000"/>
                          </a:schemeClr>
                        </a:solidFill>
                      </a:endParaRPr>
                    </a:p>
                  </a:txBody>
                  <a:tcPr marL="80760" marR="80760" marT="45727" marB="45727">
                    <a:solidFill>
                      <a:srgbClr val="DDDDDD"/>
                    </a:solidFill>
                  </a:tcPr>
                </a:tc>
                <a:tc>
                  <a:txBody>
                    <a:bodyPr/>
                    <a:lstStyle/>
                    <a:p>
                      <a:pPr algn="ctr"/>
                      <a:endParaRPr lang="en-GB" sz="2000" b="1" dirty="0">
                        <a:solidFill>
                          <a:schemeClr val="accent6">
                            <a:lumMod val="10000"/>
                          </a:schemeClr>
                        </a:solidFill>
                      </a:endParaRPr>
                    </a:p>
                    <a:p>
                      <a:pPr algn="ctr"/>
                      <a:endParaRPr lang="en-GB" sz="2000" b="1" dirty="0">
                        <a:solidFill>
                          <a:schemeClr val="accent6">
                            <a:lumMod val="10000"/>
                          </a:schemeClr>
                        </a:solidFill>
                      </a:endParaRPr>
                    </a:p>
                    <a:p>
                      <a:pPr algn="ctr"/>
                      <a:r>
                        <a:rPr lang="en-GB" sz="2000" b="1" dirty="0">
                          <a:solidFill>
                            <a:schemeClr val="accent6">
                              <a:lumMod val="10000"/>
                            </a:schemeClr>
                          </a:solidFill>
                        </a:rPr>
                        <a:t>0 </a:t>
                      </a:r>
                      <a:r>
                        <a:rPr lang="en-US" sz="2000" b="1" dirty="0">
                          <a:solidFill>
                            <a:schemeClr val="accent6">
                              <a:lumMod val="10000"/>
                            </a:schemeClr>
                          </a:solidFill>
                        </a:rPr>
                        <a:t>–</a:t>
                      </a:r>
                      <a:r>
                        <a:rPr lang="en-GB" sz="2000" b="1" dirty="0">
                          <a:solidFill>
                            <a:schemeClr val="accent6">
                              <a:lumMod val="10000"/>
                            </a:schemeClr>
                          </a:solidFill>
                        </a:rPr>
                        <a:t> 20% </a:t>
                      </a:r>
                    </a:p>
                  </a:txBody>
                  <a:tcPr marL="80760" marR="80760" marT="45727" marB="45727">
                    <a:solidFill>
                      <a:srgbClr val="DDDDDD"/>
                    </a:solidFill>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D5D3B9F1-67FB-4990-8A9E-ACFD2C69262C}"/>
              </a:ext>
            </a:extLst>
          </p:cNvPr>
          <p:cNvSpPr>
            <a:spLocks noGrp="1"/>
          </p:cNvSpPr>
          <p:nvPr>
            <p:ph type="sldNum" sz="quarter" idx="12"/>
          </p:nvPr>
        </p:nvSpPr>
        <p:spPr>
          <a:xfrm>
            <a:off x="3543300" y="6367926"/>
            <a:ext cx="2057400" cy="365125"/>
          </a:xfrm>
        </p:spPr>
        <p:txBody>
          <a:bodyPr/>
          <a:lstStyle/>
          <a:p>
            <a:pPr algn="ctr"/>
            <a:fld id="{EE1385C2-C24A-4E88-87F7-2016927FAD7D}" type="slidenum">
              <a:rPr lang="en-GB" smtClean="0"/>
              <a:pPr algn="ctr"/>
              <a:t>3</a:t>
            </a:fld>
            <a:endParaRPr lang="en-GB" dirty="0"/>
          </a:p>
        </p:txBody>
      </p:sp>
      <p:sp>
        <p:nvSpPr>
          <p:cNvPr id="10" name="Footer Placeholder 5">
            <a:extLst>
              <a:ext uri="{FF2B5EF4-FFF2-40B4-BE49-F238E27FC236}">
                <a16:creationId xmlns:a16="http://schemas.microsoft.com/office/drawing/2014/main" id="{CA1C841C-1192-428D-A00F-9D6AB46203EA}"/>
              </a:ext>
            </a:extLst>
          </p:cNvPr>
          <p:cNvSpPr>
            <a:spLocks noGrp="1"/>
          </p:cNvSpPr>
          <p:nvPr>
            <p:ph type="ftr" sz="quarter" idx="11"/>
          </p:nvPr>
        </p:nvSpPr>
        <p:spPr>
          <a:xfrm>
            <a:off x="5914663" y="6367926"/>
            <a:ext cx="3229337" cy="365125"/>
          </a:xfrm>
        </p:spPr>
        <p:txBody>
          <a:bodyPr/>
          <a:lstStyle/>
          <a:p>
            <a:pPr algn="r"/>
            <a:r>
              <a:rPr lang="en-GB" altLang="en-US">
                <a:solidFill>
                  <a:schemeClr val="accent6">
                    <a:lumMod val="10000"/>
                  </a:schemeClr>
                </a:solidFill>
              </a:rPr>
              <a:t>www.rcgp.org.uk/targetantibiotics</a:t>
            </a:r>
            <a:endParaRPr lang="en-US" altLang="en-US" dirty="0">
              <a:solidFill>
                <a:schemeClr val="accent6">
                  <a:lumMod val="1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5EBC02-0EB5-426A-BA4D-A7E4DCEE51A4}"/>
              </a:ext>
            </a:extLst>
          </p:cNvPr>
          <p:cNvSpPr>
            <a:spLocks noGrp="1"/>
          </p:cNvSpPr>
          <p:nvPr>
            <p:ph type="title"/>
          </p:nvPr>
        </p:nvSpPr>
        <p:spPr/>
        <p:txBody>
          <a:bodyPr>
            <a:normAutofit/>
          </a:bodyPr>
          <a:lstStyle/>
          <a:p>
            <a:r>
              <a:rPr lang="en-GB" altLang="en-US" dirty="0">
                <a:solidFill>
                  <a:srgbClr val="AF1E2C"/>
                </a:solidFill>
              </a:rPr>
              <a:t>Why nitrofurantoin first-line?</a:t>
            </a:r>
            <a:br>
              <a:rPr lang="en-GB" altLang="en-US" dirty="0">
                <a:solidFill>
                  <a:srgbClr val="AF1E2C"/>
                </a:solidFill>
              </a:rPr>
            </a:br>
            <a:r>
              <a:rPr lang="en-GB" altLang="en-US" sz="3600" dirty="0">
                <a:solidFill>
                  <a:schemeClr val="accent5">
                    <a:lumMod val="10000"/>
                  </a:schemeClr>
                </a:solidFill>
              </a:rPr>
              <a:t>Trimethoprim resistance is very high</a:t>
            </a:r>
            <a:endParaRPr lang="en-GB" dirty="0">
              <a:solidFill>
                <a:schemeClr val="accent5">
                  <a:lumMod val="10000"/>
                </a:schemeClr>
              </a:solidFill>
            </a:endParaRPr>
          </a:p>
        </p:txBody>
      </p:sp>
      <p:pic>
        <p:nvPicPr>
          <p:cNvPr id="27" name="Picture 4" descr="X:\Primary Care Share\UTI\HIS 2018\presentations\Welsh Trim d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08" y="2259210"/>
            <a:ext cx="6105029" cy="44738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850" y="3195089"/>
            <a:ext cx="15525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
          <p:cNvSpPr txBox="1">
            <a:spLocks noChangeArrowheads="1"/>
          </p:cNvSpPr>
          <p:nvPr/>
        </p:nvSpPr>
        <p:spPr bwMode="auto">
          <a:xfrm>
            <a:off x="5405601" y="3658390"/>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800" b="1" kern="0" dirty="0">
                <a:solidFill>
                  <a:srgbClr val="4F81BD"/>
                </a:solidFill>
                <a:ea typeface="+mn-ea"/>
              </a:rPr>
              <a:t>37%</a:t>
            </a:r>
          </a:p>
        </p:txBody>
      </p:sp>
      <p:sp>
        <p:nvSpPr>
          <p:cNvPr id="30" name="TextBox 1"/>
          <p:cNvSpPr txBox="1">
            <a:spLocks noChangeArrowheads="1"/>
          </p:cNvSpPr>
          <p:nvPr/>
        </p:nvSpPr>
        <p:spPr bwMode="auto">
          <a:xfrm>
            <a:off x="5390237" y="2259210"/>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800" b="1" kern="0" dirty="0">
                <a:solidFill>
                  <a:srgbClr val="C00000"/>
                </a:solidFill>
                <a:ea typeface="+mn-ea"/>
              </a:rPr>
              <a:t>47%</a:t>
            </a:r>
          </a:p>
        </p:txBody>
      </p:sp>
      <p:cxnSp>
        <p:nvCxnSpPr>
          <p:cNvPr id="32" name="Straight Arrow Connector 31"/>
          <p:cNvCxnSpPr>
            <a:cxnSpLocks/>
          </p:cNvCxnSpPr>
          <p:nvPr/>
        </p:nvCxnSpPr>
        <p:spPr>
          <a:xfrm>
            <a:off x="4749788" y="2387399"/>
            <a:ext cx="0" cy="3782329"/>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3" name="TextBox 5"/>
          <p:cNvSpPr txBox="1">
            <a:spLocks noChangeArrowheads="1"/>
          </p:cNvSpPr>
          <p:nvPr/>
        </p:nvSpPr>
        <p:spPr bwMode="auto">
          <a:xfrm>
            <a:off x="5765963" y="5504802"/>
            <a:ext cx="2891684" cy="646331"/>
          </a:xfrm>
          <a:prstGeom prst="rect">
            <a:avLst/>
          </a:prstGeom>
          <a:solidFill>
            <a:schemeClr val="bg1"/>
          </a:solid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en-US" kern="0" dirty="0">
                <a:solidFill>
                  <a:srgbClr val="C00000"/>
                </a:solidFill>
                <a:ea typeface="+mn-ea"/>
              </a:rPr>
              <a:t>Risk of resistance remains</a:t>
            </a:r>
          </a:p>
          <a:p>
            <a:pPr algn="r" eaLnBrk="1" hangingPunct="1">
              <a:defRPr/>
            </a:pPr>
            <a:r>
              <a:rPr lang="en-GB" altLang="en-US" kern="0" dirty="0">
                <a:solidFill>
                  <a:srgbClr val="000000"/>
                </a:solidFill>
                <a:ea typeface="+mn-ea"/>
              </a:rPr>
              <a:t>2.5 x at 6 m post antibiotic</a:t>
            </a:r>
          </a:p>
        </p:txBody>
      </p:sp>
      <p:sp>
        <p:nvSpPr>
          <p:cNvPr id="3" name="Rectangle 2">
            <a:extLst>
              <a:ext uri="{FF2B5EF4-FFF2-40B4-BE49-F238E27FC236}">
                <a16:creationId xmlns:a16="http://schemas.microsoft.com/office/drawing/2014/main" id="{D0DC91AD-C835-43CD-8D1A-D98E8375D4CC}"/>
              </a:ext>
            </a:extLst>
          </p:cNvPr>
          <p:cNvSpPr/>
          <p:nvPr/>
        </p:nvSpPr>
        <p:spPr>
          <a:xfrm>
            <a:off x="1126837" y="1774233"/>
            <a:ext cx="8017163" cy="369332"/>
          </a:xfrm>
          <a:prstGeom prst="rect">
            <a:avLst/>
          </a:prstGeom>
        </p:spPr>
        <p:txBody>
          <a:bodyPr wrap="square">
            <a:spAutoFit/>
          </a:bodyPr>
          <a:lstStyle/>
          <a:p>
            <a:pPr algn="ctr" fontAlgn="auto">
              <a:spcBef>
                <a:spcPts val="0"/>
              </a:spcBef>
              <a:spcAft>
                <a:spcPts val="0"/>
              </a:spcAft>
            </a:pPr>
            <a:r>
              <a:rPr lang="en-GB" b="1" dirty="0">
                <a:solidFill>
                  <a:prstClr val="black"/>
                </a:solidFill>
                <a:cs typeface="Arial" panose="020B0604020202020204" pitchFamily="34" charset="0"/>
              </a:rPr>
              <a:t>Nitrofurantoin replaced trimethoprim as 1st line in PHE guidance December 2014</a:t>
            </a:r>
          </a:p>
        </p:txBody>
      </p:sp>
      <p:sp>
        <p:nvSpPr>
          <p:cNvPr id="15" name="Footer Placeholder 5">
            <a:extLst>
              <a:ext uri="{FF2B5EF4-FFF2-40B4-BE49-F238E27FC236}">
                <a16:creationId xmlns:a16="http://schemas.microsoft.com/office/drawing/2014/main" id="{742BCDCF-9792-4FFE-B454-C697AF9B9F1B}"/>
              </a:ext>
            </a:extLst>
          </p:cNvPr>
          <p:cNvSpPr>
            <a:spLocks noGrp="1"/>
          </p:cNvSpPr>
          <p:nvPr>
            <p:ph type="ftr" sz="quarter" idx="11"/>
          </p:nvPr>
        </p:nvSpPr>
        <p:spPr>
          <a:xfrm>
            <a:off x="6057900" y="6367926"/>
            <a:ext cx="3086100" cy="365125"/>
          </a:xfrm>
        </p:spPr>
        <p:txBody>
          <a:bodyPr/>
          <a:lstStyle/>
          <a:p>
            <a:pPr algn="r">
              <a:defRPr/>
            </a:pPr>
            <a:r>
              <a:rPr lang="en-GB" altLang="en-US" kern="0">
                <a:solidFill>
                  <a:schemeClr val="accent6">
                    <a:lumMod val="10000"/>
                  </a:schemeClr>
                </a:solidFill>
              </a:rPr>
              <a:t>www.rcgp.org.uk/targetantibiotics</a:t>
            </a:r>
            <a:endParaRPr lang="en-GB" altLang="en-US" kern="0" dirty="0">
              <a:solidFill>
                <a:schemeClr val="accent6">
                  <a:lumMod val="10000"/>
                </a:schemeClr>
              </a:solidFill>
            </a:endParaRPr>
          </a:p>
        </p:txBody>
      </p:sp>
      <p:sp>
        <p:nvSpPr>
          <p:cNvPr id="12" name="TextBox 11">
            <a:extLst>
              <a:ext uri="{FF2B5EF4-FFF2-40B4-BE49-F238E27FC236}">
                <a16:creationId xmlns:a16="http://schemas.microsoft.com/office/drawing/2014/main" id="{988D7D4A-61D9-4764-906B-FAE7C9EC0027}"/>
              </a:ext>
            </a:extLst>
          </p:cNvPr>
          <p:cNvSpPr txBox="1"/>
          <p:nvPr/>
        </p:nvSpPr>
        <p:spPr>
          <a:xfrm>
            <a:off x="0" y="1825625"/>
            <a:ext cx="677108" cy="4468888"/>
          </a:xfrm>
          <a:prstGeom prst="rect">
            <a:avLst/>
          </a:prstGeom>
          <a:solidFill>
            <a:srgbClr val="FF9933"/>
          </a:solidFill>
        </p:spPr>
        <p:txBody>
          <a:bodyPr vert="vert270" wrap="square">
            <a:spAutoFit/>
          </a:bodyPr>
          <a:lstStyle/>
          <a:p>
            <a:pPr algn="ctr">
              <a:defRPr/>
            </a:pPr>
            <a:r>
              <a:rPr lang="en-GB" sz="1600" dirty="0">
                <a:solidFill>
                  <a:schemeClr val="bg1"/>
                </a:solidFill>
              </a:rPr>
              <a:t>Clinical Scenario</a:t>
            </a:r>
          </a:p>
          <a:p>
            <a:pPr algn="ctr">
              <a:defRPr/>
            </a:pPr>
            <a:r>
              <a:rPr lang="en-GB" sz="1600" b="1" dirty="0">
                <a:solidFill>
                  <a:schemeClr val="bg1"/>
                </a:solidFill>
              </a:rPr>
              <a:t>Urinary Tract Infection</a:t>
            </a:r>
          </a:p>
        </p:txBody>
      </p:sp>
    </p:spTree>
    <p:extLst>
      <p:ext uri="{BB962C8B-B14F-4D97-AF65-F5344CB8AC3E}">
        <p14:creationId xmlns:p14="http://schemas.microsoft.com/office/powerpoint/2010/main" val="4113813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B4941F-7CB3-4E12-B89A-8BC65D35A962}"/>
              </a:ext>
            </a:extLst>
          </p:cNvPr>
          <p:cNvSpPr txBox="1"/>
          <p:nvPr/>
        </p:nvSpPr>
        <p:spPr>
          <a:xfrm>
            <a:off x="1500028" y="666921"/>
            <a:ext cx="7346022" cy="1015663"/>
          </a:xfrm>
          <a:prstGeom prst="rect">
            <a:avLst/>
          </a:prstGeom>
          <a:noFill/>
        </p:spPr>
        <p:txBody>
          <a:bodyPr wrap="square" rtlCol="0">
            <a:spAutoFit/>
          </a:bodyPr>
          <a:lstStyle/>
          <a:p>
            <a:pPr algn="ctr">
              <a:defRPr sz="1680" b="1" i="0" u="none" strike="noStrike" kern="1200" spc="0" baseline="0">
                <a:solidFill>
                  <a:srgbClr val="F6F6F6">
                    <a:lumMod val="10000"/>
                  </a:srgbClr>
                </a:solidFill>
                <a:latin typeface="+mn-lt"/>
                <a:ea typeface="+mn-ea"/>
                <a:cs typeface="+mn-cs"/>
              </a:defRPr>
            </a:pPr>
            <a:r>
              <a:rPr lang="en-GB" sz="2000" dirty="0"/>
              <a:t>Cephalexin, Pivmecillinam &amp; Fosfomycin Items per 1,000 ASTRO-PU</a:t>
            </a:r>
          </a:p>
          <a:p>
            <a:pPr algn="ctr">
              <a:defRPr sz="1680" b="1" i="0" u="none" strike="noStrike" kern="1200" spc="0" baseline="0">
                <a:solidFill>
                  <a:srgbClr val="F6F6F6">
                    <a:lumMod val="10000"/>
                  </a:srgbClr>
                </a:solidFill>
                <a:latin typeface="+mn-lt"/>
                <a:ea typeface="+mn-ea"/>
                <a:cs typeface="+mn-cs"/>
              </a:defRPr>
            </a:pPr>
            <a:r>
              <a:rPr lang="en-GB" sz="2000" dirty="0"/>
              <a:t>August 2019 to July 2020</a:t>
            </a:r>
          </a:p>
          <a:p>
            <a:endParaRPr lang="en-GB" sz="2000" dirty="0"/>
          </a:p>
        </p:txBody>
      </p:sp>
      <p:pic>
        <p:nvPicPr>
          <p:cNvPr id="5" name="Picture 4">
            <a:extLst>
              <a:ext uri="{FF2B5EF4-FFF2-40B4-BE49-F238E27FC236}">
                <a16:creationId xmlns:a16="http://schemas.microsoft.com/office/drawing/2014/main" id="{4557958D-E84E-4C98-833F-504914A96DD8}"/>
              </a:ext>
            </a:extLst>
          </p:cNvPr>
          <p:cNvPicPr>
            <a:picLocks noChangeAspect="1"/>
          </p:cNvPicPr>
          <p:nvPr/>
        </p:nvPicPr>
        <p:blipFill rotWithShape="1">
          <a:blip r:embed="rId3">
            <a:extLst>
              <a:ext uri="{28A0092B-C50C-407E-A947-70E740481C1C}">
                <a14:useLocalDpi xmlns:a14="http://schemas.microsoft.com/office/drawing/2010/main" val="0"/>
              </a:ext>
            </a:extLst>
          </a:blip>
          <a:srcRect t="25129"/>
          <a:stretch/>
        </p:blipFill>
        <p:spPr>
          <a:xfrm>
            <a:off x="24078" y="1895912"/>
            <a:ext cx="9095843" cy="3900885"/>
          </a:xfrm>
          <a:prstGeom prst="rect">
            <a:avLst/>
          </a:prstGeom>
        </p:spPr>
      </p:pic>
      <p:sp>
        <p:nvSpPr>
          <p:cNvPr id="6" name="Footer Placeholder 5">
            <a:extLst>
              <a:ext uri="{FF2B5EF4-FFF2-40B4-BE49-F238E27FC236}">
                <a16:creationId xmlns:a16="http://schemas.microsoft.com/office/drawing/2014/main" id="{75DB512F-97F8-4AD3-92EC-B9FF7A3997D2}"/>
              </a:ext>
            </a:extLst>
          </p:cNvPr>
          <p:cNvSpPr>
            <a:spLocks noGrp="1"/>
          </p:cNvSpPr>
          <p:nvPr>
            <p:ph type="ftr" sz="quarter" idx="11"/>
          </p:nvPr>
        </p:nvSpPr>
        <p:spPr>
          <a:xfrm>
            <a:off x="5394121" y="6367926"/>
            <a:ext cx="3749879" cy="365125"/>
          </a:xfrm>
        </p:spPr>
        <p:txBody>
          <a:bodyPr/>
          <a:lstStyle/>
          <a:p>
            <a:pPr algn="r"/>
            <a:r>
              <a:rPr lang="en-GB" altLang="en-US" dirty="0">
                <a:solidFill>
                  <a:schemeClr val="accent6">
                    <a:lumMod val="10000"/>
                  </a:schemeClr>
                </a:solidFill>
                <a:latin typeface="Calibri "/>
              </a:rPr>
              <a:t>www.rcgp.org.uk/targetantibiotics</a:t>
            </a:r>
          </a:p>
        </p:txBody>
      </p:sp>
      <p:sp>
        <p:nvSpPr>
          <p:cNvPr id="8" name="Slide Number Placeholder 1">
            <a:extLst>
              <a:ext uri="{FF2B5EF4-FFF2-40B4-BE49-F238E27FC236}">
                <a16:creationId xmlns:a16="http://schemas.microsoft.com/office/drawing/2014/main" id="{0241FEBD-320E-46EA-B227-EB28D9C62C01}"/>
              </a:ext>
            </a:extLst>
          </p:cNvPr>
          <p:cNvSpPr txBox="1">
            <a:spLocks/>
          </p:cNvSpPr>
          <p:nvPr/>
        </p:nvSpPr>
        <p:spPr>
          <a:xfrm>
            <a:off x="3543300" y="636792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31</a:t>
            </a:fld>
            <a:endParaRPr lang="en-GB" dirty="0"/>
          </a:p>
        </p:txBody>
      </p:sp>
      <p:sp>
        <p:nvSpPr>
          <p:cNvPr id="9" name="Footer Placeholder 5">
            <a:extLst>
              <a:ext uri="{FF2B5EF4-FFF2-40B4-BE49-F238E27FC236}">
                <a16:creationId xmlns:a16="http://schemas.microsoft.com/office/drawing/2014/main" id="{1B26857A-6A68-43BF-A9FB-255EC3F81653}"/>
              </a:ext>
            </a:extLst>
          </p:cNvPr>
          <p:cNvSpPr txBox="1">
            <a:spLocks/>
          </p:cNvSpPr>
          <p:nvPr/>
        </p:nvSpPr>
        <p:spPr>
          <a:xfrm>
            <a:off x="224182" y="6356350"/>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altLang="en-US" dirty="0">
                <a:solidFill>
                  <a:schemeClr val="accent6">
                    <a:lumMod val="10000"/>
                  </a:schemeClr>
                </a:solidFill>
              </a:rPr>
              <a:t>Remote Assessment V4</a:t>
            </a:r>
          </a:p>
        </p:txBody>
      </p:sp>
    </p:spTree>
    <p:extLst>
      <p:ext uri="{BB962C8B-B14F-4D97-AF65-F5344CB8AC3E}">
        <p14:creationId xmlns:p14="http://schemas.microsoft.com/office/powerpoint/2010/main" val="289564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695" t="7080" r="-8695" b="742"/>
          <a:stretch/>
        </p:blipFill>
        <p:spPr bwMode="auto">
          <a:xfrm>
            <a:off x="5095572" y="2307083"/>
            <a:ext cx="3462154" cy="2929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865830" y="521201"/>
            <a:ext cx="7223461" cy="547044"/>
          </a:xfrm>
        </p:spPr>
        <p:txBody>
          <a:bodyPr>
            <a:noAutofit/>
          </a:bodyPr>
          <a:lstStyle/>
          <a:p>
            <a:r>
              <a:rPr lang="en-GB" dirty="0">
                <a:solidFill>
                  <a:srgbClr val="AF1E2C"/>
                </a:solidFill>
              </a:rPr>
              <a:t>Fingertips AMR Local Indicators</a:t>
            </a:r>
          </a:p>
        </p:txBody>
      </p:sp>
      <p:sp>
        <p:nvSpPr>
          <p:cNvPr id="4" name="Content Placeholder 2"/>
          <p:cNvSpPr>
            <a:spLocks noGrp="1"/>
          </p:cNvSpPr>
          <p:nvPr>
            <p:ph idx="1"/>
          </p:nvPr>
        </p:nvSpPr>
        <p:spPr>
          <a:xfrm>
            <a:off x="291274" y="1875480"/>
            <a:ext cx="8028000" cy="3554759"/>
          </a:xfrm>
        </p:spPr>
        <p:txBody>
          <a:bodyPr>
            <a:noAutofit/>
          </a:bodyPr>
          <a:lstStyle/>
          <a:p>
            <a:pPr marL="0" lvl="0" indent="0">
              <a:buNone/>
            </a:pPr>
            <a:r>
              <a:rPr lang="en-US" sz="2400" b="1" dirty="0">
                <a:solidFill>
                  <a:srgbClr val="AF1E2C"/>
                </a:solidFill>
              </a:rPr>
              <a:t>Since April 2016 146 indicators launched in six domains:</a:t>
            </a:r>
          </a:p>
          <a:p>
            <a:r>
              <a:rPr lang="en-US" sz="2000" dirty="0"/>
              <a:t>Antimicrobial Resistance (AMR)</a:t>
            </a:r>
          </a:p>
          <a:p>
            <a:r>
              <a:rPr lang="en-US" sz="2000" dirty="0"/>
              <a:t>Antibiotic Prescribing</a:t>
            </a:r>
          </a:p>
          <a:p>
            <a:r>
              <a:rPr lang="en-US" sz="2000" dirty="0"/>
              <a:t>Healthcare-Associated Infections (HCAI)</a:t>
            </a:r>
          </a:p>
          <a:p>
            <a:r>
              <a:rPr lang="en-US" sz="2000" dirty="0"/>
              <a:t>Infection Prevention and Control (IPC)</a:t>
            </a:r>
          </a:p>
          <a:p>
            <a:r>
              <a:rPr lang="en-US" sz="2000" dirty="0"/>
              <a:t>Antimicrobial stewardship (AMS)</a:t>
            </a:r>
          </a:p>
          <a:p>
            <a:r>
              <a:rPr lang="en-US" sz="2000" dirty="0"/>
              <a:t>Supporting NHS England Initiatives</a:t>
            </a:r>
          </a:p>
          <a:p>
            <a:pPr marL="0" indent="0">
              <a:buNone/>
            </a:pPr>
            <a:r>
              <a:rPr lang="en-US" sz="2400" b="1" dirty="0">
                <a:solidFill>
                  <a:srgbClr val="AF1E2C"/>
                </a:solidFill>
              </a:rPr>
              <a:t>By </a:t>
            </a:r>
          </a:p>
          <a:p>
            <a:r>
              <a:rPr lang="en-US" sz="2000" dirty="0"/>
              <a:t>CCG, General Practice,</a:t>
            </a:r>
          </a:p>
          <a:p>
            <a:r>
              <a:rPr lang="en-US" sz="2000" dirty="0"/>
              <a:t>NHS acute Trust, lab</a:t>
            </a:r>
          </a:p>
          <a:p>
            <a:pPr marL="0" indent="0">
              <a:buNone/>
            </a:pPr>
            <a:endParaRPr lang="en-US" sz="2000" dirty="0"/>
          </a:p>
        </p:txBody>
      </p:sp>
      <p:sp>
        <p:nvSpPr>
          <p:cNvPr id="6" name="TextBox 5"/>
          <p:cNvSpPr txBox="1"/>
          <p:nvPr/>
        </p:nvSpPr>
        <p:spPr>
          <a:xfrm>
            <a:off x="5634892" y="6593719"/>
            <a:ext cx="3157664" cy="275022"/>
          </a:xfrm>
          <a:prstGeom prst="rect">
            <a:avLst/>
          </a:prstGeom>
          <a:noFill/>
        </p:spPr>
        <p:txBody>
          <a:bodyPr wrap="square" lIns="89480" tIns="44741" rIns="89480" bIns="44741" rtlCol="0">
            <a:spAutoFit/>
          </a:bodyPr>
          <a:lstStyle/>
          <a:p>
            <a:pPr algn="r" defTabSz="685800">
              <a:defRPr/>
            </a:pPr>
            <a:r>
              <a:rPr lang="en-GB" sz="1200" dirty="0"/>
              <a:t>Johnson AP </a:t>
            </a:r>
            <a:r>
              <a:rPr lang="en-GB" sz="1200" i="1" dirty="0"/>
              <a:t>et al</a:t>
            </a:r>
            <a:r>
              <a:rPr lang="en-GB" sz="1200" dirty="0"/>
              <a:t>. 2017. JAC</a:t>
            </a:r>
          </a:p>
        </p:txBody>
      </p:sp>
      <p:sp>
        <p:nvSpPr>
          <p:cNvPr id="10" name="Footer Placeholder 4">
            <a:extLst>
              <a:ext uri="{FF2B5EF4-FFF2-40B4-BE49-F238E27FC236}">
                <a16:creationId xmlns:a16="http://schemas.microsoft.com/office/drawing/2014/main" id="{19B00A61-637B-4B38-8F94-8ACB3C74487A}"/>
              </a:ext>
            </a:extLst>
          </p:cNvPr>
          <p:cNvSpPr txBox="1">
            <a:spLocks/>
          </p:cNvSpPr>
          <p:nvPr/>
        </p:nvSpPr>
        <p:spPr>
          <a:xfrm>
            <a:off x="6057900" y="6318000"/>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Courtesy of Dr Diane Ashiru-Oredope </a:t>
            </a:r>
          </a:p>
        </p:txBody>
      </p:sp>
      <p:sp>
        <p:nvSpPr>
          <p:cNvPr id="3" name="TextBox 2">
            <a:extLst>
              <a:ext uri="{FF2B5EF4-FFF2-40B4-BE49-F238E27FC236}">
                <a16:creationId xmlns:a16="http://schemas.microsoft.com/office/drawing/2014/main" id="{5C884311-48BE-4F06-AA07-7B32D7829C5A}"/>
              </a:ext>
            </a:extLst>
          </p:cNvPr>
          <p:cNvSpPr txBox="1"/>
          <p:nvPr/>
        </p:nvSpPr>
        <p:spPr>
          <a:xfrm>
            <a:off x="2641600" y="1234265"/>
            <a:ext cx="5986585" cy="369332"/>
          </a:xfrm>
          <a:prstGeom prst="rect">
            <a:avLst/>
          </a:prstGeom>
          <a:solidFill>
            <a:srgbClr val="1B6EA1"/>
          </a:solidFill>
        </p:spPr>
        <p:txBody>
          <a:bodyPr wrap="square" rtlCol="0">
            <a:spAutoFit/>
          </a:bodyPr>
          <a:lstStyle/>
          <a:p>
            <a:r>
              <a:rPr lang="en-GB" u="sng" dirty="0">
                <a:solidFill>
                  <a:srgbClr val="0070C0"/>
                </a:solidFill>
                <a:hlinkClick r:id="rId4"/>
              </a:rPr>
              <a:t>https://fingertips.phe.org.uk/profile/amr-local-indicators</a:t>
            </a:r>
            <a:r>
              <a:rPr lang="en-GB" u="sng" dirty="0">
                <a:solidFill>
                  <a:srgbClr val="0070C0"/>
                </a:solidFill>
              </a:rPr>
              <a:t>  </a:t>
            </a:r>
          </a:p>
        </p:txBody>
      </p:sp>
      <p:sp>
        <p:nvSpPr>
          <p:cNvPr id="11" name="Slide Number Placeholder 1">
            <a:extLst>
              <a:ext uri="{FF2B5EF4-FFF2-40B4-BE49-F238E27FC236}">
                <a16:creationId xmlns:a16="http://schemas.microsoft.com/office/drawing/2014/main" id="{A1D16FFC-6876-424A-A098-AAF688F829F8}"/>
              </a:ext>
            </a:extLst>
          </p:cNvPr>
          <p:cNvSpPr txBox="1">
            <a:spLocks/>
          </p:cNvSpPr>
          <p:nvPr/>
        </p:nvSpPr>
        <p:spPr>
          <a:xfrm>
            <a:off x="3543300" y="636792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32</a:t>
            </a:fld>
            <a:endParaRPr lang="en-GB" dirty="0"/>
          </a:p>
        </p:txBody>
      </p:sp>
    </p:spTree>
    <p:extLst>
      <p:ext uri="{BB962C8B-B14F-4D97-AF65-F5344CB8AC3E}">
        <p14:creationId xmlns:p14="http://schemas.microsoft.com/office/powerpoint/2010/main" val="2023900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F4A1-0586-413C-B66D-E4DA26FC62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D8C75AC-1A3C-45A8-AC5C-B90EBED075D7}"/>
              </a:ext>
            </a:extLst>
          </p:cNvPr>
          <p:cNvSpPr>
            <a:spLocks noGrp="1"/>
          </p:cNvSpPr>
          <p:nvPr>
            <p:ph idx="1"/>
          </p:nvPr>
        </p:nvSpPr>
        <p:spPr/>
        <p:txBody>
          <a:bodyPr/>
          <a:lstStyle/>
          <a:p>
            <a:r>
              <a:rPr lang="en-GB" dirty="0"/>
              <a:t>F</a:t>
            </a:r>
          </a:p>
        </p:txBody>
      </p:sp>
      <p:sp>
        <p:nvSpPr>
          <p:cNvPr id="4" name="Slide Number Placeholder 3">
            <a:extLst>
              <a:ext uri="{FF2B5EF4-FFF2-40B4-BE49-F238E27FC236}">
                <a16:creationId xmlns:a16="http://schemas.microsoft.com/office/drawing/2014/main" id="{CA510811-624C-49C7-9C9F-114072A0D31F}"/>
              </a:ext>
            </a:extLst>
          </p:cNvPr>
          <p:cNvSpPr>
            <a:spLocks noGrp="1"/>
          </p:cNvSpPr>
          <p:nvPr>
            <p:ph type="sldNum" sz="quarter" idx="4294967295"/>
          </p:nvPr>
        </p:nvSpPr>
        <p:spPr>
          <a:xfrm>
            <a:off x="628650" y="6356351"/>
            <a:ext cx="2057400" cy="365125"/>
          </a:xfrm>
        </p:spPr>
        <p:txBody>
          <a:bodyPr/>
          <a:lstStyle/>
          <a:p>
            <a:pPr marL="398860">
              <a:defRPr/>
            </a:pPr>
            <a:r>
              <a:rPr lang="en-US"/>
              <a:t>  </a:t>
            </a:r>
            <a:endParaRPr lang="en-US" dirty="0"/>
          </a:p>
        </p:txBody>
      </p:sp>
      <p:sp>
        <p:nvSpPr>
          <p:cNvPr id="5" name="Footer Placeholder 4">
            <a:extLst>
              <a:ext uri="{FF2B5EF4-FFF2-40B4-BE49-F238E27FC236}">
                <a16:creationId xmlns:a16="http://schemas.microsoft.com/office/drawing/2014/main" id="{6B8F5DB9-62EA-4A0F-A101-8C4C50182512}"/>
              </a:ext>
            </a:extLst>
          </p:cNvPr>
          <p:cNvSpPr>
            <a:spLocks noGrp="1"/>
          </p:cNvSpPr>
          <p:nvPr>
            <p:ph type="ftr" sz="quarter" idx="11"/>
          </p:nvPr>
        </p:nvSpPr>
        <p:spPr>
          <a:xfrm>
            <a:off x="6057900" y="6479687"/>
            <a:ext cx="3086100" cy="365125"/>
          </a:xfrm>
        </p:spPr>
        <p:txBody>
          <a:bodyPr/>
          <a:lstStyle/>
          <a:p>
            <a:pPr>
              <a:defRPr/>
            </a:pPr>
            <a:r>
              <a:rPr lang="en-US"/>
              <a:t>www.rcgp.org.uk/targetantibiotics</a:t>
            </a:r>
            <a:endParaRPr lang="en-US" dirty="0"/>
          </a:p>
        </p:txBody>
      </p:sp>
      <p:grpSp>
        <p:nvGrpSpPr>
          <p:cNvPr id="9" name="Group 8">
            <a:extLst>
              <a:ext uri="{FF2B5EF4-FFF2-40B4-BE49-F238E27FC236}">
                <a16:creationId xmlns:a16="http://schemas.microsoft.com/office/drawing/2014/main" id="{C6C6BD8F-D86E-40CF-917D-BB5ED9F20701}"/>
              </a:ext>
            </a:extLst>
          </p:cNvPr>
          <p:cNvGrpSpPr/>
          <p:nvPr/>
        </p:nvGrpSpPr>
        <p:grpSpPr>
          <a:xfrm>
            <a:off x="78723" y="0"/>
            <a:ext cx="8356768" cy="6356351"/>
            <a:chOff x="1200151" y="0"/>
            <a:chExt cx="8259296" cy="6455363"/>
          </a:xfrm>
        </p:grpSpPr>
        <p:pic>
          <p:nvPicPr>
            <p:cNvPr id="6" name="Picture 5">
              <a:extLst>
                <a:ext uri="{FF2B5EF4-FFF2-40B4-BE49-F238E27FC236}">
                  <a16:creationId xmlns:a16="http://schemas.microsoft.com/office/drawing/2014/main" id="{47D77666-100F-442E-B0D0-D0C35C76EF04}"/>
                </a:ext>
              </a:extLst>
            </p:cNvPr>
            <p:cNvPicPr>
              <a:picLocks noChangeAspect="1"/>
            </p:cNvPicPr>
            <p:nvPr/>
          </p:nvPicPr>
          <p:blipFill>
            <a:blip r:embed="rId3"/>
            <a:stretch>
              <a:fillRect/>
            </a:stretch>
          </p:blipFill>
          <p:spPr>
            <a:xfrm>
              <a:off x="1200151" y="2637365"/>
              <a:ext cx="7776882" cy="3817998"/>
            </a:xfrm>
            <a:prstGeom prst="rect">
              <a:avLst/>
            </a:prstGeom>
          </p:spPr>
        </p:pic>
        <p:pic>
          <p:nvPicPr>
            <p:cNvPr id="7" name="Picture 6">
              <a:extLst>
                <a:ext uri="{FF2B5EF4-FFF2-40B4-BE49-F238E27FC236}">
                  <a16:creationId xmlns:a16="http://schemas.microsoft.com/office/drawing/2014/main" id="{13E76006-B13A-409A-906A-F61FF3415E79}"/>
                </a:ext>
              </a:extLst>
            </p:cNvPr>
            <p:cNvPicPr>
              <a:picLocks noChangeAspect="1"/>
            </p:cNvPicPr>
            <p:nvPr/>
          </p:nvPicPr>
          <p:blipFill>
            <a:blip r:embed="rId4"/>
            <a:stretch>
              <a:fillRect/>
            </a:stretch>
          </p:blipFill>
          <p:spPr>
            <a:xfrm>
              <a:off x="1200151" y="0"/>
              <a:ext cx="8259296" cy="3453172"/>
            </a:xfrm>
            <a:prstGeom prst="rect">
              <a:avLst/>
            </a:prstGeom>
          </p:spPr>
        </p:pic>
      </p:grpSp>
      <p:sp>
        <p:nvSpPr>
          <p:cNvPr id="8" name="TextBox 7">
            <a:extLst>
              <a:ext uri="{FF2B5EF4-FFF2-40B4-BE49-F238E27FC236}">
                <a16:creationId xmlns:a16="http://schemas.microsoft.com/office/drawing/2014/main" id="{1E374AA7-FFAF-4F6F-9EEE-4E52B47CAD6C}"/>
              </a:ext>
            </a:extLst>
          </p:cNvPr>
          <p:cNvSpPr txBox="1"/>
          <p:nvPr/>
        </p:nvSpPr>
        <p:spPr>
          <a:xfrm>
            <a:off x="4802113" y="4652398"/>
            <a:ext cx="4154161" cy="1131079"/>
          </a:xfrm>
          <a:prstGeom prst="rect">
            <a:avLst/>
          </a:prstGeom>
          <a:noFill/>
        </p:spPr>
        <p:txBody>
          <a:bodyPr wrap="square" rtlCol="0">
            <a:spAutoFit/>
          </a:bodyPr>
          <a:lstStyle/>
          <a:p>
            <a:r>
              <a:rPr lang="en-GB" sz="1350" dirty="0"/>
              <a:t>Fingertips </a:t>
            </a:r>
          </a:p>
          <a:p>
            <a:r>
              <a:rPr lang="en-GB" sz="1350" dirty="0">
                <a:solidFill>
                  <a:schemeClr val="accent5">
                    <a:lumMod val="10000"/>
                  </a:schemeClr>
                </a:solidFill>
              </a:rPr>
              <a:t>Broad-spectrum antibiotics </a:t>
            </a:r>
            <a:r>
              <a:rPr lang="en-GB" sz="1350" i="1" dirty="0">
                <a:solidFill>
                  <a:schemeClr val="accent5">
                    <a:lumMod val="10000"/>
                  </a:schemeClr>
                </a:solidFill>
              </a:rPr>
              <a:t>vs Clostridium difficile </a:t>
            </a:r>
            <a:r>
              <a:rPr lang="en-GB" sz="1350" dirty="0">
                <a:solidFill>
                  <a:schemeClr val="accent5">
                    <a:lumMod val="10000"/>
                  </a:schemeClr>
                </a:solidFill>
              </a:rPr>
              <a:t>rates </a:t>
            </a:r>
          </a:p>
          <a:p>
            <a:r>
              <a:rPr lang="en-GB" sz="1350" dirty="0">
                <a:solidFill>
                  <a:schemeClr val="accent5">
                    <a:lumMod val="10000"/>
                  </a:schemeClr>
                </a:solidFill>
              </a:rPr>
              <a:t>Allows comparison by CCG</a:t>
            </a:r>
          </a:p>
          <a:p>
            <a:pPr marL="285750" indent="-285750">
              <a:buFont typeface="Arial" panose="020B0604020202020204" pitchFamily="34" charset="0"/>
              <a:buChar char="•"/>
            </a:pPr>
            <a:r>
              <a:rPr lang="en-GB" sz="1350" dirty="0">
                <a:solidFill>
                  <a:schemeClr val="accent5">
                    <a:lumMod val="10000"/>
                  </a:schemeClr>
                </a:solidFill>
              </a:rPr>
              <a:t>all AMR indicators </a:t>
            </a:r>
          </a:p>
          <a:p>
            <a:pPr marL="285750" indent="-285750">
              <a:buFont typeface="Arial" panose="020B0604020202020204" pitchFamily="34" charset="0"/>
              <a:buChar char="•"/>
            </a:pPr>
            <a:r>
              <a:rPr lang="en-GB" sz="1350" dirty="0">
                <a:solidFill>
                  <a:schemeClr val="accent5">
                    <a:lumMod val="10000"/>
                  </a:schemeClr>
                </a:solidFill>
              </a:rPr>
              <a:t>other public health data available</a:t>
            </a:r>
          </a:p>
        </p:txBody>
      </p:sp>
      <p:sp>
        <p:nvSpPr>
          <p:cNvPr id="10" name="Slide Number Placeholder 1">
            <a:extLst>
              <a:ext uri="{FF2B5EF4-FFF2-40B4-BE49-F238E27FC236}">
                <a16:creationId xmlns:a16="http://schemas.microsoft.com/office/drawing/2014/main" id="{1280C078-FB00-478C-BA83-CDBE0F19FABC}"/>
              </a:ext>
            </a:extLst>
          </p:cNvPr>
          <p:cNvSpPr txBox="1">
            <a:spLocks/>
          </p:cNvSpPr>
          <p:nvPr/>
        </p:nvSpPr>
        <p:spPr>
          <a:xfrm>
            <a:off x="3543300" y="636792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33</a:t>
            </a:fld>
            <a:endParaRPr lang="en-GB" dirty="0"/>
          </a:p>
        </p:txBody>
      </p:sp>
    </p:spTree>
    <p:extLst>
      <p:ext uri="{BB962C8B-B14F-4D97-AF65-F5344CB8AC3E}">
        <p14:creationId xmlns:p14="http://schemas.microsoft.com/office/powerpoint/2010/main" val="268827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49F24-A72C-43E6-BAFD-C3F0017646CC}"/>
              </a:ext>
            </a:extLst>
          </p:cNvPr>
          <p:cNvSpPr>
            <a:spLocks noGrp="1"/>
          </p:cNvSpPr>
          <p:nvPr>
            <p:ph type="sldNum" sz="quarter" idx="4294967295"/>
          </p:nvPr>
        </p:nvSpPr>
        <p:spPr>
          <a:xfrm>
            <a:off x="628650" y="6356351"/>
            <a:ext cx="2057400" cy="365125"/>
          </a:xfrm>
        </p:spPr>
        <p:txBody>
          <a:bodyPr/>
          <a:lstStyle/>
          <a:p>
            <a:pPr marL="398860">
              <a:defRPr/>
            </a:pPr>
            <a:r>
              <a:rPr lang="en-US"/>
              <a:t>  </a:t>
            </a:r>
            <a:endParaRPr lang="en-US" dirty="0"/>
          </a:p>
        </p:txBody>
      </p:sp>
      <p:grpSp>
        <p:nvGrpSpPr>
          <p:cNvPr id="8" name="Group 7">
            <a:extLst>
              <a:ext uri="{FF2B5EF4-FFF2-40B4-BE49-F238E27FC236}">
                <a16:creationId xmlns:a16="http://schemas.microsoft.com/office/drawing/2014/main" id="{5A20A75C-2C72-4A29-9CBC-C6B44414ED85}"/>
              </a:ext>
            </a:extLst>
          </p:cNvPr>
          <p:cNvGrpSpPr>
            <a:grpSpLocks noChangeAspect="1"/>
          </p:cNvGrpSpPr>
          <p:nvPr/>
        </p:nvGrpSpPr>
        <p:grpSpPr>
          <a:xfrm>
            <a:off x="0" y="349090"/>
            <a:ext cx="5367704" cy="5270998"/>
            <a:chOff x="1933575" y="-460273"/>
            <a:chExt cx="6351270" cy="6612733"/>
          </a:xfrm>
        </p:grpSpPr>
        <p:pic>
          <p:nvPicPr>
            <p:cNvPr id="6" name="Picture 5">
              <a:extLst>
                <a:ext uri="{FF2B5EF4-FFF2-40B4-BE49-F238E27FC236}">
                  <a16:creationId xmlns:a16="http://schemas.microsoft.com/office/drawing/2014/main" id="{72AF0690-334F-4410-B454-E350C9472F71}"/>
                </a:ext>
              </a:extLst>
            </p:cNvPr>
            <p:cNvPicPr>
              <a:picLocks noChangeAspect="1"/>
            </p:cNvPicPr>
            <p:nvPr/>
          </p:nvPicPr>
          <p:blipFill>
            <a:blip r:embed="rId3"/>
            <a:stretch>
              <a:fillRect/>
            </a:stretch>
          </p:blipFill>
          <p:spPr>
            <a:xfrm>
              <a:off x="1933575" y="1861061"/>
              <a:ext cx="6351270" cy="4291399"/>
            </a:xfrm>
            <a:prstGeom prst="rect">
              <a:avLst/>
            </a:prstGeom>
          </p:spPr>
        </p:pic>
        <p:pic>
          <p:nvPicPr>
            <p:cNvPr id="7" name="Picture 6">
              <a:extLst>
                <a:ext uri="{FF2B5EF4-FFF2-40B4-BE49-F238E27FC236}">
                  <a16:creationId xmlns:a16="http://schemas.microsoft.com/office/drawing/2014/main" id="{6626E41E-5423-49DA-B4C6-EA90D4109891}"/>
                </a:ext>
              </a:extLst>
            </p:cNvPr>
            <p:cNvPicPr>
              <a:picLocks noChangeAspect="1"/>
            </p:cNvPicPr>
            <p:nvPr/>
          </p:nvPicPr>
          <p:blipFill>
            <a:blip r:embed="rId4"/>
            <a:stretch>
              <a:fillRect/>
            </a:stretch>
          </p:blipFill>
          <p:spPr>
            <a:xfrm>
              <a:off x="2019298" y="-460273"/>
              <a:ext cx="6019655" cy="2503792"/>
            </a:xfrm>
            <a:prstGeom prst="rect">
              <a:avLst/>
            </a:prstGeom>
          </p:spPr>
        </p:pic>
      </p:grpSp>
      <p:sp>
        <p:nvSpPr>
          <p:cNvPr id="9" name="TextBox 8">
            <a:extLst>
              <a:ext uri="{FF2B5EF4-FFF2-40B4-BE49-F238E27FC236}">
                <a16:creationId xmlns:a16="http://schemas.microsoft.com/office/drawing/2014/main" id="{2B7DADCD-274F-4A1A-B8F5-2E2A2E7CD64D}"/>
              </a:ext>
            </a:extLst>
          </p:cNvPr>
          <p:cNvSpPr txBox="1"/>
          <p:nvPr/>
        </p:nvSpPr>
        <p:spPr>
          <a:xfrm>
            <a:off x="5565288" y="2837334"/>
            <a:ext cx="3398958" cy="1323439"/>
          </a:xfrm>
          <a:prstGeom prst="rect">
            <a:avLst/>
          </a:prstGeom>
          <a:noFill/>
        </p:spPr>
        <p:txBody>
          <a:bodyPr wrap="square" rtlCol="0">
            <a:spAutoFit/>
          </a:bodyPr>
          <a:lstStyle/>
          <a:p>
            <a:r>
              <a:rPr lang="en-GB" sz="2000" b="1" dirty="0"/>
              <a:t>Percentage of community E. coli (or coliform) urine specimens non-susceptible to trimethoprim; by quarter</a:t>
            </a:r>
            <a:endParaRPr lang="en-GB" sz="2000" dirty="0"/>
          </a:p>
        </p:txBody>
      </p:sp>
      <p:sp>
        <p:nvSpPr>
          <p:cNvPr id="10" name="Footer Placeholder 4">
            <a:extLst>
              <a:ext uri="{FF2B5EF4-FFF2-40B4-BE49-F238E27FC236}">
                <a16:creationId xmlns:a16="http://schemas.microsoft.com/office/drawing/2014/main" id="{12E53D9A-144D-4493-A5CF-467EBCAC05C0}"/>
              </a:ext>
            </a:extLst>
          </p:cNvPr>
          <p:cNvSpPr txBox="1">
            <a:spLocks/>
          </p:cNvSpPr>
          <p:nvPr/>
        </p:nvSpPr>
        <p:spPr>
          <a:xfrm>
            <a:off x="6299688" y="6426690"/>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Courtesy of Dr Diane Ashiru-Oredope </a:t>
            </a:r>
          </a:p>
        </p:txBody>
      </p:sp>
      <p:sp>
        <p:nvSpPr>
          <p:cNvPr id="11" name="Slide Number Placeholder 1">
            <a:extLst>
              <a:ext uri="{FF2B5EF4-FFF2-40B4-BE49-F238E27FC236}">
                <a16:creationId xmlns:a16="http://schemas.microsoft.com/office/drawing/2014/main" id="{85F5D6E2-9E0C-4A1C-A48F-32FF770E47A1}"/>
              </a:ext>
            </a:extLst>
          </p:cNvPr>
          <p:cNvSpPr txBox="1">
            <a:spLocks/>
          </p:cNvSpPr>
          <p:nvPr/>
        </p:nvSpPr>
        <p:spPr>
          <a:xfrm>
            <a:off x="3543300" y="636792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34</a:t>
            </a:fld>
            <a:endParaRPr lang="en-GB" dirty="0"/>
          </a:p>
        </p:txBody>
      </p:sp>
    </p:spTree>
    <p:extLst>
      <p:ext uri="{BB962C8B-B14F-4D97-AF65-F5344CB8AC3E}">
        <p14:creationId xmlns:p14="http://schemas.microsoft.com/office/powerpoint/2010/main" val="4286893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DAF95-DC8E-41DE-A373-3C51CDAF36E9}"/>
              </a:ext>
            </a:extLst>
          </p:cNvPr>
          <p:cNvSpPr>
            <a:spLocks noGrp="1"/>
          </p:cNvSpPr>
          <p:nvPr>
            <p:ph type="title"/>
          </p:nvPr>
        </p:nvSpPr>
        <p:spPr/>
        <p:txBody>
          <a:bodyPr/>
          <a:lstStyle/>
          <a:p>
            <a:r>
              <a:rPr lang="en-GB" dirty="0"/>
              <a:t>Key 2020 antibiotic prescribing messages</a:t>
            </a:r>
          </a:p>
        </p:txBody>
      </p:sp>
      <p:sp>
        <p:nvSpPr>
          <p:cNvPr id="3" name="Content Placeholder 2">
            <a:extLst>
              <a:ext uri="{FF2B5EF4-FFF2-40B4-BE49-F238E27FC236}">
                <a16:creationId xmlns:a16="http://schemas.microsoft.com/office/drawing/2014/main" id="{A9D5FA06-E5C3-4F5E-82ED-044805051B23}"/>
              </a:ext>
            </a:extLst>
          </p:cNvPr>
          <p:cNvSpPr>
            <a:spLocks noGrp="1"/>
          </p:cNvSpPr>
          <p:nvPr>
            <p:ph idx="1"/>
          </p:nvPr>
        </p:nvSpPr>
        <p:spPr/>
        <p:txBody>
          <a:bodyPr/>
          <a:lstStyle/>
          <a:p>
            <a:r>
              <a:rPr lang="en-GB" dirty="0"/>
              <a:t>Back-up prescribing works</a:t>
            </a:r>
          </a:p>
          <a:p>
            <a:r>
              <a:rPr lang="en-GB" dirty="0"/>
              <a:t>Reducing prescribing helps reduce workload</a:t>
            </a:r>
          </a:p>
          <a:p>
            <a:r>
              <a:rPr lang="en-GB" dirty="0"/>
              <a:t>The benefit achieved from prescribing antibiotics in otitis media in children is small</a:t>
            </a:r>
          </a:p>
          <a:p>
            <a:r>
              <a:rPr lang="en-GB" dirty="0">
                <a:solidFill>
                  <a:schemeClr val="tx1"/>
                </a:solidFill>
              </a:rPr>
              <a:t>Do not </a:t>
            </a:r>
            <a:r>
              <a:rPr lang="en-GB" dirty="0"/>
              <a:t>dipstick over 65s</a:t>
            </a:r>
          </a:p>
          <a:p>
            <a:r>
              <a:rPr lang="en-GB" dirty="0"/>
              <a:t>Prescribe doxycycline for acute cough</a:t>
            </a:r>
          </a:p>
          <a:p>
            <a:r>
              <a:rPr lang="en-GB" dirty="0"/>
              <a:t>Prescribe cefalexin for pyelonephritis</a:t>
            </a:r>
          </a:p>
          <a:p>
            <a:r>
              <a:rPr lang="en-GB" dirty="0"/>
              <a:t>Develop an action plan on how to use the diagnostic flowcharts, leaflets and audits</a:t>
            </a:r>
          </a:p>
          <a:p>
            <a:endParaRPr lang="en-GB" dirty="0"/>
          </a:p>
        </p:txBody>
      </p:sp>
      <p:sp>
        <p:nvSpPr>
          <p:cNvPr id="5" name="Slide Number Placeholder 4">
            <a:extLst>
              <a:ext uri="{FF2B5EF4-FFF2-40B4-BE49-F238E27FC236}">
                <a16:creationId xmlns:a16="http://schemas.microsoft.com/office/drawing/2014/main" id="{8AFD5951-0D58-4B7C-8150-DCA4650BBD52}"/>
              </a:ext>
            </a:extLst>
          </p:cNvPr>
          <p:cNvSpPr>
            <a:spLocks noGrp="1"/>
          </p:cNvSpPr>
          <p:nvPr>
            <p:ph type="sldNum" sz="quarter" idx="12"/>
          </p:nvPr>
        </p:nvSpPr>
        <p:spPr>
          <a:xfrm>
            <a:off x="3543300" y="6367926"/>
            <a:ext cx="2057400" cy="365125"/>
          </a:xfrm>
        </p:spPr>
        <p:txBody>
          <a:bodyPr/>
          <a:lstStyle/>
          <a:p>
            <a:pPr algn="ctr"/>
            <a:fld id="{EE1385C2-C24A-4E88-87F7-2016927FAD7D}" type="slidenum">
              <a:rPr lang="en-GB" smtClean="0"/>
              <a:pPr algn="ctr"/>
              <a:t>35</a:t>
            </a:fld>
            <a:endParaRPr lang="en-GB" dirty="0"/>
          </a:p>
        </p:txBody>
      </p:sp>
      <p:sp>
        <p:nvSpPr>
          <p:cNvPr id="9" name="Footer Placeholder 5">
            <a:extLst>
              <a:ext uri="{FF2B5EF4-FFF2-40B4-BE49-F238E27FC236}">
                <a16:creationId xmlns:a16="http://schemas.microsoft.com/office/drawing/2014/main" id="{1E8782BB-0F80-4F8F-9534-13F69F9DCFF2}"/>
              </a:ext>
            </a:extLst>
          </p:cNvPr>
          <p:cNvSpPr>
            <a:spLocks noGrp="1"/>
          </p:cNvSpPr>
          <p:nvPr>
            <p:ph type="ftr" sz="quarter" idx="11"/>
          </p:nvPr>
        </p:nvSpPr>
        <p:spPr>
          <a:xfrm>
            <a:off x="6057900" y="6367926"/>
            <a:ext cx="3086100" cy="365125"/>
          </a:xfrm>
        </p:spPr>
        <p:txBody>
          <a:bodyPr/>
          <a:lstStyle/>
          <a:p>
            <a:pPr algn="r"/>
            <a:r>
              <a:rPr lang="en-GB" altLang="en-US" dirty="0">
                <a:solidFill>
                  <a:schemeClr val="accent6">
                    <a:lumMod val="10000"/>
                  </a:schemeClr>
                </a:solidFill>
              </a:rPr>
              <a:t>www.rcgp.org.uk/targetantibiotics</a:t>
            </a:r>
          </a:p>
        </p:txBody>
      </p:sp>
    </p:spTree>
    <p:extLst>
      <p:ext uri="{BB962C8B-B14F-4D97-AF65-F5344CB8AC3E}">
        <p14:creationId xmlns:p14="http://schemas.microsoft.com/office/powerpoint/2010/main" val="346359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E4027FB9-F496-4441-ABAD-15F039B257C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GB" altLang="en-US" dirty="0">
                <a:solidFill>
                  <a:srgbClr val="AF1E2C"/>
                </a:solidFill>
              </a:rPr>
              <a:t>Action planning: </a:t>
            </a:r>
            <a:br>
              <a:rPr lang="en-GB" altLang="en-US" dirty="0">
                <a:solidFill>
                  <a:srgbClr val="AF1E2C"/>
                </a:solidFill>
              </a:rPr>
            </a:br>
            <a:r>
              <a:rPr lang="en-GB" altLang="en-US" sz="2800" dirty="0">
                <a:solidFill>
                  <a:srgbClr val="AF1E2C"/>
                </a:solidFill>
              </a:rPr>
              <a:t>Developing priorities, for you now</a:t>
            </a:r>
          </a:p>
        </p:txBody>
      </p:sp>
      <p:sp>
        <p:nvSpPr>
          <p:cNvPr id="5" name="Content Placeholder 2">
            <a:extLst>
              <a:ext uri="{FF2B5EF4-FFF2-40B4-BE49-F238E27FC236}">
                <a16:creationId xmlns:a16="http://schemas.microsoft.com/office/drawing/2014/main" id="{7EB36F50-D041-4DF4-B035-DEA66FE509C5}"/>
              </a:ext>
            </a:extLst>
          </p:cNvPr>
          <p:cNvSpPr txBox="1">
            <a:spLocks/>
          </p:cNvSpPr>
          <p:nvPr/>
        </p:nvSpPr>
        <p:spPr>
          <a:xfrm>
            <a:off x="0" y="1664999"/>
            <a:ext cx="9040812" cy="1162339"/>
          </a:xfrm>
          <a:prstGeom prst="rect">
            <a:avLst/>
          </a:prstGeom>
        </p:spPr>
        <p:txBody>
          <a:bodyPr/>
          <a:lstStyle>
            <a:lvl1pPr marL="361950" indent="-333375" algn="l" rtl="0" eaLnBrk="1" fontAlgn="base" hangingPunct="1">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1" fontAlgn="base" hangingPunct="1">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indent="0" algn="ctr">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rPr>
              <a:t>Aim: to improve antibiotic use and help control resistance</a:t>
            </a:r>
          </a:p>
          <a:p>
            <a:pPr marL="28575" indent="0" algn="ctr">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rPr>
              <a:t>HOW</a:t>
            </a:r>
            <a:endParaRPr lang="en-GB" kern="0" dirty="0">
              <a:solidFill>
                <a:schemeClr val="accent6">
                  <a:lumMod val="10000"/>
                </a:schemeClr>
              </a:solidFill>
            </a:endParaRPr>
          </a:p>
        </p:txBody>
      </p:sp>
      <p:sp>
        <p:nvSpPr>
          <p:cNvPr id="2" name="Slide Number Placeholder 1">
            <a:extLst>
              <a:ext uri="{FF2B5EF4-FFF2-40B4-BE49-F238E27FC236}">
                <a16:creationId xmlns:a16="http://schemas.microsoft.com/office/drawing/2014/main" id="{22C6F157-138B-4AF1-AE71-0D6F252C1A0B}"/>
              </a:ext>
            </a:extLst>
          </p:cNvPr>
          <p:cNvSpPr>
            <a:spLocks noGrp="1"/>
          </p:cNvSpPr>
          <p:nvPr>
            <p:ph type="sldNum" sz="quarter" idx="12"/>
          </p:nvPr>
        </p:nvSpPr>
        <p:spPr>
          <a:xfrm>
            <a:off x="3491706" y="6367235"/>
            <a:ext cx="2057400" cy="365125"/>
          </a:xfrm>
        </p:spPr>
        <p:txBody>
          <a:bodyPr/>
          <a:lstStyle/>
          <a:p>
            <a:pPr algn="ctr"/>
            <a:fld id="{EE1385C2-C24A-4E88-87F7-2016927FAD7D}" type="slidenum">
              <a:rPr lang="en-GB" smtClean="0"/>
              <a:pPr algn="ctr"/>
              <a:t>36</a:t>
            </a:fld>
            <a:endParaRPr lang="en-GB"/>
          </a:p>
        </p:txBody>
      </p:sp>
      <p:sp>
        <p:nvSpPr>
          <p:cNvPr id="10" name="Footer Placeholder 5">
            <a:extLst>
              <a:ext uri="{FF2B5EF4-FFF2-40B4-BE49-F238E27FC236}">
                <a16:creationId xmlns:a16="http://schemas.microsoft.com/office/drawing/2014/main" id="{8C58B021-CF3F-426F-A9F7-20A7138E9BCF}"/>
              </a:ext>
            </a:extLst>
          </p:cNvPr>
          <p:cNvSpPr>
            <a:spLocks noGrp="1"/>
          </p:cNvSpPr>
          <p:nvPr>
            <p:ph type="ftr" sz="quarter" idx="11"/>
          </p:nvPr>
        </p:nvSpPr>
        <p:spPr>
          <a:xfrm>
            <a:off x="6057900" y="6367926"/>
            <a:ext cx="3086100" cy="365125"/>
          </a:xfrm>
        </p:spPr>
        <p:txBody>
          <a:bodyPr/>
          <a:lstStyle/>
          <a:p>
            <a:pPr algn="r"/>
            <a:r>
              <a:rPr lang="en-GB" altLang="en-US" dirty="0">
                <a:solidFill>
                  <a:schemeClr val="accent6">
                    <a:lumMod val="10000"/>
                  </a:schemeClr>
                </a:solidFill>
              </a:rPr>
              <a:t>www.rcgp.org.uk/targetantibiotics</a:t>
            </a:r>
          </a:p>
        </p:txBody>
      </p:sp>
      <p:sp>
        <p:nvSpPr>
          <p:cNvPr id="3" name="TextBox 2">
            <a:extLst>
              <a:ext uri="{FF2B5EF4-FFF2-40B4-BE49-F238E27FC236}">
                <a16:creationId xmlns:a16="http://schemas.microsoft.com/office/drawing/2014/main" id="{1FD34C6C-5980-4FAB-91C1-CEBF57A11C22}"/>
              </a:ext>
            </a:extLst>
          </p:cNvPr>
          <p:cNvSpPr txBox="1"/>
          <p:nvPr/>
        </p:nvSpPr>
        <p:spPr>
          <a:xfrm>
            <a:off x="701040" y="3007360"/>
            <a:ext cx="7741920" cy="2677656"/>
          </a:xfrm>
          <a:prstGeom prst="rect">
            <a:avLst/>
          </a:prstGeom>
          <a:noFill/>
        </p:spPr>
        <p:txBody>
          <a:bodyPr wrap="square" rtlCol="0">
            <a:spAutoFit/>
          </a:bodyPr>
          <a:lstStyle/>
          <a:p>
            <a:r>
              <a:rPr lang="en-GB" sz="2100" b="1" dirty="0"/>
              <a:t>Pause the webinar and spend a few minutes noting what you can do in your practice to help improve</a:t>
            </a:r>
          </a:p>
          <a:p>
            <a:pPr marL="285750" indent="-285750">
              <a:buFont typeface="Arial" panose="020B0604020202020204" pitchFamily="34" charset="0"/>
              <a:buChar char="•"/>
            </a:pPr>
            <a:r>
              <a:rPr lang="en-GB" sz="2100" dirty="0"/>
              <a:t>Your antibiotic use </a:t>
            </a:r>
          </a:p>
          <a:p>
            <a:pPr marL="285750" indent="-285750">
              <a:buFont typeface="Arial" panose="020B0604020202020204" pitchFamily="34" charset="0"/>
              <a:buChar char="•"/>
            </a:pPr>
            <a:r>
              <a:rPr lang="en-GB" sz="2100" dirty="0"/>
              <a:t>Antibiotic prescribing in your practice  </a:t>
            </a:r>
          </a:p>
          <a:p>
            <a:r>
              <a:rPr lang="en-GB" sz="2100" b="1" dirty="0"/>
              <a:t>Please note </a:t>
            </a:r>
          </a:p>
          <a:p>
            <a:pPr marL="342900" indent="-342900">
              <a:buFont typeface="Arial" panose="020B0604020202020204" pitchFamily="34" charset="0"/>
              <a:buChar char="•"/>
            </a:pPr>
            <a:r>
              <a:rPr lang="en-GB" sz="2100" dirty="0"/>
              <a:t>who will do it</a:t>
            </a:r>
          </a:p>
          <a:p>
            <a:pPr marL="342900" indent="-342900">
              <a:buFont typeface="Arial" panose="020B0604020202020204" pitchFamily="34" charset="0"/>
              <a:buChar char="•"/>
            </a:pPr>
            <a:r>
              <a:rPr lang="en-GB" sz="2100" dirty="0"/>
              <a:t>How it will be attained</a:t>
            </a:r>
          </a:p>
          <a:p>
            <a:pPr marL="342900" indent="-342900">
              <a:buFont typeface="Arial" panose="020B0604020202020204" pitchFamily="34" charset="0"/>
              <a:buChar char="•"/>
            </a:pPr>
            <a:r>
              <a:rPr lang="en-GB" sz="2100" dirty="0"/>
              <a:t>When it will be attained by</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E4027FB9-F496-4441-ABAD-15F039B257C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GB" altLang="en-US" dirty="0">
                <a:solidFill>
                  <a:srgbClr val="AF1E2C"/>
                </a:solidFill>
              </a:rPr>
              <a:t>Action planning: </a:t>
            </a:r>
            <a:br>
              <a:rPr lang="en-GB" altLang="en-US" dirty="0">
                <a:solidFill>
                  <a:srgbClr val="AF1E2C"/>
                </a:solidFill>
              </a:rPr>
            </a:br>
            <a:r>
              <a:rPr lang="en-GB" altLang="en-US" sz="2800" dirty="0">
                <a:solidFill>
                  <a:srgbClr val="AF1E2C"/>
                </a:solidFill>
              </a:rPr>
              <a:t>Developing priorities, for you now</a:t>
            </a:r>
          </a:p>
        </p:txBody>
      </p:sp>
      <p:sp>
        <p:nvSpPr>
          <p:cNvPr id="5" name="Content Placeholder 2">
            <a:extLst>
              <a:ext uri="{FF2B5EF4-FFF2-40B4-BE49-F238E27FC236}">
                <a16:creationId xmlns:a16="http://schemas.microsoft.com/office/drawing/2014/main" id="{7EB36F50-D041-4DF4-B035-DEA66FE509C5}"/>
              </a:ext>
            </a:extLst>
          </p:cNvPr>
          <p:cNvSpPr txBox="1">
            <a:spLocks/>
          </p:cNvSpPr>
          <p:nvPr/>
        </p:nvSpPr>
        <p:spPr>
          <a:xfrm>
            <a:off x="0" y="1664999"/>
            <a:ext cx="9040812" cy="1162339"/>
          </a:xfrm>
          <a:prstGeom prst="rect">
            <a:avLst/>
          </a:prstGeom>
        </p:spPr>
        <p:txBody>
          <a:bodyPr/>
          <a:lstStyle>
            <a:lvl1pPr marL="361950" indent="-333375" algn="l" rtl="0" eaLnBrk="1" fontAlgn="base" hangingPunct="1">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1" fontAlgn="base" hangingPunct="1">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indent="0" algn="ctr">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rPr>
              <a:t>Aim: to improve antibiotic use and help control resistance</a:t>
            </a:r>
          </a:p>
          <a:p>
            <a:pPr marL="28575" indent="0" algn="ctr">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rPr>
              <a:t>HOW</a:t>
            </a:r>
            <a:endParaRPr lang="en-GB" kern="0" dirty="0">
              <a:solidFill>
                <a:schemeClr val="accent6">
                  <a:lumMod val="10000"/>
                </a:schemeClr>
              </a:solidFill>
            </a:endParaRPr>
          </a:p>
        </p:txBody>
      </p:sp>
      <p:sp>
        <p:nvSpPr>
          <p:cNvPr id="11" name="TextBox 10">
            <a:extLst>
              <a:ext uri="{FF2B5EF4-FFF2-40B4-BE49-F238E27FC236}">
                <a16:creationId xmlns:a16="http://schemas.microsoft.com/office/drawing/2014/main" id="{4C6E40E9-5154-4AF2-B8D1-B2FE7F0D1EC3}"/>
              </a:ext>
            </a:extLst>
          </p:cNvPr>
          <p:cNvSpPr txBox="1">
            <a:spLocks noChangeArrowheads="1"/>
          </p:cNvSpPr>
          <p:nvPr/>
        </p:nvSpPr>
        <p:spPr bwMode="auto">
          <a:xfrm>
            <a:off x="0" y="2827338"/>
            <a:ext cx="9040813"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712788" indent="-457200" eaLnBrk="1" hangingPunct="1">
              <a:buFont typeface="+mj-lt"/>
              <a:buAutoNum type="arabicPeriod"/>
              <a:defRPr/>
            </a:pPr>
            <a:r>
              <a:rPr lang="en-GB" altLang="en-US" sz="2000" dirty="0">
                <a:solidFill>
                  <a:schemeClr val="accent6">
                    <a:lumMod val="10000"/>
                  </a:schemeClr>
                </a:solidFill>
                <a:latin typeface="+mn-lt"/>
              </a:rPr>
              <a:t>Make sure everyone has access to antibiotic guidance</a:t>
            </a:r>
          </a:p>
          <a:p>
            <a:pPr marL="712788" indent="-457200" eaLnBrk="1" hangingPunct="1">
              <a:buFont typeface="+mj-lt"/>
              <a:buAutoNum type="arabicPeriod"/>
              <a:defRPr/>
            </a:pPr>
            <a:r>
              <a:rPr lang="en-GB" altLang="en-US" sz="2000" dirty="0">
                <a:solidFill>
                  <a:schemeClr val="accent6">
                    <a:lumMod val="10000"/>
                  </a:schemeClr>
                </a:solidFill>
                <a:latin typeface="+mn-lt"/>
              </a:rPr>
              <a:t>Use the diagnostic flowcharts to help patient triage</a:t>
            </a:r>
          </a:p>
          <a:p>
            <a:pPr marL="712788" indent="-457200" eaLnBrk="1" hangingPunct="1">
              <a:buFont typeface="+mj-lt"/>
              <a:buAutoNum type="arabicPeriod"/>
              <a:defRPr/>
            </a:pPr>
            <a:r>
              <a:rPr lang="en-GB" altLang="en-US" sz="2000" dirty="0">
                <a:solidFill>
                  <a:schemeClr val="accent6">
                    <a:lumMod val="10000"/>
                  </a:schemeClr>
                </a:solidFill>
                <a:latin typeface="+mn-lt"/>
              </a:rPr>
              <a:t>Use back-up/delayed prescribing (the leaflet will help)</a:t>
            </a:r>
          </a:p>
          <a:p>
            <a:pPr marL="712788" indent="-457200" eaLnBrk="1" hangingPunct="1">
              <a:buFont typeface="+mj-lt"/>
              <a:buAutoNum type="arabicPeriod"/>
              <a:defRPr/>
            </a:pPr>
            <a:r>
              <a:rPr lang="en-GB" altLang="en-US" sz="2000" dirty="0">
                <a:solidFill>
                  <a:schemeClr val="accent6">
                    <a:lumMod val="10000"/>
                  </a:schemeClr>
                </a:solidFill>
                <a:latin typeface="+mn-lt"/>
              </a:rPr>
              <a:t>Use leaflets to safety net and increase patient understanding </a:t>
            </a:r>
          </a:p>
          <a:p>
            <a:pPr marL="712788" indent="-457200" eaLnBrk="1" hangingPunct="1">
              <a:buFont typeface="+mj-lt"/>
              <a:buAutoNum type="arabicPeriod"/>
              <a:defRPr/>
            </a:pPr>
            <a:r>
              <a:rPr lang="en-GB" altLang="en-US" sz="2000" dirty="0">
                <a:solidFill>
                  <a:schemeClr val="accent6">
                    <a:lumMod val="10000"/>
                  </a:schemeClr>
                </a:solidFill>
                <a:latin typeface="+mn-lt"/>
              </a:rPr>
              <a:t>Develop computer prompts to increase use of leaflets and flowcharts – use </a:t>
            </a:r>
            <a:r>
              <a:rPr lang="en-GB" altLang="en-US" sz="2000" dirty="0" err="1">
                <a:solidFill>
                  <a:schemeClr val="accent6">
                    <a:lumMod val="10000"/>
                  </a:schemeClr>
                </a:solidFill>
                <a:latin typeface="+mn-lt"/>
              </a:rPr>
              <a:t>Accurix</a:t>
            </a:r>
            <a:r>
              <a:rPr lang="en-GB" altLang="en-US" sz="2000" dirty="0">
                <a:solidFill>
                  <a:schemeClr val="accent6">
                    <a:lumMod val="10000"/>
                  </a:schemeClr>
                </a:solidFill>
                <a:latin typeface="+mn-lt"/>
              </a:rPr>
              <a:t> or </a:t>
            </a:r>
            <a:r>
              <a:rPr lang="en-GB" altLang="en-US" sz="2000" dirty="0" err="1">
                <a:solidFill>
                  <a:schemeClr val="accent6">
                    <a:lumMod val="10000"/>
                  </a:schemeClr>
                </a:solidFill>
                <a:latin typeface="+mn-lt"/>
              </a:rPr>
              <a:t>Ardens</a:t>
            </a:r>
            <a:endParaRPr lang="en-GB" altLang="en-US" sz="2000" dirty="0">
              <a:solidFill>
                <a:schemeClr val="accent6">
                  <a:lumMod val="10000"/>
                </a:schemeClr>
              </a:solidFill>
              <a:latin typeface="+mn-lt"/>
            </a:endParaRPr>
          </a:p>
          <a:p>
            <a:pPr marL="712788" indent="-457200" eaLnBrk="1" hangingPunct="1">
              <a:buFont typeface="Arial" pitchFamily="34" charset="0"/>
              <a:buAutoNum type="arabicPeriod"/>
              <a:defRPr/>
            </a:pPr>
            <a:r>
              <a:rPr lang="en-GB" altLang="en-US" sz="2000" dirty="0">
                <a:solidFill>
                  <a:schemeClr val="accent6">
                    <a:lumMod val="10000"/>
                  </a:schemeClr>
                </a:solidFill>
                <a:latin typeface="+mn-lt"/>
              </a:rPr>
              <a:t>Use Fingertips or </a:t>
            </a:r>
            <a:r>
              <a:rPr lang="en-GB" altLang="en-US" sz="2000" dirty="0" err="1">
                <a:solidFill>
                  <a:schemeClr val="accent6">
                    <a:lumMod val="10000"/>
                  </a:schemeClr>
                </a:solidFill>
                <a:latin typeface="+mn-lt"/>
              </a:rPr>
              <a:t>PrescQipp</a:t>
            </a:r>
            <a:r>
              <a:rPr lang="en-GB" altLang="en-US" sz="2000" dirty="0">
                <a:solidFill>
                  <a:schemeClr val="accent6">
                    <a:lumMod val="10000"/>
                  </a:schemeClr>
                </a:solidFill>
                <a:latin typeface="+mn-lt"/>
              </a:rPr>
              <a:t> to monitor usage </a:t>
            </a:r>
          </a:p>
          <a:p>
            <a:pPr marL="712788" indent="-457200" eaLnBrk="1" hangingPunct="1">
              <a:buFont typeface="Arial" pitchFamily="34" charset="0"/>
              <a:buAutoNum type="arabicPeriod"/>
              <a:defRPr/>
            </a:pPr>
            <a:r>
              <a:rPr lang="en-GB" altLang="en-US" sz="2000" dirty="0">
                <a:solidFill>
                  <a:schemeClr val="accent6">
                    <a:lumMod val="10000"/>
                  </a:schemeClr>
                </a:solidFill>
                <a:latin typeface="+mn-lt"/>
              </a:rPr>
              <a:t>Do an antibiotic audit with action planning</a:t>
            </a:r>
          </a:p>
          <a:p>
            <a:pPr marL="360000" indent="0" algn="ctr" eaLnBrk="1" hangingPunct="1">
              <a:spcBef>
                <a:spcPts val="1200"/>
              </a:spcBef>
              <a:defRPr/>
            </a:pPr>
            <a:r>
              <a:rPr lang="en-GB" altLang="en-US" sz="2000" b="1" dirty="0">
                <a:solidFill>
                  <a:schemeClr val="accent6">
                    <a:lumMod val="25000"/>
                  </a:schemeClr>
                </a:solidFill>
                <a:latin typeface="+mn-lt"/>
              </a:rPr>
              <a:t>Decide now who will be responsible for each of these agreed actions</a:t>
            </a:r>
          </a:p>
        </p:txBody>
      </p:sp>
      <p:sp>
        <p:nvSpPr>
          <p:cNvPr id="2" name="Slide Number Placeholder 1">
            <a:extLst>
              <a:ext uri="{FF2B5EF4-FFF2-40B4-BE49-F238E27FC236}">
                <a16:creationId xmlns:a16="http://schemas.microsoft.com/office/drawing/2014/main" id="{22C6F157-138B-4AF1-AE71-0D6F252C1A0B}"/>
              </a:ext>
            </a:extLst>
          </p:cNvPr>
          <p:cNvSpPr>
            <a:spLocks noGrp="1"/>
          </p:cNvSpPr>
          <p:nvPr>
            <p:ph type="sldNum" sz="quarter" idx="12"/>
          </p:nvPr>
        </p:nvSpPr>
        <p:spPr>
          <a:xfrm>
            <a:off x="3491706" y="6367235"/>
            <a:ext cx="2057400" cy="365125"/>
          </a:xfrm>
        </p:spPr>
        <p:txBody>
          <a:bodyPr/>
          <a:lstStyle/>
          <a:p>
            <a:pPr algn="ctr"/>
            <a:fld id="{EE1385C2-C24A-4E88-87F7-2016927FAD7D}" type="slidenum">
              <a:rPr lang="en-GB" smtClean="0"/>
              <a:pPr algn="ctr"/>
              <a:t>37</a:t>
            </a:fld>
            <a:endParaRPr lang="en-GB" dirty="0"/>
          </a:p>
        </p:txBody>
      </p:sp>
      <p:sp>
        <p:nvSpPr>
          <p:cNvPr id="10" name="Footer Placeholder 5">
            <a:extLst>
              <a:ext uri="{FF2B5EF4-FFF2-40B4-BE49-F238E27FC236}">
                <a16:creationId xmlns:a16="http://schemas.microsoft.com/office/drawing/2014/main" id="{8C58B021-CF3F-426F-A9F7-20A7138E9BCF}"/>
              </a:ext>
            </a:extLst>
          </p:cNvPr>
          <p:cNvSpPr>
            <a:spLocks noGrp="1"/>
          </p:cNvSpPr>
          <p:nvPr>
            <p:ph type="ftr" sz="quarter" idx="11"/>
          </p:nvPr>
        </p:nvSpPr>
        <p:spPr>
          <a:xfrm>
            <a:off x="6057900" y="6367926"/>
            <a:ext cx="3086100" cy="365125"/>
          </a:xfrm>
        </p:spPr>
        <p:txBody>
          <a:bodyPr/>
          <a:lstStyle/>
          <a:p>
            <a:pPr algn="r"/>
            <a:r>
              <a:rPr lang="en-GB" altLang="en-US" dirty="0">
                <a:solidFill>
                  <a:schemeClr val="accent6">
                    <a:lumMod val="10000"/>
                  </a:schemeClr>
                </a:solidFill>
              </a:rPr>
              <a:t>www.rcgp.org.uk/targetantibiotics</a:t>
            </a:r>
          </a:p>
        </p:txBody>
      </p:sp>
    </p:spTree>
    <p:extLst>
      <p:ext uri="{BB962C8B-B14F-4D97-AF65-F5344CB8AC3E}">
        <p14:creationId xmlns:p14="http://schemas.microsoft.com/office/powerpoint/2010/main" val="30012325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7C60EA50-4693-4E0F-A655-88350E6611C0}"/>
              </a:ext>
            </a:extLst>
          </p:cNvPr>
          <p:cNvSpPr>
            <a:spLocks noGrp="1"/>
          </p:cNvSpPr>
          <p:nvPr>
            <p:ph type="title"/>
          </p:nvPr>
        </p:nvSpPr>
        <p:spPr bwMode="auto">
          <a:xfrm>
            <a:off x="1591056" y="365126"/>
            <a:ext cx="6924294" cy="18268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algn="ctr"/>
            <a:r>
              <a:rPr lang="en-GB" altLang="en-US" dirty="0">
                <a:solidFill>
                  <a:srgbClr val="AF1E2C"/>
                </a:solidFill>
              </a:rPr>
              <a:t>Many thanks to everyone at the RCGP and in the PCIU for facilitating this webinar</a:t>
            </a:r>
          </a:p>
        </p:txBody>
      </p:sp>
      <p:sp>
        <p:nvSpPr>
          <p:cNvPr id="177155" name="Content Placeholder 2">
            <a:extLst>
              <a:ext uri="{FF2B5EF4-FFF2-40B4-BE49-F238E27FC236}">
                <a16:creationId xmlns:a16="http://schemas.microsoft.com/office/drawing/2014/main" id="{45EF437F-E17C-4990-B002-5F38389206F1}"/>
              </a:ext>
            </a:extLst>
          </p:cNvPr>
          <p:cNvSpPr>
            <a:spLocks noGrp="1"/>
          </p:cNvSpPr>
          <p:nvPr>
            <p:ph idx="1"/>
          </p:nvPr>
        </p:nvSpPr>
        <p:spPr bwMode="auto">
          <a:xfrm>
            <a:off x="-58723" y="3055400"/>
            <a:ext cx="9261446" cy="18268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 indent="0" algn="ctr">
              <a:buFontTx/>
              <a:buNone/>
            </a:pPr>
            <a:r>
              <a:rPr lang="en-GB" altLang="en-US" sz="2000" dirty="0"/>
              <a:t>Please complete the evaluation form </a:t>
            </a:r>
            <a:r>
              <a:rPr lang="en-GB" sz="2000" u="sng" dirty="0">
                <a:solidFill>
                  <a:srgbClr val="C00000"/>
                </a:solidFill>
                <a:hlinkClick r:id="rId3">
                  <a:extLst>
                    <a:ext uri="{A12FA001-AC4F-418D-AE19-62706E023703}">
                      <ahyp:hlinkClr xmlns:ahyp="http://schemas.microsoft.com/office/drawing/2018/hyperlinkcolor" val="tx"/>
                    </a:ext>
                  </a:extLst>
                </a:hlinkClick>
              </a:rPr>
              <a:t>bit.ly/</a:t>
            </a:r>
            <a:r>
              <a:rPr lang="en-GB" sz="2000" u="sng" dirty="0" err="1">
                <a:solidFill>
                  <a:srgbClr val="C00000"/>
                </a:solidFill>
                <a:hlinkClick r:id="rId3">
                  <a:extLst>
                    <a:ext uri="{A12FA001-AC4F-418D-AE19-62706E023703}">
                      <ahyp:hlinkClr xmlns:ahyp="http://schemas.microsoft.com/office/drawing/2018/hyperlinkcolor" val="tx"/>
                    </a:ext>
                  </a:extLst>
                </a:hlinkClick>
              </a:rPr>
              <a:t>TARGETcascaded</a:t>
            </a:r>
            <a:r>
              <a:rPr lang="en-GB" sz="2000" u="sng" dirty="0">
                <a:solidFill>
                  <a:srgbClr val="C00000"/>
                </a:solidFill>
              </a:rPr>
              <a:t> </a:t>
            </a:r>
          </a:p>
          <a:p>
            <a:pPr marL="28575" indent="0" algn="ctr">
              <a:buFontTx/>
              <a:buNone/>
            </a:pPr>
            <a:r>
              <a:rPr lang="en-GB" altLang="en-US" sz="2000" dirty="0"/>
              <a:t>to receive your CPD certificate.</a:t>
            </a:r>
          </a:p>
          <a:p>
            <a:pPr marL="28575" indent="0" algn="ctr">
              <a:buNone/>
            </a:pPr>
            <a:endParaRPr lang="en-GB" altLang="en-US" sz="2000" dirty="0"/>
          </a:p>
          <a:p>
            <a:pPr marL="28575" indent="0" algn="ctr">
              <a:buNone/>
            </a:pPr>
            <a:r>
              <a:rPr lang="en-GB" altLang="en-US" sz="2000" dirty="0"/>
              <a:t>If you have any queries, please contact </a:t>
            </a:r>
            <a:r>
              <a:rPr lang="en-GB" altLang="en-US" sz="2000" dirty="0">
                <a:solidFill>
                  <a:schemeClr val="tx1"/>
                </a:solidFill>
                <a:hlinkClick r:id="rId4">
                  <a:extLst>
                    <a:ext uri="{A12FA001-AC4F-418D-AE19-62706E023703}">
                      <ahyp:hlinkClr xmlns:ahyp="http://schemas.microsoft.com/office/drawing/2018/hyperlinkcolor" val="tx"/>
                    </a:ext>
                  </a:extLst>
                </a:hlinkClick>
              </a:rPr>
              <a:t>TARGETAntibiotics@phe.gov.uk</a:t>
            </a:r>
            <a:endParaRPr lang="en-GB" altLang="en-US" sz="2000" dirty="0">
              <a:solidFill>
                <a:schemeClr val="tx2">
                  <a:lumMod val="10000"/>
                </a:schemeClr>
              </a:solidFill>
            </a:endParaRPr>
          </a:p>
          <a:p>
            <a:pPr marL="28575" indent="0" algn="ctr">
              <a:buFontTx/>
              <a:buNone/>
            </a:pPr>
            <a:r>
              <a:rPr lang="en-GB" altLang="en-US" sz="2000" dirty="0">
                <a:hlinkClick r:id="rId5"/>
              </a:rPr>
              <a:t>TARGETantibiotics@phe.gov.uk</a:t>
            </a:r>
            <a:endParaRPr lang="en-GB" altLang="en-US" sz="2000" dirty="0"/>
          </a:p>
        </p:txBody>
      </p:sp>
      <p:sp>
        <p:nvSpPr>
          <p:cNvPr id="2" name="Slide Number Placeholder 1">
            <a:extLst>
              <a:ext uri="{FF2B5EF4-FFF2-40B4-BE49-F238E27FC236}">
                <a16:creationId xmlns:a16="http://schemas.microsoft.com/office/drawing/2014/main" id="{DA8271AC-3F2B-496C-856C-C3BB5F9169DD}"/>
              </a:ext>
            </a:extLst>
          </p:cNvPr>
          <p:cNvSpPr>
            <a:spLocks noGrp="1"/>
          </p:cNvSpPr>
          <p:nvPr>
            <p:ph type="sldNum" sz="quarter" idx="12"/>
          </p:nvPr>
        </p:nvSpPr>
        <p:spPr>
          <a:xfrm>
            <a:off x="3543300" y="6367926"/>
            <a:ext cx="2057400" cy="365125"/>
          </a:xfrm>
        </p:spPr>
        <p:txBody>
          <a:bodyPr/>
          <a:lstStyle/>
          <a:p>
            <a:pPr algn="ctr"/>
            <a:fld id="{EE1385C2-C24A-4E88-87F7-2016927FAD7D}" type="slidenum">
              <a:rPr lang="en-GB" smtClean="0"/>
              <a:pPr algn="ctr"/>
              <a:t>38</a:t>
            </a:fld>
            <a:endParaRPr lang="en-GB"/>
          </a:p>
        </p:txBody>
      </p:sp>
      <p:sp>
        <p:nvSpPr>
          <p:cNvPr id="9" name="Footer Placeholder 5">
            <a:extLst>
              <a:ext uri="{FF2B5EF4-FFF2-40B4-BE49-F238E27FC236}">
                <a16:creationId xmlns:a16="http://schemas.microsoft.com/office/drawing/2014/main" id="{C954CEE6-93D3-4D7F-8804-52FFE1D1DFE9}"/>
              </a:ext>
            </a:extLst>
          </p:cNvPr>
          <p:cNvSpPr>
            <a:spLocks noGrp="1"/>
          </p:cNvSpPr>
          <p:nvPr>
            <p:ph type="ftr" sz="quarter" idx="11"/>
          </p:nvPr>
        </p:nvSpPr>
        <p:spPr>
          <a:xfrm>
            <a:off x="6057900" y="6367926"/>
            <a:ext cx="3086100" cy="365125"/>
          </a:xfrm>
        </p:spPr>
        <p:txBody>
          <a:bodyPr/>
          <a:lstStyle/>
          <a:p>
            <a:pPr algn="r"/>
            <a:r>
              <a:rPr lang="en-GB" altLang="en-US" dirty="0">
                <a:solidFill>
                  <a:schemeClr val="accent6">
                    <a:lumMod val="10000"/>
                  </a:schemeClr>
                </a:solidFill>
              </a:rPr>
              <a:t>www.rcgp.org.uk/targetantibiotics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a:extLst>
              <a:ext uri="{FF2B5EF4-FFF2-40B4-BE49-F238E27FC236}">
                <a16:creationId xmlns:a16="http://schemas.microsoft.com/office/drawing/2014/main" id="{5EF7E13F-70E8-4393-B81F-3E906502F08F}"/>
              </a:ext>
            </a:extLst>
          </p:cNvPr>
          <p:cNvSpPr>
            <a:spLocks noGrp="1"/>
          </p:cNvSpPr>
          <p:nvPr>
            <p:ph type="title"/>
          </p:nvPr>
        </p:nvSpPr>
        <p:spPr bwMode="auto">
          <a:xfrm>
            <a:off x="1353127" y="358775"/>
            <a:ext cx="7611486"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rPr>
              <a:t>Evidence: </a:t>
            </a:r>
            <a:r>
              <a:rPr lang="en-GB" altLang="en-US" sz="2800" dirty="0">
                <a:solidFill>
                  <a:srgbClr val="AF1E2C"/>
                </a:solidFill>
              </a:rPr>
              <a:t>Risk of resistance persists for at least 12 months after your prescribing</a:t>
            </a:r>
          </a:p>
        </p:txBody>
      </p:sp>
      <p:graphicFrame>
        <p:nvGraphicFramePr>
          <p:cNvPr id="7" name="Content Placeholder 6">
            <a:extLst>
              <a:ext uri="{FF2B5EF4-FFF2-40B4-BE49-F238E27FC236}">
                <a16:creationId xmlns:a16="http://schemas.microsoft.com/office/drawing/2014/main" id="{93F42047-6B24-4FF9-882E-DD526C861DF3}"/>
              </a:ext>
            </a:extLst>
          </p:cNvPr>
          <p:cNvGraphicFramePr>
            <a:graphicFrameLocks noGrp="1"/>
          </p:cNvGraphicFramePr>
          <p:nvPr>
            <p:ph idx="1"/>
            <p:extLst>
              <p:ext uri="{D42A27DB-BD31-4B8C-83A1-F6EECF244321}">
                <p14:modId xmlns:p14="http://schemas.microsoft.com/office/powerpoint/2010/main" val="248871076"/>
              </p:ext>
            </p:extLst>
          </p:nvPr>
        </p:nvGraphicFramePr>
        <p:xfrm>
          <a:off x="347081" y="1872707"/>
          <a:ext cx="7993063" cy="3112585"/>
        </p:xfrm>
        <a:graphic>
          <a:graphicData uri="http://schemas.openxmlformats.org/drawingml/2006/table">
            <a:tbl>
              <a:tblPr firstRow="1" bandRow="1">
                <a:tableStyleId>{5C22544A-7EE6-4342-B048-85BDC9FD1C3A}</a:tableStyleId>
              </a:tblPr>
              <a:tblGrid>
                <a:gridCol w="2736364">
                  <a:extLst>
                    <a:ext uri="{9D8B030D-6E8A-4147-A177-3AD203B41FA5}">
                      <a16:colId xmlns:a16="http://schemas.microsoft.com/office/drawing/2014/main" val="20000"/>
                    </a:ext>
                  </a:extLst>
                </a:gridCol>
                <a:gridCol w="2592346">
                  <a:extLst>
                    <a:ext uri="{9D8B030D-6E8A-4147-A177-3AD203B41FA5}">
                      <a16:colId xmlns:a16="http://schemas.microsoft.com/office/drawing/2014/main" val="20001"/>
                    </a:ext>
                  </a:extLst>
                </a:gridCol>
                <a:gridCol w="2664353">
                  <a:extLst>
                    <a:ext uri="{9D8B030D-6E8A-4147-A177-3AD203B41FA5}">
                      <a16:colId xmlns:a16="http://schemas.microsoft.com/office/drawing/2014/main" val="20002"/>
                    </a:ext>
                  </a:extLst>
                </a:gridCol>
              </a:tblGrid>
              <a:tr h="738632">
                <a:tc>
                  <a:txBody>
                    <a:bodyPr/>
                    <a:lstStyle/>
                    <a:p>
                      <a:endParaRPr lang="en-GB" sz="2100" dirty="0"/>
                    </a:p>
                  </a:txBody>
                  <a:tcPr marL="91428" marR="91428" marT="45685" marB="45685">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2100" dirty="0">
                          <a:solidFill>
                            <a:srgbClr val="002060"/>
                          </a:solidFill>
                        </a:rPr>
                        <a:t>Increased risk of </a:t>
                      </a:r>
                      <a:r>
                        <a:rPr lang="en-GB" sz="2100" baseline="0" dirty="0">
                          <a:solidFill>
                            <a:srgbClr val="002060"/>
                          </a:solidFill>
                        </a:rPr>
                        <a:t>resistant organism </a:t>
                      </a:r>
                    </a:p>
                    <a:p>
                      <a:pPr algn="ctr"/>
                      <a:r>
                        <a:rPr lang="en-GB" sz="2100" baseline="0" dirty="0">
                          <a:solidFill>
                            <a:srgbClr val="002060"/>
                          </a:solidFill>
                        </a:rPr>
                        <a:t>(pooled odds ratio)</a:t>
                      </a:r>
                      <a:endParaRPr lang="en-GB" sz="2100" dirty="0">
                        <a:solidFill>
                          <a:srgbClr val="002060"/>
                        </a:solidFill>
                      </a:endParaRPr>
                    </a:p>
                  </a:txBody>
                  <a:tcPr marL="91428" marR="91428" marT="45685" marB="456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hMerge="1">
                  <a:txBody>
                    <a:bodyPr/>
                    <a:lstStyle/>
                    <a:p>
                      <a:endParaRPr lang="en-GB" dirty="0"/>
                    </a:p>
                  </a:txBody>
                  <a:tcPr/>
                </a:tc>
                <a:extLst>
                  <a:ext uri="{0D108BD9-81ED-4DB2-BD59-A6C34878D82A}">
                    <a16:rowId xmlns:a16="http://schemas.microsoft.com/office/drawing/2014/main" val="10000"/>
                  </a:ext>
                </a:extLst>
              </a:tr>
              <a:tr h="731625">
                <a:tc>
                  <a:txBody>
                    <a:bodyPr/>
                    <a:lstStyle/>
                    <a:p>
                      <a:endParaRPr lang="en-GB" sz="2100" dirty="0"/>
                    </a:p>
                  </a:txBody>
                  <a:tcPr marL="91428" marR="91428" marT="45685" marB="45685">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solidFill>
                            <a:srgbClr val="FF0000"/>
                          </a:solidFill>
                        </a:rPr>
                        <a:t>Antibiotic  in past </a:t>
                      </a:r>
                    </a:p>
                    <a:p>
                      <a:pPr algn="ctr"/>
                      <a:r>
                        <a:rPr lang="en-GB" sz="2100" b="1" dirty="0">
                          <a:solidFill>
                            <a:srgbClr val="FF0000"/>
                          </a:solidFill>
                        </a:rPr>
                        <a:t>2 months</a:t>
                      </a:r>
                    </a:p>
                  </a:txBody>
                  <a:tcPr marL="91428" marR="91428" marT="45685" marB="4568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r>
                        <a:rPr lang="en-GB" sz="2100" b="1" dirty="0">
                          <a:solidFill>
                            <a:schemeClr val="accent6">
                              <a:lumMod val="10000"/>
                            </a:schemeClr>
                          </a:solidFill>
                        </a:rPr>
                        <a:t>Antibiotic in past </a:t>
                      </a:r>
                    </a:p>
                    <a:p>
                      <a:pPr algn="ctr"/>
                      <a:r>
                        <a:rPr lang="en-GB" sz="2100" b="1" dirty="0">
                          <a:solidFill>
                            <a:schemeClr val="accent6">
                              <a:lumMod val="10000"/>
                            </a:schemeClr>
                          </a:solidFill>
                        </a:rPr>
                        <a:t>12 months</a:t>
                      </a:r>
                    </a:p>
                  </a:txBody>
                  <a:tcPr marL="91428" marR="91428" marT="45685" marB="4568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821164">
                <a:tc>
                  <a:txBody>
                    <a:bodyPr/>
                    <a:lstStyle/>
                    <a:p>
                      <a:r>
                        <a:rPr lang="en-GB" sz="2100" b="1" dirty="0">
                          <a:solidFill>
                            <a:srgbClr val="002060"/>
                          </a:solidFill>
                        </a:rPr>
                        <a:t>RTI</a:t>
                      </a:r>
                    </a:p>
                    <a:p>
                      <a:r>
                        <a:rPr lang="en-GB" sz="2100" dirty="0"/>
                        <a:t>7 studies: n = 2,605 </a:t>
                      </a:r>
                    </a:p>
                  </a:txBody>
                  <a:tcPr marL="91428" marR="91428" marT="45685" marB="4568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2100" b="1" dirty="0">
                          <a:solidFill>
                            <a:srgbClr val="FF0000"/>
                          </a:solidFill>
                        </a:rPr>
                        <a:t>2.4 times</a:t>
                      </a:r>
                    </a:p>
                    <a:p>
                      <a:pPr algn="ctr"/>
                      <a:r>
                        <a:rPr lang="en-GB" sz="2100" b="0" dirty="0">
                          <a:solidFill>
                            <a:srgbClr val="FF0000"/>
                          </a:solidFill>
                        </a:rPr>
                        <a:t>(1.4 - 3.9)</a:t>
                      </a:r>
                    </a:p>
                  </a:txBody>
                  <a:tcPr marL="91428" marR="91428" marT="45685" marB="45685"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GB" sz="2100" b="1" dirty="0">
                          <a:solidFill>
                            <a:schemeClr val="accent6">
                              <a:lumMod val="10000"/>
                            </a:schemeClr>
                          </a:solidFill>
                        </a:rPr>
                        <a:t>2.4 times</a:t>
                      </a:r>
                    </a:p>
                    <a:p>
                      <a:pPr algn="ctr"/>
                      <a:r>
                        <a:rPr lang="en-GB" sz="2100" dirty="0">
                          <a:solidFill>
                            <a:schemeClr val="accent6">
                              <a:lumMod val="10000"/>
                            </a:schemeClr>
                          </a:solidFill>
                        </a:rPr>
                        <a:t>(1.3 – 4.5)</a:t>
                      </a:r>
                    </a:p>
                  </a:txBody>
                  <a:tcPr marL="91428" marR="91428" marT="45685" marB="45685"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21164">
                <a:tc>
                  <a:txBody>
                    <a:bodyPr/>
                    <a:lstStyle/>
                    <a:p>
                      <a:r>
                        <a:rPr lang="en-GB" sz="2100" b="1" dirty="0">
                          <a:solidFill>
                            <a:srgbClr val="002060"/>
                          </a:solidFill>
                        </a:rPr>
                        <a:t>UTI</a:t>
                      </a:r>
                    </a:p>
                    <a:p>
                      <a:r>
                        <a:rPr lang="en-GB" sz="2100" dirty="0"/>
                        <a:t>5 studies</a:t>
                      </a:r>
                    </a:p>
                  </a:txBody>
                  <a:tcPr marL="91428" marR="91428" marT="45685" marB="4568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GB" sz="2100" b="1" dirty="0">
                          <a:solidFill>
                            <a:srgbClr val="FF0000"/>
                          </a:solidFill>
                        </a:rPr>
                        <a:t>2.5 times</a:t>
                      </a:r>
                    </a:p>
                    <a:p>
                      <a:pPr algn="ctr"/>
                      <a:r>
                        <a:rPr lang="en-GB" sz="2100" b="0" dirty="0">
                          <a:solidFill>
                            <a:srgbClr val="FF0000"/>
                          </a:solidFill>
                        </a:rPr>
                        <a:t>(2.1 – 2.9)</a:t>
                      </a:r>
                    </a:p>
                  </a:txBody>
                  <a:tcPr marL="91428" marR="91428" marT="45685" marB="45685"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GB" sz="2100" b="1" dirty="0">
                          <a:solidFill>
                            <a:schemeClr val="accent6">
                              <a:lumMod val="10000"/>
                            </a:schemeClr>
                          </a:solidFill>
                        </a:rPr>
                        <a:t>1.33 times</a:t>
                      </a:r>
                    </a:p>
                    <a:p>
                      <a:pPr algn="ctr"/>
                      <a:r>
                        <a:rPr lang="en-GB" sz="2100" dirty="0">
                          <a:solidFill>
                            <a:schemeClr val="accent6">
                              <a:lumMod val="10000"/>
                            </a:schemeClr>
                          </a:solidFill>
                        </a:rPr>
                        <a:t>(1.2 – 1.5)</a:t>
                      </a:r>
                    </a:p>
                  </a:txBody>
                  <a:tcPr marL="91428" marR="91428" marT="45685" marB="45685"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23245248"/>
                  </a:ext>
                </a:extLst>
              </a:tr>
            </a:tbl>
          </a:graphicData>
        </a:graphic>
      </p:graphicFrame>
      <p:sp>
        <p:nvSpPr>
          <p:cNvPr id="37911" name="TextBox 5">
            <a:extLst>
              <a:ext uri="{FF2B5EF4-FFF2-40B4-BE49-F238E27FC236}">
                <a16:creationId xmlns:a16="http://schemas.microsoft.com/office/drawing/2014/main" id="{F1971626-D219-4F8B-82D5-D813C603821D}"/>
              </a:ext>
            </a:extLst>
          </p:cNvPr>
          <p:cNvSpPr txBox="1">
            <a:spLocks noChangeArrowheads="1"/>
          </p:cNvSpPr>
          <p:nvPr/>
        </p:nvSpPr>
        <p:spPr bwMode="auto">
          <a:xfrm>
            <a:off x="-12341" y="5720352"/>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600"/>
              </a:spcBef>
            </a:pPr>
            <a:r>
              <a:rPr lang="en-GB" altLang="en-US">
                <a:solidFill>
                  <a:srgbClr val="000000"/>
                </a:solidFill>
              </a:rPr>
              <a:t>A meta analysis of English Primary Care</a:t>
            </a:r>
          </a:p>
        </p:txBody>
      </p:sp>
      <p:sp>
        <p:nvSpPr>
          <p:cNvPr id="37912" name="TextBox 7">
            <a:extLst>
              <a:ext uri="{FF2B5EF4-FFF2-40B4-BE49-F238E27FC236}">
                <a16:creationId xmlns:a16="http://schemas.microsoft.com/office/drawing/2014/main" id="{670EA525-0696-4DCA-A1D4-03C424472A35}"/>
              </a:ext>
            </a:extLst>
          </p:cNvPr>
          <p:cNvSpPr txBox="1">
            <a:spLocks noChangeArrowheads="1"/>
          </p:cNvSpPr>
          <p:nvPr/>
        </p:nvSpPr>
        <p:spPr bwMode="auto">
          <a:xfrm>
            <a:off x="6782303" y="6355675"/>
            <a:ext cx="2349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GB" altLang="en-US" sz="1200" dirty="0">
                <a:solidFill>
                  <a:schemeClr val="accent6">
                    <a:lumMod val="10000"/>
                  </a:schemeClr>
                </a:solidFill>
                <a:latin typeface="Calibri "/>
              </a:rPr>
              <a:t>Costello </a:t>
            </a:r>
            <a:r>
              <a:rPr lang="en-GB" altLang="en-US" sz="1200" i="1" dirty="0">
                <a:solidFill>
                  <a:schemeClr val="accent6">
                    <a:lumMod val="10000"/>
                  </a:schemeClr>
                </a:solidFill>
                <a:latin typeface="Calibri "/>
              </a:rPr>
              <a:t>et al. BMJ. (</a:t>
            </a:r>
            <a:r>
              <a:rPr lang="en-GB" altLang="en-US" sz="1200" dirty="0">
                <a:solidFill>
                  <a:schemeClr val="accent6">
                    <a:lumMod val="10000"/>
                  </a:schemeClr>
                </a:solidFill>
                <a:latin typeface="Calibri "/>
              </a:rPr>
              <a:t>2010) 340:c2096.</a:t>
            </a:r>
          </a:p>
        </p:txBody>
      </p:sp>
      <p:sp>
        <p:nvSpPr>
          <p:cNvPr id="2" name="Slide Number Placeholder 1">
            <a:extLst>
              <a:ext uri="{FF2B5EF4-FFF2-40B4-BE49-F238E27FC236}">
                <a16:creationId xmlns:a16="http://schemas.microsoft.com/office/drawing/2014/main" id="{1717BC15-782E-41DD-8A59-C4EF08D82139}"/>
              </a:ext>
            </a:extLst>
          </p:cNvPr>
          <p:cNvSpPr>
            <a:spLocks noGrp="1"/>
          </p:cNvSpPr>
          <p:nvPr>
            <p:ph type="sldNum" sz="quarter" idx="12"/>
          </p:nvPr>
        </p:nvSpPr>
        <p:spPr>
          <a:xfrm>
            <a:off x="3543300" y="6388555"/>
            <a:ext cx="2057400" cy="365125"/>
          </a:xfrm>
        </p:spPr>
        <p:txBody>
          <a:bodyPr/>
          <a:lstStyle/>
          <a:p>
            <a:pPr algn="ctr"/>
            <a:fld id="{EE1385C2-C24A-4E88-87F7-2016927FAD7D}" type="slidenum">
              <a:rPr lang="en-GB" smtClean="0"/>
              <a:pPr algn="ctr"/>
              <a:t>4</a:t>
            </a:fld>
            <a:endParaRPr lang="en-GB" dirty="0"/>
          </a:p>
        </p:txBody>
      </p:sp>
    </p:spTree>
    <p:extLst>
      <p:ext uri="{BB962C8B-B14F-4D97-AF65-F5344CB8AC3E}">
        <p14:creationId xmlns:p14="http://schemas.microsoft.com/office/powerpoint/2010/main" val="25939225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6F5CD568-3C42-4F96-89CE-B77BC624C5FC}"/>
              </a:ext>
            </a:extLst>
          </p:cNvPr>
          <p:cNvSpPr>
            <a:spLocks noGrp="1"/>
          </p:cNvSpPr>
          <p:nvPr>
            <p:ph type="title"/>
          </p:nvPr>
        </p:nvSpPr>
        <p:spPr>
          <a:xfrm>
            <a:off x="1591056" y="365126"/>
            <a:ext cx="7552944" cy="1325563"/>
          </a:xfrm>
        </p:spPr>
        <p:txBody>
          <a:bodyPr/>
          <a:lstStyle/>
          <a:p>
            <a:r>
              <a:rPr lang="en-GB" altLang="en-US" dirty="0">
                <a:solidFill>
                  <a:srgbClr val="C00000"/>
                </a:solidFill>
              </a:rPr>
              <a:t>Why do we prescribe antibiotics?</a:t>
            </a:r>
          </a:p>
        </p:txBody>
      </p:sp>
      <p:sp>
        <p:nvSpPr>
          <p:cNvPr id="7" name="Content Placeholder 2">
            <a:extLst>
              <a:ext uri="{FF2B5EF4-FFF2-40B4-BE49-F238E27FC236}">
                <a16:creationId xmlns:a16="http://schemas.microsoft.com/office/drawing/2014/main" id="{84596B0E-1443-4A9B-9209-2D5D3C58A970}"/>
              </a:ext>
            </a:extLst>
          </p:cNvPr>
          <p:cNvSpPr>
            <a:spLocks noGrp="1"/>
          </p:cNvSpPr>
          <p:nvPr>
            <p:ph idx="1"/>
          </p:nvPr>
        </p:nvSpPr>
        <p:spPr/>
        <p:txBody>
          <a:bodyPr>
            <a:normAutofit/>
          </a:bodyPr>
          <a:lstStyle/>
          <a:p>
            <a:pPr marL="742950" indent="-742950">
              <a:buFont typeface="+mj-lt"/>
              <a:buAutoNum type="arabicPeriod"/>
            </a:pPr>
            <a:r>
              <a:rPr lang="en-GB" altLang="en-US" sz="3600" dirty="0"/>
              <a:t>Relief of symptoms</a:t>
            </a:r>
          </a:p>
          <a:p>
            <a:pPr marL="742950" indent="-742950">
              <a:buFont typeface="+mj-lt"/>
              <a:buAutoNum type="arabicPeriod"/>
            </a:pPr>
            <a:endParaRPr lang="en-GB" altLang="en-US" sz="3600" dirty="0"/>
          </a:p>
          <a:p>
            <a:pPr marL="742950" indent="-742950">
              <a:buFont typeface="+mj-lt"/>
              <a:buAutoNum type="arabicPeriod"/>
            </a:pPr>
            <a:r>
              <a:rPr lang="en-GB" altLang="en-US" sz="3600" dirty="0"/>
              <a:t>Worry about complications/more serious illness</a:t>
            </a:r>
          </a:p>
          <a:p>
            <a:pPr marL="742950" indent="-742950">
              <a:buFont typeface="+mj-lt"/>
              <a:buAutoNum type="arabicPeriod"/>
            </a:pPr>
            <a:endParaRPr lang="en-GB" altLang="en-US" sz="3600" dirty="0"/>
          </a:p>
          <a:p>
            <a:pPr marL="742950" indent="-742950">
              <a:buFont typeface="+mj-lt"/>
              <a:buAutoNum type="arabicPeriod"/>
            </a:pPr>
            <a:r>
              <a:rPr lang="en-GB" altLang="en-US" sz="3600" dirty="0"/>
              <a:t>Patient pressure</a:t>
            </a:r>
          </a:p>
          <a:p>
            <a:endParaRPr lang="en-GB" altLang="en-US" sz="3600" dirty="0"/>
          </a:p>
        </p:txBody>
      </p:sp>
      <p:sp>
        <p:nvSpPr>
          <p:cNvPr id="2" name="Slide Number Placeholder 1">
            <a:extLst>
              <a:ext uri="{FF2B5EF4-FFF2-40B4-BE49-F238E27FC236}">
                <a16:creationId xmlns:a16="http://schemas.microsoft.com/office/drawing/2014/main" id="{CAA70556-4F00-4846-BB31-A772BB2590B7}"/>
              </a:ext>
            </a:extLst>
          </p:cNvPr>
          <p:cNvSpPr>
            <a:spLocks noGrp="1"/>
          </p:cNvSpPr>
          <p:nvPr>
            <p:ph type="sldNum" sz="quarter" idx="12"/>
          </p:nvPr>
        </p:nvSpPr>
        <p:spPr>
          <a:xfrm>
            <a:off x="3543300" y="6367926"/>
            <a:ext cx="2057400" cy="365125"/>
          </a:xfrm>
        </p:spPr>
        <p:txBody>
          <a:bodyPr/>
          <a:lstStyle/>
          <a:p>
            <a:pPr algn="ctr"/>
            <a:fld id="{EE1385C2-C24A-4E88-87F7-2016927FAD7D}" type="slidenum">
              <a:rPr lang="en-GB" smtClean="0"/>
              <a:pPr algn="ctr"/>
              <a:t>5</a:t>
            </a:fld>
            <a:endParaRPr lang="en-GB" dirty="0"/>
          </a:p>
        </p:txBody>
      </p:sp>
      <p:sp>
        <p:nvSpPr>
          <p:cNvPr id="9" name="Footer Placeholder 5">
            <a:extLst>
              <a:ext uri="{FF2B5EF4-FFF2-40B4-BE49-F238E27FC236}">
                <a16:creationId xmlns:a16="http://schemas.microsoft.com/office/drawing/2014/main" id="{75CD03D7-F2AD-4243-A8C4-F2D49FAF1F7F}"/>
              </a:ext>
            </a:extLst>
          </p:cNvPr>
          <p:cNvSpPr>
            <a:spLocks noGrp="1"/>
          </p:cNvSpPr>
          <p:nvPr>
            <p:ph type="ftr" sz="quarter" idx="11"/>
          </p:nvPr>
        </p:nvSpPr>
        <p:spPr>
          <a:xfrm>
            <a:off x="6057900" y="6367926"/>
            <a:ext cx="3086100" cy="365125"/>
          </a:xfrm>
        </p:spPr>
        <p:txBody>
          <a:bodyPr/>
          <a:lstStyle/>
          <a:p>
            <a:pPr algn="r"/>
            <a:r>
              <a:rPr lang="en-GB" altLang="en-US" dirty="0">
                <a:solidFill>
                  <a:schemeClr val="accent6">
                    <a:lumMod val="10000"/>
                  </a:schemeClr>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a:extLst>
              <a:ext uri="{FF2B5EF4-FFF2-40B4-BE49-F238E27FC236}">
                <a16:creationId xmlns:a16="http://schemas.microsoft.com/office/drawing/2014/main" id="{9F537760-48DB-4316-A5CE-4576CA2795E5}"/>
              </a:ext>
            </a:extLst>
          </p:cNvPr>
          <p:cNvSpPr>
            <a:spLocks noGrp="1"/>
          </p:cNvSpPr>
          <p:nvPr>
            <p:ph type="title"/>
          </p:nvPr>
        </p:nvSpPr>
        <p:spPr bwMode="auto">
          <a:xfrm>
            <a:off x="1371601" y="365126"/>
            <a:ext cx="7772396" cy="9109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GB" altLang="en-US" sz="4000" b="0" dirty="0">
                <a:solidFill>
                  <a:srgbClr val="AF1E2C"/>
                </a:solidFill>
                <a:latin typeface="+mn-lt"/>
                <a:cs typeface="Arial" panose="020B0604020202020204" pitchFamily="34" charset="0"/>
              </a:rPr>
              <a:t>1. Relief of symptoms</a:t>
            </a:r>
            <a:br>
              <a:rPr lang="en-GB" altLang="en-US" sz="4000" b="0" dirty="0">
                <a:solidFill>
                  <a:srgbClr val="AF1E2C"/>
                </a:solidFill>
                <a:latin typeface="+mn-lt"/>
                <a:cs typeface="Arial" panose="020B0604020202020204" pitchFamily="34" charset="0"/>
              </a:rPr>
            </a:br>
            <a:r>
              <a:rPr lang="en-GB" altLang="en-US" sz="3600" b="0" dirty="0">
                <a:latin typeface="+mn-lt"/>
                <a:cs typeface="Arial" panose="020B0604020202020204" pitchFamily="34" charset="0"/>
              </a:rPr>
              <a:t>Symptom benefit from antibiotics</a:t>
            </a:r>
            <a:endParaRPr lang="en-GB" altLang="en-US" sz="4000" b="0" dirty="0">
              <a:latin typeface="+mn-lt"/>
              <a:cs typeface="Arial" panose="020B0604020202020204" pitchFamily="34" charset="0"/>
            </a:endParaRPr>
          </a:p>
        </p:txBody>
      </p:sp>
      <p:graphicFrame>
        <p:nvGraphicFramePr>
          <p:cNvPr id="8" name="Content Placeholder 5">
            <a:extLst>
              <a:ext uri="{FF2B5EF4-FFF2-40B4-BE49-F238E27FC236}">
                <a16:creationId xmlns:a16="http://schemas.microsoft.com/office/drawing/2014/main" id="{076DF17E-93BC-472B-B03F-CFB4065E67E5}"/>
              </a:ext>
            </a:extLst>
          </p:cNvPr>
          <p:cNvGraphicFramePr>
            <a:graphicFrameLocks noGrp="1"/>
          </p:cNvGraphicFramePr>
          <p:nvPr>
            <p:ph idx="1"/>
            <p:extLst>
              <p:ext uri="{D42A27DB-BD31-4B8C-83A1-F6EECF244321}">
                <p14:modId xmlns:p14="http://schemas.microsoft.com/office/powerpoint/2010/main" val="3797331089"/>
              </p:ext>
            </p:extLst>
          </p:nvPr>
        </p:nvGraphicFramePr>
        <p:xfrm>
          <a:off x="300249" y="1403693"/>
          <a:ext cx="8543499" cy="4206593"/>
        </p:xfrm>
        <a:graphic>
          <a:graphicData uri="http://schemas.openxmlformats.org/drawingml/2006/table">
            <a:tbl>
              <a:tblPr firstRow="1" bandRow="1">
                <a:tableStyleId>{1FECB4D8-DB02-4DC6-A0A2-4F2EBAE1DC90}</a:tableStyleId>
              </a:tblPr>
              <a:tblGrid>
                <a:gridCol w="1561835">
                  <a:extLst>
                    <a:ext uri="{9D8B030D-6E8A-4147-A177-3AD203B41FA5}">
                      <a16:colId xmlns:a16="http://schemas.microsoft.com/office/drawing/2014/main" val="20000"/>
                    </a:ext>
                  </a:extLst>
                </a:gridCol>
                <a:gridCol w="1729173">
                  <a:extLst>
                    <a:ext uri="{9D8B030D-6E8A-4147-A177-3AD203B41FA5}">
                      <a16:colId xmlns:a16="http://schemas.microsoft.com/office/drawing/2014/main" val="20001"/>
                    </a:ext>
                  </a:extLst>
                </a:gridCol>
                <a:gridCol w="1835091">
                  <a:extLst>
                    <a:ext uri="{9D8B030D-6E8A-4147-A177-3AD203B41FA5}">
                      <a16:colId xmlns:a16="http://schemas.microsoft.com/office/drawing/2014/main" val="20002"/>
                    </a:ext>
                  </a:extLst>
                </a:gridCol>
                <a:gridCol w="1643192">
                  <a:extLst>
                    <a:ext uri="{9D8B030D-6E8A-4147-A177-3AD203B41FA5}">
                      <a16:colId xmlns:a16="http://schemas.microsoft.com/office/drawing/2014/main" val="20003"/>
                    </a:ext>
                  </a:extLst>
                </a:gridCol>
                <a:gridCol w="1774208">
                  <a:extLst>
                    <a:ext uri="{9D8B030D-6E8A-4147-A177-3AD203B41FA5}">
                      <a16:colId xmlns:a16="http://schemas.microsoft.com/office/drawing/2014/main" val="20004"/>
                    </a:ext>
                  </a:extLst>
                </a:gridCol>
              </a:tblGrid>
              <a:tr h="1414663">
                <a:tc>
                  <a:txBody>
                    <a:bodyPr/>
                    <a:lstStyle/>
                    <a:p>
                      <a:endParaRPr lang="en-US" sz="2000" dirty="0">
                        <a:latin typeface="Calibri "/>
                        <a:cs typeface="Arial" panose="020B0604020202020204" pitchFamily="34" charset="0"/>
                      </a:endParaRPr>
                    </a:p>
                  </a:txBody>
                  <a:tcPr marL="87630" marR="87630" marT="45728" marB="45728"/>
                </a:tc>
                <a:tc>
                  <a:txBody>
                    <a:bodyPr/>
                    <a:lstStyle/>
                    <a:p>
                      <a:pPr algn="ctr"/>
                      <a:r>
                        <a:rPr lang="en-US" sz="2000" b="0" baseline="0" dirty="0">
                          <a:latin typeface="Calibri "/>
                          <a:cs typeface="Arial" panose="020B0604020202020204" pitchFamily="34" charset="0"/>
                        </a:rPr>
                        <a:t>Total duration untreated</a:t>
                      </a:r>
                    </a:p>
                  </a:txBody>
                  <a:tcPr marL="87630" marR="87630" marT="45728" marB="45728" anchor="b"/>
                </a:tc>
                <a:tc>
                  <a:txBody>
                    <a:bodyPr/>
                    <a:lstStyle/>
                    <a:p>
                      <a:pPr algn="ctr"/>
                      <a:r>
                        <a:rPr lang="en-US" sz="2000" b="0" baseline="0" dirty="0">
                          <a:latin typeface="Calibri "/>
                          <a:cs typeface="Arial" panose="020B0604020202020204" pitchFamily="34" charset="0"/>
                        </a:rPr>
                        <a:t>Beneficial effect from antibiotics</a:t>
                      </a:r>
                    </a:p>
                  </a:txBody>
                  <a:tcPr marL="87630" marR="87630" marT="45728" marB="45728" anchor="b"/>
                </a:tc>
                <a:tc>
                  <a:txBody>
                    <a:bodyPr/>
                    <a:lstStyle/>
                    <a:p>
                      <a:pPr algn="ctr"/>
                      <a:r>
                        <a:rPr lang="en-US" sz="2000" b="0" baseline="0" dirty="0">
                          <a:latin typeface="Calibri "/>
                          <a:cs typeface="Arial" panose="020B0604020202020204" pitchFamily="34" charset="0"/>
                        </a:rPr>
                        <a:t>NNT for one additional patient to benefit</a:t>
                      </a:r>
                    </a:p>
                  </a:txBody>
                  <a:tcPr marL="87630" marR="87630" marT="45728" marB="45728" anchor="b"/>
                </a:tc>
                <a:tc>
                  <a:txBody>
                    <a:bodyPr/>
                    <a:lstStyle/>
                    <a:p>
                      <a:pPr algn="ctr"/>
                      <a:r>
                        <a:rPr lang="en-US" sz="2000" b="0" baseline="0" dirty="0">
                          <a:latin typeface="Calibri "/>
                          <a:cs typeface="Arial" panose="020B0604020202020204" pitchFamily="34" charset="0"/>
                        </a:rPr>
                        <a:t>NNT for one additional adverse effect i.e. NNH</a:t>
                      </a:r>
                    </a:p>
                  </a:txBody>
                  <a:tcPr marL="87630" marR="87630" marT="45728" marB="45728" anchor="b"/>
                </a:tc>
                <a:extLst>
                  <a:ext uri="{0D108BD9-81ED-4DB2-BD59-A6C34878D82A}">
                    <a16:rowId xmlns:a16="http://schemas.microsoft.com/office/drawing/2014/main" val="10000"/>
                  </a:ext>
                </a:extLst>
              </a:tr>
              <a:tr h="656318">
                <a:tc>
                  <a:txBody>
                    <a:bodyPr/>
                    <a:lstStyle/>
                    <a:p>
                      <a:pPr marL="0" algn="ctr">
                        <a:lnSpc>
                          <a:spcPct val="200000"/>
                        </a:lnSpc>
                      </a:pPr>
                      <a:r>
                        <a:rPr lang="en-US" sz="2000" dirty="0">
                          <a:solidFill>
                            <a:schemeClr val="accent6">
                              <a:lumMod val="10000"/>
                            </a:schemeClr>
                          </a:solidFill>
                          <a:latin typeface="Calibri "/>
                          <a:cs typeface="Arial" panose="020B0604020202020204" pitchFamily="34" charset="0"/>
                        </a:rPr>
                        <a:t>Otitis</a:t>
                      </a:r>
                      <a:r>
                        <a:rPr lang="en-US" sz="2000" baseline="0" dirty="0">
                          <a:solidFill>
                            <a:schemeClr val="accent6">
                              <a:lumMod val="10000"/>
                            </a:schemeClr>
                          </a:solidFill>
                          <a:latin typeface="Calibri "/>
                          <a:cs typeface="Arial" panose="020B0604020202020204" pitchFamily="34" charset="0"/>
                        </a:rPr>
                        <a:t> media</a:t>
                      </a:r>
                      <a:endParaRPr lang="en-US" sz="2000" dirty="0">
                        <a:solidFill>
                          <a:schemeClr val="accent6">
                            <a:lumMod val="10000"/>
                          </a:schemeClr>
                        </a:solidFill>
                        <a:latin typeface="Calibri "/>
                        <a:cs typeface="Arial" panose="020B0604020202020204" pitchFamily="34" charset="0"/>
                      </a:endParaRPr>
                    </a:p>
                  </a:txBody>
                  <a:tcPr marL="87630" marR="87630" marT="45728" marB="45728"/>
                </a:tc>
                <a:tc>
                  <a:txBody>
                    <a:bodyPr/>
                    <a:lstStyle/>
                    <a:p>
                      <a:pPr marL="0" algn="ctr">
                        <a:lnSpc>
                          <a:spcPct val="200000"/>
                        </a:lnSpc>
                      </a:pPr>
                      <a:r>
                        <a:rPr lang="en-US" sz="2000" baseline="0" dirty="0">
                          <a:solidFill>
                            <a:schemeClr val="accent6">
                              <a:lumMod val="10000"/>
                            </a:schemeClr>
                          </a:solidFill>
                          <a:latin typeface="Calibri "/>
                          <a:cs typeface="Arial" panose="020B0604020202020204" pitchFamily="34" charset="0"/>
                        </a:rPr>
                        <a:t>4 -12 days</a:t>
                      </a:r>
                    </a:p>
                  </a:txBody>
                  <a:tcPr marL="87630" marR="87630" marT="45728" marB="45728"/>
                </a:tc>
                <a:tc>
                  <a:txBody>
                    <a:bodyPr/>
                    <a:lstStyle/>
                    <a:p>
                      <a:pPr marL="0" algn="ctr">
                        <a:lnSpc>
                          <a:spcPct val="200000"/>
                        </a:lnSpc>
                      </a:pPr>
                      <a:r>
                        <a:rPr lang="en-US" sz="2000" baseline="0" dirty="0">
                          <a:solidFill>
                            <a:schemeClr val="accent6">
                              <a:lumMod val="10000"/>
                            </a:schemeClr>
                          </a:solidFill>
                          <a:latin typeface="Calibri "/>
                          <a:cs typeface="Arial" panose="020B0604020202020204" pitchFamily="34" charset="0"/>
                        </a:rPr>
                        <a:t>8-12 hours</a:t>
                      </a:r>
                    </a:p>
                  </a:txBody>
                  <a:tcPr marL="87630" marR="87630" marT="45728" marB="45728"/>
                </a:tc>
                <a:tc>
                  <a:txBody>
                    <a:bodyPr/>
                    <a:lstStyle/>
                    <a:p>
                      <a:pPr marL="0" algn="ctr">
                        <a:lnSpc>
                          <a:spcPct val="200000"/>
                        </a:lnSpc>
                      </a:pPr>
                      <a:r>
                        <a:rPr lang="en-US" sz="2000" baseline="0" dirty="0">
                          <a:solidFill>
                            <a:schemeClr val="accent6">
                              <a:lumMod val="10000"/>
                            </a:schemeClr>
                          </a:solidFill>
                          <a:latin typeface="Calibri "/>
                          <a:cs typeface="Arial" panose="020B0604020202020204" pitchFamily="34" charset="0"/>
                        </a:rPr>
                        <a:t>18</a:t>
                      </a:r>
                    </a:p>
                  </a:txBody>
                  <a:tcPr marL="87630" marR="87630" marT="45728" marB="45728"/>
                </a:tc>
                <a:tc>
                  <a:txBody>
                    <a:bodyPr/>
                    <a:lstStyle/>
                    <a:p>
                      <a:pPr marL="0" algn="ctr">
                        <a:lnSpc>
                          <a:spcPct val="200000"/>
                        </a:lnSpc>
                      </a:pPr>
                      <a:r>
                        <a:rPr lang="en-US" sz="2000" baseline="0" dirty="0">
                          <a:solidFill>
                            <a:schemeClr val="accent6">
                              <a:lumMod val="10000"/>
                            </a:schemeClr>
                          </a:solidFill>
                          <a:latin typeface="Calibri "/>
                          <a:cs typeface="Arial" panose="020B0604020202020204" pitchFamily="34" charset="0"/>
                        </a:rPr>
                        <a:t>9</a:t>
                      </a:r>
                    </a:p>
                  </a:txBody>
                  <a:tcPr marL="87630" marR="87630" marT="45728" marB="45728"/>
                </a:tc>
                <a:extLst>
                  <a:ext uri="{0D108BD9-81ED-4DB2-BD59-A6C34878D82A}">
                    <a16:rowId xmlns:a16="http://schemas.microsoft.com/office/drawing/2014/main" val="10001"/>
                  </a:ext>
                </a:extLst>
              </a:tr>
              <a:tr h="656318">
                <a:tc>
                  <a:txBody>
                    <a:bodyPr/>
                    <a:lstStyle/>
                    <a:p>
                      <a:pPr marL="0" algn="ctr">
                        <a:lnSpc>
                          <a:spcPct val="100000"/>
                        </a:lnSpc>
                      </a:pPr>
                      <a:r>
                        <a:rPr lang="en-US" sz="2400" b="1" dirty="0">
                          <a:solidFill>
                            <a:schemeClr val="accent6">
                              <a:lumMod val="10000"/>
                            </a:schemeClr>
                          </a:solidFill>
                          <a:latin typeface="Calibri "/>
                          <a:cs typeface="Arial" panose="020B0604020202020204" pitchFamily="34" charset="0"/>
                        </a:rPr>
                        <a:t>Sore</a:t>
                      </a:r>
                      <a:r>
                        <a:rPr lang="en-US" sz="2400" b="1" baseline="0" dirty="0">
                          <a:solidFill>
                            <a:schemeClr val="accent6">
                              <a:lumMod val="10000"/>
                            </a:schemeClr>
                          </a:solidFill>
                          <a:latin typeface="Calibri "/>
                          <a:cs typeface="Arial" panose="020B0604020202020204" pitchFamily="34" charset="0"/>
                        </a:rPr>
                        <a:t> throat</a:t>
                      </a:r>
                      <a:endParaRPr lang="en-US" sz="2400" b="1" dirty="0">
                        <a:solidFill>
                          <a:schemeClr val="accent6">
                            <a:lumMod val="10000"/>
                          </a:schemeClr>
                        </a:solidFill>
                        <a:latin typeface="Calibri "/>
                        <a:cs typeface="Arial" panose="020B0604020202020204" pitchFamily="34" charset="0"/>
                      </a:endParaRPr>
                    </a:p>
                  </a:txBody>
                  <a:tcPr marL="87630" marR="87630" marT="45728" marB="45728"/>
                </a:tc>
                <a:tc>
                  <a:txBody>
                    <a:bodyPr/>
                    <a:lstStyle/>
                    <a:p>
                      <a:pPr marL="0" algn="ctr">
                        <a:lnSpc>
                          <a:spcPct val="100000"/>
                        </a:lnSpc>
                      </a:pPr>
                      <a:r>
                        <a:rPr lang="en-US" sz="2400" b="1" baseline="0" dirty="0">
                          <a:solidFill>
                            <a:schemeClr val="accent6">
                              <a:lumMod val="10000"/>
                            </a:schemeClr>
                          </a:solidFill>
                          <a:latin typeface="Calibri "/>
                          <a:cs typeface="Arial" panose="020B0604020202020204" pitchFamily="34" charset="0"/>
                        </a:rPr>
                        <a:t>8 days</a:t>
                      </a:r>
                    </a:p>
                  </a:txBody>
                  <a:tcPr marL="87630" marR="87630" marT="45728" marB="45728"/>
                </a:tc>
                <a:tc>
                  <a:txBody>
                    <a:bodyPr/>
                    <a:lstStyle/>
                    <a:p>
                      <a:pPr marL="0" algn="ctr">
                        <a:lnSpc>
                          <a:spcPct val="100000"/>
                        </a:lnSpc>
                      </a:pPr>
                      <a:r>
                        <a:rPr lang="en-US" sz="2400" b="1" baseline="0" dirty="0">
                          <a:solidFill>
                            <a:schemeClr val="accent6">
                              <a:lumMod val="10000"/>
                            </a:schemeClr>
                          </a:solidFill>
                          <a:latin typeface="Calibri "/>
                          <a:cs typeface="Arial" panose="020B0604020202020204" pitchFamily="34" charset="0"/>
                        </a:rPr>
                        <a:t>12-18 hours</a:t>
                      </a:r>
                    </a:p>
                  </a:txBody>
                  <a:tcPr marL="87630" marR="87630" marT="45728" marB="45728"/>
                </a:tc>
                <a:tc>
                  <a:txBody>
                    <a:bodyPr/>
                    <a:lstStyle/>
                    <a:p>
                      <a:pPr marL="0" algn="ctr">
                        <a:lnSpc>
                          <a:spcPct val="100000"/>
                        </a:lnSpc>
                      </a:pPr>
                      <a:r>
                        <a:rPr lang="en-US" sz="2400" b="1" baseline="0" dirty="0">
                          <a:solidFill>
                            <a:schemeClr val="accent6">
                              <a:lumMod val="10000"/>
                            </a:schemeClr>
                          </a:solidFill>
                          <a:latin typeface="Calibri "/>
                          <a:cs typeface="Arial" panose="020B0604020202020204" pitchFamily="34" charset="0"/>
                        </a:rPr>
                        <a:t>6-20</a:t>
                      </a:r>
                    </a:p>
                  </a:txBody>
                  <a:tcPr marL="87630" marR="87630" marT="45728" marB="45728"/>
                </a:tc>
                <a:tc>
                  <a:txBody>
                    <a:bodyPr/>
                    <a:lstStyle/>
                    <a:p>
                      <a:pPr marL="0" algn="ctr">
                        <a:lnSpc>
                          <a:spcPct val="100000"/>
                        </a:lnSpc>
                      </a:pPr>
                      <a:r>
                        <a:rPr lang="en-US" sz="2400" b="1" baseline="0" dirty="0">
                          <a:solidFill>
                            <a:schemeClr val="accent6">
                              <a:lumMod val="10000"/>
                            </a:schemeClr>
                          </a:solidFill>
                          <a:latin typeface="Calibri "/>
                          <a:cs typeface="Arial" panose="020B0604020202020204" pitchFamily="34" charset="0"/>
                        </a:rPr>
                        <a:t>15</a:t>
                      </a:r>
                    </a:p>
                  </a:txBody>
                  <a:tcPr marL="87630" marR="87630" marT="45728" marB="45728"/>
                </a:tc>
                <a:extLst>
                  <a:ext uri="{0D108BD9-81ED-4DB2-BD59-A6C34878D82A}">
                    <a16:rowId xmlns:a16="http://schemas.microsoft.com/office/drawing/2014/main" val="10002"/>
                  </a:ext>
                </a:extLst>
              </a:tr>
              <a:tr h="656318">
                <a:tc>
                  <a:txBody>
                    <a:bodyPr/>
                    <a:lstStyle/>
                    <a:p>
                      <a:pPr marL="0" algn="ctr">
                        <a:lnSpc>
                          <a:spcPct val="200000"/>
                        </a:lnSpc>
                      </a:pPr>
                      <a:r>
                        <a:rPr lang="en-US" sz="2000" dirty="0">
                          <a:solidFill>
                            <a:schemeClr val="accent6">
                              <a:lumMod val="10000"/>
                            </a:schemeClr>
                          </a:solidFill>
                          <a:latin typeface="Calibri "/>
                          <a:cs typeface="Arial" panose="020B0604020202020204" pitchFamily="34" charset="0"/>
                        </a:rPr>
                        <a:t>Sinusitis</a:t>
                      </a:r>
                    </a:p>
                  </a:txBody>
                  <a:tcPr marL="87630" marR="87630" marT="45728" marB="45728"/>
                </a:tc>
                <a:tc>
                  <a:txBody>
                    <a:bodyPr/>
                    <a:lstStyle/>
                    <a:p>
                      <a:pPr marL="0" algn="ctr">
                        <a:lnSpc>
                          <a:spcPct val="200000"/>
                        </a:lnSpc>
                      </a:pPr>
                      <a:r>
                        <a:rPr lang="en-US" sz="2000" baseline="0" dirty="0">
                          <a:solidFill>
                            <a:schemeClr val="accent6">
                              <a:lumMod val="10000"/>
                            </a:schemeClr>
                          </a:solidFill>
                          <a:latin typeface="Calibri "/>
                          <a:cs typeface="Arial" panose="020B0604020202020204" pitchFamily="34" charset="0"/>
                        </a:rPr>
                        <a:t>12-15 days</a:t>
                      </a:r>
                    </a:p>
                  </a:txBody>
                  <a:tcPr marL="87630" marR="87630" marT="45728" marB="45728"/>
                </a:tc>
                <a:tc>
                  <a:txBody>
                    <a:bodyPr/>
                    <a:lstStyle/>
                    <a:p>
                      <a:pPr marL="0" algn="ctr">
                        <a:lnSpc>
                          <a:spcPct val="200000"/>
                        </a:lnSpc>
                      </a:pPr>
                      <a:r>
                        <a:rPr lang="en-US" sz="2000" baseline="0" dirty="0">
                          <a:solidFill>
                            <a:schemeClr val="accent6">
                              <a:lumMod val="10000"/>
                            </a:schemeClr>
                          </a:solidFill>
                          <a:latin typeface="Calibri "/>
                          <a:cs typeface="Arial" panose="020B0604020202020204" pitchFamily="34" charset="0"/>
                        </a:rPr>
                        <a:t>24 hours</a:t>
                      </a:r>
                    </a:p>
                  </a:txBody>
                  <a:tcPr marL="87630" marR="87630" marT="45728" marB="45728"/>
                </a:tc>
                <a:tc>
                  <a:txBody>
                    <a:bodyPr/>
                    <a:lstStyle/>
                    <a:p>
                      <a:pPr marL="0" algn="ctr">
                        <a:lnSpc>
                          <a:spcPct val="200000"/>
                        </a:lnSpc>
                      </a:pPr>
                      <a:r>
                        <a:rPr lang="en-US" sz="2000" baseline="0" dirty="0">
                          <a:solidFill>
                            <a:schemeClr val="accent6">
                              <a:lumMod val="10000"/>
                            </a:schemeClr>
                          </a:solidFill>
                          <a:latin typeface="Calibri "/>
                          <a:cs typeface="Arial" panose="020B0604020202020204" pitchFamily="34" charset="0"/>
                        </a:rPr>
                        <a:t>18</a:t>
                      </a:r>
                    </a:p>
                  </a:txBody>
                  <a:tcPr marL="87630" marR="87630" marT="45728" marB="45728"/>
                </a:tc>
                <a:tc>
                  <a:txBody>
                    <a:bodyPr/>
                    <a:lstStyle/>
                    <a:p>
                      <a:pPr marL="0" algn="ctr">
                        <a:lnSpc>
                          <a:spcPct val="200000"/>
                        </a:lnSpc>
                      </a:pPr>
                      <a:r>
                        <a:rPr lang="en-US" sz="2000" baseline="0" dirty="0">
                          <a:solidFill>
                            <a:schemeClr val="accent6">
                              <a:lumMod val="10000"/>
                            </a:schemeClr>
                          </a:solidFill>
                          <a:latin typeface="Calibri "/>
                          <a:cs typeface="Arial" panose="020B0604020202020204" pitchFamily="34" charset="0"/>
                        </a:rPr>
                        <a:t>8</a:t>
                      </a:r>
                    </a:p>
                  </a:txBody>
                  <a:tcPr marL="87630" marR="87630" marT="45728" marB="45728"/>
                </a:tc>
                <a:extLst>
                  <a:ext uri="{0D108BD9-81ED-4DB2-BD59-A6C34878D82A}">
                    <a16:rowId xmlns:a16="http://schemas.microsoft.com/office/drawing/2014/main" val="10003"/>
                  </a:ext>
                </a:extLst>
              </a:tr>
              <a:tr h="656318">
                <a:tc>
                  <a:txBody>
                    <a:bodyPr/>
                    <a:lstStyle/>
                    <a:p>
                      <a:pPr marL="0" algn="ctr">
                        <a:lnSpc>
                          <a:spcPct val="200000"/>
                        </a:lnSpc>
                      </a:pPr>
                      <a:r>
                        <a:rPr lang="en-US" sz="2000" dirty="0">
                          <a:solidFill>
                            <a:schemeClr val="accent6">
                              <a:lumMod val="10000"/>
                            </a:schemeClr>
                          </a:solidFill>
                          <a:latin typeface="Calibri "/>
                          <a:cs typeface="Arial" panose="020B0604020202020204" pitchFamily="34" charset="0"/>
                        </a:rPr>
                        <a:t>Bronchitis</a:t>
                      </a:r>
                    </a:p>
                  </a:txBody>
                  <a:tcPr marL="87630" marR="87630" marT="45728" marB="45728"/>
                </a:tc>
                <a:tc>
                  <a:txBody>
                    <a:bodyPr/>
                    <a:lstStyle/>
                    <a:p>
                      <a:pPr marL="0" algn="ctr">
                        <a:lnSpc>
                          <a:spcPct val="200000"/>
                        </a:lnSpc>
                      </a:pPr>
                      <a:r>
                        <a:rPr lang="en-US" sz="2000" baseline="0" dirty="0">
                          <a:solidFill>
                            <a:schemeClr val="accent6">
                              <a:lumMod val="10000"/>
                            </a:schemeClr>
                          </a:solidFill>
                          <a:latin typeface="Calibri "/>
                          <a:cs typeface="Arial" panose="020B0604020202020204" pitchFamily="34" charset="0"/>
                        </a:rPr>
                        <a:t>20-22 days</a:t>
                      </a:r>
                    </a:p>
                  </a:txBody>
                  <a:tcPr marL="87630" marR="87630" marT="45728" marB="45728"/>
                </a:tc>
                <a:tc>
                  <a:txBody>
                    <a:bodyPr/>
                    <a:lstStyle/>
                    <a:p>
                      <a:pPr marL="0" algn="ctr">
                        <a:lnSpc>
                          <a:spcPct val="200000"/>
                        </a:lnSpc>
                      </a:pPr>
                      <a:r>
                        <a:rPr lang="en-US" sz="2000" baseline="0" dirty="0">
                          <a:solidFill>
                            <a:schemeClr val="accent6">
                              <a:lumMod val="10000"/>
                            </a:schemeClr>
                          </a:solidFill>
                          <a:latin typeface="Calibri "/>
                          <a:cs typeface="Arial" panose="020B0604020202020204" pitchFamily="34" charset="0"/>
                        </a:rPr>
                        <a:t>11-24 hours</a:t>
                      </a:r>
                    </a:p>
                  </a:txBody>
                  <a:tcPr marL="87630" marR="87630" marT="45728" marB="45728"/>
                </a:tc>
                <a:tc>
                  <a:txBody>
                    <a:bodyPr/>
                    <a:lstStyle/>
                    <a:p>
                      <a:pPr marL="0" algn="ctr">
                        <a:lnSpc>
                          <a:spcPct val="200000"/>
                        </a:lnSpc>
                      </a:pPr>
                      <a:r>
                        <a:rPr lang="en-US" sz="2000" baseline="0" dirty="0">
                          <a:solidFill>
                            <a:schemeClr val="accent6">
                              <a:lumMod val="10000"/>
                            </a:schemeClr>
                          </a:solidFill>
                          <a:latin typeface="Calibri "/>
                          <a:cs typeface="Arial" panose="020B0604020202020204" pitchFamily="34" charset="0"/>
                        </a:rPr>
                        <a:t>10-22</a:t>
                      </a:r>
                    </a:p>
                  </a:txBody>
                  <a:tcPr marL="87630" marR="87630" marT="45728" marB="45728"/>
                </a:tc>
                <a:tc>
                  <a:txBody>
                    <a:bodyPr/>
                    <a:lstStyle/>
                    <a:p>
                      <a:pPr marL="0" algn="ctr">
                        <a:lnSpc>
                          <a:spcPct val="200000"/>
                        </a:lnSpc>
                      </a:pPr>
                      <a:r>
                        <a:rPr lang="en-US" sz="2000" baseline="0" dirty="0">
                          <a:solidFill>
                            <a:schemeClr val="accent6">
                              <a:lumMod val="10000"/>
                            </a:schemeClr>
                          </a:solidFill>
                          <a:latin typeface="Calibri "/>
                          <a:cs typeface="Arial" panose="020B0604020202020204" pitchFamily="34" charset="0"/>
                        </a:rPr>
                        <a:t>24</a:t>
                      </a:r>
                    </a:p>
                  </a:txBody>
                  <a:tcPr marL="87630" marR="87630" marT="45728" marB="45728"/>
                </a:tc>
                <a:extLst>
                  <a:ext uri="{0D108BD9-81ED-4DB2-BD59-A6C34878D82A}">
                    <a16:rowId xmlns:a16="http://schemas.microsoft.com/office/drawing/2014/main" val="10004"/>
                  </a:ext>
                </a:extLst>
              </a:tr>
            </a:tbl>
          </a:graphicData>
        </a:graphic>
      </p:graphicFrame>
      <p:sp>
        <p:nvSpPr>
          <p:cNvPr id="9" name="Rectangle: Rounded Corners 8">
            <a:extLst>
              <a:ext uri="{FF2B5EF4-FFF2-40B4-BE49-F238E27FC236}">
                <a16:creationId xmlns:a16="http://schemas.microsoft.com/office/drawing/2014/main" id="{7363B1CD-A778-469A-BCE3-0734D92BA270}"/>
              </a:ext>
            </a:extLst>
          </p:cNvPr>
          <p:cNvSpPr>
            <a:spLocks noChangeArrowheads="1"/>
          </p:cNvSpPr>
          <p:nvPr/>
        </p:nvSpPr>
        <p:spPr bwMode="auto">
          <a:xfrm>
            <a:off x="3656406" y="3506989"/>
            <a:ext cx="1840109" cy="814489"/>
          </a:xfrm>
          <a:prstGeom prst="roundRect">
            <a:avLst>
              <a:gd name="adj" fmla="val 21348"/>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46123" name="TextBox 1">
            <a:extLst>
              <a:ext uri="{FF2B5EF4-FFF2-40B4-BE49-F238E27FC236}">
                <a16:creationId xmlns:a16="http://schemas.microsoft.com/office/drawing/2014/main" id="{494E7255-E95B-4071-AA0F-0F9BAA784801}"/>
              </a:ext>
            </a:extLst>
          </p:cNvPr>
          <p:cNvSpPr txBox="1">
            <a:spLocks noChangeArrowheads="1"/>
          </p:cNvSpPr>
          <p:nvPr/>
        </p:nvSpPr>
        <p:spPr bwMode="auto">
          <a:xfrm>
            <a:off x="474573" y="5737874"/>
            <a:ext cx="8194849" cy="461963"/>
          </a:xfrm>
          <a:prstGeom prst="rect">
            <a:avLst/>
          </a:prstGeom>
          <a:solidFill>
            <a:schemeClr val="accent6">
              <a:lumMod val="25000"/>
            </a:schemeClr>
          </a:solidFill>
          <a:ln w="9525">
            <a:no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dirty="0">
                <a:solidFill>
                  <a:schemeClr val="bg1"/>
                </a:solidFill>
                <a:latin typeface="+mn-lt"/>
                <a:ea typeface="ヒラギノ角ゴ Pro W3"/>
                <a:cs typeface="ヒラギノ角ゴ Pro W3"/>
              </a:rPr>
              <a:t>How do we communicate this information to patients?</a:t>
            </a:r>
          </a:p>
        </p:txBody>
      </p:sp>
      <p:sp>
        <p:nvSpPr>
          <p:cNvPr id="7" name="Rectangle: Rounded Corners 6">
            <a:extLst>
              <a:ext uri="{FF2B5EF4-FFF2-40B4-BE49-F238E27FC236}">
                <a16:creationId xmlns:a16="http://schemas.microsoft.com/office/drawing/2014/main" id="{120762C5-82A6-4E20-9820-7C005FF673A9}"/>
              </a:ext>
            </a:extLst>
          </p:cNvPr>
          <p:cNvSpPr>
            <a:spLocks noChangeArrowheads="1"/>
          </p:cNvSpPr>
          <p:nvPr/>
        </p:nvSpPr>
        <p:spPr bwMode="auto">
          <a:xfrm>
            <a:off x="2006403" y="3492971"/>
            <a:ext cx="1413201" cy="814489"/>
          </a:xfrm>
          <a:prstGeom prst="roundRect">
            <a:avLst>
              <a:gd name="adj" fmla="val 21404"/>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10" name="Rectangle: Rounded Corners 9">
            <a:extLst>
              <a:ext uri="{FF2B5EF4-FFF2-40B4-BE49-F238E27FC236}">
                <a16:creationId xmlns:a16="http://schemas.microsoft.com/office/drawing/2014/main" id="{06C4729E-4ABA-44B2-B152-114152D9CA4F}"/>
              </a:ext>
            </a:extLst>
          </p:cNvPr>
          <p:cNvSpPr>
            <a:spLocks noChangeArrowheads="1"/>
          </p:cNvSpPr>
          <p:nvPr/>
        </p:nvSpPr>
        <p:spPr bwMode="auto">
          <a:xfrm>
            <a:off x="5824914" y="3512906"/>
            <a:ext cx="2680260" cy="794553"/>
          </a:xfrm>
          <a:prstGeom prst="roundRect">
            <a:avLst>
              <a:gd name="adj" fmla="val 23491"/>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46126" name="Slide Number Placeholder 3">
            <a:extLst>
              <a:ext uri="{FF2B5EF4-FFF2-40B4-BE49-F238E27FC236}">
                <a16:creationId xmlns:a16="http://schemas.microsoft.com/office/drawing/2014/main" id="{761F97C4-32A5-43E7-8C15-15E9AF389E94}"/>
              </a:ext>
            </a:extLst>
          </p:cNvPr>
          <p:cNvSpPr txBox="1">
            <a:spLocks/>
          </p:cNvSpPr>
          <p:nvPr/>
        </p:nvSpPr>
        <p:spPr bwMode="auto">
          <a:xfrm>
            <a:off x="4745620" y="6239475"/>
            <a:ext cx="437615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da-DK" altLang="en-US" sz="1200" dirty="0">
                <a:solidFill>
                  <a:schemeClr val="accent6">
                    <a:lumMod val="10000"/>
                  </a:schemeClr>
                </a:solidFill>
                <a:latin typeface="Calibri "/>
              </a:rPr>
              <a:t>Cochrane reviews Otitis media: Venekamp et al (2015); </a:t>
            </a:r>
          </a:p>
          <a:p>
            <a:pPr algn="r" eaLnBrk="1" hangingPunct="1"/>
            <a:r>
              <a:rPr lang="da-DK" altLang="en-US" sz="1200" dirty="0">
                <a:solidFill>
                  <a:schemeClr val="accent6">
                    <a:lumMod val="10000"/>
                  </a:schemeClr>
                </a:solidFill>
                <a:latin typeface="Calibri "/>
              </a:rPr>
              <a:t>Sore throat: Spinks et al. 2013; Sinusitis: Leminengre M et al. (2012); bronchitis: Smith et al. (2014)</a:t>
            </a:r>
          </a:p>
        </p:txBody>
      </p:sp>
      <p:sp>
        <p:nvSpPr>
          <p:cNvPr id="2" name="Slide Number Placeholder 1">
            <a:extLst>
              <a:ext uri="{FF2B5EF4-FFF2-40B4-BE49-F238E27FC236}">
                <a16:creationId xmlns:a16="http://schemas.microsoft.com/office/drawing/2014/main" id="{599DAF9D-1CB8-47BF-8582-35D6F7CBCAA6}"/>
              </a:ext>
            </a:extLst>
          </p:cNvPr>
          <p:cNvSpPr>
            <a:spLocks noGrp="1"/>
          </p:cNvSpPr>
          <p:nvPr>
            <p:ph type="sldNum" sz="quarter" idx="12"/>
          </p:nvPr>
        </p:nvSpPr>
        <p:spPr>
          <a:xfrm>
            <a:off x="3543299" y="6345031"/>
            <a:ext cx="2057400" cy="365125"/>
          </a:xfrm>
        </p:spPr>
        <p:txBody>
          <a:bodyPr/>
          <a:lstStyle/>
          <a:p>
            <a:pPr algn="ctr"/>
            <a:fld id="{EE1385C2-C24A-4E88-87F7-2016927FAD7D}" type="slidenum">
              <a:rPr lang="en-GB" smtClean="0"/>
              <a:pPr algn="ctr"/>
              <a:t>6</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a:extLst>
              <a:ext uri="{FF2B5EF4-FFF2-40B4-BE49-F238E27FC236}">
                <a16:creationId xmlns:a16="http://schemas.microsoft.com/office/drawing/2014/main" id="{5D6BA412-67DD-40B9-812D-F7F6BAB3863E}"/>
              </a:ext>
            </a:extLst>
          </p:cNvPr>
          <p:cNvSpPr>
            <a:spLocks noGrp="1"/>
          </p:cNvSpPr>
          <p:nvPr>
            <p:ph type="title"/>
          </p:nvPr>
        </p:nvSpPr>
        <p:spPr bwMode="auto">
          <a:xfrm>
            <a:off x="1628002" y="210344"/>
            <a:ext cx="6924294"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altLang="en-US" dirty="0">
                <a:solidFill>
                  <a:srgbClr val="AF1E2C"/>
                </a:solidFill>
              </a:rPr>
              <a:t>2. Worry about complications</a:t>
            </a:r>
            <a:br>
              <a:rPr lang="en-US" altLang="en-US" dirty="0">
                <a:solidFill>
                  <a:srgbClr val="AF1E2C"/>
                </a:solidFill>
              </a:rPr>
            </a:br>
            <a:r>
              <a:rPr lang="en-US" altLang="en-US" sz="3200" dirty="0"/>
              <a:t>Antibiotics and complications</a:t>
            </a:r>
            <a:endParaRPr lang="en-US" altLang="en-US" dirty="0"/>
          </a:p>
        </p:txBody>
      </p:sp>
      <p:sp>
        <p:nvSpPr>
          <p:cNvPr id="2" name="Slide Number Placeholder 1">
            <a:extLst>
              <a:ext uri="{FF2B5EF4-FFF2-40B4-BE49-F238E27FC236}">
                <a16:creationId xmlns:a16="http://schemas.microsoft.com/office/drawing/2014/main" id="{9714CB10-54EE-430F-9F3C-2CD9F8B2792B}"/>
              </a:ext>
            </a:extLst>
          </p:cNvPr>
          <p:cNvSpPr>
            <a:spLocks noGrp="1"/>
          </p:cNvSpPr>
          <p:nvPr>
            <p:ph type="sldNum" sz="quarter" idx="12"/>
          </p:nvPr>
        </p:nvSpPr>
        <p:spPr>
          <a:xfrm>
            <a:off x="3543300" y="6367926"/>
            <a:ext cx="20574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E1385C2-C24A-4E88-87F7-2016927FAD7D}" type="slidenum">
              <a:rPr kumimoji="0" lang="en-GB" sz="1200" b="0" i="0" u="none" strike="noStrike" kern="1200" cap="none" spc="0" normalizeH="0" baseline="0" noProof="0" smtClean="0">
                <a:ln>
                  <a:noFill/>
                </a:ln>
                <a:solidFill>
                  <a:srgbClr val="AD0016"/>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9" name="TextBox 4">
            <a:extLst>
              <a:ext uri="{FF2B5EF4-FFF2-40B4-BE49-F238E27FC236}">
                <a16:creationId xmlns:a16="http://schemas.microsoft.com/office/drawing/2014/main" id="{31380D04-F191-4AFE-A215-BB7119FA945F}"/>
              </a:ext>
            </a:extLst>
          </p:cNvPr>
          <p:cNvSpPr txBox="1">
            <a:spLocks noChangeArrowheads="1"/>
          </p:cNvSpPr>
          <p:nvPr/>
        </p:nvSpPr>
        <p:spPr bwMode="auto">
          <a:xfrm>
            <a:off x="3501693" y="1691350"/>
            <a:ext cx="5642307" cy="450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spAutoFit/>
          </a:bodyPr>
          <a:lstStyle>
            <a:lvl1pPr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F6F6F6">
                    <a:lumMod val="10000"/>
                  </a:srgbClr>
                </a:solidFill>
                <a:effectLst/>
                <a:uLnTx/>
                <a:uFillTx/>
                <a:latin typeface="Calibri "/>
                <a:ea typeface="ヒラギノ角ゴ Pro W3"/>
                <a:cs typeface="ヒラギノ角ゴ Pro W3"/>
              </a:rPr>
              <a:t>UK study examined complications in practices with range of antibiotic use</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F6F6F6">
                    <a:lumMod val="10000"/>
                  </a:srgbClr>
                </a:solidFill>
                <a:effectLst/>
                <a:uLnTx/>
                <a:uFillTx/>
                <a:latin typeface="Calibri "/>
                <a:ea typeface="ヒラギノ角ゴ Pro W3"/>
                <a:cs typeface="ヒラギノ角ゴ Pro W3"/>
              </a:rPr>
              <a:t>Majority of infections no significant differences </a:t>
            </a:r>
            <a:r>
              <a:rPr kumimoji="0" lang="en-US" altLang="en-US" sz="2000" b="0" i="0" u="none" strike="noStrike" kern="1200" cap="none" spc="0" normalizeH="0" baseline="0" noProof="0" dirty="0">
                <a:ln>
                  <a:noFill/>
                </a:ln>
                <a:solidFill>
                  <a:srgbClr val="F6F6F6">
                    <a:lumMod val="10000"/>
                  </a:srgbClr>
                </a:solidFill>
                <a:effectLst/>
                <a:uLnTx/>
                <a:uFillTx/>
                <a:latin typeface="Calibri "/>
                <a:ea typeface="ヒラギノ角ゴ Pro W3"/>
                <a:cs typeface="ヒラギノ角ゴ Pro W3"/>
              </a:rPr>
              <a:t>(CI crosses 1, p&gt;0.05)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F6F6F6">
                    <a:lumMod val="10000"/>
                  </a:srgbClr>
                </a:solidFill>
                <a:effectLst/>
                <a:uLnTx/>
                <a:uFillTx/>
                <a:latin typeface="Calibri "/>
                <a:ea typeface="ヒラギノ角ゴ Pro W3"/>
                <a:cs typeface="ヒラギノ角ゴ Pro W3"/>
              </a:rPr>
              <a:t>Calculated that in a practice of 7,000, a 10% reduction in antibiotic prescribing for RTI might expect: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7B3476"/>
              </a:solidFill>
              <a:effectLst/>
              <a:uLnTx/>
              <a:uFillTx/>
              <a:latin typeface="Calibri "/>
              <a:ea typeface="ヒラギノ角ゴ Pro W3"/>
              <a:cs typeface="ヒラギノ角ゴ Pro W3"/>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
                <a:ea typeface="ヒラギノ角ゴ Pro W3"/>
                <a:cs typeface="ヒラギノ角ゴ Pro W3"/>
              </a:rPr>
              <a:t>1 additional pneumonia each year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000000"/>
              </a:solidFill>
              <a:effectLst/>
              <a:uLnTx/>
              <a:uFillTx/>
              <a:latin typeface="Calibri "/>
              <a:ea typeface="ヒラギノ角ゴ Pro W3"/>
              <a:cs typeface="ヒラギノ角ゴ Pro W3"/>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
                <a:ea typeface="ヒラギノ角ゴ Pro W3"/>
                <a:cs typeface="ヒラギノ角ゴ Pro W3"/>
              </a:rPr>
              <a:t>1 additional </a:t>
            </a:r>
            <a:r>
              <a:rPr kumimoji="0" lang="en-US" altLang="en-US" sz="2400" b="0" i="0" u="none" strike="noStrike" kern="1200" cap="none" spc="0" normalizeH="0" baseline="0" noProof="0" dirty="0" err="1">
                <a:ln>
                  <a:noFill/>
                </a:ln>
                <a:solidFill>
                  <a:srgbClr val="000000"/>
                </a:solidFill>
                <a:effectLst/>
                <a:uLnTx/>
                <a:uFillTx/>
                <a:latin typeface="Calibri "/>
                <a:ea typeface="ヒラギノ角ゴ Pro W3"/>
                <a:cs typeface="ヒラギノ角ゴ Pro W3"/>
              </a:rPr>
              <a:t>peritonsilar</a:t>
            </a:r>
            <a:r>
              <a:rPr kumimoji="0" lang="en-US" altLang="en-US" sz="2400" b="0" i="0" u="none" strike="noStrike" kern="1200" cap="none" spc="0" normalizeH="0" baseline="0" noProof="0" dirty="0">
                <a:ln>
                  <a:noFill/>
                </a:ln>
                <a:solidFill>
                  <a:srgbClr val="000000"/>
                </a:solidFill>
                <a:effectLst/>
                <a:uLnTx/>
                <a:uFillTx/>
                <a:latin typeface="Calibri "/>
                <a:ea typeface="ヒラギノ角ゴ Pro W3"/>
                <a:cs typeface="ヒラギノ角ゴ Pro W3"/>
              </a:rPr>
              <a:t> abscess each 10 years </a:t>
            </a:r>
          </a:p>
        </p:txBody>
      </p:sp>
      <p:pic>
        <p:nvPicPr>
          <p:cNvPr id="10" name="Picture 3">
            <a:extLst>
              <a:ext uri="{FF2B5EF4-FFF2-40B4-BE49-F238E27FC236}">
                <a16:creationId xmlns:a16="http://schemas.microsoft.com/office/drawing/2014/main" id="{22698623-2DA3-4FC7-BF71-072AE21CD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74" y="1691350"/>
            <a:ext cx="3086100" cy="49563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5">
            <a:extLst>
              <a:ext uri="{FF2B5EF4-FFF2-40B4-BE49-F238E27FC236}">
                <a16:creationId xmlns:a16="http://schemas.microsoft.com/office/drawing/2014/main" id="{977F1D88-16EF-416F-B6CD-839B75EAF7D3}"/>
              </a:ext>
            </a:extLst>
          </p:cNvPr>
          <p:cNvSpPr txBox="1">
            <a:spLocks noChangeArrowheads="1"/>
          </p:cNvSpPr>
          <p:nvPr/>
        </p:nvSpPr>
        <p:spPr bwMode="auto">
          <a:xfrm>
            <a:off x="6057900" y="6374500"/>
            <a:ext cx="3086100" cy="4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0" i="1" u="none" strike="noStrike" kern="1200" cap="none" spc="0" normalizeH="0" baseline="0" noProof="0" dirty="0">
                <a:ln>
                  <a:noFill/>
                </a:ln>
                <a:solidFill>
                  <a:srgbClr val="F6F6F6">
                    <a:lumMod val="10000"/>
                  </a:srgbClr>
                </a:solidFill>
                <a:effectLst/>
                <a:uLnTx/>
                <a:uFillTx/>
                <a:latin typeface="Calibri "/>
                <a:ea typeface="ヒラギノ角ゴ Pro W3"/>
                <a:cs typeface="ヒラギノ角ゴ Pro W3"/>
              </a:rPr>
              <a:t>BMJ 2016 Gulliford h</a:t>
            </a:r>
            <a:r>
              <a:rPr kumimoji="0" lang="en-US" altLang="en-US" sz="1200" b="0" i="1" u="sng" strike="noStrike" kern="1200" cap="none" spc="0" normalizeH="0" baseline="0" noProof="0" dirty="0">
                <a:ln>
                  <a:noFill/>
                </a:ln>
                <a:solidFill>
                  <a:srgbClr val="F6F6F6">
                    <a:lumMod val="10000"/>
                  </a:srgbClr>
                </a:solidFill>
                <a:effectLst/>
                <a:uLnTx/>
                <a:uFillTx/>
                <a:latin typeface="Calibri "/>
                <a:ea typeface="ヒラギノ角ゴ Pro W3"/>
                <a:cs typeface="ヒラギノ角ゴ Pro W3"/>
              </a:rPr>
              <a:t>ttp://www.bmj.com/content/354/bmj.i4245</a:t>
            </a:r>
            <a:endParaRPr kumimoji="0" lang="en-US" altLang="en-US" sz="1200" b="0" i="1" u="none" strike="noStrike" kern="1200" cap="none" spc="0" normalizeH="0" baseline="0" noProof="0" dirty="0">
              <a:ln>
                <a:noFill/>
              </a:ln>
              <a:solidFill>
                <a:srgbClr val="F6F6F6">
                  <a:lumMod val="10000"/>
                </a:srgbClr>
              </a:solidFill>
              <a:effectLst/>
              <a:uLnTx/>
              <a:uFillTx/>
              <a:latin typeface="Calibri "/>
              <a:ea typeface="ヒラギノ角ゴ Pro W3"/>
              <a:cs typeface="ヒラギノ角ゴ Pro W3"/>
            </a:endParaRPr>
          </a:p>
        </p:txBody>
      </p:sp>
      <p:sp>
        <p:nvSpPr>
          <p:cNvPr id="3" name="Rectangle: Rounded Corners 2">
            <a:extLst>
              <a:ext uri="{FF2B5EF4-FFF2-40B4-BE49-F238E27FC236}">
                <a16:creationId xmlns:a16="http://schemas.microsoft.com/office/drawing/2014/main" id="{822D84A8-A5F2-47CC-842A-71F6F9B09B14}"/>
              </a:ext>
            </a:extLst>
          </p:cNvPr>
          <p:cNvSpPr/>
          <p:nvPr/>
        </p:nvSpPr>
        <p:spPr>
          <a:xfrm>
            <a:off x="2588525" y="3487003"/>
            <a:ext cx="741530" cy="52543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4F9C3C47-2F55-4BE8-BB72-AF3EBDA33498}"/>
              </a:ext>
            </a:extLst>
          </p:cNvPr>
          <p:cNvSpPr/>
          <p:nvPr/>
        </p:nvSpPr>
        <p:spPr>
          <a:xfrm>
            <a:off x="2588525" y="4267200"/>
            <a:ext cx="741132" cy="52543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FA897A2B-3777-47DE-A1BC-BD2273AD1B3C}"/>
              </a:ext>
            </a:extLst>
          </p:cNvPr>
          <p:cNvSpPr/>
          <p:nvPr/>
        </p:nvSpPr>
        <p:spPr>
          <a:xfrm>
            <a:off x="2588525" y="5750257"/>
            <a:ext cx="741132" cy="52543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82BD4B68-D1E2-404B-8035-F9E8F78B6E20}"/>
              </a:ext>
            </a:extLst>
          </p:cNvPr>
          <p:cNvSpPr/>
          <p:nvPr/>
        </p:nvSpPr>
        <p:spPr>
          <a:xfrm>
            <a:off x="2588127" y="2745475"/>
            <a:ext cx="741530" cy="52543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9EF8EC67-A80A-4479-862E-A61D5CF4CF35}"/>
              </a:ext>
            </a:extLst>
          </p:cNvPr>
          <p:cNvSpPr/>
          <p:nvPr/>
        </p:nvSpPr>
        <p:spPr>
          <a:xfrm>
            <a:off x="2588127" y="2329218"/>
            <a:ext cx="741530" cy="12737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9C0C4227-084D-4B06-956D-1A71157CC1EB}"/>
              </a:ext>
            </a:extLst>
          </p:cNvPr>
          <p:cNvSpPr/>
          <p:nvPr/>
        </p:nvSpPr>
        <p:spPr>
          <a:xfrm>
            <a:off x="2588127" y="5008728"/>
            <a:ext cx="741132" cy="52543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AD629D68-2C18-48CC-B93E-712606E33ED0}"/>
              </a:ext>
            </a:extLst>
          </p:cNvPr>
          <p:cNvSpPr/>
          <p:nvPr/>
        </p:nvSpPr>
        <p:spPr>
          <a:xfrm>
            <a:off x="2585453" y="2006221"/>
            <a:ext cx="741132" cy="30252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65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a:extLst>
              <a:ext uri="{FF2B5EF4-FFF2-40B4-BE49-F238E27FC236}">
                <a16:creationId xmlns:a16="http://schemas.microsoft.com/office/drawing/2014/main" id="{22929E6D-074F-4B87-B8F4-A746F7777FC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a:solidFill>
                  <a:srgbClr val="AF1E2C"/>
                </a:solidFill>
              </a:rPr>
              <a:t>Reducing complication risk</a:t>
            </a:r>
          </a:p>
        </p:txBody>
      </p:sp>
      <p:sp>
        <p:nvSpPr>
          <p:cNvPr id="3" name="Content Placeholder 2">
            <a:extLst>
              <a:ext uri="{FF2B5EF4-FFF2-40B4-BE49-F238E27FC236}">
                <a16:creationId xmlns:a16="http://schemas.microsoft.com/office/drawing/2014/main" id="{DA8A0920-2444-426E-9FBF-C01FE6E3DB63}"/>
              </a:ext>
            </a:extLst>
          </p:cNvPr>
          <p:cNvSpPr>
            <a:spLocks noGrp="1"/>
          </p:cNvSpPr>
          <p:nvPr>
            <p:ph idx="1"/>
          </p:nvPr>
        </p:nvSpPr>
        <p:spPr>
          <a:xfrm>
            <a:off x="99584" y="1565012"/>
            <a:ext cx="8944829" cy="5090330"/>
          </a:xfrm>
        </p:spPr>
        <p:txBody>
          <a:bodyPr>
            <a:normAutofit/>
          </a:bodyPr>
          <a:lstStyle/>
          <a:p>
            <a:pPr>
              <a:lnSpc>
                <a:spcPct val="100000"/>
              </a:lnSpc>
              <a:buClrTx/>
              <a:buFont typeface="Arial" pitchFamily="34" charset="0"/>
              <a:buChar char="•"/>
              <a:defRPr/>
            </a:pPr>
            <a:r>
              <a:rPr lang="en-US" sz="2000" dirty="0"/>
              <a:t>Careful clinical assessment, including targeting treatment to those most at risk– using diagnostic flowcharts, symptom scores: </a:t>
            </a:r>
            <a:r>
              <a:rPr lang="en-US" sz="2000" dirty="0" err="1"/>
              <a:t>FeverPAIN</a:t>
            </a:r>
            <a:r>
              <a:rPr lang="en-US" sz="2000" dirty="0"/>
              <a:t>; </a:t>
            </a:r>
            <a:r>
              <a:rPr lang="en-US" sz="2000" dirty="0" err="1"/>
              <a:t>STARWAVe</a:t>
            </a:r>
            <a:endParaRPr lang="en-US" sz="2000" dirty="0"/>
          </a:p>
          <a:p>
            <a:pPr>
              <a:lnSpc>
                <a:spcPct val="100000"/>
              </a:lnSpc>
              <a:buClrTx/>
              <a:buFont typeface="Arial" pitchFamily="34" charset="0"/>
              <a:buChar char="•"/>
              <a:defRPr/>
            </a:pPr>
            <a:r>
              <a:rPr lang="en-US" sz="2000" dirty="0"/>
              <a:t>Back-up / delayed antibiotics</a:t>
            </a:r>
          </a:p>
          <a:p>
            <a:pPr>
              <a:lnSpc>
                <a:spcPct val="100000"/>
              </a:lnSpc>
              <a:buClrTx/>
              <a:buFont typeface="Arial" pitchFamily="34" charset="0"/>
              <a:buChar char="•"/>
              <a:defRPr/>
            </a:pPr>
            <a:r>
              <a:rPr lang="en-US" sz="2000" dirty="0"/>
              <a:t>Safety netting including patient information leaflets</a:t>
            </a:r>
          </a:p>
        </p:txBody>
      </p:sp>
      <p:sp>
        <p:nvSpPr>
          <p:cNvPr id="2" name="Slide Number Placeholder 1">
            <a:extLst>
              <a:ext uri="{FF2B5EF4-FFF2-40B4-BE49-F238E27FC236}">
                <a16:creationId xmlns:a16="http://schemas.microsoft.com/office/drawing/2014/main" id="{B8F3AA21-5087-48ED-B595-CD33525E367B}"/>
              </a:ext>
            </a:extLst>
          </p:cNvPr>
          <p:cNvSpPr>
            <a:spLocks noGrp="1"/>
          </p:cNvSpPr>
          <p:nvPr>
            <p:ph type="sldNum" sz="quarter" idx="12"/>
          </p:nvPr>
        </p:nvSpPr>
        <p:spPr>
          <a:xfrm>
            <a:off x="3543300" y="6367925"/>
            <a:ext cx="20574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E1385C2-C24A-4E88-87F7-2016927FAD7D}" type="slidenum">
              <a:rPr kumimoji="0" lang="en-GB" sz="1200" b="0" i="0" u="none" strike="noStrike" kern="1200" cap="none" spc="0" normalizeH="0" baseline="0" noProof="0" smtClean="0">
                <a:ln>
                  <a:noFill/>
                </a:ln>
                <a:solidFill>
                  <a:srgbClr val="AD0016"/>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AD0016"/>
              </a:solidFill>
              <a:effectLst/>
              <a:uLnTx/>
              <a:uFillTx/>
              <a:latin typeface="Calibri" panose="020F0502020204030204"/>
              <a:ea typeface="+mn-ea"/>
              <a:cs typeface="+mn-cs"/>
            </a:endParaRPr>
          </a:p>
        </p:txBody>
      </p:sp>
      <p:sp>
        <p:nvSpPr>
          <p:cNvPr id="9" name="Footer Placeholder 5">
            <a:extLst>
              <a:ext uri="{FF2B5EF4-FFF2-40B4-BE49-F238E27FC236}">
                <a16:creationId xmlns:a16="http://schemas.microsoft.com/office/drawing/2014/main" id="{8B7E56EC-C0EA-4CEA-A6C4-D2D5DF047FEE}"/>
              </a:ext>
            </a:extLst>
          </p:cNvPr>
          <p:cNvSpPr>
            <a:spLocks noGrp="1"/>
          </p:cNvSpPr>
          <p:nvPr>
            <p:ph type="ftr" sz="quarter" idx="11"/>
          </p:nvPr>
        </p:nvSpPr>
        <p:spPr>
          <a:xfrm>
            <a:off x="6057900" y="6367926"/>
            <a:ext cx="30861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AD0016"/>
                </a:solidFill>
                <a:effectLst/>
                <a:uLnTx/>
                <a:uFillTx/>
                <a:latin typeface="Calibri" panose="020F0502020204030204"/>
                <a:ea typeface="+mn-ea"/>
                <a:cs typeface="+mn-cs"/>
              </a:rPr>
              <a:t>www.rcgp.org.uk/targetantibiotics</a:t>
            </a:r>
          </a:p>
        </p:txBody>
      </p:sp>
      <p:pic>
        <p:nvPicPr>
          <p:cNvPr id="8" name="Picture 7">
            <a:extLst>
              <a:ext uri="{FF2B5EF4-FFF2-40B4-BE49-F238E27FC236}">
                <a16:creationId xmlns:a16="http://schemas.microsoft.com/office/drawing/2014/main" id="{FE9604E0-381E-416C-842D-5CF7EB5AFCE1}"/>
              </a:ext>
            </a:extLst>
          </p:cNvPr>
          <p:cNvPicPr>
            <a:picLocks noChangeAspect="1"/>
          </p:cNvPicPr>
          <p:nvPr/>
        </p:nvPicPr>
        <p:blipFill rotWithShape="1">
          <a:blip r:embed="rId3"/>
          <a:srcRect t="2032"/>
          <a:stretch/>
        </p:blipFill>
        <p:spPr>
          <a:xfrm>
            <a:off x="59874" y="3577290"/>
            <a:ext cx="4581421" cy="3060000"/>
          </a:xfrm>
          <a:prstGeom prst="rect">
            <a:avLst/>
          </a:prstGeom>
          <a:ln>
            <a:solidFill>
              <a:schemeClr val="bg1">
                <a:lumMod val="50000"/>
              </a:schemeClr>
            </a:solidFill>
          </a:ln>
        </p:spPr>
      </p:pic>
      <p:pic>
        <p:nvPicPr>
          <p:cNvPr id="10" name="Picture 9">
            <a:extLst>
              <a:ext uri="{FF2B5EF4-FFF2-40B4-BE49-F238E27FC236}">
                <a16:creationId xmlns:a16="http://schemas.microsoft.com/office/drawing/2014/main" id="{64B33F08-EC64-4C2C-80B5-90020671B6CA}"/>
              </a:ext>
            </a:extLst>
          </p:cNvPr>
          <p:cNvPicPr>
            <a:picLocks noChangeAspect="1"/>
          </p:cNvPicPr>
          <p:nvPr/>
        </p:nvPicPr>
        <p:blipFill rotWithShape="1">
          <a:blip r:embed="rId4"/>
          <a:srcRect t="2032" r="4105"/>
          <a:stretch/>
        </p:blipFill>
        <p:spPr>
          <a:xfrm>
            <a:off x="4741632" y="3567058"/>
            <a:ext cx="4315284" cy="3059394"/>
          </a:xfrm>
          <a:prstGeom prst="rect">
            <a:avLst/>
          </a:prstGeom>
          <a:ln>
            <a:solidFill>
              <a:schemeClr val="bg1">
                <a:lumMod val="50000"/>
              </a:schemeClr>
            </a:solidFill>
          </a:ln>
        </p:spPr>
      </p:pic>
    </p:spTree>
    <p:extLst>
      <p:ext uri="{BB962C8B-B14F-4D97-AF65-F5344CB8AC3E}">
        <p14:creationId xmlns:p14="http://schemas.microsoft.com/office/powerpoint/2010/main" val="16988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74053A-8F24-40A9-96B0-53AB03999DA8}"/>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radius="6"/>
                    </a14:imgEffect>
                  </a14:imgLayer>
                </a14:imgProps>
              </a:ext>
            </a:extLst>
          </a:blip>
          <a:srcRect t="25403" b="14535"/>
          <a:stretch/>
        </p:blipFill>
        <p:spPr>
          <a:xfrm>
            <a:off x="672918" y="1734176"/>
            <a:ext cx="7907538" cy="4113731"/>
          </a:xfrm>
          <a:prstGeom prst="rect">
            <a:avLst/>
          </a:prstGeom>
        </p:spPr>
      </p:pic>
      <p:sp>
        <p:nvSpPr>
          <p:cNvPr id="12" name="Rectangle 11"/>
          <p:cNvSpPr/>
          <p:nvPr/>
        </p:nvSpPr>
        <p:spPr>
          <a:xfrm>
            <a:off x="786808" y="1679944"/>
            <a:ext cx="7689341" cy="3840173"/>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itle 8">
            <a:extLst>
              <a:ext uri="{FF2B5EF4-FFF2-40B4-BE49-F238E27FC236}">
                <a16:creationId xmlns:a16="http://schemas.microsoft.com/office/drawing/2014/main" id="{5B7B380D-D078-459C-AEB8-D016D5F27FAE}"/>
              </a:ext>
            </a:extLst>
          </p:cNvPr>
          <p:cNvSpPr>
            <a:spLocks noGrp="1"/>
          </p:cNvSpPr>
          <p:nvPr>
            <p:ph type="title"/>
          </p:nvPr>
        </p:nvSpPr>
        <p:spPr>
          <a:xfrm>
            <a:off x="1595627" y="471798"/>
            <a:ext cx="7270971" cy="994172"/>
          </a:xfrm>
        </p:spPr>
        <p:txBody>
          <a:bodyPr>
            <a:normAutofit fontScale="90000"/>
          </a:bodyPr>
          <a:lstStyle/>
          <a:p>
            <a:r>
              <a:rPr lang="en-GB" altLang="en-US" dirty="0">
                <a:solidFill>
                  <a:srgbClr val="AF1E2C"/>
                </a:solidFill>
              </a:rPr>
              <a:t>PHE UTI Diagnostic Tool:</a:t>
            </a:r>
            <a:br>
              <a:rPr lang="en-GB" altLang="en-US" dirty="0">
                <a:solidFill>
                  <a:srgbClr val="AF1E2C"/>
                </a:solidFill>
              </a:rPr>
            </a:br>
            <a:r>
              <a:rPr lang="en-GB" altLang="en-US" dirty="0">
                <a:solidFill>
                  <a:schemeClr val="tx1"/>
                </a:solidFill>
              </a:rPr>
              <a:t>Diagnostic Flowchart over 65s</a:t>
            </a:r>
            <a:endParaRPr lang="en-GB" dirty="0">
              <a:solidFill>
                <a:schemeClr val="tx1"/>
              </a:solidFill>
            </a:endParaRPr>
          </a:p>
        </p:txBody>
      </p:sp>
      <p:sp>
        <p:nvSpPr>
          <p:cNvPr id="4" name="Slide Number Placeholder 3">
            <a:extLst>
              <a:ext uri="{FF2B5EF4-FFF2-40B4-BE49-F238E27FC236}">
                <a16:creationId xmlns:a16="http://schemas.microsoft.com/office/drawing/2014/main" id="{435FD6D3-38A5-42A2-8889-B1C7F5330AA9}"/>
              </a:ext>
            </a:extLst>
          </p:cNvPr>
          <p:cNvSpPr>
            <a:spLocks noGrp="1"/>
          </p:cNvSpPr>
          <p:nvPr>
            <p:ph type="sldNum" sz="quarter" idx="12"/>
          </p:nvPr>
        </p:nvSpPr>
        <p:spPr>
          <a:xfrm>
            <a:off x="3800475" y="6496399"/>
            <a:ext cx="1543050" cy="273844"/>
          </a:xfrm>
        </p:spPr>
        <p:txBody>
          <a:bodyPr/>
          <a:lstStyle/>
          <a:p>
            <a:pPr algn="ctr"/>
            <a:fld id="{EE1385C2-C24A-4E88-87F7-2016927FAD7D}" type="slidenum">
              <a:rPr lang="en-GB" smtClean="0"/>
              <a:pPr algn="ctr"/>
              <a:t>9</a:t>
            </a:fld>
            <a:endParaRPr lang="en-GB" dirty="0"/>
          </a:p>
        </p:txBody>
      </p:sp>
      <p:sp>
        <p:nvSpPr>
          <p:cNvPr id="13" name="Footer Placeholder 5">
            <a:extLst>
              <a:ext uri="{FF2B5EF4-FFF2-40B4-BE49-F238E27FC236}">
                <a16:creationId xmlns:a16="http://schemas.microsoft.com/office/drawing/2014/main" id="{68DD538C-D208-41A8-9391-176ACD664F50}"/>
              </a:ext>
            </a:extLst>
          </p:cNvPr>
          <p:cNvSpPr>
            <a:spLocks noGrp="1"/>
          </p:cNvSpPr>
          <p:nvPr>
            <p:ph type="ftr" sz="quarter" idx="11"/>
          </p:nvPr>
        </p:nvSpPr>
        <p:spPr>
          <a:xfrm>
            <a:off x="6829425" y="6411299"/>
            <a:ext cx="2314575" cy="273844"/>
          </a:xfrm>
        </p:spPr>
        <p:txBody>
          <a:bodyPr/>
          <a:lstStyle/>
          <a:p>
            <a:pPr algn="r"/>
            <a:r>
              <a:rPr lang="en-GB" altLang="en-US" dirty="0">
                <a:solidFill>
                  <a:schemeClr val="accent6">
                    <a:lumMod val="10000"/>
                  </a:schemeClr>
                </a:solidFill>
              </a:rPr>
              <a:t>www.rcgp.org.uk/targetantibiotics</a:t>
            </a:r>
          </a:p>
        </p:txBody>
      </p:sp>
      <p:pic>
        <p:nvPicPr>
          <p:cNvPr id="5" name="Picture 4">
            <a:extLst>
              <a:ext uri="{FF2B5EF4-FFF2-40B4-BE49-F238E27FC236}">
                <a16:creationId xmlns:a16="http://schemas.microsoft.com/office/drawing/2014/main" id="{4E459738-DFCC-4DFD-B5DB-997D97FA9E22}"/>
              </a:ext>
            </a:extLst>
          </p:cNvPr>
          <p:cNvPicPr>
            <a:picLocks noChangeAspect="1"/>
          </p:cNvPicPr>
          <p:nvPr/>
        </p:nvPicPr>
        <p:blipFill>
          <a:blip r:embed="rId5"/>
          <a:stretch>
            <a:fillRect/>
          </a:stretch>
        </p:blipFill>
        <p:spPr>
          <a:xfrm>
            <a:off x="742801" y="1879396"/>
            <a:ext cx="7964361" cy="3531788"/>
          </a:xfrm>
          <a:prstGeom prst="rect">
            <a:avLst/>
          </a:prstGeom>
        </p:spPr>
      </p:pic>
      <p:sp>
        <p:nvSpPr>
          <p:cNvPr id="2" name="Rectangle 1">
            <a:extLst>
              <a:ext uri="{FF2B5EF4-FFF2-40B4-BE49-F238E27FC236}">
                <a16:creationId xmlns:a16="http://schemas.microsoft.com/office/drawing/2014/main" id="{4CA05B9B-6541-4AA1-AA34-DD1C72D9DC28}"/>
              </a:ext>
            </a:extLst>
          </p:cNvPr>
          <p:cNvSpPr/>
          <p:nvPr/>
        </p:nvSpPr>
        <p:spPr>
          <a:xfrm>
            <a:off x="2560352" y="5866213"/>
            <a:ext cx="4132670" cy="400110"/>
          </a:xfrm>
          <a:prstGeom prst="rect">
            <a:avLst/>
          </a:prstGeom>
        </p:spPr>
        <p:txBody>
          <a:bodyPr wrap="none">
            <a:spAutoFit/>
          </a:bodyPr>
          <a:lstStyle/>
          <a:p>
            <a:r>
              <a:rPr lang="en-GB" altLang="en-US" sz="2000" b="1" dirty="0">
                <a:hlinkClick r:id="rId6">
                  <a:extLst>
                    <a:ext uri="{A12FA001-AC4F-418D-AE19-62706E023703}">
                      <ahyp:hlinkClr xmlns:ahyp="http://schemas.microsoft.com/office/drawing/2018/hyperlinkcolor" val="tx"/>
                    </a:ext>
                  </a:extLst>
                </a:hlinkClick>
              </a:rPr>
              <a:t>Link to Diagnostic Flowchart over 65s</a:t>
            </a:r>
            <a:endParaRPr lang="en-GB" sz="2000" b="1" dirty="0"/>
          </a:p>
        </p:txBody>
      </p:sp>
    </p:spTree>
    <p:extLst>
      <p:ext uri="{BB962C8B-B14F-4D97-AF65-F5344CB8AC3E}">
        <p14:creationId xmlns:p14="http://schemas.microsoft.com/office/powerpoint/2010/main" val="2367972108"/>
      </p:ext>
    </p:extLst>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16535</TotalTime>
  <Words>13643</Words>
  <Application>Microsoft Office PowerPoint</Application>
  <PresentationFormat>On-screen Show (4:3)</PresentationFormat>
  <Paragraphs>944</Paragraphs>
  <Slides>38</Slides>
  <Notes>37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Calibri</vt:lpstr>
      <vt:lpstr>Calibri </vt:lpstr>
      <vt:lpstr>Calibri Light</vt:lpstr>
      <vt:lpstr>Symbol</vt:lpstr>
      <vt:lpstr>Wingdings</vt:lpstr>
      <vt:lpstr>Office Theme</vt:lpstr>
      <vt:lpstr>Mountain Top</vt:lpstr>
      <vt:lpstr>2_Office Theme</vt:lpstr>
      <vt:lpstr>Using National Antibiotic resources to help improve antibiotic prescribing</vt:lpstr>
      <vt:lpstr>Learning in this webinar </vt:lpstr>
      <vt:lpstr>Actual antibiotic prescribing in Primary Care vs appropriate rates</vt:lpstr>
      <vt:lpstr>Evidence: Risk of resistance persists for at least 12 months after your prescribing</vt:lpstr>
      <vt:lpstr>Why do we prescribe antibiotics?</vt:lpstr>
      <vt:lpstr>1. Relief of symptoms Symptom benefit from antibiotics</vt:lpstr>
      <vt:lpstr>2. Worry about complications Antibiotics and complications</vt:lpstr>
      <vt:lpstr>Reducing complication risk</vt:lpstr>
      <vt:lpstr>PHE UTI Diagnostic Tool: Diagnostic Flowchart over 65s</vt:lpstr>
      <vt:lpstr>Case Study NHS BANES ToDipOrNotToDip</vt:lpstr>
      <vt:lpstr>Patient Information Leaflets</vt:lpstr>
      <vt:lpstr>Using STARWAVe to predict  hospitalisation in children</vt:lpstr>
      <vt:lpstr>3. Patient Pressure  The patient perspective: A 2020 survey showed patients trust their HCP’s advice</vt:lpstr>
      <vt:lpstr>Prescribing: Consultation rates related to acute cough &amp; cold</vt:lpstr>
      <vt:lpstr>Back-up / delayed prescribing The evidence</vt:lpstr>
      <vt:lpstr>Duration of symptoms of AOM in children after seeing doctor</vt:lpstr>
      <vt:lpstr>Back up/delayed prescribing The Patient Perspective:  What patients do when given a delayed script?</vt:lpstr>
      <vt:lpstr>PowerPoint Presentation</vt:lpstr>
      <vt:lpstr>PowerPoint Presentation</vt:lpstr>
      <vt:lpstr>PowerPoint Presentation</vt:lpstr>
      <vt:lpstr>PowerPoint Presentation</vt:lpstr>
      <vt:lpstr>The TARGET Website</vt:lpstr>
      <vt:lpstr>Self Assessment Checklist to complete whilst waiting for whole team</vt:lpstr>
      <vt:lpstr>TARGET: Acute Cough Audit</vt:lpstr>
      <vt:lpstr>Sources to visualise primary care antibiotic prescribing data</vt:lpstr>
      <vt:lpstr>TCCG PrescQipp Metrics Total Antibacterial items/STAR PU 12 months to Aug 2020  Target: Less than 0.965          </vt:lpstr>
      <vt:lpstr>PowerPoint Presentation</vt:lpstr>
      <vt:lpstr>PowerPoint Presentation</vt:lpstr>
      <vt:lpstr>PowerPoint Presentation</vt:lpstr>
      <vt:lpstr>Why nitrofurantoin first-line? Trimethoprim resistance is very high</vt:lpstr>
      <vt:lpstr>PowerPoint Presentation</vt:lpstr>
      <vt:lpstr>Fingertips AMR Local Indicators</vt:lpstr>
      <vt:lpstr>PowerPoint Presentation</vt:lpstr>
      <vt:lpstr>PowerPoint Presentation</vt:lpstr>
      <vt:lpstr>Key 2020 antibiotic prescribing messages</vt:lpstr>
      <vt:lpstr>Action planning:  Developing priorities, for you now</vt:lpstr>
      <vt:lpstr>Action planning:  Developing priorities, for you now</vt:lpstr>
      <vt:lpstr>Many thanks to everyone at the RCGP and in the PCIU for facilitating this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Eirwen Sides</cp:lastModifiedBy>
  <cp:revision>259</cp:revision>
  <dcterms:created xsi:type="dcterms:W3CDTF">2019-09-25T13:02:32Z</dcterms:created>
  <dcterms:modified xsi:type="dcterms:W3CDTF">2021-10-15T16:58:00Z</dcterms:modified>
</cp:coreProperties>
</file>