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tags/tag1.xml" ContentType="application/vnd.openxmlformats-officedocument.presentationml.tags+xml"/>
  <Override PartName="/ppt/notesSlides/notesSlide11.xml" ContentType="application/vnd.openxmlformats-officedocument.presentationml.notesSlide+xml"/>
  <Override PartName="/ppt/tags/tag2.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3.xml" ContentType="application/vnd.openxmlformats-officedocument.presentationml.tags+xml"/>
  <Override PartName="/ppt/notesSlides/notesSlide18.xml" ContentType="application/vnd.openxmlformats-officedocument.presentationml.notesSlide+xml"/>
  <Override PartName="/ppt/tags/tag4.xml" ContentType="application/vnd.openxmlformats-officedocument.presentationml.tags+xml"/>
  <Override PartName="/ppt/notesSlides/notesSlide19.xml" ContentType="application/vnd.openxmlformats-officedocument.presentationml.notesSlide+xml"/>
  <Override PartName="/ppt/tags/tag5.xml" ContentType="application/vnd.openxmlformats-officedocument.presentationml.tags+xml"/>
  <Override PartName="/ppt/notesSlides/notesSlide20.xml" ContentType="application/vnd.openxmlformats-officedocument.presentationml.notesSlide+xml"/>
  <Override PartName="/ppt/tags/tag6.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2"/>
  </p:notesMasterIdLst>
  <p:handoutMasterIdLst>
    <p:handoutMasterId r:id="rId43"/>
  </p:handoutMasterIdLst>
  <p:sldIdLst>
    <p:sldId id="256" r:id="rId2"/>
    <p:sldId id="266" r:id="rId3"/>
    <p:sldId id="267" r:id="rId4"/>
    <p:sldId id="1588" r:id="rId5"/>
    <p:sldId id="896" r:id="rId6"/>
    <p:sldId id="1586" r:id="rId7"/>
    <p:sldId id="1630" r:id="rId8"/>
    <p:sldId id="1610" r:id="rId9"/>
    <p:sldId id="1590" r:id="rId10"/>
    <p:sldId id="1632" r:id="rId11"/>
    <p:sldId id="1616" r:id="rId12"/>
    <p:sldId id="1623" r:id="rId13"/>
    <p:sldId id="1617" r:id="rId14"/>
    <p:sldId id="1625" r:id="rId15"/>
    <p:sldId id="547" r:id="rId16"/>
    <p:sldId id="264" r:id="rId17"/>
    <p:sldId id="272" r:id="rId18"/>
    <p:sldId id="265" r:id="rId19"/>
    <p:sldId id="1626" r:id="rId20"/>
    <p:sldId id="263" r:id="rId21"/>
    <p:sldId id="262" r:id="rId22"/>
    <p:sldId id="269" r:id="rId23"/>
    <p:sldId id="279" r:id="rId24"/>
    <p:sldId id="280" r:id="rId25"/>
    <p:sldId id="1627" r:id="rId26"/>
    <p:sldId id="259" r:id="rId27"/>
    <p:sldId id="1631" r:id="rId28"/>
    <p:sldId id="1591" r:id="rId29"/>
    <p:sldId id="1618" r:id="rId30"/>
    <p:sldId id="1620" r:id="rId31"/>
    <p:sldId id="258" r:id="rId32"/>
    <p:sldId id="1594" r:id="rId33"/>
    <p:sldId id="1595" r:id="rId34"/>
    <p:sldId id="1597" r:id="rId35"/>
    <p:sldId id="1598" r:id="rId36"/>
    <p:sldId id="1599" r:id="rId37"/>
    <p:sldId id="1621" r:id="rId38"/>
    <p:sldId id="1602" r:id="rId39"/>
    <p:sldId id="1593" r:id="rId40"/>
    <p:sldId id="268"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DC9F50D-4DFF-2A87-D674-60F85E37D29C}" name="Eirwen Sides" initials="ES" userId="S::Eirwen.Sides@phe.gov.uk::0e62f732-0be3-42f9-bf06-db3c718c6371" providerId="AD"/>
  <p188:author id="{5EF55A62-C758-473C-89A2-9B343E6B0EA5}" name="Donna Lecky" initials="DL" userId="S::Donna.Lecky@ukhsa.gov.uk::e895a76e-1148-466d-a1c3-af3d581712a6" providerId="AD"/>
  <p188:author id="{106BCAFC-09E2-7B4D-DD2A-81981BECE359}" name="Eirwen Sides" initials="ES" userId="S::Eirwen.Sides@ukhsa.gov.uk::0e62f732-0be3-42f9-bf06-db3c718c637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0016"/>
    <a:srgbClr val="DDDDDD"/>
    <a:srgbClr val="F4DDC4"/>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65" autoAdjust="0"/>
    <p:restoredTop sz="54146" autoAdjust="0"/>
  </p:normalViewPr>
  <p:slideViewPr>
    <p:cSldViewPr snapToGrid="0">
      <p:cViewPr varScale="1">
        <p:scale>
          <a:sx n="46" d="100"/>
          <a:sy n="46" d="100"/>
        </p:scale>
        <p:origin x="2122" y="43"/>
      </p:cViewPr>
      <p:guideLst/>
    </p:cSldViewPr>
  </p:slideViewPr>
  <p:notesTextViewPr>
    <p:cViewPr>
      <p:scale>
        <a:sx n="1" d="1"/>
        <a:sy n="1" d="1"/>
      </p:scale>
      <p:origin x="0" y="0"/>
    </p:cViewPr>
  </p:notesTextViewPr>
  <p:notesViewPr>
    <p:cSldViewPr snapToGrid="0">
      <p:cViewPr varScale="1">
        <p:scale>
          <a:sx n="63" d="100"/>
          <a:sy n="63" d="100"/>
        </p:scale>
        <p:origin x="3134" y="6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microsoft.com/office/2018/10/relationships/authors" Target="author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Sheet1!$A$2</c:f>
              <c:strCache>
                <c:ptCount val="1"/>
                <c:pt idx="0">
                  <c:v>y</c:v>
                </c:pt>
              </c:strCache>
            </c:strRef>
          </c:tx>
          <c:spPr>
            <a:solidFill>
              <a:schemeClr val="accent5">
                <a:lumMod val="60000"/>
                <a:lumOff val="40000"/>
              </a:schemeClr>
            </a:solidFill>
            <a:ln>
              <a:noFill/>
            </a:ln>
            <a:effectLst/>
          </c:spPr>
          <c:invertIfNegative val="0"/>
          <c:dPt>
            <c:idx val="0"/>
            <c:invertIfNegative val="0"/>
            <c:bubble3D val="0"/>
            <c:spPr>
              <a:solidFill>
                <a:srgbClr val="C00000"/>
              </a:solidFill>
              <a:ln>
                <a:noFill/>
              </a:ln>
              <a:effectLst/>
            </c:spPr>
            <c:extLst>
              <c:ext xmlns:c16="http://schemas.microsoft.com/office/drawing/2014/chart" uri="{C3380CC4-5D6E-409C-BE32-E72D297353CC}">
                <c16:uniqueId val="{00000001-C75D-4C78-8476-7C80C6D726F9}"/>
              </c:ext>
            </c:extLst>
          </c:dPt>
          <c:dPt>
            <c:idx val="1"/>
            <c:invertIfNegative val="0"/>
            <c:bubble3D val="0"/>
            <c:spPr>
              <a:solidFill>
                <a:schemeClr val="accent6">
                  <a:lumMod val="75000"/>
                </a:schemeClr>
              </a:solidFill>
              <a:ln>
                <a:noFill/>
              </a:ln>
              <a:effectLst/>
            </c:spPr>
            <c:extLst>
              <c:ext xmlns:c16="http://schemas.microsoft.com/office/drawing/2014/chart" uri="{C3380CC4-5D6E-409C-BE32-E72D297353CC}">
                <c16:uniqueId val="{00000003-C75D-4C78-8476-7C80C6D726F9}"/>
              </c:ext>
            </c:extLst>
          </c:dPt>
          <c:cat>
            <c:strRef>
              <c:f>Sheet1!$B$1:$C$1</c:f>
              <c:strCache>
                <c:ptCount val="2"/>
                <c:pt idx="0">
                  <c:v>AMR in 2050</c:v>
                </c:pt>
                <c:pt idx="1">
                  <c:v>Diabetes and cancer now</c:v>
                </c:pt>
              </c:strCache>
            </c:strRef>
          </c:cat>
          <c:val>
            <c:numRef>
              <c:f>Sheet1!$B$2:$C$2</c:f>
              <c:numCache>
                <c:formatCode>#,##0</c:formatCode>
                <c:ptCount val="2"/>
                <c:pt idx="0">
                  <c:v>10000000</c:v>
                </c:pt>
                <c:pt idx="1">
                  <c:v>1500000</c:v>
                </c:pt>
              </c:numCache>
            </c:numRef>
          </c:val>
          <c:extLst>
            <c:ext xmlns:c16="http://schemas.microsoft.com/office/drawing/2014/chart" uri="{C3380CC4-5D6E-409C-BE32-E72D297353CC}">
              <c16:uniqueId val="{00000004-C75D-4C78-8476-7C80C6D726F9}"/>
            </c:ext>
          </c:extLst>
        </c:ser>
        <c:ser>
          <c:idx val="1"/>
          <c:order val="1"/>
          <c:tx>
            <c:strRef>
              <c:f>Sheet1!$A$3</c:f>
              <c:strCache>
                <c:ptCount val="1"/>
                <c:pt idx="0">
                  <c:v>AMR now</c:v>
                </c:pt>
              </c:strCache>
            </c:strRef>
          </c:tx>
          <c:spPr>
            <a:solidFill>
              <a:srgbClr val="FBB7B7"/>
            </a:solidFill>
            <a:ln>
              <a:noFill/>
            </a:ln>
            <a:effectLst/>
          </c:spPr>
          <c:invertIfNegative val="0"/>
          <c:dPt>
            <c:idx val="1"/>
            <c:invertIfNegative val="0"/>
            <c:bubble3D val="0"/>
            <c:spPr>
              <a:solidFill>
                <a:schemeClr val="accent6">
                  <a:lumMod val="75000"/>
                </a:schemeClr>
              </a:solidFill>
              <a:ln>
                <a:noFill/>
              </a:ln>
              <a:effectLst/>
            </c:spPr>
            <c:extLst>
              <c:ext xmlns:c16="http://schemas.microsoft.com/office/drawing/2014/chart" uri="{C3380CC4-5D6E-409C-BE32-E72D297353CC}">
                <c16:uniqueId val="{00000006-C75D-4C78-8476-7C80C6D726F9}"/>
              </c:ext>
            </c:extLst>
          </c:dPt>
          <c:cat>
            <c:strRef>
              <c:f>Sheet1!$B$1:$C$1</c:f>
              <c:strCache>
                <c:ptCount val="2"/>
                <c:pt idx="0">
                  <c:v>AMR in 2050</c:v>
                </c:pt>
                <c:pt idx="1">
                  <c:v>Diabetes and cancer now</c:v>
                </c:pt>
              </c:strCache>
            </c:strRef>
          </c:cat>
          <c:val>
            <c:numRef>
              <c:f>Sheet1!$B$3:$C$3</c:f>
              <c:numCache>
                <c:formatCode>#,##0</c:formatCode>
                <c:ptCount val="2"/>
                <c:pt idx="0" formatCode="General">
                  <c:v>0</c:v>
                </c:pt>
                <c:pt idx="1">
                  <c:v>8200000</c:v>
                </c:pt>
              </c:numCache>
            </c:numRef>
          </c:val>
          <c:extLst>
            <c:ext xmlns:c16="http://schemas.microsoft.com/office/drawing/2014/chart" uri="{C3380CC4-5D6E-409C-BE32-E72D297353CC}">
              <c16:uniqueId val="{00000007-C75D-4C78-8476-7C80C6D726F9}"/>
            </c:ext>
          </c:extLst>
        </c:ser>
        <c:dLbls>
          <c:showLegendKey val="0"/>
          <c:showVal val="0"/>
          <c:showCatName val="0"/>
          <c:showSerName val="0"/>
          <c:showPercent val="0"/>
          <c:showBubbleSize val="0"/>
        </c:dLbls>
        <c:gapWidth val="70"/>
        <c:overlap val="100"/>
        <c:axId val="590379648"/>
        <c:axId val="590382600"/>
      </c:barChart>
      <c:catAx>
        <c:axId val="590379648"/>
        <c:scaling>
          <c:orientation val="minMax"/>
        </c:scaling>
        <c:delete val="1"/>
        <c:axPos val="b"/>
        <c:numFmt formatCode="General" sourceLinked="1"/>
        <c:majorTickMark val="none"/>
        <c:minorTickMark val="none"/>
        <c:tickLblPos val="nextTo"/>
        <c:crossAx val="590382600"/>
        <c:crosses val="autoZero"/>
        <c:auto val="1"/>
        <c:lblAlgn val="ctr"/>
        <c:lblOffset val="100"/>
        <c:noMultiLvlLbl val="0"/>
      </c:catAx>
      <c:valAx>
        <c:axId val="590382600"/>
        <c:scaling>
          <c:orientation val="minMax"/>
          <c:max val="100000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903796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6EFBD7-FAD4-46D3-962D-8A330E874072}"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GB"/>
        </a:p>
      </dgm:t>
    </dgm:pt>
    <dgm:pt modelId="{C6E0F748-494B-4057-B6B4-F12009A809E1}">
      <dgm:prSet phldrT="[Text]" custT="1"/>
      <dgm:spPr/>
      <dgm:t>
        <a:bodyPr/>
        <a:lstStyle/>
        <a:p>
          <a:r>
            <a:rPr lang="en-GB" sz="2000" dirty="0"/>
            <a:t>Identify area for review</a:t>
          </a:r>
        </a:p>
      </dgm:t>
    </dgm:pt>
    <dgm:pt modelId="{999AC534-684E-495E-A274-6D22A15D8624}" type="parTrans" cxnId="{F7F35FE5-3365-4AF7-B14A-DCE7D236626A}">
      <dgm:prSet/>
      <dgm:spPr/>
      <dgm:t>
        <a:bodyPr/>
        <a:lstStyle/>
        <a:p>
          <a:endParaRPr lang="en-GB" sz="2800"/>
        </a:p>
      </dgm:t>
    </dgm:pt>
    <dgm:pt modelId="{23C58D3E-5721-4101-B7C1-DA1D256E8D3C}" type="sibTrans" cxnId="{F7F35FE5-3365-4AF7-B14A-DCE7D236626A}">
      <dgm:prSet/>
      <dgm:spPr/>
      <dgm:t>
        <a:bodyPr/>
        <a:lstStyle/>
        <a:p>
          <a:endParaRPr lang="en-GB" sz="2800"/>
        </a:p>
      </dgm:t>
    </dgm:pt>
    <dgm:pt modelId="{E3860E11-BE7F-4F98-BDA3-1CDEF73A7D88}">
      <dgm:prSet phldrT="[Text]" custT="1"/>
      <dgm:spPr/>
      <dgm:t>
        <a:bodyPr/>
        <a:lstStyle/>
        <a:p>
          <a:r>
            <a:rPr lang="en-GB" sz="2000" dirty="0"/>
            <a:t>Carry out audit</a:t>
          </a:r>
        </a:p>
      </dgm:t>
    </dgm:pt>
    <dgm:pt modelId="{6796EDE7-81C6-4B23-B04F-DEF24F54C5BE}" type="parTrans" cxnId="{A1441107-90C1-4C83-AE50-E760015B2C90}">
      <dgm:prSet/>
      <dgm:spPr/>
      <dgm:t>
        <a:bodyPr/>
        <a:lstStyle/>
        <a:p>
          <a:endParaRPr lang="en-GB" sz="2800"/>
        </a:p>
      </dgm:t>
    </dgm:pt>
    <dgm:pt modelId="{7EEF0261-D322-4ADD-8471-56BDC76F98B9}" type="sibTrans" cxnId="{A1441107-90C1-4C83-AE50-E760015B2C90}">
      <dgm:prSet/>
      <dgm:spPr/>
      <dgm:t>
        <a:bodyPr/>
        <a:lstStyle/>
        <a:p>
          <a:endParaRPr lang="en-GB" sz="2800"/>
        </a:p>
      </dgm:t>
    </dgm:pt>
    <dgm:pt modelId="{3714A022-92D5-4D98-94E6-45E9698D64D4}">
      <dgm:prSet phldrT="[Text]" custT="1"/>
      <dgm:spPr/>
      <dgm:t>
        <a:bodyPr/>
        <a:lstStyle/>
        <a:p>
          <a:r>
            <a:rPr lang="en-GB" sz="2000" dirty="0"/>
            <a:t>Interpret &amp; feedback results</a:t>
          </a:r>
        </a:p>
      </dgm:t>
    </dgm:pt>
    <dgm:pt modelId="{56DD708D-085C-4310-A9E5-288A48A1789E}" type="parTrans" cxnId="{340B3543-C609-480D-B18C-210BA5217E7B}">
      <dgm:prSet/>
      <dgm:spPr/>
      <dgm:t>
        <a:bodyPr/>
        <a:lstStyle/>
        <a:p>
          <a:endParaRPr lang="en-GB" sz="2800"/>
        </a:p>
      </dgm:t>
    </dgm:pt>
    <dgm:pt modelId="{E0338B78-DE6B-46AA-9CD3-6C42F47F4B08}" type="sibTrans" cxnId="{340B3543-C609-480D-B18C-210BA5217E7B}">
      <dgm:prSet/>
      <dgm:spPr/>
      <dgm:t>
        <a:bodyPr/>
        <a:lstStyle/>
        <a:p>
          <a:endParaRPr lang="en-GB" sz="2800"/>
        </a:p>
      </dgm:t>
    </dgm:pt>
    <dgm:pt modelId="{4BAA30AB-EAAF-41AF-B34E-2989E69AA88E}">
      <dgm:prSet phldrT="[Text]" custT="1"/>
      <dgm:spPr/>
      <dgm:t>
        <a:bodyPr/>
        <a:lstStyle/>
        <a:p>
          <a:r>
            <a:rPr lang="en-GB" sz="2000" dirty="0"/>
            <a:t>Action plan</a:t>
          </a:r>
        </a:p>
      </dgm:t>
    </dgm:pt>
    <dgm:pt modelId="{B842DF24-EDF6-45C9-BF31-6AC5E872D8C1}" type="parTrans" cxnId="{FF5A1632-B8FD-4652-B527-831FF6A1E0A5}">
      <dgm:prSet/>
      <dgm:spPr/>
      <dgm:t>
        <a:bodyPr/>
        <a:lstStyle/>
        <a:p>
          <a:endParaRPr lang="en-GB" sz="2800"/>
        </a:p>
      </dgm:t>
    </dgm:pt>
    <dgm:pt modelId="{44C2D9F7-858E-4D92-85C4-E9E1413D5153}" type="sibTrans" cxnId="{FF5A1632-B8FD-4652-B527-831FF6A1E0A5}">
      <dgm:prSet/>
      <dgm:spPr/>
      <dgm:t>
        <a:bodyPr/>
        <a:lstStyle/>
        <a:p>
          <a:endParaRPr lang="en-GB" sz="2800"/>
        </a:p>
      </dgm:t>
    </dgm:pt>
    <dgm:pt modelId="{CE767825-1292-430D-A649-56936BB848B6}">
      <dgm:prSet phldrT="[Text]" custT="1"/>
      <dgm:spPr/>
      <dgm:t>
        <a:bodyPr/>
        <a:lstStyle/>
        <a:p>
          <a:r>
            <a:rPr lang="en-GB" sz="2000" dirty="0"/>
            <a:t>Positive change</a:t>
          </a:r>
        </a:p>
      </dgm:t>
    </dgm:pt>
    <dgm:pt modelId="{B0979CA6-5F57-44FE-BE4E-89B5CE3D765A}" type="parTrans" cxnId="{FC17A85B-A3F4-428F-A2D0-E04D213451AD}">
      <dgm:prSet/>
      <dgm:spPr/>
      <dgm:t>
        <a:bodyPr/>
        <a:lstStyle/>
        <a:p>
          <a:endParaRPr lang="en-GB" sz="2800"/>
        </a:p>
      </dgm:t>
    </dgm:pt>
    <dgm:pt modelId="{CCCF2288-458D-42E8-B001-56E0E33A1651}" type="sibTrans" cxnId="{FC17A85B-A3F4-428F-A2D0-E04D213451AD}">
      <dgm:prSet/>
      <dgm:spPr/>
      <dgm:t>
        <a:bodyPr/>
        <a:lstStyle/>
        <a:p>
          <a:endParaRPr lang="en-GB" sz="2800"/>
        </a:p>
      </dgm:t>
    </dgm:pt>
    <dgm:pt modelId="{9172EE5E-8F90-4A8B-8A3A-55E642E02013}" type="pres">
      <dgm:prSet presAssocID="{516EFBD7-FAD4-46D3-962D-8A330E874072}" presName="Name0" presStyleCnt="0">
        <dgm:presLayoutVars>
          <dgm:dir/>
          <dgm:resizeHandles val="exact"/>
        </dgm:presLayoutVars>
      </dgm:prSet>
      <dgm:spPr/>
    </dgm:pt>
    <dgm:pt modelId="{7DBBA99D-D295-4E05-8EDB-C7F02B23C0EA}" type="pres">
      <dgm:prSet presAssocID="{516EFBD7-FAD4-46D3-962D-8A330E874072}" presName="cycle" presStyleCnt="0"/>
      <dgm:spPr/>
    </dgm:pt>
    <dgm:pt modelId="{ABA27059-14E4-4400-82F7-23EBEF95F930}" type="pres">
      <dgm:prSet presAssocID="{C6E0F748-494B-4057-B6B4-F12009A809E1}" presName="nodeFirstNode" presStyleLbl="node1" presStyleIdx="0" presStyleCnt="5">
        <dgm:presLayoutVars>
          <dgm:bulletEnabled val="1"/>
        </dgm:presLayoutVars>
      </dgm:prSet>
      <dgm:spPr/>
    </dgm:pt>
    <dgm:pt modelId="{695E9574-45C3-4954-84C6-32AC5DC92B9B}" type="pres">
      <dgm:prSet presAssocID="{23C58D3E-5721-4101-B7C1-DA1D256E8D3C}" presName="sibTransFirstNode" presStyleLbl="bgShp" presStyleIdx="0" presStyleCnt="1"/>
      <dgm:spPr/>
    </dgm:pt>
    <dgm:pt modelId="{D56B3532-CE94-4713-9C93-A235F5B3F3AA}" type="pres">
      <dgm:prSet presAssocID="{E3860E11-BE7F-4F98-BDA3-1CDEF73A7D88}" presName="nodeFollowingNodes" presStyleLbl="node1" presStyleIdx="1" presStyleCnt="5" custScaleX="110789">
        <dgm:presLayoutVars>
          <dgm:bulletEnabled val="1"/>
        </dgm:presLayoutVars>
      </dgm:prSet>
      <dgm:spPr/>
    </dgm:pt>
    <dgm:pt modelId="{579012C8-8CF0-433D-8B94-8E8F86E60768}" type="pres">
      <dgm:prSet presAssocID="{3714A022-92D5-4D98-94E6-45E9698D64D4}" presName="nodeFollowingNodes" presStyleLbl="node1" presStyleIdx="2" presStyleCnt="5">
        <dgm:presLayoutVars>
          <dgm:bulletEnabled val="1"/>
        </dgm:presLayoutVars>
      </dgm:prSet>
      <dgm:spPr/>
    </dgm:pt>
    <dgm:pt modelId="{8F9EADE9-D9BB-4A8D-B937-60F3F73BCF0A}" type="pres">
      <dgm:prSet presAssocID="{4BAA30AB-EAAF-41AF-B34E-2989E69AA88E}" presName="nodeFollowingNodes" presStyleLbl="node1" presStyleIdx="3" presStyleCnt="5">
        <dgm:presLayoutVars>
          <dgm:bulletEnabled val="1"/>
        </dgm:presLayoutVars>
      </dgm:prSet>
      <dgm:spPr/>
    </dgm:pt>
    <dgm:pt modelId="{8FDA6C90-39B8-4159-9BF1-BB4C06EBA170}" type="pres">
      <dgm:prSet presAssocID="{CE767825-1292-430D-A649-56936BB848B6}" presName="nodeFollowingNodes" presStyleLbl="node1" presStyleIdx="4" presStyleCnt="5">
        <dgm:presLayoutVars>
          <dgm:bulletEnabled val="1"/>
        </dgm:presLayoutVars>
      </dgm:prSet>
      <dgm:spPr/>
    </dgm:pt>
  </dgm:ptLst>
  <dgm:cxnLst>
    <dgm:cxn modelId="{AFD48C04-FD71-4F02-A716-5535D2B5778B}" type="presOf" srcId="{E3860E11-BE7F-4F98-BDA3-1CDEF73A7D88}" destId="{D56B3532-CE94-4713-9C93-A235F5B3F3AA}" srcOrd="0" destOrd="0" presId="urn:microsoft.com/office/officeart/2005/8/layout/cycle3"/>
    <dgm:cxn modelId="{A1441107-90C1-4C83-AE50-E760015B2C90}" srcId="{516EFBD7-FAD4-46D3-962D-8A330E874072}" destId="{E3860E11-BE7F-4F98-BDA3-1CDEF73A7D88}" srcOrd="1" destOrd="0" parTransId="{6796EDE7-81C6-4B23-B04F-DEF24F54C5BE}" sibTransId="{7EEF0261-D322-4ADD-8471-56BDC76F98B9}"/>
    <dgm:cxn modelId="{FF5A1632-B8FD-4652-B527-831FF6A1E0A5}" srcId="{516EFBD7-FAD4-46D3-962D-8A330E874072}" destId="{4BAA30AB-EAAF-41AF-B34E-2989E69AA88E}" srcOrd="3" destOrd="0" parTransId="{B842DF24-EDF6-45C9-BF31-6AC5E872D8C1}" sibTransId="{44C2D9F7-858E-4D92-85C4-E9E1413D5153}"/>
    <dgm:cxn modelId="{FC17A85B-A3F4-428F-A2D0-E04D213451AD}" srcId="{516EFBD7-FAD4-46D3-962D-8A330E874072}" destId="{CE767825-1292-430D-A649-56936BB848B6}" srcOrd="4" destOrd="0" parTransId="{B0979CA6-5F57-44FE-BE4E-89B5CE3D765A}" sibTransId="{CCCF2288-458D-42E8-B001-56E0E33A1651}"/>
    <dgm:cxn modelId="{340B3543-C609-480D-B18C-210BA5217E7B}" srcId="{516EFBD7-FAD4-46D3-962D-8A330E874072}" destId="{3714A022-92D5-4D98-94E6-45E9698D64D4}" srcOrd="2" destOrd="0" parTransId="{56DD708D-085C-4310-A9E5-288A48A1789E}" sibTransId="{E0338B78-DE6B-46AA-9CD3-6C42F47F4B08}"/>
    <dgm:cxn modelId="{6007E96B-F8C1-4B4E-A408-6173D69C1149}" type="presOf" srcId="{23C58D3E-5721-4101-B7C1-DA1D256E8D3C}" destId="{695E9574-45C3-4954-84C6-32AC5DC92B9B}" srcOrd="0" destOrd="0" presId="urn:microsoft.com/office/officeart/2005/8/layout/cycle3"/>
    <dgm:cxn modelId="{F83A3750-6297-4D3D-BFE6-0CF894FA6B55}" type="presOf" srcId="{C6E0F748-494B-4057-B6B4-F12009A809E1}" destId="{ABA27059-14E4-4400-82F7-23EBEF95F930}" srcOrd="0" destOrd="0" presId="urn:microsoft.com/office/officeart/2005/8/layout/cycle3"/>
    <dgm:cxn modelId="{A057FE54-43EA-46CA-A4FC-9401226EA62E}" type="presOf" srcId="{516EFBD7-FAD4-46D3-962D-8A330E874072}" destId="{9172EE5E-8F90-4A8B-8A3A-55E642E02013}" srcOrd="0" destOrd="0" presId="urn:microsoft.com/office/officeart/2005/8/layout/cycle3"/>
    <dgm:cxn modelId="{10F12A7D-D8CB-4782-874B-13D36D011646}" type="presOf" srcId="{CE767825-1292-430D-A649-56936BB848B6}" destId="{8FDA6C90-39B8-4159-9BF1-BB4C06EBA170}" srcOrd="0" destOrd="0" presId="urn:microsoft.com/office/officeart/2005/8/layout/cycle3"/>
    <dgm:cxn modelId="{6E614183-EAC4-4D02-9DE5-B3A1566DEFD8}" type="presOf" srcId="{3714A022-92D5-4D98-94E6-45E9698D64D4}" destId="{579012C8-8CF0-433D-8B94-8E8F86E60768}" srcOrd="0" destOrd="0" presId="urn:microsoft.com/office/officeart/2005/8/layout/cycle3"/>
    <dgm:cxn modelId="{B4F937CB-190B-4199-837C-AB7EDB7DE50D}" type="presOf" srcId="{4BAA30AB-EAAF-41AF-B34E-2989E69AA88E}" destId="{8F9EADE9-D9BB-4A8D-B937-60F3F73BCF0A}" srcOrd="0" destOrd="0" presId="urn:microsoft.com/office/officeart/2005/8/layout/cycle3"/>
    <dgm:cxn modelId="{F7F35FE5-3365-4AF7-B14A-DCE7D236626A}" srcId="{516EFBD7-FAD4-46D3-962D-8A330E874072}" destId="{C6E0F748-494B-4057-B6B4-F12009A809E1}" srcOrd="0" destOrd="0" parTransId="{999AC534-684E-495E-A274-6D22A15D8624}" sibTransId="{23C58D3E-5721-4101-B7C1-DA1D256E8D3C}"/>
    <dgm:cxn modelId="{CDF703B5-8F6C-4ACA-831C-1248A025BABD}" type="presParOf" srcId="{9172EE5E-8F90-4A8B-8A3A-55E642E02013}" destId="{7DBBA99D-D295-4E05-8EDB-C7F02B23C0EA}" srcOrd="0" destOrd="0" presId="urn:microsoft.com/office/officeart/2005/8/layout/cycle3"/>
    <dgm:cxn modelId="{26A61CE9-4011-4379-9444-382C1C7EBA26}" type="presParOf" srcId="{7DBBA99D-D295-4E05-8EDB-C7F02B23C0EA}" destId="{ABA27059-14E4-4400-82F7-23EBEF95F930}" srcOrd="0" destOrd="0" presId="urn:microsoft.com/office/officeart/2005/8/layout/cycle3"/>
    <dgm:cxn modelId="{F4D7BD65-E677-412C-905D-ABEB2EBA466B}" type="presParOf" srcId="{7DBBA99D-D295-4E05-8EDB-C7F02B23C0EA}" destId="{695E9574-45C3-4954-84C6-32AC5DC92B9B}" srcOrd="1" destOrd="0" presId="urn:microsoft.com/office/officeart/2005/8/layout/cycle3"/>
    <dgm:cxn modelId="{E4EAC374-A0D9-45B6-96C4-66C95B09B678}" type="presParOf" srcId="{7DBBA99D-D295-4E05-8EDB-C7F02B23C0EA}" destId="{D56B3532-CE94-4713-9C93-A235F5B3F3AA}" srcOrd="2" destOrd="0" presId="urn:microsoft.com/office/officeart/2005/8/layout/cycle3"/>
    <dgm:cxn modelId="{095151E2-02E9-423E-8B9D-C52AB95206BB}" type="presParOf" srcId="{7DBBA99D-D295-4E05-8EDB-C7F02B23C0EA}" destId="{579012C8-8CF0-433D-8B94-8E8F86E60768}" srcOrd="3" destOrd="0" presId="urn:microsoft.com/office/officeart/2005/8/layout/cycle3"/>
    <dgm:cxn modelId="{CB05B772-42C4-48FC-A07E-80B49C814974}" type="presParOf" srcId="{7DBBA99D-D295-4E05-8EDB-C7F02B23C0EA}" destId="{8F9EADE9-D9BB-4A8D-B937-60F3F73BCF0A}" srcOrd="4" destOrd="0" presId="urn:microsoft.com/office/officeart/2005/8/layout/cycle3"/>
    <dgm:cxn modelId="{399C59A5-3D87-4B21-AC71-FD5068552E81}" type="presParOf" srcId="{7DBBA99D-D295-4E05-8EDB-C7F02B23C0EA}" destId="{8FDA6C90-39B8-4159-9BF1-BB4C06EBA170}" srcOrd="5"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5E9574-45C3-4954-84C6-32AC5DC92B9B}">
      <dsp:nvSpPr>
        <dsp:cNvPr id="0" name=""/>
        <dsp:cNvSpPr/>
      </dsp:nvSpPr>
      <dsp:spPr>
        <a:xfrm>
          <a:off x="3567306" y="-29159"/>
          <a:ext cx="4304654" cy="4304654"/>
        </a:xfrm>
        <a:prstGeom prst="circularArrow">
          <a:avLst>
            <a:gd name="adj1" fmla="val 5544"/>
            <a:gd name="adj2" fmla="val 330680"/>
            <a:gd name="adj3" fmla="val 13726490"/>
            <a:gd name="adj4" fmla="val 17416124"/>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BA27059-14E4-4400-82F7-23EBEF95F930}">
      <dsp:nvSpPr>
        <dsp:cNvPr id="0" name=""/>
        <dsp:cNvSpPr/>
      </dsp:nvSpPr>
      <dsp:spPr>
        <a:xfrm>
          <a:off x="4690369" y="654"/>
          <a:ext cx="2058527" cy="102926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Identify area for review</a:t>
          </a:r>
        </a:p>
      </dsp:txBody>
      <dsp:txXfrm>
        <a:off x="4740613" y="50898"/>
        <a:ext cx="1958039" cy="928775"/>
      </dsp:txXfrm>
    </dsp:sp>
    <dsp:sp modelId="{D56B3532-CE94-4713-9C93-A235F5B3F3AA}">
      <dsp:nvSpPr>
        <dsp:cNvPr id="0" name=""/>
        <dsp:cNvSpPr/>
      </dsp:nvSpPr>
      <dsp:spPr>
        <a:xfrm>
          <a:off x="6325151" y="1269074"/>
          <a:ext cx="2280622" cy="102926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Carry out audit</a:t>
          </a:r>
        </a:p>
      </dsp:txBody>
      <dsp:txXfrm>
        <a:off x="6375395" y="1319318"/>
        <a:ext cx="2180134" cy="928775"/>
      </dsp:txXfrm>
    </dsp:sp>
    <dsp:sp modelId="{579012C8-8CF0-433D-8B94-8E8F86E60768}">
      <dsp:nvSpPr>
        <dsp:cNvPr id="0" name=""/>
        <dsp:cNvSpPr/>
      </dsp:nvSpPr>
      <dsp:spPr>
        <a:xfrm>
          <a:off x="5769351" y="3321419"/>
          <a:ext cx="2058527" cy="102926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Interpret &amp; feedback results</a:t>
          </a:r>
        </a:p>
      </dsp:txBody>
      <dsp:txXfrm>
        <a:off x="5819595" y="3371663"/>
        <a:ext cx="1958039" cy="928775"/>
      </dsp:txXfrm>
    </dsp:sp>
    <dsp:sp modelId="{8F9EADE9-D9BB-4A8D-B937-60F3F73BCF0A}">
      <dsp:nvSpPr>
        <dsp:cNvPr id="0" name=""/>
        <dsp:cNvSpPr/>
      </dsp:nvSpPr>
      <dsp:spPr>
        <a:xfrm>
          <a:off x="3611387" y="3321419"/>
          <a:ext cx="2058527" cy="102926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Action plan</a:t>
          </a:r>
        </a:p>
      </dsp:txBody>
      <dsp:txXfrm>
        <a:off x="3661631" y="3371663"/>
        <a:ext cx="1958039" cy="928775"/>
      </dsp:txXfrm>
    </dsp:sp>
    <dsp:sp modelId="{8FDA6C90-39B8-4159-9BF1-BB4C06EBA170}">
      <dsp:nvSpPr>
        <dsp:cNvPr id="0" name=""/>
        <dsp:cNvSpPr/>
      </dsp:nvSpPr>
      <dsp:spPr>
        <a:xfrm>
          <a:off x="2944540" y="1269074"/>
          <a:ext cx="2058527" cy="102926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Positive change</a:t>
          </a:r>
        </a:p>
      </dsp:txBody>
      <dsp:txXfrm>
        <a:off x="2994784" y="1319318"/>
        <a:ext cx="1958039" cy="928775"/>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503781A-4E41-499A-A931-D7DD3DE948E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5EFEC361-6017-4C04-9F56-5688E9A8B84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225D066-2AE5-4B2F-9CD9-8391DEDEFE77}" type="datetimeFigureOut">
              <a:rPr lang="en-GB" smtClean="0"/>
              <a:t>27/06/2023</a:t>
            </a:fld>
            <a:endParaRPr lang="en-GB"/>
          </a:p>
        </p:txBody>
      </p:sp>
      <p:sp>
        <p:nvSpPr>
          <p:cNvPr id="4" name="Footer Placeholder 3">
            <a:extLst>
              <a:ext uri="{FF2B5EF4-FFF2-40B4-BE49-F238E27FC236}">
                <a16:creationId xmlns:a16="http://schemas.microsoft.com/office/drawing/2014/main" id="{93560DA5-BB7F-47FA-BA99-F5C24692D50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DA40A73B-3886-4D69-8256-0239DBB51CD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92E2D7C-3A43-47CF-ADD0-670074A833B2}" type="slidenum">
              <a:rPr lang="en-GB" smtClean="0"/>
              <a:t>‹#›</a:t>
            </a:fld>
            <a:endParaRPr lang="en-GB"/>
          </a:p>
        </p:txBody>
      </p:sp>
    </p:spTree>
    <p:extLst>
      <p:ext uri="{BB962C8B-B14F-4D97-AF65-F5344CB8AC3E}">
        <p14:creationId xmlns:p14="http://schemas.microsoft.com/office/powerpoint/2010/main" val="13298610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13C74D-05F4-4A9A-8283-998C5C4A16CB}" type="datetimeFigureOut">
              <a:rPr lang="en-GB" smtClean="0"/>
              <a:t>27/06/2023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DEF78E-3B71-465F-BC3B-090A3ECD2E94}" type="slidenum">
              <a:rPr lang="en-GB" smtClean="0"/>
              <a:t>‹#›</a:t>
            </a:fld>
            <a:endParaRPr lang="en-GB"/>
          </a:p>
        </p:txBody>
      </p:sp>
    </p:spTree>
    <p:extLst>
      <p:ext uri="{BB962C8B-B14F-4D97-AF65-F5344CB8AC3E}">
        <p14:creationId xmlns:p14="http://schemas.microsoft.com/office/powerpoint/2010/main" val="36578091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pubmed.ncbi.nlm.nih.gov/22696318/"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pubmed.ncbi.nlm.nih.gov/22696318/"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www.rcgp.org.uk/Blog/UTI-Management"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www.rcgp.org.uk/Blog/UTI-Management"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fingertips.phe.org.uk/profile/amr-local-indicators" TargetMode="External"/><Relationship Id="rId2" Type="http://schemas.openxmlformats.org/officeDocument/2006/relationships/slide" Target="../slides/slide33.xml"/><Relationship Id="rId1" Type="http://schemas.openxmlformats.org/officeDocument/2006/relationships/notesMaster" Target="../notesMasters/notesMaster1.xml"/><Relationship Id="rId5" Type="http://schemas.openxmlformats.org/officeDocument/2006/relationships/hyperlink" Target="https://www.rcgp.org.uk/Blog/UTI-Management" TargetMode="External"/><Relationship Id="rId4" Type="http://schemas.openxmlformats.org/officeDocument/2006/relationships/hyperlink" Target="https://openprescribing.net/" TargetMode="Externa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www.rcgp.org.uk/Blog/UTI-Management"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www.rcgp.org.uk/Blog/UTI-Management"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www.rcgp.org.uk/Blog/UTI-Management"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www.rcgp.org.uk/Blog/UTI-Management"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www.rcgp.org.uk/Blog/UTI-Management"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careinmind.co.uk/2020/11/27/the-importance-of-clinical-audit/"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Audience: </a:t>
            </a:r>
            <a:r>
              <a:rPr lang="en-GB" b="0" dirty="0"/>
              <a:t>Mainly p</a:t>
            </a:r>
            <a:r>
              <a:rPr lang="en-GB" b="0" i="0" dirty="0"/>
              <a:t>rimary care prescribers, GPs, nurses, clinical pharmacists, antimicrobial pharmacists, those assigned to carry out clinical prescribing audits</a:t>
            </a:r>
          </a:p>
        </p:txBody>
      </p:sp>
      <p:sp>
        <p:nvSpPr>
          <p:cNvPr id="4" name="Slide Number Placeholder 3"/>
          <p:cNvSpPr>
            <a:spLocks noGrp="1"/>
          </p:cNvSpPr>
          <p:nvPr>
            <p:ph type="sldNum" sz="quarter" idx="5"/>
          </p:nvPr>
        </p:nvSpPr>
        <p:spPr/>
        <p:txBody>
          <a:bodyPr/>
          <a:lstStyle/>
          <a:p>
            <a:fld id="{3BDEF78E-3B71-465F-BC3B-090A3ECD2E94}" type="slidenum">
              <a:rPr lang="en-GB" smtClean="0"/>
              <a:t>1</a:t>
            </a:fld>
            <a:endParaRPr lang="en-GB"/>
          </a:p>
        </p:txBody>
      </p:sp>
    </p:spTree>
    <p:extLst>
      <p:ext uri="{BB962C8B-B14F-4D97-AF65-F5344CB8AC3E}">
        <p14:creationId xmlns:p14="http://schemas.microsoft.com/office/powerpoint/2010/main" val="29324972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b="1" i="0" dirty="0">
                <a:solidFill>
                  <a:srgbClr val="212121"/>
                </a:solidFill>
                <a:effectLst/>
                <a:latin typeface="BlinkMacSystemFont"/>
              </a:rPr>
              <a:t>Presenter talk</a:t>
            </a:r>
          </a:p>
          <a:p>
            <a:pPr marL="0" indent="0">
              <a:buFont typeface="Arial" panose="020B0604020202020204" pitchFamily="34" charset="0"/>
              <a:buNone/>
            </a:pPr>
            <a:r>
              <a:rPr lang="en-GB" b="0" i="0" dirty="0">
                <a:solidFill>
                  <a:srgbClr val="212121"/>
                </a:solidFill>
                <a:effectLst/>
                <a:latin typeface="BlinkMacSystemFont"/>
              </a:rPr>
              <a:t>Now we will highlight some evidence that demonstrates the benefits and effectiveness of using audit and feedback. This slide shows some findings from a Cochrane Review of randomised controlled trials of audit and feedback. </a:t>
            </a:r>
          </a:p>
          <a:p>
            <a:pPr marL="0" indent="0">
              <a:buFont typeface="Arial" panose="020B0604020202020204" pitchFamily="34" charset="0"/>
              <a:buNone/>
            </a:pPr>
            <a:endParaRPr lang="en-GB" b="0" i="0" dirty="0">
              <a:solidFill>
                <a:srgbClr val="212121"/>
              </a:solidFill>
              <a:effectLst/>
              <a:latin typeface="BlinkMacSystemFont"/>
            </a:endParaRPr>
          </a:p>
          <a:p>
            <a:pPr marL="0" indent="0">
              <a:buFont typeface="Arial" panose="020B0604020202020204" pitchFamily="34" charset="0"/>
              <a:buNone/>
            </a:pPr>
            <a:r>
              <a:rPr lang="en-GB" b="0" i="0" dirty="0">
                <a:solidFill>
                  <a:srgbClr val="212121"/>
                </a:solidFill>
                <a:effectLst/>
                <a:latin typeface="BlinkMacSystemFont"/>
              </a:rPr>
              <a:t>It showed that audit and feedback increases healthcare professional compliance with desired practice. Findings indicated that feedback may be more effective when </a:t>
            </a:r>
            <a:r>
              <a:rPr lang="en-GB" b="0" i="0" dirty="0">
                <a:solidFill>
                  <a:srgbClr val="000000"/>
                </a:solidFill>
                <a:effectLst/>
                <a:latin typeface="Source Sans Pro" panose="020B0503030403020204" pitchFamily="34" charset="0"/>
              </a:rPr>
              <a:t>baseline performance is low, the source is a supervisor or colleague, it is provided more than once, it is delivered in both verbal and written formats, and when it includes both explicit targets and an action plan. In addition, the effect size varied based on the clinical behaviour targeted by the intervention. </a:t>
            </a:r>
          </a:p>
          <a:p>
            <a:pPr marL="0" indent="0">
              <a:buFont typeface="Arial" panose="020B0604020202020204" pitchFamily="34" charset="0"/>
              <a:buNone/>
            </a:pPr>
            <a:endParaRPr lang="en-GB" b="0" i="0" dirty="0">
              <a:solidFill>
                <a:srgbClr val="000000"/>
              </a:solidFill>
              <a:effectLst/>
              <a:latin typeface="Source Sans Pro" panose="020B0503030403020204" pitchFamily="34" charset="0"/>
            </a:endParaRPr>
          </a:p>
          <a:p>
            <a:pPr marL="0" indent="0">
              <a:buFont typeface="Arial" panose="020B0604020202020204" pitchFamily="34" charset="0"/>
              <a:buNone/>
            </a:pPr>
            <a:r>
              <a:rPr lang="en-GB" b="0" i="0" dirty="0">
                <a:solidFill>
                  <a:srgbClr val="000000"/>
                </a:solidFill>
                <a:effectLst/>
                <a:latin typeface="Source Sans Pro" panose="020B0503030403020204" pitchFamily="34" charset="0"/>
              </a:rPr>
              <a:t>The authors concluded that audit and feedback generally leads to small but potentially important improvements in practice. Few studies included in the review looked at patient outcomes as a primary outcome, suggesting that further research is needed in this area.</a:t>
            </a:r>
            <a:endParaRPr lang="en-GB" b="0" i="0" dirty="0">
              <a:solidFill>
                <a:srgbClr val="212121"/>
              </a:solidFill>
              <a:effectLst/>
              <a:latin typeface="BlinkMacSystemFont"/>
            </a:endParaRPr>
          </a:p>
          <a:p>
            <a:pPr marL="0" indent="0">
              <a:buFont typeface="Arial" panose="020B0604020202020204" pitchFamily="34" charset="0"/>
              <a:buNone/>
            </a:pPr>
            <a:endParaRPr lang="en-GB" b="1" i="0" dirty="0">
              <a:solidFill>
                <a:srgbClr val="212121"/>
              </a:solidFill>
              <a:effectLst/>
              <a:latin typeface="BlinkMacSystemFont"/>
            </a:endParaRPr>
          </a:p>
          <a:p>
            <a:pPr marL="0" indent="0">
              <a:buFont typeface="Arial" panose="020B0604020202020204" pitchFamily="34" charset="0"/>
              <a:buNone/>
            </a:pPr>
            <a:r>
              <a:rPr lang="en-GB" b="1" i="0" dirty="0">
                <a:solidFill>
                  <a:srgbClr val="212121"/>
                </a:solidFill>
                <a:effectLst/>
                <a:latin typeface="BlinkMacSystemFont"/>
              </a:rPr>
              <a:t>Presenter notes</a:t>
            </a:r>
          </a:p>
          <a:p>
            <a:pPr marL="0" indent="0">
              <a:buFont typeface="Arial" panose="020B0604020202020204" pitchFamily="34" charset="0"/>
              <a:buNone/>
            </a:pPr>
            <a:r>
              <a:rPr lang="en-GB" b="0" i="0" dirty="0">
                <a:solidFill>
                  <a:srgbClr val="212121"/>
                </a:solidFill>
                <a:effectLst/>
                <a:latin typeface="BlinkMacSystemFont"/>
              </a:rPr>
              <a:t>After excluding studies at high risk of bias, there were 82 comparisons from 49 studies featuring dichotomous outcomes, and the weighted median adjusted risk difference (RD) was a 4.3% (interquartile range (IQR) 0.5% to 16%) absolute increase in healthcare professionals' compliance with desired practice. </a:t>
            </a:r>
            <a:r>
              <a:rPr lang="en-GB" b="0" i="0" dirty="0">
                <a:solidFill>
                  <a:srgbClr val="000000"/>
                </a:solidFill>
                <a:effectLst/>
                <a:latin typeface="Source Sans Pro" panose="020B0503030403020204" pitchFamily="34" charset="0"/>
              </a:rPr>
              <a:t>Multivariable meta‐regression indicated that feedback may be more effective when baseline performance is low, the source is a supervisor or colleague, it is provided more than once, it is delivered in both verbal and written formats, and when it includes both explicit targets and an action plan. In addition, the effect size varied based on the clinical behaviour targeted by the intervention.</a:t>
            </a:r>
            <a:endParaRPr lang="en-GB" b="1" i="0" dirty="0">
              <a:solidFill>
                <a:srgbClr val="212121"/>
              </a:solidFill>
              <a:effectLst/>
              <a:latin typeface="BlinkMacSystemFont"/>
            </a:endParaRPr>
          </a:p>
          <a:p>
            <a:pPr marL="0" indent="0">
              <a:buFont typeface="Arial" panose="020B0604020202020204" pitchFamily="34" charset="0"/>
              <a:buNone/>
            </a:pPr>
            <a:endParaRPr lang="en-GB" b="1" i="0" dirty="0">
              <a:solidFill>
                <a:srgbClr val="212121"/>
              </a:solidFill>
              <a:effectLst/>
              <a:latin typeface="BlinkMacSystemFont"/>
            </a:endParaRPr>
          </a:p>
          <a:p>
            <a:pPr marL="0" indent="0">
              <a:buFont typeface="Arial" panose="020B0604020202020204" pitchFamily="34" charset="0"/>
              <a:buNone/>
            </a:pPr>
            <a:r>
              <a:rPr lang="en-GB" b="1" i="0" dirty="0">
                <a:solidFill>
                  <a:srgbClr val="212121"/>
                </a:solidFill>
                <a:effectLst/>
                <a:latin typeface="BlinkMacSystemFont"/>
              </a:rPr>
              <a:t>Slide references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W" sz="1800" dirty="0" err="1">
                <a:effectLst/>
                <a:latin typeface="Arial" panose="020B0604020202020204" pitchFamily="34" charset="0"/>
                <a:ea typeface="Calibri" panose="020F0502020204030204" pitchFamily="34" charset="0"/>
                <a:cs typeface="Times New Roman" panose="02020603050405020304" pitchFamily="18" charset="0"/>
              </a:rPr>
              <a:t>Ivers</a:t>
            </a:r>
            <a:r>
              <a:rPr lang="en-ZW" sz="1800" dirty="0">
                <a:effectLst/>
                <a:latin typeface="Arial" panose="020B0604020202020204" pitchFamily="34" charset="0"/>
                <a:ea typeface="Calibri" panose="020F0502020204030204" pitchFamily="34" charset="0"/>
                <a:cs typeface="Times New Roman" panose="02020603050405020304" pitchFamily="18" charset="0"/>
              </a:rPr>
              <a:t> N, </a:t>
            </a:r>
            <a:r>
              <a:rPr lang="en-ZW" sz="1800" dirty="0" err="1">
                <a:effectLst/>
                <a:latin typeface="Arial" panose="020B0604020202020204" pitchFamily="34" charset="0"/>
                <a:ea typeface="Calibri" panose="020F0502020204030204" pitchFamily="34" charset="0"/>
                <a:cs typeface="Times New Roman" panose="02020603050405020304" pitchFamily="18" charset="0"/>
              </a:rPr>
              <a:t>Jamtvedt</a:t>
            </a:r>
            <a:r>
              <a:rPr lang="en-ZW" sz="1800" dirty="0">
                <a:effectLst/>
                <a:latin typeface="Arial" panose="020B0604020202020204" pitchFamily="34" charset="0"/>
                <a:ea typeface="Calibri" panose="020F0502020204030204" pitchFamily="34" charset="0"/>
                <a:cs typeface="Times New Roman" panose="02020603050405020304" pitchFamily="18" charset="0"/>
              </a:rPr>
              <a:t> G, </a:t>
            </a:r>
            <a:r>
              <a:rPr lang="en-ZW" sz="1800" dirty="0" err="1">
                <a:effectLst/>
                <a:latin typeface="Arial" panose="020B0604020202020204" pitchFamily="34" charset="0"/>
                <a:ea typeface="Calibri" panose="020F0502020204030204" pitchFamily="34" charset="0"/>
                <a:cs typeface="Times New Roman" panose="02020603050405020304" pitchFamily="18" charset="0"/>
              </a:rPr>
              <a:t>Flottorp</a:t>
            </a:r>
            <a:r>
              <a:rPr lang="en-ZW" sz="1800" dirty="0">
                <a:effectLst/>
                <a:latin typeface="Arial" panose="020B0604020202020204" pitchFamily="34" charset="0"/>
                <a:ea typeface="Calibri" panose="020F0502020204030204" pitchFamily="34" charset="0"/>
                <a:cs typeface="Times New Roman" panose="02020603050405020304" pitchFamily="18" charset="0"/>
              </a:rPr>
              <a:t> S, Young J et al 2012. </a:t>
            </a:r>
            <a:r>
              <a:rPr lang="en-ZW" sz="1800" i="1" dirty="0">
                <a:effectLst/>
                <a:latin typeface="Arial" panose="020B0604020202020204" pitchFamily="34" charset="0"/>
                <a:ea typeface="Calibri" panose="020F0502020204030204" pitchFamily="34" charset="0"/>
                <a:cs typeface="Times New Roman" panose="02020603050405020304" pitchFamily="18" charset="0"/>
              </a:rPr>
              <a:t>Audit and Feedback: effects on professional practice and healthcare outcomes</a:t>
            </a:r>
            <a:r>
              <a:rPr lang="en-ZW" sz="1800" dirty="0">
                <a:effectLst/>
                <a:latin typeface="Arial" panose="020B0604020202020204" pitchFamily="34" charset="0"/>
                <a:ea typeface="Calibri" panose="020F0502020204030204" pitchFamily="34" charset="0"/>
                <a:cs typeface="Times New Roman" panose="02020603050405020304" pitchFamily="18" charset="0"/>
              </a:rPr>
              <a:t>. Cochrane Database </a:t>
            </a:r>
            <a:r>
              <a:rPr lang="en-ZW" sz="1800" dirty="0" err="1">
                <a:effectLst/>
                <a:latin typeface="Arial" panose="020B0604020202020204" pitchFamily="34" charset="0"/>
                <a:ea typeface="Calibri" panose="020F0502020204030204" pitchFamily="34" charset="0"/>
                <a:cs typeface="Times New Roman" panose="02020603050405020304" pitchFamily="18" charset="0"/>
              </a:rPr>
              <a:t>Syst</a:t>
            </a:r>
            <a:r>
              <a:rPr lang="en-ZW" sz="1800" dirty="0">
                <a:effectLst/>
                <a:latin typeface="Arial" panose="020B0604020202020204" pitchFamily="34" charset="0"/>
                <a:ea typeface="Calibri" panose="020F0502020204030204" pitchFamily="34" charset="0"/>
                <a:cs typeface="Times New Roman" panose="02020603050405020304" pitchFamily="18" charset="0"/>
              </a:rPr>
              <a:t> Rev, Cd000259</a:t>
            </a:r>
            <a:endParaRPr lang="en-GB" dirty="0">
              <a:hlinkClick r:id="rId3"/>
            </a:endParaRPr>
          </a:p>
        </p:txBody>
      </p:sp>
      <p:sp>
        <p:nvSpPr>
          <p:cNvPr id="4" name="Slide Number Placeholder 3"/>
          <p:cNvSpPr>
            <a:spLocks noGrp="1"/>
          </p:cNvSpPr>
          <p:nvPr>
            <p:ph type="sldNum" sz="quarter" idx="5"/>
          </p:nvPr>
        </p:nvSpPr>
        <p:spPr/>
        <p:txBody>
          <a:bodyPr/>
          <a:lstStyle/>
          <a:p>
            <a:fld id="{3BDEF78E-3B71-465F-BC3B-090A3ECD2E94}" type="slidenum">
              <a:rPr lang="en-GB" smtClean="0"/>
              <a:t>10</a:t>
            </a:fld>
            <a:endParaRPr lang="en-GB"/>
          </a:p>
        </p:txBody>
      </p:sp>
    </p:spTree>
    <p:extLst>
      <p:ext uri="{BB962C8B-B14F-4D97-AF65-F5344CB8AC3E}">
        <p14:creationId xmlns:p14="http://schemas.microsoft.com/office/powerpoint/2010/main" val="36113108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ZW" b="1" dirty="0"/>
              <a:t>Presenter talk</a:t>
            </a:r>
          </a:p>
          <a:p>
            <a:pPr marL="0" indent="0">
              <a:buFont typeface="Arial" panose="020B0604020202020204" pitchFamily="34" charset="0"/>
              <a:buNone/>
            </a:pPr>
            <a:r>
              <a:rPr lang="en-ZW" dirty="0"/>
              <a:t>This slide shows another study that looked at the effectiveness of audit and feedback in the dental practice setting. It was a randomised controlled trial, where all 795 antibiotic prescribing NHS dental practices in Scotland were randomly allocated to receive or not receive audit and individualised feedback. </a:t>
            </a:r>
          </a:p>
          <a:p>
            <a:pPr marL="0" indent="0">
              <a:buFont typeface="Arial" panose="020B0604020202020204" pitchFamily="34" charset="0"/>
              <a:buNone/>
            </a:pPr>
            <a:endParaRPr lang="en-ZW" dirty="0"/>
          </a:p>
          <a:p>
            <a:pPr marL="0" indent="0">
              <a:buFont typeface="Arial" panose="020B0604020202020204" pitchFamily="34" charset="0"/>
              <a:buNone/>
            </a:pPr>
            <a:r>
              <a:rPr lang="en-ZW" dirty="0"/>
              <a:t>Firstly, they measured baseline antibiotic prescribing, which was 8.3 antibiotic items per 100 NHS treatment claims in the control group, and 8.5 items per 100 treatment claims in the group that used audit and feedback (so slightly higher than the control group). </a:t>
            </a:r>
          </a:p>
          <a:p>
            <a:pPr marL="0" indent="0">
              <a:buFont typeface="Arial" panose="020B0604020202020204" pitchFamily="34" charset="0"/>
              <a:buNone/>
            </a:pPr>
            <a:endParaRPr lang="en-ZW" dirty="0"/>
          </a:p>
          <a:p>
            <a:pPr marL="0" indent="0">
              <a:buFont typeface="Arial" panose="020B0604020202020204" pitchFamily="34" charset="0"/>
              <a:buNone/>
            </a:pPr>
            <a:r>
              <a:rPr lang="en-ZW" i="1" dirty="0"/>
              <a:t>[Click to show follow-up]. </a:t>
            </a:r>
            <a:r>
              <a:rPr lang="en-ZW" dirty="0"/>
              <a:t>After follow-up </a:t>
            </a:r>
            <a:r>
              <a:rPr lang="en-GB" b="0" i="0" dirty="0">
                <a:solidFill>
                  <a:srgbClr val="212121"/>
                </a:solidFill>
                <a:effectLst/>
                <a:latin typeface="BlinkMacSystemFont"/>
              </a:rPr>
              <a:t>antibiotic prescribing had decreased by 0.4 antibiotic items per 100 NHS treatment claims in control practices and by 1.0 in the audit and feedback practices. </a:t>
            </a:r>
            <a:r>
              <a:rPr lang="en-GB" b="0" i="0" dirty="0">
                <a:solidFill>
                  <a:srgbClr val="202020"/>
                </a:solidFill>
                <a:effectLst/>
                <a:latin typeface="Calibri "/>
              </a:rPr>
              <a:t>This represents a significant reduction in dentists' prescribing rate in the audit and feedback group relative to the control group.</a:t>
            </a:r>
          </a:p>
          <a:p>
            <a:pPr marL="0" indent="0">
              <a:buFont typeface="Arial" panose="020B0604020202020204" pitchFamily="34" charset="0"/>
              <a:buNone/>
            </a:pPr>
            <a:endParaRPr lang="en-ZW" b="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ZW" b="1" dirty="0"/>
              <a:t>Slide references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W" sz="1800" dirty="0" err="1">
                <a:effectLst/>
                <a:latin typeface="Arial" panose="020B0604020202020204" pitchFamily="34" charset="0"/>
                <a:ea typeface="Calibri" panose="020F0502020204030204" pitchFamily="34" charset="0"/>
                <a:cs typeface="Times New Roman" panose="02020603050405020304" pitchFamily="18" charset="0"/>
              </a:rPr>
              <a:t>Elouafkaoui</a:t>
            </a:r>
            <a:r>
              <a:rPr lang="en-ZW" sz="1800" dirty="0">
                <a:effectLst/>
                <a:latin typeface="Arial" panose="020B0604020202020204" pitchFamily="34" charset="0"/>
                <a:ea typeface="Calibri" panose="020F0502020204030204" pitchFamily="34" charset="0"/>
                <a:cs typeface="Times New Roman" panose="02020603050405020304" pitchFamily="18" charset="0"/>
              </a:rPr>
              <a:t> P, Young L, Newlands R, Duncan E et al 2016. </a:t>
            </a:r>
            <a:r>
              <a:rPr lang="en-ZW" sz="1800" i="1" dirty="0">
                <a:effectLst/>
                <a:latin typeface="Arial" panose="020B0604020202020204" pitchFamily="34" charset="0"/>
                <a:ea typeface="Calibri" panose="020F0502020204030204" pitchFamily="34" charset="0"/>
                <a:cs typeface="Times New Roman" panose="02020603050405020304" pitchFamily="18" charset="0"/>
              </a:rPr>
              <a:t>An Audit and Feedback intervention for reducing antibiotic prescribing in General Dental Practice. The Rapid Cluster Randomised Control Tri</a:t>
            </a:r>
            <a:r>
              <a:rPr lang="en-ZW" sz="1800" dirty="0">
                <a:effectLst/>
                <a:latin typeface="Arial" panose="020B0604020202020204" pitchFamily="34" charset="0"/>
                <a:ea typeface="Calibri" panose="020F0502020204030204" pitchFamily="34" charset="0"/>
                <a:cs typeface="Times New Roman" panose="02020603050405020304" pitchFamily="18" charset="0"/>
              </a:rPr>
              <a:t>a</a:t>
            </a:r>
            <a:r>
              <a:rPr lang="en-ZW" sz="1800" i="1" dirty="0">
                <a:effectLst/>
                <a:latin typeface="Arial" panose="020B0604020202020204" pitchFamily="34" charset="0"/>
                <a:ea typeface="Calibri" panose="020F0502020204030204" pitchFamily="34" charset="0"/>
                <a:cs typeface="Times New Roman" panose="02020603050405020304" pitchFamily="18" charset="0"/>
              </a:rPr>
              <a:t>l</a:t>
            </a:r>
            <a:r>
              <a:rPr lang="en-ZW" sz="1800" dirty="0">
                <a:effectLst/>
                <a:latin typeface="Arial" panose="020B0604020202020204" pitchFamily="34" charset="0"/>
                <a:ea typeface="Calibri" panose="020F0502020204030204" pitchFamily="34" charset="0"/>
                <a:cs typeface="Times New Roman" panose="02020603050405020304" pitchFamily="18" charset="0"/>
              </a:rPr>
              <a:t>. </a:t>
            </a:r>
            <a:r>
              <a:rPr lang="en-ZW" sz="1800" dirty="0" err="1">
                <a:effectLst/>
                <a:latin typeface="Arial" panose="020B0604020202020204" pitchFamily="34" charset="0"/>
                <a:ea typeface="Calibri" panose="020F0502020204030204" pitchFamily="34" charset="0"/>
                <a:cs typeface="Times New Roman" panose="02020603050405020304" pitchFamily="18" charset="0"/>
              </a:rPr>
              <a:t>Plos</a:t>
            </a:r>
            <a:r>
              <a:rPr lang="en-ZW" sz="1800" dirty="0">
                <a:effectLst/>
                <a:latin typeface="Arial" panose="020B0604020202020204" pitchFamily="34" charset="0"/>
                <a:ea typeface="Calibri" panose="020F0502020204030204" pitchFamily="34" charset="0"/>
                <a:cs typeface="Times New Roman" panose="02020603050405020304" pitchFamily="18" charset="0"/>
              </a:rPr>
              <a:t> Med, 13, e1002115.</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3BDEF78E-3B71-465F-BC3B-090A3ECD2E94}" type="slidenum">
              <a:rPr lang="en-GB" smtClean="0"/>
              <a:t>11</a:t>
            </a:fld>
            <a:endParaRPr lang="en-GB"/>
          </a:p>
        </p:txBody>
      </p:sp>
    </p:spTree>
    <p:extLst>
      <p:ext uri="{BB962C8B-B14F-4D97-AF65-F5344CB8AC3E}">
        <p14:creationId xmlns:p14="http://schemas.microsoft.com/office/powerpoint/2010/main" val="22047435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ZW" b="1" dirty="0"/>
              <a:t>Presenter talk</a:t>
            </a:r>
            <a:endParaRPr lang="en-GB" dirty="0">
              <a:solidFill>
                <a:srgbClr val="222222"/>
              </a:solidFill>
              <a:latin typeface="Calibri "/>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solidFill>
                  <a:srgbClr val="222222"/>
                </a:solidFill>
                <a:latin typeface="Calibri "/>
              </a:rPr>
              <a:t>This slide shows the o</a:t>
            </a:r>
            <a:r>
              <a:rPr lang="en-GB" b="0" i="0" dirty="0">
                <a:solidFill>
                  <a:srgbClr val="222222"/>
                </a:solidFill>
                <a:effectLst/>
                <a:latin typeface="Calibri "/>
              </a:rPr>
              <a:t>utcome of a workshop exploring the experiences of antimicrobial stewardship (AMS) leads within CCGs in selecting and adopting strategies to help achieve the QP antibiotic targets. Key themes were identified from the notes on discussions and observations from the workshop. It was identified that </a:t>
            </a:r>
            <a:r>
              <a:rPr lang="en-GB" sz="1200" b="0" i="0" dirty="0">
                <a:solidFill>
                  <a:srgbClr val="222222"/>
                </a:solidFill>
                <a:effectLst/>
                <a:latin typeface="Calibri "/>
              </a:rPr>
              <a:t>a</a:t>
            </a:r>
            <a:r>
              <a:rPr lang="en-GB" sz="1200" dirty="0">
                <a:solidFill>
                  <a:srgbClr val="222222"/>
                </a:solidFill>
                <a:latin typeface="Calibri "/>
              </a:rPr>
              <a:t>udits help increase engagement between with GP practices and commissioning groups to achieve Quality Premium antibiotic targets.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1" dirty="0">
              <a:solidFill>
                <a:srgbClr val="222222"/>
              </a:solidFill>
              <a:latin typeface="Calibri "/>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dirty="0">
                <a:solidFill>
                  <a:srgbClr val="222222"/>
                </a:solidFill>
                <a:latin typeface="Calibri "/>
              </a:rPr>
              <a:t>The authors concluded that </a:t>
            </a:r>
            <a:r>
              <a:rPr lang="en-GB" sz="1800" dirty="0">
                <a:effectLst/>
                <a:latin typeface="Calibri" panose="020F0502020204030204" pitchFamily="34" charset="0"/>
                <a:ea typeface="Times New Roman" panose="02020603050405020304" pitchFamily="18" charset="0"/>
              </a:rPr>
              <a:t>national targets, rather than financial incentives are key for engaging stakeholders in quality improvement in antibiotic prescribing.</a:t>
            </a:r>
            <a:endParaRPr lang="en-GB" sz="1200" b="1" dirty="0">
              <a:solidFill>
                <a:srgbClr val="222222"/>
              </a:solidFill>
              <a:latin typeface="Calibri "/>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b="0" i="0" dirty="0">
              <a:solidFill>
                <a:srgbClr val="222222"/>
              </a:solidFill>
              <a:effectLst/>
              <a:latin typeface="Calibri "/>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1" i="0" dirty="0">
                <a:solidFill>
                  <a:srgbClr val="222222"/>
                </a:solidFill>
                <a:effectLst/>
                <a:latin typeface="Calibri "/>
              </a:rPr>
              <a:t>Slide references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W" sz="1800" dirty="0">
                <a:effectLst/>
                <a:latin typeface="Arial" panose="020B0604020202020204" pitchFamily="34" charset="0"/>
                <a:ea typeface="Calibri" panose="020F0502020204030204" pitchFamily="34" charset="0"/>
                <a:cs typeface="Times New Roman" panose="02020603050405020304" pitchFamily="18" charset="0"/>
              </a:rPr>
              <a:t>Anyanwu, P E, Borek, A J, Tonkin-Crine, S, Beech, E and Costelloe, C. 2020. </a:t>
            </a:r>
            <a:r>
              <a:rPr lang="en-ZW" sz="1800" i="1" dirty="0">
                <a:effectLst/>
                <a:latin typeface="Arial" panose="020B0604020202020204" pitchFamily="34" charset="0"/>
                <a:ea typeface="Calibri" panose="020F0502020204030204" pitchFamily="34" charset="0"/>
                <a:cs typeface="Times New Roman" panose="02020603050405020304" pitchFamily="18" charset="0"/>
              </a:rPr>
              <a:t>Conceptualising the integration of Strategies by Clinical Commissioning Groups in England toward the Antibiotic Prescribing Targets for The Quality Premium Incentive Scheme: A Short Report</a:t>
            </a:r>
            <a:r>
              <a:rPr lang="en-ZW" sz="1800" dirty="0">
                <a:effectLst/>
                <a:latin typeface="Arial" panose="020B0604020202020204" pitchFamily="34" charset="0"/>
                <a:ea typeface="Calibri" panose="020F0502020204030204" pitchFamily="34" charset="0"/>
                <a:cs typeface="Times New Roman" panose="02020603050405020304" pitchFamily="18" charset="0"/>
              </a:rPr>
              <a:t>. Antibiotics (Basel), 9</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b="0" i="0" dirty="0">
              <a:solidFill>
                <a:srgbClr val="222222"/>
              </a:solidFill>
              <a:effectLst/>
              <a:latin typeface="Calibri "/>
            </a:endParaRPr>
          </a:p>
        </p:txBody>
      </p:sp>
      <p:sp>
        <p:nvSpPr>
          <p:cNvPr id="4" name="Slide Number Placeholder 3"/>
          <p:cNvSpPr>
            <a:spLocks noGrp="1"/>
          </p:cNvSpPr>
          <p:nvPr>
            <p:ph type="sldNum" sz="quarter" idx="5"/>
          </p:nvPr>
        </p:nvSpPr>
        <p:spPr/>
        <p:txBody>
          <a:bodyPr/>
          <a:lstStyle/>
          <a:p>
            <a:fld id="{3BDEF78E-3B71-465F-BC3B-090A3ECD2E94}" type="slidenum">
              <a:rPr lang="en-GB" smtClean="0"/>
              <a:t>12</a:t>
            </a:fld>
            <a:endParaRPr lang="en-GB"/>
          </a:p>
        </p:txBody>
      </p:sp>
    </p:spTree>
    <p:extLst>
      <p:ext uri="{BB962C8B-B14F-4D97-AF65-F5344CB8AC3E}">
        <p14:creationId xmlns:p14="http://schemas.microsoft.com/office/powerpoint/2010/main" val="8731325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b="1" dirty="0"/>
              <a:t>Presenter talk</a:t>
            </a:r>
          </a:p>
          <a:p>
            <a:pPr marL="0" indent="0">
              <a:buFont typeface="Arial" panose="020B0604020202020204" pitchFamily="34" charset="0"/>
              <a:buNone/>
            </a:pPr>
            <a:r>
              <a:rPr lang="en-GB" dirty="0"/>
              <a:t>Databases provide information on antibiotic prescribing down to the practice-level. First, we will show you how to access prescribing data in each of these different data sources.</a:t>
            </a:r>
          </a:p>
          <a:p>
            <a:pPr marL="0" indent="0">
              <a:buFont typeface="Arial" panose="020B0604020202020204" pitchFamily="34" charset="0"/>
              <a:buNone/>
            </a:pPr>
            <a:endParaRPr lang="en-GB"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Note that this does not provide specific information tailored to individual patients, diagnosis and management decision. This more detailed information is needed to complete a TARGET audit. We will go into more detail on this later.</a:t>
            </a:r>
          </a:p>
        </p:txBody>
      </p:sp>
      <p:sp>
        <p:nvSpPr>
          <p:cNvPr id="4" name="Slide Number Placeholder 3"/>
          <p:cNvSpPr>
            <a:spLocks noGrp="1"/>
          </p:cNvSpPr>
          <p:nvPr>
            <p:ph type="sldNum" sz="quarter" idx="5"/>
          </p:nvPr>
        </p:nvSpPr>
        <p:spPr/>
        <p:txBody>
          <a:bodyPr/>
          <a:lstStyle/>
          <a:p>
            <a:fld id="{3BDEF78E-3B71-465F-BC3B-090A3ECD2E94}" type="slidenum">
              <a:rPr lang="en-GB" smtClean="0"/>
              <a:t>13</a:t>
            </a:fld>
            <a:endParaRPr lang="en-GB"/>
          </a:p>
        </p:txBody>
      </p:sp>
    </p:spTree>
    <p:extLst>
      <p:ext uri="{BB962C8B-B14F-4D97-AF65-F5344CB8AC3E}">
        <p14:creationId xmlns:p14="http://schemas.microsoft.com/office/powerpoint/2010/main" val="23423535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b="1" dirty="0"/>
              <a:t>Presenter talk</a:t>
            </a:r>
          </a:p>
          <a:p>
            <a:pPr marL="0" indent="0">
              <a:buFont typeface="Arial" panose="020B0604020202020204" pitchFamily="34" charset="0"/>
              <a:buNone/>
            </a:pPr>
            <a:r>
              <a:rPr lang="en-GB" dirty="0" err="1"/>
              <a:t>PrescQIPP</a:t>
            </a:r>
            <a:r>
              <a:rPr lang="en-GB" dirty="0"/>
              <a:t> is freely accessible and no login is required. It can be accessed through the link at the top of the screen: https://www.prescqipp.info/our-resources/webkits/antimicrobial-stewardship/</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Then, click ‘</a:t>
            </a:r>
            <a:r>
              <a:rPr lang="en-GB" b="0" i="0" dirty="0">
                <a:solidFill>
                  <a:srgbClr val="009639"/>
                </a:solidFill>
                <a:effectLst/>
                <a:latin typeface="Lato" panose="020F0502020204030203" pitchFamily="34" charset="0"/>
              </a:rPr>
              <a:t>AMS Visual Analytics to support Antimicrobial Stewardship activity’, and the year in which you are interested. The information dates back to 2017/18.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b="0" i="0" dirty="0">
              <a:solidFill>
                <a:srgbClr val="009639"/>
              </a:solidFill>
              <a:effectLst/>
              <a:latin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0" i="0" dirty="0">
                <a:solidFill>
                  <a:srgbClr val="009639"/>
                </a:solidFill>
                <a:effectLst/>
                <a:latin typeface="Lato" panose="020F0502020204030203" pitchFamily="34" charset="0"/>
              </a:rPr>
              <a:t>We will now look at the data visualisation features available through </a:t>
            </a:r>
            <a:r>
              <a:rPr lang="en-GB" b="0" i="0" dirty="0" err="1">
                <a:solidFill>
                  <a:srgbClr val="009639"/>
                </a:solidFill>
                <a:effectLst/>
                <a:latin typeface="Lato" panose="020F0502020204030203" pitchFamily="34" charset="0"/>
              </a:rPr>
              <a:t>PrescQIPP</a:t>
            </a:r>
            <a:r>
              <a:rPr lang="en-GB" b="0" i="0" dirty="0">
                <a:solidFill>
                  <a:srgbClr val="009639"/>
                </a:solidFill>
                <a:effectLst/>
                <a:latin typeface="Lato" panose="020F0502020204030203" pitchFamily="34" charset="0"/>
              </a:rPr>
              <a:t>.</a:t>
            </a:r>
          </a:p>
          <a:p>
            <a:endParaRPr lang="en-GB" dirty="0"/>
          </a:p>
          <a:p>
            <a:r>
              <a:rPr lang="en-GB" b="1" dirty="0"/>
              <a:t>Presenter notes</a:t>
            </a:r>
          </a:p>
          <a:p>
            <a:pPr marL="0" indent="0">
              <a:buFont typeface="Arial" panose="020B0604020202020204" pitchFamily="34" charset="0"/>
              <a:buNone/>
            </a:pPr>
            <a:r>
              <a:rPr lang="en-GB" sz="1800" dirty="0"/>
              <a:t>Other resources available on </a:t>
            </a:r>
            <a:r>
              <a:rPr lang="en-GB" sz="1800" dirty="0" err="1"/>
              <a:t>PrescQIPP</a:t>
            </a:r>
            <a:r>
              <a:rPr lang="en-GB" sz="1800" dirty="0"/>
              <a:t> include:</a:t>
            </a:r>
          </a:p>
          <a:p>
            <a:pPr marL="285750" indent="-285750">
              <a:buFont typeface="Arial" panose="020B0604020202020204" pitchFamily="34" charset="0"/>
              <a:buChar char="•"/>
            </a:pPr>
            <a:r>
              <a:rPr lang="en-GB" sz="1800" dirty="0"/>
              <a:t>Bulletins and briefings: clinical evidence, information and guidance about a range of treatments and conditions</a:t>
            </a:r>
          </a:p>
          <a:p>
            <a:pPr marL="285750" indent="-285750">
              <a:buFont typeface="Arial" panose="020B0604020202020204" pitchFamily="34" charset="0"/>
              <a:buChar char="•"/>
            </a:pPr>
            <a:r>
              <a:rPr lang="en-GB" sz="1800" dirty="0"/>
              <a:t>Data: to help commissioners benchmark their activity and identify where they can make the biggest difference</a:t>
            </a:r>
          </a:p>
          <a:p>
            <a:pPr marL="285750" indent="-285750">
              <a:buFont typeface="Arial" panose="020B0604020202020204" pitchFamily="34" charset="0"/>
              <a:buChar char="•"/>
            </a:pPr>
            <a:r>
              <a:rPr lang="en-GB" sz="1800" dirty="0"/>
              <a:t>Web kits: practical tools and materials such as patient information and letters, pathways and audits</a:t>
            </a:r>
          </a:p>
          <a:p>
            <a:pPr marL="285750" indent="-285750">
              <a:buFont typeface="Arial" panose="020B0604020202020204" pitchFamily="34" charset="0"/>
              <a:buChar char="•"/>
            </a:pPr>
            <a:r>
              <a:rPr lang="en-GB" sz="1800" dirty="0"/>
              <a:t>Webinars: support learning on a variety of relevant topics</a:t>
            </a:r>
          </a:p>
          <a:p>
            <a:endParaRPr lang="en-GB" dirty="0"/>
          </a:p>
        </p:txBody>
      </p:sp>
      <p:sp>
        <p:nvSpPr>
          <p:cNvPr id="4" name="Slide Number Placeholder 3"/>
          <p:cNvSpPr>
            <a:spLocks noGrp="1"/>
          </p:cNvSpPr>
          <p:nvPr>
            <p:ph type="sldNum" sz="quarter" idx="5"/>
          </p:nvPr>
        </p:nvSpPr>
        <p:spPr/>
        <p:txBody>
          <a:bodyPr/>
          <a:lstStyle/>
          <a:p>
            <a:fld id="{3BDEF78E-3B71-465F-BC3B-090A3ECD2E94}" type="slidenum">
              <a:rPr lang="en-GB" smtClean="0"/>
              <a:t>14</a:t>
            </a:fld>
            <a:endParaRPr lang="en-GB"/>
          </a:p>
        </p:txBody>
      </p:sp>
    </p:spTree>
    <p:extLst>
      <p:ext uri="{BB962C8B-B14F-4D97-AF65-F5344CB8AC3E}">
        <p14:creationId xmlns:p14="http://schemas.microsoft.com/office/powerpoint/2010/main" val="7765853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45D3647B-6E1E-4B6C-941A-E6B6C9B25CD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746B10BB-99A3-4F62-ADFE-518D48DA050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b="1" u="none" dirty="0">
                <a:ea typeface="ヒラギノ角ゴ Pro W3"/>
                <a:cs typeface="ヒラギノ角ゴ Pro W3"/>
              </a:rPr>
              <a:t>Presenter talk</a:t>
            </a:r>
          </a:p>
          <a:p>
            <a:pPr marL="0" indent="0">
              <a:buFont typeface="Arial" panose="020B0604020202020204" pitchFamily="34" charset="0"/>
              <a:buNone/>
            </a:pPr>
            <a:r>
              <a:rPr lang="en-GB" altLang="en-US" b="0" u="none" dirty="0" err="1">
                <a:ea typeface="ヒラギノ角ゴ Pro W3"/>
                <a:cs typeface="ヒラギノ角ゴ Pro W3"/>
              </a:rPr>
              <a:t>PrescQIPP</a:t>
            </a:r>
            <a:r>
              <a:rPr lang="en-GB" altLang="en-US" b="0" u="none" dirty="0">
                <a:ea typeface="ヒラギノ角ゴ Pro W3"/>
                <a:cs typeface="ヒラギノ角ゴ Pro W3"/>
              </a:rPr>
              <a:t> will be updated at the start of each month. You can visualise prescribing data by region, integrated care board (ICB), primary care network (PCN) and GP practice. </a:t>
            </a:r>
          </a:p>
          <a:p>
            <a:pPr marL="0" indent="0">
              <a:buFont typeface="Arial" panose="020B0604020202020204" pitchFamily="34" charset="0"/>
              <a:buNone/>
            </a:pPr>
            <a:endParaRPr lang="en-GB" altLang="en-US" b="0" u="none" dirty="0">
              <a:ea typeface="ヒラギノ角ゴ Pro W3"/>
              <a:cs typeface="ヒラギノ角ゴ Pro W3"/>
            </a:endParaRPr>
          </a:p>
          <a:p>
            <a:pPr marL="0" indent="0">
              <a:buFont typeface="Arial" panose="020B0604020202020204" pitchFamily="34" charset="0"/>
              <a:buNone/>
            </a:pPr>
            <a:r>
              <a:rPr lang="en-GB" altLang="en-US" b="0" u="none" dirty="0">
                <a:ea typeface="ヒラギノ角ゴ Pro W3"/>
                <a:cs typeface="ヒラギノ角ゴ Pro W3"/>
              </a:rPr>
              <a:t>To view antibiotic prescribing data, click the “trend antibiotic items by selected commissioner” tab at the top of the screen. </a:t>
            </a:r>
            <a:r>
              <a:rPr lang="en-GB" altLang="en-US" b="0" i="1" u="none" dirty="0">
                <a:ea typeface="ヒラギノ角ゴ Pro W3"/>
                <a:cs typeface="ヒラギノ角ゴ Pro W3"/>
              </a:rPr>
              <a:t>[Click mouse to show the tab]</a:t>
            </a:r>
            <a:endParaRPr lang="en-GB" altLang="en-US" i="1" dirty="0">
              <a:ea typeface="ヒラギノ角ゴ Pro W3"/>
              <a:cs typeface="ヒラギノ角ゴ Pro W3"/>
            </a:endParaRPr>
          </a:p>
          <a:p>
            <a:pPr marL="0" indent="0">
              <a:buFont typeface="Arial" panose="020B0604020202020204" pitchFamily="34" charset="0"/>
              <a:buNone/>
            </a:pPr>
            <a:endParaRPr lang="en-GB" altLang="en-US" dirty="0">
              <a:ea typeface="ヒラギノ角ゴ Pro W3"/>
              <a:cs typeface="ヒラギノ角ゴ Pro W3"/>
            </a:endParaRPr>
          </a:p>
          <a:p>
            <a:pPr marL="0" indent="0">
              <a:buFont typeface="Arial" panose="020B0604020202020204" pitchFamily="34" charset="0"/>
              <a:buNone/>
            </a:pPr>
            <a:r>
              <a:rPr lang="en-GB" altLang="en-US" dirty="0">
                <a:ea typeface="ヒラギノ角ゴ Pro W3"/>
                <a:cs typeface="ヒラギノ角ゴ Pro W3"/>
              </a:rPr>
              <a:t>This graph plot shows the variation in total number of antibiotic items on the vertical Y axis, and the month on the X axis. </a:t>
            </a:r>
          </a:p>
          <a:p>
            <a:pPr marL="0" indent="0">
              <a:buFont typeface="Arial" panose="020B0604020202020204" pitchFamily="34" charset="0"/>
              <a:buNone/>
            </a:pPr>
            <a:endParaRPr lang="en-GB" sz="1200" dirty="0"/>
          </a:p>
          <a:p>
            <a:pPr marL="0" indent="0">
              <a:buFont typeface="Arial" panose="020B0604020202020204" pitchFamily="34" charset="0"/>
              <a:buNone/>
            </a:pPr>
            <a:r>
              <a:rPr lang="en-GB" sz="1200" dirty="0"/>
              <a:t>This menu on the right hand side of the window will allow you to filter locations and drugs.</a:t>
            </a:r>
            <a:r>
              <a:rPr lang="en-GB" sz="1200" i="1" dirty="0"/>
              <a:t> [Click mouse to show filter options] </a:t>
            </a:r>
            <a:r>
              <a:rPr lang="en-GB" sz="1200" i="0" dirty="0"/>
              <a:t>This includes the following:</a:t>
            </a:r>
          </a:p>
          <a:p>
            <a:pPr marL="171450" indent="-171450">
              <a:buFont typeface="Arial" panose="020B0604020202020204" pitchFamily="34" charset="0"/>
              <a:buChar char="•"/>
            </a:pPr>
            <a:r>
              <a:rPr lang="en-GB" sz="1200" dirty="0"/>
              <a:t>Filter organisation grouping, for example ICB of interest. In this case, Gloucestershire ICB is selected</a:t>
            </a:r>
          </a:p>
          <a:p>
            <a:pPr marL="171450" indent="-171450">
              <a:buFont typeface="Arial" panose="020B0604020202020204" pitchFamily="34" charset="0"/>
              <a:buChar char="•"/>
            </a:pPr>
            <a:r>
              <a:rPr lang="en-GB" sz="1200" dirty="0"/>
              <a:t>Filter drug sub paragraph, for example cephalosporins </a:t>
            </a:r>
          </a:p>
          <a:p>
            <a:pPr marL="171450" indent="-171450">
              <a:buFont typeface="Arial" panose="020B0604020202020204" pitchFamily="34" charset="0"/>
              <a:buChar char="•"/>
            </a:pPr>
            <a:r>
              <a:rPr lang="en-GB" sz="1200" dirty="0"/>
              <a:t>Filter chemical substances i.e. </a:t>
            </a:r>
            <a:r>
              <a:rPr lang="en-GB" altLang="en-US" b="0" u="none" dirty="0">
                <a:ea typeface="ヒラギノ角ゴ Pro W3"/>
                <a:cs typeface="ヒラギノ角ゴ Pro W3"/>
              </a:rPr>
              <a:t>specific antibiotics such as amoxicillin</a:t>
            </a:r>
          </a:p>
          <a:p>
            <a:pPr marL="171450" indent="-171450">
              <a:buFont typeface="Arial" panose="020B0604020202020204" pitchFamily="34" charset="0"/>
              <a:buChar char="•"/>
            </a:pPr>
            <a:endParaRPr lang="en-GB" altLang="en-US" b="0" u="none" dirty="0">
              <a:ea typeface="ヒラギノ角ゴ Pro W3"/>
              <a:cs typeface="ヒラギノ角ゴ Pro W3"/>
            </a:endParaRPr>
          </a:p>
          <a:p>
            <a:pPr marL="0" indent="0">
              <a:buFont typeface="Arial" panose="020B0604020202020204" pitchFamily="34" charset="0"/>
              <a:buNone/>
            </a:pPr>
            <a:r>
              <a:rPr lang="en-GB" altLang="en-US" b="0" u="none" dirty="0">
                <a:ea typeface="ヒラギノ角ゴ Pro W3"/>
                <a:cs typeface="ヒラギノ角ゴ Pro W3"/>
              </a:rPr>
              <a:t>As you can see on this graph, amoxicillin is the most prescribed antibiotic in terms of total items prescribed.</a:t>
            </a:r>
            <a:endParaRPr lang="en-GB" altLang="en-US" dirty="0">
              <a:ea typeface="ヒラギノ角ゴ Pro W3"/>
              <a:cs typeface="ヒラギノ角ゴ Pro W3"/>
            </a:endParaRPr>
          </a:p>
          <a:p>
            <a:endParaRPr lang="en-GB" altLang="en-US" dirty="0">
              <a:ea typeface="ヒラギノ角ゴ Pro W3"/>
              <a:cs typeface="ヒラギノ角ゴ Pro W3"/>
            </a:endParaRPr>
          </a:p>
          <a:p>
            <a:endParaRPr lang="en-GB" altLang="en-US" b="1" u="sng" dirty="0">
              <a:ea typeface="ヒラギノ角ゴ Pro W3"/>
              <a:cs typeface="ヒラギノ角ゴ Pro W3"/>
            </a:endParaRPr>
          </a:p>
          <a:p>
            <a:endParaRPr lang="en-GB" altLang="en-US" dirty="0">
              <a:ea typeface="ヒラギノ角ゴ Pro W3"/>
              <a:cs typeface="ヒラギノ角ゴ Pro W3"/>
            </a:endParaRPr>
          </a:p>
        </p:txBody>
      </p:sp>
      <p:sp>
        <p:nvSpPr>
          <p:cNvPr id="38916" name="Slide Number Placeholder 4">
            <a:extLst>
              <a:ext uri="{FF2B5EF4-FFF2-40B4-BE49-F238E27FC236}">
                <a16:creationId xmlns:a16="http://schemas.microsoft.com/office/drawing/2014/main" id="{6FB2800E-E03E-4027-B01A-7C6B148DBA0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0F0378A-BD44-40A2-8BF2-E1066E988D85}" type="slidenum">
              <a:rPr lang="en-GB" altLang="en-US" sz="1300" smtClean="0">
                <a:solidFill>
                  <a:srgbClr val="000000"/>
                </a:solidFill>
              </a:rPr>
              <a:pPr>
                <a:spcBef>
                  <a:spcPct val="0"/>
                </a:spcBef>
              </a:pPr>
              <a:t>15</a:t>
            </a:fld>
            <a:endParaRPr lang="en-GB" altLang="en-US" sz="1300">
              <a:solidFill>
                <a:srgbClr val="000000"/>
              </a:solidFill>
            </a:endParaRPr>
          </a:p>
        </p:txBody>
      </p:sp>
      <p:sp>
        <p:nvSpPr>
          <p:cNvPr id="6" name="Date Placeholder 5">
            <a:extLst>
              <a:ext uri="{FF2B5EF4-FFF2-40B4-BE49-F238E27FC236}">
                <a16:creationId xmlns:a16="http://schemas.microsoft.com/office/drawing/2014/main" id="{A815CA33-CEB3-44EF-8200-BB85BA932914}"/>
              </a:ext>
            </a:extLst>
          </p:cNvPr>
          <p:cNvSpPr>
            <a:spLocks noGrp="1"/>
          </p:cNvSpPr>
          <p:nvPr>
            <p:ph type="dt" sz="quarter" idx="1"/>
          </p:nvPr>
        </p:nvSpPr>
        <p:spPr/>
        <p:txBody>
          <a:bodyPr/>
          <a:lstStyle/>
          <a:p>
            <a:pPr>
              <a:defRPr/>
            </a:pPr>
            <a:fld id="{C4EF3224-BB48-4347-A00F-1F6AEEBB3162}" type="datetime3">
              <a:rPr lang="en-GB">
                <a:solidFill>
                  <a:prstClr val="black"/>
                </a:solidFill>
              </a:rPr>
              <a:pPr>
                <a:defRPr/>
              </a:pPr>
              <a:t>27 June, 2023</a:t>
            </a:fld>
            <a:endParaRPr lang="en-GB" dirty="0">
              <a:solidFill>
                <a:prstClr val="black"/>
              </a:solidFill>
            </a:endParaRPr>
          </a:p>
        </p:txBody>
      </p:sp>
      <p:sp>
        <p:nvSpPr>
          <p:cNvPr id="2" name="Footer Placeholder 1">
            <a:extLst>
              <a:ext uri="{FF2B5EF4-FFF2-40B4-BE49-F238E27FC236}">
                <a16:creationId xmlns:a16="http://schemas.microsoft.com/office/drawing/2014/main" id="{BB871D12-6954-44C8-855C-323F9276A064}"/>
              </a:ext>
            </a:extLst>
          </p:cNvPr>
          <p:cNvSpPr>
            <a:spLocks noGrp="1"/>
          </p:cNvSpPr>
          <p:nvPr>
            <p:ph type="ftr" sz="quarter" idx="4"/>
          </p:nvPr>
        </p:nvSpPr>
        <p:spPr/>
        <p:txBody>
          <a:bodyPr/>
          <a:lstStyle/>
          <a:p>
            <a:pPr>
              <a:defRPr/>
            </a:pPr>
            <a:endParaRPr lang="en-GB">
              <a:solidFill>
                <a:prstClr val="black"/>
              </a:solidFill>
            </a:endParaRPr>
          </a:p>
        </p:txBody>
      </p:sp>
      <p:sp>
        <p:nvSpPr>
          <p:cNvPr id="3" name="Header Placeholder 2">
            <a:extLst>
              <a:ext uri="{FF2B5EF4-FFF2-40B4-BE49-F238E27FC236}">
                <a16:creationId xmlns:a16="http://schemas.microsoft.com/office/drawing/2014/main" id="{1792DFCA-6B68-4468-8907-6CB7E666CEF5}"/>
              </a:ext>
            </a:extLst>
          </p:cNvPr>
          <p:cNvSpPr>
            <a:spLocks noGrp="1"/>
          </p:cNvSpPr>
          <p:nvPr>
            <p:ph type="hdr" sz="quarter"/>
          </p:nvPr>
        </p:nvSpPr>
        <p:spPr/>
        <p:txBody>
          <a:bodyPr/>
          <a:lstStyle/>
          <a:p>
            <a:pPr>
              <a:defRPr/>
            </a:pPr>
            <a:endParaRPr lang="en-GB">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b="1" dirty="0"/>
              <a:t>Presenter talk</a:t>
            </a:r>
          </a:p>
          <a:p>
            <a:pPr marL="0" indent="0">
              <a:buFont typeface="Arial" panose="020B0604020202020204" pitchFamily="34" charset="0"/>
              <a:buNone/>
            </a:pPr>
            <a:r>
              <a:rPr lang="en-GB" dirty="0" err="1"/>
              <a:t>OpenPrescribing</a:t>
            </a:r>
            <a:r>
              <a:rPr lang="en-GB" dirty="0"/>
              <a:t> is open access and allows you to look at drug prescribing and can provide monthly prescribing alerts. Data can be viewed from national trends down to the sub- integrated care board (ICB) and GP practice level. You can run your own analyses.</a:t>
            </a:r>
          </a:p>
        </p:txBody>
      </p:sp>
      <p:sp>
        <p:nvSpPr>
          <p:cNvPr id="4" name="Slide Number Placeholder 3"/>
          <p:cNvSpPr>
            <a:spLocks noGrp="1"/>
          </p:cNvSpPr>
          <p:nvPr>
            <p:ph type="sldNum" sz="quarter" idx="5"/>
          </p:nvPr>
        </p:nvSpPr>
        <p:spPr/>
        <p:txBody>
          <a:bodyPr/>
          <a:lstStyle/>
          <a:p>
            <a:fld id="{7083E3F1-8D39-4280-8C1C-8012B523B8F0}" type="slidenum">
              <a:rPr lang="en-GB" smtClean="0"/>
              <a:t>16</a:t>
            </a:fld>
            <a:endParaRPr lang="en-GB"/>
          </a:p>
        </p:txBody>
      </p:sp>
    </p:spTree>
    <p:extLst>
      <p:ext uri="{BB962C8B-B14F-4D97-AF65-F5344CB8AC3E}">
        <p14:creationId xmlns:p14="http://schemas.microsoft.com/office/powerpoint/2010/main" val="26693202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Presenter talk</a:t>
            </a:r>
          </a:p>
          <a:p>
            <a:r>
              <a:rPr lang="en-GB" dirty="0"/>
              <a:t>To run your own analyses, click here.</a:t>
            </a:r>
          </a:p>
        </p:txBody>
      </p:sp>
      <p:sp>
        <p:nvSpPr>
          <p:cNvPr id="4" name="Slide Number Placeholder 3"/>
          <p:cNvSpPr>
            <a:spLocks noGrp="1"/>
          </p:cNvSpPr>
          <p:nvPr>
            <p:ph type="sldNum" sz="quarter" idx="5"/>
          </p:nvPr>
        </p:nvSpPr>
        <p:spPr/>
        <p:txBody>
          <a:bodyPr/>
          <a:lstStyle/>
          <a:p>
            <a:fld id="{3BDEF78E-3B71-465F-BC3B-090A3ECD2E94}" type="slidenum">
              <a:rPr lang="en-GB" smtClean="0"/>
              <a:t>17</a:t>
            </a:fld>
            <a:endParaRPr lang="en-GB"/>
          </a:p>
        </p:txBody>
      </p:sp>
    </p:spTree>
    <p:extLst>
      <p:ext uri="{BB962C8B-B14F-4D97-AF65-F5344CB8AC3E}">
        <p14:creationId xmlns:p14="http://schemas.microsoft.com/office/powerpoint/2010/main" val="41051927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Presenter talk</a:t>
            </a:r>
          </a:p>
          <a:p>
            <a:r>
              <a:rPr lang="en-GB" dirty="0"/>
              <a:t>You can select the drug of interest. Here we have selected trimethoprim </a:t>
            </a:r>
            <a:r>
              <a:rPr lang="en-GB" i="1" dirty="0"/>
              <a:t>[Click mouse to highlight]. </a:t>
            </a:r>
            <a:r>
              <a:rPr lang="en-GB" i="0" dirty="0"/>
              <a:t>You can then choose which measures to compare against, for example nothing, drugs, total list size or STAR-PUs for antibiotics. The you can highlight your location, this could be at practice sub-integrated care board (ICB) location, primary care network (PCN), ICB and region level. </a:t>
            </a:r>
          </a:p>
          <a:p>
            <a:endParaRPr lang="en-GB" i="0" dirty="0"/>
          </a:p>
          <a:p>
            <a:r>
              <a:rPr lang="en-GB" i="1" dirty="0"/>
              <a:t>[Click mouse to show graph]. </a:t>
            </a:r>
            <a:r>
              <a:rPr lang="en-GB" i="0" dirty="0"/>
              <a:t>This graph shows the variation in items of trimethoprim per 1,000 patients on list on the Y axis by sub-ICB location in July 2022. Here we have chosen to highlight Gloucestershire ICB in red.</a:t>
            </a:r>
          </a:p>
          <a:p>
            <a:endParaRPr lang="en-GB" i="0" dirty="0"/>
          </a:p>
          <a:p>
            <a:r>
              <a:rPr lang="en-GB" b="1" i="0" dirty="0"/>
              <a:t>Presenter notes</a:t>
            </a:r>
          </a:p>
          <a:p>
            <a:r>
              <a:rPr lang="en-GB" i="0" dirty="0"/>
              <a:t>STAR-PUs</a:t>
            </a:r>
            <a:endParaRPr lang="en-GB" i="1" dirty="0"/>
          </a:p>
        </p:txBody>
      </p:sp>
      <p:sp>
        <p:nvSpPr>
          <p:cNvPr id="4" name="Slide Number Placeholder 3"/>
          <p:cNvSpPr>
            <a:spLocks noGrp="1"/>
          </p:cNvSpPr>
          <p:nvPr>
            <p:ph type="sldNum" sz="quarter" idx="5"/>
          </p:nvPr>
        </p:nvSpPr>
        <p:spPr/>
        <p:txBody>
          <a:bodyPr/>
          <a:lstStyle/>
          <a:p>
            <a:fld id="{7083E3F1-8D39-4280-8C1C-8012B523B8F0}" type="slidenum">
              <a:rPr lang="en-GB" smtClean="0"/>
              <a:t>18</a:t>
            </a:fld>
            <a:endParaRPr lang="en-GB"/>
          </a:p>
        </p:txBody>
      </p:sp>
    </p:spTree>
    <p:extLst>
      <p:ext uri="{BB962C8B-B14F-4D97-AF65-F5344CB8AC3E}">
        <p14:creationId xmlns:p14="http://schemas.microsoft.com/office/powerpoint/2010/main" val="37379631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Presenter talk</a:t>
            </a:r>
          </a:p>
          <a:p>
            <a:r>
              <a:rPr lang="en-GB" b="0" dirty="0"/>
              <a:t>Fingertips is also open access and allows you to browse antimicrobial resistance indicators at different geographical levels. You can compare data against the regional or English average and export data to use locally. To access the data you click here on “AMR local indicators”. It is produced by the UK Health Security Agency (UKHSA, formerly Public Health England). </a:t>
            </a:r>
          </a:p>
        </p:txBody>
      </p:sp>
      <p:sp>
        <p:nvSpPr>
          <p:cNvPr id="4" name="Slide Number Placeholder 3"/>
          <p:cNvSpPr>
            <a:spLocks noGrp="1"/>
          </p:cNvSpPr>
          <p:nvPr>
            <p:ph type="sldNum" sz="quarter" idx="5"/>
          </p:nvPr>
        </p:nvSpPr>
        <p:spPr/>
        <p:txBody>
          <a:bodyPr/>
          <a:lstStyle/>
          <a:p>
            <a:fld id="{7083E3F1-8D39-4280-8C1C-8012B523B8F0}" type="slidenum">
              <a:rPr lang="en-GB" smtClean="0"/>
              <a:t>19</a:t>
            </a:fld>
            <a:endParaRPr lang="en-GB"/>
          </a:p>
        </p:txBody>
      </p:sp>
    </p:spTree>
    <p:extLst>
      <p:ext uri="{BB962C8B-B14F-4D97-AF65-F5344CB8AC3E}">
        <p14:creationId xmlns:p14="http://schemas.microsoft.com/office/powerpoint/2010/main" val="9511286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Presenter talk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1F497D"/>
                </a:solidFill>
                <a:effectLst/>
                <a:latin typeface="Calibri" panose="020F0502020204030204" pitchFamily="34" charset="0"/>
                <a:ea typeface="Calibri" panose="020F0502020204030204" pitchFamily="34" charset="0"/>
              </a:rPr>
              <a:t>Erica Elsden </a:t>
            </a:r>
            <a:r>
              <a:rPr lang="en-GB" sz="1800" dirty="0">
                <a:effectLst/>
                <a:latin typeface="Calibri" panose="020F0502020204030204" pitchFamily="34" charset="0"/>
                <a:ea typeface="Times New Roman" panose="02020603050405020304" pitchFamily="18" charset="0"/>
              </a:rPr>
              <a:t>works in Hampshire and Isle of Wight ICB and her role is Lead Medicines Optimisation Pharmacist. She leads a team of 4 Medicines Optimisation Pharmacists; we work across 33 GP practices in the South Eastern Hampshire Area supporting prescribing quality, safety and efficiency, with a strong focus on antimicrobial stewardship (AMS). She has used the TARGET audits for many years as a part of AMS initiatives. Her background is in community pharmacy and she moved from there into Clinical Commissioning Group (CCG)/ Integrated Care Board (ICB) roles in 2017.</a:t>
            </a:r>
            <a:endParaRPr lang="en-GB" sz="18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solidFill>
                <a:srgbClr val="1F497D"/>
              </a:solidFill>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ts val="1580"/>
              </a:lnSpc>
              <a:spcBef>
                <a:spcPts val="0"/>
              </a:spcBef>
              <a:spcAft>
                <a:spcPts val="0"/>
              </a:spcAft>
              <a:buClrTx/>
              <a:buSzTx/>
              <a:buFontTx/>
              <a:buNone/>
              <a:tabLst/>
              <a:defRPr/>
            </a:pPr>
            <a:r>
              <a:rPr lang="en-GB" sz="1800" dirty="0">
                <a:solidFill>
                  <a:srgbClr val="1F497D"/>
                </a:solidFill>
                <a:effectLst/>
                <a:latin typeface="Calibri" panose="020F0502020204030204" pitchFamily="34" charset="0"/>
                <a:ea typeface="Calibri" panose="020F0502020204030204" pitchFamily="34" charset="0"/>
              </a:rPr>
              <a:t>Dr Philip Anyanwu is an </a:t>
            </a:r>
            <a:r>
              <a:rPr lang="en-GB" sz="1800" dirty="0">
                <a:solidFill>
                  <a:srgbClr val="333333"/>
                </a:solidFill>
                <a:effectLst/>
                <a:latin typeface="Arial" panose="020B0604020202020204" pitchFamily="34" charset="0"/>
                <a:ea typeface="Calibri" panose="020F0502020204030204" pitchFamily="34" charset="0"/>
              </a:rPr>
              <a:t>Associate Professor (Reader) in Public Health at Warwick Medical School. He is an Epidemiologist with research interests in infectious disease epidemiology, social epidemiology, digital health, and public health policy evaluation using big data. He has experience leading and delivering research projects evaluating the mechanism of impact of policies on antimicrobial stewardship, smoking in adults and children, COVID-19, and the inequalities therein. Philip has a specific interest in the evaluation of digital applications for the management of infectious diseases, especially in l</a:t>
            </a:r>
            <a:r>
              <a:rPr lang="en-GB" sz="2800" b="0" i="0" dirty="0">
                <a:solidFill>
                  <a:srgbClr val="000000"/>
                </a:solidFill>
                <a:effectLst/>
                <a:latin typeface="var(--font-secondary)"/>
              </a:rPr>
              <a:t>ow- and middle-income countries (</a:t>
            </a:r>
            <a:r>
              <a:rPr lang="en-GB" sz="1800" dirty="0">
                <a:solidFill>
                  <a:srgbClr val="333333"/>
                </a:solidFill>
                <a:effectLst/>
                <a:latin typeface="Arial" panose="020B0604020202020204" pitchFamily="34" charset="0"/>
                <a:ea typeface="Calibri" panose="020F0502020204030204" pitchFamily="34" charset="0"/>
              </a:rPr>
              <a:t>LMICs).</a:t>
            </a:r>
            <a:endParaRPr lang="en-GB" sz="1800" dirty="0">
              <a:effectLst/>
              <a:latin typeface="Calibri" panose="020F0502020204030204" pitchFamily="34" charset="0"/>
              <a:ea typeface="Calibri" panose="020F0502020204030204" pitchFamily="34" charset="0"/>
            </a:endParaRPr>
          </a:p>
          <a:p>
            <a:pPr>
              <a:lnSpc>
                <a:spcPts val="1580"/>
              </a:lnSpc>
            </a:pPr>
            <a:r>
              <a:rPr lang="en-GB" sz="1800" dirty="0">
                <a:solidFill>
                  <a:srgbClr val="333333"/>
                </a:solidFill>
                <a:effectLst/>
                <a:latin typeface="Arial" panose="020B0604020202020204" pitchFamily="34" charset="0"/>
                <a:ea typeface="Calibri" panose="020F0502020204030204" pitchFamily="34" charset="0"/>
              </a:rPr>
              <a:t>Philip’s scholarship activities include knowledge exchange on evidence-based pedagogic practices in higher education in low and middle-income countries. He is a co-applicant on a Horizon 2020 project on infectious disease outbreak investigation capacity building in Africa.</a:t>
            </a:r>
            <a:endParaRPr lang="en-GB" sz="18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solidFill>
                <a:srgbClr val="1F497D"/>
              </a:solidFill>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solidFill>
                <a:srgbClr val="1F497D"/>
              </a:solidFill>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1F497D"/>
                </a:solidFill>
                <a:effectLst/>
                <a:latin typeface="Calibri" panose="020F0502020204030204" pitchFamily="34" charset="0"/>
                <a:ea typeface="Calibri" panose="020F0502020204030204" pitchFamily="34" charset="0"/>
              </a:rPr>
              <a:t>Clara Tam has been an antimicrobial pharmacist working at Betsi Cadwaladr University Health Board (BCUHB) since 2020. She is also a member of the Welsh Antimicrobial Pharmacy Group (WAPG). She supports BCUHB antimicrobial stewardship programme across primary care and secondary care. As part of her role, she routinely supports general practice in optimising antimicrobial prescribing through audits and feedback. </a:t>
            </a:r>
            <a:endParaRPr lang="en-GB" sz="1800" dirty="0">
              <a:effectLst/>
              <a:latin typeface="Calibri" panose="020F0502020204030204" pitchFamily="34" charset="0"/>
              <a:ea typeface="Calibri" panose="020F0502020204030204" pitchFamily="34" charset="0"/>
            </a:endParaRPr>
          </a:p>
          <a:p>
            <a:endParaRPr lang="en-GB" b="0" dirty="0"/>
          </a:p>
          <a:p>
            <a:endParaRPr lang="en-GB" b="0" dirty="0"/>
          </a:p>
        </p:txBody>
      </p:sp>
      <p:sp>
        <p:nvSpPr>
          <p:cNvPr id="4" name="Slide Number Placeholder 3"/>
          <p:cNvSpPr>
            <a:spLocks noGrp="1"/>
          </p:cNvSpPr>
          <p:nvPr>
            <p:ph type="sldNum" sz="quarter" idx="5"/>
          </p:nvPr>
        </p:nvSpPr>
        <p:spPr/>
        <p:txBody>
          <a:bodyPr/>
          <a:lstStyle/>
          <a:p>
            <a:fld id="{3BDEF78E-3B71-465F-BC3B-090A3ECD2E94}" type="slidenum">
              <a:rPr lang="en-GB" smtClean="0"/>
              <a:t>2</a:t>
            </a:fld>
            <a:endParaRPr lang="en-GB"/>
          </a:p>
        </p:txBody>
      </p:sp>
    </p:spTree>
    <p:extLst>
      <p:ext uri="{BB962C8B-B14F-4D97-AF65-F5344CB8AC3E}">
        <p14:creationId xmlns:p14="http://schemas.microsoft.com/office/powerpoint/2010/main" val="16233814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Presenter talk</a:t>
            </a:r>
          </a:p>
          <a:p>
            <a:r>
              <a:rPr lang="en-GB" dirty="0"/>
              <a:t>Then you click on “START” here on the right.</a:t>
            </a:r>
          </a:p>
        </p:txBody>
      </p:sp>
      <p:sp>
        <p:nvSpPr>
          <p:cNvPr id="4" name="Slide Number Placeholder 3"/>
          <p:cNvSpPr>
            <a:spLocks noGrp="1"/>
          </p:cNvSpPr>
          <p:nvPr>
            <p:ph type="sldNum" sz="quarter" idx="5"/>
          </p:nvPr>
        </p:nvSpPr>
        <p:spPr/>
        <p:txBody>
          <a:bodyPr/>
          <a:lstStyle/>
          <a:p>
            <a:fld id="{7083E3F1-8D39-4280-8C1C-8012B523B8F0}" type="slidenum">
              <a:rPr lang="en-GB" smtClean="0"/>
              <a:t>20</a:t>
            </a:fld>
            <a:endParaRPr lang="en-GB"/>
          </a:p>
        </p:txBody>
      </p:sp>
    </p:spTree>
    <p:extLst>
      <p:ext uri="{BB962C8B-B14F-4D97-AF65-F5344CB8AC3E}">
        <p14:creationId xmlns:p14="http://schemas.microsoft.com/office/powerpoint/2010/main" val="39890571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Presenter talk</a:t>
            </a:r>
          </a:p>
          <a:p>
            <a:r>
              <a:rPr lang="en-GB" b="0" dirty="0"/>
              <a:t>Then, once you are in the AMR local indicators section, you click on the “Antibiotic Prescribing” tab at the top. </a:t>
            </a:r>
            <a:r>
              <a:rPr lang="en-GB" b="0" i="1" dirty="0"/>
              <a:t>[Click mouse to highlight “Antibiotic Prescribing” tab]</a:t>
            </a:r>
          </a:p>
          <a:p>
            <a:endParaRPr lang="en-GB" b="0" i="1" dirty="0"/>
          </a:p>
          <a:p>
            <a:r>
              <a:rPr lang="en-GB" b="0" i="1" dirty="0"/>
              <a:t>[Click mouse to highlight overview]. </a:t>
            </a:r>
            <a:r>
              <a:rPr lang="en-GB" b="0" dirty="0"/>
              <a:t>Then this tab shows you an overview, or you can compare indicators, trends, areas and export data.</a:t>
            </a:r>
          </a:p>
          <a:p>
            <a:endParaRPr lang="en-GB" b="0" i="1" dirty="0"/>
          </a:p>
          <a:p>
            <a:r>
              <a:rPr lang="en-GB" b="0" i="1" dirty="0"/>
              <a:t>[Click mouse to highlight area filters]. </a:t>
            </a:r>
            <a:r>
              <a:rPr lang="en-GB" b="0" dirty="0"/>
              <a:t>This section allows you to filter and group by different geographical levels, right down to the GP practice level.</a:t>
            </a:r>
          </a:p>
          <a:p>
            <a:endParaRPr lang="en-GB" b="0" dirty="0"/>
          </a:p>
          <a:p>
            <a:r>
              <a:rPr lang="en-GB" b="0" i="1" dirty="0"/>
              <a:t>[Click mouse to highlight the key]. </a:t>
            </a:r>
            <a:r>
              <a:rPr lang="en-GB" b="0" dirty="0"/>
              <a:t>The different shades of purple represent the best to worst performing quintiles for different indicators.</a:t>
            </a:r>
          </a:p>
          <a:p>
            <a:endParaRPr lang="en-GB" b="0" dirty="0"/>
          </a:p>
          <a:p>
            <a:r>
              <a:rPr lang="en-GB" b="0" i="1" dirty="0"/>
              <a:t>[Click mouse to highlight GP practices]. </a:t>
            </a:r>
            <a:r>
              <a:rPr lang="en-GB" b="0" dirty="0"/>
              <a:t>Here at the top are GP practices, so you can view different indicators by GP practice.</a:t>
            </a:r>
          </a:p>
          <a:p>
            <a:endParaRPr lang="en-GB" b="0" dirty="0"/>
          </a:p>
          <a:p>
            <a:r>
              <a:rPr lang="en-GB" b="0" i="1" dirty="0"/>
              <a:t>[Click mouse to highlight indicators]. </a:t>
            </a:r>
            <a:r>
              <a:rPr lang="en-GB" b="0" i="0" dirty="0"/>
              <a:t>Here on </a:t>
            </a:r>
            <a:r>
              <a:rPr lang="en-GB" b="0" dirty="0"/>
              <a:t>the left are the different indicators you can look at, including number of antibiotic items prescribed, percentage of broad spectrum prescribed antibiotic items and trimethoprim to nitrofurantoin ratio.</a:t>
            </a:r>
          </a:p>
          <a:p>
            <a:endParaRPr lang="en-GB" b="0" dirty="0"/>
          </a:p>
        </p:txBody>
      </p:sp>
      <p:sp>
        <p:nvSpPr>
          <p:cNvPr id="4" name="Slide Number Placeholder 3"/>
          <p:cNvSpPr>
            <a:spLocks noGrp="1"/>
          </p:cNvSpPr>
          <p:nvPr>
            <p:ph type="sldNum" sz="quarter" idx="5"/>
          </p:nvPr>
        </p:nvSpPr>
        <p:spPr/>
        <p:txBody>
          <a:bodyPr/>
          <a:lstStyle/>
          <a:p>
            <a:fld id="{7083E3F1-8D39-4280-8C1C-8012B523B8F0}" type="slidenum">
              <a:rPr lang="en-GB" smtClean="0"/>
              <a:t>21</a:t>
            </a:fld>
            <a:endParaRPr lang="en-GB"/>
          </a:p>
        </p:txBody>
      </p:sp>
    </p:spTree>
    <p:extLst>
      <p:ext uri="{BB962C8B-B14F-4D97-AF65-F5344CB8AC3E}">
        <p14:creationId xmlns:p14="http://schemas.microsoft.com/office/powerpoint/2010/main" val="3872698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Presenter talk</a:t>
            </a:r>
          </a:p>
          <a:p>
            <a:r>
              <a:rPr lang="en-GB" dirty="0"/>
              <a:t>You have to register with ePACT2 and it provides dashboards and prescribing reports. It can be customised for your GP or Integrated Care Board.</a:t>
            </a:r>
          </a:p>
        </p:txBody>
      </p:sp>
      <p:sp>
        <p:nvSpPr>
          <p:cNvPr id="4" name="Slide Number Placeholder 3"/>
          <p:cNvSpPr>
            <a:spLocks noGrp="1"/>
          </p:cNvSpPr>
          <p:nvPr>
            <p:ph type="sldNum" sz="quarter" idx="5"/>
          </p:nvPr>
        </p:nvSpPr>
        <p:spPr/>
        <p:txBody>
          <a:bodyPr/>
          <a:lstStyle/>
          <a:p>
            <a:fld id="{7083E3F1-8D39-4280-8C1C-8012B523B8F0}" type="slidenum">
              <a:rPr lang="en-GB" smtClean="0"/>
              <a:t>22</a:t>
            </a:fld>
            <a:endParaRPr lang="en-GB"/>
          </a:p>
        </p:txBody>
      </p:sp>
    </p:spTree>
    <p:extLst>
      <p:ext uri="{BB962C8B-B14F-4D97-AF65-F5344CB8AC3E}">
        <p14:creationId xmlns:p14="http://schemas.microsoft.com/office/powerpoint/2010/main" val="30928175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Presenter talk</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After logging into ePACT2 these are the different dashboards you can navigate through</a:t>
            </a:r>
            <a:r>
              <a:rPr lang="en-GB" sz="1200" b="1" dirty="0"/>
              <a:t>.</a:t>
            </a:r>
            <a:endParaRPr lang="en-GB" sz="1200" dirty="0"/>
          </a:p>
        </p:txBody>
      </p:sp>
      <p:sp>
        <p:nvSpPr>
          <p:cNvPr id="4" name="Slide Number Placeholder 3"/>
          <p:cNvSpPr>
            <a:spLocks noGrp="1"/>
          </p:cNvSpPr>
          <p:nvPr>
            <p:ph type="sldNum" sz="quarter" idx="5"/>
          </p:nvPr>
        </p:nvSpPr>
        <p:spPr/>
        <p:txBody>
          <a:bodyPr/>
          <a:lstStyle/>
          <a:p>
            <a:fld id="{3BDEF78E-3B71-465F-BC3B-090A3ECD2E94}" type="slidenum">
              <a:rPr lang="en-GB" smtClean="0"/>
              <a:t>23</a:t>
            </a:fld>
            <a:endParaRPr lang="en-GB"/>
          </a:p>
        </p:txBody>
      </p:sp>
    </p:spTree>
    <p:extLst>
      <p:ext uri="{BB962C8B-B14F-4D97-AF65-F5344CB8AC3E}">
        <p14:creationId xmlns:p14="http://schemas.microsoft.com/office/powerpoint/2010/main" val="42032474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Presenter talk</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Selecting UTI Focus Pack enables you to view ICB prescribing rates against national and regional data.</a:t>
            </a:r>
          </a:p>
        </p:txBody>
      </p:sp>
      <p:sp>
        <p:nvSpPr>
          <p:cNvPr id="4" name="Slide Number Placeholder 3"/>
          <p:cNvSpPr>
            <a:spLocks noGrp="1"/>
          </p:cNvSpPr>
          <p:nvPr>
            <p:ph type="sldNum" sz="quarter" idx="5"/>
          </p:nvPr>
        </p:nvSpPr>
        <p:spPr/>
        <p:txBody>
          <a:bodyPr/>
          <a:lstStyle/>
          <a:p>
            <a:fld id="{3BDEF78E-3B71-465F-BC3B-090A3ECD2E94}" type="slidenum">
              <a:rPr lang="en-GB" smtClean="0"/>
              <a:t>24</a:t>
            </a:fld>
            <a:endParaRPr lang="en-GB"/>
          </a:p>
        </p:txBody>
      </p:sp>
    </p:spTree>
    <p:extLst>
      <p:ext uri="{BB962C8B-B14F-4D97-AF65-F5344CB8AC3E}">
        <p14:creationId xmlns:p14="http://schemas.microsoft.com/office/powerpoint/2010/main" val="38153192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b="1" dirty="0"/>
              <a:t>Presenter talk</a:t>
            </a:r>
          </a:p>
          <a:p>
            <a:pPr marL="0" indent="0">
              <a:buFont typeface="Arial" panose="020B0604020202020204" pitchFamily="34" charset="0"/>
              <a:buNone/>
            </a:pPr>
            <a:r>
              <a:rPr lang="en-GB" dirty="0"/>
              <a:t>Now moving onto the TARGET Antibiotic Toolkit audit templates that are free to download and use. They are available here on the TARGET Antibiotic Toolkit </a:t>
            </a:r>
            <a:r>
              <a:rPr lang="en-GB" i="1" dirty="0"/>
              <a:t>[Click mouse to highlight audits section] </a:t>
            </a:r>
            <a:r>
              <a:rPr lang="en-GB" dirty="0"/>
              <a:t>under the section titled “Antibiotic stewardship tools, audits and other resources” </a:t>
            </a:r>
            <a:r>
              <a:rPr lang="en-GB" i="1" dirty="0"/>
              <a:t>[Click mouse to enlarge audits section].</a:t>
            </a:r>
          </a:p>
          <a:p>
            <a:pPr marL="0" indent="0">
              <a:buFont typeface="Arial" panose="020B0604020202020204" pitchFamily="34" charset="0"/>
              <a:buNone/>
            </a:pPr>
            <a:endParaRPr lang="en-GB" i="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i="0" dirty="0"/>
              <a:t>How many of you have used TARGET audit templates before? [</a:t>
            </a:r>
            <a:r>
              <a:rPr lang="en-GB" i="1" dirty="0"/>
              <a:t>Give a couple of minutes to respond]</a:t>
            </a:r>
            <a:endParaRPr lang="en-GB" i="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You will need additional information to complete these other than just antibiotic prescribing, as these audits, as they help assess diagnosis of infections and antibiotic prescribing against national guidelines. They are available in Microsoft Word and Excel formats, so you can choose your preference to complete digitally or in hard copy. They are simple to carry out, as each audit template includes step by step to walk you through how to carry out searches and complete the audit. There is a summary report and performance reflection questions to support your team in reflecting and acting on the results. They allow you and your team to track performance periodically.</a:t>
            </a:r>
          </a:p>
        </p:txBody>
      </p:sp>
      <p:sp>
        <p:nvSpPr>
          <p:cNvPr id="4" name="Slide Number Placeholder 3"/>
          <p:cNvSpPr>
            <a:spLocks noGrp="1"/>
          </p:cNvSpPr>
          <p:nvPr>
            <p:ph type="sldNum" sz="quarter" idx="5"/>
          </p:nvPr>
        </p:nvSpPr>
        <p:spPr/>
        <p:txBody>
          <a:bodyPr/>
          <a:lstStyle/>
          <a:p>
            <a:fld id="{3BDEF78E-3B71-465F-BC3B-090A3ECD2E94}" type="slidenum">
              <a:rPr lang="en-GB" smtClean="0"/>
              <a:t>25</a:t>
            </a:fld>
            <a:endParaRPr lang="en-GB"/>
          </a:p>
        </p:txBody>
      </p:sp>
    </p:spTree>
    <p:extLst>
      <p:ext uri="{BB962C8B-B14F-4D97-AF65-F5344CB8AC3E}">
        <p14:creationId xmlns:p14="http://schemas.microsoft.com/office/powerpoint/2010/main" val="14557672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1" dirty="0"/>
              <a:t>Presenter talk</a:t>
            </a:r>
          </a:p>
          <a:p>
            <a:pPr marL="0" indent="0">
              <a:buFont typeface="Arial" panose="020B0604020202020204" pitchFamily="34" charset="0"/>
              <a:buNone/>
            </a:pPr>
            <a:r>
              <a:rPr lang="en-GB" dirty="0"/>
              <a:t>These are the audit templates TARGET have for different infections (respiratory and urinary tract), and the new ‘4C’ broad-spectrum antibiotics audit.</a:t>
            </a:r>
          </a:p>
        </p:txBody>
      </p:sp>
      <p:sp>
        <p:nvSpPr>
          <p:cNvPr id="4" name="Slide Number Placeholder 3"/>
          <p:cNvSpPr>
            <a:spLocks noGrp="1"/>
          </p:cNvSpPr>
          <p:nvPr>
            <p:ph type="sldNum" sz="quarter" idx="5"/>
          </p:nvPr>
        </p:nvSpPr>
        <p:spPr/>
        <p:txBody>
          <a:bodyPr/>
          <a:lstStyle/>
          <a:p>
            <a:fld id="{3BDEF78E-3B71-465F-BC3B-090A3ECD2E94}" type="slidenum">
              <a:rPr lang="en-GB" smtClean="0"/>
              <a:t>26</a:t>
            </a:fld>
            <a:endParaRPr lang="en-GB"/>
          </a:p>
        </p:txBody>
      </p:sp>
    </p:spTree>
    <p:extLst>
      <p:ext uri="{BB962C8B-B14F-4D97-AF65-F5344CB8AC3E}">
        <p14:creationId xmlns:p14="http://schemas.microsoft.com/office/powerpoint/2010/main" val="32677217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1" dirty="0"/>
              <a:t>Presenter talk</a:t>
            </a:r>
            <a:endParaRPr lang="en-GB" sz="1200" dirty="0">
              <a:solidFill>
                <a:srgbClr val="000000"/>
              </a:solidFill>
              <a:effectLst/>
              <a:latin typeface="Calibri" panose="020F0502020204030204" pitchFamily="34" charset="0"/>
            </a:endParaRPr>
          </a:p>
          <a:p>
            <a:r>
              <a:rPr lang="en-GB" sz="1200" dirty="0">
                <a:solidFill>
                  <a:srgbClr val="000000"/>
                </a:solidFill>
                <a:effectLst/>
                <a:latin typeface="Calibri" panose="020F0502020204030204" pitchFamily="34" charset="0"/>
              </a:rPr>
              <a:t>Here on the screen is the different information you need to complete a TARGET audit, including: </a:t>
            </a:r>
            <a:r>
              <a:rPr lang="en-GB" sz="2800" dirty="0">
                <a:solidFill>
                  <a:srgbClr val="000000"/>
                </a:solidFill>
                <a:effectLst/>
                <a:latin typeface="Calibri" panose="020F0502020204030204" pitchFamily="34" charset="0"/>
              </a:rPr>
              <a:t>p</a:t>
            </a:r>
            <a:r>
              <a:rPr lang="en-GB" sz="2800" dirty="0"/>
              <a:t>atients with specific condition/ prescription; evidence of diagnostic/ management decision; antibiotic choice; dose/ frequency; course length; and providing advice such as self-care, safety netting, use of TARGET leaflet. It is important to note that it is not </a:t>
            </a:r>
            <a:r>
              <a:rPr lang="en-GB" sz="1200" dirty="0">
                <a:solidFill>
                  <a:srgbClr val="000000"/>
                </a:solidFill>
                <a:effectLst/>
                <a:latin typeface="Calibri" panose="020F0502020204030204" pitchFamily="34" charset="0"/>
              </a:rPr>
              <a:t>just the drug type/ choice that is audited in the TARGET audits. Factors such as dose and duration are really important causes of inappropriate antibiotic prescribing.</a:t>
            </a:r>
          </a:p>
          <a:p>
            <a:pPr marL="0" indent="0">
              <a:buFont typeface="Arial" panose="020B0604020202020204" pitchFamily="34" charset="0"/>
              <a:buNone/>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a:t>[Click mouse to show summary report and reflection questions]. </a:t>
            </a:r>
            <a:r>
              <a:rPr lang="en-GB" dirty="0"/>
              <a:t>On the right is the summary report and outputs that are measured in TARGET audit templates, including percent compliance with national guidance (auto-calculates in Excel version) e.g. in terms of diagnostic/ management decision, antibiotic choice and dose. There is a section where the results can be summarised and questions to encourage reflection on you or your team’s performance. This means that performance can be tracked and reflected upon regularly.</a:t>
            </a:r>
          </a:p>
          <a:p>
            <a:endParaRPr lang="en-GB" dirty="0"/>
          </a:p>
        </p:txBody>
      </p:sp>
      <p:sp>
        <p:nvSpPr>
          <p:cNvPr id="4" name="Slide Number Placeholder 3"/>
          <p:cNvSpPr>
            <a:spLocks noGrp="1"/>
          </p:cNvSpPr>
          <p:nvPr>
            <p:ph type="sldNum" sz="quarter" idx="5"/>
          </p:nvPr>
        </p:nvSpPr>
        <p:spPr/>
        <p:txBody>
          <a:bodyPr/>
          <a:lstStyle/>
          <a:p>
            <a:fld id="{3BDEF78E-3B71-465F-BC3B-090A3ECD2E94}" type="slidenum">
              <a:rPr lang="en-GB" smtClean="0"/>
              <a:t>27</a:t>
            </a:fld>
            <a:endParaRPr lang="en-GB"/>
          </a:p>
        </p:txBody>
      </p:sp>
    </p:spTree>
    <p:extLst>
      <p:ext uri="{BB962C8B-B14F-4D97-AF65-F5344CB8AC3E}">
        <p14:creationId xmlns:p14="http://schemas.microsoft.com/office/powerpoint/2010/main" val="7726478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b="1" dirty="0"/>
              <a:t>Presenter talk</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Feedback from qualitative work with GPs has indicated that lack of time is a key barrier to prescribers carrying out audits. Your practice could identify an audit lead to champion audits, supported by other members of the practice team to share the workload. For example, some team members could be responsible for carrying out searches and others could complete the audit itself. Audits could be carried out by practice staff including primary care prescribers, GPs, nurses and clinical pharmacists. With guidance, receptionists could export data from prescribing data sources to support with carrying out audits. NHS Integrated Care Board medicines optimisation teams also carry out audits as part of their work.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To maximise the benefit of audits, they should be incorporated as part of standard practice, for example your team could choose to audit antibiotic prescribing once every year, quarter or month. You can choose a specific time period to audit e.g. prescribing over one month.</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If you are a prescriber, you could audit your own prescribing to self-reflect. For GPs, this can contribute to your revalidation (RCGP, 2022). You could choose to audit your practice as a whole.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Each TARGET audit template includes infection codes to search for, or if this does not yield enough results you can also search for specific antibiotics for infections e.g. UTI antibiotics if you are carrying out a UTI audit for patients over 65. Barriers to auditing include inconsistent coding, as it can impact the accuracy or completeness of data. </a:t>
            </a:r>
            <a:r>
              <a:rPr lang="en-GB" sz="1200" dirty="0"/>
              <a:t>Improving coding of infections and standardising across your team will make audits easier.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dirty="0"/>
              <a:t>After this live webinar, the live recording and slides will be made available on the TARGET Toolkit. This could be used as audit refresher training for practice staff.</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1" dirty="0"/>
              <a:t>Slide references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dirty="0"/>
              <a:t>Royal College of General Practitioners (2022). </a:t>
            </a:r>
            <a:r>
              <a:rPr lang="en-GB" b="0" i="0" dirty="0">
                <a:solidFill>
                  <a:srgbClr val="212529"/>
                </a:solidFill>
                <a:effectLst/>
                <a:latin typeface="Gilroy"/>
              </a:rPr>
              <a:t>Appraisal and revalidation </a:t>
            </a:r>
            <a:r>
              <a:rPr lang="en-GB" b="0" i="0" dirty="0" err="1">
                <a:solidFill>
                  <a:srgbClr val="212529"/>
                </a:solidFill>
                <a:effectLst/>
                <a:latin typeface="Gilroy"/>
              </a:rPr>
              <a:t>mythbusters</a:t>
            </a:r>
            <a:r>
              <a:rPr lang="en-GB" sz="1200" b="0" i="0" dirty="0">
                <a:solidFill>
                  <a:srgbClr val="212529"/>
                </a:solidFill>
                <a:effectLst/>
                <a:latin typeface="Gilroy"/>
              </a:rPr>
              <a:t>. Available from: https://www.rcgp.org.uk/your-career/revalidation/mythbusters [Accessed 17 May 2023].</a:t>
            </a:r>
            <a:endParaRPr lang="en-GB" b="0" i="0" dirty="0">
              <a:solidFill>
                <a:srgbClr val="212529"/>
              </a:solidFill>
              <a:effectLst/>
              <a:latin typeface="Gilroy"/>
            </a:endParaRPr>
          </a:p>
        </p:txBody>
      </p:sp>
      <p:sp>
        <p:nvSpPr>
          <p:cNvPr id="4" name="Slide Number Placeholder 3"/>
          <p:cNvSpPr>
            <a:spLocks noGrp="1"/>
          </p:cNvSpPr>
          <p:nvPr>
            <p:ph type="sldNum" sz="quarter" idx="5"/>
          </p:nvPr>
        </p:nvSpPr>
        <p:spPr/>
        <p:txBody>
          <a:bodyPr/>
          <a:lstStyle/>
          <a:p>
            <a:fld id="{3BDEF78E-3B71-465F-BC3B-090A3ECD2E94}" type="slidenum">
              <a:rPr lang="en-GB" smtClean="0"/>
              <a:t>28</a:t>
            </a:fld>
            <a:endParaRPr lang="en-GB"/>
          </a:p>
        </p:txBody>
      </p:sp>
    </p:spTree>
    <p:extLst>
      <p:ext uri="{BB962C8B-B14F-4D97-AF65-F5344CB8AC3E}">
        <p14:creationId xmlns:p14="http://schemas.microsoft.com/office/powerpoint/2010/main" val="6136039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Presenter talk</a:t>
            </a:r>
          </a:p>
          <a:p>
            <a:r>
              <a:rPr lang="en-GB" b="0" dirty="0"/>
              <a:t>When interpreting your results there are some factors to consider. For example the availability of data, seasonal variation and population demographics. It might be useful to compare audit results from the same month in the previous year.</a:t>
            </a:r>
          </a:p>
          <a:p>
            <a:endParaRPr lang="en-GB" b="0" dirty="0"/>
          </a:p>
          <a:p>
            <a:r>
              <a:rPr lang="en-GB" b="0" dirty="0"/>
              <a:t>The way in which feedback is provided is key, it should be clear, visual and different strategies can be used such as verbal, on paper or electronic. If you recall one of the earlier slides, evidence shows that f</a:t>
            </a:r>
            <a:r>
              <a:rPr lang="en-GB" b="0" i="0" dirty="0">
                <a:solidFill>
                  <a:srgbClr val="212121"/>
                </a:solidFill>
                <a:effectLst/>
                <a:latin typeface="BlinkMacSystemFont"/>
              </a:rPr>
              <a:t>eedback may be more effective when: the source is a supervisor or colleague; provided more than once; and delivered in both verbal and written formats.</a:t>
            </a:r>
          </a:p>
          <a:p>
            <a:endParaRPr lang="en-GB" b="0" i="0" dirty="0">
              <a:solidFill>
                <a:srgbClr val="212121"/>
              </a:solidFill>
              <a:effectLst/>
              <a:latin typeface="BlinkMacSystemFont"/>
            </a:endParaRPr>
          </a:p>
          <a:p>
            <a:r>
              <a:rPr lang="en-GB" b="0" i="0" dirty="0">
                <a:solidFill>
                  <a:srgbClr val="212121"/>
                </a:solidFill>
                <a:effectLst/>
                <a:latin typeface="BlinkMacSystemFont"/>
              </a:rPr>
              <a:t>Comparing audit results against team or national targets could be useful to gauge performance. </a:t>
            </a:r>
          </a:p>
          <a:p>
            <a:endParaRPr lang="en-GB" b="0" i="0" dirty="0">
              <a:solidFill>
                <a:srgbClr val="212121"/>
              </a:solidFill>
              <a:effectLst/>
              <a:latin typeface="BlinkMacSystemFont"/>
            </a:endParaRPr>
          </a:p>
          <a:p>
            <a:r>
              <a:rPr lang="en-GB" b="0" i="0" dirty="0">
                <a:solidFill>
                  <a:srgbClr val="212121"/>
                </a:solidFill>
                <a:effectLst/>
                <a:latin typeface="BlinkMacSystemFont"/>
              </a:rPr>
              <a:t>Feedback could be provided during practice meetings, which gives an opportunity for the whole team to reflect on areas for improvement and areas for celebration. This can help engage all staff and develop an action plan to support positive change.</a:t>
            </a:r>
          </a:p>
          <a:p>
            <a:endParaRPr lang="en-GB" b="0" i="0" dirty="0">
              <a:solidFill>
                <a:srgbClr val="212121"/>
              </a:solidFill>
              <a:effectLst/>
              <a:latin typeface="BlinkMacSystemFont"/>
            </a:endParaRPr>
          </a:p>
          <a:p>
            <a:pPr marL="0" indent="0">
              <a:buFont typeface="Arial" panose="020B0604020202020204" pitchFamily="34" charset="0"/>
              <a:buNone/>
            </a:pPr>
            <a:r>
              <a:rPr lang="en-GB" b="1" i="0" dirty="0">
                <a:solidFill>
                  <a:srgbClr val="212121"/>
                </a:solidFill>
                <a:effectLst/>
                <a:latin typeface="BlinkMacSystemFont"/>
              </a:rPr>
              <a:t>Slide references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W" sz="1200" dirty="0" err="1">
                <a:effectLst/>
                <a:latin typeface="Arial" panose="020B0604020202020204" pitchFamily="34" charset="0"/>
                <a:ea typeface="Calibri" panose="020F0502020204030204" pitchFamily="34" charset="0"/>
                <a:cs typeface="Times New Roman" panose="02020603050405020304" pitchFamily="18" charset="0"/>
              </a:rPr>
              <a:t>Ivers</a:t>
            </a:r>
            <a:r>
              <a:rPr lang="en-ZW" sz="1200" dirty="0">
                <a:effectLst/>
                <a:latin typeface="Arial" panose="020B0604020202020204" pitchFamily="34" charset="0"/>
                <a:ea typeface="Calibri" panose="020F0502020204030204" pitchFamily="34" charset="0"/>
                <a:cs typeface="Times New Roman" panose="02020603050405020304" pitchFamily="18" charset="0"/>
              </a:rPr>
              <a:t> N, </a:t>
            </a:r>
            <a:r>
              <a:rPr lang="en-ZW" sz="1200" dirty="0" err="1">
                <a:effectLst/>
                <a:latin typeface="Arial" panose="020B0604020202020204" pitchFamily="34" charset="0"/>
                <a:ea typeface="Calibri" panose="020F0502020204030204" pitchFamily="34" charset="0"/>
                <a:cs typeface="Times New Roman" panose="02020603050405020304" pitchFamily="18" charset="0"/>
              </a:rPr>
              <a:t>Jamtvedt</a:t>
            </a:r>
            <a:r>
              <a:rPr lang="en-ZW" sz="1200" dirty="0">
                <a:effectLst/>
                <a:latin typeface="Arial" panose="020B0604020202020204" pitchFamily="34" charset="0"/>
                <a:ea typeface="Calibri" panose="020F0502020204030204" pitchFamily="34" charset="0"/>
                <a:cs typeface="Times New Roman" panose="02020603050405020304" pitchFamily="18" charset="0"/>
              </a:rPr>
              <a:t> G, </a:t>
            </a:r>
            <a:r>
              <a:rPr lang="en-ZW" sz="1200" dirty="0" err="1">
                <a:effectLst/>
                <a:latin typeface="Arial" panose="020B0604020202020204" pitchFamily="34" charset="0"/>
                <a:ea typeface="Calibri" panose="020F0502020204030204" pitchFamily="34" charset="0"/>
                <a:cs typeface="Times New Roman" panose="02020603050405020304" pitchFamily="18" charset="0"/>
              </a:rPr>
              <a:t>Flottorp</a:t>
            </a:r>
            <a:r>
              <a:rPr lang="en-ZW" sz="1200" dirty="0">
                <a:effectLst/>
                <a:latin typeface="Arial" panose="020B0604020202020204" pitchFamily="34" charset="0"/>
                <a:ea typeface="Calibri" panose="020F0502020204030204" pitchFamily="34" charset="0"/>
                <a:cs typeface="Times New Roman" panose="02020603050405020304" pitchFamily="18" charset="0"/>
              </a:rPr>
              <a:t> S, Young J et al 2012. </a:t>
            </a:r>
            <a:r>
              <a:rPr lang="en-ZW" sz="1200" i="1" dirty="0">
                <a:effectLst/>
                <a:latin typeface="Arial" panose="020B0604020202020204" pitchFamily="34" charset="0"/>
                <a:ea typeface="Calibri" panose="020F0502020204030204" pitchFamily="34" charset="0"/>
                <a:cs typeface="Times New Roman" panose="02020603050405020304" pitchFamily="18" charset="0"/>
              </a:rPr>
              <a:t>Audit and Feedback: effects on professional practice and healthcare outcomes</a:t>
            </a:r>
            <a:r>
              <a:rPr lang="en-ZW" sz="1200" dirty="0">
                <a:effectLst/>
                <a:latin typeface="Arial" panose="020B0604020202020204" pitchFamily="34" charset="0"/>
                <a:ea typeface="Calibri" panose="020F0502020204030204" pitchFamily="34" charset="0"/>
                <a:cs typeface="Times New Roman" panose="02020603050405020304" pitchFamily="18" charset="0"/>
              </a:rPr>
              <a:t>. Cochrane Database </a:t>
            </a:r>
            <a:r>
              <a:rPr lang="en-ZW" sz="1200" dirty="0" err="1">
                <a:effectLst/>
                <a:latin typeface="Arial" panose="020B0604020202020204" pitchFamily="34" charset="0"/>
                <a:ea typeface="Calibri" panose="020F0502020204030204" pitchFamily="34" charset="0"/>
                <a:cs typeface="Times New Roman" panose="02020603050405020304" pitchFamily="18" charset="0"/>
              </a:rPr>
              <a:t>Syst</a:t>
            </a:r>
            <a:r>
              <a:rPr lang="en-ZW" sz="1200" dirty="0">
                <a:effectLst/>
                <a:latin typeface="Arial" panose="020B0604020202020204" pitchFamily="34" charset="0"/>
                <a:ea typeface="Calibri" panose="020F0502020204030204" pitchFamily="34" charset="0"/>
                <a:cs typeface="Times New Roman" panose="02020603050405020304" pitchFamily="18" charset="0"/>
              </a:rPr>
              <a:t> Rev, Cd000259</a:t>
            </a:r>
            <a:endParaRPr lang="en-GB" dirty="0">
              <a:hlinkClick r:id="rId3"/>
            </a:endParaRPr>
          </a:p>
          <a:p>
            <a:endParaRPr lang="en-GB" b="0" i="0" dirty="0">
              <a:solidFill>
                <a:srgbClr val="212121"/>
              </a:solidFill>
              <a:effectLst/>
              <a:latin typeface="BlinkMacSystemFont"/>
            </a:endParaRPr>
          </a:p>
          <a:p>
            <a:endParaRPr lang="en-GB" b="0" dirty="0"/>
          </a:p>
        </p:txBody>
      </p:sp>
      <p:sp>
        <p:nvSpPr>
          <p:cNvPr id="4" name="Slide Number Placeholder 3"/>
          <p:cNvSpPr>
            <a:spLocks noGrp="1"/>
          </p:cNvSpPr>
          <p:nvPr>
            <p:ph type="sldNum" sz="quarter" idx="5"/>
          </p:nvPr>
        </p:nvSpPr>
        <p:spPr/>
        <p:txBody>
          <a:bodyPr/>
          <a:lstStyle/>
          <a:p>
            <a:fld id="{3BDEF78E-3B71-465F-BC3B-090A3ECD2E94}" type="slidenum">
              <a:rPr lang="en-GB" smtClean="0"/>
              <a:t>29</a:t>
            </a:fld>
            <a:endParaRPr lang="en-GB"/>
          </a:p>
        </p:txBody>
      </p:sp>
    </p:spTree>
    <p:extLst>
      <p:ext uri="{BB962C8B-B14F-4D97-AF65-F5344CB8AC3E}">
        <p14:creationId xmlns:p14="http://schemas.microsoft.com/office/powerpoint/2010/main" val="24605396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Presenter talk </a:t>
            </a:r>
          </a:p>
        </p:txBody>
      </p:sp>
      <p:sp>
        <p:nvSpPr>
          <p:cNvPr id="4" name="Slide Number Placeholder 3"/>
          <p:cNvSpPr>
            <a:spLocks noGrp="1"/>
          </p:cNvSpPr>
          <p:nvPr>
            <p:ph type="sldNum" sz="quarter" idx="5"/>
          </p:nvPr>
        </p:nvSpPr>
        <p:spPr/>
        <p:txBody>
          <a:bodyPr/>
          <a:lstStyle/>
          <a:p>
            <a:fld id="{3BDEF78E-3B71-465F-BC3B-090A3ECD2E94}" type="slidenum">
              <a:rPr lang="en-GB" smtClean="0"/>
              <a:t>3</a:t>
            </a:fld>
            <a:endParaRPr lang="en-GB"/>
          </a:p>
        </p:txBody>
      </p:sp>
    </p:spTree>
    <p:extLst>
      <p:ext uri="{BB962C8B-B14F-4D97-AF65-F5344CB8AC3E}">
        <p14:creationId xmlns:p14="http://schemas.microsoft.com/office/powerpoint/2010/main" val="39109666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b="1" dirty="0"/>
              <a:t>Presenter talk</a:t>
            </a:r>
          </a:p>
          <a:p>
            <a:pPr marL="0" indent="0">
              <a:buFont typeface="Arial" panose="020B0604020202020204" pitchFamily="34" charset="0"/>
              <a:buNone/>
            </a:pPr>
            <a:r>
              <a:rPr lang="en-GB" b="0" dirty="0"/>
              <a:t>Now, a key part of the audit cycle is to act on its results. To facilitate this, your team could develop an action plan tailored to specific roles, with timelines. The TARGET Toolkit has resources to support development and implementation of action plans.</a:t>
            </a:r>
          </a:p>
          <a:p>
            <a:pPr marL="0" indent="0">
              <a:buFont typeface="Arial" panose="020B0604020202020204" pitchFamily="34" charset="0"/>
              <a:buNone/>
            </a:pPr>
            <a:endParaRPr lang="en-GB" b="0" dirty="0"/>
          </a:p>
          <a:p>
            <a:pPr marL="0" indent="0">
              <a:buFont typeface="Arial" panose="020B0604020202020204" pitchFamily="34" charset="0"/>
              <a:buNone/>
            </a:pPr>
            <a:r>
              <a:rPr lang="en-GB" b="0" dirty="0"/>
              <a:t>Adopting a whole practice approach helps to create positive change. I will highlight a real-life example of this in the next few slides.</a:t>
            </a:r>
          </a:p>
          <a:p>
            <a:pPr marL="0" indent="0">
              <a:buFont typeface="Arial" panose="020B0604020202020204" pitchFamily="34" charset="0"/>
              <a:buNone/>
            </a:pPr>
            <a:endParaRPr lang="en-GB" b="0" dirty="0"/>
          </a:p>
          <a:p>
            <a:pPr marL="0" indent="0">
              <a:buFont typeface="Arial" panose="020B0604020202020204" pitchFamily="34" charset="0"/>
              <a:buNone/>
            </a:pPr>
            <a:r>
              <a:rPr lang="en-GB" b="0" dirty="0"/>
              <a:t>To get the most out of this process, you could re-audit regularly to monitor progress and change.</a:t>
            </a:r>
          </a:p>
        </p:txBody>
      </p:sp>
      <p:sp>
        <p:nvSpPr>
          <p:cNvPr id="4" name="Slide Number Placeholder 3"/>
          <p:cNvSpPr>
            <a:spLocks noGrp="1"/>
          </p:cNvSpPr>
          <p:nvPr>
            <p:ph type="sldNum" sz="quarter" idx="5"/>
          </p:nvPr>
        </p:nvSpPr>
        <p:spPr/>
        <p:txBody>
          <a:bodyPr/>
          <a:lstStyle/>
          <a:p>
            <a:fld id="{3BDEF78E-3B71-465F-BC3B-090A3ECD2E94}" type="slidenum">
              <a:rPr lang="en-GB" smtClean="0"/>
              <a:t>30</a:t>
            </a:fld>
            <a:endParaRPr lang="en-GB"/>
          </a:p>
        </p:txBody>
      </p:sp>
    </p:spTree>
    <p:extLst>
      <p:ext uri="{BB962C8B-B14F-4D97-AF65-F5344CB8AC3E}">
        <p14:creationId xmlns:p14="http://schemas.microsoft.com/office/powerpoint/2010/main" val="7815127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1" dirty="0"/>
              <a:t>Presenter talk</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dirty="0">
                <a:effectLst/>
                <a:latin typeface="Calibri" panose="020F0502020204030204" pitchFamily="34" charset="0"/>
              </a:rPr>
              <a:t>We are now going to talk about a real life example. If you want to find out more, take a look at the RCGP blog which will be linked in the slide notes. It is written by Dr Linda </a:t>
            </a:r>
            <a:r>
              <a:rPr lang="en-GB" sz="1800" dirty="0" err="1">
                <a:effectLst/>
                <a:latin typeface="Calibri" panose="020F0502020204030204" pitchFamily="34" charset="0"/>
              </a:rPr>
              <a:t>Strettle</a:t>
            </a:r>
            <a:r>
              <a:rPr lang="en-GB" sz="1800" dirty="0">
                <a:effectLst/>
                <a:latin typeface="Calibri" panose="020F0502020204030204" pitchFamily="34" charset="0"/>
              </a:rPr>
              <a:t>, a GP whose practice improved UTI management by using audits and other tools. This is a great example of how audits can be used an antimicrobial stewardship tool.</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solidFill>
                <a:srgbClr val="0563C1"/>
              </a:solidFill>
              <a:hlinkClick r:id="rId3">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Slide references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i="0" dirty="0"/>
              <a:t>Royal College of General Practitioners (RCGP) (2021). </a:t>
            </a:r>
            <a:r>
              <a:rPr lang="en-GB" b="0" i="1" dirty="0">
                <a:solidFill>
                  <a:srgbClr val="212529"/>
                </a:solidFill>
                <a:effectLst/>
                <a:latin typeface="Gilroy"/>
              </a:rPr>
              <a:t>How our practice got better at UTI management. </a:t>
            </a:r>
            <a:r>
              <a:rPr lang="en-GB" b="0" i="0" dirty="0">
                <a:solidFill>
                  <a:srgbClr val="212529"/>
                </a:solidFill>
                <a:effectLst/>
                <a:latin typeface="Gilroy"/>
              </a:rPr>
              <a:t>Available from: </a:t>
            </a:r>
            <a:r>
              <a:rPr lang="en-GB" dirty="0">
                <a:solidFill>
                  <a:srgbClr val="0563C1"/>
                </a:solidFill>
                <a:hlinkClick r:id="rId3">
                  <a:extLst>
                    <a:ext uri="{A12FA001-AC4F-418D-AE19-62706E023703}">
                      <ahyp:hlinkClr xmlns:ahyp="http://schemas.microsoft.com/office/drawing/2018/hyperlinkcolor" val="tx"/>
                    </a:ext>
                  </a:extLst>
                </a:hlinkClick>
              </a:rPr>
              <a:t>https://www.rcgp.org.uk/Blog/UTI-Management</a:t>
            </a:r>
            <a:r>
              <a:rPr lang="en-GB" dirty="0"/>
              <a:t> </a:t>
            </a:r>
            <a:r>
              <a:rPr lang="en-GB" b="0" i="0" dirty="0">
                <a:solidFill>
                  <a:srgbClr val="212529"/>
                </a:solidFill>
                <a:effectLst/>
                <a:latin typeface="Gilroy"/>
              </a:rPr>
              <a:t>. [Accessed: 28 April 2023]</a:t>
            </a:r>
            <a:r>
              <a:rPr lang="en-GB" b="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srgbClr val="0563C1"/>
              </a:solidFill>
              <a:hlinkClick r:id="rId3">
                <a:extLst>
                  <a:ext uri="{A12FA001-AC4F-418D-AE19-62706E023703}">
                    <ahyp:hlinkClr xmlns:ahyp="http://schemas.microsoft.com/office/drawing/2018/hyperlinkcolor" val="tx"/>
                  </a:ext>
                </a:extLst>
              </a:hlinkClick>
            </a:endParaRPr>
          </a:p>
        </p:txBody>
      </p:sp>
      <p:sp>
        <p:nvSpPr>
          <p:cNvPr id="4" name="Slide Number Placeholder 3"/>
          <p:cNvSpPr>
            <a:spLocks noGrp="1"/>
          </p:cNvSpPr>
          <p:nvPr>
            <p:ph type="sldNum" sz="quarter" idx="5"/>
          </p:nvPr>
        </p:nvSpPr>
        <p:spPr/>
        <p:txBody>
          <a:bodyPr/>
          <a:lstStyle/>
          <a:p>
            <a:fld id="{3BDEF78E-3B71-465F-BC3B-090A3ECD2E94}" type="slidenum">
              <a:rPr lang="en-GB" smtClean="0"/>
              <a:t>31</a:t>
            </a:fld>
            <a:endParaRPr lang="en-GB"/>
          </a:p>
        </p:txBody>
      </p:sp>
    </p:spTree>
    <p:extLst>
      <p:ext uri="{BB962C8B-B14F-4D97-AF65-F5344CB8AC3E}">
        <p14:creationId xmlns:p14="http://schemas.microsoft.com/office/powerpoint/2010/main" val="20898239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1" dirty="0"/>
              <a:t>Presenter talk</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0" dirty="0"/>
              <a:t>Firstly, the area for review was identified. </a:t>
            </a:r>
            <a:r>
              <a:rPr lang="en-GB" b="0" i="0" dirty="0">
                <a:solidFill>
                  <a:srgbClr val="212529"/>
                </a:solidFill>
                <a:effectLst/>
                <a:latin typeface="Gilroy"/>
              </a:rPr>
              <a:t>The practice had a problem with ‘drop off’ urine samples. In 2020, patients were dropping off around 20-30 urine samples per day at our receptions. Patients would hand in their sample and complete a short form about their symptoms, which was often incomplete. All further treatment was then prompted by urine dipstick result.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b="0" i="0" dirty="0">
              <a:solidFill>
                <a:srgbClr val="212529"/>
              </a:solidFill>
              <a:effectLst/>
              <a:latin typeface="Gilroy"/>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0" i="0" dirty="0">
                <a:solidFill>
                  <a:srgbClr val="212529"/>
                </a:solidFill>
                <a:effectLst/>
                <a:latin typeface="Gilroy"/>
              </a:rPr>
              <a:t>Linda discussed this with the nursing team and they realised that this process was inefficient, time consuming and a risk for patient safety. They knew that a change was necessary. Linda attended TARGET antimicrobial stewardship training to help support in tackling this issue.</a:t>
            </a:r>
            <a:endParaRPr lang="en-GB" b="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solidFill>
                <a:srgbClr val="0563C1"/>
              </a:solidFill>
              <a:hlinkClick r:id="rId3">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Slide references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i="0" dirty="0"/>
              <a:t>Royal College of General Practitioners (RCGP) (2021). </a:t>
            </a:r>
            <a:r>
              <a:rPr lang="en-GB" b="0" i="1" dirty="0">
                <a:solidFill>
                  <a:srgbClr val="212529"/>
                </a:solidFill>
                <a:effectLst/>
                <a:latin typeface="Gilroy"/>
              </a:rPr>
              <a:t>How our practice got better at UTI management. </a:t>
            </a:r>
            <a:r>
              <a:rPr lang="en-GB" b="0" i="0" dirty="0">
                <a:solidFill>
                  <a:srgbClr val="212529"/>
                </a:solidFill>
                <a:effectLst/>
                <a:latin typeface="Gilroy"/>
              </a:rPr>
              <a:t>Available from: </a:t>
            </a:r>
            <a:r>
              <a:rPr lang="en-GB" dirty="0">
                <a:solidFill>
                  <a:srgbClr val="0563C1"/>
                </a:solidFill>
                <a:hlinkClick r:id="rId3">
                  <a:extLst>
                    <a:ext uri="{A12FA001-AC4F-418D-AE19-62706E023703}">
                      <ahyp:hlinkClr xmlns:ahyp="http://schemas.microsoft.com/office/drawing/2018/hyperlinkcolor" val="tx"/>
                    </a:ext>
                  </a:extLst>
                </a:hlinkClick>
              </a:rPr>
              <a:t>https://www.rcgp.org.uk/Blog/UTI-Management</a:t>
            </a:r>
            <a:r>
              <a:rPr lang="en-GB" dirty="0"/>
              <a:t> </a:t>
            </a:r>
            <a:r>
              <a:rPr lang="en-GB" b="0" i="0" dirty="0">
                <a:solidFill>
                  <a:srgbClr val="212529"/>
                </a:solidFill>
                <a:effectLst/>
                <a:latin typeface="Gilroy"/>
              </a:rPr>
              <a:t>. [Accessed: 28 April 2023]</a:t>
            </a:r>
            <a:r>
              <a:rPr lang="en-GB" b="0" dirty="0"/>
              <a:t> </a:t>
            </a:r>
          </a:p>
          <a:p>
            <a:endParaRPr lang="en-GB" b="1" dirty="0"/>
          </a:p>
        </p:txBody>
      </p:sp>
      <p:sp>
        <p:nvSpPr>
          <p:cNvPr id="4" name="Slide Number Placeholder 3"/>
          <p:cNvSpPr>
            <a:spLocks noGrp="1"/>
          </p:cNvSpPr>
          <p:nvPr>
            <p:ph type="sldNum" sz="quarter" idx="5"/>
          </p:nvPr>
        </p:nvSpPr>
        <p:spPr/>
        <p:txBody>
          <a:bodyPr/>
          <a:lstStyle/>
          <a:p>
            <a:fld id="{3BDEF78E-3B71-465F-BC3B-090A3ECD2E94}" type="slidenum">
              <a:rPr lang="en-GB" smtClean="0"/>
              <a:t>32</a:t>
            </a:fld>
            <a:endParaRPr lang="en-GB"/>
          </a:p>
        </p:txBody>
      </p:sp>
    </p:spTree>
    <p:extLst>
      <p:ext uri="{BB962C8B-B14F-4D97-AF65-F5344CB8AC3E}">
        <p14:creationId xmlns:p14="http://schemas.microsoft.com/office/powerpoint/2010/main" val="28481509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1" dirty="0"/>
              <a:t>Presenter talk</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0" i="0" dirty="0">
                <a:solidFill>
                  <a:srgbClr val="212529"/>
                </a:solidFill>
                <a:effectLst/>
                <a:latin typeface="Gilroy"/>
              </a:rPr>
              <a:t>Linda knew she needed to have evidence and guidance behind her to support and engage the practice team in change. She became a TARGET approved trainer by attending antimicrobial stewardship (AMS) workshops. Workshop slides can be found on the TARGET Toolkit in the “TARGET Tools to Train Prescribers” section of the website.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b="0" i="0" dirty="0">
              <a:solidFill>
                <a:srgbClr val="212529"/>
              </a:solidFill>
              <a:effectLst/>
              <a:latin typeface="Gilroy"/>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0" i="0" dirty="0">
                <a:solidFill>
                  <a:srgbClr val="212529"/>
                </a:solidFill>
                <a:effectLst/>
                <a:latin typeface="Gilroy"/>
              </a:rPr>
              <a:t>Using what she’d learnt from the workshops, the TARGET UTI Resource Suite documents and prescribing information from </a:t>
            </a:r>
            <a:r>
              <a:rPr lang="en-GB" b="0" i="0" u="sng" dirty="0">
                <a:solidFill>
                  <a:srgbClr val="1059A9"/>
                </a:solidFill>
                <a:effectLst/>
                <a:latin typeface="Gilroy"/>
                <a:hlinkClick r:id="rId3"/>
              </a:rPr>
              <a:t>Fingertips</a:t>
            </a:r>
            <a:r>
              <a:rPr lang="en-GB" b="0" i="0" dirty="0">
                <a:solidFill>
                  <a:srgbClr val="212529"/>
                </a:solidFill>
                <a:effectLst/>
                <a:latin typeface="Gilroy"/>
              </a:rPr>
              <a:t> and </a:t>
            </a:r>
            <a:r>
              <a:rPr lang="en-GB" b="0" i="0" u="sng" dirty="0">
                <a:solidFill>
                  <a:srgbClr val="1059A9"/>
                </a:solidFill>
                <a:effectLst/>
                <a:latin typeface="Gilroy"/>
                <a:hlinkClick r:id="rId4"/>
              </a:rPr>
              <a:t>Open Prescribing</a:t>
            </a:r>
            <a:r>
              <a:rPr lang="en-GB" b="0" i="0" dirty="0">
                <a:solidFill>
                  <a:srgbClr val="212529"/>
                </a:solidFill>
                <a:effectLst/>
                <a:latin typeface="Gilroy"/>
              </a:rPr>
              <a:t>, Linda assessed the problem.</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b="0" i="0" dirty="0">
              <a:solidFill>
                <a:srgbClr val="212529"/>
              </a:solidFill>
              <a:effectLst/>
              <a:latin typeface="Gilroy"/>
              <a:hlinkClick r:id="rId5">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0" i="0" dirty="0">
                <a:solidFill>
                  <a:srgbClr val="212529"/>
                </a:solidFill>
                <a:effectLst/>
                <a:latin typeface="Gilroy"/>
              </a:rPr>
              <a:t>Linda carried out the TARGET UTI over-65 non-catheterised patient audit to assess their practices’ diagnosis and management of UTI against national diagnostic and prescribing guidance. </a:t>
            </a:r>
            <a:endParaRPr lang="en-GB" dirty="0">
              <a:solidFill>
                <a:srgbClr val="0563C1"/>
              </a:solidFill>
              <a:hlinkClick r:id="rId5">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solidFill>
                <a:srgbClr val="0563C1"/>
              </a:solidFill>
              <a:hlinkClick r:id="rId5">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Slide references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i="0" dirty="0"/>
              <a:t>Royal College of General Practitioners (RCGP) (2021). </a:t>
            </a:r>
            <a:r>
              <a:rPr lang="en-GB" b="0" i="1" dirty="0">
                <a:solidFill>
                  <a:srgbClr val="212529"/>
                </a:solidFill>
                <a:effectLst/>
                <a:latin typeface="Gilroy"/>
              </a:rPr>
              <a:t>How our practice got better at UTI management. </a:t>
            </a:r>
            <a:r>
              <a:rPr lang="en-GB" b="0" i="0" dirty="0">
                <a:solidFill>
                  <a:srgbClr val="212529"/>
                </a:solidFill>
                <a:effectLst/>
                <a:latin typeface="Gilroy"/>
              </a:rPr>
              <a:t>Available from: </a:t>
            </a:r>
            <a:r>
              <a:rPr lang="en-GB" dirty="0">
                <a:solidFill>
                  <a:srgbClr val="0563C1"/>
                </a:solidFill>
                <a:hlinkClick r:id="rId5">
                  <a:extLst>
                    <a:ext uri="{A12FA001-AC4F-418D-AE19-62706E023703}">
                      <ahyp:hlinkClr xmlns:ahyp="http://schemas.microsoft.com/office/drawing/2018/hyperlinkcolor" val="tx"/>
                    </a:ext>
                  </a:extLst>
                </a:hlinkClick>
              </a:rPr>
              <a:t>https://www.rcgp.org.uk/Blog/UTI-Management</a:t>
            </a:r>
            <a:r>
              <a:rPr lang="en-GB" dirty="0"/>
              <a:t> </a:t>
            </a:r>
            <a:r>
              <a:rPr lang="en-GB" b="0" i="0" dirty="0">
                <a:solidFill>
                  <a:srgbClr val="212529"/>
                </a:solidFill>
                <a:effectLst/>
                <a:latin typeface="Gilroy"/>
              </a:rPr>
              <a:t>. [Accessed: 28 April 2023]</a:t>
            </a:r>
            <a:r>
              <a:rPr lang="en-GB" b="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dirty="0"/>
              <a:t>TARGET Antibiotics (2023). </a:t>
            </a:r>
            <a:r>
              <a:rPr lang="en-GB" b="0" i="1" dirty="0"/>
              <a:t>TARGET Antibiotics Toolkit. </a:t>
            </a:r>
            <a:r>
              <a:rPr lang="en-GB" b="0" dirty="0"/>
              <a:t>Available from: </a:t>
            </a:r>
            <a:r>
              <a:rPr lang="en-GB" dirty="0"/>
              <a:t>rcgp.org.uk/</a:t>
            </a:r>
            <a:r>
              <a:rPr lang="en-GB" dirty="0" err="1"/>
              <a:t>TARGETantibiotics</a:t>
            </a:r>
            <a:r>
              <a:rPr lang="en-GB" b="0" dirty="0"/>
              <a:t> . [Accessed: 15 May 2023]</a:t>
            </a:r>
          </a:p>
          <a:p>
            <a:endParaRPr lang="en-GB" b="1" dirty="0"/>
          </a:p>
        </p:txBody>
      </p:sp>
      <p:sp>
        <p:nvSpPr>
          <p:cNvPr id="4" name="Slide Number Placeholder 3"/>
          <p:cNvSpPr>
            <a:spLocks noGrp="1"/>
          </p:cNvSpPr>
          <p:nvPr>
            <p:ph type="sldNum" sz="quarter" idx="5"/>
          </p:nvPr>
        </p:nvSpPr>
        <p:spPr/>
        <p:txBody>
          <a:bodyPr/>
          <a:lstStyle/>
          <a:p>
            <a:fld id="{3BDEF78E-3B71-465F-BC3B-090A3ECD2E94}" type="slidenum">
              <a:rPr lang="en-GB" smtClean="0"/>
              <a:t>33</a:t>
            </a:fld>
            <a:endParaRPr lang="en-GB"/>
          </a:p>
        </p:txBody>
      </p:sp>
    </p:spTree>
    <p:extLst>
      <p:ext uri="{BB962C8B-B14F-4D97-AF65-F5344CB8AC3E}">
        <p14:creationId xmlns:p14="http://schemas.microsoft.com/office/powerpoint/2010/main" val="34048568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1" dirty="0"/>
              <a:t>Presenter talk</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0" i="0" dirty="0">
                <a:solidFill>
                  <a:srgbClr val="212529"/>
                </a:solidFill>
                <a:effectLst/>
                <a:latin typeface="Gilroy"/>
              </a:rPr>
              <a:t>The audit gave proof that urine dipstick results were driving diagnosis and treatment of UTIs in the over 65 age group. However, the guidance recommends that clinical assessment rather than urine dipstick results should drive prescribing in this age group.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b="0" i="0" dirty="0">
              <a:solidFill>
                <a:srgbClr val="212529"/>
              </a:solidFill>
              <a:effectLst/>
              <a:latin typeface="Gilroy"/>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0" i="0" dirty="0">
                <a:solidFill>
                  <a:srgbClr val="212529"/>
                </a:solidFill>
                <a:effectLst/>
                <a:latin typeface="Gilroy"/>
              </a:rPr>
              <a:t>Their practice was also above national average on trimethoprim prescribing compared to nitrofurantoin, and were issuing longer course lengths of antibiotics than NICE guidance recommended.</a:t>
            </a:r>
            <a:endParaRPr lang="en-GB" b="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solidFill>
                <a:srgbClr val="0563C1"/>
              </a:solidFill>
              <a:hlinkClick r:id="rId3">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Slide references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i="0" dirty="0"/>
              <a:t>Royal College of General Practitioners (RCGP) (2021). </a:t>
            </a:r>
            <a:r>
              <a:rPr lang="en-GB" b="0" i="1" dirty="0">
                <a:solidFill>
                  <a:srgbClr val="212529"/>
                </a:solidFill>
                <a:effectLst/>
                <a:latin typeface="Gilroy"/>
              </a:rPr>
              <a:t>How our practice got better at UTI management. </a:t>
            </a:r>
            <a:r>
              <a:rPr lang="en-GB" b="0" i="0" dirty="0">
                <a:solidFill>
                  <a:srgbClr val="212529"/>
                </a:solidFill>
                <a:effectLst/>
                <a:latin typeface="Gilroy"/>
              </a:rPr>
              <a:t>Available from: </a:t>
            </a:r>
            <a:r>
              <a:rPr lang="en-GB" dirty="0">
                <a:solidFill>
                  <a:srgbClr val="0563C1"/>
                </a:solidFill>
                <a:hlinkClick r:id="rId3">
                  <a:extLst>
                    <a:ext uri="{A12FA001-AC4F-418D-AE19-62706E023703}">
                      <ahyp:hlinkClr xmlns:ahyp="http://schemas.microsoft.com/office/drawing/2018/hyperlinkcolor" val="tx"/>
                    </a:ext>
                  </a:extLst>
                </a:hlinkClick>
              </a:rPr>
              <a:t>https://www.rcgp.org.uk/Blog/UTI-Management</a:t>
            </a:r>
            <a:r>
              <a:rPr lang="en-GB" dirty="0"/>
              <a:t> </a:t>
            </a:r>
            <a:r>
              <a:rPr lang="en-GB" b="0" i="0" dirty="0">
                <a:solidFill>
                  <a:srgbClr val="212529"/>
                </a:solidFill>
                <a:effectLst/>
                <a:latin typeface="Gilroy"/>
              </a:rPr>
              <a:t>. [Accessed: 28 April 2023]</a:t>
            </a:r>
            <a:r>
              <a:rPr lang="en-GB" b="0" dirty="0"/>
              <a:t> </a:t>
            </a:r>
          </a:p>
          <a:p>
            <a:endParaRPr lang="en-GB" b="1" dirty="0"/>
          </a:p>
        </p:txBody>
      </p:sp>
      <p:sp>
        <p:nvSpPr>
          <p:cNvPr id="4" name="Slide Number Placeholder 3"/>
          <p:cNvSpPr>
            <a:spLocks noGrp="1"/>
          </p:cNvSpPr>
          <p:nvPr>
            <p:ph type="sldNum" sz="quarter" idx="5"/>
          </p:nvPr>
        </p:nvSpPr>
        <p:spPr/>
        <p:txBody>
          <a:bodyPr/>
          <a:lstStyle/>
          <a:p>
            <a:fld id="{3BDEF78E-3B71-465F-BC3B-090A3ECD2E94}" type="slidenum">
              <a:rPr lang="en-GB" smtClean="0"/>
              <a:t>34</a:t>
            </a:fld>
            <a:endParaRPr lang="en-GB"/>
          </a:p>
        </p:txBody>
      </p:sp>
    </p:spTree>
    <p:extLst>
      <p:ext uri="{BB962C8B-B14F-4D97-AF65-F5344CB8AC3E}">
        <p14:creationId xmlns:p14="http://schemas.microsoft.com/office/powerpoint/2010/main" val="23371248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1" dirty="0"/>
              <a:t>Presenter talk</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0" i="0" dirty="0">
                <a:solidFill>
                  <a:srgbClr val="212529"/>
                </a:solidFill>
                <a:effectLst/>
                <a:latin typeface="Gilroy"/>
              </a:rPr>
              <a:t>To engage the whole practice, Linda presented the evidence to our receptionists, nurses, GPs and management. She tailored the level of information depending on their role. Having all the practice staff on board at every stage was key.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b="0" i="0" dirty="0">
              <a:solidFill>
                <a:srgbClr val="212529"/>
              </a:solidFill>
              <a:effectLst/>
              <a:latin typeface="Gilroy"/>
              <a:hlinkClick r:id="rId3">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0" i="0" dirty="0">
                <a:solidFill>
                  <a:srgbClr val="212529"/>
                </a:solidFill>
                <a:effectLst/>
                <a:latin typeface="Gilroy"/>
              </a:rPr>
              <a:t>She delivered a focused adapted TARGET AMS workshop to all practice clinicians to provide evidence of how their practice was performing compared with national guidance.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solidFill>
                <a:srgbClr val="0563C1"/>
              </a:solidFill>
              <a:hlinkClick r:id="rId3">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Slide references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i="0" dirty="0"/>
              <a:t>Royal College of General Practitioners (RCGP) (2021). </a:t>
            </a:r>
            <a:r>
              <a:rPr lang="en-GB" b="0" i="1" dirty="0">
                <a:solidFill>
                  <a:srgbClr val="212529"/>
                </a:solidFill>
                <a:effectLst/>
                <a:latin typeface="Gilroy"/>
              </a:rPr>
              <a:t>How our practice got better at UTI management. </a:t>
            </a:r>
            <a:r>
              <a:rPr lang="en-GB" b="0" i="0" dirty="0">
                <a:solidFill>
                  <a:srgbClr val="212529"/>
                </a:solidFill>
                <a:effectLst/>
                <a:latin typeface="Gilroy"/>
              </a:rPr>
              <a:t>Available from: </a:t>
            </a:r>
            <a:r>
              <a:rPr lang="en-GB" dirty="0">
                <a:solidFill>
                  <a:srgbClr val="0563C1"/>
                </a:solidFill>
                <a:hlinkClick r:id="rId3">
                  <a:extLst>
                    <a:ext uri="{A12FA001-AC4F-418D-AE19-62706E023703}">
                      <ahyp:hlinkClr xmlns:ahyp="http://schemas.microsoft.com/office/drawing/2018/hyperlinkcolor" val="tx"/>
                    </a:ext>
                  </a:extLst>
                </a:hlinkClick>
              </a:rPr>
              <a:t>https://www.rcgp.org.uk/Blog/UTI-Management</a:t>
            </a:r>
            <a:r>
              <a:rPr lang="en-GB" dirty="0"/>
              <a:t> </a:t>
            </a:r>
            <a:r>
              <a:rPr lang="en-GB" b="0" i="0" dirty="0">
                <a:solidFill>
                  <a:srgbClr val="212529"/>
                </a:solidFill>
                <a:effectLst/>
                <a:latin typeface="Gilroy"/>
              </a:rPr>
              <a:t>. [Accessed: 28 April 2023]</a:t>
            </a:r>
            <a:r>
              <a:rPr lang="en-GB" b="0" dirty="0"/>
              <a:t> </a:t>
            </a:r>
          </a:p>
          <a:p>
            <a:endParaRPr lang="en-GB" b="1" dirty="0"/>
          </a:p>
        </p:txBody>
      </p:sp>
      <p:sp>
        <p:nvSpPr>
          <p:cNvPr id="4" name="Slide Number Placeholder 3"/>
          <p:cNvSpPr>
            <a:spLocks noGrp="1"/>
          </p:cNvSpPr>
          <p:nvPr>
            <p:ph type="sldNum" sz="quarter" idx="5"/>
          </p:nvPr>
        </p:nvSpPr>
        <p:spPr/>
        <p:txBody>
          <a:bodyPr/>
          <a:lstStyle/>
          <a:p>
            <a:fld id="{3BDEF78E-3B71-465F-BC3B-090A3ECD2E94}" type="slidenum">
              <a:rPr lang="en-GB" smtClean="0"/>
              <a:t>35</a:t>
            </a:fld>
            <a:endParaRPr lang="en-GB"/>
          </a:p>
        </p:txBody>
      </p:sp>
    </p:spTree>
    <p:extLst>
      <p:ext uri="{BB962C8B-B14F-4D97-AF65-F5344CB8AC3E}">
        <p14:creationId xmlns:p14="http://schemas.microsoft.com/office/powerpoint/2010/main" val="26159116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1" dirty="0"/>
              <a:t>Presenter talk</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0" i="0" dirty="0">
                <a:solidFill>
                  <a:srgbClr val="212529"/>
                </a:solidFill>
                <a:effectLst/>
                <a:latin typeface="Gilroy"/>
              </a:rPr>
              <a:t>Linda drafted protocols for reception staff, and created some simple process flowcharts to shift patients towards a ‘consultation first’ rather than ‘dipstick first’ model. </a:t>
            </a:r>
            <a:r>
              <a:rPr lang="en-GB" sz="1000" dirty="0">
                <a:effectLst/>
                <a:latin typeface="Gilroy"/>
              </a:rPr>
              <a:t>Having the support of the receptionists was key, as they are the first port of call for patients.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00" b="0" i="0" dirty="0">
              <a:solidFill>
                <a:srgbClr val="212529"/>
              </a:solidFill>
              <a:effectLst/>
              <a:latin typeface="Gilroy"/>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i="0" dirty="0">
                <a:solidFill>
                  <a:srgbClr val="212529"/>
                </a:solidFill>
                <a:effectLst/>
                <a:latin typeface="Gilroy"/>
              </a:rPr>
              <a:t>For clinicians, Linda developed flowcharts for UTI diagnosis and had laminated copies of the TARGET UTI flowcharts in all consulting rooms.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0" i="0" dirty="0">
              <a:solidFill>
                <a:srgbClr val="212529"/>
              </a:solidFill>
              <a:effectLst/>
              <a:latin typeface="Gilroy"/>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0" i="0" dirty="0">
                <a:solidFill>
                  <a:srgbClr val="212529"/>
                </a:solidFill>
                <a:effectLst/>
                <a:latin typeface="Gilroy"/>
              </a:rPr>
              <a:t>When receptionists received challenges from patients about our change of policy, Linda reached out to the patient directly and personally via letter explaining the reasons behind the change. She asked them to engage with the practice to discuss the changes, encouraging feedback and input from the individual patient. The team suspected that often patients wanted reassurance that their symptoms had been noticed and felt dropping a urine sample off achieved this. Instead their process provided this reassurance through a consultation.</a:t>
            </a:r>
            <a:endParaRPr lang="en-GB" sz="1200" b="0" i="0" dirty="0">
              <a:solidFill>
                <a:srgbClr val="212529"/>
              </a:solidFill>
              <a:effectLst/>
              <a:latin typeface="Gilroy"/>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0" i="0" dirty="0">
              <a:solidFill>
                <a:srgbClr val="212529"/>
              </a:solidFill>
              <a:effectLst/>
              <a:latin typeface="Gilroy"/>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i="0" dirty="0">
                <a:solidFill>
                  <a:srgbClr val="212529"/>
                </a:solidFill>
                <a:effectLst/>
                <a:latin typeface="Gilroy"/>
              </a:rPr>
              <a:t>Throughout the process, Linda continued to gather feedback from staff and make adaptations accordingly.</a:t>
            </a:r>
            <a:endParaRPr lang="en-GB" dirty="0">
              <a:solidFill>
                <a:srgbClr val="0563C1"/>
              </a:solidFill>
              <a:hlinkClick r:id="rId3">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solidFill>
                <a:srgbClr val="0563C1"/>
              </a:solidFill>
              <a:hlinkClick r:id="rId3">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Slide references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i="0" dirty="0"/>
              <a:t>Royal College of General Practitioners (RCGP) (2021). </a:t>
            </a:r>
            <a:r>
              <a:rPr lang="en-GB" b="0" i="1" dirty="0">
                <a:solidFill>
                  <a:srgbClr val="212529"/>
                </a:solidFill>
                <a:effectLst/>
                <a:latin typeface="Gilroy"/>
              </a:rPr>
              <a:t>How our practice got better at UTI management. </a:t>
            </a:r>
            <a:r>
              <a:rPr lang="en-GB" b="0" i="0" dirty="0">
                <a:solidFill>
                  <a:srgbClr val="212529"/>
                </a:solidFill>
                <a:effectLst/>
                <a:latin typeface="Gilroy"/>
              </a:rPr>
              <a:t>Available from: </a:t>
            </a:r>
            <a:r>
              <a:rPr lang="en-GB" dirty="0">
                <a:solidFill>
                  <a:srgbClr val="0563C1"/>
                </a:solidFill>
                <a:hlinkClick r:id="rId3">
                  <a:extLst>
                    <a:ext uri="{A12FA001-AC4F-418D-AE19-62706E023703}">
                      <ahyp:hlinkClr xmlns:ahyp="http://schemas.microsoft.com/office/drawing/2018/hyperlinkcolor" val="tx"/>
                    </a:ext>
                  </a:extLst>
                </a:hlinkClick>
              </a:rPr>
              <a:t>https://www.rcgp.org.uk/Blog/UTI-Management</a:t>
            </a:r>
            <a:r>
              <a:rPr lang="en-GB" dirty="0"/>
              <a:t> </a:t>
            </a:r>
            <a:r>
              <a:rPr lang="en-GB" b="0" i="0" dirty="0">
                <a:solidFill>
                  <a:srgbClr val="212529"/>
                </a:solidFill>
                <a:effectLst/>
                <a:latin typeface="Gilroy"/>
              </a:rPr>
              <a:t>. [Accessed: 28 April 2023]</a:t>
            </a:r>
            <a:r>
              <a:rPr lang="en-GB" b="0" dirty="0"/>
              <a:t> </a:t>
            </a:r>
          </a:p>
          <a:p>
            <a:endParaRPr lang="en-GB" b="1" dirty="0"/>
          </a:p>
        </p:txBody>
      </p:sp>
      <p:sp>
        <p:nvSpPr>
          <p:cNvPr id="4" name="Slide Number Placeholder 3"/>
          <p:cNvSpPr>
            <a:spLocks noGrp="1"/>
          </p:cNvSpPr>
          <p:nvPr>
            <p:ph type="sldNum" sz="quarter" idx="5"/>
          </p:nvPr>
        </p:nvSpPr>
        <p:spPr/>
        <p:txBody>
          <a:bodyPr/>
          <a:lstStyle/>
          <a:p>
            <a:fld id="{3BDEF78E-3B71-465F-BC3B-090A3ECD2E94}" type="slidenum">
              <a:rPr lang="en-GB" smtClean="0"/>
              <a:t>36</a:t>
            </a:fld>
            <a:endParaRPr lang="en-GB"/>
          </a:p>
        </p:txBody>
      </p:sp>
    </p:spTree>
    <p:extLst>
      <p:ext uri="{BB962C8B-B14F-4D97-AF65-F5344CB8AC3E}">
        <p14:creationId xmlns:p14="http://schemas.microsoft.com/office/powerpoint/2010/main" val="205678641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1" dirty="0"/>
              <a:t>Presenter talk</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0" dirty="0"/>
              <a:t>So, what changed after taking measures to address the issue? Linda re-audited in 2021, which was post-policy change.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b="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0" i="0" dirty="0">
                <a:solidFill>
                  <a:srgbClr val="212529"/>
                </a:solidFill>
                <a:effectLst/>
                <a:latin typeface="Gilroy"/>
              </a:rPr>
              <a:t>Urine sample ‘drop offs’ significantly decreased, from 20-30 unsolicited urine samples pre-policy change to five clinician-requested urine samples per day.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b="0" i="0" dirty="0">
              <a:solidFill>
                <a:srgbClr val="212529"/>
              </a:solidFill>
              <a:effectLst/>
              <a:latin typeface="Gilroy"/>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0" i="0" dirty="0">
                <a:solidFill>
                  <a:srgbClr val="212529"/>
                </a:solidFill>
                <a:effectLst/>
                <a:latin typeface="Gilroy"/>
              </a:rPr>
              <a:t>Other positive outcomes included less total prescriptions of antibiotics for UTIs in 2021 vs 2020 for a similar time period. There was clearer documentation of areas including, rationale for UTI diagnosis more clearly, safety-netting and discussions regarding risks of antibiotics and antimicrobial resistance. </a:t>
            </a:r>
            <a:endParaRPr lang="en-GB" b="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solidFill>
                <a:srgbClr val="0563C1"/>
              </a:solidFill>
              <a:hlinkClick r:id="rId3">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Slide references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i="0" dirty="0"/>
              <a:t>Royal College of General Practitioners (RCGP) (2021). </a:t>
            </a:r>
            <a:r>
              <a:rPr lang="en-GB" b="0" i="1" dirty="0">
                <a:solidFill>
                  <a:srgbClr val="212529"/>
                </a:solidFill>
                <a:effectLst/>
                <a:latin typeface="Gilroy"/>
              </a:rPr>
              <a:t>How our practice got better at UTI management. </a:t>
            </a:r>
            <a:r>
              <a:rPr lang="en-GB" b="0" i="0" dirty="0">
                <a:solidFill>
                  <a:srgbClr val="212529"/>
                </a:solidFill>
                <a:effectLst/>
                <a:latin typeface="Gilroy"/>
              </a:rPr>
              <a:t>Available from: </a:t>
            </a:r>
            <a:r>
              <a:rPr lang="en-GB" dirty="0">
                <a:solidFill>
                  <a:srgbClr val="0563C1"/>
                </a:solidFill>
                <a:hlinkClick r:id="rId3">
                  <a:extLst>
                    <a:ext uri="{A12FA001-AC4F-418D-AE19-62706E023703}">
                      <ahyp:hlinkClr xmlns:ahyp="http://schemas.microsoft.com/office/drawing/2018/hyperlinkcolor" val="tx"/>
                    </a:ext>
                  </a:extLst>
                </a:hlinkClick>
              </a:rPr>
              <a:t>https://www.rcgp.org.uk/Blog/UTI-Management</a:t>
            </a:r>
            <a:r>
              <a:rPr lang="en-GB" dirty="0"/>
              <a:t> </a:t>
            </a:r>
            <a:r>
              <a:rPr lang="en-GB" b="0" i="0" dirty="0">
                <a:solidFill>
                  <a:srgbClr val="212529"/>
                </a:solidFill>
                <a:effectLst/>
                <a:latin typeface="Gilroy"/>
              </a:rPr>
              <a:t>. [Accessed: 28 April 2023]</a:t>
            </a:r>
            <a:r>
              <a:rPr lang="en-GB" b="0" dirty="0"/>
              <a:t> </a:t>
            </a:r>
          </a:p>
          <a:p>
            <a:endParaRPr lang="en-GB" b="1" dirty="0"/>
          </a:p>
        </p:txBody>
      </p:sp>
      <p:sp>
        <p:nvSpPr>
          <p:cNvPr id="4" name="Slide Number Placeholder 3"/>
          <p:cNvSpPr>
            <a:spLocks noGrp="1"/>
          </p:cNvSpPr>
          <p:nvPr>
            <p:ph type="sldNum" sz="quarter" idx="5"/>
          </p:nvPr>
        </p:nvSpPr>
        <p:spPr/>
        <p:txBody>
          <a:bodyPr/>
          <a:lstStyle/>
          <a:p>
            <a:fld id="{3BDEF78E-3B71-465F-BC3B-090A3ECD2E94}" type="slidenum">
              <a:rPr lang="en-GB" smtClean="0"/>
              <a:t>37</a:t>
            </a:fld>
            <a:endParaRPr lang="en-GB"/>
          </a:p>
        </p:txBody>
      </p:sp>
    </p:spTree>
    <p:extLst>
      <p:ext uri="{BB962C8B-B14F-4D97-AF65-F5344CB8AC3E}">
        <p14:creationId xmlns:p14="http://schemas.microsoft.com/office/powerpoint/2010/main" val="88551945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1" dirty="0"/>
              <a:t>Presenter talk</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0" i="0" dirty="0">
                <a:solidFill>
                  <a:srgbClr val="212529"/>
                </a:solidFill>
                <a:effectLst/>
                <a:latin typeface="Gilroy"/>
              </a:rPr>
              <a:t>This has had a positive effect on the whole practice team. Reception staff felt empowered to refuse to accept unsolicited urine samples, and had the support of the whole team to do so. Nursing staff spent much less time processing these samples and linking patient to sample.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b="0" i="0" dirty="0">
              <a:solidFill>
                <a:srgbClr val="212529"/>
              </a:solidFill>
              <a:effectLst/>
              <a:latin typeface="Gilroy"/>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0" i="0" dirty="0">
                <a:solidFill>
                  <a:srgbClr val="212529"/>
                </a:solidFill>
                <a:effectLst/>
                <a:latin typeface="Gilroy"/>
              </a:rPr>
              <a:t>There was a shift in clinician workload, from managing urine sample results to consultations where patient assessment is in line with national guidance.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b="0" i="0" dirty="0">
              <a:solidFill>
                <a:srgbClr val="212529"/>
              </a:solidFill>
              <a:effectLst/>
              <a:latin typeface="Gilroy"/>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0" i="0" dirty="0">
                <a:solidFill>
                  <a:srgbClr val="212529"/>
                </a:solidFill>
                <a:effectLst/>
                <a:latin typeface="Gilroy"/>
              </a:rPr>
              <a:t>The guidance and resources from TARGET supported clinicians at the practice to have the discussions around UTIs with patients.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solidFill>
                <a:srgbClr val="0563C1"/>
              </a:solidFill>
              <a:hlinkClick r:id="rId3">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Slide references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i="0" dirty="0"/>
              <a:t>Royal College of General Practitioners (RCGP) (2021). </a:t>
            </a:r>
            <a:r>
              <a:rPr lang="en-GB" b="0" i="1" dirty="0">
                <a:solidFill>
                  <a:srgbClr val="212529"/>
                </a:solidFill>
                <a:effectLst/>
                <a:latin typeface="Gilroy"/>
              </a:rPr>
              <a:t>How our practice got better at UTI management. </a:t>
            </a:r>
            <a:r>
              <a:rPr lang="en-GB" b="0" i="0" dirty="0">
                <a:solidFill>
                  <a:srgbClr val="212529"/>
                </a:solidFill>
                <a:effectLst/>
                <a:latin typeface="Gilroy"/>
              </a:rPr>
              <a:t>Available from: </a:t>
            </a:r>
            <a:r>
              <a:rPr lang="en-GB" dirty="0">
                <a:solidFill>
                  <a:srgbClr val="0563C1"/>
                </a:solidFill>
                <a:hlinkClick r:id="rId3">
                  <a:extLst>
                    <a:ext uri="{A12FA001-AC4F-418D-AE19-62706E023703}">
                      <ahyp:hlinkClr xmlns:ahyp="http://schemas.microsoft.com/office/drawing/2018/hyperlinkcolor" val="tx"/>
                    </a:ext>
                  </a:extLst>
                </a:hlinkClick>
              </a:rPr>
              <a:t>https://www.rcgp.org.uk/Blog/UTI-Management</a:t>
            </a:r>
            <a:r>
              <a:rPr lang="en-GB" dirty="0"/>
              <a:t> </a:t>
            </a:r>
            <a:r>
              <a:rPr lang="en-GB" b="0" i="0" dirty="0">
                <a:solidFill>
                  <a:srgbClr val="212529"/>
                </a:solidFill>
                <a:effectLst/>
                <a:latin typeface="Gilroy"/>
              </a:rPr>
              <a:t>. [Accessed: 28 April 2023]</a:t>
            </a:r>
            <a:r>
              <a:rPr lang="en-GB" b="0" dirty="0"/>
              <a:t> </a:t>
            </a:r>
          </a:p>
          <a:p>
            <a:endParaRPr lang="en-GB" b="1" dirty="0"/>
          </a:p>
        </p:txBody>
      </p:sp>
      <p:sp>
        <p:nvSpPr>
          <p:cNvPr id="4" name="Slide Number Placeholder 3"/>
          <p:cNvSpPr>
            <a:spLocks noGrp="1"/>
          </p:cNvSpPr>
          <p:nvPr>
            <p:ph type="sldNum" sz="quarter" idx="5"/>
          </p:nvPr>
        </p:nvSpPr>
        <p:spPr/>
        <p:txBody>
          <a:bodyPr/>
          <a:lstStyle/>
          <a:p>
            <a:fld id="{3BDEF78E-3B71-465F-BC3B-090A3ECD2E94}" type="slidenum">
              <a:rPr lang="en-GB" smtClean="0"/>
              <a:t>38</a:t>
            </a:fld>
            <a:endParaRPr lang="en-GB"/>
          </a:p>
        </p:txBody>
      </p:sp>
    </p:spTree>
    <p:extLst>
      <p:ext uri="{BB962C8B-B14F-4D97-AF65-F5344CB8AC3E}">
        <p14:creationId xmlns:p14="http://schemas.microsoft.com/office/powerpoint/2010/main" val="316795872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Presenter talk</a:t>
            </a:r>
          </a:p>
          <a:p>
            <a:r>
              <a:rPr lang="en-GB" dirty="0"/>
              <a:t>So summarise, this is a great example of how audits and other resources can be used as tools to support positive change and antimicrobial stewardship.</a:t>
            </a:r>
          </a:p>
          <a:p>
            <a:endParaRPr lang="en-GB" dirty="0"/>
          </a:p>
          <a:p>
            <a:r>
              <a:rPr lang="en-GB" dirty="0"/>
              <a:t>The whole practice approach is key to addressing problems.</a:t>
            </a:r>
          </a:p>
          <a:p>
            <a:endParaRPr lang="en-GB" dirty="0"/>
          </a:p>
          <a:p>
            <a:endParaRPr lang="en-GB" dirty="0"/>
          </a:p>
        </p:txBody>
      </p:sp>
      <p:sp>
        <p:nvSpPr>
          <p:cNvPr id="4" name="Slide Number Placeholder 3"/>
          <p:cNvSpPr>
            <a:spLocks noGrp="1"/>
          </p:cNvSpPr>
          <p:nvPr>
            <p:ph type="sldNum" sz="quarter" idx="5"/>
          </p:nvPr>
        </p:nvSpPr>
        <p:spPr/>
        <p:txBody>
          <a:bodyPr/>
          <a:lstStyle/>
          <a:p>
            <a:fld id="{3BDEF78E-3B71-465F-BC3B-090A3ECD2E94}" type="slidenum">
              <a:rPr lang="en-GB" smtClean="0"/>
              <a:t>39</a:t>
            </a:fld>
            <a:endParaRPr lang="en-GB"/>
          </a:p>
        </p:txBody>
      </p:sp>
    </p:spTree>
    <p:extLst>
      <p:ext uri="{BB962C8B-B14F-4D97-AF65-F5344CB8AC3E}">
        <p14:creationId xmlns:p14="http://schemas.microsoft.com/office/powerpoint/2010/main" val="26592677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Presenter talk</a:t>
            </a:r>
          </a:p>
          <a:p>
            <a:r>
              <a:rPr lang="en-GB" b="0" dirty="0"/>
              <a:t>In this webinar we will cover:</a:t>
            </a:r>
          </a:p>
          <a:p>
            <a:pPr marL="171450" indent="-171450">
              <a:buFont typeface="Arial" panose="020B0604020202020204" pitchFamily="34" charset="0"/>
              <a:buChar char="•"/>
            </a:pPr>
            <a:r>
              <a:rPr lang="en-GB" b="0" dirty="0"/>
              <a:t>Background and context to antimicrobial resistance and prescribing in primary care.</a:t>
            </a:r>
          </a:p>
          <a:p>
            <a:pPr marL="171450" indent="-171450">
              <a:buFont typeface="Arial" panose="020B0604020202020204" pitchFamily="34" charset="0"/>
              <a:buChar char="•"/>
            </a:pPr>
            <a:r>
              <a:rPr lang="en-GB" b="0" dirty="0"/>
              <a:t>The benefits of using audit and feedback, including evidence to support audit and feedback.</a:t>
            </a:r>
          </a:p>
          <a:p>
            <a:pPr marL="171450" indent="-171450">
              <a:buFont typeface="Arial" panose="020B0604020202020204" pitchFamily="34" charset="0"/>
              <a:buChar char="•"/>
            </a:pPr>
            <a:r>
              <a:rPr lang="en-GB" b="0" dirty="0"/>
              <a:t>Highlight some sources of prescribing data.</a:t>
            </a:r>
          </a:p>
          <a:p>
            <a:pPr marL="171450" indent="-171450">
              <a:buFont typeface="Arial" panose="020B0604020202020204" pitchFamily="34" charset="0"/>
              <a:buChar char="•"/>
            </a:pPr>
            <a:r>
              <a:rPr lang="en-GB" b="0" dirty="0"/>
              <a:t>Audit tools that are free and available for you to use in your practice.</a:t>
            </a:r>
          </a:p>
          <a:p>
            <a:pPr marL="171450" indent="-171450">
              <a:buFont typeface="Arial" panose="020B0604020202020204" pitchFamily="34" charset="0"/>
              <a:buChar char="•"/>
            </a:pPr>
            <a:r>
              <a:rPr lang="en-GB" b="0" dirty="0"/>
              <a:t>Practical tips that will support you when carrying out an audit.</a:t>
            </a:r>
          </a:p>
          <a:p>
            <a:pPr marL="171450" indent="-171450">
              <a:buFont typeface="Arial" panose="020B0604020202020204" pitchFamily="34" charset="0"/>
              <a:buChar char="•"/>
            </a:pPr>
            <a:r>
              <a:rPr lang="en-GB" b="0" dirty="0"/>
              <a:t>A real-life case study that demonstrates how a practice improved UTI management by using audits and other tools.</a:t>
            </a:r>
          </a:p>
        </p:txBody>
      </p:sp>
      <p:sp>
        <p:nvSpPr>
          <p:cNvPr id="4" name="Slide Number Placeholder 3"/>
          <p:cNvSpPr>
            <a:spLocks noGrp="1"/>
          </p:cNvSpPr>
          <p:nvPr>
            <p:ph type="sldNum" sz="quarter" idx="5"/>
          </p:nvPr>
        </p:nvSpPr>
        <p:spPr/>
        <p:txBody>
          <a:bodyPr/>
          <a:lstStyle/>
          <a:p>
            <a:fld id="{3BDEF78E-3B71-465F-BC3B-090A3ECD2E94}" type="slidenum">
              <a:rPr lang="en-GB" smtClean="0"/>
              <a:t>4</a:t>
            </a:fld>
            <a:endParaRPr lang="en-GB"/>
          </a:p>
        </p:txBody>
      </p:sp>
    </p:spTree>
    <p:extLst>
      <p:ext uri="{BB962C8B-B14F-4D97-AF65-F5344CB8AC3E}">
        <p14:creationId xmlns:p14="http://schemas.microsoft.com/office/powerpoint/2010/main" val="175062245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Presenter talk</a:t>
            </a:r>
          </a:p>
          <a:p>
            <a:r>
              <a:rPr lang="en-GB" b="0" dirty="0"/>
              <a:t>In addition to the TARGET Team, we would like to say thank you to all those who have helped develop and contribute to this webinar.</a:t>
            </a:r>
          </a:p>
        </p:txBody>
      </p:sp>
      <p:sp>
        <p:nvSpPr>
          <p:cNvPr id="4" name="Slide Number Placeholder 3"/>
          <p:cNvSpPr>
            <a:spLocks noGrp="1"/>
          </p:cNvSpPr>
          <p:nvPr>
            <p:ph type="sldNum" sz="quarter" idx="5"/>
          </p:nvPr>
        </p:nvSpPr>
        <p:spPr/>
        <p:txBody>
          <a:bodyPr/>
          <a:lstStyle/>
          <a:p>
            <a:fld id="{3BDEF78E-3B71-465F-BC3B-090A3ECD2E94}" type="slidenum">
              <a:rPr lang="en-GB" smtClean="0"/>
              <a:t>40</a:t>
            </a:fld>
            <a:endParaRPr lang="en-GB"/>
          </a:p>
        </p:txBody>
      </p:sp>
    </p:spTree>
    <p:extLst>
      <p:ext uri="{BB962C8B-B14F-4D97-AF65-F5344CB8AC3E}">
        <p14:creationId xmlns:p14="http://schemas.microsoft.com/office/powerpoint/2010/main" val="36609215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200" b="1" dirty="0">
                <a:latin typeface="Arial" panose="020B0604020202020204" pitchFamily="34" charset="0"/>
                <a:cs typeface="Arial" panose="020B0604020202020204" pitchFamily="34" charset="0"/>
              </a:rPr>
              <a:t>Presenter talk </a:t>
            </a:r>
            <a:endParaRPr lang="en-GB" altLang="en-US" sz="1200" dirty="0">
              <a:latin typeface="Arial" panose="020B0604020202020204" pitchFamily="34" charset="0"/>
              <a:cs typeface="Arial" panose="020B0604020202020204" pitchFamily="34" charset="0"/>
            </a:endParaRPr>
          </a:p>
          <a:p>
            <a:pPr eaLnBrk="1" hangingPunct="1">
              <a:spcBef>
                <a:spcPct val="0"/>
              </a:spcBef>
            </a:pPr>
            <a:r>
              <a:rPr lang="en-GB" altLang="en-US" sz="1400" dirty="0">
                <a:latin typeface="Arial" panose="020B0604020202020204" pitchFamily="34" charset="0"/>
                <a:cs typeface="Arial" panose="020B0604020202020204" pitchFamily="34" charset="0"/>
              </a:rPr>
              <a:t>I’m sure you are all already aware of the issues associated with AMR in your daily practice. However, on a global scale though, recent UN report (2), (April 2019) highlighted that is nothing is  that </a:t>
            </a:r>
            <a:r>
              <a:rPr lang="en-GB" altLang="en-US" sz="1400" b="0" i="0" kern="1200" dirty="0">
                <a:solidFill>
                  <a:schemeClr val="tx1"/>
                </a:solidFill>
                <a:effectLst/>
                <a:latin typeface="Arial" panose="020B0604020202020204" pitchFamily="34" charset="0"/>
                <a:ea typeface="ヒラギノ角ゴ Pro W3" pitchFamily="84" charset="-128"/>
                <a:cs typeface="Arial" panose="020B0604020202020204" pitchFamily="34" charset="0"/>
              </a:rPr>
              <a:t>b</a:t>
            </a:r>
            <a:r>
              <a:rPr lang="en-GB" sz="1400" b="0" i="0" kern="1200" dirty="0">
                <a:solidFill>
                  <a:schemeClr val="tx1"/>
                </a:solidFill>
                <a:effectLst/>
                <a:latin typeface="Arial" panose="020B0604020202020204" pitchFamily="34" charset="0"/>
                <a:ea typeface="ヒラギノ角ゴ Pro W3" pitchFamily="84" charset="-128"/>
                <a:cs typeface="Arial" panose="020B0604020202020204" pitchFamily="34" charset="0"/>
              </a:rPr>
              <a:t>y 2050, AMR could kill 10 million people per year, in its worst-case scenario. This is more than diabetes and cancer </a:t>
            </a:r>
            <a:r>
              <a:rPr lang="en-GB" sz="1200" b="0" i="0" kern="1200" dirty="0">
                <a:solidFill>
                  <a:schemeClr val="tx1"/>
                </a:solidFill>
                <a:effectLst/>
                <a:latin typeface="Arial" panose="020B0604020202020204" pitchFamily="34" charset="0"/>
                <a:ea typeface="ヒラギノ角ゴ Pro W3" pitchFamily="84" charset="-128"/>
                <a:cs typeface="Arial" panose="020B0604020202020204" pitchFamily="34" charset="0"/>
              </a:rPr>
              <a:t>combined. This will also come at a cost of £66 trillion pounds. </a:t>
            </a:r>
          </a:p>
          <a:p>
            <a:pPr eaLnBrk="1" hangingPunct="1">
              <a:spcBef>
                <a:spcPct val="0"/>
              </a:spcBef>
            </a:pPr>
            <a:endParaRPr lang="en-GB" altLang="en-US" sz="1200" dirty="0">
              <a:latin typeface="Arial" panose="020B0604020202020204" pitchFamily="34" charset="0"/>
              <a:cs typeface="Arial" panose="020B0604020202020204" pitchFamily="34" charset="0"/>
            </a:endParaRPr>
          </a:p>
          <a:p>
            <a:pPr eaLnBrk="1" hangingPunct="1">
              <a:spcBef>
                <a:spcPct val="0"/>
              </a:spcBef>
            </a:pPr>
            <a:r>
              <a:rPr lang="en-GB" altLang="en-US" sz="1200" dirty="0">
                <a:latin typeface="Arial" panose="020B0604020202020204" pitchFamily="34" charset="0"/>
                <a:cs typeface="Arial" panose="020B0604020202020204" pitchFamily="34" charset="0"/>
              </a:rPr>
              <a:t>There have been a number of initiatives and developments at a national level to get people thinking responsibly about antibiotic prescribing. NICE issued guidance on Antimicrobial Stewardship (NG 15); the NHS and Public Health England jointly issued a Patient Safety Alert around AMS; there are prescribing quality measures and incentives and the DH would like us to get back to the level of prescribing that we had in 2010.</a:t>
            </a:r>
          </a:p>
          <a:p>
            <a:pPr eaLnBrk="1" hangingPunct="1">
              <a:spcBef>
                <a:spcPct val="0"/>
              </a:spcBef>
            </a:pPr>
            <a:endParaRPr lang="en-GB" altLang="en-US" sz="1200" dirty="0">
              <a:latin typeface="Arial" panose="020B0604020202020204" pitchFamily="34" charset="0"/>
              <a:cs typeface="Arial" panose="020B0604020202020204" pitchFamily="34" charset="0"/>
            </a:endParaRPr>
          </a:p>
          <a:p>
            <a:pPr eaLnBrk="1" hangingPunct="1">
              <a:spcBef>
                <a:spcPct val="0"/>
              </a:spcBef>
            </a:pPr>
            <a:r>
              <a:rPr lang="en-GB" altLang="en-US" sz="1200" dirty="0">
                <a:latin typeface="Arial" panose="020B0604020202020204" pitchFamily="34" charset="0"/>
                <a:cs typeface="Arial" panose="020B0604020202020204" pitchFamily="34" charset="0"/>
              </a:rPr>
              <a:t>The TARGET Guide to Resources provides more detail on these measures, and the TARGET toolkit helps to optimise your use of antibiotics.</a:t>
            </a:r>
          </a:p>
          <a:p>
            <a:endParaRPr lang="en-GB" sz="1200" dirty="0">
              <a:latin typeface="Arial" panose="020B0604020202020204" pitchFamily="34" charset="0"/>
              <a:cs typeface="Arial" panose="020B0604020202020204" pitchFamily="34" charset="0"/>
            </a:endParaRPr>
          </a:p>
          <a:p>
            <a:r>
              <a:rPr lang="en-GB" sz="1200" b="1" dirty="0">
                <a:latin typeface="Arial" panose="020B0604020202020204" pitchFamily="34" charset="0"/>
                <a:cs typeface="Arial" panose="020B0604020202020204" pitchFamily="34" charset="0"/>
              </a:rPr>
              <a:t>Slide references</a:t>
            </a:r>
          </a:p>
          <a:p>
            <a:pPr marL="342900" marR="0" indent="-342900">
              <a:buAutoNum type="arabicParenBoth"/>
            </a:pPr>
            <a:r>
              <a:rPr lang="en-GB" sz="1200" dirty="0">
                <a:latin typeface="Arial" panose="020B0604020202020204" pitchFamily="34" charset="0"/>
                <a:cs typeface="Arial" panose="020B0604020202020204" pitchFamily="34" charset="0"/>
              </a:rPr>
              <a:t>The review on antimicrobial resistance, chaired by Jim O’Neill. Tackling drug-resistant infections globally: final report and recommendations. 2016. [Available from: https://amr-review.org/sites/default/files/160518_Final%20paper_with%20cover.pdf]  </a:t>
            </a:r>
          </a:p>
          <a:p>
            <a:pPr marL="342900" marR="0" indent="-342900">
              <a:buAutoNum type="arabicParenBoth"/>
            </a:pPr>
            <a:endParaRPr lang="en-GB" sz="1200" dirty="0">
              <a:latin typeface="Arial" panose="020B0604020202020204" pitchFamily="34" charset="0"/>
              <a:cs typeface="Arial" panose="020B0604020202020204" pitchFamily="34" charset="0"/>
            </a:endParaRPr>
          </a:p>
          <a:p>
            <a:pPr marL="342900" marR="0" indent="-342900">
              <a:buAutoNum type="arabicParenBoth"/>
            </a:pPr>
            <a:r>
              <a:rPr lang="en-GB" sz="1200" dirty="0">
                <a:latin typeface="Arial" panose="020B0604020202020204" pitchFamily="34" charset="0"/>
                <a:cs typeface="Arial" panose="020B0604020202020204" pitchFamily="34" charset="0"/>
              </a:rPr>
              <a:t>IACG (2019). “No time to wait: securing the future from drug-resistant infections”</a:t>
            </a:r>
          </a:p>
        </p:txBody>
      </p:sp>
      <p:sp>
        <p:nvSpPr>
          <p:cNvPr id="4" name="Slide Number Placeholder 3"/>
          <p:cNvSpPr>
            <a:spLocks noGrp="1"/>
          </p:cNvSpPr>
          <p:nvPr>
            <p:ph type="sldNum" sz="quarter" idx="5"/>
          </p:nvPr>
        </p:nvSpPr>
        <p:spPr/>
        <p:txBody>
          <a:bodyPr/>
          <a:lstStyle/>
          <a:p>
            <a:fld id="{3BDEF78E-3B71-465F-BC3B-090A3ECD2E94}" type="slidenum">
              <a:rPr lang="en-GB" smtClean="0"/>
              <a:t>5</a:t>
            </a:fld>
            <a:endParaRPr lang="en-GB"/>
          </a:p>
        </p:txBody>
      </p:sp>
    </p:spTree>
    <p:extLst>
      <p:ext uri="{BB962C8B-B14F-4D97-AF65-F5344CB8AC3E}">
        <p14:creationId xmlns:p14="http://schemas.microsoft.com/office/powerpoint/2010/main" val="31853812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800" b="1" dirty="0">
                <a:latin typeface="Arial" panose="020B0604020202020204" pitchFamily="34" charset="0"/>
                <a:cs typeface="Arial" panose="020B0604020202020204" pitchFamily="34" charset="0"/>
              </a:rPr>
              <a:t>Presenter talk </a:t>
            </a:r>
            <a:endParaRPr lang="en-GB" altLang="en-US" sz="18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800" dirty="0">
                <a:latin typeface="Arial" panose="020B0604020202020204" pitchFamily="34" charset="0"/>
                <a:cs typeface="Arial" panose="020B0604020202020204" pitchFamily="34" charset="0"/>
              </a:rPr>
              <a:t>What does that mean for us in primary care? We know that around 71% of all antibiotics are prescribed in primary care. Research show that this equates to </a:t>
            </a:r>
            <a:r>
              <a:rPr lang="en-GB" sz="1800" dirty="0">
                <a:latin typeface="Arial" panose="020B0604020202020204" pitchFamily="34" charset="0"/>
                <a:cs typeface="Arial" panose="020B0604020202020204" pitchFamily="34" charset="0"/>
              </a:rPr>
              <a:t>1 in 3 individuals in England take at least one course of antibiotics or, </a:t>
            </a:r>
            <a:r>
              <a:rPr lang="en-GB" altLang="en-US" sz="1800" dirty="0">
                <a:latin typeface="Arial" panose="020B0604020202020204" pitchFamily="34" charset="0"/>
                <a:cs typeface="Arial" panose="020B0604020202020204" pitchFamily="34" charset="0"/>
              </a:rPr>
              <a:t>about </a:t>
            </a:r>
            <a:r>
              <a:rPr lang="en-GB" sz="2000" dirty="0"/>
              <a:t>29 million antibiotic items prescribed in England (</a:t>
            </a:r>
            <a:r>
              <a:rPr lang="en-GB" altLang="en-US" sz="1800" dirty="0">
                <a:latin typeface="Arial" panose="020B0604020202020204" pitchFamily="34" charset="0"/>
                <a:cs typeface="Arial" panose="020B0604020202020204" pitchFamily="34" charset="0"/>
              </a:rPr>
              <a:t>2021/22 financial year)</a:t>
            </a:r>
            <a:r>
              <a:rPr lang="en-GB" sz="1800" dirty="0">
                <a:latin typeface="Arial" panose="020B060402020202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latin typeface="Arial" panose="020B0604020202020204" pitchFamily="34" charset="0"/>
                <a:cs typeface="Arial" panose="020B0604020202020204" pitchFamily="34" charset="0"/>
              </a:rPr>
              <a:t>Whilst the majority of these antibiotics are needed, </a:t>
            </a:r>
            <a:r>
              <a:rPr lang="en-GB" sz="2800" b="0" i="0" dirty="0">
                <a:solidFill>
                  <a:srgbClr val="202124"/>
                </a:solidFill>
                <a:effectLst/>
                <a:latin typeface="Google Sans"/>
                <a:cs typeface="Arial" panose="020B0604020202020204" pitchFamily="34" charset="0"/>
              </a:rPr>
              <a:t>p</a:t>
            </a:r>
            <a:r>
              <a:rPr lang="en-GB" sz="2800" b="0" i="0" dirty="0">
                <a:solidFill>
                  <a:srgbClr val="202124"/>
                </a:solidFill>
                <a:effectLst/>
                <a:latin typeface="Google Sans"/>
              </a:rPr>
              <a:t>revious studies estimated that </a:t>
            </a:r>
            <a:r>
              <a:rPr lang="en-GB" sz="2800" b="0" i="0" dirty="0">
                <a:solidFill>
                  <a:srgbClr val="040C28"/>
                </a:solidFill>
                <a:effectLst/>
                <a:latin typeface="Google Sans"/>
              </a:rPr>
              <a:t>one-fifth to one-third</a:t>
            </a:r>
            <a:r>
              <a:rPr lang="en-GB" sz="2800" b="0" i="0" dirty="0">
                <a:solidFill>
                  <a:srgbClr val="202124"/>
                </a:solidFill>
                <a:effectLst/>
                <a:latin typeface="Google Sans"/>
              </a:rPr>
              <a:t> of UK antibiotic prescriptions in primary care are unnecessary or inappropriate. Although we have seen a continuing decline in primary care prescribing since 2014, it is important that we continue to monitor and review our prescribing behaviours.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800" b="0" i="0" dirty="0">
              <a:solidFill>
                <a:srgbClr val="202124"/>
              </a:solidFill>
              <a:effectLst/>
              <a:latin typeface="Google Sans"/>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800" b="0" i="0" dirty="0">
                <a:solidFill>
                  <a:srgbClr val="202124"/>
                </a:solidFill>
                <a:effectLst/>
                <a:latin typeface="Google Sans"/>
                <a:cs typeface="Arial" panose="020B0604020202020204" pitchFamily="34" charset="0"/>
              </a:rPr>
              <a:t>There is a need to continue to review our antibiotic use in line with guidance. The guidance is based on national resistance patterns and evidence. Which leads nicely onto the next slide.</a:t>
            </a:r>
            <a:endParaRPr lang="en-GB" sz="1800" dirty="0">
              <a:latin typeface="Arial" panose="020B0604020202020204" pitchFamily="34" charset="0"/>
              <a:cs typeface="Arial" panose="020B0604020202020204" pitchFamily="34" charset="0"/>
            </a:endParaRPr>
          </a:p>
          <a:p>
            <a:endParaRPr lang="en-GB" sz="1800" b="0" i="0" kern="1200" dirty="0">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800" b="1" dirty="0">
                <a:latin typeface="Arial" panose="020B0604020202020204" pitchFamily="34" charset="0"/>
                <a:cs typeface="Arial" panose="020B0604020202020204" pitchFamily="34" charset="0"/>
              </a:rPr>
              <a:t>Presenter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1" kern="1200" dirty="0">
                <a:solidFill>
                  <a:schemeClr val="tx1"/>
                </a:solidFill>
                <a:effectLst/>
                <a:latin typeface="Arial" panose="020B0604020202020204" pitchFamily="34" charset="0"/>
                <a:cs typeface="Arial" panose="020B0604020202020204" pitchFamily="34" charset="0"/>
              </a:rPr>
              <a:t>Graph – Total antibiotic consumption by setting, expressed as DDDs per 1000 inhabitants per day, England, 2017 – 2021 </a:t>
            </a:r>
            <a:endParaRPr lang="en-GB" sz="1800" b="0" i="0" kern="1200" dirty="0">
              <a:solidFill>
                <a:schemeClr val="tx1"/>
              </a:solidFill>
              <a:effectLst/>
              <a:latin typeface="Arial" panose="020B0604020202020204" pitchFamily="34" charset="0"/>
              <a:cs typeface="Arial" panose="020B0604020202020204" pitchFamily="34" charset="0"/>
            </a:endParaRPr>
          </a:p>
          <a:p>
            <a:endParaRPr lang="en-GB" sz="1800" b="0" i="0" kern="1200" dirty="0">
              <a:solidFill>
                <a:schemeClr val="tx1"/>
              </a:solidFill>
              <a:effectLst/>
              <a:latin typeface="Arial" panose="020B0604020202020204" pitchFamily="34" charset="0"/>
              <a:cs typeface="Arial" panose="020B0604020202020204" pitchFamily="34" charset="0"/>
            </a:endParaRPr>
          </a:p>
          <a:p>
            <a:r>
              <a:rPr lang="en-GB" sz="1800" b="1" i="0" kern="1200" dirty="0">
                <a:solidFill>
                  <a:schemeClr val="tx1"/>
                </a:solidFill>
                <a:effectLst/>
                <a:latin typeface="Arial" panose="020B0604020202020204" pitchFamily="34" charset="0"/>
                <a:cs typeface="Arial" panose="020B0604020202020204" pitchFamily="34" charset="0"/>
              </a:rPr>
              <a:t>Slide references</a:t>
            </a:r>
          </a:p>
          <a:p>
            <a:pPr marR="0"/>
            <a:r>
              <a:rPr lang="en-GB" sz="1800" dirty="0">
                <a:latin typeface="Arial" panose="020B0604020202020204" pitchFamily="34" charset="0"/>
                <a:cs typeface="Arial" panose="020B0604020202020204" pitchFamily="34" charset="0"/>
              </a:rPr>
              <a:t>(1) UK Health Security Agency (2022). English surveillance programme for antimicrobial utilisation and resistance (ESPAUR), Report 2021-2022.</a:t>
            </a:r>
          </a:p>
          <a:p>
            <a:pPr marR="0"/>
            <a:r>
              <a:rPr lang="en-GB" sz="3200" dirty="0">
                <a:latin typeface="Calibri" panose="020F0502020204030204" pitchFamily="34" charset="0"/>
              </a:rPr>
              <a:t>	</a:t>
            </a:r>
          </a:p>
        </p:txBody>
      </p:sp>
      <p:sp>
        <p:nvSpPr>
          <p:cNvPr id="4" name="Slide Number Placeholder 3"/>
          <p:cNvSpPr>
            <a:spLocks noGrp="1"/>
          </p:cNvSpPr>
          <p:nvPr>
            <p:ph type="sldNum" sz="quarter" idx="5"/>
          </p:nvPr>
        </p:nvSpPr>
        <p:spPr/>
        <p:txBody>
          <a:bodyPr/>
          <a:lstStyle/>
          <a:p>
            <a:fld id="{3BDEF78E-3B71-465F-BC3B-090A3ECD2E94}" type="slidenum">
              <a:rPr lang="en-GB" smtClean="0"/>
              <a:t>6</a:t>
            </a:fld>
            <a:endParaRPr lang="en-GB"/>
          </a:p>
        </p:txBody>
      </p:sp>
    </p:spTree>
    <p:extLst>
      <p:ext uri="{BB962C8B-B14F-4D97-AF65-F5344CB8AC3E}">
        <p14:creationId xmlns:p14="http://schemas.microsoft.com/office/powerpoint/2010/main" val="41581949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Presenter talk</a:t>
            </a:r>
          </a:p>
          <a:p>
            <a:r>
              <a:rPr lang="en-GB" b="0" dirty="0"/>
              <a:t>By definition, a clinical audit is a quality improvement cycle that involves measuring healthcare effectiveness against agreed, evidence-based standards for high quality and taking action to guide practice in line with these standards (Burgess, 2011).</a:t>
            </a:r>
          </a:p>
          <a:p>
            <a:pPr marL="228600" indent="-228600">
              <a:buFont typeface="+mj-lt"/>
              <a:buAutoNum type="arabicPeriod"/>
            </a:pPr>
            <a:r>
              <a:rPr lang="en-GB" b="0" dirty="0"/>
              <a:t>Firstly, audits e</a:t>
            </a:r>
            <a:r>
              <a:rPr lang="en-GB" b="0" i="0" dirty="0">
                <a:effectLst/>
              </a:rPr>
              <a:t>valuate, support and promote good prescribing practices, for example adherence to existing prescribing guidelines.</a:t>
            </a:r>
          </a:p>
          <a:p>
            <a:pPr marL="228600" indent="-228600">
              <a:buFont typeface="+mj-lt"/>
              <a:buAutoNum type="arabicPeriod"/>
            </a:pPr>
            <a:r>
              <a:rPr lang="en-GB" b="0" i="0" dirty="0">
                <a:effectLst/>
              </a:rPr>
              <a:t>Secondly, audits can help improve the quality of prescriptions which can improves the quality of healthcare provided. </a:t>
            </a:r>
          </a:p>
          <a:p>
            <a:pPr marL="228600" indent="-228600">
              <a:buFont typeface="+mj-lt"/>
              <a:buAutoNum type="arabicPeriod"/>
            </a:pPr>
            <a:r>
              <a:rPr lang="en-GB" b="0" i="0" dirty="0">
                <a:effectLst/>
              </a:rPr>
              <a:t>Finally, audits can i</a:t>
            </a:r>
            <a:r>
              <a:rPr lang="en-GB" dirty="0"/>
              <a:t>mprove prescribing safety in general practice, for example checking the correct drug/duration/dose or monitoring repeat prescriptions. Inappropriate drug/duration/dose or inappropriate repeat prescriptions can have implications for antimicrobial resistance.</a:t>
            </a:r>
          </a:p>
          <a:p>
            <a:pPr lvl="1"/>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Slide references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ZW" sz="1800" dirty="0">
                <a:effectLst/>
                <a:latin typeface="Arial" panose="020B0604020202020204" pitchFamily="34" charset="0"/>
                <a:ea typeface="Calibri" panose="020F0502020204030204" pitchFamily="34" charset="0"/>
                <a:cs typeface="Times New Roman" panose="02020603050405020304" pitchFamily="18" charset="0"/>
              </a:rPr>
              <a:t>Burgess, R. 2011. </a:t>
            </a:r>
            <a:r>
              <a:rPr lang="en-ZW" sz="1800" i="1" dirty="0">
                <a:effectLst/>
                <a:latin typeface="Arial" panose="020B0604020202020204" pitchFamily="34" charset="0"/>
                <a:ea typeface="Calibri" panose="020F0502020204030204" pitchFamily="34" charset="0"/>
                <a:cs typeface="Times New Roman" panose="02020603050405020304" pitchFamily="18" charset="0"/>
              </a:rPr>
              <a:t>New Principles of Best Practice in Clinical Audit</a:t>
            </a:r>
            <a:r>
              <a:rPr lang="en-ZW" sz="1800" dirty="0">
                <a:effectLst/>
                <a:latin typeface="Arial" panose="020B0604020202020204" pitchFamily="34" charset="0"/>
                <a:ea typeface="Calibri" panose="020F0502020204030204" pitchFamily="34" charset="0"/>
                <a:cs typeface="Times New Roman" panose="02020603050405020304" pitchFamily="18" charset="0"/>
              </a:rPr>
              <a:t>. 2</a:t>
            </a:r>
            <a:r>
              <a:rPr lang="en-ZW" sz="1800" baseline="30000" dirty="0">
                <a:effectLst/>
                <a:latin typeface="Arial" panose="020B0604020202020204" pitchFamily="34" charset="0"/>
                <a:ea typeface="Calibri" panose="020F0502020204030204" pitchFamily="34" charset="0"/>
                <a:cs typeface="Times New Roman" panose="02020603050405020304" pitchFamily="18" charset="0"/>
              </a:rPr>
              <a:t>nd</a:t>
            </a:r>
            <a:r>
              <a:rPr lang="en-ZW" sz="1800" dirty="0">
                <a:effectLst/>
                <a:latin typeface="Arial" panose="020B0604020202020204" pitchFamily="34" charset="0"/>
                <a:ea typeface="Calibri" panose="020F0502020204030204" pitchFamily="34" charset="0"/>
                <a:cs typeface="Times New Roman" panose="02020603050405020304" pitchFamily="18" charset="0"/>
              </a:rPr>
              <a:t> ed. Radcliffe Publishing Ltd.</a:t>
            </a:r>
            <a:endParaRPr lang="en-ZW" dirty="0">
              <a:solidFill>
                <a:schemeClr val="tx1"/>
              </a:solidFill>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ZW" sz="1800" dirty="0">
                <a:effectLst/>
                <a:latin typeface="Arial" panose="020B0604020202020204" pitchFamily="34" charset="0"/>
                <a:ea typeface="Calibri" panose="020F0502020204030204" pitchFamily="34" charset="0"/>
                <a:cs typeface="Times New Roman" panose="02020603050405020304" pitchFamily="18" charset="0"/>
              </a:rPr>
              <a:t>Care in Mind. 2020. The importance of Clinical Audit (Online). Care in Mind. Available at: </a:t>
            </a:r>
            <a:r>
              <a:rPr lang="en-ZW" sz="1800"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3"/>
              </a:rPr>
              <a:t>https://www.careinmind.co.uk/2020/11/27/the-importance-of-clinical-audit/</a:t>
            </a:r>
            <a:r>
              <a:rPr lang="en-ZW" sz="1800" dirty="0">
                <a:effectLst/>
                <a:latin typeface="Arial" panose="020B0604020202020204" pitchFamily="34" charset="0"/>
                <a:ea typeface="Calibri" panose="020F0502020204030204" pitchFamily="34" charset="0"/>
                <a:cs typeface="Times New Roman" panose="02020603050405020304" pitchFamily="18" charset="0"/>
              </a:rPr>
              <a:t> (Accessed on 22 August 2022)</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ZW" dirty="0">
                <a:solidFill>
                  <a:schemeClr val="tx1"/>
                </a:solidFill>
              </a:rPr>
              <a:t>Hughes, M. 2012. Clinical Audit: A Manual for Lay Members of The Clinical Audit Team. Health Quality Improvement Partnership</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GB"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p:txBody>
      </p:sp>
      <p:sp>
        <p:nvSpPr>
          <p:cNvPr id="4" name="Slide Number Placeholder 3"/>
          <p:cNvSpPr>
            <a:spLocks noGrp="1"/>
          </p:cNvSpPr>
          <p:nvPr>
            <p:ph type="sldNum" sz="quarter" idx="5"/>
          </p:nvPr>
        </p:nvSpPr>
        <p:spPr/>
        <p:txBody>
          <a:bodyPr/>
          <a:lstStyle/>
          <a:p>
            <a:fld id="{3BDEF78E-3B71-465F-BC3B-090A3ECD2E94}" type="slidenum">
              <a:rPr lang="en-GB" smtClean="0"/>
              <a:t>7</a:t>
            </a:fld>
            <a:endParaRPr lang="en-GB"/>
          </a:p>
        </p:txBody>
      </p:sp>
    </p:spTree>
    <p:extLst>
      <p:ext uri="{BB962C8B-B14F-4D97-AF65-F5344CB8AC3E}">
        <p14:creationId xmlns:p14="http://schemas.microsoft.com/office/powerpoint/2010/main" val="40216134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Presenter talk</a:t>
            </a:r>
          </a:p>
          <a:p>
            <a:r>
              <a:rPr lang="en-GB" b="0" dirty="0"/>
              <a:t>Now to focus on audit and feedback in particular. Why is it useful?</a:t>
            </a:r>
          </a:p>
          <a:p>
            <a:pPr marL="228600" indent="-228600">
              <a:buFont typeface="+mj-lt"/>
              <a:buAutoNum type="arabicPeriod"/>
            </a:pPr>
            <a:r>
              <a:rPr lang="en-GB" b="0" dirty="0"/>
              <a:t>It can be used to help teams identify areas for improvement and areas to celebrate. For example, perhaps an audit might show that a practice might need to work on improving prescribing the correct course length of antibiotic in line with national guidelines. </a:t>
            </a:r>
          </a:p>
          <a:p>
            <a:pPr marL="228600" indent="-228600">
              <a:buFont typeface="+mj-lt"/>
              <a:buAutoNum type="arabicPeriod"/>
            </a:pPr>
            <a:r>
              <a:rPr lang="en-GB" b="0" dirty="0"/>
              <a:t>It can be used for personal development and reflection on own antibiotic prescribing. </a:t>
            </a:r>
          </a:p>
          <a:p>
            <a:pPr marL="228600" indent="-228600">
              <a:buFont typeface="+mj-lt"/>
              <a:buAutoNum type="arabicPeriod"/>
            </a:pPr>
            <a:r>
              <a:rPr lang="en-GB" b="0" dirty="0"/>
              <a:t>As well as personal reflection, it can also be used for practice wide reflection on antibiotic prescribing, for example presenting audit results visually in a practice meeting to discuss.</a:t>
            </a:r>
          </a:p>
          <a:p>
            <a:pPr marL="228600" indent="-228600">
              <a:buFont typeface="+mj-lt"/>
              <a:buAutoNum type="arabicPeriod"/>
            </a:pPr>
            <a:r>
              <a:rPr lang="en-GB" b="0" dirty="0"/>
              <a:t>Audits are a useful tool for problem solving. We will get into a real life example of this later on.</a:t>
            </a:r>
          </a:p>
          <a:p>
            <a:pPr marL="228600" indent="-228600">
              <a:buFont typeface="+mj-lt"/>
              <a:buAutoNum type="arabicPeriod"/>
            </a:pPr>
            <a:r>
              <a:rPr lang="en-GB" b="0" dirty="0"/>
              <a:t>Having considered all of this, audit and feedback of results can be used to develop a plan of action to help sup[port positive change.</a:t>
            </a:r>
          </a:p>
          <a:p>
            <a:pPr marL="0" indent="0">
              <a:buFont typeface="+mj-lt"/>
              <a:buNone/>
            </a:pPr>
            <a:endParaRPr lang="en-GB" b="0" dirty="0"/>
          </a:p>
          <a:p>
            <a:pPr marL="0" indent="0">
              <a:buFont typeface="+mj-lt"/>
              <a:buNone/>
            </a:pPr>
            <a:r>
              <a:rPr lang="en-GB" b="0" dirty="0"/>
              <a:t>So how does this impact the bigger picture? All of the points mentioned on the slide can help optimise antibiotic prescribing and reduce antimicrobial resistance.</a:t>
            </a:r>
          </a:p>
        </p:txBody>
      </p:sp>
      <p:sp>
        <p:nvSpPr>
          <p:cNvPr id="4" name="Slide Number Placeholder 3"/>
          <p:cNvSpPr>
            <a:spLocks noGrp="1"/>
          </p:cNvSpPr>
          <p:nvPr>
            <p:ph type="sldNum" sz="quarter" idx="5"/>
          </p:nvPr>
        </p:nvSpPr>
        <p:spPr/>
        <p:txBody>
          <a:bodyPr/>
          <a:lstStyle/>
          <a:p>
            <a:fld id="{3BDEF78E-3B71-465F-BC3B-090A3ECD2E94}" type="slidenum">
              <a:rPr lang="en-GB" smtClean="0"/>
              <a:t>8</a:t>
            </a:fld>
            <a:endParaRPr lang="en-GB"/>
          </a:p>
        </p:txBody>
      </p:sp>
    </p:spTree>
    <p:extLst>
      <p:ext uri="{BB962C8B-B14F-4D97-AF65-F5344CB8AC3E}">
        <p14:creationId xmlns:p14="http://schemas.microsoft.com/office/powerpoint/2010/main" val="41330259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1" dirty="0"/>
              <a:t>Presenter talk</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0" dirty="0"/>
              <a:t>This slide shows stages of the audit and feedback cycle.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b="0" dirty="0"/>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r>
              <a:rPr lang="en-GB" b="0" dirty="0"/>
              <a:t>Identify the area for review – this could be a known problem prescribing area, an area identified by a Quality premium or for personal reflection purposes. </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r>
              <a:rPr lang="en-GB" b="0" dirty="0"/>
              <a:t>Audit prescribing in this area – identify what you are auditing – treatment based on condition, specific antibiotic prescribing regardless of condition, provision of advice, or something else.</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r>
              <a:rPr lang="en-GB" b="0" dirty="0"/>
              <a:t>It is crucial to then interpret and reflect on findings to either self, individuals or team depending on how and what you are auditing.</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r>
              <a:rPr lang="en-GB" b="0" dirty="0"/>
              <a:t>This leads into what is arguably the most important element of the audit cycle – action planning – what, if anything, is required to change and how do you plan to do this, when do you plan to review, etc. It is strongly recommend that if this is recommendations for a whole practice, then you get the whole practice views and opinions.</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r>
              <a:rPr lang="en-GB" b="0" dirty="0"/>
              <a:t>Finally implementing the action plan.</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endParaRPr lang="en-GB" b="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0" dirty="0"/>
              <a:t>And repeat as necessary.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b="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1" dirty="0"/>
              <a:t>Slide references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Adapted from </a:t>
            </a:r>
            <a:r>
              <a:rPr lang="en-ZW" sz="1800" dirty="0">
                <a:effectLst/>
                <a:latin typeface="Arial" panose="020B0604020202020204" pitchFamily="34" charset="0"/>
                <a:ea typeface="Calibri" panose="020F0502020204030204" pitchFamily="34" charset="0"/>
                <a:cs typeface="Times New Roman" panose="02020603050405020304" pitchFamily="18" charset="0"/>
              </a:rPr>
              <a:t>Hughes, M. 2012. </a:t>
            </a:r>
            <a:r>
              <a:rPr lang="en-ZW" sz="1800" i="1" dirty="0">
                <a:effectLst/>
                <a:latin typeface="Arial" panose="020B0604020202020204" pitchFamily="34" charset="0"/>
                <a:ea typeface="Calibri" panose="020F0502020204030204" pitchFamily="34" charset="0"/>
                <a:cs typeface="Times New Roman" panose="02020603050405020304" pitchFamily="18" charset="0"/>
              </a:rPr>
              <a:t>Clinical Audit: A Manual for Lay Members of The Clinical Audit Team</a:t>
            </a:r>
            <a:r>
              <a:rPr lang="en-ZW" sz="1800" dirty="0">
                <a:effectLst/>
                <a:latin typeface="Arial" panose="020B0604020202020204" pitchFamily="34" charset="0"/>
                <a:ea typeface="Calibri" panose="020F0502020204030204" pitchFamily="34" charset="0"/>
                <a:cs typeface="Times New Roman" panose="02020603050405020304" pitchFamily="18" charset="0"/>
              </a:rPr>
              <a:t>. Health Quality Improvement Partnership</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a:p>
        </p:txBody>
      </p:sp>
      <p:sp>
        <p:nvSpPr>
          <p:cNvPr id="4" name="Slide Number Placeholder 3"/>
          <p:cNvSpPr>
            <a:spLocks noGrp="1"/>
          </p:cNvSpPr>
          <p:nvPr>
            <p:ph type="sldNum" sz="quarter" idx="5"/>
          </p:nvPr>
        </p:nvSpPr>
        <p:spPr/>
        <p:txBody>
          <a:bodyPr/>
          <a:lstStyle/>
          <a:p>
            <a:fld id="{3BDEF78E-3B71-465F-BC3B-090A3ECD2E94}" type="slidenum">
              <a:rPr lang="en-GB" smtClean="0"/>
              <a:t>9</a:t>
            </a:fld>
            <a:endParaRPr lang="en-GB"/>
          </a:p>
        </p:txBody>
      </p:sp>
    </p:spTree>
    <p:extLst>
      <p:ext uri="{BB962C8B-B14F-4D97-AF65-F5344CB8AC3E}">
        <p14:creationId xmlns:p14="http://schemas.microsoft.com/office/powerpoint/2010/main" val="31072106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r>
              <a:rPr lang="en-US"/>
              <a:t>May 2023</a:t>
            </a:r>
            <a:endParaRPr lang="en-GB" dirty="0"/>
          </a:p>
        </p:txBody>
      </p:sp>
      <p:sp>
        <p:nvSpPr>
          <p:cNvPr id="5" name="Footer Placeholder 4"/>
          <p:cNvSpPr>
            <a:spLocks noGrp="1"/>
          </p:cNvSpPr>
          <p:nvPr>
            <p:ph type="ftr" sz="quarter" idx="11"/>
          </p:nvPr>
        </p:nvSpPr>
        <p:spPr/>
        <p:txBody>
          <a:bodyPr/>
          <a:lstStyle/>
          <a:p>
            <a:r>
              <a:rPr lang="en-GB" dirty="0"/>
              <a:t>rcgp.org.uk/</a:t>
            </a:r>
            <a:r>
              <a:rPr lang="en-GB" dirty="0" err="1"/>
              <a:t>TARGETantibiotics</a:t>
            </a:r>
            <a:endParaRPr lang="en-GB" dirty="0"/>
          </a:p>
        </p:txBody>
      </p:sp>
      <p:sp>
        <p:nvSpPr>
          <p:cNvPr id="6" name="Slide Number Placeholder 5"/>
          <p:cNvSpPr>
            <a:spLocks noGrp="1"/>
          </p:cNvSpPr>
          <p:nvPr>
            <p:ph type="sldNum" sz="quarter" idx="12"/>
          </p:nvPr>
        </p:nvSpPr>
        <p:spPr/>
        <p:txBody>
          <a:bodyPr/>
          <a:lstStyle/>
          <a:p>
            <a:fld id="{EE1385C2-C24A-4E88-87F7-2016927FAD7D}" type="slidenum">
              <a:rPr lang="en-GB" smtClean="0"/>
              <a:t>‹#›</a:t>
            </a:fld>
            <a:endParaRPr lang="en-GB"/>
          </a:p>
        </p:txBody>
      </p:sp>
      <p:pic>
        <p:nvPicPr>
          <p:cNvPr id="7" name="Picture 6" descr="A close-up of some lipstick&#10;&#10;Description automatically generated with low confidence">
            <a:extLst>
              <a:ext uri="{FF2B5EF4-FFF2-40B4-BE49-F238E27FC236}">
                <a16:creationId xmlns:a16="http://schemas.microsoft.com/office/drawing/2014/main" id="{91C5F5EB-CE93-05E5-289F-9CA88316C25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118" y="365123"/>
            <a:ext cx="1092404" cy="1294975"/>
          </a:xfrm>
          <a:prstGeom prst="rect">
            <a:avLst/>
          </a:prstGeom>
        </p:spPr>
      </p:pic>
    </p:spTree>
    <p:extLst>
      <p:ext uri="{BB962C8B-B14F-4D97-AF65-F5344CB8AC3E}">
        <p14:creationId xmlns:p14="http://schemas.microsoft.com/office/powerpoint/2010/main" val="4117997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May 2023</a:t>
            </a:r>
            <a:endParaRPr lang="en-GB" dirty="0"/>
          </a:p>
        </p:txBody>
      </p:sp>
      <p:sp>
        <p:nvSpPr>
          <p:cNvPr id="5" name="Footer Placeholder 4"/>
          <p:cNvSpPr>
            <a:spLocks noGrp="1"/>
          </p:cNvSpPr>
          <p:nvPr>
            <p:ph type="ftr" sz="quarter" idx="11"/>
          </p:nvPr>
        </p:nvSpPr>
        <p:spPr/>
        <p:txBody>
          <a:bodyPr/>
          <a:lstStyle/>
          <a:p>
            <a:r>
              <a:rPr lang="en-GB" dirty="0"/>
              <a:t>rcgp.org.uk/</a:t>
            </a:r>
            <a:r>
              <a:rPr lang="en-GB" dirty="0" err="1"/>
              <a:t>TARGETantibiotics</a:t>
            </a:r>
            <a:endParaRPr lang="en-GB" dirty="0"/>
          </a:p>
        </p:txBody>
      </p:sp>
      <p:sp>
        <p:nvSpPr>
          <p:cNvPr id="6" name="Slide Number Placeholder 5"/>
          <p:cNvSpPr>
            <a:spLocks noGrp="1"/>
          </p:cNvSpPr>
          <p:nvPr>
            <p:ph type="sldNum" sz="quarter" idx="12"/>
          </p:nvPr>
        </p:nvSpPr>
        <p:spPr/>
        <p:txBody>
          <a:bodyPr/>
          <a:lstStyle/>
          <a:p>
            <a:fld id="{EE1385C2-C24A-4E88-87F7-2016927FAD7D}" type="slidenum">
              <a:rPr lang="en-GB" smtClean="0"/>
              <a:t>‹#›</a:t>
            </a:fld>
            <a:endParaRPr lang="en-GB"/>
          </a:p>
        </p:txBody>
      </p:sp>
      <p:pic>
        <p:nvPicPr>
          <p:cNvPr id="7" name="Picture 6" descr="A close-up of some lipstick&#10;&#10;Description automatically generated with low confidence">
            <a:extLst>
              <a:ext uri="{FF2B5EF4-FFF2-40B4-BE49-F238E27FC236}">
                <a16:creationId xmlns:a16="http://schemas.microsoft.com/office/drawing/2014/main" id="{C51A2772-FFA9-2144-ED76-3A0B5CC71A4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118" y="365123"/>
            <a:ext cx="1092404" cy="1294975"/>
          </a:xfrm>
          <a:prstGeom prst="rect">
            <a:avLst/>
          </a:prstGeom>
        </p:spPr>
      </p:pic>
    </p:spTree>
    <p:extLst>
      <p:ext uri="{BB962C8B-B14F-4D97-AF65-F5344CB8AC3E}">
        <p14:creationId xmlns:p14="http://schemas.microsoft.com/office/powerpoint/2010/main" val="34384247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May 2023</a:t>
            </a:r>
            <a:endParaRPr lang="en-GB" dirty="0"/>
          </a:p>
        </p:txBody>
      </p:sp>
      <p:sp>
        <p:nvSpPr>
          <p:cNvPr id="5" name="Footer Placeholder 4"/>
          <p:cNvSpPr>
            <a:spLocks noGrp="1"/>
          </p:cNvSpPr>
          <p:nvPr>
            <p:ph type="ftr" sz="quarter" idx="11"/>
          </p:nvPr>
        </p:nvSpPr>
        <p:spPr/>
        <p:txBody>
          <a:bodyPr/>
          <a:lstStyle/>
          <a:p>
            <a:r>
              <a:rPr lang="en-GB" dirty="0"/>
              <a:t>rcgp.org.uk/</a:t>
            </a:r>
            <a:r>
              <a:rPr lang="en-GB" dirty="0" err="1"/>
              <a:t>TARGETantibiotics</a:t>
            </a:r>
            <a:endParaRPr lang="en-GB" dirty="0"/>
          </a:p>
        </p:txBody>
      </p:sp>
      <p:sp>
        <p:nvSpPr>
          <p:cNvPr id="6" name="Slide Number Placeholder 5"/>
          <p:cNvSpPr>
            <a:spLocks noGrp="1"/>
          </p:cNvSpPr>
          <p:nvPr>
            <p:ph type="sldNum" sz="quarter" idx="12"/>
          </p:nvPr>
        </p:nvSpPr>
        <p:spPr/>
        <p:txBody>
          <a:bodyPr/>
          <a:lstStyle/>
          <a:p>
            <a:fld id="{EE1385C2-C24A-4E88-87F7-2016927FAD7D}" type="slidenum">
              <a:rPr lang="en-GB" smtClean="0"/>
              <a:t>‹#›</a:t>
            </a:fld>
            <a:endParaRPr lang="en-GB"/>
          </a:p>
        </p:txBody>
      </p:sp>
      <p:pic>
        <p:nvPicPr>
          <p:cNvPr id="7" name="Picture 6" descr="A close-up of some lipstick&#10;&#10;Description automatically generated with low confidence">
            <a:extLst>
              <a:ext uri="{FF2B5EF4-FFF2-40B4-BE49-F238E27FC236}">
                <a16:creationId xmlns:a16="http://schemas.microsoft.com/office/drawing/2014/main" id="{6C75A13E-22DD-BD45-87CD-B382A0BECCA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118" y="365123"/>
            <a:ext cx="1092404" cy="1294975"/>
          </a:xfrm>
          <a:prstGeom prst="rect">
            <a:avLst/>
          </a:prstGeom>
        </p:spPr>
      </p:pic>
    </p:spTree>
    <p:extLst>
      <p:ext uri="{BB962C8B-B14F-4D97-AF65-F5344CB8AC3E}">
        <p14:creationId xmlns:p14="http://schemas.microsoft.com/office/powerpoint/2010/main" val="16138462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p>
            <a:pPr>
              <a:defRPr/>
            </a:pPr>
            <a:r>
              <a:rPr lang="en-US"/>
              <a:t>  </a:t>
            </a:r>
            <a:fld id="{45F8D313-CCBE-49D6-A3BC-57B1848DFB52}" type="slidenum">
              <a:rPr lang="en-US" smtClean="0"/>
              <a:pPr>
                <a:defRPr/>
              </a:pPr>
              <a:t>‹#›</a:t>
            </a:fld>
            <a:r>
              <a:rPr lang="en-US"/>
              <a:t> </a:t>
            </a:r>
            <a:endParaRPr lang="en-US" dirty="0"/>
          </a:p>
        </p:txBody>
      </p:sp>
      <p:sp>
        <p:nvSpPr>
          <p:cNvPr id="4" name="Footer Placeholder 3"/>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669944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May 2023</a:t>
            </a:r>
            <a:endParaRPr lang="en-GB" dirty="0"/>
          </a:p>
        </p:txBody>
      </p:sp>
      <p:sp>
        <p:nvSpPr>
          <p:cNvPr id="5" name="Footer Placeholder 4"/>
          <p:cNvSpPr>
            <a:spLocks noGrp="1"/>
          </p:cNvSpPr>
          <p:nvPr>
            <p:ph type="ftr" sz="quarter" idx="11"/>
          </p:nvPr>
        </p:nvSpPr>
        <p:spPr/>
        <p:txBody>
          <a:bodyPr/>
          <a:lstStyle/>
          <a:p>
            <a:r>
              <a:rPr lang="en-GB" dirty="0"/>
              <a:t>rcgp.org.uk/</a:t>
            </a:r>
            <a:r>
              <a:rPr lang="en-GB" dirty="0" err="1"/>
              <a:t>TARGETantibiotics</a:t>
            </a:r>
            <a:endParaRPr lang="en-GB" dirty="0"/>
          </a:p>
        </p:txBody>
      </p:sp>
      <p:sp>
        <p:nvSpPr>
          <p:cNvPr id="6" name="Slide Number Placeholder 5"/>
          <p:cNvSpPr>
            <a:spLocks noGrp="1"/>
          </p:cNvSpPr>
          <p:nvPr>
            <p:ph type="sldNum" sz="quarter" idx="12"/>
          </p:nvPr>
        </p:nvSpPr>
        <p:spPr/>
        <p:txBody>
          <a:bodyPr/>
          <a:lstStyle/>
          <a:p>
            <a:fld id="{EE1385C2-C24A-4E88-87F7-2016927FAD7D}" type="slidenum">
              <a:rPr lang="en-GB" smtClean="0"/>
              <a:t>‹#›</a:t>
            </a:fld>
            <a:endParaRPr lang="en-GB"/>
          </a:p>
        </p:txBody>
      </p:sp>
      <p:pic>
        <p:nvPicPr>
          <p:cNvPr id="8" name="Picture 7" descr="A close-up of some lipstick&#10;&#10;Description automatically generated with low confidence">
            <a:extLst>
              <a:ext uri="{FF2B5EF4-FFF2-40B4-BE49-F238E27FC236}">
                <a16:creationId xmlns:a16="http://schemas.microsoft.com/office/drawing/2014/main" id="{95F5E348-C4F0-B66A-C83B-F5791DAF9A5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118" y="365123"/>
            <a:ext cx="1092404" cy="1294975"/>
          </a:xfrm>
          <a:prstGeom prst="rect">
            <a:avLst/>
          </a:prstGeom>
        </p:spPr>
      </p:pic>
    </p:spTree>
    <p:extLst>
      <p:ext uri="{BB962C8B-B14F-4D97-AF65-F5344CB8AC3E}">
        <p14:creationId xmlns:p14="http://schemas.microsoft.com/office/powerpoint/2010/main" val="21067078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May 2023</a:t>
            </a:r>
            <a:endParaRPr lang="en-GB" dirty="0"/>
          </a:p>
        </p:txBody>
      </p:sp>
      <p:sp>
        <p:nvSpPr>
          <p:cNvPr id="5" name="Footer Placeholder 4"/>
          <p:cNvSpPr>
            <a:spLocks noGrp="1"/>
          </p:cNvSpPr>
          <p:nvPr>
            <p:ph type="ftr" sz="quarter" idx="11"/>
          </p:nvPr>
        </p:nvSpPr>
        <p:spPr/>
        <p:txBody>
          <a:bodyPr/>
          <a:lstStyle/>
          <a:p>
            <a:r>
              <a:rPr lang="en-GB" dirty="0"/>
              <a:t>rcgp.org.uk/</a:t>
            </a:r>
            <a:r>
              <a:rPr lang="en-GB" dirty="0" err="1"/>
              <a:t>TARGETantibiotics</a:t>
            </a:r>
            <a:endParaRPr lang="en-GB" dirty="0"/>
          </a:p>
        </p:txBody>
      </p:sp>
      <p:sp>
        <p:nvSpPr>
          <p:cNvPr id="6" name="Slide Number Placeholder 5"/>
          <p:cNvSpPr>
            <a:spLocks noGrp="1"/>
          </p:cNvSpPr>
          <p:nvPr>
            <p:ph type="sldNum" sz="quarter" idx="12"/>
          </p:nvPr>
        </p:nvSpPr>
        <p:spPr/>
        <p:txBody>
          <a:bodyPr/>
          <a:lstStyle/>
          <a:p>
            <a:fld id="{EE1385C2-C24A-4E88-87F7-2016927FAD7D}" type="slidenum">
              <a:rPr lang="en-GB" smtClean="0"/>
              <a:t>‹#›</a:t>
            </a:fld>
            <a:endParaRPr lang="en-GB"/>
          </a:p>
        </p:txBody>
      </p:sp>
      <p:pic>
        <p:nvPicPr>
          <p:cNvPr id="7" name="Picture 6" descr="A close-up of some lipstick&#10;&#10;Description automatically generated with low confidence">
            <a:extLst>
              <a:ext uri="{FF2B5EF4-FFF2-40B4-BE49-F238E27FC236}">
                <a16:creationId xmlns:a16="http://schemas.microsoft.com/office/drawing/2014/main" id="{9014636D-AAFC-9322-76D5-DB74232250B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118" y="365123"/>
            <a:ext cx="1092404" cy="1294975"/>
          </a:xfrm>
          <a:prstGeom prst="rect">
            <a:avLst/>
          </a:prstGeom>
        </p:spPr>
      </p:pic>
    </p:spTree>
    <p:extLst>
      <p:ext uri="{BB962C8B-B14F-4D97-AF65-F5344CB8AC3E}">
        <p14:creationId xmlns:p14="http://schemas.microsoft.com/office/powerpoint/2010/main" val="3662008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May 2023</a:t>
            </a:r>
            <a:endParaRPr lang="en-GB" dirty="0"/>
          </a:p>
        </p:txBody>
      </p:sp>
      <p:sp>
        <p:nvSpPr>
          <p:cNvPr id="6" name="Footer Placeholder 5"/>
          <p:cNvSpPr>
            <a:spLocks noGrp="1"/>
          </p:cNvSpPr>
          <p:nvPr>
            <p:ph type="ftr" sz="quarter" idx="11"/>
          </p:nvPr>
        </p:nvSpPr>
        <p:spPr/>
        <p:txBody>
          <a:bodyPr/>
          <a:lstStyle/>
          <a:p>
            <a:r>
              <a:rPr lang="en-GB" dirty="0"/>
              <a:t>rcgp.org.uk/</a:t>
            </a:r>
            <a:r>
              <a:rPr lang="en-GB" dirty="0" err="1"/>
              <a:t>TARGETantibiotics</a:t>
            </a:r>
            <a:endParaRPr lang="en-GB" dirty="0"/>
          </a:p>
        </p:txBody>
      </p:sp>
      <p:sp>
        <p:nvSpPr>
          <p:cNvPr id="7" name="Slide Number Placeholder 6"/>
          <p:cNvSpPr>
            <a:spLocks noGrp="1"/>
          </p:cNvSpPr>
          <p:nvPr>
            <p:ph type="sldNum" sz="quarter" idx="12"/>
          </p:nvPr>
        </p:nvSpPr>
        <p:spPr/>
        <p:txBody>
          <a:bodyPr/>
          <a:lstStyle/>
          <a:p>
            <a:fld id="{EE1385C2-C24A-4E88-87F7-2016927FAD7D}" type="slidenum">
              <a:rPr lang="en-GB" smtClean="0"/>
              <a:pPr/>
              <a:t>‹#›</a:t>
            </a:fld>
            <a:endParaRPr lang="en-GB"/>
          </a:p>
        </p:txBody>
      </p:sp>
      <p:pic>
        <p:nvPicPr>
          <p:cNvPr id="8" name="Picture 7" descr="A close-up of some lipstick&#10;&#10;Description automatically generated with low confidence">
            <a:extLst>
              <a:ext uri="{FF2B5EF4-FFF2-40B4-BE49-F238E27FC236}">
                <a16:creationId xmlns:a16="http://schemas.microsoft.com/office/drawing/2014/main" id="{6F5C6A66-75F5-CCCE-FDE4-A0D3BC1B9F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118" y="365123"/>
            <a:ext cx="1092404" cy="1294975"/>
          </a:xfrm>
          <a:prstGeom prst="rect">
            <a:avLst/>
          </a:prstGeom>
        </p:spPr>
      </p:pic>
    </p:spTree>
    <p:extLst>
      <p:ext uri="{BB962C8B-B14F-4D97-AF65-F5344CB8AC3E}">
        <p14:creationId xmlns:p14="http://schemas.microsoft.com/office/powerpoint/2010/main" val="30945962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00200" y="365125"/>
            <a:ext cx="9755188" cy="1325563"/>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May 2023</a:t>
            </a:r>
            <a:endParaRPr lang="en-GB" dirty="0"/>
          </a:p>
        </p:txBody>
      </p:sp>
      <p:sp>
        <p:nvSpPr>
          <p:cNvPr id="8" name="Footer Placeholder 7"/>
          <p:cNvSpPr>
            <a:spLocks noGrp="1"/>
          </p:cNvSpPr>
          <p:nvPr>
            <p:ph type="ftr" sz="quarter" idx="11"/>
          </p:nvPr>
        </p:nvSpPr>
        <p:spPr/>
        <p:txBody>
          <a:bodyPr/>
          <a:lstStyle/>
          <a:p>
            <a:r>
              <a:rPr lang="en-GB" dirty="0"/>
              <a:t>rcgp.org.uk/</a:t>
            </a:r>
            <a:r>
              <a:rPr lang="en-GB" dirty="0" err="1"/>
              <a:t>TARGETantibiotics</a:t>
            </a:r>
            <a:endParaRPr lang="en-GB" dirty="0"/>
          </a:p>
        </p:txBody>
      </p:sp>
      <p:sp>
        <p:nvSpPr>
          <p:cNvPr id="9" name="Slide Number Placeholder 8"/>
          <p:cNvSpPr>
            <a:spLocks noGrp="1"/>
          </p:cNvSpPr>
          <p:nvPr>
            <p:ph type="sldNum" sz="quarter" idx="12"/>
          </p:nvPr>
        </p:nvSpPr>
        <p:spPr/>
        <p:txBody>
          <a:bodyPr/>
          <a:lstStyle/>
          <a:p>
            <a:fld id="{EE1385C2-C24A-4E88-87F7-2016927FAD7D}" type="slidenum">
              <a:rPr lang="en-GB" smtClean="0"/>
              <a:t>‹#›</a:t>
            </a:fld>
            <a:endParaRPr lang="en-GB"/>
          </a:p>
        </p:txBody>
      </p:sp>
      <p:pic>
        <p:nvPicPr>
          <p:cNvPr id="11" name="Picture 10" descr="A close-up of some lipstick&#10;&#10;Description automatically generated with low confidence">
            <a:extLst>
              <a:ext uri="{FF2B5EF4-FFF2-40B4-BE49-F238E27FC236}">
                <a16:creationId xmlns:a16="http://schemas.microsoft.com/office/drawing/2014/main" id="{3DEAD9CE-4DE1-4FEE-1266-20868EBBD8C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118" y="365123"/>
            <a:ext cx="1092404" cy="1294975"/>
          </a:xfrm>
          <a:prstGeom prst="rect">
            <a:avLst/>
          </a:prstGeom>
        </p:spPr>
      </p:pic>
    </p:spTree>
    <p:extLst>
      <p:ext uri="{BB962C8B-B14F-4D97-AF65-F5344CB8AC3E}">
        <p14:creationId xmlns:p14="http://schemas.microsoft.com/office/powerpoint/2010/main" val="14050970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May 2023</a:t>
            </a:r>
            <a:endParaRPr lang="en-GB" dirty="0"/>
          </a:p>
        </p:txBody>
      </p:sp>
      <p:sp>
        <p:nvSpPr>
          <p:cNvPr id="4" name="Footer Placeholder 3"/>
          <p:cNvSpPr>
            <a:spLocks noGrp="1"/>
          </p:cNvSpPr>
          <p:nvPr>
            <p:ph type="ftr" sz="quarter" idx="11"/>
          </p:nvPr>
        </p:nvSpPr>
        <p:spPr/>
        <p:txBody>
          <a:bodyPr/>
          <a:lstStyle/>
          <a:p>
            <a:r>
              <a:rPr lang="en-GB" dirty="0"/>
              <a:t>rcgp.org.uk/</a:t>
            </a:r>
            <a:r>
              <a:rPr lang="en-GB" dirty="0" err="1"/>
              <a:t>TARGETantibiotics</a:t>
            </a:r>
            <a:endParaRPr lang="en-GB" dirty="0"/>
          </a:p>
        </p:txBody>
      </p:sp>
      <p:sp>
        <p:nvSpPr>
          <p:cNvPr id="5" name="Slide Number Placeholder 4"/>
          <p:cNvSpPr>
            <a:spLocks noGrp="1"/>
          </p:cNvSpPr>
          <p:nvPr>
            <p:ph type="sldNum" sz="quarter" idx="12"/>
          </p:nvPr>
        </p:nvSpPr>
        <p:spPr/>
        <p:txBody>
          <a:bodyPr/>
          <a:lstStyle/>
          <a:p>
            <a:fld id="{EE1385C2-C24A-4E88-87F7-2016927FAD7D}" type="slidenum">
              <a:rPr lang="en-GB" smtClean="0"/>
              <a:t>‹#›</a:t>
            </a:fld>
            <a:endParaRPr lang="en-GB"/>
          </a:p>
        </p:txBody>
      </p:sp>
      <p:pic>
        <p:nvPicPr>
          <p:cNvPr id="6" name="Picture 5" descr="A close-up of some lipstick&#10;&#10;Description automatically generated with low confidence">
            <a:extLst>
              <a:ext uri="{FF2B5EF4-FFF2-40B4-BE49-F238E27FC236}">
                <a16:creationId xmlns:a16="http://schemas.microsoft.com/office/drawing/2014/main" id="{94E52C32-3AAF-25BE-803C-DD13B98DBF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118" y="365123"/>
            <a:ext cx="1092404" cy="1294975"/>
          </a:xfrm>
          <a:prstGeom prst="rect">
            <a:avLst/>
          </a:prstGeom>
        </p:spPr>
      </p:pic>
    </p:spTree>
    <p:extLst>
      <p:ext uri="{BB962C8B-B14F-4D97-AF65-F5344CB8AC3E}">
        <p14:creationId xmlns:p14="http://schemas.microsoft.com/office/powerpoint/2010/main" val="15480998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May 2023</a:t>
            </a:r>
            <a:endParaRPr lang="en-GB" dirty="0"/>
          </a:p>
        </p:txBody>
      </p:sp>
      <p:sp>
        <p:nvSpPr>
          <p:cNvPr id="3" name="Footer Placeholder 2"/>
          <p:cNvSpPr>
            <a:spLocks noGrp="1"/>
          </p:cNvSpPr>
          <p:nvPr>
            <p:ph type="ftr" sz="quarter" idx="11"/>
          </p:nvPr>
        </p:nvSpPr>
        <p:spPr/>
        <p:txBody>
          <a:bodyPr/>
          <a:lstStyle/>
          <a:p>
            <a:r>
              <a:rPr lang="en-GB" dirty="0"/>
              <a:t>rcgp.org.uk/</a:t>
            </a:r>
            <a:r>
              <a:rPr lang="en-GB" dirty="0" err="1"/>
              <a:t>TARGETantibiotics</a:t>
            </a:r>
            <a:endParaRPr lang="en-GB" dirty="0"/>
          </a:p>
        </p:txBody>
      </p:sp>
      <p:sp>
        <p:nvSpPr>
          <p:cNvPr id="4" name="Slide Number Placeholder 3"/>
          <p:cNvSpPr>
            <a:spLocks noGrp="1"/>
          </p:cNvSpPr>
          <p:nvPr>
            <p:ph type="sldNum" sz="quarter" idx="12"/>
          </p:nvPr>
        </p:nvSpPr>
        <p:spPr/>
        <p:txBody>
          <a:bodyPr/>
          <a:lstStyle/>
          <a:p>
            <a:fld id="{EE1385C2-C24A-4E88-87F7-2016927FAD7D}" type="slidenum">
              <a:rPr lang="en-GB" smtClean="0"/>
              <a:t>‹#›</a:t>
            </a:fld>
            <a:endParaRPr lang="en-GB"/>
          </a:p>
        </p:txBody>
      </p:sp>
      <p:pic>
        <p:nvPicPr>
          <p:cNvPr id="6" name="Picture 5" descr="A close-up of some lipstick&#10;&#10;Description automatically generated with low confidence">
            <a:extLst>
              <a:ext uri="{FF2B5EF4-FFF2-40B4-BE49-F238E27FC236}">
                <a16:creationId xmlns:a16="http://schemas.microsoft.com/office/drawing/2014/main" id="{5A46AA48-43BB-810C-0C22-12D2BA6C7F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118" y="365123"/>
            <a:ext cx="1092404" cy="1294975"/>
          </a:xfrm>
          <a:prstGeom prst="rect">
            <a:avLst/>
          </a:prstGeom>
        </p:spPr>
      </p:pic>
    </p:spTree>
    <p:extLst>
      <p:ext uri="{BB962C8B-B14F-4D97-AF65-F5344CB8AC3E}">
        <p14:creationId xmlns:p14="http://schemas.microsoft.com/office/powerpoint/2010/main" val="16459487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May 2023</a:t>
            </a:r>
            <a:endParaRPr lang="en-GB" dirty="0"/>
          </a:p>
        </p:txBody>
      </p:sp>
      <p:sp>
        <p:nvSpPr>
          <p:cNvPr id="6" name="Footer Placeholder 5"/>
          <p:cNvSpPr>
            <a:spLocks noGrp="1"/>
          </p:cNvSpPr>
          <p:nvPr>
            <p:ph type="ftr" sz="quarter" idx="11"/>
          </p:nvPr>
        </p:nvSpPr>
        <p:spPr/>
        <p:txBody>
          <a:bodyPr/>
          <a:lstStyle/>
          <a:p>
            <a:r>
              <a:rPr lang="en-GB" dirty="0"/>
              <a:t>rcgp.org.uk/</a:t>
            </a:r>
            <a:r>
              <a:rPr lang="en-GB" dirty="0" err="1"/>
              <a:t>TARGETantibiotics</a:t>
            </a:r>
            <a:endParaRPr lang="en-GB" dirty="0"/>
          </a:p>
        </p:txBody>
      </p:sp>
      <p:sp>
        <p:nvSpPr>
          <p:cNvPr id="7" name="Slide Number Placeholder 6"/>
          <p:cNvSpPr>
            <a:spLocks noGrp="1"/>
          </p:cNvSpPr>
          <p:nvPr>
            <p:ph type="sldNum" sz="quarter" idx="12"/>
          </p:nvPr>
        </p:nvSpPr>
        <p:spPr/>
        <p:txBody>
          <a:bodyPr/>
          <a:lstStyle/>
          <a:p>
            <a:fld id="{EE1385C2-C24A-4E88-87F7-2016927FAD7D}" type="slidenum">
              <a:rPr lang="en-GB" smtClean="0"/>
              <a:t>‹#›</a:t>
            </a:fld>
            <a:endParaRPr lang="en-GB"/>
          </a:p>
        </p:txBody>
      </p:sp>
      <p:pic>
        <p:nvPicPr>
          <p:cNvPr id="8" name="Picture 7" descr="A close-up of some lipstick&#10;&#10;Description automatically generated with low confidence">
            <a:extLst>
              <a:ext uri="{FF2B5EF4-FFF2-40B4-BE49-F238E27FC236}">
                <a16:creationId xmlns:a16="http://schemas.microsoft.com/office/drawing/2014/main" id="{B0426D26-C4D9-309A-E428-DDFDD11DCE2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118" y="365123"/>
            <a:ext cx="1092404" cy="1294975"/>
          </a:xfrm>
          <a:prstGeom prst="rect">
            <a:avLst/>
          </a:prstGeom>
        </p:spPr>
      </p:pic>
    </p:spTree>
    <p:extLst>
      <p:ext uri="{BB962C8B-B14F-4D97-AF65-F5344CB8AC3E}">
        <p14:creationId xmlns:p14="http://schemas.microsoft.com/office/powerpoint/2010/main" val="2676094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May 2023</a:t>
            </a:r>
            <a:endParaRPr lang="en-GB" dirty="0"/>
          </a:p>
        </p:txBody>
      </p:sp>
      <p:sp>
        <p:nvSpPr>
          <p:cNvPr id="6" name="Footer Placeholder 5"/>
          <p:cNvSpPr>
            <a:spLocks noGrp="1"/>
          </p:cNvSpPr>
          <p:nvPr>
            <p:ph type="ftr" sz="quarter" idx="11"/>
          </p:nvPr>
        </p:nvSpPr>
        <p:spPr/>
        <p:txBody>
          <a:bodyPr/>
          <a:lstStyle/>
          <a:p>
            <a:r>
              <a:rPr lang="en-GB" dirty="0"/>
              <a:t>rcgp.org.uk/</a:t>
            </a:r>
            <a:r>
              <a:rPr lang="en-GB" dirty="0" err="1"/>
              <a:t>TARGETantibiotics</a:t>
            </a:r>
            <a:endParaRPr lang="en-GB" dirty="0"/>
          </a:p>
        </p:txBody>
      </p:sp>
      <p:sp>
        <p:nvSpPr>
          <p:cNvPr id="7" name="Slide Number Placeholder 6"/>
          <p:cNvSpPr>
            <a:spLocks noGrp="1"/>
          </p:cNvSpPr>
          <p:nvPr>
            <p:ph type="sldNum" sz="quarter" idx="12"/>
          </p:nvPr>
        </p:nvSpPr>
        <p:spPr/>
        <p:txBody>
          <a:bodyPr/>
          <a:lstStyle/>
          <a:p>
            <a:fld id="{EE1385C2-C24A-4E88-87F7-2016927FAD7D}" type="slidenum">
              <a:rPr lang="en-GB" smtClean="0"/>
              <a:t>‹#›</a:t>
            </a:fld>
            <a:endParaRPr lang="en-GB"/>
          </a:p>
        </p:txBody>
      </p:sp>
      <p:pic>
        <p:nvPicPr>
          <p:cNvPr id="8" name="Picture 7" descr="A close-up of some lipstick&#10;&#10;Description automatically generated with low confidence">
            <a:extLst>
              <a:ext uri="{FF2B5EF4-FFF2-40B4-BE49-F238E27FC236}">
                <a16:creationId xmlns:a16="http://schemas.microsoft.com/office/drawing/2014/main" id="{BB05FFCC-B882-BF5D-63FD-6397486824F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118" y="365123"/>
            <a:ext cx="1092404" cy="1294975"/>
          </a:xfrm>
          <a:prstGeom prst="rect">
            <a:avLst/>
          </a:prstGeom>
        </p:spPr>
      </p:pic>
    </p:spTree>
    <p:extLst>
      <p:ext uri="{BB962C8B-B14F-4D97-AF65-F5344CB8AC3E}">
        <p14:creationId xmlns:p14="http://schemas.microsoft.com/office/powerpoint/2010/main" val="14047304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81150" y="365125"/>
            <a:ext cx="977265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May 2023</a:t>
            </a:r>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rcgp.org.uk/TARGETantibiotics</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1385C2-C24A-4E88-87F7-2016927FAD7D}" type="slidenum">
              <a:rPr lang="en-GB" smtClean="0"/>
              <a:pPr/>
              <a:t>‹#›</a:t>
            </a:fld>
            <a:endParaRPr lang="en-GB"/>
          </a:p>
        </p:txBody>
      </p:sp>
      <p:sp>
        <p:nvSpPr>
          <p:cNvPr id="7" name="Rectangle 6">
            <a:extLst>
              <a:ext uri="{FF2B5EF4-FFF2-40B4-BE49-F238E27FC236}">
                <a16:creationId xmlns:a16="http://schemas.microsoft.com/office/drawing/2014/main" id="{6B3EC7F4-B99C-4E80-966E-F61692AD9E71}"/>
              </a:ext>
            </a:extLst>
          </p:cNvPr>
          <p:cNvSpPr/>
          <p:nvPr userDrawn="1"/>
        </p:nvSpPr>
        <p:spPr>
          <a:xfrm>
            <a:off x="0" y="6291072"/>
            <a:ext cx="12192000" cy="566928"/>
          </a:xfrm>
          <a:prstGeom prst="rect">
            <a:avLst/>
          </a:prstGeom>
          <a:solidFill>
            <a:srgbClr val="F4DDC4"/>
          </a:solidFill>
          <a:ln>
            <a:solidFill>
              <a:srgbClr val="F4DD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8" name="Rectangle 7">
            <a:extLst>
              <a:ext uri="{FF2B5EF4-FFF2-40B4-BE49-F238E27FC236}">
                <a16:creationId xmlns:a16="http://schemas.microsoft.com/office/drawing/2014/main" id="{5FB2BC8E-E28A-4DC4-941C-BC5401114514}"/>
              </a:ext>
            </a:extLst>
          </p:cNvPr>
          <p:cNvSpPr/>
          <p:nvPr userDrawn="1"/>
        </p:nvSpPr>
        <p:spPr>
          <a:xfrm>
            <a:off x="0" y="-7820"/>
            <a:ext cx="12192000" cy="258837"/>
          </a:xfrm>
          <a:prstGeom prst="rect">
            <a:avLst/>
          </a:prstGeom>
          <a:solidFill>
            <a:srgbClr val="AD0016"/>
          </a:solidFill>
          <a:ln>
            <a:solidFill>
              <a:srgbClr val="AD00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13" name="Picture 12" descr="A close-up of some lipstick&#10;&#10;Description automatically generated with low confidence">
            <a:extLst>
              <a:ext uri="{FF2B5EF4-FFF2-40B4-BE49-F238E27FC236}">
                <a16:creationId xmlns:a16="http://schemas.microsoft.com/office/drawing/2014/main" id="{8912EF42-CD81-2FA0-3909-8F48BD6EC3ED}"/>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419118" y="365123"/>
            <a:ext cx="1092404" cy="1294975"/>
          </a:xfrm>
          <a:prstGeom prst="rect">
            <a:avLst/>
          </a:prstGeom>
        </p:spPr>
      </p:pic>
    </p:spTree>
    <p:extLst>
      <p:ext uri="{BB962C8B-B14F-4D97-AF65-F5344CB8AC3E}">
        <p14:creationId xmlns:p14="http://schemas.microsoft.com/office/powerpoint/2010/main" val="203847187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20.sv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22.sv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www.prescqipp.info/our-resources/webkits/antimicrobial-stewardship/"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29.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32.png"/><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www.nhsbsa.nhs.uk/access-our-data-products/epact2"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www.nhsbsa.nhs.uk/access-our-data-products/epact2"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http://www.nhsbsa.nhs.uk/access-our-data-products/epact2"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7.xml"/><Relationship Id="rId1" Type="http://schemas.openxmlformats.org/officeDocument/2006/relationships/slideLayout" Target="../slideLayouts/slideLayout12.xml"/><Relationship Id="rId4" Type="http://schemas.openxmlformats.org/officeDocument/2006/relationships/image" Target="../media/image39.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jpg"/><Relationship Id="rId11" Type="http://schemas.openxmlformats.org/officeDocument/2006/relationships/image" Target="../media/image13.jpeg"/><Relationship Id="rId5" Type="http://schemas.openxmlformats.org/officeDocument/2006/relationships/image" Target="../media/image7.jpeg"/><Relationship Id="rId10" Type="http://schemas.openxmlformats.org/officeDocument/2006/relationships/image" Target="../media/image12.jpg"/><Relationship Id="rId4" Type="http://schemas.openxmlformats.org/officeDocument/2006/relationships/image" Target="../media/image6.jpg"/><Relationship Id="rId9" Type="http://schemas.openxmlformats.org/officeDocument/2006/relationships/image" Target="../media/image11.jp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7D54F-C9DF-4620-8714-0BDADE58279A}"/>
              </a:ext>
            </a:extLst>
          </p:cNvPr>
          <p:cNvSpPr>
            <a:spLocks noGrp="1"/>
          </p:cNvSpPr>
          <p:nvPr>
            <p:ph type="ctrTitle"/>
          </p:nvPr>
        </p:nvSpPr>
        <p:spPr/>
        <p:txBody>
          <a:bodyPr/>
          <a:lstStyle/>
          <a:p>
            <a:r>
              <a:rPr lang="en-GB" dirty="0"/>
              <a:t>Audits as an antimicrobial stewardship tool</a:t>
            </a:r>
          </a:p>
        </p:txBody>
      </p:sp>
      <p:sp>
        <p:nvSpPr>
          <p:cNvPr id="3" name="Subtitle 2">
            <a:extLst>
              <a:ext uri="{FF2B5EF4-FFF2-40B4-BE49-F238E27FC236}">
                <a16:creationId xmlns:a16="http://schemas.microsoft.com/office/drawing/2014/main" id="{D2E16695-B589-4540-90DC-FC187F96A41E}"/>
              </a:ext>
            </a:extLst>
          </p:cNvPr>
          <p:cNvSpPr>
            <a:spLocks noGrp="1"/>
          </p:cNvSpPr>
          <p:nvPr>
            <p:ph type="subTitle" idx="1"/>
          </p:nvPr>
        </p:nvSpPr>
        <p:spPr/>
        <p:txBody>
          <a:bodyPr>
            <a:normAutofit/>
          </a:bodyPr>
          <a:lstStyle/>
          <a:p>
            <a:r>
              <a:rPr lang="en-GB" sz="3200" dirty="0"/>
              <a:t>TARGET Antibiotic Toolkit</a:t>
            </a:r>
          </a:p>
          <a:p>
            <a:r>
              <a:rPr lang="en-GB" sz="3200" dirty="0"/>
              <a:t>2023</a:t>
            </a:r>
          </a:p>
        </p:txBody>
      </p:sp>
      <p:sp>
        <p:nvSpPr>
          <p:cNvPr id="4" name="Date Placeholder 3">
            <a:extLst>
              <a:ext uri="{FF2B5EF4-FFF2-40B4-BE49-F238E27FC236}">
                <a16:creationId xmlns:a16="http://schemas.microsoft.com/office/drawing/2014/main" id="{49B42F17-7EF5-4E2D-6433-8F764C15D691}"/>
              </a:ext>
            </a:extLst>
          </p:cNvPr>
          <p:cNvSpPr>
            <a:spLocks noGrp="1"/>
          </p:cNvSpPr>
          <p:nvPr>
            <p:ph type="dt" sz="half" idx="10"/>
          </p:nvPr>
        </p:nvSpPr>
        <p:spPr/>
        <p:txBody>
          <a:bodyPr/>
          <a:lstStyle/>
          <a:p>
            <a:r>
              <a:rPr lang="en-US"/>
              <a:t>May 2023</a:t>
            </a:r>
            <a:endParaRPr lang="en-GB" dirty="0"/>
          </a:p>
        </p:txBody>
      </p:sp>
      <p:sp>
        <p:nvSpPr>
          <p:cNvPr id="5" name="Footer Placeholder 4">
            <a:extLst>
              <a:ext uri="{FF2B5EF4-FFF2-40B4-BE49-F238E27FC236}">
                <a16:creationId xmlns:a16="http://schemas.microsoft.com/office/drawing/2014/main" id="{3CBC1B1D-A2A7-40F6-4EA5-46032D505EEC}"/>
              </a:ext>
            </a:extLst>
          </p:cNvPr>
          <p:cNvSpPr>
            <a:spLocks noGrp="1"/>
          </p:cNvSpPr>
          <p:nvPr>
            <p:ph type="ftr" sz="quarter" idx="11"/>
          </p:nvPr>
        </p:nvSpPr>
        <p:spPr/>
        <p:txBody>
          <a:bodyPr/>
          <a:lstStyle/>
          <a:p>
            <a:r>
              <a:rPr lang="en-GB"/>
              <a:t>rcgp.org.uk/TARGETantibiotics</a:t>
            </a:r>
            <a:endParaRPr lang="en-GB" dirty="0"/>
          </a:p>
        </p:txBody>
      </p:sp>
      <p:sp>
        <p:nvSpPr>
          <p:cNvPr id="6" name="Slide Number Placeholder 5">
            <a:extLst>
              <a:ext uri="{FF2B5EF4-FFF2-40B4-BE49-F238E27FC236}">
                <a16:creationId xmlns:a16="http://schemas.microsoft.com/office/drawing/2014/main" id="{B7969AFE-85A6-C053-4DF3-FB3F96C876DD}"/>
              </a:ext>
            </a:extLst>
          </p:cNvPr>
          <p:cNvSpPr>
            <a:spLocks noGrp="1"/>
          </p:cNvSpPr>
          <p:nvPr>
            <p:ph type="sldNum" sz="quarter" idx="12"/>
          </p:nvPr>
        </p:nvSpPr>
        <p:spPr/>
        <p:txBody>
          <a:bodyPr/>
          <a:lstStyle/>
          <a:p>
            <a:fld id="{EE1385C2-C24A-4E88-87F7-2016927FAD7D}" type="slidenum">
              <a:rPr lang="en-GB" smtClean="0"/>
              <a:t>1</a:t>
            </a:fld>
            <a:endParaRPr lang="en-GB"/>
          </a:p>
        </p:txBody>
      </p:sp>
    </p:spTree>
    <p:extLst>
      <p:ext uri="{BB962C8B-B14F-4D97-AF65-F5344CB8AC3E}">
        <p14:creationId xmlns:p14="http://schemas.microsoft.com/office/powerpoint/2010/main" val="28278672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60DB6-0C15-25AE-1F39-BEC66E57BC31}"/>
              </a:ext>
            </a:extLst>
          </p:cNvPr>
          <p:cNvSpPr>
            <a:spLocks noGrp="1"/>
          </p:cNvSpPr>
          <p:nvPr>
            <p:ph type="title"/>
          </p:nvPr>
        </p:nvSpPr>
        <p:spPr/>
        <p:txBody>
          <a:bodyPr/>
          <a:lstStyle/>
          <a:p>
            <a:r>
              <a:rPr lang="en-GB" dirty="0"/>
              <a:t>Audit and feedback: effectiveness</a:t>
            </a:r>
          </a:p>
        </p:txBody>
      </p:sp>
      <p:sp>
        <p:nvSpPr>
          <p:cNvPr id="3" name="Content Placeholder 2">
            <a:extLst>
              <a:ext uri="{FF2B5EF4-FFF2-40B4-BE49-F238E27FC236}">
                <a16:creationId xmlns:a16="http://schemas.microsoft.com/office/drawing/2014/main" id="{EA293CC9-89C6-16D9-31FA-FB370C27698A}"/>
              </a:ext>
            </a:extLst>
          </p:cNvPr>
          <p:cNvSpPr>
            <a:spLocks noGrp="1"/>
          </p:cNvSpPr>
          <p:nvPr>
            <p:ph idx="1"/>
          </p:nvPr>
        </p:nvSpPr>
        <p:spPr>
          <a:xfrm>
            <a:off x="113193" y="3570020"/>
            <a:ext cx="5317165" cy="2398363"/>
          </a:xfrm>
        </p:spPr>
        <p:txBody>
          <a:bodyPr>
            <a:normAutofit/>
          </a:bodyPr>
          <a:lstStyle/>
          <a:p>
            <a:r>
              <a:rPr lang="en-GB" sz="2600" dirty="0"/>
              <a:t>Cochrane Review of randomised controlled trials</a:t>
            </a:r>
          </a:p>
          <a:p>
            <a:r>
              <a:rPr lang="en-GB" sz="2600" dirty="0"/>
              <a:t>Audit and feedback increases healthcare professional  compliance with desired practice</a:t>
            </a:r>
          </a:p>
        </p:txBody>
      </p:sp>
      <p:sp>
        <p:nvSpPr>
          <p:cNvPr id="4" name="Date Placeholder 3">
            <a:extLst>
              <a:ext uri="{FF2B5EF4-FFF2-40B4-BE49-F238E27FC236}">
                <a16:creationId xmlns:a16="http://schemas.microsoft.com/office/drawing/2014/main" id="{4A37E1A8-CC05-6430-1384-F56870F19975}"/>
              </a:ext>
            </a:extLst>
          </p:cNvPr>
          <p:cNvSpPr>
            <a:spLocks noGrp="1"/>
          </p:cNvSpPr>
          <p:nvPr>
            <p:ph type="dt" sz="half" idx="10"/>
          </p:nvPr>
        </p:nvSpPr>
        <p:spPr/>
        <p:txBody>
          <a:bodyPr/>
          <a:lstStyle/>
          <a:p>
            <a:r>
              <a:rPr lang="en-US" dirty="0"/>
              <a:t>May 2023</a:t>
            </a:r>
            <a:endParaRPr lang="en-GB" dirty="0"/>
          </a:p>
        </p:txBody>
      </p:sp>
      <p:sp>
        <p:nvSpPr>
          <p:cNvPr id="5" name="Footer Placeholder 4">
            <a:extLst>
              <a:ext uri="{FF2B5EF4-FFF2-40B4-BE49-F238E27FC236}">
                <a16:creationId xmlns:a16="http://schemas.microsoft.com/office/drawing/2014/main" id="{80083AE5-C921-D524-4EB5-3DB82D93D4D8}"/>
              </a:ext>
            </a:extLst>
          </p:cNvPr>
          <p:cNvSpPr>
            <a:spLocks noGrp="1"/>
          </p:cNvSpPr>
          <p:nvPr>
            <p:ph type="ftr" sz="quarter" idx="11"/>
          </p:nvPr>
        </p:nvSpPr>
        <p:spPr/>
        <p:txBody>
          <a:bodyPr/>
          <a:lstStyle/>
          <a:p>
            <a:r>
              <a:rPr lang="en-GB" sz="1800" dirty="0">
                <a:solidFill>
                  <a:schemeClr val="tx1"/>
                </a:solidFill>
              </a:rPr>
              <a:t>(</a:t>
            </a:r>
            <a:r>
              <a:rPr lang="en-GB" sz="1800" dirty="0" err="1">
                <a:solidFill>
                  <a:schemeClr val="tx1"/>
                </a:solidFill>
              </a:rPr>
              <a:t>Ivers</a:t>
            </a:r>
            <a:r>
              <a:rPr lang="en-GB" sz="1800" dirty="0">
                <a:solidFill>
                  <a:schemeClr val="tx1"/>
                </a:solidFill>
              </a:rPr>
              <a:t> et al. 2012)</a:t>
            </a:r>
          </a:p>
        </p:txBody>
      </p:sp>
      <p:sp>
        <p:nvSpPr>
          <p:cNvPr id="6" name="Slide Number Placeholder 5">
            <a:extLst>
              <a:ext uri="{FF2B5EF4-FFF2-40B4-BE49-F238E27FC236}">
                <a16:creationId xmlns:a16="http://schemas.microsoft.com/office/drawing/2014/main" id="{5F899B77-24E6-7E0D-35EE-9FF00868AC26}"/>
              </a:ext>
            </a:extLst>
          </p:cNvPr>
          <p:cNvSpPr>
            <a:spLocks noGrp="1"/>
          </p:cNvSpPr>
          <p:nvPr>
            <p:ph type="sldNum" sz="quarter" idx="12"/>
          </p:nvPr>
        </p:nvSpPr>
        <p:spPr/>
        <p:txBody>
          <a:bodyPr/>
          <a:lstStyle/>
          <a:p>
            <a:fld id="{EE1385C2-C24A-4E88-87F7-2016927FAD7D}" type="slidenum">
              <a:rPr lang="en-GB" smtClean="0"/>
              <a:t>10</a:t>
            </a:fld>
            <a:endParaRPr lang="en-GB"/>
          </a:p>
        </p:txBody>
      </p:sp>
      <p:pic>
        <p:nvPicPr>
          <p:cNvPr id="8" name="Picture 7">
            <a:extLst>
              <a:ext uri="{FF2B5EF4-FFF2-40B4-BE49-F238E27FC236}">
                <a16:creationId xmlns:a16="http://schemas.microsoft.com/office/drawing/2014/main" id="{65B11216-5FB2-EB70-9547-28C59477AFC3}"/>
              </a:ext>
            </a:extLst>
          </p:cNvPr>
          <p:cNvPicPr>
            <a:picLocks noChangeAspect="1"/>
          </p:cNvPicPr>
          <p:nvPr/>
        </p:nvPicPr>
        <p:blipFill rotWithShape="1">
          <a:blip r:embed="rId3"/>
          <a:srcRect t="31186" r="30974" b="39435"/>
          <a:stretch/>
        </p:blipFill>
        <p:spPr>
          <a:xfrm>
            <a:off x="2143945" y="1437745"/>
            <a:ext cx="7904110" cy="1892328"/>
          </a:xfrm>
          <a:prstGeom prst="rect">
            <a:avLst/>
          </a:prstGeom>
          <a:ln>
            <a:solidFill>
              <a:schemeClr val="tx1">
                <a:lumMod val="75000"/>
                <a:lumOff val="25000"/>
              </a:schemeClr>
            </a:solidFill>
          </a:ln>
        </p:spPr>
      </p:pic>
      <p:sp>
        <p:nvSpPr>
          <p:cNvPr id="7" name="Content Placeholder 2">
            <a:extLst>
              <a:ext uri="{FF2B5EF4-FFF2-40B4-BE49-F238E27FC236}">
                <a16:creationId xmlns:a16="http://schemas.microsoft.com/office/drawing/2014/main" id="{EE628A6C-9650-DA90-BAA0-E9CDF40ECD1A}"/>
              </a:ext>
            </a:extLst>
          </p:cNvPr>
          <p:cNvSpPr txBox="1">
            <a:spLocks/>
          </p:cNvSpPr>
          <p:nvPr/>
        </p:nvSpPr>
        <p:spPr>
          <a:xfrm>
            <a:off x="5582434" y="3570020"/>
            <a:ext cx="6496373" cy="28161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600" dirty="0">
                <a:solidFill>
                  <a:srgbClr val="212121"/>
                </a:solidFill>
                <a:latin typeface="BlinkMacSystemFont"/>
              </a:rPr>
              <a:t>Feedback may be more effective when: </a:t>
            </a:r>
          </a:p>
          <a:p>
            <a:pPr lvl="1"/>
            <a:r>
              <a:rPr lang="en-GB" dirty="0">
                <a:solidFill>
                  <a:srgbClr val="212121"/>
                </a:solidFill>
                <a:latin typeface="BlinkMacSystemFont"/>
              </a:rPr>
              <a:t>Baseline performance is low</a:t>
            </a:r>
          </a:p>
          <a:p>
            <a:pPr lvl="1"/>
            <a:r>
              <a:rPr lang="en-GB" dirty="0">
                <a:solidFill>
                  <a:srgbClr val="212121"/>
                </a:solidFill>
                <a:latin typeface="BlinkMacSystemFont"/>
              </a:rPr>
              <a:t>The source is a supervisor or colleague</a:t>
            </a:r>
          </a:p>
          <a:p>
            <a:pPr lvl="1"/>
            <a:r>
              <a:rPr lang="en-GB" dirty="0">
                <a:solidFill>
                  <a:srgbClr val="212121"/>
                </a:solidFill>
                <a:latin typeface="BlinkMacSystemFont"/>
              </a:rPr>
              <a:t>Provided more than once</a:t>
            </a:r>
          </a:p>
          <a:p>
            <a:pPr lvl="1"/>
            <a:r>
              <a:rPr lang="en-GB" dirty="0">
                <a:solidFill>
                  <a:srgbClr val="212121"/>
                </a:solidFill>
                <a:latin typeface="BlinkMacSystemFont"/>
              </a:rPr>
              <a:t>Delivered in both verbal and written formats</a:t>
            </a:r>
          </a:p>
          <a:p>
            <a:pPr lvl="1"/>
            <a:r>
              <a:rPr lang="en-GB" dirty="0">
                <a:solidFill>
                  <a:srgbClr val="212121"/>
                </a:solidFill>
                <a:latin typeface="BlinkMacSystemFont"/>
              </a:rPr>
              <a:t>It includes explicit targets &amp; an action plan</a:t>
            </a:r>
          </a:p>
        </p:txBody>
      </p:sp>
    </p:spTree>
    <p:extLst>
      <p:ext uri="{BB962C8B-B14F-4D97-AF65-F5344CB8AC3E}">
        <p14:creationId xmlns:p14="http://schemas.microsoft.com/office/powerpoint/2010/main" val="40451730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74759-9B09-84F4-6928-20F06C4AF86C}"/>
              </a:ext>
            </a:extLst>
          </p:cNvPr>
          <p:cNvSpPr>
            <a:spLocks noGrp="1"/>
          </p:cNvSpPr>
          <p:nvPr>
            <p:ph type="title"/>
          </p:nvPr>
        </p:nvSpPr>
        <p:spPr/>
        <p:txBody>
          <a:bodyPr>
            <a:normAutofit/>
          </a:bodyPr>
          <a:lstStyle/>
          <a:p>
            <a:r>
              <a:rPr lang="en-ZW" dirty="0"/>
              <a:t>Audit and feedback can reduce antibiotic prescribing</a:t>
            </a:r>
            <a:endParaRPr lang="en-GB" dirty="0"/>
          </a:p>
        </p:txBody>
      </p:sp>
      <p:sp>
        <p:nvSpPr>
          <p:cNvPr id="4" name="Date Placeholder 3">
            <a:extLst>
              <a:ext uri="{FF2B5EF4-FFF2-40B4-BE49-F238E27FC236}">
                <a16:creationId xmlns:a16="http://schemas.microsoft.com/office/drawing/2014/main" id="{E9CAA4B3-A4A2-60BA-7536-0DF2EAE6B806}"/>
              </a:ext>
            </a:extLst>
          </p:cNvPr>
          <p:cNvSpPr>
            <a:spLocks noGrp="1"/>
          </p:cNvSpPr>
          <p:nvPr>
            <p:ph type="dt" sz="half" idx="10"/>
          </p:nvPr>
        </p:nvSpPr>
        <p:spPr/>
        <p:txBody>
          <a:bodyPr/>
          <a:lstStyle/>
          <a:p>
            <a:r>
              <a:rPr lang="en-US"/>
              <a:t>May 2023</a:t>
            </a:r>
            <a:endParaRPr lang="en-GB" dirty="0"/>
          </a:p>
        </p:txBody>
      </p:sp>
      <p:sp>
        <p:nvSpPr>
          <p:cNvPr id="5" name="Footer Placeholder 4">
            <a:extLst>
              <a:ext uri="{FF2B5EF4-FFF2-40B4-BE49-F238E27FC236}">
                <a16:creationId xmlns:a16="http://schemas.microsoft.com/office/drawing/2014/main" id="{5A30DA22-53CB-6B2D-0548-E7B7322B89AC}"/>
              </a:ext>
            </a:extLst>
          </p:cNvPr>
          <p:cNvSpPr>
            <a:spLocks noGrp="1"/>
          </p:cNvSpPr>
          <p:nvPr>
            <p:ph type="ftr" sz="quarter" idx="11"/>
          </p:nvPr>
        </p:nvSpPr>
        <p:spPr>
          <a:xfrm>
            <a:off x="4038600" y="6356350"/>
            <a:ext cx="4114800" cy="365125"/>
          </a:xfrm>
        </p:spPr>
        <p:txBody>
          <a:bodyPr/>
          <a:lstStyle/>
          <a:p>
            <a:r>
              <a:rPr lang="en-ZW" sz="1800" dirty="0">
                <a:solidFill>
                  <a:schemeClr val="tx1"/>
                </a:solidFill>
              </a:rPr>
              <a:t>(</a:t>
            </a:r>
            <a:r>
              <a:rPr lang="en-ZW" sz="1800" dirty="0" err="1">
                <a:solidFill>
                  <a:schemeClr val="tx1"/>
                </a:solidFill>
              </a:rPr>
              <a:t>Elouafkaoui</a:t>
            </a:r>
            <a:r>
              <a:rPr lang="en-ZW" sz="1800" dirty="0">
                <a:solidFill>
                  <a:schemeClr val="tx1"/>
                </a:solidFill>
              </a:rPr>
              <a:t> et al. 2016)</a:t>
            </a:r>
          </a:p>
        </p:txBody>
      </p:sp>
      <p:sp>
        <p:nvSpPr>
          <p:cNvPr id="6" name="Slide Number Placeholder 5">
            <a:extLst>
              <a:ext uri="{FF2B5EF4-FFF2-40B4-BE49-F238E27FC236}">
                <a16:creationId xmlns:a16="http://schemas.microsoft.com/office/drawing/2014/main" id="{95EE869A-A162-4022-30DB-E40C76ADD5F9}"/>
              </a:ext>
            </a:extLst>
          </p:cNvPr>
          <p:cNvSpPr>
            <a:spLocks noGrp="1"/>
          </p:cNvSpPr>
          <p:nvPr>
            <p:ph type="sldNum" sz="quarter" idx="12"/>
          </p:nvPr>
        </p:nvSpPr>
        <p:spPr/>
        <p:txBody>
          <a:bodyPr/>
          <a:lstStyle/>
          <a:p>
            <a:fld id="{EE1385C2-C24A-4E88-87F7-2016927FAD7D}" type="slidenum">
              <a:rPr lang="en-GB" smtClean="0"/>
              <a:t>11</a:t>
            </a:fld>
            <a:endParaRPr lang="en-GB"/>
          </a:p>
        </p:txBody>
      </p:sp>
      <p:pic>
        <p:nvPicPr>
          <p:cNvPr id="9" name="Graphic 8" descr="Medicine with solid fill">
            <a:extLst>
              <a:ext uri="{FF2B5EF4-FFF2-40B4-BE49-F238E27FC236}">
                <a16:creationId xmlns:a16="http://schemas.microsoft.com/office/drawing/2014/main" id="{82729BE6-77EF-7175-C3AD-EDE55C3F384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950306" y="2049748"/>
            <a:ext cx="1138937" cy="1138937"/>
          </a:xfrm>
          <a:prstGeom prst="rect">
            <a:avLst/>
          </a:prstGeom>
        </p:spPr>
      </p:pic>
      <p:sp>
        <p:nvSpPr>
          <p:cNvPr id="12" name="TextBox 11">
            <a:extLst>
              <a:ext uri="{FF2B5EF4-FFF2-40B4-BE49-F238E27FC236}">
                <a16:creationId xmlns:a16="http://schemas.microsoft.com/office/drawing/2014/main" id="{EF4E012B-8A28-462A-32A9-165C34CE5FBB}"/>
              </a:ext>
            </a:extLst>
          </p:cNvPr>
          <p:cNvSpPr txBox="1"/>
          <p:nvPr/>
        </p:nvSpPr>
        <p:spPr>
          <a:xfrm>
            <a:off x="6118668" y="3046441"/>
            <a:ext cx="799662" cy="646331"/>
          </a:xfrm>
          <a:prstGeom prst="rect">
            <a:avLst/>
          </a:prstGeom>
          <a:noFill/>
        </p:spPr>
        <p:txBody>
          <a:bodyPr wrap="square">
            <a:spAutoFit/>
          </a:bodyPr>
          <a:lstStyle/>
          <a:p>
            <a:pPr algn="ctr"/>
            <a:r>
              <a:rPr lang="en-GB" sz="3600" b="0" i="0" dirty="0">
                <a:solidFill>
                  <a:srgbClr val="202020"/>
                </a:solidFill>
                <a:effectLst/>
                <a:latin typeface="Calibri "/>
              </a:rPr>
              <a:t>8.3</a:t>
            </a:r>
            <a:endParaRPr lang="en-GB" sz="3600" dirty="0"/>
          </a:p>
        </p:txBody>
      </p:sp>
      <p:sp>
        <p:nvSpPr>
          <p:cNvPr id="13" name="TextBox 12">
            <a:extLst>
              <a:ext uri="{FF2B5EF4-FFF2-40B4-BE49-F238E27FC236}">
                <a16:creationId xmlns:a16="http://schemas.microsoft.com/office/drawing/2014/main" id="{5D2C264A-9819-8272-9673-4963129DC207}"/>
              </a:ext>
            </a:extLst>
          </p:cNvPr>
          <p:cNvSpPr txBox="1"/>
          <p:nvPr/>
        </p:nvSpPr>
        <p:spPr>
          <a:xfrm>
            <a:off x="6123302" y="4976587"/>
            <a:ext cx="886540" cy="646331"/>
          </a:xfrm>
          <a:prstGeom prst="rect">
            <a:avLst/>
          </a:prstGeom>
          <a:noFill/>
        </p:spPr>
        <p:txBody>
          <a:bodyPr wrap="square">
            <a:spAutoFit/>
          </a:bodyPr>
          <a:lstStyle/>
          <a:p>
            <a:r>
              <a:rPr lang="en-GB" sz="3600" dirty="0">
                <a:solidFill>
                  <a:srgbClr val="AD0016"/>
                </a:solidFill>
                <a:latin typeface="Calibri "/>
              </a:rPr>
              <a:t>8.5</a:t>
            </a:r>
          </a:p>
        </p:txBody>
      </p:sp>
      <p:sp>
        <p:nvSpPr>
          <p:cNvPr id="14" name="TextBox 13">
            <a:extLst>
              <a:ext uri="{FF2B5EF4-FFF2-40B4-BE49-F238E27FC236}">
                <a16:creationId xmlns:a16="http://schemas.microsoft.com/office/drawing/2014/main" id="{7E3AAD6F-33D1-94E2-A932-A671616E6AA7}"/>
              </a:ext>
            </a:extLst>
          </p:cNvPr>
          <p:cNvSpPr txBox="1"/>
          <p:nvPr/>
        </p:nvSpPr>
        <p:spPr>
          <a:xfrm>
            <a:off x="5931991" y="1657447"/>
            <a:ext cx="1173016" cy="400110"/>
          </a:xfrm>
          <a:prstGeom prst="rect">
            <a:avLst/>
          </a:prstGeom>
          <a:noFill/>
        </p:spPr>
        <p:txBody>
          <a:bodyPr wrap="square">
            <a:spAutoFit/>
          </a:bodyPr>
          <a:lstStyle/>
          <a:p>
            <a:pPr algn="ctr"/>
            <a:r>
              <a:rPr lang="en-GB" sz="2000" b="0" i="0" dirty="0">
                <a:solidFill>
                  <a:srgbClr val="202020"/>
                </a:solidFill>
                <a:effectLst/>
                <a:latin typeface="Calibri "/>
              </a:rPr>
              <a:t>Baseline</a:t>
            </a:r>
            <a:endParaRPr lang="en-GB" sz="2000" dirty="0"/>
          </a:p>
        </p:txBody>
      </p:sp>
      <p:sp>
        <p:nvSpPr>
          <p:cNvPr id="15" name="TextBox 14">
            <a:extLst>
              <a:ext uri="{FF2B5EF4-FFF2-40B4-BE49-F238E27FC236}">
                <a16:creationId xmlns:a16="http://schemas.microsoft.com/office/drawing/2014/main" id="{71BFEB30-E074-9E59-0A25-3DB8620737B4}"/>
              </a:ext>
            </a:extLst>
          </p:cNvPr>
          <p:cNvSpPr txBox="1"/>
          <p:nvPr/>
        </p:nvSpPr>
        <p:spPr>
          <a:xfrm>
            <a:off x="8722291" y="1649638"/>
            <a:ext cx="1428750" cy="400110"/>
          </a:xfrm>
          <a:prstGeom prst="rect">
            <a:avLst/>
          </a:prstGeom>
          <a:noFill/>
        </p:spPr>
        <p:txBody>
          <a:bodyPr wrap="square">
            <a:spAutoFit/>
          </a:bodyPr>
          <a:lstStyle/>
          <a:p>
            <a:pPr algn="ctr"/>
            <a:r>
              <a:rPr lang="en-GB" sz="2000" b="0" i="0" dirty="0">
                <a:solidFill>
                  <a:srgbClr val="202020"/>
                </a:solidFill>
                <a:effectLst/>
                <a:latin typeface="Calibri "/>
              </a:rPr>
              <a:t>Follow-up</a:t>
            </a:r>
            <a:endParaRPr lang="en-GB" sz="2000" dirty="0"/>
          </a:p>
        </p:txBody>
      </p:sp>
      <p:sp>
        <p:nvSpPr>
          <p:cNvPr id="17" name="TextBox 16">
            <a:extLst>
              <a:ext uri="{FF2B5EF4-FFF2-40B4-BE49-F238E27FC236}">
                <a16:creationId xmlns:a16="http://schemas.microsoft.com/office/drawing/2014/main" id="{92583D9E-9878-7B02-114C-F4343394A108}"/>
              </a:ext>
            </a:extLst>
          </p:cNvPr>
          <p:cNvSpPr txBox="1"/>
          <p:nvPr/>
        </p:nvSpPr>
        <p:spPr>
          <a:xfrm>
            <a:off x="8684071" y="3050833"/>
            <a:ext cx="1428750" cy="646331"/>
          </a:xfrm>
          <a:prstGeom prst="rect">
            <a:avLst/>
          </a:prstGeom>
          <a:noFill/>
        </p:spPr>
        <p:txBody>
          <a:bodyPr wrap="square">
            <a:spAutoFit/>
          </a:bodyPr>
          <a:lstStyle>
            <a:defPPr>
              <a:defRPr lang="en-US"/>
            </a:defPPr>
            <a:lvl1pPr algn="ctr">
              <a:defRPr sz="3600" b="0" i="0">
                <a:solidFill>
                  <a:srgbClr val="202020"/>
                </a:solidFill>
                <a:effectLst/>
                <a:latin typeface="Calibri "/>
              </a:defRPr>
            </a:lvl1pPr>
          </a:lstStyle>
          <a:p>
            <a:r>
              <a:rPr lang="en-GB" dirty="0"/>
              <a:t>7.9</a:t>
            </a:r>
          </a:p>
        </p:txBody>
      </p:sp>
      <p:sp>
        <p:nvSpPr>
          <p:cNvPr id="19" name="TextBox 18">
            <a:extLst>
              <a:ext uri="{FF2B5EF4-FFF2-40B4-BE49-F238E27FC236}">
                <a16:creationId xmlns:a16="http://schemas.microsoft.com/office/drawing/2014/main" id="{9FD52C9A-C3BF-5A77-557A-909661D34848}"/>
              </a:ext>
            </a:extLst>
          </p:cNvPr>
          <p:cNvSpPr txBox="1"/>
          <p:nvPr/>
        </p:nvSpPr>
        <p:spPr>
          <a:xfrm>
            <a:off x="9065084" y="4976586"/>
            <a:ext cx="886540" cy="646331"/>
          </a:xfrm>
          <a:prstGeom prst="rect">
            <a:avLst/>
          </a:prstGeom>
          <a:noFill/>
        </p:spPr>
        <p:txBody>
          <a:bodyPr wrap="square">
            <a:spAutoFit/>
          </a:bodyPr>
          <a:lstStyle/>
          <a:p>
            <a:r>
              <a:rPr lang="en-GB" sz="3600" dirty="0">
                <a:solidFill>
                  <a:srgbClr val="AD0016"/>
                </a:solidFill>
                <a:latin typeface="Calibri "/>
              </a:rPr>
              <a:t>7.5</a:t>
            </a:r>
          </a:p>
        </p:txBody>
      </p:sp>
      <p:sp>
        <p:nvSpPr>
          <p:cNvPr id="20" name="TextBox 19">
            <a:extLst>
              <a:ext uri="{FF2B5EF4-FFF2-40B4-BE49-F238E27FC236}">
                <a16:creationId xmlns:a16="http://schemas.microsoft.com/office/drawing/2014/main" id="{A1474EF2-1DCD-B1AE-B657-1AA7C84D798E}"/>
              </a:ext>
            </a:extLst>
          </p:cNvPr>
          <p:cNvSpPr txBox="1"/>
          <p:nvPr/>
        </p:nvSpPr>
        <p:spPr>
          <a:xfrm>
            <a:off x="3569331" y="2780605"/>
            <a:ext cx="1611742" cy="400110"/>
          </a:xfrm>
          <a:prstGeom prst="rect">
            <a:avLst/>
          </a:prstGeom>
          <a:noFill/>
        </p:spPr>
        <p:txBody>
          <a:bodyPr wrap="square">
            <a:spAutoFit/>
          </a:bodyPr>
          <a:lstStyle/>
          <a:p>
            <a:pPr algn="ctr"/>
            <a:r>
              <a:rPr lang="en-GB" sz="2000" b="0" i="0" dirty="0">
                <a:solidFill>
                  <a:srgbClr val="202020"/>
                </a:solidFill>
                <a:effectLst/>
                <a:latin typeface="Calibri "/>
              </a:rPr>
              <a:t>Control group</a:t>
            </a:r>
            <a:endParaRPr lang="en-GB" sz="2000" dirty="0"/>
          </a:p>
        </p:txBody>
      </p:sp>
      <p:sp>
        <p:nvSpPr>
          <p:cNvPr id="21" name="TextBox 20">
            <a:extLst>
              <a:ext uri="{FF2B5EF4-FFF2-40B4-BE49-F238E27FC236}">
                <a16:creationId xmlns:a16="http://schemas.microsoft.com/office/drawing/2014/main" id="{06E024BE-E69A-2105-5DA8-43C2C1E88211}"/>
              </a:ext>
            </a:extLst>
          </p:cNvPr>
          <p:cNvSpPr txBox="1"/>
          <p:nvPr/>
        </p:nvSpPr>
        <p:spPr>
          <a:xfrm>
            <a:off x="3270875" y="4883290"/>
            <a:ext cx="2208654" cy="707886"/>
          </a:xfrm>
          <a:prstGeom prst="rect">
            <a:avLst/>
          </a:prstGeom>
          <a:noFill/>
        </p:spPr>
        <p:txBody>
          <a:bodyPr wrap="square">
            <a:spAutoFit/>
          </a:bodyPr>
          <a:lstStyle/>
          <a:p>
            <a:pPr algn="ctr"/>
            <a:r>
              <a:rPr lang="en-GB" sz="2000" b="0" i="0" dirty="0">
                <a:solidFill>
                  <a:srgbClr val="AD0016"/>
                </a:solidFill>
                <a:effectLst/>
                <a:latin typeface="Calibri "/>
              </a:rPr>
              <a:t>Audit &amp; feedback intervention group</a:t>
            </a:r>
            <a:endParaRPr lang="en-GB" sz="2000" dirty="0">
              <a:solidFill>
                <a:srgbClr val="AD0016"/>
              </a:solidFill>
            </a:endParaRPr>
          </a:p>
        </p:txBody>
      </p:sp>
      <p:sp>
        <p:nvSpPr>
          <p:cNvPr id="22" name="TextBox 21">
            <a:extLst>
              <a:ext uri="{FF2B5EF4-FFF2-40B4-BE49-F238E27FC236}">
                <a16:creationId xmlns:a16="http://schemas.microsoft.com/office/drawing/2014/main" id="{E708916D-E684-55E1-43E3-9F3CDD813037}"/>
              </a:ext>
            </a:extLst>
          </p:cNvPr>
          <p:cNvSpPr txBox="1"/>
          <p:nvPr/>
        </p:nvSpPr>
        <p:spPr>
          <a:xfrm>
            <a:off x="5216186" y="5713256"/>
            <a:ext cx="5642555" cy="400110"/>
          </a:xfrm>
          <a:prstGeom prst="rect">
            <a:avLst/>
          </a:prstGeom>
          <a:noFill/>
        </p:spPr>
        <p:txBody>
          <a:bodyPr wrap="square">
            <a:spAutoFit/>
          </a:bodyPr>
          <a:lstStyle/>
          <a:p>
            <a:pPr algn="ctr"/>
            <a:r>
              <a:rPr lang="en-GB" sz="2000" b="0" i="0" dirty="0">
                <a:solidFill>
                  <a:srgbClr val="202020"/>
                </a:solidFill>
                <a:effectLst/>
                <a:latin typeface="Calibri "/>
              </a:rPr>
              <a:t>(Antibiotic items per 100 NHS treatment claims) </a:t>
            </a:r>
            <a:endParaRPr lang="en-GB" sz="2000" dirty="0"/>
          </a:p>
        </p:txBody>
      </p:sp>
      <p:pic>
        <p:nvPicPr>
          <p:cNvPr id="23" name="Graphic 22" descr="Medicine with solid fill">
            <a:extLst>
              <a:ext uri="{FF2B5EF4-FFF2-40B4-BE49-F238E27FC236}">
                <a16:creationId xmlns:a16="http://schemas.microsoft.com/office/drawing/2014/main" id="{9AACD450-DF9E-DA21-8225-0013257FA63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990367" y="2372526"/>
            <a:ext cx="816159" cy="816159"/>
          </a:xfrm>
          <a:prstGeom prst="rect">
            <a:avLst/>
          </a:prstGeom>
        </p:spPr>
      </p:pic>
      <p:pic>
        <p:nvPicPr>
          <p:cNvPr id="24" name="Graphic 23" descr="Medicine with solid fill">
            <a:extLst>
              <a:ext uri="{FF2B5EF4-FFF2-40B4-BE49-F238E27FC236}">
                <a16:creationId xmlns:a16="http://schemas.microsoft.com/office/drawing/2014/main" id="{607E270C-3875-7679-368C-1E7512076A7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980064" y="3905538"/>
            <a:ext cx="1173016" cy="1173016"/>
          </a:xfrm>
          <a:prstGeom prst="rect">
            <a:avLst/>
          </a:prstGeom>
        </p:spPr>
      </p:pic>
      <p:pic>
        <p:nvPicPr>
          <p:cNvPr id="25" name="Graphic 24" descr="Medicine with solid fill">
            <a:extLst>
              <a:ext uri="{FF2B5EF4-FFF2-40B4-BE49-F238E27FC236}">
                <a16:creationId xmlns:a16="http://schemas.microsoft.com/office/drawing/2014/main" id="{94353645-5716-12E5-6D63-29AB9428C6C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155680" y="4522641"/>
            <a:ext cx="555913" cy="555913"/>
          </a:xfrm>
          <a:prstGeom prst="rect">
            <a:avLst/>
          </a:prstGeom>
        </p:spPr>
      </p:pic>
      <p:sp>
        <p:nvSpPr>
          <p:cNvPr id="27" name="Arrow: Down 26">
            <a:extLst>
              <a:ext uri="{FF2B5EF4-FFF2-40B4-BE49-F238E27FC236}">
                <a16:creationId xmlns:a16="http://schemas.microsoft.com/office/drawing/2014/main" id="{D040F437-DE99-B707-0F2B-E929AFCA774A}"/>
              </a:ext>
            </a:extLst>
          </p:cNvPr>
          <p:cNvSpPr/>
          <p:nvPr/>
        </p:nvSpPr>
        <p:spPr>
          <a:xfrm rot="16200000">
            <a:off x="7833036" y="4242875"/>
            <a:ext cx="408854" cy="962906"/>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a:extLst>
              <a:ext uri="{FF2B5EF4-FFF2-40B4-BE49-F238E27FC236}">
                <a16:creationId xmlns:a16="http://schemas.microsoft.com/office/drawing/2014/main" id="{B09D9789-7B0F-1791-E2E6-EFA88646E98F}"/>
              </a:ext>
            </a:extLst>
          </p:cNvPr>
          <p:cNvSpPr txBox="1"/>
          <p:nvPr/>
        </p:nvSpPr>
        <p:spPr>
          <a:xfrm>
            <a:off x="7323088" y="2981333"/>
            <a:ext cx="1428750" cy="400110"/>
          </a:xfrm>
          <a:prstGeom prst="rect">
            <a:avLst/>
          </a:prstGeom>
          <a:noFill/>
        </p:spPr>
        <p:txBody>
          <a:bodyPr wrap="square">
            <a:spAutoFit/>
          </a:bodyPr>
          <a:lstStyle/>
          <a:p>
            <a:pPr algn="ctr"/>
            <a:r>
              <a:rPr lang="en-GB" sz="2000" b="0" i="0" dirty="0">
                <a:solidFill>
                  <a:srgbClr val="202020"/>
                </a:solidFill>
                <a:effectLst/>
                <a:latin typeface="Calibri "/>
              </a:rPr>
              <a:t>- 0.4</a:t>
            </a:r>
            <a:endParaRPr lang="en-GB" sz="2000" dirty="0"/>
          </a:p>
        </p:txBody>
      </p:sp>
      <p:sp>
        <p:nvSpPr>
          <p:cNvPr id="29" name="TextBox 28">
            <a:extLst>
              <a:ext uri="{FF2B5EF4-FFF2-40B4-BE49-F238E27FC236}">
                <a16:creationId xmlns:a16="http://schemas.microsoft.com/office/drawing/2014/main" id="{4E60182C-CD63-A3C8-C552-55EF04889D95}"/>
              </a:ext>
            </a:extLst>
          </p:cNvPr>
          <p:cNvSpPr txBox="1"/>
          <p:nvPr/>
        </p:nvSpPr>
        <p:spPr>
          <a:xfrm>
            <a:off x="7323088" y="4935384"/>
            <a:ext cx="1428750" cy="400110"/>
          </a:xfrm>
          <a:prstGeom prst="rect">
            <a:avLst/>
          </a:prstGeom>
          <a:noFill/>
        </p:spPr>
        <p:txBody>
          <a:bodyPr wrap="square">
            <a:spAutoFit/>
          </a:bodyPr>
          <a:lstStyle/>
          <a:p>
            <a:pPr algn="ctr"/>
            <a:r>
              <a:rPr lang="en-GB" sz="2000" b="0" i="0" dirty="0">
                <a:solidFill>
                  <a:srgbClr val="202020"/>
                </a:solidFill>
                <a:effectLst/>
                <a:latin typeface="Calibri "/>
              </a:rPr>
              <a:t>- 1.0</a:t>
            </a:r>
            <a:endParaRPr lang="en-GB" sz="2000" dirty="0"/>
          </a:p>
        </p:txBody>
      </p:sp>
      <p:sp>
        <p:nvSpPr>
          <p:cNvPr id="30" name="Arrow: Down 29">
            <a:extLst>
              <a:ext uri="{FF2B5EF4-FFF2-40B4-BE49-F238E27FC236}">
                <a16:creationId xmlns:a16="http://schemas.microsoft.com/office/drawing/2014/main" id="{B4BF03DF-10DE-C051-CD4A-9B3005C09B72}"/>
              </a:ext>
            </a:extLst>
          </p:cNvPr>
          <p:cNvSpPr/>
          <p:nvPr/>
        </p:nvSpPr>
        <p:spPr>
          <a:xfrm rot="16200000">
            <a:off x="7833036" y="2367259"/>
            <a:ext cx="408854" cy="962906"/>
          </a:xfrm>
          <a:prstGeom prst="downArrow">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52CBD17F-A563-458E-A75A-709910C2F6D9}"/>
              </a:ext>
            </a:extLst>
          </p:cNvPr>
          <p:cNvSpPr txBox="1"/>
          <p:nvPr/>
        </p:nvSpPr>
        <p:spPr>
          <a:xfrm>
            <a:off x="376078" y="3069411"/>
            <a:ext cx="2519149" cy="954107"/>
          </a:xfrm>
          <a:prstGeom prst="rect">
            <a:avLst/>
          </a:prstGeom>
          <a:noFill/>
        </p:spPr>
        <p:txBody>
          <a:bodyPr wrap="square">
            <a:spAutoFit/>
          </a:bodyPr>
          <a:lstStyle/>
          <a:p>
            <a:pPr algn="ctr"/>
            <a:r>
              <a:rPr lang="en-GB" sz="2800" b="1" i="0" dirty="0">
                <a:solidFill>
                  <a:srgbClr val="202020"/>
                </a:solidFill>
                <a:effectLst/>
                <a:latin typeface="Calibri "/>
              </a:rPr>
              <a:t>Randomised controlled trial</a:t>
            </a:r>
            <a:endParaRPr lang="en-GB" sz="2800" b="1" dirty="0"/>
          </a:p>
        </p:txBody>
      </p:sp>
    </p:spTree>
    <p:custDataLst>
      <p:tags r:id="rId1"/>
    </p:custDataLst>
    <p:extLst>
      <p:ext uri="{BB962C8B-B14F-4D97-AF65-F5344CB8AC3E}">
        <p14:creationId xmlns:p14="http://schemas.microsoft.com/office/powerpoint/2010/main" val="2778125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19" grpId="0"/>
      <p:bldP spid="27" grpId="0" animBg="1"/>
      <p:bldP spid="28" grpId="0"/>
      <p:bldP spid="29" grpId="0"/>
      <p:bldP spid="3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74759-9B09-84F4-6928-20F06C4AF86C}"/>
              </a:ext>
            </a:extLst>
          </p:cNvPr>
          <p:cNvSpPr>
            <a:spLocks noGrp="1"/>
          </p:cNvSpPr>
          <p:nvPr>
            <p:ph type="title"/>
          </p:nvPr>
        </p:nvSpPr>
        <p:spPr/>
        <p:txBody>
          <a:bodyPr>
            <a:normAutofit fontScale="90000"/>
          </a:bodyPr>
          <a:lstStyle/>
          <a:p>
            <a:r>
              <a:rPr lang="en-GB" dirty="0"/>
              <a:t>Audit and feedback thought to increase engagement &amp; help achieve antibiotic targets</a:t>
            </a:r>
          </a:p>
        </p:txBody>
      </p:sp>
      <p:sp>
        <p:nvSpPr>
          <p:cNvPr id="3" name="Content Placeholder 2">
            <a:extLst>
              <a:ext uri="{FF2B5EF4-FFF2-40B4-BE49-F238E27FC236}">
                <a16:creationId xmlns:a16="http://schemas.microsoft.com/office/drawing/2014/main" id="{980B5624-EEC3-5D15-EEBF-FE2233C1CAA7}"/>
              </a:ext>
            </a:extLst>
          </p:cNvPr>
          <p:cNvSpPr>
            <a:spLocks noGrp="1"/>
          </p:cNvSpPr>
          <p:nvPr>
            <p:ph idx="1"/>
          </p:nvPr>
        </p:nvSpPr>
        <p:spPr/>
        <p:txBody>
          <a:bodyPr>
            <a:normAutofit/>
          </a:bodyPr>
          <a:lstStyle/>
          <a:p>
            <a:r>
              <a:rPr lang="en-GB" dirty="0">
                <a:solidFill>
                  <a:srgbClr val="222222"/>
                </a:solidFill>
                <a:latin typeface="Calibri "/>
              </a:rPr>
              <a:t>Workshop with </a:t>
            </a:r>
            <a:r>
              <a:rPr lang="en-GB" b="0" i="0" dirty="0">
                <a:solidFill>
                  <a:srgbClr val="222222"/>
                </a:solidFill>
                <a:effectLst/>
                <a:latin typeface="Calibri "/>
              </a:rPr>
              <a:t>AMS leads within Clinical Commissioning Groups (CCGs)</a:t>
            </a:r>
          </a:p>
        </p:txBody>
      </p:sp>
      <p:sp>
        <p:nvSpPr>
          <p:cNvPr id="4" name="Date Placeholder 3">
            <a:extLst>
              <a:ext uri="{FF2B5EF4-FFF2-40B4-BE49-F238E27FC236}">
                <a16:creationId xmlns:a16="http://schemas.microsoft.com/office/drawing/2014/main" id="{E9CAA4B3-A4A2-60BA-7536-0DF2EAE6B806}"/>
              </a:ext>
            </a:extLst>
          </p:cNvPr>
          <p:cNvSpPr>
            <a:spLocks noGrp="1"/>
          </p:cNvSpPr>
          <p:nvPr>
            <p:ph type="dt" sz="half" idx="10"/>
          </p:nvPr>
        </p:nvSpPr>
        <p:spPr/>
        <p:txBody>
          <a:bodyPr/>
          <a:lstStyle/>
          <a:p>
            <a:r>
              <a:rPr lang="en-US"/>
              <a:t>May 2023</a:t>
            </a:r>
            <a:endParaRPr lang="en-GB" dirty="0"/>
          </a:p>
        </p:txBody>
      </p:sp>
      <p:sp>
        <p:nvSpPr>
          <p:cNvPr id="5" name="Footer Placeholder 4">
            <a:extLst>
              <a:ext uri="{FF2B5EF4-FFF2-40B4-BE49-F238E27FC236}">
                <a16:creationId xmlns:a16="http://schemas.microsoft.com/office/drawing/2014/main" id="{5A30DA22-53CB-6B2D-0548-E7B7322B89AC}"/>
              </a:ext>
            </a:extLst>
          </p:cNvPr>
          <p:cNvSpPr>
            <a:spLocks noGrp="1"/>
          </p:cNvSpPr>
          <p:nvPr>
            <p:ph type="ftr" sz="quarter" idx="11"/>
          </p:nvPr>
        </p:nvSpPr>
        <p:spPr>
          <a:xfrm>
            <a:off x="4038600" y="6403648"/>
            <a:ext cx="4114800" cy="365125"/>
          </a:xfrm>
        </p:spPr>
        <p:txBody>
          <a:bodyPr/>
          <a:lstStyle/>
          <a:p>
            <a:r>
              <a:rPr lang="en-ZW" sz="1800" dirty="0">
                <a:solidFill>
                  <a:schemeClr val="tx1"/>
                </a:solidFill>
              </a:rPr>
              <a:t>(Anyanwu et al. 2020)</a:t>
            </a:r>
            <a:endParaRPr lang="en-GB" sz="1800" dirty="0">
              <a:solidFill>
                <a:schemeClr val="tx1"/>
              </a:solidFill>
            </a:endParaRPr>
          </a:p>
        </p:txBody>
      </p:sp>
      <p:sp>
        <p:nvSpPr>
          <p:cNvPr id="6" name="Slide Number Placeholder 5">
            <a:extLst>
              <a:ext uri="{FF2B5EF4-FFF2-40B4-BE49-F238E27FC236}">
                <a16:creationId xmlns:a16="http://schemas.microsoft.com/office/drawing/2014/main" id="{95EE869A-A162-4022-30DB-E40C76ADD5F9}"/>
              </a:ext>
            </a:extLst>
          </p:cNvPr>
          <p:cNvSpPr>
            <a:spLocks noGrp="1"/>
          </p:cNvSpPr>
          <p:nvPr>
            <p:ph type="sldNum" sz="quarter" idx="12"/>
          </p:nvPr>
        </p:nvSpPr>
        <p:spPr/>
        <p:txBody>
          <a:bodyPr/>
          <a:lstStyle/>
          <a:p>
            <a:fld id="{EE1385C2-C24A-4E88-87F7-2016927FAD7D}" type="slidenum">
              <a:rPr lang="en-GB" smtClean="0"/>
              <a:t>12</a:t>
            </a:fld>
            <a:endParaRPr lang="en-GB"/>
          </a:p>
        </p:txBody>
      </p:sp>
      <p:sp>
        <p:nvSpPr>
          <p:cNvPr id="8" name="TextBox 7">
            <a:extLst>
              <a:ext uri="{FF2B5EF4-FFF2-40B4-BE49-F238E27FC236}">
                <a16:creationId xmlns:a16="http://schemas.microsoft.com/office/drawing/2014/main" id="{D86B8482-9E89-709A-BC76-0323A4824560}"/>
              </a:ext>
            </a:extLst>
          </p:cNvPr>
          <p:cNvSpPr txBox="1"/>
          <p:nvPr/>
        </p:nvSpPr>
        <p:spPr>
          <a:xfrm>
            <a:off x="4748069" y="3130324"/>
            <a:ext cx="6810661" cy="1384995"/>
          </a:xfrm>
          <a:prstGeom prst="rect">
            <a:avLst/>
          </a:prstGeom>
          <a:noFill/>
        </p:spPr>
        <p:txBody>
          <a:bodyPr wrap="square">
            <a:spAutoFit/>
          </a:bodyPr>
          <a:lstStyle/>
          <a:p>
            <a:pPr algn="ctr"/>
            <a:r>
              <a:rPr lang="en-GB" sz="2800" dirty="0">
                <a:solidFill>
                  <a:srgbClr val="222222"/>
                </a:solidFill>
                <a:latin typeface="Calibri "/>
              </a:rPr>
              <a:t>Audits help increase engagement between GP practices and commissioning groups to achieve Quality Premium antibiotic targets</a:t>
            </a:r>
            <a:r>
              <a:rPr lang="en-GB" sz="2800" b="1" dirty="0">
                <a:solidFill>
                  <a:srgbClr val="222222"/>
                </a:solidFill>
                <a:latin typeface="Calibri "/>
              </a:rPr>
              <a:t> </a:t>
            </a:r>
          </a:p>
        </p:txBody>
      </p:sp>
      <p:sp>
        <p:nvSpPr>
          <p:cNvPr id="10" name="Speech Bubble: Rectangle with Corners Rounded 9">
            <a:extLst>
              <a:ext uri="{FF2B5EF4-FFF2-40B4-BE49-F238E27FC236}">
                <a16:creationId xmlns:a16="http://schemas.microsoft.com/office/drawing/2014/main" id="{B3E638A1-2A21-F4C8-45B9-2786F2B1AF7C}"/>
              </a:ext>
            </a:extLst>
          </p:cNvPr>
          <p:cNvSpPr/>
          <p:nvPr/>
        </p:nvSpPr>
        <p:spPr>
          <a:xfrm>
            <a:off x="4741144" y="2916621"/>
            <a:ext cx="6810660" cy="1812402"/>
          </a:xfrm>
          <a:prstGeom prst="wedgeRoundRectCallout">
            <a:avLst>
              <a:gd name="adj1" fmla="val -57634"/>
              <a:gd name="adj2" fmla="val 36512"/>
              <a:gd name="adj3" fmla="val 16667"/>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Graphic 11" descr="Users with solid fill">
            <a:extLst>
              <a:ext uri="{FF2B5EF4-FFF2-40B4-BE49-F238E27FC236}">
                <a16:creationId xmlns:a16="http://schemas.microsoft.com/office/drawing/2014/main" id="{1EED92FE-130E-0606-E496-A7BD4FD8379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591955" y="4039794"/>
            <a:ext cx="1555750" cy="1555750"/>
          </a:xfrm>
          <a:prstGeom prst="rect">
            <a:avLst/>
          </a:prstGeom>
        </p:spPr>
      </p:pic>
      <p:pic>
        <p:nvPicPr>
          <p:cNvPr id="15" name="Graphic 14" descr="Users with solid fill">
            <a:extLst>
              <a:ext uri="{FF2B5EF4-FFF2-40B4-BE49-F238E27FC236}">
                <a16:creationId xmlns:a16="http://schemas.microsoft.com/office/drawing/2014/main" id="{B65AD3A3-994F-F87C-6A2F-7E4CF89A614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36205" y="4039794"/>
            <a:ext cx="1555750" cy="1555750"/>
          </a:xfrm>
          <a:prstGeom prst="rect">
            <a:avLst/>
          </a:prstGeom>
        </p:spPr>
      </p:pic>
    </p:spTree>
    <p:custDataLst>
      <p:tags r:id="rId1"/>
    </p:custDataLst>
    <p:extLst>
      <p:ext uri="{BB962C8B-B14F-4D97-AF65-F5344CB8AC3E}">
        <p14:creationId xmlns:p14="http://schemas.microsoft.com/office/powerpoint/2010/main" val="2109224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7828B-6BC9-897D-66F5-2E55CC6C80B3}"/>
              </a:ext>
            </a:extLst>
          </p:cNvPr>
          <p:cNvSpPr>
            <a:spLocks noGrp="1"/>
          </p:cNvSpPr>
          <p:nvPr>
            <p:ph type="title"/>
          </p:nvPr>
        </p:nvSpPr>
        <p:spPr>
          <a:xfrm>
            <a:off x="1581150" y="365125"/>
            <a:ext cx="10039720" cy="1325563"/>
          </a:xfrm>
        </p:spPr>
        <p:txBody>
          <a:bodyPr/>
          <a:lstStyle/>
          <a:p>
            <a:r>
              <a:rPr lang="en-GB" dirty="0"/>
              <a:t>What data can be used to look at prescribing?</a:t>
            </a:r>
          </a:p>
        </p:txBody>
      </p:sp>
      <p:sp>
        <p:nvSpPr>
          <p:cNvPr id="3" name="Content Placeholder 2">
            <a:extLst>
              <a:ext uri="{FF2B5EF4-FFF2-40B4-BE49-F238E27FC236}">
                <a16:creationId xmlns:a16="http://schemas.microsoft.com/office/drawing/2014/main" id="{0E384A6A-2DF4-69A2-ACA9-854B25B35FD6}"/>
              </a:ext>
            </a:extLst>
          </p:cNvPr>
          <p:cNvSpPr>
            <a:spLocks noGrp="1"/>
          </p:cNvSpPr>
          <p:nvPr>
            <p:ph idx="1"/>
          </p:nvPr>
        </p:nvSpPr>
        <p:spPr/>
        <p:txBody>
          <a:bodyPr/>
          <a:lstStyle/>
          <a:p>
            <a:pPr marL="0" indent="0">
              <a:buNone/>
            </a:pPr>
            <a:endParaRPr lang="en-GB" dirty="0"/>
          </a:p>
        </p:txBody>
      </p:sp>
      <p:sp>
        <p:nvSpPr>
          <p:cNvPr id="4" name="Date Placeholder 3">
            <a:extLst>
              <a:ext uri="{FF2B5EF4-FFF2-40B4-BE49-F238E27FC236}">
                <a16:creationId xmlns:a16="http://schemas.microsoft.com/office/drawing/2014/main" id="{5C5EEA58-A40D-FF6F-6690-637F8C6A3D44}"/>
              </a:ext>
            </a:extLst>
          </p:cNvPr>
          <p:cNvSpPr>
            <a:spLocks noGrp="1"/>
          </p:cNvSpPr>
          <p:nvPr>
            <p:ph type="dt" sz="half" idx="10"/>
          </p:nvPr>
        </p:nvSpPr>
        <p:spPr/>
        <p:txBody>
          <a:bodyPr/>
          <a:lstStyle/>
          <a:p>
            <a:r>
              <a:rPr lang="en-US" dirty="0"/>
              <a:t>May 2023</a:t>
            </a:r>
            <a:endParaRPr lang="en-GB" dirty="0"/>
          </a:p>
        </p:txBody>
      </p:sp>
      <p:sp>
        <p:nvSpPr>
          <p:cNvPr id="5" name="Footer Placeholder 4">
            <a:extLst>
              <a:ext uri="{FF2B5EF4-FFF2-40B4-BE49-F238E27FC236}">
                <a16:creationId xmlns:a16="http://schemas.microsoft.com/office/drawing/2014/main" id="{565A740F-66E6-4A66-8DC1-E3CDC24AE332}"/>
              </a:ext>
            </a:extLst>
          </p:cNvPr>
          <p:cNvSpPr>
            <a:spLocks noGrp="1"/>
          </p:cNvSpPr>
          <p:nvPr>
            <p:ph type="ftr" sz="quarter" idx="11"/>
          </p:nvPr>
        </p:nvSpPr>
        <p:spPr/>
        <p:txBody>
          <a:bodyPr/>
          <a:lstStyle/>
          <a:p>
            <a:r>
              <a:rPr lang="en-GB" dirty="0"/>
              <a:t>rcgp.org.uk/</a:t>
            </a:r>
            <a:r>
              <a:rPr lang="en-GB" dirty="0" err="1"/>
              <a:t>TARGETantibiotics</a:t>
            </a:r>
            <a:endParaRPr lang="en-GB" dirty="0"/>
          </a:p>
        </p:txBody>
      </p:sp>
      <p:sp>
        <p:nvSpPr>
          <p:cNvPr id="6" name="Slide Number Placeholder 5">
            <a:extLst>
              <a:ext uri="{FF2B5EF4-FFF2-40B4-BE49-F238E27FC236}">
                <a16:creationId xmlns:a16="http://schemas.microsoft.com/office/drawing/2014/main" id="{FA294FE1-B11B-E9F2-88A5-CF1C45844DCC}"/>
              </a:ext>
            </a:extLst>
          </p:cNvPr>
          <p:cNvSpPr>
            <a:spLocks noGrp="1"/>
          </p:cNvSpPr>
          <p:nvPr>
            <p:ph type="sldNum" sz="quarter" idx="12"/>
          </p:nvPr>
        </p:nvSpPr>
        <p:spPr/>
        <p:txBody>
          <a:bodyPr/>
          <a:lstStyle/>
          <a:p>
            <a:fld id="{EE1385C2-C24A-4E88-87F7-2016927FAD7D}" type="slidenum">
              <a:rPr lang="en-GB" smtClean="0"/>
              <a:t>13</a:t>
            </a:fld>
            <a:endParaRPr lang="en-GB"/>
          </a:p>
        </p:txBody>
      </p:sp>
      <p:sp>
        <p:nvSpPr>
          <p:cNvPr id="7" name="Title 1">
            <a:extLst>
              <a:ext uri="{FF2B5EF4-FFF2-40B4-BE49-F238E27FC236}">
                <a16:creationId xmlns:a16="http://schemas.microsoft.com/office/drawing/2014/main" id="{FDAA93BA-D44A-CCAD-9914-0DD84F21395B}"/>
              </a:ext>
            </a:extLst>
          </p:cNvPr>
          <p:cNvSpPr txBox="1">
            <a:spLocks/>
          </p:cNvSpPr>
          <p:nvPr/>
        </p:nvSpPr>
        <p:spPr>
          <a:xfrm>
            <a:off x="5167790" y="5647481"/>
            <a:ext cx="7770658" cy="619175"/>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4050" dirty="0">
              <a:solidFill>
                <a:srgbClr val="AF1E2C"/>
              </a:solidFill>
              <a:latin typeface="Ariel"/>
            </a:endParaRPr>
          </a:p>
        </p:txBody>
      </p:sp>
      <p:sp>
        <p:nvSpPr>
          <p:cNvPr id="8" name="Rectangle: Rounded Corners 7">
            <a:extLst>
              <a:ext uri="{FF2B5EF4-FFF2-40B4-BE49-F238E27FC236}">
                <a16:creationId xmlns:a16="http://schemas.microsoft.com/office/drawing/2014/main" id="{DF85CA1D-2F24-92E0-61BA-74E0F75FAD87}"/>
              </a:ext>
            </a:extLst>
          </p:cNvPr>
          <p:cNvSpPr/>
          <p:nvPr/>
        </p:nvSpPr>
        <p:spPr>
          <a:xfrm>
            <a:off x="2301412" y="4129583"/>
            <a:ext cx="3597442" cy="994172"/>
          </a:xfrm>
          <a:prstGeom prst="roundRect">
            <a:avLst/>
          </a:prstGeom>
          <a:solidFill>
            <a:srgbClr val="AF1E2C"/>
          </a:solidFill>
          <a:ln>
            <a:solidFill>
              <a:srgbClr val="AF1E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t>Fingertips</a:t>
            </a:r>
          </a:p>
        </p:txBody>
      </p:sp>
      <p:sp>
        <p:nvSpPr>
          <p:cNvPr id="9" name="Rectangle: Rounded Corners 8">
            <a:extLst>
              <a:ext uri="{FF2B5EF4-FFF2-40B4-BE49-F238E27FC236}">
                <a16:creationId xmlns:a16="http://schemas.microsoft.com/office/drawing/2014/main" id="{6F9BB8C1-B7F8-2B99-09C4-7F499939B925}"/>
              </a:ext>
            </a:extLst>
          </p:cNvPr>
          <p:cNvSpPr/>
          <p:nvPr/>
        </p:nvSpPr>
        <p:spPr>
          <a:xfrm>
            <a:off x="2301412" y="2658565"/>
            <a:ext cx="3597442" cy="994172"/>
          </a:xfrm>
          <a:prstGeom prst="roundRect">
            <a:avLst/>
          </a:prstGeom>
          <a:solidFill>
            <a:srgbClr val="AF1E2C"/>
          </a:solidFill>
          <a:ln>
            <a:solidFill>
              <a:srgbClr val="AF1E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err="1"/>
              <a:t>PrescQIPP</a:t>
            </a:r>
            <a:endParaRPr lang="en-GB" sz="3600" dirty="0"/>
          </a:p>
        </p:txBody>
      </p:sp>
      <p:sp>
        <p:nvSpPr>
          <p:cNvPr id="10" name="Rectangle: Rounded Corners 9">
            <a:extLst>
              <a:ext uri="{FF2B5EF4-FFF2-40B4-BE49-F238E27FC236}">
                <a16:creationId xmlns:a16="http://schemas.microsoft.com/office/drawing/2014/main" id="{E2E6D650-FAA5-F247-DF26-700704143FFB}"/>
              </a:ext>
            </a:extLst>
          </p:cNvPr>
          <p:cNvSpPr/>
          <p:nvPr/>
        </p:nvSpPr>
        <p:spPr>
          <a:xfrm>
            <a:off x="6466259" y="2658565"/>
            <a:ext cx="3597442" cy="994172"/>
          </a:xfrm>
          <a:prstGeom prst="roundRect">
            <a:avLst/>
          </a:prstGeom>
          <a:solidFill>
            <a:srgbClr val="AF1E2C"/>
          </a:solidFill>
          <a:ln>
            <a:solidFill>
              <a:srgbClr val="AF1E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err="1"/>
              <a:t>OpenPrescribing</a:t>
            </a:r>
            <a:endParaRPr lang="en-GB" sz="3600" dirty="0"/>
          </a:p>
        </p:txBody>
      </p:sp>
      <p:sp>
        <p:nvSpPr>
          <p:cNvPr id="11" name="Rectangle: Rounded Corners 10">
            <a:extLst>
              <a:ext uri="{FF2B5EF4-FFF2-40B4-BE49-F238E27FC236}">
                <a16:creationId xmlns:a16="http://schemas.microsoft.com/office/drawing/2014/main" id="{591D4B68-7C0E-B01B-A45C-4FF910C74CF3}"/>
              </a:ext>
            </a:extLst>
          </p:cNvPr>
          <p:cNvSpPr/>
          <p:nvPr/>
        </p:nvSpPr>
        <p:spPr>
          <a:xfrm>
            <a:off x="6466259" y="4129583"/>
            <a:ext cx="3597442" cy="994172"/>
          </a:xfrm>
          <a:prstGeom prst="roundRect">
            <a:avLst/>
          </a:prstGeom>
          <a:solidFill>
            <a:srgbClr val="AF1E2C"/>
          </a:solidFill>
          <a:ln>
            <a:solidFill>
              <a:srgbClr val="AF1E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err="1"/>
              <a:t>ePACT</a:t>
            </a:r>
            <a:r>
              <a:rPr lang="en-GB" sz="3600" dirty="0"/>
              <a:t>/ePACT2</a:t>
            </a:r>
          </a:p>
        </p:txBody>
      </p:sp>
    </p:spTree>
    <p:extLst>
      <p:ext uri="{BB962C8B-B14F-4D97-AF65-F5344CB8AC3E}">
        <p14:creationId xmlns:p14="http://schemas.microsoft.com/office/powerpoint/2010/main" val="10551573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8A6B814-92B0-E9A2-EC1A-007FA2E2D610}"/>
              </a:ext>
            </a:extLst>
          </p:cNvPr>
          <p:cNvSpPr>
            <a:spLocks noGrp="1"/>
          </p:cNvSpPr>
          <p:nvPr>
            <p:ph type="dt" sz="half" idx="10"/>
          </p:nvPr>
        </p:nvSpPr>
        <p:spPr/>
        <p:txBody>
          <a:bodyPr/>
          <a:lstStyle/>
          <a:p>
            <a:r>
              <a:rPr lang="en-US"/>
              <a:t>May 2023</a:t>
            </a:r>
            <a:endParaRPr lang="en-GB" dirty="0"/>
          </a:p>
        </p:txBody>
      </p:sp>
      <p:sp>
        <p:nvSpPr>
          <p:cNvPr id="5" name="Footer Placeholder 4">
            <a:extLst>
              <a:ext uri="{FF2B5EF4-FFF2-40B4-BE49-F238E27FC236}">
                <a16:creationId xmlns:a16="http://schemas.microsoft.com/office/drawing/2014/main" id="{2C846DE8-6659-276C-306A-569395A5EB4B}"/>
              </a:ext>
            </a:extLst>
          </p:cNvPr>
          <p:cNvSpPr>
            <a:spLocks noGrp="1"/>
          </p:cNvSpPr>
          <p:nvPr>
            <p:ph type="ftr" sz="quarter" idx="11"/>
          </p:nvPr>
        </p:nvSpPr>
        <p:spPr/>
        <p:txBody>
          <a:bodyPr/>
          <a:lstStyle/>
          <a:p>
            <a:r>
              <a:rPr lang="en-GB"/>
              <a:t>rcgp.org.uk/TARGETantibiotics</a:t>
            </a:r>
            <a:endParaRPr lang="en-GB" dirty="0"/>
          </a:p>
        </p:txBody>
      </p:sp>
      <p:sp>
        <p:nvSpPr>
          <p:cNvPr id="6" name="Slide Number Placeholder 5">
            <a:extLst>
              <a:ext uri="{FF2B5EF4-FFF2-40B4-BE49-F238E27FC236}">
                <a16:creationId xmlns:a16="http://schemas.microsoft.com/office/drawing/2014/main" id="{B857CAAE-8C1D-981A-6B8A-CD4E03964F46}"/>
              </a:ext>
            </a:extLst>
          </p:cNvPr>
          <p:cNvSpPr>
            <a:spLocks noGrp="1"/>
          </p:cNvSpPr>
          <p:nvPr>
            <p:ph type="sldNum" sz="quarter" idx="12"/>
          </p:nvPr>
        </p:nvSpPr>
        <p:spPr/>
        <p:txBody>
          <a:bodyPr/>
          <a:lstStyle/>
          <a:p>
            <a:fld id="{EE1385C2-C24A-4E88-87F7-2016927FAD7D}" type="slidenum">
              <a:rPr lang="en-GB" smtClean="0"/>
              <a:t>14</a:t>
            </a:fld>
            <a:endParaRPr lang="en-GB"/>
          </a:p>
        </p:txBody>
      </p:sp>
      <p:pic>
        <p:nvPicPr>
          <p:cNvPr id="8" name="Picture 7">
            <a:extLst>
              <a:ext uri="{FF2B5EF4-FFF2-40B4-BE49-F238E27FC236}">
                <a16:creationId xmlns:a16="http://schemas.microsoft.com/office/drawing/2014/main" id="{8AD666DB-714E-9124-EC32-9AB48E3F6306}"/>
              </a:ext>
            </a:extLst>
          </p:cNvPr>
          <p:cNvPicPr>
            <a:picLocks noChangeAspect="1"/>
          </p:cNvPicPr>
          <p:nvPr/>
        </p:nvPicPr>
        <p:blipFill rotWithShape="1">
          <a:blip r:embed="rId3"/>
          <a:srcRect r="70589" b="77019"/>
          <a:stretch/>
        </p:blipFill>
        <p:spPr>
          <a:xfrm>
            <a:off x="331075" y="2254974"/>
            <a:ext cx="4197029" cy="1254661"/>
          </a:xfrm>
          <a:prstGeom prst="rect">
            <a:avLst/>
          </a:prstGeom>
        </p:spPr>
      </p:pic>
      <p:pic>
        <p:nvPicPr>
          <p:cNvPr id="9" name="Picture 8">
            <a:extLst>
              <a:ext uri="{FF2B5EF4-FFF2-40B4-BE49-F238E27FC236}">
                <a16:creationId xmlns:a16="http://schemas.microsoft.com/office/drawing/2014/main" id="{7534D602-2154-CFE7-C59B-566086CF486A}"/>
              </a:ext>
            </a:extLst>
          </p:cNvPr>
          <p:cNvPicPr>
            <a:picLocks noChangeAspect="1"/>
          </p:cNvPicPr>
          <p:nvPr/>
        </p:nvPicPr>
        <p:blipFill rotWithShape="1">
          <a:blip r:embed="rId3"/>
          <a:srcRect t="52291"/>
          <a:stretch/>
        </p:blipFill>
        <p:spPr>
          <a:xfrm>
            <a:off x="331075" y="3509635"/>
            <a:ext cx="11529848" cy="2104474"/>
          </a:xfrm>
          <a:prstGeom prst="rect">
            <a:avLst/>
          </a:prstGeom>
        </p:spPr>
      </p:pic>
      <p:sp>
        <p:nvSpPr>
          <p:cNvPr id="15" name="TextBox 14">
            <a:extLst>
              <a:ext uri="{FF2B5EF4-FFF2-40B4-BE49-F238E27FC236}">
                <a16:creationId xmlns:a16="http://schemas.microsoft.com/office/drawing/2014/main" id="{8CB74F3E-A6D1-229D-328D-3F8FAED1C47C}"/>
              </a:ext>
            </a:extLst>
          </p:cNvPr>
          <p:cNvSpPr txBox="1"/>
          <p:nvPr/>
        </p:nvSpPr>
        <p:spPr>
          <a:xfrm>
            <a:off x="1855076" y="311083"/>
            <a:ext cx="9823578" cy="1323439"/>
          </a:xfrm>
          <a:prstGeom prst="rect">
            <a:avLst/>
          </a:prstGeom>
          <a:noFill/>
        </p:spPr>
        <p:txBody>
          <a:bodyPr wrap="square">
            <a:spAutoFit/>
          </a:bodyPr>
          <a:lstStyle/>
          <a:p>
            <a:r>
              <a:rPr lang="en-GB" sz="4000" dirty="0">
                <a:hlinkClick r:id="rId4"/>
              </a:rPr>
              <a:t>https://www.prescqipp.info/our-resources/webkits/antimicrobial-stewardship/</a:t>
            </a:r>
            <a:r>
              <a:rPr lang="en-GB" sz="4000" dirty="0"/>
              <a:t> </a:t>
            </a:r>
          </a:p>
        </p:txBody>
      </p:sp>
    </p:spTree>
    <p:extLst>
      <p:ext uri="{BB962C8B-B14F-4D97-AF65-F5344CB8AC3E}">
        <p14:creationId xmlns:p14="http://schemas.microsoft.com/office/powerpoint/2010/main" val="14353511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7F5E769-F18F-C1CC-0AB6-B0A54C51E09C}"/>
              </a:ext>
            </a:extLst>
          </p:cNvPr>
          <p:cNvPicPr>
            <a:picLocks noChangeAspect="1"/>
          </p:cNvPicPr>
          <p:nvPr/>
        </p:nvPicPr>
        <p:blipFill rotWithShape="1">
          <a:blip r:embed="rId3"/>
          <a:srcRect t="14905"/>
          <a:stretch/>
        </p:blipFill>
        <p:spPr>
          <a:xfrm>
            <a:off x="345825" y="2181200"/>
            <a:ext cx="7862924" cy="4737988"/>
          </a:xfrm>
          <a:prstGeom prst="rect">
            <a:avLst/>
          </a:prstGeom>
        </p:spPr>
      </p:pic>
      <p:sp>
        <p:nvSpPr>
          <p:cNvPr id="9" name="Title 8">
            <a:extLst>
              <a:ext uri="{FF2B5EF4-FFF2-40B4-BE49-F238E27FC236}">
                <a16:creationId xmlns:a16="http://schemas.microsoft.com/office/drawing/2014/main" id="{CB65E54A-08EA-EED1-9A50-222140BEB092}"/>
              </a:ext>
            </a:extLst>
          </p:cNvPr>
          <p:cNvSpPr>
            <a:spLocks noGrp="1"/>
          </p:cNvSpPr>
          <p:nvPr>
            <p:ph type="title"/>
          </p:nvPr>
        </p:nvSpPr>
        <p:spPr>
          <a:xfrm>
            <a:off x="1581150" y="379570"/>
            <a:ext cx="10290284" cy="1325563"/>
          </a:xfrm>
        </p:spPr>
        <p:txBody>
          <a:bodyPr>
            <a:normAutofit/>
          </a:bodyPr>
          <a:lstStyle/>
          <a:p>
            <a:r>
              <a:rPr lang="en-GB" sz="3600" dirty="0" err="1"/>
              <a:t>PrescQIPP</a:t>
            </a:r>
            <a:r>
              <a:rPr lang="en-GB" sz="3600" dirty="0"/>
              <a:t>: Accessing prescribing data</a:t>
            </a:r>
            <a:br>
              <a:rPr lang="en-GB" sz="3600" dirty="0"/>
            </a:br>
            <a:r>
              <a:rPr lang="en-GB" sz="3600" dirty="0"/>
              <a:t>Gloucestershire ICB (Mar 2022 – Feb 2023)</a:t>
            </a:r>
          </a:p>
        </p:txBody>
      </p:sp>
      <p:sp>
        <p:nvSpPr>
          <p:cNvPr id="2" name="Date Placeholder 3">
            <a:extLst>
              <a:ext uri="{FF2B5EF4-FFF2-40B4-BE49-F238E27FC236}">
                <a16:creationId xmlns:a16="http://schemas.microsoft.com/office/drawing/2014/main" id="{4252B2D4-C475-185C-99C3-A7A5853CEAF3}"/>
              </a:ext>
            </a:extLst>
          </p:cNvPr>
          <p:cNvSpPr>
            <a:spLocks noGrp="1"/>
          </p:cNvSpPr>
          <p:nvPr>
            <p:ph type="dt" sz="half" idx="10"/>
          </p:nvPr>
        </p:nvSpPr>
        <p:spPr>
          <a:xfrm>
            <a:off x="838200" y="6356350"/>
            <a:ext cx="2743200" cy="365125"/>
          </a:xfrm>
        </p:spPr>
        <p:txBody>
          <a:bodyPr/>
          <a:lstStyle/>
          <a:p>
            <a:r>
              <a:rPr lang="en-US" dirty="0"/>
              <a:t>May 2023</a:t>
            </a:r>
            <a:endParaRPr lang="en-GB" dirty="0"/>
          </a:p>
        </p:txBody>
      </p:sp>
      <p:sp>
        <p:nvSpPr>
          <p:cNvPr id="4" name="Slide Number Placeholder 5">
            <a:extLst>
              <a:ext uri="{FF2B5EF4-FFF2-40B4-BE49-F238E27FC236}">
                <a16:creationId xmlns:a16="http://schemas.microsoft.com/office/drawing/2014/main" id="{5D4E0269-C4DA-F55B-6185-314B6DE17327}"/>
              </a:ext>
            </a:extLst>
          </p:cNvPr>
          <p:cNvSpPr>
            <a:spLocks noGrp="1"/>
          </p:cNvSpPr>
          <p:nvPr>
            <p:ph type="sldNum" sz="quarter" idx="12"/>
          </p:nvPr>
        </p:nvSpPr>
        <p:spPr>
          <a:xfrm>
            <a:off x="8610600" y="6356350"/>
            <a:ext cx="2743200" cy="365125"/>
          </a:xfrm>
        </p:spPr>
        <p:txBody>
          <a:bodyPr/>
          <a:lstStyle/>
          <a:p>
            <a:fld id="{EE1385C2-C24A-4E88-87F7-2016927FAD7D}" type="slidenum">
              <a:rPr lang="en-GB" smtClean="0"/>
              <a:t>15</a:t>
            </a:fld>
            <a:endParaRPr lang="en-GB"/>
          </a:p>
        </p:txBody>
      </p:sp>
      <p:pic>
        <p:nvPicPr>
          <p:cNvPr id="7" name="Picture 6">
            <a:extLst>
              <a:ext uri="{FF2B5EF4-FFF2-40B4-BE49-F238E27FC236}">
                <a16:creationId xmlns:a16="http://schemas.microsoft.com/office/drawing/2014/main" id="{1A0751D4-70C1-45DB-4812-E40CD8F70839}"/>
              </a:ext>
            </a:extLst>
          </p:cNvPr>
          <p:cNvPicPr>
            <a:picLocks noChangeAspect="1"/>
          </p:cNvPicPr>
          <p:nvPr/>
        </p:nvPicPr>
        <p:blipFill>
          <a:blip r:embed="rId4"/>
          <a:stretch>
            <a:fillRect/>
          </a:stretch>
        </p:blipFill>
        <p:spPr>
          <a:xfrm>
            <a:off x="345825" y="1706895"/>
            <a:ext cx="11500349" cy="651330"/>
          </a:xfrm>
          <a:prstGeom prst="rect">
            <a:avLst/>
          </a:prstGeom>
        </p:spPr>
      </p:pic>
      <p:sp>
        <p:nvSpPr>
          <p:cNvPr id="11" name="Oval 10">
            <a:extLst>
              <a:ext uri="{FF2B5EF4-FFF2-40B4-BE49-F238E27FC236}">
                <a16:creationId xmlns:a16="http://schemas.microsoft.com/office/drawing/2014/main" id="{B7B43300-021F-FC6A-C371-E551926596C4}"/>
              </a:ext>
            </a:extLst>
          </p:cNvPr>
          <p:cNvSpPr/>
          <p:nvPr/>
        </p:nvSpPr>
        <p:spPr>
          <a:xfrm>
            <a:off x="4914900" y="1825950"/>
            <a:ext cx="2438400" cy="710500"/>
          </a:xfrm>
          <a:prstGeom prst="ellipse">
            <a:avLst/>
          </a:prstGeom>
          <a:noFill/>
          <a:ln w="28575">
            <a:solidFill>
              <a:srgbClr val="AD00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D44116E5-F422-558A-5470-43EAD1A9D2D5}"/>
              </a:ext>
            </a:extLst>
          </p:cNvPr>
          <p:cNvPicPr>
            <a:picLocks noChangeAspect="1"/>
          </p:cNvPicPr>
          <p:nvPr/>
        </p:nvPicPr>
        <p:blipFill rotWithShape="1">
          <a:blip r:embed="rId3"/>
          <a:srcRect l="73985" t="15636" b="42659"/>
          <a:stretch/>
        </p:blipFill>
        <p:spPr>
          <a:xfrm>
            <a:off x="7590828" y="1825950"/>
            <a:ext cx="4255346" cy="483060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F444A4-7B90-4C9E-AE09-2CEB84509561}"/>
              </a:ext>
            </a:extLst>
          </p:cNvPr>
          <p:cNvSpPr>
            <a:spLocks noGrp="1"/>
          </p:cNvSpPr>
          <p:nvPr>
            <p:ph idx="1"/>
          </p:nvPr>
        </p:nvSpPr>
        <p:spPr>
          <a:xfrm>
            <a:off x="552498" y="2418747"/>
            <a:ext cx="4372428" cy="2607468"/>
          </a:xfrm>
        </p:spPr>
        <p:txBody>
          <a:bodyPr>
            <a:noAutofit/>
          </a:bodyPr>
          <a:lstStyle/>
          <a:p>
            <a:r>
              <a:rPr lang="en-GB" dirty="0"/>
              <a:t>Open access</a:t>
            </a:r>
          </a:p>
          <a:p>
            <a:endParaRPr lang="en-GB" dirty="0"/>
          </a:p>
          <a:p>
            <a:r>
              <a:rPr lang="en-GB" dirty="0"/>
              <a:t>Drug prescribing </a:t>
            </a:r>
          </a:p>
          <a:p>
            <a:endParaRPr lang="en-GB" dirty="0"/>
          </a:p>
          <a:p>
            <a:r>
              <a:rPr lang="en-GB" dirty="0"/>
              <a:t>Monthly prescribing alerts </a:t>
            </a:r>
          </a:p>
          <a:p>
            <a:endParaRPr lang="en-GB" dirty="0"/>
          </a:p>
        </p:txBody>
      </p:sp>
      <p:sp>
        <p:nvSpPr>
          <p:cNvPr id="4" name="Date Placeholder 3">
            <a:extLst>
              <a:ext uri="{FF2B5EF4-FFF2-40B4-BE49-F238E27FC236}">
                <a16:creationId xmlns:a16="http://schemas.microsoft.com/office/drawing/2014/main" id="{5AE1A2AB-092C-EBF6-EA22-7E9856BAA832}"/>
              </a:ext>
            </a:extLst>
          </p:cNvPr>
          <p:cNvSpPr>
            <a:spLocks noGrp="1"/>
          </p:cNvSpPr>
          <p:nvPr>
            <p:ph type="dt" sz="half" idx="10"/>
          </p:nvPr>
        </p:nvSpPr>
        <p:spPr>
          <a:xfrm>
            <a:off x="838200" y="6356350"/>
            <a:ext cx="2743200" cy="365125"/>
          </a:xfrm>
        </p:spPr>
        <p:txBody>
          <a:bodyPr/>
          <a:lstStyle/>
          <a:p>
            <a:r>
              <a:rPr lang="en-US" dirty="0"/>
              <a:t>May 2023</a:t>
            </a:r>
            <a:endParaRPr lang="en-GB" dirty="0"/>
          </a:p>
        </p:txBody>
      </p:sp>
      <p:sp>
        <p:nvSpPr>
          <p:cNvPr id="5" name="Footer Placeholder 4">
            <a:extLst>
              <a:ext uri="{FF2B5EF4-FFF2-40B4-BE49-F238E27FC236}">
                <a16:creationId xmlns:a16="http://schemas.microsoft.com/office/drawing/2014/main" id="{8496E4F4-BCAF-2B67-2493-060146DC3614}"/>
              </a:ext>
            </a:extLst>
          </p:cNvPr>
          <p:cNvSpPr>
            <a:spLocks noGrp="1"/>
          </p:cNvSpPr>
          <p:nvPr>
            <p:ph type="ftr" sz="quarter" idx="11"/>
          </p:nvPr>
        </p:nvSpPr>
        <p:spPr>
          <a:xfrm>
            <a:off x="4038600" y="6356350"/>
            <a:ext cx="4114800" cy="365125"/>
          </a:xfrm>
        </p:spPr>
        <p:txBody>
          <a:bodyPr/>
          <a:lstStyle/>
          <a:p>
            <a:r>
              <a:rPr lang="en-GB"/>
              <a:t>rcgp.org.uk/TARGETantibiotics</a:t>
            </a:r>
            <a:endParaRPr lang="en-GB" dirty="0"/>
          </a:p>
        </p:txBody>
      </p:sp>
      <p:sp>
        <p:nvSpPr>
          <p:cNvPr id="6" name="Slide Number Placeholder 5">
            <a:extLst>
              <a:ext uri="{FF2B5EF4-FFF2-40B4-BE49-F238E27FC236}">
                <a16:creationId xmlns:a16="http://schemas.microsoft.com/office/drawing/2014/main" id="{6309F130-8D82-C5D9-D765-C91D50510C7D}"/>
              </a:ext>
            </a:extLst>
          </p:cNvPr>
          <p:cNvSpPr>
            <a:spLocks noGrp="1"/>
          </p:cNvSpPr>
          <p:nvPr>
            <p:ph type="sldNum" sz="quarter" idx="12"/>
          </p:nvPr>
        </p:nvSpPr>
        <p:spPr>
          <a:xfrm>
            <a:off x="8610600" y="6356350"/>
            <a:ext cx="2743200" cy="365125"/>
          </a:xfrm>
        </p:spPr>
        <p:txBody>
          <a:bodyPr/>
          <a:lstStyle/>
          <a:p>
            <a:fld id="{EE1385C2-C24A-4E88-87F7-2016927FAD7D}" type="slidenum">
              <a:rPr lang="en-GB" smtClean="0"/>
              <a:t>16</a:t>
            </a:fld>
            <a:endParaRPr lang="en-GB"/>
          </a:p>
        </p:txBody>
      </p:sp>
      <p:sp>
        <p:nvSpPr>
          <p:cNvPr id="9" name="Title 8">
            <a:extLst>
              <a:ext uri="{FF2B5EF4-FFF2-40B4-BE49-F238E27FC236}">
                <a16:creationId xmlns:a16="http://schemas.microsoft.com/office/drawing/2014/main" id="{9E42B2C8-FBD2-90D0-E95B-633F2E321568}"/>
              </a:ext>
            </a:extLst>
          </p:cNvPr>
          <p:cNvSpPr>
            <a:spLocks noGrp="1"/>
          </p:cNvSpPr>
          <p:nvPr>
            <p:ph type="title"/>
          </p:nvPr>
        </p:nvSpPr>
        <p:spPr>
          <a:xfrm>
            <a:off x="6265457" y="379569"/>
            <a:ext cx="5521949" cy="1325563"/>
          </a:xfrm>
        </p:spPr>
        <p:txBody>
          <a:bodyPr/>
          <a:lstStyle/>
          <a:p>
            <a:r>
              <a:rPr lang="en-GB" sz="4400" dirty="0">
                <a:latin typeface="+mn-lt"/>
                <a:hlinkClick r:id="" action="ppaction://noaction"/>
              </a:rPr>
              <a:t>openprescribing.net/</a:t>
            </a:r>
            <a:r>
              <a:rPr lang="en-GB" dirty="0">
                <a:latin typeface="+mn-lt"/>
              </a:rPr>
              <a:t> </a:t>
            </a:r>
          </a:p>
        </p:txBody>
      </p:sp>
      <p:pic>
        <p:nvPicPr>
          <p:cNvPr id="7" name="Picture 6">
            <a:extLst>
              <a:ext uri="{FF2B5EF4-FFF2-40B4-BE49-F238E27FC236}">
                <a16:creationId xmlns:a16="http://schemas.microsoft.com/office/drawing/2014/main" id="{D520DAFA-8FAC-40A1-AA4B-AD18F68A5FCC}"/>
              </a:ext>
            </a:extLst>
          </p:cNvPr>
          <p:cNvPicPr>
            <a:picLocks noChangeAspect="1"/>
          </p:cNvPicPr>
          <p:nvPr/>
        </p:nvPicPr>
        <p:blipFill>
          <a:blip r:embed="rId3"/>
          <a:stretch>
            <a:fillRect/>
          </a:stretch>
        </p:blipFill>
        <p:spPr>
          <a:xfrm>
            <a:off x="4976594" y="1835421"/>
            <a:ext cx="6810812" cy="4886054"/>
          </a:xfrm>
          <a:prstGeom prst="rect">
            <a:avLst/>
          </a:prstGeom>
        </p:spPr>
      </p:pic>
      <p:sp>
        <p:nvSpPr>
          <p:cNvPr id="10" name="Title 8">
            <a:extLst>
              <a:ext uri="{FF2B5EF4-FFF2-40B4-BE49-F238E27FC236}">
                <a16:creationId xmlns:a16="http://schemas.microsoft.com/office/drawing/2014/main" id="{9C03C0F1-D25D-DD2B-0336-65F53E5F5D6D}"/>
              </a:ext>
            </a:extLst>
          </p:cNvPr>
          <p:cNvSpPr txBox="1">
            <a:spLocks/>
          </p:cNvSpPr>
          <p:nvPr/>
        </p:nvSpPr>
        <p:spPr>
          <a:xfrm>
            <a:off x="1581150" y="379570"/>
            <a:ext cx="1029028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err="1"/>
              <a:t>OpenPrescribing</a:t>
            </a:r>
            <a:endParaRPr lang="en-GB" dirty="0"/>
          </a:p>
        </p:txBody>
      </p:sp>
    </p:spTree>
    <p:extLst>
      <p:ext uri="{BB962C8B-B14F-4D97-AF65-F5344CB8AC3E}">
        <p14:creationId xmlns:p14="http://schemas.microsoft.com/office/powerpoint/2010/main" val="39785839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DC7E0CD9-2E46-4DB8-A44F-D2A85775672A}"/>
              </a:ext>
            </a:extLst>
          </p:cNvPr>
          <p:cNvGrpSpPr/>
          <p:nvPr/>
        </p:nvGrpSpPr>
        <p:grpSpPr>
          <a:xfrm>
            <a:off x="1941689" y="350710"/>
            <a:ext cx="8209157" cy="6402240"/>
            <a:chOff x="7349235" y="1222853"/>
            <a:chExt cx="4755146" cy="3925207"/>
          </a:xfrm>
        </p:grpSpPr>
        <p:pic>
          <p:nvPicPr>
            <p:cNvPr id="9" name="Picture 8">
              <a:extLst>
                <a:ext uri="{FF2B5EF4-FFF2-40B4-BE49-F238E27FC236}">
                  <a16:creationId xmlns:a16="http://schemas.microsoft.com/office/drawing/2014/main" id="{B083BFBE-6379-4072-9630-554F8CA08ADA}"/>
                </a:ext>
              </a:extLst>
            </p:cNvPr>
            <p:cNvPicPr>
              <a:picLocks noChangeAspect="1"/>
            </p:cNvPicPr>
            <p:nvPr/>
          </p:nvPicPr>
          <p:blipFill>
            <a:blip r:embed="rId3"/>
            <a:stretch>
              <a:fillRect/>
            </a:stretch>
          </p:blipFill>
          <p:spPr>
            <a:xfrm>
              <a:off x="7441900" y="1222853"/>
              <a:ext cx="4662481" cy="3925207"/>
            </a:xfrm>
            <a:prstGeom prst="rect">
              <a:avLst/>
            </a:prstGeom>
          </p:spPr>
        </p:pic>
        <p:sp>
          <p:nvSpPr>
            <p:cNvPr id="12" name="Rectangle: Rounded Corners 11">
              <a:extLst>
                <a:ext uri="{FF2B5EF4-FFF2-40B4-BE49-F238E27FC236}">
                  <a16:creationId xmlns:a16="http://schemas.microsoft.com/office/drawing/2014/main" id="{E93D7635-6D27-4BF0-8340-2D4241BF01E3}"/>
                </a:ext>
              </a:extLst>
            </p:cNvPr>
            <p:cNvSpPr/>
            <p:nvPr/>
          </p:nvSpPr>
          <p:spPr>
            <a:xfrm>
              <a:off x="7349235" y="3977030"/>
              <a:ext cx="2423906" cy="1109004"/>
            </a:xfrm>
            <a:prstGeom prst="roundRect">
              <a:avLst/>
            </a:prstGeom>
            <a:noFill/>
            <a:ln w="28575">
              <a:solidFill>
                <a:srgbClr val="AD00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grpSp>
      <p:sp>
        <p:nvSpPr>
          <p:cNvPr id="2" name="Date Placeholder 3">
            <a:extLst>
              <a:ext uri="{FF2B5EF4-FFF2-40B4-BE49-F238E27FC236}">
                <a16:creationId xmlns:a16="http://schemas.microsoft.com/office/drawing/2014/main" id="{908AE72D-ECAC-25D2-6B2A-369C869EA7B4}"/>
              </a:ext>
            </a:extLst>
          </p:cNvPr>
          <p:cNvSpPr>
            <a:spLocks noGrp="1"/>
          </p:cNvSpPr>
          <p:nvPr>
            <p:ph type="dt" sz="half" idx="10"/>
          </p:nvPr>
        </p:nvSpPr>
        <p:spPr>
          <a:xfrm>
            <a:off x="838200" y="6356350"/>
            <a:ext cx="2743200" cy="365125"/>
          </a:xfrm>
        </p:spPr>
        <p:txBody>
          <a:bodyPr/>
          <a:lstStyle/>
          <a:p>
            <a:r>
              <a:rPr lang="en-US" dirty="0"/>
              <a:t>May 2023</a:t>
            </a:r>
            <a:endParaRPr lang="en-GB" dirty="0"/>
          </a:p>
        </p:txBody>
      </p:sp>
      <p:sp>
        <p:nvSpPr>
          <p:cNvPr id="3" name="Slide Number Placeholder 5">
            <a:extLst>
              <a:ext uri="{FF2B5EF4-FFF2-40B4-BE49-F238E27FC236}">
                <a16:creationId xmlns:a16="http://schemas.microsoft.com/office/drawing/2014/main" id="{32DC82D0-DFC7-44C1-94CE-79FE8D14C4C9}"/>
              </a:ext>
            </a:extLst>
          </p:cNvPr>
          <p:cNvSpPr>
            <a:spLocks noGrp="1"/>
          </p:cNvSpPr>
          <p:nvPr>
            <p:ph type="sldNum" sz="quarter" idx="12"/>
          </p:nvPr>
        </p:nvSpPr>
        <p:spPr>
          <a:xfrm>
            <a:off x="8610600" y="6356350"/>
            <a:ext cx="2743200" cy="365125"/>
          </a:xfrm>
        </p:spPr>
        <p:txBody>
          <a:bodyPr/>
          <a:lstStyle/>
          <a:p>
            <a:fld id="{EE1385C2-C24A-4E88-87F7-2016927FAD7D}" type="slidenum">
              <a:rPr lang="en-GB" smtClean="0"/>
              <a:t>17</a:t>
            </a:fld>
            <a:endParaRPr lang="en-GB"/>
          </a:p>
        </p:txBody>
      </p:sp>
    </p:spTree>
    <p:extLst>
      <p:ext uri="{BB962C8B-B14F-4D97-AF65-F5344CB8AC3E}">
        <p14:creationId xmlns:p14="http://schemas.microsoft.com/office/powerpoint/2010/main" val="15075530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F444A4-7B90-4C9E-AE09-2CEB84509561}"/>
              </a:ext>
            </a:extLst>
          </p:cNvPr>
          <p:cNvSpPr>
            <a:spLocks noGrp="1"/>
          </p:cNvSpPr>
          <p:nvPr>
            <p:ph idx="1"/>
          </p:nvPr>
        </p:nvSpPr>
        <p:spPr>
          <a:xfrm>
            <a:off x="666949" y="1698379"/>
            <a:ext cx="5353027" cy="3198275"/>
          </a:xfrm>
        </p:spPr>
        <p:txBody>
          <a:bodyPr>
            <a:noAutofit/>
          </a:bodyPr>
          <a:lstStyle/>
          <a:p>
            <a:pPr marL="0" indent="0">
              <a:buNone/>
            </a:pPr>
            <a:r>
              <a:rPr lang="en-GB" sz="2400" dirty="0"/>
              <a:t>1. Choose prescribing drug</a:t>
            </a:r>
          </a:p>
          <a:p>
            <a:pPr marL="0" indent="0">
              <a:buNone/>
            </a:pPr>
            <a:r>
              <a:rPr lang="en-GB" sz="2400" dirty="0"/>
              <a:t>2. Compare against </a:t>
            </a:r>
          </a:p>
          <a:p>
            <a:pPr lvl="1"/>
            <a:r>
              <a:rPr lang="en-GB" sz="2200" dirty="0"/>
              <a:t>Nothing</a:t>
            </a:r>
          </a:p>
          <a:p>
            <a:pPr lvl="1"/>
            <a:r>
              <a:rPr lang="en-GB" sz="2200" dirty="0"/>
              <a:t>Drugs or BNF sections </a:t>
            </a:r>
          </a:p>
          <a:p>
            <a:pPr lvl="1"/>
            <a:r>
              <a:rPr lang="en-GB" sz="2200" dirty="0"/>
              <a:t>Total list size</a:t>
            </a:r>
          </a:p>
          <a:p>
            <a:pPr lvl="1"/>
            <a:r>
              <a:rPr lang="en-GB" sz="2200" dirty="0"/>
              <a:t>STAR-PUs for antibiotics</a:t>
            </a:r>
          </a:p>
          <a:p>
            <a:pPr marL="0" indent="0">
              <a:buNone/>
            </a:pPr>
            <a:r>
              <a:rPr lang="en-GB" sz="2400" dirty="0"/>
              <a:t>3. Highlight</a:t>
            </a:r>
          </a:p>
          <a:p>
            <a:pPr lvl="1"/>
            <a:r>
              <a:rPr lang="en-GB" sz="2200" dirty="0"/>
              <a:t>Practice(s)</a:t>
            </a:r>
          </a:p>
          <a:p>
            <a:pPr lvl="1"/>
            <a:r>
              <a:rPr lang="en-GB" sz="2200" dirty="0"/>
              <a:t>Sub-ICB location(s)</a:t>
            </a:r>
          </a:p>
          <a:p>
            <a:pPr lvl="1"/>
            <a:r>
              <a:rPr lang="en-GB" sz="2200" dirty="0"/>
              <a:t>PCN(s)</a:t>
            </a:r>
          </a:p>
          <a:p>
            <a:pPr lvl="1"/>
            <a:r>
              <a:rPr lang="en-GB" sz="2200" dirty="0"/>
              <a:t>ICB(s)</a:t>
            </a:r>
          </a:p>
          <a:p>
            <a:pPr lvl="1"/>
            <a:r>
              <a:rPr lang="en-GB" sz="2200" dirty="0"/>
              <a:t>Region</a:t>
            </a:r>
          </a:p>
        </p:txBody>
      </p:sp>
      <p:sp>
        <p:nvSpPr>
          <p:cNvPr id="5" name="Title 4">
            <a:extLst>
              <a:ext uri="{FF2B5EF4-FFF2-40B4-BE49-F238E27FC236}">
                <a16:creationId xmlns:a16="http://schemas.microsoft.com/office/drawing/2014/main" id="{34515D5B-657B-C22A-B896-F78AA0DF0ABC}"/>
              </a:ext>
            </a:extLst>
          </p:cNvPr>
          <p:cNvSpPr>
            <a:spLocks noGrp="1"/>
          </p:cNvSpPr>
          <p:nvPr>
            <p:ph type="title"/>
          </p:nvPr>
        </p:nvSpPr>
        <p:spPr>
          <a:xfrm>
            <a:off x="1645318" y="365125"/>
            <a:ext cx="9772650" cy="1325563"/>
          </a:xfrm>
        </p:spPr>
        <p:txBody>
          <a:bodyPr>
            <a:normAutofit/>
          </a:bodyPr>
          <a:lstStyle/>
          <a:p>
            <a:r>
              <a:rPr lang="en-GB" sz="4000" dirty="0" err="1"/>
              <a:t>OpenPrescribing</a:t>
            </a:r>
            <a:r>
              <a:rPr lang="en-GB" sz="4000" dirty="0"/>
              <a:t>: Run your own analysis</a:t>
            </a:r>
          </a:p>
        </p:txBody>
      </p:sp>
      <p:sp>
        <p:nvSpPr>
          <p:cNvPr id="2" name="Date Placeholder 3">
            <a:extLst>
              <a:ext uri="{FF2B5EF4-FFF2-40B4-BE49-F238E27FC236}">
                <a16:creationId xmlns:a16="http://schemas.microsoft.com/office/drawing/2014/main" id="{11B56560-5A2A-2D12-90A5-97D504F6C58E}"/>
              </a:ext>
            </a:extLst>
          </p:cNvPr>
          <p:cNvSpPr>
            <a:spLocks noGrp="1"/>
          </p:cNvSpPr>
          <p:nvPr>
            <p:ph type="dt" sz="half" idx="10"/>
          </p:nvPr>
        </p:nvSpPr>
        <p:spPr>
          <a:xfrm>
            <a:off x="838200" y="6356350"/>
            <a:ext cx="2743200" cy="365125"/>
          </a:xfrm>
        </p:spPr>
        <p:txBody>
          <a:bodyPr/>
          <a:lstStyle/>
          <a:p>
            <a:r>
              <a:rPr lang="en-US" dirty="0"/>
              <a:t>May 2023</a:t>
            </a:r>
            <a:endParaRPr lang="en-GB" dirty="0"/>
          </a:p>
        </p:txBody>
      </p:sp>
      <p:pic>
        <p:nvPicPr>
          <p:cNvPr id="6" name="Picture 5">
            <a:extLst>
              <a:ext uri="{FF2B5EF4-FFF2-40B4-BE49-F238E27FC236}">
                <a16:creationId xmlns:a16="http://schemas.microsoft.com/office/drawing/2014/main" id="{1556B68F-C287-4DD8-959E-9B87B89A8DC1}"/>
              </a:ext>
            </a:extLst>
          </p:cNvPr>
          <p:cNvPicPr>
            <a:picLocks noChangeAspect="1"/>
          </p:cNvPicPr>
          <p:nvPr/>
        </p:nvPicPr>
        <p:blipFill rotWithShape="1">
          <a:blip r:embed="rId4"/>
          <a:srcRect t="43439" b="1"/>
          <a:stretch/>
        </p:blipFill>
        <p:spPr>
          <a:xfrm>
            <a:off x="4323564" y="1564810"/>
            <a:ext cx="7826852" cy="5131951"/>
          </a:xfrm>
          <a:prstGeom prst="rect">
            <a:avLst/>
          </a:prstGeom>
        </p:spPr>
      </p:pic>
      <p:sp>
        <p:nvSpPr>
          <p:cNvPr id="4" name="Footer Placeholder 4">
            <a:extLst>
              <a:ext uri="{FF2B5EF4-FFF2-40B4-BE49-F238E27FC236}">
                <a16:creationId xmlns:a16="http://schemas.microsoft.com/office/drawing/2014/main" id="{6467B870-C249-EA0E-B34E-DA26CF2F2609}"/>
              </a:ext>
            </a:extLst>
          </p:cNvPr>
          <p:cNvSpPr>
            <a:spLocks noGrp="1"/>
          </p:cNvSpPr>
          <p:nvPr>
            <p:ph type="ftr" sz="quarter" idx="11"/>
          </p:nvPr>
        </p:nvSpPr>
        <p:spPr>
          <a:xfrm>
            <a:off x="4038600" y="6356350"/>
            <a:ext cx="4114800" cy="365125"/>
          </a:xfrm>
        </p:spPr>
        <p:txBody>
          <a:bodyPr/>
          <a:lstStyle/>
          <a:p>
            <a:r>
              <a:rPr lang="en-GB"/>
              <a:t>rcgp.org.uk/TARGETantibiotics</a:t>
            </a:r>
            <a:endParaRPr lang="en-GB" dirty="0"/>
          </a:p>
        </p:txBody>
      </p:sp>
      <p:sp>
        <p:nvSpPr>
          <p:cNvPr id="8" name="Slide Number Placeholder 5">
            <a:extLst>
              <a:ext uri="{FF2B5EF4-FFF2-40B4-BE49-F238E27FC236}">
                <a16:creationId xmlns:a16="http://schemas.microsoft.com/office/drawing/2014/main" id="{15176FD5-0C62-1D69-53B5-6AD05450DB05}"/>
              </a:ext>
            </a:extLst>
          </p:cNvPr>
          <p:cNvSpPr>
            <a:spLocks noGrp="1"/>
          </p:cNvSpPr>
          <p:nvPr>
            <p:ph type="sldNum" sz="quarter" idx="12"/>
          </p:nvPr>
        </p:nvSpPr>
        <p:spPr>
          <a:xfrm>
            <a:off x="8610600" y="6356350"/>
            <a:ext cx="2743200" cy="365125"/>
          </a:xfrm>
        </p:spPr>
        <p:txBody>
          <a:bodyPr/>
          <a:lstStyle/>
          <a:p>
            <a:fld id="{EE1385C2-C24A-4E88-87F7-2016927FAD7D}" type="slidenum">
              <a:rPr lang="en-GB" smtClean="0"/>
              <a:t>18</a:t>
            </a:fld>
            <a:endParaRPr lang="en-GB"/>
          </a:p>
        </p:txBody>
      </p:sp>
      <p:sp>
        <p:nvSpPr>
          <p:cNvPr id="12" name="TextBox 11">
            <a:extLst>
              <a:ext uri="{FF2B5EF4-FFF2-40B4-BE49-F238E27FC236}">
                <a16:creationId xmlns:a16="http://schemas.microsoft.com/office/drawing/2014/main" id="{B46EBA81-E24C-48F6-9426-D18181D67C36}"/>
              </a:ext>
            </a:extLst>
          </p:cNvPr>
          <p:cNvSpPr txBox="1"/>
          <p:nvPr/>
        </p:nvSpPr>
        <p:spPr>
          <a:xfrm>
            <a:off x="8524071" y="3454405"/>
            <a:ext cx="2529041" cy="430887"/>
          </a:xfrm>
          <a:prstGeom prst="rect">
            <a:avLst/>
          </a:prstGeom>
          <a:solidFill>
            <a:schemeClr val="bg1"/>
          </a:solidFill>
        </p:spPr>
        <p:txBody>
          <a:bodyPr wrap="square" rtlCol="0">
            <a:spAutoFit/>
          </a:bodyPr>
          <a:lstStyle/>
          <a:p>
            <a:pPr algn="ctr"/>
            <a:r>
              <a:rPr lang="en-GB" sz="2200" dirty="0"/>
              <a:t>Gloucestershire ICB</a:t>
            </a:r>
          </a:p>
        </p:txBody>
      </p:sp>
      <p:sp>
        <p:nvSpPr>
          <p:cNvPr id="11" name="Arrow: Down 10">
            <a:extLst>
              <a:ext uri="{FF2B5EF4-FFF2-40B4-BE49-F238E27FC236}">
                <a16:creationId xmlns:a16="http://schemas.microsoft.com/office/drawing/2014/main" id="{7C43F1FD-2DFA-F08A-5630-09F9A38D72F2}"/>
              </a:ext>
            </a:extLst>
          </p:cNvPr>
          <p:cNvSpPr/>
          <p:nvPr/>
        </p:nvSpPr>
        <p:spPr>
          <a:xfrm>
            <a:off x="9641057" y="3885292"/>
            <a:ext cx="297464" cy="663167"/>
          </a:xfrm>
          <a:prstGeom prst="downArrow">
            <a:avLst/>
          </a:prstGeom>
          <a:solidFill>
            <a:srgbClr val="AD0016"/>
          </a:solidFill>
          <a:ln>
            <a:solidFill>
              <a:srgbClr val="AD00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73C7827C-8133-94F2-D25D-765A2B2DB034}"/>
              </a:ext>
            </a:extLst>
          </p:cNvPr>
          <p:cNvPicPr>
            <a:picLocks noChangeAspect="1"/>
          </p:cNvPicPr>
          <p:nvPr/>
        </p:nvPicPr>
        <p:blipFill rotWithShape="1">
          <a:blip r:embed="rId4"/>
          <a:srcRect t="19053" r="22682" b="65797"/>
          <a:stretch/>
        </p:blipFill>
        <p:spPr>
          <a:xfrm>
            <a:off x="5113509" y="1879485"/>
            <a:ext cx="6821124" cy="1549515"/>
          </a:xfrm>
          <a:prstGeom prst="rect">
            <a:avLst/>
          </a:prstGeom>
        </p:spPr>
      </p:pic>
      <p:cxnSp>
        <p:nvCxnSpPr>
          <p:cNvPr id="7" name="Straight Arrow Connector 6">
            <a:extLst>
              <a:ext uri="{FF2B5EF4-FFF2-40B4-BE49-F238E27FC236}">
                <a16:creationId xmlns:a16="http://schemas.microsoft.com/office/drawing/2014/main" id="{0CAEAC9D-7C97-4DDC-A6DD-207AC7614ABC}"/>
              </a:ext>
            </a:extLst>
          </p:cNvPr>
          <p:cNvCxnSpPr>
            <a:cxnSpLocks/>
          </p:cNvCxnSpPr>
          <p:nvPr/>
        </p:nvCxnSpPr>
        <p:spPr>
          <a:xfrm>
            <a:off x="4170947" y="1879485"/>
            <a:ext cx="2474671" cy="133763"/>
          </a:xfrm>
          <a:prstGeom prst="straightConnector1">
            <a:avLst/>
          </a:prstGeom>
          <a:ln w="28575">
            <a:solidFill>
              <a:srgbClr val="AD0016"/>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C7119146-9020-49A6-A8E6-2ED6BDDC24E1}"/>
              </a:ext>
            </a:extLst>
          </p:cNvPr>
          <p:cNvCxnSpPr>
            <a:cxnSpLocks/>
          </p:cNvCxnSpPr>
          <p:nvPr/>
        </p:nvCxnSpPr>
        <p:spPr>
          <a:xfrm flipV="1">
            <a:off x="4170947" y="2537265"/>
            <a:ext cx="2360696" cy="534380"/>
          </a:xfrm>
          <a:prstGeom prst="straightConnector1">
            <a:avLst/>
          </a:prstGeom>
          <a:ln w="28575">
            <a:solidFill>
              <a:srgbClr val="AD0016"/>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999513BB-1FB8-4E1C-84FB-0C041A9D3ED8}"/>
              </a:ext>
            </a:extLst>
          </p:cNvPr>
          <p:cNvCxnSpPr>
            <a:cxnSpLocks/>
          </p:cNvCxnSpPr>
          <p:nvPr/>
        </p:nvCxnSpPr>
        <p:spPr>
          <a:xfrm flipV="1">
            <a:off x="4038600" y="3150384"/>
            <a:ext cx="2493043" cy="1694369"/>
          </a:xfrm>
          <a:prstGeom prst="straightConnector1">
            <a:avLst/>
          </a:prstGeom>
          <a:ln w="28575">
            <a:solidFill>
              <a:srgbClr val="AD0016"/>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291708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0536EA5-A5F5-4EDA-B49A-4592C634176D}"/>
              </a:ext>
            </a:extLst>
          </p:cNvPr>
          <p:cNvPicPr>
            <a:picLocks noChangeAspect="1"/>
          </p:cNvPicPr>
          <p:nvPr/>
        </p:nvPicPr>
        <p:blipFill>
          <a:blip r:embed="rId4"/>
          <a:stretch>
            <a:fillRect/>
          </a:stretch>
        </p:blipFill>
        <p:spPr>
          <a:xfrm>
            <a:off x="4962026" y="1554642"/>
            <a:ext cx="6519062" cy="5303358"/>
          </a:xfrm>
          <a:prstGeom prst="rect">
            <a:avLst/>
          </a:prstGeom>
        </p:spPr>
      </p:pic>
      <p:sp>
        <p:nvSpPr>
          <p:cNvPr id="3" name="Content Placeholder 2">
            <a:extLst>
              <a:ext uri="{FF2B5EF4-FFF2-40B4-BE49-F238E27FC236}">
                <a16:creationId xmlns:a16="http://schemas.microsoft.com/office/drawing/2014/main" id="{57F444A4-7B90-4C9E-AE09-2CEB84509561}"/>
              </a:ext>
            </a:extLst>
          </p:cNvPr>
          <p:cNvSpPr>
            <a:spLocks noGrp="1"/>
          </p:cNvSpPr>
          <p:nvPr>
            <p:ph idx="1"/>
          </p:nvPr>
        </p:nvSpPr>
        <p:spPr>
          <a:xfrm>
            <a:off x="633114" y="2006102"/>
            <a:ext cx="4114800" cy="3971592"/>
          </a:xfrm>
        </p:spPr>
        <p:txBody>
          <a:bodyPr>
            <a:noAutofit/>
          </a:bodyPr>
          <a:lstStyle/>
          <a:p>
            <a:r>
              <a:rPr lang="en-GB" sz="2400" dirty="0"/>
              <a:t>Open access</a:t>
            </a:r>
          </a:p>
          <a:p>
            <a:endParaRPr lang="en-GB" sz="2400" dirty="0"/>
          </a:p>
          <a:p>
            <a:r>
              <a:rPr lang="en-GB" sz="2400" dirty="0"/>
              <a:t>Browse indicators at different geographical levels</a:t>
            </a:r>
          </a:p>
          <a:p>
            <a:endParaRPr lang="en-GB" sz="2400" dirty="0"/>
          </a:p>
          <a:p>
            <a:r>
              <a:rPr lang="en-GB" sz="2400" dirty="0"/>
              <a:t>Benchmark against the regional or England average</a:t>
            </a:r>
          </a:p>
          <a:p>
            <a:endParaRPr lang="en-GB" sz="2400" dirty="0"/>
          </a:p>
          <a:p>
            <a:r>
              <a:rPr lang="en-GB" sz="2400" dirty="0"/>
              <a:t>Export data to use locally</a:t>
            </a:r>
          </a:p>
        </p:txBody>
      </p:sp>
      <p:sp>
        <p:nvSpPr>
          <p:cNvPr id="5" name="Oval 4">
            <a:extLst>
              <a:ext uri="{FF2B5EF4-FFF2-40B4-BE49-F238E27FC236}">
                <a16:creationId xmlns:a16="http://schemas.microsoft.com/office/drawing/2014/main" id="{DFD318E6-3854-4FC0-B06B-6908D22B3F3A}"/>
              </a:ext>
            </a:extLst>
          </p:cNvPr>
          <p:cNvSpPr/>
          <p:nvPr/>
        </p:nvSpPr>
        <p:spPr>
          <a:xfrm>
            <a:off x="4763956" y="4219073"/>
            <a:ext cx="2384067" cy="481263"/>
          </a:xfrm>
          <a:prstGeom prst="ellipse">
            <a:avLst/>
          </a:prstGeom>
          <a:noFill/>
          <a:ln w="28575">
            <a:solidFill>
              <a:srgbClr val="AF1E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6" name="Title 5">
            <a:extLst>
              <a:ext uri="{FF2B5EF4-FFF2-40B4-BE49-F238E27FC236}">
                <a16:creationId xmlns:a16="http://schemas.microsoft.com/office/drawing/2014/main" id="{F902AF7A-A21D-AF90-357B-6C841ACA5F46}"/>
              </a:ext>
            </a:extLst>
          </p:cNvPr>
          <p:cNvSpPr>
            <a:spLocks noGrp="1"/>
          </p:cNvSpPr>
          <p:nvPr>
            <p:ph type="title"/>
          </p:nvPr>
        </p:nvSpPr>
        <p:spPr>
          <a:xfrm>
            <a:off x="6568240" y="365125"/>
            <a:ext cx="9772650" cy="1325563"/>
          </a:xfrm>
        </p:spPr>
        <p:txBody>
          <a:bodyPr/>
          <a:lstStyle/>
          <a:p>
            <a:pPr marL="0" indent="0">
              <a:buNone/>
            </a:pPr>
            <a:r>
              <a:rPr lang="en-GB" dirty="0">
                <a:latin typeface="Calibri "/>
              </a:rPr>
              <a:t>fingertips.phe.org.uk/</a:t>
            </a:r>
            <a:endParaRPr lang="en-GB" sz="4400" dirty="0">
              <a:latin typeface="Calibri "/>
            </a:endParaRPr>
          </a:p>
        </p:txBody>
      </p:sp>
      <p:sp>
        <p:nvSpPr>
          <p:cNvPr id="2" name="Date Placeholder 3">
            <a:extLst>
              <a:ext uri="{FF2B5EF4-FFF2-40B4-BE49-F238E27FC236}">
                <a16:creationId xmlns:a16="http://schemas.microsoft.com/office/drawing/2014/main" id="{3DE5601A-EC69-62A3-12E3-ABB86136563C}"/>
              </a:ext>
            </a:extLst>
          </p:cNvPr>
          <p:cNvSpPr>
            <a:spLocks noGrp="1"/>
          </p:cNvSpPr>
          <p:nvPr>
            <p:ph type="dt" sz="half" idx="10"/>
          </p:nvPr>
        </p:nvSpPr>
        <p:spPr>
          <a:xfrm>
            <a:off x="838200" y="6356350"/>
            <a:ext cx="2743200" cy="365125"/>
          </a:xfrm>
        </p:spPr>
        <p:txBody>
          <a:bodyPr/>
          <a:lstStyle/>
          <a:p>
            <a:r>
              <a:rPr lang="en-US" dirty="0"/>
              <a:t>May 2023</a:t>
            </a:r>
            <a:endParaRPr lang="en-GB" dirty="0"/>
          </a:p>
        </p:txBody>
      </p:sp>
      <p:pic>
        <p:nvPicPr>
          <p:cNvPr id="10" name="Picture 9">
            <a:extLst>
              <a:ext uri="{FF2B5EF4-FFF2-40B4-BE49-F238E27FC236}">
                <a16:creationId xmlns:a16="http://schemas.microsoft.com/office/drawing/2014/main" id="{2B94433F-0E90-0E17-C295-8C9C9599B0D0}"/>
              </a:ext>
            </a:extLst>
          </p:cNvPr>
          <p:cNvPicPr>
            <a:picLocks noChangeAspect="1"/>
          </p:cNvPicPr>
          <p:nvPr/>
        </p:nvPicPr>
        <p:blipFill>
          <a:blip r:embed="rId5"/>
          <a:stretch>
            <a:fillRect/>
          </a:stretch>
        </p:blipFill>
        <p:spPr>
          <a:xfrm>
            <a:off x="1745351" y="758866"/>
            <a:ext cx="4649562" cy="538080"/>
          </a:xfrm>
          <a:prstGeom prst="rect">
            <a:avLst/>
          </a:prstGeom>
        </p:spPr>
      </p:pic>
    </p:spTree>
    <p:custDataLst>
      <p:tags r:id="rId1"/>
    </p:custDataLst>
    <p:extLst>
      <p:ext uri="{BB962C8B-B14F-4D97-AF65-F5344CB8AC3E}">
        <p14:creationId xmlns:p14="http://schemas.microsoft.com/office/powerpoint/2010/main" val="39676975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0A401-1BEE-624D-C5F4-52CDFCE2936B}"/>
              </a:ext>
            </a:extLst>
          </p:cNvPr>
          <p:cNvSpPr>
            <a:spLocks noGrp="1"/>
          </p:cNvSpPr>
          <p:nvPr>
            <p:ph type="title"/>
          </p:nvPr>
        </p:nvSpPr>
        <p:spPr>
          <a:xfrm>
            <a:off x="1637857" y="365125"/>
            <a:ext cx="9772650" cy="1325563"/>
          </a:xfrm>
        </p:spPr>
        <p:txBody>
          <a:bodyPr/>
          <a:lstStyle/>
          <a:p>
            <a:r>
              <a:rPr lang="en-GB" dirty="0"/>
              <a:t>Introductions</a:t>
            </a:r>
          </a:p>
        </p:txBody>
      </p:sp>
      <p:sp>
        <p:nvSpPr>
          <p:cNvPr id="4" name="Date Placeholder 3">
            <a:extLst>
              <a:ext uri="{FF2B5EF4-FFF2-40B4-BE49-F238E27FC236}">
                <a16:creationId xmlns:a16="http://schemas.microsoft.com/office/drawing/2014/main" id="{62D601E5-1EB1-11A3-B359-32C6A2CC7E54}"/>
              </a:ext>
            </a:extLst>
          </p:cNvPr>
          <p:cNvSpPr>
            <a:spLocks noGrp="1"/>
          </p:cNvSpPr>
          <p:nvPr>
            <p:ph type="dt" sz="half" idx="10"/>
          </p:nvPr>
        </p:nvSpPr>
        <p:spPr/>
        <p:txBody>
          <a:bodyPr/>
          <a:lstStyle/>
          <a:p>
            <a:r>
              <a:rPr lang="en-US"/>
              <a:t>May 2023</a:t>
            </a:r>
            <a:endParaRPr lang="en-GB" dirty="0"/>
          </a:p>
        </p:txBody>
      </p:sp>
      <p:sp>
        <p:nvSpPr>
          <p:cNvPr id="5" name="Footer Placeholder 4">
            <a:extLst>
              <a:ext uri="{FF2B5EF4-FFF2-40B4-BE49-F238E27FC236}">
                <a16:creationId xmlns:a16="http://schemas.microsoft.com/office/drawing/2014/main" id="{207FB923-0A75-C61C-06B7-EF4DFF4A3044}"/>
              </a:ext>
            </a:extLst>
          </p:cNvPr>
          <p:cNvSpPr>
            <a:spLocks noGrp="1"/>
          </p:cNvSpPr>
          <p:nvPr>
            <p:ph type="ftr" sz="quarter" idx="11"/>
          </p:nvPr>
        </p:nvSpPr>
        <p:spPr/>
        <p:txBody>
          <a:bodyPr/>
          <a:lstStyle/>
          <a:p>
            <a:r>
              <a:rPr lang="en-GB" dirty="0"/>
              <a:t>rcgp.org.uk/</a:t>
            </a:r>
            <a:r>
              <a:rPr lang="en-GB" dirty="0" err="1"/>
              <a:t>TARGETantibiotics</a:t>
            </a:r>
            <a:endParaRPr lang="en-GB" dirty="0"/>
          </a:p>
        </p:txBody>
      </p:sp>
      <p:sp>
        <p:nvSpPr>
          <p:cNvPr id="6" name="Slide Number Placeholder 5">
            <a:extLst>
              <a:ext uri="{FF2B5EF4-FFF2-40B4-BE49-F238E27FC236}">
                <a16:creationId xmlns:a16="http://schemas.microsoft.com/office/drawing/2014/main" id="{B1EC2E58-08A9-8D94-1DDF-BBA95D6840FF}"/>
              </a:ext>
            </a:extLst>
          </p:cNvPr>
          <p:cNvSpPr>
            <a:spLocks noGrp="1"/>
          </p:cNvSpPr>
          <p:nvPr>
            <p:ph type="sldNum" sz="quarter" idx="12"/>
          </p:nvPr>
        </p:nvSpPr>
        <p:spPr/>
        <p:txBody>
          <a:bodyPr/>
          <a:lstStyle/>
          <a:p>
            <a:fld id="{EE1385C2-C24A-4E88-87F7-2016927FAD7D}" type="slidenum">
              <a:rPr lang="en-GB" smtClean="0"/>
              <a:t>2</a:t>
            </a:fld>
            <a:endParaRPr lang="en-GB"/>
          </a:p>
        </p:txBody>
      </p:sp>
      <p:pic>
        <p:nvPicPr>
          <p:cNvPr id="8" name="Picture 7" descr="A person smiling for a selfie&#10;&#10;Description automatically generated with low confidence">
            <a:extLst>
              <a:ext uri="{FF2B5EF4-FFF2-40B4-BE49-F238E27FC236}">
                <a16:creationId xmlns:a16="http://schemas.microsoft.com/office/drawing/2014/main" id="{3B5F15A9-FC3B-CE1E-1024-43606A0D20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1104" y="1837192"/>
            <a:ext cx="1903088" cy="2482145"/>
          </a:xfrm>
          <a:prstGeom prst="rect">
            <a:avLst/>
          </a:prstGeom>
        </p:spPr>
      </p:pic>
      <p:pic>
        <p:nvPicPr>
          <p:cNvPr id="12" name="Picture 11" descr="A person smiling for a picture&#10;&#10;Description automatically generated with low confidence">
            <a:extLst>
              <a:ext uri="{FF2B5EF4-FFF2-40B4-BE49-F238E27FC236}">
                <a16:creationId xmlns:a16="http://schemas.microsoft.com/office/drawing/2014/main" id="{8D5572CD-ECE3-9913-2615-EC6C637AAA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32382" y="1837372"/>
            <a:ext cx="1949799" cy="2482145"/>
          </a:xfrm>
          <a:prstGeom prst="rect">
            <a:avLst/>
          </a:prstGeom>
        </p:spPr>
      </p:pic>
      <p:sp>
        <p:nvSpPr>
          <p:cNvPr id="14" name="TextBox 13">
            <a:extLst>
              <a:ext uri="{FF2B5EF4-FFF2-40B4-BE49-F238E27FC236}">
                <a16:creationId xmlns:a16="http://schemas.microsoft.com/office/drawing/2014/main" id="{CF058BE2-8770-90A2-8613-B8CB7DDA80A2}"/>
              </a:ext>
            </a:extLst>
          </p:cNvPr>
          <p:cNvSpPr txBox="1"/>
          <p:nvPr/>
        </p:nvSpPr>
        <p:spPr>
          <a:xfrm>
            <a:off x="1109819" y="4465841"/>
            <a:ext cx="2845657" cy="1477328"/>
          </a:xfrm>
          <a:prstGeom prst="rect">
            <a:avLst/>
          </a:prstGeom>
          <a:noFill/>
        </p:spPr>
        <p:txBody>
          <a:bodyPr wrap="square">
            <a:spAutoFit/>
          </a:bodyPr>
          <a:lstStyle/>
          <a:p>
            <a:pPr lvl="0" algn="ctr"/>
            <a:r>
              <a:rPr lang="en-GB" sz="1800" dirty="0"/>
              <a:t>Erica Elsden </a:t>
            </a:r>
            <a:r>
              <a:rPr lang="en-GB" sz="1800" dirty="0">
                <a:solidFill>
                  <a:srgbClr val="AD0016"/>
                </a:solidFill>
              </a:rPr>
              <a:t>(Speaker)</a:t>
            </a:r>
          </a:p>
          <a:p>
            <a:pPr lvl="0" algn="ctr"/>
            <a:r>
              <a:rPr lang="en-GB" sz="1800" b="0" dirty="0"/>
              <a:t>Lead Medicines Optimisation Pharmacist, </a:t>
            </a:r>
          </a:p>
          <a:p>
            <a:pPr lvl="0" algn="ctr"/>
            <a:r>
              <a:rPr lang="en-GB" sz="1800" b="0" dirty="0"/>
              <a:t>NHS Hampshire &amp; Isle of Wight </a:t>
            </a:r>
            <a:r>
              <a:rPr lang="en-GB" sz="1800" dirty="0"/>
              <a:t>Integrated Care Board</a:t>
            </a:r>
          </a:p>
        </p:txBody>
      </p:sp>
      <p:sp>
        <p:nvSpPr>
          <p:cNvPr id="18" name="TextBox 17">
            <a:extLst>
              <a:ext uri="{FF2B5EF4-FFF2-40B4-BE49-F238E27FC236}">
                <a16:creationId xmlns:a16="http://schemas.microsoft.com/office/drawing/2014/main" id="{7A270052-2516-7C04-A974-45210617E59B}"/>
              </a:ext>
            </a:extLst>
          </p:cNvPr>
          <p:cNvSpPr txBox="1"/>
          <p:nvPr/>
        </p:nvSpPr>
        <p:spPr>
          <a:xfrm>
            <a:off x="4539046" y="4470381"/>
            <a:ext cx="3113908" cy="1200329"/>
          </a:xfrm>
          <a:prstGeom prst="rect">
            <a:avLst/>
          </a:prstGeom>
          <a:noFill/>
        </p:spPr>
        <p:txBody>
          <a:bodyPr wrap="square">
            <a:spAutoFit/>
          </a:bodyPr>
          <a:lstStyle/>
          <a:p>
            <a:pPr lvl="0" algn="ctr"/>
            <a:r>
              <a:rPr lang="en-GB" sz="1800" dirty="0"/>
              <a:t>Dr Philip Anyanwu (Panellist) </a:t>
            </a:r>
          </a:p>
          <a:p>
            <a:pPr lvl="0" algn="ctr"/>
            <a:r>
              <a:rPr lang="en-GB" dirty="0"/>
              <a:t>Associate Professor, </a:t>
            </a:r>
          </a:p>
          <a:p>
            <a:pPr lvl="0" algn="ctr"/>
            <a:r>
              <a:rPr lang="en-GB" dirty="0"/>
              <a:t>Public Health, University of Warwick</a:t>
            </a:r>
            <a:endParaRPr lang="en-GB" sz="1800" dirty="0">
              <a:solidFill>
                <a:srgbClr val="AD0016"/>
              </a:solidFill>
            </a:endParaRPr>
          </a:p>
        </p:txBody>
      </p:sp>
      <p:sp>
        <p:nvSpPr>
          <p:cNvPr id="20" name="TextBox 19">
            <a:extLst>
              <a:ext uri="{FF2B5EF4-FFF2-40B4-BE49-F238E27FC236}">
                <a16:creationId xmlns:a16="http://schemas.microsoft.com/office/drawing/2014/main" id="{60283F7C-2513-9DFE-1C0C-4FE95FCF78C9}"/>
              </a:ext>
            </a:extLst>
          </p:cNvPr>
          <p:cNvSpPr txBox="1"/>
          <p:nvPr/>
        </p:nvSpPr>
        <p:spPr>
          <a:xfrm>
            <a:off x="8684452" y="4465841"/>
            <a:ext cx="2845658" cy="1477328"/>
          </a:xfrm>
          <a:prstGeom prst="rect">
            <a:avLst/>
          </a:prstGeom>
          <a:noFill/>
        </p:spPr>
        <p:txBody>
          <a:bodyPr wrap="square">
            <a:spAutoFit/>
          </a:bodyPr>
          <a:lstStyle/>
          <a:p>
            <a:pPr lvl="0" algn="ctr"/>
            <a:r>
              <a:rPr lang="en-GB" sz="1800" dirty="0">
                <a:solidFill>
                  <a:schemeClr val="tx1"/>
                </a:solidFill>
              </a:rPr>
              <a:t>Clara Tam (Panellist)</a:t>
            </a:r>
          </a:p>
          <a:p>
            <a:pPr lvl="0" algn="ctr"/>
            <a:r>
              <a:rPr lang="en-GB" sz="1800" dirty="0"/>
              <a:t>Antimicrobial Pharmacist, </a:t>
            </a:r>
          </a:p>
          <a:p>
            <a:pPr lvl="0" algn="ctr"/>
            <a:r>
              <a:rPr lang="en-GB" sz="1800" dirty="0"/>
              <a:t>NHS Betsi Cadwaladr University Health Board, Wales</a:t>
            </a:r>
          </a:p>
        </p:txBody>
      </p:sp>
      <p:pic>
        <p:nvPicPr>
          <p:cNvPr id="7" name="Picture 6" descr="A person in a blue suit&#10;&#10;Description automatically generated with medium confidence">
            <a:extLst>
              <a:ext uri="{FF2B5EF4-FFF2-40B4-BE49-F238E27FC236}">
                <a16:creationId xmlns:a16="http://schemas.microsoft.com/office/drawing/2014/main" id="{EB5C5167-7646-E8CB-134A-5D3B08D415D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36427" y="1837012"/>
            <a:ext cx="2119147" cy="2482145"/>
          </a:xfrm>
          <a:prstGeom prst="rect">
            <a:avLst/>
          </a:prstGeom>
        </p:spPr>
      </p:pic>
    </p:spTree>
    <p:extLst>
      <p:ext uri="{BB962C8B-B14F-4D97-AF65-F5344CB8AC3E}">
        <p14:creationId xmlns:p14="http://schemas.microsoft.com/office/powerpoint/2010/main" val="23796677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0D2A063-C18C-4A63-995C-48E03D5C4DAD}"/>
              </a:ext>
            </a:extLst>
          </p:cNvPr>
          <p:cNvPicPr>
            <a:picLocks noChangeAspect="1"/>
          </p:cNvPicPr>
          <p:nvPr/>
        </p:nvPicPr>
        <p:blipFill>
          <a:blip r:embed="rId4"/>
          <a:stretch>
            <a:fillRect/>
          </a:stretch>
        </p:blipFill>
        <p:spPr>
          <a:xfrm>
            <a:off x="2907148" y="244106"/>
            <a:ext cx="7760853" cy="6613895"/>
          </a:xfrm>
          <a:prstGeom prst="rect">
            <a:avLst/>
          </a:prstGeom>
        </p:spPr>
      </p:pic>
      <p:sp>
        <p:nvSpPr>
          <p:cNvPr id="6" name="Oval 5">
            <a:extLst>
              <a:ext uri="{FF2B5EF4-FFF2-40B4-BE49-F238E27FC236}">
                <a16:creationId xmlns:a16="http://schemas.microsoft.com/office/drawing/2014/main" id="{CDADEB5F-F93D-4F3C-961B-7C2E1D340737}"/>
              </a:ext>
            </a:extLst>
          </p:cNvPr>
          <p:cNvSpPr/>
          <p:nvPr/>
        </p:nvSpPr>
        <p:spPr>
          <a:xfrm>
            <a:off x="8321239" y="1716505"/>
            <a:ext cx="2095928" cy="946483"/>
          </a:xfrm>
          <a:prstGeom prst="ellipse">
            <a:avLst/>
          </a:prstGeom>
          <a:noFill/>
          <a:ln w="28575">
            <a:solidFill>
              <a:srgbClr val="AD00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2" name="Date Placeholder 3">
            <a:extLst>
              <a:ext uri="{FF2B5EF4-FFF2-40B4-BE49-F238E27FC236}">
                <a16:creationId xmlns:a16="http://schemas.microsoft.com/office/drawing/2014/main" id="{999B974E-4F3F-8BC0-6D6E-1F21A7BD9AB2}"/>
              </a:ext>
            </a:extLst>
          </p:cNvPr>
          <p:cNvSpPr>
            <a:spLocks noGrp="1"/>
          </p:cNvSpPr>
          <p:nvPr>
            <p:ph type="dt" sz="half" idx="10"/>
          </p:nvPr>
        </p:nvSpPr>
        <p:spPr>
          <a:xfrm>
            <a:off x="838200" y="6356350"/>
            <a:ext cx="2743200" cy="365125"/>
          </a:xfrm>
        </p:spPr>
        <p:txBody>
          <a:bodyPr/>
          <a:lstStyle/>
          <a:p>
            <a:r>
              <a:rPr lang="en-US" dirty="0"/>
              <a:t>May 2023</a:t>
            </a:r>
            <a:endParaRPr lang="en-GB" dirty="0"/>
          </a:p>
        </p:txBody>
      </p:sp>
      <p:sp>
        <p:nvSpPr>
          <p:cNvPr id="3" name="Slide Number Placeholder 5">
            <a:extLst>
              <a:ext uri="{FF2B5EF4-FFF2-40B4-BE49-F238E27FC236}">
                <a16:creationId xmlns:a16="http://schemas.microsoft.com/office/drawing/2014/main" id="{88ECBF1E-6DC9-2E5D-DFDA-70CD73F45C21}"/>
              </a:ext>
            </a:extLst>
          </p:cNvPr>
          <p:cNvSpPr>
            <a:spLocks noGrp="1"/>
          </p:cNvSpPr>
          <p:nvPr>
            <p:ph type="sldNum" sz="quarter" idx="12"/>
          </p:nvPr>
        </p:nvSpPr>
        <p:spPr>
          <a:xfrm>
            <a:off x="8610600" y="6356350"/>
            <a:ext cx="2743200" cy="365125"/>
          </a:xfrm>
        </p:spPr>
        <p:txBody>
          <a:bodyPr/>
          <a:lstStyle/>
          <a:p>
            <a:fld id="{EE1385C2-C24A-4E88-87F7-2016927FAD7D}" type="slidenum">
              <a:rPr lang="en-GB" smtClean="0"/>
              <a:t>20</a:t>
            </a:fld>
            <a:endParaRPr lang="en-GB"/>
          </a:p>
        </p:txBody>
      </p:sp>
    </p:spTree>
    <p:custDataLst>
      <p:tags r:id="rId1"/>
    </p:custDataLst>
    <p:extLst>
      <p:ext uri="{BB962C8B-B14F-4D97-AF65-F5344CB8AC3E}">
        <p14:creationId xmlns:p14="http://schemas.microsoft.com/office/powerpoint/2010/main" val="30300815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5CCEECA3-09CD-CB0E-C578-E1674986E44C}"/>
              </a:ext>
            </a:extLst>
          </p:cNvPr>
          <p:cNvPicPr>
            <a:picLocks noChangeAspect="1"/>
          </p:cNvPicPr>
          <p:nvPr/>
        </p:nvPicPr>
        <p:blipFill rotWithShape="1">
          <a:blip r:embed="rId4"/>
          <a:srcRect l="25809" t="1" r="26254" b="61909"/>
          <a:stretch/>
        </p:blipFill>
        <p:spPr>
          <a:xfrm>
            <a:off x="2711114" y="350560"/>
            <a:ext cx="8341895" cy="3191329"/>
          </a:xfrm>
          <a:prstGeom prst="rect">
            <a:avLst/>
          </a:prstGeom>
        </p:spPr>
      </p:pic>
      <p:pic>
        <p:nvPicPr>
          <p:cNvPr id="16" name="Picture 15">
            <a:extLst>
              <a:ext uri="{FF2B5EF4-FFF2-40B4-BE49-F238E27FC236}">
                <a16:creationId xmlns:a16="http://schemas.microsoft.com/office/drawing/2014/main" id="{9F675FD2-0287-8194-3F31-BDBB6515848F}"/>
              </a:ext>
            </a:extLst>
          </p:cNvPr>
          <p:cNvPicPr>
            <a:picLocks noChangeAspect="1"/>
          </p:cNvPicPr>
          <p:nvPr/>
        </p:nvPicPr>
        <p:blipFill rotWithShape="1">
          <a:blip r:embed="rId4"/>
          <a:srcRect t="48960"/>
          <a:stretch/>
        </p:blipFill>
        <p:spPr>
          <a:xfrm>
            <a:off x="119350" y="3747849"/>
            <a:ext cx="11953300" cy="2937487"/>
          </a:xfrm>
          <a:prstGeom prst="rect">
            <a:avLst/>
          </a:prstGeom>
        </p:spPr>
      </p:pic>
      <p:pic>
        <p:nvPicPr>
          <p:cNvPr id="2" name="Picture 1">
            <a:extLst>
              <a:ext uri="{FF2B5EF4-FFF2-40B4-BE49-F238E27FC236}">
                <a16:creationId xmlns:a16="http://schemas.microsoft.com/office/drawing/2014/main" id="{222C27A3-E2C5-4FD3-A041-2F17175D34A6}"/>
              </a:ext>
            </a:extLst>
          </p:cNvPr>
          <p:cNvPicPr>
            <a:picLocks noChangeAspect="1"/>
          </p:cNvPicPr>
          <p:nvPr/>
        </p:nvPicPr>
        <p:blipFill rotWithShape="1">
          <a:blip r:embed="rId5"/>
          <a:srcRect l="-347" t="-1200" r="1054" b="-1122"/>
          <a:stretch/>
        </p:blipFill>
        <p:spPr>
          <a:xfrm>
            <a:off x="167478" y="2454442"/>
            <a:ext cx="2944562" cy="3425900"/>
          </a:xfrm>
          <a:prstGeom prst="rect">
            <a:avLst/>
          </a:prstGeom>
          <a:solidFill>
            <a:srgbClr val="AF1E2C"/>
          </a:solidFill>
          <a:ln w="12700" cap="rnd" cmpd="sng">
            <a:solidFill>
              <a:srgbClr val="AD0016"/>
            </a:solidFill>
          </a:ln>
          <a:effectLst/>
          <a:scene3d>
            <a:camera prst="orthographicFront"/>
            <a:lightRig rig="twoPt" dir="t">
              <a:rot lat="0" lon="0" rev="7800000"/>
            </a:lightRig>
          </a:scene3d>
          <a:sp3d contourW="6350">
            <a:bevelT w="50800" h="16510"/>
            <a:contourClr>
              <a:srgbClr val="C0C0C0"/>
            </a:contourClr>
          </a:sp3d>
        </p:spPr>
      </p:pic>
      <p:sp>
        <p:nvSpPr>
          <p:cNvPr id="8" name="Oval 7">
            <a:extLst>
              <a:ext uri="{FF2B5EF4-FFF2-40B4-BE49-F238E27FC236}">
                <a16:creationId xmlns:a16="http://schemas.microsoft.com/office/drawing/2014/main" id="{E8D738B4-035D-4C7B-97B0-E275DD47FDBC}"/>
              </a:ext>
            </a:extLst>
          </p:cNvPr>
          <p:cNvSpPr/>
          <p:nvPr/>
        </p:nvSpPr>
        <p:spPr>
          <a:xfrm>
            <a:off x="4716379" y="1034204"/>
            <a:ext cx="1780674" cy="794596"/>
          </a:xfrm>
          <a:prstGeom prst="ellipse">
            <a:avLst/>
          </a:prstGeom>
          <a:noFill/>
          <a:ln w="19050">
            <a:solidFill>
              <a:srgbClr val="AD00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9" name="Oval 8">
            <a:extLst>
              <a:ext uri="{FF2B5EF4-FFF2-40B4-BE49-F238E27FC236}">
                <a16:creationId xmlns:a16="http://schemas.microsoft.com/office/drawing/2014/main" id="{89EAF7F8-ADDA-43AC-81F3-DC32471A7BCC}"/>
              </a:ext>
            </a:extLst>
          </p:cNvPr>
          <p:cNvSpPr/>
          <p:nvPr/>
        </p:nvSpPr>
        <p:spPr>
          <a:xfrm>
            <a:off x="3079508" y="1738988"/>
            <a:ext cx="5406765" cy="715454"/>
          </a:xfrm>
          <a:prstGeom prst="ellipse">
            <a:avLst/>
          </a:prstGeom>
          <a:noFill/>
          <a:ln w="19050">
            <a:solidFill>
              <a:srgbClr val="AF1E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pic>
        <p:nvPicPr>
          <p:cNvPr id="19" name="Picture 18">
            <a:extLst>
              <a:ext uri="{FF2B5EF4-FFF2-40B4-BE49-F238E27FC236}">
                <a16:creationId xmlns:a16="http://schemas.microsoft.com/office/drawing/2014/main" id="{6A04DBA3-064E-6276-CE7A-ACED3681CBEC}"/>
              </a:ext>
            </a:extLst>
          </p:cNvPr>
          <p:cNvPicPr>
            <a:picLocks noChangeAspect="1"/>
          </p:cNvPicPr>
          <p:nvPr/>
        </p:nvPicPr>
        <p:blipFill rotWithShape="1">
          <a:blip r:embed="rId4"/>
          <a:srcRect l="27930" t="38435" r="47364" b="56012"/>
          <a:stretch/>
        </p:blipFill>
        <p:spPr>
          <a:xfrm>
            <a:off x="3256868" y="3515239"/>
            <a:ext cx="4299286" cy="465220"/>
          </a:xfrm>
          <a:prstGeom prst="rect">
            <a:avLst/>
          </a:prstGeom>
        </p:spPr>
      </p:pic>
      <p:sp>
        <p:nvSpPr>
          <p:cNvPr id="12" name="Oval 11">
            <a:extLst>
              <a:ext uri="{FF2B5EF4-FFF2-40B4-BE49-F238E27FC236}">
                <a16:creationId xmlns:a16="http://schemas.microsoft.com/office/drawing/2014/main" id="{B6CD7546-7D0D-4CAB-BE8C-24E486DD718D}"/>
              </a:ext>
            </a:extLst>
          </p:cNvPr>
          <p:cNvSpPr/>
          <p:nvPr/>
        </p:nvSpPr>
        <p:spPr>
          <a:xfrm>
            <a:off x="3224336" y="2358288"/>
            <a:ext cx="7668254" cy="1183601"/>
          </a:xfrm>
          <a:prstGeom prst="ellipse">
            <a:avLst/>
          </a:prstGeom>
          <a:noFill/>
          <a:ln w="19050">
            <a:solidFill>
              <a:srgbClr val="AD00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1" name="Oval 10">
            <a:extLst>
              <a:ext uri="{FF2B5EF4-FFF2-40B4-BE49-F238E27FC236}">
                <a16:creationId xmlns:a16="http://schemas.microsoft.com/office/drawing/2014/main" id="{6AFB1390-6047-47C7-BED6-6852FF733E2A}"/>
              </a:ext>
            </a:extLst>
          </p:cNvPr>
          <p:cNvSpPr/>
          <p:nvPr/>
        </p:nvSpPr>
        <p:spPr>
          <a:xfrm>
            <a:off x="3213959" y="3511226"/>
            <a:ext cx="4390321" cy="465219"/>
          </a:xfrm>
          <a:prstGeom prst="ellipse">
            <a:avLst/>
          </a:prstGeom>
          <a:noFill/>
          <a:ln w="19050">
            <a:solidFill>
              <a:srgbClr val="AD00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0" name="Oval 9">
            <a:extLst>
              <a:ext uri="{FF2B5EF4-FFF2-40B4-BE49-F238E27FC236}">
                <a16:creationId xmlns:a16="http://schemas.microsoft.com/office/drawing/2014/main" id="{4CE6073B-6034-416E-BE0C-B3D4D02C4963}"/>
              </a:ext>
            </a:extLst>
          </p:cNvPr>
          <p:cNvSpPr/>
          <p:nvPr/>
        </p:nvSpPr>
        <p:spPr>
          <a:xfrm>
            <a:off x="3213959" y="3976445"/>
            <a:ext cx="8810563" cy="1159760"/>
          </a:xfrm>
          <a:prstGeom prst="ellipse">
            <a:avLst/>
          </a:prstGeom>
          <a:noFill/>
          <a:ln w="19050">
            <a:solidFill>
              <a:srgbClr val="AD00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custDataLst>
      <p:tags r:id="rId1"/>
    </p:custDataLst>
    <p:extLst>
      <p:ext uri="{BB962C8B-B14F-4D97-AF65-F5344CB8AC3E}">
        <p14:creationId xmlns:p14="http://schemas.microsoft.com/office/powerpoint/2010/main" val="2655491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animBg="1"/>
      <p:bldP spid="11"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F444A4-7B90-4C9E-AE09-2CEB84509561}"/>
              </a:ext>
            </a:extLst>
          </p:cNvPr>
          <p:cNvSpPr>
            <a:spLocks noGrp="1"/>
          </p:cNvSpPr>
          <p:nvPr>
            <p:ph idx="1"/>
          </p:nvPr>
        </p:nvSpPr>
        <p:spPr>
          <a:xfrm>
            <a:off x="400698" y="2589421"/>
            <a:ext cx="4589591" cy="2863361"/>
          </a:xfrm>
        </p:spPr>
        <p:txBody>
          <a:bodyPr>
            <a:noAutofit/>
          </a:bodyPr>
          <a:lstStyle/>
          <a:p>
            <a:r>
              <a:rPr lang="en-GB" dirty="0"/>
              <a:t>Registration with ePACT2</a:t>
            </a:r>
          </a:p>
          <a:p>
            <a:endParaRPr lang="en-GB" dirty="0"/>
          </a:p>
          <a:p>
            <a:r>
              <a:rPr lang="en-GB" dirty="0"/>
              <a:t>Dashboards</a:t>
            </a:r>
          </a:p>
          <a:p>
            <a:endParaRPr lang="en-GB" dirty="0"/>
          </a:p>
          <a:p>
            <a:r>
              <a:rPr lang="en-GB" dirty="0"/>
              <a:t>Prescribing reports</a:t>
            </a:r>
          </a:p>
          <a:p>
            <a:endParaRPr lang="en-GB" dirty="0"/>
          </a:p>
          <a:p>
            <a:r>
              <a:rPr lang="en-GB" dirty="0"/>
              <a:t>Customised for your GP/ICB</a:t>
            </a:r>
          </a:p>
        </p:txBody>
      </p:sp>
      <p:pic>
        <p:nvPicPr>
          <p:cNvPr id="5" name="Picture 4">
            <a:extLst>
              <a:ext uri="{FF2B5EF4-FFF2-40B4-BE49-F238E27FC236}">
                <a16:creationId xmlns:a16="http://schemas.microsoft.com/office/drawing/2014/main" id="{F29010AE-925A-402F-8257-0A0CD765D3D7}"/>
              </a:ext>
            </a:extLst>
          </p:cNvPr>
          <p:cNvPicPr>
            <a:picLocks noChangeAspect="1"/>
          </p:cNvPicPr>
          <p:nvPr/>
        </p:nvPicPr>
        <p:blipFill>
          <a:blip r:embed="rId3"/>
          <a:stretch>
            <a:fillRect/>
          </a:stretch>
        </p:blipFill>
        <p:spPr>
          <a:xfrm>
            <a:off x="5072325" y="1450494"/>
            <a:ext cx="5598922" cy="5407505"/>
          </a:xfrm>
          <a:prstGeom prst="rect">
            <a:avLst/>
          </a:prstGeom>
        </p:spPr>
      </p:pic>
      <p:sp>
        <p:nvSpPr>
          <p:cNvPr id="6" name="Title 5">
            <a:extLst>
              <a:ext uri="{FF2B5EF4-FFF2-40B4-BE49-F238E27FC236}">
                <a16:creationId xmlns:a16="http://schemas.microsoft.com/office/drawing/2014/main" id="{2135B44E-42F8-1F8D-77A4-2D25C00F116F}"/>
              </a:ext>
            </a:extLst>
          </p:cNvPr>
          <p:cNvSpPr>
            <a:spLocks noGrp="1"/>
          </p:cNvSpPr>
          <p:nvPr>
            <p:ph type="title"/>
          </p:nvPr>
        </p:nvSpPr>
        <p:spPr/>
        <p:txBody>
          <a:bodyPr>
            <a:normAutofit/>
          </a:bodyPr>
          <a:lstStyle/>
          <a:p>
            <a:r>
              <a:rPr lang="en-GB" dirty="0"/>
              <a:t>ePACT2 </a:t>
            </a:r>
            <a:r>
              <a:rPr lang="en-GB" dirty="0">
                <a:hlinkClick r:id="rId4"/>
              </a:rPr>
              <a:t>www.nhsbsa.nhs.uk/access-our-data-products/epact2</a:t>
            </a:r>
            <a:r>
              <a:rPr lang="en-GB" dirty="0"/>
              <a:t> </a:t>
            </a:r>
          </a:p>
        </p:txBody>
      </p:sp>
      <p:sp>
        <p:nvSpPr>
          <p:cNvPr id="2" name="Date Placeholder 3">
            <a:extLst>
              <a:ext uri="{FF2B5EF4-FFF2-40B4-BE49-F238E27FC236}">
                <a16:creationId xmlns:a16="http://schemas.microsoft.com/office/drawing/2014/main" id="{F3BF770E-C2AF-03BC-0442-3216DA3E78C7}"/>
              </a:ext>
            </a:extLst>
          </p:cNvPr>
          <p:cNvSpPr>
            <a:spLocks noGrp="1"/>
          </p:cNvSpPr>
          <p:nvPr>
            <p:ph type="dt" sz="half" idx="10"/>
          </p:nvPr>
        </p:nvSpPr>
        <p:spPr>
          <a:xfrm>
            <a:off x="838200" y="6356350"/>
            <a:ext cx="2743200" cy="365125"/>
          </a:xfrm>
        </p:spPr>
        <p:txBody>
          <a:bodyPr/>
          <a:lstStyle/>
          <a:p>
            <a:r>
              <a:rPr lang="en-US" dirty="0"/>
              <a:t>May 2023</a:t>
            </a:r>
            <a:endParaRPr lang="en-GB" dirty="0"/>
          </a:p>
        </p:txBody>
      </p:sp>
      <p:sp>
        <p:nvSpPr>
          <p:cNvPr id="4" name="Slide Number Placeholder 5">
            <a:extLst>
              <a:ext uri="{FF2B5EF4-FFF2-40B4-BE49-F238E27FC236}">
                <a16:creationId xmlns:a16="http://schemas.microsoft.com/office/drawing/2014/main" id="{82B6A2DC-B74C-53D7-2639-A460FD172219}"/>
              </a:ext>
            </a:extLst>
          </p:cNvPr>
          <p:cNvSpPr>
            <a:spLocks noGrp="1"/>
          </p:cNvSpPr>
          <p:nvPr>
            <p:ph type="sldNum" sz="quarter" idx="12"/>
          </p:nvPr>
        </p:nvSpPr>
        <p:spPr>
          <a:xfrm>
            <a:off x="8610600" y="6356350"/>
            <a:ext cx="2743200" cy="365125"/>
          </a:xfrm>
        </p:spPr>
        <p:txBody>
          <a:bodyPr/>
          <a:lstStyle/>
          <a:p>
            <a:fld id="{EE1385C2-C24A-4E88-87F7-2016927FAD7D}" type="slidenum">
              <a:rPr lang="en-GB" smtClean="0"/>
              <a:t>22</a:t>
            </a:fld>
            <a:endParaRPr lang="en-GB"/>
          </a:p>
        </p:txBody>
      </p:sp>
    </p:spTree>
    <p:extLst>
      <p:ext uri="{BB962C8B-B14F-4D97-AF65-F5344CB8AC3E}">
        <p14:creationId xmlns:p14="http://schemas.microsoft.com/office/powerpoint/2010/main" val="41399279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5CAA90D6-55AB-1990-1E57-2453D63D1A0B}"/>
              </a:ext>
            </a:extLst>
          </p:cNvPr>
          <p:cNvSpPr>
            <a:spLocks noGrp="1"/>
          </p:cNvSpPr>
          <p:nvPr>
            <p:ph type="dt" sz="half" idx="10"/>
          </p:nvPr>
        </p:nvSpPr>
        <p:spPr>
          <a:xfrm>
            <a:off x="838200" y="6356350"/>
            <a:ext cx="2743200" cy="365125"/>
          </a:xfrm>
        </p:spPr>
        <p:txBody>
          <a:bodyPr/>
          <a:lstStyle/>
          <a:p>
            <a:r>
              <a:rPr lang="en-US" dirty="0"/>
              <a:t>May 2023</a:t>
            </a:r>
            <a:endParaRPr lang="en-GB" dirty="0"/>
          </a:p>
        </p:txBody>
      </p:sp>
      <p:sp>
        <p:nvSpPr>
          <p:cNvPr id="4" name="Footer Placeholder 4">
            <a:extLst>
              <a:ext uri="{FF2B5EF4-FFF2-40B4-BE49-F238E27FC236}">
                <a16:creationId xmlns:a16="http://schemas.microsoft.com/office/drawing/2014/main" id="{F8CABED2-4B5E-327E-12CD-02CA5D4E54E2}"/>
              </a:ext>
            </a:extLst>
          </p:cNvPr>
          <p:cNvSpPr>
            <a:spLocks noGrp="1"/>
          </p:cNvSpPr>
          <p:nvPr>
            <p:ph type="ftr" sz="quarter" idx="11"/>
          </p:nvPr>
        </p:nvSpPr>
        <p:spPr>
          <a:xfrm>
            <a:off x="4038600" y="6356350"/>
            <a:ext cx="4114800" cy="365125"/>
          </a:xfrm>
        </p:spPr>
        <p:txBody>
          <a:bodyPr/>
          <a:lstStyle/>
          <a:p>
            <a:r>
              <a:rPr lang="en-GB"/>
              <a:t>rcgp.org.uk/TARGETantibiotics</a:t>
            </a:r>
            <a:endParaRPr lang="en-GB" dirty="0"/>
          </a:p>
        </p:txBody>
      </p:sp>
      <p:sp>
        <p:nvSpPr>
          <p:cNvPr id="7" name="Slide Number Placeholder 5">
            <a:extLst>
              <a:ext uri="{FF2B5EF4-FFF2-40B4-BE49-F238E27FC236}">
                <a16:creationId xmlns:a16="http://schemas.microsoft.com/office/drawing/2014/main" id="{459C323A-94DA-A511-9494-A3884E1BAD7E}"/>
              </a:ext>
            </a:extLst>
          </p:cNvPr>
          <p:cNvSpPr>
            <a:spLocks noGrp="1"/>
          </p:cNvSpPr>
          <p:nvPr>
            <p:ph type="sldNum" sz="quarter" idx="12"/>
          </p:nvPr>
        </p:nvSpPr>
        <p:spPr>
          <a:xfrm>
            <a:off x="8610600" y="6356350"/>
            <a:ext cx="2743200" cy="365125"/>
          </a:xfrm>
        </p:spPr>
        <p:txBody>
          <a:bodyPr/>
          <a:lstStyle/>
          <a:p>
            <a:fld id="{EE1385C2-C24A-4E88-87F7-2016927FAD7D}" type="slidenum">
              <a:rPr lang="en-GB" smtClean="0"/>
              <a:t>23</a:t>
            </a:fld>
            <a:endParaRPr lang="en-GB"/>
          </a:p>
        </p:txBody>
      </p:sp>
      <p:pic>
        <p:nvPicPr>
          <p:cNvPr id="5" name="Picture 4">
            <a:extLst>
              <a:ext uri="{FF2B5EF4-FFF2-40B4-BE49-F238E27FC236}">
                <a16:creationId xmlns:a16="http://schemas.microsoft.com/office/drawing/2014/main" id="{991BC8B2-9A30-4261-9970-8000FFCFCD2D}"/>
              </a:ext>
            </a:extLst>
          </p:cNvPr>
          <p:cNvPicPr>
            <a:picLocks noChangeAspect="1"/>
          </p:cNvPicPr>
          <p:nvPr/>
        </p:nvPicPr>
        <p:blipFill>
          <a:blip r:embed="rId3"/>
          <a:stretch>
            <a:fillRect/>
          </a:stretch>
        </p:blipFill>
        <p:spPr>
          <a:xfrm>
            <a:off x="3753971" y="1748119"/>
            <a:ext cx="5427007" cy="4973356"/>
          </a:xfrm>
          <a:prstGeom prst="rect">
            <a:avLst/>
          </a:prstGeom>
        </p:spPr>
      </p:pic>
      <p:sp>
        <p:nvSpPr>
          <p:cNvPr id="10" name="Title 5">
            <a:extLst>
              <a:ext uri="{FF2B5EF4-FFF2-40B4-BE49-F238E27FC236}">
                <a16:creationId xmlns:a16="http://schemas.microsoft.com/office/drawing/2014/main" id="{899F405D-3177-6DAA-303C-47E7B34BA15C}"/>
              </a:ext>
            </a:extLst>
          </p:cNvPr>
          <p:cNvSpPr>
            <a:spLocks noGrp="1"/>
          </p:cNvSpPr>
          <p:nvPr>
            <p:ph type="title"/>
          </p:nvPr>
        </p:nvSpPr>
        <p:spPr>
          <a:xfrm>
            <a:off x="1581150" y="365125"/>
            <a:ext cx="9772650" cy="1325563"/>
          </a:xfrm>
        </p:spPr>
        <p:txBody>
          <a:bodyPr>
            <a:normAutofit/>
          </a:bodyPr>
          <a:lstStyle/>
          <a:p>
            <a:r>
              <a:rPr lang="en-GB" dirty="0"/>
              <a:t>ePACT2 </a:t>
            </a:r>
            <a:r>
              <a:rPr lang="en-GB" dirty="0">
                <a:hlinkClick r:id="rId4"/>
              </a:rPr>
              <a:t>www.nhsbsa.nhs.uk/access-our-data-products/epact2</a:t>
            </a:r>
            <a:r>
              <a:rPr lang="en-GB" dirty="0"/>
              <a:t> </a:t>
            </a:r>
          </a:p>
        </p:txBody>
      </p:sp>
    </p:spTree>
    <p:extLst>
      <p:ext uri="{BB962C8B-B14F-4D97-AF65-F5344CB8AC3E}">
        <p14:creationId xmlns:p14="http://schemas.microsoft.com/office/powerpoint/2010/main" val="36568528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A87F379-0528-4382-AFA8-BA9A6FE39640}"/>
              </a:ext>
            </a:extLst>
          </p:cNvPr>
          <p:cNvPicPr>
            <a:picLocks noChangeAspect="1"/>
          </p:cNvPicPr>
          <p:nvPr/>
        </p:nvPicPr>
        <p:blipFill>
          <a:blip r:embed="rId3"/>
          <a:stretch>
            <a:fillRect/>
          </a:stretch>
        </p:blipFill>
        <p:spPr>
          <a:xfrm>
            <a:off x="1357995" y="1837636"/>
            <a:ext cx="9476011" cy="4701276"/>
          </a:xfrm>
          <a:prstGeom prst="rect">
            <a:avLst/>
          </a:prstGeom>
        </p:spPr>
      </p:pic>
      <p:sp>
        <p:nvSpPr>
          <p:cNvPr id="2" name="Date Placeholder 3">
            <a:extLst>
              <a:ext uri="{FF2B5EF4-FFF2-40B4-BE49-F238E27FC236}">
                <a16:creationId xmlns:a16="http://schemas.microsoft.com/office/drawing/2014/main" id="{A7DEFBCA-94BF-2313-5A32-4D7D5DCE513C}"/>
              </a:ext>
            </a:extLst>
          </p:cNvPr>
          <p:cNvSpPr>
            <a:spLocks noGrp="1"/>
          </p:cNvSpPr>
          <p:nvPr>
            <p:ph type="dt" sz="half" idx="10"/>
          </p:nvPr>
        </p:nvSpPr>
        <p:spPr>
          <a:xfrm>
            <a:off x="838200" y="6356350"/>
            <a:ext cx="2743200" cy="365125"/>
          </a:xfrm>
        </p:spPr>
        <p:txBody>
          <a:bodyPr/>
          <a:lstStyle/>
          <a:p>
            <a:r>
              <a:rPr lang="en-US" dirty="0"/>
              <a:t>May 2023</a:t>
            </a:r>
            <a:endParaRPr lang="en-GB" dirty="0"/>
          </a:p>
        </p:txBody>
      </p:sp>
      <p:sp>
        <p:nvSpPr>
          <p:cNvPr id="6" name="Slide Number Placeholder 5">
            <a:extLst>
              <a:ext uri="{FF2B5EF4-FFF2-40B4-BE49-F238E27FC236}">
                <a16:creationId xmlns:a16="http://schemas.microsoft.com/office/drawing/2014/main" id="{B36F9CF1-961E-F4FD-AC34-32856B6039B5}"/>
              </a:ext>
            </a:extLst>
          </p:cNvPr>
          <p:cNvSpPr>
            <a:spLocks noGrp="1"/>
          </p:cNvSpPr>
          <p:nvPr>
            <p:ph type="sldNum" sz="quarter" idx="12"/>
          </p:nvPr>
        </p:nvSpPr>
        <p:spPr>
          <a:xfrm>
            <a:off x="8610600" y="6356350"/>
            <a:ext cx="2743200" cy="365125"/>
          </a:xfrm>
        </p:spPr>
        <p:txBody>
          <a:bodyPr/>
          <a:lstStyle/>
          <a:p>
            <a:fld id="{EE1385C2-C24A-4E88-87F7-2016927FAD7D}" type="slidenum">
              <a:rPr lang="en-GB" smtClean="0"/>
              <a:t>24</a:t>
            </a:fld>
            <a:endParaRPr lang="en-GB"/>
          </a:p>
        </p:txBody>
      </p:sp>
      <p:sp>
        <p:nvSpPr>
          <p:cNvPr id="9" name="Title 5">
            <a:extLst>
              <a:ext uri="{FF2B5EF4-FFF2-40B4-BE49-F238E27FC236}">
                <a16:creationId xmlns:a16="http://schemas.microsoft.com/office/drawing/2014/main" id="{265F2211-C583-FBC0-87D2-69FF0CE7FE98}"/>
              </a:ext>
            </a:extLst>
          </p:cNvPr>
          <p:cNvSpPr>
            <a:spLocks noGrp="1"/>
          </p:cNvSpPr>
          <p:nvPr>
            <p:ph type="title"/>
          </p:nvPr>
        </p:nvSpPr>
        <p:spPr>
          <a:xfrm>
            <a:off x="1581150" y="365125"/>
            <a:ext cx="9772650" cy="1325563"/>
          </a:xfrm>
        </p:spPr>
        <p:txBody>
          <a:bodyPr>
            <a:normAutofit/>
          </a:bodyPr>
          <a:lstStyle/>
          <a:p>
            <a:r>
              <a:rPr lang="en-GB" dirty="0"/>
              <a:t>ePACT2 </a:t>
            </a:r>
            <a:r>
              <a:rPr lang="en-GB" dirty="0">
                <a:hlinkClick r:id="rId4"/>
              </a:rPr>
              <a:t>www.nhsbsa.nhs.uk/access-our-data-products/epact2</a:t>
            </a:r>
            <a:r>
              <a:rPr lang="en-GB" dirty="0"/>
              <a:t> </a:t>
            </a:r>
          </a:p>
        </p:txBody>
      </p:sp>
    </p:spTree>
    <p:extLst>
      <p:ext uri="{BB962C8B-B14F-4D97-AF65-F5344CB8AC3E}">
        <p14:creationId xmlns:p14="http://schemas.microsoft.com/office/powerpoint/2010/main" val="24949613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AC7D8-3944-279A-FE0E-D1C5F0AD1F96}"/>
              </a:ext>
            </a:extLst>
          </p:cNvPr>
          <p:cNvSpPr>
            <a:spLocks noGrp="1"/>
          </p:cNvSpPr>
          <p:nvPr>
            <p:ph type="title"/>
          </p:nvPr>
        </p:nvSpPr>
        <p:spPr/>
        <p:txBody>
          <a:bodyPr/>
          <a:lstStyle/>
          <a:p>
            <a:r>
              <a:rPr lang="en-GB" dirty="0"/>
              <a:t>TARGET audit templates </a:t>
            </a:r>
          </a:p>
        </p:txBody>
      </p:sp>
      <p:sp>
        <p:nvSpPr>
          <p:cNvPr id="3" name="Content Placeholder 2">
            <a:extLst>
              <a:ext uri="{FF2B5EF4-FFF2-40B4-BE49-F238E27FC236}">
                <a16:creationId xmlns:a16="http://schemas.microsoft.com/office/drawing/2014/main" id="{CA7057F0-0487-E0EE-3A64-768233CF6804}"/>
              </a:ext>
            </a:extLst>
          </p:cNvPr>
          <p:cNvSpPr>
            <a:spLocks noGrp="1"/>
          </p:cNvSpPr>
          <p:nvPr>
            <p:ph idx="1"/>
          </p:nvPr>
        </p:nvSpPr>
        <p:spPr>
          <a:xfrm>
            <a:off x="283250" y="1825625"/>
            <a:ext cx="5511493" cy="4351338"/>
          </a:xfrm>
        </p:spPr>
        <p:txBody>
          <a:bodyPr>
            <a:normAutofit/>
          </a:bodyPr>
          <a:lstStyle/>
          <a:p>
            <a:r>
              <a:rPr lang="en-GB" sz="2400" dirty="0"/>
              <a:t>Audits adherence to NICE antimicrobial prescribing guidelines</a:t>
            </a:r>
          </a:p>
          <a:p>
            <a:r>
              <a:rPr lang="en-GB" sz="2400" dirty="0"/>
              <a:t>MS Word and Excel</a:t>
            </a:r>
          </a:p>
          <a:p>
            <a:r>
              <a:rPr lang="en-GB" sz="2400" dirty="0"/>
              <a:t>Includes step-by-step instructions</a:t>
            </a:r>
          </a:p>
          <a:p>
            <a:r>
              <a:rPr lang="en-GB" sz="2400" dirty="0"/>
              <a:t>Calculates % adherence to guidelines</a:t>
            </a:r>
          </a:p>
          <a:p>
            <a:r>
              <a:rPr lang="en-GB" sz="2400" dirty="0"/>
              <a:t>Summary report</a:t>
            </a:r>
          </a:p>
          <a:p>
            <a:r>
              <a:rPr lang="en-GB" sz="2400" dirty="0"/>
              <a:t>Performance reflection questions</a:t>
            </a:r>
          </a:p>
          <a:p>
            <a:r>
              <a:rPr lang="en-GB" sz="2400" dirty="0"/>
              <a:t>Allows to track performance </a:t>
            </a:r>
          </a:p>
        </p:txBody>
      </p:sp>
      <p:sp>
        <p:nvSpPr>
          <p:cNvPr id="4" name="Date Placeholder 3">
            <a:extLst>
              <a:ext uri="{FF2B5EF4-FFF2-40B4-BE49-F238E27FC236}">
                <a16:creationId xmlns:a16="http://schemas.microsoft.com/office/drawing/2014/main" id="{064DB96D-302E-4D46-E556-81E2CB1723D6}"/>
              </a:ext>
            </a:extLst>
          </p:cNvPr>
          <p:cNvSpPr>
            <a:spLocks noGrp="1"/>
          </p:cNvSpPr>
          <p:nvPr>
            <p:ph type="dt" sz="half" idx="10"/>
          </p:nvPr>
        </p:nvSpPr>
        <p:spPr/>
        <p:txBody>
          <a:bodyPr/>
          <a:lstStyle/>
          <a:p>
            <a:r>
              <a:rPr lang="en-US"/>
              <a:t>May 2023</a:t>
            </a:r>
            <a:endParaRPr lang="en-GB" dirty="0"/>
          </a:p>
        </p:txBody>
      </p:sp>
      <p:sp>
        <p:nvSpPr>
          <p:cNvPr id="5" name="Footer Placeholder 4">
            <a:extLst>
              <a:ext uri="{FF2B5EF4-FFF2-40B4-BE49-F238E27FC236}">
                <a16:creationId xmlns:a16="http://schemas.microsoft.com/office/drawing/2014/main" id="{7749CA03-673D-A469-45E2-9C4953978EE7}"/>
              </a:ext>
            </a:extLst>
          </p:cNvPr>
          <p:cNvSpPr>
            <a:spLocks noGrp="1"/>
          </p:cNvSpPr>
          <p:nvPr>
            <p:ph type="ftr" sz="quarter" idx="11"/>
          </p:nvPr>
        </p:nvSpPr>
        <p:spPr/>
        <p:txBody>
          <a:bodyPr/>
          <a:lstStyle/>
          <a:p>
            <a:r>
              <a:rPr lang="en-GB" dirty="0"/>
              <a:t>rcgp.org.uk/</a:t>
            </a:r>
            <a:r>
              <a:rPr lang="en-GB" dirty="0" err="1"/>
              <a:t>TARGETantibiotics</a:t>
            </a:r>
            <a:endParaRPr lang="en-GB" dirty="0"/>
          </a:p>
        </p:txBody>
      </p:sp>
      <p:sp>
        <p:nvSpPr>
          <p:cNvPr id="6" name="Slide Number Placeholder 5">
            <a:extLst>
              <a:ext uri="{FF2B5EF4-FFF2-40B4-BE49-F238E27FC236}">
                <a16:creationId xmlns:a16="http://schemas.microsoft.com/office/drawing/2014/main" id="{84E59614-A335-535B-2CC0-8D19B0A7EE69}"/>
              </a:ext>
            </a:extLst>
          </p:cNvPr>
          <p:cNvSpPr>
            <a:spLocks noGrp="1"/>
          </p:cNvSpPr>
          <p:nvPr>
            <p:ph type="sldNum" sz="quarter" idx="12"/>
          </p:nvPr>
        </p:nvSpPr>
        <p:spPr/>
        <p:txBody>
          <a:bodyPr/>
          <a:lstStyle/>
          <a:p>
            <a:fld id="{EE1385C2-C24A-4E88-87F7-2016927FAD7D}" type="slidenum">
              <a:rPr lang="en-GB" smtClean="0"/>
              <a:t>25</a:t>
            </a:fld>
            <a:endParaRPr lang="en-GB"/>
          </a:p>
        </p:txBody>
      </p:sp>
      <p:sp>
        <p:nvSpPr>
          <p:cNvPr id="9" name="TextBox 8">
            <a:extLst>
              <a:ext uri="{FF2B5EF4-FFF2-40B4-BE49-F238E27FC236}">
                <a16:creationId xmlns:a16="http://schemas.microsoft.com/office/drawing/2014/main" id="{C9106D5D-4ED0-CA54-914E-32DD6432BFD0}"/>
              </a:ext>
            </a:extLst>
          </p:cNvPr>
          <p:cNvSpPr txBox="1"/>
          <p:nvPr/>
        </p:nvSpPr>
        <p:spPr>
          <a:xfrm>
            <a:off x="7230038" y="734203"/>
            <a:ext cx="4874394" cy="523220"/>
          </a:xfrm>
          <a:prstGeom prst="rect">
            <a:avLst/>
          </a:prstGeom>
          <a:noFill/>
        </p:spPr>
        <p:txBody>
          <a:bodyPr wrap="square">
            <a:spAutoFit/>
          </a:bodyPr>
          <a:lstStyle/>
          <a:p>
            <a:r>
              <a:rPr lang="en-GB" sz="2800" u="sng" dirty="0">
                <a:solidFill>
                  <a:srgbClr val="AD0016"/>
                </a:solidFill>
              </a:rPr>
              <a:t>rcgp.org.uk/</a:t>
            </a:r>
            <a:r>
              <a:rPr lang="en-GB" sz="2800" u="sng" dirty="0" err="1">
                <a:solidFill>
                  <a:srgbClr val="AD0016"/>
                </a:solidFill>
              </a:rPr>
              <a:t>TARGETantibiotics</a:t>
            </a:r>
            <a:r>
              <a:rPr lang="en-GB" sz="2800" u="sng" dirty="0">
                <a:solidFill>
                  <a:srgbClr val="AD0016"/>
                </a:solidFill>
              </a:rPr>
              <a:t> </a:t>
            </a:r>
          </a:p>
        </p:txBody>
      </p:sp>
      <p:pic>
        <p:nvPicPr>
          <p:cNvPr id="10" name="Picture 9">
            <a:extLst>
              <a:ext uri="{FF2B5EF4-FFF2-40B4-BE49-F238E27FC236}">
                <a16:creationId xmlns:a16="http://schemas.microsoft.com/office/drawing/2014/main" id="{C738F2EA-FAEC-E308-4678-24EBBCEE6A05}"/>
              </a:ext>
            </a:extLst>
          </p:cNvPr>
          <p:cNvPicPr>
            <a:picLocks noChangeAspect="1"/>
          </p:cNvPicPr>
          <p:nvPr/>
        </p:nvPicPr>
        <p:blipFill>
          <a:blip r:embed="rId3"/>
          <a:stretch>
            <a:fillRect/>
          </a:stretch>
        </p:blipFill>
        <p:spPr>
          <a:xfrm>
            <a:off x="5794744" y="1796367"/>
            <a:ext cx="6397255" cy="5061633"/>
          </a:xfrm>
          <a:prstGeom prst="rect">
            <a:avLst/>
          </a:prstGeom>
        </p:spPr>
      </p:pic>
      <p:sp>
        <p:nvSpPr>
          <p:cNvPr id="11" name="Oval 10">
            <a:extLst>
              <a:ext uri="{FF2B5EF4-FFF2-40B4-BE49-F238E27FC236}">
                <a16:creationId xmlns:a16="http://schemas.microsoft.com/office/drawing/2014/main" id="{4D885925-0D58-FBB5-694B-885506A5DAA3}"/>
              </a:ext>
            </a:extLst>
          </p:cNvPr>
          <p:cNvSpPr/>
          <p:nvPr/>
        </p:nvSpPr>
        <p:spPr>
          <a:xfrm>
            <a:off x="7744998" y="3264196"/>
            <a:ext cx="2237201" cy="1935126"/>
          </a:xfrm>
          <a:prstGeom prst="ellipse">
            <a:avLst/>
          </a:prstGeom>
          <a:noFill/>
          <a:ln w="28575">
            <a:solidFill>
              <a:srgbClr val="AD00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6CB8F653-69F4-B8B5-2EA0-B862E2A5662B}"/>
              </a:ext>
            </a:extLst>
          </p:cNvPr>
          <p:cNvPicPr>
            <a:picLocks noChangeAspect="1"/>
          </p:cNvPicPr>
          <p:nvPr/>
        </p:nvPicPr>
        <p:blipFill>
          <a:blip r:embed="rId4"/>
          <a:stretch>
            <a:fillRect/>
          </a:stretch>
        </p:blipFill>
        <p:spPr>
          <a:xfrm>
            <a:off x="6669038" y="2406072"/>
            <a:ext cx="4389119" cy="3651374"/>
          </a:xfrm>
          <a:prstGeom prst="rect">
            <a:avLst/>
          </a:prstGeom>
        </p:spPr>
      </p:pic>
    </p:spTree>
    <p:extLst>
      <p:ext uri="{BB962C8B-B14F-4D97-AF65-F5344CB8AC3E}">
        <p14:creationId xmlns:p14="http://schemas.microsoft.com/office/powerpoint/2010/main" val="973557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AC7D8-3944-279A-FE0E-D1C5F0AD1F96}"/>
              </a:ext>
            </a:extLst>
          </p:cNvPr>
          <p:cNvSpPr>
            <a:spLocks noGrp="1"/>
          </p:cNvSpPr>
          <p:nvPr>
            <p:ph type="title"/>
          </p:nvPr>
        </p:nvSpPr>
        <p:spPr/>
        <p:txBody>
          <a:bodyPr/>
          <a:lstStyle/>
          <a:p>
            <a:r>
              <a:rPr lang="en-GB" dirty="0"/>
              <a:t>TARGET audit templates</a:t>
            </a:r>
          </a:p>
        </p:txBody>
      </p:sp>
      <p:sp>
        <p:nvSpPr>
          <p:cNvPr id="3" name="Content Placeholder 2">
            <a:extLst>
              <a:ext uri="{FF2B5EF4-FFF2-40B4-BE49-F238E27FC236}">
                <a16:creationId xmlns:a16="http://schemas.microsoft.com/office/drawing/2014/main" id="{CA7057F0-0487-E0EE-3A64-768233CF6804}"/>
              </a:ext>
            </a:extLst>
          </p:cNvPr>
          <p:cNvSpPr>
            <a:spLocks noGrp="1"/>
          </p:cNvSpPr>
          <p:nvPr>
            <p:ph idx="1"/>
          </p:nvPr>
        </p:nvSpPr>
        <p:spPr>
          <a:xfrm>
            <a:off x="469778" y="2276543"/>
            <a:ext cx="3885246" cy="2124976"/>
          </a:xfrm>
        </p:spPr>
        <p:txBody>
          <a:bodyPr>
            <a:normAutofit/>
          </a:bodyPr>
          <a:lstStyle/>
          <a:p>
            <a:pPr marL="0" indent="0">
              <a:buNone/>
            </a:pPr>
            <a:r>
              <a:rPr lang="en-GB" b="1" dirty="0">
                <a:solidFill>
                  <a:srgbClr val="C00000"/>
                </a:solidFill>
              </a:rPr>
              <a:t>RTI audits</a:t>
            </a:r>
          </a:p>
          <a:p>
            <a:r>
              <a:rPr lang="en-GB" dirty="0"/>
              <a:t>Acute cough</a:t>
            </a:r>
          </a:p>
          <a:p>
            <a:r>
              <a:rPr lang="en-GB" dirty="0"/>
              <a:t>Acute otitis media</a:t>
            </a:r>
          </a:p>
          <a:p>
            <a:r>
              <a:rPr lang="en-GB" dirty="0"/>
              <a:t>Acute rhinosinusitis</a:t>
            </a:r>
          </a:p>
        </p:txBody>
      </p:sp>
      <p:sp>
        <p:nvSpPr>
          <p:cNvPr id="4" name="Date Placeholder 3">
            <a:extLst>
              <a:ext uri="{FF2B5EF4-FFF2-40B4-BE49-F238E27FC236}">
                <a16:creationId xmlns:a16="http://schemas.microsoft.com/office/drawing/2014/main" id="{064DB96D-302E-4D46-E556-81E2CB1723D6}"/>
              </a:ext>
            </a:extLst>
          </p:cNvPr>
          <p:cNvSpPr>
            <a:spLocks noGrp="1"/>
          </p:cNvSpPr>
          <p:nvPr>
            <p:ph type="dt" sz="half" idx="10"/>
          </p:nvPr>
        </p:nvSpPr>
        <p:spPr/>
        <p:txBody>
          <a:bodyPr/>
          <a:lstStyle/>
          <a:p>
            <a:r>
              <a:rPr lang="en-US"/>
              <a:t>May 2023</a:t>
            </a:r>
            <a:endParaRPr lang="en-GB" dirty="0"/>
          </a:p>
        </p:txBody>
      </p:sp>
      <p:sp>
        <p:nvSpPr>
          <p:cNvPr id="5" name="Footer Placeholder 4">
            <a:extLst>
              <a:ext uri="{FF2B5EF4-FFF2-40B4-BE49-F238E27FC236}">
                <a16:creationId xmlns:a16="http://schemas.microsoft.com/office/drawing/2014/main" id="{7749CA03-673D-A469-45E2-9C4953978EE7}"/>
              </a:ext>
            </a:extLst>
          </p:cNvPr>
          <p:cNvSpPr>
            <a:spLocks noGrp="1"/>
          </p:cNvSpPr>
          <p:nvPr>
            <p:ph type="ftr" sz="quarter" idx="11"/>
          </p:nvPr>
        </p:nvSpPr>
        <p:spPr/>
        <p:txBody>
          <a:bodyPr/>
          <a:lstStyle/>
          <a:p>
            <a:r>
              <a:rPr lang="en-GB"/>
              <a:t>rcgp.org.uk/TARGETantibiotics</a:t>
            </a:r>
            <a:endParaRPr lang="en-GB" dirty="0"/>
          </a:p>
        </p:txBody>
      </p:sp>
      <p:sp>
        <p:nvSpPr>
          <p:cNvPr id="6" name="Slide Number Placeholder 5">
            <a:extLst>
              <a:ext uri="{FF2B5EF4-FFF2-40B4-BE49-F238E27FC236}">
                <a16:creationId xmlns:a16="http://schemas.microsoft.com/office/drawing/2014/main" id="{84E59614-A335-535B-2CC0-8D19B0A7EE69}"/>
              </a:ext>
            </a:extLst>
          </p:cNvPr>
          <p:cNvSpPr>
            <a:spLocks noGrp="1"/>
          </p:cNvSpPr>
          <p:nvPr>
            <p:ph type="sldNum" sz="quarter" idx="12"/>
          </p:nvPr>
        </p:nvSpPr>
        <p:spPr/>
        <p:txBody>
          <a:bodyPr/>
          <a:lstStyle/>
          <a:p>
            <a:fld id="{EE1385C2-C24A-4E88-87F7-2016927FAD7D}" type="slidenum">
              <a:rPr lang="en-GB" smtClean="0"/>
              <a:t>26</a:t>
            </a:fld>
            <a:endParaRPr lang="en-GB"/>
          </a:p>
        </p:txBody>
      </p:sp>
      <p:sp>
        <p:nvSpPr>
          <p:cNvPr id="7" name="Content Placeholder 2">
            <a:extLst>
              <a:ext uri="{FF2B5EF4-FFF2-40B4-BE49-F238E27FC236}">
                <a16:creationId xmlns:a16="http://schemas.microsoft.com/office/drawing/2014/main" id="{B329C5FD-CBB5-1D67-6309-411E80CB3153}"/>
              </a:ext>
            </a:extLst>
          </p:cNvPr>
          <p:cNvSpPr txBox="1">
            <a:spLocks/>
          </p:cNvSpPr>
          <p:nvPr/>
        </p:nvSpPr>
        <p:spPr>
          <a:xfrm>
            <a:off x="5248590" y="2276542"/>
            <a:ext cx="6943409" cy="21249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b="1" dirty="0">
                <a:solidFill>
                  <a:srgbClr val="C00000"/>
                </a:solidFill>
              </a:rPr>
              <a:t>UTI audits</a:t>
            </a:r>
          </a:p>
          <a:p>
            <a:r>
              <a:rPr lang="en-GB" dirty="0"/>
              <a:t>UTI non-catheterised patients over 65</a:t>
            </a:r>
          </a:p>
          <a:p>
            <a:r>
              <a:rPr lang="en-GB" dirty="0"/>
              <a:t>Uncomplicated UTI for women under 65</a:t>
            </a:r>
          </a:p>
          <a:p>
            <a:r>
              <a:rPr lang="en-GB" dirty="0"/>
              <a:t>UTI for catheterised patients</a:t>
            </a:r>
          </a:p>
        </p:txBody>
      </p:sp>
      <p:sp>
        <p:nvSpPr>
          <p:cNvPr id="9" name="Content Placeholder 2">
            <a:extLst>
              <a:ext uri="{FF2B5EF4-FFF2-40B4-BE49-F238E27FC236}">
                <a16:creationId xmlns:a16="http://schemas.microsoft.com/office/drawing/2014/main" id="{DE398D7F-9890-DCDE-B547-F7BF393F3B28}"/>
              </a:ext>
            </a:extLst>
          </p:cNvPr>
          <p:cNvSpPr txBox="1">
            <a:spLocks/>
          </p:cNvSpPr>
          <p:nvPr/>
        </p:nvSpPr>
        <p:spPr>
          <a:xfrm>
            <a:off x="491902" y="4987371"/>
            <a:ext cx="6699312" cy="96397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b="1" dirty="0">
                <a:solidFill>
                  <a:srgbClr val="C00000"/>
                </a:solidFill>
              </a:rPr>
              <a:t>Antibiotic specific</a:t>
            </a:r>
          </a:p>
          <a:p>
            <a:r>
              <a:rPr lang="en-GB" dirty="0"/>
              <a:t> ‘4Cs’ broad-spectrum antibiotics </a:t>
            </a:r>
          </a:p>
        </p:txBody>
      </p:sp>
    </p:spTree>
    <p:extLst>
      <p:ext uri="{BB962C8B-B14F-4D97-AF65-F5344CB8AC3E}">
        <p14:creationId xmlns:p14="http://schemas.microsoft.com/office/powerpoint/2010/main" val="2973344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168FDDA-25AB-676D-3937-ACEC99B1B358}"/>
              </a:ext>
            </a:extLst>
          </p:cNvPr>
          <p:cNvSpPr>
            <a:spLocks noGrp="1"/>
          </p:cNvSpPr>
          <p:nvPr>
            <p:ph type="title"/>
          </p:nvPr>
        </p:nvSpPr>
        <p:spPr>
          <a:xfrm>
            <a:off x="7658100" y="836612"/>
            <a:ext cx="4624386" cy="1325563"/>
          </a:xfrm>
        </p:spPr>
        <p:txBody>
          <a:bodyPr>
            <a:normAutofit fontScale="90000"/>
          </a:bodyPr>
          <a:lstStyle/>
          <a:p>
            <a:r>
              <a:rPr lang="en-GB" dirty="0">
                <a:solidFill>
                  <a:srgbClr val="AD0016"/>
                </a:solidFill>
              </a:rPr>
              <a:t>Uncomplicated UTIs for women under 65</a:t>
            </a:r>
          </a:p>
        </p:txBody>
      </p:sp>
      <p:sp>
        <p:nvSpPr>
          <p:cNvPr id="6" name="Slide Number Placeholder 5">
            <a:extLst>
              <a:ext uri="{FF2B5EF4-FFF2-40B4-BE49-F238E27FC236}">
                <a16:creationId xmlns:a16="http://schemas.microsoft.com/office/drawing/2014/main" id="{FA711389-11DE-B70C-D38F-28E9F3C2BBA4}"/>
              </a:ext>
            </a:extLst>
          </p:cNvPr>
          <p:cNvSpPr>
            <a:spLocks noGrp="1"/>
          </p:cNvSpPr>
          <p:nvPr>
            <p:ph type="sldNum" sz="quarter" idx="10"/>
          </p:nvPr>
        </p:nvSpPr>
        <p:spPr/>
        <p:txBody>
          <a:bodyPr/>
          <a:lstStyle/>
          <a:p>
            <a:fld id="{EE1385C2-C24A-4E88-87F7-2016927FAD7D}" type="slidenum">
              <a:rPr lang="en-GB" smtClean="0"/>
              <a:t>27</a:t>
            </a:fld>
            <a:endParaRPr lang="en-GB"/>
          </a:p>
        </p:txBody>
      </p:sp>
      <p:sp>
        <p:nvSpPr>
          <p:cNvPr id="5" name="Footer Placeholder 4">
            <a:extLst>
              <a:ext uri="{FF2B5EF4-FFF2-40B4-BE49-F238E27FC236}">
                <a16:creationId xmlns:a16="http://schemas.microsoft.com/office/drawing/2014/main" id="{91792615-DFC1-7307-4D1B-61E2256CB693}"/>
              </a:ext>
            </a:extLst>
          </p:cNvPr>
          <p:cNvSpPr>
            <a:spLocks noGrp="1"/>
          </p:cNvSpPr>
          <p:nvPr>
            <p:ph type="ftr" sz="quarter" idx="11"/>
          </p:nvPr>
        </p:nvSpPr>
        <p:spPr/>
        <p:txBody>
          <a:bodyPr/>
          <a:lstStyle/>
          <a:p>
            <a:r>
              <a:rPr lang="en-GB"/>
              <a:t>rcgp.org.uk/TARGETantibiotics</a:t>
            </a:r>
            <a:endParaRPr lang="en-GB" dirty="0"/>
          </a:p>
        </p:txBody>
      </p:sp>
      <p:sp>
        <p:nvSpPr>
          <p:cNvPr id="4" name="Date Placeholder 3">
            <a:extLst>
              <a:ext uri="{FF2B5EF4-FFF2-40B4-BE49-F238E27FC236}">
                <a16:creationId xmlns:a16="http://schemas.microsoft.com/office/drawing/2014/main" id="{429309F7-9353-6B9D-1582-12EBABE69F22}"/>
              </a:ext>
            </a:extLst>
          </p:cNvPr>
          <p:cNvSpPr>
            <a:spLocks noGrp="1"/>
          </p:cNvSpPr>
          <p:nvPr>
            <p:ph type="dt" sz="half" idx="4294967295"/>
          </p:nvPr>
        </p:nvSpPr>
        <p:spPr>
          <a:xfrm>
            <a:off x="0" y="6356350"/>
            <a:ext cx="2743200" cy="365125"/>
          </a:xfrm>
        </p:spPr>
        <p:txBody>
          <a:bodyPr/>
          <a:lstStyle/>
          <a:p>
            <a:r>
              <a:rPr lang="en-US"/>
              <a:t>May 2023</a:t>
            </a:r>
            <a:endParaRPr lang="en-GB" dirty="0"/>
          </a:p>
        </p:txBody>
      </p:sp>
      <p:pic>
        <p:nvPicPr>
          <p:cNvPr id="9" name="Picture 8">
            <a:extLst>
              <a:ext uri="{FF2B5EF4-FFF2-40B4-BE49-F238E27FC236}">
                <a16:creationId xmlns:a16="http://schemas.microsoft.com/office/drawing/2014/main" id="{BBB55C15-6666-45B6-6C72-09D2F68495A3}"/>
              </a:ext>
            </a:extLst>
          </p:cNvPr>
          <p:cNvPicPr>
            <a:picLocks noChangeAspect="1"/>
          </p:cNvPicPr>
          <p:nvPr/>
        </p:nvPicPr>
        <p:blipFill rotWithShape="1">
          <a:blip r:embed="rId3"/>
          <a:srcRect t="22734" r="60977" b="5368"/>
          <a:stretch/>
        </p:blipFill>
        <p:spPr>
          <a:xfrm>
            <a:off x="144756" y="325486"/>
            <a:ext cx="7251405" cy="3757613"/>
          </a:xfrm>
          <a:prstGeom prst="rect">
            <a:avLst/>
          </a:prstGeom>
          <a:ln>
            <a:solidFill>
              <a:schemeClr val="tx1">
                <a:lumMod val="75000"/>
                <a:lumOff val="25000"/>
              </a:schemeClr>
            </a:solidFill>
          </a:ln>
        </p:spPr>
      </p:pic>
      <p:pic>
        <p:nvPicPr>
          <p:cNvPr id="13" name="Picture 12">
            <a:extLst>
              <a:ext uri="{FF2B5EF4-FFF2-40B4-BE49-F238E27FC236}">
                <a16:creationId xmlns:a16="http://schemas.microsoft.com/office/drawing/2014/main" id="{BC46ADC4-D72B-39E7-DD31-0E6B9C1332B1}"/>
              </a:ext>
            </a:extLst>
          </p:cNvPr>
          <p:cNvPicPr>
            <a:picLocks noChangeAspect="1"/>
          </p:cNvPicPr>
          <p:nvPr/>
        </p:nvPicPr>
        <p:blipFill rotWithShape="1">
          <a:blip r:embed="rId4"/>
          <a:srcRect l="1289" t="23750" r="64961" b="5833"/>
          <a:stretch/>
        </p:blipFill>
        <p:spPr>
          <a:xfrm>
            <a:off x="5389269" y="2305794"/>
            <a:ext cx="6657975" cy="3906936"/>
          </a:xfrm>
          <a:prstGeom prst="rect">
            <a:avLst/>
          </a:prstGeom>
          <a:ln>
            <a:solidFill>
              <a:schemeClr val="tx1">
                <a:lumMod val="75000"/>
                <a:lumOff val="25000"/>
              </a:schemeClr>
            </a:solidFill>
          </a:ln>
        </p:spPr>
      </p:pic>
      <p:sp>
        <p:nvSpPr>
          <p:cNvPr id="15" name="TextBox 14">
            <a:extLst>
              <a:ext uri="{FF2B5EF4-FFF2-40B4-BE49-F238E27FC236}">
                <a16:creationId xmlns:a16="http://schemas.microsoft.com/office/drawing/2014/main" id="{3D24937B-3499-E0F6-E8DC-77D5CAF1C0E5}"/>
              </a:ext>
            </a:extLst>
          </p:cNvPr>
          <p:cNvSpPr txBox="1"/>
          <p:nvPr/>
        </p:nvSpPr>
        <p:spPr>
          <a:xfrm>
            <a:off x="144756" y="4083099"/>
            <a:ext cx="5302315" cy="2246769"/>
          </a:xfrm>
          <a:prstGeom prst="rect">
            <a:avLst/>
          </a:prstGeom>
          <a:noFill/>
        </p:spPr>
        <p:txBody>
          <a:bodyPr wrap="square">
            <a:spAutoFit/>
          </a:bodyPr>
          <a:lstStyle/>
          <a:p>
            <a:pPr marL="285750" indent="-285750">
              <a:buFont typeface="Arial" panose="020B0604020202020204" pitchFamily="34" charset="0"/>
              <a:buChar char="•"/>
            </a:pPr>
            <a:r>
              <a:rPr lang="en-GB" sz="2000" dirty="0"/>
              <a:t>Patients with specific condition/ prescription</a:t>
            </a:r>
          </a:p>
          <a:p>
            <a:pPr marL="285750" indent="-285750">
              <a:buFont typeface="Arial" panose="020B0604020202020204" pitchFamily="34" charset="0"/>
              <a:buChar char="•"/>
            </a:pPr>
            <a:r>
              <a:rPr lang="en-GB" sz="2000" dirty="0"/>
              <a:t>Evidence of diagnostic/ management decision</a:t>
            </a:r>
          </a:p>
          <a:p>
            <a:pPr marL="285750" indent="-285750">
              <a:buFont typeface="Arial" panose="020B0604020202020204" pitchFamily="34" charset="0"/>
              <a:buChar char="•"/>
            </a:pPr>
            <a:r>
              <a:rPr lang="en-GB" sz="2000" dirty="0"/>
              <a:t>Antibiotic choice</a:t>
            </a:r>
          </a:p>
          <a:p>
            <a:pPr marL="285750" indent="-285750">
              <a:buFont typeface="Arial" panose="020B0604020202020204" pitchFamily="34" charset="0"/>
              <a:buChar char="•"/>
            </a:pPr>
            <a:r>
              <a:rPr lang="en-GB" sz="2000" dirty="0"/>
              <a:t>Dose/ frequency</a:t>
            </a:r>
          </a:p>
          <a:p>
            <a:pPr marL="285750" indent="-285750">
              <a:buFont typeface="Arial" panose="020B0604020202020204" pitchFamily="34" charset="0"/>
              <a:buChar char="•"/>
            </a:pPr>
            <a:r>
              <a:rPr lang="en-GB" sz="2000" dirty="0"/>
              <a:t>Course length</a:t>
            </a:r>
          </a:p>
          <a:p>
            <a:pPr marL="285750" indent="-285750">
              <a:buFont typeface="Arial" panose="020B0604020202020204" pitchFamily="34" charset="0"/>
              <a:buChar char="•"/>
            </a:pPr>
            <a:r>
              <a:rPr lang="en-GB" sz="2000" dirty="0"/>
              <a:t>Providing advice: self-care, safety netting, use of TARGET leaflet</a:t>
            </a:r>
          </a:p>
        </p:txBody>
      </p:sp>
    </p:spTree>
    <p:extLst>
      <p:ext uri="{BB962C8B-B14F-4D97-AF65-F5344CB8AC3E}">
        <p14:creationId xmlns:p14="http://schemas.microsoft.com/office/powerpoint/2010/main" val="53745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A4971-6961-BACD-02B8-03DEDC8CE1ED}"/>
              </a:ext>
            </a:extLst>
          </p:cNvPr>
          <p:cNvSpPr>
            <a:spLocks noGrp="1"/>
          </p:cNvSpPr>
          <p:nvPr>
            <p:ph type="title"/>
          </p:nvPr>
        </p:nvSpPr>
        <p:spPr/>
        <p:txBody>
          <a:bodyPr/>
          <a:lstStyle/>
          <a:p>
            <a:r>
              <a:rPr lang="en-GB" dirty="0"/>
              <a:t>Tailoring your approach to suit your practice: practical tips &amp; ideas</a:t>
            </a:r>
          </a:p>
        </p:txBody>
      </p:sp>
      <p:sp>
        <p:nvSpPr>
          <p:cNvPr id="4" name="Date Placeholder 3">
            <a:extLst>
              <a:ext uri="{FF2B5EF4-FFF2-40B4-BE49-F238E27FC236}">
                <a16:creationId xmlns:a16="http://schemas.microsoft.com/office/drawing/2014/main" id="{8534CF8C-4D8D-1ACD-5816-139B71C49CD4}"/>
              </a:ext>
            </a:extLst>
          </p:cNvPr>
          <p:cNvSpPr>
            <a:spLocks noGrp="1"/>
          </p:cNvSpPr>
          <p:nvPr>
            <p:ph type="dt" sz="half" idx="10"/>
          </p:nvPr>
        </p:nvSpPr>
        <p:spPr/>
        <p:txBody>
          <a:bodyPr/>
          <a:lstStyle/>
          <a:p>
            <a:r>
              <a:rPr lang="en-US"/>
              <a:t>May 2023</a:t>
            </a:r>
            <a:endParaRPr lang="en-GB" dirty="0"/>
          </a:p>
        </p:txBody>
      </p:sp>
      <p:sp>
        <p:nvSpPr>
          <p:cNvPr id="5" name="Footer Placeholder 4">
            <a:extLst>
              <a:ext uri="{FF2B5EF4-FFF2-40B4-BE49-F238E27FC236}">
                <a16:creationId xmlns:a16="http://schemas.microsoft.com/office/drawing/2014/main" id="{EE1525D7-DAF2-D5D5-27AF-EAAF53075BFD}"/>
              </a:ext>
            </a:extLst>
          </p:cNvPr>
          <p:cNvSpPr>
            <a:spLocks noGrp="1"/>
          </p:cNvSpPr>
          <p:nvPr>
            <p:ph type="ftr" sz="quarter" idx="11"/>
          </p:nvPr>
        </p:nvSpPr>
        <p:spPr/>
        <p:txBody>
          <a:bodyPr/>
          <a:lstStyle/>
          <a:p>
            <a:r>
              <a:rPr lang="en-GB" sz="1800" dirty="0">
                <a:solidFill>
                  <a:schemeClr val="tx1"/>
                </a:solidFill>
              </a:rPr>
              <a:t>(RCGP, 2022)</a:t>
            </a:r>
          </a:p>
        </p:txBody>
      </p:sp>
      <p:sp>
        <p:nvSpPr>
          <p:cNvPr id="6" name="Slide Number Placeholder 5">
            <a:extLst>
              <a:ext uri="{FF2B5EF4-FFF2-40B4-BE49-F238E27FC236}">
                <a16:creationId xmlns:a16="http://schemas.microsoft.com/office/drawing/2014/main" id="{F548D43F-38A7-71A4-E72B-973E5A790477}"/>
              </a:ext>
            </a:extLst>
          </p:cNvPr>
          <p:cNvSpPr>
            <a:spLocks noGrp="1"/>
          </p:cNvSpPr>
          <p:nvPr>
            <p:ph type="sldNum" sz="quarter" idx="12"/>
          </p:nvPr>
        </p:nvSpPr>
        <p:spPr/>
        <p:txBody>
          <a:bodyPr/>
          <a:lstStyle/>
          <a:p>
            <a:fld id="{EE1385C2-C24A-4E88-87F7-2016927FAD7D}" type="slidenum">
              <a:rPr lang="en-GB" smtClean="0"/>
              <a:t>28</a:t>
            </a:fld>
            <a:endParaRPr lang="en-GB"/>
          </a:p>
        </p:txBody>
      </p:sp>
      <p:sp>
        <p:nvSpPr>
          <p:cNvPr id="8" name="Content Placeholder 7">
            <a:extLst>
              <a:ext uri="{FF2B5EF4-FFF2-40B4-BE49-F238E27FC236}">
                <a16:creationId xmlns:a16="http://schemas.microsoft.com/office/drawing/2014/main" id="{21CD0A4D-6688-6CE5-5AB8-BA8D7A79AD3A}"/>
              </a:ext>
            </a:extLst>
          </p:cNvPr>
          <p:cNvSpPr>
            <a:spLocks noGrp="1"/>
          </p:cNvSpPr>
          <p:nvPr>
            <p:ph idx="1"/>
          </p:nvPr>
        </p:nvSpPr>
        <p:spPr>
          <a:xfrm>
            <a:off x="1671718" y="2202573"/>
            <a:ext cx="10415898" cy="4351338"/>
          </a:xfrm>
        </p:spPr>
        <p:txBody>
          <a:bodyPr/>
          <a:lstStyle/>
          <a:p>
            <a:pPr lvl="0"/>
            <a:r>
              <a:rPr lang="en-GB" sz="2800" dirty="0"/>
              <a:t>Identify an audit lead </a:t>
            </a:r>
          </a:p>
          <a:p>
            <a:pPr lvl="0"/>
            <a:r>
              <a:rPr lang="en-GB" sz="2800" dirty="0"/>
              <a:t>Incorporate as part of standard practice e.g. once every year/ quarter/ month</a:t>
            </a:r>
          </a:p>
          <a:p>
            <a:pPr lvl="0"/>
            <a:r>
              <a:rPr lang="en-GB" sz="2800" dirty="0"/>
              <a:t>Audit and reflect on your own prescribing and/or the practice as a whole.</a:t>
            </a:r>
          </a:p>
          <a:p>
            <a:pPr lvl="0"/>
            <a:r>
              <a:rPr lang="en-GB" dirty="0"/>
              <a:t>Coding of infections: </a:t>
            </a:r>
          </a:p>
          <a:p>
            <a:pPr lvl="1"/>
            <a:r>
              <a:rPr lang="en-GB" dirty="0"/>
              <a:t>Inconsistency can impact data accuracy, search for specific antibiotics</a:t>
            </a:r>
          </a:p>
          <a:p>
            <a:pPr lvl="1"/>
            <a:r>
              <a:rPr lang="en-GB" dirty="0"/>
              <a:t>Improving coding will make audits easier</a:t>
            </a:r>
          </a:p>
          <a:p>
            <a:endParaRPr lang="en-GB" dirty="0"/>
          </a:p>
        </p:txBody>
      </p:sp>
      <p:sp>
        <p:nvSpPr>
          <p:cNvPr id="12" name="Rectangle: Rounded Corners 11">
            <a:extLst>
              <a:ext uri="{FF2B5EF4-FFF2-40B4-BE49-F238E27FC236}">
                <a16:creationId xmlns:a16="http://schemas.microsoft.com/office/drawing/2014/main" id="{C73837BD-4AA0-3DE7-B179-E1F01B5E55C4}"/>
              </a:ext>
            </a:extLst>
          </p:cNvPr>
          <p:cNvSpPr/>
          <p:nvPr/>
        </p:nvSpPr>
        <p:spPr>
          <a:xfrm rot="16200000">
            <a:off x="-960521" y="3504208"/>
            <a:ext cx="3597442" cy="994172"/>
          </a:xfrm>
          <a:prstGeom prst="round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t>Carry out audit</a:t>
            </a:r>
          </a:p>
        </p:txBody>
      </p:sp>
    </p:spTree>
    <p:extLst>
      <p:ext uri="{BB962C8B-B14F-4D97-AF65-F5344CB8AC3E}">
        <p14:creationId xmlns:p14="http://schemas.microsoft.com/office/powerpoint/2010/main" val="4943232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A4971-6961-BACD-02B8-03DEDC8CE1ED}"/>
              </a:ext>
            </a:extLst>
          </p:cNvPr>
          <p:cNvSpPr>
            <a:spLocks noGrp="1"/>
          </p:cNvSpPr>
          <p:nvPr>
            <p:ph type="title"/>
          </p:nvPr>
        </p:nvSpPr>
        <p:spPr/>
        <p:txBody>
          <a:bodyPr/>
          <a:lstStyle/>
          <a:p>
            <a:r>
              <a:rPr lang="en-GB" dirty="0"/>
              <a:t>Tailoring your approach to suit your practice: practical tips &amp; ideas</a:t>
            </a:r>
          </a:p>
        </p:txBody>
      </p:sp>
      <p:sp>
        <p:nvSpPr>
          <p:cNvPr id="4" name="Date Placeholder 3">
            <a:extLst>
              <a:ext uri="{FF2B5EF4-FFF2-40B4-BE49-F238E27FC236}">
                <a16:creationId xmlns:a16="http://schemas.microsoft.com/office/drawing/2014/main" id="{8534CF8C-4D8D-1ACD-5816-139B71C49CD4}"/>
              </a:ext>
            </a:extLst>
          </p:cNvPr>
          <p:cNvSpPr>
            <a:spLocks noGrp="1"/>
          </p:cNvSpPr>
          <p:nvPr>
            <p:ph type="dt" sz="half" idx="10"/>
          </p:nvPr>
        </p:nvSpPr>
        <p:spPr/>
        <p:txBody>
          <a:bodyPr/>
          <a:lstStyle/>
          <a:p>
            <a:r>
              <a:rPr lang="en-US"/>
              <a:t>May 2023</a:t>
            </a:r>
            <a:endParaRPr lang="en-GB" dirty="0"/>
          </a:p>
        </p:txBody>
      </p:sp>
      <p:sp>
        <p:nvSpPr>
          <p:cNvPr id="5" name="Footer Placeholder 4">
            <a:extLst>
              <a:ext uri="{FF2B5EF4-FFF2-40B4-BE49-F238E27FC236}">
                <a16:creationId xmlns:a16="http://schemas.microsoft.com/office/drawing/2014/main" id="{EE1525D7-DAF2-D5D5-27AF-EAAF53075BFD}"/>
              </a:ext>
            </a:extLst>
          </p:cNvPr>
          <p:cNvSpPr>
            <a:spLocks noGrp="1"/>
          </p:cNvSpPr>
          <p:nvPr>
            <p:ph type="ftr" sz="quarter" idx="11"/>
          </p:nvPr>
        </p:nvSpPr>
        <p:spPr/>
        <p:txBody>
          <a:bodyPr/>
          <a:lstStyle/>
          <a:p>
            <a:r>
              <a:rPr lang="en-GB" sz="1800" dirty="0">
                <a:solidFill>
                  <a:schemeClr val="tx1"/>
                </a:solidFill>
              </a:rPr>
              <a:t>(</a:t>
            </a:r>
            <a:r>
              <a:rPr lang="en-GB" sz="1800" dirty="0" err="1">
                <a:solidFill>
                  <a:schemeClr val="tx1"/>
                </a:solidFill>
              </a:rPr>
              <a:t>Ivers</a:t>
            </a:r>
            <a:r>
              <a:rPr lang="en-GB" sz="1800" dirty="0">
                <a:solidFill>
                  <a:schemeClr val="tx1"/>
                </a:solidFill>
              </a:rPr>
              <a:t> et al. 2012)</a:t>
            </a:r>
          </a:p>
        </p:txBody>
      </p:sp>
      <p:sp>
        <p:nvSpPr>
          <p:cNvPr id="6" name="Slide Number Placeholder 5">
            <a:extLst>
              <a:ext uri="{FF2B5EF4-FFF2-40B4-BE49-F238E27FC236}">
                <a16:creationId xmlns:a16="http://schemas.microsoft.com/office/drawing/2014/main" id="{F548D43F-38A7-71A4-E72B-973E5A790477}"/>
              </a:ext>
            </a:extLst>
          </p:cNvPr>
          <p:cNvSpPr>
            <a:spLocks noGrp="1"/>
          </p:cNvSpPr>
          <p:nvPr>
            <p:ph type="sldNum" sz="quarter" idx="12"/>
          </p:nvPr>
        </p:nvSpPr>
        <p:spPr/>
        <p:txBody>
          <a:bodyPr/>
          <a:lstStyle/>
          <a:p>
            <a:fld id="{EE1385C2-C24A-4E88-87F7-2016927FAD7D}" type="slidenum">
              <a:rPr lang="en-GB" smtClean="0"/>
              <a:t>29</a:t>
            </a:fld>
            <a:endParaRPr lang="en-GB"/>
          </a:p>
        </p:txBody>
      </p:sp>
      <p:sp>
        <p:nvSpPr>
          <p:cNvPr id="8" name="Content Placeholder 7">
            <a:extLst>
              <a:ext uri="{FF2B5EF4-FFF2-40B4-BE49-F238E27FC236}">
                <a16:creationId xmlns:a16="http://schemas.microsoft.com/office/drawing/2014/main" id="{21CD0A4D-6688-6CE5-5AB8-BA8D7A79AD3A}"/>
              </a:ext>
            </a:extLst>
          </p:cNvPr>
          <p:cNvSpPr>
            <a:spLocks noGrp="1"/>
          </p:cNvSpPr>
          <p:nvPr>
            <p:ph idx="1"/>
          </p:nvPr>
        </p:nvSpPr>
        <p:spPr>
          <a:xfrm>
            <a:off x="1671718" y="2202573"/>
            <a:ext cx="9772649" cy="4351338"/>
          </a:xfrm>
        </p:spPr>
        <p:txBody>
          <a:bodyPr/>
          <a:lstStyle/>
          <a:p>
            <a:pPr lvl="0"/>
            <a:r>
              <a:rPr lang="en-GB" sz="2800" dirty="0"/>
              <a:t>Consider factors that might impact results e.g. data availability, seasonal variation, population demographics</a:t>
            </a:r>
          </a:p>
          <a:p>
            <a:pPr lvl="0"/>
            <a:r>
              <a:rPr lang="en-GB" sz="2800" dirty="0"/>
              <a:t>Feedback: clear, visual, use strategies including verbal, paper, electronic</a:t>
            </a:r>
          </a:p>
          <a:p>
            <a:pPr lvl="0"/>
            <a:r>
              <a:rPr lang="en-GB" sz="2800" dirty="0"/>
              <a:t>Compare results against targ</a:t>
            </a:r>
            <a:r>
              <a:rPr lang="en-GB" dirty="0"/>
              <a:t>ets</a:t>
            </a:r>
            <a:endParaRPr lang="en-GB" sz="2800" dirty="0"/>
          </a:p>
          <a:p>
            <a:pPr lvl="0"/>
            <a:r>
              <a:rPr lang="en-GB" sz="2800" dirty="0"/>
              <a:t>Use practice meetings to present results, engage &amp; develop an action plan</a:t>
            </a:r>
          </a:p>
          <a:p>
            <a:endParaRPr lang="en-GB" dirty="0"/>
          </a:p>
        </p:txBody>
      </p:sp>
      <p:sp>
        <p:nvSpPr>
          <p:cNvPr id="12" name="Rectangle: Rounded Corners 11">
            <a:extLst>
              <a:ext uri="{FF2B5EF4-FFF2-40B4-BE49-F238E27FC236}">
                <a16:creationId xmlns:a16="http://schemas.microsoft.com/office/drawing/2014/main" id="{C73837BD-4AA0-3DE7-B179-E1F01B5E55C4}"/>
              </a:ext>
            </a:extLst>
          </p:cNvPr>
          <p:cNvSpPr/>
          <p:nvPr/>
        </p:nvSpPr>
        <p:spPr>
          <a:xfrm rot="16200000">
            <a:off x="-1095815" y="3526434"/>
            <a:ext cx="3868029" cy="994172"/>
          </a:xfrm>
          <a:prstGeom prst="round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3600" dirty="0"/>
              <a:t>Interpret &amp; feedback results</a:t>
            </a:r>
          </a:p>
        </p:txBody>
      </p:sp>
    </p:spTree>
    <p:extLst>
      <p:ext uri="{BB962C8B-B14F-4D97-AF65-F5344CB8AC3E}">
        <p14:creationId xmlns:p14="http://schemas.microsoft.com/office/powerpoint/2010/main" val="4812857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1B057-F0E7-E89D-098E-9D08E32381A2}"/>
              </a:ext>
            </a:extLst>
          </p:cNvPr>
          <p:cNvSpPr>
            <a:spLocks noGrp="1"/>
          </p:cNvSpPr>
          <p:nvPr>
            <p:ph type="title"/>
          </p:nvPr>
        </p:nvSpPr>
        <p:spPr/>
        <p:txBody>
          <a:bodyPr/>
          <a:lstStyle/>
          <a:p>
            <a:r>
              <a:rPr lang="en-GB" dirty="0"/>
              <a:t>Introductions – TARGET and RCGP</a:t>
            </a:r>
          </a:p>
        </p:txBody>
      </p:sp>
      <p:sp>
        <p:nvSpPr>
          <p:cNvPr id="4" name="Date Placeholder 3">
            <a:extLst>
              <a:ext uri="{FF2B5EF4-FFF2-40B4-BE49-F238E27FC236}">
                <a16:creationId xmlns:a16="http://schemas.microsoft.com/office/drawing/2014/main" id="{CA85157E-C9A1-B375-D26E-6647AC5525A2}"/>
              </a:ext>
            </a:extLst>
          </p:cNvPr>
          <p:cNvSpPr>
            <a:spLocks noGrp="1"/>
          </p:cNvSpPr>
          <p:nvPr>
            <p:ph type="dt" sz="half" idx="10"/>
          </p:nvPr>
        </p:nvSpPr>
        <p:spPr/>
        <p:txBody>
          <a:bodyPr/>
          <a:lstStyle/>
          <a:p>
            <a:r>
              <a:rPr lang="en-US"/>
              <a:t>May 2023</a:t>
            </a:r>
            <a:endParaRPr lang="en-GB" dirty="0"/>
          </a:p>
        </p:txBody>
      </p:sp>
      <p:sp>
        <p:nvSpPr>
          <p:cNvPr id="5" name="Footer Placeholder 4">
            <a:extLst>
              <a:ext uri="{FF2B5EF4-FFF2-40B4-BE49-F238E27FC236}">
                <a16:creationId xmlns:a16="http://schemas.microsoft.com/office/drawing/2014/main" id="{17B83F2F-71C4-3581-6761-B89575376194}"/>
              </a:ext>
            </a:extLst>
          </p:cNvPr>
          <p:cNvSpPr>
            <a:spLocks noGrp="1"/>
          </p:cNvSpPr>
          <p:nvPr>
            <p:ph type="ftr" sz="quarter" idx="11"/>
          </p:nvPr>
        </p:nvSpPr>
        <p:spPr/>
        <p:txBody>
          <a:bodyPr/>
          <a:lstStyle/>
          <a:p>
            <a:r>
              <a:rPr lang="en-GB"/>
              <a:t>rcgp.org.uk/TARGETantibiotics</a:t>
            </a:r>
            <a:endParaRPr lang="en-GB" dirty="0"/>
          </a:p>
        </p:txBody>
      </p:sp>
      <p:sp>
        <p:nvSpPr>
          <p:cNvPr id="6" name="Slide Number Placeholder 5">
            <a:extLst>
              <a:ext uri="{FF2B5EF4-FFF2-40B4-BE49-F238E27FC236}">
                <a16:creationId xmlns:a16="http://schemas.microsoft.com/office/drawing/2014/main" id="{3F071598-2C58-8341-4AC1-4ACE19BB4002}"/>
              </a:ext>
            </a:extLst>
          </p:cNvPr>
          <p:cNvSpPr>
            <a:spLocks noGrp="1"/>
          </p:cNvSpPr>
          <p:nvPr>
            <p:ph type="sldNum" sz="quarter" idx="12"/>
          </p:nvPr>
        </p:nvSpPr>
        <p:spPr/>
        <p:txBody>
          <a:bodyPr/>
          <a:lstStyle/>
          <a:p>
            <a:fld id="{EE1385C2-C24A-4E88-87F7-2016927FAD7D}" type="slidenum">
              <a:rPr lang="en-GB" smtClean="0"/>
              <a:t>3</a:t>
            </a:fld>
            <a:endParaRPr lang="en-GB"/>
          </a:p>
        </p:txBody>
      </p:sp>
      <p:pic>
        <p:nvPicPr>
          <p:cNvPr id="10" name="Picture 9" descr="A person with blonde hair smiling&#10;&#10;Description automatically generated with low confidence">
            <a:extLst>
              <a:ext uri="{FF2B5EF4-FFF2-40B4-BE49-F238E27FC236}">
                <a16:creationId xmlns:a16="http://schemas.microsoft.com/office/drawing/2014/main" id="{1B295CA0-D897-35E5-E559-5B79BAED05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8567" y="1750735"/>
            <a:ext cx="945867" cy="1680950"/>
          </a:xfrm>
          <a:prstGeom prst="rect">
            <a:avLst/>
          </a:prstGeom>
        </p:spPr>
      </p:pic>
      <p:pic>
        <p:nvPicPr>
          <p:cNvPr id="12" name="Picture 11" descr="A person smiling in a field of yellow flowers&#10;&#10;Description automatically generated with medium confidence">
            <a:extLst>
              <a:ext uri="{FF2B5EF4-FFF2-40B4-BE49-F238E27FC236}">
                <a16:creationId xmlns:a16="http://schemas.microsoft.com/office/drawing/2014/main" id="{1196952B-4865-585B-ABB7-95CCDF89F9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06981" y="1737731"/>
            <a:ext cx="1265019" cy="1686691"/>
          </a:xfrm>
          <a:prstGeom prst="rect">
            <a:avLst/>
          </a:prstGeom>
        </p:spPr>
      </p:pic>
      <p:pic>
        <p:nvPicPr>
          <p:cNvPr id="14" name="Picture 13" descr="A person smiling for a picture&#10;&#10;Description automatically generated with low confidence">
            <a:extLst>
              <a:ext uri="{FF2B5EF4-FFF2-40B4-BE49-F238E27FC236}">
                <a16:creationId xmlns:a16="http://schemas.microsoft.com/office/drawing/2014/main" id="{1BD5262E-3220-9C7B-F73A-7DA21E8ED631}"/>
              </a:ext>
            </a:extLst>
          </p:cNvPr>
          <p:cNvPicPr>
            <a:picLocks noChangeAspect="1"/>
          </p:cNvPicPr>
          <p:nvPr/>
        </p:nvPicPr>
        <p:blipFill rotWithShape="1">
          <a:blip r:embed="rId5">
            <a:extLst>
              <a:ext uri="{28A0092B-C50C-407E-A947-70E740481C1C}">
                <a14:useLocalDpi xmlns:a14="http://schemas.microsoft.com/office/drawing/2010/main" val="0"/>
              </a:ext>
            </a:extLst>
          </a:blip>
          <a:srcRect t="12845"/>
          <a:stretch/>
        </p:blipFill>
        <p:spPr>
          <a:xfrm>
            <a:off x="4442012" y="4123318"/>
            <a:ext cx="1280344" cy="1487845"/>
          </a:xfrm>
          <a:prstGeom prst="rect">
            <a:avLst/>
          </a:prstGeom>
        </p:spPr>
      </p:pic>
      <p:pic>
        <p:nvPicPr>
          <p:cNvPr id="16" name="Picture 15" descr="A person smiling at the camera&#10;&#10;Description automatically generated with medium confidence">
            <a:extLst>
              <a:ext uri="{FF2B5EF4-FFF2-40B4-BE49-F238E27FC236}">
                <a16:creationId xmlns:a16="http://schemas.microsoft.com/office/drawing/2014/main" id="{470C7669-1F8E-A668-16C7-3C1C92D6F4C2}"/>
              </a:ext>
            </a:extLst>
          </p:cNvPr>
          <p:cNvPicPr>
            <a:picLocks noChangeAspect="1"/>
          </p:cNvPicPr>
          <p:nvPr/>
        </p:nvPicPr>
        <p:blipFill rotWithShape="1">
          <a:blip r:embed="rId6">
            <a:extLst>
              <a:ext uri="{28A0092B-C50C-407E-A947-70E740481C1C}">
                <a14:useLocalDpi xmlns:a14="http://schemas.microsoft.com/office/drawing/2010/main" val="0"/>
              </a:ext>
            </a:extLst>
          </a:blip>
          <a:srcRect l="9759" t="9840" r="8520"/>
          <a:stretch/>
        </p:blipFill>
        <p:spPr>
          <a:xfrm>
            <a:off x="7715666" y="1741971"/>
            <a:ext cx="1699742" cy="1723755"/>
          </a:xfrm>
          <a:prstGeom prst="rect">
            <a:avLst/>
          </a:prstGeom>
        </p:spPr>
      </p:pic>
      <p:pic>
        <p:nvPicPr>
          <p:cNvPr id="18" name="Picture 17" descr="A person smiling at the camera&#10;&#10;Description automatically generated with low confidence">
            <a:extLst>
              <a:ext uri="{FF2B5EF4-FFF2-40B4-BE49-F238E27FC236}">
                <a16:creationId xmlns:a16="http://schemas.microsoft.com/office/drawing/2014/main" id="{15662C2B-D223-AE48-A841-8E82D971007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5400000">
            <a:off x="5253153" y="1961447"/>
            <a:ext cx="1685695" cy="1264271"/>
          </a:xfrm>
          <a:prstGeom prst="rect">
            <a:avLst/>
          </a:prstGeom>
        </p:spPr>
      </p:pic>
      <p:pic>
        <p:nvPicPr>
          <p:cNvPr id="20" name="Picture 19" descr="A person with blonde hair&#10;&#10;Description automatically generated with medium confidence">
            <a:extLst>
              <a:ext uri="{FF2B5EF4-FFF2-40B4-BE49-F238E27FC236}">
                <a16:creationId xmlns:a16="http://schemas.microsoft.com/office/drawing/2014/main" id="{B812BEAA-E7DC-1073-A279-FBD4BC42B9D5}"/>
              </a:ext>
            </a:extLst>
          </p:cNvPr>
          <p:cNvPicPr>
            <a:picLocks noChangeAspect="1"/>
          </p:cNvPicPr>
          <p:nvPr/>
        </p:nvPicPr>
        <p:blipFill rotWithShape="1">
          <a:blip r:embed="rId8">
            <a:extLst>
              <a:ext uri="{28A0092B-C50C-407E-A947-70E740481C1C}">
                <a14:useLocalDpi xmlns:a14="http://schemas.microsoft.com/office/drawing/2010/main" val="0"/>
              </a:ext>
            </a:extLst>
          </a:blip>
          <a:srcRect l="10371" r="12628"/>
          <a:stretch/>
        </p:blipFill>
        <p:spPr>
          <a:xfrm>
            <a:off x="9982200" y="1738787"/>
            <a:ext cx="1768308" cy="1723755"/>
          </a:xfrm>
          <a:prstGeom prst="rect">
            <a:avLst/>
          </a:prstGeom>
        </p:spPr>
      </p:pic>
      <p:sp>
        <p:nvSpPr>
          <p:cNvPr id="23" name="TextBox 22">
            <a:extLst>
              <a:ext uri="{FF2B5EF4-FFF2-40B4-BE49-F238E27FC236}">
                <a16:creationId xmlns:a16="http://schemas.microsoft.com/office/drawing/2014/main" id="{B520816C-A22F-9502-7EA5-C0EE399C492C}"/>
              </a:ext>
            </a:extLst>
          </p:cNvPr>
          <p:cNvSpPr txBox="1"/>
          <p:nvPr/>
        </p:nvSpPr>
        <p:spPr>
          <a:xfrm>
            <a:off x="8432176" y="5604691"/>
            <a:ext cx="2640842" cy="707886"/>
          </a:xfrm>
          <a:prstGeom prst="rect">
            <a:avLst/>
          </a:prstGeom>
          <a:noFill/>
        </p:spPr>
        <p:txBody>
          <a:bodyPr wrap="square">
            <a:spAutoFit/>
          </a:bodyPr>
          <a:lstStyle/>
          <a:p>
            <a:pPr lvl="0" algn="ctr"/>
            <a:r>
              <a:rPr lang="en-GB" sz="2000" dirty="0"/>
              <a:t>Dr </a:t>
            </a:r>
            <a:r>
              <a:rPr lang="en-GB" sz="2000" dirty="0" err="1"/>
              <a:t>Dharini</a:t>
            </a:r>
            <a:r>
              <a:rPr lang="en-GB" sz="2000" dirty="0"/>
              <a:t> </a:t>
            </a:r>
            <a:r>
              <a:rPr lang="en-GB" sz="2000" b="0" dirty="0" err="1"/>
              <a:t>Shanmugabavan</a:t>
            </a:r>
            <a:endParaRPr lang="en-GB" sz="2000" b="0" dirty="0"/>
          </a:p>
        </p:txBody>
      </p:sp>
      <p:sp>
        <p:nvSpPr>
          <p:cNvPr id="25" name="TextBox 24">
            <a:extLst>
              <a:ext uri="{FF2B5EF4-FFF2-40B4-BE49-F238E27FC236}">
                <a16:creationId xmlns:a16="http://schemas.microsoft.com/office/drawing/2014/main" id="{B6EB2F40-6C84-77C8-84B5-1E0F4FE087A2}"/>
              </a:ext>
            </a:extLst>
          </p:cNvPr>
          <p:cNvSpPr txBox="1"/>
          <p:nvPr/>
        </p:nvSpPr>
        <p:spPr>
          <a:xfrm>
            <a:off x="6054003" y="5661037"/>
            <a:ext cx="2473656" cy="400110"/>
          </a:xfrm>
          <a:prstGeom prst="rect">
            <a:avLst/>
          </a:prstGeom>
          <a:noFill/>
        </p:spPr>
        <p:txBody>
          <a:bodyPr wrap="square">
            <a:spAutoFit/>
          </a:bodyPr>
          <a:lstStyle/>
          <a:p>
            <a:pPr lvl="0" algn="ctr"/>
            <a:r>
              <a:rPr lang="en-GB" sz="2000" dirty="0"/>
              <a:t>Camilla Stevenson</a:t>
            </a:r>
          </a:p>
        </p:txBody>
      </p:sp>
      <p:sp>
        <p:nvSpPr>
          <p:cNvPr id="26" name="TextBox 25">
            <a:extLst>
              <a:ext uri="{FF2B5EF4-FFF2-40B4-BE49-F238E27FC236}">
                <a16:creationId xmlns:a16="http://schemas.microsoft.com/office/drawing/2014/main" id="{23921CF5-A505-9F2D-37A9-B9C2807FF3AC}"/>
              </a:ext>
            </a:extLst>
          </p:cNvPr>
          <p:cNvSpPr txBox="1"/>
          <p:nvPr/>
        </p:nvSpPr>
        <p:spPr>
          <a:xfrm>
            <a:off x="9943241" y="3462542"/>
            <a:ext cx="1807267" cy="400110"/>
          </a:xfrm>
          <a:prstGeom prst="rect">
            <a:avLst/>
          </a:prstGeom>
          <a:noFill/>
        </p:spPr>
        <p:txBody>
          <a:bodyPr wrap="square" rtlCol="0">
            <a:spAutoFit/>
          </a:bodyPr>
          <a:lstStyle/>
          <a:p>
            <a:pPr algn="ctr"/>
            <a:r>
              <a:rPr lang="en-GB" sz="2000" dirty="0"/>
              <a:t>Fionna Pursey</a:t>
            </a:r>
          </a:p>
        </p:txBody>
      </p:sp>
      <p:sp>
        <p:nvSpPr>
          <p:cNvPr id="27" name="TextBox 26">
            <a:extLst>
              <a:ext uri="{FF2B5EF4-FFF2-40B4-BE49-F238E27FC236}">
                <a16:creationId xmlns:a16="http://schemas.microsoft.com/office/drawing/2014/main" id="{7661139D-1E1E-83E3-9587-1D9F38958BB7}"/>
              </a:ext>
            </a:extLst>
          </p:cNvPr>
          <p:cNvSpPr txBox="1"/>
          <p:nvPr/>
        </p:nvSpPr>
        <p:spPr>
          <a:xfrm>
            <a:off x="4166774" y="5664704"/>
            <a:ext cx="1807267" cy="400110"/>
          </a:xfrm>
          <a:prstGeom prst="rect">
            <a:avLst/>
          </a:prstGeom>
          <a:noFill/>
        </p:spPr>
        <p:txBody>
          <a:bodyPr wrap="square" rtlCol="0">
            <a:spAutoFit/>
          </a:bodyPr>
          <a:lstStyle/>
          <a:p>
            <a:pPr algn="ctr"/>
            <a:r>
              <a:rPr lang="en-GB" sz="2000" dirty="0"/>
              <a:t>Liam Clayton</a:t>
            </a:r>
          </a:p>
        </p:txBody>
      </p:sp>
      <p:sp>
        <p:nvSpPr>
          <p:cNvPr id="28" name="TextBox 27">
            <a:extLst>
              <a:ext uri="{FF2B5EF4-FFF2-40B4-BE49-F238E27FC236}">
                <a16:creationId xmlns:a16="http://schemas.microsoft.com/office/drawing/2014/main" id="{4EC7DFD1-8107-D087-EA0B-9975123BA432}"/>
              </a:ext>
            </a:extLst>
          </p:cNvPr>
          <p:cNvSpPr txBox="1"/>
          <p:nvPr/>
        </p:nvSpPr>
        <p:spPr>
          <a:xfrm>
            <a:off x="312529" y="3428426"/>
            <a:ext cx="2177941" cy="400110"/>
          </a:xfrm>
          <a:prstGeom prst="rect">
            <a:avLst/>
          </a:prstGeom>
          <a:noFill/>
        </p:spPr>
        <p:txBody>
          <a:bodyPr wrap="square" rtlCol="0">
            <a:spAutoFit/>
          </a:bodyPr>
          <a:lstStyle/>
          <a:p>
            <a:pPr algn="ctr"/>
            <a:r>
              <a:rPr lang="en-GB" sz="2000" dirty="0"/>
              <a:t>Dr Donna Lecky</a:t>
            </a:r>
          </a:p>
        </p:txBody>
      </p:sp>
      <p:sp>
        <p:nvSpPr>
          <p:cNvPr id="29" name="TextBox 28">
            <a:extLst>
              <a:ext uri="{FF2B5EF4-FFF2-40B4-BE49-F238E27FC236}">
                <a16:creationId xmlns:a16="http://schemas.microsoft.com/office/drawing/2014/main" id="{4949DBF4-33D6-A48E-603B-780F292C857A}"/>
              </a:ext>
            </a:extLst>
          </p:cNvPr>
          <p:cNvSpPr txBox="1"/>
          <p:nvPr/>
        </p:nvSpPr>
        <p:spPr>
          <a:xfrm>
            <a:off x="3122137" y="3423354"/>
            <a:ext cx="1630401" cy="400110"/>
          </a:xfrm>
          <a:prstGeom prst="rect">
            <a:avLst/>
          </a:prstGeom>
          <a:noFill/>
        </p:spPr>
        <p:txBody>
          <a:bodyPr wrap="square" rtlCol="0">
            <a:spAutoFit/>
          </a:bodyPr>
          <a:lstStyle/>
          <a:p>
            <a:pPr algn="ctr"/>
            <a:r>
              <a:rPr lang="en-GB" sz="2000" dirty="0"/>
              <a:t>Cath Hayes</a:t>
            </a:r>
          </a:p>
        </p:txBody>
      </p:sp>
      <p:sp>
        <p:nvSpPr>
          <p:cNvPr id="30" name="TextBox 29">
            <a:extLst>
              <a:ext uri="{FF2B5EF4-FFF2-40B4-BE49-F238E27FC236}">
                <a16:creationId xmlns:a16="http://schemas.microsoft.com/office/drawing/2014/main" id="{88218055-4DBF-A038-AADA-2C15642AAC76}"/>
              </a:ext>
            </a:extLst>
          </p:cNvPr>
          <p:cNvSpPr txBox="1"/>
          <p:nvPr/>
        </p:nvSpPr>
        <p:spPr>
          <a:xfrm>
            <a:off x="4881349" y="3462329"/>
            <a:ext cx="2429302" cy="400110"/>
          </a:xfrm>
          <a:prstGeom prst="rect">
            <a:avLst/>
          </a:prstGeom>
          <a:noFill/>
        </p:spPr>
        <p:txBody>
          <a:bodyPr wrap="square" rtlCol="0">
            <a:spAutoFit/>
          </a:bodyPr>
          <a:lstStyle/>
          <a:p>
            <a:pPr algn="ctr"/>
            <a:r>
              <a:rPr lang="en-GB" sz="2000" dirty="0"/>
              <a:t>Emily Cooper</a:t>
            </a:r>
          </a:p>
        </p:txBody>
      </p:sp>
      <p:sp>
        <p:nvSpPr>
          <p:cNvPr id="31" name="TextBox 30">
            <a:extLst>
              <a:ext uri="{FF2B5EF4-FFF2-40B4-BE49-F238E27FC236}">
                <a16:creationId xmlns:a16="http://schemas.microsoft.com/office/drawing/2014/main" id="{9DACA2F2-A88A-58D0-6960-8FF4C05C5A3A}"/>
              </a:ext>
            </a:extLst>
          </p:cNvPr>
          <p:cNvSpPr txBox="1"/>
          <p:nvPr/>
        </p:nvSpPr>
        <p:spPr>
          <a:xfrm>
            <a:off x="7323295" y="3465726"/>
            <a:ext cx="2429302" cy="400110"/>
          </a:xfrm>
          <a:prstGeom prst="rect">
            <a:avLst/>
          </a:prstGeom>
          <a:noFill/>
        </p:spPr>
        <p:txBody>
          <a:bodyPr wrap="square" rtlCol="0">
            <a:spAutoFit/>
          </a:bodyPr>
          <a:lstStyle/>
          <a:p>
            <a:pPr algn="ctr"/>
            <a:r>
              <a:rPr lang="en-GB" sz="2000" dirty="0"/>
              <a:t>Eirwen Sides</a:t>
            </a:r>
          </a:p>
        </p:txBody>
      </p:sp>
      <p:pic>
        <p:nvPicPr>
          <p:cNvPr id="7" name="Picture 6" descr="A person with dark hair wearing a striped shirt&#10;&#10;Description automatically generated with low confidence">
            <a:extLst>
              <a:ext uri="{FF2B5EF4-FFF2-40B4-BE49-F238E27FC236}">
                <a16:creationId xmlns:a16="http://schemas.microsoft.com/office/drawing/2014/main" id="{153324CB-4A03-BB8E-2330-2ABC735F05B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008674" y="4116845"/>
            <a:ext cx="1487845" cy="1487845"/>
          </a:xfrm>
          <a:prstGeom prst="rect">
            <a:avLst/>
          </a:prstGeom>
        </p:spPr>
      </p:pic>
      <p:pic>
        <p:nvPicPr>
          <p:cNvPr id="9" name="Picture 8" descr="A person smiling for the camera&#10;&#10;Description automatically generated with low confidence">
            <a:extLst>
              <a:ext uri="{FF2B5EF4-FFF2-40B4-BE49-F238E27FC236}">
                <a16:creationId xmlns:a16="http://schemas.microsoft.com/office/drawing/2014/main" id="{C9F529D2-6FB0-550E-61C7-71335A6798B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557170" y="4116845"/>
            <a:ext cx="1487845" cy="1487845"/>
          </a:xfrm>
          <a:prstGeom prst="rect">
            <a:avLst/>
          </a:prstGeom>
        </p:spPr>
      </p:pic>
      <p:pic>
        <p:nvPicPr>
          <p:cNvPr id="8" name="Picture 7" descr="A person wearing glasses and a black shirt&#10;&#10;Description automatically generated with low confidence">
            <a:extLst>
              <a:ext uri="{FF2B5EF4-FFF2-40B4-BE49-F238E27FC236}">
                <a16:creationId xmlns:a16="http://schemas.microsoft.com/office/drawing/2014/main" id="{58882038-990B-49AE-4149-4EE453D27141}"/>
              </a:ext>
            </a:extLst>
          </p:cNvPr>
          <p:cNvPicPr>
            <a:picLocks noChangeAspect="1"/>
          </p:cNvPicPr>
          <p:nvPr/>
        </p:nvPicPr>
        <p:blipFill rotWithShape="1">
          <a:blip r:embed="rId11">
            <a:extLst>
              <a:ext uri="{28A0092B-C50C-407E-A947-70E740481C1C}">
                <a14:useLocalDpi xmlns:a14="http://schemas.microsoft.com/office/drawing/2010/main" val="0"/>
              </a:ext>
            </a:extLst>
          </a:blip>
          <a:srcRect l="4109" t="14166" r="23764"/>
          <a:stretch/>
        </p:blipFill>
        <p:spPr>
          <a:xfrm>
            <a:off x="1748493" y="4116845"/>
            <a:ext cx="1875351" cy="1487845"/>
          </a:xfrm>
          <a:prstGeom prst="rect">
            <a:avLst/>
          </a:prstGeom>
        </p:spPr>
      </p:pic>
      <p:sp>
        <p:nvSpPr>
          <p:cNvPr id="11" name="TextBox 10">
            <a:extLst>
              <a:ext uri="{FF2B5EF4-FFF2-40B4-BE49-F238E27FC236}">
                <a16:creationId xmlns:a16="http://schemas.microsoft.com/office/drawing/2014/main" id="{D7A85071-C8E0-57DB-754F-287FE02EE4C5}"/>
              </a:ext>
            </a:extLst>
          </p:cNvPr>
          <p:cNvSpPr txBox="1"/>
          <p:nvPr/>
        </p:nvSpPr>
        <p:spPr>
          <a:xfrm>
            <a:off x="1776378" y="5657787"/>
            <a:ext cx="1807267" cy="400110"/>
          </a:xfrm>
          <a:prstGeom prst="rect">
            <a:avLst/>
          </a:prstGeom>
          <a:noFill/>
        </p:spPr>
        <p:txBody>
          <a:bodyPr wrap="square" rtlCol="0">
            <a:spAutoFit/>
          </a:bodyPr>
          <a:lstStyle/>
          <a:p>
            <a:pPr algn="ctr"/>
            <a:r>
              <a:rPr lang="en-GB" sz="2000" dirty="0"/>
              <a:t>Julie Brooke</a:t>
            </a:r>
          </a:p>
        </p:txBody>
      </p:sp>
    </p:spTree>
    <p:extLst>
      <p:ext uri="{BB962C8B-B14F-4D97-AF65-F5344CB8AC3E}">
        <p14:creationId xmlns:p14="http://schemas.microsoft.com/office/powerpoint/2010/main" val="37427070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A4971-6961-BACD-02B8-03DEDC8CE1ED}"/>
              </a:ext>
            </a:extLst>
          </p:cNvPr>
          <p:cNvSpPr>
            <a:spLocks noGrp="1"/>
          </p:cNvSpPr>
          <p:nvPr>
            <p:ph type="title"/>
          </p:nvPr>
        </p:nvSpPr>
        <p:spPr/>
        <p:txBody>
          <a:bodyPr/>
          <a:lstStyle/>
          <a:p>
            <a:r>
              <a:rPr lang="en-GB" dirty="0"/>
              <a:t>Tailoring your approach to suit your practice: practical tips &amp; ideas</a:t>
            </a:r>
          </a:p>
        </p:txBody>
      </p:sp>
      <p:sp>
        <p:nvSpPr>
          <p:cNvPr id="4" name="Date Placeholder 3">
            <a:extLst>
              <a:ext uri="{FF2B5EF4-FFF2-40B4-BE49-F238E27FC236}">
                <a16:creationId xmlns:a16="http://schemas.microsoft.com/office/drawing/2014/main" id="{8534CF8C-4D8D-1ACD-5816-139B71C49CD4}"/>
              </a:ext>
            </a:extLst>
          </p:cNvPr>
          <p:cNvSpPr>
            <a:spLocks noGrp="1"/>
          </p:cNvSpPr>
          <p:nvPr>
            <p:ph type="dt" sz="half" idx="10"/>
          </p:nvPr>
        </p:nvSpPr>
        <p:spPr/>
        <p:txBody>
          <a:bodyPr/>
          <a:lstStyle/>
          <a:p>
            <a:r>
              <a:rPr lang="en-US"/>
              <a:t>May 2023</a:t>
            </a:r>
            <a:endParaRPr lang="en-GB" dirty="0"/>
          </a:p>
        </p:txBody>
      </p:sp>
      <p:sp>
        <p:nvSpPr>
          <p:cNvPr id="5" name="Footer Placeholder 4">
            <a:extLst>
              <a:ext uri="{FF2B5EF4-FFF2-40B4-BE49-F238E27FC236}">
                <a16:creationId xmlns:a16="http://schemas.microsoft.com/office/drawing/2014/main" id="{EE1525D7-DAF2-D5D5-27AF-EAAF53075BFD}"/>
              </a:ext>
            </a:extLst>
          </p:cNvPr>
          <p:cNvSpPr>
            <a:spLocks noGrp="1"/>
          </p:cNvSpPr>
          <p:nvPr>
            <p:ph type="ftr" sz="quarter" idx="11"/>
          </p:nvPr>
        </p:nvSpPr>
        <p:spPr/>
        <p:txBody>
          <a:bodyPr/>
          <a:lstStyle/>
          <a:p>
            <a:r>
              <a:rPr lang="en-GB" dirty="0"/>
              <a:t>rcgp.org.uk/</a:t>
            </a:r>
            <a:r>
              <a:rPr lang="en-GB" dirty="0" err="1"/>
              <a:t>TARGETantibiotics</a:t>
            </a:r>
            <a:endParaRPr lang="en-GB" dirty="0"/>
          </a:p>
        </p:txBody>
      </p:sp>
      <p:sp>
        <p:nvSpPr>
          <p:cNvPr id="6" name="Slide Number Placeholder 5">
            <a:extLst>
              <a:ext uri="{FF2B5EF4-FFF2-40B4-BE49-F238E27FC236}">
                <a16:creationId xmlns:a16="http://schemas.microsoft.com/office/drawing/2014/main" id="{F548D43F-38A7-71A4-E72B-973E5A790477}"/>
              </a:ext>
            </a:extLst>
          </p:cNvPr>
          <p:cNvSpPr>
            <a:spLocks noGrp="1"/>
          </p:cNvSpPr>
          <p:nvPr>
            <p:ph type="sldNum" sz="quarter" idx="12"/>
          </p:nvPr>
        </p:nvSpPr>
        <p:spPr/>
        <p:txBody>
          <a:bodyPr/>
          <a:lstStyle/>
          <a:p>
            <a:fld id="{EE1385C2-C24A-4E88-87F7-2016927FAD7D}" type="slidenum">
              <a:rPr lang="en-GB" smtClean="0"/>
              <a:t>30</a:t>
            </a:fld>
            <a:endParaRPr lang="en-GB"/>
          </a:p>
        </p:txBody>
      </p:sp>
      <p:sp>
        <p:nvSpPr>
          <p:cNvPr id="8" name="Content Placeholder 7">
            <a:extLst>
              <a:ext uri="{FF2B5EF4-FFF2-40B4-BE49-F238E27FC236}">
                <a16:creationId xmlns:a16="http://schemas.microsoft.com/office/drawing/2014/main" id="{21CD0A4D-6688-6CE5-5AB8-BA8D7A79AD3A}"/>
              </a:ext>
            </a:extLst>
          </p:cNvPr>
          <p:cNvSpPr>
            <a:spLocks noGrp="1"/>
          </p:cNvSpPr>
          <p:nvPr>
            <p:ph idx="1"/>
          </p:nvPr>
        </p:nvSpPr>
        <p:spPr>
          <a:xfrm>
            <a:off x="1671718" y="2202573"/>
            <a:ext cx="9772649" cy="4351338"/>
          </a:xfrm>
        </p:spPr>
        <p:txBody>
          <a:bodyPr/>
          <a:lstStyle/>
          <a:p>
            <a:pPr lvl="0"/>
            <a:r>
              <a:rPr lang="en-GB" sz="2800" dirty="0"/>
              <a:t>Develop action plan tailored to specific roles, with timelines</a:t>
            </a:r>
          </a:p>
          <a:p>
            <a:pPr lvl="0"/>
            <a:endParaRPr lang="en-GB" dirty="0"/>
          </a:p>
          <a:p>
            <a:pPr lvl="0"/>
            <a:r>
              <a:rPr lang="en-GB" sz="2800" dirty="0"/>
              <a:t>Whole practice approach</a:t>
            </a:r>
          </a:p>
          <a:p>
            <a:pPr marL="0" lvl="0" indent="0">
              <a:buNone/>
            </a:pPr>
            <a:endParaRPr lang="en-GB" sz="2800" dirty="0"/>
          </a:p>
          <a:p>
            <a:pPr lvl="0"/>
            <a:r>
              <a:rPr lang="en-GB" sz="2800" dirty="0"/>
              <a:t>TARGET Toolkit has resources to help implement action plan</a:t>
            </a:r>
          </a:p>
          <a:p>
            <a:pPr lvl="0"/>
            <a:endParaRPr lang="en-GB" dirty="0"/>
          </a:p>
          <a:p>
            <a:pPr lvl="0"/>
            <a:r>
              <a:rPr lang="en-GB" sz="2800" dirty="0"/>
              <a:t>Re-audit regularly to monitor progress &amp; change</a:t>
            </a:r>
          </a:p>
          <a:p>
            <a:pPr marL="0" indent="0">
              <a:buNone/>
            </a:pPr>
            <a:endParaRPr lang="en-GB" dirty="0"/>
          </a:p>
        </p:txBody>
      </p:sp>
      <p:sp>
        <p:nvSpPr>
          <p:cNvPr id="12" name="Rectangle: Rounded Corners 11">
            <a:extLst>
              <a:ext uri="{FF2B5EF4-FFF2-40B4-BE49-F238E27FC236}">
                <a16:creationId xmlns:a16="http://schemas.microsoft.com/office/drawing/2014/main" id="{C73837BD-4AA0-3DE7-B179-E1F01B5E55C4}"/>
              </a:ext>
            </a:extLst>
          </p:cNvPr>
          <p:cNvSpPr/>
          <p:nvPr/>
        </p:nvSpPr>
        <p:spPr>
          <a:xfrm rot="16200000">
            <a:off x="-1095815" y="3526434"/>
            <a:ext cx="3868029" cy="994172"/>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3600" dirty="0"/>
              <a:t>Action plan &amp; positive change</a:t>
            </a:r>
          </a:p>
        </p:txBody>
      </p:sp>
    </p:spTree>
    <p:extLst>
      <p:ext uri="{BB962C8B-B14F-4D97-AF65-F5344CB8AC3E}">
        <p14:creationId xmlns:p14="http://schemas.microsoft.com/office/powerpoint/2010/main" val="20226967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1806E-D403-CFFC-517B-DF76E450F938}"/>
              </a:ext>
            </a:extLst>
          </p:cNvPr>
          <p:cNvSpPr>
            <a:spLocks noGrp="1"/>
          </p:cNvSpPr>
          <p:nvPr>
            <p:ph type="title"/>
          </p:nvPr>
        </p:nvSpPr>
        <p:spPr/>
        <p:txBody>
          <a:bodyPr/>
          <a:lstStyle/>
          <a:p>
            <a:r>
              <a:rPr lang="en-GB" dirty="0"/>
              <a:t>Case study: How a practice improved UTI management by using audits &amp; other tools</a:t>
            </a:r>
          </a:p>
        </p:txBody>
      </p:sp>
      <p:sp>
        <p:nvSpPr>
          <p:cNvPr id="4" name="Date Placeholder 3">
            <a:extLst>
              <a:ext uri="{FF2B5EF4-FFF2-40B4-BE49-F238E27FC236}">
                <a16:creationId xmlns:a16="http://schemas.microsoft.com/office/drawing/2014/main" id="{83A0F75A-D6B3-C204-98EC-106A3DCDEB50}"/>
              </a:ext>
            </a:extLst>
          </p:cNvPr>
          <p:cNvSpPr>
            <a:spLocks noGrp="1"/>
          </p:cNvSpPr>
          <p:nvPr>
            <p:ph type="dt" sz="half" idx="10"/>
          </p:nvPr>
        </p:nvSpPr>
        <p:spPr/>
        <p:txBody>
          <a:bodyPr/>
          <a:lstStyle/>
          <a:p>
            <a:r>
              <a:rPr lang="en-US"/>
              <a:t>May 2023</a:t>
            </a:r>
            <a:endParaRPr lang="en-GB" dirty="0"/>
          </a:p>
        </p:txBody>
      </p:sp>
      <p:sp>
        <p:nvSpPr>
          <p:cNvPr id="5" name="Footer Placeholder 4">
            <a:extLst>
              <a:ext uri="{FF2B5EF4-FFF2-40B4-BE49-F238E27FC236}">
                <a16:creationId xmlns:a16="http://schemas.microsoft.com/office/drawing/2014/main" id="{73B6DA0F-605F-F16A-B9A2-868257092434}"/>
              </a:ext>
            </a:extLst>
          </p:cNvPr>
          <p:cNvSpPr>
            <a:spLocks noGrp="1"/>
          </p:cNvSpPr>
          <p:nvPr>
            <p:ph type="ftr" sz="quarter" idx="11"/>
          </p:nvPr>
        </p:nvSpPr>
        <p:spPr/>
        <p:txBody>
          <a:bodyPr/>
          <a:lstStyle/>
          <a:p>
            <a:r>
              <a:rPr lang="en-GB" sz="1800" dirty="0">
                <a:solidFill>
                  <a:schemeClr val="tx1"/>
                </a:solidFill>
              </a:rPr>
              <a:t>(RCGP, 2021)</a:t>
            </a:r>
          </a:p>
        </p:txBody>
      </p:sp>
      <p:sp>
        <p:nvSpPr>
          <p:cNvPr id="6" name="Slide Number Placeholder 5">
            <a:extLst>
              <a:ext uri="{FF2B5EF4-FFF2-40B4-BE49-F238E27FC236}">
                <a16:creationId xmlns:a16="http://schemas.microsoft.com/office/drawing/2014/main" id="{41ADEE6A-3C7B-F2A1-AA48-2C06DD5B1DD2}"/>
              </a:ext>
            </a:extLst>
          </p:cNvPr>
          <p:cNvSpPr>
            <a:spLocks noGrp="1"/>
          </p:cNvSpPr>
          <p:nvPr>
            <p:ph type="sldNum" sz="quarter" idx="12"/>
          </p:nvPr>
        </p:nvSpPr>
        <p:spPr/>
        <p:txBody>
          <a:bodyPr/>
          <a:lstStyle/>
          <a:p>
            <a:fld id="{EE1385C2-C24A-4E88-87F7-2016927FAD7D}" type="slidenum">
              <a:rPr lang="en-GB" smtClean="0"/>
              <a:t>31</a:t>
            </a:fld>
            <a:endParaRPr lang="en-GB"/>
          </a:p>
        </p:txBody>
      </p:sp>
      <p:pic>
        <p:nvPicPr>
          <p:cNvPr id="10" name="Picture 9" descr="A picture containing person, indoor, person, smiling&#10;&#10;Description automatically generated">
            <a:extLst>
              <a:ext uri="{FF2B5EF4-FFF2-40B4-BE49-F238E27FC236}">
                <a16:creationId xmlns:a16="http://schemas.microsoft.com/office/drawing/2014/main" id="{4D8191EE-E2A2-CC5E-0BAD-7540ACF532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9982" y="2034317"/>
            <a:ext cx="2692036" cy="2889159"/>
          </a:xfrm>
          <a:prstGeom prst="rect">
            <a:avLst/>
          </a:prstGeom>
        </p:spPr>
      </p:pic>
      <p:sp>
        <p:nvSpPr>
          <p:cNvPr id="12" name="TextBox 11">
            <a:extLst>
              <a:ext uri="{FF2B5EF4-FFF2-40B4-BE49-F238E27FC236}">
                <a16:creationId xmlns:a16="http://schemas.microsoft.com/office/drawing/2014/main" id="{4061C4C2-07FE-221B-9F1B-7A9425BA3AFD}"/>
              </a:ext>
            </a:extLst>
          </p:cNvPr>
          <p:cNvSpPr txBox="1"/>
          <p:nvPr/>
        </p:nvSpPr>
        <p:spPr>
          <a:xfrm>
            <a:off x="3400940" y="4923476"/>
            <a:ext cx="5390120" cy="954107"/>
          </a:xfrm>
          <a:prstGeom prst="rect">
            <a:avLst/>
          </a:prstGeom>
          <a:noFill/>
        </p:spPr>
        <p:txBody>
          <a:bodyPr wrap="square">
            <a:spAutoFit/>
          </a:bodyPr>
          <a:lstStyle/>
          <a:p>
            <a:pPr lvl="0" algn="ctr"/>
            <a:r>
              <a:rPr lang="en-GB" sz="2800" dirty="0"/>
              <a:t>Dr Linda </a:t>
            </a:r>
            <a:r>
              <a:rPr lang="en-GB" sz="2800" dirty="0" err="1"/>
              <a:t>Strettle</a:t>
            </a:r>
            <a:r>
              <a:rPr lang="en-GB" sz="2800" dirty="0"/>
              <a:t>, </a:t>
            </a:r>
          </a:p>
          <a:p>
            <a:pPr lvl="0" algn="ctr"/>
            <a:r>
              <a:rPr lang="en-GB" sz="2800" dirty="0"/>
              <a:t>GP, The Village Surgery, Rotherham</a:t>
            </a:r>
          </a:p>
        </p:txBody>
      </p:sp>
    </p:spTree>
    <p:extLst>
      <p:ext uri="{BB962C8B-B14F-4D97-AF65-F5344CB8AC3E}">
        <p14:creationId xmlns:p14="http://schemas.microsoft.com/office/powerpoint/2010/main" val="17236606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1806E-D403-CFFC-517B-DF76E450F938}"/>
              </a:ext>
            </a:extLst>
          </p:cNvPr>
          <p:cNvSpPr>
            <a:spLocks noGrp="1"/>
          </p:cNvSpPr>
          <p:nvPr>
            <p:ph type="title"/>
          </p:nvPr>
        </p:nvSpPr>
        <p:spPr/>
        <p:txBody>
          <a:bodyPr>
            <a:normAutofit/>
          </a:bodyPr>
          <a:lstStyle/>
          <a:p>
            <a:r>
              <a:rPr lang="en-GB" dirty="0"/>
              <a:t>UTI audit case study: The issue</a:t>
            </a:r>
          </a:p>
        </p:txBody>
      </p:sp>
      <p:sp>
        <p:nvSpPr>
          <p:cNvPr id="4" name="Date Placeholder 3">
            <a:extLst>
              <a:ext uri="{FF2B5EF4-FFF2-40B4-BE49-F238E27FC236}">
                <a16:creationId xmlns:a16="http://schemas.microsoft.com/office/drawing/2014/main" id="{83A0F75A-D6B3-C204-98EC-106A3DCDEB50}"/>
              </a:ext>
            </a:extLst>
          </p:cNvPr>
          <p:cNvSpPr>
            <a:spLocks noGrp="1"/>
          </p:cNvSpPr>
          <p:nvPr>
            <p:ph type="dt" sz="half" idx="10"/>
          </p:nvPr>
        </p:nvSpPr>
        <p:spPr/>
        <p:txBody>
          <a:bodyPr/>
          <a:lstStyle/>
          <a:p>
            <a:r>
              <a:rPr lang="en-US"/>
              <a:t>May 2023</a:t>
            </a:r>
            <a:endParaRPr lang="en-GB" dirty="0"/>
          </a:p>
        </p:txBody>
      </p:sp>
      <p:sp>
        <p:nvSpPr>
          <p:cNvPr id="6" name="Slide Number Placeholder 5">
            <a:extLst>
              <a:ext uri="{FF2B5EF4-FFF2-40B4-BE49-F238E27FC236}">
                <a16:creationId xmlns:a16="http://schemas.microsoft.com/office/drawing/2014/main" id="{41ADEE6A-3C7B-F2A1-AA48-2C06DD5B1DD2}"/>
              </a:ext>
            </a:extLst>
          </p:cNvPr>
          <p:cNvSpPr>
            <a:spLocks noGrp="1"/>
          </p:cNvSpPr>
          <p:nvPr>
            <p:ph type="sldNum" sz="quarter" idx="12"/>
          </p:nvPr>
        </p:nvSpPr>
        <p:spPr/>
        <p:txBody>
          <a:bodyPr/>
          <a:lstStyle/>
          <a:p>
            <a:fld id="{EE1385C2-C24A-4E88-87F7-2016927FAD7D}" type="slidenum">
              <a:rPr lang="en-GB" smtClean="0"/>
              <a:t>32</a:t>
            </a:fld>
            <a:endParaRPr lang="en-GB"/>
          </a:p>
        </p:txBody>
      </p:sp>
      <p:sp>
        <p:nvSpPr>
          <p:cNvPr id="8" name="Content Placeholder 2">
            <a:extLst>
              <a:ext uri="{FF2B5EF4-FFF2-40B4-BE49-F238E27FC236}">
                <a16:creationId xmlns:a16="http://schemas.microsoft.com/office/drawing/2014/main" id="{FA7909AF-90D0-F7A9-6699-68C66C9FA949}"/>
              </a:ext>
            </a:extLst>
          </p:cNvPr>
          <p:cNvSpPr>
            <a:spLocks noGrp="1"/>
          </p:cNvSpPr>
          <p:nvPr>
            <p:ph idx="1"/>
          </p:nvPr>
        </p:nvSpPr>
        <p:spPr>
          <a:xfrm>
            <a:off x="1581150" y="2202573"/>
            <a:ext cx="9772650" cy="3974390"/>
          </a:xfrm>
        </p:spPr>
        <p:txBody>
          <a:bodyPr/>
          <a:lstStyle/>
          <a:p>
            <a:r>
              <a:rPr lang="en-GB" dirty="0"/>
              <a:t>In 2020, 20-30 urine samples per day dropped to reception by patients, with incomplete forms</a:t>
            </a:r>
          </a:p>
          <a:p>
            <a:pPr marL="0" indent="0">
              <a:buNone/>
            </a:pPr>
            <a:endParaRPr lang="en-GB" dirty="0"/>
          </a:p>
          <a:p>
            <a:r>
              <a:rPr lang="en-GB" dirty="0"/>
              <a:t>Further treatment prompted by urine dipstick result</a:t>
            </a:r>
          </a:p>
          <a:p>
            <a:pPr marL="0" indent="0">
              <a:buNone/>
            </a:pPr>
            <a:endParaRPr lang="en-GB" dirty="0"/>
          </a:p>
          <a:p>
            <a:r>
              <a:rPr lang="en-GB" dirty="0"/>
              <a:t>Inefficient &amp; risk for patient safety</a:t>
            </a:r>
          </a:p>
          <a:p>
            <a:endParaRPr lang="en-GB" dirty="0"/>
          </a:p>
          <a:p>
            <a:endParaRPr lang="en-GB" dirty="0"/>
          </a:p>
        </p:txBody>
      </p:sp>
      <p:sp>
        <p:nvSpPr>
          <p:cNvPr id="3" name="Rectangle: Rounded Corners 2">
            <a:extLst>
              <a:ext uri="{FF2B5EF4-FFF2-40B4-BE49-F238E27FC236}">
                <a16:creationId xmlns:a16="http://schemas.microsoft.com/office/drawing/2014/main" id="{6A765C66-E871-DA7D-9CE8-8AA9542999AC}"/>
              </a:ext>
            </a:extLst>
          </p:cNvPr>
          <p:cNvSpPr/>
          <p:nvPr/>
        </p:nvSpPr>
        <p:spPr>
          <a:xfrm rot="16200000">
            <a:off x="-960521" y="3504208"/>
            <a:ext cx="3597442" cy="994172"/>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t>Identify area for review</a:t>
            </a:r>
          </a:p>
        </p:txBody>
      </p:sp>
      <p:sp>
        <p:nvSpPr>
          <p:cNvPr id="7" name="Footer Placeholder 4">
            <a:extLst>
              <a:ext uri="{FF2B5EF4-FFF2-40B4-BE49-F238E27FC236}">
                <a16:creationId xmlns:a16="http://schemas.microsoft.com/office/drawing/2014/main" id="{14E72013-810F-0249-C51D-F11DB61EDB22}"/>
              </a:ext>
            </a:extLst>
          </p:cNvPr>
          <p:cNvSpPr>
            <a:spLocks noGrp="1"/>
          </p:cNvSpPr>
          <p:nvPr>
            <p:ph type="ftr" sz="quarter" idx="11"/>
          </p:nvPr>
        </p:nvSpPr>
        <p:spPr>
          <a:xfrm>
            <a:off x="4038600" y="6356350"/>
            <a:ext cx="4114800" cy="365125"/>
          </a:xfrm>
        </p:spPr>
        <p:txBody>
          <a:bodyPr/>
          <a:lstStyle/>
          <a:p>
            <a:r>
              <a:rPr lang="en-GB" sz="1800" dirty="0">
                <a:solidFill>
                  <a:schemeClr val="tx1"/>
                </a:solidFill>
              </a:rPr>
              <a:t>(RCGP, 2021)</a:t>
            </a:r>
          </a:p>
        </p:txBody>
      </p:sp>
    </p:spTree>
    <p:extLst>
      <p:ext uri="{BB962C8B-B14F-4D97-AF65-F5344CB8AC3E}">
        <p14:creationId xmlns:p14="http://schemas.microsoft.com/office/powerpoint/2010/main" val="16857231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1806E-D403-CFFC-517B-DF76E450F938}"/>
              </a:ext>
            </a:extLst>
          </p:cNvPr>
          <p:cNvSpPr>
            <a:spLocks noGrp="1"/>
          </p:cNvSpPr>
          <p:nvPr>
            <p:ph type="title"/>
          </p:nvPr>
        </p:nvSpPr>
        <p:spPr>
          <a:xfrm>
            <a:off x="1581150" y="365125"/>
            <a:ext cx="10354176" cy="1325563"/>
          </a:xfrm>
        </p:spPr>
        <p:txBody>
          <a:bodyPr>
            <a:normAutofit/>
          </a:bodyPr>
          <a:lstStyle/>
          <a:p>
            <a:r>
              <a:rPr lang="en-GB" dirty="0"/>
              <a:t>UTI audit case study: Championing change</a:t>
            </a:r>
          </a:p>
        </p:txBody>
      </p:sp>
      <p:sp>
        <p:nvSpPr>
          <p:cNvPr id="4" name="Date Placeholder 3">
            <a:extLst>
              <a:ext uri="{FF2B5EF4-FFF2-40B4-BE49-F238E27FC236}">
                <a16:creationId xmlns:a16="http://schemas.microsoft.com/office/drawing/2014/main" id="{83A0F75A-D6B3-C204-98EC-106A3DCDEB50}"/>
              </a:ext>
            </a:extLst>
          </p:cNvPr>
          <p:cNvSpPr>
            <a:spLocks noGrp="1"/>
          </p:cNvSpPr>
          <p:nvPr>
            <p:ph type="dt" sz="half" idx="10"/>
          </p:nvPr>
        </p:nvSpPr>
        <p:spPr/>
        <p:txBody>
          <a:bodyPr/>
          <a:lstStyle/>
          <a:p>
            <a:r>
              <a:rPr lang="en-US"/>
              <a:t>May 2023</a:t>
            </a:r>
            <a:endParaRPr lang="en-GB" dirty="0"/>
          </a:p>
        </p:txBody>
      </p:sp>
      <p:sp>
        <p:nvSpPr>
          <p:cNvPr id="6" name="Slide Number Placeholder 5">
            <a:extLst>
              <a:ext uri="{FF2B5EF4-FFF2-40B4-BE49-F238E27FC236}">
                <a16:creationId xmlns:a16="http://schemas.microsoft.com/office/drawing/2014/main" id="{41ADEE6A-3C7B-F2A1-AA48-2C06DD5B1DD2}"/>
              </a:ext>
            </a:extLst>
          </p:cNvPr>
          <p:cNvSpPr>
            <a:spLocks noGrp="1"/>
          </p:cNvSpPr>
          <p:nvPr>
            <p:ph type="sldNum" sz="quarter" idx="12"/>
          </p:nvPr>
        </p:nvSpPr>
        <p:spPr/>
        <p:txBody>
          <a:bodyPr/>
          <a:lstStyle/>
          <a:p>
            <a:fld id="{EE1385C2-C24A-4E88-87F7-2016927FAD7D}" type="slidenum">
              <a:rPr lang="en-GB" smtClean="0"/>
              <a:t>33</a:t>
            </a:fld>
            <a:endParaRPr lang="en-GB"/>
          </a:p>
        </p:txBody>
      </p:sp>
      <p:sp>
        <p:nvSpPr>
          <p:cNvPr id="8" name="Content Placeholder 2">
            <a:extLst>
              <a:ext uri="{FF2B5EF4-FFF2-40B4-BE49-F238E27FC236}">
                <a16:creationId xmlns:a16="http://schemas.microsoft.com/office/drawing/2014/main" id="{FA7909AF-90D0-F7A9-6699-68C66C9FA949}"/>
              </a:ext>
            </a:extLst>
          </p:cNvPr>
          <p:cNvSpPr>
            <a:spLocks noGrp="1"/>
          </p:cNvSpPr>
          <p:nvPr>
            <p:ph idx="1"/>
          </p:nvPr>
        </p:nvSpPr>
        <p:spPr>
          <a:xfrm>
            <a:off x="2737184" y="1825625"/>
            <a:ext cx="8616616" cy="4351338"/>
          </a:xfrm>
        </p:spPr>
        <p:txBody>
          <a:bodyPr/>
          <a:lstStyle/>
          <a:p>
            <a:endParaRPr lang="en-GB" dirty="0"/>
          </a:p>
          <a:p>
            <a:endParaRPr lang="en-GB" dirty="0"/>
          </a:p>
        </p:txBody>
      </p:sp>
      <p:sp>
        <p:nvSpPr>
          <p:cNvPr id="3" name="Content Placeholder 2">
            <a:extLst>
              <a:ext uri="{FF2B5EF4-FFF2-40B4-BE49-F238E27FC236}">
                <a16:creationId xmlns:a16="http://schemas.microsoft.com/office/drawing/2014/main" id="{645C5C89-C859-DA9A-7CFF-ADC1B157AF29}"/>
              </a:ext>
            </a:extLst>
          </p:cNvPr>
          <p:cNvSpPr txBox="1">
            <a:spLocks/>
          </p:cNvSpPr>
          <p:nvPr/>
        </p:nvSpPr>
        <p:spPr>
          <a:xfrm>
            <a:off x="990600" y="19780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a:p>
            <a:endParaRPr lang="en-GB" dirty="0"/>
          </a:p>
        </p:txBody>
      </p:sp>
      <p:sp>
        <p:nvSpPr>
          <p:cNvPr id="7" name="Content Placeholder 2">
            <a:extLst>
              <a:ext uri="{FF2B5EF4-FFF2-40B4-BE49-F238E27FC236}">
                <a16:creationId xmlns:a16="http://schemas.microsoft.com/office/drawing/2014/main" id="{EB53F5D7-63D5-95F8-5EA6-CC558E078F40}"/>
              </a:ext>
            </a:extLst>
          </p:cNvPr>
          <p:cNvSpPr txBox="1">
            <a:spLocks/>
          </p:cNvSpPr>
          <p:nvPr/>
        </p:nvSpPr>
        <p:spPr>
          <a:xfrm>
            <a:off x="1581150" y="2112962"/>
            <a:ext cx="9975516"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Needed evidence and guidance to engage the practice team</a:t>
            </a:r>
          </a:p>
          <a:p>
            <a:endParaRPr lang="en-GB" dirty="0"/>
          </a:p>
          <a:p>
            <a:r>
              <a:rPr lang="en-GB" dirty="0"/>
              <a:t>TARGET AMS workshop &amp; UTI resource suite</a:t>
            </a:r>
          </a:p>
          <a:p>
            <a:pPr marL="0" indent="0">
              <a:buNone/>
            </a:pPr>
            <a:endParaRPr lang="en-GB" dirty="0"/>
          </a:p>
          <a:p>
            <a:r>
              <a:rPr lang="en-GB" dirty="0"/>
              <a:t>Carried out TARGET UTI over 65s patient audit to assess practice diagnosis &amp; management against national guidelines</a:t>
            </a:r>
          </a:p>
          <a:p>
            <a:endParaRPr lang="en-GB" dirty="0"/>
          </a:p>
          <a:p>
            <a:endParaRPr lang="en-GB" dirty="0"/>
          </a:p>
          <a:p>
            <a:endParaRPr lang="en-GB" dirty="0"/>
          </a:p>
        </p:txBody>
      </p:sp>
      <p:sp>
        <p:nvSpPr>
          <p:cNvPr id="11" name="Rectangle: Rounded Corners 10">
            <a:extLst>
              <a:ext uri="{FF2B5EF4-FFF2-40B4-BE49-F238E27FC236}">
                <a16:creationId xmlns:a16="http://schemas.microsoft.com/office/drawing/2014/main" id="{CEE2F664-FF59-E5B9-D2F2-09693E2B70B3}"/>
              </a:ext>
            </a:extLst>
          </p:cNvPr>
          <p:cNvSpPr/>
          <p:nvPr/>
        </p:nvSpPr>
        <p:spPr>
          <a:xfrm rot="16200000">
            <a:off x="-960521" y="3504208"/>
            <a:ext cx="3597442" cy="994172"/>
          </a:xfrm>
          <a:prstGeom prst="round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t>Carry out audit</a:t>
            </a:r>
          </a:p>
        </p:txBody>
      </p:sp>
      <p:sp>
        <p:nvSpPr>
          <p:cNvPr id="9" name="Footer Placeholder 4">
            <a:extLst>
              <a:ext uri="{FF2B5EF4-FFF2-40B4-BE49-F238E27FC236}">
                <a16:creationId xmlns:a16="http://schemas.microsoft.com/office/drawing/2014/main" id="{ED014377-51C7-356F-1119-D81FF4013190}"/>
              </a:ext>
            </a:extLst>
          </p:cNvPr>
          <p:cNvSpPr>
            <a:spLocks noGrp="1"/>
          </p:cNvSpPr>
          <p:nvPr>
            <p:ph type="ftr" sz="quarter" idx="11"/>
          </p:nvPr>
        </p:nvSpPr>
        <p:spPr>
          <a:xfrm>
            <a:off x="4038600" y="6356350"/>
            <a:ext cx="4114800" cy="365125"/>
          </a:xfrm>
        </p:spPr>
        <p:txBody>
          <a:bodyPr/>
          <a:lstStyle/>
          <a:p>
            <a:r>
              <a:rPr lang="en-GB" sz="1800" dirty="0">
                <a:solidFill>
                  <a:schemeClr val="tx1"/>
                </a:solidFill>
              </a:rPr>
              <a:t>(RCGP, 2021)</a:t>
            </a:r>
          </a:p>
        </p:txBody>
      </p:sp>
    </p:spTree>
    <p:extLst>
      <p:ext uri="{BB962C8B-B14F-4D97-AF65-F5344CB8AC3E}">
        <p14:creationId xmlns:p14="http://schemas.microsoft.com/office/powerpoint/2010/main" val="37460151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1806E-D403-CFFC-517B-DF76E450F938}"/>
              </a:ext>
            </a:extLst>
          </p:cNvPr>
          <p:cNvSpPr>
            <a:spLocks noGrp="1"/>
          </p:cNvSpPr>
          <p:nvPr>
            <p:ph type="title"/>
          </p:nvPr>
        </p:nvSpPr>
        <p:spPr>
          <a:xfrm>
            <a:off x="1581150" y="365125"/>
            <a:ext cx="10354176" cy="1325563"/>
          </a:xfrm>
        </p:spPr>
        <p:txBody>
          <a:bodyPr>
            <a:normAutofit/>
          </a:bodyPr>
          <a:lstStyle/>
          <a:p>
            <a:r>
              <a:rPr lang="en-GB" dirty="0"/>
              <a:t>UTI audit case study: Whole practice approach</a:t>
            </a:r>
          </a:p>
        </p:txBody>
      </p:sp>
      <p:sp>
        <p:nvSpPr>
          <p:cNvPr id="4" name="Date Placeholder 3">
            <a:extLst>
              <a:ext uri="{FF2B5EF4-FFF2-40B4-BE49-F238E27FC236}">
                <a16:creationId xmlns:a16="http://schemas.microsoft.com/office/drawing/2014/main" id="{83A0F75A-D6B3-C204-98EC-106A3DCDEB50}"/>
              </a:ext>
            </a:extLst>
          </p:cNvPr>
          <p:cNvSpPr>
            <a:spLocks noGrp="1"/>
          </p:cNvSpPr>
          <p:nvPr>
            <p:ph type="dt" sz="half" idx="10"/>
          </p:nvPr>
        </p:nvSpPr>
        <p:spPr/>
        <p:txBody>
          <a:bodyPr/>
          <a:lstStyle/>
          <a:p>
            <a:r>
              <a:rPr lang="en-US"/>
              <a:t>May 2023</a:t>
            </a:r>
            <a:endParaRPr lang="en-GB" dirty="0"/>
          </a:p>
        </p:txBody>
      </p:sp>
      <p:sp>
        <p:nvSpPr>
          <p:cNvPr id="6" name="Slide Number Placeholder 5">
            <a:extLst>
              <a:ext uri="{FF2B5EF4-FFF2-40B4-BE49-F238E27FC236}">
                <a16:creationId xmlns:a16="http://schemas.microsoft.com/office/drawing/2014/main" id="{41ADEE6A-3C7B-F2A1-AA48-2C06DD5B1DD2}"/>
              </a:ext>
            </a:extLst>
          </p:cNvPr>
          <p:cNvSpPr>
            <a:spLocks noGrp="1"/>
          </p:cNvSpPr>
          <p:nvPr>
            <p:ph type="sldNum" sz="quarter" idx="12"/>
          </p:nvPr>
        </p:nvSpPr>
        <p:spPr/>
        <p:txBody>
          <a:bodyPr/>
          <a:lstStyle/>
          <a:p>
            <a:fld id="{EE1385C2-C24A-4E88-87F7-2016927FAD7D}" type="slidenum">
              <a:rPr lang="en-GB" smtClean="0"/>
              <a:t>34</a:t>
            </a:fld>
            <a:endParaRPr lang="en-GB"/>
          </a:p>
        </p:txBody>
      </p:sp>
      <p:sp>
        <p:nvSpPr>
          <p:cNvPr id="3" name="Content Placeholder 2">
            <a:extLst>
              <a:ext uri="{FF2B5EF4-FFF2-40B4-BE49-F238E27FC236}">
                <a16:creationId xmlns:a16="http://schemas.microsoft.com/office/drawing/2014/main" id="{645C5C89-C859-DA9A-7CFF-ADC1B157AF29}"/>
              </a:ext>
            </a:extLst>
          </p:cNvPr>
          <p:cNvSpPr txBox="1">
            <a:spLocks/>
          </p:cNvSpPr>
          <p:nvPr/>
        </p:nvSpPr>
        <p:spPr>
          <a:xfrm>
            <a:off x="990600" y="19780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a:p>
            <a:endParaRPr lang="en-GB" dirty="0"/>
          </a:p>
        </p:txBody>
      </p:sp>
      <p:sp>
        <p:nvSpPr>
          <p:cNvPr id="7" name="Content Placeholder 2">
            <a:extLst>
              <a:ext uri="{FF2B5EF4-FFF2-40B4-BE49-F238E27FC236}">
                <a16:creationId xmlns:a16="http://schemas.microsoft.com/office/drawing/2014/main" id="{EB53F5D7-63D5-95F8-5EA6-CC558E078F40}"/>
              </a:ext>
            </a:extLst>
          </p:cNvPr>
          <p:cNvSpPr txBox="1">
            <a:spLocks/>
          </p:cNvSpPr>
          <p:nvPr/>
        </p:nvSpPr>
        <p:spPr>
          <a:xfrm>
            <a:off x="1581150" y="1960270"/>
            <a:ext cx="10354176" cy="399726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Audit showed that: </a:t>
            </a:r>
          </a:p>
          <a:p>
            <a:r>
              <a:rPr lang="en-GB" dirty="0"/>
              <a:t>Urine dipstick results were driving diagnosis &amp; treatment of UTIs in over 65s: </a:t>
            </a:r>
            <a:r>
              <a:rPr lang="en-GB" dirty="0">
                <a:solidFill>
                  <a:srgbClr val="AD0016"/>
                </a:solidFill>
              </a:rPr>
              <a:t>not recommended in guidance</a:t>
            </a:r>
          </a:p>
          <a:p>
            <a:pPr marL="0" indent="0">
              <a:buNone/>
            </a:pPr>
            <a:endParaRPr lang="en-GB" dirty="0"/>
          </a:p>
          <a:p>
            <a:r>
              <a:rPr lang="en-GB" dirty="0"/>
              <a:t>Above national average on trimethoprim prescribing compared to nitrofurantoin</a:t>
            </a:r>
          </a:p>
          <a:p>
            <a:pPr marL="0" indent="0">
              <a:buNone/>
            </a:pPr>
            <a:endParaRPr lang="en-GB" dirty="0"/>
          </a:p>
          <a:p>
            <a:r>
              <a:rPr lang="en-GB" dirty="0"/>
              <a:t>Issuing longer courses of antibiotics than recommended by NICE</a:t>
            </a:r>
          </a:p>
        </p:txBody>
      </p:sp>
      <p:sp>
        <p:nvSpPr>
          <p:cNvPr id="8" name="Rectangle: Rounded Corners 7">
            <a:extLst>
              <a:ext uri="{FF2B5EF4-FFF2-40B4-BE49-F238E27FC236}">
                <a16:creationId xmlns:a16="http://schemas.microsoft.com/office/drawing/2014/main" id="{68036913-15A7-135B-EC31-48126782D61D}"/>
              </a:ext>
            </a:extLst>
          </p:cNvPr>
          <p:cNvSpPr/>
          <p:nvPr/>
        </p:nvSpPr>
        <p:spPr>
          <a:xfrm rot="16200000">
            <a:off x="-1095815" y="3526434"/>
            <a:ext cx="3868029" cy="994172"/>
          </a:xfrm>
          <a:prstGeom prst="round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3600" dirty="0"/>
              <a:t>Interpret &amp; feedback results</a:t>
            </a:r>
          </a:p>
        </p:txBody>
      </p:sp>
      <p:sp>
        <p:nvSpPr>
          <p:cNvPr id="9" name="Footer Placeholder 4">
            <a:extLst>
              <a:ext uri="{FF2B5EF4-FFF2-40B4-BE49-F238E27FC236}">
                <a16:creationId xmlns:a16="http://schemas.microsoft.com/office/drawing/2014/main" id="{61082732-4379-BDB9-0F80-285699216456}"/>
              </a:ext>
            </a:extLst>
          </p:cNvPr>
          <p:cNvSpPr>
            <a:spLocks noGrp="1"/>
          </p:cNvSpPr>
          <p:nvPr>
            <p:ph type="ftr" sz="quarter" idx="11"/>
          </p:nvPr>
        </p:nvSpPr>
        <p:spPr>
          <a:xfrm>
            <a:off x="4038600" y="6356350"/>
            <a:ext cx="4114800" cy="365125"/>
          </a:xfrm>
        </p:spPr>
        <p:txBody>
          <a:bodyPr/>
          <a:lstStyle/>
          <a:p>
            <a:r>
              <a:rPr lang="en-GB" sz="1800" dirty="0">
                <a:solidFill>
                  <a:schemeClr val="tx1"/>
                </a:solidFill>
              </a:rPr>
              <a:t>(RCGP, 2021)</a:t>
            </a:r>
          </a:p>
        </p:txBody>
      </p:sp>
    </p:spTree>
    <p:extLst>
      <p:ext uri="{BB962C8B-B14F-4D97-AF65-F5344CB8AC3E}">
        <p14:creationId xmlns:p14="http://schemas.microsoft.com/office/powerpoint/2010/main" val="9033998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1806E-D403-CFFC-517B-DF76E450F938}"/>
              </a:ext>
            </a:extLst>
          </p:cNvPr>
          <p:cNvSpPr>
            <a:spLocks noGrp="1"/>
          </p:cNvSpPr>
          <p:nvPr>
            <p:ph type="title"/>
          </p:nvPr>
        </p:nvSpPr>
        <p:spPr>
          <a:xfrm>
            <a:off x="1581150" y="365125"/>
            <a:ext cx="10354176" cy="1325563"/>
          </a:xfrm>
        </p:spPr>
        <p:txBody>
          <a:bodyPr>
            <a:normAutofit/>
          </a:bodyPr>
          <a:lstStyle/>
          <a:p>
            <a:r>
              <a:rPr lang="en-GB" dirty="0"/>
              <a:t>UTI audit case study: Whole practice approach</a:t>
            </a:r>
          </a:p>
        </p:txBody>
      </p:sp>
      <p:sp>
        <p:nvSpPr>
          <p:cNvPr id="4" name="Date Placeholder 3">
            <a:extLst>
              <a:ext uri="{FF2B5EF4-FFF2-40B4-BE49-F238E27FC236}">
                <a16:creationId xmlns:a16="http://schemas.microsoft.com/office/drawing/2014/main" id="{83A0F75A-D6B3-C204-98EC-106A3DCDEB50}"/>
              </a:ext>
            </a:extLst>
          </p:cNvPr>
          <p:cNvSpPr>
            <a:spLocks noGrp="1"/>
          </p:cNvSpPr>
          <p:nvPr>
            <p:ph type="dt" sz="half" idx="10"/>
          </p:nvPr>
        </p:nvSpPr>
        <p:spPr/>
        <p:txBody>
          <a:bodyPr/>
          <a:lstStyle/>
          <a:p>
            <a:r>
              <a:rPr lang="en-US"/>
              <a:t>May 2023</a:t>
            </a:r>
            <a:endParaRPr lang="en-GB" dirty="0"/>
          </a:p>
        </p:txBody>
      </p:sp>
      <p:sp>
        <p:nvSpPr>
          <p:cNvPr id="6" name="Slide Number Placeholder 5">
            <a:extLst>
              <a:ext uri="{FF2B5EF4-FFF2-40B4-BE49-F238E27FC236}">
                <a16:creationId xmlns:a16="http://schemas.microsoft.com/office/drawing/2014/main" id="{41ADEE6A-3C7B-F2A1-AA48-2C06DD5B1DD2}"/>
              </a:ext>
            </a:extLst>
          </p:cNvPr>
          <p:cNvSpPr>
            <a:spLocks noGrp="1"/>
          </p:cNvSpPr>
          <p:nvPr>
            <p:ph type="sldNum" sz="quarter" idx="12"/>
          </p:nvPr>
        </p:nvSpPr>
        <p:spPr/>
        <p:txBody>
          <a:bodyPr/>
          <a:lstStyle/>
          <a:p>
            <a:fld id="{EE1385C2-C24A-4E88-87F7-2016927FAD7D}" type="slidenum">
              <a:rPr lang="en-GB" smtClean="0"/>
              <a:t>35</a:t>
            </a:fld>
            <a:endParaRPr lang="en-GB"/>
          </a:p>
        </p:txBody>
      </p:sp>
      <p:sp>
        <p:nvSpPr>
          <p:cNvPr id="3" name="Content Placeholder 2">
            <a:extLst>
              <a:ext uri="{FF2B5EF4-FFF2-40B4-BE49-F238E27FC236}">
                <a16:creationId xmlns:a16="http://schemas.microsoft.com/office/drawing/2014/main" id="{645C5C89-C859-DA9A-7CFF-ADC1B157AF29}"/>
              </a:ext>
            </a:extLst>
          </p:cNvPr>
          <p:cNvSpPr txBox="1">
            <a:spLocks/>
          </p:cNvSpPr>
          <p:nvPr/>
        </p:nvSpPr>
        <p:spPr>
          <a:xfrm>
            <a:off x="990600" y="19780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a:p>
            <a:endParaRPr lang="en-GB" dirty="0"/>
          </a:p>
        </p:txBody>
      </p:sp>
      <p:sp>
        <p:nvSpPr>
          <p:cNvPr id="7" name="Content Placeholder 2">
            <a:extLst>
              <a:ext uri="{FF2B5EF4-FFF2-40B4-BE49-F238E27FC236}">
                <a16:creationId xmlns:a16="http://schemas.microsoft.com/office/drawing/2014/main" id="{EB53F5D7-63D5-95F8-5EA6-CC558E078F40}"/>
              </a:ext>
            </a:extLst>
          </p:cNvPr>
          <p:cNvSpPr txBox="1">
            <a:spLocks/>
          </p:cNvSpPr>
          <p:nvPr/>
        </p:nvSpPr>
        <p:spPr>
          <a:xfrm>
            <a:off x="1581150" y="1978026"/>
            <a:ext cx="10354176" cy="38680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Presented audit evidence to engage whole practice:</a:t>
            </a:r>
          </a:p>
          <a:p>
            <a:pPr lvl="1"/>
            <a:r>
              <a:rPr lang="en-GB" dirty="0"/>
              <a:t>Receptionists, nurses, GPs &amp; management</a:t>
            </a:r>
          </a:p>
          <a:p>
            <a:pPr lvl="1"/>
            <a:r>
              <a:rPr lang="en-GB" dirty="0"/>
              <a:t>Tailored level of information depending on role</a:t>
            </a:r>
          </a:p>
          <a:p>
            <a:endParaRPr lang="en-GB" dirty="0"/>
          </a:p>
          <a:p>
            <a:r>
              <a:rPr lang="en-GB" dirty="0"/>
              <a:t>Delivered focused adapted TARGET AMS workshop to all clinicians</a:t>
            </a:r>
          </a:p>
          <a:p>
            <a:endParaRPr lang="en-GB" dirty="0"/>
          </a:p>
        </p:txBody>
      </p:sp>
      <p:sp>
        <p:nvSpPr>
          <p:cNvPr id="8" name="Rectangle: Rounded Corners 7">
            <a:extLst>
              <a:ext uri="{FF2B5EF4-FFF2-40B4-BE49-F238E27FC236}">
                <a16:creationId xmlns:a16="http://schemas.microsoft.com/office/drawing/2014/main" id="{A7889363-706D-D18C-89E9-916CC2C1CB5E}"/>
              </a:ext>
            </a:extLst>
          </p:cNvPr>
          <p:cNvSpPr/>
          <p:nvPr/>
        </p:nvSpPr>
        <p:spPr>
          <a:xfrm rot="16200000">
            <a:off x="-1095815" y="3526434"/>
            <a:ext cx="3868029" cy="994172"/>
          </a:xfrm>
          <a:prstGeom prst="round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3600" dirty="0"/>
              <a:t>Interpret &amp; feedback results</a:t>
            </a:r>
          </a:p>
        </p:txBody>
      </p:sp>
      <p:sp>
        <p:nvSpPr>
          <p:cNvPr id="9" name="Footer Placeholder 4">
            <a:extLst>
              <a:ext uri="{FF2B5EF4-FFF2-40B4-BE49-F238E27FC236}">
                <a16:creationId xmlns:a16="http://schemas.microsoft.com/office/drawing/2014/main" id="{8030E769-E616-673B-E870-0CC4E8FE6CEE}"/>
              </a:ext>
            </a:extLst>
          </p:cNvPr>
          <p:cNvSpPr>
            <a:spLocks noGrp="1"/>
          </p:cNvSpPr>
          <p:nvPr>
            <p:ph type="ftr" sz="quarter" idx="11"/>
          </p:nvPr>
        </p:nvSpPr>
        <p:spPr>
          <a:xfrm>
            <a:off x="4038600" y="6356350"/>
            <a:ext cx="4114800" cy="365125"/>
          </a:xfrm>
        </p:spPr>
        <p:txBody>
          <a:bodyPr/>
          <a:lstStyle/>
          <a:p>
            <a:r>
              <a:rPr lang="en-GB" sz="1800" dirty="0">
                <a:solidFill>
                  <a:schemeClr val="tx1"/>
                </a:solidFill>
              </a:rPr>
              <a:t>(RCGP, 2021)</a:t>
            </a:r>
          </a:p>
        </p:txBody>
      </p:sp>
    </p:spTree>
    <p:extLst>
      <p:ext uri="{BB962C8B-B14F-4D97-AF65-F5344CB8AC3E}">
        <p14:creationId xmlns:p14="http://schemas.microsoft.com/office/powerpoint/2010/main" val="25703398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1806E-D403-CFFC-517B-DF76E450F938}"/>
              </a:ext>
            </a:extLst>
          </p:cNvPr>
          <p:cNvSpPr>
            <a:spLocks noGrp="1"/>
          </p:cNvSpPr>
          <p:nvPr>
            <p:ph type="title"/>
          </p:nvPr>
        </p:nvSpPr>
        <p:spPr>
          <a:xfrm>
            <a:off x="1581150" y="365125"/>
            <a:ext cx="10354176" cy="1325563"/>
          </a:xfrm>
        </p:spPr>
        <p:txBody>
          <a:bodyPr>
            <a:normAutofit/>
          </a:bodyPr>
          <a:lstStyle/>
          <a:p>
            <a:r>
              <a:rPr lang="en-GB" dirty="0"/>
              <a:t>UTI audit case study: Whole practice approach</a:t>
            </a:r>
          </a:p>
        </p:txBody>
      </p:sp>
      <p:sp>
        <p:nvSpPr>
          <p:cNvPr id="4" name="Date Placeholder 3">
            <a:extLst>
              <a:ext uri="{FF2B5EF4-FFF2-40B4-BE49-F238E27FC236}">
                <a16:creationId xmlns:a16="http://schemas.microsoft.com/office/drawing/2014/main" id="{83A0F75A-D6B3-C204-98EC-106A3DCDEB50}"/>
              </a:ext>
            </a:extLst>
          </p:cNvPr>
          <p:cNvSpPr>
            <a:spLocks noGrp="1"/>
          </p:cNvSpPr>
          <p:nvPr>
            <p:ph type="dt" sz="half" idx="10"/>
          </p:nvPr>
        </p:nvSpPr>
        <p:spPr/>
        <p:txBody>
          <a:bodyPr/>
          <a:lstStyle/>
          <a:p>
            <a:r>
              <a:rPr lang="en-US"/>
              <a:t>May 2023</a:t>
            </a:r>
            <a:endParaRPr lang="en-GB" dirty="0"/>
          </a:p>
        </p:txBody>
      </p:sp>
      <p:sp>
        <p:nvSpPr>
          <p:cNvPr id="6" name="Slide Number Placeholder 5">
            <a:extLst>
              <a:ext uri="{FF2B5EF4-FFF2-40B4-BE49-F238E27FC236}">
                <a16:creationId xmlns:a16="http://schemas.microsoft.com/office/drawing/2014/main" id="{41ADEE6A-3C7B-F2A1-AA48-2C06DD5B1DD2}"/>
              </a:ext>
            </a:extLst>
          </p:cNvPr>
          <p:cNvSpPr>
            <a:spLocks noGrp="1"/>
          </p:cNvSpPr>
          <p:nvPr>
            <p:ph type="sldNum" sz="quarter" idx="12"/>
          </p:nvPr>
        </p:nvSpPr>
        <p:spPr/>
        <p:txBody>
          <a:bodyPr/>
          <a:lstStyle/>
          <a:p>
            <a:fld id="{EE1385C2-C24A-4E88-87F7-2016927FAD7D}" type="slidenum">
              <a:rPr lang="en-GB" smtClean="0"/>
              <a:t>36</a:t>
            </a:fld>
            <a:endParaRPr lang="en-GB"/>
          </a:p>
        </p:txBody>
      </p:sp>
      <p:sp>
        <p:nvSpPr>
          <p:cNvPr id="3" name="Content Placeholder 2">
            <a:extLst>
              <a:ext uri="{FF2B5EF4-FFF2-40B4-BE49-F238E27FC236}">
                <a16:creationId xmlns:a16="http://schemas.microsoft.com/office/drawing/2014/main" id="{645C5C89-C859-DA9A-7CFF-ADC1B157AF29}"/>
              </a:ext>
            </a:extLst>
          </p:cNvPr>
          <p:cNvSpPr txBox="1">
            <a:spLocks/>
          </p:cNvSpPr>
          <p:nvPr/>
        </p:nvSpPr>
        <p:spPr>
          <a:xfrm>
            <a:off x="990600" y="19780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a:p>
            <a:endParaRPr lang="en-GB" dirty="0"/>
          </a:p>
        </p:txBody>
      </p:sp>
      <p:sp>
        <p:nvSpPr>
          <p:cNvPr id="7" name="Content Placeholder 2">
            <a:extLst>
              <a:ext uri="{FF2B5EF4-FFF2-40B4-BE49-F238E27FC236}">
                <a16:creationId xmlns:a16="http://schemas.microsoft.com/office/drawing/2014/main" id="{EB53F5D7-63D5-95F8-5EA6-CC558E078F40}"/>
              </a:ext>
            </a:extLst>
          </p:cNvPr>
          <p:cNvSpPr txBox="1">
            <a:spLocks/>
          </p:cNvSpPr>
          <p:nvPr/>
        </p:nvSpPr>
        <p:spPr>
          <a:xfrm>
            <a:off x="1581150" y="1978025"/>
            <a:ext cx="10354176" cy="421782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dirty="0"/>
              <a:t>Receptionists: </a:t>
            </a:r>
            <a:r>
              <a:rPr lang="en-GB" dirty="0"/>
              <a:t>Developed simple protocols &amp; process flowcharts for reception staff to encourage ‘consultation first’ rather than ‘dipstick first’</a:t>
            </a:r>
          </a:p>
          <a:p>
            <a:r>
              <a:rPr lang="en-GB" b="1" dirty="0"/>
              <a:t>Clinicians: </a:t>
            </a:r>
            <a:r>
              <a:rPr lang="en-GB" dirty="0"/>
              <a:t>Developed UTI diagnostic flowcharts, distributed to all consultation rooms</a:t>
            </a:r>
          </a:p>
          <a:p>
            <a:r>
              <a:rPr lang="en-GB" b="1" dirty="0"/>
              <a:t>Patients: </a:t>
            </a:r>
            <a:r>
              <a:rPr lang="en-GB" dirty="0"/>
              <a:t>If receptionists received challenges from patients about change of policy, reached out to patient directly to explain reasons</a:t>
            </a:r>
          </a:p>
          <a:p>
            <a:pPr marL="0" indent="0">
              <a:buNone/>
            </a:pPr>
            <a:endParaRPr lang="en-GB" dirty="0"/>
          </a:p>
          <a:p>
            <a:r>
              <a:rPr lang="en-GB" dirty="0"/>
              <a:t>Gathered feedback from staff throughout process</a:t>
            </a:r>
          </a:p>
        </p:txBody>
      </p:sp>
      <p:sp>
        <p:nvSpPr>
          <p:cNvPr id="8" name="Rectangle: Rounded Corners 7">
            <a:extLst>
              <a:ext uri="{FF2B5EF4-FFF2-40B4-BE49-F238E27FC236}">
                <a16:creationId xmlns:a16="http://schemas.microsoft.com/office/drawing/2014/main" id="{00157881-E99F-9B12-0E74-E2885232FDA0}"/>
              </a:ext>
            </a:extLst>
          </p:cNvPr>
          <p:cNvSpPr/>
          <p:nvPr/>
        </p:nvSpPr>
        <p:spPr>
          <a:xfrm rot="16200000">
            <a:off x="-1095815" y="3526434"/>
            <a:ext cx="3868029" cy="994172"/>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3600" dirty="0"/>
              <a:t>Action plan &amp; positive change</a:t>
            </a:r>
          </a:p>
        </p:txBody>
      </p:sp>
      <p:sp>
        <p:nvSpPr>
          <p:cNvPr id="9" name="Footer Placeholder 4">
            <a:extLst>
              <a:ext uri="{FF2B5EF4-FFF2-40B4-BE49-F238E27FC236}">
                <a16:creationId xmlns:a16="http://schemas.microsoft.com/office/drawing/2014/main" id="{213656FA-7ACE-41A0-F998-E25DEB21720D}"/>
              </a:ext>
            </a:extLst>
          </p:cNvPr>
          <p:cNvSpPr>
            <a:spLocks noGrp="1"/>
          </p:cNvSpPr>
          <p:nvPr>
            <p:ph type="ftr" sz="quarter" idx="11"/>
          </p:nvPr>
        </p:nvSpPr>
        <p:spPr>
          <a:xfrm>
            <a:off x="4038600" y="6356350"/>
            <a:ext cx="4114800" cy="365125"/>
          </a:xfrm>
        </p:spPr>
        <p:txBody>
          <a:bodyPr/>
          <a:lstStyle/>
          <a:p>
            <a:r>
              <a:rPr lang="en-GB" sz="1800" dirty="0">
                <a:solidFill>
                  <a:schemeClr val="tx1"/>
                </a:solidFill>
              </a:rPr>
              <a:t>(RCGP, 2021)</a:t>
            </a:r>
          </a:p>
        </p:txBody>
      </p:sp>
    </p:spTree>
    <p:extLst>
      <p:ext uri="{BB962C8B-B14F-4D97-AF65-F5344CB8AC3E}">
        <p14:creationId xmlns:p14="http://schemas.microsoft.com/office/powerpoint/2010/main" val="38176287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1806E-D403-CFFC-517B-DF76E450F938}"/>
              </a:ext>
            </a:extLst>
          </p:cNvPr>
          <p:cNvSpPr>
            <a:spLocks noGrp="1"/>
          </p:cNvSpPr>
          <p:nvPr>
            <p:ph type="title"/>
          </p:nvPr>
        </p:nvSpPr>
        <p:spPr>
          <a:xfrm>
            <a:off x="1581150" y="365125"/>
            <a:ext cx="10354176" cy="1325563"/>
          </a:xfrm>
        </p:spPr>
        <p:txBody>
          <a:bodyPr>
            <a:normAutofit/>
          </a:bodyPr>
          <a:lstStyle/>
          <a:p>
            <a:r>
              <a:rPr lang="en-GB" dirty="0"/>
              <a:t>UTI audit case study: Outcomes 2020 vs 2021 (post-policy change)</a:t>
            </a:r>
          </a:p>
        </p:txBody>
      </p:sp>
      <p:sp>
        <p:nvSpPr>
          <p:cNvPr id="4" name="Date Placeholder 3">
            <a:extLst>
              <a:ext uri="{FF2B5EF4-FFF2-40B4-BE49-F238E27FC236}">
                <a16:creationId xmlns:a16="http://schemas.microsoft.com/office/drawing/2014/main" id="{83A0F75A-D6B3-C204-98EC-106A3DCDEB50}"/>
              </a:ext>
            </a:extLst>
          </p:cNvPr>
          <p:cNvSpPr>
            <a:spLocks noGrp="1"/>
          </p:cNvSpPr>
          <p:nvPr>
            <p:ph type="dt" sz="half" idx="10"/>
          </p:nvPr>
        </p:nvSpPr>
        <p:spPr/>
        <p:txBody>
          <a:bodyPr/>
          <a:lstStyle/>
          <a:p>
            <a:r>
              <a:rPr lang="en-US"/>
              <a:t>May 2023</a:t>
            </a:r>
            <a:endParaRPr lang="en-GB" dirty="0"/>
          </a:p>
        </p:txBody>
      </p:sp>
      <p:sp>
        <p:nvSpPr>
          <p:cNvPr id="6" name="Slide Number Placeholder 5">
            <a:extLst>
              <a:ext uri="{FF2B5EF4-FFF2-40B4-BE49-F238E27FC236}">
                <a16:creationId xmlns:a16="http://schemas.microsoft.com/office/drawing/2014/main" id="{41ADEE6A-3C7B-F2A1-AA48-2C06DD5B1DD2}"/>
              </a:ext>
            </a:extLst>
          </p:cNvPr>
          <p:cNvSpPr>
            <a:spLocks noGrp="1"/>
          </p:cNvSpPr>
          <p:nvPr>
            <p:ph type="sldNum" sz="quarter" idx="12"/>
          </p:nvPr>
        </p:nvSpPr>
        <p:spPr/>
        <p:txBody>
          <a:bodyPr/>
          <a:lstStyle/>
          <a:p>
            <a:fld id="{EE1385C2-C24A-4E88-87F7-2016927FAD7D}" type="slidenum">
              <a:rPr lang="en-GB" smtClean="0"/>
              <a:t>37</a:t>
            </a:fld>
            <a:endParaRPr lang="en-GB"/>
          </a:p>
        </p:txBody>
      </p:sp>
      <p:sp>
        <p:nvSpPr>
          <p:cNvPr id="3" name="Content Placeholder 2">
            <a:extLst>
              <a:ext uri="{FF2B5EF4-FFF2-40B4-BE49-F238E27FC236}">
                <a16:creationId xmlns:a16="http://schemas.microsoft.com/office/drawing/2014/main" id="{645C5C89-C859-DA9A-7CFF-ADC1B157AF29}"/>
              </a:ext>
            </a:extLst>
          </p:cNvPr>
          <p:cNvSpPr txBox="1">
            <a:spLocks/>
          </p:cNvSpPr>
          <p:nvPr/>
        </p:nvSpPr>
        <p:spPr>
          <a:xfrm>
            <a:off x="990600" y="19780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a:p>
            <a:endParaRPr lang="en-GB" dirty="0"/>
          </a:p>
        </p:txBody>
      </p:sp>
      <p:sp>
        <p:nvSpPr>
          <p:cNvPr id="7" name="Content Placeholder 2">
            <a:extLst>
              <a:ext uri="{FF2B5EF4-FFF2-40B4-BE49-F238E27FC236}">
                <a16:creationId xmlns:a16="http://schemas.microsoft.com/office/drawing/2014/main" id="{EB53F5D7-63D5-95F8-5EA6-CC558E078F40}"/>
              </a:ext>
            </a:extLst>
          </p:cNvPr>
          <p:cNvSpPr txBox="1">
            <a:spLocks/>
          </p:cNvSpPr>
          <p:nvPr/>
        </p:nvSpPr>
        <p:spPr>
          <a:xfrm>
            <a:off x="1581150" y="1978026"/>
            <a:ext cx="10354176" cy="435133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Urine sample ‘drop offs’ dropped from </a:t>
            </a:r>
            <a:r>
              <a:rPr lang="en-GB" b="1" dirty="0"/>
              <a:t>20-30 unsolicited samples </a:t>
            </a:r>
            <a:r>
              <a:rPr lang="en-GB" dirty="0"/>
              <a:t>pre-policy change to </a:t>
            </a:r>
            <a:r>
              <a:rPr lang="en-GB" b="1" dirty="0"/>
              <a:t>5 clinician-requested samples </a:t>
            </a:r>
            <a:r>
              <a:rPr lang="en-GB" dirty="0"/>
              <a:t>per day</a:t>
            </a:r>
          </a:p>
          <a:p>
            <a:endParaRPr lang="en-GB" dirty="0"/>
          </a:p>
          <a:p>
            <a:r>
              <a:rPr lang="en-GB" dirty="0"/>
              <a:t>Less total antibiotic prescriptions for UTIs post- vs pre-policy change for similar time period</a:t>
            </a:r>
          </a:p>
          <a:p>
            <a:endParaRPr lang="en-GB" dirty="0"/>
          </a:p>
          <a:p>
            <a:r>
              <a:rPr lang="en-GB" dirty="0"/>
              <a:t>Clearer documentation of rationale for UTI diagnosis</a:t>
            </a:r>
          </a:p>
          <a:p>
            <a:endParaRPr lang="en-GB" dirty="0"/>
          </a:p>
          <a:p>
            <a:r>
              <a:rPr lang="en-GB" dirty="0"/>
              <a:t>More documented safety-netting &amp; discussions with patients regarding risks of antibiotics &amp; AMR</a:t>
            </a:r>
          </a:p>
        </p:txBody>
      </p:sp>
      <p:sp>
        <p:nvSpPr>
          <p:cNvPr id="8" name="Rectangle: Rounded Corners 7">
            <a:extLst>
              <a:ext uri="{FF2B5EF4-FFF2-40B4-BE49-F238E27FC236}">
                <a16:creationId xmlns:a16="http://schemas.microsoft.com/office/drawing/2014/main" id="{505AC976-8C7C-AC11-CB3A-BD6D4F92EEA9}"/>
              </a:ext>
            </a:extLst>
          </p:cNvPr>
          <p:cNvSpPr/>
          <p:nvPr/>
        </p:nvSpPr>
        <p:spPr>
          <a:xfrm rot="16200000">
            <a:off x="-1095815" y="3526434"/>
            <a:ext cx="3868029" cy="994172"/>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3600" dirty="0"/>
              <a:t>Action plan &amp; positive change</a:t>
            </a:r>
          </a:p>
        </p:txBody>
      </p:sp>
      <p:sp>
        <p:nvSpPr>
          <p:cNvPr id="9" name="Footer Placeholder 4">
            <a:extLst>
              <a:ext uri="{FF2B5EF4-FFF2-40B4-BE49-F238E27FC236}">
                <a16:creationId xmlns:a16="http://schemas.microsoft.com/office/drawing/2014/main" id="{72CD0CC8-AF8B-11D9-DF00-606C5E784345}"/>
              </a:ext>
            </a:extLst>
          </p:cNvPr>
          <p:cNvSpPr>
            <a:spLocks noGrp="1"/>
          </p:cNvSpPr>
          <p:nvPr>
            <p:ph type="ftr" sz="quarter" idx="11"/>
          </p:nvPr>
        </p:nvSpPr>
        <p:spPr>
          <a:xfrm>
            <a:off x="4038600" y="6356350"/>
            <a:ext cx="4114800" cy="365125"/>
          </a:xfrm>
        </p:spPr>
        <p:txBody>
          <a:bodyPr/>
          <a:lstStyle/>
          <a:p>
            <a:r>
              <a:rPr lang="en-GB" sz="1800" dirty="0">
                <a:solidFill>
                  <a:schemeClr val="tx1"/>
                </a:solidFill>
              </a:rPr>
              <a:t>(RCGP, 2021)</a:t>
            </a:r>
          </a:p>
        </p:txBody>
      </p:sp>
    </p:spTree>
    <p:extLst>
      <p:ext uri="{BB962C8B-B14F-4D97-AF65-F5344CB8AC3E}">
        <p14:creationId xmlns:p14="http://schemas.microsoft.com/office/powerpoint/2010/main" val="37530301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1806E-D403-CFFC-517B-DF76E450F938}"/>
              </a:ext>
            </a:extLst>
          </p:cNvPr>
          <p:cNvSpPr>
            <a:spLocks noGrp="1"/>
          </p:cNvSpPr>
          <p:nvPr>
            <p:ph type="title"/>
          </p:nvPr>
        </p:nvSpPr>
        <p:spPr>
          <a:xfrm>
            <a:off x="1581150" y="365125"/>
            <a:ext cx="10354176" cy="1325563"/>
          </a:xfrm>
        </p:spPr>
        <p:txBody>
          <a:bodyPr>
            <a:normAutofit/>
          </a:bodyPr>
          <a:lstStyle/>
          <a:p>
            <a:r>
              <a:rPr lang="en-GB" dirty="0"/>
              <a:t>UTI audit case study: Outcomes 2020 vs 2021 (post-policy change)</a:t>
            </a:r>
          </a:p>
        </p:txBody>
      </p:sp>
      <p:sp>
        <p:nvSpPr>
          <p:cNvPr id="4" name="Date Placeholder 3">
            <a:extLst>
              <a:ext uri="{FF2B5EF4-FFF2-40B4-BE49-F238E27FC236}">
                <a16:creationId xmlns:a16="http://schemas.microsoft.com/office/drawing/2014/main" id="{83A0F75A-D6B3-C204-98EC-106A3DCDEB50}"/>
              </a:ext>
            </a:extLst>
          </p:cNvPr>
          <p:cNvSpPr>
            <a:spLocks noGrp="1"/>
          </p:cNvSpPr>
          <p:nvPr>
            <p:ph type="dt" sz="half" idx="10"/>
          </p:nvPr>
        </p:nvSpPr>
        <p:spPr/>
        <p:txBody>
          <a:bodyPr/>
          <a:lstStyle/>
          <a:p>
            <a:r>
              <a:rPr lang="en-US"/>
              <a:t>May 2023</a:t>
            </a:r>
            <a:endParaRPr lang="en-GB" dirty="0"/>
          </a:p>
        </p:txBody>
      </p:sp>
      <p:sp>
        <p:nvSpPr>
          <p:cNvPr id="6" name="Slide Number Placeholder 5">
            <a:extLst>
              <a:ext uri="{FF2B5EF4-FFF2-40B4-BE49-F238E27FC236}">
                <a16:creationId xmlns:a16="http://schemas.microsoft.com/office/drawing/2014/main" id="{41ADEE6A-3C7B-F2A1-AA48-2C06DD5B1DD2}"/>
              </a:ext>
            </a:extLst>
          </p:cNvPr>
          <p:cNvSpPr>
            <a:spLocks noGrp="1"/>
          </p:cNvSpPr>
          <p:nvPr>
            <p:ph type="sldNum" sz="quarter" idx="12"/>
          </p:nvPr>
        </p:nvSpPr>
        <p:spPr/>
        <p:txBody>
          <a:bodyPr/>
          <a:lstStyle/>
          <a:p>
            <a:fld id="{EE1385C2-C24A-4E88-87F7-2016927FAD7D}" type="slidenum">
              <a:rPr lang="en-GB" smtClean="0"/>
              <a:t>38</a:t>
            </a:fld>
            <a:endParaRPr lang="en-GB"/>
          </a:p>
        </p:txBody>
      </p:sp>
      <p:sp>
        <p:nvSpPr>
          <p:cNvPr id="3" name="Content Placeholder 2">
            <a:extLst>
              <a:ext uri="{FF2B5EF4-FFF2-40B4-BE49-F238E27FC236}">
                <a16:creationId xmlns:a16="http://schemas.microsoft.com/office/drawing/2014/main" id="{645C5C89-C859-DA9A-7CFF-ADC1B157AF29}"/>
              </a:ext>
            </a:extLst>
          </p:cNvPr>
          <p:cNvSpPr txBox="1">
            <a:spLocks/>
          </p:cNvSpPr>
          <p:nvPr/>
        </p:nvSpPr>
        <p:spPr>
          <a:xfrm>
            <a:off x="990600" y="19780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a:p>
            <a:endParaRPr lang="en-GB" dirty="0"/>
          </a:p>
        </p:txBody>
      </p:sp>
      <p:sp>
        <p:nvSpPr>
          <p:cNvPr id="7" name="Content Placeholder 2">
            <a:extLst>
              <a:ext uri="{FF2B5EF4-FFF2-40B4-BE49-F238E27FC236}">
                <a16:creationId xmlns:a16="http://schemas.microsoft.com/office/drawing/2014/main" id="{EB53F5D7-63D5-95F8-5EA6-CC558E078F40}"/>
              </a:ext>
            </a:extLst>
          </p:cNvPr>
          <p:cNvSpPr txBox="1">
            <a:spLocks/>
          </p:cNvSpPr>
          <p:nvPr/>
        </p:nvSpPr>
        <p:spPr>
          <a:xfrm>
            <a:off x="1581150" y="2089503"/>
            <a:ext cx="10354176" cy="44033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Positive changes for staff:</a:t>
            </a:r>
          </a:p>
          <a:p>
            <a:pPr lvl="1"/>
            <a:r>
              <a:rPr lang="en-GB" sz="2800" dirty="0"/>
              <a:t>Reception staff felt empowered, had support of whole team</a:t>
            </a:r>
          </a:p>
          <a:p>
            <a:pPr lvl="1"/>
            <a:endParaRPr lang="en-GB" sz="2800" dirty="0"/>
          </a:p>
          <a:p>
            <a:pPr lvl="1"/>
            <a:r>
              <a:rPr lang="en-GB" sz="2800" dirty="0"/>
              <a:t>Nursing staff spent less time processing samples</a:t>
            </a:r>
          </a:p>
          <a:p>
            <a:pPr lvl="1"/>
            <a:endParaRPr lang="en-GB" sz="2800" dirty="0"/>
          </a:p>
          <a:p>
            <a:pPr lvl="1"/>
            <a:r>
              <a:rPr lang="en-GB" sz="2800" dirty="0"/>
              <a:t>Clinician workload shifted from managing urine sample results to consultations to assess patients in line with national guidance</a:t>
            </a:r>
          </a:p>
          <a:p>
            <a:endParaRPr lang="en-GB" dirty="0"/>
          </a:p>
        </p:txBody>
      </p:sp>
      <p:sp>
        <p:nvSpPr>
          <p:cNvPr id="8" name="Rectangle: Rounded Corners 7">
            <a:extLst>
              <a:ext uri="{FF2B5EF4-FFF2-40B4-BE49-F238E27FC236}">
                <a16:creationId xmlns:a16="http://schemas.microsoft.com/office/drawing/2014/main" id="{505AC976-8C7C-AC11-CB3A-BD6D4F92EEA9}"/>
              </a:ext>
            </a:extLst>
          </p:cNvPr>
          <p:cNvSpPr/>
          <p:nvPr/>
        </p:nvSpPr>
        <p:spPr>
          <a:xfrm rot="16200000">
            <a:off x="-1095815" y="3526434"/>
            <a:ext cx="3868029" cy="994172"/>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3600" dirty="0"/>
              <a:t>Action plan &amp; positive change</a:t>
            </a:r>
          </a:p>
        </p:txBody>
      </p:sp>
      <p:sp>
        <p:nvSpPr>
          <p:cNvPr id="9" name="Footer Placeholder 4">
            <a:extLst>
              <a:ext uri="{FF2B5EF4-FFF2-40B4-BE49-F238E27FC236}">
                <a16:creationId xmlns:a16="http://schemas.microsoft.com/office/drawing/2014/main" id="{D8C3F99F-783B-E8DA-15F1-38798D6DD61F}"/>
              </a:ext>
            </a:extLst>
          </p:cNvPr>
          <p:cNvSpPr>
            <a:spLocks noGrp="1"/>
          </p:cNvSpPr>
          <p:nvPr>
            <p:ph type="ftr" sz="quarter" idx="11"/>
          </p:nvPr>
        </p:nvSpPr>
        <p:spPr>
          <a:xfrm>
            <a:off x="4038600" y="6356350"/>
            <a:ext cx="4114800" cy="365125"/>
          </a:xfrm>
        </p:spPr>
        <p:txBody>
          <a:bodyPr/>
          <a:lstStyle/>
          <a:p>
            <a:r>
              <a:rPr lang="en-GB" sz="1800" dirty="0">
                <a:solidFill>
                  <a:schemeClr val="tx1"/>
                </a:solidFill>
              </a:rPr>
              <a:t>(RCGP, 2021)</a:t>
            </a:r>
          </a:p>
        </p:txBody>
      </p:sp>
    </p:spTree>
    <p:extLst>
      <p:ext uri="{BB962C8B-B14F-4D97-AF65-F5344CB8AC3E}">
        <p14:creationId xmlns:p14="http://schemas.microsoft.com/office/powerpoint/2010/main" val="10965180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BD1BF-D0DB-2D80-82BC-81DA3B26C676}"/>
              </a:ext>
            </a:extLst>
          </p:cNvPr>
          <p:cNvSpPr>
            <a:spLocks noGrp="1"/>
          </p:cNvSpPr>
          <p:nvPr>
            <p:ph type="title"/>
          </p:nvPr>
        </p:nvSpPr>
        <p:spPr/>
        <p:txBody>
          <a:bodyPr/>
          <a:lstStyle/>
          <a:p>
            <a:r>
              <a:rPr lang="en-GB" dirty="0"/>
              <a:t>Case study: key points</a:t>
            </a:r>
          </a:p>
        </p:txBody>
      </p:sp>
      <p:sp>
        <p:nvSpPr>
          <p:cNvPr id="3" name="Content Placeholder 2">
            <a:extLst>
              <a:ext uri="{FF2B5EF4-FFF2-40B4-BE49-F238E27FC236}">
                <a16:creationId xmlns:a16="http://schemas.microsoft.com/office/drawing/2014/main" id="{518FB9A4-59F2-A03A-D95A-06B7E6DFDD06}"/>
              </a:ext>
            </a:extLst>
          </p:cNvPr>
          <p:cNvSpPr>
            <a:spLocks noGrp="1"/>
          </p:cNvSpPr>
          <p:nvPr>
            <p:ph idx="1"/>
          </p:nvPr>
        </p:nvSpPr>
        <p:spPr/>
        <p:txBody>
          <a:bodyPr>
            <a:normAutofit/>
          </a:bodyPr>
          <a:lstStyle/>
          <a:p>
            <a:r>
              <a:rPr lang="en-GB" dirty="0"/>
              <a:t>Use TARGET audit templates &amp; other TARGET Toolkit resources to support positive change</a:t>
            </a:r>
          </a:p>
          <a:p>
            <a:endParaRPr lang="en-GB" dirty="0"/>
          </a:p>
          <a:p>
            <a:r>
              <a:rPr lang="en-GB" dirty="0"/>
              <a:t>Whole practice approach</a:t>
            </a:r>
          </a:p>
          <a:p>
            <a:endParaRPr lang="en-GB" dirty="0"/>
          </a:p>
          <a:p>
            <a:r>
              <a:rPr lang="en-GB" dirty="0"/>
              <a:t>Problem solving </a:t>
            </a:r>
          </a:p>
          <a:p>
            <a:pPr marL="0" indent="0">
              <a:buNone/>
            </a:pPr>
            <a:endParaRPr lang="en-GB" dirty="0"/>
          </a:p>
          <a:p>
            <a:r>
              <a:rPr lang="en-GB" dirty="0"/>
              <a:t>Part of a wider action plan</a:t>
            </a:r>
          </a:p>
        </p:txBody>
      </p:sp>
      <p:sp>
        <p:nvSpPr>
          <p:cNvPr id="4" name="Date Placeholder 3">
            <a:extLst>
              <a:ext uri="{FF2B5EF4-FFF2-40B4-BE49-F238E27FC236}">
                <a16:creationId xmlns:a16="http://schemas.microsoft.com/office/drawing/2014/main" id="{50B1E9E8-AC31-9E73-7500-9169A8A857A6}"/>
              </a:ext>
            </a:extLst>
          </p:cNvPr>
          <p:cNvSpPr>
            <a:spLocks noGrp="1"/>
          </p:cNvSpPr>
          <p:nvPr>
            <p:ph type="dt" sz="half" idx="10"/>
          </p:nvPr>
        </p:nvSpPr>
        <p:spPr/>
        <p:txBody>
          <a:bodyPr/>
          <a:lstStyle/>
          <a:p>
            <a:r>
              <a:rPr lang="en-US"/>
              <a:t>May 2023</a:t>
            </a:r>
            <a:endParaRPr lang="en-GB" dirty="0"/>
          </a:p>
        </p:txBody>
      </p:sp>
      <p:sp>
        <p:nvSpPr>
          <p:cNvPr id="5" name="Footer Placeholder 4">
            <a:extLst>
              <a:ext uri="{FF2B5EF4-FFF2-40B4-BE49-F238E27FC236}">
                <a16:creationId xmlns:a16="http://schemas.microsoft.com/office/drawing/2014/main" id="{1AD13B04-4E98-C499-177A-9AD4891C1F68}"/>
              </a:ext>
            </a:extLst>
          </p:cNvPr>
          <p:cNvSpPr>
            <a:spLocks noGrp="1"/>
          </p:cNvSpPr>
          <p:nvPr>
            <p:ph type="ftr" sz="quarter" idx="11"/>
          </p:nvPr>
        </p:nvSpPr>
        <p:spPr/>
        <p:txBody>
          <a:bodyPr/>
          <a:lstStyle/>
          <a:p>
            <a:r>
              <a:rPr lang="en-GB"/>
              <a:t>rcgp.org.uk/TARGETantibiotics</a:t>
            </a:r>
            <a:endParaRPr lang="en-GB" dirty="0"/>
          </a:p>
        </p:txBody>
      </p:sp>
      <p:sp>
        <p:nvSpPr>
          <p:cNvPr id="6" name="Slide Number Placeholder 5">
            <a:extLst>
              <a:ext uri="{FF2B5EF4-FFF2-40B4-BE49-F238E27FC236}">
                <a16:creationId xmlns:a16="http://schemas.microsoft.com/office/drawing/2014/main" id="{988F9485-20D2-AB29-22E5-93141DEEDE6E}"/>
              </a:ext>
            </a:extLst>
          </p:cNvPr>
          <p:cNvSpPr>
            <a:spLocks noGrp="1"/>
          </p:cNvSpPr>
          <p:nvPr>
            <p:ph type="sldNum" sz="quarter" idx="12"/>
          </p:nvPr>
        </p:nvSpPr>
        <p:spPr/>
        <p:txBody>
          <a:bodyPr/>
          <a:lstStyle/>
          <a:p>
            <a:fld id="{EE1385C2-C24A-4E88-87F7-2016927FAD7D}" type="slidenum">
              <a:rPr lang="en-GB" smtClean="0"/>
              <a:t>39</a:t>
            </a:fld>
            <a:endParaRPr lang="en-GB"/>
          </a:p>
        </p:txBody>
      </p:sp>
    </p:spTree>
    <p:extLst>
      <p:ext uri="{BB962C8B-B14F-4D97-AF65-F5344CB8AC3E}">
        <p14:creationId xmlns:p14="http://schemas.microsoft.com/office/powerpoint/2010/main" val="19209862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341AC-1679-D0C3-6C2D-5F2BF43E3872}"/>
              </a:ext>
            </a:extLst>
          </p:cNvPr>
          <p:cNvSpPr>
            <a:spLocks noGrp="1"/>
          </p:cNvSpPr>
          <p:nvPr>
            <p:ph type="title"/>
          </p:nvPr>
        </p:nvSpPr>
        <p:spPr/>
        <p:txBody>
          <a:bodyPr/>
          <a:lstStyle/>
          <a:p>
            <a:r>
              <a:rPr lang="en-GB" dirty="0"/>
              <a:t>Topics to cover</a:t>
            </a:r>
          </a:p>
        </p:txBody>
      </p:sp>
      <p:sp>
        <p:nvSpPr>
          <p:cNvPr id="3" name="Content Placeholder 2">
            <a:extLst>
              <a:ext uri="{FF2B5EF4-FFF2-40B4-BE49-F238E27FC236}">
                <a16:creationId xmlns:a16="http://schemas.microsoft.com/office/drawing/2014/main" id="{4C45A07D-C428-E86E-039A-115F5822036C}"/>
              </a:ext>
            </a:extLst>
          </p:cNvPr>
          <p:cNvSpPr>
            <a:spLocks noGrp="1"/>
          </p:cNvSpPr>
          <p:nvPr>
            <p:ph idx="1"/>
          </p:nvPr>
        </p:nvSpPr>
        <p:spPr/>
        <p:txBody>
          <a:bodyPr/>
          <a:lstStyle/>
          <a:p>
            <a:pPr marL="514350" indent="-514350">
              <a:buFont typeface="+mj-lt"/>
              <a:buAutoNum type="arabicPeriod"/>
            </a:pPr>
            <a:r>
              <a:rPr lang="en-GB" dirty="0"/>
              <a:t>Background and context</a:t>
            </a:r>
          </a:p>
          <a:p>
            <a:pPr marL="514350" indent="-514350">
              <a:buFont typeface="+mj-lt"/>
              <a:buAutoNum type="arabicPeriod"/>
            </a:pPr>
            <a:r>
              <a:rPr lang="en-GB" dirty="0"/>
              <a:t>Why use audit and feedback?</a:t>
            </a:r>
          </a:p>
          <a:p>
            <a:pPr marL="514350" indent="-514350">
              <a:buFont typeface="+mj-lt"/>
              <a:buAutoNum type="arabicPeriod"/>
            </a:pPr>
            <a:r>
              <a:rPr lang="en-GB" dirty="0"/>
              <a:t>Prescribing data sources </a:t>
            </a:r>
          </a:p>
          <a:p>
            <a:pPr marL="514350" indent="-514350">
              <a:buFont typeface="+mj-lt"/>
              <a:buAutoNum type="arabicPeriod"/>
            </a:pPr>
            <a:r>
              <a:rPr lang="en-GB" dirty="0"/>
              <a:t>Available audit tools </a:t>
            </a:r>
          </a:p>
          <a:p>
            <a:pPr marL="514350" indent="-514350">
              <a:buFont typeface="+mj-lt"/>
              <a:buAutoNum type="arabicPeriod"/>
            </a:pPr>
            <a:r>
              <a:rPr lang="en-GB" dirty="0"/>
              <a:t>Practical tips </a:t>
            </a:r>
          </a:p>
          <a:p>
            <a:pPr marL="514350" indent="-514350">
              <a:buFont typeface="+mj-lt"/>
              <a:buAutoNum type="arabicPeriod"/>
            </a:pPr>
            <a:r>
              <a:rPr lang="en-GB" dirty="0"/>
              <a:t>Case study: How a practice improved UTI management by using audits and other tools</a:t>
            </a:r>
          </a:p>
        </p:txBody>
      </p:sp>
      <p:sp>
        <p:nvSpPr>
          <p:cNvPr id="4" name="Date Placeholder 3">
            <a:extLst>
              <a:ext uri="{FF2B5EF4-FFF2-40B4-BE49-F238E27FC236}">
                <a16:creationId xmlns:a16="http://schemas.microsoft.com/office/drawing/2014/main" id="{DCAB4009-7D14-3EC8-47E8-52EFC3AFC155}"/>
              </a:ext>
            </a:extLst>
          </p:cNvPr>
          <p:cNvSpPr>
            <a:spLocks noGrp="1"/>
          </p:cNvSpPr>
          <p:nvPr>
            <p:ph type="dt" sz="half" idx="10"/>
          </p:nvPr>
        </p:nvSpPr>
        <p:spPr/>
        <p:txBody>
          <a:bodyPr/>
          <a:lstStyle/>
          <a:p>
            <a:r>
              <a:rPr lang="en-US"/>
              <a:t>May 2023</a:t>
            </a:r>
            <a:endParaRPr lang="en-GB" dirty="0"/>
          </a:p>
        </p:txBody>
      </p:sp>
      <p:sp>
        <p:nvSpPr>
          <p:cNvPr id="5" name="Footer Placeholder 4">
            <a:extLst>
              <a:ext uri="{FF2B5EF4-FFF2-40B4-BE49-F238E27FC236}">
                <a16:creationId xmlns:a16="http://schemas.microsoft.com/office/drawing/2014/main" id="{D7409599-1CB0-D858-8CB4-502EDA9132E9}"/>
              </a:ext>
            </a:extLst>
          </p:cNvPr>
          <p:cNvSpPr>
            <a:spLocks noGrp="1"/>
          </p:cNvSpPr>
          <p:nvPr>
            <p:ph type="ftr" sz="quarter" idx="11"/>
          </p:nvPr>
        </p:nvSpPr>
        <p:spPr/>
        <p:txBody>
          <a:bodyPr/>
          <a:lstStyle/>
          <a:p>
            <a:r>
              <a:rPr lang="en-GB" dirty="0"/>
              <a:t>rcgp.org.uk/</a:t>
            </a:r>
            <a:r>
              <a:rPr lang="en-GB" dirty="0" err="1"/>
              <a:t>TARGETantibiotics</a:t>
            </a:r>
            <a:endParaRPr lang="en-GB" dirty="0"/>
          </a:p>
        </p:txBody>
      </p:sp>
      <p:sp>
        <p:nvSpPr>
          <p:cNvPr id="6" name="Slide Number Placeholder 5">
            <a:extLst>
              <a:ext uri="{FF2B5EF4-FFF2-40B4-BE49-F238E27FC236}">
                <a16:creationId xmlns:a16="http://schemas.microsoft.com/office/drawing/2014/main" id="{FD26594C-085E-2289-7C62-3A6CA08A0D6A}"/>
              </a:ext>
            </a:extLst>
          </p:cNvPr>
          <p:cNvSpPr>
            <a:spLocks noGrp="1"/>
          </p:cNvSpPr>
          <p:nvPr>
            <p:ph type="sldNum" sz="quarter" idx="12"/>
          </p:nvPr>
        </p:nvSpPr>
        <p:spPr/>
        <p:txBody>
          <a:bodyPr/>
          <a:lstStyle/>
          <a:p>
            <a:fld id="{EE1385C2-C24A-4E88-87F7-2016927FAD7D}" type="slidenum">
              <a:rPr lang="en-GB" smtClean="0"/>
              <a:t>4</a:t>
            </a:fld>
            <a:endParaRPr lang="en-GB"/>
          </a:p>
        </p:txBody>
      </p:sp>
    </p:spTree>
    <p:extLst>
      <p:ext uri="{BB962C8B-B14F-4D97-AF65-F5344CB8AC3E}">
        <p14:creationId xmlns:p14="http://schemas.microsoft.com/office/powerpoint/2010/main" val="5347732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C9BFE-AB04-79B7-7D32-CAFDAC8E8762}"/>
              </a:ext>
            </a:extLst>
          </p:cNvPr>
          <p:cNvSpPr>
            <a:spLocks noGrp="1"/>
          </p:cNvSpPr>
          <p:nvPr>
            <p:ph type="title"/>
          </p:nvPr>
        </p:nvSpPr>
        <p:spPr/>
        <p:txBody>
          <a:bodyPr/>
          <a:lstStyle/>
          <a:p>
            <a:r>
              <a:rPr lang="en-GB" dirty="0"/>
              <a:t>Thank you!</a:t>
            </a:r>
          </a:p>
        </p:txBody>
      </p:sp>
      <p:sp>
        <p:nvSpPr>
          <p:cNvPr id="4" name="Date Placeholder 3">
            <a:extLst>
              <a:ext uri="{FF2B5EF4-FFF2-40B4-BE49-F238E27FC236}">
                <a16:creationId xmlns:a16="http://schemas.microsoft.com/office/drawing/2014/main" id="{20A16EE7-5ECC-621E-CF23-5873861CAE79}"/>
              </a:ext>
            </a:extLst>
          </p:cNvPr>
          <p:cNvSpPr>
            <a:spLocks noGrp="1"/>
          </p:cNvSpPr>
          <p:nvPr>
            <p:ph type="dt" sz="half" idx="10"/>
          </p:nvPr>
        </p:nvSpPr>
        <p:spPr/>
        <p:txBody>
          <a:bodyPr/>
          <a:lstStyle/>
          <a:p>
            <a:r>
              <a:rPr lang="en-US"/>
              <a:t>May 2023</a:t>
            </a:r>
            <a:endParaRPr lang="en-GB" dirty="0"/>
          </a:p>
        </p:txBody>
      </p:sp>
      <p:sp>
        <p:nvSpPr>
          <p:cNvPr id="5" name="Footer Placeholder 4">
            <a:extLst>
              <a:ext uri="{FF2B5EF4-FFF2-40B4-BE49-F238E27FC236}">
                <a16:creationId xmlns:a16="http://schemas.microsoft.com/office/drawing/2014/main" id="{1642AAEF-9575-93B5-18F7-31EC9D334634}"/>
              </a:ext>
            </a:extLst>
          </p:cNvPr>
          <p:cNvSpPr>
            <a:spLocks noGrp="1"/>
          </p:cNvSpPr>
          <p:nvPr>
            <p:ph type="ftr" sz="quarter" idx="11"/>
          </p:nvPr>
        </p:nvSpPr>
        <p:spPr/>
        <p:txBody>
          <a:bodyPr/>
          <a:lstStyle/>
          <a:p>
            <a:r>
              <a:rPr lang="en-GB"/>
              <a:t>rcgp.org.uk/TARGETantibiotics</a:t>
            </a:r>
            <a:endParaRPr lang="en-GB" dirty="0"/>
          </a:p>
        </p:txBody>
      </p:sp>
      <p:sp>
        <p:nvSpPr>
          <p:cNvPr id="6" name="Slide Number Placeholder 5">
            <a:extLst>
              <a:ext uri="{FF2B5EF4-FFF2-40B4-BE49-F238E27FC236}">
                <a16:creationId xmlns:a16="http://schemas.microsoft.com/office/drawing/2014/main" id="{CD43238F-F1CE-02A0-F3B4-D84F2FFE2F86}"/>
              </a:ext>
            </a:extLst>
          </p:cNvPr>
          <p:cNvSpPr>
            <a:spLocks noGrp="1"/>
          </p:cNvSpPr>
          <p:nvPr>
            <p:ph type="sldNum" sz="quarter" idx="12"/>
          </p:nvPr>
        </p:nvSpPr>
        <p:spPr/>
        <p:txBody>
          <a:bodyPr/>
          <a:lstStyle/>
          <a:p>
            <a:fld id="{EE1385C2-C24A-4E88-87F7-2016927FAD7D}" type="slidenum">
              <a:rPr lang="en-GB" smtClean="0"/>
              <a:t>40</a:t>
            </a:fld>
            <a:endParaRPr lang="en-GB"/>
          </a:p>
        </p:txBody>
      </p:sp>
      <p:graphicFrame>
        <p:nvGraphicFramePr>
          <p:cNvPr id="7" name="Table 7">
            <a:extLst>
              <a:ext uri="{FF2B5EF4-FFF2-40B4-BE49-F238E27FC236}">
                <a16:creationId xmlns:a16="http://schemas.microsoft.com/office/drawing/2014/main" id="{89B95509-0358-DA48-5780-F12A3110B751}"/>
              </a:ext>
            </a:extLst>
          </p:cNvPr>
          <p:cNvGraphicFramePr>
            <a:graphicFrameLocks noGrp="1"/>
          </p:cNvGraphicFramePr>
          <p:nvPr>
            <p:extLst>
              <p:ext uri="{D42A27DB-BD31-4B8C-83A1-F6EECF244321}">
                <p14:modId xmlns:p14="http://schemas.microsoft.com/office/powerpoint/2010/main" val="1750793158"/>
              </p:ext>
            </p:extLst>
          </p:nvPr>
        </p:nvGraphicFramePr>
        <p:xfrm>
          <a:off x="947839" y="1690688"/>
          <a:ext cx="11039272" cy="4507962"/>
        </p:xfrm>
        <a:graphic>
          <a:graphicData uri="http://schemas.openxmlformats.org/drawingml/2006/table">
            <a:tbl>
              <a:tblPr firstRow="1" bandRow="1">
                <a:tableStyleId>{5C22544A-7EE6-4342-B048-85BDC9FD1C3A}</a:tableStyleId>
              </a:tblPr>
              <a:tblGrid>
                <a:gridCol w="4580105">
                  <a:extLst>
                    <a:ext uri="{9D8B030D-6E8A-4147-A177-3AD203B41FA5}">
                      <a16:colId xmlns:a16="http://schemas.microsoft.com/office/drawing/2014/main" val="3579310263"/>
                    </a:ext>
                  </a:extLst>
                </a:gridCol>
                <a:gridCol w="6459167">
                  <a:extLst>
                    <a:ext uri="{9D8B030D-6E8A-4147-A177-3AD203B41FA5}">
                      <a16:colId xmlns:a16="http://schemas.microsoft.com/office/drawing/2014/main" val="3362633083"/>
                    </a:ext>
                  </a:extLst>
                </a:gridCol>
              </a:tblGrid>
              <a:tr h="554009">
                <a:tc>
                  <a:txBody>
                    <a:bodyPr/>
                    <a:lstStyle/>
                    <a:p>
                      <a:r>
                        <a:rPr lang="en-GB" sz="2800" b="0" kern="1200" dirty="0">
                          <a:solidFill>
                            <a:schemeClr val="accent6">
                              <a:lumMod val="10000"/>
                            </a:schemeClr>
                          </a:solidFill>
                          <a:latin typeface="+mn-lt"/>
                          <a:ea typeface="+mn-ea"/>
                          <a:cs typeface="+mn-cs"/>
                        </a:rPr>
                        <a:t>Avril Tucker</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0" kern="1200" dirty="0">
                          <a:solidFill>
                            <a:schemeClr val="accent6">
                              <a:lumMod val="10000"/>
                            </a:schemeClr>
                          </a:solidFill>
                          <a:latin typeface="+mn-lt"/>
                          <a:ea typeface="+mn-ea"/>
                          <a:cs typeface="+mn-cs"/>
                        </a:rPr>
                        <a:t>Antimicrobial pharmacist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629714"/>
                  </a:ext>
                </a:extLst>
              </a:tr>
              <a:tr h="554009">
                <a:tc>
                  <a:txBody>
                    <a:bodyPr/>
                    <a:lstStyle/>
                    <a:p>
                      <a:r>
                        <a:rPr lang="en-GB" sz="2800" kern="1200" dirty="0">
                          <a:solidFill>
                            <a:schemeClr val="accent6">
                              <a:lumMod val="10000"/>
                            </a:schemeClr>
                          </a:solidFill>
                          <a:latin typeface="+mn-lt"/>
                          <a:ea typeface="+mn-ea"/>
                          <a:cs typeface="+mn-cs"/>
                        </a:rPr>
                        <a:t>Erica Elsden</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kern="1200" dirty="0">
                          <a:solidFill>
                            <a:schemeClr val="accent6">
                              <a:lumMod val="10000"/>
                            </a:schemeClr>
                          </a:solidFill>
                          <a:latin typeface="+mn-lt"/>
                          <a:ea typeface="+mn-ea"/>
                          <a:cs typeface="+mn-cs"/>
                        </a:rPr>
                        <a:t>Lead medicines optimisation pharmacist</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41872874"/>
                  </a:ext>
                </a:extLst>
              </a:tr>
              <a:tr h="554009">
                <a:tc>
                  <a:txBody>
                    <a:bodyPr/>
                    <a:lstStyle/>
                    <a:p>
                      <a:r>
                        <a:rPr lang="en-GB" sz="2800" kern="1200" dirty="0" err="1">
                          <a:solidFill>
                            <a:schemeClr val="accent6">
                              <a:lumMod val="10000"/>
                            </a:schemeClr>
                          </a:solidFill>
                          <a:latin typeface="+mn-lt"/>
                          <a:ea typeface="+mn-ea"/>
                          <a:cs typeface="+mn-cs"/>
                        </a:rPr>
                        <a:t>Busola</a:t>
                      </a:r>
                      <a:r>
                        <a:rPr lang="en-GB" sz="2800" kern="1200" dirty="0">
                          <a:solidFill>
                            <a:schemeClr val="accent6">
                              <a:lumMod val="10000"/>
                            </a:schemeClr>
                          </a:solidFill>
                          <a:latin typeface="+mn-lt"/>
                          <a:ea typeface="+mn-ea"/>
                          <a:cs typeface="+mn-cs"/>
                        </a:rPr>
                        <a:t> Daramola</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kern="1200" dirty="0">
                          <a:solidFill>
                            <a:schemeClr val="accent6">
                              <a:lumMod val="10000"/>
                            </a:schemeClr>
                          </a:solidFill>
                          <a:latin typeface="+mn-lt"/>
                          <a:ea typeface="+mn-ea"/>
                          <a:cs typeface="+mn-cs"/>
                        </a:rPr>
                        <a:t>Chief pharmacist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57404503"/>
                  </a:ext>
                </a:extLst>
              </a:tr>
              <a:tr h="554009">
                <a:tc>
                  <a:txBody>
                    <a:bodyPr/>
                    <a:lstStyle/>
                    <a:p>
                      <a:r>
                        <a:rPr lang="en-GB" sz="2800" kern="1200" dirty="0">
                          <a:solidFill>
                            <a:schemeClr val="accent6">
                              <a:lumMod val="10000"/>
                            </a:schemeClr>
                          </a:solidFill>
                          <a:latin typeface="+mn-lt"/>
                          <a:ea typeface="+mn-ea"/>
                          <a:cs typeface="+mn-cs"/>
                        </a:rPr>
                        <a:t>Clara Tam</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0" kern="1200" dirty="0">
                          <a:solidFill>
                            <a:schemeClr val="accent6">
                              <a:lumMod val="10000"/>
                            </a:schemeClr>
                          </a:solidFill>
                          <a:latin typeface="+mn-lt"/>
                          <a:ea typeface="+mn-ea"/>
                          <a:cs typeface="+mn-cs"/>
                        </a:rPr>
                        <a:t>Antimicrobial pharmacist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28734597"/>
                  </a:ext>
                </a:extLst>
              </a:tr>
              <a:tr h="554009">
                <a:tc>
                  <a:txBody>
                    <a:bodyPr/>
                    <a:lstStyle/>
                    <a:p>
                      <a:r>
                        <a:rPr lang="en-GB" sz="2800" kern="1200" dirty="0">
                          <a:solidFill>
                            <a:schemeClr val="accent6">
                              <a:lumMod val="10000"/>
                            </a:schemeClr>
                          </a:solidFill>
                          <a:latin typeface="+mn-lt"/>
                          <a:ea typeface="+mn-ea"/>
                          <a:cs typeface="+mn-cs"/>
                        </a:rPr>
                        <a:t>Dr Harry Ahmed</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kern="1200" dirty="0">
                          <a:solidFill>
                            <a:schemeClr val="accent6">
                              <a:lumMod val="10000"/>
                            </a:schemeClr>
                          </a:solidFill>
                          <a:latin typeface="+mn-lt"/>
                          <a:ea typeface="+mn-ea"/>
                          <a:cs typeface="+mn-cs"/>
                        </a:rPr>
                        <a:t>General practitioner</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76193674"/>
                  </a:ext>
                </a:extLst>
              </a:tr>
              <a:tr h="554009">
                <a:tc>
                  <a:txBody>
                    <a:bodyPr/>
                    <a:lstStyle/>
                    <a:p>
                      <a:r>
                        <a:rPr lang="en-GB" sz="2800" kern="1200" dirty="0">
                          <a:solidFill>
                            <a:schemeClr val="accent6">
                              <a:lumMod val="10000"/>
                            </a:schemeClr>
                          </a:solidFill>
                          <a:latin typeface="+mn-lt"/>
                          <a:ea typeface="+mn-ea"/>
                          <a:cs typeface="+mn-cs"/>
                        </a:rPr>
                        <a:t>Dr Linda </a:t>
                      </a:r>
                      <a:r>
                        <a:rPr lang="en-GB" sz="2800" kern="1200" dirty="0" err="1">
                          <a:solidFill>
                            <a:schemeClr val="accent6">
                              <a:lumMod val="10000"/>
                            </a:schemeClr>
                          </a:solidFill>
                          <a:latin typeface="+mn-lt"/>
                          <a:ea typeface="+mn-ea"/>
                          <a:cs typeface="+mn-cs"/>
                        </a:rPr>
                        <a:t>Strettle</a:t>
                      </a:r>
                      <a:endParaRPr lang="en-GB" sz="2800" kern="1200" dirty="0">
                        <a:solidFill>
                          <a:schemeClr val="accent6">
                            <a:lumMod val="10000"/>
                          </a:schemeClr>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GB" sz="2800" kern="1200" dirty="0">
                          <a:solidFill>
                            <a:schemeClr val="accent6">
                              <a:lumMod val="10000"/>
                            </a:schemeClr>
                          </a:solidFill>
                          <a:latin typeface="+mn-lt"/>
                          <a:ea typeface="+mn-ea"/>
                          <a:cs typeface="+mn-cs"/>
                        </a:rPr>
                        <a:t>General practitioner</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60231468"/>
                  </a:ext>
                </a:extLst>
              </a:tr>
              <a:tr h="591954">
                <a:tc>
                  <a:txBody>
                    <a:bodyPr/>
                    <a:lstStyle/>
                    <a:p>
                      <a:pPr algn="l"/>
                      <a:r>
                        <a:rPr lang="en-GB" sz="2800" dirty="0">
                          <a:solidFill>
                            <a:schemeClr val="accent6">
                              <a:lumMod val="10000"/>
                            </a:schemeClr>
                          </a:solidFill>
                        </a:rPr>
                        <a:t>Camilla Stevenson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a:solidFill>
                            <a:schemeClr val="accent6">
                              <a:lumMod val="10000"/>
                            </a:schemeClr>
                          </a:solidFill>
                        </a:rPr>
                        <a:t>Project manager at RCGP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18477369"/>
                  </a:ext>
                </a:extLst>
              </a:tr>
              <a:tr h="591954">
                <a:tc>
                  <a:txBody>
                    <a:bodyPr/>
                    <a:lstStyle/>
                    <a:p>
                      <a:pPr algn="l"/>
                      <a:r>
                        <a:rPr lang="en-GB" sz="2800" dirty="0">
                          <a:solidFill>
                            <a:schemeClr val="accent6">
                              <a:lumMod val="10000"/>
                            </a:schemeClr>
                          </a:solidFill>
                        </a:rPr>
                        <a:t>Dr Dharini Shanmugabavan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en-GB" sz="2800" dirty="0">
                          <a:solidFill>
                            <a:schemeClr val="accent6">
                              <a:lumMod val="10000"/>
                            </a:schemeClr>
                          </a:solidFill>
                        </a:rPr>
                        <a:t>Medical director at RCGP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34970445"/>
                  </a:ext>
                </a:extLst>
              </a:tr>
            </a:tbl>
          </a:graphicData>
        </a:graphic>
      </p:graphicFrame>
    </p:spTree>
    <p:extLst>
      <p:ext uri="{BB962C8B-B14F-4D97-AF65-F5344CB8AC3E}">
        <p14:creationId xmlns:p14="http://schemas.microsoft.com/office/powerpoint/2010/main" val="41630579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93E03-D26E-04A1-8104-ECA71CECC8CE}"/>
              </a:ext>
            </a:extLst>
          </p:cNvPr>
          <p:cNvSpPr>
            <a:spLocks noGrp="1"/>
          </p:cNvSpPr>
          <p:nvPr>
            <p:ph type="title"/>
          </p:nvPr>
        </p:nvSpPr>
        <p:spPr/>
        <p:txBody>
          <a:bodyPr/>
          <a:lstStyle/>
          <a:p>
            <a:r>
              <a:rPr lang="en-GB" dirty="0"/>
              <a:t>Antimicrobial resistance a major issue</a:t>
            </a:r>
          </a:p>
        </p:txBody>
      </p:sp>
      <p:sp>
        <p:nvSpPr>
          <p:cNvPr id="4" name="Footer Placeholder 3">
            <a:extLst>
              <a:ext uri="{FF2B5EF4-FFF2-40B4-BE49-F238E27FC236}">
                <a16:creationId xmlns:a16="http://schemas.microsoft.com/office/drawing/2014/main" id="{5A984A0E-E27D-9272-86B9-FC59683515CE}"/>
              </a:ext>
            </a:extLst>
          </p:cNvPr>
          <p:cNvSpPr>
            <a:spLocks noGrp="1"/>
          </p:cNvSpPr>
          <p:nvPr>
            <p:ph type="ftr" sz="quarter" idx="11"/>
          </p:nvPr>
        </p:nvSpPr>
        <p:spPr/>
        <p:txBody>
          <a:bodyPr/>
          <a:lstStyle/>
          <a:p>
            <a:pPr>
              <a:defRPr/>
            </a:pPr>
            <a:endParaRPr lang="en-US" dirty="0"/>
          </a:p>
        </p:txBody>
      </p:sp>
      <p:grpSp>
        <p:nvGrpSpPr>
          <p:cNvPr id="5" name="Group 4" descr="Graphic showing the global mortality of AMR now (700,000) and in 2050 (10 million) compared with other diseases">
            <a:extLst>
              <a:ext uri="{FF2B5EF4-FFF2-40B4-BE49-F238E27FC236}">
                <a16:creationId xmlns:a16="http://schemas.microsoft.com/office/drawing/2014/main" id="{FA36D9E6-9F1A-10DE-5983-08113C47B1CD}"/>
              </a:ext>
            </a:extLst>
          </p:cNvPr>
          <p:cNvGrpSpPr/>
          <p:nvPr/>
        </p:nvGrpSpPr>
        <p:grpSpPr>
          <a:xfrm>
            <a:off x="838199" y="1666634"/>
            <a:ext cx="7249783" cy="5191365"/>
            <a:chOff x="-17319" y="1452323"/>
            <a:chExt cx="7220614" cy="5296352"/>
          </a:xfrm>
        </p:grpSpPr>
        <p:pic>
          <p:nvPicPr>
            <p:cNvPr id="6" name="Picture 5">
              <a:extLst>
                <a:ext uri="{FF2B5EF4-FFF2-40B4-BE49-F238E27FC236}">
                  <a16:creationId xmlns:a16="http://schemas.microsoft.com/office/drawing/2014/main" id="{360CBC5C-81B4-D0BB-D0E3-D849F07B1B03}"/>
                </a:ext>
              </a:extLst>
            </p:cNvPr>
            <p:cNvPicPr>
              <a:picLocks noChangeAspect="1"/>
            </p:cNvPicPr>
            <p:nvPr/>
          </p:nvPicPr>
          <p:blipFill rotWithShape="1">
            <a:blip r:embed="rId3"/>
            <a:srcRect b="2189"/>
            <a:stretch/>
          </p:blipFill>
          <p:spPr>
            <a:xfrm>
              <a:off x="0" y="1452323"/>
              <a:ext cx="6372200" cy="5179713"/>
            </a:xfrm>
            <a:prstGeom prst="rect">
              <a:avLst/>
            </a:prstGeom>
          </p:spPr>
        </p:pic>
        <p:sp>
          <p:nvSpPr>
            <p:cNvPr id="7" name="TextBox 6">
              <a:extLst>
                <a:ext uri="{FF2B5EF4-FFF2-40B4-BE49-F238E27FC236}">
                  <a16:creationId xmlns:a16="http://schemas.microsoft.com/office/drawing/2014/main" id="{387794E2-48EF-DA9A-EE96-CC13B017EE27}"/>
                </a:ext>
              </a:extLst>
            </p:cNvPr>
            <p:cNvSpPr txBox="1"/>
            <p:nvPr/>
          </p:nvSpPr>
          <p:spPr>
            <a:xfrm>
              <a:off x="599858" y="1988840"/>
              <a:ext cx="1074644" cy="655186"/>
            </a:xfrm>
            <a:prstGeom prst="rect">
              <a:avLst/>
            </a:prstGeom>
            <a:solidFill>
              <a:schemeClr val="bg1"/>
            </a:solidFill>
          </p:spPr>
          <p:txBody>
            <a:bodyPr wrap="square" rtlCol="0">
              <a:spAutoFit/>
            </a:bodyPr>
            <a:lstStyle/>
            <a:p>
              <a:pPr algn="r"/>
              <a:r>
                <a:rPr lang="en-GB" sz="1600" b="1" dirty="0">
                  <a:latin typeface="Bahnschrift SemiBold SemiConden" panose="020B0502040204020203" pitchFamily="34" charset="0"/>
                </a:rPr>
                <a:t>Tetanus</a:t>
              </a:r>
            </a:p>
            <a:p>
              <a:pPr algn="r"/>
              <a:r>
                <a:rPr lang="en-GB" sz="1600" b="1" dirty="0">
                  <a:latin typeface="Bahnschrift SemiBold SemiConden" panose="020B0502040204020203" pitchFamily="34" charset="0"/>
                </a:rPr>
                <a:t>60,000</a:t>
              </a:r>
            </a:p>
          </p:txBody>
        </p:sp>
        <p:sp>
          <p:nvSpPr>
            <p:cNvPr id="8" name="Rectangle 7">
              <a:extLst>
                <a:ext uri="{FF2B5EF4-FFF2-40B4-BE49-F238E27FC236}">
                  <a16:creationId xmlns:a16="http://schemas.microsoft.com/office/drawing/2014/main" id="{97613D74-D830-E24A-C32C-075F62433645}"/>
                </a:ext>
              </a:extLst>
            </p:cNvPr>
            <p:cNvSpPr/>
            <p:nvPr/>
          </p:nvSpPr>
          <p:spPr>
            <a:xfrm>
              <a:off x="179512" y="3140968"/>
              <a:ext cx="792088" cy="7033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9" name="Rectangle 8">
              <a:extLst>
                <a:ext uri="{FF2B5EF4-FFF2-40B4-BE49-F238E27FC236}">
                  <a16:creationId xmlns:a16="http://schemas.microsoft.com/office/drawing/2014/main" id="{EE9CB563-2B95-08D7-5BA2-C487DAE58C6B}"/>
                </a:ext>
              </a:extLst>
            </p:cNvPr>
            <p:cNvSpPr/>
            <p:nvPr/>
          </p:nvSpPr>
          <p:spPr>
            <a:xfrm>
              <a:off x="335558" y="2650640"/>
              <a:ext cx="792088" cy="7033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0" name="TextBox 9">
              <a:extLst>
                <a:ext uri="{FF2B5EF4-FFF2-40B4-BE49-F238E27FC236}">
                  <a16:creationId xmlns:a16="http://schemas.microsoft.com/office/drawing/2014/main" id="{9E9F7EC9-1B40-60A9-AD0A-E756B8FBA832}"/>
                </a:ext>
              </a:extLst>
            </p:cNvPr>
            <p:cNvSpPr txBox="1"/>
            <p:nvPr/>
          </p:nvSpPr>
          <p:spPr>
            <a:xfrm>
              <a:off x="-17319" y="2973329"/>
              <a:ext cx="1389716" cy="943414"/>
            </a:xfrm>
            <a:prstGeom prst="rect">
              <a:avLst/>
            </a:prstGeom>
            <a:noFill/>
          </p:spPr>
          <p:txBody>
            <a:bodyPr wrap="square" rtlCol="0">
              <a:spAutoFit/>
            </a:bodyPr>
            <a:lstStyle/>
            <a:p>
              <a:pPr algn="r"/>
              <a:r>
                <a:rPr lang="en-GB" sz="1600" b="1" dirty="0">
                  <a:latin typeface="Bahnschrift SemiBold SemiConden" panose="020B0502040204020203" pitchFamily="34" charset="0"/>
                </a:rPr>
                <a:t>Road traffic accidents</a:t>
              </a:r>
            </a:p>
            <a:p>
              <a:pPr algn="r"/>
              <a:r>
                <a:rPr lang="en-GB" sz="1600" b="1" dirty="0">
                  <a:latin typeface="Bahnschrift SemiBold SemiConden" panose="020B0502040204020203" pitchFamily="34" charset="0"/>
                </a:rPr>
                <a:t>1.2 million</a:t>
              </a:r>
            </a:p>
          </p:txBody>
        </p:sp>
        <p:sp>
          <p:nvSpPr>
            <p:cNvPr id="11" name="TextBox 10">
              <a:extLst>
                <a:ext uri="{FF2B5EF4-FFF2-40B4-BE49-F238E27FC236}">
                  <a16:creationId xmlns:a16="http://schemas.microsoft.com/office/drawing/2014/main" id="{B96C2E39-09EF-20F2-980F-3A261BECB02D}"/>
                </a:ext>
              </a:extLst>
            </p:cNvPr>
            <p:cNvSpPr txBox="1"/>
            <p:nvPr/>
          </p:nvSpPr>
          <p:spPr>
            <a:xfrm>
              <a:off x="48690" y="4913479"/>
              <a:ext cx="1066928" cy="655186"/>
            </a:xfrm>
            <a:prstGeom prst="rect">
              <a:avLst/>
            </a:prstGeom>
            <a:solidFill>
              <a:schemeClr val="bg1"/>
            </a:solidFill>
          </p:spPr>
          <p:txBody>
            <a:bodyPr wrap="square" rtlCol="0">
              <a:spAutoFit/>
            </a:bodyPr>
            <a:lstStyle/>
            <a:p>
              <a:pPr algn="r"/>
              <a:r>
                <a:rPr lang="en-GB" sz="1600" b="1" dirty="0">
                  <a:latin typeface="Bahnschrift SemiBold SemiConden" panose="020B0502040204020203" pitchFamily="34" charset="0"/>
                </a:rPr>
                <a:t>Measles</a:t>
              </a:r>
            </a:p>
            <a:p>
              <a:pPr algn="r"/>
              <a:r>
                <a:rPr lang="en-GB" sz="1600" b="1" dirty="0">
                  <a:latin typeface="Bahnschrift SemiBold SemiConden" panose="020B0502040204020203" pitchFamily="34" charset="0"/>
                </a:rPr>
                <a:t>130,000</a:t>
              </a:r>
            </a:p>
          </p:txBody>
        </p:sp>
        <p:sp>
          <p:nvSpPr>
            <p:cNvPr id="12" name="TextBox 11">
              <a:extLst>
                <a:ext uri="{FF2B5EF4-FFF2-40B4-BE49-F238E27FC236}">
                  <a16:creationId xmlns:a16="http://schemas.microsoft.com/office/drawing/2014/main" id="{D00A61E9-A42F-D4EB-6C97-76E74D863E72}"/>
                </a:ext>
              </a:extLst>
            </p:cNvPr>
            <p:cNvSpPr txBox="1"/>
            <p:nvPr/>
          </p:nvSpPr>
          <p:spPr>
            <a:xfrm>
              <a:off x="467544" y="5805262"/>
              <a:ext cx="1338944" cy="943413"/>
            </a:xfrm>
            <a:prstGeom prst="rect">
              <a:avLst/>
            </a:prstGeom>
            <a:solidFill>
              <a:schemeClr val="bg1"/>
            </a:solidFill>
          </p:spPr>
          <p:txBody>
            <a:bodyPr wrap="square" rtlCol="0">
              <a:spAutoFit/>
            </a:bodyPr>
            <a:lstStyle/>
            <a:p>
              <a:pPr algn="r"/>
              <a:r>
                <a:rPr lang="en-GB" sz="1600" b="1" dirty="0">
                  <a:latin typeface="Bahnschrift SemiBold SemiConden" panose="020B0502040204020203" pitchFamily="34" charset="0"/>
                </a:rPr>
                <a:t>Diarrhoeal disease</a:t>
              </a:r>
            </a:p>
            <a:p>
              <a:pPr algn="r"/>
              <a:r>
                <a:rPr lang="en-GB" sz="1600" b="1" dirty="0">
                  <a:latin typeface="Bahnschrift SemiBold SemiConden" panose="020B0502040204020203" pitchFamily="34" charset="0"/>
                </a:rPr>
                <a:t>1.4 million</a:t>
              </a:r>
            </a:p>
          </p:txBody>
        </p:sp>
        <p:sp>
          <p:nvSpPr>
            <p:cNvPr id="13" name="TextBox 12">
              <a:extLst>
                <a:ext uri="{FF2B5EF4-FFF2-40B4-BE49-F238E27FC236}">
                  <a16:creationId xmlns:a16="http://schemas.microsoft.com/office/drawing/2014/main" id="{00AFC016-4E82-2A0E-4F63-E45DD47250AF}"/>
                </a:ext>
              </a:extLst>
            </p:cNvPr>
            <p:cNvSpPr txBox="1"/>
            <p:nvPr/>
          </p:nvSpPr>
          <p:spPr>
            <a:xfrm>
              <a:off x="5436096" y="3164224"/>
              <a:ext cx="1242562" cy="655186"/>
            </a:xfrm>
            <a:prstGeom prst="rect">
              <a:avLst/>
            </a:prstGeom>
            <a:solidFill>
              <a:schemeClr val="bg1"/>
            </a:solidFill>
          </p:spPr>
          <p:txBody>
            <a:bodyPr wrap="square" rtlCol="0">
              <a:spAutoFit/>
            </a:bodyPr>
            <a:lstStyle/>
            <a:p>
              <a:r>
                <a:rPr lang="en-GB" sz="1600" b="1" dirty="0">
                  <a:latin typeface="Bahnschrift SemiBold SemiConden" panose="020B0502040204020203" pitchFamily="34" charset="0"/>
                </a:rPr>
                <a:t>Cancer </a:t>
              </a:r>
            </a:p>
            <a:p>
              <a:r>
                <a:rPr lang="en-GB" sz="1600" b="1" dirty="0">
                  <a:latin typeface="Bahnschrift SemiBold SemiConden" panose="020B0502040204020203" pitchFamily="34" charset="0"/>
                </a:rPr>
                <a:t>8.2 million</a:t>
              </a:r>
            </a:p>
          </p:txBody>
        </p:sp>
        <p:sp>
          <p:nvSpPr>
            <p:cNvPr id="14" name="TextBox 13">
              <a:extLst>
                <a:ext uri="{FF2B5EF4-FFF2-40B4-BE49-F238E27FC236}">
                  <a16:creationId xmlns:a16="http://schemas.microsoft.com/office/drawing/2014/main" id="{8DB96417-0F51-8F79-7C77-9D62EC944346}"/>
                </a:ext>
              </a:extLst>
            </p:cNvPr>
            <p:cNvSpPr txBox="1"/>
            <p:nvPr/>
          </p:nvSpPr>
          <p:spPr>
            <a:xfrm>
              <a:off x="5331087" y="4645586"/>
              <a:ext cx="1872208" cy="943413"/>
            </a:xfrm>
            <a:prstGeom prst="rect">
              <a:avLst/>
            </a:prstGeom>
            <a:solidFill>
              <a:schemeClr val="bg1"/>
            </a:solidFill>
          </p:spPr>
          <p:txBody>
            <a:bodyPr wrap="square" rtlCol="0">
              <a:spAutoFit/>
            </a:bodyPr>
            <a:lstStyle/>
            <a:p>
              <a:r>
                <a:rPr lang="en-GB" sz="1600" b="1" dirty="0">
                  <a:latin typeface="Bahnschrift SemiBold SemiConden" panose="020B0502040204020203" pitchFamily="34" charset="0"/>
                </a:rPr>
                <a:t>Cholera</a:t>
              </a:r>
            </a:p>
            <a:p>
              <a:r>
                <a:rPr lang="en-GB" sz="1600" b="1" dirty="0">
                  <a:latin typeface="Bahnschrift SemiBold SemiConden" panose="020B0502040204020203" pitchFamily="34" charset="0"/>
                </a:rPr>
                <a:t>100,00 – 120,000</a:t>
              </a:r>
            </a:p>
            <a:p>
              <a:endParaRPr lang="en-GB" sz="1600" b="1" dirty="0">
                <a:latin typeface="Bahnschrift SemiBold SemiConden" panose="020B0502040204020203" pitchFamily="34" charset="0"/>
              </a:endParaRPr>
            </a:p>
          </p:txBody>
        </p:sp>
        <p:sp>
          <p:nvSpPr>
            <p:cNvPr id="15" name="TextBox 14">
              <a:extLst>
                <a:ext uri="{FF2B5EF4-FFF2-40B4-BE49-F238E27FC236}">
                  <a16:creationId xmlns:a16="http://schemas.microsoft.com/office/drawing/2014/main" id="{70E33D83-EAEB-FAAB-956D-BA70DD8D736C}"/>
                </a:ext>
              </a:extLst>
            </p:cNvPr>
            <p:cNvSpPr txBox="1"/>
            <p:nvPr/>
          </p:nvSpPr>
          <p:spPr>
            <a:xfrm>
              <a:off x="4644008" y="5951775"/>
              <a:ext cx="1872208" cy="655186"/>
            </a:xfrm>
            <a:prstGeom prst="rect">
              <a:avLst/>
            </a:prstGeom>
            <a:solidFill>
              <a:schemeClr val="bg1"/>
            </a:solidFill>
          </p:spPr>
          <p:txBody>
            <a:bodyPr wrap="square" rtlCol="0">
              <a:spAutoFit/>
            </a:bodyPr>
            <a:lstStyle/>
            <a:p>
              <a:r>
                <a:rPr lang="en-GB" sz="1600" b="1" dirty="0">
                  <a:latin typeface="Bahnschrift SemiBold SemiConden" panose="020B0502040204020203" pitchFamily="34" charset="0"/>
                </a:rPr>
                <a:t>Diabetes</a:t>
              </a:r>
            </a:p>
            <a:p>
              <a:r>
                <a:rPr lang="en-GB" sz="1600" b="1" dirty="0">
                  <a:latin typeface="Bahnschrift SemiBold SemiConden" panose="020B0502040204020203" pitchFamily="34" charset="0"/>
                </a:rPr>
                <a:t>1.5 million</a:t>
              </a:r>
            </a:p>
          </p:txBody>
        </p:sp>
        <p:sp>
          <p:nvSpPr>
            <p:cNvPr id="16" name="TextBox 15">
              <a:extLst>
                <a:ext uri="{FF2B5EF4-FFF2-40B4-BE49-F238E27FC236}">
                  <a16:creationId xmlns:a16="http://schemas.microsoft.com/office/drawing/2014/main" id="{464A4CAF-A3D4-AAE7-64A0-BF882628D7BD}"/>
                </a:ext>
              </a:extLst>
            </p:cNvPr>
            <p:cNvSpPr txBox="1"/>
            <p:nvPr/>
          </p:nvSpPr>
          <p:spPr>
            <a:xfrm>
              <a:off x="4764378" y="1509867"/>
              <a:ext cx="1895854" cy="655186"/>
            </a:xfrm>
            <a:prstGeom prst="rect">
              <a:avLst/>
            </a:prstGeom>
            <a:solidFill>
              <a:schemeClr val="bg1"/>
            </a:solidFill>
          </p:spPr>
          <p:txBody>
            <a:bodyPr wrap="square" rtlCol="0">
              <a:spAutoFit/>
            </a:bodyPr>
            <a:lstStyle/>
            <a:p>
              <a:r>
                <a:rPr lang="en-GB" sz="1600" b="1" dirty="0">
                  <a:latin typeface="Bahnschrift SemiBold SemiConden" panose="020B0502040204020203" pitchFamily="34" charset="0"/>
                </a:rPr>
                <a:t>AMR in 2050</a:t>
              </a:r>
            </a:p>
            <a:p>
              <a:r>
                <a:rPr lang="en-GB" sz="1600" b="1" dirty="0">
                  <a:latin typeface="Bahnschrift SemiBold SemiConden" panose="020B0502040204020203" pitchFamily="34" charset="0"/>
                </a:rPr>
                <a:t>10 million</a:t>
              </a:r>
            </a:p>
          </p:txBody>
        </p:sp>
        <p:sp>
          <p:nvSpPr>
            <p:cNvPr id="17" name="Oval 16">
              <a:extLst>
                <a:ext uri="{FF2B5EF4-FFF2-40B4-BE49-F238E27FC236}">
                  <a16:creationId xmlns:a16="http://schemas.microsoft.com/office/drawing/2014/main" id="{BDE71ACC-105E-4F12-598A-A8151C2BFE5C}"/>
                </a:ext>
              </a:extLst>
            </p:cNvPr>
            <p:cNvSpPr/>
            <p:nvPr/>
          </p:nvSpPr>
          <p:spPr>
            <a:xfrm>
              <a:off x="2520280" y="3773018"/>
              <a:ext cx="1115616" cy="115212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8" name="TextBox 17">
              <a:extLst>
                <a:ext uri="{FF2B5EF4-FFF2-40B4-BE49-F238E27FC236}">
                  <a16:creationId xmlns:a16="http://schemas.microsoft.com/office/drawing/2014/main" id="{ECCE51B8-FDBF-5CD3-834B-EE15390CA1D2}"/>
                </a:ext>
              </a:extLst>
            </p:cNvPr>
            <p:cNvSpPr txBox="1"/>
            <p:nvPr/>
          </p:nvSpPr>
          <p:spPr>
            <a:xfrm>
              <a:off x="2708884" y="3816648"/>
              <a:ext cx="1407978" cy="1206923"/>
            </a:xfrm>
            <a:prstGeom prst="rect">
              <a:avLst/>
            </a:prstGeom>
            <a:noFill/>
          </p:spPr>
          <p:txBody>
            <a:bodyPr wrap="square" rtlCol="0">
              <a:spAutoFit/>
            </a:bodyPr>
            <a:lstStyle/>
            <a:p>
              <a:r>
                <a:rPr lang="en-GB" sz="1600" b="1" dirty="0">
                  <a:latin typeface="Bahnschrift SemiBold SemiConden" panose="020B0502040204020203" pitchFamily="34" charset="0"/>
                </a:rPr>
                <a:t>AMR now</a:t>
              </a:r>
            </a:p>
            <a:p>
              <a:r>
                <a:rPr lang="en-GB" sz="1600" b="1" dirty="0">
                  <a:latin typeface="Bahnschrift SemiBold SemiConden" panose="020B0502040204020203" pitchFamily="34" charset="0"/>
                </a:rPr>
                <a:t>700,000 </a:t>
              </a:r>
            </a:p>
            <a:p>
              <a:r>
                <a:rPr lang="en-GB" sz="1600" b="1" dirty="0">
                  <a:latin typeface="Bahnschrift SemiBold SemiConden" panose="020B0502040204020203" pitchFamily="34" charset="0"/>
                </a:rPr>
                <a:t>(low estimate)</a:t>
              </a:r>
            </a:p>
          </p:txBody>
        </p:sp>
      </p:grpSp>
      <p:sp>
        <p:nvSpPr>
          <p:cNvPr id="19" name="TextBox 18">
            <a:extLst>
              <a:ext uri="{FF2B5EF4-FFF2-40B4-BE49-F238E27FC236}">
                <a16:creationId xmlns:a16="http://schemas.microsoft.com/office/drawing/2014/main" id="{D53EAAB9-277B-BDD3-8761-DAE4C37143CD}"/>
              </a:ext>
            </a:extLst>
          </p:cNvPr>
          <p:cNvSpPr txBox="1"/>
          <p:nvPr/>
        </p:nvSpPr>
        <p:spPr>
          <a:xfrm>
            <a:off x="327394" y="1737929"/>
            <a:ext cx="3618716" cy="369332"/>
          </a:xfrm>
          <a:prstGeom prst="rect">
            <a:avLst/>
          </a:prstGeom>
          <a:noFill/>
        </p:spPr>
        <p:txBody>
          <a:bodyPr wrap="square">
            <a:spAutoFit/>
          </a:bodyPr>
          <a:lstStyle/>
          <a:p>
            <a:r>
              <a:rPr lang="en-GB" dirty="0">
                <a:solidFill>
                  <a:schemeClr val="accent6">
                    <a:lumMod val="10000"/>
                  </a:schemeClr>
                </a:solidFill>
                <a:latin typeface="Calibri "/>
                <a:ea typeface="Calibri" panose="020F0502020204030204" pitchFamily="34" charset="0"/>
                <a:cs typeface="Arial" panose="020B0604020202020204" pitchFamily="34" charset="0"/>
              </a:rPr>
              <a:t>Deaths attributed to AMR every year </a:t>
            </a:r>
          </a:p>
        </p:txBody>
      </p:sp>
      <p:sp>
        <p:nvSpPr>
          <p:cNvPr id="20" name="TextBox 19">
            <a:extLst>
              <a:ext uri="{FF2B5EF4-FFF2-40B4-BE49-F238E27FC236}">
                <a16:creationId xmlns:a16="http://schemas.microsoft.com/office/drawing/2014/main" id="{156C3DB0-047E-5A49-9A62-D5F0E00A9EB5}"/>
              </a:ext>
            </a:extLst>
          </p:cNvPr>
          <p:cNvSpPr txBox="1"/>
          <p:nvPr/>
        </p:nvSpPr>
        <p:spPr>
          <a:xfrm>
            <a:off x="9577052" y="1278215"/>
            <a:ext cx="692818" cy="646331"/>
          </a:xfrm>
          <a:prstGeom prst="rect">
            <a:avLst/>
          </a:prstGeom>
          <a:noFill/>
        </p:spPr>
        <p:txBody>
          <a:bodyPr wrap="none" rtlCol="0">
            <a:spAutoFit/>
          </a:bodyPr>
          <a:lstStyle/>
          <a:p>
            <a:r>
              <a:rPr lang="en-GB" dirty="0"/>
              <a:t>AMR </a:t>
            </a:r>
          </a:p>
          <a:p>
            <a:r>
              <a:rPr lang="en-GB" dirty="0"/>
              <a:t>2050</a:t>
            </a:r>
          </a:p>
        </p:txBody>
      </p:sp>
      <p:sp>
        <p:nvSpPr>
          <p:cNvPr id="21" name="TextBox 20">
            <a:extLst>
              <a:ext uri="{FF2B5EF4-FFF2-40B4-BE49-F238E27FC236}">
                <a16:creationId xmlns:a16="http://schemas.microsoft.com/office/drawing/2014/main" id="{FC1CEBD1-DC45-B220-4594-1B102FEC8F7C}"/>
              </a:ext>
            </a:extLst>
          </p:cNvPr>
          <p:cNvSpPr txBox="1"/>
          <p:nvPr/>
        </p:nvSpPr>
        <p:spPr>
          <a:xfrm>
            <a:off x="10367887" y="1120806"/>
            <a:ext cx="1266372" cy="923330"/>
          </a:xfrm>
          <a:prstGeom prst="rect">
            <a:avLst/>
          </a:prstGeom>
          <a:noFill/>
        </p:spPr>
        <p:txBody>
          <a:bodyPr wrap="none" rtlCol="0">
            <a:spAutoFit/>
          </a:bodyPr>
          <a:lstStyle/>
          <a:p>
            <a:pPr algn="ctr"/>
            <a:r>
              <a:rPr lang="en-GB" dirty="0">
                <a:latin typeface="Calibri "/>
              </a:rPr>
              <a:t>Diabetes </a:t>
            </a:r>
          </a:p>
          <a:p>
            <a:pPr algn="ctr"/>
            <a:r>
              <a:rPr lang="en-GB" dirty="0">
                <a:latin typeface="Calibri "/>
              </a:rPr>
              <a:t>and cancer </a:t>
            </a:r>
          </a:p>
          <a:p>
            <a:pPr algn="ctr"/>
            <a:r>
              <a:rPr lang="en-GB" dirty="0">
                <a:latin typeface="Calibri "/>
              </a:rPr>
              <a:t>combined</a:t>
            </a:r>
          </a:p>
        </p:txBody>
      </p:sp>
      <p:graphicFrame>
        <p:nvGraphicFramePr>
          <p:cNvPr id="22" name="Chart 21" descr="Chart comparing predicted AMR mortalities in 2050 (10 million) with diabetes and cancer mortalities combined (9.7 million)">
            <a:extLst>
              <a:ext uri="{FF2B5EF4-FFF2-40B4-BE49-F238E27FC236}">
                <a16:creationId xmlns:a16="http://schemas.microsoft.com/office/drawing/2014/main" id="{1C9381B9-F90B-957F-518A-AACBDB64164D}"/>
              </a:ext>
            </a:extLst>
          </p:cNvPr>
          <p:cNvGraphicFramePr>
            <a:graphicFrameLocks/>
          </p:cNvGraphicFramePr>
          <p:nvPr>
            <p:extLst>
              <p:ext uri="{D42A27DB-BD31-4B8C-83A1-F6EECF244321}">
                <p14:modId xmlns:p14="http://schemas.microsoft.com/office/powerpoint/2010/main" val="989743697"/>
              </p:ext>
            </p:extLst>
          </p:nvPr>
        </p:nvGraphicFramePr>
        <p:xfrm>
          <a:off x="8796024" y="2251547"/>
          <a:ext cx="2304460" cy="3809316"/>
        </p:xfrm>
        <a:graphic>
          <a:graphicData uri="http://schemas.openxmlformats.org/drawingml/2006/chart">
            <c:chart xmlns:c="http://schemas.openxmlformats.org/drawingml/2006/chart" xmlns:r="http://schemas.openxmlformats.org/officeDocument/2006/relationships" r:id="rId4"/>
          </a:graphicData>
        </a:graphic>
      </p:graphicFrame>
      <p:cxnSp>
        <p:nvCxnSpPr>
          <p:cNvPr id="23" name="Straight Arrow Connector 22">
            <a:extLst>
              <a:ext uri="{FF2B5EF4-FFF2-40B4-BE49-F238E27FC236}">
                <a16:creationId xmlns:a16="http://schemas.microsoft.com/office/drawing/2014/main" id="{F5B1D57D-1E8C-E734-2BCD-D320B62C5518}"/>
              </a:ext>
              <a:ext uri="{C183D7F6-B498-43B3-948B-1728B52AA6E4}">
                <adec:decorative xmlns:adec="http://schemas.microsoft.com/office/drawing/2017/decorative" val="1"/>
              </a:ext>
            </a:extLst>
          </p:cNvPr>
          <p:cNvCxnSpPr>
            <a:cxnSpLocks/>
          </p:cNvCxnSpPr>
          <p:nvPr/>
        </p:nvCxnSpPr>
        <p:spPr>
          <a:xfrm>
            <a:off x="9879377" y="1872320"/>
            <a:ext cx="0" cy="575034"/>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0631DEDA-EF46-FC18-F5E4-A44FB012AC0F}"/>
              </a:ext>
              <a:ext uri="{C183D7F6-B498-43B3-948B-1728B52AA6E4}">
                <adec:decorative xmlns:adec="http://schemas.microsoft.com/office/drawing/2017/decorative" val="1"/>
              </a:ext>
            </a:extLst>
          </p:cNvPr>
          <p:cNvCxnSpPr>
            <a:cxnSpLocks/>
          </p:cNvCxnSpPr>
          <p:nvPr/>
        </p:nvCxnSpPr>
        <p:spPr>
          <a:xfrm>
            <a:off x="10596692" y="2024359"/>
            <a:ext cx="0" cy="575034"/>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234B284-225B-7F3E-ABD7-9F200C8AC8DD}"/>
              </a:ext>
            </a:extLst>
          </p:cNvPr>
          <p:cNvSpPr txBox="1"/>
          <p:nvPr/>
        </p:nvSpPr>
        <p:spPr>
          <a:xfrm rot="5400000">
            <a:off x="8952590" y="3052362"/>
            <a:ext cx="1871025" cy="584775"/>
          </a:xfrm>
          <a:prstGeom prst="rect">
            <a:avLst/>
          </a:prstGeom>
          <a:noFill/>
        </p:spPr>
        <p:txBody>
          <a:bodyPr wrap="none" rtlCol="0">
            <a:spAutoFit/>
          </a:bodyPr>
          <a:lstStyle/>
          <a:p>
            <a:r>
              <a:rPr lang="en-GB" sz="3200" dirty="0">
                <a:solidFill>
                  <a:schemeClr val="bg1"/>
                </a:solidFill>
                <a:latin typeface="Arial Narrow" panose="020B0606020202030204" pitchFamily="34" charset="0"/>
              </a:rPr>
              <a:t>10,000,000</a:t>
            </a:r>
          </a:p>
        </p:txBody>
      </p:sp>
      <p:sp>
        <p:nvSpPr>
          <p:cNvPr id="26" name="TextBox 25">
            <a:extLst>
              <a:ext uri="{FF2B5EF4-FFF2-40B4-BE49-F238E27FC236}">
                <a16:creationId xmlns:a16="http://schemas.microsoft.com/office/drawing/2014/main" id="{46C1DEDB-9B17-520E-B709-A45626943444}"/>
              </a:ext>
            </a:extLst>
          </p:cNvPr>
          <p:cNvSpPr txBox="1"/>
          <p:nvPr/>
        </p:nvSpPr>
        <p:spPr>
          <a:xfrm rot="5400000">
            <a:off x="9778592" y="3204762"/>
            <a:ext cx="1683474" cy="584775"/>
          </a:xfrm>
          <a:prstGeom prst="rect">
            <a:avLst/>
          </a:prstGeom>
          <a:noFill/>
        </p:spPr>
        <p:txBody>
          <a:bodyPr wrap="none" rtlCol="0">
            <a:spAutoFit/>
          </a:bodyPr>
          <a:lstStyle/>
          <a:p>
            <a:r>
              <a:rPr lang="en-GB" sz="3200" dirty="0">
                <a:solidFill>
                  <a:schemeClr val="bg1"/>
                </a:solidFill>
                <a:latin typeface="Arial Narrow" panose="020B0606020202030204" pitchFamily="34" charset="0"/>
              </a:rPr>
              <a:t>9,700,000</a:t>
            </a:r>
          </a:p>
        </p:txBody>
      </p:sp>
      <p:sp>
        <p:nvSpPr>
          <p:cNvPr id="27" name="TextBox 26">
            <a:extLst>
              <a:ext uri="{FF2B5EF4-FFF2-40B4-BE49-F238E27FC236}">
                <a16:creationId xmlns:a16="http://schemas.microsoft.com/office/drawing/2014/main" id="{E85A7EDA-8E5F-B3A8-CF2E-643751C7CC0A}"/>
              </a:ext>
            </a:extLst>
          </p:cNvPr>
          <p:cNvSpPr txBox="1"/>
          <p:nvPr/>
        </p:nvSpPr>
        <p:spPr>
          <a:xfrm>
            <a:off x="9367736" y="6466673"/>
            <a:ext cx="2027237" cy="369332"/>
          </a:xfrm>
          <a:prstGeom prst="rect">
            <a:avLst/>
          </a:prstGeom>
          <a:noFill/>
        </p:spPr>
        <p:txBody>
          <a:bodyPr wrap="square">
            <a:spAutoFit/>
          </a:bodyPr>
          <a:lstStyle/>
          <a:p>
            <a:pPr algn="r"/>
            <a:r>
              <a:rPr lang="en-GB" dirty="0"/>
              <a:t>(O ’Neill, 2016) </a:t>
            </a:r>
          </a:p>
        </p:txBody>
      </p:sp>
    </p:spTree>
    <p:extLst>
      <p:ext uri="{BB962C8B-B14F-4D97-AF65-F5344CB8AC3E}">
        <p14:creationId xmlns:p14="http://schemas.microsoft.com/office/powerpoint/2010/main" val="29142363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AE106-88F3-DE43-24A7-310EDD582262}"/>
              </a:ext>
            </a:extLst>
          </p:cNvPr>
          <p:cNvSpPr>
            <a:spLocks noGrp="1"/>
          </p:cNvSpPr>
          <p:nvPr>
            <p:ph type="title"/>
          </p:nvPr>
        </p:nvSpPr>
        <p:spPr>
          <a:xfrm>
            <a:off x="1581150" y="365125"/>
            <a:ext cx="10306050" cy="1325563"/>
          </a:xfrm>
        </p:spPr>
        <p:txBody>
          <a:bodyPr>
            <a:normAutofit/>
          </a:bodyPr>
          <a:lstStyle/>
          <a:p>
            <a:r>
              <a:rPr lang="en-GB" dirty="0"/>
              <a:t>M</a:t>
            </a:r>
            <a:r>
              <a:rPr lang="en-GB" sz="4400" dirty="0"/>
              <a:t>ajority of antibiotics are prescribed in general practice</a:t>
            </a:r>
            <a:endParaRPr lang="en-GB" dirty="0"/>
          </a:p>
        </p:txBody>
      </p:sp>
      <p:sp>
        <p:nvSpPr>
          <p:cNvPr id="3" name="Slide Number Placeholder 2">
            <a:extLst>
              <a:ext uri="{FF2B5EF4-FFF2-40B4-BE49-F238E27FC236}">
                <a16:creationId xmlns:a16="http://schemas.microsoft.com/office/drawing/2014/main" id="{8D023765-8639-96C6-3A9D-14E72813067B}"/>
              </a:ext>
            </a:extLst>
          </p:cNvPr>
          <p:cNvSpPr>
            <a:spLocks noGrp="1"/>
          </p:cNvSpPr>
          <p:nvPr>
            <p:ph type="sldNum" sz="quarter" idx="10"/>
          </p:nvPr>
        </p:nvSpPr>
        <p:spPr/>
        <p:txBody>
          <a:bodyPr/>
          <a:lstStyle/>
          <a:p>
            <a:pPr>
              <a:defRPr/>
            </a:pPr>
            <a:r>
              <a:rPr lang="en-US"/>
              <a:t>  </a:t>
            </a:r>
            <a:fld id="{45F8D313-CCBE-49D6-A3BC-57B1848DFB52}" type="slidenum">
              <a:rPr lang="en-US" smtClean="0"/>
              <a:pPr>
                <a:defRPr/>
              </a:pPr>
              <a:t>6</a:t>
            </a:fld>
            <a:r>
              <a:rPr lang="en-US"/>
              <a:t> </a:t>
            </a:r>
            <a:endParaRPr lang="en-US" dirty="0"/>
          </a:p>
        </p:txBody>
      </p:sp>
      <p:sp>
        <p:nvSpPr>
          <p:cNvPr id="4" name="Footer Placeholder 3">
            <a:extLst>
              <a:ext uri="{FF2B5EF4-FFF2-40B4-BE49-F238E27FC236}">
                <a16:creationId xmlns:a16="http://schemas.microsoft.com/office/drawing/2014/main" id="{EC9F27DE-EF35-B3EA-E97C-C8144AAB335C}"/>
              </a:ext>
            </a:extLst>
          </p:cNvPr>
          <p:cNvSpPr>
            <a:spLocks noGrp="1"/>
          </p:cNvSpPr>
          <p:nvPr>
            <p:ph type="ftr" sz="quarter" idx="11"/>
          </p:nvPr>
        </p:nvSpPr>
        <p:spPr/>
        <p:txBody>
          <a:bodyPr/>
          <a:lstStyle/>
          <a:p>
            <a:pPr>
              <a:defRPr/>
            </a:pPr>
            <a:r>
              <a:rPr lang="en-US" sz="1800" dirty="0">
                <a:solidFill>
                  <a:schemeClr val="tx1"/>
                </a:solidFill>
              </a:rPr>
              <a:t>(UKHSA, 2022)</a:t>
            </a:r>
          </a:p>
        </p:txBody>
      </p:sp>
      <p:pic>
        <p:nvPicPr>
          <p:cNvPr id="5" name="Picture 4">
            <a:extLst>
              <a:ext uri="{FF2B5EF4-FFF2-40B4-BE49-F238E27FC236}">
                <a16:creationId xmlns:a16="http://schemas.microsoft.com/office/drawing/2014/main" id="{E1607365-36ED-07FD-A190-24602A80C1A4}"/>
              </a:ext>
            </a:extLst>
          </p:cNvPr>
          <p:cNvPicPr>
            <a:picLocks noChangeAspect="1"/>
          </p:cNvPicPr>
          <p:nvPr/>
        </p:nvPicPr>
        <p:blipFill rotWithShape="1">
          <a:blip r:embed="rId3"/>
          <a:srcRect t="9336" r="4640" b="10771"/>
          <a:stretch/>
        </p:blipFill>
        <p:spPr>
          <a:xfrm>
            <a:off x="2598389" y="1690688"/>
            <a:ext cx="6995221" cy="4562871"/>
          </a:xfrm>
          <a:prstGeom prst="rect">
            <a:avLst/>
          </a:prstGeom>
        </p:spPr>
      </p:pic>
      <p:sp>
        <p:nvSpPr>
          <p:cNvPr id="6" name="TextBox 5">
            <a:extLst>
              <a:ext uri="{FF2B5EF4-FFF2-40B4-BE49-F238E27FC236}">
                <a16:creationId xmlns:a16="http://schemas.microsoft.com/office/drawing/2014/main" id="{5F59E114-71E7-B249-7BB1-1224ED6F1929}"/>
              </a:ext>
            </a:extLst>
          </p:cNvPr>
          <p:cNvSpPr txBox="1"/>
          <p:nvPr/>
        </p:nvSpPr>
        <p:spPr>
          <a:xfrm>
            <a:off x="8900160" y="1770870"/>
            <a:ext cx="3291840" cy="707886"/>
          </a:xfrm>
          <a:prstGeom prst="rect">
            <a:avLst/>
          </a:prstGeom>
          <a:noFill/>
        </p:spPr>
        <p:txBody>
          <a:bodyPr wrap="square">
            <a:spAutoFit/>
          </a:bodyPr>
          <a:lstStyle/>
          <a:p>
            <a:r>
              <a:rPr lang="en-GB" sz="2000" b="0" kern="1200" dirty="0">
                <a:solidFill>
                  <a:schemeClr val="accent6">
                    <a:lumMod val="10000"/>
                  </a:schemeClr>
                </a:solidFill>
                <a:effectLst/>
                <a:ea typeface="+mn-ea"/>
                <a:cs typeface="Arial" panose="020B0604020202020204" pitchFamily="34" charset="0"/>
              </a:rPr>
              <a:t>Total antibiotic consumption by setting</a:t>
            </a:r>
            <a:endParaRPr lang="en-GB" sz="2000" dirty="0">
              <a:solidFill>
                <a:schemeClr val="accent6">
                  <a:lumMod val="10000"/>
                </a:schemeClr>
              </a:solidFill>
            </a:endParaRPr>
          </a:p>
        </p:txBody>
      </p:sp>
      <p:sp>
        <p:nvSpPr>
          <p:cNvPr id="7" name="Date Placeholder 3">
            <a:extLst>
              <a:ext uri="{FF2B5EF4-FFF2-40B4-BE49-F238E27FC236}">
                <a16:creationId xmlns:a16="http://schemas.microsoft.com/office/drawing/2014/main" id="{BFC1DD4B-CE38-12D3-DEF0-B94174560A75}"/>
              </a:ext>
            </a:extLst>
          </p:cNvPr>
          <p:cNvSpPr txBox="1">
            <a:spLocks/>
          </p:cNvSpPr>
          <p:nvPr/>
        </p:nvSpPr>
        <p:spPr>
          <a:xfrm>
            <a:off x="8382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a:t>May 2023</a:t>
            </a:r>
            <a:endParaRPr lang="en-GB" dirty="0"/>
          </a:p>
        </p:txBody>
      </p:sp>
    </p:spTree>
    <p:extLst>
      <p:ext uri="{BB962C8B-B14F-4D97-AF65-F5344CB8AC3E}">
        <p14:creationId xmlns:p14="http://schemas.microsoft.com/office/powerpoint/2010/main" val="39932880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7E4B69F-BAD3-930A-70E0-E8FF8B72123C}"/>
              </a:ext>
            </a:extLst>
          </p:cNvPr>
          <p:cNvSpPr>
            <a:spLocks noGrp="1"/>
          </p:cNvSpPr>
          <p:nvPr>
            <p:ph type="title"/>
          </p:nvPr>
        </p:nvSpPr>
        <p:spPr/>
        <p:txBody>
          <a:bodyPr/>
          <a:lstStyle/>
          <a:p>
            <a:r>
              <a:rPr lang="en-GB" dirty="0"/>
              <a:t>Why audit antibiotic prescribing?</a:t>
            </a:r>
          </a:p>
        </p:txBody>
      </p:sp>
      <p:sp>
        <p:nvSpPr>
          <p:cNvPr id="6" name="Content Placeholder 5">
            <a:extLst>
              <a:ext uri="{FF2B5EF4-FFF2-40B4-BE49-F238E27FC236}">
                <a16:creationId xmlns:a16="http://schemas.microsoft.com/office/drawing/2014/main" id="{AEB1DEE7-BA37-9518-E382-51951163338C}"/>
              </a:ext>
            </a:extLst>
          </p:cNvPr>
          <p:cNvSpPr>
            <a:spLocks noGrp="1"/>
          </p:cNvSpPr>
          <p:nvPr>
            <p:ph idx="1"/>
          </p:nvPr>
        </p:nvSpPr>
        <p:spPr>
          <a:xfrm>
            <a:off x="838200" y="2286491"/>
            <a:ext cx="10515600" cy="3008523"/>
          </a:xfrm>
        </p:spPr>
        <p:txBody>
          <a:bodyPr>
            <a:normAutofit/>
          </a:bodyPr>
          <a:lstStyle/>
          <a:p>
            <a:pPr marL="514350" indent="-514350">
              <a:buFont typeface="+mj-lt"/>
              <a:buAutoNum type="arabicPeriod"/>
            </a:pPr>
            <a:r>
              <a:rPr lang="en-GB" dirty="0"/>
              <a:t>E</a:t>
            </a:r>
            <a:r>
              <a:rPr lang="en-GB" b="0" i="0" dirty="0">
                <a:effectLst/>
              </a:rPr>
              <a:t>valuate, support and promote good prescribing practices</a:t>
            </a:r>
          </a:p>
          <a:p>
            <a:pPr lvl="1"/>
            <a:endParaRPr lang="en-GB" b="0" i="0" dirty="0">
              <a:effectLst/>
            </a:endParaRPr>
          </a:p>
          <a:p>
            <a:pPr marL="514350" indent="-514350">
              <a:buFont typeface="+mj-lt"/>
              <a:buAutoNum type="arabicPeriod"/>
            </a:pPr>
            <a:r>
              <a:rPr lang="en-GB" dirty="0"/>
              <a:t>Improve the quality of prescriptions </a:t>
            </a:r>
          </a:p>
          <a:p>
            <a:pPr marL="457200" lvl="1" indent="0">
              <a:buNone/>
            </a:pPr>
            <a:endParaRPr lang="en-GB" dirty="0"/>
          </a:p>
          <a:p>
            <a:pPr marL="514350" indent="-514350">
              <a:buFont typeface="+mj-lt"/>
              <a:buAutoNum type="arabicPeriod"/>
            </a:pPr>
            <a:r>
              <a:rPr lang="en-GB" dirty="0"/>
              <a:t>Improve prescribing safety in general practice</a:t>
            </a:r>
          </a:p>
        </p:txBody>
      </p:sp>
      <p:sp>
        <p:nvSpPr>
          <p:cNvPr id="3" name="Slide Number Placeholder 2">
            <a:extLst>
              <a:ext uri="{FF2B5EF4-FFF2-40B4-BE49-F238E27FC236}">
                <a16:creationId xmlns:a16="http://schemas.microsoft.com/office/drawing/2014/main" id="{97B3617B-3147-25C2-0162-6198686CB380}"/>
              </a:ext>
            </a:extLst>
          </p:cNvPr>
          <p:cNvSpPr>
            <a:spLocks noGrp="1"/>
          </p:cNvSpPr>
          <p:nvPr>
            <p:ph type="sldNum" sz="quarter" idx="12"/>
          </p:nvPr>
        </p:nvSpPr>
        <p:spPr/>
        <p:txBody>
          <a:bodyPr/>
          <a:lstStyle/>
          <a:p>
            <a:pPr>
              <a:defRPr/>
            </a:pPr>
            <a:r>
              <a:rPr lang="en-US"/>
              <a:t>  </a:t>
            </a:r>
            <a:fld id="{45F8D313-CCBE-49D6-A3BC-57B1848DFB52}" type="slidenum">
              <a:rPr lang="en-US" smtClean="0"/>
              <a:pPr>
                <a:defRPr/>
              </a:pPr>
              <a:t>7</a:t>
            </a:fld>
            <a:r>
              <a:rPr lang="en-US"/>
              <a:t> </a:t>
            </a:r>
            <a:endParaRPr lang="en-US" dirty="0"/>
          </a:p>
        </p:txBody>
      </p:sp>
      <p:sp>
        <p:nvSpPr>
          <p:cNvPr id="2" name="Date Placeholder 3">
            <a:extLst>
              <a:ext uri="{FF2B5EF4-FFF2-40B4-BE49-F238E27FC236}">
                <a16:creationId xmlns:a16="http://schemas.microsoft.com/office/drawing/2014/main" id="{8245CDBA-BB61-4557-86CF-5DC9930719F3}"/>
              </a:ext>
            </a:extLst>
          </p:cNvPr>
          <p:cNvSpPr>
            <a:spLocks noGrp="1"/>
          </p:cNvSpPr>
          <p:nvPr>
            <p:ph type="dt" sz="half" idx="10"/>
          </p:nvPr>
        </p:nvSpPr>
        <p:spPr>
          <a:xfrm>
            <a:off x="838200" y="6356350"/>
            <a:ext cx="2743200" cy="365125"/>
          </a:xfrm>
        </p:spPr>
        <p:txBody>
          <a:bodyPr/>
          <a:lstStyle/>
          <a:p>
            <a:r>
              <a:rPr lang="en-US" dirty="0"/>
              <a:t>May 2023</a:t>
            </a:r>
            <a:endParaRPr lang="en-GB" dirty="0"/>
          </a:p>
        </p:txBody>
      </p:sp>
      <p:sp>
        <p:nvSpPr>
          <p:cNvPr id="5" name="Footer Placeholder 4">
            <a:extLst>
              <a:ext uri="{FF2B5EF4-FFF2-40B4-BE49-F238E27FC236}">
                <a16:creationId xmlns:a16="http://schemas.microsoft.com/office/drawing/2014/main" id="{8AF3AF43-F4B3-2D71-A9BD-4B0CE812A7CC}"/>
              </a:ext>
            </a:extLst>
          </p:cNvPr>
          <p:cNvSpPr>
            <a:spLocks noGrp="1"/>
          </p:cNvSpPr>
          <p:nvPr>
            <p:ph type="ftr" sz="quarter" idx="11"/>
          </p:nvPr>
        </p:nvSpPr>
        <p:spPr>
          <a:xfrm>
            <a:off x="4038600" y="6356350"/>
            <a:ext cx="4114800" cy="365125"/>
          </a:xfrm>
        </p:spPr>
        <p:txBody>
          <a:bodyPr/>
          <a:lstStyle/>
          <a:p>
            <a:pPr algn="l"/>
            <a:r>
              <a:rPr lang="en-ZW" sz="1700" dirty="0">
                <a:solidFill>
                  <a:schemeClr val="tx1"/>
                </a:solidFill>
              </a:rPr>
              <a:t>(</a:t>
            </a:r>
            <a:r>
              <a:rPr lang="en-GB" sz="1700" dirty="0">
                <a:solidFill>
                  <a:schemeClr val="tx1"/>
                </a:solidFill>
              </a:rPr>
              <a:t>Burgess, 2011)</a:t>
            </a:r>
            <a:endParaRPr lang="en-ZW" sz="1700" dirty="0">
              <a:solidFill>
                <a:schemeClr val="tx1"/>
              </a:solidFill>
            </a:endParaRPr>
          </a:p>
          <a:p>
            <a:pPr algn="l"/>
            <a:r>
              <a:rPr lang="en-GB" sz="1700" dirty="0">
                <a:solidFill>
                  <a:schemeClr val="tx1"/>
                </a:solidFill>
              </a:rPr>
              <a:t>(Care in Mind, 2020)</a:t>
            </a:r>
          </a:p>
        </p:txBody>
      </p:sp>
      <p:sp>
        <p:nvSpPr>
          <p:cNvPr id="10" name="TextBox 9">
            <a:extLst>
              <a:ext uri="{FF2B5EF4-FFF2-40B4-BE49-F238E27FC236}">
                <a16:creationId xmlns:a16="http://schemas.microsoft.com/office/drawing/2014/main" id="{84ECE08C-8888-28D3-3502-9C9C56BF5D3C}"/>
              </a:ext>
            </a:extLst>
          </p:cNvPr>
          <p:cNvSpPr txBox="1"/>
          <p:nvPr/>
        </p:nvSpPr>
        <p:spPr>
          <a:xfrm>
            <a:off x="6326372" y="6212512"/>
            <a:ext cx="2358656" cy="353943"/>
          </a:xfrm>
          <a:prstGeom prst="rect">
            <a:avLst/>
          </a:prstGeom>
          <a:noFill/>
        </p:spPr>
        <p:txBody>
          <a:bodyPr wrap="square">
            <a:spAutoFit/>
          </a:bodyPr>
          <a:lstStyle/>
          <a:p>
            <a:pPr algn="l"/>
            <a:r>
              <a:rPr lang="en-ZW" sz="1700" dirty="0">
                <a:solidFill>
                  <a:schemeClr val="tx1"/>
                </a:solidFill>
              </a:rPr>
              <a:t>(Hughes, 2012)</a:t>
            </a:r>
          </a:p>
        </p:txBody>
      </p:sp>
    </p:spTree>
    <p:extLst>
      <p:ext uri="{BB962C8B-B14F-4D97-AF65-F5344CB8AC3E}">
        <p14:creationId xmlns:p14="http://schemas.microsoft.com/office/powerpoint/2010/main" val="371018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0371C-4AD7-3ABE-124F-27ED99F3541E}"/>
              </a:ext>
            </a:extLst>
          </p:cNvPr>
          <p:cNvSpPr>
            <a:spLocks noGrp="1"/>
          </p:cNvSpPr>
          <p:nvPr>
            <p:ph type="title"/>
          </p:nvPr>
        </p:nvSpPr>
        <p:spPr>
          <a:xfrm>
            <a:off x="1581150" y="365125"/>
            <a:ext cx="10371364" cy="1325563"/>
          </a:xfrm>
        </p:spPr>
        <p:txBody>
          <a:bodyPr/>
          <a:lstStyle/>
          <a:p>
            <a:r>
              <a:rPr lang="en-GB" dirty="0"/>
              <a:t>Why use audit and feedback?</a:t>
            </a:r>
          </a:p>
        </p:txBody>
      </p:sp>
      <p:sp>
        <p:nvSpPr>
          <p:cNvPr id="3" name="Slide Number Placeholder 2">
            <a:extLst>
              <a:ext uri="{FF2B5EF4-FFF2-40B4-BE49-F238E27FC236}">
                <a16:creationId xmlns:a16="http://schemas.microsoft.com/office/drawing/2014/main" id="{0A02ACD6-57C6-FE53-B4D5-7E8A45AE9847}"/>
              </a:ext>
            </a:extLst>
          </p:cNvPr>
          <p:cNvSpPr>
            <a:spLocks noGrp="1"/>
          </p:cNvSpPr>
          <p:nvPr>
            <p:ph type="sldNum" sz="quarter" idx="10"/>
          </p:nvPr>
        </p:nvSpPr>
        <p:spPr/>
        <p:txBody>
          <a:bodyPr/>
          <a:lstStyle/>
          <a:p>
            <a:pPr>
              <a:defRPr/>
            </a:pPr>
            <a:r>
              <a:rPr lang="en-US"/>
              <a:t>  </a:t>
            </a:r>
            <a:fld id="{45F8D313-CCBE-49D6-A3BC-57B1848DFB52}" type="slidenum">
              <a:rPr lang="en-US" smtClean="0"/>
              <a:pPr>
                <a:defRPr/>
              </a:pPr>
              <a:t>8</a:t>
            </a:fld>
            <a:r>
              <a:rPr lang="en-US"/>
              <a:t> </a:t>
            </a:r>
            <a:endParaRPr lang="en-US" dirty="0"/>
          </a:p>
        </p:txBody>
      </p:sp>
      <p:sp>
        <p:nvSpPr>
          <p:cNvPr id="4" name="Footer Placeholder 3">
            <a:extLst>
              <a:ext uri="{FF2B5EF4-FFF2-40B4-BE49-F238E27FC236}">
                <a16:creationId xmlns:a16="http://schemas.microsoft.com/office/drawing/2014/main" id="{DD505C99-6723-BCB7-FA1D-0F8B8DE6C584}"/>
              </a:ext>
            </a:extLst>
          </p:cNvPr>
          <p:cNvSpPr>
            <a:spLocks noGrp="1"/>
          </p:cNvSpPr>
          <p:nvPr>
            <p:ph type="ftr" sz="quarter" idx="11"/>
          </p:nvPr>
        </p:nvSpPr>
        <p:spPr/>
        <p:txBody>
          <a:bodyPr/>
          <a:lstStyle/>
          <a:p>
            <a:pPr>
              <a:defRPr/>
            </a:pPr>
            <a:r>
              <a:rPr lang="en-GB" dirty="0"/>
              <a:t>rcgp.org.uk/</a:t>
            </a:r>
            <a:r>
              <a:rPr lang="en-GB" dirty="0" err="1"/>
              <a:t>TARGETantibiotics</a:t>
            </a:r>
            <a:endParaRPr lang="en-GB" dirty="0"/>
          </a:p>
        </p:txBody>
      </p:sp>
      <p:sp>
        <p:nvSpPr>
          <p:cNvPr id="5" name="Content Placeholder 2">
            <a:extLst>
              <a:ext uri="{FF2B5EF4-FFF2-40B4-BE49-F238E27FC236}">
                <a16:creationId xmlns:a16="http://schemas.microsoft.com/office/drawing/2014/main" id="{6D242621-6996-940B-08B9-086B2B1FB335}"/>
              </a:ext>
            </a:extLst>
          </p:cNvPr>
          <p:cNvSpPr txBox="1">
            <a:spLocks/>
          </p:cNvSpPr>
          <p:nvPr/>
        </p:nvSpPr>
        <p:spPr>
          <a:xfrm>
            <a:off x="838200" y="1825625"/>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a:pPr>
            <a:r>
              <a:rPr lang="en-GB" dirty="0"/>
              <a:t>Identify areas for improvement and areas to celebrate</a:t>
            </a:r>
          </a:p>
          <a:p>
            <a:pPr marL="514350" indent="-514350" algn="l">
              <a:buFont typeface="+mj-lt"/>
              <a:buAutoNum type="arabicPeriod"/>
            </a:pPr>
            <a:r>
              <a:rPr lang="en-GB" dirty="0"/>
              <a:t>Personal development &amp; reflection on own antibiotic prescribing </a:t>
            </a:r>
          </a:p>
          <a:p>
            <a:pPr marL="514350" indent="-514350" algn="l">
              <a:buFont typeface="+mj-lt"/>
              <a:buAutoNum type="arabicPeriod"/>
            </a:pPr>
            <a:r>
              <a:rPr lang="en-GB" dirty="0"/>
              <a:t>Practice-wide reflection on antibiotic prescribing </a:t>
            </a:r>
          </a:p>
          <a:p>
            <a:pPr marL="514350" indent="-514350" algn="l">
              <a:buFont typeface="+mj-lt"/>
              <a:buAutoNum type="arabicPeriod"/>
            </a:pPr>
            <a:r>
              <a:rPr lang="en-GB" dirty="0"/>
              <a:t>Problem solving</a:t>
            </a:r>
          </a:p>
          <a:p>
            <a:pPr marL="514350" indent="-514350">
              <a:buFont typeface="+mj-lt"/>
              <a:buAutoNum type="arabicPeriod"/>
            </a:pPr>
            <a:r>
              <a:rPr lang="en-GB" dirty="0"/>
              <a:t>Action to support positive change</a:t>
            </a:r>
          </a:p>
          <a:p>
            <a:pPr marL="514350" indent="-514350" algn="l">
              <a:buFont typeface="+mj-lt"/>
              <a:buAutoNum type="arabicPeriod"/>
            </a:pPr>
            <a:endParaRPr lang="en-GB" dirty="0"/>
          </a:p>
        </p:txBody>
      </p:sp>
      <p:sp>
        <p:nvSpPr>
          <p:cNvPr id="6" name="TextBox 5">
            <a:extLst>
              <a:ext uri="{FF2B5EF4-FFF2-40B4-BE49-F238E27FC236}">
                <a16:creationId xmlns:a16="http://schemas.microsoft.com/office/drawing/2014/main" id="{D61F1CDB-09CA-BA95-0461-F3C1B399DD2B}"/>
              </a:ext>
            </a:extLst>
          </p:cNvPr>
          <p:cNvSpPr txBox="1"/>
          <p:nvPr/>
        </p:nvSpPr>
        <p:spPr>
          <a:xfrm>
            <a:off x="3389193" y="5522541"/>
            <a:ext cx="5413610" cy="523220"/>
          </a:xfrm>
          <a:prstGeom prst="rect">
            <a:avLst/>
          </a:prstGeom>
          <a:noFill/>
          <a:ln>
            <a:solidFill>
              <a:srgbClr val="AD0016"/>
            </a:solidFill>
          </a:ln>
        </p:spPr>
        <p:txBody>
          <a:bodyPr wrap="square">
            <a:spAutoFit/>
          </a:bodyPr>
          <a:lstStyle/>
          <a:p>
            <a:pPr algn="ctr"/>
            <a:r>
              <a:rPr lang="en-GB" sz="2800" dirty="0">
                <a:solidFill>
                  <a:srgbClr val="AD0016"/>
                </a:solidFill>
              </a:rPr>
              <a:t>Optimise prescribing &amp; reduce AMR</a:t>
            </a:r>
          </a:p>
        </p:txBody>
      </p:sp>
      <p:sp>
        <p:nvSpPr>
          <p:cNvPr id="7" name="Arrow: Down 6">
            <a:extLst>
              <a:ext uri="{FF2B5EF4-FFF2-40B4-BE49-F238E27FC236}">
                <a16:creationId xmlns:a16="http://schemas.microsoft.com/office/drawing/2014/main" id="{3B296799-594C-5D77-EB4D-D6056009E0FC}"/>
              </a:ext>
            </a:extLst>
          </p:cNvPr>
          <p:cNvSpPr/>
          <p:nvPr/>
        </p:nvSpPr>
        <p:spPr>
          <a:xfrm>
            <a:off x="5812052" y="4553541"/>
            <a:ext cx="567891" cy="67496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Date Placeholder 3">
            <a:extLst>
              <a:ext uri="{FF2B5EF4-FFF2-40B4-BE49-F238E27FC236}">
                <a16:creationId xmlns:a16="http://schemas.microsoft.com/office/drawing/2014/main" id="{A2E850ED-1E95-FA8C-F9C8-352AE6C5F60A}"/>
              </a:ext>
            </a:extLst>
          </p:cNvPr>
          <p:cNvSpPr txBox="1">
            <a:spLocks/>
          </p:cNvSpPr>
          <p:nvPr/>
        </p:nvSpPr>
        <p:spPr>
          <a:xfrm>
            <a:off x="8382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a:t>May 2023</a:t>
            </a:r>
            <a:endParaRPr lang="en-GB" dirty="0"/>
          </a:p>
        </p:txBody>
      </p:sp>
    </p:spTree>
    <p:extLst>
      <p:ext uri="{BB962C8B-B14F-4D97-AF65-F5344CB8AC3E}">
        <p14:creationId xmlns:p14="http://schemas.microsoft.com/office/powerpoint/2010/main" val="142495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A4971-6961-BACD-02B8-03DEDC8CE1ED}"/>
              </a:ext>
            </a:extLst>
          </p:cNvPr>
          <p:cNvSpPr>
            <a:spLocks noGrp="1"/>
          </p:cNvSpPr>
          <p:nvPr>
            <p:ph type="title"/>
          </p:nvPr>
        </p:nvSpPr>
        <p:spPr>
          <a:xfrm>
            <a:off x="1581149" y="365125"/>
            <a:ext cx="10290007" cy="1325563"/>
          </a:xfrm>
        </p:spPr>
        <p:txBody>
          <a:bodyPr/>
          <a:lstStyle/>
          <a:p>
            <a:r>
              <a:rPr lang="en-GB" dirty="0"/>
              <a:t>Audit and feedback cycle for positive change</a:t>
            </a:r>
          </a:p>
        </p:txBody>
      </p:sp>
      <p:sp>
        <p:nvSpPr>
          <p:cNvPr id="4" name="Date Placeholder 3">
            <a:extLst>
              <a:ext uri="{FF2B5EF4-FFF2-40B4-BE49-F238E27FC236}">
                <a16:creationId xmlns:a16="http://schemas.microsoft.com/office/drawing/2014/main" id="{8534CF8C-4D8D-1ACD-5816-139B71C49CD4}"/>
              </a:ext>
            </a:extLst>
          </p:cNvPr>
          <p:cNvSpPr>
            <a:spLocks noGrp="1"/>
          </p:cNvSpPr>
          <p:nvPr>
            <p:ph type="dt" sz="half" idx="10"/>
          </p:nvPr>
        </p:nvSpPr>
        <p:spPr/>
        <p:txBody>
          <a:bodyPr/>
          <a:lstStyle/>
          <a:p>
            <a:r>
              <a:rPr lang="en-US" dirty="0"/>
              <a:t>May 2023</a:t>
            </a:r>
            <a:endParaRPr lang="en-GB" dirty="0"/>
          </a:p>
        </p:txBody>
      </p:sp>
      <p:sp>
        <p:nvSpPr>
          <p:cNvPr id="5" name="Footer Placeholder 4">
            <a:extLst>
              <a:ext uri="{FF2B5EF4-FFF2-40B4-BE49-F238E27FC236}">
                <a16:creationId xmlns:a16="http://schemas.microsoft.com/office/drawing/2014/main" id="{EE1525D7-DAF2-D5D5-27AF-EAAF53075BFD}"/>
              </a:ext>
            </a:extLst>
          </p:cNvPr>
          <p:cNvSpPr>
            <a:spLocks noGrp="1"/>
          </p:cNvSpPr>
          <p:nvPr>
            <p:ph type="ftr" sz="quarter" idx="11"/>
          </p:nvPr>
        </p:nvSpPr>
        <p:spPr/>
        <p:txBody>
          <a:bodyPr/>
          <a:lstStyle/>
          <a:p>
            <a:r>
              <a:rPr lang="en-GB" sz="1800" dirty="0">
                <a:solidFill>
                  <a:schemeClr val="tx1"/>
                </a:solidFill>
              </a:rPr>
              <a:t>(Hughes, 2012)</a:t>
            </a:r>
          </a:p>
        </p:txBody>
      </p:sp>
      <p:sp>
        <p:nvSpPr>
          <p:cNvPr id="6" name="Slide Number Placeholder 5">
            <a:extLst>
              <a:ext uri="{FF2B5EF4-FFF2-40B4-BE49-F238E27FC236}">
                <a16:creationId xmlns:a16="http://schemas.microsoft.com/office/drawing/2014/main" id="{F548D43F-38A7-71A4-E72B-973E5A790477}"/>
              </a:ext>
            </a:extLst>
          </p:cNvPr>
          <p:cNvSpPr>
            <a:spLocks noGrp="1"/>
          </p:cNvSpPr>
          <p:nvPr>
            <p:ph type="sldNum" sz="quarter" idx="12"/>
          </p:nvPr>
        </p:nvSpPr>
        <p:spPr/>
        <p:txBody>
          <a:bodyPr/>
          <a:lstStyle/>
          <a:p>
            <a:fld id="{EE1385C2-C24A-4E88-87F7-2016927FAD7D}" type="slidenum">
              <a:rPr lang="en-GB" smtClean="0"/>
              <a:t>9</a:t>
            </a:fld>
            <a:endParaRPr lang="en-GB"/>
          </a:p>
        </p:txBody>
      </p:sp>
      <p:graphicFrame>
        <p:nvGraphicFramePr>
          <p:cNvPr id="9" name="Content Placeholder 8">
            <a:extLst>
              <a:ext uri="{FF2B5EF4-FFF2-40B4-BE49-F238E27FC236}">
                <a16:creationId xmlns:a16="http://schemas.microsoft.com/office/drawing/2014/main" id="{33B59230-0314-A245-2485-F9DD6D5971B8}"/>
              </a:ext>
            </a:extLst>
          </p:cNvPr>
          <p:cNvGraphicFramePr>
            <a:graphicFrameLocks noGrp="1"/>
          </p:cNvGraphicFramePr>
          <p:nvPr>
            <p:ph idx="1"/>
            <p:extLst>
              <p:ext uri="{D42A27DB-BD31-4B8C-83A1-F6EECF244321}">
                <p14:modId xmlns:p14="http://schemas.microsoft.com/office/powerpoint/2010/main" val="131064647"/>
              </p:ext>
            </p:extLst>
          </p:nvPr>
        </p:nvGraphicFramePr>
        <p:xfrm>
          <a:off x="320843" y="1780473"/>
          <a:ext cx="11550314"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2226836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66.3|10.8"/>
</p:tagLst>
</file>

<file path=ppt/tags/tag2.xml><?xml version="1.0" encoding="utf-8"?>
<p:tagLst xmlns:a="http://schemas.openxmlformats.org/drawingml/2006/main" xmlns:r="http://schemas.openxmlformats.org/officeDocument/2006/relationships" xmlns:p="http://schemas.openxmlformats.org/presentationml/2006/main">
  <p:tag name="TIMING" val="|39.7"/>
</p:tagLst>
</file>

<file path=ppt/tags/tag3.xml><?xml version="1.0" encoding="utf-8"?>
<p:tagLst xmlns:a="http://schemas.openxmlformats.org/drawingml/2006/main" xmlns:r="http://schemas.openxmlformats.org/officeDocument/2006/relationships" xmlns:p="http://schemas.openxmlformats.org/presentationml/2006/main">
  <p:tag name="TIMING" val="|6|3|7.8"/>
</p:tagLst>
</file>

<file path=ppt/tags/tag4.xml><?xml version="1.0" encoding="utf-8"?>
<p:tagLst xmlns:a="http://schemas.openxmlformats.org/drawingml/2006/main" xmlns:r="http://schemas.openxmlformats.org/officeDocument/2006/relationships" xmlns:p="http://schemas.openxmlformats.org/presentationml/2006/main">
  <p:tag name="TIMING" val="|15.3"/>
</p:tagLst>
</file>

<file path=ppt/tags/tag5.xml><?xml version="1.0" encoding="utf-8"?>
<p:tagLst xmlns:a="http://schemas.openxmlformats.org/drawingml/2006/main" xmlns:r="http://schemas.openxmlformats.org/officeDocument/2006/relationships" xmlns:p="http://schemas.openxmlformats.org/presentationml/2006/main">
  <p:tag name="TIMING" val="|3.4"/>
</p:tagLst>
</file>

<file path=ppt/tags/tag6.xml><?xml version="1.0" encoding="utf-8"?>
<p:tagLst xmlns:a="http://schemas.openxmlformats.org/drawingml/2006/main" xmlns:r="http://schemas.openxmlformats.org/officeDocument/2006/relationships" xmlns:p="http://schemas.openxmlformats.org/presentationml/2006/main">
  <p:tag name="TIMING" val="|5|0.5|5.7|16.6|6|2.6"/>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TARGET colour scheme">
      <a:dk1>
        <a:srgbClr val="AD0016"/>
      </a:dk1>
      <a:lt1>
        <a:srgbClr val="F4DDC4"/>
      </a:lt1>
      <a:dk2>
        <a:srgbClr val="DDDDDD"/>
      </a:dk2>
      <a:lt2>
        <a:srgbClr val="FFFFFF"/>
      </a:lt2>
      <a:accent1>
        <a:srgbClr val="AD0016"/>
      </a:accent1>
      <a:accent2>
        <a:srgbClr val="F4DDC4"/>
      </a:accent2>
      <a:accent3>
        <a:srgbClr val="666666"/>
      </a:accent3>
      <a:accent4>
        <a:srgbClr val="999999"/>
      </a:accent4>
      <a:accent5>
        <a:srgbClr val="DDDDDD"/>
      </a:accent5>
      <a:accent6>
        <a:srgbClr val="F6F6F6"/>
      </a:accent6>
      <a:hlink>
        <a:srgbClr val="FFFFFF"/>
      </a:hlink>
      <a:folHlink>
        <a:srgbClr val="0000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6923</TotalTime>
  <Words>7202</Words>
  <Application>Microsoft Office PowerPoint</Application>
  <PresentationFormat>Widescreen</PresentationFormat>
  <Paragraphs>712</Paragraphs>
  <Slides>40</Slides>
  <Notes>40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40</vt:i4>
      </vt:variant>
    </vt:vector>
  </HeadingPairs>
  <TitlesOfParts>
    <vt:vector size="54" baseType="lpstr">
      <vt:lpstr>Arial</vt:lpstr>
      <vt:lpstr>Arial Narrow</vt:lpstr>
      <vt:lpstr>Ariel</vt:lpstr>
      <vt:lpstr>Bahnschrift SemiBold SemiConden</vt:lpstr>
      <vt:lpstr>BlinkMacSystemFont</vt:lpstr>
      <vt:lpstr>Calibri</vt:lpstr>
      <vt:lpstr>Calibri </vt:lpstr>
      <vt:lpstr>Calibri Light</vt:lpstr>
      <vt:lpstr>Gilroy</vt:lpstr>
      <vt:lpstr>Google Sans</vt:lpstr>
      <vt:lpstr>Lato</vt:lpstr>
      <vt:lpstr>Source Sans Pro</vt:lpstr>
      <vt:lpstr>var(--font-secondary)</vt:lpstr>
      <vt:lpstr>Office Theme</vt:lpstr>
      <vt:lpstr>Audits as an antimicrobial stewardship tool</vt:lpstr>
      <vt:lpstr>Introductions</vt:lpstr>
      <vt:lpstr>Introductions – TARGET and RCGP</vt:lpstr>
      <vt:lpstr>Topics to cover</vt:lpstr>
      <vt:lpstr>Antimicrobial resistance a major issue</vt:lpstr>
      <vt:lpstr>Majority of antibiotics are prescribed in general practice</vt:lpstr>
      <vt:lpstr>Why audit antibiotic prescribing?</vt:lpstr>
      <vt:lpstr>Why use audit and feedback?</vt:lpstr>
      <vt:lpstr>Audit and feedback cycle for positive change</vt:lpstr>
      <vt:lpstr>Audit and feedback: effectiveness</vt:lpstr>
      <vt:lpstr>Audit and feedback can reduce antibiotic prescribing</vt:lpstr>
      <vt:lpstr>Audit and feedback thought to increase engagement &amp; help achieve antibiotic targets</vt:lpstr>
      <vt:lpstr>What data can be used to look at prescribing?</vt:lpstr>
      <vt:lpstr>PowerPoint Presentation</vt:lpstr>
      <vt:lpstr>PrescQIPP: Accessing prescribing data Gloucestershire ICB (Mar 2022 – Feb 2023)</vt:lpstr>
      <vt:lpstr>openprescribing.net/ </vt:lpstr>
      <vt:lpstr>PowerPoint Presentation</vt:lpstr>
      <vt:lpstr>OpenPrescribing: Run your own analysis</vt:lpstr>
      <vt:lpstr>fingertips.phe.org.uk/</vt:lpstr>
      <vt:lpstr>PowerPoint Presentation</vt:lpstr>
      <vt:lpstr>PowerPoint Presentation</vt:lpstr>
      <vt:lpstr>ePACT2 www.nhsbsa.nhs.uk/access-our-data-products/epact2 </vt:lpstr>
      <vt:lpstr>ePACT2 www.nhsbsa.nhs.uk/access-our-data-products/epact2 </vt:lpstr>
      <vt:lpstr>ePACT2 www.nhsbsa.nhs.uk/access-our-data-products/epact2 </vt:lpstr>
      <vt:lpstr>TARGET audit templates </vt:lpstr>
      <vt:lpstr>TARGET audit templates</vt:lpstr>
      <vt:lpstr>Uncomplicated UTIs for women under 65</vt:lpstr>
      <vt:lpstr>Tailoring your approach to suit your practice: practical tips &amp; ideas</vt:lpstr>
      <vt:lpstr>Tailoring your approach to suit your practice: practical tips &amp; ideas</vt:lpstr>
      <vt:lpstr>Tailoring your approach to suit your practice: practical tips &amp; ideas</vt:lpstr>
      <vt:lpstr>Case study: How a practice improved UTI management by using audits &amp; other tools</vt:lpstr>
      <vt:lpstr>UTI audit case study: The issue</vt:lpstr>
      <vt:lpstr>UTI audit case study: Championing change</vt:lpstr>
      <vt:lpstr>UTI audit case study: Whole practice approach</vt:lpstr>
      <vt:lpstr>UTI audit case study: Whole practice approach</vt:lpstr>
      <vt:lpstr>UTI audit case study: Whole practice approach</vt:lpstr>
      <vt:lpstr>UTI audit case study: Outcomes 2020 vs 2021 (post-policy change)</vt:lpstr>
      <vt:lpstr>UTI audit case study: Outcomes 2020 vs 2021 (post-policy change)</vt:lpstr>
      <vt:lpstr>Case study: key points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Donna Lecky</dc:creator>
  <cp:lastModifiedBy>Eirwen Sides</cp:lastModifiedBy>
  <cp:revision>51</cp:revision>
  <dcterms:created xsi:type="dcterms:W3CDTF">2019-09-25T13:02:32Z</dcterms:created>
  <dcterms:modified xsi:type="dcterms:W3CDTF">2023-06-27T09:21:15Z</dcterms:modified>
</cp:coreProperties>
</file>