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47_9F8E0635.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03" r:id="rId3"/>
  </p:sldMasterIdLst>
  <p:notesMasterIdLst>
    <p:notesMasterId r:id="rId50"/>
  </p:notesMasterIdLst>
  <p:handoutMasterIdLst>
    <p:handoutMasterId r:id="rId51"/>
  </p:handoutMasterIdLst>
  <p:sldIdLst>
    <p:sldId id="1614" r:id="rId4"/>
    <p:sldId id="267" r:id="rId5"/>
    <p:sldId id="1608" r:id="rId6"/>
    <p:sldId id="1212" r:id="rId7"/>
    <p:sldId id="2147472435" r:id="rId8"/>
    <p:sldId id="896" r:id="rId9"/>
    <p:sldId id="1585" r:id="rId10"/>
    <p:sldId id="1586" r:id="rId11"/>
    <p:sldId id="603" r:id="rId12"/>
    <p:sldId id="604" r:id="rId13"/>
    <p:sldId id="605" r:id="rId14"/>
    <p:sldId id="606" r:id="rId15"/>
    <p:sldId id="619" r:id="rId16"/>
    <p:sldId id="868" r:id="rId17"/>
    <p:sldId id="869" r:id="rId18"/>
    <p:sldId id="870" r:id="rId19"/>
    <p:sldId id="871" r:id="rId20"/>
    <p:sldId id="607" r:id="rId21"/>
    <p:sldId id="913" r:id="rId22"/>
    <p:sldId id="909" r:id="rId23"/>
    <p:sldId id="263" r:id="rId24"/>
    <p:sldId id="2147472436" r:id="rId25"/>
    <p:sldId id="608" r:id="rId26"/>
    <p:sldId id="609" r:id="rId27"/>
    <p:sldId id="610" r:id="rId28"/>
    <p:sldId id="2147472444" r:id="rId29"/>
    <p:sldId id="330" r:id="rId30"/>
    <p:sldId id="912" r:id="rId31"/>
    <p:sldId id="895" r:id="rId32"/>
    <p:sldId id="327" r:id="rId33"/>
    <p:sldId id="879" r:id="rId34"/>
    <p:sldId id="897" r:id="rId35"/>
    <p:sldId id="910" r:id="rId36"/>
    <p:sldId id="623" r:id="rId37"/>
    <p:sldId id="914" r:id="rId38"/>
    <p:sldId id="884" r:id="rId39"/>
    <p:sldId id="911" r:id="rId40"/>
    <p:sldId id="887" r:id="rId41"/>
    <p:sldId id="893" r:id="rId42"/>
    <p:sldId id="631" r:id="rId43"/>
    <p:sldId id="1923" r:id="rId44"/>
    <p:sldId id="270" r:id="rId45"/>
    <p:sldId id="269" r:id="rId46"/>
    <p:sldId id="2145707310" r:id="rId47"/>
    <p:sldId id="508" r:id="rId48"/>
    <p:sldId id="2147472445" r:id="rId49"/>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32EA65-5009-06AC-F2D6-11B005C55F13}" name="Emily Cooper" initials="EC" userId="S::Emily.Cooper@ukhsa.gov.uk::eb95757b-e3cc-4f78-9541-56bd20621a99" providerId="AD"/>
  <p188:author id="{987EA5C4-26F9-4E8D-F73F-5F3ED8A5153F}" name="Catherine Hayes" initials="CH" userId="S::Catherine.Hayes@ukhsa.gov.uk::51064343-f055-4aba-a6ff-35764d19f49d" providerId="AD"/>
  <p188:author id="{05F170D6-FDCE-F56E-E5AA-B71149DEC420}" name="Dharini Shanmugabavan" initials="DS" userId="S::Dharini.Shanmugabavan@rcgp.org.uk::a9d6890e-fc2a-4975-af5e-e361d0a93ce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ke Oneill" initials="LO" lastIdx="10" clrIdx="0">
    <p:extLst>
      <p:ext uri="{19B8F6BF-5375-455C-9EA6-DF929625EA0E}">
        <p15:presenceInfo xmlns:p15="http://schemas.microsoft.com/office/powerpoint/2012/main" userId="S::Luke.Oneill@ukhsa.gov.uk::257f899d-5e0e-4285-874d-373802fc832f" providerId="AD"/>
      </p:ext>
    </p:extLst>
  </p:cmAuthor>
  <p:cmAuthor id="2" name="Donna Lecky" initials="DL" lastIdx="11" clrIdx="1">
    <p:extLst>
      <p:ext uri="{19B8F6BF-5375-455C-9EA6-DF929625EA0E}">
        <p15:presenceInfo xmlns:p15="http://schemas.microsoft.com/office/powerpoint/2012/main" userId="S::Donna.Lecky@ukhsa.gov.uk::e895a76e-1148-466d-a1c3-af3d581712a6" providerId="AD"/>
      </p:ext>
    </p:extLst>
  </p:cmAuthor>
  <p:cmAuthor id="3" name="Emily Cooper" initials="EC" lastIdx="1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F1E2C"/>
    <a:srgbClr val="AD0016"/>
    <a:srgbClr val="0000FF"/>
    <a:srgbClr val="F4DDC4"/>
    <a:srgbClr val="A50021"/>
    <a:srgbClr val="DFDEDE"/>
    <a:srgbClr val="054D69"/>
    <a:srgbClr val="2D8659"/>
    <a:srgbClr val="C2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7" autoAdjust="0"/>
    <p:restoredTop sz="44771" autoAdjust="0"/>
  </p:normalViewPr>
  <p:slideViewPr>
    <p:cSldViewPr snapToGrid="0">
      <p:cViewPr varScale="1">
        <p:scale>
          <a:sx n="51" d="100"/>
          <a:sy n="51" d="100"/>
        </p:scale>
        <p:origin x="3270" y="66"/>
      </p:cViewPr>
      <p:guideLst/>
    </p:cSldViewPr>
  </p:slideViewPr>
  <p:outlineViewPr>
    <p:cViewPr>
      <p:scale>
        <a:sx n="33" d="100"/>
        <a:sy n="33" d="100"/>
      </p:scale>
      <p:origin x="0" y="-7428"/>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1" d="100"/>
          <a:sy n="51" d="100"/>
        </p:scale>
        <p:origin x="1644"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filecol15.phe.gov.uk\AMR_TEAM\Projects%20&amp;%20Programmes\COVID-19%20AMU\Data\Primary%20care\ePACT2\Primary_ENG.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y</c:v>
                </c:pt>
              </c:strCache>
            </c:strRef>
          </c:tx>
          <c:spPr>
            <a:solidFill>
              <a:schemeClr val="accent5">
                <a:lumMod val="60000"/>
                <a:lumOff val="40000"/>
              </a:schemeClr>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C75D-4C78-8476-7C80C6D726F9}"/>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C75D-4C78-8476-7C80C6D726F9}"/>
              </c:ext>
            </c:extLst>
          </c:dPt>
          <c:cat>
            <c:strRef>
              <c:f>Sheet1!$B$1:$C$1</c:f>
              <c:strCache>
                <c:ptCount val="2"/>
                <c:pt idx="0">
                  <c:v>AMR in 2050</c:v>
                </c:pt>
                <c:pt idx="1">
                  <c:v>Diabetes and cancer now</c:v>
                </c:pt>
              </c:strCache>
            </c:strRef>
          </c:cat>
          <c:val>
            <c:numRef>
              <c:f>Sheet1!$B$2:$C$2</c:f>
              <c:numCache>
                <c:formatCode>#,##0</c:formatCode>
                <c:ptCount val="2"/>
                <c:pt idx="0">
                  <c:v>10000000</c:v>
                </c:pt>
                <c:pt idx="1">
                  <c:v>1500000</c:v>
                </c:pt>
              </c:numCache>
            </c:numRef>
          </c:val>
          <c:extLst>
            <c:ext xmlns:c16="http://schemas.microsoft.com/office/drawing/2014/chart" uri="{C3380CC4-5D6E-409C-BE32-E72D297353CC}">
              <c16:uniqueId val="{00000004-C75D-4C78-8476-7C80C6D726F9}"/>
            </c:ext>
          </c:extLst>
        </c:ser>
        <c:ser>
          <c:idx val="1"/>
          <c:order val="1"/>
          <c:tx>
            <c:strRef>
              <c:f>Sheet1!$A$3</c:f>
              <c:strCache>
                <c:ptCount val="1"/>
                <c:pt idx="0">
                  <c:v>AMR now</c:v>
                </c:pt>
              </c:strCache>
            </c:strRef>
          </c:tx>
          <c:spPr>
            <a:solidFill>
              <a:srgbClr val="FBB7B7"/>
            </a:solidFill>
            <a:ln>
              <a:noFill/>
            </a:ln>
            <a:effectLst/>
          </c:spPr>
          <c:invertIfNegative val="0"/>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6-C75D-4C78-8476-7C80C6D726F9}"/>
              </c:ext>
            </c:extLst>
          </c:dPt>
          <c:cat>
            <c:strRef>
              <c:f>Sheet1!$B$1:$C$1</c:f>
              <c:strCache>
                <c:ptCount val="2"/>
                <c:pt idx="0">
                  <c:v>AMR in 2050</c:v>
                </c:pt>
                <c:pt idx="1">
                  <c:v>Diabetes and cancer now</c:v>
                </c:pt>
              </c:strCache>
            </c:strRef>
          </c:cat>
          <c:val>
            <c:numRef>
              <c:f>Sheet1!$B$3:$C$3</c:f>
              <c:numCache>
                <c:formatCode>#,##0</c:formatCode>
                <c:ptCount val="2"/>
                <c:pt idx="0" formatCode="General">
                  <c:v>0</c:v>
                </c:pt>
                <c:pt idx="1">
                  <c:v>8200000</c:v>
                </c:pt>
              </c:numCache>
            </c:numRef>
          </c:val>
          <c:extLst>
            <c:ext xmlns:c16="http://schemas.microsoft.com/office/drawing/2014/chart" uri="{C3380CC4-5D6E-409C-BE32-E72D297353CC}">
              <c16:uniqueId val="{00000007-C75D-4C78-8476-7C80C6D726F9}"/>
            </c:ext>
          </c:extLst>
        </c:ser>
        <c:dLbls>
          <c:showLegendKey val="0"/>
          <c:showVal val="0"/>
          <c:showCatName val="0"/>
          <c:showSerName val="0"/>
          <c:showPercent val="0"/>
          <c:showBubbleSize val="0"/>
        </c:dLbls>
        <c:gapWidth val="70"/>
        <c:overlap val="100"/>
        <c:axId val="590379648"/>
        <c:axId val="590382600"/>
      </c:barChart>
      <c:catAx>
        <c:axId val="590379648"/>
        <c:scaling>
          <c:orientation val="minMax"/>
        </c:scaling>
        <c:delete val="1"/>
        <c:axPos val="b"/>
        <c:numFmt formatCode="General" sourceLinked="1"/>
        <c:majorTickMark val="none"/>
        <c:minorTickMark val="none"/>
        <c:tickLblPos val="nextTo"/>
        <c:crossAx val="590382600"/>
        <c:crosses val="autoZero"/>
        <c:auto val="1"/>
        <c:lblAlgn val="ctr"/>
        <c:lblOffset val="100"/>
        <c:noMultiLvlLbl val="0"/>
      </c:catAx>
      <c:valAx>
        <c:axId val="590382600"/>
        <c:scaling>
          <c:orientation val="minMax"/>
          <c:max val="10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590379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917818108557329E-2"/>
          <c:y val="0.1118832287939253"/>
          <c:w val="0.91968463643537091"/>
          <c:h val="0.6848731204425168"/>
        </c:manualLayout>
      </c:layout>
      <c:lineChart>
        <c:grouping val="standard"/>
        <c:varyColors val="0"/>
        <c:ser>
          <c:idx val="2"/>
          <c:order val="0"/>
          <c:tx>
            <c:strRef>
              <c:f>'9. UTI_Data'!$F$1</c:f>
              <c:strCache>
                <c:ptCount val="1"/>
                <c:pt idx="0">
                  <c:v>Nitrofurantoin</c:v>
                </c:pt>
              </c:strCache>
            </c:strRef>
          </c:tx>
          <c:marker>
            <c:symbol val="none"/>
          </c:marker>
          <c:cat>
            <c:multiLvlStrRef>
              <c:f>'1. Total_Data'!$A$26:$B$104</c:f>
              <c:multiLvlStrCache>
                <c:ptCount val="79"/>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pt idx="50">
                    <c:v>Mar</c:v>
                  </c:pt>
                  <c:pt idx="51">
                    <c:v>Apr</c:v>
                  </c:pt>
                  <c:pt idx="52">
                    <c:v>May</c:v>
                  </c:pt>
                  <c:pt idx="53">
                    <c:v>Jun</c:v>
                  </c:pt>
                  <c:pt idx="54">
                    <c:v>Jul</c:v>
                  </c:pt>
                  <c:pt idx="55">
                    <c:v>Aug</c:v>
                  </c:pt>
                  <c:pt idx="56">
                    <c:v>Sep</c:v>
                  </c:pt>
                  <c:pt idx="57">
                    <c:v>Oct</c:v>
                  </c:pt>
                  <c:pt idx="58">
                    <c:v>Nov</c:v>
                  </c:pt>
                  <c:pt idx="59">
                    <c:v>Dec</c:v>
                  </c:pt>
                  <c:pt idx="60">
                    <c:v>Jan</c:v>
                  </c:pt>
                  <c:pt idx="61">
                    <c:v>Feb</c:v>
                  </c:pt>
                  <c:pt idx="62">
                    <c:v>Mar</c:v>
                  </c:pt>
                  <c:pt idx="63">
                    <c:v>Apr</c:v>
                  </c:pt>
                  <c:pt idx="64">
                    <c:v>May</c:v>
                  </c:pt>
                  <c:pt idx="65">
                    <c:v>Jun</c:v>
                  </c:pt>
                  <c:pt idx="66">
                    <c:v>Jul</c:v>
                  </c:pt>
                  <c:pt idx="67">
                    <c:v>Aug</c:v>
                  </c:pt>
                  <c:pt idx="68">
                    <c:v>Sep</c:v>
                  </c:pt>
                  <c:pt idx="69">
                    <c:v>Oct</c:v>
                  </c:pt>
                  <c:pt idx="70">
                    <c:v>Nov</c:v>
                  </c:pt>
                  <c:pt idx="71">
                    <c:v>Dec</c:v>
                  </c:pt>
                  <c:pt idx="72">
                    <c:v>Jan</c:v>
                  </c:pt>
                  <c:pt idx="73">
                    <c:v>Feb</c:v>
                  </c:pt>
                  <c:pt idx="74">
                    <c:v>Mar</c:v>
                  </c:pt>
                  <c:pt idx="75">
                    <c:v>Apr</c:v>
                  </c:pt>
                  <c:pt idx="76">
                    <c:v>May</c:v>
                  </c:pt>
                  <c:pt idx="77">
                    <c:v>June</c:v>
                  </c:pt>
                  <c:pt idx="78">
                    <c:v>July</c:v>
                  </c:pt>
                </c:lvl>
                <c:lvl>
                  <c:pt idx="0">
                    <c:v>2016</c:v>
                  </c:pt>
                  <c:pt idx="12">
                    <c:v>2017</c:v>
                  </c:pt>
                  <c:pt idx="24">
                    <c:v>2018</c:v>
                  </c:pt>
                  <c:pt idx="36">
                    <c:v>2019</c:v>
                  </c:pt>
                  <c:pt idx="48">
                    <c:v>2020</c:v>
                  </c:pt>
                  <c:pt idx="60">
                    <c:v>2021</c:v>
                  </c:pt>
                  <c:pt idx="72">
                    <c:v>2022</c:v>
                  </c:pt>
                </c:lvl>
              </c:multiLvlStrCache>
            </c:multiLvlStrRef>
          </c:cat>
          <c:val>
            <c:numRef>
              <c:f>'9. UTI_Data'!$I$26:$I$104</c:f>
              <c:numCache>
                <c:formatCode>0</c:formatCode>
                <c:ptCount val="79"/>
                <c:pt idx="0">
                  <c:v>3.0438191890716553</c:v>
                </c:pt>
                <c:pt idx="1">
                  <c:v>3.0297060012817383</c:v>
                </c:pt>
                <c:pt idx="2">
                  <c:v>3.1431350708007813</c:v>
                </c:pt>
                <c:pt idx="3">
                  <c:v>3.2007091045379639</c:v>
                </c:pt>
                <c:pt idx="4">
                  <c:v>3.0719003677368164</c:v>
                </c:pt>
                <c:pt idx="5">
                  <c:v>3.3004410266876221</c:v>
                </c:pt>
                <c:pt idx="6">
                  <c:v>3.3133962154388428</c:v>
                </c:pt>
                <c:pt idx="7">
                  <c:v>3.4957981109619141</c:v>
                </c:pt>
                <c:pt idx="8">
                  <c:v>3.6357522010803223</c:v>
                </c:pt>
                <c:pt idx="9">
                  <c:v>3.486950159072876</c:v>
                </c:pt>
                <c:pt idx="10">
                  <c:v>3.5511283874511719</c:v>
                </c:pt>
                <c:pt idx="11">
                  <c:v>3.5688059329986572</c:v>
                </c:pt>
                <c:pt idx="12">
                  <c:v>3.5440132617950439</c:v>
                </c:pt>
                <c:pt idx="13">
                  <c:v>3.3194873332977295</c:v>
                </c:pt>
                <c:pt idx="14">
                  <c:v>3.8632543087005615</c:v>
                </c:pt>
                <c:pt idx="15">
                  <c:v>3.3524255752563477</c:v>
                </c:pt>
                <c:pt idx="16">
                  <c:v>3.8656096458435059</c:v>
                </c:pt>
                <c:pt idx="17">
                  <c:v>4.1720671653747559</c:v>
                </c:pt>
                <c:pt idx="18">
                  <c:v>4.3738493919372559</c:v>
                </c:pt>
                <c:pt idx="19">
                  <c:v>4.6311335563659668</c:v>
                </c:pt>
                <c:pt idx="20">
                  <c:v>4.629910945892334</c:v>
                </c:pt>
                <c:pt idx="21">
                  <c:v>4.8713011741638184</c:v>
                </c:pt>
                <c:pt idx="22">
                  <c:v>4.7318534851074219</c:v>
                </c:pt>
                <c:pt idx="23">
                  <c:v>4.4564824104309082</c:v>
                </c:pt>
                <c:pt idx="24">
                  <c:v>4.8922972679138184</c:v>
                </c:pt>
                <c:pt idx="25">
                  <c:v>4.3352665901184082</c:v>
                </c:pt>
                <c:pt idx="26">
                  <c:v>4.6737442016601563</c:v>
                </c:pt>
                <c:pt idx="27">
                  <c:v>4.5313467979431152</c:v>
                </c:pt>
                <c:pt idx="28">
                  <c:v>4.6755838394165039</c:v>
                </c:pt>
                <c:pt idx="29">
                  <c:v>4.7360014915466309</c:v>
                </c:pt>
                <c:pt idx="30">
                  <c:v>4.9292411804199219</c:v>
                </c:pt>
                <c:pt idx="31">
                  <c:v>5.3988251686096191</c:v>
                </c:pt>
                <c:pt idx="32">
                  <c:v>5.041679859161377</c:v>
                </c:pt>
                <c:pt idx="33">
                  <c:v>5.4906840324401855</c:v>
                </c:pt>
                <c:pt idx="34">
                  <c:v>5.2046566009521484</c:v>
                </c:pt>
                <c:pt idx="35">
                  <c:v>4.9693646430969238</c:v>
                </c:pt>
                <c:pt idx="36">
                  <c:v>5.3039994239807129</c:v>
                </c:pt>
                <c:pt idx="37">
                  <c:v>4.6250319480895996</c:v>
                </c:pt>
                <c:pt idx="38">
                  <c:v>5.0335636138916016</c:v>
                </c:pt>
                <c:pt idx="39">
                  <c:v>4.7236518859863281</c:v>
                </c:pt>
                <c:pt idx="40">
                  <c:v>5.0535683631896973</c:v>
                </c:pt>
                <c:pt idx="41">
                  <c:v>4.8786253929138184</c:v>
                </c:pt>
                <c:pt idx="42">
                  <c:v>5.2040114402770996</c:v>
                </c:pt>
                <c:pt idx="43">
                  <c:v>5.4802389144897461</c:v>
                </c:pt>
                <c:pt idx="44">
                  <c:v>5.2876720428466797</c:v>
                </c:pt>
                <c:pt idx="45">
                  <c:v>5.5878305435180664</c:v>
                </c:pt>
                <c:pt idx="46">
                  <c:v>5.0974860191345215</c:v>
                </c:pt>
                <c:pt idx="47">
                  <c:v>5.0291752815246582</c:v>
                </c:pt>
                <c:pt idx="48">
                  <c:v>5.4305086135864258</c:v>
                </c:pt>
                <c:pt idx="49">
                  <c:v>4.7725434303283691</c:v>
                </c:pt>
                <c:pt idx="50">
                  <c:v>4.9485645294189453</c:v>
                </c:pt>
                <c:pt idx="51">
                  <c:v>4.9873266220092773</c:v>
                </c:pt>
                <c:pt idx="52">
                  <c:v>4.7131805419921875</c:v>
                </c:pt>
                <c:pt idx="53">
                  <c:v>4.9683346748352051</c:v>
                </c:pt>
                <c:pt idx="54">
                  <c:v>5.3213310241699219</c:v>
                </c:pt>
                <c:pt idx="55">
                  <c:v>4.8572649955749512</c:v>
                </c:pt>
                <c:pt idx="56">
                  <c:v>5.2870602607727051</c:v>
                </c:pt>
                <c:pt idx="57">
                  <c:v>5.4838414192199707</c:v>
                </c:pt>
                <c:pt idx="58">
                  <c:v>5.3378825187683105</c:v>
                </c:pt>
                <c:pt idx="59">
                  <c:v>5.4522943496704102</c:v>
                </c:pt>
                <c:pt idx="60">
                  <c:v>4.9975123405456543</c:v>
                </c:pt>
                <c:pt idx="61">
                  <c:v>4.6784677505493164</c:v>
                </c:pt>
                <c:pt idx="62">
                  <c:v>5.1068663597106934</c:v>
                </c:pt>
                <c:pt idx="63">
                  <c:v>4.5174956321716309</c:v>
                </c:pt>
                <c:pt idx="64">
                  <c:v>4.4012269973754883</c:v>
                </c:pt>
                <c:pt idx="65">
                  <c:v>4.7694668769836426</c:v>
                </c:pt>
                <c:pt idx="66">
                  <c:v>5.0907039642333984</c:v>
                </c:pt>
                <c:pt idx="67">
                  <c:v>5.1014728546142578</c:v>
                </c:pt>
                <c:pt idx="68">
                  <c:v>5.2770514488220215</c:v>
                </c:pt>
                <c:pt idx="69">
                  <c:v>5.081932544708252</c:v>
                </c:pt>
                <c:pt idx="70">
                  <c:v>5.2055578231811523</c:v>
                </c:pt>
                <c:pt idx="71">
                  <c:v>5.2245321273803711</c:v>
                </c:pt>
                <c:pt idx="72">
                  <c:v>5.0932149887084961</c:v>
                </c:pt>
                <c:pt idx="73">
                  <c:v>4.7046747207641602</c:v>
                </c:pt>
                <c:pt idx="74">
                  <c:v>5.1103324890136719</c:v>
                </c:pt>
                <c:pt idx="75">
                  <c:v>4.5351262092590332</c:v>
                </c:pt>
                <c:pt idx="76">
                  <c:v>4.8916416168212891</c:v>
                </c:pt>
                <c:pt idx="77">
                  <c:v>4.7209610939025879</c:v>
                </c:pt>
                <c:pt idx="78">
                  <c:v>4.8332509994506836</c:v>
                </c:pt>
              </c:numCache>
            </c:numRef>
          </c:val>
          <c:smooth val="0"/>
          <c:extLst>
            <c:ext xmlns:c16="http://schemas.microsoft.com/office/drawing/2014/chart" uri="{C3380CC4-5D6E-409C-BE32-E72D297353CC}">
              <c16:uniqueId val="{00000000-AC85-4484-B605-50AAACBCBCFD}"/>
            </c:ext>
          </c:extLst>
        </c:ser>
        <c:ser>
          <c:idx val="0"/>
          <c:order val="7"/>
          <c:tx>
            <c:strRef>
              <c:f>'9. UTI_Data'!$B$2</c:f>
              <c:strCache>
                <c:ptCount val="1"/>
                <c:pt idx="0">
                  <c:v>2014</c:v>
                </c:pt>
              </c:strCache>
            </c:strRef>
          </c:tx>
          <c:spPr>
            <a:ln w="28575" cap="rnd">
              <a:solidFill>
                <a:schemeClr val="accent1"/>
              </a:solidFill>
              <a:round/>
            </a:ln>
            <a:effectLst/>
          </c:spPr>
          <c:marker>
            <c:symbol val="none"/>
          </c:marker>
          <c:cat>
            <c:multiLvlStrRef>
              <c:f>'1. Total_Data'!$A$26:$B$104</c:f>
              <c:multiLvlStrCache>
                <c:ptCount val="79"/>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pt idx="50">
                    <c:v>Mar</c:v>
                  </c:pt>
                  <c:pt idx="51">
                    <c:v>Apr</c:v>
                  </c:pt>
                  <c:pt idx="52">
                    <c:v>May</c:v>
                  </c:pt>
                  <c:pt idx="53">
                    <c:v>Jun</c:v>
                  </c:pt>
                  <c:pt idx="54">
                    <c:v>Jul</c:v>
                  </c:pt>
                  <c:pt idx="55">
                    <c:v>Aug</c:v>
                  </c:pt>
                  <c:pt idx="56">
                    <c:v>Sep</c:v>
                  </c:pt>
                  <c:pt idx="57">
                    <c:v>Oct</c:v>
                  </c:pt>
                  <c:pt idx="58">
                    <c:v>Nov</c:v>
                  </c:pt>
                  <c:pt idx="59">
                    <c:v>Dec</c:v>
                  </c:pt>
                  <c:pt idx="60">
                    <c:v>Jan</c:v>
                  </c:pt>
                  <c:pt idx="61">
                    <c:v>Feb</c:v>
                  </c:pt>
                  <c:pt idx="62">
                    <c:v>Mar</c:v>
                  </c:pt>
                  <c:pt idx="63">
                    <c:v>Apr</c:v>
                  </c:pt>
                  <c:pt idx="64">
                    <c:v>May</c:v>
                  </c:pt>
                  <c:pt idx="65">
                    <c:v>Jun</c:v>
                  </c:pt>
                  <c:pt idx="66">
                    <c:v>Jul</c:v>
                  </c:pt>
                  <c:pt idx="67">
                    <c:v>Aug</c:v>
                  </c:pt>
                  <c:pt idx="68">
                    <c:v>Sep</c:v>
                  </c:pt>
                  <c:pt idx="69">
                    <c:v>Oct</c:v>
                  </c:pt>
                  <c:pt idx="70">
                    <c:v>Nov</c:v>
                  </c:pt>
                  <c:pt idx="71">
                    <c:v>Dec</c:v>
                  </c:pt>
                  <c:pt idx="72">
                    <c:v>Jan</c:v>
                  </c:pt>
                  <c:pt idx="73">
                    <c:v>Feb</c:v>
                  </c:pt>
                  <c:pt idx="74">
                    <c:v>Mar</c:v>
                  </c:pt>
                  <c:pt idx="75">
                    <c:v>Apr</c:v>
                  </c:pt>
                  <c:pt idx="76">
                    <c:v>May</c:v>
                  </c:pt>
                  <c:pt idx="77">
                    <c:v>June</c:v>
                  </c:pt>
                  <c:pt idx="78">
                    <c:v>July</c:v>
                  </c:pt>
                </c:lvl>
                <c:lvl>
                  <c:pt idx="0">
                    <c:v>2016</c:v>
                  </c:pt>
                  <c:pt idx="12">
                    <c:v>2017</c:v>
                  </c:pt>
                  <c:pt idx="24">
                    <c:v>2018</c:v>
                  </c:pt>
                  <c:pt idx="36">
                    <c:v>2019</c:v>
                  </c:pt>
                  <c:pt idx="48">
                    <c:v>2020</c:v>
                  </c:pt>
                  <c:pt idx="60">
                    <c:v>2021</c:v>
                  </c:pt>
                  <c:pt idx="72">
                    <c:v>2022</c:v>
                  </c:pt>
                </c:lvl>
              </c:multiLvlStrCache>
            </c:multiLvlStrRef>
          </c:cat>
          <c:val>
            <c:numRef>
              <c:f>'9. UTI_Data'!$G$26:$G$104</c:f>
              <c:numCache>
                <c:formatCode>0</c:formatCode>
                <c:ptCount val="79"/>
                <c:pt idx="0">
                  <c:v>4.5702519416809082</c:v>
                </c:pt>
                <c:pt idx="1">
                  <c:v>4.445587158203125</c:v>
                </c:pt>
                <c:pt idx="2">
                  <c:v>4.5431480407714844</c:v>
                </c:pt>
                <c:pt idx="3">
                  <c:v>4.4786620140075684</c:v>
                </c:pt>
                <c:pt idx="4">
                  <c:v>4.1952071189880371</c:v>
                </c:pt>
                <c:pt idx="5">
                  <c:v>4.4443206787109375</c:v>
                </c:pt>
                <c:pt idx="6">
                  <c:v>4.3918852806091309</c:v>
                </c:pt>
                <c:pt idx="7">
                  <c:v>4.5193367004394531</c:v>
                </c:pt>
                <c:pt idx="8">
                  <c:v>4.678560733795166</c:v>
                </c:pt>
                <c:pt idx="9">
                  <c:v>4.4415521621704102</c:v>
                </c:pt>
                <c:pt idx="10">
                  <c:v>4.4353823661804199</c:v>
                </c:pt>
                <c:pt idx="11">
                  <c:v>4.3220076560974121</c:v>
                </c:pt>
                <c:pt idx="12">
                  <c:v>4.2817230224609375</c:v>
                </c:pt>
                <c:pt idx="13">
                  <c:v>3.852898120880127</c:v>
                </c:pt>
                <c:pt idx="14">
                  <c:v>4.255185604095459</c:v>
                </c:pt>
                <c:pt idx="15">
                  <c:v>3.4230663776397705</c:v>
                </c:pt>
                <c:pt idx="16">
                  <c:v>3.6059880256652832</c:v>
                </c:pt>
                <c:pt idx="17">
                  <c:v>3.4834048748016357</c:v>
                </c:pt>
                <c:pt idx="18">
                  <c:v>3.3332235813140869</c:v>
                </c:pt>
                <c:pt idx="19">
                  <c:v>3.2953231334686279</c:v>
                </c:pt>
                <c:pt idx="20">
                  <c:v>3.1725244522094727</c:v>
                </c:pt>
                <c:pt idx="21">
                  <c:v>3.1071515083312988</c:v>
                </c:pt>
                <c:pt idx="22">
                  <c:v>2.9112308025360107</c:v>
                </c:pt>
                <c:pt idx="23">
                  <c:v>2.6727890968322754</c:v>
                </c:pt>
                <c:pt idx="24">
                  <c:v>2.8514120578765869</c:v>
                </c:pt>
                <c:pt idx="25">
                  <c:v>2.4583053588867188</c:v>
                </c:pt>
                <c:pt idx="26">
                  <c:v>2.587590217590332</c:v>
                </c:pt>
                <c:pt idx="27">
                  <c:v>2.4319195747375488</c:v>
                </c:pt>
                <c:pt idx="28">
                  <c:v>2.4264709949493408</c:v>
                </c:pt>
                <c:pt idx="29">
                  <c:v>2.3493859767913818</c:v>
                </c:pt>
                <c:pt idx="30">
                  <c:v>2.3428654670715332</c:v>
                </c:pt>
                <c:pt idx="31">
                  <c:v>2.4472651481628418</c:v>
                </c:pt>
                <c:pt idx="32">
                  <c:v>2.2737836837768555</c:v>
                </c:pt>
                <c:pt idx="33">
                  <c:v>2.3938326835632324</c:v>
                </c:pt>
                <c:pt idx="34">
                  <c:v>2.2639048099517822</c:v>
                </c:pt>
                <c:pt idx="35">
                  <c:v>2.1327977180480957</c:v>
                </c:pt>
                <c:pt idx="36">
                  <c:v>2.2674522399902344</c:v>
                </c:pt>
                <c:pt idx="37">
                  <c:v>1.9731035232543945</c:v>
                </c:pt>
                <c:pt idx="38">
                  <c:v>2.1000423431396484</c:v>
                </c:pt>
                <c:pt idx="39">
                  <c:v>1.9429188966751099</c:v>
                </c:pt>
                <c:pt idx="40">
                  <c:v>2.0533175468444824</c:v>
                </c:pt>
                <c:pt idx="41">
                  <c:v>1.9276223182678223</c:v>
                </c:pt>
                <c:pt idx="42">
                  <c:v>1.9963771104812622</c:v>
                </c:pt>
                <c:pt idx="43">
                  <c:v>2.0672283172607422</c:v>
                </c:pt>
                <c:pt idx="44">
                  <c:v>1.9982069730758667</c:v>
                </c:pt>
                <c:pt idx="45">
                  <c:v>2.0907506942749023</c:v>
                </c:pt>
                <c:pt idx="46">
                  <c:v>1.9763902425765991</c:v>
                </c:pt>
                <c:pt idx="47">
                  <c:v>1.9421550035476685</c:v>
                </c:pt>
                <c:pt idx="48">
                  <c:v>2.063284158706665</c:v>
                </c:pt>
                <c:pt idx="49">
                  <c:v>1.8031256198883057</c:v>
                </c:pt>
                <c:pt idx="50">
                  <c:v>1.9067150354385376</c:v>
                </c:pt>
                <c:pt idx="51">
                  <c:v>1.9482003450393677</c:v>
                </c:pt>
                <c:pt idx="52">
                  <c:v>1.8141069412231445</c:v>
                </c:pt>
                <c:pt idx="53">
                  <c:v>1.8657956123352051</c:v>
                </c:pt>
                <c:pt idx="54">
                  <c:v>1.9605257511138916</c:v>
                </c:pt>
                <c:pt idx="55">
                  <c:v>1.7585633993148804</c:v>
                </c:pt>
                <c:pt idx="56">
                  <c:v>1.9052473306655884</c:v>
                </c:pt>
                <c:pt idx="57">
                  <c:v>1.9728864431381226</c:v>
                </c:pt>
                <c:pt idx="58">
                  <c:v>1.9529572725296021</c:v>
                </c:pt>
                <c:pt idx="59">
                  <c:v>2.0344955921173096</c:v>
                </c:pt>
                <c:pt idx="60">
                  <c:v>1.8179088830947876</c:v>
                </c:pt>
                <c:pt idx="61">
                  <c:v>1.6890851259231567</c:v>
                </c:pt>
                <c:pt idx="62">
                  <c:v>1.8859901428222656</c:v>
                </c:pt>
                <c:pt idx="63">
                  <c:v>1.7075467109680176</c:v>
                </c:pt>
                <c:pt idx="64">
                  <c:v>1.6754336357116699</c:v>
                </c:pt>
                <c:pt idx="65">
                  <c:v>1.7655659914016724</c:v>
                </c:pt>
                <c:pt idx="66">
                  <c:v>1.8308354616165161</c:v>
                </c:pt>
                <c:pt idx="67">
                  <c:v>1.7797126770019531</c:v>
                </c:pt>
                <c:pt idx="68">
                  <c:v>1.8946903944015503</c:v>
                </c:pt>
                <c:pt idx="69">
                  <c:v>1.843143105506897</c:v>
                </c:pt>
                <c:pt idx="70">
                  <c:v>1.9041686058044434</c:v>
                </c:pt>
                <c:pt idx="71">
                  <c:v>1.9207557439804077</c:v>
                </c:pt>
                <c:pt idx="72">
                  <c:v>1.8725507259368896</c:v>
                </c:pt>
                <c:pt idx="73">
                  <c:v>1.7484837770462036</c:v>
                </c:pt>
                <c:pt idx="74">
                  <c:v>1.9401544332504272</c:v>
                </c:pt>
                <c:pt idx="75">
                  <c:v>1.722064733505249</c:v>
                </c:pt>
                <c:pt idx="76">
                  <c:v>1.8568124771118164</c:v>
                </c:pt>
                <c:pt idx="77">
                  <c:v>1.7712777853012085</c:v>
                </c:pt>
                <c:pt idx="78">
                  <c:v>1.7783510684967041</c:v>
                </c:pt>
              </c:numCache>
            </c:numRef>
          </c:val>
          <c:smooth val="0"/>
          <c:extLst>
            <c:ext xmlns:c16="http://schemas.microsoft.com/office/drawing/2014/chart" uri="{C3380CC4-5D6E-409C-BE32-E72D297353CC}">
              <c16:uniqueId val="{00000001-AC85-4484-B605-50AAACBCBCFD}"/>
            </c:ext>
          </c:extLst>
        </c:ser>
        <c:dLbls>
          <c:showLegendKey val="0"/>
          <c:showVal val="0"/>
          <c:showCatName val="0"/>
          <c:showSerName val="0"/>
          <c:showPercent val="0"/>
          <c:showBubbleSize val="0"/>
        </c:dLbls>
        <c:smooth val="0"/>
        <c:axId val="588823560"/>
        <c:axId val="588826184"/>
        <c:extLst>
          <c:ext xmlns:c15="http://schemas.microsoft.com/office/drawing/2012/chart" uri="{02D57815-91ED-43cb-92C2-25804820EDAC}">
            <c15:filteredLineSeries>
              <c15:ser>
                <c:idx val="8"/>
                <c:order val="1"/>
                <c:tx>
                  <c:strRef>
                    <c:extLst>
                      <c:ext uri="{02D57815-91ED-43cb-92C2-25804820EDAC}">
                        <c15:formulaRef>
                          <c15:sqref>'9. UTI_Data'!$B$28</c15:sqref>
                        </c15:formulaRef>
                      </c:ext>
                    </c:extLst>
                    <c:strCache>
                      <c:ptCount val="1"/>
                      <c:pt idx="0">
                        <c:v>2016</c:v>
                      </c:pt>
                    </c:strCache>
                  </c:strRef>
                </c:tx>
                <c:spPr>
                  <a:ln>
                    <a:solidFill>
                      <a:srgbClr val="A7A9AC"/>
                    </a:solidFill>
                  </a:ln>
                </c:spPr>
                <c:marker>
                  <c:symbol val="none"/>
                </c:marker>
                <c:cat>
                  <c:multiLvlStrRef>
                    <c:extLst>
                      <c:ext uri="{02D57815-91ED-43cb-92C2-25804820EDAC}">
                        <c15:formulaRef>
                          <c15:sqref>'1. Total_Data'!$A$26:$B$104</c15:sqref>
                        </c15:formulaRef>
                      </c:ext>
                    </c:extLst>
                    <c:multiLvlStrCache>
                      <c:ptCount val="79"/>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pt idx="50">
                          <c:v>Mar</c:v>
                        </c:pt>
                        <c:pt idx="51">
                          <c:v>Apr</c:v>
                        </c:pt>
                        <c:pt idx="52">
                          <c:v>May</c:v>
                        </c:pt>
                        <c:pt idx="53">
                          <c:v>Jun</c:v>
                        </c:pt>
                        <c:pt idx="54">
                          <c:v>Jul</c:v>
                        </c:pt>
                        <c:pt idx="55">
                          <c:v>Aug</c:v>
                        </c:pt>
                        <c:pt idx="56">
                          <c:v>Sep</c:v>
                        </c:pt>
                        <c:pt idx="57">
                          <c:v>Oct</c:v>
                        </c:pt>
                        <c:pt idx="58">
                          <c:v>Nov</c:v>
                        </c:pt>
                        <c:pt idx="59">
                          <c:v>Dec</c:v>
                        </c:pt>
                        <c:pt idx="60">
                          <c:v>Jan</c:v>
                        </c:pt>
                        <c:pt idx="61">
                          <c:v>Feb</c:v>
                        </c:pt>
                        <c:pt idx="62">
                          <c:v>Mar</c:v>
                        </c:pt>
                        <c:pt idx="63">
                          <c:v>Apr</c:v>
                        </c:pt>
                        <c:pt idx="64">
                          <c:v>May</c:v>
                        </c:pt>
                        <c:pt idx="65">
                          <c:v>Jun</c:v>
                        </c:pt>
                        <c:pt idx="66">
                          <c:v>Jul</c:v>
                        </c:pt>
                        <c:pt idx="67">
                          <c:v>Aug</c:v>
                        </c:pt>
                        <c:pt idx="68">
                          <c:v>Sep</c:v>
                        </c:pt>
                        <c:pt idx="69">
                          <c:v>Oct</c:v>
                        </c:pt>
                        <c:pt idx="70">
                          <c:v>Nov</c:v>
                        </c:pt>
                        <c:pt idx="71">
                          <c:v>Dec</c:v>
                        </c:pt>
                        <c:pt idx="72">
                          <c:v>Jan</c:v>
                        </c:pt>
                        <c:pt idx="73">
                          <c:v>Feb</c:v>
                        </c:pt>
                        <c:pt idx="74">
                          <c:v>Mar</c:v>
                        </c:pt>
                        <c:pt idx="75">
                          <c:v>Apr</c:v>
                        </c:pt>
                        <c:pt idx="76">
                          <c:v>May</c:v>
                        </c:pt>
                        <c:pt idx="77">
                          <c:v>June</c:v>
                        </c:pt>
                        <c:pt idx="78">
                          <c:v>July</c:v>
                        </c:pt>
                      </c:lvl>
                      <c:lvl>
                        <c:pt idx="0">
                          <c:v>2016</c:v>
                        </c:pt>
                        <c:pt idx="12">
                          <c:v>2017</c:v>
                        </c:pt>
                        <c:pt idx="24">
                          <c:v>2018</c:v>
                        </c:pt>
                        <c:pt idx="36">
                          <c:v>2019</c:v>
                        </c:pt>
                        <c:pt idx="48">
                          <c:v>2020</c:v>
                        </c:pt>
                        <c:pt idx="60">
                          <c:v>2021</c:v>
                        </c:pt>
                        <c:pt idx="72">
                          <c:v>2022</c:v>
                        </c:pt>
                      </c:lvl>
                    </c:multiLvlStrCache>
                  </c:multiLvlStrRef>
                </c:cat>
                <c:val>
                  <c:numRef>
                    <c:extLst>
                      <c:ext uri="{02D57815-91ED-43cb-92C2-25804820EDAC}">
                        <c15:formulaRef>
                          <c15:sqref>'9. UTI_Data'!$G$26:$G$37</c15:sqref>
                        </c15:formulaRef>
                      </c:ext>
                    </c:extLst>
                    <c:numCache>
                      <c:formatCode>0</c:formatCode>
                      <c:ptCount val="12"/>
                      <c:pt idx="0">
                        <c:v>4.5702519416809082</c:v>
                      </c:pt>
                      <c:pt idx="1">
                        <c:v>4.445587158203125</c:v>
                      </c:pt>
                      <c:pt idx="2">
                        <c:v>4.5431480407714844</c:v>
                      </c:pt>
                      <c:pt idx="3">
                        <c:v>4.4786620140075684</c:v>
                      </c:pt>
                      <c:pt idx="4">
                        <c:v>4.1952071189880371</c:v>
                      </c:pt>
                      <c:pt idx="5">
                        <c:v>4.4443206787109375</c:v>
                      </c:pt>
                      <c:pt idx="6">
                        <c:v>4.3918852806091309</c:v>
                      </c:pt>
                      <c:pt idx="7">
                        <c:v>4.5193367004394531</c:v>
                      </c:pt>
                      <c:pt idx="8">
                        <c:v>4.678560733795166</c:v>
                      </c:pt>
                      <c:pt idx="9">
                        <c:v>4.4415521621704102</c:v>
                      </c:pt>
                      <c:pt idx="10">
                        <c:v>4.4353823661804199</c:v>
                      </c:pt>
                      <c:pt idx="11">
                        <c:v>4.3220076560974121</c:v>
                      </c:pt>
                    </c:numCache>
                  </c:numRef>
                </c:val>
                <c:smooth val="0"/>
                <c:extLst>
                  <c:ext xmlns:c16="http://schemas.microsoft.com/office/drawing/2014/chart" uri="{C3380CC4-5D6E-409C-BE32-E72D297353CC}">
                    <c16:uniqueId val="{00000002-AC85-4484-B605-50AAACBCBCFD}"/>
                  </c:ext>
                </c:extLst>
              </c15:ser>
            </c15:filteredLineSeries>
            <c15:filteredLineSeries>
              <c15:ser>
                <c:idx val="9"/>
                <c:order val="2"/>
                <c:tx>
                  <c:strRef>
                    <c:extLst xmlns:c15="http://schemas.microsoft.com/office/drawing/2012/chart">
                      <c:ext xmlns:c15="http://schemas.microsoft.com/office/drawing/2012/chart" uri="{02D57815-91ED-43cb-92C2-25804820EDAC}">
                        <c15:formulaRef>
                          <c15:sqref>'9. UTI_Data'!$B$38</c15:sqref>
                        </c15:formulaRef>
                      </c:ext>
                    </c:extLst>
                    <c:strCache>
                      <c:ptCount val="1"/>
                      <c:pt idx="0">
                        <c:v>2017</c:v>
                      </c:pt>
                    </c:strCache>
                  </c:strRef>
                </c:tx>
                <c:spPr>
                  <a:ln>
                    <a:solidFill>
                      <a:srgbClr val="FFC000"/>
                    </a:solidFill>
                  </a:ln>
                </c:spPr>
                <c:marker>
                  <c:symbol val="none"/>
                </c:marker>
                <c:cat>
                  <c:multiLvlStrRef>
                    <c:extLst xmlns:c15="http://schemas.microsoft.com/office/drawing/2012/chart">
                      <c:ext xmlns:c15="http://schemas.microsoft.com/office/drawing/2012/chart" uri="{02D57815-91ED-43cb-92C2-25804820EDAC}">
                        <c15:formulaRef>
                          <c15:sqref>'1. Total_Data'!$A$26:$B$104</c15:sqref>
                        </c15:formulaRef>
                      </c:ext>
                    </c:extLst>
                    <c:multiLvlStrCache>
                      <c:ptCount val="79"/>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pt idx="50">
                          <c:v>Mar</c:v>
                        </c:pt>
                        <c:pt idx="51">
                          <c:v>Apr</c:v>
                        </c:pt>
                        <c:pt idx="52">
                          <c:v>May</c:v>
                        </c:pt>
                        <c:pt idx="53">
                          <c:v>Jun</c:v>
                        </c:pt>
                        <c:pt idx="54">
                          <c:v>Jul</c:v>
                        </c:pt>
                        <c:pt idx="55">
                          <c:v>Aug</c:v>
                        </c:pt>
                        <c:pt idx="56">
                          <c:v>Sep</c:v>
                        </c:pt>
                        <c:pt idx="57">
                          <c:v>Oct</c:v>
                        </c:pt>
                        <c:pt idx="58">
                          <c:v>Nov</c:v>
                        </c:pt>
                        <c:pt idx="59">
                          <c:v>Dec</c:v>
                        </c:pt>
                        <c:pt idx="60">
                          <c:v>Jan</c:v>
                        </c:pt>
                        <c:pt idx="61">
                          <c:v>Feb</c:v>
                        </c:pt>
                        <c:pt idx="62">
                          <c:v>Mar</c:v>
                        </c:pt>
                        <c:pt idx="63">
                          <c:v>Apr</c:v>
                        </c:pt>
                        <c:pt idx="64">
                          <c:v>May</c:v>
                        </c:pt>
                        <c:pt idx="65">
                          <c:v>Jun</c:v>
                        </c:pt>
                        <c:pt idx="66">
                          <c:v>Jul</c:v>
                        </c:pt>
                        <c:pt idx="67">
                          <c:v>Aug</c:v>
                        </c:pt>
                        <c:pt idx="68">
                          <c:v>Sep</c:v>
                        </c:pt>
                        <c:pt idx="69">
                          <c:v>Oct</c:v>
                        </c:pt>
                        <c:pt idx="70">
                          <c:v>Nov</c:v>
                        </c:pt>
                        <c:pt idx="71">
                          <c:v>Dec</c:v>
                        </c:pt>
                        <c:pt idx="72">
                          <c:v>Jan</c:v>
                        </c:pt>
                        <c:pt idx="73">
                          <c:v>Feb</c:v>
                        </c:pt>
                        <c:pt idx="74">
                          <c:v>Mar</c:v>
                        </c:pt>
                        <c:pt idx="75">
                          <c:v>Apr</c:v>
                        </c:pt>
                        <c:pt idx="76">
                          <c:v>May</c:v>
                        </c:pt>
                        <c:pt idx="77">
                          <c:v>June</c:v>
                        </c:pt>
                        <c:pt idx="78">
                          <c:v>July</c:v>
                        </c:pt>
                      </c:lvl>
                      <c:lvl>
                        <c:pt idx="0">
                          <c:v>2016</c:v>
                        </c:pt>
                        <c:pt idx="12">
                          <c:v>2017</c:v>
                        </c:pt>
                        <c:pt idx="24">
                          <c:v>2018</c:v>
                        </c:pt>
                        <c:pt idx="36">
                          <c:v>2019</c:v>
                        </c:pt>
                        <c:pt idx="48">
                          <c:v>2020</c:v>
                        </c:pt>
                        <c:pt idx="60">
                          <c:v>2021</c:v>
                        </c:pt>
                        <c:pt idx="72">
                          <c:v>2022</c:v>
                        </c:pt>
                      </c:lvl>
                    </c:multiLvlStrCache>
                  </c:multiLvlStrRef>
                </c:cat>
                <c:val>
                  <c:numRef>
                    <c:extLst xmlns:c15="http://schemas.microsoft.com/office/drawing/2012/chart">
                      <c:ext xmlns:c15="http://schemas.microsoft.com/office/drawing/2012/chart" uri="{02D57815-91ED-43cb-92C2-25804820EDAC}">
                        <c15:formulaRef>
                          <c15:sqref>'9. UTI_Data'!$G$38:$G$49</c15:sqref>
                        </c15:formulaRef>
                      </c:ext>
                    </c:extLst>
                    <c:numCache>
                      <c:formatCode>0</c:formatCode>
                      <c:ptCount val="12"/>
                      <c:pt idx="0">
                        <c:v>4.2817230224609375</c:v>
                      </c:pt>
                      <c:pt idx="1">
                        <c:v>3.852898120880127</c:v>
                      </c:pt>
                      <c:pt idx="2">
                        <c:v>4.255185604095459</c:v>
                      </c:pt>
                      <c:pt idx="3">
                        <c:v>3.4230663776397705</c:v>
                      </c:pt>
                      <c:pt idx="4">
                        <c:v>3.6059880256652832</c:v>
                      </c:pt>
                      <c:pt idx="5">
                        <c:v>3.4834048748016357</c:v>
                      </c:pt>
                      <c:pt idx="6">
                        <c:v>3.3332235813140869</c:v>
                      </c:pt>
                      <c:pt idx="7">
                        <c:v>3.2953231334686279</c:v>
                      </c:pt>
                      <c:pt idx="8">
                        <c:v>3.1725244522094727</c:v>
                      </c:pt>
                      <c:pt idx="9">
                        <c:v>3.1071515083312988</c:v>
                      </c:pt>
                      <c:pt idx="10">
                        <c:v>2.9112308025360107</c:v>
                      </c:pt>
                      <c:pt idx="11">
                        <c:v>2.6727890968322754</c:v>
                      </c:pt>
                    </c:numCache>
                  </c:numRef>
                </c:val>
                <c:smooth val="0"/>
                <c:extLst xmlns:c15="http://schemas.microsoft.com/office/drawing/2012/chart">
                  <c:ext xmlns:c16="http://schemas.microsoft.com/office/drawing/2014/chart" uri="{C3380CC4-5D6E-409C-BE32-E72D297353CC}">
                    <c16:uniqueId val="{00000003-AC85-4484-B605-50AAACBCBCFD}"/>
                  </c:ext>
                </c:extLst>
              </c15:ser>
            </c15:filteredLineSeries>
            <c15:filteredLineSeries>
              <c15:ser>
                <c:idx val="10"/>
                <c:order val="3"/>
                <c:tx>
                  <c:strRef>
                    <c:extLst xmlns:c15="http://schemas.microsoft.com/office/drawing/2012/chart">
                      <c:ext xmlns:c15="http://schemas.microsoft.com/office/drawing/2012/chart" uri="{02D57815-91ED-43cb-92C2-25804820EDAC}">
                        <c15:formulaRef>
                          <c15:sqref>'9. UTI_Data'!$B$52</c15:sqref>
                        </c15:formulaRef>
                      </c:ext>
                    </c:extLst>
                    <c:strCache>
                      <c:ptCount val="1"/>
                      <c:pt idx="0">
                        <c:v>2018</c:v>
                      </c:pt>
                    </c:strCache>
                  </c:strRef>
                </c:tx>
                <c:spPr>
                  <a:ln>
                    <a:solidFill>
                      <a:srgbClr val="0A0E38"/>
                    </a:solidFill>
                  </a:ln>
                </c:spPr>
                <c:marker>
                  <c:symbol val="none"/>
                </c:marker>
                <c:cat>
                  <c:multiLvlStrRef>
                    <c:extLst xmlns:c15="http://schemas.microsoft.com/office/drawing/2012/chart">
                      <c:ext xmlns:c15="http://schemas.microsoft.com/office/drawing/2012/chart" uri="{02D57815-91ED-43cb-92C2-25804820EDAC}">
                        <c15:formulaRef>
                          <c15:sqref>'1. Total_Data'!$A$26:$B$104</c15:sqref>
                        </c15:formulaRef>
                      </c:ext>
                    </c:extLst>
                    <c:multiLvlStrCache>
                      <c:ptCount val="79"/>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pt idx="50">
                          <c:v>Mar</c:v>
                        </c:pt>
                        <c:pt idx="51">
                          <c:v>Apr</c:v>
                        </c:pt>
                        <c:pt idx="52">
                          <c:v>May</c:v>
                        </c:pt>
                        <c:pt idx="53">
                          <c:v>Jun</c:v>
                        </c:pt>
                        <c:pt idx="54">
                          <c:v>Jul</c:v>
                        </c:pt>
                        <c:pt idx="55">
                          <c:v>Aug</c:v>
                        </c:pt>
                        <c:pt idx="56">
                          <c:v>Sep</c:v>
                        </c:pt>
                        <c:pt idx="57">
                          <c:v>Oct</c:v>
                        </c:pt>
                        <c:pt idx="58">
                          <c:v>Nov</c:v>
                        </c:pt>
                        <c:pt idx="59">
                          <c:v>Dec</c:v>
                        </c:pt>
                        <c:pt idx="60">
                          <c:v>Jan</c:v>
                        </c:pt>
                        <c:pt idx="61">
                          <c:v>Feb</c:v>
                        </c:pt>
                        <c:pt idx="62">
                          <c:v>Mar</c:v>
                        </c:pt>
                        <c:pt idx="63">
                          <c:v>Apr</c:v>
                        </c:pt>
                        <c:pt idx="64">
                          <c:v>May</c:v>
                        </c:pt>
                        <c:pt idx="65">
                          <c:v>Jun</c:v>
                        </c:pt>
                        <c:pt idx="66">
                          <c:v>Jul</c:v>
                        </c:pt>
                        <c:pt idx="67">
                          <c:v>Aug</c:v>
                        </c:pt>
                        <c:pt idx="68">
                          <c:v>Sep</c:v>
                        </c:pt>
                        <c:pt idx="69">
                          <c:v>Oct</c:v>
                        </c:pt>
                        <c:pt idx="70">
                          <c:v>Nov</c:v>
                        </c:pt>
                        <c:pt idx="71">
                          <c:v>Dec</c:v>
                        </c:pt>
                        <c:pt idx="72">
                          <c:v>Jan</c:v>
                        </c:pt>
                        <c:pt idx="73">
                          <c:v>Feb</c:v>
                        </c:pt>
                        <c:pt idx="74">
                          <c:v>Mar</c:v>
                        </c:pt>
                        <c:pt idx="75">
                          <c:v>Apr</c:v>
                        </c:pt>
                        <c:pt idx="76">
                          <c:v>May</c:v>
                        </c:pt>
                        <c:pt idx="77">
                          <c:v>June</c:v>
                        </c:pt>
                        <c:pt idx="78">
                          <c:v>July</c:v>
                        </c:pt>
                      </c:lvl>
                      <c:lvl>
                        <c:pt idx="0">
                          <c:v>2016</c:v>
                        </c:pt>
                        <c:pt idx="12">
                          <c:v>2017</c:v>
                        </c:pt>
                        <c:pt idx="24">
                          <c:v>2018</c:v>
                        </c:pt>
                        <c:pt idx="36">
                          <c:v>2019</c:v>
                        </c:pt>
                        <c:pt idx="48">
                          <c:v>2020</c:v>
                        </c:pt>
                        <c:pt idx="60">
                          <c:v>2021</c:v>
                        </c:pt>
                        <c:pt idx="72">
                          <c:v>2022</c:v>
                        </c:pt>
                      </c:lvl>
                    </c:multiLvlStrCache>
                  </c:multiLvlStrRef>
                </c:cat>
                <c:val>
                  <c:numRef>
                    <c:extLst xmlns:c15="http://schemas.microsoft.com/office/drawing/2012/chart">
                      <c:ext xmlns:c15="http://schemas.microsoft.com/office/drawing/2012/chart" uri="{02D57815-91ED-43cb-92C2-25804820EDAC}">
                        <c15:formulaRef>
                          <c15:sqref>'9. UTI_Data'!$G$50:$G$61</c15:sqref>
                        </c15:formulaRef>
                      </c:ext>
                    </c:extLst>
                    <c:numCache>
                      <c:formatCode>0</c:formatCode>
                      <c:ptCount val="12"/>
                      <c:pt idx="0">
                        <c:v>2.8514120578765869</c:v>
                      </c:pt>
                      <c:pt idx="1">
                        <c:v>2.4583053588867188</c:v>
                      </c:pt>
                      <c:pt idx="2">
                        <c:v>2.587590217590332</c:v>
                      </c:pt>
                      <c:pt idx="3">
                        <c:v>2.4319195747375488</c:v>
                      </c:pt>
                      <c:pt idx="4">
                        <c:v>2.4264709949493408</c:v>
                      </c:pt>
                      <c:pt idx="5">
                        <c:v>2.3493859767913818</c:v>
                      </c:pt>
                      <c:pt idx="6">
                        <c:v>2.3428654670715332</c:v>
                      </c:pt>
                      <c:pt idx="7">
                        <c:v>2.4472651481628418</c:v>
                      </c:pt>
                      <c:pt idx="8">
                        <c:v>2.2737836837768555</c:v>
                      </c:pt>
                      <c:pt idx="9">
                        <c:v>2.3938326835632324</c:v>
                      </c:pt>
                      <c:pt idx="10">
                        <c:v>2.2639048099517822</c:v>
                      </c:pt>
                      <c:pt idx="11">
                        <c:v>2.1327977180480957</c:v>
                      </c:pt>
                    </c:numCache>
                  </c:numRef>
                </c:val>
                <c:smooth val="0"/>
                <c:extLst xmlns:c15="http://schemas.microsoft.com/office/drawing/2012/chart">
                  <c:ext xmlns:c16="http://schemas.microsoft.com/office/drawing/2014/chart" uri="{C3380CC4-5D6E-409C-BE32-E72D297353CC}">
                    <c16:uniqueId val="{00000004-AC85-4484-B605-50AAACBCBCFD}"/>
                  </c:ext>
                </c:extLst>
              </c15:ser>
            </c15:filteredLineSeries>
            <c15:filteredLineSeries>
              <c15:ser>
                <c:idx val="11"/>
                <c:order val="4"/>
                <c:tx>
                  <c:strRef>
                    <c:extLst xmlns:c15="http://schemas.microsoft.com/office/drawing/2012/chart">
                      <c:ext xmlns:c15="http://schemas.microsoft.com/office/drawing/2012/chart" uri="{02D57815-91ED-43cb-92C2-25804820EDAC}">
                        <c15:formulaRef>
                          <c15:sqref>'9. UTI_Data'!$B$62</c15:sqref>
                        </c15:formulaRef>
                      </c:ext>
                    </c:extLst>
                    <c:strCache>
                      <c:ptCount val="1"/>
                      <c:pt idx="0">
                        <c:v>2019</c:v>
                      </c:pt>
                    </c:strCache>
                  </c:strRef>
                </c:tx>
                <c:marker>
                  <c:symbol val="none"/>
                </c:marker>
                <c:cat>
                  <c:multiLvlStrRef>
                    <c:extLst xmlns:c15="http://schemas.microsoft.com/office/drawing/2012/chart">
                      <c:ext xmlns:c15="http://schemas.microsoft.com/office/drawing/2012/chart" uri="{02D57815-91ED-43cb-92C2-25804820EDAC}">
                        <c15:formulaRef>
                          <c15:sqref>'1. Total_Data'!$A$26:$B$104</c15:sqref>
                        </c15:formulaRef>
                      </c:ext>
                    </c:extLst>
                    <c:multiLvlStrCache>
                      <c:ptCount val="79"/>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pt idx="50">
                          <c:v>Mar</c:v>
                        </c:pt>
                        <c:pt idx="51">
                          <c:v>Apr</c:v>
                        </c:pt>
                        <c:pt idx="52">
                          <c:v>May</c:v>
                        </c:pt>
                        <c:pt idx="53">
                          <c:v>Jun</c:v>
                        </c:pt>
                        <c:pt idx="54">
                          <c:v>Jul</c:v>
                        </c:pt>
                        <c:pt idx="55">
                          <c:v>Aug</c:v>
                        </c:pt>
                        <c:pt idx="56">
                          <c:v>Sep</c:v>
                        </c:pt>
                        <c:pt idx="57">
                          <c:v>Oct</c:v>
                        </c:pt>
                        <c:pt idx="58">
                          <c:v>Nov</c:v>
                        </c:pt>
                        <c:pt idx="59">
                          <c:v>Dec</c:v>
                        </c:pt>
                        <c:pt idx="60">
                          <c:v>Jan</c:v>
                        </c:pt>
                        <c:pt idx="61">
                          <c:v>Feb</c:v>
                        </c:pt>
                        <c:pt idx="62">
                          <c:v>Mar</c:v>
                        </c:pt>
                        <c:pt idx="63">
                          <c:v>Apr</c:v>
                        </c:pt>
                        <c:pt idx="64">
                          <c:v>May</c:v>
                        </c:pt>
                        <c:pt idx="65">
                          <c:v>Jun</c:v>
                        </c:pt>
                        <c:pt idx="66">
                          <c:v>Jul</c:v>
                        </c:pt>
                        <c:pt idx="67">
                          <c:v>Aug</c:v>
                        </c:pt>
                        <c:pt idx="68">
                          <c:v>Sep</c:v>
                        </c:pt>
                        <c:pt idx="69">
                          <c:v>Oct</c:v>
                        </c:pt>
                        <c:pt idx="70">
                          <c:v>Nov</c:v>
                        </c:pt>
                        <c:pt idx="71">
                          <c:v>Dec</c:v>
                        </c:pt>
                        <c:pt idx="72">
                          <c:v>Jan</c:v>
                        </c:pt>
                        <c:pt idx="73">
                          <c:v>Feb</c:v>
                        </c:pt>
                        <c:pt idx="74">
                          <c:v>Mar</c:v>
                        </c:pt>
                        <c:pt idx="75">
                          <c:v>Apr</c:v>
                        </c:pt>
                        <c:pt idx="76">
                          <c:v>May</c:v>
                        </c:pt>
                        <c:pt idx="77">
                          <c:v>June</c:v>
                        </c:pt>
                        <c:pt idx="78">
                          <c:v>July</c:v>
                        </c:pt>
                      </c:lvl>
                      <c:lvl>
                        <c:pt idx="0">
                          <c:v>2016</c:v>
                        </c:pt>
                        <c:pt idx="12">
                          <c:v>2017</c:v>
                        </c:pt>
                        <c:pt idx="24">
                          <c:v>2018</c:v>
                        </c:pt>
                        <c:pt idx="36">
                          <c:v>2019</c:v>
                        </c:pt>
                        <c:pt idx="48">
                          <c:v>2020</c:v>
                        </c:pt>
                        <c:pt idx="60">
                          <c:v>2021</c:v>
                        </c:pt>
                        <c:pt idx="72">
                          <c:v>2022</c:v>
                        </c:pt>
                      </c:lvl>
                    </c:multiLvlStrCache>
                  </c:multiLvlStrRef>
                </c:cat>
                <c:val>
                  <c:numRef>
                    <c:extLst xmlns:c15="http://schemas.microsoft.com/office/drawing/2012/chart">
                      <c:ext xmlns:c15="http://schemas.microsoft.com/office/drawing/2012/chart" uri="{02D57815-91ED-43cb-92C2-25804820EDAC}">
                        <c15:formulaRef>
                          <c15:sqref>'9. UTI_Data'!$G$62:$G$73</c15:sqref>
                        </c15:formulaRef>
                      </c:ext>
                    </c:extLst>
                    <c:numCache>
                      <c:formatCode>0</c:formatCode>
                      <c:ptCount val="12"/>
                      <c:pt idx="0">
                        <c:v>2.2674522399902344</c:v>
                      </c:pt>
                      <c:pt idx="1">
                        <c:v>1.9731035232543945</c:v>
                      </c:pt>
                      <c:pt idx="2">
                        <c:v>2.1000423431396484</c:v>
                      </c:pt>
                      <c:pt idx="3">
                        <c:v>1.9429188966751099</c:v>
                      </c:pt>
                      <c:pt idx="4">
                        <c:v>2.0533175468444824</c:v>
                      </c:pt>
                      <c:pt idx="5">
                        <c:v>1.9276223182678223</c:v>
                      </c:pt>
                      <c:pt idx="6">
                        <c:v>1.9963771104812622</c:v>
                      </c:pt>
                      <c:pt idx="7">
                        <c:v>2.0672283172607422</c:v>
                      </c:pt>
                      <c:pt idx="8">
                        <c:v>1.9982069730758667</c:v>
                      </c:pt>
                      <c:pt idx="9">
                        <c:v>2.0907506942749023</c:v>
                      </c:pt>
                      <c:pt idx="10">
                        <c:v>1.9763902425765991</c:v>
                      </c:pt>
                      <c:pt idx="11">
                        <c:v>1.9421550035476685</c:v>
                      </c:pt>
                    </c:numCache>
                  </c:numRef>
                </c:val>
                <c:smooth val="0"/>
                <c:extLst xmlns:c15="http://schemas.microsoft.com/office/drawing/2012/chart">
                  <c:ext xmlns:c16="http://schemas.microsoft.com/office/drawing/2014/chart" uri="{C3380CC4-5D6E-409C-BE32-E72D297353CC}">
                    <c16:uniqueId val="{00000005-AC85-4484-B605-50AAACBCBCFD}"/>
                  </c:ext>
                </c:extLst>
              </c15:ser>
            </c15:filteredLineSeries>
            <c15:filteredLineSeries>
              <c15:ser>
                <c:idx val="12"/>
                <c:order val="5"/>
                <c:tx>
                  <c:strRef>
                    <c:extLst xmlns:c15="http://schemas.microsoft.com/office/drawing/2012/chart">
                      <c:ext xmlns:c15="http://schemas.microsoft.com/office/drawing/2012/chart" uri="{02D57815-91ED-43cb-92C2-25804820EDAC}">
                        <c15:formulaRef>
                          <c15:sqref>'9. UTI_Data'!$B$81</c15:sqref>
                        </c15:formulaRef>
                      </c:ext>
                    </c:extLst>
                    <c:strCache>
                      <c:ptCount val="1"/>
                      <c:pt idx="0">
                        <c:v>2020</c:v>
                      </c:pt>
                    </c:strCache>
                  </c:strRef>
                </c:tx>
                <c:marker>
                  <c:symbol val="none"/>
                </c:marker>
                <c:cat>
                  <c:multiLvlStrRef>
                    <c:extLst xmlns:c15="http://schemas.microsoft.com/office/drawing/2012/chart">
                      <c:ext xmlns:c15="http://schemas.microsoft.com/office/drawing/2012/chart" uri="{02D57815-91ED-43cb-92C2-25804820EDAC}">
                        <c15:formulaRef>
                          <c15:sqref>'1. Total_Data'!$A$26:$B$104</c15:sqref>
                        </c15:formulaRef>
                      </c:ext>
                    </c:extLst>
                    <c:multiLvlStrCache>
                      <c:ptCount val="79"/>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pt idx="50">
                          <c:v>Mar</c:v>
                        </c:pt>
                        <c:pt idx="51">
                          <c:v>Apr</c:v>
                        </c:pt>
                        <c:pt idx="52">
                          <c:v>May</c:v>
                        </c:pt>
                        <c:pt idx="53">
                          <c:v>Jun</c:v>
                        </c:pt>
                        <c:pt idx="54">
                          <c:v>Jul</c:v>
                        </c:pt>
                        <c:pt idx="55">
                          <c:v>Aug</c:v>
                        </c:pt>
                        <c:pt idx="56">
                          <c:v>Sep</c:v>
                        </c:pt>
                        <c:pt idx="57">
                          <c:v>Oct</c:v>
                        </c:pt>
                        <c:pt idx="58">
                          <c:v>Nov</c:v>
                        </c:pt>
                        <c:pt idx="59">
                          <c:v>Dec</c:v>
                        </c:pt>
                        <c:pt idx="60">
                          <c:v>Jan</c:v>
                        </c:pt>
                        <c:pt idx="61">
                          <c:v>Feb</c:v>
                        </c:pt>
                        <c:pt idx="62">
                          <c:v>Mar</c:v>
                        </c:pt>
                        <c:pt idx="63">
                          <c:v>Apr</c:v>
                        </c:pt>
                        <c:pt idx="64">
                          <c:v>May</c:v>
                        </c:pt>
                        <c:pt idx="65">
                          <c:v>Jun</c:v>
                        </c:pt>
                        <c:pt idx="66">
                          <c:v>Jul</c:v>
                        </c:pt>
                        <c:pt idx="67">
                          <c:v>Aug</c:v>
                        </c:pt>
                        <c:pt idx="68">
                          <c:v>Sep</c:v>
                        </c:pt>
                        <c:pt idx="69">
                          <c:v>Oct</c:v>
                        </c:pt>
                        <c:pt idx="70">
                          <c:v>Nov</c:v>
                        </c:pt>
                        <c:pt idx="71">
                          <c:v>Dec</c:v>
                        </c:pt>
                        <c:pt idx="72">
                          <c:v>Jan</c:v>
                        </c:pt>
                        <c:pt idx="73">
                          <c:v>Feb</c:v>
                        </c:pt>
                        <c:pt idx="74">
                          <c:v>Mar</c:v>
                        </c:pt>
                        <c:pt idx="75">
                          <c:v>Apr</c:v>
                        </c:pt>
                        <c:pt idx="76">
                          <c:v>May</c:v>
                        </c:pt>
                        <c:pt idx="77">
                          <c:v>June</c:v>
                        </c:pt>
                        <c:pt idx="78">
                          <c:v>July</c:v>
                        </c:pt>
                      </c:lvl>
                      <c:lvl>
                        <c:pt idx="0">
                          <c:v>2016</c:v>
                        </c:pt>
                        <c:pt idx="12">
                          <c:v>2017</c:v>
                        </c:pt>
                        <c:pt idx="24">
                          <c:v>2018</c:v>
                        </c:pt>
                        <c:pt idx="36">
                          <c:v>2019</c:v>
                        </c:pt>
                        <c:pt idx="48">
                          <c:v>2020</c:v>
                        </c:pt>
                        <c:pt idx="60">
                          <c:v>2021</c:v>
                        </c:pt>
                        <c:pt idx="72">
                          <c:v>2022</c:v>
                        </c:pt>
                      </c:lvl>
                    </c:multiLvlStrCache>
                  </c:multiLvlStrRef>
                </c:cat>
                <c:val>
                  <c:numRef>
                    <c:extLst xmlns:c15="http://schemas.microsoft.com/office/drawing/2012/chart">
                      <c:ext xmlns:c15="http://schemas.microsoft.com/office/drawing/2012/chart" uri="{02D57815-91ED-43cb-92C2-25804820EDAC}">
                        <c15:formulaRef>
                          <c15:sqref>'9. UTI_Data'!$G$74:$G$85</c15:sqref>
                        </c15:formulaRef>
                      </c:ext>
                    </c:extLst>
                    <c:numCache>
                      <c:formatCode>0</c:formatCode>
                      <c:ptCount val="12"/>
                      <c:pt idx="0">
                        <c:v>2.063284158706665</c:v>
                      </c:pt>
                      <c:pt idx="1">
                        <c:v>1.8031256198883057</c:v>
                      </c:pt>
                      <c:pt idx="2">
                        <c:v>1.9067150354385376</c:v>
                      </c:pt>
                      <c:pt idx="3">
                        <c:v>1.9482003450393677</c:v>
                      </c:pt>
                      <c:pt idx="4">
                        <c:v>1.8141069412231445</c:v>
                      </c:pt>
                      <c:pt idx="5">
                        <c:v>1.8657956123352051</c:v>
                      </c:pt>
                      <c:pt idx="6">
                        <c:v>1.9605257511138916</c:v>
                      </c:pt>
                      <c:pt idx="7">
                        <c:v>1.7585633993148804</c:v>
                      </c:pt>
                      <c:pt idx="8">
                        <c:v>1.9052473306655884</c:v>
                      </c:pt>
                      <c:pt idx="9">
                        <c:v>1.9728864431381226</c:v>
                      </c:pt>
                      <c:pt idx="10">
                        <c:v>1.9529572725296021</c:v>
                      </c:pt>
                      <c:pt idx="11">
                        <c:v>2.0344955921173096</c:v>
                      </c:pt>
                    </c:numCache>
                  </c:numRef>
                </c:val>
                <c:smooth val="0"/>
                <c:extLst xmlns:c15="http://schemas.microsoft.com/office/drawing/2012/chart">
                  <c:ext xmlns:c16="http://schemas.microsoft.com/office/drawing/2014/chart" uri="{C3380CC4-5D6E-409C-BE32-E72D297353CC}">
                    <c16:uniqueId val="{00000006-AC85-4484-B605-50AAACBCBCFD}"/>
                  </c:ext>
                </c:extLst>
              </c15:ser>
            </c15:filteredLineSeries>
            <c15:filteredLineSeries>
              <c15:ser>
                <c:idx val="13"/>
                <c:order val="6"/>
                <c:tx>
                  <c:strRef>
                    <c:extLst xmlns:c15="http://schemas.microsoft.com/office/drawing/2012/chart">
                      <c:ext xmlns:c15="http://schemas.microsoft.com/office/drawing/2012/chart" uri="{02D57815-91ED-43cb-92C2-25804820EDAC}">
                        <c15:formulaRef>
                          <c15:sqref>'9. UTI_Data'!$B$89</c15:sqref>
                        </c15:formulaRef>
                      </c:ext>
                    </c:extLst>
                    <c:strCache>
                      <c:ptCount val="1"/>
                      <c:pt idx="0">
                        <c:v>2021</c:v>
                      </c:pt>
                    </c:strCache>
                  </c:strRef>
                </c:tx>
                <c:marker>
                  <c:symbol val="none"/>
                </c:marker>
                <c:cat>
                  <c:multiLvlStrRef>
                    <c:extLst xmlns:c15="http://schemas.microsoft.com/office/drawing/2012/chart">
                      <c:ext xmlns:c15="http://schemas.microsoft.com/office/drawing/2012/chart" uri="{02D57815-91ED-43cb-92C2-25804820EDAC}">
                        <c15:formulaRef>
                          <c15:sqref>'1. Total_Data'!$A$26:$B$104</c15:sqref>
                        </c15:formulaRef>
                      </c:ext>
                    </c:extLst>
                    <c:multiLvlStrCache>
                      <c:ptCount val="79"/>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pt idx="42">
                          <c:v>Jul</c:v>
                        </c:pt>
                        <c:pt idx="43">
                          <c:v>Aug</c:v>
                        </c:pt>
                        <c:pt idx="44">
                          <c:v>Sep</c:v>
                        </c:pt>
                        <c:pt idx="45">
                          <c:v>Oct</c:v>
                        </c:pt>
                        <c:pt idx="46">
                          <c:v>Nov</c:v>
                        </c:pt>
                        <c:pt idx="47">
                          <c:v>Dec</c:v>
                        </c:pt>
                        <c:pt idx="48">
                          <c:v>Jan</c:v>
                        </c:pt>
                        <c:pt idx="49">
                          <c:v>Feb</c:v>
                        </c:pt>
                        <c:pt idx="50">
                          <c:v>Mar</c:v>
                        </c:pt>
                        <c:pt idx="51">
                          <c:v>Apr</c:v>
                        </c:pt>
                        <c:pt idx="52">
                          <c:v>May</c:v>
                        </c:pt>
                        <c:pt idx="53">
                          <c:v>Jun</c:v>
                        </c:pt>
                        <c:pt idx="54">
                          <c:v>Jul</c:v>
                        </c:pt>
                        <c:pt idx="55">
                          <c:v>Aug</c:v>
                        </c:pt>
                        <c:pt idx="56">
                          <c:v>Sep</c:v>
                        </c:pt>
                        <c:pt idx="57">
                          <c:v>Oct</c:v>
                        </c:pt>
                        <c:pt idx="58">
                          <c:v>Nov</c:v>
                        </c:pt>
                        <c:pt idx="59">
                          <c:v>Dec</c:v>
                        </c:pt>
                        <c:pt idx="60">
                          <c:v>Jan</c:v>
                        </c:pt>
                        <c:pt idx="61">
                          <c:v>Feb</c:v>
                        </c:pt>
                        <c:pt idx="62">
                          <c:v>Mar</c:v>
                        </c:pt>
                        <c:pt idx="63">
                          <c:v>Apr</c:v>
                        </c:pt>
                        <c:pt idx="64">
                          <c:v>May</c:v>
                        </c:pt>
                        <c:pt idx="65">
                          <c:v>Jun</c:v>
                        </c:pt>
                        <c:pt idx="66">
                          <c:v>Jul</c:v>
                        </c:pt>
                        <c:pt idx="67">
                          <c:v>Aug</c:v>
                        </c:pt>
                        <c:pt idx="68">
                          <c:v>Sep</c:v>
                        </c:pt>
                        <c:pt idx="69">
                          <c:v>Oct</c:v>
                        </c:pt>
                        <c:pt idx="70">
                          <c:v>Nov</c:v>
                        </c:pt>
                        <c:pt idx="71">
                          <c:v>Dec</c:v>
                        </c:pt>
                        <c:pt idx="72">
                          <c:v>Jan</c:v>
                        </c:pt>
                        <c:pt idx="73">
                          <c:v>Feb</c:v>
                        </c:pt>
                        <c:pt idx="74">
                          <c:v>Mar</c:v>
                        </c:pt>
                        <c:pt idx="75">
                          <c:v>Apr</c:v>
                        </c:pt>
                        <c:pt idx="76">
                          <c:v>May</c:v>
                        </c:pt>
                        <c:pt idx="77">
                          <c:v>June</c:v>
                        </c:pt>
                        <c:pt idx="78">
                          <c:v>July</c:v>
                        </c:pt>
                      </c:lvl>
                      <c:lvl>
                        <c:pt idx="0">
                          <c:v>2016</c:v>
                        </c:pt>
                        <c:pt idx="12">
                          <c:v>2017</c:v>
                        </c:pt>
                        <c:pt idx="24">
                          <c:v>2018</c:v>
                        </c:pt>
                        <c:pt idx="36">
                          <c:v>2019</c:v>
                        </c:pt>
                        <c:pt idx="48">
                          <c:v>2020</c:v>
                        </c:pt>
                        <c:pt idx="60">
                          <c:v>2021</c:v>
                        </c:pt>
                        <c:pt idx="72">
                          <c:v>2022</c:v>
                        </c:pt>
                      </c:lvl>
                    </c:multiLvlStrCache>
                  </c:multiLvlStrRef>
                </c:cat>
                <c:val>
                  <c:numRef>
                    <c:extLst xmlns:c15="http://schemas.microsoft.com/office/drawing/2012/chart">
                      <c:ext xmlns:c15="http://schemas.microsoft.com/office/drawing/2012/chart" uri="{02D57815-91ED-43cb-92C2-25804820EDAC}">
                        <c15:formulaRef>
                          <c15:sqref>'9. UTI_Data'!$G$86:$G$94</c15:sqref>
                        </c15:formulaRef>
                      </c:ext>
                    </c:extLst>
                    <c:numCache>
                      <c:formatCode>0</c:formatCode>
                      <c:ptCount val="9"/>
                      <c:pt idx="0">
                        <c:v>1.8179088830947876</c:v>
                      </c:pt>
                      <c:pt idx="1">
                        <c:v>1.6890851259231567</c:v>
                      </c:pt>
                      <c:pt idx="2">
                        <c:v>1.8859901428222656</c:v>
                      </c:pt>
                      <c:pt idx="3">
                        <c:v>1.7075467109680176</c:v>
                      </c:pt>
                      <c:pt idx="4">
                        <c:v>1.6754336357116699</c:v>
                      </c:pt>
                      <c:pt idx="5">
                        <c:v>1.7655659914016724</c:v>
                      </c:pt>
                      <c:pt idx="6">
                        <c:v>1.8308354616165161</c:v>
                      </c:pt>
                      <c:pt idx="7">
                        <c:v>1.7797126770019531</c:v>
                      </c:pt>
                      <c:pt idx="8">
                        <c:v>1.8946903944015503</c:v>
                      </c:pt>
                    </c:numCache>
                  </c:numRef>
                </c:val>
                <c:smooth val="0"/>
                <c:extLst xmlns:c15="http://schemas.microsoft.com/office/drawing/2012/chart">
                  <c:ext xmlns:c16="http://schemas.microsoft.com/office/drawing/2014/chart" uri="{C3380CC4-5D6E-409C-BE32-E72D297353CC}">
                    <c16:uniqueId val="{00000007-AC85-4484-B605-50AAACBCBCFD}"/>
                  </c:ext>
                </c:extLst>
              </c15:ser>
            </c15:filteredLineSeries>
          </c:ext>
        </c:extLst>
      </c:lineChart>
      <c:catAx>
        <c:axId val="588823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588826184"/>
        <c:crosses val="autoZero"/>
        <c:auto val="1"/>
        <c:lblAlgn val="ctr"/>
        <c:lblOffset val="100"/>
        <c:noMultiLvlLbl val="0"/>
      </c:catAx>
      <c:valAx>
        <c:axId val="588826184"/>
        <c:scaling>
          <c:orientation val="minMax"/>
          <c:max val="6"/>
        </c:scaling>
        <c:delete val="0"/>
        <c:axPos val="l"/>
        <c:title>
          <c:tx>
            <c:rich>
              <a:bodyPr rot="-5400000" spcFirstLastPara="1" vertOverflow="ellipsis" vert="horz" wrap="square" anchor="ctr" anchorCtr="1"/>
              <a:lstStyle/>
              <a:p>
                <a:pPr>
                  <a:defRPr sz="1200" b="0" i="0" u="none" strike="noStrike" kern="1200" baseline="0">
                    <a:solidFill>
                      <a:srgbClr val="000000"/>
                    </a:solidFill>
                    <a:latin typeface="Arial" panose="020B0604020202020204" pitchFamily="34" charset="0"/>
                    <a:ea typeface="+mn-ea"/>
                    <a:cs typeface="Arial" panose="020B0604020202020204" pitchFamily="34" charset="0"/>
                  </a:defRPr>
                </a:pPr>
                <a:r>
                  <a:rPr lang="en-GB" sz="1200" dirty="0">
                    <a:solidFill>
                      <a:srgbClr val="000000"/>
                    </a:solidFill>
                    <a:latin typeface="Arial" panose="020B0604020202020204" pitchFamily="34" charset="0"/>
                    <a:cs typeface="Arial" panose="020B0604020202020204" pitchFamily="34" charset="0"/>
                  </a:rPr>
                  <a:t>Items/1,000</a:t>
                </a:r>
                <a:r>
                  <a:rPr lang="en-GB" sz="1200" baseline="0" dirty="0">
                    <a:solidFill>
                      <a:srgbClr val="000000"/>
                    </a:solidFill>
                    <a:latin typeface="Arial" panose="020B0604020202020204" pitchFamily="34" charset="0"/>
                    <a:cs typeface="Arial" panose="020B0604020202020204" pitchFamily="34" charset="0"/>
                  </a:rPr>
                  <a:t> Population</a:t>
                </a:r>
                <a:endParaRPr lang="en-GB" sz="1200" dirty="0">
                  <a:solidFill>
                    <a:srgbClr val="000000"/>
                  </a:solidFill>
                  <a:latin typeface="Arial" panose="020B0604020202020204" pitchFamily="34" charset="0"/>
                  <a:cs typeface="Arial" panose="020B0604020202020204" pitchFamily="34" charset="0"/>
                </a:endParaRPr>
              </a:p>
            </c:rich>
          </c:tx>
          <c:overlay val="0"/>
          <c:spPr>
            <a:noFill/>
            <a:ln>
              <a:noFill/>
            </a:ln>
            <a:effectLst/>
          </c:spPr>
        </c:title>
        <c:numFmt formatCode="0" sourceLinked="1"/>
        <c:majorTickMark val="none"/>
        <c:minorTickMark val="none"/>
        <c:tickLblPos val="nextTo"/>
        <c:spPr>
          <a:noFill/>
          <a:ln>
            <a:solidFill>
              <a:srgbClr val="D9D9D9"/>
            </a:solidFill>
          </a:ln>
          <a:effectLst/>
        </c:spPr>
        <c:txPr>
          <a:bodyPr rot="-60000000" spcFirstLastPara="1" vertOverflow="ellipsis" vert="horz" wrap="square" anchor="ctr" anchorCtr="1"/>
          <a:lstStyle/>
          <a:p>
            <a:pPr>
              <a:defRPr sz="12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588823560"/>
        <c:crossesAt val="1"/>
        <c:crossBetween val="between"/>
      </c:valAx>
    </c:plotArea>
    <c:plotVisOnly val="1"/>
    <c:dispBlanksAs val="gap"/>
    <c:showDLblsOverMax val="0"/>
    <c:extLst/>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914488841186504E-2"/>
          <c:y val="6.2421102243597586E-2"/>
          <c:w val="0.91293789806237324"/>
          <c:h val="0.41465944222634205"/>
        </c:manualLayout>
      </c:layout>
      <c:lineChart>
        <c:grouping val="standard"/>
        <c:varyColors val="0"/>
        <c:ser>
          <c:idx val="0"/>
          <c:order val="0"/>
          <c:tx>
            <c:strRef>
              <c:f>Sheet1!$B$1</c:f>
              <c:strCache>
                <c:ptCount val="1"/>
                <c:pt idx="0">
                  <c:v>Trimethoprim - 8.46% reduction</c:v>
                </c:pt>
              </c:strCache>
            </c:strRef>
          </c:tx>
          <c:spPr>
            <a:ln w="28351" cap="rnd">
              <a:solidFill>
                <a:schemeClr val="accent1"/>
              </a:solidFill>
              <a:round/>
            </a:ln>
            <a:effectLst/>
          </c:spPr>
          <c:marker>
            <c:symbol val="none"/>
          </c:marker>
          <c:cat>
            <c:numRef>
              <c:f>Sheet1!$A$2:$A$5</c:f>
              <c:numCache>
                <c:formatCode>General</c:formatCode>
                <c:ptCount val="4"/>
                <c:pt idx="0">
                  <c:v>2013</c:v>
                </c:pt>
                <c:pt idx="1">
                  <c:v>2014</c:v>
                </c:pt>
                <c:pt idx="2">
                  <c:v>2015</c:v>
                </c:pt>
                <c:pt idx="3">
                  <c:v>2016</c:v>
                </c:pt>
              </c:numCache>
            </c:numRef>
          </c:cat>
          <c:val>
            <c:numRef>
              <c:f>Sheet1!$B$2:$B$5</c:f>
              <c:numCache>
                <c:formatCode>General</c:formatCode>
                <c:ptCount val="4"/>
                <c:pt idx="0">
                  <c:v>133.5</c:v>
                </c:pt>
                <c:pt idx="1">
                  <c:v>131.80000000000001</c:v>
                </c:pt>
                <c:pt idx="2">
                  <c:v>128.19999999999999</c:v>
                </c:pt>
                <c:pt idx="3">
                  <c:v>122.2</c:v>
                </c:pt>
              </c:numCache>
            </c:numRef>
          </c:val>
          <c:smooth val="0"/>
          <c:extLst>
            <c:ext xmlns:c16="http://schemas.microsoft.com/office/drawing/2014/chart" uri="{C3380CC4-5D6E-409C-BE32-E72D297353CC}">
              <c16:uniqueId val="{00000000-A380-4078-84EA-B5D757CB5AE4}"/>
            </c:ext>
          </c:extLst>
        </c:ser>
        <c:ser>
          <c:idx val="1"/>
          <c:order val="1"/>
          <c:tx>
            <c:strRef>
              <c:f>Sheet1!$C$1</c:f>
              <c:strCache>
                <c:ptCount val="1"/>
                <c:pt idx="0">
                  <c:v>Nitrofurantoin - 6.55% increase</c:v>
                </c:pt>
              </c:strCache>
            </c:strRef>
          </c:tx>
          <c:spPr>
            <a:ln w="28351" cap="rnd">
              <a:solidFill>
                <a:srgbClr val="000000"/>
              </a:solidFill>
              <a:round/>
            </a:ln>
            <a:effectLst/>
          </c:spPr>
          <c:marker>
            <c:symbol val="none"/>
          </c:marker>
          <c:cat>
            <c:numRef>
              <c:f>Sheet1!$A$2:$A$5</c:f>
              <c:numCache>
                <c:formatCode>General</c:formatCode>
                <c:ptCount val="4"/>
                <c:pt idx="0">
                  <c:v>2013</c:v>
                </c:pt>
                <c:pt idx="1">
                  <c:v>2014</c:v>
                </c:pt>
                <c:pt idx="2">
                  <c:v>2015</c:v>
                </c:pt>
                <c:pt idx="3">
                  <c:v>2016</c:v>
                </c:pt>
              </c:numCache>
            </c:numRef>
          </c:cat>
          <c:val>
            <c:numRef>
              <c:f>Sheet1!$C$2:$C$5</c:f>
              <c:numCache>
                <c:formatCode>General</c:formatCode>
                <c:ptCount val="4"/>
                <c:pt idx="0">
                  <c:v>82.7</c:v>
                </c:pt>
                <c:pt idx="1">
                  <c:v>82.6</c:v>
                </c:pt>
                <c:pt idx="2">
                  <c:v>92.5</c:v>
                </c:pt>
                <c:pt idx="3">
                  <c:v>88.5</c:v>
                </c:pt>
              </c:numCache>
            </c:numRef>
          </c:val>
          <c:smooth val="0"/>
          <c:extLst>
            <c:ext xmlns:c16="http://schemas.microsoft.com/office/drawing/2014/chart" uri="{C3380CC4-5D6E-409C-BE32-E72D297353CC}">
              <c16:uniqueId val="{00000001-A380-4078-84EA-B5D757CB5AE4}"/>
            </c:ext>
          </c:extLst>
        </c:ser>
        <c:ser>
          <c:idx val="2"/>
          <c:order val="2"/>
          <c:tx>
            <c:strRef>
              <c:f>Sheet1!$D$1</c:f>
              <c:strCache>
                <c:ptCount val="1"/>
                <c:pt idx="0">
                  <c:v>Ciprofloxacin - 24.2% reduction</c:v>
                </c:pt>
              </c:strCache>
            </c:strRef>
          </c:tx>
          <c:spPr>
            <a:ln w="28351" cap="rnd">
              <a:solidFill>
                <a:schemeClr val="accent3"/>
              </a:solidFill>
              <a:round/>
            </a:ln>
            <a:effectLst/>
          </c:spPr>
          <c:marker>
            <c:symbol val="none"/>
          </c:marker>
          <c:cat>
            <c:numRef>
              <c:f>Sheet1!$A$2:$A$5</c:f>
              <c:numCache>
                <c:formatCode>General</c:formatCode>
                <c:ptCount val="4"/>
                <c:pt idx="0">
                  <c:v>2013</c:v>
                </c:pt>
                <c:pt idx="1">
                  <c:v>2014</c:v>
                </c:pt>
                <c:pt idx="2">
                  <c:v>2015</c:v>
                </c:pt>
                <c:pt idx="3">
                  <c:v>2016</c:v>
                </c:pt>
              </c:numCache>
            </c:numRef>
          </c:cat>
          <c:val>
            <c:numRef>
              <c:f>Sheet1!$D$2:$D$5</c:f>
              <c:numCache>
                <c:formatCode>General</c:formatCode>
                <c:ptCount val="4"/>
                <c:pt idx="0">
                  <c:v>32.200000000000003</c:v>
                </c:pt>
                <c:pt idx="1">
                  <c:v>31.1</c:v>
                </c:pt>
                <c:pt idx="2">
                  <c:v>27.4</c:v>
                </c:pt>
                <c:pt idx="3">
                  <c:v>24.4</c:v>
                </c:pt>
              </c:numCache>
            </c:numRef>
          </c:val>
          <c:smooth val="0"/>
          <c:extLst>
            <c:ext xmlns:c16="http://schemas.microsoft.com/office/drawing/2014/chart" uri="{C3380CC4-5D6E-409C-BE32-E72D297353CC}">
              <c16:uniqueId val="{00000002-A380-4078-84EA-B5D757CB5AE4}"/>
            </c:ext>
          </c:extLst>
        </c:ser>
        <c:dLbls>
          <c:showLegendKey val="0"/>
          <c:showVal val="0"/>
          <c:showCatName val="0"/>
          <c:showSerName val="0"/>
          <c:showPercent val="0"/>
          <c:showBubbleSize val="0"/>
        </c:dLbls>
        <c:smooth val="0"/>
        <c:axId val="214705176"/>
        <c:axId val="1"/>
      </c:lineChart>
      <c:catAx>
        <c:axId val="214705176"/>
        <c:scaling>
          <c:orientation val="minMax"/>
        </c:scaling>
        <c:delete val="0"/>
        <c:axPos val="b"/>
        <c:numFmt formatCode="General" sourceLinked="1"/>
        <c:majorTickMark val="none"/>
        <c:minorTickMark val="none"/>
        <c:tickLblPos val="nextTo"/>
        <c:spPr>
          <a:noFill/>
          <a:ln w="9450" cap="flat" cmpd="sng" algn="ctr">
            <a:solidFill>
              <a:schemeClr val="tx1">
                <a:lumMod val="15000"/>
                <a:lumOff val="85000"/>
              </a:schemeClr>
            </a:solidFill>
            <a:round/>
          </a:ln>
          <a:effectLst/>
        </c:spPr>
        <c:txPr>
          <a:bodyPr rot="-60000000" spcFirstLastPara="1" vertOverflow="ellipsis" vert="horz" wrap="square" anchor="ctr" anchorCtr="1"/>
          <a:lstStyle/>
          <a:p>
            <a:pPr>
              <a:defRPr sz="118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
        <c:crosses val="autoZero"/>
        <c:auto val="1"/>
        <c:lblAlgn val="ctr"/>
        <c:lblOffset val="100"/>
        <c:noMultiLvlLbl val="0"/>
      </c:catAx>
      <c:valAx>
        <c:axId val="1"/>
        <c:scaling>
          <c:orientation val="minMax"/>
          <c:max val="140"/>
          <c:min val="20"/>
        </c:scaling>
        <c:delete val="0"/>
        <c:axPos val="l"/>
        <c:majorGridlines>
          <c:spPr>
            <a:ln w="9450" cap="flat" cmpd="sng" algn="ctr">
              <a:solidFill>
                <a:schemeClr val="tx1">
                  <a:lumMod val="15000"/>
                  <a:lumOff val="85000"/>
                </a:schemeClr>
              </a:solidFill>
              <a:round/>
            </a:ln>
            <a:effectLst/>
          </c:spPr>
        </c:majorGridlines>
        <c:numFmt formatCode="General" sourceLinked="1"/>
        <c:majorTickMark val="none"/>
        <c:minorTickMark val="none"/>
        <c:tickLblPos val="nextTo"/>
        <c:spPr>
          <a:ln w="6310">
            <a:noFill/>
          </a:ln>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4705176"/>
        <c:crosses val="autoZero"/>
        <c:crossBetween val="between"/>
      </c:valAx>
      <c:spPr>
        <a:noFill/>
        <a:ln w="25364">
          <a:noFill/>
        </a:ln>
      </c:spPr>
    </c:plotArea>
    <c:legend>
      <c:legendPos val="b"/>
      <c:legendEntry>
        <c:idx val="0"/>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5.4347045520415091E-3"/>
          <c:y val="0.57113364254125776"/>
          <c:w val="0.98917247844019507"/>
          <c:h val="0.31780669410281426"/>
        </c:manualLayout>
      </c:layout>
      <c:overlay val="0"/>
      <c:spPr>
        <a:noFill/>
        <a:ln w="25239">
          <a:noFill/>
        </a:ln>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i="1"/>
              <a:t>E. coli </a:t>
            </a:r>
            <a:r>
              <a:rPr lang="en-GB" sz="1800"/>
              <a:t>resistance to Trimethoprim</a:t>
            </a:r>
            <a:r>
              <a:rPr lang="en-GB" sz="1800" baseline="0"/>
              <a:t> by age &amp; sex, 2022</a:t>
            </a:r>
            <a:endParaRPr lang="en-GB"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1"/>
          <c:order val="0"/>
          <c:tx>
            <c:v>Female</c:v>
          </c:tx>
          <c:spPr>
            <a:solidFill>
              <a:srgbClr val="E40046"/>
            </a:solidFill>
            <a:ln>
              <a:noFill/>
            </a:ln>
            <a:effectLst/>
          </c:spPr>
          <c:invertIfNegative val="0"/>
          <c:cat>
            <c:strRef>
              <c:f>Sheet1!$Z$5:$Z$9</c:f>
              <c:strCache>
                <c:ptCount val="5"/>
                <c:pt idx="0">
                  <c:v>0-4 years</c:v>
                </c:pt>
                <c:pt idx="1">
                  <c:v>5-17 years</c:v>
                </c:pt>
                <c:pt idx="2">
                  <c:v>18-44 years</c:v>
                </c:pt>
                <c:pt idx="3">
                  <c:v>45-64 years</c:v>
                </c:pt>
                <c:pt idx="4">
                  <c:v>65+ years</c:v>
                </c:pt>
              </c:strCache>
            </c:strRef>
          </c:cat>
          <c:val>
            <c:numRef>
              <c:f>Sheet1!$AD$5:$AD$9</c:f>
              <c:numCache>
                <c:formatCode>#,##0</c:formatCode>
                <c:ptCount val="5"/>
                <c:pt idx="0">
                  <c:v>-4531</c:v>
                </c:pt>
                <c:pt idx="1">
                  <c:v>-11180</c:v>
                </c:pt>
                <c:pt idx="2">
                  <c:v>-34326</c:v>
                </c:pt>
                <c:pt idx="3">
                  <c:v>-36415</c:v>
                </c:pt>
                <c:pt idx="4">
                  <c:v>-87273</c:v>
                </c:pt>
              </c:numCache>
            </c:numRef>
          </c:val>
          <c:extLst>
            <c:ext xmlns:c16="http://schemas.microsoft.com/office/drawing/2014/chart" uri="{C3380CC4-5D6E-409C-BE32-E72D297353CC}">
              <c16:uniqueId val="{00000000-9B4C-4FFE-A650-17CFCEACCD18}"/>
            </c:ext>
          </c:extLst>
        </c:ser>
        <c:ser>
          <c:idx val="0"/>
          <c:order val="1"/>
          <c:tx>
            <c:v>Male</c:v>
          </c:tx>
          <c:spPr>
            <a:solidFill>
              <a:srgbClr val="003B5C"/>
            </a:solidFill>
            <a:ln>
              <a:noFill/>
            </a:ln>
            <a:effectLst/>
          </c:spPr>
          <c:invertIfNegative val="0"/>
          <c:cat>
            <c:strRef>
              <c:f>Sheet1!$Z$5:$Z$9</c:f>
              <c:strCache>
                <c:ptCount val="5"/>
                <c:pt idx="0">
                  <c:v>0-4 years</c:v>
                </c:pt>
                <c:pt idx="1">
                  <c:v>5-17 years</c:v>
                </c:pt>
                <c:pt idx="2">
                  <c:v>18-44 years</c:v>
                </c:pt>
                <c:pt idx="3">
                  <c:v>45-64 years</c:v>
                </c:pt>
                <c:pt idx="4">
                  <c:v>65+ years</c:v>
                </c:pt>
              </c:strCache>
            </c:strRef>
          </c:cat>
          <c:val>
            <c:numRef>
              <c:f>Sheet1!$AB$5:$AB$9</c:f>
              <c:numCache>
                <c:formatCode>General</c:formatCode>
                <c:ptCount val="5"/>
                <c:pt idx="0">
                  <c:v>857</c:v>
                </c:pt>
                <c:pt idx="1">
                  <c:v>668</c:v>
                </c:pt>
                <c:pt idx="2" formatCode="#,##0">
                  <c:v>2400</c:v>
                </c:pt>
                <c:pt idx="3" formatCode="#,##0">
                  <c:v>7523</c:v>
                </c:pt>
                <c:pt idx="4" formatCode="#,##0">
                  <c:v>22832</c:v>
                </c:pt>
              </c:numCache>
            </c:numRef>
          </c:val>
          <c:extLst>
            <c:ext xmlns:c16="http://schemas.microsoft.com/office/drawing/2014/chart" uri="{C3380CC4-5D6E-409C-BE32-E72D297353CC}">
              <c16:uniqueId val="{00000001-9B4C-4FFE-A650-17CFCEACCD18}"/>
            </c:ext>
          </c:extLst>
        </c:ser>
        <c:dLbls>
          <c:showLegendKey val="0"/>
          <c:showVal val="0"/>
          <c:showCatName val="0"/>
          <c:showSerName val="0"/>
          <c:showPercent val="0"/>
          <c:showBubbleSize val="0"/>
        </c:dLbls>
        <c:gapWidth val="0"/>
        <c:overlap val="100"/>
        <c:axId val="661964320"/>
        <c:axId val="661965632"/>
      </c:barChart>
      <c:catAx>
        <c:axId val="661964320"/>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1965632"/>
        <c:crosses val="autoZero"/>
        <c:auto val="1"/>
        <c:lblAlgn val="ctr"/>
        <c:lblOffset val="100"/>
        <c:noMultiLvlLbl val="0"/>
      </c:catAx>
      <c:valAx>
        <c:axId val="661965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a:t>No.</a:t>
                </a:r>
                <a:r>
                  <a:rPr lang="en-GB" sz="1800" baseline="0"/>
                  <a:t> resistant to Trimethoprim</a:t>
                </a:r>
                <a:endParaRPr lang="en-GB" sz="1800"/>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964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i="1"/>
              <a:t>E. coli </a:t>
            </a:r>
            <a:r>
              <a:rPr lang="en-GB" sz="1800"/>
              <a:t>resistance to Trimethoprim</a:t>
            </a:r>
            <a:r>
              <a:rPr lang="en-GB" sz="1800" baseline="0"/>
              <a:t> by age &amp; sex, 2022</a:t>
            </a:r>
            <a:endParaRPr lang="en-GB"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1"/>
          <c:order val="0"/>
          <c:tx>
            <c:v>Female</c:v>
          </c:tx>
          <c:spPr>
            <a:solidFill>
              <a:srgbClr val="E40046"/>
            </a:solidFill>
            <a:ln>
              <a:noFill/>
            </a:ln>
            <a:effectLst/>
          </c:spPr>
          <c:invertIfNegative val="0"/>
          <c:cat>
            <c:strRef>
              <c:f>Sheet1!$Z$5:$Z$9</c:f>
              <c:strCache>
                <c:ptCount val="5"/>
                <c:pt idx="0">
                  <c:v>0-4 years</c:v>
                </c:pt>
                <c:pt idx="1">
                  <c:v>5-17 years</c:v>
                </c:pt>
                <c:pt idx="2">
                  <c:v>18-44 years</c:v>
                </c:pt>
                <c:pt idx="3">
                  <c:v>45-64 years</c:v>
                </c:pt>
                <c:pt idx="4">
                  <c:v>65+ years</c:v>
                </c:pt>
              </c:strCache>
            </c:strRef>
          </c:cat>
          <c:val>
            <c:numRef>
              <c:f>Sheet1!$AD$5:$AD$9</c:f>
              <c:numCache>
                <c:formatCode>#,##0</c:formatCode>
                <c:ptCount val="5"/>
                <c:pt idx="0">
                  <c:v>-4531</c:v>
                </c:pt>
                <c:pt idx="1">
                  <c:v>-11180</c:v>
                </c:pt>
                <c:pt idx="2">
                  <c:v>-34326</c:v>
                </c:pt>
                <c:pt idx="3">
                  <c:v>-36415</c:v>
                </c:pt>
                <c:pt idx="4">
                  <c:v>-87273</c:v>
                </c:pt>
              </c:numCache>
            </c:numRef>
          </c:val>
          <c:extLst>
            <c:ext xmlns:c16="http://schemas.microsoft.com/office/drawing/2014/chart" uri="{C3380CC4-5D6E-409C-BE32-E72D297353CC}">
              <c16:uniqueId val="{00000000-8FD9-4789-B1F1-FA76B88884F2}"/>
            </c:ext>
          </c:extLst>
        </c:ser>
        <c:ser>
          <c:idx val="0"/>
          <c:order val="1"/>
          <c:tx>
            <c:v>Male</c:v>
          </c:tx>
          <c:spPr>
            <a:solidFill>
              <a:srgbClr val="003B5C"/>
            </a:solidFill>
            <a:ln>
              <a:noFill/>
            </a:ln>
            <a:effectLst/>
          </c:spPr>
          <c:invertIfNegative val="0"/>
          <c:cat>
            <c:strRef>
              <c:f>Sheet1!$Z$5:$Z$9</c:f>
              <c:strCache>
                <c:ptCount val="5"/>
                <c:pt idx="0">
                  <c:v>0-4 years</c:v>
                </c:pt>
                <c:pt idx="1">
                  <c:v>5-17 years</c:v>
                </c:pt>
                <c:pt idx="2">
                  <c:v>18-44 years</c:v>
                </c:pt>
                <c:pt idx="3">
                  <c:v>45-64 years</c:v>
                </c:pt>
                <c:pt idx="4">
                  <c:v>65+ years</c:v>
                </c:pt>
              </c:strCache>
            </c:strRef>
          </c:cat>
          <c:val>
            <c:numRef>
              <c:f>Sheet1!$AB$5:$AB$9</c:f>
              <c:numCache>
                <c:formatCode>General</c:formatCode>
                <c:ptCount val="5"/>
                <c:pt idx="0">
                  <c:v>857</c:v>
                </c:pt>
                <c:pt idx="1">
                  <c:v>668</c:v>
                </c:pt>
                <c:pt idx="2" formatCode="#,##0">
                  <c:v>2400</c:v>
                </c:pt>
                <c:pt idx="3" formatCode="#,##0">
                  <c:v>7523</c:v>
                </c:pt>
                <c:pt idx="4" formatCode="#,##0">
                  <c:v>22832</c:v>
                </c:pt>
              </c:numCache>
            </c:numRef>
          </c:val>
          <c:extLst>
            <c:ext xmlns:c16="http://schemas.microsoft.com/office/drawing/2014/chart" uri="{C3380CC4-5D6E-409C-BE32-E72D297353CC}">
              <c16:uniqueId val="{00000001-8FD9-4789-B1F1-FA76B88884F2}"/>
            </c:ext>
          </c:extLst>
        </c:ser>
        <c:dLbls>
          <c:showLegendKey val="0"/>
          <c:showVal val="0"/>
          <c:showCatName val="0"/>
          <c:showSerName val="0"/>
          <c:showPercent val="0"/>
          <c:showBubbleSize val="0"/>
        </c:dLbls>
        <c:gapWidth val="0"/>
        <c:overlap val="100"/>
        <c:axId val="661964320"/>
        <c:axId val="661965632"/>
      </c:barChart>
      <c:catAx>
        <c:axId val="661964320"/>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1965632"/>
        <c:crosses val="autoZero"/>
        <c:auto val="1"/>
        <c:lblAlgn val="ctr"/>
        <c:lblOffset val="100"/>
        <c:noMultiLvlLbl val="0"/>
      </c:catAx>
      <c:valAx>
        <c:axId val="661965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No.</a:t>
                </a:r>
                <a:r>
                  <a:rPr lang="en-GB" baseline="0"/>
                  <a:t> resistant to Trimethoprim</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964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7_9F8E0635.xml><?xml version="1.0" encoding="utf-8"?>
<p188:cmLst xmlns:a="http://schemas.openxmlformats.org/drawingml/2006/main" xmlns:r="http://schemas.openxmlformats.org/officeDocument/2006/relationships" xmlns:p188="http://schemas.microsoft.com/office/powerpoint/2018/8/main">
  <p188:cm id="{72D14B68-D5DE-439D-A24F-C922C3AF6D35}" authorId="{987EA5C4-26F9-4E8D-F73F-5F3ED8A5153F}" created="2024-03-26T17:20:45.205">
    <pc:sldMkLst xmlns:pc="http://schemas.microsoft.com/office/powerpoint/2013/main/command">
      <pc:docMk/>
      <pc:sldMk cId="2676885045" sldId="327"/>
    </pc:sldMkLst>
    <p188:txBody>
      <a:bodyPr/>
      <a:lstStyle/>
      <a:p>
        <a:r>
          <a:rPr lang="en-GB"/>
          <a:t>updated text for methenamine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03781A-4E41-499A-A931-D7DD3DE948E9}"/>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dirty="0"/>
          </a:p>
        </p:txBody>
      </p:sp>
      <p:sp>
        <p:nvSpPr>
          <p:cNvPr id="3" name="Date Placeholder 2">
            <a:extLst>
              <a:ext uri="{FF2B5EF4-FFF2-40B4-BE49-F238E27FC236}">
                <a16:creationId xmlns:a16="http://schemas.microsoft.com/office/drawing/2014/main" id="{5EFEC361-6017-4C04-9F56-5688E9A8B847}"/>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6225D066-2AE5-4B2F-9CD9-8391DEDEFE77}" type="datetimeFigureOut">
              <a:rPr lang="en-GB" smtClean="0"/>
              <a:t>27/03/2024</a:t>
            </a:fld>
            <a:endParaRPr lang="en-GB" dirty="0"/>
          </a:p>
        </p:txBody>
      </p:sp>
      <p:sp>
        <p:nvSpPr>
          <p:cNvPr id="4" name="Footer Placeholder 3">
            <a:extLst>
              <a:ext uri="{FF2B5EF4-FFF2-40B4-BE49-F238E27FC236}">
                <a16:creationId xmlns:a16="http://schemas.microsoft.com/office/drawing/2014/main" id="{93560DA5-BB7F-47FA-BA99-F5C24692D505}"/>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dirty="0"/>
          </a:p>
        </p:txBody>
      </p:sp>
      <p:sp>
        <p:nvSpPr>
          <p:cNvPr id="5" name="Slide Number Placeholder 4">
            <a:extLst>
              <a:ext uri="{FF2B5EF4-FFF2-40B4-BE49-F238E27FC236}">
                <a16:creationId xmlns:a16="http://schemas.microsoft.com/office/drawing/2014/main" id="{DA40A73B-3886-4D69-8256-0239DBB51CD6}"/>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392E2D7C-3A43-47CF-ADD0-670074A833B2}" type="slidenum">
              <a:rPr lang="en-GB" smtClean="0"/>
              <a:t>‹#›</a:t>
            </a:fld>
            <a:endParaRPr lang="en-GB" dirty="0"/>
          </a:p>
        </p:txBody>
      </p:sp>
    </p:spTree>
    <p:extLst>
      <p:ext uri="{BB962C8B-B14F-4D97-AF65-F5344CB8AC3E}">
        <p14:creationId xmlns:p14="http://schemas.microsoft.com/office/powerpoint/2010/main" val="1329861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dirty="0"/>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2C7D769B-B07A-491A-A8A1-A91571817443}" type="datetimeFigureOut">
              <a:rPr lang="en-GB" smtClean="0"/>
              <a:t>27/03/2024</a:t>
            </a:fld>
            <a:endParaRPr lang="en-GB" dirty="0"/>
          </a:p>
        </p:txBody>
      </p:sp>
      <p:sp>
        <p:nvSpPr>
          <p:cNvPr id="4" name="Slide Image Placeholder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75" tIns="49538" rIns="99075" bIns="49538" rtlCol="0" anchor="ctr"/>
          <a:lstStyle/>
          <a:p>
            <a:endParaRPr lang="en-GB" dirty="0"/>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dirty="0"/>
              <a:t>Presenter Notes</a:t>
            </a:r>
          </a:p>
          <a:p>
            <a:pPr lvl="0"/>
            <a:endParaRPr lang="en-US" dirty="0"/>
          </a:p>
          <a:p>
            <a:pPr lvl="0"/>
            <a:r>
              <a:rPr lang="en-US" dirty="0"/>
              <a:t>Presenter Talk</a:t>
            </a:r>
          </a:p>
          <a:p>
            <a:pPr lvl="0"/>
            <a:endParaRPr lang="en-US" dirty="0"/>
          </a:p>
          <a:p>
            <a:pPr lvl="0"/>
            <a:r>
              <a:rPr lang="en-US" dirty="0"/>
              <a:t>Slide References</a:t>
            </a:r>
          </a:p>
          <a:p>
            <a:pPr lvl="1"/>
            <a:r>
              <a:rPr lang="en-US" dirty="0"/>
              <a:t>Second level is used for presenter talk </a:t>
            </a:r>
          </a:p>
          <a:p>
            <a:pPr lvl="2"/>
            <a:r>
              <a:rPr lang="en-US" dirty="0"/>
              <a:t>Third level is used for presenter instructions or presenter notes</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100">
                <a:latin typeface="Arial" panose="020B0604020202020204" pitchFamily="34" charset="0"/>
                <a:cs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3507533-49CC-4C73-9DE4-E19BF5DEC8F0}" type="slidenum">
              <a:rPr lang="en-GB" smtClean="0"/>
              <a:t>‹#›</a:t>
            </a:fld>
            <a:endParaRPr lang="en-GB" dirty="0"/>
          </a:p>
        </p:txBody>
      </p:sp>
    </p:spTree>
    <p:extLst>
      <p:ext uri="{BB962C8B-B14F-4D97-AF65-F5344CB8AC3E}">
        <p14:creationId xmlns:p14="http://schemas.microsoft.com/office/powerpoint/2010/main" val="3186543162"/>
      </p:ext>
    </p:extLst>
  </p:cSld>
  <p:clrMap bg1="lt1" tx1="dk1" bg2="lt2" tx2="dk2" accent1="accent1" accent2="accent2" accent3="accent3" accent4="accent4" accent5="accent5" accent6="accent6" hlink="hlink" folHlink="folHlink"/>
  <p:notesStyle>
    <a:lvl1pPr marL="0" algn="l" defTabSz="914400" rtl="0" eaLnBrk="1" latinLnBrk="0" hangingPunct="1">
      <a:defRPr sz="11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defRPr sz="1100" i="1"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cbi.nlm.nih.gov/pubmed/12020306"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ncbi.nlm.nih.gov/pubmed/20969801"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raft-origin.publishing.service.gov.uk/government/consultations/urinary-tract-infection-diagnostic-tools-for-primary-care/diagnosis-of-urinary-tract-infections-quick-reference-tools-for-primary-care#referenc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i.org/10.1093/jac/dkx50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cid.oxfordjournals.org/content/49/5/682.full.pdf+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model.nhs.uk/hom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Calibri" panose="020F0502020204030204" pitchFamily="34" charset="0"/>
              </a:rPr>
              <a:t>Hello everyone</a:t>
            </a:r>
          </a:p>
          <a:p>
            <a:r>
              <a:rPr lang="en-GB" sz="1100" dirty="0">
                <a:latin typeface="Calibri" panose="020F0502020204030204" pitchFamily="34" charset="0"/>
              </a:rPr>
              <a:t> </a:t>
            </a:r>
          </a:p>
          <a:p>
            <a:pPr defTabSz="990752">
              <a:defRPr/>
            </a:pPr>
            <a:r>
              <a:rPr lang="en-GB" sz="1100" dirty="0">
                <a:latin typeface="Calibri" panose="020F0502020204030204" pitchFamily="34" charset="0"/>
              </a:rPr>
              <a:t>Thank you for joining the TARGET webinar today. </a:t>
            </a:r>
          </a:p>
          <a:p>
            <a:pPr defTabSz="990752">
              <a:defRPr/>
            </a:pPr>
            <a:r>
              <a:rPr lang="en-GB" sz="1100" dirty="0">
                <a:latin typeface="Calibri" panose="020F0502020204030204" pitchFamily="34" charset="0"/>
              </a:rPr>
              <a:t> </a:t>
            </a:r>
          </a:p>
          <a:p>
            <a:r>
              <a:rPr lang="en-GB" sz="1100" dirty="0">
                <a:latin typeface="Calibri" panose="020F0502020204030204" pitchFamily="34" charset="0"/>
              </a:rPr>
              <a:t>I can't see any of you but I know we have quite a few people subscribed so are looking forward to an informative evening with some good discussion</a:t>
            </a:r>
          </a:p>
          <a:p>
            <a:r>
              <a:rPr lang="en-GB" sz="1100" dirty="0">
                <a:latin typeface="Calibri" panose="020F0502020204030204" pitchFamily="34" charset="0"/>
              </a:rPr>
              <a:t> </a:t>
            </a:r>
          </a:p>
          <a:p>
            <a:r>
              <a:rPr lang="en-GB" sz="1100" dirty="0">
                <a:latin typeface="Calibri" panose="020F0502020204030204" pitchFamily="34" charset="0"/>
              </a:rPr>
              <a:t>I am XXXXXX</a:t>
            </a:r>
          </a:p>
          <a:p>
            <a:r>
              <a:rPr lang="en-GB" sz="1100" dirty="0">
                <a:latin typeface="Calibri" panose="020F0502020204030204" pitchFamily="34" charset="0"/>
              </a:rPr>
              <a:t> </a:t>
            </a:r>
          </a:p>
          <a:p>
            <a:r>
              <a:rPr lang="en-GB" sz="1100" dirty="0">
                <a:latin typeface="Calibri" panose="020F0502020204030204" pitchFamily="34" charset="0"/>
              </a:rPr>
              <a:t>This is our 8th webinar in a series we have done through the RCGP, where we will be focusing on Applying diagnostic and prescribing guidance of urinary tract infections.</a:t>
            </a:r>
          </a:p>
          <a:p>
            <a:r>
              <a:rPr lang="en-GB" sz="1100" dirty="0">
                <a:latin typeface="Calibri" panose="020F0502020204030204" pitchFamily="34" charset="0"/>
              </a:rPr>
              <a:t> </a:t>
            </a:r>
          </a:p>
          <a:p>
            <a:r>
              <a:rPr lang="en-GB" sz="1100" dirty="0">
                <a:latin typeface="Calibri" panose="020F0502020204030204" pitchFamily="34" charset="0"/>
              </a:rPr>
              <a:t>Hope to meet expectations and needs</a:t>
            </a:r>
          </a:p>
          <a:p>
            <a:r>
              <a:rPr lang="en-GB" sz="1100" dirty="0">
                <a:latin typeface="Calibri" panose="020F0502020204030204" pitchFamily="34" charset="0"/>
              </a:rPr>
              <a:t> </a:t>
            </a:r>
          </a:p>
          <a:p>
            <a:r>
              <a:rPr lang="en-GB" sz="1100" dirty="0">
                <a:latin typeface="Calibri" panose="020F0502020204030204" pitchFamily="34" charset="0"/>
              </a:rPr>
              <a:t>Format - same as previous webinars. Our speaker(s) will present for around 40 - 45 mins and we will have 15 mins at the end dedicated to Q&amp;A discussion with our panellists.</a:t>
            </a:r>
          </a:p>
          <a:p>
            <a:r>
              <a:rPr lang="en-GB" sz="1100" dirty="0">
                <a:latin typeface="Calibri" panose="020F0502020204030204" pitchFamily="34" charset="0"/>
              </a:rPr>
              <a:t> </a:t>
            </a:r>
          </a:p>
          <a:p>
            <a:r>
              <a:rPr lang="en-GB" sz="1100" dirty="0">
                <a:latin typeface="Calibri" panose="020F0502020204030204" pitchFamily="34" charset="0"/>
              </a:rPr>
              <a:t>Panellists will field questions through the webinar and respond to specific questions at the end</a:t>
            </a:r>
          </a:p>
          <a:p>
            <a:r>
              <a:rPr lang="en-GB" sz="1100" dirty="0">
                <a:latin typeface="Calibri" panose="020F0502020204030204" pitchFamily="34" charset="0"/>
              </a:rPr>
              <a:t> </a:t>
            </a:r>
          </a:p>
          <a:p>
            <a:r>
              <a:rPr lang="en-GB" sz="1100" dirty="0">
                <a:latin typeface="Calibri" panose="020F0502020204030204" pitchFamily="34" charset="0"/>
              </a:rPr>
              <a:t>Housekeeping</a:t>
            </a:r>
          </a:p>
          <a:p>
            <a:r>
              <a:rPr lang="en-GB" sz="1100" dirty="0">
                <a:latin typeface="Calibri" panose="020F0502020204030204" pitchFamily="34" charset="0"/>
              </a:rPr>
              <a:t> </a:t>
            </a:r>
          </a:p>
          <a:p>
            <a:pPr fontAlgn="ctr">
              <a:buFont typeface="Arial" panose="020B0604020202020204" pitchFamily="34" charset="0"/>
              <a:buChar char="•"/>
            </a:pPr>
            <a:r>
              <a:rPr lang="en-GB" sz="1100" dirty="0">
                <a:latin typeface="Calibri" panose="020F0502020204030204" pitchFamily="34" charset="0"/>
              </a:rPr>
              <a:t>Please ask questions throughout the presentations using the Q&amp;A function on your screens, you do not need to wait until the end of the talk. If you wish to ask your question anonymously, please tick the anonymous box before submitting your question. We will answer as many questions as possible in the allotted time.  </a:t>
            </a:r>
          </a:p>
          <a:p>
            <a:pPr fontAlgn="ctr">
              <a:buFont typeface="Arial" panose="020B0604020202020204" pitchFamily="34" charset="0"/>
              <a:buChar char="•"/>
            </a:pPr>
            <a:endParaRPr lang="en-GB" sz="1100" dirty="0">
              <a:latin typeface="Calibri" panose="020F0502020204030204" pitchFamily="34" charset="0"/>
            </a:endParaRPr>
          </a:p>
          <a:p>
            <a:pPr fontAlgn="ctr">
              <a:buFont typeface="Arial" panose="020B0604020202020204" pitchFamily="34" charset="0"/>
              <a:buChar char="•"/>
            </a:pPr>
            <a:r>
              <a:rPr lang="en-GB" sz="1100" dirty="0">
                <a:latin typeface="Calibri" panose="020F0502020204030204" pitchFamily="34" charset="0"/>
              </a:rPr>
              <a:t>Panellists will be able to provide written replies and tag some questions to answer verbally during the Q&amp;A session at the end</a:t>
            </a:r>
          </a:p>
          <a:p>
            <a:pPr marL="371532"/>
            <a:r>
              <a:rPr lang="en-GB" sz="1100" dirty="0">
                <a:latin typeface="Calibri" panose="020F0502020204030204" pitchFamily="34" charset="0"/>
              </a:rPr>
              <a:t> </a:t>
            </a:r>
          </a:p>
          <a:p>
            <a:pPr fontAlgn="ctr">
              <a:buFont typeface="Arial" panose="020B0604020202020204" pitchFamily="34" charset="0"/>
              <a:buChar char="•"/>
            </a:pPr>
            <a:r>
              <a:rPr lang="en-GB" sz="1100" dirty="0">
                <a:latin typeface="Calibri" panose="020F0502020204030204" pitchFamily="34" charset="0"/>
              </a:rPr>
              <a:t>Speakers and panellists will not be responding to the ‘raise hand’ function (we can't see it!) this evening so do type questions into the Q&amp;A box.</a:t>
            </a:r>
          </a:p>
          <a:p>
            <a:pPr marL="371532"/>
            <a:r>
              <a:rPr lang="en-GB" sz="1100" dirty="0">
                <a:latin typeface="Calibri" panose="020F0502020204030204" pitchFamily="34" charset="0"/>
              </a:rPr>
              <a:t> </a:t>
            </a:r>
          </a:p>
          <a:p>
            <a:pPr fontAlgn="ctr">
              <a:buFont typeface="Arial" panose="020B0604020202020204" pitchFamily="34" charset="0"/>
              <a:buChar char="•"/>
            </a:pPr>
            <a:r>
              <a:rPr lang="en-GB" sz="1100" dirty="0">
                <a:latin typeface="Calibri" panose="020F0502020204030204" pitchFamily="34" charset="0"/>
              </a:rPr>
              <a:t>This webinar will be recorded and the recording will be uploaded to the TARGET toolkit (about 1 month)</a:t>
            </a:r>
          </a:p>
          <a:p>
            <a:pPr marL="371532"/>
            <a:r>
              <a:rPr lang="en-GB" sz="1100" dirty="0">
                <a:latin typeface="Calibri" panose="020F0502020204030204" pitchFamily="34" charset="0"/>
              </a:rPr>
              <a:t> </a:t>
            </a:r>
          </a:p>
          <a:p>
            <a:pPr fontAlgn="ctr">
              <a:buFont typeface="Arial" panose="020B0604020202020204" pitchFamily="34" charset="0"/>
              <a:buChar char="•"/>
            </a:pPr>
            <a:r>
              <a:rPr lang="en-GB" sz="1100" dirty="0">
                <a:latin typeface="Calibri" panose="020F0502020204030204" pitchFamily="34" charset="0"/>
              </a:rPr>
              <a:t>You will be sent a link with a brief survey evaluation directly to your email shortly after the webinar, please do assist us in improving our webinars by filling this out.</a:t>
            </a:r>
          </a:p>
          <a:p>
            <a:pPr marL="371532"/>
            <a:r>
              <a:rPr lang="en-GB" sz="1100" dirty="0">
                <a:latin typeface="Calibri" panose="020F0502020204030204" pitchFamily="34" charset="0"/>
              </a:rPr>
              <a:t> </a:t>
            </a:r>
          </a:p>
          <a:p>
            <a:r>
              <a:rPr lang="en-GB" sz="1100" dirty="0">
                <a:latin typeface="Calibri" panose="020F0502020204030204" pitchFamily="34" charset="0"/>
              </a:rPr>
              <a:t> </a:t>
            </a:r>
          </a:p>
          <a:p>
            <a:pPr defTabSz="990752">
              <a:defRPr/>
            </a:pPr>
            <a:r>
              <a:rPr lang="en-GB" sz="1100" dirty="0">
                <a:latin typeface="Calibri" panose="020F0502020204030204" pitchFamily="34" charset="0"/>
              </a:rPr>
              <a:t> Click: Next slide</a:t>
            </a:r>
          </a:p>
          <a:p>
            <a:endParaRPr lang="en-GB" sz="200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a:t>
            </a:fld>
            <a:endParaRPr lang="en-GB" dirty="0"/>
          </a:p>
        </p:txBody>
      </p:sp>
    </p:spTree>
    <p:extLst>
      <p:ext uri="{BB962C8B-B14F-4D97-AF65-F5344CB8AC3E}">
        <p14:creationId xmlns:p14="http://schemas.microsoft.com/office/powerpoint/2010/main" val="381918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38E0ED5-8CEC-4DC1-9DEA-BA59A0CD72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70C8EC33-D8D9-450C-8699-CB4C952C0C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z="1100" dirty="0"/>
          </a:p>
          <a:p>
            <a:pPr eaLnBrk="1" hangingPunct="1">
              <a:spcBef>
                <a:spcPct val="0"/>
              </a:spcBef>
              <a:defRPr/>
            </a:pPr>
            <a:r>
              <a:rPr lang="en-GB" altLang="en-US" sz="1100" dirty="0"/>
              <a:t>Presenter talk</a:t>
            </a:r>
          </a:p>
          <a:p>
            <a:pPr eaLnBrk="1" hangingPunct="1">
              <a:spcBef>
                <a:spcPct val="0"/>
              </a:spcBef>
            </a:pPr>
            <a:endParaRPr lang="en-GB" altLang="en-US" sz="1100" b="0" i="1" dirty="0"/>
          </a:p>
          <a:p>
            <a:pPr eaLnBrk="1" hangingPunct="1">
              <a:spcBef>
                <a:spcPct val="0"/>
              </a:spcBef>
            </a:pPr>
            <a:r>
              <a:rPr lang="en-GB" altLang="en-US" sz="1100" b="0" i="1" dirty="0"/>
              <a:t>What more should you ask? Well – there are significant things to consider from a diagnostic and management perspective. For instance: </a:t>
            </a:r>
          </a:p>
          <a:p>
            <a:pPr eaLnBrk="1" hangingPunct="1">
              <a:spcBef>
                <a:spcPct val="0"/>
              </a:spcBef>
            </a:pPr>
            <a:endParaRPr lang="en-GB" altLang="en-US" sz="1100" b="0" i="1" dirty="0"/>
          </a:p>
          <a:p>
            <a:pPr eaLnBrk="1" hangingPunct="1">
              <a:spcBef>
                <a:spcPct val="0"/>
              </a:spcBef>
            </a:pPr>
            <a:r>
              <a:rPr lang="en-GB" altLang="en-US" sz="1100" b="0" i="1" dirty="0"/>
              <a:t>Other non-UTI symptoms – vaginal discharge, other GU symptoms, relationship to intercourse and sexual contacts, </a:t>
            </a:r>
          </a:p>
          <a:p>
            <a:pPr eaLnBrk="1" hangingPunct="1">
              <a:spcBef>
                <a:spcPct val="0"/>
              </a:spcBef>
            </a:pPr>
            <a:r>
              <a:rPr lang="en-GB" altLang="en-US" sz="1100" b="0" i="1" dirty="0"/>
              <a:t>Any symptoms of pyelonephritis – loin pain, rigors, fever.</a:t>
            </a:r>
          </a:p>
          <a:p>
            <a:pPr eaLnBrk="1" hangingPunct="1">
              <a:spcBef>
                <a:spcPct val="0"/>
              </a:spcBef>
            </a:pPr>
            <a:r>
              <a:rPr lang="en-GB" altLang="en-US" sz="1100" b="0" i="1" dirty="0"/>
              <a:t>Find out more about the symptom severity and duration, </a:t>
            </a:r>
          </a:p>
          <a:p>
            <a:pPr eaLnBrk="1" hangingPunct="1">
              <a:spcBef>
                <a:spcPct val="0"/>
              </a:spcBef>
            </a:pPr>
            <a:r>
              <a:rPr lang="en-GB" altLang="en-US" sz="1100" b="0" i="1" dirty="0"/>
              <a:t>Other urinary symptoms like nocturia, haematuria, </a:t>
            </a:r>
          </a:p>
          <a:p>
            <a:pPr eaLnBrk="1" hangingPunct="1">
              <a:spcBef>
                <a:spcPct val="0"/>
              </a:spcBef>
            </a:pPr>
            <a:r>
              <a:rPr lang="en-GB" altLang="en-US" sz="1100" b="0" i="1" dirty="0"/>
              <a:t>Other risk factors for antibiotic resistance or infection: hospitalisation details, perioperative complications, other antibiotics.</a:t>
            </a:r>
          </a:p>
          <a:p>
            <a:pPr eaLnBrk="1" hangingPunct="1">
              <a:spcBef>
                <a:spcPct val="0"/>
              </a:spcBef>
            </a:pPr>
            <a:r>
              <a:rPr lang="en-GB" altLang="en-US" sz="1100" b="0" i="1" dirty="0"/>
              <a:t>Travel to country with high antibiotic resistance rates.</a:t>
            </a:r>
          </a:p>
          <a:p>
            <a:pPr defTabSz="990752">
              <a:spcBef>
                <a:spcPct val="0"/>
              </a:spcBef>
              <a:defRPr/>
            </a:pPr>
            <a:endParaRPr lang="en-GB" altLang="en-US" sz="1100" dirty="0"/>
          </a:p>
          <a:p>
            <a:pPr defTabSz="990752">
              <a:spcBef>
                <a:spcPct val="0"/>
              </a:spcBef>
              <a:defRPr/>
            </a:pPr>
            <a:r>
              <a:rPr lang="en-GB" altLang="en-US" sz="1100" dirty="0"/>
              <a:t>Presenter Notes</a:t>
            </a:r>
          </a:p>
          <a:p>
            <a:pPr eaLnBrk="1" hangingPunct="1">
              <a:spcBef>
                <a:spcPct val="0"/>
              </a:spcBef>
            </a:pPr>
            <a:endParaRPr lang="en-GB" altLang="en-US" sz="1100" dirty="0"/>
          </a:p>
          <a:p>
            <a:pPr eaLnBrk="1" hangingPunct="1">
              <a:spcBef>
                <a:spcPct val="0"/>
              </a:spcBef>
            </a:pPr>
            <a:r>
              <a:rPr lang="en-GB" altLang="en-US" sz="1100" b="0" i="1" dirty="0"/>
              <a:t>These cases are examples that can be printed out and discussed in pairs or groups, or with the group as a whole.</a:t>
            </a:r>
          </a:p>
          <a:p>
            <a:pPr eaLnBrk="1" hangingPunct="1">
              <a:spcBef>
                <a:spcPct val="0"/>
              </a:spcBef>
            </a:pPr>
            <a:r>
              <a:rPr lang="en-GB" altLang="en-US" sz="1100" b="0" i="1" dirty="0"/>
              <a:t>Allow the participants to discuss the case for 2 minutes and specifically ask several different people what they would do and /or prescribe. </a:t>
            </a:r>
          </a:p>
          <a:p>
            <a:pPr eaLnBrk="1" hangingPunct="1">
              <a:spcBef>
                <a:spcPct val="0"/>
              </a:spcBef>
            </a:pPr>
            <a:r>
              <a:rPr lang="en-GB" altLang="en-US" sz="1100" b="0" i="1" dirty="0"/>
              <a:t>There is another scenario later in the slide deck focusing on older adults which you could use as well as or instead of the one for women under 65 years</a:t>
            </a:r>
          </a:p>
          <a:p>
            <a:pPr eaLnBrk="1" hangingPunct="1">
              <a:spcBef>
                <a:spcPct val="0"/>
              </a:spcBef>
            </a:pPr>
            <a:endParaRPr lang="en-GB" altLang="en-US" sz="1100" b="0" i="1" dirty="0"/>
          </a:p>
          <a:p>
            <a:endParaRPr lang="en-GB" altLang="en-US" sz="1500" u="sng" dirty="0"/>
          </a:p>
        </p:txBody>
      </p:sp>
      <p:sp>
        <p:nvSpPr>
          <p:cNvPr id="16388" name="Slide Number Placeholder 3">
            <a:extLst>
              <a:ext uri="{FF2B5EF4-FFF2-40B4-BE49-F238E27FC236}">
                <a16:creationId xmlns:a16="http://schemas.microsoft.com/office/drawing/2014/main" id="{171968B6-7B79-4C56-93F3-998E96DD7F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8426" indent="-309610">
              <a:spcBef>
                <a:spcPct val="30000"/>
              </a:spcBef>
              <a:defRPr sz="1300">
                <a:solidFill>
                  <a:schemeClr val="tx1"/>
                </a:solidFill>
                <a:latin typeface="Calibri" panose="020F0502020204030204" pitchFamily="34" charset="0"/>
              </a:defRPr>
            </a:lvl2pPr>
            <a:lvl3pPr marL="1243601" indent="-247688">
              <a:spcBef>
                <a:spcPct val="30000"/>
              </a:spcBef>
              <a:defRPr sz="1300">
                <a:solidFill>
                  <a:schemeClr val="tx1"/>
                </a:solidFill>
                <a:latin typeface="Calibri" panose="020F0502020204030204" pitchFamily="34" charset="0"/>
              </a:defRPr>
            </a:lvl3pPr>
            <a:lvl4pPr marL="1740697" indent="-247688">
              <a:spcBef>
                <a:spcPct val="30000"/>
              </a:spcBef>
              <a:defRPr sz="1300">
                <a:solidFill>
                  <a:schemeClr val="tx1"/>
                </a:solidFill>
                <a:latin typeface="Calibri" panose="020F0502020204030204" pitchFamily="34" charset="0"/>
              </a:defRPr>
            </a:lvl4pPr>
            <a:lvl5pPr marL="2237794" indent="-247688">
              <a:spcBef>
                <a:spcPct val="30000"/>
              </a:spcBef>
              <a:defRPr sz="1300">
                <a:solidFill>
                  <a:schemeClr val="tx1"/>
                </a:solidFill>
                <a:latin typeface="Calibri" panose="020F0502020204030204" pitchFamily="34" charset="0"/>
              </a:defRPr>
            </a:lvl5pPr>
            <a:lvl6pPr marL="2733170" indent="-247688" eaLnBrk="0" fontAlgn="base" hangingPunct="0">
              <a:spcBef>
                <a:spcPct val="30000"/>
              </a:spcBef>
              <a:spcAft>
                <a:spcPct val="0"/>
              </a:spcAft>
              <a:defRPr sz="1300">
                <a:solidFill>
                  <a:schemeClr val="tx1"/>
                </a:solidFill>
                <a:latin typeface="Calibri" panose="020F0502020204030204" pitchFamily="34" charset="0"/>
              </a:defRPr>
            </a:lvl6pPr>
            <a:lvl7pPr marL="3228546" indent="-247688" eaLnBrk="0" fontAlgn="base" hangingPunct="0">
              <a:spcBef>
                <a:spcPct val="30000"/>
              </a:spcBef>
              <a:spcAft>
                <a:spcPct val="0"/>
              </a:spcAft>
              <a:defRPr sz="1300">
                <a:solidFill>
                  <a:schemeClr val="tx1"/>
                </a:solidFill>
                <a:latin typeface="Calibri" panose="020F0502020204030204" pitchFamily="34" charset="0"/>
              </a:defRPr>
            </a:lvl7pPr>
            <a:lvl8pPr marL="3723922" indent="-247688" eaLnBrk="0" fontAlgn="base" hangingPunct="0">
              <a:spcBef>
                <a:spcPct val="30000"/>
              </a:spcBef>
              <a:spcAft>
                <a:spcPct val="0"/>
              </a:spcAft>
              <a:defRPr sz="1300">
                <a:solidFill>
                  <a:schemeClr val="tx1"/>
                </a:solidFill>
                <a:latin typeface="Calibri" panose="020F0502020204030204" pitchFamily="34" charset="0"/>
              </a:defRPr>
            </a:lvl8pPr>
            <a:lvl9pPr marL="4219299" indent="-24768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4875516-616D-4910-AFCD-1129B8EDF570}" type="slidenum">
              <a:rPr lang="en-GB" altLang="en-US" sz="1400">
                <a:solidFill>
                  <a:srgbClr val="000000"/>
                </a:solidFill>
              </a:rPr>
              <a:pPr>
                <a:spcBef>
                  <a:spcPct val="0"/>
                </a:spcBef>
              </a:pPr>
              <a:t>10</a:t>
            </a:fld>
            <a:endParaRPr lang="en-GB" altLang="en-US" sz="1400" dirty="0">
              <a:solidFill>
                <a:srgbClr val="000000"/>
              </a:solidFill>
            </a:endParaRPr>
          </a:p>
        </p:txBody>
      </p:sp>
      <p:sp>
        <p:nvSpPr>
          <p:cNvPr id="7" name="Date Placeholder 6">
            <a:extLst>
              <a:ext uri="{FF2B5EF4-FFF2-40B4-BE49-F238E27FC236}">
                <a16:creationId xmlns:a16="http://schemas.microsoft.com/office/drawing/2014/main" id="{98B99611-F68C-4F0B-824E-97D9E767BF43}"/>
              </a:ext>
            </a:extLst>
          </p:cNvPr>
          <p:cNvSpPr>
            <a:spLocks noGrp="1"/>
          </p:cNvSpPr>
          <p:nvPr>
            <p:ph type="dt" sz="quarter" idx="1"/>
          </p:nvPr>
        </p:nvSpPr>
        <p:spPr/>
        <p:txBody>
          <a:bodyPr/>
          <a:lstStyle/>
          <a:p>
            <a:pPr>
              <a:defRPr/>
            </a:pPr>
            <a:fld id="{E3074F50-7673-429B-9840-3D349A6A968F}" type="datetime3">
              <a:rPr lang="en-GB">
                <a:solidFill>
                  <a:prstClr val="black"/>
                </a:solidFill>
              </a:rPr>
              <a:pPr>
                <a:defRPr/>
              </a:pPr>
              <a:t>27 March, 2024</a:t>
            </a:fld>
            <a:endParaRPr lang="en-GB" dirty="0">
              <a:solidFill>
                <a:prstClr val="black"/>
              </a:solidFill>
            </a:endParaRPr>
          </a:p>
        </p:txBody>
      </p:sp>
      <p:sp>
        <p:nvSpPr>
          <p:cNvPr id="2" name="Footer Placeholder 1">
            <a:extLst>
              <a:ext uri="{FF2B5EF4-FFF2-40B4-BE49-F238E27FC236}">
                <a16:creationId xmlns:a16="http://schemas.microsoft.com/office/drawing/2014/main" id="{9B79F446-C8B2-45A6-80A1-ADD017570113}"/>
              </a:ext>
            </a:extLst>
          </p:cNvPr>
          <p:cNvSpPr>
            <a:spLocks noGrp="1"/>
          </p:cNvSpPr>
          <p:nvPr>
            <p:ph type="ftr" sz="quarter" idx="4"/>
          </p:nvPr>
        </p:nvSpPr>
        <p:spPr/>
        <p:txBody>
          <a:bodyPr/>
          <a:lstStyle/>
          <a:p>
            <a:pPr>
              <a:defRPr/>
            </a:pPr>
            <a:r>
              <a:rPr lang="en-GB" dirty="0">
                <a:solidFill>
                  <a:prstClr val="black"/>
                </a:solidFill>
              </a:rPr>
              <a:t>TARGET Antibiotics Presentation - Main - CS:Sore Throat &amp; UTI - 19.06.18</a:t>
            </a:r>
          </a:p>
        </p:txBody>
      </p:sp>
      <p:sp>
        <p:nvSpPr>
          <p:cNvPr id="5" name="Header Placeholder 4">
            <a:extLst>
              <a:ext uri="{FF2B5EF4-FFF2-40B4-BE49-F238E27FC236}">
                <a16:creationId xmlns:a16="http://schemas.microsoft.com/office/drawing/2014/main" id="{CBB109BA-CAF6-4063-BCA4-947E292D16A2}"/>
              </a:ext>
            </a:extLst>
          </p:cNvPr>
          <p:cNvSpPr>
            <a:spLocks noGrp="1"/>
          </p:cNvSpPr>
          <p:nvPr>
            <p:ph type="hdr" sz="quarter"/>
          </p:nvPr>
        </p:nvSpPr>
        <p:spPr/>
        <p:txBody>
          <a:bodyPr/>
          <a:lstStyle/>
          <a:p>
            <a:pPr>
              <a:defRPr/>
            </a:pPr>
            <a:endParaRPr lang="en-GB"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5A993A0-7933-477C-ADF4-5B942C6B72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34B0FF07-9D25-4E63-86AA-41DFC02F64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GB" altLang="en-US" sz="1100" dirty="0"/>
          </a:p>
          <a:p>
            <a:pPr defTabSz="990752">
              <a:spcBef>
                <a:spcPct val="0"/>
              </a:spcBef>
              <a:defRPr/>
            </a:pPr>
            <a:r>
              <a:rPr lang="en-GB" altLang="en-US" sz="1100" dirty="0"/>
              <a:t>Presenter talk</a:t>
            </a:r>
          </a:p>
          <a:p>
            <a:pPr lvl="1" eaLnBrk="1" hangingPunct="1">
              <a:spcBef>
                <a:spcPct val="0"/>
              </a:spcBef>
              <a:defRPr/>
            </a:pPr>
            <a:r>
              <a:rPr lang="en-GB" altLang="en-US" sz="1100" i="1" dirty="0"/>
              <a:t>UKHSA publishes a quick reference tool for diagnosing uncomplicated lower UTI in different groups including women under the age of 65 years (without a urinary catheter). </a:t>
            </a:r>
          </a:p>
          <a:p>
            <a:pPr lvl="1" eaLnBrk="1" hangingPunct="1">
              <a:spcBef>
                <a:spcPct val="0"/>
              </a:spcBef>
              <a:defRPr/>
            </a:pPr>
            <a:endParaRPr lang="en-GB" altLang="en-US" sz="1100" i="1" dirty="0"/>
          </a:p>
          <a:p>
            <a:pPr lvl="1" eaLnBrk="1" hangingPunct="1">
              <a:spcBef>
                <a:spcPct val="0"/>
              </a:spcBef>
              <a:defRPr/>
            </a:pPr>
            <a:r>
              <a:rPr lang="en-GB" altLang="en-US" sz="1100" i="1" dirty="0"/>
              <a:t>This is a snapshot of the decision– last updated October 2022. The content of the tool is currently out for review and we are looking for feedback from a user perspective (link will be shared by email). </a:t>
            </a:r>
          </a:p>
          <a:p>
            <a:pPr lvl="1" eaLnBrk="1" hangingPunct="1">
              <a:spcBef>
                <a:spcPct val="0"/>
              </a:spcBef>
              <a:defRPr/>
            </a:pPr>
            <a:r>
              <a:rPr lang="en-GB" altLang="en-US" sz="1100" i="1" dirty="0"/>
              <a:t> </a:t>
            </a:r>
          </a:p>
          <a:p>
            <a:pPr lvl="1" eaLnBrk="1" hangingPunct="1">
              <a:spcBef>
                <a:spcPct val="0"/>
              </a:spcBef>
              <a:defRPr/>
            </a:pPr>
            <a:r>
              <a:rPr lang="en-GB" altLang="en-US" sz="1100" i="1" dirty="0"/>
              <a:t>I am going to walk you thorough the flowchart section by section…</a:t>
            </a:r>
          </a:p>
          <a:p>
            <a:pPr lvl="1" eaLnBrk="1" hangingPunct="1">
              <a:spcBef>
                <a:spcPct val="0"/>
              </a:spcBef>
              <a:defRPr/>
            </a:pPr>
            <a:endParaRPr lang="en-GB" altLang="en-US" sz="1100" i="1" dirty="0"/>
          </a:p>
          <a:p>
            <a:pPr defTabSz="990752">
              <a:spcBef>
                <a:spcPct val="0"/>
              </a:spcBef>
              <a:defRPr/>
            </a:pPr>
            <a:endParaRPr lang="en-GB" altLang="en-US" sz="1100" dirty="0"/>
          </a:p>
          <a:p>
            <a:pPr defTabSz="990752">
              <a:spcBef>
                <a:spcPct val="0"/>
              </a:spcBef>
              <a:defRPr/>
            </a:pPr>
            <a:r>
              <a:rPr lang="en-GB" altLang="en-US" sz="1100" dirty="0"/>
              <a:t>Presenter notes</a:t>
            </a:r>
          </a:p>
          <a:p>
            <a:pPr lvl="1" eaLnBrk="1" hangingPunct="1">
              <a:spcBef>
                <a:spcPct val="0"/>
              </a:spcBef>
              <a:defRPr/>
            </a:pPr>
            <a:r>
              <a:rPr lang="en-GB" altLang="en-US" sz="1100" i="1" dirty="0"/>
              <a:t>Go through each section of the flowchart and discuss the key points and decision making.</a:t>
            </a:r>
          </a:p>
          <a:p>
            <a:pPr lvl="1" eaLnBrk="1" hangingPunct="1">
              <a:spcBef>
                <a:spcPct val="0"/>
              </a:spcBef>
              <a:defRPr/>
            </a:pPr>
            <a:r>
              <a:rPr lang="en-GB" altLang="en-US" sz="1100" i="1" dirty="0"/>
              <a:t>Highlight the links to the TARGET toolkit for patient information leaflets and the links to key NICE management guidance</a:t>
            </a:r>
          </a:p>
          <a:p>
            <a:pPr lvl="1" eaLnBrk="1" hangingPunct="1">
              <a:spcBef>
                <a:spcPct val="0"/>
              </a:spcBef>
              <a:defRPr/>
            </a:pPr>
            <a:r>
              <a:rPr lang="en-GB" altLang="en-US" sz="1100" i="1" dirty="0"/>
              <a:t>See next slide for evidence underpinning guidance</a:t>
            </a:r>
          </a:p>
          <a:p>
            <a:pPr lvl="1" eaLnBrk="1" hangingPunct="1">
              <a:spcBef>
                <a:spcPct val="0"/>
              </a:spcBef>
              <a:defRPr/>
            </a:pPr>
            <a:endParaRPr lang="en-GB" altLang="en-US" sz="1100" i="1" dirty="0"/>
          </a:p>
          <a:p>
            <a:pPr lvl="1" eaLnBrk="1" hangingPunct="1">
              <a:spcBef>
                <a:spcPct val="0"/>
              </a:spcBef>
              <a:defRPr/>
            </a:pPr>
            <a:endParaRPr lang="en-GB" altLang="en-US" sz="1100" i="1" dirty="0"/>
          </a:p>
          <a:p>
            <a:pPr lvl="1" eaLnBrk="1" hangingPunct="1">
              <a:spcBef>
                <a:spcPct val="0"/>
              </a:spcBef>
              <a:defRPr/>
            </a:pPr>
            <a:r>
              <a:rPr lang="en-GB" altLang="en-US" sz="1100" i="1" dirty="0"/>
              <a:t>Ensure you have checked for updates of the tool using the hyperlink below </a:t>
            </a:r>
          </a:p>
          <a:p>
            <a:pPr lvl="1" eaLnBrk="1" hangingPunct="1">
              <a:spcBef>
                <a:spcPct val="0"/>
              </a:spcBef>
              <a:defRPr/>
            </a:pPr>
            <a:endParaRPr lang="en-GB" altLang="en-US" sz="1100" i="1" dirty="0"/>
          </a:p>
          <a:p>
            <a:pPr lvl="1" eaLnBrk="1" hangingPunct="1">
              <a:spcBef>
                <a:spcPct val="0"/>
              </a:spcBef>
              <a:defRPr/>
            </a:pPr>
            <a:r>
              <a:rPr lang="en-GB" altLang="en-US" sz="1100" i="1" dirty="0"/>
              <a:t>See notes on next slide if you want to talk about the evidence underpinning the recommendations</a:t>
            </a:r>
          </a:p>
          <a:p>
            <a:pPr lvl="1" eaLnBrk="1" hangingPunct="1">
              <a:spcBef>
                <a:spcPct val="0"/>
              </a:spcBef>
              <a:defRPr/>
            </a:pPr>
            <a:endParaRPr lang="en-GB" altLang="en-US" sz="1100" i="1" dirty="0"/>
          </a:p>
          <a:p>
            <a:pPr eaLnBrk="1" hangingPunct="1">
              <a:spcBef>
                <a:spcPct val="0"/>
              </a:spcBef>
              <a:defRPr/>
            </a:pPr>
            <a:endParaRPr lang="en-GB" altLang="en-US" sz="1100" u="sng" dirty="0"/>
          </a:p>
          <a:p>
            <a:pPr eaLnBrk="1" hangingPunct="1">
              <a:spcBef>
                <a:spcPct val="0"/>
              </a:spcBef>
              <a:defRPr/>
            </a:pPr>
            <a:r>
              <a:rPr lang="en-GB" altLang="en-US" sz="1100" dirty="0"/>
              <a:t>Slide References</a:t>
            </a:r>
          </a:p>
          <a:p>
            <a:pPr defTabSz="990752">
              <a:spcBef>
                <a:spcPct val="0"/>
              </a:spcBef>
              <a:defRPr/>
            </a:pPr>
            <a:r>
              <a:rPr lang="en-GB" altLang="en-US" sz="1100" b="0" dirty="0"/>
              <a:t>https://www.gov.uk/government/publications/urinary-tract-infection-diagnosis</a:t>
            </a:r>
            <a:endParaRPr lang="en-GB" altLang="en-US" sz="1400" dirty="0"/>
          </a:p>
        </p:txBody>
      </p:sp>
      <p:sp>
        <p:nvSpPr>
          <p:cNvPr id="18436" name="Slide Number Placeholder 3">
            <a:extLst>
              <a:ext uri="{FF2B5EF4-FFF2-40B4-BE49-F238E27FC236}">
                <a16:creationId xmlns:a16="http://schemas.microsoft.com/office/drawing/2014/main" id="{DE5F2B57-1491-4B6B-9136-210A145FC0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8426" indent="-309610">
              <a:spcBef>
                <a:spcPct val="30000"/>
              </a:spcBef>
              <a:defRPr sz="1300">
                <a:solidFill>
                  <a:schemeClr val="tx1"/>
                </a:solidFill>
                <a:latin typeface="Calibri" panose="020F0502020204030204" pitchFamily="34" charset="0"/>
              </a:defRPr>
            </a:lvl2pPr>
            <a:lvl3pPr marL="1243601" indent="-247688">
              <a:spcBef>
                <a:spcPct val="30000"/>
              </a:spcBef>
              <a:defRPr sz="1300">
                <a:solidFill>
                  <a:schemeClr val="tx1"/>
                </a:solidFill>
                <a:latin typeface="Calibri" panose="020F0502020204030204" pitchFamily="34" charset="0"/>
              </a:defRPr>
            </a:lvl3pPr>
            <a:lvl4pPr marL="1740697" indent="-247688">
              <a:spcBef>
                <a:spcPct val="30000"/>
              </a:spcBef>
              <a:defRPr sz="1300">
                <a:solidFill>
                  <a:schemeClr val="tx1"/>
                </a:solidFill>
                <a:latin typeface="Calibri" panose="020F0502020204030204" pitchFamily="34" charset="0"/>
              </a:defRPr>
            </a:lvl4pPr>
            <a:lvl5pPr marL="2237794" indent="-247688">
              <a:spcBef>
                <a:spcPct val="30000"/>
              </a:spcBef>
              <a:defRPr sz="1300">
                <a:solidFill>
                  <a:schemeClr val="tx1"/>
                </a:solidFill>
                <a:latin typeface="Calibri" panose="020F0502020204030204" pitchFamily="34" charset="0"/>
              </a:defRPr>
            </a:lvl5pPr>
            <a:lvl6pPr marL="2733170" indent="-247688" eaLnBrk="0" fontAlgn="base" hangingPunct="0">
              <a:spcBef>
                <a:spcPct val="30000"/>
              </a:spcBef>
              <a:spcAft>
                <a:spcPct val="0"/>
              </a:spcAft>
              <a:defRPr sz="1300">
                <a:solidFill>
                  <a:schemeClr val="tx1"/>
                </a:solidFill>
                <a:latin typeface="Calibri" panose="020F0502020204030204" pitchFamily="34" charset="0"/>
              </a:defRPr>
            </a:lvl6pPr>
            <a:lvl7pPr marL="3228546" indent="-247688" eaLnBrk="0" fontAlgn="base" hangingPunct="0">
              <a:spcBef>
                <a:spcPct val="30000"/>
              </a:spcBef>
              <a:spcAft>
                <a:spcPct val="0"/>
              </a:spcAft>
              <a:defRPr sz="1300">
                <a:solidFill>
                  <a:schemeClr val="tx1"/>
                </a:solidFill>
                <a:latin typeface="Calibri" panose="020F0502020204030204" pitchFamily="34" charset="0"/>
              </a:defRPr>
            </a:lvl7pPr>
            <a:lvl8pPr marL="3723922" indent="-247688" eaLnBrk="0" fontAlgn="base" hangingPunct="0">
              <a:spcBef>
                <a:spcPct val="30000"/>
              </a:spcBef>
              <a:spcAft>
                <a:spcPct val="0"/>
              </a:spcAft>
              <a:defRPr sz="1300">
                <a:solidFill>
                  <a:schemeClr val="tx1"/>
                </a:solidFill>
                <a:latin typeface="Calibri" panose="020F0502020204030204" pitchFamily="34" charset="0"/>
              </a:defRPr>
            </a:lvl8pPr>
            <a:lvl9pPr marL="4219299" indent="-24768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C9498BE-0B8B-4945-9C13-3B858AA64314}" type="slidenum">
              <a:rPr lang="en-GB" altLang="en-US" sz="1400">
                <a:solidFill>
                  <a:srgbClr val="000000"/>
                </a:solidFill>
              </a:rPr>
              <a:pPr>
                <a:spcBef>
                  <a:spcPct val="0"/>
                </a:spcBef>
              </a:pPr>
              <a:t>11</a:t>
            </a:fld>
            <a:endParaRPr lang="en-GB" altLang="en-US" sz="1400" dirty="0">
              <a:solidFill>
                <a:srgbClr val="000000"/>
              </a:solidFill>
            </a:endParaRPr>
          </a:p>
        </p:txBody>
      </p:sp>
      <p:sp>
        <p:nvSpPr>
          <p:cNvPr id="7" name="Date Placeholder 6">
            <a:extLst>
              <a:ext uri="{FF2B5EF4-FFF2-40B4-BE49-F238E27FC236}">
                <a16:creationId xmlns:a16="http://schemas.microsoft.com/office/drawing/2014/main" id="{926EA67D-ED4D-43F0-8FB5-3AFBBE92974D}"/>
              </a:ext>
            </a:extLst>
          </p:cNvPr>
          <p:cNvSpPr>
            <a:spLocks noGrp="1"/>
          </p:cNvSpPr>
          <p:nvPr>
            <p:ph type="dt" sz="quarter" idx="1"/>
          </p:nvPr>
        </p:nvSpPr>
        <p:spPr/>
        <p:txBody>
          <a:bodyPr/>
          <a:lstStyle/>
          <a:p>
            <a:pPr>
              <a:defRPr/>
            </a:pPr>
            <a:fld id="{F62AA3BB-D48D-4EF8-B54C-2255E3A0FDF7}" type="datetime3">
              <a:rPr lang="en-GB">
                <a:solidFill>
                  <a:prstClr val="black"/>
                </a:solidFill>
              </a:rPr>
              <a:pPr>
                <a:defRPr/>
              </a:pPr>
              <a:t>27 March, 2024</a:t>
            </a:fld>
            <a:endParaRPr lang="en-GB" dirty="0">
              <a:solidFill>
                <a:prstClr val="black"/>
              </a:solidFill>
            </a:endParaRPr>
          </a:p>
        </p:txBody>
      </p:sp>
      <p:sp>
        <p:nvSpPr>
          <p:cNvPr id="2" name="Footer Placeholder 1">
            <a:extLst>
              <a:ext uri="{FF2B5EF4-FFF2-40B4-BE49-F238E27FC236}">
                <a16:creationId xmlns:a16="http://schemas.microsoft.com/office/drawing/2014/main" id="{52FD14BA-1545-4762-9AAF-05C820E84D36}"/>
              </a:ext>
            </a:extLst>
          </p:cNvPr>
          <p:cNvSpPr>
            <a:spLocks noGrp="1"/>
          </p:cNvSpPr>
          <p:nvPr>
            <p:ph type="ftr" sz="quarter" idx="4"/>
          </p:nvPr>
        </p:nvSpPr>
        <p:spPr/>
        <p:txBody>
          <a:bodyPr/>
          <a:lstStyle/>
          <a:p>
            <a:pPr>
              <a:defRPr/>
            </a:pPr>
            <a:r>
              <a:rPr lang="en-GB" dirty="0">
                <a:solidFill>
                  <a:prstClr val="black"/>
                </a:solidFill>
              </a:rPr>
              <a:t>TARGET Antibiotics Presentation - Main - CS:Sore Throat &amp; UTI - 19.06.18</a:t>
            </a:r>
          </a:p>
        </p:txBody>
      </p:sp>
      <p:sp>
        <p:nvSpPr>
          <p:cNvPr id="5" name="Header Placeholder 4">
            <a:extLst>
              <a:ext uri="{FF2B5EF4-FFF2-40B4-BE49-F238E27FC236}">
                <a16:creationId xmlns:a16="http://schemas.microsoft.com/office/drawing/2014/main" id="{890AA457-0E81-450F-A382-25FCC640AA15}"/>
              </a:ext>
            </a:extLst>
          </p:cNvPr>
          <p:cNvSpPr>
            <a:spLocks noGrp="1"/>
          </p:cNvSpPr>
          <p:nvPr>
            <p:ph type="hdr" sz="quarter"/>
          </p:nvPr>
        </p:nvSpPr>
        <p:spPr/>
        <p:txBody>
          <a:bodyPr/>
          <a:lstStyle/>
          <a:p>
            <a:pPr>
              <a:defRPr/>
            </a:pPr>
            <a:endParaRPr lang="en-GB"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endParaRPr lang="en-GB" altLang="en-US" sz="1200" dirty="0"/>
          </a:p>
          <a:p>
            <a:pPr defTabSz="990752">
              <a:spcBef>
                <a:spcPct val="0"/>
              </a:spcBef>
              <a:defRPr/>
            </a:pPr>
            <a:r>
              <a:rPr lang="en-GB" altLang="en-US" sz="1100" dirty="0"/>
              <a:t>Presenter talk</a:t>
            </a:r>
          </a:p>
          <a:p>
            <a:pPr lvl="1" eaLnBrk="1" hangingPunct="1">
              <a:spcBef>
                <a:spcPct val="0"/>
              </a:spcBef>
              <a:defRPr/>
            </a:pPr>
            <a:r>
              <a:rPr lang="en-GB" altLang="en-US" sz="1100" i="1" dirty="0"/>
              <a:t>Continue to walk the users through the flowchart….</a:t>
            </a:r>
          </a:p>
          <a:p>
            <a:pPr lvl="1" eaLnBrk="1" hangingPunct="1">
              <a:spcBef>
                <a:spcPct val="0"/>
              </a:spcBef>
              <a:defRPr/>
            </a:pPr>
            <a:endParaRPr lang="en-GB" altLang="en-US" sz="1100" i="1" dirty="0"/>
          </a:p>
          <a:p>
            <a:pPr lvl="1" eaLnBrk="1" hangingPunct="1">
              <a:spcBef>
                <a:spcPct val="0"/>
              </a:spcBef>
              <a:defRPr/>
            </a:pPr>
            <a:r>
              <a:rPr lang="en-GB" altLang="en-US" sz="1100" i="1" dirty="0"/>
              <a:t>If you want to provide more evidence about the signs and symptoms that are included in the flowchart you can refer to these publications:</a:t>
            </a:r>
          </a:p>
          <a:p>
            <a:pPr lvl="1" eaLnBrk="1" hangingPunct="1">
              <a:spcBef>
                <a:spcPct val="0"/>
              </a:spcBef>
              <a:defRPr/>
            </a:pPr>
            <a:endParaRPr lang="en-GB" altLang="en-US" sz="1100" i="1" dirty="0"/>
          </a:p>
          <a:p>
            <a:r>
              <a:rPr lang="en-GB" sz="1100" dirty="0"/>
              <a:t>The three key symptoms were based on a validation study using clinical scores and urine dipsticks conducted by Little et al in 2010</a:t>
            </a:r>
          </a:p>
          <a:p>
            <a:endParaRPr lang="en-GB" sz="1100" b="0" dirty="0"/>
          </a:p>
          <a:p>
            <a:pPr marL="288969" indent="-288969">
              <a:buFont typeface="Arial" panose="020B0604020202020204" pitchFamily="34" charset="0"/>
              <a:buChar char="•"/>
            </a:pPr>
            <a:r>
              <a:rPr lang="en-GB" sz="1100" b="0" dirty="0"/>
              <a:t>Included 434 women with at least 2 urinary symptoms of UTI and no vaginal discharge (62 different practices in England)</a:t>
            </a:r>
          </a:p>
          <a:p>
            <a:pPr marL="288969" indent="-288969">
              <a:buFont typeface="Arial" panose="020B0604020202020204" pitchFamily="34" charset="0"/>
              <a:buChar char="•"/>
            </a:pPr>
            <a:r>
              <a:rPr lang="en-GB" sz="1100" b="0" dirty="0"/>
              <a:t>PPV strong for clinical symptoms of dysuria, nocturia or cloudy urine and dipsticks but poor negative predictive values </a:t>
            </a:r>
          </a:p>
          <a:p>
            <a:pPr marL="784346" lvl="1" indent="-288969">
              <a:buFont typeface="Arial" panose="020B0604020202020204" pitchFamily="34" charset="0"/>
              <a:buChar char="•"/>
            </a:pPr>
            <a:r>
              <a:rPr lang="en-GB" sz="1100" dirty="0"/>
              <a:t>Dipsticks performed slightly better but NPVs also low</a:t>
            </a:r>
            <a:endParaRPr lang="en-GB" altLang="en-US" sz="1100" i="1" dirty="0"/>
          </a:p>
          <a:p>
            <a:pPr marL="185766" lvl="1" indent="-185766" defTabSz="990752">
              <a:spcBef>
                <a:spcPct val="0"/>
              </a:spcBef>
              <a:buFont typeface="Arial" panose="020B0604020202020204" pitchFamily="34" charset="0"/>
              <a:buChar char="•"/>
              <a:defRPr/>
            </a:pPr>
            <a:r>
              <a:rPr lang="en-GB" sz="1100" dirty="0"/>
              <a:t>Findings showed that patients with suspected UTI who have dysuria, nocturia (any severity), and cloudy urine </a:t>
            </a:r>
            <a:r>
              <a:rPr lang="en-GB" sz="1100" u="sng" dirty="0"/>
              <a:t>probably do have UTI</a:t>
            </a:r>
          </a:p>
          <a:p>
            <a:pPr marL="185766" lvl="1" indent="-185766" defTabSz="990752">
              <a:spcBef>
                <a:spcPct val="0"/>
              </a:spcBef>
              <a:buFont typeface="Arial" panose="020B0604020202020204" pitchFamily="34" charset="0"/>
              <a:buChar char="•"/>
              <a:defRPr/>
            </a:pPr>
            <a:r>
              <a:rPr lang="en-GB" sz="1100" u="sng" dirty="0"/>
              <a:t>But</a:t>
            </a:r>
            <a:r>
              <a:rPr lang="en-GB" sz="1100" dirty="0"/>
              <a:t> we need to be cautious about excluding patients based on the absence of these features or negative dipstick results</a:t>
            </a:r>
          </a:p>
          <a:p>
            <a:pPr marL="185766" lvl="1" indent="-185766" defTabSz="990752">
              <a:spcBef>
                <a:spcPct val="0"/>
              </a:spcBef>
              <a:buFont typeface="Arial" panose="020B0604020202020204" pitchFamily="34" charset="0"/>
              <a:buChar char="•"/>
              <a:defRPr/>
            </a:pPr>
            <a:endParaRPr lang="en-GB" altLang="en-US" sz="1100" i="1" dirty="0"/>
          </a:p>
          <a:p>
            <a:pPr marL="185766" lvl="1" indent="-185766" defTabSz="990752">
              <a:spcBef>
                <a:spcPct val="0"/>
              </a:spcBef>
              <a:buFont typeface="Arial" panose="020B0604020202020204" pitchFamily="34" charset="0"/>
              <a:buChar char="•"/>
              <a:defRPr/>
            </a:pPr>
            <a:r>
              <a:rPr lang="en-GB" altLang="en-US" sz="1100" i="1" dirty="0"/>
              <a:t>One thing that we will potentially change in the updated flowchart is more information about actions when a woman has blood in her urine but negative nitrites or leukocytes. </a:t>
            </a:r>
          </a:p>
          <a:p>
            <a:pPr lvl="1" eaLnBrk="1" hangingPunct="1">
              <a:spcBef>
                <a:spcPct val="0"/>
              </a:spcBef>
              <a:defRPr/>
            </a:pPr>
            <a:endParaRPr lang="en-GB" altLang="en-US" sz="1100" i="1" dirty="0"/>
          </a:p>
          <a:p>
            <a:r>
              <a:rPr lang="en-GB" sz="1100" dirty="0"/>
              <a:t>Other symptoms and the use of dipsticks was included based on other reviews: </a:t>
            </a:r>
          </a:p>
          <a:p>
            <a:endParaRPr lang="en-GB" sz="1100" dirty="0"/>
          </a:p>
          <a:p>
            <a:r>
              <a:rPr lang="en-GB" sz="1100" b="0" dirty="0"/>
              <a:t>In a review of 9 studies by Bent et al (2002)</a:t>
            </a:r>
            <a:r>
              <a:rPr lang="en-GB" sz="1100" b="0" baseline="30000" dirty="0"/>
              <a:t>1</a:t>
            </a:r>
          </a:p>
          <a:p>
            <a:pPr marL="784346" lvl="1" indent="-288969">
              <a:buFont typeface="Arial" panose="020B0604020202020204" pitchFamily="34" charset="0"/>
              <a:buChar char="•"/>
            </a:pPr>
            <a:r>
              <a:rPr lang="en-GB" sz="1100" dirty="0"/>
              <a:t>Dysuria, frequency, haematuria, costovertebral angle tenderness and back pain were predictive of UTI - dipstick useful if woman is symptomatic  </a:t>
            </a:r>
          </a:p>
          <a:p>
            <a:pPr marL="784346" lvl="1" indent="-288969">
              <a:buFont typeface="Arial" panose="020B0604020202020204" pitchFamily="34" charset="0"/>
              <a:buChar char="•"/>
            </a:pPr>
            <a:r>
              <a:rPr lang="en-GB" sz="1100" dirty="0"/>
              <a:t>Highlight need to rule out vaginal infection/irritation</a:t>
            </a:r>
          </a:p>
          <a:p>
            <a:endParaRPr lang="en-GB" sz="1100" b="0" i="1" dirty="0"/>
          </a:p>
          <a:p>
            <a:r>
              <a:rPr lang="en-GB" sz="1100" b="0" dirty="0"/>
              <a:t>Giesen et al (2010) identified 16 studies (3,711) patients</a:t>
            </a:r>
            <a:r>
              <a:rPr lang="en-GB" sz="1100" b="0" baseline="30000" dirty="0"/>
              <a:t>2</a:t>
            </a:r>
            <a:r>
              <a:rPr lang="en-GB" sz="1100" b="0" dirty="0"/>
              <a:t> </a:t>
            </a:r>
          </a:p>
          <a:p>
            <a:pPr marL="784346" lvl="1" indent="-288969">
              <a:buFont typeface="Arial" panose="020B0604020202020204" pitchFamily="34" charset="0"/>
              <a:buChar char="•"/>
            </a:pPr>
            <a:r>
              <a:rPr lang="en-GB" sz="1100" dirty="0"/>
              <a:t>Identified dysuria, frequency, haematuria, nocturia, and urgency as predictive</a:t>
            </a:r>
          </a:p>
          <a:p>
            <a:pPr marL="784346" lvl="1" indent="-288969">
              <a:buFont typeface="Arial" panose="020B0604020202020204" pitchFamily="34" charset="0"/>
              <a:buChar char="•"/>
            </a:pPr>
            <a:r>
              <a:rPr lang="en-GB" sz="1100" dirty="0"/>
              <a:t>Combining positive dipstick test results, particularly tests for nitrites, with symptoms increases post-test probability</a:t>
            </a:r>
          </a:p>
          <a:p>
            <a:pPr marL="784346" lvl="1" indent="-288969">
              <a:buFont typeface="Arial" panose="020B0604020202020204" pitchFamily="34" charset="0"/>
              <a:buChar char="•"/>
            </a:pPr>
            <a:r>
              <a:rPr lang="en-GB" sz="1100" dirty="0"/>
              <a:t>Diagnostic accuracy varied between studies and difficult to standardize symptoms/signs</a:t>
            </a:r>
          </a:p>
          <a:p>
            <a:pPr lvl="1" eaLnBrk="1" hangingPunct="1">
              <a:spcBef>
                <a:spcPct val="0"/>
              </a:spcBef>
              <a:defRPr/>
            </a:pPr>
            <a:endParaRPr lang="en-GB" altLang="en-US" sz="1100" i="1" dirty="0"/>
          </a:p>
          <a:p>
            <a:pPr defTabSz="990752">
              <a:spcBef>
                <a:spcPct val="0"/>
              </a:spcBef>
              <a:defRPr/>
            </a:pPr>
            <a:endParaRPr lang="en-GB" altLang="en-US" sz="1100" dirty="0"/>
          </a:p>
          <a:p>
            <a:pPr defTabSz="990752">
              <a:spcBef>
                <a:spcPct val="0"/>
              </a:spcBef>
              <a:defRPr/>
            </a:pPr>
            <a:r>
              <a:rPr lang="en-GB" altLang="en-US" sz="1100" dirty="0"/>
              <a:t>Presenter notes</a:t>
            </a:r>
          </a:p>
          <a:p>
            <a:pPr lvl="1" eaLnBrk="1" hangingPunct="1">
              <a:spcBef>
                <a:spcPct val="0"/>
              </a:spcBef>
              <a:defRPr/>
            </a:pPr>
            <a:r>
              <a:rPr lang="en-GB" altLang="en-US" sz="1100" i="1" dirty="0"/>
              <a:t>Go through each section of the flowchart and discuss the key points and decision making.</a:t>
            </a:r>
          </a:p>
          <a:p>
            <a:pPr lvl="1" eaLnBrk="1" hangingPunct="1">
              <a:spcBef>
                <a:spcPct val="0"/>
              </a:spcBef>
              <a:defRPr/>
            </a:pPr>
            <a:r>
              <a:rPr lang="en-GB" altLang="en-US" sz="1100" i="1" dirty="0"/>
              <a:t>Highlight the links to the TARGET toolkit for patient information leaflets and the links to key NICE management guidance</a:t>
            </a:r>
          </a:p>
          <a:p>
            <a:pPr lvl="1" eaLnBrk="1" hangingPunct="1">
              <a:spcBef>
                <a:spcPct val="0"/>
              </a:spcBef>
              <a:defRPr/>
            </a:pPr>
            <a:endParaRPr lang="en-GB" altLang="en-US" sz="1100" i="1" dirty="0"/>
          </a:p>
          <a:p>
            <a:pPr lvl="1" eaLnBrk="1" hangingPunct="1">
              <a:spcBef>
                <a:spcPct val="0"/>
              </a:spcBef>
              <a:defRPr/>
            </a:pPr>
            <a:r>
              <a:rPr lang="en-GB" altLang="en-US" sz="1100" i="1" dirty="0"/>
              <a:t>Ensure you have checked for updates of the tool using the hyperlink below </a:t>
            </a:r>
          </a:p>
          <a:p>
            <a:pPr lvl="1" eaLnBrk="1" hangingPunct="1">
              <a:spcBef>
                <a:spcPct val="0"/>
              </a:spcBef>
              <a:defRPr/>
            </a:pPr>
            <a:endParaRPr lang="en-GB" altLang="en-US" sz="1100" i="1" dirty="0"/>
          </a:p>
          <a:p>
            <a:pPr lvl="1" eaLnBrk="1" hangingPunct="1">
              <a:spcBef>
                <a:spcPct val="0"/>
              </a:spcBef>
              <a:defRPr/>
            </a:pPr>
            <a:r>
              <a:rPr lang="en-GB" altLang="en-US" sz="1100" i="1" dirty="0"/>
              <a:t>You can use the points above if you would like to provide more evidence behind the symptoms used.</a:t>
            </a:r>
          </a:p>
          <a:p>
            <a:pPr eaLnBrk="1" hangingPunct="1">
              <a:spcBef>
                <a:spcPct val="0"/>
              </a:spcBef>
              <a:defRPr/>
            </a:pPr>
            <a:endParaRPr lang="en-GB" altLang="en-US" sz="1100" u="sng" dirty="0"/>
          </a:p>
          <a:p>
            <a:pPr eaLnBrk="1" hangingPunct="1">
              <a:spcBef>
                <a:spcPct val="0"/>
              </a:spcBef>
              <a:defRPr/>
            </a:pPr>
            <a:r>
              <a:rPr lang="en-GB" altLang="en-US" sz="1100" dirty="0"/>
              <a:t>Slide References</a:t>
            </a:r>
          </a:p>
          <a:p>
            <a:pPr defTabSz="990752">
              <a:spcBef>
                <a:spcPct val="0"/>
              </a:spcBef>
              <a:defRPr/>
            </a:pPr>
            <a:r>
              <a:rPr lang="en-GB" altLang="en-US" sz="1100" b="0" dirty="0"/>
              <a:t>https://www.gov.uk/government/publications/urinary-tract-infection-diagnosis</a:t>
            </a:r>
          </a:p>
          <a:p>
            <a:pPr defTabSz="990752">
              <a:spcBef>
                <a:spcPct val="0"/>
              </a:spcBef>
              <a:defRPr/>
            </a:pPr>
            <a:endParaRPr lang="en-GB" altLang="en-US" sz="1100" b="0" dirty="0"/>
          </a:p>
          <a:p>
            <a:pPr defTabSz="990752">
              <a:spcBef>
                <a:spcPct val="0"/>
              </a:spcBef>
              <a:defRPr/>
            </a:pPr>
            <a:r>
              <a:rPr lang="en-GB" sz="1100" b="0" dirty="0"/>
              <a:t>Little, P., et al. Validating the prediction of lower urinary tract infection in primary care: sensitivity and specificity of urinary dipsticks and clinical scores in women. Br J Gen Pract. 2010; 60(576): 495-500. Available from: www.ncbi.nlm.nih.gov/pmc/articles/PMC2894378/  </a:t>
            </a:r>
          </a:p>
          <a:p>
            <a:pPr defTabSz="990752">
              <a:spcBef>
                <a:spcPct val="0"/>
              </a:spcBef>
              <a:defRPr/>
            </a:pPr>
            <a:endParaRPr lang="en-GB" sz="1100" b="0" dirty="0"/>
          </a:p>
          <a:p>
            <a:pPr defTabSz="990752">
              <a:spcBef>
                <a:spcPct val="0"/>
              </a:spcBef>
              <a:defRPr/>
            </a:pPr>
            <a:r>
              <a:rPr lang="en-GB" sz="1100" b="0" dirty="0"/>
              <a:t>Bent S, Nallamothu BK, Simel DL, Fihn SD, Saint S. Does this woman have an acute uncomplicated urinary tract infection? JAMA. 2002 May;287(20):2701-2710. Available from: </a:t>
            </a:r>
            <a:r>
              <a:rPr lang="en-GB" sz="1100" b="0" dirty="0">
                <a:hlinkClick r:id="rId3"/>
              </a:rPr>
              <a:t>www.ncbi.nlm.nih.gov/pubmed/12020306</a:t>
            </a:r>
            <a:endParaRPr lang="en-GB" sz="1100" b="0" dirty="0"/>
          </a:p>
          <a:p>
            <a:pPr>
              <a:defRPr/>
            </a:pPr>
            <a:endParaRPr lang="en-GB" sz="1100" b="0" dirty="0"/>
          </a:p>
          <a:p>
            <a:pPr>
              <a:defRPr/>
            </a:pPr>
            <a:r>
              <a:rPr lang="en-GB" sz="1100" b="0" dirty="0"/>
              <a:t>Giesen, L. G. et al. Predicting acute uncomplicated urinary tract infection in women: a systematic review of the diagnostic accuracy of symptoms and signs. </a:t>
            </a:r>
            <a:r>
              <a:rPr lang="en-GB" sz="1100" b="0" i="1" dirty="0"/>
              <a:t>BMC Family Practice</a:t>
            </a:r>
            <a:r>
              <a:rPr lang="en-GB" sz="1100" b="0" dirty="0"/>
              <a:t>. 2010;11(78). Available from: </a:t>
            </a:r>
            <a:r>
              <a:rPr lang="en-GB" sz="1100" b="0" u="sng" dirty="0">
                <a:hlinkClick r:id="rId4"/>
              </a:rPr>
              <a:t>www.ncbi.nlm.nih.gov/pubmed/20969801</a:t>
            </a:r>
            <a:endParaRPr lang="en-GB" sz="1100" b="0" dirty="0"/>
          </a:p>
          <a:p>
            <a:pPr defTabSz="990752">
              <a:spcBef>
                <a:spcPct val="0"/>
              </a:spcBef>
              <a:defRPr/>
            </a:pPr>
            <a:endParaRPr lang="en-GB" altLang="en-US" sz="1100" b="0" dirty="0"/>
          </a:p>
          <a:p>
            <a:endParaRPr lang="en-GB" dirty="0"/>
          </a:p>
        </p:txBody>
      </p:sp>
      <p:sp>
        <p:nvSpPr>
          <p:cNvPr id="4" name="Slide Number Placeholder 3"/>
          <p:cNvSpPr>
            <a:spLocks noGrp="1"/>
          </p:cNvSpPr>
          <p:nvPr>
            <p:ph type="sldNum" sz="quarter" idx="5"/>
          </p:nvPr>
        </p:nvSpPr>
        <p:spPr/>
        <p:txBody>
          <a:bodyPr/>
          <a:lstStyle/>
          <a:p>
            <a:fld id="{53507533-49CC-4C73-9DE4-E19BF5DEC8F0}" type="slidenum">
              <a:rPr lang="en-GB" smtClean="0"/>
              <a:t>12</a:t>
            </a:fld>
            <a:endParaRPr lang="en-GB" dirty="0"/>
          </a:p>
        </p:txBody>
      </p:sp>
    </p:spTree>
    <p:extLst>
      <p:ext uri="{BB962C8B-B14F-4D97-AF65-F5344CB8AC3E}">
        <p14:creationId xmlns:p14="http://schemas.microsoft.com/office/powerpoint/2010/main" val="3824050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252CCCA7-3CB5-4BA6-BC07-D12C5260E2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C07C318-2777-4561-80E0-2AA8ADD04D56}"/>
              </a:ext>
            </a:extLst>
          </p:cNvPr>
          <p:cNvSpPr>
            <a:spLocks noGrp="1"/>
          </p:cNvSpPr>
          <p:nvPr>
            <p:ph type="body" idx="1"/>
          </p:nvPr>
        </p:nvSpPr>
        <p:spPr/>
        <p:txBody>
          <a:bodyPr>
            <a:normAutofit fontScale="25000" lnSpcReduction="20000"/>
          </a:bodyPr>
          <a:lstStyle/>
          <a:p>
            <a:pPr>
              <a:defRPr/>
            </a:pPr>
            <a:r>
              <a:rPr lang="en-GB" altLang="en-US" sz="1100" dirty="0"/>
              <a:t>Presenter Talk:</a:t>
            </a:r>
          </a:p>
          <a:p>
            <a:pPr>
              <a:defRPr/>
            </a:pPr>
            <a:endParaRPr lang="en-GB" altLang="en-US" sz="1100" b="0" dirty="0"/>
          </a:p>
          <a:p>
            <a:pPr>
              <a:defRPr/>
            </a:pPr>
            <a:r>
              <a:rPr lang="en-GB" sz="1100" b="0" dirty="0"/>
              <a:t>The treatment of UTI in older people should follow the same principles as in younger patients and should be based on whether the infection is uncomplicated or whether there is evidence of pyelonephritis or bacteraemia. </a:t>
            </a:r>
          </a:p>
          <a:p>
            <a:pPr>
              <a:defRPr/>
            </a:pPr>
            <a:endParaRPr lang="en-GB" sz="1100" b="0" dirty="0"/>
          </a:p>
          <a:p>
            <a:pPr>
              <a:defRPr/>
            </a:pPr>
            <a:r>
              <a:rPr lang="en-GB" sz="1100" b="0" dirty="0"/>
              <a:t>Empirical diagnosis of UTI in delirium:  For residents who do not have an indwelling catheter, minimum criteria for initiating antibiotics included acute dysuria alone or fever (&gt;37.9ºC or 1.5ºC increase above baseline temperature) and at least one of the following: new or worsening urgency/incontinence, frequency, signs of irritation of the urinary tract such as suprapubic pain or flank or loin tenderness, or gross haematuria [Loeb et al 2005].</a:t>
            </a:r>
            <a:r>
              <a:rPr lang="en-GB" sz="1100" b="0" baseline="30000" dirty="0"/>
              <a:t> </a:t>
            </a:r>
          </a:p>
          <a:p>
            <a:pPr>
              <a:defRPr/>
            </a:pPr>
            <a:endParaRPr lang="en-GB" sz="1100" b="0" dirty="0"/>
          </a:p>
          <a:p>
            <a:pPr>
              <a:defRPr/>
            </a:pPr>
            <a:r>
              <a:rPr lang="en-GB" sz="1100" b="0" dirty="0"/>
              <a:t>A positive urine culture or dipstick test will not differentiate between UTI or asymptomatic bacteriuria, and there is no robust evidence for the use of leucocyte esterase or nitrite by urine dipstick testing in women aged 65 years and above in long-term care facilities or in frail elderly people requiring assisted living services (SIGN 160).</a:t>
            </a:r>
            <a:r>
              <a:rPr lang="en-GB" sz="1100" b="0" baseline="30000" dirty="0"/>
              <a:t> </a:t>
            </a:r>
          </a:p>
          <a:p>
            <a:pPr>
              <a:defRPr/>
            </a:pPr>
            <a:endParaRPr lang="en-GB" sz="1100" b="0" baseline="30000" dirty="0"/>
          </a:p>
          <a:p>
            <a:pPr>
              <a:defRPr/>
            </a:pPr>
            <a:r>
              <a:rPr lang="en-GB" sz="1100" b="0" dirty="0"/>
              <a:t>Patients with asymptomatic bacteriuria may also have white blood cells in the urine, as the immune system does not differentiate between asymptomatic carriage and infection.  </a:t>
            </a:r>
          </a:p>
          <a:p>
            <a:pPr>
              <a:defRPr/>
            </a:pPr>
            <a:endParaRPr lang="en-GB" sz="1100" b="0" dirty="0"/>
          </a:p>
          <a:p>
            <a:pPr>
              <a:defRPr/>
            </a:pPr>
            <a:r>
              <a:rPr lang="en-GB" sz="1100" b="0" dirty="0"/>
              <a:t>UTI should be </a:t>
            </a:r>
            <a:r>
              <a:rPr lang="en-GB" sz="1100" b="0" u="sng" dirty="0"/>
              <a:t>considered</a:t>
            </a:r>
            <a:r>
              <a:rPr lang="en-GB" sz="1100" b="0" dirty="0"/>
              <a:t> if there are signs of septicaemia and generalized illness: nausea, vomiting, rigors, new or increasing malaise and confusion, tachycardia, tachypnoea, poor peripheral circulation, reduced urine output, low blood pressure.</a:t>
            </a:r>
          </a:p>
          <a:p>
            <a:pPr>
              <a:defRPr/>
            </a:pPr>
            <a:r>
              <a:rPr lang="en-GB" sz="1100" b="0" dirty="0"/>
              <a:t> </a:t>
            </a:r>
          </a:p>
          <a:p>
            <a:pPr>
              <a:defRPr/>
            </a:pPr>
            <a:r>
              <a:rPr lang="en-GB" sz="1100" b="0" dirty="0"/>
              <a:t>For patients with recent hospitalisation or antibiotics or operation, consideration should be given to the prescription of pivmecillinam, co-amoxiclav or ciprofloxacin over trimethoprim, but if these are prescribed always safety net and send a urine specimen for culture and susceptibility, so that treatment can be modified on receipt of the culture result.</a:t>
            </a:r>
          </a:p>
          <a:p>
            <a:pPr>
              <a:defRPr/>
            </a:pPr>
            <a:endParaRPr lang="en-GB" sz="1100" b="0" i="1" dirty="0"/>
          </a:p>
          <a:p>
            <a:pPr>
              <a:defRPr/>
            </a:pPr>
            <a:endParaRPr lang="en-GB" altLang="en-US" sz="1100" b="0" dirty="0"/>
          </a:p>
          <a:p>
            <a:pPr>
              <a:defRPr/>
            </a:pPr>
            <a:endParaRPr lang="en-GB" altLang="en-US" sz="1100" b="0" dirty="0"/>
          </a:p>
          <a:p>
            <a:pPr>
              <a:defRPr/>
            </a:pPr>
            <a:r>
              <a:rPr lang="en-GB" altLang="en-US" sz="1100" dirty="0"/>
              <a:t>Presenter Notes:</a:t>
            </a:r>
          </a:p>
          <a:p>
            <a:r>
              <a:rPr lang="en-GB" sz="1100" b="0" dirty="0"/>
              <a:t>A systematic literature review covering quantitative primary studies that assess the urine dipstick as a tool in diagnosing urinary tract infection in older adults was conducted by Eriksen and Bing-Jonsson and published in 2015 (</a:t>
            </a:r>
            <a:r>
              <a:rPr lang="en-GB" sz="1100" b="0" dirty="0">
                <a:hlinkClick r:id="rId3"/>
              </a:rPr>
              <a:t>42</a:t>
            </a:r>
            <a:r>
              <a:rPr lang="en-GB" sz="1100" b="0" dirty="0"/>
              <a:t>) [2a-]. The review summarised 6 studies that looked at urine dipstick use, and the correlation to positive urine culture. The authors found there was a PPV of leukocytes and nitrites on a urine dipstick ranging from 31% to 93% and an NPV ranging from 49% to 100%. The authors conclude that dipsticks are more useful for ruling out a positive urine culture (than in) but summarise a number of limitations that clinicians need to be aware of and highlight reasons why dipsticks may give a false positive or negative in this group.</a:t>
            </a:r>
          </a:p>
          <a:p>
            <a:r>
              <a:rPr lang="en-GB" sz="1100" b="0" dirty="0"/>
              <a:t>An observational study conducted by Ducharme and others in 2007, looked at the use of urine dipsticks to identify patients with a positive urine culture in 2 cohorts (</a:t>
            </a:r>
            <a:r>
              <a:rPr lang="en-GB" sz="1100" b="0" dirty="0">
                <a:hlinkClick r:id="rId3"/>
              </a:rPr>
              <a:t>43</a:t>
            </a:r>
            <a:r>
              <a:rPr lang="en-GB" sz="1100" b="0" dirty="0"/>
              <a:t>) [2b]. Each cohort included 100 patients aged 65 years presenting in an emergency department with no UTI symptoms (non-infectious/systemic complaints) or non-specific UTI symptoms (acute confusion, weakness or fever without focal symptoms). Patients with common UTI symptoms were excluded. A positive dipstick was determined by any leukocyte-esterase or nitrite or both and a positive culture; any single organism count greater than 10</a:t>
            </a:r>
            <a:r>
              <a:rPr lang="en-GB" sz="1100" b="0" baseline="30000" dirty="0"/>
              <a:t>5</a:t>
            </a:r>
            <a:r>
              <a:rPr lang="en-GB" sz="1100" b="0" dirty="0"/>
              <a:t> CFU/mL in midstream specimens and greater than 10</a:t>
            </a:r>
            <a:r>
              <a:rPr lang="en-GB" sz="1100" b="0" baseline="30000" dirty="0"/>
              <a:t>2</a:t>
            </a:r>
            <a:r>
              <a:rPr lang="en-GB" sz="1100" b="0" dirty="0"/>
              <a:t> CFU/mL in specimens collected by catheterization. The non-infectious and non-specific infection groups had similar PPVs (31% and 37% respectively) and NPVs (93% and 92% respectively). Because dipstick results were negative and there were no localizing urinary symptoms, 5 patients presenting in the ED with positive cultures and non-specific signs of infection had a UTI excluded from diagnosis. The authors highlight that though dipsticks performed better at ruling out a positive culture, they were not completely dependable.</a:t>
            </a:r>
          </a:p>
          <a:p>
            <a:r>
              <a:rPr lang="en-GB" sz="1100" b="0" dirty="0"/>
              <a:t>Although urine dipsticks seem to be better at ruling out a positive urine culture than ruling one in for older adults, there is a wide variation in estimates across studies and potential risk if a positive culture (or a UTI) is ruled out incorrectly for vulnerable patients with non-specific signs of infection. For this reason, this quick reference tool does not recommend their use to rule in a UTI or to rule out a UTI in older adult groups.</a:t>
            </a:r>
          </a:p>
          <a:p>
            <a:pPr>
              <a:defRPr/>
            </a:pPr>
            <a:endParaRPr lang="en-GB" sz="1100" dirty="0"/>
          </a:p>
          <a:p>
            <a:pPr>
              <a:defRPr/>
            </a:pPr>
            <a:endParaRPr lang="en-GB" sz="1100" b="0" i="1" dirty="0"/>
          </a:p>
          <a:p>
            <a:pPr>
              <a:defRPr/>
            </a:pPr>
            <a:r>
              <a:rPr lang="en-GB" sz="1100" dirty="0"/>
              <a:t>References: </a:t>
            </a:r>
          </a:p>
          <a:p>
            <a:pPr>
              <a:defRPr/>
            </a:pPr>
            <a:r>
              <a:rPr lang="en-GB" sz="1100" b="0" dirty="0"/>
              <a:t>Loeb, M., Brazil, K., Lohfeld, L., McGeer, A., Simor, A., Stevenson, K., . . . Walter, S. D. (2005). Effect of a multifaceted intervention on number of antimicrobial prescriptions for suspected urinary tract infections in residents of nursing homes: cluster randomised controlled trial. BMJ, 331(7518), 669.</a:t>
            </a:r>
          </a:p>
          <a:p>
            <a:pPr>
              <a:defRPr/>
            </a:pPr>
            <a:endParaRPr lang="en-GB" sz="1100" b="0" dirty="0"/>
          </a:p>
          <a:p>
            <a:pPr>
              <a:defRPr/>
            </a:pPr>
            <a:r>
              <a:rPr lang="en-GB" sz="1100" b="0" dirty="0"/>
              <a:t>SIGN 160. Management of suspected bacterial lower urinary tract infection in adult women. Sept 2020</a:t>
            </a:r>
          </a:p>
          <a:p>
            <a:pPr>
              <a:defRPr/>
            </a:pPr>
            <a:r>
              <a:rPr lang="en-GB" sz="1100" b="0" dirty="0"/>
              <a:t>https://www.sign.ac.uk/media/1766/sign-160-uti-0-1_web-version.pdf</a:t>
            </a:r>
          </a:p>
          <a:p>
            <a:pPr>
              <a:defRPr/>
            </a:pPr>
            <a:endParaRPr lang="en-GB" sz="1100" b="0" i="1" dirty="0"/>
          </a:p>
          <a:p>
            <a:r>
              <a:rPr lang="en-GB" sz="1100" b="0" dirty="0"/>
              <a:t>42. Eriksen SV and Bing-Jonsson PC. ‘Can we trust urine dipsticks?’ Norwegian Journal of Clinical Nursing/</a:t>
            </a:r>
            <a:r>
              <a:rPr lang="en-GB" sz="1100" b="0" dirty="0" err="1"/>
              <a:t>Sykepleien</a:t>
            </a:r>
            <a:r>
              <a:rPr lang="en-GB" sz="1100" b="0" dirty="0"/>
              <a:t> </a:t>
            </a:r>
            <a:r>
              <a:rPr lang="en-GB" sz="1100" b="0" dirty="0" err="1"/>
              <a:t>Forskning</a:t>
            </a:r>
            <a:r>
              <a:rPr lang="en-GB" sz="1100" b="0" dirty="0"/>
              <a:t> 2017: volume 1: pages 1 to 14</a:t>
            </a:r>
          </a:p>
          <a:p>
            <a:endParaRPr lang="en-GB" sz="1100" b="0" dirty="0"/>
          </a:p>
          <a:p>
            <a:r>
              <a:rPr lang="en-GB" sz="1100" b="0" dirty="0"/>
              <a:t>43. Ducharme J, Neilson S and Ginn JL. ‘Can urine cultures and reagent test strips be used to diagnose urinary tract infection in elderly emergency department patients without focal urinary symptoms?’ Canadian Journal of Emergency Medicine 2007: volume 9, issue 2, pages 87 to 92</a:t>
            </a:r>
          </a:p>
          <a:p>
            <a:pPr>
              <a:defRPr/>
            </a:pPr>
            <a:endParaRPr lang="en-GB" sz="1100" b="0" i="1" dirty="0"/>
          </a:p>
          <a:p>
            <a:pPr>
              <a:defRPr/>
            </a:pPr>
            <a:endParaRPr lang="en-GB" sz="1500" dirty="0"/>
          </a:p>
        </p:txBody>
      </p:sp>
      <p:sp>
        <p:nvSpPr>
          <p:cNvPr id="54276" name="Slide Number Placeholder 3">
            <a:extLst>
              <a:ext uri="{FF2B5EF4-FFF2-40B4-BE49-F238E27FC236}">
                <a16:creationId xmlns:a16="http://schemas.microsoft.com/office/drawing/2014/main" id="{4B258F79-29E9-4972-A228-323E02CA56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8426" indent="-309610">
              <a:spcBef>
                <a:spcPct val="30000"/>
              </a:spcBef>
              <a:defRPr sz="1300">
                <a:solidFill>
                  <a:schemeClr val="tx1"/>
                </a:solidFill>
                <a:latin typeface="Calibri" panose="020F0502020204030204" pitchFamily="34" charset="0"/>
              </a:defRPr>
            </a:lvl2pPr>
            <a:lvl3pPr marL="1243601" indent="-247688">
              <a:spcBef>
                <a:spcPct val="30000"/>
              </a:spcBef>
              <a:defRPr sz="1300">
                <a:solidFill>
                  <a:schemeClr val="tx1"/>
                </a:solidFill>
                <a:latin typeface="Calibri" panose="020F0502020204030204" pitchFamily="34" charset="0"/>
              </a:defRPr>
            </a:lvl3pPr>
            <a:lvl4pPr marL="1740697" indent="-247688">
              <a:spcBef>
                <a:spcPct val="30000"/>
              </a:spcBef>
              <a:defRPr sz="1300">
                <a:solidFill>
                  <a:schemeClr val="tx1"/>
                </a:solidFill>
                <a:latin typeface="Calibri" panose="020F0502020204030204" pitchFamily="34" charset="0"/>
              </a:defRPr>
            </a:lvl4pPr>
            <a:lvl5pPr marL="2237794" indent="-247688">
              <a:spcBef>
                <a:spcPct val="30000"/>
              </a:spcBef>
              <a:defRPr sz="1300">
                <a:solidFill>
                  <a:schemeClr val="tx1"/>
                </a:solidFill>
                <a:latin typeface="Calibri" panose="020F0502020204030204" pitchFamily="34" charset="0"/>
              </a:defRPr>
            </a:lvl5pPr>
            <a:lvl6pPr marL="2733170" indent="-247688" eaLnBrk="0" fontAlgn="base" hangingPunct="0">
              <a:spcBef>
                <a:spcPct val="30000"/>
              </a:spcBef>
              <a:spcAft>
                <a:spcPct val="0"/>
              </a:spcAft>
              <a:defRPr sz="1300">
                <a:solidFill>
                  <a:schemeClr val="tx1"/>
                </a:solidFill>
                <a:latin typeface="Calibri" panose="020F0502020204030204" pitchFamily="34" charset="0"/>
              </a:defRPr>
            </a:lvl6pPr>
            <a:lvl7pPr marL="3228546" indent="-247688" eaLnBrk="0" fontAlgn="base" hangingPunct="0">
              <a:spcBef>
                <a:spcPct val="30000"/>
              </a:spcBef>
              <a:spcAft>
                <a:spcPct val="0"/>
              </a:spcAft>
              <a:defRPr sz="1300">
                <a:solidFill>
                  <a:schemeClr val="tx1"/>
                </a:solidFill>
                <a:latin typeface="Calibri" panose="020F0502020204030204" pitchFamily="34" charset="0"/>
              </a:defRPr>
            </a:lvl7pPr>
            <a:lvl8pPr marL="3723922" indent="-247688" eaLnBrk="0" fontAlgn="base" hangingPunct="0">
              <a:spcBef>
                <a:spcPct val="30000"/>
              </a:spcBef>
              <a:spcAft>
                <a:spcPct val="0"/>
              </a:spcAft>
              <a:defRPr sz="1300">
                <a:solidFill>
                  <a:schemeClr val="tx1"/>
                </a:solidFill>
                <a:latin typeface="Calibri" panose="020F0502020204030204" pitchFamily="34" charset="0"/>
              </a:defRPr>
            </a:lvl8pPr>
            <a:lvl9pPr marL="4219299" indent="-24768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1478C56-BCF5-4D8D-B5B9-77186466F99A}" type="slidenum">
              <a:rPr lang="en-GB" altLang="en-US" sz="1400">
                <a:solidFill>
                  <a:srgbClr val="000000"/>
                </a:solidFill>
              </a:rPr>
              <a:pPr>
                <a:spcBef>
                  <a:spcPct val="0"/>
                </a:spcBef>
              </a:pPr>
              <a:t>13</a:t>
            </a:fld>
            <a:endParaRPr lang="en-GB" altLang="en-US" sz="1400" dirty="0">
              <a:solidFill>
                <a:srgbClr val="000000"/>
              </a:solidFill>
            </a:endParaRPr>
          </a:p>
        </p:txBody>
      </p:sp>
      <p:sp>
        <p:nvSpPr>
          <p:cNvPr id="7" name="Date Placeholder 6">
            <a:extLst>
              <a:ext uri="{FF2B5EF4-FFF2-40B4-BE49-F238E27FC236}">
                <a16:creationId xmlns:a16="http://schemas.microsoft.com/office/drawing/2014/main" id="{AFAEDE56-20BC-475F-9C1C-7D4C670A4E46}"/>
              </a:ext>
            </a:extLst>
          </p:cNvPr>
          <p:cNvSpPr>
            <a:spLocks noGrp="1"/>
          </p:cNvSpPr>
          <p:nvPr>
            <p:ph type="dt" sz="quarter" idx="1"/>
          </p:nvPr>
        </p:nvSpPr>
        <p:spPr/>
        <p:txBody>
          <a:bodyPr/>
          <a:lstStyle/>
          <a:p>
            <a:pPr>
              <a:defRPr/>
            </a:pPr>
            <a:fld id="{42463F63-3799-4552-B67B-0489E9A00A38}" type="datetime3">
              <a:rPr lang="en-GB">
                <a:solidFill>
                  <a:prstClr val="black"/>
                </a:solidFill>
              </a:rPr>
              <a:pPr>
                <a:defRPr/>
              </a:pPr>
              <a:t>27 March, 2024</a:t>
            </a:fld>
            <a:endParaRPr lang="en-GB" dirty="0">
              <a:solidFill>
                <a:prstClr val="black"/>
              </a:solidFill>
            </a:endParaRPr>
          </a:p>
        </p:txBody>
      </p:sp>
      <p:sp>
        <p:nvSpPr>
          <p:cNvPr id="2" name="Footer Placeholder 1">
            <a:extLst>
              <a:ext uri="{FF2B5EF4-FFF2-40B4-BE49-F238E27FC236}">
                <a16:creationId xmlns:a16="http://schemas.microsoft.com/office/drawing/2014/main" id="{462420A2-BB0A-4235-BF79-2424E38661B4}"/>
              </a:ext>
            </a:extLst>
          </p:cNvPr>
          <p:cNvSpPr>
            <a:spLocks noGrp="1"/>
          </p:cNvSpPr>
          <p:nvPr>
            <p:ph type="ftr" sz="quarter" idx="4"/>
          </p:nvPr>
        </p:nvSpPr>
        <p:spPr/>
        <p:txBody>
          <a:bodyPr/>
          <a:lstStyle/>
          <a:p>
            <a:pPr>
              <a:defRPr/>
            </a:pPr>
            <a:r>
              <a:rPr lang="en-GB" dirty="0">
                <a:solidFill>
                  <a:prstClr val="black"/>
                </a:solidFill>
              </a:rPr>
              <a:t>TARGET Antibiotics Presentation - Main - CS:Sore Throat &amp; UTI - 19.06.18</a:t>
            </a:r>
          </a:p>
        </p:txBody>
      </p:sp>
      <p:sp>
        <p:nvSpPr>
          <p:cNvPr id="5" name="Header Placeholder 4">
            <a:extLst>
              <a:ext uri="{FF2B5EF4-FFF2-40B4-BE49-F238E27FC236}">
                <a16:creationId xmlns:a16="http://schemas.microsoft.com/office/drawing/2014/main" id="{3005388A-BF6C-4530-B987-0EE2E30C3E46}"/>
              </a:ext>
            </a:extLst>
          </p:cNvPr>
          <p:cNvSpPr>
            <a:spLocks noGrp="1"/>
          </p:cNvSpPr>
          <p:nvPr>
            <p:ph type="hdr" sz="quarter"/>
          </p:nvPr>
        </p:nvSpPr>
        <p:spPr/>
        <p:txBody>
          <a:bodyPr/>
          <a:lstStyle/>
          <a:p>
            <a:pPr>
              <a:defRPr/>
            </a:pPr>
            <a:endParaRPr lang="en-GB"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5225A75-0538-4E94-BA66-979C4380BC50}"/>
              </a:ext>
            </a:extLst>
          </p:cNvPr>
          <p:cNvSpPr>
            <a:spLocks noGrp="1"/>
          </p:cNvSpPr>
          <p:nvPr>
            <p:ph type="body" idx="1"/>
          </p:nvPr>
        </p:nvSpPr>
        <p:spPr/>
        <p:txBody>
          <a:bodyPr/>
          <a:lstStyle/>
          <a:p>
            <a:r>
              <a:rPr lang="en-GB" sz="1100" dirty="0"/>
              <a:t>Presenter talk</a:t>
            </a:r>
          </a:p>
          <a:p>
            <a:r>
              <a:rPr lang="en-GB" sz="1100" b="0" i="1" dirty="0"/>
              <a:t>The TARGET website also links to UTI quick reference diagnostic tool hosted on the UKHSA website.  </a:t>
            </a:r>
          </a:p>
          <a:p>
            <a:r>
              <a:rPr lang="en-GB" sz="1100" b="0" i="1" dirty="0"/>
              <a:t>This is a snapshot of the decision making algorithm for women over 65 years– last updated October 2022.  </a:t>
            </a:r>
          </a:p>
          <a:p>
            <a:endParaRPr lang="en-GB" sz="1100" b="0" i="1" dirty="0"/>
          </a:p>
          <a:p>
            <a:r>
              <a:rPr lang="en-GB" sz="1100" b="0" i="1" dirty="0"/>
              <a:t>This flowchart currently combines recommendation for adults over 65 years and </a:t>
            </a:r>
          </a:p>
          <a:p>
            <a:r>
              <a:rPr lang="en-GB" sz="1100" b="0" i="1" dirty="0"/>
              <a:t>I am going to walk you thorough the flowchart section by section…</a:t>
            </a:r>
          </a:p>
          <a:p>
            <a:endParaRPr lang="en-GB" sz="1100" dirty="0"/>
          </a:p>
          <a:p>
            <a:r>
              <a:rPr lang="en-GB" sz="1100" dirty="0"/>
              <a:t>Presenter notes</a:t>
            </a:r>
          </a:p>
          <a:p>
            <a:r>
              <a:rPr lang="en-GB" sz="1100" b="0" i="1" u="none" dirty="0"/>
              <a:t>Go through each section of the flowchart and discuss the key points and decision making.</a:t>
            </a:r>
          </a:p>
          <a:p>
            <a:r>
              <a:rPr lang="en-GB" sz="1100" b="0" i="1" u="none" dirty="0"/>
              <a:t>Highlight the links to the TARGET toolkit for patient information leaflets and the links to key NICE management guidance</a:t>
            </a:r>
          </a:p>
          <a:p>
            <a:endParaRPr lang="en-GB" sz="1100" dirty="0"/>
          </a:p>
          <a:p>
            <a:endParaRPr lang="en-GB" sz="1100" b="0" i="1" dirty="0"/>
          </a:p>
          <a:p>
            <a:r>
              <a:rPr lang="en-GB" sz="1100" b="0" i="1" dirty="0"/>
              <a:t>Ensure you have checked for updates of the tool using the hyperlink below </a:t>
            </a:r>
          </a:p>
          <a:p>
            <a:endParaRPr lang="en-GB" sz="1100" b="0" i="1" dirty="0"/>
          </a:p>
          <a:p>
            <a:r>
              <a:rPr lang="en-GB" sz="1100" dirty="0"/>
              <a:t>Additional Information:</a:t>
            </a:r>
          </a:p>
          <a:p>
            <a:r>
              <a:rPr lang="en-GB" sz="1100" b="0" dirty="0"/>
              <a:t>If questioned about age cut off:</a:t>
            </a:r>
          </a:p>
          <a:p>
            <a:endParaRPr lang="en-GB" sz="1100" b="0" dirty="0"/>
          </a:p>
          <a:p>
            <a:r>
              <a:rPr lang="en-GB" sz="1100" b="0" dirty="0">
                <a:latin typeface="Segoe UI" panose="020B0502040204020203" pitchFamily="34" charset="0"/>
              </a:rPr>
              <a:t>Although the age of 65 years is used to represent the cut-off for risk of ASB, there is much discussion about weather or not different criteria should be used as the research that underpins the recommendation is quite old. UKHSA is currently working with University of Oxford to do a review of the data and see what evidence there is to move the cut-off for age, but we are continuing to recommend the age of 65 for now. </a:t>
            </a:r>
            <a:br>
              <a:rPr lang="en-GB" sz="1100" b="0" dirty="0">
                <a:latin typeface="Segoe UI" panose="020B0502040204020203" pitchFamily="34" charset="0"/>
              </a:rPr>
            </a:br>
            <a:br>
              <a:rPr lang="en-GB" sz="1100" b="0" dirty="0">
                <a:latin typeface="Segoe UI" panose="020B0502040204020203" pitchFamily="34" charset="0"/>
              </a:rPr>
            </a:br>
            <a:r>
              <a:rPr lang="en-GB" sz="1100" b="0" dirty="0">
                <a:latin typeface="Segoe UI" panose="020B0502040204020203" pitchFamily="34" charset="0"/>
              </a:rPr>
              <a:t>For now the flowcharts recommend that clinician use discretion when using this cut off for women who are fit, healthy and living in the community, remembering that even in this group, urine dipsticks can have a high false negative result so diagnosis using symptomatic presentation is recommended. </a:t>
            </a:r>
            <a:endParaRPr lang="en-GB" sz="1100" b="0" dirty="0"/>
          </a:p>
          <a:p>
            <a:endParaRPr lang="en-GB" sz="1100" b="0" dirty="0"/>
          </a:p>
          <a:p>
            <a:r>
              <a:rPr lang="en-GB" sz="1100" b="1" dirty="0"/>
              <a:t>Slide References</a:t>
            </a:r>
          </a:p>
          <a:p>
            <a:r>
              <a:rPr lang="en-GB" sz="1100" b="0" dirty="0"/>
              <a:t>https://www.gov.uk/government/publications/urinary-tract-infection-diagnosis</a:t>
            </a:r>
          </a:p>
          <a:p>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20FAE74-C794-4616-98CC-D7FDCD8B773C}"/>
              </a:ext>
            </a:extLst>
          </p:cNvPr>
          <p:cNvSpPr>
            <a:spLocks noGrp="1"/>
          </p:cNvSpPr>
          <p:nvPr>
            <p:ph type="body" idx="1"/>
          </p:nvPr>
        </p:nvSpPr>
        <p:spPr/>
        <p:txBody>
          <a:bodyPr/>
          <a:lstStyle/>
          <a:p>
            <a:r>
              <a:rPr lang="en-GB" dirty="0"/>
              <a:t>Presenter talk</a:t>
            </a:r>
          </a:p>
          <a:p>
            <a:r>
              <a:rPr lang="en-GB" b="0" i="1" dirty="0"/>
              <a:t>Differential diagnosis and sepsis and pyelonephritis is ruled out in the same way for this group (go through briefly). </a:t>
            </a:r>
          </a:p>
          <a:p>
            <a:endParaRPr lang="en-GB" b="0" i="1" dirty="0"/>
          </a:p>
          <a:p>
            <a:r>
              <a:rPr lang="en-GB" b="0" i="1" dirty="0"/>
              <a:t>Another tool that you will see used more frequently in Care homes is the RESTORE 2 tool which is based on NEWs2 but modified for use in early detection in these settings.</a:t>
            </a:r>
          </a:p>
          <a:p>
            <a:endParaRPr lang="en-GB" b="0" i="1" dirty="0"/>
          </a:p>
          <a:p>
            <a:endParaRPr lang="en-GB" dirty="0"/>
          </a:p>
          <a:p>
            <a:r>
              <a:rPr lang="en-GB" dirty="0"/>
              <a:t>Presenter notes</a:t>
            </a:r>
          </a:p>
          <a:p>
            <a:r>
              <a:rPr lang="en-GB" b="0" i="1" u="none" dirty="0"/>
              <a:t>Go through each section of the flowchart and discuss the key points and decision making.</a:t>
            </a:r>
          </a:p>
          <a:p>
            <a:r>
              <a:rPr lang="en-GB" b="0" i="1" u="none" dirty="0"/>
              <a:t>Clarify what deterioration or sepsis scoring tool is most frequently used for vulnerable individuals in care</a:t>
            </a:r>
          </a:p>
          <a:p>
            <a:r>
              <a:rPr lang="en-GB" b="0" i="1" u="none" dirty="0"/>
              <a:t>Highlight the links to the TARGET toolkit for patient information leaflets and the links to key NICE management guidance</a:t>
            </a:r>
          </a:p>
          <a:p>
            <a:endParaRPr lang="en-GB" dirty="0"/>
          </a:p>
          <a:p>
            <a:endParaRPr lang="en-GB" b="0" i="1" dirty="0"/>
          </a:p>
          <a:p>
            <a:r>
              <a:rPr lang="en-GB" b="0" i="1" dirty="0"/>
              <a:t>Ensure you have checked for updates of the tool using the hyperlink below </a:t>
            </a:r>
          </a:p>
          <a:p>
            <a:endParaRPr lang="en-GB" b="0" i="1" dirty="0"/>
          </a:p>
          <a:p>
            <a:endParaRPr lang="en-GB" dirty="0"/>
          </a:p>
          <a:p>
            <a:r>
              <a:rPr lang="en-GB" dirty="0"/>
              <a:t>Slide References</a:t>
            </a:r>
          </a:p>
          <a:p>
            <a:r>
              <a:rPr lang="en-GB" b="0" dirty="0"/>
              <a:t>https://www.gov.uk/government/publications/urinary-tract-infection-diagnosis</a:t>
            </a:r>
          </a:p>
          <a:p>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D0422B0-4009-4B39-BA92-1CE47F229B57}"/>
              </a:ext>
            </a:extLst>
          </p:cNvPr>
          <p:cNvSpPr>
            <a:spLocks noGrp="1"/>
          </p:cNvSpPr>
          <p:nvPr>
            <p:ph type="body" idx="1"/>
          </p:nvPr>
        </p:nvSpPr>
        <p:spPr/>
        <p:txBody>
          <a:bodyPr/>
          <a:lstStyle/>
          <a:p>
            <a:r>
              <a:rPr lang="en-GB" sz="1100" dirty="0"/>
              <a:t>Presenter talk</a:t>
            </a:r>
          </a:p>
          <a:p>
            <a:endParaRPr lang="en-GB" sz="1100" b="0" i="1" dirty="0"/>
          </a:p>
          <a:p>
            <a:r>
              <a:rPr lang="en-GB" sz="1100" b="0" i="1" dirty="0"/>
              <a:t>Like women under 65 years, symptoms are key to diagnosing UTI in older adults. </a:t>
            </a:r>
          </a:p>
          <a:p>
            <a:endParaRPr lang="en-GB" sz="1100" b="0" i="1" dirty="0"/>
          </a:p>
          <a:p>
            <a:r>
              <a:rPr lang="en-GB" sz="1100" b="0" i="1" dirty="0"/>
              <a:t>The symptoms for UTI in older adults are slightly different than those for younger women based on findings from different studies. </a:t>
            </a:r>
          </a:p>
          <a:p>
            <a:endParaRPr lang="en-GB" sz="1100" b="0" i="1" dirty="0"/>
          </a:p>
          <a:p>
            <a:pPr defTabSz="990752">
              <a:defRPr/>
            </a:pPr>
            <a:r>
              <a:rPr lang="en-GB" sz="1100" b="0" i="1" dirty="0"/>
              <a:t>Research targeting women at their homes in the community, shows that this menopausal and post menopausal women report an increase in symptoms like nocturia and incontinence when compared to pre menopausal women (Sanyaolu et al 2023). </a:t>
            </a:r>
          </a:p>
          <a:p>
            <a:endParaRPr lang="en-GB" sz="1100" b="0" i="0" dirty="0"/>
          </a:p>
          <a:p>
            <a:r>
              <a:rPr lang="en-GB" sz="1100" b="0" i="0" dirty="0"/>
              <a:t>A cluster RCT in 24 nursing homes in US/Canada conducted by Loeb et al in 2005.</a:t>
            </a:r>
          </a:p>
          <a:p>
            <a:pPr marL="185766" indent="-185766">
              <a:buFont typeface="Arial" panose="020B0604020202020204" pitchFamily="34" charset="0"/>
              <a:buChar char="•"/>
            </a:pPr>
            <a:r>
              <a:rPr lang="en-GB" sz="1100" b="0" i="0" dirty="0"/>
              <a:t>12 care homes were allocated to a multifaceted intervention, and 12 allocated to usual care for 1yr</a:t>
            </a:r>
          </a:p>
          <a:p>
            <a:pPr marL="185766" indent="-185766">
              <a:buFont typeface="Arial" panose="020B0604020202020204" pitchFamily="34" charset="0"/>
              <a:buChar char="•"/>
            </a:pPr>
            <a:r>
              <a:rPr lang="en-GB" sz="1100" b="0" i="0" dirty="0"/>
              <a:t>Diagnostic and treatment algorithm was implemented in the multifaceted intervention</a:t>
            </a:r>
          </a:p>
          <a:p>
            <a:pPr marL="185766" indent="-185766">
              <a:buFont typeface="Arial" panose="020B0604020202020204" pitchFamily="34" charset="0"/>
              <a:buChar char="•"/>
            </a:pPr>
            <a:r>
              <a:rPr lang="en-GB" sz="1100" b="0" i="0" dirty="0"/>
              <a:t>Key symptoms identified were: </a:t>
            </a:r>
          </a:p>
          <a:p>
            <a:pPr marL="1671895" lvl="3" indent="-185766">
              <a:buFont typeface="Arial" panose="020B0604020202020204" pitchFamily="34" charset="0"/>
              <a:buChar char="•"/>
            </a:pPr>
            <a:r>
              <a:rPr lang="en-GB" sz="1100" b="0" i="0" dirty="0"/>
              <a:t>For those with urinary catheter: one or more of: costovertebral tenderness, rigors, new onset delirium and fever </a:t>
            </a:r>
          </a:p>
          <a:p>
            <a:pPr marL="1671895" lvl="3" indent="-185766">
              <a:buFont typeface="Arial" panose="020B0604020202020204" pitchFamily="34" charset="0"/>
              <a:buChar char="•"/>
            </a:pPr>
            <a:r>
              <a:rPr lang="en-GB" sz="1100" b="0" i="0" dirty="0"/>
              <a:t>For those without a urinary catheter: dysuria </a:t>
            </a:r>
            <a:r>
              <a:rPr lang="en-GB" sz="1100" b="1" i="0" dirty="0"/>
              <a:t>or two or more of </a:t>
            </a:r>
            <a:r>
              <a:rPr lang="en-GB" sz="1100" b="0" i="0" dirty="0"/>
              <a:t>fever, urgency, flank pain, incontinence, rigors, frequency, haematuria, and suprapubic pain </a:t>
            </a:r>
          </a:p>
          <a:p>
            <a:pPr marL="185766" lvl="2" indent="-185766">
              <a:buFont typeface="Arial" panose="020B0604020202020204" pitchFamily="34" charset="0"/>
              <a:buChar char="•"/>
            </a:pPr>
            <a:r>
              <a:rPr lang="en-GB" sz="1100" b="0" i="0" dirty="0"/>
              <a:t>Fewer courses of antimicrobials were prescribed in the intervention nursing homes than in the non-intervention groups (weighted mean difference -0.49; 95% CI -0.93 to -0.06). There was no difference in hospitalisation or mortality</a:t>
            </a:r>
          </a:p>
          <a:p>
            <a:endParaRPr lang="en-GB" sz="1100" dirty="0"/>
          </a:p>
          <a:p>
            <a:endParaRPr lang="en-GB" sz="1100" dirty="0"/>
          </a:p>
          <a:p>
            <a:r>
              <a:rPr lang="en-GB" sz="1100" dirty="0"/>
              <a:t>Presenter notes</a:t>
            </a:r>
          </a:p>
          <a:p>
            <a:r>
              <a:rPr lang="en-GB" sz="1100" b="0" i="1" u="none" dirty="0"/>
              <a:t>Go through each section of the flowchart and discuss the key points and decision making.</a:t>
            </a:r>
          </a:p>
          <a:p>
            <a:r>
              <a:rPr lang="en-GB" sz="1100" b="0" i="1" u="none" dirty="0"/>
              <a:t>Clarify what deterioration or sepsis scoring tool is most frequently used for vulnerable individuals in care</a:t>
            </a:r>
          </a:p>
          <a:p>
            <a:r>
              <a:rPr lang="en-GB" sz="1100" b="0" i="1" u="none" dirty="0"/>
              <a:t>Highlight the links to the TARGET toolkit for patient information leaflets and the links to key NICE management guidance</a:t>
            </a:r>
          </a:p>
          <a:p>
            <a:endParaRPr lang="en-GB" sz="1100" dirty="0"/>
          </a:p>
          <a:p>
            <a:endParaRPr lang="en-GB" sz="1100" b="0" i="1" dirty="0"/>
          </a:p>
          <a:p>
            <a:r>
              <a:rPr lang="en-GB" sz="1100" b="0" i="1" dirty="0"/>
              <a:t>Ensure you have checked for updates of the tool using the hyperlink below </a:t>
            </a:r>
          </a:p>
          <a:p>
            <a:endParaRPr lang="en-GB" sz="1100" b="0" i="1" dirty="0"/>
          </a:p>
          <a:p>
            <a:endParaRPr lang="en-GB" sz="1100" dirty="0"/>
          </a:p>
          <a:p>
            <a:r>
              <a:rPr lang="en-GB" sz="1100" dirty="0"/>
              <a:t>Slide References</a:t>
            </a:r>
          </a:p>
          <a:p>
            <a:r>
              <a:rPr lang="en-GB" sz="1100" b="0" dirty="0"/>
              <a:t>https://www.gov.uk/government/publications/urinary-tract-infection-diagnosis</a:t>
            </a:r>
          </a:p>
          <a:p>
            <a:endParaRPr lang="en-GB" sz="1100" b="0" dirty="0"/>
          </a:p>
          <a:p>
            <a:pPr defTabSz="990752">
              <a:defRPr/>
            </a:pPr>
            <a:r>
              <a:rPr lang="en-GB" sz="1100" b="0" dirty="0"/>
              <a:t>Loeb M, et al. Effect of a multifaceted intervention on number of antimicrobial prescriptions for suspected urinary tract infections in residents of nursing homes: a cluster randomised controlled trial. </a:t>
            </a:r>
            <a:r>
              <a:rPr lang="en-GB" sz="1100" b="0" i="1" dirty="0"/>
              <a:t>BMJ</a:t>
            </a:r>
            <a:r>
              <a:rPr lang="en-GB" sz="1100" b="0" dirty="0"/>
              <a:t>. 2005 Sep; 331(7518):669.</a:t>
            </a:r>
          </a:p>
          <a:p>
            <a:endParaRPr lang="en-GB" b="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otes Placeholder 1">
            <a:extLst>
              <a:ext uri="{FF2B5EF4-FFF2-40B4-BE49-F238E27FC236}">
                <a16:creationId xmlns:a16="http://schemas.microsoft.com/office/drawing/2014/main" id="{2E3C607F-ACE3-4507-BB6A-6E6D73F4EE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Presenter talk</a:t>
            </a:r>
          </a:p>
          <a:p>
            <a:r>
              <a:rPr lang="en-GB" b="0" i="1" dirty="0"/>
              <a:t>Continue to talk through the slide….</a:t>
            </a:r>
          </a:p>
          <a:p>
            <a:endParaRPr lang="en-GB" dirty="0"/>
          </a:p>
          <a:p>
            <a:r>
              <a:rPr lang="en-GB" dirty="0"/>
              <a:t>Presenter notes</a:t>
            </a:r>
          </a:p>
          <a:p>
            <a:r>
              <a:rPr lang="en-GB" b="0" i="1" u="none" dirty="0"/>
              <a:t>Go through each section of the flowchart and discuss the key points and decision making.</a:t>
            </a:r>
          </a:p>
          <a:p>
            <a:r>
              <a:rPr lang="en-GB" b="0" i="1" u="none" dirty="0"/>
              <a:t>Highlight the links to the TARGET toolkit for patient information leaflets and the links to key NICE management guidance</a:t>
            </a:r>
          </a:p>
          <a:p>
            <a:endParaRPr lang="en-GB" b="0" i="1" dirty="0"/>
          </a:p>
          <a:p>
            <a:r>
              <a:rPr lang="en-GB" b="0" i="1" dirty="0"/>
              <a:t>Ensure you have checked for updates of the tool using the hyperlink below </a:t>
            </a:r>
          </a:p>
          <a:p>
            <a:endParaRPr lang="en-GB" dirty="0"/>
          </a:p>
          <a:p>
            <a:r>
              <a:rPr lang="en-GB" dirty="0"/>
              <a:t>Slide References</a:t>
            </a:r>
          </a:p>
          <a:p>
            <a:r>
              <a:rPr lang="en-GB" b="0" dirty="0"/>
              <a:t>https://www.gov.uk/government/publications/urinary-tract-infection-diagnosis</a:t>
            </a:r>
          </a:p>
          <a:p>
            <a:endParaRPr lang="en-GB"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A85F80A-24AE-44FB-B480-16AE57CF0A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F258E7CF-81D9-468A-A559-5210B92FCB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 name="Header Placeholder 3">
            <a:extLst>
              <a:ext uri="{FF2B5EF4-FFF2-40B4-BE49-F238E27FC236}">
                <a16:creationId xmlns:a16="http://schemas.microsoft.com/office/drawing/2014/main" id="{86DB8C0E-2934-4058-9109-9AF3511D0EE3}"/>
              </a:ext>
            </a:extLst>
          </p:cNvPr>
          <p:cNvSpPr>
            <a:spLocks noGrp="1"/>
          </p:cNvSpPr>
          <p:nvPr>
            <p:ph type="hdr" sz="quarter"/>
          </p:nvPr>
        </p:nvSpPr>
        <p:spPr/>
        <p:txBody>
          <a:bodyPr/>
          <a:lstStyle/>
          <a:p>
            <a:pPr>
              <a:defRPr/>
            </a:pPr>
            <a:endParaRPr lang="en-GB" dirty="0"/>
          </a:p>
        </p:txBody>
      </p:sp>
      <p:sp>
        <p:nvSpPr>
          <p:cNvPr id="5" name="Date Placeholder 4">
            <a:extLst>
              <a:ext uri="{FF2B5EF4-FFF2-40B4-BE49-F238E27FC236}">
                <a16:creationId xmlns:a16="http://schemas.microsoft.com/office/drawing/2014/main" id="{DE24CBB5-39B5-461E-91CB-7FEF0B446752}"/>
              </a:ext>
            </a:extLst>
          </p:cNvPr>
          <p:cNvSpPr>
            <a:spLocks noGrp="1"/>
          </p:cNvSpPr>
          <p:nvPr>
            <p:ph type="dt" sz="quarter" idx="1"/>
          </p:nvPr>
        </p:nvSpPr>
        <p:spPr/>
        <p:txBody>
          <a:bodyPr/>
          <a:lstStyle/>
          <a:p>
            <a:pPr>
              <a:defRPr/>
            </a:pPr>
            <a:fld id="{9A62D2F3-FE46-4FE6-BCCE-810D6EB76AA0}" type="datetime3">
              <a:rPr lang="en-GB"/>
              <a:pPr>
                <a:defRPr/>
              </a:pPr>
              <a:t>27 March, 2024</a:t>
            </a:fld>
            <a:endParaRPr lang="en-GB" dirty="0"/>
          </a:p>
        </p:txBody>
      </p:sp>
      <p:sp>
        <p:nvSpPr>
          <p:cNvPr id="6" name="Footer Placeholder 5">
            <a:extLst>
              <a:ext uri="{FF2B5EF4-FFF2-40B4-BE49-F238E27FC236}">
                <a16:creationId xmlns:a16="http://schemas.microsoft.com/office/drawing/2014/main" id="{B8A8D17B-6D1C-4092-9A63-832D65F7F4A3}"/>
              </a:ext>
            </a:extLst>
          </p:cNvPr>
          <p:cNvSpPr>
            <a:spLocks noGrp="1"/>
          </p:cNvSpPr>
          <p:nvPr>
            <p:ph type="ftr" sz="quarter" idx="4"/>
          </p:nvPr>
        </p:nvSpPr>
        <p:spPr/>
        <p:txBody>
          <a:bodyPr/>
          <a:lstStyle/>
          <a:p>
            <a:pPr>
              <a:defRPr/>
            </a:pPr>
            <a:r>
              <a:rPr lang="en-GB" dirty="0"/>
              <a:t>TARGET Antibiotics Presentation - Main - CS:Sore Throat &amp; UTI - 19.06.18</a:t>
            </a:r>
          </a:p>
        </p:txBody>
      </p:sp>
      <p:sp>
        <p:nvSpPr>
          <p:cNvPr id="21511" name="Slide Number Placeholder 6">
            <a:extLst>
              <a:ext uri="{FF2B5EF4-FFF2-40B4-BE49-F238E27FC236}">
                <a16:creationId xmlns:a16="http://schemas.microsoft.com/office/drawing/2014/main" id="{536B5D96-0918-4FFB-B03A-CE574CB277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8426" indent="-309610">
              <a:spcBef>
                <a:spcPct val="30000"/>
              </a:spcBef>
              <a:defRPr sz="1300">
                <a:solidFill>
                  <a:schemeClr val="tx1"/>
                </a:solidFill>
                <a:latin typeface="Calibri" panose="020F0502020204030204" pitchFamily="34" charset="0"/>
              </a:defRPr>
            </a:lvl2pPr>
            <a:lvl3pPr marL="1243601" indent="-247688">
              <a:spcBef>
                <a:spcPct val="30000"/>
              </a:spcBef>
              <a:defRPr sz="1300">
                <a:solidFill>
                  <a:schemeClr val="tx1"/>
                </a:solidFill>
                <a:latin typeface="Calibri" panose="020F0502020204030204" pitchFamily="34" charset="0"/>
              </a:defRPr>
            </a:lvl3pPr>
            <a:lvl4pPr marL="1740697" indent="-247688">
              <a:spcBef>
                <a:spcPct val="30000"/>
              </a:spcBef>
              <a:defRPr sz="1300">
                <a:solidFill>
                  <a:schemeClr val="tx1"/>
                </a:solidFill>
                <a:latin typeface="Calibri" panose="020F0502020204030204" pitchFamily="34" charset="0"/>
              </a:defRPr>
            </a:lvl4pPr>
            <a:lvl5pPr marL="2237794" indent="-247688">
              <a:spcBef>
                <a:spcPct val="30000"/>
              </a:spcBef>
              <a:defRPr sz="1300">
                <a:solidFill>
                  <a:schemeClr val="tx1"/>
                </a:solidFill>
                <a:latin typeface="Calibri" panose="020F0502020204030204" pitchFamily="34" charset="0"/>
              </a:defRPr>
            </a:lvl5pPr>
            <a:lvl6pPr marL="2733170" indent="-247688" eaLnBrk="0" fontAlgn="base" hangingPunct="0">
              <a:spcBef>
                <a:spcPct val="30000"/>
              </a:spcBef>
              <a:spcAft>
                <a:spcPct val="0"/>
              </a:spcAft>
              <a:defRPr sz="1300">
                <a:solidFill>
                  <a:schemeClr val="tx1"/>
                </a:solidFill>
                <a:latin typeface="Calibri" panose="020F0502020204030204" pitchFamily="34" charset="0"/>
              </a:defRPr>
            </a:lvl6pPr>
            <a:lvl7pPr marL="3228546" indent="-247688" eaLnBrk="0" fontAlgn="base" hangingPunct="0">
              <a:spcBef>
                <a:spcPct val="30000"/>
              </a:spcBef>
              <a:spcAft>
                <a:spcPct val="0"/>
              </a:spcAft>
              <a:defRPr sz="1300">
                <a:solidFill>
                  <a:schemeClr val="tx1"/>
                </a:solidFill>
                <a:latin typeface="Calibri" panose="020F0502020204030204" pitchFamily="34" charset="0"/>
              </a:defRPr>
            </a:lvl7pPr>
            <a:lvl8pPr marL="3723922" indent="-247688" eaLnBrk="0" fontAlgn="base" hangingPunct="0">
              <a:spcBef>
                <a:spcPct val="30000"/>
              </a:spcBef>
              <a:spcAft>
                <a:spcPct val="0"/>
              </a:spcAft>
              <a:defRPr sz="1300">
                <a:solidFill>
                  <a:schemeClr val="tx1"/>
                </a:solidFill>
                <a:latin typeface="Calibri" panose="020F0502020204030204" pitchFamily="34" charset="0"/>
              </a:defRPr>
            </a:lvl8pPr>
            <a:lvl9pPr marL="4219299" indent="-24768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0A64BAC-AE97-492C-A180-6F4EF7CAA494}" type="slidenum">
              <a:rPr lang="en-GB" altLang="en-US" sz="1400"/>
              <a:pPr>
                <a:spcBef>
                  <a:spcPct val="0"/>
                </a:spcBef>
              </a:pPr>
              <a:t>18</a:t>
            </a:fld>
            <a:endParaRPr lang="en-GB" altLang="en-US" sz="14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4A6CF67-C10F-4E62-8C70-D79C773172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7F7E6C9B-8956-4663-A22C-374C37CF91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81142" lvl="1" indent="-185766">
              <a:buFontTx/>
              <a:buChar char="•"/>
            </a:pPr>
            <a:endParaRPr lang="en-GB" altLang="en-US" dirty="0"/>
          </a:p>
          <a:p>
            <a:pPr defTabSz="990752">
              <a:spcBef>
                <a:spcPct val="0"/>
              </a:spcBef>
              <a:defRPr/>
            </a:pPr>
            <a:r>
              <a:rPr lang="en-GB" altLang="en-US" sz="1100" dirty="0"/>
              <a:t>Presenter talk</a:t>
            </a:r>
            <a:endParaRPr lang="en-GB" sz="1100" i="1" dirty="0"/>
          </a:p>
          <a:p>
            <a:pPr defTabSz="990752">
              <a:defRPr/>
            </a:pPr>
            <a:r>
              <a:rPr lang="en-GB" sz="1100" b="0" i="1" dirty="0"/>
              <a:t>Talk through the bullets </a:t>
            </a:r>
          </a:p>
          <a:p>
            <a:pPr defTabSz="990752">
              <a:defRPr/>
            </a:pPr>
            <a:endParaRPr lang="en-GB" altLang="en-US" sz="1100" dirty="0"/>
          </a:p>
          <a:p>
            <a:pPr defTabSz="990752">
              <a:spcBef>
                <a:spcPct val="0"/>
              </a:spcBef>
              <a:defRPr/>
            </a:pPr>
            <a:r>
              <a:rPr lang="en-GB" altLang="en-US" sz="1100" dirty="0"/>
              <a:t>Presenter notes</a:t>
            </a:r>
          </a:p>
          <a:p>
            <a:pPr defTabSz="990752">
              <a:spcBef>
                <a:spcPct val="0"/>
              </a:spcBef>
              <a:defRPr/>
            </a:pPr>
            <a:r>
              <a:rPr lang="en-GB" altLang="en-US" sz="1100" b="0" i="1" dirty="0"/>
              <a:t>You can find more information on the following slides which are hidden</a:t>
            </a:r>
          </a:p>
          <a:p>
            <a:pPr eaLnBrk="1" hangingPunct="1">
              <a:spcBef>
                <a:spcPct val="0"/>
              </a:spcBef>
              <a:defRPr/>
            </a:pPr>
            <a:endParaRPr lang="en-GB" altLang="en-US" sz="1100" u="sng" dirty="0"/>
          </a:p>
          <a:p>
            <a:pPr eaLnBrk="1" hangingPunct="1">
              <a:spcBef>
                <a:spcPct val="0"/>
              </a:spcBef>
              <a:defRPr/>
            </a:pPr>
            <a:r>
              <a:rPr lang="en-GB" altLang="en-US" sz="1100" dirty="0"/>
              <a:t>Slide References</a:t>
            </a:r>
          </a:p>
          <a:p>
            <a:pPr>
              <a:defRPr/>
            </a:pPr>
            <a:r>
              <a:rPr lang="en-GB" sz="1100" b="0" i="1" dirty="0">
                <a:solidFill>
                  <a:srgbClr val="006666"/>
                </a:solidFill>
              </a:rPr>
              <a:t>UKHSA 2022 ESPAUR Report </a:t>
            </a:r>
          </a:p>
          <a:p>
            <a:pPr>
              <a:defRPr/>
            </a:pPr>
            <a:r>
              <a:rPr lang="en-GB" sz="1100" b="0" i="1" dirty="0">
                <a:solidFill>
                  <a:srgbClr val="006666"/>
                </a:solidFill>
              </a:rPr>
              <a:t>https://www.gov.uk/government/publications/english-surveillance-programme-antimicrobial-utilisation-and-resistance-espaur-report</a:t>
            </a:r>
          </a:p>
          <a:p>
            <a:pPr>
              <a:defRPr/>
            </a:pPr>
            <a:endParaRPr lang="en-GB" sz="1100" b="0" i="1" dirty="0">
              <a:solidFill>
                <a:srgbClr val="006666"/>
              </a:solidFill>
            </a:endParaRPr>
          </a:p>
          <a:p>
            <a:pPr defTabSz="990752">
              <a:spcBef>
                <a:spcPct val="0"/>
              </a:spcBef>
              <a:defRPr/>
            </a:pPr>
            <a:r>
              <a:rPr lang="en-GB" sz="1100" b="0" i="0" dirty="0">
                <a:solidFill>
                  <a:srgbClr val="333333"/>
                </a:solidFill>
                <a:effectLst/>
                <a:latin typeface="Open Sans" panose="020B0606030504020204" pitchFamily="34" charset="0"/>
              </a:rPr>
              <a:t>Abernethy, J, Guy, R, Sheridan, EA et al. (5 more authors) (2017) </a:t>
            </a:r>
            <a:r>
              <a:rPr lang="en-GB" sz="1100" b="0" i="1" dirty="0">
                <a:solidFill>
                  <a:srgbClr val="333333"/>
                </a:solidFill>
                <a:effectLst/>
                <a:latin typeface="Open Sans" panose="020B0606030504020204" pitchFamily="34" charset="0"/>
              </a:rPr>
              <a:t>Epidemiology of Escherichia coli bacteraemia in England: results of an enhanced sentinel surveillance programme.</a:t>
            </a:r>
            <a:r>
              <a:rPr lang="en-GB" sz="1100" b="0" i="0" dirty="0">
                <a:solidFill>
                  <a:srgbClr val="333333"/>
                </a:solidFill>
                <a:effectLst/>
                <a:latin typeface="Open Sans" panose="020B0606030504020204" pitchFamily="34" charset="0"/>
              </a:rPr>
              <a:t> Journal of Hospital Infection, 95 (4). pp. 365-375. ISSN 0195-6701</a:t>
            </a:r>
          </a:p>
          <a:p>
            <a:pPr defTabSz="990752">
              <a:spcBef>
                <a:spcPct val="0"/>
              </a:spcBef>
              <a:defRPr/>
            </a:pPr>
            <a:endParaRPr lang="en-GB" altLang="en-US" sz="1100" b="0" dirty="0">
              <a:solidFill>
                <a:srgbClr val="333333"/>
              </a:solidFill>
              <a:latin typeface="Open Sans" panose="020B0606030504020204" pitchFamily="34" charset="0"/>
            </a:endParaRPr>
          </a:p>
          <a:p>
            <a:pPr defTabSz="990752">
              <a:spcBef>
                <a:spcPct val="0"/>
              </a:spcBef>
              <a:defRPr/>
            </a:pPr>
            <a:r>
              <a:rPr lang="en-GB" altLang="en-US" sz="1100" b="0" dirty="0"/>
              <a:t>https://eprints.whiterose.ac.uk/109639/</a:t>
            </a:r>
          </a:p>
          <a:p>
            <a:pPr defTabSz="990752">
              <a:spcBef>
                <a:spcPct val="0"/>
              </a:spcBef>
              <a:defRPr/>
            </a:pPr>
            <a:endParaRPr lang="en-GB" altLang="en-US" sz="1100" b="0" dirty="0"/>
          </a:p>
          <a:p>
            <a:pPr defTabSz="990752">
              <a:defRPr/>
            </a:pPr>
            <a:r>
              <a:rPr lang="en-GB" sz="1100" b="0" dirty="0"/>
              <a:t>F Christiaan K Dolk, Koen B Pouwels, David R M Smith, Julie V Robotham, Timo Smieszek, Antibiotics in primary care in England: which antibiotics are prescribed and for which conditions?, </a:t>
            </a:r>
            <a:r>
              <a:rPr lang="en-GB" sz="1100" b="0" i="1" dirty="0"/>
              <a:t>Journal of Antimicrobial Chemotherapy</a:t>
            </a:r>
            <a:r>
              <a:rPr lang="en-GB" sz="1100" b="0" dirty="0"/>
              <a:t>, Volume 73, Issue suppl_2, February 2018, Pages ii2–ii10, </a:t>
            </a:r>
            <a:r>
              <a:rPr lang="en-GB" sz="1100" b="0" dirty="0">
                <a:hlinkClick r:id="rId3"/>
              </a:rPr>
              <a:t>https://doi.org/10.1093/jac/dkx504</a:t>
            </a:r>
            <a:endParaRPr lang="en-GB" sz="1100" b="0" dirty="0"/>
          </a:p>
          <a:p>
            <a:pPr defTabSz="990752">
              <a:defRPr/>
            </a:pPr>
            <a:endParaRPr lang="en-GB" sz="1100" b="0" dirty="0"/>
          </a:p>
          <a:p>
            <a:pPr defTabSz="990752">
              <a:defRPr/>
            </a:pPr>
            <a:r>
              <a:rPr lang="en-GB" sz="1100" b="0" dirty="0"/>
              <a:t>https://academic.oup.com/jac/article/73/suppl_2/ii2/4841822</a:t>
            </a:r>
          </a:p>
          <a:p>
            <a:pPr>
              <a:defRPr/>
            </a:pPr>
            <a:endParaRPr lang="en-GB" sz="1100" b="0" i="1" dirty="0">
              <a:solidFill>
                <a:srgbClr val="006666"/>
              </a:solidFill>
            </a:endParaRPr>
          </a:p>
          <a:p>
            <a:pPr>
              <a:defRPr/>
            </a:pPr>
            <a:endParaRPr lang="en-GB" b="0" i="1" dirty="0">
              <a:solidFill>
                <a:srgbClr val="006666"/>
              </a:solidFill>
            </a:endParaRPr>
          </a:p>
        </p:txBody>
      </p:sp>
      <p:sp>
        <p:nvSpPr>
          <p:cNvPr id="27652" name="Slide Number Placeholder 3">
            <a:extLst>
              <a:ext uri="{FF2B5EF4-FFF2-40B4-BE49-F238E27FC236}">
                <a16:creationId xmlns:a16="http://schemas.microsoft.com/office/drawing/2014/main" id="{5B94464B-4519-4CFC-B8E4-788C53AB73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4986" indent="-309610">
              <a:defRPr>
                <a:solidFill>
                  <a:schemeClr val="tx1"/>
                </a:solidFill>
                <a:latin typeface="Arial" panose="020B0604020202020204" pitchFamily="34" charset="0"/>
                <a:cs typeface="Arial" panose="020B0604020202020204" pitchFamily="34" charset="0"/>
              </a:defRPr>
            </a:lvl2pPr>
            <a:lvl3pPr marL="1238441" indent="-247688">
              <a:defRPr>
                <a:solidFill>
                  <a:schemeClr val="tx1"/>
                </a:solidFill>
                <a:latin typeface="Arial" panose="020B0604020202020204" pitchFamily="34" charset="0"/>
                <a:cs typeface="Arial" panose="020B0604020202020204" pitchFamily="34" charset="0"/>
              </a:defRPr>
            </a:lvl3pPr>
            <a:lvl4pPr marL="1733817" indent="-247688">
              <a:defRPr>
                <a:solidFill>
                  <a:schemeClr val="tx1"/>
                </a:solidFill>
                <a:latin typeface="Arial" panose="020B0604020202020204" pitchFamily="34" charset="0"/>
                <a:cs typeface="Arial" panose="020B0604020202020204" pitchFamily="34" charset="0"/>
              </a:defRPr>
            </a:lvl4pPr>
            <a:lvl5pPr marL="2229193" indent="-247688">
              <a:defRPr>
                <a:solidFill>
                  <a:schemeClr val="tx1"/>
                </a:solidFill>
                <a:latin typeface="Arial" panose="020B0604020202020204" pitchFamily="34" charset="0"/>
                <a:cs typeface="Arial" panose="020B0604020202020204" pitchFamily="34" charset="0"/>
              </a:defRPr>
            </a:lvl5pPr>
            <a:lvl6pPr marL="272456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19945"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153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0698"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2E297B-532F-4967-8C2F-42511ABA392F}" type="slidenum">
              <a:rPr lang="en-US" altLang="en-US" smtClean="0">
                <a:latin typeface="Calibri" panose="020F0502020204030204" pitchFamily="34" charset="0"/>
              </a:rPr>
              <a:pPr/>
              <a:t>19</a:t>
            </a:fld>
            <a:endParaRPr lang="en-US" altLang="en-US" dirty="0">
              <a:latin typeface="Calibri" panose="020F0502020204030204" pitchFamily="34" charset="0"/>
            </a:endParaRPr>
          </a:p>
        </p:txBody>
      </p:sp>
    </p:spTree>
    <p:extLst>
      <p:ext uri="{BB962C8B-B14F-4D97-AF65-F5344CB8AC3E}">
        <p14:creationId xmlns:p14="http://schemas.microsoft.com/office/powerpoint/2010/main" val="2557031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Calibri" panose="020F0502020204030204" pitchFamily="34" charset="0"/>
              </a:rPr>
              <a:t>Just want say that though I am speaking on behalf of the team but these are the people doing the work…</a:t>
            </a:r>
          </a:p>
          <a:p>
            <a:endParaRPr lang="en-GB" sz="1100" dirty="0">
              <a:latin typeface="Calibri" panose="020F0502020204030204" pitchFamily="34" charset="0"/>
            </a:endParaRPr>
          </a:p>
          <a:p>
            <a:r>
              <a:rPr lang="en-GB" sz="1100" dirty="0">
                <a:latin typeface="Calibri" panose="020F0502020204030204" pitchFamily="34" charset="0"/>
              </a:rPr>
              <a:t>A big thank you to Liam, Lizzie and Emily - you won't see – RCGP and TARGET team pulling all of this together</a:t>
            </a:r>
          </a:p>
          <a:p>
            <a:endParaRPr lang="en-GB" sz="1100" dirty="0">
              <a:latin typeface="Calibri" panose="020F0502020204030204" pitchFamily="34" charset="0"/>
            </a:endParaRPr>
          </a:p>
          <a:p>
            <a:r>
              <a:rPr lang="en-GB" sz="1100" dirty="0">
                <a:latin typeface="Calibri" panose="020F0502020204030204" pitchFamily="34" charset="0"/>
              </a:rPr>
              <a:t>Click – next slide</a:t>
            </a:r>
          </a:p>
          <a:p>
            <a:endParaRPr lang="en-GB" sz="200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DEF78E-3B71-465F-BC3B-090A3ECD2E94}" type="slidenum">
              <a:rPr lang="en-GB" smtClean="0"/>
              <a:t>2</a:t>
            </a:fld>
            <a:endParaRPr lang="en-GB"/>
          </a:p>
        </p:txBody>
      </p:sp>
    </p:spTree>
    <p:extLst>
      <p:ext uri="{BB962C8B-B14F-4D97-AF65-F5344CB8AC3E}">
        <p14:creationId xmlns:p14="http://schemas.microsoft.com/office/powerpoint/2010/main" val="3910966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5318161-BBF4-49E2-97E7-C853CD703E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6CB8FA35-390B-4614-9784-2DE18DAFD2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0752">
              <a:spcBef>
                <a:spcPct val="0"/>
              </a:spcBef>
              <a:defRPr/>
            </a:pPr>
            <a:r>
              <a:rPr lang="en-GB" altLang="en-US" sz="1100" dirty="0"/>
              <a:t>Presenter talk</a:t>
            </a:r>
          </a:p>
          <a:p>
            <a:pPr defTabSz="990752">
              <a:spcBef>
                <a:spcPct val="0"/>
              </a:spcBef>
              <a:defRPr/>
            </a:pPr>
            <a:endParaRPr lang="en-GB" sz="1100" i="1" dirty="0"/>
          </a:p>
          <a:p>
            <a:pPr defTabSz="990752">
              <a:spcBef>
                <a:spcPct val="0"/>
              </a:spcBef>
              <a:defRPr/>
            </a:pPr>
            <a:r>
              <a:rPr lang="en-GB" sz="1100" i="1" dirty="0"/>
              <a:t>This is data from e-PACT 2 and shows trends in nitrofurantoin and trimethoprim use in the UK. It highlights the change that occurred when f</a:t>
            </a:r>
            <a:r>
              <a:rPr lang="en-GB" sz="1100" b="0" i="1" dirty="0"/>
              <a:t>rom December 2014 national prescribing guidance started to recommend nitrofurantoin as the first line antibiotic for women with suspected UTI</a:t>
            </a:r>
          </a:p>
          <a:p>
            <a:pPr defTabSz="990752">
              <a:defRPr/>
            </a:pPr>
            <a:endParaRPr lang="en-GB" altLang="en-US" sz="1100" b="0" i="1" dirty="0"/>
          </a:p>
          <a:p>
            <a:pPr defTabSz="990752">
              <a:defRPr/>
            </a:pPr>
            <a:r>
              <a:rPr lang="en-GB" altLang="en-US" sz="1100" dirty="0"/>
              <a:t>Presenter notes</a:t>
            </a:r>
          </a:p>
          <a:p>
            <a:pPr defTabSz="990752">
              <a:defRPr/>
            </a:pPr>
            <a:endParaRPr lang="en-GB" altLang="en-US" sz="1100" dirty="0"/>
          </a:p>
          <a:p>
            <a:pPr defTabSz="990752">
              <a:defRPr/>
            </a:pPr>
            <a:r>
              <a:rPr lang="en-GB" altLang="en-US" sz="1100" dirty="0"/>
              <a:t>Slide References</a:t>
            </a:r>
          </a:p>
          <a:p>
            <a:pPr defTabSz="990752">
              <a:defRPr/>
            </a:pPr>
            <a:endParaRPr lang="en-GB" altLang="en-US" sz="1100" dirty="0"/>
          </a:p>
          <a:p>
            <a:pPr defTabSz="990752">
              <a:defRPr/>
            </a:pPr>
            <a:r>
              <a:rPr lang="en-GB" altLang="en-US" sz="1100" b="0" dirty="0"/>
              <a:t>Data extracted from ePACT 2 in 2022</a:t>
            </a:r>
          </a:p>
          <a:p>
            <a:pPr defTabSz="990752">
              <a:defRPr/>
            </a:pPr>
            <a:r>
              <a:rPr lang="en-GB" altLang="en-US" sz="1100" b="0" dirty="0"/>
              <a:t>https://www.nhsbsa.nhs.uk/access-our-data-products/epact2 </a:t>
            </a:r>
          </a:p>
          <a:p>
            <a:pPr defTabSz="990752">
              <a:defRPr/>
            </a:pPr>
            <a:endParaRPr lang="en-GB" altLang="en-US" sz="1100" dirty="0"/>
          </a:p>
          <a:p>
            <a:pPr defTabSz="990752">
              <a:defRPr/>
            </a:pPr>
            <a:endParaRPr lang="en-GB" altLang="en-US" dirty="0"/>
          </a:p>
        </p:txBody>
      </p:sp>
      <p:sp>
        <p:nvSpPr>
          <p:cNvPr id="4" name="Header Placeholder 3">
            <a:extLst>
              <a:ext uri="{FF2B5EF4-FFF2-40B4-BE49-F238E27FC236}">
                <a16:creationId xmlns:a16="http://schemas.microsoft.com/office/drawing/2014/main" id="{C13B196B-3B65-444B-BE6B-52AC14C3863C}"/>
              </a:ext>
            </a:extLst>
          </p:cNvPr>
          <p:cNvSpPr>
            <a:spLocks noGrp="1"/>
          </p:cNvSpPr>
          <p:nvPr>
            <p:ph type="hdr" sz="quarter"/>
          </p:nvPr>
        </p:nvSpPr>
        <p:spPr/>
        <p:txBody>
          <a:bodyPr/>
          <a:lstStyle/>
          <a:p>
            <a:pPr>
              <a:defRPr/>
            </a:pPr>
            <a:endParaRPr lang="en-GB" dirty="0"/>
          </a:p>
        </p:txBody>
      </p:sp>
      <p:sp>
        <p:nvSpPr>
          <p:cNvPr id="5" name="Date Placeholder 4">
            <a:extLst>
              <a:ext uri="{FF2B5EF4-FFF2-40B4-BE49-F238E27FC236}">
                <a16:creationId xmlns:a16="http://schemas.microsoft.com/office/drawing/2014/main" id="{D365A2B0-44FB-407E-AD12-CFDF3C08B9FE}"/>
              </a:ext>
            </a:extLst>
          </p:cNvPr>
          <p:cNvSpPr>
            <a:spLocks noGrp="1"/>
          </p:cNvSpPr>
          <p:nvPr>
            <p:ph type="dt" sz="quarter" idx="1"/>
          </p:nvPr>
        </p:nvSpPr>
        <p:spPr/>
        <p:txBody>
          <a:bodyPr/>
          <a:lstStyle/>
          <a:p>
            <a:pPr>
              <a:defRPr/>
            </a:pPr>
            <a:fld id="{588D5484-83A2-42D7-9DE5-0689AACC9C72}" type="datetime3">
              <a:rPr lang="en-GB" smtClean="0"/>
              <a:pPr>
                <a:defRPr/>
              </a:pPr>
              <a:t>27 March, 2024</a:t>
            </a:fld>
            <a:endParaRPr lang="en-GB" dirty="0"/>
          </a:p>
        </p:txBody>
      </p:sp>
      <p:sp>
        <p:nvSpPr>
          <p:cNvPr id="6" name="Footer Placeholder 5">
            <a:extLst>
              <a:ext uri="{FF2B5EF4-FFF2-40B4-BE49-F238E27FC236}">
                <a16:creationId xmlns:a16="http://schemas.microsoft.com/office/drawing/2014/main" id="{8F846AC5-E2A7-4AC4-B265-3390ED569646}"/>
              </a:ext>
            </a:extLst>
          </p:cNvPr>
          <p:cNvSpPr>
            <a:spLocks noGrp="1"/>
          </p:cNvSpPr>
          <p:nvPr>
            <p:ph type="ftr" sz="quarter" idx="4"/>
          </p:nvPr>
        </p:nvSpPr>
        <p:spPr/>
        <p:txBody>
          <a:bodyPr/>
          <a:lstStyle/>
          <a:p>
            <a:pPr>
              <a:defRPr/>
            </a:pPr>
            <a:r>
              <a:rPr lang="en-GB" dirty="0"/>
              <a:t>TARGET Antibiotics Presentation - Main - CS:Sore Throat &amp; UTI - 19.06.18</a:t>
            </a:r>
          </a:p>
        </p:txBody>
      </p:sp>
      <p:sp>
        <p:nvSpPr>
          <p:cNvPr id="37895" name="Slide Number Placeholder 6">
            <a:extLst>
              <a:ext uri="{FF2B5EF4-FFF2-40B4-BE49-F238E27FC236}">
                <a16:creationId xmlns:a16="http://schemas.microsoft.com/office/drawing/2014/main" id="{5A2E4C87-5EA9-4FAE-9B43-C6FB410D16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4986" indent="-309610">
              <a:defRPr>
                <a:solidFill>
                  <a:schemeClr val="tx1"/>
                </a:solidFill>
                <a:latin typeface="Arial" panose="020B0604020202020204" pitchFamily="34" charset="0"/>
                <a:cs typeface="Arial" panose="020B0604020202020204" pitchFamily="34" charset="0"/>
              </a:defRPr>
            </a:lvl2pPr>
            <a:lvl3pPr marL="1238441" indent="-247688">
              <a:defRPr>
                <a:solidFill>
                  <a:schemeClr val="tx1"/>
                </a:solidFill>
                <a:latin typeface="Arial" panose="020B0604020202020204" pitchFamily="34" charset="0"/>
                <a:cs typeface="Arial" panose="020B0604020202020204" pitchFamily="34" charset="0"/>
              </a:defRPr>
            </a:lvl3pPr>
            <a:lvl4pPr marL="1733817" indent="-247688">
              <a:defRPr>
                <a:solidFill>
                  <a:schemeClr val="tx1"/>
                </a:solidFill>
                <a:latin typeface="Arial" panose="020B0604020202020204" pitchFamily="34" charset="0"/>
                <a:cs typeface="Arial" panose="020B0604020202020204" pitchFamily="34" charset="0"/>
              </a:defRPr>
            </a:lvl4pPr>
            <a:lvl5pPr marL="2229193" indent="-247688">
              <a:defRPr>
                <a:solidFill>
                  <a:schemeClr val="tx1"/>
                </a:solidFill>
                <a:latin typeface="Arial" panose="020B0604020202020204" pitchFamily="34" charset="0"/>
                <a:cs typeface="Arial" panose="020B0604020202020204" pitchFamily="34" charset="0"/>
              </a:defRPr>
            </a:lvl5pPr>
            <a:lvl6pPr marL="272456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19945"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153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0698"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A47B93-8AE9-4DED-B358-1598FA07CBC8}" type="slidenum">
              <a:rPr lang="en-GB" altLang="en-US" smtClean="0">
                <a:latin typeface="Calibri" panose="020F0502020204030204" pitchFamily="34" charset="0"/>
              </a:rPr>
              <a:pPr/>
              <a:t>20</a:t>
            </a:fld>
            <a:endParaRPr lang="en-GB" altLang="en-US" dirty="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D204B442-0C6B-4A4F-9664-60F8CCEA50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63D4BFF-7562-48A2-B133-C40D8745FC8E}"/>
              </a:ext>
            </a:extLst>
          </p:cNvPr>
          <p:cNvSpPr>
            <a:spLocks noGrp="1"/>
          </p:cNvSpPr>
          <p:nvPr>
            <p:ph type="body" idx="1"/>
          </p:nvPr>
        </p:nvSpPr>
        <p:spPr/>
        <p:txBody>
          <a:bodyPr/>
          <a:lstStyle/>
          <a:p>
            <a:pPr eaLnBrk="1" hangingPunct="1">
              <a:spcBef>
                <a:spcPct val="0"/>
              </a:spcBef>
              <a:defRPr/>
            </a:pPr>
            <a:r>
              <a:rPr lang="en-GB" altLang="en-US" sz="1100" b="1" u="none" dirty="0"/>
              <a:t>Presenter talk</a:t>
            </a:r>
          </a:p>
          <a:p>
            <a:pPr eaLnBrk="1" hangingPunct="1">
              <a:spcBef>
                <a:spcPct val="0"/>
              </a:spcBef>
              <a:defRPr/>
            </a:pPr>
            <a:endParaRPr lang="en-GB" altLang="en-US" sz="1100" b="0" u="none" dirty="0"/>
          </a:p>
          <a:p>
            <a:pPr eaLnBrk="1" hangingPunct="1">
              <a:spcBef>
                <a:spcPct val="0"/>
              </a:spcBef>
              <a:defRPr/>
            </a:pPr>
            <a:r>
              <a:rPr lang="en-GB" sz="1100" b="0" i="1" u="none" dirty="0">
                <a:solidFill>
                  <a:srgbClr val="FF0000"/>
                </a:solidFill>
                <a:highlight>
                  <a:srgbClr val="FFFF00"/>
                </a:highlight>
              </a:rPr>
              <a:t>A study by Hammond et al in 2020 looked at prescribing data from the South West of England from 2013 to 2016 ( 163 GP practices serving 1.5 million patients). The team used logistic regression to assess changes in resistance patters and the association with prescribing rate changes, controlling for confounding variables. </a:t>
            </a:r>
          </a:p>
          <a:p>
            <a:pPr eaLnBrk="1" hangingPunct="1">
              <a:spcBef>
                <a:spcPct val="0"/>
              </a:spcBef>
              <a:defRPr/>
            </a:pPr>
            <a:endParaRPr lang="en-GB" sz="1100" b="0" i="1" u="none" dirty="0">
              <a:solidFill>
                <a:srgbClr val="FF0000"/>
              </a:solidFill>
              <a:highlight>
                <a:srgbClr val="FFFF00"/>
              </a:highlight>
            </a:endParaRPr>
          </a:p>
          <a:p>
            <a:pPr eaLnBrk="1" hangingPunct="1">
              <a:spcBef>
                <a:spcPct val="0"/>
              </a:spcBef>
              <a:defRPr/>
            </a:pPr>
            <a:r>
              <a:rPr lang="en-GB" sz="1100" b="0" i="1" u="none" dirty="0">
                <a:solidFill>
                  <a:srgbClr val="FF0000"/>
                </a:solidFill>
                <a:highlight>
                  <a:srgbClr val="FFFF00"/>
                </a:highlight>
              </a:rPr>
              <a:t>They found a fall in Trimethoprim use by 8% and a decrease in Ciprofloxacin use by 24.2% from 2013 - 2016. There was an increase in nitrofurantoin use by 7% over this period, but this was unsurprising as nitrofurantoin was changed to the first line choice in national guidance in 2014. </a:t>
            </a:r>
          </a:p>
          <a:p>
            <a:pPr eaLnBrk="1" hangingPunct="1">
              <a:spcBef>
                <a:spcPct val="0"/>
              </a:spcBef>
              <a:defRPr/>
            </a:pPr>
            <a:endParaRPr lang="en-GB" sz="1100" b="0" i="1" u="none" dirty="0">
              <a:solidFill>
                <a:srgbClr val="FF0000"/>
              </a:solidFill>
              <a:highlight>
                <a:srgbClr val="FFFF00"/>
              </a:highlight>
            </a:endParaRPr>
          </a:p>
          <a:p>
            <a:pPr eaLnBrk="1" hangingPunct="1">
              <a:spcBef>
                <a:spcPct val="0"/>
              </a:spcBef>
              <a:defRPr/>
            </a:pPr>
            <a:r>
              <a:rPr lang="en-GB" sz="1100" b="0" i="1" u="none" dirty="0">
                <a:solidFill>
                  <a:srgbClr val="FF0000"/>
                </a:solidFill>
                <a:highlight>
                  <a:srgbClr val="FFFF00"/>
                </a:highlight>
              </a:rPr>
              <a:t>The odds of trimethoprim resistance and ciprofloxacin resistance were lower in the subsequent quarter as use declined</a:t>
            </a:r>
            <a:r>
              <a:rPr lang="en-GB" sz="1100" b="0" i="1" dirty="0">
                <a:solidFill>
                  <a:srgbClr val="FF0000"/>
                </a:solidFill>
                <a:highlight>
                  <a:srgbClr val="FFFF00"/>
                </a:highlight>
                <a:latin typeface="MinionPro-Regular"/>
              </a:rPr>
              <a:t>.</a:t>
            </a:r>
            <a:r>
              <a:rPr lang="en-GB" sz="1100" b="0" i="1" u="none" dirty="0">
                <a:solidFill>
                  <a:srgbClr val="FF0000"/>
                </a:solidFill>
                <a:highlight>
                  <a:srgbClr val="FFFF00"/>
                </a:highlight>
              </a:rPr>
              <a:t> Increased nitrofurantoin dispensing was associated with reduced trimethoprim resistance with changes to nitrofurantoin resistance being non-significant.</a:t>
            </a:r>
          </a:p>
          <a:p>
            <a:pPr eaLnBrk="1" hangingPunct="1">
              <a:spcBef>
                <a:spcPct val="0"/>
              </a:spcBef>
              <a:defRPr/>
            </a:pPr>
            <a:endParaRPr lang="en-GB" sz="1100" b="0" i="1" u="none" dirty="0">
              <a:solidFill>
                <a:srgbClr val="FF0000"/>
              </a:solidFill>
              <a:highlight>
                <a:srgbClr val="FFFF00"/>
              </a:highlight>
            </a:endParaRPr>
          </a:p>
          <a:p>
            <a:pPr defTabSz="990752">
              <a:spcBef>
                <a:spcPct val="0"/>
              </a:spcBef>
              <a:defRPr/>
            </a:pPr>
            <a:r>
              <a:rPr lang="en-GB" altLang="en-US" sz="1100" dirty="0"/>
              <a:t>Presenter notes</a:t>
            </a:r>
          </a:p>
          <a:p>
            <a:pPr defTabSz="990752">
              <a:spcBef>
                <a:spcPct val="0"/>
              </a:spcBef>
              <a:defRPr/>
            </a:pPr>
            <a:endParaRPr lang="en-GB" altLang="en-US" sz="1100" i="1" dirty="0"/>
          </a:p>
          <a:p>
            <a:r>
              <a:rPr lang="en-GB" sz="1100" b="0" i="1" dirty="0"/>
              <a:t>Study Aim:</a:t>
            </a:r>
          </a:p>
          <a:p>
            <a:r>
              <a:rPr lang="en-GB" sz="1100" b="0" i="1" dirty="0"/>
              <a:t>To evaluate associations between changes in primary care dispensing and antimicrobial resistance in community-acquired urinary Escherichia coli infections.</a:t>
            </a:r>
          </a:p>
          <a:p>
            <a:endParaRPr lang="en-GB" sz="1100" b="0" i="1" dirty="0"/>
          </a:p>
          <a:p>
            <a:r>
              <a:rPr lang="en-GB" sz="1100" b="0" i="1" dirty="0"/>
              <a:t>Methods: Multilevel logistic regression modelling investigating relationships between primary care practice level antibiotic dispensing for approximately 1.5 million patients in South West England and resistance in 152,704 community-acquired urinary E. coli between 2013 and 2016. Relationships presented for within and subsequent quarter drug-bug pairs, adjusted for patient age, deprivation, and rurality.</a:t>
            </a:r>
            <a:endParaRPr lang="en-GB" sz="1100" b="0" i="1" u="none" dirty="0">
              <a:solidFill>
                <a:srgbClr val="FF0000"/>
              </a:solidFill>
              <a:highlight>
                <a:srgbClr val="FFFF00"/>
              </a:highlight>
            </a:endParaRPr>
          </a:p>
          <a:p>
            <a:pPr defTabSz="990752">
              <a:defRPr/>
            </a:pPr>
            <a:endParaRPr lang="en-GB" altLang="en-US" sz="1100" b="0" i="1" dirty="0"/>
          </a:p>
          <a:p>
            <a:pPr defTabSz="990752">
              <a:defRPr/>
            </a:pPr>
            <a:r>
              <a:rPr lang="en-GB" altLang="en-US" sz="1100" b="0" i="1" dirty="0"/>
              <a:t>Results: In line with national trends, overall antibiotic dispensing per 1000 registered patients fell 11%. Amoxicillin fell 14%, cefalexin 20%, ciprofloxacin 24%, co-amoxiclav 49% and trimethoprim 8%. Nitrofurantoin increased 7%. Antibiotic reductions were associated with reduced within quarter same-antibiotic resistance to: amoxicillin, ciprofloxacin and trimethoprim. Subsequent quarter reduced resistance was observed for trimethoprim and amoxicillin. Antibiotic dispensing reductions were associated with increased within and subsequent quarter resistance to cefalexin and co-amoxiclav. Increased nitrofurantoin dispensing was associated with reduced within and subsequent quarter trimethoprim resistance without affecting nitrofurantoin resistance.</a:t>
            </a:r>
          </a:p>
          <a:p>
            <a:pPr defTabSz="990752">
              <a:defRPr/>
            </a:pPr>
            <a:endParaRPr lang="en-GB" altLang="en-US" sz="1100" b="0" dirty="0"/>
          </a:p>
          <a:p>
            <a:pPr defTabSz="990752">
              <a:defRPr/>
            </a:pPr>
            <a:r>
              <a:rPr lang="en-GB" altLang="en-US" sz="1100" dirty="0"/>
              <a:t>Slide References</a:t>
            </a:r>
          </a:p>
          <a:p>
            <a:pPr eaLnBrk="1" hangingPunct="1">
              <a:spcBef>
                <a:spcPct val="0"/>
              </a:spcBef>
              <a:defRPr/>
            </a:pPr>
            <a:r>
              <a:rPr lang="en-GB" sz="1100" b="0" i="1" u="none" dirty="0">
                <a:solidFill>
                  <a:srgbClr val="FF0000"/>
                </a:solidFill>
                <a:highlight>
                  <a:srgbClr val="FFFF00"/>
                </a:highlight>
              </a:rPr>
              <a:t>Hammond A, Stuijfzand B, Avison MB, Hay AD (2020) Antimicrobial resistance associations with national primary care antibiotic stewardship policy: Primary care-based, multilevel analytic study. PLoS ONE 15(5): e0232903</a:t>
            </a:r>
          </a:p>
          <a:p>
            <a:pPr eaLnBrk="1" hangingPunct="1">
              <a:spcBef>
                <a:spcPct val="0"/>
              </a:spcBef>
              <a:defRPr/>
            </a:pPr>
            <a:endParaRPr lang="en-GB" altLang="en-US" sz="1100" b="0" u="none" dirty="0"/>
          </a:p>
          <a:p>
            <a:pPr eaLnBrk="1" hangingPunct="1">
              <a:spcBef>
                <a:spcPct val="0"/>
              </a:spcBef>
              <a:defRPr/>
            </a:pPr>
            <a:r>
              <a:rPr lang="en-GB" altLang="en-US" sz="1100" b="0" u="none" dirty="0"/>
              <a:t>https://www.ncbi.nlm.nih.gov/pmc/articles/PMC7224529/pdf/pone.0232903.pdf</a:t>
            </a:r>
          </a:p>
        </p:txBody>
      </p:sp>
      <p:sp>
        <p:nvSpPr>
          <p:cNvPr id="4" name="Date Placeholder 3">
            <a:extLst>
              <a:ext uri="{FF2B5EF4-FFF2-40B4-BE49-F238E27FC236}">
                <a16:creationId xmlns:a16="http://schemas.microsoft.com/office/drawing/2014/main" id="{5ACE8C4A-9B89-480D-B932-CF44BA6EFC1B}"/>
              </a:ext>
            </a:extLst>
          </p:cNvPr>
          <p:cNvSpPr>
            <a:spLocks noGrp="1"/>
          </p:cNvSpPr>
          <p:nvPr>
            <p:ph type="dt" sz="quarter" idx="1"/>
          </p:nvPr>
        </p:nvSpPr>
        <p:spPr/>
        <p:txBody>
          <a:bodyPr/>
          <a:lstStyle/>
          <a:p>
            <a:pPr>
              <a:defRPr/>
            </a:pPr>
            <a:fld id="{FEF66A62-DC68-441C-A057-BC2592A7764D}" type="datetime3">
              <a:rPr lang="en-GB"/>
              <a:pPr>
                <a:defRPr/>
              </a:pPr>
              <a:t>27 March, 2024</a:t>
            </a:fld>
            <a:endParaRPr lang="en-GB" dirty="0"/>
          </a:p>
        </p:txBody>
      </p:sp>
      <p:sp>
        <p:nvSpPr>
          <p:cNvPr id="5" name="Footer Placeholder 4">
            <a:extLst>
              <a:ext uri="{FF2B5EF4-FFF2-40B4-BE49-F238E27FC236}">
                <a16:creationId xmlns:a16="http://schemas.microsoft.com/office/drawing/2014/main" id="{7C0CBE4A-9D48-4A21-AA1B-9670A67B6F20}"/>
              </a:ext>
            </a:extLst>
          </p:cNvPr>
          <p:cNvSpPr>
            <a:spLocks noGrp="1"/>
          </p:cNvSpPr>
          <p:nvPr>
            <p:ph type="ftr" sz="quarter" idx="4"/>
          </p:nvPr>
        </p:nvSpPr>
        <p:spPr/>
        <p:txBody>
          <a:bodyPr/>
          <a:lstStyle/>
          <a:p>
            <a:pPr>
              <a:defRPr/>
            </a:pPr>
            <a:r>
              <a:rPr lang="en-GB" dirty="0"/>
              <a:t>TARGET Antibiotics Presentation - UTI - V7 2019.2.13.pptx</a:t>
            </a:r>
          </a:p>
        </p:txBody>
      </p:sp>
      <p:sp>
        <p:nvSpPr>
          <p:cNvPr id="39942" name="Slide Number Placeholder 5">
            <a:extLst>
              <a:ext uri="{FF2B5EF4-FFF2-40B4-BE49-F238E27FC236}">
                <a16:creationId xmlns:a16="http://schemas.microsoft.com/office/drawing/2014/main" id="{802C34E3-7DCC-4D12-914C-CB73975D45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8426" indent="-309610">
              <a:defRPr>
                <a:solidFill>
                  <a:schemeClr val="tx1"/>
                </a:solidFill>
                <a:latin typeface="Arial" panose="020B0604020202020204" pitchFamily="34" charset="0"/>
                <a:cs typeface="Arial" panose="020B0604020202020204" pitchFamily="34" charset="0"/>
              </a:defRPr>
            </a:lvl2pPr>
            <a:lvl3pPr marL="1243601" indent="-247688">
              <a:defRPr>
                <a:solidFill>
                  <a:schemeClr val="tx1"/>
                </a:solidFill>
                <a:latin typeface="Arial" panose="020B0604020202020204" pitchFamily="34" charset="0"/>
                <a:cs typeface="Arial" panose="020B0604020202020204" pitchFamily="34" charset="0"/>
              </a:defRPr>
            </a:lvl3pPr>
            <a:lvl4pPr marL="1740697" indent="-247688">
              <a:defRPr>
                <a:solidFill>
                  <a:schemeClr val="tx1"/>
                </a:solidFill>
                <a:latin typeface="Arial" panose="020B0604020202020204" pitchFamily="34" charset="0"/>
                <a:cs typeface="Arial" panose="020B0604020202020204" pitchFamily="34" charset="0"/>
              </a:defRPr>
            </a:lvl4pPr>
            <a:lvl5pPr marL="2237794" indent="-247688">
              <a:defRPr>
                <a:solidFill>
                  <a:schemeClr val="tx1"/>
                </a:solidFill>
                <a:latin typeface="Arial" panose="020B0604020202020204" pitchFamily="34" charset="0"/>
                <a:cs typeface="Arial" panose="020B0604020202020204" pitchFamily="34" charset="0"/>
              </a:defRPr>
            </a:lvl5pPr>
            <a:lvl6pPr marL="2733170"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28546"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239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929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90C0C0-A247-494A-80E3-C82E987B0708}" type="slidenum">
              <a:rPr lang="en-GB" altLang="en-US" smtClean="0">
                <a:latin typeface="Calibri" panose="020F0502020204030204" pitchFamily="34" charset="0"/>
              </a:rPr>
              <a:pPr/>
              <a:t>21</a:t>
            </a:fld>
            <a:endParaRPr lang="en-GB" altLang="en-US" dirty="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b="1" u="none" dirty="0"/>
              <a:t>Presenter talk:</a:t>
            </a:r>
          </a:p>
          <a:p>
            <a:pPr eaLnBrk="1" hangingPunct="1">
              <a:spcBef>
                <a:spcPct val="0"/>
              </a:spcBef>
            </a:pPr>
            <a:endParaRPr lang="en-GB" altLang="en-US" b="1" u="none" dirty="0"/>
          </a:p>
          <a:p>
            <a:pPr eaLnBrk="1" hangingPunct="1">
              <a:spcBef>
                <a:spcPct val="0"/>
              </a:spcBef>
            </a:pPr>
            <a:r>
              <a:rPr lang="en-GB" altLang="en-US" b="0" u="none" dirty="0"/>
              <a:t>In 2022 there was a slight decrease in nitrofurantoin resistance reflected in national surveillance data, but otherwise resistance for trimethoprim and nitro. have been relatively consistent at around 30% and just under 2% </a:t>
            </a:r>
            <a:r>
              <a:rPr lang="en-GB" altLang="en-US" b="0" u="none" dirty="0" err="1"/>
              <a:t>resectively</a:t>
            </a:r>
            <a:r>
              <a:rPr lang="en-GB" altLang="en-US" b="0" u="none" dirty="0"/>
              <a:t>.  This data also shows that resistance is proportionately higher in the older age groups, highlighting the risk for this group. Data on ciprofloxacin also shows a similar trend.</a:t>
            </a:r>
          </a:p>
          <a:p>
            <a:pPr eaLnBrk="1" hangingPunct="1">
              <a:spcBef>
                <a:spcPct val="0"/>
              </a:spcBef>
            </a:pPr>
            <a:endParaRPr lang="en-GB" altLang="en-US" dirty="0"/>
          </a:p>
          <a:p>
            <a:pPr eaLnBrk="1" hangingPunct="1">
              <a:spcBef>
                <a:spcPct val="0"/>
              </a:spcBef>
            </a:pPr>
            <a:r>
              <a:rPr lang="en-GB" altLang="en-US" b="1" u="none" dirty="0"/>
              <a:t>Presenter notes</a:t>
            </a:r>
          </a:p>
          <a:p>
            <a:pPr eaLnBrk="1" hangingPunct="1">
              <a:spcBef>
                <a:spcPct val="0"/>
              </a:spcBef>
            </a:pPr>
            <a:endParaRPr lang="en-GB" altLang="en-US" b="0" i="1" dirty="0"/>
          </a:p>
          <a:p>
            <a:pPr eaLnBrk="1" hangingPunct="1">
              <a:spcBef>
                <a:spcPct val="0"/>
              </a:spcBef>
            </a:pPr>
            <a:r>
              <a:rPr lang="en-GB" altLang="en-US" b="0" i="1" dirty="0"/>
              <a:t>This data does not represent the data for all patients presenting to you with acute uncomplicated UTI, as we know most GPs tend to only send urines to the laboratory from patients with recurrent UTI or persistent symptoms, but it certainly gives us some indication of the greater resistance in the elderly.</a:t>
            </a:r>
            <a:endParaRPr lang="en-GB" altLang="en-US" dirty="0"/>
          </a:p>
          <a:p>
            <a:pPr eaLnBrk="1" hangingPunct="1">
              <a:spcBef>
                <a:spcPct val="0"/>
              </a:spcBef>
            </a:pPr>
            <a:endParaRPr lang="en-GB" altLang="en-US" dirty="0"/>
          </a:p>
          <a:p>
            <a:pPr eaLnBrk="1" hangingPunct="1">
              <a:spcBef>
                <a:spcPct val="0"/>
              </a:spcBef>
            </a:pPr>
            <a:r>
              <a:rPr lang="en-GB" altLang="en-US" dirty="0"/>
              <a:t>Slide information: This data comes from UKHSA surveillance reports. Please email targetantibiotics@ukhsa.gov.uk if you would like to update the information provided </a:t>
            </a:r>
          </a:p>
        </p:txBody>
      </p:sp>
      <p:sp>
        <p:nvSpPr>
          <p:cNvPr id="4" name="Slide Number Placeholder 3"/>
          <p:cNvSpPr>
            <a:spLocks noGrp="1"/>
          </p:cNvSpPr>
          <p:nvPr>
            <p:ph type="sldNum" sz="quarter" idx="5"/>
          </p:nvPr>
        </p:nvSpPr>
        <p:spPr/>
        <p:txBody>
          <a:bodyPr/>
          <a:lstStyle/>
          <a:p>
            <a:fld id="{53507533-49CC-4C73-9DE4-E19BF5DEC8F0}" type="slidenum">
              <a:rPr lang="en-GB" smtClean="0"/>
              <a:t>22</a:t>
            </a:fld>
            <a:endParaRPr lang="en-GB" dirty="0"/>
          </a:p>
        </p:txBody>
      </p:sp>
    </p:spTree>
    <p:extLst>
      <p:ext uri="{BB962C8B-B14F-4D97-AF65-F5344CB8AC3E}">
        <p14:creationId xmlns:p14="http://schemas.microsoft.com/office/powerpoint/2010/main" val="1436237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3ABAC3F6-0F69-4EDB-9D12-BA650F693558}"/>
              </a:ext>
            </a:extLst>
          </p:cNvPr>
          <p:cNvSpPr>
            <a:spLocks noGrp="1" noRot="1" noChangeAspect="1" noTextEdit="1"/>
          </p:cNvSpPr>
          <p:nvPr>
            <p:ph type="sldImg"/>
          </p:nvPr>
        </p:nvSpPr>
        <p:spPr bwMode="auto">
          <a:xfrm>
            <a:off x="923925" y="569913"/>
            <a:ext cx="5145088" cy="3859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8C194E6A-4047-437A-B107-FA76F61807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0752">
              <a:spcBef>
                <a:spcPct val="0"/>
              </a:spcBef>
              <a:defRPr/>
            </a:pPr>
            <a:r>
              <a:rPr lang="en-GB" altLang="en-US" sz="1100" dirty="0"/>
              <a:t>Presenter talk</a:t>
            </a:r>
            <a:endParaRPr lang="en-GB" sz="1100" i="1" dirty="0"/>
          </a:p>
          <a:p>
            <a:pPr defTabSz="990752">
              <a:defRPr/>
            </a:pPr>
            <a:r>
              <a:rPr lang="en-GB" sz="1100" b="0" i="1" dirty="0"/>
              <a:t>So first what is the evidence that antibiotic resistance is important in your day to day practice?</a:t>
            </a:r>
          </a:p>
          <a:p>
            <a:pPr defTabSz="990752">
              <a:defRPr/>
            </a:pPr>
            <a:r>
              <a:rPr lang="en-GB" sz="1100" b="0" i="1" dirty="0"/>
              <a:t>Maybe you could consider when you last had a patient with UTI reconsult after treatment.  </a:t>
            </a:r>
          </a:p>
          <a:p>
            <a:pPr defTabSz="990752">
              <a:defRPr/>
            </a:pPr>
            <a:r>
              <a:rPr lang="en-GB" sz="1100" b="0" i="1" dirty="0"/>
              <a:t>Pause see if there are nods or not</a:t>
            </a:r>
          </a:p>
          <a:p>
            <a:pPr defTabSz="990752">
              <a:defRPr/>
            </a:pPr>
            <a:endParaRPr lang="en-GB" sz="1100" b="0" i="1" dirty="0"/>
          </a:p>
          <a:p>
            <a:pPr defTabSz="990752">
              <a:defRPr/>
            </a:pPr>
            <a:r>
              <a:rPr lang="en-GB" sz="1100" b="0" i="1" dirty="0"/>
              <a:t>This is a p</a:t>
            </a:r>
            <a:r>
              <a:rPr lang="en-GB" altLang="en-US" sz="1100" b="0" dirty="0">
                <a:solidFill>
                  <a:srgbClr val="000000"/>
                </a:solidFill>
              </a:rPr>
              <a:t>rospective study of 497 women (18–70 years) with ≥ 2 UTI symptoms. It</a:t>
            </a:r>
            <a:r>
              <a:rPr lang="en-GB" sz="1100" b="0" i="1" dirty="0"/>
              <a:t> looked at clinical outcome in acute uncomplicated UTI in women treated with empirical trimethoprim.</a:t>
            </a:r>
          </a:p>
          <a:p>
            <a:pPr defTabSz="990752">
              <a:defRPr/>
            </a:pPr>
            <a:r>
              <a:rPr lang="en-GB" sz="1100" b="0" i="1" dirty="0"/>
              <a:t>Click for next part of the slide</a:t>
            </a:r>
          </a:p>
          <a:p>
            <a:pPr defTabSz="990752">
              <a:defRPr/>
            </a:pPr>
            <a:endParaRPr lang="en-GB" sz="1100" b="0" i="1" dirty="0"/>
          </a:p>
          <a:p>
            <a:pPr defTabSz="990752">
              <a:spcBef>
                <a:spcPct val="0"/>
              </a:spcBef>
              <a:defRPr/>
            </a:pPr>
            <a:r>
              <a:rPr lang="en-GB" altLang="en-US" sz="1100" b="0" i="1" dirty="0"/>
              <a:t>Patients with a UTI resistant to the antibiotic in the left column took </a:t>
            </a:r>
            <a:r>
              <a:rPr lang="en-GB" altLang="en-US" sz="1100" i="1" dirty="0"/>
              <a:t>twice as long to become asymptomatic </a:t>
            </a:r>
            <a:r>
              <a:rPr lang="en-GB" altLang="en-US" sz="1100" b="0" i="1" dirty="0"/>
              <a:t>compared to those with a susceptible organism shown in blue.</a:t>
            </a:r>
          </a:p>
          <a:p>
            <a:pPr defTabSz="990752">
              <a:spcBef>
                <a:spcPct val="0"/>
              </a:spcBef>
              <a:defRPr/>
            </a:pPr>
            <a:r>
              <a:rPr lang="en-GB" altLang="en-US" sz="1100" b="0" i="1" dirty="0"/>
              <a:t>Furthermore  40% of those with a resistant organism </a:t>
            </a:r>
            <a:r>
              <a:rPr lang="en-GB" altLang="en-US" sz="1100" i="1" dirty="0"/>
              <a:t>reconsulted in the first week</a:t>
            </a:r>
            <a:r>
              <a:rPr lang="en-GB" altLang="en-US" sz="1100" b="0" i="1" dirty="0"/>
              <a:t>, compared to only 6% with a susceptible organism.  </a:t>
            </a:r>
          </a:p>
          <a:p>
            <a:pPr defTabSz="990752">
              <a:spcBef>
                <a:spcPct val="0"/>
              </a:spcBef>
              <a:defRPr/>
            </a:pPr>
            <a:r>
              <a:rPr lang="en-GB" altLang="en-US" sz="1100" b="0" i="1" dirty="0"/>
              <a:t>In fact half of those patients who reconsulted in the first week had a resistant organism grown from their urine, and the majority of these </a:t>
            </a:r>
            <a:r>
              <a:rPr lang="en-GB" altLang="en-US" sz="1100" i="1" dirty="0"/>
              <a:t>had further antibiotics </a:t>
            </a:r>
            <a:r>
              <a:rPr lang="en-GB" altLang="en-US" sz="1100" b="0" i="1" dirty="0"/>
              <a:t>in that first week.</a:t>
            </a:r>
          </a:p>
          <a:p>
            <a:pPr defTabSz="990752">
              <a:spcBef>
                <a:spcPct val="0"/>
              </a:spcBef>
              <a:defRPr/>
            </a:pPr>
            <a:r>
              <a:rPr lang="en-GB" altLang="en-US" sz="1100" b="0" i="1" dirty="0"/>
              <a:t>And at one month 42% of those patients with a resistant organism still had the same resistant bacteria in the urine, and this would have been much greater but 11 of these 19 patients had received a second antibiotic.</a:t>
            </a:r>
          </a:p>
          <a:p>
            <a:pPr defTabSz="990752">
              <a:defRPr/>
            </a:pPr>
            <a:endParaRPr lang="en-GB" altLang="en-US" sz="1100" dirty="0"/>
          </a:p>
          <a:p>
            <a:pPr defTabSz="990752">
              <a:spcBef>
                <a:spcPct val="0"/>
              </a:spcBef>
              <a:defRPr/>
            </a:pPr>
            <a:r>
              <a:rPr lang="en-GB" altLang="en-US" sz="1100" dirty="0"/>
              <a:t>Presenter notes</a:t>
            </a:r>
          </a:p>
          <a:p>
            <a:pPr defTabSz="990752">
              <a:spcBef>
                <a:spcPct val="0"/>
              </a:spcBef>
              <a:defRPr/>
            </a:pPr>
            <a:r>
              <a:rPr lang="en-GB" altLang="en-US" sz="1100" b="0" i="1" dirty="0"/>
              <a:t>McNulty et al.  studied whether patients with an uncomplicated community-acquired urinary tract infection (UTI) and an isolate resistant to trimethoprim had worse clinical outcomes following empirical treatment with trimethoprim 200 mg twice daily for 3 days than did those with a susceptible isolate.</a:t>
            </a:r>
          </a:p>
          <a:p>
            <a:pPr defTabSz="990752">
              <a:spcBef>
                <a:spcPct val="0"/>
              </a:spcBef>
              <a:defRPr/>
            </a:pPr>
            <a:endParaRPr lang="en-GB" altLang="en-US" sz="1100" b="0" i="1" dirty="0"/>
          </a:p>
          <a:p>
            <a:pPr defTabSz="990752">
              <a:spcBef>
                <a:spcPct val="0"/>
              </a:spcBef>
              <a:defRPr/>
            </a:pPr>
            <a:r>
              <a:rPr lang="en-GB" altLang="en-US" sz="1100" b="0" i="1" dirty="0"/>
              <a:t>This was a prospective cohort study of clinical outcome where 497 women (18–70 years) presenting to general practitioner surgeries in Norwich and Gloucester with at least two symptoms of acute (&lt;7 days) uncomplicated UTI were enrolled. Significant bacteriuria was defined as 104 cfu/mL from a mid-stream urine (MSU).</a:t>
            </a:r>
          </a:p>
          <a:p>
            <a:pPr defTabSz="990752">
              <a:spcBef>
                <a:spcPct val="0"/>
              </a:spcBef>
              <a:defRPr/>
            </a:pPr>
            <a:endParaRPr lang="en-GB" altLang="en-US" sz="1100" b="0" i="1" dirty="0"/>
          </a:p>
          <a:p>
            <a:pPr defTabSz="990752">
              <a:spcBef>
                <a:spcPct val="0"/>
              </a:spcBef>
              <a:defRPr/>
            </a:pPr>
            <a:r>
              <a:rPr lang="en-GB" altLang="en-US" sz="1100" b="0" i="1" dirty="0"/>
              <a:t>The results showed that of enrolled patients, 75% (334/448) had significant bacteriuria and trimethoprim resistance was present in 13.9% (44/317) of isolates.  Patients with resistant isolates had a longer median time to symptom resolution (6 versus 3 days, P = 0.0005), greater reconsultation to the practice (39% versus 6% in first week, P &lt; 0.0001), more subsequent antibiotics (36% versus 4% in first week, P &lt; 0.0001) and higher rates of significant bacteriuria at 1 month (42% versus 20% with susceptible isolate, P = 0.04).  Half of patients reconsulting in the first week had a resistant organism.</a:t>
            </a:r>
          </a:p>
          <a:p>
            <a:pPr defTabSz="990752">
              <a:spcBef>
                <a:spcPct val="0"/>
              </a:spcBef>
              <a:defRPr/>
            </a:pPr>
            <a:endParaRPr lang="en-GB" altLang="en-US" sz="1100" dirty="0"/>
          </a:p>
          <a:p>
            <a:pPr eaLnBrk="1" hangingPunct="1">
              <a:spcBef>
                <a:spcPct val="0"/>
              </a:spcBef>
              <a:defRPr/>
            </a:pPr>
            <a:endParaRPr lang="en-GB" altLang="en-US" sz="1100" u="sng" dirty="0"/>
          </a:p>
          <a:p>
            <a:pPr eaLnBrk="1" hangingPunct="1">
              <a:spcBef>
                <a:spcPct val="0"/>
              </a:spcBef>
              <a:defRPr/>
            </a:pPr>
            <a:r>
              <a:rPr lang="en-GB" altLang="en-US" sz="1100" dirty="0"/>
              <a:t>Slide References</a:t>
            </a:r>
          </a:p>
          <a:p>
            <a:pPr eaLnBrk="1" hangingPunct="1">
              <a:spcBef>
                <a:spcPct val="0"/>
              </a:spcBef>
              <a:defRPr/>
            </a:pPr>
            <a:endParaRPr lang="en-GB" altLang="en-US" sz="1100" dirty="0"/>
          </a:p>
          <a:p>
            <a:pPr eaLnBrk="1" hangingPunct="1">
              <a:spcBef>
                <a:spcPct val="0"/>
              </a:spcBef>
              <a:defRPr/>
            </a:pPr>
            <a:r>
              <a:rPr lang="en-GB" sz="1100" b="0" dirty="0">
                <a:solidFill>
                  <a:srgbClr val="212121"/>
                </a:solidFill>
                <a:latin typeface="BlinkMacSystemFont"/>
              </a:rPr>
              <a:t>McNulty CA, Richards J, Livermore DM, Little P, Charlett A, Freeman E, Harvey I, Thomas M. Clinical relevance of laboratory-reported antibiotic resistance in acute uncomplicated urinary tract infection in primary care. J Antimicrob Chemother. 2006 Nov;58(5):1000-8. doi: 10.1093/jac/dkl368. Epub 2006 Sep 23. PMID: 16998209.</a:t>
            </a:r>
            <a:endParaRPr lang="en-GB" sz="1100" dirty="0">
              <a:solidFill>
                <a:srgbClr val="212121"/>
              </a:solidFill>
              <a:latin typeface="BlinkMacSystemFont"/>
            </a:endParaRPr>
          </a:p>
          <a:p>
            <a:pPr eaLnBrk="1" hangingPunct="1">
              <a:spcBef>
                <a:spcPct val="0"/>
              </a:spcBef>
              <a:defRPr/>
            </a:pPr>
            <a:endParaRPr lang="en-GB" altLang="en-US" sz="1100" dirty="0">
              <a:solidFill>
                <a:srgbClr val="212121"/>
              </a:solidFill>
              <a:latin typeface="BlinkMacSystemFont"/>
            </a:endParaRPr>
          </a:p>
          <a:p>
            <a:pPr eaLnBrk="1" hangingPunct="1">
              <a:spcBef>
                <a:spcPct val="0"/>
              </a:spcBef>
              <a:defRPr/>
            </a:pPr>
            <a:r>
              <a:rPr lang="en-GB" altLang="en-US" sz="1100" b="0" dirty="0"/>
              <a:t>https://academic.oup.com/jac/article-lookup/doi/10.1093/jac/dkl368</a:t>
            </a:r>
          </a:p>
        </p:txBody>
      </p:sp>
      <p:sp>
        <p:nvSpPr>
          <p:cNvPr id="29700" name="Slide Number Placeholder 3">
            <a:extLst>
              <a:ext uri="{FF2B5EF4-FFF2-40B4-BE49-F238E27FC236}">
                <a16:creationId xmlns:a16="http://schemas.microsoft.com/office/drawing/2014/main" id="{92F567D5-E25E-4558-8A19-14F923AE1E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6707" indent="-307891">
              <a:spcBef>
                <a:spcPct val="30000"/>
              </a:spcBef>
              <a:defRPr sz="1300">
                <a:solidFill>
                  <a:schemeClr val="tx1"/>
                </a:solidFill>
                <a:latin typeface="Calibri" panose="020F0502020204030204" pitchFamily="34" charset="0"/>
              </a:defRPr>
            </a:lvl2pPr>
            <a:lvl3pPr marL="1241881" indent="-245969">
              <a:spcBef>
                <a:spcPct val="30000"/>
              </a:spcBef>
              <a:defRPr sz="1300">
                <a:solidFill>
                  <a:schemeClr val="tx1"/>
                </a:solidFill>
                <a:latin typeface="Calibri" panose="020F0502020204030204" pitchFamily="34" charset="0"/>
              </a:defRPr>
            </a:lvl3pPr>
            <a:lvl4pPr marL="1737257" indent="-245969">
              <a:spcBef>
                <a:spcPct val="30000"/>
              </a:spcBef>
              <a:defRPr sz="1300">
                <a:solidFill>
                  <a:schemeClr val="tx1"/>
                </a:solidFill>
                <a:latin typeface="Calibri" panose="020F0502020204030204" pitchFamily="34" charset="0"/>
              </a:defRPr>
            </a:lvl4pPr>
            <a:lvl5pPr marL="2234354" indent="-245969">
              <a:spcBef>
                <a:spcPct val="30000"/>
              </a:spcBef>
              <a:defRPr sz="1300">
                <a:solidFill>
                  <a:schemeClr val="tx1"/>
                </a:solidFill>
                <a:latin typeface="Calibri" panose="020F0502020204030204" pitchFamily="34" charset="0"/>
              </a:defRPr>
            </a:lvl5pPr>
            <a:lvl6pPr marL="2729730" indent="-245969" eaLnBrk="0" fontAlgn="base" hangingPunct="0">
              <a:spcBef>
                <a:spcPct val="30000"/>
              </a:spcBef>
              <a:spcAft>
                <a:spcPct val="0"/>
              </a:spcAft>
              <a:defRPr sz="1300">
                <a:solidFill>
                  <a:schemeClr val="tx1"/>
                </a:solidFill>
                <a:latin typeface="Calibri" panose="020F0502020204030204" pitchFamily="34" charset="0"/>
              </a:defRPr>
            </a:lvl6pPr>
            <a:lvl7pPr marL="3225106" indent="-245969" eaLnBrk="0" fontAlgn="base" hangingPunct="0">
              <a:spcBef>
                <a:spcPct val="30000"/>
              </a:spcBef>
              <a:spcAft>
                <a:spcPct val="0"/>
              </a:spcAft>
              <a:defRPr sz="1300">
                <a:solidFill>
                  <a:schemeClr val="tx1"/>
                </a:solidFill>
                <a:latin typeface="Calibri" panose="020F0502020204030204" pitchFamily="34" charset="0"/>
              </a:defRPr>
            </a:lvl7pPr>
            <a:lvl8pPr marL="3720482" indent="-245969" eaLnBrk="0" fontAlgn="base" hangingPunct="0">
              <a:spcBef>
                <a:spcPct val="30000"/>
              </a:spcBef>
              <a:spcAft>
                <a:spcPct val="0"/>
              </a:spcAft>
              <a:defRPr sz="1300">
                <a:solidFill>
                  <a:schemeClr val="tx1"/>
                </a:solidFill>
                <a:latin typeface="Calibri" panose="020F0502020204030204" pitchFamily="34" charset="0"/>
              </a:defRPr>
            </a:lvl8pPr>
            <a:lvl9pPr marL="4215858" indent="-24596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F65027D-887E-4962-B756-8722BA7AF018}" type="slidenum">
              <a:rPr lang="en-GB" altLang="en-US" sz="1400">
                <a:solidFill>
                  <a:srgbClr val="000000"/>
                </a:solidFill>
              </a:rPr>
              <a:pPr>
                <a:spcBef>
                  <a:spcPct val="0"/>
                </a:spcBef>
              </a:pPr>
              <a:t>23</a:t>
            </a:fld>
            <a:endParaRPr lang="en-GB" altLang="en-US" sz="1400" dirty="0">
              <a:solidFill>
                <a:srgbClr val="000000"/>
              </a:solidFill>
            </a:endParaRPr>
          </a:p>
        </p:txBody>
      </p:sp>
      <p:sp>
        <p:nvSpPr>
          <p:cNvPr id="3" name="Date Placeholder 2">
            <a:extLst>
              <a:ext uri="{FF2B5EF4-FFF2-40B4-BE49-F238E27FC236}">
                <a16:creationId xmlns:a16="http://schemas.microsoft.com/office/drawing/2014/main" id="{A212DF52-0643-4CD0-86B7-9FCE08B41C17}"/>
              </a:ext>
            </a:extLst>
          </p:cNvPr>
          <p:cNvSpPr>
            <a:spLocks noGrp="1"/>
          </p:cNvSpPr>
          <p:nvPr>
            <p:ph type="dt" sz="quarter" idx="1"/>
          </p:nvPr>
        </p:nvSpPr>
        <p:spPr/>
        <p:txBody>
          <a:bodyPr/>
          <a:lstStyle/>
          <a:p>
            <a:pPr>
              <a:defRPr/>
            </a:pPr>
            <a:fld id="{0F0DEE7A-B5E9-4EE9-BBE0-CCAB70A6C550}" type="datetime3">
              <a:rPr lang="en-GB">
                <a:solidFill>
                  <a:prstClr val="black"/>
                </a:solidFill>
              </a:rPr>
              <a:pPr>
                <a:defRPr/>
              </a:pPr>
              <a:t>27 March, 2024</a:t>
            </a:fld>
            <a:endParaRPr lang="en-US" dirty="0">
              <a:solidFill>
                <a:prstClr val="black"/>
              </a:solidFill>
            </a:endParaRPr>
          </a:p>
        </p:txBody>
      </p:sp>
      <p:sp>
        <p:nvSpPr>
          <p:cNvPr id="2" name="Footer Placeholder 1">
            <a:extLst>
              <a:ext uri="{FF2B5EF4-FFF2-40B4-BE49-F238E27FC236}">
                <a16:creationId xmlns:a16="http://schemas.microsoft.com/office/drawing/2014/main" id="{91DE0117-CF74-4D4D-8966-10FB38E2D5F3}"/>
              </a:ext>
            </a:extLst>
          </p:cNvPr>
          <p:cNvSpPr>
            <a:spLocks noGrp="1"/>
          </p:cNvSpPr>
          <p:nvPr>
            <p:ph type="ftr" sz="quarter" idx="4"/>
          </p:nvPr>
        </p:nvSpPr>
        <p:spPr/>
        <p:txBody>
          <a:bodyPr/>
          <a:lstStyle/>
          <a:p>
            <a:pPr>
              <a:defRPr/>
            </a:pPr>
            <a:r>
              <a:rPr lang="en-GB" dirty="0"/>
              <a:t>TARGET Antibiotics Presentation - Main - CS:Sore Throat &amp; UTI - 19.06.18</a:t>
            </a:r>
          </a:p>
        </p:txBody>
      </p:sp>
      <p:sp>
        <p:nvSpPr>
          <p:cNvPr id="4" name="Header Placeholder 3">
            <a:extLst>
              <a:ext uri="{FF2B5EF4-FFF2-40B4-BE49-F238E27FC236}">
                <a16:creationId xmlns:a16="http://schemas.microsoft.com/office/drawing/2014/main" id="{CD6BED28-43AF-4D81-85C3-AEDD9EB887BB}"/>
              </a:ext>
            </a:extLst>
          </p:cNvPr>
          <p:cNvSpPr>
            <a:spLocks noGrp="1"/>
          </p:cNvSpPr>
          <p:nvPr>
            <p:ph type="hdr" sz="quarter"/>
          </p:nvPr>
        </p:nvSpPr>
        <p:spPr/>
        <p:txBody>
          <a:bodyPr/>
          <a:lstStyle/>
          <a:p>
            <a:pPr>
              <a:defRPr/>
            </a:pPr>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9F524F1-D5D2-442E-B44C-CD15278FA493}"/>
              </a:ext>
            </a:extLst>
          </p:cNvPr>
          <p:cNvSpPr>
            <a:spLocks noGrp="1" noRot="1" noChangeAspect="1" noTextEdit="1"/>
          </p:cNvSpPr>
          <p:nvPr>
            <p:ph type="sldImg"/>
          </p:nvPr>
        </p:nvSpPr>
        <p:spPr bwMode="auto">
          <a:xfrm>
            <a:off x="923925" y="569913"/>
            <a:ext cx="5145088" cy="3859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7BC1A028-86A5-4E24-9CA2-42AA44547B8A}"/>
              </a:ext>
            </a:extLst>
          </p:cNvPr>
          <p:cNvSpPr>
            <a:spLocks noGrp="1"/>
          </p:cNvSpPr>
          <p:nvPr>
            <p:ph type="body" idx="1"/>
          </p:nvPr>
        </p:nvSpPr>
        <p:spPr bwMode="auto">
          <a:xfrm>
            <a:off x="638051" y="4600246"/>
            <a:ext cx="5640494" cy="6224279"/>
          </a:xfrm>
        </p:spPr>
        <p:txBody>
          <a:bodyPr wrap="square" numCol="1" anchor="t" anchorCtr="0" compatLnSpc="1">
            <a:prstTxWarp prst="textNoShape">
              <a:avLst/>
            </a:prstTxWarp>
            <a:normAutofit fontScale="92500" lnSpcReduction="20000"/>
          </a:bodyPr>
          <a:lstStyle/>
          <a:p>
            <a:pPr defTabSz="990752">
              <a:spcBef>
                <a:spcPct val="0"/>
              </a:spcBef>
              <a:defRPr/>
            </a:pPr>
            <a:r>
              <a:rPr lang="en-GB" altLang="en-US" dirty="0"/>
              <a:t>Presenter talk</a:t>
            </a:r>
            <a:endParaRPr lang="en-GB" i="1" dirty="0"/>
          </a:p>
          <a:p>
            <a:pPr defTabSz="990752">
              <a:defRPr/>
            </a:pPr>
            <a:r>
              <a:rPr lang="en-GB" b="0" i="1" dirty="0"/>
              <a:t>So we have shown that resistance is important and is increasing – but does our antibiotic use cause increased risk of antibiotic resistant infections in our patients?</a:t>
            </a:r>
          </a:p>
          <a:p>
            <a:pPr defTabSz="990752">
              <a:defRPr/>
            </a:pPr>
            <a:r>
              <a:rPr lang="en-GB" b="0" i="1" dirty="0"/>
              <a:t>This study goes some way to show that. </a:t>
            </a:r>
          </a:p>
          <a:p>
            <a:pPr defTabSz="990752">
              <a:defRPr/>
            </a:pPr>
            <a:r>
              <a:rPr lang="en-GB" b="0" i="1" dirty="0"/>
              <a:t>Costelloe et al. conducted a </a:t>
            </a:r>
            <a:r>
              <a:rPr lang="en-GB" b="0" i="1" dirty="0">
                <a:solidFill>
                  <a:srgbClr val="006666"/>
                </a:solidFill>
              </a:rPr>
              <a:t>systematic review and meta-analysis examining</a:t>
            </a:r>
            <a:r>
              <a:rPr lang="en-GB" b="0" i="1" dirty="0"/>
              <a:t> previous antibiotic use and subsequent resistance. They included 5 studies of UTI with 14,348 patients in general practice.</a:t>
            </a:r>
          </a:p>
          <a:p>
            <a:pPr defTabSz="990752">
              <a:defRPr/>
            </a:pPr>
            <a:endParaRPr lang="en-GB" b="0" i="1" dirty="0"/>
          </a:p>
          <a:p>
            <a:pPr defTabSz="990752">
              <a:defRPr/>
            </a:pPr>
            <a:r>
              <a:rPr lang="en-GB" b="0" i="1" dirty="0"/>
              <a:t>Presenter click to bring in table</a:t>
            </a:r>
          </a:p>
          <a:p>
            <a:pPr defTabSz="990752">
              <a:defRPr/>
            </a:pPr>
            <a:r>
              <a:rPr lang="en-GB" b="0" i="1" dirty="0"/>
              <a:t>It found that antibiotic use in the past 6 months </a:t>
            </a:r>
            <a:r>
              <a:rPr lang="en-GB" i="1" dirty="0"/>
              <a:t>increased the risk of resistance two times (2.18)</a:t>
            </a:r>
            <a:r>
              <a:rPr lang="en-GB" b="0" i="1" dirty="0"/>
              <a:t>. </a:t>
            </a:r>
          </a:p>
          <a:p>
            <a:pPr defTabSz="990752">
              <a:defRPr/>
            </a:pPr>
            <a:r>
              <a:rPr lang="en-GB" b="0" i="1" dirty="0"/>
              <a:t>This forest plot shows risk of having a resistant organism if patients have had an antibiotic in the last 6 months.  </a:t>
            </a:r>
          </a:p>
          <a:p>
            <a:pPr defTabSz="990752">
              <a:defRPr/>
            </a:pPr>
            <a:r>
              <a:rPr lang="en-GB" b="0" i="1" dirty="0"/>
              <a:t>As you can see risk was increased in all the studies as the odds ratios (the blue squares) are to the right of the line with confidence intervals that do not overlap.  </a:t>
            </a:r>
          </a:p>
          <a:p>
            <a:pPr defTabSz="990752">
              <a:defRPr/>
            </a:pPr>
            <a:endParaRPr lang="en-GB" b="0" i="1" dirty="0"/>
          </a:p>
          <a:p>
            <a:pPr defTabSz="990752">
              <a:defRPr/>
            </a:pPr>
            <a:r>
              <a:rPr lang="en-GB" b="0" i="1" dirty="0"/>
              <a:t>Presenter click to bring in text</a:t>
            </a:r>
          </a:p>
          <a:p>
            <a:pPr defTabSz="990752">
              <a:defRPr/>
            </a:pPr>
            <a:r>
              <a:rPr lang="en-GB" b="0" i="1" dirty="0"/>
              <a:t>Longer duration and multiple courses of antibiotics were  associated with greater resistance.</a:t>
            </a:r>
          </a:p>
          <a:p>
            <a:pPr defTabSz="990752">
              <a:defRPr/>
            </a:pPr>
            <a:endParaRPr lang="en-GB" b="0" i="1" dirty="0"/>
          </a:p>
          <a:p>
            <a:pPr defTabSz="990752">
              <a:defRPr/>
            </a:pPr>
            <a:r>
              <a:rPr lang="en-GB" b="0" i="1" dirty="0"/>
              <a:t>What is important to note is that resistance to one antibiotic (for example amoxicillin or trimethoprim) can be linked to other resistance genes, so use of these antibiotics although considered narrower spectrum can increase resistance to other antibiotics too.</a:t>
            </a:r>
          </a:p>
          <a:p>
            <a:pPr defTabSz="990752">
              <a:defRPr/>
            </a:pPr>
            <a:endParaRPr lang="en-GB" altLang="en-US" dirty="0"/>
          </a:p>
          <a:p>
            <a:pPr defTabSz="990752">
              <a:spcBef>
                <a:spcPct val="0"/>
              </a:spcBef>
              <a:defRPr/>
            </a:pPr>
            <a:r>
              <a:rPr lang="en-GB" altLang="en-US" dirty="0"/>
              <a:t>Presenter notes</a:t>
            </a:r>
          </a:p>
          <a:p>
            <a:pPr defTabSz="990752">
              <a:spcBef>
                <a:spcPct val="0"/>
              </a:spcBef>
              <a:defRPr/>
            </a:pPr>
            <a:r>
              <a:rPr lang="en-GB" altLang="en-US" b="0" i="1" dirty="0"/>
              <a:t>The review included 24 studies; 22 involved patients with symptomatic infection and two involved healthy volunteers; 19 were observational studies (of which two were prospective) and five were randomised trials.  In five studies of urinary tract bacteria (14 348 participants), the pooled odds ratio (OR) for resistance was 2.5 (95% confidence interval 2.1 to 2.9) within 2 months of antibiotic treatment and 1.33 (1.2 to 1.5) within 12 months. In seven studies of respiratory tract bacteria (2605 participants), pooled ORs were 2.4 (1.4 to 3.9) and 2.4 (1.3 to 4.5) for the same periods, respectively.  Studies reporting the quantity of antibiotic prescribed found that longer duration and multiple courses were associated with higher rates of resistance.  Studies comparing the potential for different antibiotics to induce resistance showed no consistent effects.  Only one prospective study reported changes in resistance over a long period; pooled ORs fell from 12.2 (6.8 to 22.1) at 1 week to 6.1 (2.8 to 13.4) at 1 month, 3.6 (2.2 to 6.0) at 2 months, and 2.2 (1.3 to 3.6) at 6 months.</a:t>
            </a:r>
          </a:p>
          <a:p>
            <a:pPr defTabSz="990752">
              <a:spcBef>
                <a:spcPct val="0"/>
              </a:spcBef>
              <a:defRPr/>
            </a:pPr>
            <a:endParaRPr lang="en-GB" altLang="en-US" b="0" i="1" dirty="0"/>
          </a:p>
          <a:p>
            <a:pPr defTabSz="990752">
              <a:spcBef>
                <a:spcPct val="0"/>
              </a:spcBef>
              <a:defRPr/>
            </a:pPr>
            <a:r>
              <a:rPr lang="en-GB" altLang="en-US" b="0" i="1" dirty="0"/>
              <a:t>Therefore in conclusion, individuals prescribed an antibiotic in primary care for a respiratory or urinary infection have increased risk of developing bacterial resistance to that antibiotic.  The effect is greatest in the month immediately after treatment but may persist for up to 12 months.  This effect not only increases the population carriage of organisms resistant to first line antibiotics, but also creates the conditions for increased use of second line antibiotics in the community.</a:t>
            </a:r>
          </a:p>
          <a:p>
            <a:pPr eaLnBrk="1" hangingPunct="1">
              <a:spcBef>
                <a:spcPct val="0"/>
              </a:spcBef>
              <a:defRPr/>
            </a:pPr>
            <a:endParaRPr lang="en-GB" altLang="en-US" u="sng" dirty="0"/>
          </a:p>
          <a:p>
            <a:pPr eaLnBrk="1" hangingPunct="1">
              <a:spcBef>
                <a:spcPct val="0"/>
              </a:spcBef>
              <a:defRPr/>
            </a:pPr>
            <a:r>
              <a:rPr lang="en-GB" altLang="en-US" dirty="0"/>
              <a:t>Slide References</a:t>
            </a:r>
          </a:p>
          <a:p>
            <a:pPr>
              <a:defRPr/>
            </a:pPr>
            <a:r>
              <a:rPr lang="en-GB" b="0" i="1" dirty="0">
                <a:solidFill>
                  <a:srgbClr val="006666"/>
                </a:solidFill>
              </a:rPr>
              <a:t>Costelloe C, Metcalfe C, Lovering A, Mant D, Hay AD. Effect of antibiotic prescribing in primary care on antimicrobial resistance in individual patients: systematic review and meta-analysis. BMJ. 2010 May 18;340:c2096. doi: 10.1136/bmj.c2096. PMID: 20483949.</a:t>
            </a:r>
          </a:p>
          <a:p>
            <a:pPr>
              <a:defRPr/>
            </a:pPr>
            <a:r>
              <a:rPr lang="en-GB" altLang="en-US" b="0" u="sng" dirty="0"/>
              <a:t>https://www.bmj.com/content/bmj/340/bmj.c2096.full.pdf</a:t>
            </a:r>
          </a:p>
          <a:p>
            <a:pPr>
              <a:defRPr/>
            </a:pPr>
            <a:endParaRPr lang="en-GB" altLang="en-US" b="0" u="sng" dirty="0"/>
          </a:p>
          <a:p>
            <a:pPr>
              <a:defRPr/>
            </a:pPr>
            <a:endParaRPr lang="en-GB" altLang="en-US" b="0" u="sng" dirty="0"/>
          </a:p>
        </p:txBody>
      </p:sp>
      <p:sp>
        <p:nvSpPr>
          <p:cNvPr id="33796" name="Slide Number Placeholder 3">
            <a:extLst>
              <a:ext uri="{FF2B5EF4-FFF2-40B4-BE49-F238E27FC236}">
                <a16:creationId xmlns:a16="http://schemas.microsoft.com/office/drawing/2014/main" id="{2876A122-AC4E-46DC-AEDD-E650086002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6707" indent="-307891">
              <a:spcBef>
                <a:spcPct val="30000"/>
              </a:spcBef>
              <a:defRPr sz="1300">
                <a:solidFill>
                  <a:schemeClr val="tx1"/>
                </a:solidFill>
                <a:latin typeface="Calibri" panose="020F0502020204030204" pitchFamily="34" charset="0"/>
              </a:defRPr>
            </a:lvl2pPr>
            <a:lvl3pPr marL="1241881" indent="-245969">
              <a:spcBef>
                <a:spcPct val="30000"/>
              </a:spcBef>
              <a:defRPr sz="1300">
                <a:solidFill>
                  <a:schemeClr val="tx1"/>
                </a:solidFill>
                <a:latin typeface="Calibri" panose="020F0502020204030204" pitchFamily="34" charset="0"/>
              </a:defRPr>
            </a:lvl3pPr>
            <a:lvl4pPr marL="1737257" indent="-245969">
              <a:spcBef>
                <a:spcPct val="30000"/>
              </a:spcBef>
              <a:defRPr sz="1300">
                <a:solidFill>
                  <a:schemeClr val="tx1"/>
                </a:solidFill>
                <a:latin typeface="Calibri" panose="020F0502020204030204" pitchFamily="34" charset="0"/>
              </a:defRPr>
            </a:lvl4pPr>
            <a:lvl5pPr marL="2234354" indent="-245969">
              <a:spcBef>
                <a:spcPct val="30000"/>
              </a:spcBef>
              <a:defRPr sz="1300">
                <a:solidFill>
                  <a:schemeClr val="tx1"/>
                </a:solidFill>
                <a:latin typeface="Calibri" panose="020F0502020204030204" pitchFamily="34" charset="0"/>
              </a:defRPr>
            </a:lvl5pPr>
            <a:lvl6pPr marL="2729730" indent="-245969" eaLnBrk="0" fontAlgn="base" hangingPunct="0">
              <a:spcBef>
                <a:spcPct val="30000"/>
              </a:spcBef>
              <a:spcAft>
                <a:spcPct val="0"/>
              </a:spcAft>
              <a:defRPr sz="1300">
                <a:solidFill>
                  <a:schemeClr val="tx1"/>
                </a:solidFill>
                <a:latin typeface="Calibri" panose="020F0502020204030204" pitchFamily="34" charset="0"/>
              </a:defRPr>
            </a:lvl6pPr>
            <a:lvl7pPr marL="3225106" indent="-245969" eaLnBrk="0" fontAlgn="base" hangingPunct="0">
              <a:spcBef>
                <a:spcPct val="30000"/>
              </a:spcBef>
              <a:spcAft>
                <a:spcPct val="0"/>
              </a:spcAft>
              <a:defRPr sz="1300">
                <a:solidFill>
                  <a:schemeClr val="tx1"/>
                </a:solidFill>
                <a:latin typeface="Calibri" panose="020F0502020204030204" pitchFamily="34" charset="0"/>
              </a:defRPr>
            </a:lvl7pPr>
            <a:lvl8pPr marL="3720482" indent="-245969" eaLnBrk="0" fontAlgn="base" hangingPunct="0">
              <a:spcBef>
                <a:spcPct val="30000"/>
              </a:spcBef>
              <a:spcAft>
                <a:spcPct val="0"/>
              </a:spcAft>
              <a:defRPr sz="1300">
                <a:solidFill>
                  <a:schemeClr val="tx1"/>
                </a:solidFill>
                <a:latin typeface="Calibri" panose="020F0502020204030204" pitchFamily="34" charset="0"/>
              </a:defRPr>
            </a:lvl8pPr>
            <a:lvl9pPr marL="4215858" indent="-24596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9C24B99-937F-4812-BF77-478D1E67D861}" type="slidenum">
              <a:rPr lang="en-GB" altLang="en-US" sz="1400">
                <a:solidFill>
                  <a:srgbClr val="000000"/>
                </a:solidFill>
              </a:rPr>
              <a:pPr>
                <a:spcBef>
                  <a:spcPct val="0"/>
                </a:spcBef>
              </a:pPr>
              <a:t>24</a:t>
            </a:fld>
            <a:endParaRPr lang="en-GB" altLang="en-US" sz="1400" dirty="0">
              <a:solidFill>
                <a:srgbClr val="000000"/>
              </a:solidFill>
            </a:endParaRPr>
          </a:p>
        </p:txBody>
      </p:sp>
      <p:sp>
        <p:nvSpPr>
          <p:cNvPr id="7" name="Date Placeholder 6">
            <a:extLst>
              <a:ext uri="{FF2B5EF4-FFF2-40B4-BE49-F238E27FC236}">
                <a16:creationId xmlns:a16="http://schemas.microsoft.com/office/drawing/2014/main" id="{26D42242-F8F1-4035-A513-D47F6B2A6A1E}"/>
              </a:ext>
            </a:extLst>
          </p:cNvPr>
          <p:cNvSpPr>
            <a:spLocks noGrp="1"/>
          </p:cNvSpPr>
          <p:nvPr>
            <p:ph type="dt" sz="quarter" idx="1"/>
          </p:nvPr>
        </p:nvSpPr>
        <p:spPr/>
        <p:txBody>
          <a:bodyPr/>
          <a:lstStyle/>
          <a:p>
            <a:pPr>
              <a:defRPr/>
            </a:pPr>
            <a:fld id="{B9F33F9B-6A6C-4D39-A3FD-AD963B6A3CA6}" type="datetime3">
              <a:rPr lang="en-GB">
                <a:solidFill>
                  <a:prstClr val="black"/>
                </a:solidFill>
              </a:rPr>
              <a:pPr>
                <a:defRPr/>
              </a:pPr>
              <a:t>27 March, 2024</a:t>
            </a:fld>
            <a:endParaRPr lang="en-GB" dirty="0">
              <a:solidFill>
                <a:prstClr val="black"/>
              </a:solidFill>
            </a:endParaRPr>
          </a:p>
        </p:txBody>
      </p:sp>
      <p:sp>
        <p:nvSpPr>
          <p:cNvPr id="2" name="Footer Placeholder 1">
            <a:extLst>
              <a:ext uri="{FF2B5EF4-FFF2-40B4-BE49-F238E27FC236}">
                <a16:creationId xmlns:a16="http://schemas.microsoft.com/office/drawing/2014/main" id="{4054E207-66C8-47AD-BC5C-7852450E16DA}"/>
              </a:ext>
            </a:extLst>
          </p:cNvPr>
          <p:cNvSpPr>
            <a:spLocks noGrp="1"/>
          </p:cNvSpPr>
          <p:nvPr>
            <p:ph type="ftr" sz="quarter" idx="4"/>
          </p:nvPr>
        </p:nvSpPr>
        <p:spPr/>
        <p:txBody>
          <a:bodyPr/>
          <a:lstStyle/>
          <a:p>
            <a:pPr>
              <a:defRPr/>
            </a:pPr>
            <a:r>
              <a:rPr lang="en-GB" dirty="0">
                <a:solidFill>
                  <a:prstClr val="black"/>
                </a:solidFill>
              </a:rPr>
              <a:t>TARGET Antibiotics Presentation - Main - CS:Sore Throat &amp; UTI - 19.06.18</a:t>
            </a:r>
          </a:p>
        </p:txBody>
      </p:sp>
      <p:sp>
        <p:nvSpPr>
          <p:cNvPr id="3" name="Header Placeholder 2">
            <a:extLst>
              <a:ext uri="{FF2B5EF4-FFF2-40B4-BE49-F238E27FC236}">
                <a16:creationId xmlns:a16="http://schemas.microsoft.com/office/drawing/2014/main" id="{66822C6A-2A7A-4679-BC83-B66DEF12545C}"/>
              </a:ext>
            </a:extLst>
          </p:cNvPr>
          <p:cNvSpPr>
            <a:spLocks noGrp="1"/>
          </p:cNvSpPr>
          <p:nvPr>
            <p:ph type="hdr" sz="quarter"/>
          </p:nvPr>
        </p:nvSpPr>
        <p:spPr/>
        <p:txBody>
          <a:bodyPr/>
          <a:lstStyle/>
          <a:p>
            <a:pPr>
              <a:defRPr/>
            </a:pPr>
            <a:endParaRPr lang="en-GB"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D239708-F3A2-42AC-BAA0-B23EB05BFAE3}"/>
              </a:ext>
            </a:extLst>
          </p:cNvPr>
          <p:cNvSpPr>
            <a:spLocks noGrp="1" noRot="1" noChangeAspect="1" noTextEdit="1"/>
          </p:cNvSpPr>
          <p:nvPr>
            <p:ph type="sldImg"/>
          </p:nvPr>
        </p:nvSpPr>
        <p:spPr bwMode="auto">
          <a:xfrm>
            <a:off x="923925" y="569913"/>
            <a:ext cx="5145088" cy="3859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EF01A2AF-1DFB-4A04-AE3C-5109F123E257}"/>
              </a:ext>
            </a:extLst>
          </p:cNvPr>
          <p:cNvSpPr>
            <a:spLocks noGrp="1"/>
          </p:cNvSpPr>
          <p:nvPr>
            <p:ph type="body" idx="1"/>
          </p:nvPr>
        </p:nvSpPr>
        <p:spPr bwMode="auto">
          <a:xfrm>
            <a:off x="638051" y="4600246"/>
            <a:ext cx="5640494" cy="6224279"/>
          </a:xfrm>
        </p:spPr>
        <p:txBody>
          <a:bodyPr wrap="square" numCol="1" anchor="t" anchorCtr="0" compatLnSpc="1">
            <a:prstTxWarp prst="textNoShape">
              <a:avLst/>
            </a:prstTxWarp>
            <a:normAutofit fontScale="92500" lnSpcReduction="20000"/>
          </a:bodyPr>
          <a:lstStyle/>
          <a:p>
            <a:pPr defTabSz="990752">
              <a:spcBef>
                <a:spcPct val="0"/>
              </a:spcBef>
              <a:defRPr/>
            </a:pPr>
            <a:r>
              <a:rPr lang="en-GB" altLang="en-US" sz="1100" dirty="0"/>
              <a:t>Presenter talk</a:t>
            </a:r>
            <a:endParaRPr lang="en-GB" sz="1100" i="1" dirty="0"/>
          </a:p>
          <a:p>
            <a:pPr defTabSz="990752">
              <a:defRPr/>
            </a:pPr>
            <a:r>
              <a:rPr lang="en-GB" sz="1100" b="0" i="1" dirty="0"/>
              <a:t>So how long does the risk of antibiotic resistance last after a course of antibiotics?</a:t>
            </a:r>
          </a:p>
          <a:p>
            <a:pPr defTabSz="990752">
              <a:defRPr/>
            </a:pPr>
            <a:endParaRPr lang="en-GB" sz="1100" b="0" i="1" dirty="0"/>
          </a:p>
          <a:p>
            <a:pPr defTabSz="990752">
              <a:defRPr/>
            </a:pPr>
            <a:r>
              <a:rPr lang="en-GB" sz="1100" b="0" i="1" dirty="0"/>
              <a:t>The metanalysis conducted by Costello et all in 2010 discussed on the previous slide showed a pooled odds ratio (OR) for resistance was 2.5 (95% confidence interval 2.1 to 2.9) within 2 months of antibiotic treatment and 1.33 (1.2 to 1.5) within 12 months. This indicates that risk of resistance is greatest in the first two months after an antibiotic as shown here for UTIs,  but is still higher 12 months after antibiotic use for UTIs. Individuals prescribed an antibiotic in primary care for any infection have an increased risk of subsequently carrying resistant organisms – so that the next time they have an infection it may be with one of these antibiotic resistant organism. This will be particularly so for antibiotics that attain higher concentrations in the gut. And less so for those that only concentrate in the urine, or are inactive in the gut.</a:t>
            </a:r>
          </a:p>
          <a:p>
            <a:pPr defTabSz="990752">
              <a:defRPr/>
            </a:pPr>
            <a:endParaRPr lang="en-GB" altLang="en-US" sz="1100" dirty="0"/>
          </a:p>
          <a:p>
            <a:pPr defTabSz="990752">
              <a:spcBef>
                <a:spcPct val="0"/>
              </a:spcBef>
              <a:defRPr/>
            </a:pPr>
            <a:r>
              <a:rPr lang="en-GB" altLang="en-US" sz="1100" dirty="0"/>
              <a:t>Presenter notes</a:t>
            </a:r>
          </a:p>
          <a:p>
            <a:pPr eaLnBrk="1" hangingPunct="1">
              <a:spcBef>
                <a:spcPct val="0"/>
              </a:spcBef>
              <a:defRPr/>
            </a:pPr>
            <a:r>
              <a:rPr lang="en-GB" altLang="en-US" sz="1100" b="0" dirty="0"/>
              <a:t>Effect of antibiotic prescribing in primary care on antimicrobial resistance in individual patients: systematic review and meta-analysis</a:t>
            </a:r>
          </a:p>
          <a:p>
            <a:pPr eaLnBrk="1" hangingPunct="1">
              <a:spcBef>
                <a:spcPct val="0"/>
              </a:spcBef>
              <a:defRPr/>
            </a:pPr>
            <a:r>
              <a:rPr lang="en-GB" altLang="en-US" sz="1100" b="0" dirty="0"/>
              <a:t>Costello et al 2010</a:t>
            </a:r>
          </a:p>
          <a:p>
            <a:pPr eaLnBrk="1" hangingPunct="1">
              <a:spcBef>
                <a:spcPct val="0"/>
              </a:spcBef>
              <a:defRPr/>
            </a:pPr>
            <a:endParaRPr lang="en-GB" altLang="en-US" sz="1100" u="sng" dirty="0"/>
          </a:p>
          <a:p>
            <a:pPr eaLnBrk="1" hangingPunct="1">
              <a:spcBef>
                <a:spcPct val="0"/>
              </a:spcBef>
              <a:defRPr/>
            </a:pPr>
            <a:r>
              <a:rPr lang="en-GB" altLang="en-US" sz="1100" b="0" i="1" dirty="0"/>
              <a:t>The review included 24 studies; 22 involved patients with symptomatic infection and two involved healthy volunteers; 19 were observational studies (of which two were prospective) and five were randomised trials.  In five studies of urinary tract bacteria (14 348 participants), the pooled odds ratio (OR) for resistance was 2.5 (95% confidence interval 2.1 to 2.9) within 2 months of antibiotic treatment and 1.33 (1.2 to 1.5) within 12 months. Studies reporting the quantity of antibiotic prescribed found that longer duration and multiple courses were associated with higher rates of resistance.  Studies comparing the potential for different antibiotics to induce resistance showed no consistent effects.  Only one prospective study reported changes in resistance over a long period; pooled ORs fell from 12.2 (6.8 to 22.1) at 1 week to 6.1 (2.8 to 13.4) at 1 month, 3.6 (2.2 to 6.0) at 2 months, and 2.2 (1.3 to 3.6) at 6 months.</a:t>
            </a:r>
          </a:p>
          <a:p>
            <a:pPr eaLnBrk="1" hangingPunct="1">
              <a:spcBef>
                <a:spcPct val="0"/>
              </a:spcBef>
              <a:defRPr/>
            </a:pPr>
            <a:endParaRPr lang="en-GB" altLang="en-US" sz="1100" b="0" i="1" dirty="0"/>
          </a:p>
          <a:p>
            <a:pPr eaLnBrk="1" hangingPunct="1">
              <a:spcBef>
                <a:spcPct val="0"/>
              </a:spcBef>
              <a:defRPr/>
            </a:pPr>
            <a:r>
              <a:rPr lang="en-GB" altLang="en-US" sz="1100" b="0" i="1" dirty="0"/>
              <a:t>This showed that individuals prescribed an antibiotic in primary care for a urinary infection have an increased risk of carrying resistant organisms – so that the next time they have an infection it is with a antibiotic resistant organism.  The effect is greatest in the month immediately after treatment but may persist for up to 12 months.  This effect not only increases the population carriage of organisms resistant to first line antibiotics, but also creates the conditions for increased use of second line antibiotics in the community.</a:t>
            </a:r>
          </a:p>
          <a:p>
            <a:pPr eaLnBrk="1" hangingPunct="1">
              <a:spcBef>
                <a:spcPct val="0"/>
              </a:spcBef>
              <a:defRPr/>
            </a:pPr>
            <a:endParaRPr lang="en-GB" altLang="en-US" sz="1100" b="0" u="sng" dirty="0"/>
          </a:p>
          <a:p>
            <a:pPr eaLnBrk="1" hangingPunct="1">
              <a:spcBef>
                <a:spcPct val="0"/>
              </a:spcBef>
              <a:defRPr/>
            </a:pPr>
            <a:r>
              <a:rPr lang="en-GB" altLang="en-US" sz="1100" dirty="0"/>
              <a:t>Slide References</a:t>
            </a:r>
          </a:p>
          <a:p>
            <a:pPr>
              <a:defRPr/>
            </a:pPr>
            <a:r>
              <a:rPr lang="en-GB" sz="1100" b="0" i="1" dirty="0">
                <a:solidFill>
                  <a:srgbClr val="006666"/>
                </a:solidFill>
              </a:rPr>
              <a:t>Costelloe C, Metcalfe C, Lovering A, Mant D, Hay AD. Effect of antibiotic prescribing in primary care on antimicrobial resistance in individual patients: systematic review and meta-analysis. BMJ. 2010 May 18;340:c2096. doi: 10.1136/bmj.c2096. PMID: 20483949.</a:t>
            </a:r>
          </a:p>
          <a:p>
            <a:pPr>
              <a:defRPr/>
            </a:pPr>
            <a:r>
              <a:rPr lang="en-GB" altLang="en-US" sz="1100" b="0" u="sng" dirty="0"/>
              <a:t>https://www.bmj.com/content/bmj/340/bmj.c2096.full.pdf</a:t>
            </a:r>
          </a:p>
          <a:p>
            <a:pPr eaLnBrk="1" hangingPunct="1">
              <a:spcBef>
                <a:spcPct val="0"/>
              </a:spcBef>
              <a:defRPr/>
            </a:pPr>
            <a:endParaRPr lang="en-GB" altLang="en-US" sz="1100" dirty="0"/>
          </a:p>
          <a:p>
            <a:pPr eaLnBrk="1" hangingPunct="1">
              <a:spcBef>
                <a:spcPct val="0"/>
              </a:spcBef>
              <a:defRPr/>
            </a:pPr>
            <a:endParaRPr lang="en-GB" altLang="en-US" sz="1100" dirty="0"/>
          </a:p>
          <a:p>
            <a:pPr eaLnBrk="1" hangingPunct="1">
              <a:spcBef>
                <a:spcPct val="0"/>
              </a:spcBef>
              <a:defRPr/>
            </a:pPr>
            <a:endParaRPr lang="en-GB" altLang="en-US" sz="1200" dirty="0"/>
          </a:p>
        </p:txBody>
      </p:sp>
      <p:sp>
        <p:nvSpPr>
          <p:cNvPr id="35844" name="Slide Number Placeholder 3">
            <a:extLst>
              <a:ext uri="{FF2B5EF4-FFF2-40B4-BE49-F238E27FC236}">
                <a16:creationId xmlns:a16="http://schemas.microsoft.com/office/drawing/2014/main" id="{0174A252-1CAB-4EB9-97B5-FFB3BBF072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6707" indent="-307891">
              <a:spcBef>
                <a:spcPct val="30000"/>
              </a:spcBef>
              <a:defRPr sz="1300">
                <a:solidFill>
                  <a:schemeClr val="tx1"/>
                </a:solidFill>
                <a:latin typeface="Calibri" panose="020F0502020204030204" pitchFamily="34" charset="0"/>
              </a:defRPr>
            </a:lvl2pPr>
            <a:lvl3pPr marL="1241881" indent="-245969">
              <a:spcBef>
                <a:spcPct val="30000"/>
              </a:spcBef>
              <a:defRPr sz="1300">
                <a:solidFill>
                  <a:schemeClr val="tx1"/>
                </a:solidFill>
                <a:latin typeface="Calibri" panose="020F0502020204030204" pitchFamily="34" charset="0"/>
              </a:defRPr>
            </a:lvl3pPr>
            <a:lvl4pPr marL="1737257" indent="-245969">
              <a:spcBef>
                <a:spcPct val="30000"/>
              </a:spcBef>
              <a:defRPr sz="1300">
                <a:solidFill>
                  <a:schemeClr val="tx1"/>
                </a:solidFill>
                <a:latin typeface="Calibri" panose="020F0502020204030204" pitchFamily="34" charset="0"/>
              </a:defRPr>
            </a:lvl4pPr>
            <a:lvl5pPr marL="2234354" indent="-245969">
              <a:spcBef>
                <a:spcPct val="30000"/>
              </a:spcBef>
              <a:defRPr sz="1300">
                <a:solidFill>
                  <a:schemeClr val="tx1"/>
                </a:solidFill>
                <a:latin typeface="Calibri" panose="020F0502020204030204" pitchFamily="34" charset="0"/>
              </a:defRPr>
            </a:lvl5pPr>
            <a:lvl6pPr marL="2729730" indent="-245969" eaLnBrk="0" fontAlgn="base" hangingPunct="0">
              <a:spcBef>
                <a:spcPct val="30000"/>
              </a:spcBef>
              <a:spcAft>
                <a:spcPct val="0"/>
              </a:spcAft>
              <a:defRPr sz="1300">
                <a:solidFill>
                  <a:schemeClr val="tx1"/>
                </a:solidFill>
                <a:latin typeface="Calibri" panose="020F0502020204030204" pitchFamily="34" charset="0"/>
              </a:defRPr>
            </a:lvl6pPr>
            <a:lvl7pPr marL="3225106" indent="-245969" eaLnBrk="0" fontAlgn="base" hangingPunct="0">
              <a:spcBef>
                <a:spcPct val="30000"/>
              </a:spcBef>
              <a:spcAft>
                <a:spcPct val="0"/>
              </a:spcAft>
              <a:defRPr sz="1300">
                <a:solidFill>
                  <a:schemeClr val="tx1"/>
                </a:solidFill>
                <a:latin typeface="Calibri" panose="020F0502020204030204" pitchFamily="34" charset="0"/>
              </a:defRPr>
            </a:lvl7pPr>
            <a:lvl8pPr marL="3720482" indent="-245969" eaLnBrk="0" fontAlgn="base" hangingPunct="0">
              <a:spcBef>
                <a:spcPct val="30000"/>
              </a:spcBef>
              <a:spcAft>
                <a:spcPct val="0"/>
              </a:spcAft>
              <a:defRPr sz="1300">
                <a:solidFill>
                  <a:schemeClr val="tx1"/>
                </a:solidFill>
                <a:latin typeface="Calibri" panose="020F0502020204030204" pitchFamily="34" charset="0"/>
              </a:defRPr>
            </a:lvl8pPr>
            <a:lvl9pPr marL="4215858" indent="-24596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19933BE-BBD5-40D9-8E1E-AB5FA0D2BB83}" type="slidenum">
              <a:rPr lang="en-GB" altLang="en-US" sz="1400">
                <a:solidFill>
                  <a:srgbClr val="000000"/>
                </a:solidFill>
              </a:rPr>
              <a:pPr>
                <a:spcBef>
                  <a:spcPct val="0"/>
                </a:spcBef>
              </a:pPr>
              <a:t>25</a:t>
            </a:fld>
            <a:endParaRPr lang="en-GB" altLang="en-US" sz="1400" dirty="0">
              <a:solidFill>
                <a:srgbClr val="000000"/>
              </a:solidFill>
            </a:endParaRPr>
          </a:p>
        </p:txBody>
      </p:sp>
      <p:sp>
        <p:nvSpPr>
          <p:cNvPr id="3" name="Date Placeholder 2">
            <a:extLst>
              <a:ext uri="{FF2B5EF4-FFF2-40B4-BE49-F238E27FC236}">
                <a16:creationId xmlns:a16="http://schemas.microsoft.com/office/drawing/2014/main" id="{A808017A-4DC0-4942-9CE9-F154A83D18A6}"/>
              </a:ext>
            </a:extLst>
          </p:cNvPr>
          <p:cNvSpPr>
            <a:spLocks noGrp="1"/>
          </p:cNvSpPr>
          <p:nvPr>
            <p:ph type="dt" sz="quarter" idx="1"/>
          </p:nvPr>
        </p:nvSpPr>
        <p:spPr/>
        <p:txBody>
          <a:bodyPr/>
          <a:lstStyle/>
          <a:p>
            <a:pPr>
              <a:defRPr/>
            </a:pPr>
            <a:fld id="{D8984A54-DF1E-483A-9367-EA6C4F41CEE9}" type="datetime3">
              <a:rPr lang="en-GB">
                <a:solidFill>
                  <a:prstClr val="black"/>
                </a:solidFill>
              </a:rPr>
              <a:pPr>
                <a:defRPr/>
              </a:pPr>
              <a:t>27 March, 2024</a:t>
            </a:fld>
            <a:endParaRPr lang="en-US" dirty="0">
              <a:solidFill>
                <a:prstClr val="black"/>
              </a:solidFill>
            </a:endParaRPr>
          </a:p>
        </p:txBody>
      </p:sp>
      <p:sp>
        <p:nvSpPr>
          <p:cNvPr id="2" name="Footer Placeholder 1">
            <a:extLst>
              <a:ext uri="{FF2B5EF4-FFF2-40B4-BE49-F238E27FC236}">
                <a16:creationId xmlns:a16="http://schemas.microsoft.com/office/drawing/2014/main" id="{58EAEC49-A532-405F-83C4-54F2C76E6BFD}"/>
              </a:ext>
            </a:extLst>
          </p:cNvPr>
          <p:cNvSpPr>
            <a:spLocks noGrp="1"/>
          </p:cNvSpPr>
          <p:nvPr>
            <p:ph type="ftr" sz="quarter" idx="4"/>
          </p:nvPr>
        </p:nvSpPr>
        <p:spPr/>
        <p:txBody>
          <a:bodyPr/>
          <a:lstStyle/>
          <a:p>
            <a:pPr>
              <a:defRPr/>
            </a:pPr>
            <a:r>
              <a:rPr lang="en-GB" dirty="0">
                <a:solidFill>
                  <a:prstClr val="black"/>
                </a:solidFill>
              </a:rPr>
              <a:t>TARGET Antibiotics Presentation - Main - CS:Sore Throat &amp; UTI - 19.06.18</a:t>
            </a:r>
          </a:p>
        </p:txBody>
      </p:sp>
      <p:sp>
        <p:nvSpPr>
          <p:cNvPr id="4" name="Header Placeholder 3">
            <a:extLst>
              <a:ext uri="{FF2B5EF4-FFF2-40B4-BE49-F238E27FC236}">
                <a16:creationId xmlns:a16="http://schemas.microsoft.com/office/drawing/2014/main" id="{F5F363B5-6D19-4CF1-AD93-1BD1C2D6F1D3}"/>
              </a:ext>
            </a:extLst>
          </p:cNvPr>
          <p:cNvSpPr>
            <a:spLocks noGrp="1"/>
          </p:cNvSpPr>
          <p:nvPr>
            <p:ph type="hdr" sz="quarter"/>
          </p:nvPr>
        </p:nvSpPr>
        <p:spPr/>
        <p:txBody>
          <a:bodyPr/>
          <a:lstStyle/>
          <a:p>
            <a:pPr>
              <a:defRPr/>
            </a:pPr>
            <a:endParaRPr lang="en-GB"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2FE7CCC-C965-43C6-B331-B2E0E75A67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26A071D1-D794-4CC8-91D7-A80570B980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 name="Header Placeholder 3">
            <a:extLst>
              <a:ext uri="{FF2B5EF4-FFF2-40B4-BE49-F238E27FC236}">
                <a16:creationId xmlns:a16="http://schemas.microsoft.com/office/drawing/2014/main" id="{ED75CF8D-6920-409F-ACD6-43848EB5229D}"/>
              </a:ext>
            </a:extLst>
          </p:cNvPr>
          <p:cNvSpPr>
            <a:spLocks noGrp="1"/>
          </p:cNvSpPr>
          <p:nvPr>
            <p:ph type="hdr" sz="quarter"/>
          </p:nvPr>
        </p:nvSpPr>
        <p:spPr/>
        <p:txBody>
          <a:bodyPr/>
          <a:lstStyle/>
          <a:p>
            <a:pPr>
              <a:defRPr/>
            </a:pPr>
            <a:endParaRPr lang="en-GB" dirty="0"/>
          </a:p>
        </p:txBody>
      </p:sp>
      <p:sp>
        <p:nvSpPr>
          <p:cNvPr id="5" name="Date Placeholder 4">
            <a:extLst>
              <a:ext uri="{FF2B5EF4-FFF2-40B4-BE49-F238E27FC236}">
                <a16:creationId xmlns:a16="http://schemas.microsoft.com/office/drawing/2014/main" id="{7462A0E2-1B1C-4A68-851A-9D95669296E4}"/>
              </a:ext>
            </a:extLst>
          </p:cNvPr>
          <p:cNvSpPr>
            <a:spLocks noGrp="1"/>
          </p:cNvSpPr>
          <p:nvPr>
            <p:ph type="dt" sz="quarter" idx="1"/>
          </p:nvPr>
        </p:nvSpPr>
        <p:spPr/>
        <p:txBody>
          <a:bodyPr/>
          <a:lstStyle/>
          <a:p>
            <a:pPr>
              <a:defRPr/>
            </a:pPr>
            <a:fld id="{DD6DA868-E280-4A52-8C1A-1B1596C57DF6}" type="datetime3">
              <a:rPr lang="en-GB"/>
              <a:pPr>
                <a:defRPr/>
              </a:pPr>
              <a:t>27 March, 2024</a:t>
            </a:fld>
            <a:endParaRPr lang="en-GB" dirty="0"/>
          </a:p>
        </p:txBody>
      </p:sp>
      <p:sp>
        <p:nvSpPr>
          <p:cNvPr id="6" name="Footer Placeholder 5">
            <a:extLst>
              <a:ext uri="{FF2B5EF4-FFF2-40B4-BE49-F238E27FC236}">
                <a16:creationId xmlns:a16="http://schemas.microsoft.com/office/drawing/2014/main" id="{D0F5F3A2-100A-4EDA-95F7-5E86C6911FAA}"/>
              </a:ext>
            </a:extLst>
          </p:cNvPr>
          <p:cNvSpPr>
            <a:spLocks noGrp="1"/>
          </p:cNvSpPr>
          <p:nvPr>
            <p:ph type="ftr" sz="quarter" idx="4"/>
          </p:nvPr>
        </p:nvSpPr>
        <p:spPr/>
        <p:txBody>
          <a:bodyPr/>
          <a:lstStyle/>
          <a:p>
            <a:pPr>
              <a:defRPr/>
            </a:pPr>
            <a:r>
              <a:rPr lang="en-GB" dirty="0"/>
              <a:t>TARGET Antibiotics Presentation - Main - CS:Sore Throat &amp; UTI - 19.06.18</a:t>
            </a:r>
          </a:p>
        </p:txBody>
      </p:sp>
      <p:sp>
        <p:nvSpPr>
          <p:cNvPr id="14343" name="Slide Number Placeholder 6">
            <a:extLst>
              <a:ext uri="{FF2B5EF4-FFF2-40B4-BE49-F238E27FC236}">
                <a16:creationId xmlns:a16="http://schemas.microsoft.com/office/drawing/2014/main" id="{CD7572B5-B727-4641-8C83-64CFC25358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8426" indent="-309610">
              <a:spcBef>
                <a:spcPct val="30000"/>
              </a:spcBef>
              <a:defRPr sz="1300">
                <a:solidFill>
                  <a:schemeClr val="tx1"/>
                </a:solidFill>
                <a:latin typeface="Calibri" panose="020F0502020204030204" pitchFamily="34" charset="0"/>
              </a:defRPr>
            </a:lvl2pPr>
            <a:lvl3pPr marL="1243601" indent="-247688">
              <a:spcBef>
                <a:spcPct val="30000"/>
              </a:spcBef>
              <a:defRPr sz="1300">
                <a:solidFill>
                  <a:schemeClr val="tx1"/>
                </a:solidFill>
                <a:latin typeface="Calibri" panose="020F0502020204030204" pitchFamily="34" charset="0"/>
              </a:defRPr>
            </a:lvl3pPr>
            <a:lvl4pPr marL="1740697" indent="-247688">
              <a:spcBef>
                <a:spcPct val="30000"/>
              </a:spcBef>
              <a:defRPr sz="1300">
                <a:solidFill>
                  <a:schemeClr val="tx1"/>
                </a:solidFill>
                <a:latin typeface="Calibri" panose="020F0502020204030204" pitchFamily="34" charset="0"/>
              </a:defRPr>
            </a:lvl4pPr>
            <a:lvl5pPr marL="2237794" indent="-247688">
              <a:spcBef>
                <a:spcPct val="30000"/>
              </a:spcBef>
              <a:defRPr sz="1300">
                <a:solidFill>
                  <a:schemeClr val="tx1"/>
                </a:solidFill>
                <a:latin typeface="Calibri" panose="020F0502020204030204" pitchFamily="34" charset="0"/>
              </a:defRPr>
            </a:lvl5pPr>
            <a:lvl6pPr marL="2733170" indent="-247688" eaLnBrk="0" fontAlgn="base" hangingPunct="0">
              <a:spcBef>
                <a:spcPct val="30000"/>
              </a:spcBef>
              <a:spcAft>
                <a:spcPct val="0"/>
              </a:spcAft>
              <a:defRPr sz="1300">
                <a:solidFill>
                  <a:schemeClr val="tx1"/>
                </a:solidFill>
                <a:latin typeface="Calibri" panose="020F0502020204030204" pitchFamily="34" charset="0"/>
              </a:defRPr>
            </a:lvl6pPr>
            <a:lvl7pPr marL="3228546" indent="-247688" eaLnBrk="0" fontAlgn="base" hangingPunct="0">
              <a:spcBef>
                <a:spcPct val="30000"/>
              </a:spcBef>
              <a:spcAft>
                <a:spcPct val="0"/>
              </a:spcAft>
              <a:defRPr sz="1300">
                <a:solidFill>
                  <a:schemeClr val="tx1"/>
                </a:solidFill>
                <a:latin typeface="Calibri" panose="020F0502020204030204" pitchFamily="34" charset="0"/>
              </a:defRPr>
            </a:lvl7pPr>
            <a:lvl8pPr marL="3723922" indent="-247688" eaLnBrk="0" fontAlgn="base" hangingPunct="0">
              <a:spcBef>
                <a:spcPct val="30000"/>
              </a:spcBef>
              <a:spcAft>
                <a:spcPct val="0"/>
              </a:spcAft>
              <a:defRPr sz="1300">
                <a:solidFill>
                  <a:schemeClr val="tx1"/>
                </a:solidFill>
                <a:latin typeface="Calibri" panose="020F0502020204030204" pitchFamily="34" charset="0"/>
              </a:defRPr>
            </a:lvl8pPr>
            <a:lvl9pPr marL="4219299" indent="-24768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BA1E18C-991F-4781-92C4-5E99BDD4B64A}" type="slidenum">
              <a:rPr lang="en-GB" altLang="en-US" sz="1400"/>
              <a:pPr>
                <a:spcBef>
                  <a:spcPct val="0"/>
                </a:spcBef>
              </a:pPr>
              <a:t>26</a:t>
            </a:fld>
            <a:endParaRPr lang="en-GB" altLang="en-US" sz="1400" dirty="0"/>
          </a:p>
        </p:txBody>
      </p:sp>
    </p:spTree>
    <p:extLst>
      <p:ext uri="{BB962C8B-B14F-4D97-AF65-F5344CB8AC3E}">
        <p14:creationId xmlns:p14="http://schemas.microsoft.com/office/powerpoint/2010/main" val="1550970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D42BA68-26C7-4E5E-BA87-0455E53A0D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53B904E8-99F1-4D00-9F46-EB9EE864C139}"/>
              </a:ext>
            </a:extLst>
          </p:cNvPr>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GB" altLang="en-US" sz="1100" b="1" u="none" dirty="0"/>
              <a:t>Presenter talk</a:t>
            </a:r>
          </a:p>
          <a:p>
            <a:pPr>
              <a:buFontTx/>
              <a:buNone/>
              <a:defRPr/>
            </a:pPr>
            <a:endParaRPr lang="en-GB" altLang="en-US" sz="1100" b="0" i="1" dirty="0"/>
          </a:p>
          <a:p>
            <a:pPr>
              <a:defRPr/>
            </a:pPr>
            <a:r>
              <a:rPr lang="en-GB" sz="1100" b="0" i="1" dirty="0"/>
              <a:t>The Patient Urinary Tract Infection (UTI) Information leaflet has been designed to be used during consultation with women who have a suspected UTI</a:t>
            </a:r>
          </a:p>
          <a:p>
            <a:pPr>
              <a:defRPr/>
            </a:pPr>
            <a:r>
              <a:rPr lang="en-GB" sz="1100" b="0" i="1" dirty="0"/>
              <a:t>It is a useful tool for clinicians to use whether the patient needs an antibiotic prescription or not.</a:t>
            </a:r>
          </a:p>
          <a:p>
            <a:pPr>
              <a:defRPr/>
            </a:pPr>
            <a:r>
              <a:rPr lang="en-GB" sz="1100" b="0" i="1" dirty="0"/>
              <a:t>It explains the treatment decision pathway, and therefore is also helpful for less experienced staff.</a:t>
            </a:r>
          </a:p>
          <a:p>
            <a:pPr>
              <a:defRPr/>
            </a:pPr>
            <a:r>
              <a:rPr lang="en-GB" sz="1100" b="0" i="1" dirty="0"/>
              <a:t>It includes information on the types of UTI, which are often misunderstood by patients and health care staff, illness duration, self-care advice, prevention advice and advice on when to re-consult.</a:t>
            </a:r>
          </a:p>
          <a:p>
            <a:pPr>
              <a:defRPr/>
            </a:pPr>
            <a:r>
              <a:rPr lang="en-GB" sz="1100" b="0" i="1" dirty="0"/>
              <a:t>This leaflet was endorsed by NICE to use with the prescribing guidelines</a:t>
            </a:r>
          </a:p>
          <a:p>
            <a:pPr>
              <a:defRPr/>
            </a:pPr>
            <a:r>
              <a:rPr lang="en-GB" sz="1100" b="0" i="1" dirty="0"/>
              <a:t>TARGET leaflets have been formatted into html text so they are accessible using digital technology and screen readers.</a:t>
            </a:r>
          </a:p>
          <a:p>
            <a:pPr defTabSz="990752">
              <a:defRPr/>
            </a:pPr>
            <a:r>
              <a:rPr lang="en-GB" altLang="en-US" sz="1100" b="0" i="1" dirty="0"/>
              <a:t>The leaflet can also be linked to your computer clinical systems, for instance, accurx has embedded all of the TARGET HTML leaflets into their SMS services</a:t>
            </a:r>
          </a:p>
          <a:p>
            <a:pPr defTabSz="990752">
              <a:defRPr/>
            </a:pPr>
            <a:endParaRPr lang="en-GB" altLang="en-US" sz="1100" b="0" i="1" dirty="0"/>
          </a:p>
          <a:p>
            <a:pPr defTabSz="990752">
              <a:defRPr/>
            </a:pPr>
            <a:r>
              <a:rPr lang="en-GB" altLang="en-US" sz="1100" b="0" i="1" dirty="0"/>
              <a:t>I am now going to walk you through the various aspects of our leaflets for women under 65 years…..</a:t>
            </a:r>
          </a:p>
          <a:p>
            <a:pPr>
              <a:defRPr/>
            </a:pPr>
            <a:endParaRPr lang="en-GB" altLang="en-US" sz="1100" b="0" i="1" dirty="0"/>
          </a:p>
          <a:p>
            <a:pPr defTabSz="990752">
              <a:defRPr/>
            </a:pPr>
            <a:r>
              <a:rPr lang="en-GB" altLang="en-US" sz="1100" dirty="0"/>
              <a:t>Presenter notes</a:t>
            </a:r>
          </a:p>
          <a:p>
            <a:pPr defTabSz="990752">
              <a:defRPr/>
            </a:pPr>
            <a:endParaRPr lang="en-GB" altLang="en-US" sz="1100" dirty="0"/>
          </a:p>
          <a:p>
            <a:pPr defTabSz="990752">
              <a:defRPr/>
            </a:pPr>
            <a:r>
              <a:rPr lang="en-GB" altLang="en-US" sz="1100" b="0" dirty="0"/>
              <a:t>The animations will come up as you discuss different areas of the leaflet.</a:t>
            </a:r>
          </a:p>
        </p:txBody>
      </p:sp>
      <p:sp>
        <p:nvSpPr>
          <p:cNvPr id="4" name="Header Placeholder 3">
            <a:extLst>
              <a:ext uri="{FF2B5EF4-FFF2-40B4-BE49-F238E27FC236}">
                <a16:creationId xmlns:a16="http://schemas.microsoft.com/office/drawing/2014/main" id="{89E89DD6-AC15-446F-AC06-ACBC74C1A2D7}"/>
              </a:ext>
            </a:extLst>
          </p:cNvPr>
          <p:cNvSpPr>
            <a:spLocks noGrp="1"/>
          </p:cNvSpPr>
          <p:nvPr>
            <p:ph type="hdr" sz="quarter"/>
          </p:nvPr>
        </p:nvSpPr>
        <p:spPr/>
        <p:txBody>
          <a:bodyPr/>
          <a:lstStyle/>
          <a:p>
            <a:pPr>
              <a:defRPr/>
            </a:pPr>
            <a:endParaRPr lang="en-GB" dirty="0">
              <a:solidFill>
                <a:prstClr val="black"/>
              </a:solidFill>
            </a:endParaRPr>
          </a:p>
        </p:txBody>
      </p:sp>
      <p:sp>
        <p:nvSpPr>
          <p:cNvPr id="5" name="Date Placeholder 4">
            <a:extLst>
              <a:ext uri="{FF2B5EF4-FFF2-40B4-BE49-F238E27FC236}">
                <a16:creationId xmlns:a16="http://schemas.microsoft.com/office/drawing/2014/main" id="{DF2BA4D7-AA6F-4273-B2C2-28BD6F6B4425}"/>
              </a:ext>
            </a:extLst>
          </p:cNvPr>
          <p:cNvSpPr>
            <a:spLocks noGrp="1"/>
          </p:cNvSpPr>
          <p:nvPr>
            <p:ph type="dt" sz="quarter" idx="1"/>
          </p:nvPr>
        </p:nvSpPr>
        <p:spPr/>
        <p:txBody>
          <a:bodyPr/>
          <a:lstStyle/>
          <a:p>
            <a:pPr>
              <a:defRPr/>
            </a:pPr>
            <a:fld id="{53703167-7213-48AC-93FA-9642625C6E79}" type="datetime3">
              <a:rPr lang="en-GB">
                <a:solidFill>
                  <a:prstClr val="black"/>
                </a:solidFill>
              </a:rPr>
              <a:pPr>
                <a:defRPr/>
              </a:pPr>
              <a:t>27 March, 2024</a:t>
            </a:fld>
            <a:endParaRPr lang="en-GB" dirty="0">
              <a:solidFill>
                <a:prstClr val="black"/>
              </a:solidFill>
            </a:endParaRPr>
          </a:p>
        </p:txBody>
      </p:sp>
      <p:sp>
        <p:nvSpPr>
          <p:cNvPr id="6" name="Footer Placeholder 5">
            <a:extLst>
              <a:ext uri="{FF2B5EF4-FFF2-40B4-BE49-F238E27FC236}">
                <a16:creationId xmlns:a16="http://schemas.microsoft.com/office/drawing/2014/main" id="{559A0348-0077-40A6-8BA6-99332DF7D9AB}"/>
              </a:ext>
            </a:extLst>
          </p:cNvPr>
          <p:cNvSpPr>
            <a:spLocks noGrp="1"/>
          </p:cNvSpPr>
          <p:nvPr>
            <p:ph type="ftr" sz="quarter" idx="4"/>
          </p:nvPr>
        </p:nvSpPr>
        <p:spPr/>
        <p:txBody>
          <a:bodyPr/>
          <a:lstStyle/>
          <a:p>
            <a:pPr>
              <a:defRPr/>
            </a:pPr>
            <a:r>
              <a:rPr lang="en-GB" dirty="0">
                <a:solidFill>
                  <a:prstClr val="black"/>
                </a:solidFill>
              </a:rPr>
              <a:t>TARGET Antibiotics Presentation - Main - CS:Sore Throat &amp; UTI - 19.06.18</a:t>
            </a:r>
          </a:p>
        </p:txBody>
      </p:sp>
      <p:sp>
        <p:nvSpPr>
          <p:cNvPr id="50183" name="Slide Number Placeholder 6">
            <a:extLst>
              <a:ext uri="{FF2B5EF4-FFF2-40B4-BE49-F238E27FC236}">
                <a16:creationId xmlns:a16="http://schemas.microsoft.com/office/drawing/2014/main" id="{C5E9527D-1732-4253-9CE8-DCAD029BB4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8426" indent="-309610">
              <a:defRPr>
                <a:solidFill>
                  <a:schemeClr val="tx1"/>
                </a:solidFill>
                <a:latin typeface="Arial" panose="020B0604020202020204" pitchFamily="34" charset="0"/>
                <a:cs typeface="Arial" panose="020B0604020202020204" pitchFamily="34" charset="0"/>
              </a:defRPr>
            </a:lvl2pPr>
            <a:lvl3pPr marL="1243601" indent="-247688">
              <a:defRPr>
                <a:solidFill>
                  <a:schemeClr val="tx1"/>
                </a:solidFill>
                <a:latin typeface="Arial" panose="020B0604020202020204" pitchFamily="34" charset="0"/>
                <a:cs typeface="Arial" panose="020B0604020202020204" pitchFamily="34" charset="0"/>
              </a:defRPr>
            </a:lvl3pPr>
            <a:lvl4pPr marL="1740697" indent="-247688">
              <a:defRPr>
                <a:solidFill>
                  <a:schemeClr val="tx1"/>
                </a:solidFill>
                <a:latin typeface="Arial" panose="020B0604020202020204" pitchFamily="34" charset="0"/>
                <a:cs typeface="Arial" panose="020B0604020202020204" pitchFamily="34" charset="0"/>
              </a:defRPr>
            </a:lvl4pPr>
            <a:lvl5pPr marL="2237794" indent="-247688">
              <a:defRPr>
                <a:solidFill>
                  <a:schemeClr val="tx1"/>
                </a:solidFill>
                <a:latin typeface="Arial" panose="020B0604020202020204" pitchFamily="34" charset="0"/>
                <a:cs typeface="Arial" panose="020B0604020202020204" pitchFamily="34" charset="0"/>
              </a:defRPr>
            </a:lvl5pPr>
            <a:lvl6pPr marL="2733170"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28546"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239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929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796CA3-18B2-439C-B2C7-698EC63B5690}" type="slidenum">
              <a:rPr lang="en-GB" altLang="en-US" smtClean="0">
                <a:solidFill>
                  <a:srgbClr val="000000"/>
                </a:solidFill>
                <a:latin typeface="Calibri" panose="020F0502020204030204" pitchFamily="34" charset="0"/>
              </a:rPr>
              <a:pPr/>
              <a:t>27</a:t>
            </a:fld>
            <a:endParaRPr lang="en-GB" altLang="en-US" dirty="0">
              <a:solidFill>
                <a:srgbClr val="00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FBBFD21-0282-4475-81F5-CB87AAD7C7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D7E2F72B-53CB-49F2-9007-21E322ACF5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GB" altLang="en-US" sz="1100" b="1" u="none" dirty="0"/>
              <a:t>Presenter talk</a:t>
            </a:r>
          </a:p>
          <a:p>
            <a:pPr>
              <a:buFontTx/>
              <a:buNone/>
              <a:defRPr/>
            </a:pPr>
            <a:endParaRPr lang="en-GB" sz="1100" b="0" i="1" dirty="0"/>
          </a:p>
          <a:p>
            <a:pPr>
              <a:buFontTx/>
              <a:buNone/>
              <a:defRPr/>
            </a:pPr>
            <a:r>
              <a:rPr lang="en-GB" sz="1100" b="0" i="1" dirty="0"/>
              <a:t>TARGET have a pictorial UTI patient information leaflet for UTI in adults (of all ages) that was published in March 2021</a:t>
            </a:r>
          </a:p>
          <a:p>
            <a:pPr>
              <a:buFontTx/>
              <a:buNone/>
              <a:defRPr/>
            </a:pPr>
            <a:r>
              <a:rPr lang="en-GB" altLang="en-US" sz="1100" b="0" i="1" dirty="0"/>
              <a:t>It covers the same information but in a format that is easier to read (larger text and graphics).</a:t>
            </a:r>
          </a:p>
          <a:p>
            <a:pPr>
              <a:defRPr/>
            </a:pPr>
            <a:endParaRPr lang="en-GB" altLang="en-US" sz="1100" b="0" i="1" dirty="0"/>
          </a:p>
          <a:p>
            <a:pPr defTabSz="990752">
              <a:defRPr/>
            </a:pPr>
            <a:r>
              <a:rPr lang="en-GB" altLang="en-US" sz="1100" dirty="0"/>
              <a:t>Presenter notes</a:t>
            </a:r>
          </a:p>
          <a:p>
            <a:pPr defTabSz="990752">
              <a:defRPr/>
            </a:pPr>
            <a:endParaRPr lang="en-GB" altLang="en-US" sz="1100" dirty="0"/>
          </a:p>
          <a:p>
            <a:pPr defTabSz="990752">
              <a:defRPr/>
            </a:pPr>
            <a:r>
              <a:rPr lang="en-GB" altLang="en-US" sz="1100" b="0" i="1" dirty="0"/>
              <a:t>Quickly quick through to bring up a different page of the combined pictorial leaflet</a:t>
            </a:r>
          </a:p>
          <a:p>
            <a:pPr defTabSz="990752">
              <a:defRPr/>
            </a:pPr>
            <a:endParaRPr lang="en-GB" altLang="en-US" sz="1100" b="0" i="1" dirty="0"/>
          </a:p>
          <a:p>
            <a:pPr defTabSz="990752">
              <a:defRPr/>
            </a:pPr>
            <a:r>
              <a:rPr lang="en-GB" altLang="en-US" sz="1100" dirty="0"/>
              <a:t>Reference</a:t>
            </a:r>
          </a:p>
          <a:p>
            <a:pPr defTabSz="990752">
              <a:defRPr/>
            </a:pPr>
            <a:r>
              <a:rPr lang="en-GB" altLang="en-US" sz="1100" b="0" dirty="0"/>
              <a:t>https://elearning.rcgp.org.uk/mod/book/view.php?id=12647&amp;chapterid=443</a:t>
            </a:r>
          </a:p>
        </p:txBody>
      </p:sp>
      <p:sp>
        <p:nvSpPr>
          <p:cNvPr id="4" name="Header Placeholder 3">
            <a:extLst>
              <a:ext uri="{FF2B5EF4-FFF2-40B4-BE49-F238E27FC236}">
                <a16:creationId xmlns:a16="http://schemas.microsoft.com/office/drawing/2014/main" id="{8CB0B1AF-4D09-4963-95B4-8CBB16CE3B10}"/>
              </a:ext>
            </a:extLst>
          </p:cNvPr>
          <p:cNvSpPr>
            <a:spLocks noGrp="1"/>
          </p:cNvSpPr>
          <p:nvPr>
            <p:ph type="hdr" sz="quarter"/>
          </p:nvPr>
        </p:nvSpPr>
        <p:spPr/>
        <p:txBody>
          <a:bodyPr/>
          <a:lstStyle/>
          <a:p>
            <a:pPr>
              <a:defRPr/>
            </a:pPr>
            <a:endParaRPr lang="en-GB" dirty="0"/>
          </a:p>
        </p:txBody>
      </p:sp>
      <p:sp>
        <p:nvSpPr>
          <p:cNvPr id="5" name="Date Placeholder 4">
            <a:extLst>
              <a:ext uri="{FF2B5EF4-FFF2-40B4-BE49-F238E27FC236}">
                <a16:creationId xmlns:a16="http://schemas.microsoft.com/office/drawing/2014/main" id="{B26AC5AF-2C1B-4F96-9B60-1AA89AFAD278}"/>
              </a:ext>
            </a:extLst>
          </p:cNvPr>
          <p:cNvSpPr>
            <a:spLocks noGrp="1"/>
          </p:cNvSpPr>
          <p:nvPr>
            <p:ph type="dt" sz="quarter" idx="1"/>
          </p:nvPr>
        </p:nvSpPr>
        <p:spPr/>
        <p:txBody>
          <a:bodyPr/>
          <a:lstStyle/>
          <a:p>
            <a:pPr>
              <a:defRPr/>
            </a:pPr>
            <a:fld id="{588D5484-83A2-42D7-9DE5-0689AACC9C72}" type="datetime3">
              <a:rPr lang="en-GB" smtClean="0"/>
              <a:pPr>
                <a:defRPr/>
              </a:pPr>
              <a:t>27 March, 2024</a:t>
            </a:fld>
            <a:endParaRPr lang="en-GB" dirty="0"/>
          </a:p>
        </p:txBody>
      </p:sp>
      <p:sp>
        <p:nvSpPr>
          <p:cNvPr id="6" name="Footer Placeholder 5">
            <a:extLst>
              <a:ext uri="{FF2B5EF4-FFF2-40B4-BE49-F238E27FC236}">
                <a16:creationId xmlns:a16="http://schemas.microsoft.com/office/drawing/2014/main" id="{285888C7-7C52-40AE-891B-5E69ACC963B8}"/>
              </a:ext>
            </a:extLst>
          </p:cNvPr>
          <p:cNvSpPr>
            <a:spLocks noGrp="1"/>
          </p:cNvSpPr>
          <p:nvPr>
            <p:ph type="ftr" sz="quarter" idx="4"/>
          </p:nvPr>
        </p:nvSpPr>
        <p:spPr/>
        <p:txBody>
          <a:bodyPr/>
          <a:lstStyle/>
          <a:p>
            <a:pPr>
              <a:defRPr/>
            </a:pPr>
            <a:r>
              <a:rPr lang="en-GB" dirty="0"/>
              <a:t>TARGET Antibiotics Presentation - Main - CS:Sore Throat &amp; UTI - 19.06.18</a:t>
            </a:r>
          </a:p>
        </p:txBody>
      </p:sp>
      <p:sp>
        <p:nvSpPr>
          <p:cNvPr id="67591" name="Slide Number Placeholder 6">
            <a:extLst>
              <a:ext uri="{FF2B5EF4-FFF2-40B4-BE49-F238E27FC236}">
                <a16:creationId xmlns:a16="http://schemas.microsoft.com/office/drawing/2014/main" id="{55F8A07A-FB1D-4C5B-84E5-7443A5F06C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4986" indent="-309610">
              <a:defRPr>
                <a:solidFill>
                  <a:schemeClr val="tx1"/>
                </a:solidFill>
                <a:latin typeface="Arial" panose="020B0604020202020204" pitchFamily="34" charset="0"/>
                <a:cs typeface="Arial" panose="020B0604020202020204" pitchFamily="34" charset="0"/>
              </a:defRPr>
            </a:lvl2pPr>
            <a:lvl3pPr marL="1238441" indent="-247688">
              <a:defRPr>
                <a:solidFill>
                  <a:schemeClr val="tx1"/>
                </a:solidFill>
                <a:latin typeface="Arial" panose="020B0604020202020204" pitchFamily="34" charset="0"/>
                <a:cs typeface="Arial" panose="020B0604020202020204" pitchFamily="34" charset="0"/>
              </a:defRPr>
            </a:lvl3pPr>
            <a:lvl4pPr marL="1733817" indent="-247688">
              <a:defRPr>
                <a:solidFill>
                  <a:schemeClr val="tx1"/>
                </a:solidFill>
                <a:latin typeface="Arial" panose="020B0604020202020204" pitchFamily="34" charset="0"/>
                <a:cs typeface="Arial" panose="020B0604020202020204" pitchFamily="34" charset="0"/>
              </a:defRPr>
            </a:lvl4pPr>
            <a:lvl5pPr marL="2229193" indent="-247688">
              <a:defRPr>
                <a:solidFill>
                  <a:schemeClr val="tx1"/>
                </a:solidFill>
                <a:latin typeface="Arial" panose="020B0604020202020204" pitchFamily="34" charset="0"/>
                <a:cs typeface="Arial" panose="020B0604020202020204" pitchFamily="34" charset="0"/>
              </a:defRPr>
            </a:lvl5pPr>
            <a:lvl6pPr marL="272456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19945"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153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0698"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965520-12E6-4CE4-880B-DBD50502EBBC}" type="slidenum">
              <a:rPr lang="en-GB" altLang="en-US" smtClean="0">
                <a:latin typeface="Calibri" panose="020F0502020204030204" pitchFamily="34" charset="0"/>
              </a:rPr>
              <a:pPr/>
              <a:t>28</a:t>
            </a:fld>
            <a:endParaRPr lang="en-GB" altLang="en-US" dirty="0">
              <a:latin typeface="Calibri" panose="020F0502020204030204" pitchFamily="34" charset="0"/>
            </a:endParaRPr>
          </a:p>
        </p:txBody>
      </p:sp>
    </p:spTree>
    <p:extLst>
      <p:ext uri="{BB962C8B-B14F-4D97-AF65-F5344CB8AC3E}">
        <p14:creationId xmlns:p14="http://schemas.microsoft.com/office/powerpoint/2010/main" val="4025375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FBBFD21-0282-4475-81F5-CB87AAD7C7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D7E2F72B-53CB-49F2-9007-21E322ACF5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GB" altLang="en-US" sz="1100" b="1" u="none" dirty="0"/>
              <a:t>Presenter talk</a:t>
            </a:r>
          </a:p>
          <a:p>
            <a:pPr>
              <a:buFontTx/>
              <a:buNone/>
              <a:defRPr/>
            </a:pPr>
            <a:endParaRPr lang="en-GB" altLang="en-US" sz="1100" b="0" i="1" dirty="0"/>
          </a:p>
          <a:p>
            <a:pPr>
              <a:defRPr/>
            </a:pPr>
            <a:r>
              <a:rPr lang="en-GB" sz="1100" b="0" i="1" dirty="0"/>
              <a:t>This is where you can access the HTML version of the UTI leaflets</a:t>
            </a:r>
          </a:p>
          <a:p>
            <a:pPr>
              <a:defRPr/>
            </a:pPr>
            <a:r>
              <a:rPr lang="en-GB" sz="1100" b="0" i="1" dirty="0"/>
              <a:t>As discussed previously, this format is easier for patients to access this information using digital technology.</a:t>
            </a:r>
          </a:p>
          <a:p>
            <a:pPr>
              <a:defRPr/>
            </a:pPr>
            <a:endParaRPr lang="en-GB" altLang="en-US" sz="1100" b="0" i="1" dirty="0"/>
          </a:p>
          <a:p>
            <a:pPr>
              <a:defRPr/>
            </a:pPr>
            <a:r>
              <a:rPr lang="en-GB" altLang="en-US" sz="1100" b="0" i="1" dirty="0"/>
              <a:t>It also enables you to SMS or email the information to your patients. This screenshot shows you where the UTI leaflets are embedded in the Accurx SMS templates.</a:t>
            </a:r>
          </a:p>
          <a:p>
            <a:pPr>
              <a:defRPr/>
            </a:pPr>
            <a:endParaRPr lang="en-GB" altLang="en-US" sz="1100" b="0" i="1" dirty="0"/>
          </a:p>
          <a:p>
            <a:pPr defTabSz="990752">
              <a:defRPr/>
            </a:pPr>
            <a:r>
              <a:rPr lang="en-GB" altLang="en-US" sz="1100" dirty="0"/>
              <a:t>Presenter notes</a:t>
            </a:r>
          </a:p>
          <a:p>
            <a:pPr defTabSz="990752">
              <a:defRPr/>
            </a:pPr>
            <a:endParaRPr lang="en-GB" altLang="en-US" sz="1100" dirty="0"/>
          </a:p>
          <a:p>
            <a:pPr defTabSz="990752">
              <a:defRPr/>
            </a:pPr>
            <a:r>
              <a:rPr lang="en-GB" altLang="en-US" sz="1100" b="0" dirty="0"/>
              <a:t>The animations will come up as you click</a:t>
            </a:r>
          </a:p>
        </p:txBody>
      </p:sp>
      <p:sp>
        <p:nvSpPr>
          <p:cNvPr id="4" name="Header Placeholder 3">
            <a:extLst>
              <a:ext uri="{FF2B5EF4-FFF2-40B4-BE49-F238E27FC236}">
                <a16:creationId xmlns:a16="http://schemas.microsoft.com/office/drawing/2014/main" id="{8CB0B1AF-4D09-4963-95B4-8CBB16CE3B10}"/>
              </a:ext>
            </a:extLst>
          </p:cNvPr>
          <p:cNvSpPr>
            <a:spLocks noGrp="1"/>
          </p:cNvSpPr>
          <p:nvPr>
            <p:ph type="hdr" sz="quarter"/>
          </p:nvPr>
        </p:nvSpPr>
        <p:spPr/>
        <p:txBody>
          <a:bodyPr/>
          <a:lstStyle/>
          <a:p>
            <a:pPr>
              <a:defRPr/>
            </a:pPr>
            <a:endParaRPr lang="en-GB" dirty="0"/>
          </a:p>
        </p:txBody>
      </p:sp>
      <p:sp>
        <p:nvSpPr>
          <p:cNvPr id="5" name="Date Placeholder 4">
            <a:extLst>
              <a:ext uri="{FF2B5EF4-FFF2-40B4-BE49-F238E27FC236}">
                <a16:creationId xmlns:a16="http://schemas.microsoft.com/office/drawing/2014/main" id="{B26AC5AF-2C1B-4F96-9B60-1AA89AFAD278}"/>
              </a:ext>
            </a:extLst>
          </p:cNvPr>
          <p:cNvSpPr>
            <a:spLocks noGrp="1"/>
          </p:cNvSpPr>
          <p:nvPr>
            <p:ph type="dt" sz="quarter" idx="1"/>
          </p:nvPr>
        </p:nvSpPr>
        <p:spPr/>
        <p:txBody>
          <a:bodyPr/>
          <a:lstStyle/>
          <a:p>
            <a:pPr>
              <a:defRPr/>
            </a:pPr>
            <a:fld id="{588D5484-83A2-42D7-9DE5-0689AACC9C72}" type="datetime3">
              <a:rPr lang="en-GB" smtClean="0"/>
              <a:pPr>
                <a:defRPr/>
              </a:pPr>
              <a:t>27 March, 2024</a:t>
            </a:fld>
            <a:endParaRPr lang="en-GB" dirty="0"/>
          </a:p>
        </p:txBody>
      </p:sp>
      <p:sp>
        <p:nvSpPr>
          <p:cNvPr id="6" name="Footer Placeholder 5">
            <a:extLst>
              <a:ext uri="{FF2B5EF4-FFF2-40B4-BE49-F238E27FC236}">
                <a16:creationId xmlns:a16="http://schemas.microsoft.com/office/drawing/2014/main" id="{285888C7-7C52-40AE-891B-5E69ACC963B8}"/>
              </a:ext>
            </a:extLst>
          </p:cNvPr>
          <p:cNvSpPr>
            <a:spLocks noGrp="1"/>
          </p:cNvSpPr>
          <p:nvPr>
            <p:ph type="ftr" sz="quarter" idx="4"/>
          </p:nvPr>
        </p:nvSpPr>
        <p:spPr/>
        <p:txBody>
          <a:bodyPr/>
          <a:lstStyle/>
          <a:p>
            <a:pPr>
              <a:defRPr/>
            </a:pPr>
            <a:r>
              <a:rPr lang="en-GB" dirty="0"/>
              <a:t>TARGET Antibiotics Presentation - Main - CS:Sore Throat &amp; UTI - 19.06.18</a:t>
            </a:r>
          </a:p>
        </p:txBody>
      </p:sp>
      <p:sp>
        <p:nvSpPr>
          <p:cNvPr id="67591" name="Slide Number Placeholder 6">
            <a:extLst>
              <a:ext uri="{FF2B5EF4-FFF2-40B4-BE49-F238E27FC236}">
                <a16:creationId xmlns:a16="http://schemas.microsoft.com/office/drawing/2014/main" id="{55F8A07A-FB1D-4C5B-84E5-7443A5F06C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4986" indent="-309610">
              <a:defRPr>
                <a:solidFill>
                  <a:schemeClr val="tx1"/>
                </a:solidFill>
                <a:latin typeface="Arial" panose="020B0604020202020204" pitchFamily="34" charset="0"/>
                <a:cs typeface="Arial" panose="020B0604020202020204" pitchFamily="34" charset="0"/>
              </a:defRPr>
            </a:lvl2pPr>
            <a:lvl3pPr marL="1238441" indent="-247688">
              <a:defRPr>
                <a:solidFill>
                  <a:schemeClr val="tx1"/>
                </a:solidFill>
                <a:latin typeface="Arial" panose="020B0604020202020204" pitchFamily="34" charset="0"/>
                <a:cs typeface="Arial" panose="020B0604020202020204" pitchFamily="34" charset="0"/>
              </a:defRPr>
            </a:lvl3pPr>
            <a:lvl4pPr marL="1733817" indent="-247688">
              <a:defRPr>
                <a:solidFill>
                  <a:schemeClr val="tx1"/>
                </a:solidFill>
                <a:latin typeface="Arial" panose="020B0604020202020204" pitchFamily="34" charset="0"/>
                <a:cs typeface="Arial" panose="020B0604020202020204" pitchFamily="34" charset="0"/>
              </a:defRPr>
            </a:lvl4pPr>
            <a:lvl5pPr marL="2229193" indent="-247688">
              <a:defRPr>
                <a:solidFill>
                  <a:schemeClr val="tx1"/>
                </a:solidFill>
                <a:latin typeface="Arial" panose="020B0604020202020204" pitchFamily="34" charset="0"/>
                <a:cs typeface="Arial" panose="020B0604020202020204" pitchFamily="34" charset="0"/>
              </a:defRPr>
            </a:lvl5pPr>
            <a:lvl6pPr marL="272456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19945"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153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0698"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965520-12E6-4CE4-880B-DBD50502EBBC}" type="slidenum">
              <a:rPr lang="en-GB" altLang="en-US" smtClean="0">
                <a:latin typeface="Calibri" panose="020F0502020204030204" pitchFamily="34" charset="0"/>
              </a:rPr>
              <a:pPr/>
              <a:t>29</a:t>
            </a:fld>
            <a:endParaRPr lang="en-GB"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Calibri" panose="020F0502020204030204" pitchFamily="34" charset="0"/>
              </a:rPr>
              <a:t>Click: Intro slide</a:t>
            </a:r>
          </a:p>
          <a:p>
            <a:r>
              <a:rPr lang="en-GB" sz="1100" dirty="0">
                <a:latin typeface="Calibri" panose="020F0502020204030204" pitchFamily="34" charset="0"/>
              </a:rPr>
              <a:t>Here is a slide with our amazing speakers and panellists – DL to introduce them</a:t>
            </a:r>
          </a:p>
          <a:p>
            <a:endParaRPr lang="en-GB" sz="1100" dirty="0">
              <a:latin typeface="Calibri" panose="020F0502020204030204" pitchFamily="34" charset="0"/>
            </a:endParaRPr>
          </a:p>
          <a:p>
            <a:r>
              <a:rPr lang="en-GB" sz="1100" dirty="0">
                <a:latin typeface="Calibri" panose="020F0502020204030204" pitchFamily="34" charset="0"/>
              </a:rPr>
              <a:t>Thank you to our speakers and panellists for supporting this event</a:t>
            </a:r>
          </a:p>
          <a:p>
            <a:r>
              <a:rPr lang="en-GB" sz="1100" dirty="0">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763422BC-2484-4DBD-816A-03B57D2AF8C0}" type="slidenum">
              <a:rPr lang="en-GB" smtClean="0"/>
              <a:t>3</a:t>
            </a:fld>
            <a:endParaRPr lang="en-GB" dirty="0"/>
          </a:p>
        </p:txBody>
      </p:sp>
    </p:spTree>
    <p:extLst>
      <p:ext uri="{BB962C8B-B14F-4D97-AF65-F5344CB8AC3E}">
        <p14:creationId xmlns:p14="http://schemas.microsoft.com/office/powerpoint/2010/main" val="847872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GB" sz="1100" b="1" dirty="0"/>
              <a:t>Presenter talk: </a:t>
            </a:r>
          </a:p>
          <a:p>
            <a:endParaRPr lang="en-GB" sz="1100" b="0" dirty="0"/>
          </a:p>
          <a:p>
            <a:r>
              <a:rPr lang="en-GB" sz="1100" b="0" dirty="0"/>
              <a:t>While we are not going to go into detail regarding the UTI prevention, before we go into management we wanted to highlight non-antibiotic agents that can be used to prevent or manage UTIs.</a:t>
            </a:r>
          </a:p>
          <a:p>
            <a:endParaRPr lang="en-GB" sz="1100" b="0" dirty="0"/>
          </a:p>
          <a:p>
            <a:r>
              <a:rPr lang="en-GB" sz="1100" b="0" dirty="0"/>
              <a:t>NICE guidance for lower UTIs reviewed the effectiveness of cranberry products to support prevention or management so currently only include self care advice specific to paracetamol and hydration.</a:t>
            </a:r>
          </a:p>
          <a:p>
            <a:endParaRPr lang="en-GB" sz="1100" b="0" dirty="0"/>
          </a:p>
          <a:p>
            <a:r>
              <a:rPr lang="en-GB" sz="1100" b="0" dirty="0"/>
              <a:t>For recurrent UTI, the NICE evidence review highlighted the effectiveness of vaginal oestrogen for preventing recurrent UTIs and indicate it as a first line method for management in post menopausal women.</a:t>
            </a:r>
          </a:p>
          <a:p>
            <a:endParaRPr lang="en-GB" sz="1100" b="0" dirty="0"/>
          </a:p>
          <a:p>
            <a:r>
              <a:rPr lang="en-GB" sz="1100" b="0" dirty="0"/>
              <a:t>For self care NICE state that some women with recurrent UTI may wish to try D‑mannose if they are not pregnant (the evidence for D‑mannose was based on a study in which it was taken as 200 ml of 1% solution once daily in the evening). D‑mannose is a sugar that is available to buy as powder or tablets; it is not a medicine.</a:t>
            </a:r>
          </a:p>
          <a:p>
            <a:endParaRPr lang="en-GB" sz="1100" b="0" dirty="0"/>
          </a:p>
          <a:p>
            <a:r>
              <a:rPr lang="en-GB" sz="1100" b="0" dirty="0"/>
              <a:t>Although the benefit is uncertain, some women with recurrent UTI may wish to try cranberry products if they are not pregnant (evidence of benefit is uncertain and there is no evidence of benefit for older women). Some children and young people under 16 years with recurrent UTI may wish to try cranberry products with the advice of a paediatric specialist (evidence of benefit is uncertain).</a:t>
            </a:r>
          </a:p>
          <a:p>
            <a:endParaRPr lang="en-GB" sz="1100" b="0" dirty="0"/>
          </a:p>
          <a:p>
            <a:pPr defTabSz="990752">
              <a:defRPr/>
            </a:pPr>
            <a:r>
              <a:rPr lang="en-GB" sz="1100" b="0" dirty="0">
                <a:solidFill>
                  <a:srgbClr val="000000"/>
                </a:solidFill>
              </a:rPr>
              <a:t>From the NICE website - In 2022, NICE have reviewed the evidence for use of Methenamine Hippurate (</a:t>
            </a:r>
            <a:r>
              <a:rPr lang="en-GB" sz="1100" b="0" dirty="0" err="1">
                <a:solidFill>
                  <a:srgbClr val="000000"/>
                </a:solidFill>
              </a:rPr>
              <a:t>Hiprex</a:t>
            </a:r>
            <a:r>
              <a:rPr lang="en-GB" sz="1100" b="0" dirty="0">
                <a:solidFill>
                  <a:srgbClr val="000000"/>
                </a:solidFill>
              </a:rPr>
              <a:t>) and state that this may impact guidance. We don’t know when that will be or what the outcome of this will be but some trusts do include within protocols for recurrent UTI management.</a:t>
            </a:r>
          </a:p>
          <a:p>
            <a:endParaRPr lang="en-GB" sz="1100" b="0" dirty="0"/>
          </a:p>
          <a:p>
            <a:endParaRPr lang="en-GB" sz="1100" b="0" dirty="0"/>
          </a:p>
          <a:p>
            <a:endParaRPr lang="en-GB" sz="1100" b="0" dirty="0"/>
          </a:p>
          <a:p>
            <a:r>
              <a:rPr lang="en-GB" sz="1100" b="1" dirty="0"/>
              <a:t>More information: </a:t>
            </a:r>
          </a:p>
          <a:p>
            <a:endParaRPr lang="en-GB" sz="1100" dirty="0"/>
          </a:p>
          <a:p>
            <a:r>
              <a:rPr lang="en-GB" sz="1100" b="0" dirty="0"/>
              <a:t> The evidence review for cranberry products is based on 2 </a:t>
            </a:r>
            <a:r>
              <a:rPr lang="en-GB" sz="1100" b="0" dirty="0" err="1"/>
              <a:t>RCTs</a:t>
            </a:r>
            <a:r>
              <a:rPr lang="en-GB" sz="1100" b="0" dirty="0"/>
              <a:t>, (Wing et al. 2008 and Wing et al. 2015) in pregnant women. Both studies were conducted in healthy pregnant women, who otherwise had no indication or risk of asymptomatic bacteriuria or UTI. The included studies looked at cranberry capsules or cranberry juice drinks in pregnant women of less than 16 weeks gestation. The dose of </a:t>
            </a:r>
            <a:r>
              <a:rPr lang="en-GB" sz="1100" b="0" dirty="0" err="1"/>
              <a:t>proanthocyanidin</a:t>
            </a:r>
            <a:r>
              <a:rPr lang="en-GB" sz="1100" b="0" dirty="0"/>
              <a:t> within the capsules and juice drink, which is considered to be the active ingredient, was reported as equivalent as the same researchers conducted both studies (approximately 32-34 mg of </a:t>
            </a:r>
            <a:r>
              <a:rPr lang="en-GB" sz="1100" b="0" dirty="0" err="1"/>
              <a:t>proanthocyanidin</a:t>
            </a:r>
            <a:r>
              <a:rPr lang="en-GB" sz="1100" b="0" dirty="0"/>
              <a:t>). </a:t>
            </a:r>
          </a:p>
          <a:p>
            <a:endParaRPr lang="en-GB" sz="1100" b="0" dirty="0"/>
          </a:p>
          <a:p>
            <a:r>
              <a:rPr lang="en-GB" sz="1100" b="0" dirty="0"/>
              <a:t>One double blind </a:t>
            </a:r>
            <a:r>
              <a:rPr lang="en-GB" sz="1100" b="0" dirty="0" err="1"/>
              <a:t>RCT</a:t>
            </a:r>
            <a:r>
              <a:rPr lang="en-GB" sz="1100" b="0" dirty="0"/>
              <a:t> (Wing et al. 2008) assessed the efficacy of cranberry juice drink compared with placebo juice drink, when used to prevent UTI in healthy pregnant women. Wing et al. (2008) found no significant difference between the cranberry juice groups compared to the placebo group in the incidence of UTI or incidence of asymptomatic bacteriuria, incidence of pyelonephritis, preterm delivery &lt;37 weeks, babies born with low birth weight, 1 min Apgar score &lt;7, or admission to neonatal intensive care unit (</a:t>
            </a:r>
            <a:r>
              <a:rPr lang="en-GB" sz="1100" b="0" dirty="0" err="1"/>
              <a:t>NICU</a:t>
            </a:r>
            <a:r>
              <a:rPr lang="en-GB" sz="1100" b="0" dirty="0"/>
              <a:t>) (very low quality evidence).</a:t>
            </a:r>
          </a:p>
          <a:p>
            <a:endParaRPr lang="en-GB" sz="1100" b="0" dirty="0"/>
          </a:p>
          <a:p>
            <a:r>
              <a:rPr lang="en-GB" sz="1100" b="0" dirty="0"/>
              <a:t>One double blind </a:t>
            </a:r>
            <a:r>
              <a:rPr lang="en-GB" sz="1100" b="0" dirty="0" err="1"/>
              <a:t>RCT</a:t>
            </a:r>
            <a:r>
              <a:rPr lang="en-GB" sz="1100" b="0" dirty="0"/>
              <a:t> (Wing et al. 2015) assessed the safety and tolerability of cranberry capsules, when used to prevent UTI in healthy pregnant women. Wing et al. (2015) found that 25% of the participants had a history of UTI (p-value not reported). There was no significant difference in the number of babies born with a 1 min Apgar score,</a:t>
            </a:r>
            <a:r>
              <a:rPr lang="en-GB" sz="1100" b="0" baseline="0" dirty="0"/>
              <a:t> i</a:t>
            </a:r>
            <a:r>
              <a:rPr lang="en-GB" sz="1100" b="0" dirty="0"/>
              <a:t>n those treated with cranberry capsules compared to placebo (1 </a:t>
            </a:r>
            <a:r>
              <a:rPr lang="en-GB" sz="1100" b="0" dirty="0" err="1"/>
              <a:t>RCT</a:t>
            </a:r>
            <a:r>
              <a:rPr lang="en-GB" sz="1100" b="0" dirty="0"/>
              <a:t>, n=33, 21.4% versus 0%; RR and 95% CI not stated, calculated by NICE as RR 9.33 95% 0.52 to 167.36; very low quality evidence). </a:t>
            </a:r>
          </a:p>
          <a:p>
            <a:endParaRPr lang="en-GB" sz="1100" b="0" dirty="0"/>
          </a:p>
          <a:p>
            <a:r>
              <a:rPr lang="en-GB" sz="1100" b="0" dirty="0"/>
              <a:t>There was no significant difference in preterm delivery (&lt;37 weeks) rates, the</a:t>
            </a:r>
            <a:r>
              <a:rPr lang="en-GB" sz="1100" b="0" baseline="0" dirty="0"/>
              <a:t> n</a:t>
            </a:r>
            <a:r>
              <a:rPr lang="en-GB" sz="1100" b="0" dirty="0"/>
              <a:t>umber of babies born with low birth weight (&lt; 2500g) or the number of admissions to a neonatal intensive care unit in those treated with cranberry capsules compared with placebo. </a:t>
            </a:r>
          </a:p>
          <a:p>
            <a:endParaRPr lang="en-GB" sz="1100" b="0" dirty="0"/>
          </a:p>
          <a:p>
            <a:r>
              <a:rPr lang="en-GB" sz="1100" b="0" dirty="0"/>
              <a:t>Overall, there were no significant differences in maternal or neonatal outcomes reported in both studies. </a:t>
            </a:r>
          </a:p>
          <a:p>
            <a:endParaRPr lang="en-GB" sz="1100" b="0" dirty="0"/>
          </a:p>
          <a:p>
            <a:r>
              <a:rPr lang="en-GB" sz="1100" b="0" dirty="0"/>
              <a:t>No systematic reviews or RCTs were identified that provided data on cranberry products for UTI in men, non-pregnant women and children. </a:t>
            </a:r>
          </a:p>
          <a:p>
            <a:endParaRPr lang="en-GB" sz="1100" b="0" dirty="0"/>
          </a:p>
          <a:p>
            <a:r>
              <a:rPr lang="en-GB" sz="1100" b="1" dirty="0"/>
              <a:t>References: </a:t>
            </a:r>
          </a:p>
          <a:p>
            <a:endParaRPr lang="en-GB" sz="1100" b="1" dirty="0"/>
          </a:p>
          <a:p>
            <a:endParaRPr lang="en-GB" sz="1100" b="0" dirty="0"/>
          </a:p>
          <a:p>
            <a:r>
              <a:rPr lang="en-GB" sz="1100" b="0" dirty="0"/>
              <a:t>Urinary tract infection (recurrent): antimicrobial prescribing. NICE guideline [NG112] Published: 31 October 2018. https://www.nice.org.uk/guidance/ng112</a:t>
            </a:r>
          </a:p>
          <a:p>
            <a:endParaRPr lang="en-GB" sz="1100" b="0" dirty="0"/>
          </a:p>
          <a:p>
            <a:r>
              <a:rPr lang="en-GB" altLang="en-US" sz="1100" b="0" dirty="0"/>
              <a:t>Urinary tract infection (lower): antimicrobial prescribing, NICE guideline [NG109], Published: 31 October 2018</a:t>
            </a:r>
          </a:p>
          <a:p>
            <a:r>
              <a:rPr lang="en-GB" altLang="en-US" sz="1100" b="0" dirty="0"/>
              <a:t>https://www.nice.org.uk/guidance/ng109</a:t>
            </a:r>
          </a:p>
          <a:p>
            <a:endParaRPr lang="en-GB" sz="1100" b="0" dirty="0"/>
          </a:p>
          <a:p>
            <a:pPr defTabSz="990752">
              <a:defRPr/>
            </a:pPr>
            <a:r>
              <a:rPr lang="en-GB" sz="1100" b="0" dirty="0"/>
              <a:t>2022 exceptional surveillance of urinary tract infection (recurrent): antimicrobial prescribing (NICE guideline NG112)</a:t>
            </a:r>
          </a:p>
          <a:p>
            <a:r>
              <a:rPr lang="en-GB" sz="1100" b="0" dirty="0"/>
              <a:t>https://www.nice.org.uk/guidance/ng112/resources/2022-exceptional-surveillance-of-urinary-tract-infection-recurrent-antimicrobial-prescribing-nice-guideline-ng112-11187931213/chapter/Surveillance-decision?tab=evidence</a:t>
            </a:r>
            <a:endParaRPr lang="en-GB" sz="1100" b="1" dirty="0"/>
          </a:p>
        </p:txBody>
      </p:sp>
      <p:sp>
        <p:nvSpPr>
          <p:cNvPr id="4" name="Date Placeholder 3"/>
          <p:cNvSpPr>
            <a:spLocks noGrp="1"/>
          </p:cNvSpPr>
          <p:nvPr>
            <p:ph type="dt" idx="10"/>
          </p:nvPr>
        </p:nvSpPr>
        <p:spPr/>
        <p:txBody>
          <a:bodyPr/>
          <a:lstStyle/>
          <a:p>
            <a:pPr>
              <a:defRPr/>
            </a:pPr>
            <a:fld id="{DA1D2EE7-A65F-44F9-AA2B-51C9719F5F5B}" type="datetime1">
              <a:rPr lang="en-US" smtClean="0"/>
              <a:t>3/27/2024</a:t>
            </a:fld>
            <a:endParaRPr lang="en-US"/>
          </a:p>
        </p:txBody>
      </p:sp>
      <p:sp>
        <p:nvSpPr>
          <p:cNvPr id="5" name="Footer Placeholder 4"/>
          <p:cNvSpPr>
            <a:spLocks noGrp="1"/>
          </p:cNvSpPr>
          <p:nvPr>
            <p:ph type="ftr" sz="quarter" idx="11"/>
          </p:nvPr>
        </p:nvSpPr>
        <p:spPr/>
        <p:txBody>
          <a:bodyPr/>
          <a:lstStyle/>
          <a:p>
            <a:pPr>
              <a:defRPr/>
            </a:pPr>
            <a:r>
              <a:rPr lang="en-GB"/>
              <a:t>Older adult leaflet development - BJGP - 23.2.18 Leah Jones</a:t>
            </a:r>
            <a:endParaRPr lang="en-US"/>
          </a:p>
        </p:txBody>
      </p:sp>
      <p:sp>
        <p:nvSpPr>
          <p:cNvPr id="6" name="Slide Number Placeholder 5"/>
          <p:cNvSpPr>
            <a:spLocks noGrp="1"/>
          </p:cNvSpPr>
          <p:nvPr>
            <p:ph type="sldNum" sz="quarter" idx="12"/>
          </p:nvPr>
        </p:nvSpPr>
        <p:spPr/>
        <p:txBody>
          <a:bodyPr/>
          <a:lstStyle/>
          <a:p>
            <a:pPr>
              <a:defRPr/>
            </a:pPr>
            <a:fld id="{9AE0CBF3-2A0A-4409-B599-FEFEAF974B88}" type="slidenum">
              <a:rPr lang="en-US" smtClean="0"/>
              <a:pPr>
                <a:defRPr/>
              </a:pPr>
              <a:t>30</a:t>
            </a:fld>
            <a:endParaRPr lang="en-US"/>
          </a:p>
        </p:txBody>
      </p:sp>
    </p:spTree>
    <p:extLst>
      <p:ext uri="{BB962C8B-B14F-4D97-AF65-F5344CB8AC3E}">
        <p14:creationId xmlns:p14="http://schemas.microsoft.com/office/powerpoint/2010/main" val="3740636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29FE2332-2C2C-43CE-81F4-99A73C3CD3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F9A66AE9-48DB-437A-80BD-228432E238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i="0" dirty="0"/>
              <a:t>Presenter Talk</a:t>
            </a:r>
          </a:p>
          <a:p>
            <a:pPr defTabSz="990752">
              <a:defRPr/>
            </a:pPr>
            <a:r>
              <a:rPr lang="en-GB" altLang="en-US" b="0" i="1" dirty="0"/>
              <a:t>NICE hosts detailed prescribing guidance for women, men, and children with suspected lower UTI, prostatitis and pyelonephritis</a:t>
            </a:r>
          </a:p>
          <a:p>
            <a:r>
              <a:rPr lang="en-GB" altLang="en-US" b="0" i="1" dirty="0"/>
              <a:t>It was developed in collaboration with multiple stakeholders and is summarised in decision tools linked to the main guidance  </a:t>
            </a:r>
          </a:p>
          <a:p>
            <a:endParaRPr lang="en-GB" altLang="en-US" b="0" i="1" dirty="0"/>
          </a:p>
          <a:p>
            <a:r>
              <a:rPr lang="en-GB" altLang="en-US" b="0" i="1" dirty="0"/>
              <a:t>The NICE guidance for the management of lower urinary tract infections NICE suggest considering a back-up antibiotic prescription (to use if symptoms do not start to improve within 48 hours or worsen at any time) for women with lower UTI o</a:t>
            </a:r>
            <a:r>
              <a:rPr lang="en-GB" b="0" dirty="0"/>
              <a:t>r an immediate antibiotic prescription for women with lower UTI who are not pregnant.</a:t>
            </a:r>
            <a:r>
              <a:rPr lang="en-GB" altLang="en-US" b="0" i="1" dirty="0"/>
              <a:t> Take account of:</a:t>
            </a:r>
          </a:p>
          <a:p>
            <a:endParaRPr lang="en-GB" altLang="en-US" b="0" i="1" dirty="0"/>
          </a:p>
          <a:p>
            <a:r>
              <a:rPr lang="en-GB" altLang="en-US" b="0" i="1" dirty="0"/>
              <a:t>    the severity of symptoms</a:t>
            </a:r>
          </a:p>
          <a:p>
            <a:endParaRPr lang="en-GB" altLang="en-US" b="0" i="1" dirty="0"/>
          </a:p>
          <a:p>
            <a:r>
              <a:rPr lang="en-GB" altLang="en-US" b="0" i="1" dirty="0"/>
              <a:t>    the risk of developing complications, which is higher in people with known or suspected structural or functional abnormality of the genitourinary tract or immunosuppression</a:t>
            </a:r>
          </a:p>
          <a:p>
            <a:endParaRPr lang="en-GB" altLang="en-US" b="0" i="1" dirty="0"/>
          </a:p>
          <a:p>
            <a:r>
              <a:rPr lang="en-GB" altLang="en-US" b="0" i="1" dirty="0"/>
              <a:t>    the evidence for back-up antibiotic prescriptions, which was only in non-pregnant women with lower UTI where immediate antibiotic treatment was not considered necessary</a:t>
            </a:r>
          </a:p>
          <a:p>
            <a:endParaRPr lang="en-GB" altLang="en-US" b="0" i="1" dirty="0"/>
          </a:p>
          <a:p>
            <a:r>
              <a:rPr lang="en-GB" altLang="en-US" b="0" i="1" dirty="0"/>
              <a:t>    previous urine culture and susceptibility results</a:t>
            </a:r>
          </a:p>
          <a:p>
            <a:endParaRPr lang="en-GB" altLang="en-US" b="0" i="1" dirty="0"/>
          </a:p>
          <a:p>
            <a:r>
              <a:rPr lang="en-GB" altLang="en-US" b="0" i="1" dirty="0"/>
              <a:t>    previous antibiotic use, which may have led to resistant bacteria</a:t>
            </a:r>
          </a:p>
          <a:p>
            <a:endParaRPr lang="en-GB" altLang="en-US" b="0" i="1" dirty="0"/>
          </a:p>
          <a:p>
            <a:r>
              <a:rPr lang="en-GB" altLang="en-US" b="0" i="1" dirty="0"/>
              <a:t>    preferences of the woman for antibiotic use.</a:t>
            </a:r>
          </a:p>
          <a:p>
            <a:endParaRPr lang="en-GB" altLang="en-US" b="0" i="1" dirty="0"/>
          </a:p>
          <a:p>
            <a:endParaRPr lang="en-GB" altLang="en-US" dirty="0"/>
          </a:p>
          <a:p>
            <a:r>
              <a:rPr lang="en-GB" altLang="en-US" dirty="0"/>
              <a:t>Presenter Notes</a:t>
            </a:r>
          </a:p>
          <a:p>
            <a:endParaRPr lang="en-GB" altLang="en-US" dirty="0"/>
          </a:p>
          <a:p>
            <a:endParaRPr lang="en-GB" altLang="en-US" dirty="0"/>
          </a:p>
          <a:p>
            <a:r>
              <a:rPr lang="en-GB" altLang="en-US" dirty="0"/>
              <a:t>References:</a:t>
            </a:r>
            <a:endParaRPr lang="en-GB" altLang="en-US" b="0" dirty="0"/>
          </a:p>
          <a:p>
            <a:r>
              <a:rPr lang="en-GB" altLang="en-US" b="0" dirty="0"/>
              <a:t>Urinary tract infection (lower): antimicrobial prescribing, NICE guideline [NG109], Published: 31 October 2018</a:t>
            </a:r>
          </a:p>
          <a:p>
            <a:r>
              <a:rPr lang="en-GB" altLang="en-US" b="0" dirty="0"/>
              <a:t>https://www.nice.org.uk/guidance/ng109</a:t>
            </a:r>
          </a:p>
          <a:p>
            <a:endParaRPr lang="en-GB" altLang="en-US" dirty="0"/>
          </a:p>
        </p:txBody>
      </p:sp>
      <p:sp>
        <p:nvSpPr>
          <p:cNvPr id="4" name="Date Placeholder 3">
            <a:extLst>
              <a:ext uri="{FF2B5EF4-FFF2-40B4-BE49-F238E27FC236}">
                <a16:creationId xmlns:a16="http://schemas.microsoft.com/office/drawing/2014/main" id="{E563BF12-3FA0-4AFF-A0F0-04516BED53D5}"/>
              </a:ext>
            </a:extLst>
          </p:cNvPr>
          <p:cNvSpPr>
            <a:spLocks noGrp="1"/>
          </p:cNvSpPr>
          <p:nvPr>
            <p:ph type="dt" sz="quarter" idx="1"/>
          </p:nvPr>
        </p:nvSpPr>
        <p:spPr/>
        <p:txBody>
          <a:bodyPr/>
          <a:lstStyle/>
          <a:p>
            <a:pPr>
              <a:defRPr/>
            </a:pPr>
            <a:fld id="{0B354EBC-5EAE-4A42-9D23-86E36B30C3CF}" type="datetime3">
              <a:rPr lang="en-GB"/>
              <a:pPr>
                <a:defRPr/>
              </a:pPr>
              <a:t>27 March, 2024</a:t>
            </a:fld>
            <a:endParaRPr lang="en-GB" dirty="0"/>
          </a:p>
        </p:txBody>
      </p:sp>
      <p:sp>
        <p:nvSpPr>
          <p:cNvPr id="5" name="Footer Placeholder 4">
            <a:extLst>
              <a:ext uri="{FF2B5EF4-FFF2-40B4-BE49-F238E27FC236}">
                <a16:creationId xmlns:a16="http://schemas.microsoft.com/office/drawing/2014/main" id="{D2E8D76F-12B1-426B-9193-56F616E3510A}"/>
              </a:ext>
            </a:extLst>
          </p:cNvPr>
          <p:cNvSpPr>
            <a:spLocks noGrp="1"/>
          </p:cNvSpPr>
          <p:nvPr>
            <p:ph type="ftr" sz="quarter" idx="4"/>
          </p:nvPr>
        </p:nvSpPr>
        <p:spPr/>
        <p:txBody>
          <a:bodyPr/>
          <a:lstStyle/>
          <a:p>
            <a:pPr>
              <a:defRPr/>
            </a:pPr>
            <a:r>
              <a:rPr lang="en-GB" dirty="0"/>
              <a:t>TARGET Antibiotics Presentation - UTI - V7 2019.2.13.pptx</a:t>
            </a:r>
          </a:p>
        </p:txBody>
      </p:sp>
      <p:sp>
        <p:nvSpPr>
          <p:cNvPr id="75782" name="Slide Number Placeholder 5">
            <a:extLst>
              <a:ext uri="{FF2B5EF4-FFF2-40B4-BE49-F238E27FC236}">
                <a16:creationId xmlns:a16="http://schemas.microsoft.com/office/drawing/2014/main" id="{941FC558-F0F0-4E0B-8DEB-DDBF9EB409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8426" indent="-309610">
              <a:defRPr>
                <a:solidFill>
                  <a:schemeClr val="tx1"/>
                </a:solidFill>
                <a:latin typeface="Arial" panose="020B0604020202020204" pitchFamily="34" charset="0"/>
                <a:cs typeface="Arial" panose="020B0604020202020204" pitchFamily="34" charset="0"/>
              </a:defRPr>
            </a:lvl2pPr>
            <a:lvl3pPr marL="1243601" indent="-247688">
              <a:defRPr>
                <a:solidFill>
                  <a:schemeClr val="tx1"/>
                </a:solidFill>
                <a:latin typeface="Arial" panose="020B0604020202020204" pitchFamily="34" charset="0"/>
                <a:cs typeface="Arial" panose="020B0604020202020204" pitchFamily="34" charset="0"/>
              </a:defRPr>
            </a:lvl3pPr>
            <a:lvl4pPr marL="1740697" indent="-247688">
              <a:defRPr>
                <a:solidFill>
                  <a:schemeClr val="tx1"/>
                </a:solidFill>
                <a:latin typeface="Arial" panose="020B0604020202020204" pitchFamily="34" charset="0"/>
                <a:cs typeface="Arial" panose="020B0604020202020204" pitchFamily="34" charset="0"/>
              </a:defRPr>
            </a:lvl4pPr>
            <a:lvl5pPr marL="2237794" indent="-247688">
              <a:defRPr>
                <a:solidFill>
                  <a:schemeClr val="tx1"/>
                </a:solidFill>
                <a:latin typeface="Arial" panose="020B0604020202020204" pitchFamily="34" charset="0"/>
                <a:cs typeface="Arial" panose="020B0604020202020204" pitchFamily="34" charset="0"/>
              </a:defRPr>
            </a:lvl5pPr>
            <a:lvl6pPr marL="2733170"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28546"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239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929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A2A8ED-6055-4D9A-B6DA-CAD2613AD18B}" type="slidenum">
              <a:rPr lang="en-GB" altLang="en-US" smtClean="0">
                <a:latin typeface="Calibri" panose="020F0502020204030204" pitchFamily="34" charset="0"/>
              </a:rPr>
              <a:pPr/>
              <a:t>31</a:t>
            </a:fld>
            <a:endParaRPr lang="en-GB" altLang="en-US" dirty="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0950834-0A5A-4848-8243-1AD052510E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EBE4FFFA-3359-4A39-8B85-54FAB30C379C}"/>
              </a:ext>
            </a:extLst>
          </p:cNvPr>
          <p:cNvSpPr>
            <a:spLocks noGrp="1"/>
          </p:cNvSpPr>
          <p:nvPr>
            <p:ph type="body" idx="1"/>
          </p:nvPr>
        </p:nvSpPr>
        <p:spPr bwMode="auto"/>
        <p:txBody>
          <a:bodyPr wrap="square" numCol="1" anchor="t" anchorCtr="0" compatLnSpc="1">
            <a:prstTxWarp prst="textNoShape">
              <a:avLst/>
            </a:prstTxWarp>
          </a:bodyPr>
          <a:lstStyle/>
          <a:p>
            <a:r>
              <a:rPr lang="en-GB" altLang="en-US" b="1" i="0" dirty="0"/>
              <a:t>Presenter Talk</a:t>
            </a:r>
          </a:p>
          <a:p>
            <a:r>
              <a:rPr lang="en-GB" altLang="en-US" b="0" i="1" dirty="0"/>
              <a:t>This data comes from surveys that targets households asking about knowledge attitudes and practices specific to amicrobial use and the management of common infection. The research is conducted by a market research agency in Feb/March of each of the years indicated.</a:t>
            </a:r>
          </a:p>
          <a:p>
            <a:endParaRPr lang="en-GB" altLang="en-US" b="0" i="1" dirty="0"/>
          </a:p>
          <a:p>
            <a:r>
              <a:rPr lang="en-GB" altLang="en-US" b="0" i="1" dirty="0"/>
              <a:t>Findings from 2023 showed that: </a:t>
            </a:r>
          </a:p>
          <a:p>
            <a:endParaRPr lang="en-GB" altLang="en-US" b="0" i="1" dirty="0"/>
          </a:p>
          <a:p>
            <a:pPr defTabSz="990752">
              <a:defRPr/>
            </a:pPr>
            <a:r>
              <a:rPr lang="en-GB" altLang="en-US" b="0" i="1" dirty="0"/>
              <a:t>About 54% of the public support the prescribing of delayed antibiotics, depending on the type of infection. </a:t>
            </a:r>
          </a:p>
          <a:p>
            <a:pPr defTabSz="990752">
              <a:defRPr/>
            </a:pPr>
            <a:endParaRPr lang="en-GB" altLang="en-US" b="0" i="1" dirty="0"/>
          </a:p>
          <a:p>
            <a:pPr defTabSz="990752">
              <a:defRPr/>
            </a:pPr>
            <a:r>
              <a:rPr lang="en-GB" altLang="en-US" b="0" i="1" dirty="0"/>
              <a:t>In the last 12 months, 7% of the people in the survey had received a delayed antibiotic prescription </a:t>
            </a:r>
            <a:r>
              <a:rPr lang="en-GB" b="0" dirty="0"/>
              <a:t>(n=370)</a:t>
            </a:r>
            <a:r>
              <a:rPr lang="en-GB" b="0" i="1" dirty="0"/>
              <a:t> and of these about 19% didn’t end up using them.</a:t>
            </a:r>
            <a:r>
              <a:rPr lang="en-GB" altLang="en-US" b="0" i="1" dirty="0"/>
              <a:t> Most commonly this was for a respiratory tract infection (cough, sore throat, ear infection etc…), but for 16% it was for  UTI.</a:t>
            </a:r>
          </a:p>
          <a:p>
            <a:endParaRPr lang="en-GB" altLang="en-US" b="0" i="1" dirty="0"/>
          </a:p>
          <a:p>
            <a:r>
              <a:rPr lang="en-GB" altLang="en-US" b="0" i="1" dirty="0"/>
              <a:t>There is strongest support for delayed antibiotics in response to a urine infection (52% support), followed by an ear infection (49%) and a throat infection (47%). </a:t>
            </a:r>
          </a:p>
          <a:p>
            <a:endParaRPr lang="en-GB" altLang="en-US" b="1" i="1" dirty="0"/>
          </a:p>
          <a:p>
            <a:pPr defTabSz="990752">
              <a:defRPr/>
            </a:pPr>
            <a:r>
              <a:rPr lang="en-GB" altLang="en-US" b="0" i="1" kern="0" dirty="0">
                <a:solidFill>
                  <a:schemeClr val="accent6">
                    <a:lumMod val="10000"/>
                  </a:schemeClr>
                </a:solidFill>
              </a:rPr>
              <a:t>Consider back-up rather than immediate antibiotics for UTIs using the guidance discussed on the previous slide – but make sure to explain rationale, pain relief, and how to collect prescription</a:t>
            </a:r>
          </a:p>
          <a:p>
            <a:endParaRPr lang="en-GB" altLang="en-US" dirty="0"/>
          </a:p>
          <a:p>
            <a:r>
              <a:rPr lang="en-GB" altLang="en-US" dirty="0"/>
              <a:t>Presenter Notes</a:t>
            </a:r>
          </a:p>
          <a:p>
            <a:endParaRPr lang="en-GB" altLang="en-US" b="0" dirty="0"/>
          </a:p>
          <a:p>
            <a:r>
              <a:rPr lang="en-GB" altLang="en-US" b="0" dirty="0"/>
              <a:t>This information comes from a study using a random sample of 5390 adults in England aged 18+. Data was collected using a 1 year recall period from May-June using an online survey that targeted households. Data was weighted to be representative of the population. </a:t>
            </a:r>
          </a:p>
          <a:p>
            <a:endParaRPr lang="en-GB" altLang="en-US" b="0" dirty="0"/>
          </a:p>
          <a:p>
            <a:r>
              <a:rPr lang="en-GB" altLang="en-US" b="0" dirty="0"/>
              <a:t>The key categories from bottom dark blue to the top grey are:</a:t>
            </a:r>
          </a:p>
          <a:p>
            <a:r>
              <a:rPr lang="en-GB" altLang="en-US" b="0" dirty="0"/>
              <a:t>Strongly support, Tend to support, Neither support/oppose, Tend to oppose, Strongly oppose, Don’t know</a:t>
            </a:r>
          </a:p>
          <a:p>
            <a:endParaRPr lang="en-GB" altLang="en-US" dirty="0"/>
          </a:p>
          <a:p>
            <a:r>
              <a:rPr lang="en-GB" altLang="en-US" dirty="0"/>
              <a:t>References:</a:t>
            </a:r>
            <a:endParaRPr lang="en-GB" altLang="en-US" b="0" dirty="0"/>
          </a:p>
          <a:p>
            <a:pPr>
              <a:defRPr/>
            </a:pPr>
            <a:endParaRPr lang="en-GB" altLang="en-US" b="0" i="1" dirty="0"/>
          </a:p>
          <a:p>
            <a:pPr>
              <a:defRPr/>
            </a:pPr>
            <a:r>
              <a:rPr lang="en-GB" altLang="en-US" b="0" i="1" dirty="0"/>
              <a:t>This data is currently being submitted for publication, please contact the t</a:t>
            </a:r>
          </a:p>
          <a:p>
            <a:pPr>
              <a:defRPr/>
            </a:pPr>
            <a:endParaRPr lang="en-GB" altLang="en-US" b="0" i="1" dirty="0"/>
          </a:p>
          <a:p>
            <a:pPr>
              <a:defRPr/>
            </a:pPr>
            <a:endParaRPr lang="en-GB" altLang="en-US" dirty="0"/>
          </a:p>
        </p:txBody>
      </p:sp>
      <p:sp>
        <p:nvSpPr>
          <p:cNvPr id="4" name="Date Placeholder 3">
            <a:extLst>
              <a:ext uri="{FF2B5EF4-FFF2-40B4-BE49-F238E27FC236}">
                <a16:creationId xmlns:a16="http://schemas.microsoft.com/office/drawing/2014/main" id="{0966C08A-CB28-4CD1-8049-E6CE1507D9A7}"/>
              </a:ext>
            </a:extLst>
          </p:cNvPr>
          <p:cNvSpPr>
            <a:spLocks noGrp="1"/>
          </p:cNvSpPr>
          <p:nvPr>
            <p:ph type="dt" sz="quarter" idx="1"/>
          </p:nvPr>
        </p:nvSpPr>
        <p:spPr/>
        <p:txBody>
          <a:bodyPr/>
          <a:lstStyle/>
          <a:p>
            <a:pPr>
              <a:defRPr/>
            </a:pPr>
            <a:fld id="{5A3D5A75-4952-4949-A27F-5E8D3ACCCDEA}" type="datetime3">
              <a:rPr lang="en-GB"/>
              <a:pPr>
                <a:defRPr/>
              </a:pPr>
              <a:t>27 March, 2024</a:t>
            </a:fld>
            <a:endParaRPr lang="en-GB" dirty="0"/>
          </a:p>
        </p:txBody>
      </p:sp>
      <p:sp>
        <p:nvSpPr>
          <p:cNvPr id="5" name="Footer Placeholder 4">
            <a:extLst>
              <a:ext uri="{FF2B5EF4-FFF2-40B4-BE49-F238E27FC236}">
                <a16:creationId xmlns:a16="http://schemas.microsoft.com/office/drawing/2014/main" id="{DB8E08C8-0EAD-4411-A1E9-409AB7097A12}"/>
              </a:ext>
            </a:extLst>
          </p:cNvPr>
          <p:cNvSpPr>
            <a:spLocks noGrp="1"/>
          </p:cNvSpPr>
          <p:nvPr>
            <p:ph type="ftr" sz="quarter" idx="4"/>
          </p:nvPr>
        </p:nvSpPr>
        <p:spPr/>
        <p:txBody>
          <a:bodyPr/>
          <a:lstStyle/>
          <a:p>
            <a:pPr>
              <a:defRPr/>
            </a:pPr>
            <a:r>
              <a:rPr lang="en-GB" dirty="0"/>
              <a:t>TARGET Antibiotics Presentation - UTI - V7 2019.2.13.pptx</a:t>
            </a:r>
          </a:p>
        </p:txBody>
      </p:sp>
      <p:sp>
        <p:nvSpPr>
          <p:cNvPr id="69638" name="Slide Number Placeholder 5">
            <a:extLst>
              <a:ext uri="{FF2B5EF4-FFF2-40B4-BE49-F238E27FC236}">
                <a16:creationId xmlns:a16="http://schemas.microsoft.com/office/drawing/2014/main" id="{0E87B4AF-B0E3-4C16-B104-069D5BCA88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8426" indent="-309610">
              <a:defRPr>
                <a:solidFill>
                  <a:schemeClr val="tx1"/>
                </a:solidFill>
                <a:latin typeface="Arial" panose="020B0604020202020204" pitchFamily="34" charset="0"/>
                <a:cs typeface="Arial" panose="020B0604020202020204" pitchFamily="34" charset="0"/>
              </a:defRPr>
            </a:lvl2pPr>
            <a:lvl3pPr marL="1243601" indent="-247688">
              <a:defRPr>
                <a:solidFill>
                  <a:schemeClr val="tx1"/>
                </a:solidFill>
                <a:latin typeface="Arial" panose="020B0604020202020204" pitchFamily="34" charset="0"/>
                <a:cs typeface="Arial" panose="020B0604020202020204" pitchFamily="34" charset="0"/>
              </a:defRPr>
            </a:lvl3pPr>
            <a:lvl4pPr marL="1740697" indent="-247688">
              <a:defRPr>
                <a:solidFill>
                  <a:schemeClr val="tx1"/>
                </a:solidFill>
                <a:latin typeface="Arial" panose="020B0604020202020204" pitchFamily="34" charset="0"/>
                <a:cs typeface="Arial" panose="020B0604020202020204" pitchFamily="34" charset="0"/>
              </a:defRPr>
            </a:lvl4pPr>
            <a:lvl5pPr marL="2237794" indent="-247688">
              <a:defRPr>
                <a:solidFill>
                  <a:schemeClr val="tx1"/>
                </a:solidFill>
                <a:latin typeface="Arial" panose="020B0604020202020204" pitchFamily="34" charset="0"/>
                <a:cs typeface="Arial" panose="020B0604020202020204" pitchFamily="34" charset="0"/>
              </a:defRPr>
            </a:lvl5pPr>
            <a:lvl6pPr marL="2733170"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28546"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239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929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82AD31-3D02-4701-85F7-147CEE685649}" type="slidenum">
              <a:rPr lang="en-GB" altLang="en-US" smtClean="0">
                <a:latin typeface="Calibri" panose="020F0502020204030204" pitchFamily="34" charset="0"/>
              </a:rPr>
              <a:pPr/>
              <a:t>32</a:t>
            </a:fld>
            <a:endParaRPr lang="en-GB" altLang="en-US" dirty="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F114FFA-033B-46D4-9E5F-523B0569F8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1A160B6-640F-4332-9291-9E3BA41BCF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dirty="0"/>
              <a:t>Presenter Talk</a:t>
            </a:r>
          </a:p>
          <a:p>
            <a:endParaRPr lang="en-GB" altLang="en-US" b="0" dirty="0"/>
          </a:p>
          <a:p>
            <a:r>
              <a:rPr lang="en-GB" altLang="en-US" b="0" dirty="0"/>
              <a:t>For non-pregnant women aged 16 years and over Nice recommend:</a:t>
            </a:r>
          </a:p>
          <a:p>
            <a:endParaRPr lang="en-GB" altLang="en-US" b="0" dirty="0"/>
          </a:p>
          <a:p>
            <a:r>
              <a:rPr lang="en-GB" b="0" dirty="0"/>
              <a:t>Nitrofurantoin (if estimated glomerular filtration rate [eGFR] is 45 ml/minute or more):</a:t>
            </a:r>
          </a:p>
          <a:p>
            <a:r>
              <a:rPr lang="en-GB" b="0" dirty="0"/>
              <a:t>100 mg modified-release twice a day (or, if unavailable, 50 mg four times a day) for 3 days</a:t>
            </a:r>
          </a:p>
          <a:p>
            <a:endParaRPr lang="en-GB" b="0" dirty="0"/>
          </a:p>
          <a:p>
            <a:r>
              <a:rPr lang="en-GB" b="0" dirty="0"/>
              <a:t>Trimethoprim (if there is a low risk of resistance):</a:t>
            </a:r>
          </a:p>
          <a:p>
            <a:r>
              <a:rPr lang="en-GB" b="0" dirty="0"/>
              <a:t>200 mg twice a day for 3 days</a:t>
            </a:r>
          </a:p>
          <a:p>
            <a:endParaRPr lang="en-GB" altLang="en-US" b="0" dirty="0"/>
          </a:p>
          <a:p>
            <a:r>
              <a:rPr lang="en-GB" altLang="en-US" b="0" dirty="0"/>
              <a:t>You can use the patient information leaflet to discuss information on safety-netting and self care.</a:t>
            </a:r>
          </a:p>
          <a:p>
            <a:endParaRPr lang="en-GB" altLang="en-US" b="0" dirty="0"/>
          </a:p>
          <a:p>
            <a:r>
              <a:rPr lang="en-GB" altLang="en-US" b="0" dirty="0"/>
              <a:t>As seen previously, prevalence of resistance is higher in the older adult age groups, so it is recommended to send the urine for culture if you are prescribing antibiotics.</a:t>
            </a:r>
          </a:p>
          <a:p>
            <a:endParaRPr lang="en-GB" altLang="en-US" b="0" dirty="0"/>
          </a:p>
          <a:p>
            <a:r>
              <a:rPr lang="en-GB" altLang="en-US" b="0" dirty="0"/>
              <a:t>We will discuss risk factors that may mean you need to send the urine for culture on the next slide</a:t>
            </a:r>
          </a:p>
          <a:p>
            <a:endParaRPr lang="en-GB" altLang="en-US" b="0" dirty="0"/>
          </a:p>
          <a:p>
            <a:r>
              <a:rPr lang="en-GB" altLang="en-US" dirty="0"/>
              <a:t>References:</a:t>
            </a:r>
            <a:endParaRPr lang="en-GB" altLang="en-US" b="0" dirty="0"/>
          </a:p>
          <a:p>
            <a:r>
              <a:rPr lang="en-GB" altLang="en-US" b="0" dirty="0"/>
              <a:t>Urinary tract infection (lower): antimicrobial prescribing, NICE guideline [NG109], Published: 31 October 2018</a:t>
            </a:r>
          </a:p>
          <a:p>
            <a:r>
              <a:rPr lang="en-GB" altLang="en-US" b="0" dirty="0"/>
              <a:t>https://www.nice.org.uk/guidance/ng109</a:t>
            </a:r>
          </a:p>
          <a:p>
            <a:endParaRPr lang="en-GB" altLang="en-US" b="0" dirty="0"/>
          </a:p>
        </p:txBody>
      </p:sp>
      <p:sp>
        <p:nvSpPr>
          <p:cNvPr id="4" name="Date Placeholder 3">
            <a:extLst>
              <a:ext uri="{FF2B5EF4-FFF2-40B4-BE49-F238E27FC236}">
                <a16:creationId xmlns:a16="http://schemas.microsoft.com/office/drawing/2014/main" id="{5D3A1D25-524A-44C7-A22B-01A52FD66B7E}"/>
              </a:ext>
            </a:extLst>
          </p:cNvPr>
          <p:cNvSpPr>
            <a:spLocks noGrp="1"/>
          </p:cNvSpPr>
          <p:nvPr>
            <p:ph type="dt" sz="quarter" idx="1"/>
          </p:nvPr>
        </p:nvSpPr>
        <p:spPr/>
        <p:txBody>
          <a:bodyPr/>
          <a:lstStyle/>
          <a:p>
            <a:pPr>
              <a:defRPr/>
            </a:pPr>
            <a:fld id="{0B354EBC-5EAE-4A42-9D23-86E36B30C3CF}" type="datetime3">
              <a:rPr lang="en-GB"/>
              <a:pPr>
                <a:defRPr/>
              </a:pPr>
              <a:t>27 March, 2024</a:t>
            </a:fld>
            <a:endParaRPr lang="en-GB" dirty="0"/>
          </a:p>
        </p:txBody>
      </p:sp>
      <p:sp>
        <p:nvSpPr>
          <p:cNvPr id="5" name="Footer Placeholder 4">
            <a:extLst>
              <a:ext uri="{FF2B5EF4-FFF2-40B4-BE49-F238E27FC236}">
                <a16:creationId xmlns:a16="http://schemas.microsoft.com/office/drawing/2014/main" id="{E58040BA-AD86-44CB-A661-D42A8FDCE664}"/>
              </a:ext>
            </a:extLst>
          </p:cNvPr>
          <p:cNvSpPr>
            <a:spLocks noGrp="1"/>
          </p:cNvSpPr>
          <p:nvPr>
            <p:ph type="ftr" sz="quarter" idx="4"/>
          </p:nvPr>
        </p:nvSpPr>
        <p:spPr/>
        <p:txBody>
          <a:bodyPr/>
          <a:lstStyle/>
          <a:p>
            <a:pPr>
              <a:defRPr/>
            </a:pPr>
            <a:r>
              <a:rPr lang="en-GB" dirty="0"/>
              <a:t>TARGET Antibiotics Presentation - UTI - V7 2019.2.13.pptx</a:t>
            </a:r>
          </a:p>
        </p:txBody>
      </p:sp>
      <p:sp>
        <p:nvSpPr>
          <p:cNvPr id="75782" name="Slide Number Placeholder 5">
            <a:extLst>
              <a:ext uri="{FF2B5EF4-FFF2-40B4-BE49-F238E27FC236}">
                <a16:creationId xmlns:a16="http://schemas.microsoft.com/office/drawing/2014/main" id="{17C37CAF-1FC3-42B5-9E76-690A36A270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8426" indent="-309610">
              <a:defRPr>
                <a:solidFill>
                  <a:schemeClr val="tx1"/>
                </a:solidFill>
                <a:latin typeface="Arial" panose="020B0604020202020204" pitchFamily="34" charset="0"/>
                <a:cs typeface="Arial" panose="020B0604020202020204" pitchFamily="34" charset="0"/>
              </a:defRPr>
            </a:lvl2pPr>
            <a:lvl3pPr marL="1243601" indent="-247688">
              <a:defRPr>
                <a:solidFill>
                  <a:schemeClr val="tx1"/>
                </a:solidFill>
                <a:latin typeface="Arial" panose="020B0604020202020204" pitchFamily="34" charset="0"/>
                <a:cs typeface="Arial" panose="020B0604020202020204" pitchFamily="34" charset="0"/>
              </a:defRPr>
            </a:lvl3pPr>
            <a:lvl4pPr marL="1740697" indent="-247688">
              <a:defRPr>
                <a:solidFill>
                  <a:schemeClr val="tx1"/>
                </a:solidFill>
                <a:latin typeface="Arial" panose="020B0604020202020204" pitchFamily="34" charset="0"/>
                <a:cs typeface="Arial" panose="020B0604020202020204" pitchFamily="34" charset="0"/>
              </a:defRPr>
            </a:lvl4pPr>
            <a:lvl5pPr marL="2237794" indent="-247688">
              <a:defRPr>
                <a:solidFill>
                  <a:schemeClr val="tx1"/>
                </a:solidFill>
                <a:latin typeface="Arial" panose="020B0604020202020204" pitchFamily="34" charset="0"/>
                <a:cs typeface="Arial" panose="020B0604020202020204" pitchFamily="34" charset="0"/>
              </a:defRPr>
            </a:lvl5pPr>
            <a:lvl6pPr marL="2733170"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28546"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239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929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5F1F75-096B-4A2B-80E8-D5EFB6F70F09}" type="slidenum">
              <a:rPr lang="en-GB" altLang="en-US">
                <a:latin typeface="Calibri" panose="020F0502020204030204" pitchFamily="34" charset="0"/>
              </a:rPr>
              <a:pPr/>
              <a:t>33</a:t>
            </a:fld>
            <a:endParaRPr lang="en-GB" altLang="en-US" dirty="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929DA0E3-9FD1-4EF7-884F-E58A023320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5919D73A-8221-46DA-8602-726EB269C0F7}"/>
              </a:ext>
            </a:extLst>
          </p:cNvPr>
          <p:cNvSpPr>
            <a:spLocks noGrp="1"/>
          </p:cNvSpPr>
          <p:nvPr>
            <p:ph type="body" idx="1"/>
          </p:nvPr>
        </p:nvSpPr>
        <p:spPr bwMode="auto"/>
        <p:txBody>
          <a:bodyPr wrap="square" numCol="1" anchor="t" anchorCtr="0" compatLnSpc="1">
            <a:prstTxWarp prst="textNoShape">
              <a:avLst/>
            </a:prstTxWarp>
            <a:normAutofit fontScale="62500" lnSpcReduction="20000"/>
          </a:bodyPr>
          <a:lstStyle/>
          <a:p>
            <a:pPr>
              <a:defRPr/>
            </a:pPr>
            <a:r>
              <a:rPr lang="en-GB" altLang="en-US" sz="1100" dirty="0"/>
              <a:t>Presenter Talk: </a:t>
            </a:r>
          </a:p>
          <a:p>
            <a:pPr>
              <a:defRPr/>
            </a:pPr>
            <a:r>
              <a:rPr lang="en-GB" altLang="en-US" sz="1100" b="0" i="1" dirty="0"/>
              <a:t>Many studies have looked at risk factors for resistance. The most relevant one for the community setting, was undertaken in Scotland in 2016 using routine data. Results indicated that age, care home residence, and increasing comorbidity were significantly associated resistance after adjustment for other factors. </a:t>
            </a:r>
          </a:p>
          <a:p>
            <a:pPr>
              <a:defRPr/>
            </a:pPr>
            <a:r>
              <a:rPr lang="en-GB" altLang="en-US" sz="1100" b="0" i="1" dirty="0"/>
              <a:t>Other studies have looked at risk factors associated with UTIs due to Extended spectrum beta lactamase producing coliforms. Risk factors identified included: recent antibiotic use; residence in a long-term care facility; recent hospitalisation; aged 65 years or older; male sex. </a:t>
            </a:r>
          </a:p>
          <a:p>
            <a:pPr>
              <a:defRPr/>
            </a:pPr>
            <a:r>
              <a:rPr lang="en-GB" altLang="en-US" sz="1100" b="0" i="1" dirty="0"/>
              <a:t>Travel to a country with high resistance rates is also a very important risk factor, especially if that country has poor hygiene – for example South East Asia.</a:t>
            </a:r>
          </a:p>
          <a:p>
            <a:pPr>
              <a:defRPr/>
            </a:pPr>
            <a:endParaRPr lang="en-GB" altLang="en-US" sz="1100" b="0" i="1" dirty="0"/>
          </a:p>
          <a:p>
            <a:pPr>
              <a:defRPr/>
            </a:pPr>
            <a:r>
              <a:rPr lang="en-GB" altLang="en-US" sz="1100" b="1" i="0" dirty="0"/>
              <a:t>Presenter Notes:</a:t>
            </a:r>
          </a:p>
          <a:p>
            <a:pPr>
              <a:defRPr/>
            </a:pPr>
            <a:r>
              <a:rPr lang="en-GB" altLang="en-US" sz="1100" b="0" i="1" dirty="0"/>
              <a:t>Malcome et al. 2017: A surveillance study in Glasgow and Clyde CCG, aiming to use individual level linked data to characterise factors associated with antibiotic resistance in urine sample in 17,046 patients. All positive community urine samples from January 2012 to June 2015 were included and analysed. All cases were linked to national hospital activity data and patient-level community prescribing data. Risk factors associated with antibiotic susceptibility were assessed using multivariable multinomial logistic regression. Results indicated that age, care home residence, and increasing comorbidity were significantly associated with both categories of resistance after adjustment for other factors. Interestingly, there were no significant differences in repeat prescriptions within 42 days depending on whether patients were prescribed three (17.1%), five (16.8%), or seven days (17.3%) nitrofurantoin.</a:t>
            </a:r>
          </a:p>
          <a:p>
            <a:pPr>
              <a:defRPr/>
            </a:pPr>
            <a:endParaRPr lang="en-GB" altLang="en-US" sz="1100" b="0" i="1" dirty="0"/>
          </a:p>
          <a:p>
            <a:pPr>
              <a:defRPr/>
            </a:pPr>
            <a:r>
              <a:rPr lang="en-GB" altLang="en-US" sz="1100" b="0" i="1" dirty="0"/>
              <a:t>Ben-Ami et al. A survey paper, in which the authors identified significant risk factors through multivariate analysis. These risk factors included: recent antibiotic use; residence in a long-term care facility; recent hospitalisation; aged 65 years or older; male sex. The authors do note, however, that 34% of ESBL-producing isolates (115 of 336) were obtained from patients with no recent healthcare contact.</a:t>
            </a:r>
          </a:p>
          <a:p>
            <a:pPr>
              <a:defRPr/>
            </a:pPr>
            <a:endParaRPr lang="en-GB" altLang="en-US" sz="1100" dirty="0"/>
          </a:p>
          <a:p>
            <a:pPr>
              <a:defRPr/>
            </a:pPr>
            <a:r>
              <a:rPr lang="en-GB" altLang="en-US" sz="1100" dirty="0"/>
              <a:t>References: </a:t>
            </a:r>
          </a:p>
          <a:p>
            <a:pPr>
              <a:defRPr/>
            </a:pPr>
            <a:endParaRPr lang="en-GB" altLang="en-US" sz="1100" dirty="0"/>
          </a:p>
          <a:p>
            <a:pPr defTabSz="990752">
              <a:defRPr/>
            </a:pPr>
            <a:r>
              <a:rPr lang="en-GB" altLang="en-US" sz="1100" b="0" i="1" dirty="0"/>
              <a:t>William Malcolm, Eilidh Fletcher, Kimberley Kavanagh, Ashutosh Deshpande, Camilla Wiuff, Charis Marwick, Marion Bennie, Risk factors for resistance and MDR in community urine isolates: population-level analysis using the NHS Scotland Infection Intelligence Platform, Journal of Antimicrobial Chemotherapy, Volume 73, Issue 1, January 2018, Pages 223–230, https://doi.org/10.1093/jac/dkx363</a:t>
            </a:r>
          </a:p>
          <a:p>
            <a:pPr defTabSz="990752">
              <a:defRPr/>
            </a:pPr>
            <a:r>
              <a:rPr lang="en-GB" altLang="en-US" sz="1100" b="0" i="1" dirty="0"/>
              <a:t>https://academic.oup.com/jac/article/73/1/223/4430795?login=false </a:t>
            </a:r>
          </a:p>
          <a:p>
            <a:pPr defTabSz="990752">
              <a:defRPr/>
            </a:pPr>
            <a:endParaRPr lang="en-GB" altLang="en-US" sz="1100" b="0" i="1" dirty="0"/>
          </a:p>
          <a:p>
            <a:pPr defTabSz="990752">
              <a:defRPr/>
            </a:pPr>
            <a:r>
              <a:rPr lang="en-GB" altLang="en-US" sz="1100" b="0" i="1" dirty="0"/>
              <a:t>Ben-Ami R, Rodriguez-Bano J, Arslan H, Pitout JD, Quentin C, Calbo ES et al. A multinational survey of risk factors for infection with extended-spectrum beta-lactamase-producing enterobacteriaceae in non-hospitalized patients. Clin Infect Dis. 2009 Sep; 49(5):682-690. Available from: </a:t>
            </a:r>
            <a:r>
              <a:rPr lang="en-GB" altLang="en-US" sz="1100" b="0" i="1" u="sng" dirty="0">
                <a:hlinkClick r:id="rId3"/>
              </a:rPr>
              <a:t>http://cid.oxfordjournals.org/content/49/5/682.full.pdf+html</a:t>
            </a:r>
            <a:r>
              <a:rPr lang="en-GB" altLang="en-US" sz="1100" b="0" i="1" dirty="0"/>
              <a:t>.</a:t>
            </a:r>
          </a:p>
          <a:p>
            <a:pPr defTabSz="990752">
              <a:defRPr/>
            </a:pPr>
            <a:endParaRPr lang="en-GB" altLang="en-US" sz="1100" b="0" i="1" dirty="0"/>
          </a:p>
          <a:p>
            <a:pPr>
              <a:defRPr/>
            </a:pPr>
            <a:endParaRPr lang="en-GB" altLang="en-US" sz="1500" dirty="0"/>
          </a:p>
        </p:txBody>
      </p:sp>
      <p:sp>
        <p:nvSpPr>
          <p:cNvPr id="83972" name="Slide Number Placeholder 3">
            <a:extLst>
              <a:ext uri="{FF2B5EF4-FFF2-40B4-BE49-F238E27FC236}">
                <a16:creationId xmlns:a16="http://schemas.microsoft.com/office/drawing/2014/main" id="{41DED5B7-1CE7-409D-AAFE-951C609756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8426" indent="-309610">
              <a:spcBef>
                <a:spcPct val="30000"/>
              </a:spcBef>
              <a:defRPr sz="1300">
                <a:solidFill>
                  <a:schemeClr val="tx1"/>
                </a:solidFill>
                <a:latin typeface="Calibri" panose="020F0502020204030204" pitchFamily="34" charset="0"/>
              </a:defRPr>
            </a:lvl2pPr>
            <a:lvl3pPr marL="1243601" indent="-247688">
              <a:spcBef>
                <a:spcPct val="30000"/>
              </a:spcBef>
              <a:defRPr sz="1300">
                <a:solidFill>
                  <a:schemeClr val="tx1"/>
                </a:solidFill>
                <a:latin typeface="Calibri" panose="020F0502020204030204" pitchFamily="34" charset="0"/>
              </a:defRPr>
            </a:lvl3pPr>
            <a:lvl4pPr marL="1740697" indent="-247688">
              <a:spcBef>
                <a:spcPct val="30000"/>
              </a:spcBef>
              <a:defRPr sz="1300">
                <a:solidFill>
                  <a:schemeClr val="tx1"/>
                </a:solidFill>
                <a:latin typeface="Calibri" panose="020F0502020204030204" pitchFamily="34" charset="0"/>
              </a:defRPr>
            </a:lvl4pPr>
            <a:lvl5pPr marL="2237794" indent="-247688">
              <a:spcBef>
                <a:spcPct val="30000"/>
              </a:spcBef>
              <a:defRPr sz="1300">
                <a:solidFill>
                  <a:schemeClr val="tx1"/>
                </a:solidFill>
                <a:latin typeface="Calibri" panose="020F0502020204030204" pitchFamily="34" charset="0"/>
              </a:defRPr>
            </a:lvl5pPr>
            <a:lvl6pPr marL="2733170" indent="-247688" eaLnBrk="0" fontAlgn="base" hangingPunct="0">
              <a:spcBef>
                <a:spcPct val="30000"/>
              </a:spcBef>
              <a:spcAft>
                <a:spcPct val="0"/>
              </a:spcAft>
              <a:defRPr sz="1300">
                <a:solidFill>
                  <a:schemeClr val="tx1"/>
                </a:solidFill>
                <a:latin typeface="Calibri" panose="020F0502020204030204" pitchFamily="34" charset="0"/>
              </a:defRPr>
            </a:lvl6pPr>
            <a:lvl7pPr marL="3228546" indent="-247688" eaLnBrk="0" fontAlgn="base" hangingPunct="0">
              <a:spcBef>
                <a:spcPct val="30000"/>
              </a:spcBef>
              <a:spcAft>
                <a:spcPct val="0"/>
              </a:spcAft>
              <a:defRPr sz="1300">
                <a:solidFill>
                  <a:schemeClr val="tx1"/>
                </a:solidFill>
                <a:latin typeface="Calibri" panose="020F0502020204030204" pitchFamily="34" charset="0"/>
              </a:defRPr>
            </a:lvl7pPr>
            <a:lvl8pPr marL="3723922" indent="-247688" eaLnBrk="0" fontAlgn="base" hangingPunct="0">
              <a:spcBef>
                <a:spcPct val="30000"/>
              </a:spcBef>
              <a:spcAft>
                <a:spcPct val="0"/>
              </a:spcAft>
              <a:defRPr sz="1300">
                <a:solidFill>
                  <a:schemeClr val="tx1"/>
                </a:solidFill>
                <a:latin typeface="Calibri" panose="020F0502020204030204" pitchFamily="34" charset="0"/>
              </a:defRPr>
            </a:lvl8pPr>
            <a:lvl9pPr marL="4219299" indent="-24768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C52F11D-3586-4165-A5EF-874E819017BE}" type="slidenum">
              <a:rPr lang="en-GB" altLang="en-US" sz="1400">
                <a:solidFill>
                  <a:srgbClr val="000000"/>
                </a:solidFill>
              </a:rPr>
              <a:pPr>
                <a:spcBef>
                  <a:spcPct val="0"/>
                </a:spcBef>
              </a:pPr>
              <a:t>34</a:t>
            </a:fld>
            <a:endParaRPr lang="en-GB" altLang="en-US" sz="1400" dirty="0">
              <a:solidFill>
                <a:srgbClr val="000000"/>
              </a:solidFill>
            </a:endParaRPr>
          </a:p>
        </p:txBody>
      </p:sp>
      <p:sp>
        <p:nvSpPr>
          <p:cNvPr id="7" name="Date Placeholder 6">
            <a:extLst>
              <a:ext uri="{FF2B5EF4-FFF2-40B4-BE49-F238E27FC236}">
                <a16:creationId xmlns:a16="http://schemas.microsoft.com/office/drawing/2014/main" id="{F1AC447B-9B61-43D2-B261-C46215B88F41}"/>
              </a:ext>
            </a:extLst>
          </p:cNvPr>
          <p:cNvSpPr>
            <a:spLocks noGrp="1"/>
          </p:cNvSpPr>
          <p:nvPr>
            <p:ph type="dt" sz="quarter" idx="1"/>
          </p:nvPr>
        </p:nvSpPr>
        <p:spPr/>
        <p:txBody>
          <a:bodyPr/>
          <a:lstStyle/>
          <a:p>
            <a:pPr>
              <a:defRPr/>
            </a:pPr>
            <a:fld id="{0F29E401-A31E-4478-AFF2-B2AB135DEA5D}" type="datetime3">
              <a:rPr lang="en-GB">
                <a:solidFill>
                  <a:prstClr val="black"/>
                </a:solidFill>
              </a:rPr>
              <a:pPr>
                <a:defRPr/>
              </a:pPr>
              <a:t>27 March, 2024</a:t>
            </a:fld>
            <a:endParaRPr lang="en-GB" dirty="0">
              <a:solidFill>
                <a:prstClr val="black"/>
              </a:solidFill>
            </a:endParaRPr>
          </a:p>
        </p:txBody>
      </p:sp>
      <p:sp>
        <p:nvSpPr>
          <p:cNvPr id="2" name="Footer Placeholder 1">
            <a:extLst>
              <a:ext uri="{FF2B5EF4-FFF2-40B4-BE49-F238E27FC236}">
                <a16:creationId xmlns:a16="http://schemas.microsoft.com/office/drawing/2014/main" id="{C31D1C04-DC93-48B5-B878-03EC83C10D05}"/>
              </a:ext>
            </a:extLst>
          </p:cNvPr>
          <p:cNvSpPr>
            <a:spLocks noGrp="1"/>
          </p:cNvSpPr>
          <p:nvPr>
            <p:ph type="ftr" sz="quarter" idx="4"/>
          </p:nvPr>
        </p:nvSpPr>
        <p:spPr/>
        <p:txBody>
          <a:bodyPr/>
          <a:lstStyle/>
          <a:p>
            <a:pPr>
              <a:defRPr/>
            </a:pPr>
            <a:r>
              <a:rPr lang="en-GB" dirty="0">
                <a:solidFill>
                  <a:prstClr val="black"/>
                </a:solidFill>
              </a:rPr>
              <a:t>TARGET Antibiotics Presentation - Main - CS:Sore Throat &amp; UTI - 19.06.18</a:t>
            </a:r>
          </a:p>
        </p:txBody>
      </p:sp>
      <p:sp>
        <p:nvSpPr>
          <p:cNvPr id="5" name="Header Placeholder 4">
            <a:extLst>
              <a:ext uri="{FF2B5EF4-FFF2-40B4-BE49-F238E27FC236}">
                <a16:creationId xmlns:a16="http://schemas.microsoft.com/office/drawing/2014/main" id="{76C90B55-667D-4026-9F75-06305200CCC1}"/>
              </a:ext>
            </a:extLst>
          </p:cNvPr>
          <p:cNvSpPr>
            <a:spLocks noGrp="1"/>
          </p:cNvSpPr>
          <p:nvPr>
            <p:ph type="hdr" sz="quarter"/>
          </p:nvPr>
        </p:nvSpPr>
        <p:spPr/>
        <p:txBody>
          <a:bodyPr/>
          <a:lstStyle/>
          <a:p>
            <a:pPr>
              <a:defRPr/>
            </a:pPr>
            <a:endParaRPr lang="en-GB"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5B6097E2-F0B0-417E-91BE-03E011059E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4729EC6-D5AF-4794-A2D1-80FAEADD1055}"/>
              </a:ext>
            </a:extLst>
          </p:cNvPr>
          <p:cNvSpPr>
            <a:spLocks noGrp="1"/>
          </p:cNvSpPr>
          <p:nvPr>
            <p:ph type="body" idx="1"/>
          </p:nvPr>
        </p:nvSpPr>
        <p:spPr/>
        <p:txBody>
          <a:bodyPr>
            <a:normAutofit/>
          </a:bodyPr>
          <a:lstStyle/>
          <a:p>
            <a:pPr defTabSz="990752">
              <a:spcBef>
                <a:spcPct val="0"/>
              </a:spcBef>
              <a:defRPr/>
            </a:pPr>
            <a:r>
              <a:rPr lang="en-GB" altLang="en-US" sz="1100" dirty="0"/>
              <a:t>Presenter talk</a:t>
            </a:r>
            <a:endParaRPr lang="en-GB" sz="1100" i="1" dirty="0"/>
          </a:p>
          <a:p>
            <a:pPr defTabSz="990752">
              <a:defRPr/>
            </a:pPr>
            <a:r>
              <a:rPr lang="en-GB" sz="1100" b="0" i="1" dirty="0"/>
              <a:t>We talked previously about how UTIs are linked to bloodstream infections in England. Who can remember the  prevalence of </a:t>
            </a:r>
            <a:r>
              <a:rPr lang="en-GB" sz="1100" dirty="0">
                <a:solidFill>
                  <a:schemeClr val="accent6">
                    <a:lumMod val="10000"/>
                  </a:schemeClr>
                </a:solidFill>
              </a:rPr>
              <a:t>co-amoxiclav</a:t>
            </a:r>
            <a:r>
              <a:rPr lang="en-GB" sz="1100" b="0" i="1" dirty="0"/>
              <a:t> resistance in England?</a:t>
            </a:r>
          </a:p>
          <a:p>
            <a:pPr defTabSz="990752">
              <a:defRPr/>
            </a:pPr>
            <a:endParaRPr lang="en-GB" altLang="en-US" sz="1100" dirty="0"/>
          </a:p>
          <a:p>
            <a:pPr defTabSz="990752">
              <a:spcBef>
                <a:spcPct val="0"/>
              </a:spcBef>
              <a:defRPr/>
            </a:pPr>
            <a:r>
              <a:rPr lang="en-GB" altLang="en-US" sz="1100" dirty="0"/>
              <a:t>Presenter notes</a:t>
            </a:r>
          </a:p>
          <a:p>
            <a:pPr defTabSz="990752">
              <a:spcBef>
                <a:spcPct val="0"/>
              </a:spcBef>
              <a:defRPr/>
            </a:pPr>
            <a:r>
              <a:rPr lang="en-GB" altLang="en-US" sz="1100" b="0" i="1" dirty="0"/>
              <a:t>The animations will pop up the question first and then click for the answer – you can see what the audience comes back with.</a:t>
            </a:r>
          </a:p>
          <a:p>
            <a:pPr eaLnBrk="1" hangingPunct="1">
              <a:spcBef>
                <a:spcPct val="0"/>
              </a:spcBef>
              <a:defRPr/>
            </a:pPr>
            <a:endParaRPr lang="en-GB" altLang="en-US" sz="1100" u="sng" dirty="0"/>
          </a:p>
          <a:p>
            <a:pPr eaLnBrk="1" hangingPunct="1">
              <a:spcBef>
                <a:spcPct val="0"/>
              </a:spcBef>
              <a:defRPr/>
            </a:pPr>
            <a:r>
              <a:rPr lang="en-GB" altLang="en-US" sz="1100" dirty="0"/>
              <a:t>Slide References</a:t>
            </a:r>
          </a:p>
          <a:p>
            <a:pPr>
              <a:defRPr/>
            </a:pPr>
            <a:r>
              <a:rPr lang="en-GB" sz="1100" b="0" i="1" dirty="0">
                <a:solidFill>
                  <a:srgbClr val="006666"/>
                </a:solidFill>
              </a:rPr>
              <a:t>UKHSA 2022 ESPAUR Report </a:t>
            </a:r>
          </a:p>
          <a:p>
            <a:pPr>
              <a:defRPr/>
            </a:pPr>
            <a:r>
              <a:rPr lang="en-GB" sz="1100" b="0" i="1" dirty="0">
                <a:solidFill>
                  <a:srgbClr val="006666"/>
                </a:solidFill>
              </a:rPr>
              <a:t>https://www.gov.uk/government/publications/english-surveillance-programme-antimicrobial-utilisation-and-resistance-espaur-report</a:t>
            </a:r>
          </a:p>
        </p:txBody>
      </p:sp>
      <p:sp>
        <p:nvSpPr>
          <p:cNvPr id="25604" name="Slide Number Placeholder 3">
            <a:extLst>
              <a:ext uri="{FF2B5EF4-FFF2-40B4-BE49-F238E27FC236}">
                <a16:creationId xmlns:a16="http://schemas.microsoft.com/office/drawing/2014/main" id="{A7F49B95-C4AA-4D8D-AC75-236BC386A4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4986" indent="-309610">
              <a:defRPr>
                <a:solidFill>
                  <a:schemeClr val="tx1"/>
                </a:solidFill>
                <a:latin typeface="Arial" panose="020B0604020202020204" pitchFamily="34" charset="0"/>
                <a:cs typeface="Arial" panose="020B0604020202020204" pitchFamily="34" charset="0"/>
              </a:defRPr>
            </a:lvl2pPr>
            <a:lvl3pPr marL="1238441" indent="-247688">
              <a:defRPr>
                <a:solidFill>
                  <a:schemeClr val="tx1"/>
                </a:solidFill>
                <a:latin typeface="Arial" panose="020B0604020202020204" pitchFamily="34" charset="0"/>
                <a:cs typeface="Arial" panose="020B0604020202020204" pitchFamily="34" charset="0"/>
              </a:defRPr>
            </a:lvl3pPr>
            <a:lvl4pPr marL="1733817" indent="-247688">
              <a:defRPr>
                <a:solidFill>
                  <a:schemeClr val="tx1"/>
                </a:solidFill>
                <a:latin typeface="Arial" panose="020B0604020202020204" pitchFamily="34" charset="0"/>
                <a:cs typeface="Arial" panose="020B0604020202020204" pitchFamily="34" charset="0"/>
              </a:defRPr>
            </a:lvl4pPr>
            <a:lvl5pPr marL="2229193" indent="-247688">
              <a:defRPr>
                <a:solidFill>
                  <a:schemeClr val="tx1"/>
                </a:solidFill>
                <a:latin typeface="Arial" panose="020B0604020202020204" pitchFamily="34" charset="0"/>
                <a:cs typeface="Arial" panose="020B0604020202020204" pitchFamily="34" charset="0"/>
              </a:defRPr>
            </a:lvl5pPr>
            <a:lvl6pPr marL="272456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19945"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153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0698"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55D052-B38C-4984-87E1-71DCF24E8B51}" type="slidenum">
              <a:rPr lang="en-GB" altLang="en-US" smtClean="0">
                <a:latin typeface="Calibri" panose="020F0502020204030204" pitchFamily="34" charset="0"/>
              </a:rPr>
              <a:pPr/>
              <a:t>35</a:t>
            </a:fld>
            <a:endParaRPr lang="en-GB" altLang="en-US" dirty="0">
              <a:latin typeface="Calibri" panose="020F0502020204030204" pitchFamily="34" charset="0"/>
            </a:endParaRPr>
          </a:p>
        </p:txBody>
      </p:sp>
    </p:spTree>
    <p:extLst>
      <p:ext uri="{BB962C8B-B14F-4D97-AF65-F5344CB8AC3E}">
        <p14:creationId xmlns:p14="http://schemas.microsoft.com/office/powerpoint/2010/main" val="1094585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D6579725-67BA-4310-9822-FEEB2EF26D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ECB16ED9-66D9-4AC5-9825-AB0F23598D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0752">
              <a:defRPr/>
            </a:pPr>
            <a:r>
              <a:rPr lang="en-GB" sz="1100" b="1" i="0" dirty="0"/>
              <a:t>Presenter talk: </a:t>
            </a:r>
          </a:p>
          <a:p>
            <a:pPr defTabSz="990752">
              <a:defRPr/>
            </a:pPr>
            <a:endParaRPr lang="en-GB" sz="1100" b="0" i="0" dirty="0"/>
          </a:p>
          <a:p>
            <a:pPr defTabSz="990752">
              <a:defRPr/>
            </a:pPr>
            <a:r>
              <a:rPr lang="en-GB" sz="1100" b="0" i="1" dirty="0"/>
              <a:t>Reducing the 3C antibiotics can help reduce the risk of Clostridium difficile for patients and communities</a:t>
            </a:r>
          </a:p>
          <a:p>
            <a:pPr defTabSz="990752">
              <a:defRPr/>
            </a:pPr>
            <a:endParaRPr lang="en-GB" sz="1100" b="0" i="1" dirty="0"/>
          </a:p>
          <a:p>
            <a:pPr defTabSz="990752">
              <a:defRPr/>
            </a:pPr>
            <a:r>
              <a:rPr lang="en-GB" sz="1100" b="0" i="1" dirty="0"/>
              <a:t>Remember that fluroquinolones like ciprofloxacin are not recommended if any other appropriate antibiotic can be used.</a:t>
            </a:r>
          </a:p>
          <a:p>
            <a:pPr defTabSz="990752">
              <a:defRPr/>
            </a:pPr>
            <a:endParaRPr lang="en-GB" sz="1100" b="0" i="1" dirty="0"/>
          </a:p>
          <a:p>
            <a:pPr defTabSz="990752">
              <a:defRPr/>
            </a:pPr>
            <a:r>
              <a:rPr lang="en-GB" sz="1100" b="0" i="1" dirty="0"/>
              <a:t>NICE recommendations for lower UTI management in non-pregnant women don’t recommend these broad spectrum antibiotics for first or second choice management.</a:t>
            </a:r>
          </a:p>
          <a:p>
            <a:pPr defTabSz="990752">
              <a:defRPr/>
            </a:pPr>
            <a:endParaRPr lang="en-GB" sz="1100" b="0" i="1" dirty="0"/>
          </a:p>
          <a:p>
            <a:pPr defTabSz="990752">
              <a:defRPr/>
            </a:pPr>
            <a:endParaRPr lang="en-GB" sz="1100" b="0" i="1" dirty="0"/>
          </a:p>
          <a:p>
            <a:pPr defTabSz="990752">
              <a:defRPr/>
            </a:pPr>
            <a:r>
              <a:rPr lang="en-GB" sz="1100" b="1" i="0" dirty="0"/>
              <a:t>Presenter notes: </a:t>
            </a:r>
          </a:p>
          <a:p>
            <a:pPr eaLnBrk="1" hangingPunct="1">
              <a:spcBef>
                <a:spcPct val="0"/>
              </a:spcBef>
              <a:defRPr/>
            </a:pPr>
            <a:endParaRPr lang="en-GB" altLang="en-US" sz="1100" b="0" i="1" dirty="0"/>
          </a:p>
          <a:p>
            <a:pPr eaLnBrk="1" hangingPunct="1">
              <a:spcBef>
                <a:spcPct val="0"/>
              </a:spcBef>
              <a:defRPr/>
            </a:pPr>
            <a:endParaRPr lang="en-GB" altLang="en-US" sz="1100" b="0" i="1" dirty="0"/>
          </a:p>
          <a:p>
            <a:pPr eaLnBrk="1" hangingPunct="1">
              <a:spcBef>
                <a:spcPct val="0"/>
              </a:spcBef>
              <a:defRPr/>
            </a:pPr>
            <a:endParaRPr lang="en-GB" altLang="en-US" sz="1100" u="sng" dirty="0"/>
          </a:p>
          <a:p>
            <a:pPr eaLnBrk="1" hangingPunct="1">
              <a:spcBef>
                <a:spcPct val="0"/>
              </a:spcBef>
              <a:defRPr/>
            </a:pPr>
            <a:r>
              <a:rPr lang="en-GB" altLang="en-US" sz="1100" dirty="0"/>
              <a:t>Slide References</a:t>
            </a:r>
          </a:p>
          <a:p>
            <a:r>
              <a:rPr lang="en-GB" altLang="en-US" sz="1100" b="0" dirty="0"/>
              <a:t>Clostridium difficile infection: risk with broad-spectrum antibiotics, Evidence summary [ESMPB1] Published: 17 March 2015</a:t>
            </a:r>
          </a:p>
          <a:p>
            <a:r>
              <a:rPr lang="en-GB" altLang="en-US" sz="1100" b="0" dirty="0"/>
              <a:t>https://www.nice.org.uk/advice/esmpb1/chapter/key-points-from-the-evidence#estimated-impact-for-the-nhs</a:t>
            </a:r>
          </a:p>
          <a:p>
            <a:endParaRPr lang="en-GB" altLang="en-US" dirty="0"/>
          </a:p>
        </p:txBody>
      </p:sp>
      <p:sp>
        <p:nvSpPr>
          <p:cNvPr id="4" name="Header Placeholder 3">
            <a:extLst>
              <a:ext uri="{FF2B5EF4-FFF2-40B4-BE49-F238E27FC236}">
                <a16:creationId xmlns:a16="http://schemas.microsoft.com/office/drawing/2014/main" id="{8FE392A8-D8A3-4249-9482-B4B571AAA300}"/>
              </a:ext>
            </a:extLst>
          </p:cNvPr>
          <p:cNvSpPr>
            <a:spLocks noGrp="1"/>
          </p:cNvSpPr>
          <p:nvPr>
            <p:ph type="hdr" sz="quarter"/>
          </p:nvPr>
        </p:nvSpPr>
        <p:spPr/>
        <p:txBody>
          <a:bodyPr/>
          <a:lstStyle/>
          <a:p>
            <a:pPr>
              <a:defRPr/>
            </a:pPr>
            <a:endParaRPr lang="en-GB" dirty="0"/>
          </a:p>
        </p:txBody>
      </p:sp>
      <p:sp>
        <p:nvSpPr>
          <p:cNvPr id="5" name="Date Placeholder 4">
            <a:extLst>
              <a:ext uri="{FF2B5EF4-FFF2-40B4-BE49-F238E27FC236}">
                <a16:creationId xmlns:a16="http://schemas.microsoft.com/office/drawing/2014/main" id="{7AF4A139-7EAB-4E18-B50F-D864BF6012AE}"/>
              </a:ext>
            </a:extLst>
          </p:cNvPr>
          <p:cNvSpPr>
            <a:spLocks noGrp="1"/>
          </p:cNvSpPr>
          <p:nvPr>
            <p:ph type="dt" sz="quarter" idx="1"/>
          </p:nvPr>
        </p:nvSpPr>
        <p:spPr/>
        <p:txBody>
          <a:bodyPr/>
          <a:lstStyle/>
          <a:p>
            <a:pPr>
              <a:defRPr/>
            </a:pPr>
            <a:fld id="{588D5484-83A2-42D7-9DE5-0689AACC9C72}" type="datetime3">
              <a:rPr lang="en-GB" smtClean="0"/>
              <a:pPr>
                <a:defRPr/>
              </a:pPr>
              <a:t>27 March, 2024</a:t>
            </a:fld>
            <a:endParaRPr lang="en-GB" dirty="0"/>
          </a:p>
        </p:txBody>
      </p:sp>
      <p:sp>
        <p:nvSpPr>
          <p:cNvPr id="6" name="Footer Placeholder 5">
            <a:extLst>
              <a:ext uri="{FF2B5EF4-FFF2-40B4-BE49-F238E27FC236}">
                <a16:creationId xmlns:a16="http://schemas.microsoft.com/office/drawing/2014/main" id="{EBA89D0B-BF34-4F8F-A13E-F307959BA223}"/>
              </a:ext>
            </a:extLst>
          </p:cNvPr>
          <p:cNvSpPr>
            <a:spLocks noGrp="1"/>
          </p:cNvSpPr>
          <p:nvPr>
            <p:ph type="ftr" sz="quarter" idx="4"/>
          </p:nvPr>
        </p:nvSpPr>
        <p:spPr/>
        <p:txBody>
          <a:bodyPr/>
          <a:lstStyle/>
          <a:p>
            <a:pPr>
              <a:defRPr/>
            </a:pPr>
            <a:r>
              <a:rPr lang="en-GB" dirty="0"/>
              <a:t>TARGET Antibiotics Presentation - Main - CS:Sore Throat &amp; UTI - 19.06.18</a:t>
            </a:r>
          </a:p>
        </p:txBody>
      </p:sp>
      <p:sp>
        <p:nvSpPr>
          <p:cNvPr id="88071" name="Slide Number Placeholder 6">
            <a:extLst>
              <a:ext uri="{FF2B5EF4-FFF2-40B4-BE49-F238E27FC236}">
                <a16:creationId xmlns:a16="http://schemas.microsoft.com/office/drawing/2014/main" id="{07764873-F78A-4CDC-B816-A4471C8E00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4986" indent="-309610">
              <a:defRPr>
                <a:solidFill>
                  <a:schemeClr val="tx1"/>
                </a:solidFill>
                <a:latin typeface="Arial" panose="020B0604020202020204" pitchFamily="34" charset="0"/>
                <a:cs typeface="Arial" panose="020B0604020202020204" pitchFamily="34" charset="0"/>
              </a:defRPr>
            </a:lvl2pPr>
            <a:lvl3pPr marL="1238441" indent="-247688">
              <a:defRPr>
                <a:solidFill>
                  <a:schemeClr val="tx1"/>
                </a:solidFill>
                <a:latin typeface="Arial" panose="020B0604020202020204" pitchFamily="34" charset="0"/>
                <a:cs typeface="Arial" panose="020B0604020202020204" pitchFamily="34" charset="0"/>
              </a:defRPr>
            </a:lvl3pPr>
            <a:lvl4pPr marL="1733817" indent="-247688">
              <a:defRPr>
                <a:solidFill>
                  <a:schemeClr val="tx1"/>
                </a:solidFill>
                <a:latin typeface="Arial" panose="020B0604020202020204" pitchFamily="34" charset="0"/>
                <a:cs typeface="Arial" panose="020B0604020202020204" pitchFamily="34" charset="0"/>
              </a:defRPr>
            </a:lvl4pPr>
            <a:lvl5pPr marL="2229193" indent="-247688">
              <a:defRPr>
                <a:solidFill>
                  <a:schemeClr val="tx1"/>
                </a:solidFill>
                <a:latin typeface="Arial" panose="020B0604020202020204" pitchFamily="34" charset="0"/>
                <a:cs typeface="Arial" panose="020B0604020202020204" pitchFamily="34" charset="0"/>
              </a:defRPr>
            </a:lvl5pPr>
            <a:lvl6pPr marL="272456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19945"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153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0698"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D87800-37B7-45F6-ADEA-078C0FBB9722}" type="slidenum">
              <a:rPr lang="en-GB" altLang="en-US" smtClean="0">
                <a:latin typeface="Calibri" panose="020F0502020204030204" pitchFamily="34" charset="0"/>
              </a:rPr>
              <a:pPr/>
              <a:t>36</a:t>
            </a:fld>
            <a:endParaRPr lang="en-GB" altLang="en-US" dirty="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7AA455C4-4903-44F5-8AAA-0BCC52B5D1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768A54DE-6168-4A93-83E8-FC5AA787E2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Presenter talk:</a:t>
            </a:r>
          </a:p>
          <a:p>
            <a:endParaRPr lang="en-GB" altLang="en-US" dirty="0"/>
          </a:p>
          <a:p>
            <a:r>
              <a:rPr lang="en-GB" b="0" dirty="0"/>
              <a:t>Second choices (if no improvement in lower UTI symptoms on first choice taken for at least 48 hours, or when first choice is not suitable)</a:t>
            </a:r>
          </a:p>
          <a:p>
            <a:endParaRPr lang="en-GB" b="0" dirty="0"/>
          </a:p>
          <a:p>
            <a:r>
              <a:rPr lang="en-GB" b="0" dirty="0"/>
              <a:t>Nitrofurantoin (if eGFR is 45 ml/minute or more, and it was not used as first-choice): </a:t>
            </a:r>
          </a:p>
          <a:p>
            <a:r>
              <a:rPr lang="en-GB" b="0" dirty="0"/>
              <a:t>100 mg modified-release twice a day (or, if unavailable, 50 mg four times a day) for 3 days</a:t>
            </a:r>
          </a:p>
          <a:p>
            <a:endParaRPr lang="en-GB" b="0" dirty="0"/>
          </a:p>
          <a:p>
            <a:pPr defTabSz="990752">
              <a:defRPr/>
            </a:pPr>
            <a:r>
              <a:rPr lang="en-GB" b="1" dirty="0"/>
              <a:t>PLEASE NOTE: For Pivmecillinam and Fosfomycin there are regional and national variations in use and dose for UTI management. Please check your local guidelines and follow related recommendations.</a:t>
            </a:r>
          </a:p>
          <a:p>
            <a:endParaRPr lang="en-GB" b="0" dirty="0"/>
          </a:p>
          <a:p>
            <a:pPr defTabSz="990752">
              <a:defRPr/>
            </a:pPr>
            <a:r>
              <a:rPr lang="en-GB" b="0" dirty="0"/>
              <a:t>NICE recommend for second choice after Nitrofurantoin:</a:t>
            </a:r>
          </a:p>
          <a:p>
            <a:endParaRPr lang="en-GB" b="0" dirty="0"/>
          </a:p>
          <a:p>
            <a:r>
              <a:rPr lang="en-GB" b="0" dirty="0"/>
              <a:t>Pivmecillinam (a penicillin): </a:t>
            </a:r>
          </a:p>
          <a:p>
            <a:r>
              <a:rPr lang="en-GB" b="0" dirty="0"/>
              <a:t>400 mg initial dose, then 200 mg three times a day for a total of 3 days</a:t>
            </a:r>
          </a:p>
          <a:p>
            <a:endParaRPr lang="en-GB" b="0" dirty="0"/>
          </a:p>
          <a:p>
            <a:r>
              <a:rPr lang="en-GB" b="0" dirty="0"/>
              <a:t>Manufacture advises to avoid in pregnancy but should be appropriate for those who are breastfeeding.</a:t>
            </a:r>
          </a:p>
          <a:p>
            <a:endParaRPr lang="en-GB" b="0" dirty="0"/>
          </a:p>
          <a:p>
            <a:r>
              <a:rPr lang="en-GB" b="0" dirty="0"/>
              <a:t>Remember that pivmecillinam should not be prescribed to those with a true penicillin allergy, are hypersensitive to cephalosporins, have acute porphyria, have carnitine deficiency or concurrent treatment with valproic acid, valproate, or any other medication liberating pivalic acid due to increased risk of carnitine depletion, have gastrointestinal obstruction, or oesophageal strictures.</a:t>
            </a:r>
          </a:p>
          <a:p>
            <a:endParaRPr lang="en-GB" b="0" dirty="0"/>
          </a:p>
          <a:p>
            <a:r>
              <a:rPr lang="en-GB" b="0" dirty="0"/>
              <a:t>Drug interactions include: Methotrexate, anticoagulants, and valproate.</a:t>
            </a:r>
          </a:p>
          <a:p>
            <a:endParaRPr lang="en-GB" b="0" dirty="0"/>
          </a:p>
          <a:p>
            <a:r>
              <a:rPr lang="en-GB" b="0" dirty="0"/>
              <a:t>Fosfomycin: </a:t>
            </a:r>
            <a:r>
              <a:rPr lang="en-GB" b="0" i="0" dirty="0">
                <a:solidFill>
                  <a:srgbClr val="0E0E0E"/>
                </a:solidFill>
                <a:effectLst/>
                <a:latin typeface="Inter"/>
              </a:rPr>
              <a:t>a phosphonic acid antibacterial, is active against a range of Gram-positive and Gram-negative bacteria</a:t>
            </a:r>
          </a:p>
          <a:p>
            <a:r>
              <a:rPr lang="en-GB" b="0" i="0" dirty="0">
                <a:solidFill>
                  <a:srgbClr val="0E0E0E"/>
                </a:solidFill>
                <a:effectLst/>
                <a:latin typeface="Inter"/>
              </a:rPr>
              <a:t>Give a </a:t>
            </a:r>
            <a:r>
              <a:rPr lang="en-GB" b="0" dirty="0"/>
              <a:t>3 g single dose sachet</a:t>
            </a:r>
          </a:p>
          <a:p>
            <a:endParaRPr lang="en-GB" b="0" dirty="0"/>
          </a:p>
          <a:p>
            <a:r>
              <a:rPr lang="en-GB" b="0" dirty="0"/>
              <a:t>Don’t prescribe to women in severe renal insufficiency and use caution in pregnant/lactating women (manufacturer advises only if benefits outweigh risks). </a:t>
            </a:r>
          </a:p>
          <a:p>
            <a:endParaRPr lang="en-GB" b="0" dirty="0"/>
          </a:p>
          <a:p>
            <a:r>
              <a:rPr lang="en-GB" b="0" i="0" dirty="0">
                <a:solidFill>
                  <a:srgbClr val="0E0E0E"/>
                </a:solidFill>
                <a:effectLst/>
                <a:latin typeface="Inter"/>
              </a:rPr>
              <a:t>Manufacturer advises granules should be taken on an empty stomach (about 2–3 hours before or after a meal), preferably before bedtime and after emptying the bladder. The granules should be dissolved into a glass of water and taken immediately.</a:t>
            </a:r>
            <a:endParaRPr lang="en-GB" b="0" dirty="0"/>
          </a:p>
          <a:p>
            <a:endParaRPr lang="en-GB" altLang="en-US" b="0" dirty="0"/>
          </a:p>
          <a:p>
            <a:r>
              <a:rPr lang="en-GB" altLang="en-US" dirty="0"/>
              <a:t>References:</a:t>
            </a:r>
            <a:endParaRPr lang="en-GB" altLang="en-US" b="0" dirty="0"/>
          </a:p>
          <a:p>
            <a:r>
              <a:rPr lang="en-GB" altLang="en-US" b="0" dirty="0"/>
              <a:t>Urinary tract infection (lower): antimicrobial prescribing, NICE guideline [NG109], Published: 31 October 2018</a:t>
            </a:r>
          </a:p>
          <a:p>
            <a:r>
              <a:rPr lang="en-GB" altLang="en-US" b="0" dirty="0"/>
              <a:t>https://www.nice.org.uk/guidance/ng109</a:t>
            </a:r>
          </a:p>
          <a:p>
            <a:endParaRPr lang="en-GB" altLang="en-US" b="0" dirty="0"/>
          </a:p>
          <a:p>
            <a:r>
              <a:rPr lang="en-GB" altLang="en-US" b="0" dirty="0"/>
              <a:t>Fosfomycin, NICE/British National Formulary. Accessed 4 March 2024. https://bnf.nice.org.uk/drugs/fosfomycin/</a:t>
            </a:r>
          </a:p>
          <a:p>
            <a:endParaRPr lang="en-GB" altLang="en-US" b="0" dirty="0"/>
          </a:p>
          <a:p>
            <a:r>
              <a:rPr lang="en-GB" altLang="en-US" b="0" dirty="0"/>
              <a:t>Urinary tract infection (lower) - women: Prescribing information. NICE/Clinical Knowledge Summaries. Last revised in December 2023. Accessed 4 March 2024. https://cks.nice.org.uk/topics/urinary-tract-infection-lower-women/prescribing-information/</a:t>
            </a:r>
          </a:p>
        </p:txBody>
      </p:sp>
      <p:sp>
        <p:nvSpPr>
          <p:cNvPr id="4" name="Date Placeholder 3">
            <a:extLst>
              <a:ext uri="{FF2B5EF4-FFF2-40B4-BE49-F238E27FC236}">
                <a16:creationId xmlns:a16="http://schemas.microsoft.com/office/drawing/2014/main" id="{EF2989AE-7B48-4B52-BD66-9DC37C5820F4}"/>
              </a:ext>
            </a:extLst>
          </p:cNvPr>
          <p:cNvSpPr>
            <a:spLocks noGrp="1"/>
          </p:cNvSpPr>
          <p:nvPr>
            <p:ph type="dt" sz="quarter" idx="1"/>
          </p:nvPr>
        </p:nvSpPr>
        <p:spPr/>
        <p:txBody>
          <a:bodyPr/>
          <a:lstStyle/>
          <a:p>
            <a:pPr>
              <a:defRPr/>
            </a:pPr>
            <a:fld id="{22CD6AF4-3B11-4CAD-AA15-7E3C9F5092A9}" type="datetime3">
              <a:rPr lang="en-GB"/>
              <a:pPr>
                <a:defRPr/>
              </a:pPr>
              <a:t>27 March, 2024</a:t>
            </a:fld>
            <a:endParaRPr lang="en-GB" dirty="0"/>
          </a:p>
        </p:txBody>
      </p:sp>
      <p:sp>
        <p:nvSpPr>
          <p:cNvPr id="5" name="Footer Placeholder 4">
            <a:extLst>
              <a:ext uri="{FF2B5EF4-FFF2-40B4-BE49-F238E27FC236}">
                <a16:creationId xmlns:a16="http://schemas.microsoft.com/office/drawing/2014/main" id="{7180AB2A-9C66-4242-97EF-D0ECC6078BBE}"/>
              </a:ext>
            </a:extLst>
          </p:cNvPr>
          <p:cNvSpPr>
            <a:spLocks noGrp="1"/>
          </p:cNvSpPr>
          <p:nvPr>
            <p:ph type="ftr" sz="quarter" idx="4"/>
          </p:nvPr>
        </p:nvSpPr>
        <p:spPr/>
        <p:txBody>
          <a:bodyPr/>
          <a:lstStyle/>
          <a:p>
            <a:pPr>
              <a:defRPr/>
            </a:pPr>
            <a:r>
              <a:rPr lang="en-GB" dirty="0"/>
              <a:t>TARGET Antibiotics Presentation - UTI - V7 2019.2.13.pptx</a:t>
            </a:r>
          </a:p>
        </p:txBody>
      </p:sp>
      <p:sp>
        <p:nvSpPr>
          <p:cNvPr id="80902" name="Slide Number Placeholder 5">
            <a:extLst>
              <a:ext uri="{FF2B5EF4-FFF2-40B4-BE49-F238E27FC236}">
                <a16:creationId xmlns:a16="http://schemas.microsoft.com/office/drawing/2014/main" id="{59C32BCE-5F6D-4A05-B4FF-BB8FB28FC6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8426" indent="-309610">
              <a:defRPr>
                <a:solidFill>
                  <a:schemeClr val="tx1"/>
                </a:solidFill>
                <a:latin typeface="Arial" panose="020B0604020202020204" pitchFamily="34" charset="0"/>
                <a:cs typeface="Arial" panose="020B0604020202020204" pitchFamily="34" charset="0"/>
              </a:defRPr>
            </a:lvl2pPr>
            <a:lvl3pPr marL="1243601" indent="-247688">
              <a:defRPr>
                <a:solidFill>
                  <a:schemeClr val="tx1"/>
                </a:solidFill>
                <a:latin typeface="Arial" panose="020B0604020202020204" pitchFamily="34" charset="0"/>
                <a:cs typeface="Arial" panose="020B0604020202020204" pitchFamily="34" charset="0"/>
              </a:defRPr>
            </a:lvl3pPr>
            <a:lvl4pPr marL="1740697" indent="-247688">
              <a:defRPr>
                <a:solidFill>
                  <a:schemeClr val="tx1"/>
                </a:solidFill>
                <a:latin typeface="Arial" panose="020B0604020202020204" pitchFamily="34" charset="0"/>
                <a:cs typeface="Arial" panose="020B0604020202020204" pitchFamily="34" charset="0"/>
              </a:defRPr>
            </a:lvl4pPr>
            <a:lvl5pPr marL="2237794" indent="-247688">
              <a:defRPr>
                <a:solidFill>
                  <a:schemeClr val="tx1"/>
                </a:solidFill>
                <a:latin typeface="Arial" panose="020B0604020202020204" pitchFamily="34" charset="0"/>
                <a:cs typeface="Arial" panose="020B0604020202020204" pitchFamily="34" charset="0"/>
              </a:defRPr>
            </a:lvl5pPr>
            <a:lvl6pPr marL="2733170"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28546"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239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929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5B1C52-FEEF-47A2-96C7-F9F2D6A5CD44}" type="slidenum">
              <a:rPr lang="en-GB" altLang="en-US">
                <a:latin typeface="Calibri" panose="020F0502020204030204" pitchFamily="34" charset="0"/>
              </a:rPr>
              <a:pPr/>
              <a:t>37</a:t>
            </a:fld>
            <a:endParaRPr lang="en-GB" altLang="en-US" dirty="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A4635E29-733E-40EF-907C-3A31D116F1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68359F9D-AF62-4C45-94C6-A25230A378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dirty="0"/>
              <a:t>Presenter Talk</a:t>
            </a:r>
          </a:p>
          <a:p>
            <a:endParaRPr lang="en-GB" altLang="en-US" b="0" dirty="0"/>
          </a:p>
          <a:p>
            <a:r>
              <a:rPr lang="en-GB" altLang="en-US" b="0" dirty="0"/>
              <a:t>NICE also provide prescribing guidance for pyelonephritis (upper UTI). Choices for non-pregnant women, men and then pregnant women are summarised in these slides.  The full guidance provides further choices for IV antibiotics</a:t>
            </a:r>
          </a:p>
          <a:p>
            <a:endParaRPr lang="en-GB" altLang="en-US" b="0" dirty="0"/>
          </a:p>
          <a:p>
            <a:r>
              <a:rPr lang="en-GB" altLang="en-US" b="0" dirty="0"/>
              <a:t>See BNF for appropriate use and dosing in specific populations, for example, hepatic impairment, renal impairment and breast-feeding, and administering intravenous antibiotics. </a:t>
            </a:r>
          </a:p>
          <a:p>
            <a:endParaRPr lang="en-GB" altLang="en-US" b="0" dirty="0"/>
          </a:p>
          <a:p>
            <a:r>
              <a:rPr lang="en-GB" altLang="en-US" b="0" dirty="0"/>
              <a:t>Check any previous urine culture, susceptibility and prescribing and choose antibiotics accordingly. </a:t>
            </a:r>
          </a:p>
          <a:p>
            <a:endParaRPr lang="en-GB" altLang="en-US" b="0" dirty="0"/>
          </a:p>
          <a:p>
            <a:r>
              <a:rPr lang="en-GB" altLang="en-US" b="0" dirty="0"/>
              <a:t>(Click for animation) The updated MHRA regulation about fluroquinolones needs to be considered before cipro is used but is an option in acute pyelonephritis which is a severe infection. NICE are currently reviewing guidance that includes fluoroquinolones.</a:t>
            </a:r>
          </a:p>
          <a:p>
            <a:endParaRPr lang="en-GB" altLang="en-US" b="0" dirty="0"/>
          </a:p>
          <a:p>
            <a:r>
              <a:rPr lang="en-GB" altLang="en-US" b="0" dirty="0"/>
              <a:t>Review intravenous antibiotics by 48 hours and consider stepping down to oral antibiotics. </a:t>
            </a:r>
          </a:p>
          <a:p>
            <a:endParaRPr lang="en-GB" altLang="en-US" b="0" dirty="0"/>
          </a:p>
          <a:p>
            <a:r>
              <a:rPr lang="en-GB" altLang="en-US" b="0" dirty="0"/>
              <a:t>Therapeutic drug monitoring and assessment of renal function is required (BNF, August 2018).</a:t>
            </a:r>
          </a:p>
          <a:p>
            <a:endParaRPr lang="en-GB" altLang="en-US" b="0" dirty="0"/>
          </a:p>
          <a:p>
            <a:r>
              <a:rPr lang="en-GB" altLang="en-US" b="1" dirty="0"/>
              <a:t>Slide Reference: </a:t>
            </a:r>
          </a:p>
          <a:p>
            <a:endParaRPr lang="en-GB" altLang="en-US" b="0" dirty="0"/>
          </a:p>
          <a:p>
            <a:r>
              <a:rPr lang="en-GB" b="0" dirty="0"/>
              <a:t>Pyelonephritis (acute): antimicrobial prescribing NICE guideline [NG111] Published: 31 October 2018 </a:t>
            </a:r>
          </a:p>
          <a:p>
            <a:r>
              <a:rPr lang="en-GB" b="0" dirty="0"/>
              <a:t>https://www.nice.org.uk/guidance/ng111/chapter/Recommendations</a:t>
            </a:r>
          </a:p>
          <a:p>
            <a:endParaRPr lang="en-GB" b="0" dirty="0"/>
          </a:p>
          <a:p>
            <a:r>
              <a:rPr lang="en-GB" b="0" dirty="0"/>
              <a:t>MHRA. Drug Safety Update: Fluoroquinolone antibiotics: must now only be prescribed when other commonly recommended antibiotics are inappropriate. Published 22 January 2024. Accessed 4 March 2024. https://www.gov.uk/drug-safety-update/fluoroquinolone-antibiotics-must-now-only-be-prescribed-when-other-commonly-recommended-antibiotics-are-inappropriate</a:t>
            </a:r>
          </a:p>
          <a:p>
            <a:endParaRPr lang="en-GB" altLang="en-US" b="1" dirty="0"/>
          </a:p>
          <a:p>
            <a:endParaRPr lang="en-GB" altLang="en-US" b="0" dirty="0"/>
          </a:p>
        </p:txBody>
      </p:sp>
      <p:sp>
        <p:nvSpPr>
          <p:cNvPr id="4" name="Date Placeholder 3">
            <a:extLst>
              <a:ext uri="{FF2B5EF4-FFF2-40B4-BE49-F238E27FC236}">
                <a16:creationId xmlns:a16="http://schemas.microsoft.com/office/drawing/2014/main" id="{43A78EA0-C02A-4DD0-9BFF-409B58C0F7E2}"/>
              </a:ext>
            </a:extLst>
          </p:cNvPr>
          <p:cNvSpPr>
            <a:spLocks noGrp="1"/>
          </p:cNvSpPr>
          <p:nvPr>
            <p:ph type="dt" sz="quarter" idx="1"/>
          </p:nvPr>
        </p:nvSpPr>
        <p:spPr/>
        <p:txBody>
          <a:bodyPr/>
          <a:lstStyle/>
          <a:p>
            <a:pPr>
              <a:defRPr/>
            </a:pPr>
            <a:fld id="{3CF54053-0B60-48E2-A0D2-41B2A16D5F39}" type="datetime3">
              <a:rPr lang="en-GB"/>
              <a:pPr>
                <a:defRPr/>
              </a:pPr>
              <a:t>27 March, 2024</a:t>
            </a:fld>
            <a:endParaRPr lang="en-GB" dirty="0"/>
          </a:p>
        </p:txBody>
      </p:sp>
      <p:sp>
        <p:nvSpPr>
          <p:cNvPr id="5" name="Footer Placeholder 4">
            <a:extLst>
              <a:ext uri="{FF2B5EF4-FFF2-40B4-BE49-F238E27FC236}">
                <a16:creationId xmlns:a16="http://schemas.microsoft.com/office/drawing/2014/main" id="{26CC5013-681D-40FF-B803-899709550B13}"/>
              </a:ext>
            </a:extLst>
          </p:cNvPr>
          <p:cNvSpPr>
            <a:spLocks noGrp="1"/>
          </p:cNvSpPr>
          <p:nvPr>
            <p:ph type="ftr" sz="quarter" idx="4"/>
          </p:nvPr>
        </p:nvSpPr>
        <p:spPr/>
        <p:txBody>
          <a:bodyPr/>
          <a:lstStyle/>
          <a:p>
            <a:pPr>
              <a:defRPr/>
            </a:pPr>
            <a:r>
              <a:rPr lang="en-GB" dirty="0"/>
              <a:t>TARGET Antibiotics Presentation - UTI - V7 2019.2.13.pptx</a:t>
            </a:r>
          </a:p>
        </p:txBody>
      </p:sp>
      <p:sp>
        <p:nvSpPr>
          <p:cNvPr id="94214" name="Slide Number Placeholder 5">
            <a:extLst>
              <a:ext uri="{FF2B5EF4-FFF2-40B4-BE49-F238E27FC236}">
                <a16:creationId xmlns:a16="http://schemas.microsoft.com/office/drawing/2014/main" id="{F7006B21-2C7B-46D1-942C-793F042C6A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8426" indent="-309610">
              <a:defRPr>
                <a:solidFill>
                  <a:schemeClr val="tx1"/>
                </a:solidFill>
                <a:latin typeface="Arial" panose="020B0604020202020204" pitchFamily="34" charset="0"/>
                <a:cs typeface="Arial" panose="020B0604020202020204" pitchFamily="34" charset="0"/>
              </a:defRPr>
            </a:lvl2pPr>
            <a:lvl3pPr marL="1243601" indent="-247688">
              <a:defRPr>
                <a:solidFill>
                  <a:schemeClr val="tx1"/>
                </a:solidFill>
                <a:latin typeface="Arial" panose="020B0604020202020204" pitchFamily="34" charset="0"/>
                <a:cs typeface="Arial" panose="020B0604020202020204" pitchFamily="34" charset="0"/>
              </a:defRPr>
            </a:lvl3pPr>
            <a:lvl4pPr marL="1740697" indent="-247688">
              <a:defRPr>
                <a:solidFill>
                  <a:schemeClr val="tx1"/>
                </a:solidFill>
                <a:latin typeface="Arial" panose="020B0604020202020204" pitchFamily="34" charset="0"/>
                <a:cs typeface="Arial" panose="020B0604020202020204" pitchFamily="34" charset="0"/>
              </a:defRPr>
            </a:lvl4pPr>
            <a:lvl5pPr marL="2237794" indent="-247688">
              <a:defRPr>
                <a:solidFill>
                  <a:schemeClr val="tx1"/>
                </a:solidFill>
                <a:latin typeface="Arial" panose="020B0604020202020204" pitchFamily="34" charset="0"/>
                <a:cs typeface="Arial" panose="020B0604020202020204" pitchFamily="34" charset="0"/>
              </a:defRPr>
            </a:lvl5pPr>
            <a:lvl6pPr marL="2733170"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28546"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239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929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104658-8383-41BB-98F5-3CECA74DD95B}" type="slidenum">
              <a:rPr lang="en-GB" altLang="en-US" smtClean="0">
                <a:latin typeface="Calibri" panose="020F0502020204030204" pitchFamily="34" charset="0"/>
              </a:rPr>
              <a:pPr/>
              <a:t>38</a:t>
            </a:fld>
            <a:endParaRPr lang="en-GB" altLang="en-US" dirty="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196884C6-03E4-4087-B1EC-C92B51EDA8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D84EDF5B-33F0-4140-B9E2-99C62577ED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Presenter Talk:</a:t>
            </a:r>
          </a:p>
          <a:p>
            <a:endParaRPr lang="en-GB" altLang="en-US" dirty="0"/>
          </a:p>
          <a:p>
            <a:r>
              <a:rPr lang="en-GB" altLang="en-US" b="0" dirty="0"/>
              <a:t>Here are some other resources that are available or linked to the TARGET toolkit that provide more information about UTI management. </a:t>
            </a:r>
          </a:p>
        </p:txBody>
      </p:sp>
      <p:sp>
        <p:nvSpPr>
          <p:cNvPr id="4" name="Header Placeholder 3">
            <a:extLst>
              <a:ext uri="{FF2B5EF4-FFF2-40B4-BE49-F238E27FC236}">
                <a16:creationId xmlns:a16="http://schemas.microsoft.com/office/drawing/2014/main" id="{F84639FC-11F1-4096-8123-F082F3B094A1}"/>
              </a:ext>
            </a:extLst>
          </p:cNvPr>
          <p:cNvSpPr>
            <a:spLocks noGrp="1"/>
          </p:cNvSpPr>
          <p:nvPr>
            <p:ph type="hdr" sz="quarter"/>
          </p:nvPr>
        </p:nvSpPr>
        <p:spPr/>
        <p:txBody>
          <a:bodyPr/>
          <a:lstStyle/>
          <a:p>
            <a:pPr>
              <a:defRPr/>
            </a:pPr>
            <a:endParaRPr lang="en-GB" dirty="0"/>
          </a:p>
        </p:txBody>
      </p:sp>
      <p:sp>
        <p:nvSpPr>
          <p:cNvPr id="5" name="Date Placeholder 4">
            <a:extLst>
              <a:ext uri="{FF2B5EF4-FFF2-40B4-BE49-F238E27FC236}">
                <a16:creationId xmlns:a16="http://schemas.microsoft.com/office/drawing/2014/main" id="{3B0C4FCC-3AD6-44B4-8975-D0D643CAA924}"/>
              </a:ext>
            </a:extLst>
          </p:cNvPr>
          <p:cNvSpPr>
            <a:spLocks noGrp="1"/>
          </p:cNvSpPr>
          <p:nvPr>
            <p:ph type="dt" sz="quarter" idx="1"/>
          </p:nvPr>
        </p:nvSpPr>
        <p:spPr/>
        <p:txBody>
          <a:bodyPr/>
          <a:lstStyle/>
          <a:p>
            <a:pPr>
              <a:defRPr/>
            </a:pPr>
            <a:fld id="{4C9A9DD8-E252-4A8E-A38E-0B6AEB31F87B}" type="datetime3">
              <a:rPr lang="en-GB" smtClean="0"/>
              <a:pPr>
                <a:defRPr/>
              </a:pPr>
              <a:t>27 March, 2024</a:t>
            </a:fld>
            <a:endParaRPr lang="en-GB" dirty="0"/>
          </a:p>
        </p:txBody>
      </p:sp>
      <p:sp>
        <p:nvSpPr>
          <p:cNvPr id="6" name="Footer Placeholder 5">
            <a:extLst>
              <a:ext uri="{FF2B5EF4-FFF2-40B4-BE49-F238E27FC236}">
                <a16:creationId xmlns:a16="http://schemas.microsoft.com/office/drawing/2014/main" id="{E1A8C781-4874-4270-B324-83A6AC58EFD1}"/>
              </a:ext>
            </a:extLst>
          </p:cNvPr>
          <p:cNvSpPr>
            <a:spLocks noGrp="1"/>
          </p:cNvSpPr>
          <p:nvPr>
            <p:ph type="ftr" sz="quarter" idx="4"/>
          </p:nvPr>
        </p:nvSpPr>
        <p:spPr/>
        <p:txBody>
          <a:bodyPr/>
          <a:lstStyle/>
          <a:p>
            <a:pPr>
              <a:defRPr/>
            </a:pPr>
            <a:r>
              <a:rPr lang="en-GB" dirty="0"/>
              <a:t>TARGET Antibiotics Presentation - Main - CS:Sore Throat &amp; UTI - 19.06.18</a:t>
            </a:r>
          </a:p>
        </p:txBody>
      </p:sp>
      <p:sp>
        <p:nvSpPr>
          <p:cNvPr id="100359" name="Slide Number Placeholder 6">
            <a:extLst>
              <a:ext uri="{FF2B5EF4-FFF2-40B4-BE49-F238E27FC236}">
                <a16:creationId xmlns:a16="http://schemas.microsoft.com/office/drawing/2014/main" id="{DB0A9163-E5C1-451E-BD05-DEE9E75341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4986" indent="-309610">
              <a:defRPr>
                <a:solidFill>
                  <a:schemeClr val="tx1"/>
                </a:solidFill>
                <a:latin typeface="Arial" panose="020B0604020202020204" pitchFamily="34" charset="0"/>
                <a:cs typeface="Arial" panose="020B0604020202020204" pitchFamily="34" charset="0"/>
              </a:defRPr>
            </a:lvl2pPr>
            <a:lvl3pPr marL="1238441" indent="-247688">
              <a:defRPr>
                <a:solidFill>
                  <a:schemeClr val="tx1"/>
                </a:solidFill>
                <a:latin typeface="Arial" panose="020B0604020202020204" pitchFamily="34" charset="0"/>
                <a:cs typeface="Arial" panose="020B0604020202020204" pitchFamily="34" charset="0"/>
              </a:defRPr>
            </a:lvl3pPr>
            <a:lvl4pPr marL="1733817" indent="-247688">
              <a:defRPr>
                <a:solidFill>
                  <a:schemeClr val="tx1"/>
                </a:solidFill>
                <a:latin typeface="Arial" panose="020B0604020202020204" pitchFamily="34" charset="0"/>
                <a:cs typeface="Arial" panose="020B0604020202020204" pitchFamily="34" charset="0"/>
              </a:defRPr>
            </a:lvl4pPr>
            <a:lvl5pPr marL="2229193" indent="-247688">
              <a:defRPr>
                <a:solidFill>
                  <a:schemeClr val="tx1"/>
                </a:solidFill>
                <a:latin typeface="Arial" panose="020B0604020202020204" pitchFamily="34" charset="0"/>
                <a:cs typeface="Arial" panose="020B0604020202020204" pitchFamily="34" charset="0"/>
              </a:defRPr>
            </a:lvl5pPr>
            <a:lvl6pPr marL="2724569"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19945"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15322"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10698" indent="-247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765808-05AF-4D8B-A405-0DC57FD49A24}" type="slidenum">
              <a:rPr lang="en-GB" altLang="en-US" smtClean="0">
                <a:latin typeface="Calibri" panose="020F0502020204030204" pitchFamily="34" charset="0"/>
              </a:rPr>
              <a:pPr/>
              <a:t>39</a:t>
            </a:fld>
            <a:endParaRPr lang="en-GB" altLang="en-US" dirty="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sz="1100" b="0" dirty="0"/>
              <a:t>Presenter talk - DL</a:t>
            </a:r>
          </a:p>
          <a:p>
            <a:pPr eaLnBrk="1" hangingPunct="1">
              <a:spcBef>
                <a:spcPct val="0"/>
              </a:spcBef>
            </a:pPr>
            <a:endParaRPr lang="en-GB" altLang="en-US" sz="1100" b="0" dirty="0"/>
          </a:p>
          <a:p>
            <a:pPr eaLnBrk="1" hangingPunct="1">
              <a:spcBef>
                <a:spcPct val="0"/>
              </a:spcBef>
            </a:pPr>
            <a:r>
              <a:rPr lang="en-GB" altLang="en-US" sz="1100" b="0" dirty="0"/>
              <a:t>This webinar theme was chosen based on feedback from TARGET users requesting webinars focusing on the clinical management of infections presenting in primary care. Through the webinar we will use clinical scenarios to UTIs and refresh our knowledge on management of these conditions, covering national management guidelines as well as newer guidance and decision tools that are being applied in practice. </a:t>
            </a:r>
          </a:p>
          <a:p>
            <a:pPr eaLnBrk="1" hangingPunct="1">
              <a:spcBef>
                <a:spcPct val="0"/>
              </a:spcBef>
            </a:pPr>
            <a:endParaRPr lang="en-GB" altLang="en-US" sz="1100" dirty="0"/>
          </a:p>
          <a:p>
            <a:pPr algn="l"/>
            <a:r>
              <a:rPr lang="en-GB" sz="1100" b="0" i="0" dirty="0">
                <a:solidFill>
                  <a:srgbClr val="333333"/>
                </a:solidFill>
                <a:effectLst/>
                <a:latin typeface="Salesforce Sans"/>
              </a:rPr>
              <a:t>Through this webinar, we will:</a:t>
            </a:r>
          </a:p>
          <a:p>
            <a:pPr algn="l">
              <a:buFont typeface="+mj-lt"/>
              <a:buAutoNum type="arabicPeriod"/>
            </a:pPr>
            <a:r>
              <a:rPr lang="en-GB" sz="1100" b="0" i="0" dirty="0">
                <a:solidFill>
                  <a:srgbClr val="3E3E3C"/>
                </a:solidFill>
                <a:effectLst/>
                <a:latin typeface="Salesforce Sans"/>
              </a:rPr>
              <a:t>Discuss antibiotic resistance rates and trends linked to urinary tract infections (UTIs)</a:t>
            </a:r>
          </a:p>
          <a:p>
            <a:pPr algn="l">
              <a:buFont typeface="+mj-lt"/>
              <a:buAutoNum type="arabicPeriod"/>
            </a:pPr>
            <a:r>
              <a:rPr lang="en-GB" sz="1100" b="0" i="0" dirty="0">
                <a:solidFill>
                  <a:srgbClr val="3E3E3C"/>
                </a:solidFill>
                <a:effectLst/>
                <a:latin typeface="Salesforce Sans"/>
              </a:rPr>
              <a:t>Capture and discuss ways to assess prescribing trends for your practice and locality</a:t>
            </a:r>
          </a:p>
          <a:p>
            <a:pPr algn="l">
              <a:buFont typeface="+mj-lt"/>
              <a:buAutoNum type="arabicPeriod"/>
            </a:pPr>
            <a:r>
              <a:rPr lang="en-GB" sz="1100" b="0" i="0" dirty="0">
                <a:solidFill>
                  <a:srgbClr val="3E3E3C"/>
                </a:solidFill>
                <a:effectLst/>
                <a:latin typeface="Salesforce Sans"/>
              </a:rPr>
              <a:t>Identify and discuss national diagnostic and prescribing guidance specific to the management of UTIs in different patient groups</a:t>
            </a:r>
          </a:p>
          <a:p>
            <a:pPr algn="l">
              <a:buFont typeface="+mj-lt"/>
              <a:buAutoNum type="arabicPeriod"/>
            </a:pPr>
            <a:r>
              <a:rPr lang="en-GB" sz="1100" b="0" i="0" dirty="0">
                <a:solidFill>
                  <a:srgbClr val="3E3E3C"/>
                </a:solidFill>
                <a:effectLst/>
                <a:latin typeface="Salesforce Sans"/>
              </a:rPr>
              <a:t>Utilise evidence-based strategies and resources when discussing antibiotics with patients in the context of UTIs.</a:t>
            </a:r>
          </a:p>
          <a:p>
            <a:pPr eaLnBrk="1" hangingPunct="1">
              <a:spcBef>
                <a:spcPct val="0"/>
              </a:spcBef>
            </a:pPr>
            <a:endParaRPr lang="en-GB" altLang="en-US" sz="1100" dirty="0"/>
          </a:p>
          <a:p>
            <a:pPr eaLnBrk="1" hangingPunct="1">
              <a:spcBef>
                <a:spcPct val="0"/>
              </a:spcBef>
            </a:pPr>
            <a:endParaRPr lang="en-GB" altLang="en-US" sz="1100" dirty="0"/>
          </a:p>
          <a:p>
            <a:endParaRPr lang="en-GB" sz="1200" dirty="0"/>
          </a:p>
        </p:txBody>
      </p:sp>
      <p:sp>
        <p:nvSpPr>
          <p:cNvPr id="4" name="Slide Number Placeholder 3"/>
          <p:cNvSpPr>
            <a:spLocks noGrp="1"/>
          </p:cNvSpPr>
          <p:nvPr>
            <p:ph type="sldNum" sz="quarter" idx="5"/>
          </p:nvPr>
        </p:nvSpPr>
        <p:spPr/>
        <p:txBody>
          <a:bodyPr/>
          <a:lstStyle/>
          <a:p>
            <a:fld id="{763422BC-2484-4DBD-816A-03B57D2AF8C0}" type="slidenum">
              <a:rPr lang="en-GB" sz="1200">
                <a:latin typeface="Arial" panose="020B0604020202020204" pitchFamily="34" charset="0"/>
                <a:cs typeface="Arial" panose="020B0604020202020204" pitchFamily="34" charset="0"/>
              </a:rPr>
              <a:t>4</a:t>
            </a:fld>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748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792FD932-DA6F-4B66-92D0-C7236AF81C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60DD0258-9FAF-4BD1-8555-4E56FC7232D3}"/>
              </a:ext>
            </a:extLst>
          </p:cNvPr>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GB" altLang="en-US" b="1" u="none" dirty="0"/>
              <a:t>Presenter Talk: </a:t>
            </a:r>
          </a:p>
          <a:p>
            <a:pPr eaLnBrk="1" hangingPunct="1">
              <a:spcBef>
                <a:spcPct val="0"/>
              </a:spcBef>
              <a:defRPr/>
            </a:pPr>
            <a:endParaRPr lang="en-GB" altLang="en-US" b="0" dirty="0"/>
          </a:p>
          <a:p>
            <a:pPr eaLnBrk="1" hangingPunct="1">
              <a:spcBef>
                <a:spcPct val="0"/>
              </a:spcBef>
              <a:defRPr/>
            </a:pPr>
            <a:r>
              <a:rPr lang="en-GB" altLang="en-US" b="0" dirty="0"/>
              <a:t>Have you done any personal or practice wide antibiotic audits in the last year?</a:t>
            </a:r>
          </a:p>
          <a:p>
            <a:pPr eaLnBrk="1" hangingPunct="1">
              <a:spcBef>
                <a:spcPct val="0"/>
              </a:spcBef>
              <a:defRPr/>
            </a:pPr>
            <a:r>
              <a:rPr lang="en-GB" altLang="en-US" b="0" dirty="0"/>
              <a:t>This can really help you understand what antibiotics you and others in the practice are prescribing, and to whom, and why</a:t>
            </a:r>
          </a:p>
          <a:p>
            <a:pPr eaLnBrk="1" hangingPunct="1">
              <a:defRPr/>
            </a:pPr>
            <a:endParaRPr lang="en-GB" altLang="en-US" b="0" dirty="0"/>
          </a:p>
          <a:p>
            <a:pPr eaLnBrk="1" hangingPunct="1">
              <a:defRPr/>
            </a:pPr>
            <a:r>
              <a:rPr lang="en-GB" altLang="en-US" b="0" dirty="0"/>
              <a:t>The TARGET website has audit templates  with appropriate guidance and  Read codes to use for:</a:t>
            </a:r>
          </a:p>
          <a:p>
            <a:pPr eaLnBrk="1" hangingPunct="1">
              <a:defRPr/>
            </a:pPr>
            <a:r>
              <a:rPr lang="en-GB" altLang="en-US" b="0" dirty="0"/>
              <a:t>Otitis media, Sore Throat, acute cough, UTI Audits.</a:t>
            </a:r>
          </a:p>
          <a:p>
            <a:pPr eaLnBrk="1" hangingPunct="1">
              <a:defRPr/>
            </a:pPr>
            <a:endParaRPr lang="en-GB" altLang="en-US" b="0" dirty="0"/>
          </a:p>
          <a:p>
            <a:pPr eaLnBrk="1" hangingPunct="1">
              <a:defRPr/>
            </a:pPr>
            <a:r>
              <a:rPr lang="en-GB" altLang="en-US" b="0" dirty="0"/>
              <a:t>For UTIs – we have audits for lower UTIs in women under 65 years, older adults, and adults with urinary catheters.</a:t>
            </a:r>
          </a:p>
          <a:p>
            <a:pPr eaLnBrk="1" hangingPunct="1">
              <a:defRPr/>
            </a:pPr>
            <a:endParaRPr lang="en-GB" altLang="en-US" b="0" dirty="0"/>
          </a:p>
          <a:p>
            <a:pPr eaLnBrk="1" hangingPunct="1">
              <a:defRPr/>
            </a:pPr>
            <a:r>
              <a:rPr lang="en-GB" altLang="en-US" b="0" dirty="0"/>
              <a:t>These will also help you comply with your CPD and revalidation.</a:t>
            </a:r>
          </a:p>
          <a:p>
            <a:pPr eaLnBrk="1" hangingPunct="1">
              <a:spcBef>
                <a:spcPct val="0"/>
              </a:spcBef>
              <a:defRPr/>
            </a:pPr>
            <a:endParaRPr lang="en-GB" altLang="en-US" dirty="0"/>
          </a:p>
          <a:p>
            <a:pPr eaLnBrk="1" hangingPunct="1">
              <a:spcBef>
                <a:spcPct val="0"/>
              </a:spcBef>
              <a:defRPr/>
            </a:pPr>
            <a:endParaRPr lang="en-GB" altLang="en-US" dirty="0"/>
          </a:p>
          <a:p>
            <a:pPr eaLnBrk="1" hangingPunct="1">
              <a:spcBef>
                <a:spcPct val="0"/>
              </a:spcBef>
              <a:defRPr/>
            </a:pPr>
            <a:r>
              <a:rPr lang="en-GB" altLang="en-US" dirty="0"/>
              <a:t>Slide Reference: </a:t>
            </a:r>
          </a:p>
          <a:p>
            <a:pPr eaLnBrk="1" hangingPunct="1">
              <a:spcBef>
                <a:spcPct val="0"/>
              </a:spcBef>
              <a:defRPr/>
            </a:pPr>
            <a:endParaRPr lang="en-GB" altLang="en-US" dirty="0"/>
          </a:p>
          <a:p>
            <a:pPr eaLnBrk="1" hangingPunct="1">
              <a:spcBef>
                <a:spcPct val="0"/>
              </a:spcBef>
              <a:defRPr/>
            </a:pPr>
            <a:r>
              <a:rPr lang="en-GB" altLang="en-US" b="0" dirty="0"/>
              <a:t>https://elearning.rcgp.org.uk/mod/book/view.php?id=12649</a:t>
            </a:r>
          </a:p>
        </p:txBody>
      </p:sp>
      <p:sp>
        <p:nvSpPr>
          <p:cNvPr id="96260" name="Slide Number Placeholder 3">
            <a:extLst>
              <a:ext uri="{FF2B5EF4-FFF2-40B4-BE49-F238E27FC236}">
                <a16:creationId xmlns:a16="http://schemas.microsoft.com/office/drawing/2014/main" id="{9DBB4536-5280-4BD5-A392-16E4B6F1CE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6707" indent="-307891">
              <a:spcBef>
                <a:spcPct val="30000"/>
              </a:spcBef>
              <a:defRPr sz="1300">
                <a:solidFill>
                  <a:schemeClr val="tx1"/>
                </a:solidFill>
                <a:latin typeface="Calibri" panose="020F0502020204030204" pitchFamily="34" charset="0"/>
              </a:defRPr>
            </a:lvl2pPr>
            <a:lvl3pPr marL="1241881" indent="-245969">
              <a:spcBef>
                <a:spcPct val="30000"/>
              </a:spcBef>
              <a:defRPr sz="1300">
                <a:solidFill>
                  <a:schemeClr val="tx1"/>
                </a:solidFill>
                <a:latin typeface="Calibri" panose="020F0502020204030204" pitchFamily="34" charset="0"/>
              </a:defRPr>
            </a:lvl3pPr>
            <a:lvl4pPr marL="1737257" indent="-245969">
              <a:spcBef>
                <a:spcPct val="30000"/>
              </a:spcBef>
              <a:defRPr sz="1300">
                <a:solidFill>
                  <a:schemeClr val="tx1"/>
                </a:solidFill>
                <a:latin typeface="Calibri" panose="020F0502020204030204" pitchFamily="34" charset="0"/>
              </a:defRPr>
            </a:lvl4pPr>
            <a:lvl5pPr marL="2234354" indent="-245969">
              <a:spcBef>
                <a:spcPct val="30000"/>
              </a:spcBef>
              <a:defRPr sz="1300">
                <a:solidFill>
                  <a:schemeClr val="tx1"/>
                </a:solidFill>
                <a:latin typeface="Calibri" panose="020F0502020204030204" pitchFamily="34" charset="0"/>
              </a:defRPr>
            </a:lvl5pPr>
            <a:lvl6pPr marL="2729730" indent="-245969" eaLnBrk="0" fontAlgn="base" hangingPunct="0">
              <a:spcBef>
                <a:spcPct val="30000"/>
              </a:spcBef>
              <a:spcAft>
                <a:spcPct val="0"/>
              </a:spcAft>
              <a:defRPr sz="1300">
                <a:solidFill>
                  <a:schemeClr val="tx1"/>
                </a:solidFill>
                <a:latin typeface="Calibri" panose="020F0502020204030204" pitchFamily="34" charset="0"/>
              </a:defRPr>
            </a:lvl6pPr>
            <a:lvl7pPr marL="3225106" indent="-245969" eaLnBrk="0" fontAlgn="base" hangingPunct="0">
              <a:spcBef>
                <a:spcPct val="30000"/>
              </a:spcBef>
              <a:spcAft>
                <a:spcPct val="0"/>
              </a:spcAft>
              <a:defRPr sz="1300">
                <a:solidFill>
                  <a:schemeClr val="tx1"/>
                </a:solidFill>
                <a:latin typeface="Calibri" panose="020F0502020204030204" pitchFamily="34" charset="0"/>
              </a:defRPr>
            </a:lvl7pPr>
            <a:lvl8pPr marL="3720482" indent="-245969" eaLnBrk="0" fontAlgn="base" hangingPunct="0">
              <a:spcBef>
                <a:spcPct val="30000"/>
              </a:spcBef>
              <a:spcAft>
                <a:spcPct val="0"/>
              </a:spcAft>
              <a:defRPr sz="1300">
                <a:solidFill>
                  <a:schemeClr val="tx1"/>
                </a:solidFill>
                <a:latin typeface="Calibri" panose="020F0502020204030204" pitchFamily="34" charset="0"/>
              </a:defRPr>
            </a:lvl8pPr>
            <a:lvl9pPr marL="4215858" indent="-24596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BBAE7FC-FAC8-47C3-A090-97DA44ADFE2E}" type="slidenum">
              <a:rPr lang="en-GB" altLang="en-US" sz="1400">
                <a:solidFill>
                  <a:srgbClr val="000000"/>
                </a:solidFill>
              </a:rPr>
              <a:pPr>
                <a:spcBef>
                  <a:spcPct val="0"/>
                </a:spcBef>
              </a:pPr>
              <a:t>40</a:t>
            </a:fld>
            <a:endParaRPr lang="en-GB" altLang="en-US" sz="1400" dirty="0">
              <a:solidFill>
                <a:srgbClr val="000000"/>
              </a:solidFill>
            </a:endParaRPr>
          </a:p>
        </p:txBody>
      </p:sp>
      <p:sp>
        <p:nvSpPr>
          <p:cNvPr id="7" name="Date Placeholder 6">
            <a:extLst>
              <a:ext uri="{FF2B5EF4-FFF2-40B4-BE49-F238E27FC236}">
                <a16:creationId xmlns:a16="http://schemas.microsoft.com/office/drawing/2014/main" id="{02B66750-C6B9-48C5-ABE4-9A141468C8D4}"/>
              </a:ext>
            </a:extLst>
          </p:cNvPr>
          <p:cNvSpPr>
            <a:spLocks noGrp="1"/>
          </p:cNvSpPr>
          <p:nvPr>
            <p:ph type="dt" sz="quarter" idx="1"/>
          </p:nvPr>
        </p:nvSpPr>
        <p:spPr/>
        <p:txBody>
          <a:bodyPr/>
          <a:lstStyle/>
          <a:p>
            <a:pPr>
              <a:defRPr/>
            </a:pPr>
            <a:fld id="{BD3195A1-EEEF-419D-BE1A-500FA0C8D9F6}" type="datetime3">
              <a:rPr lang="en-GB">
                <a:solidFill>
                  <a:prstClr val="black"/>
                </a:solidFill>
              </a:rPr>
              <a:pPr>
                <a:defRPr/>
              </a:pPr>
              <a:t>27 March, 2024</a:t>
            </a:fld>
            <a:endParaRPr lang="en-GB" dirty="0">
              <a:solidFill>
                <a:prstClr val="black"/>
              </a:solidFill>
            </a:endParaRPr>
          </a:p>
        </p:txBody>
      </p:sp>
      <p:sp>
        <p:nvSpPr>
          <p:cNvPr id="2" name="Footer Placeholder 1">
            <a:extLst>
              <a:ext uri="{FF2B5EF4-FFF2-40B4-BE49-F238E27FC236}">
                <a16:creationId xmlns:a16="http://schemas.microsoft.com/office/drawing/2014/main" id="{71CB4894-D14C-4FF7-ABE3-93CAF580F656}"/>
              </a:ext>
            </a:extLst>
          </p:cNvPr>
          <p:cNvSpPr>
            <a:spLocks noGrp="1"/>
          </p:cNvSpPr>
          <p:nvPr>
            <p:ph type="ftr" sz="quarter" idx="4"/>
          </p:nvPr>
        </p:nvSpPr>
        <p:spPr/>
        <p:txBody>
          <a:bodyPr/>
          <a:lstStyle/>
          <a:p>
            <a:pPr>
              <a:defRPr/>
            </a:pPr>
            <a:r>
              <a:rPr lang="en-GB" dirty="0">
                <a:solidFill>
                  <a:prstClr val="black"/>
                </a:solidFill>
              </a:rPr>
              <a:t>TARGET Antibiotics Presentation - Main - CS:Sore Throat &amp; UTI - 19.06.18</a:t>
            </a:r>
          </a:p>
        </p:txBody>
      </p:sp>
      <p:sp>
        <p:nvSpPr>
          <p:cNvPr id="3" name="Header Placeholder 2">
            <a:extLst>
              <a:ext uri="{FF2B5EF4-FFF2-40B4-BE49-F238E27FC236}">
                <a16:creationId xmlns:a16="http://schemas.microsoft.com/office/drawing/2014/main" id="{23F301B6-7324-4566-91C2-E9B768ACA14C}"/>
              </a:ext>
            </a:extLst>
          </p:cNvPr>
          <p:cNvSpPr>
            <a:spLocks noGrp="1"/>
          </p:cNvSpPr>
          <p:nvPr>
            <p:ph type="hdr" sz="quarter"/>
          </p:nvPr>
        </p:nvSpPr>
        <p:spPr/>
        <p:txBody>
          <a:bodyPr/>
          <a:lstStyle/>
          <a:p>
            <a:pPr>
              <a:defRPr/>
            </a:pPr>
            <a:endParaRPr lang="en-GB"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90752">
              <a:defRPr/>
            </a:pPr>
            <a:fld id="{9A4EC7EF-95E1-3D44-A982-BC7A3E9C617E}" type="slidenum">
              <a:rPr lang="en-GB">
                <a:solidFill>
                  <a:prstClr val="black"/>
                </a:solidFill>
                <a:latin typeface="Calibri" panose="020F0502020204030204"/>
              </a:rPr>
              <a:pPr defTabSz="990752">
                <a:defRPr/>
              </a:pPr>
              <a:t>41</a:t>
            </a:fld>
            <a:endParaRPr lang="en-GB">
              <a:solidFill>
                <a:prstClr val="black"/>
              </a:solidFill>
              <a:latin typeface="Calibri" panose="020F0502020204030204"/>
            </a:endParaRPr>
          </a:p>
        </p:txBody>
      </p:sp>
    </p:spTree>
    <p:extLst>
      <p:ext uri="{BB962C8B-B14F-4D97-AF65-F5344CB8AC3E}">
        <p14:creationId xmlns:p14="http://schemas.microsoft.com/office/powerpoint/2010/main" val="2475756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5EB8"/>
                </a:solidFill>
                <a:latin typeface="Arial" panose="020B0604020202020204"/>
                <a:ea typeface="+mj-ea"/>
                <a:cs typeface="+mj-cs"/>
                <a:hlinkClick r:id="rId3"/>
              </a:rPr>
              <a:t>NHS Model Health System</a:t>
            </a:r>
            <a:endParaRPr lang="en-GB" sz="600" dirty="0"/>
          </a:p>
        </p:txBody>
      </p:sp>
      <p:sp>
        <p:nvSpPr>
          <p:cNvPr id="4" name="Slide Number Placeholder 3"/>
          <p:cNvSpPr>
            <a:spLocks noGrp="1"/>
          </p:cNvSpPr>
          <p:nvPr>
            <p:ph type="sldNum" sz="quarter" idx="5"/>
          </p:nvPr>
        </p:nvSpPr>
        <p:spPr/>
        <p:txBody>
          <a:bodyPr/>
          <a:lstStyle/>
          <a:p>
            <a:pPr defTabSz="990752">
              <a:defRPr/>
            </a:pPr>
            <a:fld id="{9A4EC7EF-95E1-3D44-A982-BC7A3E9C617E}" type="slidenum">
              <a:rPr lang="en-GB">
                <a:solidFill>
                  <a:prstClr val="black"/>
                </a:solidFill>
                <a:latin typeface="Calibri" panose="020F0502020204030204"/>
              </a:rPr>
              <a:pPr defTabSz="990752">
                <a:defRPr/>
              </a:pPr>
              <a:t>42</a:t>
            </a:fld>
            <a:endParaRPr lang="en-GB">
              <a:solidFill>
                <a:prstClr val="black"/>
              </a:solidFill>
              <a:latin typeface="Calibri" panose="020F0502020204030204"/>
            </a:endParaRPr>
          </a:p>
        </p:txBody>
      </p:sp>
    </p:spTree>
    <p:extLst>
      <p:ext uri="{BB962C8B-B14F-4D97-AF65-F5344CB8AC3E}">
        <p14:creationId xmlns:p14="http://schemas.microsoft.com/office/powerpoint/2010/main" val="4287602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507533-49CC-4C73-9DE4-E19BF5DEC8F0}" type="slidenum">
              <a:rPr lang="en-GB" smtClean="0"/>
              <a:t>43</a:t>
            </a:fld>
            <a:endParaRPr lang="en-GB" dirty="0"/>
          </a:p>
        </p:txBody>
      </p:sp>
    </p:spTree>
    <p:extLst>
      <p:ext uri="{BB962C8B-B14F-4D97-AF65-F5344CB8AC3E}">
        <p14:creationId xmlns:p14="http://schemas.microsoft.com/office/powerpoint/2010/main" val="511107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507533-49CC-4C73-9DE4-E19BF5DEC8F0}" type="slidenum">
              <a:rPr lang="en-GB" smtClean="0"/>
              <a:t>44</a:t>
            </a:fld>
            <a:endParaRPr lang="en-GB" dirty="0"/>
          </a:p>
        </p:txBody>
      </p:sp>
    </p:spTree>
    <p:extLst>
      <p:ext uri="{BB962C8B-B14F-4D97-AF65-F5344CB8AC3E}">
        <p14:creationId xmlns:p14="http://schemas.microsoft.com/office/powerpoint/2010/main" val="2264035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F9CF1AF3-EF1F-41E4-BDFC-06B04B647E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44958C8A-E0C2-454A-B009-1A03DF5618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 name="Header Placeholder 3">
            <a:extLst>
              <a:ext uri="{FF2B5EF4-FFF2-40B4-BE49-F238E27FC236}">
                <a16:creationId xmlns:a16="http://schemas.microsoft.com/office/drawing/2014/main" id="{09BEFBEE-E25F-4ACD-A52C-6D192BF5CBB2}"/>
              </a:ext>
            </a:extLst>
          </p:cNvPr>
          <p:cNvSpPr>
            <a:spLocks noGrp="1"/>
          </p:cNvSpPr>
          <p:nvPr>
            <p:ph type="hdr" sz="quarter"/>
          </p:nvPr>
        </p:nvSpPr>
        <p:spPr/>
        <p:txBody>
          <a:bodyPr/>
          <a:lstStyle/>
          <a:p>
            <a:pPr>
              <a:defRPr/>
            </a:pPr>
            <a:endParaRPr lang="en-GB" dirty="0"/>
          </a:p>
        </p:txBody>
      </p:sp>
      <p:sp>
        <p:nvSpPr>
          <p:cNvPr id="5" name="Date Placeholder 4">
            <a:extLst>
              <a:ext uri="{FF2B5EF4-FFF2-40B4-BE49-F238E27FC236}">
                <a16:creationId xmlns:a16="http://schemas.microsoft.com/office/drawing/2014/main" id="{85C9E5C9-3FCC-4285-A055-5644A8D63E4F}"/>
              </a:ext>
            </a:extLst>
          </p:cNvPr>
          <p:cNvSpPr>
            <a:spLocks noGrp="1"/>
          </p:cNvSpPr>
          <p:nvPr>
            <p:ph type="dt" sz="quarter" idx="1"/>
          </p:nvPr>
        </p:nvSpPr>
        <p:spPr/>
        <p:txBody>
          <a:bodyPr/>
          <a:lstStyle/>
          <a:p>
            <a:pPr>
              <a:defRPr/>
            </a:pPr>
            <a:fld id="{CE32F72B-84DD-42D3-A2F0-E7C47278D275}" type="datetime3">
              <a:rPr lang="en-GB"/>
              <a:pPr>
                <a:defRPr/>
              </a:pPr>
              <a:t>27 March, 2024</a:t>
            </a:fld>
            <a:endParaRPr lang="en-GB" dirty="0"/>
          </a:p>
        </p:txBody>
      </p:sp>
      <p:sp>
        <p:nvSpPr>
          <p:cNvPr id="6" name="Footer Placeholder 5">
            <a:extLst>
              <a:ext uri="{FF2B5EF4-FFF2-40B4-BE49-F238E27FC236}">
                <a16:creationId xmlns:a16="http://schemas.microsoft.com/office/drawing/2014/main" id="{A8B7EC35-7351-43CA-8E2F-64FF9B39C7DD}"/>
              </a:ext>
            </a:extLst>
          </p:cNvPr>
          <p:cNvSpPr>
            <a:spLocks noGrp="1"/>
          </p:cNvSpPr>
          <p:nvPr>
            <p:ph type="ftr" sz="quarter" idx="4"/>
          </p:nvPr>
        </p:nvSpPr>
        <p:spPr/>
        <p:txBody>
          <a:bodyPr/>
          <a:lstStyle/>
          <a:p>
            <a:pPr>
              <a:defRPr/>
            </a:pPr>
            <a:r>
              <a:rPr lang="en-GB" dirty="0"/>
              <a:t>TARGET Antibiotics Presentation - Main - CS:Sore Throat &amp; UTI - 19.06.18</a:t>
            </a:r>
          </a:p>
        </p:txBody>
      </p:sp>
      <p:sp>
        <p:nvSpPr>
          <p:cNvPr id="110599" name="Slide Number Placeholder 6">
            <a:extLst>
              <a:ext uri="{FF2B5EF4-FFF2-40B4-BE49-F238E27FC236}">
                <a16:creationId xmlns:a16="http://schemas.microsoft.com/office/drawing/2014/main" id="{10047221-EC47-4063-BB2D-7E4AF5815B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8426" indent="-309610">
              <a:spcBef>
                <a:spcPct val="30000"/>
              </a:spcBef>
              <a:defRPr sz="1300">
                <a:solidFill>
                  <a:schemeClr val="tx1"/>
                </a:solidFill>
                <a:latin typeface="Calibri" panose="020F0502020204030204" pitchFamily="34" charset="0"/>
              </a:defRPr>
            </a:lvl2pPr>
            <a:lvl3pPr marL="1243601" indent="-247688">
              <a:spcBef>
                <a:spcPct val="30000"/>
              </a:spcBef>
              <a:defRPr sz="1300">
                <a:solidFill>
                  <a:schemeClr val="tx1"/>
                </a:solidFill>
                <a:latin typeface="Calibri" panose="020F0502020204030204" pitchFamily="34" charset="0"/>
              </a:defRPr>
            </a:lvl3pPr>
            <a:lvl4pPr marL="1740697" indent="-247688">
              <a:spcBef>
                <a:spcPct val="30000"/>
              </a:spcBef>
              <a:defRPr sz="1300">
                <a:solidFill>
                  <a:schemeClr val="tx1"/>
                </a:solidFill>
                <a:latin typeface="Calibri" panose="020F0502020204030204" pitchFamily="34" charset="0"/>
              </a:defRPr>
            </a:lvl4pPr>
            <a:lvl5pPr marL="2237794" indent="-247688">
              <a:spcBef>
                <a:spcPct val="30000"/>
              </a:spcBef>
              <a:defRPr sz="1300">
                <a:solidFill>
                  <a:schemeClr val="tx1"/>
                </a:solidFill>
                <a:latin typeface="Calibri" panose="020F0502020204030204" pitchFamily="34" charset="0"/>
              </a:defRPr>
            </a:lvl5pPr>
            <a:lvl6pPr marL="2733170" indent="-247688" eaLnBrk="0" fontAlgn="base" hangingPunct="0">
              <a:spcBef>
                <a:spcPct val="30000"/>
              </a:spcBef>
              <a:spcAft>
                <a:spcPct val="0"/>
              </a:spcAft>
              <a:defRPr sz="1300">
                <a:solidFill>
                  <a:schemeClr val="tx1"/>
                </a:solidFill>
                <a:latin typeface="Calibri" panose="020F0502020204030204" pitchFamily="34" charset="0"/>
              </a:defRPr>
            </a:lvl6pPr>
            <a:lvl7pPr marL="3228546" indent="-247688" eaLnBrk="0" fontAlgn="base" hangingPunct="0">
              <a:spcBef>
                <a:spcPct val="30000"/>
              </a:spcBef>
              <a:spcAft>
                <a:spcPct val="0"/>
              </a:spcAft>
              <a:defRPr sz="1300">
                <a:solidFill>
                  <a:schemeClr val="tx1"/>
                </a:solidFill>
                <a:latin typeface="Calibri" panose="020F0502020204030204" pitchFamily="34" charset="0"/>
              </a:defRPr>
            </a:lvl7pPr>
            <a:lvl8pPr marL="3723922" indent="-247688" eaLnBrk="0" fontAlgn="base" hangingPunct="0">
              <a:spcBef>
                <a:spcPct val="30000"/>
              </a:spcBef>
              <a:spcAft>
                <a:spcPct val="0"/>
              </a:spcAft>
              <a:defRPr sz="1300">
                <a:solidFill>
                  <a:schemeClr val="tx1"/>
                </a:solidFill>
                <a:latin typeface="Calibri" panose="020F0502020204030204" pitchFamily="34" charset="0"/>
              </a:defRPr>
            </a:lvl8pPr>
            <a:lvl9pPr marL="4219299" indent="-24768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8CBB17A-10DB-4C57-B136-ABCFAD4EDD9E}" type="slidenum">
              <a:rPr lang="en-GB" altLang="en-US" sz="1400"/>
              <a:pPr>
                <a:spcBef>
                  <a:spcPct val="0"/>
                </a:spcBef>
              </a:pPr>
              <a:t>45</a:t>
            </a:fld>
            <a:endParaRPr lang="en-GB" altLang="en-US" sz="14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46</a:t>
            </a:fld>
            <a:endParaRPr lang="en-GB" dirty="0"/>
          </a:p>
        </p:txBody>
      </p:sp>
    </p:spTree>
    <p:extLst>
      <p:ext uri="{BB962C8B-B14F-4D97-AF65-F5344CB8AC3E}">
        <p14:creationId xmlns:p14="http://schemas.microsoft.com/office/powerpoint/2010/main" val="175671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will now hand over to Philippa</a:t>
            </a:r>
          </a:p>
        </p:txBody>
      </p:sp>
      <p:sp>
        <p:nvSpPr>
          <p:cNvPr id="4" name="Slide Number Placeholder 3"/>
          <p:cNvSpPr>
            <a:spLocks noGrp="1"/>
          </p:cNvSpPr>
          <p:nvPr>
            <p:ph type="sldNum" sz="quarter" idx="5"/>
          </p:nvPr>
        </p:nvSpPr>
        <p:spPr/>
        <p:txBody>
          <a:bodyPr/>
          <a:lstStyle/>
          <a:p>
            <a:fld id="{763422BC-2484-4DBD-816A-03B57D2AF8C0}" type="slidenum">
              <a:rPr lang="en-GB" smtClean="0"/>
              <a:t>5</a:t>
            </a:fld>
            <a:endParaRPr lang="en-GB" dirty="0"/>
          </a:p>
        </p:txBody>
      </p:sp>
    </p:spTree>
    <p:extLst>
      <p:ext uri="{BB962C8B-B14F-4D97-AF65-F5344CB8AC3E}">
        <p14:creationId xmlns:p14="http://schemas.microsoft.com/office/powerpoint/2010/main" val="117365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Bef>
                <a:spcPct val="0"/>
              </a:spcBef>
              <a:defRPr/>
            </a:pPr>
            <a:r>
              <a:rPr lang="en-GB" altLang="en-US" sz="1100" b="0" dirty="0"/>
              <a:t>Presenter talk </a:t>
            </a:r>
          </a:p>
          <a:p>
            <a:pPr eaLnBrk="1" hangingPunct="1">
              <a:spcBef>
                <a:spcPct val="0"/>
              </a:spcBef>
            </a:pPr>
            <a:r>
              <a:rPr lang="en-GB" altLang="en-US" sz="1100" b="0" dirty="0"/>
              <a:t>I’m sure you are all already aware of the issues associated with AMR in your daily practice. However, on a global scale, recent UN report (2), (April 2019) highlighted that </a:t>
            </a:r>
            <a:r>
              <a:rPr lang="en-GB" altLang="en-US" sz="1100" b="0" dirty="0">
                <a:ea typeface="ヒラギノ角ゴ Pro W3" pitchFamily="84" charset="-128"/>
              </a:rPr>
              <a:t>b</a:t>
            </a:r>
            <a:r>
              <a:rPr lang="en-GB" sz="1100" b="0" dirty="0">
                <a:ea typeface="ヒラギノ角ゴ Pro W3" pitchFamily="84" charset="-128"/>
              </a:rPr>
              <a:t>y 2050, AMR could kill 10 million people per year, in its worst-case scenario. This is more than diabetes and cancer combined. This will also come at a cost of £66 trillion pounds. </a:t>
            </a:r>
          </a:p>
          <a:p>
            <a:pPr eaLnBrk="1" hangingPunct="1">
              <a:spcBef>
                <a:spcPct val="0"/>
              </a:spcBef>
            </a:pPr>
            <a:endParaRPr lang="en-GB" sz="1100" b="0" dirty="0">
              <a:ea typeface="ヒラギノ角ゴ Pro W3" pitchFamily="84" charset="-128"/>
            </a:endParaRPr>
          </a:p>
          <a:p>
            <a:pPr eaLnBrk="1" hangingPunct="1">
              <a:spcBef>
                <a:spcPct val="0"/>
              </a:spcBef>
            </a:pPr>
            <a:r>
              <a:rPr lang="en-GB" sz="1100" b="0" dirty="0">
                <a:ea typeface="ヒラギノ角ゴ Pro W3" pitchFamily="84" charset="-128"/>
              </a:rPr>
              <a:t>(click for animation) While we know that antimicrobial resistance needs to be addressed through the many different social and environmental factors that contribute to it (“One Health”), and a lot of important work is going on in different sectors, we know that humans are the largest consumers of antimicrobials in the UK, so improving how infections are managed in our healthcare is a key step as we work together to reduce resistance.</a:t>
            </a:r>
          </a:p>
          <a:p>
            <a:pPr eaLnBrk="1" hangingPunct="1">
              <a:spcBef>
                <a:spcPct val="0"/>
              </a:spcBef>
            </a:pPr>
            <a:endParaRPr lang="en-GB" sz="1100" b="0" dirty="0">
              <a:ea typeface="ヒラギノ角ゴ Pro W3" pitchFamily="84" charset="-128"/>
            </a:endParaRPr>
          </a:p>
          <a:p>
            <a:pPr eaLnBrk="1" hangingPunct="1">
              <a:spcBef>
                <a:spcPct val="0"/>
              </a:spcBef>
            </a:pPr>
            <a:r>
              <a:rPr lang="en-GB" sz="1100" dirty="0">
                <a:ea typeface="ヒラギノ角ゴ Pro W3" pitchFamily="84" charset="-128"/>
              </a:rPr>
              <a:t>More information: </a:t>
            </a:r>
            <a:r>
              <a:rPr lang="en-GB" sz="1100" b="0" dirty="0"/>
              <a:t>In 2019, approximately one third of all UK antibiotic medicines were used in animals and two thirds in humans. It is interesting to see these figures side by side, particularly as there are some sources that report that antibiotic use in animals, globally, is higher than in people. That is clearly not the case in the UK. Since much animal antibiotic use is in farm animals, which are typically young animals, it is appropriate that use in animals is lower than use in people.</a:t>
            </a:r>
            <a:endParaRPr lang="en-GB" sz="1100" b="0" dirty="0">
              <a:ea typeface="ヒラギノ角ゴ Pro W3" pitchFamily="84" charset="-128"/>
            </a:endParaRPr>
          </a:p>
          <a:p>
            <a:pPr eaLnBrk="1" hangingPunct="1">
              <a:spcBef>
                <a:spcPct val="0"/>
              </a:spcBef>
            </a:pPr>
            <a:endParaRPr lang="en-GB" sz="1100" b="0" dirty="0">
              <a:ea typeface="ヒラギノ角ゴ Pro W3" pitchFamily="84" charset="-128"/>
            </a:endParaRPr>
          </a:p>
          <a:p>
            <a:r>
              <a:rPr lang="en-GB" sz="1100" dirty="0"/>
              <a:t>Slide references</a:t>
            </a:r>
          </a:p>
          <a:p>
            <a:pPr marL="371532" indent="-371532">
              <a:buAutoNum type="arabicParenBoth"/>
            </a:pPr>
            <a:r>
              <a:rPr lang="en-GB" sz="1100" b="0" dirty="0"/>
              <a:t>The review on antimicrobial resistance, chaired by Jim O’Neill. Tackling drug-resistant infections globally: final report and recommendations. 2016. [Available from: https://amr-review.org/sites/default/files/160518_Final%20paper_with%20cover.pdf]  </a:t>
            </a:r>
          </a:p>
          <a:p>
            <a:pPr marL="371532" indent="-371532">
              <a:buAutoNum type="arabicParenBoth"/>
            </a:pPr>
            <a:r>
              <a:rPr lang="en-GB" sz="1100" b="0" dirty="0"/>
              <a:t>IACG (2019). “No time to wait: securing the future from drug-resistant infections”</a:t>
            </a:r>
            <a:endParaRPr lang="en-GB" sz="1100" dirty="0"/>
          </a:p>
          <a:p>
            <a:pPr marL="371532" indent="-371532">
              <a:buAutoNum type="arabicParenBoth"/>
            </a:pPr>
            <a:r>
              <a:rPr lang="en-GB" sz="1100" b="0" dirty="0">
                <a:solidFill>
                  <a:srgbClr val="000000"/>
                </a:solidFill>
              </a:rPr>
              <a:t>UK Health Security Agency. English surveillance programme for antimicrobial utilisation and resistance (ESPAUR) Report 2022 to 2023. </a:t>
            </a:r>
            <a:r>
              <a:rPr lang="en-GB" sz="1100" b="0" dirty="0">
                <a:solidFill>
                  <a:srgbClr val="365F91"/>
                </a:solidFill>
              </a:rPr>
              <a:t>https://www.gov.uk/government/publications/english-surveillance-programme-antimicrobial-utilisation-and-resistance-espaur-report </a:t>
            </a:r>
            <a:r>
              <a:rPr lang="en-GB" sz="1100" b="0" dirty="0">
                <a:solidFill>
                  <a:srgbClr val="000000"/>
                </a:solidFill>
              </a:rPr>
              <a:t>London: UK Health Security Agency, November 2023 </a:t>
            </a:r>
          </a:p>
          <a:p>
            <a:pPr marL="371532" indent="-371532">
              <a:buAutoNum type="arabicParenBoth"/>
            </a:pPr>
            <a:r>
              <a:rPr lang="en-GB" sz="1100" b="0" dirty="0">
                <a:solidFill>
                  <a:srgbClr val="000000"/>
                </a:solidFill>
              </a:rPr>
              <a:t>U</a:t>
            </a:r>
            <a:r>
              <a:rPr lang="en-GB" sz="1100" b="0" dirty="0"/>
              <a:t>K Health Security Agency and Veterinary Medicines Directorate. Executive summary Third UK One Health Report. Published 29 November 2023. https://www.gov.uk/government/publications/uk-one-health-report-joint-report-on-antibiotic-use-antibiotic-sales-and-antibiotic-resistance/executive-summary-third-uk-one-health-report </a:t>
            </a:r>
          </a:p>
          <a:p>
            <a:pPr marL="371532" indent="-371532">
              <a:buAutoNum type="arabicParenBoth"/>
            </a:pPr>
            <a:r>
              <a:rPr lang="en-GB" sz="1100" b="0" dirty="0"/>
              <a:t>ARHAI Scotland. Scottish One Health Antimicrobial Use and Antimicrobial Resistance in 2022. 21 November 2023. https://www.nss.nhs.scot/publications/scottish-one-health-antimicrobial-use-and-antimicrobial-resistance-in-2022/</a:t>
            </a:r>
          </a:p>
          <a:p>
            <a:pPr marL="371532" indent="-371532">
              <a:buAutoNum type="arabicParenBoth"/>
            </a:pPr>
            <a:endParaRPr lang="en-GB" sz="1300" dirty="0"/>
          </a:p>
        </p:txBody>
      </p:sp>
      <p:sp>
        <p:nvSpPr>
          <p:cNvPr id="4" name="Slide Number Placeholder 3"/>
          <p:cNvSpPr>
            <a:spLocks noGrp="1"/>
          </p:cNvSpPr>
          <p:nvPr>
            <p:ph type="sldNum" sz="quarter" idx="5"/>
          </p:nvPr>
        </p:nvSpPr>
        <p:spPr/>
        <p:txBody>
          <a:bodyPr/>
          <a:lstStyle/>
          <a:p>
            <a:fld id="{3BDEF78E-3B71-465F-BC3B-090A3ECD2E94}" type="slidenum">
              <a:rPr lang="en-GB" smtClean="0"/>
              <a:t>6</a:t>
            </a:fld>
            <a:endParaRPr lang="en-GB"/>
          </a:p>
        </p:txBody>
      </p:sp>
    </p:spTree>
    <p:extLst>
      <p:ext uri="{BB962C8B-B14F-4D97-AF65-F5344CB8AC3E}">
        <p14:creationId xmlns:p14="http://schemas.microsoft.com/office/powerpoint/2010/main" val="3185381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altLang="en-US" sz="1100" dirty="0"/>
              <a:t>Presenter talk </a:t>
            </a:r>
          </a:p>
          <a:p>
            <a:pPr defTabSz="990752">
              <a:defRPr/>
            </a:pPr>
            <a:r>
              <a:rPr lang="en-GB" altLang="en-US" sz="1100" b="0" dirty="0"/>
              <a:t>What does that mean for us? </a:t>
            </a:r>
            <a:r>
              <a:rPr lang="en-GB" sz="1100" b="0" dirty="0"/>
              <a:t>We know that over the past 5 years, most antibiotics used by people in England were prescribed in primary care (around 80% in 2022). This data is from the ESPAUR report </a:t>
            </a:r>
            <a:r>
              <a:rPr lang="en-GB" sz="1100" b="0" dirty="0">
                <a:solidFill>
                  <a:srgbClr val="212121"/>
                </a:solidFill>
              </a:rPr>
              <a:t>(</a:t>
            </a:r>
            <a:r>
              <a:rPr lang="en-GB" sz="1100" b="0" dirty="0"/>
              <a:t>English surveillance programme for antimicrobial utilisation and resistance). </a:t>
            </a:r>
          </a:p>
          <a:p>
            <a:pPr defTabSz="990752">
              <a:defRPr/>
            </a:pPr>
            <a:endParaRPr lang="en-GB" sz="1100" b="0" dirty="0"/>
          </a:p>
          <a:p>
            <a:pPr defTabSz="990752">
              <a:defRPr/>
            </a:pPr>
            <a:r>
              <a:rPr lang="en-GB" sz="1100" b="0" dirty="0"/>
              <a:t>The drop in consumption in 2020 and 2021 related to the pandemic should be looked at in isolation and we are seeing a return to similar prescribing as in 2019. This is to be expected but something to monitor going forward. </a:t>
            </a:r>
          </a:p>
          <a:p>
            <a:pPr defTabSz="990752">
              <a:defRPr/>
            </a:pPr>
            <a:endParaRPr lang="en-GB" sz="1100" b="0" dirty="0"/>
          </a:p>
          <a:p>
            <a:pPr defTabSz="990752">
              <a:defRPr/>
            </a:pPr>
            <a:r>
              <a:rPr lang="en-GB" altLang="en-US" sz="1100" dirty="0"/>
              <a:t>Presenter notes</a:t>
            </a:r>
          </a:p>
          <a:p>
            <a:pPr defTabSz="990752">
              <a:defRPr/>
            </a:pPr>
            <a:r>
              <a:rPr lang="en-GB" sz="1100" b="0" i="1" dirty="0"/>
              <a:t>Graph – Total antibiotic consumption by setting, expressed as defined daily doses (DDDs) per 1000 inhabitants per day, England, 2018 – 2022 </a:t>
            </a:r>
            <a:endParaRPr lang="en-GB" sz="1100" b="0" dirty="0"/>
          </a:p>
          <a:p>
            <a:endParaRPr lang="en-GB" sz="1100" b="0" dirty="0"/>
          </a:p>
          <a:p>
            <a:r>
              <a:rPr lang="en-GB" sz="1100" dirty="0"/>
              <a:t>Slide references</a:t>
            </a:r>
          </a:p>
          <a:p>
            <a:r>
              <a:rPr lang="en-GB" sz="1100" dirty="0"/>
              <a:t>(1) UK Health Security Agency (2023). English surveillance programme for antimicrobial utilisation and resistance (ESPAUR), Report 2022-2023.</a:t>
            </a:r>
          </a:p>
          <a:p>
            <a:r>
              <a:rPr lang="en-GB" sz="1100" dirty="0">
                <a:latin typeface="Calibri" panose="020F0502020204030204" pitchFamily="34" charset="0"/>
              </a:rPr>
              <a:t>	</a:t>
            </a:r>
          </a:p>
          <a:p>
            <a:endParaRPr lang="en-GB" sz="1200" dirty="0"/>
          </a:p>
        </p:txBody>
      </p:sp>
      <p:sp>
        <p:nvSpPr>
          <p:cNvPr id="4" name="Slide Number Placeholder 3"/>
          <p:cNvSpPr>
            <a:spLocks noGrp="1"/>
          </p:cNvSpPr>
          <p:nvPr>
            <p:ph type="sldNum" sz="quarter" idx="5"/>
          </p:nvPr>
        </p:nvSpPr>
        <p:spPr/>
        <p:txBody>
          <a:bodyPr/>
          <a:lstStyle/>
          <a:p>
            <a:fld id="{13B7AC92-64F7-4229-8804-2F330A54634D}" type="slidenum">
              <a:rPr lang="en-GB" smtClean="0"/>
              <a:t>7</a:t>
            </a:fld>
            <a:endParaRPr lang="en-GB" dirty="0"/>
          </a:p>
        </p:txBody>
      </p:sp>
    </p:spTree>
    <p:extLst>
      <p:ext uri="{BB962C8B-B14F-4D97-AF65-F5344CB8AC3E}">
        <p14:creationId xmlns:p14="http://schemas.microsoft.com/office/powerpoint/2010/main" val="53803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altLang="en-US" sz="1100" dirty="0"/>
              <a:t>Presenter talk</a:t>
            </a:r>
          </a:p>
          <a:p>
            <a:pPr defTabSz="990752">
              <a:defRPr/>
            </a:pPr>
            <a:endParaRPr lang="en-GB" altLang="en-US" sz="1100" dirty="0"/>
          </a:p>
          <a:p>
            <a:pPr defTabSz="990752">
              <a:defRPr/>
            </a:pPr>
            <a:r>
              <a:rPr lang="en-GB" altLang="en-US" sz="1100" b="0" dirty="0"/>
              <a:t>Again a similar pattern for overall antibiotic prescribing and we have seen a gradual fall in antibiotic use for some years since 2014, and again noticing the impact of the pandemic period and a resulting increase in 2022. </a:t>
            </a:r>
          </a:p>
          <a:p>
            <a:pPr defTabSz="990752">
              <a:defRPr/>
            </a:pPr>
            <a:endParaRPr lang="en-GB" altLang="en-US" sz="1100" b="0" dirty="0"/>
          </a:p>
          <a:p>
            <a:pPr defTabSz="990752">
              <a:defRPr/>
            </a:pPr>
            <a:r>
              <a:rPr lang="en-GB" altLang="en-US" sz="1100" b="0" dirty="0"/>
              <a:t>Although some of this increase was related to lowered thresholds for prescribing for suspected Group A strep in the winter of 2022, urogenital tract infections account for approximately 1/4 of prescriptions for infections provided in primary care, highlighting the importance of addressing prescribing for this group specifically.</a:t>
            </a:r>
          </a:p>
          <a:p>
            <a:pPr defTabSz="990752">
              <a:defRPr/>
            </a:pPr>
            <a:endParaRPr lang="en-GB" altLang="en-US" sz="1100" dirty="0"/>
          </a:p>
          <a:p>
            <a:endParaRPr lang="en-GB" sz="1100" b="0" dirty="0"/>
          </a:p>
          <a:p>
            <a:r>
              <a:rPr lang="en-GB" sz="1100" dirty="0"/>
              <a:t>Slide references</a:t>
            </a:r>
          </a:p>
          <a:p>
            <a:r>
              <a:rPr lang="en-GB" sz="1100" dirty="0"/>
              <a:t>(1) UK Health Security Agency (2023). English surveillance programme for antimicrobial utilisation and resistance (ESPAUR), Report 2022-2023.</a:t>
            </a:r>
          </a:p>
          <a:p>
            <a:r>
              <a:rPr lang="en-GB" sz="1100" dirty="0">
                <a:latin typeface="Calibri" panose="020F0502020204030204" pitchFamily="34" charset="0"/>
              </a:rPr>
              <a:t>	</a:t>
            </a:r>
          </a:p>
          <a:p>
            <a:endParaRPr lang="en-GB" sz="1200" b="0" dirty="0"/>
          </a:p>
        </p:txBody>
      </p:sp>
      <p:sp>
        <p:nvSpPr>
          <p:cNvPr id="4" name="Slide Number Placeholder 3"/>
          <p:cNvSpPr>
            <a:spLocks noGrp="1"/>
          </p:cNvSpPr>
          <p:nvPr>
            <p:ph type="sldNum" sz="quarter" idx="5"/>
          </p:nvPr>
        </p:nvSpPr>
        <p:spPr/>
        <p:txBody>
          <a:bodyPr/>
          <a:lstStyle/>
          <a:p>
            <a:fld id="{13B7AC92-64F7-4229-8804-2F330A54634D}" type="slidenum">
              <a:rPr lang="en-GB" smtClean="0"/>
              <a:t>8</a:t>
            </a:fld>
            <a:endParaRPr lang="en-GB" dirty="0"/>
          </a:p>
        </p:txBody>
      </p:sp>
    </p:spTree>
    <p:extLst>
      <p:ext uri="{BB962C8B-B14F-4D97-AF65-F5344CB8AC3E}">
        <p14:creationId xmlns:p14="http://schemas.microsoft.com/office/powerpoint/2010/main" val="325504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2FE7CCC-C965-43C6-B331-B2E0E75A67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26A071D1-D794-4CC8-91D7-A80570B980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 name="Header Placeholder 3">
            <a:extLst>
              <a:ext uri="{FF2B5EF4-FFF2-40B4-BE49-F238E27FC236}">
                <a16:creationId xmlns:a16="http://schemas.microsoft.com/office/drawing/2014/main" id="{ED75CF8D-6920-409F-ACD6-43848EB5229D}"/>
              </a:ext>
            </a:extLst>
          </p:cNvPr>
          <p:cNvSpPr>
            <a:spLocks noGrp="1"/>
          </p:cNvSpPr>
          <p:nvPr>
            <p:ph type="hdr" sz="quarter"/>
          </p:nvPr>
        </p:nvSpPr>
        <p:spPr/>
        <p:txBody>
          <a:bodyPr/>
          <a:lstStyle/>
          <a:p>
            <a:pPr>
              <a:defRPr/>
            </a:pPr>
            <a:endParaRPr lang="en-GB" dirty="0"/>
          </a:p>
        </p:txBody>
      </p:sp>
      <p:sp>
        <p:nvSpPr>
          <p:cNvPr id="5" name="Date Placeholder 4">
            <a:extLst>
              <a:ext uri="{FF2B5EF4-FFF2-40B4-BE49-F238E27FC236}">
                <a16:creationId xmlns:a16="http://schemas.microsoft.com/office/drawing/2014/main" id="{7462A0E2-1B1C-4A68-851A-9D95669296E4}"/>
              </a:ext>
            </a:extLst>
          </p:cNvPr>
          <p:cNvSpPr>
            <a:spLocks noGrp="1"/>
          </p:cNvSpPr>
          <p:nvPr>
            <p:ph type="dt" sz="quarter" idx="1"/>
          </p:nvPr>
        </p:nvSpPr>
        <p:spPr/>
        <p:txBody>
          <a:bodyPr/>
          <a:lstStyle/>
          <a:p>
            <a:pPr>
              <a:defRPr/>
            </a:pPr>
            <a:fld id="{DD6DA868-E280-4A52-8C1A-1B1596C57DF6}" type="datetime3">
              <a:rPr lang="en-GB"/>
              <a:pPr>
                <a:defRPr/>
              </a:pPr>
              <a:t>27 March, 2024</a:t>
            </a:fld>
            <a:endParaRPr lang="en-GB" dirty="0"/>
          </a:p>
        </p:txBody>
      </p:sp>
      <p:sp>
        <p:nvSpPr>
          <p:cNvPr id="6" name="Footer Placeholder 5">
            <a:extLst>
              <a:ext uri="{FF2B5EF4-FFF2-40B4-BE49-F238E27FC236}">
                <a16:creationId xmlns:a16="http://schemas.microsoft.com/office/drawing/2014/main" id="{D0F5F3A2-100A-4EDA-95F7-5E86C6911FAA}"/>
              </a:ext>
            </a:extLst>
          </p:cNvPr>
          <p:cNvSpPr>
            <a:spLocks noGrp="1"/>
          </p:cNvSpPr>
          <p:nvPr>
            <p:ph type="ftr" sz="quarter" idx="4"/>
          </p:nvPr>
        </p:nvSpPr>
        <p:spPr/>
        <p:txBody>
          <a:bodyPr/>
          <a:lstStyle/>
          <a:p>
            <a:pPr>
              <a:defRPr/>
            </a:pPr>
            <a:r>
              <a:rPr lang="en-GB" dirty="0"/>
              <a:t>TARGET Antibiotics Presentation - Main - CS:Sore Throat &amp; UTI - 19.06.18</a:t>
            </a:r>
          </a:p>
        </p:txBody>
      </p:sp>
      <p:sp>
        <p:nvSpPr>
          <p:cNvPr id="14343" name="Slide Number Placeholder 6">
            <a:extLst>
              <a:ext uri="{FF2B5EF4-FFF2-40B4-BE49-F238E27FC236}">
                <a16:creationId xmlns:a16="http://schemas.microsoft.com/office/drawing/2014/main" id="{CD7572B5-B727-4641-8C83-64CFC25358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8426" indent="-309610">
              <a:spcBef>
                <a:spcPct val="30000"/>
              </a:spcBef>
              <a:defRPr sz="1300">
                <a:solidFill>
                  <a:schemeClr val="tx1"/>
                </a:solidFill>
                <a:latin typeface="Calibri" panose="020F0502020204030204" pitchFamily="34" charset="0"/>
              </a:defRPr>
            </a:lvl2pPr>
            <a:lvl3pPr marL="1243601" indent="-247688">
              <a:spcBef>
                <a:spcPct val="30000"/>
              </a:spcBef>
              <a:defRPr sz="1300">
                <a:solidFill>
                  <a:schemeClr val="tx1"/>
                </a:solidFill>
                <a:latin typeface="Calibri" panose="020F0502020204030204" pitchFamily="34" charset="0"/>
              </a:defRPr>
            </a:lvl3pPr>
            <a:lvl4pPr marL="1740697" indent="-247688">
              <a:spcBef>
                <a:spcPct val="30000"/>
              </a:spcBef>
              <a:defRPr sz="1300">
                <a:solidFill>
                  <a:schemeClr val="tx1"/>
                </a:solidFill>
                <a:latin typeface="Calibri" panose="020F0502020204030204" pitchFamily="34" charset="0"/>
              </a:defRPr>
            </a:lvl4pPr>
            <a:lvl5pPr marL="2237794" indent="-247688">
              <a:spcBef>
                <a:spcPct val="30000"/>
              </a:spcBef>
              <a:defRPr sz="1300">
                <a:solidFill>
                  <a:schemeClr val="tx1"/>
                </a:solidFill>
                <a:latin typeface="Calibri" panose="020F0502020204030204" pitchFamily="34" charset="0"/>
              </a:defRPr>
            </a:lvl5pPr>
            <a:lvl6pPr marL="2733170" indent="-247688" eaLnBrk="0" fontAlgn="base" hangingPunct="0">
              <a:spcBef>
                <a:spcPct val="30000"/>
              </a:spcBef>
              <a:spcAft>
                <a:spcPct val="0"/>
              </a:spcAft>
              <a:defRPr sz="1300">
                <a:solidFill>
                  <a:schemeClr val="tx1"/>
                </a:solidFill>
                <a:latin typeface="Calibri" panose="020F0502020204030204" pitchFamily="34" charset="0"/>
              </a:defRPr>
            </a:lvl6pPr>
            <a:lvl7pPr marL="3228546" indent="-247688" eaLnBrk="0" fontAlgn="base" hangingPunct="0">
              <a:spcBef>
                <a:spcPct val="30000"/>
              </a:spcBef>
              <a:spcAft>
                <a:spcPct val="0"/>
              </a:spcAft>
              <a:defRPr sz="1300">
                <a:solidFill>
                  <a:schemeClr val="tx1"/>
                </a:solidFill>
                <a:latin typeface="Calibri" panose="020F0502020204030204" pitchFamily="34" charset="0"/>
              </a:defRPr>
            </a:lvl7pPr>
            <a:lvl8pPr marL="3723922" indent="-247688" eaLnBrk="0" fontAlgn="base" hangingPunct="0">
              <a:spcBef>
                <a:spcPct val="30000"/>
              </a:spcBef>
              <a:spcAft>
                <a:spcPct val="0"/>
              </a:spcAft>
              <a:defRPr sz="1300">
                <a:solidFill>
                  <a:schemeClr val="tx1"/>
                </a:solidFill>
                <a:latin typeface="Calibri" panose="020F0502020204030204" pitchFamily="34" charset="0"/>
              </a:defRPr>
            </a:lvl8pPr>
            <a:lvl9pPr marL="4219299" indent="-24768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BA1E18C-991F-4781-92C4-5E99BDD4B64A}" type="slidenum">
              <a:rPr lang="en-GB" altLang="en-US" sz="1400"/>
              <a:pPr>
                <a:spcBef>
                  <a:spcPct val="0"/>
                </a:spcBef>
              </a:pPr>
              <a:t>9</a:t>
            </a:fld>
            <a:endParaRPr lang="en-GB" altLang="en-US" sz="14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4958228"/>
            <a:ext cx="6858000" cy="473308"/>
          </a:xfrm>
        </p:spPr>
        <p:txBody>
          <a:bodyPr/>
          <a:lstStyle>
            <a:lvl1pPr marL="0" indent="0" algn="ctr">
              <a:buNone/>
              <a:defRPr sz="24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dirty="0"/>
          </a:p>
        </p:txBody>
      </p:sp>
    </p:spTree>
    <p:extLst>
      <p:ext uri="{BB962C8B-B14F-4D97-AF65-F5344CB8AC3E}">
        <p14:creationId xmlns:p14="http://schemas.microsoft.com/office/powerpoint/2010/main" val="2818688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dirty="0"/>
          </a:p>
        </p:txBody>
      </p:sp>
    </p:spTree>
    <p:extLst>
      <p:ext uri="{BB962C8B-B14F-4D97-AF65-F5344CB8AC3E}">
        <p14:creationId xmlns:p14="http://schemas.microsoft.com/office/powerpoint/2010/main" val="137668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dirty="0"/>
          </a:p>
        </p:txBody>
      </p:sp>
    </p:spTree>
    <p:extLst>
      <p:ext uri="{BB962C8B-B14F-4D97-AF65-F5344CB8AC3E}">
        <p14:creationId xmlns:p14="http://schemas.microsoft.com/office/powerpoint/2010/main" val="4124807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a:prstGeom prst="rect">
            <a:avLst/>
          </a:prstGeom>
        </p:spPr>
        <p:txBody>
          <a:bodyPr anchor="b"/>
          <a:lstStyle>
            <a:lvl1pPr>
              <a:defRPr sz="3400">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accent5">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accent5">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2"/>
          <p:cNvSpPr>
            <a:spLocks noGrp="1"/>
          </p:cNvSpPr>
          <p:nvPr>
            <p:ph sz="half" idx="10"/>
          </p:nvPr>
        </p:nvSpPr>
        <p:spPr>
          <a:xfrm>
            <a:off x="467544" y="2175064"/>
            <a:ext cx="4038600" cy="3976793"/>
          </a:xfrm>
          <a:prstGeom prst="rect">
            <a:avLst/>
          </a:prstGeom>
        </p:spPr>
        <p:txBody>
          <a:bodyPr/>
          <a:lstStyle>
            <a:lvl1pPr>
              <a:buClr>
                <a:srgbClr val="002060"/>
              </a:buClr>
              <a:buFont typeface="Arial" pitchFamily="34" charset="0"/>
              <a:buChar char="●"/>
              <a:defRPr sz="2400"/>
            </a:lvl1pPr>
            <a:lvl2pPr>
              <a:buClr>
                <a:srgbClr val="002060"/>
              </a:buClr>
              <a:buFont typeface="Arial" pitchFamily="34" charset="0"/>
              <a:buChar char="–"/>
              <a:defRPr sz="2000"/>
            </a:lvl2pPr>
            <a:lvl3pPr>
              <a:buClr>
                <a:srgbClr val="002060"/>
              </a:buClr>
              <a:buFont typeface="Arial" pitchFamily="34" charset="0"/>
              <a:buChar char="•"/>
              <a:defRPr sz="1800"/>
            </a:lvl3pPr>
            <a:lvl4pPr>
              <a:buClr>
                <a:srgbClr val="002060"/>
              </a:buClr>
              <a:buFont typeface="Arial" pitchFamily="34" charset="0"/>
              <a:buChar char="○"/>
              <a:defRPr sz="1600"/>
            </a:lvl4pPr>
            <a:lvl5pPr>
              <a:buClr>
                <a:srgbClr val="002060"/>
              </a:buClr>
              <a:buFont typeface="Arial"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p:cNvSpPr>
            <a:spLocks noGrp="1"/>
          </p:cNvSpPr>
          <p:nvPr>
            <p:ph sz="half" idx="11"/>
          </p:nvPr>
        </p:nvSpPr>
        <p:spPr>
          <a:xfrm>
            <a:off x="4644008" y="2177970"/>
            <a:ext cx="4038600" cy="3976793"/>
          </a:xfrm>
          <a:prstGeom prst="rect">
            <a:avLst/>
          </a:prstGeom>
        </p:spPr>
        <p:txBody>
          <a:bodyPr/>
          <a:lstStyle>
            <a:lvl1pPr>
              <a:buClr>
                <a:srgbClr val="002060"/>
              </a:buClr>
              <a:buFont typeface="Arial" pitchFamily="34" charset="0"/>
              <a:buChar char="●"/>
              <a:defRPr sz="2400"/>
            </a:lvl1pPr>
            <a:lvl2pPr>
              <a:buClr>
                <a:srgbClr val="002060"/>
              </a:buClr>
              <a:buFont typeface="Arial" pitchFamily="34" charset="0"/>
              <a:buChar char="–"/>
              <a:defRPr sz="2000"/>
            </a:lvl2pPr>
            <a:lvl3pPr>
              <a:buClr>
                <a:srgbClr val="002060"/>
              </a:buClr>
              <a:buFont typeface="Arial" pitchFamily="34" charset="0"/>
              <a:buChar char="•"/>
              <a:defRPr sz="1800"/>
            </a:lvl3pPr>
            <a:lvl4pPr>
              <a:buClr>
                <a:srgbClr val="002060"/>
              </a:buClr>
              <a:buFont typeface="Arial" pitchFamily="34" charset="0"/>
              <a:buChar char="○"/>
              <a:defRPr sz="1600"/>
            </a:lvl4pPr>
            <a:lvl5pPr>
              <a:buClr>
                <a:srgbClr val="002060"/>
              </a:buClr>
              <a:buFont typeface="Arial"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38266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pPr>
              <a:defRPr/>
            </a:pPr>
            <a:r>
              <a:rPr lang="en-US"/>
              <a:t>  </a:t>
            </a:r>
            <a:fld id="{45F8D313-CCBE-49D6-A3BC-57B1848DFB52}" type="slidenum">
              <a:rPr lang="en-US" smtClean="0"/>
              <a:pPr>
                <a:defRPr/>
              </a:pPr>
              <a:t>‹#›</a:t>
            </a:fld>
            <a:r>
              <a:rPr lang="en-US"/>
              <a:t> </a:t>
            </a:r>
            <a:endParaRPr lang="en-US" dirty="0"/>
          </a:p>
        </p:txBody>
      </p:sp>
      <p:sp>
        <p:nvSpPr>
          <p:cNvPr id="5" name="Footer Placeholder 4">
            <a:extLst>
              <a:ext uri="{FF2B5EF4-FFF2-40B4-BE49-F238E27FC236}">
                <a16:creationId xmlns:a16="http://schemas.microsoft.com/office/drawing/2014/main" id="{3ADEA47D-D1D9-3452-7C9C-AB0DAC86A89B}"/>
              </a:ext>
            </a:extLst>
          </p:cNvPr>
          <p:cNvSpPr>
            <a:spLocks noGrp="1"/>
          </p:cNvSpPr>
          <p:nvPr>
            <p:ph type="ftr" sz="quarter" idx="3"/>
          </p:nvPr>
        </p:nvSpPr>
        <p:spPr>
          <a:xfrm>
            <a:off x="3028950" y="6517287"/>
            <a:ext cx="3086100" cy="365125"/>
          </a:xfrm>
          <a:prstGeom prst="rect">
            <a:avLst/>
          </a:prstGeom>
        </p:spPr>
        <p:txBody>
          <a:bodyPr/>
          <a:lstStyle>
            <a:lvl1pPr algn="ctr">
              <a:defRPr/>
            </a:lvl1pPr>
          </a:lstStyle>
          <a:p>
            <a:r>
              <a:rPr lang="en-GB" sz="1050"/>
              <a:t>www.rcgp.org.uk/TARGETantibiotics</a:t>
            </a:r>
            <a:endParaRPr lang="en-GB" sz="1050" dirty="0"/>
          </a:p>
        </p:txBody>
      </p:sp>
    </p:spTree>
    <p:extLst>
      <p:ext uri="{BB962C8B-B14F-4D97-AF65-F5344CB8AC3E}">
        <p14:creationId xmlns:p14="http://schemas.microsoft.com/office/powerpoint/2010/main" val="409518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1"/>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1"/>
          <p:cNvSpPr>
            <a:spLocks noGrp="1"/>
          </p:cNvSpPr>
          <p:nvPr>
            <p:ph type="title" hasCustomPrompt="1"/>
          </p:nvPr>
        </p:nvSpPr>
        <p:spPr>
          <a:xfrm>
            <a:off x="260560" y="3166643"/>
            <a:ext cx="8553116" cy="865186"/>
          </a:xfrm>
          <a:prstGeom prst="rect">
            <a:avLst/>
          </a:prstGeom>
        </p:spPr>
        <p:txBody>
          <a:bodyPr lIns="0" tIns="0" rIns="0" bIns="0">
            <a:normAutofit/>
          </a:bodyPr>
          <a:lstStyle>
            <a:lvl1pPr>
              <a:defRPr sz="2700" b="1">
                <a:solidFill>
                  <a:schemeClr val="tx1"/>
                </a:solidFill>
              </a:defRPr>
            </a:lvl1pPr>
          </a:lstStyle>
          <a:p>
            <a:r>
              <a:rPr lang="en-GB" dirty="0"/>
              <a:t>Heading</a:t>
            </a:r>
          </a:p>
        </p:txBody>
      </p:sp>
      <p:sp>
        <p:nvSpPr>
          <p:cNvPr id="3" name="Content Placeholder 2"/>
          <p:cNvSpPr>
            <a:spLocks noGrp="1"/>
          </p:cNvSpPr>
          <p:nvPr>
            <p:ph idx="1" hasCustomPrompt="1"/>
          </p:nvPr>
        </p:nvSpPr>
        <p:spPr>
          <a:xfrm>
            <a:off x="309531" y="2106001"/>
            <a:ext cx="5724000" cy="4026443"/>
          </a:xfrm>
          <a:prstGeom prst="rect">
            <a:avLst/>
          </a:prstGeom>
        </p:spPr>
        <p:txBody>
          <a:bodyPr lIns="0" tIns="0" rIns="0" bIns="0">
            <a:normAutofit/>
          </a:bodyPr>
          <a:lstStyle>
            <a:lvl1pPr marL="0" indent="0">
              <a:lnSpc>
                <a:spcPct val="100000"/>
              </a:lnSpc>
              <a:spcBef>
                <a:spcPts val="0"/>
              </a:spcBef>
              <a:spcAft>
                <a:spcPts val="450"/>
              </a:spcAft>
              <a:buClr>
                <a:schemeClr val="tx1"/>
              </a:buClr>
              <a:buFont typeface="Arial" panose="020B0604020202020204" pitchFamily="34" charset="0"/>
              <a:buNone/>
              <a:defRPr sz="1650" b="0">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324000" y="6336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74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0977" y="-34893"/>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1748040" y="-508517"/>
            <a:ext cx="8489684"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324000" y="1002269"/>
            <a:ext cx="3482890" cy="2507695"/>
          </a:xfrm>
          <a:prstGeom prst="rect">
            <a:avLst/>
          </a:prstGeom>
        </p:spPr>
        <p:txBody>
          <a:bodyPr lIns="0" tIns="0" rIns="0" bIns="0" anchor="b">
            <a:noAutofit/>
          </a:bodyPr>
          <a:lstStyle>
            <a:lvl1pPr algn="l">
              <a:defRPr sz="4050" b="1" spc="-23"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324001" y="3600001"/>
            <a:ext cx="5979788" cy="1024967"/>
          </a:xfrm>
          <a:prstGeom prst="rect">
            <a:avLst/>
          </a:prstGeom>
        </p:spPr>
        <p:txBody>
          <a:bodyPr lIns="0" tIns="0" rIns="0" bIns="0">
            <a:normAutofit/>
          </a:bodyPr>
          <a:lstStyle>
            <a:lvl1pPr marL="0" indent="0" algn="l">
              <a:buNone/>
              <a:defRPr sz="2100">
                <a:solidFill>
                  <a:schemeClr val="accent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6457950" y="6356351"/>
            <a:ext cx="225171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2418836" y="601774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324000" y="5760000"/>
            <a:ext cx="4694635" cy="488950"/>
          </a:xfrm>
          <a:prstGeom prst="rect">
            <a:avLst/>
          </a:prstGeom>
        </p:spPr>
        <p:txBody>
          <a:bodyPr lIns="0" tIns="0" rIns="0" bIns="0">
            <a:normAutofit/>
          </a:bodyPr>
          <a:lstStyle>
            <a:lvl1pPr marL="0" indent="0">
              <a:lnSpc>
                <a:spcPct val="100000"/>
              </a:lnSpc>
              <a:spcBef>
                <a:spcPts val="0"/>
              </a:spcBef>
              <a:buNone/>
              <a:defRPr sz="1800">
                <a:solidFill>
                  <a:schemeClr val="accent6"/>
                </a:solidFill>
              </a:defRPr>
            </a:lvl1pPr>
            <a:lvl2pPr marL="267891" indent="0">
              <a:buNone/>
              <a:defRPr>
                <a:solidFill>
                  <a:schemeClr val="accent2"/>
                </a:solidFill>
              </a:defRPr>
            </a:lvl2pPr>
            <a:lvl3pPr marL="535781" indent="0">
              <a:buNone/>
              <a:defRPr>
                <a:solidFill>
                  <a:schemeClr val="accent2"/>
                </a:solidFill>
              </a:defRPr>
            </a:lvl3pPr>
            <a:lvl4pPr marL="810815" indent="0">
              <a:buNone/>
              <a:defRPr>
                <a:solidFill>
                  <a:schemeClr val="accent2"/>
                </a:solidFill>
              </a:defRPr>
            </a:lvl4pPr>
            <a:lvl5pPr marL="1078706" indent="0">
              <a:buNone/>
              <a:defRPr>
                <a:solidFill>
                  <a:schemeClr val="accent2"/>
                </a:solidFill>
              </a:defRPr>
            </a:lvl5pPr>
          </a:lstStyle>
          <a:p>
            <a:pPr lvl="0"/>
            <a:r>
              <a:rPr lang="en-GB" dirty="0"/>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6925090" y="5486400"/>
            <a:ext cx="184731" cy="300082"/>
          </a:xfrm>
          <a:prstGeom prst="rect">
            <a:avLst/>
          </a:prstGeom>
          <a:noFill/>
        </p:spPr>
        <p:txBody>
          <a:bodyPr wrap="none" rtlCol="0">
            <a:spAutoFit/>
          </a:bodyPr>
          <a:lstStyle/>
          <a:p>
            <a:endParaRPr lang="en-US" sz="1350" dirty="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7913284" y="364426"/>
            <a:ext cx="906716" cy="979789"/>
          </a:xfrm>
          <a:prstGeom prst="rect">
            <a:avLst/>
          </a:prstGeom>
        </p:spPr>
      </p:pic>
    </p:spTree>
    <p:extLst>
      <p:ext uri="{BB962C8B-B14F-4D97-AF65-F5344CB8AC3E}">
        <p14:creationId xmlns:p14="http://schemas.microsoft.com/office/powerpoint/2010/main" val="4166076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432000"/>
            <a:ext cx="8553116" cy="865186"/>
          </a:xfrm>
          <a:prstGeom prst="rect">
            <a:avLst/>
          </a:prstGeom>
        </p:spPr>
        <p:txBody>
          <a:bodyPr lIns="0" tIns="0" rIns="0" bIns="0">
            <a:normAutofit/>
          </a:bodyPr>
          <a:lstStyle>
            <a:lvl1pPr>
              <a:defRPr sz="27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324000" y="6336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287294" y="3175161"/>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287294" y="1811217"/>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150894" y="1811217"/>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014494" y="1811217"/>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2878095" y="1811217"/>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3741695" y="1811217"/>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4605295" y="1811217"/>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5468895" y="1811217"/>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6332496" y="1811217"/>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7196096" y="1811217"/>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8059694" y="1811217"/>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150894" y="3175161"/>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014494" y="3175161"/>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2878095" y="3175161"/>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3741695" y="3175161"/>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4605295" y="3175161"/>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5468895" y="3175161"/>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6332496" y="3175161"/>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7196096" y="3175161"/>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8059694" y="3175161"/>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287294" y="4539105"/>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150894" y="4539105"/>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014494" y="4539105"/>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2878095" y="4539105"/>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3741695" y="4539105"/>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4605295" y="4539105"/>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5468895" y="4539105"/>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6332496" y="4539105"/>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7196096" y="4539105"/>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8059694" y="4539105"/>
            <a:ext cx="785368"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6915278" y="244040"/>
            <a:ext cx="2298504" cy="187960"/>
          </a:xfrm>
          <a:prstGeom prst="rect">
            <a:avLst/>
          </a:prstGeom>
        </p:spPr>
      </p:pic>
    </p:spTree>
    <p:extLst>
      <p:ext uri="{BB962C8B-B14F-4D97-AF65-F5344CB8AC3E}">
        <p14:creationId xmlns:p14="http://schemas.microsoft.com/office/powerpoint/2010/main" val="2427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1"/>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324000" y="6336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287294" y="3175161"/>
            <a:ext cx="785368"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150894" y="3175161"/>
            <a:ext cx="785368"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014494" y="3175161"/>
            <a:ext cx="785368"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2878095" y="3175161"/>
            <a:ext cx="785368"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287294" y="4544900"/>
            <a:ext cx="785368"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150894" y="4544900"/>
            <a:ext cx="785368"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014494" y="4544900"/>
            <a:ext cx="785368"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2878095" y="4544900"/>
            <a:ext cx="785368"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3842184" y="3175160"/>
            <a:ext cx="1493600"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5605615" y="3175160"/>
            <a:ext cx="1493600"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7369047" y="3175160"/>
            <a:ext cx="1493600"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6915278" y="244040"/>
            <a:ext cx="2298504"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324000" y="432000"/>
            <a:ext cx="8553116" cy="865186"/>
          </a:xfrm>
          <a:prstGeom prst="rect">
            <a:avLst/>
          </a:prstGeom>
        </p:spPr>
        <p:txBody>
          <a:bodyPr lIns="0" tIns="0" rIns="0" bIns="0">
            <a:normAutofit/>
          </a:bodyPr>
          <a:lstStyle>
            <a:lvl1pPr>
              <a:defRPr sz="2700" b="1">
                <a:solidFill>
                  <a:schemeClr val="tx1"/>
                </a:solidFill>
              </a:defRPr>
            </a:lvl1pPr>
          </a:lstStyle>
          <a:p>
            <a:r>
              <a:rPr lang="en-GB" dirty="0"/>
              <a:t>Heading</a:t>
            </a:r>
          </a:p>
        </p:txBody>
      </p:sp>
    </p:spTree>
    <p:extLst>
      <p:ext uri="{BB962C8B-B14F-4D97-AF65-F5344CB8AC3E}">
        <p14:creationId xmlns:p14="http://schemas.microsoft.com/office/powerpoint/2010/main" val="262138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1"/>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Content Placeholder 2"/>
          <p:cNvSpPr>
            <a:spLocks noGrp="1"/>
          </p:cNvSpPr>
          <p:nvPr>
            <p:ph idx="1"/>
          </p:nvPr>
        </p:nvSpPr>
        <p:spPr>
          <a:xfrm>
            <a:off x="324000" y="2735992"/>
            <a:ext cx="8316000" cy="3456000"/>
          </a:xfrm>
          <a:prstGeom prst="rect">
            <a:avLst/>
          </a:prstGeom>
        </p:spPr>
        <p:txBody>
          <a:bodyPr lIns="0" tIns="0" rIns="0" bIns="0" numCol="2" spcCol="432000">
            <a:noAutofit/>
          </a:bodyPr>
          <a:lstStyle>
            <a:lvl1pPr marL="0" indent="0">
              <a:lnSpc>
                <a:spcPct val="100000"/>
              </a:lnSpc>
              <a:spcBef>
                <a:spcPts val="0"/>
              </a:spcBef>
              <a:spcAft>
                <a:spcPts val="450"/>
              </a:spcAft>
              <a:buClr>
                <a:schemeClr val="tx1"/>
              </a:buClr>
              <a:buNone/>
              <a:defRPr sz="1650" b="0">
                <a:solidFill>
                  <a:schemeClr val="accent6"/>
                </a:solidFill>
              </a:defRPr>
            </a:lvl1pPr>
            <a:lvl2pPr>
              <a:buClr>
                <a:schemeClr val="tx1"/>
              </a:buClr>
              <a:defRPr sz="1650">
                <a:solidFill>
                  <a:schemeClr val="accent6"/>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324000" y="2088000"/>
            <a:ext cx="8288025"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1800" b="1">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324000" y="432000"/>
            <a:ext cx="8553116" cy="865186"/>
          </a:xfrm>
          <a:prstGeom prst="rect">
            <a:avLst/>
          </a:prstGeom>
        </p:spPr>
        <p:txBody>
          <a:bodyPr lIns="0" tIns="0" rIns="0" bIns="0">
            <a:normAutofit/>
          </a:bodyPr>
          <a:lstStyle>
            <a:lvl1pPr>
              <a:defRPr sz="27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306592" y="6336000"/>
            <a:ext cx="8549408"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6915278" y="244040"/>
            <a:ext cx="2298504" cy="187960"/>
          </a:xfrm>
          <a:prstGeom prst="rect">
            <a:avLst/>
          </a:prstGeom>
        </p:spPr>
      </p:pic>
    </p:spTree>
    <p:extLst>
      <p:ext uri="{BB962C8B-B14F-4D97-AF65-F5344CB8AC3E}">
        <p14:creationId xmlns:p14="http://schemas.microsoft.com/office/powerpoint/2010/main" val="309999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1"/>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Content Placeholder 2"/>
          <p:cNvSpPr>
            <a:spLocks noGrp="1"/>
          </p:cNvSpPr>
          <p:nvPr>
            <p:ph idx="1"/>
          </p:nvPr>
        </p:nvSpPr>
        <p:spPr>
          <a:xfrm>
            <a:off x="324000" y="2735992"/>
            <a:ext cx="8316000" cy="3456000"/>
          </a:xfrm>
          <a:prstGeom prst="rect">
            <a:avLst/>
          </a:prstGeom>
        </p:spPr>
        <p:txBody>
          <a:bodyPr lIns="0" tIns="0" rIns="0" bIns="0" numCol="2" spcCol="432000">
            <a:noAutofit/>
          </a:bodyPr>
          <a:lstStyle>
            <a:lvl1pPr marL="0" indent="0">
              <a:lnSpc>
                <a:spcPct val="100000"/>
              </a:lnSpc>
              <a:spcBef>
                <a:spcPts val="0"/>
              </a:spcBef>
              <a:spcAft>
                <a:spcPts val="450"/>
              </a:spcAft>
              <a:buClr>
                <a:schemeClr val="tx1"/>
              </a:buClr>
              <a:buNone/>
              <a:defRPr sz="1650" b="0">
                <a:solidFill>
                  <a:schemeClr val="accent6"/>
                </a:solidFill>
              </a:defRPr>
            </a:lvl1pPr>
            <a:lvl2pPr>
              <a:buClr>
                <a:schemeClr val="tx1"/>
              </a:buClr>
              <a:defRPr sz="1650">
                <a:solidFill>
                  <a:schemeClr val="accent6"/>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324000" y="2088000"/>
            <a:ext cx="8288025"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1800" b="1">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324000" y="432000"/>
            <a:ext cx="8553116" cy="865186"/>
          </a:xfrm>
          <a:prstGeom prst="rect">
            <a:avLst/>
          </a:prstGeom>
        </p:spPr>
        <p:txBody>
          <a:bodyPr lIns="0" tIns="0" rIns="0" bIns="0">
            <a:normAutofit/>
          </a:bodyPr>
          <a:lstStyle>
            <a:lvl1pPr>
              <a:defRPr sz="27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306592" y="6336000"/>
            <a:ext cx="8549408"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6915278" y="244040"/>
            <a:ext cx="2298504" cy="187960"/>
          </a:xfrm>
          <a:prstGeom prst="rect">
            <a:avLst/>
          </a:prstGeom>
        </p:spPr>
      </p:pic>
    </p:spTree>
    <p:extLst>
      <p:ext uri="{BB962C8B-B14F-4D97-AF65-F5344CB8AC3E}">
        <p14:creationId xmlns:p14="http://schemas.microsoft.com/office/powerpoint/2010/main" val="80045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91056" y="365126"/>
            <a:ext cx="6924294" cy="1260125"/>
          </a:xfrm>
        </p:spPr>
        <p:txBody>
          <a:bodyPr/>
          <a:lstStyle/>
          <a:p>
            <a:r>
              <a:rPr lang="en-US" dirty="0"/>
              <a:t>Click to edit Master title style</a:t>
            </a:r>
          </a:p>
        </p:txBody>
      </p:sp>
      <p:sp>
        <p:nvSpPr>
          <p:cNvPr id="3" name="Content Placeholder 2"/>
          <p:cNvSpPr>
            <a:spLocks noGrp="1"/>
          </p:cNvSpPr>
          <p:nvPr>
            <p:ph idx="1"/>
          </p:nvPr>
        </p:nvSpPr>
        <p:spPr>
          <a:xfrm>
            <a:off x="1051560" y="1825625"/>
            <a:ext cx="746379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2">
            <a:extLst>
              <a:ext uri="{FF2B5EF4-FFF2-40B4-BE49-F238E27FC236}">
                <a16:creationId xmlns:a16="http://schemas.microsoft.com/office/drawing/2014/main" id="{13441E71-C846-4EB1-8F38-D058A2E0AF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635" y="319204"/>
            <a:ext cx="1101534" cy="130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a:extLst>
              <a:ext uri="{FF2B5EF4-FFF2-40B4-BE49-F238E27FC236}">
                <a16:creationId xmlns:a16="http://schemas.microsoft.com/office/drawing/2014/main" id="{34DF6F11-0C78-4415-ACA9-77F861B04A7D}"/>
              </a:ext>
            </a:extLst>
          </p:cNvPr>
          <p:cNvSpPr>
            <a:spLocks noGrp="1"/>
          </p:cNvSpPr>
          <p:nvPr>
            <p:ph type="ftr" sz="quarter" idx="11"/>
          </p:nvPr>
        </p:nvSpPr>
        <p:spPr>
          <a:xfrm>
            <a:off x="3028950" y="6356351"/>
            <a:ext cx="3086100" cy="365125"/>
          </a:xfrm>
        </p:spPr>
        <p:txBody>
          <a:bodyPr/>
          <a:lstStyle>
            <a:lvl1pPr>
              <a:defRPr sz="1400"/>
            </a:lvl1pPr>
          </a:lstStyle>
          <a:p>
            <a:r>
              <a:rPr lang="en-GB" dirty="0"/>
              <a:t>www.rcgp.org.uk/TARGETantibiotics</a:t>
            </a:r>
          </a:p>
        </p:txBody>
      </p:sp>
    </p:spTree>
    <p:extLst>
      <p:ext uri="{BB962C8B-B14F-4D97-AF65-F5344CB8AC3E}">
        <p14:creationId xmlns:p14="http://schemas.microsoft.com/office/powerpoint/2010/main" val="1124193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1"/>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Content Placeholder 2"/>
          <p:cNvSpPr>
            <a:spLocks noGrp="1"/>
          </p:cNvSpPr>
          <p:nvPr>
            <p:ph idx="1"/>
          </p:nvPr>
        </p:nvSpPr>
        <p:spPr>
          <a:xfrm>
            <a:off x="324000" y="2736000"/>
            <a:ext cx="8316000" cy="3456000"/>
          </a:xfrm>
          <a:prstGeom prst="rect">
            <a:avLst/>
          </a:prstGeom>
        </p:spPr>
        <p:txBody>
          <a:bodyPr lIns="0" tIns="0" rIns="0" bIns="0" numCol="3" spcCol="432000">
            <a:noAutofit/>
          </a:bodyPr>
          <a:lstStyle>
            <a:lvl1pPr marL="0" indent="0">
              <a:lnSpc>
                <a:spcPct val="100000"/>
              </a:lnSpc>
              <a:spcBef>
                <a:spcPts val="0"/>
              </a:spcBef>
              <a:spcAft>
                <a:spcPts val="450"/>
              </a:spcAft>
              <a:buClr>
                <a:schemeClr val="tx1"/>
              </a:buClr>
              <a:buNone/>
              <a:defRPr sz="1650" b="0">
                <a:solidFill>
                  <a:schemeClr val="accent6"/>
                </a:solidFill>
              </a:defRPr>
            </a:lvl1pPr>
            <a:lvl2pPr>
              <a:buClr>
                <a:schemeClr val="tx1"/>
              </a:buClr>
              <a:defRPr sz="1650">
                <a:solidFill>
                  <a:schemeClr val="accent6"/>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324000" y="2088000"/>
            <a:ext cx="8288025"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1800" b="1">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324000" y="432000"/>
            <a:ext cx="8553116" cy="865186"/>
          </a:xfrm>
          <a:prstGeom prst="rect">
            <a:avLst/>
          </a:prstGeom>
        </p:spPr>
        <p:txBody>
          <a:bodyPr lIns="0" tIns="0" rIns="0" bIns="0">
            <a:normAutofit/>
          </a:bodyPr>
          <a:lstStyle>
            <a:lvl1pPr>
              <a:defRPr sz="27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324000" y="63487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6915278" y="244040"/>
            <a:ext cx="2298504" cy="187960"/>
          </a:xfrm>
          <a:prstGeom prst="rect">
            <a:avLst/>
          </a:prstGeom>
        </p:spPr>
      </p:pic>
    </p:spTree>
    <p:extLst>
      <p:ext uri="{BB962C8B-B14F-4D97-AF65-F5344CB8AC3E}">
        <p14:creationId xmlns:p14="http://schemas.microsoft.com/office/powerpoint/2010/main" val="32973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1"/>
            <a:ext cx="4572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1"/>
          <p:cNvSpPr>
            <a:spLocks noGrp="1"/>
          </p:cNvSpPr>
          <p:nvPr>
            <p:ph type="title" hasCustomPrompt="1"/>
          </p:nvPr>
        </p:nvSpPr>
        <p:spPr>
          <a:xfrm>
            <a:off x="265570" y="1647569"/>
            <a:ext cx="3682177" cy="3130069"/>
          </a:xfrm>
          <a:prstGeom prst="rect">
            <a:avLst/>
          </a:prstGeom>
        </p:spPr>
        <p:txBody>
          <a:bodyPr anchor="t">
            <a:normAutofit/>
          </a:bodyPr>
          <a:lstStyle>
            <a:lvl1pPr marL="0" indent="0">
              <a:lnSpc>
                <a:spcPts val="3150"/>
              </a:lnSpc>
              <a:defRPr sz="27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tx1"/>
                </a:solidFill>
              </a:rPr>
              <a:pPr algn="r"/>
              <a:t>‹#›</a:t>
            </a:fld>
            <a:endParaRPr lang="en-GB" sz="9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4572000" y="0"/>
            <a:ext cx="4572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87409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1708291" y="2088000"/>
            <a:ext cx="2673000" cy="1512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1708291" y="1188000"/>
            <a:ext cx="2673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673913" y="2089034"/>
            <a:ext cx="2673000" cy="1512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673913" y="1188000"/>
            <a:ext cx="2673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1708291" y="4649267"/>
            <a:ext cx="2673000" cy="1512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6530388"/>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1708291" y="3749267"/>
            <a:ext cx="2673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673913" y="4650427"/>
            <a:ext cx="2673000" cy="1512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679585" y="3752201"/>
            <a:ext cx="2673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24000" y="432001"/>
            <a:ext cx="8553116" cy="695727"/>
          </a:xfrm>
          <a:prstGeom prst="rect">
            <a:avLst/>
          </a:prstGeom>
        </p:spPr>
        <p:txBody>
          <a:bodyPr lIns="0" tIns="0" rIns="0" bIns="0">
            <a:normAutofit/>
          </a:bodyPr>
          <a:lstStyle>
            <a:lvl1pPr>
              <a:defRPr sz="2700" b="1">
                <a:solidFill>
                  <a:schemeClr val="tx1"/>
                </a:solidFill>
              </a:defRPr>
            </a:lvl1pPr>
          </a:lstStyle>
          <a:p>
            <a:r>
              <a:rPr lang="en-GB" dirty="0"/>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a:stretch>
            <a:fillRect/>
          </a:stretch>
        </p:blipFill>
        <p:spPr>
          <a:xfrm rot="10800000">
            <a:off x="6915278" y="244040"/>
            <a:ext cx="2298504"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324000" y="6336000"/>
            <a:ext cx="8538647"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74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1"/>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4000" y="2699083"/>
            <a:ext cx="2673000" cy="3311999"/>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324000" y="1691082"/>
            <a:ext cx="2673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3243284" y="2699083"/>
            <a:ext cx="2673000" cy="3311999"/>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3243284" y="1691082"/>
            <a:ext cx="2673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6530388"/>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324000" y="432001"/>
            <a:ext cx="8553116" cy="695727"/>
          </a:xfrm>
          <a:prstGeom prst="rect">
            <a:avLst/>
          </a:prstGeom>
        </p:spPr>
        <p:txBody>
          <a:bodyPr lIns="0" tIns="0" rIns="0" bIns="0">
            <a:normAutofit/>
          </a:bodyPr>
          <a:lstStyle>
            <a:lvl1pPr>
              <a:defRPr sz="27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6915278" y="244040"/>
            <a:ext cx="2298504"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324000" y="6336000"/>
            <a:ext cx="8538647"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7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1"/>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324000" y="1188000"/>
            <a:ext cx="2673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24000" y="2088000"/>
            <a:ext cx="2673000" cy="1512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94000" y="2089034"/>
            <a:ext cx="2673000" cy="1512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3294000" y="1188000"/>
            <a:ext cx="2673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24000" y="4644000"/>
            <a:ext cx="2673000" cy="1512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6530388"/>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324000" y="3744000"/>
            <a:ext cx="2673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94000" y="4644000"/>
            <a:ext cx="2673000" cy="1512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3294000" y="3744000"/>
            <a:ext cx="2673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324000" y="432001"/>
            <a:ext cx="8553116" cy="695727"/>
          </a:xfrm>
          <a:prstGeom prst="rect">
            <a:avLst/>
          </a:prstGeom>
        </p:spPr>
        <p:txBody>
          <a:bodyPr lIns="0" tIns="0" rIns="0" bIns="0">
            <a:normAutofit/>
          </a:bodyPr>
          <a:lstStyle>
            <a:lvl1pPr>
              <a:defRPr sz="27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405000" y="1296000"/>
            <a:ext cx="2511000" cy="684000"/>
          </a:xfrm>
        </p:spPr>
        <p:txBody>
          <a:bodyPr anchor="ctr"/>
          <a:lstStyle>
            <a:lvl1pPr algn="ctr">
              <a:buNone/>
              <a:defRPr sz="165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3375000" y="1302462"/>
            <a:ext cx="2511000" cy="684000"/>
          </a:xfrm>
        </p:spPr>
        <p:txBody>
          <a:bodyPr anchor="ctr"/>
          <a:lstStyle>
            <a:lvl1pPr algn="ctr">
              <a:buNone/>
              <a:defRPr sz="165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405000" y="3852000"/>
            <a:ext cx="2511000" cy="684000"/>
          </a:xfrm>
        </p:spPr>
        <p:txBody>
          <a:bodyPr anchor="ctr"/>
          <a:lstStyle>
            <a:lvl1pPr algn="ctr">
              <a:buNone/>
              <a:defRPr sz="165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3375000" y="3852000"/>
            <a:ext cx="2511000" cy="684000"/>
          </a:xfrm>
        </p:spPr>
        <p:txBody>
          <a:bodyPr anchor="ctr"/>
          <a:lstStyle>
            <a:lvl1pPr algn="ctr">
              <a:buNone/>
              <a:defRPr sz="165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324000" y="6336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6915278" y="244040"/>
            <a:ext cx="2298504" cy="187960"/>
          </a:xfrm>
          <a:prstGeom prst="rect">
            <a:avLst/>
          </a:prstGeom>
        </p:spPr>
      </p:pic>
    </p:spTree>
    <p:extLst>
      <p:ext uri="{BB962C8B-B14F-4D97-AF65-F5344CB8AC3E}">
        <p14:creationId xmlns:p14="http://schemas.microsoft.com/office/powerpoint/2010/main" val="327708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1"/>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Rectangle 9">
            <a:extLst>
              <a:ext uri="{FF2B5EF4-FFF2-40B4-BE49-F238E27FC236}">
                <a16:creationId xmlns:a16="http://schemas.microsoft.com/office/drawing/2014/main" id="{93DACDB8-C05A-C540-BF85-5FDDA3660A2E}"/>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02918" y="1314157"/>
            <a:ext cx="5627887" cy="3466727"/>
          </a:xfrm>
          <a:prstGeom prst="rect">
            <a:avLst/>
          </a:prstGeom>
        </p:spPr>
        <p:txBody>
          <a:bodyPr>
            <a:noAutofit/>
          </a:bodyPr>
          <a:lstStyle>
            <a:lvl1pPr marL="216000" indent="-216000" algn="l">
              <a:buNone/>
              <a:defRPr sz="315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621000" y="4780883"/>
            <a:ext cx="5627887" cy="896938"/>
          </a:xfrm>
          <a:prstGeom prst="rect">
            <a:avLst/>
          </a:prstGeom>
        </p:spPr>
        <p:txBody>
          <a:bodyPr/>
          <a:lstStyle>
            <a:lvl1pPr marL="0" indent="0" algn="l">
              <a:buNone/>
              <a:defRPr b="1">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324000" y="6336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6915278" y="244040"/>
            <a:ext cx="2298504" cy="187960"/>
          </a:xfrm>
          <a:prstGeom prst="rect">
            <a:avLst/>
          </a:prstGeom>
        </p:spPr>
      </p:pic>
    </p:spTree>
    <p:extLst>
      <p:ext uri="{BB962C8B-B14F-4D97-AF65-F5344CB8AC3E}">
        <p14:creationId xmlns:p14="http://schemas.microsoft.com/office/powerpoint/2010/main" val="13365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1"/>
            <a:ext cx="9144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1210235"/>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4572000" y="0"/>
            <a:ext cx="4572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002789" y="1673325"/>
            <a:ext cx="2595964" cy="658367"/>
          </a:xfrm>
          <a:prstGeom prst="rect">
            <a:avLst/>
          </a:prstGeom>
        </p:spPr>
        <p:txBody>
          <a:bodyPr lIns="0" tIns="0" rIns="0" bIns="0">
            <a:noAutofit/>
          </a:bodyPr>
          <a:lstStyle>
            <a:lvl1pPr marL="0" indent="0">
              <a:buNone/>
              <a:defRPr sz="27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dirty="0"/>
              <a:t>Heading label</a:t>
            </a:r>
          </a:p>
        </p:txBody>
      </p:sp>
    </p:spTree>
    <p:extLst>
      <p:ext uri="{BB962C8B-B14F-4D97-AF65-F5344CB8AC3E}">
        <p14:creationId xmlns:p14="http://schemas.microsoft.com/office/powerpoint/2010/main" val="347295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1"/>
            <a:ext cx="9143999"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1210235"/>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4572000" y="0"/>
            <a:ext cx="4572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002789" y="1673325"/>
            <a:ext cx="2595964" cy="658367"/>
          </a:xfrm>
          <a:prstGeom prst="rect">
            <a:avLst/>
          </a:prstGeom>
        </p:spPr>
        <p:txBody>
          <a:bodyPr lIns="0" tIns="0" rIns="0" bIns="0">
            <a:noAutofit/>
          </a:bodyPr>
          <a:lstStyle>
            <a:lvl1pPr marL="0" indent="0">
              <a:buNone/>
              <a:defRPr sz="27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dirty="0"/>
              <a:t>Heading label</a:t>
            </a:r>
          </a:p>
        </p:txBody>
      </p:sp>
    </p:spTree>
    <p:extLst>
      <p:ext uri="{BB962C8B-B14F-4D97-AF65-F5344CB8AC3E}">
        <p14:creationId xmlns:p14="http://schemas.microsoft.com/office/powerpoint/2010/main" val="222280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1"/>
            <a:ext cx="9144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1210235"/>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dirty="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4572000" y="0"/>
            <a:ext cx="4572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0476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1210235"/>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4572000" y="0"/>
            <a:ext cx="4572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1"/>
            <a:ext cx="9144000" cy="6857999"/>
          </a:xfrm>
          <a:prstGeom prst="rect">
            <a:avLst/>
          </a:prstGeom>
        </p:spPr>
      </p:pic>
    </p:spTree>
    <p:extLst>
      <p:ext uri="{BB962C8B-B14F-4D97-AF65-F5344CB8AC3E}">
        <p14:creationId xmlns:p14="http://schemas.microsoft.com/office/powerpoint/2010/main" val="319317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accent6">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F52EA6E-ACBD-4C1F-87E9-01989FD6CD68}" type="datetimeFigureOut">
              <a:rPr lang="en-GB" smtClean="0"/>
              <a:t>27/03/2024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dirty="0"/>
          </a:p>
        </p:txBody>
      </p:sp>
    </p:spTree>
    <p:extLst>
      <p:ext uri="{BB962C8B-B14F-4D97-AF65-F5344CB8AC3E}">
        <p14:creationId xmlns:p14="http://schemas.microsoft.com/office/powerpoint/2010/main" val="1342716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62199" y="3564000"/>
            <a:ext cx="2917613" cy="896938"/>
          </a:xfrm>
          <a:prstGeom prst="rect">
            <a:avLst/>
          </a:prstGeom>
        </p:spPr>
        <p:txBody>
          <a:bodyPr lIns="0" tIns="0" rIns="0" bIns="0"/>
          <a:lstStyle>
            <a:lvl1pPr marL="0" indent="0">
              <a:buNone/>
              <a:defRPr>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62199" y="2520000"/>
            <a:ext cx="5211366" cy="963612"/>
          </a:xfrm>
          <a:prstGeom prst="rect">
            <a:avLst/>
          </a:prstGeom>
        </p:spPr>
        <p:txBody>
          <a:bodyPr lIns="0" tIns="0" rIns="0" bIns="0">
            <a:noAutofit/>
          </a:bodyPr>
          <a:lstStyle>
            <a:lvl1pPr marL="0" indent="0">
              <a:buNone/>
              <a:defRPr sz="45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dirty="0">
              <a:solidFill>
                <a:schemeClr val="tx1"/>
              </a:solidFill>
            </a:endParaRPr>
          </a:p>
        </p:txBody>
      </p:sp>
    </p:spTree>
    <p:extLst>
      <p:ext uri="{BB962C8B-B14F-4D97-AF65-F5344CB8AC3E}">
        <p14:creationId xmlns:p14="http://schemas.microsoft.com/office/powerpoint/2010/main" val="117646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0977" y="-34893"/>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162560" y="-121920"/>
            <a:ext cx="9306560"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459000" y="3903218"/>
            <a:ext cx="2917613" cy="896938"/>
          </a:xfrm>
          <a:prstGeom prst="rect">
            <a:avLst/>
          </a:prstGeom>
        </p:spPr>
        <p:txBody>
          <a:bodyPr lIns="0" tIns="0" rIns="0" bIns="0"/>
          <a:lstStyle>
            <a:lvl1pPr marL="0" indent="0">
              <a:buNone/>
              <a:defRPr>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459000" y="1917290"/>
            <a:ext cx="4264171" cy="1566322"/>
          </a:xfrm>
          <a:prstGeom prst="rect">
            <a:avLst/>
          </a:prstGeom>
        </p:spPr>
        <p:txBody>
          <a:bodyPr lIns="0" tIns="0" rIns="0" bIns="0">
            <a:noAutofit/>
          </a:bodyPr>
          <a:lstStyle>
            <a:lvl1pPr marL="0" indent="0">
              <a:buNone/>
              <a:defRPr sz="45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dirty="0">
              <a:solidFill>
                <a:schemeClr val="tx1"/>
              </a:solidFill>
            </a:endParaRPr>
          </a:p>
        </p:txBody>
      </p:sp>
    </p:spTree>
    <p:extLst>
      <p:ext uri="{BB962C8B-B14F-4D97-AF65-F5344CB8AC3E}">
        <p14:creationId xmlns:p14="http://schemas.microsoft.com/office/powerpoint/2010/main" val="27511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0977" y="-34893"/>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39199" y="-122410"/>
            <a:ext cx="9374947"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68937" y="3903218"/>
            <a:ext cx="2917613" cy="896938"/>
          </a:xfrm>
          <a:prstGeom prst="rect">
            <a:avLst/>
          </a:prstGeom>
        </p:spPr>
        <p:txBody>
          <a:bodyPr lIns="0" tIns="0" rIns="0" bIns="0"/>
          <a:lstStyle>
            <a:lvl1pPr marL="0" indent="0">
              <a:buNone/>
              <a:defRPr>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68937" y="1917290"/>
            <a:ext cx="4264171" cy="1566322"/>
          </a:xfrm>
          <a:prstGeom prst="rect">
            <a:avLst/>
          </a:prstGeom>
        </p:spPr>
        <p:txBody>
          <a:bodyPr lIns="0" tIns="0" rIns="0" bIns="0">
            <a:noAutofit/>
          </a:bodyPr>
          <a:lstStyle>
            <a:lvl1pPr marL="0" indent="0">
              <a:buNone/>
              <a:defRPr sz="45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dirty="0">
              <a:solidFill>
                <a:schemeClr val="tx1"/>
              </a:solidFill>
            </a:endParaRPr>
          </a:p>
        </p:txBody>
      </p:sp>
    </p:spTree>
    <p:extLst>
      <p:ext uri="{BB962C8B-B14F-4D97-AF65-F5344CB8AC3E}">
        <p14:creationId xmlns:p14="http://schemas.microsoft.com/office/powerpoint/2010/main" val="30419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40948" y="3903218"/>
            <a:ext cx="2917613" cy="896938"/>
          </a:xfrm>
          <a:prstGeom prst="rect">
            <a:avLst/>
          </a:prstGeom>
        </p:spPr>
        <p:txBody>
          <a:bodyPr lIns="0" tIns="0" rIns="0" bIns="0"/>
          <a:lstStyle>
            <a:lvl1pPr marL="0" indent="0">
              <a:buNone/>
              <a:defRPr>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40949" y="1917290"/>
            <a:ext cx="4264171" cy="1566322"/>
          </a:xfrm>
          <a:prstGeom prst="rect">
            <a:avLst/>
          </a:prstGeom>
        </p:spPr>
        <p:txBody>
          <a:bodyPr lIns="0" tIns="0" rIns="0" bIns="0">
            <a:noAutofit/>
          </a:bodyPr>
          <a:lstStyle>
            <a:lvl1pPr marL="0" indent="0">
              <a:buNone/>
              <a:defRPr sz="45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dirty="0">
              <a:solidFill>
                <a:schemeClr val="tx1"/>
              </a:solidFill>
            </a:endParaRPr>
          </a:p>
        </p:txBody>
      </p:sp>
    </p:spTree>
    <p:extLst>
      <p:ext uri="{BB962C8B-B14F-4D97-AF65-F5344CB8AC3E}">
        <p14:creationId xmlns:p14="http://schemas.microsoft.com/office/powerpoint/2010/main" val="35271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4572000" y="0"/>
            <a:ext cx="4572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1"/>
            <a:ext cx="4572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tx1"/>
                </a:solidFill>
              </a:rPr>
              <a:pPr algn="r"/>
              <a:t>‹#›</a:t>
            </a:fld>
            <a:endParaRPr lang="en-GB" sz="9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668937" y="3903218"/>
            <a:ext cx="2917613" cy="896938"/>
          </a:xfrm>
          <a:prstGeom prst="rect">
            <a:avLst/>
          </a:prstGeom>
        </p:spPr>
        <p:txBody>
          <a:bodyPr lIns="0" tIns="0" rIns="0" bIns="0"/>
          <a:lstStyle>
            <a:lvl1pPr marL="0" indent="0">
              <a:buNone/>
              <a:defRPr>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668937" y="1917290"/>
            <a:ext cx="4264171" cy="1566322"/>
          </a:xfrm>
          <a:prstGeom prst="rect">
            <a:avLst/>
          </a:prstGeom>
        </p:spPr>
        <p:txBody>
          <a:bodyPr lIns="0" tIns="0" rIns="0" bIns="0">
            <a:noAutofit/>
          </a:bodyPr>
          <a:lstStyle>
            <a:lvl1pPr marL="0" indent="0">
              <a:buNone/>
              <a:defRPr sz="45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428656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286945" y="2605852"/>
            <a:ext cx="6488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4208077" y="2808746"/>
            <a:ext cx="3257801" cy="2608032"/>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700" b="1" i="0" u="none" strike="noStrike" kern="1200" cap="none" spc="15" normalizeH="0" baseline="0" noProof="0" dirty="0">
                <a:ln>
                  <a:noFill/>
                </a:ln>
                <a:solidFill>
                  <a:schemeClr val="tx1"/>
                </a:solidFill>
                <a:effectLst/>
                <a:uLnTx/>
                <a:uFillTx/>
                <a:latin typeface="+mn-lt"/>
                <a:ea typeface="+mn-ea"/>
                <a:cs typeface="+mn-cs"/>
              </a:rPr>
              <a:t> Thank You</a:t>
            </a: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dirty="0">
                <a:ln>
                  <a:noFill/>
                </a:ln>
                <a:solidFill>
                  <a:schemeClr val="tx1"/>
                </a:solidFill>
                <a:effectLst/>
                <a:uLnTx/>
                <a:uFillTx/>
                <a:latin typeface="+mn-lt"/>
                <a:ea typeface="+mn-ea"/>
                <a:cs typeface="+mn-cs"/>
              </a:rPr>
              <a:t>        	@nhsengland</a:t>
            </a: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dirty="0">
                <a:ln>
                  <a:noFill/>
                </a:ln>
                <a:solidFill>
                  <a:schemeClr val="tx1"/>
                </a:solidFill>
                <a:effectLst/>
                <a:uLnTx/>
                <a:uFillTx/>
                <a:latin typeface="+mn-lt"/>
                <a:ea typeface="+mn-ea"/>
                <a:cs typeface="+mn-cs"/>
              </a:rPr>
              <a:t>        	company/</a:t>
            </a:r>
            <a:r>
              <a:rPr kumimoji="0" lang="en-GB" sz="1800" b="1" i="0" u="none" strike="noStrike" kern="1200" cap="none" spc="15" normalizeH="0" baseline="0" noProof="0" dirty="0" err="1">
                <a:ln>
                  <a:noFill/>
                </a:ln>
                <a:solidFill>
                  <a:schemeClr val="tx1"/>
                </a:solidFill>
                <a:effectLst/>
                <a:uLnTx/>
                <a:uFillTx/>
                <a:latin typeface="+mn-lt"/>
                <a:ea typeface="+mn-ea"/>
                <a:cs typeface="+mn-cs"/>
              </a:rPr>
              <a:t>nhsengland</a:t>
            </a:r>
            <a:endParaRPr kumimoji="0" lang="en-GB" sz="1800" b="1" i="0" u="none" strike="noStrike" kern="1200" cap="none" spc="15" normalizeH="0" baseline="0" noProof="0" dirty="0">
              <a:ln>
                <a:noFill/>
              </a:ln>
              <a:solidFill>
                <a:schemeClr val="tx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dirty="0">
                <a:ln>
                  <a:noFill/>
                </a:ln>
                <a:solidFill>
                  <a:schemeClr val="tx1"/>
                </a:solidFill>
                <a:effectLst/>
                <a:uLnTx/>
                <a:uFillTx/>
                <a:latin typeface="+mn-lt"/>
                <a:ea typeface="+mn-ea"/>
                <a:cs typeface="+mn-cs"/>
              </a:rPr>
              <a:t>	england.nhs.uk</a:t>
            </a:r>
            <a:endParaRPr lang="en-GB" sz="18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04030" y="3665234"/>
            <a:ext cx="292608"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14047" y="4266369"/>
            <a:ext cx="292608"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325306" y="4806523"/>
            <a:ext cx="450056"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7913284" y="364426"/>
            <a:ext cx="906716"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3227976" y="880508"/>
            <a:ext cx="10768951" cy="5712179"/>
          </a:xfrm>
          <a:prstGeom prst="rect">
            <a:avLst/>
          </a:prstGeom>
        </p:spPr>
      </p:pic>
    </p:spTree>
    <p:extLst>
      <p:ext uri="{BB962C8B-B14F-4D97-AF65-F5344CB8AC3E}">
        <p14:creationId xmlns:p14="http://schemas.microsoft.com/office/powerpoint/2010/main" val="382998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1"/>
            <a:ext cx="9154977"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1"/>
          <p:cNvSpPr>
            <a:spLocks noGrp="1"/>
          </p:cNvSpPr>
          <p:nvPr>
            <p:ph type="title" hasCustomPrompt="1"/>
          </p:nvPr>
        </p:nvSpPr>
        <p:spPr>
          <a:xfrm>
            <a:off x="324000" y="310076"/>
            <a:ext cx="8553116" cy="426721"/>
          </a:xfrm>
          <a:prstGeom prst="rect">
            <a:avLst/>
          </a:prstGeom>
        </p:spPr>
        <p:txBody>
          <a:bodyPr lIns="0" tIns="0" rIns="0" bIns="0" anchor="t">
            <a:normAutofit/>
          </a:bodyPr>
          <a:lstStyle>
            <a:lvl1pPr>
              <a:defRPr sz="18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423203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1674421" y="3170712"/>
            <a:ext cx="0" cy="0"/>
          </a:xfrm>
          <a:prstGeom prst="rect">
            <a:avLst/>
          </a:prstGeom>
          <a:noFill/>
        </p:spPr>
        <p:txBody>
          <a:bodyPr wrap="none" lIns="0" tIns="0" rIns="0" bIns="0" rtlCol="0">
            <a:noAutofit/>
          </a:bodyPr>
          <a:lstStyle/>
          <a:p>
            <a:endParaRPr lang="en-GB" sz="9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324000" y="6336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6915278" y="244040"/>
            <a:ext cx="2298504"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324001" y="767201"/>
            <a:ext cx="8259483" cy="577927"/>
          </a:xfrm>
          <a:prstGeom prst="rect">
            <a:avLst/>
          </a:prstGeom>
        </p:spPr>
        <p:txBody>
          <a:bodyPr lIns="0" tIns="0" rIns="0" bIns="0">
            <a:noAutofit/>
          </a:bodyPr>
          <a:lstStyle>
            <a:lvl1pPr marL="0" indent="0">
              <a:lnSpc>
                <a:spcPts val="1650"/>
              </a:lnSpc>
              <a:spcBef>
                <a:spcPts val="0"/>
              </a:spcBef>
              <a:spcAft>
                <a:spcPts val="675"/>
              </a:spcAft>
              <a:buClr>
                <a:schemeClr val="tx1"/>
              </a:buClr>
              <a:buNone/>
              <a:defRPr sz="1350" b="1">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dirty="0"/>
              <a:t>Subhead if needed</a:t>
            </a:r>
          </a:p>
        </p:txBody>
      </p:sp>
    </p:spTree>
    <p:extLst>
      <p:ext uri="{BB962C8B-B14F-4D97-AF65-F5344CB8AC3E}">
        <p14:creationId xmlns:p14="http://schemas.microsoft.com/office/powerpoint/2010/main" val="39785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1210235"/>
            <a:ext cx="0" cy="0"/>
          </a:xfrm>
          <a:prstGeom prst="rect">
            <a:avLst/>
          </a:prstGeom>
          <a:noFill/>
        </p:spPr>
        <p:txBody>
          <a:bodyPr wrap="none" lIns="0" tIns="0" rIns="0" bIns="0" rtlCol="0">
            <a:noAutofit/>
          </a:bodyPr>
          <a:lstStyle/>
          <a:p>
            <a:endParaRPr lang="en-GB" sz="900" b="1">
              <a:solidFill>
                <a:schemeClr val="accent1"/>
              </a:solidFill>
            </a:endParaRPr>
          </a:p>
        </p:txBody>
      </p:sp>
    </p:spTree>
    <p:extLst>
      <p:ext uri="{BB962C8B-B14F-4D97-AF65-F5344CB8AC3E}">
        <p14:creationId xmlns:p14="http://schemas.microsoft.com/office/powerpoint/2010/main" val="279401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1210235"/>
            <a:ext cx="0" cy="0"/>
          </a:xfrm>
          <a:prstGeom prst="rect">
            <a:avLst/>
          </a:prstGeom>
          <a:noFill/>
        </p:spPr>
        <p:txBody>
          <a:bodyPr wrap="none" lIns="0" tIns="0" rIns="0" bIns="0" rtlCol="0">
            <a:noAutofit/>
          </a:bodyPr>
          <a:lstStyle/>
          <a:p>
            <a:endParaRPr lang="en-GB" sz="900" b="1">
              <a:solidFill>
                <a:schemeClr val="accent1"/>
              </a:solidFill>
            </a:endParaRPr>
          </a:p>
        </p:txBody>
      </p:sp>
    </p:spTree>
    <p:extLst>
      <p:ext uri="{BB962C8B-B14F-4D97-AF65-F5344CB8AC3E}">
        <p14:creationId xmlns:p14="http://schemas.microsoft.com/office/powerpoint/2010/main" val="128360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1210235"/>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dirty="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5401913" y="2249425"/>
            <a:ext cx="3321111" cy="923330"/>
          </a:xfrm>
          <a:prstGeom prst="rect">
            <a:avLst/>
          </a:prstGeom>
          <a:noFill/>
        </p:spPr>
        <p:txBody>
          <a:bodyPr wrap="square" rtlCol="0">
            <a:spAutoFit/>
          </a:bodyPr>
          <a:lstStyle/>
          <a:p>
            <a:r>
              <a:rPr lang="en-GB" sz="1350" dirty="0">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173334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4752" y="365126"/>
            <a:ext cx="7070598"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4610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1210235"/>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dirty="0">
              <a:solidFill>
                <a:schemeClr val="accent6"/>
              </a:solidFill>
            </a:endParaRPr>
          </a:p>
        </p:txBody>
      </p:sp>
    </p:spTree>
    <p:extLst>
      <p:ext uri="{BB962C8B-B14F-4D97-AF65-F5344CB8AC3E}">
        <p14:creationId xmlns:p14="http://schemas.microsoft.com/office/powerpoint/2010/main" val="141518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1210235"/>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8536917" y="6404977"/>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dirty="0">
              <a:solidFill>
                <a:schemeClr val="accent6"/>
              </a:solidFill>
            </a:endParaRPr>
          </a:p>
        </p:txBody>
      </p:sp>
    </p:spTree>
    <p:extLst>
      <p:ext uri="{BB962C8B-B14F-4D97-AF65-F5344CB8AC3E}">
        <p14:creationId xmlns:p14="http://schemas.microsoft.com/office/powerpoint/2010/main" val="290365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641074" y="4209427"/>
            <a:ext cx="6858000" cy="601111"/>
          </a:xfrm>
        </p:spPr>
        <p:txBody>
          <a:bodyPr anchor="b">
            <a:normAutofit/>
          </a:bodyPr>
          <a:lstStyle>
            <a:lvl1pPr algn="l">
              <a:defRPr sz="270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641074" y="4843668"/>
            <a:ext cx="6858000" cy="466379"/>
          </a:xfrm>
        </p:spPr>
        <p:txBody>
          <a:bodyPr>
            <a:normAutofit/>
          </a:bodyPr>
          <a:lstStyle>
            <a:lvl1pPr marL="0" indent="0" algn="l">
              <a:buNone/>
              <a:defRPr sz="1350">
                <a:solidFill>
                  <a:srgbClr val="005EB8"/>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7500" y="360000"/>
            <a:ext cx="714954" cy="720000"/>
          </a:xfrm>
          <a:prstGeom prst="rect">
            <a:avLst/>
          </a:prstGeom>
          <a:noFill/>
          <a:ln>
            <a:noFill/>
          </a:ln>
        </p:spPr>
      </p:pic>
    </p:spTree>
    <p:extLst>
      <p:ext uri="{BB962C8B-B14F-4D97-AF65-F5344CB8AC3E}">
        <p14:creationId xmlns:p14="http://schemas.microsoft.com/office/powerpoint/2010/main" val="1928626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18485" y="6372536"/>
            <a:ext cx="485522"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dirty="0">
                <a:solidFill>
                  <a:schemeClr val="accent3">
                    <a:lumMod val="60000"/>
                    <a:lumOff val="40000"/>
                  </a:schemeClr>
                </a:solidFill>
                <a:latin typeface="Arial" panose="020B0604020202020204" pitchFamily="34" charset="0"/>
                <a:cs typeface="Arial" panose="020B0604020202020204" pitchFamily="34" charset="0"/>
              </a:rPr>
              <a:t> </a:t>
            </a:r>
            <a:r>
              <a:rPr lang="en-US" sz="900" dirty="0">
                <a:solidFill>
                  <a:schemeClr val="accent3"/>
                </a:solidFill>
                <a:latin typeface="Arial" panose="020B0604020202020204" pitchFamily="34" charset="0"/>
                <a:cs typeface="Arial" panose="020B0604020202020204" pitchFamily="34" charset="0"/>
              </a:rPr>
              <a:t>  </a:t>
            </a:r>
            <a:r>
              <a:rPr lang="en-US" sz="900" dirty="0">
                <a:solidFill>
                  <a:srgbClr val="005EB8"/>
                </a:solidFill>
                <a:latin typeface="Arial" panose="020B0604020202020204" pitchFamily="34" charset="0"/>
                <a:cs typeface="Arial" panose="020B0604020202020204" pitchFamily="34" charset="0"/>
              </a:rPr>
              <a:t>|</a:t>
            </a:r>
            <a:endParaRPr lang="en-US" sz="9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588082" y="1210683"/>
            <a:ext cx="7981124"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1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588082" y="2141151"/>
            <a:ext cx="7981124"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518007" y="6333440"/>
            <a:ext cx="4292373"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GB"/>
              <a:t>Data and Dashboards available to support Antimicrobial Resistance improvement - SPS Mini Conference 07.03.23</a:t>
            </a:r>
            <a:endParaRPr lang="en-US" dirty="0"/>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67500" y="360000"/>
            <a:ext cx="714954" cy="720000"/>
          </a:xfrm>
          <a:prstGeom prst="rect">
            <a:avLst/>
          </a:prstGeom>
          <a:noFill/>
          <a:ln>
            <a:noFill/>
          </a:ln>
        </p:spPr>
      </p:pic>
    </p:spTree>
    <p:extLst>
      <p:ext uri="{BB962C8B-B14F-4D97-AF65-F5344CB8AC3E}">
        <p14:creationId xmlns:p14="http://schemas.microsoft.com/office/powerpoint/2010/main" val="112802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4751" y="365126"/>
            <a:ext cx="7071789"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2">
            <a:extLst>
              <a:ext uri="{FF2B5EF4-FFF2-40B4-BE49-F238E27FC236}">
                <a16:creationId xmlns:a16="http://schemas.microsoft.com/office/drawing/2014/main" id="{248FF455-7AB4-49B9-BDE6-5BFDE4130C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635" y="319204"/>
            <a:ext cx="1101534" cy="130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391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17904" y="365126"/>
            <a:ext cx="6997446" cy="1325563"/>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sz="1400"/>
            </a:lvl1pPr>
          </a:lstStyle>
          <a:p>
            <a:r>
              <a:rPr lang="en-GB" dirty="0"/>
              <a:t>www.rcgp.org.uk/TARGETantibiotics</a:t>
            </a:r>
          </a:p>
        </p:txBody>
      </p:sp>
      <p:sp>
        <p:nvSpPr>
          <p:cNvPr id="5" name="TextBox 4">
            <a:extLst>
              <a:ext uri="{FF2B5EF4-FFF2-40B4-BE49-F238E27FC236}">
                <a16:creationId xmlns:a16="http://schemas.microsoft.com/office/drawing/2014/main" id="{A4F2F169-5FE9-4F8E-A6CC-EC3F5AE01C64}"/>
              </a:ext>
            </a:extLst>
          </p:cNvPr>
          <p:cNvSpPr txBox="1"/>
          <p:nvPr userDrawn="1"/>
        </p:nvSpPr>
        <p:spPr>
          <a:xfrm>
            <a:off x="-13532"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Tree>
    <p:extLst>
      <p:ext uri="{BB962C8B-B14F-4D97-AF65-F5344CB8AC3E}">
        <p14:creationId xmlns:p14="http://schemas.microsoft.com/office/powerpoint/2010/main" val="292262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7B68C02-FB91-4589-A45F-F61F3EE3D7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635" y="319204"/>
            <a:ext cx="1101534" cy="130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3">
            <a:extLst>
              <a:ext uri="{FF2B5EF4-FFF2-40B4-BE49-F238E27FC236}">
                <a16:creationId xmlns:a16="http://schemas.microsoft.com/office/drawing/2014/main" id="{59C463E3-3993-48F9-AEC7-EDF1C849EC1C}"/>
              </a:ext>
            </a:extLst>
          </p:cNvPr>
          <p:cNvSpPr txBox="1">
            <a:spLocks/>
          </p:cNvSpPr>
          <p:nvPr userDrawn="1"/>
        </p:nvSpPr>
        <p:spPr>
          <a:xfrm>
            <a:off x="3126486" y="6356351"/>
            <a:ext cx="3086100" cy="365125"/>
          </a:xfrm>
          <a:prstGeom prst="rect">
            <a:avLst/>
          </a:prstGeom>
        </p:spPr>
        <p:txBody>
          <a:bodyPr vert="horz" lIns="91440" tIns="45720" rIns="91440" bIns="45720" rtlCol="0" anchor="ctr"/>
          <a:lstStyle>
            <a:defPPr>
              <a:defRPr lang="en-US"/>
            </a:defPPr>
            <a:lvl1pPr marL="0" algn="ct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www.rcgp.org.uk/TARGETantibiotics</a:t>
            </a:r>
          </a:p>
        </p:txBody>
      </p:sp>
      <p:sp>
        <p:nvSpPr>
          <p:cNvPr id="8" name="TextBox 7">
            <a:extLst>
              <a:ext uri="{FF2B5EF4-FFF2-40B4-BE49-F238E27FC236}">
                <a16:creationId xmlns:a16="http://schemas.microsoft.com/office/drawing/2014/main" id="{1F5030DE-CA2A-452D-B6F7-F53F8C12AA39}"/>
              </a:ext>
            </a:extLst>
          </p:cNvPr>
          <p:cNvSpPr txBox="1"/>
          <p:nvPr userDrawn="1"/>
        </p:nvSpPr>
        <p:spPr>
          <a:xfrm>
            <a:off x="-13532"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Tree>
    <p:extLst>
      <p:ext uri="{BB962C8B-B14F-4D97-AF65-F5344CB8AC3E}">
        <p14:creationId xmlns:p14="http://schemas.microsoft.com/office/powerpoint/2010/main" val="335107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625250"/>
            <a:ext cx="2949178" cy="43214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EE1385C2-C24A-4E88-87F7-2016927FAD7D}" type="slidenum">
              <a:rPr lang="en-GB" smtClean="0"/>
              <a:t>‹#›</a:t>
            </a:fld>
            <a:endParaRPr lang="en-GB" dirty="0"/>
          </a:p>
        </p:txBody>
      </p:sp>
    </p:spTree>
    <p:extLst>
      <p:ext uri="{BB962C8B-B14F-4D97-AF65-F5344CB8AC3E}">
        <p14:creationId xmlns:p14="http://schemas.microsoft.com/office/powerpoint/2010/main" val="124790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E1385C2-C24A-4E88-87F7-2016927FAD7D}" type="slidenum">
              <a:rPr lang="en-GB" smtClean="0"/>
              <a:t>‹#›</a:t>
            </a:fld>
            <a:endParaRPr lang="en-GB" dirty="0"/>
          </a:p>
        </p:txBody>
      </p:sp>
    </p:spTree>
    <p:extLst>
      <p:ext uri="{BB962C8B-B14F-4D97-AF65-F5344CB8AC3E}">
        <p14:creationId xmlns:p14="http://schemas.microsoft.com/office/powerpoint/2010/main" val="477447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D37EE4-2BCC-4C30-A5EA-0E3FF3A574D5}"/>
              </a:ext>
            </a:extLst>
          </p:cNvPr>
          <p:cNvSpPr/>
          <p:nvPr userDrawn="1"/>
        </p:nvSpPr>
        <p:spPr>
          <a:xfrm>
            <a:off x="0" y="6291072"/>
            <a:ext cx="9144000" cy="566928"/>
          </a:xfrm>
          <a:prstGeom prst="rect">
            <a:avLst/>
          </a:prstGeom>
          <a:solidFill>
            <a:srgbClr val="F4DDC4"/>
          </a:solidFill>
          <a:ln>
            <a:solidFill>
              <a:srgbClr val="F4D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6FC4202E-EF2F-40CB-96C9-9DABAF1BCC3C}"/>
              </a:ext>
            </a:extLst>
          </p:cNvPr>
          <p:cNvSpPr/>
          <p:nvPr userDrawn="1"/>
        </p:nvSpPr>
        <p:spPr>
          <a:xfrm>
            <a:off x="0" y="-7820"/>
            <a:ext cx="9144000" cy="258837"/>
          </a:xfrm>
          <a:prstGeom prst="rect">
            <a:avLst/>
          </a:prstGeom>
          <a:solidFill>
            <a:srgbClr val="AD0016"/>
          </a:solidFill>
          <a:ln>
            <a:solidFill>
              <a:srgbClr val="AD00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1426464" y="365126"/>
            <a:ext cx="708888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r>
              <a:rPr lang="en-GB"/>
              <a:t>www.rcgp.org.uk/TARGETantibiotics</a:t>
            </a:r>
            <a:endParaRPr lang="en-GB" dirty="0"/>
          </a:p>
        </p:txBody>
      </p:sp>
      <p:sp>
        <p:nvSpPr>
          <p:cNvPr id="6" name="Slide Number Placeholder 5"/>
          <p:cNvSpPr>
            <a:spLocks noGrp="1"/>
          </p:cNvSpPr>
          <p:nvPr>
            <p:ph type="sldNum" sz="quarter" idx="4"/>
          </p:nvPr>
        </p:nvSpPr>
        <p:spPr>
          <a:xfrm>
            <a:off x="7086600" y="6487219"/>
            <a:ext cx="2057400" cy="365125"/>
          </a:xfrm>
          <a:prstGeom prst="rect">
            <a:avLst/>
          </a:prstGeom>
        </p:spPr>
        <p:txBody>
          <a:bodyPr vert="horz" lIns="91440" tIns="45720" rIns="91440" bIns="45720" rtlCol="0" anchor="ctr"/>
          <a:lstStyle>
            <a:lvl1pPr algn="r">
              <a:defRPr sz="1200">
                <a:solidFill>
                  <a:srgbClr val="000000"/>
                </a:solidFill>
              </a:defRPr>
            </a:lvl1pPr>
          </a:lstStyle>
          <a:p>
            <a:fld id="{EE1385C2-C24A-4E88-87F7-2016927FAD7D}" type="slidenum">
              <a:rPr lang="en-GB" smtClean="0"/>
              <a:pPr/>
              <a:t>‹#›</a:t>
            </a:fld>
            <a:endParaRPr lang="en-GB" dirty="0"/>
          </a:p>
        </p:txBody>
      </p:sp>
      <p:pic>
        <p:nvPicPr>
          <p:cNvPr id="9" name="Picture 2">
            <a:extLst>
              <a:ext uri="{FF2B5EF4-FFF2-40B4-BE49-F238E27FC236}">
                <a16:creationId xmlns:a16="http://schemas.microsoft.com/office/drawing/2014/main" id="{FFAB4184-868D-4ACE-A35E-01FA6E92BD66}"/>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2635" y="319204"/>
            <a:ext cx="1101534" cy="130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1">
            <a:extLst>
              <a:ext uri="{FF2B5EF4-FFF2-40B4-BE49-F238E27FC236}">
                <a16:creationId xmlns:a16="http://schemas.microsoft.com/office/drawing/2014/main" id="{8289BF5C-0DC6-44CC-BB66-1C5EC1CA96F0}"/>
              </a:ext>
            </a:extLst>
          </p:cNvPr>
          <p:cNvSpPr txBox="1">
            <a:spLocks/>
          </p:cNvSpPr>
          <p:nvPr userDrawn="1"/>
        </p:nvSpPr>
        <p:spPr>
          <a:xfrm>
            <a:off x="0" y="6479910"/>
            <a:ext cx="1590147" cy="365125"/>
          </a:xfrm>
          <a:prstGeom prst="rect">
            <a:avLst/>
          </a:prstGeom>
          <a:solidFill>
            <a:srgbClr val="F4DDC4"/>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March 2024</a:t>
            </a:r>
          </a:p>
        </p:txBody>
      </p:sp>
    </p:spTree>
    <p:extLst>
      <p:ext uri="{BB962C8B-B14F-4D97-AF65-F5344CB8AC3E}">
        <p14:creationId xmlns:p14="http://schemas.microsoft.com/office/powerpoint/2010/main" val="2152467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b="0" kern="1200">
          <a:solidFill>
            <a:srgbClr val="AD001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24574AD-8404-48D7-8DB8-BCC9125C3396}" type="datetimeFigureOut">
              <a:rPr lang="en-GB" smtClean="0"/>
              <a:t>27/03/2024</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49668068"/>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6"/>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6"/>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6"/>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Data and Dashboards available to support Antimicrobial Resistance improvement - SPS Mini Conference 07.03.23</a:t>
            </a:r>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3729266225"/>
      </p:ext>
    </p:extLst>
  </p:cSld>
  <p:clrMap bg1="lt1" tx1="dk1" bg2="lt2" tx2="dk2" accent1="accent1" accent2="accent2" accent3="accent3" accent4="accent4" accent5="accent5" accent6="accent6" hlink="hlink" folHlink="folHlink"/>
  <p:sldLayoutIdLst>
    <p:sldLayoutId id="2147483704" r:id="rId1"/>
    <p:sldLayoutId id="2147483705" r:id="rId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g"/><Relationship Id="rId4" Type="http://schemas.openxmlformats.org/officeDocument/2006/relationships/image" Target="../media/image22.jpe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147_9F8E0635.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www.youtube.com/watch?v=rZ5T1Cz7DHQ" TargetMode="Externa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https://model.nhs.uk/compartments/c6fff206-c333-4adb-87ca-ca78c943fdbd" TargetMode="External"/><Relationship Id="rId2" Type="http://schemas.openxmlformats.org/officeDocument/2006/relationships/notesSlide" Target="../notesSlides/notesSlide42.xml"/><Relationship Id="rId1" Type="http://schemas.openxmlformats.org/officeDocument/2006/relationships/slideLayout" Target="../slideLayouts/slideLayout43.xml"/><Relationship Id="rId6" Type="http://schemas.openxmlformats.org/officeDocument/2006/relationships/image" Target="../media/image75.png"/><Relationship Id="rId5" Type="http://schemas.openxmlformats.org/officeDocument/2006/relationships/hyperlink" Target="mailto:Elizabeth.beech@nhs.net" TargetMode="Externa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hyperlink" Target="https://www.nhsbsa.nhs.uk/access-our-data-products/epact2" TargetMode="External"/><Relationship Id="rId2" Type="http://schemas.openxmlformats.org/officeDocument/2006/relationships/notesSlide" Target="../notesSlides/notesSlide43.xml"/><Relationship Id="rId1" Type="http://schemas.openxmlformats.org/officeDocument/2006/relationships/slideLayout" Target="../slideLayouts/slideLayout43.xml"/><Relationship Id="rId6" Type="http://schemas.openxmlformats.org/officeDocument/2006/relationships/image" Target="../media/image76.png"/><Relationship Id="rId5" Type="http://schemas.openxmlformats.org/officeDocument/2006/relationships/hyperlink" Target="mailto:Elizabeth.beech@nhs.net" TargetMode="External"/><Relationship Id="rId4" Type="http://schemas.openxmlformats.org/officeDocument/2006/relationships/hyperlink" Target="https://future.nhs.uk/NationalRightCare/groupHom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nhsbsa.nhs.uk/access-our-data-products/epact2" TargetMode="External"/><Relationship Id="rId2" Type="http://schemas.openxmlformats.org/officeDocument/2006/relationships/notesSlide" Target="../notesSlides/notesSlide44.xml"/><Relationship Id="rId1" Type="http://schemas.openxmlformats.org/officeDocument/2006/relationships/slideLayout" Target="../slideLayouts/slideLayout4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mailto:Elizabeth.beech@nhs.net"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09EC9-41BF-A073-B08C-ECB7062E7D75}"/>
              </a:ext>
            </a:extLst>
          </p:cNvPr>
          <p:cNvSpPr>
            <a:spLocks noGrp="1"/>
          </p:cNvSpPr>
          <p:nvPr>
            <p:ph type="ctrTitle"/>
          </p:nvPr>
        </p:nvSpPr>
        <p:spPr>
          <a:xfrm>
            <a:off x="1226126" y="2303747"/>
            <a:ext cx="6691745" cy="1790700"/>
          </a:xfrm>
        </p:spPr>
        <p:txBody>
          <a:bodyPr>
            <a:noAutofit/>
          </a:bodyPr>
          <a:lstStyle/>
          <a:p>
            <a:r>
              <a:rPr lang="en-GB" sz="4400" b="1" i="0" dirty="0">
                <a:solidFill>
                  <a:srgbClr val="515A63"/>
                </a:solidFill>
                <a:effectLst/>
              </a:rPr>
              <a:t>Urinary tract infections: </a:t>
            </a:r>
            <a:r>
              <a:rPr lang="en-GB" sz="4400" b="0" i="0" dirty="0">
                <a:solidFill>
                  <a:srgbClr val="515A63"/>
                </a:solidFill>
                <a:effectLst/>
              </a:rPr>
              <a:t>Applying diagnostic and prescribing guidance in practice</a:t>
            </a:r>
            <a:endParaRPr lang="en-GB" sz="4400" b="0" dirty="0"/>
          </a:p>
        </p:txBody>
      </p:sp>
      <p:sp>
        <p:nvSpPr>
          <p:cNvPr id="3" name="Subtitle 2">
            <a:extLst>
              <a:ext uri="{FF2B5EF4-FFF2-40B4-BE49-F238E27FC236}">
                <a16:creationId xmlns:a16="http://schemas.microsoft.com/office/drawing/2014/main" id="{F411CE44-7D63-BE5C-7311-5776D411E2B9}"/>
              </a:ext>
            </a:extLst>
          </p:cNvPr>
          <p:cNvSpPr>
            <a:spLocks noGrp="1"/>
          </p:cNvSpPr>
          <p:nvPr>
            <p:ph type="subTitle" idx="1"/>
          </p:nvPr>
        </p:nvSpPr>
        <p:spPr>
          <a:xfrm>
            <a:off x="1142999" y="4293589"/>
            <a:ext cx="6858000" cy="354981"/>
          </a:xfrm>
        </p:spPr>
        <p:txBody>
          <a:bodyPr>
            <a:noAutofit/>
          </a:bodyPr>
          <a:lstStyle/>
          <a:p>
            <a:r>
              <a:rPr lang="en-GB" sz="2700" dirty="0">
                <a:solidFill>
                  <a:schemeClr val="tx1"/>
                </a:solidFill>
                <a:latin typeface="Arial" panose="020B0604020202020204" pitchFamily="34" charset="0"/>
                <a:cs typeface="Arial" panose="020B0604020202020204" pitchFamily="34" charset="0"/>
              </a:rPr>
              <a:t>TARGET Antibiotics Webinar</a:t>
            </a:r>
          </a:p>
          <a:p>
            <a:r>
              <a:rPr lang="en-GB" sz="2700" dirty="0">
                <a:solidFill>
                  <a:schemeClr val="tx1"/>
                </a:solidFill>
                <a:latin typeface="Arial" panose="020B0604020202020204" pitchFamily="34" charset="0"/>
                <a:cs typeface="Arial" panose="020B0604020202020204" pitchFamily="34" charset="0"/>
              </a:rPr>
              <a:t>March 2024</a:t>
            </a:r>
          </a:p>
        </p:txBody>
      </p:sp>
      <p:sp>
        <p:nvSpPr>
          <p:cNvPr id="4" name="Footer Placeholder 3">
            <a:extLst>
              <a:ext uri="{FF2B5EF4-FFF2-40B4-BE49-F238E27FC236}">
                <a16:creationId xmlns:a16="http://schemas.microsoft.com/office/drawing/2014/main" id="{E32EE01B-0263-4470-308C-8551BA042B3F}"/>
              </a:ext>
            </a:extLst>
          </p:cNvPr>
          <p:cNvSpPr>
            <a:spLocks noGrp="1"/>
          </p:cNvSpPr>
          <p:nvPr>
            <p:ph type="ftr" sz="quarter" idx="3"/>
          </p:nvPr>
        </p:nvSpPr>
        <p:spPr>
          <a:xfrm>
            <a:off x="4038600" y="6517286"/>
            <a:ext cx="4114800" cy="365125"/>
          </a:xfrm>
          <a:prstGeom prst="rect">
            <a:avLst/>
          </a:prstGeom>
        </p:spPr>
        <p:txBody>
          <a:bodyPr/>
          <a:lstStyle>
            <a:defPPr>
              <a:defRPr lang="en-US"/>
            </a:defPPr>
            <a:lvl1pPr marL="0" algn="ct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t>www.rcgp.org.uk/TARGETantibiotics</a:t>
            </a:r>
            <a:endParaRPr lang="en-GB"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803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a:extLst>
              <a:ext uri="{FF2B5EF4-FFF2-40B4-BE49-F238E27FC236}">
                <a16:creationId xmlns:a16="http://schemas.microsoft.com/office/drawing/2014/main" id="{B0CD5D85-CAF2-4C5C-ADCE-772AE07CCA7A}"/>
              </a:ext>
            </a:extLst>
          </p:cNvPr>
          <p:cNvSpPr>
            <a:spLocks noGrp="1" noChangeArrowheads="1"/>
          </p:cNvSpPr>
          <p:nvPr>
            <p:ph type="title"/>
          </p:nvPr>
        </p:nvSpPr>
        <p:spPr>
          <a:xfrm>
            <a:off x="1572274" y="443685"/>
            <a:ext cx="7571725" cy="982661"/>
          </a:xfrm>
        </p:spPr>
        <p:txBody>
          <a:bodyPr>
            <a:noAutofit/>
          </a:bodyPr>
          <a:lstStyle/>
          <a:p>
            <a:pPr eaLnBrk="1" hangingPunct="1"/>
            <a:r>
              <a:rPr lang="en-GB" altLang="en-US" sz="4000" b="0" dirty="0">
                <a:solidFill>
                  <a:schemeClr val="tx1"/>
                </a:solidFill>
                <a:latin typeface="Arial" panose="020B0604020202020204" pitchFamily="34" charset="0"/>
                <a:cs typeface="Arial" panose="020B0604020202020204" pitchFamily="34" charset="0"/>
              </a:rPr>
              <a:t>Clinical Scenario: </a:t>
            </a:r>
            <a:br>
              <a:rPr lang="en-GB" altLang="en-US" sz="4000" b="0" dirty="0">
                <a:solidFill>
                  <a:schemeClr val="tx1"/>
                </a:solidFill>
                <a:latin typeface="Arial" panose="020B0604020202020204" pitchFamily="34" charset="0"/>
                <a:cs typeface="Arial" panose="020B0604020202020204" pitchFamily="34" charset="0"/>
              </a:rPr>
            </a:br>
            <a:r>
              <a:rPr lang="en-GB" altLang="en-US" sz="4000" b="0" dirty="0">
                <a:solidFill>
                  <a:schemeClr val="tx1"/>
                </a:solidFill>
                <a:latin typeface="Arial" panose="020B0604020202020204" pitchFamily="34" charset="0"/>
                <a:cs typeface="Arial" panose="020B0604020202020204" pitchFamily="34" charset="0"/>
              </a:rPr>
              <a:t>UTI – women under 65 years</a:t>
            </a:r>
          </a:p>
        </p:txBody>
      </p:sp>
      <p:sp>
        <p:nvSpPr>
          <p:cNvPr id="5" name="Rectangle 3">
            <a:extLst>
              <a:ext uri="{FF2B5EF4-FFF2-40B4-BE49-F238E27FC236}">
                <a16:creationId xmlns:a16="http://schemas.microsoft.com/office/drawing/2014/main" id="{FB95B680-6688-4EC6-BEC3-4CF62CC38403}"/>
              </a:ext>
            </a:extLst>
          </p:cNvPr>
          <p:cNvSpPr>
            <a:spLocks noChangeArrowheads="1"/>
          </p:cNvSpPr>
          <p:nvPr/>
        </p:nvSpPr>
        <p:spPr bwMode="auto">
          <a:xfrm>
            <a:off x="1921992" y="1649910"/>
            <a:ext cx="7222008" cy="4493538"/>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1200"/>
              </a:spcBef>
              <a:defRPr/>
            </a:pPr>
            <a:r>
              <a:rPr lang="en-GB" altLang="en-US" sz="2400" dirty="0">
                <a:solidFill>
                  <a:srgbClr val="000000"/>
                </a:solidFill>
              </a:rPr>
              <a:t>Please consider the following details:</a:t>
            </a:r>
          </a:p>
          <a:p>
            <a:pPr marL="457200" indent="-457200" eaLnBrk="1" hangingPunct="1">
              <a:spcBef>
                <a:spcPts val="1200"/>
              </a:spcBef>
              <a:buFont typeface="Arial" panose="020B0604020202020204" pitchFamily="34" charset="0"/>
              <a:buChar char="•"/>
              <a:defRPr/>
            </a:pPr>
            <a:r>
              <a:rPr lang="en-GB" altLang="en-US" sz="2400" dirty="0">
                <a:solidFill>
                  <a:srgbClr val="000000"/>
                </a:solidFill>
              </a:rPr>
              <a:t>35 year old </a:t>
            </a:r>
          </a:p>
          <a:p>
            <a:pPr marL="457200" indent="-457200" eaLnBrk="1" hangingPunct="1">
              <a:spcBef>
                <a:spcPts val="1200"/>
              </a:spcBef>
              <a:buFont typeface="Arial" panose="020B0604020202020204" pitchFamily="34" charset="0"/>
              <a:buChar char="•"/>
              <a:defRPr/>
            </a:pPr>
            <a:r>
              <a:rPr lang="en-GB" altLang="en-US" sz="2400" dirty="0">
                <a:solidFill>
                  <a:srgbClr val="000000"/>
                </a:solidFill>
              </a:rPr>
              <a:t>Strong smelling urine </a:t>
            </a:r>
          </a:p>
          <a:p>
            <a:pPr marL="457200" indent="-457200" eaLnBrk="1" hangingPunct="1">
              <a:spcBef>
                <a:spcPts val="1200"/>
              </a:spcBef>
              <a:buFont typeface="Arial" panose="020B0604020202020204" pitchFamily="34" charset="0"/>
              <a:buChar char="•"/>
              <a:defRPr/>
            </a:pPr>
            <a:r>
              <a:rPr lang="en-GB" altLang="en-US" sz="2400" dirty="0">
                <a:solidFill>
                  <a:srgbClr val="000000"/>
                </a:solidFill>
              </a:rPr>
              <a:t>Dysuria over 2 days</a:t>
            </a:r>
          </a:p>
          <a:p>
            <a:pPr marL="457200" indent="-457200" eaLnBrk="1" hangingPunct="1">
              <a:spcBef>
                <a:spcPts val="1200"/>
              </a:spcBef>
              <a:buFont typeface="Arial" panose="020B0604020202020204" pitchFamily="34" charset="0"/>
              <a:buChar char="•"/>
              <a:defRPr/>
            </a:pPr>
            <a:r>
              <a:rPr lang="en-GB" altLang="en-US" sz="2400" dirty="0">
                <a:solidFill>
                  <a:srgbClr val="000000"/>
                </a:solidFill>
              </a:rPr>
              <a:t>Frequency</a:t>
            </a:r>
          </a:p>
          <a:p>
            <a:pPr marL="457200" indent="-457200" eaLnBrk="1" hangingPunct="1">
              <a:spcBef>
                <a:spcPts val="1200"/>
              </a:spcBef>
              <a:buFont typeface="Arial" panose="020B0604020202020204" pitchFamily="34" charset="0"/>
              <a:buChar char="•"/>
              <a:defRPr/>
            </a:pPr>
            <a:r>
              <a:rPr lang="en-GB" altLang="en-US" sz="2400" dirty="0">
                <a:solidFill>
                  <a:srgbClr val="000000"/>
                </a:solidFill>
              </a:rPr>
              <a:t>Recent laparoscopy and removal endometriosis</a:t>
            </a:r>
          </a:p>
          <a:p>
            <a:pPr marL="457200" indent="-457200" eaLnBrk="1" hangingPunct="1">
              <a:spcBef>
                <a:spcPts val="1200"/>
              </a:spcBef>
              <a:buFont typeface="Arial" panose="020B0604020202020204" pitchFamily="34" charset="0"/>
              <a:buChar char="•"/>
              <a:defRPr/>
            </a:pPr>
            <a:r>
              <a:rPr lang="en-GB" altLang="en-US" sz="2400" dirty="0">
                <a:solidFill>
                  <a:srgbClr val="000000"/>
                </a:solidFill>
              </a:rPr>
              <a:t>Had trimethoprim in the past month for suspected UTI post operation</a:t>
            </a:r>
          </a:p>
          <a:p>
            <a:pPr eaLnBrk="1" hangingPunct="1">
              <a:spcBef>
                <a:spcPts val="1200"/>
              </a:spcBef>
              <a:defRPr/>
            </a:pPr>
            <a:r>
              <a:rPr lang="en-GB" altLang="en-US" sz="2400" b="1" dirty="0">
                <a:solidFill>
                  <a:srgbClr val="C00000"/>
                </a:solidFill>
              </a:rPr>
              <a:t>What more could you ask?</a:t>
            </a:r>
          </a:p>
        </p:txBody>
      </p:sp>
      <p:sp>
        <p:nvSpPr>
          <p:cNvPr id="8" name="TextBox 13">
            <a:extLst>
              <a:ext uri="{FF2B5EF4-FFF2-40B4-BE49-F238E27FC236}">
                <a16:creationId xmlns:a16="http://schemas.microsoft.com/office/drawing/2014/main" id="{9DBCCD70-E40D-43A6-A442-A786CD612C23}"/>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E82A1-FF62-9B09-8EA1-7EDBBA09347C}"/>
              </a:ext>
            </a:extLst>
          </p:cNvPr>
          <p:cNvPicPr>
            <a:picLocks noChangeAspect="1"/>
          </p:cNvPicPr>
          <p:nvPr/>
        </p:nvPicPr>
        <p:blipFill>
          <a:blip r:embed="rId3"/>
          <a:stretch>
            <a:fillRect/>
          </a:stretch>
        </p:blipFill>
        <p:spPr>
          <a:xfrm>
            <a:off x="-12700" y="1400725"/>
            <a:ext cx="9144000" cy="5611264"/>
          </a:xfrm>
          <a:prstGeom prst="rect">
            <a:avLst/>
          </a:prstGeom>
        </p:spPr>
      </p:pic>
      <p:sp>
        <p:nvSpPr>
          <p:cNvPr id="17411" name="Title 1">
            <a:extLst>
              <a:ext uri="{FF2B5EF4-FFF2-40B4-BE49-F238E27FC236}">
                <a16:creationId xmlns:a16="http://schemas.microsoft.com/office/drawing/2014/main" id="{9670FAE4-A859-4B41-BF42-D64581BA449D}"/>
              </a:ext>
            </a:extLst>
          </p:cNvPr>
          <p:cNvSpPr>
            <a:spLocks noGrp="1" noChangeArrowheads="1"/>
          </p:cNvSpPr>
          <p:nvPr>
            <p:ph type="title"/>
          </p:nvPr>
        </p:nvSpPr>
        <p:spPr>
          <a:xfrm>
            <a:off x="1654174" y="450134"/>
            <a:ext cx="7477126" cy="782638"/>
          </a:xfrm>
        </p:spPr>
        <p:txBody>
          <a:bodyPr>
            <a:normAutofit/>
          </a:bodyPr>
          <a:lstStyle/>
          <a:p>
            <a:pPr eaLnBrk="1" hangingPunct="1"/>
            <a:r>
              <a:rPr lang="en-GB" altLang="en-US" sz="3600" b="0" dirty="0">
                <a:solidFill>
                  <a:srgbClr val="AF1E2C"/>
                </a:solidFill>
                <a:latin typeface="Arial" panose="020B0604020202020204" pitchFamily="34" charset="0"/>
                <a:cs typeface="Arial" panose="020B0604020202020204" pitchFamily="34" charset="0"/>
              </a:rPr>
              <a:t>UKHSA UTI Diagnostic Tool:</a:t>
            </a:r>
          </a:p>
        </p:txBody>
      </p:sp>
      <p:sp>
        <p:nvSpPr>
          <p:cNvPr id="17416" name="TextBox 23551">
            <a:extLst>
              <a:ext uri="{FF2B5EF4-FFF2-40B4-BE49-F238E27FC236}">
                <a16:creationId xmlns:a16="http://schemas.microsoft.com/office/drawing/2014/main" id="{5864D6BD-6EF6-4094-90B2-7111228C778C}"/>
              </a:ext>
            </a:extLst>
          </p:cNvPr>
          <p:cNvSpPr txBox="1">
            <a:spLocks noChangeArrowheads="1"/>
          </p:cNvSpPr>
          <p:nvPr/>
        </p:nvSpPr>
        <p:spPr bwMode="auto">
          <a:xfrm>
            <a:off x="90371" y="5414075"/>
            <a:ext cx="6450129" cy="2031325"/>
          </a:xfrm>
          <a:prstGeom prst="rect">
            <a:avLst/>
          </a:prstGeom>
          <a:solidFill>
            <a:schemeClr val="bg2"/>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algn="ctr" eaLnBrk="1" hangingPunct="1">
              <a:lnSpc>
                <a:spcPct val="100000"/>
              </a:lnSpc>
              <a:spcBef>
                <a:spcPct val="0"/>
              </a:spcBef>
              <a:buFontTx/>
              <a:buNone/>
            </a:pPr>
            <a:endParaRPr lang="en-GB" altLang="en-US" sz="1800" b="1" dirty="0">
              <a:solidFill>
                <a:srgbClr val="A50021"/>
              </a:solidFill>
              <a:latin typeface="Arial" panose="020B0604020202020204" pitchFamily="34" charset="0"/>
            </a:endParaRPr>
          </a:p>
          <a:p>
            <a:pPr algn="ctr" eaLnBrk="1" hangingPunct="1">
              <a:lnSpc>
                <a:spcPct val="100000"/>
              </a:lnSpc>
              <a:spcBef>
                <a:spcPct val="0"/>
              </a:spcBef>
              <a:buFontTx/>
              <a:buNone/>
            </a:pPr>
            <a:endParaRPr lang="en-GB" altLang="en-US" sz="1800" b="1" dirty="0">
              <a:solidFill>
                <a:srgbClr val="A50021"/>
              </a:solidFill>
              <a:latin typeface="Arial" panose="020B0604020202020204" pitchFamily="34" charset="0"/>
            </a:endParaRPr>
          </a:p>
          <a:p>
            <a:pPr algn="ctr" eaLnBrk="1" hangingPunct="1">
              <a:lnSpc>
                <a:spcPct val="100000"/>
              </a:lnSpc>
              <a:spcBef>
                <a:spcPct val="0"/>
              </a:spcBef>
              <a:buFontTx/>
              <a:buNone/>
            </a:pPr>
            <a:endParaRPr lang="en-GB" altLang="en-US" sz="1800" b="1" dirty="0">
              <a:solidFill>
                <a:srgbClr val="A50021"/>
              </a:solidFill>
              <a:latin typeface="Arial" panose="020B0604020202020204" pitchFamily="34" charset="0"/>
            </a:endParaRPr>
          </a:p>
          <a:p>
            <a:pPr algn="ctr" eaLnBrk="1" hangingPunct="1">
              <a:lnSpc>
                <a:spcPct val="100000"/>
              </a:lnSpc>
              <a:spcBef>
                <a:spcPct val="0"/>
              </a:spcBef>
              <a:buFontTx/>
              <a:buNone/>
            </a:pPr>
            <a:r>
              <a:rPr lang="en-GB" altLang="en-US" sz="1800" b="1" dirty="0">
                <a:solidFill>
                  <a:srgbClr val="A50021"/>
                </a:solidFill>
                <a:latin typeface="Arial" panose="020B0604020202020204" pitchFamily="34" charset="0"/>
              </a:rPr>
              <a:t>Next slide</a:t>
            </a:r>
          </a:p>
          <a:p>
            <a:pPr algn="ctr" eaLnBrk="1" hangingPunct="1">
              <a:lnSpc>
                <a:spcPct val="100000"/>
              </a:lnSpc>
              <a:spcBef>
                <a:spcPct val="0"/>
              </a:spcBef>
              <a:buFontTx/>
              <a:buNone/>
            </a:pPr>
            <a:endParaRPr lang="en-GB" altLang="en-US" sz="1800" b="1" dirty="0">
              <a:solidFill>
                <a:srgbClr val="A50021"/>
              </a:solidFill>
              <a:latin typeface="Arial" panose="020B0604020202020204" pitchFamily="34" charset="0"/>
            </a:endParaRPr>
          </a:p>
          <a:p>
            <a:pPr algn="ctr" eaLnBrk="1" hangingPunct="1">
              <a:lnSpc>
                <a:spcPct val="100000"/>
              </a:lnSpc>
              <a:spcBef>
                <a:spcPct val="0"/>
              </a:spcBef>
              <a:buFontTx/>
              <a:buNone/>
            </a:pPr>
            <a:endParaRPr lang="en-GB" altLang="en-US" sz="1800" b="1" dirty="0">
              <a:solidFill>
                <a:srgbClr val="A50021"/>
              </a:solidFill>
              <a:latin typeface="Arial" panose="020B0604020202020204" pitchFamily="34" charset="0"/>
            </a:endParaRPr>
          </a:p>
          <a:p>
            <a:pPr algn="ctr" eaLnBrk="1" hangingPunct="1">
              <a:lnSpc>
                <a:spcPct val="100000"/>
              </a:lnSpc>
              <a:spcBef>
                <a:spcPct val="0"/>
              </a:spcBef>
              <a:buFontTx/>
              <a:buNone/>
            </a:pPr>
            <a:endParaRPr lang="en-GB" altLang="en-US" sz="1800" b="1" dirty="0">
              <a:solidFill>
                <a:srgbClr val="A50021"/>
              </a:solidFill>
              <a:latin typeface="Arial" panose="020B0604020202020204" pitchFamily="34" charset="0"/>
            </a:endParaRPr>
          </a:p>
        </p:txBody>
      </p:sp>
      <p:sp>
        <p:nvSpPr>
          <p:cNvPr id="7" name="TextBox 6">
            <a:extLst>
              <a:ext uri="{FF2B5EF4-FFF2-40B4-BE49-F238E27FC236}">
                <a16:creationId xmlns:a16="http://schemas.microsoft.com/office/drawing/2014/main" id="{D1AD3AEA-8139-47A5-878A-22E4E0D0923D}"/>
              </a:ext>
            </a:extLst>
          </p:cNvPr>
          <p:cNvSpPr txBox="1"/>
          <p:nvPr/>
        </p:nvSpPr>
        <p:spPr>
          <a:xfrm>
            <a:off x="4418789" y="6290038"/>
            <a:ext cx="2278074" cy="553998"/>
          </a:xfrm>
          <a:prstGeom prst="rect">
            <a:avLst/>
          </a:prstGeom>
          <a:noFill/>
        </p:spPr>
        <p:txBody>
          <a:bodyPr wrap="square" rtlCol="0">
            <a:spAutoFit/>
          </a:bodyPr>
          <a:lstStyle/>
          <a:p>
            <a:r>
              <a:rPr lang="en-GB" sz="1000" dirty="0">
                <a:solidFill>
                  <a:srgbClr val="000000"/>
                </a:solidFill>
                <a:latin typeface="Arial" panose="020B0604020202020204" pitchFamily="34" charset="0"/>
                <a:cs typeface="Arial" panose="020B0604020202020204" pitchFamily="34" charset="0"/>
              </a:rPr>
              <a:t>Diagnosis of urinary tract infections: quick reference guide for primary care, UKHSA, October 2020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itle 1">
            <a:extLst>
              <a:ext uri="{FF2B5EF4-FFF2-40B4-BE49-F238E27FC236}">
                <a16:creationId xmlns:a16="http://schemas.microsoft.com/office/drawing/2014/main" id="{FC8B5EB9-D7C8-44AF-9AC4-FCDFF2B0E2E9}"/>
              </a:ext>
            </a:extLst>
          </p:cNvPr>
          <p:cNvSpPr>
            <a:spLocks noGrp="1" noChangeArrowheads="1"/>
          </p:cNvSpPr>
          <p:nvPr>
            <p:ph type="title"/>
          </p:nvPr>
        </p:nvSpPr>
        <p:spPr>
          <a:xfrm>
            <a:off x="1462520" y="147946"/>
            <a:ext cx="9001125" cy="1143001"/>
          </a:xfrm>
        </p:spPr>
        <p:txBody>
          <a:bodyPr>
            <a:normAutofit/>
          </a:bodyPr>
          <a:lstStyle/>
          <a:p>
            <a:pPr eaLnBrk="1" hangingPunct="1"/>
            <a:r>
              <a:rPr lang="en-GB" altLang="en-US" sz="3600" b="0" dirty="0">
                <a:solidFill>
                  <a:srgbClr val="AF1E2C"/>
                </a:solidFill>
                <a:latin typeface="Arial" panose="020B0604020202020204" pitchFamily="34" charset="0"/>
                <a:cs typeface="Arial" panose="020B0604020202020204" pitchFamily="34" charset="0"/>
              </a:rPr>
              <a:t>UKHSA UTI Diagnostic Tool:</a:t>
            </a:r>
          </a:p>
        </p:txBody>
      </p:sp>
      <p:sp>
        <p:nvSpPr>
          <p:cNvPr id="7" name="TextBox 13">
            <a:extLst>
              <a:ext uri="{FF2B5EF4-FFF2-40B4-BE49-F238E27FC236}">
                <a16:creationId xmlns:a16="http://schemas.microsoft.com/office/drawing/2014/main" id="{AF4E36A8-8D6F-4E66-99A1-4329948CE8FC}"/>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pic>
        <p:nvPicPr>
          <p:cNvPr id="3" name="Picture 2">
            <a:extLst>
              <a:ext uri="{FF2B5EF4-FFF2-40B4-BE49-F238E27FC236}">
                <a16:creationId xmlns:a16="http://schemas.microsoft.com/office/drawing/2014/main" id="{6C8F043A-28F8-0B9E-F902-9C252F4E2CD6}"/>
              </a:ext>
            </a:extLst>
          </p:cNvPr>
          <p:cNvPicPr>
            <a:picLocks noChangeAspect="1"/>
          </p:cNvPicPr>
          <p:nvPr/>
        </p:nvPicPr>
        <p:blipFill>
          <a:blip r:embed="rId3"/>
          <a:stretch>
            <a:fillRect/>
          </a:stretch>
        </p:blipFill>
        <p:spPr>
          <a:xfrm>
            <a:off x="1684337" y="1241900"/>
            <a:ext cx="6469063" cy="5705000"/>
          </a:xfrm>
          <a:prstGeom prst="rect">
            <a:avLst/>
          </a:prstGeom>
        </p:spPr>
      </p:pic>
      <p:sp>
        <p:nvSpPr>
          <p:cNvPr id="4" name="TextBox 23551">
            <a:extLst>
              <a:ext uri="{FF2B5EF4-FFF2-40B4-BE49-F238E27FC236}">
                <a16:creationId xmlns:a16="http://schemas.microsoft.com/office/drawing/2014/main" id="{506DD08A-680E-08EF-8526-280CC80B26E9}"/>
              </a:ext>
            </a:extLst>
          </p:cNvPr>
          <p:cNvSpPr txBox="1">
            <a:spLocks noChangeArrowheads="1"/>
          </p:cNvSpPr>
          <p:nvPr/>
        </p:nvSpPr>
        <p:spPr bwMode="auto">
          <a:xfrm>
            <a:off x="6100305" y="1217832"/>
            <a:ext cx="2535695" cy="1200329"/>
          </a:xfrm>
          <a:prstGeom prst="rect">
            <a:avLst/>
          </a:prstGeom>
          <a:solidFill>
            <a:schemeClr val="bg2"/>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algn="ctr" eaLnBrk="1" hangingPunct="1">
              <a:lnSpc>
                <a:spcPct val="100000"/>
              </a:lnSpc>
              <a:spcBef>
                <a:spcPct val="0"/>
              </a:spcBef>
              <a:buFontTx/>
              <a:buNone/>
            </a:pPr>
            <a:endParaRPr lang="en-GB" altLang="en-US" sz="1800" b="1" dirty="0">
              <a:solidFill>
                <a:srgbClr val="A50021"/>
              </a:solidFill>
              <a:latin typeface="Arial" panose="020B0604020202020204" pitchFamily="34" charset="0"/>
            </a:endParaRPr>
          </a:p>
          <a:p>
            <a:pPr algn="ctr" eaLnBrk="1" hangingPunct="1">
              <a:lnSpc>
                <a:spcPct val="100000"/>
              </a:lnSpc>
              <a:spcBef>
                <a:spcPct val="0"/>
              </a:spcBef>
              <a:buFontTx/>
              <a:buNone/>
            </a:pPr>
            <a:endParaRPr lang="en-GB" altLang="en-US" sz="1800" b="1" dirty="0">
              <a:solidFill>
                <a:srgbClr val="A50021"/>
              </a:solidFill>
              <a:latin typeface="Arial" panose="020B0604020202020204" pitchFamily="34" charset="0"/>
            </a:endParaRPr>
          </a:p>
          <a:p>
            <a:pPr algn="ctr" eaLnBrk="1" hangingPunct="1">
              <a:lnSpc>
                <a:spcPct val="100000"/>
              </a:lnSpc>
              <a:spcBef>
                <a:spcPct val="0"/>
              </a:spcBef>
              <a:buFontTx/>
              <a:buNone/>
            </a:pPr>
            <a:endParaRPr lang="en-GB" altLang="en-US" sz="1800" b="1" dirty="0">
              <a:solidFill>
                <a:srgbClr val="A50021"/>
              </a:solidFill>
              <a:latin typeface="Arial" panose="020B0604020202020204" pitchFamily="34" charset="0"/>
            </a:endParaRPr>
          </a:p>
          <a:p>
            <a:pPr algn="ctr" eaLnBrk="1" hangingPunct="1">
              <a:lnSpc>
                <a:spcPct val="100000"/>
              </a:lnSpc>
              <a:spcBef>
                <a:spcPct val="0"/>
              </a:spcBef>
              <a:buFontTx/>
              <a:buNone/>
            </a:pPr>
            <a:endParaRPr lang="en-GB" altLang="en-US" sz="1800" b="1" dirty="0">
              <a:solidFill>
                <a:srgbClr val="A50021"/>
              </a:solidFill>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1">
            <a:extLst>
              <a:ext uri="{FF2B5EF4-FFF2-40B4-BE49-F238E27FC236}">
                <a16:creationId xmlns:a16="http://schemas.microsoft.com/office/drawing/2014/main" id="{5BB73997-CEBB-4216-8BDE-7A73847B35CA}"/>
              </a:ext>
            </a:extLst>
          </p:cNvPr>
          <p:cNvSpPr>
            <a:spLocks noGrp="1" noChangeArrowheads="1"/>
          </p:cNvSpPr>
          <p:nvPr>
            <p:ph type="title"/>
          </p:nvPr>
        </p:nvSpPr>
        <p:spPr>
          <a:xfrm>
            <a:off x="1464285" y="376859"/>
            <a:ext cx="7566060" cy="1237629"/>
          </a:xfrm>
        </p:spPr>
        <p:txBody>
          <a:bodyPr>
            <a:noAutofit/>
          </a:bodyPr>
          <a:lstStyle/>
          <a:p>
            <a:pPr eaLnBrk="1" hangingPunct="1"/>
            <a:r>
              <a:rPr kumimoji="0" lang="en-GB" altLang="en-US" sz="2800" b="0" i="0" u="none" strike="noStrike" kern="0" cap="none" spc="0" normalizeH="0" baseline="0" noProof="0" dirty="0">
                <a:ln>
                  <a:noFill/>
                </a:ln>
                <a:solidFill>
                  <a:srgbClr val="AF1E2C"/>
                </a:solidFill>
                <a:effectLst/>
                <a:uLnTx/>
                <a:uFillTx/>
                <a:latin typeface="Arial" panose="020B0604020202020204" pitchFamily="34" charset="0"/>
                <a:cs typeface="Arial" panose="020B0604020202020204" pitchFamily="34" charset="0"/>
              </a:rPr>
              <a:t>What about </a:t>
            </a:r>
            <a:r>
              <a:rPr lang="en-GB" altLang="en-US" sz="2800" b="0" kern="0" dirty="0">
                <a:solidFill>
                  <a:srgbClr val="AF1E2C"/>
                </a:solidFill>
                <a:latin typeface="Arial" panose="020B0604020202020204" pitchFamily="34" charset="0"/>
                <a:cs typeface="Arial" panose="020B0604020202020204" pitchFamily="34" charset="0"/>
              </a:rPr>
              <a:t>those at higher risk of asymptomatic bacteriuria like older adults and those with a urinary catheter?</a:t>
            </a:r>
            <a:endParaRPr lang="en-GB" altLang="en-US" sz="2800" b="0"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2822C61-F7C5-4D22-AA23-1BB026993B21}"/>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
        <p:nvSpPr>
          <p:cNvPr id="123909" name="Rectangle 3">
            <a:extLst>
              <a:ext uri="{FF2B5EF4-FFF2-40B4-BE49-F238E27FC236}">
                <a16:creationId xmlns:a16="http://schemas.microsoft.com/office/drawing/2014/main" id="{A14C0EC7-16A2-4021-B207-C4D0545261A0}"/>
              </a:ext>
            </a:extLst>
          </p:cNvPr>
          <p:cNvSpPr>
            <a:spLocks noChangeArrowheads="1"/>
          </p:cNvSpPr>
          <p:nvPr/>
        </p:nvSpPr>
        <p:spPr bwMode="auto">
          <a:xfrm>
            <a:off x="896938" y="1795201"/>
            <a:ext cx="8115300" cy="1754326"/>
          </a:xfrm>
          <a:prstGeom prst="rect">
            <a:avLst/>
          </a:prstGeom>
          <a:solidFill>
            <a:schemeClr val="accent5"/>
          </a:solidFill>
          <a:ln w="38100">
            <a:solidFill>
              <a:schemeClr val="accent5">
                <a:lumMod val="50000"/>
              </a:schemeClr>
            </a:solidFill>
            <a:miter lim="800000"/>
            <a:headEnd/>
            <a:tailEnd/>
          </a:ln>
        </p:spPr>
        <p:txBody>
          <a:bodyPr>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defRPr/>
            </a:pPr>
            <a:r>
              <a:rPr lang="en-GB" altLang="en-US" dirty="0">
                <a:solidFill>
                  <a:schemeClr val="accent6">
                    <a:lumMod val="10000"/>
                  </a:schemeClr>
                </a:solidFill>
                <a:ea typeface="ヒラギノ角ゴ Pro W3"/>
                <a:cs typeface="ヒラギノ角ゴ Pro W3"/>
              </a:rPr>
              <a:t>80 year old resident in nursing home</a:t>
            </a:r>
          </a:p>
          <a:p>
            <a:pPr eaLnBrk="1" hangingPunct="1">
              <a:buFont typeface="Arial" panose="020B0604020202020204" pitchFamily="34" charset="0"/>
              <a:buChar char="•"/>
              <a:defRPr/>
            </a:pPr>
            <a:r>
              <a:rPr lang="en-GB" altLang="en-US" dirty="0">
                <a:solidFill>
                  <a:schemeClr val="accent6">
                    <a:lumMod val="10000"/>
                  </a:schemeClr>
                </a:solidFill>
                <a:ea typeface="ヒラギノ角ゴ Pro W3"/>
                <a:cs typeface="ヒラギノ角ゴ Pro W3"/>
              </a:rPr>
              <a:t>Strong smelling urine, but clear looking</a:t>
            </a:r>
          </a:p>
          <a:p>
            <a:pPr eaLnBrk="1" hangingPunct="1">
              <a:buFont typeface="Arial" panose="020B0604020202020204" pitchFamily="34" charset="0"/>
              <a:buChar char="•"/>
              <a:defRPr/>
            </a:pPr>
            <a:r>
              <a:rPr lang="en-GB" altLang="en-US" dirty="0">
                <a:solidFill>
                  <a:schemeClr val="accent6">
                    <a:lumMod val="10000"/>
                  </a:schemeClr>
                </a:solidFill>
                <a:ea typeface="ヒラギノ角ゴ Pro W3"/>
                <a:cs typeface="ヒラギノ角ゴ Pro W3"/>
              </a:rPr>
              <a:t>Increasing confusion over 2 days</a:t>
            </a:r>
          </a:p>
          <a:p>
            <a:pPr eaLnBrk="1" hangingPunct="1">
              <a:buFont typeface="Arial" panose="020B0604020202020204" pitchFamily="34" charset="0"/>
              <a:buChar char="•"/>
              <a:defRPr/>
            </a:pPr>
            <a:r>
              <a:rPr lang="en-GB" altLang="en-US" dirty="0">
                <a:solidFill>
                  <a:schemeClr val="accent6">
                    <a:lumMod val="10000"/>
                  </a:schemeClr>
                </a:solidFill>
                <a:ea typeface="ヒラギノ角ゴ Pro W3"/>
                <a:cs typeface="ヒラギノ角ゴ Pro W3"/>
              </a:rPr>
              <a:t>No history of fever, temp 37.4°C.  </a:t>
            </a:r>
          </a:p>
          <a:p>
            <a:pPr eaLnBrk="1" hangingPunct="1">
              <a:buFont typeface="Arial" panose="020B0604020202020204" pitchFamily="34" charset="0"/>
              <a:buChar char="•"/>
              <a:defRPr/>
            </a:pPr>
            <a:r>
              <a:rPr lang="en-GB" altLang="en-US" dirty="0">
                <a:solidFill>
                  <a:schemeClr val="accent6">
                    <a:lumMod val="10000"/>
                  </a:schemeClr>
                </a:solidFill>
                <a:ea typeface="ヒラギノ角ゴ Pro W3"/>
                <a:cs typeface="ヒラギノ角ゴ Pro W3"/>
              </a:rPr>
              <a:t>Has had antibiotics in past for suspected UTI</a:t>
            </a:r>
          </a:p>
          <a:p>
            <a:pPr marL="0" indent="0">
              <a:defRPr/>
            </a:pPr>
            <a:r>
              <a:rPr lang="en-GB" altLang="en-US" b="1" kern="0" dirty="0">
                <a:solidFill>
                  <a:schemeClr val="accent6">
                    <a:lumMod val="10000"/>
                  </a:schemeClr>
                </a:solidFill>
                <a:ea typeface="ヒラギノ角ゴ Pro W3"/>
                <a:cs typeface="ヒラギノ角ゴ Pro W3"/>
              </a:rPr>
              <a:t>What do you think a urine dipstick result will be?</a:t>
            </a:r>
          </a:p>
        </p:txBody>
      </p:sp>
      <p:sp>
        <p:nvSpPr>
          <p:cNvPr id="9" name="Rectangle 3">
            <a:extLst>
              <a:ext uri="{FF2B5EF4-FFF2-40B4-BE49-F238E27FC236}">
                <a16:creationId xmlns:a16="http://schemas.microsoft.com/office/drawing/2014/main" id="{A6F874F6-EC22-4E96-8F5E-0AB7D36D3E82}"/>
              </a:ext>
            </a:extLst>
          </p:cNvPr>
          <p:cNvSpPr>
            <a:spLocks noChangeArrowheads="1"/>
          </p:cNvSpPr>
          <p:nvPr/>
        </p:nvSpPr>
        <p:spPr bwMode="auto">
          <a:xfrm>
            <a:off x="896938" y="3609999"/>
            <a:ext cx="3466515" cy="2585323"/>
          </a:xfrm>
          <a:prstGeom prst="rect">
            <a:avLst/>
          </a:prstGeom>
          <a:noFill/>
          <a:ln w="38100">
            <a:solidFill>
              <a:schemeClr val="accent5">
                <a:lumMod val="50000"/>
              </a:schemeClr>
            </a:solidFill>
            <a:miter lim="800000"/>
            <a:headEnd/>
            <a:tailEnd/>
          </a:ln>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sz="1800" dirty="0">
                <a:solidFill>
                  <a:srgbClr val="000000"/>
                </a:solidFill>
                <a:latin typeface="Arial" panose="020B0604020202020204" pitchFamily="34" charset="0"/>
                <a:cs typeface="Arial" panose="020B0604020202020204" pitchFamily="34" charset="0"/>
              </a:rPr>
              <a:t>1. Positive for all</a:t>
            </a:r>
          </a:p>
          <a:p>
            <a:pPr marL="449263" indent="0">
              <a:buFont typeface="Arial" panose="020B0604020202020204" pitchFamily="34" charset="0"/>
              <a:buNone/>
            </a:pPr>
            <a:r>
              <a:rPr lang="en-GB" sz="1800" dirty="0">
                <a:solidFill>
                  <a:schemeClr val="tx1"/>
                </a:solidFill>
                <a:latin typeface="Arial" panose="020B0604020202020204" pitchFamily="34" charset="0"/>
                <a:cs typeface="Arial" panose="020B0604020202020204" pitchFamily="34" charset="0"/>
              </a:rPr>
              <a:t>+ Nitrite</a:t>
            </a:r>
          </a:p>
          <a:p>
            <a:pPr marL="449263" indent="0">
              <a:buFont typeface="Arial" panose="020B0604020202020204" pitchFamily="34" charset="0"/>
              <a:buNone/>
            </a:pPr>
            <a:r>
              <a:rPr lang="en-GB" sz="1800" dirty="0">
                <a:solidFill>
                  <a:schemeClr val="tx1"/>
                </a:solidFill>
                <a:latin typeface="Arial" panose="020B0604020202020204" pitchFamily="34" charset="0"/>
                <a:cs typeface="Arial" panose="020B0604020202020204" pitchFamily="34" charset="0"/>
              </a:rPr>
              <a:t>+ Leukocyte</a:t>
            </a:r>
          </a:p>
          <a:p>
            <a:pPr marL="449263" indent="0">
              <a:buFont typeface="Arial" panose="020B0604020202020204" pitchFamily="34" charset="0"/>
              <a:buNone/>
            </a:pPr>
            <a:r>
              <a:rPr lang="en-GB" sz="1800" dirty="0">
                <a:solidFill>
                  <a:schemeClr val="tx1"/>
                </a:solidFill>
                <a:latin typeface="Arial" panose="020B0604020202020204" pitchFamily="34" charset="0"/>
                <a:cs typeface="Arial" panose="020B0604020202020204" pitchFamily="34" charset="0"/>
              </a:rPr>
              <a:t>+ RBC</a:t>
            </a:r>
          </a:p>
          <a:p>
            <a:r>
              <a:rPr lang="en-GB" sz="1800" dirty="0">
                <a:solidFill>
                  <a:srgbClr val="000000"/>
                </a:solidFill>
                <a:latin typeface="Arial" panose="020B0604020202020204" pitchFamily="34" charset="0"/>
                <a:cs typeface="Arial" panose="020B0604020202020204" pitchFamily="34" charset="0"/>
              </a:rPr>
              <a:t>2. Positive nitrite, negative leukocyte and RBC positive</a:t>
            </a:r>
          </a:p>
          <a:p>
            <a:pPr indent="-7938"/>
            <a:r>
              <a:rPr lang="en-GB" sz="1800" dirty="0">
                <a:solidFill>
                  <a:schemeClr val="tx1"/>
                </a:solidFill>
                <a:latin typeface="Arial" panose="020B0604020202020204" pitchFamily="34" charset="0"/>
                <a:cs typeface="Arial" panose="020B0604020202020204" pitchFamily="34" charset="0"/>
              </a:rPr>
              <a:t>+ Nitrite</a:t>
            </a:r>
          </a:p>
          <a:p>
            <a:pPr indent="-7938"/>
            <a:r>
              <a:rPr lang="en-GB" sz="1800" dirty="0">
                <a:solidFill>
                  <a:schemeClr val="tx1"/>
                </a:solidFill>
                <a:latin typeface="Arial" panose="020B0604020202020204" pitchFamily="34" charset="0"/>
                <a:cs typeface="Arial" panose="020B0604020202020204" pitchFamily="34" charset="0"/>
              </a:rPr>
              <a:t>- Leukocyte</a:t>
            </a:r>
          </a:p>
          <a:p>
            <a:pPr indent="-7938"/>
            <a:r>
              <a:rPr lang="en-GB" sz="1800" dirty="0">
                <a:solidFill>
                  <a:schemeClr val="tx1"/>
                </a:solidFill>
                <a:latin typeface="Arial" panose="020B0604020202020204" pitchFamily="34" charset="0"/>
                <a:cs typeface="Arial" panose="020B0604020202020204" pitchFamily="34" charset="0"/>
              </a:rPr>
              <a:t>+ RBC</a:t>
            </a:r>
            <a:r>
              <a:rPr lang="en-GB" altLang="en-US" b="1" kern="0" dirty="0">
                <a:solidFill>
                  <a:schemeClr val="accent6">
                    <a:lumMod val="10000"/>
                  </a:schemeClr>
                </a:solidFill>
                <a:ea typeface="ヒラギノ角ゴ Pro W3"/>
                <a:cs typeface="ヒラギノ角ゴ Pro W3"/>
              </a:rPr>
              <a:t> </a:t>
            </a:r>
          </a:p>
        </p:txBody>
      </p:sp>
      <p:sp>
        <p:nvSpPr>
          <p:cNvPr id="11" name="TextBox 13">
            <a:extLst>
              <a:ext uri="{FF2B5EF4-FFF2-40B4-BE49-F238E27FC236}">
                <a16:creationId xmlns:a16="http://schemas.microsoft.com/office/drawing/2014/main" id="{D60A3DCE-302D-4456-9E4D-9D749366AD11}"/>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5" name="Rectangle 3">
            <a:extLst>
              <a:ext uri="{FF2B5EF4-FFF2-40B4-BE49-F238E27FC236}">
                <a16:creationId xmlns:a16="http://schemas.microsoft.com/office/drawing/2014/main" id="{1A36C3A6-00C5-735E-B9C8-B671A17A4C5F}"/>
              </a:ext>
            </a:extLst>
          </p:cNvPr>
          <p:cNvSpPr>
            <a:spLocks noChangeArrowheads="1"/>
          </p:cNvSpPr>
          <p:nvPr/>
        </p:nvSpPr>
        <p:spPr bwMode="auto">
          <a:xfrm>
            <a:off x="4363453" y="3616191"/>
            <a:ext cx="4648785" cy="2585323"/>
          </a:xfrm>
          <a:prstGeom prst="rect">
            <a:avLst/>
          </a:prstGeom>
          <a:noFill/>
          <a:ln w="38100">
            <a:solidFill>
              <a:schemeClr val="accent5">
                <a:lumMod val="50000"/>
              </a:schemeClr>
            </a:solidFill>
            <a:miter lim="800000"/>
            <a:headEnd/>
            <a:tailEnd/>
          </a:ln>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sz="1800" dirty="0">
                <a:solidFill>
                  <a:srgbClr val="000000"/>
                </a:solidFill>
                <a:latin typeface="Arial" panose="020B0604020202020204" pitchFamily="34" charset="0"/>
                <a:cs typeface="Arial" panose="020B0604020202020204" pitchFamily="34" charset="0"/>
              </a:rPr>
              <a:t>3. </a:t>
            </a:r>
            <a:r>
              <a:rPr lang="en-GB" dirty="0">
                <a:solidFill>
                  <a:srgbClr val="000000"/>
                </a:solidFill>
              </a:rPr>
              <a:t>Positive</a:t>
            </a:r>
            <a:r>
              <a:rPr lang="en-GB" sz="1800" dirty="0">
                <a:solidFill>
                  <a:srgbClr val="000000"/>
                </a:solidFill>
                <a:latin typeface="Arial" panose="020B0604020202020204" pitchFamily="34" charset="0"/>
                <a:cs typeface="Arial" panose="020B0604020202020204" pitchFamily="34" charset="0"/>
              </a:rPr>
              <a:t> nitrite, positive leukocyte and RBC negative </a:t>
            </a:r>
          </a:p>
          <a:p>
            <a:pPr indent="-7938"/>
            <a:r>
              <a:rPr lang="en-GB" dirty="0"/>
              <a:t>+</a:t>
            </a:r>
            <a:r>
              <a:rPr lang="en-GB" sz="1800" dirty="0">
                <a:latin typeface="Arial" panose="020B0604020202020204" pitchFamily="34" charset="0"/>
                <a:cs typeface="Arial" panose="020B0604020202020204" pitchFamily="34" charset="0"/>
              </a:rPr>
              <a:t> Nitrite</a:t>
            </a:r>
          </a:p>
          <a:p>
            <a:pPr indent="-7938"/>
            <a:r>
              <a:rPr lang="en-GB" sz="1800" dirty="0">
                <a:latin typeface="Arial" panose="020B0604020202020204" pitchFamily="34" charset="0"/>
                <a:cs typeface="Arial" panose="020B0604020202020204" pitchFamily="34" charset="0"/>
              </a:rPr>
              <a:t>+ Leukocyte</a:t>
            </a:r>
          </a:p>
          <a:p>
            <a:pPr indent="-7938"/>
            <a:r>
              <a:rPr lang="en-GB" sz="1800" dirty="0">
                <a:latin typeface="Arial" panose="020B0604020202020204" pitchFamily="34" charset="0"/>
                <a:cs typeface="Arial" panose="020B0604020202020204" pitchFamily="34" charset="0"/>
              </a:rPr>
              <a:t>- RBC</a:t>
            </a:r>
          </a:p>
          <a:p>
            <a:r>
              <a:rPr lang="en-GB" sz="1800" dirty="0">
                <a:solidFill>
                  <a:srgbClr val="000000"/>
                </a:solidFill>
                <a:latin typeface="Arial" panose="020B0604020202020204" pitchFamily="34" charset="0"/>
                <a:cs typeface="Arial" panose="020B0604020202020204" pitchFamily="34" charset="0"/>
              </a:rPr>
              <a:t>4. Negative for all</a:t>
            </a:r>
          </a:p>
          <a:p>
            <a:pPr indent="-7938"/>
            <a:r>
              <a:rPr lang="en-GB" sz="1800" dirty="0">
                <a:latin typeface="Arial" panose="020B0604020202020204" pitchFamily="34" charset="0"/>
                <a:cs typeface="Arial" panose="020B0604020202020204" pitchFamily="34" charset="0"/>
              </a:rPr>
              <a:t>- Nitrite</a:t>
            </a:r>
          </a:p>
          <a:p>
            <a:pPr indent="-7938"/>
            <a:r>
              <a:rPr lang="en-GB" sz="1800" dirty="0">
                <a:latin typeface="Arial" panose="020B0604020202020204" pitchFamily="34" charset="0"/>
                <a:cs typeface="Arial" panose="020B0604020202020204" pitchFamily="34" charset="0"/>
              </a:rPr>
              <a:t>- Leukocyte</a:t>
            </a:r>
          </a:p>
          <a:p>
            <a:pPr indent="-7938">
              <a:buFontTx/>
              <a:buChar char="-"/>
            </a:pPr>
            <a:r>
              <a:rPr lang="en-GB" sz="1800" dirty="0">
                <a:latin typeface="Arial" panose="020B0604020202020204" pitchFamily="34" charset="0"/>
                <a:cs typeface="Arial" panose="020B0604020202020204" pitchFamily="34" charset="0"/>
              </a:rPr>
              <a:t> RBC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81E3E9-231E-47EA-B3E4-519978D75DE4}"/>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pic>
        <p:nvPicPr>
          <p:cNvPr id="57346" name="Picture 2" descr="UTI diagnostic flowchart">
            <a:extLst>
              <a:ext uri="{FF2B5EF4-FFF2-40B4-BE49-F238E27FC236}">
                <a16:creationId xmlns:a16="http://schemas.microsoft.com/office/drawing/2014/main" id="{E04C3CC5-9F44-4F32-A797-8FE98CB8F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838" y="1746957"/>
            <a:ext cx="7532599" cy="442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8542228-BB3D-46CF-838D-5241A662ED70}"/>
              </a:ext>
              <a:ext uri="{C183D7F6-B498-43B3-948B-1728B52AA6E4}">
                <adec:decorative xmlns:adec="http://schemas.microsoft.com/office/drawing/2017/decorative" val="1"/>
              </a:ext>
            </a:extLst>
          </p:cNvPr>
          <p:cNvSpPr/>
          <p:nvPr/>
        </p:nvSpPr>
        <p:spPr>
          <a:xfrm>
            <a:off x="1301838" y="1364257"/>
            <a:ext cx="7518312" cy="1756456"/>
          </a:xfrm>
          <a:prstGeom prst="rect">
            <a:avLst/>
          </a:prstGeom>
          <a:noFill/>
          <a:ln w="38100">
            <a:solidFill>
              <a:srgbClr val="A424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 name="TextBox 13">
            <a:extLst>
              <a:ext uri="{FF2B5EF4-FFF2-40B4-BE49-F238E27FC236}">
                <a16:creationId xmlns:a16="http://schemas.microsoft.com/office/drawing/2014/main" id="{A9B8B9B6-ED8A-4A3F-AAEC-683651D4220A}"/>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pic>
        <p:nvPicPr>
          <p:cNvPr id="4" name="Picture 3">
            <a:extLst>
              <a:ext uri="{FF2B5EF4-FFF2-40B4-BE49-F238E27FC236}">
                <a16:creationId xmlns:a16="http://schemas.microsoft.com/office/drawing/2014/main" id="{E7CEBF24-75A5-4B70-D87C-949720DCA8B9}"/>
              </a:ext>
            </a:extLst>
          </p:cNvPr>
          <p:cNvPicPr>
            <a:picLocks noChangeAspect="1"/>
          </p:cNvPicPr>
          <p:nvPr/>
        </p:nvPicPr>
        <p:blipFill>
          <a:blip r:embed="rId4"/>
          <a:stretch>
            <a:fillRect/>
          </a:stretch>
        </p:blipFill>
        <p:spPr>
          <a:xfrm>
            <a:off x="1783688" y="1411702"/>
            <a:ext cx="6554611" cy="1709011"/>
          </a:xfrm>
          <a:prstGeom prst="rect">
            <a:avLst/>
          </a:prstGeom>
        </p:spPr>
      </p:pic>
      <p:sp>
        <p:nvSpPr>
          <p:cNvPr id="11" name="Title 1">
            <a:extLst>
              <a:ext uri="{FF2B5EF4-FFF2-40B4-BE49-F238E27FC236}">
                <a16:creationId xmlns:a16="http://schemas.microsoft.com/office/drawing/2014/main" id="{BBF38ED2-EE5B-9C41-FBB8-30C79E0DB923}"/>
              </a:ext>
            </a:extLst>
          </p:cNvPr>
          <p:cNvSpPr txBox="1">
            <a:spLocks noChangeArrowheads="1"/>
          </p:cNvSpPr>
          <p:nvPr/>
        </p:nvSpPr>
        <p:spPr>
          <a:xfrm>
            <a:off x="1301838" y="453686"/>
            <a:ext cx="7864937" cy="687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a:solidFill>
                  <a:srgbClr val="AD0016"/>
                </a:solidFill>
                <a:latin typeface="Arial" panose="020B0604020202020204" pitchFamily="34" charset="0"/>
                <a:ea typeface="+mj-ea"/>
                <a:cs typeface="Arial" panose="020B0604020202020204" pitchFamily="34" charset="0"/>
              </a:defRPr>
            </a:lvl1pPr>
          </a:lstStyle>
          <a:p>
            <a:r>
              <a:rPr lang="en-GB" altLang="en-US" sz="3200">
                <a:solidFill>
                  <a:schemeClr val="tx1"/>
                </a:solidFill>
              </a:rPr>
              <a:t>UKHSA UTI Diagnostic Tools: Older adults and those with a Urinary Catheter</a:t>
            </a:r>
            <a:endParaRPr lang="en-GB" altLang="en-US" sz="32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E3E1B1-30A5-4C87-9EF1-79ACE1C97EAA}"/>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pic>
        <p:nvPicPr>
          <p:cNvPr id="58370" name="Picture 2" descr="UTI diagnostic flowchart">
            <a:extLst>
              <a:ext uri="{FF2B5EF4-FFF2-40B4-BE49-F238E27FC236}">
                <a16:creationId xmlns:a16="http://schemas.microsoft.com/office/drawing/2014/main" id="{D6339B2C-3B81-42E9-B47E-8DBF0885F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1023938"/>
            <a:ext cx="7326313"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36FA9FD-BDF2-405D-9389-7C89CF914811}"/>
              </a:ext>
              <a:ext uri="{C183D7F6-B498-43B3-948B-1728B52AA6E4}">
                <adec:decorative xmlns:adec="http://schemas.microsoft.com/office/drawing/2017/decorative" val="1"/>
              </a:ext>
            </a:extLst>
          </p:cNvPr>
          <p:cNvSpPr/>
          <p:nvPr/>
        </p:nvSpPr>
        <p:spPr>
          <a:xfrm>
            <a:off x="842963" y="2781300"/>
            <a:ext cx="8164512" cy="2951163"/>
          </a:xfrm>
          <a:prstGeom prst="rect">
            <a:avLst/>
          </a:prstGeom>
          <a:noFill/>
          <a:ln w="38100">
            <a:solidFill>
              <a:srgbClr val="A424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58374" name="Picture 4" descr="UTI diagnostic flowchart">
            <a:extLst>
              <a:ext uri="{FF2B5EF4-FFF2-40B4-BE49-F238E27FC236}">
                <a16:creationId xmlns:a16="http://schemas.microsoft.com/office/drawing/2014/main" id="{42E249F6-3DF0-4E4C-8ADA-D9A592C48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525" y="2898775"/>
            <a:ext cx="7883525"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3">
            <a:extLst>
              <a:ext uri="{FF2B5EF4-FFF2-40B4-BE49-F238E27FC236}">
                <a16:creationId xmlns:a16="http://schemas.microsoft.com/office/drawing/2014/main" id="{2D701F3D-8368-42E5-A7AE-09BC88BEAB7B}"/>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5" name="Title 1">
            <a:extLst>
              <a:ext uri="{FF2B5EF4-FFF2-40B4-BE49-F238E27FC236}">
                <a16:creationId xmlns:a16="http://schemas.microsoft.com/office/drawing/2014/main" id="{FC20324C-2885-B5F7-DCE9-88886F008C8A}"/>
              </a:ext>
            </a:extLst>
          </p:cNvPr>
          <p:cNvSpPr txBox="1">
            <a:spLocks noChangeArrowheads="1"/>
          </p:cNvSpPr>
          <p:nvPr/>
        </p:nvSpPr>
        <p:spPr>
          <a:xfrm>
            <a:off x="1279063" y="401927"/>
            <a:ext cx="7864937" cy="687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a:solidFill>
                  <a:srgbClr val="AD0016"/>
                </a:solidFill>
                <a:latin typeface="Arial" panose="020B0604020202020204" pitchFamily="34" charset="0"/>
                <a:ea typeface="+mj-ea"/>
                <a:cs typeface="Arial" panose="020B0604020202020204" pitchFamily="34" charset="0"/>
              </a:defRPr>
            </a:lvl1pPr>
          </a:lstStyle>
          <a:p>
            <a:r>
              <a:rPr lang="en-GB" altLang="en-US" sz="3200" dirty="0">
                <a:solidFill>
                  <a:schemeClr val="tx1"/>
                </a:solidFill>
              </a:rPr>
              <a:t>UKHSA UTI Diagnostic Tools: Older adults and those with a Urinary Catheter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8E9115-94BA-401F-B34E-4E2FF10019B3}"/>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pic>
        <p:nvPicPr>
          <p:cNvPr id="59394" name="Picture 2" descr="UTI diagnostic flowchart">
            <a:extLst>
              <a:ext uri="{FF2B5EF4-FFF2-40B4-BE49-F238E27FC236}">
                <a16:creationId xmlns:a16="http://schemas.microsoft.com/office/drawing/2014/main" id="{67FCF477-6FB6-48C7-93BB-26751054C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392"/>
          <a:stretch>
            <a:fillRect/>
          </a:stretch>
        </p:blipFill>
        <p:spPr bwMode="auto">
          <a:xfrm>
            <a:off x="1301838" y="1254125"/>
            <a:ext cx="7804062"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5751D2A-55AC-4288-B691-2D32EE1D1D09}"/>
              </a:ext>
              <a:ext uri="{C183D7F6-B498-43B3-948B-1728B52AA6E4}">
                <adec:decorative xmlns:adec="http://schemas.microsoft.com/office/drawing/2017/decorative" val="1"/>
              </a:ext>
            </a:extLst>
          </p:cNvPr>
          <p:cNvSpPr/>
          <p:nvPr/>
        </p:nvSpPr>
        <p:spPr>
          <a:xfrm>
            <a:off x="831850" y="2205038"/>
            <a:ext cx="8134350" cy="3530600"/>
          </a:xfrm>
          <a:prstGeom prst="rect">
            <a:avLst/>
          </a:prstGeom>
          <a:noFill/>
          <a:ln w="38100">
            <a:solidFill>
              <a:srgbClr val="A424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59398" name="Picture 4" descr="UTI diagnostic flowchart">
            <a:extLst>
              <a:ext uri="{FF2B5EF4-FFF2-40B4-BE49-F238E27FC236}">
                <a16:creationId xmlns:a16="http://schemas.microsoft.com/office/drawing/2014/main" id="{0B1A763D-380C-46F1-A3B9-426729BE9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376488"/>
            <a:ext cx="76565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3">
            <a:extLst>
              <a:ext uri="{FF2B5EF4-FFF2-40B4-BE49-F238E27FC236}">
                <a16:creationId xmlns:a16="http://schemas.microsoft.com/office/drawing/2014/main" id="{400737EF-2CF9-4847-B43A-81E70677DB3F}"/>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2" name="Title 1">
            <a:extLst>
              <a:ext uri="{FF2B5EF4-FFF2-40B4-BE49-F238E27FC236}">
                <a16:creationId xmlns:a16="http://schemas.microsoft.com/office/drawing/2014/main" id="{70FAC174-DD49-54F1-CD26-7C41B7458AA5}"/>
              </a:ext>
            </a:extLst>
          </p:cNvPr>
          <p:cNvSpPr>
            <a:spLocks noGrp="1" noChangeArrowheads="1"/>
          </p:cNvSpPr>
          <p:nvPr>
            <p:ph type="title"/>
          </p:nvPr>
        </p:nvSpPr>
        <p:spPr>
          <a:xfrm>
            <a:off x="1301838" y="453686"/>
            <a:ext cx="7864937" cy="687388"/>
          </a:xfrm>
        </p:spPr>
        <p:txBody>
          <a:bodyPr>
            <a:noAutofit/>
          </a:bodyPr>
          <a:lstStyle/>
          <a:p>
            <a:pPr eaLnBrk="1" hangingPunct="1"/>
            <a:r>
              <a:rPr lang="en-GB" altLang="en-US" sz="3200" b="0" dirty="0">
                <a:solidFill>
                  <a:schemeClr val="tx1"/>
                </a:solidFill>
                <a:latin typeface="Arial" panose="020B0604020202020204" pitchFamily="34" charset="0"/>
                <a:cs typeface="Arial" panose="020B0604020202020204" pitchFamily="34" charset="0"/>
              </a:rPr>
              <a:t>UKHSA UTI Diagnostic Tools: Older adults and those with a Urinary Catheter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FBD6338-5EB7-4CAE-B171-569784500DDD}"/>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pic>
        <p:nvPicPr>
          <p:cNvPr id="60418" name="Picture 4" descr="UTI diagnostic flowchart">
            <a:extLst>
              <a:ext uri="{FF2B5EF4-FFF2-40B4-BE49-F238E27FC236}">
                <a16:creationId xmlns:a16="http://schemas.microsoft.com/office/drawing/2014/main" id="{7B5229B5-1AB0-467B-8520-1C9366A35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507"/>
          <a:stretch>
            <a:fillRect/>
          </a:stretch>
        </p:blipFill>
        <p:spPr bwMode="auto">
          <a:xfrm>
            <a:off x="1475873" y="1141074"/>
            <a:ext cx="7709401"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6" descr="UTI diagnostic flowchart">
            <a:extLst>
              <a:ext uri="{FF2B5EF4-FFF2-40B4-BE49-F238E27FC236}">
                <a16:creationId xmlns:a16="http://schemas.microsoft.com/office/drawing/2014/main" id="{E7A7E87E-3425-468E-9899-1A9BF1451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725" y="2130425"/>
            <a:ext cx="8186738"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C9DFF851-5351-4EA9-BB98-8E94CAF2402B}"/>
              </a:ext>
              <a:ext uri="{C183D7F6-B498-43B3-948B-1728B52AA6E4}">
                <adec:decorative xmlns:adec="http://schemas.microsoft.com/office/drawing/2017/decorative" val="1"/>
              </a:ext>
            </a:extLst>
          </p:cNvPr>
          <p:cNvSpPr/>
          <p:nvPr/>
        </p:nvSpPr>
        <p:spPr>
          <a:xfrm>
            <a:off x="952500" y="2027238"/>
            <a:ext cx="8164513" cy="3994150"/>
          </a:xfrm>
          <a:prstGeom prst="rect">
            <a:avLst/>
          </a:prstGeom>
          <a:noFill/>
          <a:ln w="38100">
            <a:solidFill>
              <a:srgbClr val="A424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 name="TextBox 13">
            <a:extLst>
              <a:ext uri="{FF2B5EF4-FFF2-40B4-BE49-F238E27FC236}">
                <a16:creationId xmlns:a16="http://schemas.microsoft.com/office/drawing/2014/main" id="{660055B3-F919-4440-988E-7045ACCD1E8E}"/>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2" name="Title 1">
            <a:extLst>
              <a:ext uri="{FF2B5EF4-FFF2-40B4-BE49-F238E27FC236}">
                <a16:creationId xmlns:a16="http://schemas.microsoft.com/office/drawing/2014/main" id="{64449262-20D8-8360-1CA8-972EA87B2C83}"/>
              </a:ext>
            </a:extLst>
          </p:cNvPr>
          <p:cNvSpPr>
            <a:spLocks noGrp="1" noChangeArrowheads="1"/>
          </p:cNvSpPr>
          <p:nvPr>
            <p:ph type="title"/>
          </p:nvPr>
        </p:nvSpPr>
        <p:spPr>
          <a:xfrm>
            <a:off x="1301838" y="453686"/>
            <a:ext cx="7864937" cy="687388"/>
          </a:xfrm>
        </p:spPr>
        <p:txBody>
          <a:bodyPr>
            <a:noAutofit/>
          </a:bodyPr>
          <a:lstStyle/>
          <a:p>
            <a:pPr eaLnBrk="1" hangingPunct="1"/>
            <a:r>
              <a:rPr lang="en-GB" altLang="en-US" sz="3200" b="0" dirty="0">
                <a:solidFill>
                  <a:schemeClr val="tx1"/>
                </a:solidFill>
                <a:latin typeface="Arial" panose="020B0604020202020204" pitchFamily="34" charset="0"/>
                <a:cs typeface="Arial" panose="020B0604020202020204" pitchFamily="34" charset="0"/>
              </a:rPr>
              <a:t>UKHSA UTI Diagnostic Tools: Older adults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BEE0B90F-9407-45E0-8AC8-65088D271688}"/>
              </a:ext>
            </a:extLst>
          </p:cNvPr>
          <p:cNvSpPr>
            <a:spLocks noGrp="1"/>
          </p:cNvSpPr>
          <p:nvPr>
            <p:ph type="title"/>
          </p:nvPr>
        </p:nvSpPr>
        <p:spPr>
          <a:xfrm>
            <a:off x="947776" y="1753553"/>
            <a:ext cx="8189943" cy="1325563"/>
          </a:xfrm>
        </p:spPr>
        <p:txBody>
          <a:bodyPr rtlCol="0">
            <a:noAutofit/>
          </a:bodyPr>
          <a:lstStyle/>
          <a:p>
            <a:pPr eaLnBrk="1" fontAlgn="auto" hangingPunct="1">
              <a:spcAft>
                <a:spcPts val="0"/>
              </a:spcAft>
              <a:defRPr/>
            </a:pPr>
            <a:r>
              <a:rPr lang="en-GB" altLang="en-US" b="0" dirty="0">
                <a:solidFill>
                  <a:srgbClr val="AF1E2C"/>
                </a:solidFill>
                <a:latin typeface="Arial" panose="020B0604020202020204" pitchFamily="34" charset="0"/>
                <a:cs typeface="Arial" panose="020B0604020202020204" pitchFamily="34" charset="0"/>
              </a:rPr>
              <a:t>Why do we need to worry about our antibiotic use for UTI?</a:t>
            </a:r>
          </a:p>
        </p:txBody>
      </p:sp>
      <p:pic>
        <p:nvPicPr>
          <p:cNvPr id="3" name="Picture 2" descr="A woman holding her stomach in pain">
            <a:extLst>
              <a:ext uri="{FF2B5EF4-FFF2-40B4-BE49-F238E27FC236}">
                <a16:creationId xmlns:a16="http://schemas.microsoft.com/office/drawing/2014/main" id="{E9593DA3-9F02-4B38-8FB1-946251ECB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695" y="3429000"/>
            <a:ext cx="3048000" cy="2304288"/>
          </a:xfrm>
          <a:prstGeom prst="rect">
            <a:avLst/>
          </a:prstGeom>
        </p:spPr>
      </p:pic>
      <p:pic>
        <p:nvPicPr>
          <p:cNvPr id="7" name="Picture 6" descr="Dipstick equipment">
            <a:extLst>
              <a:ext uri="{FF2B5EF4-FFF2-40B4-BE49-F238E27FC236}">
                <a16:creationId xmlns:a16="http://schemas.microsoft.com/office/drawing/2014/main" id="{EA5D3758-7921-463C-8354-A5B69F59C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702" y="3429000"/>
            <a:ext cx="3454705" cy="2304288"/>
          </a:xfrm>
          <a:prstGeom prst="rect">
            <a:avLst/>
          </a:prstGeom>
        </p:spPr>
      </p:pic>
      <p:sp>
        <p:nvSpPr>
          <p:cNvPr id="9" name="TextBox 13">
            <a:extLst>
              <a:ext uri="{FF2B5EF4-FFF2-40B4-BE49-F238E27FC236}">
                <a16:creationId xmlns:a16="http://schemas.microsoft.com/office/drawing/2014/main" id="{2BDC6C9F-7D3C-4910-8615-992BB5129AD4}"/>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59FD806-3CA1-4590-8D33-D3BD8A2D4A3D}"/>
              </a:ext>
            </a:extLst>
          </p:cNvPr>
          <p:cNvSpPr>
            <a:spLocks noGrp="1" noChangeArrowheads="1"/>
          </p:cNvSpPr>
          <p:nvPr>
            <p:ph type="title"/>
          </p:nvPr>
        </p:nvSpPr>
        <p:spPr>
          <a:xfrm>
            <a:off x="1442795" y="436963"/>
            <a:ext cx="8021694" cy="1143000"/>
          </a:xfrm>
        </p:spPr>
        <p:txBody>
          <a:bodyPr>
            <a:noAutofit/>
          </a:bodyPr>
          <a:lstStyle/>
          <a:p>
            <a:pPr eaLnBrk="1" hangingPunct="1"/>
            <a:r>
              <a:rPr lang="en-GB" altLang="en-US" sz="3600" b="0" dirty="0">
                <a:solidFill>
                  <a:srgbClr val="AF1E2C"/>
                </a:solidFill>
                <a:latin typeface="Arial" panose="020B0604020202020204" pitchFamily="34" charset="0"/>
                <a:cs typeface="Arial" panose="020B0604020202020204" pitchFamily="34" charset="0"/>
              </a:rPr>
              <a:t>UTIs are linked to blood stream infections and resistance</a:t>
            </a:r>
          </a:p>
        </p:txBody>
      </p:sp>
      <p:sp>
        <p:nvSpPr>
          <p:cNvPr id="14" name="TextBox 13">
            <a:extLst>
              <a:ext uri="{FF2B5EF4-FFF2-40B4-BE49-F238E27FC236}">
                <a16:creationId xmlns:a16="http://schemas.microsoft.com/office/drawing/2014/main" id="{A6034B86-0F77-41F3-96B4-7BCCD61FC3D7}"/>
              </a:ext>
            </a:extLst>
          </p:cNvPr>
          <p:cNvSpPr txBox="1"/>
          <p:nvPr/>
        </p:nvSpPr>
        <p:spPr>
          <a:xfrm>
            <a:off x="750828" y="1791059"/>
            <a:ext cx="8202555"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tx2">
                    <a:lumMod val="10000"/>
                  </a:schemeClr>
                </a:solidFill>
                <a:latin typeface="Arial" panose="020B0604020202020204" pitchFamily="34" charset="0"/>
                <a:cs typeface="Arial" panose="020B0604020202020204" pitchFamily="34" charset="0"/>
              </a:rPr>
              <a:t>Yearly estimated burden of </a:t>
            </a:r>
            <a:r>
              <a:rPr lang="en-GB" sz="2600" b="0" i="1" dirty="0">
                <a:solidFill>
                  <a:schemeClr val="tx2">
                    <a:lumMod val="10000"/>
                  </a:schemeClr>
                </a:solidFill>
                <a:latin typeface="Arial" panose="020B0604020202020204" pitchFamily="34" charset="0"/>
                <a:cs typeface="Arial" panose="020B0604020202020204" pitchFamily="34" charset="0"/>
              </a:rPr>
              <a:t>E.coli </a:t>
            </a:r>
            <a:r>
              <a:rPr lang="en-GB" sz="2600" b="0" dirty="0">
                <a:solidFill>
                  <a:schemeClr val="tx2">
                    <a:lumMod val="10000"/>
                  </a:schemeClr>
                </a:solidFill>
                <a:latin typeface="Arial" panose="020B0604020202020204" pitchFamily="34" charset="0"/>
                <a:cs typeface="Arial" panose="020B0604020202020204" pitchFamily="34" charset="0"/>
              </a:rPr>
              <a:t>resistant blood stream infections (BSIs) has reduced from 2017 but we need to keep momentum</a:t>
            </a:r>
            <a:r>
              <a:rPr lang="en-GB" sz="2600" b="0" baseline="30000" dirty="0">
                <a:solidFill>
                  <a:schemeClr val="tx2">
                    <a:lumMod val="10000"/>
                  </a:schemeClr>
                </a:solidFill>
                <a:latin typeface="Arial" panose="020B0604020202020204" pitchFamily="34" charset="0"/>
                <a:cs typeface="Arial" panose="020B0604020202020204" pitchFamily="34" charset="0"/>
              </a:rPr>
              <a:t>1</a:t>
            </a:r>
            <a:endParaRPr lang="en-GB" sz="2600" b="0" dirty="0">
              <a:solidFill>
                <a:schemeClr val="tx2">
                  <a:lumMod val="1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6A646A7-807D-438F-A80E-55E9E4B0B707}"/>
              </a:ext>
            </a:extLst>
          </p:cNvPr>
          <p:cNvSpPr txBox="1"/>
          <p:nvPr/>
        </p:nvSpPr>
        <p:spPr>
          <a:xfrm>
            <a:off x="750828" y="3166883"/>
            <a:ext cx="8393172"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1" dirty="0">
                <a:solidFill>
                  <a:schemeClr val="tx2">
                    <a:lumMod val="10000"/>
                  </a:schemeClr>
                </a:solidFill>
                <a:latin typeface="Arial" panose="020B0604020202020204" pitchFamily="34" charset="0"/>
                <a:cs typeface="Arial" panose="020B0604020202020204" pitchFamily="34" charset="0"/>
              </a:rPr>
              <a:t>E. coli </a:t>
            </a:r>
            <a:r>
              <a:rPr lang="en-GB" sz="2600" b="0" dirty="0">
                <a:solidFill>
                  <a:schemeClr val="tx2">
                    <a:lumMod val="10000"/>
                  </a:schemeClr>
                </a:solidFill>
                <a:latin typeface="Arial" panose="020B0604020202020204" pitchFamily="34" charset="0"/>
                <a:cs typeface="Arial" panose="020B0604020202020204" pitchFamily="34" charset="0"/>
              </a:rPr>
              <a:t>bacteria are the most common cause of </a:t>
            </a:r>
            <a:r>
              <a:rPr lang="en-GB" sz="2600" dirty="0">
                <a:solidFill>
                  <a:schemeClr val="tx2">
                    <a:lumMod val="10000"/>
                  </a:schemeClr>
                </a:solidFill>
                <a:latin typeface="Arial" panose="020B0604020202020204" pitchFamily="34" charset="0"/>
                <a:cs typeface="Arial" panose="020B0604020202020204" pitchFamily="34" charset="0"/>
              </a:rPr>
              <a:t>BSIs </a:t>
            </a:r>
            <a:r>
              <a:rPr lang="en-GB" sz="2600" b="0" dirty="0">
                <a:solidFill>
                  <a:schemeClr val="tx2">
                    <a:lumMod val="10000"/>
                  </a:schemeClr>
                </a:solidFill>
                <a:latin typeface="Arial" panose="020B0604020202020204" pitchFamily="34" charset="0"/>
                <a:cs typeface="Arial" panose="020B0604020202020204" pitchFamily="34" charset="0"/>
              </a:rPr>
              <a:t>that are resistant to antibiotics</a:t>
            </a:r>
            <a:r>
              <a:rPr lang="en-GB" sz="2600" b="0" baseline="30000" dirty="0">
                <a:solidFill>
                  <a:schemeClr val="tx2">
                    <a:lumMod val="10000"/>
                  </a:schemeClr>
                </a:solidFill>
                <a:latin typeface="Arial" panose="020B0604020202020204" pitchFamily="34" charset="0"/>
                <a:cs typeface="Arial" panose="020B0604020202020204" pitchFamily="34" charset="0"/>
              </a:rPr>
              <a:t>1</a:t>
            </a:r>
            <a:endParaRPr lang="en-GB" sz="2600" b="0" dirty="0">
              <a:solidFill>
                <a:schemeClr val="tx2">
                  <a:lumMod val="10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FA4108C-C75E-41C7-B849-66C6ED6CDA40}"/>
              </a:ext>
            </a:extLst>
          </p:cNvPr>
          <p:cNvSpPr txBox="1"/>
          <p:nvPr/>
        </p:nvSpPr>
        <p:spPr>
          <a:xfrm>
            <a:off x="733422" y="4225759"/>
            <a:ext cx="8185150" cy="892552"/>
          </a:xfrm>
          <a:prstGeom prst="rect">
            <a:avLst/>
          </a:prstGeom>
          <a:noFill/>
        </p:spPr>
        <p:txBody>
          <a:bodyPr wrap="square">
            <a:spAutoFit/>
          </a:bodyPr>
          <a:lstStyle/>
          <a:p>
            <a:pPr eaLnBrk="1" fontAlgn="auto" hangingPunct="1">
              <a:spcAft>
                <a:spcPts val="0"/>
              </a:spcAft>
              <a:defRPr/>
            </a:pPr>
            <a:r>
              <a:rPr lang="en-GB" sz="2600" dirty="0">
                <a:solidFill>
                  <a:schemeClr val="accent6">
                    <a:lumMod val="10000"/>
                  </a:schemeClr>
                </a:solidFill>
                <a:latin typeface="Arial" panose="020B0604020202020204" pitchFamily="34" charset="0"/>
                <a:cs typeface="Arial" panose="020B0604020202020204" pitchFamily="34" charset="0"/>
              </a:rPr>
              <a:t>51% of </a:t>
            </a:r>
            <a:r>
              <a:rPr lang="en-GB" sz="2600" i="1" dirty="0">
                <a:solidFill>
                  <a:schemeClr val="accent6">
                    <a:lumMod val="10000"/>
                  </a:schemeClr>
                </a:solidFill>
                <a:latin typeface="Arial" panose="020B0604020202020204" pitchFamily="34" charset="0"/>
                <a:cs typeface="Arial" panose="020B0604020202020204" pitchFamily="34" charset="0"/>
              </a:rPr>
              <a:t>E. coli </a:t>
            </a:r>
            <a:r>
              <a:rPr lang="en-GB" sz="2600" dirty="0">
                <a:solidFill>
                  <a:schemeClr val="accent6">
                    <a:lumMod val="10000"/>
                  </a:schemeClr>
                </a:solidFill>
                <a:latin typeface="Arial" panose="020B0604020202020204" pitchFamily="34" charset="0"/>
                <a:cs typeface="Arial" panose="020B0604020202020204" pitchFamily="34" charset="0"/>
              </a:rPr>
              <a:t>blood stream infections are potentially linked to the urogenital tract</a:t>
            </a:r>
            <a:r>
              <a:rPr lang="en-GB" sz="2600" baseline="30000" dirty="0">
                <a:solidFill>
                  <a:schemeClr val="accent6">
                    <a:lumMod val="10000"/>
                  </a:schemeClr>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472ADF6E-C2AB-44CB-BB3E-166A0F8540AF}"/>
              </a:ext>
            </a:extLst>
          </p:cNvPr>
          <p:cNvSpPr txBox="1"/>
          <p:nvPr/>
        </p:nvSpPr>
        <p:spPr>
          <a:xfrm>
            <a:off x="733423" y="5329407"/>
            <a:ext cx="8410577" cy="892552"/>
          </a:xfrm>
          <a:prstGeom prst="rect">
            <a:avLst/>
          </a:prstGeom>
          <a:noFill/>
        </p:spPr>
        <p:txBody>
          <a:bodyPr wrap="square">
            <a:spAutoFit/>
          </a:bodyPr>
          <a:lstStyle/>
          <a:p>
            <a:pPr eaLnBrk="1" fontAlgn="auto" hangingPunct="1">
              <a:spcAft>
                <a:spcPts val="0"/>
              </a:spcAft>
              <a:defRPr/>
            </a:pPr>
            <a:r>
              <a:rPr lang="en-GB" sz="2600" dirty="0">
                <a:solidFill>
                  <a:schemeClr val="accent6">
                    <a:lumMod val="10000"/>
                  </a:schemeClr>
                </a:solidFill>
                <a:latin typeface="Arial" panose="020B0604020202020204" pitchFamily="34" charset="0"/>
                <a:cs typeface="Arial" panose="020B0604020202020204" pitchFamily="34" charset="0"/>
              </a:rPr>
              <a:t>After RTIs, UTIs are the most prescribed for infection in primary care</a:t>
            </a:r>
            <a:r>
              <a:rPr lang="en-GB" sz="2600" baseline="30000" dirty="0">
                <a:solidFill>
                  <a:schemeClr val="accent6">
                    <a:lumMod val="10000"/>
                  </a:schemeClr>
                </a:solidFill>
                <a:latin typeface="Arial" panose="020B0604020202020204" pitchFamily="34" charset="0"/>
                <a:cs typeface="Arial" panose="020B0604020202020204" pitchFamily="34" charset="0"/>
              </a:rPr>
              <a:t>3</a:t>
            </a:r>
            <a:endParaRPr lang="en-GB" sz="2600" dirty="0">
              <a:solidFill>
                <a:schemeClr val="accent6">
                  <a:lumMod val="10000"/>
                </a:schemeClr>
              </a:solidFill>
              <a:latin typeface="Arial" panose="020B0604020202020204" pitchFamily="34" charset="0"/>
              <a:cs typeface="Arial" panose="020B0604020202020204" pitchFamily="34" charset="0"/>
            </a:endParaRPr>
          </a:p>
        </p:txBody>
      </p:sp>
      <p:sp>
        <p:nvSpPr>
          <p:cNvPr id="10" name="TextBox 13">
            <a:extLst>
              <a:ext uri="{FF2B5EF4-FFF2-40B4-BE49-F238E27FC236}">
                <a16:creationId xmlns:a16="http://schemas.microsoft.com/office/drawing/2014/main" id="{9CB3A7EB-836A-4482-88E7-1A9867A47FC2}"/>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15" name="Footer Placeholder 3">
            <a:extLst>
              <a:ext uri="{FF2B5EF4-FFF2-40B4-BE49-F238E27FC236}">
                <a16:creationId xmlns:a16="http://schemas.microsoft.com/office/drawing/2014/main" id="{D9F13B7F-ADD1-4FD6-A1C2-1957F97670E2}"/>
              </a:ext>
            </a:extLst>
          </p:cNvPr>
          <p:cNvSpPr txBox="1">
            <a:spLocks noChangeArrowheads="1"/>
          </p:cNvSpPr>
          <p:nvPr/>
        </p:nvSpPr>
        <p:spPr bwMode="auto">
          <a:xfrm>
            <a:off x="6014595" y="6312083"/>
            <a:ext cx="3192905" cy="49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marL="0" indent="0">
              <a:lnSpc>
                <a:spcPct val="100000"/>
              </a:lnSpc>
              <a:spcBef>
                <a:spcPct val="0"/>
              </a:spcBef>
              <a:buNone/>
            </a:pPr>
            <a:r>
              <a:rPr lang="en-GB" altLang="en-US" sz="1100" i="1" dirty="0">
                <a:solidFill>
                  <a:srgbClr val="000000"/>
                </a:solidFill>
                <a:latin typeface="Arial" panose="020B0604020202020204" pitchFamily="34" charset="0"/>
              </a:rPr>
              <a:t>1. UKHSA, ESPAUR Report, 2022</a:t>
            </a:r>
          </a:p>
          <a:p>
            <a:pPr marL="0" indent="0">
              <a:lnSpc>
                <a:spcPct val="100000"/>
              </a:lnSpc>
              <a:spcBef>
                <a:spcPct val="0"/>
              </a:spcBef>
              <a:buNone/>
            </a:pPr>
            <a:r>
              <a:rPr lang="en-GB" altLang="en-US" sz="1100" i="1" dirty="0">
                <a:solidFill>
                  <a:srgbClr val="000000"/>
                </a:solidFill>
                <a:latin typeface="Arial" panose="020B0604020202020204" pitchFamily="34" charset="0"/>
              </a:rPr>
              <a:t>2. Abernethy et al. J. Hosp. Infect, 2017</a:t>
            </a:r>
          </a:p>
          <a:p>
            <a:pPr marL="0" indent="0">
              <a:lnSpc>
                <a:spcPct val="100000"/>
              </a:lnSpc>
              <a:spcBef>
                <a:spcPct val="0"/>
              </a:spcBef>
              <a:buNone/>
            </a:pPr>
            <a:r>
              <a:rPr lang="en-GB" altLang="en-US" sz="1100" i="1" dirty="0">
                <a:solidFill>
                  <a:srgbClr val="000000"/>
                </a:solidFill>
                <a:latin typeface="Arial" panose="020B0604020202020204" pitchFamily="34" charset="0"/>
              </a:rPr>
              <a:t>3. Dolk et al. Journal of Antimicr Chem., 2018</a:t>
            </a:r>
          </a:p>
        </p:txBody>
      </p:sp>
    </p:spTree>
    <p:extLst>
      <p:ext uri="{BB962C8B-B14F-4D97-AF65-F5344CB8AC3E}">
        <p14:creationId xmlns:p14="http://schemas.microsoft.com/office/powerpoint/2010/main" val="1026281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1B057-F0E7-E89D-098E-9D08E32381A2}"/>
              </a:ext>
            </a:extLst>
          </p:cNvPr>
          <p:cNvSpPr>
            <a:spLocks noGrp="1"/>
          </p:cNvSpPr>
          <p:nvPr>
            <p:ph type="title"/>
          </p:nvPr>
        </p:nvSpPr>
        <p:spPr>
          <a:xfrm>
            <a:off x="1643843" y="745210"/>
            <a:ext cx="7329488" cy="1009004"/>
          </a:xfrm>
        </p:spPr>
        <p:txBody>
          <a:bodyPr>
            <a:normAutofit fontScale="90000"/>
          </a:bodyPr>
          <a:lstStyle/>
          <a:p>
            <a:r>
              <a:rPr lang="en-GB" b="0" dirty="0">
                <a:solidFill>
                  <a:srgbClr val="AF1E2C"/>
                </a:solidFill>
              </a:rPr>
              <a:t>Introductions – TARGET and RCGP</a:t>
            </a:r>
          </a:p>
        </p:txBody>
      </p:sp>
      <p:sp>
        <p:nvSpPr>
          <p:cNvPr id="5" name="Footer Placeholder 4">
            <a:extLst>
              <a:ext uri="{FF2B5EF4-FFF2-40B4-BE49-F238E27FC236}">
                <a16:creationId xmlns:a16="http://schemas.microsoft.com/office/drawing/2014/main" id="{17B83F2F-71C4-3581-6761-B89575376194}"/>
              </a:ext>
            </a:extLst>
          </p:cNvPr>
          <p:cNvSpPr>
            <a:spLocks noGrp="1"/>
          </p:cNvSpPr>
          <p:nvPr>
            <p:ph type="ftr" sz="quarter" idx="11"/>
          </p:nvPr>
        </p:nvSpPr>
        <p:spPr>
          <a:xfrm>
            <a:off x="2959454" y="6498695"/>
            <a:ext cx="3086100" cy="273844"/>
          </a:xfrm>
          <a:prstGeom prst="rect">
            <a:avLst/>
          </a:prstGeom>
        </p:spPr>
        <p:txBody>
          <a:bodyPr vert="horz" lIns="68580" tIns="34290" rIns="68580" bIns="34290" rtlCol="0" anchor="ctr"/>
          <a:lstStyle>
            <a:defPPr>
              <a:defRPr lang="en-US"/>
            </a:defPPr>
            <a:lvl1pPr marL="0" algn="ctr" defTabSz="342900" rtl="0" eaLnBrk="1" latinLnBrk="0" hangingPunct="1">
              <a:defRPr sz="90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GB" dirty="0">
                <a:solidFill>
                  <a:schemeClr val="tx1"/>
                </a:solidFill>
              </a:rPr>
              <a:t>rcgp.org.uk/</a:t>
            </a:r>
            <a:r>
              <a:rPr lang="en-GB" dirty="0" err="1">
                <a:solidFill>
                  <a:schemeClr val="tx1"/>
                </a:solidFill>
              </a:rPr>
              <a:t>TARGETantibiotics</a:t>
            </a:r>
            <a:endParaRPr lang="en-GB" dirty="0">
              <a:solidFill>
                <a:schemeClr val="tx1"/>
              </a:solidFill>
            </a:endParaRPr>
          </a:p>
        </p:txBody>
      </p:sp>
      <p:sp>
        <p:nvSpPr>
          <p:cNvPr id="6" name="Slide Number Placeholder 5">
            <a:extLst>
              <a:ext uri="{FF2B5EF4-FFF2-40B4-BE49-F238E27FC236}">
                <a16:creationId xmlns:a16="http://schemas.microsoft.com/office/drawing/2014/main" id="{3F071598-2C58-8341-4AC1-4ACE19BB4002}"/>
              </a:ext>
            </a:extLst>
          </p:cNvPr>
          <p:cNvSpPr>
            <a:spLocks noGrp="1"/>
          </p:cNvSpPr>
          <p:nvPr>
            <p:ph type="sldNum" sz="quarter" idx="12"/>
          </p:nvPr>
        </p:nvSpPr>
        <p:spPr>
          <a:xfrm>
            <a:off x="8154444" y="5745215"/>
            <a:ext cx="218054" cy="273844"/>
          </a:xfrm>
          <a:prstGeom prst="rect">
            <a:avLst/>
          </a:prstGeom>
        </p:spPr>
        <p:txBody>
          <a:bodyPr vert="horz" lIns="68580" tIns="34290" rIns="68580" bIns="34290" rtlCol="0" anchor="ctr"/>
          <a:lstStyle>
            <a:defPPr>
              <a:defRPr lang="en-US"/>
            </a:defPPr>
            <a:lvl1pPr marL="0" algn="r" defTabSz="342900" rtl="0" eaLnBrk="1" latinLnBrk="0" hangingPunct="1">
              <a:defRPr sz="900" kern="1200">
                <a:solidFill>
                  <a:schemeClr val="tx1">
                    <a:tint val="75000"/>
                  </a:schemeClr>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EE1385C2-C24A-4E88-87F7-2016927FAD7D}" type="slidenum">
              <a:rPr lang="en-GB" smtClean="0">
                <a:solidFill>
                  <a:schemeClr val="tx1"/>
                </a:solidFill>
              </a:rPr>
              <a:pPr/>
              <a:t>2</a:t>
            </a:fld>
            <a:endParaRPr lang="en-GB">
              <a:solidFill>
                <a:schemeClr val="tx1"/>
              </a:solidFill>
            </a:endParaRPr>
          </a:p>
        </p:txBody>
      </p:sp>
      <p:pic>
        <p:nvPicPr>
          <p:cNvPr id="10" name="Picture 9" descr="A person with blonde hair smiling&#10;&#10;Description automatically generated with low confidence">
            <a:extLst>
              <a:ext uri="{FF2B5EF4-FFF2-40B4-BE49-F238E27FC236}">
                <a16:creationId xmlns:a16="http://schemas.microsoft.com/office/drawing/2014/main" id="{1B295CA0-D897-35E5-E559-5B79BAED0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970" y="2180871"/>
            <a:ext cx="709400" cy="1260713"/>
          </a:xfrm>
          <a:prstGeom prst="rect">
            <a:avLst/>
          </a:prstGeom>
        </p:spPr>
      </p:pic>
      <p:pic>
        <p:nvPicPr>
          <p:cNvPr id="12" name="Picture 11" descr="A person smiling in a field of yellow flowers&#10;&#10;Description automatically generated with medium confidence">
            <a:extLst>
              <a:ext uri="{FF2B5EF4-FFF2-40B4-BE49-F238E27FC236}">
                <a16:creationId xmlns:a16="http://schemas.microsoft.com/office/drawing/2014/main" id="{1196952B-4865-585B-ABB7-95CCDF89F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283" y="2225131"/>
            <a:ext cx="948764" cy="1265018"/>
          </a:xfrm>
          <a:prstGeom prst="rect">
            <a:avLst/>
          </a:prstGeom>
        </p:spPr>
      </p:pic>
      <p:pic>
        <p:nvPicPr>
          <p:cNvPr id="14" name="Picture 13" descr="A person smiling for a picture&#10;&#10;Description automatically generated with low confidence">
            <a:extLst>
              <a:ext uri="{FF2B5EF4-FFF2-40B4-BE49-F238E27FC236}">
                <a16:creationId xmlns:a16="http://schemas.microsoft.com/office/drawing/2014/main" id="{1BD5262E-3220-9C7B-F73A-7DA21E8ED631}"/>
              </a:ext>
            </a:extLst>
          </p:cNvPr>
          <p:cNvPicPr>
            <a:picLocks noChangeAspect="1"/>
          </p:cNvPicPr>
          <p:nvPr/>
        </p:nvPicPr>
        <p:blipFill rotWithShape="1">
          <a:blip r:embed="rId5">
            <a:extLst>
              <a:ext uri="{28A0092B-C50C-407E-A947-70E740481C1C}">
                <a14:useLocalDpi xmlns:a14="http://schemas.microsoft.com/office/drawing/2010/main" val="0"/>
              </a:ext>
            </a:extLst>
          </a:blip>
          <a:srcRect t="12845"/>
          <a:stretch/>
        </p:blipFill>
        <p:spPr>
          <a:xfrm>
            <a:off x="2280807" y="3948601"/>
            <a:ext cx="960258" cy="1115884"/>
          </a:xfrm>
          <a:prstGeom prst="rect">
            <a:avLst/>
          </a:prstGeom>
        </p:spPr>
      </p:pic>
      <p:pic>
        <p:nvPicPr>
          <p:cNvPr id="18" name="Picture 17" descr="A person smiling at the camera&#10;&#10;Description automatically generated with low confidence">
            <a:extLst>
              <a:ext uri="{FF2B5EF4-FFF2-40B4-BE49-F238E27FC236}">
                <a16:creationId xmlns:a16="http://schemas.microsoft.com/office/drawing/2014/main" id="{15662C2B-D223-AE48-A841-8E82D9710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263423" y="2335347"/>
            <a:ext cx="1264271" cy="948203"/>
          </a:xfrm>
          <a:prstGeom prst="rect">
            <a:avLst/>
          </a:prstGeom>
        </p:spPr>
      </p:pic>
      <p:sp>
        <p:nvSpPr>
          <p:cNvPr id="23" name="TextBox 22">
            <a:extLst>
              <a:ext uri="{FF2B5EF4-FFF2-40B4-BE49-F238E27FC236}">
                <a16:creationId xmlns:a16="http://schemas.microsoft.com/office/drawing/2014/main" id="{B520816C-A22F-9502-7EA5-C0EE399C492C}"/>
              </a:ext>
            </a:extLst>
          </p:cNvPr>
          <p:cNvSpPr txBox="1"/>
          <p:nvPr/>
        </p:nvSpPr>
        <p:spPr>
          <a:xfrm>
            <a:off x="6688696" y="5103786"/>
            <a:ext cx="2503953" cy="323165"/>
          </a:xfrm>
          <a:prstGeom prst="rect">
            <a:avLst/>
          </a:prstGeom>
          <a:noFill/>
        </p:spPr>
        <p:txBody>
          <a:bodyPr wrap="square">
            <a:spAutoFit/>
          </a:bodyPr>
          <a:lstStyle/>
          <a:p>
            <a:pPr lvl="0" algn="ctr"/>
            <a:r>
              <a:rPr lang="en-GB" sz="1500">
                <a:solidFill>
                  <a:srgbClr val="000000"/>
                </a:solidFill>
              </a:rPr>
              <a:t>Dr </a:t>
            </a:r>
            <a:r>
              <a:rPr lang="en-GB" sz="1500" err="1">
                <a:solidFill>
                  <a:srgbClr val="000000"/>
                </a:solidFill>
              </a:rPr>
              <a:t>Dharini</a:t>
            </a:r>
            <a:r>
              <a:rPr lang="en-GB" sz="1500">
                <a:solidFill>
                  <a:srgbClr val="000000"/>
                </a:solidFill>
              </a:rPr>
              <a:t> </a:t>
            </a:r>
            <a:r>
              <a:rPr lang="en-GB" sz="1500" err="1">
                <a:solidFill>
                  <a:srgbClr val="000000"/>
                </a:solidFill>
              </a:rPr>
              <a:t>Shanmugabavan</a:t>
            </a:r>
            <a:endParaRPr lang="en-GB" sz="1500">
              <a:solidFill>
                <a:srgbClr val="000000"/>
              </a:solidFill>
            </a:endParaRPr>
          </a:p>
        </p:txBody>
      </p:sp>
      <p:sp>
        <p:nvSpPr>
          <p:cNvPr id="25" name="TextBox 24">
            <a:extLst>
              <a:ext uri="{FF2B5EF4-FFF2-40B4-BE49-F238E27FC236}">
                <a16:creationId xmlns:a16="http://schemas.microsoft.com/office/drawing/2014/main" id="{B6EB2F40-6C84-77C8-84B5-1E0F4FE087A2}"/>
              </a:ext>
            </a:extLst>
          </p:cNvPr>
          <p:cNvSpPr txBox="1"/>
          <p:nvPr/>
        </p:nvSpPr>
        <p:spPr>
          <a:xfrm>
            <a:off x="5071518" y="5104307"/>
            <a:ext cx="1855242" cy="323165"/>
          </a:xfrm>
          <a:prstGeom prst="rect">
            <a:avLst/>
          </a:prstGeom>
          <a:noFill/>
        </p:spPr>
        <p:txBody>
          <a:bodyPr wrap="square">
            <a:spAutoFit/>
          </a:bodyPr>
          <a:lstStyle/>
          <a:p>
            <a:pPr algn="ctr"/>
            <a:r>
              <a:rPr lang="en-GB" sz="1500" dirty="0">
                <a:solidFill>
                  <a:srgbClr val="000000"/>
                </a:solidFill>
                <a:latin typeface="Calibri" panose="020F0502020204030204" pitchFamily="34" charset="0"/>
              </a:rPr>
              <a:t>Lizzie Richmond</a:t>
            </a:r>
          </a:p>
        </p:txBody>
      </p:sp>
      <p:sp>
        <p:nvSpPr>
          <p:cNvPr id="27" name="TextBox 26">
            <a:extLst>
              <a:ext uri="{FF2B5EF4-FFF2-40B4-BE49-F238E27FC236}">
                <a16:creationId xmlns:a16="http://schemas.microsoft.com/office/drawing/2014/main" id="{7661139D-1E1E-83E3-9587-1D9F38958BB7}"/>
              </a:ext>
            </a:extLst>
          </p:cNvPr>
          <p:cNvSpPr txBox="1"/>
          <p:nvPr/>
        </p:nvSpPr>
        <p:spPr>
          <a:xfrm>
            <a:off x="2074379" y="5104641"/>
            <a:ext cx="1355450" cy="323165"/>
          </a:xfrm>
          <a:prstGeom prst="rect">
            <a:avLst/>
          </a:prstGeom>
          <a:noFill/>
        </p:spPr>
        <p:txBody>
          <a:bodyPr wrap="square" rtlCol="0">
            <a:spAutoFit/>
          </a:bodyPr>
          <a:lstStyle/>
          <a:p>
            <a:pPr algn="ctr"/>
            <a:r>
              <a:rPr lang="en-GB" sz="1500" dirty="0">
                <a:solidFill>
                  <a:srgbClr val="000000"/>
                </a:solidFill>
              </a:rPr>
              <a:t>Liam Clayton</a:t>
            </a:r>
          </a:p>
        </p:txBody>
      </p:sp>
      <p:sp>
        <p:nvSpPr>
          <p:cNvPr id="28" name="TextBox 27">
            <a:extLst>
              <a:ext uri="{FF2B5EF4-FFF2-40B4-BE49-F238E27FC236}">
                <a16:creationId xmlns:a16="http://schemas.microsoft.com/office/drawing/2014/main" id="{4EC7DFD1-8107-D087-EA0B-9975123BA432}"/>
              </a:ext>
            </a:extLst>
          </p:cNvPr>
          <p:cNvSpPr txBox="1"/>
          <p:nvPr/>
        </p:nvSpPr>
        <p:spPr>
          <a:xfrm>
            <a:off x="1389263" y="3482246"/>
            <a:ext cx="1633456" cy="323165"/>
          </a:xfrm>
          <a:prstGeom prst="rect">
            <a:avLst/>
          </a:prstGeom>
          <a:noFill/>
        </p:spPr>
        <p:txBody>
          <a:bodyPr wrap="square" rtlCol="0">
            <a:spAutoFit/>
          </a:bodyPr>
          <a:lstStyle/>
          <a:p>
            <a:pPr algn="ctr"/>
            <a:r>
              <a:rPr lang="en-GB" sz="1500" dirty="0">
                <a:solidFill>
                  <a:srgbClr val="000000"/>
                </a:solidFill>
              </a:rPr>
              <a:t>Dr Donna Lecky</a:t>
            </a:r>
          </a:p>
        </p:txBody>
      </p:sp>
      <p:sp>
        <p:nvSpPr>
          <p:cNvPr id="29" name="TextBox 28">
            <a:extLst>
              <a:ext uri="{FF2B5EF4-FFF2-40B4-BE49-F238E27FC236}">
                <a16:creationId xmlns:a16="http://schemas.microsoft.com/office/drawing/2014/main" id="{4949DBF4-33D6-A48E-603B-780F292C857A}"/>
              </a:ext>
            </a:extLst>
          </p:cNvPr>
          <p:cNvSpPr txBox="1"/>
          <p:nvPr/>
        </p:nvSpPr>
        <p:spPr>
          <a:xfrm>
            <a:off x="4705475" y="3461847"/>
            <a:ext cx="1567911" cy="323165"/>
          </a:xfrm>
          <a:prstGeom prst="rect">
            <a:avLst/>
          </a:prstGeom>
          <a:noFill/>
        </p:spPr>
        <p:txBody>
          <a:bodyPr wrap="square" rtlCol="0">
            <a:spAutoFit/>
          </a:bodyPr>
          <a:lstStyle/>
          <a:p>
            <a:pPr algn="ctr"/>
            <a:r>
              <a:rPr lang="en-GB" sz="1500" dirty="0">
                <a:solidFill>
                  <a:srgbClr val="000000"/>
                </a:solidFill>
              </a:rPr>
              <a:t>Catherine Hayes</a:t>
            </a:r>
          </a:p>
        </p:txBody>
      </p:sp>
      <p:sp>
        <p:nvSpPr>
          <p:cNvPr id="30" name="TextBox 29">
            <a:extLst>
              <a:ext uri="{FF2B5EF4-FFF2-40B4-BE49-F238E27FC236}">
                <a16:creationId xmlns:a16="http://schemas.microsoft.com/office/drawing/2014/main" id="{88218055-4DBF-A038-AADA-2C15642AAC76}"/>
              </a:ext>
            </a:extLst>
          </p:cNvPr>
          <p:cNvSpPr txBox="1"/>
          <p:nvPr/>
        </p:nvSpPr>
        <p:spPr>
          <a:xfrm>
            <a:off x="3033147" y="3461847"/>
            <a:ext cx="1821977" cy="323165"/>
          </a:xfrm>
          <a:prstGeom prst="rect">
            <a:avLst/>
          </a:prstGeom>
          <a:noFill/>
        </p:spPr>
        <p:txBody>
          <a:bodyPr wrap="square" rtlCol="0">
            <a:spAutoFit/>
          </a:bodyPr>
          <a:lstStyle/>
          <a:p>
            <a:pPr algn="ctr"/>
            <a:r>
              <a:rPr lang="en-GB" sz="1500">
                <a:solidFill>
                  <a:srgbClr val="000000"/>
                </a:solidFill>
              </a:rPr>
              <a:t>Emily Cooper</a:t>
            </a:r>
          </a:p>
        </p:txBody>
      </p:sp>
      <p:sp>
        <p:nvSpPr>
          <p:cNvPr id="31" name="TextBox 30">
            <a:extLst>
              <a:ext uri="{FF2B5EF4-FFF2-40B4-BE49-F238E27FC236}">
                <a16:creationId xmlns:a16="http://schemas.microsoft.com/office/drawing/2014/main" id="{9DACA2F2-A88A-58D0-6960-8FF4C05C5A3A}"/>
              </a:ext>
            </a:extLst>
          </p:cNvPr>
          <p:cNvSpPr txBox="1"/>
          <p:nvPr/>
        </p:nvSpPr>
        <p:spPr>
          <a:xfrm>
            <a:off x="6217847" y="3494009"/>
            <a:ext cx="1821977" cy="323165"/>
          </a:xfrm>
          <a:prstGeom prst="rect">
            <a:avLst/>
          </a:prstGeom>
          <a:noFill/>
        </p:spPr>
        <p:txBody>
          <a:bodyPr wrap="square" rtlCol="0">
            <a:spAutoFit/>
          </a:bodyPr>
          <a:lstStyle/>
          <a:p>
            <a:pPr algn="ctr"/>
            <a:r>
              <a:rPr lang="en-GB" sz="1500" dirty="0">
                <a:solidFill>
                  <a:srgbClr val="000000"/>
                </a:solidFill>
              </a:rPr>
              <a:t>Ming Lee</a:t>
            </a:r>
          </a:p>
        </p:txBody>
      </p:sp>
      <p:pic>
        <p:nvPicPr>
          <p:cNvPr id="7" name="Picture 6" descr="A person with dark hair wearing a striped shirt&#10;&#10;Description automatically generated with low confidence">
            <a:extLst>
              <a:ext uri="{FF2B5EF4-FFF2-40B4-BE49-F238E27FC236}">
                <a16:creationId xmlns:a16="http://schemas.microsoft.com/office/drawing/2014/main" id="{153324CB-4A03-BB8E-2330-2ABC735F05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6614" y="3955617"/>
            <a:ext cx="1115884" cy="1115884"/>
          </a:xfrm>
          <a:prstGeom prst="rect">
            <a:avLst/>
          </a:prstGeom>
        </p:spPr>
      </p:pic>
      <p:pic>
        <p:nvPicPr>
          <p:cNvPr id="8" name="Picture 7" descr="A person wearing glasses and a black shirt&#10;&#10;Description automatically generated with low confidence">
            <a:extLst>
              <a:ext uri="{FF2B5EF4-FFF2-40B4-BE49-F238E27FC236}">
                <a16:creationId xmlns:a16="http://schemas.microsoft.com/office/drawing/2014/main" id="{58882038-990B-49AE-4149-4EE453D27141}"/>
              </a:ext>
            </a:extLst>
          </p:cNvPr>
          <p:cNvPicPr>
            <a:picLocks noChangeAspect="1"/>
          </p:cNvPicPr>
          <p:nvPr/>
        </p:nvPicPr>
        <p:blipFill rotWithShape="1">
          <a:blip r:embed="rId8">
            <a:extLst>
              <a:ext uri="{28A0092B-C50C-407E-A947-70E740481C1C}">
                <a14:useLocalDpi xmlns:a14="http://schemas.microsoft.com/office/drawing/2010/main" val="0"/>
              </a:ext>
            </a:extLst>
          </a:blip>
          <a:srcRect l="4109" t="14166" r="23764"/>
          <a:stretch/>
        </p:blipFill>
        <p:spPr>
          <a:xfrm>
            <a:off x="482606" y="3955617"/>
            <a:ext cx="1406513" cy="1115884"/>
          </a:xfrm>
          <a:prstGeom prst="rect">
            <a:avLst/>
          </a:prstGeom>
        </p:spPr>
      </p:pic>
      <p:sp>
        <p:nvSpPr>
          <p:cNvPr id="11" name="TextBox 10">
            <a:extLst>
              <a:ext uri="{FF2B5EF4-FFF2-40B4-BE49-F238E27FC236}">
                <a16:creationId xmlns:a16="http://schemas.microsoft.com/office/drawing/2014/main" id="{D7A85071-C8E0-57DB-754F-287FE02EE4C5}"/>
              </a:ext>
            </a:extLst>
          </p:cNvPr>
          <p:cNvSpPr txBox="1"/>
          <p:nvPr/>
        </p:nvSpPr>
        <p:spPr>
          <a:xfrm>
            <a:off x="503520" y="5111324"/>
            <a:ext cx="1355450" cy="323165"/>
          </a:xfrm>
          <a:prstGeom prst="rect">
            <a:avLst/>
          </a:prstGeom>
          <a:noFill/>
        </p:spPr>
        <p:txBody>
          <a:bodyPr wrap="square" rtlCol="0">
            <a:spAutoFit/>
          </a:bodyPr>
          <a:lstStyle/>
          <a:p>
            <a:pPr algn="ctr"/>
            <a:r>
              <a:rPr lang="en-GB" sz="1500">
                <a:solidFill>
                  <a:srgbClr val="000000"/>
                </a:solidFill>
              </a:rPr>
              <a:t>Julie Brooke</a:t>
            </a:r>
          </a:p>
        </p:txBody>
      </p:sp>
      <p:pic>
        <p:nvPicPr>
          <p:cNvPr id="3" name="Picture 2">
            <a:extLst>
              <a:ext uri="{FF2B5EF4-FFF2-40B4-BE49-F238E27FC236}">
                <a16:creationId xmlns:a16="http://schemas.microsoft.com/office/drawing/2014/main" id="{56CEBF2E-5D55-77AD-FE86-D826AE4D4050}"/>
              </a:ext>
            </a:extLst>
          </p:cNvPr>
          <p:cNvPicPr>
            <a:picLocks noChangeAspect="1"/>
          </p:cNvPicPr>
          <p:nvPr/>
        </p:nvPicPr>
        <p:blipFill>
          <a:blip r:embed="rId9"/>
          <a:stretch>
            <a:fillRect/>
          </a:stretch>
        </p:blipFill>
        <p:spPr>
          <a:xfrm>
            <a:off x="3772573" y="3956463"/>
            <a:ext cx="1115883" cy="1115883"/>
          </a:xfrm>
          <a:prstGeom prst="rect">
            <a:avLst/>
          </a:prstGeom>
        </p:spPr>
      </p:pic>
      <p:sp>
        <p:nvSpPr>
          <p:cNvPr id="13" name="TextBox 12">
            <a:extLst>
              <a:ext uri="{FF2B5EF4-FFF2-40B4-BE49-F238E27FC236}">
                <a16:creationId xmlns:a16="http://schemas.microsoft.com/office/drawing/2014/main" id="{F11B800B-123A-1E29-0B2E-FC7ECF005C2F}"/>
              </a:ext>
            </a:extLst>
          </p:cNvPr>
          <p:cNvSpPr txBox="1"/>
          <p:nvPr/>
        </p:nvSpPr>
        <p:spPr>
          <a:xfrm>
            <a:off x="3453345" y="5103786"/>
            <a:ext cx="1855242" cy="323165"/>
          </a:xfrm>
          <a:prstGeom prst="rect">
            <a:avLst/>
          </a:prstGeom>
          <a:noFill/>
        </p:spPr>
        <p:txBody>
          <a:bodyPr wrap="square">
            <a:spAutoFit/>
          </a:bodyPr>
          <a:lstStyle/>
          <a:p>
            <a:pPr lvl="0" algn="ctr"/>
            <a:r>
              <a:rPr lang="en-GB" sz="1500">
                <a:solidFill>
                  <a:srgbClr val="000000"/>
                </a:solidFill>
              </a:rPr>
              <a:t>Joseph Besford</a:t>
            </a:r>
          </a:p>
        </p:txBody>
      </p:sp>
      <p:pic>
        <p:nvPicPr>
          <p:cNvPr id="17" name="Picture 16" descr="A person sitting in a bus&#10;&#10;Description automatically generated">
            <a:extLst>
              <a:ext uri="{FF2B5EF4-FFF2-40B4-BE49-F238E27FC236}">
                <a16:creationId xmlns:a16="http://schemas.microsoft.com/office/drawing/2014/main" id="{11926414-E1FE-001C-2835-094CC75C20AE}"/>
              </a:ext>
            </a:extLst>
          </p:cNvPr>
          <p:cNvPicPr>
            <a:picLocks noChangeAspect="1"/>
          </p:cNvPicPr>
          <p:nvPr/>
        </p:nvPicPr>
        <p:blipFill rotWithShape="1">
          <a:blip r:embed="rId10">
            <a:extLst>
              <a:ext uri="{28A0092B-C50C-407E-A947-70E740481C1C}">
                <a14:useLocalDpi xmlns:a14="http://schemas.microsoft.com/office/drawing/2010/main" val="0"/>
              </a:ext>
            </a:extLst>
          </a:blip>
          <a:srcRect t="12396"/>
          <a:stretch/>
        </p:blipFill>
        <p:spPr>
          <a:xfrm>
            <a:off x="5402413" y="3944674"/>
            <a:ext cx="1286282" cy="1126827"/>
          </a:xfrm>
          <a:prstGeom prst="rect">
            <a:avLst/>
          </a:prstGeom>
        </p:spPr>
      </p:pic>
      <p:pic>
        <p:nvPicPr>
          <p:cNvPr id="1026" name="Picture 2" descr="image">
            <a:extLst>
              <a:ext uri="{FF2B5EF4-FFF2-40B4-BE49-F238E27FC236}">
                <a16:creationId xmlns:a16="http://schemas.microsoft.com/office/drawing/2014/main" id="{F92503BB-1AC8-0915-8BF2-E6391BFCD7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05645" y="2244436"/>
            <a:ext cx="1265099" cy="126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707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6B42E19C-D281-4AFF-ABD1-67FE273C2665}"/>
              </a:ext>
            </a:extLst>
          </p:cNvPr>
          <p:cNvSpPr>
            <a:spLocks noGrp="1" noChangeArrowheads="1"/>
          </p:cNvSpPr>
          <p:nvPr>
            <p:ph type="title"/>
          </p:nvPr>
        </p:nvSpPr>
        <p:spPr bwMode="auto">
          <a:xfrm>
            <a:off x="1463767" y="454712"/>
            <a:ext cx="7397845" cy="10423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fontScale="90000"/>
          </a:bodyPr>
          <a:lstStyle/>
          <a:p>
            <a:r>
              <a:rPr lang="en-GB" altLang="en-US" sz="4000" b="0" dirty="0">
                <a:solidFill>
                  <a:srgbClr val="AF1E2C"/>
                </a:solidFill>
                <a:latin typeface="Arial" panose="020B0604020202020204" pitchFamily="34" charset="0"/>
                <a:cs typeface="Arial" panose="020B0604020202020204" pitchFamily="34" charset="0"/>
              </a:rPr>
              <a:t>Antibiotic use for UTI has changed</a:t>
            </a:r>
            <a:endParaRPr lang="en-GB" altLang="en-US" sz="4000" b="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C57BD69-B47E-4237-86C2-68F3486026AF}"/>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
        <p:nvSpPr>
          <p:cNvPr id="9" name="Text Placeholder 4">
            <a:extLst>
              <a:ext uri="{FF2B5EF4-FFF2-40B4-BE49-F238E27FC236}">
                <a16:creationId xmlns:a16="http://schemas.microsoft.com/office/drawing/2014/main" id="{2F390B4B-981A-4799-8413-16CA5E49CBB8}"/>
              </a:ext>
            </a:extLst>
          </p:cNvPr>
          <p:cNvSpPr txBox="1">
            <a:spLocks/>
          </p:cNvSpPr>
          <p:nvPr/>
        </p:nvSpPr>
        <p:spPr>
          <a:xfrm>
            <a:off x="987571" y="2032176"/>
            <a:ext cx="7874041" cy="372589"/>
          </a:xfrm>
          <a:prstGeom prst="rect">
            <a:avLst/>
          </a:prstGeom>
        </p:spPr>
        <p:txBody>
          <a:bodyPr/>
          <a:lstStyle/>
          <a:p>
            <a:pPr eaLnBrk="1" hangingPunct="1">
              <a:spcBef>
                <a:spcPct val="20000"/>
              </a:spcBef>
              <a:buClr>
                <a:srgbClr val="002060"/>
              </a:buClr>
              <a:tabLst>
                <a:tab pos="1162050" algn="l"/>
                <a:tab pos="1695450" algn="l"/>
                <a:tab pos="2247900" algn="l"/>
                <a:tab pos="2781300" algn="l"/>
              </a:tabLst>
              <a:defRPr/>
            </a:pPr>
            <a:r>
              <a:rPr lang="en-GB" sz="2600" dirty="0">
                <a:solidFill>
                  <a:srgbClr val="000000"/>
                </a:solidFill>
                <a:latin typeface="Arial"/>
              </a:rPr>
              <a:t>Trimethoprim and Nitrofurantoin use across England</a:t>
            </a:r>
          </a:p>
          <a:p>
            <a:pPr eaLnBrk="1" hangingPunct="1">
              <a:spcBef>
                <a:spcPct val="20000"/>
              </a:spcBef>
              <a:buClr>
                <a:srgbClr val="002060"/>
              </a:buClr>
              <a:tabLst>
                <a:tab pos="1162050" algn="l"/>
                <a:tab pos="1695450" algn="l"/>
                <a:tab pos="2247900" algn="l"/>
                <a:tab pos="2781300" algn="l"/>
              </a:tabLst>
              <a:defRPr/>
            </a:pPr>
            <a:endParaRPr lang="en-GB" sz="2600" kern="0" dirty="0">
              <a:solidFill>
                <a:srgbClr val="000000"/>
              </a:solidFill>
              <a:latin typeface="Arial"/>
            </a:endParaRPr>
          </a:p>
        </p:txBody>
      </p:sp>
      <p:grpSp>
        <p:nvGrpSpPr>
          <p:cNvPr id="36870" name="Group 5" descr="Line graph showing Trimethoprim and Nitrofurantoin use across England over the course of 7 years">
            <a:extLst>
              <a:ext uri="{FF2B5EF4-FFF2-40B4-BE49-F238E27FC236}">
                <a16:creationId xmlns:a16="http://schemas.microsoft.com/office/drawing/2014/main" id="{035BDD5B-241D-46C5-AE02-622FCA8488B8}"/>
              </a:ext>
            </a:extLst>
          </p:cNvPr>
          <p:cNvGrpSpPr>
            <a:grpSpLocks/>
          </p:cNvGrpSpPr>
          <p:nvPr/>
        </p:nvGrpSpPr>
        <p:grpSpPr bwMode="auto">
          <a:xfrm>
            <a:off x="813035" y="2687623"/>
            <a:ext cx="8048577" cy="2808114"/>
            <a:chOff x="-752752" y="2069627"/>
            <a:chExt cx="10152738" cy="3152775"/>
          </a:xfrm>
        </p:grpSpPr>
        <p:graphicFrame>
          <p:nvGraphicFramePr>
            <p:cNvPr id="8" name="Chart 7">
              <a:extLst>
                <a:ext uri="{FF2B5EF4-FFF2-40B4-BE49-F238E27FC236}">
                  <a16:creationId xmlns:a16="http://schemas.microsoft.com/office/drawing/2014/main" id="{B3683402-4D2E-4D7A-A121-C65D8B3AD7CB}"/>
                </a:ext>
              </a:extLst>
            </p:cNvPr>
            <p:cNvGraphicFramePr>
              <a:graphicFrameLocks/>
            </p:cNvGraphicFramePr>
            <p:nvPr>
              <p:extLst>
                <p:ext uri="{D42A27DB-BD31-4B8C-83A1-F6EECF244321}">
                  <p14:modId xmlns:p14="http://schemas.microsoft.com/office/powerpoint/2010/main" val="801262090"/>
                </p:ext>
              </p:extLst>
            </p:nvPr>
          </p:nvGraphicFramePr>
          <p:xfrm>
            <a:off x="-752752" y="2069627"/>
            <a:ext cx="10152738" cy="3152775"/>
          </p:xfrm>
          <a:graphic>
            <a:graphicData uri="http://schemas.openxmlformats.org/drawingml/2006/chart">
              <c:chart xmlns:c="http://schemas.openxmlformats.org/drawingml/2006/chart" xmlns:r="http://schemas.openxmlformats.org/officeDocument/2006/relationships" r:id="rId3"/>
            </a:graphicData>
          </a:graphic>
        </p:graphicFrame>
        <p:sp>
          <p:nvSpPr>
            <p:cNvPr id="36872" name="TextBox 1">
              <a:extLst>
                <a:ext uri="{FF2B5EF4-FFF2-40B4-BE49-F238E27FC236}">
                  <a16:creationId xmlns:a16="http://schemas.microsoft.com/office/drawing/2014/main" id="{1326511E-775E-4BF0-BC04-5BEE3A7A2902}"/>
                </a:ext>
              </a:extLst>
            </p:cNvPr>
            <p:cNvSpPr txBox="1">
              <a:spLocks noChangeArrowheads="1"/>
            </p:cNvSpPr>
            <p:nvPr/>
          </p:nvSpPr>
          <p:spPr bwMode="auto">
            <a:xfrm>
              <a:off x="5188132" y="2117198"/>
              <a:ext cx="1980020" cy="414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solidFill>
                    <a:srgbClr val="000000"/>
                  </a:solidFill>
                </a:rPr>
                <a:t>Nitrofurantoin</a:t>
              </a:r>
            </a:p>
          </p:txBody>
        </p:sp>
      </p:grpSp>
      <p:sp>
        <p:nvSpPr>
          <p:cNvPr id="12" name="TextBox 1">
            <a:extLst>
              <a:ext uri="{FF2B5EF4-FFF2-40B4-BE49-F238E27FC236}">
                <a16:creationId xmlns:a16="http://schemas.microsoft.com/office/drawing/2014/main" id="{0B8F39F8-E0C9-4905-AB73-E5179F1F74A8}"/>
              </a:ext>
            </a:extLst>
          </p:cNvPr>
          <p:cNvSpPr txBox="1">
            <a:spLocks noChangeArrowheads="1"/>
          </p:cNvSpPr>
          <p:nvPr/>
        </p:nvSpPr>
        <p:spPr bwMode="auto">
          <a:xfrm>
            <a:off x="4281428" y="4279688"/>
            <a:ext cx="153542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solidFill>
                  <a:srgbClr val="000000"/>
                </a:solidFill>
              </a:rPr>
              <a:t>Trimethoprim</a:t>
            </a:r>
          </a:p>
        </p:txBody>
      </p:sp>
      <p:sp>
        <p:nvSpPr>
          <p:cNvPr id="10" name="TextBox 13">
            <a:extLst>
              <a:ext uri="{FF2B5EF4-FFF2-40B4-BE49-F238E27FC236}">
                <a16:creationId xmlns:a16="http://schemas.microsoft.com/office/drawing/2014/main" id="{95C19313-CB21-4866-A0C7-7BF9BF486905}"/>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36868" name="TextBox 5">
            <a:extLst>
              <a:ext uri="{FF2B5EF4-FFF2-40B4-BE49-F238E27FC236}">
                <a16:creationId xmlns:a16="http://schemas.microsoft.com/office/drawing/2014/main" id="{DE0A4F28-702C-4E57-9E04-2A1C635FDB16}"/>
              </a:ext>
            </a:extLst>
          </p:cNvPr>
          <p:cNvSpPr txBox="1">
            <a:spLocks noChangeArrowheads="1"/>
          </p:cNvSpPr>
          <p:nvPr/>
        </p:nvSpPr>
        <p:spPr bwMode="auto">
          <a:xfrm>
            <a:off x="7095009" y="6462714"/>
            <a:ext cx="2149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100" dirty="0">
                <a:solidFill>
                  <a:srgbClr val="000000"/>
                </a:solidFill>
              </a:rPr>
              <a:t>Data extracted from ePACT2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B7B55A3-2865-47E9-AFBC-30CF9A918F85}"/>
              </a:ext>
            </a:extLst>
          </p:cNvPr>
          <p:cNvSpPr txBox="1">
            <a:spLocks noGrp="1"/>
          </p:cNvSpPr>
          <p:nvPr>
            <p:ph type="title" idx="4294967295"/>
          </p:nvPr>
        </p:nvSpPr>
        <p:spPr bwMode="auto">
          <a:xfrm>
            <a:off x="1505744" y="437068"/>
            <a:ext cx="7900987" cy="9924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spcBef>
                <a:spcPct val="0"/>
              </a:spcBef>
              <a:spcAft>
                <a:spcPct val="0"/>
              </a:spcAft>
              <a:defRPr sz="3400" b="1">
                <a:solidFill>
                  <a:schemeClr val="bg1"/>
                </a:solidFill>
                <a:latin typeface="+mj-lt"/>
                <a:ea typeface="+mj-ea"/>
                <a:cs typeface="+mj-cs"/>
              </a:defRPr>
            </a:lvl1pPr>
            <a:lvl2pPr algn="l" rtl="0" eaLnBrk="0" fontAlgn="base" hangingPunct="0">
              <a:spcBef>
                <a:spcPct val="0"/>
              </a:spcBef>
              <a:spcAft>
                <a:spcPct val="0"/>
              </a:spcAft>
              <a:defRPr sz="4400" b="1">
                <a:solidFill>
                  <a:srgbClr val="9BB3FF"/>
                </a:solidFill>
                <a:latin typeface="Arial" charset="0"/>
              </a:defRPr>
            </a:lvl2pPr>
            <a:lvl3pPr algn="l" rtl="0" eaLnBrk="0" fontAlgn="base" hangingPunct="0">
              <a:spcBef>
                <a:spcPct val="0"/>
              </a:spcBef>
              <a:spcAft>
                <a:spcPct val="0"/>
              </a:spcAft>
              <a:defRPr sz="4400" b="1">
                <a:solidFill>
                  <a:srgbClr val="9BB3FF"/>
                </a:solidFill>
                <a:latin typeface="Arial" charset="0"/>
              </a:defRPr>
            </a:lvl3pPr>
            <a:lvl4pPr algn="l" rtl="0" eaLnBrk="0" fontAlgn="base" hangingPunct="0">
              <a:spcBef>
                <a:spcPct val="0"/>
              </a:spcBef>
              <a:spcAft>
                <a:spcPct val="0"/>
              </a:spcAft>
              <a:defRPr sz="4400" b="1">
                <a:solidFill>
                  <a:srgbClr val="9BB3FF"/>
                </a:solidFill>
                <a:latin typeface="Arial" charset="0"/>
              </a:defRPr>
            </a:lvl4pPr>
            <a:lvl5pPr algn="l" rtl="0" eaLnBrk="0" fontAlgn="base" hangingPunct="0">
              <a:spcBef>
                <a:spcPct val="0"/>
              </a:spcBef>
              <a:spcAft>
                <a:spcPct val="0"/>
              </a:spcAft>
              <a:defRPr sz="4400" b="1">
                <a:solidFill>
                  <a:srgbClr val="9BB3FF"/>
                </a:solidFill>
                <a:latin typeface="Arial" charset="0"/>
              </a:defRPr>
            </a:lvl5pPr>
            <a:lvl6pPr marL="457200" algn="l" rtl="0" eaLnBrk="1" fontAlgn="base" hangingPunct="1">
              <a:spcBef>
                <a:spcPct val="0"/>
              </a:spcBef>
              <a:spcAft>
                <a:spcPct val="0"/>
              </a:spcAft>
              <a:defRPr sz="4400" b="1">
                <a:solidFill>
                  <a:srgbClr val="9BB3FF"/>
                </a:solidFill>
                <a:latin typeface="Arial" charset="0"/>
              </a:defRPr>
            </a:lvl6pPr>
            <a:lvl7pPr marL="914400" algn="l" rtl="0" eaLnBrk="1" fontAlgn="base" hangingPunct="1">
              <a:spcBef>
                <a:spcPct val="0"/>
              </a:spcBef>
              <a:spcAft>
                <a:spcPct val="0"/>
              </a:spcAft>
              <a:defRPr sz="4400" b="1">
                <a:solidFill>
                  <a:srgbClr val="9BB3FF"/>
                </a:solidFill>
                <a:latin typeface="Arial" charset="0"/>
              </a:defRPr>
            </a:lvl7pPr>
            <a:lvl8pPr marL="1371600" algn="l" rtl="0" eaLnBrk="1" fontAlgn="base" hangingPunct="1">
              <a:spcBef>
                <a:spcPct val="0"/>
              </a:spcBef>
              <a:spcAft>
                <a:spcPct val="0"/>
              </a:spcAft>
              <a:defRPr sz="4400" b="1">
                <a:solidFill>
                  <a:srgbClr val="9BB3FF"/>
                </a:solidFill>
                <a:latin typeface="Arial" charset="0"/>
              </a:defRPr>
            </a:lvl8pPr>
            <a:lvl9pPr marL="1828800" algn="l" rtl="0" eaLnBrk="1" fontAlgn="base" hangingPunct="1">
              <a:spcBef>
                <a:spcPct val="0"/>
              </a:spcBef>
              <a:spcAft>
                <a:spcPct val="0"/>
              </a:spcAft>
              <a:defRPr sz="4400" b="1">
                <a:solidFill>
                  <a:srgbClr val="9BB3FF"/>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0" cap="none" spc="0" normalizeH="0" baseline="0" noProof="0" dirty="0">
                <a:ln>
                  <a:noFill/>
                </a:ln>
                <a:solidFill>
                  <a:srgbClr val="AF1E2C"/>
                </a:solidFill>
                <a:effectLst/>
                <a:uLnTx/>
                <a:uFillTx/>
                <a:latin typeface="Arial" panose="020B0604020202020204" pitchFamily="34" charset="0"/>
                <a:cs typeface="Arial" panose="020B0604020202020204" pitchFamily="34" charset="0"/>
              </a:rPr>
              <a:t>Antibiotic resistance in UTI can be reduced</a:t>
            </a:r>
          </a:p>
        </p:txBody>
      </p:sp>
      <p:sp>
        <p:nvSpPr>
          <p:cNvPr id="27" name="TextBox 26">
            <a:extLst>
              <a:ext uri="{FF2B5EF4-FFF2-40B4-BE49-F238E27FC236}">
                <a16:creationId xmlns:a16="http://schemas.microsoft.com/office/drawing/2014/main" id="{C644BBF8-09CB-4440-8DC5-F36A7C7DBD47}"/>
              </a:ext>
            </a:extLst>
          </p:cNvPr>
          <p:cNvSpPr txBox="1"/>
          <p:nvPr/>
        </p:nvSpPr>
        <p:spPr>
          <a:xfrm>
            <a:off x="1505744" y="1442388"/>
            <a:ext cx="7368434" cy="646113"/>
          </a:xfrm>
          <a:prstGeom prst="rect">
            <a:avLst/>
          </a:prstGeom>
          <a:noFill/>
        </p:spPr>
        <p:txBody>
          <a:bodyPr wrap="square">
            <a:spAutoFit/>
          </a:bodyPr>
          <a:lstStyle/>
          <a:p>
            <a:pPr>
              <a:defRPr/>
            </a:pPr>
            <a:r>
              <a:rPr lang="en-GB" dirty="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rPr>
              <a:t>Median number of dispensed antibiotic items/1000 registered practice population/year in South West of England 2013-2016</a:t>
            </a:r>
            <a:endParaRPr lang="en-GB" dirty="0">
              <a:solidFill>
                <a:schemeClr val="accent6">
                  <a:lumMod val="10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6189535-C2AD-4FF2-BA2C-1268C071B2AB}"/>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graphicFrame>
        <p:nvGraphicFramePr>
          <p:cNvPr id="5" name="Chart 4" descr="Line graph showing the median number of dispensed Trimethoprim, Nitrofurantoin and Ciprofloxacin in South West England between 2013-2016">
            <a:extLst>
              <a:ext uri="{FF2B5EF4-FFF2-40B4-BE49-F238E27FC236}">
                <a16:creationId xmlns:a16="http://schemas.microsoft.com/office/drawing/2014/main" id="{987C42DE-FB9D-495B-BD58-DC884C2394C0}"/>
              </a:ext>
            </a:extLst>
          </p:cNvPr>
          <p:cNvGraphicFramePr>
            <a:graphicFrameLocks/>
          </p:cNvGraphicFramePr>
          <p:nvPr>
            <p:extLst>
              <p:ext uri="{D42A27DB-BD31-4B8C-83A1-F6EECF244321}">
                <p14:modId xmlns:p14="http://schemas.microsoft.com/office/powerpoint/2010/main" val="2499713262"/>
              </p:ext>
            </p:extLst>
          </p:nvPr>
        </p:nvGraphicFramePr>
        <p:xfrm>
          <a:off x="1231106" y="1998662"/>
          <a:ext cx="5430838" cy="324485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E3B43498-BC43-45B9-B850-A37C654E7D0F}"/>
              </a:ext>
              <a:ext uri="{C183D7F6-B498-43B3-948B-1728B52AA6E4}">
                <adec:decorative xmlns:adec="http://schemas.microsoft.com/office/drawing/2017/decorative" val="1"/>
              </a:ext>
            </a:extLst>
          </p:cNvPr>
          <p:cNvCxnSpPr>
            <a:cxnSpLocks/>
          </p:cNvCxnSpPr>
          <p:nvPr/>
        </p:nvCxnSpPr>
        <p:spPr>
          <a:xfrm>
            <a:off x="4375150" y="2082800"/>
            <a:ext cx="0" cy="1538287"/>
          </a:xfrm>
          <a:prstGeom prst="line">
            <a:avLst/>
          </a:prstGeom>
          <a:ln w="28575">
            <a:solidFill>
              <a:srgbClr val="C00000"/>
            </a:solidFill>
            <a:prstDash val="sysDash"/>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A3D07F3D-F111-40F8-A6C5-035029C5FD37}"/>
              </a:ext>
              <a:ext uri="{C183D7F6-B498-43B3-948B-1728B52AA6E4}">
                <adec:decorative xmlns:adec="http://schemas.microsoft.com/office/drawing/2017/decorative" val="1"/>
              </a:ext>
            </a:extLst>
          </p:cNvPr>
          <p:cNvCxnSpPr>
            <a:cxnSpLocks/>
            <a:stCxn id="18" idx="1"/>
          </p:cNvCxnSpPr>
          <p:nvPr/>
        </p:nvCxnSpPr>
        <p:spPr>
          <a:xfrm flipH="1" flipV="1">
            <a:off x="4375944" y="2793359"/>
            <a:ext cx="2392362" cy="154464"/>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6">
            <a:extLst>
              <a:ext uri="{FF2B5EF4-FFF2-40B4-BE49-F238E27FC236}">
                <a16:creationId xmlns:a16="http://schemas.microsoft.com/office/drawing/2014/main" id="{C862D88F-8704-4C40-85AF-946F7460F1BB}"/>
              </a:ext>
            </a:extLst>
          </p:cNvPr>
          <p:cNvSpPr>
            <a:spLocks noChangeArrowheads="1"/>
          </p:cNvSpPr>
          <p:nvPr/>
        </p:nvSpPr>
        <p:spPr bwMode="auto">
          <a:xfrm>
            <a:off x="6768306" y="2209159"/>
            <a:ext cx="2105872" cy="1477328"/>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GB" dirty="0"/>
              <a:t>Guidance replaced Trimethoprim with Nitrofurantoin as first line choice – Dec 2014.</a:t>
            </a:r>
            <a:endParaRPr lang="en-GB" altLang="en-US" b="1" kern="0" dirty="0"/>
          </a:p>
        </p:txBody>
      </p:sp>
      <p:sp>
        <p:nvSpPr>
          <p:cNvPr id="25" name="Text Placeholder 4">
            <a:extLst>
              <a:ext uri="{FF2B5EF4-FFF2-40B4-BE49-F238E27FC236}">
                <a16:creationId xmlns:a16="http://schemas.microsoft.com/office/drawing/2014/main" id="{05608E90-DCF3-4789-9D61-4AD322EDCF59}"/>
              </a:ext>
            </a:extLst>
          </p:cNvPr>
          <p:cNvSpPr txBox="1">
            <a:spLocks/>
          </p:cNvSpPr>
          <p:nvPr/>
        </p:nvSpPr>
        <p:spPr>
          <a:xfrm>
            <a:off x="683569" y="4927600"/>
            <a:ext cx="8865164" cy="1328506"/>
          </a:xfrm>
          <a:prstGeom prst="rect">
            <a:avLst/>
          </a:prstGeom>
        </p:spPr>
        <p:txBody>
          <a:bodyPr/>
          <a:lstStyle/>
          <a:p>
            <a:pPr eaLnBrk="1" hangingPunct="1">
              <a:spcBef>
                <a:spcPct val="20000"/>
              </a:spcBef>
              <a:buClr>
                <a:srgbClr val="002060"/>
              </a:buClr>
              <a:tabLst>
                <a:tab pos="1162050" algn="l"/>
                <a:tab pos="1695450" algn="l"/>
                <a:tab pos="2247900" algn="l"/>
                <a:tab pos="2781300" algn="l"/>
              </a:tabLst>
              <a:defRPr/>
            </a:pPr>
            <a:r>
              <a:rPr lang="en-GB" dirty="0">
                <a:solidFill>
                  <a:schemeClr val="accent6">
                    <a:lumMod val="10000"/>
                  </a:schemeClr>
                </a:solidFill>
                <a:latin typeface="Arial" panose="020B0604020202020204" pitchFamily="34" charset="0"/>
                <a:cs typeface="Arial" panose="020B0604020202020204" pitchFamily="34" charset="0"/>
              </a:rPr>
              <a:t>Relationship between antibiotic dispensing and resistance in following quarter:</a:t>
            </a:r>
          </a:p>
          <a:p>
            <a:pPr marL="900113" indent="-285750" eaLnBrk="1" hangingPunct="1">
              <a:spcBef>
                <a:spcPct val="20000"/>
              </a:spcBef>
              <a:buClr>
                <a:srgbClr val="002060"/>
              </a:buClr>
              <a:buFont typeface="Arial" panose="020B0604020202020204" pitchFamily="34" charset="0"/>
              <a:buChar char="•"/>
              <a:tabLst>
                <a:tab pos="1162050" algn="l"/>
                <a:tab pos="1695450" algn="l"/>
                <a:tab pos="2247900" algn="l"/>
                <a:tab pos="2781300" algn="l"/>
              </a:tabLst>
              <a:defRPr/>
            </a:pPr>
            <a:r>
              <a:rPr lang="en-GB" kern="0" dirty="0">
                <a:solidFill>
                  <a:schemeClr val="accent6">
                    <a:lumMod val="10000"/>
                  </a:schemeClr>
                </a:solidFill>
                <a:latin typeface="Arial" panose="020B0604020202020204" pitchFamily="34" charset="0"/>
                <a:cs typeface="Arial" panose="020B0604020202020204" pitchFamily="34" charset="0"/>
              </a:rPr>
              <a:t>Ciprofloxacin – Odds of resistance </a:t>
            </a:r>
            <a:r>
              <a:rPr lang="en-GB" dirty="0">
                <a:solidFill>
                  <a:schemeClr val="accent6">
                    <a:lumMod val="10000"/>
                  </a:schemeClr>
                </a:solidFill>
                <a:latin typeface="Arial" panose="020B0604020202020204" pitchFamily="34" charset="0"/>
                <a:cs typeface="Arial" panose="020B0604020202020204" pitchFamily="34" charset="0"/>
              </a:rPr>
              <a:t>0.982 (95% CI: 0.965 to 0.999)</a:t>
            </a:r>
          </a:p>
          <a:p>
            <a:pPr marL="900113" indent="-285750" eaLnBrk="1" hangingPunct="1">
              <a:spcBef>
                <a:spcPct val="20000"/>
              </a:spcBef>
              <a:buClr>
                <a:srgbClr val="002060"/>
              </a:buClr>
              <a:buFont typeface="Arial" panose="020B0604020202020204" pitchFamily="34" charset="0"/>
              <a:buChar char="•"/>
              <a:tabLst>
                <a:tab pos="1162050" algn="l"/>
                <a:tab pos="1695450" algn="l"/>
                <a:tab pos="2247900" algn="l"/>
                <a:tab pos="2781300" algn="l"/>
              </a:tabLst>
              <a:defRPr/>
            </a:pPr>
            <a:r>
              <a:rPr lang="en-GB" kern="0" dirty="0">
                <a:solidFill>
                  <a:schemeClr val="accent6">
                    <a:lumMod val="10000"/>
                  </a:schemeClr>
                </a:solidFill>
                <a:latin typeface="Arial" panose="020B0604020202020204" pitchFamily="34" charset="0"/>
                <a:cs typeface="Arial" panose="020B0604020202020204" pitchFamily="34" charset="0"/>
              </a:rPr>
              <a:t>Trimethoprim – Odds of resistance 0.992 (95% CI: 0.988 to 0.997)</a:t>
            </a:r>
          </a:p>
          <a:p>
            <a:pPr marL="900113" indent="-285750" eaLnBrk="1" hangingPunct="1">
              <a:spcBef>
                <a:spcPct val="20000"/>
              </a:spcBef>
              <a:buClr>
                <a:srgbClr val="002060"/>
              </a:buClr>
              <a:buFont typeface="Arial" panose="020B0604020202020204" pitchFamily="34" charset="0"/>
              <a:buChar char="•"/>
              <a:tabLst>
                <a:tab pos="1162050" algn="l"/>
                <a:tab pos="1695450" algn="l"/>
                <a:tab pos="2247900" algn="l"/>
                <a:tab pos="2781300" algn="l"/>
              </a:tabLst>
              <a:defRPr/>
            </a:pPr>
            <a:r>
              <a:rPr lang="en-GB" kern="0" dirty="0">
                <a:solidFill>
                  <a:schemeClr val="accent6">
                    <a:lumMod val="10000"/>
                  </a:schemeClr>
                </a:solidFill>
                <a:latin typeface="Arial" panose="020B0604020202020204" pitchFamily="34" charset="0"/>
                <a:cs typeface="Arial" panose="020B0604020202020204" pitchFamily="34" charset="0"/>
              </a:rPr>
              <a:t>Nitrofurantoin – Odds of resistance 0.999 (95% CI: 0.988 to 1.013)</a:t>
            </a:r>
          </a:p>
        </p:txBody>
      </p:sp>
      <p:sp>
        <p:nvSpPr>
          <p:cNvPr id="13" name="TextBox 13">
            <a:extLst>
              <a:ext uri="{FF2B5EF4-FFF2-40B4-BE49-F238E27FC236}">
                <a16:creationId xmlns:a16="http://schemas.microsoft.com/office/drawing/2014/main" id="{94C18409-3975-4088-AAC2-5C8C2D21FAFE}"/>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26" name="TextBox 5">
            <a:extLst>
              <a:ext uri="{FF2B5EF4-FFF2-40B4-BE49-F238E27FC236}">
                <a16:creationId xmlns:a16="http://schemas.microsoft.com/office/drawing/2014/main" id="{1F3A7158-73CA-4CE6-A335-E4DEFA6A66D3}"/>
              </a:ext>
            </a:extLst>
          </p:cNvPr>
          <p:cNvSpPr txBox="1">
            <a:spLocks noChangeArrowheads="1"/>
          </p:cNvSpPr>
          <p:nvPr/>
        </p:nvSpPr>
        <p:spPr bwMode="auto">
          <a:xfrm>
            <a:off x="6767513" y="6256109"/>
            <a:ext cx="2444453" cy="600164"/>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GB" altLang="en-US" sz="1100" kern="0" dirty="0">
              <a:solidFill>
                <a:srgbClr val="000000"/>
              </a:solidFill>
            </a:endParaRPr>
          </a:p>
          <a:p>
            <a:pPr eaLnBrk="1" hangingPunct="1">
              <a:defRPr/>
            </a:pPr>
            <a:r>
              <a:rPr lang="en-GB" altLang="en-US" sz="1100" kern="0" dirty="0">
                <a:solidFill>
                  <a:srgbClr val="000000"/>
                </a:solidFill>
              </a:rPr>
              <a:t>Hammond </a:t>
            </a:r>
            <a:r>
              <a:rPr lang="en-GB" altLang="en-US" sz="1100" i="1" kern="0" dirty="0">
                <a:solidFill>
                  <a:srgbClr val="000000"/>
                </a:solidFill>
              </a:rPr>
              <a:t>et al. PLoS ONE </a:t>
            </a:r>
            <a:r>
              <a:rPr lang="en-GB" altLang="en-US" sz="1100" kern="0" dirty="0">
                <a:solidFill>
                  <a:srgbClr val="000000"/>
                </a:solidFill>
              </a:rPr>
              <a:t>(2020) : </a:t>
            </a:r>
          </a:p>
          <a:p>
            <a:pPr eaLnBrk="1" hangingPunct="1">
              <a:defRPr/>
            </a:pPr>
            <a:r>
              <a:rPr lang="en-GB" altLang="en-US" sz="1100" kern="0" dirty="0">
                <a:solidFill>
                  <a:srgbClr val="000000"/>
                </a:solidFill>
              </a:rPr>
              <a:t>e0232903.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Graphic spid="5" grpId="0">
        <p:bldAsOne/>
      </p:bldGraphic>
      <p:bldP spid="18"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0105-A04D-30B2-8AD4-1A4EDF29C83D}"/>
              </a:ext>
            </a:extLst>
          </p:cNvPr>
          <p:cNvSpPr>
            <a:spLocks noGrp="1"/>
          </p:cNvSpPr>
          <p:nvPr>
            <p:ph type="title"/>
          </p:nvPr>
        </p:nvSpPr>
        <p:spPr>
          <a:xfrm>
            <a:off x="1591055" y="365126"/>
            <a:ext cx="7552945" cy="1260125"/>
          </a:xfrm>
        </p:spPr>
        <p:txBody>
          <a:bodyPr>
            <a:normAutofit/>
          </a:bodyPr>
          <a:lstStyle/>
          <a:p>
            <a:r>
              <a:rPr lang="en-GB" sz="3600" b="0" dirty="0"/>
              <a:t>Antibiotic resistance in urine samples rises with age</a:t>
            </a:r>
          </a:p>
        </p:txBody>
      </p:sp>
      <p:graphicFrame>
        <p:nvGraphicFramePr>
          <p:cNvPr id="6" name="Chart 5">
            <a:extLst>
              <a:ext uri="{FF2B5EF4-FFF2-40B4-BE49-F238E27FC236}">
                <a16:creationId xmlns:a16="http://schemas.microsoft.com/office/drawing/2014/main" id="{288A6D32-E544-37F0-54BC-10ECF2977D72}"/>
              </a:ext>
            </a:extLst>
          </p:cNvPr>
          <p:cNvGraphicFramePr>
            <a:graphicFrameLocks/>
          </p:cNvGraphicFramePr>
          <p:nvPr>
            <p:extLst>
              <p:ext uri="{D42A27DB-BD31-4B8C-83A1-F6EECF244321}">
                <p14:modId xmlns:p14="http://schemas.microsoft.com/office/powerpoint/2010/main" val="1247719199"/>
              </p:ext>
            </p:extLst>
          </p:nvPr>
        </p:nvGraphicFramePr>
        <p:xfrm>
          <a:off x="404442" y="1498123"/>
          <a:ext cx="8540053" cy="23116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BD7C76C5-5F33-3215-BFF4-B644AB36E826}"/>
              </a:ext>
            </a:extLst>
          </p:cNvPr>
          <p:cNvGraphicFramePr>
            <a:graphicFrameLocks/>
          </p:cNvGraphicFramePr>
          <p:nvPr>
            <p:extLst>
              <p:ext uri="{D42A27DB-BD31-4B8C-83A1-F6EECF244321}">
                <p14:modId xmlns:p14="http://schemas.microsoft.com/office/powerpoint/2010/main" val="4056061481"/>
              </p:ext>
            </p:extLst>
          </p:nvPr>
        </p:nvGraphicFramePr>
        <p:xfrm>
          <a:off x="404442" y="3682668"/>
          <a:ext cx="8739558" cy="252400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C798AD26-1707-B1DC-492B-D996A4204CCF}"/>
              </a:ext>
            </a:extLst>
          </p:cNvPr>
          <p:cNvSpPr txBox="1"/>
          <p:nvPr/>
        </p:nvSpPr>
        <p:spPr>
          <a:xfrm>
            <a:off x="5902036" y="6468570"/>
            <a:ext cx="3241964" cy="276999"/>
          </a:xfrm>
          <a:prstGeom prst="rect">
            <a:avLst/>
          </a:prstGeom>
          <a:noFill/>
        </p:spPr>
        <p:txBody>
          <a:bodyPr wrap="square" rtlCol="0">
            <a:spAutoFit/>
          </a:bodyPr>
          <a:lstStyle/>
          <a:p>
            <a:r>
              <a:rPr lang="en-GB" sz="1200" dirty="0"/>
              <a:t>UKHSA surveillance data – March 2024</a:t>
            </a:r>
          </a:p>
        </p:txBody>
      </p:sp>
    </p:spTree>
    <p:extLst>
      <p:ext uri="{BB962C8B-B14F-4D97-AF65-F5344CB8AC3E}">
        <p14:creationId xmlns:p14="http://schemas.microsoft.com/office/powerpoint/2010/main" val="2972408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F91019B7-1AD0-4E97-BD38-8EAFF3152E4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801" y="95802"/>
            <a:ext cx="1101534" cy="130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a:extLst>
              <a:ext uri="{FF2B5EF4-FFF2-40B4-BE49-F238E27FC236}">
                <a16:creationId xmlns:a16="http://schemas.microsoft.com/office/drawing/2014/main" id="{62E91514-16E9-4131-9757-49F5A298929A}"/>
              </a:ext>
            </a:extLst>
          </p:cNvPr>
          <p:cNvSpPr>
            <a:spLocks noGrp="1" noChangeArrowheads="1"/>
          </p:cNvSpPr>
          <p:nvPr>
            <p:ph type="title"/>
          </p:nvPr>
        </p:nvSpPr>
        <p:spPr>
          <a:xfrm>
            <a:off x="1665531" y="490102"/>
            <a:ext cx="7265080" cy="792163"/>
          </a:xfrm>
        </p:spPr>
        <p:txBody>
          <a:bodyPr>
            <a:normAutofit fontScale="90000"/>
          </a:bodyPr>
          <a:lstStyle/>
          <a:p>
            <a:pPr eaLnBrk="1" hangingPunct="1"/>
            <a:r>
              <a:rPr lang="en-GB" altLang="en-US" sz="4000" b="0" dirty="0">
                <a:solidFill>
                  <a:srgbClr val="AF1E2C"/>
                </a:solidFill>
                <a:latin typeface="Arial" panose="020B0604020202020204" pitchFamily="34" charset="0"/>
                <a:cs typeface="Arial" panose="020B0604020202020204" pitchFamily="34" charset="0"/>
              </a:rPr>
              <a:t>Antibiotic resistance affects the recovery of patients with UTI</a:t>
            </a:r>
          </a:p>
        </p:txBody>
      </p:sp>
      <p:sp>
        <p:nvSpPr>
          <p:cNvPr id="8" name="TextBox 7">
            <a:extLst>
              <a:ext uri="{FF2B5EF4-FFF2-40B4-BE49-F238E27FC236}">
                <a16:creationId xmlns:a16="http://schemas.microsoft.com/office/drawing/2014/main" id="{4D48F3D1-C087-4952-A30D-B29A84D6ECFF}"/>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
        <p:nvSpPr>
          <p:cNvPr id="25640" name="TextBox 9">
            <a:extLst>
              <a:ext uri="{FF2B5EF4-FFF2-40B4-BE49-F238E27FC236}">
                <a16:creationId xmlns:a16="http://schemas.microsoft.com/office/drawing/2014/main" id="{8376D4D2-B0C3-409D-9036-82936800A317}"/>
              </a:ext>
            </a:extLst>
          </p:cNvPr>
          <p:cNvSpPr txBox="1">
            <a:spLocks noChangeArrowheads="1"/>
          </p:cNvSpPr>
          <p:nvPr/>
        </p:nvSpPr>
        <p:spPr bwMode="auto">
          <a:xfrm>
            <a:off x="821393" y="1614488"/>
            <a:ext cx="8322607" cy="89255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defRPr/>
            </a:pPr>
            <a:r>
              <a:rPr lang="en-GB" altLang="en-US" sz="2600" dirty="0">
                <a:solidFill>
                  <a:schemeClr val="accent6">
                    <a:lumMod val="10000"/>
                  </a:schemeClr>
                </a:solidFill>
                <a:latin typeface="Arial" panose="020B0604020202020204" pitchFamily="34" charset="0"/>
              </a:rPr>
              <a:t>Clinical outcomes of uncomplicated UTIs in English GP treated with empirical trimethoprim</a:t>
            </a:r>
            <a:endParaRPr lang="en-GB" altLang="en-US" sz="2600" dirty="0">
              <a:solidFill>
                <a:srgbClr val="000000"/>
              </a:solidFill>
              <a:latin typeface="Arial" panose="020B0604020202020204" pitchFamily="34" charset="0"/>
            </a:endParaRPr>
          </a:p>
        </p:txBody>
      </p:sp>
      <p:graphicFrame>
        <p:nvGraphicFramePr>
          <p:cNvPr id="7" name="Content Placeholder 8">
            <a:extLst>
              <a:ext uri="{FF2B5EF4-FFF2-40B4-BE49-F238E27FC236}">
                <a16:creationId xmlns:a16="http://schemas.microsoft.com/office/drawing/2014/main" id="{0DA30363-5DA0-4E42-A4A0-DECFF6A7BFA9}"/>
              </a:ext>
            </a:extLst>
          </p:cNvPr>
          <p:cNvGraphicFramePr>
            <a:graphicFrameLocks noGrp="1"/>
          </p:cNvGraphicFramePr>
          <p:nvPr>
            <p:ph sz="half" idx="10"/>
            <p:extLst>
              <p:ext uri="{D42A27DB-BD31-4B8C-83A1-F6EECF244321}">
                <p14:modId xmlns:p14="http://schemas.microsoft.com/office/powerpoint/2010/main" val="4192891760"/>
              </p:ext>
            </p:extLst>
          </p:nvPr>
        </p:nvGraphicFramePr>
        <p:xfrm>
          <a:off x="893843" y="2535625"/>
          <a:ext cx="8036768" cy="3566268"/>
        </p:xfrm>
        <a:graphic>
          <a:graphicData uri="http://schemas.openxmlformats.org/drawingml/2006/table">
            <a:tbl>
              <a:tblPr firstRow="1" bandRow="1">
                <a:tableStyleId>{F5AB1C69-6EDB-4FF4-983F-18BD219EF322}</a:tableStyleId>
              </a:tblPr>
              <a:tblGrid>
                <a:gridCol w="3640057">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gridCol w="1765300">
                  <a:extLst>
                    <a:ext uri="{9D8B030D-6E8A-4147-A177-3AD203B41FA5}">
                      <a16:colId xmlns:a16="http://schemas.microsoft.com/office/drawing/2014/main" val="20002"/>
                    </a:ext>
                  </a:extLst>
                </a:gridCol>
                <a:gridCol w="1082011">
                  <a:extLst>
                    <a:ext uri="{9D8B030D-6E8A-4147-A177-3AD203B41FA5}">
                      <a16:colId xmlns:a16="http://schemas.microsoft.com/office/drawing/2014/main" val="20003"/>
                    </a:ext>
                  </a:extLst>
                </a:gridCol>
              </a:tblGrid>
              <a:tr h="341202">
                <a:tc>
                  <a:txBody>
                    <a:bodyPr/>
                    <a:lstStyle/>
                    <a:p>
                      <a:endParaRPr lang="en-GB" sz="1800" b="0" dirty="0">
                        <a:latin typeface="Arial" panose="020B0604020202020204" pitchFamily="34" charset="0"/>
                        <a:cs typeface="Arial" panose="020B0604020202020204" pitchFamily="34" charset="0"/>
                      </a:endParaRPr>
                    </a:p>
                  </a:txBody>
                  <a:tcPr marL="91434" marR="91434" marT="45729" marB="45729"/>
                </a:tc>
                <a:tc gridSpan="2">
                  <a:txBody>
                    <a:bodyPr/>
                    <a:lstStyle/>
                    <a:p>
                      <a:pPr algn="ctr"/>
                      <a:r>
                        <a:rPr lang="en-GB" sz="1800" b="0" dirty="0">
                          <a:latin typeface="Arial" panose="020B0604020202020204" pitchFamily="34" charset="0"/>
                          <a:cs typeface="Arial" panose="020B0604020202020204" pitchFamily="34" charset="0"/>
                        </a:rPr>
                        <a:t>Patients with:</a:t>
                      </a:r>
                    </a:p>
                  </a:txBody>
                  <a:tcPr marL="91434" marR="91434" marT="45729" marB="45729"/>
                </a:tc>
                <a:tc hMerge="1">
                  <a:txBody>
                    <a:bodyPr/>
                    <a:lstStyle/>
                    <a:p>
                      <a:pPr algn="ctr"/>
                      <a:endParaRPr lang="en-GB" dirty="0"/>
                    </a:p>
                  </a:txBody>
                  <a:tcPr/>
                </a:tc>
                <a:tc>
                  <a:txBody>
                    <a:bodyPr/>
                    <a:lstStyle/>
                    <a:p>
                      <a:pPr algn="ctr"/>
                      <a:endParaRPr lang="en-GB" sz="1800" b="0" dirty="0">
                        <a:solidFill>
                          <a:srgbClr val="000000"/>
                        </a:solidFill>
                        <a:latin typeface="Arial" panose="020B0604020202020204" pitchFamily="34" charset="0"/>
                        <a:cs typeface="Arial" panose="020B0604020202020204" pitchFamily="34" charset="0"/>
                      </a:endParaRPr>
                    </a:p>
                  </a:txBody>
                  <a:tcPr marL="91434" marR="91434" marT="45729" marB="45729" anchor="ctr"/>
                </a:tc>
                <a:extLst>
                  <a:ext uri="{0D108BD9-81ED-4DB2-BD59-A6C34878D82A}">
                    <a16:rowId xmlns:a16="http://schemas.microsoft.com/office/drawing/2014/main" val="10000"/>
                  </a:ext>
                </a:extLst>
              </a:tr>
              <a:tr h="365778">
                <a:tc>
                  <a:txBody>
                    <a:bodyPr/>
                    <a:lstStyle/>
                    <a:p>
                      <a:endParaRPr lang="en-GB" sz="1800" b="0" dirty="0">
                        <a:solidFill>
                          <a:schemeClr val="accent6">
                            <a:lumMod val="10000"/>
                          </a:schemeClr>
                        </a:solidFill>
                        <a:latin typeface="Arial" panose="020B0604020202020204" pitchFamily="34" charset="0"/>
                        <a:cs typeface="Arial" panose="020B0604020202020204" pitchFamily="34" charset="0"/>
                      </a:endParaRPr>
                    </a:p>
                  </a:txBody>
                  <a:tcPr marL="91434" marR="91434" marT="45729" marB="45729"/>
                </a:tc>
                <a:tc>
                  <a:txBody>
                    <a:bodyPr/>
                    <a:lstStyle/>
                    <a:p>
                      <a:pPr algn="ctr"/>
                      <a:r>
                        <a:rPr lang="en-GB" sz="1800" b="0" dirty="0">
                          <a:solidFill>
                            <a:schemeClr val="tx1"/>
                          </a:solidFill>
                          <a:latin typeface="Arial" panose="020B0604020202020204" pitchFamily="34" charset="0"/>
                          <a:cs typeface="Arial" panose="020B0604020202020204" pitchFamily="34" charset="0"/>
                        </a:rPr>
                        <a:t>Resistant UTI</a:t>
                      </a:r>
                    </a:p>
                  </a:txBody>
                  <a:tcPr marL="91434" marR="91434" marT="45729" marB="45729" anchor="ctr"/>
                </a:tc>
                <a:tc>
                  <a:txBody>
                    <a:bodyPr/>
                    <a:lstStyle/>
                    <a:p>
                      <a:pPr algn="ctr"/>
                      <a:r>
                        <a:rPr lang="en-GB" sz="1800" b="0" dirty="0">
                          <a:solidFill>
                            <a:srgbClr val="000000"/>
                          </a:solidFill>
                          <a:latin typeface="Arial" panose="020B0604020202020204" pitchFamily="34" charset="0"/>
                          <a:cs typeface="Arial" panose="020B0604020202020204" pitchFamily="34" charset="0"/>
                        </a:rPr>
                        <a:t>Susceptible UTI</a:t>
                      </a:r>
                    </a:p>
                  </a:txBody>
                  <a:tcPr marL="91434" marR="91434" marT="45729" marB="45729" anchor="ctr"/>
                </a:tc>
                <a:tc>
                  <a:txBody>
                    <a:bodyPr/>
                    <a:lstStyle/>
                    <a:p>
                      <a:pPr algn="ctr"/>
                      <a:r>
                        <a:rPr lang="en-GB" sz="1800" b="0" dirty="0">
                          <a:solidFill>
                            <a:srgbClr val="000000"/>
                          </a:solidFill>
                          <a:latin typeface="Arial" panose="020B0604020202020204" pitchFamily="34" charset="0"/>
                          <a:cs typeface="Arial" panose="020B0604020202020204" pitchFamily="34" charset="0"/>
                        </a:rPr>
                        <a:t>P-value</a:t>
                      </a:r>
                    </a:p>
                  </a:txBody>
                  <a:tcPr marL="91434" marR="91434" marT="45729" marB="45729" anchor="ctr"/>
                </a:tc>
                <a:extLst>
                  <a:ext uri="{0D108BD9-81ED-4DB2-BD59-A6C34878D82A}">
                    <a16:rowId xmlns:a16="http://schemas.microsoft.com/office/drawing/2014/main" val="10001"/>
                  </a:ext>
                </a:extLst>
              </a:tr>
              <a:tr h="390077">
                <a:tc>
                  <a:txBody>
                    <a:bodyPr/>
                    <a:lstStyle/>
                    <a:p>
                      <a:r>
                        <a:rPr lang="en-GB" sz="1800" b="0" dirty="0">
                          <a:solidFill>
                            <a:schemeClr val="accent6">
                              <a:lumMod val="10000"/>
                            </a:schemeClr>
                          </a:solidFill>
                          <a:latin typeface="Arial" panose="020B0604020202020204" pitchFamily="34" charset="0"/>
                          <a:cs typeface="Arial" panose="020B0604020202020204" pitchFamily="34" charset="0"/>
                        </a:rPr>
                        <a:t>Median time to symptom</a:t>
                      </a:r>
                      <a:r>
                        <a:rPr lang="en-GB" sz="1800" b="0" baseline="0" dirty="0">
                          <a:solidFill>
                            <a:schemeClr val="accent6">
                              <a:lumMod val="10000"/>
                            </a:schemeClr>
                          </a:solidFill>
                          <a:latin typeface="Arial" panose="020B0604020202020204" pitchFamily="34" charset="0"/>
                          <a:cs typeface="Arial" panose="020B0604020202020204" pitchFamily="34" charset="0"/>
                        </a:rPr>
                        <a:t> resolution (207)</a:t>
                      </a:r>
                      <a:endParaRPr lang="en-GB" sz="1800" b="0" dirty="0">
                        <a:solidFill>
                          <a:schemeClr val="accent6">
                            <a:lumMod val="10000"/>
                          </a:schemeClr>
                        </a:solidFill>
                        <a:latin typeface="Arial" panose="020B0604020202020204" pitchFamily="34" charset="0"/>
                        <a:cs typeface="Arial" panose="020B0604020202020204" pitchFamily="34" charset="0"/>
                      </a:endParaRPr>
                    </a:p>
                  </a:txBody>
                  <a:tcPr marL="91434" marR="91434" marT="45729" marB="45729" anchor="ctr"/>
                </a:tc>
                <a:tc>
                  <a:txBody>
                    <a:bodyPr/>
                    <a:lstStyle/>
                    <a:p>
                      <a:pPr algn="ctr"/>
                      <a:r>
                        <a:rPr lang="en-GB" sz="1800" b="0" dirty="0">
                          <a:solidFill>
                            <a:schemeClr val="tx1"/>
                          </a:solidFill>
                          <a:latin typeface="Arial" panose="020B0604020202020204" pitchFamily="34" charset="0"/>
                          <a:cs typeface="Arial" panose="020B0604020202020204" pitchFamily="34" charset="0"/>
                        </a:rPr>
                        <a:t>7 days</a:t>
                      </a:r>
                    </a:p>
                  </a:txBody>
                  <a:tcPr marL="91434" marR="91434" marT="45729" marB="45729" anchor="ctr"/>
                </a:tc>
                <a:tc>
                  <a:txBody>
                    <a:bodyPr/>
                    <a:lstStyle/>
                    <a:p>
                      <a:pPr algn="ctr"/>
                      <a:r>
                        <a:rPr lang="en-GB" sz="1800" b="0" dirty="0">
                          <a:solidFill>
                            <a:srgbClr val="000000"/>
                          </a:solidFill>
                          <a:latin typeface="Arial" panose="020B0604020202020204" pitchFamily="34" charset="0"/>
                          <a:cs typeface="Arial" panose="020B0604020202020204" pitchFamily="34" charset="0"/>
                        </a:rPr>
                        <a:t>4 days</a:t>
                      </a:r>
                    </a:p>
                  </a:txBody>
                  <a:tcPr marL="91434" marR="91434" marT="45729" marB="45729" anchor="ctr"/>
                </a:tc>
                <a:tc>
                  <a:txBody>
                    <a:bodyPr/>
                    <a:lstStyle/>
                    <a:p>
                      <a:pPr algn="ctr"/>
                      <a:r>
                        <a:rPr lang="en-GB" sz="1800" b="0" dirty="0">
                          <a:solidFill>
                            <a:srgbClr val="000000"/>
                          </a:solidFill>
                          <a:latin typeface="Arial" panose="020B0604020202020204" pitchFamily="34" charset="0"/>
                          <a:cs typeface="Arial" panose="020B0604020202020204" pitchFamily="34" charset="0"/>
                        </a:rPr>
                        <a:t>0.0002</a:t>
                      </a:r>
                    </a:p>
                  </a:txBody>
                  <a:tcPr marL="91434" marR="91434" marT="45729" marB="45729" anchor="ctr"/>
                </a:tc>
                <a:extLst>
                  <a:ext uri="{0D108BD9-81ED-4DB2-BD59-A6C34878D82A}">
                    <a16:rowId xmlns:a16="http://schemas.microsoft.com/office/drawing/2014/main" val="10002"/>
                  </a:ext>
                </a:extLst>
              </a:tr>
              <a:tr h="390077">
                <a:tc>
                  <a:txBody>
                    <a:bodyPr/>
                    <a:lstStyle/>
                    <a:p>
                      <a:r>
                        <a:rPr lang="en-GB" sz="1800" b="0" dirty="0">
                          <a:solidFill>
                            <a:schemeClr val="accent6">
                              <a:lumMod val="10000"/>
                            </a:schemeClr>
                          </a:solidFill>
                          <a:latin typeface="Arial" panose="020B0604020202020204" pitchFamily="34" charset="0"/>
                          <a:cs typeface="Arial" panose="020B0604020202020204" pitchFamily="34" charset="0"/>
                        </a:rPr>
                        <a:t>Re-consultation in first week or less (317)</a:t>
                      </a:r>
                    </a:p>
                  </a:txBody>
                  <a:tcPr marL="91434" marR="91434" marT="45729" marB="45729" anchor="ctr"/>
                </a:tc>
                <a:tc>
                  <a:txBody>
                    <a:bodyPr/>
                    <a:lstStyle/>
                    <a:p>
                      <a:pPr algn="ctr"/>
                      <a:r>
                        <a:rPr lang="en-GB" sz="1800" b="0" dirty="0">
                          <a:solidFill>
                            <a:schemeClr val="tx1"/>
                          </a:solidFill>
                          <a:latin typeface="Arial" panose="020B0604020202020204" pitchFamily="34" charset="0"/>
                          <a:cs typeface="Arial" panose="020B0604020202020204" pitchFamily="34" charset="0"/>
                        </a:rPr>
                        <a:t>17/44, 39%</a:t>
                      </a:r>
                    </a:p>
                  </a:txBody>
                  <a:tcPr marL="91434" marR="91434" marT="45729" marB="45729" anchor="ctr"/>
                </a:tc>
                <a:tc>
                  <a:txBody>
                    <a:bodyPr/>
                    <a:lstStyle/>
                    <a:p>
                      <a:pPr algn="ctr"/>
                      <a:r>
                        <a:rPr lang="en-GB" sz="1800" b="0" dirty="0">
                          <a:solidFill>
                            <a:srgbClr val="000000"/>
                          </a:solidFill>
                          <a:latin typeface="Arial" panose="020B0604020202020204" pitchFamily="34" charset="0"/>
                          <a:cs typeface="Arial" panose="020B0604020202020204" pitchFamily="34" charset="0"/>
                        </a:rPr>
                        <a:t>17/273,  6%</a:t>
                      </a:r>
                    </a:p>
                  </a:txBody>
                  <a:tcPr marL="91434" marR="91434" marT="45729" marB="45729" anchor="ctr"/>
                </a:tc>
                <a:tc>
                  <a:txBody>
                    <a:bodyPr/>
                    <a:lstStyle/>
                    <a:p>
                      <a:pPr algn="ctr"/>
                      <a:r>
                        <a:rPr lang="en-GB" sz="1800" b="0" dirty="0">
                          <a:solidFill>
                            <a:srgbClr val="000000"/>
                          </a:solidFill>
                          <a:latin typeface="Arial" panose="020B0604020202020204" pitchFamily="34" charset="0"/>
                          <a:cs typeface="Arial" panose="020B0604020202020204" pitchFamily="34" charset="0"/>
                        </a:rPr>
                        <a:t>&lt;0.0001</a:t>
                      </a:r>
                    </a:p>
                  </a:txBody>
                  <a:tcPr marL="91434" marR="91434" marT="45729" marB="45729" anchor="ctr"/>
                </a:tc>
                <a:extLst>
                  <a:ext uri="{0D108BD9-81ED-4DB2-BD59-A6C34878D82A}">
                    <a16:rowId xmlns:a16="http://schemas.microsoft.com/office/drawing/2014/main" val="10003"/>
                  </a:ext>
                </a:extLst>
              </a:tr>
              <a:tr h="3900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accent6">
                              <a:lumMod val="10000"/>
                            </a:schemeClr>
                          </a:solidFill>
                          <a:latin typeface="Arial" panose="020B0604020202020204" pitchFamily="34" charset="0"/>
                          <a:cs typeface="Arial" panose="020B0604020202020204" pitchFamily="34" charset="0"/>
                        </a:rPr>
                        <a:t>Further antibiotic</a:t>
                      </a:r>
                      <a:r>
                        <a:rPr lang="en-GB" sz="1800" b="0" baseline="0" dirty="0">
                          <a:solidFill>
                            <a:schemeClr val="accent6">
                              <a:lumMod val="10000"/>
                            </a:schemeClr>
                          </a:solidFill>
                          <a:latin typeface="Arial" panose="020B0604020202020204" pitchFamily="34" charset="0"/>
                          <a:cs typeface="Arial" panose="020B0604020202020204" pitchFamily="34" charset="0"/>
                        </a:rPr>
                        <a:t> in first week </a:t>
                      </a:r>
                      <a:r>
                        <a:rPr lang="en-GB" sz="1800" b="0" dirty="0">
                          <a:solidFill>
                            <a:schemeClr val="accent6">
                              <a:lumMod val="10000"/>
                            </a:schemeClr>
                          </a:solidFill>
                          <a:latin typeface="Arial" panose="020B0604020202020204" pitchFamily="34" charset="0"/>
                          <a:cs typeface="Arial" panose="020B0604020202020204" pitchFamily="34" charset="0"/>
                        </a:rPr>
                        <a:t>(317)</a:t>
                      </a:r>
                    </a:p>
                  </a:txBody>
                  <a:tcPr marL="91434" marR="91434" marT="45729" marB="45729" anchor="ctr"/>
                </a:tc>
                <a:tc>
                  <a:txBody>
                    <a:bodyPr/>
                    <a:lstStyle/>
                    <a:p>
                      <a:pPr algn="ctr"/>
                      <a:r>
                        <a:rPr lang="en-GB" sz="1800" b="0" dirty="0">
                          <a:solidFill>
                            <a:schemeClr val="tx1"/>
                          </a:solidFill>
                          <a:latin typeface="Arial" panose="020B0604020202020204" pitchFamily="34" charset="0"/>
                          <a:cs typeface="Arial" panose="020B0604020202020204" pitchFamily="34" charset="0"/>
                        </a:rPr>
                        <a:t>16/44, 36%</a:t>
                      </a:r>
                    </a:p>
                  </a:txBody>
                  <a:tcPr marL="91434" marR="91434"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dirty="0">
                          <a:solidFill>
                            <a:srgbClr val="000000"/>
                          </a:solidFill>
                          <a:latin typeface="Arial" panose="020B0604020202020204" pitchFamily="34" charset="0"/>
                          <a:cs typeface="Arial" panose="020B0604020202020204" pitchFamily="34" charset="0"/>
                        </a:rPr>
                        <a:t>11/273,  4%</a:t>
                      </a:r>
                    </a:p>
                  </a:txBody>
                  <a:tcPr marL="91434" marR="91434"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dirty="0">
                          <a:solidFill>
                            <a:srgbClr val="000000"/>
                          </a:solidFill>
                          <a:latin typeface="Arial" panose="020B0604020202020204" pitchFamily="34" charset="0"/>
                          <a:cs typeface="Arial" panose="020B0604020202020204" pitchFamily="34" charset="0"/>
                        </a:rPr>
                        <a:t>&lt;0.0001</a:t>
                      </a:r>
                    </a:p>
                  </a:txBody>
                  <a:tcPr marL="91434" marR="91434" marT="45729" marB="45729" anchor="ctr"/>
                </a:tc>
                <a:extLst>
                  <a:ext uri="{0D108BD9-81ED-4DB2-BD59-A6C34878D82A}">
                    <a16:rowId xmlns:a16="http://schemas.microsoft.com/office/drawing/2014/main" val="10004"/>
                  </a:ext>
                </a:extLst>
              </a:tr>
              <a:tr h="390077">
                <a:tc>
                  <a:txBody>
                    <a:bodyPr/>
                    <a:lstStyle/>
                    <a:p>
                      <a:r>
                        <a:rPr lang="en-GB" sz="1800" b="0" dirty="0">
                          <a:solidFill>
                            <a:schemeClr val="accent6">
                              <a:lumMod val="10000"/>
                            </a:schemeClr>
                          </a:solidFill>
                          <a:latin typeface="Arial" panose="020B0604020202020204" pitchFamily="34" charset="0"/>
                          <a:cs typeface="Arial" panose="020B0604020202020204" pitchFamily="34" charset="0"/>
                        </a:rPr>
                        <a:t>Still had bacteriuria at 1 month (132)</a:t>
                      </a:r>
                    </a:p>
                  </a:txBody>
                  <a:tcPr marL="91434" marR="91434" marT="45729" marB="45729" anchor="ctr"/>
                </a:tc>
                <a:tc>
                  <a:txBody>
                    <a:bodyPr/>
                    <a:lstStyle/>
                    <a:p>
                      <a:pPr algn="ctr"/>
                      <a:r>
                        <a:rPr lang="en-GB" sz="1800" b="0" dirty="0">
                          <a:solidFill>
                            <a:schemeClr val="tx1"/>
                          </a:solidFill>
                          <a:latin typeface="Arial" panose="020B0604020202020204" pitchFamily="34" charset="0"/>
                          <a:cs typeface="Arial" panose="020B0604020202020204" pitchFamily="34" charset="0"/>
                        </a:rPr>
                        <a:t>8/19 42%</a:t>
                      </a:r>
                    </a:p>
                  </a:txBody>
                  <a:tcPr marL="91434" marR="91434" marT="45729" marB="45729" anchor="ctr"/>
                </a:tc>
                <a:tc>
                  <a:txBody>
                    <a:bodyPr/>
                    <a:lstStyle/>
                    <a:p>
                      <a:pPr algn="ctr"/>
                      <a:r>
                        <a:rPr lang="en-GB" sz="1800" b="0" dirty="0">
                          <a:solidFill>
                            <a:srgbClr val="000000"/>
                          </a:solidFill>
                          <a:latin typeface="Arial" panose="020B0604020202020204" pitchFamily="34" charset="0"/>
                          <a:cs typeface="Arial" panose="020B0604020202020204" pitchFamily="34" charset="0"/>
                        </a:rPr>
                        <a:t>23/113, 20%</a:t>
                      </a:r>
                    </a:p>
                  </a:txBody>
                  <a:tcPr marL="91434" marR="91434"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dirty="0">
                          <a:solidFill>
                            <a:srgbClr val="000000"/>
                          </a:solidFill>
                          <a:latin typeface="Arial" panose="020B0604020202020204" pitchFamily="34" charset="0"/>
                          <a:cs typeface="Arial" panose="020B0604020202020204" pitchFamily="34" charset="0"/>
                        </a:rPr>
                        <a:t>0.04</a:t>
                      </a:r>
                    </a:p>
                  </a:txBody>
                  <a:tcPr marL="91434" marR="91434" marT="45729" marB="45729" anchor="ctr"/>
                </a:tc>
                <a:extLst>
                  <a:ext uri="{0D108BD9-81ED-4DB2-BD59-A6C34878D82A}">
                    <a16:rowId xmlns:a16="http://schemas.microsoft.com/office/drawing/2014/main" val="10005"/>
                  </a:ext>
                </a:extLst>
              </a:tr>
            </a:tbl>
          </a:graphicData>
        </a:graphic>
      </p:graphicFrame>
      <p:sp>
        <p:nvSpPr>
          <p:cNvPr id="28674" name="Rectangle 7">
            <a:extLst>
              <a:ext uri="{FF2B5EF4-FFF2-40B4-BE49-F238E27FC236}">
                <a16:creationId xmlns:a16="http://schemas.microsoft.com/office/drawing/2014/main" id="{2657759A-4576-4FA8-9D87-87F7D6949D5E}"/>
              </a:ext>
              <a:ext uri="{C183D7F6-B498-43B3-948B-1728B52AA6E4}">
                <adec:decorative xmlns:adec="http://schemas.microsoft.com/office/drawing/2017/decorative" val="1"/>
              </a:ext>
            </a:extLst>
          </p:cNvPr>
          <p:cNvSpPr>
            <a:spLocks noChangeArrowheads="1"/>
          </p:cNvSpPr>
          <p:nvPr/>
        </p:nvSpPr>
        <p:spPr bwMode="auto">
          <a:xfrm>
            <a:off x="-51897" y="6233658"/>
            <a:ext cx="9144000" cy="647700"/>
          </a:xfrm>
          <a:prstGeom prst="rect">
            <a:avLst/>
          </a:prstGeom>
          <a:solidFill>
            <a:srgbClr val="F4DDC4"/>
          </a:solidFill>
          <a:ln>
            <a:noFill/>
          </a:ln>
        </p:spPr>
        <p:txBody>
          <a:bodyPr>
            <a:spAutoFit/>
          </a:bodyPr>
          <a:lstStyle>
            <a:lvl1pPr>
              <a:lnSpc>
                <a:spcPct val="90000"/>
              </a:lnSpc>
              <a:spcBef>
                <a:spcPts val="1000"/>
              </a:spcBef>
              <a:buFont typeface="Arial" panose="020B0604020202020204" pitchFamily="34" charset="0"/>
              <a:buChar char="•"/>
              <a:tabLst>
                <a:tab pos="533400" algn="l"/>
                <a:tab pos="1162050" algn="l"/>
                <a:tab pos="1695450" algn="l"/>
                <a:tab pos="2247900" algn="l"/>
                <a:tab pos="2781300" algn="l"/>
              </a:tabLst>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9pPr>
          </a:lstStyle>
          <a:p>
            <a:pPr>
              <a:lnSpc>
                <a:spcPct val="100000"/>
              </a:lnSpc>
              <a:spcBef>
                <a:spcPct val="20000"/>
              </a:spcBef>
              <a:buFontTx/>
              <a:buBlip>
                <a:blip r:embed="rId4"/>
              </a:buBlip>
            </a:pPr>
            <a:endParaRPr lang="en-GB" altLang="en-US" dirty="0">
              <a:solidFill>
                <a:schemeClr val="tx1"/>
              </a:solidFill>
              <a:latin typeface="Arial" panose="020B0604020202020204" pitchFamily="34" charset="0"/>
            </a:endParaRPr>
          </a:p>
        </p:txBody>
      </p:sp>
      <p:sp>
        <p:nvSpPr>
          <p:cNvPr id="11" name="TextBox 13">
            <a:extLst>
              <a:ext uri="{FF2B5EF4-FFF2-40B4-BE49-F238E27FC236}">
                <a16:creationId xmlns:a16="http://schemas.microsoft.com/office/drawing/2014/main" id="{838A868D-24D4-4D6F-AAB4-E1561371070F}"/>
              </a:ext>
            </a:extLst>
          </p:cNvPr>
          <p:cNvSpPr txBox="1">
            <a:spLocks noChangeArrowheads="1"/>
          </p:cNvSpPr>
          <p:nvPr/>
        </p:nvSpPr>
        <p:spPr bwMode="auto">
          <a:xfrm>
            <a:off x="0" y="6400033"/>
            <a:ext cx="3056610" cy="261610"/>
          </a:xfrm>
          <a:prstGeom prst="rect">
            <a:avLst/>
          </a:prstGeom>
          <a:solidFill>
            <a:schemeClr val="accent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100" dirty="0">
                <a:solidFill>
                  <a:srgbClr val="AD0016"/>
                </a:solidFill>
              </a:rPr>
              <a:t>March 2024</a:t>
            </a:r>
          </a:p>
        </p:txBody>
      </p:sp>
      <p:sp>
        <p:nvSpPr>
          <p:cNvPr id="9" name="TextBox 13">
            <a:extLst>
              <a:ext uri="{FF2B5EF4-FFF2-40B4-BE49-F238E27FC236}">
                <a16:creationId xmlns:a16="http://schemas.microsoft.com/office/drawing/2014/main" id="{94973CD5-5551-4E5B-A509-87A4F69CE8F4}"/>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28713" name="TextBox 10">
            <a:extLst>
              <a:ext uri="{FF2B5EF4-FFF2-40B4-BE49-F238E27FC236}">
                <a16:creationId xmlns:a16="http://schemas.microsoft.com/office/drawing/2014/main" id="{1D0F011B-15D6-4041-A324-6A1B2443DE50}"/>
              </a:ext>
            </a:extLst>
          </p:cNvPr>
          <p:cNvSpPr txBox="1">
            <a:spLocks noChangeArrowheads="1"/>
          </p:cNvSpPr>
          <p:nvPr/>
        </p:nvSpPr>
        <p:spPr bwMode="auto">
          <a:xfrm>
            <a:off x="6578599" y="6318706"/>
            <a:ext cx="26960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1100" dirty="0">
                <a:solidFill>
                  <a:srgbClr val="000000"/>
                </a:solidFill>
                <a:latin typeface="Arial" panose="020B0604020202020204" pitchFamily="34" charset="0"/>
              </a:rPr>
              <a:t>McNulty </a:t>
            </a:r>
            <a:r>
              <a:rPr lang="en-GB" altLang="en-US" sz="1100" i="1" dirty="0">
                <a:solidFill>
                  <a:srgbClr val="000000"/>
                </a:solidFill>
                <a:latin typeface="Arial" panose="020B0604020202020204" pitchFamily="34" charset="0"/>
              </a:rPr>
              <a:t>et al. J. Antimicrob. Chemother.</a:t>
            </a:r>
            <a:r>
              <a:rPr lang="en-GB" altLang="en-US" sz="1100" dirty="0">
                <a:solidFill>
                  <a:srgbClr val="000000"/>
                </a:solidFill>
                <a:latin typeface="Arial" panose="020B0604020202020204" pitchFamily="34" charset="0"/>
              </a:rPr>
              <a:t> (2006) 58 (5): 1000-1008</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a:extLst>
              <a:ext uri="{FF2B5EF4-FFF2-40B4-BE49-F238E27FC236}">
                <a16:creationId xmlns:a16="http://schemas.microsoft.com/office/drawing/2014/main" id="{5A369E06-89EF-42E9-B261-8F5404FC07FF}"/>
              </a:ext>
            </a:extLst>
          </p:cNvPr>
          <p:cNvSpPr>
            <a:spLocks noGrp="1" noChangeArrowheads="1"/>
          </p:cNvSpPr>
          <p:nvPr>
            <p:ph type="title"/>
          </p:nvPr>
        </p:nvSpPr>
        <p:spPr>
          <a:xfrm>
            <a:off x="1528305" y="416737"/>
            <a:ext cx="7539517" cy="1143000"/>
          </a:xfrm>
        </p:spPr>
        <p:txBody>
          <a:bodyPr>
            <a:normAutofit fontScale="90000"/>
          </a:bodyPr>
          <a:lstStyle/>
          <a:p>
            <a:pPr eaLnBrk="1" hangingPunct="1"/>
            <a:r>
              <a:rPr lang="en-GB" altLang="en-US" sz="4000" b="0" dirty="0">
                <a:solidFill>
                  <a:srgbClr val="AF1E2C"/>
                </a:solidFill>
                <a:latin typeface="Arial" panose="020B0604020202020204" pitchFamily="34" charset="0"/>
                <a:cs typeface="Arial" panose="020B0604020202020204" pitchFamily="34" charset="0"/>
              </a:rPr>
              <a:t>Antibiotic use in UTI increases risk of resistance</a:t>
            </a:r>
          </a:p>
        </p:txBody>
      </p:sp>
      <p:sp>
        <p:nvSpPr>
          <p:cNvPr id="17" name="TextBox 16">
            <a:extLst>
              <a:ext uri="{FF2B5EF4-FFF2-40B4-BE49-F238E27FC236}">
                <a16:creationId xmlns:a16="http://schemas.microsoft.com/office/drawing/2014/main" id="{D7D103C8-8296-4E0D-9A60-3FD5FF5F1567}"/>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
        <p:nvSpPr>
          <p:cNvPr id="21" name="Rectangle 20">
            <a:extLst>
              <a:ext uri="{FF2B5EF4-FFF2-40B4-BE49-F238E27FC236}">
                <a16:creationId xmlns:a16="http://schemas.microsoft.com/office/drawing/2014/main" id="{1CFC06EF-F5BB-42FC-8458-04655562CDED}"/>
              </a:ext>
            </a:extLst>
          </p:cNvPr>
          <p:cNvSpPr/>
          <p:nvPr/>
        </p:nvSpPr>
        <p:spPr>
          <a:xfrm>
            <a:off x="1557495" y="1628333"/>
            <a:ext cx="6936550" cy="646331"/>
          </a:xfrm>
          <a:prstGeom prst="rect">
            <a:avLst/>
          </a:prstGeom>
        </p:spPr>
        <p:txBody>
          <a:bodyPr wrap="square">
            <a:spAutoFit/>
          </a:bodyPr>
          <a:lstStyle/>
          <a:p>
            <a:pPr eaLnBrk="1" hangingPunct="1">
              <a:defRPr/>
            </a:pPr>
            <a:r>
              <a:rPr lang="en-GB" altLang="en-US" i="1" dirty="0">
                <a:solidFill>
                  <a:srgbClr val="000000"/>
                </a:solidFill>
                <a:latin typeface="Arial" panose="020B0604020202020204" pitchFamily="34" charset="0"/>
                <a:ea typeface="msgothic"/>
                <a:cs typeface="Arial" panose="020B0604020202020204" pitchFamily="34" charset="0"/>
              </a:rPr>
              <a:t>This Forest plots shows individual study and pooled odds ratio of increased risk of resistance</a:t>
            </a:r>
            <a:r>
              <a:rPr lang="en-GB" altLang="en-US" b="1" dirty="0">
                <a:solidFill>
                  <a:srgbClr val="002060"/>
                </a:solidFill>
                <a:latin typeface="Arial" panose="020B0604020202020204" pitchFamily="34" charset="0"/>
                <a:ea typeface="msgothic"/>
                <a:cs typeface="Arial" panose="020B0604020202020204" pitchFamily="34" charset="0"/>
              </a:rPr>
              <a:t> </a:t>
            </a:r>
            <a:endParaRPr lang="en-GB" altLang="en-US" i="1" dirty="0">
              <a:solidFill>
                <a:srgbClr val="000000"/>
              </a:solidFill>
              <a:latin typeface="Arial" panose="020B0604020202020204" pitchFamily="34" charset="0"/>
              <a:ea typeface="ヒラギノ角ゴ Pro W3"/>
              <a:cs typeface="Arial" panose="020B0604020202020204" pitchFamily="34" charset="0"/>
            </a:endParaRPr>
          </a:p>
        </p:txBody>
      </p:sp>
      <p:graphicFrame>
        <p:nvGraphicFramePr>
          <p:cNvPr id="14" name="Table 13">
            <a:extLst>
              <a:ext uri="{FF2B5EF4-FFF2-40B4-BE49-F238E27FC236}">
                <a16:creationId xmlns:a16="http://schemas.microsoft.com/office/drawing/2014/main" id="{938E0D61-59CF-4E5A-8727-66A15AAEAE4C}"/>
              </a:ext>
            </a:extLst>
          </p:cNvPr>
          <p:cNvGraphicFramePr>
            <a:graphicFrameLocks noGrp="1"/>
          </p:cNvGraphicFramePr>
          <p:nvPr>
            <p:extLst>
              <p:ext uri="{D42A27DB-BD31-4B8C-83A1-F6EECF244321}">
                <p14:modId xmlns:p14="http://schemas.microsoft.com/office/powerpoint/2010/main" val="3949395350"/>
              </p:ext>
            </p:extLst>
          </p:nvPr>
        </p:nvGraphicFramePr>
        <p:xfrm>
          <a:off x="1557495" y="2326154"/>
          <a:ext cx="6830854" cy="3499941"/>
        </p:xfrm>
        <a:graphic>
          <a:graphicData uri="http://schemas.openxmlformats.org/drawingml/2006/table">
            <a:tbl>
              <a:tblPr firstRow="1" bandRow="1">
                <a:tableStyleId>{F5AB1C69-6EDB-4FF4-983F-18BD219EF322}</a:tableStyleId>
              </a:tblPr>
              <a:tblGrid>
                <a:gridCol w="1310972">
                  <a:extLst>
                    <a:ext uri="{9D8B030D-6E8A-4147-A177-3AD203B41FA5}">
                      <a16:colId xmlns:a16="http://schemas.microsoft.com/office/drawing/2014/main" val="20000"/>
                    </a:ext>
                  </a:extLst>
                </a:gridCol>
                <a:gridCol w="1655965">
                  <a:extLst>
                    <a:ext uri="{9D8B030D-6E8A-4147-A177-3AD203B41FA5}">
                      <a16:colId xmlns:a16="http://schemas.microsoft.com/office/drawing/2014/main" val="20001"/>
                    </a:ext>
                  </a:extLst>
                </a:gridCol>
                <a:gridCol w="1103976">
                  <a:extLst>
                    <a:ext uri="{9D8B030D-6E8A-4147-A177-3AD203B41FA5}">
                      <a16:colId xmlns:a16="http://schemas.microsoft.com/office/drawing/2014/main" val="20002"/>
                    </a:ext>
                  </a:extLst>
                </a:gridCol>
                <a:gridCol w="1907224">
                  <a:extLst>
                    <a:ext uri="{9D8B030D-6E8A-4147-A177-3AD203B41FA5}">
                      <a16:colId xmlns:a16="http://schemas.microsoft.com/office/drawing/2014/main" val="20003"/>
                    </a:ext>
                  </a:extLst>
                </a:gridCol>
                <a:gridCol w="852717">
                  <a:extLst>
                    <a:ext uri="{9D8B030D-6E8A-4147-A177-3AD203B41FA5}">
                      <a16:colId xmlns:a16="http://schemas.microsoft.com/office/drawing/2014/main" val="20004"/>
                    </a:ext>
                  </a:extLst>
                </a:gridCol>
              </a:tblGrid>
              <a:tr h="332953">
                <a:tc gridSpan="2">
                  <a:txBody>
                    <a:bodyPr/>
                    <a:lstStyle/>
                    <a:p>
                      <a:pPr>
                        <a:tabLst>
                          <a:tab pos="2063750" algn="l"/>
                        </a:tabLst>
                      </a:pPr>
                      <a:r>
                        <a:rPr lang="en-GB" sz="1600" dirty="0">
                          <a:solidFill>
                            <a:schemeClr val="bg1"/>
                          </a:solidFill>
                          <a:latin typeface="Arial" panose="020B0604020202020204" pitchFamily="34" charset="0"/>
                          <a:cs typeface="Arial" panose="020B0604020202020204" pitchFamily="34" charset="0"/>
                        </a:rPr>
                        <a:t>Antibiotic in last 6 months</a:t>
                      </a:r>
                    </a:p>
                  </a:txBody>
                  <a:tcPr marL="91454" marR="91454" marT="45702" marB="45702"/>
                </a:tc>
                <a:tc hMerge="1">
                  <a:txBody>
                    <a:bodyPr/>
                    <a:lstStyle/>
                    <a:p>
                      <a:endParaRPr lang="en-GB"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gridSpan="3">
                  <a:txBody>
                    <a:bodyPr/>
                    <a:lstStyle/>
                    <a:p>
                      <a:pPr algn="r"/>
                      <a:r>
                        <a:rPr lang="en-GB" sz="1600" dirty="0">
                          <a:solidFill>
                            <a:schemeClr val="bg1"/>
                          </a:solidFill>
                          <a:latin typeface="Arial" panose="020B0604020202020204" pitchFamily="34" charset="0"/>
                          <a:cs typeface="Arial" panose="020B0604020202020204" pitchFamily="34" charset="0"/>
                        </a:rPr>
                        <a:t>Increased risk (Odds Ratio)</a:t>
                      </a:r>
                    </a:p>
                  </a:txBody>
                  <a:tcPr marL="91454" marR="91454" marT="45702" marB="45702"/>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71697">
                <a:tc>
                  <a:txBody>
                    <a:bodyPr/>
                    <a:lstStyle/>
                    <a:p>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gridSpan="2">
                  <a:txBody>
                    <a:bodyPr/>
                    <a:lstStyle/>
                    <a:p>
                      <a:pPr algn="ctr"/>
                      <a:r>
                        <a:rPr lang="en-GB" sz="1200" b="1" dirty="0">
                          <a:solidFill>
                            <a:srgbClr val="000000"/>
                          </a:solidFill>
                          <a:latin typeface="Arial" panose="020B0604020202020204" pitchFamily="34" charset="0"/>
                          <a:cs typeface="Arial" panose="020B0604020202020204" pitchFamily="34" charset="0"/>
                        </a:rPr>
                        <a:t>Antibiotic use </a:t>
                      </a:r>
                    </a:p>
                    <a:p>
                      <a:pPr algn="r"/>
                      <a:r>
                        <a:rPr lang="en-GB" sz="1200" b="1" dirty="0">
                          <a:solidFill>
                            <a:srgbClr val="000000"/>
                          </a:solidFill>
                          <a:latin typeface="Arial" panose="020B0604020202020204" pitchFamily="34" charset="0"/>
                          <a:cs typeface="Arial" panose="020B0604020202020204" pitchFamily="34" charset="0"/>
                        </a:rPr>
                        <a:t>decreases RESISTANCE</a:t>
                      </a:r>
                    </a:p>
                  </a:txBody>
                  <a:tcPr marL="91454" marR="91454" marT="45702" marB="45702"/>
                </a:tc>
                <a:tc hMerge="1">
                  <a:txBody>
                    <a:bodyPr/>
                    <a:lstStyle/>
                    <a:p>
                      <a:endParaRPr lang="en-GB" sz="1400" b="1" dirty="0">
                        <a:solidFill>
                          <a:schemeClr val="accent6"/>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r>
                        <a:rPr lang="en-GB" sz="1200" b="1" dirty="0">
                          <a:solidFill>
                            <a:srgbClr val="000000"/>
                          </a:solidFill>
                          <a:latin typeface="Arial" panose="020B0604020202020204" pitchFamily="34" charset="0"/>
                          <a:cs typeface="Arial" panose="020B0604020202020204" pitchFamily="34" charset="0"/>
                        </a:rPr>
                        <a:t>Antibiotic use      </a:t>
                      </a:r>
                    </a:p>
                    <a:p>
                      <a:pPr algn="l"/>
                      <a:r>
                        <a:rPr lang="en-GB" sz="1200" b="1" dirty="0">
                          <a:solidFill>
                            <a:srgbClr val="000000"/>
                          </a:solidFill>
                          <a:latin typeface="Arial" panose="020B0604020202020204" pitchFamily="34" charset="0"/>
                          <a:cs typeface="Arial" panose="020B0604020202020204" pitchFamily="34" charset="0"/>
                        </a:rPr>
                        <a:t>increases RESISTANCE</a:t>
                      </a:r>
                    </a:p>
                  </a:txBody>
                  <a:tcPr marL="91454" marR="91454" marT="45702" marB="45702"/>
                </a:tc>
                <a:tc hMerge="1">
                  <a:txBody>
                    <a:bodyPr/>
                    <a:lstStyle/>
                    <a:p>
                      <a:pPr algn="l"/>
                      <a:endParaRPr lang="en-GB" sz="1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32953">
                <a:tc>
                  <a:txBody>
                    <a:bodyPr/>
                    <a:lstStyle/>
                    <a:p>
                      <a:r>
                        <a:rPr lang="en-GB" sz="1600" dirty="0">
                          <a:solidFill>
                            <a:srgbClr val="000000"/>
                          </a:solidFill>
                          <a:latin typeface="Arial" panose="020B0604020202020204" pitchFamily="34" charset="0"/>
                          <a:cs typeface="Arial" panose="020B0604020202020204" pitchFamily="34" charset="0"/>
                        </a:rPr>
                        <a:t>Steinke </a:t>
                      </a:r>
                    </a:p>
                  </a:txBody>
                  <a:tcPr marL="91454" marR="91454" marT="45702" marB="45702"/>
                </a:tc>
                <a:tc>
                  <a:txBody>
                    <a:bodyPr/>
                    <a:lstStyle/>
                    <a:p>
                      <a:pPr algn="r"/>
                      <a:r>
                        <a:rPr lang="en-GB" sz="1600" dirty="0">
                          <a:solidFill>
                            <a:srgbClr val="000000"/>
                          </a:solidFill>
                          <a:latin typeface="Arial" panose="020B0604020202020204" pitchFamily="34" charset="0"/>
                          <a:cs typeface="Arial" panose="020B0604020202020204" pitchFamily="34" charset="0"/>
                        </a:rPr>
                        <a:t>Any antibiotic</a:t>
                      </a:r>
                    </a:p>
                  </a:txBody>
                  <a:tcPr marL="91454" marR="91454" marT="45702" marB="45702"/>
                </a:tc>
                <a:tc>
                  <a:txBody>
                    <a:bodyPr/>
                    <a:lstStyle/>
                    <a:p>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pPr algn="r"/>
                      <a:r>
                        <a:rPr lang="en-GB" sz="1600" dirty="0">
                          <a:solidFill>
                            <a:srgbClr val="000000"/>
                          </a:solidFill>
                          <a:latin typeface="Arial" panose="020B0604020202020204" pitchFamily="34" charset="0"/>
                          <a:cs typeface="Arial" panose="020B0604020202020204" pitchFamily="34" charset="0"/>
                        </a:rPr>
                        <a:t>1.36</a:t>
                      </a:r>
                    </a:p>
                  </a:txBody>
                  <a:tcPr marL="91454" marR="91454" marT="45702" marB="45702"/>
                </a:tc>
                <a:extLst>
                  <a:ext uri="{0D108BD9-81ED-4DB2-BD59-A6C34878D82A}">
                    <a16:rowId xmlns:a16="http://schemas.microsoft.com/office/drawing/2014/main" val="10002"/>
                  </a:ext>
                </a:extLst>
              </a:tr>
              <a:tr h="332953">
                <a:tc>
                  <a:txBody>
                    <a:bodyPr/>
                    <a:lstStyle/>
                    <a:p>
                      <a:r>
                        <a:rPr lang="en-GB" sz="1600" dirty="0">
                          <a:solidFill>
                            <a:srgbClr val="000000"/>
                          </a:solidFill>
                          <a:latin typeface="Arial" panose="020B0604020202020204" pitchFamily="34" charset="0"/>
                          <a:cs typeface="Arial" panose="020B0604020202020204" pitchFamily="34" charset="0"/>
                        </a:rPr>
                        <a:t>Donnan</a:t>
                      </a:r>
                    </a:p>
                  </a:txBody>
                  <a:tcPr marL="91454" marR="91454" marT="45702" marB="45702"/>
                </a:tc>
                <a:tc>
                  <a:txBody>
                    <a:bodyPr/>
                    <a:lstStyle/>
                    <a:p>
                      <a:pPr algn="r"/>
                      <a:r>
                        <a:rPr lang="en-GB" sz="1600" dirty="0">
                          <a:solidFill>
                            <a:srgbClr val="000000"/>
                          </a:solidFill>
                          <a:latin typeface="Arial" panose="020B0604020202020204" pitchFamily="34" charset="0"/>
                          <a:cs typeface="Arial" panose="020B0604020202020204" pitchFamily="34" charset="0"/>
                        </a:rPr>
                        <a:t>Trimethoprim</a:t>
                      </a:r>
                    </a:p>
                  </a:txBody>
                  <a:tcPr marL="91454" marR="91454" marT="45702" marB="45702"/>
                </a:tc>
                <a:tc>
                  <a:txBody>
                    <a:bodyPr/>
                    <a:lstStyle/>
                    <a:p>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pPr algn="r"/>
                      <a:r>
                        <a:rPr lang="en-GB" sz="1600" dirty="0">
                          <a:solidFill>
                            <a:srgbClr val="000000"/>
                          </a:solidFill>
                          <a:latin typeface="Arial" panose="020B0604020202020204" pitchFamily="34" charset="0"/>
                          <a:cs typeface="Arial" panose="020B0604020202020204" pitchFamily="34" charset="0"/>
                        </a:rPr>
                        <a:t>1.67</a:t>
                      </a:r>
                    </a:p>
                  </a:txBody>
                  <a:tcPr marL="91454" marR="91454" marT="45702" marB="45702"/>
                </a:tc>
                <a:extLst>
                  <a:ext uri="{0D108BD9-81ED-4DB2-BD59-A6C34878D82A}">
                    <a16:rowId xmlns:a16="http://schemas.microsoft.com/office/drawing/2014/main" val="10003"/>
                  </a:ext>
                </a:extLst>
              </a:tr>
              <a:tr h="3329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Steinke</a:t>
                      </a:r>
                    </a:p>
                  </a:txBody>
                  <a:tcPr marL="91454" marR="91454" marT="45702" marB="45702"/>
                </a:tc>
                <a:tc>
                  <a:txBody>
                    <a:bodyPr/>
                    <a:lstStyle/>
                    <a:p>
                      <a:pPr algn="r"/>
                      <a:r>
                        <a:rPr lang="en-GB" sz="1600" dirty="0">
                          <a:solidFill>
                            <a:srgbClr val="000000"/>
                          </a:solidFill>
                          <a:latin typeface="Arial" panose="020B0604020202020204" pitchFamily="34" charset="0"/>
                          <a:cs typeface="Arial" panose="020B0604020202020204" pitchFamily="34" charset="0"/>
                        </a:rPr>
                        <a:t>Trimethoprim</a:t>
                      </a:r>
                    </a:p>
                  </a:txBody>
                  <a:tcPr marL="91454" marR="91454" marT="45702" marB="45702"/>
                </a:tc>
                <a:tc>
                  <a:txBody>
                    <a:bodyPr/>
                    <a:lstStyle/>
                    <a:p>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pPr algn="r"/>
                      <a:r>
                        <a:rPr lang="en-GB" sz="1600" dirty="0">
                          <a:solidFill>
                            <a:srgbClr val="000000"/>
                          </a:solidFill>
                          <a:latin typeface="Arial" panose="020B0604020202020204" pitchFamily="34" charset="0"/>
                          <a:cs typeface="Arial" panose="020B0604020202020204" pitchFamily="34" charset="0"/>
                        </a:rPr>
                        <a:t>3.95</a:t>
                      </a:r>
                    </a:p>
                  </a:txBody>
                  <a:tcPr marL="91454" marR="91454" marT="45702" marB="45702"/>
                </a:tc>
                <a:extLst>
                  <a:ext uri="{0D108BD9-81ED-4DB2-BD59-A6C34878D82A}">
                    <a16:rowId xmlns:a16="http://schemas.microsoft.com/office/drawing/2014/main" val="10004"/>
                  </a:ext>
                </a:extLst>
              </a:tr>
              <a:tr h="332953">
                <a:tc>
                  <a:txBody>
                    <a:bodyPr/>
                    <a:lstStyle/>
                    <a:p>
                      <a:r>
                        <a:rPr lang="en-GB" sz="1600" dirty="0">
                          <a:solidFill>
                            <a:srgbClr val="000000"/>
                          </a:solidFill>
                          <a:latin typeface="Arial" panose="020B0604020202020204" pitchFamily="34" charset="0"/>
                          <a:cs typeface="Arial" panose="020B0604020202020204" pitchFamily="34" charset="0"/>
                        </a:rPr>
                        <a:t>Hillier</a:t>
                      </a:r>
                    </a:p>
                  </a:txBody>
                  <a:tcPr marL="91454" marR="91454" marT="45702" marB="4570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Amoxicillin</a:t>
                      </a:r>
                    </a:p>
                  </a:txBody>
                  <a:tcPr marL="91454" marR="91454" marT="45702" marB="457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1.83</a:t>
                      </a:r>
                    </a:p>
                  </a:txBody>
                  <a:tcPr marL="91454" marR="91454" marT="45702" marB="45702"/>
                </a:tc>
                <a:extLst>
                  <a:ext uri="{0D108BD9-81ED-4DB2-BD59-A6C34878D82A}">
                    <a16:rowId xmlns:a16="http://schemas.microsoft.com/office/drawing/2014/main" val="10005"/>
                  </a:ext>
                </a:extLst>
              </a:tr>
              <a:tr h="332953">
                <a:tc>
                  <a:txBody>
                    <a:bodyPr/>
                    <a:lstStyle/>
                    <a:p>
                      <a:r>
                        <a:rPr lang="en-GB" sz="1600" dirty="0">
                          <a:solidFill>
                            <a:srgbClr val="000000"/>
                          </a:solidFill>
                          <a:latin typeface="Arial" panose="020B0604020202020204" pitchFamily="34" charset="0"/>
                          <a:cs typeface="Arial" panose="020B0604020202020204" pitchFamily="34" charset="0"/>
                        </a:rPr>
                        <a:t>Donnan</a:t>
                      </a:r>
                    </a:p>
                  </a:txBody>
                  <a:tcPr marL="91454" marR="91454" marT="45702" marB="4570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Any antibiotic</a:t>
                      </a:r>
                    </a:p>
                  </a:txBody>
                  <a:tcPr marL="91454" marR="91454" marT="45702" marB="457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1.65</a:t>
                      </a:r>
                    </a:p>
                  </a:txBody>
                  <a:tcPr marL="91454" marR="91454" marT="45702" marB="45702"/>
                </a:tc>
                <a:extLst>
                  <a:ext uri="{0D108BD9-81ED-4DB2-BD59-A6C34878D82A}">
                    <a16:rowId xmlns:a16="http://schemas.microsoft.com/office/drawing/2014/main" val="10006"/>
                  </a:ext>
                </a:extLst>
              </a:tr>
              <a:tr h="332953">
                <a:tc>
                  <a:txBody>
                    <a:bodyPr/>
                    <a:lstStyle/>
                    <a:p>
                      <a:r>
                        <a:rPr lang="en-GB" sz="1600" dirty="0">
                          <a:solidFill>
                            <a:srgbClr val="000000"/>
                          </a:solidFill>
                          <a:latin typeface="Arial" panose="020B0604020202020204" pitchFamily="34" charset="0"/>
                          <a:cs typeface="Arial" panose="020B0604020202020204" pitchFamily="34" charset="0"/>
                        </a:rPr>
                        <a:t>Hillier</a:t>
                      </a:r>
                    </a:p>
                  </a:txBody>
                  <a:tcPr marL="91454" marR="91454" marT="45702" marB="4570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Trimethoprim</a:t>
                      </a:r>
                    </a:p>
                  </a:txBody>
                  <a:tcPr marL="91454" marR="91454" marT="45702" marB="457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2.57</a:t>
                      </a:r>
                    </a:p>
                  </a:txBody>
                  <a:tcPr marL="91454" marR="91454" marT="45702" marB="45702"/>
                </a:tc>
                <a:extLst>
                  <a:ext uri="{0D108BD9-81ED-4DB2-BD59-A6C34878D82A}">
                    <a16:rowId xmlns:a16="http://schemas.microsoft.com/office/drawing/2014/main" val="10007"/>
                  </a:ext>
                </a:extLst>
              </a:tr>
              <a:tr h="332953">
                <a:tc>
                  <a:txBody>
                    <a:bodyPr/>
                    <a:lstStyle/>
                    <a:p>
                      <a:r>
                        <a:rPr lang="en-GB" sz="1600" dirty="0">
                          <a:solidFill>
                            <a:srgbClr val="000000"/>
                          </a:solidFill>
                          <a:latin typeface="Arial" panose="020B0604020202020204" pitchFamily="34" charset="0"/>
                          <a:cs typeface="Arial" panose="020B0604020202020204" pitchFamily="34" charset="0"/>
                        </a:rPr>
                        <a:t>Metlay</a:t>
                      </a:r>
                    </a:p>
                  </a:txBody>
                  <a:tcPr marL="91454" marR="91454" marT="45702" marB="45702"/>
                </a:tc>
                <a:tc>
                  <a:txBody>
                    <a:bodyPr/>
                    <a:lstStyle/>
                    <a:p>
                      <a:pPr algn="r"/>
                      <a:r>
                        <a:rPr lang="en-GB" sz="1600" dirty="0">
                          <a:solidFill>
                            <a:srgbClr val="000000"/>
                          </a:solidFill>
                          <a:latin typeface="Arial" panose="020B0604020202020204" pitchFamily="34" charset="0"/>
                          <a:cs typeface="Arial" panose="020B0604020202020204" pitchFamily="34" charset="0"/>
                        </a:rPr>
                        <a:t>Sulpha / trim</a:t>
                      </a:r>
                    </a:p>
                  </a:txBody>
                  <a:tcPr marL="91454" marR="91454" marT="45702" marB="45702"/>
                </a:tc>
                <a:tc>
                  <a:txBody>
                    <a:bodyPr/>
                    <a:lstStyle/>
                    <a:p>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4.10</a:t>
                      </a:r>
                    </a:p>
                  </a:txBody>
                  <a:tcPr marL="91454" marR="91454" marT="45702" marB="45702"/>
                </a:tc>
                <a:extLst>
                  <a:ext uri="{0D108BD9-81ED-4DB2-BD59-A6C34878D82A}">
                    <a16:rowId xmlns:a16="http://schemas.microsoft.com/office/drawing/2014/main" val="10008"/>
                  </a:ext>
                </a:extLst>
              </a:tr>
              <a:tr h="34629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0000"/>
                          </a:solidFill>
                          <a:latin typeface="Arial" panose="020B0604020202020204" pitchFamily="34" charset="0"/>
                          <a:cs typeface="Arial" panose="020B0604020202020204" pitchFamily="34" charset="0"/>
                        </a:rPr>
                        <a:t>Pooled results 14,348 pts</a:t>
                      </a:r>
                    </a:p>
                  </a:txBody>
                  <a:tcPr marL="91454" marR="91454" marT="45702" marB="45702"/>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GB"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endParaRPr lang="en-GB" sz="1600" dirty="0">
                        <a:solidFill>
                          <a:srgbClr val="000000"/>
                        </a:solidFill>
                        <a:latin typeface="Arial" panose="020B0604020202020204" pitchFamily="34" charset="0"/>
                        <a:cs typeface="Arial" panose="020B0604020202020204" pitchFamily="34" charset="0"/>
                      </a:endParaRPr>
                    </a:p>
                  </a:txBody>
                  <a:tcPr marL="91454" marR="91454" marT="45702" marB="45702"/>
                </a:tc>
                <a:tc>
                  <a:txBody>
                    <a:bodyPr/>
                    <a:lstStyle/>
                    <a:p>
                      <a:pPr algn="r"/>
                      <a:r>
                        <a:rPr lang="en-GB" sz="1600" b="1" dirty="0">
                          <a:solidFill>
                            <a:srgbClr val="000000"/>
                          </a:solidFill>
                          <a:latin typeface="Arial" panose="020B0604020202020204" pitchFamily="34" charset="0"/>
                          <a:cs typeface="Arial" panose="020B0604020202020204" pitchFamily="34" charset="0"/>
                        </a:rPr>
                        <a:t>2.18</a:t>
                      </a:r>
                    </a:p>
                  </a:txBody>
                  <a:tcPr marL="91454" marR="91454" marT="45702" marB="45702"/>
                </a:tc>
                <a:extLst>
                  <a:ext uri="{0D108BD9-81ED-4DB2-BD59-A6C34878D82A}">
                    <a16:rowId xmlns:a16="http://schemas.microsoft.com/office/drawing/2014/main" val="10009"/>
                  </a:ext>
                </a:extLst>
              </a:tr>
            </a:tbl>
          </a:graphicData>
        </a:graphic>
      </p:graphicFrame>
      <p:sp>
        <p:nvSpPr>
          <p:cNvPr id="11293" name="TextBox 8">
            <a:extLst>
              <a:ext uri="{FF2B5EF4-FFF2-40B4-BE49-F238E27FC236}">
                <a16:creationId xmlns:a16="http://schemas.microsoft.com/office/drawing/2014/main" id="{F469F9A4-887E-4B48-B8D2-6354219F7842}"/>
              </a:ext>
            </a:extLst>
          </p:cNvPr>
          <p:cNvSpPr txBox="1">
            <a:spLocks noChangeArrowheads="1"/>
          </p:cNvSpPr>
          <p:nvPr/>
        </p:nvSpPr>
        <p:spPr bwMode="auto">
          <a:xfrm>
            <a:off x="556106" y="5877585"/>
            <a:ext cx="8540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algn="ctr" eaLnBrk="1" hangingPunct="1">
              <a:lnSpc>
                <a:spcPct val="100000"/>
              </a:lnSpc>
              <a:spcBef>
                <a:spcPts val="600"/>
              </a:spcBef>
              <a:buFontTx/>
              <a:buNone/>
            </a:pPr>
            <a:r>
              <a:rPr lang="en-GB" altLang="en-US" sz="1800" b="1" dirty="0">
                <a:solidFill>
                  <a:schemeClr val="tx1"/>
                </a:solidFill>
                <a:latin typeface="Arial" panose="020B0604020202020204" pitchFamily="34" charset="0"/>
                <a:ea typeface="ヒラギノ角ゴ Pro W3"/>
                <a:cs typeface="ヒラギノ角ゴ Pro W3"/>
              </a:rPr>
              <a:t>Longer duration and multiple courses associated with greater resistance</a:t>
            </a:r>
          </a:p>
        </p:txBody>
      </p:sp>
      <p:grpSp>
        <p:nvGrpSpPr>
          <p:cNvPr id="2" name="Group 25">
            <a:extLst>
              <a:ext uri="{FF2B5EF4-FFF2-40B4-BE49-F238E27FC236}">
                <a16:creationId xmlns:a16="http://schemas.microsoft.com/office/drawing/2014/main" id="{D3BF74AC-6B2E-4CAA-9963-4AED040CFFEB}"/>
              </a:ext>
              <a:ext uri="{C183D7F6-B498-43B3-948B-1728B52AA6E4}">
                <adec:decorative xmlns:adec="http://schemas.microsoft.com/office/drawing/2017/decorative" val="1"/>
              </a:ext>
            </a:extLst>
          </p:cNvPr>
          <p:cNvGrpSpPr>
            <a:grpSpLocks/>
          </p:cNvGrpSpPr>
          <p:nvPr/>
        </p:nvGrpSpPr>
        <p:grpSpPr bwMode="auto">
          <a:xfrm>
            <a:off x="4288963" y="2557923"/>
            <a:ext cx="3129115" cy="3216682"/>
            <a:chOff x="4140406" y="1770214"/>
            <a:chExt cx="3314207" cy="3305385"/>
          </a:xfrm>
        </p:grpSpPr>
        <p:grpSp>
          <p:nvGrpSpPr>
            <p:cNvPr id="32840" name="Group 19">
              <a:extLst>
                <a:ext uri="{FF2B5EF4-FFF2-40B4-BE49-F238E27FC236}">
                  <a16:creationId xmlns:a16="http://schemas.microsoft.com/office/drawing/2014/main" id="{CDBE122D-C89B-4CE8-9AE9-356B373D14BD}"/>
                </a:ext>
              </a:extLst>
            </p:cNvPr>
            <p:cNvGrpSpPr>
              <a:grpSpLocks/>
            </p:cNvGrpSpPr>
            <p:nvPr/>
          </p:nvGrpSpPr>
          <p:grpSpPr bwMode="auto">
            <a:xfrm>
              <a:off x="4140406" y="2323047"/>
              <a:ext cx="3314207" cy="2752552"/>
              <a:chOff x="3660100" y="2299297"/>
              <a:chExt cx="3314207" cy="2752552"/>
            </a:xfrm>
          </p:grpSpPr>
          <p:pic>
            <p:nvPicPr>
              <p:cNvPr id="32843" name="Picture 3">
                <a:extLst>
                  <a:ext uri="{FF2B5EF4-FFF2-40B4-BE49-F238E27FC236}">
                    <a16:creationId xmlns:a16="http://schemas.microsoft.com/office/drawing/2014/main" id="{4C085C0F-9A0B-4D55-A251-DB8D9468A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036" t="45190" r="20532" b="35725"/>
              <a:stretch>
                <a:fillRect/>
              </a:stretch>
            </p:blipFill>
            <p:spPr bwMode="auto">
              <a:xfrm>
                <a:off x="3877898" y="2299297"/>
                <a:ext cx="2880450" cy="248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44" name="TextBox 15">
                <a:extLst>
                  <a:ext uri="{FF2B5EF4-FFF2-40B4-BE49-F238E27FC236}">
                    <a16:creationId xmlns:a16="http://schemas.microsoft.com/office/drawing/2014/main" id="{4CF852A7-64AF-4A9B-8EA0-CAE719623C06}"/>
                  </a:ext>
                </a:extLst>
              </p:cNvPr>
              <p:cNvSpPr txBox="1">
                <a:spLocks noChangeArrowheads="1"/>
              </p:cNvSpPr>
              <p:nvPr/>
            </p:nvSpPr>
            <p:spPr bwMode="auto">
              <a:xfrm>
                <a:off x="3660100" y="4575696"/>
                <a:ext cx="635953" cy="31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1400" b="1" dirty="0">
                    <a:solidFill>
                      <a:srgbClr val="0330D8"/>
                    </a:solidFill>
                    <a:latin typeface="Arial" panose="020B0604020202020204" pitchFamily="34" charset="0"/>
                    <a:ea typeface="ヒラギノ角ゴ Pro W3"/>
                    <a:cs typeface="ヒラギノ角ゴ Pro W3"/>
                  </a:rPr>
                  <a:t>0.6</a:t>
                </a:r>
                <a:endParaRPr lang="en-GB" altLang="en-US" sz="1400" dirty="0">
                  <a:solidFill>
                    <a:srgbClr val="0330D8"/>
                  </a:solidFill>
                  <a:latin typeface="Arial" panose="020B0604020202020204" pitchFamily="34" charset="0"/>
                  <a:ea typeface="ヒラギノ角ゴ Pro W3"/>
                  <a:cs typeface="ヒラギノ角ゴ Pro W3"/>
                </a:endParaRPr>
              </a:p>
            </p:txBody>
          </p:sp>
          <p:sp>
            <p:nvSpPr>
              <p:cNvPr id="32845" name="TextBox 16">
                <a:extLst>
                  <a:ext uri="{FF2B5EF4-FFF2-40B4-BE49-F238E27FC236}">
                    <a16:creationId xmlns:a16="http://schemas.microsoft.com/office/drawing/2014/main" id="{7A94CF5D-DA2F-4FF8-8915-34334B8EDAA7}"/>
                  </a:ext>
                </a:extLst>
              </p:cNvPr>
              <p:cNvSpPr txBox="1">
                <a:spLocks noChangeArrowheads="1"/>
              </p:cNvSpPr>
              <p:nvPr/>
            </p:nvSpPr>
            <p:spPr bwMode="auto">
              <a:xfrm>
                <a:off x="4879538" y="4743814"/>
                <a:ext cx="360462" cy="30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1400" b="1" dirty="0">
                    <a:solidFill>
                      <a:srgbClr val="0330D8"/>
                    </a:solidFill>
                    <a:latin typeface="Arial" panose="020B0604020202020204" pitchFamily="34" charset="0"/>
                    <a:ea typeface="ヒラギノ角ゴ Pro W3"/>
                    <a:cs typeface="ヒラギノ角ゴ Pro W3"/>
                  </a:rPr>
                  <a:t>1</a:t>
                </a:r>
                <a:endParaRPr lang="en-GB" altLang="en-US" sz="1400" dirty="0">
                  <a:solidFill>
                    <a:srgbClr val="0330D8"/>
                  </a:solidFill>
                  <a:latin typeface="Arial" panose="020B0604020202020204" pitchFamily="34" charset="0"/>
                  <a:ea typeface="ヒラギノ角ゴ Pro W3"/>
                  <a:cs typeface="ヒラギノ角ゴ Pro W3"/>
                </a:endParaRPr>
              </a:p>
            </p:txBody>
          </p:sp>
          <p:sp>
            <p:nvSpPr>
              <p:cNvPr id="32846" name="TextBox 17">
                <a:extLst>
                  <a:ext uri="{FF2B5EF4-FFF2-40B4-BE49-F238E27FC236}">
                    <a16:creationId xmlns:a16="http://schemas.microsoft.com/office/drawing/2014/main" id="{0812D6FE-A2B1-4A5B-855B-235981C552A3}"/>
                  </a:ext>
                </a:extLst>
              </p:cNvPr>
              <p:cNvSpPr txBox="1">
                <a:spLocks noChangeArrowheads="1"/>
              </p:cNvSpPr>
              <p:nvPr/>
            </p:nvSpPr>
            <p:spPr bwMode="auto">
              <a:xfrm>
                <a:off x="6542389" y="4650128"/>
                <a:ext cx="431918" cy="30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1400" b="1" dirty="0">
                    <a:solidFill>
                      <a:srgbClr val="0330D8"/>
                    </a:solidFill>
                    <a:latin typeface="Arial" panose="020B0604020202020204" pitchFamily="34" charset="0"/>
                    <a:ea typeface="ヒラギノ角ゴ Pro W3"/>
                    <a:cs typeface="ヒラギノ角ゴ Pro W3"/>
                  </a:rPr>
                  <a:t>5</a:t>
                </a:r>
                <a:endParaRPr lang="en-GB" altLang="en-US" sz="1400" dirty="0">
                  <a:solidFill>
                    <a:srgbClr val="0330D8"/>
                  </a:solidFill>
                  <a:latin typeface="Arial" panose="020B0604020202020204" pitchFamily="34" charset="0"/>
                  <a:ea typeface="ヒラギノ角ゴ Pro W3"/>
                  <a:cs typeface="ヒラギノ角ゴ Pro W3"/>
                </a:endParaRPr>
              </a:p>
            </p:txBody>
          </p:sp>
        </p:grpSp>
        <p:sp>
          <p:nvSpPr>
            <p:cNvPr id="32841" name="Notched Right Arrow 23">
              <a:extLst>
                <a:ext uri="{FF2B5EF4-FFF2-40B4-BE49-F238E27FC236}">
                  <a16:creationId xmlns:a16="http://schemas.microsoft.com/office/drawing/2014/main" id="{A60D8AC4-3D18-49BA-8171-9D673AFD6EBF}"/>
                </a:ext>
              </a:extLst>
            </p:cNvPr>
            <p:cNvSpPr>
              <a:spLocks noChangeArrowheads="1"/>
            </p:cNvSpPr>
            <p:nvPr/>
          </p:nvSpPr>
          <p:spPr bwMode="auto">
            <a:xfrm>
              <a:off x="5562554" y="1770795"/>
              <a:ext cx="720000" cy="288000"/>
            </a:xfrm>
            <a:prstGeom prst="notchedRightArrow">
              <a:avLst>
                <a:gd name="adj1" fmla="val 50000"/>
                <a:gd name="adj2" fmla="val 50000"/>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tabLst>
                  <a:tab pos="533400" algn="l"/>
                  <a:tab pos="1162050" algn="l"/>
                  <a:tab pos="1695450" algn="l"/>
                  <a:tab pos="2247900" algn="l"/>
                  <a:tab pos="2781300" algn="l"/>
                </a:tabLst>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9pPr>
            </a:lstStyle>
            <a:p>
              <a:pPr>
                <a:lnSpc>
                  <a:spcPct val="100000"/>
                </a:lnSpc>
                <a:spcBef>
                  <a:spcPct val="20000"/>
                </a:spcBef>
                <a:buFontTx/>
                <a:buBlip>
                  <a:blip r:embed="rId4"/>
                </a:buBlip>
              </a:pPr>
              <a:endParaRPr lang="en-GB" altLang="en-US" dirty="0">
                <a:solidFill>
                  <a:srgbClr val="000000"/>
                </a:solidFill>
                <a:latin typeface="Arial" panose="020B0604020202020204" pitchFamily="34" charset="0"/>
                <a:ea typeface="ヒラギノ角ゴ Pro W3"/>
                <a:cs typeface="ヒラギノ角ゴ Pro W3"/>
              </a:endParaRPr>
            </a:p>
          </p:txBody>
        </p:sp>
        <p:sp>
          <p:nvSpPr>
            <p:cNvPr id="25" name="Notched Right Arrow 24">
              <a:extLst>
                <a:ext uri="{FF2B5EF4-FFF2-40B4-BE49-F238E27FC236}">
                  <a16:creationId xmlns:a16="http://schemas.microsoft.com/office/drawing/2014/main" id="{4C01A5E3-91F4-4713-B40D-0611AEDFBFB1}"/>
                </a:ext>
              </a:extLst>
            </p:cNvPr>
            <p:cNvSpPr/>
            <p:nvPr/>
          </p:nvSpPr>
          <p:spPr bwMode="auto">
            <a:xfrm rot="10800000">
              <a:off x="4776359" y="1770214"/>
              <a:ext cx="719035" cy="287377"/>
            </a:xfrm>
            <a:prstGeom prst="notchedRightArrow">
              <a:avLst/>
            </a:prstGeom>
            <a:solidFill>
              <a:schemeClr val="accent6"/>
            </a:solidFill>
            <a:ln w="9525" cap="flat" cmpd="sng" algn="ctr">
              <a:noFill/>
              <a:prstDash val="solid"/>
              <a:round/>
              <a:headEnd type="none" w="med" len="med"/>
              <a:tailEnd type="none" w="med" len="med"/>
            </a:ln>
            <a:effectLst/>
          </p:spPr>
          <p:txBody>
            <a:bodyPr>
              <a:spAutoFit/>
            </a:bodyPr>
            <a:lstStyle/>
            <a:p>
              <a:pPr>
                <a:spcBef>
                  <a:spcPct val="20000"/>
                </a:spcBef>
                <a:buFontTx/>
                <a:buBlip>
                  <a:blip r:embed="rId4"/>
                </a:buBlip>
                <a:tabLst>
                  <a:tab pos="533400" algn="l"/>
                  <a:tab pos="1162050" algn="l"/>
                  <a:tab pos="1695450" algn="l"/>
                  <a:tab pos="2247900" algn="l"/>
                  <a:tab pos="2781300" algn="l"/>
                </a:tabLst>
                <a:defRPr/>
              </a:pPr>
              <a:endParaRPr lang="en-GB" sz="2800" dirty="0">
                <a:solidFill>
                  <a:srgbClr val="009D00"/>
                </a:solidFill>
                <a:latin typeface="Arial" charset="0"/>
                <a:ea typeface="ヒラギノ角ゴ Pro W3" pitchFamily="84" charset="-128"/>
              </a:endParaRPr>
            </a:p>
          </p:txBody>
        </p:sp>
      </p:grpSp>
      <p:sp>
        <p:nvSpPr>
          <p:cNvPr id="18" name="TextBox 13">
            <a:extLst>
              <a:ext uri="{FF2B5EF4-FFF2-40B4-BE49-F238E27FC236}">
                <a16:creationId xmlns:a16="http://schemas.microsoft.com/office/drawing/2014/main" id="{D3800B02-CC03-4F5D-A2E6-5F006550C996}"/>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32773" name="Text Box 4">
            <a:extLst>
              <a:ext uri="{FF2B5EF4-FFF2-40B4-BE49-F238E27FC236}">
                <a16:creationId xmlns:a16="http://schemas.microsoft.com/office/drawing/2014/main" id="{1854A256-6109-492F-887F-30A8A6E6B1DE}"/>
              </a:ext>
            </a:extLst>
          </p:cNvPr>
          <p:cNvSpPr txBox="1">
            <a:spLocks noChangeArrowheads="1"/>
          </p:cNvSpPr>
          <p:nvPr/>
        </p:nvSpPr>
        <p:spPr bwMode="auto">
          <a:xfrm>
            <a:off x="7163690" y="6396836"/>
            <a:ext cx="198031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Lst>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Lst>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Lst>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Lst>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Lst>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Lst>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Lst>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Lst>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Lst>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1100" dirty="0">
                <a:solidFill>
                  <a:srgbClr val="000000"/>
                </a:solidFill>
                <a:latin typeface="Arial" panose="020B0604020202020204" pitchFamily="34" charset="0"/>
                <a:ea typeface="msgothic"/>
                <a:cs typeface="msgothic"/>
              </a:rPr>
              <a:t>Costelloe C </a:t>
            </a:r>
            <a:r>
              <a:rPr lang="en-GB" altLang="en-US" sz="1100" i="1" dirty="0">
                <a:solidFill>
                  <a:srgbClr val="000000"/>
                </a:solidFill>
                <a:latin typeface="Arial" panose="020B0604020202020204" pitchFamily="34" charset="0"/>
                <a:ea typeface="msgothic"/>
                <a:cs typeface="msgothic"/>
              </a:rPr>
              <a:t>et al. BMJ</a:t>
            </a:r>
            <a:r>
              <a:rPr lang="en-GB" altLang="en-US" sz="1100" dirty="0">
                <a:solidFill>
                  <a:srgbClr val="000000"/>
                </a:solidFill>
                <a:latin typeface="Arial" panose="020B0604020202020204" pitchFamily="34" charset="0"/>
                <a:ea typeface="msgothic"/>
                <a:cs typeface="msgothic"/>
              </a:rPr>
              <a:t> (2010);</a:t>
            </a:r>
          </a:p>
          <a:p>
            <a:pPr eaLnBrk="1" hangingPunct="1">
              <a:lnSpc>
                <a:spcPct val="100000"/>
              </a:lnSpc>
              <a:spcBef>
                <a:spcPct val="0"/>
              </a:spcBef>
              <a:buFontTx/>
              <a:buNone/>
            </a:pPr>
            <a:r>
              <a:rPr lang="en-GB" altLang="en-US" sz="1100" dirty="0">
                <a:solidFill>
                  <a:srgbClr val="000000"/>
                </a:solidFill>
                <a:latin typeface="Arial" panose="020B0604020202020204" pitchFamily="34" charset="0"/>
                <a:ea typeface="msgothic"/>
                <a:cs typeface="msgothic"/>
              </a:rPr>
              <a:t>340:bmj.c2096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293"/>
                                        </p:tgtEl>
                                        <p:attrNameLst>
                                          <p:attrName>style.visibility</p:attrName>
                                        </p:attrNameLst>
                                      </p:cBhvr>
                                      <p:to>
                                        <p:strVal val="visible"/>
                                      </p:to>
                                    </p:set>
                                    <p:anim calcmode="lin" valueType="num">
                                      <p:cBhvr additive="base">
                                        <p:cTn id="15" dur="500" fill="hold"/>
                                        <p:tgtEl>
                                          <p:spTgt spid="11293"/>
                                        </p:tgtEl>
                                        <p:attrNameLst>
                                          <p:attrName>ppt_x</p:attrName>
                                        </p:attrNameLst>
                                      </p:cBhvr>
                                      <p:tavLst>
                                        <p:tav tm="0">
                                          <p:val>
                                            <p:strVal val="#ppt_x"/>
                                          </p:val>
                                        </p:tav>
                                        <p:tav tm="100000">
                                          <p:val>
                                            <p:strVal val="#ppt_x"/>
                                          </p:val>
                                        </p:tav>
                                      </p:tavLst>
                                    </p:anim>
                                    <p:anim calcmode="lin" valueType="num">
                                      <p:cBhvr additive="base">
                                        <p:cTn id="16" dur="500" fill="hold"/>
                                        <p:tgtEl>
                                          <p:spTgt spid="11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a:extLst>
              <a:ext uri="{FF2B5EF4-FFF2-40B4-BE49-F238E27FC236}">
                <a16:creationId xmlns:a16="http://schemas.microsoft.com/office/drawing/2014/main" id="{3072447F-841E-4709-B9F0-BC79A09D4EE5}"/>
              </a:ext>
            </a:extLst>
          </p:cNvPr>
          <p:cNvSpPr>
            <a:spLocks noGrp="1" noChangeArrowheads="1"/>
          </p:cNvSpPr>
          <p:nvPr>
            <p:ph type="title"/>
          </p:nvPr>
        </p:nvSpPr>
        <p:spPr>
          <a:xfrm>
            <a:off x="1555749" y="489743"/>
            <a:ext cx="7359651" cy="1325563"/>
          </a:xfrm>
        </p:spPr>
        <p:txBody>
          <a:bodyPr>
            <a:normAutofit fontScale="90000"/>
          </a:bodyPr>
          <a:lstStyle/>
          <a:p>
            <a:pPr eaLnBrk="1" hangingPunct="1"/>
            <a:r>
              <a:rPr lang="en-GB" altLang="en-US" sz="4000" b="0" dirty="0">
                <a:solidFill>
                  <a:srgbClr val="AF1E2C"/>
                </a:solidFill>
                <a:latin typeface="Arial" panose="020B0604020202020204" pitchFamily="34" charset="0"/>
                <a:cs typeface="Arial" panose="020B0604020202020204" pitchFamily="34" charset="0"/>
              </a:rPr>
              <a:t>Risk of resistance persists for at least 12 months after your prescribing</a:t>
            </a:r>
          </a:p>
        </p:txBody>
      </p:sp>
      <p:sp>
        <p:nvSpPr>
          <p:cNvPr id="9" name="TextBox 8">
            <a:extLst>
              <a:ext uri="{FF2B5EF4-FFF2-40B4-BE49-F238E27FC236}">
                <a16:creationId xmlns:a16="http://schemas.microsoft.com/office/drawing/2014/main" id="{990B08AB-CC0B-4B4A-BD69-A6303FE0ADD5}"/>
              </a:ext>
            </a:extLst>
          </p:cNvPr>
          <p:cNvSpPr txBox="1"/>
          <p:nvPr/>
        </p:nvSpPr>
        <p:spPr>
          <a:xfrm>
            <a:off x="-13532"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
        <p:nvSpPr>
          <p:cNvPr id="34837" name="TextBox 5">
            <a:extLst>
              <a:ext uri="{FF2B5EF4-FFF2-40B4-BE49-F238E27FC236}">
                <a16:creationId xmlns:a16="http://schemas.microsoft.com/office/drawing/2014/main" id="{42030CFC-0F0F-4244-B067-3FB93C1AA2A0}"/>
              </a:ext>
            </a:extLst>
          </p:cNvPr>
          <p:cNvSpPr txBox="1">
            <a:spLocks noChangeArrowheads="1"/>
          </p:cNvSpPr>
          <p:nvPr/>
        </p:nvSpPr>
        <p:spPr bwMode="auto">
          <a:xfrm>
            <a:off x="663576" y="2515623"/>
            <a:ext cx="775650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algn="ctr" eaLnBrk="1" hangingPunct="1">
              <a:lnSpc>
                <a:spcPct val="100000"/>
              </a:lnSpc>
              <a:spcBef>
                <a:spcPts val="600"/>
              </a:spcBef>
              <a:buFontTx/>
              <a:buNone/>
            </a:pPr>
            <a:r>
              <a:rPr lang="en-GB" altLang="en-US" sz="2600" dirty="0">
                <a:solidFill>
                  <a:srgbClr val="000000"/>
                </a:solidFill>
                <a:latin typeface="Arial" panose="020B0604020202020204" pitchFamily="34" charset="0"/>
              </a:rPr>
              <a:t>Effect of antibiotic prescribing in primary care on antimicrobial resistance in individual patients: systematic review and meta-analysis</a:t>
            </a:r>
          </a:p>
        </p:txBody>
      </p:sp>
      <p:graphicFrame>
        <p:nvGraphicFramePr>
          <p:cNvPr id="7" name="Content Placeholder 6">
            <a:extLst>
              <a:ext uri="{FF2B5EF4-FFF2-40B4-BE49-F238E27FC236}">
                <a16:creationId xmlns:a16="http://schemas.microsoft.com/office/drawing/2014/main" id="{FDFED4D1-7874-4621-BBDD-CE9553A93575}"/>
              </a:ext>
            </a:extLst>
          </p:cNvPr>
          <p:cNvGraphicFramePr>
            <a:graphicFrameLocks noGrp="1"/>
          </p:cNvGraphicFramePr>
          <p:nvPr>
            <p:ph idx="1"/>
            <p:extLst>
              <p:ext uri="{D42A27DB-BD31-4B8C-83A1-F6EECF244321}">
                <p14:modId xmlns:p14="http://schemas.microsoft.com/office/powerpoint/2010/main" val="4174385819"/>
              </p:ext>
            </p:extLst>
          </p:nvPr>
        </p:nvGraphicFramePr>
        <p:xfrm>
          <a:off x="830027" y="4063835"/>
          <a:ext cx="7993063" cy="1734385"/>
        </p:xfrm>
        <a:graphic>
          <a:graphicData uri="http://schemas.openxmlformats.org/drawingml/2006/table">
            <a:tbl>
              <a:tblPr firstRow="1" bandRow="1">
                <a:tableStyleId>{5C22544A-7EE6-4342-B048-85BDC9FD1C3A}</a:tableStyleId>
              </a:tblPr>
              <a:tblGrid>
                <a:gridCol w="2736364">
                  <a:extLst>
                    <a:ext uri="{9D8B030D-6E8A-4147-A177-3AD203B41FA5}">
                      <a16:colId xmlns:a16="http://schemas.microsoft.com/office/drawing/2014/main" val="20000"/>
                    </a:ext>
                  </a:extLst>
                </a:gridCol>
                <a:gridCol w="2592346">
                  <a:extLst>
                    <a:ext uri="{9D8B030D-6E8A-4147-A177-3AD203B41FA5}">
                      <a16:colId xmlns:a16="http://schemas.microsoft.com/office/drawing/2014/main" val="20001"/>
                    </a:ext>
                  </a:extLst>
                </a:gridCol>
                <a:gridCol w="2664353">
                  <a:extLst>
                    <a:ext uri="{9D8B030D-6E8A-4147-A177-3AD203B41FA5}">
                      <a16:colId xmlns:a16="http://schemas.microsoft.com/office/drawing/2014/main" val="20002"/>
                    </a:ext>
                  </a:extLst>
                </a:gridCol>
              </a:tblGrid>
              <a:tr h="411095">
                <a:tc>
                  <a:txBody>
                    <a:bodyPr/>
                    <a:lstStyle/>
                    <a:p>
                      <a:endParaRPr lang="en-GB" sz="1800" dirty="0">
                        <a:latin typeface="Arial" panose="020B0604020202020204" pitchFamily="34" charset="0"/>
                        <a:cs typeface="Arial" panose="020B0604020202020204" pitchFamily="34" charset="0"/>
                      </a:endParaRPr>
                    </a:p>
                  </a:txBody>
                  <a:tcPr marL="91428" marR="91428" marT="45673" marB="45673"/>
                </a:tc>
                <a:tc gridSpan="2">
                  <a:txBody>
                    <a:bodyPr/>
                    <a:lstStyle/>
                    <a:p>
                      <a:pPr algn="ctr"/>
                      <a:r>
                        <a:rPr lang="en-GB" sz="1800" dirty="0">
                          <a:solidFill>
                            <a:schemeClr val="bg1"/>
                          </a:solidFill>
                          <a:latin typeface="Arial" panose="020B0604020202020204" pitchFamily="34" charset="0"/>
                          <a:cs typeface="Arial" panose="020B0604020202020204" pitchFamily="34" charset="0"/>
                        </a:rPr>
                        <a:t>Increased risk of r</a:t>
                      </a:r>
                      <a:r>
                        <a:rPr lang="en-GB" sz="1800" baseline="0" dirty="0">
                          <a:solidFill>
                            <a:schemeClr val="bg1"/>
                          </a:solidFill>
                          <a:latin typeface="Arial" panose="020B0604020202020204" pitchFamily="34" charset="0"/>
                          <a:cs typeface="Arial" panose="020B0604020202020204" pitchFamily="34" charset="0"/>
                        </a:rPr>
                        <a:t>esistant organism</a:t>
                      </a:r>
                      <a:endParaRPr lang="en-GB" sz="1800" dirty="0">
                        <a:solidFill>
                          <a:schemeClr val="bg1"/>
                        </a:solidFill>
                        <a:latin typeface="Arial" panose="020B0604020202020204" pitchFamily="34" charset="0"/>
                        <a:cs typeface="Arial" panose="020B0604020202020204" pitchFamily="34" charset="0"/>
                      </a:endParaRPr>
                    </a:p>
                  </a:txBody>
                  <a:tcPr marL="91428" marR="91428" marT="45673" marB="45673"/>
                </a:tc>
                <a:tc hMerge="1">
                  <a:txBody>
                    <a:bodyPr/>
                    <a:lstStyle/>
                    <a:p>
                      <a:endParaRPr lang="en-GB" dirty="0"/>
                    </a:p>
                  </a:txBody>
                  <a:tcPr/>
                </a:tc>
                <a:extLst>
                  <a:ext uri="{0D108BD9-81ED-4DB2-BD59-A6C34878D82A}">
                    <a16:rowId xmlns:a16="http://schemas.microsoft.com/office/drawing/2014/main" val="10000"/>
                  </a:ext>
                </a:extLst>
              </a:tr>
              <a:tr h="610702">
                <a:tc>
                  <a:txBody>
                    <a:bodyPr/>
                    <a:lstStyle/>
                    <a:p>
                      <a:endParaRPr lang="en-GB" sz="1800" dirty="0">
                        <a:solidFill>
                          <a:schemeClr val="accent6">
                            <a:lumMod val="10000"/>
                          </a:schemeClr>
                        </a:solidFill>
                        <a:latin typeface="Arial" panose="020B0604020202020204" pitchFamily="34" charset="0"/>
                        <a:cs typeface="Arial" panose="020B0604020202020204" pitchFamily="34" charset="0"/>
                      </a:endParaRPr>
                    </a:p>
                  </a:txBody>
                  <a:tcPr marL="91428" marR="91428" marT="45673" marB="45673"/>
                </a:tc>
                <a:tc>
                  <a:txBody>
                    <a:bodyPr/>
                    <a:lstStyle/>
                    <a:p>
                      <a:pPr algn="ctr"/>
                      <a:r>
                        <a:rPr lang="en-GB" sz="1800" b="1" dirty="0">
                          <a:solidFill>
                            <a:schemeClr val="accent6">
                              <a:lumMod val="10000"/>
                            </a:schemeClr>
                          </a:solidFill>
                          <a:latin typeface="Arial" panose="020B0604020202020204" pitchFamily="34" charset="0"/>
                          <a:cs typeface="Arial" panose="020B0604020202020204" pitchFamily="34" charset="0"/>
                        </a:rPr>
                        <a:t>Antibiotic  in past </a:t>
                      </a:r>
                    </a:p>
                    <a:p>
                      <a:pPr algn="ctr"/>
                      <a:r>
                        <a:rPr lang="en-GB" sz="1800" b="1" dirty="0">
                          <a:solidFill>
                            <a:schemeClr val="accent6">
                              <a:lumMod val="10000"/>
                            </a:schemeClr>
                          </a:solidFill>
                          <a:latin typeface="Arial" panose="020B0604020202020204" pitchFamily="34" charset="0"/>
                          <a:cs typeface="Arial" panose="020B0604020202020204" pitchFamily="34" charset="0"/>
                        </a:rPr>
                        <a:t>2 months</a:t>
                      </a:r>
                    </a:p>
                  </a:txBody>
                  <a:tcPr marL="91428" marR="91428" marT="45673" marB="45673"/>
                </a:tc>
                <a:tc>
                  <a:txBody>
                    <a:bodyPr/>
                    <a:lstStyle/>
                    <a:p>
                      <a:pPr algn="ctr"/>
                      <a:r>
                        <a:rPr lang="en-GB" sz="1800" b="1" dirty="0">
                          <a:solidFill>
                            <a:schemeClr val="accent6">
                              <a:lumMod val="10000"/>
                            </a:schemeClr>
                          </a:solidFill>
                          <a:latin typeface="Arial" panose="020B0604020202020204" pitchFamily="34" charset="0"/>
                          <a:cs typeface="Arial" panose="020B0604020202020204" pitchFamily="34" charset="0"/>
                        </a:rPr>
                        <a:t>Antibiotic in past </a:t>
                      </a:r>
                    </a:p>
                    <a:p>
                      <a:pPr algn="ctr"/>
                      <a:r>
                        <a:rPr lang="en-GB" sz="1800" b="1" dirty="0">
                          <a:solidFill>
                            <a:schemeClr val="accent6">
                              <a:lumMod val="10000"/>
                            </a:schemeClr>
                          </a:solidFill>
                          <a:latin typeface="Arial" panose="020B0604020202020204" pitchFamily="34" charset="0"/>
                          <a:cs typeface="Arial" panose="020B0604020202020204" pitchFamily="34" charset="0"/>
                        </a:rPr>
                        <a:t>12 months</a:t>
                      </a:r>
                    </a:p>
                  </a:txBody>
                  <a:tcPr marL="91428" marR="91428" marT="45673" marB="45673"/>
                </a:tc>
                <a:extLst>
                  <a:ext uri="{0D108BD9-81ED-4DB2-BD59-A6C34878D82A}">
                    <a16:rowId xmlns:a16="http://schemas.microsoft.com/office/drawing/2014/main" val="10001"/>
                  </a:ext>
                </a:extLst>
              </a:tr>
              <a:tr h="683304">
                <a:tc>
                  <a:txBody>
                    <a:bodyPr/>
                    <a:lstStyle/>
                    <a:p>
                      <a:r>
                        <a:rPr lang="en-GB" sz="1800" b="1" dirty="0">
                          <a:solidFill>
                            <a:schemeClr val="accent6">
                              <a:lumMod val="10000"/>
                            </a:schemeClr>
                          </a:solidFill>
                          <a:latin typeface="Arial" panose="020B0604020202020204" pitchFamily="34" charset="0"/>
                          <a:cs typeface="Arial" panose="020B0604020202020204" pitchFamily="34" charset="0"/>
                        </a:rPr>
                        <a:t>UTI</a:t>
                      </a:r>
                      <a:r>
                        <a:rPr lang="en-GB" sz="1800" dirty="0">
                          <a:solidFill>
                            <a:schemeClr val="accent6">
                              <a:lumMod val="10000"/>
                            </a:schemeClr>
                          </a:solidFill>
                          <a:latin typeface="Arial" panose="020B0604020202020204" pitchFamily="34" charset="0"/>
                          <a:cs typeface="Arial" panose="020B0604020202020204" pitchFamily="34" charset="0"/>
                        </a:rPr>
                        <a:t> </a:t>
                      </a:r>
                    </a:p>
                    <a:p>
                      <a:r>
                        <a:rPr lang="en-GB" sz="1800" dirty="0">
                          <a:solidFill>
                            <a:schemeClr val="accent6">
                              <a:lumMod val="10000"/>
                            </a:schemeClr>
                          </a:solidFill>
                          <a:latin typeface="Arial" panose="020B0604020202020204" pitchFamily="34" charset="0"/>
                          <a:cs typeface="Arial" panose="020B0604020202020204" pitchFamily="34" charset="0"/>
                        </a:rPr>
                        <a:t>5 studies: n = 14,348 </a:t>
                      </a:r>
                    </a:p>
                  </a:txBody>
                  <a:tcPr marL="91428" marR="91428" marT="45673" marB="45673"/>
                </a:tc>
                <a:tc>
                  <a:txBody>
                    <a:bodyPr/>
                    <a:lstStyle/>
                    <a:p>
                      <a:pPr algn="ctr"/>
                      <a:r>
                        <a:rPr lang="en-GB" sz="1800" b="0" dirty="0">
                          <a:solidFill>
                            <a:schemeClr val="accent6">
                              <a:lumMod val="10000"/>
                            </a:schemeClr>
                          </a:solidFill>
                          <a:latin typeface="Arial" panose="020B0604020202020204" pitchFamily="34" charset="0"/>
                          <a:cs typeface="Arial" panose="020B0604020202020204" pitchFamily="34" charset="0"/>
                        </a:rPr>
                        <a:t>2.5 pooled odds of resistance</a:t>
                      </a:r>
                    </a:p>
                  </a:txBody>
                  <a:tcPr marL="91428" marR="91428" marT="45673" marB="45673" anchor="ctr"/>
                </a:tc>
                <a:tc>
                  <a:txBody>
                    <a:bodyPr/>
                    <a:lstStyle/>
                    <a:p>
                      <a:pPr algn="ctr"/>
                      <a:r>
                        <a:rPr lang="en-GB" sz="1800" b="0" dirty="0">
                          <a:solidFill>
                            <a:schemeClr val="accent6">
                              <a:lumMod val="10000"/>
                            </a:schemeClr>
                          </a:solidFill>
                          <a:latin typeface="Arial" panose="020B0604020202020204" pitchFamily="34" charset="0"/>
                          <a:cs typeface="Arial" panose="020B0604020202020204" pitchFamily="34" charset="0"/>
                        </a:rPr>
                        <a:t>1.33 pooled odds of resistance</a:t>
                      </a:r>
                    </a:p>
                  </a:txBody>
                  <a:tcPr marL="91428" marR="91428" marT="45673" marB="45673" anchor="ctr"/>
                </a:tc>
                <a:extLst>
                  <a:ext uri="{0D108BD9-81ED-4DB2-BD59-A6C34878D82A}">
                    <a16:rowId xmlns:a16="http://schemas.microsoft.com/office/drawing/2014/main" val="10002"/>
                  </a:ext>
                </a:extLst>
              </a:tr>
            </a:tbl>
          </a:graphicData>
        </a:graphic>
      </p:graphicFrame>
      <p:sp>
        <p:nvSpPr>
          <p:cNvPr id="8" name="TextBox 13">
            <a:extLst>
              <a:ext uri="{FF2B5EF4-FFF2-40B4-BE49-F238E27FC236}">
                <a16:creationId xmlns:a16="http://schemas.microsoft.com/office/drawing/2014/main" id="{26223D38-9F21-493A-9226-35F5438BA804}"/>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34838" name="TextBox 7">
            <a:extLst>
              <a:ext uri="{FF2B5EF4-FFF2-40B4-BE49-F238E27FC236}">
                <a16:creationId xmlns:a16="http://schemas.microsoft.com/office/drawing/2014/main" id="{508BA0CB-9694-480D-A40F-973749C41576}"/>
              </a:ext>
            </a:extLst>
          </p:cNvPr>
          <p:cNvSpPr txBox="1">
            <a:spLocks noChangeArrowheads="1"/>
          </p:cNvSpPr>
          <p:nvPr/>
        </p:nvSpPr>
        <p:spPr bwMode="auto">
          <a:xfrm>
            <a:off x="6520091" y="6309320"/>
            <a:ext cx="26239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1100" dirty="0">
                <a:solidFill>
                  <a:srgbClr val="000000"/>
                </a:solidFill>
                <a:latin typeface="Arial" panose="020B0604020202020204" pitchFamily="34" charset="0"/>
              </a:rPr>
              <a:t>Costello </a:t>
            </a:r>
            <a:r>
              <a:rPr lang="en-GB" altLang="en-US" sz="1100" i="1" dirty="0">
                <a:solidFill>
                  <a:srgbClr val="000000"/>
                </a:solidFill>
                <a:latin typeface="Arial" panose="020B0604020202020204" pitchFamily="34" charset="0"/>
              </a:rPr>
              <a:t>et al. BMJ. (</a:t>
            </a:r>
            <a:r>
              <a:rPr lang="en-GB" altLang="en-US" sz="1100" dirty="0">
                <a:solidFill>
                  <a:srgbClr val="000000"/>
                </a:solidFill>
                <a:latin typeface="Arial" panose="020B0604020202020204" pitchFamily="34" charset="0"/>
              </a:rPr>
              <a:t>2010) 340:c2096.</a:t>
            </a:r>
          </a:p>
          <a:p>
            <a:pPr eaLnBrk="1" hangingPunct="1">
              <a:lnSpc>
                <a:spcPct val="100000"/>
              </a:lnSpc>
              <a:spcBef>
                <a:spcPct val="0"/>
              </a:spcBef>
              <a:buFontTx/>
              <a:buNone/>
            </a:pPr>
            <a:endParaRPr lang="en-GB" altLang="en-US" sz="1100" dirty="0">
              <a:solidFill>
                <a:srgbClr val="000000"/>
              </a:solidFill>
              <a:latin typeface="Arial" panose="020B060402020202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a:extLst>
              <a:ext uri="{FF2B5EF4-FFF2-40B4-BE49-F238E27FC236}">
                <a16:creationId xmlns:a16="http://schemas.microsoft.com/office/drawing/2014/main" id="{7D6F8393-407F-4130-ABD8-1B1325F22796}"/>
              </a:ext>
            </a:extLst>
          </p:cNvPr>
          <p:cNvSpPr>
            <a:spLocks noGrp="1"/>
          </p:cNvSpPr>
          <p:nvPr>
            <p:ph type="title"/>
          </p:nvPr>
        </p:nvSpPr>
        <p:spPr>
          <a:xfrm>
            <a:off x="1928813" y="436418"/>
            <a:ext cx="6611105" cy="1298863"/>
          </a:xfrm>
        </p:spPr>
        <p:txBody>
          <a:bodyPr rtlCol="0">
            <a:normAutofit/>
          </a:bodyPr>
          <a:lstStyle/>
          <a:p>
            <a:pPr eaLnBrk="1" fontAlgn="auto" hangingPunct="1">
              <a:spcAft>
                <a:spcPts val="0"/>
              </a:spcAft>
              <a:defRPr/>
            </a:pPr>
            <a:r>
              <a:rPr lang="en-GB" altLang="en-US" sz="3600" b="0" dirty="0">
                <a:solidFill>
                  <a:srgbClr val="AF1E2C"/>
                </a:solidFill>
                <a:latin typeface="Arial (Headings)"/>
                <a:cs typeface="Arial" panose="020B0604020202020204" pitchFamily="34" charset="0"/>
              </a:rPr>
              <a:t>UTI management and shared decision making</a:t>
            </a:r>
          </a:p>
        </p:txBody>
      </p:sp>
      <p:sp>
        <p:nvSpPr>
          <p:cNvPr id="10" name="TextBox 13">
            <a:extLst>
              <a:ext uri="{FF2B5EF4-FFF2-40B4-BE49-F238E27FC236}">
                <a16:creationId xmlns:a16="http://schemas.microsoft.com/office/drawing/2014/main" id="{9018268A-9F18-4199-86DE-24C2B4D824BD}"/>
              </a:ext>
            </a:extLst>
          </p:cNvPr>
          <p:cNvSpPr txBox="1">
            <a:spLocks noChangeArrowheads="1"/>
          </p:cNvSpPr>
          <p:nvPr/>
        </p:nvSpPr>
        <p:spPr bwMode="auto">
          <a:xfrm>
            <a:off x="3043695" y="6443446"/>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pic>
        <p:nvPicPr>
          <p:cNvPr id="3" name="Picture 2" descr="A doctor showing a patient a paper to a patient&#10;&#10;Description automatically generated">
            <a:extLst>
              <a:ext uri="{FF2B5EF4-FFF2-40B4-BE49-F238E27FC236}">
                <a16:creationId xmlns:a16="http://schemas.microsoft.com/office/drawing/2014/main" id="{5F30CCE5-2BD9-78B9-4435-7ED725ECD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312" y="2034947"/>
            <a:ext cx="6160168" cy="4108832"/>
          </a:xfrm>
          <a:prstGeom prst="rect">
            <a:avLst/>
          </a:prstGeom>
        </p:spPr>
      </p:pic>
    </p:spTree>
    <p:extLst>
      <p:ext uri="{BB962C8B-B14F-4D97-AF65-F5344CB8AC3E}">
        <p14:creationId xmlns:p14="http://schemas.microsoft.com/office/powerpoint/2010/main" val="1075275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9EB2-3D6C-4D18-A6BA-735A7E74B058}"/>
              </a:ext>
            </a:extLst>
          </p:cNvPr>
          <p:cNvSpPr>
            <a:spLocks noGrp="1"/>
          </p:cNvSpPr>
          <p:nvPr>
            <p:ph type="title"/>
          </p:nvPr>
        </p:nvSpPr>
        <p:spPr/>
        <p:txBody>
          <a:bodyPr/>
          <a:lstStyle/>
          <a:p>
            <a:r>
              <a:rPr lang="en-GB" dirty="0">
                <a:solidFill>
                  <a:schemeClr val="bg1"/>
                </a:solidFill>
              </a:rPr>
              <a:t>TARGET TYI-UTI leaflet</a:t>
            </a:r>
          </a:p>
        </p:txBody>
      </p:sp>
      <p:pic>
        <p:nvPicPr>
          <p:cNvPr id="49154" name="Picture 24" descr="TARGET 'Treating Your Infection - Urinary Tract Infection (UTI)' leaflet">
            <a:extLst>
              <a:ext uri="{FF2B5EF4-FFF2-40B4-BE49-F238E27FC236}">
                <a16:creationId xmlns:a16="http://schemas.microsoft.com/office/drawing/2014/main" id="{B82DB433-0844-4B94-B9D6-5E3E1CB3A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675"/>
            <a:ext cx="94329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1" name="TextBox 12">
            <a:extLst>
              <a:ext uri="{FF2B5EF4-FFF2-40B4-BE49-F238E27FC236}">
                <a16:creationId xmlns:a16="http://schemas.microsoft.com/office/drawing/2014/main" id="{D1887DD4-616E-47A4-A63C-1B223C70C84F}"/>
              </a:ext>
            </a:extLst>
          </p:cNvPr>
          <p:cNvSpPr txBox="1">
            <a:spLocks noChangeArrowheads="1"/>
          </p:cNvSpPr>
          <p:nvPr/>
        </p:nvSpPr>
        <p:spPr bwMode="auto">
          <a:xfrm>
            <a:off x="3141962" y="1204913"/>
            <a:ext cx="2150763" cy="1938337"/>
          </a:xfrm>
          <a:prstGeom prst="rect">
            <a:avLst/>
          </a:prstGeom>
          <a:solidFill>
            <a:schemeClr val="bg1"/>
          </a:solidFill>
          <a:ln w="19050">
            <a:solidFill>
              <a:srgbClr val="003366"/>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2000" b="1" dirty="0">
                <a:solidFill>
                  <a:srgbClr val="000000"/>
                </a:solidFill>
                <a:latin typeface="Arial" panose="020B0604020202020204" pitchFamily="34" charset="0"/>
                <a:ea typeface="ヒラギノ角ゴ Pro W3"/>
                <a:cs typeface="ヒラギノ角ゴ Pro W3"/>
              </a:rPr>
              <a:t>Possible urinary symptoms  &amp; other things for GP &amp; patient to consider</a:t>
            </a:r>
          </a:p>
        </p:txBody>
      </p:sp>
      <p:cxnSp>
        <p:nvCxnSpPr>
          <p:cNvPr id="14" name="Straight Arrow Connector 13">
            <a:extLst>
              <a:ext uri="{FF2B5EF4-FFF2-40B4-BE49-F238E27FC236}">
                <a16:creationId xmlns:a16="http://schemas.microsoft.com/office/drawing/2014/main" id="{FBBF8354-6F06-4911-B703-0099FAFB2A9D}"/>
              </a:ext>
              <a:ext uri="{C183D7F6-B498-43B3-948B-1728B52AA6E4}">
                <adec:decorative xmlns:adec="http://schemas.microsoft.com/office/drawing/2017/decorative" val="1"/>
              </a:ext>
            </a:extLst>
          </p:cNvPr>
          <p:cNvCxnSpPr>
            <a:stCxn id="49171" idx="1"/>
          </p:cNvCxnSpPr>
          <p:nvPr/>
        </p:nvCxnSpPr>
        <p:spPr bwMode="auto">
          <a:xfrm flipH="1" flipV="1">
            <a:off x="2268538" y="1944688"/>
            <a:ext cx="873125" cy="230187"/>
          </a:xfrm>
          <a:prstGeom prst="straightConnector1">
            <a:avLst/>
          </a:prstGeom>
          <a:ln w="57150">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49173" name="TextBox 9">
            <a:extLst>
              <a:ext uri="{FF2B5EF4-FFF2-40B4-BE49-F238E27FC236}">
                <a16:creationId xmlns:a16="http://schemas.microsoft.com/office/drawing/2014/main" id="{1F5F0E64-13C7-48FF-B9CA-E1768128F7B8}"/>
              </a:ext>
            </a:extLst>
          </p:cNvPr>
          <p:cNvSpPr txBox="1">
            <a:spLocks noChangeArrowheads="1"/>
          </p:cNvSpPr>
          <p:nvPr/>
        </p:nvSpPr>
        <p:spPr bwMode="auto">
          <a:xfrm>
            <a:off x="7076280" y="1052513"/>
            <a:ext cx="2104233" cy="1016000"/>
          </a:xfrm>
          <a:prstGeom prst="rect">
            <a:avLst/>
          </a:prstGeom>
          <a:solidFill>
            <a:schemeClr val="bg1"/>
          </a:solidFill>
          <a:ln w="19050">
            <a:solidFill>
              <a:srgbClr val="003366"/>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2000" b="1" dirty="0">
                <a:solidFill>
                  <a:srgbClr val="000000"/>
                </a:solidFill>
                <a:latin typeface="Arial" panose="020B0604020202020204" pitchFamily="34" charset="0"/>
                <a:ea typeface="ヒラギノ角ゴ Pro W3"/>
                <a:cs typeface="ヒラギノ角ゴ Pro W3"/>
              </a:rPr>
              <a:t>Outcome and plan can be personalised  </a:t>
            </a:r>
          </a:p>
        </p:txBody>
      </p:sp>
      <p:cxnSp>
        <p:nvCxnSpPr>
          <p:cNvPr id="11" name="Straight Arrow Connector 10">
            <a:extLst>
              <a:ext uri="{FF2B5EF4-FFF2-40B4-BE49-F238E27FC236}">
                <a16:creationId xmlns:a16="http://schemas.microsoft.com/office/drawing/2014/main" id="{D016236C-2466-40FE-89BB-2B3D9B5A22BE}"/>
              </a:ext>
              <a:ext uri="{C183D7F6-B498-43B3-948B-1728B52AA6E4}">
                <adec:decorative xmlns:adec="http://schemas.microsoft.com/office/drawing/2017/decorative" val="1"/>
              </a:ext>
            </a:extLst>
          </p:cNvPr>
          <p:cNvCxnSpPr/>
          <p:nvPr/>
        </p:nvCxnSpPr>
        <p:spPr bwMode="auto">
          <a:xfrm flipH="1" flipV="1">
            <a:off x="6300788" y="1484314"/>
            <a:ext cx="774700" cy="76201"/>
          </a:xfrm>
          <a:prstGeom prst="straightConnector1">
            <a:avLst/>
          </a:prstGeom>
          <a:ln w="57150">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49169" name="TextBox 20">
            <a:extLst>
              <a:ext uri="{FF2B5EF4-FFF2-40B4-BE49-F238E27FC236}">
                <a16:creationId xmlns:a16="http://schemas.microsoft.com/office/drawing/2014/main" id="{B0AA6C21-7C8D-4C5E-BDB3-9340ED54DCDC}"/>
              </a:ext>
            </a:extLst>
          </p:cNvPr>
          <p:cNvSpPr txBox="1">
            <a:spLocks noChangeArrowheads="1"/>
          </p:cNvSpPr>
          <p:nvPr/>
        </p:nvSpPr>
        <p:spPr bwMode="auto">
          <a:xfrm>
            <a:off x="6707369" y="3213230"/>
            <a:ext cx="2334724" cy="1323439"/>
          </a:xfrm>
          <a:prstGeom prst="rect">
            <a:avLst/>
          </a:prstGeom>
          <a:solidFill>
            <a:schemeClr val="bg1"/>
          </a:solidFill>
          <a:ln w="19050">
            <a:solidFill>
              <a:srgbClr val="003366"/>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2000" b="1" dirty="0">
                <a:solidFill>
                  <a:srgbClr val="000000"/>
                </a:solidFill>
                <a:latin typeface="Arial" panose="020B0604020202020204" pitchFamily="34" charset="0"/>
                <a:ea typeface="ヒラギノ角ゴ Pro W3"/>
                <a:cs typeface="ヒラギノ角ゴ Pro W3"/>
              </a:rPr>
              <a:t>Picture helps patients understand cause </a:t>
            </a:r>
          </a:p>
        </p:txBody>
      </p:sp>
      <p:cxnSp>
        <p:nvCxnSpPr>
          <p:cNvPr id="22" name="Straight Arrow Connector 21">
            <a:extLst>
              <a:ext uri="{FF2B5EF4-FFF2-40B4-BE49-F238E27FC236}">
                <a16:creationId xmlns:a16="http://schemas.microsoft.com/office/drawing/2014/main" id="{9833ACC3-6E36-460C-A113-1869A410E4B5}"/>
              </a:ext>
              <a:ext uri="{C183D7F6-B498-43B3-948B-1728B52AA6E4}">
                <adec:decorative xmlns:adec="http://schemas.microsoft.com/office/drawing/2017/decorative" val="1"/>
              </a:ext>
            </a:extLst>
          </p:cNvPr>
          <p:cNvCxnSpPr>
            <a:cxnSpLocks/>
            <a:stCxn id="49169" idx="0"/>
          </p:cNvCxnSpPr>
          <p:nvPr/>
        </p:nvCxnSpPr>
        <p:spPr bwMode="auto">
          <a:xfrm flipH="1" flipV="1">
            <a:off x="6843631" y="2718410"/>
            <a:ext cx="1031100" cy="494820"/>
          </a:xfrm>
          <a:prstGeom prst="straightConnector1">
            <a:avLst/>
          </a:prstGeom>
          <a:ln w="57150">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49163" name="TextBox 33">
            <a:extLst>
              <a:ext uri="{FF2B5EF4-FFF2-40B4-BE49-F238E27FC236}">
                <a16:creationId xmlns:a16="http://schemas.microsoft.com/office/drawing/2014/main" id="{A58FA27F-12AA-49F6-B8F3-BA88E80F7153}"/>
              </a:ext>
            </a:extLst>
          </p:cNvPr>
          <p:cNvSpPr txBox="1">
            <a:spLocks noChangeArrowheads="1"/>
          </p:cNvSpPr>
          <p:nvPr/>
        </p:nvSpPr>
        <p:spPr bwMode="auto">
          <a:xfrm>
            <a:off x="4879975" y="3475037"/>
            <a:ext cx="1679153" cy="1016000"/>
          </a:xfrm>
          <a:prstGeom prst="rect">
            <a:avLst/>
          </a:prstGeom>
          <a:solidFill>
            <a:schemeClr val="bg1"/>
          </a:solidFill>
          <a:ln w="19050">
            <a:solidFill>
              <a:srgbClr val="003366"/>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2000" b="1" dirty="0">
                <a:solidFill>
                  <a:srgbClr val="000000"/>
                </a:solidFill>
                <a:latin typeface="Arial" panose="020B0604020202020204" pitchFamily="34" charset="0"/>
                <a:ea typeface="ヒラギノ角ゴ Pro W3"/>
                <a:cs typeface="ヒラギノ角ゴ Pro W3"/>
              </a:rPr>
              <a:t>How to prevent UTIs</a:t>
            </a:r>
          </a:p>
        </p:txBody>
      </p:sp>
      <p:cxnSp>
        <p:nvCxnSpPr>
          <p:cNvPr id="35" name="Straight Arrow Connector 34">
            <a:extLst>
              <a:ext uri="{FF2B5EF4-FFF2-40B4-BE49-F238E27FC236}">
                <a16:creationId xmlns:a16="http://schemas.microsoft.com/office/drawing/2014/main" id="{DB70F83E-7BE7-4449-97A6-3799BE0C9874}"/>
              </a:ext>
              <a:ext uri="{C183D7F6-B498-43B3-948B-1728B52AA6E4}">
                <adec:decorative xmlns:adec="http://schemas.microsoft.com/office/drawing/2017/decorative" val="1"/>
              </a:ext>
            </a:extLst>
          </p:cNvPr>
          <p:cNvCxnSpPr>
            <a:stCxn id="49163" idx="1"/>
          </p:cNvCxnSpPr>
          <p:nvPr/>
        </p:nvCxnSpPr>
        <p:spPr bwMode="auto">
          <a:xfrm flipH="1" flipV="1">
            <a:off x="4006428" y="3798887"/>
            <a:ext cx="873125" cy="184150"/>
          </a:xfrm>
          <a:prstGeom prst="straightConnector1">
            <a:avLst/>
          </a:prstGeom>
          <a:ln w="57150">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49167" name="TextBox 15">
            <a:extLst>
              <a:ext uri="{FF2B5EF4-FFF2-40B4-BE49-F238E27FC236}">
                <a16:creationId xmlns:a16="http://schemas.microsoft.com/office/drawing/2014/main" id="{1102A60C-C909-48EB-9DCE-FE0352E60C82}"/>
              </a:ext>
            </a:extLst>
          </p:cNvPr>
          <p:cNvSpPr txBox="1">
            <a:spLocks noChangeArrowheads="1"/>
          </p:cNvSpPr>
          <p:nvPr/>
        </p:nvSpPr>
        <p:spPr bwMode="auto">
          <a:xfrm>
            <a:off x="1697119" y="3192622"/>
            <a:ext cx="1783088" cy="1323815"/>
          </a:xfrm>
          <a:prstGeom prst="rect">
            <a:avLst/>
          </a:prstGeom>
          <a:solidFill>
            <a:schemeClr val="bg1"/>
          </a:solidFill>
          <a:ln w="19050">
            <a:solidFill>
              <a:srgbClr val="003366"/>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2000" b="1" dirty="0">
                <a:solidFill>
                  <a:srgbClr val="000000"/>
                </a:solidFill>
                <a:latin typeface="Arial" panose="020B0604020202020204" pitchFamily="34" charset="0"/>
                <a:ea typeface="ヒラギノ角ゴ Pro W3"/>
                <a:cs typeface="ヒラギノ角ゴ Pro W3"/>
              </a:rPr>
              <a:t>Self-care &amp;  </a:t>
            </a:r>
          </a:p>
          <a:p>
            <a:pPr eaLnBrk="1" hangingPunct="1">
              <a:lnSpc>
                <a:spcPct val="100000"/>
              </a:lnSpc>
              <a:spcBef>
                <a:spcPct val="0"/>
              </a:spcBef>
              <a:buFontTx/>
              <a:buNone/>
            </a:pPr>
            <a:r>
              <a:rPr lang="en-GB" altLang="en-US" sz="2000" b="1" dirty="0">
                <a:solidFill>
                  <a:srgbClr val="000000"/>
                </a:solidFill>
                <a:latin typeface="Arial" panose="020B0604020202020204" pitchFamily="34" charset="0"/>
                <a:ea typeface="ヒラギノ角ゴ Pro W3"/>
                <a:cs typeface="ヒラギノ角ゴ Pro W3"/>
              </a:rPr>
              <a:t>safety netting advice</a:t>
            </a:r>
          </a:p>
        </p:txBody>
      </p:sp>
      <p:cxnSp>
        <p:nvCxnSpPr>
          <p:cNvPr id="26" name="Straight Arrow Connector 25">
            <a:extLst>
              <a:ext uri="{FF2B5EF4-FFF2-40B4-BE49-F238E27FC236}">
                <a16:creationId xmlns:a16="http://schemas.microsoft.com/office/drawing/2014/main" id="{0E223FD2-72F8-48C5-9667-578F331AC087}"/>
              </a:ext>
              <a:ext uri="{C183D7F6-B498-43B3-948B-1728B52AA6E4}">
                <adec:decorative xmlns:adec="http://schemas.microsoft.com/office/drawing/2017/decorative" val="1"/>
              </a:ext>
            </a:extLst>
          </p:cNvPr>
          <p:cNvCxnSpPr>
            <a:cxnSpLocks/>
          </p:cNvCxnSpPr>
          <p:nvPr/>
        </p:nvCxnSpPr>
        <p:spPr bwMode="auto">
          <a:xfrm flipH="1">
            <a:off x="1331913" y="3525837"/>
            <a:ext cx="374609" cy="550864"/>
          </a:xfrm>
          <a:prstGeom prst="straightConnector1">
            <a:avLst/>
          </a:prstGeom>
          <a:ln w="57150">
            <a:solidFill>
              <a:srgbClr val="003366"/>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D47D12-B124-4FF6-9B2B-BEB3A917745B}"/>
              </a:ext>
              <a:ext uri="{C183D7F6-B498-43B3-948B-1728B52AA6E4}">
                <adec:decorative xmlns:adec="http://schemas.microsoft.com/office/drawing/2017/decorative" val="1"/>
              </a:ext>
            </a:extLst>
          </p:cNvPr>
          <p:cNvCxnSpPr>
            <a:cxnSpLocks/>
          </p:cNvCxnSpPr>
          <p:nvPr/>
        </p:nvCxnSpPr>
        <p:spPr bwMode="auto">
          <a:xfrm>
            <a:off x="2705100" y="4516437"/>
            <a:ext cx="0" cy="288926"/>
          </a:xfrm>
          <a:prstGeom prst="straightConnector1">
            <a:avLst/>
          </a:prstGeom>
          <a:ln w="57150">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49161" name="TextBox 43">
            <a:extLst>
              <a:ext uri="{FF2B5EF4-FFF2-40B4-BE49-F238E27FC236}">
                <a16:creationId xmlns:a16="http://schemas.microsoft.com/office/drawing/2014/main" id="{4673AB06-A9A2-4B12-B0EA-FA4241A7A6EC}"/>
              </a:ext>
            </a:extLst>
          </p:cNvPr>
          <p:cNvSpPr txBox="1">
            <a:spLocks noChangeArrowheads="1"/>
          </p:cNvSpPr>
          <p:nvPr/>
        </p:nvSpPr>
        <p:spPr bwMode="auto">
          <a:xfrm>
            <a:off x="4879975" y="4805363"/>
            <a:ext cx="1830900" cy="1938337"/>
          </a:xfrm>
          <a:prstGeom prst="rect">
            <a:avLst/>
          </a:prstGeom>
          <a:solidFill>
            <a:schemeClr val="bg1"/>
          </a:solidFill>
          <a:ln w="19050">
            <a:solidFill>
              <a:srgbClr val="003366"/>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2000" b="1" dirty="0">
                <a:solidFill>
                  <a:srgbClr val="000000"/>
                </a:solidFill>
                <a:latin typeface="Arial" panose="020B0604020202020204" pitchFamily="34" charset="0"/>
                <a:ea typeface="ヒラギノ角ゴ Pro W3"/>
                <a:cs typeface="ヒラギノ角ゴ Pro W3"/>
              </a:rPr>
              <a:t>Flow chart helps patient understand antibiotics and resistance</a:t>
            </a:r>
          </a:p>
        </p:txBody>
      </p:sp>
      <p:cxnSp>
        <p:nvCxnSpPr>
          <p:cNvPr id="45" name="Straight Arrow Connector 44">
            <a:extLst>
              <a:ext uri="{FF2B5EF4-FFF2-40B4-BE49-F238E27FC236}">
                <a16:creationId xmlns:a16="http://schemas.microsoft.com/office/drawing/2014/main" id="{D393872A-F176-4417-84C2-C48B5EA6FEA1}"/>
              </a:ext>
              <a:ext uri="{C183D7F6-B498-43B3-948B-1728B52AA6E4}">
                <adec:decorative xmlns:adec="http://schemas.microsoft.com/office/drawing/2017/decorative" val="1"/>
              </a:ext>
            </a:extLst>
          </p:cNvPr>
          <p:cNvCxnSpPr/>
          <p:nvPr/>
        </p:nvCxnSpPr>
        <p:spPr bwMode="auto">
          <a:xfrm flipV="1">
            <a:off x="6738938" y="5280025"/>
            <a:ext cx="674687" cy="0"/>
          </a:xfrm>
          <a:prstGeom prst="straightConnector1">
            <a:avLst/>
          </a:prstGeom>
          <a:ln w="57150">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5" name="TextBox 15">
            <a:extLst>
              <a:ext uri="{FF2B5EF4-FFF2-40B4-BE49-F238E27FC236}">
                <a16:creationId xmlns:a16="http://schemas.microsoft.com/office/drawing/2014/main" id="{045FE95D-62C4-EEF3-96C3-9E278E27CC33}"/>
              </a:ext>
            </a:extLst>
          </p:cNvPr>
          <p:cNvSpPr txBox="1">
            <a:spLocks noChangeArrowheads="1"/>
          </p:cNvSpPr>
          <p:nvPr/>
        </p:nvSpPr>
        <p:spPr bwMode="auto">
          <a:xfrm>
            <a:off x="0" y="5206445"/>
            <a:ext cx="1783088" cy="1015663"/>
          </a:xfrm>
          <a:prstGeom prst="rect">
            <a:avLst/>
          </a:prstGeom>
          <a:solidFill>
            <a:schemeClr val="bg1"/>
          </a:solidFill>
          <a:ln w="19050">
            <a:solidFill>
              <a:srgbClr val="003366"/>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eaLnBrk="1" hangingPunct="1">
              <a:lnSpc>
                <a:spcPct val="100000"/>
              </a:lnSpc>
              <a:spcBef>
                <a:spcPct val="0"/>
              </a:spcBef>
              <a:buFontTx/>
              <a:buNone/>
            </a:pPr>
            <a:r>
              <a:rPr lang="en-GB" altLang="en-US" sz="2000" b="1" dirty="0">
                <a:solidFill>
                  <a:srgbClr val="000000"/>
                </a:solidFill>
                <a:latin typeface="Arial" panose="020B0604020202020204" pitchFamily="34" charset="0"/>
                <a:ea typeface="ヒラギノ角ゴ Pro W3"/>
                <a:cs typeface="ヒラギノ角ゴ Pro W3"/>
              </a:rPr>
              <a:t>Recurrent UTI prevention</a:t>
            </a:r>
          </a:p>
        </p:txBody>
      </p:sp>
      <p:cxnSp>
        <p:nvCxnSpPr>
          <p:cNvPr id="7" name="Straight Arrow Connector 6">
            <a:extLst>
              <a:ext uri="{FF2B5EF4-FFF2-40B4-BE49-F238E27FC236}">
                <a16:creationId xmlns:a16="http://schemas.microsoft.com/office/drawing/2014/main" id="{7D3BE97F-056C-B3B1-C4B0-961B731DCB14}"/>
              </a:ext>
              <a:ext uri="{C183D7F6-B498-43B3-948B-1728B52AA6E4}">
                <adec:decorative xmlns:adec="http://schemas.microsoft.com/office/drawing/2017/decorative" val="1"/>
              </a:ext>
            </a:extLst>
          </p:cNvPr>
          <p:cNvCxnSpPr>
            <a:cxnSpLocks/>
            <a:stCxn id="5" idx="3"/>
          </p:cNvCxnSpPr>
          <p:nvPr/>
        </p:nvCxnSpPr>
        <p:spPr bwMode="auto">
          <a:xfrm>
            <a:off x="1783088" y="5714277"/>
            <a:ext cx="261612" cy="154075"/>
          </a:xfrm>
          <a:prstGeom prst="straightConnector1">
            <a:avLst/>
          </a:prstGeom>
          <a:ln w="57150">
            <a:solidFill>
              <a:srgbClr val="00336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1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1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16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1" grpId="0" animBg="1"/>
      <p:bldP spid="49173" grpId="0" animBg="1"/>
      <p:bldP spid="49169" grpId="0" animBg="1"/>
      <p:bldP spid="49163" grpId="0" animBg="1"/>
      <p:bldP spid="49167" grpId="0" animBg="1"/>
      <p:bldP spid="49161"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DBB9AFC-5363-4DD7-AE7E-66A3717672A8}"/>
              </a:ext>
            </a:extLst>
          </p:cNvPr>
          <p:cNvSpPr txBox="1"/>
          <p:nvPr/>
        </p:nvSpPr>
        <p:spPr>
          <a:xfrm>
            <a:off x="0" y="1598352"/>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pic>
        <p:nvPicPr>
          <p:cNvPr id="4" name="Picture 3" descr="TARGET pictorial UTI patient information leaflet (page 1)">
            <a:extLst>
              <a:ext uri="{FF2B5EF4-FFF2-40B4-BE49-F238E27FC236}">
                <a16:creationId xmlns:a16="http://schemas.microsoft.com/office/drawing/2014/main" id="{0266F4CA-A7D7-45D7-BC99-DC2F953B91FF}"/>
              </a:ext>
            </a:extLst>
          </p:cNvPr>
          <p:cNvPicPr>
            <a:picLocks noChangeAspect="1"/>
          </p:cNvPicPr>
          <p:nvPr/>
        </p:nvPicPr>
        <p:blipFill>
          <a:blip r:embed="rId3"/>
          <a:stretch>
            <a:fillRect/>
          </a:stretch>
        </p:blipFill>
        <p:spPr>
          <a:xfrm>
            <a:off x="0" y="-9395"/>
            <a:ext cx="4878659" cy="6858000"/>
          </a:xfrm>
          <a:prstGeom prst="rect">
            <a:avLst/>
          </a:prstGeom>
        </p:spPr>
      </p:pic>
      <p:pic>
        <p:nvPicPr>
          <p:cNvPr id="6" name="Picture 5" descr="TARGET pictorial UTI patient information leaflet (page 2)">
            <a:extLst>
              <a:ext uri="{FF2B5EF4-FFF2-40B4-BE49-F238E27FC236}">
                <a16:creationId xmlns:a16="http://schemas.microsoft.com/office/drawing/2014/main" id="{7CA05A81-B642-47D3-8245-7364103F4EDD}"/>
              </a:ext>
            </a:extLst>
          </p:cNvPr>
          <p:cNvPicPr>
            <a:picLocks noChangeAspect="1"/>
          </p:cNvPicPr>
          <p:nvPr/>
        </p:nvPicPr>
        <p:blipFill>
          <a:blip r:embed="rId4"/>
          <a:stretch>
            <a:fillRect/>
          </a:stretch>
        </p:blipFill>
        <p:spPr>
          <a:xfrm>
            <a:off x="1349879" y="9395"/>
            <a:ext cx="4812796" cy="6858000"/>
          </a:xfrm>
          <a:prstGeom prst="rect">
            <a:avLst/>
          </a:prstGeom>
        </p:spPr>
      </p:pic>
      <p:pic>
        <p:nvPicPr>
          <p:cNvPr id="8" name="Picture 7" descr="TARGET pictorial UTI patient information leaflet (page 3)">
            <a:extLst>
              <a:ext uri="{FF2B5EF4-FFF2-40B4-BE49-F238E27FC236}">
                <a16:creationId xmlns:a16="http://schemas.microsoft.com/office/drawing/2014/main" id="{678FD0B5-948E-4BCA-B219-5670A81C3A41}"/>
              </a:ext>
            </a:extLst>
          </p:cNvPr>
          <p:cNvPicPr>
            <a:picLocks noChangeAspect="1"/>
          </p:cNvPicPr>
          <p:nvPr/>
        </p:nvPicPr>
        <p:blipFill rotWithShape="1">
          <a:blip r:embed="rId5"/>
          <a:srcRect l="1427" r="-1"/>
          <a:stretch/>
        </p:blipFill>
        <p:spPr>
          <a:xfrm>
            <a:off x="2956095" y="0"/>
            <a:ext cx="4812796" cy="6858000"/>
          </a:xfrm>
          <a:prstGeom prst="rect">
            <a:avLst/>
          </a:prstGeom>
        </p:spPr>
      </p:pic>
      <p:pic>
        <p:nvPicPr>
          <p:cNvPr id="11" name="Picture 10" descr="TARGET pictorial UTI patient information leaflet (page 4)">
            <a:extLst>
              <a:ext uri="{FF2B5EF4-FFF2-40B4-BE49-F238E27FC236}">
                <a16:creationId xmlns:a16="http://schemas.microsoft.com/office/drawing/2014/main" id="{35C106C6-770D-4CF6-9C18-E8A762C06DB1}"/>
              </a:ext>
            </a:extLst>
          </p:cNvPr>
          <p:cNvPicPr>
            <a:picLocks noChangeAspect="1"/>
          </p:cNvPicPr>
          <p:nvPr/>
        </p:nvPicPr>
        <p:blipFill>
          <a:blip r:embed="rId6"/>
          <a:stretch>
            <a:fillRect/>
          </a:stretch>
        </p:blipFill>
        <p:spPr>
          <a:xfrm>
            <a:off x="4240111" y="0"/>
            <a:ext cx="4903889" cy="6858000"/>
          </a:xfrm>
          <a:prstGeom prst="rect">
            <a:avLst/>
          </a:prstGeom>
        </p:spPr>
      </p:pic>
    </p:spTree>
    <p:extLst>
      <p:ext uri="{BB962C8B-B14F-4D97-AF65-F5344CB8AC3E}">
        <p14:creationId xmlns:p14="http://schemas.microsoft.com/office/powerpoint/2010/main" val="1304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9E3D440-A496-4E75-B5E7-D13796EB5AE7}"/>
              </a:ext>
            </a:extLst>
          </p:cNvPr>
          <p:cNvSpPr txBox="1">
            <a:spLocks noGrp="1"/>
          </p:cNvSpPr>
          <p:nvPr>
            <p:ph type="title" idx="4294967295"/>
          </p:nvPr>
        </p:nvSpPr>
        <p:spPr bwMode="auto">
          <a:xfrm>
            <a:off x="1528131" y="307598"/>
            <a:ext cx="7615869" cy="11578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0" fontAlgn="base" latinLnBrk="0" hangingPunct="0">
              <a:lnSpc>
                <a:spcPct val="90000"/>
              </a:lnSpc>
              <a:spcBef>
                <a:spcPct val="0"/>
              </a:spcBef>
              <a:spcAft>
                <a:spcPct val="0"/>
              </a:spcAft>
              <a:buNone/>
              <a:defRPr sz="3400" b="1" kern="1200">
                <a:solidFill>
                  <a:schemeClr val="bg1"/>
                </a:solidFill>
                <a:latin typeface="+mj-lt"/>
                <a:ea typeface="+mj-ea"/>
                <a:cs typeface="+mj-cs"/>
              </a:defRPr>
            </a:lvl1pPr>
            <a:lvl2pPr algn="l" rtl="0" eaLnBrk="0" fontAlgn="base" hangingPunct="0">
              <a:spcBef>
                <a:spcPct val="0"/>
              </a:spcBef>
              <a:spcAft>
                <a:spcPct val="0"/>
              </a:spcAft>
              <a:defRPr sz="4400" b="1">
                <a:solidFill>
                  <a:srgbClr val="9BB3FF"/>
                </a:solidFill>
                <a:latin typeface="Arial" charset="0"/>
              </a:defRPr>
            </a:lvl2pPr>
            <a:lvl3pPr algn="l" rtl="0" eaLnBrk="0" fontAlgn="base" hangingPunct="0">
              <a:spcBef>
                <a:spcPct val="0"/>
              </a:spcBef>
              <a:spcAft>
                <a:spcPct val="0"/>
              </a:spcAft>
              <a:defRPr sz="4400" b="1">
                <a:solidFill>
                  <a:srgbClr val="9BB3FF"/>
                </a:solidFill>
                <a:latin typeface="Arial" charset="0"/>
              </a:defRPr>
            </a:lvl3pPr>
            <a:lvl4pPr algn="l" rtl="0" eaLnBrk="0" fontAlgn="base" hangingPunct="0">
              <a:spcBef>
                <a:spcPct val="0"/>
              </a:spcBef>
              <a:spcAft>
                <a:spcPct val="0"/>
              </a:spcAft>
              <a:defRPr sz="4400" b="1">
                <a:solidFill>
                  <a:srgbClr val="9BB3FF"/>
                </a:solidFill>
                <a:latin typeface="Arial" charset="0"/>
              </a:defRPr>
            </a:lvl4pPr>
            <a:lvl5pPr algn="l" rtl="0" eaLnBrk="0" fontAlgn="base" hangingPunct="0">
              <a:spcBef>
                <a:spcPct val="0"/>
              </a:spcBef>
              <a:spcAft>
                <a:spcPct val="0"/>
              </a:spcAft>
              <a:defRPr sz="4400" b="1">
                <a:solidFill>
                  <a:srgbClr val="9BB3FF"/>
                </a:solidFill>
                <a:latin typeface="Arial" charset="0"/>
              </a:defRPr>
            </a:lvl5pPr>
            <a:lvl6pPr marL="457200" algn="l" rtl="0" eaLnBrk="1" fontAlgn="base" hangingPunct="1">
              <a:spcBef>
                <a:spcPct val="0"/>
              </a:spcBef>
              <a:spcAft>
                <a:spcPct val="0"/>
              </a:spcAft>
              <a:defRPr sz="4400" b="1">
                <a:solidFill>
                  <a:srgbClr val="9BB3FF"/>
                </a:solidFill>
                <a:latin typeface="Arial" charset="0"/>
              </a:defRPr>
            </a:lvl6pPr>
            <a:lvl7pPr marL="914400" algn="l" rtl="0" eaLnBrk="1" fontAlgn="base" hangingPunct="1">
              <a:spcBef>
                <a:spcPct val="0"/>
              </a:spcBef>
              <a:spcAft>
                <a:spcPct val="0"/>
              </a:spcAft>
              <a:defRPr sz="4400" b="1">
                <a:solidFill>
                  <a:srgbClr val="9BB3FF"/>
                </a:solidFill>
                <a:latin typeface="Arial" charset="0"/>
              </a:defRPr>
            </a:lvl7pPr>
            <a:lvl8pPr marL="1371600" algn="l" rtl="0" eaLnBrk="1" fontAlgn="base" hangingPunct="1">
              <a:spcBef>
                <a:spcPct val="0"/>
              </a:spcBef>
              <a:spcAft>
                <a:spcPct val="0"/>
              </a:spcAft>
              <a:defRPr sz="4400" b="1">
                <a:solidFill>
                  <a:srgbClr val="9BB3FF"/>
                </a:solidFill>
                <a:latin typeface="Arial" charset="0"/>
              </a:defRPr>
            </a:lvl8pPr>
            <a:lvl9pPr marL="1828800" algn="l" rtl="0" eaLnBrk="1" fontAlgn="base" hangingPunct="1">
              <a:spcBef>
                <a:spcPct val="0"/>
              </a:spcBef>
              <a:spcAft>
                <a:spcPct val="0"/>
              </a:spcAft>
              <a:defRPr sz="4400" b="1">
                <a:solidFill>
                  <a:srgbClr val="9BB3FF"/>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0" cap="none" spc="0" normalizeH="0" baseline="0" noProof="0" dirty="0">
                <a:ln>
                  <a:noFill/>
                </a:ln>
                <a:solidFill>
                  <a:srgbClr val="AF1E2C"/>
                </a:solidFill>
                <a:effectLst/>
                <a:uLnTx/>
                <a:uFillTx/>
                <a:latin typeface="Arial" panose="020B0604020202020204" pitchFamily="34" charset="0"/>
                <a:ea typeface="+mj-ea"/>
                <a:cs typeface="Arial" panose="020B0604020202020204" pitchFamily="34" charset="0"/>
              </a:rPr>
              <a:t>Web text - UTI Patient Information Leaflets</a:t>
            </a:r>
          </a:p>
        </p:txBody>
      </p:sp>
      <p:sp>
        <p:nvSpPr>
          <p:cNvPr id="10" name="TextBox 9">
            <a:extLst>
              <a:ext uri="{FF2B5EF4-FFF2-40B4-BE49-F238E27FC236}">
                <a16:creationId xmlns:a16="http://schemas.microsoft.com/office/drawing/2014/main" id="{7DBB9AFC-5363-4DD7-AE7E-66A3717672A8}"/>
              </a:ext>
            </a:extLst>
          </p:cNvPr>
          <p:cNvSpPr txBox="1"/>
          <p:nvPr/>
        </p:nvSpPr>
        <p:spPr>
          <a:xfrm>
            <a:off x="0" y="1598352"/>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grpSp>
        <p:nvGrpSpPr>
          <p:cNvPr id="66565" name="Group 6" descr="TARGET online toolkit home page">
            <a:extLst>
              <a:ext uri="{FF2B5EF4-FFF2-40B4-BE49-F238E27FC236}">
                <a16:creationId xmlns:a16="http://schemas.microsoft.com/office/drawing/2014/main" id="{EFD7C0AF-5E66-41AD-A029-7A90A5533A87}"/>
              </a:ext>
            </a:extLst>
          </p:cNvPr>
          <p:cNvGrpSpPr>
            <a:grpSpLocks/>
          </p:cNvGrpSpPr>
          <p:nvPr/>
        </p:nvGrpSpPr>
        <p:grpSpPr bwMode="auto">
          <a:xfrm>
            <a:off x="0" y="1598352"/>
            <a:ext cx="4734257" cy="5329238"/>
            <a:chOff x="915291" y="156563"/>
            <a:chExt cx="5305425" cy="5973374"/>
          </a:xfrm>
        </p:grpSpPr>
        <p:pic>
          <p:nvPicPr>
            <p:cNvPr id="66568" name="Picture 7">
              <a:extLst>
                <a:ext uri="{FF2B5EF4-FFF2-40B4-BE49-F238E27FC236}">
                  <a16:creationId xmlns:a16="http://schemas.microsoft.com/office/drawing/2014/main" id="{01F645B1-F96F-417D-94FD-2611B605F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291" y="156563"/>
              <a:ext cx="5305425" cy="597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Rectangle 1">
              <a:extLst>
                <a:ext uri="{FF2B5EF4-FFF2-40B4-BE49-F238E27FC236}">
                  <a16:creationId xmlns:a16="http://schemas.microsoft.com/office/drawing/2014/main" id="{8582B123-A8D3-4447-82C8-9D0266B6C4B5}"/>
                </a:ext>
              </a:extLst>
            </p:cNvPr>
            <p:cNvSpPr>
              <a:spLocks noChangeArrowheads="1"/>
            </p:cNvSpPr>
            <p:nvPr/>
          </p:nvSpPr>
          <p:spPr bwMode="auto">
            <a:xfrm>
              <a:off x="1043608" y="3356992"/>
              <a:ext cx="1584176" cy="1260000"/>
            </a:xfrm>
            <a:prstGeom prst="rect">
              <a:avLst/>
            </a:prstGeom>
            <a:noFill/>
            <a:ln w="476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tabLst>
                  <a:tab pos="533400" algn="l"/>
                  <a:tab pos="1162050" algn="l"/>
                  <a:tab pos="1695450" algn="l"/>
                  <a:tab pos="2247900" algn="l"/>
                  <a:tab pos="2781300" algn="l"/>
                </a:tabLst>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3400" algn="l"/>
                  <a:tab pos="1162050" algn="l"/>
                  <a:tab pos="1695450" algn="l"/>
                  <a:tab pos="2247900" algn="l"/>
                  <a:tab pos="2781300" algn="l"/>
                </a:tabLst>
                <a:defRPr>
                  <a:solidFill>
                    <a:srgbClr val="191919"/>
                  </a:solidFill>
                  <a:latin typeface="Calibri" panose="020F0502020204030204" pitchFamily="34" charset="0"/>
                </a:defRPr>
              </a:lvl9pPr>
            </a:lstStyle>
            <a:p>
              <a:pPr>
                <a:lnSpc>
                  <a:spcPct val="100000"/>
                </a:lnSpc>
                <a:spcBef>
                  <a:spcPct val="20000"/>
                </a:spcBef>
                <a:buFontTx/>
                <a:buBlip>
                  <a:blip r:embed="rId4"/>
                </a:buBlip>
              </a:pPr>
              <a:endParaRPr lang="en-GB" altLang="en-US" dirty="0">
                <a:solidFill>
                  <a:schemeClr val="tx1"/>
                </a:solidFill>
                <a:latin typeface="Arial" panose="020B0604020202020204" pitchFamily="34" charset="0"/>
              </a:endParaRPr>
            </a:p>
          </p:txBody>
        </p:sp>
      </p:grpSp>
      <p:pic>
        <p:nvPicPr>
          <p:cNvPr id="66566" name="Picture 3" descr="TARGET online toolkit table of contents">
            <a:extLst>
              <a:ext uri="{FF2B5EF4-FFF2-40B4-BE49-F238E27FC236}">
                <a16:creationId xmlns:a16="http://schemas.microsoft.com/office/drawing/2014/main" id="{31B6EC6D-AFA4-4DE1-9496-F39983553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134" y="1657396"/>
            <a:ext cx="2293121"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AF2A0D6F-2FFF-49C0-A8AD-756695842DCD}"/>
              </a:ext>
              <a:ext uri="{C183D7F6-B498-43B3-948B-1728B52AA6E4}">
                <adec:decorative xmlns:adec="http://schemas.microsoft.com/office/drawing/2017/decorative" val="1"/>
              </a:ext>
            </a:extLst>
          </p:cNvPr>
          <p:cNvSpPr/>
          <p:nvPr/>
        </p:nvSpPr>
        <p:spPr>
          <a:xfrm>
            <a:off x="1276676" y="3103866"/>
            <a:ext cx="3550034" cy="209673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Screenshot of digital AccuRx system">
            <a:extLst>
              <a:ext uri="{FF2B5EF4-FFF2-40B4-BE49-F238E27FC236}">
                <a16:creationId xmlns:a16="http://schemas.microsoft.com/office/drawing/2014/main" id="{051D5572-DE6D-4853-A8E2-113731681D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8472" y="1178841"/>
            <a:ext cx="3096787" cy="565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71144-C893-491B-BB7E-F75F6F605DF9}"/>
              </a:ext>
            </a:extLst>
          </p:cNvPr>
          <p:cNvSpPr>
            <a:spLocks noGrp="1"/>
          </p:cNvSpPr>
          <p:nvPr>
            <p:ph type="title"/>
          </p:nvPr>
        </p:nvSpPr>
        <p:spPr>
          <a:xfrm>
            <a:off x="1812758" y="461614"/>
            <a:ext cx="6192758" cy="994172"/>
          </a:xfrm>
        </p:spPr>
        <p:txBody>
          <a:bodyPr>
            <a:normAutofit fontScale="90000"/>
          </a:bodyPr>
          <a:lstStyle/>
          <a:p>
            <a:r>
              <a:rPr lang="en-GB" b="0" dirty="0">
                <a:solidFill>
                  <a:schemeClr val="tx1"/>
                </a:solidFill>
              </a:rPr>
              <a:t>Introductions</a:t>
            </a:r>
            <a:br>
              <a:rPr lang="en-GB" b="0" dirty="0">
                <a:solidFill>
                  <a:schemeClr val="tx1"/>
                </a:solidFill>
              </a:rPr>
            </a:br>
            <a:r>
              <a:rPr lang="en-GB" b="0" dirty="0">
                <a:solidFill>
                  <a:schemeClr val="tx1"/>
                </a:solidFill>
              </a:rPr>
              <a:t>Speakers and panellists</a:t>
            </a:r>
          </a:p>
        </p:txBody>
      </p:sp>
      <p:sp>
        <p:nvSpPr>
          <p:cNvPr id="5" name="Footer Placeholder 4">
            <a:extLst>
              <a:ext uri="{FF2B5EF4-FFF2-40B4-BE49-F238E27FC236}">
                <a16:creationId xmlns:a16="http://schemas.microsoft.com/office/drawing/2014/main" id="{44312B09-D33F-49D5-8A13-CFFE62719EFF}"/>
              </a:ext>
            </a:extLst>
          </p:cNvPr>
          <p:cNvSpPr>
            <a:spLocks noGrp="1"/>
          </p:cNvSpPr>
          <p:nvPr>
            <p:ph type="ftr" sz="quarter" idx="4294967295"/>
          </p:nvPr>
        </p:nvSpPr>
        <p:spPr>
          <a:xfrm>
            <a:off x="2175881" y="6492875"/>
            <a:ext cx="4114800" cy="365125"/>
          </a:xfrm>
          <a:prstGeom prst="rect">
            <a:avLst/>
          </a:prstGeom>
        </p:spPr>
        <p:txBody>
          <a:bodyPr/>
          <a:lstStyle>
            <a:defPPr>
              <a:defRPr lang="en-US"/>
            </a:defPPr>
            <a:lvl1pPr marL="0" algn="ct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www.rcgp.org.uk/TARGETantibiotics</a:t>
            </a:r>
            <a:endParaRPr lang="en-GB" sz="1050" dirty="0"/>
          </a:p>
        </p:txBody>
      </p:sp>
      <p:sp>
        <p:nvSpPr>
          <p:cNvPr id="15" name="TextBox 14">
            <a:extLst>
              <a:ext uri="{FF2B5EF4-FFF2-40B4-BE49-F238E27FC236}">
                <a16:creationId xmlns:a16="http://schemas.microsoft.com/office/drawing/2014/main" id="{C47D31E5-499E-B77D-4800-578818BACEDA}"/>
              </a:ext>
            </a:extLst>
          </p:cNvPr>
          <p:cNvSpPr txBox="1"/>
          <p:nvPr/>
        </p:nvSpPr>
        <p:spPr>
          <a:xfrm>
            <a:off x="41187" y="4632230"/>
            <a:ext cx="2222210" cy="1546577"/>
          </a:xfrm>
          <a:prstGeom prst="rect">
            <a:avLst/>
          </a:prstGeom>
          <a:noFill/>
        </p:spPr>
        <p:txBody>
          <a:bodyPr wrap="square" rtlCol="0">
            <a:spAutoFit/>
          </a:bodyPr>
          <a:lstStyle/>
          <a:p>
            <a:pPr algn="ctr"/>
            <a:r>
              <a:rPr lang="en-GB" sz="1350" b="1" dirty="0">
                <a:solidFill>
                  <a:srgbClr val="000000"/>
                </a:solidFill>
                <a:latin typeface="Arial" panose="020B0604020202020204" pitchFamily="34" charset="0"/>
                <a:cs typeface="Arial" panose="020B0604020202020204" pitchFamily="34" charset="0"/>
              </a:rPr>
              <a:t>Dr Philippa Moore</a:t>
            </a:r>
          </a:p>
          <a:p>
            <a:pPr algn="ctr"/>
            <a:r>
              <a:rPr lang="en-GB" sz="1350" dirty="0">
                <a:solidFill>
                  <a:srgbClr val="000000"/>
                </a:solidFill>
                <a:latin typeface="Arial" panose="020B0604020202020204" pitchFamily="34" charset="0"/>
                <a:cs typeface="Arial" panose="020B0604020202020204" pitchFamily="34" charset="0"/>
              </a:rPr>
              <a:t>Consultant Medical Microbiologist, Gloucestershire Hosp. NHS Foundation Trust</a:t>
            </a:r>
          </a:p>
          <a:p>
            <a:pPr algn="ctr"/>
            <a:endParaRPr lang="en-GB" sz="1350" dirty="0">
              <a:solidFill>
                <a:srgbClr val="AD0016"/>
              </a:solidFill>
              <a:latin typeface="Arial" panose="020B0604020202020204" pitchFamily="34" charset="0"/>
              <a:cs typeface="Arial" panose="020B0604020202020204" pitchFamily="34" charset="0"/>
            </a:endParaRPr>
          </a:p>
          <a:p>
            <a:pPr algn="ctr"/>
            <a:r>
              <a:rPr lang="en-GB" sz="1350" dirty="0">
                <a:solidFill>
                  <a:srgbClr val="C00000"/>
                </a:solidFill>
                <a:latin typeface="Arial" panose="020B0604020202020204" pitchFamily="34" charset="0"/>
                <a:cs typeface="Arial" panose="020B0604020202020204" pitchFamily="34" charset="0"/>
              </a:rPr>
              <a:t>Panellist/Speaker</a:t>
            </a:r>
          </a:p>
        </p:txBody>
      </p:sp>
      <p:sp>
        <p:nvSpPr>
          <p:cNvPr id="16" name="TextBox 15">
            <a:extLst>
              <a:ext uri="{FF2B5EF4-FFF2-40B4-BE49-F238E27FC236}">
                <a16:creationId xmlns:a16="http://schemas.microsoft.com/office/drawing/2014/main" id="{C86E7ADE-D524-3723-2600-1F8554B51276}"/>
              </a:ext>
            </a:extLst>
          </p:cNvPr>
          <p:cNvSpPr txBox="1"/>
          <p:nvPr/>
        </p:nvSpPr>
        <p:spPr>
          <a:xfrm>
            <a:off x="3908898" y="4632229"/>
            <a:ext cx="1926336" cy="1546577"/>
          </a:xfrm>
          <a:prstGeom prst="rect">
            <a:avLst/>
          </a:prstGeom>
          <a:noFill/>
        </p:spPr>
        <p:txBody>
          <a:bodyPr wrap="square" rtlCol="0">
            <a:spAutoFit/>
          </a:bodyPr>
          <a:lstStyle/>
          <a:p>
            <a:pPr algn="ctr"/>
            <a:r>
              <a:rPr lang="en-GB" sz="1350" b="1" dirty="0">
                <a:solidFill>
                  <a:srgbClr val="000000"/>
                </a:solidFill>
                <a:latin typeface="Arial" panose="020B0604020202020204" pitchFamily="34" charset="0"/>
                <a:cs typeface="Arial" panose="020B0604020202020204" pitchFamily="34" charset="0"/>
              </a:rPr>
              <a:t>Naomi Fleming </a:t>
            </a:r>
          </a:p>
          <a:p>
            <a:pPr algn="ctr"/>
            <a:r>
              <a:rPr lang="en-GB" sz="1350" dirty="0">
                <a:solidFill>
                  <a:srgbClr val="000000"/>
                </a:solidFill>
                <a:latin typeface="Arial" panose="020B0604020202020204" pitchFamily="34" charset="0"/>
                <a:cs typeface="Arial" panose="020B0604020202020204" pitchFamily="34" charset="0"/>
              </a:rPr>
              <a:t>Regional Antimicrobial Stewardship Lead East of England Region, NHS England</a:t>
            </a:r>
          </a:p>
          <a:p>
            <a:pPr algn="ctr"/>
            <a:endParaRPr lang="en-GB" sz="1350" dirty="0">
              <a:solidFill>
                <a:srgbClr val="C00000"/>
              </a:solidFill>
              <a:latin typeface="Arial" panose="020B0604020202020204" pitchFamily="34" charset="0"/>
              <a:cs typeface="Arial" panose="020B0604020202020204" pitchFamily="34" charset="0"/>
            </a:endParaRPr>
          </a:p>
          <a:p>
            <a:pPr algn="ctr"/>
            <a:r>
              <a:rPr lang="en-GB" sz="1350" dirty="0">
                <a:solidFill>
                  <a:srgbClr val="C00000"/>
                </a:solidFill>
                <a:latin typeface="Arial" panose="020B0604020202020204" pitchFamily="34" charset="0"/>
                <a:cs typeface="Arial" panose="020B0604020202020204" pitchFamily="34" charset="0"/>
              </a:rPr>
              <a:t>Panellist</a:t>
            </a:r>
          </a:p>
        </p:txBody>
      </p:sp>
      <p:sp>
        <p:nvSpPr>
          <p:cNvPr id="17" name="TextBox 16">
            <a:extLst>
              <a:ext uri="{FF2B5EF4-FFF2-40B4-BE49-F238E27FC236}">
                <a16:creationId xmlns:a16="http://schemas.microsoft.com/office/drawing/2014/main" id="{D178B9F9-BD2A-B09E-8E73-658BDB2AA1DE}"/>
              </a:ext>
            </a:extLst>
          </p:cNvPr>
          <p:cNvSpPr txBox="1"/>
          <p:nvPr/>
        </p:nvSpPr>
        <p:spPr>
          <a:xfrm>
            <a:off x="5507626" y="4655284"/>
            <a:ext cx="1778001" cy="1546577"/>
          </a:xfrm>
          <a:prstGeom prst="rect">
            <a:avLst/>
          </a:prstGeom>
          <a:noFill/>
        </p:spPr>
        <p:txBody>
          <a:bodyPr wrap="square" rtlCol="0">
            <a:spAutoFit/>
          </a:bodyPr>
          <a:lstStyle/>
          <a:p>
            <a:pPr algn="ctr"/>
            <a:r>
              <a:rPr lang="en-GB" sz="1350" b="1" dirty="0">
                <a:solidFill>
                  <a:srgbClr val="000000"/>
                </a:solidFill>
                <a:latin typeface="Arial" panose="020B0604020202020204" pitchFamily="34" charset="0"/>
                <a:cs typeface="Arial" panose="020B0604020202020204" pitchFamily="34" charset="0"/>
              </a:rPr>
              <a:t>Avril Tucker</a:t>
            </a:r>
          </a:p>
          <a:p>
            <a:pPr algn="ctr"/>
            <a:r>
              <a:rPr lang="en-GB" sz="1350" dirty="0">
                <a:solidFill>
                  <a:srgbClr val="000000"/>
                </a:solidFill>
                <a:latin typeface="Arial" panose="020B0604020202020204" pitchFamily="34" charset="0"/>
                <a:cs typeface="Arial" panose="020B0604020202020204" pitchFamily="34" charset="0"/>
              </a:rPr>
              <a:t>Antimicrobial Pharmacist, </a:t>
            </a:r>
          </a:p>
          <a:p>
            <a:pPr algn="ctr"/>
            <a:r>
              <a:rPr lang="en-GB" sz="1350" dirty="0">
                <a:solidFill>
                  <a:srgbClr val="000000"/>
                </a:solidFill>
                <a:latin typeface="Arial" panose="020B0604020202020204" pitchFamily="34" charset="0"/>
                <a:cs typeface="Arial" panose="020B0604020202020204" pitchFamily="34" charset="0"/>
              </a:rPr>
              <a:t>NHS Wales</a:t>
            </a:r>
          </a:p>
          <a:p>
            <a:pPr algn="ctr"/>
            <a:endParaRPr lang="en-GB" sz="1350" dirty="0">
              <a:solidFill>
                <a:srgbClr val="C00000"/>
              </a:solidFill>
              <a:latin typeface="Arial" panose="020B0604020202020204" pitchFamily="34" charset="0"/>
              <a:cs typeface="Arial" panose="020B0604020202020204" pitchFamily="34" charset="0"/>
            </a:endParaRPr>
          </a:p>
          <a:p>
            <a:pPr algn="ctr"/>
            <a:endParaRPr lang="en-GB" sz="1350" dirty="0">
              <a:solidFill>
                <a:srgbClr val="C00000"/>
              </a:solidFill>
              <a:latin typeface="Arial" panose="020B0604020202020204" pitchFamily="34" charset="0"/>
              <a:cs typeface="Arial" panose="020B0604020202020204" pitchFamily="34" charset="0"/>
            </a:endParaRPr>
          </a:p>
          <a:p>
            <a:pPr algn="ctr"/>
            <a:r>
              <a:rPr lang="en-GB" sz="1350" dirty="0">
                <a:solidFill>
                  <a:srgbClr val="C00000"/>
                </a:solidFill>
                <a:latin typeface="Arial" panose="020B0604020202020204" pitchFamily="34" charset="0"/>
                <a:cs typeface="Arial" panose="020B0604020202020204" pitchFamily="34" charset="0"/>
              </a:rPr>
              <a:t>Panellist</a:t>
            </a:r>
          </a:p>
        </p:txBody>
      </p:sp>
      <p:sp>
        <p:nvSpPr>
          <p:cNvPr id="8" name="TextBox 7">
            <a:extLst>
              <a:ext uri="{FF2B5EF4-FFF2-40B4-BE49-F238E27FC236}">
                <a16:creationId xmlns:a16="http://schemas.microsoft.com/office/drawing/2014/main" id="{1697C27A-E8F6-5AFB-7D58-804761B823C5}"/>
              </a:ext>
            </a:extLst>
          </p:cNvPr>
          <p:cNvSpPr txBox="1"/>
          <p:nvPr/>
        </p:nvSpPr>
        <p:spPr>
          <a:xfrm>
            <a:off x="7116516" y="4655284"/>
            <a:ext cx="1778000" cy="1546577"/>
          </a:xfrm>
          <a:prstGeom prst="rect">
            <a:avLst/>
          </a:prstGeom>
          <a:noFill/>
        </p:spPr>
        <p:txBody>
          <a:bodyPr wrap="square" rtlCol="0">
            <a:spAutoFit/>
          </a:bodyPr>
          <a:lstStyle/>
          <a:p>
            <a:pPr algn="ctr"/>
            <a:r>
              <a:rPr lang="en-GB" sz="1350" b="1" dirty="0">
                <a:solidFill>
                  <a:srgbClr val="000000"/>
                </a:solidFill>
                <a:latin typeface="Arial" panose="020B0604020202020204" pitchFamily="34" charset="0"/>
                <a:cs typeface="Arial" panose="020B0604020202020204" pitchFamily="34" charset="0"/>
              </a:rPr>
              <a:t>Dr Leigh Sanyaolu</a:t>
            </a:r>
          </a:p>
          <a:p>
            <a:pPr algn="ctr"/>
            <a:r>
              <a:rPr lang="en-GB" sz="1350" dirty="0">
                <a:solidFill>
                  <a:srgbClr val="000000"/>
                </a:solidFill>
                <a:latin typeface="Arial" panose="020B0604020202020204" pitchFamily="34" charset="0"/>
                <a:cs typeface="Arial" panose="020B0604020202020204" pitchFamily="34" charset="0"/>
              </a:rPr>
              <a:t>General Practitioner and Doctoral Fellow at Cardiff University </a:t>
            </a:r>
            <a:endParaRPr lang="en-GB" sz="1350" dirty="0">
              <a:solidFill>
                <a:srgbClr val="C00000"/>
              </a:solidFill>
              <a:latin typeface="Arial" panose="020B0604020202020204" pitchFamily="34" charset="0"/>
              <a:cs typeface="Arial" panose="020B0604020202020204" pitchFamily="34" charset="0"/>
            </a:endParaRPr>
          </a:p>
          <a:p>
            <a:pPr algn="ctr"/>
            <a:endParaRPr lang="en-GB" sz="1350" dirty="0">
              <a:solidFill>
                <a:srgbClr val="C00000"/>
              </a:solidFill>
              <a:latin typeface="Arial" panose="020B0604020202020204" pitchFamily="34" charset="0"/>
              <a:cs typeface="Arial" panose="020B0604020202020204" pitchFamily="34" charset="0"/>
            </a:endParaRPr>
          </a:p>
          <a:p>
            <a:pPr algn="ctr"/>
            <a:endParaRPr lang="en-GB" sz="1350" dirty="0">
              <a:solidFill>
                <a:srgbClr val="C00000"/>
              </a:solidFill>
              <a:latin typeface="Arial" panose="020B0604020202020204" pitchFamily="34" charset="0"/>
              <a:cs typeface="Arial" panose="020B0604020202020204" pitchFamily="34" charset="0"/>
            </a:endParaRPr>
          </a:p>
          <a:p>
            <a:pPr algn="ctr"/>
            <a:r>
              <a:rPr lang="en-GB" sz="1350" dirty="0">
                <a:solidFill>
                  <a:srgbClr val="C00000"/>
                </a:solidFill>
                <a:latin typeface="Arial" panose="020B0604020202020204" pitchFamily="34" charset="0"/>
                <a:cs typeface="Arial" panose="020B0604020202020204" pitchFamily="34" charset="0"/>
              </a:rPr>
              <a:t>Panellist</a:t>
            </a:r>
          </a:p>
        </p:txBody>
      </p:sp>
      <p:sp>
        <p:nvSpPr>
          <p:cNvPr id="7" name="TextBox 6">
            <a:extLst>
              <a:ext uri="{FF2B5EF4-FFF2-40B4-BE49-F238E27FC236}">
                <a16:creationId xmlns:a16="http://schemas.microsoft.com/office/drawing/2014/main" id="{42378294-12AC-10D1-22AB-B542CB2B8FE7}"/>
              </a:ext>
            </a:extLst>
          </p:cNvPr>
          <p:cNvSpPr txBox="1"/>
          <p:nvPr/>
        </p:nvSpPr>
        <p:spPr>
          <a:xfrm>
            <a:off x="2064668" y="4632230"/>
            <a:ext cx="1926336" cy="1546577"/>
          </a:xfrm>
          <a:prstGeom prst="rect">
            <a:avLst/>
          </a:prstGeom>
          <a:noFill/>
        </p:spPr>
        <p:txBody>
          <a:bodyPr wrap="square" rtlCol="0">
            <a:spAutoFit/>
          </a:bodyPr>
          <a:lstStyle/>
          <a:p>
            <a:pPr algn="ctr"/>
            <a:r>
              <a:rPr lang="en-GB" sz="1350" b="1" dirty="0">
                <a:solidFill>
                  <a:srgbClr val="000000"/>
                </a:solidFill>
                <a:latin typeface="Arial" panose="020B0604020202020204" pitchFamily="34" charset="0"/>
                <a:cs typeface="Arial" panose="020B0604020202020204" pitchFamily="34" charset="0"/>
              </a:rPr>
              <a:t>Elizabeth Beech MBE</a:t>
            </a:r>
          </a:p>
          <a:p>
            <a:pPr algn="ctr"/>
            <a:r>
              <a:rPr lang="en-GB" sz="1350" dirty="0">
                <a:solidFill>
                  <a:srgbClr val="000000"/>
                </a:solidFill>
                <a:latin typeface="Arial" panose="020B0604020202020204" pitchFamily="34" charset="0"/>
                <a:cs typeface="Arial" panose="020B0604020202020204" pitchFamily="34" charset="0"/>
              </a:rPr>
              <a:t>Regional Antimicrobial Stewardship Lead South West Region, NHS England</a:t>
            </a:r>
          </a:p>
          <a:p>
            <a:pPr algn="ctr"/>
            <a:endParaRPr lang="en-GB" sz="1350" dirty="0">
              <a:solidFill>
                <a:srgbClr val="C00000"/>
              </a:solidFill>
              <a:latin typeface="Arial" panose="020B0604020202020204" pitchFamily="34" charset="0"/>
              <a:cs typeface="Arial" panose="020B0604020202020204" pitchFamily="34" charset="0"/>
            </a:endParaRPr>
          </a:p>
          <a:p>
            <a:pPr algn="ctr"/>
            <a:r>
              <a:rPr lang="en-GB" sz="1350" dirty="0">
                <a:solidFill>
                  <a:srgbClr val="C00000"/>
                </a:solidFill>
                <a:latin typeface="Arial" panose="020B0604020202020204" pitchFamily="34" charset="0"/>
                <a:cs typeface="Arial" panose="020B0604020202020204" pitchFamily="34" charset="0"/>
              </a:rPr>
              <a:t>Panellist/Speaker</a:t>
            </a:r>
          </a:p>
        </p:txBody>
      </p:sp>
      <p:pic>
        <p:nvPicPr>
          <p:cNvPr id="4" name="Picture 3" descr="A person with blonde hair&#10;&#10;Description automatically generated">
            <a:extLst>
              <a:ext uri="{FF2B5EF4-FFF2-40B4-BE49-F238E27FC236}">
                <a16:creationId xmlns:a16="http://schemas.microsoft.com/office/drawing/2014/main" id="{D78371C7-60AD-F6ED-510A-1A6470F40C64}"/>
              </a:ext>
            </a:extLst>
          </p:cNvPr>
          <p:cNvPicPr>
            <a:picLocks noChangeAspect="1"/>
          </p:cNvPicPr>
          <p:nvPr/>
        </p:nvPicPr>
        <p:blipFill rotWithShape="1">
          <a:blip r:embed="rId3">
            <a:extLst>
              <a:ext uri="{28A0092B-C50C-407E-A947-70E740481C1C}">
                <a14:useLocalDpi xmlns:a14="http://schemas.microsoft.com/office/drawing/2010/main" val="0"/>
              </a:ext>
            </a:extLst>
          </a:blip>
          <a:srcRect l="18186" r="17518" b="41171"/>
          <a:stretch/>
        </p:blipFill>
        <p:spPr>
          <a:xfrm>
            <a:off x="419576" y="2771585"/>
            <a:ext cx="1465431" cy="1546577"/>
          </a:xfrm>
          <a:prstGeom prst="rect">
            <a:avLst/>
          </a:prstGeom>
        </p:spPr>
      </p:pic>
      <p:pic>
        <p:nvPicPr>
          <p:cNvPr id="9" name="Picture 8" descr="A person smiling at camera&#10;&#10;Description automatically generated">
            <a:extLst>
              <a:ext uri="{FF2B5EF4-FFF2-40B4-BE49-F238E27FC236}">
                <a16:creationId xmlns:a16="http://schemas.microsoft.com/office/drawing/2014/main" id="{E7A9C68F-0BD0-5848-F0EB-61656877B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5881" y="2771585"/>
            <a:ext cx="1678905" cy="1546578"/>
          </a:xfrm>
          <a:prstGeom prst="rect">
            <a:avLst/>
          </a:prstGeom>
        </p:spPr>
      </p:pic>
      <p:pic>
        <p:nvPicPr>
          <p:cNvPr id="11" name="Picture 10" descr="A person smiling for a picture&#10;&#10;Description automatically generated">
            <a:extLst>
              <a:ext uri="{FF2B5EF4-FFF2-40B4-BE49-F238E27FC236}">
                <a16:creationId xmlns:a16="http://schemas.microsoft.com/office/drawing/2014/main" id="{26194724-71F9-9991-9785-C849E76638F3}"/>
              </a:ext>
            </a:extLst>
          </p:cNvPr>
          <p:cNvPicPr>
            <a:picLocks noChangeAspect="1"/>
          </p:cNvPicPr>
          <p:nvPr/>
        </p:nvPicPr>
        <p:blipFill rotWithShape="1">
          <a:blip r:embed="rId5">
            <a:extLst>
              <a:ext uri="{28A0092B-C50C-407E-A947-70E740481C1C}">
                <a14:useLocalDpi xmlns:a14="http://schemas.microsoft.com/office/drawing/2010/main" val="0"/>
              </a:ext>
            </a:extLst>
          </a:blip>
          <a:srcRect b="24062"/>
          <a:stretch/>
        </p:blipFill>
        <p:spPr>
          <a:xfrm>
            <a:off x="4042195" y="2784210"/>
            <a:ext cx="1465431" cy="1515206"/>
          </a:xfrm>
          <a:prstGeom prst="rect">
            <a:avLst/>
          </a:prstGeom>
        </p:spPr>
      </p:pic>
      <p:pic>
        <p:nvPicPr>
          <p:cNvPr id="13" name="Picture 12" descr="A person smiling for a picture&#10;&#10;Description automatically generated">
            <a:extLst>
              <a:ext uri="{FF2B5EF4-FFF2-40B4-BE49-F238E27FC236}">
                <a16:creationId xmlns:a16="http://schemas.microsoft.com/office/drawing/2014/main" id="{EF46E7FD-5AEC-51DD-07E8-E01FA1F1AB1D}"/>
              </a:ext>
            </a:extLst>
          </p:cNvPr>
          <p:cNvPicPr>
            <a:picLocks noChangeAspect="1"/>
          </p:cNvPicPr>
          <p:nvPr/>
        </p:nvPicPr>
        <p:blipFill rotWithShape="1">
          <a:blip r:embed="rId6">
            <a:extLst>
              <a:ext uri="{28A0092B-C50C-407E-A947-70E740481C1C}">
                <a14:useLocalDpi xmlns:a14="http://schemas.microsoft.com/office/drawing/2010/main" val="0"/>
              </a:ext>
            </a:extLst>
          </a:blip>
          <a:srcRect l="15237" r="15361" b="38794"/>
          <a:stretch/>
        </p:blipFill>
        <p:spPr>
          <a:xfrm>
            <a:off x="5619080" y="2768408"/>
            <a:ext cx="1597144" cy="1546577"/>
          </a:xfrm>
          <a:prstGeom prst="rect">
            <a:avLst/>
          </a:prstGeom>
        </p:spPr>
      </p:pic>
      <p:pic>
        <p:nvPicPr>
          <p:cNvPr id="18" name="Picture 17" descr="A person in a suit and tie&#10;&#10;Description automatically generated">
            <a:extLst>
              <a:ext uri="{FF2B5EF4-FFF2-40B4-BE49-F238E27FC236}">
                <a16:creationId xmlns:a16="http://schemas.microsoft.com/office/drawing/2014/main" id="{9B339727-82C8-ACB7-77BB-AB8743B01D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8566" y="2752837"/>
            <a:ext cx="1398215" cy="1546578"/>
          </a:xfrm>
          <a:prstGeom prst="rect">
            <a:avLst/>
          </a:prstGeom>
        </p:spPr>
      </p:pic>
    </p:spTree>
    <p:extLst>
      <p:ext uri="{BB962C8B-B14F-4D97-AF65-F5344CB8AC3E}">
        <p14:creationId xmlns:p14="http://schemas.microsoft.com/office/powerpoint/2010/main" val="1968683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315" y="506057"/>
            <a:ext cx="7251613" cy="1106685"/>
          </a:xfrm>
        </p:spPr>
        <p:txBody>
          <a:bodyPr>
            <a:noAutofit/>
          </a:bodyPr>
          <a:lstStyle/>
          <a:p>
            <a:r>
              <a:rPr lang="en-GB" sz="3600" b="0" dirty="0">
                <a:solidFill>
                  <a:srgbClr val="AF1E2C"/>
                </a:solidFill>
                <a:latin typeface="Arial" panose="020B0604020202020204" pitchFamily="34" charset="0"/>
                <a:cs typeface="Arial" panose="020B0604020202020204" pitchFamily="34" charset="0"/>
              </a:rPr>
              <a:t>Non-antibiotic prevention and management</a:t>
            </a:r>
          </a:p>
        </p:txBody>
      </p:sp>
      <p:sp>
        <p:nvSpPr>
          <p:cNvPr id="6" name="TextBox 4"/>
          <p:cNvSpPr txBox="1"/>
          <p:nvPr/>
        </p:nvSpPr>
        <p:spPr>
          <a:xfrm>
            <a:off x="270072" y="1733058"/>
            <a:ext cx="9099396" cy="2343655"/>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1pPr>
            <a:lvl2pPr marL="4572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44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16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88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60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32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2004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76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a:lstStyle>
          <a:p>
            <a:pPr>
              <a:lnSpc>
                <a:spcPct val="150000"/>
              </a:lnSpc>
            </a:pPr>
            <a:r>
              <a:rPr lang="en-GB" sz="2000" b="1" dirty="0">
                <a:solidFill>
                  <a:srgbClr val="000000"/>
                </a:solidFill>
              </a:rPr>
              <a:t>Always discuss risks and facilitate shared decision making</a:t>
            </a:r>
            <a:r>
              <a:rPr lang="en-GB" sz="2000" dirty="0">
                <a:solidFill>
                  <a:srgbClr val="000000"/>
                </a:solidFill>
              </a:rPr>
              <a:t>!</a:t>
            </a:r>
          </a:p>
          <a:p>
            <a:pPr>
              <a:lnSpc>
                <a:spcPct val="150000"/>
              </a:lnSpc>
            </a:pPr>
            <a:r>
              <a:rPr lang="en-GB" sz="2000" dirty="0">
                <a:solidFill>
                  <a:srgbClr val="000000"/>
                </a:solidFill>
              </a:rPr>
              <a:t>NICE guideline for prevention of </a:t>
            </a:r>
            <a:r>
              <a:rPr lang="en-GB" sz="2000" b="1" dirty="0">
                <a:solidFill>
                  <a:srgbClr val="000000"/>
                </a:solidFill>
              </a:rPr>
              <a:t>non-recurrent</a:t>
            </a:r>
            <a:r>
              <a:rPr lang="en-GB" sz="2000" dirty="0">
                <a:solidFill>
                  <a:srgbClr val="000000"/>
                </a:solidFill>
              </a:rPr>
              <a:t> lower UTI:</a:t>
            </a:r>
          </a:p>
          <a:p>
            <a:pPr marL="342900" lvl="1" indent="-342900">
              <a:lnSpc>
                <a:spcPct val="150000"/>
              </a:lnSpc>
              <a:buFont typeface="Arial" panose="020B0604020202020204" pitchFamily="34" charset="0"/>
              <a:buChar char="•"/>
            </a:pPr>
            <a:r>
              <a:rPr lang="en-GB" sz="2000" dirty="0">
                <a:solidFill>
                  <a:srgbClr val="000000"/>
                </a:solidFill>
              </a:rPr>
              <a:t>no evidence was found to support or disprove use of cranberry products</a:t>
            </a:r>
          </a:p>
          <a:p>
            <a:pPr marL="342900" lvl="1" indent="-342900">
              <a:lnSpc>
                <a:spcPct val="150000"/>
              </a:lnSpc>
              <a:buFont typeface="Arial" panose="020B0604020202020204" pitchFamily="34" charset="0"/>
              <a:buChar char="•"/>
            </a:pPr>
            <a:r>
              <a:rPr lang="en-GB" sz="2000" dirty="0">
                <a:solidFill>
                  <a:srgbClr val="000000"/>
                </a:solidFill>
              </a:rPr>
              <a:t>recommend paracetamol (or ibuprofen if appropriate) and drinking enough fluid to avoid dehydration</a:t>
            </a:r>
          </a:p>
        </p:txBody>
      </p:sp>
      <p:sp>
        <p:nvSpPr>
          <p:cNvPr id="7" name="TextBox 4">
            <a:extLst>
              <a:ext uri="{FF2B5EF4-FFF2-40B4-BE49-F238E27FC236}">
                <a16:creationId xmlns:a16="http://schemas.microsoft.com/office/drawing/2014/main" id="{5BFF8E1A-DD49-CFE0-5BBF-BCCF4207C2E3}"/>
              </a:ext>
            </a:extLst>
          </p:cNvPr>
          <p:cNvSpPr txBox="1"/>
          <p:nvPr/>
        </p:nvSpPr>
        <p:spPr>
          <a:xfrm>
            <a:off x="205904" y="4008288"/>
            <a:ext cx="8938096" cy="2343655"/>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1pPr>
            <a:lvl2pPr marL="4572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44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16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88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60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32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2004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76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a:lstStyle>
          <a:p>
            <a:pPr>
              <a:lnSpc>
                <a:spcPct val="150000"/>
              </a:lnSpc>
            </a:pPr>
            <a:r>
              <a:rPr lang="en-GB" sz="2000" dirty="0">
                <a:solidFill>
                  <a:srgbClr val="000000"/>
                </a:solidFill>
              </a:rPr>
              <a:t>NICE guideline for </a:t>
            </a:r>
            <a:r>
              <a:rPr lang="en-GB" sz="2000" b="1" dirty="0">
                <a:solidFill>
                  <a:srgbClr val="000000"/>
                </a:solidFill>
              </a:rPr>
              <a:t>recurrent</a:t>
            </a:r>
            <a:r>
              <a:rPr lang="en-GB" sz="2000" dirty="0">
                <a:solidFill>
                  <a:srgbClr val="000000"/>
                </a:solidFill>
              </a:rPr>
              <a:t> UTI prevention in non-pregnant women </a:t>
            </a:r>
          </a:p>
          <a:p>
            <a:pPr marL="342900" indent="-342900">
              <a:lnSpc>
                <a:spcPct val="150000"/>
              </a:lnSpc>
              <a:buFont typeface="Arial" panose="020B0604020202020204" pitchFamily="34" charset="0"/>
              <a:buChar char="•"/>
            </a:pPr>
            <a:r>
              <a:rPr lang="en-GB" sz="2000" dirty="0">
                <a:solidFill>
                  <a:srgbClr val="000000"/>
                </a:solidFill>
              </a:rPr>
              <a:t>lowest effective dose of vaginal oestrogen</a:t>
            </a:r>
          </a:p>
          <a:p>
            <a:pPr marL="342900" indent="-342900">
              <a:lnSpc>
                <a:spcPct val="150000"/>
              </a:lnSpc>
              <a:buFont typeface="Arial" panose="020B0604020202020204" pitchFamily="34" charset="0"/>
              <a:buChar char="•"/>
            </a:pPr>
            <a:r>
              <a:rPr lang="en-GB" sz="2000" dirty="0">
                <a:solidFill>
                  <a:srgbClr val="000000"/>
                </a:solidFill>
              </a:rPr>
              <a:t>some may wish to try D-mannose or other cranberry products</a:t>
            </a:r>
          </a:p>
          <a:p>
            <a:pPr marL="342900" indent="-342900">
              <a:lnSpc>
                <a:spcPct val="150000"/>
              </a:lnSpc>
              <a:buFont typeface="Arial" panose="020B0604020202020204" pitchFamily="34" charset="0"/>
              <a:buChar char="•"/>
            </a:pPr>
            <a:r>
              <a:rPr lang="en-GB" sz="2000" dirty="0">
                <a:solidFill>
                  <a:srgbClr val="000000"/>
                </a:solidFill>
              </a:rPr>
              <a:t>in 2022, NICE have reviewed the evidence for use of Methenamine Hippurate (</a:t>
            </a:r>
            <a:r>
              <a:rPr lang="en-GB" sz="2000" dirty="0" err="1">
                <a:solidFill>
                  <a:srgbClr val="000000"/>
                </a:solidFill>
              </a:rPr>
              <a:t>Hiprex</a:t>
            </a:r>
            <a:r>
              <a:rPr lang="en-GB" sz="2000" dirty="0">
                <a:solidFill>
                  <a:srgbClr val="000000"/>
                </a:solidFill>
              </a:rPr>
              <a:t>) and state that this may impact guidance</a:t>
            </a:r>
          </a:p>
        </p:txBody>
      </p:sp>
      <p:sp>
        <p:nvSpPr>
          <p:cNvPr id="3" name="TextBox 2">
            <a:extLst>
              <a:ext uri="{FF2B5EF4-FFF2-40B4-BE49-F238E27FC236}">
                <a16:creationId xmlns:a16="http://schemas.microsoft.com/office/drawing/2014/main" id="{8D308DF0-1AC7-F822-059A-856A9C3D9B1E}"/>
              </a:ext>
            </a:extLst>
          </p:cNvPr>
          <p:cNvSpPr txBox="1">
            <a:spLocks noChangeArrowheads="1"/>
          </p:cNvSpPr>
          <p:nvPr/>
        </p:nvSpPr>
        <p:spPr bwMode="auto">
          <a:xfrm>
            <a:off x="3043695" y="6449786"/>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Tree>
    <p:extLst>
      <p:ext uri="{BB962C8B-B14F-4D97-AF65-F5344CB8AC3E}">
        <p14:creationId xmlns:p14="http://schemas.microsoft.com/office/powerpoint/2010/main" val="26768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6E9F8-CEBE-4134-AF3E-7FA88623BB55}"/>
              </a:ext>
            </a:extLst>
          </p:cNvPr>
          <p:cNvSpPr>
            <a:spLocks noGrp="1"/>
          </p:cNvSpPr>
          <p:nvPr>
            <p:ph type="title"/>
          </p:nvPr>
        </p:nvSpPr>
        <p:spPr/>
        <p:txBody>
          <a:bodyPr>
            <a:normAutofit fontScale="90000"/>
          </a:bodyPr>
          <a:lstStyle/>
          <a:p>
            <a:r>
              <a:rPr lang="en-GB" dirty="0"/>
              <a:t>NICE antimicrobial prescribing guidance</a:t>
            </a:r>
          </a:p>
        </p:txBody>
      </p:sp>
      <p:sp>
        <p:nvSpPr>
          <p:cNvPr id="10" name="TextBox 9">
            <a:extLst>
              <a:ext uri="{FF2B5EF4-FFF2-40B4-BE49-F238E27FC236}">
                <a16:creationId xmlns:a16="http://schemas.microsoft.com/office/drawing/2014/main" id="{177741B5-BCDA-457C-8140-58BF6B7F1DA8}"/>
              </a:ext>
            </a:extLst>
          </p:cNvPr>
          <p:cNvSpPr txBox="1"/>
          <p:nvPr/>
        </p:nvSpPr>
        <p:spPr>
          <a:xfrm>
            <a:off x="0" y="1598426"/>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pic>
        <p:nvPicPr>
          <p:cNvPr id="4" name="Picture 3" descr="NICE guidance on antimicrobial prescribing for a UTI">
            <a:extLst>
              <a:ext uri="{FF2B5EF4-FFF2-40B4-BE49-F238E27FC236}">
                <a16:creationId xmlns:a16="http://schemas.microsoft.com/office/drawing/2014/main" id="{7551B6DC-40F1-4460-9BC8-F5270716C3B9}"/>
              </a:ext>
            </a:extLst>
          </p:cNvPr>
          <p:cNvPicPr>
            <a:picLocks noChangeAspect="1"/>
          </p:cNvPicPr>
          <p:nvPr/>
        </p:nvPicPr>
        <p:blipFill>
          <a:blip r:embed="rId3"/>
          <a:stretch>
            <a:fillRect/>
          </a:stretch>
        </p:blipFill>
        <p:spPr>
          <a:xfrm>
            <a:off x="-12700" y="-169"/>
            <a:ext cx="9156700" cy="6395027"/>
          </a:xfrm>
          <a:prstGeom prst="rect">
            <a:avLst/>
          </a:prstGeom>
        </p:spPr>
      </p:pic>
      <p:sp>
        <p:nvSpPr>
          <p:cNvPr id="8" name="Oval 7">
            <a:extLst>
              <a:ext uri="{FF2B5EF4-FFF2-40B4-BE49-F238E27FC236}">
                <a16:creationId xmlns:a16="http://schemas.microsoft.com/office/drawing/2014/main" id="{3137F3A7-CDCD-4379-9270-80CD09BD0D39}"/>
              </a:ext>
              <a:ext uri="{C183D7F6-B498-43B3-948B-1728B52AA6E4}">
                <adec:decorative xmlns:adec="http://schemas.microsoft.com/office/drawing/2017/decorative" val="1"/>
              </a:ext>
            </a:extLst>
          </p:cNvPr>
          <p:cNvSpPr/>
          <p:nvPr/>
        </p:nvSpPr>
        <p:spPr>
          <a:xfrm>
            <a:off x="2083633" y="564742"/>
            <a:ext cx="2683239" cy="131485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FFC81DF5-3879-41EE-9AE0-8E918FE7272A}"/>
              </a:ext>
            </a:extLst>
          </p:cNvPr>
          <p:cNvSpPr txBox="1">
            <a:spLocks noChangeArrowheads="1"/>
          </p:cNvSpPr>
          <p:nvPr/>
        </p:nvSpPr>
        <p:spPr bwMode="auto">
          <a:xfrm>
            <a:off x="3043695" y="6449786"/>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5D4FDF8-5EC2-4635-9E76-173E89E750DD}"/>
              </a:ext>
            </a:extLst>
          </p:cNvPr>
          <p:cNvSpPr txBox="1">
            <a:spLocks noGrp="1"/>
          </p:cNvSpPr>
          <p:nvPr>
            <p:ph type="title" idx="4294967295"/>
          </p:nvPr>
        </p:nvSpPr>
        <p:spPr bwMode="auto">
          <a:xfrm>
            <a:off x="1349375" y="347768"/>
            <a:ext cx="7794625"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spcBef>
                <a:spcPct val="0"/>
              </a:spcBef>
              <a:spcAft>
                <a:spcPct val="0"/>
              </a:spcAft>
              <a:defRPr sz="3400" b="1">
                <a:solidFill>
                  <a:schemeClr val="bg1"/>
                </a:solidFill>
                <a:latin typeface="+mj-lt"/>
                <a:ea typeface="+mj-ea"/>
                <a:cs typeface="+mj-cs"/>
              </a:defRPr>
            </a:lvl1pPr>
            <a:lvl2pPr algn="l" rtl="0" eaLnBrk="0" fontAlgn="base" hangingPunct="0">
              <a:spcBef>
                <a:spcPct val="0"/>
              </a:spcBef>
              <a:spcAft>
                <a:spcPct val="0"/>
              </a:spcAft>
              <a:defRPr sz="4400" b="1">
                <a:solidFill>
                  <a:srgbClr val="9BB3FF"/>
                </a:solidFill>
                <a:latin typeface="Arial" charset="0"/>
              </a:defRPr>
            </a:lvl2pPr>
            <a:lvl3pPr algn="l" rtl="0" eaLnBrk="0" fontAlgn="base" hangingPunct="0">
              <a:spcBef>
                <a:spcPct val="0"/>
              </a:spcBef>
              <a:spcAft>
                <a:spcPct val="0"/>
              </a:spcAft>
              <a:defRPr sz="4400" b="1">
                <a:solidFill>
                  <a:srgbClr val="9BB3FF"/>
                </a:solidFill>
                <a:latin typeface="Arial" charset="0"/>
              </a:defRPr>
            </a:lvl3pPr>
            <a:lvl4pPr algn="l" rtl="0" eaLnBrk="0" fontAlgn="base" hangingPunct="0">
              <a:spcBef>
                <a:spcPct val="0"/>
              </a:spcBef>
              <a:spcAft>
                <a:spcPct val="0"/>
              </a:spcAft>
              <a:defRPr sz="4400" b="1">
                <a:solidFill>
                  <a:srgbClr val="9BB3FF"/>
                </a:solidFill>
                <a:latin typeface="Arial" charset="0"/>
              </a:defRPr>
            </a:lvl4pPr>
            <a:lvl5pPr algn="l" rtl="0" eaLnBrk="0" fontAlgn="base" hangingPunct="0">
              <a:spcBef>
                <a:spcPct val="0"/>
              </a:spcBef>
              <a:spcAft>
                <a:spcPct val="0"/>
              </a:spcAft>
              <a:defRPr sz="4400" b="1">
                <a:solidFill>
                  <a:srgbClr val="9BB3FF"/>
                </a:solidFill>
                <a:latin typeface="Arial" charset="0"/>
              </a:defRPr>
            </a:lvl5pPr>
            <a:lvl6pPr marL="457200" algn="l" rtl="0" eaLnBrk="1" fontAlgn="base" hangingPunct="1">
              <a:spcBef>
                <a:spcPct val="0"/>
              </a:spcBef>
              <a:spcAft>
                <a:spcPct val="0"/>
              </a:spcAft>
              <a:defRPr sz="4400" b="1">
                <a:solidFill>
                  <a:srgbClr val="9BB3FF"/>
                </a:solidFill>
                <a:latin typeface="Arial" charset="0"/>
              </a:defRPr>
            </a:lvl6pPr>
            <a:lvl7pPr marL="914400" algn="l" rtl="0" eaLnBrk="1" fontAlgn="base" hangingPunct="1">
              <a:spcBef>
                <a:spcPct val="0"/>
              </a:spcBef>
              <a:spcAft>
                <a:spcPct val="0"/>
              </a:spcAft>
              <a:defRPr sz="4400" b="1">
                <a:solidFill>
                  <a:srgbClr val="9BB3FF"/>
                </a:solidFill>
                <a:latin typeface="Arial" charset="0"/>
              </a:defRPr>
            </a:lvl7pPr>
            <a:lvl8pPr marL="1371600" algn="l" rtl="0" eaLnBrk="1" fontAlgn="base" hangingPunct="1">
              <a:spcBef>
                <a:spcPct val="0"/>
              </a:spcBef>
              <a:spcAft>
                <a:spcPct val="0"/>
              </a:spcAft>
              <a:defRPr sz="4400" b="1">
                <a:solidFill>
                  <a:srgbClr val="9BB3FF"/>
                </a:solidFill>
                <a:latin typeface="Arial" charset="0"/>
              </a:defRPr>
            </a:lvl8pPr>
            <a:lvl9pPr marL="1828800" algn="l" rtl="0" eaLnBrk="1" fontAlgn="base" hangingPunct="1">
              <a:spcBef>
                <a:spcPct val="0"/>
              </a:spcBef>
              <a:spcAft>
                <a:spcPct val="0"/>
              </a:spcAft>
              <a:defRPr sz="4400" b="1">
                <a:solidFill>
                  <a:srgbClr val="9BB3FF"/>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200" b="0" i="0" u="none" strike="noStrike" kern="0" cap="none" spc="0" normalizeH="0" baseline="0" noProof="0" dirty="0">
                <a:ln>
                  <a:noFill/>
                </a:ln>
                <a:solidFill>
                  <a:srgbClr val="AF1E2C"/>
                </a:solidFill>
                <a:effectLst/>
                <a:uLnTx/>
                <a:uFillTx/>
                <a:latin typeface="Arial" panose="020B0604020202020204" pitchFamily="34" charset="0"/>
                <a:cs typeface="Arial" panose="020B0604020202020204" pitchFamily="34" charset="0"/>
              </a:rPr>
              <a:t>Back up prescribing for UTI is generally acceptable to patients – data from 2023</a:t>
            </a:r>
          </a:p>
        </p:txBody>
      </p:sp>
      <p:sp>
        <p:nvSpPr>
          <p:cNvPr id="23" name="TextBox 22">
            <a:extLst>
              <a:ext uri="{FF2B5EF4-FFF2-40B4-BE49-F238E27FC236}">
                <a16:creationId xmlns:a16="http://schemas.microsoft.com/office/drawing/2014/main" id="{D238CED7-73E2-447D-96EF-381B8AB9EBA4}"/>
              </a:ext>
            </a:extLst>
          </p:cNvPr>
          <p:cNvSpPr txBox="1"/>
          <p:nvPr/>
        </p:nvSpPr>
        <p:spPr>
          <a:xfrm>
            <a:off x="-2921" y="1582180"/>
            <a:ext cx="677108" cy="4711043"/>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
        <p:nvSpPr>
          <p:cNvPr id="20" name="TextBox 2">
            <a:extLst>
              <a:ext uri="{FF2B5EF4-FFF2-40B4-BE49-F238E27FC236}">
                <a16:creationId xmlns:a16="http://schemas.microsoft.com/office/drawing/2014/main" id="{484CD4C2-00F5-42D2-A5AF-DD4CECFAC1C4}"/>
              </a:ext>
            </a:extLst>
          </p:cNvPr>
          <p:cNvSpPr txBox="1">
            <a:spLocks noChangeArrowheads="1"/>
          </p:cNvSpPr>
          <p:nvPr/>
        </p:nvSpPr>
        <p:spPr bwMode="auto">
          <a:xfrm>
            <a:off x="702118" y="2345743"/>
            <a:ext cx="4233015" cy="2785378"/>
          </a:xfrm>
          <a:prstGeom prst="rect">
            <a:avLst/>
          </a:prstGeom>
          <a:noFill/>
          <a:ln>
            <a:noFill/>
          </a:ln>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600"/>
              </a:spcBef>
              <a:spcAft>
                <a:spcPts val="600"/>
              </a:spcAft>
              <a:buFont typeface="Arial" panose="020B0604020202020204" pitchFamily="34" charset="0"/>
              <a:buChar char="•"/>
              <a:defRPr/>
            </a:pPr>
            <a:r>
              <a:rPr lang="en-GB" altLang="en-US" sz="2000" kern="0" dirty="0">
                <a:solidFill>
                  <a:srgbClr val="000000"/>
                </a:solidFill>
              </a:rPr>
              <a:t>54% of the population are in favour of delayed antibiotics</a:t>
            </a:r>
          </a:p>
          <a:p>
            <a:pPr eaLnBrk="1" hangingPunct="1">
              <a:spcBef>
                <a:spcPts val="600"/>
              </a:spcBef>
              <a:spcAft>
                <a:spcPts val="600"/>
              </a:spcAft>
              <a:buFont typeface="Arial" panose="020B0604020202020204" pitchFamily="34" charset="0"/>
              <a:buChar char="•"/>
              <a:defRPr/>
            </a:pPr>
            <a:r>
              <a:rPr lang="en-GB" altLang="en-US" sz="2000" kern="0" dirty="0">
                <a:solidFill>
                  <a:srgbClr val="000000"/>
                </a:solidFill>
              </a:rPr>
              <a:t>16% of patients who received a delayed prescription had a UTI</a:t>
            </a:r>
          </a:p>
          <a:p>
            <a:pPr marL="0" indent="0" eaLnBrk="1" hangingPunct="1">
              <a:defRPr/>
            </a:pPr>
            <a:endParaRPr lang="en-GB" altLang="en-US" sz="2000" kern="0" dirty="0">
              <a:solidFill>
                <a:srgbClr val="000000"/>
              </a:solidFill>
            </a:endParaRPr>
          </a:p>
          <a:p>
            <a:pPr eaLnBrk="1" hangingPunct="1">
              <a:buFont typeface="Arial" panose="020B0604020202020204" pitchFamily="34" charset="0"/>
              <a:buChar char="•"/>
              <a:defRPr/>
            </a:pPr>
            <a:endParaRPr lang="en-GB" altLang="en-US" sz="2000" kern="0" dirty="0">
              <a:solidFill>
                <a:srgbClr val="000000"/>
              </a:solidFill>
            </a:endParaRPr>
          </a:p>
          <a:p>
            <a:pPr eaLnBrk="1" hangingPunct="1">
              <a:buFont typeface="Arial" panose="020B0604020202020204" pitchFamily="34" charset="0"/>
              <a:buChar char="•"/>
              <a:defRPr/>
            </a:pPr>
            <a:endParaRPr lang="en-GB" altLang="en-US" sz="2000" kern="0" dirty="0">
              <a:solidFill>
                <a:srgbClr val="000000"/>
              </a:solidFill>
            </a:endParaRPr>
          </a:p>
          <a:p>
            <a:pPr eaLnBrk="1" hangingPunct="1">
              <a:buFont typeface="Arial" panose="020B0604020202020204" pitchFamily="34" charset="0"/>
              <a:buChar char="•"/>
              <a:defRPr/>
            </a:pPr>
            <a:endParaRPr lang="en-GB" altLang="en-US" sz="2000" kern="0" dirty="0">
              <a:solidFill>
                <a:srgbClr val="000000"/>
              </a:solidFill>
            </a:endParaRPr>
          </a:p>
        </p:txBody>
      </p:sp>
      <p:sp>
        <p:nvSpPr>
          <p:cNvPr id="17" name="TextBox 16">
            <a:extLst>
              <a:ext uri="{FF2B5EF4-FFF2-40B4-BE49-F238E27FC236}">
                <a16:creationId xmlns:a16="http://schemas.microsoft.com/office/drawing/2014/main" id="{AFE2E529-0E0F-43C9-9237-11B1F9A326E8}"/>
              </a:ext>
            </a:extLst>
          </p:cNvPr>
          <p:cNvSpPr txBox="1">
            <a:spLocks noChangeArrowheads="1"/>
          </p:cNvSpPr>
          <p:nvPr/>
        </p:nvSpPr>
        <p:spPr bwMode="auto">
          <a:xfrm>
            <a:off x="808093" y="5028312"/>
            <a:ext cx="4139174" cy="1200329"/>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GB" altLang="en-US" b="1" kern="0" dirty="0">
                <a:solidFill>
                  <a:schemeClr val="accent6">
                    <a:lumMod val="10000"/>
                  </a:schemeClr>
                </a:solidFill>
              </a:rPr>
              <a:t>Consider back-up rather than immediate antibiotics </a:t>
            </a:r>
            <a:r>
              <a:rPr lang="en-GB" altLang="en-US" kern="0" dirty="0">
                <a:solidFill>
                  <a:schemeClr val="accent6">
                    <a:lumMod val="10000"/>
                  </a:schemeClr>
                </a:solidFill>
              </a:rPr>
              <a:t>– </a:t>
            </a:r>
          </a:p>
          <a:p>
            <a:pPr eaLnBrk="1" hangingPunct="1">
              <a:defRPr/>
            </a:pPr>
            <a:r>
              <a:rPr lang="en-GB" altLang="en-US" kern="0" dirty="0">
                <a:solidFill>
                  <a:schemeClr val="accent6">
                    <a:lumMod val="10000"/>
                  </a:schemeClr>
                </a:solidFill>
              </a:rPr>
              <a:t>but explain rationale, pain relief, and how to collect prescription</a:t>
            </a:r>
          </a:p>
        </p:txBody>
      </p:sp>
      <p:sp>
        <p:nvSpPr>
          <p:cNvPr id="25" name="TextBox 13">
            <a:extLst>
              <a:ext uri="{FF2B5EF4-FFF2-40B4-BE49-F238E27FC236}">
                <a16:creationId xmlns:a16="http://schemas.microsoft.com/office/drawing/2014/main" id="{C7EE5E48-6890-4D73-B2C9-EE47C9289F69}"/>
              </a:ext>
            </a:extLst>
          </p:cNvPr>
          <p:cNvSpPr txBox="1">
            <a:spLocks noChangeArrowheads="1"/>
          </p:cNvSpPr>
          <p:nvPr/>
        </p:nvSpPr>
        <p:spPr bwMode="auto">
          <a:xfrm>
            <a:off x="2573492" y="6507854"/>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5" name="Text Placeholder 1">
            <a:extLst>
              <a:ext uri="{FF2B5EF4-FFF2-40B4-BE49-F238E27FC236}">
                <a16:creationId xmlns:a16="http://schemas.microsoft.com/office/drawing/2014/main" id="{90A9417A-CC60-E9A3-4A94-3BC2A691875A}"/>
              </a:ext>
            </a:extLst>
          </p:cNvPr>
          <p:cNvSpPr txBox="1">
            <a:spLocks/>
          </p:cNvSpPr>
          <p:nvPr/>
        </p:nvSpPr>
        <p:spPr>
          <a:xfrm>
            <a:off x="6356555" y="6477117"/>
            <a:ext cx="4874273" cy="36512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0"/>
              </a:spcBef>
              <a:buClr>
                <a:srgbClr val="007C91"/>
              </a:buClr>
              <a:buFont typeface="Arial" panose="020B0604020202020204" pitchFamily="34" charset="0"/>
              <a:buNone/>
              <a:defRPr sz="8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solidFill>
                  <a:schemeClr val="accent1"/>
                </a:solidFill>
              </a:rPr>
              <a:t>Source: Basis Research, AMR Survey</a:t>
            </a:r>
          </a:p>
          <a:p>
            <a:r>
              <a:rPr lang="en-GB" sz="1000" dirty="0">
                <a:solidFill>
                  <a:schemeClr val="accent1"/>
                </a:solidFill>
              </a:rPr>
              <a:t>Base: All respondents (n=5390)</a:t>
            </a:r>
          </a:p>
        </p:txBody>
      </p:sp>
      <p:grpSp>
        <p:nvGrpSpPr>
          <p:cNvPr id="14" name="Group 13">
            <a:extLst>
              <a:ext uri="{FF2B5EF4-FFF2-40B4-BE49-F238E27FC236}">
                <a16:creationId xmlns:a16="http://schemas.microsoft.com/office/drawing/2014/main" id="{4AEEA4E4-FDF4-ED21-2843-C06912490D0D}"/>
              </a:ext>
            </a:extLst>
          </p:cNvPr>
          <p:cNvGrpSpPr/>
          <p:nvPr/>
        </p:nvGrpSpPr>
        <p:grpSpPr>
          <a:xfrm>
            <a:off x="4966773" y="2141669"/>
            <a:ext cx="3535672" cy="4119622"/>
            <a:chOff x="5743893" y="1490768"/>
            <a:chExt cx="3296117" cy="4194786"/>
          </a:xfrm>
        </p:grpSpPr>
        <p:pic>
          <p:nvPicPr>
            <p:cNvPr id="4" name="Picture 3">
              <a:extLst>
                <a:ext uri="{FF2B5EF4-FFF2-40B4-BE49-F238E27FC236}">
                  <a16:creationId xmlns:a16="http://schemas.microsoft.com/office/drawing/2014/main" id="{619471CD-59D3-FB37-4BA7-69E5445E39B9}"/>
                </a:ext>
              </a:extLst>
            </p:cNvPr>
            <p:cNvPicPr>
              <a:picLocks noChangeAspect="1"/>
            </p:cNvPicPr>
            <p:nvPr/>
          </p:nvPicPr>
          <p:blipFill rotWithShape="1">
            <a:blip r:embed="rId3"/>
            <a:srcRect b="6300"/>
            <a:stretch/>
          </p:blipFill>
          <p:spPr>
            <a:xfrm>
              <a:off x="5743893" y="1490768"/>
              <a:ext cx="3296117" cy="4194786"/>
            </a:xfrm>
            <a:prstGeom prst="rect">
              <a:avLst/>
            </a:prstGeom>
          </p:spPr>
        </p:pic>
        <p:pic>
          <p:nvPicPr>
            <p:cNvPr id="7" name="Picture 6">
              <a:extLst>
                <a:ext uri="{FF2B5EF4-FFF2-40B4-BE49-F238E27FC236}">
                  <a16:creationId xmlns:a16="http://schemas.microsoft.com/office/drawing/2014/main" id="{9722BFF5-1866-5EBC-4E62-9C8053BDF52A}"/>
                </a:ext>
              </a:extLst>
            </p:cNvPr>
            <p:cNvPicPr>
              <a:picLocks noChangeAspect="1"/>
            </p:cNvPicPr>
            <p:nvPr/>
          </p:nvPicPr>
          <p:blipFill>
            <a:blip r:embed="rId4"/>
            <a:stretch>
              <a:fillRect/>
            </a:stretch>
          </p:blipFill>
          <p:spPr>
            <a:xfrm>
              <a:off x="7557972" y="1956239"/>
              <a:ext cx="1065937" cy="300264"/>
            </a:xfrm>
            <a:prstGeom prst="rect">
              <a:avLst/>
            </a:prstGeom>
          </p:spPr>
        </p:pic>
        <p:pic>
          <p:nvPicPr>
            <p:cNvPr id="9" name="Picture 8">
              <a:extLst>
                <a:ext uri="{FF2B5EF4-FFF2-40B4-BE49-F238E27FC236}">
                  <a16:creationId xmlns:a16="http://schemas.microsoft.com/office/drawing/2014/main" id="{A6AD3A2B-A3C8-2622-1742-38CEA6CD36E2}"/>
                </a:ext>
              </a:extLst>
            </p:cNvPr>
            <p:cNvPicPr>
              <a:picLocks noChangeAspect="1"/>
            </p:cNvPicPr>
            <p:nvPr/>
          </p:nvPicPr>
          <p:blipFill>
            <a:blip r:embed="rId5"/>
            <a:stretch>
              <a:fillRect/>
            </a:stretch>
          </p:blipFill>
          <p:spPr>
            <a:xfrm>
              <a:off x="7557972" y="2964699"/>
              <a:ext cx="1425577" cy="515923"/>
            </a:xfrm>
            <a:prstGeom prst="rect">
              <a:avLst/>
            </a:prstGeom>
          </p:spPr>
        </p:pic>
        <p:pic>
          <p:nvPicPr>
            <p:cNvPr id="11" name="Picture 10">
              <a:extLst>
                <a:ext uri="{FF2B5EF4-FFF2-40B4-BE49-F238E27FC236}">
                  <a16:creationId xmlns:a16="http://schemas.microsoft.com/office/drawing/2014/main" id="{DC650FD7-3D96-E3F5-CFEC-F36176D1726B}"/>
                </a:ext>
              </a:extLst>
            </p:cNvPr>
            <p:cNvPicPr>
              <a:picLocks noChangeAspect="1"/>
            </p:cNvPicPr>
            <p:nvPr/>
          </p:nvPicPr>
          <p:blipFill>
            <a:blip r:embed="rId6"/>
            <a:stretch>
              <a:fillRect/>
            </a:stretch>
          </p:blipFill>
          <p:spPr>
            <a:xfrm>
              <a:off x="8429626" y="4456934"/>
              <a:ext cx="553924" cy="365125"/>
            </a:xfrm>
            <a:prstGeom prst="rect">
              <a:avLst/>
            </a:prstGeom>
          </p:spPr>
        </p:pic>
        <p:pic>
          <p:nvPicPr>
            <p:cNvPr id="13" name="Picture 12">
              <a:extLst>
                <a:ext uri="{FF2B5EF4-FFF2-40B4-BE49-F238E27FC236}">
                  <a16:creationId xmlns:a16="http://schemas.microsoft.com/office/drawing/2014/main" id="{F8691FA4-FA36-40B6-3C64-C686B2463BCA}"/>
                </a:ext>
              </a:extLst>
            </p:cNvPr>
            <p:cNvPicPr>
              <a:picLocks noChangeAspect="1"/>
            </p:cNvPicPr>
            <p:nvPr/>
          </p:nvPicPr>
          <p:blipFill>
            <a:blip r:embed="rId6"/>
            <a:stretch>
              <a:fillRect/>
            </a:stretch>
          </p:blipFill>
          <p:spPr>
            <a:xfrm>
              <a:off x="8373468" y="2785548"/>
              <a:ext cx="637046" cy="193899"/>
            </a:xfrm>
            <a:prstGeom prst="rect">
              <a:avLst/>
            </a:prstGeom>
          </p:spPr>
        </p:pic>
      </p:grpSp>
      <p:sp>
        <p:nvSpPr>
          <p:cNvPr id="18" name="TextBox 17">
            <a:extLst>
              <a:ext uri="{FF2B5EF4-FFF2-40B4-BE49-F238E27FC236}">
                <a16:creationId xmlns:a16="http://schemas.microsoft.com/office/drawing/2014/main" id="{AA187688-8481-3B80-DFA3-FFBD14AF8519}"/>
              </a:ext>
            </a:extLst>
          </p:cNvPr>
          <p:cNvSpPr txBox="1"/>
          <p:nvPr/>
        </p:nvSpPr>
        <p:spPr>
          <a:xfrm>
            <a:off x="4325219" y="1470751"/>
            <a:ext cx="4818781" cy="646331"/>
          </a:xfrm>
          <a:prstGeom prst="rect">
            <a:avLst/>
          </a:prstGeom>
          <a:noFill/>
        </p:spPr>
        <p:txBody>
          <a:bodyPr wrap="square">
            <a:spAutoFit/>
          </a:bodyPr>
          <a:lstStyle/>
          <a:p>
            <a:r>
              <a:rPr lang="en-GB" sz="1800" dirty="0">
                <a:solidFill>
                  <a:schemeClr val="accent1"/>
                </a:solidFill>
              </a:rPr>
              <a:t>Do you support or oppose clinicians prescribing delayed/back-up antibiotic prescriptions for UTI?</a:t>
            </a:r>
            <a:endParaRPr lang="en-GB" dirty="0"/>
          </a:p>
        </p:txBody>
      </p:sp>
      <p:sp>
        <p:nvSpPr>
          <p:cNvPr id="19" name="TextBox 2">
            <a:extLst>
              <a:ext uri="{FF2B5EF4-FFF2-40B4-BE49-F238E27FC236}">
                <a16:creationId xmlns:a16="http://schemas.microsoft.com/office/drawing/2014/main" id="{BC6A2021-29BC-CB3C-14F7-E2040FA842D2}"/>
              </a:ext>
            </a:extLst>
          </p:cNvPr>
          <p:cNvSpPr txBox="1">
            <a:spLocks noChangeArrowheads="1"/>
          </p:cNvSpPr>
          <p:nvPr/>
        </p:nvSpPr>
        <p:spPr bwMode="auto">
          <a:xfrm>
            <a:off x="714252" y="3937701"/>
            <a:ext cx="4233015" cy="1015663"/>
          </a:xfrm>
          <a:prstGeom prst="rect">
            <a:avLst/>
          </a:prstGeom>
          <a:noFill/>
          <a:ln>
            <a:noFill/>
          </a:ln>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600"/>
              </a:spcBef>
              <a:spcAft>
                <a:spcPts val="600"/>
              </a:spcAft>
              <a:buFont typeface="Arial" panose="020B0604020202020204" pitchFamily="34" charset="0"/>
              <a:buChar char="•"/>
              <a:defRPr/>
            </a:pPr>
            <a:r>
              <a:rPr lang="en-GB" altLang="en-US" sz="2000" kern="0" dirty="0">
                <a:solidFill>
                  <a:srgbClr val="000000"/>
                </a:solidFill>
              </a:rPr>
              <a:t>When asked about UTI, 52% of respondents were in favour of a delayed antibiotic</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06FAC89-D348-45A3-AE4D-D940DD42996A}"/>
              </a:ext>
            </a:extLst>
          </p:cNvPr>
          <p:cNvSpPr txBox="1">
            <a:spLocks noGrp="1"/>
          </p:cNvSpPr>
          <p:nvPr>
            <p:ph type="title" idx="4294967295"/>
          </p:nvPr>
        </p:nvSpPr>
        <p:spPr bwMode="auto">
          <a:xfrm>
            <a:off x="1647745" y="504654"/>
            <a:ext cx="7489044" cy="114300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spcBef>
                <a:spcPct val="0"/>
              </a:spcBef>
              <a:spcAft>
                <a:spcPct val="0"/>
              </a:spcAft>
              <a:defRPr sz="3400" b="1">
                <a:solidFill>
                  <a:schemeClr val="bg1"/>
                </a:solidFill>
                <a:latin typeface="+mj-lt"/>
                <a:ea typeface="+mj-ea"/>
                <a:cs typeface="+mj-cs"/>
              </a:defRPr>
            </a:lvl1pPr>
            <a:lvl2pPr algn="l" rtl="0" eaLnBrk="0" fontAlgn="base" hangingPunct="0">
              <a:spcBef>
                <a:spcPct val="0"/>
              </a:spcBef>
              <a:spcAft>
                <a:spcPct val="0"/>
              </a:spcAft>
              <a:defRPr sz="4400" b="1">
                <a:solidFill>
                  <a:srgbClr val="9BB3FF"/>
                </a:solidFill>
                <a:latin typeface="Arial" charset="0"/>
              </a:defRPr>
            </a:lvl2pPr>
            <a:lvl3pPr algn="l" rtl="0" eaLnBrk="0" fontAlgn="base" hangingPunct="0">
              <a:spcBef>
                <a:spcPct val="0"/>
              </a:spcBef>
              <a:spcAft>
                <a:spcPct val="0"/>
              </a:spcAft>
              <a:defRPr sz="4400" b="1">
                <a:solidFill>
                  <a:srgbClr val="9BB3FF"/>
                </a:solidFill>
                <a:latin typeface="Arial" charset="0"/>
              </a:defRPr>
            </a:lvl3pPr>
            <a:lvl4pPr algn="l" rtl="0" eaLnBrk="0" fontAlgn="base" hangingPunct="0">
              <a:spcBef>
                <a:spcPct val="0"/>
              </a:spcBef>
              <a:spcAft>
                <a:spcPct val="0"/>
              </a:spcAft>
              <a:defRPr sz="4400" b="1">
                <a:solidFill>
                  <a:srgbClr val="9BB3FF"/>
                </a:solidFill>
                <a:latin typeface="Arial" charset="0"/>
              </a:defRPr>
            </a:lvl4pPr>
            <a:lvl5pPr algn="l" rtl="0" eaLnBrk="0" fontAlgn="base" hangingPunct="0">
              <a:spcBef>
                <a:spcPct val="0"/>
              </a:spcBef>
              <a:spcAft>
                <a:spcPct val="0"/>
              </a:spcAft>
              <a:defRPr sz="4400" b="1">
                <a:solidFill>
                  <a:srgbClr val="9BB3FF"/>
                </a:solidFill>
                <a:latin typeface="Arial" charset="0"/>
              </a:defRPr>
            </a:lvl5pPr>
            <a:lvl6pPr marL="457200" algn="l" rtl="0" eaLnBrk="1" fontAlgn="base" hangingPunct="1">
              <a:spcBef>
                <a:spcPct val="0"/>
              </a:spcBef>
              <a:spcAft>
                <a:spcPct val="0"/>
              </a:spcAft>
              <a:defRPr sz="4400" b="1">
                <a:solidFill>
                  <a:srgbClr val="9BB3FF"/>
                </a:solidFill>
                <a:latin typeface="Arial" charset="0"/>
              </a:defRPr>
            </a:lvl6pPr>
            <a:lvl7pPr marL="914400" algn="l" rtl="0" eaLnBrk="1" fontAlgn="base" hangingPunct="1">
              <a:spcBef>
                <a:spcPct val="0"/>
              </a:spcBef>
              <a:spcAft>
                <a:spcPct val="0"/>
              </a:spcAft>
              <a:defRPr sz="4400" b="1">
                <a:solidFill>
                  <a:srgbClr val="9BB3FF"/>
                </a:solidFill>
                <a:latin typeface="Arial" charset="0"/>
              </a:defRPr>
            </a:lvl7pPr>
            <a:lvl8pPr marL="1371600" algn="l" rtl="0" eaLnBrk="1" fontAlgn="base" hangingPunct="1">
              <a:spcBef>
                <a:spcPct val="0"/>
              </a:spcBef>
              <a:spcAft>
                <a:spcPct val="0"/>
              </a:spcAft>
              <a:defRPr sz="4400" b="1">
                <a:solidFill>
                  <a:srgbClr val="9BB3FF"/>
                </a:solidFill>
                <a:latin typeface="Arial" charset="0"/>
              </a:defRPr>
            </a:lvl8pPr>
            <a:lvl9pPr marL="1828800" algn="l" rtl="0" eaLnBrk="1" fontAlgn="base" hangingPunct="1">
              <a:spcBef>
                <a:spcPct val="0"/>
              </a:spcBef>
              <a:spcAft>
                <a:spcPct val="0"/>
              </a:spcAft>
              <a:defRPr sz="4400" b="1">
                <a:solidFill>
                  <a:srgbClr val="9BB3FF"/>
                </a:solidFill>
                <a:latin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3600" b="0" i="0" u="none" strike="noStrike" kern="0" cap="none" spc="0" normalizeH="0" baseline="0" noProof="0" dirty="0">
                <a:ln>
                  <a:noFill/>
                </a:ln>
                <a:solidFill>
                  <a:srgbClr val="AF1E2C"/>
                </a:solidFill>
                <a:effectLst/>
                <a:uLnTx/>
                <a:uFillTx/>
                <a:latin typeface="Arial" panose="020B0604020202020204" pitchFamily="34" charset="0"/>
                <a:ea typeface="+mj-ea"/>
                <a:cs typeface="Arial" panose="020B0604020202020204" pitchFamily="34" charset="0"/>
              </a:rPr>
              <a:t>NICE prescribing guidance for lower UTI – non-pregnant women</a:t>
            </a:r>
          </a:p>
        </p:txBody>
      </p:sp>
      <p:sp>
        <p:nvSpPr>
          <p:cNvPr id="16" name="Rectangle 15">
            <a:extLst>
              <a:ext uri="{FF2B5EF4-FFF2-40B4-BE49-F238E27FC236}">
                <a16:creationId xmlns:a16="http://schemas.microsoft.com/office/drawing/2014/main" id="{C423415A-8DD3-4F99-A173-03437FAE246A}"/>
              </a:ext>
            </a:extLst>
          </p:cNvPr>
          <p:cNvSpPr/>
          <p:nvPr/>
        </p:nvSpPr>
        <p:spPr>
          <a:xfrm>
            <a:off x="752476" y="1768277"/>
            <a:ext cx="8283948" cy="3908762"/>
          </a:xfrm>
          <a:prstGeom prst="rect">
            <a:avLst/>
          </a:prstGeom>
        </p:spPr>
        <p:txBody>
          <a:bodyPr wrap="square">
            <a:spAutoFit/>
          </a:bodyPr>
          <a:lstStyle/>
          <a:p>
            <a:pPr defTabSz="407988">
              <a:spcAft>
                <a:spcPts val="1200"/>
              </a:spcAft>
              <a:defRPr/>
            </a:pPr>
            <a:r>
              <a:rPr lang="en-GB" sz="2600" kern="0" dirty="0">
                <a:solidFill>
                  <a:srgbClr val="000000"/>
                </a:solidFill>
                <a:latin typeface="Arial" panose="020B0604020202020204" pitchFamily="34" charset="0"/>
                <a:cs typeface="Arial" panose="020B0604020202020204" pitchFamily="34" charset="0"/>
              </a:rPr>
              <a:t>First choice:</a:t>
            </a:r>
          </a:p>
          <a:p>
            <a:pPr marL="342900" indent="-342900" defTabSz="407988">
              <a:spcAft>
                <a:spcPts val="1200"/>
              </a:spcAft>
              <a:buFont typeface="Arial" panose="020B0604020202020204" pitchFamily="34" charset="0"/>
              <a:buChar char="•"/>
              <a:defRPr/>
            </a:pPr>
            <a:r>
              <a:rPr lang="en-GB" sz="2600" kern="0" dirty="0">
                <a:solidFill>
                  <a:srgbClr val="000000"/>
                </a:solidFill>
                <a:latin typeface="Arial" panose="020B0604020202020204" pitchFamily="34" charset="0"/>
                <a:cs typeface="Arial" panose="020B0604020202020204" pitchFamily="34" charset="0"/>
              </a:rPr>
              <a:t>Nitrofurantoin if eGFR] is 45 ml/minute or more: 100mg m/r BD (or if unavailable 50mg QDS)</a:t>
            </a:r>
          </a:p>
          <a:p>
            <a:pPr marL="342900" indent="-342900" defTabSz="407988">
              <a:spcAft>
                <a:spcPts val="1200"/>
              </a:spcAft>
              <a:buFont typeface="Arial" panose="020B0604020202020204" pitchFamily="34" charset="0"/>
              <a:buChar char="•"/>
              <a:defRPr/>
            </a:pPr>
            <a:r>
              <a:rPr lang="en-GB" sz="2600" kern="0" dirty="0">
                <a:solidFill>
                  <a:srgbClr val="000000"/>
                </a:solidFill>
                <a:latin typeface="Arial" panose="020B0604020202020204" pitchFamily="34" charset="0"/>
                <a:cs typeface="Arial" panose="020B0604020202020204" pitchFamily="34" charset="0"/>
              </a:rPr>
              <a:t>Trimethoprim if low risk of resistance 200mg BD</a:t>
            </a:r>
            <a:endParaRPr lang="en-GB" sz="2600" b="1" kern="0" dirty="0">
              <a:solidFill>
                <a:srgbClr val="000000"/>
              </a:solidFill>
              <a:latin typeface="Arial" panose="020B0604020202020204" pitchFamily="34" charset="0"/>
              <a:cs typeface="Arial" panose="020B0604020202020204" pitchFamily="34" charset="0"/>
            </a:endParaRPr>
          </a:p>
          <a:p>
            <a:pPr>
              <a:spcAft>
                <a:spcPts val="1200"/>
              </a:spcAft>
              <a:defRPr/>
            </a:pPr>
            <a:r>
              <a:rPr lang="en-GB" sz="2600" kern="0" dirty="0">
                <a:solidFill>
                  <a:srgbClr val="000000"/>
                </a:solidFill>
                <a:latin typeface="Arial" panose="020B0604020202020204" pitchFamily="34" charset="0"/>
                <a:cs typeface="Arial" panose="020B0604020202020204" pitchFamily="34" charset="0"/>
              </a:rPr>
              <a:t>Always safety net, and provide information on pain relief and self-care</a:t>
            </a:r>
          </a:p>
          <a:p>
            <a:pPr>
              <a:spcAft>
                <a:spcPts val="1200"/>
              </a:spcAft>
              <a:defRPr/>
            </a:pPr>
            <a:r>
              <a:rPr lang="en-GB" sz="2600" kern="0" dirty="0">
                <a:solidFill>
                  <a:schemeClr val="accent6">
                    <a:lumMod val="10000"/>
                  </a:schemeClr>
                </a:solidFill>
                <a:latin typeface="Arial" panose="020B0604020202020204" pitchFamily="34" charset="0"/>
                <a:cs typeface="Arial" panose="020B0604020202020204" pitchFamily="34" charset="0"/>
              </a:rPr>
              <a:t>If giving antibiotics </a:t>
            </a:r>
            <a:r>
              <a:rPr lang="en-GB" sz="2600" kern="0" dirty="0">
                <a:solidFill>
                  <a:srgbClr val="000000"/>
                </a:solidFill>
                <a:latin typeface="Arial" panose="020B0604020202020204" pitchFamily="34" charset="0"/>
                <a:cs typeface="Arial" panose="020B0604020202020204" pitchFamily="34" charset="0"/>
              </a:rPr>
              <a:t>send urine for culture &amp; susceptibilities, if risk of resistance or over 65 years old</a:t>
            </a:r>
          </a:p>
        </p:txBody>
      </p:sp>
      <p:grpSp>
        <p:nvGrpSpPr>
          <p:cNvPr id="74758" name="Group 8">
            <a:extLst>
              <a:ext uri="{FF2B5EF4-FFF2-40B4-BE49-F238E27FC236}">
                <a16:creationId xmlns:a16="http://schemas.microsoft.com/office/drawing/2014/main" id="{F7D39AB6-01F2-40A8-9612-61464D91327E}"/>
              </a:ext>
              <a:ext uri="{C183D7F6-B498-43B3-948B-1728B52AA6E4}">
                <adec:decorative xmlns:adec="http://schemas.microsoft.com/office/drawing/2017/decorative" val="1"/>
              </a:ext>
            </a:extLst>
          </p:cNvPr>
          <p:cNvGrpSpPr>
            <a:grpSpLocks/>
          </p:cNvGrpSpPr>
          <p:nvPr/>
        </p:nvGrpSpPr>
        <p:grpSpPr bwMode="auto">
          <a:xfrm>
            <a:off x="8215556" y="2374900"/>
            <a:ext cx="932994" cy="1384300"/>
            <a:chOff x="7994765" y="2287885"/>
            <a:chExt cx="850625" cy="864000"/>
          </a:xfrm>
        </p:grpSpPr>
        <p:sp>
          <p:nvSpPr>
            <p:cNvPr id="74760" name="TextBox 1">
              <a:extLst>
                <a:ext uri="{FF2B5EF4-FFF2-40B4-BE49-F238E27FC236}">
                  <a16:creationId xmlns:a16="http://schemas.microsoft.com/office/drawing/2014/main" id="{D3421626-B696-4FEA-B0FE-46625BBA5872}"/>
                </a:ext>
              </a:extLst>
            </p:cNvPr>
            <p:cNvSpPr txBox="1">
              <a:spLocks noChangeArrowheads="1"/>
            </p:cNvSpPr>
            <p:nvPr/>
          </p:nvSpPr>
          <p:spPr bwMode="auto">
            <a:xfrm>
              <a:off x="8232737" y="2521720"/>
              <a:ext cx="612653" cy="40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t> 3 </a:t>
              </a:r>
            </a:p>
            <a:p>
              <a:r>
                <a:rPr lang="en-GB" altLang="en-US" dirty="0"/>
                <a:t>days</a:t>
              </a:r>
            </a:p>
          </p:txBody>
        </p:sp>
        <p:sp>
          <p:nvSpPr>
            <p:cNvPr id="3" name="Right Brace 2">
              <a:extLst>
                <a:ext uri="{FF2B5EF4-FFF2-40B4-BE49-F238E27FC236}">
                  <a16:creationId xmlns:a16="http://schemas.microsoft.com/office/drawing/2014/main" id="{837E56BA-606A-478A-91B5-2726A3948142}"/>
                </a:ext>
              </a:extLst>
            </p:cNvPr>
            <p:cNvSpPr/>
            <p:nvPr/>
          </p:nvSpPr>
          <p:spPr>
            <a:xfrm>
              <a:off x="7994765" y="2287885"/>
              <a:ext cx="143287" cy="864000"/>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dirty="0"/>
            </a:p>
          </p:txBody>
        </p:sp>
      </p:grpSp>
      <p:sp>
        <p:nvSpPr>
          <p:cNvPr id="10" name="TextBox 13">
            <a:extLst>
              <a:ext uri="{FF2B5EF4-FFF2-40B4-BE49-F238E27FC236}">
                <a16:creationId xmlns:a16="http://schemas.microsoft.com/office/drawing/2014/main" id="{97298F9B-53C5-47F9-BBD9-BE28BC6C26C3}"/>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11" name="TextBox 10">
            <a:extLst>
              <a:ext uri="{FF2B5EF4-FFF2-40B4-BE49-F238E27FC236}">
                <a16:creationId xmlns:a16="http://schemas.microsoft.com/office/drawing/2014/main" id="{320AF2C7-8EBE-4BE6-A6CD-474C81A7C703}"/>
              </a:ext>
            </a:extLst>
          </p:cNvPr>
          <p:cNvSpPr txBox="1"/>
          <p:nvPr/>
        </p:nvSpPr>
        <p:spPr>
          <a:xfrm>
            <a:off x="7279830" y="6459337"/>
            <a:ext cx="1469231" cy="250717"/>
          </a:xfrm>
          <a:prstGeom prst="rect">
            <a:avLst/>
          </a:prstGeom>
          <a:noFill/>
        </p:spPr>
        <p:txBody>
          <a:bodyPr wrap="square">
            <a:spAutoFit/>
          </a:bodyPr>
          <a:lstStyle/>
          <a:p>
            <a:pPr eaLnBrk="1" fontAlgn="auto" hangingPunct="1">
              <a:spcBef>
                <a:spcPts val="0"/>
              </a:spcBef>
              <a:spcAft>
                <a:spcPts val="0"/>
              </a:spcAft>
              <a:defRPr/>
            </a:pPr>
            <a:r>
              <a:rPr lang="en-GB" sz="1000" dirty="0">
                <a:solidFill>
                  <a:srgbClr val="000000"/>
                </a:solidFill>
                <a:latin typeface="Arial"/>
                <a:cs typeface="+mn-cs"/>
              </a:rPr>
              <a:t>NICE, NG109, 2018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1">
            <a:extLst>
              <a:ext uri="{FF2B5EF4-FFF2-40B4-BE49-F238E27FC236}">
                <a16:creationId xmlns:a16="http://schemas.microsoft.com/office/drawing/2014/main" id="{53517A78-8E5D-4FC5-94C7-85A723A509E6}"/>
              </a:ext>
            </a:extLst>
          </p:cNvPr>
          <p:cNvSpPr>
            <a:spLocks noGrp="1" noChangeArrowheads="1"/>
          </p:cNvSpPr>
          <p:nvPr>
            <p:ph type="title"/>
          </p:nvPr>
        </p:nvSpPr>
        <p:spPr>
          <a:xfrm>
            <a:off x="1514649" y="288925"/>
            <a:ext cx="8383329" cy="1325563"/>
          </a:xfrm>
        </p:spPr>
        <p:txBody>
          <a:bodyPr>
            <a:normAutofit/>
          </a:bodyPr>
          <a:lstStyle/>
          <a:p>
            <a:pPr eaLnBrk="1" hangingPunct="1"/>
            <a:r>
              <a:rPr lang="en-GB" altLang="en-US" sz="3200" b="0" dirty="0">
                <a:solidFill>
                  <a:srgbClr val="AF1E2C"/>
                </a:solidFill>
                <a:latin typeface="Arial" panose="020B0604020202020204" pitchFamily="34" charset="0"/>
                <a:cs typeface="Arial" panose="020B0604020202020204" pitchFamily="34" charset="0"/>
              </a:rPr>
              <a:t>Consider: Risk factors for resistance</a:t>
            </a:r>
          </a:p>
        </p:txBody>
      </p:sp>
      <p:sp>
        <p:nvSpPr>
          <p:cNvPr id="8" name="TextBox 7">
            <a:extLst>
              <a:ext uri="{FF2B5EF4-FFF2-40B4-BE49-F238E27FC236}">
                <a16:creationId xmlns:a16="http://schemas.microsoft.com/office/drawing/2014/main" id="{40EA791A-DFE8-47E3-868C-D296F2E8AE6C}"/>
              </a:ext>
            </a:extLst>
          </p:cNvPr>
          <p:cNvSpPr txBox="1"/>
          <p:nvPr/>
        </p:nvSpPr>
        <p:spPr>
          <a:xfrm>
            <a:off x="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
        <p:nvSpPr>
          <p:cNvPr id="3" name="Rectangle 2">
            <a:extLst>
              <a:ext uri="{FF2B5EF4-FFF2-40B4-BE49-F238E27FC236}">
                <a16:creationId xmlns:a16="http://schemas.microsoft.com/office/drawing/2014/main" id="{C5B3062E-102C-4E98-A6D1-E51F65BE8119}"/>
              </a:ext>
            </a:extLst>
          </p:cNvPr>
          <p:cNvSpPr/>
          <p:nvPr/>
        </p:nvSpPr>
        <p:spPr>
          <a:xfrm>
            <a:off x="938482" y="1547826"/>
            <a:ext cx="8205518" cy="4832092"/>
          </a:xfrm>
          <a:prstGeom prst="rect">
            <a:avLst/>
          </a:prstGeom>
        </p:spPr>
        <p:txBody>
          <a:bodyPr wrap="square">
            <a:spAutoFit/>
          </a:bodyPr>
          <a:lstStyle/>
          <a:p>
            <a:pPr eaLnBrk="1" fontAlgn="auto" hangingPunct="1">
              <a:spcBef>
                <a:spcPts val="1200"/>
              </a:spcBef>
              <a:spcAft>
                <a:spcPts val="0"/>
              </a:spcAft>
              <a:defRPr/>
            </a:pPr>
            <a:r>
              <a:rPr lang="en-GB" sz="2400" kern="0" dirty="0">
                <a:solidFill>
                  <a:schemeClr val="accent6">
                    <a:lumMod val="10000"/>
                  </a:schemeClr>
                </a:solidFill>
                <a:latin typeface="Arial" panose="020B0604020202020204" pitchFamily="34" charset="0"/>
                <a:cs typeface="Arial" panose="020B0604020202020204" pitchFamily="34" charset="0"/>
              </a:rPr>
              <a:t>Low risk of resistance: </a:t>
            </a:r>
          </a:p>
          <a:p>
            <a:pPr marL="342900" indent="-342900" eaLnBrk="1" fontAlgn="auto" hangingPunct="1">
              <a:spcBef>
                <a:spcPts val="0"/>
              </a:spcBef>
              <a:spcAft>
                <a:spcPts val="0"/>
              </a:spcAft>
              <a:buFont typeface="Arial" panose="020B0604020202020204" pitchFamily="34" charset="0"/>
              <a:buChar char="•"/>
              <a:defRPr/>
            </a:pPr>
            <a:r>
              <a:rPr lang="en-GB" sz="2400" kern="0" dirty="0">
                <a:solidFill>
                  <a:schemeClr val="accent6">
                    <a:lumMod val="10000"/>
                  </a:schemeClr>
                </a:solidFill>
                <a:latin typeface="Arial" panose="020B0604020202020204" pitchFamily="34" charset="0"/>
                <a:cs typeface="Arial" panose="020B0604020202020204" pitchFamily="34" charset="0"/>
              </a:rPr>
              <a:t>younger women with acute UTI and no resistance risks</a:t>
            </a:r>
          </a:p>
          <a:p>
            <a:pPr eaLnBrk="1" fontAlgn="auto" hangingPunct="1">
              <a:spcBef>
                <a:spcPts val="1200"/>
              </a:spcBef>
              <a:spcAft>
                <a:spcPts val="0"/>
              </a:spcAft>
              <a:defRPr/>
            </a:pPr>
            <a:r>
              <a:rPr lang="en-GB" sz="2400" kern="0" dirty="0">
                <a:solidFill>
                  <a:schemeClr val="accent6">
                    <a:lumMod val="10000"/>
                  </a:schemeClr>
                </a:solidFill>
                <a:latin typeface="Arial" panose="020B0604020202020204" pitchFamily="34" charset="0"/>
                <a:cs typeface="Arial" panose="020B0604020202020204" pitchFamily="34" charset="0"/>
              </a:rPr>
              <a:t>Risk factors for increased resistance include: </a:t>
            </a:r>
          </a:p>
          <a:p>
            <a:pPr marL="342900" indent="-342900" eaLnBrk="1" fontAlgn="auto" hangingPunct="1">
              <a:spcBef>
                <a:spcPts val="0"/>
              </a:spcBef>
              <a:spcAft>
                <a:spcPts val="0"/>
              </a:spcAft>
              <a:buFont typeface="Arial" panose="020B0604020202020204" pitchFamily="34" charset="0"/>
              <a:buChar char="•"/>
              <a:defRPr/>
            </a:pPr>
            <a:r>
              <a:rPr lang="en-GB" sz="2400" kern="0" dirty="0">
                <a:solidFill>
                  <a:schemeClr val="accent6">
                    <a:lumMod val="10000"/>
                  </a:schemeClr>
                </a:solidFill>
                <a:latin typeface="Arial" panose="020B0604020202020204" pitchFamily="34" charset="0"/>
                <a:cs typeface="Arial" panose="020B0604020202020204" pitchFamily="34" charset="0"/>
              </a:rPr>
              <a:t>care home resident, </a:t>
            </a:r>
          </a:p>
          <a:p>
            <a:pPr marL="342900" indent="-342900" eaLnBrk="1" fontAlgn="auto" hangingPunct="1">
              <a:spcBef>
                <a:spcPts val="0"/>
              </a:spcBef>
              <a:spcAft>
                <a:spcPts val="0"/>
              </a:spcAft>
              <a:buFont typeface="Arial" panose="020B0604020202020204" pitchFamily="34" charset="0"/>
              <a:buChar char="•"/>
              <a:defRPr/>
            </a:pPr>
            <a:r>
              <a:rPr lang="en-GB" sz="2400" kern="0" dirty="0">
                <a:solidFill>
                  <a:schemeClr val="accent6">
                    <a:lumMod val="10000"/>
                  </a:schemeClr>
                </a:solidFill>
                <a:latin typeface="Arial" panose="020B0604020202020204" pitchFamily="34" charset="0"/>
                <a:cs typeface="Arial" panose="020B0604020202020204" pitchFamily="34" charset="0"/>
              </a:rPr>
              <a:t>recurrent UTI (2 in 6 months; </a:t>
            </a:r>
            <a:r>
              <a:rPr lang="en-GB" sz="2400" u="sng" kern="0" dirty="0">
                <a:solidFill>
                  <a:schemeClr val="accent6">
                    <a:lumMod val="10000"/>
                  </a:schemeClr>
                </a:solidFill>
                <a:latin typeface="Arial" panose="020B0604020202020204" pitchFamily="34" charset="0"/>
                <a:cs typeface="Arial" panose="020B0604020202020204" pitchFamily="34" charset="0"/>
              </a:rPr>
              <a:t>&gt;</a:t>
            </a:r>
            <a:r>
              <a:rPr lang="en-GB" sz="2400" kern="0" dirty="0">
                <a:solidFill>
                  <a:schemeClr val="accent6">
                    <a:lumMod val="10000"/>
                  </a:schemeClr>
                </a:solidFill>
                <a:latin typeface="Arial" panose="020B0604020202020204" pitchFamily="34" charset="0"/>
                <a:cs typeface="Arial" panose="020B0604020202020204" pitchFamily="34" charset="0"/>
              </a:rPr>
              <a:t>3 in 12 months), </a:t>
            </a:r>
          </a:p>
          <a:p>
            <a:pPr marL="342900" indent="-342900" eaLnBrk="1" fontAlgn="auto" hangingPunct="1">
              <a:spcBef>
                <a:spcPts val="0"/>
              </a:spcBef>
              <a:spcAft>
                <a:spcPts val="0"/>
              </a:spcAft>
              <a:buFont typeface="Arial" panose="020B0604020202020204" pitchFamily="34" charset="0"/>
              <a:buChar char="•"/>
              <a:defRPr/>
            </a:pPr>
            <a:r>
              <a:rPr lang="en-GB" sz="2400" kern="0" dirty="0">
                <a:solidFill>
                  <a:schemeClr val="accent6">
                    <a:lumMod val="10000"/>
                  </a:schemeClr>
                </a:solidFill>
                <a:latin typeface="Arial" panose="020B0604020202020204" pitchFamily="34" charset="0"/>
                <a:cs typeface="Arial" panose="020B0604020202020204" pitchFamily="34" charset="0"/>
              </a:rPr>
              <a:t>unresolving urinary symptoms, </a:t>
            </a:r>
          </a:p>
          <a:p>
            <a:pPr marL="342900" indent="-342900" eaLnBrk="1" fontAlgn="auto" hangingPunct="1">
              <a:spcBef>
                <a:spcPts val="0"/>
              </a:spcBef>
              <a:spcAft>
                <a:spcPts val="0"/>
              </a:spcAft>
              <a:buFont typeface="Arial" panose="020B0604020202020204" pitchFamily="34" charset="0"/>
              <a:buChar char="•"/>
              <a:defRPr/>
            </a:pPr>
            <a:r>
              <a:rPr lang="en-GB" sz="2400" kern="0" dirty="0">
                <a:solidFill>
                  <a:schemeClr val="accent6">
                    <a:lumMod val="10000"/>
                  </a:schemeClr>
                </a:solidFill>
                <a:latin typeface="Arial" panose="020B0604020202020204" pitchFamily="34" charset="0"/>
                <a:cs typeface="Arial" panose="020B0604020202020204" pitchFamily="34" charset="0"/>
              </a:rPr>
              <a:t>hospitalisation for &gt;7d in the last 6 months,</a:t>
            </a:r>
          </a:p>
          <a:p>
            <a:pPr marL="342900" indent="-342900" eaLnBrk="1" fontAlgn="auto" hangingPunct="1">
              <a:spcBef>
                <a:spcPts val="0"/>
              </a:spcBef>
              <a:spcAft>
                <a:spcPts val="0"/>
              </a:spcAft>
              <a:buFont typeface="Arial" panose="020B0604020202020204" pitchFamily="34" charset="0"/>
              <a:buChar char="•"/>
              <a:defRPr/>
            </a:pPr>
            <a:r>
              <a:rPr lang="en-GB" sz="2400" kern="0" dirty="0">
                <a:solidFill>
                  <a:schemeClr val="accent6">
                    <a:lumMod val="10000"/>
                  </a:schemeClr>
                </a:solidFill>
                <a:latin typeface="Arial" panose="020B0604020202020204" pitchFamily="34" charset="0"/>
                <a:cs typeface="Arial" panose="020B0604020202020204" pitchFamily="34" charset="0"/>
              </a:rPr>
              <a:t>recent travel to a country with increased resistance, </a:t>
            </a:r>
          </a:p>
          <a:p>
            <a:pPr marL="342900" indent="-342900" eaLnBrk="1" fontAlgn="auto" hangingPunct="1">
              <a:spcBef>
                <a:spcPts val="0"/>
              </a:spcBef>
              <a:spcAft>
                <a:spcPts val="0"/>
              </a:spcAft>
              <a:buFont typeface="Arial" panose="020B0604020202020204" pitchFamily="34" charset="0"/>
              <a:buChar char="•"/>
              <a:defRPr/>
            </a:pPr>
            <a:r>
              <a:rPr lang="en-GB" sz="2400" kern="0" dirty="0">
                <a:solidFill>
                  <a:schemeClr val="accent6">
                    <a:lumMod val="10000"/>
                  </a:schemeClr>
                </a:solidFill>
                <a:latin typeface="Arial" panose="020B0604020202020204" pitchFamily="34" charset="0"/>
                <a:cs typeface="Arial" panose="020B0604020202020204" pitchFamily="34" charset="0"/>
              </a:rPr>
              <a:t>previous UTI resistant to trimethoprim, cephalosporins, or quinolones.</a:t>
            </a:r>
            <a:r>
              <a:rPr lang="en-GB" sz="2400" kern="0" baseline="30000" dirty="0">
                <a:solidFill>
                  <a:schemeClr val="accent6">
                    <a:lumMod val="10000"/>
                  </a:schemeClr>
                </a:solidFill>
                <a:latin typeface="Arial" panose="020B0604020202020204" pitchFamily="34" charset="0"/>
                <a:cs typeface="Arial" panose="020B0604020202020204" pitchFamily="34" charset="0"/>
              </a:rPr>
              <a:t>,</a:t>
            </a:r>
            <a:endParaRPr lang="en-GB" sz="2400" kern="0" dirty="0">
              <a:solidFill>
                <a:schemeClr val="accent6">
                  <a:lumMod val="10000"/>
                </a:schemeClr>
              </a:solidFill>
              <a:latin typeface="Arial" panose="020B0604020202020204" pitchFamily="34" charset="0"/>
              <a:cs typeface="Arial" panose="020B0604020202020204" pitchFamily="34" charset="0"/>
            </a:endParaRPr>
          </a:p>
          <a:p>
            <a:pPr eaLnBrk="1" fontAlgn="auto" hangingPunct="1">
              <a:spcBef>
                <a:spcPts val="1200"/>
              </a:spcBef>
              <a:spcAft>
                <a:spcPts val="0"/>
              </a:spcAft>
              <a:defRPr/>
            </a:pPr>
            <a:r>
              <a:rPr lang="en-GB" sz="2400" kern="0" dirty="0">
                <a:solidFill>
                  <a:schemeClr val="accent6">
                    <a:lumMod val="10000"/>
                  </a:schemeClr>
                </a:solidFill>
                <a:latin typeface="Arial" panose="020B0604020202020204" pitchFamily="34" charset="0"/>
                <a:cs typeface="Arial" panose="020B0604020202020204" pitchFamily="34" charset="0"/>
              </a:rPr>
              <a:t>If risk of resistance: always safety net and send urine for culture &amp; susceptibilities</a:t>
            </a:r>
          </a:p>
        </p:txBody>
      </p:sp>
      <p:sp>
        <p:nvSpPr>
          <p:cNvPr id="7" name="TextBox 6">
            <a:extLst>
              <a:ext uri="{FF2B5EF4-FFF2-40B4-BE49-F238E27FC236}">
                <a16:creationId xmlns:a16="http://schemas.microsoft.com/office/drawing/2014/main" id="{AB97E9E2-73D3-484F-A190-C8648CCAA5E2}"/>
              </a:ext>
            </a:extLst>
          </p:cNvPr>
          <p:cNvSpPr txBox="1">
            <a:spLocks noChangeArrowheads="1"/>
          </p:cNvSpPr>
          <p:nvPr/>
        </p:nvSpPr>
        <p:spPr bwMode="auto">
          <a:xfrm>
            <a:off x="3043695" y="644207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6" name="TextBox 5">
            <a:extLst>
              <a:ext uri="{FF2B5EF4-FFF2-40B4-BE49-F238E27FC236}">
                <a16:creationId xmlns:a16="http://schemas.microsoft.com/office/drawing/2014/main" id="{C8D3AD04-BA18-48A3-BDD1-7C04FFF5A42A}"/>
              </a:ext>
            </a:extLst>
          </p:cNvPr>
          <p:cNvSpPr txBox="1"/>
          <p:nvPr/>
        </p:nvSpPr>
        <p:spPr>
          <a:xfrm>
            <a:off x="6442869" y="6433055"/>
            <a:ext cx="2993232" cy="400110"/>
          </a:xfrm>
          <a:prstGeom prst="rect">
            <a:avLst/>
          </a:prstGeom>
          <a:noFill/>
        </p:spPr>
        <p:txBody>
          <a:bodyPr wrap="square">
            <a:spAutoFit/>
          </a:bodyPr>
          <a:lstStyle/>
          <a:p>
            <a:pPr eaLnBrk="1" fontAlgn="auto" hangingPunct="1">
              <a:spcBef>
                <a:spcPts val="0"/>
              </a:spcBef>
              <a:spcAft>
                <a:spcPts val="0"/>
              </a:spcAft>
              <a:defRPr/>
            </a:pPr>
            <a:r>
              <a:rPr lang="en-GB" sz="1000" dirty="0">
                <a:solidFill>
                  <a:srgbClr val="000000"/>
                </a:solidFill>
                <a:latin typeface="Arial"/>
                <a:cs typeface="+mn-cs"/>
              </a:rPr>
              <a:t>Ben-Ami et al. Clin Infect Dis 2009</a:t>
            </a:r>
          </a:p>
          <a:p>
            <a:pPr eaLnBrk="1" fontAlgn="auto" hangingPunct="1">
              <a:spcBef>
                <a:spcPts val="0"/>
              </a:spcBef>
              <a:spcAft>
                <a:spcPts val="0"/>
              </a:spcAft>
              <a:defRPr/>
            </a:pPr>
            <a:r>
              <a:rPr lang="en-GB" sz="1000" dirty="0">
                <a:solidFill>
                  <a:srgbClr val="000000"/>
                </a:solidFill>
                <a:latin typeface="Arial"/>
              </a:rPr>
              <a:t>Malcom et al. JAC, 2017</a:t>
            </a:r>
            <a:endParaRPr lang="en-GB" sz="1000" dirty="0">
              <a:solidFill>
                <a:srgbClr val="000000"/>
              </a:solidFill>
              <a:latin typeface="Arial"/>
              <a:cs typeface="+mn-cs"/>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EE252E5-4382-4585-ACA9-F8954E33CD3A}"/>
              </a:ext>
            </a:extLst>
          </p:cNvPr>
          <p:cNvSpPr txBox="1">
            <a:spLocks noGrp="1"/>
          </p:cNvSpPr>
          <p:nvPr>
            <p:ph type="title" idx="4294967295"/>
          </p:nvPr>
        </p:nvSpPr>
        <p:spPr bwMode="auto">
          <a:xfrm>
            <a:off x="1487226" y="468353"/>
            <a:ext cx="7656774" cy="10966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spcBef>
                <a:spcPct val="0"/>
              </a:spcBef>
              <a:spcAft>
                <a:spcPct val="0"/>
              </a:spcAft>
              <a:defRPr sz="3400" b="1">
                <a:solidFill>
                  <a:schemeClr val="bg1"/>
                </a:solidFill>
                <a:latin typeface="+mj-lt"/>
                <a:ea typeface="+mj-ea"/>
                <a:cs typeface="+mj-cs"/>
              </a:defRPr>
            </a:lvl1pPr>
            <a:lvl2pPr algn="l" rtl="0" eaLnBrk="0" fontAlgn="base" hangingPunct="0">
              <a:spcBef>
                <a:spcPct val="0"/>
              </a:spcBef>
              <a:spcAft>
                <a:spcPct val="0"/>
              </a:spcAft>
              <a:defRPr sz="4400" b="1">
                <a:solidFill>
                  <a:srgbClr val="9BB3FF"/>
                </a:solidFill>
                <a:latin typeface="Arial" charset="0"/>
              </a:defRPr>
            </a:lvl2pPr>
            <a:lvl3pPr algn="l" rtl="0" eaLnBrk="0" fontAlgn="base" hangingPunct="0">
              <a:spcBef>
                <a:spcPct val="0"/>
              </a:spcBef>
              <a:spcAft>
                <a:spcPct val="0"/>
              </a:spcAft>
              <a:defRPr sz="4400" b="1">
                <a:solidFill>
                  <a:srgbClr val="9BB3FF"/>
                </a:solidFill>
                <a:latin typeface="Arial" charset="0"/>
              </a:defRPr>
            </a:lvl3pPr>
            <a:lvl4pPr algn="l" rtl="0" eaLnBrk="0" fontAlgn="base" hangingPunct="0">
              <a:spcBef>
                <a:spcPct val="0"/>
              </a:spcBef>
              <a:spcAft>
                <a:spcPct val="0"/>
              </a:spcAft>
              <a:defRPr sz="4400" b="1">
                <a:solidFill>
                  <a:srgbClr val="9BB3FF"/>
                </a:solidFill>
                <a:latin typeface="Arial" charset="0"/>
              </a:defRPr>
            </a:lvl4pPr>
            <a:lvl5pPr algn="l" rtl="0" eaLnBrk="0" fontAlgn="base" hangingPunct="0">
              <a:spcBef>
                <a:spcPct val="0"/>
              </a:spcBef>
              <a:spcAft>
                <a:spcPct val="0"/>
              </a:spcAft>
              <a:defRPr sz="4400" b="1">
                <a:solidFill>
                  <a:srgbClr val="9BB3FF"/>
                </a:solidFill>
                <a:latin typeface="Arial" charset="0"/>
              </a:defRPr>
            </a:lvl5pPr>
            <a:lvl6pPr marL="457200" algn="l" rtl="0" eaLnBrk="1" fontAlgn="base" hangingPunct="1">
              <a:spcBef>
                <a:spcPct val="0"/>
              </a:spcBef>
              <a:spcAft>
                <a:spcPct val="0"/>
              </a:spcAft>
              <a:defRPr sz="4400" b="1">
                <a:solidFill>
                  <a:srgbClr val="9BB3FF"/>
                </a:solidFill>
                <a:latin typeface="Arial" charset="0"/>
              </a:defRPr>
            </a:lvl6pPr>
            <a:lvl7pPr marL="914400" algn="l" rtl="0" eaLnBrk="1" fontAlgn="base" hangingPunct="1">
              <a:spcBef>
                <a:spcPct val="0"/>
              </a:spcBef>
              <a:spcAft>
                <a:spcPct val="0"/>
              </a:spcAft>
              <a:defRPr sz="4400" b="1">
                <a:solidFill>
                  <a:srgbClr val="9BB3FF"/>
                </a:solidFill>
                <a:latin typeface="Arial" charset="0"/>
              </a:defRPr>
            </a:lvl7pPr>
            <a:lvl8pPr marL="1371600" algn="l" rtl="0" eaLnBrk="1" fontAlgn="base" hangingPunct="1">
              <a:spcBef>
                <a:spcPct val="0"/>
              </a:spcBef>
              <a:spcAft>
                <a:spcPct val="0"/>
              </a:spcAft>
              <a:defRPr sz="4400" b="1">
                <a:solidFill>
                  <a:srgbClr val="9BB3FF"/>
                </a:solidFill>
                <a:latin typeface="Arial" charset="0"/>
              </a:defRPr>
            </a:lvl8pPr>
            <a:lvl9pPr marL="1828800" algn="l" rtl="0" eaLnBrk="1" fontAlgn="base" hangingPunct="1">
              <a:spcBef>
                <a:spcPct val="0"/>
              </a:spcBef>
              <a:spcAft>
                <a:spcPct val="0"/>
              </a:spcAft>
              <a:defRPr sz="4400" b="1">
                <a:solidFill>
                  <a:srgbClr val="9BB3FF"/>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0" cap="none" spc="0" normalizeH="0" baseline="0" noProof="0" dirty="0">
                <a:ln>
                  <a:noFill/>
                </a:ln>
                <a:solidFill>
                  <a:srgbClr val="AF1E2C"/>
                </a:solidFill>
                <a:effectLst/>
                <a:uLnTx/>
                <a:uFillTx/>
                <a:latin typeface="Arial" panose="020B0604020202020204" pitchFamily="34" charset="0"/>
                <a:cs typeface="Arial" panose="020B0604020202020204" pitchFamily="34" charset="0"/>
              </a:rPr>
              <a:t>UTI and the link to blood stream infections</a:t>
            </a:r>
          </a:p>
        </p:txBody>
      </p:sp>
      <p:sp>
        <p:nvSpPr>
          <p:cNvPr id="17" name="Rectangle 16">
            <a:extLst>
              <a:ext uri="{FF2B5EF4-FFF2-40B4-BE49-F238E27FC236}">
                <a16:creationId xmlns:a16="http://schemas.microsoft.com/office/drawing/2014/main" id="{6412D966-79EF-4829-93CC-FF45130549F4}"/>
              </a:ext>
            </a:extLst>
          </p:cNvPr>
          <p:cNvSpPr/>
          <p:nvPr/>
        </p:nvSpPr>
        <p:spPr>
          <a:xfrm>
            <a:off x="914400" y="1634242"/>
            <a:ext cx="8229600" cy="4406334"/>
          </a:xfrm>
          <a:prstGeom prst="rect">
            <a:avLst/>
          </a:prstGeom>
          <a:solidFill>
            <a:srgbClr val="FFFFFF"/>
          </a:solidFill>
        </p:spPr>
        <p:txBody>
          <a:bodyPr wrap="square">
            <a:spAutoFit/>
          </a:bodyPr>
          <a:lstStyle/>
          <a:p>
            <a:pPr>
              <a:spcBef>
                <a:spcPts val="1000"/>
              </a:spcBef>
              <a:defRPr/>
            </a:pPr>
            <a:r>
              <a:rPr lang="en-GB" sz="2600" dirty="0">
                <a:solidFill>
                  <a:schemeClr val="accent6">
                    <a:lumMod val="10000"/>
                  </a:schemeClr>
                </a:solidFill>
                <a:latin typeface="Arial" panose="020B0604020202020204" pitchFamily="34" charset="0"/>
                <a:cs typeface="Arial" panose="020B0604020202020204" pitchFamily="34" charset="0"/>
              </a:rPr>
              <a:t>Estimate the prevalence of </a:t>
            </a:r>
            <a:r>
              <a:rPr lang="en-GB" sz="2600" i="1" dirty="0">
                <a:solidFill>
                  <a:schemeClr val="accent6">
                    <a:lumMod val="10000"/>
                  </a:schemeClr>
                </a:solidFill>
                <a:latin typeface="Arial" panose="020B0604020202020204" pitchFamily="34" charset="0"/>
                <a:cs typeface="Arial" panose="020B0604020202020204" pitchFamily="34" charset="0"/>
              </a:rPr>
              <a:t>E.coli</a:t>
            </a:r>
            <a:r>
              <a:rPr lang="en-GB" sz="2600" dirty="0">
                <a:solidFill>
                  <a:schemeClr val="accent6">
                    <a:lumMod val="10000"/>
                  </a:schemeClr>
                </a:solidFill>
                <a:latin typeface="Arial" panose="020B0604020202020204" pitchFamily="34" charset="0"/>
                <a:cs typeface="Arial" panose="020B0604020202020204" pitchFamily="34" charset="0"/>
              </a:rPr>
              <a:t> </a:t>
            </a:r>
            <a:r>
              <a:rPr lang="en-GB" sz="2600" b="1" dirty="0">
                <a:solidFill>
                  <a:schemeClr val="accent6">
                    <a:lumMod val="10000"/>
                  </a:schemeClr>
                </a:solidFill>
                <a:latin typeface="Arial" panose="020B0604020202020204" pitchFamily="34" charset="0"/>
                <a:cs typeface="Arial" panose="020B0604020202020204" pitchFamily="34" charset="0"/>
              </a:rPr>
              <a:t>blood stream </a:t>
            </a:r>
            <a:r>
              <a:rPr lang="en-GB" sz="2600" dirty="0">
                <a:solidFill>
                  <a:schemeClr val="accent6">
                    <a:lumMod val="10000"/>
                  </a:schemeClr>
                </a:solidFill>
                <a:latin typeface="Arial" panose="020B0604020202020204" pitchFamily="34" charset="0"/>
                <a:cs typeface="Arial" panose="020B0604020202020204" pitchFamily="34" charset="0"/>
              </a:rPr>
              <a:t>infections, which are resistant to co-amoxiclav last year in England.</a:t>
            </a:r>
          </a:p>
          <a:p>
            <a:pPr>
              <a:spcBef>
                <a:spcPts val="1000"/>
              </a:spcBef>
              <a:defRPr/>
            </a:pPr>
            <a:endParaRPr lang="en-GB" sz="2400" dirty="0">
              <a:solidFill>
                <a:schemeClr val="accent6">
                  <a:lumMod val="10000"/>
                </a:schemeClr>
              </a:solidFill>
              <a:latin typeface="Arial" panose="020B0604020202020204" pitchFamily="34" charset="0"/>
              <a:cs typeface="Arial" panose="020B0604020202020204" pitchFamily="34" charset="0"/>
            </a:endParaRPr>
          </a:p>
          <a:p>
            <a:pPr marL="514350" indent="-514350">
              <a:spcBef>
                <a:spcPts val="1000"/>
              </a:spcBef>
              <a:buFont typeface="+mj-lt"/>
              <a:buAutoNum type="alphaLcParenR"/>
              <a:defRPr/>
            </a:pPr>
            <a:r>
              <a:rPr lang="en-GB" sz="2400" dirty="0">
                <a:solidFill>
                  <a:schemeClr val="accent6">
                    <a:lumMod val="10000"/>
                  </a:schemeClr>
                </a:solidFill>
                <a:latin typeface="Arial" panose="020B0604020202020204" pitchFamily="34" charset="0"/>
                <a:cs typeface="Arial" panose="020B0604020202020204" pitchFamily="34" charset="0"/>
              </a:rPr>
              <a:t>0-10%</a:t>
            </a:r>
          </a:p>
          <a:p>
            <a:pPr marL="514350" indent="-514350">
              <a:spcBef>
                <a:spcPts val="1000"/>
              </a:spcBef>
              <a:buFont typeface="+mj-lt"/>
              <a:buAutoNum type="alphaLcParenR"/>
              <a:defRPr/>
            </a:pPr>
            <a:r>
              <a:rPr lang="en-GB" sz="2400" dirty="0">
                <a:solidFill>
                  <a:schemeClr val="accent6">
                    <a:lumMod val="10000"/>
                  </a:schemeClr>
                </a:solidFill>
                <a:latin typeface="Arial" panose="020B0604020202020204" pitchFamily="34" charset="0"/>
                <a:cs typeface="Arial" panose="020B0604020202020204" pitchFamily="34" charset="0"/>
              </a:rPr>
              <a:t>11-20%</a:t>
            </a:r>
          </a:p>
          <a:p>
            <a:pPr marL="514350" indent="-514350">
              <a:spcBef>
                <a:spcPts val="1000"/>
              </a:spcBef>
              <a:buFont typeface="+mj-lt"/>
              <a:buAutoNum type="alphaLcParenR"/>
              <a:defRPr/>
            </a:pPr>
            <a:r>
              <a:rPr lang="en-GB" sz="2400" dirty="0">
                <a:solidFill>
                  <a:schemeClr val="accent6">
                    <a:lumMod val="10000"/>
                  </a:schemeClr>
                </a:solidFill>
                <a:latin typeface="Arial" panose="020B0604020202020204" pitchFamily="34" charset="0"/>
                <a:cs typeface="Arial" panose="020B0604020202020204" pitchFamily="34" charset="0"/>
              </a:rPr>
              <a:t>21-30%</a:t>
            </a:r>
          </a:p>
          <a:p>
            <a:pPr marL="514350" indent="-514350">
              <a:spcBef>
                <a:spcPts val="1000"/>
              </a:spcBef>
              <a:buFont typeface="+mj-lt"/>
              <a:buAutoNum type="alphaLcParenR"/>
              <a:defRPr/>
            </a:pPr>
            <a:r>
              <a:rPr lang="en-GB" sz="2400" dirty="0">
                <a:solidFill>
                  <a:schemeClr val="accent6">
                    <a:lumMod val="10000"/>
                  </a:schemeClr>
                </a:solidFill>
                <a:latin typeface="Arial" panose="020B0604020202020204" pitchFamily="34" charset="0"/>
                <a:cs typeface="Arial" panose="020B0604020202020204" pitchFamily="34" charset="0"/>
              </a:rPr>
              <a:t>31-40%</a:t>
            </a:r>
          </a:p>
          <a:p>
            <a:pPr marL="514350" indent="-514350">
              <a:spcBef>
                <a:spcPts val="1000"/>
              </a:spcBef>
              <a:buFont typeface="+mj-lt"/>
              <a:buAutoNum type="alphaLcParenR"/>
              <a:defRPr/>
            </a:pPr>
            <a:r>
              <a:rPr lang="en-GB" sz="2400" dirty="0">
                <a:solidFill>
                  <a:schemeClr val="tx2">
                    <a:lumMod val="10000"/>
                  </a:schemeClr>
                </a:solidFill>
                <a:latin typeface="Arial" panose="020B0604020202020204" pitchFamily="34" charset="0"/>
                <a:cs typeface="Arial" panose="020B0604020202020204" pitchFamily="34" charset="0"/>
              </a:rPr>
              <a:t>Over 40% </a:t>
            </a:r>
          </a:p>
        </p:txBody>
      </p:sp>
      <p:sp>
        <p:nvSpPr>
          <p:cNvPr id="5" name="TextBox 4">
            <a:extLst>
              <a:ext uri="{FF2B5EF4-FFF2-40B4-BE49-F238E27FC236}">
                <a16:creationId xmlns:a16="http://schemas.microsoft.com/office/drawing/2014/main" id="{5682BF46-6AAF-4115-8F18-EAA3046018BD}"/>
              </a:ext>
            </a:extLst>
          </p:cNvPr>
          <p:cNvSpPr txBox="1">
            <a:spLocks noChangeArrowheads="1"/>
          </p:cNvSpPr>
          <p:nvPr/>
        </p:nvSpPr>
        <p:spPr bwMode="auto">
          <a:xfrm>
            <a:off x="4854053" y="5345544"/>
            <a:ext cx="13128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a:lnSpc>
                <a:spcPct val="100000"/>
              </a:lnSpc>
              <a:spcBef>
                <a:spcPct val="0"/>
              </a:spcBef>
              <a:buFontTx/>
              <a:buNone/>
            </a:pPr>
            <a:r>
              <a:rPr lang="en-GB" altLang="en-US" dirty="0">
                <a:solidFill>
                  <a:schemeClr val="tx1"/>
                </a:solidFill>
                <a:latin typeface="Arial" panose="020B0604020202020204" pitchFamily="34" charset="0"/>
              </a:rPr>
              <a:t>41.4%</a:t>
            </a:r>
          </a:p>
        </p:txBody>
      </p:sp>
      <p:sp>
        <p:nvSpPr>
          <p:cNvPr id="2" name="Oval 1">
            <a:extLst>
              <a:ext uri="{FF2B5EF4-FFF2-40B4-BE49-F238E27FC236}">
                <a16:creationId xmlns:a16="http://schemas.microsoft.com/office/drawing/2014/main" id="{DAA37FBF-88D4-4565-B548-5CA7832B0008}"/>
              </a:ext>
              <a:ext uri="{C183D7F6-B498-43B3-948B-1728B52AA6E4}">
                <adec:decorative xmlns:adec="http://schemas.microsoft.com/office/drawing/2017/decorative" val="1"/>
              </a:ext>
            </a:extLst>
          </p:cNvPr>
          <p:cNvSpPr/>
          <p:nvPr/>
        </p:nvSpPr>
        <p:spPr>
          <a:xfrm>
            <a:off x="4685150" y="5345544"/>
            <a:ext cx="1650669" cy="59154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3">
            <a:extLst>
              <a:ext uri="{FF2B5EF4-FFF2-40B4-BE49-F238E27FC236}">
                <a16:creationId xmlns:a16="http://schemas.microsoft.com/office/drawing/2014/main" id="{07873697-36AA-418B-B941-C54619EF5984}"/>
              </a:ext>
            </a:extLst>
          </p:cNvPr>
          <p:cNvSpPr txBox="1">
            <a:spLocks noChangeArrowheads="1"/>
          </p:cNvSpPr>
          <p:nvPr/>
        </p:nvSpPr>
        <p:spPr bwMode="auto">
          <a:xfrm>
            <a:off x="3043695" y="643305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23" name="TextBox 22">
            <a:extLst>
              <a:ext uri="{FF2B5EF4-FFF2-40B4-BE49-F238E27FC236}">
                <a16:creationId xmlns:a16="http://schemas.microsoft.com/office/drawing/2014/main" id="{80761451-1755-4EF7-AF3F-1E7115F9435C}"/>
              </a:ext>
            </a:extLst>
          </p:cNvPr>
          <p:cNvSpPr txBox="1">
            <a:spLocks noChangeArrowheads="1"/>
          </p:cNvSpPr>
          <p:nvPr/>
        </p:nvSpPr>
        <p:spPr bwMode="auto">
          <a:xfrm>
            <a:off x="7346407" y="6448444"/>
            <a:ext cx="178674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a:lnSpc>
                <a:spcPct val="100000"/>
              </a:lnSpc>
              <a:spcBef>
                <a:spcPct val="0"/>
              </a:spcBef>
              <a:buFontTx/>
              <a:buNone/>
            </a:pPr>
            <a:r>
              <a:rPr lang="en-GB" altLang="en-US" sz="1100" dirty="0">
                <a:solidFill>
                  <a:srgbClr val="000000"/>
                </a:solidFill>
                <a:latin typeface="Arial" panose="020B0604020202020204" pitchFamily="34" charset="0"/>
              </a:rPr>
              <a:t>UKHSA ESPAUR 2023</a:t>
            </a:r>
          </a:p>
        </p:txBody>
      </p:sp>
    </p:spTree>
    <p:extLst>
      <p:ext uri="{BB962C8B-B14F-4D97-AF65-F5344CB8AC3E}">
        <p14:creationId xmlns:p14="http://schemas.microsoft.com/office/powerpoint/2010/main" val="1423749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EBE6B219-2509-4978-ACBE-96EFAC294322}"/>
              </a:ext>
            </a:extLst>
          </p:cNvPr>
          <p:cNvSpPr txBox="1">
            <a:spLocks noGrp="1"/>
          </p:cNvSpPr>
          <p:nvPr>
            <p:ph type="title" idx="4294967295"/>
          </p:nvPr>
        </p:nvSpPr>
        <p:spPr bwMode="auto">
          <a:xfrm>
            <a:off x="1447863" y="444768"/>
            <a:ext cx="7696137" cy="11430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spcBef>
                <a:spcPct val="0"/>
              </a:spcBef>
              <a:spcAft>
                <a:spcPct val="0"/>
              </a:spcAft>
              <a:defRPr sz="3400" b="1">
                <a:solidFill>
                  <a:schemeClr val="bg1"/>
                </a:solidFill>
                <a:latin typeface="+mj-lt"/>
                <a:ea typeface="+mj-ea"/>
                <a:cs typeface="+mj-cs"/>
              </a:defRPr>
            </a:lvl1pPr>
            <a:lvl2pPr algn="l" rtl="0" eaLnBrk="0" fontAlgn="base" hangingPunct="0">
              <a:spcBef>
                <a:spcPct val="0"/>
              </a:spcBef>
              <a:spcAft>
                <a:spcPct val="0"/>
              </a:spcAft>
              <a:defRPr sz="4400" b="1">
                <a:solidFill>
                  <a:srgbClr val="9BB3FF"/>
                </a:solidFill>
                <a:latin typeface="Arial" charset="0"/>
              </a:defRPr>
            </a:lvl2pPr>
            <a:lvl3pPr algn="l" rtl="0" eaLnBrk="0" fontAlgn="base" hangingPunct="0">
              <a:spcBef>
                <a:spcPct val="0"/>
              </a:spcBef>
              <a:spcAft>
                <a:spcPct val="0"/>
              </a:spcAft>
              <a:defRPr sz="4400" b="1">
                <a:solidFill>
                  <a:srgbClr val="9BB3FF"/>
                </a:solidFill>
                <a:latin typeface="Arial" charset="0"/>
              </a:defRPr>
            </a:lvl3pPr>
            <a:lvl4pPr algn="l" rtl="0" eaLnBrk="0" fontAlgn="base" hangingPunct="0">
              <a:spcBef>
                <a:spcPct val="0"/>
              </a:spcBef>
              <a:spcAft>
                <a:spcPct val="0"/>
              </a:spcAft>
              <a:defRPr sz="4400" b="1">
                <a:solidFill>
                  <a:srgbClr val="9BB3FF"/>
                </a:solidFill>
                <a:latin typeface="Arial" charset="0"/>
              </a:defRPr>
            </a:lvl4pPr>
            <a:lvl5pPr algn="l" rtl="0" eaLnBrk="0" fontAlgn="base" hangingPunct="0">
              <a:spcBef>
                <a:spcPct val="0"/>
              </a:spcBef>
              <a:spcAft>
                <a:spcPct val="0"/>
              </a:spcAft>
              <a:defRPr sz="4400" b="1">
                <a:solidFill>
                  <a:srgbClr val="9BB3FF"/>
                </a:solidFill>
                <a:latin typeface="Arial" charset="0"/>
              </a:defRPr>
            </a:lvl5pPr>
            <a:lvl6pPr marL="457200" algn="l" rtl="0" eaLnBrk="1" fontAlgn="base" hangingPunct="1">
              <a:spcBef>
                <a:spcPct val="0"/>
              </a:spcBef>
              <a:spcAft>
                <a:spcPct val="0"/>
              </a:spcAft>
              <a:defRPr sz="4400" b="1">
                <a:solidFill>
                  <a:srgbClr val="9BB3FF"/>
                </a:solidFill>
                <a:latin typeface="Arial" charset="0"/>
              </a:defRPr>
            </a:lvl6pPr>
            <a:lvl7pPr marL="914400" algn="l" rtl="0" eaLnBrk="1" fontAlgn="base" hangingPunct="1">
              <a:spcBef>
                <a:spcPct val="0"/>
              </a:spcBef>
              <a:spcAft>
                <a:spcPct val="0"/>
              </a:spcAft>
              <a:defRPr sz="4400" b="1">
                <a:solidFill>
                  <a:srgbClr val="9BB3FF"/>
                </a:solidFill>
                <a:latin typeface="Arial" charset="0"/>
              </a:defRPr>
            </a:lvl7pPr>
            <a:lvl8pPr marL="1371600" algn="l" rtl="0" eaLnBrk="1" fontAlgn="base" hangingPunct="1">
              <a:spcBef>
                <a:spcPct val="0"/>
              </a:spcBef>
              <a:spcAft>
                <a:spcPct val="0"/>
              </a:spcAft>
              <a:defRPr sz="4400" b="1">
                <a:solidFill>
                  <a:srgbClr val="9BB3FF"/>
                </a:solidFill>
                <a:latin typeface="Arial" charset="0"/>
              </a:defRPr>
            </a:lvl8pPr>
            <a:lvl9pPr marL="1828800" algn="l" rtl="0" eaLnBrk="1" fontAlgn="base" hangingPunct="1">
              <a:spcBef>
                <a:spcPct val="0"/>
              </a:spcBef>
              <a:spcAft>
                <a:spcPct val="0"/>
              </a:spcAft>
              <a:defRPr sz="4400" b="1">
                <a:solidFill>
                  <a:srgbClr val="9BB3FF"/>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0" cap="none" spc="0" normalizeH="0" baseline="0" noProof="0" dirty="0">
                <a:ln>
                  <a:noFill/>
                </a:ln>
                <a:solidFill>
                  <a:srgbClr val="AF1E2C"/>
                </a:solidFill>
                <a:effectLst/>
                <a:uLnTx/>
                <a:uFillTx/>
                <a:latin typeface="Arial" panose="020B0604020202020204" pitchFamily="34" charset="0"/>
                <a:ea typeface="+mj-ea"/>
                <a:cs typeface="Arial" panose="020B0604020202020204" pitchFamily="34" charset="0"/>
              </a:rPr>
              <a:t>Reduced 3Cs </a:t>
            </a:r>
            <a:r>
              <a:rPr lang="en-GB" altLang="en-US" sz="3600" b="0" kern="0" dirty="0">
                <a:solidFill>
                  <a:srgbClr val="AF1E2C"/>
                </a:solidFill>
                <a:latin typeface="Arial" panose="020B0604020202020204" pitchFamily="34" charset="0"/>
                <a:cs typeface="Arial" panose="020B0604020202020204" pitchFamily="34" charset="0"/>
              </a:rPr>
              <a:t>to </a:t>
            </a:r>
            <a:r>
              <a:rPr kumimoji="0" lang="en-GB" altLang="en-US" sz="3600" b="0" i="0" u="none" strike="noStrike" kern="0" cap="none" spc="0" normalizeH="0" baseline="0" noProof="0" dirty="0">
                <a:ln>
                  <a:noFill/>
                </a:ln>
                <a:solidFill>
                  <a:srgbClr val="AF1E2C"/>
                </a:solidFill>
                <a:effectLst/>
                <a:uLnTx/>
                <a:uFillTx/>
                <a:latin typeface="Arial" panose="020B0604020202020204" pitchFamily="34" charset="0"/>
                <a:ea typeface="+mj-ea"/>
                <a:cs typeface="Arial" panose="020B0604020202020204" pitchFamily="34" charset="0"/>
              </a:rPr>
              <a:t>help reduce </a:t>
            </a:r>
            <a:r>
              <a:rPr kumimoji="0" lang="en-GB" altLang="en-US" sz="3600" b="0" i="1" u="none" strike="noStrike" kern="0" cap="none" spc="0" normalizeH="0" baseline="0" noProof="0" dirty="0">
                <a:ln>
                  <a:noFill/>
                </a:ln>
                <a:solidFill>
                  <a:srgbClr val="AF1E2C"/>
                </a:solidFill>
                <a:effectLst/>
                <a:uLnTx/>
                <a:uFillTx/>
                <a:latin typeface="Arial" panose="020B0604020202020204" pitchFamily="34" charset="0"/>
                <a:ea typeface="+mj-ea"/>
                <a:cs typeface="Arial" panose="020B0604020202020204" pitchFamily="34" charset="0"/>
              </a:rPr>
              <a:t>Clostridium difficile </a:t>
            </a:r>
            <a:r>
              <a:rPr kumimoji="0" lang="en-GB" altLang="en-US" sz="3600" b="0" i="0" u="none" strike="noStrike" kern="0" cap="none" spc="0" normalizeH="0" baseline="0" noProof="0" dirty="0">
                <a:ln>
                  <a:noFill/>
                </a:ln>
                <a:solidFill>
                  <a:srgbClr val="AF1E2C"/>
                </a:solidFill>
                <a:effectLst/>
                <a:uLnTx/>
                <a:uFillTx/>
                <a:latin typeface="Arial" panose="020B0604020202020204" pitchFamily="34" charset="0"/>
                <a:ea typeface="+mj-ea"/>
                <a:cs typeface="Arial" panose="020B0604020202020204" pitchFamily="34" charset="0"/>
              </a:rPr>
              <a:t>in the community</a:t>
            </a:r>
          </a:p>
        </p:txBody>
      </p:sp>
      <p:sp>
        <p:nvSpPr>
          <p:cNvPr id="15" name="TextBox 14">
            <a:extLst>
              <a:ext uri="{FF2B5EF4-FFF2-40B4-BE49-F238E27FC236}">
                <a16:creationId xmlns:a16="http://schemas.microsoft.com/office/drawing/2014/main" id="{7AC338E0-CB76-47AA-8CC5-AD69125ABBB7}"/>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
        <p:nvSpPr>
          <p:cNvPr id="21" name="Content Placeholder 2">
            <a:extLst>
              <a:ext uri="{FF2B5EF4-FFF2-40B4-BE49-F238E27FC236}">
                <a16:creationId xmlns:a16="http://schemas.microsoft.com/office/drawing/2014/main" id="{4AC267C1-68E5-45D5-B4D7-E28A1F242397}"/>
              </a:ext>
            </a:extLst>
          </p:cNvPr>
          <p:cNvSpPr txBox="1">
            <a:spLocks/>
          </p:cNvSpPr>
          <p:nvPr/>
        </p:nvSpPr>
        <p:spPr>
          <a:xfrm>
            <a:off x="900113" y="2156036"/>
            <a:ext cx="3095625" cy="2189163"/>
          </a:xfrm>
          <a:prstGeom prst="rect">
            <a:avLst/>
          </a:prstGeom>
        </p:spPr>
        <p:txBody>
          <a:bodyPr/>
          <a:lstStyle>
            <a:lvl1pPr marL="361950" indent="-333375" algn="l" rtl="0" eaLnBrk="0" fontAlgn="base" hangingPunct="0">
              <a:spcBef>
                <a:spcPct val="20000"/>
              </a:spcBef>
              <a:spcAft>
                <a:spcPct val="0"/>
              </a:spcAft>
              <a:buClr>
                <a:srgbClr val="002060"/>
              </a:buClr>
              <a:buFont typeface="Arial" pitchFamily="34" charset="0"/>
              <a:buChar char="●"/>
              <a:tabLst>
                <a:tab pos="361950" algn="l"/>
                <a:tab pos="1162050" algn="l"/>
                <a:tab pos="1695450" algn="l"/>
                <a:tab pos="2247900" algn="l"/>
                <a:tab pos="2781300" algn="l"/>
              </a:tabLst>
              <a:defRPr sz="2800">
                <a:solidFill>
                  <a:schemeClr val="tx1"/>
                </a:solidFill>
                <a:latin typeface="+mn-lt"/>
                <a:ea typeface="+mn-ea"/>
                <a:cs typeface="+mn-cs"/>
              </a:defRPr>
            </a:lvl1pPr>
            <a:lvl2pPr marL="1162050" indent="-449263" algn="l" rtl="0" eaLnBrk="0" fontAlgn="base" hangingPunct="0">
              <a:spcBef>
                <a:spcPct val="20000"/>
              </a:spcBef>
              <a:spcAft>
                <a:spcPct val="0"/>
              </a:spcAft>
              <a:buClr>
                <a:srgbClr val="002060"/>
              </a:buClr>
              <a:buFont typeface="Arial" pitchFamily="34" charset="0"/>
              <a:buChar char="–"/>
              <a:tabLst>
                <a:tab pos="533400" algn="l"/>
                <a:tab pos="1162050" algn="l"/>
                <a:tab pos="1695450" algn="l"/>
                <a:tab pos="2247900" algn="l"/>
                <a:tab pos="2781300" algn="l"/>
              </a:tabLst>
              <a:defRPr sz="2400">
                <a:solidFill>
                  <a:schemeClr val="tx1"/>
                </a:solidFill>
                <a:latin typeface="+mn-lt"/>
              </a:defRPr>
            </a:lvl2pPr>
            <a:lvl3pPr marL="1695450" indent="-354013" algn="l" rtl="0" eaLnBrk="0" fontAlgn="base" hangingPunct="0">
              <a:spcBef>
                <a:spcPct val="20000"/>
              </a:spcBef>
              <a:spcAft>
                <a:spcPct val="0"/>
              </a:spcAft>
              <a:buClr>
                <a:srgbClr val="002060"/>
              </a:buClr>
              <a:buFont typeface="Arial" pitchFamily="34" charset="0"/>
              <a:buChar char="•"/>
              <a:tabLst>
                <a:tab pos="533400" algn="l"/>
                <a:tab pos="1162050" algn="l"/>
                <a:tab pos="1695450" algn="l"/>
                <a:tab pos="2247900" algn="l"/>
                <a:tab pos="2781300" algn="l"/>
              </a:tabLst>
              <a:defRPr sz="2000">
                <a:solidFill>
                  <a:schemeClr val="tx1"/>
                </a:solidFill>
                <a:latin typeface="+mn-lt"/>
              </a:defRPr>
            </a:lvl3pPr>
            <a:lvl4pPr marL="2247900" indent="-373063" algn="l" rtl="0" eaLnBrk="0" fontAlgn="base" hangingPunct="0">
              <a:spcBef>
                <a:spcPct val="20000"/>
              </a:spcBef>
              <a:spcAft>
                <a:spcPct val="0"/>
              </a:spcAft>
              <a:buClr>
                <a:srgbClr val="002060"/>
              </a:buClr>
              <a:buFont typeface="Courier New" pitchFamily="49" charset="0"/>
              <a:buChar char="o"/>
              <a:tabLst>
                <a:tab pos="533400" algn="l"/>
                <a:tab pos="1162050" algn="l"/>
                <a:tab pos="1695450" algn="l"/>
                <a:tab pos="2247900" algn="l"/>
                <a:tab pos="2781300" algn="l"/>
              </a:tabLst>
              <a:defRPr sz="1800">
                <a:solidFill>
                  <a:schemeClr val="tx1"/>
                </a:solidFill>
                <a:latin typeface="+mn-lt"/>
              </a:defRPr>
            </a:lvl4pPr>
            <a:lvl5pPr marL="2781300" indent="-354013" algn="l" rtl="0" eaLnBrk="0" fontAlgn="base" hangingPunct="0">
              <a:spcBef>
                <a:spcPct val="20000"/>
              </a:spcBef>
              <a:spcAft>
                <a:spcPct val="0"/>
              </a:spcAft>
              <a:buClr>
                <a:srgbClr val="002060"/>
              </a:buClr>
              <a:buFont typeface="Arial" pitchFamily="34" charset="0"/>
              <a:buChar char="–"/>
              <a:tabLst>
                <a:tab pos="533400" algn="l"/>
                <a:tab pos="1162050" algn="l"/>
                <a:tab pos="1695450" algn="l"/>
                <a:tab pos="2247900" algn="l"/>
                <a:tab pos="2781300" algn="l"/>
              </a:tabLst>
              <a:defRPr sz="1800">
                <a:solidFill>
                  <a:schemeClr val="tx1"/>
                </a:solidFill>
                <a:latin typeface="+mn-lt"/>
              </a:defRPr>
            </a:lvl5pPr>
            <a:lvl6pPr marL="32385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6pPr>
            <a:lvl7pPr marL="36957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7pPr>
            <a:lvl8pPr marL="41529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8pPr>
            <a:lvl9pPr marL="46101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9pPr>
          </a:lstStyle>
          <a:p>
            <a:pPr marL="28575" indent="0" eaLnBrk="1" hangingPunct="1">
              <a:buNone/>
              <a:tabLst>
                <a:tab pos="361950" algn="l"/>
                <a:tab pos="1162050" algn="l"/>
                <a:tab pos="1695450" algn="l"/>
                <a:tab pos="2247900" algn="l"/>
                <a:tab pos="2781300" algn="l"/>
                <a:tab pos="4664075" algn="l"/>
              </a:tabLst>
              <a:defRPr/>
            </a:pPr>
            <a:r>
              <a:rPr lang="en-GB" b="1" kern="0" dirty="0">
                <a:solidFill>
                  <a:schemeClr val="accent6">
                    <a:lumMod val="10000"/>
                  </a:schemeClr>
                </a:solidFill>
                <a:latin typeface="Arial" panose="020B0604020202020204" pitchFamily="34" charset="0"/>
                <a:cs typeface="Arial" panose="020B0604020202020204" pitchFamily="34" charset="0"/>
              </a:rPr>
              <a:t>Reduce use of</a:t>
            </a:r>
            <a:r>
              <a:rPr lang="en-GB" kern="0" dirty="0">
                <a:solidFill>
                  <a:schemeClr val="accent6">
                    <a:lumMod val="10000"/>
                  </a:schemeClr>
                </a:solidFill>
                <a:latin typeface="Arial" panose="020B0604020202020204" pitchFamily="34" charset="0"/>
                <a:cs typeface="Arial" panose="020B0604020202020204" pitchFamily="34" charset="0"/>
              </a:rPr>
              <a:t>	</a:t>
            </a:r>
          </a:p>
          <a:p>
            <a:pPr eaLnBrk="1" hangingPunct="1">
              <a:buFont typeface="Arial" panose="020B0604020202020204" pitchFamily="34" charset="0"/>
              <a:buChar char="•"/>
              <a:tabLst>
                <a:tab pos="361950" algn="l"/>
                <a:tab pos="1162050" algn="l"/>
                <a:tab pos="1695450" algn="l"/>
                <a:tab pos="2247900" algn="l"/>
                <a:tab pos="2781300" algn="l"/>
                <a:tab pos="4664075" algn="l"/>
              </a:tabLst>
              <a:defRPr/>
            </a:pPr>
            <a:r>
              <a:rPr lang="en-GB" kern="0" dirty="0">
                <a:solidFill>
                  <a:schemeClr val="accent6">
                    <a:lumMod val="10000"/>
                  </a:schemeClr>
                </a:solidFill>
                <a:latin typeface="Arial" panose="020B0604020202020204" pitchFamily="34" charset="0"/>
                <a:cs typeface="Arial" panose="020B0604020202020204" pitchFamily="34" charset="0"/>
              </a:rPr>
              <a:t>Ciprofloxacin</a:t>
            </a:r>
          </a:p>
          <a:p>
            <a:pPr eaLnBrk="1" hangingPunct="1">
              <a:buFont typeface="Arial" panose="020B0604020202020204" pitchFamily="34" charset="0"/>
              <a:buChar char="•"/>
              <a:tabLst>
                <a:tab pos="361950" algn="l"/>
                <a:tab pos="1162050" algn="l"/>
                <a:tab pos="1695450" algn="l"/>
                <a:tab pos="2247900" algn="l"/>
                <a:tab pos="2781300" algn="l"/>
                <a:tab pos="4664075" algn="l"/>
              </a:tabLst>
              <a:defRPr/>
            </a:pPr>
            <a:r>
              <a:rPr lang="en-GB" kern="0" dirty="0">
                <a:solidFill>
                  <a:schemeClr val="accent6">
                    <a:lumMod val="10000"/>
                  </a:schemeClr>
                </a:solidFill>
                <a:latin typeface="Arial" panose="020B0604020202020204" pitchFamily="34" charset="0"/>
                <a:cs typeface="Arial" panose="020B0604020202020204" pitchFamily="34" charset="0"/>
              </a:rPr>
              <a:t>Cephalosporins     </a:t>
            </a:r>
          </a:p>
          <a:p>
            <a:pPr eaLnBrk="1" hangingPunct="1">
              <a:buFont typeface="Arial" panose="020B0604020202020204" pitchFamily="34" charset="0"/>
              <a:buChar char="•"/>
              <a:tabLst>
                <a:tab pos="361950" algn="l"/>
                <a:tab pos="1162050" algn="l"/>
                <a:tab pos="1695450" algn="l"/>
                <a:tab pos="2247900" algn="l"/>
                <a:tab pos="2781300" algn="l"/>
                <a:tab pos="4664075" algn="l"/>
              </a:tabLst>
              <a:defRPr/>
            </a:pPr>
            <a:r>
              <a:rPr lang="en-GB" kern="0" dirty="0">
                <a:solidFill>
                  <a:schemeClr val="accent6">
                    <a:lumMod val="10000"/>
                  </a:schemeClr>
                </a:solidFill>
                <a:latin typeface="Arial" panose="020B0604020202020204" pitchFamily="34" charset="0"/>
                <a:cs typeface="Arial" panose="020B0604020202020204" pitchFamily="34" charset="0"/>
              </a:rPr>
              <a:t>Co-amoxiclav</a:t>
            </a:r>
          </a:p>
        </p:txBody>
      </p:sp>
      <p:sp>
        <p:nvSpPr>
          <p:cNvPr id="25" name="Right Brace 5">
            <a:extLst>
              <a:ext uri="{FF2B5EF4-FFF2-40B4-BE49-F238E27FC236}">
                <a16:creationId xmlns:a16="http://schemas.microsoft.com/office/drawing/2014/main" id="{51D8B817-AD4C-4899-8907-0E60CEDABA9B}"/>
              </a:ext>
              <a:ext uri="{C183D7F6-B498-43B3-948B-1728B52AA6E4}">
                <adec:decorative xmlns:adec="http://schemas.microsoft.com/office/drawing/2017/decorative" val="1"/>
              </a:ext>
            </a:extLst>
          </p:cNvPr>
          <p:cNvSpPr>
            <a:spLocks/>
          </p:cNvSpPr>
          <p:nvPr/>
        </p:nvSpPr>
        <p:spPr bwMode="auto">
          <a:xfrm>
            <a:off x="3873500" y="2773587"/>
            <a:ext cx="203200" cy="1373188"/>
          </a:xfrm>
          <a:prstGeom prst="rightBrace">
            <a:avLst>
              <a:gd name="adj1" fmla="val 8343"/>
              <a:gd name="adj2" fmla="val 50000"/>
            </a:avLst>
          </a:prstGeom>
          <a:noFill/>
          <a:ln w="25400" algn="ctr">
            <a:solidFill>
              <a:srgbClr val="000000"/>
            </a:solidFill>
            <a:round/>
            <a:headEnd/>
            <a:tailEnd/>
          </a:ln>
        </p:spPr>
        <p:txBody>
          <a:bodyPr wrap="square">
            <a:spAutoFit/>
          </a:bodyPr>
          <a:lstStyle>
            <a:lvl1pPr eaLnBrk="0" hangingPunct="0">
              <a:tabLst>
                <a:tab pos="533400" algn="l"/>
                <a:tab pos="1162050" algn="l"/>
                <a:tab pos="1695450" algn="l"/>
                <a:tab pos="2247900" algn="l"/>
                <a:tab pos="2781300" algn="l"/>
              </a:tabLst>
              <a:defRPr>
                <a:solidFill>
                  <a:schemeClr val="tx1"/>
                </a:solidFill>
                <a:latin typeface="Arial" pitchFamily="34" charset="0"/>
                <a:cs typeface="Arial" pitchFamily="34" charset="0"/>
              </a:defRPr>
            </a:lvl1pPr>
            <a:lvl2pPr marL="742950" indent="-285750" eaLnBrk="0" hangingPunct="0">
              <a:tabLst>
                <a:tab pos="533400" algn="l"/>
                <a:tab pos="1162050" algn="l"/>
                <a:tab pos="1695450" algn="l"/>
                <a:tab pos="2247900" algn="l"/>
                <a:tab pos="2781300" algn="l"/>
              </a:tabLst>
              <a:defRPr>
                <a:solidFill>
                  <a:schemeClr val="tx1"/>
                </a:solidFill>
                <a:latin typeface="Arial" pitchFamily="34" charset="0"/>
                <a:cs typeface="Arial" pitchFamily="34" charset="0"/>
              </a:defRPr>
            </a:lvl2pPr>
            <a:lvl3pPr marL="1143000" indent="-228600" eaLnBrk="0" hangingPunct="0">
              <a:tabLst>
                <a:tab pos="533400" algn="l"/>
                <a:tab pos="1162050" algn="l"/>
                <a:tab pos="1695450" algn="l"/>
                <a:tab pos="2247900" algn="l"/>
                <a:tab pos="2781300" algn="l"/>
              </a:tabLst>
              <a:defRPr>
                <a:solidFill>
                  <a:schemeClr val="tx1"/>
                </a:solidFill>
                <a:latin typeface="Arial" pitchFamily="34" charset="0"/>
                <a:cs typeface="Arial" pitchFamily="34" charset="0"/>
              </a:defRPr>
            </a:lvl3pPr>
            <a:lvl4pPr marL="1600200" indent="-228600" eaLnBrk="0" hangingPunct="0">
              <a:tabLst>
                <a:tab pos="533400" algn="l"/>
                <a:tab pos="1162050" algn="l"/>
                <a:tab pos="1695450" algn="l"/>
                <a:tab pos="2247900" algn="l"/>
                <a:tab pos="2781300" algn="l"/>
              </a:tabLst>
              <a:defRPr>
                <a:solidFill>
                  <a:schemeClr val="tx1"/>
                </a:solidFill>
                <a:latin typeface="Arial" pitchFamily="34" charset="0"/>
                <a:cs typeface="Arial" pitchFamily="34" charset="0"/>
              </a:defRPr>
            </a:lvl4pPr>
            <a:lvl5pPr marL="2057400" indent="-228600" eaLnBrk="0" hangingPunct="0">
              <a:tabLst>
                <a:tab pos="533400" algn="l"/>
                <a:tab pos="1162050" algn="l"/>
                <a:tab pos="1695450" algn="l"/>
                <a:tab pos="2247900" algn="l"/>
                <a:tab pos="27813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533400" algn="l"/>
                <a:tab pos="1162050" algn="l"/>
                <a:tab pos="1695450" algn="l"/>
                <a:tab pos="2247900" algn="l"/>
                <a:tab pos="27813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533400" algn="l"/>
                <a:tab pos="1162050" algn="l"/>
                <a:tab pos="1695450" algn="l"/>
                <a:tab pos="2247900" algn="l"/>
                <a:tab pos="27813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533400" algn="l"/>
                <a:tab pos="1162050" algn="l"/>
                <a:tab pos="1695450" algn="l"/>
                <a:tab pos="2247900" algn="l"/>
                <a:tab pos="27813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533400" algn="l"/>
                <a:tab pos="1162050" algn="l"/>
                <a:tab pos="1695450" algn="l"/>
                <a:tab pos="2247900" algn="l"/>
                <a:tab pos="2781300" algn="l"/>
              </a:tabLst>
              <a:defRPr>
                <a:solidFill>
                  <a:schemeClr val="tx1"/>
                </a:solidFill>
                <a:latin typeface="Arial" pitchFamily="34" charset="0"/>
                <a:cs typeface="Arial" pitchFamily="34" charset="0"/>
              </a:defRPr>
            </a:lvl9pPr>
          </a:lstStyle>
          <a:p>
            <a:pPr>
              <a:spcBef>
                <a:spcPct val="20000"/>
              </a:spcBef>
              <a:buFontTx/>
              <a:buBlip>
                <a:blip r:embed="rId4"/>
              </a:buBlip>
              <a:defRPr/>
            </a:pPr>
            <a:endParaRPr lang="en-GB" altLang="en-US" sz="2800" kern="0" dirty="0">
              <a:solidFill>
                <a:schemeClr val="accent6">
                  <a:lumMod val="10000"/>
                </a:schemeClr>
              </a:solidFill>
            </a:endParaRPr>
          </a:p>
        </p:txBody>
      </p:sp>
      <p:sp>
        <p:nvSpPr>
          <p:cNvPr id="26" name="TextBox 25">
            <a:extLst>
              <a:ext uri="{FF2B5EF4-FFF2-40B4-BE49-F238E27FC236}">
                <a16:creationId xmlns:a16="http://schemas.microsoft.com/office/drawing/2014/main" id="{EDD23802-BFE9-4C46-89A4-EA029B9316B3}"/>
              </a:ext>
            </a:extLst>
          </p:cNvPr>
          <p:cNvSpPr txBox="1"/>
          <p:nvPr/>
        </p:nvSpPr>
        <p:spPr bwMode="auto">
          <a:xfrm>
            <a:off x="3995738" y="3169181"/>
            <a:ext cx="1512888" cy="800100"/>
          </a:xfrm>
          <a:prstGeom prst="rect">
            <a:avLst/>
          </a:prstGeom>
          <a:noFill/>
        </p:spPr>
        <p:txBody>
          <a:bodyPr anchor="ctr">
            <a:spAutoFit/>
          </a:bodyPr>
          <a:lstStyle/>
          <a:p>
            <a:pPr marL="28575" algn="ctr" eaLnBrk="1" hangingPunct="1">
              <a:spcBef>
                <a:spcPct val="20000"/>
              </a:spcBef>
              <a:buClr>
                <a:srgbClr val="002060"/>
              </a:buClr>
              <a:tabLst>
                <a:tab pos="361950" algn="l"/>
                <a:tab pos="1162050" algn="l"/>
                <a:tab pos="1695450" algn="l"/>
                <a:tab pos="2247900" algn="l"/>
                <a:tab pos="2781300" algn="l"/>
                <a:tab pos="4664075" algn="l"/>
              </a:tabLst>
              <a:defRPr/>
            </a:pPr>
            <a:r>
              <a:rPr lang="en-GB" sz="2800" kern="0" dirty="0">
                <a:solidFill>
                  <a:schemeClr val="accent6">
                    <a:lumMod val="10000"/>
                  </a:schemeClr>
                </a:solidFill>
                <a:latin typeface="Arial"/>
              </a:rPr>
              <a:t>for UTI</a:t>
            </a:r>
          </a:p>
          <a:p>
            <a:pPr algn="ctr" eaLnBrk="1" fontAlgn="auto" hangingPunct="1">
              <a:spcBef>
                <a:spcPts val="0"/>
              </a:spcBef>
              <a:spcAft>
                <a:spcPts val="0"/>
              </a:spcAft>
              <a:defRPr/>
            </a:pPr>
            <a:endParaRPr lang="en-GB" kern="0" dirty="0">
              <a:solidFill>
                <a:schemeClr val="accent6">
                  <a:lumMod val="10000"/>
                </a:schemeClr>
              </a:solidFill>
              <a:latin typeface="Arial"/>
            </a:endParaRPr>
          </a:p>
        </p:txBody>
      </p:sp>
      <p:sp>
        <p:nvSpPr>
          <p:cNvPr id="22" name="Content Placeholder 2">
            <a:extLst>
              <a:ext uri="{FF2B5EF4-FFF2-40B4-BE49-F238E27FC236}">
                <a16:creationId xmlns:a16="http://schemas.microsoft.com/office/drawing/2014/main" id="{B98AA1E5-8E4A-410C-961E-694DF4C3F4FE}"/>
              </a:ext>
            </a:extLst>
          </p:cNvPr>
          <p:cNvSpPr txBox="1">
            <a:spLocks/>
          </p:cNvSpPr>
          <p:nvPr/>
        </p:nvSpPr>
        <p:spPr>
          <a:xfrm>
            <a:off x="5676900" y="2156036"/>
            <a:ext cx="3467100" cy="1873250"/>
          </a:xfrm>
          <a:prstGeom prst="rect">
            <a:avLst/>
          </a:prstGeom>
        </p:spPr>
        <p:txBody>
          <a:bodyPr/>
          <a:lstStyle>
            <a:lvl1pPr marL="361950" indent="-333375" algn="l" rtl="0" eaLnBrk="1" fontAlgn="base" hangingPunct="1">
              <a:spcBef>
                <a:spcPct val="20000"/>
              </a:spcBef>
              <a:spcAft>
                <a:spcPct val="0"/>
              </a:spcAft>
              <a:buClr>
                <a:srgbClr val="002060"/>
              </a:buClr>
              <a:buFont typeface="Arial" pitchFamily="34" charset="0"/>
              <a:buChar char="●"/>
              <a:tabLst>
                <a:tab pos="361950" algn="l"/>
                <a:tab pos="1162050" algn="l"/>
                <a:tab pos="1695450" algn="l"/>
                <a:tab pos="2247900" algn="l"/>
                <a:tab pos="2781300" algn="l"/>
              </a:tabLst>
              <a:defRPr sz="2800">
                <a:solidFill>
                  <a:schemeClr val="tx1"/>
                </a:solidFill>
                <a:latin typeface="+mn-lt"/>
                <a:ea typeface="+mn-ea"/>
                <a:cs typeface="+mn-cs"/>
              </a:defRPr>
            </a:lvl1pPr>
            <a:lvl2pPr marL="1162050" indent="-449263" algn="l" rtl="0" eaLnBrk="1" fontAlgn="base" hangingPunct="1">
              <a:spcBef>
                <a:spcPct val="20000"/>
              </a:spcBef>
              <a:spcAft>
                <a:spcPct val="0"/>
              </a:spcAft>
              <a:buClr>
                <a:srgbClr val="002060"/>
              </a:buClr>
              <a:buFont typeface="Arial" pitchFamily="34" charset="0"/>
              <a:buChar char="–"/>
              <a:tabLst>
                <a:tab pos="533400" algn="l"/>
                <a:tab pos="1162050" algn="l"/>
                <a:tab pos="1695450" algn="l"/>
                <a:tab pos="2247900" algn="l"/>
                <a:tab pos="2781300" algn="l"/>
              </a:tabLst>
              <a:defRPr sz="2400">
                <a:solidFill>
                  <a:schemeClr val="tx1"/>
                </a:solidFill>
                <a:latin typeface="+mn-lt"/>
              </a:defRPr>
            </a:lvl2pPr>
            <a:lvl3pPr marL="1695450" indent="-354013" algn="l" rtl="0" eaLnBrk="1" fontAlgn="base" hangingPunct="1">
              <a:spcBef>
                <a:spcPct val="20000"/>
              </a:spcBef>
              <a:spcAft>
                <a:spcPct val="0"/>
              </a:spcAft>
              <a:buClr>
                <a:srgbClr val="002060"/>
              </a:buClr>
              <a:buFont typeface="Arial" pitchFamily="34" charset="0"/>
              <a:buChar char="•"/>
              <a:tabLst>
                <a:tab pos="533400" algn="l"/>
                <a:tab pos="1162050" algn="l"/>
                <a:tab pos="1695450" algn="l"/>
                <a:tab pos="2247900" algn="l"/>
                <a:tab pos="2781300" algn="l"/>
              </a:tabLst>
              <a:defRPr sz="2000">
                <a:solidFill>
                  <a:schemeClr val="tx1"/>
                </a:solidFill>
                <a:latin typeface="+mn-lt"/>
              </a:defRPr>
            </a:lvl3pPr>
            <a:lvl4pPr marL="2247900" indent="-373063" algn="l" rtl="0" eaLnBrk="1" fontAlgn="base" hangingPunct="1">
              <a:spcBef>
                <a:spcPct val="20000"/>
              </a:spcBef>
              <a:spcAft>
                <a:spcPct val="0"/>
              </a:spcAft>
              <a:buClr>
                <a:srgbClr val="002060"/>
              </a:buClr>
              <a:buFont typeface="Courier New" pitchFamily="49" charset="0"/>
              <a:buChar char="o"/>
              <a:tabLst>
                <a:tab pos="533400" algn="l"/>
                <a:tab pos="1162050" algn="l"/>
                <a:tab pos="1695450" algn="l"/>
                <a:tab pos="2247900" algn="l"/>
                <a:tab pos="2781300" algn="l"/>
              </a:tabLst>
              <a:defRPr sz="1800">
                <a:solidFill>
                  <a:schemeClr val="tx1"/>
                </a:solidFill>
                <a:latin typeface="+mn-lt"/>
              </a:defRPr>
            </a:lvl4pPr>
            <a:lvl5pPr marL="2781300" indent="-354013" algn="l" rtl="0" eaLnBrk="1" fontAlgn="base" hangingPunct="1">
              <a:spcBef>
                <a:spcPct val="20000"/>
              </a:spcBef>
              <a:spcAft>
                <a:spcPct val="0"/>
              </a:spcAft>
              <a:buClr>
                <a:srgbClr val="002060"/>
              </a:buClr>
              <a:buFont typeface="Arial" pitchFamily="34" charset="0"/>
              <a:buChar char="–"/>
              <a:tabLst>
                <a:tab pos="533400" algn="l"/>
                <a:tab pos="1162050" algn="l"/>
                <a:tab pos="1695450" algn="l"/>
                <a:tab pos="2247900" algn="l"/>
                <a:tab pos="2781300" algn="l"/>
              </a:tabLst>
              <a:defRPr sz="1800">
                <a:solidFill>
                  <a:schemeClr val="tx1"/>
                </a:solidFill>
                <a:latin typeface="+mn-lt"/>
              </a:defRPr>
            </a:lvl5pPr>
            <a:lvl6pPr marL="32385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6pPr>
            <a:lvl7pPr marL="36957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7pPr>
            <a:lvl8pPr marL="41529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8pPr>
            <a:lvl9pPr marL="4610100" indent="-354013" algn="l" rtl="0" eaLnBrk="1" fontAlgn="base" hangingPunct="1">
              <a:spcBef>
                <a:spcPct val="20000"/>
              </a:spcBef>
              <a:spcAft>
                <a:spcPct val="0"/>
              </a:spcAft>
              <a:buBlip>
                <a:blip r:embed="rId3"/>
              </a:buBlip>
              <a:tabLst>
                <a:tab pos="533400" algn="l"/>
                <a:tab pos="1162050" algn="l"/>
                <a:tab pos="1695450" algn="l"/>
                <a:tab pos="2247900" algn="l"/>
                <a:tab pos="2781300" algn="l"/>
              </a:tabLst>
              <a:defRPr sz="2000">
                <a:solidFill>
                  <a:schemeClr val="tx1"/>
                </a:solidFill>
                <a:latin typeface="+mn-lt"/>
              </a:defRPr>
            </a:lvl9pPr>
          </a:lstStyle>
          <a:p>
            <a:pPr marL="28575" indent="0">
              <a:buFont typeface="Arial" pitchFamily="34" charset="0"/>
              <a:buNone/>
              <a:tabLst>
                <a:tab pos="361950" algn="l"/>
                <a:tab pos="1162050" algn="l"/>
                <a:tab pos="1695450" algn="l"/>
                <a:tab pos="2247900" algn="l"/>
                <a:tab pos="2781300" algn="l"/>
                <a:tab pos="4664075" algn="l"/>
              </a:tabLst>
              <a:defRPr/>
            </a:pPr>
            <a:r>
              <a:rPr lang="en-GB" b="1" kern="0" dirty="0">
                <a:solidFill>
                  <a:schemeClr val="accent6">
                    <a:lumMod val="10000"/>
                  </a:schemeClr>
                </a:solidFill>
              </a:rPr>
              <a:t>Increase use of</a:t>
            </a:r>
          </a:p>
          <a:p>
            <a:pPr>
              <a:buFont typeface="Arial" panose="020B0604020202020204" pitchFamily="34" charset="0"/>
              <a:buChar char="•"/>
              <a:tabLst>
                <a:tab pos="361950" algn="l"/>
                <a:tab pos="1162050" algn="l"/>
                <a:tab pos="1695450" algn="l"/>
                <a:tab pos="2247900" algn="l"/>
                <a:tab pos="2781300" algn="l"/>
                <a:tab pos="4664075" algn="l"/>
              </a:tabLst>
              <a:defRPr/>
            </a:pPr>
            <a:r>
              <a:rPr lang="en-GB" kern="0" dirty="0">
                <a:solidFill>
                  <a:schemeClr val="accent6">
                    <a:lumMod val="10000"/>
                  </a:schemeClr>
                </a:solidFill>
              </a:rPr>
              <a:t>Nitrofurantoin</a:t>
            </a:r>
            <a:endParaRPr lang="en-GB" dirty="0">
              <a:solidFill>
                <a:schemeClr val="accent6">
                  <a:lumMod val="10000"/>
                </a:schemeClr>
              </a:solidFill>
            </a:endParaRPr>
          </a:p>
          <a:p>
            <a:pPr>
              <a:buFont typeface="Arial" panose="020B0604020202020204" pitchFamily="34" charset="0"/>
              <a:buChar char="•"/>
              <a:tabLst>
                <a:tab pos="361950" algn="l"/>
                <a:tab pos="1162050" algn="l"/>
                <a:tab pos="1695450" algn="l"/>
                <a:tab pos="2247900" algn="l"/>
                <a:tab pos="2781300" algn="l"/>
                <a:tab pos="4664075" algn="l"/>
              </a:tabLst>
              <a:defRPr/>
            </a:pPr>
            <a:r>
              <a:rPr lang="en-GB" dirty="0">
                <a:solidFill>
                  <a:schemeClr val="accent6">
                    <a:lumMod val="10000"/>
                  </a:schemeClr>
                </a:solidFill>
              </a:rPr>
              <a:t>Pivmecillinam</a:t>
            </a:r>
          </a:p>
          <a:p>
            <a:pPr>
              <a:tabLst>
                <a:tab pos="361950" algn="l"/>
                <a:tab pos="1162050" algn="l"/>
                <a:tab pos="1695450" algn="l"/>
                <a:tab pos="2247900" algn="l"/>
                <a:tab pos="2781300" algn="l"/>
                <a:tab pos="4664075" algn="l"/>
              </a:tabLst>
              <a:defRPr/>
            </a:pPr>
            <a:endParaRPr lang="en-GB" kern="0" dirty="0">
              <a:solidFill>
                <a:schemeClr val="accent6">
                  <a:lumMod val="10000"/>
                </a:schemeClr>
              </a:solidFill>
            </a:endParaRPr>
          </a:p>
        </p:txBody>
      </p:sp>
      <p:sp>
        <p:nvSpPr>
          <p:cNvPr id="31" name="TextBox 30">
            <a:extLst>
              <a:ext uri="{FF2B5EF4-FFF2-40B4-BE49-F238E27FC236}">
                <a16:creationId xmlns:a16="http://schemas.microsoft.com/office/drawing/2014/main" id="{A167E641-A9EA-458A-B235-D327AE39D9BA}"/>
              </a:ext>
            </a:extLst>
          </p:cNvPr>
          <p:cNvSpPr txBox="1">
            <a:spLocks noChangeArrowheads="1"/>
          </p:cNvSpPr>
          <p:nvPr/>
        </p:nvSpPr>
        <p:spPr bwMode="auto">
          <a:xfrm>
            <a:off x="900113" y="4980616"/>
            <a:ext cx="7993062" cy="369332"/>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GB" altLang="en-US" b="1" kern="0" dirty="0">
                <a:solidFill>
                  <a:schemeClr val="accent6">
                    <a:lumMod val="10000"/>
                  </a:schemeClr>
                </a:solidFill>
              </a:rPr>
              <a:t>Trimethoprim still good for UTI if there is a low risk of resistance</a:t>
            </a:r>
          </a:p>
        </p:txBody>
      </p:sp>
      <p:sp>
        <p:nvSpPr>
          <p:cNvPr id="12" name="TextBox 11">
            <a:extLst>
              <a:ext uri="{FF2B5EF4-FFF2-40B4-BE49-F238E27FC236}">
                <a16:creationId xmlns:a16="http://schemas.microsoft.com/office/drawing/2014/main" id="{E775A6B0-6F85-4188-9BF7-1467AA12B0E4}"/>
              </a:ext>
            </a:extLst>
          </p:cNvPr>
          <p:cNvSpPr txBox="1">
            <a:spLocks noChangeArrowheads="1"/>
          </p:cNvSpPr>
          <p:nvPr/>
        </p:nvSpPr>
        <p:spPr bwMode="auto">
          <a:xfrm>
            <a:off x="3043695" y="644207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29" name="TextBox 8">
            <a:extLst>
              <a:ext uri="{FF2B5EF4-FFF2-40B4-BE49-F238E27FC236}">
                <a16:creationId xmlns:a16="http://schemas.microsoft.com/office/drawing/2014/main" id="{8C60A95F-9003-4C7F-8709-EFC2DE139385}"/>
              </a:ext>
            </a:extLst>
          </p:cNvPr>
          <p:cNvSpPr txBox="1">
            <a:spLocks noChangeArrowheads="1"/>
          </p:cNvSpPr>
          <p:nvPr/>
        </p:nvSpPr>
        <p:spPr bwMode="auto">
          <a:xfrm>
            <a:off x="6654800" y="6361283"/>
            <a:ext cx="2363788" cy="430887"/>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GB" altLang="en-US" sz="1100" kern="0" dirty="0">
                <a:solidFill>
                  <a:srgbClr val="000000"/>
                </a:solidFill>
              </a:rPr>
              <a:t>NICE, Evidence Summary, 2015</a:t>
            </a:r>
          </a:p>
          <a:p>
            <a:pPr eaLnBrk="1" hangingPunct="1">
              <a:defRPr/>
            </a:pPr>
            <a:endParaRPr lang="en-GB" altLang="en-US" sz="1100" kern="0" dirty="0">
              <a:solidFill>
                <a:srgbClr val="000000"/>
              </a:solidFill>
            </a:endParaRPr>
          </a:p>
        </p:txBody>
      </p:sp>
      <p:sp>
        <p:nvSpPr>
          <p:cNvPr id="11" name="TextBox 10">
            <a:extLst>
              <a:ext uri="{FF2B5EF4-FFF2-40B4-BE49-F238E27FC236}">
                <a16:creationId xmlns:a16="http://schemas.microsoft.com/office/drawing/2014/main" id="{B81E8C2D-1436-4A72-BB7F-75CAE5DE0589}"/>
              </a:ext>
            </a:extLst>
          </p:cNvPr>
          <p:cNvSpPr txBox="1"/>
          <p:nvPr/>
        </p:nvSpPr>
        <p:spPr>
          <a:xfrm>
            <a:off x="6675834" y="6576726"/>
            <a:ext cx="1469231" cy="250717"/>
          </a:xfrm>
          <a:prstGeom prst="rect">
            <a:avLst/>
          </a:prstGeom>
          <a:noFill/>
        </p:spPr>
        <p:txBody>
          <a:bodyPr wrap="square">
            <a:spAutoFit/>
          </a:bodyPr>
          <a:lstStyle/>
          <a:p>
            <a:pPr eaLnBrk="1" fontAlgn="auto" hangingPunct="1">
              <a:spcBef>
                <a:spcPts val="0"/>
              </a:spcBef>
              <a:spcAft>
                <a:spcPts val="0"/>
              </a:spcAft>
              <a:defRPr/>
            </a:pPr>
            <a:r>
              <a:rPr lang="en-GB" sz="1000" dirty="0">
                <a:solidFill>
                  <a:srgbClr val="000000"/>
                </a:solidFill>
                <a:latin typeface="Arial"/>
                <a:cs typeface="+mn-cs"/>
              </a:rPr>
              <a:t>NICE, NG109, 2018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C664624-05D5-4D45-9D0E-CE0BD9ACB4F8}"/>
              </a:ext>
            </a:extLst>
          </p:cNvPr>
          <p:cNvSpPr txBox="1">
            <a:spLocks noGrp="1"/>
          </p:cNvSpPr>
          <p:nvPr>
            <p:ph type="title" idx="4294967295"/>
          </p:nvPr>
        </p:nvSpPr>
        <p:spPr bwMode="auto">
          <a:xfrm>
            <a:off x="1543415" y="462066"/>
            <a:ext cx="8229600" cy="114300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spcBef>
                <a:spcPct val="0"/>
              </a:spcBef>
              <a:spcAft>
                <a:spcPct val="0"/>
              </a:spcAft>
              <a:defRPr sz="3400" b="1">
                <a:solidFill>
                  <a:schemeClr val="bg1"/>
                </a:solidFill>
                <a:latin typeface="+mj-lt"/>
                <a:ea typeface="+mj-ea"/>
                <a:cs typeface="+mj-cs"/>
              </a:defRPr>
            </a:lvl1pPr>
            <a:lvl2pPr algn="l" rtl="0" eaLnBrk="0" fontAlgn="base" hangingPunct="0">
              <a:spcBef>
                <a:spcPct val="0"/>
              </a:spcBef>
              <a:spcAft>
                <a:spcPct val="0"/>
              </a:spcAft>
              <a:defRPr sz="4400" b="1">
                <a:solidFill>
                  <a:srgbClr val="9BB3FF"/>
                </a:solidFill>
                <a:latin typeface="Arial" charset="0"/>
              </a:defRPr>
            </a:lvl2pPr>
            <a:lvl3pPr algn="l" rtl="0" eaLnBrk="0" fontAlgn="base" hangingPunct="0">
              <a:spcBef>
                <a:spcPct val="0"/>
              </a:spcBef>
              <a:spcAft>
                <a:spcPct val="0"/>
              </a:spcAft>
              <a:defRPr sz="4400" b="1">
                <a:solidFill>
                  <a:srgbClr val="9BB3FF"/>
                </a:solidFill>
                <a:latin typeface="Arial" charset="0"/>
              </a:defRPr>
            </a:lvl3pPr>
            <a:lvl4pPr algn="l" rtl="0" eaLnBrk="0" fontAlgn="base" hangingPunct="0">
              <a:spcBef>
                <a:spcPct val="0"/>
              </a:spcBef>
              <a:spcAft>
                <a:spcPct val="0"/>
              </a:spcAft>
              <a:defRPr sz="4400" b="1">
                <a:solidFill>
                  <a:srgbClr val="9BB3FF"/>
                </a:solidFill>
                <a:latin typeface="Arial" charset="0"/>
              </a:defRPr>
            </a:lvl4pPr>
            <a:lvl5pPr algn="l" rtl="0" eaLnBrk="0" fontAlgn="base" hangingPunct="0">
              <a:spcBef>
                <a:spcPct val="0"/>
              </a:spcBef>
              <a:spcAft>
                <a:spcPct val="0"/>
              </a:spcAft>
              <a:defRPr sz="4400" b="1">
                <a:solidFill>
                  <a:srgbClr val="9BB3FF"/>
                </a:solidFill>
                <a:latin typeface="Arial" charset="0"/>
              </a:defRPr>
            </a:lvl5pPr>
            <a:lvl6pPr marL="457200" algn="l" rtl="0" eaLnBrk="1" fontAlgn="base" hangingPunct="1">
              <a:spcBef>
                <a:spcPct val="0"/>
              </a:spcBef>
              <a:spcAft>
                <a:spcPct val="0"/>
              </a:spcAft>
              <a:defRPr sz="4400" b="1">
                <a:solidFill>
                  <a:srgbClr val="9BB3FF"/>
                </a:solidFill>
                <a:latin typeface="Arial" charset="0"/>
              </a:defRPr>
            </a:lvl6pPr>
            <a:lvl7pPr marL="914400" algn="l" rtl="0" eaLnBrk="1" fontAlgn="base" hangingPunct="1">
              <a:spcBef>
                <a:spcPct val="0"/>
              </a:spcBef>
              <a:spcAft>
                <a:spcPct val="0"/>
              </a:spcAft>
              <a:defRPr sz="4400" b="1">
                <a:solidFill>
                  <a:srgbClr val="9BB3FF"/>
                </a:solidFill>
                <a:latin typeface="Arial" charset="0"/>
              </a:defRPr>
            </a:lvl7pPr>
            <a:lvl8pPr marL="1371600" algn="l" rtl="0" eaLnBrk="1" fontAlgn="base" hangingPunct="1">
              <a:spcBef>
                <a:spcPct val="0"/>
              </a:spcBef>
              <a:spcAft>
                <a:spcPct val="0"/>
              </a:spcAft>
              <a:defRPr sz="4400" b="1">
                <a:solidFill>
                  <a:srgbClr val="9BB3FF"/>
                </a:solidFill>
                <a:latin typeface="Arial" charset="0"/>
              </a:defRPr>
            </a:lvl8pPr>
            <a:lvl9pPr marL="1828800" algn="l" rtl="0" eaLnBrk="1" fontAlgn="base" hangingPunct="1">
              <a:spcBef>
                <a:spcPct val="0"/>
              </a:spcBef>
              <a:spcAft>
                <a:spcPct val="0"/>
              </a:spcAft>
              <a:defRPr sz="4400" b="1">
                <a:solidFill>
                  <a:srgbClr val="9BB3FF"/>
                </a:solidFill>
                <a:latin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3600" b="0" i="0" u="none" strike="noStrike" kern="0" cap="none" spc="0" normalizeH="0" baseline="0" noProof="0" dirty="0">
                <a:ln>
                  <a:noFill/>
                </a:ln>
                <a:solidFill>
                  <a:srgbClr val="AF1E2C"/>
                </a:solidFill>
                <a:effectLst/>
                <a:uLnTx/>
                <a:uFillTx/>
                <a:latin typeface="Arial" panose="020B0604020202020204" pitchFamily="34" charset="0"/>
                <a:ea typeface="+mj-ea"/>
                <a:cs typeface="Arial" panose="020B0604020202020204" pitchFamily="34" charset="0"/>
              </a:rPr>
              <a:t>NICE prescribing guidance for lower UTI – non-pregnant women</a:t>
            </a:r>
          </a:p>
        </p:txBody>
      </p:sp>
      <p:sp>
        <p:nvSpPr>
          <p:cNvPr id="16" name="Rectangle 15">
            <a:extLst>
              <a:ext uri="{FF2B5EF4-FFF2-40B4-BE49-F238E27FC236}">
                <a16:creationId xmlns:a16="http://schemas.microsoft.com/office/drawing/2014/main" id="{9272BC53-E986-428D-A9A0-3DFC362AC54F}"/>
              </a:ext>
            </a:extLst>
          </p:cNvPr>
          <p:cNvSpPr/>
          <p:nvPr/>
        </p:nvSpPr>
        <p:spPr>
          <a:xfrm>
            <a:off x="419101" y="1820967"/>
            <a:ext cx="8229600" cy="3693319"/>
          </a:xfrm>
          <a:prstGeom prst="rect">
            <a:avLst/>
          </a:prstGeom>
        </p:spPr>
        <p:txBody>
          <a:bodyPr wrap="square">
            <a:spAutoFit/>
          </a:bodyPr>
          <a:lstStyle/>
          <a:p>
            <a:pPr>
              <a:defRPr/>
            </a:pPr>
            <a:r>
              <a:rPr lang="en-GB" sz="2600" kern="0" dirty="0">
                <a:solidFill>
                  <a:schemeClr val="tx2">
                    <a:lumMod val="10000"/>
                  </a:schemeClr>
                </a:solidFill>
                <a:latin typeface="Arial" panose="020B0604020202020204" pitchFamily="34" charset="0"/>
                <a:cs typeface="Arial" panose="020B0604020202020204" pitchFamily="34" charset="0"/>
              </a:rPr>
              <a:t>Second choice:</a:t>
            </a:r>
          </a:p>
          <a:p>
            <a:pPr>
              <a:defRPr/>
            </a:pPr>
            <a:endParaRPr lang="en-GB" sz="2600" kern="0" dirty="0">
              <a:solidFill>
                <a:schemeClr val="tx2">
                  <a:lumMod val="1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GB" sz="2600" kern="0" dirty="0">
                <a:solidFill>
                  <a:schemeClr val="tx2">
                    <a:lumMod val="10000"/>
                  </a:schemeClr>
                </a:solidFill>
                <a:latin typeface="Arial" panose="020B0604020202020204" pitchFamily="34" charset="0"/>
                <a:cs typeface="Arial" panose="020B0604020202020204" pitchFamily="34" charset="0"/>
              </a:rPr>
              <a:t>Nitrofurantoin (if eGFR is 45 ml/minute or more, and it was not used as first-choice)</a:t>
            </a:r>
          </a:p>
          <a:p>
            <a:pPr marL="457200" indent="-457200">
              <a:buFont typeface="Arial" panose="020B0604020202020204" pitchFamily="34" charset="0"/>
              <a:buChar char="•"/>
              <a:defRPr/>
            </a:pPr>
            <a:endParaRPr lang="en-GB" sz="2600" kern="0" dirty="0">
              <a:solidFill>
                <a:schemeClr val="tx2">
                  <a:lumMod val="1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GB" sz="2600" kern="0" dirty="0">
                <a:solidFill>
                  <a:schemeClr val="tx2">
                    <a:lumMod val="10000"/>
                  </a:schemeClr>
                </a:solidFill>
                <a:latin typeface="Arial" panose="020B0604020202020204" pitchFamily="34" charset="0"/>
                <a:cs typeface="Arial" panose="020B0604020202020204" pitchFamily="34" charset="0"/>
              </a:rPr>
              <a:t>Pivmecillinam: </a:t>
            </a:r>
            <a:r>
              <a:rPr lang="en-GB" sz="2600" dirty="0">
                <a:solidFill>
                  <a:schemeClr val="tx2">
                    <a:lumMod val="10000"/>
                  </a:schemeClr>
                </a:solidFill>
                <a:latin typeface="Arial" panose="020B0604020202020204" pitchFamily="34" charset="0"/>
                <a:cs typeface="Arial" panose="020B0604020202020204" pitchFamily="34" charset="0"/>
              </a:rPr>
              <a:t>400 mg initial dose, then 200 mg three times a day for a total of 3 days</a:t>
            </a:r>
          </a:p>
          <a:p>
            <a:pPr marL="457200" indent="-457200">
              <a:buFont typeface="Arial" panose="020B0604020202020204" pitchFamily="34" charset="0"/>
              <a:buChar char="•"/>
              <a:defRPr/>
            </a:pPr>
            <a:endParaRPr lang="en-GB" sz="2600" dirty="0">
              <a:solidFill>
                <a:schemeClr val="tx2">
                  <a:lumMod val="1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GB" sz="2600" dirty="0">
                <a:solidFill>
                  <a:schemeClr val="tx2">
                    <a:lumMod val="10000"/>
                  </a:schemeClr>
                </a:solidFill>
                <a:latin typeface="Arial" panose="020B0604020202020204" pitchFamily="34" charset="0"/>
                <a:cs typeface="Arial" panose="020B0604020202020204" pitchFamily="34" charset="0"/>
              </a:rPr>
              <a:t>Fosfomycin: 3g single dose sachet in women</a:t>
            </a:r>
            <a:endParaRPr lang="en-GB" sz="2600" kern="0" dirty="0">
              <a:solidFill>
                <a:schemeClr val="tx2">
                  <a:lumMod val="1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AD45AF9-EF03-4D25-A5D2-D8E246DD5A14}"/>
              </a:ext>
            </a:extLst>
          </p:cNvPr>
          <p:cNvSpPr txBox="1">
            <a:spLocks noChangeArrowheads="1"/>
          </p:cNvSpPr>
          <p:nvPr/>
        </p:nvSpPr>
        <p:spPr bwMode="auto">
          <a:xfrm>
            <a:off x="3043695" y="644207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7" name="TextBox 6">
            <a:extLst>
              <a:ext uri="{FF2B5EF4-FFF2-40B4-BE49-F238E27FC236}">
                <a16:creationId xmlns:a16="http://schemas.microsoft.com/office/drawing/2014/main" id="{6CAFDED3-A985-4D99-A931-14AEF6C6710B}"/>
              </a:ext>
            </a:extLst>
          </p:cNvPr>
          <p:cNvSpPr txBox="1"/>
          <p:nvPr/>
        </p:nvSpPr>
        <p:spPr>
          <a:xfrm>
            <a:off x="7279830" y="6459337"/>
            <a:ext cx="1469231" cy="250717"/>
          </a:xfrm>
          <a:prstGeom prst="rect">
            <a:avLst/>
          </a:prstGeom>
          <a:noFill/>
        </p:spPr>
        <p:txBody>
          <a:bodyPr wrap="square">
            <a:spAutoFit/>
          </a:bodyPr>
          <a:lstStyle/>
          <a:p>
            <a:pPr eaLnBrk="1" fontAlgn="auto" hangingPunct="1">
              <a:spcBef>
                <a:spcPts val="0"/>
              </a:spcBef>
              <a:spcAft>
                <a:spcPts val="0"/>
              </a:spcAft>
              <a:defRPr/>
            </a:pPr>
            <a:r>
              <a:rPr lang="en-GB" sz="1000" dirty="0">
                <a:solidFill>
                  <a:srgbClr val="000000"/>
                </a:solidFill>
                <a:latin typeface="Arial"/>
                <a:cs typeface="+mn-cs"/>
              </a:rPr>
              <a:t>NICE, NG109, 2018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A78D1F-4CE1-4813-9B13-FA34FA184D4D}"/>
              </a:ext>
            </a:extLst>
          </p:cNvPr>
          <p:cNvSpPr txBox="1">
            <a:spLocks noGrp="1"/>
          </p:cNvSpPr>
          <p:nvPr>
            <p:ph type="title" idx="4294967295"/>
          </p:nvPr>
        </p:nvSpPr>
        <p:spPr bwMode="auto">
          <a:xfrm>
            <a:off x="1276354" y="240411"/>
            <a:ext cx="8229600" cy="75239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spcBef>
                <a:spcPct val="0"/>
              </a:spcBef>
              <a:spcAft>
                <a:spcPct val="0"/>
              </a:spcAft>
              <a:defRPr sz="3400" b="1">
                <a:solidFill>
                  <a:schemeClr val="bg1"/>
                </a:solidFill>
                <a:latin typeface="+mj-lt"/>
                <a:ea typeface="+mj-ea"/>
                <a:cs typeface="+mj-cs"/>
              </a:defRPr>
            </a:lvl1pPr>
            <a:lvl2pPr algn="l" rtl="0" eaLnBrk="0" fontAlgn="base" hangingPunct="0">
              <a:spcBef>
                <a:spcPct val="0"/>
              </a:spcBef>
              <a:spcAft>
                <a:spcPct val="0"/>
              </a:spcAft>
              <a:defRPr sz="4400" b="1">
                <a:solidFill>
                  <a:srgbClr val="9BB3FF"/>
                </a:solidFill>
                <a:latin typeface="Arial" charset="0"/>
              </a:defRPr>
            </a:lvl2pPr>
            <a:lvl3pPr algn="l" rtl="0" eaLnBrk="0" fontAlgn="base" hangingPunct="0">
              <a:spcBef>
                <a:spcPct val="0"/>
              </a:spcBef>
              <a:spcAft>
                <a:spcPct val="0"/>
              </a:spcAft>
              <a:defRPr sz="4400" b="1">
                <a:solidFill>
                  <a:srgbClr val="9BB3FF"/>
                </a:solidFill>
                <a:latin typeface="Arial" charset="0"/>
              </a:defRPr>
            </a:lvl3pPr>
            <a:lvl4pPr algn="l" rtl="0" eaLnBrk="0" fontAlgn="base" hangingPunct="0">
              <a:spcBef>
                <a:spcPct val="0"/>
              </a:spcBef>
              <a:spcAft>
                <a:spcPct val="0"/>
              </a:spcAft>
              <a:defRPr sz="4400" b="1">
                <a:solidFill>
                  <a:srgbClr val="9BB3FF"/>
                </a:solidFill>
                <a:latin typeface="Arial" charset="0"/>
              </a:defRPr>
            </a:lvl4pPr>
            <a:lvl5pPr algn="l" rtl="0" eaLnBrk="0" fontAlgn="base" hangingPunct="0">
              <a:spcBef>
                <a:spcPct val="0"/>
              </a:spcBef>
              <a:spcAft>
                <a:spcPct val="0"/>
              </a:spcAft>
              <a:defRPr sz="4400" b="1">
                <a:solidFill>
                  <a:srgbClr val="9BB3FF"/>
                </a:solidFill>
                <a:latin typeface="Arial" charset="0"/>
              </a:defRPr>
            </a:lvl5pPr>
            <a:lvl6pPr marL="457200" algn="l" rtl="0" eaLnBrk="1" fontAlgn="base" hangingPunct="1">
              <a:spcBef>
                <a:spcPct val="0"/>
              </a:spcBef>
              <a:spcAft>
                <a:spcPct val="0"/>
              </a:spcAft>
              <a:defRPr sz="4400" b="1">
                <a:solidFill>
                  <a:srgbClr val="9BB3FF"/>
                </a:solidFill>
                <a:latin typeface="Arial" charset="0"/>
              </a:defRPr>
            </a:lvl6pPr>
            <a:lvl7pPr marL="914400" algn="l" rtl="0" eaLnBrk="1" fontAlgn="base" hangingPunct="1">
              <a:spcBef>
                <a:spcPct val="0"/>
              </a:spcBef>
              <a:spcAft>
                <a:spcPct val="0"/>
              </a:spcAft>
              <a:defRPr sz="4400" b="1">
                <a:solidFill>
                  <a:srgbClr val="9BB3FF"/>
                </a:solidFill>
                <a:latin typeface="Arial" charset="0"/>
              </a:defRPr>
            </a:lvl7pPr>
            <a:lvl8pPr marL="1371600" algn="l" rtl="0" eaLnBrk="1" fontAlgn="base" hangingPunct="1">
              <a:spcBef>
                <a:spcPct val="0"/>
              </a:spcBef>
              <a:spcAft>
                <a:spcPct val="0"/>
              </a:spcAft>
              <a:defRPr sz="4400" b="1">
                <a:solidFill>
                  <a:srgbClr val="9BB3FF"/>
                </a:solidFill>
                <a:latin typeface="Arial" charset="0"/>
              </a:defRPr>
            </a:lvl8pPr>
            <a:lvl9pPr marL="1828800" algn="l" rtl="0" eaLnBrk="1" fontAlgn="base" hangingPunct="1">
              <a:spcBef>
                <a:spcPct val="0"/>
              </a:spcBef>
              <a:spcAft>
                <a:spcPct val="0"/>
              </a:spcAft>
              <a:defRPr sz="4400" b="1">
                <a:solidFill>
                  <a:srgbClr val="9BB3FF"/>
                </a:solidFill>
                <a:latin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altLang="en-US" sz="3200" b="0" i="0" u="none" strike="noStrike" kern="0" cap="none" spc="0" normalizeH="0" baseline="0" noProof="0" dirty="0">
                <a:ln>
                  <a:noFill/>
                </a:ln>
                <a:solidFill>
                  <a:srgbClr val="AF1E2C"/>
                </a:solidFill>
                <a:effectLst/>
                <a:uLnTx/>
                <a:uFillTx/>
                <a:latin typeface="Arial" panose="020B0604020202020204" pitchFamily="34" charset="0"/>
                <a:ea typeface="+mj-ea"/>
                <a:cs typeface="Arial" panose="020B0604020202020204" pitchFamily="34" charset="0"/>
              </a:rPr>
              <a:t>NICE prescribing guidance - pyelonephritis</a:t>
            </a:r>
          </a:p>
        </p:txBody>
      </p:sp>
      <p:sp>
        <p:nvSpPr>
          <p:cNvPr id="12" name="TextBox 11">
            <a:extLst>
              <a:ext uri="{FF2B5EF4-FFF2-40B4-BE49-F238E27FC236}">
                <a16:creationId xmlns:a16="http://schemas.microsoft.com/office/drawing/2014/main" id="{8675CF64-7679-4D76-A8B3-8DF023B297EC}"/>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
        <p:nvSpPr>
          <p:cNvPr id="93193" name="TextBox 2">
            <a:extLst>
              <a:ext uri="{FF2B5EF4-FFF2-40B4-BE49-F238E27FC236}">
                <a16:creationId xmlns:a16="http://schemas.microsoft.com/office/drawing/2014/main" id="{BF16DC5A-5E1F-43F7-977B-BF8AF9A7FBE6}"/>
              </a:ext>
            </a:extLst>
          </p:cNvPr>
          <p:cNvSpPr txBox="1">
            <a:spLocks noChangeArrowheads="1"/>
          </p:cNvSpPr>
          <p:nvPr/>
        </p:nvSpPr>
        <p:spPr bwMode="auto">
          <a:xfrm>
            <a:off x="710557" y="1653501"/>
            <a:ext cx="171366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marL="0" indent="0">
              <a:lnSpc>
                <a:spcPct val="100000"/>
              </a:lnSpc>
              <a:spcBef>
                <a:spcPct val="0"/>
              </a:spcBef>
              <a:buNone/>
            </a:pPr>
            <a:r>
              <a:rPr lang="en-GB" altLang="en-US" sz="1800" dirty="0">
                <a:solidFill>
                  <a:srgbClr val="000000"/>
                </a:solidFill>
                <a:latin typeface="Arial" panose="020B0604020202020204" pitchFamily="34" charset="0"/>
              </a:rPr>
              <a:t>First choice  for non-pregnant women and men aged 16 years and over</a:t>
            </a:r>
          </a:p>
        </p:txBody>
      </p:sp>
      <p:pic>
        <p:nvPicPr>
          <p:cNvPr id="93187" name="Picture 9" descr="NG111 Pyelonephritis (acute): antimicrobial prescribing visual summary - Google Chrome">
            <a:extLst>
              <a:ext uri="{FF2B5EF4-FFF2-40B4-BE49-F238E27FC236}">
                <a16:creationId xmlns:a16="http://schemas.microsoft.com/office/drawing/2014/main" id="{C43CF4FE-4995-4956-8EB0-53430A787D1E}"/>
              </a:ext>
            </a:extLst>
          </p:cNvPr>
          <p:cNvPicPr>
            <a:picLocks noChangeAspect="1"/>
          </p:cNvPicPr>
          <p:nvPr/>
        </p:nvPicPr>
        <p:blipFill>
          <a:blip r:embed="rId3">
            <a:extLst>
              <a:ext uri="{28A0092B-C50C-407E-A947-70E740481C1C}">
                <a14:useLocalDpi xmlns:a14="http://schemas.microsoft.com/office/drawing/2010/main" val="0"/>
              </a:ext>
            </a:extLst>
          </a:blip>
          <a:srcRect l="4529" t="28188" r="34500" b="32497"/>
          <a:stretch>
            <a:fillRect/>
          </a:stretch>
        </p:blipFill>
        <p:spPr bwMode="auto">
          <a:xfrm>
            <a:off x="2405277" y="970664"/>
            <a:ext cx="6726023" cy="245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TextBox 11">
            <a:extLst>
              <a:ext uri="{FF2B5EF4-FFF2-40B4-BE49-F238E27FC236}">
                <a16:creationId xmlns:a16="http://schemas.microsoft.com/office/drawing/2014/main" id="{C99430DE-9DA0-4F90-BD35-8CD5411A4FF3}"/>
              </a:ext>
            </a:extLst>
          </p:cNvPr>
          <p:cNvSpPr txBox="1">
            <a:spLocks noChangeArrowheads="1"/>
          </p:cNvSpPr>
          <p:nvPr/>
        </p:nvSpPr>
        <p:spPr bwMode="auto">
          <a:xfrm>
            <a:off x="710557" y="4201571"/>
            <a:ext cx="172794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marL="0" indent="0">
              <a:lnSpc>
                <a:spcPct val="100000"/>
              </a:lnSpc>
              <a:spcBef>
                <a:spcPct val="0"/>
              </a:spcBef>
              <a:buNone/>
            </a:pPr>
            <a:r>
              <a:rPr lang="en-GB" altLang="en-US" sz="1800" dirty="0">
                <a:solidFill>
                  <a:srgbClr val="000000"/>
                </a:solidFill>
                <a:latin typeface="Arial" panose="020B0604020202020204" pitchFamily="34" charset="0"/>
              </a:rPr>
              <a:t>First choice for pregnant women aged 12 years and over</a:t>
            </a:r>
          </a:p>
        </p:txBody>
      </p:sp>
      <p:pic>
        <p:nvPicPr>
          <p:cNvPr id="93188" name="Picture 11" descr="NG111 Pyelonephritis (acute): antimicrobial prescribing visual summary - Google Chrome">
            <a:extLst>
              <a:ext uri="{FF2B5EF4-FFF2-40B4-BE49-F238E27FC236}">
                <a16:creationId xmlns:a16="http://schemas.microsoft.com/office/drawing/2014/main" id="{11799CFD-D80C-4553-8D96-13703EA1B3E9}"/>
              </a:ext>
            </a:extLst>
          </p:cNvPr>
          <p:cNvPicPr>
            <a:picLocks noChangeAspect="1"/>
          </p:cNvPicPr>
          <p:nvPr/>
        </p:nvPicPr>
        <p:blipFill>
          <a:blip r:embed="rId4">
            <a:extLst>
              <a:ext uri="{28A0092B-C50C-407E-A947-70E740481C1C}">
                <a14:useLocalDpi xmlns:a14="http://schemas.microsoft.com/office/drawing/2010/main" val="0"/>
              </a:ext>
            </a:extLst>
          </a:blip>
          <a:srcRect l="37833" t="17372" r="5583" b="39851"/>
          <a:stretch>
            <a:fillRect/>
          </a:stretch>
        </p:blipFill>
        <p:spPr bwMode="auto">
          <a:xfrm>
            <a:off x="2424218" y="3424833"/>
            <a:ext cx="6734071"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68CA313-2588-4E8A-9216-EEA55C2B9752}"/>
              </a:ext>
            </a:extLst>
          </p:cNvPr>
          <p:cNvSpPr txBox="1">
            <a:spLocks noChangeArrowheads="1"/>
          </p:cNvSpPr>
          <p:nvPr/>
        </p:nvSpPr>
        <p:spPr bwMode="auto">
          <a:xfrm>
            <a:off x="3043695" y="644207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15" name="TextBox 14">
            <a:extLst>
              <a:ext uri="{FF2B5EF4-FFF2-40B4-BE49-F238E27FC236}">
                <a16:creationId xmlns:a16="http://schemas.microsoft.com/office/drawing/2014/main" id="{AE94C6C4-04B5-4A1B-9D76-E6282DAF8F6D}"/>
              </a:ext>
            </a:extLst>
          </p:cNvPr>
          <p:cNvSpPr txBox="1"/>
          <p:nvPr/>
        </p:nvSpPr>
        <p:spPr>
          <a:xfrm>
            <a:off x="6978760" y="6427113"/>
            <a:ext cx="2165240" cy="430887"/>
          </a:xfrm>
          <a:prstGeom prst="rect">
            <a:avLst/>
          </a:prstGeom>
          <a:noFill/>
        </p:spPr>
        <p:txBody>
          <a:bodyPr wrap="square" rtlCol="0">
            <a:spAutoFit/>
          </a:bodyPr>
          <a:lstStyle/>
          <a:p>
            <a:r>
              <a:rPr lang="en-GB" sz="1100" dirty="0">
                <a:solidFill>
                  <a:srgbClr val="000000"/>
                </a:solidFill>
                <a:latin typeface="Arial" panose="020B0604020202020204" pitchFamily="34" charset="0"/>
                <a:cs typeface="Arial" panose="020B0604020202020204" pitchFamily="34" charset="0"/>
              </a:rPr>
              <a:t>NG111: pyelonephritis (acute): antimicrobial prescribing</a:t>
            </a:r>
          </a:p>
        </p:txBody>
      </p:sp>
      <p:sp>
        <p:nvSpPr>
          <p:cNvPr id="2" name="TextBox 1">
            <a:extLst>
              <a:ext uri="{FF2B5EF4-FFF2-40B4-BE49-F238E27FC236}">
                <a16:creationId xmlns:a16="http://schemas.microsoft.com/office/drawing/2014/main" id="{01269756-613F-451A-A91B-51D86484E761}"/>
              </a:ext>
            </a:extLst>
          </p:cNvPr>
          <p:cNvSpPr txBox="1"/>
          <p:nvPr/>
        </p:nvSpPr>
        <p:spPr>
          <a:xfrm>
            <a:off x="5041278" y="2989986"/>
            <a:ext cx="4090021" cy="923330"/>
          </a:xfrm>
          <a:prstGeom prst="rect">
            <a:avLst/>
          </a:prstGeom>
          <a:solidFill>
            <a:schemeClr val="bg2"/>
          </a:solidFill>
        </p:spPr>
        <p:txBody>
          <a:bodyPr wrap="square">
            <a:spAutoFit/>
          </a:bodyPr>
          <a:lstStyle/>
          <a:p>
            <a:r>
              <a:rPr lang="en-GB" dirty="0">
                <a:solidFill>
                  <a:schemeClr val="accent1"/>
                </a:solidFill>
              </a:rPr>
              <a:t>MHRA Jan 2024: Fluoroquinolones only prescribed when others inappropriate – Check NICE for updates regarding Cipro</a:t>
            </a:r>
            <a:endParaRPr lang="en-GB"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D8900194-F8A9-48D9-865E-284E6D71CB49}"/>
              </a:ext>
            </a:extLst>
          </p:cNvPr>
          <p:cNvSpPr txBox="1">
            <a:spLocks noGrp="1"/>
          </p:cNvSpPr>
          <p:nvPr>
            <p:ph type="title" idx="4294967295"/>
          </p:nvPr>
        </p:nvSpPr>
        <p:spPr bwMode="auto">
          <a:xfrm>
            <a:off x="1341895" y="973828"/>
            <a:ext cx="7957747" cy="603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rtl="0" eaLnBrk="0" fontAlgn="base" hangingPunct="0">
              <a:spcBef>
                <a:spcPct val="0"/>
              </a:spcBef>
              <a:spcAft>
                <a:spcPct val="0"/>
              </a:spcAft>
              <a:defRPr sz="3400" b="1">
                <a:solidFill>
                  <a:schemeClr val="bg1"/>
                </a:solidFill>
                <a:latin typeface="+mj-lt"/>
                <a:ea typeface="+mj-ea"/>
                <a:cs typeface="+mj-cs"/>
              </a:defRPr>
            </a:lvl1pPr>
            <a:lvl2pPr algn="l" rtl="0" eaLnBrk="0" fontAlgn="base" hangingPunct="0">
              <a:spcBef>
                <a:spcPct val="0"/>
              </a:spcBef>
              <a:spcAft>
                <a:spcPct val="0"/>
              </a:spcAft>
              <a:defRPr sz="4400" b="1">
                <a:solidFill>
                  <a:srgbClr val="9BB3FF"/>
                </a:solidFill>
                <a:latin typeface="Arial" charset="0"/>
              </a:defRPr>
            </a:lvl2pPr>
            <a:lvl3pPr algn="l" rtl="0" eaLnBrk="0" fontAlgn="base" hangingPunct="0">
              <a:spcBef>
                <a:spcPct val="0"/>
              </a:spcBef>
              <a:spcAft>
                <a:spcPct val="0"/>
              </a:spcAft>
              <a:defRPr sz="4400" b="1">
                <a:solidFill>
                  <a:srgbClr val="9BB3FF"/>
                </a:solidFill>
                <a:latin typeface="Arial" charset="0"/>
              </a:defRPr>
            </a:lvl3pPr>
            <a:lvl4pPr algn="l" rtl="0" eaLnBrk="0" fontAlgn="base" hangingPunct="0">
              <a:spcBef>
                <a:spcPct val="0"/>
              </a:spcBef>
              <a:spcAft>
                <a:spcPct val="0"/>
              </a:spcAft>
              <a:defRPr sz="4400" b="1">
                <a:solidFill>
                  <a:srgbClr val="9BB3FF"/>
                </a:solidFill>
                <a:latin typeface="Arial" charset="0"/>
              </a:defRPr>
            </a:lvl4pPr>
            <a:lvl5pPr algn="l" rtl="0" eaLnBrk="0" fontAlgn="base" hangingPunct="0">
              <a:spcBef>
                <a:spcPct val="0"/>
              </a:spcBef>
              <a:spcAft>
                <a:spcPct val="0"/>
              </a:spcAft>
              <a:defRPr sz="4400" b="1">
                <a:solidFill>
                  <a:srgbClr val="9BB3FF"/>
                </a:solidFill>
                <a:latin typeface="Arial" charset="0"/>
              </a:defRPr>
            </a:lvl5pPr>
            <a:lvl6pPr marL="457200" algn="l" rtl="0" eaLnBrk="1" fontAlgn="base" hangingPunct="1">
              <a:spcBef>
                <a:spcPct val="0"/>
              </a:spcBef>
              <a:spcAft>
                <a:spcPct val="0"/>
              </a:spcAft>
              <a:defRPr sz="4400" b="1">
                <a:solidFill>
                  <a:srgbClr val="9BB3FF"/>
                </a:solidFill>
                <a:latin typeface="Arial" charset="0"/>
              </a:defRPr>
            </a:lvl6pPr>
            <a:lvl7pPr marL="914400" algn="l" rtl="0" eaLnBrk="1" fontAlgn="base" hangingPunct="1">
              <a:spcBef>
                <a:spcPct val="0"/>
              </a:spcBef>
              <a:spcAft>
                <a:spcPct val="0"/>
              </a:spcAft>
              <a:defRPr sz="4400" b="1">
                <a:solidFill>
                  <a:srgbClr val="9BB3FF"/>
                </a:solidFill>
                <a:latin typeface="Arial" charset="0"/>
              </a:defRPr>
            </a:lvl7pPr>
            <a:lvl8pPr marL="1371600" algn="l" rtl="0" eaLnBrk="1" fontAlgn="base" hangingPunct="1">
              <a:spcBef>
                <a:spcPct val="0"/>
              </a:spcBef>
              <a:spcAft>
                <a:spcPct val="0"/>
              </a:spcAft>
              <a:defRPr sz="4400" b="1">
                <a:solidFill>
                  <a:srgbClr val="9BB3FF"/>
                </a:solidFill>
                <a:latin typeface="Arial" charset="0"/>
              </a:defRPr>
            </a:lvl8pPr>
            <a:lvl9pPr marL="1828800" algn="l" rtl="0" eaLnBrk="1" fontAlgn="base" hangingPunct="1">
              <a:spcBef>
                <a:spcPct val="0"/>
              </a:spcBef>
              <a:spcAft>
                <a:spcPct val="0"/>
              </a:spcAft>
              <a:defRPr sz="4400" b="1">
                <a:solidFill>
                  <a:srgbClr val="9BB3FF"/>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0" cap="none" spc="0" normalizeH="0" baseline="0" noProof="0" dirty="0">
                <a:ln>
                  <a:noFill/>
                </a:ln>
                <a:solidFill>
                  <a:srgbClr val="AF1E2C"/>
                </a:solidFill>
                <a:effectLst/>
                <a:uLnTx/>
                <a:uFillTx/>
                <a:latin typeface="Arial" panose="020B0604020202020204" pitchFamily="34" charset="0"/>
                <a:cs typeface="Arial" panose="020B0604020202020204" pitchFamily="34" charset="0"/>
              </a:rPr>
              <a:t>What can </a:t>
            </a:r>
            <a:r>
              <a:rPr kumimoji="0" lang="en-GB" altLang="en-US" sz="3600" b="0" i="0" u="sng" strike="noStrike" kern="0" cap="none" spc="0" normalizeH="0" baseline="0" noProof="0" dirty="0">
                <a:ln>
                  <a:noFill/>
                </a:ln>
                <a:solidFill>
                  <a:srgbClr val="AF1E2C"/>
                </a:solidFill>
                <a:effectLst/>
                <a:uLnTx/>
                <a:uFillTx/>
                <a:latin typeface="Arial" panose="020B0604020202020204" pitchFamily="34" charset="0"/>
                <a:cs typeface="Arial" panose="020B0604020202020204" pitchFamily="34" charset="0"/>
              </a:rPr>
              <a:t>you</a:t>
            </a:r>
            <a:r>
              <a:rPr kumimoji="0" lang="en-GB" altLang="en-US" sz="3600" b="0" i="0" u="none" strike="noStrike" kern="0" cap="none" spc="0" normalizeH="0" baseline="0" noProof="0" dirty="0">
                <a:ln>
                  <a:noFill/>
                </a:ln>
                <a:solidFill>
                  <a:srgbClr val="AF1E2C"/>
                </a:solidFill>
                <a:effectLst/>
                <a:uLnTx/>
                <a:uFillTx/>
                <a:latin typeface="Arial" panose="020B0604020202020204" pitchFamily="34" charset="0"/>
                <a:cs typeface="Arial" panose="020B0604020202020204" pitchFamily="34" charset="0"/>
              </a:rPr>
              <a:t> do to learn more about UTI using TARGET resources?</a:t>
            </a:r>
          </a:p>
        </p:txBody>
      </p:sp>
      <p:sp>
        <p:nvSpPr>
          <p:cNvPr id="11" name="TextBox 10">
            <a:extLst>
              <a:ext uri="{FF2B5EF4-FFF2-40B4-BE49-F238E27FC236}">
                <a16:creationId xmlns:a16="http://schemas.microsoft.com/office/drawing/2014/main" id="{9955C147-40DA-4676-9345-92B187BFF8E3}"/>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pic>
        <p:nvPicPr>
          <p:cNvPr id="99336" name="Picture 2" descr="TARGET Rapid Update Quiz for UTI">
            <a:extLst>
              <a:ext uri="{FF2B5EF4-FFF2-40B4-BE49-F238E27FC236}">
                <a16:creationId xmlns:a16="http://schemas.microsoft.com/office/drawing/2014/main" id="{B1ACA8DF-2563-402A-B65F-11451A9E6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50" y="1820863"/>
            <a:ext cx="25923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Placeholder 4">
            <a:extLst>
              <a:ext uri="{FF2B5EF4-FFF2-40B4-BE49-F238E27FC236}">
                <a16:creationId xmlns:a16="http://schemas.microsoft.com/office/drawing/2014/main" id="{8BF061F8-8AF3-4F9D-8885-4867B87D9508}"/>
              </a:ext>
            </a:extLst>
          </p:cNvPr>
          <p:cNvSpPr txBox="1">
            <a:spLocks/>
          </p:cNvSpPr>
          <p:nvPr/>
        </p:nvSpPr>
        <p:spPr bwMode="auto">
          <a:xfrm>
            <a:off x="3814372" y="1843674"/>
            <a:ext cx="5502275" cy="625475"/>
          </a:xfrm>
          <a:prstGeom prst="rect">
            <a:avLst/>
          </a:prstGeom>
        </p:spPr>
        <p:txBody>
          <a:bodyPr/>
          <a:lstStyle/>
          <a:p>
            <a:pPr>
              <a:buClr>
                <a:srgbClr val="002060"/>
              </a:buClr>
              <a:tabLst>
                <a:tab pos="1162050" algn="l"/>
                <a:tab pos="1695450" algn="l"/>
                <a:tab pos="2247900" algn="l"/>
                <a:tab pos="2781300" algn="l"/>
              </a:tabLst>
              <a:defRPr/>
            </a:pPr>
            <a:r>
              <a:rPr lang="en-GB" b="1" dirty="0">
                <a:solidFill>
                  <a:srgbClr val="000000"/>
                </a:solidFill>
                <a:latin typeface="Arial" panose="020B0604020202020204" pitchFamily="34" charset="0"/>
                <a:ea typeface="ヒラギノ角ゴ Pro W3" pitchFamily="84" charset="-128"/>
                <a:cs typeface="Arial" panose="020B0604020202020204" pitchFamily="34" charset="0"/>
              </a:rPr>
              <a:t>Rapid update quiz: </a:t>
            </a:r>
            <a:r>
              <a:rPr lang="en-GB" dirty="0">
                <a:solidFill>
                  <a:srgbClr val="000000"/>
                </a:solidFill>
                <a:latin typeface="Arial" panose="020B0604020202020204" pitchFamily="34" charset="0"/>
                <a:ea typeface="ヒラギノ角ゴ Pro W3" pitchFamily="84" charset="-128"/>
                <a:cs typeface="Arial" panose="020B0604020202020204" pitchFamily="34" charset="0"/>
              </a:rPr>
              <a:t>This training</a:t>
            </a:r>
            <a:r>
              <a:rPr lang="en-GB" dirty="0">
                <a:solidFill>
                  <a:srgbClr val="000000"/>
                </a:solidFill>
                <a:latin typeface="Arial" panose="020B0604020202020204" pitchFamily="34" charset="0"/>
                <a:cs typeface="Arial" panose="020B0604020202020204" pitchFamily="34" charset="0"/>
              </a:rPr>
              <a:t> quiz is for clinicians who manage patients with suspected UTI.</a:t>
            </a:r>
            <a:endParaRPr lang="en-GB" kern="0" dirty="0">
              <a:solidFill>
                <a:srgbClr val="000000"/>
              </a:solidFill>
              <a:latin typeface="Arial" panose="020B0604020202020204" pitchFamily="34" charset="0"/>
              <a:ea typeface="ヒラギノ角ゴ Pro W3" pitchFamily="84" charset="-128"/>
              <a:cs typeface="Arial" panose="020B0604020202020204" pitchFamily="34" charset="0"/>
            </a:endParaRPr>
          </a:p>
        </p:txBody>
      </p:sp>
      <p:sp>
        <p:nvSpPr>
          <p:cNvPr id="13" name="Text Placeholder 4">
            <a:extLst>
              <a:ext uri="{FF2B5EF4-FFF2-40B4-BE49-F238E27FC236}">
                <a16:creationId xmlns:a16="http://schemas.microsoft.com/office/drawing/2014/main" id="{B44BB3C7-EC4C-4D88-925D-738A2E5B0C0E}"/>
              </a:ext>
            </a:extLst>
          </p:cNvPr>
          <p:cNvSpPr txBox="1">
            <a:spLocks/>
          </p:cNvSpPr>
          <p:nvPr/>
        </p:nvSpPr>
        <p:spPr bwMode="auto">
          <a:xfrm>
            <a:off x="2294577" y="4053923"/>
            <a:ext cx="3952875" cy="407988"/>
          </a:xfrm>
          <a:prstGeom prst="rect">
            <a:avLst/>
          </a:prstGeom>
        </p:spPr>
        <p:txBody>
          <a:bodyPr/>
          <a:lstStyle/>
          <a:p>
            <a:pPr>
              <a:buClr>
                <a:srgbClr val="002060"/>
              </a:buClr>
              <a:tabLst>
                <a:tab pos="1162050" algn="l"/>
                <a:tab pos="1695450" algn="l"/>
                <a:tab pos="2247900" algn="l"/>
                <a:tab pos="2781300" algn="l"/>
              </a:tabLst>
              <a:defRPr/>
            </a:pPr>
            <a:r>
              <a:rPr lang="en-GB" b="1" dirty="0">
                <a:solidFill>
                  <a:srgbClr val="000000"/>
                </a:solidFill>
                <a:latin typeface="Arial" panose="020B0604020202020204" pitchFamily="34" charset="0"/>
                <a:ea typeface="ヒラギノ角ゴ Pro W3" pitchFamily="84" charset="-128"/>
                <a:cs typeface="Arial" panose="020B0604020202020204" pitchFamily="34" charset="0"/>
              </a:rPr>
              <a:t>Recurrent UTI podcast</a:t>
            </a:r>
            <a:endParaRPr lang="en-GB" kern="0" dirty="0">
              <a:solidFill>
                <a:srgbClr val="000000"/>
              </a:solidFill>
              <a:latin typeface="Arial" panose="020B0604020202020204" pitchFamily="34" charset="0"/>
              <a:ea typeface="ヒラギノ角ゴ Pro W3" pitchFamily="84" charset="-128"/>
              <a:cs typeface="Arial" panose="020B0604020202020204" pitchFamily="34" charset="0"/>
            </a:endParaRPr>
          </a:p>
        </p:txBody>
      </p:sp>
      <p:pic>
        <p:nvPicPr>
          <p:cNvPr id="99337" name="Picture 4" descr="Antibiotics">
            <a:extLst>
              <a:ext uri="{FF2B5EF4-FFF2-40B4-BE49-F238E27FC236}">
                <a16:creationId xmlns:a16="http://schemas.microsoft.com/office/drawing/2014/main" id="{E3C51EE2-2597-4C01-845A-842F651D6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1075"/>
          <a:stretch>
            <a:fillRect/>
          </a:stretch>
        </p:blipFill>
        <p:spPr bwMode="auto">
          <a:xfrm>
            <a:off x="4927290" y="2963103"/>
            <a:ext cx="4021137"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1">
            <a:extLst>
              <a:ext uri="{FF2B5EF4-FFF2-40B4-BE49-F238E27FC236}">
                <a16:creationId xmlns:a16="http://schemas.microsoft.com/office/drawing/2014/main" id="{ED97112F-ADC9-41CB-9F4E-F5F6F80B0916}"/>
              </a:ext>
            </a:extLst>
          </p:cNvPr>
          <p:cNvSpPr>
            <a:spLocks noChangeArrowheads="1"/>
          </p:cNvSpPr>
          <p:nvPr/>
        </p:nvSpPr>
        <p:spPr bwMode="auto">
          <a:xfrm>
            <a:off x="771067" y="5019053"/>
            <a:ext cx="5329238" cy="120015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algn="r">
              <a:lnSpc>
                <a:spcPct val="100000"/>
              </a:lnSpc>
              <a:spcBef>
                <a:spcPct val="0"/>
              </a:spcBef>
              <a:buFontTx/>
              <a:buNone/>
              <a:defRPr/>
            </a:pPr>
            <a:r>
              <a:rPr lang="en-GB" altLang="en-US" sz="1800" dirty="0">
                <a:solidFill>
                  <a:srgbClr val="000000"/>
                </a:solidFill>
                <a:latin typeface="Arial" panose="020B0604020202020204" pitchFamily="34" charset="0"/>
              </a:rPr>
              <a:t>Encourage non-medical staff to watch this To Dip or Not To Dip </a:t>
            </a:r>
            <a:r>
              <a:rPr lang="en-GB" altLang="en-US" sz="1800" b="1" dirty="0">
                <a:solidFill>
                  <a:srgbClr val="000000"/>
                </a:solidFill>
                <a:latin typeface="Arial" panose="020B0604020202020204" pitchFamily="34" charset="0"/>
              </a:rPr>
              <a:t>training animation</a:t>
            </a:r>
            <a:r>
              <a:rPr lang="en-GB" altLang="en-US" sz="1800" dirty="0">
                <a:solidFill>
                  <a:srgbClr val="000000"/>
                </a:solidFill>
                <a:latin typeface="Arial" panose="020B0604020202020204" pitchFamily="34" charset="0"/>
              </a:rPr>
              <a:t>:</a:t>
            </a:r>
          </a:p>
          <a:p>
            <a:pPr>
              <a:lnSpc>
                <a:spcPct val="100000"/>
              </a:lnSpc>
              <a:spcBef>
                <a:spcPct val="0"/>
              </a:spcBef>
              <a:buFontTx/>
              <a:buNone/>
              <a:defRPr/>
            </a:pPr>
            <a:endParaRPr lang="en-GB" altLang="en-US" sz="1800" dirty="0">
              <a:solidFill>
                <a:srgbClr val="000000"/>
              </a:solidFill>
              <a:latin typeface="Arial" panose="020B0604020202020204" pitchFamily="34" charset="0"/>
            </a:endParaRPr>
          </a:p>
          <a:p>
            <a:pPr>
              <a:lnSpc>
                <a:spcPct val="100000"/>
              </a:lnSpc>
              <a:spcBef>
                <a:spcPct val="0"/>
              </a:spcBef>
              <a:buFontTx/>
              <a:buNone/>
              <a:defRPr/>
            </a:pPr>
            <a:r>
              <a:rPr lang="en-GB" altLang="en-US" sz="1800" dirty="0">
                <a:solidFill>
                  <a:srgbClr val="000000"/>
                </a:solidFill>
                <a:latin typeface="Arial" panose="020B0604020202020204" pitchFamily="34" charset="0"/>
                <a:hlinkClick r:id="rId5">
                  <a:extLst>
                    <a:ext uri="{A12FA001-AC4F-418D-AE19-62706E023703}">
                      <ahyp:hlinkClr xmlns:ahyp="http://schemas.microsoft.com/office/drawing/2018/hyperlinkcolor" val="tx"/>
                    </a:ext>
                  </a:extLst>
                </a:hlinkClick>
              </a:rPr>
              <a:t>https://www.youtube.com/watch?v=rZ5T1Cz7DHQ</a:t>
            </a:r>
            <a:r>
              <a:rPr lang="en-GB" altLang="en-US" sz="1800" dirty="0">
                <a:solidFill>
                  <a:srgbClr val="000000"/>
                </a:solidFill>
                <a:latin typeface="Arial" panose="020B0604020202020204" pitchFamily="34" charset="0"/>
              </a:rPr>
              <a:t> </a:t>
            </a:r>
          </a:p>
        </p:txBody>
      </p:sp>
      <p:pic>
        <p:nvPicPr>
          <p:cNvPr id="99330" name="Picture 2" descr="NHS poster 'To dip or not to dip?'">
            <a:extLst>
              <a:ext uri="{FF2B5EF4-FFF2-40B4-BE49-F238E27FC236}">
                <a16:creationId xmlns:a16="http://schemas.microsoft.com/office/drawing/2014/main" id="{F854FF77-DA28-4CF1-8922-D2880E8F9D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935" t="7500" r="5629"/>
          <a:stretch>
            <a:fillRect/>
          </a:stretch>
        </p:blipFill>
        <p:spPr bwMode="auto">
          <a:xfrm>
            <a:off x="6142038" y="4591050"/>
            <a:ext cx="2962275"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17094186-6ACF-43B7-B9B1-FB9031918EC2}"/>
              </a:ext>
            </a:extLst>
          </p:cNvPr>
          <p:cNvSpPr txBox="1">
            <a:spLocks noChangeArrowheads="1"/>
          </p:cNvSpPr>
          <p:nvPr/>
        </p:nvSpPr>
        <p:spPr bwMode="auto">
          <a:xfrm>
            <a:off x="3043695" y="644207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FCB4-FB96-4179-A694-9CBD46DC35A7}"/>
              </a:ext>
            </a:extLst>
          </p:cNvPr>
          <p:cNvSpPr>
            <a:spLocks noGrp="1"/>
          </p:cNvSpPr>
          <p:nvPr>
            <p:ph type="title"/>
          </p:nvPr>
        </p:nvSpPr>
        <p:spPr>
          <a:xfrm>
            <a:off x="1957136" y="433065"/>
            <a:ext cx="6996685" cy="1260125"/>
          </a:xfrm>
        </p:spPr>
        <p:txBody>
          <a:bodyPr/>
          <a:lstStyle/>
          <a:p>
            <a:r>
              <a:rPr lang="en-GB" b="0" dirty="0"/>
              <a:t>Aims</a:t>
            </a:r>
          </a:p>
        </p:txBody>
      </p:sp>
      <p:sp>
        <p:nvSpPr>
          <p:cNvPr id="3" name="Content Placeholder 2">
            <a:extLst>
              <a:ext uri="{FF2B5EF4-FFF2-40B4-BE49-F238E27FC236}">
                <a16:creationId xmlns:a16="http://schemas.microsoft.com/office/drawing/2014/main" id="{43C01661-5463-44B4-A48B-E58180BD74E2}"/>
              </a:ext>
            </a:extLst>
          </p:cNvPr>
          <p:cNvSpPr>
            <a:spLocks noGrp="1"/>
          </p:cNvSpPr>
          <p:nvPr>
            <p:ph idx="1"/>
          </p:nvPr>
        </p:nvSpPr>
        <p:spPr>
          <a:xfrm>
            <a:off x="279078" y="2128291"/>
            <a:ext cx="8864922" cy="3953894"/>
          </a:xfrm>
        </p:spPr>
        <p:txBody>
          <a:bodyPr>
            <a:noAutofit/>
          </a:bodyPr>
          <a:lstStyle/>
          <a:p>
            <a:pPr marL="385763" indent="-385763">
              <a:lnSpc>
                <a:spcPct val="100000"/>
              </a:lnSpc>
              <a:buFont typeface="+mj-lt"/>
              <a:buAutoNum type="arabicPeriod"/>
            </a:pPr>
            <a:r>
              <a:rPr lang="en-GB" sz="2400" dirty="0">
                <a:solidFill>
                  <a:srgbClr val="000000"/>
                </a:solidFill>
              </a:rPr>
              <a:t>D</a:t>
            </a:r>
            <a:r>
              <a:rPr lang="en-GB" sz="2400" b="0" i="0" dirty="0">
                <a:solidFill>
                  <a:srgbClr val="000000"/>
                </a:solidFill>
                <a:effectLst/>
              </a:rPr>
              <a:t>iscuss antibiotic resistance rates and trends linked to urinary tract infections (UTIs)</a:t>
            </a:r>
          </a:p>
          <a:p>
            <a:pPr marL="385763" indent="-385763">
              <a:lnSpc>
                <a:spcPct val="100000"/>
              </a:lnSpc>
              <a:buFont typeface="+mj-lt"/>
              <a:buAutoNum type="arabicPeriod"/>
            </a:pPr>
            <a:r>
              <a:rPr lang="en-GB" sz="2400" b="0" i="0" dirty="0">
                <a:solidFill>
                  <a:srgbClr val="000000"/>
                </a:solidFill>
                <a:effectLst/>
              </a:rPr>
              <a:t>Capture and discuss ways to assess prescribing trends for your practice and locality</a:t>
            </a:r>
          </a:p>
          <a:p>
            <a:pPr marL="385763" indent="-385763">
              <a:lnSpc>
                <a:spcPct val="100000"/>
              </a:lnSpc>
              <a:buFont typeface="+mj-lt"/>
              <a:buAutoNum type="arabicPeriod"/>
            </a:pPr>
            <a:r>
              <a:rPr lang="en-GB" sz="2400" b="0" i="0" dirty="0">
                <a:solidFill>
                  <a:srgbClr val="000000"/>
                </a:solidFill>
                <a:effectLst/>
              </a:rPr>
              <a:t>Identify and discuss national diagnostic and prescribing guidance specific to the management of UTIs in different patient groups</a:t>
            </a:r>
          </a:p>
          <a:p>
            <a:pPr marL="385763" indent="-385763">
              <a:lnSpc>
                <a:spcPct val="100000"/>
              </a:lnSpc>
              <a:buFont typeface="+mj-lt"/>
              <a:buAutoNum type="arabicPeriod"/>
            </a:pPr>
            <a:r>
              <a:rPr lang="en-GB" sz="2400" b="0" i="0" dirty="0">
                <a:solidFill>
                  <a:srgbClr val="000000"/>
                </a:solidFill>
                <a:effectLst/>
              </a:rPr>
              <a:t>Utilise evidence-based strategies and resources when discussing antibiotics with patients in the context of UTIs</a:t>
            </a:r>
            <a:endParaRPr lang="en-GB" sz="2400" dirty="0">
              <a:solidFill>
                <a:srgbClr val="000000"/>
              </a:solidFill>
            </a:endParaRPr>
          </a:p>
        </p:txBody>
      </p:sp>
      <p:sp>
        <p:nvSpPr>
          <p:cNvPr id="5" name="Footer Placeholder 4">
            <a:extLst>
              <a:ext uri="{FF2B5EF4-FFF2-40B4-BE49-F238E27FC236}">
                <a16:creationId xmlns:a16="http://schemas.microsoft.com/office/drawing/2014/main" id="{BD737F65-90FB-4D5C-AF5B-2EF0E3B18445}"/>
              </a:ext>
            </a:extLst>
          </p:cNvPr>
          <p:cNvSpPr>
            <a:spLocks noGrp="1"/>
          </p:cNvSpPr>
          <p:nvPr>
            <p:ph type="ftr" sz="quarter" idx="4294967295"/>
          </p:nvPr>
        </p:nvSpPr>
        <p:spPr>
          <a:xfrm>
            <a:off x="2273300" y="6385570"/>
            <a:ext cx="4114800" cy="365125"/>
          </a:xfrm>
          <a:prstGeom prst="rect">
            <a:avLst/>
          </a:prstGeom>
        </p:spPr>
        <p:txBody>
          <a:bodyPr/>
          <a:lstStyle>
            <a:defPPr>
              <a:defRPr lang="en-US"/>
            </a:defPPr>
            <a:lvl1pPr marL="0" algn="ct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t>www.rcgp.org.uk/TARGETantibiotics</a:t>
            </a:r>
            <a:endParaRPr lang="en-GB" sz="1050" dirty="0"/>
          </a:p>
        </p:txBody>
      </p:sp>
    </p:spTree>
    <p:extLst>
      <p:ext uri="{BB962C8B-B14F-4D97-AF65-F5344CB8AC3E}">
        <p14:creationId xmlns:p14="http://schemas.microsoft.com/office/powerpoint/2010/main" val="1128632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8BE3F441-4D28-4318-B03B-3AD155B4A4D7}"/>
              </a:ext>
            </a:extLst>
          </p:cNvPr>
          <p:cNvSpPr>
            <a:spLocks noGrp="1" noChangeArrowheads="1"/>
          </p:cNvSpPr>
          <p:nvPr>
            <p:ph type="title"/>
          </p:nvPr>
        </p:nvSpPr>
        <p:spPr>
          <a:xfrm>
            <a:off x="1873045" y="471488"/>
            <a:ext cx="7624209" cy="1143000"/>
          </a:xfrm>
        </p:spPr>
        <p:txBody>
          <a:bodyPr>
            <a:normAutofit/>
          </a:bodyPr>
          <a:lstStyle/>
          <a:p>
            <a:pPr eaLnBrk="1" hangingPunct="1"/>
            <a:r>
              <a:rPr lang="en-GB" altLang="en-US" sz="3600" b="0" dirty="0">
                <a:solidFill>
                  <a:srgbClr val="AF1E2C"/>
                </a:solidFill>
                <a:latin typeface="Arial" panose="020B0604020202020204" pitchFamily="34" charset="0"/>
                <a:cs typeface="Arial" panose="020B0604020202020204" pitchFamily="34" charset="0"/>
              </a:rPr>
              <a:t>TARGET Audits: </a:t>
            </a:r>
            <a:br>
              <a:rPr lang="en-GB" altLang="en-US" sz="3600" b="0" dirty="0">
                <a:solidFill>
                  <a:srgbClr val="AF1E2C"/>
                </a:solidFill>
                <a:latin typeface="Arial" panose="020B0604020202020204" pitchFamily="34" charset="0"/>
                <a:cs typeface="Arial" panose="020B0604020202020204" pitchFamily="34" charset="0"/>
              </a:rPr>
            </a:br>
            <a:r>
              <a:rPr lang="en-GB" altLang="en-US" sz="3600" b="0" dirty="0">
                <a:solidFill>
                  <a:srgbClr val="AF1E2C"/>
                </a:solidFill>
                <a:latin typeface="Arial" panose="020B0604020202020204" pitchFamily="34" charset="0"/>
                <a:cs typeface="Arial" panose="020B0604020202020204" pitchFamily="34" charset="0"/>
              </a:rPr>
              <a:t>Urinary Tract infection (UTI)</a:t>
            </a:r>
          </a:p>
        </p:txBody>
      </p:sp>
      <p:sp>
        <p:nvSpPr>
          <p:cNvPr id="8" name="TextBox 7">
            <a:extLst>
              <a:ext uri="{FF2B5EF4-FFF2-40B4-BE49-F238E27FC236}">
                <a16:creationId xmlns:a16="http://schemas.microsoft.com/office/drawing/2014/main" id="{E3F88C03-7878-473A-8F11-10F96067C050}"/>
              </a:ext>
            </a:extLst>
          </p:cNvPr>
          <p:cNvSpPr txBox="1"/>
          <p:nvPr/>
        </p:nvSpPr>
        <p:spPr>
          <a:xfrm>
            <a:off x="6460" y="1614488"/>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
        <p:nvSpPr>
          <p:cNvPr id="11" name="Content Placeholder 9">
            <a:extLst>
              <a:ext uri="{FF2B5EF4-FFF2-40B4-BE49-F238E27FC236}">
                <a16:creationId xmlns:a16="http://schemas.microsoft.com/office/drawing/2014/main" id="{E54AC38C-CDFD-44FC-965F-E8BB8F8FAE02}"/>
              </a:ext>
            </a:extLst>
          </p:cNvPr>
          <p:cNvSpPr txBox="1">
            <a:spLocks/>
          </p:cNvSpPr>
          <p:nvPr/>
        </p:nvSpPr>
        <p:spPr bwMode="auto">
          <a:xfrm>
            <a:off x="683568" y="1904206"/>
            <a:ext cx="8137525" cy="4248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buFontTx/>
              <a:buNone/>
            </a:pPr>
            <a:r>
              <a:rPr lang="en-GB" altLang="en-US" sz="2400" b="1" dirty="0">
                <a:latin typeface="Arial" panose="020B0604020202020204" pitchFamily="34" charset="0"/>
                <a:cs typeface="Arial" panose="020B0604020202020204" pitchFamily="34" charset="0"/>
              </a:rPr>
              <a:t>The TARGET website has audit templates for:</a:t>
            </a:r>
          </a:p>
          <a:p>
            <a:pPr marL="438150" lvl="2">
              <a:spcAft>
                <a:spcPts val="1200"/>
              </a:spcAft>
              <a:buFontTx/>
              <a:buChar char="•"/>
              <a:tabLst>
                <a:tab pos="361950" algn="l"/>
                <a:tab pos="1162050" algn="l"/>
                <a:tab pos="1695450" algn="l"/>
                <a:tab pos="2247900" algn="l"/>
                <a:tab pos="2781300" algn="l"/>
              </a:tabLst>
            </a:pPr>
            <a:r>
              <a:rPr lang="en-GB" altLang="en-US" sz="2400" dirty="0">
                <a:latin typeface="Arial" panose="020B0604020202020204" pitchFamily="34" charset="0"/>
                <a:ea typeface="ヒラギノ角ゴ Pro W3"/>
                <a:cs typeface="Arial" panose="020B0604020202020204" pitchFamily="34" charset="0"/>
              </a:rPr>
              <a:t>Acute otitis media </a:t>
            </a:r>
          </a:p>
          <a:p>
            <a:pPr marL="438150" lvl="2">
              <a:spcAft>
                <a:spcPts val="1200"/>
              </a:spcAft>
              <a:buFontTx/>
              <a:buChar char="•"/>
              <a:tabLst>
                <a:tab pos="361950" algn="l"/>
                <a:tab pos="1162050" algn="l"/>
                <a:tab pos="1695450" algn="l"/>
                <a:tab pos="2247900" algn="l"/>
                <a:tab pos="2781300" algn="l"/>
              </a:tabLst>
            </a:pPr>
            <a:r>
              <a:rPr lang="en-GB" altLang="en-US" sz="2400" b="1" dirty="0">
                <a:solidFill>
                  <a:srgbClr val="C00000"/>
                </a:solidFill>
                <a:latin typeface="Arial" panose="020B0604020202020204" pitchFamily="34" charset="0"/>
                <a:cs typeface="Arial" panose="020B0604020202020204" pitchFamily="34" charset="0"/>
              </a:rPr>
              <a:t>UTI</a:t>
            </a:r>
          </a:p>
          <a:p>
            <a:pPr marL="895350" lvl="3">
              <a:spcAft>
                <a:spcPts val="1200"/>
              </a:spcAft>
              <a:buFontTx/>
              <a:buChar char="•"/>
              <a:tabLst>
                <a:tab pos="361950" algn="l"/>
                <a:tab pos="1162050" algn="l"/>
                <a:tab pos="1695450" algn="l"/>
                <a:tab pos="2247900" algn="l"/>
                <a:tab pos="2781300" algn="l"/>
              </a:tabLst>
            </a:pPr>
            <a:r>
              <a:rPr lang="en-GB" altLang="en-US" sz="2200" b="1" dirty="0">
                <a:solidFill>
                  <a:srgbClr val="C00000"/>
                </a:solidFill>
                <a:latin typeface="Arial" panose="020B0604020202020204" pitchFamily="34" charset="0"/>
                <a:cs typeface="Arial" panose="020B0604020202020204" pitchFamily="34" charset="0"/>
              </a:rPr>
              <a:t>Women under 65 years </a:t>
            </a:r>
          </a:p>
          <a:p>
            <a:pPr marL="895350" lvl="3">
              <a:spcAft>
                <a:spcPts val="1200"/>
              </a:spcAft>
              <a:buFontTx/>
              <a:buChar char="•"/>
              <a:tabLst>
                <a:tab pos="361950" algn="l"/>
                <a:tab pos="1162050" algn="l"/>
                <a:tab pos="1695450" algn="l"/>
                <a:tab pos="2247900" algn="l"/>
                <a:tab pos="2781300" algn="l"/>
              </a:tabLst>
            </a:pPr>
            <a:r>
              <a:rPr lang="en-GB" altLang="en-US" sz="2200" b="1" dirty="0">
                <a:solidFill>
                  <a:srgbClr val="C00000"/>
                </a:solidFill>
                <a:latin typeface="Arial" panose="020B0604020202020204" pitchFamily="34" charset="0"/>
                <a:cs typeface="Arial" panose="020B0604020202020204" pitchFamily="34" charset="0"/>
              </a:rPr>
              <a:t>Older adults</a:t>
            </a:r>
          </a:p>
          <a:p>
            <a:pPr marL="895350" lvl="3">
              <a:spcAft>
                <a:spcPts val="1200"/>
              </a:spcAft>
              <a:buFontTx/>
              <a:buChar char="•"/>
              <a:tabLst>
                <a:tab pos="361950" algn="l"/>
                <a:tab pos="1162050" algn="l"/>
                <a:tab pos="1695450" algn="l"/>
                <a:tab pos="2247900" algn="l"/>
                <a:tab pos="2781300" algn="l"/>
              </a:tabLst>
            </a:pPr>
            <a:r>
              <a:rPr lang="en-GB" altLang="en-US" sz="2200" b="1" dirty="0">
                <a:solidFill>
                  <a:srgbClr val="C00000"/>
                </a:solidFill>
                <a:latin typeface="Arial" panose="020B0604020202020204" pitchFamily="34" charset="0"/>
                <a:cs typeface="Arial" panose="020B0604020202020204" pitchFamily="34" charset="0"/>
              </a:rPr>
              <a:t>CAUTI</a:t>
            </a:r>
            <a:endParaRPr lang="en-GB" altLang="en-US" sz="2400" b="1" dirty="0">
              <a:solidFill>
                <a:srgbClr val="C00000"/>
              </a:solidFill>
              <a:latin typeface="Arial" panose="020B0604020202020204" pitchFamily="34" charset="0"/>
              <a:cs typeface="Arial" panose="020B0604020202020204" pitchFamily="34" charset="0"/>
            </a:endParaRPr>
          </a:p>
          <a:p>
            <a:pPr marL="438150" lvl="2">
              <a:spcAft>
                <a:spcPts val="1200"/>
              </a:spcAft>
              <a:buFontTx/>
              <a:buChar char="•"/>
              <a:tabLst>
                <a:tab pos="361950" algn="l"/>
                <a:tab pos="1162050" algn="l"/>
                <a:tab pos="1695450" algn="l"/>
                <a:tab pos="2247900" algn="l"/>
                <a:tab pos="2781300" algn="l"/>
              </a:tabLst>
            </a:pPr>
            <a:r>
              <a:rPr lang="en-GB" altLang="en-US" sz="2400" dirty="0">
                <a:solidFill>
                  <a:srgbClr val="000000"/>
                </a:solidFill>
                <a:latin typeface="Arial" panose="020B0604020202020204" pitchFamily="34" charset="0"/>
                <a:ea typeface="ヒラギノ角ゴ Pro W3"/>
                <a:cs typeface="Arial" panose="020B0604020202020204" pitchFamily="34" charset="0"/>
              </a:rPr>
              <a:t>Sore Throat</a:t>
            </a:r>
          </a:p>
          <a:p>
            <a:pPr marL="438150" lvl="2">
              <a:spcAft>
                <a:spcPts val="1200"/>
              </a:spcAft>
              <a:buFontTx/>
              <a:buChar char="•"/>
              <a:tabLst>
                <a:tab pos="361950" algn="l"/>
                <a:tab pos="1162050" algn="l"/>
                <a:tab pos="1695450" algn="l"/>
                <a:tab pos="2247900" algn="l"/>
                <a:tab pos="2781300" algn="l"/>
              </a:tabLst>
            </a:pPr>
            <a:r>
              <a:rPr lang="en-GB" altLang="en-US" sz="2400" dirty="0">
                <a:solidFill>
                  <a:srgbClr val="000000"/>
                </a:solidFill>
                <a:latin typeface="Arial" panose="020B0604020202020204" pitchFamily="34" charset="0"/>
                <a:ea typeface="ヒラギノ角ゴ Pro W3"/>
                <a:cs typeface="Arial" panose="020B0604020202020204" pitchFamily="34" charset="0"/>
              </a:rPr>
              <a:t>Acute Cough</a:t>
            </a:r>
          </a:p>
          <a:p>
            <a:pPr marL="438150" lvl="2">
              <a:spcAft>
                <a:spcPts val="1200"/>
              </a:spcAft>
              <a:buFontTx/>
              <a:buChar char="•"/>
              <a:tabLst>
                <a:tab pos="361950" algn="l"/>
                <a:tab pos="1162050" algn="l"/>
                <a:tab pos="1695450" algn="l"/>
                <a:tab pos="2247900" algn="l"/>
                <a:tab pos="2781300" algn="l"/>
              </a:tabLst>
            </a:pPr>
            <a:r>
              <a:rPr lang="en-GB" altLang="en-US" sz="2400" dirty="0">
                <a:solidFill>
                  <a:srgbClr val="000000"/>
                </a:solidFill>
                <a:latin typeface="Arial" panose="020B0604020202020204" pitchFamily="34" charset="0"/>
                <a:ea typeface="ヒラギノ角ゴ Pro W3"/>
                <a:cs typeface="Arial" panose="020B0604020202020204" pitchFamily="34" charset="0"/>
              </a:rPr>
              <a:t>Otitis Externa</a:t>
            </a:r>
          </a:p>
          <a:p>
            <a:pPr marL="438150" lvl="2">
              <a:spcAft>
                <a:spcPts val="1200"/>
              </a:spcAft>
              <a:buFontTx/>
              <a:buChar char="•"/>
              <a:tabLst>
                <a:tab pos="361950" algn="l"/>
                <a:tab pos="1162050" algn="l"/>
                <a:tab pos="1695450" algn="l"/>
                <a:tab pos="2247900" algn="l"/>
                <a:tab pos="2781300" algn="l"/>
              </a:tabLst>
            </a:pPr>
            <a:r>
              <a:rPr lang="en-GB" altLang="en-US" sz="2400" dirty="0">
                <a:solidFill>
                  <a:srgbClr val="000000"/>
                </a:solidFill>
                <a:latin typeface="Arial" panose="020B0604020202020204" pitchFamily="34" charset="0"/>
                <a:ea typeface="ヒラギノ角ゴ Pro W3"/>
                <a:cs typeface="Arial" panose="020B0604020202020204" pitchFamily="34" charset="0"/>
              </a:rPr>
              <a:t>Acute Sinusitis</a:t>
            </a:r>
            <a:endParaRPr lang="en-GB" altLang="en-US" sz="2800" dirty="0">
              <a:solidFill>
                <a:srgbClr val="000000"/>
              </a:solidFill>
              <a:latin typeface="Arial" panose="020B0604020202020204" pitchFamily="34" charset="0"/>
              <a:ea typeface="ヒラギノ角ゴ Pro W3"/>
              <a:cs typeface="Arial" panose="020B0604020202020204" pitchFamily="34" charset="0"/>
            </a:endParaRPr>
          </a:p>
        </p:txBody>
      </p:sp>
      <p:pic>
        <p:nvPicPr>
          <p:cNvPr id="10" name="Picture 9" descr="TARGET audit template for UTI">
            <a:extLst>
              <a:ext uri="{FF2B5EF4-FFF2-40B4-BE49-F238E27FC236}">
                <a16:creationId xmlns:a16="http://schemas.microsoft.com/office/drawing/2014/main" id="{1ECE7C27-6B62-4DDC-A034-C4AA682B6A30}"/>
              </a:ext>
            </a:extLst>
          </p:cNvPr>
          <p:cNvPicPr>
            <a:picLocks noChangeAspect="1"/>
          </p:cNvPicPr>
          <p:nvPr/>
        </p:nvPicPr>
        <p:blipFill>
          <a:blip r:embed="rId3"/>
          <a:stretch>
            <a:fillRect/>
          </a:stretch>
        </p:blipFill>
        <p:spPr>
          <a:xfrm>
            <a:off x="3187958" y="3558113"/>
            <a:ext cx="5824693" cy="2436752"/>
          </a:xfrm>
          <a:prstGeom prst="rect">
            <a:avLst/>
          </a:prstGeom>
        </p:spPr>
      </p:pic>
      <p:sp>
        <p:nvSpPr>
          <p:cNvPr id="14" name="TextBox 13">
            <a:extLst>
              <a:ext uri="{FF2B5EF4-FFF2-40B4-BE49-F238E27FC236}">
                <a16:creationId xmlns:a16="http://schemas.microsoft.com/office/drawing/2014/main" id="{199BB970-8CC2-4C58-950D-273432710B54}"/>
              </a:ext>
            </a:extLst>
          </p:cNvPr>
          <p:cNvSpPr txBox="1">
            <a:spLocks noChangeArrowheads="1"/>
          </p:cNvSpPr>
          <p:nvPr/>
        </p:nvSpPr>
        <p:spPr bwMode="auto">
          <a:xfrm>
            <a:off x="3043695" y="644207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324001" y="1608952"/>
            <a:ext cx="3590078" cy="1880771"/>
          </a:xfrm>
        </p:spPr>
        <p:txBody>
          <a:bodyPr/>
          <a:lstStyle/>
          <a:p>
            <a:r>
              <a:rPr lang="en-GB" sz="4500" dirty="0"/>
              <a:t>Routine data for UTI improvement</a:t>
            </a:r>
          </a:p>
        </p:txBody>
      </p:sp>
      <p:sp>
        <p:nvSpPr>
          <p:cNvPr id="9" name="Text Placeholder 8">
            <a:extLst>
              <a:ext uri="{FF2B5EF4-FFF2-40B4-BE49-F238E27FC236}">
                <a16:creationId xmlns:a16="http://schemas.microsoft.com/office/drawing/2014/main" id="{E4F63B5F-2944-6B41-9332-74DB2CCA6FCA}"/>
              </a:ext>
            </a:extLst>
          </p:cNvPr>
          <p:cNvSpPr>
            <a:spLocks noGrp="1"/>
          </p:cNvSpPr>
          <p:nvPr>
            <p:ph type="body" sz="quarter" idx="13"/>
          </p:nvPr>
        </p:nvSpPr>
        <p:spPr>
          <a:xfrm>
            <a:off x="256911" y="4328067"/>
            <a:ext cx="4694635" cy="954732"/>
          </a:xfrm>
        </p:spPr>
        <p:txBody>
          <a:bodyPr>
            <a:normAutofit fontScale="92500"/>
          </a:bodyPr>
          <a:lstStyle/>
          <a:p>
            <a:pPr>
              <a:lnSpc>
                <a:spcPct val="120000"/>
              </a:lnSpc>
            </a:pPr>
            <a:r>
              <a:rPr lang="en-GB" dirty="0"/>
              <a:t>Presented by:</a:t>
            </a:r>
            <a:br>
              <a:rPr lang="en-GB" dirty="0"/>
            </a:br>
            <a:r>
              <a:rPr lang="en-GB" b="1" dirty="0"/>
              <a:t>Elizabeth Beech MBE Regional Antimicrobial Stewardship Lead South West Region</a:t>
            </a:r>
          </a:p>
          <a:p>
            <a:pPr>
              <a:lnSpc>
                <a:spcPct val="120000"/>
              </a:lnSpc>
            </a:pPr>
            <a:endParaRPr lang="en-GB" b="1" dirty="0"/>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3FD23-7F16-2380-2B47-D2574EB9A8DE}"/>
              </a:ext>
            </a:extLst>
          </p:cNvPr>
          <p:cNvSpPr>
            <a:spLocks noGrp="1"/>
          </p:cNvSpPr>
          <p:nvPr>
            <p:ph type="title"/>
          </p:nvPr>
        </p:nvSpPr>
        <p:spPr>
          <a:xfrm>
            <a:off x="275492" y="208268"/>
            <a:ext cx="7869612" cy="835090"/>
          </a:xfrm>
        </p:spPr>
        <p:txBody>
          <a:bodyPr>
            <a:normAutofit/>
          </a:bodyPr>
          <a:lstStyle/>
          <a:p>
            <a:r>
              <a:rPr lang="en-GB" dirty="0">
                <a:latin typeface="Arial"/>
                <a:cs typeface="Arial"/>
              </a:rPr>
              <a:t>NHS England Model Health System AMR Dashboard - UTI</a:t>
            </a:r>
            <a:endParaRPr lang="en-GB" dirty="0"/>
          </a:p>
        </p:txBody>
      </p:sp>
      <p:sp>
        <p:nvSpPr>
          <p:cNvPr id="5" name="Content Placeholder 2">
            <a:extLst>
              <a:ext uri="{FF2B5EF4-FFF2-40B4-BE49-F238E27FC236}">
                <a16:creationId xmlns:a16="http://schemas.microsoft.com/office/drawing/2014/main" id="{6BD21BA6-EC7E-7BD4-B3D0-5B094B9DE958}"/>
              </a:ext>
            </a:extLst>
          </p:cNvPr>
          <p:cNvSpPr>
            <a:spLocks noGrp="1"/>
          </p:cNvSpPr>
          <p:nvPr>
            <p:ph sz="quarter" idx="10"/>
          </p:nvPr>
        </p:nvSpPr>
        <p:spPr>
          <a:xfrm>
            <a:off x="5074329" y="1134419"/>
            <a:ext cx="3907438" cy="5561469"/>
          </a:xfrm>
          <a:prstGeom prst="round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chor="t">
            <a:noAutofit/>
          </a:bodyPr>
          <a:lstStyle/>
          <a:p>
            <a:pPr marL="0" indent="0">
              <a:buNone/>
            </a:pPr>
            <a:r>
              <a:rPr lang="en-GB" sz="1800" b="1" dirty="0">
                <a:solidFill>
                  <a:schemeClr val="accent1"/>
                </a:solidFill>
              </a:rPr>
              <a:t>How to access?</a:t>
            </a:r>
          </a:p>
          <a:p>
            <a:pPr marL="0" indent="0">
              <a:buNone/>
            </a:pPr>
            <a:r>
              <a:rPr lang="en-GB" sz="1800" dirty="0">
                <a:latin typeface="Arial"/>
                <a:cs typeface="Arial"/>
              </a:rPr>
              <a:t>Via Model Health System </a:t>
            </a:r>
            <a:r>
              <a:rPr lang="en-GB" sz="1800" dirty="0">
                <a:latin typeface="Arial"/>
                <a:cs typeface="Arial"/>
                <a:hlinkClick r:id="rId3"/>
              </a:rPr>
              <a:t>here</a:t>
            </a:r>
            <a:r>
              <a:rPr lang="en-GB" sz="1800" dirty="0">
                <a:latin typeface="Arial"/>
                <a:cs typeface="Arial"/>
              </a:rPr>
              <a:t> registration required</a:t>
            </a:r>
            <a:endParaRPr lang="en-GB" sz="1800" dirty="0"/>
          </a:p>
          <a:p>
            <a:pPr marL="0" indent="0">
              <a:buNone/>
            </a:pPr>
            <a:r>
              <a:rPr lang="en-GB" sz="1800" b="1" dirty="0">
                <a:solidFill>
                  <a:schemeClr val="accent1"/>
                </a:solidFill>
              </a:rPr>
              <a:t>Why use?</a:t>
            </a:r>
          </a:p>
          <a:p>
            <a:pPr marL="0" indent="0">
              <a:buNone/>
            </a:pPr>
            <a:r>
              <a:rPr lang="en-GB" sz="1800" dirty="0">
                <a:latin typeface="Arial"/>
                <a:cs typeface="Arial"/>
              </a:rPr>
              <a:t>Improvement of the UTI pathway at an integrated care system level. Reports a wide variety of UTI related metrics based on routine NHS data. Includes metric reporting by gender</a:t>
            </a:r>
            <a:endParaRPr lang="en-GB" sz="1800" dirty="0"/>
          </a:p>
          <a:p>
            <a:pPr marL="0" indent="0">
              <a:buNone/>
            </a:pPr>
            <a:r>
              <a:rPr lang="en-GB" sz="1800" b="1" dirty="0">
                <a:solidFill>
                  <a:srgbClr val="00B050"/>
                </a:solidFill>
              </a:rPr>
              <a:t>Good for:</a:t>
            </a:r>
          </a:p>
          <a:p>
            <a:pPr marL="0" indent="0">
              <a:buNone/>
            </a:pPr>
            <a:r>
              <a:rPr lang="en-GB" sz="1800" dirty="0">
                <a:solidFill>
                  <a:srgbClr val="00B050"/>
                </a:solidFill>
                <a:latin typeface="Arial"/>
                <a:cs typeface="Arial"/>
              </a:rPr>
              <a:t>System level improvement in a defined population known to have higher risk of antibiotic resistant UTI, and highest burden of Gram-negative blood stream infections (GNBSI). Reports population use of urinary catheters</a:t>
            </a:r>
            <a:endParaRPr lang="en-GB" sz="1800" dirty="0">
              <a:solidFill>
                <a:srgbClr val="00B050"/>
              </a:solidFill>
            </a:endParaRPr>
          </a:p>
        </p:txBody>
      </p:sp>
      <p:pic>
        <p:nvPicPr>
          <p:cNvPr id="3" name="Picture 3" descr="A picture containing timeline&#10;&#10;Description automatically generated">
            <a:extLst>
              <a:ext uri="{FF2B5EF4-FFF2-40B4-BE49-F238E27FC236}">
                <a16:creationId xmlns:a16="http://schemas.microsoft.com/office/drawing/2014/main" id="{532DB2A9-AA5B-1D7B-C3EC-064B4BF92A25}"/>
              </a:ext>
            </a:extLst>
          </p:cNvPr>
          <p:cNvPicPr>
            <a:picLocks noChangeAspect="1"/>
          </p:cNvPicPr>
          <p:nvPr/>
        </p:nvPicPr>
        <p:blipFill>
          <a:blip r:embed="rId4"/>
          <a:stretch>
            <a:fillRect/>
          </a:stretch>
        </p:blipFill>
        <p:spPr>
          <a:xfrm>
            <a:off x="275491" y="1130767"/>
            <a:ext cx="2605623" cy="2910629"/>
          </a:xfrm>
          <a:prstGeom prst="rect">
            <a:avLst/>
          </a:prstGeom>
        </p:spPr>
      </p:pic>
      <p:sp>
        <p:nvSpPr>
          <p:cNvPr id="7" name="Footer Placeholder 6">
            <a:extLst>
              <a:ext uri="{FF2B5EF4-FFF2-40B4-BE49-F238E27FC236}">
                <a16:creationId xmlns:a16="http://schemas.microsoft.com/office/drawing/2014/main" id="{486E6305-A256-CEF1-11A3-957B44AE7F49}"/>
              </a:ext>
            </a:extLst>
          </p:cNvPr>
          <p:cNvSpPr>
            <a:spLocks noGrp="1"/>
          </p:cNvSpPr>
          <p:nvPr>
            <p:ph type="ftr" sz="quarter" idx="3"/>
          </p:nvPr>
        </p:nvSpPr>
        <p:spPr>
          <a:xfrm>
            <a:off x="162233" y="6538898"/>
            <a:ext cx="5110591" cy="288746"/>
          </a:xfrm>
        </p:spPr>
        <p:txBody>
          <a:bodyPr/>
          <a:lstStyle/>
          <a:p>
            <a:pPr defTabSz="342900">
              <a:defRPr/>
            </a:pPr>
            <a:r>
              <a:rPr lang="en-US" dirty="0">
                <a:solidFill>
                  <a:srgbClr val="A5A5A5">
                    <a:lumMod val="60000"/>
                    <a:lumOff val="40000"/>
                  </a:srgbClr>
                </a:solidFill>
                <a:hlinkClick r:id="rId5"/>
              </a:rPr>
              <a:t>Elizabeth.beech@nhs.net</a:t>
            </a:r>
            <a:r>
              <a:rPr lang="en-US" dirty="0">
                <a:solidFill>
                  <a:srgbClr val="A5A5A5">
                    <a:lumMod val="60000"/>
                    <a:lumOff val="40000"/>
                  </a:srgbClr>
                </a:solidFill>
              </a:rPr>
              <a:t> Regional Antimicrobial Stewardship Lead NHS England South West</a:t>
            </a:r>
          </a:p>
        </p:txBody>
      </p:sp>
      <p:pic>
        <p:nvPicPr>
          <p:cNvPr id="8" name="Picture 7">
            <a:extLst>
              <a:ext uri="{FF2B5EF4-FFF2-40B4-BE49-F238E27FC236}">
                <a16:creationId xmlns:a16="http://schemas.microsoft.com/office/drawing/2014/main" id="{AA4A7CAC-9DB1-3F04-0B22-DC8848975C37}"/>
              </a:ext>
            </a:extLst>
          </p:cNvPr>
          <p:cNvPicPr>
            <a:picLocks noChangeAspect="1"/>
          </p:cNvPicPr>
          <p:nvPr/>
        </p:nvPicPr>
        <p:blipFill>
          <a:blip r:embed="rId6"/>
          <a:stretch>
            <a:fillRect/>
          </a:stretch>
        </p:blipFill>
        <p:spPr>
          <a:xfrm>
            <a:off x="231247" y="4085640"/>
            <a:ext cx="4798837" cy="2293194"/>
          </a:xfrm>
          <a:prstGeom prst="rect">
            <a:avLst/>
          </a:prstGeom>
        </p:spPr>
      </p:pic>
    </p:spTree>
    <p:extLst>
      <p:ext uri="{BB962C8B-B14F-4D97-AF65-F5344CB8AC3E}">
        <p14:creationId xmlns:p14="http://schemas.microsoft.com/office/powerpoint/2010/main" val="3050697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3FD23-7F16-2380-2B47-D2574EB9A8DE}"/>
              </a:ext>
            </a:extLst>
          </p:cNvPr>
          <p:cNvSpPr>
            <a:spLocks noGrp="1"/>
          </p:cNvSpPr>
          <p:nvPr>
            <p:ph type="title"/>
          </p:nvPr>
        </p:nvSpPr>
        <p:spPr>
          <a:xfrm>
            <a:off x="252165" y="875111"/>
            <a:ext cx="7526498" cy="968810"/>
          </a:xfrm>
        </p:spPr>
        <p:txBody>
          <a:bodyPr>
            <a:normAutofit fontScale="90000"/>
          </a:bodyPr>
          <a:lstStyle/>
          <a:p>
            <a:r>
              <a:rPr lang="en-GB" dirty="0">
                <a:latin typeface="Arial"/>
                <a:cs typeface="Arial"/>
              </a:rPr>
              <a:t>NHS BSA ePACT2 Antimicrobial Stewardship Dashboard</a:t>
            </a:r>
            <a:br>
              <a:rPr lang="en-GB" dirty="0">
                <a:latin typeface="Arial"/>
                <a:cs typeface="Arial"/>
              </a:rPr>
            </a:br>
            <a:r>
              <a:rPr lang="en-GB" dirty="0">
                <a:latin typeface="Arial"/>
                <a:cs typeface="Arial"/>
              </a:rPr>
              <a:t>RightCare UTI Focus Pack </a:t>
            </a:r>
            <a:br>
              <a:rPr lang="en-GB" dirty="0">
                <a:latin typeface="Arial"/>
                <a:cs typeface="Arial"/>
              </a:rPr>
            </a:br>
            <a:r>
              <a:rPr lang="en-GB" sz="1500" dirty="0">
                <a:solidFill>
                  <a:srgbClr val="5B9BD5"/>
                </a:solidFill>
                <a:latin typeface="Arial"/>
                <a:cs typeface="Arial"/>
              </a:rPr>
              <a:t> </a:t>
            </a:r>
            <a:br>
              <a:rPr lang="en-GB" sz="1500" dirty="0">
                <a:solidFill>
                  <a:srgbClr val="5B9BD5"/>
                </a:solidFill>
                <a:latin typeface="Arial"/>
                <a:cs typeface="Arial"/>
              </a:rPr>
            </a:br>
            <a:r>
              <a:rPr lang="en-GB" sz="2000" dirty="0">
                <a:solidFill>
                  <a:srgbClr val="5B9BD5"/>
                </a:solidFill>
                <a:latin typeface="Arial"/>
                <a:cs typeface="Arial"/>
              </a:rPr>
              <a:t>This dashboard is due to be replaced in 2024</a:t>
            </a:r>
            <a:br>
              <a:rPr lang="en-GB" dirty="0">
                <a:latin typeface="Arial"/>
                <a:cs typeface="Arial"/>
              </a:rPr>
            </a:br>
            <a:br>
              <a:rPr lang="en-GB" sz="1800" dirty="0">
                <a:solidFill>
                  <a:schemeClr val="accent5"/>
                </a:solidFill>
                <a:latin typeface="Arial"/>
                <a:cs typeface="Arial"/>
              </a:rPr>
            </a:br>
            <a:endParaRPr lang="en-GB" sz="1800" dirty="0">
              <a:solidFill>
                <a:schemeClr val="accent1">
                  <a:lumMod val="75000"/>
                </a:schemeClr>
              </a:solidFill>
            </a:endParaRPr>
          </a:p>
        </p:txBody>
      </p:sp>
      <p:sp>
        <p:nvSpPr>
          <p:cNvPr id="5" name="Content Placeholder 2">
            <a:extLst>
              <a:ext uri="{FF2B5EF4-FFF2-40B4-BE49-F238E27FC236}">
                <a16:creationId xmlns:a16="http://schemas.microsoft.com/office/drawing/2014/main" id="{6BD21BA6-EC7E-7BD4-B3D0-5B094B9DE958}"/>
              </a:ext>
            </a:extLst>
          </p:cNvPr>
          <p:cNvSpPr>
            <a:spLocks noGrp="1"/>
          </p:cNvSpPr>
          <p:nvPr>
            <p:ph sz="quarter" idx="10"/>
          </p:nvPr>
        </p:nvSpPr>
        <p:spPr>
          <a:xfrm>
            <a:off x="5043948" y="1114012"/>
            <a:ext cx="4024865" cy="5419134"/>
          </a:xfrm>
          <a:prstGeom prst="round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chor="t">
            <a:noAutofit/>
          </a:bodyPr>
          <a:lstStyle/>
          <a:p>
            <a:pPr marL="0" indent="0">
              <a:buNone/>
            </a:pPr>
            <a:r>
              <a:rPr lang="en-GB" sz="1800" b="1" dirty="0">
                <a:solidFill>
                  <a:schemeClr val="accent1"/>
                </a:solidFill>
              </a:rPr>
              <a:t>How to access?</a:t>
            </a:r>
          </a:p>
          <a:p>
            <a:pPr marL="0" indent="0">
              <a:buNone/>
            </a:pPr>
            <a:r>
              <a:rPr lang="en-GB" sz="1800" dirty="0">
                <a:latin typeface="Arial"/>
                <a:cs typeface="Arial"/>
              </a:rPr>
              <a:t>Via NHSBSA ePACT2 </a:t>
            </a:r>
            <a:r>
              <a:rPr lang="en-GB" sz="1800" dirty="0">
                <a:latin typeface="Arial"/>
                <a:cs typeface="Arial"/>
                <a:hlinkClick r:id="rId3"/>
              </a:rPr>
              <a:t>here</a:t>
            </a:r>
            <a:r>
              <a:rPr lang="en-GB" sz="1800" dirty="0">
                <a:latin typeface="Arial"/>
                <a:cs typeface="Arial"/>
              </a:rPr>
              <a:t> registration required. RightCare UTI data packs via FutureNHS </a:t>
            </a:r>
            <a:r>
              <a:rPr lang="en-GB" sz="1800" dirty="0">
                <a:latin typeface="Arial"/>
                <a:cs typeface="Arial"/>
                <a:hlinkClick r:id="rId4"/>
              </a:rPr>
              <a:t>here</a:t>
            </a:r>
            <a:endParaRPr lang="en-GB" sz="1800" dirty="0"/>
          </a:p>
          <a:p>
            <a:pPr marL="0" indent="0">
              <a:buNone/>
            </a:pPr>
            <a:r>
              <a:rPr lang="en-GB" sz="1800" b="1" dirty="0">
                <a:solidFill>
                  <a:schemeClr val="accent1"/>
                </a:solidFill>
              </a:rPr>
              <a:t>Why use?</a:t>
            </a:r>
          </a:p>
          <a:p>
            <a:pPr marL="0" indent="0">
              <a:buNone/>
            </a:pPr>
            <a:r>
              <a:rPr lang="en-GB" sz="1800" dirty="0">
                <a:latin typeface="Arial"/>
                <a:cs typeface="Arial"/>
              </a:rPr>
              <a:t>Aligns to the primary care antibiotic prescribing metrics in use in RightCare UTI data pack which focus on improving the management of lower UTI in people aged 70+Y in primary care</a:t>
            </a:r>
            <a:endParaRPr lang="en-GB" sz="1800" dirty="0"/>
          </a:p>
          <a:p>
            <a:pPr marL="0" indent="0">
              <a:buNone/>
            </a:pPr>
            <a:r>
              <a:rPr lang="en-GB" sz="1800" b="1" dirty="0">
                <a:solidFill>
                  <a:srgbClr val="00B050"/>
                </a:solidFill>
              </a:rPr>
              <a:t>Good for:</a:t>
            </a:r>
          </a:p>
          <a:p>
            <a:pPr marL="0" indent="0">
              <a:buNone/>
            </a:pPr>
            <a:r>
              <a:rPr lang="en-GB" sz="1800" dirty="0">
                <a:solidFill>
                  <a:srgbClr val="00B050"/>
                </a:solidFill>
                <a:latin typeface="Arial"/>
                <a:cs typeface="Arial"/>
              </a:rPr>
              <a:t>Improvement in a defined population known to have higher risk of antibiotic resistant UTI, and highest burden of Gram-negative blood stream infections (GNBSI). </a:t>
            </a:r>
            <a:endParaRPr lang="en-GB" sz="1800" dirty="0">
              <a:solidFill>
                <a:srgbClr val="00B050"/>
              </a:solidFill>
            </a:endParaRPr>
          </a:p>
        </p:txBody>
      </p:sp>
      <p:sp>
        <p:nvSpPr>
          <p:cNvPr id="4" name="Footer Placeholder 3">
            <a:extLst>
              <a:ext uri="{FF2B5EF4-FFF2-40B4-BE49-F238E27FC236}">
                <a16:creationId xmlns:a16="http://schemas.microsoft.com/office/drawing/2014/main" id="{B8D415DA-A0BA-C37C-602E-F4B59897B257}"/>
              </a:ext>
            </a:extLst>
          </p:cNvPr>
          <p:cNvSpPr>
            <a:spLocks noGrp="1"/>
          </p:cNvSpPr>
          <p:nvPr>
            <p:ph type="ftr" sz="quarter" idx="3"/>
          </p:nvPr>
        </p:nvSpPr>
        <p:spPr>
          <a:xfrm>
            <a:off x="545690" y="6381567"/>
            <a:ext cx="5026231" cy="317622"/>
          </a:xfrm>
        </p:spPr>
        <p:txBody>
          <a:bodyPr/>
          <a:lstStyle/>
          <a:p>
            <a:pPr defTabSz="342900">
              <a:defRPr/>
            </a:pPr>
            <a:r>
              <a:rPr lang="en-US" dirty="0">
                <a:solidFill>
                  <a:srgbClr val="A5A5A5">
                    <a:lumMod val="60000"/>
                    <a:lumOff val="40000"/>
                  </a:srgbClr>
                </a:solidFill>
                <a:hlinkClick r:id="rId5"/>
              </a:rPr>
              <a:t>Elizabeth.beech@nhs.net</a:t>
            </a:r>
            <a:r>
              <a:rPr lang="en-US" dirty="0">
                <a:solidFill>
                  <a:srgbClr val="A5A5A5">
                    <a:lumMod val="60000"/>
                    <a:lumOff val="40000"/>
                  </a:srgbClr>
                </a:solidFill>
              </a:rPr>
              <a:t> Regional Antimicrobial Stewardship Lead NHS England South West</a:t>
            </a:r>
          </a:p>
          <a:p>
            <a:pPr defTabSz="342900">
              <a:defRPr/>
            </a:pPr>
            <a:endParaRPr lang="en-US" dirty="0">
              <a:solidFill>
                <a:srgbClr val="A5A5A5">
                  <a:lumMod val="60000"/>
                  <a:lumOff val="40000"/>
                </a:srgbClr>
              </a:solidFill>
            </a:endParaRPr>
          </a:p>
        </p:txBody>
      </p:sp>
      <p:pic>
        <p:nvPicPr>
          <p:cNvPr id="9" name="Picture 8">
            <a:extLst>
              <a:ext uri="{FF2B5EF4-FFF2-40B4-BE49-F238E27FC236}">
                <a16:creationId xmlns:a16="http://schemas.microsoft.com/office/drawing/2014/main" id="{8C314A2C-BB55-385B-666B-22D5B415D8BB}"/>
              </a:ext>
            </a:extLst>
          </p:cNvPr>
          <p:cNvPicPr>
            <a:picLocks noChangeAspect="1"/>
          </p:cNvPicPr>
          <p:nvPr/>
        </p:nvPicPr>
        <p:blipFill rotWithShape="1">
          <a:blip r:embed="rId6"/>
          <a:srcRect r="7629"/>
          <a:stretch/>
        </p:blipFill>
        <p:spPr>
          <a:xfrm>
            <a:off x="311163" y="2898913"/>
            <a:ext cx="4642773" cy="3236642"/>
          </a:xfrm>
          <a:prstGeom prst="rect">
            <a:avLst/>
          </a:prstGeom>
        </p:spPr>
      </p:pic>
      <p:sp>
        <p:nvSpPr>
          <p:cNvPr id="6" name="TextBox 5">
            <a:extLst>
              <a:ext uri="{FF2B5EF4-FFF2-40B4-BE49-F238E27FC236}">
                <a16:creationId xmlns:a16="http://schemas.microsoft.com/office/drawing/2014/main" id="{044B5290-7471-E8E9-B428-2C7060CAB43B}"/>
              </a:ext>
            </a:extLst>
          </p:cNvPr>
          <p:cNvSpPr txBox="1"/>
          <p:nvPr/>
        </p:nvSpPr>
        <p:spPr>
          <a:xfrm>
            <a:off x="252165" y="1909752"/>
            <a:ext cx="4791783" cy="923330"/>
          </a:xfrm>
          <a:prstGeom prst="rect">
            <a:avLst/>
          </a:prstGeom>
          <a:noFill/>
        </p:spPr>
        <p:txBody>
          <a:bodyPr wrap="square">
            <a:spAutoFit/>
          </a:bodyPr>
          <a:lstStyle/>
          <a:p>
            <a:r>
              <a:rPr lang="en-GB" sz="1800" dirty="0">
                <a:solidFill>
                  <a:schemeClr val="accent1">
                    <a:lumMod val="75000"/>
                  </a:schemeClr>
                </a:solidFill>
                <a:latin typeface="Arial"/>
                <a:cs typeface="Arial"/>
              </a:rPr>
              <a:t>Combined antibiotic items prescribed to patients aged 70 years plus per 1,000 patient list size aged 70 years plus for BSW PCN</a:t>
            </a:r>
            <a:endParaRPr lang="en-GB" dirty="0"/>
          </a:p>
        </p:txBody>
      </p:sp>
    </p:spTree>
    <p:extLst>
      <p:ext uri="{BB962C8B-B14F-4D97-AF65-F5344CB8AC3E}">
        <p14:creationId xmlns:p14="http://schemas.microsoft.com/office/powerpoint/2010/main" val="870709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3FD23-7F16-2380-2B47-D2574EB9A8DE}"/>
              </a:ext>
            </a:extLst>
          </p:cNvPr>
          <p:cNvSpPr>
            <a:spLocks noGrp="1"/>
          </p:cNvSpPr>
          <p:nvPr>
            <p:ph type="title"/>
          </p:nvPr>
        </p:nvSpPr>
        <p:spPr>
          <a:xfrm>
            <a:off x="193172" y="289983"/>
            <a:ext cx="8056200" cy="793273"/>
          </a:xfrm>
        </p:spPr>
        <p:txBody>
          <a:bodyPr>
            <a:normAutofit fontScale="90000"/>
          </a:bodyPr>
          <a:lstStyle/>
          <a:p>
            <a:r>
              <a:rPr lang="en-GB" dirty="0">
                <a:latin typeface="Arial"/>
                <a:cs typeface="Arial"/>
              </a:rPr>
              <a:t>NHS BSA ePACT2 Antimicrobial Stewardship Dashboard</a:t>
            </a:r>
            <a:br>
              <a:rPr lang="en-GB" dirty="0">
                <a:latin typeface="Arial"/>
                <a:cs typeface="Arial"/>
              </a:rPr>
            </a:br>
            <a:r>
              <a:rPr lang="en-GB" dirty="0">
                <a:latin typeface="Arial"/>
                <a:cs typeface="Arial"/>
              </a:rPr>
              <a:t>UTI</a:t>
            </a:r>
            <a:endParaRPr lang="en-GB" sz="2000" dirty="0">
              <a:solidFill>
                <a:schemeClr val="accent1"/>
              </a:solidFill>
            </a:endParaRPr>
          </a:p>
        </p:txBody>
      </p:sp>
      <p:sp>
        <p:nvSpPr>
          <p:cNvPr id="5" name="Content Placeholder 2">
            <a:extLst>
              <a:ext uri="{FF2B5EF4-FFF2-40B4-BE49-F238E27FC236}">
                <a16:creationId xmlns:a16="http://schemas.microsoft.com/office/drawing/2014/main" id="{6BD21BA6-EC7E-7BD4-B3D0-5B094B9DE958}"/>
              </a:ext>
            </a:extLst>
          </p:cNvPr>
          <p:cNvSpPr>
            <a:spLocks noGrp="1"/>
          </p:cNvSpPr>
          <p:nvPr>
            <p:ph sz="quarter" idx="10"/>
          </p:nvPr>
        </p:nvSpPr>
        <p:spPr>
          <a:xfrm>
            <a:off x="4675801" y="1139869"/>
            <a:ext cx="4350465" cy="5473874"/>
          </a:xfrm>
          <a:prstGeom prst="round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chor="t">
            <a:noAutofit/>
          </a:bodyPr>
          <a:lstStyle/>
          <a:p>
            <a:pPr marL="0" indent="0">
              <a:buNone/>
            </a:pPr>
            <a:r>
              <a:rPr lang="en-GB" sz="1800" b="1" dirty="0">
                <a:solidFill>
                  <a:schemeClr val="accent1"/>
                </a:solidFill>
              </a:rPr>
              <a:t>How to access?</a:t>
            </a:r>
          </a:p>
          <a:p>
            <a:pPr marL="0" indent="0">
              <a:buNone/>
            </a:pPr>
            <a:r>
              <a:rPr lang="en-GB" sz="1800" dirty="0">
                <a:latin typeface="Arial"/>
                <a:cs typeface="Arial"/>
              </a:rPr>
              <a:t>Via NHSBSA ePACT2 </a:t>
            </a:r>
            <a:r>
              <a:rPr lang="en-GB" sz="1800" dirty="0">
                <a:latin typeface="Arial"/>
                <a:cs typeface="Arial"/>
                <a:hlinkClick r:id="rId3"/>
              </a:rPr>
              <a:t>here</a:t>
            </a:r>
            <a:r>
              <a:rPr lang="en-GB" sz="1800" dirty="0">
                <a:latin typeface="Arial"/>
                <a:cs typeface="Arial"/>
              </a:rPr>
              <a:t> registration required. </a:t>
            </a:r>
          </a:p>
          <a:p>
            <a:pPr marL="0" indent="0">
              <a:buNone/>
            </a:pPr>
            <a:r>
              <a:rPr lang="en-GB" sz="1800" b="1" dirty="0">
                <a:solidFill>
                  <a:schemeClr val="accent1"/>
                </a:solidFill>
              </a:rPr>
              <a:t>Why use?</a:t>
            </a:r>
          </a:p>
          <a:p>
            <a:pPr marL="0" indent="0">
              <a:buNone/>
            </a:pPr>
            <a:r>
              <a:rPr lang="en-GB" sz="1800" dirty="0">
                <a:latin typeface="Arial"/>
                <a:cs typeface="Arial"/>
              </a:rPr>
              <a:t>Aligns to the primary care antibiotic prescribing metrics in use in Model Health System which focus on improving the management of lower UTI in people aged 70+Y in primary care</a:t>
            </a:r>
            <a:endParaRPr lang="en-GB" sz="1800" dirty="0"/>
          </a:p>
          <a:p>
            <a:pPr marL="0" indent="0">
              <a:buNone/>
            </a:pPr>
            <a:r>
              <a:rPr lang="en-GB" sz="1800" b="1" dirty="0">
                <a:solidFill>
                  <a:srgbClr val="00B050"/>
                </a:solidFill>
              </a:rPr>
              <a:t>Good for:</a:t>
            </a:r>
          </a:p>
          <a:p>
            <a:pPr marL="0" indent="0">
              <a:buNone/>
            </a:pPr>
            <a:r>
              <a:rPr lang="en-GB" sz="1800" dirty="0">
                <a:solidFill>
                  <a:srgbClr val="00B050"/>
                </a:solidFill>
                <a:latin typeface="Arial"/>
                <a:cs typeface="Arial"/>
              </a:rPr>
              <a:t>Improvement in antibiotic management of LUTI in selected populations by age and gender. Includes population metric for urinary catheter use by age and gender.</a:t>
            </a:r>
          </a:p>
          <a:p>
            <a:pPr marL="0" indent="0">
              <a:buNone/>
            </a:pPr>
            <a:r>
              <a:rPr lang="en-GB" sz="1800" dirty="0">
                <a:solidFill>
                  <a:srgbClr val="00B050"/>
                </a:solidFill>
                <a:latin typeface="Arial"/>
                <a:cs typeface="Arial"/>
              </a:rPr>
              <a:t>Reports people counts for repeated nitrofurantoin and trimethoprim risks</a:t>
            </a:r>
            <a:endParaRPr lang="en-GB" sz="1800" dirty="0">
              <a:solidFill>
                <a:srgbClr val="00B050"/>
              </a:solidFill>
            </a:endParaRPr>
          </a:p>
        </p:txBody>
      </p:sp>
      <p:sp>
        <p:nvSpPr>
          <p:cNvPr id="4" name="Footer Placeholder 3">
            <a:extLst>
              <a:ext uri="{FF2B5EF4-FFF2-40B4-BE49-F238E27FC236}">
                <a16:creationId xmlns:a16="http://schemas.microsoft.com/office/drawing/2014/main" id="{B8D415DA-A0BA-C37C-602E-F4B59897B257}"/>
              </a:ext>
            </a:extLst>
          </p:cNvPr>
          <p:cNvSpPr>
            <a:spLocks noGrp="1"/>
          </p:cNvSpPr>
          <p:nvPr>
            <p:ph type="ftr" sz="quarter" idx="3"/>
          </p:nvPr>
        </p:nvSpPr>
        <p:spPr>
          <a:xfrm>
            <a:off x="142226" y="6631481"/>
            <a:ext cx="5118954" cy="267089"/>
          </a:xfrm>
        </p:spPr>
        <p:txBody>
          <a:bodyPr/>
          <a:lstStyle/>
          <a:p>
            <a:pPr defTabSz="342900">
              <a:defRPr/>
            </a:pPr>
            <a:r>
              <a:rPr lang="en-US" dirty="0">
                <a:solidFill>
                  <a:srgbClr val="A5A5A5">
                    <a:lumMod val="60000"/>
                    <a:lumOff val="40000"/>
                  </a:srgbClr>
                </a:solidFill>
                <a:hlinkClick r:id="rId4"/>
              </a:rPr>
              <a:t>Elizabeth.beech@nhs.net</a:t>
            </a:r>
            <a:r>
              <a:rPr lang="en-US" dirty="0">
                <a:solidFill>
                  <a:srgbClr val="A5A5A5">
                    <a:lumMod val="60000"/>
                    <a:lumOff val="40000"/>
                  </a:srgbClr>
                </a:solidFill>
              </a:rPr>
              <a:t> Regional Antimicrobial Stewardship Lead NHS England South West</a:t>
            </a:r>
          </a:p>
          <a:p>
            <a:pPr defTabSz="342900">
              <a:defRPr/>
            </a:pPr>
            <a:endParaRPr lang="en-US" dirty="0">
              <a:solidFill>
                <a:srgbClr val="A5A5A5">
                  <a:lumMod val="60000"/>
                  <a:lumOff val="40000"/>
                </a:srgbClr>
              </a:solidFill>
            </a:endParaRPr>
          </a:p>
        </p:txBody>
      </p:sp>
      <p:pic>
        <p:nvPicPr>
          <p:cNvPr id="10" name="Picture 9">
            <a:extLst>
              <a:ext uri="{FF2B5EF4-FFF2-40B4-BE49-F238E27FC236}">
                <a16:creationId xmlns:a16="http://schemas.microsoft.com/office/drawing/2014/main" id="{31BF7411-A5C3-48D9-D633-5A04C705ECF8}"/>
              </a:ext>
            </a:extLst>
          </p:cNvPr>
          <p:cNvPicPr>
            <a:picLocks noChangeAspect="1"/>
          </p:cNvPicPr>
          <p:nvPr/>
        </p:nvPicPr>
        <p:blipFill>
          <a:blip r:embed="rId5"/>
          <a:stretch>
            <a:fillRect/>
          </a:stretch>
        </p:blipFill>
        <p:spPr>
          <a:xfrm>
            <a:off x="273608" y="2143618"/>
            <a:ext cx="4232171" cy="2736086"/>
          </a:xfrm>
          <a:prstGeom prst="rect">
            <a:avLst/>
          </a:prstGeom>
        </p:spPr>
      </p:pic>
      <p:pic>
        <p:nvPicPr>
          <p:cNvPr id="11" name="Picture 10">
            <a:extLst>
              <a:ext uri="{FF2B5EF4-FFF2-40B4-BE49-F238E27FC236}">
                <a16:creationId xmlns:a16="http://schemas.microsoft.com/office/drawing/2014/main" id="{7BE2ACB2-B18C-9E7F-0D20-C855DA5010F7}"/>
              </a:ext>
            </a:extLst>
          </p:cNvPr>
          <p:cNvPicPr>
            <a:picLocks noChangeAspect="1"/>
          </p:cNvPicPr>
          <p:nvPr/>
        </p:nvPicPr>
        <p:blipFill>
          <a:blip r:embed="rId6"/>
          <a:stretch>
            <a:fillRect/>
          </a:stretch>
        </p:blipFill>
        <p:spPr>
          <a:xfrm>
            <a:off x="1607117" y="5058455"/>
            <a:ext cx="1982104" cy="1394274"/>
          </a:xfrm>
          <a:prstGeom prst="rect">
            <a:avLst/>
          </a:prstGeom>
        </p:spPr>
      </p:pic>
      <p:sp>
        <p:nvSpPr>
          <p:cNvPr id="3" name="Title 1">
            <a:extLst>
              <a:ext uri="{FF2B5EF4-FFF2-40B4-BE49-F238E27FC236}">
                <a16:creationId xmlns:a16="http://schemas.microsoft.com/office/drawing/2014/main" id="{220F2ADA-9946-179A-7B54-D43A04C3B6A5}"/>
              </a:ext>
            </a:extLst>
          </p:cNvPr>
          <p:cNvSpPr txBox="1">
            <a:spLocks/>
          </p:cNvSpPr>
          <p:nvPr/>
        </p:nvSpPr>
        <p:spPr>
          <a:xfrm>
            <a:off x="155312" y="1131549"/>
            <a:ext cx="4232171" cy="793273"/>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700" b="0" kern="1200">
                <a:solidFill>
                  <a:srgbClr val="005EB8"/>
                </a:solidFill>
                <a:latin typeface="Arial" panose="020B0604020202020204" pitchFamily="34" charset="0"/>
                <a:ea typeface="+mj-ea"/>
                <a:cs typeface="Arial" panose="020B0604020202020204" pitchFamily="34" charset="0"/>
              </a:defRPr>
            </a:lvl1pPr>
          </a:lstStyle>
          <a:p>
            <a:r>
              <a:rPr lang="en-GB" sz="2000" dirty="0">
                <a:latin typeface="Arial"/>
                <a:cs typeface="Arial"/>
              </a:rPr>
              <a:t>N</a:t>
            </a:r>
            <a:r>
              <a:rPr lang="en-GB" sz="2000" dirty="0">
                <a:solidFill>
                  <a:schemeClr val="accent1"/>
                </a:solidFill>
                <a:latin typeface="Arial"/>
                <a:cs typeface="Arial"/>
              </a:rPr>
              <a:t>earing publication and will report people metrics</a:t>
            </a:r>
            <a:endParaRPr lang="en-GB" sz="2000" dirty="0">
              <a:solidFill>
                <a:schemeClr val="accent1"/>
              </a:solidFill>
            </a:endParaRPr>
          </a:p>
        </p:txBody>
      </p:sp>
    </p:spTree>
    <p:extLst>
      <p:ext uri="{BB962C8B-B14F-4D97-AF65-F5344CB8AC3E}">
        <p14:creationId xmlns:p14="http://schemas.microsoft.com/office/powerpoint/2010/main" val="706575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3FEB8866-E5E5-4BDB-9C93-384EA0BF98A2}"/>
              </a:ext>
            </a:extLst>
          </p:cNvPr>
          <p:cNvSpPr>
            <a:spLocks noGrp="1" noChangeArrowheads="1"/>
          </p:cNvSpPr>
          <p:nvPr>
            <p:ph type="title"/>
          </p:nvPr>
        </p:nvSpPr>
        <p:spPr>
          <a:xfrm>
            <a:off x="1873308" y="530003"/>
            <a:ext cx="6924675" cy="879070"/>
          </a:xfrm>
        </p:spPr>
        <p:txBody>
          <a:bodyPr/>
          <a:lstStyle/>
          <a:p>
            <a:pPr eaLnBrk="1" hangingPunct="1"/>
            <a:r>
              <a:rPr lang="en-GB" altLang="en-US" b="0" dirty="0">
                <a:solidFill>
                  <a:srgbClr val="AF1E2C"/>
                </a:solidFill>
                <a:latin typeface="Arial" panose="020B0604020202020204" pitchFamily="34" charset="0"/>
                <a:cs typeface="Arial" panose="020B0604020202020204" pitchFamily="34" charset="0"/>
              </a:rPr>
              <a:t>Many thanks</a:t>
            </a:r>
          </a:p>
        </p:txBody>
      </p:sp>
      <p:sp>
        <p:nvSpPr>
          <p:cNvPr id="6" name="TextBox 5">
            <a:extLst>
              <a:ext uri="{FF2B5EF4-FFF2-40B4-BE49-F238E27FC236}">
                <a16:creationId xmlns:a16="http://schemas.microsoft.com/office/drawing/2014/main" id="{D1C62B3C-EDBC-4CEC-9B35-E9E35BB473C2}"/>
              </a:ext>
            </a:extLst>
          </p:cNvPr>
          <p:cNvSpPr txBox="1"/>
          <p:nvPr/>
        </p:nvSpPr>
        <p:spPr>
          <a:xfrm>
            <a:off x="0" y="1601525"/>
            <a:ext cx="677108" cy="4694832"/>
          </a:xfrm>
          <a:prstGeom prst="rect">
            <a:avLst/>
          </a:prstGeom>
          <a:solidFill>
            <a:srgbClr val="F57B17"/>
          </a:solidFill>
        </p:spPr>
        <p:txBody>
          <a:bodyPr vert="vert270" wrap="square">
            <a:spAutoFit/>
          </a:bodyPr>
          <a:lstStyle/>
          <a:p>
            <a:pPr algn="ctr" eaLnBrk="1" hangingPunct="1">
              <a:defRPr/>
            </a:pPr>
            <a:r>
              <a:rPr lang="en-GB" sz="1600" dirty="0">
                <a:solidFill>
                  <a:srgbClr val="000000"/>
                </a:solidFill>
              </a:rPr>
              <a:t>Clinical Scenario</a:t>
            </a:r>
          </a:p>
          <a:p>
            <a:pPr algn="ctr" eaLnBrk="1" hangingPunct="1">
              <a:defRPr/>
            </a:pPr>
            <a:r>
              <a:rPr lang="en-GB" sz="1600" dirty="0">
                <a:solidFill>
                  <a:srgbClr val="000000"/>
                </a:solidFill>
              </a:rPr>
              <a:t>Urinary Tract Infection</a:t>
            </a:r>
          </a:p>
        </p:txBody>
      </p:sp>
      <p:sp>
        <p:nvSpPr>
          <p:cNvPr id="5" name="TextBox 4">
            <a:extLst>
              <a:ext uri="{FF2B5EF4-FFF2-40B4-BE49-F238E27FC236}">
                <a16:creationId xmlns:a16="http://schemas.microsoft.com/office/drawing/2014/main" id="{6224F843-232B-43A9-AA8A-B863487F1505}"/>
              </a:ext>
            </a:extLst>
          </p:cNvPr>
          <p:cNvSpPr txBox="1">
            <a:spLocks noChangeArrowheads="1"/>
          </p:cNvSpPr>
          <p:nvPr/>
        </p:nvSpPr>
        <p:spPr bwMode="auto">
          <a:xfrm>
            <a:off x="3043695" y="6442075"/>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3" name="Content Placeholder 2">
            <a:extLst>
              <a:ext uri="{FF2B5EF4-FFF2-40B4-BE49-F238E27FC236}">
                <a16:creationId xmlns:a16="http://schemas.microsoft.com/office/drawing/2014/main" id="{16F1FC25-90CB-43BB-82EB-97AD13A18BC7}"/>
              </a:ext>
            </a:extLst>
          </p:cNvPr>
          <p:cNvSpPr>
            <a:spLocks noGrp="1"/>
          </p:cNvSpPr>
          <p:nvPr>
            <p:ph idx="1"/>
          </p:nvPr>
        </p:nvSpPr>
        <p:spPr>
          <a:xfrm>
            <a:off x="804617" y="1999985"/>
            <a:ext cx="4033390" cy="4351338"/>
          </a:xfrm>
        </p:spPr>
        <p:txBody>
          <a:bodyPr>
            <a:noAutofit/>
          </a:bodyPr>
          <a:lstStyle/>
          <a:p>
            <a:r>
              <a:rPr lang="en-GB" sz="1600" dirty="0"/>
              <a:t>Avril Tucker - Antimicrobial Pharmacist, NHS Wales</a:t>
            </a:r>
          </a:p>
          <a:p>
            <a:r>
              <a:rPr lang="en-GB" sz="1600" dirty="0"/>
              <a:t>Catherine Hayes – PCIU, UKHSA</a:t>
            </a:r>
          </a:p>
          <a:p>
            <a:r>
              <a:rPr lang="en-GB" sz="1600" dirty="0"/>
              <a:t>Dharini Shanmugabavan – RCGP</a:t>
            </a:r>
          </a:p>
          <a:p>
            <a:r>
              <a:rPr lang="en-GB" sz="1600" dirty="0"/>
              <a:t>Donna Lecky – PCIU, UKHSA</a:t>
            </a:r>
          </a:p>
          <a:p>
            <a:r>
              <a:rPr lang="en-GB" sz="1600" dirty="0"/>
              <a:t>Elizabeth Beech – Antimicrobial Stewardship Lead, NHS South West</a:t>
            </a:r>
          </a:p>
          <a:p>
            <a:r>
              <a:rPr lang="en-GB" sz="1600" dirty="0"/>
              <a:t>Emily Cooper – Primary Care and Interventions Unit (PCIU), UKHSA</a:t>
            </a:r>
          </a:p>
          <a:p>
            <a:r>
              <a:rPr lang="en-GB" sz="1600" dirty="0"/>
              <a:t>Joseph Besford – RCGP</a:t>
            </a:r>
          </a:p>
          <a:p>
            <a:r>
              <a:rPr lang="en-GB" sz="1600" dirty="0"/>
              <a:t>Katherine Henderson – Lead Scientist for AMR/AMU, UKHSA</a:t>
            </a:r>
          </a:p>
          <a:p>
            <a:r>
              <a:rPr lang="en-GB" sz="1600" dirty="0"/>
              <a:t>Kate Ellis – Senior Scientist for NIHR IPAP AMRP in UTI, UKHSA</a:t>
            </a:r>
          </a:p>
        </p:txBody>
      </p:sp>
      <p:sp>
        <p:nvSpPr>
          <p:cNvPr id="2" name="Content Placeholder 2">
            <a:extLst>
              <a:ext uri="{FF2B5EF4-FFF2-40B4-BE49-F238E27FC236}">
                <a16:creationId xmlns:a16="http://schemas.microsoft.com/office/drawing/2014/main" id="{FE9EBA87-01DE-7752-523A-9FCA25667908}"/>
              </a:ext>
            </a:extLst>
          </p:cNvPr>
          <p:cNvSpPr txBox="1">
            <a:spLocks/>
          </p:cNvSpPr>
          <p:nvPr/>
        </p:nvSpPr>
        <p:spPr>
          <a:xfrm>
            <a:off x="4965516" y="1999985"/>
            <a:ext cx="392013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Leigh Sanyaolu – GP and Researcher at Cardiff University </a:t>
            </a:r>
          </a:p>
          <a:p>
            <a:r>
              <a:rPr lang="en-GB" sz="1600" dirty="0"/>
              <a:t>Liam Clayton – PCIU, UKHSA</a:t>
            </a:r>
          </a:p>
          <a:p>
            <a:r>
              <a:rPr lang="en-GB" sz="1600" dirty="0"/>
              <a:t>Lizzie Richmond - RCGP</a:t>
            </a:r>
          </a:p>
          <a:p>
            <a:r>
              <a:rPr lang="en-GB" sz="1600" dirty="0"/>
              <a:t>Naomi Fleming – Antimicrobial Stewardship Lead, NHS East of England </a:t>
            </a:r>
          </a:p>
          <a:p>
            <a:r>
              <a:rPr lang="en-GB" sz="1600" dirty="0"/>
              <a:t>Philippa Moore – Consultant microbiologist, NHS Gloucestershire </a:t>
            </a:r>
          </a:p>
          <a:p>
            <a:r>
              <a:rPr lang="en-GB" sz="1600" dirty="0"/>
              <a:t>Rebecca Guy – Principal Scientist - Epidemiology, UKHSA</a:t>
            </a:r>
          </a:p>
          <a:p>
            <a:r>
              <a:rPr lang="en-GB" sz="1600" dirty="0"/>
              <a:t>The AMR team within UKHSA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71144-C893-491B-BB7E-F75F6F605DF9}"/>
              </a:ext>
            </a:extLst>
          </p:cNvPr>
          <p:cNvSpPr>
            <a:spLocks noGrp="1"/>
          </p:cNvSpPr>
          <p:nvPr>
            <p:ph type="title"/>
          </p:nvPr>
        </p:nvSpPr>
        <p:spPr>
          <a:xfrm>
            <a:off x="1812758" y="461614"/>
            <a:ext cx="6192758" cy="994172"/>
          </a:xfrm>
        </p:spPr>
        <p:txBody>
          <a:bodyPr>
            <a:normAutofit/>
          </a:bodyPr>
          <a:lstStyle/>
          <a:p>
            <a:pPr algn="ctr"/>
            <a:r>
              <a:rPr lang="en-GB" b="0" dirty="0"/>
              <a:t>Panel Discussion</a:t>
            </a:r>
            <a:endParaRPr lang="en-GB" b="0" dirty="0">
              <a:solidFill>
                <a:schemeClr val="tx1"/>
              </a:solidFill>
            </a:endParaRPr>
          </a:p>
        </p:txBody>
      </p:sp>
      <p:sp>
        <p:nvSpPr>
          <p:cNvPr id="5" name="Footer Placeholder 4">
            <a:extLst>
              <a:ext uri="{FF2B5EF4-FFF2-40B4-BE49-F238E27FC236}">
                <a16:creationId xmlns:a16="http://schemas.microsoft.com/office/drawing/2014/main" id="{44312B09-D33F-49D5-8A13-CFFE62719EFF}"/>
              </a:ext>
            </a:extLst>
          </p:cNvPr>
          <p:cNvSpPr>
            <a:spLocks noGrp="1"/>
          </p:cNvSpPr>
          <p:nvPr>
            <p:ph type="ftr" sz="quarter" idx="4294967295"/>
          </p:nvPr>
        </p:nvSpPr>
        <p:spPr>
          <a:xfrm>
            <a:off x="2175881" y="6492875"/>
            <a:ext cx="4114800" cy="365125"/>
          </a:xfrm>
          <a:prstGeom prst="rect">
            <a:avLst/>
          </a:prstGeom>
        </p:spPr>
        <p:txBody>
          <a:bodyPr/>
          <a:lstStyle>
            <a:defPPr>
              <a:defRPr lang="en-US"/>
            </a:defPPr>
            <a:lvl1pPr marL="0" algn="ct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www.rcgp.org.uk/TARGETantibiotics</a:t>
            </a:r>
            <a:endParaRPr lang="en-GB" sz="1050" dirty="0"/>
          </a:p>
        </p:txBody>
      </p:sp>
      <p:sp>
        <p:nvSpPr>
          <p:cNvPr id="15" name="TextBox 14">
            <a:extLst>
              <a:ext uri="{FF2B5EF4-FFF2-40B4-BE49-F238E27FC236}">
                <a16:creationId xmlns:a16="http://schemas.microsoft.com/office/drawing/2014/main" id="{C47D31E5-499E-B77D-4800-578818BACEDA}"/>
              </a:ext>
            </a:extLst>
          </p:cNvPr>
          <p:cNvSpPr txBox="1"/>
          <p:nvPr/>
        </p:nvSpPr>
        <p:spPr>
          <a:xfrm>
            <a:off x="41187" y="4632230"/>
            <a:ext cx="2222210" cy="1546577"/>
          </a:xfrm>
          <a:prstGeom prst="rect">
            <a:avLst/>
          </a:prstGeom>
          <a:noFill/>
        </p:spPr>
        <p:txBody>
          <a:bodyPr wrap="square" rtlCol="0">
            <a:spAutoFit/>
          </a:bodyPr>
          <a:lstStyle/>
          <a:p>
            <a:pPr algn="ctr"/>
            <a:r>
              <a:rPr lang="en-GB" sz="1350" b="1" dirty="0">
                <a:solidFill>
                  <a:srgbClr val="000000"/>
                </a:solidFill>
                <a:latin typeface="Arial" panose="020B0604020202020204" pitchFamily="34" charset="0"/>
                <a:cs typeface="Arial" panose="020B0604020202020204" pitchFamily="34" charset="0"/>
              </a:rPr>
              <a:t>Dr Philippa Moore</a:t>
            </a:r>
          </a:p>
          <a:p>
            <a:pPr algn="ctr"/>
            <a:r>
              <a:rPr lang="en-GB" sz="1350" dirty="0">
                <a:solidFill>
                  <a:srgbClr val="000000"/>
                </a:solidFill>
                <a:latin typeface="Arial" panose="020B0604020202020204" pitchFamily="34" charset="0"/>
                <a:cs typeface="Arial" panose="020B0604020202020204" pitchFamily="34" charset="0"/>
              </a:rPr>
              <a:t>Consultant Medical Microbiologist, Gloucestershire Hosp. NHS Foundation Trust</a:t>
            </a:r>
          </a:p>
          <a:p>
            <a:pPr algn="ctr"/>
            <a:endParaRPr lang="en-GB" sz="1350" dirty="0">
              <a:solidFill>
                <a:srgbClr val="AD0016"/>
              </a:solidFill>
              <a:latin typeface="Arial" panose="020B0604020202020204" pitchFamily="34" charset="0"/>
              <a:cs typeface="Arial" panose="020B0604020202020204" pitchFamily="34" charset="0"/>
            </a:endParaRPr>
          </a:p>
          <a:p>
            <a:pPr algn="ctr"/>
            <a:r>
              <a:rPr lang="en-GB" sz="1350" dirty="0">
                <a:solidFill>
                  <a:srgbClr val="C00000"/>
                </a:solidFill>
                <a:latin typeface="Arial" panose="020B0604020202020204" pitchFamily="34" charset="0"/>
                <a:cs typeface="Arial" panose="020B0604020202020204" pitchFamily="34" charset="0"/>
              </a:rPr>
              <a:t>Panellist/Speaker</a:t>
            </a:r>
          </a:p>
        </p:txBody>
      </p:sp>
      <p:sp>
        <p:nvSpPr>
          <p:cNvPr id="16" name="TextBox 15">
            <a:extLst>
              <a:ext uri="{FF2B5EF4-FFF2-40B4-BE49-F238E27FC236}">
                <a16:creationId xmlns:a16="http://schemas.microsoft.com/office/drawing/2014/main" id="{C86E7ADE-D524-3723-2600-1F8554B51276}"/>
              </a:ext>
            </a:extLst>
          </p:cNvPr>
          <p:cNvSpPr txBox="1"/>
          <p:nvPr/>
        </p:nvSpPr>
        <p:spPr>
          <a:xfrm>
            <a:off x="3908898" y="4632229"/>
            <a:ext cx="1926336" cy="1546577"/>
          </a:xfrm>
          <a:prstGeom prst="rect">
            <a:avLst/>
          </a:prstGeom>
          <a:noFill/>
        </p:spPr>
        <p:txBody>
          <a:bodyPr wrap="square" rtlCol="0">
            <a:spAutoFit/>
          </a:bodyPr>
          <a:lstStyle/>
          <a:p>
            <a:pPr algn="ctr"/>
            <a:r>
              <a:rPr lang="en-GB" sz="1350" b="1" dirty="0">
                <a:solidFill>
                  <a:srgbClr val="000000"/>
                </a:solidFill>
                <a:latin typeface="Arial" panose="020B0604020202020204" pitchFamily="34" charset="0"/>
                <a:cs typeface="Arial" panose="020B0604020202020204" pitchFamily="34" charset="0"/>
              </a:rPr>
              <a:t>Naomi Fleming </a:t>
            </a:r>
          </a:p>
          <a:p>
            <a:pPr algn="ctr"/>
            <a:r>
              <a:rPr lang="en-GB" sz="1350" dirty="0">
                <a:solidFill>
                  <a:srgbClr val="000000"/>
                </a:solidFill>
                <a:latin typeface="Arial" panose="020B0604020202020204" pitchFamily="34" charset="0"/>
                <a:cs typeface="Arial" panose="020B0604020202020204" pitchFamily="34" charset="0"/>
              </a:rPr>
              <a:t>Regional Antimicrobial Stewardship Lead East of England Region, NHS England</a:t>
            </a:r>
          </a:p>
          <a:p>
            <a:pPr algn="ctr"/>
            <a:endParaRPr lang="en-GB" sz="1350" dirty="0">
              <a:solidFill>
                <a:srgbClr val="C00000"/>
              </a:solidFill>
              <a:latin typeface="Arial" panose="020B0604020202020204" pitchFamily="34" charset="0"/>
              <a:cs typeface="Arial" panose="020B0604020202020204" pitchFamily="34" charset="0"/>
            </a:endParaRPr>
          </a:p>
          <a:p>
            <a:pPr algn="ctr"/>
            <a:r>
              <a:rPr lang="en-GB" sz="1350" dirty="0">
                <a:solidFill>
                  <a:srgbClr val="C00000"/>
                </a:solidFill>
                <a:latin typeface="Arial" panose="020B0604020202020204" pitchFamily="34" charset="0"/>
                <a:cs typeface="Arial" panose="020B0604020202020204" pitchFamily="34" charset="0"/>
              </a:rPr>
              <a:t>Panellist</a:t>
            </a:r>
          </a:p>
        </p:txBody>
      </p:sp>
      <p:sp>
        <p:nvSpPr>
          <p:cNvPr id="17" name="TextBox 16">
            <a:extLst>
              <a:ext uri="{FF2B5EF4-FFF2-40B4-BE49-F238E27FC236}">
                <a16:creationId xmlns:a16="http://schemas.microsoft.com/office/drawing/2014/main" id="{D178B9F9-BD2A-B09E-8E73-658BDB2AA1DE}"/>
              </a:ext>
            </a:extLst>
          </p:cNvPr>
          <p:cNvSpPr txBox="1"/>
          <p:nvPr/>
        </p:nvSpPr>
        <p:spPr>
          <a:xfrm>
            <a:off x="5507626" y="4655284"/>
            <a:ext cx="1778001" cy="1546577"/>
          </a:xfrm>
          <a:prstGeom prst="rect">
            <a:avLst/>
          </a:prstGeom>
          <a:noFill/>
        </p:spPr>
        <p:txBody>
          <a:bodyPr wrap="square" rtlCol="0">
            <a:spAutoFit/>
          </a:bodyPr>
          <a:lstStyle/>
          <a:p>
            <a:pPr algn="ctr"/>
            <a:r>
              <a:rPr lang="en-GB" sz="1350" b="1" dirty="0">
                <a:solidFill>
                  <a:srgbClr val="000000"/>
                </a:solidFill>
                <a:latin typeface="Arial" panose="020B0604020202020204" pitchFamily="34" charset="0"/>
                <a:cs typeface="Arial" panose="020B0604020202020204" pitchFamily="34" charset="0"/>
              </a:rPr>
              <a:t>Avril Tucker</a:t>
            </a:r>
          </a:p>
          <a:p>
            <a:pPr algn="ctr"/>
            <a:r>
              <a:rPr lang="en-GB" sz="1350" dirty="0">
                <a:solidFill>
                  <a:srgbClr val="000000"/>
                </a:solidFill>
                <a:latin typeface="Arial" panose="020B0604020202020204" pitchFamily="34" charset="0"/>
                <a:cs typeface="Arial" panose="020B0604020202020204" pitchFamily="34" charset="0"/>
              </a:rPr>
              <a:t>Antimicrobial Pharmacist, </a:t>
            </a:r>
          </a:p>
          <a:p>
            <a:pPr algn="ctr"/>
            <a:r>
              <a:rPr lang="en-GB" sz="1350" dirty="0">
                <a:solidFill>
                  <a:srgbClr val="000000"/>
                </a:solidFill>
                <a:latin typeface="Arial" panose="020B0604020202020204" pitchFamily="34" charset="0"/>
                <a:cs typeface="Arial" panose="020B0604020202020204" pitchFamily="34" charset="0"/>
              </a:rPr>
              <a:t>NHS Wales</a:t>
            </a:r>
          </a:p>
          <a:p>
            <a:pPr algn="ctr"/>
            <a:endParaRPr lang="en-GB" sz="1350" dirty="0">
              <a:solidFill>
                <a:srgbClr val="C00000"/>
              </a:solidFill>
              <a:latin typeface="Arial" panose="020B0604020202020204" pitchFamily="34" charset="0"/>
              <a:cs typeface="Arial" panose="020B0604020202020204" pitchFamily="34" charset="0"/>
            </a:endParaRPr>
          </a:p>
          <a:p>
            <a:pPr algn="ctr"/>
            <a:endParaRPr lang="en-GB" sz="1350" dirty="0">
              <a:solidFill>
                <a:srgbClr val="C00000"/>
              </a:solidFill>
              <a:latin typeface="Arial" panose="020B0604020202020204" pitchFamily="34" charset="0"/>
              <a:cs typeface="Arial" panose="020B0604020202020204" pitchFamily="34" charset="0"/>
            </a:endParaRPr>
          </a:p>
          <a:p>
            <a:pPr algn="ctr"/>
            <a:r>
              <a:rPr lang="en-GB" sz="1350" dirty="0">
                <a:solidFill>
                  <a:srgbClr val="C00000"/>
                </a:solidFill>
                <a:latin typeface="Arial" panose="020B0604020202020204" pitchFamily="34" charset="0"/>
                <a:cs typeface="Arial" panose="020B0604020202020204" pitchFamily="34" charset="0"/>
              </a:rPr>
              <a:t>Panellist</a:t>
            </a:r>
          </a:p>
        </p:txBody>
      </p:sp>
      <p:sp>
        <p:nvSpPr>
          <p:cNvPr id="8" name="TextBox 7">
            <a:extLst>
              <a:ext uri="{FF2B5EF4-FFF2-40B4-BE49-F238E27FC236}">
                <a16:creationId xmlns:a16="http://schemas.microsoft.com/office/drawing/2014/main" id="{1697C27A-E8F6-5AFB-7D58-804761B823C5}"/>
              </a:ext>
            </a:extLst>
          </p:cNvPr>
          <p:cNvSpPr txBox="1"/>
          <p:nvPr/>
        </p:nvSpPr>
        <p:spPr>
          <a:xfrm>
            <a:off x="7116516" y="4655284"/>
            <a:ext cx="1778000" cy="1546577"/>
          </a:xfrm>
          <a:prstGeom prst="rect">
            <a:avLst/>
          </a:prstGeom>
          <a:noFill/>
        </p:spPr>
        <p:txBody>
          <a:bodyPr wrap="square" rtlCol="0">
            <a:spAutoFit/>
          </a:bodyPr>
          <a:lstStyle/>
          <a:p>
            <a:pPr algn="ctr"/>
            <a:r>
              <a:rPr lang="en-GB" sz="1350" b="1" dirty="0">
                <a:solidFill>
                  <a:srgbClr val="000000"/>
                </a:solidFill>
                <a:latin typeface="Arial" panose="020B0604020202020204" pitchFamily="34" charset="0"/>
                <a:cs typeface="Arial" panose="020B0604020202020204" pitchFamily="34" charset="0"/>
              </a:rPr>
              <a:t>Dr Leigh Sanyaolu</a:t>
            </a:r>
          </a:p>
          <a:p>
            <a:pPr algn="ctr"/>
            <a:r>
              <a:rPr lang="en-GB" sz="1350" dirty="0">
                <a:solidFill>
                  <a:srgbClr val="000000"/>
                </a:solidFill>
                <a:latin typeface="Arial" panose="020B0604020202020204" pitchFamily="34" charset="0"/>
                <a:cs typeface="Arial" panose="020B0604020202020204" pitchFamily="34" charset="0"/>
              </a:rPr>
              <a:t>General Practitioner and Doctoral Fellow at Cardiff University </a:t>
            </a:r>
            <a:endParaRPr lang="en-GB" sz="1350" dirty="0">
              <a:solidFill>
                <a:srgbClr val="C00000"/>
              </a:solidFill>
              <a:latin typeface="Arial" panose="020B0604020202020204" pitchFamily="34" charset="0"/>
              <a:cs typeface="Arial" panose="020B0604020202020204" pitchFamily="34" charset="0"/>
            </a:endParaRPr>
          </a:p>
          <a:p>
            <a:pPr algn="ctr"/>
            <a:endParaRPr lang="en-GB" sz="1350" dirty="0">
              <a:solidFill>
                <a:srgbClr val="C00000"/>
              </a:solidFill>
              <a:latin typeface="Arial" panose="020B0604020202020204" pitchFamily="34" charset="0"/>
              <a:cs typeface="Arial" panose="020B0604020202020204" pitchFamily="34" charset="0"/>
            </a:endParaRPr>
          </a:p>
          <a:p>
            <a:pPr algn="ctr"/>
            <a:endParaRPr lang="en-GB" sz="1350" dirty="0">
              <a:solidFill>
                <a:srgbClr val="C00000"/>
              </a:solidFill>
              <a:latin typeface="Arial" panose="020B0604020202020204" pitchFamily="34" charset="0"/>
              <a:cs typeface="Arial" panose="020B0604020202020204" pitchFamily="34" charset="0"/>
            </a:endParaRPr>
          </a:p>
          <a:p>
            <a:pPr algn="ctr"/>
            <a:r>
              <a:rPr lang="en-GB" sz="1350" dirty="0">
                <a:solidFill>
                  <a:srgbClr val="C00000"/>
                </a:solidFill>
                <a:latin typeface="Arial" panose="020B0604020202020204" pitchFamily="34" charset="0"/>
                <a:cs typeface="Arial" panose="020B0604020202020204" pitchFamily="34" charset="0"/>
              </a:rPr>
              <a:t>Panellist</a:t>
            </a:r>
          </a:p>
        </p:txBody>
      </p:sp>
      <p:sp>
        <p:nvSpPr>
          <p:cNvPr id="7" name="TextBox 6">
            <a:extLst>
              <a:ext uri="{FF2B5EF4-FFF2-40B4-BE49-F238E27FC236}">
                <a16:creationId xmlns:a16="http://schemas.microsoft.com/office/drawing/2014/main" id="{42378294-12AC-10D1-22AB-B542CB2B8FE7}"/>
              </a:ext>
            </a:extLst>
          </p:cNvPr>
          <p:cNvSpPr txBox="1"/>
          <p:nvPr/>
        </p:nvSpPr>
        <p:spPr>
          <a:xfrm>
            <a:off x="2064668" y="4632230"/>
            <a:ext cx="1926336" cy="1546577"/>
          </a:xfrm>
          <a:prstGeom prst="rect">
            <a:avLst/>
          </a:prstGeom>
          <a:noFill/>
        </p:spPr>
        <p:txBody>
          <a:bodyPr wrap="square" rtlCol="0">
            <a:spAutoFit/>
          </a:bodyPr>
          <a:lstStyle/>
          <a:p>
            <a:pPr algn="ctr"/>
            <a:r>
              <a:rPr lang="en-GB" sz="1350" b="1" dirty="0">
                <a:solidFill>
                  <a:srgbClr val="000000"/>
                </a:solidFill>
                <a:latin typeface="Arial" panose="020B0604020202020204" pitchFamily="34" charset="0"/>
                <a:cs typeface="Arial" panose="020B0604020202020204" pitchFamily="34" charset="0"/>
              </a:rPr>
              <a:t>Elizabeth Beech MBE</a:t>
            </a:r>
          </a:p>
          <a:p>
            <a:pPr algn="ctr"/>
            <a:r>
              <a:rPr lang="en-GB" sz="1350" dirty="0">
                <a:solidFill>
                  <a:srgbClr val="000000"/>
                </a:solidFill>
                <a:latin typeface="Arial" panose="020B0604020202020204" pitchFamily="34" charset="0"/>
                <a:cs typeface="Arial" panose="020B0604020202020204" pitchFamily="34" charset="0"/>
              </a:rPr>
              <a:t>Regional Antimicrobial Stewardship Lead South West Region, NHS England</a:t>
            </a:r>
          </a:p>
          <a:p>
            <a:pPr algn="ctr"/>
            <a:endParaRPr lang="en-GB" sz="1350" dirty="0">
              <a:solidFill>
                <a:srgbClr val="C00000"/>
              </a:solidFill>
              <a:latin typeface="Arial" panose="020B0604020202020204" pitchFamily="34" charset="0"/>
              <a:cs typeface="Arial" panose="020B0604020202020204" pitchFamily="34" charset="0"/>
            </a:endParaRPr>
          </a:p>
          <a:p>
            <a:pPr algn="ctr"/>
            <a:r>
              <a:rPr lang="en-GB" sz="1350" dirty="0">
                <a:solidFill>
                  <a:srgbClr val="C00000"/>
                </a:solidFill>
                <a:latin typeface="Arial" panose="020B0604020202020204" pitchFamily="34" charset="0"/>
                <a:cs typeface="Arial" panose="020B0604020202020204" pitchFamily="34" charset="0"/>
              </a:rPr>
              <a:t>Panellist/Speaker</a:t>
            </a:r>
          </a:p>
        </p:txBody>
      </p:sp>
      <p:pic>
        <p:nvPicPr>
          <p:cNvPr id="4" name="Picture 3" descr="A person with blonde hair&#10;&#10;Description automatically generated">
            <a:extLst>
              <a:ext uri="{FF2B5EF4-FFF2-40B4-BE49-F238E27FC236}">
                <a16:creationId xmlns:a16="http://schemas.microsoft.com/office/drawing/2014/main" id="{D78371C7-60AD-F6ED-510A-1A6470F40C64}"/>
              </a:ext>
            </a:extLst>
          </p:cNvPr>
          <p:cNvPicPr>
            <a:picLocks noChangeAspect="1"/>
          </p:cNvPicPr>
          <p:nvPr/>
        </p:nvPicPr>
        <p:blipFill rotWithShape="1">
          <a:blip r:embed="rId3">
            <a:extLst>
              <a:ext uri="{28A0092B-C50C-407E-A947-70E740481C1C}">
                <a14:useLocalDpi xmlns:a14="http://schemas.microsoft.com/office/drawing/2010/main" val="0"/>
              </a:ext>
            </a:extLst>
          </a:blip>
          <a:srcRect l="18186" r="17518" b="41171"/>
          <a:stretch/>
        </p:blipFill>
        <p:spPr>
          <a:xfrm>
            <a:off x="419576" y="2771585"/>
            <a:ext cx="1465431" cy="1546577"/>
          </a:xfrm>
          <a:prstGeom prst="rect">
            <a:avLst/>
          </a:prstGeom>
        </p:spPr>
      </p:pic>
      <p:pic>
        <p:nvPicPr>
          <p:cNvPr id="9" name="Picture 8" descr="A person smiling at camera&#10;&#10;Description automatically generated">
            <a:extLst>
              <a:ext uri="{FF2B5EF4-FFF2-40B4-BE49-F238E27FC236}">
                <a16:creationId xmlns:a16="http://schemas.microsoft.com/office/drawing/2014/main" id="{E7A9C68F-0BD0-5848-F0EB-61656877B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5881" y="2771585"/>
            <a:ext cx="1678905" cy="1546578"/>
          </a:xfrm>
          <a:prstGeom prst="rect">
            <a:avLst/>
          </a:prstGeom>
        </p:spPr>
      </p:pic>
      <p:pic>
        <p:nvPicPr>
          <p:cNvPr id="11" name="Picture 10" descr="A person smiling for a picture&#10;&#10;Description automatically generated">
            <a:extLst>
              <a:ext uri="{FF2B5EF4-FFF2-40B4-BE49-F238E27FC236}">
                <a16:creationId xmlns:a16="http://schemas.microsoft.com/office/drawing/2014/main" id="{26194724-71F9-9991-9785-C849E7663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3460" y="2501584"/>
            <a:ext cx="1334166" cy="1816576"/>
          </a:xfrm>
          <a:prstGeom prst="rect">
            <a:avLst/>
          </a:prstGeom>
        </p:spPr>
      </p:pic>
      <p:pic>
        <p:nvPicPr>
          <p:cNvPr id="13" name="Picture 12" descr="A person smiling for a picture&#10;&#10;Description automatically generated">
            <a:extLst>
              <a:ext uri="{FF2B5EF4-FFF2-40B4-BE49-F238E27FC236}">
                <a16:creationId xmlns:a16="http://schemas.microsoft.com/office/drawing/2014/main" id="{EF46E7FD-5AEC-51DD-07E8-E01FA1F1AB1D}"/>
              </a:ext>
            </a:extLst>
          </p:cNvPr>
          <p:cNvPicPr>
            <a:picLocks noChangeAspect="1"/>
          </p:cNvPicPr>
          <p:nvPr/>
        </p:nvPicPr>
        <p:blipFill rotWithShape="1">
          <a:blip r:embed="rId6">
            <a:extLst>
              <a:ext uri="{28A0092B-C50C-407E-A947-70E740481C1C}">
                <a14:useLocalDpi xmlns:a14="http://schemas.microsoft.com/office/drawing/2010/main" val="0"/>
              </a:ext>
            </a:extLst>
          </a:blip>
          <a:srcRect l="15237" r="15361" b="38794"/>
          <a:stretch/>
        </p:blipFill>
        <p:spPr>
          <a:xfrm>
            <a:off x="5619080" y="2768408"/>
            <a:ext cx="1597144" cy="1546577"/>
          </a:xfrm>
          <a:prstGeom prst="rect">
            <a:avLst/>
          </a:prstGeom>
        </p:spPr>
      </p:pic>
      <p:pic>
        <p:nvPicPr>
          <p:cNvPr id="18" name="Picture 17" descr="A person in a suit and tie&#10;&#10;Description automatically generated">
            <a:extLst>
              <a:ext uri="{FF2B5EF4-FFF2-40B4-BE49-F238E27FC236}">
                <a16:creationId xmlns:a16="http://schemas.microsoft.com/office/drawing/2014/main" id="{9B339727-82C8-ACB7-77BB-AB8743B01D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8566" y="2752837"/>
            <a:ext cx="1398215" cy="1546578"/>
          </a:xfrm>
          <a:prstGeom prst="rect">
            <a:avLst/>
          </a:prstGeom>
        </p:spPr>
      </p:pic>
    </p:spTree>
    <p:extLst>
      <p:ext uri="{BB962C8B-B14F-4D97-AF65-F5344CB8AC3E}">
        <p14:creationId xmlns:p14="http://schemas.microsoft.com/office/powerpoint/2010/main" val="363972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95B8-B521-AC26-507C-891C19522FD4}"/>
              </a:ext>
            </a:extLst>
          </p:cNvPr>
          <p:cNvSpPr>
            <a:spLocks noGrp="1"/>
          </p:cNvSpPr>
          <p:nvPr>
            <p:ph type="title"/>
          </p:nvPr>
        </p:nvSpPr>
        <p:spPr>
          <a:xfrm>
            <a:off x="3581400" y="2640621"/>
            <a:ext cx="5940662" cy="1576757"/>
          </a:xfrm>
        </p:spPr>
        <p:txBody>
          <a:bodyPr>
            <a:normAutofit fontScale="90000"/>
          </a:bodyPr>
          <a:lstStyle/>
          <a:p>
            <a:r>
              <a:rPr lang="en-GB" sz="3300" b="0" dirty="0" err="1">
                <a:latin typeface="Arial" panose="020B0604020202020204" pitchFamily="34" charset="0"/>
                <a:cs typeface="Arial" panose="020B0604020202020204" pitchFamily="34" charset="0"/>
              </a:rPr>
              <a:t>Dr.</a:t>
            </a:r>
            <a:r>
              <a:rPr lang="en-GB" sz="3300" b="0" dirty="0">
                <a:latin typeface="Arial" panose="020B0604020202020204" pitchFamily="34" charset="0"/>
                <a:cs typeface="Arial" panose="020B0604020202020204" pitchFamily="34" charset="0"/>
              </a:rPr>
              <a:t> Philippa Moore</a:t>
            </a:r>
            <a:br>
              <a:rPr lang="en-GB" sz="3300" b="0" dirty="0">
                <a:latin typeface="Arial" panose="020B0604020202020204" pitchFamily="34" charset="0"/>
                <a:cs typeface="Arial" panose="020B0604020202020204" pitchFamily="34" charset="0"/>
              </a:rPr>
            </a:br>
            <a:br>
              <a:rPr lang="en-GB" sz="2000" b="0" dirty="0">
                <a:latin typeface="Arial" panose="020B0604020202020204" pitchFamily="34" charset="0"/>
                <a:cs typeface="Arial" panose="020B0604020202020204" pitchFamily="34" charset="0"/>
              </a:rPr>
            </a:br>
            <a:r>
              <a:rPr lang="en-GB" sz="2000" b="0" dirty="0">
                <a:latin typeface="Arial" panose="020B0604020202020204" pitchFamily="34" charset="0"/>
                <a:cs typeface="Arial" panose="020B0604020202020204" pitchFamily="34" charset="0"/>
              </a:rPr>
              <a:t>Consultant Medical Microbiologist</a:t>
            </a:r>
            <a:br>
              <a:rPr lang="en-GB" sz="2000" b="0" dirty="0">
                <a:latin typeface="Arial" panose="020B0604020202020204" pitchFamily="34" charset="0"/>
                <a:cs typeface="Arial" panose="020B0604020202020204" pitchFamily="34" charset="0"/>
              </a:rPr>
            </a:br>
            <a:r>
              <a:rPr lang="en-GB" sz="2000" b="0" dirty="0">
                <a:latin typeface="Arial" panose="020B0604020202020204" pitchFamily="34" charset="0"/>
                <a:cs typeface="Arial" panose="020B0604020202020204" pitchFamily="34" charset="0"/>
              </a:rPr>
              <a:t>Speaker</a:t>
            </a:r>
            <a:br>
              <a:rPr lang="en-GB" sz="2000" dirty="0">
                <a:latin typeface="Arial" panose="020B0604020202020204" pitchFamily="34" charset="0"/>
                <a:cs typeface="Arial" panose="020B0604020202020204" pitchFamily="34" charset="0"/>
              </a:rPr>
            </a:br>
            <a:endParaRPr lang="en-GB" sz="2000" dirty="0"/>
          </a:p>
        </p:txBody>
      </p:sp>
      <p:sp>
        <p:nvSpPr>
          <p:cNvPr id="5" name="Footer Placeholder 4">
            <a:extLst>
              <a:ext uri="{FF2B5EF4-FFF2-40B4-BE49-F238E27FC236}">
                <a16:creationId xmlns:a16="http://schemas.microsoft.com/office/drawing/2014/main" id="{2F11EFA6-7386-5735-AAF9-2CA7B533F6EB}"/>
              </a:ext>
            </a:extLst>
          </p:cNvPr>
          <p:cNvSpPr>
            <a:spLocks noGrp="1"/>
          </p:cNvSpPr>
          <p:nvPr>
            <p:ph type="ftr" sz="quarter" idx="4294967295"/>
          </p:nvPr>
        </p:nvSpPr>
        <p:spPr>
          <a:xfrm>
            <a:off x="4038600" y="6517286"/>
            <a:ext cx="4114800" cy="365125"/>
          </a:xfrm>
          <a:prstGeom prst="rect">
            <a:avLst/>
          </a:prstGeom>
        </p:spPr>
        <p:txBody>
          <a:bodyPr/>
          <a:lstStyle>
            <a:defPPr>
              <a:defRPr lang="en-US"/>
            </a:defPPr>
            <a:lvl1pPr marL="0" algn="ct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t>www.rcgp.org.uk/TARGETantibiotics</a:t>
            </a:r>
            <a:endParaRPr lang="en-GB" sz="1050" dirty="0"/>
          </a:p>
        </p:txBody>
      </p:sp>
      <p:pic>
        <p:nvPicPr>
          <p:cNvPr id="3" name="Picture 2" descr="A person with blonde hair&#10;&#10;Description automatically generated">
            <a:extLst>
              <a:ext uri="{FF2B5EF4-FFF2-40B4-BE49-F238E27FC236}">
                <a16:creationId xmlns:a16="http://schemas.microsoft.com/office/drawing/2014/main" id="{7D3C80A5-F0B0-80FE-CDE0-1B2BCB9EB845}"/>
              </a:ext>
            </a:extLst>
          </p:cNvPr>
          <p:cNvPicPr>
            <a:picLocks noChangeAspect="1"/>
          </p:cNvPicPr>
          <p:nvPr/>
        </p:nvPicPr>
        <p:blipFill rotWithShape="1">
          <a:blip r:embed="rId3">
            <a:extLst>
              <a:ext uri="{28A0092B-C50C-407E-A947-70E740481C1C}">
                <a14:useLocalDpi xmlns:a14="http://schemas.microsoft.com/office/drawing/2010/main" val="0"/>
              </a:ext>
            </a:extLst>
          </a:blip>
          <a:srcRect l="18186" r="17518" b="41171"/>
          <a:stretch/>
        </p:blipFill>
        <p:spPr>
          <a:xfrm>
            <a:off x="819151" y="1845004"/>
            <a:ext cx="2247900" cy="2372374"/>
          </a:xfrm>
          <a:prstGeom prst="rect">
            <a:avLst/>
          </a:prstGeom>
        </p:spPr>
      </p:pic>
    </p:spTree>
    <p:extLst>
      <p:ext uri="{BB962C8B-B14F-4D97-AF65-F5344CB8AC3E}">
        <p14:creationId xmlns:p14="http://schemas.microsoft.com/office/powerpoint/2010/main" val="356536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3E03-D26E-04A1-8104-ECA71CECC8CE}"/>
              </a:ext>
            </a:extLst>
          </p:cNvPr>
          <p:cNvSpPr>
            <a:spLocks noGrp="1"/>
          </p:cNvSpPr>
          <p:nvPr>
            <p:ph type="title"/>
          </p:nvPr>
        </p:nvSpPr>
        <p:spPr>
          <a:xfrm>
            <a:off x="1501609" y="258532"/>
            <a:ext cx="7736520" cy="994172"/>
          </a:xfrm>
        </p:spPr>
        <p:txBody>
          <a:bodyPr>
            <a:normAutofit fontScale="90000"/>
          </a:bodyPr>
          <a:lstStyle/>
          <a:p>
            <a:r>
              <a:rPr lang="en-GB" sz="3600" b="0" dirty="0">
                <a:solidFill>
                  <a:srgbClr val="AD0016"/>
                </a:solidFill>
              </a:rPr>
              <a:t>The challenge of antimicrobial resistance</a:t>
            </a:r>
          </a:p>
        </p:txBody>
      </p:sp>
      <p:sp>
        <p:nvSpPr>
          <p:cNvPr id="20" name="TextBox 19">
            <a:extLst>
              <a:ext uri="{FF2B5EF4-FFF2-40B4-BE49-F238E27FC236}">
                <a16:creationId xmlns:a16="http://schemas.microsoft.com/office/drawing/2014/main" id="{156C3DB0-047E-5A49-9A62-D5F0E00A9EB5}"/>
              </a:ext>
            </a:extLst>
          </p:cNvPr>
          <p:cNvSpPr txBox="1"/>
          <p:nvPr/>
        </p:nvSpPr>
        <p:spPr>
          <a:xfrm>
            <a:off x="1501609" y="1758403"/>
            <a:ext cx="617477" cy="507831"/>
          </a:xfrm>
          <a:prstGeom prst="rect">
            <a:avLst/>
          </a:prstGeom>
          <a:noFill/>
        </p:spPr>
        <p:txBody>
          <a:bodyPr wrap="none" rtlCol="0">
            <a:spAutoFit/>
          </a:bodyPr>
          <a:lstStyle/>
          <a:p>
            <a:r>
              <a:rPr lang="en-GB" sz="1350" dirty="0">
                <a:solidFill>
                  <a:srgbClr val="000000"/>
                </a:solidFill>
                <a:latin typeface="Arial" panose="020B0604020202020204" pitchFamily="34" charset="0"/>
                <a:cs typeface="Arial" panose="020B0604020202020204" pitchFamily="34" charset="0"/>
              </a:rPr>
              <a:t>AMR </a:t>
            </a:r>
          </a:p>
          <a:p>
            <a:r>
              <a:rPr lang="en-GB" sz="1350" dirty="0">
                <a:solidFill>
                  <a:srgbClr val="000000"/>
                </a:solidFill>
                <a:latin typeface="Arial" panose="020B0604020202020204" pitchFamily="34" charset="0"/>
                <a:cs typeface="Arial" panose="020B0604020202020204" pitchFamily="34" charset="0"/>
              </a:rPr>
              <a:t>2050</a:t>
            </a:r>
          </a:p>
        </p:txBody>
      </p:sp>
      <p:sp>
        <p:nvSpPr>
          <p:cNvPr id="21" name="TextBox 20">
            <a:extLst>
              <a:ext uri="{FF2B5EF4-FFF2-40B4-BE49-F238E27FC236}">
                <a16:creationId xmlns:a16="http://schemas.microsoft.com/office/drawing/2014/main" id="{FC1CEBD1-DC45-B220-4594-1B102FEC8F7C}"/>
              </a:ext>
            </a:extLst>
          </p:cNvPr>
          <p:cNvSpPr txBox="1"/>
          <p:nvPr/>
        </p:nvSpPr>
        <p:spPr>
          <a:xfrm>
            <a:off x="2025245" y="1640346"/>
            <a:ext cx="1088760" cy="715581"/>
          </a:xfrm>
          <a:prstGeom prst="rect">
            <a:avLst/>
          </a:prstGeom>
          <a:noFill/>
        </p:spPr>
        <p:txBody>
          <a:bodyPr wrap="none" rtlCol="0">
            <a:spAutoFit/>
          </a:bodyPr>
          <a:lstStyle/>
          <a:p>
            <a:pPr algn="ctr"/>
            <a:r>
              <a:rPr lang="en-GB" sz="1350" dirty="0">
                <a:solidFill>
                  <a:srgbClr val="000000"/>
                </a:solidFill>
                <a:latin typeface="Arial" panose="020B0604020202020204" pitchFamily="34" charset="0"/>
                <a:cs typeface="Arial" panose="020B0604020202020204" pitchFamily="34" charset="0"/>
              </a:rPr>
              <a:t>Diabetes </a:t>
            </a:r>
          </a:p>
          <a:p>
            <a:pPr algn="ctr"/>
            <a:r>
              <a:rPr lang="en-GB" sz="1350" dirty="0">
                <a:solidFill>
                  <a:srgbClr val="000000"/>
                </a:solidFill>
                <a:latin typeface="Arial" panose="020B0604020202020204" pitchFamily="34" charset="0"/>
                <a:cs typeface="Arial" panose="020B0604020202020204" pitchFamily="34" charset="0"/>
              </a:rPr>
              <a:t>and cancer </a:t>
            </a:r>
          </a:p>
          <a:p>
            <a:pPr algn="ctr"/>
            <a:r>
              <a:rPr lang="en-GB" sz="1350" dirty="0">
                <a:solidFill>
                  <a:srgbClr val="000000"/>
                </a:solidFill>
                <a:latin typeface="Arial" panose="020B0604020202020204" pitchFamily="34" charset="0"/>
                <a:cs typeface="Arial" panose="020B0604020202020204" pitchFamily="34" charset="0"/>
              </a:rPr>
              <a:t>combined</a:t>
            </a:r>
          </a:p>
        </p:txBody>
      </p:sp>
      <p:graphicFrame>
        <p:nvGraphicFramePr>
          <p:cNvPr id="22" name="Chart 21" descr="Chart comparing predicted AMR mortalities in 2050 (10 million) with diabetes and cancer mortalities combined (9.7 million)">
            <a:extLst>
              <a:ext uri="{FF2B5EF4-FFF2-40B4-BE49-F238E27FC236}">
                <a16:creationId xmlns:a16="http://schemas.microsoft.com/office/drawing/2014/main" id="{1C9381B9-F90B-957F-518A-AACBDB64164D}"/>
              </a:ext>
            </a:extLst>
          </p:cNvPr>
          <p:cNvGraphicFramePr>
            <a:graphicFrameLocks/>
          </p:cNvGraphicFramePr>
          <p:nvPr>
            <p:extLst>
              <p:ext uri="{D42A27DB-BD31-4B8C-83A1-F6EECF244321}">
                <p14:modId xmlns:p14="http://schemas.microsoft.com/office/powerpoint/2010/main" val="2202640405"/>
              </p:ext>
            </p:extLst>
          </p:nvPr>
        </p:nvGraphicFramePr>
        <p:xfrm>
          <a:off x="915838" y="2488401"/>
          <a:ext cx="1728345" cy="2856987"/>
        </p:xfrm>
        <a:graphic>
          <a:graphicData uri="http://schemas.openxmlformats.org/drawingml/2006/chart">
            <c:chart xmlns:c="http://schemas.openxmlformats.org/drawingml/2006/chart" xmlns:r="http://schemas.openxmlformats.org/officeDocument/2006/relationships" r:id="rId3"/>
          </a:graphicData>
        </a:graphic>
      </p:graphicFrame>
      <p:cxnSp>
        <p:nvCxnSpPr>
          <p:cNvPr id="23" name="Straight Arrow Connector 22">
            <a:extLst>
              <a:ext uri="{FF2B5EF4-FFF2-40B4-BE49-F238E27FC236}">
                <a16:creationId xmlns:a16="http://schemas.microsoft.com/office/drawing/2014/main" id="{F5B1D57D-1E8C-E734-2BCD-D320B62C5518}"/>
              </a:ext>
              <a:ext uri="{C183D7F6-B498-43B3-948B-1728B52AA6E4}">
                <adec:decorative xmlns:adec="http://schemas.microsoft.com/office/drawing/2017/decorative" val="1"/>
              </a:ext>
            </a:extLst>
          </p:cNvPr>
          <p:cNvCxnSpPr>
            <a:cxnSpLocks/>
          </p:cNvCxnSpPr>
          <p:nvPr/>
        </p:nvCxnSpPr>
        <p:spPr>
          <a:xfrm>
            <a:off x="1728353" y="2203981"/>
            <a:ext cx="0" cy="43127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631DEDA-EF46-FC18-F5E4-A44FB012AC0F}"/>
              </a:ext>
              <a:ext uri="{C183D7F6-B498-43B3-948B-1728B52AA6E4}">
                <adec:decorative xmlns:adec="http://schemas.microsoft.com/office/drawing/2017/decorative" val="1"/>
              </a:ext>
            </a:extLst>
          </p:cNvPr>
          <p:cNvCxnSpPr>
            <a:cxnSpLocks/>
          </p:cNvCxnSpPr>
          <p:nvPr/>
        </p:nvCxnSpPr>
        <p:spPr>
          <a:xfrm>
            <a:off x="2266339" y="2318010"/>
            <a:ext cx="0" cy="43127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234B284-225B-7F3E-ABD7-9F200C8AC8DD}"/>
              </a:ext>
            </a:extLst>
          </p:cNvPr>
          <p:cNvSpPr txBox="1"/>
          <p:nvPr/>
        </p:nvSpPr>
        <p:spPr>
          <a:xfrm rot="5400000">
            <a:off x="6790555" y="3134980"/>
            <a:ext cx="1454244" cy="461665"/>
          </a:xfrm>
          <a:prstGeom prst="rect">
            <a:avLst/>
          </a:prstGeom>
          <a:noFill/>
        </p:spPr>
        <p:txBody>
          <a:bodyPr wrap="none" rtlCol="0">
            <a:spAutoFit/>
          </a:bodyPr>
          <a:lstStyle/>
          <a:p>
            <a:r>
              <a:rPr lang="en-GB" sz="2400" dirty="0">
                <a:solidFill>
                  <a:schemeClr val="bg1"/>
                </a:solidFill>
                <a:latin typeface="Arial Narrow" panose="020B0606020202030204" pitchFamily="34" charset="0"/>
              </a:rPr>
              <a:t>10,000,000</a:t>
            </a:r>
          </a:p>
        </p:txBody>
      </p:sp>
      <p:sp>
        <p:nvSpPr>
          <p:cNvPr id="26" name="TextBox 25">
            <a:extLst>
              <a:ext uri="{FF2B5EF4-FFF2-40B4-BE49-F238E27FC236}">
                <a16:creationId xmlns:a16="http://schemas.microsoft.com/office/drawing/2014/main" id="{46C1DEDB-9B17-520E-B709-A45626943444}"/>
              </a:ext>
            </a:extLst>
          </p:cNvPr>
          <p:cNvSpPr txBox="1"/>
          <p:nvPr/>
        </p:nvSpPr>
        <p:spPr>
          <a:xfrm rot="5400000">
            <a:off x="7308657" y="3249280"/>
            <a:ext cx="1313180" cy="461665"/>
          </a:xfrm>
          <a:prstGeom prst="rect">
            <a:avLst/>
          </a:prstGeom>
          <a:noFill/>
        </p:spPr>
        <p:txBody>
          <a:bodyPr wrap="none" rtlCol="0">
            <a:spAutoFit/>
          </a:bodyPr>
          <a:lstStyle/>
          <a:p>
            <a:r>
              <a:rPr lang="en-GB" sz="2400" dirty="0">
                <a:solidFill>
                  <a:schemeClr val="bg1"/>
                </a:solidFill>
                <a:latin typeface="Arial Narrow" panose="020B0606020202030204" pitchFamily="34" charset="0"/>
              </a:rPr>
              <a:t>9,700,000</a:t>
            </a:r>
          </a:p>
        </p:txBody>
      </p:sp>
      <p:sp>
        <p:nvSpPr>
          <p:cNvPr id="27" name="TextBox 26">
            <a:extLst>
              <a:ext uri="{FF2B5EF4-FFF2-40B4-BE49-F238E27FC236}">
                <a16:creationId xmlns:a16="http://schemas.microsoft.com/office/drawing/2014/main" id="{E85A7EDA-8E5F-B3A8-CF2E-643751C7CC0A}"/>
              </a:ext>
            </a:extLst>
          </p:cNvPr>
          <p:cNvSpPr txBox="1"/>
          <p:nvPr/>
        </p:nvSpPr>
        <p:spPr>
          <a:xfrm>
            <a:off x="968139" y="5362614"/>
            <a:ext cx="1520428" cy="300082"/>
          </a:xfrm>
          <a:prstGeom prst="rect">
            <a:avLst/>
          </a:prstGeom>
          <a:noFill/>
        </p:spPr>
        <p:txBody>
          <a:bodyPr wrap="square">
            <a:spAutoFit/>
          </a:bodyPr>
          <a:lstStyle/>
          <a:p>
            <a:pPr algn="r"/>
            <a:r>
              <a:rPr lang="en-GB" sz="1350" dirty="0">
                <a:solidFill>
                  <a:srgbClr val="000000"/>
                </a:solidFill>
                <a:latin typeface="Arial" panose="020B0604020202020204" pitchFamily="34" charset="0"/>
                <a:cs typeface="Arial" panose="020B0604020202020204" pitchFamily="34" charset="0"/>
              </a:rPr>
              <a:t>(O ’Neill, 2016) </a:t>
            </a:r>
          </a:p>
        </p:txBody>
      </p:sp>
      <p:sp>
        <p:nvSpPr>
          <p:cNvPr id="34" name="TextBox 33">
            <a:extLst>
              <a:ext uri="{FF2B5EF4-FFF2-40B4-BE49-F238E27FC236}">
                <a16:creationId xmlns:a16="http://schemas.microsoft.com/office/drawing/2014/main" id="{74A67507-B4F3-2A1C-C80F-44A51CC321C4}"/>
              </a:ext>
            </a:extLst>
          </p:cNvPr>
          <p:cNvSpPr txBox="1"/>
          <p:nvPr/>
        </p:nvSpPr>
        <p:spPr>
          <a:xfrm>
            <a:off x="5839326" y="6328855"/>
            <a:ext cx="3304674"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(Scottish One Health AMR/AMU  2022 )</a:t>
            </a:r>
          </a:p>
        </p:txBody>
      </p:sp>
      <p:pic>
        <p:nvPicPr>
          <p:cNvPr id="36" name="Picture 35">
            <a:extLst>
              <a:ext uri="{FF2B5EF4-FFF2-40B4-BE49-F238E27FC236}">
                <a16:creationId xmlns:a16="http://schemas.microsoft.com/office/drawing/2014/main" id="{A4C571A9-A332-B569-AD2D-785B9B9FC610}"/>
              </a:ext>
            </a:extLst>
          </p:cNvPr>
          <p:cNvPicPr>
            <a:picLocks noChangeAspect="1"/>
          </p:cNvPicPr>
          <p:nvPr/>
        </p:nvPicPr>
        <p:blipFill rotWithShape="1">
          <a:blip r:embed="rId4"/>
          <a:srcRect t="9259" b="7793"/>
          <a:stretch/>
        </p:blipFill>
        <p:spPr>
          <a:xfrm>
            <a:off x="3704560" y="1733542"/>
            <a:ext cx="4509798" cy="4510927"/>
          </a:xfrm>
          <a:prstGeom prst="rect">
            <a:avLst/>
          </a:prstGeom>
        </p:spPr>
      </p:pic>
      <p:sp>
        <p:nvSpPr>
          <p:cNvPr id="38" name="TextBox 37">
            <a:extLst>
              <a:ext uri="{FF2B5EF4-FFF2-40B4-BE49-F238E27FC236}">
                <a16:creationId xmlns:a16="http://schemas.microsoft.com/office/drawing/2014/main" id="{397442BD-8799-A7D5-B7FB-EA4C2CCE5CF6}"/>
              </a:ext>
            </a:extLst>
          </p:cNvPr>
          <p:cNvSpPr txBox="1"/>
          <p:nvPr/>
        </p:nvSpPr>
        <p:spPr>
          <a:xfrm>
            <a:off x="3633230" y="1119922"/>
            <a:ext cx="4886316" cy="646331"/>
          </a:xfrm>
          <a:prstGeom prst="rect">
            <a:avLst/>
          </a:prstGeom>
          <a:noFill/>
        </p:spPr>
        <p:txBody>
          <a:bodyPr wrap="square">
            <a:spAutoFit/>
          </a:bodyPr>
          <a:lstStyle/>
          <a:p>
            <a:r>
              <a:rPr lang="en-GB" dirty="0">
                <a:solidFill>
                  <a:srgbClr val="000000"/>
                </a:solidFill>
                <a:latin typeface="Arial" panose="020B0604020202020204" pitchFamily="34" charset="0"/>
                <a:cs typeface="Arial" panose="020B0604020202020204" pitchFamily="34" charset="0"/>
              </a:rPr>
              <a:t>One Health approach targets multiple causes of antimicrobial resistance </a:t>
            </a:r>
          </a:p>
        </p:txBody>
      </p:sp>
    </p:spTree>
    <p:extLst>
      <p:ext uri="{BB962C8B-B14F-4D97-AF65-F5344CB8AC3E}">
        <p14:creationId xmlns:p14="http://schemas.microsoft.com/office/powerpoint/2010/main" val="291423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2D331-CB51-4008-957B-F7C00CFC83DA}"/>
              </a:ext>
            </a:extLst>
          </p:cNvPr>
          <p:cNvSpPr/>
          <p:nvPr/>
        </p:nvSpPr>
        <p:spPr>
          <a:xfrm>
            <a:off x="1656517" y="411976"/>
            <a:ext cx="6979483" cy="1200329"/>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The majority of antibiotics are prescribed in general practice</a:t>
            </a:r>
          </a:p>
        </p:txBody>
      </p:sp>
      <p:sp>
        <p:nvSpPr>
          <p:cNvPr id="9" name="Title 1">
            <a:extLst>
              <a:ext uri="{FF2B5EF4-FFF2-40B4-BE49-F238E27FC236}">
                <a16:creationId xmlns:a16="http://schemas.microsoft.com/office/drawing/2014/main" id="{36C46C0D-3688-4715-BC98-4C190D24B1B3}"/>
              </a:ext>
            </a:extLst>
          </p:cNvPr>
          <p:cNvSpPr txBox="1">
            <a:spLocks/>
          </p:cNvSpPr>
          <p:nvPr/>
        </p:nvSpPr>
        <p:spPr>
          <a:xfrm>
            <a:off x="1656517" y="1546724"/>
            <a:ext cx="5830964" cy="745629"/>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1800" dirty="0">
              <a:solidFill>
                <a:schemeClr val="accent6">
                  <a:lumMod val="10000"/>
                </a:schemeClr>
              </a:solidFill>
              <a:latin typeface="Arial" panose="020B0604020202020204" pitchFamily="34" charset="0"/>
              <a:cs typeface="Arial" panose="020B0604020202020204" pitchFamily="34" charset="0"/>
            </a:endParaRPr>
          </a:p>
        </p:txBody>
      </p:sp>
      <p:sp>
        <p:nvSpPr>
          <p:cNvPr id="10" name="Footer Placeholder 4">
            <a:extLst>
              <a:ext uri="{FF2B5EF4-FFF2-40B4-BE49-F238E27FC236}">
                <a16:creationId xmlns:a16="http://schemas.microsoft.com/office/drawing/2014/main" id="{92321AE3-5A8D-481B-8D6B-FF88B2E807A0}"/>
              </a:ext>
            </a:extLst>
          </p:cNvPr>
          <p:cNvSpPr>
            <a:spLocks noGrp="1"/>
          </p:cNvSpPr>
          <p:nvPr>
            <p:ph type="ftr" sz="quarter" idx="3"/>
          </p:nvPr>
        </p:nvSpPr>
        <p:spPr>
          <a:xfrm>
            <a:off x="2825092" y="6441846"/>
            <a:ext cx="4114800" cy="365125"/>
          </a:xfrm>
          <a:prstGeom prst="rect">
            <a:avLst/>
          </a:prstGeom>
        </p:spPr>
        <p:txBody>
          <a:bodyPr/>
          <a:lstStyle>
            <a:defPPr>
              <a:defRPr lang="en-US"/>
            </a:defPPr>
            <a:lvl1pPr marL="0" algn="ct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www.rcgp.org.uk/TARGETantibiotics</a:t>
            </a:r>
            <a:endParaRPr lang="en-GB" sz="1050" dirty="0"/>
          </a:p>
        </p:txBody>
      </p:sp>
      <p:sp>
        <p:nvSpPr>
          <p:cNvPr id="6" name="TextBox 5">
            <a:extLst>
              <a:ext uri="{FF2B5EF4-FFF2-40B4-BE49-F238E27FC236}">
                <a16:creationId xmlns:a16="http://schemas.microsoft.com/office/drawing/2014/main" id="{274E7E8F-33F2-66E8-B050-DABA6AE40149}"/>
              </a:ext>
            </a:extLst>
          </p:cNvPr>
          <p:cNvSpPr txBox="1"/>
          <p:nvPr/>
        </p:nvSpPr>
        <p:spPr>
          <a:xfrm>
            <a:off x="7394857" y="5745215"/>
            <a:ext cx="1120493" cy="253916"/>
          </a:xfrm>
          <a:prstGeom prst="rect">
            <a:avLst/>
          </a:prstGeom>
          <a:noFill/>
        </p:spPr>
        <p:txBody>
          <a:bodyPr wrap="square">
            <a:spAutoFit/>
          </a:bodyPr>
          <a:lstStyle/>
          <a:p>
            <a:pPr algn="r"/>
            <a:r>
              <a:rPr lang="en-GB" sz="1050" dirty="0">
                <a:latin typeface="Arial" panose="020B0604020202020204" pitchFamily="34" charset="0"/>
                <a:ea typeface="Calibri" panose="020F0502020204030204" pitchFamily="34" charset="0"/>
                <a:cs typeface="Arial" panose="020B0604020202020204" pitchFamily="34" charset="0"/>
              </a:rPr>
              <a:t>(UKHSA, 2023) </a:t>
            </a:r>
          </a:p>
        </p:txBody>
      </p:sp>
      <p:pic>
        <p:nvPicPr>
          <p:cNvPr id="8" name="Picture 7">
            <a:extLst>
              <a:ext uri="{FF2B5EF4-FFF2-40B4-BE49-F238E27FC236}">
                <a16:creationId xmlns:a16="http://schemas.microsoft.com/office/drawing/2014/main" id="{F167B761-11AF-1AFA-F1A7-AC530035DA2D}"/>
              </a:ext>
            </a:extLst>
          </p:cNvPr>
          <p:cNvPicPr>
            <a:picLocks noChangeAspect="1"/>
          </p:cNvPicPr>
          <p:nvPr/>
        </p:nvPicPr>
        <p:blipFill>
          <a:blip r:embed="rId3"/>
          <a:stretch>
            <a:fillRect/>
          </a:stretch>
        </p:blipFill>
        <p:spPr>
          <a:xfrm>
            <a:off x="1583260" y="2471942"/>
            <a:ext cx="5977481" cy="3221441"/>
          </a:xfrm>
          <a:prstGeom prst="rect">
            <a:avLst/>
          </a:prstGeom>
        </p:spPr>
      </p:pic>
      <p:sp>
        <p:nvSpPr>
          <p:cNvPr id="4" name="TextBox 3">
            <a:extLst>
              <a:ext uri="{FF2B5EF4-FFF2-40B4-BE49-F238E27FC236}">
                <a16:creationId xmlns:a16="http://schemas.microsoft.com/office/drawing/2014/main" id="{BEEFBC77-9D80-551E-DE58-0B3906FC5CB2}"/>
              </a:ext>
            </a:extLst>
          </p:cNvPr>
          <p:cNvSpPr txBox="1"/>
          <p:nvPr/>
        </p:nvSpPr>
        <p:spPr>
          <a:xfrm>
            <a:off x="2825092" y="2295783"/>
            <a:ext cx="3493817" cy="300082"/>
          </a:xfrm>
          <a:prstGeom prst="rect">
            <a:avLst/>
          </a:prstGeom>
          <a:noFill/>
        </p:spPr>
        <p:txBody>
          <a:bodyPr wrap="square">
            <a:spAutoFit/>
          </a:bodyPr>
          <a:lstStyle/>
          <a:p>
            <a:pPr algn="ctr"/>
            <a:r>
              <a:rPr lang="en-GB" sz="1350" dirty="0">
                <a:solidFill>
                  <a:schemeClr val="accent6">
                    <a:lumMod val="10000"/>
                  </a:schemeClr>
                </a:solidFill>
                <a:latin typeface="Arial" panose="020B0604020202020204" pitchFamily="34" charset="0"/>
                <a:cs typeface="Arial" panose="020B0604020202020204" pitchFamily="34" charset="0"/>
              </a:rPr>
              <a:t>Total antibiotic consumption by setting</a:t>
            </a:r>
          </a:p>
        </p:txBody>
      </p:sp>
    </p:spTree>
    <p:extLst>
      <p:ext uri="{BB962C8B-B14F-4D97-AF65-F5344CB8AC3E}">
        <p14:creationId xmlns:p14="http://schemas.microsoft.com/office/powerpoint/2010/main" val="29463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BEFCBA-0650-4738-9DDE-4DEB73C7ED1D}"/>
              </a:ext>
            </a:extLst>
          </p:cNvPr>
          <p:cNvSpPr txBox="1">
            <a:spLocks/>
          </p:cNvSpPr>
          <p:nvPr/>
        </p:nvSpPr>
        <p:spPr>
          <a:xfrm>
            <a:off x="2281185" y="4999586"/>
            <a:ext cx="4581632" cy="745629"/>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a:solidFill>
                  <a:schemeClr val="accent6">
                    <a:lumMod val="10000"/>
                  </a:schemeClr>
                </a:solidFill>
                <a:latin typeface="Arial" panose="020B0604020202020204" pitchFamily="34" charset="0"/>
                <a:cs typeface="Arial" panose="020B0604020202020204" pitchFamily="34" charset="0"/>
              </a:rPr>
              <a:t>Antibiotic prescribing in England 2014-2022 </a:t>
            </a:r>
          </a:p>
        </p:txBody>
      </p:sp>
      <p:sp>
        <p:nvSpPr>
          <p:cNvPr id="2" name="Rectangle 1">
            <a:extLst>
              <a:ext uri="{FF2B5EF4-FFF2-40B4-BE49-F238E27FC236}">
                <a16:creationId xmlns:a16="http://schemas.microsoft.com/office/drawing/2014/main" id="{FB12D331-CB51-4008-957B-F7C00CFC83DA}"/>
              </a:ext>
            </a:extLst>
          </p:cNvPr>
          <p:cNvSpPr/>
          <p:nvPr/>
        </p:nvSpPr>
        <p:spPr>
          <a:xfrm>
            <a:off x="1557990" y="488123"/>
            <a:ext cx="7067590" cy="1200329"/>
          </a:xfrm>
          <a:prstGeom prst="rect">
            <a:avLst/>
          </a:prstGeom>
        </p:spPr>
        <p:txBody>
          <a:bodyPr wrap="square">
            <a:spAutoFit/>
          </a:bodyPr>
          <a:lstStyle/>
          <a:p>
            <a:r>
              <a:rPr lang="en-GB" sz="3600" dirty="0">
                <a:latin typeface="Arial" panose="020B0604020202020204" pitchFamily="34" charset="0"/>
                <a:cs typeface="Arial" panose="020B0604020202020204" pitchFamily="34" charset="0"/>
              </a:rPr>
              <a:t>Antibiotic prescribing increased in 2022</a:t>
            </a:r>
          </a:p>
        </p:txBody>
      </p:sp>
      <p:sp>
        <p:nvSpPr>
          <p:cNvPr id="8" name="Footer Placeholder 4">
            <a:extLst>
              <a:ext uri="{FF2B5EF4-FFF2-40B4-BE49-F238E27FC236}">
                <a16:creationId xmlns:a16="http://schemas.microsoft.com/office/drawing/2014/main" id="{BAFCB437-6EA6-47AE-83A8-53E11D32D7A1}"/>
              </a:ext>
            </a:extLst>
          </p:cNvPr>
          <p:cNvSpPr>
            <a:spLocks noGrp="1"/>
          </p:cNvSpPr>
          <p:nvPr>
            <p:ph type="ftr" sz="quarter" idx="3"/>
          </p:nvPr>
        </p:nvSpPr>
        <p:spPr>
          <a:xfrm>
            <a:off x="2281185" y="6276654"/>
            <a:ext cx="4114800" cy="365125"/>
          </a:xfrm>
          <a:prstGeom prst="rect">
            <a:avLst/>
          </a:prstGeom>
        </p:spPr>
        <p:txBody>
          <a:bodyPr/>
          <a:lstStyle>
            <a:defPPr>
              <a:defRPr lang="en-US"/>
            </a:defPPr>
            <a:lvl1pPr marL="0" algn="ct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www.rcgp.org.uk/TARGETantibiotics</a:t>
            </a:r>
            <a:endParaRPr lang="en-GB" sz="1050" dirty="0"/>
          </a:p>
        </p:txBody>
      </p:sp>
      <p:pic>
        <p:nvPicPr>
          <p:cNvPr id="6" name="Picture 5">
            <a:extLst>
              <a:ext uri="{FF2B5EF4-FFF2-40B4-BE49-F238E27FC236}">
                <a16:creationId xmlns:a16="http://schemas.microsoft.com/office/drawing/2014/main" id="{AE0DB71A-EE03-CA7B-2E14-D1F3D9254C75}"/>
              </a:ext>
            </a:extLst>
          </p:cNvPr>
          <p:cNvPicPr>
            <a:picLocks noChangeAspect="1"/>
          </p:cNvPicPr>
          <p:nvPr/>
        </p:nvPicPr>
        <p:blipFill rotWithShape="1">
          <a:blip r:embed="rId3"/>
          <a:srcRect t="21481" b="11009"/>
          <a:stretch/>
        </p:blipFill>
        <p:spPr>
          <a:xfrm>
            <a:off x="1557990" y="2365356"/>
            <a:ext cx="6028020" cy="2634230"/>
          </a:xfrm>
          <a:prstGeom prst="rect">
            <a:avLst/>
          </a:prstGeom>
        </p:spPr>
      </p:pic>
      <p:sp>
        <p:nvSpPr>
          <p:cNvPr id="4" name="TextBox 3">
            <a:extLst>
              <a:ext uri="{FF2B5EF4-FFF2-40B4-BE49-F238E27FC236}">
                <a16:creationId xmlns:a16="http://schemas.microsoft.com/office/drawing/2014/main" id="{110F1F1A-1162-8496-707E-345E547D7E9F}"/>
              </a:ext>
            </a:extLst>
          </p:cNvPr>
          <p:cNvSpPr txBox="1"/>
          <p:nvPr/>
        </p:nvSpPr>
        <p:spPr>
          <a:xfrm>
            <a:off x="7394857" y="5745215"/>
            <a:ext cx="1120493" cy="253916"/>
          </a:xfrm>
          <a:prstGeom prst="rect">
            <a:avLst/>
          </a:prstGeom>
          <a:noFill/>
        </p:spPr>
        <p:txBody>
          <a:bodyPr wrap="square">
            <a:spAutoFit/>
          </a:bodyPr>
          <a:lstStyle/>
          <a:p>
            <a:pPr algn="r"/>
            <a:r>
              <a:rPr lang="en-GB" sz="1050" dirty="0">
                <a:latin typeface="Arial" panose="020B0604020202020204" pitchFamily="34" charset="0"/>
                <a:ea typeface="Calibri" panose="020F0502020204030204" pitchFamily="34" charset="0"/>
                <a:cs typeface="Arial" panose="020B0604020202020204" pitchFamily="34" charset="0"/>
              </a:rPr>
              <a:t>(UKHSA, 2023) </a:t>
            </a:r>
          </a:p>
        </p:txBody>
      </p:sp>
    </p:spTree>
    <p:extLst>
      <p:ext uri="{BB962C8B-B14F-4D97-AF65-F5344CB8AC3E}">
        <p14:creationId xmlns:p14="http://schemas.microsoft.com/office/powerpoint/2010/main" val="2435235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a:extLst>
              <a:ext uri="{FF2B5EF4-FFF2-40B4-BE49-F238E27FC236}">
                <a16:creationId xmlns:a16="http://schemas.microsoft.com/office/drawing/2014/main" id="{7D6F8393-407F-4130-ABD8-1B1325F22796}"/>
              </a:ext>
            </a:extLst>
          </p:cNvPr>
          <p:cNvSpPr>
            <a:spLocks noGrp="1"/>
          </p:cNvSpPr>
          <p:nvPr>
            <p:ph type="title"/>
          </p:nvPr>
        </p:nvSpPr>
        <p:spPr>
          <a:xfrm>
            <a:off x="1928813" y="436418"/>
            <a:ext cx="6611105" cy="1298863"/>
          </a:xfrm>
        </p:spPr>
        <p:txBody>
          <a:bodyPr rtlCol="0">
            <a:normAutofit/>
          </a:bodyPr>
          <a:lstStyle/>
          <a:p>
            <a:pPr eaLnBrk="1" fontAlgn="auto" hangingPunct="1">
              <a:spcAft>
                <a:spcPts val="0"/>
              </a:spcAft>
              <a:defRPr/>
            </a:pPr>
            <a:r>
              <a:rPr lang="en-GB" altLang="en-US" sz="3600" b="0" dirty="0">
                <a:solidFill>
                  <a:srgbClr val="AF1E2C"/>
                </a:solidFill>
                <a:latin typeface="Arial (Headings)"/>
                <a:cs typeface="Arial" panose="020B0604020202020204" pitchFamily="34" charset="0"/>
              </a:rPr>
              <a:t>Clinical Scenario:</a:t>
            </a:r>
            <a:br>
              <a:rPr lang="en-GB" altLang="en-US" sz="3600" b="0" dirty="0">
                <a:solidFill>
                  <a:srgbClr val="AF1E2C"/>
                </a:solidFill>
                <a:latin typeface="Arial (Headings)"/>
                <a:cs typeface="Arial" panose="020B0604020202020204" pitchFamily="34" charset="0"/>
              </a:rPr>
            </a:br>
            <a:r>
              <a:rPr lang="en-GB" altLang="en-US" sz="3600" b="0" dirty="0">
                <a:solidFill>
                  <a:srgbClr val="AF1E2C"/>
                </a:solidFill>
                <a:latin typeface="Arial (Headings)"/>
                <a:cs typeface="Arial" panose="020B0604020202020204" pitchFamily="34" charset="0"/>
              </a:rPr>
              <a:t>Urinary Tract Infection (UTI)</a:t>
            </a:r>
          </a:p>
        </p:txBody>
      </p:sp>
      <p:pic>
        <p:nvPicPr>
          <p:cNvPr id="13317" name="Picture 2" descr="Image result for urinary tract infection">
            <a:extLst>
              <a:ext uri="{FF2B5EF4-FFF2-40B4-BE49-F238E27FC236}">
                <a16:creationId xmlns:a16="http://schemas.microsoft.com/office/drawing/2014/main" id="{C8905F5D-7B44-4EFD-BC68-90E968093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1818410"/>
            <a:ext cx="6210381" cy="414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3">
            <a:extLst>
              <a:ext uri="{FF2B5EF4-FFF2-40B4-BE49-F238E27FC236}">
                <a16:creationId xmlns:a16="http://schemas.microsoft.com/office/drawing/2014/main" id="{9018268A-9F18-4199-86DE-24C2B4D824BD}"/>
              </a:ext>
            </a:extLst>
          </p:cNvPr>
          <p:cNvSpPr txBox="1">
            <a:spLocks noChangeArrowheads="1"/>
          </p:cNvSpPr>
          <p:nvPr/>
        </p:nvSpPr>
        <p:spPr bwMode="auto">
          <a:xfrm>
            <a:off x="3043695" y="6443446"/>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Tree>
  </p:cSld>
  <p:clrMapOvr>
    <a:masterClrMapping/>
  </p:clrMapOvr>
</p:sld>
</file>

<file path=ppt/theme/theme1.xml><?xml version="1.0" encoding="utf-8"?>
<a:theme xmlns:a="http://schemas.openxmlformats.org/drawingml/2006/main" name="Office Theme">
  <a:themeElements>
    <a:clrScheme name="Custom 1">
      <a:dk1>
        <a:srgbClr val="AD0016"/>
      </a:dk1>
      <a:lt1>
        <a:srgbClr val="FFFFFF"/>
      </a:lt1>
      <a:dk2>
        <a:srgbClr val="DDDDDD"/>
      </a:dk2>
      <a:lt2>
        <a:srgbClr val="FFFFFF"/>
      </a:lt2>
      <a:accent1>
        <a:srgbClr val="AD0016"/>
      </a:accent1>
      <a:accent2>
        <a:srgbClr val="F4DDC4"/>
      </a:accent2>
      <a:accent3>
        <a:srgbClr val="666666"/>
      </a:accent3>
      <a:accent4>
        <a:srgbClr val="999999"/>
      </a:accent4>
      <a:accent5>
        <a:srgbClr val="DDDDDD"/>
      </a:accent5>
      <a:accent6>
        <a:srgbClr val="F6F6F6"/>
      </a:accent6>
      <a:hlink>
        <a:srgbClr val="FFFFFF"/>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TARGET colour scheme">
      <a:dk1>
        <a:srgbClr val="AD0016"/>
      </a:dk1>
      <a:lt1>
        <a:srgbClr val="F4DDC4"/>
      </a:lt1>
      <a:dk2>
        <a:srgbClr val="DDDDDD"/>
      </a:dk2>
      <a:lt2>
        <a:srgbClr val="FFFFFF"/>
      </a:lt2>
      <a:accent1>
        <a:srgbClr val="AD0016"/>
      </a:accent1>
      <a:accent2>
        <a:srgbClr val="F4DDC4"/>
      </a:accent2>
      <a:accent3>
        <a:srgbClr val="666666"/>
      </a:accent3>
      <a:accent4>
        <a:srgbClr val="999999"/>
      </a:accent4>
      <a:accent5>
        <a:srgbClr val="DDDDDD"/>
      </a:accent5>
      <a:accent6>
        <a:srgbClr val="F6F6F6"/>
      </a:accent6>
      <a:hlink>
        <a:srgbClr val="FFFFFF"/>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32209</TotalTime>
  <Words>13032</Words>
  <Application>Microsoft Office PowerPoint</Application>
  <PresentationFormat>On-screen Show (4:3)</PresentationFormat>
  <Paragraphs>1217</Paragraphs>
  <Slides>46</Slides>
  <Notes>46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46</vt:i4>
      </vt:variant>
    </vt:vector>
  </HeadingPairs>
  <TitlesOfParts>
    <vt:vector size="60" baseType="lpstr">
      <vt:lpstr>Arial</vt:lpstr>
      <vt:lpstr>Arial (Headings)</vt:lpstr>
      <vt:lpstr>Arial Narrow</vt:lpstr>
      <vt:lpstr>BlinkMacSystemFont</vt:lpstr>
      <vt:lpstr>Calibri</vt:lpstr>
      <vt:lpstr>Calibri Light</vt:lpstr>
      <vt:lpstr>Inter</vt:lpstr>
      <vt:lpstr>MinionPro-Regular</vt:lpstr>
      <vt:lpstr>Open Sans</vt:lpstr>
      <vt:lpstr>Salesforce Sans</vt:lpstr>
      <vt:lpstr>Segoe UI</vt:lpstr>
      <vt:lpstr>Office Theme</vt:lpstr>
      <vt:lpstr>NHSD-Refresh-Theme-NOV1120B</vt:lpstr>
      <vt:lpstr>1_Custom Design</vt:lpstr>
      <vt:lpstr>Urinary tract infections: Applying diagnostic and prescribing guidance in practice</vt:lpstr>
      <vt:lpstr>Introductions – TARGET and RCGP</vt:lpstr>
      <vt:lpstr>Introductions Speakers and panellists</vt:lpstr>
      <vt:lpstr>Aims</vt:lpstr>
      <vt:lpstr>Dr. Philippa Moore  Consultant Medical Microbiologist Speaker </vt:lpstr>
      <vt:lpstr>The challenge of antimicrobial resistance</vt:lpstr>
      <vt:lpstr>PowerPoint Presentation</vt:lpstr>
      <vt:lpstr>PowerPoint Presentation</vt:lpstr>
      <vt:lpstr>Clinical Scenario: Urinary Tract Infection (UTI)</vt:lpstr>
      <vt:lpstr>Clinical Scenario:  UTI – women under 65 years</vt:lpstr>
      <vt:lpstr>UKHSA UTI Diagnostic Tool:</vt:lpstr>
      <vt:lpstr>UKHSA UTI Diagnostic Tool:</vt:lpstr>
      <vt:lpstr>What about those at higher risk of asymptomatic bacteriuria like older adults and those with a urinary catheter?</vt:lpstr>
      <vt:lpstr>PowerPoint Presentation</vt:lpstr>
      <vt:lpstr>PowerPoint Presentation</vt:lpstr>
      <vt:lpstr>UKHSA UTI Diagnostic Tools: Older adults and those with a Urinary Catheter</vt:lpstr>
      <vt:lpstr>UKHSA UTI Diagnostic Tools: Older adults</vt:lpstr>
      <vt:lpstr>Why do we need to worry about our antibiotic use for UTI?</vt:lpstr>
      <vt:lpstr>UTIs are linked to blood stream infections and resistance</vt:lpstr>
      <vt:lpstr>Antibiotic use for UTI has changed</vt:lpstr>
      <vt:lpstr>Antibiotic resistance in UTI can be reduced</vt:lpstr>
      <vt:lpstr>Antibiotic resistance in urine samples rises with age</vt:lpstr>
      <vt:lpstr>Antibiotic resistance affects the recovery of patients with UTI</vt:lpstr>
      <vt:lpstr>Antibiotic use in UTI increases risk of resistance</vt:lpstr>
      <vt:lpstr>Risk of resistance persists for at least 12 months after your prescribing</vt:lpstr>
      <vt:lpstr>UTI management and shared decision making</vt:lpstr>
      <vt:lpstr>TARGET TYI-UTI leaflet</vt:lpstr>
      <vt:lpstr>PowerPoint Presentation</vt:lpstr>
      <vt:lpstr>Web text - UTI Patient Information Leaflets</vt:lpstr>
      <vt:lpstr>Non-antibiotic prevention and management</vt:lpstr>
      <vt:lpstr>NICE antimicrobial prescribing guidance</vt:lpstr>
      <vt:lpstr>Back up prescribing for UTI is generally acceptable to patients – data from 2023</vt:lpstr>
      <vt:lpstr>NICE prescribing guidance for lower UTI – non-pregnant women</vt:lpstr>
      <vt:lpstr>Consider: Risk factors for resistance</vt:lpstr>
      <vt:lpstr>UTI and the link to blood stream infections</vt:lpstr>
      <vt:lpstr>Reduced 3Cs to help reduce Clostridium difficile in the community</vt:lpstr>
      <vt:lpstr>NICE prescribing guidance for lower UTI – non-pregnant women</vt:lpstr>
      <vt:lpstr>NICE prescribing guidance - pyelonephritis</vt:lpstr>
      <vt:lpstr>What can you do to learn more about UTI using TARGET resources?</vt:lpstr>
      <vt:lpstr>TARGET Audits:  Urinary Tract infection (UTI)</vt:lpstr>
      <vt:lpstr>Routine data for UTI improvement</vt:lpstr>
      <vt:lpstr>NHS England Model Health System AMR Dashboard - UTI</vt:lpstr>
      <vt:lpstr>NHS BSA ePACT2 Antimicrobial Stewardship Dashboard RightCare UTI Focus Pack    This dashboard is due to be replaced in 2024  </vt:lpstr>
      <vt:lpstr>NHS BSA ePACT2 Antimicrobial Stewardship Dashboard UTI</vt:lpstr>
      <vt:lpstr>Many thanks</vt:lpstr>
      <vt:lpstr>Panel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Lecky</dc:creator>
  <cp:lastModifiedBy>Liam Clayton</cp:lastModifiedBy>
  <cp:revision>231</cp:revision>
  <cp:lastPrinted>2024-03-27T12:24:55Z</cp:lastPrinted>
  <dcterms:created xsi:type="dcterms:W3CDTF">2019-09-25T13:02:32Z</dcterms:created>
  <dcterms:modified xsi:type="dcterms:W3CDTF">2024-03-27T13:27:58Z</dcterms:modified>
</cp:coreProperties>
</file>