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572" r:id="rId2"/>
    <p:sldId id="573" r:id="rId3"/>
    <p:sldId id="574" r:id="rId4"/>
    <p:sldId id="586" r:id="rId5"/>
    <p:sldId id="576" r:id="rId6"/>
    <p:sldId id="914" r:id="rId7"/>
    <p:sldId id="912" r:id="rId8"/>
    <p:sldId id="1572" r:id="rId9"/>
    <p:sldId id="330" r:id="rId10"/>
    <p:sldId id="913" r:id="rId11"/>
    <p:sldId id="898" r:id="rId12"/>
    <p:sldId id="590" r:id="rId13"/>
    <p:sldId id="592" r:id="rId14"/>
    <p:sldId id="58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DDC4"/>
    <a:srgbClr val="A50021"/>
    <a:srgbClr val="0000FF"/>
    <a:srgbClr val="DFDEDE"/>
    <a:srgbClr val="054D69"/>
    <a:srgbClr val="2D8659"/>
    <a:srgbClr val="C26400"/>
    <a:srgbClr val="E0E0E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5664" autoAdjust="0"/>
  </p:normalViewPr>
  <p:slideViewPr>
    <p:cSldViewPr snapToGrid="0">
      <p:cViewPr varScale="1">
        <p:scale>
          <a:sx n="94" d="100"/>
          <a:sy n="94" d="100"/>
        </p:scale>
        <p:origin x="204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Riley" userId="e898c76d-8c6a-4817-814a-65fe6176243e" providerId="ADAL" clId="{4551C882-6D6C-46DF-82A6-5CA781587128}"/>
    <pc:docChg chg="custSel modHandout">
      <pc:chgData name="Ruth Riley" userId="e898c76d-8c6a-4817-814a-65fe6176243e" providerId="ADAL" clId="{4551C882-6D6C-46DF-82A6-5CA781587128}" dt="2023-03-17T09:12:01.247" v="3" actId="478"/>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1307763056278"/>
          <c:y val="6.7093666331518101E-2"/>
          <c:w val="0.8659869223694372"/>
          <c:h val="0.90596454539804261"/>
        </c:manualLayout>
      </c:layout>
      <c:barChart>
        <c:barDir val="bar"/>
        <c:grouping val="clustered"/>
        <c:varyColors val="0"/>
        <c:ser>
          <c:idx val="0"/>
          <c:order val="0"/>
          <c:tx>
            <c:strRef>
              <c:f>Sheet1!$C$1</c:f>
              <c:strCache>
                <c:ptCount val="1"/>
              </c:strCache>
            </c:strRef>
          </c:tx>
          <c:spPr>
            <a:solidFill>
              <a:schemeClr val="accent6"/>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0-0E84-43D2-94ED-E0468D745CFE}"/>
              </c:ext>
            </c:extLst>
          </c:dPt>
          <c:dPt>
            <c:idx val="1"/>
            <c:invertIfNegative val="0"/>
            <c:bubble3D val="0"/>
            <c:spPr>
              <a:solidFill>
                <a:srgbClr val="00B0F0"/>
              </a:solidFill>
              <a:ln>
                <a:noFill/>
              </a:ln>
              <a:effectLst/>
            </c:spPr>
            <c:extLst>
              <c:ext xmlns:c16="http://schemas.microsoft.com/office/drawing/2014/chart" uri="{C3380CC4-5D6E-409C-BE32-E72D297353CC}">
                <c16:uniqueId val="{00000001-0E84-43D2-94ED-E0468D745CFE}"/>
              </c:ext>
            </c:extLst>
          </c:dPt>
          <c:dPt>
            <c:idx val="2"/>
            <c:invertIfNegative val="0"/>
            <c:bubble3D val="0"/>
            <c:spPr>
              <a:solidFill>
                <a:srgbClr val="00B0F0"/>
              </a:solidFill>
              <a:ln>
                <a:noFill/>
              </a:ln>
              <a:effectLst/>
            </c:spPr>
            <c:extLst>
              <c:ext xmlns:c16="http://schemas.microsoft.com/office/drawing/2014/chart" uri="{C3380CC4-5D6E-409C-BE32-E72D297353CC}">
                <c16:uniqueId val="{00000002-0E84-43D2-94ED-E0468D745CFE}"/>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76</c:v>
                </c:pt>
                <c:pt idx="1">
                  <c:v>83</c:v>
                </c:pt>
                <c:pt idx="2">
                  <c:v>70</c:v>
                </c:pt>
              </c:numCache>
            </c:numRef>
          </c:val>
          <c:extLst>
            <c:ext xmlns:c16="http://schemas.microsoft.com/office/drawing/2014/chart" uri="{C3380CC4-5D6E-409C-BE32-E72D297353CC}">
              <c16:uniqueId val="{00000000-BD6E-4506-BCB4-CA7EC9B604ED}"/>
            </c:ext>
          </c:extLst>
        </c:ser>
        <c:ser>
          <c:idx val="1"/>
          <c:order val="1"/>
          <c:tx>
            <c:strRef>
              <c:f>Sheet1!$B$1</c:f>
              <c:strCache>
                <c:ptCount val="1"/>
                <c:pt idx="0">
                  <c:v>% Acceptable (Top 3 boxes)</c:v>
                </c:pt>
              </c:strCache>
            </c:strRef>
          </c:tx>
          <c:spPr>
            <a:solidFill>
              <a:schemeClr val="accent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C-4C58-8B9D-FBEB850C30D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C-4C58-8B9D-FBEB850C30DF}"/>
                </c:ext>
              </c:extLst>
            </c:dLbl>
            <c:numFmt formatCode="#;##\%"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Sheet1!$C$3:$C$4</c:f>
              <c:numCache>
                <c:formatCode>General</c:formatCode>
                <c:ptCount val="2"/>
              </c:numCache>
            </c:numRef>
          </c:val>
          <c:extLst>
            <c:ext xmlns:c16="http://schemas.microsoft.com/office/drawing/2014/chart" uri="{C3380CC4-5D6E-409C-BE32-E72D297353CC}">
              <c16:uniqueId val="{00000001-BD6E-4506-BCB4-CA7EC9B604ED}"/>
            </c:ext>
          </c:extLst>
        </c:ser>
        <c:dLbls>
          <c:showLegendKey val="0"/>
          <c:showVal val="1"/>
          <c:showCatName val="0"/>
          <c:showSerName val="0"/>
          <c:showPercent val="0"/>
          <c:showBubbleSize val="0"/>
        </c:dLbls>
        <c:gapWidth val="75"/>
        <c:overlap val="100"/>
        <c:axId val="139883264"/>
        <c:axId val="139884800"/>
      </c:barChart>
      <c:catAx>
        <c:axId val="139883264"/>
        <c:scaling>
          <c:orientation val="maxMin"/>
        </c:scaling>
        <c:delete val="0"/>
        <c:axPos val="l"/>
        <c:numFmt formatCode="General" sourceLinked="0"/>
        <c:majorTickMark val="none"/>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9884800"/>
        <c:crosses val="autoZero"/>
        <c:auto val="1"/>
        <c:lblAlgn val="ctr"/>
        <c:lblOffset val="100"/>
        <c:noMultiLvlLbl val="0"/>
      </c:catAx>
      <c:valAx>
        <c:axId val="139884800"/>
        <c:scaling>
          <c:orientation val="minMax"/>
          <c:min val="0"/>
        </c:scaling>
        <c:delete val="1"/>
        <c:axPos val="t"/>
        <c:numFmt formatCode="General" sourceLinked="1"/>
        <c:majorTickMark val="out"/>
        <c:minorTickMark val="none"/>
        <c:tickLblPos val="nextTo"/>
        <c:crossAx val="139883264"/>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3-02-20T13:39:52.687" idx="6">
    <p:pos x="10" y="10"/>
    <p:text>Luke - to add publications in the notes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02-20T13:57:31.467" idx="7">
    <p:pos x="10" y="10"/>
    <p:text>Luke to add papers in references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17/03/2023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cgp.org.uk/clinical-and-research/target-antibiotics-toolkit/~/media/Files/CIRC/TARGET/Patient-Antibiotic-leaflet.ash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nlinelibrary.wiley.com/doi/10.1002/14651858.CD000243.pub3/abstract;jsessionid=379C3CAB59F45553FB1B484383E926E9.f02t0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journals.sagepub.com/doi/abs/10.1016/j.otohns.2007.06.724?url_ver=Z39.88-2003&amp;rfr_id=ori:rid:crossref.org&amp;rfr_dat=cr_pub%3dpubmed" TargetMode="External"/><Relationship Id="rId4" Type="http://schemas.openxmlformats.org/officeDocument/2006/relationships/hyperlink" Target="http://www.sciencedirect.com/science/article/pii/S147330990870202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pubmed.ncbi.nlm.nih.gov/?term=Dolk%20FC%5BAuthor%5D" TargetMode="External"/><Relationship Id="rId3" Type="http://schemas.openxmlformats.org/officeDocument/2006/relationships/hyperlink" Target="https://www.ncbi.nlm.nih.gov/pmc/articles/PMC5890776/#dkx502-B16" TargetMode="External"/><Relationship Id="rId7" Type="http://schemas.openxmlformats.org/officeDocument/2006/relationships/hyperlink" Target="https://pubmed.ncbi.nlm.nih.gov/?term=Pouwels%20KB%5BAuthor%5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ubmed.ncbi.nlm.nih.gov/29490060" TargetMode="External"/><Relationship Id="rId11" Type="http://schemas.openxmlformats.org/officeDocument/2006/relationships/hyperlink" Target="https://pubmed.ncbi.nlm.nih.gov/?term=Smieszek%20T%5BAuthor%5D" TargetMode="External"/><Relationship Id="rId5" Type="http://schemas.openxmlformats.org/officeDocument/2006/relationships/hyperlink" Target="https://doi.org/10.1093%2Fjac%2Fdkx502" TargetMode="External"/><Relationship Id="rId10" Type="http://schemas.openxmlformats.org/officeDocument/2006/relationships/hyperlink" Target="https://pubmed.ncbi.nlm.nih.gov/?term=Robotham%20JV%5BAuthor%5D" TargetMode="External"/><Relationship Id="rId4" Type="http://schemas.openxmlformats.org/officeDocument/2006/relationships/hyperlink" Target="https://www.ncbi.nlm.nih.gov/pmc/articles/PMC5890776/" TargetMode="External"/><Relationship Id="rId9" Type="http://schemas.openxmlformats.org/officeDocument/2006/relationships/hyperlink" Target="https://pubmed.ncbi.nlm.nih.gov/?term=Smith%20DR%5BAuthor%5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85745DE-97EF-40FA-AF5F-EE32F2A35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9F2EDFC-6EA7-4E4A-8438-C24F582B1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205BC886-EE4B-4700-9485-B801C58116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96E215-E73D-423B-BB03-166A9C13DAB7}"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E1B55CF-937E-4CEF-9FF0-BB07B26AAD99}"/>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E7C55662-BF08-446B-B507-F6F242046AF1}"/>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25E28BAB-D1F8-4EAF-93DC-7FEB978EE5A8}"/>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4A8D765-D55E-4615-8653-EC5F88ED4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66260C0-FF3E-4FB1-9624-86AA25D81B7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10000"/>
          </a:bodyPr>
          <a:lstStyle/>
          <a:p>
            <a:pPr eaLnBrk="1" hangingPunct="1">
              <a:spcBef>
                <a:spcPct val="0"/>
              </a:spcBef>
              <a:defRPr/>
            </a:pPr>
            <a:r>
              <a:rPr lang="en-GB" altLang="en-US" sz="900" b="0" u="none" dirty="0"/>
              <a:t>Presenter notes: </a:t>
            </a:r>
          </a:p>
          <a:p>
            <a:pPr eaLnBrk="1" hangingPunct="1">
              <a:spcBef>
                <a:spcPct val="0"/>
              </a:spcBef>
              <a:defRPr/>
            </a:pPr>
            <a:r>
              <a:rPr lang="en-GB" altLang="en-US" sz="900" b="0" dirty="0"/>
              <a:t>It would be useful to print off a copies of this leaflet and take enough with you for each GP.  They can be found at </a:t>
            </a:r>
          </a:p>
          <a:p>
            <a:pPr eaLnBrk="1" hangingPunct="1">
              <a:spcBef>
                <a:spcPct val="0"/>
              </a:spcBef>
              <a:defRPr/>
            </a:pPr>
            <a:r>
              <a:rPr lang="en-GB" altLang="en-US" sz="900" b="0" dirty="0">
                <a:hlinkClick r:id="rId3"/>
              </a:rPr>
              <a:t>http://www.rcgp.org.uk/clinical-and-research/target-antibiotics-toolkit/~/media/Files/CIRC/TARGET/Patient-Antibiotic-leaflet.ashx</a:t>
            </a:r>
            <a:endParaRPr lang="en-GB" altLang="en-US" sz="900" b="0" dirty="0"/>
          </a:p>
          <a:p>
            <a:pPr eaLnBrk="1" hangingPunct="1">
              <a:spcBef>
                <a:spcPct val="0"/>
              </a:spcBef>
              <a:defRPr/>
            </a:pPr>
            <a:endParaRPr lang="en-GB" altLang="en-US" sz="900" b="1" dirty="0"/>
          </a:p>
          <a:p>
            <a:pPr eaLnBrk="1" hangingPunct="1">
              <a:spcBef>
                <a:spcPct val="0"/>
              </a:spcBef>
              <a:defRPr/>
            </a:pPr>
            <a:r>
              <a:rPr lang="en-GB" altLang="en-US" sz="900" b="1" dirty="0"/>
              <a:t>Presenter talk: </a:t>
            </a:r>
          </a:p>
          <a:p>
            <a:pPr eaLnBrk="1" hangingPunct="1">
              <a:spcBef>
                <a:spcPct val="0"/>
              </a:spcBef>
              <a:defRPr/>
            </a:pPr>
            <a:r>
              <a:rPr lang="en-GB" altLang="en-US" sz="900" b="0" dirty="0"/>
              <a:t>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r>
              <a:rPr lang="en-GB" altLang="en-US" sz="900" b="0" u="sng" dirty="0"/>
              <a:t>Bring in personalised text box</a:t>
            </a:r>
          </a:p>
          <a:p>
            <a:pPr eaLnBrk="1" hangingPunct="1">
              <a:spcBef>
                <a:spcPct val="0"/>
              </a:spcBef>
              <a:defRPr/>
            </a:pPr>
            <a:r>
              <a:rPr lang="en-GB" altLang="en-US" sz="900" b="0" dirty="0">
                <a:latin typeface="Arial" pitchFamily="34" charset="0"/>
                <a:cs typeface="Arial" pitchFamily="34" charset="0"/>
              </a:rPr>
              <a:t>All sections can be personalised and added to by the GP.  And it is important to share it with the patient and add extra infections , self-care  instructions in the third column and alarm  symptoms in the fourth column that may be required.</a:t>
            </a:r>
          </a:p>
          <a:p>
            <a:pPr eaLnBrk="1" hangingPunct="1">
              <a:spcBef>
                <a:spcPct val="0"/>
              </a:spcBef>
              <a:defRPr/>
            </a:pPr>
            <a:r>
              <a:rPr lang="en-GB" altLang="en-US" sz="900" b="0" u="sng" dirty="0"/>
              <a:t>Bring in ‘most get better by’ text box</a:t>
            </a:r>
          </a:p>
          <a:p>
            <a:pPr eaLnBrk="1" hangingPunct="1">
              <a:spcBef>
                <a:spcPct val="0"/>
              </a:spcBef>
              <a:defRPr/>
            </a:pPr>
            <a:r>
              <a:rPr lang="en-GB" altLang="en-US" sz="900" b="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0" u="sng" dirty="0"/>
              <a:t>Bring in safety netting box</a:t>
            </a:r>
          </a:p>
          <a:p>
            <a:pPr eaLnBrk="1" hangingPunct="1">
              <a:spcBef>
                <a:spcPct val="0"/>
              </a:spcBef>
              <a:defRPr/>
            </a:pPr>
            <a:r>
              <a:rPr lang="en-GB" altLang="en-US" sz="900" b="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0" u="sng" dirty="0"/>
              <a:t>Bring in back-up prescription box</a:t>
            </a:r>
          </a:p>
          <a:p>
            <a:pPr eaLnBrk="1" hangingPunct="1">
              <a:spcBef>
                <a:spcPct val="0"/>
              </a:spcBef>
              <a:defRPr/>
            </a:pPr>
            <a:r>
              <a:rPr lang="en-GB" altLang="en-US" sz="900" b="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r>
              <a:rPr lang="en-GB" altLang="en-US" sz="900" b="0" u="sng" dirty="0"/>
              <a:t>Bring in information box</a:t>
            </a:r>
          </a:p>
          <a:p>
            <a:pPr eaLnBrk="1" hangingPunct="1">
              <a:spcBef>
                <a:spcPct val="0"/>
              </a:spcBef>
              <a:defRPr/>
            </a:pPr>
            <a:r>
              <a:rPr lang="en-GB" altLang="en-US" sz="900" b="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b="0" dirty="0"/>
              <a:t>Likewise they know little about antibiotic resistance, so we should take every opportunity to educate them.</a:t>
            </a:r>
          </a:p>
          <a:p>
            <a:pPr eaLnBrk="1" hangingPunct="1">
              <a:spcBef>
                <a:spcPct val="0"/>
              </a:spcBef>
              <a:defRPr/>
            </a:pPr>
            <a:endParaRPr lang="en-GB" altLang="en-US" sz="900" b="0" dirty="0"/>
          </a:p>
          <a:p>
            <a:pPr eaLnBrk="1" hangingPunct="1">
              <a:spcBef>
                <a:spcPct val="0"/>
              </a:spcBef>
              <a:defRPr/>
            </a:pPr>
            <a:r>
              <a:rPr lang="en-GB" altLang="en-US" sz="900" b="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b="0" dirty="0"/>
          </a:p>
          <a:p>
            <a:pPr eaLnBrk="1" hangingPunct="1">
              <a:spcBef>
                <a:spcPct val="0"/>
              </a:spcBef>
              <a:defRPr/>
            </a:pPr>
            <a:r>
              <a:rPr lang="en-GB" altLang="en-US" sz="900" b="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b="0" dirty="0"/>
          </a:p>
          <a:p>
            <a:pPr eaLnBrk="1" hangingPunct="1">
              <a:spcBef>
                <a:spcPct val="0"/>
              </a:spcBef>
              <a:defRPr/>
            </a:pPr>
            <a:r>
              <a:rPr lang="en-GB" altLang="en-US" sz="900" b="1" u="sng" dirty="0"/>
              <a:t>Extra notes for presenter: </a:t>
            </a:r>
            <a:r>
              <a:rPr lang="en-GB" altLang="en-US" sz="900" b="1"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1" dirty="0"/>
              <a:t>Overview of the leaflet</a:t>
            </a:r>
          </a:p>
          <a:p>
            <a:pPr eaLnBrk="1" hangingPunct="1">
              <a:spcBef>
                <a:spcPct val="0"/>
              </a:spcBef>
              <a:defRPr/>
            </a:pPr>
            <a:r>
              <a:rPr lang="en-GB" altLang="en-US" sz="900" b="1"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37892" name="Slide Number Placeholder 3">
            <a:extLst>
              <a:ext uri="{FF2B5EF4-FFF2-40B4-BE49-F238E27FC236}">
                <a16:creationId xmlns:a16="http://schemas.microsoft.com/office/drawing/2014/main" id="{ADBE50DB-0EAE-43F5-816D-0D3E74CAC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3D40B-FE72-4D63-8E3C-205BF594C881}" type="slidenum">
              <a:rPr lang="en-GB" altLang="en-US" sz="1300" smtClean="0">
                <a:solidFill>
                  <a:srgbClr val="000000"/>
                </a:solidFill>
              </a:rPr>
              <a:pPr>
                <a:spcBef>
                  <a:spcPct val="0"/>
                </a:spcBef>
              </a:pPr>
              <a:t>10</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F6EE2FF6-0935-45D8-9196-E360FDCE616C}"/>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ECA89853-0E60-4934-87E1-E352A7AC1788}"/>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17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8F1ECEF1-50E1-4027-9521-A85CED024898}"/>
              </a:ext>
            </a:extLst>
          </p:cNvPr>
          <p:cNvSpPr>
            <a:spLocks noGrp="1"/>
          </p:cNvSpPr>
          <p:nvPr>
            <p:ph type="ftr" sz="quarter" idx="4"/>
          </p:nvPr>
        </p:nvSpPr>
        <p:spPr/>
        <p:txBody>
          <a:bodyPr/>
          <a:lstStyle/>
          <a:p>
            <a:pPr>
              <a:defRPr/>
            </a:pPr>
            <a:r>
              <a:rPr lang="en-GB">
                <a:solidFill>
                  <a:prstClr val="black"/>
                </a:solidFill>
              </a:rPr>
              <a:t>TARGET Antibiotics Presentation - Main - 11.07.17</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b="0" dirty="0"/>
              <a:t>The target RTI leaflets are available in a pictorial word/pdf version that can be printed off and used in a consultation</a:t>
            </a:r>
          </a:p>
          <a:p>
            <a:pPr eaLnBrk="1" hangingPunct="1">
              <a:spcBef>
                <a:spcPct val="0"/>
              </a:spcBef>
            </a:pPr>
            <a:endParaRPr lang="en-GB" altLang="en-US" sz="900" b="0" dirty="0"/>
          </a:p>
          <a:p>
            <a:pPr eaLnBrk="1" hangingPunct="1">
              <a:spcBef>
                <a:spcPct val="0"/>
              </a:spcBef>
            </a:pPr>
            <a:r>
              <a:rPr lang="en-GB" altLang="en-US" sz="900" b="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17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E22A626-3ED2-4493-B482-97D373FBE7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35AD7423-F1F1-4115-BBDC-1D78A4FF9E6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b="0"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b="0" dirty="0">
                <a:solidFill>
                  <a:srgbClr val="002060"/>
                </a:solidFill>
              </a:rPr>
              <a:t>a biannual practice wide antibiotic audit</a:t>
            </a:r>
          </a:p>
          <a:p>
            <a:pPr marL="273050" indent="-273050">
              <a:buFont typeface="Arial" pitchFamily="34" charset="0"/>
              <a:buChar char="•"/>
              <a:defRPr/>
            </a:pPr>
            <a:r>
              <a:rPr lang="en-GB" altLang="en-US" b="0" dirty="0">
                <a:solidFill>
                  <a:srgbClr val="002060"/>
                </a:solidFill>
              </a:rPr>
              <a:t>You keep a personal action plan following audits. </a:t>
            </a:r>
          </a:p>
          <a:p>
            <a:pPr marL="273050" indent="-273050">
              <a:buFont typeface="Arial" pitchFamily="34" charset="0"/>
              <a:buChar char="•"/>
              <a:defRPr/>
            </a:pPr>
            <a:r>
              <a:rPr lang="en-GB" altLang="en-US" b="0"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otitis externa, acute rhinosinusitis.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p:txBody>
      </p:sp>
      <p:sp>
        <p:nvSpPr>
          <p:cNvPr id="37892" name="Slide Number Placeholder 3">
            <a:extLst>
              <a:ext uri="{FF2B5EF4-FFF2-40B4-BE49-F238E27FC236}">
                <a16:creationId xmlns:a16="http://schemas.microsoft.com/office/drawing/2014/main" id="{A9ED8726-00A3-45AC-ACF6-F93369157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2B660D-7670-403D-86D6-48BDB31219EE}" type="slidenum">
              <a:rPr lang="en-GB" altLang="en-US" sz="1300" smtClean="0">
                <a:solidFill>
                  <a:srgbClr val="000000"/>
                </a:solidFill>
              </a:rPr>
              <a:pPr>
                <a:spcBef>
                  <a:spcPct val="0"/>
                </a:spcBef>
              </a:pPr>
              <a:t>12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A4E4458A-4000-4EE9-950B-32E44677735F}"/>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4EEC902C-994D-4634-89B9-8DAB66C9F3C7}"/>
              </a:ext>
            </a:extLst>
          </p:cNvPr>
          <p:cNvSpPr>
            <a:spLocks noGrp="1"/>
          </p:cNvSpPr>
          <p:nvPr>
            <p:ph type="ftr" sz="quarter" idx="4"/>
          </p:nvPr>
        </p:nvSpPr>
        <p:spPr/>
        <p:txBody>
          <a:bodyPr/>
          <a:lstStyle/>
          <a:p>
            <a:pPr>
              <a:defRPr/>
            </a:pPr>
            <a:r>
              <a:rPr lang="en-GB"/>
              <a:t>TARGET Antibiotics Presentation - CS:Acute Rhinosinusitis - 19.06.18</a:t>
            </a:r>
          </a:p>
        </p:txBody>
      </p:sp>
      <p:sp>
        <p:nvSpPr>
          <p:cNvPr id="3" name="Header Placeholder 2">
            <a:extLst>
              <a:ext uri="{FF2B5EF4-FFF2-40B4-BE49-F238E27FC236}">
                <a16:creationId xmlns:a16="http://schemas.microsoft.com/office/drawing/2014/main" id="{2C6600BB-4DC3-40AA-B66D-077F7E0BF80A}"/>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talk/notes:</a:t>
            </a:r>
            <a:endParaRPr lang="en-GB" altLang="en-US" u="none" dirty="0"/>
          </a:p>
          <a:p>
            <a:pPr eaLnBrk="1" hangingPunct="1">
              <a:spcBef>
                <a:spcPct val="0"/>
              </a:spcBef>
            </a:pPr>
            <a:endParaRPr lang="en-GB" altLang="en-US" dirty="0"/>
          </a:p>
          <a:p>
            <a:pPr eaLnBrk="1" hangingPunct="1">
              <a:spcBef>
                <a:spcPct val="0"/>
              </a:spcBef>
            </a:pPr>
            <a:r>
              <a:rPr lang="en-GB" altLang="en-US" b="0"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b="0" dirty="0"/>
              <a:t>“you may have seen from the posters or videos in the waiting room that we in this practice encourage responsible antibiotic prescribing”</a:t>
            </a:r>
          </a:p>
          <a:p>
            <a:pPr eaLnBrk="1" hangingPunct="1">
              <a:spcBef>
                <a:spcPct val="0"/>
              </a:spcBef>
            </a:pPr>
            <a:endParaRPr lang="en-GB" altLang="en-US" b="0" dirty="0"/>
          </a:p>
          <a:p>
            <a:pPr eaLnBrk="1" hangingPunct="1">
              <a:spcBef>
                <a:spcPct val="0"/>
              </a:spcBef>
            </a:pPr>
            <a:r>
              <a:rPr lang="en-GB" altLang="en-US" b="0"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17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76C7F19-60DA-4D3F-9985-8FB4A8297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A1E9820-BCE9-4987-AF59-38FC1D281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u="sng" dirty="0"/>
              <a:t>Presenter notes:</a:t>
            </a:r>
          </a:p>
          <a:p>
            <a:r>
              <a:rPr lang="en-GB" altLang="en-US" b="0" dirty="0"/>
              <a:t>Developing an action plan with who will be responsible is important, as otherwise good intentions may not be converted into action</a:t>
            </a:r>
          </a:p>
          <a:p>
            <a:endParaRPr lang="en-GB" altLang="en-US" dirty="0"/>
          </a:p>
        </p:txBody>
      </p:sp>
      <p:sp>
        <p:nvSpPr>
          <p:cNvPr id="44036" name="Slide Number Placeholder 3">
            <a:extLst>
              <a:ext uri="{FF2B5EF4-FFF2-40B4-BE49-F238E27FC236}">
                <a16:creationId xmlns:a16="http://schemas.microsoft.com/office/drawing/2014/main" id="{27A1B055-A754-4731-B856-EE3F0CA504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0D7D6A-217E-4E26-ABB5-040352C5C5A2}"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1C1687F7-4AAD-42BC-B3F2-E4111DE88BC3}"/>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2F187D24-119B-439A-965B-0C34D19D6DBE}"/>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A0687605-9A65-49BD-98D1-A01A28324CA9}"/>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AA2657-51E9-4A6A-89AE-C9E25A4D7A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E5DA4B7-F085-4B16-8268-F42AEDA91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dirty="0"/>
          </a:p>
          <a:p>
            <a:pPr eaLnBrk="1" hangingPunct="1">
              <a:spcBef>
                <a:spcPct val="0"/>
              </a:spcBef>
            </a:pPr>
            <a:r>
              <a:rPr lang="en-GB" altLang="en-US" b="0" u="none" dirty="0"/>
              <a:t>These cases are examples that can be printed out and discussed in pairs or groups, or with the group as a whole.</a:t>
            </a:r>
          </a:p>
          <a:p>
            <a:pPr eaLnBrk="1" hangingPunct="1">
              <a:spcBef>
                <a:spcPct val="0"/>
              </a:spcBef>
            </a:pPr>
            <a:r>
              <a:rPr lang="en-GB" altLang="en-US" b="0" u="none" dirty="0"/>
              <a:t>Allow the participants to discuss the case for 2 minutes and specifically ask several different people what they would do and /or prescribe.</a:t>
            </a:r>
          </a:p>
          <a:p>
            <a:pPr eaLnBrk="1" hangingPunct="1">
              <a:spcBef>
                <a:spcPct val="0"/>
              </a:spcBef>
            </a:pPr>
            <a:r>
              <a:rPr lang="en-GB" altLang="en-US" b="0" u="none" dirty="0"/>
              <a:t>It may be useful to also change the scenario slightly- how would this change if the patient was 81 years old and had been in hospital 6 months previously.</a:t>
            </a:r>
          </a:p>
          <a:p>
            <a:endParaRPr lang="en-GB" altLang="en-US" dirty="0"/>
          </a:p>
        </p:txBody>
      </p:sp>
      <p:sp>
        <p:nvSpPr>
          <p:cNvPr id="25604" name="Slide Number Placeholder 3">
            <a:extLst>
              <a:ext uri="{FF2B5EF4-FFF2-40B4-BE49-F238E27FC236}">
                <a16:creationId xmlns:a16="http://schemas.microsoft.com/office/drawing/2014/main" id="{4B67F3E1-CC87-4AF7-91A7-5329B5EDA8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E89405-6C13-4C44-88EC-74225AA2559B}"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7EF903D-E9B6-4107-A0D1-2909C4668C8A}"/>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58514FC9-1633-492E-933B-2563BE81E6F5}"/>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E2272034-8650-4A19-8FAC-6A77E6FF128A}"/>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FF66174-F2AA-4504-AD54-8339311AB7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8B7348D-4C94-4197-AA24-9BB01128A97E}"/>
              </a:ext>
            </a:extLst>
          </p:cNvPr>
          <p:cNvSpPr>
            <a:spLocks noGrp="1"/>
          </p:cNvSpPr>
          <p:nvPr>
            <p:ph type="body" idx="1"/>
          </p:nvPr>
        </p:nvSpPr>
        <p:spPr bwMode="auto"/>
        <p:txBody>
          <a:bodyPr wrap="square" numCol="1" anchor="t" anchorCtr="0" compatLnSpc="1">
            <a:prstTxWarp prst="textNoShape">
              <a:avLst/>
            </a:prstTxWarp>
            <a:normAutofit fontScale="40000" lnSpcReduction="20000"/>
          </a:bodyPr>
          <a:lstStyle/>
          <a:p>
            <a:pPr>
              <a:defRPr/>
            </a:pPr>
            <a:r>
              <a:rPr lang="en-US" dirty="0"/>
              <a:t>Presenter talk: </a:t>
            </a:r>
          </a:p>
          <a:p>
            <a:pPr>
              <a:defRPr/>
            </a:pPr>
            <a:endParaRPr lang="en-US" dirty="0"/>
          </a:p>
          <a:p>
            <a:pPr>
              <a:defRPr/>
            </a:pPr>
            <a:r>
              <a:rPr lang="en-US" b="0" dirty="0"/>
              <a:t>Management options are:</a:t>
            </a:r>
          </a:p>
          <a:p>
            <a:pPr marL="228600" indent="-228600">
              <a:buFontTx/>
              <a:buAutoNum type="arabicPeriod"/>
              <a:defRPr/>
            </a:pPr>
            <a:r>
              <a:rPr lang="en-US" b="0" dirty="0"/>
              <a:t>Continue with self-care with paracetamol or ibuprofen. There is little evidence that nasal saline or decongestants help, but people may wish to try them. There is no evidence to support the use of oral decongestants, </a:t>
            </a:r>
            <a:r>
              <a:rPr lang="en-US" b="0" dirty="0" err="1"/>
              <a:t>anthihistamines</a:t>
            </a:r>
            <a:r>
              <a:rPr lang="en-US" b="0" dirty="0"/>
              <a:t>, mucolytics or steam inhalation. </a:t>
            </a:r>
          </a:p>
          <a:p>
            <a:pPr marL="228600" indent="-228600">
              <a:buFontTx/>
              <a:buAutoNum type="arabicPeriod"/>
              <a:defRPr/>
            </a:pPr>
            <a:r>
              <a:rPr lang="en-US" b="0" dirty="0"/>
              <a:t>Consider high dose nasal corticosteroid for 14 days in adults and children aged over 12 years. E.g. </a:t>
            </a:r>
            <a:r>
              <a:rPr lang="en-US" b="0" dirty="0" err="1"/>
              <a:t>mometazone</a:t>
            </a:r>
            <a:r>
              <a:rPr lang="en-US" b="0" dirty="0"/>
              <a:t> 200mcg twice daily (unlicensed indication)</a:t>
            </a:r>
          </a:p>
          <a:p>
            <a:pPr marL="228600" indent="-228600">
              <a:buFontTx/>
              <a:buAutoNum type="arabicPeriod"/>
              <a:defRPr/>
            </a:pPr>
            <a:r>
              <a:rPr lang="en-US" b="0" dirty="0"/>
              <a:t>Consider antibiotic or delayed antibiotic for mild to moderate symptoms. Antibiotics make very little difference to symptom duration. </a:t>
            </a:r>
          </a:p>
          <a:p>
            <a:pPr marL="228600" indent="-228600">
              <a:buFontTx/>
              <a:buAutoNum type="arabicPeriod"/>
              <a:defRPr/>
            </a:pPr>
            <a:r>
              <a:rPr lang="en-US" b="0" dirty="0"/>
              <a:t>Offer immediate antibiotic to those who are systemically unwell, have symptoms and signs of a more serious illness or are at high risk of complications. </a:t>
            </a:r>
          </a:p>
          <a:p>
            <a:pPr marL="228600" indent="-228600">
              <a:buFontTx/>
              <a:buAutoNum type="arabicPeriod"/>
              <a:defRPr/>
            </a:pPr>
            <a:r>
              <a:rPr lang="en-US" b="0" dirty="0"/>
              <a:t>Consider referral to hospital if there is evidence of sepsis, </a:t>
            </a:r>
            <a:r>
              <a:rPr lang="en-US" b="0" dirty="0" err="1"/>
              <a:t>intraorbital</a:t>
            </a:r>
            <a:r>
              <a:rPr lang="en-US" b="0" dirty="0"/>
              <a:t> complications (oedema, cellulitis, displace eyeball, double vision or newly reduced visual acuity) or </a:t>
            </a:r>
            <a:r>
              <a:rPr lang="en-US" b="0" dirty="0" err="1"/>
              <a:t>intracranail</a:t>
            </a:r>
            <a:r>
              <a:rPr lang="en-US" b="0" dirty="0"/>
              <a:t> complications (severe frontal headache, swelling over frontal bone, signs of meningitis or focal neurological signs). </a:t>
            </a:r>
          </a:p>
          <a:p>
            <a:pPr marL="0" indent="0">
              <a:buFontTx/>
              <a:buNone/>
              <a:defRPr/>
            </a:pPr>
            <a:endParaRPr lang="en-US" b="0" dirty="0"/>
          </a:p>
          <a:p>
            <a:pPr marL="0" indent="0">
              <a:buFontTx/>
              <a:buNone/>
              <a:defRPr/>
            </a:pPr>
            <a:r>
              <a:rPr lang="en-US" b="1" dirty="0"/>
              <a:t>Presenter notes: </a:t>
            </a:r>
          </a:p>
          <a:p>
            <a:pPr marL="0" indent="0">
              <a:buFontTx/>
              <a:buNone/>
              <a:defRPr/>
            </a:pPr>
            <a:endParaRPr lang="en-US" b="1" dirty="0"/>
          </a:p>
          <a:p>
            <a:pPr marL="0" indent="0">
              <a:buFontTx/>
              <a:buNone/>
              <a:defRPr/>
            </a:pPr>
            <a:r>
              <a:rPr lang="en-US" b="1" dirty="0"/>
              <a:t>Evidence for: </a:t>
            </a:r>
          </a:p>
          <a:p>
            <a:pPr marL="228600" indent="-228600">
              <a:buFontTx/>
              <a:buAutoNum type="arabicPeriod"/>
              <a:defRPr/>
            </a:pPr>
            <a:endParaRPr lang="en-US" dirty="0"/>
          </a:p>
          <a:p>
            <a:pPr>
              <a:defRPr/>
            </a:pPr>
            <a:r>
              <a:rPr lang="en-US" b="1" dirty="0"/>
              <a:t>Nasal saline: </a:t>
            </a:r>
            <a:r>
              <a:rPr lang="en-US" b="0" dirty="0"/>
              <a:t>A systematic review of RCTs (King et al. 2015) found that nasal saline for 17 up to 28 days did not reduce the time to resolution of symptoms in adults  (very low quality evidence). In the largest trial, in children aged 6 to 19 10 years, there were statistically significant reductions in nasal symptom scores, but these may not be clinically important (low quality evidence). Nasal saline irrigation is safe but may cause minor adverse effects, such as irritation (very low quality evidence). Nasal decongestants: A systematic review of RCTs (Smith et al. 2013) in children found no benefit for nasal decongestants compared with either placebo or mineral salts (low to very low quality evidence). No systematic reviews or RCTs of nasal decongestants in adults were identified. Nasal decongestants containing sympathomimetics can cause rebound 2 congestion and should not be used for longer than 7 days (BNF May 2017). Other interventions: No systematic reviews or RCTs of steam inhalation or applying warm face packs were identified. No systematic reviews or RCTs of paracetamol or ibuprofen were  identified. However, these medicines have a well-established efficacy and  safety profile for managing pain and fever. No systematic reviews or RCTs of oral decongestants, antihistamines, or mucolytics were identified.</a:t>
            </a:r>
          </a:p>
          <a:p>
            <a:pPr>
              <a:defRPr/>
            </a:pPr>
            <a:endParaRPr lang="en-US" b="0" dirty="0"/>
          </a:p>
          <a:p>
            <a:pPr>
              <a:defRPr/>
            </a:pPr>
            <a:r>
              <a:rPr lang="en-US" b="1" dirty="0"/>
              <a:t>Nasal corticosteroids: </a:t>
            </a:r>
            <a:r>
              <a:rPr lang="en-US" b="0" dirty="0"/>
              <a:t>A systematic review of RCTs (</a:t>
            </a:r>
            <a:r>
              <a:rPr lang="en-US" b="0" dirty="0" err="1"/>
              <a:t>Zalmanovici</a:t>
            </a:r>
            <a:r>
              <a:rPr lang="en-US" b="0" dirty="0"/>
              <a:t> </a:t>
            </a:r>
            <a:r>
              <a:rPr lang="en-US" b="0" dirty="0" err="1"/>
              <a:t>Trestioreanu</a:t>
            </a:r>
            <a:r>
              <a:rPr lang="en-US" b="0" dirty="0"/>
              <a:t> et al. 2013) and 1 additional RCT (Keith at al. 2012) found that nasal corticosteroids (all doses assessed, with or without an antibiotic) for 14 to 21 days produced a statistically significant improvement in symptoms in adults and children aged 12 years and over compared with placebo (low to moderate quality). However, it is not clear whether these statistically significant 2 reductions in symptom scores are clinically important. The number needed to treat (NNT) was 15 for 1 additional person with acute sinusitis to have improved or resolved symptoms with nasal corticosteroids compared with placebo. Higher (twice daily) doses appeared to be more effective than 6 lower (once daily) doses. </a:t>
            </a:r>
          </a:p>
          <a:p>
            <a:pPr>
              <a:defRPr/>
            </a:pPr>
            <a:endParaRPr lang="en-US" b="0" dirty="0"/>
          </a:p>
          <a:p>
            <a:pPr>
              <a:defRPr/>
            </a:pPr>
            <a:r>
              <a:rPr lang="en-US" b="0" dirty="0"/>
              <a:t>In 1 RCT (Meltzer at al. 2005) which excluded people with suspected acute 8 bacterial sinusitis and compared nasal corticosteroids alone with antibiotics, there was a statistically significant reduction in symptoms with mometasone nasal spray 200 micrograms twice daily compared with mometasone nasal spray 200 micrograms once daily and compared with amoxicillin 500 mg three times daily for 10 days (low quality evidence). Systemic effects (mineralocorticoid and glucocorticoid) may occur with nasal corticosteroids, including a range of psychological or </a:t>
            </a:r>
            <a:r>
              <a:rPr lang="en-US" b="0" dirty="0" err="1"/>
              <a:t>behavioural</a:t>
            </a:r>
            <a:r>
              <a:rPr lang="en-US" b="0" dirty="0"/>
              <a:t> effects (particularly in children) (Drug Safety Update, September 2010). Adverse events for nasal corticosteroids in the studies were not significantly different from placebo (low to moderate quality evidence). The steroid burden of nasal corticosteroids needs to be considered in people already taking oral or inhaled corticosteroids (Ekins-</a:t>
            </a:r>
            <a:r>
              <a:rPr lang="en-US" b="0" dirty="0" err="1"/>
              <a:t>Daukes</a:t>
            </a:r>
            <a:r>
              <a:rPr lang="en-US" b="0" dirty="0"/>
              <a:t> et al. 20 2002), particularly systemic effects in children.</a:t>
            </a:r>
          </a:p>
          <a:p>
            <a:pPr>
              <a:defRPr/>
            </a:pPr>
            <a:endParaRPr lang="en-US" b="0" dirty="0"/>
          </a:p>
          <a:p>
            <a:pPr>
              <a:defRPr/>
            </a:pPr>
            <a:r>
              <a:rPr lang="en-US" b="1" dirty="0"/>
              <a:t>No antibiotic: </a:t>
            </a:r>
            <a:r>
              <a:rPr lang="en-US" b="0" dirty="0"/>
              <a:t>Acute sinusitis is a self-limiting infection usually triggered by a viral infection, so most people will not benefit from an antibiotic. Only 0.5% to 2.2% of acute viral sinusitis becomes complicated by a 6 bacterial infection (International Consensus Statement on Allergy and 7 Rhinology: rhinosinusitis). The most common bacterial causes are Streptococcus pneumoniae, </a:t>
            </a:r>
            <a:r>
              <a:rPr lang="en-US" b="0" dirty="0" err="1"/>
              <a:t>Haemophilus</a:t>
            </a:r>
            <a:r>
              <a:rPr lang="en-US" b="0" dirty="0"/>
              <a:t> influenzae, Moraxella catarrhalis and Staphylococcus aureus (EPOS 2012 position paper). Complications of acute sinusitis are rare, with an incidence in large 11 epidemiological studies of 2.5 to 4.3 per million people per year. The most common complications are orbital, then intracranial, with osseous complications being least common (International Consensus Statement on 14 Allergy and Rhinology: rhinosinusitis). In a Dutch study (Hansen et al. 15 2012), severe complications were estimated to occur in 1:12,000 children 16 and 1:32,000 adults with acute sinusitis who were otherwise healthy. </a:t>
            </a:r>
          </a:p>
          <a:p>
            <a:pPr>
              <a:defRPr/>
            </a:pPr>
            <a:endParaRPr lang="en-US" b="0" dirty="0"/>
          </a:p>
          <a:p>
            <a:pPr>
              <a:defRPr/>
            </a:pPr>
            <a:r>
              <a:rPr lang="en-US" b="1" dirty="0"/>
              <a:t>Efficacy of antibiotics: </a:t>
            </a:r>
            <a:r>
              <a:rPr lang="en-US" b="0" dirty="0"/>
              <a:t>Overall, evidence from 3 systematic reviews and meta-analyses of RCTs (</a:t>
            </a:r>
            <a:r>
              <a:rPr lang="en-US" b="0" dirty="0" err="1"/>
              <a:t>Ahovuo-Saloranta</a:t>
            </a:r>
            <a:r>
              <a:rPr lang="en-US" b="0" dirty="0"/>
              <a:t> et al. 2014, </a:t>
            </a:r>
            <a:r>
              <a:rPr lang="en-US" b="0" dirty="0" err="1"/>
              <a:t>Falagas</a:t>
            </a:r>
            <a:r>
              <a:rPr lang="en-US" b="0" dirty="0"/>
              <a:t> et al. 2008 and Rosenfeld et al. 20 2007) found the following. Antibiotics did not significantly increase the 21 proportion of adults with cure or improvement at 3 to 5 days follow-up 22 compared with placebo (low quality evidence). At longer durations of follow-up (approximately 7 to 15 days), there was a statistically significant difference in effectiveness for antibiotics compared with placebo, although the clinical difference in cure, improvement or clinical failure is small (low to 26 high quality evidence). This benefit was not maintained in the longer term (approximately 16 to 60 days follow-up) (low to very low-quality evidence). Where statistically significant benefits were seen for antibiotics compared with placebo, the NNT ranged between 7 and 20 depending on the outcomes considered, with little effect on the duration of illness. A meta-analysis of individual patient data (Young et al. 2008) found that the NNT was 15 for 1 additional person with acute sinusitis to be cured with antibiotics. Common clinical symptoms and signs could not confidently identify subgroups of people who may benefit from antibiotics, although people with purulent nasal discharge in the pharynx (observed by the doctor) had some prognostic value in identifying people who were more likely to benefit (NNT 8). Evidence from 2 systematic reviews (Cronin et al. 2013 and </a:t>
            </a:r>
            <a:r>
              <a:rPr lang="en-US" b="0" dirty="0" err="1"/>
              <a:t>Falagas</a:t>
            </a:r>
            <a:r>
              <a:rPr lang="en-US" b="0" dirty="0"/>
              <a:t> et al. 9 2008) in children was variable. In 1 systematic review, more children had symptom improvement at 10 to 14 days follow-up with antibiotics compared with placebo (NNT 8; low quality evidence). However, in the other systematic review, antibiotics did not significantly increase cure or improvement compared with placebo (low quality evidence). </a:t>
            </a:r>
          </a:p>
          <a:p>
            <a:pPr>
              <a:defRPr/>
            </a:pPr>
            <a:endParaRPr lang="en-US" b="0" dirty="0"/>
          </a:p>
          <a:p>
            <a:pPr>
              <a:defRPr/>
            </a:pPr>
            <a:r>
              <a:rPr lang="en-US" b="1" dirty="0"/>
              <a:t>Safety of antibiotics</a:t>
            </a:r>
            <a:r>
              <a:rPr lang="en-US" b="0" dirty="0"/>
              <a:t>: Allergic reactions to </a:t>
            </a:r>
            <a:r>
              <a:rPr lang="en-US" b="0" dirty="0" err="1"/>
              <a:t>penicillins</a:t>
            </a:r>
            <a:r>
              <a:rPr lang="en-US" b="0" dirty="0"/>
              <a:t> occur in 1 to 10% of people and anaphylactic reactions occur in less than 0.05%. People with a history of atopic allergy (for example, asthma, eczema, and hay fever) are at a higher risk of anaphylactic reactions to </a:t>
            </a:r>
            <a:r>
              <a:rPr lang="en-US" b="0" dirty="0" err="1"/>
              <a:t>penicillins</a:t>
            </a:r>
            <a:r>
              <a:rPr lang="en-US" b="0" dirty="0"/>
              <a:t>. People with a history of immediate hypersensitivity to </a:t>
            </a:r>
            <a:r>
              <a:rPr lang="en-US" b="0" dirty="0" err="1"/>
              <a:t>penicillins</a:t>
            </a:r>
            <a:r>
              <a:rPr lang="en-US" b="0" dirty="0"/>
              <a:t> may also react to cephalosporins and other beta-lactam antibiotics (BNF May 2017). Antibiotic-associated </a:t>
            </a:r>
            <a:r>
              <a:rPr lang="en-US" b="0" dirty="0" err="1"/>
              <a:t>diarrhoea</a:t>
            </a:r>
            <a:r>
              <a:rPr lang="en-US" b="0" dirty="0"/>
              <a:t> is estimated to occur in 2 to 25% of people taking antibiotics, depending on the antibiotic used (NICE Clinical Knowledge Summary [CKS]: </a:t>
            </a:r>
            <a:r>
              <a:rPr lang="en-US" b="0" dirty="0" err="1"/>
              <a:t>diarrhoea</a:t>
            </a:r>
            <a:r>
              <a:rPr lang="en-US" b="0" dirty="0"/>
              <a:t> – antibiotic associated).  Evidence from 3 systematic reviews (</a:t>
            </a:r>
            <a:r>
              <a:rPr lang="en-US" b="0" dirty="0" err="1"/>
              <a:t>Falagas</a:t>
            </a:r>
            <a:r>
              <a:rPr lang="en-US" b="0" dirty="0"/>
              <a:t> et al. 2008, </a:t>
            </a:r>
            <a:r>
              <a:rPr lang="en-US" b="0" dirty="0" err="1"/>
              <a:t>Lemiengre</a:t>
            </a:r>
            <a:r>
              <a:rPr lang="en-US" b="0" dirty="0"/>
              <a:t> et al. 25 2012 and Rosenfeld et al. 2007) found significantly more adverse events 26 with antibiotics compared with placebo (low to high quality evidence). The 27 number need to harm (NNH) ranged between 8 and 11 for all adverse effects, and was about 18 or 19 for </a:t>
            </a:r>
            <a:r>
              <a:rPr lang="en-US" b="0" dirty="0" err="1"/>
              <a:t>diarrhoea</a:t>
            </a:r>
            <a:r>
              <a:rPr lang="en-US" b="0" dirty="0"/>
              <a:t>. See the summaries of product characteristics for information on contraindications, cautions and adverse effects of individual medicines.</a:t>
            </a:r>
          </a:p>
          <a:p>
            <a:pPr>
              <a:defRPr/>
            </a:pPr>
            <a:r>
              <a:rPr lang="en-US" altLang="en-US" b="0" dirty="0"/>
              <a:t>Presenter notes:</a:t>
            </a:r>
          </a:p>
          <a:p>
            <a:pPr>
              <a:defRPr/>
            </a:pPr>
            <a:r>
              <a:rPr lang="en-US" altLang="en-US" b="0" dirty="0"/>
              <a:t>There are no major differences between different classes of antibiotics, so choice should be to </a:t>
            </a:r>
            <a:r>
              <a:rPr lang="en-US" altLang="en-US" b="0" dirty="0" err="1"/>
              <a:t>minimise</a:t>
            </a:r>
            <a:r>
              <a:rPr lang="en-US" altLang="en-US" b="0" dirty="0"/>
              <a:t> the risk of resistance. Consider a narrow spectrum </a:t>
            </a:r>
            <a:r>
              <a:rPr lang="en-US" altLang="en-US" b="0" dirty="0" err="1"/>
              <a:t>antibitoic</a:t>
            </a:r>
            <a:r>
              <a:rPr lang="en-US" altLang="en-US" b="0" dirty="0"/>
              <a:t> such as penicillin in the first instance and </a:t>
            </a:r>
            <a:r>
              <a:rPr lang="en-US" altLang="en-US" b="0" dirty="0" err="1"/>
              <a:t>dosyxycline</a:t>
            </a:r>
            <a:r>
              <a:rPr lang="en-US" altLang="en-US" b="0" dirty="0"/>
              <a:t> for adults and children over 12 years in those with penicillin allergy. </a:t>
            </a:r>
          </a:p>
          <a:p>
            <a:pPr>
              <a:defRPr/>
            </a:pPr>
            <a:endParaRPr lang="en-US" altLang="en-US" b="0" dirty="0"/>
          </a:p>
          <a:p>
            <a:pPr>
              <a:defRPr/>
            </a:pPr>
            <a:r>
              <a:rPr lang="en-US" altLang="en-US" b="1" dirty="0"/>
              <a:t>Evidence Choice of antibiotic: </a:t>
            </a:r>
            <a:r>
              <a:rPr lang="en-GB" b="0" dirty="0"/>
              <a:t>When an antibiotic is prescribed, penicillin V is considered to be the drug of choice first-line. This is considered appropriate as penicillin covers </a:t>
            </a:r>
            <a:r>
              <a:rPr lang="en-GB" b="0" i="1" dirty="0"/>
              <a:t>Streptococcus pneumoniae</a:t>
            </a:r>
            <a:r>
              <a:rPr lang="en-GB" b="0" dirty="0"/>
              <a:t>, the most common cause of acute sinusitis. Penicillin V does not cover </a:t>
            </a:r>
            <a:r>
              <a:rPr lang="en-GB" b="0" i="1" dirty="0"/>
              <a:t>Haemophilus influenzae</a:t>
            </a:r>
            <a:r>
              <a:rPr lang="en-GB" b="0" dirty="0"/>
              <a:t>, </a:t>
            </a:r>
            <a:r>
              <a:rPr lang="en-GB" b="0" i="1" dirty="0"/>
              <a:t>Neisseria catarrhalis</a:t>
            </a:r>
            <a:r>
              <a:rPr lang="en-GB" b="0" dirty="0"/>
              <a:t>, or </a:t>
            </a:r>
            <a:r>
              <a:rPr lang="en-GB" b="0" i="1" dirty="0"/>
              <a:t>Staphylococcus aureus</a:t>
            </a:r>
            <a:r>
              <a:rPr lang="en-GB" b="0" dirty="0"/>
              <a:t>, which are other less common causes of acute sinusitis. These organisms are not usually covered by amoxicillin either, which is currently the most common antibiotic prescribed for this condition. Moreover, in the systematic reviews cited, penicillin had similar efficacy as amoxicillin, and is also the first-line recommendation for sinusitis in Swedish guidance.  </a:t>
            </a:r>
          </a:p>
          <a:p>
            <a:pPr>
              <a:defRPr/>
            </a:pPr>
            <a:r>
              <a:rPr lang="en-US" altLang="en-US" b="0" dirty="0"/>
              <a:t>Overall, evidence from 2 systematic reviews and meta-analyses of RCTs in adults (</a:t>
            </a:r>
            <a:r>
              <a:rPr lang="en-US" altLang="en-US" b="0" dirty="0" err="1"/>
              <a:t>Ahovuo-Saloranta</a:t>
            </a:r>
            <a:r>
              <a:rPr lang="en-US" altLang="en-US" b="0" dirty="0"/>
              <a:t> et al. 2014 and </a:t>
            </a:r>
            <a:r>
              <a:rPr lang="en-US" altLang="en-US" b="0" dirty="0" err="1"/>
              <a:t>Karageorgopoulos</a:t>
            </a:r>
            <a:r>
              <a:rPr lang="en-US" altLang="en-US" b="0" dirty="0"/>
              <a:t> et al. 2008) did not suggest major differences in clinical effectiveness between classes of antibiotics, including </a:t>
            </a:r>
            <a:r>
              <a:rPr lang="en-US" altLang="en-US" b="0" dirty="0" err="1"/>
              <a:t>penicillins</a:t>
            </a:r>
            <a:r>
              <a:rPr lang="en-US" altLang="en-US" b="0" dirty="0"/>
              <a:t>, amoxicillin, cephalosporins, macrolides, tetracyclines, folate inhibitors and quinolones (very low to moderate quality 2 evidence). Some differences that were statistically significant were seen for some comparisons, for some end points at some time points only. Evidence from 1 systematic review in children (Smith 2013) found no significant differences between the antibiotics that were used in the studies (low to very low quality evidence). One systematic review in adults (</a:t>
            </a:r>
            <a:r>
              <a:rPr lang="en-US" altLang="en-US" b="0" dirty="0" err="1"/>
              <a:t>Ahovuo-Saloranta</a:t>
            </a:r>
            <a:r>
              <a:rPr lang="en-US" altLang="en-US" b="0" dirty="0"/>
              <a:t> et al. 2014) found significantly fewer drop-outs because of adverse effects in studies of cephalosporins (1.3%) or macrolides (2.1%), compared with co-amoxiclav (4.4% or 4.8%; high quality evidence). In a further systematic review (</a:t>
            </a:r>
            <a:r>
              <a:rPr lang="en-US" altLang="en-US" b="0" dirty="0" err="1"/>
              <a:t>Karageorgopoulos</a:t>
            </a:r>
            <a:r>
              <a:rPr lang="en-US" altLang="en-US" b="0" dirty="0"/>
              <a:t> et al. 2008), results varied for different safety outcomes, but overall there did not appear to be differences between quinolones and beta-lactam antibiotics (very low quality evidence).  One systematic review in children (Smith 2013) found no significant differences in adverse events between classes of antibiotics (very low quality evidence).</a:t>
            </a:r>
          </a:p>
          <a:p>
            <a:pPr>
              <a:defRPr/>
            </a:pPr>
            <a:endParaRPr lang="en-GB" altLang="en-US" dirty="0"/>
          </a:p>
          <a:p>
            <a:pPr>
              <a:defRPr/>
            </a:pPr>
            <a:r>
              <a:rPr lang="en-US" dirty="0"/>
              <a:t>Reference</a:t>
            </a:r>
          </a:p>
          <a:p>
            <a:pPr>
              <a:defRPr/>
            </a:pPr>
            <a:endParaRPr lang="en-GB" altLang="en-US" dirty="0"/>
          </a:p>
          <a:p>
            <a:pPr>
              <a:defRPr/>
            </a:pPr>
            <a:r>
              <a:rPr lang="en-GB" altLang="en-US" b="0" dirty="0"/>
              <a:t>https://www.nice.org.uk/guidance/ng79</a:t>
            </a:r>
          </a:p>
        </p:txBody>
      </p:sp>
      <p:sp>
        <p:nvSpPr>
          <p:cNvPr id="27652" name="Slide Number Placeholder 3">
            <a:extLst>
              <a:ext uri="{FF2B5EF4-FFF2-40B4-BE49-F238E27FC236}">
                <a16:creationId xmlns:a16="http://schemas.microsoft.com/office/drawing/2014/main" id="{B69B9334-7CDB-4286-8472-592BF58F13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3A512-58A7-42D9-B997-085D5CC9508B}" type="slidenum">
              <a:rPr lang="en-GB" altLang="en-US" sz="1300" smtClean="0">
                <a:solidFill>
                  <a:srgbClr val="000000"/>
                </a:solidFill>
              </a:rPr>
              <a:pPr>
                <a:spcBef>
                  <a:spcPct val="0"/>
                </a:spcBef>
              </a:pPr>
              <a:t>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436826F-390C-41EC-B6D6-EDACCF89498E}"/>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FCE05E98-7AF2-4B30-BDC9-F3F19A3B8332}"/>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42CABFC7-98B2-474C-8535-18ECF0FAA698}"/>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1C208AC-9A69-40EB-B038-E2D5662AC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9CD1929-D757-4099-AA4F-F0CC207D73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Presenter talk: </a:t>
            </a:r>
          </a:p>
          <a:p>
            <a:pPr>
              <a:defRPr/>
            </a:pPr>
            <a:endParaRPr lang="en-US" dirty="0"/>
          </a:p>
          <a:p>
            <a:pPr>
              <a:defRPr/>
            </a:pPr>
            <a:r>
              <a:rPr lang="en-US" b="0" dirty="0"/>
              <a:t>Walk users through the medication options.</a:t>
            </a:r>
          </a:p>
          <a:p>
            <a:pPr>
              <a:defRPr/>
            </a:pPr>
            <a:endParaRPr lang="en-US" b="0" dirty="0"/>
          </a:p>
          <a:p>
            <a:pPr>
              <a:defRPr/>
            </a:pPr>
            <a:r>
              <a:rPr lang="en-US" b="0" dirty="0"/>
              <a:t>Point out that co-amoxiclav is only used if patient very unwell, at high risk for complications or as second choice if no improvement 2-3 days after fist choice antibiotics.</a:t>
            </a:r>
          </a:p>
          <a:p>
            <a:pPr>
              <a:defRPr/>
            </a:pPr>
            <a:endParaRPr lang="en-US" b="0" dirty="0"/>
          </a:p>
          <a:p>
            <a:pPr>
              <a:defRPr/>
            </a:pPr>
            <a:endParaRPr lang="en-GB" altLang="en-US" dirty="0"/>
          </a:p>
          <a:p>
            <a:pPr>
              <a:defRPr/>
            </a:pPr>
            <a:r>
              <a:rPr lang="en-US" dirty="0"/>
              <a:t>Reference</a:t>
            </a:r>
          </a:p>
          <a:p>
            <a:pPr>
              <a:defRPr/>
            </a:pPr>
            <a:endParaRPr lang="en-GB" altLang="en-US" dirty="0"/>
          </a:p>
          <a:p>
            <a:pPr>
              <a:defRPr/>
            </a:pPr>
            <a:r>
              <a:rPr lang="en-GB" altLang="en-US" b="0" dirty="0"/>
              <a:t>https://www.nice.org.uk/guidance/ng79</a:t>
            </a:r>
          </a:p>
        </p:txBody>
      </p:sp>
      <p:sp>
        <p:nvSpPr>
          <p:cNvPr id="29700" name="Slide Number Placeholder 3">
            <a:extLst>
              <a:ext uri="{FF2B5EF4-FFF2-40B4-BE49-F238E27FC236}">
                <a16:creationId xmlns:a16="http://schemas.microsoft.com/office/drawing/2014/main" id="{92C13697-C3AD-4CEC-8F57-3EF497AC8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3D774A-B0A8-4488-9339-E24E539BDCC8}"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559C514-05E3-4E56-BB9E-1D5761E8218A}"/>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B7415D0D-B355-4986-B100-2A45EDBE36CD}"/>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EB25543B-56C7-4605-8C22-549269678C7F}"/>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76DF4CF-D0C3-47B3-981B-076198A4C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61FB21C-09E9-4008-9A91-8048D2E0B332}"/>
              </a:ext>
            </a:extLst>
          </p:cNvPr>
          <p:cNvSpPr>
            <a:spLocks noGrp="1"/>
          </p:cNvSpPr>
          <p:nvPr>
            <p:ph type="body" idx="1"/>
          </p:nvPr>
        </p:nvSpPr>
        <p:spPr/>
        <p:txBody>
          <a:bodyPr>
            <a:normAutofit fontScale="85000" lnSpcReduction="10000"/>
          </a:bodyPr>
          <a:lstStyle/>
          <a:p>
            <a:pPr eaLnBrk="1" hangingPunct="1">
              <a:spcBef>
                <a:spcPct val="0"/>
              </a:spcBef>
              <a:defRPr/>
            </a:pPr>
            <a:r>
              <a:rPr lang="en-GB" altLang="en-US" b="1" u="none" dirty="0"/>
              <a:t>Presenter talk:</a:t>
            </a:r>
            <a:endParaRPr lang="en-GB" altLang="en-US" u="none" dirty="0"/>
          </a:p>
          <a:p>
            <a:pPr eaLnBrk="1" hangingPunct="1">
              <a:spcBef>
                <a:spcPct val="0"/>
              </a:spcBef>
              <a:defRPr/>
            </a:pPr>
            <a:r>
              <a:rPr lang="en-GB" altLang="en-US" b="0" dirty="0"/>
              <a:t>In this case a no, or back-up antibiotic prescription (5 day) strategy with safety netting advice using a patient leaflet (see TARGET) could be used as the symptoms do not suggest immediate antibiotic use is required.   But the clinician needs to assess how ”ill” he considers the patient is. Consider prescribing a high-dose nasal corticosteroid for 14 days for adults and children aged 12 years and over</a:t>
            </a:r>
          </a:p>
          <a:p>
            <a:pPr eaLnBrk="1" hangingPunct="1">
              <a:spcBef>
                <a:spcPct val="0"/>
              </a:spcBef>
              <a:defRPr/>
            </a:pPr>
            <a:endParaRPr lang="en-GB" altLang="en-US" b="0" dirty="0"/>
          </a:p>
          <a:p>
            <a:pPr eaLnBrk="1" hangingPunct="1">
              <a:spcBef>
                <a:spcPct val="0"/>
              </a:spcBef>
              <a:defRPr/>
            </a:pPr>
            <a:r>
              <a:rPr lang="en-GB" altLang="en-US" b="1" dirty="0"/>
              <a:t>Presenter notes: </a:t>
            </a:r>
          </a:p>
          <a:p>
            <a:pPr eaLnBrk="1" hangingPunct="1">
              <a:spcBef>
                <a:spcPct val="0"/>
              </a:spcBef>
              <a:defRPr/>
            </a:pPr>
            <a:endParaRPr lang="en-GB" altLang="en-US" b="0" dirty="0"/>
          </a:p>
          <a:p>
            <a:pPr eaLnBrk="1" hangingPunct="1">
              <a:spcBef>
                <a:spcPct val="0"/>
              </a:spcBef>
              <a:defRPr/>
            </a:pPr>
            <a:r>
              <a:rPr lang="en-GB" altLang="en-US" b="0" dirty="0"/>
              <a:t>For people presenting with symptoms for around 10 days or more with no improvement: Consider prescribing a high-dose nasal corticosteroid for 14 days for adults and children aged 12 years and over (mometasone 200 micrograms twice a day and fluticasone 110 micrograms twice a day (off-label).  Consider no antibiotic prescription or a back-up antibiotic prescription taking account of evidence that antibiotics make little difference to how long symptoms last, or the proportion of people with improved symptoms;  withholding antibiotics is unlikely to lead to complications;    possible adverse effects, particularly diarrhoea and nausea; and factors that might make a bacterial cause more likely (see symptoms and signs).</a:t>
            </a:r>
          </a:p>
          <a:p>
            <a:pPr eaLnBrk="1" hangingPunct="1">
              <a:spcBef>
                <a:spcPct val="0"/>
              </a:spcBef>
              <a:defRPr/>
            </a:pPr>
            <a:endParaRPr lang="en-GB" altLang="en-US" b="0" dirty="0"/>
          </a:p>
          <a:p>
            <a:pPr eaLnBrk="1" hangingPunct="1">
              <a:spcBef>
                <a:spcPct val="0"/>
              </a:spcBef>
              <a:defRPr/>
            </a:pPr>
            <a:r>
              <a:rPr lang="en-GB" b="0" dirty="0"/>
              <a:t>NICE evidence comes from 3 systematic reviews and meta-analyses of RCTs (</a:t>
            </a:r>
            <a:r>
              <a:rPr lang="en-GB" b="0" dirty="0" err="1">
                <a:hlinkClick r:id="rId3"/>
              </a:rPr>
              <a:t>Ahovuo-Saloranta</a:t>
            </a:r>
            <a:r>
              <a:rPr lang="en-GB" b="0" dirty="0">
                <a:hlinkClick r:id="rId3"/>
              </a:rPr>
              <a:t> et al. 2014</a:t>
            </a:r>
            <a:r>
              <a:rPr lang="en-GB" b="0" dirty="0"/>
              <a:t>, </a:t>
            </a:r>
            <a:r>
              <a:rPr lang="en-GB" b="0" dirty="0" err="1">
                <a:hlinkClick r:id="rId4"/>
              </a:rPr>
              <a:t>Falagas</a:t>
            </a:r>
            <a:r>
              <a:rPr lang="en-GB" b="0" dirty="0">
                <a:hlinkClick r:id="rId4"/>
              </a:rPr>
              <a:t> et al. 2008</a:t>
            </a:r>
            <a:r>
              <a:rPr lang="en-GB" b="0" dirty="0"/>
              <a:t> and </a:t>
            </a:r>
            <a:r>
              <a:rPr lang="en-GB" b="0" dirty="0">
                <a:hlinkClick r:id="rId5"/>
              </a:rPr>
              <a:t>Rosenfeld et al. 2007</a:t>
            </a:r>
            <a:r>
              <a:rPr lang="en-GB" b="0" dirty="0"/>
              <a:t>).</a:t>
            </a:r>
          </a:p>
          <a:p>
            <a:pPr eaLnBrk="1" hangingPunct="1">
              <a:spcBef>
                <a:spcPct val="0"/>
              </a:spcBef>
              <a:defRPr/>
            </a:pPr>
            <a:r>
              <a:rPr lang="en-GB" b="0" dirty="0"/>
              <a:t>Antibiotics did not significantly increase the proportion of adults with cure or improvement at 3 to 5 days follow-up compared with placebo (this was very low quality evidence). At longer durations of follow-up (approximately 7 to 15 days), there was a statistically significant difference in effectiveness for antibiotics compared with placebo, although the clinical difference in cure, improvement or clinical failure is small (moderate quality evidence). This benefit was not maintained in the longer term (approximately 16 to 60 days follow‑up) (low to moderate quality evidence). Where statistically significant benefits were seen for antibiotics compared with placebo, the NNT ranged between 7 and 21 depending on the outcomes considered, with little effect on the duration of illness. </a:t>
            </a:r>
            <a:endParaRPr lang="en-GB" altLang="en-US" b="0" i="1" dirty="0"/>
          </a:p>
          <a:p>
            <a:pPr>
              <a:defRPr/>
            </a:pPr>
            <a:endParaRPr lang="en-GB" dirty="0"/>
          </a:p>
        </p:txBody>
      </p:sp>
      <p:sp>
        <p:nvSpPr>
          <p:cNvPr id="31748" name="Slide Number Placeholder 3">
            <a:extLst>
              <a:ext uri="{FF2B5EF4-FFF2-40B4-BE49-F238E27FC236}">
                <a16:creationId xmlns:a16="http://schemas.microsoft.com/office/drawing/2014/main" id="{CADD536E-3DC2-427D-8352-B4F7770D83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875951-2AE9-4573-AAD9-49F3A49C8856}" type="slidenum">
              <a:rPr lang="en-GB" altLang="en-US" sz="1300" smtClean="0">
                <a:solidFill>
                  <a:srgbClr val="000000"/>
                </a:solidFill>
              </a:rPr>
              <a:pPr>
                <a:spcBef>
                  <a:spcPct val="0"/>
                </a:spcBef>
              </a:pPr>
              <a:t>5</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29950C5A-2D7A-4569-8544-3186110D77EE}"/>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17 March, 2023</a:t>
            </a:fld>
            <a:endParaRPr lang="en-GB">
              <a:solidFill>
                <a:prstClr val="black"/>
              </a:solidFill>
            </a:endParaRPr>
          </a:p>
        </p:txBody>
      </p:sp>
      <p:sp>
        <p:nvSpPr>
          <p:cNvPr id="2" name="Footer Placeholder 1">
            <a:extLst>
              <a:ext uri="{FF2B5EF4-FFF2-40B4-BE49-F238E27FC236}">
                <a16:creationId xmlns:a16="http://schemas.microsoft.com/office/drawing/2014/main" id="{F09B921C-CE55-49C4-8016-F182DFCDFC91}"/>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80200FCC-4EE4-49F4-8C35-DBB01F959BE1}"/>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Talk</a:t>
            </a:r>
          </a:p>
          <a:p>
            <a:r>
              <a:rPr lang="en-GB" b="0" dirty="0"/>
              <a:t>Why should we take a closer look at prescribing for Acute </a:t>
            </a:r>
            <a:r>
              <a:rPr lang="en-GB" b="0" dirty="0" err="1"/>
              <a:t>Rhinosinuitis</a:t>
            </a:r>
            <a:r>
              <a:rPr lang="en-GB" b="0" dirty="0"/>
              <a:t>? Research carried out in 2018 </a:t>
            </a:r>
            <a:r>
              <a:rPr lang="en-GB" b="0" dirty="0" err="1"/>
              <a:t>hihhlighted</a:t>
            </a:r>
            <a:r>
              <a:rPr lang="en-GB" b="0" dirty="0"/>
              <a:t> the discrepancy between prescribing and ideal prescribing for various conditions. This table shows only of a few f the conditions looked at. </a:t>
            </a:r>
            <a:r>
              <a:rPr lang="en-GB" b="0" i="0" dirty="0">
                <a:solidFill>
                  <a:srgbClr val="212121"/>
                </a:solidFill>
                <a:effectLst/>
                <a:latin typeface="Cambria" panose="02040503050406030204" pitchFamily="18" charset="0"/>
              </a:rPr>
              <a:t>To enable quantification of inappropriate (defined here as clinically unnecessary) antibiotic prescribing in England, the researchers evaluated antibiotic prescribing proportions and compared with the results of their recent expert elicitation and/or the results of the European Surveillance of Antimicrobial Consumption (ESAC) expert elicitation to identify the potential for reductions in antibiotic prescribing. You can see that 88% of Acute Rhinosinusitis consultations resulted in an antibiotic prescription when the ideal prescribing proportion was 11%. Researchers however were unable to identify what proportion of these prescriptions were for delayed antibiotics. </a:t>
            </a: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Reference</a:t>
            </a:r>
          </a:p>
          <a:p>
            <a:r>
              <a:rPr lang="en-GB" dirty="0">
                <a:solidFill>
                  <a:srgbClr val="0563C1"/>
                </a:solidFill>
                <a:hlinkClick r:id="rId3">
                  <a:extLst>
                    <a:ext uri="{A12FA001-AC4F-418D-AE19-62706E023703}">
                      <ahyp:hlinkClr xmlns:ahyp="http://schemas.microsoft.com/office/drawing/2018/hyperlinkcolor" val="tx"/>
                    </a:ext>
                  </a:extLst>
                </a:hlinkClick>
              </a:rPr>
              <a:t>Actual versus ‘ideal’ antibiotic prescribing for common conditions in English primary care - PMC (nih.gov)</a:t>
            </a:r>
            <a:endParaRPr lang="en-GB" dirty="0"/>
          </a:p>
          <a:p>
            <a:pPr algn="l"/>
            <a:r>
              <a:rPr lang="en-GB" b="0" i="0" u="sng" dirty="0">
                <a:solidFill>
                  <a:srgbClr val="205493"/>
                </a:solidFill>
                <a:effectLst/>
                <a:latin typeface="Helvetica Neue"/>
                <a:hlinkClick r:id="rId4"/>
              </a:rPr>
              <a:t>J </a:t>
            </a:r>
            <a:r>
              <a:rPr lang="en-GB" b="0" i="0" u="sng" dirty="0" err="1">
                <a:solidFill>
                  <a:srgbClr val="205493"/>
                </a:solidFill>
                <a:effectLst/>
                <a:latin typeface="Helvetica Neue"/>
                <a:hlinkClick r:id="rId4"/>
              </a:rPr>
              <a:t>Antimicrob</a:t>
            </a:r>
            <a:r>
              <a:rPr lang="en-GB" b="0" i="0" u="sng" dirty="0">
                <a:solidFill>
                  <a:srgbClr val="205493"/>
                </a:solidFill>
                <a:effectLst/>
                <a:latin typeface="Helvetica Neue"/>
                <a:hlinkClick r:id="rId4"/>
              </a:rPr>
              <a:t> Chemother.</a:t>
            </a:r>
            <a:r>
              <a:rPr lang="en-GB" b="0" i="0" dirty="0">
                <a:solidFill>
                  <a:srgbClr val="212121"/>
                </a:solidFill>
                <a:effectLst/>
                <a:latin typeface="Helvetica Neue"/>
              </a:rPr>
              <a:t> 2018 Feb; 73(</a:t>
            </a:r>
            <a:r>
              <a:rPr lang="en-GB" b="0" i="0" dirty="0" err="1">
                <a:solidFill>
                  <a:srgbClr val="212121"/>
                </a:solidFill>
                <a:effectLst/>
                <a:latin typeface="Helvetica Neue"/>
              </a:rPr>
              <a:t>Suppl</a:t>
            </a:r>
            <a:r>
              <a:rPr lang="en-GB" b="0" i="0" dirty="0">
                <a:solidFill>
                  <a:srgbClr val="212121"/>
                </a:solidFill>
                <a:effectLst/>
                <a:latin typeface="Helvetica Neue"/>
              </a:rPr>
              <a:t> 2): 19–26.</a:t>
            </a:r>
          </a:p>
          <a:p>
            <a:pPr algn="l"/>
            <a:r>
              <a:rPr lang="en-GB" b="0" i="0" dirty="0">
                <a:solidFill>
                  <a:srgbClr val="212121"/>
                </a:solidFill>
                <a:effectLst/>
                <a:latin typeface="Helvetica Neue"/>
              </a:rPr>
              <a:t>Published online 2018 Feb 27. </a:t>
            </a:r>
            <a:r>
              <a:rPr lang="en-GB" b="0" i="0" dirty="0" err="1">
                <a:solidFill>
                  <a:srgbClr val="212121"/>
                </a:solidFill>
                <a:effectLst/>
                <a:latin typeface="Helvetica Neue"/>
              </a:rPr>
              <a:t>doi</a:t>
            </a:r>
            <a:r>
              <a:rPr lang="en-GB" b="0" i="0" dirty="0">
                <a:solidFill>
                  <a:srgbClr val="212121"/>
                </a:solidFill>
                <a:effectLst/>
                <a:latin typeface="Helvetica Neue"/>
              </a:rPr>
              <a:t>: </a:t>
            </a:r>
            <a:r>
              <a:rPr lang="en-GB" b="0" i="0" u="sng" dirty="0">
                <a:solidFill>
                  <a:srgbClr val="376FAA"/>
                </a:solidFill>
                <a:effectLst/>
                <a:latin typeface="Helvetica Neue"/>
                <a:hlinkClick r:id="rId5"/>
              </a:rPr>
              <a:t>10.1093/</a:t>
            </a:r>
            <a:r>
              <a:rPr lang="en-GB" b="0" i="0" u="sng" dirty="0" err="1">
                <a:solidFill>
                  <a:srgbClr val="376FAA"/>
                </a:solidFill>
                <a:effectLst/>
                <a:latin typeface="Helvetica Neue"/>
                <a:hlinkClick r:id="rId5"/>
              </a:rPr>
              <a:t>jac</a:t>
            </a:r>
            <a:r>
              <a:rPr lang="en-GB" b="0" i="0" u="sng" dirty="0">
                <a:solidFill>
                  <a:srgbClr val="376FAA"/>
                </a:solidFill>
                <a:effectLst/>
                <a:latin typeface="Helvetica Neue"/>
                <a:hlinkClick r:id="rId5"/>
              </a:rPr>
              <a:t>/dkx502</a:t>
            </a:r>
            <a:endParaRPr lang="en-GB" b="0" i="0" dirty="0">
              <a:solidFill>
                <a:srgbClr val="212121"/>
              </a:solidFill>
              <a:effectLst/>
              <a:latin typeface="Helvetica Neue"/>
            </a:endParaRPr>
          </a:p>
          <a:p>
            <a:pPr algn="r"/>
            <a:r>
              <a:rPr lang="en-GB" b="0" i="0" dirty="0">
                <a:solidFill>
                  <a:srgbClr val="212121"/>
                </a:solidFill>
                <a:effectLst/>
                <a:latin typeface="Helvetica Neue"/>
              </a:rPr>
              <a:t>PMCID: PMC5890776</a:t>
            </a:r>
          </a:p>
          <a:p>
            <a:pPr algn="r"/>
            <a:r>
              <a:rPr lang="en-GB" b="0" i="0" dirty="0">
                <a:solidFill>
                  <a:srgbClr val="212121"/>
                </a:solidFill>
                <a:effectLst/>
                <a:latin typeface="Helvetica Neue"/>
              </a:rPr>
              <a:t>PMID: </a:t>
            </a:r>
            <a:r>
              <a:rPr lang="en-GB" b="0" i="0" u="sng" dirty="0">
                <a:solidFill>
                  <a:srgbClr val="376FAA"/>
                </a:solidFill>
                <a:effectLst/>
                <a:latin typeface="Helvetica Neue"/>
                <a:hlinkClick r:id="rId6"/>
              </a:rPr>
              <a:t>29490060</a:t>
            </a:r>
            <a:endParaRPr lang="en-GB" b="0" i="0" dirty="0">
              <a:solidFill>
                <a:srgbClr val="212121"/>
              </a:solidFill>
              <a:effectLst/>
              <a:latin typeface="Helvetica Neue"/>
            </a:endParaRPr>
          </a:p>
          <a:p>
            <a:pPr algn="l">
              <a:lnSpc>
                <a:spcPts val="2250"/>
              </a:lnSpc>
              <a:spcBef>
                <a:spcPts val="2000"/>
              </a:spcBef>
              <a:spcAft>
                <a:spcPts val="1000"/>
              </a:spcAft>
            </a:pPr>
            <a:r>
              <a:rPr lang="en-GB" sz="1800" b="0" i="0" dirty="0">
                <a:solidFill>
                  <a:srgbClr val="000000"/>
                </a:solidFill>
                <a:effectLst/>
                <a:latin typeface="Cambria" panose="02040503050406030204" pitchFamily="18" charset="0"/>
              </a:rPr>
              <a:t>Actual versus ‘ideal’ antibiotic prescribing for common conditions in English primary care</a:t>
            </a:r>
          </a:p>
          <a:p>
            <a:pPr algn="l">
              <a:spcBef>
                <a:spcPts val="1000"/>
              </a:spcBef>
              <a:spcAft>
                <a:spcPts val="1000"/>
              </a:spcAft>
            </a:pPr>
            <a:r>
              <a:rPr lang="en-GB" b="0" i="0" u="sng" dirty="0">
                <a:solidFill>
                  <a:srgbClr val="376FAA"/>
                </a:solidFill>
                <a:effectLst/>
                <a:latin typeface="Helvetica Neue"/>
                <a:hlinkClick r:id="rId7"/>
              </a:rPr>
              <a:t>Koen B Pouwels</a:t>
            </a:r>
            <a:r>
              <a:rPr lang="en-GB" b="0" i="0" dirty="0">
                <a:solidFill>
                  <a:srgbClr val="212121"/>
                </a:solidFill>
                <a:effectLst/>
                <a:latin typeface="Helvetica Neue"/>
              </a:rPr>
              <a:t>,</a:t>
            </a:r>
            <a:r>
              <a:rPr lang="en-GB" b="0" i="0" baseline="30000" dirty="0">
                <a:solidFill>
                  <a:srgbClr val="212121"/>
                </a:solidFill>
                <a:effectLst/>
                <a:latin typeface="Helvetica Neue"/>
              </a:rPr>
              <a:t>1,2,3</a:t>
            </a:r>
            <a:r>
              <a:rPr lang="en-GB" b="0" i="0" dirty="0">
                <a:solidFill>
                  <a:srgbClr val="212121"/>
                </a:solidFill>
                <a:effectLst/>
                <a:latin typeface="Helvetica Neue"/>
              </a:rPr>
              <a:t> </a:t>
            </a:r>
            <a:r>
              <a:rPr lang="en-GB" b="0" i="0" u="sng" dirty="0">
                <a:solidFill>
                  <a:srgbClr val="376FAA"/>
                </a:solidFill>
                <a:effectLst/>
                <a:latin typeface="Helvetica Neue"/>
                <a:hlinkClick r:id="rId8"/>
              </a:rPr>
              <a:t>F Christiaan K Dolk</a:t>
            </a:r>
            <a:r>
              <a:rPr lang="en-GB" b="0" i="0" dirty="0">
                <a:solidFill>
                  <a:srgbClr val="212121"/>
                </a:solidFill>
                <a:effectLst/>
                <a:latin typeface="Helvetica Neue"/>
              </a:rPr>
              <a:t>,</a:t>
            </a:r>
            <a:r>
              <a:rPr lang="en-GB" b="0" i="0" baseline="30000" dirty="0">
                <a:solidFill>
                  <a:srgbClr val="212121"/>
                </a:solidFill>
                <a:effectLst/>
                <a:latin typeface="Helvetica Neue"/>
              </a:rPr>
              <a:t>1,2</a:t>
            </a:r>
            <a:r>
              <a:rPr lang="en-GB" b="0" i="0" dirty="0">
                <a:solidFill>
                  <a:srgbClr val="212121"/>
                </a:solidFill>
                <a:effectLst/>
                <a:latin typeface="Helvetica Neue"/>
              </a:rPr>
              <a:t> </a:t>
            </a:r>
            <a:r>
              <a:rPr lang="en-GB" b="0" i="0" u="sng" dirty="0">
                <a:solidFill>
                  <a:srgbClr val="376FAA"/>
                </a:solidFill>
                <a:effectLst/>
                <a:latin typeface="Helvetica Neue"/>
                <a:hlinkClick r:id="rId9"/>
              </a:rPr>
              <a:t>David R M Smith</a:t>
            </a:r>
            <a:r>
              <a:rPr lang="en-GB" b="0" i="0" dirty="0">
                <a:solidFill>
                  <a:srgbClr val="212121"/>
                </a:solidFill>
                <a:effectLst/>
                <a:latin typeface="Helvetica Neue"/>
              </a:rPr>
              <a:t>,</a:t>
            </a:r>
            <a:r>
              <a:rPr lang="en-GB" b="0" i="0" baseline="30000" dirty="0">
                <a:solidFill>
                  <a:srgbClr val="212121"/>
                </a:solidFill>
                <a:effectLst/>
                <a:latin typeface="Helvetica Neue"/>
              </a:rPr>
              <a:t>1</a:t>
            </a:r>
            <a:r>
              <a:rPr lang="en-GB" b="0" i="0" dirty="0">
                <a:solidFill>
                  <a:srgbClr val="212121"/>
                </a:solidFill>
                <a:effectLst/>
                <a:latin typeface="Helvetica Neue"/>
              </a:rPr>
              <a:t> </a:t>
            </a:r>
            <a:r>
              <a:rPr lang="en-GB" b="0" i="0" u="sng" dirty="0">
                <a:solidFill>
                  <a:srgbClr val="376FAA"/>
                </a:solidFill>
                <a:effectLst/>
                <a:latin typeface="Helvetica Neue"/>
                <a:hlinkClick r:id="rId10"/>
              </a:rPr>
              <a:t>Julie V Robotham</a:t>
            </a:r>
            <a:r>
              <a:rPr lang="en-GB" b="0" i="0" dirty="0">
                <a:solidFill>
                  <a:srgbClr val="212121"/>
                </a:solidFill>
                <a:effectLst/>
                <a:latin typeface="Helvetica Neue"/>
              </a:rPr>
              <a:t>,</a:t>
            </a:r>
            <a:r>
              <a:rPr lang="en-GB" b="0" i="0" baseline="30000" dirty="0">
                <a:solidFill>
                  <a:srgbClr val="212121"/>
                </a:solidFill>
                <a:effectLst/>
                <a:latin typeface="Helvetica Neue"/>
              </a:rPr>
              <a:t>1</a:t>
            </a:r>
            <a:r>
              <a:rPr lang="en-GB" b="0" i="0" dirty="0">
                <a:solidFill>
                  <a:srgbClr val="212121"/>
                </a:solidFill>
                <a:effectLst/>
                <a:latin typeface="Helvetica Neue"/>
              </a:rPr>
              <a:t> and </a:t>
            </a:r>
            <a:r>
              <a:rPr lang="en-GB" b="0" i="0" u="sng" dirty="0">
                <a:solidFill>
                  <a:srgbClr val="376FAA"/>
                </a:solidFill>
                <a:effectLst/>
                <a:latin typeface="Helvetica Neue"/>
                <a:hlinkClick r:id="rId11"/>
              </a:rPr>
              <a:t>Timo Smieszek</a:t>
            </a:r>
            <a:r>
              <a:rPr lang="en-GB" b="0" i="0" baseline="30000" dirty="0">
                <a:solidFill>
                  <a:srgbClr val="212121"/>
                </a:solidFill>
                <a:effectLst/>
                <a:latin typeface="Helvetica Neue"/>
              </a:rPr>
              <a:t>1,3</a:t>
            </a:r>
            <a:endParaRPr lang="en-GB" b="0" i="0" dirty="0">
              <a:solidFill>
                <a:srgbClr val="212121"/>
              </a:solidFill>
              <a:effectLst/>
              <a:latin typeface="Helvetica Neue"/>
            </a:endParaRPr>
          </a:p>
          <a:p>
            <a:endParaRPr lang="en-GB" b="0" dirty="0"/>
          </a:p>
        </p:txBody>
      </p:sp>
      <p:sp>
        <p:nvSpPr>
          <p:cNvPr id="4" name="Slide Number Placeholder 3"/>
          <p:cNvSpPr>
            <a:spLocks noGrp="1"/>
          </p:cNvSpPr>
          <p:nvPr>
            <p:ph type="sldNum" sz="quarter" idx="5"/>
          </p:nvPr>
        </p:nvSpPr>
        <p:spPr/>
        <p:txBody>
          <a:bodyPr/>
          <a:lstStyle/>
          <a:p>
            <a:fld id="{53507533-49CC-4C73-9DE4-E19BF5DEC8F0}" type="slidenum">
              <a:rPr lang="en-GB" smtClean="0"/>
              <a:t>6</a:t>
            </a:fld>
            <a:endParaRPr lang="en-GB"/>
          </a:p>
        </p:txBody>
      </p:sp>
    </p:spTree>
    <p:extLst>
      <p:ext uri="{BB962C8B-B14F-4D97-AF65-F5344CB8AC3E}">
        <p14:creationId xmlns:p14="http://schemas.microsoft.com/office/powerpoint/2010/main" val="392591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b="0"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b="0" dirty="0"/>
          </a:p>
          <a:p>
            <a:r>
              <a:rPr lang="en-GB" b="0"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 </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March,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those who were offered a delated antibiotic – note small base size – acceptance was high!</a:t>
            </a:r>
          </a:p>
          <a:p>
            <a:pPr>
              <a:lnSpc>
                <a:spcPts val="1600"/>
              </a:lnSpc>
            </a:pPr>
            <a:endPar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around half of people given a delayed prescription (55%) had started taking the antibiotics; this was 41% in 2021 (although the small base sizes mean this difference is not significant).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survey for the first time a distinction has been made between whether they started taking the antibiotics immediately, or after a few days. A quarter (24%) had started taking them immediately, and around one-third (31%) had started taking them a few days later.</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229511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b="0"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9</a:t>
            </a:fld>
            <a:endParaRPr lang="en-GB" dirty="0"/>
          </a:p>
        </p:txBody>
      </p:sp>
    </p:spTree>
    <p:extLst>
      <p:ext uri="{BB962C8B-B14F-4D97-AF65-F5344CB8AC3E}">
        <p14:creationId xmlns:p14="http://schemas.microsoft.com/office/powerpoint/2010/main" val="140791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E5F0DEEE-0942-4CBA-BD97-A057C0F03799}"/>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A926C76B-0272-4833-8CE8-CA6A4CA3C7EA}"/>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B7135FE7-B2E7-4736-8A9A-DE3E8C05C027}"/>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A3FD5616-6AE7-4C83-9D70-F43EBCCFC450}"/>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A9B85264-3EC7-48F8-A864-F553FB365B82}"/>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17/03/2023</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
        <p:nvSpPr>
          <p:cNvPr id="8" name="TextBox 7">
            <a:extLst>
              <a:ext uri="{FF2B5EF4-FFF2-40B4-BE49-F238E27FC236}">
                <a16:creationId xmlns:a16="http://schemas.microsoft.com/office/drawing/2014/main" id="{CC93C237-EC90-44FA-A696-39377FDEC4C0}"/>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7EA8E5B-CA3F-4998-9F85-77A319B0CBE2}"/>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DFBABA32-A099-414C-9BC1-C6568B387051}"/>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82135602-4919-4631-8114-E12E38D5BE98}"/>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8" name="TextBox 7">
            <a:extLst>
              <a:ext uri="{FF2B5EF4-FFF2-40B4-BE49-F238E27FC236}">
                <a16:creationId xmlns:a16="http://schemas.microsoft.com/office/drawing/2014/main" id="{4DE3E8E2-B8C3-4903-A5E3-D669182D60AE}"/>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8" name="TextBox 7">
            <a:extLst>
              <a:ext uri="{FF2B5EF4-FFF2-40B4-BE49-F238E27FC236}">
                <a16:creationId xmlns:a16="http://schemas.microsoft.com/office/drawing/2014/main" id="{ECDE613E-E12B-4EEC-84C4-90676DE59C16}"/>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Nov 2022       </a:t>
            </a:r>
          </a:p>
          <a:p>
            <a:r>
              <a:rPr lang="en-GB" sz="1000" dirty="0">
                <a:latin typeface="Arial" panose="020B0604020202020204" pitchFamily="34" charset="0"/>
                <a:cs typeface="Arial" panose="020B0604020202020204" pitchFamily="34" charset="0"/>
              </a:rPr>
              <a:t>Next review: Nov 2025</a:t>
            </a:r>
          </a:p>
        </p:txBody>
      </p:sp>
      <p:sp>
        <p:nvSpPr>
          <p:cNvPr id="11" name="TextBox 10">
            <a:extLst>
              <a:ext uri="{FF2B5EF4-FFF2-40B4-BE49-F238E27FC236}">
                <a16:creationId xmlns:a16="http://schemas.microsoft.com/office/drawing/2014/main" id="{1C351AE0-0C46-4CE2-A7E3-94D3CD0951D4}"/>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6B6F44-52B4-45C5-A74E-AD5BFA315A29}"/>
              </a:ext>
            </a:extLst>
          </p:cNvPr>
          <p:cNvSpPr>
            <a:spLocks noGrp="1"/>
          </p:cNvSpPr>
          <p:nvPr>
            <p:ph type="title"/>
          </p:nvPr>
        </p:nvSpPr>
        <p:spPr bwMode="auto">
          <a:xfrm>
            <a:off x="1563688" y="424656"/>
            <a:ext cx="5668963" cy="112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900" b="0" dirty="0">
                <a:solidFill>
                  <a:srgbClr val="C00000"/>
                </a:solidFill>
                <a:latin typeface="Arial" panose="020B0604020202020204" pitchFamily="34" charset="0"/>
                <a:cs typeface="Arial" panose="020B0604020202020204" pitchFamily="34" charset="0"/>
              </a:rPr>
              <a:t>Clinical scenario</a:t>
            </a:r>
            <a:r>
              <a:rPr lang="en-GB" altLang="en-US" sz="4400" b="0" dirty="0">
                <a:solidFill>
                  <a:srgbClr val="C00000"/>
                </a:solidFill>
                <a:latin typeface="Arial" panose="020B0604020202020204" pitchFamily="34" charset="0"/>
                <a:cs typeface="Arial" panose="020B0604020202020204" pitchFamily="34" charset="0"/>
              </a:rPr>
              <a:t>: </a:t>
            </a:r>
            <a:br>
              <a:rPr lang="en-GB" altLang="en-US" sz="4400" b="0" dirty="0">
                <a:solidFill>
                  <a:srgbClr val="C00000"/>
                </a:solidFill>
                <a:latin typeface="Arial" panose="020B0604020202020204" pitchFamily="34" charset="0"/>
                <a:cs typeface="Arial" panose="020B0604020202020204" pitchFamily="34" charset="0"/>
              </a:rPr>
            </a:br>
            <a:r>
              <a:rPr lang="en-GB" altLang="en-US" sz="4000" b="0" dirty="0">
                <a:solidFill>
                  <a:srgbClr val="C00000"/>
                </a:solidFill>
                <a:latin typeface="Arial" panose="020B0604020202020204" pitchFamily="34" charset="0"/>
                <a:cs typeface="Arial" panose="020B0604020202020204" pitchFamily="34" charset="0"/>
              </a:rPr>
              <a:t>Acute rhinosinusitis</a:t>
            </a:r>
            <a:endParaRPr lang="en-GB" altLang="en-US" sz="4400" b="0" dirty="0">
              <a:solidFill>
                <a:srgbClr val="C00000"/>
              </a:solidFill>
              <a:latin typeface="Arial" panose="020B0604020202020204" pitchFamily="34" charset="0"/>
              <a:cs typeface="Arial" panose="020B0604020202020204" pitchFamily="34" charset="0"/>
            </a:endParaRPr>
          </a:p>
        </p:txBody>
      </p:sp>
      <p:pic>
        <p:nvPicPr>
          <p:cNvPr id="22537" name="Picture 4" descr="A person blowing their nose">
            <a:extLst>
              <a:ext uri="{FF2B5EF4-FFF2-40B4-BE49-F238E27FC236}">
                <a16:creationId xmlns:a16="http://schemas.microsoft.com/office/drawing/2014/main" id="{C7AFD59E-D4C3-497B-A26D-722AB1B6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296" y="1685925"/>
            <a:ext cx="578740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593D920E-6625-402F-9327-FB7FEED77416}"/>
              </a:ext>
            </a:extLst>
          </p:cNvPr>
          <p:cNvSpPr txBox="1">
            <a:spLocks noChangeArrowheads="1"/>
          </p:cNvSpPr>
          <p:nvPr/>
        </p:nvSpPr>
        <p:spPr bwMode="auto">
          <a:xfrm>
            <a:off x="2937067" y="649287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3C316F-8E61-4DE1-8A44-3C654841D8D8}"/>
              </a:ext>
            </a:extLst>
          </p:cNvPr>
          <p:cNvSpPr txBox="1">
            <a:spLocks noGrp="1"/>
          </p:cNvSpPr>
          <p:nvPr>
            <p:ph type="title"/>
          </p:nvPr>
        </p:nvSpPr>
        <p:spPr bwMode="auto">
          <a:xfrm>
            <a:off x="1311162" y="61912"/>
            <a:ext cx="7756638" cy="1028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Treating Your Infection RTI Leaflet</a:t>
            </a:r>
          </a:p>
        </p:txBody>
      </p:sp>
      <p:pic>
        <p:nvPicPr>
          <p:cNvPr id="36866" name="Picture 2" descr="TARGET TYI-RTI leaflet">
            <a:extLst>
              <a:ext uri="{FF2B5EF4-FFF2-40B4-BE49-F238E27FC236}">
                <a16:creationId xmlns:a16="http://schemas.microsoft.com/office/drawing/2014/main" id="{0395517D-322E-4F46-A590-62DB654FF0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
          <a:stretch/>
        </p:blipFill>
        <p:spPr bwMode="auto">
          <a:xfrm>
            <a:off x="1341042" y="1366838"/>
            <a:ext cx="6877050" cy="46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20">
            <a:extLst>
              <a:ext uri="{FF2B5EF4-FFF2-40B4-BE49-F238E27FC236}">
                <a16:creationId xmlns:a16="http://schemas.microsoft.com/office/drawing/2014/main" id="{F5222D1A-0BB4-4E95-999D-AAA508E8096D}"/>
              </a:ext>
            </a:extLst>
          </p:cNvPr>
          <p:cNvSpPr txBox="1">
            <a:spLocks noChangeArrowheads="1"/>
          </p:cNvSpPr>
          <p:nvPr/>
        </p:nvSpPr>
        <p:spPr bwMode="auto">
          <a:xfrm>
            <a:off x="6504780" y="1360740"/>
            <a:ext cx="2660650" cy="1200150"/>
          </a:xfrm>
          <a:prstGeom prst="rect">
            <a:avLst/>
          </a:prstGeom>
          <a:solidFill>
            <a:srgbClr val="9966FF">
              <a:alpha val="67842"/>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23CEB9D9-C880-47E7-910E-2DFCF74F1B49}"/>
              </a:ext>
              <a:ext uri="{C183D7F6-B498-43B3-948B-1728B52AA6E4}">
                <adec:decorative xmlns:adec="http://schemas.microsoft.com/office/drawing/2017/decorative" val="1"/>
              </a:ext>
            </a:extLst>
          </p:cNvPr>
          <p:cNvCxnSpPr>
            <a:cxnSpLocks/>
            <a:stCxn id="36871" idx="1"/>
          </p:cNvCxnSpPr>
          <p:nvPr/>
        </p:nvCxnSpPr>
        <p:spPr bwMode="auto">
          <a:xfrm flipH="1">
            <a:off x="2732690" y="1960815"/>
            <a:ext cx="3772090" cy="112564"/>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6">
            <a:extLst>
              <a:ext uri="{FF2B5EF4-FFF2-40B4-BE49-F238E27FC236}">
                <a16:creationId xmlns:a16="http://schemas.microsoft.com/office/drawing/2014/main" id="{9E9CE081-D1CE-4D99-82B1-5C85F40A2A8B}"/>
              </a:ext>
            </a:extLst>
          </p:cNvPr>
          <p:cNvSpPr txBox="1">
            <a:spLocks noChangeArrowheads="1"/>
          </p:cNvSpPr>
          <p:nvPr/>
        </p:nvSpPr>
        <p:spPr bwMode="auto">
          <a:xfrm>
            <a:off x="6430504" y="3111626"/>
            <a:ext cx="2624137"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3FB77B6-6F57-4D3F-8431-7DF4FD77EEE1}"/>
              </a:ext>
              <a:ext uri="{C183D7F6-B498-43B3-948B-1728B52AA6E4}">
                <adec:decorative xmlns:adec="http://schemas.microsoft.com/office/drawing/2017/decorative" val="1"/>
              </a:ext>
            </a:extLst>
          </p:cNvPr>
          <p:cNvCxnSpPr>
            <a:cxnSpLocks/>
            <a:stCxn id="36873" idx="1"/>
          </p:cNvCxnSpPr>
          <p:nvPr/>
        </p:nvCxnSpPr>
        <p:spPr bwMode="auto">
          <a:xfrm flipH="1" flipV="1">
            <a:off x="5517931" y="2852237"/>
            <a:ext cx="912573" cy="44353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6">
            <a:extLst>
              <a:ext uri="{FF2B5EF4-FFF2-40B4-BE49-F238E27FC236}">
                <a16:creationId xmlns:a16="http://schemas.microsoft.com/office/drawing/2014/main" id="{6F8F2B85-F59B-4658-9845-9D6305C07F49}"/>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3" name="Straight Arrow Connector 22">
            <a:extLst>
              <a:ext uri="{FF2B5EF4-FFF2-40B4-BE49-F238E27FC236}">
                <a16:creationId xmlns:a16="http://schemas.microsoft.com/office/drawing/2014/main" id="{E7270F26-08F5-4AFB-986C-15BDFF7945DA}"/>
              </a:ext>
              <a:ext uri="{C183D7F6-B498-43B3-948B-1728B52AA6E4}">
                <adec:decorative xmlns:adec="http://schemas.microsoft.com/office/drawing/2017/decorative" val="1"/>
              </a:ext>
            </a:extLst>
          </p:cNvPr>
          <p:cNvCxnSpPr>
            <a:cxnSpLocks/>
            <a:stCxn id="22"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31">
            <a:extLst>
              <a:ext uri="{FF2B5EF4-FFF2-40B4-BE49-F238E27FC236}">
                <a16:creationId xmlns:a16="http://schemas.microsoft.com/office/drawing/2014/main" id="{0A235EF6-1B12-4B01-AB13-97ECD85498BC}"/>
              </a:ext>
            </a:extLst>
          </p:cNvPr>
          <p:cNvSpPr txBox="1">
            <a:spLocks noChangeArrowheads="1"/>
          </p:cNvSpPr>
          <p:nvPr/>
        </p:nvSpPr>
        <p:spPr bwMode="auto">
          <a:xfrm>
            <a:off x="6443663" y="4464947"/>
            <a:ext cx="2624137" cy="369888"/>
          </a:xfrm>
          <a:prstGeom prst="rect">
            <a:avLst/>
          </a:prstGeom>
          <a:solidFill>
            <a:srgbClr val="00B0F0">
              <a:alpha val="67842"/>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DD43D90D-A4FC-4E88-BA56-B96343AEE4D1}"/>
              </a:ext>
              <a:ext uri="{C183D7F6-B498-43B3-948B-1728B52AA6E4}">
                <adec:decorative xmlns:adec="http://schemas.microsoft.com/office/drawing/2017/decorative" val="1"/>
              </a:ext>
            </a:extLst>
          </p:cNvPr>
          <p:cNvCxnSpPr>
            <a:cxnSpLocks/>
            <a:stCxn id="36875" idx="1"/>
          </p:cNvCxnSpPr>
          <p:nvPr/>
        </p:nvCxnSpPr>
        <p:spPr bwMode="auto">
          <a:xfrm flipH="1">
            <a:off x="3657600" y="4649891"/>
            <a:ext cx="2786063" cy="6787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877" name="TextBox 34">
            <a:extLst>
              <a:ext uri="{FF2B5EF4-FFF2-40B4-BE49-F238E27FC236}">
                <a16:creationId xmlns:a16="http://schemas.microsoft.com/office/drawing/2014/main" id="{6DF22DBE-3249-4A92-975C-9C11F0C27416}"/>
              </a:ext>
            </a:extLst>
          </p:cNvPr>
          <p:cNvSpPr txBox="1">
            <a:spLocks noChangeArrowheads="1"/>
          </p:cNvSpPr>
          <p:nvPr/>
        </p:nvSpPr>
        <p:spPr bwMode="auto">
          <a:xfrm>
            <a:off x="6443663" y="4941888"/>
            <a:ext cx="2624137" cy="646112"/>
          </a:xfrm>
          <a:prstGeom prst="rect">
            <a:avLst/>
          </a:prstGeom>
          <a:solidFill>
            <a:srgbClr val="00B050">
              <a:alpha val="72156"/>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B6201F11-39E8-4F06-9718-FA626E3FB0A3}"/>
              </a:ext>
              <a:ext uri="{C183D7F6-B498-43B3-948B-1728B52AA6E4}">
                <adec:decorative xmlns:adec="http://schemas.microsoft.com/office/drawing/2017/decorative" val="1"/>
              </a:ext>
            </a:extLst>
          </p:cNvPr>
          <p:cNvCxnSpPr>
            <a:cxnSpLocks/>
            <a:stCxn id="36877" idx="1"/>
          </p:cNvCxnSpPr>
          <p:nvPr/>
        </p:nvCxnSpPr>
        <p:spPr bwMode="auto">
          <a:xfrm flipH="1">
            <a:off x="2987675" y="5265738"/>
            <a:ext cx="3455988"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868" name="TextBox 4">
            <a:extLst>
              <a:ext uri="{FF2B5EF4-FFF2-40B4-BE49-F238E27FC236}">
                <a16:creationId xmlns:a16="http://schemas.microsoft.com/office/drawing/2014/main" id="{4588DACE-994C-4584-B91E-AEC8EB43AB1D}"/>
              </a:ext>
            </a:extLst>
          </p:cNvPr>
          <p:cNvSpPr txBox="1">
            <a:spLocks noChangeArrowheads="1"/>
          </p:cNvSpPr>
          <p:nvPr/>
        </p:nvSpPr>
        <p:spPr bwMode="auto">
          <a:xfrm>
            <a:off x="2339975" y="6485709"/>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ea typeface="ヒラギノ角ゴ Pro W3"/>
                <a:cs typeface="ヒラギノ角ゴ Pro W3"/>
              </a:rPr>
              <a:t>www.rcgp.org.uk/TARGETantibiotics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a16="http://schemas.microsoft.com/office/drawing/2014/main" id="{2561B5A8-02B3-4B0E-A451-2D685A5E3FA8}"/>
              </a:ext>
            </a:extLst>
          </p:cNvPr>
          <p:cNvSpPr>
            <a:spLocks noGrp="1"/>
          </p:cNvSpPr>
          <p:nvPr>
            <p:ph idx="1"/>
          </p:nvPr>
        </p:nvSpPr>
        <p:spPr bwMode="auto">
          <a:xfrm>
            <a:off x="1050925" y="1825625"/>
            <a:ext cx="746442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eaLnBrk="1" hangingPunct="1">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eaLnBrk="1" hangingPunct="1">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b="1" dirty="0">
                <a:solidFill>
                  <a:schemeClr val="tx1"/>
                </a:solidFill>
                <a:latin typeface="Arial" panose="020B0604020202020204" pitchFamily="34" charset="0"/>
                <a:ea typeface="ヒラギノ角ゴ Pro W3"/>
                <a:cs typeface="Arial" panose="020B0604020202020204" pitchFamily="34" charset="0"/>
              </a:rPr>
              <a:t>Acute Rhinosinusitis</a:t>
            </a:r>
            <a:endParaRPr lang="en-GB" altLang="en-US" sz="2800" b="1" dirty="0">
              <a:solidFill>
                <a:schemeClr val="tx1"/>
              </a:solidFill>
              <a:latin typeface="Arial" panose="020B0604020202020204" pitchFamily="34" charset="0"/>
              <a:ea typeface="ヒラギノ角ゴ Pro W3"/>
              <a:cs typeface="Arial" panose="020B0604020202020204" pitchFamily="34" charset="0"/>
            </a:endParaRPr>
          </a:p>
        </p:txBody>
      </p:sp>
      <p:sp>
        <p:nvSpPr>
          <p:cNvPr id="36866" name="Title 1">
            <a:extLst>
              <a:ext uri="{FF2B5EF4-FFF2-40B4-BE49-F238E27FC236}">
                <a16:creationId xmlns:a16="http://schemas.microsoft.com/office/drawing/2014/main" id="{E5A9633A-728E-47C8-AD09-AC7966A706DA}"/>
              </a:ext>
            </a:extLst>
          </p:cNvPr>
          <p:cNvSpPr>
            <a:spLocks noGrp="1"/>
          </p:cNvSpPr>
          <p:nvPr>
            <p:ph type="title"/>
          </p:nvPr>
        </p:nvSpPr>
        <p:spPr bwMode="auto">
          <a:xfrm>
            <a:off x="1527180" y="444449"/>
            <a:ext cx="7464425"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b="0" dirty="0">
                <a:solidFill>
                  <a:srgbClr val="C00000"/>
                </a:solidFill>
                <a:latin typeface="Arial" panose="020B0604020202020204" pitchFamily="34" charset="0"/>
                <a:cs typeface="Arial" panose="020B0604020202020204" pitchFamily="34" charset="0"/>
              </a:rPr>
              <a:t>TARGET:</a:t>
            </a:r>
            <a:br>
              <a:rPr lang="en-GB" altLang="en-US" b="0" dirty="0">
                <a:solidFill>
                  <a:srgbClr val="C00000"/>
                </a:solidFill>
                <a:latin typeface="Arial" panose="020B0604020202020204" pitchFamily="34" charset="0"/>
                <a:cs typeface="Arial" panose="020B0604020202020204" pitchFamily="34" charset="0"/>
              </a:rPr>
            </a:br>
            <a:r>
              <a:rPr lang="en-GB" altLang="en-US" sz="2800" b="0" dirty="0">
                <a:solidFill>
                  <a:srgbClr val="C00000"/>
                </a:solidFill>
                <a:latin typeface="Arial" panose="020B0604020202020204" pitchFamily="34" charset="0"/>
                <a:cs typeface="Arial" panose="020B0604020202020204" pitchFamily="34" charset="0"/>
              </a:rPr>
              <a:t>Could your practice do an audit this year?</a:t>
            </a:r>
          </a:p>
        </p:txBody>
      </p:sp>
      <p:pic>
        <p:nvPicPr>
          <p:cNvPr id="36869" name="Picture 2" descr="TARGET acute sinusitis audit">
            <a:extLst>
              <a:ext uri="{FF2B5EF4-FFF2-40B4-BE49-F238E27FC236}">
                <a16:creationId xmlns:a16="http://schemas.microsoft.com/office/drawing/2014/main" id="{D293E454-3D7A-431B-B930-055F804F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478" y="2709566"/>
            <a:ext cx="4824696" cy="22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A7020105-E66D-4706-BC1A-9AEF3AD1BFF6}"/>
              </a:ext>
            </a:extLst>
          </p:cNvPr>
          <p:cNvSpPr txBox="1">
            <a:spLocks noChangeArrowheads="1"/>
          </p:cNvSpPr>
          <p:nvPr/>
        </p:nvSpPr>
        <p:spPr bwMode="auto">
          <a:xfrm>
            <a:off x="5364163" y="5156547"/>
            <a:ext cx="2890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pic>
        <p:nvPicPr>
          <p:cNvPr id="13" name="Picture 12">
            <a:extLst>
              <a:ext uri="{FF2B5EF4-FFF2-40B4-BE49-F238E27FC236}">
                <a16:creationId xmlns:a16="http://schemas.microsoft.com/office/drawing/2014/main" id="{BA070D2D-6958-4ADA-B63D-D1BE4496297D}"/>
              </a:ext>
            </a:extLst>
          </p:cNvPr>
          <p:cNvPicPr>
            <a:picLocks noChangeAspect="1"/>
          </p:cNvPicPr>
          <p:nvPr/>
        </p:nvPicPr>
        <p:blipFill>
          <a:blip r:embed="rId4"/>
          <a:stretch>
            <a:fillRect/>
          </a:stretch>
        </p:blipFill>
        <p:spPr>
          <a:xfrm>
            <a:off x="3044819" y="6490434"/>
            <a:ext cx="3054361" cy="3231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8F6BA00-0618-41E0-BC6C-294ED4A3E3E9}"/>
              </a:ext>
            </a:extLst>
          </p:cNvPr>
          <p:cNvSpPr>
            <a:spLocks noGrp="1"/>
          </p:cNvSpPr>
          <p:nvPr>
            <p:ph type="title"/>
          </p:nvPr>
        </p:nvSpPr>
        <p:spPr bwMode="auto">
          <a:xfrm>
            <a:off x="1419729" y="744160"/>
            <a:ext cx="7724271" cy="726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3600" b="0" dirty="0">
                <a:solidFill>
                  <a:srgbClr val="C00000"/>
                </a:solidFill>
                <a:latin typeface="Arial" panose="020B0604020202020204" pitchFamily="34" charset="0"/>
                <a:cs typeface="Arial" panose="020B0604020202020204" pitchFamily="34" charset="0"/>
              </a:rPr>
              <a:t>Clinical scenario: Acute Rhinosinusitis</a:t>
            </a:r>
            <a:br>
              <a:rPr lang="en-GB" altLang="en-US" b="0" dirty="0">
                <a:solidFill>
                  <a:srgbClr val="C00000"/>
                </a:solidFill>
                <a:latin typeface="Arial" panose="020B0604020202020204" pitchFamily="34" charset="0"/>
                <a:cs typeface="Arial" panose="020B0604020202020204" pitchFamily="34" charset="0"/>
              </a:rPr>
            </a:br>
            <a:endParaRPr lang="en-GB" altLang="en-US" sz="2800" b="0" dirty="0">
              <a:solidFill>
                <a:srgbClr val="C00000"/>
              </a:solidFill>
              <a:latin typeface="Arial" panose="020B0604020202020204" pitchFamily="34" charset="0"/>
              <a:cs typeface="Arial" panose="020B0604020202020204" pitchFamily="34" charset="0"/>
            </a:endParaRPr>
          </a:p>
        </p:txBody>
      </p:sp>
      <p:sp>
        <p:nvSpPr>
          <p:cNvPr id="43013" name="TextBox 1">
            <a:extLst>
              <a:ext uri="{FF2B5EF4-FFF2-40B4-BE49-F238E27FC236}">
                <a16:creationId xmlns:a16="http://schemas.microsoft.com/office/drawing/2014/main" id="{48E4CB70-3823-4EE4-B65A-F40634CC5FF5}"/>
              </a:ext>
            </a:extLst>
          </p:cNvPr>
          <p:cNvSpPr txBox="1">
            <a:spLocks noChangeArrowheads="1"/>
          </p:cNvSpPr>
          <p:nvPr/>
        </p:nvSpPr>
        <p:spPr bwMode="auto">
          <a:xfrm>
            <a:off x="1438334" y="1285742"/>
            <a:ext cx="69594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C00000"/>
                </a:solidFill>
              </a:rPr>
              <a:t>Action plan ideas for next 12 months: What, How, Who , When</a:t>
            </a:r>
          </a:p>
        </p:txBody>
      </p:sp>
      <p:sp>
        <p:nvSpPr>
          <p:cNvPr id="43011" name="Rectangle 1">
            <a:extLst>
              <a:ext uri="{FF2B5EF4-FFF2-40B4-BE49-F238E27FC236}">
                <a16:creationId xmlns:a16="http://schemas.microsoft.com/office/drawing/2014/main" id="{DB5CCA82-3C82-40EA-BB08-DC6FD5C87D30}"/>
              </a:ext>
            </a:extLst>
          </p:cNvPr>
          <p:cNvSpPr>
            <a:spLocks noChangeArrowheads="1"/>
          </p:cNvSpPr>
          <p:nvPr/>
        </p:nvSpPr>
        <p:spPr bwMode="auto">
          <a:xfrm>
            <a:off x="800099" y="1783088"/>
            <a:ext cx="823595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AutoNum type="arabicPeriod"/>
            </a:pPr>
            <a:r>
              <a:rPr lang="en-GB" altLang="en-US" sz="2000" dirty="0">
                <a:solidFill>
                  <a:srgbClr val="000000"/>
                </a:solidFill>
              </a:rPr>
              <a:t>Promote use of local antimicrobial or NICE antimicrobial prescribing guidance by all in practice</a:t>
            </a:r>
          </a:p>
          <a:p>
            <a:pPr>
              <a:buFont typeface="Arial" panose="020B0604020202020204" pitchFamily="34" charset="0"/>
              <a:buAutoNum type="arabicPeriod"/>
            </a:pPr>
            <a:r>
              <a:rPr lang="en-GB" altLang="en-US" sz="2000" dirty="0">
                <a:solidFill>
                  <a:srgbClr val="000000"/>
                </a:solidFill>
              </a:rPr>
              <a:t>Make use of TARGET toolkit. </a:t>
            </a:r>
          </a:p>
          <a:p>
            <a:pPr>
              <a:buFont typeface="Arial" panose="020B0604020202020204" pitchFamily="34" charset="0"/>
              <a:buAutoNum type="arabicPeriod"/>
            </a:pPr>
            <a:r>
              <a:rPr lang="en-GB" altLang="en-US" sz="2000" dirty="0">
                <a:solidFill>
                  <a:srgbClr val="000000"/>
                </a:solidFill>
              </a:rPr>
              <a:t>Encourage use of TARGET Treating Your Infection – Respiratory Tract infection (TYI-RTI) leaflet.</a:t>
            </a:r>
          </a:p>
          <a:p>
            <a:pPr>
              <a:buFont typeface="Arial" panose="020B0604020202020204" pitchFamily="34" charset="0"/>
              <a:buAutoNum type="arabicPeriod"/>
            </a:pPr>
            <a:r>
              <a:rPr lang="en-GB" altLang="en-US" sz="2000" dirty="0">
                <a:solidFill>
                  <a:srgbClr val="000000"/>
                </a:solidFill>
              </a:rPr>
              <a:t>Share TARGET TYI-RTI leaflet on clinical system.</a:t>
            </a:r>
          </a:p>
          <a:p>
            <a:pPr>
              <a:buFont typeface="Arial" panose="020B0604020202020204" pitchFamily="34" charset="0"/>
              <a:buAutoNum type="arabicPeriod"/>
            </a:pPr>
            <a:r>
              <a:rPr lang="en-GB" altLang="en-US" sz="2000" dirty="0">
                <a:solidFill>
                  <a:srgbClr val="000000"/>
                </a:solidFill>
              </a:rPr>
              <a:t>Encourage consistent message from different staff and when patients re-attend.</a:t>
            </a:r>
          </a:p>
          <a:p>
            <a:pPr>
              <a:buFont typeface="Arial" panose="020B0604020202020204" pitchFamily="34" charset="0"/>
              <a:buAutoNum type="arabicPeriod"/>
            </a:pPr>
            <a:r>
              <a:rPr lang="en-GB" altLang="en-US" sz="2000" dirty="0">
                <a:solidFill>
                  <a:srgbClr val="000000"/>
                </a:solidFill>
              </a:rPr>
              <a:t>Encourage an audit of self-care, safety netting &amp; antibiotic advice</a:t>
            </a:r>
          </a:p>
          <a:p>
            <a:pPr>
              <a:buFont typeface="Arial" panose="020B0604020202020204" pitchFamily="34" charset="0"/>
              <a:buAutoNum type="arabicPeriod"/>
            </a:pPr>
            <a:r>
              <a:rPr lang="en-GB" altLang="en-US" sz="2000" dirty="0">
                <a:solidFill>
                  <a:srgbClr val="000000"/>
                </a:solidFill>
              </a:rPr>
              <a:t>Re-audit in 4 months - identify a date when you will repeat the audit. </a:t>
            </a:r>
          </a:p>
          <a:p>
            <a:pPr>
              <a:buFont typeface="Arial" panose="020B0604020202020204" pitchFamily="34" charset="0"/>
              <a:buAutoNum type="arabicPeriod"/>
            </a:pPr>
            <a:r>
              <a:rPr lang="en-GB" altLang="en-US" sz="2000" dirty="0">
                <a:solidFill>
                  <a:srgbClr val="000000"/>
                </a:solidFill>
              </a:rPr>
              <a:t>Record actions required, especially when compliance with primary care guidance is less than 80%. </a:t>
            </a:r>
          </a:p>
          <a:p>
            <a:pPr>
              <a:buFont typeface="Arial" panose="020B0604020202020204" pitchFamily="34" charset="0"/>
              <a:buAutoNum type="arabicPeriod"/>
            </a:pPr>
            <a:r>
              <a:rPr lang="en-GB" altLang="en-US" sz="2000" dirty="0">
                <a:solidFill>
                  <a:srgbClr val="000000"/>
                </a:solidFill>
              </a:rPr>
              <a:t>Consider developing a target for antibiotic prescribing rate. </a:t>
            </a:r>
          </a:p>
        </p:txBody>
      </p:sp>
      <p:sp>
        <p:nvSpPr>
          <p:cNvPr id="43015" name="TextBox 13">
            <a:extLst>
              <a:ext uri="{FF2B5EF4-FFF2-40B4-BE49-F238E27FC236}">
                <a16:creationId xmlns:a16="http://schemas.microsoft.com/office/drawing/2014/main" id="{3105CE3B-21F8-465F-8ED8-56058106E44E}"/>
              </a:ext>
            </a:extLst>
          </p:cNvPr>
          <p:cNvSpPr txBox="1">
            <a:spLocks noChangeArrowheads="1"/>
          </p:cNvSpPr>
          <p:nvPr/>
        </p:nvSpPr>
        <p:spPr bwMode="auto">
          <a:xfrm>
            <a:off x="3132137" y="6449984"/>
            <a:ext cx="2879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1A1AE7E-0A9D-4FD4-A8E1-55A7AACE0EF9}"/>
              </a:ext>
            </a:extLst>
          </p:cNvPr>
          <p:cNvSpPr>
            <a:spLocks noGrp="1"/>
          </p:cNvSpPr>
          <p:nvPr>
            <p:ph type="title"/>
          </p:nvPr>
        </p:nvSpPr>
        <p:spPr bwMode="auto">
          <a:xfrm>
            <a:off x="1449240" y="612077"/>
            <a:ext cx="5447216" cy="903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900" b="0" dirty="0">
                <a:solidFill>
                  <a:srgbClr val="C00000"/>
                </a:solidFill>
                <a:latin typeface="Arial" panose="020B0604020202020204" pitchFamily="34" charset="0"/>
                <a:cs typeface="Arial" panose="020B0604020202020204" pitchFamily="34" charset="0"/>
              </a:rPr>
              <a:t>Clinical</a:t>
            </a:r>
            <a:r>
              <a:rPr lang="en-GB" altLang="en-US" sz="4900" b="0" dirty="0">
                <a:solidFill>
                  <a:srgbClr val="C00000"/>
                </a:solidFill>
              </a:rPr>
              <a:t> </a:t>
            </a:r>
            <a:r>
              <a:rPr lang="en-GB" altLang="en-US" sz="4900" b="0" dirty="0">
                <a:solidFill>
                  <a:srgbClr val="C00000"/>
                </a:solidFill>
                <a:latin typeface="Arial" panose="020B0604020202020204" pitchFamily="34" charset="0"/>
                <a:cs typeface="Arial" panose="020B0604020202020204" pitchFamily="34" charset="0"/>
              </a:rPr>
              <a:t>scenario:  </a:t>
            </a:r>
            <a:br>
              <a:rPr lang="en-GB" altLang="en-US" b="0" dirty="0">
                <a:solidFill>
                  <a:srgbClr val="C00000"/>
                </a:solidFill>
                <a:latin typeface="Arial" panose="020B0604020202020204" pitchFamily="34" charset="0"/>
                <a:cs typeface="Arial" panose="020B0604020202020204" pitchFamily="34" charset="0"/>
              </a:rPr>
            </a:br>
            <a:r>
              <a:rPr lang="en-GB" altLang="en-US" sz="4000" b="0" dirty="0">
                <a:solidFill>
                  <a:srgbClr val="C00000"/>
                </a:solidFill>
                <a:latin typeface="Arial" panose="020B0604020202020204" pitchFamily="34" charset="0"/>
                <a:cs typeface="Arial" panose="020B0604020202020204" pitchFamily="34" charset="0"/>
              </a:rPr>
              <a:t>Acute Rhinosinusitis</a:t>
            </a:r>
            <a:endParaRPr lang="en-GB" altLang="en-US" b="0" dirty="0">
              <a:solidFill>
                <a:srgbClr val="C00000"/>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2020B93C-7311-478C-AEA5-B2184CF146DA}"/>
              </a:ext>
            </a:extLst>
          </p:cNvPr>
          <p:cNvSpPr>
            <a:spLocks noChangeArrowheads="1"/>
          </p:cNvSpPr>
          <p:nvPr/>
        </p:nvSpPr>
        <p:spPr bwMode="auto">
          <a:xfrm>
            <a:off x="848838" y="2020094"/>
            <a:ext cx="79930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 typeface="Arial" panose="020B0604020202020204" pitchFamily="34" charset="0"/>
              <a:buChar char="•"/>
            </a:pPr>
            <a:r>
              <a:rPr lang="en-GB" altLang="en-US" sz="2600" dirty="0">
                <a:solidFill>
                  <a:srgbClr val="000000"/>
                </a:solidFill>
              </a:rPr>
              <a:t>35 year old non-smoker with nasal congestion and yellow nasal discharge for 11 days, mild right facial discomfort, sore throat and cough</a:t>
            </a:r>
          </a:p>
          <a:p>
            <a:pPr eaLnBrk="1" hangingPunct="1">
              <a:spcBef>
                <a:spcPts val="1200"/>
              </a:spcBef>
              <a:buFont typeface="Arial" panose="020B0604020202020204" pitchFamily="34" charset="0"/>
              <a:buChar char="•"/>
            </a:pPr>
            <a:r>
              <a:rPr lang="en-GB" altLang="en-US" sz="2600" dirty="0">
                <a:solidFill>
                  <a:srgbClr val="000000"/>
                </a:solidFill>
              </a:rPr>
              <a:t>Has had previous rhinosinusitis and feels that she usually needs antibiotics to treat her infection.  </a:t>
            </a:r>
          </a:p>
          <a:p>
            <a:pPr eaLnBrk="1" hangingPunct="1">
              <a:spcBef>
                <a:spcPts val="1200"/>
              </a:spcBef>
              <a:buFont typeface="Arial" panose="020B0604020202020204" pitchFamily="34" charset="0"/>
              <a:buChar char="•"/>
            </a:pPr>
            <a:r>
              <a:rPr lang="en-GB" altLang="en-US" sz="2600" dirty="0">
                <a:solidFill>
                  <a:srgbClr val="000000"/>
                </a:solidFill>
              </a:rPr>
              <a:t>Temp 37.4°C, pulse 88, BP 142/88, right sided maxillary tenderness, mildly red throat, bilateral mildly red tympanic membranes and no lymphadenopathy.</a:t>
            </a:r>
          </a:p>
        </p:txBody>
      </p:sp>
      <p:sp>
        <p:nvSpPr>
          <p:cNvPr id="24582" name="TextBox 13">
            <a:extLst>
              <a:ext uri="{FF2B5EF4-FFF2-40B4-BE49-F238E27FC236}">
                <a16:creationId xmlns:a16="http://schemas.microsoft.com/office/drawing/2014/main" id="{2CCA2530-341F-4492-B368-47470B2D8631}"/>
              </a:ext>
            </a:extLst>
          </p:cNvPr>
          <p:cNvSpPr txBox="1">
            <a:spLocks noChangeArrowheads="1"/>
          </p:cNvSpPr>
          <p:nvPr/>
        </p:nvSpPr>
        <p:spPr bwMode="auto">
          <a:xfrm>
            <a:off x="3132137" y="6524625"/>
            <a:ext cx="2879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C00000"/>
                </a:solidFill>
              </a:rPr>
              <a:t>www.rcgp.org.uk/TARGETantibiotics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8DF7A-7172-40FA-BFC8-A72F0B258721}"/>
              </a:ext>
            </a:extLst>
          </p:cNvPr>
          <p:cNvPicPr>
            <a:picLocks noChangeAspect="1"/>
          </p:cNvPicPr>
          <p:nvPr/>
        </p:nvPicPr>
        <p:blipFill>
          <a:blip r:embed="rId3"/>
          <a:stretch>
            <a:fillRect/>
          </a:stretch>
        </p:blipFill>
        <p:spPr>
          <a:xfrm>
            <a:off x="0" y="0"/>
            <a:ext cx="9144000" cy="6375757"/>
          </a:xfrm>
          <a:prstGeom prst="rect">
            <a:avLst/>
          </a:prstGeom>
        </p:spPr>
      </p:pic>
      <p:sp>
        <p:nvSpPr>
          <p:cNvPr id="6" name="TextBox 13">
            <a:extLst>
              <a:ext uri="{FF2B5EF4-FFF2-40B4-BE49-F238E27FC236}">
                <a16:creationId xmlns:a16="http://schemas.microsoft.com/office/drawing/2014/main" id="{23F90ADF-4AF0-4E34-ABE0-F94D39763DAC}"/>
              </a:ext>
            </a:extLst>
          </p:cNvPr>
          <p:cNvSpPr txBox="1">
            <a:spLocks noChangeArrowheads="1"/>
          </p:cNvSpPr>
          <p:nvPr/>
        </p:nvSpPr>
        <p:spPr bwMode="auto">
          <a:xfrm>
            <a:off x="2937067" y="649287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1">
            <a:extLst>
              <a:ext uri="{FF2B5EF4-FFF2-40B4-BE49-F238E27FC236}">
                <a16:creationId xmlns:a16="http://schemas.microsoft.com/office/drawing/2014/main" id="{D6D3735E-5AAE-4A75-ADD6-E02491A07761}"/>
              </a:ext>
            </a:extLst>
          </p:cNvPr>
          <p:cNvSpPr txBox="1">
            <a:spLocks noChangeArrowheads="1"/>
          </p:cNvSpPr>
          <p:nvPr/>
        </p:nvSpPr>
        <p:spPr bwMode="auto">
          <a:xfrm>
            <a:off x="7127192" y="6342772"/>
            <a:ext cx="1931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NG79: Sinusitis (acute): </a:t>
            </a:r>
          </a:p>
          <a:p>
            <a:r>
              <a:rPr lang="en-GB" altLang="en-US" sz="1100" dirty="0">
                <a:solidFill>
                  <a:srgbClr val="000000"/>
                </a:solidFill>
              </a:rPr>
              <a:t>antimicrobial prescribing.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C522B30-7092-4DBD-8CF2-117BB41DC8AD}"/>
              </a:ext>
            </a:extLst>
          </p:cNvPr>
          <p:cNvSpPr>
            <a:spLocks noGrp="1"/>
          </p:cNvSpPr>
          <p:nvPr>
            <p:ph type="title"/>
          </p:nvPr>
        </p:nvSpPr>
        <p:spPr bwMode="auto">
          <a:xfrm>
            <a:off x="1486968" y="348046"/>
            <a:ext cx="7494662" cy="1301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000" b="0" dirty="0">
                <a:solidFill>
                  <a:srgbClr val="C00000"/>
                </a:solidFill>
                <a:latin typeface="Arial" panose="020B0604020202020204" pitchFamily="34" charset="0"/>
                <a:cs typeface="Arial" panose="020B0604020202020204" pitchFamily="34" charset="0"/>
              </a:rPr>
              <a:t>Acute Rhinosinusitis: </a:t>
            </a:r>
            <a:r>
              <a:rPr lang="en-GB" altLang="en-US" sz="2700" b="0" dirty="0">
                <a:solidFill>
                  <a:srgbClr val="C00000"/>
                </a:solidFill>
                <a:latin typeface="Arial" panose="020B0604020202020204" pitchFamily="34" charset="0"/>
                <a:cs typeface="Arial" panose="020B0604020202020204" pitchFamily="34" charset="0"/>
              </a:rPr>
              <a:t>NICE antimicrobial prescribing guidelines (NG79)</a:t>
            </a:r>
            <a:br>
              <a:rPr lang="en-GB" altLang="en-US" sz="2400" b="0" dirty="0">
                <a:solidFill>
                  <a:srgbClr val="C00000"/>
                </a:solidFill>
                <a:latin typeface="Arial" panose="020B0604020202020204" pitchFamily="34" charset="0"/>
                <a:cs typeface="Arial" panose="020B0604020202020204" pitchFamily="34" charset="0"/>
              </a:rPr>
            </a:br>
            <a:endParaRPr lang="en-GB" altLang="en-US" sz="2700" b="0" dirty="0">
              <a:solidFill>
                <a:srgbClr val="C00000"/>
              </a:solidFill>
              <a:latin typeface="Arial" panose="020B0604020202020204" pitchFamily="34" charset="0"/>
              <a:cs typeface="Arial" panose="020B0604020202020204" pitchFamily="34" charset="0"/>
            </a:endParaRPr>
          </a:p>
        </p:txBody>
      </p:sp>
      <p:sp>
        <p:nvSpPr>
          <p:cNvPr id="28678" name="TextBox 1">
            <a:extLst>
              <a:ext uri="{FF2B5EF4-FFF2-40B4-BE49-F238E27FC236}">
                <a16:creationId xmlns:a16="http://schemas.microsoft.com/office/drawing/2014/main" id="{DA299BB7-26DE-4695-B9CD-50E699D07B20}"/>
              </a:ext>
            </a:extLst>
          </p:cNvPr>
          <p:cNvSpPr txBox="1">
            <a:spLocks noChangeArrowheads="1"/>
          </p:cNvSpPr>
          <p:nvPr/>
        </p:nvSpPr>
        <p:spPr bwMode="auto">
          <a:xfrm>
            <a:off x="7484380" y="6415929"/>
            <a:ext cx="1931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NG79: Sinusitis (acute): </a:t>
            </a:r>
          </a:p>
          <a:p>
            <a:r>
              <a:rPr lang="en-GB" altLang="en-US" sz="1100" dirty="0">
                <a:solidFill>
                  <a:srgbClr val="000000"/>
                </a:solidFill>
              </a:rPr>
              <a:t>antimicrobial prescribing. </a:t>
            </a:r>
          </a:p>
        </p:txBody>
      </p:sp>
      <p:sp>
        <p:nvSpPr>
          <p:cNvPr id="8" name="TextBox 13">
            <a:extLst>
              <a:ext uri="{FF2B5EF4-FFF2-40B4-BE49-F238E27FC236}">
                <a16:creationId xmlns:a16="http://schemas.microsoft.com/office/drawing/2014/main" id="{38C11451-28FE-4532-95E8-02A32547042C}"/>
              </a:ext>
            </a:extLst>
          </p:cNvPr>
          <p:cNvSpPr txBox="1">
            <a:spLocks noChangeArrowheads="1"/>
          </p:cNvSpPr>
          <p:nvPr/>
        </p:nvSpPr>
        <p:spPr bwMode="auto">
          <a:xfrm>
            <a:off x="4584103" y="65099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9" name="Picture 8">
            <a:extLst>
              <a:ext uri="{FF2B5EF4-FFF2-40B4-BE49-F238E27FC236}">
                <a16:creationId xmlns:a16="http://schemas.microsoft.com/office/drawing/2014/main" id="{0110D4C7-BBCE-42BF-A66A-05BBAAE15078}"/>
              </a:ext>
            </a:extLst>
          </p:cNvPr>
          <p:cNvPicPr>
            <a:picLocks noChangeAspect="1"/>
          </p:cNvPicPr>
          <p:nvPr/>
        </p:nvPicPr>
        <p:blipFill rotWithShape="1">
          <a:blip r:embed="rId3"/>
          <a:srcRect r="1406" b="14524"/>
          <a:stretch/>
        </p:blipFill>
        <p:spPr>
          <a:xfrm>
            <a:off x="4696891" y="2114200"/>
            <a:ext cx="4464913" cy="2283630"/>
          </a:xfrm>
          <a:prstGeom prst="rect">
            <a:avLst/>
          </a:prstGeom>
        </p:spPr>
      </p:pic>
      <p:pic>
        <p:nvPicPr>
          <p:cNvPr id="6" name="Picture 5">
            <a:extLst>
              <a:ext uri="{FF2B5EF4-FFF2-40B4-BE49-F238E27FC236}">
                <a16:creationId xmlns:a16="http://schemas.microsoft.com/office/drawing/2014/main" id="{EAB6A299-C0CB-41E9-9CBD-BEA12A105839}"/>
              </a:ext>
            </a:extLst>
          </p:cNvPr>
          <p:cNvPicPr>
            <a:picLocks noChangeAspect="1"/>
          </p:cNvPicPr>
          <p:nvPr/>
        </p:nvPicPr>
        <p:blipFill rotWithShape="1">
          <a:blip r:embed="rId4"/>
          <a:srcRect b="30970"/>
          <a:stretch/>
        </p:blipFill>
        <p:spPr>
          <a:xfrm>
            <a:off x="0" y="1320279"/>
            <a:ext cx="4740436" cy="5573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96714B-0285-4135-B18C-BBB264960278}"/>
              </a:ext>
            </a:extLst>
          </p:cNvPr>
          <p:cNvSpPr>
            <a:spLocks noGrp="1"/>
          </p:cNvSpPr>
          <p:nvPr>
            <p:ph type="title"/>
          </p:nvPr>
        </p:nvSpPr>
        <p:spPr bwMode="auto">
          <a:xfrm>
            <a:off x="1448511" y="543281"/>
            <a:ext cx="783222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000" b="0" dirty="0">
                <a:solidFill>
                  <a:srgbClr val="C00000"/>
                </a:solidFill>
                <a:latin typeface="Arial" panose="020B0604020202020204" pitchFamily="34" charset="0"/>
                <a:cs typeface="Arial" panose="020B0604020202020204" pitchFamily="34" charset="0"/>
              </a:rPr>
              <a:t>Clinical Scenario: </a:t>
            </a:r>
            <a:r>
              <a:rPr lang="en-GB" altLang="en-US" sz="3600" b="0" dirty="0">
                <a:solidFill>
                  <a:srgbClr val="C00000"/>
                </a:solidFill>
                <a:latin typeface="Arial" panose="020B0604020202020204" pitchFamily="34" charset="0"/>
                <a:cs typeface="Arial" panose="020B0604020202020204" pitchFamily="34" charset="0"/>
              </a:rPr>
              <a:t>Acute Rhinosinusitis</a:t>
            </a:r>
            <a:br>
              <a:rPr lang="en-GB" altLang="en-US" sz="4000" b="0" dirty="0">
                <a:solidFill>
                  <a:srgbClr val="C00000"/>
                </a:solidFill>
                <a:latin typeface="Arial" panose="020B0604020202020204" pitchFamily="34" charset="0"/>
                <a:cs typeface="Arial" panose="020B0604020202020204" pitchFamily="34" charset="0"/>
              </a:rPr>
            </a:br>
            <a:r>
              <a:rPr lang="en-GB" altLang="en-US" sz="3100" b="0" dirty="0">
                <a:solidFill>
                  <a:srgbClr val="C00000"/>
                </a:solidFill>
                <a:latin typeface="Arial" panose="020B0604020202020204" pitchFamily="34" charset="0"/>
                <a:cs typeface="Arial" panose="020B0604020202020204" pitchFamily="34" charset="0"/>
              </a:rPr>
              <a:t>Feedback</a:t>
            </a:r>
            <a:br>
              <a:rPr lang="en-GB" altLang="en-US" b="0" dirty="0">
                <a:solidFill>
                  <a:srgbClr val="C00000"/>
                </a:solidFill>
                <a:latin typeface="Arial" panose="020B0604020202020204" pitchFamily="34" charset="0"/>
                <a:cs typeface="Arial" panose="020B0604020202020204" pitchFamily="34" charset="0"/>
              </a:rPr>
            </a:br>
            <a:endParaRPr lang="en-GB" altLang="en-US" sz="3200" b="0" dirty="0">
              <a:solidFill>
                <a:srgbClr val="C00000"/>
              </a:solidFill>
              <a:latin typeface="Arial" panose="020B0604020202020204" pitchFamily="34" charset="0"/>
              <a:cs typeface="Arial" panose="020B0604020202020204" pitchFamily="34" charset="0"/>
            </a:endParaRPr>
          </a:p>
        </p:txBody>
      </p:sp>
      <p:sp>
        <p:nvSpPr>
          <p:cNvPr id="30723" name="Rectangle 3">
            <a:extLst>
              <a:ext uri="{FF2B5EF4-FFF2-40B4-BE49-F238E27FC236}">
                <a16:creationId xmlns:a16="http://schemas.microsoft.com/office/drawing/2014/main" id="{F3AEAF30-D469-4CA5-90A4-826E7C40C482}"/>
              </a:ext>
            </a:extLst>
          </p:cNvPr>
          <p:cNvSpPr>
            <a:spLocks noChangeArrowheads="1"/>
          </p:cNvSpPr>
          <p:nvPr/>
        </p:nvSpPr>
        <p:spPr bwMode="auto">
          <a:xfrm>
            <a:off x="900113" y="1840260"/>
            <a:ext cx="8064500" cy="1570037"/>
          </a:xfrm>
          <a:prstGeom prst="rect">
            <a:avLst/>
          </a:prstGeom>
          <a:solidFill>
            <a:schemeClr val="accent5"/>
          </a:solidFill>
          <a:ln w="38100">
            <a:solidFill>
              <a:schemeClr val="accent6">
                <a:lumMod val="25000"/>
              </a:schemeClr>
            </a:solidFill>
            <a:miter lim="800000"/>
            <a:headEnd/>
            <a:tailEnd/>
          </a:ln>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35 year old non-smoker with nasal congestion and yellow nasal discharge for 11 days, mild right facial discomfort, sore throat and cough</a:t>
            </a:r>
          </a:p>
          <a:p>
            <a:pPr eaLnBrk="1" hangingPunct="1">
              <a:buFont typeface="Arial" panose="020B0604020202020204" pitchFamily="34" charset="0"/>
              <a:buChar char="•"/>
            </a:pPr>
            <a:r>
              <a:rPr lang="en-GB" altLang="en-US" sz="1600" dirty="0">
                <a:solidFill>
                  <a:srgbClr val="000000"/>
                </a:solidFill>
              </a:rPr>
              <a:t>Has had previous rhinosinusitis and feels that she usually needs antibiotics to treat her infection.  </a:t>
            </a:r>
          </a:p>
          <a:p>
            <a:pPr eaLnBrk="1" hangingPunct="1">
              <a:buFont typeface="Arial" panose="020B0604020202020204" pitchFamily="34" charset="0"/>
              <a:buChar char="•"/>
            </a:pPr>
            <a:r>
              <a:rPr lang="en-GB" altLang="en-US" sz="1600" dirty="0">
                <a:solidFill>
                  <a:srgbClr val="000000"/>
                </a:solidFill>
              </a:rPr>
              <a:t>Temp 37.4°C, pulse 88, BP 142/88, right sided maxillary tenderness, mildly red throat, bilateral mildly red tympanic membranes and no lymphadenopathy.</a:t>
            </a:r>
          </a:p>
        </p:txBody>
      </p:sp>
      <p:sp>
        <p:nvSpPr>
          <p:cNvPr id="30724" name="Rectangle 1">
            <a:extLst>
              <a:ext uri="{FF2B5EF4-FFF2-40B4-BE49-F238E27FC236}">
                <a16:creationId xmlns:a16="http://schemas.microsoft.com/office/drawing/2014/main" id="{A5E9CDE4-C305-4071-9EE8-2760B7499ADD}"/>
              </a:ext>
            </a:extLst>
          </p:cNvPr>
          <p:cNvSpPr>
            <a:spLocks noChangeArrowheads="1"/>
          </p:cNvSpPr>
          <p:nvPr/>
        </p:nvSpPr>
        <p:spPr bwMode="auto">
          <a:xfrm>
            <a:off x="971996" y="3627931"/>
            <a:ext cx="8064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2000" dirty="0">
                <a:solidFill>
                  <a:srgbClr val="000000"/>
                </a:solidFill>
                <a:cs typeface="Times New Roman" panose="02020603050405020304" pitchFamily="18" charset="0"/>
              </a:rPr>
              <a:t>Consider self-care, high dose nasal corticosteroids</a:t>
            </a:r>
          </a:p>
          <a:p>
            <a:pPr eaLnBrk="1" hangingPunct="1">
              <a:buFont typeface="Arial" panose="020B0604020202020204" pitchFamily="34" charset="0"/>
              <a:buChar char="•"/>
            </a:pPr>
            <a:r>
              <a:rPr lang="en-US" altLang="en-US" sz="2000" dirty="0">
                <a:solidFill>
                  <a:srgbClr val="000000"/>
                </a:solidFill>
              </a:rPr>
              <a:t>Antibiotics make very little difference to symptom duration.</a:t>
            </a:r>
          </a:p>
          <a:p>
            <a:pPr eaLnBrk="1" hangingPunct="1">
              <a:buFont typeface="Arial" panose="020B0604020202020204" pitchFamily="34" charset="0"/>
              <a:buChar char="•"/>
            </a:pPr>
            <a:r>
              <a:rPr lang="en-US" altLang="en-US" sz="2000" dirty="0">
                <a:solidFill>
                  <a:srgbClr val="000000"/>
                </a:solidFill>
              </a:rPr>
              <a:t>Consider antibiotic or delayed antibiotic for mild to moderate symptoms. Offer immediate antibiotic to those who are systemically unwell, have symptoms and signs of a more serious illness or are at high risk of complications.</a:t>
            </a:r>
          </a:p>
          <a:p>
            <a:pPr eaLnBrk="1" hangingPunct="1">
              <a:buFont typeface="Arial" panose="020B0604020202020204" pitchFamily="34" charset="0"/>
              <a:buChar char="•"/>
            </a:pPr>
            <a:r>
              <a:rPr lang="en-US" altLang="en-US" sz="2000" dirty="0">
                <a:solidFill>
                  <a:srgbClr val="000000"/>
                </a:solidFill>
              </a:rPr>
              <a:t>Consider referral to hospital if there is evidence of complications</a:t>
            </a:r>
          </a:p>
          <a:p>
            <a:pPr eaLnBrk="1" hangingPunct="1">
              <a:buFont typeface="Arial" panose="020B0604020202020204" pitchFamily="34" charset="0"/>
              <a:buChar char="•"/>
            </a:pPr>
            <a:r>
              <a:rPr lang="en-GB" altLang="en-US" sz="2000" dirty="0">
                <a:solidFill>
                  <a:srgbClr val="000000"/>
                </a:solidFill>
                <a:cs typeface="Times New Roman" panose="02020603050405020304" pitchFamily="18" charset="0"/>
              </a:rPr>
              <a:t>Share a leaflet with the patient – e.g. the TARGET leaflet</a:t>
            </a:r>
          </a:p>
        </p:txBody>
      </p:sp>
      <p:pic>
        <p:nvPicPr>
          <p:cNvPr id="2" name="Picture 1">
            <a:extLst>
              <a:ext uri="{FF2B5EF4-FFF2-40B4-BE49-F238E27FC236}">
                <a16:creationId xmlns:a16="http://schemas.microsoft.com/office/drawing/2014/main" id="{7D4E6F2F-1B5B-4348-8E30-E0639D5BBADC}"/>
              </a:ext>
            </a:extLst>
          </p:cNvPr>
          <p:cNvPicPr>
            <a:picLocks noChangeAspect="1"/>
          </p:cNvPicPr>
          <p:nvPr/>
        </p:nvPicPr>
        <p:blipFill>
          <a:blip r:embed="rId3"/>
          <a:stretch>
            <a:fillRect/>
          </a:stretch>
        </p:blipFill>
        <p:spPr>
          <a:xfrm>
            <a:off x="3044819" y="6490434"/>
            <a:ext cx="3054361" cy="3231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5E62-8936-4827-8D59-1C5F99490CD2}"/>
              </a:ext>
            </a:extLst>
          </p:cNvPr>
          <p:cNvSpPr>
            <a:spLocks noGrp="1"/>
          </p:cNvSpPr>
          <p:nvPr>
            <p:ph type="title"/>
          </p:nvPr>
        </p:nvSpPr>
        <p:spPr/>
        <p:txBody>
          <a:bodyPr/>
          <a:lstStyle/>
          <a:p>
            <a:r>
              <a:rPr lang="en-GB" dirty="0"/>
              <a:t>Inappropriate prescribing for Acute Rhinosinusitis</a:t>
            </a:r>
          </a:p>
        </p:txBody>
      </p:sp>
      <p:graphicFrame>
        <p:nvGraphicFramePr>
          <p:cNvPr id="5" name="Table 4">
            <a:extLst>
              <a:ext uri="{FF2B5EF4-FFF2-40B4-BE49-F238E27FC236}">
                <a16:creationId xmlns:a16="http://schemas.microsoft.com/office/drawing/2014/main" id="{85256C30-FF52-4D4E-A169-1AEAFB1B94C4}"/>
              </a:ext>
            </a:extLst>
          </p:cNvPr>
          <p:cNvGraphicFramePr>
            <a:graphicFrameLocks noGrp="1"/>
          </p:cNvGraphicFramePr>
          <p:nvPr>
            <p:extLst>
              <p:ext uri="{D42A27DB-BD31-4B8C-83A1-F6EECF244321}">
                <p14:modId xmlns:p14="http://schemas.microsoft.com/office/powerpoint/2010/main" val="3419109671"/>
              </p:ext>
            </p:extLst>
          </p:nvPr>
        </p:nvGraphicFramePr>
        <p:xfrm>
          <a:off x="708338" y="1857591"/>
          <a:ext cx="8152327" cy="2973705"/>
        </p:xfrm>
        <a:graphic>
          <a:graphicData uri="http://schemas.openxmlformats.org/drawingml/2006/table">
            <a:tbl>
              <a:tblPr>
                <a:tableStyleId>{5C22544A-7EE6-4342-B048-85BDC9FD1C3A}</a:tableStyleId>
              </a:tblPr>
              <a:tblGrid>
                <a:gridCol w="1352751">
                  <a:extLst>
                    <a:ext uri="{9D8B030D-6E8A-4147-A177-3AD203B41FA5}">
                      <a16:colId xmlns:a16="http://schemas.microsoft.com/office/drawing/2014/main" val="3043129095"/>
                    </a:ext>
                  </a:extLst>
                </a:gridCol>
                <a:gridCol w="1498727">
                  <a:extLst>
                    <a:ext uri="{9D8B030D-6E8A-4147-A177-3AD203B41FA5}">
                      <a16:colId xmlns:a16="http://schemas.microsoft.com/office/drawing/2014/main" val="430763345"/>
                    </a:ext>
                  </a:extLst>
                </a:gridCol>
                <a:gridCol w="2735500">
                  <a:extLst>
                    <a:ext uri="{9D8B030D-6E8A-4147-A177-3AD203B41FA5}">
                      <a16:colId xmlns:a16="http://schemas.microsoft.com/office/drawing/2014/main" val="555344840"/>
                    </a:ext>
                  </a:extLst>
                </a:gridCol>
                <a:gridCol w="2565349">
                  <a:extLst>
                    <a:ext uri="{9D8B030D-6E8A-4147-A177-3AD203B41FA5}">
                      <a16:colId xmlns:a16="http://schemas.microsoft.com/office/drawing/2014/main" val="926678359"/>
                    </a:ext>
                  </a:extLst>
                </a:gridCol>
              </a:tblGrid>
              <a:tr h="594360">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Condition</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Consultations (n)</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Proportion of consultations with a systemic antibiotic prescription (95% CI)</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600" b="1" u="none" strike="noStrike" dirty="0">
                          <a:solidFill>
                            <a:srgbClr val="000000"/>
                          </a:solidFill>
                          <a:effectLst/>
                          <a:latin typeface="Arial" panose="020B0604020202020204" pitchFamily="34" charset="0"/>
                          <a:cs typeface="Arial" panose="020B0604020202020204" pitchFamily="34" charset="0"/>
                        </a:rPr>
                        <a:t>Ideal proportion of consultations resulting in systemic antibiotic prescriptions (IQR)16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86078860"/>
                  </a:ext>
                </a:extLst>
              </a:tr>
              <a:tr h="190500">
                <a:tc>
                  <a:txBody>
                    <a:bodyPr/>
                    <a:lstStyle/>
                    <a:p>
                      <a:pPr algn="r" fontAlgn="auto"/>
                      <a:r>
                        <a:rPr lang="en-GB" sz="1600" u="none" strike="noStrike" dirty="0">
                          <a:solidFill>
                            <a:srgbClr val="000000"/>
                          </a:solidFill>
                          <a:effectLst/>
                          <a:latin typeface="Arial" panose="020B0604020202020204" pitchFamily="34" charset="0"/>
                          <a:cs typeface="Arial" panose="020B0604020202020204" pitchFamily="34" charset="0"/>
                        </a:rPr>
                        <a:t>Acute cough</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573 827</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0.41 (0.41–0.41)</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0.10 (0.06–0.16)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60822873"/>
                  </a:ext>
                </a:extLst>
              </a:tr>
              <a:tr h="381000">
                <a:tc>
                  <a:txBody>
                    <a:bodyPr/>
                    <a:lstStyle/>
                    <a:p>
                      <a:pPr algn="r" fontAlgn="auto"/>
                      <a:r>
                        <a:rPr lang="en-GB" sz="1600" u="none" strike="noStrike" dirty="0">
                          <a:solidFill>
                            <a:srgbClr val="000000"/>
                          </a:solidFill>
                          <a:effectLst/>
                          <a:latin typeface="Arial" panose="020B0604020202020204" pitchFamily="34" charset="0"/>
                          <a:cs typeface="Arial" panose="020B0604020202020204" pitchFamily="34" charset="0"/>
                        </a:rPr>
                        <a:t>Acute otitis media (age 2–18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39 513</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0.88 (0.88–0.89)</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0.17 (0.08–0.30)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40250824"/>
                  </a:ext>
                </a:extLst>
              </a:tr>
              <a:tr h="396240">
                <a:tc>
                  <a:txBody>
                    <a:bodyPr/>
                    <a:lstStyle/>
                    <a:p>
                      <a:pPr algn="r" fontAlgn="auto"/>
                      <a:r>
                        <a:rPr lang="en-GB" sz="1600" b="1" u="none" strike="noStrike" dirty="0">
                          <a:solidFill>
                            <a:srgbClr val="000000"/>
                          </a:solidFill>
                          <a:effectLst/>
                          <a:latin typeface="Arial" panose="020B0604020202020204" pitchFamily="34" charset="0"/>
                          <a:cs typeface="Arial" panose="020B0604020202020204" pitchFamily="34" charset="0"/>
                        </a:rPr>
                        <a:t>Acute rhinosinusitis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74 359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0.88 (0.88–0.88)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0.11 (0.05–0.18)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013297"/>
                  </a:ext>
                </a:extLst>
              </a:tr>
              <a:tr h="190500">
                <a:tc>
                  <a:txBody>
                    <a:bodyPr/>
                    <a:lstStyle/>
                    <a:p>
                      <a:pPr algn="r" fontAlgn="auto"/>
                      <a:r>
                        <a:rPr lang="en-GB" sz="1600" u="none" strike="noStrike">
                          <a:solidFill>
                            <a:srgbClr val="000000"/>
                          </a:solidFill>
                          <a:effectLst/>
                          <a:latin typeface="Arial" panose="020B0604020202020204" pitchFamily="34" charset="0"/>
                          <a:cs typeface="Arial" panose="020B0604020202020204" pitchFamily="34" charset="0"/>
                        </a:rPr>
                        <a:t>Acute sore throat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386 971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0.59 (0.58–0.59)</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0.13 (0.07–0.22)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19083056"/>
                  </a:ext>
                </a:extLst>
              </a:tr>
            </a:tbl>
          </a:graphicData>
        </a:graphic>
      </p:graphicFrame>
      <p:sp>
        <p:nvSpPr>
          <p:cNvPr id="6" name="TextBox 5">
            <a:extLst>
              <a:ext uri="{FF2B5EF4-FFF2-40B4-BE49-F238E27FC236}">
                <a16:creationId xmlns:a16="http://schemas.microsoft.com/office/drawing/2014/main" id="{35E5E501-7A7A-4C41-8819-7BCEA1B8F5FF}"/>
              </a:ext>
            </a:extLst>
          </p:cNvPr>
          <p:cNvSpPr txBox="1"/>
          <p:nvPr/>
        </p:nvSpPr>
        <p:spPr>
          <a:xfrm>
            <a:off x="708339" y="4984124"/>
            <a:ext cx="8152326"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Big difference between actual and ideal prescribing for acute Rhinosinusitis in Primary Care</a:t>
            </a:r>
          </a:p>
          <a:p>
            <a:pPr marL="285750" indent="-285750">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Considerable between-practice variation in prescribing proportions</a:t>
            </a:r>
          </a:p>
        </p:txBody>
      </p:sp>
      <p:sp>
        <p:nvSpPr>
          <p:cNvPr id="7" name="TextBox 1">
            <a:extLst>
              <a:ext uri="{FF2B5EF4-FFF2-40B4-BE49-F238E27FC236}">
                <a16:creationId xmlns:a16="http://schemas.microsoft.com/office/drawing/2014/main" id="{D3877198-14F3-4688-B9F8-05D6046C0E55}"/>
              </a:ext>
            </a:extLst>
          </p:cNvPr>
          <p:cNvSpPr txBox="1">
            <a:spLocks noChangeArrowheads="1"/>
          </p:cNvSpPr>
          <p:nvPr/>
        </p:nvSpPr>
        <p:spPr bwMode="auto">
          <a:xfrm>
            <a:off x="7405591" y="6248505"/>
            <a:ext cx="1931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Pouwels et al. JAC 2018 Feb; 73(</a:t>
            </a:r>
            <a:r>
              <a:rPr lang="en-GB" altLang="en-US" sz="1100" dirty="0" err="1">
                <a:solidFill>
                  <a:srgbClr val="000000"/>
                </a:solidFill>
              </a:rPr>
              <a:t>Suppl</a:t>
            </a:r>
            <a:r>
              <a:rPr lang="en-GB" altLang="en-US" sz="1100" dirty="0">
                <a:solidFill>
                  <a:srgbClr val="000000"/>
                </a:solidFill>
              </a:rPr>
              <a:t> 2): 19–26.</a:t>
            </a:r>
          </a:p>
          <a:p>
            <a:r>
              <a:rPr lang="en-GB" altLang="en-US" sz="1100" dirty="0" err="1">
                <a:solidFill>
                  <a:srgbClr val="000000"/>
                </a:solidFill>
              </a:rPr>
              <a:t>doi</a:t>
            </a:r>
            <a:r>
              <a:rPr lang="en-GB" altLang="en-US" sz="1100" dirty="0">
                <a:solidFill>
                  <a:srgbClr val="000000"/>
                </a:solidFill>
              </a:rPr>
              <a:t>: 10.1093/</a:t>
            </a:r>
            <a:r>
              <a:rPr lang="en-GB" altLang="en-US" sz="1100" dirty="0" err="1">
                <a:solidFill>
                  <a:srgbClr val="000000"/>
                </a:solidFill>
              </a:rPr>
              <a:t>jac</a:t>
            </a:r>
            <a:r>
              <a:rPr lang="en-GB" altLang="en-US" sz="1100" dirty="0">
                <a:solidFill>
                  <a:srgbClr val="000000"/>
                </a:solidFill>
              </a:rPr>
              <a:t>/dkx502</a:t>
            </a:r>
          </a:p>
        </p:txBody>
      </p:sp>
    </p:spTree>
    <p:extLst>
      <p:ext uri="{BB962C8B-B14F-4D97-AF65-F5344CB8AC3E}">
        <p14:creationId xmlns:p14="http://schemas.microsoft.com/office/powerpoint/2010/main" val="24807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377961"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D9E015-2B50-4A3E-85DD-5227D3C94AE2}"/>
              </a:ext>
            </a:extLst>
          </p:cNvPr>
          <p:cNvSpPr txBox="1">
            <a:spLocks/>
          </p:cNvSpPr>
          <p:nvPr/>
        </p:nvSpPr>
        <p:spPr>
          <a:xfrm>
            <a:off x="1783370" y="728397"/>
            <a:ext cx="8273339" cy="486054"/>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1" kern="1200" cap="none" spc="0" baseline="0">
                <a:solidFill>
                  <a:srgbClr val="00AE9E"/>
                </a:solidFill>
                <a:latin typeface="Arial" pitchFamily="34" charset="0"/>
                <a:ea typeface="+mj-ea"/>
                <a:cs typeface="+mj-cs"/>
              </a:defRPr>
            </a:lvl1pPr>
          </a:lstStyle>
          <a:p>
            <a:r>
              <a:rPr lang="en-GB" sz="1600" dirty="0">
                <a:solidFill>
                  <a:srgbClr val="000000"/>
                </a:solidFill>
              </a:rPr>
              <a:t>How acceptable did you find being given the delayed / back-up antibiotic prescription? </a:t>
            </a:r>
          </a:p>
        </p:txBody>
      </p:sp>
      <p:graphicFrame>
        <p:nvGraphicFramePr>
          <p:cNvPr id="7" name="Content Placeholder 7">
            <a:extLst>
              <a:ext uri="{FF2B5EF4-FFF2-40B4-BE49-F238E27FC236}">
                <a16:creationId xmlns:a16="http://schemas.microsoft.com/office/drawing/2014/main" id="{25ADC915-06A3-45B5-B928-F85DE1822A3C}"/>
              </a:ext>
            </a:extLst>
          </p:cNvPr>
          <p:cNvGraphicFramePr>
            <a:graphicFrameLocks/>
          </p:cNvGraphicFramePr>
          <p:nvPr>
            <p:extLst>
              <p:ext uri="{D42A27DB-BD31-4B8C-83A1-F6EECF244321}">
                <p14:modId xmlns:p14="http://schemas.microsoft.com/office/powerpoint/2010/main" val="136729965"/>
              </p:ext>
            </p:extLst>
          </p:nvPr>
        </p:nvGraphicFramePr>
        <p:xfrm>
          <a:off x="1603260" y="2077979"/>
          <a:ext cx="6376957" cy="342964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1D041B3-3836-42D6-9C52-05652DB76EE1}"/>
              </a:ext>
            </a:extLst>
          </p:cNvPr>
          <p:cNvSpPr txBox="1"/>
          <p:nvPr/>
        </p:nvSpPr>
        <p:spPr>
          <a:xfrm>
            <a:off x="716069" y="5538409"/>
            <a:ext cx="6197349" cy="415498"/>
          </a:xfrm>
          <a:prstGeom prst="rect">
            <a:avLst/>
          </a:prstGeom>
          <a:noFill/>
        </p:spPr>
        <p:txBody>
          <a:bodyPr wrap="square" rtlCol="0">
            <a:spAutoFit/>
          </a:bodyPr>
          <a:lstStyle/>
          <a:p>
            <a:r>
              <a:rPr lang="en-GB" sz="1000" dirty="0">
                <a:solidFill>
                  <a:srgbClr val="000000"/>
                </a:solidFill>
              </a:rPr>
              <a:t>Base: All adults aged 18+ in England who in the last 12 months have been given a delayed or back-up antibiotic prescription : </a:t>
            </a:r>
            <a:r>
              <a:rPr lang="en-GB" sz="1100" b="1" dirty="0">
                <a:solidFill>
                  <a:srgbClr val="000000"/>
                </a:solidFill>
              </a:rPr>
              <a:t>2022 (47); 2021 (46); 2020 (82) : </a:t>
            </a:r>
            <a:endParaRPr lang="en-GB" sz="1000" b="1" dirty="0">
              <a:solidFill>
                <a:srgbClr val="000000"/>
              </a:solidFill>
            </a:endParaRPr>
          </a:p>
        </p:txBody>
      </p:sp>
      <p:sp>
        <p:nvSpPr>
          <p:cNvPr id="25" name="Title 1">
            <a:extLst>
              <a:ext uri="{FF2B5EF4-FFF2-40B4-BE49-F238E27FC236}">
                <a16:creationId xmlns:a16="http://schemas.microsoft.com/office/drawing/2014/main" id="{74F3831E-2BE9-46AA-95D7-D2835080D6A9}"/>
              </a:ext>
            </a:extLst>
          </p:cNvPr>
          <p:cNvSpPr txBox="1">
            <a:spLocks/>
          </p:cNvSpPr>
          <p:nvPr/>
        </p:nvSpPr>
        <p:spPr>
          <a:xfrm>
            <a:off x="2534767" y="1739891"/>
            <a:ext cx="3385272" cy="486054"/>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1800" b="1" spc="0" dirty="0">
                <a:solidFill>
                  <a:srgbClr val="000000"/>
                </a:solidFill>
                <a:cs typeface="Arial" panose="020B0604020202020204" pitchFamily="34" charset="0"/>
              </a:rPr>
              <a:t>% acceptable</a:t>
            </a:r>
          </a:p>
        </p:txBody>
      </p:sp>
      <p:sp>
        <p:nvSpPr>
          <p:cNvPr id="16" name="Rectangle: Rounded Corners 15">
            <a:extLst>
              <a:ext uri="{FF2B5EF4-FFF2-40B4-BE49-F238E27FC236}">
                <a16:creationId xmlns:a16="http://schemas.microsoft.com/office/drawing/2014/main" id="{D05C5D8B-1EF9-C27C-C4EA-52FF75BC8FBC}"/>
              </a:ext>
            </a:extLst>
          </p:cNvPr>
          <p:cNvSpPr/>
          <p:nvPr/>
        </p:nvSpPr>
        <p:spPr>
          <a:xfrm>
            <a:off x="7057325" y="5485791"/>
            <a:ext cx="1845783" cy="44291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r>
              <a:rPr lang="en-GB" sz="1600" dirty="0">
                <a:solidFill>
                  <a:schemeClr val="tx1"/>
                </a:solidFill>
                <a:latin typeface="Arial" panose="020B0604020202020204" pitchFamily="34" charset="0"/>
                <a:cs typeface="Arial" panose="020B0604020202020204" pitchFamily="34" charset="0"/>
              </a:rPr>
              <a:t>Small base sizes</a:t>
            </a:r>
          </a:p>
        </p:txBody>
      </p:sp>
    </p:spTree>
    <p:extLst>
      <p:ext uri="{BB962C8B-B14F-4D97-AF65-F5344CB8AC3E}">
        <p14:creationId xmlns:p14="http://schemas.microsoft.com/office/powerpoint/2010/main" val="208931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7" y="2035819"/>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nvGraphicFramePr>
        <p:xfrm>
          <a:off x="899592" y="2766055"/>
          <a:ext cx="8075241" cy="3413760"/>
        </p:xfrm>
        <a:graphic>
          <a:graphicData uri="http://schemas.openxmlformats.org/drawingml/2006/table">
            <a:tbl>
              <a:tblPr firstRow="1">
                <a:tableStyleId>{69C7853C-536D-4A76-A0AE-DD22124D55A5}</a:tableStyleId>
              </a:tblPr>
              <a:tblGrid>
                <a:gridCol w="1858866">
                  <a:extLst>
                    <a:ext uri="{9D8B030D-6E8A-4147-A177-3AD203B41FA5}">
                      <a16:colId xmlns:a16="http://schemas.microsoft.com/office/drawing/2014/main" val="3555672956"/>
                    </a:ext>
                  </a:extLst>
                </a:gridCol>
                <a:gridCol w="2483556">
                  <a:extLst>
                    <a:ext uri="{9D8B030D-6E8A-4147-A177-3AD203B41FA5}">
                      <a16:colId xmlns:a16="http://schemas.microsoft.com/office/drawing/2014/main" val="3157479047"/>
                    </a:ext>
                  </a:extLst>
                </a:gridCol>
                <a:gridCol w="3732819">
                  <a:extLst>
                    <a:ext uri="{9D8B030D-6E8A-4147-A177-3AD203B41FA5}">
                      <a16:colId xmlns:a16="http://schemas.microsoft.com/office/drawing/2014/main" val="246730303"/>
                    </a:ext>
                  </a:extLst>
                </a:gridCol>
              </a:tblGrid>
              <a:tr h="0">
                <a:tc>
                  <a:txBody>
                    <a:bodyPr/>
                    <a:lstStyle/>
                    <a:p>
                      <a:r>
                        <a:rPr lang="en-GB" sz="2000" b="1" dirty="0">
                          <a:solidFill>
                            <a:srgbClr val="000000"/>
                          </a:solidFill>
                          <a:effectLst/>
                          <a:latin typeface="Arial" panose="020B0604020202020204" pitchFamily="34" charset="0"/>
                          <a:cs typeface="Arial" panose="020B0604020202020204" pitchFamily="34" charset="0"/>
                        </a:rPr>
                        <a:t>READ codes (Emis, Vision)</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SNOMED code </a:t>
                      </a:r>
                    </a:p>
                    <a:p>
                      <a:r>
                        <a:rPr lang="en-GB" sz="2000" b="1" dirty="0">
                          <a:solidFill>
                            <a:srgbClr val="000000"/>
                          </a:solidFill>
                          <a:effectLst/>
                          <a:latin typeface="Arial" panose="020B0604020202020204" pitchFamily="34" charset="0"/>
                          <a:cs typeface="Arial" panose="020B0604020202020204" pitchFamily="34" charset="0"/>
                        </a:rPr>
                        <a:t>(System One)</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Definition</a:t>
                      </a:r>
                    </a:p>
                  </a:txBody>
                  <a:tcPr>
                    <a:solidFill>
                      <a:schemeClr val="accent4"/>
                    </a:solidFill>
                  </a:tcPr>
                </a:tc>
                <a:extLst>
                  <a:ext uri="{0D108BD9-81ED-4DB2-BD59-A6C34878D82A}">
                    <a16:rowId xmlns:a16="http://schemas.microsoft.com/office/drawing/2014/main" val="2793182540"/>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8BP0</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2549788011</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Deferred antibiotic therapy</a:t>
                      </a:r>
                    </a:p>
                  </a:txBody>
                  <a:tcPr>
                    <a:solidFill>
                      <a:schemeClr val="accent4">
                        <a:lumMod val="20000"/>
                        <a:lumOff val="80000"/>
                      </a:schemeClr>
                    </a:solidFill>
                  </a:tcPr>
                </a:tc>
                <a:extLst>
                  <a:ext uri="{0D108BD9-81ED-4DB2-BD59-A6C34878D82A}">
                    <a16:rowId xmlns:a16="http://schemas.microsoft.com/office/drawing/2014/main" val="72795957"/>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8CAk</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406111000000113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Patient advised to delay filling of prescription</a:t>
                      </a:r>
                    </a:p>
                  </a:txBody>
                  <a:tcPr>
                    <a:solidFill>
                      <a:schemeClr val="accent4">
                        <a:lumMod val="20000"/>
                        <a:lumOff val="80000"/>
                      </a:schemeClr>
                    </a:solidFill>
                  </a:tcPr>
                </a:tc>
                <a:extLst>
                  <a:ext uri="{0D108BD9-81ED-4DB2-BD59-A6C34878D82A}">
                    <a16:rowId xmlns:a16="http://schemas.microsoft.com/office/drawing/2014/main" val="2003549155"/>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8OAN</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2462831000000113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Provision of </a:t>
                      </a:r>
                      <a:r>
                        <a:rPr lang="en-GB" sz="2000" u="sng" dirty="0">
                          <a:solidFill>
                            <a:schemeClr val="accent6">
                              <a:lumMod val="1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TARGET Managing Your Common Infection (Self-Care) Leaflet</a:t>
                      </a:r>
                      <a:r>
                        <a:rPr lang="en-GB" sz="2000" dirty="0">
                          <a:solidFill>
                            <a:schemeClr val="accent6">
                              <a:lumMod val="10000"/>
                            </a:schemeClr>
                          </a:solidFill>
                          <a:effectLst/>
                          <a:latin typeface="Arial" panose="020B0604020202020204" pitchFamily="34" charset="0"/>
                          <a:cs typeface="Arial" panose="020B0604020202020204" pitchFamily="34" charset="0"/>
                        </a:rPr>
                        <a:t> with back-up antibiotic prescription issued</a:t>
                      </a:r>
                    </a:p>
                  </a:txBody>
                  <a:tcPr>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2830</TotalTime>
  <Words>5030</Words>
  <Application>Microsoft Office PowerPoint</Application>
  <PresentationFormat>On-screen Show (4:3)</PresentationFormat>
  <Paragraphs>284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Helvetica Neue</vt:lpstr>
      <vt:lpstr>Office Theme</vt:lpstr>
      <vt:lpstr>Clinical scenario:  Acute rhinosinusitis</vt:lpstr>
      <vt:lpstr>Clinical scenario:   Acute Rhinosinusitis</vt:lpstr>
      <vt:lpstr>PowerPoint Presentation</vt:lpstr>
      <vt:lpstr>Acute Rhinosinusitis: NICE antimicrobial prescribing guidelines (NG79) </vt:lpstr>
      <vt:lpstr>Clinical Scenario: Acute Rhinosinusitis Feedback </vt:lpstr>
      <vt:lpstr>Inappropriate prescribing for Acute Rhinosinusitis</vt:lpstr>
      <vt:lpstr>Awareness of delayed/back up prescribing has increased but is still low</vt:lpstr>
      <vt:lpstr>PowerPoint Presentation</vt:lpstr>
      <vt:lpstr>Back-up antibiotic prescriptions - How?</vt:lpstr>
      <vt:lpstr>TARGET: Treating Your Infection RTI Leaflet</vt:lpstr>
      <vt:lpstr>TARGET: Treating Your Infection RTI Leaflet</vt:lpstr>
      <vt:lpstr>TARGET: Could your practice do an audit this year?</vt:lpstr>
      <vt:lpstr>TARGET: Additional supportive tools</vt:lpstr>
      <vt:lpstr>Clinical scenario: Acute Rhinosinusitis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Ruth Riley</cp:lastModifiedBy>
  <cp:revision>134</cp:revision>
  <dcterms:created xsi:type="dcterms:W3CDTF">2019-09-25T13:02:32Z</dcterms:created>
  <dcterms:modified xsi:type="dcterms:W3CDTF">2023-03-17T09:12:07Z</dcterms:modified>
</cp:coreProperties>
</file>