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438" r:id="rId2"/>
    <p:sldId id="460" r:id="rId3"/>
    <p:sldId id="589" r:id="rId4"/>
    <p:sldId id="439" r:id="rId5"/>
    <p:sldId id="596" r:id="rId6"/>
    <p:sldId id="600" r:id="rId7"/>
    <p:sldId id="1669" r:id="rId8"/>
    <p:sldId id="912" r:id="rId9"/>
    <p:sldId id="911" r:id="rId10"/>
    <p:sldId id="913" r:id="rId11"/>
    <p:sldId id="570" r:id="rId12"/>
    <p:sldId id="898" r:id="rId13"/>
    <p:sldId id="330" r:id="rId14"/>
    <p:sldId id="413" r:id="rId15"/>
    <p:sldId id="592" r:id="rId16"/>
    <p:sldId id="899" r:id="rId17"/>
    <p:sldId id="599" r:id="rId18"/>
    <p:sldId id="595" r:id="rId19"/>
    <p:sldId id="44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Oneill" initials="LO" lastIdx="9" clrIdx="0">
    <p:extLst>
      <p:ext uri="{19B8F6BF-5375-455C-9EA6-DF929625EA0E}">
        <p15:presenceInfo xmlns:p15="http://schemas.microsoft.com/office/powerpoint/2012/main" userId="S::Luke.Oneill@ukhsa.gov.uk::257f899d-5e0e-4285-874d-373802fc832f" providerId="AD"/>
      </p:ext>
    </p:extLst>
  </p:cmAuthor>
  <p:cmAuthor id="2" name="Donna Lecky" initials="DL" lastIdx="11" clrIdx="1">
    <p:extLst>
      <p:ext uri="{19B8F6BF-5375-455C-9EA6-DF929625EA0E}">
        <p15:presenceInfo xmlns:p15="http://schemas.microsoft.com/office/powerpoint/2012/main" userId="S::Donna.Lecky@ukhsa.gov.uk::e895a76e-1148-466d-a1c3-af3d581712a6" providerId="AD"/>
      </p:ext>
    </p:extLst>
  </p:cmAuthor>
  <p:cmAuthor id="3" name="Emily Cooper" initials="EC" lastIdx="18"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A50021"/>
    <a:srgbClr val="DFDEDE"/>
    <a:srgbClr val="054D69"/>
    <a:srgbClr val="2D8659"/>
    <a:srgbClr val="C26400"/>
    <a:srgbClr val="E0E0E0"/>
    <a:srgbClr val="DE7400"/>
    <a:srgbClr val="F4DD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68743" autoAdjust="0"/>
  </p:normalViewPr>
  <p:slideViewPr>
    <p:cSldViewPr snapToGrid="0">
      <p:cViewPr varScale="1">
        <p:scale>
          <a:sx n="78" d="100"/>
          <a:sy n="78" d="100"/>
        </p:scale>
        <p:origin x="2610" y="9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74909031083155"/>
          <c:y val="0.12729810096465632"/>
          <c:w val="0.66940714815389912"/>
          <c:h val="0.84202771081134931"/>
        </c:manualLayout>
      </c:layout>
      <c:barChart>
        <c:barDir val="bar"/>
        <c:grouping val="percentStacked"/>
        <c:varyColors val="0"/>
        <c:ser>
          <c:idx val="0"/>
          <c:order val="0"/>
          <c:tx>
            <c:strRef>
              <c:f>Sheet1!$B$1</c:f>
              <c:strCache>
                <c:ptCount val="1"/>
                <c:pt idx="0">
                  <c:v>% Definitely true</c:v>
                </c:pt>
              </c:strCache>
            </c:strRef>
          </c:tx>
          <c:spPr>
            <a:solidFill>
              <a:srgbClr val="002554"/>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…ear infections</c:v>
                </c:pt>
                <c:pt idx="1">
                  <c:v>...COVID-19</c:v>
                </c:pt>
                <c:pt idx="2">
                  <c:v>...colds and flu infections</c:v>
                </c:pt>
              </c:strCache>
            </c:strRef>
          </c:cat>
          <c:val>
            <c:numRef>
              <c:f>Sheet1!$B$2:$B$4</c:f>
              <c:numCache>
                <c:formatCode>General</c:formatCode>
                <c:ptCount val="3"/>
                <c:pt idx="0">
                  <c:v>23</c:v>
                </c:pt>
                <c:pt idx="1">
                  <c:v>3</c:v>
                </c:pt>
                <c:pt idx="2">
                  <c:v>6</c:v>
                </c:pt>
              </c:numCache>
            </c:numRef>
          </c:val>
          <c:extLst>
            <c:ext xmlns:c16="http://schemas.microsoft.com/office/drawing/2014/chart" uri="{C3380CC4-5D6E-409C-BE32-E72D297353CC}">
              <c16:uniqueId val="{00000000-4C68-4310-AACC-86A25345439A}"/>
            </c:ext>
          </c:extLst>
        </c:ser>
        <c:ser>
          <c:idx val="1"/>
          <c:order val="1"/>
          <c:tx>
            <c:strRef>
              <c:f>Sheet1!$C$1</c:f>
              <c:strCache>
                <c:ptCount val="1"/>
                <c:pt idx="0">
                  <c:v>% Probably true</c:v>
                </c:pt>
              </c:strCache>
            </c:strRef>
          </c:tx>
          <c:spPr>
            <a:solidFill>
              <a:srgbClr val="002554">
                <a:lumMod val="90000"/>
                <a:lumOff val="10000"/>
              </a:srgbClr>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…ear infections</c:v>
                </c:pt>
                <c:pt idx="1">
                  <c:v>...COVID-19</c:v>
                </c:pt>
                <c:pt idx="2">
                  <c:v>...colds and flu infections</c:v>
                </c:pt>
              </c:strCache>
            </c:strRef>
          </c:cat>
          <c:val>
            <c:numRef>
              <c:f>Sheet1!$C$2:$C$4</c:f>
              <c:numCache>
                <c:formatCode>General</c:formatCode>
                <c:ptCount val="3"/>
                <c:pt idx="0">
                  <c:v>55</c:v>
                </c:pt>
                <c:pt idx="1">
                  <c:v>12</c:v>
                </c:pt>
                <c:pt idx="2">
                  <c:v>17</c:v>
                </c:pt>
              </c:numCache>
            </c:numRef>
          </c:val>
          <c:extLst>
            <c:ext xmlns:c16="http://schemas.microsoft.com/office/drawing/2014/chart" uri="{C3380CC4-5D6E-409C-BE32-E72D297353CC}">
              <c16:uniqueId val="{00000001-4C68-4310-AACC-86A25345439A}"/>
            </c:ext>
          </c:extLst>
        </c:ser>
        <c:ser>
          <c:idx val="2"/>
          <c:order val="2"/>
          <c:tx>
            <c:strRef>
              <c:f>Sheet1!$D$1</c:f>
              <c:strCache>
                <c:ptCount val="1"/>
                <c:pt idx="0">
                  <c:v>% Neither/nor</c:v>
                </c:pt>
              </c:strCache>
            </c:strRef>
          </c:tx>
          <c:spPr>
            <a:solidFill>
              <a:srgbClr val="00255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…ear infections</c:v>
                </c:pt>
                <c:pt idx="1">
                  <c:v>...COVID-19</c:v>
                </c:pt>
                <c:pt idx="2">
                  <c:v>...colds and flu infections</c:v>
                </c:pt>
              </c:strCache>
            </c:strRef>
          </c:cat>
          <c:val>
            <c:numRef>
              <c:f>Sheet1!$D$2:$D$4</c:f>
              <c:numCache>
                <c:formatCode>General</c:formatCode>
                <c:ptCount val="3"/>
              </c:numCache>
            </c:numRef>
          </c:val>
          <c:extLst>
            <c:ext xmlns:c16="http://schemas.microsoft.com/office/drawing/2014/chart" uri="{C3380CC4-5D6E-409C-BE32-E72D297353CC}">
              <c16:uniqueId val="{00000002-4C68-4310-AACC-86A25345439A}"/>
            </c:ext>
          </c:extLst>
        </c:ser>
        <c:ser>
          <c:idx val="3"/>
          <c:order val="3"/>
          <c:tx>
            <c:strRef>
              <c:f>Sheet1!$E$1</c:f>
              <c:strCache>
                <c:ptCount val="1"/>
                <c:pt idx="0">
                  <c:v>% Probably not true</c:v>
                </c:pt>
              </c:strCache>
            </c:strRef>
          </c:tx>
          <c:spPr>
            <a:solidFill>
              <a:srgbClr val="002554">
                <a:lumMod val="50000"/>
                <a:lumOff val="50000"/>
              </a:srgbClr>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…ear infections</c:v>
                </c:pt>
                <c:pt idx="1">
                  <c:v>...COVID-19</c:v>
                </c:pt>
                <c:pt idx="2">
                  <c:v>...colds and flu infections</c:v>
                </c:pt>
              </c:strCache>
            </c:strRef>
          </c:cat>
          <c:val>
            <c:numRef>
              <c:f>Sheet1!$E$2:$E$4</c:f>
              <c:numCache>
                <c:formatCode>General</c:formatCode>
                <c:ptCount val="3"/>
                <c:pt idx="0">
                  <c:v>9</c:v>
                </c:pt>
                <c:pt idx="1">
                  <c:v>25</c:v>
                </c:pt>
                <c:pt idx="2">
                  <c:v>21</c:v>
                </c:pt>
              </c:numCache>
            </c:numRef>
          </c:val>
          <c:extLst>
            <c:ext xmlns:c16="http://schemas.microsoft.com/office/drawing/2014/chart" uri="{C3380CC4-5D6E-409C-BE32-E72D297353CC}">
              <c16:uniqueId val="{00000003-4C68-4310-AACC-86A25345439A}"/>
            </c:ext>
          </c:extLst>
        </c:ser>
        <c:ser>
          <c:idx val="4"/>
          <c:order val="4"/>
          <c:tx>
            <c:strRef>
              <c:f>Sheet1!$F$1</c:f>
              <c:strCache>
                <c:ptCount val="1"/>
                <c:pt idx="0">
                  <c:v>% Definitely not true</c:v>
                </c:pt>
              </c:strCache>
            </c:strRef>
          </c:tx>
          <c:spPr>
            <a:solidFill>
              <a:srgbClr val="002554">
                <a:lumMod val="25000"/>
                <a:lumOff val="75000"/>
              </a:srgbClr>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…ear infections</c:v>
                </c:pt>
                <c:pt idx="1">
                  <c:v>...COVID-19</c:v>
                </c:pt>
                <c:pt idx="2">
                  <c:v>...colds and flu infections</c:v>
                </c:pt>
              </c:strCache>
            </c:strRef>
          </c:cat>
          <c:val>
            <c:numRef>
              <c:f>Sheet1!$F$2:$F$4</c:f>
              <c:numCache>
                <c:formatCode>General</c:formatCode>
                <c:ptCount val="3"/>
                <c:pt idx="0">
                  <c:v>2</c:v>
                </c:pt>
                <c:pt idx="1">
                  <c:v>45</c:v>
                </c:pt>
                <c:pt idx="2">
                  <c:v>49</c:v>
                </c:pt>
              </c:numCache>
            </c:numRef>
          </c:val>
          <c:extLst>
            <c:ext xmlns:c16="http://schemas.microsoft.com/office/drawing/2014/chart" uri="{C3380CC4-5D6E-409C-BE32-E72D297353CC}">
              <c16:uniqueId val="{00000004-4C68-4310-AACC-86A25345439A}"/>
            </c:ext>
          </c:extLst>
        </c:ser>
        <c:ser>
          <c:idx val="5"/>
          <c:order val="5"/>
          <c:tx>
            <c:strRef>
              <c:f>Sheet1!$G$1</c:f>
              <c:strCache>
                <c:ptCount val="1"/>
                <c:pt idx="0">
                  <c:v>% Don't know</c:v>
                </c:pt>
              </c:strCache>
            </c:strRef>
          </c:tx>
          <c:spPr>
            <a:solidFill>
              <a:srgbClr val="002554">
                <a:lumMod val="10000"/>
                <a:lumOff val="9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…ear infections</c:v>
                </c:pt>
                <c:pt idx="1">
                  <c:v>...COVID-19</c:v>
                </c:pt>
                <c:pt idx="2">
                  <c:v>...colds and flu infections</c:v>
                </c:pt>
              </c:strCache>
            </c:strRef>
          </c:cat>
          <c:val>
            <c:numRef>
              <c:f>Sheet1!$G$2:$G$4</c:f>
              <c:numCache>
                <c:formatCode>General</c:formatCode>
                <c:ptCount val="3"/>
                <c:pt idx="0">
                  <c:v>11</c:v>
                </c:pt>
                <c:pt idx="1">
                  <c:v>14</c:v>
                </c:pt>
                <c:pt idx="2">
                  <c:v>6</c:v>
                </c:pt>
              </c:numCache>
            </c:numRef>
          </c:val>
          <c:extLst>
            <c:ext xmlns:c16="http://schemas.microsoft.com/office/drawing/2014/chart" uri="{C3380CC4-5D6E-409C-BE32-E72D297353CC}">
              <c16:uniqueId val="{00000000-7A68-4F5D-A33A-BD5E07324A11}"/>
            </c:ext>
          </c:extLst>
        </c:ser>
        <c:dLbls>
          <c:showLegendKey val="0"/>
          <c:showVal val="1"/>
          <c:showCatName val="0"/>
          <c:showSerName val="0"/>
          <c:showPercent val="0"/>
          <c:showBubbleSize val="0"/>
        </c:dLbls>
        <c:gapWidth val="75"/>
        <c:overlap val="100"/>
        <c:axId val="169163008"/>
        <c:axId val="169172992"/>
      </c:barChart>
      <c:catAx>
        <c:axId val="169163008"/>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9172992"/>
        <c:crosses val="autoZero"/>
        <c:auto val="1"/>
        <c:lblAlgn val="ctr"/>
        <c:lblOffset val="100"/>
        <c:noMultiLvlLbl val="0"/>
      </c:catAx>
      <c:valAx>
        <c:axId val="169172992"/>
        <c:scaling>
          <c:orientation val="minMax"/>
        </c:scaling>
        <c:delete val="1"/>
        <c:axPos val="t"/>
        <c:numFmt formatCode="0%" sourceLinked="1"/>
        <c:majorTickMark val="out"/>
        <c:minorTickMark val="none"/>
        <c:tickLblPos val="none"/>
        <c:crossAx val="169163008"/>
        <c:crosses val="autoZero"/>
        <c:crossBetween val="between"/>
      </c:valAx>
      <c:spPr>
        <a:noFill/>
        <a:ln w="25400">
          <a:noFill/>
        </a:ln>
        <a:effectLst/>
      </c:spPr>
    </c:plotArea>
    <c:legend>
      <c:legendPos val="t"/>
      <c:legendEntry>
        <c:idx val="2"/>
        <c:delete val="1"/>
      </c:legendEntry>
      <c:layout>
        <c:manualLayout>
          <c:xMode val="edge"/>
          <c:yMode val="edge"/>
          <c:x val="0.16105058608285203"/>
          <c:y val="9.0722612610860176E-2"/>
          <c:w val="0.73745178240770159"/>
          <c:h val="5.452749347439550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0596311181227"/>
          <c:y val="0.22869609301782576"/>
          <c:w val="0.87671535279249102"/>
          <c:h val="0.72019910663020603"/>
        </c:manualLayout>
      </c:layout>
      <c:barChart>
        <c:barDir val="bar"/>
        <c:grouping val="percentStacked"/>
        <c:varyColors val="0"/>
        <c:ser>
          <c:idx val="0"/>
          <c:order val="0"/>
          <c:tx>
            <c:strRef>
              <c:f>Sheet1!$B$1</c:f>
              <c:strCache>
                <c:ptCount val="1"/>
                <c:pt idx="0">
                  <c:v>% I was fully aware</c:v>
                </c:pt>
              </c:strCache>
            </c:strRef>
          </c:tx>
          <c:spPr>
            <a:solidFill>
              <a:srgbClr val="002554"/>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Sheet1!$B$2:$B$4</c:f>
              <c:numCache>
                <c:formatCode>General</c:formatCode>
                <c:ptCount val="3"/>
                <c:pt idx="0">
                  <c:v>20</c:v>
                </c:pt>
                <c:pt idx="1">
                  <c:v>21</c:v>
                </c:pt>
                <c:pt idx="2">
                  <c:v>16</c:v>
                </c:pt>
              </c:numCache>
            </c:numRef>
          </c:val>
          <c:extLst>
            <c:ext xmlns:c16="http://schemas.microsoft.com/office/drawing/2014/chart" uri="{C3380CC4-5D6E-409C-BE32-E72D297353CC}">
              <c16:uniqueId val="{00000000-04CF-4F2A-9B3C-212C421BD9CB}"/>
            </c:ext>
          </c:extLst>
        </c:ser>
        <c:ser>
          <c:idx val="1"/>
          <c:order val="1"/>
          <c:tx>
            <c:strRef>
              <c:f>Sheet1!$C$1</c:f>
              <c:strCache>
                <c:ptCount val="1"/>
                <c:pt idx="0">
                  <c:v>% I was aware of the term 'delayed/back-up antibiotic' but didn't know exactly what it was</c:v>
                </c:pt>
              </c:strCache>
            </c:strRef>
          </c:tx>
          <c:spPr>
            <a:solidFill>
              <a:srgbClr val="002554">
                <a:lumMod val="90000"/>
                <a:lumOff val="10000"/>
              </a:srgbClr>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Sheet1!$C$2:$C$4</c:f>
              <c:numCache>
                <c:formatCode>General</c:formatCode>
                <c:ptCount val="3"/>
                <c:pt idx="0">
                  <c:v>4</c:v>
                </c:pt>
                <c:pt idx="1">
                  <c:v>6</c:v>
                </c:pt>
                <c:pt idx="2">
                  <c:v>5</c:v>
                </c:pt>
              </c:numCache>
            </c:numRef>
          </c:val>
          <c:extLst>
            <c:ext xmlns:c16="http://schemas.microsoft.com/office/drawing/2014/chart" uri="{C3380CC4-5D6E-409C-BE32-E72D297353CC}">
              <c16:uniqueId val="{00000001-04CF-4F2A-9B3C-212C421BD9CB}"/>
            </c:ext>
          </c:extLst>
        </c:ser>
        <c:ser>
          <c:idx val="2"/>
          <c:order val="2"/>
          <c:tx>
            <c:strRef>
              <c:f>Sheet1!$D$1</c:f>
              <c:strCache>
                <c:ptCount val="1"/>
                <c:pt idx="0">
                  <c:v>% I was aware of the practice of giving 'delayed/back-up' antibiotics but didn't know what it was called</c:v>
                </c:pt>
              </c:strCache>
            </c:strRef>
          </c:tx>
          <c:spPr>
            <a:solidFill>
              <a:srgbClr val="002554">
                <a:lumMod val="75000"/>
                <a:lumOff val="2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Sheet1!$D$2:$D$4</c:f>
              <c:numCache>
                <c:formatCode>General</c:formatCode>
                <c:ptCount val="3"/>
                <c:pt idx="0">
                  <c:v>6</c:v>
                </c:pt>
                <c:pt idx="1">
                  <c:v>8</c:v>
                </c:pt>
                <c:pt idx="2">
                  <c:v>6</c:v>
                </c:pt>
              </c:numCache>
            </c:numRef>
          </c:val>
          <c:extLst>
            <c:ext xmlns:c16="http://schemas.microsoft.com/office/drawing/2014/chart" uri="{C3380CC4-5D6E-409C-BE32-E72D297353CC}">
              <c16:uniqueId val="{00000002-04CF-4F2A-9B3C-212C421BD9CB}"/>
            </c:ext>
          </c:extLst>
        </c:ser>
        <c:ser>
          <c:idx val="3"/>
          <c:order val="3"/>
          <c:tx>
            <c:strRef>
              <c:f>Sheet1!$E$1</c:f>
              <c:strCache>
                <c:ptCount val="1"/>
                <c:pt idx="0">
                  <c:v>% I was not aware</c:v>
                </c:pt>
              </c:strCache>
            </c:strRef>
          </c:tx>
          <c:spPr>
            <a:solidFill>
              <a:srgbClr val="002554">
                <a:lumMod val="50000"/>
                <a:lumOff val="50000"/>
              </a:srgbClr>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Sheet1!$E$2:$E$4</c:f>
              <c:numCache>
                <c:formatCode>General</c:formatCode>
                <c:ptCount val="3"/>
                <c:pt idx="0">
                  <c:v>68</c:v>
                </c:pt>
                <c:pt idx="1">
                  <c:v>65</c:v>
                </c:pt>
                <c:pt idx="2">
                  <c:v>73</c:v>
                </c:pt>
              </c:numCache>
            </c:numRef>
          </c:val>
          <c:extLst>
            <c:ext xmlns:c16="http://schemas.microsoft.com/office/drawing/2014/chart" uri="{C3380CC4-5D6E-409C-BE32-E72D297353CC}">
              <c16:uniqueId val="{00000003-04CF-4F2A-9B3C-212C421BD9CB}"/>
            </c:ext>
          </c:extLst>
        </c:ser>
        <c:ser>
          <c:idx val="4"/>
          <c:order val="4"/>
          <c:tx>
            <c:strRef>
              <c:f>Sheet1!$F$1</c:f>
              <c:strCache>
                <c:ptCount val="1"/>
                <c:pt idx="0">
                  <c:v>% Don't know</c:v>
                </c:pt>
              </c:strCache>
            </c:strRef>
          </c:tx>
          <c:spPr>
            <a:solidFill>
              <a:srgbClr val="002554">
                <a:lumMod val="25000"/>
                <a:lumOff val="75000"/>
              </a:srgbClr>
            </a:solidFill>
            <a:ln>
              <a:noFill/>
            </a:ln>
            <a:effectLst/>
          </c:spPr>
          <c:invertIfNegative val="0"/>
          <c:dLbls>
            <c:dLbl>
              <c:idx val="2"/>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4CF-4F2A-9B3C-212C421BD9CB}"/>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Sheet1!$F$2:$F$4</c:f>
              <c:numCache>
                <c:formatCode>General</c:formatCode>
                <c:ptCount val="3"/>
                <c:pt idx="0">
                  <c:v>2</c:v>
                </c:pt>
                <c:pt idx="1">
                  <c:v>1</c:v>
                </c:pt>
                <c:pt idx="2">
                  <c:v>0.05</c:v>
                </c:pt>
              </c:numCache>
            </c:numRef>
          </c:val>
          <c:extLst>
            <c:ext xmlns:c16="http://schemas.microsoft.com/office/drawing/2014/chart" uri="{C3380CC4-5D6E-409C-BE32-E72D297353CC}">
              <c16:uniqueId val="{00000005-04CF-4F2A-9B3C-212C421BD9CB}"/>
            </c:ext>
          </c:extLst>
        </c:ser>
        <c:dLbls>
          <c:showLegendKey val="0"/>
          <c:showVal val="1"/>
          <c:showCatName val="0"/>
          <c:showSerName val="0"/>
          <c:showPercent val="0"/>
          <c:showBubbleSize val="0"/>
        </c:dLbls>
        <c:gapWidth val="75"/>
        <c:overlap val="100"/>
        <c:axId val="169163008"/>
        <c:axId val="169172992"/>
      </c:barChart>
      <c:catAx>
        <c:axId val="169163008"/>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9172992"/>
        <c:crosses val="autoZero"/>
        <c:auto val="1"/>
        <c:lblAlgn val="ctr"/>
        <c:lblOffset val="100"/>
        <c:noMultiLvlLbl val="0"/>
      </c:catAx>
      <c:valAx>
        <c:axId val="169172992"/>
        <c:scaling>
          <c:orientation val="minMax"/>
        </c:scaling>
        <c:delete val="1"/>
        <c:axPos val="t"/>
        <c:numFmt formatCode="0%" sourceLinked="1"/>
        <c:majorTickMark val="out"/>
        <c:minorTickMark val="none"/>
        <c:tickLblPos val="none"/>
        <c:crossAx val="169163008"/>
        <c:crosses val="autoZero"/>
        <c:crossBetween val="between"/>
      </c:valAx>
      <c:spPr>
        <a:noFill/>
        <a:ln w="25400">
          <a:noFill/>
        </a:ln>
        <a:effectLst/>
      </c:spPr>
    </c:plotArea>
    <c:legend>
      <c:legendPos val="t"/>
      <c:layout>
        <c:manualLayout>
          <c:xMode val="edge"/>
          <c:yMode val="edge"/>
          <c:x val="6.3410750202140806E-2"/>
          <c:y val="1.9656019656019656E-2"/>
          <c:w val="0.91846079499442757"/>
          <c:h val="0.2348326285620527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accent6">
                    <a:lumMod val="10000"/>
                  </a:schemeClr>
                </a:solidFill>
                <a:latin typeface="Arial" panose="020B0604020202020204" pitchFamily="34" charset="0"/>
                <a:ea typeface="+mn-ea"/>
                <a:cs typeface="Arial" panose="020B0604020202020204" pitchFamily="34" charset="0"/>
              </a:defRPr>
            </a:pPr>
            <a:r>
              <a:rPr lang="en-GB" sz="1800" b="1" dirty="0">
                <a:solidFill>
                  <a:schemeClr val="accent6">
                    <a:lumMod val="10000"/>
                  </a:schemeClr>
                </a:solidFill>
                <a:latin typeface="Arial" panose="020B0604020202020204" pitchFamily="34" charset="0"/>
                <a:cs typeface="Arial" panose="020B0604020202020204" pitchFamily="34" charset="0"/>
              </a:rPr>
              <a:t>Pips Trial: delayed antibiotic prescribing strategies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Sheet1!$J$2</c:f>
              <c:strCache>
                <c:ptCount val="1"/>
                <c:pt idx="0">
                  <c:v>Antibiotic Use</c:v>
                </c:pt>
              </c:strCache>
            </c:strRef>
          </c:tx>
          <c:spPr>
            <a:solidFill>
              <a:schemeClr val="accent1"/>
            </a:solidFill>
            <a:ln>
              <a:noFill/>
            </a:ln>
            <a:effectLst/>
          </c:spPr>
          <c:invertIfNegative val="0"/>
          <c:cat>
            <c:strRef>
              <c:f>Sheet1!$K$1:$O$1</c:f>
              <c:strCache>
                <c:ptCount val="5"/>
                <c:pt idx="0">
                  <c:v>No antibiotic</c:v>
                </c:pt>
                <c:pt idx="1">
                  <c:v>Re contact</c:v>
                </c:pt>
                <c:pt idx="2">
                  <c:v>Post date script</c:v>
                </c:pt>
                <c:pt idx="3">
                  <c:v>Collect later</c:v>
                </c:pt>
                <c:pt idx="4">
                  <c:v>Patient-led</c:v>
                </c:pt>
              </c:strCache>
            </c:strRef>
          </c:cat>
          <c:val>
            <c:numRef>
              <c:f>Sheet1!$K$2:$O$2</c:f>
              <c:numCache>
                <c:formatCode>0%</c:formatCode>
                <c:ptCount val="5"/>
                <c:pt idx="0">
                  <c:v>0.26</c:v>
                </c:pt>
                <c:pt idx="1">
                  <c:v>0.37</c:v>
                </c:pt>
                <c:pt idx="2">
                  <c:v>0.37</c:v>
                </c:pt>
                <c:pt idx="3">
                  <c:v>0.33</c:v>
                </c:pt>
                <c:pt idx="4">
                  <c:v>0.39</c:v>
                </c:pt>
              </c:numCache>
            </c:numRef>
          </c:val>
          <c:extLst>
            <c:ext xmlns:c16="http://schemas.microsoft.com/office/drawing/2014/chart" uri="{C3380CC4-5D6E-409C-BE32-E72D297353CC}">
              <c16:uniqueId val="{00000000-F57A-4E95-A19F-22CCB32CA346}"/>
            </c:ext>
          </c:extLst>
        </c:ser>
        <c:ser>
          <c:idx val="1"/>
          <c:order val="1"/>
          <c:tx>
            <c:strRef>
              <c:f>Sheet1!$J$3</c:f>
              <c:strCache>
                <c:ptCount val="1"/>
                <c:pt idx="0">
                  <c:v>Very satisfied</c:v>
                </c:pt>
              </c:strCache>
            </c:strRef>
          </c:tx>
          <c:spPr>
            <a:solidFill>
              <a:schemeClr val="accent2"/>
            </a:solidFill>
            <a:ln>
              <a:noFill/>
            </a:ln>
            <a:effectLst/>
          </c:spPr>
          <c:invertIfNegative val="0"/>
          <c:cat>
            <c:strRef>
              <c:f>Sheet1!$K$1:$O$1</c:f>
              <c:strCache>
                <c:ptCount val="5"/>
                <c:pt idx="0">
                  <c:v>No antibiotic</c:v>
                </c:pt>
                <c:pt idx="1">
                  <c:v>Re contact</c:v>
                </c:pt>
                <c:pt idx="2">
                  <c:v>Post date script</c:v>
                </c:pt>
                <c:pt idx="3">
                  <c:v>Collect later</c:v>
                </c:pt>
                <c:pt idx="4">
                  <c:v>Patient-led</c:v>
                </c:pt>
              </c:strCache>
            </c:strRef>
          </c:cat>
          <c:val>
            <c:numRef>
              <c:f>Sheet1!$K$3:$O$3</c:f>
              <c:numCache>
                <c:formatCode>0%</c:formatCode>
                <c:ptCount val="5"/>
                <c:pt idx="0">
                  <c:v>0.79</c:v>
                </c:pt>
                <c:pt idx="1">
                  <c:v>0.74</c:v>
                </c:pt>
                <c:pt idx="2">
                  <c:v>0.8</c:v>
                </c:pt>
                <c:pt idx="3">
                  <c:v>0.88</c:v>
                </c:pt>
                <c:pt idx="4">
                  <c:v>0.89</c:v>
                </c:pt>
              </c:numCache>
            </c:numRef>
          </c:val>
          <c:extLst>
            <c:ext xmlns:c16="http://schemas.microsoft.com/office/drawing/2014/chart" uri="{C3380CC4-5D6E-409C-BE32-E72D297353CC}">
              <c16:uniqueId val="{00000001-F57A-4E95-A19F-22CCB32CA346}"/>
            </c:ext>
          </c:extLst>
        </c:ser>
        <c:dLbls>
          <c:showLegendKey val="0"/>
          <c:showVal val="0"/>
          <c:showCatName val="0"/>
          <c:showSerName val="0"/>
          <c:showPercent val="0"/>
          <c:showBubbleSize val="0"/>
        </c:dLbls>
        <c:gapWidth val="182"/>
        <c:axId val="611656504"/>
        <c:axId val="611655848"/>
      </c:barChart>
      <c:catAx>
        <c:axId val="611656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11655848"/>
        <c:crosses val="autoZero"/>
        <c:auto val="1"/>
        <c:lblAlgn val="ctr"/>
        <c:lblOffset val="100"/>
        <c:noMultiLvlLbl val="0"/>
      </c:catAx>
      <c:valAx>
        <c:axId val="6116558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11656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0.17414</cdr:y>
    </cdr:from>
    <cdr:to>
      <cdr:x>0.97444</cdr:x>
      <cdr:y>0.37101</cdr:y>
    </cdr:to>
    <cdr:sp macro="" textlink="">
      <cdr:nvSpPr>
        <cdr:cNvPr id="2" name="Rectangle 1">
          <a:extLst xmlns:a="http://schemas.openxmlformats.org/drawingml/2006/main">
            <a:ext uri="{FF2B5EF4-FFF2-40B4-BE49-F238E27FC236}">
              <a16:creationId xmlns:a16="http://schemas.microsoft.com/office/drawing/2014/main" id="{13F78518-B060-4163-8E29-7BF08B1FD1BC}"/>
            </a:ext>
            <a:ext uri="{C183D7F6-B498-43B3-948B-1728B52AA6E4}">
              <adec:decorative xmlns:adec="http://schemas.microsoft.com/office/drawing/2017/decorative" val="1"/>
            </a:ext>
          </a:extLst>
        </cdr:cNvPr>
        <cdr:cNvSpPr/>
      </cdr:nvSpPr>
      <cdr:spPr>
        <a:xfrm xmlns:a="http://schemas.openxmlformats.org/drawingml/2006/main">
          <a:off x="0" y="653528"/>
          <a:ext cx="8317149" cy="738810"/>
        </a:xfrm>
        <a:prstGeom xmlns:a="http://schemas.openxmlformats.org/drawingml/2006/main" prst="rect">
          <a:avLst/>
        </a:prstGeom>
        <a:noFill xmlns:a="http://schemas.openxmlformats.org/drawingml/2006/main"/>
        <a:ln xmlns:a="http://schemas.openxmlformats.org/drawingml/2006/main" w="28575">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GB"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03781A-4E41-499A-A931-D7DD3DE948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EFEC361-6017-4C04-9F56-5688E9A8B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5D066-2AE5-4B2F-9CD9-8391DEDEFE77}" type="datetimeFigureOut">
              <a:rPr lang="en-GB" smtClean="0"/>
              <a:t>01/11/2024</a:t>
            </a:fld>
            <a:endParaRPr lang="en-GB"/>
          </a:p>
        </p:txBody>
      </p:sp>
      <p:sp>
        <p:nvSpPr>
          <p:cNvPr id="4" name="Footer Placeholder 3">
            <a:extLst>
              <a:ext uri="{FF2B5EF4-FFF2-40B4-BE49-F238E27FC236}">
                <a16:creationId xmlns:a16="http://schemas.microsoft.com/office/drawing/2014/main" id="{93560DA5-BB7F-47FA-BA99-F5C24692D5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A40A73B-3886-4D69-8256-0239DBB5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E2D7C-3A43-47CF-ADD0-670074A833B2}" type="slidenum">
              <a:rPr lang="en-GB" smtClean="0"/>
              <a:t>‹#›</a:t>
            </a:fld>
            <a:endParaRPr lang="en-GB"/>
          </a:p>
        </p:txBody>
      </p:sp>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D769B-B07A-491A-A8A1-A91571817443}" type="datetimeFigureOut">
              <a:rPr lang="en-GB" smtClean="0"/>
              <a:t>01/11/2024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Presenter Notes</a:t>
            </a:r>
          </a:p>
          <a:p>
            <a:pPr lvl="0"/>
            <a:endParaRPr lang="en-US" dirty="0"/>
          </a:p>
          <a:p>
            <a:pPr lvl="0"/>
            <a:r>
              <a:rPr lang="en-US" dirty="0"/>
              <a:t>Presenter Talk</a:t>
            </a:r>
          </a:p>
          <a:p>
            <a:pPr lvl="0"/>
            <a:endParaRPr lang="en-US" dirty="0"/>
          </a:p>
          <a:p>
            <a:pPr lvl="0"/>
            <a:r>
              <a:rPr lang="en-US" dirty="0"/>
              <a:t>Slide References</a:t>
            </a:r>
          </a:p>
          <a:p>
            <a:pPr lvl="1"/>
            <a:r>
              <a:rPr lang="en-US" dirty="0"/>
              <a:t>Second level is used for presenter talk </a:t>
            </a:r>
          </a:p>
          <a:p>
            <a:pPr lvl="2"/>
            <a:r>
              <a:rPr lang="en-US" dirty="0"/>
              <a:t>Third level is used for presenter instructions or presenter notes</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07533-49CC-4C73-9DE4-E19BF5DEC8F0}" type="slidenum">
              <a:rPr lang="en-GB" smtClean="0"/>
              <a:t>‹#›</a:t>
            </a:fld>
            <a:endParaRPr lang="en-GB"/>
          </a:p>
        </p:txBody>
      </p:sp>
    </p:spTree>
    <p:extLst>
      <p:ext uri="{BB962C8B-B14F-4D97-AF65-F5344CB8AC3E}">
        <p14:creationId xmlns:p14="http://schemas.microsoft.com/office/powerpoint/2010/main" val="3186543162"/>
      </p:ext>
    </p:extLst>
  </p:cSld>
  <p:clrMap bg1="lt1" tx1="dk1" bg2="lt2" tx2="dk2" accent1="accent1" accent2="accent2" accent3="accent3" accent4="accent4" accent5="accent5" accent6="accent6" hlink="hlink" folHlink="folHlink"/>
  <p:notesStyle>
    <a:lvl1pPr marL="0" algn="l" defTabSz="914400" rtl="0" eaLnBrk="1" latinLnBrk="0" hangingPunct="1">
      <a:defRPr sz="11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defRPr sz="1100" i="1"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i.org/10.1136/bmj.g160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rcgp.org.uk/clinical-and-research/target-antibiotics-toolkit/~/media/Files/CIRC/TARGET/Patient-Antibiotic-leaflet.ash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cbi.nlm.nih.gov/pmc/articles/PMC26576/"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onlinelibrary.wiley.com/doi/10.1002/14651858.CD000219.pub4/e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06FE81E-FEB6-4D2A-AEA5-E5C7509132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1C7D0EF-A438-404C-B388-4A923E5D42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3556" name="Slide Number Placeholder 3">
            <a:extLst>
              <a:ext uri="{FF2B5EF4-FFF2-40B4-BE49-F238E27FC236}">
                <a16:creationId xmlns:a16="http://schemas.microsoft.com/office/drawing/2014/main" id="{83F6D453-8D97-4E08-8C6A-08D8AAEE91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7953EF-2F7D-4093-9CC2-5E8372DF11B0}" type="slidenum">
              <a:rPr lang="en-GB" altLang="en-US" sz="1300" smtClean="0">
                <a:solidFill>
                  <a:srgbClr val="000000"/>
                </a:solidFill>
              </a:rPr>
              <a:pPr>
                <a:spcBef>
                  <a:spcPct val="0"/>
                </a:spcBef>
              </a:pPr>
              <a:t>1</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5304ACC1-5ADC-4A3F-A086-4B704E0132CA}"/>
              </a:ext>
            </a:extLst>
          </p:cNvPr>
          <p:cNvSpPr>
            <a:spLocks noGrp="1"/>
          </p:cNvSpPr>
          <p:nvPr>
            <p:ph type="dt" sz="quarter" idx="1"/>
          </p:nvPr>
        </p:nvSpPr>
        <p:spPr/>
        <p:txBody>
          <a:bodyPr/>
          <a:lstStyle/>
          <a:p>
            <a:pPr>
              <a:defRPr/>
            </a:pPr>
            <a:fld id="{902464F6-E123-448E-9BE0-462CFFCAE7D8}" type="datetime3">
              <a:rPr lang="en-GB">
                <a:solidFill>
                  <a:prstClr val="black"/>
                </a:solidFill>
              </a:rPr>
              <a:pPr>
                <a:defRPr/>
              </a:pPr>
              <a:t>1 November, 2024</a:t>
            </a:fld>
            <a:endParaRPr lang="en-GB">
              <a:solidFill>
                <a:prstClr val="black"/>
              </a:solidFill>
            </a:endParaRPr>
          </a:p>
        </p:txBody>
      </p:sp>
      <p:sp>
        <p:nvSpPr>
          <p:cNvPr id="2" name="Footer Placeholder 1">
            <a:extLst>
              <a:ext uri="{FF2B5EF4-FFF2-40B4-BE49-F238E27FC236}">
                <a16:creationId xmlns:a16="http://schemas.microsoft.com/office/drawing/2014/main" id="{C422B59B-447A-4E3C-A8B1-9016109045FE}"/>
              </a:ext>
            </a:extLst>
          </p:cNvPr>
          <p:cNvSpPr>
            <a:spLocks noGrp="1"/>
          </p:cNvSpPr>
          <p:nvPr>
            <p:ph type="ftr" sz="quarter" idx="4"/>
          </p:nvPr>
        </p:nvSpPr>
        <p:spPr/>
        <p:txBody>
          <a:bodyPr/>
          <a:lstStyle/>
          <a:p>
            <a:pPr>
              <a:defRPr/>
            </a:pPr>
            <a:r>
              <a:rPr lang="en-GB">
                <a:solidFill>
                  <a:prstClr val="black"/>
                </a:solidFill>
              </a:rPr>
              <a:t>TARGET Antibiotics Presentation - CS: Acute Otitis Media - 19.06.18</a:t>
            </a:r>
          </a:p>
        </p:txBody>
      </p:sp>
      <p:sp>
        <p:nvSpPr>
          <p:cNvPr id="3" name="Header Placeholder 2">
            <a:extLst>
              <a:ext uri="{FF2B5EF4-FFF2-40B4-BE49-F238E27FC236}">
                <a16:creationId xmlns:a16="http://schemas.microsoft.com/office/drawing/2014/main" id="{03EE2D54-4711-4C62-89A8-29B946C81957}"/>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defRPr/>
            </a:pPr>
            <a:r>
              <a:rPr lang="en-GB" b="1" dirty="0"/>
              <a:t>Presenter Talk</a:t>
            </a:r>
          </a:p>
          <a:p>
            <a:pPr>
              <a:defRPr/>
            </a:pPr>
            <a:endParaRPr lang="en-GB" b="1" dirty="0"/>
          </a:p>
          <a:p>
            <a:pPr>
              <a:defRPr/>
            </a:pPr>
            <a:r>
              <a:rPr lang="en-GB" dirty="0"/>
              <a:t>Which way should we give back-up antibiotics?</a:t>
            </a:r>
          </a:p>
          <a:p>
            <a:pPr>
              <a:defRPr/>
            </a:pPr>
            <a:r>
              <a:rPr lang="en-GB" b="0" dirty="0"/>
              <a:t>This 2014  trial by Little et al in UK general practice indicates it doesn’t really matter. Patients judged not to need immediate antibiotics were randomised to undergo four strategies of delayed prescription: recontact for a prescription, post-dated prescription, collection of the prescription, and be given the prescription (patient led). During the trial, a strategy of no antibiotic prescription was added as another randomised comparison. Patients had similar symptom severity scores. Each of the strategies resulted in similar antibiotic use, belief in antibiotics and satisfaction, although patient led pick up had slightly greater satisfaction and use and less belief – but neither were significant.</a:t>
            </a:r>
          </a:p>
          <a:p>
            <a:pPr>
              <a:defRPr/>
            </a:pPr>
            <a:endParaRPr lang="en-GB" b="0" dirty="0"/>
          </a:p>
          <a:p>
            <a:pPr>
              <a:defRPr/>
            </a:pPr>
            <a:r>
              <a:rPr lang="en-GB" b="0" dirty="0"/>
              <a:t>That being said UK STEP UP team examined </a:t>
            </a:r>
            <a:r>
              <a:rPr lang="en-GB" sz="1100" b="0" i="0" dirty="0">
                <a:solidFill>
                  <a:srgbClr val="212121"/>
                </a:solidFill>
                <a:effectLst/>
                <a:latin typeface="BlinkMacSystemFont"/>
              </a:rPr>
              <a:t>Public preferences for delayed or immediate antibiotic prescriptions in UK primary care using A choice experiment. Their findings suggest that </a:t>
            </a:r>
            <a:r>
              <a:rPr lang="en-GB" b="0" dirty="0"/>
              <a:t>p</a:t>
            </a:r>
            <a:r>
              <a:rPr lang="en-GB" b="0" i="0" dirty="0">
                <a:solidFill>
                  <a:srgbClr val="212121"/>
                </a:solidFill>
                <a:effectLst/>
                <a:latin typeface="Cambria" panose="02040503050406030204" pitchFamily="18" charset="0"/>
              </a:rPr>
              <a:t>rescribing choices for sore throat may need additional explanation to ensure patient acceptance, and parents in particular may benefit from reassurance about the usual duration of these illnesses.</a:t>
            </a:r>
            <a:endParaRPr lang="en-GB" b="0" dirty="0"/>
          </a:p>
          <a:p>
            <a:pPr>
              <a:defRPr/>
            </a:pPr>
            <a:endParaRPr lang="en-GB" b="0" dirty="0"/>
          </a:p>
          <a:p>
            <a:pPr>
              <a:defRPr/>
            </a:pPr>
            <a:r>
              <a:rPr lang="en-GB" b="0" dirty="0"/>
              <a:t>So do what works for your practice, your way of working and of course the day of the week.</a:t>
            </a:r>
          </a:p>
          <a:p>
            <a:endParaRPr lang="en-GB" dirty="0"/>
          </a:p>
          <a:p>
            <a:r>
              <a:rPr lang="en-GB" b="1" dirty="0"/>
              <a:t>Slide References</a:t>
            </a:r>
          </a:p>
          <a:p>
            <a:pPr marL="228600" indent="-228600">
              <a:buAutoNum type="arabicPeriod"/>
            </a:pPr>
            <a:r>
              <a:rPr lang="en-GB" b="0" dirty="0"/>
              <a:t>Paul Little, Michael Moore, Jo Kelly, et al </a:t>
            </a:r>
            <a:r>
              <a:rPr lang="en-GB" b="0" i="1" dirty="0"/>
              <a:t>Delayed antibiotic prescribing strategies for respiratory tract infections in primary care: pragmatic, factorial, randomised controlled trial. BMJ 2014; 348 doi: </a:t>
            </a:r>
            <a:r>
              <a:rPr lang="en-GB" b="0" i="1" dirty="0">
                <a:hlinkClick r:id="rId3"/>
              </a:rPr>
              <a:t>https://doi.org/10.1136/bmj.g1606</a:t>
            </a:r>
            <a:r>
              <a:rPr lang="en-GB" b="0" i="1" dirty="0"/>
              <a:t>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sz="3200" b="0" i="0" dirty="0">
                <a:solidFill>
                  <a:srgbClr val="212121"/>
                </a:solidFill>
                <a:effectLst/>
                <a:latin typeface="BlinkMacSystemFont"/>
              </a:rPr>
              <a:t>Morrell L, et al; STEPUP team. Public preferences for delayed or immediate antibiotic prescriptions in UK primary care: A choice experiment. PLoS Med. 2021 Aug 30;18(8):e1003737. doi: 10.1371/journal.pmed.1003737. PMID: 34460825; PMCID: PMC8439451.</a:t>
            </a:r>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November,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10</a:t>
            </a:fld>
            <a:endParaRPr lang="en-GB" altLang="en-US" dirty="0"/>
          </a:p>
        </p:txBody>
      </p:sp>
    </p:spTree>
    <p:extLst>
      <p:ext uri="{BB962C8B-B14F-4D97-AF65-F5344CB8AC3E}">
        <p14:creationId xmlns:p14="http://schemas.microsoft.com/office/powerpoint/2010/main" val="2120390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4A8D765-D55E-4615-8653-EC5F88ED4A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D66260C0-FF3E-4FB1-9624-86AA25D81B7D}"/>
              </a:ext>
            </a:extLst>
          </p:cNvPr>
          <p:cNvSpPr>
            <a:spLocks noGrp="1"/>
          </p:cNvSpPr>
          <p:nvPr>
            <p:ph type="body" idx="1"/>
          </p:nvPr>
        </p:nvSpPr>
        <p:spPr bwMode="auto">
          <a:xfrm>
            <a:off x="258763" y="4025900"/>
            <a:ext cx="6208712" cy="5629275"/>
          </a:xfrm>
        </p:spPr>
        <p:txBody>
          <a:bodyPr wrap="square" numCol="1" anchor="t" anchorCtr="0" compatLnSpc="1">
            <a:prstTxWarp prst="textNoShape">
              <a:avLst/>
            </a:prstTxWarp>
            <a:normAutofit fontScale="92500" lnSpcReduction="10000"/>
          </a:bodyPr>
          <a:lstStyle/>
          <a:p>
            <a:pPr eaLnBrk="1" hangingPunct="1">
              <a:spcBef>
                <a:spcPct val="0"/>
              </a:spcBef>
              <a:defRPr/>
            </a:pPr>
            <a:r>
              <a:rPr lang="en-GB" altLang="en-US" sz="900" b="1" u="none" dirty="0"/>
              <a:t>Presenter notes: </a:t>
            </a:r>
          </a:p>
          <a:p>
            <a:pPr eaLnBrk="1" hangingPunct="1">
              <a:spcBef>
                <a:spcPct val="0"/>
              </a:spcBef>
              <a:defRPr/>
            </a:pPr>
            <a:r>
              <a:rPr lang="en-GB" altLang="en-US" sz="900" b="0" dirty="0"/>
              <a:t>It would be useful to print off a copies of this leaflet and take enough with you for each GP.  They can be found at </a:t>
            </a:r>
          </a:p>
          <a:p>
            <a:pPr eaLnBrk="1" hangingPunct="1">
              <a:spcBef>
                <a:spcPct val="0"/>
              </a:spcBef>
              <a:defRPr/>
            </a:pPr>
            <a:r>
              <a:rPr lang="en-GB" altLang="en-US" sz="900" b="0" dirty="0">
                <a:hlinkClick r:id="rId3"/>
              </a:rPr>
              <a:t>http://www.rcgp.org.uk/clinical-and-research/target-antibiotics-toolkit/~/media/Files/CIRC/TARGET/Patient-Antibiotic-leaflet.ashx</a:t>
            </a:r>
            <a:endParaRPr lang="en-GB" altLang="en-US" sz="900" b="0" dirty="0"/>
          </a:p>
          <a:p>
            <a:pPr eaLnBrk="1" hangingPunct="1">
              <a:spcBef>
                <a:spcPct val="0"/>
              </a:spcBef>
              <a:defRPr/>
            </a:pPr>
            <a:endParaRPr lang="en-GB" altLang="en-US" sz="900" b="1" dirty="0"/>
          </a:p>
          <a:p>
            <a:pPr eaLnBrk="1" hangingPunct="1">
              <a:spcBef>
                <a:spcPct val="0"/>
              </a:spcBef>
              <a:defRPr/>
            </a:pPr>
            <a:r>
              <a:rPr lang="en-GB" altLang="en-US" sz="900" b="1" dirty="0"/>
              <a:t>Presenter talk: </a:t>
            </a:r>
          </a:p>
          <a:p>
            <a:pPr eaLnBrk="1" hangingPunct="1">
              <a:spcBef>
                <a:spcPct val="0"/>
              </a:spcBef>
              <a:defRPr/>
            </a:pPr>
            <a:r>
              <a:rPr lang="en-GB" altLang="en-US" sz="900" b="0" dirty="0"/>
              <a:t>The treating your infection leaflet has been developed through extensive feedback with patients and clinicians over the last 2 years.  It is designed to be shared with the patient and completed with them during the consultation.  Its aim is to increase the patients confidence to self-care, and to facilitate the use of back-up antibiotics, but it also allows the patients to go away with something, so ending the consultation on a positive note.</a:t>
            </a:r>
          </a:p>
          <a:p>
            <a:pPr eaLnBrk="1" hangingPunct="1">
              <a:spcBef>
                <a:spcPct val="0"/>
              </a:spcBef>
              <a:defRPr/>
            </a:pPr>
            <a:r>
              <a:rPr lang="en-GB" altLang="en-US" sz="900" b="0" u="sng" dirty="0"/>
              <a:t>Bring in personalised text box</a:t>
            </a:r>
          </a:p>
          <a:p>
            <a:pPr eaLnBrk="1" hangingPunct="1">
              <a:spcBef>
                <a:spcPct val="0"/>
              </a:spcBef>
              <a:defRPr/>
            </a:pPr>
            <a:r>
              <a:rPr lang="en-GB" altLang="en-US" sz="900" b="0" dirty="0">
                <a:latin typeface="Arial" pitchFamily="34" charset="0"/>
                <a:cs typeface="Arial" pitchFamily="34" charset="0"/>
              </a:rPr>
              <a:t>All sections can be personalised and added to by the GP.  And it is important to share it with the patient and add extra infections , self-care  instructions in the third column and alarm  symptoms in the fourth column that may be required.</a:t>
            </a:r>
          </a:p>
          <a:p>
            <a:pPr eaLnBrk="1" hangingPunct="1">
              <a:spcBef>
                <a:spcPct val="0"/>
              </a:spcBef>
              <a:defRPr/>
            </a:pPr>
            <a:r>
              <a:rPr lang="en-GB" altLang="en-US" sz="900" b="0" u="sng" dirty="0"/>
              <a:t>Bring in ‘most get better by’ text box</a:t>
            </a:r>
          </a:p>
          <a:p>
            <a:pPr eaLnBrk="1" hangingPunct="1">
              <a:spcBef>
                <a:spcPct val="0"/>
              </a:spcBef>
              <a:defRPr/>
            </a:pPr>
            <a:r>
              <a:rPr lang="en-GB" altLang="en-US" sz="900" b="0" dirty="0">
                <a:latin typeface="Arial" pitchFamily="34" charset="0"/>
                <a:cs typeface="Arial" pitchFamily="34" charset="0"/>
              </a:rPr>
              <a:t>The ‘usually lasts’ section allows patients to understand not only for this consultation but also others when they should consult.  This section has consistently been seen as very useful by patients of all ages.</a:t>
            </a:r>
          </a:p>
          <a:p>
            <a:pPr eaLnBrk="1" hangingPunct="1">
              <a:spcBef>
                <a:spcPct val="0"/>
              </a:spcBef>
              <a:defRPr/>
            </a:pPr>
            <a:r>
              <a:rPr lang="en-GB" altLang="en-US" sz="900" b="0" u="sng" dirty="0"/>
              <a:t>Bring in safety netting box</a:t>
            </a:r>
          </a:p>
          <a:p>
            <a:pPr eaLnBrk="1" hangingPunct="1">
              <a:spcBef>
                <a:spcPct val="0"/>
              </a:spcBef>
              <a:defRPr/>
            </a:pPr>
            <a:r>
              <a:rPr lang="en-GB" altLang="en-US" sz="900" b="0" dirty="0"/>
              <a:t>Whatever the infection, in this era of antibiotic resistance and with increasing numbers of elderly or vulnerable patients, it is extremely important to give some clear safety netting instructions.  These are some that can be used and saved by patients.</a:t>
            </a:r>
          </a:p>
          <a:p>
            <a:pPr eaLnBrk="1" hangingPunct="1">
              <a:spcBef>
                <a:spcPct val="0"/>
              </a:spcBef>
              <a:defRPr/>
            </a:pPr>
            <a:r>
              <a:rPr lang="en-GB" altLang="en-US" sz="900" b="0" u="sng" dirty="0"/>
              <a:t>Bring in back-up prescription box</a:t>
            </a:r>
          </a:p>
          <a:p>
            <a:pPr eaLnBrk="1" hangingPunct="1">
              <a:spcBef>
                <a:spcPct val="0"/>
              </a:spcBef>
              <a:defRPr/>
            </a:pPr>
            <a:r>
              <a:rPr lang="en-GB" altLang="en-US" sz="900" b="0" dirty="0">
                <a:latin typeface="Arial" pitchFamily="34" charset="0"/>
                <a:cs typeface="Arial" pitchFamily="34" charset="0"/>
              </a:rPr>
              <a:t>The back-up prescription can reduce antibiotic prescribing by about 40%, and is extremely useful for particularly demanding patients or just before a weekend to reduce visits to out of hours services. These different options are given, so that the patient understands where to pick up the leaflet, a recent study by Little et al shows that either of the options leads to similar % of antibiotics being taken, but that giving the patients the prescription and advising them when to pick the antibiotic up –leads to slightly greater patient satisfaction.</a:t>
            </a:r>
          </a:p>
          <a:p>
            <a:pPr eaLnBrk="1" hangingPunct="1">
              <a:spcBef>
                <a:spcPct val="0"/>
              </a:spcBef>
              <a:defRPr/>
            </a:pPr>
            <a:r>
              <a:rPr lang="en-GB" altLang="en-US" sz="900" b="0" u="sng" dirty="0"/>
              <a:t>Bring in information box</a:t>
            </a:r>
          </a:p>
          <a:p>
            <a:pPr eaLnBrk="1" hangingPunct="1">
              <a:spcBef>
                <a:spcPct val="0"/>
              </a:spcBef>
              <a:defRPr/>
            </a:pPr>
            <a:r>
              <a:rPr lang="en-GB" altLang="en-US" sz="900" b="0" dirty="0"/>
              <a:t>Although most patients know they shouldn’t take antibiotics for coughs and colds, far fewer know that sinusitis, ear infections and sore throats and many other infections get better on their own without antibiotics.</a:t>
            </a:r>
          </a:p>
          <a:p>
            <a:pPr eaLnBrk="1" hangingPunct="1">
              <a:spcBef>
                <a:spcPct val="0"/>
              </a:spcBef>
              <a:defRPr/>
            </a:pPr>
            <a:r>
              <a:rPr lang="en-GB" altLang="en-US" sz="900" b="0" dirty="0"/>
              <a:t>Likewise they know little about antibiotic resistance, so we should take every opportunity to educate them.</a:t>
            </a:r>
          </a:p>
          <a:p>
            <a:pPr eaLnBrk="1" hangingPunct="1">
              <a:spcBef>
                <a:spcPct val="0"/>
              </a:spcBef>
              <a:defRPr/>
            </a:pPr>
            <a:endParaRPr lang="en-GB" altLang="en-US" sz="900" b="0" dirty="0"/>
          </a:p>
          <a:p>
            <a:pPr eaLnBrk="1" hangingPunct="1">
              <a:spcBef>
                <a:spcPct val="0"/>
              </a:spcBef>
              <a:defRPr/>
            </a:pPr>
            <a:r>
              <a:rPr lang="en-GB" altLang="en-US" sz="900" b="0" dirty="0"/>
              <a:t>This final statement is important – as in January 2017 16% of patients given oral antibiotics in the last year reported having some left-overs, and this was 28% of 16-24 year olds. Of those with left-overs 30% kept them for future use just in case. So take the opportunity to stress not to share antibiotics, and to return left-overs to a pharmacy.  </a:t>
            </a:r>
          </a:p>
          <a:p>
            <a:pPr eaLnBrk="1" hangingPunct="1">
              <a:spcBef>
                <a:spcPct val="0"/>
              </a:spcBef>
              <a:defRPr/>
            </a:pPr>
            <a:endParaRPr lang="en-GB" altLang="en-US" sz="900" b="0" dirty="0"/>
          </a:p>
          <a:p>
            <a:pPr eaLnBrk="1" hangingPunct="1">
              <a:spcBef>
                <a:spcPct val="0"/>
              </a:spcBef>
              <a:defRPr/>
            </a:pPr>
            <a:r>
              <a:rPr lang="en-GB" altLang="en-US" sz="900" b="0" dirty="0"/>
              <a:t>There is a READ code for delayed/ back-up antibiotics or leaflet given and if you Read code the infections featured the leaflet with EMIS and some other systems this leaflet will appear on your computer via the patient.co.uk system.</a:t>
            </a:r>
          </a:p>
          <a:p>
            <a:pPr eaLnBrk="1" hangingPunct="1">
              <a:spcBef>
                <a:spcPct val="0"/>
              </a:spcBef>
              <a:defRPr/>
            </a:pPr>
            <a:endParaRPr lang="en-GB" altLang="en-US" sz="900" b="0" dirty="0"/>
          </a:p>
          <a:p>
            <a:pPr eaLnBrk="1" hangingPunct="1">
              <a:spcBef>
                <a:spcPct val="0"/>
              </a:spcBef>
              <a:defRPr/>
            </a:pPr>
            <a:r>
              <a:rPr lang="en-GB" altLang="en-US" sz="900" b="1" u="sng" dirty="0"/>
              <a:t>Extra notes for presenter: </a:t>
            </a:r>
            <a:r>
              <a:rPr lang="en-GB" altLang="en-US" sz="900" b="1" dirty="0"/>
              <a:t>Most prescribers have access to many leaflets, both paper ones and ones that can be printed off their computer system or the web. However, not all information resources are based on the best available evidence or have been developed through rigorous processes. The Antibiotic Information Leaflet has been developed through over 24 months of literature searching, consultation, focus groups with patients and staff, drafting and revision.  </a:t>
            </a:r>
          </a:p>
          <a:p>
            <a:pPr eaLnBrk="1" hangingPunct="1">
              <a:spcBef>
                <a:spcPts val="625"/>
              </a:spcBef>
              <a:defRPr/>
            </a:pPr>
            <a:r>
              <a:rPr lang="en-GB" altLang="en-US" sz="900" b="1" dirty="0"/>
              <a:t>Overview of the leaflet</a:t>
            </a:r>
          </a:p>
          <a:p>
            <a:pPr eaLnBrk="1" hangingPunct="1">
              <a:spcBef>
                <a:spcPct val="0"/>
              </a:spcBef>
              <a:defRPr/>
            </a:pPr>
            <a:r>
              <a:rPr lang="en-GB" altLang="en-US" sz="900" b="1" dirty="0"/>
              <a:t>To use this leaflet properly, it is important that clinicians use it as a tool to interact with patients, rather than just handing it to them as a ‘parting gift’. In order to communicate this effectively you must make sure that you are very familiar with its content. Please make sure that, in addition to completing this training, you take some time to thoroughly familiarise yourself with the leaflet before you start using it.</a:t>
            </a:r>
          </a:p>
          <a:p>
            <a:pPr eaLnBrk="1" hangingPunct="1">
              <a:spcBef>
                <a:spcPts val="625"/>
              </a:spcBef>
              <a:defRPr/>
            </a:pPr>
            <a:r>
              <a:rPr lang="en-GB" altLang="en-US" sz="900" dirty="0"/>
              <a:t>.</a:t>
            </a:r>
          </a:p>
        </p:txBody>
      </p:sp>
      <p:sp>
        <p:nvSpPr>
          <p:cNvPr id="37892" name="Slide Number Placeholder 3">
            <a:extLst>
              <a:ext uri="{FF2B5EF4-FFF2-40B4-BE49-F238E27FC236}">
                <a16:creationId xmlns:a16="http://schemas.microsoft.com/office/drawing/2014/main" id="{ADBE50DB-0EAE-43F5-816D-0D3E74CAC2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13D40B-FE72-4D63-8E3C-205BF594C881}" type="slidenum">
              <a:rPr lang="en-GB" altLang="en-US" sz="1300" smtClean="0">
                <a:solidFill>
                  <a:srgbClr val="000000"/>
                </a:solidFill>
              </a:rPr>
              <a:pPr>
                <a:spcBef>
                  <a:spcPct val="0"/>
                </a:spcBef>
              </a:pPr>
              <a:t>11</a:t>
            </a:fld>
            <a:endParaRPr lang="en-GB" altLang="en-US" sz="1300">
              <a:solidFill>
                <a:srgbClr val="000000"/>
              </a:solidFill>
            </a:endParaRPr>
          </a:p>
        </p:txBody>
      </p:sp>
      <p:sp>
        <p:nvSpPr>
          <p:cNvPr id="6" name="Header Placeholder 5">
            <a:extLst>
              <a:ext uri="{FF2B5EF4-FFF2-40B4-BE49-F238E27FC236}">
                <a16:creationId xmlns:a16="http://schemas.microsoft.com/office/drawing/2014/main" id="{F6EE2FF6-0935-45D8-9196-E360FDCE616C}"/>
              </a:ext>
            </a:extLst>
          </p:cNvPr>
          <p:cNvSpPr>
            <a:spLocks noGrp="1"/>
          </p:cNvSpPr>
          <p:nvPr>
            <p:ph type="hdr" sz="quarter"/>
          </p:nvPr>
        </p:nvSpPr>
        <p:spPr/>
        <p:txBody>
          <a:bodyPr/>
          <a:lstStyle/>
          <a:p>
            <a:pPr>
              <a:defRPr/>
            </a:pPr>
            <a:r>
              <a:rPr lang="en-GB">
                <a:solidFill>
                  <a:prstClr val="black"/>
                </a:solidFill>
              </a:rPr>
              <a:t>TARGET antibiotics presentation 18.09.14</a:t>
            </a:r>
          </a:p>
        </p:txBody>
      </p:sp>
      <p:sp>
        <p:nvSpPr>
          <p:cNvPr id="7" name="Date Placeholder 6">
            <a:extLst>
              <a:ext uri="{FF2B5EF4-FFF2-40B4-BE49-F238E27FC236}">
                <a16:creationId xmlns:a16="http://schemas.microsoft.com/office/drawing/2014/main" id="{ECA89853-0E60-4934-87E1-E352A7AC1788}"/>
              </a:ext>
            </a:extLst>
          </p:cNvPr>
          <p:cNvSpPr>
            <a:spLocks noGrp="1"/>
          </p:cNvSpPr>
          <p:nvPr>
            <p:ph type="dt" sz="quarter" idx="1"/>
          </p:nvPr>
        </p:nvSpPr>
        <p:spPr/>
        <p:txBody>
          <a:bodyPr/>
          <a:lstStyle/>
          <a:p>
            <a:pPr>
              <a:defRPr/>
            </a:pPr>
            <a:fld id="{E56A4B2B-DCA7-4A54-8838-93260FEDFCB2}" type="datetime3">
              <a:rPr lang="en-GB">
                <a:solidFill>
                  <a:prstClr val="black"/>
                </a:solidFill>
              </a:rPr>
              <a:pPr>
                <a:defRPr/>
              </a:pPr>
              <a:t>1 November, 2024</a:t>
            </a:fld>
            <a:endParaRPr lang="en-GB" dirty="0">
              <a:solidFill>
                <a:prstClr val="black"/>
              </a:solidFill>
            </a:endParaRPr>
          </a:p>
        </p:txBody>
      </p:sp>
      <p:sp>
        <p:nvSpPr>
          <p:cNvPr id="2" name="Footer Placeholder 1">
            <a:extLst>
              <a:ext uri="{FF2B5EF4-FFF2-40B4-BE49-F238E27FC236}">
                <a16:creationId xmlns:a16="http://schemas.microsoft.com/office/drawing/2014/main" id="{8F1ECEF1-50E1-4027-9521-A85CED024898}"/>
              </a:ext>
            </a:extLst>
          </p:cNvPr>
          <p:cNvSpPr>
            <a:spLocks noGrp="1"/>
          </p:cNvSpPr>
          <p:nvPr>
            <p:ph type="ftr" sz="quarter" idx="4"/>
          </p:nvPr>
        </p:nvSpPr>
        <p:spPr/>
        <p:txBody>
          <a:bodyPr/>
          <a:lstStyle/>
          <a:p>
            <a:pPr>
              <a:defRPr/>
            </a:pPr>
            <a:r>
              <a:rPr lang="en-GB">
                <a:solidFill>
                  <a:prstClr val="black"/>
                </a:solidFill>
              </a:rPr>
              <a:t>TARGET Antibiotics Presentation - Main - 11.07.17</a:t>
            </a:r>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B492DE3-E37C-471F-A5D4-72DA4FB37A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CE7168AD-E03A-41F6-AE44-8BAD88199BE9}"/>
              </a:ext>
            </a:extLst>
          </p:cNvPr>
          <p:cNvSpPr>
            <a:spLocks noGrp="1" noChangeArrowheads="1"/>
          </p:cNvSpPr>
          <p:nvPr>
            <p:ph type="body" idx="1"/>
          </p:nvPr>
        </p:nvSpPr>
        <p:spPr bwMode="auto">
          <a:xfrm>
            <a:off x="258763" y="4025900"/>
            <a:ext cx="6208712" cy="562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900" b="0" dirty="0"/>
              <a:t>The target RTI leaflets are available in a pictorial word/pdf version that can be printed off and used in a consultation</a:t>
            </a:r>
          </a:p>
          <a:p>
            <a:pPr eaLnBrk="1" hangingPunct="1">
              <a:spcBef>
                <a:spcPct val="0"/>
              </a:spcBef>
            </a:pPr>
            <a:endParaRPr lang="en-GB" altLang="en-US" sz="900" b="0" dirty="0"/>
          </a:p>
          <a:p>
            <a:pPr eaLnBrk="1" hangingPunct="1">
              <a:spcBef>
                <a:spcPct val="0"/>
              </a:spcBef>
            </a:pPr>
            <a:r>
              <a:rPr lang="en-GB" altLang="en-US" sz="900" b="0" dirty="0"/>
              <a:t>The standard and pictorial versions of the leaflets are also available in HTLM and can be embedded in GP system SMS templates so they can be texted or emailed after a consultation.</a:t>
            </a:r>
          </a:p>
        </p:txBody>
      </p:sp>
      <p:sp>
        <p:nvSpPr>
          <p:cNvPr id="39940" name="Slide Number Placeholder 3">
            <a:extLst>
              <a:ext uri="{FF2B5EF4-FFF2-40B4-BE49-F238E27FC236}">
                <a16:creationId xmlns:a16="http://schemas.microsoft.com/office/drawing/2014/main" id="{11C10E71-5C46-4920-9B04-F9BA157090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3431CE-EDC0-4418-A49F-055200BEFB9D}" type="slidenum">
              <a:rPr lang="en-GB" altLang="en-US" sz="1300" smtClean="0">
                <a:solidFill>
                  <a:srgbClr val="000000"/>
                </a:solidFill>
              </a:rPr>
              <a:pPr>
                <a:spcBef>
                  <a:spcPct val="0"/>
                </a:spcBef>
              </a:pPr>
              <a:t>12</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35C377CA-6647-4C4C-892F-42CA65AB56C8}"/>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C5FA2DED-EADB-4174-860A-945337A7EC4F}"/>
              </a:ext>
            </a:extLst>
          </p:cNvPr>
          <p:cNvSpPr>
            <a:spLocks noGrp="1"/>
          </p:cNvSpPr>
          <p:nvPr>
            <p:ph type="dt" sz="quarter" idx="1"/>
          </p:nvPr>
        </p:nvSpPr>
        <p:spPr/>
        <p:txBody>
          <a:bodyPr/>
          <a:lstStyle/>
          <a:p>
            <a:pPr>
              <a:defRPr/>
            </a:pPr>
            <a:fld id="{E56A4B2B-DCA7-4A54-8838-93260FEDFCB2}" type="datetime3">
              <a:rPr lang="en-GB">
                <a:solidFill>
                  <a:prstClr val="black"/>
                </a:solidFill>
              </a:rPr>
              <a:pPr>
                <a:defRPr/>
              </a:pPr>
              <a:t>1 November, 2024</a:t>
            </a:fld>
            <a:endParaRPr lang="en-GB" dirty="0">
              <a:solidFill>
                <a:prstClr val="black"/>
              </a:solidFill>
            </a:endParaRPr>
          </a:p>
        </p:txBody>
      </p:sp>
      <p:sp>
        <p:nvSpPr>
          <p:cNvPr id="2" name="Footer Placeholder 1">
            <a:extLst>
              <a:ext uri="{FF2B5EF4-FFF2-40B4-BE49-F238E27FC236}">
                <a16:creationId xmlns:a16="http://schemas.microsoft.com/office/drawing/2014/main" id="{C3291F16-A2D2-419A-968B-FDE23B92AC31}"/>
              </a:ext>
            </a:extLst>
          </p:cNvPr>
          <p:cNvSpPr>
            <a:spLocks noGrp="1"/>
          </p:cNvSpPr>
          <p:nvPr>
            <p:ph type="ftr" sz="quarter" idx="4"/>
          </p:nvPr>
        </p:nvSpPr>
        <p:spPr/>
        <p:txBody>
          <a:bodyPr/>
          <a:lstStyle/>
          <a:p>
            <a:pPr>
              <a:defRPr/>
            </a:pPr>
            <a:r>
              <a:rPr lang="en-GB" dirty="0">
                <a:solidFill>
                  <a:prstClr val="black"/>
                </a:solidFill>
              </a:rPr>
              <a:t>TARGET Antibiotics Presentation - Main - 11.07.17</a:t>
            </a:r>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100" b="1" dirty="0"/>
              <a:t>Presenter Talk</a:t>
            </a:r>
          </a:p>
          <a:p>
            <a:endParaRPr lang="en-GB" dirty="0"/>
          </a:p>
          <a:p>
            <a:r>
              <a:rPr lang="en-GB" b="0" dirty="0"/>
              <a:t>Don’t forget to code your treatment choice. Much of the evidence presented today use Read/Snomed codes to trawl the data, if you haven’t coded its makes it difficult for researchers to understand the benefit or not of any treatment. It also helps if you want to look back and audit your prescribing.</a:t>
            </a:r>
          </a:p>
          <a:p>
            <a:endParaRPr lang="en-GB" dirty="0"/>
          </a:p>
          <a:p>
            <a:endParaRPr lang="en-GB" dirty="0"/>
          </a:p>
        </p:txBody>
      </p:sp>
      <p:sp>
        <p:nvSpPr>
          <p:cNvPr id="4" name="Slide Number Placeholder 3"/>
          <p:cNvSpPr>
            <a:spLocks noGrp="1"/>
          </p:cNvSpPr>
          <p:nvPr>
            <p:ph type="sldNum" sz="quarter" idx="10"/>
          </p:nvPr>
        </p:nvSpPr>
        <p:spPr/>
        <p:txBody>
          <a:bodyPr/>
          <a:lstStyle/>
          <a:p>
            <a:fld id="{067F8311-D065-4984-95A1-B53211C3BBB2}" type="slidenum">
              <a:rPr lang="en-GB" smtClean="0"/>
              <a:t>13</a:t>
            </a:fld>
            <a:endParaRPr lang="en-GB" dirty="0"/>
          </a:p>
        </p:txBody>
      </p:sp>
    </p:spTree>
    <p:extLst>
      <p:ext uri="{BB962C8B-B14F-4D97-AF65-F5344CB8AC3E}">
        <p14:creationId xmlns:p14="http://schemas.microsoft.com/office/powerpoint/2010/main" val="1407910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6DF2683-B7C0-408C-9676-BF5BB6608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CB38A36D-5FE9-4D24-887D-EA1778E54F88}"/>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sng" dirty="0"/>
              <a:t>Presenter talk/notes:</a:t>
            </a:r>
            <a:endParaRPr lang="en-GB" altLang="en-US" dirty="0"/>
          </a:p>
          <a:p>
            <a:pPr eaLnBrk="1" hangingPunct="1">
              <a:spcBef>
                <a:spcPct val="0"/>
              </a:spcBef>
              <a:defRPr/>
            </a:pPr>
            <a:r>
              <a:rPr lang="en-GB" altLang="en-US" b="0" dirty="0"/>
              <a:t>Have you done any personal or practice wide antibiotic audits in the last year?</a:t>
            </a:r>
          </a:p>
          <a:p>
            <a:pPr>
              <a:defRPr/>
            </a:pPr>
            <a:r>
              <a:rPr lang="en-GB" altLang="en-US" b="0" dirty="0">
                <a:solidFill>
                  <a:srgbClr val="002060"/>
                </a:solidFill>
              </a:rPr>
              <a:t>The self-assessment check list suggests </a:t>
            </a:r>
          </a:p>
          <a:p>
            <a:pPr marL="273050" indent="-273050">
              <a:buFont typeface="Arial" pitchFamily="34" charset="0"/>
              <a:buChar char="•"/>
              <a:defRPr/>
            </a:pPr>
            <a:r>
              <a:rPr lang="en-GB" altLang="en-US" b="0" dirty="0">
                <a:solidFill>
                  <a:srgbClr val="002060"/>
                </a:solidFill>
              </a:rPr>
              <a:t>a biannual practice wide antibiotic audit</a:t>
            </a:r>
          </a:p>
          <a:p>
            <a:pPr marL="273050" indent="-273050">
              <a:buFont typeface="Arial" pitchFamily="34" charset="0"/>
              <a:buChar char="•"/>
              <a:defRPr/>
            </a:pPr>
            <a:r>
              <a:rPr lang="en-GB" altLang="en-US" b="0" dirty="0">
                <a:solidFill>
                  <a:srgbClr val="002060"/>
                </a:solidFill>
              </a:rPr>
              <a:t>You keep a personal action plan following audits. </a:t>
            </a:r>
          </a:p>
          <a:p>
            <a:pPr marL="273050" indent="-273050">
              <a:buFont typeface="Arial" pitchFamily="34" charset="0"/>
              <a:buChar char="•"/>
              <a:defRPr/>
            </a:pPr>
            <a:r>
              <a:rPr lang="en-GB" altLang="en-US" b="0" dirty="0">
                <a:solidFill>
                  <a:srgbClr val="002060"/>
                </a:solidFill>
              </a:rPr>
              <a:t>Read coding facilitates audits</a:t>
            </a:r>
          </a:p>
          <a:p>
            <a:pPr>
              <a:buFont typeface="Arial" pitchFamily="34" charset="0"/>
              <a:buNone/>
              <a:defRPr/>
            </a:pPr>
            <a:endParaRPr lang="en-GB" altLang="en-US" b="0" dirty="0">
              <a:solidFill>
                <a:srgbClr val="002060"/>
              </a:solidFill>
            </a:endParaRPr>
          </a:p>
          <a:p>
            <a:pPr eaLnBrk="1" hangingPunct="1">
              <a:defRPr/>
            </a:pPr>
            <a:r>
              <a:rPr lang="en-GB" altLang="en-US" b="0" dirty="0"/>
              <a:t>The TARGET website has audit templates  with appropriate guidance and  Read codes to use for:</a:t>
            </a:r>
          </a:p>
          <a:p>
            <a:pPr eaLnBrk="1" hangingPunct="1">
              <a:defRPr/>
            </a:pPr>
            <a:r>
              <a:rPr lang="en-GB" altLang="en-US" b="0" dirty="0"/>
              <a:t>Otitis media, sore throat, acute cough, UTI, otitis externa, acute rhinosinusitis.</a:t>
            </a:r>
          </a:p>
          <a:p>
            <a:pPr eaLnBrk="1" hangingPunct="1">
              <a:defRPr/>
            </a:pPr>
            <a:endParaRPr lang="en-GB" altLang="en-US" b="0" dirty="0"/>
          </a:p>
          <a:p>
            <a:pPr eaLnBrk="1" hangingPunct="1">
              <a:defRPr/>
            </a:pPr>
            <a:r>
              <a:rPr lang="en-GB" altLang="en-US" b="0" dirty="0"/>
              <a:t>These will also help you comply with your CPD and revalidation.</a:t>
            </a:r>
          </a:p>
          <a:p>
            <a:pPr eaLnBrk="1" hangingPunct="1">
              <a:spcBef>
                <a:spcPct val="0"/>
              </a:spcBef>
              <a:defRPr/>
            </a:pPr>
            <a:endParaRPr lang="en-GB" altLang="en-US" dirty="0"/>
          </a:p>
        </p:txBody>
      </p:sp>
      <p:sp>
        <p:nvSpPr>
          <p:cNvPr id="44036" name="Slide Number Placeholder 3">
            <a:extLst>
              <a:ext uri="{FF2B5EF4-FFF2-40B4-BE49-F238E27FC236}">
                <a16:creationId xmlns:a16="http://schemas.microsoft.com/office/drawing/2014/main" id="{62378A13-2C2E-4B5D-96EB-1DB460F3C8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65D831-FB39-4779-84EB-2F86CB975506}" type="slidenum">
              <a:rPr lang="en-GB" altLang="en-US" sz="1300" smtClean="0">
                <a:solidFill>
                  <a:srgbClr val="000000"/>
                </a:solidFill>
              </a:rPr>
              <a:pPr>
                <a:spcBef>
                  <a:spcPct val="0"/>
                </a:spcBef>
              </a:pPr>
              <a:t>14</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E8347A0D-E882-4645-ABE2-3086D274AB77}"/>
              </a:ext>
            </a:extLst>
          </p:cNvPr>
          <p:cNvSpPr>
            <a:spLocks noGrp="1"/>
          </p:cNvSpPr>
          <p:nvPr>
            <p:ph type="dt" sz="quarter" idx="1"/>
          </p:nvPr>
        </p:nvSpPr>
        <p:spPr/>
        <p:txBody>
          <a:bodyPr/>
          <a:lstStyle/>
          <a:p>
            <a:pPr>
              <a:defRPr/>
            </a:pPr>
            <a:fld id="{C09C9E7B-873F-4237-AB8C-69FF4FD3E479}" type="datetime3">
              <a:rPr lang="en-GB">
                <a:solidFill>
                  <a:prstClr val="black"/>
                </a:solidFill>
              </a:rPr>
              <a:pPr>
                <a:defRPr/>
              </a:pPr>
              <a:t>1 November, 2024</a:t>
            </a:fld>
            <a:endParaRPr lang="en-GB">
              <a:solidFill>
                <a:prstClr val="black"/>
              </a:solidFill>
            </a:endParaRPr>
          </a:p>
        </p:txBody>
      </p:sp>
      <p:sp>
        <p:nvSpPr>
          <p:cNvPr id="2" name="Footer Placeholder 1">
            <a:extLst>
              <a:ext uri="{FF2B5EF4-FFF2-40B4-BE49-F238E27FC236}">
                <a16:creationId xmlns:a16="http://schemas.microsoft.com/office/drawing/2014/main" id="{7A7BE669-28A5-49BF-8B9F-B65B0AC04E37}"/>
              </a:ext>
            </a:extLst>
          </p:cNvPr>
          <p:cNvSpPr>
            <a:spLocks noGrp="1"/>
          </p:cNvSpPr>
          <p:nvPr>
            <p:ph type="ftr" sz="quarter" idx="4"/>
          </p:nvPr>
        </p:nvSpPr>
        <p:spPr/>
        <p:txBody>
          <a:bodyPr/>
          <a:lstStyle/>
          <a:p>
            <a:pPr>
              <a:defRPr/>
            </a:pPr>
            <a:r>
              <a:rPr lang="en-GB"/>
              <a:t>TARGET Antibiotics Presentation - CS: Acute Otitis Media - 19.06.18</a:t>
            </a:r>
          </a:p>
        </p:txBody>
      </p:sp>
      <p:sp>
        <p:nvSpPr>
          <p:cNvPr id="3" name="Header Placeholder 2">
            <a:extLst>
              <a:ext uri="{FF2B5EF4-FFF2-40B4-BE49-F238E27FC236}">
                <a16:creationId xmlns:a16="http://schemas.microsoft.com/office/drawing/2014/main" id="{8FEC226C-31FF-4FB7-8F53-CE547D5ED536}"/>
              </a:ext>
            </a:extLst>
          </p:cNvPr>
          <p:cNvSpPr>
            <a:spLocks noGrp="1"/>
          </p:cNvSpPr>
          <p:nvPr>
            <p:ph type="hdr" sz="quarter"/>
          </p:nvPr>
        </p:nvSpPr>
        <p:spPr/>
        <p:txBody>
          <a:bodyPr/>
          <a:lstStyle/>
          <a:p>
            <a:pPr>
              <a:defRPr/>
            </a:pPr>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097A9FA3-B1F2-4C32-A974-2CD154BC5F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39079D74-9FCA-48AD-B9DD-ADEC837400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talk/notes:</a:t>
            </a:r>
            <a:endParaRPr lang="en-GB" altLang="en-US" u="none" dirty="0"/>
          </a:p>
          <a:p>
            <a:pPr eaLnBrk="1" hangingPunct="1">
              <a:spcBef>
                <a:spcPct val="0"/>
              </a:spcBef>
            </a:pPr>
            <a:endParaRPr lang="en-GB" altLang="en-US" dirty="0"/>
          </a:p>
          <a:p>
            <a:pPr eaLnBrk="1" hangingPunct="1">
              <a:spcBef>
                <a:spcPct val="0"/>
              </a:spcBef>
            </a:pPr>
            <a:r>
              <a:rPr lang="en-GB" altLang="en-US" b="0" dirty="0"/>
              <a:t>These posters and videos may make a difference to patient expectations about when to expect antibiotics, IF used in the waiting room where patients can see them and IF they have the time to digest the information.  In 2014 25% of the general public surveyed remembered seeing the first poster and 95% of these correctly answered that antibiotics don’t help most coughs and colds.  Used alone without any other strategies posters will make little difference to patients expectations for antibiotics, but they can be used to reduce expectations and can be used as a prompt for dialogue – </a:t>
            </a:r>
          </a:p>
          <a:p>
            <a:pPr eaLnBrk="1" hangingPunct="1">
              <a:spcBef>
                <a:spcPct val="0"/>
              </a:spcBef>
            </a:pPr>
            <a:r>
              <a:rPr lang="en-GB" altLang="en-US" b="0" dirty="0"/>
              <a:t>“you may have seen from the posters or videos in the waiting room that we in this practice encourage responsible antibiotic prescribing”</a:t>
            </a:r>
          </a:p>
          <a:p>
            <a:pPr eaLnBrk="1" hangingPunct="1">
              <a:spcBef>
                <a:spcPct val="0"/>
              </a:spcBef>
            </a:pPr>
            <a:endParaRPr lang="en-GB" altLang="en-US" b="0" dirty="0"/>
          </a:p>
          <a:p>
            <a:pPr eaLnBrk="1" hangingPunct="1">
              <a:spcBef>
                <a:spcPct val="0"/>
              </a:spcBef>
            </a:pPr>
            <a:r>
              <a:rPr lang="en-GB" altLang="en-US" b="0" dirty="0"/>
              <a:t>The videos were developed with patients and each animal cartoon video appealed to different people.  A recent small survey of their use showed that those patients who saw them remembered the messages – however often the video sound was muted, chairs were pointing in the wrong direction or the video screen was off.  If you intend to use them please don’t make this mistake.</a:t>
            </a:r>
          </a:p>
        </p:txBody>
      </p:sp>
      <p:sp>
        <p:nvSpPr>
          <p:cNvPr id="56324" name="Slide Number Placeholder 3">
            <a:extLst>
              <a:ext uri="{FF2B5EF4-FFF2-40B4-BE49-F238E27FC236}">
                <a16:creationId xmlns:a16="http://schemas.microsoft.com/office/drawing/2014/main" id="{4769346A-4C79-4E92-9832-37D4C9D313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02EED6-8BD3-4FA9-A7E0-C707853466CE}" type="slidenum">
              <a:rPr lang="en-GB" altLang="en-US" sz="1300" smtClean="0">
                <a:solidFill>
                  <a:srgbClr val="000000"/>
                </a:solidFill>
              </a:rPr>
              <a:pPr>
                <a:spcBef>
                  <a:spcPct val="0"/>
                </a:spcBef>
              </a:pPr>
              <a:t>15</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E127C066-0C1E-4705-977A-21ECA46B5EC3}"/>
              </a:ext>
            </a:extLst>
          </p:cNvPr>
          <p:cNvSpPr>
            <a:spLocks noGrp="1"/>
          </p:cNvSpPr>
          <p:nvPr>
            <p:ph type="dt" sz="quarter" idx="1"/>
          </p:nvPr>
        </p:nvSpPr>
        <p:spPr/>
        <p:txBody>
          <a:bodyPr/>
          <a:lstStyle/>
          <a:p>
            <a:pPr>
              <a:defRPr/>
            </a:pPr>
            <a:fld id="{BDD7DB76-338D-43E9-8E0B-2CAA72905884}" type="datetime3">
              <a:rPr lang="en-GB">
                <a:solidFill>
                  <a:prstClr val="black"/>
                </a:solidFill>
              </a:rPr>
              <a:pPr>
                <a:defRPr/>
              </a:pPr>
              <a:t>1 November, 2024</a:t>
            </a:fld>
            <a:endParaRPr lang="en-GB" dirty="0">
              <a:solidFill>
                <a:prstClr val="black"/>
              </a:solidFill>
            </a:endParaRPr>
          </a:p>
        </p:txBody>
      </p:sp>
      <p:sp>
        <p:nvSpPr>
          <p:cNvPr id="2" name="Footer Placeholder 1">
            <a:extLst>
              <a:ext uri="{FF2B5EF4-FFF2-40B4-BE49-F238E27FC236}">
                <a16:creationId xmlns:a16="http://schemas.microsoft.com/office/drawing/2014/main" id="{58EE8A70-5E99-4440-84B6-D726BE5795E0}"/>
              </a:ext>
            </a:extLst>
          </p:cNvPr>
          <p:cNvSpPr>
            <a:spLocks noGrp="1"/>
          </p:cNvSpPr>
          <p:nvPr>
            <p:ph type="ftr" sz="quarter" idx="4"/>
          </p:nvPr>
        </p:nvSpPr>
        <p:spPr/>
        <p:txBody>
          <a:bodyPr/>
          <a:lstStyle/>
          <a:p>
            <a:pPr>
              <a:defRPr/>
            </a:pPr>
            <a:r>
              <a:rPr lang="en-GB" dirty="0">
                <a:solidFill>
                  <a:prstClr val="black"/>
                </a:solidFill>
              </a:rPr>
              <a:t>TARGET Antibiotics Presentation - Optional - 11.07.17</a:t>
            </a:r>
          </a:p>
        </p:txBody>
      </p:sp>
      <p:sp>
        <p:nvSpPr>
          <p:cNvPr id="3" name="Header Placeholder 2">
            <a:extLst>
              <a:ext uri="{FF2B5EF4-FFF2-40B4-BE49-F238E27FC236}">
                <a16:creationId xmlns:a16="http://schemas.microsoft.com/office/drawing/2014/main" id="{9F9FA13E-0248-4205-B393-8E5444DDBB88}"/>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F81AA76-4EEA-401F-A524-AEC481D3CE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8E2DB1B2-BFB1-4AFA-8F7C-89CD67ADC5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notes:</a:t>
            </a:r>
            <a:endParaRPr lang="en-GB" altLang="en-US" u="none" dirty="0"/>
          </a:p>
          <a:p>
            <a:pPr eaLnBrk="1" hangingPunct="1">
              <a:spcBef>
                <a:spcPct val="0"/>
              </a:spcBef>
            </a:pPr>
            <a:r>
              <a:rPr lang="en-GB" altLang="en-US" b="0" dirty="0"/>
              <a:t>These are examples of the training resources available on the TARGET antibiotics website.  </a:t>
            </a:r>
          </a:p>
          <a:p>
            <a:pPr eaLnBrk="1" hangingPunct="1">
              <a:spcBef>
                <a:spcPct val="0"/>
              </a:spcBef>
            </a:pPr>
            <a:r>
              <a:rPr lang="en-GB" altLang="en-US" b="0" dirty="0"/>
              <a:t>Many of the most recent TARGET webinars are specific to  antibiotic use covering topics like delayed prescribing and remote consultations</a:t>
            </a:r>
          </a:p>
          <a:p>
            <a:pPr eaLnBrk="1" hangingPunct="1">
              <a:spcBef>
                <a:spcPct val="0"/>
              </a:spcBef>
            </a:pPr>
            <a:endParaRPr lang="en-GB" altLang="en-US" b="1" dirty="0"/>
          </a:p>
        </p:txBody>
      </p:sp>
      <p:sp>
        <p:nvSpPr>
          <p:cNvPr id="52228" name="Slide Number Placeholder 3">
            <a:extLst>
              <a:ext uri="{FF2B5EF4-FFF2-40B4-BE49-F238E27FC236}">
                <a16:creationId xmlns:a16="http://schemas.microsoft.com/office/drawing/2014/main" id="{2BB46197-6BCF-4AC4-A312-ED7F6D98BF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284965-457E-4B27-B070-2F3FAE55757C}" type="slidenum">
              <a:rPr lang="en-GB" altLang="en-US" sz="1300" smtClean="0">
                <a:solidFill>
                  <a:srgbClr val="000000"/>
                </a:solidFill>
              </a:rPr>
              <a:pPr>
                <a:spcBef>
                  <a:spcPct val="0"/>
                </a:spcBef>
              </a:pPr>
              <a:t>16</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77AA9F53-4CF2-46A1-BA7B-526286B057C5}"/>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39CE4F94-3A54-4B59-AB4E-3EB84A296C5D}"/>
              </a:ext>
            </a:extLst>
          </p:cNvPr>
          <p:cNvSpPr>
            <a:spLocks noGrp="1"/>
          </p:cNvSpPr>
          <p:nvPr>
            <p:ph type="dt" sz="quarter" idx="1"/>
          </p:nvPr>
        </p:nvSpPr>
        <p:spPr/>
        <p:txBody>
          <a:bodyPr/>
          <a:lstStyle/>
          <a:p>
            <a:pPr>
              <a:defRPr/>
            </a:pPr>
            <a:fld id="{56794B8C-A6C9-49E5-8BEC-98360030F312}" type="datetime3">
              <a:rPr lang="en-GB">
                <a:solidFill>
                  <a:prstClr val="black"/>
                </a:solidFill>
              </a:rPr>
              <a:pPr>
                <a:defRPr/>
              </a:pPr>
              <a:t>1 November, 2024</a:t>
            </a:fld>
            <a:endParaRPr lang="en-GB"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B61D5F6-8FFB-4621-9564-FB2C9A7F59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4C20900C-D107-41EC-AC5E-95742D985B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r>
              <a:rPr lang="en-GB" altLang="en-US" b="1" u="sng" dirty="0"/>
              <a:t>:</a:t>
            </a:r>
            <a:endParaRPr lang="en-GB" altLang="en-US" dirty="0"/>
          </a:p>
          <a:p>
            <a:pPr eaLnBrk="1" hangingPunct="1">
              <a:spcBef>
                <a:spcPct val="0"/>
              </a:spcBef>
            </a:pPr>
            <a:r>
              <a:rPr lang="en-GB" altLang="en-US" b="0" dirty="0"/>
              <a:t>These are examples of the training resources available on the TARGET antibiotics website.  </a:t>
            </a:r>
          </a:p>
          <a:p>
            <a:pPr eaLnBrk="1" hangingPunct="1">
              <a:spcBef>
                <a:spcPct val="0"/>
              </a:spcBef>
            </a:pPr>
            <a:r>
              <a:rPr lang="en-GB" altLang="en-US" b="0" dirty="0"/>
              <a:t>Check out these podcasts to learn more about resistance and management for Upper respiratory tract infections.</a:t>
            </a:r>
          </a:p>
        </p:txBody>
      </p:sp>
      <p:sp>
        <p:nvSpPr>
          <p:cNvPr id="54276" name="Slide Number Placeholder 3">
            <a:extLst>
              <a:ext uri="{FF2B5EF4-FFF2-40B4-BE49-F238E27FC236}">
                <a16:creationId xmlns:a16="http://schemas.microsoft.com/office/drawing/2014/main" id="{9B8ACD7F-7598-4F69-8CE1-7D79824DBD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4F0B94-072E-4B30-9FBA-735043ADF7BB}" type="slidenum">
              <a:rPr lang="en-GB" altLang="en-US" sz="1300" smtClean="0">
                <a:solidFill>
                  <a:srgbClr val="000000"/>
                </a:solidFill>
              </a:rPr>
              <a:pPr>
                <a:spcBef>
                  <a:spcPct val="0"/>
                </a:spcBef>
              </a:pPr>
              <a:t>17</a:t>
            </a:fld>
            <a:endParaRPr lang="en-GB" altLang="en-US" sz="1300">
              <a:solidFill>
                <a:srgbClr val="000000"/>
              </a:solidFill>
            </a:endParaRPr>
          </a:p>
        </p:txBody>
      </p:sp>
      <p:sp>
        <p:nvSpPr>
          <p:cNvPr id="6" name="Header Placeholder 5">
            <a:extLst>
              <a:ext uri="{FF2B5EF4-FFF2-40B4-BE49-F238E27FC236}">
                <a16:creationId xmlns:a16="http://schemas.microsoft.com/office/drawing/2014/main" id="{3B865AE2-84B4-4CFA-B5A4-0435AB4012F2}"/>
              </a:ext>
            </a:extLst>
          </p:cNvPr>
          <p:cNvSpPr>
            <a:spLocks noGrp="1"/>
          </p:cNvSpPr>
          <p:nvPr>
            <p:ph type="hdr" sz="quarter"/>
          </p:nvPr>
        </p:nvSpPr>
        <p:spPr/>
        <p:txBody>
          <a:bodyPr/>
          <a:lstStyle/>
          <a:p>
            <a:pPr>
              <a:defRPr/>
            </a:pPr>
            <a:r>
              <a:rPr lang="en-GB">
                <a:solidFill>
                  <a:prstClr val="black"/>
                </a:solidFill>
              </a:rPr>
              <a:t>TARGET antibiotics presentation 18.09.14</a:t>
            </a:r>
          </a:p>
        </p:txBody>
      </p:sp>
      <p:sp>
        <p:nvSpPr>
          <p:cNvPr id="7" name="Date Placeholder 6">
            <a:extLst>
              <a:ext uri="{FF2B5EF4-FFF2-40B4-BE49-F238E27FC236}">
                <a16:creationId xmlns:a16="http://schemas.microsoft.com/office/drawing/2014/main" id="{CEBC7087-C183-485E-A36A-15834AC34430}"/>
              </a:ext>
            </a:extLst>
          </p:cNvPr>
          <p:cNvSpPr>
            <a:spLocks noGrp="1"/>
          </p:cNvSpPr>
          <p:nvPr>
            <p:ph type="dt" sz="quarter" idx="1"/>
          </p:nvPr>
        </p:nvSpPr>
        <p:spPr/>
        <p:txBody>
          <a:bodyPr/>
          <a:lstStyle/>
          <a:p>
            <a:pPr>
              <a:defRPr/>
            </a:pPr>
            <a:fld id="{56794B8C-A6C9-49E5-8BEC-98360030F312}" type="datetime3">
              <a:rPr lang="en-GB">
                <a:solidFill>
                  <a:prstClr val="black"/>
                </a:solidFill>
              </a:rPr>
              <a:pPr>
                <a:defRPr/>
              </a:pPr>
              <a:t>1 November, 2024</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4925746-0123-4CDD-8E0B-D54F7DB317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D34F8618-A03B-47C0-8E65-A0FF7BD588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Presenter talk: </a:t>
            </a:r>
          </a:p>
          <a:p>
            <a:pPr eaLnBrk="1" hangingPunct="1">
              <a:spcBef>
                <a:spcPct val="0"/>
              </a:spcBef>
            </a:pPr>
            <a:endParaRPr lang="en-GB" altLang="en-US" dirty="0"/>
          </a:p>
          <a:p>
            <a:pPr eaLnBrk="1" hangingPunct="1">
              <a:spcBef>
                <a:spcPct val="0"/>
              </a:spcBef>
            </a:pPr>
            <a:r>
              <a:rPr lang="en-GB" altLang="en-US" b="0" dirty="0"/>
              <a:t>e-Bug is an international programme that aims to educate children and young people on the spread of infection and use of antimicrobials. The respiratory hygiene topic supports students to understand how to limit the spread of microbes when coughing and sneezing and why this is important, and the hand hygiene topic teaches students about good hand washing behaviours to remove the microbes that build up on the hands and why failing to do so can cause infection.</a:t>
            </a:r>
          </a:p>
          <a:p>
            <a:pPr eaLnBrk="1" hangingPunct="1">
              <a:spcBef>
                <a:spcPct val="0"/>
              </a:spcBef>
            </a:pPr>
            <a:endParaRPr lang="en-GB" altLang="en-US" b="0" dirty="0"/>
          </a:p>
          <a:p>
            <a:pPr eaLnBrk="1" hangingPunct="1">
              <a:spcBef>
                <a:spcPct val="0"/>
              </a:spcBef>
            </a:pPr>
            <a:r>
              <a:rPr lang="en-GB" altLang="en-US" b="0" dirty="0"/>
              <a:t>Promoting positive behaviour change amongst children and young people can help to ensure that we are educating appropriate use of antimicrobials to the users and prescribers of the future.</a:t>
            </a:r>
          </a:p>
        </p:txBody>
      </p:sp>
      <p:sp>
        <p:nvSpPr>
          <p:cNvPr id="50180" name="Slide Number Placeholder 3">
            <a:extLst>
              <a:ext uri="{FF2B5EF4-FFF2-40B4-BE49-F238E27FC236}">
                <a16:creationId xmlns:a16="http://schemas.microsoft.com/office/drawing/2014/main" id="{B394B789-F2F9-43A7-873A-C9680A2F71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9AB79E-2A80-4908-8F97-8694A39D22A3}" type="slidenum">
              <a:rPr lang="en-GB" altLang="en-US" sz="1300" smtClean="0">
                <a:solidFill>
                  <a:srgbClr val="000000"/>
                </a:solidFill>
              </a:rPr>
              <a:pPr>
                <a:spcBef>
                  <a:spcPct val="0"/>
                </a:spcBef>
              </a:pPr>
              <a:t>18</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05A5EA33-3B0D-4156-8DCC-FD711DE5DC17}"/>
              </a:ext>
            </a:extLst>
          </p:cNvPr>
          <p:cNvSpPr>
            <a:spLocks noGrp="1"/>
          </p:cNvSpPr>
          <p:nvPr>
            <p:ph type="dt" sz="quarter" idx="1"/>
          </p:nvPr>
        </p:nvSpPr>
        <p:spPr/>
        <p:txBody>
          <a:bodyPr/>
          <a:lstStyle/>
          <a:p>
            <a:pPr>
              <a:defRPr/>
            </a:pPr>
            <a:fld id="{6BBC9F78-258D-47B4-99C9-6AE2E6D23A9B}" type="datetime3">
              <a:rPr lang="en-GB">
                <a:solidFill>
                  <a:prstClr val="black"/>
                </a:solidFill>
              </a:rPr>
              <a:pPr>
                <a:defRPr/>
              </a:pPr>
              <a:t>1 November, 2024</a:t>
            </a:fld>
            <a:endParaRPr lang="en-GB">
              <a:solidFill>
                <a:prstClr val="black"/>
              </a:solidFill>
            </a:endParaRPr>
          </a:p>
        </p:txBody>
      </p:sp>
      <p:sp>
        <p:nvSpPr>
          <p:cNvPr id="2" name="Footer Placeholder 1">
            <a:extLst>
              <a:ext uri="{FF2B5EF4-FFF2-40B4-BE49-F238E27FC236}">
                <a16:creationId xmlns:a16="http://schemas.microsoft.com/office/drawing/2014/main" id="{29AC56CB-3611-4F33-8A8C-A11CCA7B2B59}"/>
              </a:ext>
            </a:extLst>
          </p:cNvPr>
          <p:cNvSpPr>
            <a:spLocks noGrp="1"/>
          </p:cNvSpPr>
          <p:nvPr>
            <p:ph type="ftr" sz="quarter" idx="4"/>
          </p:nvPr>
        </p:nvSpPr>
        <p:spPr/>
        <p:txBody>
          <a:bodyPr/>
          <a:lstStyle/>
          <a:p>
            <a:pPr>
              <a:defRPr/>
            </a:pPr>
            <a:r>
              <a:rPr lang="en-GB">
                <a:solidFill>
                  <a:prstClr val="black"/>
                </a:solidFill>
              </a:rPr>
              <a:t>TARGET Antibiotics Presentation - Optional - 11.07.17</a:t>
            </a:r>
          </a:p>
        </p:txBody>
      </p:sp>
      <p:sp>
        <p:nvSpPr>
          <p:cNvPr id="3" name="Header Placeholder 2">
            <a:extLst>
              <a:ext uri="{FF2B5EF4-FFF2-40B4-BE49-F238E27FC236}">
                <a16:creationId xmlns:a16="http://schemas.microsoft.com/office/drawing/2014/main" id="{109CED19-A9FC-47EF-8600-55D8334B5A54}"/>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30C7D5A0-55B0-416B-AFDE-455E3C81B0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207520CB-CD1D-4387-B8BA-5C73FA994BCD}"/>
              </a:ext>
            </a:extLst>
          </p:cNvPr>
          <p:cNvSpPr>
            <a:spLocks noGrp="1"/>
          </p:cNvSpPr>
          <p:nvPr>
            <p:ph type="body" idx="1"/>
          </p:nvPr>
        </p:nvSpPr>
        <p:spPr bwMode="auto"/>
        <p:txBody>
          <a:bodyPr wrap="square" numCol="1" anchor="t" anchorCtr="0" compatLnSpc="1">
            <a:prstTxWarp prst="textNoShape">
              <a:avLst/>
            </a:prstTxWarp>
          </a:bodyPr>
          <a:lstStyle/>
          <a:p>
            <a:pPr>
              <a:defRPr/>
            </a:pPr>
            <a:r>
              <a:rPr lang="en-GB" altLang="en-US" b="1" u="none" dirty="0"/>
              <a:t>Presenter notes:</a:t>
            </a:r>
          </a:p>
          <a:p>
            <a:pPr>
              <a:defRPr/>
            </a:pPr>
            <a:r>
              <a:rPr lang="en-GB" altLang="en-US" b="0" dirty="0"/>
              <a:t>Developing an action plan with who will be responsible is important, as otherwise good intentions may not be converted into action</a:t>
            </a:r>
          </a:p>
          <a:p>
            <a:pPr eaLnBrk="1" hangingPunct="1">
              <a:buFont typeface="Arial" panose="020B0604020202020204" pitchFamily="34" charset="0"/>
              <a:buAutoNum type="arabicPeriod"/>
            </a:pPr>
            <a:r>
              <a:rPr lang="en-GB" altLang="en-US" sz="1200" b="0" dirty="0"/>
              <a:t>Agree criteria for prescribing, so parents do not return to a different clinician</a:t>
            </a:r>
          </a:p>
          <a:p>
            <a:pPr eaLnBrk="1" hangingPunct="1">
              <a:buFont typeface="Arial" panose="020B0604020202020204" pitchFamily="34" charset="0"/>
              <a:buAutoNum type="arabicPeriod"/>
            </a:pPr>
            <a:r>
              <a:rPr lang="en-GB" altLang="en-US" sz="1200" b="0" dirty="0"/>
              <a:t>Use the children’s Healthier Together website (if available) or TARGET TYI-RTI leaflet </a:t>
            </a:r>
          </a:p>
          <a:p>
            <a:pPr eaLnBrk="1" hangingPunct="1">
              <a:buFont typeface="Arial" panose="020B0604020202020204" pitchFamily="34" charset="0"/>
              <a:buAutoNum type="arabicPeriod"/>
            </a:pPr>
            <a:r>
              <a:rPr lang="en-GB" altLang="en-US" sz="1200" b="0" dirty="0"/>
              <a:t>Use back-up / delayed prescribing </a:t>
            </a:r>
          </a:p>
          <a:p>
            <a:pPr eaLnBrk="1" hangingPunct="1">
              <a:buFont typeface="Arial" panose="020B0604020202020204" pitchFamily="34" charset="0"/>
              <a:buAutoNum type="arabicPeriod"/>
            </a:pPr>
            <a:r>
              <a:rPr lang="en-GB" altLang="en-US" sz="1200" b="0" dirty="0"/>
              <a:t>Set up computer reminders for leaflets and back-up antibiotics </a:t>
            </a:r>
          </a:p>
          <a:p>
            <a:pPr eaLnBrk="1" hangingPunct="1">
              <a:buFont typeface="Arial" panose="020B0604020202020204" pitchFamily="34" charset="0"/>
              <a:buAutoNum type="arabicPeriod"/>
            </a:pPr>
            <a:r>
              <a:rPr lang="en-GB" altLang="en-US" sz="1200" b="0" dirty="0"/>
              <a:t>Use delayed date on electronic prescription </a:t>
            </a:r>
          </a:p>
          <a:p>
            <a:pPr eaLnBrk="1" hangingPunct="1">
              <a:buFont typeface="Arial" panose="020B0604020202020204" pitchFamily="34" charset="0"/>
              <a:buAutoNum type="arabicPeriod"/>
            </a:pPr>
            <a:r>
              <a:rPr lang="en-GB" altLang="en-US" sz="1200" b="0" dirty="0">
                <a:solidFill>
                  <a:srgbClr val="000000"/>
                </a:solidFill>
              </a:rPr>
              <a:t>Do an audit of self-care, safety netting &amp; antibiotic advice</a:t>
            </a:r>
          </a:p>
          <a:p>
            <a:pPr eaLnBrk="1" hangingPunct="1">
              <a:buFont typeface="Arial" panose="020B0604020202020204" pitchFamily="34" charset="0"/>
              <a:buAutoNum type="arabicPeriod"/>
            </a:pPr>
            <a:r>
              <a:rPr lang="en-GB" altLang="en-US" sz="1200" b="0" dirty="0"/>
              <a:t>Complete TARGET webinar on managing children with infections</a:t>
            </a:r>
          </a:p>
          <a:p>
            <a:pPr>
              <a:defRPr/>
            </a:pPr>
            <a:endParaRPr lang="en-GB" altLang="en-US" b="1" dirty="0"/>
          </a:p>
        </p:txBody>
      </p:sp>
      <p:sp>
        <p:nvSpPr>
          <p:cNvPr id="56324" name="Slide Number Placeholder 4">
            <a:extLst>
              <a:ext uri="{FF2B5EF4-FFF2-40B4-BE49-F238E27FC236}">
                <a16:creationId xmlns:a16="http://schemas.microsoft.com/office/drawing/2014/main" id="{5D9FB39B-566C-4FA8-9357-8E95FCFC7D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D07B6E-EC1A-4028-A348-BD9EF4F26B4C}" type="slidenum">
              <a:rPr lang="en-GB" altLang="en-US" sz="1300" smtClean="0">
                <a:solidFill>
                  <a:srgbClr val="000000"/>
                </a:solidFill>
              </a:rPr>
              <a:pPr>
                <a:spcBef>
                  <a:spcPct val="0"/>
                </a:spcBef>
              </a:pPr>
              <a:t>19</a:t>
            </a:fld>
            <a:endParaRPr lang="en-GB" altLang="en-US" sz="1300">
              <a:solidFill>
                <a:srgbClr val="000000"/>
              </a:solidFill>
            </a:endParaRPr>
          </a:p>
        </p:txBody>
      </p:sp>
      <p:sp>
        <p:nvSpPr>
          <p:cNvPr id="6" name="Date Placeholder 5">
            <a:extLst>
              <a:ext uri="{FF2B5EF4-FFF2-40B4-BE49-F238E27FC236}">
                <a16:creationId xmlns:a16="http://schemas.microsoft.com/office/drawing/2014/main" id="{1B195802-BA19-4AA4-A998-92E53677E35E}"/>
              </a:ext>
            </a:extLst>
          </p:cNvPr>
          <p:cNvSpPr>
            <a:spLocks noGrp="1"/>
          </p:cNvSpPr>
          <p:nvPr>
            <p:ph type="dt" sz="quarter" idx="1"/>
          </p:nvPr>
        </p:nvSpPr>
        <p:spPr/>
        <p:txBody>
          <a:bodyPr/>
          <a:lstStyle/>
          <a:p>
            <a:pPr>
              <a:defRPr/>
            </a:pPr>
            <a:fld id="{29E3D0CC-9E38-4DA0-B2B5-65F85F518B9D}" type="datetime3">
              <a:rPr lang="en-GB">
                <a:solidFill>
                  <a:prstClr val="black"/>
                </a:solidFill>
              </a:rPr>
              <a:pPr>
                <a:defRPr/>
              </a:pPr>
              <a:t>1 November, 2024</a:t>
            </a:fld>
            <a:endParaRPr lang="en-GB">
              <a:solidFill>
                <a:prstClr val="black"/>
              </a:solidFill>
            </a:endParaRPr>
          </a:p>
        </p:txBody>
      </p:sp>
      <p:sp>
        <p:nvSpPr>
          <p:cNvPr id="2" name="Footer Placeholder 1">
            <a:extLst>
              <a:ext uri="{FF2B5EF4-FFF2-40B4-BE49-F238E27FC236}">
                <a16:creationId xmlns:a16="http://schemas.microsoft.com/office/drawing/2014/main" id="{CAD77598-2893-4592-A23E-81ED4DA02380}"/>
              </a:ext>
            </a:extLst>
          </p:cNvPr>
          <p:cNvSpPr>
            <a:spLocks noGrp="1"/>
          </p:cNvSpPr>
          <p:nvPr>
            <p:ph type="ftr" sz="quarter" idx="4"/>
          </p:nvPr>
        </p:nvSpPr>
        <p:spPr/>
        <p:txBody>
          <a:bodyPr/>
          <a:lstStyle/>
          <a:p>
            <a:pPr>
              <a:defRPr/>
            </a:pPr>
            <a:r>
              <a:rPr lang="en-GB">
                <a:solidFill>
                  <a:prstClr val="black"/>
                </a:solidFill>
              </a:rPr>
              <a:t>TARGET Antibiotics Presentation - CS: Acute Otitis Media - 19.06.18</a:t>
            </a:r>
          </a:p>
        </p:txBody>
      </p:sp>
      <p:sp>
        <p:nvSpPr>
          <p:cNvPr id="3" name="Header Placeholder 2">
            <a:extLst>
              <a:ext uri="{FF2B5EF4-FFF2-40B4-BE49-F238E27FC236}">
                <a16:creationId xmlns:a16="http://schemas.microsoft.com/office/drawing/2014/main" id="{984BA36C-012D-4424-A9CC-9DC61EB6C212}"/>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531D633-09F1-41E3-ADB8-7C6714EAF8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166ABB4-D08A-4526-9073-517ECDBA33E0}"/>
              </a:ext>
            </a:extLst>
          </p:cNvPr>
          <p:cNvSpPr>
            <a:spLocks noGrp="1"/>
          </p:cNvSpPr>
          <p:nvPr>
            <p:ph type="body" idx="1"/>
          </p:nvPr>
        </p:nvSpPr>
        <p:spPr bwMode="auto"/>
        <p:txBody>
          <a:bodyPr wrap="square" numCol="1" anchor="t" anchorCtr="0" compatLnSpc="1">
            <a:prstTxWarp prst="textNoShape">
              <a:avLst/>
            </a:prstTxWarp>
            <a:normAutofit fontScale="85000" lnSpcReduction="20000"/>
          </a:bodyPr>
          <a:lstStyle/>
          <a:p>
            <a:pPr eaLnBrk="1" hangingPunct="1">
              <a:spcBef>
                <a:spcPct val="0"/>
              </a:spcBef>
              <a:defRPr/>
            </a:pPr>
            <a:r>
              <a:rPr lang="en-GB" altLang="en-US" b="1" u="none" dirty="0"/>
              <a:t>These cases are examples that can be printed out and discussed in pairs or groups, or with the group as a whole.</a:t>
            </a:r>
            <a:endParaRPr lang="en-GB" altLang="en-US" u="none" dirty="0"/>
          </a:p>
          <a:p>
            <a:pPr eaLnBrk="1" hangingPunct="1">
              <a:spcBef>
                <a:spcPct val="0"/>
              </a:spcBef>
              <a:defRPr/>
            </a:pPr>
            <a:endParaRPr lang="en-GB" altLang="en-US" b="1" u="sng" dirty="0"/>
          </a:p>
          <a:p>
            <a:pPr eaLnBrk="1" hangingPunct="1">
              <a:spcBef>
                <a:spcPct val="0"/>
              </a:spcBef>
              <a:defRPr/>
            </a:pPr>
            <a:r>
              <a:rPr lang="en-GB" altLang="en-US" b="1" u="sng" dirty="0"/>
              <a:t>Presenter talk/notes:</a:t>
            </a:r>
            <a:endParaRPr lang="en-GB" altLang="en-US" dirty="0"/>
          </a:p>
          <a:p>
            <a:pPr eaLnBrk="1" hangingPunct="1">
              <a:spcBef>
                <a:spcPct val="0"/>
              </a:spcBef>
              <a:defRPr/>
            </a:pPr>
            <a:r>
              <a:rPr lang="en-GB" altLang="en-US" b="0" dirty="0"/>
              <a:t>So what about this case of AOM?</a:t>
            </a:r>
          </a:p>
          <a:p>
            <a:pPr eaLnBrk="1" hangingPunct="1">
              <a:spcBef>
                <a:spcPct val="0"/>
              </a:spcBef>
              <a:defRPr/>
            </a:pPr>
            <a:r>
              <a:rPr lang="en-GB" altLang="en-US" b="0" dirty="0"/>
              <a:t>What does the evidence show? Most importantly 60% of AOM resolve in 24 h without antibiotics, </a:t>
            </a:r>
          </a:p>
          <a:p>
            <a:pPr eaLnBrk="1" hangingPunct="1">
              <a:spcBef>
                <a:spcPct val="0"/>
              </a:spcBef>
              <a:defRPr/>
            </a:pPr>
            <a:r>
              <a:rPr lang="en-GB" altLang="en-US" b="0" dirty="0"/>
              <a:t>Furthermore antibiotics  only reduce pain at 2 days when most would have already resolved  with Number Needed To Treat (NNT) of 15 </a:t>
            </a:r>
          </a:p>
          <a:p>
            <a:pPr eaLnBrk="1" hangingPunct="1">
              <a:spcBef>
                <a:spcPct val="0"/>
              </a:spcBef>
              <a:defRPr/>
            </a:pPr>
            <a:r>
              <a:rPr lang="en-GB" altLang="en-US" b="0" dirty="0"/>
              <a:t>Antibiotics do not prevent deafness</a:t>
            </a:r>
          </a:p>
          <a:p>
            <a:pPr eaLnBrk="1" hangingPunct="1">
              <a:spcBef>
                <a:spcPct val="0"/>
              </a:spcBef>
              <a:defRPr/>
            </a:pPr>
            <a:endParaRPr lang="en-GB" altLang="en-US" b="0" dirty="0"/>
          </a:p>
          <a:p>
            <a:pPr eaLnBrk="1" hangingPunct="1">
              <a:spcBef>
                <a:spcPct val="0"/>
              </a:spcBef>
              <a:defRPr/>
            </a:pPr>
            <a:r>
              <a:rPr lang="en-GB" altLang="en-US" b="0" dirty="0"/>
              <a:t>Consider 2 or 3-day delayed or immediate antibiotics for pain relief if:</a:t>
            </a:r>
          </a:p>
          <a:p>
            <a:pPr eaLnBrk="1" hangingPunct="1">
              <a:spcBef>
                <a:spcPct val="0"/>
              </a:spcBef>
              <a:buFontTx/>
              <a:buChar char="•"/>
              <a:defRPr/>
            </a:pPr>
            <a:r>
              <a:rPr lang="en-GB" altLang="en-US" b="0" dirty="0"/>
              <a:t> &lt;2 years AND bilateral AOM (NNT4) or bulging membrane &amp; ≥ 4 marked symptoms</a:t>
            </a:r>
          </a:p>
          <a:p>
            <a:pPr eaLnBrk="1" hangingPunct="1">
              <a:spcBef>
                <a:spcPct val="0"/>
              </a:spcBef>
              <a:buFontTx/>
              <a:buChar char="•"/>
              <a:defRPr/>
            </a:pPr>
            <a:r>
              <a:rPr lang="en-GB" altLang="en-US" b="0" dirty="0"/>
              <a:t> All ages with otorrhoea NNT3</a:t>
            </a:r>
            <a:r>
              <a:rPr lang="en-GB" altLang="en-US" b="0" baseline="30000" dirty="0"/>
              <a:t> </a:t>
            </a:r>
            <a:endParaRPr lang="en-GB" altLang="en-US" b="0" dirty="0"/>
          </a:p>
          <a:p>
            <a:pPr eaLnBrk="1" hangingPunct="1">
              <a:spcBef>
                <a:spcPct val="0"/>
              </a:spcBef>
              <a:defRPr/>
            </a:pPr>
            <a:endParaRPr lang="en-GB" altLang="en-US" b="0" dirty="0"/>
          </a:p>
          <a:p>
            <a:pPr eaLnBrk="1" hangingPunct="1">
              <a:spcBef>
                <a:spcPct val="0"/>
              </a:spcBef>
              <a:defRPr/>
            </a:pPr>
            <a:r>
              <a:rPr lang="en-GB" altLang="en-US" b="0" dirty="0"/>
              <a:t>Therefore in this situation antibiotics are unlikely to be beneficial</a:t>
            </a:r>
          </a:p>
          <a:p>
            <a:pPr eaLnBrk="1" hangingPunct="1">
              <a:spcBef>
                <a:spcPct val="0"/>
              </a:spcBef>
              <a:defRPr/>
            </a:pPr>
            <a:endParaRPr lang="en-GB" altLang="en-US" dirty="0"/>
          </a:p>
          <a:p>
            <a:pPr eaLnBrk="1" hangingPunct="1">
              <a:spcBef>
                <a:spcPct val="0"/>
              </a:spcBef>
              <a:defRPr/>
            </a:pPr>
            <a:r>
              <a:rPr lang="en-GB" altLang="en-US" dirty="0"/>
              <a:t>Evidence </a:t>
            </a:r>
          </a:p>
          <a:p>
            <a:pPr eaLnBrk="1" hangingPunct="1">
              <a:spcBef>
                <a:spcPct val="0"/>
              </a:spcBef>
              <a:defRPr/>
            </a:pPr>
            <a:endParaRPr lang="en-GB" altLang="en-US" b="0" dirty="0"/>
          </a:p>
          <a:p>
            <a:pPr eaLnBrk="1" hangingPunct="1">
              <a:spcBef>
                <a:spcPct val="0"/>
              </a:spcBef>
              <a:defRPr/>
            </a:pPr>
            <a:r>
              <a:rPr lang="en-GB" altLang="en-US" b="0" dirty="0"/>
              <a:t>Rovers MM, </a:t>
            </a:r>
            <a:r>
              <a:rPr lang="en-GB" altLang="en-US" b="0" dirty="0" err="1"/>
              <a:t>Glasziou</a:t>
            </a:r>
            <a:r>
              <a:rPr lang="en-GB" altLang="en-US" b="0" dirty="0"/>
              <a:t> P, Appleman CL, Burke P, McCormick DP, </a:t>
            </a:r>
            <a:r>
              <a:rPr lang="en-GB" altLang="en-US" b="0" dirty="0" err="1"/>
              <a:t>Damoiseaux</a:t>
            </a:r>
            <a:r>
              <a:rPr lang="en-GB" altLang="en-US" b="0" dirty="0"/>
              <a:t> RA, Little P, Le Saux N, Hoes AW. Predictors of pain and/or fever at 3 to 7 days for children with acute otitis media not treated initially with antibiotics: a meta-analysis of individual patient data. </a:t>
            </a:r>
            <a:r>
              <a:rPr lang="en-GB" altLang="en-US" b="0" i="1" dirty="0" err="1"/>
              <a:t>Pediatrics</a:t>
            </a:r>
            <a:r>
              <a:rPr lang="en-GB" altLang="en-US" b="0" dirty="0"/>
              <a:t> 2007;119(3):579-85 </a:t>
            </a:r>
          </a:p>
          <a:p>
            <a:pPr eaLnBrk="1" hangingPunct="1">
              <a:spcBef>
                <a:spcPct val="0"/>
              </a:spcBef>
              <a:defRPr/>
            </a:pPr>
            <a:endParaRPr lang="en-GB" altLang="en-US" b="0" i="1" dirty="0"/>
          </a:p>
          <a:p>
            <a:pPr eaLnBrk="1" hangingPunct="1">
              <a:spcBef>
                <a:spcPct val="0"/>
              </a:spcBef>
              <a:defRPr/>
            </a:pPr>
            <a:r>
              <a:rPr lang="en-GB" altLang="en-US" b="0" i="1" dirty="0"/>
              <a:t>RATIONALE: The risk of prolonged illness was 2 times higher for children &lt;2years with bilateral AOM than for children with unilateral AOM. For this sub-group parents should be advised that symptoms may persist for up to 7 days, and they should optimise analgesia use.  </a:t>
            </a:r>
            <a:endParaRPr lang="en-GB" altLang="en-US" b="0" dirty="0"/>
          </a:p>
          <a:p>
            <a:pPr eaLnBrk="1" hangingPunct="1">
              <a:spcBef>
                <a:spcPct val="0"/>
              </a:spcBef>
              <a:defRPr/>
            </a:pPr>
            <a:r>
              <a:rPr lang="en-GB" altLang="en-US" b="0" i="1" dirty="0"/>
              <a:t>The protective immunity against infections with encapsulated bacteria, such as the species that cause AOM, depends on the ability to produce specific antibodies against bacterial capsular polysaccharides, which is inadequate until 2 years of age. The anatomic features of the eustachian tubes and the nasopharynx also differ with age. Consequently, children under 2 years of age seem to be more susceptible to AOM.</a:t>
            </a:r>
            <a:endParaRPr lang="en-GB" altLang="en-US" b="0" dirty="0"/>
          </a:p>
          <a:p>
            <a:pPr eaLnBrk="1" hangingPunct="1">
              <a:spcBef>
                <a:spcPct val="0"/>
              </a:spcBef>
              <a:defRPr/>
            </a:pPr>
            <a:endParaRPr lang="en-GB" altLang="en-US" dirty="0"/>
          </a:p>
        </p:txBody>
      </p:sp>
      <p:sp>
        <p:nvSpPr>
          <p:cNvPr id="25604" name="Slide Number Placeholder 3">
            <a:extLst>
              <a:ext uri="{FF2B5EF4-FFF2-40B4-BE49-F238E27FC236}">
                <a16:creationId xmlns:a16="http://schemas.microsoft.com/office/drawing/2014/main" id="{60FDD756-CB75-4ED5-A5AD-5D4A8EBE61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0560F0-F558-467D-BB5D-38D6B426BD76}" type="slidenum">
              <a:rPr lang="en-GB" altLang="en-US" sz="1300" smtClean="0">
                <a:solidFill>
                  <a:srgbClr val="000000"/>
                </a:solidFill>
              </a:rPr>
              <a:pPr>
                <a:spcBef>
                  <a:spcPct val="0"/>
                </a:spcBef>
              </a:pPr>
              <a:t>2</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4CA10ED8-1F3F-41CE-A5AE-19BAD2FF7A29}"/>
              </a:ext>
            </a:extLst>
          </p:cNvPr>
          <p:cNvSpPr>
            <a:spLocks noGrp="1"/>
          </p:cNvSpPr>
          <p:nvPr>
            <p:ph type="dt" sz="quarter" idx="1"/>
          </p:nvPr>
        </p:nvSpPr>
        <p:spPr/>
        <p:txBody>
          <a:bodyPr/>
          <a:lstStyle/>
          <a:p>
            <a:pPr>
              <a:defRPr/>
            </a:pPr>
            <a:fld id="{902464F6-E123-448E-9BE0-462CFFCAE7D8}" type="datetime3">
              <a:rPr lang="en-GB">
                <a:solidFill>
                  <a:prstClr val="black"/>
                </a:solidFill>
              </a:rPr>
              <a:pPr>
                <a:defRPr/>
              </a:pPr>
              <a:t>1 November, 2024</a:t>
            </a:fld>
            <a:endParaRPr lang="en-GB">
              <a:solidFill>
                <a:prstClr val="black"/>
              </a:solidFill>
            </a:endParaRPr>
          </a:p>
        </p:txBody>
      </p:sp>
      <p:sp>
        <p:nvSpPr>
          <p:cNvPr id="2" name="Footer Placeholder 1">
            <a:extLst>
              <a:ext uri="{FF2B5EF4-FFF2-40B4-BE49-F238E27FC236}">
                <a16:creationId xmlns:a16="http://schemas.microsoft.com/office/drawing/2014/main" id="{F22765FE-D12D-48E0-ACD1-88AA2014E97D}"/>
              </a:ext>
            </a:extLst>
          </p:cNvPr>
          <p:cNvSpPr>
            <a:spLocks noGrp="1"/>
          </p:cNvSpPr>
          <p:nvPr>
            <p:ph type="ftr" sz="quarter" idx="4"/>
          </p:nvPr>
        </p:nvSpPr>
        <p:spPr/>
        <p:txBody>
          <a:bodyPr/>
          <a:lstStyle/>
          <a:p>
            <a:pPr>
              <a:defRPr/>
            </a:pPr>
            <a:r>
              <a:rPr lang="en-GB">
                <a:solidFill>
                  <a:prstClr val="black"/>
                </a:solidFill>
              </a:rPr>
              <a:t>TARGET Antibiotics Presentation - CS: Acute Otitis Media - 19.06.18</a:t>
            </a:r>
          </a:p>
        </p:txBody>
      </p:sp>
      <p:sp>
        <p:nvSpPr>
          <p:cNvPr id="3" name="Header Placeholder 2">
            <a:extLst>
              <a:ext uri="{FF2B5EF4-FFF2-40B4-BE49-F238E27FC236}">
                <a16:creationId xmlns:a16="http://schemas.microsoft.com/office/drawing/2014/main" id="{619E5446-24B5-4C11-A76B-C7E2E1F74AC4}"/>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1D1575C-7629-4D49-84EF-54CA615C15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9B9FB5E-1DBE-4C84-ADF9-CAEABEF3A886}"/>
              </a:ext>
            </a:extLst>
          </p:cNvPr>
          <p:cNvSpPr>
            <a:spLocks noGrp="1"/>
          </p:cNvSpPr>
          <p:nvPr>
            <p:ph type="body" idx="1"/>
          </p:nvPr>
        </p:nvSpPr>
        <p:spPr/>
        <p:txBody>
          <a:bodyPr>
            <a:normAutofit fontScale="47500" lnSpcReduction="20000"/>
          </a:bodyPr>
          <a:lstStyle/>
          <a:p>
            <a:pPr eaLnBrk="1" hangingPunct="1">
              <a:spcBef>
                <a:spcPct val="0"/>
              </a:spcBef>
              <a:defRPr/>
            </a:pPr>
            <a:r>
              <a:rPr lang="en-GB" altLang="en-US" b="1" u="sng" dirty="0"/>
              <a:t>Presenter notes:</a:t>
            </a:r>
            <a:r>
              <a:rPr lang="en-GB" altLang="en-US" b="1" dirty="0"/>
              <a:t>  </a:t>
            </a:r>
          </a:p>
          <a:p>
            <a:pPr eaLnBrk="1" hangingPunct="1">
              <a:spcBef>
                <a:spcPct val="0"/>
              </a:spcBef>
              <a:defRPr/>
            </a:pPr>
            <a:r>
              <a:rPr lang="en-GB" altLang="en-US" b="0" dirty="0"/>
              <a:t>This is an example of the NICE antimicrobial prescribing guidance. Please check to see if there are local modifications that have been made through your ICB </a:t>
            </a:r>
          </a:p>
          <a:p>
            <a:pPr eaLnBrk="1" hangingPunct="1">
              <a:spcBef>
                <a:spcPct val="0"/>
              </a:spcBef>
              <a:defRPr/>
            </a:pPr>
            <a:endParaRPr lang="en-GB" altLang="en-US" b="0" dirty="0"/>
          </a:p>
          <a:p>
            <a:pPr eaLnBrk="1" hangingPunct="1">
              <a:spcBef>
                <a:spcPct val="0"/>
              </a:spcBef>
              <a:defRPr/>
            </a:pPr>
            <a:r>
              <a:rPr lang="en-GB" altLang="en-US" b="0" dirty="0"/>
              <a:t>OM resolves in 60% in 24 h without antibiotics, which only reduce pain at 2 days (NNT15) and does not prevent deafness</a:t>
            </a:r>
          </a:p>
          <a:p>
            <a:pPr eaLnBrk="1" hangingPunct="1">
              <a:spcBef>
                <a:spcPct val="0"/>
              </a:spcBef>
              <a:defRPr/>
            </a:pPr>
            <a:endParaRPr lang="en-GB" altLang="en-US" b="0" dirty="0"/>
          </a:p>
          <a:p>
            <a:pPr eaLnBrk="1" hangingPunct="1">
              <a:spcBef>
                <a:spcPct val="0"/>
              </a:spcBef>
              <a:defRPr/>
            </a:pPr>
            <a:r>
              <a:rPr lang="en-GB" altLang="en-US" b="0" dirty="0"/>
              <a:t>If systemically very unwell, has signs and symptoms of a serious illness or high risk of complications – offer an immediate antibiotic or refer to hospital </a:t>
            </a:r>
            <a:r>
              <a:rPr lang="en-GB" altLang="en-US" b="1" dirty="0"/>
              <a:t>(click once to bring in larger font and again to get rid of larger font)</a:t>
            </a:r>
          </a:p>
          <a:p>
            <a:pPr eaLnBrk="1" hangingPunct="1">
              <a:spcBef>
                <a:spcPct val="0"/>
              </a:spcBef>
              <a:defRPr/>
            </a:pPr>
            <a:endParaRPr lang="en-GB" altLang="en-US"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b="0" dirty="0"/>
              <a:t>Consider 2 or 3-day delayed or immediate antibiotics for pain relief if: </a:t>
            </a:r>
            <a:r>
              <a:rPr lang="en-GB" altLang="en-US" b="1" dirty="0"/>
              <a:t>(click once to bring in larger font and again to get rid of larger font)</a:t>
            </a:r>
          </a:p>
          <a:p>
            <a:pPr eaLnBrk="1" hangingPunct="1">
              <a:spcBef>
                <a:spcPct val="0"/>
              </a:spcBef>
              <a:defRPr/>
            </a:pPr>
            <a:endParaRPr lang="en-GB" altLang="en-US" b="0" dirty="0"/>
          </a:p>
          <a:p>
            <a:pPr eaLnBrk="1" hangingPunct="1">
              <a:spcBef>
                <a:spcPct val="0"/>
              </a:spcBef>
              <a:buFontTx/>
              <a:buChar char="•"/>
              <a:defRPr/>
            </a:pPr>
            <a:r>
              <a:rPr lang="en-GB" altLang="en-US" b="0" dirty="0"/>
              <a:t> &lt;2 years AND bilateral AOM </a:t>
            </a:r>
          </a:p>
          <a:p>
            <a:pPr eaLnBrk="1" hangingPunct="1">
              <a:spcBef>
                <a:spcPct val="0"/>
              </a:spcBef>
              <a:buFontTx/>
              <a:buChar char="•"/>
              <a:defRPr/>
            </a:pPr>
            <a:r>
              <a:rPr lang="en-GB" b="0" dirty="0">
                <a:latin typeface="Arial"/>
                <a:ea typeface="Arial"/>
                <a:cs typeface="Times New Roman"/>
              </a:rPr>
              <a:t>OR</a:t>
            </a:r>
          </a:p>
          <a:p>
            <a:pPr marL="171450" indent="-171450" eaLnBrk="1" hangingPunct="1">
              <a:spcBef>
                <a:spcPct val="0"/>
              </a:spcBef>
              <a:buFont typeface="Arial" panose="020B0604020202020204" pitchFamily="34" charset="0"/>
              <a:buChar char="•"/>
              <a:defRPr/>
            </a:pPr>
            <a:r>
              <a:rPr lang="en-GB" b="0" dirty="0">
                <a:latin typeface="Arial"/>
                <a:ea typeface="Arial"/>
                <a:cs typeface="Times New Roman"/>
              </a:rPr>
              <a:t>Otorrhoea (discharge from eardrum) in any child our young person</a:t>
            </a:r>
          </a:p>
          <a:p>
            <a:pPr marL="171450" indent="-171450" eaLnBrk="1" hangingPunct="1">
              <a:spcBef>
                <a:spcPct val="0"/>
              </a:spcBef>
              <a:buFont typeface="Arial" panose="020B0604020202020204" pitchFamily="34" charset="0"/>
              <a:buChar char="•"/>
              <a:defRPr/>
            </a:pPr>
            <a:endParaRPr lang="en-GB" altLang="en-US" b="0" dirty="0">
              <a:latin typeface="Arial"/>
              <a:cs typeface="Times New Roman"/>
            </a:endParaRPr>
          </a:p>
          <a:p>
            <a:pPr marL="171450" indent="-171450" eaLnBrk="1" hangingPunct="1">
              <a:spcBef>
                <a:spcPct val="0"/>
              </a:spcBef>
              <a:buFont typeface="Arial" panose="020B0604020202020204" pitchFamily="34" charset="0"/>
              <a:buChar char="•"/>
              <a:defRPr/>
            </a:pPr>
            <a:r>
              <a:rPr lang="en-GB" altLang="en-US" b="0" dirty="0"/>
              <a:t>(NEW) Consider </a:t>
            </a:r>
            <a:r>
              <a:rPr lang="en-GB" sz="1800" b="0" dirty="0"/>
              <a:t>Phenazone 40 mg/g with lidocaine 10 mg/g</a:t>
            </a:r>
            <a:r>
              <a:rPr lang="en-GB" b="0" dirty="0"/>
              <a:t> drops if immediate antibiotic is not given and there is no ear drum perforation or otorrhoea</a:t>
            </a:r>
          </a:p>
          <a:p>
            <a:pPr marL="171450" indent="-171450" eaLnBrk="1" hangingPunct="1">
              <a:spcBef>
                <a:spcPct val="0"/>
              </a:spcBef>
              <a:buFont typeface="Arial" panose="020B0604020202020204" pitchFamily="34" charset="0"/>
              <a:buChar char="•"/>
              <a:defRPr/>
            </a:pPr>
            <a:r>
              <a:rPr lang="en-GB" b="0" dirty="0"/>
              <a:t>If providing no antibiotic or back up prescription advise to seek medical help (or take back-up prescription) if no improvement in 3 days.</a:t>
            </a:r>
          </a:p>
          <a:p>
            <a:pPr marL="171450" indent="-171450" eaLnBrk="1" hangingPunct="1">
              <a:spcBef>
                <a:spcPct val="0"/>
              </a:spcBef>
              <a:buFont typeface="Arial" panose="020B0604020202020204" pitchFamily="34" charset="0"/>
              <a:buChar char="•"/>
              <a:defRPr/>
            </a:pPr>
            <a:r>
              <a:rPr lang="en-GB" altLang="en-US" b="0" dirty="0"/>
              <a:t>Advise to seek medical help if child/young person becomes very unwell.</a:t>
            </a:r>
          </a:p>
          <a:p>
            <a:pPr eaLnBrk="1" hangingPunct="1">
              <a:spcBef>
                <a:spcPct val="0"/>
              </a:spcBef>
              <a:defRPr/>
            </a:pPr>
            <a:endParaRPr lang="en-GB" altLang="en-US" dirty="0"/>
          </a:p>
          <a:p>
            <a:pPr eaLnBrk="1" hangingPunct="1">
              <a:spcBef>
                <a:spcPct val="0"/>
              </a:spcBef>
              <a:defRPr/>
            </a:pPr>
            <a:endParaRPr lang="en-GB" altLang="en-US" strike="sngStrike" dirty="0"/>
          </a:p>
          <a:p>
            <a:pPr eaLnBrk="1" hangingPunct="1">
              <a:spcBef>
                <a:spcPct val="0"/>
              </a:spcBef>
              <a:defRPr/>
            </a:pPr>
            <a:r>
              <a:rPr lang="en-GB" dirty="0"/>
              <a:t>Notes/References:</a:t>
            </a:r>
          </a:p>
          <a:p>
            <a:pPr eaLnBrk="1" hangingPunct="1">
              <a:spcBef>
                <a:spcPct val="0"/>
              </a:spcBef>
              <a:defRPr/>
            </a:pPr>
            <a:r>
              <a:rPr lang="en-GB" b="0" dirty="0"/>
              <a:t>Optimise analgesia: </a:t>
            </a:r>
          </a:p>
          <a:p>
            <a:pPr eaLnBrk="1" hangingPunct="1">
              <a:spcBef>
                <a:spcPct val="0"/>
              </a:spcBef>
              <a:defRPr/>
            </a:pPr>
            <a:r>
              <a:rPr lang="en-GB" b="0" dirty="0"/>
              <a:t>Little P, Gould C, Williamson I, Moore M, Warner G, Dunleavey J. Pragmatic randomised controlled trial of two prescribing strategies for childhood acute otitis media. </a:t>
            </a:r>
            <a:r>
              <a:rPr lang="en-GB" b="0" i="1" dirty="0"/>
              <a:t>BMJ</a:t>
            </a:r>
            <a:r>
              <a:rPr lang="en-GB" b="0" dirty="0"/>
              <a:t>. 2001 Feb; 322(7282):336-342. Available from: </a:t>
            </a:r>
            <a:r>
              <a:rPr lang="en-GB" b="0" u="sng" dirty="0">
                <a:hlinkClick r:id="rId3"/>
              </a:rPr>
              <a:t>http://www.ncbi.nlm.nih.gov/pmc/articles/PMC26576/</a:t>
            </a:r>
            <a:r>
              <a:rPr lang="en-GB" b="0" dirty="0"/>
              <a:t>.</a:t>
            </a:r>
          </a:p>
          <a:p>
            <a:pPr>
              <a:defRPr/>
            </a:pPr>
            <a:r>
              <a:rPr lang="en-GB" b="0" dirty="0"/>
              <a:t>RATIONALE: A randomised controlled trial of 315 children aged between six months and ten years presenting with acute otitis media. Two important observations were noted: parents tend to underestimate the amount of analgesia they have administered, and when recommending a no antibiotic strategy, it is all the more important to optimise analgesia.</a:t>
            </a:r>
          </a:p>
          <a:p>
            <a:pPr>
              <a:defRPr/>
            </a:pPr>
            <a:endParaRPr lang="en-GB" b="0" dirty="0"/>
          </a:p>
          <a:p>
            <a:pPr>
              <a:defRPr/>
            </a:pPr>
            <a:r>
              <a:rPr lang="en-GB" b="0" dirty="0"/>
              <a:t>Little effect of antibiotics:</a:t>
            </a:r>
            <a:r>
              <a:rPr lang="en-GB" b="1" dirty="0"/>
              <a:t> </a:t>
            </a:r>
          </a:p>
          <a:p>
            <a:pPr>
              <a:defRPr/>
            </a:pPr>
            <a:r>
              <a:rPr lang="en-GB" b="0" dirty="0"/>
              <a:t>Venekamp RP, Sanders S, </a:t>
            </a:r>
            <a:r>
              <a:rPr lang="en-GB" b="0" dirty="0" err="1"/>
              <a:t>Glasziou</a:t>
            </a:r>
            <a:r>
              <a:rPr lang="en-GB" b="0" dirty="0"/>
              <a:t> PP, Del Mar CB, Rovers MM. Antibiotics for acute otitis media in children. </a:t>
            </a:r>
            <a:r>
              <a:rPr lang="en-GB" b="0" i="1" dirty="0"/>
              <a:t>Cochrane Database </a:t>
            </a:r>
            <a:r>
              <a:rPr lang="en-GB" b="0" i="1" dirty="0" err="1"/>
              <a:t>Syst</a:t>
            </a:r>
            <a:r>
              <a:rPr lang="en-GB" b="0" i="1" dirty="0"/>
              <a:t> Rev</a:t>
            </a:r>
            <a:r>
              <a:rPr lang="en-GB" b="0" dirty="0"/>
              <a:t>. 2015;23:1-85. </a:t>
            </a:r>
            <a:r>
              <a:rPr lang="en-GB" b="0" u="sng" dirty="0">
                <a:hlinkClick r:id="rId4"/>
              </a:rPr>
              <a:t>http://onlinelibrary.wiley.com/doi/10.1002/14651858.CD000219.pub4/epdf</a:t>
            </a:r>
            <a:r>
              <a:rPr lang="en-GB" b="0" dirty="0"/>
              <a:t>.</a:t>
            </a:r>
          </a:p>
          <a:p>
            <a:pPr>
              <a:defRPr/>
            </a:pPr>
            <a:r>
              <a:rPr lang="en-GB" b="0" dirty="0"/>
              <a:t>A systematic review, revealing that antibiotics have no early effect on pain, a slight effect on pain in the days following, and only a modest effect on the number of children with tympanic perforations, contralateral otitis episodes, and abnormal tympanometry findings (at two to four weeks, and six to eight weeks) compared with placebo in children with acute otitis media. In high-income countries, most cases of acute otitis media spontaneously remit without complications. The authors conclude that the benefits of antibiotics must be weighed against the possible harms, </a:t>
            </a:r>
            <a:r>
              <a:rPr lang="en-GB" b="0" dirty="0" err="1"/>
              <a:t>eg</a:t>
            </a:r>
            <a:r>
              <a:rPr lang="en-GB" b="0" dirty="0"/>
              <a:t> for every 14 children treated with antibiotics, one child had an adverse event (vomiting; diarrhoea; rash) that would not have occurred if antibiotics not given. </a:t>
            </a:r>
            <a:endParaRPr lang="en-GB" altLang="en-US" b="0" dirty="0"/>
          </a:p>
          <a:p>
            <a:pPr eaLnBrk="1" hangingPunct="1">
              <a:spcBef>
                <a:spcPct val="0"/>
              </a:spcBef>
              <a:defRPr/>
            </a:pPr>
            <a:r>
              <a:rPr lang="en-GB" altLang="en-US" b="0" dirty="0"/>
              <a:t>Why under 2 years? The protective immunity against infections with encapsulated bacteria, such as the species that cause AOM, depends on the ability to produce specific antibodies against bacterial capsular polysaccharides, which is inadequate until 2 years of age. The anatomic features of the eustachian tubes and the nasopharynx also differ with age. Consequently, children under 2 years of age seem to be more susceptible to AOM.</a:t>
            </a:r>
          </a:p>
          <a:p>
            <a:pPr eaLnBrk="1" hangingPunct="1">
              <a:spcBef>
                <a:spcPct val="0"/>
              </a:spcBef>
              <a:defRPr/>
            </a:pPr>
            <a:endParaRPr lang="en-GB" altLang="en-US" b="0" dirty="0"/>
          </a:p>
          <a:p>
            <a:pPr eaLnBrk="1" hangingPunct="1">
              <a:spcBef>
                <a:spcPct val="0"/>
              </a:spcBef>
              <a:defRPr/>
            </a:pPr>
            <a:r>
              <a:rPr lang="en-GB" altLang="en-US" b="0" dirty="0"/>
              <a:t>The evidence  for treating those with more severe symptoms comes from: Rovers MM, </a:t>
            </a:r>
            <a:r>
              <a:rPr lang="en-GB" altLang="en-US" b="0" dirty="0" err="1"/>
              <a:t>Glasziou</a:t>
            </a:r>
            <a:r>
              <a:rPr lang="en-GB" altLang="en-US" b="0" dirty="0"/>
              <a:t> P, Appleman CL, Burke P, McCormick DP, </a:t>
            </a:r>
            <a:r>
              <a:rPr lang="en-GB" altLang="en-US" b="0" dirty="0" err="1"/>
              <a:t>Damoiseaux</a:t>
            </a:r>
            <a:r>
              <a:rPr lang="en-GB" altLang="en-US" b="0" dirty="0"/>
              <a:t> RA, Little P, Le Saux N, Hoes AW. Predictors of pain and/or fever at 3 to 7 days for children with acute otitis media not treated initially with antibiotics: a meta-analysis of individual patient data. </a:t>
            </a:r>
            <a:r>
              <a:rPr lang="en-GB" altLang="en-US" b="0" i="1" dirty="0" err="1"/>
              <a:t>Pediatrics</a:t>
            </a:r>
            <a:r>
              <a:rPr lang="en-GB" altLang="en-US" b="0" dirty="0"/>
              <a:t> 2007;119:579-85 </a:t>
            </a:r>
            <a:r>
              <a:rPr lang="en-GB" altLang="en-US" b="0" i="1" dirty="0"/>
              <a:t>RATIONALE: The risk of prolonged illness was 2 times higher for children &lt;2years with bilateral AOM than for children with unilateral AOM. For this sub-group parents should be advised that symptoms may persist for up to 7 days, and they should optimise analgesia use.  </a:t>
            </a:r>
          </a:p>
          <a:p>
            <a:pPr eaLnBrk="1" hangingPunct="1">
              <a:spcBef>
                <a:spcPct val="0"/>
              </a:spcBef>
              <a:defRPr/>
            </a:pPr>
            <a:endParaRPr lang="en-GB" altLang="en-US" dirty="0"/>
          </a:p>
          <a:p>
            <a:pPr eaLnBrk="1" hangingPunct="1">
              <a:spcBef>
                <a:spcPct val="0"/>
              </a:spcBef>
              <a:defRPr/>
            </a:pPr>
            <a:r>
              <a:rPr lang="en-GB" altLang="en-US" i="1" dirty="0"/>
              <a:t> </a:t>
            </a:r>
            <a:endParaRPr lang="en-GB" altLang="en-US" dirty="0"/>
          </a:p>
          <a:p>
            <a:pPr>
              <a:defRPr/>
            </a:pPr>
            <a:endParaRPr lang="en-GB" dirty="0"/>
          </a:p>
        </p:txBody>
      </p:sp>
      <p:sp>
        <p:nvSpPr>
          <p:cNvPr id="4" name="Header Placeholder 3">
            <a:extLst>
              <a:ext uri="{FF2B5EF4-FFF2-40B4-BE49-F238E27FC236}">
                <a16:creationId xmlns:a16="http://schemas.microsoft.com/office/drawing/2014/main" id="{2FFADCBD-4A1B-49AB-A581-6E07BC63B0CE}"/>
              </a:ext>
            </a:extLst>
          </p:cNvPr>
          <p:cNvSpPr>
            <a:spLocks noGrp="1"/>
          </p:cNvSpPr>
          <p:nvPr>
            <p:ph type="hdr" sz="quarter"/>
          </p:nvPr>
        </p:nvSpPr>
        <p:spPr/>
        <p:txBody>
          <a:bodyPr/>
          <a:lstStyle/>
          <a:p>
            <a:pPr>
              <a:defRPr/>
            </a:pPr>
            <a:endParaRPr lang="en-GB"/>
          </a:p>
        </p:txBody>
      </p:sp>
      <p:sp>
        <p:nvSpPr>
          <p:cNvPr id="5" name="Date Placeholder 4">
            <a:extLst>
              <a:ext uri="{FF2B5EF4-FFF2-40B4-BE49-F238E27FC236}">
                <a16:creationId xmlns:a16="http://schemas.microsoft.com/office/drawing/2014/main" id="{4FE0726A-7B68-4C32-9B4E-008B7654A7D6}"/>
              </a:ext>
            </a:extLst>
          </p:cNvPr>
          <p:cNvSpPr>
            <a:spLocks noGrp="1"/>
          </p:cNvSpPr>
          <p:nvPr>
            <p:ph type="dt" sz="quarter" idx="1"/>
          </p:nvPr>
        </p:nvSpPr>
        <p:spPr/>
        <p:txBody>
          <a:bodyPr/>
          <a:lstStyle/>
          <a:p>
            <a:pPr>
              <a:defRPr/>
            </a:pPr>
            <a:fld id="{D593331B-1BC8-45DD-8817-AC2734D3F2C1}" type="datetime3">
              <a:rPr lang="en-GB" smtClean="0"/>
              <a:pPr>
                <a:defRPr/>
              </a:pPr>
              <a:t>1 November, 2024</a:t>
            </a:fld>
            <a:endParaRPr lang="en-GB"/>
          </a:p>
        </p:txBody>
      </p:sp>
      <p:sp>
        <p:nvSpPr>
          <p:cNvPr id="6" name="Footer Placeholder 5">
            <a:extLst>
              <a:ext uri="{FF2B5EF4-FFF2-40B4-BE49-F238E27FC236}">
                <a16:creationId xmlns:a16="http://schemas.microsoft.com/office/drawing/2014/main" id="{A2C90BEF-759A-4B99-BB43-4189C4A5D237}"/>
              </a:ext>
            </a:extLst>
          </p:cNvPr>
          <p:cNvSpPr>
            <a:spLocks noGrp="1"/>
          </p:cNvSpPr>
          <p:nvPr>
            <p:ph type="ftr" sz="quarter" idx="4"/>
          </p:nvPr>
        </p:nvSpPr>
        <p:spPr/>
        <p:txBody>
          <a:bodyPr/>
          <a:lstStyle/>
          <a:p>
            <a:pPr>
              <a:defRPr/>
            </a:pPr>
            <a:r>
              <a:rPr lang="en-GB"/>
              <a:t>TARGET Antibiotics Presentation - CS: Acute Otitis Media - 19.06.18</a:t>
            </a:r>
          </a:p>
        </p:txBody>
      </p:sp>
      <p:sp>
        <p:nvSpPr>
          <p:cNvPr id="27655" name="Slide Number Placeholder 6">
            <a:extLst>
              <a:ext uri="{FF2B5EF4-FFF2-40B4-BE49-F238E27FC236}">
                <a16:creationId xmlns:a16="http://schemas.microsoft.com/office/drawing/2014/main" id="{B12276CB-2594-4892-876A-EDEF676CDE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9538BB-774E-4973-970D-D7BB4BBFC7F3}" type="slidenum">
              <a:rPr lang="en-GB" altLang="en-US" smtClean="0">
                <a:latin typeface="Calibri" panose="020F0502020204030204" pitchFamily="34" charset="0"/>
              </a:rPr>
              <a:pPr/>
              <a:t>3</a:t>
            </a:fld>
            <a:endParaRPr lang="en-GB"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8E007F5-7B6D-4D56-9BC0-C957BCE23F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70AC79AC-555B-404C-803C-BD443A91D395}"/>
              </a:ext>
            </a:extLst>
          </p:cNvPr>
          <p:cNvSpPr>
            <a:spLocks noGrp="1"/>
          </p:cNvSpPr>
          <p:nvPr>
            <p:ph type="body" idx="1"/>
          </p:nvPr>
        </p:nvSpPr>
        <p:spPr bwMode="auto">
          <a:xfrm>
            <a:off x="258763" y="4003675"/>
            <a:ext cx="6208712" cy="5365750"/>
          </a:xfrm>
        </p:spPr>
        <p:txBody>
          <a:bodyPr wrap="square" numCol="1" anchor="t" anchorCtr="0" compatLnSpc="1">
            <a:prstTxWarp prst="textNoShape">
              <a:avLst/>
            </a:prstTxWarp>
            <a:normAutofit/>
          </a:bodyPr>
          <a:lstStyle/>
          <a:p>
            <a:pPr eaLnBrk="1" hangingPunct="1">
              <a:spcBef>
                <a:spcPct val="0"/>
              </a:spcBef>
              <a:defRPr/>
            </a:pPr>
            <a:r>
              <a:rPr lang="en-GB" altLang="en-US" sz="1100" dirty="0"/>
              <a:t>Presenter talk:</a:t>
            </a:r>
          </a:p>
          <a:p>
            <a:pPr eaLnBrk="1" hangingPunct="1">
              <a:spcBef>
                <a:spcPct val="0"/>
              </a:spcBef>
              <a:defRPr/>
            </a:pPr>
            <a:endParaRPr lang="en-GB" altLang="en-US" sz="1100" dirty="0"/>
          </a:p>
          <a:p>
            <a:pPr eaLnBrk="1" hangingPunct="1">
              <a:spcBef>
                <a:spcPct val="0"/>
              </a:spcBef>
              <a:defRPr/>
            </a:pPr>
            <a:r>
              <a:rPr lang="en-GB" altLang="en-US" sz="1100" b="0" dirty="0"/>
              <a:t>Refer to the different prescribing options in the NICE guidance.</a:t>
            </a:r>
          </a:p>
          <a:p>
            <a:pPr eaLnBrk="1" hangingPunct="1">
              <a:spcBef>
                <a:spcPct val="0"/>
              </a:spcBef>
              <a:defRPr/>
            </a:pPr>
            <a:endParaRPr lang="en-GB" altLang="en-US" sz="1100" b="0" dirty="0"/>
          </a:p>
          <a:p>
            <a:pPr eaLnBrk="1" hangingPunct="1">
              <a:spcBef>
                <a:spcPct val="0"/>
              </a:spcBef>
              <a:defRPr/>
            </a:pPr>
            <a:r>
              <a:rPr lang="en-GB" altLang="en-US" sz="1100" b="0" dirty="0"/>
              <a:t>NEW: Phenazone/Lidocaine drops – only if antibiotics not given and there is no eardrum perforation or otorrhea</a:t>
            </a:r>
          </a:p>
          <a:p>
            <a:pPr eaLnBrk="1" hangingPunct="1">
              <a:spcBef>
                <a:spcPct val="0"/>
              </a:spcBef>
              <a:defRPr/>
            </a:pPr>
            <a:endParaRPr lang="en-GB" altLang="en-US" sz="1100" b="0" dirty="0"/>
          </a:p>
          <a:p>
            <a:pPr eaLnBrk="1" hangingPunct="1">
              <a:spcBef>
                <a:spcPct val="0"/>
              </a:spcBef>
              <a:defRPr/>
            </a:pPr>
            <a:r>
              <a:rPr lang="en-GB" altLang="en-US" sz="1100" b="0" dirty="0"/>
              <a:t>First line: Amoxicillin </a:t>
            </a:r>
          </a:p>
          <a:p>
            <a:pPr eaLnBrk="1" hangingPunct="1">
              <a:spcBef>
                <a:spcPct val="0"/>
              </a:spcBef>
              <a:defRPr/>
            </a:pPr>
            <a:endParaRPr lang="en-GB" altLang="en-US" sz="1100" b="0" dirty="0"/>
          </a:p>
          <a:p>
            <a:pPr eaLnBrk="1" hangingPunct="1">
              <a:spcBef>
                <a:spcPct val="0"/>
              </a:spcBef>
              <a:defRPr/>
            </a:pPr>
            <a:r>
              <a:rPr lang="en-GB" altLang="en-US" sz="1100" b="0" dirty="0"/>
              <a:t>Alternative if PCN allergy or intolerance (if not pregnant): clarithromycin</a:t>
            </a:r>
          </a:p>
          <a:p>
            <a:pPr eaLnBrk="1" hangingPunct="1">
              <a:spcBef>
                <a:spcPct val="0"/>
              </a:spcBef>
              <a:defRPr/>
            </a:pPr>
            <a:endParaRPr lang="en-GB" altLang="en-US" sz="1100" b="0" dirty="0"/>
          </a:p>
          <a:p>
            <a:pPr eaLnBrk="1" hangingPunct="1">
              <a:spcBef>
                <a:spcPct val="0"/>
              </a:spcBef>
              <a:defRPr/>
            </a:pPr>
            <a:r>
              <a:rPr lang="en-GB" altLang="en-US" sz="1100" b="0" dirty="0"/>
              <a:t>If PCN allergy and pregnant: Erythromycin</a:t>
            </a:r>
          </a:p>
          <a:p>
            <a:pPr eaLnBrk="1" hangingPunct="1">
              <a:spcBef>
                <a:spcPct val="0"/>
              </a:spcBef>
              <a:defRPr/>
            </a:pPr>
            <a:endParaRPr lang="en-GB" altLang="en-US" sz="1100" b="0" dirty="0"/>
          </a:p>
          <a:p>
            <a:pPr eaLnBrk="1" hangingPunct="1">
              <a:spcBef>
                <a:spcPct val="0"/>
              </a:spcBef>
              <a:defRPr/>
            </a:pPr>
            <a:r>
              <a:rPr lang="en-GB" altLang="en-US" sz="1100" b="0" dirty="0"/>
              <a:t>Save Co-amoxiclav for second choice oral if worsening symptoms after first choice taken for at least 2-3 days</a:t>
            </a:r>
          </a:p>
          <a:p>
            <a:pPr eaLnBrk="1" hangingPunct="1">
              <a:spcBef>
                <a:spcPct val="0"/>
              </a:spcBef>
              <a:defRPr/>
            </a:pPr>
            <a:endParaRPr lang="en-GB" altLang="en-US" sz="1100" b="0" dirty="0"/>
          </a:p>
          <a:p>
            <a:pPr eaLnBrk="1" hangingPunct="1">
              <a:spcBef>
                <a:spcPct val="0"/>
              </a:spcBef>
              <a:defRPr/>
            </a:pPr>
            <a:endParaRPr lang="en-GB" altLang="en-US" sz="1100" dirty="0"/>
          </a:p>
          <a:p>
            <a:pPr eaLnBrk="1" hangingPunct="1">
              <a:spcBef>
                <a:spcPct val="0"/>
              </a:spcBef>
              <a:defRPr/>
            </a:pPr>
            <a:endParaRPr lang="en-GB" altLang="en-US" sz="1100" dirty="0"/>
          </a:p>
        </p:txBody>
      </p:sp>
      <p:sp>
        <p:nvSpPr>
          <p:cNvPr id="29700" name="Slide Number Placeholder 3">
            <a:extLst>
              <a:ext uri="{FF2B5EF4-FFF2-40B4-BE49-F238E27FC236}">
                <a16:creationId xmlns:a16="http://schemas.microsoft.com/office/drawing/2014/main" id="{E29890E5-D5B8-47F2-B512-483129000E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C714E3-79CC-4BDF-8312-CA583C907FD4}" type="slidenum">
              <a:rPr lang="en-GB" altLang="en-US" sz="1300" smtClean="0">
                <a:solidFill>
                  <a:srgbClr val="000000"/>
                </a:solidFill>
              </a:rPr>
              <a:pPr>
                <a:spcBef>
                  <a:spcPct val="0"/>
                </a:spcBef>
              </a:pPr>
              <a:t>4</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40A30B1D-CA91-4D35-AAF5-079FD00E2186}"/>
              </a:ext>
            </a:extLst>
          </p:cNvPr>
          <p:cNvSpPr>
            <a:spLocks noGrp="1"/>
          </p:cNvSpPr>
          <p:nvPr>
            <p:ph type="dt" sz="quarter" idx="1"/>
          </p:nvPr>
        </p:nvSpPr>
        <p:spPr/>
        <p:txBody>
          <a:bodyPr/>
          <a:lstStyle/>
          <a:p>
            <a:pPr>
              <a:defRPr/>
            </a:pPr>
            <a:fld id="{B62F4BC9-74AC-4917-AE26-7F6DB6A44B0C}" type="datetime3">
              <a:rPr lang="en-GB">
                <a:solidFill>
                  <a:prstClr val="black"/>
                </a:solidFill>
              </a:rPr>
              <a:pPr>
                <a:defRPr/>
              </a:pPr>
              <a:t>1 November, 2024</a:t>
            </a:fld>
            <a:endParaRPr lang="en-GB">
              <a:solidFill>
                <a:prstClr val="black"/>
              </a:solidFill>
            </a:endParaRPr>
          </a:p>
        </p:txBody>
      </p:sp>
      <p:sp>
        <p:nvSpPr>
          <p:cNvPr id="2" name="Footer Placeholder 1">
            <a:extLst>
              <a:ext uri="{FF2B5EF4-FFF2-40B4-BE49-F238E27FC236}">
                <a16:creationId xmlns:a16="http://schemas.microsoft.com/office/drawing/2014/main" id="{4B7308BA-6361-4FA3-A1E1-C90F4844C46B}"/>
              </a:ext>
            </a:extLst>
          </p:cNvPr>
          <p:cNvSpPr>
            <a:spLocks noGrp="1"/>
          </p:cNvSpPr>
          <p:nvPr>
            <p:ph type="ftr" sz="quarter" idx="4"/>
          </p:nvPr>
        </p:nvSpPr>
        <p:spPr/>
        <p:txBody>
          <a:bodyPr/>
          <a:lstStyle/>
          <a:p>
            <a:pPr>
              <a:defRPr/>
            </a:pPr>
            <a:r>
              <a:rPr lang="en-GB"/>
              <a:t>TARGET Antibiotics Presentation - CS: Acute Otitis Media - 19.06.18</a:t>
            </a:r>
          </a:p>
        </p:txBody>
      </p:sp>
      <p:sp>
        <p:nvSpPr>
          <p:cNvPr id="3" name="Header Placeholder 2">
            <a:extLst>
              <a:ext uri="{FF2B5EF4-FFF2-40B4-BE49-F238E27FC236}">
                <a16:creationId xmlns:a16="http://schemas.microsoft.com/office/drawing/2014/main" id="{46C11463-D846-462C-B5E5-1FD9E78CC165}"/>
              </a:ext>
            </a:extLst>
          </p:cNvPr>
          <p:cNvSpPr>
            <a:spLocks noGrp="1"/>
          </p:cNvSpPr>
          <p:nvPr>
            <p:ph type="hdr" sz="quarter"/>
          </p:nvPr>
        </p:nvSpPr>
        <p:spPr/>
        <p:txBody>
          <a:bodyPr/>
          <a:lstStyle/>
          <a:p>
            <a:pPr>
              <a:defRPr/>
            </a:pPr>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748F6554-0C1B-4FDD-B8AF-856D5DBEA0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91D2F0-2B40-4811-940D-457DF44F1BEE}" type="slidenum">
              <a:rPr lang="en-US" altLang="en-US" sz="1300" smtClean="0"/>
              <a:pPr>
                <a:spcBef>
                  <a:spcPct val="0"/>
                </a:spcBef>
              </a:pPr>
              <a:t>5</a:t>
            </a:fld>
            <a:endParaRPr lang="en-US" altLang="en-US" sz="1300"/>
          </a:p>
        </p:txBody>
      </p:sp>
      <p:sp>
        <p:nvSpPr>
          <p:cNvPr id="31747" name="Rectangle 2">
            <a:extLst>
              <a:ext uri="{FF2B5EF4-FFF2-40B4-BE49-F238E27FC236}">
                <a16:creationId xmlns:a16="http://schemas.microsoft.com/office/drawing/2014/main" id="{C44226D1-4880-451B-BC0E-5A9F15E632C5}"/>
              </a:ext>
            </a:extLst>
          </p:cNvPr>
          <p:cNvSpPr>
            <a:spLocks noGrp="1" noRot="1" noChangeAspect="1" noChangeArrowheads="1" noTextEdit="1"/>
          </p:cNvSpPr>
          <p:nvPr>
            <p:ph type="sldImg"/>
          </p:nvPr>
        </p:nvSpPr>
        <p:spPr bwMode="auto">
          <a:xfrm>
            <a:off x="938213" y="746125"/>
            <a:ext cx="4921250" cy="36909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a:extLst>
              <a:ext uri="{FF2B5EF4-FFF2-40B4-BE49-F238E27FC236}">
                <a16:creationId xmlns:a16="http://schemas.microsoft.com/office/drawing/2014/main" id="{F2BA8A90-3A56-47E9-B939-2C0EA3F71494}"/>
              </a:ext>
            </a:extLst>
          </p:cNvPr>
          <p:cNvSpPr>
            <a:spLocks noGrp="1" noChangeArrowheads="1"/>
          </p:cNvSpPr>
          <p:nvPr>
            <p:ph type="body" idx="1"/>
          </p:nvPr>
        </p:nvSpPr>
        <p:spPr bwMode="auto">
          <a:xfrm>
            <a:off x="906463" y="4691063"/>
            <a:ext cx="4984750"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GB" altLang="en-US" b="1" dirty="0"/>
              <a:t>Presenter talk (only include if additional information useful to target audience):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dirty="0"/>
              <a:t>Acute Otitis media prescribing guidance was </a:t>
            </a:r>
            <a:r>
              <a:rPr lang="en-GB" altLang="en-US" b="0" dirty="0">
                <a:latin typeface="Arial" panose="020B0604020202020204" pitchFamily="34" charset="0"/>
              </a:rPr>
              <a:t>updated by NICE in March 2022 as a licensed preparation of ear drops containing an anaesthetic and an analgesic is now available in the 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dirty="0">
                <a:latin typeface="Arial" panose="020B0604020202020204" pitchFamily="34" charset="0"/>
              </a:rPr>
              <a:t>Guidance allows for the provision of anaesthetic drops with back-up prescription and if no ear drum perforation/otorrhoea. </a:t>
            </a:r>
            <a:endParaRPr lang="en-GB" altLang="en-US" b="0" dirty="0"/>
          </a:p>
          <a:p>
            <a:endParaRPr lang="en-GB" altLang="en-US" b="0" dirty="0"/>
          </a:p>
          <a:p>
            <a:r>
              <a:rPr lang="en-GB" altLang="en-US" b="0" dirty="0"/>
              <a:t>Meta-analysis of five trials (391 participants); two compared anaesthetic drops to placebo (inactive) drops; and three compared anaesthetic drops to herbal ear drops.</a:t>
            </a:r>
          </a:p>
          <a:p>
            <a:endParaRPr lang="en-GB" altLang="en-US" b="0" dirty="0"/>
          </a:p>
          <a:p>
            <a:r>
              <a:rPr lang="en-GB" altLang="en-US" b="0" dirty="0"/>
              <a:t>Findings in this forest plot show </a:t>
            </a:r>
            <a:r>
              <a:rPr lang="en-GB" altLang="en-US" b="1" dirty="0"/>
              <a:t>(click for animation)</a:t>
            </a:r>
            <a:r>
              <a:rPr lang="en-GB" altLang="en-US" b="0" dirty="0"/>
              <a:t> the statistically significant difference in the proportion of children achieving a 50% reduction in pain in favour of anaesthetic drops 10 minutes after instillation (risk ratio (RR) 2.13, 95% confidence interval (CI) 1.19 to3.80) and 30 minutes after instillation (RR 1.43, 95% CI 1.12 to 1.81) on the day AOM was diagnosed.</a:t>
            </a:r>
          </a:p>
          <a:p>
            <a:endParaRPr lang="en-GB" altLang="en-US" b="0" dirty="0"/>
          </a:p>
          <a:p>
            <a:r>
              <a:rPr lang="en-GB" altLang="en-US" b="0" dirty="0"/>
              <a:t>Data indicates that analgesic ear drops may be helpful in treating the pain associated with AOM in children. Ear pain diminishes rapidly for most sufferers and itis likely that the concomitant administration of oral analgesics aids this process. Nevertheless, this review indicates that topical analgesia offers an effective and accessible treatment option for children with AOM.</a:t>
            </a:r>
          </a:p>
          <a:p>
            <a:endParaRPr lang="en-GB" altLang="en-US" b="0" dirty="0"/>
          </a:p>
          <a:p>
            <a:r>
              <a:rPr lang="en-GB" altLang="en-US" b="1" dirty="0"/>
              <a:t>Reference:</a:t>
            </a:r>
          </a:p>
          <a:p>
            <a:br>
              <a:rPr lang="en-GB" b="0" dirty="0"/>
            </a:br>
            <a:r>
              <a:rPr lang="en-GB" b="0" dirty="0" err="1">
                <a:effectLst/>
                <a:latin typeface="Courier New" panose="02070309020205020404" pitchFamily="49" charset="0"/>
              </a:rPr>
              <a:t>Foxlee</a:t>
            </a:r>
            <a:r>
              <a:rPr lang="en-GB" b="0" dirty="0">
                <a:effectLst/>
                <a:latin typeface="Courier New" panose="02070309020205020404" pitchFamily="49" charset="0"/>
              </a:rPr>
              <a:t> R, Johansson AC, </a:t>
            </a:r>
            <a:r>
              <a:rPr lang="en-GB" b="0" dirty="0" err="1">
                <a:effectLst/>
                <a:latin typeface="Courier New" panose="02070309020205020404" pitchFamily="49" charset="0"/>
              </a:rPr>
              <a:t>Wejfalk</a:t>
            </a:r>
            <a:r>
              <a:rPr lang="en-GB" b="0" dirty="0">
                <a:effectLst/>
                <a:latin typeface="Courier New" panose="02070309020205020404" pitchFamily="49" charset="0"/>
              </a:rPr>
              <a:t> J, Dooley L, Del Mar CB. Topical analgesia for acute otitis media. Cochrane Database of Systematic Reviews 2006, Issue 3. Art. No.: CD005657. DOI: 10.1002/14651858.CD005657.pub2.</a:t>
            </a:r>
            <a:endParaRPr lang="en-GB" altLang="en-US" b="0" dirty="0"/>
          </a:p>
          <a:p>
            <a:endParaRPr lang="en-GB" altLang="en-US" b="0" dirty="0"/>
          </a:p>
          <a:p>
            <a:r>
              <a:rPr lang="en-GB" altLang="en-US" b="0" dirty="0"/>
              <a:t>https://www.ncbi.nlm.nih.gov/pmc/articles/PMC9006341/pdf/CD005657.pdf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71E19673-85BF-486B-A5BE-0A66BBA6BB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96A904-E226-4331-A26D-0705AD47A849}" type="slidenum">
              <a:rPr lang="en-US" altLang="en-US" sz="1300" smtClean="0"/>
              <a:pPr>
                <a:spcBef>
                  <a:spcPct val="0"/>
                </a:spcBef>
              </a:pPr>
              <a:t>6</a:t>
            </a:fld>
            <a:endParaRPr lang="en-US" altLang="en-US" sz="1300"/>
          </a:p>
        </p:txBody>
      </p:sp>
      <p:sp>
        <p:nvSpPr>
          <p:cNvPr id="33795" name="Rectangle 2">
            <a:extLst>
              <a:ext uri="{FF2B5EF4-FFF2-40B4-BE49-F238E27FC236}">
                <a16:creationId xmlns:a16="http://schemas.microsoft.com/office/drawing/2014/main" id="{22CEF68B-D2E9-489C-9EAA-3437B6E4D895}"/>
              </a:ext>
            </a:extLst>
          </p:cNvPr>
          <p:cNvSpPr>
            <a:spLocks noGrp="1" noRot="1" noChangeAspect="1" noChangeArrowheads="1" noTextEdit="1"/>
          </p:cNvSpPr>
          <p:nvPr>
            <p:ph type="sldImg"/>
          </p:nvPr>
        </p:nvSpPr>
        <p:spPr bwMode="auto">
          <a:xfrm>
            <a:off x="938213" y="746125"/>
            <a:ext cx="4921250" cy="36909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a:extLst>
              <a:ext uri="{FF2B5EF4-FFF2-40B4-BE49-F238E27FC236}">
                <a16:creationId xmlns:a16="http://schemas.microsoft.com/office/drawing/2014/main" id="{5E4656E1-55CD-44CB-A9A1-E93B3D4456FB}"/>
              </a:ext>
            </a:extLst>
          </p:cNvPr>
          <p:cNvSpPr>
            <a:spLocks noGrp="1" noChangeArrowheads="1"/>
          </p:cNvSpPr>
          <p:nvPr>
            <p:ph type="body" idx="1"/>
          </p:nvPr>
        </p:nvSpPr>
        <p:spPr bwMode="auto">
          <a:xfrm>
            <a:off x="906463" y="4691063"/>
            <a:ext cx="4984750" cy="4443412"/>
          </a:xfrm>
        </p:spPr>
        <p:txBody>
          <a:bodyPr wrap="square" numCol="1" anchor="t" anchorCtr="0" compatLnSpc="1">
            <a:prstTxWarp prst="textNoShape">
              <a:avLst/>
            </a:prstTxWarp>
            <a:normAutofit fontScale="55000" lnSpcReduction="20000"/>
          </a:bodyPr>
          <a:lstStyle/>
          <a:p>
            <a:pPr>
              <a:defRPr/>
            </a:pPr>
            <a:r>
              <a:rPr lang="en-GB" altLang="en-US" b="1" dirty="0"/>
              <a:t>Presenter Notes:</a:t>
            </a:r>
          </a:p>
          <a:p>
            <a:pPr>
              <a:defRPr/>
            </a:pPr>
            <a:endParaRPr lang="en-GB" altLang="en-US" b="1" dirty="0"/>
          </a:p>
          <a:p>
            <a:pPr>
              <a:defRPr/>
            </a:pPr>
            <a:r>
              <a:rPr lang="en-GB" altLang="en-US" b="0" dirty="0"/>
              <a:t>NICE recommendations for delayed prescribing for AOM is based on evidence from 2 reviews </a:t>
            </a:r>
            <a:r>
              <a:rPr lang="en-GB" altLang="en-US" b="1" dirty="0"/>
              <a:t>(Spurling et al 2017 and Venekamp et al 2015)</a:t>
            </a:r>
          </a:p>
          <a:p>
            <a:pPr>
              <a:defRPr/>
            </a:pPr>
            <a:endParaRPr lang="en-GB" altLang="en-US" b="1" dirty="0"/>
          </a:p>
          <a:p>
            <a:pPr>
              <a:defRPr/>
            </a:pPr>
            <a:r>
              <a:rPr lang="en-GB" altLang="en-US" b="1" dirty="0"/>
              <a:t>Presenter Talk:</a:t>
            </a:r>
          </a:p>
          <a:p>
            <a:pPr>
              <a:defRPr/>
            </a:pPr>
            <a:endParaRPr lang="en-GB" altLang="en-US" b="0" dirty="0"/>
          </a:p>
          <a:p>
            <a:pPr>
              <a:defRPr/>
            </a:pPr>
            <a:r>
              <a:rPr lang="en-GB" altLang="en-US" b="0" dirty="0"/>
              <a:t>The first two graphs are from the Spurling review. </a:t>
            </a:r>
          </a:p>
          <a:p>
            <a:pPr>
              <a:defRPr/>
            </a:pPr>
            <a:endParaRPr lang="en-GB" altLang="en-US" b="0" dirty="0"/>
          </a:p>
          <a:p>
            <a:pPr>
              <a:defRPr/>
            </a:pPr>
            <a:r>
              <a:rPr lang="en-GB" altLang="en-US" b="0" dirty="0"/>
              <a:t>According to a study conducted by </a:t>
            </a:r>
            <a:r>
              <a:rPr lang="en-GB" altLang="en-US" b="1" dirty="0"/>
              <a:t>Little et al in 2001</a:t>
            </a:r>
            <a:r>
              <a:rPr lang="en-GB" altLang="en-US" b="0" dirty="0"/>
              <a:t>, on average symptoms of AOM resolved after 3 days</a:t>
            </a:r>
          </a:p>
          <a:p>
            <a:pPr>
              <a:defRPr/>
            </a:pPr>
            <a:endParaRPr lang="en-GB" alt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rPr>
              <a:t>Three RCTs were included in a review done by </a:t>
            </a:r>
            <a:r>
              <a:rPr lang="en-GB" b="1" dirty="0">
                <a:latin typeface="Arial" panose="020B0604020202020204" pitchFamily="34" charset="0"/>
              </a:rPr>
              <a:t>Spurling et al. (2017) which </a:t>
            </a:r>
            <a:r>
              <a:rPr lang="en-GB" b="0" dirty="0">
                <a:latin typeface="Arial" panose="020B0604020202020204" pitchFamily="34" charset="0"/>
              </a:rPr>
              <a:t>compared back-up antibiotics with no antibiotic prescription and immediate antibiotics for acute otitis media (click for animation).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rPr>
              <a:t>In figure 1.1 we can see where two studies showed</a:t>
            </a:r>
            <a:r>
              <a:rPr lang="en-GB" altLang="en-US" b="0" dirty="0"/>
              <a:t> </a:t>
            </a:r>
            <a:r>
              <a:rPr lang="en-GB" altLang="en-US" b="1" dirty="0"/>
              <a:t>no significant differences between back up and immediate antibiotics for the outcomes of pain on day 3 (OR 1.93, 95% CI 0.96 to 3.88), days 4 to 6 (0.89, 95% CI 0.54 to 1.48)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rPr>
              <a:t>In figure 4.1 we see the findings from a study in this review also found significantly </a:t>
            </a:r>
            <a:r>
              <a:rPr lang="en-GB" b="1" dirty="0">
                <a:latin typeface="Arial" panose="020B0604020202020204" pitchFamily="34" charset="0"/>
              </a:rPr>
              <a:t>lower antibiotic use with back-up antibiotics compared with immediate antibiotics</a:t>
            </a:r>
            <a:r>
              <a:rPr lang="en-GB" b="0" dirty="0">
                <a:latin typeface="Arial" panose="020B0604020202020204" pitchFamily="34" charset="0"/>
              </a:rPr>
              <a:t>, (click for next animation) both when the back-up prescription was given at the time of consultation (Spiro 2006 - OR 0.09, 95% CI 0.05 to 0.17) and when the prescription had to be collected at a separate visit (OR 0.05, 95% CI 0.02 to 0.08). </a:t>
            </a:r>
          </a:p>
          <a:p>
            <a:pPr>
              <a:defRPr/>
            </a:pPr>
            <a:endParaRPr lang="en-GB" altLang="en-US" b="1" dirty="0">
              <a:latin typeface="Arial" panose="020B0604020202020204" pitchFamily="34" charset="0"/>
            </a:endParaRPr>
          </a:p>
          <a:p>
            <a:pPr>
              <a:defRPr/>
            </a:pPr>
            <a:r>
              <a:rPr lang="en-GB" b="0" dirty="0">
                <a:latin typeface="Arial" panose="020B0604020202020204" pitchFamily="34" charset="0"/>
              </a:rPr>
              <a:t>This review did find significantly more OTC pain relief used with back-up antibiotics compared with immediate antibiotics. ( About ½ a spoonful more per day)</a:t>
            </a:r>
          </a:p>
          <a:p>
            <a:pPr>
              <a:defRPr/>
            </a:pPr>
            <a:endParaRPr lang="en-GB" dirty="0">
              <a:latin typeface="Arial" panose="020B0604020202020204" pitchFamily="34" charset="0"/>
            </a:endParaRPr>
          </a:p>
          <a:p>
            <a:pPr>
              <a:defRPr/>
            </a:pPr>
            <a:r>
              <a:rPr lang="en-GB" b="1" dirty="0">
                <a:latin typeface="Arial" panose="020B0604020202020204" pitchFamily="34" charset="0"/>
              </a:rPr>
              <a:t>Another review by Venekamp et al (2015) </a:t>
            </a:r>
            <a:r>
              <a:rPr lang="en-GB" b="0" dirty="0">
                <a:latin typeface="Arial" panose="020B0604020202020204" pitchFamily="34" charset="0"/>
              </a:rPr>
              <a:t>also found no significant difference between antibiotic vs. watchful waiting/delayed prescribing for pain at 3-7 or 11-14 days. There were also no significant differences between groups for abnormal tympanometry at 4 weeks, tympanic membrane perforation, recurrence of acute otitis media or parent-reported ear pain episodes at 1 year after randomisation (very low to moderate quality evidence).</a:t>
            </a:r>
          </a:p>
          <a:p>
            <a:pPr>
              <a:defRPr/>
            </a:pPr>
            <a:endParaRPr lang="en-GB" altLang="en-US" b="1" dirty="0">
              <a:latin typeface="Arial" panose="020B0604020202020204" pitchFamily="34" charset="0"/>
            </a:endParaRPr>
          </a:p>
          <a:p>
            <a:pPr>
              <a:defRPr/>
            </a:pPr>
            <a:r>
              <a:rPr lang="en-GB" altLang="en-US" b="1" dirty="0">
                <a:latin typeface="Arial" panose="020B0604020202020204" pitchFamily="34" charset="0"/>
              </a:rPr>
              <a:t>Additional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rPr>
              <a:t>Spurling et al. also found that there was no significant difference between groups in re-consultation rates. However, patient satisfaction was significantly lower with back-up antibiotics when participants had to return for a prescription, compared with immediate antibiotics (OR 0.32, 95%CI 0.16 to 0.65).  </a:t>
            </a:r>
            <a:r>
              <a:rPr lang="en-GB" b="1" dirty="0">
                <a:latin typeface="Arial" panose="020B0604020202020204" pitchFamily="34" charset="0"/>
              </a:rPr>
              <a:t>Highlighting the need to explain the use and rationale behind the use of delayed antibiotics to patients.</a:t>
            </a:r>
          </a:p>
          <a:p>
            <a:pPr>
              <a:defRPr/>
            </a:pPr>
            <a:endParaRPr lang="en-GB" altLang="en-US" b="1" dirty="0">
              <a:latin typeface="Arial" panose="020B0604020202020204" pitchFamily="34" charset="0"/>
            </a:endParaRPr>
          </a:p>
          <a:p>
            <a:pPr>
              <a:defRPr/>
            </a:pPr>
            <a:endParaRPr lang="en-GB" altLang="en-US" b="1" dirty="0">
              <a:latin typeface="Arial" panose="020B0604020202020204" pitchFamily="34" charset="0"/>
            </a:endParaRPr>
          </a:p>
          <a:p>
            <a:pPr>
              <a:defRPr/>
            </a:pPr>
            <a:r>
              <a:rPr lang="en-GB" altLang="en-US" b="1" dirty="0">
                <a:latin typeface="Arial" panose="020B0604020202020204" pitchFamily="34" charset="0"/>
              </a:rPr>
              <a:t>References: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212121"/>
                </a:solidFill>
                <a:effectLst/>
                <a:latin typeface="BlinkMacSystemFont"/>
              </a:rPr>
              <a:t>Little P, Gould C, Williamson I, Moore M, Warner G, Dunleavey J. Pragmatic randomised controlled trial of two prescribing strategies for childhood acute otitis media. BMJ. 2001 Feb 10;322(7282):336-42. </a:t>
            </a:r>
            <a:r>
              <a:rPr lang="en-GB" b="0" i="0" dirty="0" err="1">
                <a:solidFill>
                  <a:srgbClr val="212121"/>
                </a:solidFill>
                <a:effectLst/>
                <a:latin typeface="BlinkMacSystemFont"/>
              </a:rPr>
              <a:t>doi</a:t>
            </a:r>
            <a:r>
              <a:rPr lang="en-GB" b="0" i="0" dirty="0">
                <a:solidFill>
                  <a:srgbClr val="212121"/>
                </a:solidFill>
                <a:effectLst/>
                <a:latin typeface="BlinkMacSystemFont"/>
              </a:rPr>
              <a:t>: 10.1136/bmj.322.7282.336. PMID: 11159657; PMCID: PMC26576.</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b="0" dirty="0"/>
              <a:t>https://www.ncbi.nlm.nih.gov/pmc/articles/PMC26576/pdf/336.pdf</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000000"/>
                </a:solidFill>
                <a:effectLst/>
                <a:latin typeface="Times New Roman" panose="02020603050405020304" pitchFamily="18" charset="0"/>
              </a:rPr>
              <a:t>Spurling GKP, Del Mar CB, Dooley L, Clark J, Askew DA. Delayed antibiotic prescriptions for respiratory infections. Cochrane Database of Systematic Reviews 2017, Issue 9. Art. No.: CD00441</a:t>
            </a:r>
            <a:endParaRPr lang="en-GB" altLang="en-US" b="0" dirty="0"/>
          </a:p>
          <a:p>
            <a:pPr>
              <a:defRPr/>
            </a:pPr>
            <a:r>
              <a:rPr lang="en-GB" b="0" i="0" dirty="0">
                <a:solidFill>
                  <a:srgbClr val="212121"/>
                </a:solidFill>
                <a:effectLst/>
                <a:latin typeface="BlinkMacSystemFont"/>
              </a:rPr>
              <a:t>https://www.cochranelibrary.com/cdsr/doi/10.1002/14651858.CD004417.pub5/epdf/full</a:t>
            </a:r>
          </a:p>
          <a:p>
            <a:pPr>
              <a:defRPr/>
            </a:pPr>
            <a:endParaRPr lang="en-GB" b="0" i="0" dirty="0">
              <a:solidFill>
                <a:srgbClr val="212121"/>
              </a:solidFill>
              <a:effectLst/>
              <a:latin typeface="BlinkMacSystemFont"/>
            </a:endParaRPr>
          </a:p>
          <a:p>
            <a:pPr>
              <a:defRPr/>
            </a:pPr>
            <a:r>
              <a:rPr lang="en-GB" b="0" i="0" dirty="0">
                <a:solidFill>
                  <a:srgbClr val="212121"/>
                </a:solidFill>
                <a:effectLst/>
                <a:latin typeface="BlinkMacSystemFont"/>
              </a:rPr>
              <a:t>Venekamp RP, Sanders SL, </a:t>
            </a:r>
            <a:r>
              <a:rPr lang="en-GB" b="0" i="0" dirty="0" err="1">
                <a:solidFill>
                  <a:srgbClr val="212121"/>
                </a:solidFill>
                <a:effectLst/>
                <a:latin typeface="BlinkMacSystemFont"/>
              </a:rPr>
              <a:t>Glasziou</a:t>
            </a:r>
            <a:r>
              <a:rPr lang="en-GB" b="0" i="0" dirty="0">
                <a:solidFill>
                  <a:srgbClr val="212121"/>
                </a:solidFill>
                <a:effectLst/>
                <a:latin typeface="BlinkMacSystemFont"/>
              </a:rPr>
              <a:t> PP, Del Mar CB, Rovers MM. Antibiotics for acute otitis media in children. Cochrane Database </a:t>
            </a:r>
            <a:r>
              <a:rPr lang="en-GB" b="0" i="0" dirty="0" err="1">
                <a:solidFill>
                  <a:srgbClr val="212121"/>
                </a:solidFill>
                <a:effectLst/>
                <a:latin typeface="BlinkMacSystemFont"/>
              </a:rPr>
              <a:t>Syst</a:t>
            </a:r>
            <a:r>
              <a:rPr lang="en-GB" b="0" i="0" dirty="0">
                <a:solidFill>
                  <a:srgbClr val="212121"/>
                </a:solidFill>
                <a:effectLst/>
                <a:latin typeface="BlinkMacSystemFont"/>
              </a:rPr>
              <a:t> Rev. 2015 Jun 23;2015(6):CD000219. </a:t>
            </a:r>
            <a:r>
              <a:rPr lang="en-GB" b="0" i="0" dirty="0" err="1">
                <a:solidFill>
                  <a:srgbClr val="212121"/>
                </a:solidFill>
                <a:effectLst/>
                <a:latin typeface="BlinkMacSystemFont"/>
              </a:rPr>
              <a:t>doi</a:t>
            </a:r>
            <a:r>
              <a:rPr lang="en-GB" b="0" i="0" dirty="0">
                <a:solidFill>
                  <a:srgbClr val="212121"/>
                </a:solidFill>
                <a:effectLst/>
                <a:latin typeface="BlinkMacSystemFont"/>
              </a:rPr>
              <a:t>: 10.1002/14651858.CD000219.pub4. PMID: 26099233; PMCID: PMC7043305.</a:t>
            </a:r>
          </a:p>
          <a:p>
            <a:pPr>
              <a:defRPr/>
            </a:pPr>
            <a:r>
              <a:rPr lang="en-GB" altLang="en-US" b="0" dirty="0">
                <a:latin typeface="Arial" panose="020B0604020202020204" pitchFamily="34" charset="0"/>
              </a:rPr>
              <a:t>https://www.cochranelibrary.com/cdsr/doi/10.1002/14651858.CD000219.pub4/full</a:t>
            </a:r>
          </a:p>
          <a:p>
            <a:pPr>
              <a:defRPr/>
            </a:pPr>
            <a:endParaRPr lang="en-GB" altLang="en-US" dirty="0"/>
          </a:p>
        </p:txBody>
      </p:sp>
    </p:spTree>
    <p:extLst>
      <p:ext uri="{BB962C8B-B14F-4D97-AF65-F5344CB8AC3E}">
        <p14:creationId xmlns:p14="http://schemas.microsoft.com/office/powerpoint/2010/main" val="2565820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GB" sz="1800" b="1" dirty="0"/>
              <a:t>Presenter talk: </a:t>
            </a:r>
          </a:p>
          <a:p>
            <a:pPr marL="0" marR="0" lvl="0" indent="0" algn="l" defTabSz="914400" rtl="0" eaLnBrk="1" fontAlgn="auto" latinLnBrk="0" hangingPunct="1">
              <a:lnSpc>
                <a:spcPts val="1600"/>
              </a:lnSpc>
              <a:spcBef>
                <a:spcPts val="0"/>
              </a:spcBef>
              <a:spcAft>
                <a:spcPts val="0"/>
              </a:spcAft>
              <a:buClrTx/>
              <a:buSzTx/>
              <a:buFontTx/>
              <a:buNone/>
              <a:tabLst/>
              <a:defRPr/>
            </a:pPr>
            <a:r>
              <a:rPr lang="en-GB" sz="1800" b="0" dirty="0"/>
              <a:t>Throughout the COVID pandemic the UKHSA Primary Care and Interventions Unit carried out an annual survey of the general public’s health seeking behaviours and attitudes and behaviours towards antibiotics facilitated by Ipsos mori marketing research. All data was collected in Feb/Mar of years highlighted in this figure and respondents were asked about their behaviour in the previous 12 months – therefore 2020 respondents were asked about their behaviour in the 12 months BEFORE the first English national lockdown. </a:t>
            </a:r>
          </a:p>
          <a:p>
            <a:pPr marL="0" marR="0" lvl="0" indent="0" algn="l" defTabSz="914400" rtl="0" eaLnBrk="1" fontAlgn="auto" latinLnBrk="0" hangingPunct="1">
              <a:lnSpc>
                <a:spcPts val="1600"/>
              </a:lnSpc>
              <a:spcBef>
                <a:spcPts val="0"/>
              </a:spcBef>
              <a:spcAft>
                <a:spcPts val="0"/>
              </a:spcAft>
              <a:buClrTx/>
              <a:buSzTx/>
              <a:buFontTx/>
              <a:buNone/>
              <a:tabLst/>
              <a:defRPr/>
            </a:pPr>
            <a:endParaRPr lang="en-GB" sz="1800" b="0" dirty="0"/>
          </a:p>
          <a:p>
            <a:pPr>
              <a:lnSpc>
                <a:spcPts val="1600"/>
              </a:lnSpc>
            </a:pPr>
            <a:r>
              <a:rPr lang="en-GB" sz="1800" b="0" dirty="0">
                <a:latin typeface="+mj-lt"/>
              </a:rPr>
              <a:t>Data from 2022 indicates that perceptions towards the usefulness of antibiotics remain relatively unchanged</a:t>
            </a:r>
            <a:endPar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600"/>
              </a:lnSpc>
            </a:pP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600"/>
              </a:lnSpc>
            </a:pPr>
            <a:r>
              <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slide shows us data from participants response to whether they agreed or disagreed with several statements about antibiotic use and their effectiveness for different conditions. </a:t>
            </a:r>
          </a:p>
          <a:p>
            <a:pPr>
              <a:lnSpc>
                <a:spcPts val="1600"/>
              </a:lnSpc>
            </a:pPr>
            <a:r>
              <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nSpc>
                <a:spcPts val="1600"/>
              </a:lnSpc>
            </a:pPr>
            <a:r>
              <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Most participants agree that antibiotics work for the majority of infections related to the ear (78%) which is a similar figures to those seen in 2021, but significantly higher than in 2020.</a:t>
            </a:r>
          </a:p>
          <a:p>
            <a:pPr>
              <a:lnSpc>
                <a:spcPts val="1600"/>
              </a:lnSpc>
            </a:pPr>
            <a:r>
              <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nSpc>
                <a:spcPts val="1600"/>
              </a:lnSpc>
            </a:pPr>
            <a:r>
              <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finding on this slide showcase the large gap in public perceptions about antibiotic use for ear infections compared to Cold/Flu/COVID, highlighting the scope for improvement.</a:t>
            </a:r>
          </a:p>
          <a:p>
            <a:endParaRPr lang="en-GB" dirty="0"/>
          </a:p>
          <a:p>
            <a:pPr lvl="2">
              <a:defRPr/>
            </a:pPr>
            <a:r>
              <a:rPr lang="en-GB" b="1" dirty="0"/>
              <a:t>Slide References</a:t>
            </a:r>
          </a:p>
          <a:p>
            <a:pPr lvl="2">
              <a:defRPr/>
            </a:pPr>
            <a:r>
              <a:rPr lang="en-GB" b="0" dirty="0"/>
              <a:t>(1) Manuscript out for publication</a:t>
            </a:r>
            <a:endParaRPr lang="en-GB" altLang="en-US" sz="900" dirty="0"/>
          </a:p>
          <a:p>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7</a:t>
            </a:fld>
            <a:endParaRPr lang="en-US"/>
          </a:p>
        </p:txBody>
      </p:sp>
    </p:spTree>
    <p:extLst>
      <p:ext uri="{BB962C8B-B14F-4D97-AF65-F5344CB8AC3E}">
        <p14:creationId xmlns:p14="http://schemas.microsoft.com/office/powerpoint/2010/main" val="2640070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Presenter talk</a:t>
            </a:r>
          </a:p>
          <a:p>
            <a:endParaRPr lang="en-GB" b="0" dirty="0"/>
          </a:p>
          <a:p>
            <a:r>
              <a:rPr lang="en-GB" b="0" dirty="0"/>
              <a:t>When we look at the publics awareness of delayed antibiotics we see an interesting picture building. There seemed to be an increased awareness of delayed prescribing during the first year of the pandemic, with a significant increase in the percentage of people who said they were fully aware of what an antibiotic was (darkest blue section) – and this remained constant in 2022. On the other hand, those who said they were not aware of delayed prescribing (lighter blue section) initially decreased in 2021 only to rise again tin 2022 – but to pre pandemic levels.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Take home message: </a:t>
            </a:r>
            <a:r>
              <a:rPr lang="en-GB" b="0" dirty="0">
                <a:solidFill>
                  <a:schemeClr val="accent6">
                    <a:lumMod val="10000"/>
                  </a:schemeClr>
                </a:solidFill>
              </a:rPr>
              <a:t>Awareness of delayed prescribing has increased but is starting to decrease – almost 70% of the population are not aware of what a delayed prescription is.</a:t>
            </a:r>
          </a:p>
          <a:p>
            <a:endParaRPr lang="en-GB" dirty="0"/>
          </a:p>
          <a:p>
            <a:pPr lvl="1"/>
            <a:endParaRPr lang="en-GB" dirty="0"/>
          </a:p>
          <a:p>
            <a:pPr lvl="2">
              <a:defRPr/>
            </a:pPr>
            <a:r>
              <a:rPr lang="en-GB" b="1" dirty="0"/>
              <a:t>Slide References</a:t>
            </a:r>
          </a:p>
          <a:p>
            <a:pPr lvl="2">
              <a:defRPr/>
            </a:pPr>
            <a:r>
              <a:rPr lang="en-GB" b="0" dirty="0"/>
              <a:t>(1) Manuscript out for publication</a:t>
            </a:r>
            <a:endParaRPr lang="en-GB" altLang="en-US" sz="900" dirty="0"/>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November,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8</a:t>
            </a:fld>
            <a:endParaRPr lang="en-GB" altLang="en-US" dirty="0"/>
          </a:p>
        </p:txBody>
      </p:sp>
    </p:spTree>
    <p:extLst>
      <p:ext uri="{BB962C8B-B14F-4D97-AF65-F5344CB8AC3E}">
        <p14:creationId xmlns:p14="http://schemas.microsoft.com/office/powerpoint/2010/main" val="2320335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Presenter talk</a:t>
            </a:r>
          </a:p>
          <a:p>
            <a:r>
              <a:rPr lang="en-GB" b="0" dirty="0">
                <a:solidFill>
                  <a:schemeClr val="accent1"/>
                </a:solidFill>
              </a:rPr>
              <a:t>In the same study, when we look at public attitudes towards delayed prescribing for otitis media and we see that more of the public are in favour of a delayed script for a otitis media than in 2020 so acceptance has increased (56/59% in 22/21 compared to 47% in 2020)</a:t>
            </a:r>
            <a:endParaRPr lang="en-GB" b="1" dirty="0">
              <a:solidFill>
                <a:schemeClr val="accent1"/>
              </a:solidFill>
            </a:endParaRP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In contrast, </a:t>
            </a:r>
            <a:r>
              <a:rPr lang="en-GB" sz="11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2022, only 4% of the population (out of 47 people in the survey) actually received a delayed antibiotic prescription for otitis media, the same proportion as in 2021. What is perhaps unsurprising, is that the numbers of delayed scripts for sore throats decreased during COVID – possibly because sore throat consultations also reduced. </a:t>
            </a:r>
            <a:endPar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showed that for acute otitis media, the public are generally in favour of delayed prescribing but that rates have gone down – indicating it could be used more in primary care settings</a:t>
            </a:r>
          </a:p>
          <a:p>
            <a:pPr lvl="1"/>
            <a:endParaRPr lang="en-GB" dirty="0"/>
          </a:p>
          <a:p>
            <a:pPr lvl="2">
              <a:defRPr/>
            </a:pPr>
            <a:r>
              <a:rPr lang="en-GB" b="1" dirty="0"/>
              <a:t>Slide References</a:t>
            </a:r>
          </a:p>
          <a:p>
            <a:pPr lvl="2">
              <a:defRPr/>
            </a:pPr>
            <a:r>
              <a:rPr lang="en-GB" b="0" dirty="0"/>
              <a:t>(1) Manuscript out for publication</a:t>
            </a:r>
            <a:endParaRPr lang="en-GB" altLang="en-US" sz="900"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November,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9</a:t>
            </a:fld>
            <a:endParaRPr lang="en-GB" altLang="en-US" dirty="0"/>
          </a:p>
        </p:txBody>
      </p:sp>
    </p:spTree>
    <p:extLst>
      <p:ext uri="{BB962C8B-B14F-4D97-AF65-F5344CB8AC3E}">
        <p14:creationId xmlns:p14="http://schemas.microsoft.com/office/powerpoint/2010/main" val="1893092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81868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37668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412480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260125"/>
          </a:xfrm>
        </p:spPr>
        <p:txBody>
          <a:bodyPr/>
          <a:lstStyle/>
          <a:p>
            <a:r>
              <a:rPr lang="en-US" dirty="0"/>
              <a:t>Click to edit Master title style</a:t>
            </a:r>
          </a:p>
        </p:txBody>
      </p:sp>
      <p:sp>
        <p:nvSpPr>
          <p:cNvPr id="3" name="Content Placeholder 2"/>
          <p:cNvSpPr>
            <a:spLocks noGrp="1"/>
          </p:cNvSpPr>
          <p:nvPr>
            <p:ph idx="1"/>
          </p:nvPr>
        </p:nvSpPr>
        <p:spPr>
          <a:xfrm>
            <a:off x="1051560" y="1825625"/>
            <a:ext cx="7463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a:extLst>
              <a:ext uri="{FF2B5EF4-FFF2-40B4-BE49-F238E27FC236}">
                <a16:creationId xmlns:a16="http://schemas.microsoft.com/office/drawing/2014/main" id="{13441E71-C846-4EB1-8F38-D058A2E0AF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a:extLst>
              <a:ext uri="{FF2B5EF4-FFF2-40B4-BE49-F238E27FC236}">
                <a16:creationId xmlns:a16="http://schemas.microsoft.com/office/drawing/2014/main" id="{34DF6F11-0C78-4415-ACA9-77F861B04A7D}"/>
              </a:ext>
            </a:extLst>
          </p:cNvPr>
          <p:cNvSpPr>
            <a:spLocks noGrp="1"/>
          </p:cNvSpPr>
          <p:nvPr>
            <p:ph type="ftr" sz="quarter" idx="11"/>
          </p:nvPr>
        </p:nvSpPr>
        <p:spPr>
          <a:xfrm>
            <a:off x="3028950" y="6356351"/>
            <a:ext cx="3086100" cy="365125"/>
          </a:xfrm>
        </p:spPr>
        <p:txBody>
          <a:bodyPr/>
          <a:lstStyle>
            <a:lvl1pPr>
              <a:defRPr sz="1400"/>
            </a:lvl1pPr>
          </a:lstStyle>
          <a:p>
            <a:r>
              <a:rPr lang="en-GB" dirty="0"/>
              <a:t>www.rcgp.org.uk/TARGETantibiotics</a:t>
            </a:r>
          </a:p>
        </p:txBody>
      </p:sp>
      <p:sp>
        <p:nvSpPr>
          <p:cNvPr id="7" name="TextBox 6">
            <a:extLst>
              <a:ext uri="{FF2B5EF4-FFF2-40B4-BE49-F238E27FC236}">
                <a16:creationId xmlns:a16="http://schemas.microsoft.com/office/drawing/2014/main" id="{E29E3C2C-C750-4E6E-BFE2-AB792AAB9AD8}"/>
              </a:ext>
            </a:extLst>
          </p:cNvPr>
          <p:cNvSpPr txBox="1"/>
          <p:nvPr userDrawn="1"/>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Tree>
    <p:extLst>
      <p:ext uri="{BB962C8B-B14F-4D97-AF65-F5344CB8AC3E}">
        <p14:creationId xmlns:p14="http://schemas.microsoft.com/office/powerpoint/2010/main" val="112419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34271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a:solidFill>
                  <a:srgbClr val="FFFFFF"/>
                </a:solidFill>
              </a:defRPr>
            </a:lvl1pPr>
          </a:lstStyle>
          <a:p>
            <a:fld id="{5F52EA6E-ACBD-4C1F-87E9-01989FD6CD68}" type="datetimeFigureOut">
              <a:rPr lang="en-GB" smtClean="0"/>
              <a:pPr/>
              <a:t>01/11/2024</a:t>
            </a:fld>
            <a:endParaRPr lang="en-GB"/>
          </a:p>
        </p:txBody>
      </p:sp>
      <p:sp>
        <p:nvSpPr>
          <p:cNvPr id="6" name="Footer Placeholder 5"/>
          <p:cNvSpPr>
            <a:spLocks noGrp="1"/>
          </p:cNvSpPr>
          <p:nvPr>
            <p:ph type="ftr" sz="quarter" idx="11"/>
          </p:nvPr>
        </p:nvSpPr>
        <p:spPr/>
        <p:txBody>
          <a:bodyPr/>
          <a:lstStyle>
            <a:lvl1pPr>
              <a:defRPr>
                <a:solidFill>
                  <a:srgbClr val="FFFFFF"/>
                </a:solidFill>
              </a:defRPr>
            </a:lvl1p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a:p>
        </p:txBody>
      </p:sp>
    </p:spTree>
    <p:extLst>
      <p:ext uri="{BB962C8B-B14F-4D97-AF65-F5344CB8AC3E}">
        <p14:creationId xmlns:p14="http://schemas.microsoft.com/office/powerpoint/2010/main" val="119461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01/11/2024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39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sz="1400"/>
            </a:lvl1pPr>
          </a:lstStyle>
          <a:p>
            <a:r>
              <a:rPr lang="en-GB" dirty="0"/>
              <a:t>www.rcgp.org.uk/TARGETantibiotics</a:t>
            </a:r>
          </a:p>
        </p:txBody>
      </p:sp>
      <p:sp>
        <p:nvSpPr>
          <p:cNvPr id="5" name="TextBox 4">
            <a:extLst>
              <a:ext uri="{FF2B5EF4-FFF2-40B4-BE49-F238E27FC236}">
                <a16:creationId xmlns:a16="http://schemas.microsoft.com/office/drawing/2014/main" id="{9942D1E4-933F-4FA9-8AB7-8EABF0CE7A1A}"/>
              </a:ext>
            </a:extLst>
          </p:cNvPr>
          <p:cNvSpPr txBox="1"/>
          <p:nvPr userDrawn="1"/>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Tree>
    <p:extLst>
      <p:ext uri="{BB962C8B-B14F-4D97-AF65-F5344CB8AC3E}">
        <p14:creationId xmlns:p14="http://schemas.microsoft.com/office/powerpoint/2010/main" val="292262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a:extLst>
              <a:ext uri="{FF2B5EF4-FFF2-40B4-BE49-F238E27FC236}">
                <a16:creationId xmlns:a16="http://schemas.microsoft.com/office/drawing/2014/main" id="{59C463E3-3993-48F9-AEC7-EDF1C849EC1C}"/>
              </a:ext>
            </a:extLst>
          </p:cNvPr>
          <p:cNvSpPr txBox="1">
            <a:spLocks/>
          </p:cNvSpPr>
          <p:nvPr userDrawn="1"/>
        </p:nvSpPr>
        <p:spPr>
          <a:xfrm>
            <a:off x="3126486"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www.rcgp.org.uk/TARGETantibiotics</a:t>
            </a:r>
          </a:p>
        </p:txBody>
      </p:sp>
      <p:sp>
        <p:nvSpPr>
          <p:cNvPr id="8" name="TextBox 7">
            <a:extLst>
              <a:ext uri="{FF2B5EF4-FFF2-40B4-BE49-F238E27FC236}">
                <a16:creationId xmlns:a16="http://schemas.microsoft.com/office/drawing/2014/main" id="{EFB46D34-460C-412F-9686-24F4A25722C3}"/>
              </a:ext>
            </a:extLst>
          </p:cNvPr>
          <p:cNvSpPr txBox="1"/>
          <p:nvPr userDrawn="1"/>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Tree>
    <p:extLst>
      <p:ext uri="{BB962C8B-B14F-4D97-AF65-F5344CB8AC3E}">
        <p14:creationId xmlns:p14="http://schemas.microsoft.com/office/powerpoint/2010/main" val="335107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24790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47744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olidFill>
              </a:defRPr>
            </a:lvl1pPr>
          </a:lstStyle>
          <a:p>
            <a:r>
              <a:rPr lang="en-GB" dirty="0"/>
              <a:t>www.rcgp.org.uk/TARGETantibiotics</a:t>
            </a:r>
          </a:p>
        </p:txBody>
      </p:sp>
      <p:sp>
        <p:nvSpPr>
          <p:cNvPr id="6" name="Slide Number Placeholder 5"/>
          <p:cNvSpPr>
            <a:spLocks noGrp="1"/>
          </p:cNvSpPr>
          <p:nvPr>
            <p:ph type="sldNum" sz="quarter" idx="4"/>
          </p:nvPr>
        </p:nvSpPr>
        <p:spPr>
          <a:xfrm>
            <a:off x="7086600" y="6487219"/>
            <a:ext cx="2057400" cy="365125"/>
          </a:xfrm>
          <a:prstGeom prst="rect">
            <a:avLst/>
          </a:prstGeom>
        </p:spPr>
        <p:txBody>
          <a:bodyPr vert="horz" lIns="91440" tIns="45720" rIns="91440" bIns="45720" rtlCol="0" anchor="ctr"/>
          <a:lstStyle>
            <a:lvl1pPr algn="r">
              <a:defRPr sz="1200">
                <a:solidFill>
                  <a:srgbClr val="000000"/>
                </a:solidFill>
              </a:defRPr>
            </a:lvl1pPr>
          </a:lstStyle>
          <a:p>
            <a:fld id="{EE1385C2-C24A-4E88-87F7-2016927FAD7D}" type="slidenum">
              <a:rPr lang="en-GB" smtClean="0"/>
              <a:pPr/>
              <a:t>‹#›</a:t>
            </a:fld>
            <a:endParaRPr lang="en-GB" dirty="0"/>
          </a:p>
        </p:txBody>
      </p:sp>
      <p:pic>
        <p:nvPicPr>
          <p:cNvPr id="9" name="Picture 2">
            <a:extLst>
              <a:ext uri="{FF2B5EF4-FFF2-40B4-BE49-F238E27FC236}">
                <a16:creationId xmlns:a16="http://schemas.microsoft.com/office/drawing/2014/main" id="{FFAB4184-868D-4ACE-A35E-01FA6E92BD66}"/>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
            <a:extLst>
              <a:ext uri="{FF2B5EF4-FFF2-40B4-BE49-F238E27FC236}">
                <a16:creationId xmlns:a16="http://schemas.microsoft.com/office/drawing/2014/main" id="{8289BF5C-0DC6-44CC-BB66-1C5EC1CA96F0}"/>
              </a:ext>
            </a:extLst>
          </p:cNvPr>
          <p:cNvSpPr txBox="1">
            <a:spLocks/>
          </p:cNvSpPr>
          <p:nvPr userDrawn="1"/>
        </p:nvSpPr>
        <p:spPr>
          <a:xfrm>
            <a:off x="0" y="6479910"/>
            <a:ext cx="1590147" cy="365125"/>
          </a:xfrm>
          <a:prstGeom prst="rect">
            <a:avLst/>
          </a:prstGeom>
          <a:solidFill>
            <a:srgbClr val="F4DDC4"/>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Last review: Feb 2023       </a:t>
            </a:r>
          </a:p>
          <a:p>
            <a:r>
              <a:rPr lang="en-GB" sz="1000" dirty="0">
                <a:latin typeface="Arial" panose="020B0604020202020204" pitchFamily="34" charset="0"/>
                <a:cs typeface="Arial" panose="020B0604020202020204" pitchFamily="34" charset="0"/>
              </a:rPr>
              <a:t>Next review: Feb 2026</a:t>
            </a:r>
          </a:p>
        </p:txBody>
      </p:sp>
    </p:spTree>
    <p:extLst>
      <p:ext uri="{BB962C8B-B14F-4D97-AF65-F5344CB8AC3E}">
        <p14:creationId xmlns:p14="http://schemas.microsoft.com/office/powerpoint/2010/main" val="2152467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6.tmp"/><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85063F51-346E-4A6D-BCB3-C4B8DC4AEEDD}"/>
              </a:ext>
            </a:extLst>
          </p:cNvPr>
          <p:cNvSpPr>
            <a:spLocks noGrp="1"/>
          </p:cNvSpPr>
          <p:nvPr>
            <p:ph type="title"/>
          </p:nvPr>
        </p:nvSpPr>
        <p:spPr bwMode="auto">
          <a:xfrm>
            <a:off x="2044555" y="382756"/>
            <a:ext cx="596683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eaLnBrk="1" hangingPunct="1"/>
            <a:r>
              <a:rPr lang="en-GB" altLang="en-US" sz="4900" dirty="0">
                <a:solidFill>
                  <a:srgbClr val="AF1E2C"/>
                </a:solidFill>
                <a:latin typeface="Arial" panose="020B0604020202020204" pitchFamily="34" charset="0"/>
                <a:cs typeface="Arial" panose="020B0604020202020204" pitchFamily="34" charset="0"/>
              </a:rPr>
              <a:t>Clinical scenario:</a:t>
            </a:r>
            <a:br>
              <a:rPr lang="en-GB" altLang="en-US" dirty="0">
                <a:solidFill>
                  <a:srgbClr val="AF1E2C"/>
                </a:solidFill>
                <a:latin typeface="Arial" panose="020B0604020202020204" pitchFamily="34" charset="0"/>
                <a:cs typeface="Arial" panose="020B0604020202020204" pitchFamily="34" charset="0"/>
              </a:rPr>
            </a:br>
            <a:r>
              <a:rPr lang="en-GB" altLang="en-US" sz="4000" b="0" dirty="0">
                <a:solidFill>
                  <a:srgbClr val="AF1E2C"/>
                </a:solidFill>
                <a:latin typeface="Arial" panose="020B0604020202020204" pitchFamily="34" charset="0"/>
                <a:cs typeface="Arial" panose="020B0604020202020204" pitchFamily="34" charset="0"/>
              </a:rPr>
              <a:t>Acute</a:t>
            </a:r>
            <a:r>
              <a:rPr lang="en-GB" altLang="en-US" sz="4000" dirty="0">
                <a:solidFill>
                  <a:srgbClr val="AF1E2C"/>
                </a:solidFill>
                <a:latin typeface="Arial" panose="020B0604020202020204" pitchFamily="34" charset="0"/>
                <a:cs typeface="Arial" panose="020B0604020202020204" pitchFamily="34" charset="0"/>
              </a:rPr>
              <a:t> </a:t>
            </a:r>
            <a:r>
              <a:rPr lang="en-GB" altLang="en-US" sz="4000" b="0" dirty="0">
                <a:solidFill>
                  <a:srgbClr val="AF1E2C"/>
                </a:solidFill>
                <a:latin typeface="Arial" panose="020B0604020202020204" pitchFamily="34" charset="0"/>
                <a:cs typeface="Arial" panose="020B0604020202020204" pitchFamily="34" charset="0"/>
              </a:rPr>
              <a:t>Otitis Media</a:t>
            </a:r>
          </a:p>
        </p:txBody>
      </p:sp>
      <p:sp>
        <p:nvSpPr>
          <p:cNvPr id="4" name="TextBox 3">
            <a:extLst>
              <a:ext uri="{FF2B5EF4-FFF2-40B4-BE49-F238E27FC236}">
                <a16:creationId xmlns:a16="http://schemas.microsoft.com/office/drawing/2014/main" id="{FE10A20D-20A7-4673-8CC0-9666A600E075}"/>
              </a:ext>
            </a:extLst>
          </p:cNvPr>
          <p:cNvSpPr txBox="1"/>
          <p:nvPr/>
        </p:nvSpPr>
        <p:spPr>
          <a:xfrm>
            <a:off x="0" y="1652154"/>
            <a:ext cx="677108" cy="4648231"/>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pic>
        <p:nvPicPr>
          <p:cNvPr id="22537" name="Picture 7" descr="Man holding his ear in pain">
            <a:extLst>
              <a:ext uri="{FF2B5EF4-FFF2-40B4-BE49-F238E27FC236}">
                <a16:creationId xmlns:a16="http://schemas.microsoft.com/office/drawing/2014/main" id="{0F3E766A-B45A-4BEE-8D61-3CB081C1B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197" y="1652154"/>
            <a:ext cx="6578311" cy="438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1">
            <a:extLst>
              <a:ext uri="{FF2B5EF4-FFF2-40B4-BE49-F238E27FC236}">
                <a16:creationId xmlns:a16="http://schemas.microsoft.com/office/drawing/2014/main" id="{5ADA1E9A-D6C9-43A0-B834-D69393688185}"/>
              </a:ext>
              <a:ext uri="{C183D7F6-B498-43B3-948B-1728B52AA6E4}">
                <adec:decorative xmlns:adec="http://schemas.microsoft.com/office/drawing/2017/decorative" val="1"/>
              </a:ext>
            </a:extLst>
          </p:cNvPr>
          <p:cNvSpPr>
            <a:spLocks noChangeArrowheads="1"/>
          </p:cNvSpPr>
          <p:nvPr/>
        </p:nvSpPr>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9pPr>
          </a:lstStyle>
          <a:p>
            <a:pPr>
              <a:spcBef>
                <a:spcPct val="20000"/>
              </a:spcBef>
              <a:buFontTx/>
              <a:buBlip>
                <a:blip r:embed="rId4"/>
              </a:buBlip>
            </a:pPr>
            <a:endParaRPr lang="en-GB" altLang="en-US" sz="2800"/>
          </a:p>
        </p:txBody>
      </p:sp>
      <p:sp>
        <p:nvSpPr>
          <p:cNvPr id="10" name="TextBox 13">
            <a:extLst>
              <a:ext uri="{FF2B5EF4-FFF2-40B4-BE49-F238E27FC236}">
                <a16:creationId xmlns:a16="http://schemas.microsoft.com/office/drawing/2014/main" id="{EA231A8D-3167-44CB-999E-832353295DD8}"/>
              </a:ext>
            </a:extLst>
          </p:cNvPr>
          <p:cNvSpPr txBox="1">
            <a:spLocks noChangeArrowheads="1"/>
          </p:cNvSpPr>
          <p:nvPr/>
        </p:nvSpPr>
        <p:spPr bwMode="auto">
          <a:xfrm>
            <a:off x="3043695" y="6482460"/>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CF68-F02E-4B5A-991E-C26D55BC422C}"/>
              </a:ext>
            </a:extLst>
          </p:cNvPr>
          <p:cNvSpPr>
            <a:spLocks noGrp="1"/>
          </p:cNvSpPr>
          <p:nvPr>
            <p:ph type="title"/>
          </p:nvPr>
        </p:nvSpPr>
        <p:spPr>
          <a:xfrm>
            <a:off x="1378073" y="365126"/>
            <a:ext cx="7658424" cy="1325563"/>
          </a:xfrm>
        </p:spPr>
        <p:txBody>
          <a:bodyPr>
            <a:noAutofit/>
          </a:bodyPr>
          <a:lstStyle/>
          <a:p>
            <a:r>
              <a:rPr lang="en-GB" altLang="en-US" sz="3200" dirty="0">
                <a:solidFill>
                  <a:srgbClr val="AF1E2C"/>
                </a:solidFill>
                <a:latin typeface="Arial" panose="020B0604020202020204" pitchFamily="34" charset="0"/>
                <a:cs typeface="Arial" panose="020B0604020202020204" pitchFamily="34" charset="0"/>
              </a:rPr>
              <a:t>How to give back-up/delayed antibiotics? </a:t>
            </a:r>
            <a:endParaRPr lang="en-GB" sz="3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75464D6-203A-4644-8A1F-655B3FC51E6E}"/>
              </a:ext>
            </a:extLst>
          </p:cNvPr>
          <p:cNvSpPr txBox="1">
            <a:spLocks noChangeArrowheads="1"/>
          </p:cNvSpPr>
          <p:nvPr/>
        </p:nvSpPr>
        <p:spPr bwMode="auto">
          <a:xfrm>
            <a:off x="1125537" y="1690689"/>
            <a:ext cx="8018463" cy="4000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b="0" kern="1200">
                <a:solidFill>
                  <a:schemeClr val="tx1"/>
                </a:solidFill>
                <a:latin typeface="Arial" panose="020B0604020202020204" pitchFamily="34" charset="0"/>
                <a:ea typeface="+mj-ea"/>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00000"/>
              </a:lnSpc>
              <a:spcAft>
                <a:spcPct val="0"/>
              </a:spcAft>
              <a:defRPr/>
            </a:pPr>
            <a:r>
              <a:rPr lang="en-GB" altLang="en-US" sz="2000" dirty="0">
                <a:solidFill>
                  <a:schemeClr val="accent6">
                    <a:lumMod val="10000"/>
                  </a:schemeClr>
                </a:solidFill>
                <a:ea typeface="+mn-ea"/>
              </a:rPr>
              <a:t>889 UK GP patients </a:t>
            </a:r>
            <a:r>
              <a:rPr lang="en-GB" altLang="en-US" sz="2000" u="sng" dirty="0">
                <a:solidFill>
                  <a:schemeClr val="accent6">
                    <a:lumMod val="10000"/>
                  </a:schemeClr>
                </a:solidFill>
                <a:ea typeface="+mn-ea"/>
              </a:rPr>
              <a:t>&gt;</a:t>
            </a:r>
            <a:r>
              <a:rPr lang="en-GB" altLang="en-US" sz="2000" dirty="0">
                <a:solidFill>
                  <a:schemeClr val="accent6">
                    <a:lumMod val="10000"/>
                  </a:schemeClr>
                </a:solidFill>
                <a:ea typeface="+mn-ea"/>
              </a:rPr>
              <a:t> 3 years with acute respiratory tract infection</a:t>
            </a:r>
          </a:p>
        </p:txBody>
      </p:sp>
      <p:graphicFrame>
        <p:nvGraphicFramePr>
          <p:cNvPr id="10" name="Chart 9" descr="Patients' satisfaction and antibiotic use when prescribed delayed antibiotics">
            <a:extLst>
              <a:ext uri="{FF2B5EF4-FFF2-40B4-BE49-F238E27FC236}">
                <a16:creationId xmlns:a16="http://schemas.microsoft.com/office/drawing/2014/main" id="{14CE0A73-F961-4A85-BED4-DBC3C30900CB}"/>
              </a:ext>
            </a:extLst>
          </p:cNvPr>
          <p:cNvGraphicFramePr>
            <a:graphicFrameLocks/>
          </p:cNvGraphicFramePr>
          <p:nvPr/>
        </p:nvGraphicFramePr>
        <p:xfrm>
          <a:off x="873002" y="2057400"/>
          <a:ext cx="8163494" cy="3963888"/>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DBF8B4CF-3902-438C-A637-4420DECFA86F}"/>
              </a:ext>
              <a:ext uri="{C183D7F6-B498-43B3-948B-1728B52AA6E4}">
                <adec:decorative xmlns:adec="http://schemas.microsoft.com/office/drawing/2017/decorative" val="1"/>
              </a:ext>
            </a:extLst>
          </p:cNvPr>
          <p:cNvSpPr/>
          <p:nvPr/>
        </p:nvSpPr>
        <p:spPr>
          <a:xfrm>
            <a:off x="4283968" y="2564904"/>
            <a:ext cx="648072" cy="20882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13">
            <a:extLst>
              <a:ext uri="{FF2B5EF4-FFF2-40B4-BE49-F238E27FC236}">
                <a16:creationId xmlns:a16="http://schemas.microsoft.com/office/drawing/2014/main" id="{10DCA181-0B3C-4B3F-A851-2183A8A48F5C}"/>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6" name="TextBox 5">
            <a:extLst>
              <a:ext uri="{FF2B5EF4-FFF2-40B4-BE49-F238E27FC236}">
                <a16:creationId xmlns:a16="http://schemas.microsoft.com/office/drawing/2014/main" id="{FC821ED5-8F8C-49F1-8CAF-BC6E8272695F}"/>
              </a:ext>
            </a:extLst>
          </p:cNvPr>
          <p:cNvSpPr txBox="1"/>
          <p:nvPr/>
        </p:nvSpPr>
        <p:spPr>
          <a:xfrm>
            <a:off x="7482840" y="6550223"/>
            <a:ext cx="1553656" cy="307777"/>
          </a:xfrm>
          <a:prstGeom prst="rect">
            <a:avLst/>
          </a:prstGeom>
          <a:noFill/>
        </p:spPr>
        <p:txBody>
          <a:bodyPr wrap="square" rtlCol="0">
            <a:spAutoFit/>
          </a:bodyPr>
          <a:lstStyle/>
          <a:p>
            <a:r>
              <a:rPr lang="en-GB" sz="1400" dirty="0">
                <a:solidFill>
                  <a:schemeClr val="accent6">
                    <a:lumMod val="10000"/>
                  </a:schemeClr>
                </a:solidFill>
              </a:rPr>
              <a:t>Little </a:t>
            </a:r>
            <a:r>
              <a:rPr lang="en-GB" sz="1400" i="1" dirty="0">
                <a:solidFill>
                  <a:schemeClr val="accent6">
                    <a:lumMod val="10000"/>
                  </a:schemeClr>
                </a:solidFill>
              </a:rPr>
              <a:t>BMJ 2014</a:t>
            </a:r>
            <a:endParaRPr lang="en-GB" sz="1400" dirty="0">
              <a:solidFill>
                <a:schemeClr val="accent6">
                  <a:lumMod val="10000"/>
                </a:schemeClr>
              </a:solidFill>
            </a:endParaRPr>
          </a:p>
        </p:txBody>
      </p:sp>
    </p:spTree>
    <p:extLst>
      <p:ext uri="{BB962C8B-B14F-4D97-AF65-F5344CB8AC3E}">
        <p14:creationId xmlns:p14="http://schemas.microsoft.com/office/powerpoint/2010/main" val="40696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C3C316F-8E61-4DE1-8A44-3C654841D8D8}"/>
              </a:ext>
            </a:extLst>
          </p:cNvPr>
          <p:cNvSpPr txBox="1">
            <a:spLocks noGrp="1"/>
          </p:cNvSpPr>
          <p:nvPr>
            <p:ph type="title"/>
          </p:nvPr>
        </p:nvSpPr>
        <p:spPr bwMode="auto">
          <a:xfrm>
            <a:off x="1311162" y="61912"/>
            <a:ext cx="7756638" cy="1028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TARGET</a:t>
            </a:r>
            <a:r>
              <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 Treating Your Infection RTI Leaflet</a:t>
            </a:r>
          </a:p>
        </p:txBody>
      </p:sp>
      <p:sp>
        <p:nvSpPr>
          <p:cNvPr id="20" name="TextBox 19">
            <a:extLst>
              <a:ext uri="{FF2B5EF4-FFF2-40B4-BE49-F238E27FC236}">
                <a16:creationId xmlns:a16="http://schemas.microsoft.com/office/drawing/2014/main" id="{36205D53-2511-4FAC-8470-664200E04E47}"/>
              </a:ext>
            </a:extLst>
          </p:cNvPr>
          <p:cNvSpPr txBox="1"/>
          <p:nvPr/>
        </p:nvSpPr>
        <p:spPr>
          <a:xfrm>
            <a:off x="-1229" y="1683944"/>
            <a:ext cx="677108" cy="4602069"/>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pic>
        <p:nvPicPr>
          <p:cNvPr id="36866" name="Picture 2" descr="TARGET TYI-RTI leaflet">
            <a:extLst>
              <a:ext uri="{FF2B5EF4-FFF2-40B4-BE49-F238E27FC236}">
                <a16:creationId xmlns:a16="http://schemas.microsoft.com/office/drawing/2014/main" id="{0395517D-322E-4F46-A590-62DB654FF0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55"/>
          <a:stretch/>
        </p:blipFill>
        <p:spPr bwMode="auto">
          <a:xfrm>
            <a:off x="1341042" y="1366838"/>
            <a:ext cx="6877050" cy="4674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20">
            <a:extLst>
              <a:ext uri="{FF2B5EF4-FFF2-40B4-BE49-F238E27FC236}">
                <a16:creationId xmlns:a16="http://schemas.microsoft.com/office/drawing/2014/main" id="{F5222D1A-0BB4-4E95-999D-AAA508E8096D}"/>
              </a:ext>
            </a:extLst>
          </p:cNvPr>
          <p:cNvSpPr txBox="1">
            <a:spLocks noChangeArrowheads="1"/>
          </p:cNvSpPr>
          <p:nvPr/>
        </p:nvSpPr>
        <p:spPr bwMode="auto">
          <a:xfrm>
            <a:off x="6504780" y="1360740"/>
            <a:ext cx="2660650" cy="1200150"/>
          </a:xfrm>
          <a:prstGeom prst="rect">
            <a:avLst/>
          </a:prstGeom>
          <a:solidFill>
            <a:srgbClr val="9966FF">
              <a:alpha val="67842"/>
            </a:srgbClr>
          </a:solidFill>
          <a:ln w="19050">
            <a:solidFill>
              <a:srgbClr val="9966FF"/>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dirty="0">
                <a:solidFill>
                  <a:srgbClr val="000000"/>
                </a:solidFill>
                <a:ea typeface="ヒラギノ角ゴ Pro W3"/>
                <a:cs typeface="ヒラギノ角ゴ Pro W3"/>
              </a:rPr>
              <a:t>‘Most are better by’ section to help patients know when to (re) consult</a:t>
            </a:r>
          </a:p>
        </p:txBody>
      </p:sp>
      <p:cxnSp>
        <p:nvCxnSpPr>
          <p:cNvPr id="24" name="Straight Arrow Connector 23">
            <a:extLst>
              <a:ext uri="{FF2B5EF4-FFF2-40B4-BE49-F238E27FC236}">
                <a16:creationId xmlns:a16="http://schemas.microsoft.com/office/drawing/2014/main" id="{23CEB9D9-C880-47E7-910E-2DFCF74F1B49}"/>
              </a:ext>
              <a:ext uri="{C183D7F6-B498-43B3-948B-1728B52AA6E4}">
                <adec:decorative xmlns:adec="http://schemas.microsoft.com/office/drawing/2017/decorative" val="1"/>
              </a:ext>
            </a:extLst>
          </p:cNvPr>
          <p:cNvCxnSpPr>
            <a:cxnSpLocks/>
            <a:stCxn id="36871" idx="1"/>
          </p:cNvCxnSpPr>
          <p:nvPr/>
        </p:nvCxnSpPr>
        <p:spPr bwMode="auto">
          <a:xfrm flipH="1">
            <a:off x="2732690" y="1960815"/>
            <a:ext cx="3772090" cy="112564"/>
          </a:xfrm>
          <a:prstGeom prst="straightConnector1">
            <a:avLst/>
          </a:prstGeom>
          <a:ln w="28575">
            <a:solidFill>
              <a:srgbClr val="9966FF"/>
            </a:solidFill>
            <a:tailEnd type="arrow"/>
          </a:ln>
        </p:spPr>
        <p:style>
          <a:lnRef idx="1">
            <a:schemeClr val="accent1"/>
          </a:lnRef>
          <a:fillRef idx="0">
            <a:schemeClr val="accent1"/>
          </a:fillRef>
          <a:effectRef idx="0">
            <a:schemeClr val="accent1"/>
          </a:effectRef>
          <a:fontRef idx="minor">
            <a:schemeClr val="tx1"/>
          </a:fontRef>
        </p:style>
      </p:cxnSp>
      <p:sp>
        <p:nvSpPr>
          <p:cNvPr id="36873" name="TextBox 26">
            <a:extLst>
              <a:ext uri="{FF2B5EF4-FFF2-40B4-BE49-F238E27FC236}">
                <a16:creationId xmlns:a16="http://schemas.microsoft.com/office/drawing/2014/main" id="{9E9CE081-D1CE-4D99-82B1-5C85F40A2A8B}"/>
              </a:ext>
            </a:extLst>
          </p:cNvPr>
          <p:cNvSpPr txBox="1">
            <a:spLocks noChangeArrowheads="1"/>
          </p:cNvSpPr>
          <p:nvPr/>
        </p:nvSpPr>
        <p:spPr bwMode="auto">
          <a:xfrm>
            <a:off x="6430504" y="3111626"/>
            <a:ext cx="2624137" cy="368300"/>
          </a:xfrm>
          <a:prstGeom prst="rect">
            <a:avLst/>
          </a:prstGeom>
          <a:solidFill>
            <a:srgbClr val="FFC000">
              <a:alpha val="72940"/>
            </a:srgbClr>
          </a:solidFill>
          <a:ln w="19050">
            <a:solidFill>
              <a:srgbClr val="FFC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dirty="0">
                <a:solidFill>
                  <a:srgbClr val="000000"/>
                </a:solidFill>
                <a:ea typeface="ヒラギノ角ゴ Pro W3"/>
                <a:cs typeface="ヒラギノ角ゴ Pro W3"/>
              </a:rPr>
              <a:t>Safety netting  </a:t>
            </a:r>
          </a:p>
        </p:txBody>
      </p:sp>
      <p:cxnSp>
        <p:nvCxnSpPr>
          <p:cNvPr id="26" name="Straight Arrow Connector 25">
            <a:extLst>
              <a:ext uri="{FF2B5EF4-FFF2-40B4-BE49-F238E27FC236}">
                <a16:creationId xmlns:a16="http://schemas.microsoft.com/office/drawing/2014/main" id="{73FB77B6-6F57-4D3F-8431-7DF4FD77EEE1}"/>
              </a:ext>
              <a:ext uri="{C183D7F6-B498-43B3-948B-1728B52AA6E4}">
                <adec:decorative xmlns:adec="http://schemas.microsoft.com/office/drawing/2017/decorative" val="1"/>
              </a:ext>
            </a:extLst>
          </p:cNvPr>
          <p:cNvCxnSpPr>
            <a:cxnSpLocks/>
            <a:stCxn id="36873" idx="1"/>
          </p:cNvCxnSpPr>
          <p:nvPr/>
        </p:nvCxnSpPr>
        <p:spPr bwMode="auto">
          <a:xfrm flipH="1" flipV="1">
            <a:off x="5517931" y="2852237"/>
            <a:ext cx="912573" cy="44353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6">
            <a:extLst>
              <a:ext uri="{FF2B5EF4-FFF2-40B4-BE49-F238E27FC236}">
                <a16:creationId xmlns:a16="http://schemas.microsoft.com/office/drawing/2014/main" id="{6F8F2B85-F59B-4658-9845-9D6305C07F49}"/>
              </a:ext>
            </a:extLst>
          </p:cNvPr>
          <p:cNvSpPr txBox="1">
            <a:spLocks noChangeArrowheads="1"/>
          </p:cNvSpPr>
          <p:nvPr/>
        </p:nvSpPr>
        <p:spPr bwMode="auto">
          <a:xfrm>
            <a:off x="6388100" y="3836988"/>
            <a:ext cx="2624138" cy="368300"/>
          </a:xfrm>
          <a:prstGeom prst="rect">
            <a:avLst/>
          </a:prstGeom>
          <a:solidFill>
            <a:srgbClr val="CC0099">
              <a:alpha val="72940"/>
            </a:srgbClr>
          </a:solidFill>
          <a:ln w="19050">
            <a:solidFill>
              <a:srgbClr val="CC0099"/>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ヒラギノ角ゴ Pro W3"/>
              </a:rPr>
              <a:t>Covid-19 Warning</a:t>
            </a:r>
          </a:p>
        </p:txBody>
      </p:sp>
      <p:cxnSp>
        <p:nvCxnSpPr>
          <p:cNvPr id="23" name="Straight Arrow Connector 22">
            <a:extLst>
              <a:ext uri="{FF2B5EF4-FFF2-40B4-BE49-F238E27FC236}">
                <a16:creationId xmlns:a16="http://schemas.microsoft.com/office/drawing/2014/main" id="{E7270F26-08F5-4AFB-986C-15BDFF7945DA}"/>
              </a:ext>
              <a:ext uri="{C183D7F6-B498-43B3-948B-1728B52AA6E4}">
                <adec:decorative xmlns:adec="http://schemas.microsoft.com/office/drawing/2017/decorative" val="1"/>
              </a:ext>
            </a:extLst>
          </p:cNvPr>
          <p:cNvCxnSpPr>
            <a:cxnSpLocks/>
            <a:stCxn id="22" idx="1"/>
          </p:cNvCxnSpPr>
          <p:nvPr/>
        </p:nvCxnSpPr>
        <p:spPr bwMode="auto">
          <a:xfrm flipH="1">
            <a:off x="3995738" y="4021138"/>
            <a:ext cx="2392362" cy="719137"/>
          </a:xfrm>
          <a:prstGeom prst="straightConnector1">
            <a:avLst/>
          </a:prstGeom>
          <a:ln w="28575">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36875" name="TextBox 31">
            <a:extLst>
              <a:ext uri="{FF2B5EF4-FFF2-40B4-BE49-F238E27FC236}">
                <a16:creationId xmlns:a16="http://schemas.microsoft.com/office/drawing/2014/main" id="{0A235EF6-1B12-4B01-AB13-97ECD85498BC}"/>
              </a:ext>
            </a:extLst>
          </p:cNvPr>
          <p:cNvSpPr txBox="1">
            <a:spLocks noChangeArrowheads="1"/>
          </p:cNvSpPr>
          <p:nvPr/>
        </p:nvSpPr>
        <p:spPr bwMode="auto">
          <a:xfrm>
            <a:off x="6443663" y="4464947"/>
            <a:ext cx="2624137" cy="369888"/>
          </a:xfrm>
          <a:prstGeom prst="rect">
            <a:avLst/>
          </a:prstGeom>
          <a:solidFill>
            <a:srgbClr val="00B0F0">
              <a:alpha val="67842"/>
            </a:srgbClr>
          </a:solidFill>
          <a:ln w="19050">
            <a:solidFill>
              <a:srgbClr val="00B0F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a:solidFill>
                  <a:srgbClr val="000000"/>
                </a:solidFill>
                <a:ea typeface="ヒラギノ角ゴ Pro W3"/>
                <a:cs typeface="ヒラギノ角ゴ Pro W3"/>
              </a:rPr>
              <a:t>Back-up prescription </a:t>
            </a:r>
          </a:p>
        </p:txBody>
      </p:sp>
      <p:cxnSp>
        <p:nvCxnSpPr>
          <p:cNvPr id="29" name="Straight Arrow Connector 28">
            <a:extLst>
              <a:ext uri="{FF2B5EF4-FFF2-40B4-BE49-F238E27FC236}">
                <a16:creationId xmlns:a16="http://schemas.microsoft.com/office/drawing/2014/main" id="{DD43D90D-A4FC-4E88-BA56-B96343AEE4D1}"/>
              </a:ext>
              <a:ext uri="{C183D7F6-B498-43B3-948B-1728B52AA6E4}">
                <adec:decorative xmlns:adec="http://schemas.microsoft.com/office/drawing/2017/decorative" val="1"/>
              </a:ext>
            </a:extLst>
          </p:cNvPr>
          <p:cNvCxnSpPr>
            <a:cxnSpLocks/>
            <a:stCxn id="36875" idx="1"/>
          </p:cNvCxnSpPr>
          <p:nvPr/>
        </p:nvCxnSpPr>
        <p:spPr bwMode="auto">
          <a:xfrm flipH="1">
            <a:off x="3657600" y="4649891"/>
            <a:ext cx="2786063" cy="67872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6877" name="TextBox 34">
            <a:extLst>
              <a:ext uri="{FF2B5EF4-FFF2-40B4-BE49-F238E27FC236}">
                <a16:creationId xmlns:a16="http://schemas.microsoft.com/office/drawing/2014/main" id="{6DF22DBE-3249-4A92-975C-9C11F0C27416}"/>
              </a:ext>
            </a:extLst>
          </p:cNvPr>
          <p:cNvSpPr txBox="1">
            <a:spLocks noChangeArrowheads="1"/>
          </p:cNvSpPr>
          <p:nvPr/>
        </p:nvSpPr>
        <p:spPr bwMode="auto">
          <a:xfrm>
            <a:off x="6443663" y="4941888"/>
            <a:ext cx="2624137" cy="646112"/>
          </a:xfrm>
          <a:prstGeom prst="rect">
            <a:avLst/>
          </a:prstGeom>
          <a:solidFill>
            <a:srgbClr val="00B050">
              <a:alpha val="72156"/>
            </a:srgbClr>
          </a:solidFill>
          <a:ln w="19050">
            <a:solidFill>
              <a:srgbClr val="00B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a:solidFill>
                  <a:srgbClr val="000000"/>
                </a:solidFill>
                <a:ea typeface="ヒラギノ角ゴ Pro W3"/>
                <a:cs typeface="ヒラギノ角ゴ Pro W3"/>
              </a:rPr>
              <a:t>Information about antibiotics &amp; AMR</a:t>
            </a:r>
          </a:p>
        </p:txBody>
      </p:sp>
      <p:cxnSp>
        <p:nvCxnSpPr>
          <p:cNvPr id="31" name="Straight Arrow Connector 30">
            <a:extLst>
              <a:ext uri="{FF2B5EF4-FFF2-40B4-BE49-F238E27FC236}">
                <a16:creationId xmlns:a16="http://schemas.microsoft.com/office/drawing/2014/main" id="{B6201F11-39E8-4F06-9718-FA626E3FB0A3}"/>
              </a:ext>
              <a:ext uri="{C183D7F6-B498-43B3-948B-1728B52AA6E4}">
                <adec:decorative xmlns:adec="http://schemas.microsoft.com/office/drawing/2017/decorative" val="1"/>
              </a:ext>
            </a:extLst>
          </p:cNvPr>
          <p:cNvCxnSpPr>
            <a:cxnSpLocks/>
            <a:stCxn id="36877" idx="1"/>
          </p:cNvCxnSpPr>
          <p:nvPr/>
        </p:nvCxnSpPr>
        <p:spPr bwMode="auto">
          <a:xfrm flipH="1">
            <a:off x="2987675" y="5265738"/>
            <a:ext cx="3455988" cy="4572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868" name="TextBox 4">
            <a:extLst>
              <a:ext uri="{FF2B5EF4-FFF2-40B4-BE49-F238E27FC236}">
                <a16:creationId xmlns:a16="http://schemas.microsoft.com/office/drawing/2014/main" id="{4588DACE-994C-4584-B91E-AEC8EB43AB1D}"/>
              </a:ext>
            </a:extLst>
          </p:cNvPr>
          <p:cNvSpPr txBox="1">
            <a:spLocks noChangeArrowheads="1"/>
          </p:cNvSpPr>
          <p:nvPr/>
        </p:nvSpPr>
        <p:spPr bwMode="auto">
          <a:xfrm>
            <a:off x="2339975" y="6485709"/>
            <a:ext cx="4464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ea typeface="ヒラギノ角ゴ Pro W3"/>
                <a:cs typeface="ヒラギノ角ゴ Pro W3"/>
              </a:rPr>
              <a:t>www.rcgp.org.uk/TARGETantibiotics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123C819-F191-484D-98DB-B66F43466238}"/>
              </a:ext>
            </a:extLst>
          </p:cNvPr>
          <p:cNvSpPr txBox="1">
            <a:spLocks noGrp="1"/>
          </p:cNvSpPr>
          <p:nvPr>
            <p:ph type="title"/>
          </p:nvPr>
        </p:nvSpPr>
        <p:spPr bwMode="auto">
          <a:xfrm>
            <a:off x="1259633" y="98426"/>
            <a:ext cx="7866906" cy="763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0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TARGET: Treating Your Infection RTI Leaflet</a:t>
            </a:r>
          </a:p>
        </p:txBody>
      </p:sp>
      <p:sp>
        <p:nvSpPr>
          <p:cNvPr id="32" name="Text Placeholder 4">
            <a:extLst>
              <a:ext uri="{FF2B5EF4-FFF2-40B4-BE49-F238E27FC236}">
                <a16:creationId xmlns:a16="http://schemas.microsoft.com/office/drawing/2014/main" id="{60D397DD-323C-401D-88B7-C2CD16BDE85C}"/>
              </a:ext>
            </a:extLst>
          </p:cNvPr>
          <p:cNvSpPr txBox="1">
            <a:spLocks/>
          </p:cNvSpPr>
          <p:nvPr/>
        </p:nvSpPr>
        <p:spPr>
          <a:xfrm>
            <a:off x="1165225" y="862013"/>
            <a:ext cx="4070350" cy="384175"/>
          </a:xfrm>
          <a:prstGeom prst="rect">
            <a:avLst/>
          </a:prstGeom>
          <a:solidFill>
            <a:schemeClr val="bg1"/>
          </a:solidFill>
        </p:spPr>
        <p:txBody>
          <a:bodyPr/>
          <a:lstStyle/>
          <a:p>
            <a:pPr eaLnBrk="1" hangingPunct="1">
              <a:spcBef>
                <a:spcPct val="20000"/>
              </a:spcBef>
              <a:buClr>
                <a:srgbClr val="002060"/>
              </a:buClr>
              <a:tabLst>
                <a:tab pos="1162050" algn="l"/>
                <a:tab pos="1695450" algn="l"/>
                <a:tab pos="2247900" algn="l"/>
                <a:tab pos="2781300" algn="l"/>
              </a:tabLst>
              <a:defRPr/>
            </a:pPr>
            <a:r>
              <a:rPr lang="en-GB" dirty="0">
                <a:solidFill>
                  <a:srgbClr val="AF1E2C"/>
                </a:solidFill>
                <a:ea typeface="ヒラギノ角ゴ Pro W3" pitchFamily="84" charset="-128"/>
              </a:rPr>
              <a:t>Pictorial leaflet</a:t>
            </a:r>
            <a:endParaRPr lang="en-GB" kern="0" dirty="0">
              <a:solidFill>
                <a:srgbClr val="AF1E2C"/>
              </a:solidFill>
              <a:ea typeface="ヒラギノ角ゴ Pro W3" pitchFamily="84" charset="-128"/>
            </a:endParaRPr>
          </a:p>
        </p:txBody>
      </p:sp>
      <p:sp>
        <p:nvSpPr>
          <p:cNvPr id="21" name="Text Placeholder 4">
            <a:extLst>
              <a:ext uri="{FF2B5EF4-FFF2-40B4-BE49-F238E27FC236}">
                <a16:creationId xmlns:a16="http://schemas.microsoft.com/office/drawing/2014/main" id="{D3AA4F40-C43E-415F-9785-0FEF68FEBB86}"/>
              </a:ext>
            </a:extLst>
          </p:cNvPr>
          <p:cNvSpPr txBox="1">
            <a:spLocks/>
          </p:cNvSpPr>
          <p:nvPr/>
        </p:nvSpPr>
        <p:spPr>
          <a:xfrm>
            <a:off x="4932364" y="855663"/>
            <a:ext cx="3975100" cy="385762"/>
          </a:xfrm>
          <a:prstGeom prst="rect">
            <a:avLst/>
          </a:prstGeom>
          <a:solidFill>
            <a:schemeClr val="bg1"/>
          </a:solidFill>
        </p:spPr>
        <p:txBody>
          <a:bodyPr/>
          <a:lstStyle/>
          <a:p>
            <a:pPr eaLnBrk="1" hangingPunct="1">
              <a:spcBef>
                <a:spcPct val="20000"/>
              </a:spcBef>
              <a:buClr>
                <a:srgbClr val="002060"/>
              </a:buClr>
              <a:tabLst>
                <a:tab pos="1162050" algn="l"/>
                <a:tab pos="1695450" algn="l"/>
                <a:tab pos="2247900" algn="l"/>
                <a:tab pos="2781300" algn="l"/>
              </a:tabLst>
              <a:defRPr/>
            </a:pPr>
            <a:r>
              <a:rPr lang="en-GB" dirty="0">
                <a:solidFill>
                  <a:srgbClr val="AF1E2C"/>
                </a:solidFill>
                <a:ea typeface="ヒラギノ角ゴ Pro W3" pitchFamily="84" charset="-128"/>
              </a:rPr>
              <a:t>Digital leaflets</a:t>
            </a:r>
            <a:endParaRPr lang="en-GB" kern="0" dirty="0">
              <a:solidFill>
                <a:srgbClr val="AF1E2C"/>
              </a:solidFill>
              <a:ea typeface="ヒラギノ角ゴ Pro W3" pitchFamily="84" charset="-128"/>
            </a:endParaRPr>
          </a:p>
        </p:txBody>
      </p:sp>
      <p:pic>
        <p:nvPicPr>
          <p:cNvPr id="38917" name="Picture 3" descr="TARGET self-care leaflet">
            <a:extLst>
              <a:ext uri="{FF2B5EF4-FFF2-40B4-BE49-F238E27FC236}">
                <a16:creationId xmlns:a16="http://schemas.microsoft.com/office/drawing/2014/main" id="{1CEEEB1B-6D78-468E-9003-CF583CA02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22" y="1371600"/>
            <a:ext cx="3816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descr="TARGET online digital leaflets">
            <a:extLst>
              <a:ext uri="{FF2B5EF4-FFF2-40B4-BE49-F238E27FC236}">
                <a16:creationId xmlns:a16="http://schemas.microsoft.com/office/drawing/2014/main" id="{CE31877B-077B-4A66-9E2F-B51FB3DEFB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7113" y="1236663"/>
            <a:ext cx="4289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4042153-3BAE-41AF-AE99-EDE796528C00}"/>
              </a:ext>
            </a:extLst>
          </p:cNvPr>
          <p:cNvSpPr txBox="1"/>
          <p:nvPr/>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48C58A8-4998-4C54-BF2F-B240D28476CD}"/>
              </a:ext>
            </a:extLst>
          </p:cNvPr>
          <p:cNvSpPr txBox="1">
            <a:spLocks noGrp="1"/>
          </p:cNvSpPr>
          <p:nvPr>
            <p:ph type="title" idx="4294967295"/>
          </p:nvPr>
        </p:nvSpPr>
        <p:spPr>
          <a:xfrm>
            <a:off x="1521117" y="520704"/>
            <a:ext cx="7622883"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000" b="0" i="0" u="none" strike="noStrike" kern="1200" cap="none" spc="0" normalizeH="0" baseline="0" noProof="0" dirty="0">
                <a:ln>
                  <a:noFill/>
                </a:ln>
                <a:solidFill>
                  <a:srgbClr val="AD0016"/>
                </a:solidFill>
                <a:effectLst/>
                <a:uLnTx/>
                <a:uFillTx/>
                <a:latin typeface="Arial" panose="020B0604020202020204" pitchFamily="34" charset="0"/>
                <a:ea typeface="+mj-ea"/>
                <a:cs typeface="Arial" panose="020B0604020202020204" pitchFamily="34" charset="0"/>
              </a:rPr>
              <a:t>Back-up antibiotic prescriptions - How?</a:t>
            </a:r>
          </a:p>
        </p:txBody>
      </p:sp>
      <p:sp>
        <p:nvSpPr>
          <p:cNvPr id="12" name="TextBox 11">
            <a:extLst>
              <a:ext uri="{FF2B5EF4-FFF2-40B4-BE49-F238E27FC236}">
                <a16:creationId xmlns:a16="http://schemas.microsoft.com/office/drawing/2014/main" id="{5A49B431-2F23-4770-B264-B83A6BFCA60F}"/>
              </a:ext>
            </a:extLst>
          </p:cNvPr>
          <p:cNvSpPr txBox="1"/>
          <p:nvPr/>
        </p:nvSpPr>
        <p:spPr>
          <a:xfrm>
            <a:off x="878888" y="1694791"/>
            <a:ext cx="8075241"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800" dirty="0">
                <a:solidFill>
                  <a:schemeClr val="accent6">
                    <a:lumMod val="10000"/>
                  </a:schemeClr>
                </a:solidFill>
                <a:latin typeface="Arial" panose="020B0604020202020204" pitchFamily="34" charset="0"/>
                <a:cs typeface="Arial" panose="020B0604020202020204" pitchFamily="34" charset="0"/>
              </a:rPr>
              <a:t>***Don’t forget to code your treatment choice***</a:t>
            </a:r>
          </a:p>
        </p:txBody>
      </p:sp>
      <p:sp>
        <p:nvSpPr>
          <p:cNvPr id="6" name="TextBox 13">
            <a:extLst>
              <a:ext uri="{FF2B5EF4-FFF2-40B4-BE49-F238E27FC236}">
                <a16:creationId xmlns:a16="http://schemas.microsoft.com/office/drawing/2014/main" id="{E270959D-EFA7-4100-927F-24E55BEDA3D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7" name="TextBox 6">
            <a:extLst>
              <a:ext uri="{FF2B5EF4-FFF2-40B4-BE49-F238E27FC236}">
                <a16:creationId xmlns:a16="http://schemas.microsoft.com/office/drawing/2014/main" id="{57503A5C-842D-4238-834A-9B9E3AF2AC7F}"/>
              </a:ext>
            </a:extLst>
          </p:cNvPr>
          <p:cNvSpPr txBox="1"/>
          <p:nvPr/>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graphicFrame>
        <p:nvGraphicFramePr>
          <p:cNvPr id="3" name="Table 2">
            <a:extLst>
              <a:ext uri="{FF2B5EF4-FFF2-40B4-BE49-F238E27FC236}">
                <a16:creationId xmlns:a16="http://schemas.microsoft.com/office/drawing/2014/main" id="{CD1986B3-4C6C-0EA2-790A-575260B3B749}"/>
              </a:ext>
            </a:extLst>
          </p:cNvPr>
          <p:cNvGraphicFramePr>
            <a:graphicFrameLocks noGrp="1"/>
          </p:cNvGraphicFramePr>
          <p:nvPr>
            <p:extLst>
              <p:ext uri="{D42A27DB-BD31-4B8C-83A1-F6EECF244321}">
                <p14:modId xmlns:p14="http://schemas.microsoft.com/office/powerpoint/2010/main" val="1783412200"/>
              </p:ext>
            </p:extLst>
          </p:nvPr>
        </p:nvGraphicFramePr>
        <p:xfrm>
          <a:off x="1295306" y="2385677"/>
          <a:ext cx="7242407" cy="3715128"/>
        </p:xfrm>
        <a:graphic>
          <a:graphicData uri="http://schemas.openxmlformats.org/drawingml/2006/table">
            <a:tbl>
              <a:tblPr>
                <a:tableStyleId>{69C7853C-536D-4A76-A0AE-DD22124D55A5}</a:tableStyleId>
              </a:tblPr>
              <a:tblGrid>
                <a:gridCol w="1667154">
                  <a:extLst>
                    <a:ext uri="{9D8B030D-6E8A-4147-A177-3AD203B41FA5}">
                      <a16:colId xmlns:a16="http://schemas.microsoft.com/office/drawing/2014/main" val="3555672956"/>
                    </a:ext>
                  </a:extLst>
                </a:gridCol>
                <a:gridCol w="2227416">
                  <a:extLst>
                    <a:ext uri="{9D8B030D-6E8A-4147-A177-3AD203B41FA5}">
                      <a16:colId xmlns:a16="http://schemas.microsoft.com/office/drawing/2014/main" val="3157479047"/>
                    </a:ext>
                  </a:extLst>
                </a:gridCol>
                <a:gridCol w="3347837">
                  <a:extLst>
                    <a:ext uri="{9D8B030D-6E8A-4147-A177-3AD203B41FA5}">
                      <a16:colId xmlns:a16="http://schemas.microsoft.com/office/drawing/2014/main" val="246730303"/>
                    </a:ext>
                  </a:extLst>
                </a:gridCol>
              </a:tblGrid>
              <a:tr h="550755">
                <a:tc>
                  <a:txBody>
                    <a:bodyPr/>
                    <a:lstStyle/>
                    <a:p>
                      <a:r>
                        <a:rPr lang="en-GB" sz="1700" b="1" dirty="0">
                          <a:solidFill>
                            <a:srgbClr val="FFFFFF"/>
                          </a:solidFill>
                          <a:effectLst/>
                        </a:rPr>
                        <a:t>READ codes (</a:t>
                      </a:r>
                      <a:r>
                        <a:rPr lang="en-GB" sz="1700" b="1" dirty="0" err="1">
                          <a:solidFill>
                            <a:srgbClr val="FFFFFF"/>
                          </a:solidFill>
                          <a:effectLst/>
                        </a:rPr>
                        <a:t>Emis</a:t>
                      </a:r>
                      <a:r>
                        <a:rPr lang="en-GB" sz="1700" b="1" dirty="0">
                          <a:solidFill>
                            <a:srgbClr val="FFFFFF"/>
                          </a:solidFill>
                          <a:effectLst/>
                        </a:rPr>
                        <a:t>, Vision)</a:t>
                      </a:r>
                    </a:p>
                  </a:txBody>
                  <a:tcPr marL="68580" marR="68580" marT="34290" marB="34290">
                    <a:solidFill>
                      <a:schemeClr val="accent4"/>
                    </a:solidFill>
                  </a:tcPr>
                </a:tc>
                <a:tc>
                  <a:txBody>
                    <a:bodyPr/>
                    <a:lstStyle/>
                    <a:p>
                      <a:r>
                        <a:rPr lang="en-GB" sz="1700" b="1" dirty="0">
                          <a:solidFill>
                            <a:srgbClr val="FFFFFF"/>
                          </a:solidFill>
                          <a:effectLst/>
                        </a:rPr>
                        <a:t>SNOMED code </a:t>
                      </a:r>
                    </a:p>
                    <a:p>
                      <a:r>
                        <a:rPr lang="en-GB" sz="1700" b="1" dirty="0">
                          <a:solidFill>
                            <a:srgbClr val="FFFFFF"/>
                          </a:solidFill>
                          <a:effectLst/>
                        </a:rPr>
                        <a:t>(System One)</a:t>
                      </a:r>
                    </a:p>
                  </a:txBody>
                  <a:tcPr marL="68580" marR="68580" marT="34290" marB="34290">
                    <a:solidFill>
                      <a:schemeClr val="accent4"/>
                    </a:solidFill>
                  </a:tcPr>
                </a:tc>
                <a:tc>
                  <a:txBody>
                    <a:bodyPr/>
                    <a:lstStyle/>
                    <a:p>
                      <a:r>
                        <a:rPr lang="en-GB" sz="1700" b="1" dirty="0">
                          <a:solidFill>
                            <a:srgbClr val="FFFFFF"/>
                          </a:solidFill>
                          <a:effectLst/>
                        </a:rPr>
                        <a:t>Definition</a:t>
                      </a:r>
                    </a:p>
                  </a:txBody>
                  <a:tcPr marL="68580" marR="68580" marT="34290" marB="34290">
                    <a:solidFill>
                      <a:schemeClr val="accent4"/>
                    </a:solidFill>
                  </a:tcPr>
                </a:tc>
                <a:extLst>
                  <a:ext uri="{0D108BD9-81ED-4DB2-BD59-A6C34878D82A}">
                    <a16:rowId xmlns:a16="http://schemas.microsoft.com/office/drawing/2014/main" val="2793182540"/>
                  </a:ext>
                </a:extLst>
              </a:tr>
              <a:tr h="1096743">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8OAN</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967191000000104</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Provision of Treating Your Infection self-care patient leaflet with back-up antibiotic prescription issued (procedure)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extLst>
                  <a:ext uri="{0D108BD9-81ED-4DB2-BD59-A6C34878D82A}">
                    <a16:rowId xmlns:a16="http://schemas.microsoft.com/office/drawing/2014/main" val="72795957"/>
                  </a:ext>
                </a:extLst>
              </a:tr>
              <a:tr h="696193">
                <a:tc>
                  <a:txBody>
                    <a:bodyPr/>
                    <a:lstStyle/>
                    <a:p>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8CAk</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248041000000103</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Patient advised to delay filling of prescription (situation)</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solidFill>
                      <a:schemeClr val="accent4">
                        <a:lumMod val="20000"/>
                        <a:lumOff val="80000"/>
                      </a:schemeClr>
                    </a:solidFill>
                  </a:tcPr>
                </a:tc>
                <a:extLst>
                  <a:ext uri="{0D108BD9-81ED-4DB2-BD59-A6C34878D82A}">
                    <a16:rowId xmlns:a16="http://schemas.microsoft.com/office/drawing/2014/main" val="2003549155"/>
                  </a:ext>
                </a:extLst>
              </a:tr>
              <a:tr h="609154">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8BP0</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417576009</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Deferred antibiotic therapy (situation)</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solidFill>
                      <a:schemeClr val="accent4">
                        <a:lumMod val="20000"/>
                        <a:lumOff val="80000"/>
                      </a:schemeClr>
                    </a:solidFill>
                  </a:tcPr>
                </a:tc>
                <a:extLst>
                  <a:ext uri="{0D108BD9-81ED-4DB2-BD59-A6C34878D82A}">
                    <a16:rowId xmlns:a16="http://schemas.microsoft.com/office/drawing/2014/main" val="1177526292"/>
                  </a:ext>
                </a:extLst>
              </a:tr>
              <a:tr h="609154">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n/a</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1065591000000109</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Delayed prescription given (situation)</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extLst>
                  <a:ext uri="{0D108BD9-81ED-4DB2-BD59-A6C34878D82A}">
                    <a16:rowId xmlns:a16="http://schemas.microsoft.com/office/drawing/2014/main" val="52757669"/>
                  </a:ext>
                </a:extLst>
              </a:tr>
            </a:tbl>
          </a:graphicData>
        </a:graphic>
      </p:graphicFrame>
    </p:spTree>
    <p:extLst>
      <p:ext uri="{BB962C8B-B14F-4D97-AF65-F5344CB8AC3E}">
        <p14:creationId xmlns:p14="http://schemas.microsoft.com/office/powerpoint/2010/main" val="755223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a:extLst>
              <a:ext uri="{FF2B5EF4-FFF2-40B4-BE49-F238E27FC236}">
                <a16:creationId xmlns:a16="http://schemas.microsoft.com/office/drawing/2014/main" id="{30086273-6FCC-4C8D-872E-5CF1177DA667}"/>
              </a:ext>
            </a:extLst>
          </p:cNvPr>
          <p:cNvSpPr>
            <a:spLocks noGrp="1"/>
          </p:cNvSpPr>
          <p:nvPr>
            <p:ph type="title"/>
          </p:nvPr>
        </p:nvSpPr>
        <p:spPr bwMode="auto">
          <a:xfrm>
            <a:off x="1458544" y="271203"/>
            <a:ext cx="8677275" cy="1143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r>
              <a:rPr lang="en-GB" altLang="en-US" sz="3600" b="0" dirty="0">
                <a:solidFill>
                  <a:srgbClr val="AF1E2C"/>
                </a:solidFill>
                <a:latin typeface="Arial" panose="020B0604020202020204" pitchFamily="34" charset="0"/>
                <a:cs typeface="Arial" panose="020B0604020202020204" pitchFamily="34" charset="0"/>
              </a:rPr>
              <a:t>TARGET: Otitis Media Audit</a:t>
            </a:r>
          </a:p>
        </p:txBody>
      </p:sp>
      <p:sp>
        <p:nvSpPr>
          <p:cNvPr id="7" name="TextBox 6">
            <a:extLst>
              <a:ext uri="{FF2B5EF4-FFF2-40B4-BE49-F238E27FC236}">
                <a16:creationId xmlns:a16="http://schemas.microsoft.com/office/drawing/2014/main" id="{CCD26831-86E7-40DE-9716-8006852255F6}"/>
              </a:ext>
            </a:extLst>
          </p:cNvPr>
          <p:cNvSpPr txBox="1"/>
          <p:nvPr/>
        </p:nvSpPr>
        <p:spPr>
          <a:xfrm>
            <a:off x="0" y="1682803"/>
            <a:ext cx="677108" cy="4605042"/>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
        <p:nvSpPr>
          <p:cNvPr id="11" name="Content Placeholder 9">
            <a:extLst>
              <a:ext uri="{FF2B5EF4-FFF2-40B4-BE49-F238E27FC236}">
                <a16:creationId xmlns:a16="http://schemas.microsoft.com/office/drawing/2014/main" id="{47350243-6427-4513-ADD4-3A348AFCE53C}"/>
              </a:ext>
            </a:extLst>
          </p:cNvPr>
          <p:cNvSpPr txBox="1">
            <a:spLocks/>
          </p:cNvSpPr>
          <p:nvPr/>
        </p:nvSpPr>
        <p:spPr bwMode="auto">
          <a:xfrm>
            <a:off x="1458544" y="1414204"/>
            <a:ext cx="8191215" cy="17969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FontTx/>
              <a:buNone/>
            </a:pPr>
            <a:r>
              <a:rPr lang="en-GB" altLang="en-US" sz="2400" b="1" dirty="0">
                <a:latin typeface="Arial" panose="020B0604020202020204" pitchFamily="34" charset="0"/>
                <a:cs typeface="Arial" panose="020B0604020202020204" pitchFamily="34" charset="0"/>
              </a:rPr>
              <a:t>The TARGET website has audit templates for:</a:t>
            </a:r>
          </a:p>
          <a:p>
            <a:pPr marL="438150" lvl="2">
              <a:spcAft>
                <a:spcPts val="1200"/>
              </a:spcAft>
              <a:buFontTx/>
              <a:buChar char="•"/>
              <a:tabLst>
                <a:tab pos="361950" algn="l"/>
                <a:tab pos="1162050" algn="l"/>
                <a:tab pos="1695450" algn="l"/>
                <a:tab pos="2247900" algn="l"/>
                <a:tab pos="2781300" algn="l"/>
              </a:tabLst>
            </a:pPr>
            <a:r>
              <a:rPr lang="en-GB" altLang="en-US" sz="2400" b="1" dirty="0">
                <a:solidFill>
                  <a:schemeClr val="tx1"/>
                </a:solidFill>
                <a:latin typeface="Arial" panose="020B0604020202020204" pitchFamily="34" charset="0"/>
                <a:ea typeface="ヒラギノ角ゴ Pro W3"/>
                <a:cs typeface="Arial" panose="020B0604020202020204" pitchFamily="34" charset="0"/>
              </a:rPr>
              <a:t>Acute otitis media </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cs typeface="Arial" panose="020B0604020202020204" pitchFamily="34" charset="0"/>
              </a:rPr>
              <a:t>UTI</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Sore Throat</a:t>
            </a:r>
          </a:p>
        </p:txBody>
      </p:sp>
      <p:pic>
        <p:nvPicPr>
          <p:cNvPr id="43017" name="Picture 4" descr="Acute otitis media audit">
            <a:extLst>
              <a:ext uri="{FF2B5EF4-FFF2-40B4-BE49-F238E27FC236}">
                <a16:creationId xmlns:a16="http://schemas.microsoft.com/office/drawing/2014/main" id="{86846764-70CA-41D3-8220-DE53F80257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09"/>
          <a:stretch/>
        </p:blipFill>
        <p:spPr bwMode="auto">
          <a:xfrm>
            <a:off x="972484" y="3199707"/>
            <a:ext cx="7828365" cy="319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15">
            <a:extLst>
              <a:ext uri="{FF2B5EF4-FFF2-40B4-BE49-F238E27FC236}">
                <a16:creationId xmlns:a16="http://schemas.microsoft.com/office/drawing/2014/main" id="{CDB541E8-CBB7-4B1F-9B08-9B28962BF3B5}"/>
              </a:ext>
            </a:extLst>
          </p:cNvPr>
          <p:cNvSpPr txBox="1">
            <a:spLocks noChangeArrowheads="1"/>
          </p:cNvSpPr>
          <p:nvPr/>
        </p:nvSpPr>
        <p:spPr bwMode="auto">
          <a:xfrm>
            <a:off x="3059113" y="6394450"/>
            <a:ext cx="30257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t>www.rcgp.org.uk/TARGETantibiotics</a:t>
            </a:r>
          </a:p>
        </p:txBody>
      </p:sp>
      <p:sp>
        <p:nvSpPr>
          <p:cNvPr id="8" name="TextBox 7">
            <a:extLst>
              <a:ext uri="{FF2B5EF4-FFF2-40B4-BE49-F238E27FC236}">
                <a16:creationId xmlns:a16="http://schemas.microsoft.com/office/drawing/2014/main" id="{727FD616-2EE1-4195-AF8D-7FE5AF9101A7}"/>
              </a:ext>
            </a:extLst>
          </p:cNvPr>
          <p:cNvSpPr txBox="1"/>
          <p:nvPr/>
        </p:nvSpPr>
        <p:spPr>
          <a:xfrm>
            <a:off x="4443608" y="1713716"/>
            <a:ext cx="5054252" cy="1415772"/>
          </a:xfrm>
          <a:prstGeom prst="rect">
            <a:avLst/>
          </a:prstGeom>
          <a:noFill/>
        </p:spPr>
        <p:txBody>
          <a:bodyPr wrap="square">
            <a:spAutoFit/>
          </a:bodyPr>
          <a:lstStyle/>
          <a:p>
            <a:pPr marL="438150" lvl="2" indent="-263525">
              <a:spcAft>
                <a:spcPts val="1200"/>
              </a:spcAft>
              <a:buFontTx/>
              <a:buChar char="•"/>
              <a:tabLst>
                <a:tab pos="363538" algn="l"/>
                <a:tab pos="1162050" algn="l"/>
                <a:tab pos="1695450" algn="l"/>
                <a:tab pos="2247900" algn="l"/>
                <a:tab pos="2781300" algn="l"/>
              </a:tabLst>
            </a:pPr>
            <a:r>
              <a:rPr lang="en-GB" altLang="en-US" sz="2200" dirty="0">
                <a:solidFill>
                  <a:srgbClr val="000000"/>
                </a:solidFill>
                <a:latin typeface="Arial" panose="020B0604020202020204" pitchFamily="34" charset="0"/>
                <a:ea typeface="ヒラギノ角ゴ Pro W3"/>
                <a:cs typeface="Arial" panose="020B0604020202020204" pitchFamily="34" charset="0"/>
              </a:rPr>
              <a:t>Acute Cough</a:t>
            </a:r>
          </a:p>
          <a:p>
            <a:pPr marL="438150" lvl="2" indent="-263525">
              <a:spcAft>
                <a:spcPts val="1200"/>
              </a:spcAft>
              <a:buFontTx/>
              <a:buChar char="•"/>
              <a:tabLst>
                <a:tab pos="363538" algn="l"/>
                <a:tab pos="1162050" algn="l"/>
                <a:tab pos="1695450" algn="l"/>
                <a:tab pos="2247900" algn="l"/>
                <a:tab pos="2781300" algn="l"/>
              </a:tabLst>
            </a:pPr>
            <a:r>
              <a:rPr lang="en-GB" altLang="en-US" sz="2200" dirty="0">
                <a:solidFill>
                  <a:srgbClr val="000000"/>
                </a:solidFill>
                <a:latin typeface="Arial" panose="020B0604020202020204" pitchFamily="34" charset="0"/>
                <a:ea typeface="ヒラギノ角ゴ Pro W3"/>
                <a:cs typeface="Arial" panose="020B0604020202020204" pitchFamily="34" charset="0"/>
              </a:rPr>
              <a:t>Otitis Externa</a:t>
            </a:r>
          </a:p>
          <a:p>
            <a:pPr marL="438150" lvl="2" indent="-263525">
              <a:spcAft>
                <a:spcPts val="1200"/>
              </a:spcAft>
              <a:buFontTx/>
              <a:buChar char="•"/>
              <a:tabLst>
                <a:tab pos="363538" algn="l"/>
                <a:tab pos="1162050" algn="l"/>
                <a:tab pos="1695450" algn="l"/>
                <a:tab pos="2247900" algn="l"/>
                <a:tab pos="2781300" algn="l"/>
              </a:tabLst>
            </a:pPr>
            <a:r>
              <a:rPr lang="en-GB" altLang="en-US" sz="2200" dirty="0">
                <a:solidFill>
                  <a:srgbClr val="000000"/>
                </a:solidFill>
                <a:latin typeface="Arial" panose="020B0604020202020204" pitchFamily="34" charset="0"/>
                <a:ea typeface="ヒラギノ角ゴ Pro W3"/>
                <a:cs typeface="Arial" panose="020B0604020202020204" pitchFamily="34" charset="0"/>
              </a:rPr>
              <a:t>Acute Rhinosinusitis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a:extLst>
              <a:ext uri="{FF2B5EF4-FFF2-40B4-BE49-F238E27FC236}">
                <a16:creationId xmlns:a16="http://schemas.microsoft.com/office/drawing/2014/main" id="{31E2DEE8-42DA-4FF7-89D0-C6AD639F6D56}"/>
              </a:ext>
            </a:extLst>
          </p:cNvPr>
          <p:cNvSpPr>
            <a:spLocks noGrp="1"/>
          </p:cNvSpPr>
          <p:nvPr>
            <p:ph type="title"/>
          </p:nvPr>
        </p:nvSpPr>
        <p:spPr bwMode="auto">
          <a:xfrm>
            <a:off x="1331640" y="469501"/>
            <a:ext cx="7416824" cy="544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eaLnBrk="1" hangingPunct="1"/>
            <a:r>
              <a:rPr lang="en-GB" altLang="en-US" sz="4000" dirty="0">
                <a:solidFill>
                  <a:srgbClr val="AF1E2C"/>
                </a:solidFill>
                <a:latin typeface="Arial" panose="020B0604020202020204" pitchFamily="34" charset="0"/>
                <a:cs typeface="Arial" panose="020B0604020202020204" pitchFamily="34" charset="0"/>
              </a:rPr>
              <a:t>TARGET: </a:t>
            </a:r>
            <a:r>
              <a:rPr lang="en-GB" altLang="en-US" sz="3200" b="0" dirty="0">
                <a:solidFill>
                  <a:srgbClr val="AF1E2C"/>
                </a:solidFill>
                <a:latin typeface="Arial" panose="020B0604020202020204" pitchFamily="34" charset="0"/>
                <a:cs typeface="Arial" panose="020B0604020202020204" pitchFamily="34" charset="0"/>
              </a:rPr>
              <a:t>Additional supportive tools</a:t>
            </a:r>
            <a:endParaRPr lang="en-GB" altLang="en-US" sz="2400" b="0" dirty="0">
              <a:solidFill>
                <a:srgbClr val="AF1E2C"/>
              </a:solidFill>
              <a:latin typeface="Arial" panose="020B0604020202020204" pitchFamily="34" charset="0"/>
              <a:cs typeface="Arial" panose="020B0604020202020204" pitchFamily="34" charset="0"/>
            </a:endParaRPr>
          </a:p>
        </p:txBody>
      </p:sp>
      <p:pic>
        <p:nvPicPr>
          <p:cNvPr id="55307" name="Picture 1" descr="Keep Antibiotics Working Poster">
            <a:extLst>
              <a:ext uri="{FF2B5EF4-FFF2-40B4-BE49-F238E27FC236}">
                <a16:creationId xmlns:a16="http://schemas.microsoft.com/office/drawing/2014/main" id="{9BD9921C-50D9-489E-9C4A-8E0A2B41E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25" y="1242048"/>
            <a:ext cx="2117500" cy="29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4">
            <a:extLst>
              <a:ext uri="{FF2B5EF4-FFF2-40B4-BE49-F238E27FC236}">
                <a16:creationId xmlns:a16="http://schemas.microsoft.com/office/drawing/2014/main" id="{1CD95D7E-181F-4BE0-A609-EC8F550F22F5}"/>
              </a:ext>
            </a:extLst>
          </p:cNvPr>
          <p:cNvSpPr txBox="1">
            <a:spLocks/>
          </p:cNvSpPr>
          <p:nvPr/>
        </p:nvSpPr>
        <p:spPr>
          <a:xfrm>
            <a:off x="2965005" y="1534513"/>
            <a:ext cx="2327075" cy="491144"/>
          </a:xfrm>
          <a:prstGeom prst="rect">
            <a:avLst/>
          </a:prstGeom>
        </p:spPr>
        <p:txBody>
          <a:bodyPr/>
          <a:lstStyle/>
          <a:p>
            <a:pPr algn="ctr" eaLnBrk="1" hangingPunct="1">
              <a:spcBef>
                <a:spcPct val="20000"/>
              </a:spcBef>
              <a:buClr>
                <a:srgbClr val="002060"/>
              </a:buClr>
              <a:tabLst>
                <a:tab pos="1162050" algn="l"/>
                <a:tab pos="1695450" algn="l"/>
                <a:tab pos="2247900" algn="l"/>
                <a:tab pos="2781300" algn="l"/>
              </a:tabLst>
              <a:defRPr/>
            </a:pPr>
            <a:r>
              <a:rPr lang="en-GB" sz="2000" b="1" kern="0" dirty="0">
                <a:solidFill>
                  <a:schemeClr val="accent6">
                    <a:lumMod val="10000"/>
                  </a:schemeClr>
                </a:solidFill>
                <a:latin typeface="Arial"/>
              </a:rPr>
              <a:t>Posters for Display</a:t>
            </a:r>
          </a:p>
        </p:txBody>
      </p:sp>
      <p:sp>
        <p:nvSpPr>
          <p:cNvPr id="13" name="Text Placeholder 4">
            <a:extLst>
              <a:ext uri="{FF2B5EF4-FFF2-40B4-BE49-F238E27FC236}">
                <a16:creationId xmlns:a16="http://schemas.microsoft.com/office/drawing/2014/main" id="{A9190B56-00E1-4EC0-BB53-2E60ABD83409}"/>
              </a:ext>
            </a:extLst>
          </p:cNvPr>
          <p:cNvSpPr txBox="1">
            <a:spLocks/>
          </p:cNvSpPr>
          <p:nvPr/>
        </p:nvSpPr>
        <p:spPr>
          <a:xfrm>
            <a:off x="5991071" y="1576989"/>
            <a:ext cx="2701925" cy="491144"/>
          </a:xfrm>
          <a:prstGeom prst="rect">
            <a:avLst/>
          </a:prstGeom>
        </p:spPr>
        <p:txBody>
          <a:bodyPr/>
          <a:lstStyle/>
          <a:p>
            <a:pPr algn="ctr" eaLnBrk="1" hangingPunct="1">
              <a:spcBef>
                <a:spcPct val="20000"/>
              </a:spcBef>
              <a:buClr>
                <a:srgbClr val="002060"/>
              </a:buClr>
              <a:tabLst>
                <a:tab pos="1162050" algn="l"/>
                <a:tab pos="1695450" algn="l"/>
                <a:tab pos="2247900" algn="l"/>
                <a:tab pos="2781300" algn="l"/>
              </a:tabLst>
              <a:defRPr/>
            </a:pPr>
            <a:r>
              <a:rPr lang="en-GB" sz="2000" b="1" kern="0" dirty="0">
                <a:solidFill>
                  <a:schemeClr val="accent6">
                    <a:lumMod val="10000"/>
                  </a:schemeClr>
                </a:solidFill>
                <a:latin typeface="Arial"/>
              </a:rPr>
              <a:t>Videos for patient waiting areas</a:t>
            </a:r>
          </a:p>
        </p:txBody>
      </p:sp>
      <p:pic>
        <p:nvPicPr>
          <p:cNvPr id="3" name="Picture 2" descr="TARGET poster for managing common infections">
            <a:extLst>
              <a:ext uri="{FF2B5EF4-FFF2-40B4-BE49-F238E27FC236}">
                <a16:creationId xmlns:a16="http://schemas.microsoft.com/office/drawing/2014/main" id="{95282F62-F764-42E3-AE63-2BAA3A0C41D6}"/>
              </a:ext>
            </a:extLst>
          </p:cNvPr>
          <p:cNvPicPr>
            <a:picLocks noChangeAspect="1"/>
          </p:cNvPicPr>
          <p:nvPr/>
        </p:nvPicPr>
        <p:blipFill rotWithShape="1">
          <a:blip r:embed="rId4"/>
          <a:srcRect t="717" b="309"/>
          <a:stretch/>
        </p:blipFill>
        <p:spPr>
          <a:xfrm>
            <a:off x="1190625" y="3496299"/>
            <a:ext cx="2051050" cy="2878806"/>
          </a:xfrm>
          <a:prstGeom prst="rect">
            <a:avLst/>
          </a:prstGeom>
        </p:spPr>
      </p:pic>
      <p:pic>
        <p:nvPicPr>
          <p:cNvPr id="5" name="Picture 4" descr="Antibiotic Guardian poster: 'Keep antibiotics working!'">
            <a:extLst>
              <a:ext uri="{FF2B5EF4-FFF2-40B4-BE49-F238E27FC236}">
                <a16:creationId xmlns:a16="http://schemas.microsoft.com/office/drawing/2014/main" id="{9F063B23-2781-4072-841E-DC5DE64B6CB9}"/>
              </a:ext>
            </a:extLst>
          </p:cNvPr>
          <p:cNvPicPr>
            <a:picLocks noChangeAspect="1"/>
          </p:cNvPicPr>
          <p:nvPr/>
        </p:nvPicPr>
        <p:blipFill>
          <a:blip r:embed="rId5"/>
          <a:stretch>
            <a:fillRect/>
          </a:stretch>
        </p:blipFill>
        <p:spPr>
          <a:xfrm>
            <a:off x="2944813" y="2187878"/>
            <a:ext cx="2089150" cy="2921745"/>
          </a:xfrm>
          <a:prstGeom prst="rect">
            <a:avLst/>
          </a:prstGeom>
        </p:spPr>
      </p:pic>
      <p:pic>
        <p:nvPicPr>
          <p:cNvPr id="55304" name="Picture 5" descr="NHS antibiotic video - dog and tree">
            <a:extLst>
              <a:ext uri="{FF2B5EF4-FFF2-40B4-BE49-F238E27FC236}">
                <a16:creationId xmlns:a16="http://schemas.microsoft.com/office/drawing/2014/main" id="{ACC4E234-3F9B-4B6D-BF08-E74DA99CC8E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6930" y="2473590"/>
            <a:ext cx="2052638"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5305" name="Picture 6" descr="NHS antibiotic video - cat and butterfly">
            <a:extLst>
              <a:ext uri="{FF2B5EF4-FFF2-40B4-BE49-F238E27FC236}">
                <a16:creationId xmlns:a16="http://schemas.microsoft.com/office/drawing/2014/main" id="{CFE84AE3-DDB9-4A4C-9920-C184FC698C63}"/>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9404" y="3846947"/>
            <a:ext cx="198120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5306" name="Picture 13" descr="NHS antibiotic video - duck">
            <a:extLst>
              <a:ext uri="{FF2B5EF4-FFF2-40B4-BE49-F238E27FC236}">
                <a16:creationId xmlns:a16="http://schemas.microsoft.com/office/drawing/2014/main" id="{F7C7DF90-FCFE-4330-9674-622B4CD542DC}"/>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9188" y="4706365"/>
            <a:ext cx="208915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3">
            <a:extLst>
              <a:ext uri="{FF2B5EF4-FFF2-40B4-BE49-F238E27FC236}">
                <a16:creationId xmlns:a16="http://schemas.microsoft.com/office/drawing/2014/main" id="{26123339-21C5-475D-895A-ECE86FC8D057}"/>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4" name="TextBox 13">
            <a:extLst>
              <a:ext uri="{FF2B5EF4-FFF2-40B4-BE49-F238E27FC236}">
                <a16:creationId xmlns:a16="http://schemas.microsoft.com/office/drawing/2014/main" id="{9CBA32EC-4B52-4E05-871D-3EC69D454AC8}"/>
              </a:ext>
            </a:extLst>
          </p:cNvPr>
          <p:cNvSpPr txBox="1"/>
          <p:nvPr/>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a:extLst>
              <a:ext uri="{FF2B5EF4-FFF2-40B4-BE49-F238E27FC236}">
                <a16:creationId xmlns:a16="http://schemas.microsoft.com/office/drawing/2014/main" id="{E31796DF-C4C8-42C3-83D3-5995843FC975}"/>
              </a:ext>
            </a:extLst>
          </p:cNvPr>
          <p:cNvSpPr txBox="1">
            <a:spLocks noGrp="1"/>
          </p:cNvSpPr>
          <p:nvPr>
            <p:ph type="title"/>
          </p:nvPr>
        </p:nvSpPr>
        <p:spPr bwMode="auto">
          <a:xfrm>
            <a:off x="1547664" y="404664"/>
            <a:ext cx="7344816" cy="93943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TARGET: Learning</a:t>
            </a:r>
            <a:r>
              <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 </a:t>
            </a:r>
            <a:r>
              <a:rPr kumimoji="0" lang="en-GB" altLang="en-US" sz="36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Resources</a:t>
            </a:r>
            <a:endPar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endParaRPr>
          </a:p>
        </p:txBody>
      </p:sp>
      <p:pic>
        <p:nvPicPr>
          <p:cNvPr id="51208" name="Picture 11" descr="Webinar screenshot - common infections in extraordinary times">
            <a:extLst>
              <a:ext uri="{FF2B5EF4-FFF2-40B4-BE49-F238E27FC236}">
                <a16:creationId xmlns:a16="http://schemas.microsoft.com/office/drawing/2014/main" id="{6ABC3F16-9DD1-40F3-A801-F2C66F280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019" y="1675266"/>
            <a:ext cx="2627312"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13" descr="Webinar screenshot - effective antibiotic prescribing: shared decision-making &amp; delayed prescriptions">
            <a:extLst>
              <a:ext uri="{FF2B5EF4-FFF2-40B4-BE49-F238E27FC236}">
                <a16:creationId xmlns:a16="http://schemas.microsoft.com/office/drawing/2014/main" id="{60B1E2C2-5A0B-4E72-A985-F4E01E8BCA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604" y="4187851"/>
            <a:ext cx="2630487"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2" descr="Screenshot from the TARGET learning resources page showing the webinars page on the table of contents">
            <a:extLst>
              <a:ext uri="{FF2B5EF4-FFF2-40B4-BE49-F238E27FC236}">
                <a16:creationId xmlns:a16="http://schemas.microsoft.com/office/drawing/2014/main" id="{E444FC47-1972-48B1-8F86-4BE5646553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5320"/>
          <a:stretch/>
        </p:blipFill>
        <p:spPr bwMode="auto">
          <a:xfrm>
            <a:off x="3355111" y="2696111"/>
            <a:ext cx="208098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a:extLst>
              <a:ext uri="{FF2B5EF4-FFF2-40B4-BE49-F238E27FC236}">
                <a16:creationId xmlns:a16="http://schemas.microsoft.com/office/drawing/2014/main" id="{980326DE-E869-4F3C-B207-F55209DB85E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pic>
        <p:nvPicPr>
          <p:cNvPr id="51210" name="Picture 15" descr="TARGET delayed antibiotic prescriptions key discussion points">
            <a:extLst>
              <a:ext uri="{FF2B5EF4-FFF2-40B4-BE49-F238E27FC236}">
                <a16:creationId xmlns:a16="http://schemas.microsoft.com/office/drawing/2014/main" id="{A58796E9-CF03-4FFC-BADE-9315667B0E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6" y="1520712"/>
            <a:ext cx="3685271" cy="52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00FA4DBE-454A-4A56-87F4-C879464512BC}"/>
              </a:ext>
            </a:extLst>
          </p:cNvPr>
          <p:cNvSpPr txBox="1"/>
          <p:nvPr/>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a:extLst>
              <a:ext uri="{FF2B5EF4-FFF2-40B4-BE49-F238E27FC236}">
                <a16:creationId xmlns:a16="http://schemas.microsoft.com/office/drawing/2014/main" id="{C126D1D3-B51F-4386-9579-4EDC4CFD0729}"/>
              </a:ext>
            </a:extLst>
          </p:cNvPr>
          <p:cNvSpPr txBox="1">
            <a:spLocks noGrp="1"/>
          </p:cNvSpPr>
          <p:nvPr>
            <p:ph type="title"/>
          </p:nvPr>
        </p:nvSpPr>
        <p:spPr bwMode="auto">
          <a:xfrm>
            <a:off x="1369505" y="389368"/>
            <a:ext cx="7639558" cy="1143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b="1"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TARGET</a:t>
            </a:r>
            <a:r>
              <a:rPr kumimoji="0" lang="en-GB" altLang="en-US" sz="3400" b="1"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 </a:t>
            </a:r>
            <a:r>
              <a:rPr kumimoji="0" lang="en-GB" altLang="en-US" sz="3600" b="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Learning Resources</a:t>
            </a:r>
          </a:p>
        </p:txBody>
      </p:sp>
      <p:sp>
        <p:nvSpPr>
          <p:cNvPr id="10" name="TextBox 9">
            <a:extLst>
              <a:ext uri="{FF2B5EF4-FFF2-40B4-BE49-F238E27FC236}">
                <a16:creationId xmlns:a16="http://schemas.microsoft.com/office/drawing/2014/main" id="{B264E8D1-8FE6-422B-9C6D-75573EE82812}"/>
              </a:ext>
            </a:extLst>
          </p:cNvPr>
          <p:cNvSpPr txBox="1"/>
          <p:nvPr/>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pic>
        <p:nvPicPr>
          <p:cNvPr id="53254" name="Picture 8" descr="Screenshot of the learning resources page of the TARGET website">
            <a:extLst>
              <a:ext uri="{FF2B5EF4-FFF2-40B4-BE49-F238E27FC236}">
                <a16:creationId xmlns:a16="http://schemas.microsoft.com/office/drawing/2014/main" id="{7830BE7A-3B60-4064-A5D3-2966AEBA2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29" y="1790520"/>
            <a:ext cx="59817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2" descr="Screenshot from the TARGET learning resources page showing the podcasts page on the table of contents">
            <a:extLst>
              <a:ext uri="{FF2B5EF4-FFF2-40B4-BE49-F238E27FC236}">
                <a16:creationId xmlns:a16="http://schemas.microsoft.com/office/drawing/2014/main" id="{BF3B1895-5500-4813-A306-97680E82E6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8561" y="1715019"/>
            <a:ext cx="169862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6" descr="Screenshot of the RCGP podcast on antimicrobial resistance">
            <a:extLst>
              <a:ext uri="{FF2B5EF4-FFF2-40B4-BE49-F238E27FC236}">
                <a16:creationId xmlns:a16="http://schemas.microsoft.com/office/drawing/2014/main" id="{F05BA98C-7A6D-415E-A0AF-B86EE32A40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121" y="3162393"/>
            <a:ext cx="4787900"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4" descr="Screenshot of the RCGP podcast on antibiotics and respiratory tract infections">
            <a:extLst>
              <a:ext uri="{FF2B5EF4-FFF2-40B4-BE49-F238E27FC236}">
                <a16:creationId xmlns:a16="http://schemas.microsoft.com/office/drawing/2014/main" id="{264DCB4A-C403-4B14-98AC-678A6F0154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2555" y="3744932"/>
            <a:ext cx="5135563"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Box 13">
            <a:extLst>
              <a:ext uri="{FF2B5EF4-FFF2-40B4-BE49-F238E27FC236}">
                <a16:creationId xmlns:a16="http://schemas.microsoft.com/office/drawing/2014/main" id="{AEC6EC00-F452-427D-A2DA-ACF9A7B0A622}"/>
              </a:ext>
            </a:extLst>
          </p:cNvPr>
          <p:cNvSpPr txBox="1">
            <a:spLocks noChangeArrowheads="1"/>
          </p:cNvSpPr>
          <p:nvPr/>
        </p:nvSpPr>
        <p:spPr bwMode="auto">
          <a:xfrm>
            <a:off x="3167062" y="6434341"/>
            <a:ext cx="2809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t>www.rcgp.org.uk/TARGETantibiotics</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a:extLst>
              <a:ext uri="{FF2B5EF4-FFF2-40B4-BE49-F238E27FC236}">
                <a16:creationId xmlns:a16="http://schemas.microsoft.com/office/drawing/2014/main" id="{69733010-B13B-4007-9BE3-D0882BFF2E73}"/>
              </a:ext>
            </a:extLst>
          </p:cNvPr>
          <p:cNvSpPr>
            <a:spLocks noGrp="1"/>
          </p:cNvSpPr>
          <p:nvPr>
            <p:ph type="title"/>
          </p:nvPr>
        </p:nvSpPr>
        <p:spPr bwMode="auto">
          <a:xfrm>
            <a:off x="1434306" y="211913"/>
            <a:ext cx="627538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r>
              <a:rPr lang="en-GB" altLang="en-US" b="0" dirty="0">
                <a:solidFill>
                  <a:srgbClr val="AF1E2C"/>
                </a:solidFill>
                <a:latin typeface="Arial" panose="020B0604020202020204" pitchFamily="34" charset="0"/>
                <a:cs typeface="Arial" panose="020B0604020202020204" pitchFamily="34" charset="0"/>
              </a:rPr>
              <a:t>E-Bug: </a:t>
            </a:r>
            <a:r>
              <a:rPr lang="en-GB" altLang="en-US" sz="2500" b="0" dirty="0">
                <a:solidFill>
                  <a:srgbClr val="AF1E2C"/>
                </a:solidFill>
                <a:latin typeface="Arial" panose="020B0604020202020204" pitchFamily="34" charset="0"/>
                <a:cs typeface="Arial" panose="020B0604020202020204" pitchFamily="34" charset="0"/>
              </a:rPr>
              <a:t>resources for schools and community groups</a:t>
            </a:r>
          </a:p>
        </p:txBody>
      </p:sp>
      <p:pic>
        <p:nvPicPr>
          <p:cNvPr id="49157" name="Picture 2" descr="e-Bug logo">
            <a:extLst>
              <a:ext uri="{FF2B5EF4-FFF2-40B4-BE49-F238E27FC236}">
                <a16:creationId xmlns:a16="http://schemas.microsoft.com/office/drawing/2014/main" id="{1330EEED-34F6-454F-84D3-DCCA59C9A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2990" y="379378"/>
            <a:ext cx="1514010" cy="80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81F5E9AB-637D-412C-A852-A8E655707270}"/>
              </a:ext>
            </a:extLst>
          </p:cNvPr>
          <p:cNvSpPr txBox="1"/>
          <p:nvPr/>
        </p:nvSpPr>
        <p:spPr>
          <a:xfrm>
            <a:off x="0" y="1682885"/>
            <a:ext cx="677108" cy="4608878"/>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pic>
        <p:nvPicPr>
          <p:cNvPr id="49158" name="Picture 12" descr="e-Bug learning journey">
            <a:extLst>
              <a:ext uri="{FF2B5EF4-FFF2-40B4-BE49-F238E27FC236}">
                <a16:creationId xmlns:a16="http://schemas.microsoft.com/office/drawing/2014/main" id="{46B271FA-73BC-4937-A1ED-DFAB07E7F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6063" y="1268413"/>
            <a:ext cx="6954837"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5">
            <a:extLst>
              <a:ext uri="{FF2B5EF4-FFF2-40B4-BE49-F238E27FC236}">
                <a16:creationId xmlns:a16="http://schemas.microsoft.com/office/drawing/2014/main" id="{278C0A3D-DFD7-4B75-AE05-EBD0F95D9387}"/>
              </a:ext>
            </a:extLst>
          </p:cNvPr>
          <p:cNvSpPr txBox="1">
            <a:spLocks noChangeArrowheads="1"/>
          </p:cNvSpPr>
          <p:nvPr/>
        </p:nvSpPr>
        <p:spPr bwMode="auto">
          <a:xfrm>
            <a:off x="2339975" y="6495914"/>
            <a:ext cx="4464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t>www.rcgp.org.uk/TARGETantibiotics</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9DD0CA-7884-4564-B071-95223A34027B}"/>
              </a:ext>
            </a:extLst>
          </p:cNvPr>
          <p:cNvSpPr txBox="1"/>
          <p:nvPr/>
        </p:nvSpPr>
        <p:spPr>
          <a:xfrm>
            <a:off x="0" y="1633251"/>
            <a:ext cx="677108" cy="4659058"/>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
        <p:nvSpPr>
          <p:cNvPr id="55300" name="TextBox 1">
            <a:extLst>
              <a:ext uri="{FF2B5EF4-FFF2-40B4-BE49-F238E27FC236}">
                <a16:creationId xmlns:a16="http://schemas.microsoft.com/office/drawing/2014/main" id="{64A29CED-E4FE-4AB1-BD0F-682DDED5123C}"/>
              </a:ext>
            </a:extLst>
          </p:cNvPr>
          <p:cNvSpPr txBox="1">
            <a:spLocks noChangeArrowheads="1"/>
          </p:cNvSpPr>
          <p:nvPr/>
        </p:nvSpPr>
        <p:spPr bwMode="auto">
          <a:xfrm>
            <a:off x="751131" y="2265548"/>
            <a:ext cx="8275637"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AutoNum type="arabicPeriod"/>
            </a:pPr>
            <a:r>
              <a:rPr lang="en-GB" altLang="en-US" sz="2000" dirty="0">
                <a:solidFill>
                  <a:srgbClr val="000000"/>
                </a:solidFill>
              </a:rPr>
              <a:t>Promote use of local antimicrobial or NICE antimicrobial prescribing guidance by all in practice</a:t>
            </a:r>
          </a:p>
          <a:p>
            <a:pPr eaLnBrk="1" hangingPunct="1">
              <a:buFont typeface="Arial" panose="020B0604020202020204" pitchFamily="34" charset="0"/>
              <a:buAutoNum type="arabicPeriod"/>
            </a:pPr>
            <a:r>
              <a:rPr lang="en-GB" altLang="en-US" sz="2000" dirty="0">
                <a:solidFill>
                  <a:srgbClr val="000000"/>
                </a:solidFill>
              </a:rPr>
              <a:t>Agree criteria for prescribing, so parents do not return to a different clinician</a:t>
            </a:r>
          </a:p>
          <a:p>
            <a:pPr eaLnBrk="1" hangingPunct="1">
              <a:buFont typeface="Arial" panose="020B0604020202020204" pitchFamily="34" charset="0"/>
              <a:buAutoNum type="arabicPeriod"/>
            </a:pPr>
            <a:r>
              <a:rPr lang="en-GB" altLang="en-US" sz="2000" dirty="0">
                <a:solidFill>
                  <a:srgbClr val="000000"/>
                </a:solidFill>
              </a:rPr>
              <a:t>Use the children’s Healthier Together website (if available) or TARGET TYI-RTI leaflet </a:t>
            </a:r>
          </a:p>
          <a:p>
            <a:pPr eaLnBrk="1" hangingPunct="1">
              <a:buFont typeface="Arial" panose="020B0604020202020204" pitchFamily="34" charset="0"/>
              <a:buAutoNum type="arabicPeriod"/>
            </a:pPr>
            <a:r>
              <a:rPr lang="en-GB" altLang="en-US" sz="2000" dirty="0">
                <a:solidFill>
                  <a:srgbClr val="000000"/>
                </a:solidFill>
              </a:rPr>
              <a:t>Use back-up / delayed prescribing. Use delayed date on electronic prescription </a:t>
            </a:r>
          </a:p>
          <a:p>
            <a:pPr eaLnBrk="1" hangingPunct="1">
              <a:buFont typeface="Arial" panose="020B0604020202020204" pitchFamily="34" charset="0"/>
              <a:buAutoNum type="arabicPeriod"/>
            </a:pPr>
            <a:r>
              <a:rPr lang="en-GB" altLang="en-US" sz="2000" dirty="0">
                <a:solidFill>
                  <a:srgbClr val="000000"/>
                </a:solidFill>
              </a:rPr>
              <a:t>Set up computer reminders for leaflets and back-up antibiotics </a:t>
            </a:r>
          </a:p>
          <a:p>
            <a:pPr eaLnBrk="1" hangingPunct="1">
              <a:buFont typeface="Arial" panose="020B0604020202020204" pitchFamily="34" charset="0"/>
              <a:buAutoNum type="arabicPeriod"/>
            </a:pPr>
            <a:r>
              <a:rPr lang="en-GB" altLang="en-US" sz="2000" dirty="0">
                <a:solidFill>
                  <a:srgbClr val="000000"/>
                </a:solidFill>
              </a:rPr>
              <a:t>Do an audit of self-care, safety netting &amp; antibiotic advice</a:t>
            </a:r>
          </a:p>
          <a:p>
            <a:pPr eaLnBrk="1" hangingPunct="1">
              <a:buFont typeface="Arial" panose="020B0604020202020204" pitchFamily="34" charset="0"/>
              <a:buAutoNum type="arabicPeriod"/>
            </a:pPr>
            <a:r>
              <a:rPr lang="en-GB" altLang="en-US" sz="2000" dirty="0">
                <a:solidFill>
                  <a:srgbClr val="000000"/>
                </a:solidFill>
              </a:rPr>
              <a:t>Re-audit in 4 months - identify a date when you will repeat the audit. </a:t>
            </a:r>
          </a:p>
          <a:p>
            <a:pPr eaLnBrk="1" hangingPunct="1">
              <a:buFont typeface="Arial" panose="020B0604020202020204" pitchFamily="34" charset="0"/>
              <a:buAutoNum type="arabicPeriod"/>
            </a:pPr>
            <a:endParaRPr lang="en-GB" altLang="en-US" sz="2200" dirty="0">
              <a:solidFill>
                <a:srgbClr val="000000"/>
              </a:solidFill>
            </a:endParaRPr>
          </a:p>
        </p:txBody>
      </p:sp>
      <p:sp>
        <p:nvSpPr>
          <p:cNvPr id="7" name="TextBox 13">
            <a:extLst>
              <a:ext uri="{FF2B5EF4-FFF2-40B4-BE49-F238E27FC236}">
                <a16:creationId xmlns:a16="http://schemas.microsoft.com/office/drawing/2014/main" id="{0A1FD5A6-198A-4284-AC50-D4035FED1C16}"/>
              </a:ext>
            </a:extLst>
          </p:cNvPr>
          <p:cNvSpPr txBox="1">
            <a:spLocks noChangeArrowheads="1"/>
          </p:cNvSpPr>
          <p:nvPr/>
        </p:nvSpPr>
        <p:spPr bwMode="auto">
          <a:xfrm>
            <a:off x="3167062" y="6434341"/>
            <a:ext cx="2809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t>www.rcgp.org.uk/TARGETantibiotics</a:t>
            </a:r>
          </a:p>
        </p:txBody>
      </p:sp>
      <p:sp>
        <p:nvSpPr>
          <p:cNvPr id="8" name="Title 1">
            <a:extLst>
              <a:ext uri="{FF2B5EF4-FFF2-40B4-BE49-F238E27FC236}">
                <a16:creationId xmlns:a16="http://schemas.microsoft.com/office/drawing/2014/main" id="{AB96340A-402B-4A64-AEDA-420BBF964DC9}"/>
              </a:ext>
            </a:extLst>
          </p:cNvPr>
          <p:cNvSpPr txBox="1">
            <a:spLocks/>
          </p:cNvSpPr>
          <p:nvPr/>
        </p:nvSpPr>
        <p:spPr bwMode="auto">
          <a:xfrm>
            <a:off x="2991707" y="399083"/>
            <a:ext cx="4275411"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altLang="en-US" sz="3600" dirty="0">
                <a:solidFill>
                  <a:srgbClr val="AF1E2C"/>
                </a:solidFill>
                <a:latin typeface="Arial" panose="020B0604020202020204" pitchFamily="34" charset="0"/>
                <a:cs typeface="Arial" panose="020B0604020202020204" pitchFamily="34" charset="0"/>
              </a:rPr>
              <a:t>Action Planning</a:t>
            </a:r>
          </a:p>
        </p:txBody>
      </p:sp>
      <p:sp>
        <p:nvSpPr>
          <p:cNvPr id="9" name="TextBox 1">
            <a:extLst>
              <a:ext uri="{FF2B5EF4-FFF2-40B4-BE49-F238E27FC236}">
                <a16:creationId xmlns:a16="http://schemas.microsoft.com/office/drawing/2014/main" id="{39F36680-D099-4190-AC32-5984078F56B5}"/>
              </a:ext>
            </a:extLst>
          </p:cNvPr>
          <p:cNvSpPr txBox="1">
            <a:spLocks noChangeArrowheads="1"/>
          </p:cNvSpPr>
          <p:nvPr/>
        </p:nvSpPr>
        <p:spPr bwMode="auto">
          <a:xfrm>
            <a:off x="827088" y="1649888"/>
            <a:ext cx="8316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b="1" dirty="0">
                <a:solidFill>
                  <a:schemeClr val="accent6">
                    <a:lumMod val="10000"/>
                  </a:schemeClr>
                </a:solidFill>
              </a:rPr>
              <a:t>Action planning for next 12 months: Agree What, How, Who, When</a:t>
            </a:r>
            <a:endParaRPr lang="en-GB" altLang="en-US" sz="2000" dirty="0">
              <a:solidFill>
                <a:schemeClr val="accent6">
                  <a:lumMod val="1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a:extLst>
              <a:ext uri="{FF2B5EF4-FFF2-40B4-BE49-F238E27FC236}">
                <a16:creationId xmlns:a16="http://schemas.microsoft.com/office/drawing/2014/main" id="{02D9428B-52E4-41C3-8D4E-6317FA3191C0}"/>
              </a:ext>
            </a:extLst>
          </p:cNvPr>
          <p:cNvSpPr>
            <a:spLocks noGrp="1"/>
          </p:cNvSpPr>
          <p:nvPr>
            <p:ph type="title"/>
          </p:nvPr>
        </p:nvSpPr>
        <p:spPr bwMode="auto">
          <a:xfrm>
            <a:off x="1555461" y="638752"/>
            <a:ext cx="6539057"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eaLnBrk="1" hangingPunct="1"/>
            <a:r>
              <a:rPr lang="en-GB" altLang="en-US" sz="3200" dirty="0">
                <a:solidFill>
                  <a:srgbClr val="AF1E2C"/>
                </a:solidFill>
                <a:latin typeface="Arial" panose="020B0604020202020204" pitchFamily="34" charset="0"/>
                <a:cs typeface="Arial" panose="020B0604020202020204" pitchFamily="34" charset="0"/>
              </a:rPr>
              <a:t>Clinical scenario:</a:t>
            </a:r>
            <a:br>
              <a:rPr lang="en-GB" altLang="en-US" sz="3200" dirty="0">
                <a:solidFill>
                  <a:srgbClr val="AF1E2C"/>
                </a:solidFill>
                <a:latin typeface="Arial" panose="020B0604020202020204" pitchFamily="34" charset="0"/>
                <a:cs typeface="Arial" panose="020B0604020202020204" pitchFamily="34" charset="0"/>
              </a:rPr>
            </a:br>
            <a:r>
              <a:rPr lang="en-GB" altLang="en-US" sz="3200" b="0" dirty="0">
                <a:solidFill>
                  <a:srgbClr val="AF1E2C"/>
                </a:solidFill>
                <a:latin typeface="Arial" panose="020B0604020202020204" pitchFamily="34" charset="0"/>
                <a:cs typeface="Arial" panose="020B0604020202020204" pitchFamily="34" charset="0"/>
              </a:rPr>
              <a:t>Acute Otitis Media</a:t>
            </a:r>
          </a:p>
        </p:txBody>
      </p:sp>
      <p:sp>
        <p:nvSpPr>
          <p:cNvPr id="4" name="TextBox 3">
            <a:extLst>
              <a:ext uri="{FF2B5EF4-FFF2-40B4-BE49-F238E27FC236}">
                <a16:creationId xmlns:a16="http://schemas.microsoft.com/office/drawing/2014/main" id="{773BA220-72E6-4420-8736-A7D98F5EC0E3}"/>
              </a:ext>
            </a:extLst>
          </p:cNvPr>
          <p:cNvSpPr txBox="1"/>
          <p:nvPr/>
        </p:nvSpPr>
        <p:spPr>
          <a:xfrm>
            <a:off x="0" y="1683327"/>
            <a:ext cx="677108" cy="4626092"/>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
        <p:nvSpPr>
          <p:cNvPr id="24579" name="Rectangle 3">
            <a:extLst>
              <a:ext uri="{FF2B5EF4-FFF2-40B4-BE49-F238E27FC236}">
                <a16:creationId xmlns:a16="http://schemas.microsoft.com/office/drawing/2014/main" id="{EBF9EC83-A030-463F-A1CD-C3B85669CA88}"/>
              </a:ext>
            </a:extLst>
          </p:cNvPr>
          <p:cNvSpPr>
            <a:spLocks noChangeArrowheads="1"/>
          </p:cNvSpPr>
          <p:nvPr/>
        </p:nvSpPr>
        <p:spPr bwMode="auto">
          <a:xfrm>
            <a:off x="763989" y="1683327"/>
            <a:ext cx="5847228"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ts val="1200"/>
              </a:spcBef>
            </a:pPr>
            <a:r>
              <a:rPr lang="en-GB" altLang="en-US" sz="2400" dirty="0">
                <a:solidFill>
                  <a:srgbClr val="000000"/>
                </a:solidFill>
                <a:latin typeface="Arial" panose="020B0604020202020204" pitchFamily="34" charset="0"/>
                <a:cs typeface="Arial" panose="020B0604020202020204" pitchFamily="34" charset="0"/>
              </a:rPr>
              <a:t>Consider the following details:</a:t>
            </a:r>
          </a:p>
          <a:p>
            <a:pPr eaLnBrk="1" hangingPunct="1">
              <a:spcBef>
                <a:spcPts val="1200"/>
              </a:spcBef>
              <a:buFont typeface="Arial" panose="020B0604020202020204" pitchFamily="34" charset="0"/>
              <a:buChar char="•"/>
            </a:pPr>
            <a:r>
              <a:rPr lang="en-GB" altLang="en-US" sz="2000" dirty="0">
                <a:solidFill>
                  <a:srgbClr val="000000"/>
                </a:solidFill>
              </a:rPr>
              <a:t>5 year old boy screaming with pain in left ear. </a:t>
            </a:r>
          </a:p>
          <a:p>
            <a:pPr eaLnBrk="1" hangingPunct="1">
              <a:spcBef>
                <a:spcPts val="1200"/>
              </a:spcBef>
              <a:buFont typeface="Arial" panose="020B0604020202020204" pitchFamily="34" charset="0"/>
              <a:buChar char="•"/>
            </a:pPr>
            <a:r>
              <a:rPr lang="en-GB" altLang="en-US" sz="2000" dirty="0">
                <a:solidFill>
                  <a:srgbClr val="000000"/>
                </a:solidFill>
              </a:rPr>
              <a:t>No history of fever, temp 37.4°C.  </a:t>
            </a:r>
          </a:p>
          <a:p>
            <a:pPr eaLnBrk="1" hangingPunct="1">
              <a:spcBef>
                <a:spcPts val="1200"/>
              </a:spcBef>
              <a:buFont typeface="Arial" panose="020B0604020202020204" pitchFamily="34" charset="0"/>
              <a:buChar char="•"/>
            </a:pPr>
            <a:r>
              <a:rPr lang="en-GB" altLang="en-US" sz="2000" dirty="0">
                <a:solidFill>
                  <a:srgbClr val="000000"/>
                </a:solidFill>
              </a:rPr>
              <a:t>Not vomiting.  </a:t>
            </a:r>
          </a:p>
          <a:p>
            <a:pPr eaLnBrk="1" hangingPunct="1">
              <a:spcBef>
                <a:spcPts val="1200"/>
              </a:spcBef>
              <a:buFont typeface="Arial" panose="020B0604020202020204" pitchFamily="34" charset="0"/>
              <a:buChar char="•"/>
            </a:pPr>
            <a:r>
              <a:rPr lang="en-GB" altLang="en-US" sz="2000" dirty="0">
                <a:solidFill>
                  <a:srgbClr val="000000"/>
                </a:solidFill>
              </a:rPr>
              <a:t>Paracetamol helps but pain returns before next dose due.  </a:t>
            </a:r>
          </a:p>
          <a:p>
            <a:pPr eaLnBrk="1" hangingPunct="1">
              <a:spcBef>
                <a:spcPts val="1200"/>
              </a:spcBef>
              <a:buFont typeface="Arial" panose="020B0604020202020204" pitchFamily="34" charset="0"/>
              <a:buChar char="•"/>
            </a:pPr>
            <a:r>
              <a:rPr lang="en-GB" altLang="en-US" sz="2000" dirty="0">
                <a:solidFill>
                  <a:srgbClr val="000000"/>
                </a:solidFill>
              </a:rPr>
              <a:t>Had AOM this time last year.  </a:t>
            </a:r>
          </a:p>
          <a:p>
            <a:pPr eaLnBrk="1" hangingPunct="1">
              <a:spcBef>
                <a:spcPts val="1200"/>
              </a:spcBef>
              <a:buFont typeface="Arial" panose="020B0604020202020204" pitchFamily="34" charset="0"/>
              <a:buChar char="•"/>
            </a:pPr>
            <a:r>
              <a:rPr lang="en-GB" altLang="en-US" sz="2000" dirty="0">
                <a:solidFill>
                  <a:srgbClr val="000000"/>
                </a:solidFill>
              </a:rPr>
              <a:t>Right ear drum bulging and red.  </a:t>
            </a:r>
          </a:p>
          <a:p>
            <a:pPr eaLnBrk="1" hangingPunct="1">
              <a:spcBef>
                <a:spcPts val="1200"/>
              </a:spcBef>
              <a:buFont typeface="Arial" panose="020B0604020202020204" pitchFamily="34" charset="0"/>
              <a:buChar char="•"/>
            </a:pPr>
            <a:r>
              <a:rPr lang="en-GB" altLang="en-US" sz="2000" dirty="0">
                <a:solidFill>
                  <a:srgbClr val="000000"/>
                </a:solidFill>
              </a:rPr>
              <a:t>Had antibiotics last time and mother very keen to have antibiotics again.</a:t>
            </a:r>
          </a:p>
        </p:txBody>
      </p:sp>
      <p:pic>
        <p:nvPicPr>
          <p:cNvPr id="24583" name="Picture 2" descr="Child holding ear in pain">
            <a:extLst>
              <a:ext uri="{FF2B5EF4-FFF2-40B4-BE49-F238E27FC236}">
                <a16:creationId xmlns:a16="http://schemas.microsoft.com/office/drawing/2014/main" id="{37AD78B6-2905-4C0E-A96B-32AE44844D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383"/>
          <a:stretch/>
        </p:blipFill>
        <p:spPr bwMode="auto">
          <a:xfrm>
            <a:off x="6611217" y="1392238"/>
            <a:ext cx="2375621"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 descr="Ear canal">
            <a:extLst>
              <a:ext uri="{FF2B5EF4-FFF2-40B4-BE49-F238E27FC236}">
                <a16:creationId xmlns:a16="http://schemas.microsoft.com/office/drawing/2014/main" id="{05EDAAC1-F4E3-474E-9ECA-0B1BA2E22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263" y="3644900"/>
            <a:ext cx="2314575"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3">
            <a:extLst>
              <a:ext uri="{FF2B5EF4-FFF2-40B4-BE49-F238E27FC236}">
                <a16:creationId xmlns:a16="http://schemas.microsoft.com/office/drawing/2014/main" id="{0E4BA78B-AA90-4EB4-A892-2A347B0224F2}"/>
              </a:ext>
            </a:extLst>
          </p:cNvPr>
          <p:cNvSpPr txBox="1">
            <a:spLocks noChangeArrowheads="1"/>
          </p:cNvSpPr>
          <p:nvPr/>
        </p:nvSpPr>
        <p:spPr bwMode="auto">
          <a:xfrm>
            <a:off x="3043695" y="6482460"/>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400A79D-871F-4A22-9292-015AC0829D63}"/>
              </a:ext>
            </a:extLst>
          </p:cNvPr>
          <p:cNvSpPr txBox="1"/>
          <p:nvPr/>
        </p:nvSpPr>
        <p:spPr>
          <a:xfrm>
            <a:off x="0" y="1683327"/>
            <a:ext cx="677108" cy="4626092"/>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pic>
        <p:nvPicPr>
          <p:cNvPr id="5" name="Picture 4" descr="NICE guidance on antimicrobial prescribing for acute otitis media">
            <a:extLst>
              <a:ext uri="{FF2B5EF4-FFF2-40B4-BE49-F238E27FC236}">
                <a16:creationId xmlns:a16="http://schemas.microsoft.com/office/drawing/2014/main" id="{64F98CC6-C35C-4700-9001-1374C928D8A6}"/>
              </a:ext>
            </a:extLst>
          </p:cNvPr>
          <p:cNvPicPr>
            <a:picLocks noChangeAspect="1"/>
          </p:cNvPicPr>
          <p:nvPr/>
        </p:nvPicPr>
        <p:blipFill>
          <a:blip r:embed="rId3"/>
          <a:stretch>
            <a:fillRect/>
          </a:stretch>
        </p:blipFill>
        <p:spPr>
          <a:xfrm>
            <a:off x="0" y="-62090"/>
            <a:ext cx="9144000" cy="6505055"/>
          </a:xfrm>
          <a:prstGeom prst="rect">
            <a:avLst/>
          </a:prstGeom>
        </p:spPr>
      </p:pic>
      <p:sp>
        <p:nvSpPr>
          <p:cNvPr id="9" name="TextBox 13">
            <a:extLst>
              <a:ext uri="{FF2B5EF4-FFF2-40B4-BE49-F238E27FC236}">
                <a16:creationId xmlns:a16="http://schemas.microsoft.com/office/drawing/2014/main" id="{7DC20B05-EBE1-4D05-B008-478653CC3E76}"/>
              </a:ext>
            </a:extLst>
          </p:cNvPr>
          <p:cNvSpPr txBox="1">
            <a:spLocks noChangeArrowheads="1"/>
          </p:cNvSpPr>
          <p:nvPr/>
        </p:nvSpPr>
        <p:spPr bwMode="auto">
          <a:xfrm>
            <a:off x="3043695" y="6482460"/>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0" name="TextBox 9">
            <a:extLst>
              <a:ext uri="{FF2B5EF4-FFF2-40B4-BE49-F238E27FC236}">
                <a16:creationId xmlns:a16="http://schemas.microsoft.com/office/drawing/2014/main" id="{4CF53AA9-8F0F-495D-9E2C-9CBFEDFEB364}"/>
              </a:ext>
            </a:extLst>
          </p:cNvPr>
          <p:cNvSpPr txBox="1"/>
          <p:nvPr/>
        </p:nvSpPr>
        <p:spPr>
          <a:xfrm>
            <a:off x="7358167" y="6384722"/>
            <a:ext cx="1785833" cy="400110"/>
          </a:xfrm>
          <a:prstGeom prst="rect">
            <a:avLst/>
          </a:prstGeom>
          <a:noFill/>
        </p:spPr>
        <p:txBody>
          <a:bodyPr wrap="square" rtlCol="0">
            <a:spAutoFit/>
          </a:bodyPr>
          <a:lstStyle/>
          <a:p>
            <a:r>
              <a:rPr lang="en-GB" sz="1000" dirty="0">
                <a:solidFill>
                  <a:srgbClr val="000000"/>
                </a:solidFill>
                <a:latin typeface="Arial" panose="020B0604020202020204" pitchFamily="34" charset="0"/>
                <a:cs typeface="Arial" panose="020B0604020202020204" pitchFamily="34" charset="0"/>
              </a:rPr>
              <a:t>NG91: Otitis Media (acute): antimicrobial prescribing</a:t>
            </a:r>
          </a:p>
        </p:txBody>
      </p:sp>
      <p:pic>
        <p:nvPicPr>
          <p:cNvPr id="13" name="Picture 12" descr="NICE guidance on antimicrobial prescribing for acute otitis media">
            <a:extLst>
              <a:ext uri="{FF2B5EF4-FFF2-40B4-BE49-F238E27FC236}">
                <a16:creationId xmlns:a16="http://schemas.microsoft.com/office/drawing/2014/main" id="{EC5F186A-35A8-442A-9B7A-1311D83B56B5}"/>
              </a:ext>
            </a:extLst>
          </p:cNvPr>
          <p:cNvPicPr>
            <a:picLocks noChangeAspect="1"/>
          </p:cNvPicPr>
          <p:nvPr/>
        </p:nvPicPr>
        <p:blipFill rotWithShape="1">
          <a:blip r:embed="rId3"/>
          <a:srcRect t="68140" r="23768"/>
          <a:stretch/>
        </p:blipFill>
        <p:spPr>
          <a:xfrm>
            <a:off x="-569935" y="3664375"/>
            <a:ext cx="9356787" cy="2781931"/>
          </a:xfrm>
          <a:prstGeom prst="rect">
            <a:avLst/>
          </a:prstGeom>
        </p:spPr>
      </p:pic>
      <p:pic>
        <p:nvPicPr>
          <p:cNvPr id="12" name="Picture 11" descr="NICE guidance on antimicrobial prescribing for acute otitis media">
            <a:extLst>
              <a:ext uri="{FF2B5EF4-FFF2-40B4-BE49-F238E27FC236}">
                <a16:creationId xmlns:a16="http://schemas.microsoft.com/office/drawing/2014/main" id="{017118A0-C4D6-4ACA-960B-145A0CE0B78E}"/>
              </a:ext>
            </a:extLst>
          </p:cNvPr>
          <p:cNvPicPr>
            <a:picLocks noChangeAspect="1"/>
          </p:cNvPicPr>
          <p:nvPr/>
        </p:nvPicPr>
        <p:blipFill rotWithShape="1">
          <a:blip r:embed="rId3"/>
          <a:srcRect l="-189" t="7737" r="45543" b="32693"/>
          <a:stretch/>
        </p:blipFill>
        <p:spPr>
          <a:xfrm>
            <a:off x="-632565" y="411694"/>
            <a:ext cx="6925849" cy="5370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93B6014-F502-4148-86AB-6AC596E53A4A}"/>
              </a:ext>
            </a:extLst>
          </p:cNvPr>
          <p:cNvSpPr txBox="1">
            <a:spLocks noGrp="1"/>
          </p:cNvSpPr>
          <p:nvPr>
            <p:ph type="title" idx="4294967295"/>
          </p:nvPr>
        </p:nvSpPr>
        <p:spPr>
          <a:xfrm>
            <a:off x="7358167" y="6384722"/>
            <a:ext cx="1785833"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NG91: Otitis Media (acute): antimicrobial prescribing</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3BAAAD82-01FF-431A-9DE0-6183EB416526}"/>
              </a:ext>
            </a:extLst>
          </p:cNvPr>
          <p:cNvSpPr txBox="1"/>
          <p:nvPr/>
        </p:nvSpPr>
        <p:spPr>
          <a:xfrm>
            <a:off x="0" y="1674975"/>
            <a:ext cx="677108" cy="4611041"/>
          </a:xfrm>
          <a:prstGeom prst="rect">
            <a:avLst/>
          </a:prstGeom>
          <a:solidFill>
            <a:srgbClr val="CC0099"/>
          </a:solidFill>
        </p:spPr>
        <p:txBody>
          <a:bodyPr vert="vert270" wrap="square">
            <a:spAutoFit/>
          </a:bodyPr>
          <a:lstStyle/>
          <a:p>
            <a:pPr algn="ctr" eaLnBrk="1" hangingPunct="1">
              <a:defRPr/>
            </a:pPr>
            <a:r>
              <a:rPr lang="en-GB" sz="160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a:solidFill>
                  <a:schemeClr val="bg1"/>
                </a:solidFill>
                <a:latin typeface="Arial" panose="020B0604020202020204" pitchFamily="34" charset="0"/>
                <a:cs typeface="Arial" panose="020B0604020202020204" pitchFamily="34" charset="0"/>
              </a:rPr>
              <a:t>Acute Otitis Media</a:t>
            </a:r>
            <a:endParaRPr lang="en-GB" sz="1600" b="1" dirty="0">
              <a:solidFill>
                <a:schemeClr val="bg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3F8D68EB-C8E5-4214-B807-CAB6DD7AAB9C}"/>
              </a:ext>
            </a:extLst>
          </p:cNvPr>
          <p:cNvGrpSpPr/>
          <p:nvPr/>
        </p:nvGrpSpPr>
        <p:grpSpPr>
          <a:xfrm>
            <a:off x="0" y="196664"/>
            <a:ext cx="9144000" cy="6188058"/>
            <a:chOff x="0" y="-748"/>
            <a:chExt cx="9144000" cy="6188058"/>
          </a:xfrm>
        </p:grpSpPr>
        <p:pic>
          <p:nvPicPr>
            <p:cNvPr id="6" name="Picture 5" descr="NICE guidance on antimicrobial prescribing for acute otitis media">
              <a:extLst>
                <a:ext uri="{FF2B5EF4-FFF2-40B4-BE49-F238E27FC236}">
                  <a16:creationId xmlns:a16="http://schemas.microsoft.com/office/drawing/2014/main" id="{F55C979E-395F-4070-81BE-18CAF28430C1}"/>
                </a:ext>
              </a:extLst>
            </p:cNvPr>
            <p:cNvPicPr>
              <a:picLocks noChangeAspect="1"/>
            </p:cNvPicPr>
            <p:nvPr/>
          </p:nvPicPr>
          <p:blipFill rotWithShape="1">
            <a:blip r:embed="rId3"/>
            <a:srcRect b="90901"/>
            <a:stretch/>
          </p:blipFill>
          <p:spPr>
            <a:xfrm>
              <a:off x="0" y="-748"/>
              <a:ext cx="9144000" cy="532557"/>
            </a:xfrm>
            <a:prstGeom prst="rect">
              <a:avLst/>
            </a:prstGeom>
          </p:spPr>
        </p:pic>
        <p:pic>
          <p:nvPicPr>
            <p:cNvPr id="5" name="Picture 4" descr="NICE guidance on antimicrobial prescribing for acute otitis media">
              <a:extLst>
                <a:ext uri="{FF2B5EF4-FFF2-40B4-BE49-F238E27FC236}">
                  <a16:creationId xmlns:a16="http://schemas.microsoft.com/office/drawing/2014/main" id="{A57D2CD0-BAEE-4B59-A339-BE0282AD243D}"/>
                </a:ext>
              </a:extLst>
            </p:cNvPr>
            <p:cNvPicPr>
              <a:picLocks noChangeAspect="1"/>
            </p:cNvPicPr>
            <p:nvPr/>
          </p:nvPicPr>
          <p:blipFill rotWithShape="1">
            <a:blip r:embed="rId3"/>
            <a:srcRect t="10030" r="6893"/>
            <a:stretch/>
          </p:blipFill>
          <p:spPr>
            <a:xfrm>
              <a:off x="0" y="531809"/>
              <a:ext cx="9144000" cy="5655501"/>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3" name="TextBox 3">
            <a:extLst>
              <a:ext uri="{FF2B5EF4-FFF2-40B4-BE49-F238E27FC236}">
                <a16:creationId xmlns:a16="http://schemas.microsoft.com/office/drawing/2014/main" id="{C50360E1-69A3-409E-A362-D9B37659A028}"/>
              </a:ext>
            </a:extLst>
          </p:cNvPr>
          <p:cNvSpPr txBox="1">
            <a:spLocks noGrp="1" noChangeArrowheads="1"/>
          </p:cNvSpPr>
          <p:nvPr>
            <p:ph type="title" idx="4294967295"/>
          </p:nvPr>
        </p:nvSpPr>
        <p:spPr bwMode="auto">
          <a:xfrm>
            <a:off x="1557883" y="579558"/>
            <a:ext cx="7525781"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Topical analgesia for acute otitis media</a:t>
            </a:r>
            <a:endParaRPr kumimoji="0" lang="en-US" altLang="en-US" sz="3200" b="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2776407B-0AD9-4F2E-B6FB-A83B138C55E7}"/>
              </a:ext>
            </a:extLst>
          </p:cNvPr>
          <p:cNvSpPr txBox="1"/>
          <p:nvPr/>
        </p:nvSpPr>
        <p:spPr>
          <a:xfrm>
            <a:off x="0" y="1674975"/>
            <a:ext cx="677108" cy="4611041"/>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
        <p:nvSpPr>
          <p:cNvPr id="30725" name="TextBox 3">
            <a:extLst>
              <a:ext uri="{FF2B5EF4-FFF2-40B4-BE49-F238E27FC236}">
                <a16:creationId xmlns:a16="http://schemas.microsoft.com/office/drawing/2014/main" id="{4490516C-7950-4323-9A34-B9BDCC87C533}"/>
              </a:ext>
            </a:extLst>
          </p:cNvPr>
          <p:cNvSpPr txBox="1">
            <a:spLocks noChangeArrowheads="1"/>
          </p:cNvSpPr>
          <p:nvPr/>
        </p:nvSpPr>
        <p:spPr bwMode="auto">
          <a:xfrm>
            <a:off x="937296" y="1553533"/>
            <a:ext cx="82067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t>Anaesthetic versus placebo showed 50%/30% reduction in ear pain 10/30 min after administration </a:t>
            </a:r>
            <a:endParaRPr lang="en-US" altLang="en-US" dirty="0">
              <a:solidFill>
                <a:srgbClr val="AF1E2C"/>
              </a:solidFill>
            </a:endParaRPr>
          </a:p>
        </p:txBody>
      </p:sp>
      <p:grpSp>
        <p:nvGrpSpPr>
          <p:cNvPr id="30726" name="Group 4" descr="Forest plot: Anaesthetic versus placebo, showing 50% reduction in ear pain">
            <a:extLst>
              <a:ext uri="{FF2B5EF4-FFF2-40B4-BE49-F238E27FC236}">
                <a16:creationId xmlns:a16="http://schemas.microsoft.com/office/drawing/2014/main" id="{7D839068-AF22-4C20-9FD4-A0C230609494}"/>
              </a:ext>
            </a:extLst>
          </p:cNvPr>
          <p:cNvGrpSpPr>
            <a:grpSpLocks/>
          </p:cNvGrpSpPr>
          <p:nvPr/>
        </p:nvGrpSpPr>
        <p:grpSpPr bwMode="auto">
          <a:xfrm>
            <a:off x="812473" y="2146861"/>
            <a:ext cx="7964057" cy="4131581"/>
            <a:chOff x="379063" y="1347770"/>
            <a:chExt cx="8735824" cy="4906865"/>
          </a:xfrm>
        </p:grpSpPr>
        <p:pic>
          <p:nvPicPr>
            <p:cNvPr id="2" name="Picture 2">
              <a:extLst>
                <a:ext uri="{FF2B5EF4-FFF2-40B4-BE49-F238E27FC236}">
                  <a16:creationId xmlns:a16="http://schemas.microsoft.com/office/drawing/2014/main" id="{8C001ECD-4FD0-4A62-A2E5-5AFA54CD21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1099"/>
            <a:stretch>
              <a:fillRect/>
            </a:stretch>
          </p:blipFill>
          <p:spPr bwMode="auto">
            <a:xfrm>
              <a:off x="379063" y="1347770"/>
              <a:ext cx="8735824" cy="489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0">
              <a:extLst>
                <a:ext uri="{FF2B5EF4-FFF2-40B4-BE49-F238E27FC236}">
                  <a16:creationId xmlns:a16="http://schemas.microsoft.com/office/drawing/2014/main" id="{1BC25CD4-9BE8-4C1E-890C-4A3101917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096" t="86130" r="1385" b="1636"/>
            <a:stretch>
              <a:fillRect/>
            </a:stretch>
          </p:blipFill>
          <p:spPr bwMode="auto">
            <a:xfrm>
              <a:off x="6156176" y="5581621"/>
              <a:ext cx="2840646" cy="67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a:extLst>
              <a:ext uri="{FF2B5EF4-FFF2-40B4-BE49-F238E27FC236}">
                <a16:creationId xmlns:a16="http://schemas.microsoft.com/office/drawing/2014/main" id="{94873F35-0BDF-47DF-A907-612A22458838}"/>
              </a:ext>
            </a:extLst>
          </p:cNvPr>
          <p:cNvSpPr txBox="1"/>
          <p:nvPr/>
        </p:nvSpPr>
        <p:spPr>
          <a:xfrm>
            <a:off x="7033189" y="6351887"/>
            <a:ext cx="2110811" cy="430887"/>
          </a:xfrm>
          <a:prstGeom prst="rect">
            <a:avLst/>
          </a:prstGeom>
          <a:noFill/>
        </p:spPr>
        <p:txBody>
          <a:bodyPr wrap="square" rtlCol="0">
            <a:spAutoFit/>
          </a:bodyPr>
          <a:lstStyle/>
          <a:p>
            <a:r>
              <a:rPr lang="en-GB" sz="1100" dirty="0" err="1">
                <a:solidFill>
                  <a:srgbClr val="000000"/>
                </a:solidFill>
                <a:latin typeface="Arial" panose="020B0604020202020204" pitchFamily="34" charset="0"/>
                <a:cs typeface="Arial" panose="020B0604020202020204" pitchFamily="34" charset="0"/>
              </a:rPr>
              <a:t>Foxlee</a:t>
            </a:r>
            <a:r>
              <a:rPr lang="en-GB" sz="1100" dirty="0">
                <a:solidFill>
                  <a:srgbClr val="000000"/>
                </a:solidFill>
                <a:latin typeface="Arial" panose="020B0604020202020204" pitchFamily="34" charset="0"/>
                <a:cs typeface="Arial" panose="020B0604020202020204" pitchFamily="34" charset="0"/>
              </a:rPr>
              <a:t> </a:t>
            </a:r>
            <a:r>
              <a:rPr lang="en-GB" sz="1100" i="1" dirty="0">
                <a:solidFill>
                  <a:srgbClr val="000000"/>
                </a:solidFill>
                <a:latin typeface="Arial" panose="020B0604020202020204" pitchFamily="34" charset="0"/>
                <a:cs typeface="Arial" panose="020B0604020202020204" pitchFamily="34" charset="0"/>
              </a:rPr>
              <a:t>et al. Cochrane. </a:t>
            </a:r>
            <a:r>
              <a:rPr lang="en-GB" sz="1100" dirty="0">
                <a:solidFill>
                  <a:srgbClr val="000000"/>
                </a:solidFill>
                <a:latin typeface="Arial" panose="020B0604020202020204" pitchFamily="34" charset="0"/>
                <a:cs typeface="Arial" panose="020B0604020202020204" pitchFamily="34" charset="0"/>
              </a:rPr>
              <a:t>(2006)</a:t>
            </a:r>
            <a:r>
              <a:rPr lang="en-GB" sz="1100" dirty="0"/>
              <a:t> </a:t>
            </a:r>
            <a:r>
              <a:rPr lang="en-GB" sz="1100" dirty="0">
                <a:solidFill>
                  <a:srgbClr val="000000"/>
                </a:solidFill>
                <a:latin typeface="Arial" panose="020B0604020202020204" pitchFamily="34" charset="0"/>
                <a:cs typeface="Arial" panose="020B0604020202020204" pitchFamily="34" charset="0"/>
              </a:rPr>
              <a:t>CD005657</a:t>
            </a:r>
          </a:p>
        </p:txBody>
      </p:sp>
      <p:sp>
        <p:nvSpPr>
          <p:cNvPr id="4" name="Oval 3">
            <a:extLst>
              <a:ext uri="{FF2B5EF4-FFF2-40B4-BE49-F238E27FC236}">
                <a16:creationId xmlns:a16="http://schemas.microsoft.com/office/drawing/2014/main" id="{B7032936-E7E8-45EB-8D81-7C5CE73FAA18}"/>
              </a:ext>
            </a:extLst>
          </p:cNvPr>
          <p:cNvSpPr/>
          <p:nvPr/>
        </p:nvSpPr>
        <p:spPr>
          <a:xfrm>
            <a:off x="4794501" y="2800733"/>
            <a:ext cx="3628248" cy="5406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2FCC21BB-5357-410E-BE5A-E4B512FAD863}"/>
              </a:ext>
            </a:extLst>
          </p:cNvPr>
          <p:cNvSpPr/>
          <p:nvPr/>
        </p:nvSpPr>
        <p:spPr>
          <a:xfrm>
            <a:off x="4932387" y="5367990"/>
            <a:ext cx="3628248" cy="5406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4"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3">
            <a:extLst>
              <a:ext uri="{FF2B5EF4-FFF2-40B4-BE49-F238E27FC236}">
                <a16:creationId xmlns:a16="http://schemas.microsoft.com/office/drawing/2014/main" id="{30590CC9-BA51-4C79-92D9-A904947A4025}"/>
              </a:ext>
            </a:extLst>
          </p:cNvPr>
          <p:cNvSpPr txBox="1">
            <a:spLocks noGrp="1" noChangeArrowheads="1"/>
          </p:cNvSpPr>
          <p:nvPr>
            <p:ph type="title" idx="4294967295"/>
          </p:nvPr>
        </p:nvSpPr>
        <p:spPr bwMode="auto">
          <a:xfrm>
            <a:off x="1636237" y="455796"/>
            <a:ext cx="7280693" cy="83099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2400" b="0" dirty="0">
                <a:solidFill>
                  <a:srgbClr val="AF1E2C"/>
                </a:solidFill>
                <a:ea typeface="+mn-ea"/>
              </a:rPr>
              <a:t>Resolution of symptoms and antibiotic use when comparing immediate vs delayed antibiotic for AOM</a:t>
            </a:r>
            <a:endParaRPr kumimoji="0" lang="en-US" altLang="en-US" sz="2400" b="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endParaRPr>
          </a:p>
        </p:txBody>
      </p:sp>
      <p:sp>
        <p:nvSpPr>
          <p:cNvPr id="30727" name="Rectangle 15">
            <a:extLst>
              <a:ext uri="{FF2B5EF4-FFF2-40B4-BE49-F238E27FC236}">
                <a16:creationId xmlns:a16="http://schemas.microsoft.com/office/drawing/2014/main" id="{3E343567-EA95-43C3-A89D-C018F326CB3F}"/>
              </a:ext>
            </a:extLst>
          </p:cNvPr>
          <p:cNvSpPr>
            <a:spLocks noChangeArrowheads="1"/>
          </p:cNvSpPr>
          <p:nvPr/>
        </p:nvSpPr>
        <p:spPr bwMode="auto">
          <a:xfrm>
            <a:off x="6130033" y="6396786"/>
            <a:ext cx="3013967" cy="430887"/>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100" dirty="0">
                <a:solidFill>
                  <a:srgbClr val="000000"/>
                </a:solidFill>
              </a:rPr>
              <a:t>Spurling </a:t>
            </a:r>
            <a:r>
              <a:rPr lang="en-GB" altLang="en-US" sz="1100" i="1" dirty="0">
                <a:solidFill>
                  <a:srgbClr val="000000"/>
                </a:solidFill>
              </a:rPr>
              <a:t>et al. Cochrane </a:t>
            </a:r>
            <a:r>
              <a:rPr lang="en-GB" altLang="en-US" sz="1100" dirty="0">
                <a:solidFill>
                  <a:srgbClr val="000000"/>
                </a:solidFill>
              </a:rPr>
              <a:t>(2017) CD004417</a:t>
            </a:r>
          </a:p>
          <a:p>
            <a:pPr eaLnBrk="1" hangingPunct="1">
              <a:defRPr/>
            </a:pPr>
            <a:r>
              <a:rPr lang="en-GB" altLang="en-US" sz="1100" dirty="0">
                <a:solidFill>
                  <a:srgbClr val="000000"/>
                </a:solidFill>
              </a:rPr>
              <a:t>Venekamp </a:t>
            </a:r>
            <a:r>
              <a:rPr lang="en-GB" altLang="en-US" sz="1100" i="1" dirty="0">
                <a:solidFill>
                  <a:srgbClr val="000000"/>
                </a:solidFill>
              </a:rPr>
              <a:t>et al. Cochrane</a:t>
            </a:r>
            <a:r>
              <a:rPr lang="en-GB" altLang="en-US" sz="1100" dirty="0">
                <a:solidFill>
                  <a:srgbClr val="000000"/>
                </a:solidFill>
              </a:rPr>
              <a:t> (2015) CD000219</a:t>
            </a:r>
          </a:p>
        </p:txBody>
      </p:sp>
      <p:sp>
        <p:nvSpPr>
          <p:cNvPr id="17" name="TextBox 3">
            <a:extLst>
              <a:ext uri="{FF2B5EF4-FFF2-40B4-BE49-F238E27FC236}">
                <a16:creationId xmlns:a16="http://schemas.microsoft.com/office/drawing/2014/main" id="{28CA6D8B-3C07-4D08-9DA5-E08B843639DC}"/>
              </a:ext>
            </a:extLst>
          </p:cNvPr>
          <p:cNvSpPr txBox="1">
            <a:spLocks noChangeArrowheads="1"/>
          </p:cNvSpPr>
          <p:nvPr/>
        </p:nvSpPr>
        <p:spPr bwMode="auto">
          <a:xfrm>
            <a:off x="661409" y="5712504"/>
            <a:ext cx="8453496" cy="5847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00000"/>
              </a:lnSpc>
              <a:spcAft>
                <a:spcPct val="0"/>
              </a:spcAft>
              <a:defRPr/>
            </a:pPr>
            <a:r>
              <a:rPr lang="en-GB" altLang="en-US" sz="1600" dirty="0">
                <a:solidFill>
                  <a:schemeClr val="accent6">
                    <a:lumMod val="10000"/>
                  </a:schemeClr>
                </a:solidFill>
                <a:ea typeface="+mn-ea"/>
              </a:rPr>
              <a:t> Venekamp et al (2015): No significant difference in pain at 3-7 days, membrane perforation or recurrence</a:t>
            </a:r>
            <a:endParaRPr lang="en-US" altLang="en-US" sz="1600" dirty="0">
              <a:solidFill>
                <a:schemeClr val="accent6">
                  <a:lumMod val="10000"/>
                </a:schemeClr>
              </a:solidFill>
              <a:ea typeface="+mn-ea"/>
            </a:endParaRPr>
          </a:p>
        </p:txBody>
      </p:sp>
      <p:grpSp>
        <p:nvGrpSpPr>
          <p:cNvPr id="9" name="Group 8">
            <a:extLst>
              <a:ext uri="{FF2B5EF4-FFF2-40B4-BE49-F238E27FC236}">
                <a16:creationId xmlns:a16="http://schemas.microsoft.com/office/drawing/2014/main" id="{65712BB2-EEF3-4124-AFD8-3AED73194C66}"/>
              </a:ext>
            </a:extLst>
          </p:cNvPr>
          <p:cNvGrpSpPr/>
          <p:nvPr/>
        </p:nvGrpSpPr>
        <p:grpSpPr>
          <a:xfrm>
            <a:off x="-11017" y="1584908"/>
            <a:ext cx="9147956" cy="2417811"/>
            <a:chOff x="0" y="1979322"/>
            <a:chExt cx="9147956" cy="2417811"/>
          </a:xfrm>
        </p:grpSpPr>
        <p:pic>
          <p:nvPicPr>
            <p:cNvPr id="8" name="Picture 7">
              <a:extLst>
                <a:ext uri="{FF2B5EF4-FFF2-40B4-BE49-F238E27FC236}">
                  <a16:creationId xmlns:a16="http://schemas.microsoft.com/office/drawing/2014/main" id="{09D5D87D-7447-4CFB-8FFB-2290DBB38E68}"/>
                </a:ext>
              </a:extLst>
            </p:cNvPr>
            <p:cNvPicPr>
              <a:picLocks noChangeAspect="1"/>
            </p:cNvPicPr>
            <p:nvPr/>
          </p:nvPicPr>
          <p:blipFill rotWithShape="1">
            <a:blip r:embed="rId3"/>
            <a:srcRect b="55016"/>
            <a:stretch/>
          </p:blipFill>
          <p:spPr>
            <a:xfrm>
              <a:off x="3956" y="1979322"/>
              <a:ext cx="9144000" cy="1319906"/>
            </a:xfrm>
            <a:prstGeom prst="rect">
              <a:avLst/>
            </a:prstGeom>
          </p:spPr>
        </p:pic>
        <p:pic>
          <p:nvPicPr>
            <p:cNvPr id="16" name="Picture 15">
              <a:extLst>
                <a:ext uri="{FF2B5EF4-FFF2-40B4-BE49-F238E27FC236}">
                  <a16:creationId xmlns:a16="http://schemas.microsoft.com/office/drawing/2014/main" id="{0C239650-083B-4937-AA2A-0CF11FE6BE92}"/>
                </a:ext>
              </a:extLst>
            </p:cNvPr>
            <p:cNvPicPr>
              <a:picLocks noChangeAspect="1"/>
            </p:cNvPicPr>
            <p:nvPr/>
          </p:nvPicPr>
          <p:blipFill rotWithShape="1">
            <a:blip r:embed="rId3"/>
            <a:srcRect t="61989"/>
            <a:stretch/>
          </p:blipFill>
          <p:spPr>
            <a:xfrm>
              <a:off x="0" y="3281819"/>
              <a:ext cx="9144000" cy="1115314"/>
            </a:xfrm>
            <a:prstGeom prst="rect">
              <a:avLst/>
            </a:prstGeom>
          </p:spPr>
        </p:pic>
      </p:grpSp>
      <p:sp>
        <p:nvSpPr>
          <p:cNvPr id="5" name="Oval 4">
            <a:extLst>
              <a:ext uri="{FF2B5EF4-FFF2-40B4-BE49-F238E27FC236}">
                <a16:creationId xmlns:a16="http://schemas.microsoft.com/office/drawing/2014/main" id="{5DF9E1DE-5544-4A51-A64A-47419BD492AB}"/>
              </a:ext>
            </a:extLst>
          </p:cNvPr>
          <p:cNvSpPr/>
          <p:nvPr/>
        </p:nvSpPr>
        <p:spPr>
          <a:xfrm>
            <a:off x="6820352" y="2882396"/>
            <a:ext cx="1632961" cy="57383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E2E3A78B-5939-466B-BFB9-43F38E03E85D}"/>
              </a:ext>
            </a:extLst>
          </p:cNvPr>
          <p:cNvGrpSpPr/>
          <p:nvPr/>
        </p:nvGrpSpPr>
        <p:grpSpPr>
          <a:xfrm>
            <a:off x="-25990" y="3928607"/>
            <a:ext cx="9181578" cy="1822770"/>
            <a:chOff x="-29095" y="4225149"/>
            <a:chExt cx="9181578" cy="1822770"/>
          </a:xfrm>
        </p:grpSpPr>
        <p:grpSp>
          <p:nvGrpSpPr>
            <p:cNvPr id="24" name="Group 23">
              <a:extLst>
                <a:ext uri="{FF2B5EF4-FFF2-40B4-BE49-F238E27FC236}">
                  <a16:creationId xmlns:a16="http://schemas.microsoft.com/office/drawing/2014/main" id="{CFBCFB23-C92B-4173-87AD-3778CB5901BF}"/>
                </a:ext>
              </a:extLst>
            </p:cNvPr>
            <p:cNvGrpSpPr/>
            <p:nvPr/>
          </p:nvGrpSpPr>
          <p:grpSpPr>
            <a:xfrm>
              <a:off x="-29095" y="4439241"/>
              <a:ext cx="9181578" cy="1608678"/>
              <a:chOff x="0" y="4026981"/>
              <a:chExt cx="9181578" cy="1608678"/>
            </a:xfrm>
          </p:grpSpPr>
          <p:pic>
            <p:nvPicPr>
              <p:cNvPr id="19" name="Picture 18">
                <a:extLst>
                  <a:ext uri="{FF2B5EF4-FFF2-40B4-BE49-F238E27FC236}">
                    <a16:creationId xmlns:a16="http://schemas.microsoft.com/office/drawing/2014/main" id="{A6ED20F7-7AF1-4C64-8EEA-40104706B4FE}"/>
                  </a:ext>
                </a:extLst>
              </p:cNvPr>
              <p:cNvPicPr>
                <a:picLocks noChangeAspect="1"/>
              </p:cNvPicPr>
              <p:nvPr/>
            </p:nvPicPr>
            <p:blipFill rotWithShape="1">
              <a:blip r:embed="rId4"/>
              <a:srcRect t="31155" b="64320"/>
              <a:stretch/>
            </p:blipFill>
            <p:spPr>
              <a:xfrm>
                <a:off x="12526" y="4828876"/>
                <a:ext cx="8453496" cy="225981"/>
              </a:xfrm>
              <a:prstGeom prst="rect">
                <a:avLst/>
              </a:prstGeom>
            </p:spPr>
          </p:pic>
          <p:pic>
            <p:nvPicPr>
              <p:cNvPr id="26" name="Picture 25">
                <a:extLst>
                  <a:ext uri="{FF2B5EF4-FFF2-40B4-BE49-F238E27FC236}">
                    <a16:creationId xmlns:a16="http://schemas.microsoft.com/office/drawing/2014/main" id="{FF906D10-C425-4347-85F5-42D213819E92}"/>
                  </a:ext>
                </a:extLst>
              </p:cNvPr>
              <p:cNvPicPr>
                <a:picLocks noChangeAspect="1"/>
              </p:cNvPicPr>
              <p:nvPr/>
            </p:nvPicPr>
            <p:blipFill rotWithShape="1">
              <a:blip r:embed="rId4"/>
              <a:srcRect l="-148" t="1257" r="148" b="81686"/>
              <a:stretch/>
            </p:blipFill>
            <p:spPr>
              <a:xfrm>
                <a:off x="0" y="4026981"/>
                <a:ext cx="8453496" cy="851800"/>
              </a:xfrm>
              <a:prstGeom prst="rect">
                <a:avLst/>
              </a:prstGeom>
            </p:spPr>
          </p:pic>
          <p:pic>
            <p:nvPicPr>
              <p:cNvPr id="28" name="Picture 27">
                <a:extLst>
                  <a:ext uri="{FF2B5EF4-FFF2-40B4-BE49-F238E27FC236}">
                    <a16:creationId xmlns:a16="http://schemas.microsoft.com/office/drawing/2014/main" id="{9817CEC4-C47B-4F0D-8A16-8FC35A0D49EB}"/>
                  </a:ext>
                </a:extLst>
              </p:cNvPr>
              <p:cNvPicPr>
                <a:picLocks noChangeAspect="1"/>
              </p:cNvPicPr>
              <p:nvPr/>
            </p:nvPicPr>
            <p:blipFill rotWithShape="1">
              <a:blip r:embed="rId5"/>
              <a:srcRect l="65499" t="70031" r="2172" b="13714"/>
              <a:stretch/>
            </p:blipFill>
            <p:spPr>
              <a:xfrm>
                <a:off x="6225435" y="5037541"/>
                <a:ext cx="2956143" cy="598118"/>
              </a:xfrm>
              <a:prstGeom prst="rect">
                <a:avLst/>
              </a:prstGeom>
            </p:spPr>
          </p:pic>
          <p:sp>
            <p:nvSpPr>
              <p:cNvPr id="22" name="Oval 21">
                <a:extLst>
                  <a:ext uri="{FF2B5EF4-FFF2-40B4-BE49-F238E27FC236}">
                    <a16:creationId xmlns:a16="http://schemas.microsoft.com/office/drawing/2014/main" id="{96ADE3F3-C621-4457-ABA7-8DC841AC4693}"/>
                  </a:ext>
                </a:extLst>
              </p:cNvPr>
              <p:cNvSpPr/>
              <p:nvPr/>
            </p:nvSpPr>
            <p:spPr>
              <a:xfrm>
                <a:off x="6420217" y="4766550"/>
                <a:ext cx="2058331" cy="36401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9" name="Picture 28">
              <a:extLst>
                <a:ext uri="{FF2B5EF4-FFF2-40B4-BE49-F238E27FC236}">
                  <a16:creationId xmlns:a16="http://schemas.microsoft.com/office/drawing/2014/main" id="{8EBC7EFE-19E0-434E-BD4F-E91FD7633296}"/>
                </a:ext>
              </a:extLst>
            </p:cNvPr>
            <p:cNvPicPr>
              <a:picLocks noChangeAspect="1"/>
            </p:cNvPicPr>
            <p:nvPr/>
          </p:nvPicPr>
          <p:blipFill rotWithShape="1">
            <a:blip r:embed="rId6"/>
            <a:srcRect t="23336"/>
            <a:stretch/>
          </p:blipFill>
          <p:spPr>
            <a:xfrm>
              <a:off x="-29095" y="4225149"/>
              <a:ext cx="9144000" cy="225981"/>
            </a:xfrm>
            <a:prstGeom prst="rect">
              <a:avLst/>
            </a:prstGeom>
          </p:spPr>
        </p:pic>
      </p:grpSp>
    </p:spTree>
    <p:extLst>
      <p:ext uri="{BB962C8B-B14F-4D97-AF65-F5344CB8AC3E}">
        <p14:creationId xmlns:p14="http://schemas.microsoft.com/office/powerpoint/2010/main" val="27630856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7">
            <a:extLst>
              <a:ext uri="{FF2B5EF4-FFF2-40B4-BE49-F238E27FC236}">
                <a16:creationId xmlns:a16="http://schemas.microsoft.com/office/drawing/2014/main" id="{5A3392D9-BA25-4F44-9B3D-3AF7E441E643}"/>
              </a:ext>
            </a:extLst>
          </p:cNvPr>
          <p:cNvGraphicFramePr>
            <a:graphicFrameLocks/>
          </p:cNvGraphicFramePr>
          <p:nvPr>
            <p:extLst>
              <p:ext uri="{D42A27DB-BD31-4B8C-83A1-F6EECF244321}">
                <p14:modId xmlns:p14="http://schemas.microsoft.com/office/powerpoint/2010/main" val="857249480"/>
              </p:ext>
            </p:extLst>
          </p:nvPr>
        </p:nvGraphicFramePr>
        <p:xfrm>
          <a:off x="703938" y="2103337"/>
          <a:ext cx="8535312" cy="37528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12">
            <a:extLst>
              <a:ext uri="{FF2B5EF4-FFF2-40B4-BE49-F238E27FC236}">
                <a16:creationId xmlns:a16="http://schemas.microsoft.com/office/drawing/2014/main" id="{07E87402-60EC-45E1-8967-225DD9163783}"/>
              </a:ext>
            </a:extLst>
          </p:cNvPr>
          <p:cNvGraphicFramePr>
            <a:graphicFrameLocks noGrp="1"/>
          </p:cNvGraphicFramePr>
          <p:nvPr>
            <p:extLst>
              <p:ext uri="{D42A27DB-BD31-4B8C-83A1-F6EECF244321}">
                <p14:modId xmlns:p14="http://schemas.microsoft.com/office/powerpoint/2010/main" val="2356400774"/>
              </p:ext>
            </p:extLst>
          </p:nvPr>
        </p:nvGraphicFramePr>
        <p:xfrm>
          <a:off x="7723362" y="2144426"/>
          <a:ext cx="1297725" cy="4177590"/>
        </p:xfrm>
        <a:graphic>
          <a:graphicData uri="http://schemas.openxmlformats.org/drawingml/2006/table">
            <a:tbl>
              <a:tblPr firstRow="1" bandRow="1">
                <a:tableStyleId>{5C22544A-7EE6-4342-B048-85BDC9FD1C3A}</a:tableStyleId>
              </a:tblPr>
              <a:tblGrid>
                <a:gridCol w="432575">
                  <a:extLst>
                    <a:ext uri="{9D8B030D-6E8A-4147-A177-3AD203B41FA5}">
                      <a16:colId xmlns:a16="http://schemas.microsoft.com/office/drawing/2014/main" val="3163919236"/>
                    </a:ext>
                  </a:extLst>
                </a:gridCol>
                <a:gridCol w="432575">
                  <a:extLst>
                    <a:ext uri="{9D8B030D-6E8A-4147-A177-3AD203B41FA5}">
                      <a16:colId xmlns:a16="http://schemas.microsoft.com/office/drawing/2014/main" val="3233126781"/>
                    </a:ext>
                  </a:extLst>
                </a:gridCol>
                <a:gridCol w="432575">
                  <a:extLst>
                    <a:ext uri="{9D8B030D-6E8A-4147-A177-3AD203B41FA5}">
                      <a16:colId xmlns:a16="http://schemas.microsoft.com/office/drawing/2014/main" val="3803212327"/>
                    </a:ext>
                  </a:extLst>
                </a:gridCol>
              </a:tblGrid>
              <a:tr h="338134">
                <a:tc>
                  <a:txBody>
                    <a:bodyPr/>
                    <a:lstStyle/>
                    <a:p>
                      <a:pPr algn="ctr"/>
                      <a:r>
                        <a:rPr lang="en-GB" sz="1100" b="1" dirty="0">
                          <a:solidFill>
                            <a:schemeClr val="bg2"/>
                          </a:solidFill>
                        </a:rPr>
                        <a:t>2022</a:t>
                      </a:r>
                    </a:p>
                  </a:txBody>
                  <a:tcPr marL="68580" marR="68580" marT="34290" marB="34290">
                    <a:solidFill>
                      <a:schemeClr val="accent2">
                        <a:lumMod val="50000"/>
                      </a:schemeClr>
                    </a:solidFill>
                  </a:tcPr>
                </a:tc>
                <a:tc>
                  <a:txBody>
                    <a:bodyPr/>
                    <a:lstStyle/>
                    <a:p>
                      <a:pPr algn="ctr"/>
                      <a:r>
                        <a:rPr lang="en-GB" sz="1100" b="1" dirty="0">
                          <a:solidFill>
                            <a:schemeClr val="bg1"/>
                          </a:solidFill>
                        </a:rPr>
                        <a:t>2021</a:t>
                      </a:r>
                    </a:p>
                  </a:txBody>
                  <a:tcPr marL="68580" marR="68580" marT="34290" marB="34290">
                    <a:solidFill>
                      <a:srgbClr val="F1BE48"/>
                    </a:solidFill>
                  </a:tcPr>
                </a:tc>
                <a:tc>
                  <a:txBody>
                    <a:bodyPr/>
                    <a:lstStyle/>
                    <a:p>
                      <a:pPr algn="ctr"/>
                      <a:r>
                        <a:rPr lang="en-GB" sz="1100" b="1" dirty="0">
                          <a:solidFill>
                            <a:schemeClr val="bg1"/>
                          </a:solidFill>
                        </a:rPr>
                        <a:t>2020</a:t>
                      </a:r>
                    </a:p>
                  </a:txBody>
                  <a:tcPr marL="68580" marR="68580" marT="34290" marB="34290">
                    <a:solidFill>
                      <a:schemeClr val="accent3">
                        <a:lumMod val="75000"/>
                      </a:schemeClr>
                    </a:solidFill>
                  </a:tcPr>
                </a:tc>
                <a:extLst>
                  <a:ext uri="{0D108BD9-81ED-4DB2-BD59-A6C34878D82A}">
                    <a16:rowId xmlns:a16="http://schemas.microsoft.com/office/drawing/2014/main" val="833524419"/>
                  </a:ext>
                </a:extLst>
              </a:tr>
              <a:tr h="410633">
                <a:tc>
                  <a:txBody>
                    <a:bodyPr/>
                    <a:lstStyle/>
                    <a:p>
                      <a:pPr algn="ctr"/>
                      <a:endParaRPr lang="en-GB" sz="1100" b="1" dirty="0"/>
                    </a:p>
                  </a:txBody>
                  <a:tcPr marL="68580" marR="68580" marT="34290" marB="34290">
                    <a:noFill/>
                  </a:tcPr>
                </a:tc>
                <a:tc>
                  <a:txBody>
                    <a:bodyPr/>
                    <a:lstStyle/>
                    <a:p>
                      <a:pPr algn="ctr"/>
                      <a:endParaRPr lang="en-GB" sz="1100" b="1" dirty="0"/>
                    </a:p>
                  </a:txBody>
                  <a:tcPr marL="68580" marR="68580" marT="34290" marB="34290">
                    <a:noFill/>
                  </a:tcPr>
                </a:tc>
                <a:tc>
                  <a:txBody>
                    <a:bodyPr/>
                    <a:lstStyle/>
                    <a:p>
                      <a:pPr algn="ctr"/>
                      <a:endParaRPr lang="en-GB" sz="1100" b="1" dirty="0"/>
                    </a:p>
                  </a:txBody>
                  <a:tcPr marL="68580" marR="68580" marT="34290" marB="34290">
                    <a:noFill/>
                  </a:tcPr>
                </a:tc>
                <a:extLst>
                  <a:ext uri="{0D108BD9-81ED-4DB2-BD59-A6C34878D82A}">
                    <a16:rowId xmlns:a16="http://schemas.microsoft.com/office/drawing/2014/main" val="3962406664"/>
                  </a:ext>
                </a:extLst>
              </a:tr>
              <a:tr h="1142941">
                <a:tc>
                  <a:txBody>
                    <a:bodyPr/>
                    <a:lstStyle/>
                    <a:p>
                      <a:pPr algn="ctr"/>
                      <a:r>
                        <a:rPr lang="en-GB" sz="1100" b="1" dirty="0"/>
                        <a:t>78%</a:t>
                      </a:r>
                    </a:p>
                  </a:txBody>
                  <a:tcPr marL="68580" marR="68580" marT="34290" marB="34290">
                    <a:noFill/>
                  </a:tcPr>
                </a:tc>
                <a:tc>
                  <a:txBody>
                    <a:bodyPr/>
                    <a:lstStyle/>
                    <a:p>
                      <a:pPr algn="ctr"/>
                      <a:r>
                        <a:rPr lang="en-GB" sz="1100" b="1" dirty="0"/>
                        <a:t>80%</a:t>
                      </a:r>
                    </a:p>
                  </a:txBody>
                  <a:tcPr marL="68580" marR="68580" marT="34290" marB="34290">
                    <a:noFill/>
                  </a:tcPr>
                </a:tc>
                <a:tc>
                  <a:txBody>
                    <a:bodyPr/>
                    <a:lstStyle/>
                    <a:p>
                      <a:pPr algn="ctr"/>
                      <a:r>
                        <a:rPr lang="en-GB" sz="1100" b="1" dirty="0"/>
                        <a:t>68%</a:t>
                      </a:r>
                    </a:p>
                  </a:txBody>
                  <a:tcPr marL="68580" marR="68580" marT="34290" marB="34290">
                    <a:noFill/>
                  </a:tcPr>
                </a:tc>
                <a:extLst>
                  <a:ext uri="{0D108BD9-81ED-4DB2-BD59-A6C34878D82A}">
                    <a16:rowId xmlns:a16="http://schemas.microsoft.com/office/drawing/2014/main" val="1091774669"/>
                  </a:ext>
                </a:extLst>
              </a:tr>
              <a:tr h="1142941">
                <a:tc>
                  <a:txBody>
                    <a:bodyPr/>
                    <a:lstStyle/>
                    <a:p>
                      <a:pPr algn="ctr"/>
                      <a:r>
                        <a:rPr lang="en-GB" sz="1100" b="1" dirty="0"/>
                        <a:t>16%</a:t>
                      </a:r>
                    </a:p>
                  </a:txBody>
                  <a:tcPr marL="68580" marR="68580" marT="34290" marB="34290">
                    <a:noFill/>
                  </a:tcPr>
                </a:tc>
                <a:tc>
                  <a:txBody>
                    <a:bodyPr/>
                    <a:lstStyle/>
                    <a:p>
                      <a:pPr algn="ctr"/>
                      <a:r>
                        <a:rPr lang="en-GB" sz="1100" b="1" dirty="0"/>
                        <a:t>14%</a:t>
                      </a:r>
                    </a:p>
                  </a:txBody>
                  <a:tcPr marL="68580" marR="68580" marT="34290" marB="34290">
                    <a:noFill/>
                  </a:tcPr>
                </a:tc>
                <a:tc>
                  <a:txBody>
                    <a:bodyPr/>
                    <a:lstStyle/>
                    <a:p>
                      <a:pPr algn="ctr"/>
                      <a:r>
                        <a:rPr lang="en-GB" sz="1100" b="1" dirty="0"/>
                        <a:t>-</a:t>
                      </a:r>
                    </a:p>
                  </a:txBody>
                  <a:tcPr marL="68580" marR="68580" marT="34290" marB="34290">
                    <a:noFill/>
                  </a:tcPr>
                </a:tc>
                <a:extLst>
                  <a:ext uri="{0D108BD9-81ED-4DB2-BD59-A6C34878D82A}">
                    <a16:rowId xmlns:a16="http://schemas.microsoft.com/office/drawing/2014/main" val="1759771679"/>
                  </a:ext>
                </a:extLst>
              </a:tr>
              <a:tr h="1142941">
                <a:tc>
                  <a:txBody>
                    <a:bodyPr/>
                    <a:lstStyle/>
                    <a:p>
                      <a:pPr algn="ctr"/>
                      <a:r>
                        <a:rPr lang="en-GB" sz="1100" b="1" dirty="0"/>
                        <a:t>24%</a:t>
                      </a:r>
                    </a:p>
                  </a:txBody>
                  <a:tcPr marL="68580" marR="68580" marT="34290" marB="34290">
                    <a:noFill/>
                  </a:tcPr>
                </a:tc>
                <a:tc>
                  <a:txBody>
                    <a:bodyPr/>
                    <a:lstStyle/>
                    <a:p>
                      <a:pPr algn="ctr"/>
                      <a:r>
                        <a:rPr lang="en-GB" sz="1100" b="1" dirty="0"/>
                        <a:t>28%</a:t>
                      </a:r>
                    </a:p>
                  </a:txBody>
                  <a:tcPr marL="68580" marR="68580" marT="34290" marB="34290">
                    <a:noFill/>
                  </a:tcPr>
                </a:tc>
                <a:tc>
                  <a:txBody>
                    <a:bodyPr/>
                    <a:lstStyle/>
                    <a:p>
                      <a:pPr algn="ctr"/>
                      <a:r>
                        <a:rPr lang="en-GB" sz="1100" b="1" dirty="0"/>
                        <a:t>-</a:t>
                      </a:r>
                    </a:p>
                  </a:txBody>
                  <a:tcPr marL="68580" marR="68580" marT="34290" marB="34290">
                    <a:noFill/>
                  </a:tcPr>
                </a:tc>
                <a:extLst>
                  <a:ext uri="{0D108BD9-81ED-4DB2-BD59-A6C34878D82A}">
                    <a16:rowId xmlns:a16="http://schemas.microsoft.com/office/drawing/2014/main" val="1050848637"/>
                  </a:ext>
                </a:extLst>
              </a:tr>
            </a:tbl>
          </a:graphicData>
        </a:graphic>
      </p:graphicFrame>
      <p:graphicFrame>
        <p:nvGraphicFramePr>
          <p:cNvPr id="11" name="Table 10">
            <a:extLst>
              <a:ext uri="{FF2B5EF4-FFF2-40B4-BE49-F238E27FC236}">
                <a16:creationId xmlns:a16="http://schemas.microsoft.com/office/drawing/2014/main" id="{5D8B5D1F-C593-4780-8AAD-C6A45BEADDF6}"/>
              </a:ext>
            </a:extLst>
          </p:cNvPr>
          <p:cNvGraphicFramePr>
            <a:graphicFrameLocks noGrp="1"/>
          </p:cNvGraphicFramePr>
          <p:nvPr>
            <p:extLst>
              <p:ext uri="{D42A27DB-BD31-4B8C-83A1-F6EECF244321}">
                <p14:modId xmlns:p14="http://schemas.microsoft.com/office/powerpoint/2010/main" val="1874132085"/>
              </p:ext>
            </p:extLst>
          </p:nvPr>
        </p:nvGraphicFramePr>
        <p:xfrm>
          <a:off x="7723361" y="1867117"/>
          <a:ext cx="1297726" cy="236220"/>
        </p:xfrm>
        <a:graphic>
          <a:graphicData uri="http://schemas.openxmlformats.org/drawingml/2006/table">
            <a:tbl>
              <a:tblPr firstRow="1" bandRow="1">
                <a:tableStyleId>{5C22544A-7EE6-4342-B048-85BDC9FD1C3A}</a:tableStyleId>
              </a:tblPr>
              <a:tblGrid>
                <a:gridCol w="1297726">
                  <a:extLst>
                    <a:ext uri="{9D8B030D-6E8A-4147-A177-3AD203B41FA5}">
                      <a16:colId xmlns:a16="http://schemas.microsoft.com/office/drawing/2014/main" val="3233126781"/>
                    </a:ext>
                  </a:extLst>
                </a:gridCol>
              </a:tblGrid>
              <a:tr h="228600">
                <a:tc>
                  <a:txBody>
                    <a:bodyPr/>
                    <a:lstStyle/>
                    <a:p>
                      <a:pPr algn="ctr"/>
                      <a:r>
                        <a:rPr lang="en-GB" sz="1100" b="1" dirty="0"/>
                        <a:t>% true</a:t>
                      </a:r>
                    </a:p>
                  </a:txBody>
                  <a:tcPr marL="68580" marR="68580" marT="34290" marB="34290">
                    <a:solidFill>
                      <a:schemeClr val="accent1"/>
                    </a:solidFill>
                  </a:tcPr>
                </a:tc>
                <a:extLst>
                  <a:ext uri="{0D108BD9-81ED-4DB2-BD59-A6C34878D82A}">
                    <a16:rowId xmlns:a16="http://schemas.microsoft.com/office/drawing/2014/main" val="3904007959"/>
                  </a:ext>
                </a:extLst>
              </a:tr>
            </a:tbl>
          </a:graphicData>
        </a:graphic>
      </p:graphicFrame>
      <p:grpSp>
        <p:nvGrpSpPr>
          <p:cNvPr id="12" name="Group 11">
            <a:extLst>
              <a:ext uri="{FF2B5EF4-FFF2-40B4-BE49-F238E27FC236}">
                <a16:creationId xmlns:a16="http://schemas.microsoft.com/office/drawing/2014/main" id="{191078D8-F33C-422E-8735-2315C428ED61}"/>
              </a:ext>
            </a:extLst>
          </p:cNvPr>
          <p:cNvGrpSpPr/>
          <p:nvPr/>
        </p:nvGrpSpPr>
        <p:grpSpPr>
          <a:xfrm>
            <a:off x="6473740" y="5752519"/>
            <a:ext cx="2670259" cy="144720"/>
            <a:chOff x="7507810" y="4465501"/>
            <a:chExt cx="3019519" cy="169425"/>
          </a:xfrm>
        </p:grpSpPr>
        <p:sp>
          <p:nvSpPr>
            <p:cNvPr id="15" name="Isosceles Triangle 14">
              <a:extLst>
                <a:ext uri="{FF2B5EF4-FFF2-40B4-BE49-F238E27FC236}">
                  <a16:creationId xmlns:a16="http://schemas.microsoft.com/office/drawing/2014/main" id="{D0DF1457-FE37-4B8F-A393-CC462BEC499B}"/>
                </a:ext>
              </a:extLst>
            </p:cNvPr>
            <p:cNvSpPr/>
            <p:nvPr/>
          </p:nvSpPr>
          <p:spPr>
            <a:xfrm>
              <a:off x="7507810" y="4476884"/>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endParaRPr lang="en-GB" sz="1050" dirty="0" err="1">
                <a:solidFill>
                  <a:schemeClr val="tx1"/>
                </a:solidFill>
              </a:endParaRPr>
            </a:p>
          </p:txBody>
        </p:sp>
        <p:sp>
          <p:nvSpPr>
            <p:cNvPr id="16" name="Isosceles Triangle 15">
              <a:extLst>
                <a:ext uri="{FF2B5EF4-FFF2-40B4-BE49-F238E27FC236}">
                  <a16:creationId xmlns:a16="http://schemas.microsoft.com/office/drawing/2014/main" id="{7BEEDF69-9E33-44E0-888F-7F2895BBC4E5}"/>
                </a:ext>
              </a:extLst>
            </p:cNvPr>
            <p:cNvSpPr/>
            <p:nvPr/>
          </p:nvSpPr>
          <p:spPr>
            <a:xfrm rot="10800000">
              <a:off x="7621956" y="4487477"/>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endParaRPr lang="en-GB" sz="1050" dirty="0" err="1">
                <a:solidFill>
                  <a:schemeClr val="tx1"/>
                </a:solidFill>
              </a:endParaRPr>
            </a:p>
          </p:txBody>
        </p:sp>
        <p:sp>
          <p:nvSpPr>
            <p:cNvPr id="17" name="TextBox 16">
              <a:extLst>
                <a:ext uri="{FF2B5EF4-FFF2-40B4-BE49-F238E27FC236}">
                  <a16:creationId xmlns:a16="http://schemas.microsoft.com/office/drawing/2014/main" id="{9859B71B-2BC4-4DCF-9B4A-6D68967BE021}"/>
                </a:ext>
              </a:extLst>
            </p:cNvPr>
            <p:cNvSpPr txBox="1"/>
            <p:nvPr/>
          </p:nvSpPr>
          <p:spPr>
            <a:xfrm>
              <a:off x="7767381" y="4465501"/>
              <a:ext cx="2759948" cy="169425"/>
            </a:xfrm>
            <a:prstGeom prst="rect">
              <a:avLst/>
            </a:prstGeom>
            <a:noFill/>
          </p:spPr>
          <p:txBody>
            <a:bodyPr wrap="square" lIns="0" tIns="0" rIns="0" bIns="0" rtlCol="0">
              <a:spAutoFit/>
            </a:bodyPr>
            <a:lstStyle/>
            <a:p>
              <a:pPr>
                <a:lnSpc>
                  <a:spcPct val="110000"/>
                </a:lnSpc>
                <a:spcBef>
                  <a:spcPts val="300"/>
                </a:spcBef>
                <a:spcAft>
                  <a:spcPts val="300"/>
                </a:spcAft>
              </a:pPr>
              <a:r>
                <a:rPr lang="en-GB" sz="900" dirty="0"/>
                <a:t>= </a:t>
              </a:r>
              <a:r>
                <a:rPr lang="en-US" sz="900" dirty="0"/>
                <a:t>significantly higher/lower than previous year</a:t>
              </a:r>
              <a:endParaRPr lang="en-GB" sz="900" dirty="0"/>
            </a:p>
          </p:txBody>
        </p:sp>
      </p:grpSp>
      <p:sp>
        <p:nvSpPr>
          <p:cNvPr id="18" name="Isosceles Triangle 17">
            <a:extLst>
              <a:ext uri="{FF2B5EF4-FFF2-40B4-BE49-F238E27FC236}">
                <a16:creationId xmlns:a16="http://schemas.microsoft.com/office/drawing/2014/main" id="{720EB2AA-6732-47F0-9B64-5DDDEAD838A9}"/>
              </a:ext>
            </a:extLst>
          </p:cNvPr>
          <p:cNvSpPr/>
          <p:nvPr/>
        </p:nvSpPr>
        <p:spPr>
          <a:xfrm>
            <a:off x="8117318" y="2955478"/>
            <a:ext cx="90436" cy="105508"/>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endParaRPr lang="en-GB" sz="1050" dirty="0" err="1">
              <a:solidFill>
                <a:schemeClr val="tx1"/>
              </a:solidFill>
            </a:endParaRPr>
          </a:p>
        </p:txBody>
      </p:sp>
      <p:sp>
        <p:nvSpPr>
          <p:cNvPr id="3" name="Title 2">
            <a:extLst>
              <a:ext uri="{FF2B5EF4-FFF2-40B4-BE49-F238E27FC236}">
                <a16:creationId xmlns:a16="http://schemas.microsoft.com/office/drawing/2014/main" id="{9A11053B-3D6A-4AC6-B3C1-1F5E1D45FCFC}"/>
              </a:ext>
            </a:extLst>
          </p:cNvPr>
          <p:cNvSpPr>
            <a:spLocks noGrp="1"/>
          </p:cNvSpPr>
          <p:nvPr>
            <p:ph type="title"/>
          </p:nvPr>
        </p:nvSpPr>
        <p:spPr>
          <a:xfrm>
            <a:off x="1493441" y="314373"/>
            <a:ext cx="7527646" cy="1260125"/>
          </a:xfrm>
        </p:spPr>
        <p:txBody>
          <a:bodyPr>
            <a:normAutofit/>
          </a:bodyPr>
          <a:lstStyle/>
          <a:p>
            <a:r>
              <a:rPr lang="en-GB" sz="3000" b="0" dirty="0"/>
              <a:t>Perceptions towards antibiotics remain relatively unchanged</a:t>
            </a:r>
            <a:endParaRPr lang="en-GB" dirty="0"/>
          </a:p>
        </p:txBody>
      </p:sp>
      <p:sp>
        <p:nvSpPr>
          <p:cNvPr id="2" name="TextBox 1">
            <a:extLst>
              <a:ext uri="{FF2B5EF4-FFF2-40B4-BE49-F238E27FC236}">
                <a16:creationId xmlns:a16="http://schemas.microsoft.com/office/drawing/2014/main" id="{FC1A3DA0-5B2C-7DF4-F2D2-A808B2CB604C}"/>
              </a:ext>
            </a:extLst>
          </p:cNvPr>
          <p:cNvSpPr txBox="1"/>
          <p:nvPr/>
        </p:nvSpPr>
        <p:spPr>
          <a:xfrm>
            <a:off x="627738" y="2103337"/>
            <a:ext cx="1297725" cy="646331"/>
          </a:xfrm>
          <a:prstGeom prst="rect">
            <a:avLst/>
          </a:prstGeom>
          <a:noFill/>
        </p:spPr>
        <p:txBody>
          <a:bodyPr wrap="square" rtlCol="0">
            <a:spAutoFit/>
          </a:bodyPr>
          <a:lstStyle/>
          <a:p>
            <a:r>
              <a:rPr lang="en-GB" b="1" dirty="0">
                <a:solidFill>
                  <a:srgbClr val="000000"/>
                </a:solidFill>
              </a:rPr>
              <a:t>Antibiotics work for ….</a:t>
            </a:r>
          </a:p>
        </p:txBody>
      </p:sp>
      <p:sp>
        <p:nvSpPr>
          <p:cNvPr id="4" name="TextBox 3">
            <a:extLst>
              <a:ext uri="{FF2B5EF4-FFF2-40B4-BE49-F238E27FC236}">
                <a16:creationId xmlns:a16="http://schemas.microsoft.com/office/drawing/2014/main" id="{3E2C0619-4C5B-56F1-0BD7-A3002CE2EDB8}"/>
              </a:ext>
            </a:extLst>
          </p:cNvPr>
          <p:cNvSpPr txBox="1"/>
          <p:nvPr/>
        </p:nvSpPr>
        <p:spPr>
          <a:xfrm>
            <a:off x="6718970" y="6363104"/>
            <a:ext cx="2520280" cy="400110"/>
          </a:xfrm>
          <a:prstGeom prst="rect">
            <a:avLst/>
          </a:prstGeom>
          <a:noFill/>
        </p:spPr>
        <p:txBody>
          <a:bodyPr wrap="square" rtlCol="0">
            <a:spAutoFit/>
          </a:bodyPr>
          <a:lstStyle/>
          <a:p>
            <a:r>
              <a:rPr lang="en-GB" sz="1000" dirty="0">
                <a:solidFill>
                  <a:schemeClr val="accent6">
                    <a:lumMod val="10000"/>
                  </a:schemeClr>
                </a:solidFill>
              </a:rPr>
              <a:t>Base: All adults aged 18+ in England: 2022 (1663), 2021 (1676); 2020 (2052) : </a:t>
            </a:r>
          </a:p>
        </p:txBody>
      </p:sp>
    </p:spTree>
    <p:extLst>
      <p:ext uri="{BB962C8B-B14F-4D97-AF65-F5344CB8AC3E}">
        <p14:creationId xmlns:p14="http://schemas.microsoft.com/office/powerpoint/2010/main" val="378805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77595E-6F81-4802-8B6D-419CEA2DFFD7}"/>
              </a:ext>
            </a:extLst>
          </p:cNvPr>
          <p:cNvSpPr>
            <a:spLocks noGrp="1"/>
          </p:cNvSpPr>
          <p:nvPr>
            <p:ph type="title"/>
          </p:nvPr>
        </p:nvSpPr>
        <p:spPr>
          <a:xfrm>
            <a:off x="1590675" y="365125"/>
            <a:ext cx="7377961" cy="1260475"/>
          </a:xfrm>
        </p:spPr>
        <p:txBody>
          <a:bodyPr>
            <a:normAutofit fontScale="90000"/>
          </a:bodyPr>
          <a:lstStyle/>
          <a:p>
            <a:r>
              <a:rPr lang="en-GB" sz="3600" b="0" dirty="0">
                <a:latin typeface="Arial" panose="020B0604020202020204" pitchFamily="34" charset="0"/>
                <a:cs typeface="Arial" panose="020B0604020202020204" pitchFamily="34" charset="0"/>
              </a:rPr>
              <a:t>Awareness of delayed/back up prescribing has increased but is still low</a:t>
            </a:r>
          </a:p>
        </p:txBody>
      </p:sp>
      <p:graphicFrame>
        <p:nvGraphicFramePr>
          <p:cNvPr id="6" name="Content Placeholder 7">
            <a:extLst>
              <a:ext uri="{FF2B5EF4-FFF2-40B4-BE49-F238E27FC236}">
                <a16:creationId xmlns:a16="http://schemas.microsoft.com/office/drawing/2014/main" id="{4955603F-AF03-4AF3-A4F6-472354E0C0F6}"/>
              </a:ext>
              <a:ext uri="{C183D7F6-B498-43B3-948B-1728B52AA6E4}">
                <adec:decorative xmlns:adec="http://schemas.microsoft.com/office/drawing/2017/decorative" val="1"/>
              </a:ext>
            </a:extLst>
          </p:cNvPr>
          <p:cNvGraphicFramePr>
            <a:graphicFrameLocks noGrp="1"/>
          </p:cNvGraphicFramePr>
          <p:nvPr>
            <p:ph idx="1"/>
          </p:nvPr>
        </p:nvGraphicFramePr>
        <p:xfrm>
          <a:off x="814690" y="1625600"/>
          <a:ext cx="7759774"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9" name="Isosceles Triangle 8">
            <a:extLst>
              <a:ext uri="{FF2B5EF4-FFF2-40B4-BE49-F238E27FC236}">
                <a16:creationId xmlns:a16="http://schemas.microsoft.com/office/drawing/2014/main" id="{9D324131-8B46-4636-AA64-FD9DE99738B9}"/>
              </a:ext>
              <a:ext uri="{C183D7F6-B498-43B3-948B-1728B52AA6E4}">
                <adec:decorative xmlns:adec="http://schemas.microsoft.com/office/drawing/2017/decorative" val="1"/>
              </a:ext>
            </a:extLst>
          </p:cNvPr>
          <p:cNvSpPr/>
          <p:nvPr/>
        </p:nvSpPr>
        <p:spPr>
          <a:xfrm rot="10800000">
            <a:off x="6064249" y="3716732"/>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0" name="Isosceles Triangle 9">
            <a:extLst>
              <a:ext uri="{FF2B5EF4-FFF2-40B4-BE49-F238E27FC236}">
                <a16:creationId xmlns:a16="http://schemas.microsoft.com/office/drawing/2014/main" id="{96DE784B-F65C-4895-A45E-CB54CD44D123}"/>
              </a:ext>
              <a:ext uri="{C183D7F6-B498-43B3-948B-1728B52AA6E4}">
                <adec:decorative xmlns:adec="http://schemas.microsoft.com/office/drawing/2017/decorative" val="1"/>
              </a:ext>
            </a:extLst>
          </p:cNvPr>
          <p:cNvSpPr/>
          <p:nvPr/>
        </p:nvSpPr>
        <p:spPr>
          <a:xfrm>
            <a:off x="2140716" y="3685205"/>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1" name="Isosceles Triangle 10">
            <a:extLst>
              <a:ext uri="{FF2B5EF4-FFF2-40B4-BE49-F238E27FC236}">
                <a16:creationId xmlns:a16="http://schemas.microsoft.com/office/drawing/2014/main" id="{470041A1-0225-46DC-BE25-41758981F800}"/>
              </a:ext>
              <a:ext uri="{C183D7F6-B498-43B3-948B-1728B52AA6E4}">
                <adec:decorative xmlns:adec="http://schemas.microsoft.com/office/drawing/2017/decorative" val="1"/>
              </a:ext>
            </a:extLst>
          </p:cNvPr>
          <p:cNvSpPr/>
          <p:nvPr/>
        </p:nvSpPr>
        <p:spPr>
          <a:xfrm>
            <a:off x="3707904" y="3716733"/>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2" name="Isosceles Triangle 11">
            <a:extLst>
              <a:ext uri="{FF2B5EF4-FFF2-40B4-BE49-F238E27FC236}">
                <a16:creationId xmlns:a16="http://schemas.microsoft.com/office/drawing/2014/main" id="{C2D17975-11FB-48D2-AE80-796EF41CDB48}"/>
              </a:ext>
              <a:ext uri="{C183D7F6-B498-43B3-948B-1728B52AA6E4}">
                <adec:decorative xmlns:adec="http://schemas.microsoft.com/office/drawing/2017/decorative" val="1"/>
              </a:ext>
            </a:extLst>
          </p:cNvPr>
          <p:cNvSpPr/>
          <p:nvPr/>
        </p:nvSpPr>
        <p:spPr>
          <a:xfrm>
            <a:off x="8387418" y="3716732"/>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3" name="Isosceles Triangle 12">
            <a:extLst>
              <a:ext uri="{FF2B5EF4-FFF2-40B4-BE49-F238E27FC236}">
                <a16:creationId xmlns:a16="http://schemas.microsoft.com/office/drawing/2014/main" id="{9ABEAACE-8481-40FD-A6B5-45C4F9EE2262}"/>
              </a:ext>
              <a:ext uri="{C183D7F6-B498-43B3-948B-1728B52AA6E4}">
                <adec:decorative xmlns:adec="http://schemas.microsoft.com/office/drawing/2017/decorative" val="1"/>
              </a:ext>
            </a:extLst>
          </p:cNvPr>
          <p:cNvSpPr/>
          <p:nvPr/>
        </p:nvSpPr>
        <p:spPr>
          <a:xfrm rot="10800000">
            <a:off x="3419872" y="2695046"/>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4" name="Isosceles Triangle 13">
            <a:extLst>
              <a:ext uri="{FF2B5EF4-FFF2-40B4-BE49-F238E27FC236}">
                <a16:creationId xmlns:a16="http://schemas.microsoft.com/office/drawing/2014/main" id="{74B5CD7B-33F0-434E-A56B-847CD29A8D10}"/>
              </a:ext>
              <a:ext uri="{C183D7F6-B498-43B3-948B-1728B52AA6E4}">
                <adec:decorative xmlns:adec="http://schemas.microsoft.com/office/drawing/2017/decorative" val="1"/>
              </a:ext>
            </a:extLst>
          </p:cNvPr>
          <p:cNvSpPr/>
          <p:nvPr/>
        </p:nvSpPr>
        <p:spPr>
          <a:xfrm>
            <a:off x="6025053" y="2658944"/>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5" name="Isosceles Triangle 14">
            <a:extLst>
              <a:ext uri="{FF2B5EF4-FFF2-40B4-BE49-F238E27FC236}">
                <a16:creationId xmlns:a16="http://schemas.microsoft.com/office/drawing/2014/main" id="{A21213C6-C6F0-40F8-BF66-FC76093641FE}"/>
              </a:ext>
              <a:ext uri="{C183D7F6-B498-43B3-948B-1728B52AA6E4}">
                <adec:decorative xmlns:adec="http://schemas.microsoft.com/office/drawing/2017/decorative" val="1"/>
              </a:ext>
            </a:extLst>
          </p:cNvPr>
          <p:cNvSpPr/>
          <p:nvPr/>
        </p:nvSpPr>
        <p:spPr>
          <a:xfrm>
            <a:off x="8328219" y="2658943"/>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8" name="TextBox 17">
            <a:extLst>
              <a:ext uri="{FF2B5EF4-FFF2-40B4-BE49-F238E27FC236}">
                <a16:creationId xmlns:a16="http://schemas.microsoft.com/office/drawing/2014/main" id="{B49868AD-751F-4863-AC66-BF7049B54186}"/>
              </a:ext>
            </a:extLst>
          </p:cNvPr>
          <p:cNvSpPr txBox="1"/>
          <p:nvPr/>
        </p:nvSpPr>
        <p:spPr>
          <a:xfrm>
            <a:off x="4412496" y="3385329"/>
            <a:ext cx="1195139" cy="276999"/>
          </a:xfrm>
          <a:prstGeom prst="rect">
            <a:avLst/>
          </a:prstGeom>
          <a:noFill/>
        </p:spPr>
        <p:txBody>
          <a:bodyPr wrap="square" rtlCol="0">
            <a:spAutoFit/>
          </a:bodyPr>
          <a:lstStyle/>
          <a:p>
            <a:r>
              <a:rPr lang="en-GB" sz="1200" dirty="0">
                <a:solidFill>
                  <a:schemeClr val="accent6">
                    <a:lumMod val="10000"/>
                  </a:schemeClr>
                </a:solidFill>
              </a:rPr>
              <a:t>Y2 COVID-19</a:t>
            </a:r>
          </a:p>
        </p:txBody>
      </p:sp>
      <p:sp>
        <p:nvSpPr>
          <p:cNvPr id="17" name="TextBox 16">
            <a:extLst>
              <a:ext uri="{FF2B5EF4-FFF2-40B4-BE49-F238E27FC236}">
                <a16:creationId xmlns:a16="http://schemas.microsoft.com/office/drawing/2014/main" id="{9295D3FB-B127-4B9B-B053-8BB994D7553B}"/>
              </a:ext>
            </a:extLst>
          </p:cNvPr>
          <p:cNvSpPr txBox="1"/>
          <p:nvPr/>
        </p:nvSpPr>
        <p:spPr>
          <a:xfrm>
            <a:off x="4412497" y="4431065"/>
            <a:ext cx="1195139" cy="276999"/>
          </a:xfrm>
          <a:prstGeom prst="rect">
            <a:avLst/>
          </a:prstGeom>
          <a:noFill/>
        </p:spPr>
        <p:txBody>
          <a:bodyPr wrap="square" rtlCol="0">
            <a:spAutoFit/>
          </a:bodyPr>
          <a:lstStyle/>
          <a:p>
            <a:r>
              <a:rPr lang="en-GB" sz="1200" dirty="0">
                <a:solidFill>
                  <a:schemeClr val="accent6">
                    <a:lumMod val="10000"/>
                  </a:schemeClr>
                </a:solidFill>
              </a:rPr>
              <a:t>Y1 COVID-19</a:t>
            </a:r>
          </a:p>
        </p:txBody>
      </p:sp>
      <p:sp>
        <p:nvSpPr>
          <p:cNvPr id="16" name="TextBox 15">
            <a:extLst>
              <a:ext uri="{FF2B5EF4-FFF2-40B4-BE49-F238E27FC236}">
                <a16:creationId xmlns:a16="http://schemas.microsoft.com/office/drawing/2014/main" id="{9F797B47-9F96-44B9-81C8-44F48B3A8EC5}"/>
              </a:ext>
            </a:extLst>
          </p:cNvPr>
          <p:cNvSpPr txBox="1"/>
          <p:nvPr/>
        </p:nvSpPr>
        <p:spPr>
          <a:xfrm>
            <a:off x="4412498" y="5476801"/>
            <a:ext cx="1195139" cy="276999"/>
          </a:xfrm>
          <a:prstGeom prst="rect">
            <a:avLst/>
          </a:prstGeom>
          <a:noFill/>
        </p:spPr>
        <p:txBody>
          <a:bodyPr wrap="square" rtlCol="0">
            <a:spAutoFit/>
          </a:bodyPr>
          <a:lstStyle/>
          <a:p>
            <a:r>
              <a:rPr lang="en-GB" sz="1200" dirty="0">
                <a:solidFill>
                  <a:schemeClr val="accent6">
                    <a:lumMod val="10000"/>
                  </a:schemeClr>
                </a:solidFill>
              </a:rPr>
              <a:t>Pre COVID-19</a:t>
            </a:r>
          </a:p>
        </p:txBody>
      </p:sp>
      <p:sp>
        <p:nvSpPr>
          <p:cNvPr id="7" name="TextBox 6">
            <a:extLst>
              <a:ext uri="{FF2B5EF4-FFF2-40B4-BE49-F238E27FC236}">
                <a16:creationId xmlns:a16="http://schemas.microsoft.com/office/drawing/2014/main" id="{3D8A34E4-81B7-46AE-AAB2-C35C90F4D402}"/>
              </a:ext>
            </a:extLst>
          </p:cNvPr>
          <p:cNvSpPr txBox="1"/>
          <p:nvPr/>
        </p:nvSpPr>
        <p:spPr>
          <a:xfrm>
            <a:off x="1445672" y="5792272"/>
            <a:ext cx="7128792" cy="369332"/>
          </a:xfrm>
          <a:prstGeom prst="rect">
            <a:avLst/>
          </a:prstGeom>
          <a:noFill/>
        </p:spPr>
        <p:txBody>
          <a:bodyPr wrap="square" rtlCol="0">
            <a:spAutoFit/>
          </a:bodyPr>
          <a:lstStyle/>
          <a:p>
            <a:pPr algn="ctr"/>
            <a:r>
              <a:rPr lang="en-GB" b="1" dirty="0">
                <a:solidFill>
                  <a:schemeClr val="accent6">
                    <a:lumMod val="10000"/>
                  </a:schemeClr>
                </a:solidFill>
              </a:rPr>
              <a:t>Awareness of delayed prescribing has increased </a:t>
            </a:r>
          </a:p>
        </p:txBody>
      </p:sp>
      <p:sp>
        <p:nvSpPr>
          <p:cNvPr id="19" name="TextBox 13">
            <a:extLst>
              <a:ext uri="{FF2B5EF4-FFF2-40B4-BE49-F238E27FC236}">
                <a16:creationId xmlns:a16="http://schemas.microsoft.com/office/drawing/2014/main" id="{9D90ECA7-E249-4F1D-8B56-4E3D8F39CCB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5" name="TextBox 4">
            <a:extLst>
              <a:ext uri="{FF2B5EF4-FFF2-40B4-BE49-F238E27FC236}">
                <a16:creationId xmlns:a16="http://schemas.microsoft.com/office/drawing/2014/main" id="{B5417B38-D3D1-4C7E-BF14-4F4E18F805A8}"/>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Base: All adults aged 18+ in England: 2022 (1663), 2021 (1676); 2020 (2052) : </a:t>
            </a:r>
          </a:p>
        </p:txBody>
      </p:sp>
      <p:sp>
        <p:nvSpPr>
          <p:cNvPr id="20" name="TextBox 19">
            <a:extLst>
              <a:ext uri="{FF2B5EF4-FFF2-40B4-BE49-F238E27FC236}">
                <a16:creationId xmlns:a16="http://schemas.microsoft.com/office/drawing/2014/main" id="{CBD8EF17-4FD4-4DFD-8252-9F48CA5BCF91}"/>
              </a:ext>
            </a:extLst>
          </p:cNvPr>
          <p:cNvSpPr txBox="1"/>
          <p:nvPr/>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Tree>
    <p:extLst>
      <p:ext uri="{BB962C8B-B14F-4D97-AF65-F5344CB8AC3E}">
        <p14:creationId xmlns:p14="http://schemas.microsoft.com/office/powerpoint/2010/main" val="1447472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075F8-9B35-4072-8A3E-217A11EFF56E}"/>
              </a:ext>
            </a:extLst>
          </p:cNvPr>
          <p:cNvSpPr>
            <a:spLocks noGrp="1"/>
          </p:cNvSpPr>
          <p:nvPr>
            <p:ph type="title"/>
          </p:nvPr>
        </p:nvSpPr>
        <p:spPr>
          <a:xfrm>
            <a:off x="1444751" y="365127"/>
            <a:ext cx="7423675" cy="975642"/>
          </a:xfrm>
        </p:spPr>
        <p:txBody>
          <a:bodyPr>
            <a:normAutofit fontScale="90000"/>
          </a:bodyPr>
          <a:lstStyle/>
          <a:p>
            <a:r>
              <a:rPr lang="en-GB" sz="3600" dirty="0"/>
              <a:t>Public acceptance for delayed/back up prescribing is increasing</a:t>
            </a:r>
          </a:p>
        </p:txBody>
      </p:sp>
      <p:sp>
        <p:nvSpPr>
          <p:cNvPr id="12" name="TextBox 13">
            <a:extLst>
              <a:ext uri="{FF2B5EF4-FFF2-40B4-BE49-F238E27FC236}">
                <a16:creationId xmlns:a16="http://schemas.microsoft.com/office/drawing/2014/main" id="{1488D059-E954-47A2-B25E-FF9B7A7EA8FC}"/>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1" name="TextBox 10">
            <a:extLst>
              <a:ext uri="{FF2B5EF4-FFF2-40B4-BE49-F238E27FC236}">
                <a16:creationId xmlns:a16="http://schemas.microsoft.com/office/drawing/2014/main" id="{837E5370-2226-49E4-9058-C60B228A5635}"/>
              </a:ext>
            </a:extLst>
          </p:cNvPr>
          <p:cNvSpPr txBox="1"/>
          <p:nvPr/>
        </p:nvSpPr>
        <p:spPr>
          <a:xfrm>
            <a:off x="6008461" y="6430810"/>
            <a:ext cx="3056610" cy="400110"/>
          </a:xfrm>
          <a:prstGeom prst="rect">
            <a:avLst/>
          </a:prstGeom>
          <a:noFill/>
        </p:spPr>
        <p:txBody>
          <a:bodyPr wrap="square" rtlCol="0">
            <a:spAutoFit/>
          </a:bodyPr>
          <a:lstStyle/>
          <a:p>
            <a:r>
              <a:rPr lang="en-GB" sz="1000" dirty="0">
                <a:solidFill>
                  <a:schemeClr val="accent5">
                    <a:lumMod val="10000"/>
                  </a:schemeClr>
                </a:solidFill>
              </a:rPr>
              <a:t>Base: All adults aged 18+ in England: 2022 (1663), 2021 (1676); 2020 (2052); 2017 (1691) </a:t>
            </a:r>
          </a:p>
        </p:txBody>
      </p:sp>
      <p:sp>
        <p:nvSpPr>
          <p:cNvPr id="19" name="TextBox 18">
            <a:extLst>
              <a:ext uri="{FF2B5EF4-FFF2-40B4-BE49-F238E27FC236}">
                <a16:creationId xmlns:a16="http://schemas.microsoft.com/office/drawing/2014/main" id="{88EF5364-060F-4734-BA15-6EF6BC09D5EA}"/>
              </a:ext>
            </a:extLst>
          </p:cNvPr>
          <p:cNvSpPr txBox="1"/>
          <p:nvPr/>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grpSp>
        <p:nvGrpSpPr>
          <p:cNvPr id="44" name="Group 43">
            <a:extLst>
              <a:ext uri="{FF2B5EF4-FFF2-40B4-BE49-F238E27FC236}">
                <a16:creationId xmlns:a16="http://schemas.microsoft.com/office/drawing/2014/main" id="{4A46141D-2C32-BBFE-2696-734A66CF4E32}"/>
              </a:ext>
            </a:extLst>
          </p:cNvPr>
          <p:cNvGrpSpPr/>
          <p:nvPr/>
        </p:nvGrpSpPr>
        <p:grpSpPr>
          <a:xfrm>
            <a:off x="694927" y="3535788"/>
            <a:ext cx="8220672" cy="2734424"/>
            <a:chOff x="575002" y="1721655"/>
            <a:chExt cx="8220672" cy="2734424"/>
          </a:xfrm>
        </p:grpSpPr>
        <p:grpSp>
          <p:nvGrpSpPr>
            <p:cNvPr id="41" name="Group 40">
              <a:extLst>
                <a:ext uri="{FF2B5EF4-FFF2-40B4-BE49-F238E27FC236}">
                  <a16:creationId xmlns:a16="http://schemas.microsoft.com/office/drawing/2014/main" id="{B5CF549F-2B08-E34E-FA3E-2B9693716A74}"/>
                </a:ext>
              </a:extLst>
            </p:cNvPr>
            <p:cNvGrpSpPr/>
            <p:nvPr/>
          </p:nvGrpSpPr>
          <p:grpSpPr>
            <a:xfrm>
              <a:off x="695459" y="2066919"/>
              <a:ext cx="4973831" cy="2389160"/>
              <a:chOff x="695459" y="1699787"/>
              <a:chExt cx="5936920" cy="2776819"/>
            </a:xfrm>
          </p:grpSpPr>
          <p:grpSp>
            <p:nvGrpSpPr>
              <p:cNvPr id="36" name="Group 35">
                <a:extLst>
                  <a:ext uri="{FF2B5EF4-FFF2-40B4-BE49-F238E27FC236}">
                    <a16:creationId xmlns:a16="http://schemas.microsoft.com/office/drawing/2014/main" id="{2405D0C2-05DE-C531-C8EF-A1B63B103030}"/>
                  </a:ext>
                </a:extLst>
              </p:cNvPr>
              <p:cNvGrpSpPr/>
              <p:nvPr/>
            </p:nvGrpSpPr>
            <p:grpSpPr>
              <a:xfrm>
                <a:off x="695459" y="1699787"/>
                <a:ext cx="4837432" cy="2776819"/>
                <a:chOff x="712470" y="1543303"/>
                <a:chExt cx="4837432" cy="2776819"/>
              </a:xfrm>
            </p:grpSpPr>
            <p:pic>
              <p:nvPicPr>
                <p:cNvPr id="34" name="Picture 33">
                  <a:extLst>
                    <a:ext uri="{FF2B5EF4-FFF2-40B4-BE49-F238E27FC236}">
                      <a16:creationId xmlns:a16="http://schemas.microsoft.com/office/drawing/2014/main" id="{6E81AE1A-4DB8-76C8-4478-46E51DB60345}"/>
                    </a:ext>
                  </a:extLst>
                </p:cNvPr>
                <p:cNvPicPr>
                  <a:picLocks noChangeAspect="1"/>
                </p:cNvPicPr>
                <p:nvPr/>
              </p:nvPicPr>
              <p:blipFill rotWithShape="1">
                <a:blip r:embed="rId3"/>
                <a:srcRect t="11045" r="41709" b="64255"/>
                <a:stretch/>
              </p:blipFill>
              <p:spPr>
                <a:xfrm>
                  <a:off x="712470" y="1543303"/>
                  <a:ext cx="4824919" cy="1143421"/>
                </a:xfrm>
                <a:prstGeom prst="rect">
                  <a:avLst/>
                </a:prstGeom>
              </p:spPr>
            </p:pic>
            <p:pic>
              <p:nvPicPr>
                <p:cNvPr id="35" name="Picture 34">
                  <a:extLst>
                    <a:ext uri="{FF2B5EF4-FFF2-40B4-BE49-F238E27FC236}">
                      <a16:creationId xmlns:a16="http://schemas.microsoft.com/office/drawing/2014/main" id="{2C0A0CF8-09AC-6763-6346-7E9F4316D2A0}"/>
                    </a:ext>
                  </a:extLst>
                </p:cNvPr>
                <p:cNvPicPr>
                  <a:picLocks noChangeAspect="1"/>
                </p:cNvPicPr>
                <p:nvPr/>
              </p:nvPicPr>
              <p:blipFill rotWithShape="1">
                <a:blip r:embed="rId3"/>
                <a:srcRect t="60431" r="41709" b="4455"/>
                <a:stretch/>
              </p:blipFill>
              <p:spPr>
                <a:xfrm>
                  <a:off x="724984" y="2694681"/>
                  <a:ext cx="4824918" cy="1625441"/>
                </a:xfrm>
                <a:prstGeom prst="rect">
                  <a:avLst/>
                </a:prstGeom>
              </p:spPr>
            </p:pic>
          </p:grpSp>
          <p:pic>
            <p:nvPicPr>
              <p:cNvPr id="38" name="Picture 37">
                <a:extLst>
                  <a:ext uri="{FF2B5EF4-FFF2-40B4-BE49-F238E27FC236}">
                    <a16:creationId xmlns:a16="http://schemas.microsoft.com/office/drawing/2014/main" id="{57004C4F-9203-065F-BA8E-903EA9418721}"/>
                  </a:ext>
                </a:extLst>
              </p:cNvPr>
              <p:cNvPicPr>
                <a:picLocks noChangeAspect="1"/>
              </p:cNvPicPr>
              <p:nvPr/>
            </p:nvPicPr>
            <p:blipFill rotWithShape="1">
              <a:blip r:embed="rId4"/>
              <a:srcRect b="64132"/>
              <a:stretch/>
            </p:blipFill>
            <p:spPr>
              <a:xfrm>
                <a:off x="4644292" y="2226043"/>
                <a:ext cx="1988087" cy="1016072"/>
              </a:xfrm>
              <a:prstGeom prst="rect">
                <a:avLst/>
              </a:prstGeom>
            </p:spPr>
          </p:pic>
        </p:grpSp>
        <p:sp>
          <p:nvSpPr>
            <p:cNvPr id="40" name="TextBox 39">
              <a:extLst>
                <a:ext uri="{FF2B5EF4-FFF2-40B4-BE49-F238E27FC236}">
                  <a16:creationId xmlns:a16="http://schemas.microsoft.com/office/drawing/2014/main" id="{ADF6D7B6-9A50-3086-70DE-BE5DB266D7B7}"/>
                </a:ext>
              </a:extLst>
            </p:cNvPr>
            <p:cNvSpPr txBox="1"/>
            <p:nvPr/>
          </p:nvSpPr>
          <p:spPr>
            <a:xfrm>
              <a:off x="575002" y="1721655"/>
              <a:ext cx="5894960" cy="369332"/>
            </a:xfrm>
            <a:prstGeom prst="rect">
              <a:avLst/>
            </a:prstGeom>
            <a:noFill/>
          </p:spPr>
          <p:txBody>
            <a:bodyPr wrap="square">
              <a:spAutoFit/>
            </a:bodyPr>
            <a:lstStyle/>
            <a:p>
              <a:r>
                <a:rPr lang="en-GB" dirty="0"/>
                <a:t>Use of delayed antibiotics – 3% of population*</a:t>
              </a:r>
            </a:p>
          </p:txBody>
        </p:sp>
        <p:sp>
          <p:nvSpPr>
            <p:cNvPr id="43" name="TextBox 42">
              <a:extLst>
                <a:ext uri="{FF2B5EF4-FFF2-40B4-BE49-F238E27FC236}">
                  <a16:creationId xmlns:a16="http://schemas.microsoft.com/office/drawing/2014/main" id="{1961492A-A55C-AD4C-98DF-27502034CFC0}"/>
                </a:ext>
              </a:extLst>
            </p:cNvPr>
            <p:cNvSpPr txBox="1"/>
            <p:nvPr/>
          </p:nvSpPr>
          <p:spPr>
            <a:xfrm>
              <a:off x="4169253" y="3809748"/>
              <a:ext cx="4626421" cy="646331"/>
            </a:xfrm>
            <a:prstGeom prst="rect">
              <a:avLst/>
            </a:prstGeom>
            <a:noFill/>
          </p:spPr>
          <p:txBody>
            <a:bodyPr wrap="square">
              <a:spAutoFit/>
            </a:bodyPr>
            <a:lstStyle/>
            <a:p>
              <a:r>
                <a:rPr lang="en-GB" sz="1200" dirty="0">
                  <a:solidFill>
                    <a:srgbClr val="000000"/>
                  </a:solidFill>
                </a:rPr>
                <a:t>*SMALL BASE: All adults aged 18+ in England who in the last 12 months have been given a delayed or back-up antibiotic prescription : 2022 (47); 2021 (46); 2020 (82) :</a:t>
              </a:r>
            </a:p>
          </p:txBody>
        </p:sp>
        <p:sp>
          <p:nvSpPr>
            <p:cNvPr id="14" name="Rectangle 13">
              <a:extLst>
                <a:ext uri="{FF2B5EF4-FFF2-40B4-BE49-F238E27FC236}">
                  <a16:creationId xmlns:a16="http://schemas.microsoft.com/office/drawing/2014/main" id="{13F78518-B060-4163-8E29-7BF08B1FD1BC}"/>
                </a:ext>
                <a:ext uri="{C183D7F6-B498-43B3-948B-1728B52AA6E4}">
                  <adec:decorative xmlns:adec="http://schemas.microsoft.com/office/drawing/2017/decorative" val="1"/>
                </a:ext>
              </a:extLst>
            </p:cNvPr>
            <p:cNvSpPr/>
            <p:nvPr/>
          </p:nvSpPr>
          <p:spPr>
            <a:xfrm>
              <a:off x="1127849" y="3480988"/>
              <a:ext cx="2085975" cy="51661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Group 17">
            <a:extLst>
              <a:ext uri="{FF2B5EF4-FFF2-40B4-BE49-F238E27FC236}">
                <a16:creationId xmlns:a16="http://schemas.microsoft.com/office/drawing/2014/main" id="{DC18E24D-97EE-DAC9-5820-67E18B853D15}"/>
              </a:ext>
            </a:extLst>
          </p:cNvPr>
          <p:cNvGrpSpPr/>
          <p:nvPr/>
        </p:nvGrpSpPr>
        <p:grpSpPr>
          <a:xfrm>
            <a:off x="679116" y="1641559"/>
            <a:ext cx="8189310" cy="1787441"/>
            <a:chOff x="679116" y="1641559"/>
            <a:chExt cx="8189310" cy="1787441"/>
          </a:xfrm>
        </p:grpSpPr>
        <p:grpSp>
          <p:nvGrpSpPr>
            <p:cNvPr id="26" name="Group 25">
              <a:extLst>
                <a:ext uri="{FF2B5EF4-FFF2-40B4-BE49-F238E27FC236}">
                  <a16:creationId xmlns:a16="http://schemas.microsoft.com/office/drawing/2014/main" id="{2A66745E-9025-5682-B736-11AD83DCABFB}"/>
                </a:ext>
              </a:extLst>
            </p:cNvPr>
            <p:cNvGrpSpPr/>
            <p:nvPr/>
          </p:nvGrpSpPr>
          <p:grpSpPr>
            <a:xfrm>
              <a:off x="679116" y="1641559"/>
              <a:ext cx="8189310" cy="1787441"/>
              <a:chOff x="644151" y="4250168"/>
              <a:chExt cx="8464884" cy="1775614"/>
            </a:xfrm>
          </p:grpSpPr>
          <p:pic>
            <p:nvPicPr>
              <p:cNvPr id="7" name="Picture 6">
                <a:extLst>
                  <a:ext uri="{FF2B5EF4-FFF2-40B4-BE49-F238E27FC236}">
                    <a16:creationId xmlns:a16="http://schemas.microsoft.com/office/drawing/2014/main" id="{FEE5A242-6837-A612-AB70-9F75FCA09245}"/>
                  </a:ext>
                </a:extLst>
              </p:cNvPr>
              <p:cNvPicPr>
                <a:picLocks noChangeAspect="1"/>
              </p:cNvPicPr>
              <p:nvPr/>
            </p:nvPicPr>
            <p:blipFill rotWithShape="1">
              <a:blip r:embed="rId5"/>
              <a:srcRect t="38497" b="40084"/>
              <a:stretch/>
            </p:blipFill>
            <p:spPr>
              <a:xfrm>
                <a:off x="660494" y="5132527"/>
                <a:ext cx="8311249" cy="893255"/>
              </a:xfrm>
              <a:prstGeom prst="rect">
                <a:avLst/>
              </a:prstGeom>
            </p:spPr>
          </p:pic>
          <p:pic>
            <p:nvPicPr>
              <p:cNvPr id="10" name="Picture 9">
                <a:extLst>
                  <a:ext uri="{FF2B5EF4-FFF2-40B4-BE49-F238E27FC236}">
                    <a16:creationId xmlns:a16="http://schemas.microsoft.com/office/drawing/2014/main" id="{D872A8DE-1F65-7247-284A-0A10D5D07DBD}"/>
                  </a:ext>
                </a:extLst>
              </p:cNvPr>
              <p:cNvPicPr>
                <a:picLocks noChangeAspect="1"/>
              </p:cNvPicPr>
              <p:nvPr/>
            </p:nvPicPr>
            <p:blipFill rotWithShape="1">
              <a:blip r:embed="rId5"/>
              <a:srcRect l="18440" b="84424"/>
              <a:stretch/>
            </p:blipFill>
            <p:spPr>
              <a:xfrm>
                <a:off x="660495" y="4651771"/>
                <a:ext cx="8448540" cy="649550"/>
              </a:xfrm>
              <a:prstGeom prst="rect">
                <a:avLst/>
              </a:prstGeom>
            </p:spPr>
          </p:pic>
          <p:sp>
            <p:nvSpPr>
              <p:cNvPr id="25" name="TextBox 24">
                <a:extLst>
                  <a:ext uri="{FF2B5EF4-FFF2-40B4-BE49-F238E27FC236}">
                    <a16:creationId xmlns:a16="http://schemas.microsoft.com/office/drawing/2014/main" id="{E9DC718E-BC52-B02E-5816-D439BFD5DFF1}"/>
                  </a:ext>
                </a:extLst>
              </p:cNvPr>
              <p:cNvSpPr txBox="1"/>
              <p:nvPr/>
            </p:nvSpPr>
            <p:spPr>
              <a:xfrm>
                <a:off x="644151" y="4250168"/>
                <a:ext cx="5599165" cy="366888"/>
              </a:xfrm>
              <a:prstGeom prst="rect">
                <a:avLst/>
              </a:prstGeom>
              <a:noFill/>
            </p:spPr>
            <p:txBody>
              <a:bodyPr wrap="square">
                <a:spAutoFit/>
              </a:bodyPr>
              <a:lstStyle/>
              <a:p>
                <a:r>
                  <a:rPr lang="en-GB" dirty="0"/>
                  <a:t>Attitudes towards delayed antibiotics for ear infection</a:t>
                </a:r>
              </a:p>
            </p:txBody>
          </p:sp>
        </p:grpSp>
        <p:pic>
          <p:nvPicPr>
            <p:cNvPr id="17" name="Picture 16">
              <a:extLst>
                <a:ext uri="{FF2B5EF4-FFF2-40B4-BE49-F238E27FC236}">
                  <a16:creationId xmlns:a16="http://schemas.microsoft.com/office/drawing/2014/main" id="{59AB0617-2CC8-E616-4112-B9DC483A63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8793" y="2891557"/>
              <a:ext cx="127007" cy="292115"/>
            </a:xfrm>
            <a:prstGeom prst="rect">
              <a:avLst/>
            </a:prstGeom>
          </p:spPr>
        </p:pic>
      </p:grpSp>
      <p:grpSp>
        <p:nvGrpSpPr>
          <p:cNvPr id="23" name="Group 22">
            <a:extLst>
              <a:ext uri="{FF2B5EF4-FFF2-40B4-BE49-F238E27FC236}">
                <a16:creationId xmlns:a16="http://schemas.microsoft.com/office/drawing/2014/main" id="{A834635D-212A-02E5-FE35-D1BC7092002C}"/>
              </a:ext>
            </a:extLst>
          </p:cNvPr>
          <p:cNvGrpSpPr/>
          <p:nvPr/>
        </p:nvGrpSpPr>
        <p:grpSpPr>
          <a:xfrm>
            <a:off x="6394812" y="3356640"/>
            <a:ext cx="2670259" cy="144720"/>
            <a:chOff x="7507810" y="4465501"/>
            <a:chExt cx="3019519" cy="169425"/>
          </a:xfrm>
        </p:grpSpPr>
        <p:sp>
          <p:nvSpPr>
            <p:cNvPr id="24" name="Isosceles Triangle 23">
              <a:extLst>
                <a:ext uri="{FF2B5EF4-FFF2-40B4-BE49-F238E27FC236}">
                  <a16:creationId xmlns:a16="http://schemas.microsoft.com/office/drawing/2014/main" id="{3E33C4F2-5278-5CC1-A9C5-D40FE7A28E33}"/>
                </a:ext>
              </a:extLst>
            </p:cNvPr>
            <p:cNvSpPr/>
            <p:nvPr/>
          </p:nvSpPr>
          <p:spPr>
            <a:xfrm>
              <a:off x="7507810" y="4476884"/>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endParaRPr lang="en-GB" sz="1050" dirty="0" err="1">
                <a:solidFill>
                  <a:schemeClr val="tx1"/>
                </a:solidFill>
              </a:endParaRPr>
            </a:p>
          </p:txBody>
        </p:sp>
        <p:sp>
          <p:nvSpPr>
            <p:cNvPr id="27" name="Isosceles Triangle 26">
              <a:extLst>
                <a:ext uri="{FF2B5EF4-FFF2-40B4-BE49-F238E27FC236}">
                  <a16:creationId xmlns:a16="http://schemas.microsoft.com/office/drawing/2014/main" id="{0341803B-0EB3-8E9F-9FF4-17CFB835C25F}"/>
                </a:ext>
              </a:extLst>
            </p:cNvPr>
            <p:cNvSpPr/>
            <p:nvPr/>
          </p:nvSpPr>
          <p:spPr>
            <a:xfrm rot="10800000">
              <a:off x="7621956" y="4487477"/>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endParaRPr lang="en-GB" sz="1050" dirty="0" err="1">
                <a:solidFill>
                  <a:schemeClr val="tx1"/>
                </a:solidFill>
              </a:endParaRPr>
            </a:p>
          </p:txBody>
        </p:sp>
        <p:sp>
          <p:nvSpPr>
            <p:cNvPr id="28" name="TextBox 27">
              <a:extLst>
                <a:ext uri="{FF2B5EF4-FFF2-40B4-BE49-F238E27FC236}">
                  <a16:creationId xmlns:a16="http://schemas.microsoft.com/office/drawing/2014/main" id="{CBCA5499-3B46-25D7-812A-CC66E5D5985E}"/>
                </a:ext>
              </a:extLst>
            </p:cNvPr>
            <p:cNvSpPr txBox="1"/>
            <p:nvPr/>
          </p:nvSpPr>
          <p:spPr>
            <a:xfrm>
              <a:off x="7767381" y="4465501"/>
              <a:ext cx="2759948" cy="169425"/>
            </a:xfrm>
            <a:prstGeom prst="rect">
              <a:avLst/>
            </a:prstGeom>
            <a:noFill/>
          </p:spPr>
          <p:txBody>
            <a:bodyPr wrap="square" lIns="0" tIns="0" rIns="0" bIns="0" rtlCol="0">
              <a:spAutoFit/>
            </a:bodyPr>
            <a:lstStyle/>
            <a:p>
              <a:pPr>
                <a:lnSpc>
                  <a:spcPct val="110000"/>
                </a:lnSpc>
                <a:spcBef>
                  <a:spcPts val="300"/>
                </a:spcBef>
                <a:spcAft>
                  <a:spcPts val="300"/>
                </a:spcAft>
              </a:pPr>
              <a:r>
                <a:rPr lang="en-GB" sz="900" dirty="0"/>
                <a:t>= </a:t>
              </a:r>
              <a:r>
                <a:rPr lang="en-US" sz="900" dirty="0"/>
                <a:t>significantly higher/lower than previous year</a:t>
              </a:r>
              <a:endParaRPr lang="en-GB" sz="900" dirty="0"/>
            </a:p>
          </p:txBody>
        </p:sp>
      </p:grpSp>
      <p:sp>
        <p:nvSpPr>
          <p:cNvPr id="29" name="Isosceles Triangle 28">
            <a:extLst>
              <a:ext uri="{FF2B5EF4-FFF2-40B4-BE49-F238E27FC236}">
                <a16:creationId xmlns:a16="http://schemas.microsoft.com/office/drawing/2014/main" id="{1F71BF60-35B1-9E8D-1653-45C4B19C9EE3}"/>
              </a:ext>
            </a:extLst>
          </p:cNvPr>
          <p:cNvSpPr/>
          <p:nvPr/>
        </p:nvSpPr>
        <p:spPr>
          <a:xfrm>
            <a:off x="7761657" y="2984844"/>
            <a:ext cx="90436" cy="105508"/>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endParaRPr lang="en-GB" sz="1050" dirty="0" err="1">
              <a:solidFill>
                <a:schemeClr val="tx1"/>
              </a:solidFill>
            </a:endParaRPr>
          </a:p>
        </p:txBody>
      </p:sp>
    </p:spTree>
    <p:extLst>
      <p:ext uri="{BB962C8B-B14F-4D97-AF65-F5344CB8AC3E}">
        <p14:creationId xmlns:p14="http://schemas.microsoft.com/office/powerpoint/2010/main" val="3059467926"/>
      </p:ext>
    </p:extLst>
  </p:cSld>
  <p:clrMapOvr>
    <a:masterClrMapping/>
  </p:clrMapOvr>
</p:sld>
</file>

<file path=ppt/theme/theme1.xml><?xml version="1.0" encoding="utf-8"?>
<a:theme xmlns:a="http://schemas.openxmlformats.org/drawingml/2006/main" name="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ARGET colour scheme">
      <a:dk1>
        <a:srgbClr val="AD0016"/>
      </a:dk1>
      <a:lt1>
        <a:srgbClr val="F4DDC4"/>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_2016_Ipsos_navy">
    <a:dk1>
      <a:srgbClr val="222223"/>
    </a:dk1>
    <a:lt1>
      <a:sysClr val="window" lastClr="FFFFFF"/>
    </a:lt1>
    <a:dk2>
      <a:srgbClr val="222223"/>
    </a:dk2>
    <a:lt2>
      <a:srgbClr val="1B365D"/>
    </a:lt2>
    <a:accent1>
      <a:srgbClr val="74AA50"/>
    </a:accent1>
    <a:accent2>
      <a:srgbClr val="CB333B"/>
    </a:accent2>
    <a:accent3>
      <a:srgbClr val="888B8D"/>
    </a:accent3>
    <a:accent4>
      <a:srgbClr val="C8C9C7"/>
    </a:accent4>
    <a:accent5>
      <a:srgbClr val="71B2C9"/>
    </a:accent5>
    <a:accent6>
      <a:srgbClr val="1B365D"/>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_2016_Ipsos_navy">
    <a:dk1>
      <a:srgbClr val="222223"/>
    </a:dk1>
    <a:lt1>
      <a:sysClr val="window" lastClr="FFFFFF"/>
    </a:lt1>
    <a:dk2>
      <a:srgbClr val="222223"/>
    </a:dk2>
    <a:lt2>
      <a:srgbClr val="1B365D"/>
    </a:lt2>
    <a:accent1>
      <a:srgbClr val="74AA50"/>
    </a:accent1>
    <a:accent2>
      <a:srgbClr val="CB333B"/>
    </a:accent2>
    <a:accent3>
      <a:srgbClr val="888B8D"/>
    </a:accent3>
    <a:accent4>
      <a:srgbClr val="C8C9C7"/>
    </a:accent4>
    <a:accent5>
      <a:srgbClr val="71B2C9"/>
    </a:accent5>
    <a:accent6>
      <a:srgbClr val="1B365D"/>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4627</TotalTime>
  <Words>5369</Words>
  <Application>Microsoft Office PowerPoint</Application>
  <PresentationFormat>On-screen Show (4:3)</PresentationFormat>
  <Paragraphs>441</Paragraphs>
  <Slides>19</Slides>
  <Notes>19</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BlinkMacSystemFont</vt:lpstr>
      <vt:lpstr>Calibri</vt:lpstr>
      <vt:lpstr>Calibri Light</vt:lpstr>
      <vt:lpstr>Cambria</vt:lpstr>
      <vt:lpstr>Courier New</vt:lpstr>
      <vt:lpstr>Segoe UI</vt:lpstr>
      <vt:lpstr>Times New Roman</vt:lpstr>
      <vt:lpstr>Office Theme</vt:lpstr>
      <vt:lpstr>Clinical scenario: Acute Otitis Media</vt:lpstr>
      <vt:lpstr>Clinical scenario: Acute Otitis Media</vt:lpstr>
      <vt:lpstr>PowerPoint Presentation</vt:lpstr>
      <vt:lpstr>NG91: Otitis Media (acute): antimicrobial prescribing</vt:lpstr>
      <vt:lpstr>Topical analgesia for acute otitis media</vt:lpstr>
      <vt:lpstr>Resolution of symptoms and antibiotic use when comparing immediate vs delayed antibiotic for AOM</vt:lpstr>
      <vt:lpstr>Perceptions towards antibiotics remain relatively unchanged</vt:lpstr>
      <vt:lpstr>Awareness of delayed/back up prescribing has increased but is still low</vt:lpstr>
      <vt:lpstr>Public acceptance for delayed/back up prescribing is increasing</vt:lpstr>
      <vt:lpstr>How to give back-up/delayed antibiotics? </vt:lpstr>
      <vt:lpstr>TARGET: Treating Your Infection RTI Leaflet</vt:lpstr>
      <vt:lpstr>TARGET: Treating Your Infection RTI Leaflet</vt:lpstr>
      <vt:lpstr>Back-up antibiotic prescriptions - How?</vt:lpstr>
      <vt:lpstr>TARGET: Otitis Media Audit</vt:lpstr>
      <vt:lpstr>TARGET: Additional supportive tools</vt:lpstr>
      <vt:lpstr>TARGET: Learning Resources</vt:lpstr>
      <vt:lpstr>TARGET: Learning Resources</vt:lpstr>
      <vt:lpstr>E-Bug: resources for schools and community groups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Lecky</dc:creator>
  <cp:lastModifiedBy>Catherine Hayes</cp:lastModifiedBy>
  <cp:revision>164</cp:revision>
  <dcterms:created xsi:type="dcterms:W3CDTF">2019-09-25T13:02:32Z</dcterms:created>
  <dcterms:modified xsi:type="dcterms:W3CDTF">2024-11-01T14:39:44Z</dcterms:modified>
</cp:coreProperties>
</file>